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2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92" r:id="rId27"/>
    <p:sldId id="293" r:id="rId28"/>
    <p:sldId id="286" r:id="rId29"/>
    <p:sldId id="290" r:id="rId30"/>
    <p:sldId id="291" r:id="rId31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>
    <p:restoredLeft sz="32400" autoAdjust="0"/>
    <p:restoredTop sz="86379" autoAdjust="0"/>
  </p:normalViewPr>
  <p:slideViewPr>
    <p:cSldViewPr snapToGrid="0" snapToObjects="1">
      <p:cViewPr>
        <p:scale>
          <a:sx n="85" d="100"/>
          <a:sy n="85" d="100"/>
        </p:scale>
        <p:origin x="-1987" y="-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96" y="1360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F5F5E74-3AC2-4E79-BFCC-08BB98E7CF59}" type="datetimeFigureOut">
              <a:rPr lang="en-US"/>
              <a:pPr>
                <a:defRPr/>
              </a:pPr>
              <a:t>2/17/2018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x-none" noProof="0" smtClean="0"/>
              <a:t>Click to edit Master text styles</a:t>
            </a:r>
          </a:p>
          <a:p>
            <a:pPr lvl="1"/>
            <a:r>
              <a:rPr lang="x-none" noProof="0" smtClean="0"/>
              <a:t>Second level</a:t>
            </a:r>
          </a:p>
          <a:p>
            <a:pPr lvl="2"/>
            <a:r>
              <a:rPr lang="x-none" noProof="0" smtClean="0"/>
              <a:t>Third level</a:t>
            </a:r>
          </a:p>
          <a:p>
            <a:pPr lvl="3"/>
            <a:r>
              <a:rPr lang="x-none" noProof="0" smtClean="0"/>
              <a:t>Fourth level</a:t>
            </a:r>
          </a:p>
          <a:p>
            <a:pPr lvl="4"/>
            <a:r>
              <a:rPr lang="x-none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B9F596B-711B-49AD-9BE9-A488342A5B4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smtClean="0"/>
              <a:t>Amanda, acho que aqui é importante vc explicar como saiu de 1058 artigos e ficou apenas com 17</a:t>
            </a:r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55C3CB6-87D0-4112-A981-6FBA68DD4D0A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en-US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3482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8117ED6-8685-4881-9EF1-36C2A26274BA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en-US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smtClean="0"/>
              <a:t>A família herpes virus não é a mais prevalente – não ficou clara essa frase</a:t>
            </a:r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3A6D19B-CE2E-4139-AEB3-C414623061C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en-US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425ABF2-E775-496A-B95A-D78017909132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en-US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smtClean="0"/>
              <a:t>Insira apenas o número da referência</a:t>
            </a:r>
          </a:p>
        </p:txBody>
      </p:sp>
      <p:sp>
        <p:nvSpPr>
          <p:cNvPr id="3789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FFA37E-95E6-47C3-9AF7-E16F1816C555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en-US" dirty="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smtClean="0"/>
              <a:t>Muito importante falar das indicações !!! Mais importante do 	que falar das doses !!!</a:t>
            </a:r>
          </a:p>
        </p:txBody>
      </p:sp>
      <p:sp>
        <p:nvSpPr>
          <p:cNvPr id="3891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ED64A7C-C28A-4A77-AF4F-C75DCC140B55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24</a:t>
            </a:fld>
            <a:endParaRPr lang="en-US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x-none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x-none" smtClean="0"/>
              <a:t>Click to edit Master subtitle style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2EBD9F-1424-4182-B799-08E1A9BEF50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E530A5-5203-4425-B48F-A6EFBFBD7DF4}" type="datetimeFigureOut">
              <a:rPr lang="en-US"/>
              <a:pPr>
                <a:defRPr/>
              </a:pPr>
              <a:t>2/17/2018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613BB7-3446-4C95-9BCD-B9E0D9EE935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325B59-5381-4A27-A8A4-B40E84822934}" type="datetimeFigureOut">
              <a:rPr lang="en-US"/>
              <a:pPr>
                <a:defRPr/>
              </a:pPr>
              <a:t>2/17/2018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x-none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CC6874-74A2-46EE-93BC-4D1B8E477EA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50AA4A-C285-4FF1-B6D9-AFB929EAB21D}" type="datetimeFigureOut">
              <a:rPr lang="en-US"/>
              <a:pPr>
                <a:defRPr/>
              </a:pPr>
              <a:t>2/17/2018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7FD91E-D769-4D44-B0AB-C0019B756DD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BE7711-A9F0-4D2E-AABB-EB540DFA5713}" type="datetimeFigureOut">
              <a:rPr lang="en-US"/>
              <a:pPr>
                <a:defRPr/>
              </a:pPr>
              <a:t>2/17/2018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DFB066-573C-4159-8495-639FCF7B71D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120922-D852-4A70-A835-30A417737BD3}" type="datetimeFigureOut">
              <a:rPr lang="en-US"/>
              <a:pPr>
                <a:defRPr/>
              </a:pPr>
              <a:t>2/17/2018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56FA26-CD73-44E7-ABB4-3B55FECAD66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C1F820-78EB-4462-9FFC-BA1F9EBD1D0C}" type="datetimeFigureOut">
              <a:rPr lang="en-US"/>
              <a:pPr>
                <a:defRPr/>
              </a:pPr>
              <a:t>2/17/2018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D942E1-5269-48E0-B44A-0A990C20DCA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ADBFFE-9CA3-4FE2-9532-3211135A0121}" type="datetimeFigureOut">
              <a:rPr lang="en-US"/>
              <a:pPr>
                <a:defRPr/>
              </a:pPr>
              <a:t>2/17/2018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x-none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4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C0371C-42E2-46B7-B800-F39F08642C8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1C4D61-1469-4B30-9695-A8EE97B5B9DA}" type="datetimeFigureOut">
              <a:rPr lang="en-US"/>
              <a:pPr>
                <a:defRPr/>
              </a:pPr>
              <a:t>2/17/2018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x-none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x-none" noProof="0" smtClean="0"/>
              <a:t>Drag picture to placeholder or click icon to add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DB580B-2BDD-411D-B39F-B57DC974AB8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23D18F-BD67-49DF-B729-20CDBBB4181A}" type="datetimeFigureOut">
              <a:rPr lang="en-US"/>
              <a:pPr>
                <a:defRPr/>
              </a:pPr>
              <a:t>2/17/2018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5A88C5-6079-4DCF-84C8-9F40F3FEEA0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3244F0-8E34-483E-B6CA-8CE1CB67E02A}" type="datetimeFigureOut">
              <a:rPr lang="en-US"/>
              <a:pPr>
                <a:defRPr/>
              </a:pPr>
              <a:t>2/17/2018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x-none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AF434E-00EA-4317-B53E-C531C7DF713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8FEA4D-5D32-493D-9623-94E9ACBC4AE6}" type="datetimeFigureOut">
              <a:rPr lang="en-US"/>
              <a:pPr>
                <a:defRPr/>
              </a:pPr>
              <a:t>2/17/2018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x-none" smtClean="0"/>
              <a:t>Click to edit Master title style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6200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Click to edit Master text styles</a:t>
            </a:r>
          </a:p>
          <a:p>
            <a:pPr lvl="1"/>
            <a:r>
              <a:rPr lang="pt-BR" smtClean="0"/>
              <a:t>Second level</a:t>
            </a:r>
          </a:p>
          <a:p>
            <a:pPr lvl="2"/>
            <a:r>
              <a:rPr lang="pt-BR" smtClean="0"/>
              <a:t>Third level</a:t>
            </a:r>
          </a:p>
          <a:p>
            <a:pPr lvl="3"/>
            <a:r>
              <a:rPr lang="pt-BR" smtClean="0"/>
              <a:t>Fourth level</a:t>
            </a:r>
          </a:p>
          <a:p>
            <a:pPr lvl="4"/>
            <a:r>
              <a:rPr lang="pt-BR" smtClean="0"/>
              <a:t>Fifth level</a:t>
            </a:r>
            <a:endParaRPr lang="en-US" smtClean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225" y="5648325"/>
            <a:ext cx="549275" cy="396875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80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F9BED25-CE24-41DF-828C-0D938F431A5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7456" y="4048919"/>
            <a:ext cx="23669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738" y="1646237"/>
            <a:ext cx="2438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4C964C9-0D46-46E0-A70B-5AA556EBC743}" type="datetimeFigureOut">
              <a:rPr lang="en-US"/>
              <a:pPr>
                <a:defRPr/>
              </a:pPr>
              <a:t>2/17/2018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600" kern="1200" spc="-1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9pPr>
    </p:titleStyle>
    <p:bodyStyle>
      <a:lvl1pPr marL="3429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Arial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4888" indent="-228600" algn="l" rtl="0" eaLnBrk="0" fontAlgn="base" hangingPunct="0">
        <a:spcBef>
          <a:spcPct val="20000"/>
        </a:spcBef>
        <a:spcAft>
          <a:spcPct val="0"/>
        </a:spcAft>
        <a:buClr>
          <a:srgbClr val="D2CB6C"/>
        </a:buClr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28600" algn="l" rtl="0" eaLnBrk="0" fontAlgn="base" hangingPunct="0">
        <a:spcBef>
          <a:spcPct val="20000"/>
        </a:spcBef>
        <a:spcAft>
          <a:spcPct val="0"/>
        </a:spcAft>
        <a:buClr>
          <a:srgbClr val="95A39D"/>
        </a:buClr>
        <a:buFont typeface="Arial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163" indent="-228600" algn="l" rtl="0" eaLnBrk="0" fontAlgn="base" hangingPunct="0">
        <a:spcBef>
          <a:spcPct val="20000"/>
        </a:spcBef>
        <a:spcAft>
          <a:spcPct val="0"/>
        </a:spcAft>
        <a:buClr>
          <a:srgbClr val="C89F5D"/>
        </a:buClr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68338" y="1935163"/>
            <a:ext cx="7772400" cy="1470025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en-US" sz="2000" dirty="0"/>
              <a:t/>
            </a:r>
            <a:br>
              <a:rPr lang="en-US" sz="2000" dirty="0"/>
            </a:b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en-US" sz="2000" dirty="0"/>
              <a:t/>
            </a:r>
            <a:br>
              <a:rPr lang="en-US" sz="2000" dirty="0"/>
            </a:b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pt-BR" sz="2200" b="1" dirty="0" smtClean="0"/>
              <a:t>ROTINA </a:t>
            </a:r>
            <a:r>
              <a:rPr lang="pt-BR" sz="2200" b="1" dirty="0"/>
              <a:t>PARA DIAGNÓSTICO E TRATAMENTO DE MENINGITE E MENINGOENCEFALITE NA EMERGÊNCIA PEDIÁTRICA DO HOSPITAL MATERNO INFANTIL DE BRASÍLIA</a:t>
            </a:r>
            <a:r>
              <a:rPr lang="pt-BR" sz="2200" dirty="0"/>
              <a:t/>
            </a:r>
            <a:br>
              <a:rPr lang="pt-BR" sz="2200" dirty="0"/>
            </a:br>
            <a:endParaRPr lang="en-US" sz="2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77938" y="3405188"/>
            <a:ext cx="6400800" cy="1752600"/>
          </a:xfrm>
        </p:spPr>
        <p:txBody>
          <a:bodyPr rtlCol="0">
            <a:normAutofit lnSpcReduction="10000"/>
          </a:bodyPr>
          <a:lstStyle/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1900" b="1" dirty="0">
                <a:solidFill>
                  <a:schemeClr val="tx1"/>
                </a:solidFill>
              </a:rPr>
              <a:t>Autora: Dra. Amanda Dias Cardoso Viana</a:t>
            </a:r>
            <a:endParaRPr lang="pt-BR" sz="1900" dirty="0">
              <a:solidFill>
                <a:schemeClr val="tx1"/>
              </a:solidFill>
            </a:endParaRPr>
          </a:p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1900" b="1" dirty="0">
                <a:solidFill>
                  <a:schemeClr val="tx1"/>
                </a:solidFill>
              </a:rPr>
              <a:t>Orientadora: Dra. Sylvia Maria Leite </a:t>
            </a:r>
            <a:r>
              <a:rPr lang="pt-BR" sz="1900" b="1" dirty="0" smtClean="0">
                <a:solidFill>
                  <a:schemeClr val="tx1"/>
                </a:solidFill>
              </a:rPr>
              <a:t>Freire</a:t>
            </a:r>
          </a:p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sz="1900" b="1" dirty="0">
              <a:solidFill>
                <a:schemeClr val="tx1"/>
              </a:solidFill>
            </a:endParaRPr>
          </a:p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1900" b="1" dirty="0" smtClean="0">
                <a:solidFill>
                  <a:schemeClr val="tx1"/>
                </a:solidFill>
              </a:rPr>
              <a:t>Brasília, 19 de fevereiro de 2018</a:t>
            </a:r>
          </a:p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1900" b="1" dirty="0" smtClean="0">
                <a:solidFill>
                  <a:schemeClr val="tx1"/>
                </a:solidFill>
                <a:hlinkClick r:id="rId2"/>
              </a:rPr>
              <a:t>www.paulomargotto.com.br</a:t>
            </a:r>
            <a:r>
              <a:rPr lang="pt-BR" sz="1900" b="1" dirty="0" smtClean="0">
                <a:solidFill>
                  <a:schemeClr val="tx1"/>
                </a:solidFill>
              </a:rPr>
              <a:t> </a:t>
            </a:r>
            <a:endParaRPr lang="pt-BR" sz="1900" dirty="0">
              <a:solidFill>
                <a:schemeClr val="tx1"/>
              </a:solidFill>
            </a:endParaRPr>
          </a:p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dirty="0"/>
          </a:p>
        </p:txBody>
      </p:sp>
      <p:sp>
        <p:nvSpPr>
          <p:cNvPr id="2053" name="Subtítulo 2"/>
          <p:cNvSpPr>
            <a:spLocks/>
          </p:cNvSpPr>
          <p:nvPr/>
        </p:nvSpPr>
        <p:spPr bwMode="auto">
          <a:xfrm>
            <a:off x="0" y="1219200"/>
            <a:ext cx="8440738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Aft>
                <a:spcPts val="1400"/>
              </a:spcAft>
            </a:pPr>
            <a:r>
              <a:rPr lang="pt-BR" b="1">
                <a:solidFill>
                  <a:srgbClr val="0070C0"/>
                </a:solidFill>
                <a:latin typeface="Century Gothic" pitchFamily="34" charset="0"/>
              </a:rPr>
              <a:t>ARTIGO DE MONOGRAFIA APRESENTADO AO PROGRAMA DE RESIDÊNCIA MÉDICA EM PEDIATRIA DO HOSPITAL MATERNO INFANTIL DE BRASÍLIA -HMIB/SES-DF</a:t>
            </a:r>
            <a:endParaRPr lang="pt-BR">
              <a:solidFill>
                <a:srgbClr val="0070C0"/>
              </a:solidFill>
            </a:endParaRP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8440738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Introdução</a:t>
            </a:r>
            <a:endParaRPr lang="en-US" dirty="0"/>
          </a:p>
        </p:txBody>
      </p:sp>
      <p:sp>
        <p:nvSpPr>
          <p:cNvPr id="307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A meningite bacteriana e a encefalite apresentam alto índice de letalidade  é necessário uma intervenção imediata. 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É fundamental a criação de uma rotina de manejo clínico no principal hospital pediátrico da região o Hospital Materno Infantil de Brasília. </a:t>
            </a:r>
          </a:p>
          <a:p>
            <a:pPr eaLnBrk="1" hangingPunct="1"/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Metodologia</a:t>
            </a:r>
            <a:endParaRPr lang="en-US" dirty="0"/>
          </a:p>
        </p:txBody>
      </p:sp>
      <p:sp>
        <p:nvSpPr>
          <p:cNvPr id="4099" name="Content Placeholder 2"/>
          <p:cNvSpPr>
            <a:spLocks noGrp="1"/>
          </p:cNvSpPr>
          <p:nvPr>
            <p:ph idx="1"/>
          </p:nvPr>
        </p:nvSpPr>
        <p:spPr>
          <a:xfrm>
            <a:off x="163513" y="1570038"/>
            <a:ext cx="8229600" cy="4789487"/>
          </a:xfrm>
        </p:spPr>
        <p:txBody>
          <a:bodyPr/>
          <a:lstStyle/>
          <a:p>
            <a:pPr algn="just" eaLnBrk="1" hangingPunct="1"/>
            <a:r>
              <a:rPr lang="pt-BR" smtClean="0"/>
              <a:t>Busca inicial: em  guias de prática clínica nos sites de grupos desenvolvedores e compiladores de guia.</a:t>
            </a:r>
          </a:p>
          <a:p>
            <a:pPr algn="just" eaLnBrk="1" hangingPunct="1"/>
            <a:r>
              <a:rPr lang="pt-BR" smtClean="0"/>
              <a:t>Foi utilizada técnica PICO para formulação de perguntas de pesquisa </a:t>
            </a:r>
          </a:p>
          <a:p>
            <a:pPr algn="just" eaLnBrk="1" hangingPunct="1"/>
            <a:r>
              <a:rPr lang="pt-BR" smtClean="0"/>
              <a:t> Posteriormente foram definidas as palavras chaves  para a busca na base de dados Medline/Pubmed, e busca por linguagem não controlada no Google acadêmico. </a:t>
            </a:r>
          </a:p>
          <a:p>
            <a:pPr algn="just" eaLnBrk="1" hangingPunct="1"/>
            <a:r>
              <a:rPr lang="pt-BR" smtClean="0"/>
              <a:t> Os artigos foram selecionados na base de dados pubmed, de acordo com ano de publicação (2011 a 2017), analisados título e abstract, e organizados em uma tabela. </a:t>
            </a:r>
          </a:p>
          <a:p>
            <a:pPr eaLnBrk="1" hangingPunct="1"/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Resultados</a:t>
            </a:r>
            <a:endParaRPr lang="en-US" dirty="0"/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Foram encontrados no Pubmed : 1058 artigos selecionados 17 para leitura</a:t>
            </a:r>
          </a:p>
          <a:p>
            <a:pPr eaLnBrk="1" hangingPunct="1"/>
            <a:r>
              <a:rPr lang="pt-BR" smtClean="0"/>
              <a:t>Foram lidos 44 artigos no total, destes, 29 foram encontrados na busca em guias de prática, no google acadêmico, biblioteca Cochrane, através das palavras “Meningitis”, “Viral Meningitis” ou “Bacterial Meningitis”.</a:t>
            </a:r>
          </a:p>
          <a:p>
            <a:pPr eaLnBrk="1" hangingPunct="1"/>
            <a:r>
              <a:rPr lang="pt-BR" smtClean="0"/>
              <a:t>Após a seleção dos artigos e a leitura foram definidos os subtemas presentes na rotina e o fluxograma de atendimento na emergência pediátrica (em anexo).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Desenvolvimento</a:t>
            </a:r>
            <a:endParaRPr lang="en-US" dirty="0"/>
          </a:p>
        </p:txBody>
      </p:sp>
      <p:sp>
        <p:nvSpPr>
          <p:cNvPr id="6147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441825"/>
          </a:xfrm>
        </p:spPr>
        <p:txBody>
          <a:bodyPr/>
          <a:lstStyle/>
          <a:p>
            <a:pPr eaLnBrk="1" hangingPunct="1"/>
            <a:r>
              <a:rPr lang="en-US" b="1" smtClean="0"/>
              <a:t>Definição:</a:t>
            </a:r>
          </a:p>
          <a:p>
            <a:pPr eaLnBrk="1" hangingPunct="1"/>
            <a:endParaRPr lang="en-US" smtClean="0"/>
          </a:p>
          <a:p>
            <a:pPr eaLnBrk="1" hangingPunct="1">
              <a:buFont typeface="Wingdings" pitchFamily="2" charset="2"/>
              <a:buChar char="v"/>
            </a:pPr>
            <a:r>
              <a:rPr lang="pt-BR" smtClean="0"/>
              <a:t>“O termo meningite é definido por um processo de inflamação das meninges que revestem o encéfalo, a pia-máter, aracnoide e subaracnoíde” (VRANJAC, 2016, p 748).</a:t>
            </a:r>
          </a:p>
          <a:p>
            <a:pPr eaLnBrk="1" hangingPunct="1">
              <a:buFont typeface="Wingdings" pitchFamily="2" charset="2"/>
              <a:buChar char="v"/>
            </a:pPr>
            <a:endParaRPr lang="pt-BR" smtClean="0"/>
          </a:p>
          <a:p>
            <a:pPr eaLnBrk="1" hangingPunct="1">
              <a:buFont typeface="Wingdings" pitchFamily="2" charset="2"/>
              <a:buChar char="v"/>
            </a:pPr>
            <a:r>
              <a:rPr lang="pt-BR" smtClean="0"/>
              <a:t>As encefalites se diferenciam das meningites por caracterizarem alteração funcional do sistema nervoso central.</a:t>
            </a: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Desenvolvimento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363" y="1417638"/>
            <a:ext cx="8380412" cy="52133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b="1" dirty="0" smtClean="0"/>
              <a:t>Epidemiologia:</a:t>
            </a:r>
          </a:p>
          <a:p>
            <a:pPr marL="114300" indent="0"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 smtClean="0"/>
          </a:p>
          <a:p>
            <a:pPr algn="just" eaLnBrk="1" fontAlgn="auto" hangingPunct="1">
              <a:spcAft>
                <a:spcPts val="0"/>
              </a:spcAft>
              <a:buFont typeface="Wingdings" charset="2"/>
              <a:buChar char="v"/>
              <a:defRPr/>
            </a:pPr>
            <a:r>
              <a:rPr lang="pt-BR" dirty="0" smtClean="0"/>
              <a:t> Meningite </a:t>
            </a:r>
            <a:r>
              <a:rPr lang="pt-BR" dirty="0"/>
              <a:t>viral </a:t>
            </a:r>
            <a:r>
              <a:rPr lang="pt-BR" dirty="0" smtClean="0"/>
              <a:t>(3,66 </a:t>
            </a:r>
            <a:r>
              <a:rPr lang="pt-BR" dirty="0"/>
              <a:t>por 100.000 </a:t>
            </a:r>
            <a:r>
              <a:rPr lang="pt-BR" dirty="0" smtClean="0"/>
              <a:t>habitantes) </a:t>
            </a:r>
            <a:r>
              <a:rPr lang="pt-BR" dirty="0"/>
              <a:t>em </a:t>
            </a:r>
            <a:r>
              <a:rPr lang="pt-BR" dirty="0" smtClean="0"/>
              <a:t>2016 (</a:t>
            </a:r>
            <a:r>
              <a:rPr lang="pt-BR" dirty="0"/>
              <a:t>1,7</a:t>
            </a:r>
            <a:r>
              <a:rPr lang="pt-BR" dirty="0" smtClean="0"/>
              <a:t>% de letalidade)</a:t>
            </a:r>
            <a:r>
              <a:rPr lang="pt-BR" dirty="0"/>
              <a:t>. </a:t>
            </a:r>
            <a:endParaRPr lang="pt-BR" dirty="0" smtClean="0"/>
          </a:p>
          <a:p>
            <a:pPr algn="just" eaLnBrk="1" fontAlgn="auto" hangingPunct="1">
              <a:spcAft>
                <a:spcPts val="0"/>
              </a:spcAft>
              <a:buFont typeface="Wingdings" charset="2"/>
              <a:buChar char="v"/>
              <a:defRPr/>
            </a:pPr>
            <a:r>
              <a:rPr lang="pt-BR" dirty="0" smtClean="0"/>
              <a:t>Na meningite viral 85</a:t>
            </a:r>
            <a:r>
              <a:rPr lang="pt-BR" dirty="0"/>
              <a:t>% dos casos são devido ao grupo dos </a:t>
            </a:r>
            <a:r>
              <a:rPr lang="pt-BR" i="1" dirty="0" smtClean="0"/>
              <a:t>Enterovírus</a:t>
            </a:r>
            <a:r>
              <a:rPr lang="pt-BR" dirty="0"/>
              <a:t>.</a:t>
            </a:r>
            <a:r>
              <a:rPr lang="pt-BR" dirty="0" smtClean="0"/>
              <a:t> </a:t>
            </a:r>
          </a:p>
          <a:p>
            <a:pPr algn="just" eaLnBrk="1" fontAlgn="auto" hangingPunct="1">
              <a:spcAft>
                <a:spcPts val="0"/>
              </a:spcAft>
              <a:buFont typeface="Wingdings" charset="2"/>
              <a:buChar char="v"/>
              <a:defRPr/>
            </a:pPr>
            <a:r>
              <a:rPr lang="pt-BR" dirty="0" smtClean="0"/>
              <a:t>Meningite não especificada (1,22 por 100.000 habitantes)</a:t>
            </a:r>
          </a:p>
          <a:p>
            <a:pPr algn="just" eaLnBrk="1" fontAlgn="auto" hangingPunct="1">
              <a:spcAft>
                <a:spcPts val="0"/>
              </a:spcAft>
              <a:buFont typeface="Wingdings" charset="2"/>
              <a:buChar char="v"/>
              <a:defRPr/>
            </a:pPr>
            <a:r>
              <a:rPr lang="pt-BR" dirty="0"/>
              <a:t>M</a:t>
            </a:r>
            <a:r>
              <a:rPr lang="pt-BR" dirty="0" smtClean="0"/>
              <a:t>eningite meningocócica:</a:t>
            </a:r>
          </a:p>
          <a:p>
            <a:pPr algn="just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dirty="0" smtClean="0"/>
              <a:t>2010 </a:t>
            </a:r>
            <a:r>
              <a:rPr lang="pt-BR" dirty="0"/>
              <a:t>(</a:t>
            </a:r>
            <a:r>
              <a:rPr lang="pt-BR" dirty="0" smtClean="0"/>
              <a:t>1,57 por 100.000 habitantes) </a:t>
            </a:r>
          </a:p>
          <a:p>
            <a:pPr algn="just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dirty="0" smtClean="0"/>
              <a:t>2016 </a:t>
            </a:r>
            <a:r>
              <a:rPr lang="pt-BR" dirty="0"/>
              <a:t>(</a:t>
            </a:r>
            <a:r>
              <a:rPr lang="pt-BR" dirty="0" smtClean="0"/>
              <a:t>0,57 por 100.000 habitantes) </a:t>
            </a:r>
            <a:endParaRPr lang="pt-BR" dirty="0"/>
          </a:p>
          <a:p>
            <a:pPr algn="just" eaLnBrk="1" fontAlgn="auto" hangingPunct="1">
              <a:spcAft>
                <a:spcPts val="0"/>
              </a:spcAft>
              <a:buFont typeface="Wingdings" charset="2"/>
              <a:buChar char="v"/>
              <a:defRPr/>
            </a:pPr>
            <a:r>
              <a:rPr lang="pt-BR" dirty="0"/>
              <a:t>O pneumococo é responsável por uma incidência similar ao meningococo (</a:t>
            </a:r>
            <a:r>
              <a:rPr lang="pt-BR" dirty="0" smtClean="0"/>
              <a:t>0,45 por 100.0000), com </a:t>
            </a:r>
            <a:r>
              <a:rPr lang="pt-BR" dirty="0"/>
              <a:t>maior letalidade. (29,4%).</a:t>
            </a:r>
          </a:p>
          <a:p>
            <a:pPr algn="just" eaLnBrk="1" fontAlgn="auto" hangingPunct="1">
              <a:spcAft>
                <a:spcPts val="0"/>
              </a:spcAft>
              <a:buFont typeface="Wingdings" charset="2"/>
              <a:buChar char="v"/>
              <a:defRPr/>
            </a:pPr>
            <a:endParaRPr lang="pt-BR" b="1" dirty="0" smtClean="0"/>
          </a:p>
          <a:p>
            <a:pPr algn="just" eaLnBrk="1" fontAlgn="auto" hangingPunct="1">
              <a:spcAft>
                <a:spcPts val="0"/>
              </a:spcAft>
              <a:buFont typeface="Wingdings" charset="2"/>
              <a:buChar char="v"/>
              <a:defRPr/>
            </a:pPr>
            <a:endParaRPr lang="pt-BR" dirty="0" smtClean="0"/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Desenvolvimento</a:t>
            </a:r>
            <a:endParaRPr lang="en-US" dirty="0"/>
          </a:p>
        </p:txBody>
      </p:sp>
      <p:sp>
        <p:nvSpPr>
          <p:cNvPr id="819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b="1" smtClean="0"/>
              <a:t>Etiologia</a:t>
            </a:r>
          </a:p>
        </p:txBody>
      </p:sp>
      <p:pic>
        <p:nvPicPr>
          <p:cNvPr id="8196" name="Picture 5" descr="Captura de Tela 2018-01-06 às 18.00.53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4050" y="2397125"/>
            <a:ext cx="7321550" cy="335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7" name="TextBox 3"/>
          <p:cNvSpPr txBox="1">
            <a:spLocks noChangeArrowheads="1"/>
          </p:cNvSpPr>
          <p:nvPr/>
        </p:nvSpPr>
        <p:spPr bwMode="auto">
          <a:xfrm>
            <a:off x="654050" y="6030913"/>
            <a:ext cx="49339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Calibri" pitchFamily="34" charset="0"/>
              </a:rPr>
              <a:t>Fonte</a:t>
            </a:r>
            <a:r>
              <a:rPr lang="en-US">
                <a:latin typeface="Calibri" pitchFamily="34" charset="0"/>
              </a:rPr>
              <a:t>: Adaptado</a:t>
            </a:r>
            <a:r>
              <a:rPr lang="pt-BR">
                <a:latin typeface="Calibri" pitchFamily="34" charset="0"/>
              </a:rPr>
              <a:t> PRATA e colaboradores, 2013, p1 </a:t>
            </a:r>
            <a:endParaRPr lang="en-US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Desenvolvimento</a:t>
            </a:r>
            <a:endParaRPr lang="en-US" dirty="0"/>
          </a:p>
        </p:txBody>
      </p:sp>
      <p:sp>
        <p:nvSpPr>
          <p:cNvPr id="921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Etiologia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en-US" smtClean="0"/>
              <a:t> </a:t>
            </a:r>
            <a:r>
              <a:rPr lang="pt-BR" smtClean="0"/>
              <a:t>As meningites virais possuem diferentes agentes etiológicos, sendo o mais comum o gênero </a:t>
            </a:r>
            <a:r>
              <a:rPr lang="pt-BR" i="1" smtClean="0"/>
              <a:t>Enterovírus (85%)</a:t>
            </a:r>
            <a:r>
              <a:rPr lang="pt-BR" smtClean="0"/>
              <a:t>.</a:t>
            </a:r>
          </a:p>
          <a:p>
            <a:pPr eaLnBrk="1" hangingPunct="1">
              <a:buFont typeface="Wingdings" pitchFamily="2" charset="2"/>
              <a:buChar char="v"/>
            </a:pPr>
            <a:endParaRPr lang="pt-BR" smtClean="0"/>
          </a:p>
          <a:p>
            <a:pPr eaLnBrk="1" hangingPunct="1">
              <a:buFont typeface="Wingdings" pitchFamily="2" charset="2"/>
              <a:buChar char="v"/>
            </a:pPr>
            <a:r>
              <a:rPr lang="pt-BR" smtClean="0"/>
              <a:t>Os vírus da família herpesvírus possuem um grande potencial de letalidade por causarem encefalite</a:t>
            </a:r>
          </a:p>
          <a:p>
            <a:pPr eaLnBrk="1" hangingPunct="1">
              <a:buFont typeface="Wingdings" pitchFamily="2" charset="2"/>
              <a:buChar char="v"/>
            </a:pPr>
            <a:endParaRPr lang="pt-BR" smtClean="0"/>
          </a:p>
          <a:p>
            <a:pPr eaLnBrk="1" hangingPunct="1">
              <a:buFont typeface="Wingdings" pitchFamily="2" charset="2"/>
              <a:buChar char="v"/>
            </a:pPr>
            <a:r>
              <a:rPr lang="pt-BR" smtClean="0"/>
              <a:t>É importante lembrar que as arboviroses também podem causar meningites virais e encefalite.</a:t>
            </a: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Desenvolvimento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b="1" dirty="0" smtClean="0"/>
              <a:t>Fisiopatologia: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/>
              <a:t>C</a:t>
            </a:r>
            <a:r>
              <a:rPr lang="pt-BR" dirty="0" smtClean="0"/>
              <a:t>olonização da </a:t>
            </a:r>
            <a:r>
              <a:rPr lang="pt-BR" dirty="0"/>
              <a:t>mucosa da </a:t>
            </a:r>
            <a:r>
              <a:rPr lang="pt-BR" dirty="0" smtClean="0"/>
              <a:t>nasofaringe ou acesso a </a:t>
            </a:r>
            <a:r>
              <a:rPr lang="pt-BR" dirty="0"/>
              <a:t>corrente sanguínea por um quadro de bacteremia. </a:t>
            </a:r>
            <a:endParaRPr lang="pt-BR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Existem </a:t>
            </a:r>
            <a:r>
              <a:rPr lang="pt-BR" dirty="0"/>
              <a:t>diversos </a:t>
            </a:r>
            <a:r>
              <a:rPr lang="pt-BR" dirty="0" smtClean="0"/>
              <a:t>mecanismos de infecção ocorra: </a:t>
            </a:r>
            <a:endParaRPr lang="pt-BR" dirty="0"/>
          </a:p>
          <a:p>
            <a:pPr algn="just" eaLnBrk="1" fontAlgn="auto" hangingPunct="1">
              <a:spcAft>
                <a:spcPts val="0"/>
              </a:spcAft>
              <a:buFont typeface="Wingdings" charset="2"/>
              <a:buChar char="v"/>
              <a:defRPr/>
            </a:pPr>
            <a:r>
              <a:rPr lang="pt-BR" u="sng" dirty="0"/>
              <a:t>D</a:t>
            </a:r>
            <a:r>
              <a:rPr lang="pt-BR" u="sng" dirty="0" smtClean="0"/>
              <a:t>isseminação hematogênica</a:t>
            </a:r>
          </a:p>
          <a:p>
            <a:pPr algn="just" eaLnBrk="1" fontAlgn="auto" hangingPunct="1">
              <a:spcAft>
                <a:spcPts val="0"/>
              </a:spcAft>
              <a:buFont typeface="Wingdings" charset="2"/>
              <a:buChar char="v"/>
              <a:defRPr/>
            </a:pPr>
            <a:r>
              <a:rPr lang="pt-BR" u="sng" dirty="0" smtClean="0"/>
              <a:t>Contiguidade</a:t>
            </a:r>
          </a:p>
          <a:p>
            <a:pPr algn="just" eaLnBrk="1" fontAlgn="auto" hangingPunct="1">
              <a:spcAft>
                <a:spcPts val="0"/>
              </a:spcAft>
              <a:buFont typeface="Wingdings" charset="2"/>
              <a:buChar char="v"/>
              <a:defRPr/>
            </a:pPr>
            <a:r>
              <a:rPr lang="pt-BR" u="sng" dirty="0" smtClean="0"/>
              <a:t>Infecção direta do sistema nervoso central</a:t>
            </a:r>
            <a:endParaRPr lang="pt-BR" u="sng" dirty="0"/>
          </a:p>
          <a:p>
            <a:pPr marL="114300" indent="0"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Desenvolvimento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457200" y="1644650"/>
            <a:ext cx="1198563" cy="55562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Replicação do agente</a:t>
            </a:r>
          </a:p>
        </p:txBody>
      </p:sp>
      <p:sp>
        <p:nvSpPr>
          <p:cNvPr id="5" name="Right Arrow 4"/>
          <p:cNvSpPr/>
          <p:nvPr/>
        </p:nvSpPr>
        <p:spPr>
          <a:xfrm>
            <a:off x="1655763" y="1900238"/>
            <a:ext cx="169862" cy="123825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1825625" y="1474788"/>
            <a:ext cx="1598613" cy="97472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Liberação dos componentes no endotélio cerebral</a:t>
            </a:r>
          </a:p>
        </p:txBody>
      </p:sp>
      <p:sp>
        <p:nvSpPr>
          <p:cNvPr id="7" name="Right Arrow 6"/>
          <p:cNvSpPr/>
          <p:nvPr/>
        </p:nvSpPr>
        <p:spPr>
          <a:xfrm>
            <a:off x="3446463" y="1911350"/>
            <a:ext cx="169862" cy="123825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3616325" y="1609725"/>
            <a:ext cx="1158875" cy="760413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Liberação de citocinas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945063" y="1587500"/>
            <a:ext cx="1711325" cy="862013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Inflamação das leptomeninges</a:t>
            </a:r>
          </a:p>
        </p:txBody>
      </p:sp>
      <p:sp>
        <p:nvSpPr>
          <p:cNvPr id="12" name="Right Arrow 11"/>
          <p:cNvSpPr/>
          <p:nvPr/>
        </p:nvSpPr>
        <p:spPr>
          <a:xfrm>
            <a:off x="4775200" y="1938338"/>
            <a:ext cx="169863" cy="125412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3616325" y="3106738"/>
            <a:ext cx="1712913" cy="86201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Alterações no líquor</a:t>
            </a:r>
          </a:p>
        </p:txBody>
      </p:sp>
      <p:cxnSp>
        <p:nvCxnSpPr>
          <p:cNvPr id="17" name="Straight Arrow Connector 16"/>
          <p:cNvCxnSpPr/>
          <p:nvPr/>
        </p:nvCxnSpPr>
        <p:spPr>
          <a:xfrm flipH="1">
            <a:off x="4775200" y="2449513"/>
            <a:ext cx="554038" cy="65722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Rectangle 17"/>
          <p:cNvSpPr/>
          <p:nvPr/>
        </p:nvSpPr>
        <p:spPr>
          <a:xfrm>
            <a:off x="5673725" y="3113088"/>
            <a:ext cx="1712913" cy="86042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Aumento da permeabilidade vascular</a:t>
            </a:r>
          </a:p>
        </p:txBody>
      </p:sp>
      <p:cxnSp>
        <p:nvCxnSpPr>
          <p:cNvPr id="20" name="Straight Arrow Connector 19"/>
          <p:cNvCxnSpPr/>
          <p:nvPr/>
        </p:nvCxnSpPr>
        <p:spPr>
          <a:xfrm>
            <a:off x="5673725" y="2449513"/>
            <a:ext cx="222250" cy="65722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Rectangle 20"/>
          <p:cNvSpPr/>
          <p:nvPr/>
        </p:nvSpPr>
        <p:spPr>
          <a:xfrm>
            <a:off x="3870325" y="4502150"/>
            <a:ext cx="1249363" cy="77152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Edema vasogênico</a:t>
            </a:r>
          </a:p>
        </p:txBody>
      </p:sp>
      <p:sp>
        <p:nvSpPr>
          <p:cNvPr id="22" name="Rectangle 21"/>
          <p:cNvSpPr/>
          <p:nvPr/>
        </p:nvSpPr>
        <p:spPr>
          <a:xfrm>
            <a:off x="5119688" y="5432425"/>
            <a:ext cx="1712912" cy="862013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Inflamação do espaço subaracnóideo</a:t>
            </a:r>
          </a:p>
        </p:txBody>
      </p:sp>
      <p:cxnSp>
        <p:nvCxnSpPr>
          <p:cNvPr id="23" name="Straight Arrow Connector 22"/>
          <p:cNvCxnSpPr/>
          <p:nvPr/>
        </p:nvCxnSpPr>
        <p:spPr>
          <a:xfrm flipH="1">
            <a:off x="5119688" y="3973513"/>
            <a:ext cx="554037" cy="65881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Rectangle 23"/>
          <p:cNvSpPr/>
          <p:nvPr/>
        </p:nvSpPr>
        <p:spPr>
          <a:xfrm>
            <a:off x="6530975" y="4413250"/>
            <a:ext cx="1711325" cy="86042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Aumento da resistência liquórica</a:t>
            </a:r>
          </a:p>
        </p:txBody>
      </p:sp>
      <p:cxnSp>
        <p:nvCxnSpPr>
          <p:cNvPr id="26" name="Straight Arrow Connector 25"/>
          <p:cNvCxnSpPr>
            <a:endCxn id="24" idx="0"/>
          </p:cNvCxnSpPr>
          <p:nvPr/>
        </p:nvCxnSpPr>
        <p:spPr>
          <a:xfrm>
            <a:off x="7291388" y="3973513"/>
            <a:ext cx="95250" cy="43973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>
            <a:endCxn id="22" idx="0"/>
          </p:cNvCxnSpPr>
          <p:nvPr/>
        </p:nvCxnSpPr>
        <p:spPr>
          <a:xfrm flipH="1">
            <a:off x="5975350" y="3973513"/>
            <a:ext cx="171450" cy="145891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Desenvolvimento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70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b="1" dirty="0" smtClean="0"/>
              <a:t>Manifestações Clínicas:</a:t>
            </a:r>
          </a:p>
          <a:p>
            <a:pPr eaLnBrk="1" fontAlgn="auto" hangingPunct="1">
              <a:spcAft>
                <a:spcPts val="0"/>
              </a:spcAft>
              <a:buFont typeface="Wingdings" charset="2"/>
              <a:buChar char="v"/>
              <a:defRPr/>
            </a:pPr>
            <a:r>
              <a:rPr lang="pt-BR" dirty="0" smtClean="0"/>
              <a:t> Inespecíficas (mais comuns em RN e lactentes jovens)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Febre</a:t>
            </a:r>
            <a:endParaRPr lang="pt-BR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Mialgia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/>
              <a:t>H</a:t>
            </a:r>
            <a:r>
              <a:rPr lang="pt-BR" dirty="0" smtClean="0"/>
              <a:t>ipoatividade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/>
              <a:t>I</a:t>
            </a:r>
            <a:r>
              <a:rPr lang="pt-BR" dirty="0" smtClean="0"/>
              <a:t>rritabilidade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Sucção </a:t>
            </a:r>
            <a:r>
              <a:rPr lang="pt-BR" dirty="0"/>
              <a:t>do seio materno </a:t>
            </a:r>
            <a:r>
              <a:rPr lang="pt-BR" dirty="0" smtClean="0"/>
              <a:t>débil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Vômitos</a:t>
            </a:r>
            <a:endParaRPr lang="pt-BR" dirty="0"/>
          </a:p>
          <a:p>
            <a:pPr marL="11430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 smtClean="0"/>
          </a:p>
          <a:p>
            <a:pPr eaLnBrk="1" fontAlgn="auto" hangingPunct="1">
              <a:spcAft>
                <a:spcPts val="0"/>
              </a:spcAft>
              <a:buFont typeface="Wingdings" charset="2"/>
              <a:buChar char="v"/>
              <a:defRPr/>
            </a:pPr>
            <a:r>
              <a:rPr lang="pt-BR" dirty="0" smtClean="0"/>
              <a:t>Sinais clássicos: (mais comuns em crianças maiores)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/>
              <a:t>A</a:t>
            </a:r>
            <a:r>
              <a:rPr lang="pt-BR" dirty="0" smtClean="0"/>
              <a:t>lteração neurológica</a:t>
            </a:r>
            <a:endParaRPr lang="pt-BR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Cefaléia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Vômitos</a:t>
            </a:r>
            <a:endParaRPr lang="pt-BR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Rigidez </a:t>
            </a:r>
            <a:r>
              <a:rPr lang="pt-BR" dirty="0"/>
              <a:t>de </a:t>
            </a:r>
            <a:r>
              <a:rPr lang="pt-BR" dirty="0" smtClean="0"/>
              <a:t>nuca</a:t>
            </a:r>
            <a:endParaRPr lang="pt-BR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/>
              <a:t>A</a:t>
            </a:r>
            <a:r>
              <a:rPr lang="pt-BR" dirty="0" smtClean="0"/>
              <a:t>baulamento </a:t>
            </a:r>
            <a:r>
              <a:rPr lang="pt-BR" dirty="0"/>
              <a:t>de fontanela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Fotofobia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Exame Físico: sinal </a:t>
            </a:r>
            <a:r>
              <a:rPr lang="pt-BR" dirty="0"/>
              <a:t>de Kernig, </a:t>
            </a:r>
            <a:r>
              <a:rPr lang="pt-BR" dirty="0" smtClean="0"/>
              <a:t>Brudzinski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Convulsão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Lesões de Pele como exantema, púrpura, petéquias </a:t>
            </a:r>
            <a:r>
              <a:rPr lang="pt-BR" dirty="0" smtClean="0">
                <a:sym typeface="Wingdings"/>
              </a:rPr>
              <a:t>Meningococcemia</a:t>
            </a:r>
            <a:endParaRPr lang="pt-BR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Desenvolvimento</a:t>
            </a:r>
            <a:endParaRPr lang="en-US" dirty="0"/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Sinais de Hipertensão intracraniana: </a:t>
            </a:r>
          </a:p>
          <a:p>
            <a:pPr eaLnBrk="1" hangingPunct="1"/>
            <a:r>
              <a:rPr lang="pt-BR" smtClean="0"/>
              <a:t>Vômitos</a:t>
            </a:r>
          </a:p>
          <a:p>
            <a:pPr eaLnBrk="1" hangingPunct="1"/>
            <a:r>
              <a:rPr lang="pt-BR" smtClean="0"/>
              <a:t>Cefaléia</a:t>
            </a:r>
          </a:p>
          <a:p>
            <a:pPr eaLnBrk="1" hangingPunct="1"/>
            <a:r>
              <a:rPr lang="pt-BR" smtClean="0"/>
              <a:t>Abaulamento de fontanela</a:t>
            </a:r>
          </a:p>
          <a:p>
            <a:pPr eaLnBrk="1" hangingPunct="1"/>
            <a:r>
              <a:rPr lang="pt-BR" smtClean="0"/>
              <a:t>Instabilidade hemodinâmica: bradicardia, hipertensão arterial</a:t>
            </a:r>
          </a:p>
          <a:p>
            <a:pPr eaLnBrk="1" hangingPunct="1"/>
            <a:r>
              <a:rPr lang="pt-BR" smtClean="0"/>
              <a:t>Coma, decorticação e herniação</a:t>
            </a: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Desenvolvimento</a:t>
            </a:r>
            <a:endParaRPr lang="en-US" dirty="0"/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b="1" smtClean="0"/>
              <a:t>Exames Laboratoriais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pt-BR" smtClean="0"/>
              <a:t>Hemograma 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pt-BR" smtClean="0"/>
              <a:t>Hemocultura e PCR (proteína C reativa)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pt-BR" smtClean="0"/>
              <a:t>Bioquímica (pacientes graves)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pt-BR" smtClean="0"/>
              <a:t>Glicemia 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pt-BR" smtClean="0"/>
              <a:t>Na suspeita de etiologia viral podem ser solicitados sorologias e PCR (reação em cadeia de polimerase) para auxiliar o diagnóstico de, por exemplo, arboviroses, varicela, Epstein-bar, herpes, entre outros.</a:t>
            </a:r>
          </a:p>
          <a:p>
            <a:pPr eaLnBrk="1" hangingPunct="1"/>
            <a:r>
              <a:rPr lang="pt-BR" b="1" smtClean="0"/>
              <a:t>Tomografia de crânio</a:t>
            </a:r>
          </a:p>
          <a:p>
            <a:pPr eaLnBrk="1" hangingPunct="1"/>
            <a:endParaRPr lang="en-US" smtClean="0"/>
          </a:p>
          <a:p>
            <a:pPr eaLnBrk="1" hangingPunct="1">
              <a:buFont typeface="Arial" charset="0"/>
              <a:buNone/>
            </a:pP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Desenvolvimento</a:t>
            </a:r>
            <a:endParaRPr lang="en-US" dirty="0"/>
          </a:p>
        </p:txBody>
      </p:sp>
      <p:sp>
        <p:nvSpPr>
          <p:cNvPr id="1536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b="1" smtClean="0"/>
              <a:t>Punção Lombar</a:t>
            </a:r>
            <a:r>
              <a:rPr lang="pt-BR" smtClean="0"/>
              <a:t> 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pt-BR" smtClean="0"/>
              <a:t>Contraindicações absolutas: </a:t>
            </a:r>
          </a:p>
          <a:p>
            <a:pPr eaLnBrk="1" hangingPunct="1"/>
            <a:r>
              <a:rPr lang="pt-BR" smtClean="0"/>
              <a:t>Hipertensão intracraniana grave.</a:t>
            </a:r>
          </a:p>
          <a:p>
            <a:pPr eaLnBrk="1" hangingPunct="1"/>
            <a:r>
              <a:rPr lang="pt-BR" smtClean="0"/>
              <a:t>Infecção na região de punção (celulite, abscesso).</a:t>
            </a:r>
          </a:p>
          <a:p>
            <a:pPr eaLnBrk="1" hangingPunct="1"/>
            <a:r>
              <a:rPr lang="pt-BR" smtClean="0"/>
              <a:t>Instabilidade clínica (insuficiência respiratória sem via aérea segura, hipotensão, estado de mal epiléptico).</a:t>
            </a:r>
          </a:p>
          <a:p>
            <a:pPr eaLnBrk="1" hangingPunct="1"/>
            <a:r>
              <a:rPr lang="pt-BR" smtClean="0"/>
              <a:t> Abscesso epidural, estado de mal epiléptico, pacientes com anormalidades na coluna vertebral e relativas coagulopatia ou trombocitopenia (plaquetas &lt; 50.000)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Desenvolvimento</a:t>
            </a:r>
            <a:endParaRPr lang="en-US" dirty="0"/>
          </a:p>
        </p:txBody>
      </p:sp>
      <p:pic>
        <p:nvPicPr>
          <p:cNvPr id="16387" name="Content Placeholder 9" descr="Captura de Tela 2018-01-08 às 17.47.41.png"/>
          <p:cNvPicPr>
            <a:picLocks noGrp="1" noChangeAspect="1"/>
          </p:cNvPicPr>
          <p:nvPr>
            <p:ph idx="1"/>
          </p:nvPr>
        </p:nvPicPr>
        <p:blipFill>
          <a:blip r:embed="rId2"/>
          <a:srcRect t="1918" b="1918"/>
          <a:stretch>
            <a:fillRect/>
          </a:stretch>
        </p:blipFill>
        <p:spPr>
          <a:xfrm>
            <a:off x="547688" y="1417638"/>
            <a:ext cx="7280275" cy="458628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Desenvolvimento</a:t>
            </a:r>
            <a:endParaRPr lang="en-US" dirty="0"/>
          </a:p>
        </p:txBody>
      </p:sp>
      <p:pic>
        <p:nvPicPr>
          <p:cNvPr id="17411" name="Picture 4" descr="Captura de Tela 2018-01-08 às 17.54.20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1325563"/>
            <a:ext cx="6496050" cy="544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Tratamento</a:t>
            </a:r>
            <a:endParaRPr lang="en-US" dirty="0"/>
          </a:p>
        </p:txBody>
      </p:sp>
      <p:sp>
        <p:nvSpPr>
          <p:cNvPr id="1843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Suporte Clínico:</a:t>
            </a:r>
          </a:p>
          <a:p>
            <a:pPr eaLnBrk="1" hangingPunct="1"/>
            <a:r>
              <a:rPr lang="en-US" smtClean="0"/>
              <a:t>Estabilização Clínica</a:t>
            </a:r>
          </a:p>
          <a:p>
            <a:pPr eaLnBrk="1" hangingPunct="1">
              <a:buFontTx/>
              <a:buChar char="•"/>
            </a:pPr>
            <a:r>
              <a:rPr lang="pt-BR" smtClean="0"/>
              <a:t>O Manitol  0,5 a 2g/kg (2,5 a 10 ml da solução a 20% que possui concentração de 200mg</a:t>
            </a:r>
            <a:r>
              <a:rPr lang="en-US" smtClean="0"/>
              <a:t>/kg que deve ser infundida em 20-30 minutos.</a:t>
            </a:r>
          </a:p>
          <a:p>
            <a:pPr eaLnBrk="1" hangingPunct="1">
              <a:buFontTx/>
              <a:buChar char="•"/>
            </a:pPr>
            <a:r>
              <a:rPr lang="en-US" smtClean="0"/>
              <a:t> Solução salina hipertônica pode ser prescrita em dose endovenosa 5ml/kg (solu</a:t>
            </a:r>
            <a:r>
              <a:rPr lang="pt-BR" smtClean="0"/>
              <a:t>ção </a:t>
            </a:r>
            <a:r>
              <a:rPr lang="en-US" smtClean="0"/>
              <a:t>salina 3%) com expectativa de ganho de 5mEq/L no valor plasmático,  pode ser realizada de hora em hora até o sódio alcançar 160 mEq/L. </a:t>
            </a:r>
          </a:p>
          <a:p>
            <a:pPr eaLnBrk="1" hangingPunct="1">
              <a:buFontTx/>
              <a:buChar char="•"/>
            </a:pPr>
            <a:r>
              <a:rPr lang="en-US" smtClean="0"/>
              <a:t>O uso do glicerol é controverso</a:t>
            </a:r>
            <a:endParaRPr lang="pt-BR" smtClean="0"/>
          </a:p>
          <a:p>
            <a:pPr eaLnBrk="1" hangingPunct="1"/>
            <a:r>
              <a:rPr lang="pt-BR" smtClean="0"/>
              <a:t>Uso de Benzodiazepínicos e em neonatos o fenobarbital.</a:t>
            </a:r>
          </a:p>
          <a:p>
            <a:pPr eaLnBrk="1" hangingPunct="1">
              <a:buFont typeface="Wingdings" pitchFamily="2" charset="2"/>
              <a:buChar char="v"/>
            </a:pP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Tratamento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Antibioticoterapia Empírica e </a:t>
            </a:r>
            <a:r>
              <a:rPr lang="en-US" dirty="0"/>
              <a:t>t</a:t>
            </a:r>
            <a:r>
              <a:rPr lang="en-US" dirty="0" smtClean="0"/>
              <a:t>ratamento específico</a:t>
            </a:r>
          </a:p>
          <a:p>
            <a:pPr marL="11430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/>
              <a:t>Uma das principais estratégias de tratamento da meningite é a antibioticoterapia venosa precoce empírica (na primeira hora da admissão</a:t>
            </a:r>
            <a:r>
              <a:rPr lang="pt-BR" dirty="0" smtClean="0"/>
              <a:t>)(3)</a:t>
            </a:r>
          </a:p>
          <a:p>
            <a:pPr marL="11430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84163" y="92075"/>
          <a:ext cx="7649907" cy="7589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49969"/>
                <a:gridCol w="2549969"/>
                <a:gridCol w="2549969"/>
              </a:tblGrid>
              <a:tr h="161335">
                <a:tc>
                  <a:txBody>
                    <a:bodyPr/>
                    <a:lstStyle/>
                    <a:p>
                      <a:r>
                        <a:rPr lang="en-US" dirty="0" smtClean="0"/>
                        <a:t>Faixa etária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1ª escolha</a:t>
                      </a:r>
                      <a:r>
                        <a:rPr lang="pt-BR" dirty="0" smtClean="0">
                          <a:effectLst/>
                        </a:rPr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Esquema alternativo</a:t>
                      </a:r>
                      <a:r>
                        <a:rPr lang="pt-BR" dirty="0" smtClean="0">
                          <a:effectLst/>
                        </a:rPr>
                        <a:t> </a:t>
                      </a:r>
                      <a:endParaRPr lang="en-US" dirty="0"/>
                    </a:p>
                  </a:txBody>
                  <a:tcPr/>
                </a:tc>
              </a:tr>
              <a:tr h="1250349">
                <a:tc>
                  <a:txBody>
                    <a:bodyPr/>
                    <a:lstStyle/>
                    <a:p>
                      <a:r>
                        <a:rPr lang="pt-BR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Até 30 dias</a:t>
                      </a:r>
                      <a:r>
                        <a:rPr lang="pt-BR" dirty="0" smtClean="0">
                          <a:effectLst/>
                        </a:rPr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Cefotaxima</a:t>
                      </a:r>
                      <a:r>
                        <a:rPr lang="pt-BR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(50mg/kg/dose) </a:t>
                      </a:r>
                      <a:r>
                        <a:rPr lang="pt-BR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+ Ampicilina</a:t>
                      </a:r>
                      <a:r>
                        <a:rPr lang="pt-BR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(50-100mg/kg/dose)</a:t>
                      </a:r>
                    </a:p>
                    <a:p>
                      <a:r>
                        <a:rPr lang="pt-BR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pt-BR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*se RN termo e até 7 dias de vida de 12/12 horas se &gt;7 dias de 8/8 horas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Ampicilina</a:t>
                      </a:r>
                      <a:r>
                        <a:rPr lang="pt-BR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+ </a:t>
                      </a:r>
                      <a:r>
                        <a:rPr lang="pt-BR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Gentamicina</a:t>
                      </a:r>
                      <a:r>
                        <a:rPr lang="pt-BR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(4mg/kg/dia de 24/24 horas)</a:t>
                      </a:r>
                      <a:r>
                        <a:rPr lang="pt-BR" dirty="0" smtClean="0">
                          <a:effectLst/>
                        </a:rPr>
                        <a:t> </a:t>
                      </a:r>
                      <a:endParaRPr lang="en-US" dirty="0"/>
                    </a:p>
                  </a:txBody>
                  <a:tcPr/>
                </a:tc>
              </a:tr>
              <a:tr h="1129347">
                <a:tc>
                  <a:txBody>
                    <a:bodyPr/>
                    <a:lstStyle/>
                    <a:p>
                      <a:r>
                        <a:rPr lang="pt-BR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 a 3 meses</a:t>
                      </a:r>
                      <a:r>
                        <a:rPr lang="pt-BR" dirty="0" smtClean="0">
                          <a:effectLst/>
                        </a:rPr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Ceftriaxona</a:t>
                      </a:r>
                      <a:r>
                        <a:rPr lang="pt-BR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(100mg/kg/dia de 1 ou 2 vezes por dia) – máx. 4g/dia</a:t>
                      </a:r>
                    </a:p>
                    <a:p>
                      <a:r>
                        <a:rPr lang="pt-BR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ou </a:t>
                      </a:r>
                      <a:r>
                        <a:rPr lang="pt-BR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Cefotaxima (</a:t>
                      </a:r>
                      <a:r>
                        <a:rPr lang="pt-BR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200 a 300 mg/kg/dia- máx. 12 g/dia) de 8/8 horas</a:t>
                      </a:r>
                    </a:p>
                    <a:p>
                      <a:r>
                        <a:rPr lang="pt-BR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+ </a:t>
                      </a:r>
                      <a:r>
                        <a:rPr lang="pt-BR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Ampicilina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Ampicilina</a:t>
                      </a:r>
                      <a:r>
                        <a:rPr lang="pt-BR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(400 mg/kg/dia de 6/6 horas) – máx.12g/dia + </a:t>
                      </a:r>
                      <a:r>
                        <a:rPr lang="pt-BR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Gentamicina</a:t>
                      </a:r>
                      <a:r>
                        <a:rPr lang="pt-BR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(7,5 mg/kg/dia de </a:t>
                      </a:r>
                      <a:endParaRPr lang="en-US" dirty="0"/>
                    </a:p>
                  </a:txBody>
                  <a:tcPr/>
                </a:tc>
              </a:tr>
              <a:tr h="766343">
                <a:tc>
                  <a:txBody>
                    <a:bodyPr/>
                    <a:lstStyle/>
                    <a:p>
                      <a:r>
                        <a:rPr lang="en-US" dirty="0" smtClean="0"/>
                        <a:t>3 meses a 18 anos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Ceftriaxona</a:t>
                      </a:r>
                      <a:r>
                        <a:rPr lang="pt-BR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(100mg/kg/dia de 1 a 2 vezes por dia- máx.4g/dia horas)</a:t>
                      </a:r>
                      <a:r>
                        <a:rPr lang="pt-BR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ou Cefotaxima (</a:t>
                      </a:r>
                      <a:r>
                        <a:rPr lang="pt-BR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200 a 300 mg/kg/dia- máx. 12 g/dia)</a:t>
                      </a:r>
                      <a:r>
                        <a:rPr lang="pt-BR" dirty="0" smtClean="0">
                          <a:effectLst/>
                        </a:rPr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Ampicilina + sulbactam</a:t>
                      </a:r>
                      <a:r>
                        <a:rPr lang="pt-BR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(200 mg/kg/dia) de 6/6 horas</a:t>
                      </a:r>
                      <a:r>
                        <a:rPr lang="pt-BR" dirty="0" smtClean="0">
                          <a:effectLst/>
                        </a:rPr>
                        <a:t> </a:t>
                      </a:r>
                      <a:endParaRPr lang="en-US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Antibioticoterapia Empírica</a:t>
            </a:r>
            <a:endParaRPr lang="en-US" dirty="0"/>
          </a:p>
        </p:txBody>
      </p:sp>
      <p:sp>
        <p:nvSpPr>
          <p:cNvPr id="2150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Duração do tratamento </a:t>
            </a:r>
          </a:p>
          <a:p>
            <a:pPr eaLnBrk="1" hangingPunct="1"/>
            <a:endParaRPr lang="en-US" smtClean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719138" y="2125663"/>
          <a:ext cx="6096000" cy="2595880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r>
                        <a:rPr lang="pt-BR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Agente Etiológico</a:t>
                      </a:r>
                      <a:r>
                        <a:rPr lang="pt-BR" dirty="0" smtClean="0">
                          <a:effectLst/>
                        </a:rPr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Duração</a:t>
                      </a:r>
                      <a:r>
                        <a:rPr lang="pt-BR" dirty="0" smtClean="0">
                          <a:effectLst/>
                        </a:rPr>
                        <a:t> 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sz="1800" b="1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Neisseria meningitis</a:t>
                      </a:r>
                      <a:r>
                        <a:rPr lang="pt-BR" dirty="0" smtClean="0">
                          <a:effectLst/>
                        </a:rPr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 a 7 dias</a:t>
                      </a:r>
                      <a:r>
                        <a:rPr lang="pt-BR" dirty="0" smtClean="0">
                          <a:effectLst/>
                        </a:rPr>
                        <a:t> 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sz="1800" b="1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Streptococcus  pneumoniae</a:t>
                      </a:r>
                      <a:r>
                        <a:rPr lang="pt-BR" dirty="0" smtClean="0">
                          <a:effectLst/>
                        </a:rPr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 a 14 dias</a:t>
                      </a:r>
                      <a:r>
                        <a:rPr lang="pt-BR" dirty="0" smtClean="0">
                          <a:effectLst/>
                        </a:rPr>
                        <a:t> 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sz="1800" b="1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Haemophilus  influenzae</a:t>
                      </a:r>
                      <a:r>
                        <a:rPr lang="pt-BR" dirty="0" smtClean="0">
                          <a:effectLst/>
                        </a:rPr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 a 10 dias</a:t>
                      </a:r>
                      <a:r>
                        <a:rPr lang="pt-BR" dirty="0" smtClean="0">
                          <a:effectLst/>
                        </a:rPr>
                        <a:t> 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sz="1800" b="1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Streptococcus agalactiae</a:t>
                      </a:r>
                      <a:r>
                        <a:rPr lang="pt-BR" dirty="0" smtClean="0">
                          <a:effectLst/>
                        </a:rPr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 a 21 dias</a:t>
                      </a:r>
                      <a:r>
                        <a:rPr lang="pt-BR" dirty="0" smtClean="0">
                          <a:effectLst/>
                        </a:rPr>
                        <a:t> 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Bacilos gram negativos</a:t>
                      </a:r>
                      <a:r>
                        <a:rPr lang="pt-BR" dirty="0" smtClean="0">
                          <a:effectLst/>
                        </a:rPr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 dias</a:t>
                      </a:r>
                      <a:r>
                        <a:rPr lang="pt-BR" dirty="0" smtClean="0">
                          <a:effectLst/>
                        </a:rPr>
                        <a:t> 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sz="1800" b="1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Listeria Monocytogenes</a:t>
                      </a:r>
                      <a:r>
                        <a:rPr lang="pt-BR" dirty="0" smtClean="0">
                          <a:effectLst/>
                        </a:rPr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800" b="1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&gt;</a:t>
                      </a:r>
                      <a:r>
                        <a:rPr lang="pt-BR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 dias</a:t>
                      </a:r>
                      <a:r>
                        <a:rPr lang="pt-BR" dirty="0" smtClean="0">
                          <a:effectLst/>
                        </a:rPr>
                        <a:t> 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Tratamento Específico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Nos quadros de suspeita de encefalite grave, deve-se avaliar o uso de antivirais como: aciclovir.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Dose do aciclovir conforme faixa etária pediátrica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dirty="0" smtClean="0"/>
          </a:p>
          <a:p>
            <a:pPr marL="11430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127125" y="3209925"/>
          <a:ext cx="6096000" cy="2016407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3048000"/>
                <a:gridCol w="3048000"/>
              </a:tblGrid>
              <a:tr h="245325">
                <a:tc>
                  <a:txBody>
                    <a:bodyPr/>
                    <a:lstStyle/>
                    <a:p>
                      <a:r>
                        <a:rPr lang="pt-BR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28 dias  a  3 meses</a:t>
                      </a:r>
                      <a:r>
                        <a:rPr lang="pt-BR" dirty="0" smtClean="0">
                          <a:effectLst/>
                        </a:rPr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 mg/kg/dose endovenosa de 8/8 horas</a:t>
                      </a:r>
                      <a:r>
                        <a:rPr lang="pt-BR" dirty="0" smtClean="0">
                          <a:effectLst/>
                        </a:rPr>
                        <a:t> 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 meses a 12 anos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10-20 mg/kg/dose de 8/8 horas</a:t>
                      </a:r>
                      <a:r>
                        <a:rPr lang="pt-BR" dirty="0" smtClean="0">
                          <a:effectLst/>
                        </a:rPr>
                        <a:t> </a:t>
                      </a:r>
                      <a:endParaRPr lang="en-US" dirty="0"/>
                    </a:p>
                  </a:txBody>
                  <a:tcPr/>
                </a:tc>
              </a:tr>
              <a:tr h="736247">
                <a:tc>
                  <a:txBody>
                    <a:bodyPr/>
                    <a:lstStyle/>
                    <a:p>
                      <a:r>
                        <a:rPr lang="pt-BR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Maiores de 12 anos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 mg/kg/dose de 8/8 horas</a:t>
                      </a:r>
                      <a:r>
                        <a:rPr lang="pt-BR" dirty="0" smtClean="0">
                          <a:effectLst/>
                        </a:rPr>
                        <a:t> 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Tratamento Neoadjuvante</a:t>
            </a:r>
            <a:endParaRPr lang="en-US" dirty="0"/>
          </a:p>
        </p:txBody>
      </p:sp>
      <p:sp>
        <p:nvSpPr>
          <p:cNvPr id="2355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Uso da dexametasona </a:t>
            </a:r>
            <a:r>
              <a:rPr lang="en-US" smtClean="0">
                <a:sym typeface="Wingdings" pitchFamily="2" charset="2"/>
              </a:rPr>
              <a:t>pneumococo</a:t>
            </a:r>
            <a:endParaRPr lang="en-US" smtClean="0"/>
          </a:p>
          <a:p>
            <a:pPr eaLnBrk="1" hangingPunct="1"/>
            <a:r>
              <a:rPr lang="en-US" smtClean="0"/>
              <a:t>A dose recomendada é 0.15 mg/kg/dose endovenoso (máximo dose 10 mg), a cada 6 horas por 48 horas. </a:t>
            </a:r>
          </a:p>
          <a:p>
            <a:pPr eaLnBrk="1" hangingPunct="1"/>
            <a:r>
              <a:rPr lang="en-US" smtClean="0"/>
              <a:t>Contra-indicações do uso da dexametasona: </a:t>
            </a:r>
          </a:p>
          <a:p>
            <a:pPr eaLnBrk="1" hangingPunct="1">
              <a:buFontTx/>
              <a:buChar char="-"/>
            </a:pPr>
            <a:r>
              <a:rPr lang="en-US" smtClean="0"/>
              <a:t>Lactentes jovens (&lt;6 semanas)</a:t>
            </a:r>
          </a:p>
          <a:p>
            <a:pPr eaLnBrk="1" hangingPunct="1">
              <a:buFontTx/>
              <a:buChar char="-"/>
            </a:pPr>
            <a:r>
              <a:rPr lang="en-US" smtClean="0"/>
              <a:t>Uso prévio de antibioticoterapia (independente da quantidade de doses)</a:t>
            </a:r>
          </a:p>
          <a:p>
            <a:pPr eaLnBrk="1" hangingPunct="1">
              <a:buFontTx/>
              <a:buChar char="-"/>
            </a:pPr>
            <a:r>
              <a:rPr lang="en-US" smtClean="0"/>
              <a:t>Situação de trauma ou manipulação cirúrgica no sistema nervoso central.</a:t>
            </a:r>
            <a:endParaRPr lang="pt-BR" smtClean="0"/>
          </a:p>
          <a:p>
            <a:pPr eaLnBrk="1" hangingPunct="1"/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Quimioprofilaxia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Indicações: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smtClean="0"/>
              <a:t>- Em </a:t>
            </a:r>
            <a:r>
              <a:rPr lang="en-US" dirty="0"/>
              <a:t>casos de contactantes </a:t>
            </a:r>
            <a:r>
              <a:rPr lang="en-US" dirty="0" smtClean="0"/>
              <a:t>próximos</a:t>
            </a:r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en-US" dirty="0" smtClean="0"/>
              <a:t>Quando </a:t>
            </a:r>
            <a:r>
              <a:rPr lang="en-US" dirty="0"/>
              <a:t>causada pelos agentes etiológicos </a:t>
            </a:r>
            <a:r>
              <a:rPr lang="en-US" i="1" dirty="0"/>
              <a:t>H. influenzae e N. </a:t>
            </a:r>
            <a:r>
              <a:rPr lang="en-US" i="1" dirty="0" smtClean="0"/>
              <a:t>meningitidis</a:t>
            </a:r>
            <a:r>
              <a:rPr lang="en-US" dirty="0" smtClean="0"/>
              <a:t>.</a:t>
            </a:r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i="1" dirty="0" smtClean="0"/>
              <a:t>H</a:t>
            </a:r>
            <a:r>
              <a:rPr lang="pt-BR" i="1" dirty="0"/>
              <a:t>. </a:t>
            </a:r>
            <a:r>
              <a:rPr lang="pt-BR" i="1" dirty="0" smtClean="0"/>
              <a:t>Influenzae</a:t>
            </a:r>
            <a:r>
              <a:rPr lang="pt-BR" dirty="0" smtClean="0"/>
              <a:t>: todos </a:t>
            </a:r>
            <a:r>
              <a:rPr lang="pt-BR" dirty="0"/>
              <a:t>os contatos domiciliares - adultos e crianças </a:t>
            </a:r>
            <a:r>
              <a:rPr lang="mr-IN" dirty="0" smtClean="0"/>
              <a:t>–</a:t>
            </a:r>
            <a:r>
              <a:rPr lang="pt-BR" dirty="0" smtClean="0"/>
              <a:t> se houver </a:t>
            </a:r>
            <a:r>
              <a:rPr lang="pt-BR" dirty="0"/>
              <a:t>criança menor de quatro anos, com esquema vacinal </a:t>
            </a:r>
            <a:r>
              <a:rPr lang="pt-BR" dirty="0" smtClean="0"/>
              <a:t>incompleto.</a:t>
            </a:r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i="1" dirty="0" smtClean="0"/>
              <a:t>N</a:t>
            </a:r>
            <a:r>
              <a:rPr lang="pt-BR" i="1" dirty="0"/>
              <a:t>. meningitidis</a:t>
            </a:r>
            <a:r>
              <a:rPr lang="pt-BR" dirty="0"/>
              <a:t>: </a:t>
            </a:r>
            <a:r>
              <a:rPr lang="pt-BR" dirty="0" smtClean="0"/>
              <a:t>todos </a:t>
            </a:r>
            <a:r>
              <a:rPr lang="pt-BR" dirty="0"/>
              <a:t>os contatos domiciliares e os contatos de escolas ou </a:t>
            </a:r>
            <a:r>
              <a:rPr lang="pt-BR" dirty="0" smtClean="0"/>
              <a:t>creches</a:t>
            </a:r>
            <a:r>
              <a:rPr lang="pt-BR" dirty="0"/>
              <a:t> </a:t>
            </a:r>
            <a:r>
              <a:rPr lang="pt-BR" dirty="0" smtClean="0"/>
              <a:t>e profissionais </a:t>
            </a:r>
            <a:r>
              <a:rPr lang="pt-BR" dirty="0"/>
              <a:t>de </a:t>
            </a:r>
            <a:r>
              <a:rPr lang="pt-BR" dirty="0" smtClean="0"/>
              <a:t>saúde.</a:t>
            </a:r>
          </a:p>
          <a:p>
            <a:pPr marL="11430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Quimioprofilaxia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/>
              <a:t>A droga </a:t>
            </a:r>
            <a:r>
              <a:rPr lang="pt-BR" dirty="0" smtClean="0"/>
              <a:t>é </a:t>
            </a:r>
            <a:r>
              <a:rPr lang="pt-BR" dirty="0"/>
              <a:t>a rifampicina e a dose utilizada apresenta variações de acordo com a faixa etária e agente etiológico: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i="1" dirty="0"/>
              <a:t>Neisseria meningitidis</a:t>
            </a:r>
            <a:r>
              <a:rPr lang="pt-BR" dirty="0"/>
              <a:t>: </a:t>
            </a:r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dirty="0" smtClean="0"/>
              <a:t>Adultos </a:t>
            </a:r>
            <a:r>
              <a:rPr lang="pt-BR" dirty="0" smtClean="0">
                <a:sym typeface="Wingdings"/>
              </a:rPr>
              <a:t></a:t>
            </a:r>
            <a:r>
              <a:rPr lang="pt-BR" dirty="0" smtClean="0"/>
              <a:t> </a:t>
            </a:r>
            <a:r>
              <a:rPr lang="pt-BR" dirty="0"/>
              <a:t>600mg/</a:t>
            </a:r>
            <a:r>
              <a:rPr lang="pt-BR" dirty="0" smtClean="0"/>
              <a:t>dose</a:t>
            </a:r>
            <a:endParaRPr lang="pt-BR" dirty="0"/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dirty="0" smtClean="0"/>
              <a:t>1 </a:t>
            </a:r>
            <a:r>
              <a:rPr lang="pt-BR" dirty="0"/>
              <a:t>mês e 10 anos </a:t>
            </a:r>
            <a:r>
              <a:rPr lang="pt-BR" dirty="0" smtClean="0">
                <a:sym typeface="Wingdings"/>
              </a:rPr>
              <a:t> </a:t>
            </a:r>
            <a:r>
              <a:rPr lang="pt-BR" dirty="0" smtClean="0"/>
              <a:t>10 </a:t>
            </a:r>
            <a:r>
              <a:rPr lang="pt-BR" dirty="0"/>
              <a:t>mg/kg/dose</a:t>
            </a:r>
            <a:r>
              <a:rPr lang="en-US" dirty="0"/>
              <a:t> </a:t>
            </a:r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dirty="0" smtClean="0"/>
              <a:t>&lt; </a:t>
            </a:r>
            <a:r>
              <a:rPr lang="pt-BR" dirty="0"/>
              <a:t>1mês </a:t>
            </a:r>
            <a:r>
              <a:rPr lang="pt-BR" dirty="0" smtClean="0">
                <a:sym typeface="Wingdings"/>
              </a:rPr>
              <a:t></a:t>
            </a:r>
            <a:r>
              <a:rPr lang="pt-BR" dirty="0" smtClean="0"/>
              <a:t> </a:t>
            </a:r>
            <a:r>
              <a:rPr lang="pt-BR" dirty="0"/>
              <a:t>5mg</a:t>
            </a:r>
            <a:r>
              <a:rPr lang="en-US" dirty="0"/>
              <a:t>/kg/</a:t>
            </a:r>
            <a:r>
              <a:rPr lang="en-US" dirty="0" smtClean="0"/>
              <a:t>dose</a:t>
            </a:r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en-US" dirty="0"/>
              <a:t>E</a:t>
            </a:r>
            <a:r>
              <a:rPr lang="en-US" dirty="0" smtClean="0"/>
              <a:t>m todas </a:t>
            </a:r>
            <a:r>
              <a:rPr lang="en-US" dirty="0"/>
              <a:t>as idades  o intervalo de tratamento é de 12/12 horas com duração de 2 dias.</a:t>
            </a:r>
            <a:r>
              <a:rPr lang="pt-BR" dirty="0"/>
              <a:t>	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i="1" dirty="0"/>
              <a:t>Haemophilus influenzae</a:t>
            </a:r>
            <a:r>
              <a:rPr lang="pt-BR" dirty="0"/>
              <a:t>: </a:t>
            </a:r>
            <a:endParaRPr lang="pt-BR" dirty="0" smtClean="0"/>
          </a:p>
          <a:p>
            <a:pPr marL="11430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-  Adultos </a:t>
            </a:r>
            <a:r>
              <a:rPr lang="pt-BR" dirty="0" smtClean="0">
                <a:sym typeface="Wingdings"/>
              </a:rPr>
              <a:t></a:t>
            </a:r>
            <a:r>
              <a:rPr lang="pt-BR" dirty="0" smtClean="0"/>
              <a:t> </a:t>
            </a:r>
            <a:r>
              <a:rPr lang="pt-BR" dirty="0"/>
              <a:t>600mg/</a:t>
            </a:r>
            <a:r>
              <a:rPr lang="pt-BR" dirty="0" smtClean="0"/>
              <a:t>dose</a:t>
            </a:r>
            <a:endParaRPr lang="pt-BR" dirty="0"/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dirty="0" smtClean="0"/>
              <a:t>1 </a:t>
            </a:r>
            <a:r>
              <a:rPr lang="pt-BR" dirty="0"/>
              <a:t>mês a 10 </a:t>
            </a:r>
            <a:r>
              <a:rPr lang="pt-BR" dirty="0" smtClean="0"/>
              <a:t>anos </a:t>
            </a:r>
            <a:r>
              <a:rPr lang="pt-BR" dirty="0" smtClean="0">
                <a:sym typeface="Wingdings"/>
              </a:rPr>
              <a:t></a:t>
            </a:r>
            <a:r>
              <a:rPr lang="pt-BR" dirty="0" smtClean="0"/>
              <a:t> </a:t>
            </a:r>
            <a:r>
              <a:rPr lang="pt-BR" dirty="0"/>
              <a:t>20 mg/kg/dose </a:t>
            </a:r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dirty="0" smtClean="0"/>
              <a:t>&lt; 1 </a:t>
            </a:r>
            <a:r>
              <a:rPr lang="pt-BR" dirty="0"/>
              <a:t>mês </a:t>
            </a:r>
            <a:r>
              <a:rPr lang="pt-BR" dirty="0" smtClean="0">
                <a:sym typeface="Wingdings"/>
              </a:rPr>
              <a:t> </a:t>
            </a:r>
            <a:r>
              <a:rPr lang="pt-BR" dirty="0" smtClean="0"/>
              <a:t>10 </a:t>
            </a:r>
            <a:r>
              <a:rPr lang="pt-BR" dirty="0"/>
              <a:t>mg/kg/</a:t>
            </a:r>
            <a:r>
              <a:rPr lang="pt-BR" dirty="0" smtClean="0"/>
              <a:t>dose</a:t>
            </a:r>
            <a:endParaRPr lang="pt-BR" dirty="0"/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dirty="0" smtClean="0"/>
              <a:t>todas </a:t>
            </a:r>
            <a:r>
              <a:rPr lang="pt-BR" dirty="0"/>
              <a:t>as faixas </a:t>
            </a:r>
            <a:r>
              <a:rPr lang="pt-BR" dirty="0" smtClean="0"/>
              <a:t>etária </a:t>
            </a:r>
            <a:r>
              <a:rPr lang="pt-BR" dirty="0"/>
              <a:t>o tratamento é de 24/24h por  4 dias</a:t>
            </a:r>
            <a:r>
              <a:rPr lang="pt-BR" dirty="0" smtClean="0"/>
              <a:t>.</a:t>
            </a:r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endParaRPr lang="pt-BR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9913" y="1862138"/>
            <a:ext cx="76200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Fluxograma de Atendimento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98750" y="227013"/>
            <a:ext cx="1962150" cy="91757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Suspeita clínica de meningite ou meningoencefalite</a:t>
            </a:r>
          </a:p>
        </p:txBody>
      </p:sp>
      <p:sp>
        <p:nvSpPr>
          <p:cNvPr id="5" name="Rectangle 4"/>
          <p:cNvSpPr/>
          <p:nvPr/>
        </p:nvSpPr>
        <p:spPr>
          <a:xfrm>
            <a:off x="180975" y="1236663"/>
            <a:ext cx="2608263" cy="1620837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&lt; 1 ano de idade: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Febre, hipoatividade, hipotermia, letargia, sucção débil, vômitos, crise convulsiva</a:t>
            </a:r>
          </a:p>
        </p:txBody>
      </p:sp>
      <p:sp>
        <p:nvSpPr>
          <p:cNvPr id="6" name="Rectangle 5"/>
          <p:cNvSpPr/>
          <p:nvPr/>
        </p:nvSpPr>
        <p:spPr>
          <a:xfrm>
            <a:off x="4819650" y="1247775"/>
            <a:ext cx="2873375" cy="160972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&gt; 1 ano de idade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Febre,  alteração neurológica, cefaléia, rigidez de nuca, fotofobia, vômitos, crise convulsiva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Sinal de Kernig, Brudzinski</a:t>
            </a:r>
          </a:p>
        </p:txBody>
      </p:sp>
      <p:sp>
        <p:nvSpPr>
          <p:cNvPr id="7" name="Down Arrow 6"/>
          <p:cNvSpPr/>
          <p:nvPr/>
        </p:nvSpPr>
        <p:spPr>
          <a:xfrm>
            <a:off x="3452813" y="1236663"/>
            <a:ext cx="306387" cy="646112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2347913" y="2006600"/>
            <a:ext cx="3027362" cy="782638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Sinais de Instabilidade Hemodinâmica?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4083050" y="2789238"/>
            <a:ext cx="476250" cy="39687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4321175" y="3186113"/>
            <a:ext cx="611188" cy="39687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SIM</a:t>
            </a:r>
          </a:p>
        </p:txBody>
      </p:sp>
      <p:cxnSp>
        <p:nvCxnSpPr>
          <p:cNvPr id="15" name="Straight Arrow Connector 14"/>
          <p:cNvCxnSpPr>
            <a:stCxn id="13" idx="3"/>
          </p:cNvCxnSpPr>
          <p:nvPr/>
        </p:nvCxnSpPr>
        <p:spPr>
          <a:xfrm>
            <a:off x="4932363" y="3384550"/>
            <a:ext cx="442912" cy="19843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Rectangle 15"/>
          <p:cNvSpPr/>
          <p:nvPr/>
        </p:nvSpPr>
        <p:spPr>
          <a:xfrm>
            <a:off x="5375275" y="3243263"/>
            <a:ext cx="2698750" cy="3614737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Gasometria,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Suporte Clínico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Antibioticoterapia Empírica Precoce + Dexametasona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Solicitar hemograma, hemocultura, PCR, Ur e Cr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Aciclovir se sinais de encefalite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dirty="0"/>
              <a:t>CI:lactentes jovens (&lt;6 semanas), uso prévio de antibioticoterapia (independente da quantidade de doses), se houve situação de trauma ou manipulação cirúrgica no sistema nervoso central.</a:t>
            </a:r>
            <a:r>
              <a:rPr lang="pt-BR" sz="1000" dirty="0"/>
              <a:t> </a:t>
            </a:r>
            <a:endParaRPr lang="en-US" sz="10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Rectangle 16"/>
          <p:cNvSpPr/>
          <p:nvPr/>
        </p:nvSpPr>
        <p:spPr>
          <a:xfrm>
            <a:off x="5375275" y="3243263"/>
            <a:ext cx="2698750" cy="218916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Evoluiu com estabilidade?</a:t>
            </a:r>
          </a:p>
        </p:txBody>
      </p:sp>
      <p:cxnSp>
        <p:nvCxnSpPr>
          <p:cNvPr id="19" name="Straight Arrow Connector 18"/>
          <p:cNvCxnSpPr/>
          <p:nvPr/>
        </p:nvCxnSpPr>
        <p:spPr>
          <a:xfrm flipH="1">
            <a:off x="4660900" y="3856038"/>
            <a:ext cx="714375" cy="23812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H="1">
            <a:off x="4400550" y="4217988"/>
            <a:ext cx="974725" cy="3302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Rectangle 21"/>
          <p:cNvSpPr/>
          <p:nvPr/>
        </p:nvSpPr>
        <p:spPr>
          <a:xfrm>
            <a:off x="2670175" y="3459163"/>
            <a:ext cx="1962150" cy="79375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Se sim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PUNÇÃO LOMBAR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*lembrar das CI </a:t>
            </a:r>
          </a:p>
        </p:txBody>
      </p:sp>
      <p:sp>
        <p:nvSpPr>
          <p:cNvPr id="24" name="Rectangle 23"/>
          <p:cNvSpPr/>
          <p:nvPr/>
        </p:nvSpPr>
        <p:spPr>
          <a:xfrm>
            <a:off x="2347913" y="4332288"/>
            <a:ext cx="1973262" cy="1100137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Se não encaminhar para UTI para monitorização de PICC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84163" y="3055938"/>
            <a:ext cx="1519237" cy="80486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Sugestivo de meningite bacteriana</a:t>
            </a:r>
          </a:p>
        </p:txBody>
      </p:sp>
      <p:sp>
        <p:nvSpPr>
          <p:cNvPr id="31" name="Rectangle 30"/>
          <p:cNvSpPr/>
          <p:nvPr/>
        </p:nvSpPr>
        <p:spPr>
          <a:xfrm>
            <a:off x="284163" y="4094163"/>
            <a:ext cx="1519237" cy="80486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Aguardar resultado da cultura</a:t>
            </a:r>
          </a:p>
        </p:txBody>
      </p:sp>
      <p:sp>
        <p:nvSpPr>
          <p:cNvPr id="32" name="Down Arrow 31"/>
          <p:cNvSpPr/>
          <p:nvPr/>
        </p:nvSpPr>
        <p:spPr>
          <a:xfrm>
            <a:off x="1065213" y="3860800"/>
            <a:ext cx="182562" cy="233363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3" name="Rectangle 32"/>
          <p:cNvSpPr/>
          <p:nvPr/>
        </p:nvSpPr>
        <p:spPr>
          <a:xfrm>
            <a:off x="284163" y="3067050"/>
            <a:ext cx="1519237" cy="804863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Sugestivo de meningite viral</a:t>
            </a:r>
          </a:p>
        </p:txBody>
      </p:sp>
      <p:sp>
        <p:nvSpPr>
          <p:cNvPr id="34" name="Rectangle 33"/>
          <p:cNvSpPr/>
          <p:nvPr/>
        </p:nvSpPr>
        <p:spPr>
          <a:xfrm>
            <a:off x="260350" y="4108450"/>
            <a:ext cx="1543050" cy="1150938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Se encefalite Aciclovir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Aguardar cultura</a:t>
            </a:r>
          </a:p>
        </p:txBody>
      </p:sp>
      <p:cxnSp>
        <p:nvCxnSpPr>
          <p:cNvPr id="36" name="Straight Arrow Connector 35"/>
          <p:cNvCxnSpPr>
            <a:stCxn id="22" idx="1"/>
          </p:cNvCxnSpPr>
          <p:nvPr/>
        </p:nvCxnSpPr>
        <p:spPr>
          <a:xfrm flipH="1" flipV="1">
            <a:off x="1825625" y="3582988"/>
            <a:ext cx="844550" cy="27305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6" grpId="0" animBg="1"/>
      <p:bldP spid="6" grpId="1" animBg="1"/>
      <p:bldP spid="7" grpId="0" animBg="1"/>
      <p:bldP spid="8" grpId="0" animBg="1"/>
      <p:bldP spid="13" grpId="0" animBg="1"/>
      <p:bldP spid="16" grpId="0" animBg="1"/>
      <p:bldP spid="16" grpId="1" animBg="1"/>
      <p:bldP spid="17" grpId="0" animBg="1"/>
      <p:bldP spid="22" grpId="0" animBg="1"/>
      <p:bldP spid="24" grpId="0" animBg="1"/>
      <p:bldP spid="29" grpId="0" animBg="1"/>
      <p:bldP spid="31" grpId="0" animBg="1"/>
      <p:bldP spid="32" grpId="0" animBg="1"/>
      <p:bldP spid="33" grpId="0" animBg="1"/>
      <p:bldP spid="3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47913" y="22225"/>
            <a:ext cx="3027362" cy="782638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Sinais de Instabilidade Hemodinâmica?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cxnSp>
        <p:nvCxnSpPr>
          <p:cNvPr id="6" name="Straight Arrow Connector 5"/>
          <p:cNvCxnSpPr>
            <a:stCxn id="4" idx="2"/>
          </p:cNvCxnSpPr>
          <p:nvPr/>
        </p:nvCxnSpPr>
        <p:spPr>
          <a:xfrm flipH="1">
            <a:off x="3402013" y="804863"/>
            <a:ext cx="458787" cy="33972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2347913" y="998538"/>
            <a:ext cx="974725" cy="598487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NÃO</a:t>
            </a:r>
          </a:p>
        </p:txBody>
      </p:sp>
      <p:sp>
        <p:nvSpPr>
          <p:cNvPr id="8" name="Down Arrow 7"/>
          <p:cNvSpPr/>
          <p:nvPr/>
        </p:nvSpPr>
        <p:spPr>
          <a:xfrm>
            <a:off x="2698750" y="1597025"/>
            <a:ext cx="180975" cy="307975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930275" y="1905000"/>
            <a:ext cx="2057400" cy="1417638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Solicitar hemograma, hemocultura, PCR, Ur e Cr</a:t>
            </a:r>
          </a:p>
        </p:txBody>
      </p:sp>
      <p:sp>
        <p:nvSpPr>
          <p:cNvPr id="10" name="Right Arrow 9"/>
          <p:cNvSpPr/>
          <p:nvPr/>
        </p:nvSpPr>
        <p:spPr>
          <a:xfrm>
            <a:off x="2987675" y="2495550"/>
            <a:ext cx="414338" cy="260350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3402013" y="1157288"/>
            <a:ext cx="3333750" cy="217646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Possui alguma contraindicação de punção lombar?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 </a:t>
            </a:r>
            <a:r>
              <a:rPr lang="en-US" sz="1400" dirty="0"/>
              <a:t>Abcesso epidural, estado de mal epiléptico, pacientes com anormalidades na coluna vertebral ou com antecedente de neurocirurgia, coagulopatia plaquetas&lt;50.000</a:t>
            </a:r>
          </a:p>
        </p:txBody>
      </p:sp>
      <p:cxnSp>
        <p:nvCxnSpPr>
          <p:cNvPr id="13" name="Straight Arrow Connector 12"/>
          <p:cNvCxnSpPr>
            <a:stCxn id="11" idx="2"/>
          </p:cNvCxnSpPr>
          <p:nvPr/>
        </p:nvCxnSpPr>
        <p:spPr>
          <a:xfrm>
            <a:off x="5068888" y="3333750"/>
            <a:ext cx="465137" cy="4079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5657850" y="3538538"/>
            <a:ext cx="896938" cy="47625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SIM</a:t>
            </a:r>
          </a:p>
        </p:txBody>
      </p:sp>
      <p:sp>
        <p:nvSpPr>
          <p:cNvPr id="15" name="Rectangle 14"/>
          <p:cNvSpPr/>
          <p:nvPr/>
        </p:nvSpPr>
        <p:spPr>
          <a:xfrm>
            <a:off x="5657850" y="3538538"/>
            <a:ext cx="1997075" cy="884237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Dexametasona* + antibioticoterapia empírica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657850" y="3538538"/>
            <a:ext cx="1190625" cy="47625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NÃO</a:t>
            </a:r>
          </a:p>
        </p:txBody>
      </p:sp>
      <p:cxnSp>
        <p:nvCxnSpPr>
          <p:cNvPr id="18" name="Straight Arrow Connector 17"/>
          <p:cNvCxnSpPr>
            <a:stCxn id="16" idx="2"/>
          </p:cNvCxnSpPr>
          <p:nvPr/>
        </p:nvCxnSpPr>
        <p:spPr>
          <a:xfrm>
            <a:off x="6253163" y="4014788"/>
            <a:ext cx="6350" cy="40798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Rectangle 18"/>
          <p:cNvSpPr/>
          <p:nvPr/>
        </p:nvSpPr>
        <p:spPr>
          <a:xfrm>
            <a:off x="5657850" y="4422775"/>
            <a:ext cx="2200275" cy="1144588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Apresenta sinal focal, ou de hipertensão intracraniana severa</a:t>
            </a:r>
          </a:p>
        </p:txBody>
      </p:sp>
      <p:cxnSp>
        <p:nvCxnSpPr>
          <p:cNvPr id="21" name="Straight Arrow Connector 20"/>
          <p:cNvCxnSpPr>
            <a:stCxn id="19" idx="1"/>
          </p:cNvCxnSpPr>
          <p:nvPr/>
        </p:nvCxnSpPr>
        <p:spPr>
          <a:xfrm flipH="1" flipV="1">
            <a:off x="5068888" y="4797425"/>
            <a:ext cx="588962" cy="19843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3" name="Rectangle 22"/>
          <p:cNvSpPr/>
          <p:nvPr/>
        </p:nvSpPr>
        <p:spPr>
          <a:xfrm>
            <a:off x="4308475" y="4422775"/>
            <a:ext cx="760413" cy="442913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SIM</a:t>
            </a:r>
          </a:p>
        </p:txBody>
      </p:sp>
      <p:cxnSp>
        <p:nvCxnSpPr>
          <p:cNvPr id="25" name="Straight Arrow Connector 24"/>
          <p:cNvCxnSpPr>
            <a:stCxn id="19" idx="1"/>
          </p:cNvCxnSpPr>
          <p:nvPr/>
        </p:nvCxnSpPr>
        <p:spPr>
          <a:xfrm flipH="1">
            <a:off x="5159375" y="4995863"/>
            <a:ext cx="498475" cy="42545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Rectangle 25"/>
          <p:cNvSpPr/>
          <p:nvPr/>
        </p:nvSpPr>
        <p:spPr>
          <a:xfrm>
            <a:off x="4308475" y="5183188"/>
            <a:ext cx="760413" cy="44132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NÃO</a:t>
            </a:r>
          </a:p>
        </p:txBody>
      </p:sp>
      <p:cxnSp>
        <p:nvCxnSpPr>
          <p:cNvPr id="28" name="Straight Arrow Connector 27"/>
          <p:cNvCxnSpPr>
            <a:stCxn id="23" idx="1"/>
          </p:cNvCxnSpPr>
          <p:nvPr/>
        </p:nvCxnSpPr>
        <p:spPr>
          <a:xfrm flipH="1" flipV="1">
            <a:off x="3860800" y="4217988"/>
            <a:ext cx="447675" cy="42545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9" name="Rectangle 28"/>
          <p:cNvSpPr/>
          <p:nvPr/>
        </p:nvSpPr>
        <p:spPr>
          <a:xfrm>
            <a:off x="22225" y="4270375"/>
            <a:ext cx="2024063" cy="11049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Exame do líquor sugestivo de meningite bacteriana</a:t>
            </a:r>
          </a:p>
        </p:txBody>
      </p:sp>
      <p:cxnSp>
        <p:nvCxnSpPr>
          <p:cNvPr id="31" name="Straight Arrow Connector 30"/>
          <p:cNvCxnSpPr>
            <a:stCxn id="26" idx="1"/>
          </p:cNvCxnSpPr>
          <p:nvPr/>
        </p:nvCxnSpPr>
        <p:spPr>
          <a:xfrm flipH="1">
            <a:off x="3860800" y="5403850"/>
            <a:ext cx="447675" cy="43656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2" name="Rectangle 31"/>
          <p:cNvSpPr/>
          <p:nvPr/>
        </p:nvSpPr>
        <p:spPr>
          <a:xfrm>
            <a:off x="2698750" y="5868988"/>
            <a:ext cx="1162050" cy="75882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PUNÇÃO LOMBAR</a:t>
            </a:r>
          </a:p>
        </p:txBody>
      </p:sp>
      <p:cxnSp>
        <p:nvCxnSpPr>
          <p:cNvPr id="34" name="Straight Arrow Connector 33"/>
          <p:cNvCxnSpPr/>
          <p:nvPr/>
        </p:nvCxnSpPr>
        <p:spPr>
          <a:xfrm flipH="1" flipV="1">
            <a:off x="1949450" y="5375275"/>
            <a:ext cx="749300" cy="83343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7" name="Rectangle 36"/>
          <p:cNvSpPr/>
          <p:nvPr/>
        </p:nvSpPr>
        <p:spPr>
          <a:xfrm>
            <a:off x="192088" y="4422775"/>
            <a:ext cx="1735137" cy="9525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Exame do líquor sugestivo de meningite viral</a:t>
            </a:r>
          </a:p>
        </p:txBody>
      </p:sp>
      <p:sp>
        <p:nvSpPr>
          <p:cNvPr id="38" name="Rectangle 37"/>
          <p:cNvSpPr/>
          <p:nvPr/>
        </p:nvSpPr>
        <p:spPr>
          <a:xfrm>
            <a:off x="187325" y="5640388"/>
            <a:ext cx="1735138" cy="104457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Se sinais de encefalite tratar com aciclovir</a:t>
            </a:r>
          </a:p>
        </p:txBody>
      </p:sp>
      <p:sp>
        <p:nvSpPr>
          <p:cNvPr id="39" name="Down Arrow 38"/>
          <p:cNvSpPr/>
          <p:nvPr/>
        </p:nvSpPr>
        <p:spPr>
          <a:xfrm>
            <a:off x="850900" y="5403850"/>
            <a:ext cx="203200" cy="163513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40" name="Rectangle 39"/>
          <p:cNvSpPr/>
          <p:nvPr/>
        </p:nvSpPr>
        <p:spPr>
          <a:xfrm>
            <a:off x="192088" y="5640388"/>
            <a:ext cx="1757362" cy="76041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Manter conduta até resultado da cultura liquórica</a:t>
            </a:r>
          </a:p>
        </p:txBody>
      </p:sp>
      <p:sp>
        <p:nvSpPr>
          <p:cNvPr id="41" name="Rectangle 40"/>
          <p:cNvSpPr/>
          <p:nvPr/>
        </p:nvSpPr>
        <p:spPr>
          <a:xfrm>
            <a:off x="1927225" y="3163888"/>
            <a:ext cx="2076450" cy="1106487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Dexametasona* + antibioticoterapia empírica + solicitar (UTI)</a:t>
            </a:r>
          </a:p>
        </p:txBody>
      </p:sp>
      <p:sp>
        <p:nvSpPr>
          <p:cNvPr id="43" name="Rectangle 42"/>
          <p:cNvSpPr/>
          <p:nvPr/>
        </p:nvSpPr>
        <p:spPr>
          <a:xfrm>
            <a:off x="2555875" y="4491038"/>
            <a:ext cx="884238" cy="37465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TC*</a:t>
            </a:r>
          </a:p>
        </p:txBody>
      </p:sp>
      <p:cxnSp>
        <p:nvCxnSpPr>
          <p:cNvPr id="45" name="Straight Arrow Connector 44"/>
          <p:cNvCxnSpPr>
            <a:stCxn id="41" idx="2"/>
            <a:endCxn id="43" idx="0"/>
          </p:cNvCxnSpPr>
          <p:nvPr/>
        </p:nvCxnSpPr>
        <p:spPr>
          <a:xfrm>
            <a:off x="2965450" y="4270375"/>
            <a:ext cx="33338" cy="22066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/>
          <p:nvPr/>
        </p:nvCxnSpPr>
        <p:spPr>
          <a:xfrm>
            <a:off x="2970213" y="4865688"/>
            <a:ext cx="0" cy="3175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1" name="Rectangle 50"/>
          <p:cNvSpPr/>
          <p:nvPr/>
        </p:nvSpPr>
        <p:spPr>
          <a:xfrm>
            <a:off x="2555875" y="5151438"/>
            <a:ext cx="4014788" cy="167322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Se edema cerebral ou  outras alterações sugestivas de hipertensão intracraniana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INICIAR MANITOL E MANOBRAS DE NEUROPROTEÇÃO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Manter conduta até resultado da cultura</a:t>
            </a:r>
          </a:p>
        </p:txBody>
      </p:sp>
      <p:sp>
        <p:nvSpPr>
          <p:cNvPr id="52" name="Rectangle 51"/>
          <p:cNvSpPr/>
          <p:nvPr/>
        </p:nvSpPr>
        <p:spPr>
          <a:xfrm>
            <a:off x="22225" y="5429250"/>
            <a:ext cx="2438400" cy="1436688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Manter\iniciar Dexametasona* + antibioticoterapia empírica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até resultado da cultura</a:t>
            </a:r>
          </a:p>
        </p:txBody>
      </p:sp>
      <p:sp>
        <p:nvSpPr>
          <p:cNvPr id="53" name="Rectangle 52"/>
          <p:cNvSpPr/>
          <p:nvPr/>
        </p:nvSpPr>
        <p:spPr>
          <a:xfrm>
            <a:off x="2659063" y="5151438"/>
            <a:ext cx="1190625" cy="44767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SE NORMAL</a:t>
            </a:r>
          </a:p>
        </p:txBody>
      </p:sp>
      <p:cxnSp>
        <p:nvCxnSpPr>
          <p:cNvPr id="55" name="Straight Arrow Connector 54"/>
          <p:cNvCxnSpPr>
            <a:stCxn id="53" idx="2"/>
            <a:endCxn id="32" idx="0"/>
          </p:cNvCxnSpPr>
          <p:nvPr/>
        </p:nvCxnSpPr>
        <p:spPr>
          <a:xfrm>
            <a:off x="3254375" y="5599113"/>
            <a:ext cx="25400" cy="26987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8" grpId="0" animBg="1"/>
      <p:bldP spid="9" grpId="0" animBg="1"/>
      <p:bldP spid="10" grpId="0" animBg="1"/>
      <p:bldP spid="11" grpId="0" animBg="1"/>
      <p:bldP spid="14" grpId="0" animBg="1"/>
      <p:bldP spid="14" grpId="1" animBg="1"/>
      <p:bldP spid="15" grpId="0" animBg="1"/>
      <p:bldP spid="15" grpId="1" animBg="1"/>
      <p:bldP spid="16" grpId="0" animBg="1"/>
      <p:bldP spid="19" grpId="0" animBg="1"/>
      <p:bldP spid="23" grpId="0" animBg="1"/>
      <p:bldP spid="26" grpId="0" animBg="1"/>
      <p:bldP spid="29" grpId="0" animBg="1"/>
      <p:bldP spid="29" grpId="1" animBg="1"/>
      <p:bldP spid="32" grpId="0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3" grpId="0" animBg="1"/>
      <p:bldP spid="51" grpId="0" animBg="1"/>
      <p:bldP spid="51" grpId="1" animBg="1"/>
      <p:bldP spid="52" grpId="0" animBg="1"/>
      <p:bldP spid="52" grpId="1" animBg="1"/>
      <p:bldP spid="5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Conclusão</a:t>
            </a:r>
            <a:endParaRPr lang="en-US" dirty="0"/>
          </a:p>
        </p:txBody>
      </p:sp>
      <p:sp>
        <p:nvSpPr>
          <p:cNvPr id="2969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A criação de uma rotina de diagnóstico e tratamento para meningites e meningoencefalites, implicará de forma positiva no serviço de emergência pediátrica do HMIB (Hospital Materno Infantil de Brasília) auxiliando no diagnóstico e tratamento precoce, por meio da uniformização da conduta e continuidade do tratamento. </a:t>
            </a:r>
          </a:p>
          <a:p>
            <a:pPr eaLnBrk="1" hangingPunct="1"/>
            <a:r>
              <a:rPr lang="pt-BR" smtClean="0"/>
              <a:t>Existem diretrizes, protocolos e rotinas no Brasil e no mundo, porém não há em Brasília, Distrito Federal, sendo imprescindível para um dos principais hospitais pediátricos de Brasília.</a:t>
            </a:r>
          </a:p>
          <a:p>
            <a:pPr eaLnBrk="1" hangingPunct="1"/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Referências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47500" lnSpcReduction="20000"/>
          </a:bodyPr>
          <a:lstStyle/>
          <a:p>
            <a:pPr marL="571500" indent="-457200" eaLnBrk="1" fontAlgn="auto" hangingPunct="1">
              <a:spcAft>
                <a:spcPts val="0"/>
              </a:spcAft>
              <a:buFont typeface="+mj-lt"/>
              <a:buAutoNum type="arabicParenR"/>
              <a:defRPr/>
            </a:pPr>
            <a:r>
              <a:rPr lang="pt-BR" dirty="0"/>
              <a:t>ABZUG, J. </a:t>
            </a:r>
            <a:r>
              <a:rPr lang="pt-BR" b="1" dirty="0"/>
              <a:t>Viral Meningitis and Encephalitis</a:t>
            </a:r>
            <a:r>
              <a:rPr lang="pt-BR" dirty="0"/>
              <a:t>. Tradução Livre. Current pediatric therapy, p. 80, 2006</a:t>
            </a:r>
            <a:r>
              <a:rPr lang="pt-BR" dirty="0" smtClean="0"/>
              <a:t>.</a:t>
            </a:r>
            <a:r>
              <a:rPr lang="pt-BR" dirty="0"/>
              <a:t> </a:t>
            </a:r>
          </a:p>
          <a:p>
            <a:pPr marL="571500" indent="-457200" eaLnBrk="1" fontAlgn="auto" hangingPunct="1">
              <a:spcAft>
                <a:spcPts val="0"/>
              </a:spcAft>
              <a:buFont typeface="+mj-lt"/>
              <a:buAutoNum type="arabicParenR"/>
              <a:defRPr/>
            </a:pPr>
            <a:r>
              <a:rPr lang="pt-BR" dirty="0"/>
              <a:t>ASSIRI, M; ALASMARI, A; ZIMMERMAN, A; BADDOUR, M; ERWIN, J; TLEYJEH, M. </a:t>
            </a:r>
            <a:r>
              <a:rPr lang="pt-BR" b="1" dirty="0"/>
              <a:t>Corticosteroid administration and outcome of adolescentes and adults with a cute bacterial meningitis: a meta-analysis</a:t>
            </a:r>
            <a:r>
              <a:rPr lang="pt-BR" dirty="0"/>
              <a:t>. MayoClin. Proc. P. 84, 403–409, 2009</a:t>
            </a:r>
            <a:r>
              <a:rPr lang="pt-BR" dirty="0" smtClean="0"/>
              <a:t>.</a:t>
            </a:r>
            <a:r>
              <a:rPr lang="pt-BR" dirty="0"/>
              <a:t> </a:t>
            </a:r>
          </a:p>
          <a:p>
            <a:pPr marL="571500" indent="-457200" eaLnBrk="1" fontAlgn="auto" hangingPunct="1">
              <a:spcAft>
                <a:spcPts val="0"/>
              </a:spcAft>
              <a:buFont typeface="+mj-lt"/>
              <a:buAutoNum type="arabicParenR"/>
              <a:defRPr/>
            </a:pPr>
            <a:r>
              <a:rPr lang="pt-BR" dirty="0"/>
              <a:t>AUBURTIN, M; WOLFF. M; CHARPENTIER, J. </a:t>
            </a:r>
            <a:r>
              <a:rPr lang="pt-BR" b="1" dirty="0"/>
              <a:t>Detrimental role of delayed antibiotic administration and penicillin-nonsusceptiblestrains in adult intensive care unit patients with pneumococcal meningitis: the PNEUMOREA prospective multi center study</a:t>
            </a:r>
            <a:r>
              <a:rPr lang="pt-BR" dirty="0"/>
              <a:t>. Tradução Livre. Crit. Care p. 2758–2765, 2006</a:t>
            </a:r>
            <a:r>
              <a:rPr lang="pt-BR" dirty="0" smtClean="0"/>
              <a:t>.</a:t>
            </a:r>
            <a:r>
              <a:rPr lang="pt-BR" dirty="0"/>
              <a:t> </a:t>
            </a:r>
          </a:p>
          <a:p>
            <a:pPr marL="571500" indent="-457200" eaLnBrk="1" fontAlgn="auto" hangingPunct="1">
              <a:spcAft>
                <a:spcPts val="0"/>
              </a:spcAft>
              <a:buFont typeface="+mj-lt"/>
              <a:buAutoNum type="arabicParenR"/>
              <a:defRPr/>
            </a:pPr>
            <a:r>
              <a:rPr lang="pt-BR" dirty="0"/>
              <a:t>BHIMRAJ, A. </a:t>
            </a:r>
            <a:r>
              <a:rPr lang="pt-BR" b="1" dirty="0"/>
              <a:t>Acute community-acquired bacterial meningitis in adults: an evidence-based review</a:t>
            </a:r>
            <a:r>
              <a:rPr lang="pt-BR" dirty="0"/>
              <a:t>. Tradução Livre. Cleveland Clinic Journal of Medicine, 79(6), p. 393–400, 2012</a:t>
            </a:r>
            <a:r>
              <a:rPr lang="pt-BR" dirty="0" smtClean="0"/>
              <a:t>.</a:t>
            </a:r>
            <a:r>
              <a:rPr lang="pt-BR" dirty="0"/>
              <a:t> </a:t>
            </a:r>
          </a:p>
          <a:p>
            <a:pPr marL="571500" indent="-457200" eaLnBrk="1" fontAlgn="auto" hangingPunct="1">
              <a:spcAft>
                <a:spcPts val="0"/>
              </a:spcAft>
              <a:buFont typeface="+mj-lt"/>
              <a:buAutoNum type="arabicParenR"/>
              <a:defRPr/>
            </a:pPr>
            <a:r>
              <a:rPr lang="pt-BR" dirty="0"/>
              <a:t>BONADIO, W. </a:t>
            </a:r>
            <a:r>
              <a:rPr lang="pt-BR" b="1" dirty="0"/>
              <a:t>Pediatric Lumbar Puncture and Cerebrospinal Fluid Analysis</a:t>
            </a:r>
            <a:r>
              <a:rPr lang="pt-BR" dirty="0"/>
              <a:t>. Tradução Livre. Journal of Emergency Medicine. p. 46, 141–150, 2014</a:t>
            </a:r>
            <a:r>
              <a:rPr lang="pt-BR" dirty="0" smtClean="0"/>
              <a:t>.</a:t>
            </a:r>
            <a:r>
              <a:rPr lang="pt-BR" dirty="0"/>
              <a:t> </a:t>
            </a:r>
          </a:p>
          <a:p>
            <a:pPr marL="571500" indent="-457200" eaLnBrk="1" fontAlgn="auto" hangingPunct="1">
              <a:spcAft>
                <a:spcPts val="0"/>
              </a:spcAft>
              <a:buFont typeface="+mj-lt"/>
              <a:buAutoNum type="arabicParenR"/>
              <a:defRPr/>
            </a:pPr>
            <a:r>
              <a:rPr lang="pt-BR" dirty="0"/>
              <a:t>BRASIL, Ministério da Saúde. </a:t>
            </a:r>
            <a:r>
              <a:rPr lang="pt-BR" b="1" dirty="0"/>
              <a:t>Casos, óbitos, incidência (por 100.000 habitantes) e letalidade (%) por tipo de meningite</a:t>
            </a:r>
            <a:r>
              <a:rPr lang="pt-BR" dirty="0"/>
              <a:t>. Brasil, 2010 a 2016. Disponível em: &lt;http://portalarquivos.saude.gov.br/images/pdf/2017/abril/06/tabela-obitos-e-incidencia-de-meningite-2010-a-2016.pdf&gt;. Acesso em: 17 jun. 2017</a:t>
            </a:r>
            <a:r>
              <a:rPr lang="pt-BR" dirty="0" smtClean="0"/>
              <a:t>.</a:t>
            </a:r>
            <a:r>
              <a:rPr lang="pt-BR" dirty="0"/>
              <a:t> </a:t>
            </a:r>
          </a:p>
          <a:p>
            <a:pPr marL="571500" indent="-457200" eaLnBrk="1" fontAlgn="auto" hangingPunct="1">
              <a:spcAft>
                <a:spcPts val="0"/>
              </a:spcAft>
              <a:buFont typeface="+mj-lt"/>
              <a:buAutoNum type="arabicParenR"/>
              <a:defRPr/>
            </a:pPr>
            <a:r>
              <a:rPr lang="pt-BR" dirty="0"/>
              <a:t>BRASIL, Ministério da Saúde. </a:t>
            </a:r>
            <a:r>
              <a:rPr lang="pt-BR" b="1" dirty="0"/>
              <a:t>Introdução da vacina meningocócica C (conjugada) no calendário de vacinação da criança</a:t>
            </a:r>
            <a:r>
              <a:rPr lang="pt-BR" dirty="0"/>
              <a:t>. Brasília. 2010</a:t>
            </a:r>
            <a:r>
              <a:rPr lang="pt-BR" dirty="0" smtClean="0"/>
              <a:t>.</a:t>
            </a:r>
            <a:r>
              <a:rPr lang="pt-BR" dirty="0"/>
              <a:t> </a:t>
            </a:r>
          </a:p>
          <a:p>
            <a:pPr marL="571500" indent="-457200" eaLnBrk="1" fontAlgn="auto" hangingPunct="1">
              <a:spcAft>
                <a:spcPts val="0"/>
              </a:spcAft>
              <a:buFont typeface="+mj-lt"/>
              <a:buAutoNum type="arabicParenR"/>
              <a:defRPr/>
            </a:pPr>
            <a:r>
              <a:rPr lang="pt-BR" dirty="0"/>
              <a:t>BRASIL, Ministério da Saúde. </a:t>
            </a:r>
            <a:r>
              <a:rPr lang="pt-BR" b="1" dirty="0"/>
              <a:t>Saúde Brasil 2010</a:t>
            </a:r>
            <a:r>
              <a:rPr lang="pt-BR" dirty="0"/>
              <a:t>. 1a edição. Brasília. 2011</a:t>
            </a:r>
            <a:r>
              <a:rPr lang="pt-BR" dirty="0" smtClean="0"/>
              <a:t>.</a:t>
            </a:r>
            <a:r>
              <a:rPr lang="pt-BR" dirty="0"/>
              <a:t> </a:t>
            </a:r>
          </a:p>
          <a:p>
            <a:pPr marL="571500" indent="-457200" eaLnBrk="1" fontAlgn="auto" hangingPunct="1">
              <a:spcAft>
                <a:spcPts val="0"/>
              </a:spcAft>
              <a:buFont typeface="+mj-lt"/>
              <a:buAutoNum type="arabicParenR"/>
              <a:defRPr/>
            </a:pPr>
            <a:r>
              <a:rPr lang="pt-BR" dirty="0"/>
              <a:t>BRASIL, Ministério da saúde. Secretaria de Vigilância em saúde. </a:t>
            </a:r>
            <a:r>
              <a:rPr lang="pt-BR" b="1" dirty="0"/>
              <a:t>Programa Nacional de Imunizações 30 ano</a:t>
            </a:r>
            <a:r>
              <a:rPr lang="pt-BR" dirty="0"/>
              <a:t>. Brasília. p. 208, 2003.</a:t>
            </a:r>
          </a:p>
          <a:p>
            <a:pPr marL="571500" indent="-457200" eaLnBrk="1" fontAlgn="auto" hangingPunct="1">
              <a:spcAft>
                <a:spcPts val="0"/>
              </a:spcAft>
              <a:buFont typeface="+mj-lt"/>
              <a:buAutoNum type="arabicParenR"/>
              <a:defRPr/>
            </a:pPr>
            <a:r>
              <a:rPr lang="pt-BR" dirty="0"/>
              <a:t>BRASIL, Ministério da Saúde. </a:t>
            </a:r>
            <a:r>
              <a:rPr lang="pt-BR" b="1" dirty="0"/>
              <a:t>Meningites</a:t>
            </a:r>
            <a:r>
              <a:rPr lang="pt-BR" dirty="0"/>
              <a:t>. 2014. Disponível em: &lt;http://portalsaude.saude.gov.br/index.php/portarias-esclarecimentos/659-o-ministerio/o-ministerio-principal/secretaria-svs/vigilancia-de-a-a-z/meningites&gt;. Acesso em: 17 jul. 2017.</a:t>
            </a:r>
          </a:p>
          <a:p>
            <a:pPr marL="571500" indent="-457200" eaLnBrk="1" fontAlgn="auto" hangingPunct="1">
              <a:spcAft>
                <a:spcPts val="0"/>
              </a:spcAft>
              <a:buFont typeface="+mj-lt"/>
              <a:buAutoNum type="arabicParenR"/>
              <a:defRPr/>
            </a:pPr>
            <a:r>
              <a:rPr lang="pt-BR" dirty="0"/>
              <a:t>BROUWER, C; MCINTYRE, P; DE GANS, J; PRASAD, K; VAN DE BEEK, D. </a:t>
            </a:r>
            <a:r>
              <a:rPr lang="pt-BR" b="1" dirty="0"/>
              <a:t>Corticosteroids for acute bacterial meningitis</a:t>
            </a:r>
            <a:r>
              <a:rPr lang="pt-BR" dirty="0"/>
              <a:t>. Cochrane DatabaseSyst. Rev. 8, 2010.</a:t>
            </a:r>
          </a:p>
          <a:p>
            <a:pPr marL="571500" indent="-457200" eaLnBrk="1" fontAlgn="auto" hangingPunct="1">
              <a:spcAft>
                <a:spcPts val="0"/>
              </a:spcAft>
              <a:buFont typeface="+mj-lt"/>
              <a:buAutoNum type="arabicParenR"/>
              <a:defRPr/>
            </a:pPr>
            <a:r>
              <a:rPr lang="pt-BR" dirty="0"/>
              <a:t>CARLOTTI, Paula. </a:t>
            </a:r>
            <a:r>
              <a:rPr lang="pt-BR" b="1" dirty="0"/>
              <a:t>Choque em Crianças</a:t>
            </a:r>
            <a:r>
              <a:rPr lang="pt-BR" dirty="0"/>
              <a:t>. São Paulo. p. 197–207, 2012</a:t>
            </a:r>
            <a:r>
              <a:rPr lang="pt-BR" dirty="0" smtClean="0"/>
              <a:t>.</a:t>
            </a:r>
            <a:r>
              <a:rPr lang="pt-BR" dirty="0"/>
              <a:t> </a:t>
            </a:r>
          </a:p>
          <a:p>
            <a:pPr marL="571500" indent="-457200" eaLnBrk="1" fontAlgn="auto" hangingPunct="1">
              <a:spcAft>
                <a:spcPts val="0"/>
              </a:spcAft>
              <a:buFont typeface="+mj-lt"/>
              <a:buAutoNum type="arabicParenR"/>
              <a:defRPr/>
            </a:pPr>
            <a:r>
              <a:rPr lang="pt-BR" dirty="0"/>
              <a:t>CORLESS, E; GUIVER, M; BORROW, M; EDWARDS, Jones; FOX, A; KACZMARSKI, E. </a:t>
            </a:r>
            <a:r>
              <a:rPr lang="pt-BR" b="1" dirty="0"/>
              <a:t>Simultaneous Detection of Neisseria meningitidis, Haemophilusinfluenzae, and Streptococcus pneumoniae in Suspected Cases of Meningitis and Septicemia Using Real-Time PCR</a:t>
            </a:r>
            <a:r>
              <a:rPr lang="pt-BR" dirty="0"/>
              <a:t>. Tradução Livre. Journal of Clinical Microbiology. p. 1553–1558, 2001</a:t>
            </a:r>
            <a:r>
              <a:rPr lang="pt-BR" dirty="0" smtClean="0"/>
              <a:t>.</a:t>
            </a:r>
            <a:r>
              <a:rPr lang="pt-BR" dirty="0"/>
              <a:t> </a:t>
            </a:r>
          </a:p>
          <a:p>
            <a:pPr marL="571500" indent="-457200" eaLnBrk="1" fontAlgn="auto" hangingPunct="1">
              <a:spcAft>
                <a:spcPts val="0"/>
              </a:spcAft>
              <a:buFont typeface="+mj-lt"/>
              <a:buAutoNum type="arabicParenR"/>
              <a:defRPr/>
            </a:pPr>
            <a:r>
              <a:rPr lang="pt-BR" dirty="0"/>
              <a:t>FARHAT, C. </a:t>
            </a:r>
            <a:r>
              <a:rPr lang="pt-BR" b="1" dirty="0"/>
              <a:t>Meningites Bacterianas</a:t>
            </a:r>
            <a:r>
              <a:rPr lang="pt-BR" dirty="0"/>
              <a:t>. Succi RCM (Eds): Infectologia Pediátrica. Ed Atheneu, p. 89-104, 1999</a:t>
            </a:r>
            <a:r>
              <a:rPr lang="pt-BR" dirty="0" smtClean="0"/>
              <a:t>.</a:t>
            </a:r>
            <a:r>
              <a:rPr lang="pt-BR" dirty="0"/>
              <a:t> </a:t>
            </a:r>
          </a:p>
          <a:p>
            <a:pPr marL="571500" indent="-457200" eaLnBrk="1" fontAlgn="auto" hangingPunct="1">
              <a:spcAft>
                <a:spcPts val="0"/>
              </a:spcAft>
              <a:buFont typeface="+mj-lt"/>
              <a:buAutoNum type="arabicParenR"/>
              <a:defRPr/>
            </a:pPr>
            <a:r>
              <a:rPr lang="pt-BR" dirty="0"/>
              <a:t>FARIA. Sonia</a:t>
            </a:r>
            <a:r>
              <a:rPr lang="pt-BR" b="1" dirty="0"/>
              <a:t>. Meningites Bacterianas-Diagnóstico e Conduta</a:t>
            </a:r>
            <a:r>
              <a:rPr lang="pt-BR" dirty="0"/>
              <a:t>. Jornal de Pediatria. p. 75-56, 1999</a:t>
            </a:r>
            <a:r>
              <a:rPr lang="pt-BR" dirty="0" smtClean="0"/>
              <a:t>.</a:t>
            </a:r>
            <a:r>
              <a:rPr lang="pt-BR" dirty="0"/>
              <a:t> </a:t>
            </a:r>
          </a:p>
          <a:p>
            <a:pPr marL="571500" indent="-457200" eaLnBrk="1" fontAlgn="auto" hangingPunct="1">
              <a:spcAft>
                <a:spcPts val="0"/>
              </a:spcAft>
              <a:buFont typeface="+mj-lt"/>
              <a:buAutoNum type="arabicParenR"/>
              <a:defRPr/>
            </a:pPr>
            <a:r>
              <a:rPr lang="pt-BR" dirty="0"/>
              <a:t>FREIRE, Sylva. </a:t>
            </a:r>
            <a:r>
              <a:rPr lang="pt-BR" b="1" dirty="0"/>
              <a:t>Meningite Bacteriana. </a:t>
            </a:r>
            <a:r>
              <a:rPr lang="pt-BR" dirty="0"/>
              <a:t>Sociedade de Pediatria do Distrito Federal. </a:t>
            </a:r>
            <a:r>
              <a:rPr lang="pt-BR" dirty="0" smtClean="0"/>
              <a:t>2014</a:t>
            </a:r>
            <a:r>
              <a:rPr lang="pt-BR" dirty="0"/>
              <a:t> </a:t>
            </a:r>
          </a:p>
          <a:p>
            <a:pPr marL="571500" indent="-457200" eaLnBrk="1" fontAlgn="auto" hangingPunct="1">
              <a:spcAft>
                <a:spcPts val="0"/>
              </a:spcAft>
              <a:buFont typeface="+mj-lt"/>
              <a:buAutoNum type="arabicParenR"/>
              <a:defRPr/>
            </a:pPr>
            <a:r>
              <a:rPr lang="pt-BR" dirty="0"/>
              <a:t>GLATSTEIN, M; ZUCKER, M; ARIK, A. </a:t>
            </a:r>
            <a:r>
              <a:rPr lang="pt-BR" b="1" dirty="0"/>
              <a:t>Incidence of traumatic lumbar puncture: experience of a large tertiary care pediatric hospital</a:t>
            </a:r>
            <a:r>
              <a:rPr lang="pt-BR" dirty="0"/>
              <a:t>. Tradução Livre. ClinPediatr. p. 1005, 2011.  </a:t>
            </a:r>
          </a:p>
          <a:p>
            <a:pPr marL="571500" indent="-457200" eaLnBrk="1" fontAlgn="auto" hangingPunct="1">
              <a:spcAft>
                <a:spcPts val="0"/>
              </a:spcAft>
              <a:buFont typeface="+mj-lt"/>
              <a:buAutoNum type="arabicParenR"/>
              <a:defRPr/>
            </a:pPr>
            <a:r>
              <a:rPr lang="pt-BR" dirty="0"/>
              <a:t>GRAM, B. </a:t>
            </a:r>
            <a:r>
              <a:rPr lang="pt-BR" b="1" dirty="0"/>
              <a:t>Recomendações da Sociedade de Infecciologia Pediátrica e da Sociedade de Cuidados Intensivos Pediátricos da SPP</a:t>
            </a:r>
            <a:r>
              <a:rPr lang="pt-BR" dirty="0"/>
              <a:t>. p. 1–18, 2009</a:t>
            </a:r>
            <a:r>
              <a:rPr lang="pt-BR" dirty="0" smtClean="0"/>
              <a:t>.</a:t>
            </a:r>
            <a:r>
              <a:rPr lang="pt-BR" dirty="0"/>
              <a:t> </a:t>
            </a:r>
          </a:p>
          <a:p>
            <a:pPr marL="571500" indent="-457200" eaLnBrk="1" fontAlgn="auto" hangingPunct="1">
              <a:spcAft>
                <a:spcPts val="0"/>
              </a:spcAft>
              <a:buFont typeface="+mj-lt"/>
              <a:buAutoNum type="arabicParenR"/>
              <a:defRPr/>
            </a:pPr>
            <a:r>
              <a:rPr lang="pt-BR" dirty="0"/>
              <a:t>GRAY, D; FEDORKO. P. </a:t>
            </a:r>
            <a:r>
              <a:rPr lang="pt-BR" b="1" dirty="0"/>
              <a:t>Laboratory diagnosis of bacterial meningitis</a:t>
            </a:r>
            <a:r>
              <a:rPr lang="pt-BR" dirty="0"/>
              <a:t>. Tradução Livre. ClinMicrobiol. p. 45-130, 1992</a:t>
            </a:r>
            <a:r>
              <a:rPr lang="pt-BR" dirty="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49238"/>
            <a:ext cx="7620000" cy="6508750"/>
          </a:xfrm>
        </p:spPr>
        <p:txBody>
          <a:bodyPr rtlCol="0">
            <a:normAutofit fontScale="32500" lnSpcReduction="20000"/>
          </a:bodyPr>
          <a:lstStyle/>
          <a:p>
            <a:pPr marL="571500" indent="-45720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 20)   HAYDEN, T. FRENKEL, L. </a:t>
            </a:r>
            <a:r>
              <a:rPr lang="pt-BR" b="1" dirty="0" smtClean="0"/>
              <a:t>More laboratory testing: greater cost but not necessarily better</a:t>
            </a:r>
            <a:r>
              <a:rPr lang="pt-BR" dirty="0" smtClean="0"/>
              <a:t>. Tradução Livre. Pediatric. Infect. p. 290–292, 2000.</a:t>
            </a:r>
          </a:p>
          <a:p>
            <a:pPr marL="571500" indent="-45720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21)    HIRSCHHEIMER, M; RAMOS, R. </a:t>
            </a:r>
            <a:r>
              <a:rPr lang="pt-BR" b="1" dirty="0" smtClean="0"/>
              <a:t>Protocolo sobre Meningites</a:t>
            </a:r>
            <a:r>
              <a:rPr lang="pt-BR" dirty="0" smtClean="0"/>
              <a:t>. Hospital Municipal Infantil Menino Jesus- PMSP, 2002.</a:t>
            </a:r>
          </a:p>
          <a:p>
            <a:pPr marL="571500" indent="-45720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 </a:t>
            </a:r>
          </a:p>
          <a:p>
            <a:pPr marL="571500" indent="-45720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22)   INFANTS and Children: </a:t>
            </a:r>
            <a:r>
              <a:rPr lang="pt-BR" b="1" dirty="0" smtClean="0"/>
              <a:t>Acute Management of Bacterial Meningitis</a:t>
            </a:r>
            <a:r>
              <a:rPr lang="pt-BR" dirty="0" smtClean="0"/>
              <a:t>. </a:t>
            </a:r>
            <a:r>
              <a:rPr lang="pt-BR" dirty="0" err="1" smtClean="0"/>
              <a:t>New</a:t>
            </a:r>
            <a:r>
              <a:rPr lang="pt-BR" dirty="0" smtClean="0"/>
              <a:t> </a:t>
            </a:r>
            <a:r>
              <a:rPr lang="pt-BR" dirty="0" err="1" smtClean="0"/>
              <a:t>South</a:t>
            </a:r>
            <a:r>
              <a:rPr lang="pt-BR" dirty="0" smtClean="0"/>
              <a:t> </a:t>
            </a:r>
            <a:r>
              <a:rPr lang="pt-BR" dirty="0" err="1" smtClean="0"/>
              <a:t>Wales</a:t>
            </a:r>
            <a:r>
              <a:rPr lang="pt-BR" dirty="0" smtClean="0"/>
              <a:t> </a:t>
            </a:r>
            <a:r>
              <a:rPr lang="pt-BR" dirty="0" err="1" smtClean="0"/>
              <a:t>Ministry</a:t>
            </a:r>
            <a:r>
              <a:rPr lang="pt-BR" dirty="0" smtClean="0"/>
              <a:t> of </a:t>
            </a:r>
            <a:r>
              <a:rPr lang="pt-BR" dirty="0" err="1" smtClean="0"/>
              <a:t>Health</a:t>
            </a:r>
            <a:r>
              <a:rPr lang="pt-BR" dirty="0" smtClean="0"/>
              <a:t> </a:t>
            </a:r>
            <a:r>
              <a:rPr lang="pt-BR" dirty="0" err="1" smtClean="0"/>
              <a:t>Kids</a:t>
            </a:r>
            <a:r>
              <a:rPr lang="pt-BR" dirty="0" smtClean="0"/>
              <a:t> and </a:t>
            </a:r>
            <a:r>
              <a:rPr lang="pt-BR" dirty="0" err="1" smtClean="0"/>
              <a:t>Families</a:t>
            </a:r>
            <a:r>
              <a:rPr lang="pt-BR" dirty="0" smtClean="0"/>
              <a:t>, p. 1-42, 2014.</a:t>
            </a:r>
          </a:p>
          <a:p>
            <a:pPr marL="571500" indent="-45720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 </a:t>
            </a:r>
          </a:p>
          <a:p>
            <a:pPr marL="571500" indent="-45720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23)    JARDIM. </a:t>
            </a:r>
            <a:r>
              <a:rPr lang="pt-BR" dirty="0" err="1" smtClean="0"/>
              <a:t>Edymar</a:t>
            </a:r>
            <a:r>
              <a:rPr lang="pt-BR" dirty="0" smtClean="0"/>
              <a:t>. </a:t>
            </a:r>
            <a:r>
              <a:rPr lang="pt-BR" b="1" dirty="0" smtClean="0"/>
              <a:t>Infecções Bacterianas e Virais Do Sistema Nervoso Central</a:t>
            </a:r>
            <a:r>
              <a:rPr lang="pt-BR" dirty="0" smtClean="0"/>
              <a:t>. Sociedade Brasileira de Pediatria, 1893.</a:t>
            </a:r>
          </a:p>
          <a:p>
            <a:pPr marL="571500" indent="-45720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24)    KEBEDE, </a:t>
            </a:r>
            <a:r>
              <a:rPr lang="pt-BR" dirty="0" err="1" smtClean="0"/>
              <a:t>Esayas</a:t>
            </a:r>
            <a:r>
              <a:rPr lang="pt-BR" dirty="0" smtClean="0"/>
              <a:t>; TESFAYE, </a:t>
            </a:r>
            <a:r>
              <a:rPr lang="pt-BR" dirty="0" err="1" smtClean="0"/>
              <a:t>Markos</a:t>
            </a:r>
            <a:r>
              <a:rPr lang="pt-BR" dirty="0" smtClean="0"/>
              <a:t>; AYNISHET, </a:t>
            </a:r>
            <a:r>
              <a:rPr lang="pt-BR" dirty="0" err="1" smtClean="0"/>
              <a:t>Adane</a:t>
            </a:r>
            <a:r>
              <a:rPr lang="pt-BR" dirty="0" smtClean="0"/>
              <a:t>; KINFE, </a:t>
            </a:r>
            <a:r>
              <a:rPr lang="pt-BR" dirty="0" err="1" smtClean="0"/>
              <a:t>Lemma</a:t>
            </a:r>
            <a:r>
              <a:rPr lang="pt-BR" dirty="0" smtClean="0"/>
              <a:t>; TAMIRU, </a:t>
            </a:r>
            <a:r>
              <a:rPr lang="pt-BR" dirty="0" err="1" smtClean="0"/>
              <a:t>Shibiru</a:t>
            </a:r>
            <a:r>
              <a:rPr lang="pt-BR" dirty="0" smtClean="0"/>
              <a:t>; ANDREAS, </a:t>
            </a:r>
            <a:r>
              <a:rPr lang="pt-BR" dirty="0" err="1" smtClean="0"/>
              <a:t>Wieser</a:t>
            </a:r>
            <a:r>
              <a:rPr lang="pt-BR" dirty="0" smtClean="0"/>
              <a:t>; HANS-WALTER, </a:t>
            </a:r>
            <a:r>
              <a:rPr lang="pt-BR" dirty="0" err="1" smtClean="0"/>
              <a:t>Pfister</a:t>
            </a:r>
            <a:r>
              <a:rPr lang="pt-BR" dirty="0" smtClean="0"/>
              <a:t>; MATTHIAS, Klein. </a:t>
            </a:r>
            <a:r>
              <a:rPr lang="pt-BR" b="1" dirty="0" err="1" smtClean="0"/>
              <a:t>Adjunctive</a:t>
            </a:r>
            <a:r>
              <a:rPr lang="pt-BR" b="1" dirty="0" smtClean="0"/>
              <a:t> </a:t>
            </a:r>
            <a:r>
              <a:rPr lang="pt-BR" b="1" dirty="0" err="1" smtClean="0"/>
              <a:t>Dexamethasone</a:t>
            </a:r>
            <a:r>
              <a:rPr lang="pt-BR" b="1" dirty="0" smtClean="0"/>
              <a:t> Therapy in </a:t>
            </a:r>
            <a:r>
              <a:rPr lang="pt-BR" b="1" dirty="0" err="1" smtClean="0"/>
              <a:t>Unconfirmed</a:t>
            </a:r>
            <a:r>
              <a:rPr lang="pt-BR" b="1" dirty="0" smtClean="0"/>
              <a:t> Bacterial Meningitis</a:t>
            </a:r>
            <a:r>
              <a:rPr lang="pt-BR" dirty="0" smtClean="0"/>
              <a:t>. Tradução Livre. </a:t>
            </a:r>
            <a:r>
              <a:rPr lang="pt-BR" dirty="0" err="1" smtClean="0"/>
              <a:t>Resource</a:t>
            </a:r>
            <a:r>
              <a:rPr lang="pt-BR" dirty="0" smtClean="0"/>
              <a:t> </a:t>
            </a:r>
            <a:r>
              <a:rPr lang="pt-BR" dirty="0" err="1" smtClean="0"/>
              <a:t>Limited</a:t>
            </a:r>
            <a:r>
              <a:rPr lang="pt-BR" dirty="0" smtClean="0"/>
              <a:t> </a:t>
            </a:r>
            <a:r>
              <a:rPr lang="pt-BR" dirty="0" err="1" smtClean="0"/>
              <a:t>Settings</a:t>
            </a:r>
            <a:r>
              <a:rPr lang="pt-BR" dirty="0" smtClean="0"/>
              <a:t>: Is It a </a:t>
            </a:r>
            <a:r>
              <a:rPr lang="pt-BR" dirty="0" err="1" smtClean="0"/>
              <a:t>Risk</a:t>
            </a:r>
            <a:r>
              <a:rPr lang="pt-BR" dirty="0" smtClean="0"/>
              <a:t> </a:t>
            </a:r>
            <a:r>
              <a:rPr lang="pt-BR" dirty="0" err="1" smtClean="0"/>
              <a:t>Worth</a:t>
            </a:r>
            <a:r>
              <a:rPr lang="pt-BR" dirty="0" smtClean="0"/>
              <a:t> </a:t>
            </a:r>
            <a:r>
              <a:rPr lang="pt-BR" dirty="0" err="1" smtClean="0"/>
              <a:t>Taking</a:t>
            </a:r>
            <a:r>
              <a:rPr lang="pt-BR" dirty="0" smtClean="0"/>
              <a:t>? BMC </a:t>
            </a:r>
            <a:r>
              <a:rPr lang="pt-BR" dirty="0" err="1" smtClean="0"/>
              <a:t>Neurology</a:t>
            </a:r>
            <a:r>
              <a:rPr lang="pt-BR" dirty="0" smtClean="0"/>
              <a:t>. p. 153, 2016.</a:t>
            </a:r>
          </a:p>
          <a:p>
            <a:pPr marL="571500" indent="-457200" eaLnBrk="1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25)    KIM, S. </a:t>
            </a:r>
            <a:r>
              <a:rPr lang="pt-BR" b="1" dirty="0" smtClean="0"/>
              <a:t>Bacterial meningitis </a:t>
            </a:r>
            <a:r>
              <a:rPr lang="pt-BR" b="1" dirty="0" err="1" smtClean="0"/>
              <a:t>beyond</a:t>
            </a:r>
            <a:r>
              <a:rPr lang="pt-BR" b="1" dirty="0" smtClean="0"/>
              <a:t> the neonatal </a:t>
            </a:r>
            <a:r>
              <a:rPr lang="pt-BR" b="1" dirty="0" err="1" smtClean="0"/>
              <a:t>period</a:t>
            </a:r>
            <a:r>
              <a:rPr lang="pt-BR" dirty="0" smtClean="0"/>
              <a:t>. Tradução Livre. </a:t>
            </a:r>
            <a:r>
              <a:rPr lang="pt-BR" dirty="0" err="1" smtClean="0"/>
              <a:t>Feigin</a:t>
            </a:r>
            <a:r>
              <a:rPr lang="pt-BR" dirty="0" smtClean="0"/>
              <a:t> and </a:t>
            </a:r>
            <a:r>
              <a:rPr lang="pt-BR" dirty="0" err="1" smtClean="0"/>
              <a:t>Cherry’s</a:t>
            </a:r>
            <a:r>
              <a:rPr lang="pt-BR" dirty="0" smtClean="0"/>
              <a:t> </a:t>
            </a:r>
            <a:r>
              <a:rPr lang="pt-BR" dirty="0" err="1" smtClean="0"/>
              <a:t>Textbook</a:t>
            </a:r>
            <a:r>
              <a:rPr lang="pt-BR" dirty="0" smtClean="0"/>
              <a:t> of Pediatric </a:t>
            </a:r>
            <a:r>
              <a:rPr lang="pt-BR" dirty="0" err="1" smtClean="0"/>
              <a:t>Infectious</a:t>
            </a:r>
            <a:r>
              <a:rPr lang="pt-BR" dirty="0" smtClean="0"/>
              <a:t> </a:t>
            </a:r>
            <a:r>
              <a:rPr lang="pt-BR" dirty="0" err="1" smtClean="0"/>
              <a:t>Diseases</a:t>
            </a:r>
            <a:r>
              <a:rPr lang="pt-BR" dirty="0" smtClean="0"/>
              <a:t>, </a:t>
            </a:r>
            <a:r>
              <a:rPr lang="pt-BR" dirty="0" err="1" smtClean="0"/>
              <a:t>Philadelphia</a:t>
            </a:r>
            <a:r>
              <a:rPr lang="pt-BR" dirty="0" smtClean="0"/>
              <a:t>. p. 425, 2014.</a:t>
            </a:r>
          </a:p>
          <a:p>
            <a:pPr marL="571500" indent="-45720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26)   MARGOTTO, Paulo. </a:t>
            </a:r>
            <a:r>
              <a:rPr lang="pt-BR" b="1" dirty="0" smtClean="0"/>
              <a:t>Assistência ao Recém-Nascido de Risco</a:t>
            </a:r>
            <a:r>
              <a:rPr lang="pt-BR" dirty="0" smtClean="0"/>
              <a:t>. ESCS. Brasília, 3 Edição, p. 672, 2013. </a:t>
            </a:r>
          </a:p>
          <a:p>
            <a:pPr marL="571500" indent="-45720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 </a:t>
            </a:r>
          </a:p>
          <a:p>
            <a:pPr marL="571500" indent="-45720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27)   MOFIDI, M; NEGARESH, N; FARSI, D; REZAI, M; MAHSHIDFAR, B; ABBASI, S; HAFEZIMOGHADAM, P. </a:t>
            </a:r>
            <a:r>
              <a:rPr lang="pt-BR" b="1" dirty="0" err="1" smtClean="0"/>
              <a:t>Turkish</a:t>
            </a:r>
            <a:r>
              <a:rPr lang="pt-BR" b="1" dirty="0" smtClean="0"/>
              <a:t> Journal of </a:t>
            </a:r>
            <a:r>
              <a:rPr lang="pt-BR" b="1" dirty="0" err="1" smtClean="0"/>
              <a:t>Emergency</a:t>
            </a:r>
            <a:r>
              <a:rPr lang="pt-BR" b="1" dirty="0" smtClean="0"/>
              <a:t> Medicine.</a:t>
            </a:r>
            <a:r>
              <a:rPr lang="pt-BR" dirty="0" smtClean="0"/>
              <a:t> </a:t>
            </a:r>
            <a:r>
              <a:rPr lang="pt-BR" dirty="0" err="1" smtClean="0"/>
              <a:t>Emergency</a:t>
            </a:r>
            <a:r>
              <a:rPr lang="pt-BR" dirty="0" smtClean="0"/>
              <a:t> Medicine </a:t>
            </a:r>
            <a:r>
              <a:rPr lang="pt-BR" dirty="0" err="1" smtClean="0"/>
              <a:t>Association</a:t>
            </a:r>
            <a:r>
              <a:rPr lang="pt-BR" dirty="0" smtClean="0"/>
              <a:t> of </a:t>
            </a:r>
            <a:r>
              <a:rPr lang="pt-BR" dirty="0" err="1" smtClean="0"/>
              <a:t>Turkey</a:t>
            </a:r>
            <a:r>
              <a:rPr lang="pt-BR" dirty="0" smtClean="0"/>
              <a:t>. Tradução Livre. vol. 17, p. 29-31, 2017. </a:t>
            </a:r>
          </a:p>
          <a:p>
            <a:pPr marL="571500" indent="-45720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 </a:t>
            </a:r>
          </a:p>
          <a:p>
            <a:pPr marL="571500" indent="-45720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28)  MOTTA, </a:t>
            </a:r>
            <a:r>
              <a:rPr lang="pt-BR" dirty="0" err="1" smtClean="0"/>
              <a:t>Fabrizio</a:t>
            </a:r>
            <a:r>
              <a:rPr lang="pt-BR" dirty="0" smtClean="0"/>
              <a:t>. </a:t>
            </a:r>
            <a:r>
              <a:rPr lang="pt-BR" b="1" dirty="0" smtClean="0"/>
              <a:t>Doença Meningocócica, quadro clínico, diagnóstico e tratamento</a:t>
            </a:r>
            <a:r>
              <a:rPr lang="pt-BR" dirty="0" smtClean="0"/>
              <a:t>. Sociedade Brasileira de Pediatria, Fascículo 3, 2015.</a:t>
            </a:r>
          </a:p>
          <a:p>
            <a:pPr marL="571500" indent="-45720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 </a:t>
            </a:r>
          </a:p>
          <a:p>
            <a:pPr marL="571500" indent="-45720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29)  NAU, Roland; DJUKIC, </a:t>
            </a:r>
            <a:r>
              <a:rPr lang="pt-BR" dirty="0" err="1" smtClean="0"/>
              <a:t>Marija</a:t>
            </a:r>
            <a:r>
              <a:rPr lang="pt-BR" dirty="0" smtClean="0"/>
              <a:t>; SPREER, Annette; EIFFERT, </a:t>
            </a:r>
            <a:r>
              <a:rPr lang="pt-BR" dirty="0" err="1" smtClean="0"/>
              <a:t>Helmut</a:t>
            </a:r>
            <a:r>
              <a:rPr lang="pt-BR" dirty="0" smtClean="0"/>
              <a:t>. </a:t>
            </a:r>
            <a:r>
              <a:rPr lang="pt-BR" b="1" dirty="0" smtClean="0"/>
              <a:t>Bacterial meningitis: </a:t>
            </a:r>
            <a:r>
              <a:rPr lang="pt-BR" b="1" dirty="0" err="1" smtClean="0"/>
              <a:t>new</a:t>
            </a:r>
            <a:r>
              <a:rPr lang="pt-BR" b="1" dirty="0" smtClean="0"/>
              <a:t> </a:t>
            </a:r>
            <a:r>
              <a:rPr lang="pt-BR" b="1" dirty="0" err="1" smtClean="0"/>
              <a:t>therapeutic</a:t>
            </a:r>
            <a:r>
              <a:rPr lang="pt-BR" b="1" dirty="0" smtClean="0"/>
              <a:t> approaches</a:t>
            </a:r>
            <a:r>
              <a:rPr lang="pt-BR" dirty="0" smtClean="0"/>
              <a:t>. </a:t>
            </a:r>
            <a:r>
              <a:rPr lang="pt-BR" dirty="0" err="1" smtClean="0"/>
              <a:t>Expert</a:t>
            </a:r>
            <a:r>
              <a:rPr lang="pt-BR" dirty="0" smtClean="0"/>
              <a:t> Rev. Anti Infect. p. 1079–1095, 2013.</a:t>
            </a:r>
          </a:p>
          <a:p>
            <a:pPr marL="571500" indent="-45720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 </a:t>
            </a:r>
          </a:p>
          <a:p>
            <a:pPr marL="571500" indent="-45720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30)  NIGROVIC, E; KUPPERMANN, M; NEUMAN, M. </a:t>
            </a:r>
            <a:r>
              <a:rPr lang="pt-BR" b="1" dirty="0" err="1" smtClean="0"/>
              <a:t>Risk</a:t>
            </a:r>
            <a:r>
              <a:rPr lang="pt-BR" b="1" dirty="0" smtClean="0"/>
              <a:t> </a:t>
            </a:r>
            <a:r>
              <a:rPr lang="pt-BR" b="1" dirty="0" err="1" smtClean="0"/>
              <a:t>factors</a:t>
            </a:r>
            <a:r>
              <a:rPr lang="pt-BR" b="1" dirty="0" smtClean="0"/>
              <a:t> for </a:t>
            </a:r>
            <a:r>
              <a:rPr lang="pt-BR" b="1" dirty="0" err="1" smtClean="0"/>
              <a:t>traumatic</a:t>
            </a:r>
            <a:r>
              <a:rPr lang="pt-BR" b="1" dirty="0" smtClean="0"/>
              <a:t> or </a:t>
            </a:r>
            <a:r>
              <a:rPr lang="pt-BR" b="1" dirty="0" err="1" smtClean="0"/>
              <a:t>unsuccessful</a:t>
            </a:r>
            <a:r>
              <a:rPr lang="pt-BR" b="1" dirty="0" smtClean="0"/>
              <a:t> </a:t>
            </a:r>
            <a:r>
              <a:rPr lang="pt-BR" b="1" dirty="0" err="1" smtClean="0"/>
              <a:t>lumbar</a:t>
            </a:r>
            <a:r>
              <a:rPr lang="pt-BR" b="1" dirty="0" smtClean="0"/>
              <a:t> </a:t>
            </a:r>
            <a:r>
              <a:rPr lang="pt-BR" b="1" dirty="0" err="1" smtClean="0"/>
              <a:t>punctures</a:t>
            </a:r>
            <a:r>
              <a:rPr lang="pt-BR" b="1" dirty="0" smtClean="0"/>
              <a:t> in </a:t>
            </a:r>
            <a:r>
              <a:rPr lang="pt-BR" b="1" dirty="0" err="1" smtClean="0"/>
              <a:t>children</a:t>
            </a:r>
            <a:r>
              <a:rPr lang="pt-BR" dirty="0" smtClean="0"/>
              <a:t>. Tradução Livre. </a:t>
            </a:r>
            <a:r>
              <a:rPr lang="pt-BR" dirty="0" err="1" smtClean="0"/>
              <a:t>Ann</a:t>
            </a:r>
            <a:r>
              <a:rPr lang="pt-BR" dirty="0" smtClean="0"/>
              <a:t> </a:t>
            </a:r>
            <a:r>
              <a:rPr lang="pt-BR" dirty="0" err="1" smtClean="0"/>
              <a:t>Emerg</a:t>
            </a:r>
            <a:r>
              <a:rPr lang="pt-BR" dirty="0" smtClean="0"/>
              <a:t> Med. p. 762–71, 2007.</a:t>
            </a:r>
          </a:p>
          <a:p>
            <a:pPr marL="571500" indent="-45720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31)  NIGROVIC, E; KUPPERMANN, N; MCADAM, A; MALLEY, R. </a:t>
            </a:r>
            <a:r>
              <a:rPr lang="pt-BR" b="1" dirty="0" smtClean="0"/>
              <a:t>Cerebrospinal </a:t>
            </a:r>
            <a:r>
              <a:rPr lang="pt-BR" b="1" dirty="0" err="1" smtClean="0"/>
              <a:t>latex</a:t>
            </a:r>
            <a:r>
              <a:rPr lang="pt-BR" b="1" dirty="0" smtClean="0"/>
              <a:t> </a:t>
            </a:r>
            <a:r>
              <a:rPr lang="pt-BR" b="1" dirty="0" err="1" smtClean="0"/>
              <a:t>agglutination</a:t>
            </a:r>
            <a:r>
              <a:rPr lang="pt-BR" b="1" dirty="0" smtClean="0"/>
              <a:t> </a:t>
            </a:r>
            <a:r>
              <a:rPr lang="pt-BR" b="1" dirty="0" err="1" smtClean="0"/>
              <a:t>fails</a:t>
            </a:r>
            <a:r>
              <a:rPr lang="pt-BR" b="1" dirty="0" smtClean="0"/>
              <a:t> to </a:t>
            </a:r>
            <a:r>
              <a:rPr lang="pt-BR" b="1" dirty="0" err="1" smtClean="0"/>
              <a:t>contribute</a:t>
            </a:r>
            <a:r>
              <a:rPr lang="pt-BR" b="1" dirty="0" smtClean="0"/>
              <a:t> to the </a:t>
            </a:r>
            <a:r>
              <a:rPr lang="pt-BR" b="1" dirty="0" err="1" smtClean="0"/>
              <a:t>microbiologic</a:t>
            </a:r>
            <a:r>
              <a:rPr lang="pt-BR" b="1" dirty="0" smtClean="0"/>
              <a:t> </a:t>
            </a:r>
            <a:r>
              <a:rPr lang="pt-BR" b="1" dirty="0" err="1" smtClean="0"/>
              <a:t>diagnosis</a:t>
            </a:r>
            <a:r>
              <a:rPr lang="pt-BR" b="1" dirty="0" smtClean="0"/>
              <a:t> of </a:t>
            </a:r>
            <a:r>
              <a:rPr lang="pt-BR" b="1" dirty="0" err="1" smtClean="0"/>
              <a:t>pretreated</a:t>
            </a:r>
            <a:r>
              <a:rPr lang="pt-BR" b="1" dirty="0" smtClean="0"/>
              <a:t> </a:t>
            </a:r>
            <a:r>
              <a:rPr lang="pt-BR" b="1" dirty="0" err="1" smtClean="0"/>
              <a:t>children</a:t>
            </a:r>
            <a:r>
              <a:rPr lang="pt-BR" b="1" dirty="0" smtClean="0"/>
              <a:t> with meningitis</a:t>
            </a:r>
            <a:r>
              <a:rPr lang="pt-BR" dirty="0" smtClean="0"/>
              <a:t>. Tradução Livre. Pediatric Infect. p. 786–788. 2004.</a:t>
            </a:r>
          </a:p>
          <a:p>
            <a:pPr marL="571500" indent="-45720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 </a:t>
            </a:r>
          </a:p>
          <a:p>
            <a:pPr marL="571500" indent="-45720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32)  PENTIMA, </a:t>
            </a:r>
            <a:r>
              <a:rPr lang="pt-BR" dirty="0" err="1" smtClean="0"/>
              <a:t>Cecilia</a:t>
            </a:r>
            <a:r>
              <a:rPr lang="pt-BR" dirty="0" smtClean="0"/>
              <a:t>. Viral Meningitis: </a:t>
            </a:r>
            <a:r>
              <a:rPr lang="pt-BR" b="1" dirty="0" err="1" smtClean="0"/>
              <a:t>Clinical</a:t>
            </a:r>
            <a:r>
              <a:rPr lang="pt-BR" b="1" dirty="0" smtClean="0"/>
              <a:t> </a:t>
            </a:r>
            <a:r>
              <a:rPr lang="pt-BR" b="1" dirty="0" err="1" smtClean="0"/>
              <a:t>features</a:t>
            </a:r>
            <a:r>
              <a:rPr lang="pt-BR" b="1" dirty="0" smtClean="0"/>
              <a:t> and </a:t>
            </a:r>
            <a:r>
              <a:rPr lang="pt-BR" b="1" dirty="0" err="1" smtClean="0"/>
              <a:t>diagnosis</a:t>
            </a:r>
            <a:r>
              <a:rPr lang="pt-BR" b="1" dirty="0" smtClean="0"/>
              <a:t> in </a:t>
            </a:r>
            <a:r>
              <a:rPr lang="pt-BR" b="1" dirty="0" err="1" smtClean="0"/>
              <a:t>children</a:t>
            </a:r>
            <a:r>
              <a:rPr lang="pt-BR" dirty="0" smtClean="0"/>
              <a:t>. Tradução Livre. </a:t>
            </a:r>
            <a:r>
              <a:rPr lang="pt-BR" dirty="0" err="1" smtClean="0"/>
              <a:t>UpToDate</a:t>
            </a:r>
            <a:r>
              <a:rPr lang="pt-BR" dirty="0" smtClean="0"/>
              <a:t>. p. 484, 2016. </a:t>
            </a:r>
          </a:p>
          <a:p>
            <a:pPr marL="571500" indent="-457200" eaLnBrk="1" fontAlgn="auto" hangingPunct="1">
              <a:spcAft>
                <a:spcPts val="0"/>
              </a:spcAft>
              <a:buFont typeface="+mj-lt"/>
              <a:buAutoNum type="arabicParenR"/>
              <a:defRPr/>
            </a:pPr>
            <a:endParaRPr lang="pt-BR" dirty="0" smtClean="0"/>
          </a:p>
          <a:p>
            <a:pPr marL="571500" indent="-45720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 smtClean="0"/>
          </a:p>
          <a:p>
            <a:pPr marL="571500" indent="-45720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33)  PRASAD, K; RAI, K; KUMAR, A. </a:t>
            </a:r>
            <a:r>
              <a:rPr lang="pt-BR" b="1" dirty="0" smtClean="0"/>
              <a:t>Use of </a:t>
            </a:r>
            <a:r>
              <a:rPr lang="pt-BR" b="1" dirty="0" err="1" smtClean="0"/>
              <a:t>corticosteroids</a:t>
            </a:r>
            <a:r>
              <a:rPr lang="pt-BR" b="1" dirty="0" smtClean="0"/>
              <a:t> and </a:t>
            </a:r>
            <a:r>
              <a:rPr lang="pt-BR" b="1" dirty="0" err="1" smtClean="0"/>
              <a:t>other</a:t>
            </a:r>
            <a:r>
              <a:rPr lang="pt-BR" b="1" dirty="0" smtClean="0"/>
              <a:t> </a:t>
            </a:r>
            <a:r>
              <a:rPr lang="pt-BR" b="1" dirty="0" err="1" smtClean="0"/>
              <a:t>adjunct</a:t>
            </a:r>
            <a:r>
              <a:rPr lang="pt-BR" b="1" dirty="0" smtClean="0"/>
              <a:t> </a:t>
            </a:r>
            <a:r>
              <a:rPr lang="pt-BR" b="1" dirty="0" err="1" smtClean="0"/>
              <a:t>therapies</a:t>
            </a:r>
            <a:r>
              <a:rPr lang="pt-BR" b="1" dirty="0" smtClean="0"/>
              <a:t> for </a:t>
            </a:r>
            <a:r>
              <a:rPr lang="pt-BR" b="1" dirty="0" err="1" smtClean="0"/>
              <a:t>acute</a:t>
            </a:r>
            <a:r>
              <a:rPr lang="pt-BR" b="1" dirty="0" smtClean="0"/>
              <a:t> bacterial meningitis in adults</a:t>
            </a:r>
            <a:r>
              <a:rPr lang="pt-BR" dirty="0" smtClean="0"/>
              <a:t>. Tradução Livre. </a:t>
            </a:r>
            <a:r>
              <a:rPr lang="pt-BR" dirty="0" err="1" smtClean="0"/>
              <a:t>Curr</a:t>
            </a:r>
            <a:r>
              <a:rPr lang="pt-BR" dirty="0" smtClean="0"/>
              <a:t> Infect </a:t>
            </a:r>
            <a:r>
              <a:rPr lang="pt-BR" dirty="0" err="1" smtClean="0"/>
              <a:t>Dis</a:t>
            </a:r>
            <a:r>
              <a:rPr lang="pt-BR" dirty="0" smtClean="0"/>
              <a:t> Rep. p. 445, 2012.</a:t>
            </a:r>
          </a:p>
          <a:p>
            <a:pPr marL="571500" indent="-45720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 </a:t>
            </a:r>
          </a:p>
          <a:p>
            <a:pPr marL="571500" indent="-45720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34)  RICHARD, </a:t>
            </a:r>
            <a:r>
              <a:rPr lang="pt-BR" dirty="0" err="1" smtClean="0"/>
              <a:t>Behrman</a:t>
            </a:r>
            <a:r>
              <a:rPr lang="pt-BR" dirty="0" smtClean="0"/>
              <a:t>; HAL, Jenson; ROBERT, </a:t>
            </a:r>
            <a:r>
              <a:rPr lang="pt-BR" dirty="0" err="1" smtClean="0"/>
              <a:t>Kliegman</a:t>
            </a:r>
            <a:r>
              <a:rPr lang="pt-BR" dirty="0" smtClean="0"/>
              <a:t>. </a:t>
            </a:r>
            <a:r>
              <a:rPr lang="pt-BR" b="1" dirty="0" smtClean="0"/>
              <a:t>Tratado de Pediatria</a:t>
            </a:r>
            <a:r>
              <a:rPr lang="pt-BR" dirty="0" smtClean="0"/>
              <a:t>. 18ª Edição. </a:t>
            </a:r>
            <a:r>
              <a:rPr lang="pt-BR" dirty="0" err="1" smtClean="0"/>
              <a:t>Elsevier</a:t>
            </a:r>
            <a:r>
              <a:rPr lang="pt-BR" dirty="0" smtClean="0"/>
              <a:t>. 2009.</a:t>
            </a:r>
          </a:p>
          <a:p>
            <a:pPr marL="571500" indent="-457200" eaLnBrk="1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ROSS, K. L. </a:t>
            </a:r>
            <a:r>
              <a:rPr lang="pt-BR" b="1" dirty="0" err="1" smtClean="0"/>
              <a:t>Pearls</a:t>
            </a:r>
            <a:r>
              <a:rPr lang="pt-BR" b="1" dirty="0" smtClean="0"/>
              <a:t> and </a:t>
            </a:r>
            <a:r>
              <a:rPr lang="pt-BR" b="1" dirty="0" err="1" smtClean="0"/>
              <a:t>Pitfalls</a:t>
            </a:r>
            <a:r>
              <a:rPr lang="pt-BR" b="1" dirty="0" smtClean="0"/>
              <a:t> in the </a:t>
            </a:r>
            <a:r>
              <a:rPr lang="pt-BR" b="1" dirty="0" err="1" smtClean="0"/>
              <a:t>Diagnosis</a:t>
            </a:r>
            <a:r>
              <a:rPr lang="pt-BR" b="1" dirty="0" smtClean="0"/>
              <a:t> and Management of Central </a:t>
            </a:r>
            <a:r>
              <a:rPr lang="pt-BR" b="1" dirty="0" err="1" smtClean="0"/>
              <a:t>Nervous</a:t>
            </a:r>
            <a:r>
              <a:rPr lang="pt-BR" b="1" dirty="0" smtClean="0"/>
              <a:t> System </a:t>
            </a:r>
            <a:r>
              <a:rPr lang="pt-BR" b="1" dirty="0" err="1" smtClean="0"/>
              <a:t>Infectious</a:t>
            </a:r>
            <a:r>
              <a:rPr lang="pt-BR" b="1" dirty="0" smtClean="0"/>
              <a:t> </a:t>
            </a:r>
            <a:r>
              <a:rPr lang="pt-BR" b="1" dirty="0" err="1" smtClean="0"/>
              <a:t>Diseases</a:t>
            </a:r>
            <a:r>
              <a:rPr lang="pt-BR" dirty="0" smtClean="0"/>
              <a:t>. Tradução Livre 18(2). 1998.</a:t>
            </a:r>
          </a:p>
          <a:p>
            <a:pPr marL="571500" indent="-45720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35)  SCHELD, M; WHITLEY, J; MARRA, M. </a:t>
            </a:r>
            <a:r>
              <a:rPr lang="pt-BR" b="1" dirty="0" err="1" smtClean="0"/>
              <a:t>Infectionsofthe</a:t>
            </a:r>
            <a:r>
              <a:rPr lang="pt-BR" b="1" dirty="0" smtClean="0"/>
              <a:t> Central </a:t>
            </a:r>
            <a:r>
              <a:rPr lang="pt-BR" b="1" dirty="0" err="1" smtClean="0"/>
              <a:t>Nervous</a:t>
            </a:r>
            <a:r>
              <a:rPr lang="pt-BR" b="1" dirty="0" smtClean="0"/>
              <a:t> System</a:t>
            </a:r>
            <a:r>
              <a:rPr lang="pt-BR" dirty="0" smtClean="0"/>
              <a:t>. Tradução Livre.  p. 928, 2014.</a:t>
            </a:r>
          </a:p>
          <a:p>
            <a:pPr marL="571500" indent="-45720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 </a:t>
            </a:r>
          </a:p>
          <a:p>
            <a:pPr marL="571500" indent="-45720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36)  STEVENS, RD; SHOYKHET, M; CADENA, R. </a:t>
            </a:r>
            <a:r>
              <a:rPr lang="pt-BR" b="1" dirty="0" err="1" smtClean="0"/>
              <a:t>Emergency</a:t>
            </a:r>
            <a:r>
              <a:rPr lang="pt-BR" b="1" dirty="0" smtClean="0"/>
              <a:t> </a:t>
            </a:r>
            <a:r>
              <a:rPr lang="pt-BR" b="1" dirty="0" err="1" smtClean="0"/>
              <a:t>Neurological</a:t>
            </a:r>
            <a:r>
              <a:rPr lang="pt-BR" b="1" dirty="0" smtClean="0"/>
              <a:t> </a:t>
            </a:r>
            <a:r>
              <a:rPr lang="pt-BR" b="1" dirty="0" err="1" smtClean="0"/>
              <a:t>Life</a:t>
            </a:r>
            <a:r>
              <a:rPr lang="pt-BR" b="1" dirty="0" smtClean="0"/>
              <a:t> </a:t>
            </a:r>
            <a:r>
              <a:rPr lang="pt-BR" b="1" dirty="0" err="1" smtClean="0"/>
              <a:t>Support</a:t>
            </a:r>
            <a:r>
              <a:rPr lang="pt-BR" b="1" dirty="0" smtClean="0"/>
              <a:t>: </a:t>
            </a:r>
            <a:r>
              <a:rPr lang="pt-BR" b="1" dirty="0" err="1" smtClean="0"/>
              <a:t>Intracranial</a:t>
            </a:r>
            <a:r>
              <a:rPr lang="pt-BR" b="1" dirty="0" smtClean="0"/>
              <a:t> </a:t>
            </a:r>
            <a:r>
              <a:rPr lang="pt-BR" b="1" dirty="0" err="1" smtClean="0"/>
              <a:t>Hypertension</a:t>
            </a:r>
            <a:r>
              <a:rPr lang="pt-BR" b="1" dirty="0" smtClean="0"/>
              <a:t> and </a:t>
            </a:r>
            <a:r>
              <a:rPr lang="pt-BR" b="1" dirty="0" err="1" smtClean="0"/>
              <a:t>Herniation</a:t>
            </a:r>
            <a:r>
              <a:rPr lang="pt-BR" dirty="0" smtClean="0"/>
              <a:t>. Tradução Livre. </a:t>
            </a:r>
            <a:r>
              <a:rPr lang="pt-BR" dirty="0" err="1" smtClean="0"/>
              <a:t>Neurocrit</a:t>
            </a:r>
            <a:r>
              <a:rPr lang="pt-BR" dirty="0" smtClean="0"/>
              <a:t> Care, 2015.</a:t>
            </a:r>
          </a:p>
          <a:p>
            <a:pPr marL="571500" indent="-45720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 </a:t>
            </a:r>
          </a:p>
          <a:p>
            <a:pPr marL="571500" indent="-45720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37)  SZTAJNBOK, Denise. </a:t>
            </a:r>
            <a:r>
              <a:rPr lang="pt-BR" b="1" dirty="0" smtClean="0"/>
              <a:t>Meningite Bacteriana Aguda</a:t>
            </a:r>
            <a:r>
              <a:rPr lang="pt-BR" dirty="0" smtClean="0"/>
              <a:t>. Revista de Pediatria, 13(2), p. 72–77, 2012.</a:t>
            </a:r>
          </a:p>
          <a:p>
            <a:pPr marL="571500" indent="-45720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 </a:t>
            </a:r>
          </a:p>
          <a:p>
            <a:pPr marL="571500" indent="-45720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38)  TAMUNE, H; TAKEYA, H; SUZUKI, W; TAGASHIRA, Y; KUKI, T; NAKAMURA, M. </a:t>
            </a:r>
            <a:r>
              <a:rPr lang="pt-BR" b="1" dirty="0" err="1" smtClean="0"/>
              <a:t>American</a:t>
            </a:r>
            <a:r>
              <a:rPr lang="pt-BR" b="1" dirty="0" smtClean="0"/>
              <a:t> Journal of </a:t>
            </a:r>
            <a:r>
              <a:rPr lang="pt-BR" b="1" dirty="0" err="1" smtClean="0"/>
              <a:t>Emergency</a:t>
            </a:r>
            <a:r>
              <a:rPr lang="pt-BR" b="1" dirty="0" smtClean="0"/>
              <a:t> Medicine</a:t>
            </a:r>
            <a:r>
              <a:rPr lang="pt-BR" dirty="0" smtClean="0"/>
              <a:t>. Tradução Livre. vol. 31, p. 1601-1604, 2013.</a:t>
            </a:r>
          </a:p>
          <a:p>
            <a:pPr marL="571500" indent="-45720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 </a:t>
            </a:r>
          </a:p>
          <a:p>
            <a:pPr marL="571500" indent="-45720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39)  TARAFDAR, K; RAO, S; RECCO, R; ZAMAN, M. </a:t>
            </a:r>
            <a:r>
              <a:rPr lang="pt-BR" b="1" dirty="0" err="1" smtClean="0"/>
              <a:t>Lack</a:t>
            </a:r>
            <a:r>
              <a:rPr lang="pt-BR" b="1" dirty="0" smtClean="0"/>
              <a:t> of </a:t>
            </a:r>
            <a:r>
              <a:rPr lang="pt-BR" b="1" dirty="0" err="1" smtClean="0"/>
              <a:t>sensitivity</a:t>
            </a:r>
            <a:r>
              <a:rPr lang="pt-BR" b="1" dirty="0" smtClean="0"/>
              <a:t> of the </a:t>
            </a:r>
            <a:r>
              <a:rPr lang="pt-BR" b="1" dirty="0" err="1" smtClean="0"/>
              <a:t>latex</a:t>
            </a:r>
            <a:r>
              <a:rPr lang="pt-BR" b="1" dirty="0" smtClean="0"/>
              <a:t> </a:t>
            </a:r>
            <a:r>
              <a:rPr lang="pt-BR" b="1" dirty="0" err="1" smtClean="0"/>
              <a:t>agglutination</a:t>
            </a:r>
            <a:r>
              <a:rPr lang="pt-BR" b="1" dirty="0" smtClean="0"/>
              <a:t> </a:t>
            </a:r>
            <a:r>
              <a:rPr lang="pt-BR" b="1" dirty="0" err="1" smtClean="0"/>
              <a:t>test</a:t>
            </a:r>
            <a:r>
              <a:rPr lang="pt-BR" b="1" dirty="0" smtClean="0"/>
              <a:t> to </a:t>
            </a:r>
            <a:r>
              <a:rPr lang="pt-BR" b="1" dirty="0" err="1" smtClean="0"/>
              <a:t>detect</a:t>
            </a:r>
            <a:r>
              <a:rPr lang="pt-BR" b="1" dirty="0" smtClean="0"/>
              <a:t> bacterial </a:t>
            </a:r>
            <a:r>
              <a:rPr lang="pt-BR" b="1" dirty="0" err="1" smtClean="0"/>
              <a:t>antigen</a:t>
            </a:r>
            <a:r>
              <a:rPr lang="pt-BR" b="1" dirty="0" smtClean="0"/>
              <a:t> in the cerebrospinal </a:t>
            </a:r>
            <a:r>
              <a:rPr lang="pt-BR" b="1" dirty="0" err="1" smtClean="0"/>
              <a:t>fluid</a:t>
            </a:r>
            <a:r>
              <a:rPr lang="pt-BR" b="1" dirty="0" smtClean="0"/>
              <a:t> of patients with </a:t>
            </a:r>
            <a:r>
              <a:rPr lang="pt-BR" b="1" dirty="0" err="1" smtClean="0"/>
              <a:t>culture-negative</a:t>
            </a:r>
            <a:r>
              <a:rPr lang="pt-BR" b="1" dirty="0" smtClean="0"/>
              <a:t> meningitis</a:t>
            </a:r>
            <a:r>
              <a:rPr lang="pt-BR" dirty="0" smtClean="0"/>
              <a:t>. Tradução Livre. Clinic Infect. p. 406–408, 2001.</a:t>
            </a:r>
          </a:p>
          <a:p>
            <a:pPr marL="571500" indent="-45720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 </a:t>
            </a:r>
          </a:p>
          <a:p>
            <a:pPr marL="571500" indent="-45720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40)  TASKER, C; ADELSON, D. </a:t>
            </a:r>
            <a:r>
              <a:rPr lang="pt-BR" b="1" dirty="0" err="1" smtClean="0"/>
              <a:t>Head</a:t>
            </a:r>
            <a:r>
              <a:rPr lang="pt-BR" b="1" dirty="0" smtClean="0"/>
              <a:t> and </a:t>
            </a:r>
            <a:r>
              <a:rPr lang="pt-BR" b="1" dirty="0" err="1" smtClean="0"/>
              <a:t>Spinal</a:t>
            </a:r>
            <a:r>
              <a:rPr lang="pt-BR" b="1" dirty="0" smtClean="0"/>
              <a:t> Cord Trauma</a:t>
            </a:r>
            <a:r>
              <a:rPr lang="pt-BR" dirty="0" smtClean="0"/>
              <a:t>. Rogers’ </a:t>
            </a:r>
            <a:r>
              <a:rPr lang="pt-BR" dirty="0" err="1" smtClean="0"/>
              <a:t>Textbook</a:t>
            </a:r>
            <a:r>
              <a:rPr lang="pt-BR" dirty="0" smtClean="0"/>
              <a:t> of Pediatric Intensive Care. p.951. 2015.</a:t>
            </a:r>
          </a:p>
          <a:p>
            <a:pPr marL="571500" indent="-45720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 </a:t>
            </a:r>
          </a:p>
          <a:p>
            <a:pPr marL="571500" indent="-45720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41)  UCHIHARA, T; TSUKAGOSHI, H. </a:t>
            </a:r>
            <a:r>
              <a:rPr lang="pt-BR" dirty="0" err="1" smtClean="0"/>
              <a:t>Headache</a:t>
            </a:r>
            <a:r>
              <a:rPr lang="pt-BR" dirty="0" smtClean="0"/>
              <a:t>: </a:t>
            </a:r>
            <a:r>
              <a:rPr lang="pt-BR" b="1" dirty="0" smtClean="0"/>
              <a:t>The Journal of </a:t>
            </a:r>
            <a:r>
              <a:rPr lang="pt-BR" b="1" dirty="0" err="1" smtClean="0"/>
              <a:t>Head</a:t>
            </a:r>
            <a:r>
              <a:rPr lang="pt-BR" b="1" dirty="0" smtClean="0"/>
              <a:t> and Face </a:t>
            </a:r>
            <a:r>
              <a:rPr lang="pt-BR" b="1" dirty="0" err="1" smtClean="0"/>
              <a:t>Pain</a:t>
            </a:r>
            <a:r>
              <a:rPr lang="pt-BR" dirty="0" smtClean="0"/>
              <a:t>. Tradução Livre. vol. 31, p. 167-171, 1991.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 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42)  VANDEMARK, Michelle. </a:t>
            </a:r>
            <a:r>
              <a:rPr lang="pt-BR" b="1" dirty="0" smtClean="0"/>
              <a:t>Acute bacterial meningitis: </a:t>
            </a:r>
            <a:r>
              <a:rPr lang="pt-BR" b="1" dirty="0" err="1" smtClean="0"/>
              <a:t>current</a:t>
            </a:r>
            <a:r>
              <a:rPr lang="pt-BR" b="1" dirty="0" smtClean="0"/>
              <a:t> review and </a:t>
            </a:r>
            <a:r>
              <a:rPr lang="pt-BR" b="1" dirty="0" err="1" smtClean="0"/>
              <a:t>treatment</a:t>
            </a:r>
            <a:r>
              <a:rPr lang="pt-BR" b="1" dirty="0" smtClean="0"/>
              <a:t> </a:t>
            </a:r>
            <a:r>
              <a:rPr lang="pt-BR" b="1" dirty="0" err="1" smtClean="0"/>
              <a:t>update</a:t>
            </a:r>
            <a:r>
              <a:rPr lang="pt-BR" dirty="0" smtClean="0"/>
              <a:t>. Tradução Livre. </a:t>
            </a:r>
            <a:r>
              <a:rPr lang="pt-BR" dirty="0" err="1" smtClean="0"/>
              <a:t>Critical</a:t>
            </a:r>
            <a:r>
              <a:rPr lang="pt-BR" dirty="0" smtClean="0"/>
              <a:t> Care </a:t>
            </a:r>
            <a:r>
              <a:rPr lang="pt-BR" dirty="0" err="1" smtClean="0"/>
              <a:t>Nursing</a:t>
            </a:r>
            <a:r>
              <a:rPr lang="pt-BR" dirty="0" smtClean="0"/>
              <a:t> </a:t>
            </a:r>
            <a:r>
              <a:rPr lang="pt-BR" dirty="0" err="1" smtClean="0"/>
              <a:t>Clinics</a:t>
            </a:r>
            <a:r>
              <a:rPr lang="pt-BR" i="1" dirty="0" smtClean="0"/>
              <a:t> </a:t>
            </a:r>
            <a:r>
              <a:rPr lang="pt-BR" dirty="0" smtClean="0"/>
              <a:t>of North America, 2013.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 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43) VRANJAC, </a:t>
            </a:r>
            <a:r>
              <a:rPr lang="pt-BR" dirty="0" err="1" smtClean="0"/>
              <a:t>Alexandr</a:t>
            </a:r>
            <a:r>
              <a:rPr lang="pt-BR" dirty="0" smtClean="0"/>
              <a:t>. </a:t>
            </a:r>
            <a:r>
              <a:rPr lang="pt-BR" b="1" dirty="0" smtClean="0"/>
              <a:t>Meningites Virais</a:t>
            </a:r>
            <a:r>
              <a:rPr lang="pt-BR" dirty="0" smtClean="0"/>
              <a:t>. Revista de Saúde Pública, São Paulo, v. 40, n. 4, p. 748-750, 2006. 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 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44) YOUNG, E; MANGUM, B. </a:t>
            </a:r>
            <a:r>
              <a:rPr lang="pt-BR" dirty="0" err="1" smtClean="0"/>
              <a:t>Neofax</a:t>
            </a:r>
            <a:r>
              <a:rPr lang="pt-BR" dirty="0" smtClean="0"/>
              <a:t>: </a:t>
            </a:r>
            <a:r>
              <a:rPr lang="pt-BR" b="1" dirty="0" smtClean="0"/>
              <a:t>A manual </a:t>
            </a:r>
            <a:r>
              <a:rPr lang="pt-BR" b="1" dirty="0" err="1" smtClean="0"/>
              <a:t>ofdrugsused</a:t>
            </a:r>
            <a:r>
              <a:rPr lang="pt-BR" b="1" dirty="0" smtClean="0"/>
              <a:t> in neonatal care</a:t>
            </a:r>
            <a:r>
              <a:rPr lang="pt-BR" dirty="0" smtClean="0"/>
              <a:t>. </a:t>
            </a:r>
            <a:r>
              <a:rPr lang="pt-BR" dirty="0" err="1" smtClean="0"/>
              <a:t>Raleigh</a:t>
            </a:r>
            <a:r>
              <a:rPr lang="pt-BR" dirty="0" smtClean="0"/>
              <a:t>: </a:t>
            </a:r>
            <a:r>
              <a:rPr lang="pt-BR" dirty="0" err="1" smtClean="0"/>
              <a:t>AcornPublishing</a:t>
            </a:r>
            <a:r>
              <a:rPr lang="pt-BR" dirty="0" smtClean="0"/>
              <a:t>, p. 114, 2008. </a:t>
            </a:r>
            <a:endParaRPr lang="en-US" dirty="0" smtClean="0"/>
          </a:p>
          <a:p>
            <a:pPr marL="571500" indent="-45720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jacency">
  <a:themeElements>
    <a:clrScheme name="Adjacency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Adjacency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Adjacency.thmx</Template>
  <TotalTime>6482</TotalTime>
  <Words>1644</Words>
  <Application>Microsoft Macintosh PowerPoint</Application>
  <PresentationFormat>Apresentação na tela (4:3)</PresentationFormat>
  <Paragraphs>313</Paragraphs>
  <Slides>30</Slides>
  <Notes>6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30</vt:i4>
      </vt:variant>
    </vt:vector>
  </HeadingPairs>
  <TitlesOfParts>
    <vt:vector size="37" baseType="lpstr">
      <vt:lpstr>Arial</vt:lpstr>
      <vt:lpstr>Cambria</vt:lpstr>
      <vt:lpstr>Calibri</vt:lpstr>
      <vt:lpstr>Century Gothic</vt:lpstr>
      <vt:lpstr>Wingdings</vt:lpstr>
      <vt:lpstr>Mangal</vt:lpstr>
      <vt:lpstr>Adjacency</vt:lpstr>
      <vt:lpstr>      ROTINA PARA DIAGNÓSTICO E TRATAMENTO DE MENINGITE E MENINGOENCEFALITE NA EMERGÊNCIA PEDIÁTRICA DO HOSPITAL MATERNO INFANTIL DE BRASÍLIA </vt:lpstr>
      <vt:lpstr>Introdução</vt:lpstr>
      <vt:lpstr>Metodologia</vt:lpstr>
      <vt:lpstr>Resultados</vt:lpstr>
      <vt:lpstr>Desenvolvimento</vt:lpstr>
      <vt:lpstr>Desenvolvimento</vt:lpstr>
      <vt:lpstr>Desenvolvimento</vt:lpstr>
      <vt:lpstr>Desenvolvimento</vt:lpstr>
      <vt:lpstr>Desenvolvimento</vt:lpstr>
      <vt:lpstr>Desenvolvimento</vt:lpstr>
      <vt:lpstr>Desenvolvimento</vt:lpstr>
      <vt:lpstr>Desenvolvimento</vt:lpstr>
      <vt:lpstr>Desenvolvimento</vt:lpstr>
      <vt:lpstr>Desenvolvimento</vt:lpstr>
      <vt:lpstr>Desenvolvimento</vt:lpstr>
      <vt:lpstr>Desenvolvimento</vt:lpstr>
      <vt:lpstr>Tratamento</vt:lpstr>
      <vt:lpstr>Tratamento</vt:lpstr>
      <vt:lpstr>Slide 19</vt:lpstr>
      <vt:lpstr>Antibioticoterapia Empírica</vt:lpstr>
      <vt:lpstr>Tratamento Específico</vt:lpstr>
      <vt:lpstr>Tratamento Neoadjuvante</vt:lpstr>
      <vt:lpstr>Quimioprofilaxia</vt:lpstr>
      <vt:lpstr>Quimioprofilaxia</vt:lpstr>
      <vt:lpstr>Fluxograma de Atendimento</vt:lpstr>
      <vt:lpstr>Slide 26</vt:lpstr>
      <vt:lpstr>Slide 27</vt:lpstr>
      <vt:lpstr>Conclusão</vt:lpstr>
      <vt:lpstr>Referências</vt:lpstr>
      <vt:lpstr>Slide 30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Hospital Materno Infantil de Brasília ~</dc:title>
  <dc:creator>Amanda Dias Cardoso</dc:creator>
  <cp:lastModifiedBy>Paulo</cp:lastModifiedBy>
  <cp:revision>100</cp:revision>
  <dcterms:created xsi:type="dcterms:W3CDTF">2018-01-05T22:46:15Z</dcterms:created>
  <dcterms:modified xsi:type="dcterms:W3CDTF">2018-02-18T00:02:27Z</dcterms:modified>
</cp:coreProperties>
</file>