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5" r:id="rId8"/>
    <p:sldId id="266" r:id="rId9"/>
    <p:sldId id="264" r:id="rId10"/>
    <p:sldId id="267" r:id="rId11"/>
    <p:sldId id="268" r:id="rId12"/>
    <p:sldId id="271" r:id="rId13"/>
    <p:sldId id="272" r:id="rId14"/>
    <p:sldId id="329" r:id="rId15"/>
    <p:sldId id="273" r:id="rId16"/>
    <p:sldId id="269" r:id="rId17"/>
    <p:sldId id="274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9" r:id="rId29"/>
    <p:sldId id="287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25" r:id="rId40"/>
    <p:sldId id="326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9" r:id="rId50"/>
    <p:sldId id="327" r:id="rId51"/>
    <p:sldId id="310" r:id="rId52"/>
    <p:sldId id="308" r:id="rId53"/>
    <p:sldId id="311" r:id="rId54"/>
    <p:sldId id="328" r:id="rId55"/>
    <p:sldId id="312" r:id="rId56"/>
    <p:sldId id="313" r:id="rId57"/>
    <p:sldId id="314" r:id="rId58"/>
    <p:sldId id="315" r:id="rId59"/>
    <p:sldId id="316" r:id="rId60"/>
    <p:sldId id="320" r:id="rId61"/>
    <p:sldId id="323" r:id="rId62"/>
    <p:sldId id="321" r:id="rId63"/>
    <p:sldId id="322" r:id="rId64"/>
    <p:sldId id="318" r:id="rId65"/>
    <p:sldId id="319" r:id="rId66"/>
    <p:sldId id="330" r:id="rId67"/>
    <p:sldId id="324" r:id="rId6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29" autoAdjust="0"/>
    <p:restoredTop sz="94660"/>
  </p:normalViewPr>
  <p:slideViewPr>
    <p:cSldViewPr>
      <p:cViewPr varScale="1">
        <p:scale>
          <a:sx n="93" d="100"/>
          <a:sy n="93" d="100"/>
        </p:scale>
        <p:origin x="-1013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166C-CF75-4807-BE10-3CD67DB476DF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2CBB8-EA3E-4B46-86F3-81809C9691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9092E-DDF5-4672-94BA-FDC024DDD351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9CEC7-642B-4EF9-BDA7-253F1F08F1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87683-5975-418D-BF76-447A42DCC1C8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3DEAA-6523-4CC9-BBE6-C146137F74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FDF7A-0D0C-4115-BE98-2590918FABE4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39218-040A-4B5D-A944-01EEB85906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14CF0-4C6E-471C-82B8-842F0770CED7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A25D3-A0EB-45C1-B720-BA611BC411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7BC2C-1EB3-41EE-BB64-8CE122FED34B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20A5-64B0-4808-8E3E-EE93F3E85F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23999-41A4-40A8-94D9-DE5A4DAC137E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452C9-B9FD-44BE-9186-13FD2139D6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C0E6D-7314-4B52-A3D7-25B438D09D69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8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64701-FCC4-495C-863E-975F8A57A4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2E6DB-D1D6-4334-9444-DBA0D8081189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8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1803C-2880-42F8-81AD-C8E4C0DB16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C849C-A576-42E7-9EEA-4E701E1FA321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1556E-9A8A-47D6-B0E6-431B26FD07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6628F-AF9F-47E6-9963-EA880344CA24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07E37-208E-4173-B25E-2094FA749F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5E4C498-1EC1-436B-8FE6-A59AF71DEC83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40DB9B-6D60-47A5-A5C9-DA4DEEC9A0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6" r:id="rId4"/>
    <p:sldLayoutId id="2147483697" r:id="rId5"/>
    <p:sldLayoutId id="2147483698" r:id="rId6"/>
    <p:sldLayoutId id="2147483702" r:id="rId7"/>
    <p:sldLayoutId id="2147483703" r:id="rId8"/>
    <p:sldLayoutId id="2147483704" r:id="rId9"/>
    <p:sldLayoutId id="2147483699" r:id="rId10"/>
    <p:sldLayoutId id="214748370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85720" y="2143116"/>
            <a:ext cx="8604448" cy="3330029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 </a:t>
            </a:r>
            <a:br>
              <a:rPr lang="pt-BR" dirty="0">
                <a:solidFill>
                  <a:schemeClr val="accent1">
                    <a:satMod val="150000"/>
                  </a:schemeClr>
                </a:solidFill>
              </a:rPr>
            </a:br>
            <a:r>
              <a:rPr lang="pt-BR" sz="3600" dirty="0">
                <a:solidFill>
                  <a:schemeClr val="accent1">
                    <a:satMod val="150000"/>
                  </a:schemeClr>
                </a:solidFill>
              </a:rPr>
              <a:t>PROPOSTA DE ROTINA PARA ATENDIMENTO DE PNEUMONIAS COMUNITÁRIAS E SUAS COMPLICAÇÕES NO HOSPITAL MATERNO INFANTIL DE BRASÍLIA</a:t>
            </a: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pt-BR" dirty="0">
                <a:solidFill>
                  <a:schemeClr val="accent1">
                    <a:satMod val="150000"/>
                  </a:schemeClr>
                </a:solidFill>
              </a:rPr>
            </a:b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8195" name="Subtítulo 2"/>
          <p:cNvSpPr>
            <a:spLocks noGrp="1"/>
          </p:cNvSpPr>
          <p:nvPr>
            <p:ph type="subTitle" idx="1"/>
          </p:nvPr>
        </p:nvSpPr>
        <p:spPr>
          <a:xfrm>
            <a:off x="611188" y="5345113"/>
            <a:ext cx="8532812" cy="1512887"/>
          </a:xfrm>
        </p:spPr>
        <p:txBody>
          <a:bodyPr/>
          <a:lstStyle/>
          <a:p>
            <a:pPr algn="ctr" eaLnBrk="1" hangingPunct="1"/>
            <a:r>
              <a:rPr lang="pt-BR" sz="2400" b="1" smtClean="0"/>
              <a:t>Residente: Gabriela Santos da Silva</a:t>
            </a:r>
            <a:endParaRPr lang="pt-BR" sz="2400" smtClean="0"/>
          </a:p>
          <a:p>
            <a:pPr algn="ctr" eaLnBrk="1" hangingPunct="1"/>
            <a:r>
              <a:rPr lang="pt-BR" sz="2100" b="1" smtClean="0"/>
              <a:t>Orientador: Dr. Ricardo Silva Filho</a:t>
            </a:r>
          </a:p>
          <a:p>
            <a:pPr algn="ctr" eaLnBrk="1" hangingPunct="1"/>
            <a:endParaRPr lang="pt-BR" sz="2100" b="1" smtClean="0"/>
          </a:p>
          <a:p>
            <a:pPr algn="ctr" eaLnBrk="1" hangingPunct="1"/>
            <a:r>
              <a:rPr lang="pt-BR" sz="2100" b="1" smtClean="0">
                <a:hlinkClick r:id="rId2"/>
              </a:rPr>
              <a:t>www.paulomargotto.com.br</a:t>
            </a:r>
            <a:r>
              <a:rPr lang="pt-BR" sz="2100" b="1" smtClean="0"/>
              <a:t>   Brasília, 18 de fevereirode 2018</a:t>
            </a:r>
          </a:p>
          <a:p>
            <a:pPr algn="ctr" eaLnBrk="1" hangingPunct="1"/>
            <a:endParaRPr lang="pt-BR" smtClean="0"/>
          </a:p>
        </p:txBody>
      </p:sp>
      <p:sp>
        <p:nvSpPr>
          <p:cNvPr id="8196" name="Subtítulo 2"/>
          <p:cNvSpPr>
            <a:spLocks/>
          </p:cNvSpPr>
          <p:nvPr/>
        </p:nvSpPr>
        <p:spPr bwMode="auto">
          <a:xfrm>
            <a:off x="0" y="428625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400"/>
              </a:spcAft>
            </a:pPr>
            <a:r>
              <a:rPr lang="pt-BR" b="1">
                <a:solidFill>
                  <a:srgbClr val="FFFF00"/>
                </a:solidFill>
                <a:latin typeface="Century Gothic" pitchFamily="34" charset="0"/>
              </a:rPr>
              <a:t>ARTIGO DE MONOGRAFIA APRESENTADO AO PROGRAMA DE RESIDÊNCIA MÉDICA EM PEDIATRIA DO HOSPITAL MATERNO INFANTIL DE BRASÍLIA -HMIB/SES-DF</a:t>
            </a:r>
            <a:endParaRPr lang="pt-BR"/>
          </a:p>
        </p:txBody>
      </p:sp>
      <p:pic>
        <p:nvPicPr>
          <p:cNvPr id="819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3" y="1428750"/>
            <a:ext cx="9120187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Objetivo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Propor uma rotina para diagnóstico e tratamento de pneumonia adquirida na comunidade na pronto socorro do HMIB, baseada em evidências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Uniformizar o atendimento do paciente pediátrico, considerando a epidemiologia local e limitações do serviço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Metodologia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Revisão não sistemática (Abril de 2017 a Outubro de 2017, Pubmed)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Publicações dos últimos 10 anos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Literatura cinzenta relevante:</a:t>
            </a:r>
          </a:p>
          <a:p>
            <a:pPr lvl="1" algn="just" eaLnBrk="1" hangingPunct="1"/>
            <a:r>
              <a:rPr lang="pt-BR" smtClean="0"/>
              <a:t>Diretrizes brasileiras e internacionais</a:t>
            </a:r>
          </a:p>
          <a:p>
            <a:pPr lvl="1" algn="just" eaLnBrk="1" hangingPunct="1"/>
            <a:r>
              <a:rPr lang="pt-BR" smtClean="0"/>
              <a:t>Livros texto de pediatria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Definição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Infecção </a:t>
            </a:r>
            <a:r>
              <a:rPr lang="pt-BR" dirty="0"/>
              <a:t>aguda das vias aéreas inferiores, </a:t>
            </a:r>
            <a:r>
              <a:rPr lang="pt-BR" dirty="0" smtClean="0"/>
              <a:t>(alvéolos </a:t>
            </a:r>
            <a:r>
              <a:rPr lang="pt-BR" dirty="0"/>
              <a:t>e interstício </a:t>
            </a:r>
            <a:r>
              <a:rPr lang="pt-BR" dirty="0" smtClean="0"/>
              <a:t>pulmonar), </a:t>
            </a:r>
            <a:r>
              <a:rPr lang="pt-BR" dirty="0"/>
              <a:t>causada principalmente por vírus ou </a:t>
            </a:r>
            <a:r>
              <a:rPr lang="pt-BR" dirty="0" smtClean="0"/>
              <a:t>bactérias, geralmente após infecção de vias aéreas superiores.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Outras vias: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D</a:t>
            </a:r>
            <a:r>
              <a:rPr lang="pt-BR" dirty="0" smtClean="0"/>
              <a:t>isseminação hematogênica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A</a:t>
            </a:r>
            <a:r>
              <a:rPr lang="pt-BR" dirty="0" smtClean="0"/>
              <a:t>spiração </a:t>
            </a:r>
            <a:r>
              <a:rPr lang="pt-BR" dirty="0"/>
              <a:t>de conteúdo do trato digestivo </a:t>
            </a:r>
            <a:r>
              <a:rPr lang="pt-BR" dirty="0" smtClean="0"/>
              <a:t>alto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C</a:t>
            </a:r>
            <a:r>
              <a:rPr lang="pt-BR" dirty="0" smtClean="0"/>
              <a:t>ontiguidade </a:t>
            </a:r>
            <a:r>
              <a:rPr lang="pt-BR" dirty="0"/>
              <a:t>de processos infecciosos adjacentes aos </a:t>
            </a:r>
            <a:r>
              <a:rPr lang="pt-BR" dirty="0" smtClean="0"/>
              <a:t>pulmões.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Etiologias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Vírus: principal agente envolvido em pneumonias entre 2 meses e 5 anos</a:t>
            </a:r>
          </a:p>
          <a:p>
            <a:pPr algn="just" eaLnBrk="1" hangingPunct="1"/>
            <a:r>
              <a:rPr lang="pt-BR" smtClean="0"/>
              <a:t>90% dos casos no 1º ano de vida (isoladamente ou não)</a:t>
            </a:r>
          </a:p>
          <a:p>
            <a:pPr algn="just" eaLnBrk="1" hangingPunct="1"/>
            <a:r>
              <a:rPr lang="pt-BR" smtClean="0"/>
              <a:t>23 a 33%: Co-infecção vírus-bactéria </a:t>
            </a:r>
          </a:p>
          <a:p>
            <a:pPr algn="just" eaLnBrk="1" hangingPunct="1"/>
            <a:r>
              <a:rPr lang="pt-BR" smtClean="0"/>
              <a:t>Vírus Sincicial Respiratório, Influenza, Parainfluenza, Adenovirus, Rinovirus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Etiologias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 rtlCol="0">
            <a:normAutofit fontScale="92500" lnSpcReduction="10000"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b="1" i="1" dirty="0"/>
              <a:t>Streptococcus </a:t>
            </a:r>
            <a:r>
              <a:rPr lang="pt-BR" b="1" i="1" dirty="0" smtClean="0"/>
              <a:t>pneumoniae</a:t>
            </a:r>
            <a:r>
              <a:rPr lang="pt-BR" b="1" dirty="0" smtClean="0"/>
              <a:t>: </a:t>
            </a:r>
            <a:r>
              <a:rPr lang="pt-BR" dirty="0" smtClean="0"/>
              <a:t>principal </a:t>
            </a:r>
            <a:r>
              <a:rPr lang="pt-BR" dirty="0"/>
              <a:t>responsável pela pneumonia </a:t>
            </a:r>
            <a:r>
              <a:rPr lang="pt-BR" dirty="0" smtClean="0"/>
              <a:t>bacteriana após o período neonatal, mesmo </a:t>
            </a:r>
            <a:r>
              <a:rPr lang="pt-BR" dirty="0"/>
              <a:t>e</a:t>
            </a:r>
            <a:r>
              <a:rPr lang="pt-BR" dirty="0" smtClean="0"/>
              <a:t>ntre pneumonias complicadas.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i="1" dirty="0" smtClean="0"/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sz="3000" dirty="0" smtClean="0"/>
              <a:t>OUTROS: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/>
              <a:t>Haemophilus influenzae</a:t>
            </a:r>
            <a:endParaRPr lang="pt-BR" dirty="0"/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/>
              <a:t>Moraxella catarrhalis</a:t>
            </a:r>
            <a:endParaRPr lang="pt-BR" dirty="0"/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/>
              <a:t>Streptococcus</a:t>
            </a:r>
            <a:r>
              <a:rPr lang="pt-BR" dirty="0" smtClean="0"/>
              <a:t> </a:t>
            </a:r>
            <a:r>
              <a:rPr lang="pt-BR" dirty="0"/>
              <a:t>do grupo </a:t>
            </a:r>
            <a:r>
              <a:rPr lang="pt-BR" dirty="0" smtClean="0"/>
              <a:t>A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/>
              <a:t>Staphylococcus aureus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/>
              <a:t>Mycoplasma pneumoniae</a:t>
            </a:r>
            <a:endParaRPr lang="pt-BR" dirty="0"/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/>
              <a:t>Chlamydia pneumoniae</a:t>
            </a:r>
          </a:p>
        </p:txBody>
      </p:sp>
      <p:sp>
        <p:nvSpPr>
          <p:cNvPr id="4" name="Chave direita 3"/>
          <p:cNvSpPr/>
          <p:nvPr/>
        </p:nvSpPr>
        <p:spPr>
          <a:xfrm>
            <a:off x="4643438" y="5445125"/>
            <a:ext cx="215900" cy="863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317" name="CaixaDeTexto 4"/>
          <p:cNvSpPr txBox="1">
            <a:spLocks noChangeArrowheads="1"/>
          </p:cNvSpPr>
          <p:nvPr/>
        </p:nvSpPr>
        <p:spPr bwMode="auto">
          <a:xfrm>
            <a:off x="5030788" y="5445125"/>
            <a:ext cx="37846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>
                <a:latin typeface="Corbel" pitchFamily="34" charset="0"/>
              </a:rPr>
              <a:t>Principalmente em maiores de 5 anos</a:t>
            </a:r>
            <a:endParaRPr lang="pt-BR" sz="2400" i="1">
              <a:latin typeface="Corbel" pitchFamily="34" charset="0"/>
            </a:endParaRPr>
          </a:p>
          <a:p>
            <a:endParaRPr lang="pt-BR"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Epidemiologia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 maioria das crianças apresentam 4 a 6 episódios de IVAS no ano</a:t>
            </a:r>
          </a:p>
          <a:p>
            <a:pPr lvl="1" algn="just" eaLnBrk="1" hangingPunct="1"/>
            <a:r>
              <a:rPr lang="pt-BR" smtClean="0"/>
              <a:t>2 a 3% evoluem com acometimento do parênquima pulmonar</a:t>
            </a:r>
          </a:p>
          <a:p>
            <a:pPr algn="just" eaLnBrk="1" hangingPunct="1"/>
            <a:r>
              <a:rPr lang="pt-BR" smtClean="0"/>
              <a:t>Principal causa de morte em crianças abaixo dos 5 anos de idade no mundo</a:t>
            </a:r>
          </a:p>
          <a:p>
            <a:pPr algn="just" eaLnBrk="1" hangingPunct="1"/>
            <a:r>
              <a:rPr lang="pt-BR" smtClean="0"/>
              <a:t>Letalidade de 10 a 20% nos países em desenvolvimento: cerca de 1,2 milhões de óbitos anuais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Fatores de Risco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Lactentes jovens</a:t>
            </a:r>
          </a:p>
          <a:p>
            <a:pPr eaLnBrk="1" hangingPunct="1"/>
            <a:r>
              <a:rPr lang="pt-BR" smtClean="0"/>
              <a:t>Presença de comorbidades</a:t>
            </a:r>
          </a:p>
          <a:p>
            <a:pPr eaLnBrk="1" hangingPunct="1"/>
            <a:r>
              <a:rPr lang="pt-BR" smtClean="0"/>
              <a:t>Imunodeficiências</a:t>
            </a:r>
          </a:p>
          <a:p>
            <a:pPr eaLnBrk="1" hangingPunct="1"/>
            <a:r>
              <a:rPr lang="pt-BR" smtClean="0"/>
              <a:t>Desnutrição</a:t>
            </a:r>
          </a:p>
          <a:p>
            <a:pPr eaLnBrk="1" hangingPunct="1"/>
            <a:r>
              <a:rPr lang="pt-BR" smtClean="0"/>
              <a:t>Prematuridade ou baixo peso ao nascer</a:t>
            </a:r>
          </a:p>
          <a:p>
            <a:pPr eaLnBrk="1" hangingPunct="1"/>
            <a:r>
              <a:rPr lang="pt-BR" smtClean="0"/>
              <a:t>Vacinação incompleta</a:t>
            </a:r>
          </a:p>
          <a:p>
            <a:pPr eaLnBrk="1" hangingPunct="1"/>
            <a:r>
              <a:rPr lang="pt-BR" smtClean="0"/>
              <a:t>Creches</a:t>
            </a:r>
          </a:p>
          <a:p>
            <a:pPr eaLnBrk="1" hangingPunct="1"/>
            <a:r>
              <a:rPr lang="pt-BR" smtClean="0"/>
              <a:t>Desmame precoce</a:t>
            </a:r>
          </a:p>
          <a:p>
            <a:pPr eaLnBrk="1" hangingPunct="1"/>
            <a:r>
              <a:rPr lang="pt-BR" smtClean="0"/>
              <a:t>Pneumonia ou sibilância prévias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41912"/>
          </a:xfrm>
        </p:spPr>
        <p:txBody>
          <a:bodyPr rtlCol="0">
            <a:normAutofit fontScale="925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A</a:t>
            </a:r>
            <a:r>
              <a:rPr lang="pt-BR" dirty="0" smtClean="0"/>
              <a:t>chados </a:t>
            </a:r>
            <a:r>
              <a:rPr lang="pt-BR" b="1" dirty="0" smtClean="0"/>
              <a:t>clínicos</a:t>
            </a:r>
            <a:r>
              <a:rPr lang="pt-BR" dirty="0" smtClean="0"/>
              <a:t>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F</a:t>
            </a:r>
            <a:r>
              <a:rPr lang="pt-BR" dirty="0" smtClean="0"/>
              <a:t>ebre</a:t>
            </a:r>
            <a:r>
              <a:rPr lang="pt-BR" dirty="0"/>
              <a:t>, tosse e </a:t>
            </a:r>
            <a:r>
              <a:rPr lang="pt-BR" dirty="0" smtClean="0"/>
              <a:t>taquipnéia, </a:t>
            </a:r>
            <a:r>
              <a:rPr lang="pt-BR" dirty="0"/>
              <a:t>com ou sem esforço respiratório </a:t>
            </a:r>
            <a:r>
              <a:rPr lang="pt-BR" dirty="0" smtClean="0"/>
              <a:t>associado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Dor abdominal ou torácica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Sintomas </a:t>
            </a:r>
            <a:r>
              <a:rPr lang="pt-BR" dirty="0" smtClean="0"/>
              <a:t>inespecíficos: vômitos</a:t>
            </a:r>
            <a:r>
              <a:rPr lang="pt-BR" dirty="0"/>
              <a:t>, diarreia, mialgia e </a:t>
            </a:r>
            <a:r>
              <a:rPr lang="pt-BR" dirty="0" smtClean="0"/>
              <a:t>cefaleia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Alterações na ausculta </a:t>
            </a:r>
            <a:r>
              <a:rPr lang="pt-BR" dirty="0" smtClean="0"/>
              <a:t>pulmonar: estertores</a:t>
            </a:r>
            <a:r>
              <a:rPr lang="pt-BR" dirty="0"/>
              <a:t>, roncos, sibilos ou diminuição do murmúrio </a:t>
            </a:r>
            <a:r>
              <a:rPr lang="pt-BR" dirty="0" smtClean="0"/>
              <a:t>vesicular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OMS: febre associada ao aumento da frequência respiratória para a idade 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12875"/>
            <a:ext cx="8280400" cy="4176713"/>
          </a:xfrm>
        </p:spPr>
        <p:txBody>
          <a:bodyPr/>
          <a:lstStyle/>
          <a:p>
            <a:pPr algn="just" eaLnBrk="1" hangingPunct="1"/>
            <a:r>
              <a:rPr lang="pt-BR" sz="3000" smtClean="0"/>
              <a:t>Taquipnéia e esforço respiratório: alta sensibilidade e elevado valor preditivo negativo</a:t>
            </a:r>
          </a:p>
          <a:p>
            <a:pPr algn="just" eaLnBrk="1" hangingPunct="1"/>
            <a:r>
              <a:rPr lang="pt-BR" sz="3000" smtClean="0"/>
              <a:t>Achados de maior importância: esforço respiratório e hipoxemia moderada (90 a 96%)</a:t>
            </a:r>
          </a:p>
          <a:p>
            <a:pPr algn="just" eaLnBrk="1" hangingPunct="1"/>
            <a:endParaRPr lang="pt-BR" sz="3000" smtClean="0"/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3500438"/>
            <a:ext cx="60642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CaixaDeTexto 5"/>
          <p:cNvSpPr txBox="1">
            <a:spLocks noChangeArrowheads="1"/>
          </p:cNvSpPr>
          <p:nvPr/>
        </p:nvSpPr>
        <p:spPr bwMode="auto">
          <a:xfrm>
            <a:off x="6732588" y="6488113"/>
            <a:ext cx="652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orbel" pitchFamily="34" charset="0"/>
              </a:rPr>
              <a:t>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Considerar pneumonia em crianças com quadro gripal e febre prolongada (maior que cinco dias) ou queda do estado geral</a:t>
            </a:r>
          </a:p>
          <a:p>
            <a:pPr algn="just" eaLnBrk="1" hangingPunct="1"/>
            <a:endParaRPr lang="pt-BR" smtClean="0"/>
          </a:p>
          <a:p>
            <a:pPr eaLnBrk="1" hangingPunct="1"/>
            <a:r>
              <a:rPr lang="pt-BR" smtClean="0"/>
              <a:t>Reforçam esta hipótese:</a:t>
            </a:r>
          </a:p>
          <a:p>
            <a:pPr lvl="1" eaLnBrk="1" hangingPunct="1"/>
            <a:r>
              <a:rPr lang="pt-BR" smtClean="0"/>
              <a:t>Febre &gt; 39°C </a:t>
            </a:r>
          </a:p>
          <a:p>
            <a:pPr lvl="1" eaLnBrk="1" hangingPunct="1"/>
            <a:r>
              <a:rPr lang="pt-BR" smtClean="0"/>
              <a:t>Leucometria &gt; 20.000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989138"/>
            <a:ext cx="8229600" cy="4525962"/>
          </a:xfrm>
        </p:spPr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N</a:t>
            </a:r>
            <a:r>
              <a:rPr lang="pt-BR" dirty="0" smtClean="0"/>
              <a:t>ão </a:t>
            </a:r>
            <a:r>
              <a:rPr lang="pt-BR" dirty="0"/>
              <a:t>existe um exame universalmente aceito como padrão ouro para </a:t>
            </a:r>
            <a:r>
              <a:rPr lang="pt-BR" dirty="0" smtClean="0"/>
              <a:t>diagnóstico de pneumonia. 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Não existem evidências suficientes para indicar o uso rotineiro de radiografia em todos os casos suspeitos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Pode ser evitada em </a:t>
            </a:r>
            <a:r>
              <a:rPr lang="pt-BR" dirty="0"/>
              <a:t>pacientes com quadro clínico altamente sugestivo </a:t>
            </a:r>
            <a:r>
              <a:rPr lang="pt-BR" dirty="0" smtClean="0"/>
              <a:t>e em </a:t>
            </a:r>
            <a:r>
              <a:rPr lang="pt-BR" dirty="0"/>
              <a:t>condições de </a:t>
            </a:r>
            <a:r>
              <a:rPr lang="pt-BR" dirty="0" smtClean="0"/>
              <a:t>tratamento ambulatorial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0688" y="1557338"/>
            <a:ext cx="8399462" cy="2979737"/>
          </a:xfrm>
        </p:spPr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Realizadas 3000 radiografias em crianças com suspeita clínica de pneumonia e avaliadas por 3 médicos: Consenso em </a:t>
            </a:r>
            <a:r>
              <a:rPr lang="pt-BR" dirty="0"/>
              <a:t>80,2% das imagens </a:t>
            </a: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Entre todos </a:t>
            </a:r>
            <a:r>
              <a:rPr lang="pt-BR" dirty="0"/>
              <a:t>os casos suspeitos, apenas 15% tiveram positividade na radiografia observada por pelo menos um dos especialistas</a:t>
            </a: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4613" y="4581525"/>
            <a:ext cx="6696075" cy="2000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485" name="CaixaDeTexto 4"/>
          <p:cNvSpPr txBox="1">
            <a:spLocks noChangeArrowheads="1"/>
          </p:cNvSpPr>
          <p:nvPr/>
        </p:nvSpPr>
        <p:spPr bwMode="auto">
          <a:xfrm>
            <a:off x="7440613" y="6515100"/>
            <a:ext cx="600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Corbel" pitchFamily="34" charset="0"/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989138"/>
            <a:ext cx="4729162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989138"/>
            <a:ext cx="422592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435600" y="5084763"/>
            <a:ext cx="1584325" cy="360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989138"/>
            <a:ext cx="8640762" cy="4525962"/>
          </a:xfrm>
        </p:spPr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Indicações para radiografia </a:t>
            </a:r>
            <a:r>
              <a:rPr lang="pt-BR" dirty="0"/>
              <a:t>de tórax </a:t>
            </a:r>
            <a:r>
              <a:rPr lang="pt-BR" dirty="0" smtClean="0"/>
              <a:t>(PA e perfil):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P</a:t>
            </a:r>
            <a:r>
              <a:rPr lang="pt-BR" dirty="0" smtClean="0"/>
              <a:t>acientes </a:t>
            </a:r>
            <a:r>
              <a:rPr lang="pt-BR" dirty="0"/>
              <a:t>com necessidade de tratamento </a:t>
            </a:r>
            <a:r>
              <a:rPr lang="pt-BR" dirty="0" smtClean="0"/>
              <a:t>hospitalar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Presença de desconforto </a:t>
            </a:r>
            <a:r>
              <a:rPr lang="pt-BR" dirty="0"/>
              <a:t>respiratório visível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Hipoxemia</a:t>
            </a:r>
            <a:endParaRPr lang="pt-BR" dirty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Falha </a:t>
            </a:r>
            <a:r>
              <a:rPr lang="pt-BR" dirty="0"/>
              <a:t>do esquema antibiótico inicial (após 48 a 72 horas de tratamento), para pesquisa de </a:t>
            </a:r>
            <a:r>
              <a:rPr lang="pt-BR" dirty="0" smtClean="0"/>
              <a:t>complicações</a:t>
            </a:r>
          </a:p>
          <a:p>
            <a:pPr marL="457200" lvl="1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Radiografia de tórax para rastreio de pneumonia em crianças que apresentam </a:t>
            </a:r>
            <a:r>
              <a:rPr lang="pt-BR" b="1" dirty="0">
                <a:solidFill>
                  <a:schemeClr val="bg1"/>
                </a:solidFill>
              </a:rPr>
              <a:t>sibilância</a:t>
            </a:r>
            <a:r>
              <a:rPr lang="pt-BR" b="1" dirty="0"/>
              <a:t> </a:t>
            </a:r>
            <a:r>
              <a:rPr lang="pt-BR" dirty="0"/>
              <a:t>sem febre ou hipoxemia associada não é recomendada de rotina!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84313"/>
            <a:ext cx="8135937" cy="1873250"/>
          </a:xfrm>
        </p:spPr>
        <p:txBody>
          <a:bodyPr rtlCol="0">
            <a:normAutofit fontScale="85000" lnSpcReduction="2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Pneumonia </a:t>
            </a:r>
            <a:r>
              <a:rPr lang="pt-BR" dirty="0"/>
              <a:t>documentada por radiografia de tórax em crianças com quadro de sibilância é pouco </a:t>
            </a:r>
            <a:r>
              <a:rPr lang="pt-BR" dirty="0" smtClean="0"/>
              <a:t>frequente</a:t>
            </a:r>
            <a:r>
              <a:rPr lang="pt-BR" dirty="0"/>
              <a:t>. </a:t>
            </a:r>
            <a:r>
              <a:rPr lang="pt-BR" dirty="0" smtClean="0"/>
              <a:t> 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Se </a:t>
            </a:r>
            <a:r>
              <a:rPr lang="pt-BR" dirty="0"/>
              <a:t>febre &gt; 38°C e hipoxemia: probabilidade um pouco maior, chegando a 20%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 smtClean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3373438"/>
            <a:ext cx="580548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CaixaDeTexto 9"/>
          <p:cNvSpPr txBox="1">
            <a:spLocks noChangeArrowheads="1"/>
          </p:cNvSpPr>
          <p:nvPr/>
        </p:nvSpPr>
        <p:spPr bwMode="auto">
          <a:xfrm>
            <a:off x="6870700" y="6515100"/>
            <a:ext cx="600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Corbel" pitchFamily="34" charset="0"/>
              </a:rPr>
              <a:t>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Hemograma: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N</a:t>
            </a:r>
            <a:r>
              <a:rPr lang="pt-BR" dirty="0" smtClean="0"/>
              <a:t>ão obrigatório em casos de menor gravidade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Em caso de sepse, o </a:t>
            </a:r>
            <a:r>
              <a:rPr lang="pt-BR" dirty="0"/>
              <a:t>achado de anemia ou plaquetopenia </a:t>
            </a:r>
            <a:r>
              <a:rPr lang="pt-BR" dirty="0" smtClean="0"/>
              <a:t>pode </a:t>
            </a:r>
            <a:r>
              <a:rPr lang="pt-BR" dirty="0"/>
              <a:t>indicar intervenções como a transfusão de </a:t>
            </a:r>
            <a:r>
              <a:rPr lang="pt-BR" dirty="0" smtClean="0"/>
              <a:t>hemoderivados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Comparativo após tratamento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PCR: parâmetro para avaliar evolução após tratamento. Não é indicado de rotina em casos de menor gravidade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Definição do agente etiológico: indicada a pesquisa para pacientes com pneumonia grave, ou em pacientes que não estejam respondendo ao tratamento inicial</a:t>
            </a:r>
          </a:p>
          <a:p>
            <a:pPr lvl="1" eaLnBrk="1" hangingPunct="1"/>
            <a:r>
              <a:rPr lang="pt-BR" smtClean="0"/>
              <a:t>Hemocultura</a:t>
            </a:r>
          </a:p>
          <a:p>
            <a:pPr lvl="1" eaLnBrk="1" hangingPunct="1"/>
            <a:r>
              <a:rPr lang="pt-BR" smtClean="0"/>
              <a:t>Swab de secreções nasofaríngeas </a:t>
            </a:r>
          </a:p>
          <a:p>
            <a:pPr lvl="1" eaLnBrk="1" hangingPunct="1"/>
            <a:r>
              <a:rPr lang="pt-BR" smtClean="0"/>
              <a:t>Pesquisa de vírus e agentes atípicos por meio de PCR, sorologia ou imunofluorescência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Em caso de drenagem torácica, a cultura de líquido pleural também deve ser realizada.</a:t>
            </a:r>
            <a:endParaRPr lang="pt-BR" baseline="30000" smtClean="0"/>
          </a:p>
          <a:p>
            <a:pPr eaLnBrk="1" hangingPunct="1"/>
            <a:r>
              <a:rPr lang="pt-BR" smtClean="0"/>
              <a:t>Cultura do escarro e gram: opção para crianças maiores</a:t>
            </a:r>
          </a:p>
          <a:p>
            <a:pPr eaLnBrk="1" hangingPunct="1"/>
            <a:r>
              <a:rPr lang="pt-BR" smtClean="0"/>
              <a:t>Ventilação mecânica invasiva: indicada a coleta de aspirado traqueal para pesquisa de gram, cultura e testes diagnósticos para agentes virais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Diagnóstico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 positividade das hemoculturas nas pneumonias é menor que 10%. </a:t>
            </a:r>
          </a:p>
          <a:p>
            <a:pPr algn="just" eaLnBrk="1" hangingPunct="1"/>
            <a:r>
              <a:rPr lang="pt-BR" smtClean="0"/>
              <a:t>A cultura de secreções nasofaríngeas positiva pode corresponder apenas a colonização do paciente</a:t>
            </a:r>
          </a:p>
          <a:p>
            <a:pPr algn="just" eaLnBrk="1" hangingPunct="1"/>
            <a:r>
              <a:rPr lang="pt-BR" smtClean="0"/>
              <a:t>A pesquisa de antígeno estreptocócico na urina não é indicada, devido sua baixa especificidade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735138"/>
            <a:ext cx="8218487" cy="727075"/>
          </a:xfrm>
        </p:spPr>
        <p:txBody>
          <a:bodyPr/>
          <a:lstStyle/>
          <a:p>
            <a:pPr marL="457200" indent="-457200" algn="just" eaLnBrk="1" hangingPunct="1"/>
            <a:r>
              <a:rPr lang="pt-BR" smtClean="0"/>
              <a:t>Classificação de gravidade segundo OMS: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500563" y="2501900"/>
            <a:ext cx="3959225" cy="3806825"/>
          </a:xfrm>
          <a:prstGeom prst="rect">
            <a:avLst/>
          </a:prstGeom>
        </p:spPr>
        <p:txBody>
          <a:bodyPr lIns="54864" tIns="91440">
            <a:normAutofit fontScale="92500" lnSpcReduction="10000"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749808" lvl="1" indent="-457200" algn="just" fontAlgn="auto">
              <a:spcAft>
                <a:spcPts val="0"/>
              </a:spcAft>
              <a:defRPr/>
            </a:pPr>
            <a:r>
              <a:rPr lang="pt-BR" dirty="0" smtClean="0"/>
              <a:t>Muito grave: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sz="2600" dirty="0"/>
              <a:t>Cianose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sz="2600" dirty="0"/>
              <a:t>Esforço respiratório intenso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sz="2600" dirty="0"/>
              <a:t>Incapacidade de ingerir líquidos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sz="2600" dirty="0"/>
              <a:t>Vômitos incoercíveis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sz="2600" dirty="0"/>
              <a:t>Alterações do estado de consciência</a:t>
            </a:r>
          </a:p>
          <a:p>
            <a:pPr marL="1014984" lvl="2" indent="-457200" algn="just" fontAlgn="auto">
              <a:spcAft>
                <a:spcPts val="0"/>
              </a:spcAft>
              <a:defRPr/>
            </a:pPr>
            <a:endParaRPr lang="pt-BR" dirty="0" smtClean="0"/>
          </a:p>
        </p:txBody>
      </p:sp>
      <p:sp>
        <p:nvSpPr>
          <p:cNvPr id="28677" name="Espaço Reservado para Conteúdo 2"/>
          <p:cNvSpPr txBox="1">
            <a:spLocks/>
          </p:cNvSpPr>
          <p:nvPr/>
        </p:nvSpPr>
        <p:spPr bwMode="auto">
          <a:xfrm>
            <a:off x="611188" y="2501900"/>
            <a:ext cx="3673475" cy="299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4864" tIns="91440"/>
          <a:lstStyle/>
          <a:p>
            <a:pPr marL="749300" lvl="1" indent="-457200" algn="just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"/>
            </a:pPr>
            <a:r>
              <a:rPr lang="pt-BR" sz="2800">
                <a:latin typeface="Corbel" pitchFamily="34" charset="0"/>
              </a:rPr>
              <a:t>Grave: </a:t>
            </a:r>
          </a:p>
          <a:p>
            <a:pPr marL="1014413" lvl="2" indent="-457200" algn="just">
              <a:spcBef>
                <a:spcPct val="20000"/>
              </a:spcBef>
              <a:buClr>
                <a:srgbClr val="E66C7D"/>
              </a:buClr>
              <a:buFont typeface="Arial" charset="0"/>
              <a:buChar char="▪"/>
            </a:pPr>
            <a:r>
              <a:rPr lang="pt-BR" sz="2400">
                <a:latin typeface="Corbel" pitchFamily="34" charset="0"/>
              </a:rPr>
              <a:t>Retrações subcostais</a:t>
            </a:r>
          </a:p>
          <a:p>
            <a:pPr marL="1014413" lvl="2" indent="-457200" algn="just">
              <a:spcBef>
                <a:spcPct val="20000"/>
              </a:spcBef>
              <a:buClr>
                <a:srgbClr val="E66C7D"/>
              </a:buClr>
              <a:buFont typeface="Arial" charset="0"/>
              <a:buChar char="▪"/>
            </a:pPr>
            <a:r>
              <a:rPr lang="pt-BR" sz="2400">
                <a:latin typeface="Corbel" pitchFamily="34" charset="0"/>
              </a:rPr>
              <a:t>Batimento de asa de nariz</a:t>
            </a:r>
          </a:p>
          <a:p>
            <a:pPr marL="1014413" lvl="2" indent="-457200" algn="just">
              <a:spcBef>
                <a:spcPct val="20000"/>
              </a:spcBef>
              <a:buClr>
                <a:srgbClr val="E66C7D"/>
              </a:buClr>
              <a:buFont typeface="Arial" charset="0"/>
              <a:buChar char="▪"/>
            </a:pPr>
            <a:r>
              <a:rPr lang="pt-BR" sz="2400">
                <a:latin typeface="Corbel" pitchFamily="34" charset="0"/>
              </a:rPr>
              <a:t>Gemência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774825"/>
            <a:ext cx="8642350" cy="4625975"/>
          </a:xfrm>
        </p:spPr>
        <p:txBody>
          <a:bodyPr rtlCol="0">
            <a:normAutofit fontScale="92500" lnSpcReduction="10000"/>
          </a:bodyPr>
          <a:lstStyle/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Outras indicações de internação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S</a:t>
            </a:r>
            <a:r>
              <a:rPr lang="pt-BR" dirty="0" smtClean="0"/>
              <a:t>aturação </a:t>
            </a:r>
            <a:r>
              <a:rPr lang="pt-BR" dirty="0"/>
              <a:t>periférica de O2  &lt; </a:t>
            </a:r>
            <a:r>
              <a:rPr lang="pt-BR" dirty="0" smtClean="0"/>
              <a:t>92%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Frequência </a:t>
            </a:r>
            <a:r>
              <a:rPr lang="pt-BR" dirty="0"/>
              <a:t>respiratória &gt; 70 incursões por minuto em lactentes e &gt; 50 em crianças </a:t>
            </a:r>
            <a:r>
              <a:rPr lang="pt-BR" dirty="0" smtClean="0"/>
              <a:t>maiores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T</a:t>
            </a:r>
            <a:r>
              <a:rPr lang="pt-BR" dirty="0" smtClean="0"/>
              <a:t>emperatura </a:t>
            </a:r>
            <a:r>
              <a:rPr lang="pt-BR" dirty="0"/>
              <a:t>axilar &gt; </a:t>
            </a:r>
            <a:r>
              <a:rPr lang="pt-BR" dirty="0" smtClean="0"/>
              <a:t>38,5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T</a:t>
            </a:r>
            <a:r>
              <a:rPr lang="pt-BR" dirty="0" smtClean="0"/>
              <a:t>aquicardia </a:t>
            </a:r>
            <a:r>
              <a:rPr lang="pt-BR" dirty="0"/>
              <a:t>não condizente com a febre; tempo de enchimento capilar &gt; 2 </a:t>
            </a:r>
            <a:r>
              <a:rPr lang="pt-BR" dirty="0" smtClean="0"/>
              <a:t>segundos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L</a:t>
            </a:r>
            <a:r>
              <a:rPr lang="pt-BR" dirty="0" smtClean="0"/>
              <a:t>actente </a:t>
            </a:r>
            <a:r>
              <a:rPr lang="pt-BR" dirty="0"/>
              <a:t>jovens, de até 3 meses de </a:t>
            </a:r>
            <a:r>
              <a:rPr lang="pt-BR" dirty="0" smtClean="0"/>
              <a:t>vida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C</a:t>
            </a:r>
            <a:r>
              <a:rPr lang="pt-BR" dirty="0" smtClean="0"/>
              <a:t>omorbidades</a:t>
            </a:r>
            <a:r>
              <a:rPr lang="pt-BR" dirty="0"/>
              <a:t>, em especial cardiopatias e </a:t>
            </a:r>
            <a:r>
              <a:rPr lang="pt-BR" dirty="0" smtClean="0"/>
              <a:t>pneumopatias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Risco social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Indicações de UTI:</a:t>
            </a:r>
          </a:p>
          <a:p>
            <a:pPr lvl="1" eaLnBrk="1" hangingPunct="1"/>
            <a:r>
              <a:rPr lang="pt-BR" smtClean="0"/>
              <a:t>Insuficiência respiratória iminente</a:t>
            </a:r>
          </a:p>
          <a:p>
            <a:pPr lvl="1" eaLnBrk="1" hangingPunct="1"/>
            <a:r>
              <a:rPr lang="pt-BR" smtClean="0"/>
              <a:t>Saturação de O2 &lt; 92% com FiO2 &gt; 50%</a:t>
            </a:r>
          </a:p>
          <a:p>
            <a:pPr lvl="1" eaLnBrk="1" hangingPunct="1"/>
            <a:r>
              <a:rPr lang="pt-BR" smtClean="0"/>
              <a:t>Necessidade de ventilação mecânica invasiva ou não invasiva</a:t>
            </a:r>
          </a:p>
          <a:p>
            <a:pPr lvl="1" eaLnBrk="1" hangingPunct="1"/>
            <a:r>
              <a:rPr lang="pt-BR" smtClean="0"/>
              <a:t>Instabilidade hemodinâmica</a:t>
            </a:r>
          </a:p>
          <a:p>
            <a:pPr lvl="1" eaLnBrk="1" hangingPunct="1"/>
            <a:r>
              <a:rPr lang="pt-BR" smtClean="0"/>
              <a:t>Sinais de choque </a:t>
            </a:r>
          </a:p>
          <a:p>
            <a:pPr lvl="1" eaLnBrk="1" hangingPunct="1"/>
            <a:r>
              <a:rPr lang="pt-BR" smtClean="0"/>
              <a:t>Alteração do nível de consciência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774825"/>
            <a:ext cx="8569325" cy="4749800"/>
          </a:xfrm>
        </p:spPr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Abordagem </a:t>
            </a:r>
            <a:r>
              <a:rPr lang="pt-BR" dirty="0" smtClean="0"/>
              <a:t>inicial</a:t>
            </a:r>
            <a:endParaRPr lang="pt-BR" dirty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S</a:t>
            </a:r>
            <a:r>
              <a:rPr lang="pt-BR" dirty="0" smtClean="0"/>
              <a:t>inais </a:t>
            </a:r>
            <a:r>
              <a:rPr lang="pt-BR" dirty="0"/>
              <a:t>vitais, incluindo oximetria de </a:t>
            </a:r>
            <a:r>
              <a:rPr lang="pt-BR" dirty="0" smtClean="0"/>
              <a:t>pulso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Administração </a:t>
            </a:r>
            <a:r>
              <a:rPr lang="pt-BR" dirty="0"/>
              <a:t>de </a:t>
            </a:r>
            <a:r>
              <a:rPr lang="pt-BR" dirty="0" smtClean="0"/>
              <a:t>fluidos:</a:t>
            </a:r>
          </a:p>
          <a:p>
            <a:pPr marL="996696" lvl="2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pt-BR" dirty="0"/>
              <a:t>F</a:t>
            </a:r>
            <a:r>
              <a:rPr lang="pt-BR" dirty="0" smtClean="0"/>
              <a:t>luidoterapia </a:t>
            </a:r>
            <a:r>
              <a:rPr lang="pt-BR" dirty="0"/>
              <a:t>por via enteral ou </a:t>
            </a:r>
            <a:r>
              <a:rPr lang="pt-BR" dirty="0" smtClean="0"/>
              <a:t>venosa</a:t>
            </a:r>
            <a:r>
              <a:rPr lang="pt-BR" dirty="0"/>
              <a:t> </a:t>
            </a:r>
            <a:r>
              <a:rPr lang="pt-BR" dirty="0" smtClean="0"/>
              <a:t>se incapaz de manter via oral. </a:t>
            </a:r>
          </a:p>
          <a:p>
            <a:pPr marL="996696" lvl="2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pt-BR" dirty="0" smtClean="0"/>
              <a:t>Crianças </a:t>
            </a:r>
            <a:r>
              <a:rPr lang="pt-BR" dirty="0"/>
              <a:t>sem sinais de toxemia podem receber alimentação por sonda em pequenos volumes. </a:t>
            </a:r>
            <a:endParaRPr lang="pt-BR" dirty="0" smtClean="0"/>
          </a:p>
          <a:p>
            <a:pPr marL="996696" lvl="2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pt-BR" dirty="0" smtClean="0"/>
              <a:t>Pacientes </a:t>
            </a:r>
            <a:r>
              <a:rPr lang="pt-BR" dirty="0"/>
              <a:t>com vômitos ou com maior comprometimento sistêmico devem receber hidratação </a:t>
            </a:r>
            <a:r>
              <a:rPr lang="pt-BR" dirty="0" smtClean="0"/>
              <a:t>venosa. </a:t>
            </a:r>
          </a:p>
          <a:p>
            <a:pPr marL="996696" lvl="2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pt-BR" dirty="0" smtClean="0"/>
              <a:t>Monitorar níveis séricos de </a:t>
            </a:r>
            <a:r>
              <a:rPr lang="pt-BR" dirty="0"/>
              <a:t>sódio, potássio, ureia e </a:t>
            </a:r>
            <a:r>
              <a:rPr lang="pt-BR" dirty="0" smtClean="0"/>
              <a:t>creatinina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Oxigênio suplementar e suporte ventilatório quando necessário: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Hipoxemia (SatO2&lt;92%): </a:t>
            </a:r>
            <a:r>
              <a:rPr lang="pt-BR" dirty="0" smtClean="0"/>
              <a:t>O2 suplementar por </a:t>
            </a:r>
            <a:r>
              <a:rPr lang="pt-BR" dirty="0"/>
              <a:t>cateter nasal, máscara facial ou Hood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FiO2: menor possível para manter a saturação &gt;92%.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Iminência de falência respiratória ou rebaixamento do nível de consciência: Considerar via aérea avançada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Em lactentes e </a:t>
            </a:r>
            <a:r>
              <a:rPr lang="pt-BR" dirty="0"/>
              <a:t>pré-escolares com sintomas leves e inespecíficos </a:t>
            </a:r>
            <a:r>
              <a:rPr lang="pt-BR" dirty="0" smtClean="0"/>
              <a:t>(</a:t>
            </a:r>
            <a:r>
              <a:rPr lang="pt-BR" dirty="0" err="1" smtClean="0"/>
              <a:t>ex</a:t>
            </a:r>
            <a:r>
              <a:rPr lang="pt-BR" dirty="0" smtClean="0"/>
              <a:t>: febre </a:t>
            </a:r>
            <a:r>
              <a:rPr lang="pt-BR" dirty="0"/>
              <a:t>baixa e </a:t>
            </a:r>
            <a:r>
              <a:rPr lang="pt-BR" dirty="0" smtClean="0"/>
              <a:t>taquipnéia) há opção de não tratar inicialmente com antibióticos</a:t>
            </a:r>
            <a:r>
              <a:rPr lang="pt-BR" dirty="0"/>
              <a:t>, desde que haja garantia de reavaliação e seguimento. </a:t>
            </a: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 maioria </a:t>
            </a:r>
            <a:r>
              <a:rPr lang="pt-BR" dirty="0"/>
              <a:t>das infecções </a:t>
            </a:r>
            <a:r>
              <a:rPr lang="pt-BR" dirty="0" smtClean="0"/>
              <a:t>respiratórias nesta </a:t>
            </a:r>
            <a:r>
              <a:rPr lang="pt-BR" dirty="0"/>
              <a:t>faixa etária é causada por vírus, em especial o </a:t>
            </a:r>
            <a:r>
              <a:rPr lang="pt-BR" dirty="0" smtClean="0"/>
              <a:t>VSR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Bronquiolite viral aguda é </a:t>
            </a:r>
            <a:r>
              <a:rPr lang="pt-BR" dirty="0"/>
              <a:t>um importante diagnóstico diferencial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Crianças previamente hígidas, com sintomas clássicos de pneumonia devem receber terapia antimicrobiana direcionada ao </a:t>
            </a:r>
            <a:r>
              <a:rPr lang="pt-BR" i="1" smtClean="0"/>
              <a:t>S. pneumoniae</a:t>
            </a:r>
          </a:p>
          <a:p>
            <a:pPr algn="just" eaLnBrk="1" hangingPunct="1"/>
            <a:endParaRPr lang="pt-BR" i="1" smtClean="0"/>
          </a:p>
          <a:p>
            <a:pPr algn="just" eaLnBrk="1" hangingPunct="1"/>
            <a:r>
              <a:rPr lang="pt-BR" smtClean="0"/>
              <a:t>Se suspeita de infecção causada por </a:t>
            </a:r>
            <a:r>
              <a:rPr lang="pt-BR" i="1" smtClean="0"/>
              <a:t>M. pneumoniae</a:t>
            </a:r>
            <a:r>
              <a:rPr lang="pt-BR" smtClean="0"/>
              <a:t> ou </a:t>
            </a:r>
            <a:r>
              <a:rPr lang="pt-BR" i="1" smtClean="0"/>
              <a:t>C. pneumoniae</a:t>
            </a:r>
            <a:r>
              <a:rPr lang="pt-BR" smtClean="0"/>
              <a:t> o tratamento inicial deve ser feito com macrolídeos, como azitromicina ou claritromicina.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Primeira opção para tratamento ambulatorial é a </a:t>
            </a:r>
            <a:r>
              <a:rPr lang="pt-BR" dirty="0" smtClean="0"/>
              <a:t>amoxicilina (Brasil: 50mg/kg/dia)</a:t>
            </a:r>
            <a:endParaRPr lang="pt-BR" dirty="0"/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Tempo de tratamento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Penicilinas: 7 </a:t>
            </a:r>
            <a:r>
              <a:rPr lang="pt-BR" dirty="0"/>
              <a:t>a 10 </a:t>
            </a:r>
            <a:r>
              <a:rPr lang="pt-BR" dirty="0" smtClean="0"/>
              <a:t>dias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Opção de ciclos </a:t>
            </a:r>
            <a:r>
              <a:rPr lang="pt-BR" dirty="0"/>
              <a:t>mais curtos, com </a:t>
            </a:r>
            <a:r>
              <a:rPr lang="pt-BR" dirty="0" smtClean="0"/>
              <a:t>5 </a:t>
            </a:r>
            <a:r>
              <a:rPr lang="pt-BR" dirty="0"/>
              <a:t>dias de duração, </a:t>
            </a:r>
            <a:r>
              <a:rPr lang="pt-BR" dirty="0" smtClean="0"/>
              <a:t>(caso </a:t>
            </a:r>
            <a:r>
              <a:rPr lang="pt-BR" dirty="0"/>
              <a:t>a criança se apresente afebril há mais de 48 a 72 horas e sem sinais de </a:t>
            </a:r>
            <a:r>
              <a:rPr lang="pt-BR" dirty="0" smtClean="0"/>
              <a:t>gravidade)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Alergia a penicilina:</a:t>
            </a:r>
          </a:p>
          <a:p>
            <a:pPr lvl="1" algn="just" eaLnBrk="1" hangingPunct="1"/>
            <a:r>
              <a:rPr lang="pt-BR" smtClean="0"/>
              <a:t> Sem anafilaxia: amoxicilina com a primeira dose supervisionada em ambiente hospitalar, ou cefalosporina oral de segunda geração (cefaclor, cefuroxima). </a:t>
            </a:r>
          </a:p>
          <a:p>
            <a:pPr lvl="1" algn="just" eaLnBrk="1" hangingPunct="1"/>
            <a:r>
              <a:rPr lang="pt-BR" smtClean="0"/>
              <a:t>Com anafilaxia: levofloxacino, clindamicina ou azitromicina</a:t>
            </a:r>
          </a:p>
          <a:p>
            <a:pPr lvl="2" eaLnBrk="1" hangingPunct="1"/>
            <a:r>
              <a:rPr lang="pt-BR" smtClean="0"/>
              <a:t>Até 40% dos casos de pneumonias pneumocócicas são resistentes a macrolídeos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Internação: iniciar com antibiótico via parenteral</a:t>
            </a:r>
          </a:p>
          <a:p>
            <a:pPr lvl="1" algn="just" eaLnBrk="1" hangingPunct="1"/>
            <a:r>
              <a:rPr lang="pt-BR" smtClean="0"/>
              <a:t>Penicilina  ou ampicilina. </a:t>
            </a:r>
          </a:p>
          <a:p>
            <a:pPr lvl="1" algn="just" eaLnBrk="1" hangingPunct="1"/>
            <a:r>
              <a:rPr lang="pt-BR" smtClean="0"/>
              <a:t>Considerar  tratamento inicial com ceftriaxona em crianças com imunização incompleta, em regiões onde há sabidamente um alto índice de pneumococo resistente à penicilina, ou em casos muito graves.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Staphylococcus aureus (suspeito ou confirmado): devem ser tratados com oxacilina ou clindamicina</a:t>
            </a:r>
          </a:p>
          <a:p>
            <a:pPr lvl="1" algn="just" eaLnBrk="1" hangingPunct="1"/>
            <a:r>
              <a:rPr lang="pt-BR" smtClean="0"/>
              <a:t>Suspeita de MRSA: vancomicina</a:t>
            </a:r>
          </a:p>
          <a:p>
            <a:pPr lvl="1"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Casos graves: considerar envolvimento do vírus influenza e associação de antiviral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Patógeno identificado em cultura: antibiótico com o menor espectro possível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Pneumonia não complicada deve receber cerca de 10 dias de antibioticoterapia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 medida que a criança apresenta melhora clínica , considerar trocar a via parenteral pela via oral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Corticoides: uso em pacientes sem história de asma estaria associado a um maior índice de falha terapêutica, maior tempo de internação e maior ocorrência de readmissões.</a:t>
            </a: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440238"/>
            <a:ext cx="42481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4311650"/>
            <a:ext cx="39655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CaixaDeTexto 5"/>
          <p:cNvSpPr txBox="1">
            <a:spLocks noChangeArrowheads="1"/>
          </p:cNvSpPr>
          <p:nvPr/>
        </p:nvSpPr>
        <p:spPr bwMode="auto">
          <a:xfrm>
            <a:off x="4200525" y="6254750"/>
            <a:ext cx="587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Corbel" pitchFamily="34" charset="0"/>
              </a:rPr>
              <a:t>2010</a:t>
            </a:r>
          </a:p>
        </p:txBody>
      </p:sp>
      <p:sp>
        <p:nvSpPr>
          <p:cNvPr id="40967" name="CaixaDeTexto 6"/>
          <p:cNvSpPr txBox="1">
            <a:spLocks noChangeArrowheads="1"/>
          </p:cNvSpPr>
          <p:nvPr/>
        </p:nvSpPr>
        <p:spPr bwMode="auto">
          <a:xfrm>
            <a:off x="8062913" y="6254750"/>
            <a:ext cx="587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Corbel" pitchFamily="34" charset="0"/>
              </a:rPr>
              <a:t>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Controle de temperatura: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Antitérmicos. Esclarecer </a:t>
            </a:r>
            <a:r>
              <a:rPr lang="pt-BR" dirty="0"/>
              <a:t>os cuidadores sobre a posologia correta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Desencorajar </a:t>
            </a:r>
            <a:r>
              <a:rPr lang="pt-BR" dirty="0"/>
              <a:t>o uso de </a:t>
            </a:r>
            <a:r>
              <a:rPr lang="pt-BR" dirty="0" smtClean="0"/>
              <a:t>compressas frias </a:t>
            </a:r>
            <a:r>
              <a:rPr lang="pt-BR" dirty="0"/>
              <a:t>para alívio da </a:t>
            </a:r>
            <a:r>
              <a:rPr lang="pt-BR" dirty="0" smtClean="0"/>
              <a:t>febre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Tosse: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Não </a:t>
            </a:r>
            <a:r>
              <a:rPr lang="pt-BR" dirty="0"/>
              <a:t>há evidencias </a:t>
            </a:r>
            <a:r>
              <a:rPr lang="pt-BR" dirty="0" smtClean="0"/>
              <a:t>comprovando o benefício de medicações </a:t>
            </a:r>
            <a:r>
              <a:rPr lang="pt-BR" dirty="0"/>
              <a:t>para alívio da </a:t>
            </a:r>
            <a:r>
              <a:rPr lang="pt-BR" dirty="0" smtClean="0"/>
              <a:t>tosse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Potenciais efeitos adversos, especialmente lactentes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484313"/>
            <a:ext cx="8569325" cy="2374900"/>
          </a:xfrm>
        </p:spPr>
        <p:txBody>
          <a:bodyPr rtlCol="0">
            <a:normAutofit fontScale="925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Fisioterapia: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Não foram demonstrados benefícios como </a:t>
            </a:r>
            <a:r>
              <a:rPr lang="pt-BR" dirty="0"/>
              <a:t>tratamento adjunto para pneumonia </a:t>
            </a:r>
            <a:r>
              <a:rPr lang="pt-BR" dirty="0" smtClean="0"/>
              <a:t>não complicada em </a:t>
            </a:r>
            <a:r>
              <a:rPr lang="pt-BR" dirty="0"/>
              <a:t>crianças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Pode prolongar </a:t>
            </a:r>
            <a:r>
              <a:rPr lang="pt-BR" dirty="0"/>
              <a:t>o tempo de sintomas como tosse e roncos na </a:t>
            </a:r>
            <a:r>
              <a:rPr lang="pt-BR" dirty="0" smtClean="0"/>
              <a:t>ausculta</a:t>
            </a:r>
            <a:endParaRPr lang="pt-BR" dirty="0"/>
          </a:p>
        </p:txBody>
      </p:sp>
      <p:sp>
        <p:nvSpPr>
          <p:cNvPr id="43012" name="CaixaDeTexto 4"/>
          <p:cNvSpPr txBox="1">
            <a:spLocks noChangeArrowheads="1"/>
          </p:cNvSpPr>
          <p:nvPr/>
        </p:nvSpPr>
        <p:spPr bwMode="auto">
          <a:xfrm>
            <a:off x="4286250" y="5989638"/>
            <a:ext cx="587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Corbel" pitchFamily="34" charset="0"/>
              </a:rPr>
              <a:t>2012</a:t>
            </a:r>
          </a:p>
        </p:txBody>
      </p:sp>
      <p:pic>
        <p:nvPicPr>
          <p:cNvPr id="4301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365625"/>
            <a:ext cx="4608513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7138" y="3573463"/>
            <a:ext cx="3937000" cy="287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CaixaDeTexto 7"/>
          <p:cNvSpPr txBox="1">
            <a:spLocks noChangeArrowheads="1"/>
          </p:cNvSpPr>
          <p:nvPr/>
        </p:nvSpPr>
        <p:spPr bwMode="auto">
          <a:xfrm>
            <a:off x="8388350" y="6456363"/>
            <a:ext cx="6016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Corbel" pitchFamily="34" charset="0"/>
              </a:rPr>
              <a:t>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Tratamento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967288"/>
          </a:xfrm>
        </p:spPr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Critérios de alta: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Melhora </a:t>
            </a:r>
            <a:r>
              <a:rPr lang="pt-BR" dirty="0"/>
              <a:t>no estado </a:t>
            </a:r>
            <a:r>
              <a:rPr lang="pt-BR" dirty="0" smtClean="0"/>
              <a:t>geral e apetite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Melhora no esforço respiratório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D</a:t>
            </a:r>
            <a:r>
              <a:rPr lang="pt-BR" dirty="0" smtClean="0"/>
              <a:t>iminuição </a:t>
            </a:r>
            <a:r>
              <a:rPr lang="pt-BR" dirty="0"/>
              <a:t>da febre nas últimas 12 a 24 horas.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Saturação </a:t>
            </a:r>
            <a:r>
              <a:rPr lang="pt-BR" dirty="0"/>
              <a:t>periférica de oxigênio maior que 90% em ar ambiente neste mesmo período.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G</a:t>
            </a:r>
            <a:r>
              <a:rPr lang="pt-BR" dirty="0" smtClean="0"/>
              <a:t>arantia </a:t>
            </a:r>
            <a:r>
              <a:rPr lang="pt-BR" dirty="0"/>
              <a:t>de continuidade do tratamento antimicrobiano em regime </a:t>
            </a:r>
            <a:r>
              <a:rPr lang="pt-BR" dirty="0" smtClean="0"/>
              <a:t>ambulatorial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Se dreno </a:t>
            </a:r>
            <a:r>
              <a:rPr lang="pt-BR" dirty="0"/>
              <a:t>de </a:t>
            </a:r>
            <a:r>
              <a:rPr lang="pt-BR" dirty="0" smtClean="0"/>
              <a:t>tórax: manter internação até </a:t>
            </a:r>
            <a:r>
              <a:rPr lang="pt-BR" dirty="0"/>
              <a:t>pelo menos 24 horas após a </a:t>
            </a:r>
            <a:r>
              <a:rPr lang="pt-BR" dirty="0" smtClean="0"/>
              <a:t>retirada, </a:t>
            </a:r>
            <a:r>
              <a:rPr lang="pt-BR" dirty="0"/>
              <a:t>sem sinais de deterioração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Complicações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É esperada melhora clínica e laboratorial após 48 a 72 horas de terapia antimicrobiana adequada (padrão respiratório, da oxigenação e febre)</a:t>
            </a:r>
          </a:p>
          <a:p>
            <a:pPr algn="just" eaLnBrk="1" hangingPunct="1"/>
            <a:r>
              <a:rPr lang="pt-BR" smtClean="0"/>
              <a:t>Ausência de melhora ou deterioração: buscar complicações</a:t>
            </a:r>
          </a:p>
          <a:p>
            <a:pPr algn="just" eaLnBrk="1" hangingPunct="1"/>
            <a:r>
              <a:rPr lang="pt-BR" smtClean="0"/>
              <a:t>Estima-se falha do tratamento inicial em 5 a 15% das crianças hospitalizadas.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60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Complicação mais comum das pneumonias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Febre persistente, dor torácica, dor abdominal. Ausculta pulmonar reduzida e assimétrica, macicez à percussão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RX: principal exame indicado, podendo ser complementado por TC ou 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71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71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916113"/>
            <a:ext cx="4646613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4088" y="1998663"/>
            <a:ext cx="4189412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133600"/>
            <a:ext cx="44862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2133600"/>
            <a:ext cx="4492625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91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US: exame seguro, barato e pouco invasivo</a:t>
            </a:r>
          </a:p>
          <a:p>
            <a:pPr lvl="1" algn="just" eaLnBrk="1" hangingPunct="1"/>
            <a:r>
              <a:rPr lang="pt-BR" smtClean="0"/>
              <a:t>Confirma a presença de um derrame pleural</a:t>
            </a:r>
          </a:p>
          <a:p>
            <a:pPr lvl="1" algn="just" eaLnBrk="1" hangingPunct="1"/>
            <a:r>
              <a:rPr lang="pt-BR" smtClean="0"/>
              <a:t>Avalia seu volume, a presença de loculações e pode guiar a toracocentese. </a:t>
            </a:r>
          </a:p>
          <a:p>
            <a:pPr lvl="1" algn="just" eaLnBrk="1" hangingPunct="1"/>
            <a:endParaRPr lang="pt-BR" smtClean="0"/>
          </a:p>
          <a:p>
            <a:pPr algn="just" eaLnBrk="1" hangingPunct="1"/>
            <a:r>
              <a:rPr lang="pt-BR" smtClean="0"/>
              <a:t>TC: alta quantidade de radiação, deve ser reservada para casos mais complicados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967288"/>
          </a:xfrm>
        </p:spPr>
        <p:txBody>
          <a:bodyPr rtlCol="0">
            <a:normAutofit fontScale="92500"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Indicações de drenagem: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Empiema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&gt;10mm no decúbito lateral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Ocupando mais da metade do hemitórax</a:t>
            </a:r>
            <a:r>
              <a:rPr lang="pt-BR" dirty="0"/>
              <a:t> </a:t>
            </a:r>
            <a:r>
              <a:rPr lang="pt-BR" dirty="0" smtClean="0"/>
              <a:t>e piorando desconforto respiratório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Derrames </a:t>
            </a:r>
            <a:r>
              <a:rPr lang="pt-BR" dirty="0" smtClean="0"/>
              <a:t>menores: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G</a:t>
            </a:r>
            <a:r>
              <a:rPr lang="pt-BR" dirty="0" smtClean="0"/>
              <a:t>eralmente </a:t>
            </a:r>
            <a:r>
              <a:rPr lang="pt-BR" dirty="0"/>
              <a:t>respondem bem ao tratamento com </a:t>
            </a:r>
            <a:r>
              <a:rPr lang="pt-BR" dirty="0" smtClean="0"/>
              <a:t>antibióticos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Podem </a:t>
            </a:r>
            <a:r>
              <a:rPr lang="pt-BR" dirty="0"/>
              <a:t>ser resolvidos apenas com a toracocentese. </a:t>
            </a:r>
            <a:endParaRPr lang="pt-BR" dirty="0" smtClean="0"/>
          </a:p>
          <a:p>
            <a:pPr marL="996696" lvl="2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pt-BR" dirty="0" smtClean="0"/>
              <a:t>Caso </a:t>
            </a:r>
            <a:r>
              <a:rPr lang="pt-BR" dirty="0"/>
              <a:t>esta tenha que ser repetida, </a:t>
            </a:r>
            <a:r>
              <a:rPr lang="pt-BR" dirty="0" smtClean="0"/>
              <a:t>considerar drenagem </a:t>
            </a:r>
            <a:r>
              <a:rPr lang="pt-BR" dirty="0"/>
              <a:t>em selo </a:t>
            </a:r>
            <a:r>
              <a:rPr lang="pt-BR" dirty="0" smtClean="0"/>
              <a:t>d’água</a:t>
            </a:r>
            <a:r>
              <a:rPr lang="pt-BR" dirty="0"/>
              <a:t>.</a:t>
            </a:r>
            <a:endParaRPr lang="pt-BR" baseline="300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Análise do líquido pleural: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B</a:t>
            </a:r>
            <a:r>
              <a:rPr lang="pt-BR" dirty="0" smtClean="0"/>
              <a:t>acterioscopia </a:t>
            </a:r>
            <a:r>
              <a:rPr lang="pt-BR" dirty="0"/>
              <a:t>com </a:t>
            </a:r>
            <a:r>
              <a:rPr lang="pt-BR" dirty="0" smtClean="0"/>
              <a:t>gram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C</a:t>
            </a:r>
            <a:r>
              <a:rPr lang="pt-BR" dirty="0" smtClean="0"/>
              <a:t>ultura </a:t>
            </a:r>
            <a:endParaRPr lang="pt-BR" dirty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Análise </a:t>
            </a:r>
            <a:r>
              <a:rPr lang="pt-BR" dirty="0"/>
              <a:t>citológica </a:t>
            </a:r>
            <a:r>
              <a:rPr lang="pt-BR" dirty="0" smtClean="0"/>
              <a:t>(útil na diferenciação de etiologia)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 cultura </a:t>
            </a:r>
            <a:r>
              <a:rPr lang="pt-BR" dirty="0"/>
              <a:t>do líquido pleural é negativa na maioria dos casos, </a:t>
            </a:r>
            <a:r>
              <a:rPr lang="pt-BR" dirty="0" smtClean="0"/>
              <a:t>mas quando positiva pode </a:t>
            </a:r>
            <a:r>
              <a:rPr lang="pt-BR" dirty="0"/>
              <a:t>guiar a terapia antimicrobiana </a:t>
            </a:r>
            <a:r>
              <a:rPr lang="pt-BR" dirty="0" smtClean="0"/>
              <a:t>adequada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Análise bioquímica: controverso </a:t>
            </a:r>
            <a:r>
              <a:rPr lang="pt-BR" dirty="0"/>
              <a:t>em pediatria </a:t>
            </a:r>
            <a:r>
              <a:rPr lang="pt-BR" dirty="0" smtClean="0"/>
              <a:t>(pouco </a:t>
            </a:r>
            <a:r>
              <a:rPr lang="pt-BR" dirty="0"/>
              <a:t>ou nenhum impacto na </a:t>
            </a:r>
            <a:r>
              <a:rPr lang="pt-BR" dirty="0" smtClean="0"/>
              <a:t>conduta), não indicada de rotina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339975" y="3500438"/>
            <a:ext cx="4608513" cy="649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Os principais agentes etiológicos para pneumonias com derrame pleural são os mesmos da pneumonia não </a:t>
            </a:r>
            <a:r>
              <a:rPr lang="pt-BR" dirty="0" smtClean="0"/>
              <a:t>complicada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118872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i="1" dirty="0" smtClean="0">
                <a:solidFill>
                  <a:schemeClr val="bg1"/>
                </a:solidFill>
              </a:rPr>
              <a:t>Streptococcus pneumoniae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Esquema inicial empírico: o mesmo usado </a:t>
            </a:r>
            <a:r>
              <a:rPr lang="pt-BR" dirty="0"/>
              <a:t>para </a:t>
            </a:r>
            <a:r>
              <a:rPr lang="pt-BR" dirty="0" smtClean="0"/>
              <a:t>demais pneumonias</a:t>
            </a:r>
            <a:endParaRPr lang="pt-BR" dirty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Pode </a:t>
            </a:r>
            <a:r>
              <a:rPr lang="pt-BR" dirty="0"/>
              <a:t>ser modificado posteriormente de acordo com resultado da </a:t>
            </a:r>
            <a:r>
              <a:rPr lang="pt-BR" dirty="0" smtClean="0"/>
              <a:t>cultura, </a:t>
            </a:r>
            <a:r>
              <a:rPr lang="pt-BR" dirty="0"/>
              <a:t>caso </a:t>
            </a:r>
            <a:r>
              <a:rPr lang="pt-BR" dirty="0" smtClean="0"/>
              <a:t>positiva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 drenagem do líquido pleural infectado melhora o desfecho, diminuindo o tempo de febre e a duração da internação. </a:t>
            </a:r>
          </a:p>
          <a:p>
            <a:pPr algn="just" eaLnBrk="1" hangingPunct="1"/>
            <a:r>
              <a:rPr lang="pt-BR" smtClean="0"/>
              <a:t>A presença de loculações ou fluidos organizados no derrame indica a necessidade de um tratamento adjunto, como a toracoscopia ou uso de fibrinolíticos</a:t>
            </a:r>
          </a:p>
          <a:p>
            <a:pPr lvl="1" algn="just" eaLnBrk="1" hangingPunct="1"/>
            <a:r>
              <a:rPr lang="pt-BR" smtClean="0"/>
              <a:t>Têm se mostrado igualmente eficazes no tratamento de derrames complicados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822825"/>
          </a:xfrm>
        </p:spPr>
        <p:txBody>
          <a:bodyPr rtlCol="0">
            <a:normAutofit fontScale="85000" lnSpcReduction="2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Não se recomenda a obtenção de imagens seriadas de rotina após a drenagem do tórax, salvo em casos de falha terapêutica.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D</a:t>
            </a:r>
            <a:r>
              <a:rPr lang="pt-BR" dirty="0" smtClean="0"/>
              <a:t>esconforto </a:t>
            </a:r>
            <a:r>
              <a:rPr lang="pt-BR" dirty="0"/>
              <a:t>respiratório </a:t>
            </a:r>
            <a:r>
              <a:rPr lang="pt-BR" dirty="0" smtClean="0"/>
              <a:t>significativo </a:t>
            </a:r>
            <a:r>
              <a:rPr lang="pt-BR" dirty="0"/>
              <a:t>após 2 ou 3 dias de drenagem </a:t>
            </a:r>
            <a:endParaRPr lang="pt-BR" dirty="0" smtClean="0"/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Apenas </a:t>
            </a:r>
            <a:r>
              <a:rPr lang="pt-BR" dirty="0"/>
              <a:t>a persistência da febre não indica </a:t>
            </a:r>
            <a:r>
              <a:rPr lang="pt-BR" dirty="0" smtClean="0"/>
              <a:t>falha!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C</a:t>
            </a:r>
            <a:r>
              <a:rPr lang="pt-BR" dirty="0" smtClean="0"/>
              <a:t>onsiderar </a:t>
            </a:r>
            <a:r>
              <a:rPr lang="pt-BR" dirty="0"/>
              <a:t>a realização de </a:t>
            </a:r>
            <a:r>
              <a:rPr lang="pt-BR" dirty="0" smtClean="0"/>
              <a:t>TC</a:t>
            </a:r>
          </a:p>
          <a:p>
            <a:pPr marL="118872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Nos casos abordados inicialmente apenas com a colocação de dreno, considerar fibrinolíticos </a:t>
            </a:r>
          </a:p>
          <a:p>
            <a:pPr marL="118872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Casos </a:t>
            </a:r>
            <a:r>
              <a:rPr lang="pt-BR" dirty="0"/>
              <a:t>onde já foi realizada </a:t>
            </a:r>
            <a:r>
              <a:rPr lang="pt-BR" dirty="0" smtClean="0"/>
              <a:t>fibrinólise, </a:t>
            </a:r>
            <a:r>
              <a:rPr lang="pt-BR" dirty="0"/>
              <a:t>a abordagem cirúrgica pode ser </a:t>
            </a:r>
            <a:r>
              <a:rPr lang="pt-BR" dirty="0" smtClean="0"/>
              <a:t>necessária</a:t>
            </a:r>
            <a:endParaRPr lang="pt-BR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Derrame Pleural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894263"/>
          </a:xfrm>
        </p:spPr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Retirada do dreno: ausência de escape de ar e drenagem </a:t>
            </a:r>
            <a:r>
              <a:rPr lang="pt-BR" dirty="0"/>
              <a:t>de fluido inferior a 1ml/kg em 24 horas. </a:t>
            </a:r>
            <a:endParaRPr lang="pt-BR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Em </a:t>
            </a:r>
            <a:r>
              <a:rPr lang="pt-BR" dirty="0"/>
              <a:t>geral, este resultado é obtido após 48 a 72 horas do início da terapia. </a:t>
            </a:r>
            <a:endParaRPr lang="pt-BR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 </a:t>
            </a:r>
            <a:r>
              <a:rPr lang="pt-BR" dirty="0"/>
              <a:t>duração da antibioticoterapia nos casos de derrame parapneumônico depende da </a:t>
            </a:r>
            <a:r>
              <a:rPr lang="pt-BR" dirty="0" smtClean="0"/>
              <a:t>evolução clínica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Manter </a:t>
            </a:r>
            <a:r>
              <a:rPr lang="pt-BR" dirty="0"/>
              <a:t>antimicrobiano por pelo menos 10 dias após resolução da febre. </a:t>
            </a:r>
            <a:endParaRPr lang="pt-BR" dirty="0" smtClean="0"/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Na </a:t>
            </a:r>
            <a:r>
              <a:rPr lang="pt-BR" dirty="0"/>
              <a:t>maioria dos casos o tempo total </a:t>
            </a:r>
            <a:r>
              <a:rPr lang="pt-BR" dirty="0" smtClean="0"/>
              <a:t>é </a:t>
            </a:r>
            <a:r>
              <a:rPr lang="pt-BR" dirty="0"/>
              <a:t>de 2 a 4 semanas, podendo ser mudado para esquema oral </a:t>
            </a:r>
            <a:r>
              <a:rPr lang="pt-BR" dirty="0" smtClean="0"/>
              <a:t>quando </a:t>
            </a:r>
            <a:r>
              <a:rPr lang="pt-BR" dirty="0"/>
              <a:t>a criança tiver condições de </a:t>
            </a:r>
            <a:r>
              <a:rPr lang="pt-BR" dirty="0" smtClean="0"/>
              <a:t>alta.</a:t>
            </a:r>
            <a:endParaRPr lang="pt-BR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Pneumonia necrotizante e abscesso pulmonar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632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075613" cy="4625975"/>
          </a:xfrm>
        </p:spPr>
        <p:txBody>
          <a:bodyPr/>
          <a:lstStyle/>
          <a:p>
            <a:pPr algn="just" eaLnBrk="1" hangingPunct="1"/>
            <a:r>
              <a:rPr lang="pt-BR" smtClean="0"/>
              <a:t>Morte de um grupo de células e destruição do parênquima pulmonar normal, com a formação de cavidades repletas de ar e líquido purulento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Principal agente etiológico: </a:t>
            </a:r>
            <a:r>
              <a:rPr lang="pt-BR" i="1" smtClean="0"/>
              <a:t>S. pneumoniae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i="1" smtClean="0"/>
              <a:t>S. aureus</a:t>
            </a:r>
            <a:r>
              <a:rPr lang="pt-BR" smtClean="0"/>
              <a:t> também é frequentemente envolvido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Pneumonia necrotizante e abscesso pulmonar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Inicialmente, quadro </a:t>
            </a:r>
            <a:r>
              <a:rPr lang="pt-BR" dirty="0"/>
              <a:t>semelhante às outras </a:t>
            </a:r>
            <a:r>
              <a:rPr lang="pt-BR" dirty="0" smtClean="0"/>
              <a:t>pneumonias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Não evolui com a melhora esperada após o início do tratamento antimicrobiano </a:t>
            </a:r>
            <a:r>
              <a:rPr lang="pt-BR" dirty="0" smtClean="0"/>
              <a:t>convencional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Estado </a:t>
            </a:r>
            <a:r>
              <a:rPr lang="pt-BR" dirty="0"/>
              <a:t>geral mais comprometido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Persistência </a:t>
            </a:r>
            <a:r>
              <a:rPr lang="pt-BR" dirty="0"/>
              <a:t>da febre, tosse, taquicardia e taquipnéia</a:t>
            </a:r>
            <a:r>
              <a:rPr lang="pt-BR" dirty="0" smtClean="0"/>
              <a:t>.</a:t>
            </a:r>
            <a:endParaRPr lang="pt-BR" baseline="30000" dirty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baseline="30000" dirty="0" smtClean="0"/>
              <a:t> </a:t>
            </a:r>
            <a:r>
              <a:rPr lang="pt-BR" dirty="0" smtClean="0"/>
              <a:t>RX com </a:t>
            </a:r>
            <a:r>
              <a:rPr lang="pt-BR" dirty="0"/>
              <a:t>imagem sugestiva </a:t>
            </a:r>
            <a:r>
              <a:rPr lang="pt-BR" dirty="0" smtClean="0"/>
              <a:t>pode </a:t>
            </a:r>
            <a:r>
              <a:rPr lang="pt-BR" dirty="0"/>
              <a:t>ser complementada com </a:t>
            </a:r>
            <a:r>
              <a:rPr lang="pt-BR" dirty="0" smtClean="0"/>
              <a:t>TC (com contraste).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 </a:t>
            </a:r>
            <a:r>
              <a:rPr lang="pt-BR" dirty="0"/>
              <a:t>maioria dos casos é associado também a derrame parapneumônico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83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8372" name="Picture 2" descr="C:\Users\User\Desktop\rx\DSC034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57340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528888"/>
            <a:ext cx="414337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Pneumonia necrotizante e abscesso pulmonar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Tratamento em geral conservador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Antibioticoterapia prolongada </a:t>
            </a:r>
            <a:r>
              <a:rPr lang="pt-BR" dirty="0"/>
              <a:t>e de espectro </a:t>
            </a:r>
            <a:r>
              <a:rPr lang="pt-BR" dirty="0" smtClean="0"/>
              <a:t>ampliado (cobertura </a:t>
            </a:r>
            <a:r>
              <a:rPr lang="pt-BR" dirty="0"/>
              <a:t>para Staphylococcus e </a:t>
            </a:r>
            <a:r>
              <a:rPr lang="pt-BR" dirty="0" smtClean="0"/>
              <a:t>anaeróbios) </a:t>
            </a:r>
          </a:p>
          <a:p>
            <a:pPr marL="731520" lvl="1" indent="-274320" algn="just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Associação de clindamicina </a:t>
            </a:r>
            <a:r>
              <a:rPr lang="pt-BR" dirty="0"/>
              <a:t>ao esquema inicial </a:t>
            </a: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Abcessos </a:t>
            </a:r>
            <a:r>
              <a:rPr lang="pt-BR" dirty="0"/>
              <a:t>de localização periférica sem comunicação com a árvore brônquica podem necessitar drenagem percutânea guiada por ultrassonografia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Pneumonia necrotizante e abscesso pulmonar</a:t>
            </a:r>
          </a:p>
        </p:txBody>
      </p:sp>
      <p:sp>
        <p:nvSpPr>
          <p:cNvPr id="604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Fatores predisponentes: </a:t>
            </a:r>
          </a:p>
          <a:p>
            <a:pPr lvl="1" algn="just" eaLnBrk="1" hangingPunct="1"/>
            <a:r>
              <a:rPr lang="pt-BR" smtClean="0"/>
              <a:t>Cistos congênitos</a:t>
            </a:r>
          </a:p>
          <a:p>
            <a:pPr lvl="1" algn="just" eaLnBrk="1" hangingPunct="1"/>
            <a:r>
              <a:rPr lang="pt-BR" smtClean="0"/>
              <a:t>Bronquiectasia</a:t>
            </a:r>
          </a:p>
          <a:p>
            <a:pPr lvl="1" algn="just" eaLnBrk="1" hangingPunct="1"/>
            <a:r>
              <a:rPr lang="pt-BR" smtClean="0"/>
              <a:t>Fibrose cística </a:t>
            </a:r>
          </a:p>
          <a:p>
            <a:pPr lvl="1" algn="just" eaLnBrk="1" hangingPunct="1"/>
            <a:r>
              <a:rPr lang="pt-BR" smtClean="0"/>
              <a:t>Imunodeficiências </a:t>
            </a:r>
          </a:p>
          <a:p>
            <a:pPr algn="just" eaLnBrk="1" hangingPunct="1"/>
            <a:r>
              <a:rPr lang="pt-BR" smtClean="0"/>
              <a:t>Maioria: pacientes previamente hígidos!</a:t>
            </a:r>
          </a:p>
          <a:p>
            <a:pPr algn="just" eaLnBrk="1" hangingPunct="1"/>
            <a:r>
              <a:rPr lang="pt-BR" smtClean="0"/>
              <a:t>Em geral tem bom prognóstico, com resolução total dos sintomas e alterações radiológicas em 6 meses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Pneumatoceles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967288"/>
          </a:xfrm>
        </p:spPr>
        <p:txBody>
          <a:bodyPr rtlCol="0">
            <a:normAutofit fontScale="92500" lnSpcReduction="1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Cavidade cheia </a:t>
            </a:r>
            <a:r>
              <a:rPr lang="pt-BR" dirty="0"/>
              <a:t>de </a:t>
            </a:r>
            <a:r>
              <a:rPr lang="pt-BR" dirty="0" smtClean="0"/>
              <a:t>ar, </a:t>
            </a:r>
            <a:r>
              <a:rPr lang="pt-BR" dirty="0"/>
              <a:t>recoberta por parede fina, </a:t>
            </a:r>
            <a:r>
              <a:rPr lang="pt-BR" dirty="0" smtClean="0"/>
              <a:t>única </a:t>
            </a:r>
            <a:r>
              <a:rPr lang="pt-BR" dirty="0"/>
              <a:t>ou múltipla. </a:t>
            </a:r>
            <a:endParaRPr lang="pt-BR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Normalmente </a:t>
            </a:r>
            <a:r>
              <a:rPr lang="pt-BR" dirty="0"/>
              <a:t>ocorre involução espontânea </a:t>
            </a:r>
            <a:r>
              <a:rPr lang="pt-BR" dirty="0" smtClean="0"/>
              <a:t>em </a:t>
            </a:r>
            <a:r>
              <a:rPr lang="pt-BR" dirty="0"/>
              <a:t>algumas semanas </a:t>
            </a:r>
            <a:endParaRPr lang="pt-BR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Complicações: </a:t>
            </a:r>
            <a:endParaRPr lang="pt-BR" dirty="0"/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C</a:t>
            </a:r>
            <a:r>
              <a:rPr lang="pt-BR" dirty="0" smtClean="0"/>
              <a:t>ompressão </a:t>
            </a:r>
            <a:r>
              <a:rPr lang="pt-BR" dirty="0"/>
              <a:t>das estruturas </a:t>
            </a:r>
            <a:r>
              <a:rPr lang="pt-BR" dirty="0" smtClean="0"/>
              <a:t>torácicas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C</a:t>
            </a:r>
            <a:r>
              <a:rPr lang="pt-BR" dirty="0" smtClean="0"/>
              <a:t>omprometimento </a:t>
            </a:r>
            <a:r>
              <a:rPr lang="pt-BR" dirty="0"/>
              <a:t>da função respiratória e cardiovascular.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Infecção secundaria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Ruptura </a:t>
            </a:r>
            <a:r>
              <a:rPr lang="pt-BR" dirty="0"/>
              <a:t>para o espaço </a:t>
            </a:r>
            <a:r>
              <a:rPr lang="pt-BR" dirty="0" smtClean="0"/>
              <a:t>pleural e pneumotórax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pt-BR" dirty="0"/>
              <a:t>P</a:t>
            </a:r>
            <a:r>
              <a:rPr lang="pt-BR" dirty="0" smtClean="0"/>
              <a:t>ode </a:t>
            </a:r>
            <a:r>
              <a:rPr lang="pt-BR" dirty="0"/>
              <a:t>ser necessária intervenção como a drenagem guiada por imagem, ou a ressecção de toda a estrutura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24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62468" name="Picture 2" descr="C:\Users\User\Desktop\rx\IMG_06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1798638"/>
            <a:ext cx="467995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1538" y="2041525"/>
            <a:ext cx="4471987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Pneumonias atípicas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894263"/>
          </a:xfrm>
        </p:spPr>
        <p:txBody>
          <a:bodyPr rtlCol="0">
            <a:normAutofit fontScale="92500"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i="1" dirty="0" smtClean="0"/>
              <a:t>Mycoplasma </a:t>
            </a:r>
            <a:r>
              <a:rPr lang="pt-BR" i="1" dirty="0"/>
              <a:t>pneumoniae</a:t>
            </a:r>
            <a:r>
              <a:rPr lang="pt-BR" dirty="0"/>
              <a:t> é o principal </a:t>
            </a:r>
            <a:r>
              <a:rPr lang="pt-BR" dirty="0" smtClean="0"/>
              <a:t>agente.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Envolvido em até 40</a:t>
            </a:r>
            <a:r>
              <a:rPr lang="pt-BR" dirty="0"/>
              <a:t>% de todas as </a:t>
            </a:r>
            <a:r>
              <a:rPr lang="pt-BR" dirty="0" smtClean="0"/>
              <a:t>PAC e 18</a:t>
            </a:r>
            <a:r>
              <a:rPr lang="pt-BR" dirty="0"/>
              <a:t>% dos casos necessitando </a:t>
            </a:r>
            <a:r>
              <a:rPr lang="pt-BR" dirty="0" smtClean="0"/>
              <a:t>hospitalização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Q</a:t>
            </a:r>
            <a:r>
              <a:rPr lang="pt-BR" dirty="0" smtClean="0"/>
              <a:t>ualquer </a:t>
            </a:r>
            <a:r>
              <a:rPr lang="pt-BR" dirty="0"/>
              <a:t>faixa etária, </a:t>
            </a:r>
            <a:r>
              <a:rPr lang="pt-BR" dirty="0" smtClean="0"/>
              <a:t>mas mais </a:t>
            </a:r>
            <a:r>
              <a:rPr lang="pt-BR" dirty="0"/>
              <a:t>frequentes em escolares e adolescentes. </a:t>
            </a:r>
            <a:endParaRPr lang="pt-BR" dirty="0" smtClean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Clínica insidiosa com sintomas inespecíficos: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Febre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Cefaleia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Tosse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Sibilância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D</a:t>
            </a:r>
            <a:r>
              <a:rPr lang="pt-BR" dirty="0" smtClean="0"/>
              <a:t>iarreia </a:t>
            </a:r>
            <a:r>
              <a:rPr lang="pt-BR" dirty="0"/>
              <a:t>e </a:t>
            </a:r>
            <a:r>
              <a:rPr lang="pt-BR" dirty="0" smtClean="0"/>
              <a:t>vômitos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Pneumonias atípicas</a:t>
            </a:r>
          </a:p>
        </p:txBody>
      </p:sp>
      <p:sp>
        <p:nvSpPr>
          <p:cNvPr id="645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Diagnóstico: desafio! </a:t>
            </a:r>
          </a:p>
          <a:p>
            <a:pPr lvl="1" algn="just" eaLnBrk="1" hangingPunct="1"/>
            <a:r>
              <a:rPr lang="pt-BR" smtClean="0"/>
              <a:t>Achados radiológicos e laboratoriais muito semelhantes aos da pneumonia típica. </a:t>
            </a:r>
          </a:p>
          <a:p>
            <a:pPr lvl="1" algn="just" eaLnBrk="1" hangingPunct="1"/>
            <a:r>
              <a:rPr lang="pt-BR" smtClean="0"/>
              <a:t>Sorologia e identificação por meio de PCR são métodos possíveis, porém não disponíveis em nosso serviço. </a:t>
            </a:r>
          </a:p>
          <a:p>
            <a:pPr lvl="1" algn="just" eaLnBrk="1" hangingPunct="1"/>
            <a:r>
              <a:rPr lang="pt-BR" smtClean="0"/>
              <a:t>Suspeita clínica, especialmente em crianças maiores de 5 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Pneumonias atípicas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4894263"/>
          </a:xfrm>
        </p:spPr>
        <p:txBody>
          <a:bodyPr rtlCol="0">
            <a:normAutofit fontScale="92500" lnSpcReduction="10000"/>
          </a:bodyPr>
          <a:lstStyle/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Tratamento de </a:t>
            </a:r>
            <a:r>
              <a:rPr lang="pt-BR" dirty="0"/>
              <a:t>escolha são os </a:t>
            </a:r>
            <a:r>
              <a:rPr lang="pt-BR" dirty="0" smtClean="0"/>
              <a:t>macrolídeos.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baseline="30000" dirty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A</a:t>
            </a:r>
            <a:r>
              <a:rPr lang="pt-BR" dirty="0" smtClean="0"/>
              <a:t>zitromicina </a:t>
            </a:r>
            <a:r>
              <a:rPr lang="pt-BR" dirty="0"/>
              <a:t>e a claritromicina têm eficácia </a:t>
            </a:r>
            <a:r>
              <a:rPr lang="pt-BR" dirty="0" smtClean="0"/>
              <a:t>semelhante, </a:t>
            </a:r>
            <a:r>
              <a:rPr lang="pt-BR" dirty="0"/>
              <a:t>sendo a azitromicina uma medicação de menor custo e também com esquema posológico mais cômodo (3 dias, em contraste aos 10 dias da claritromicina</a:t>
            </a:r>
            <a:r>
              <a:rPr lang="pt-BR" dirty="0" smtClean="0"/>
              <a:t>).</a:t>
            </a:r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baseline="30000" dirty="0"/>
          </a:p>
          <a:p>
            <a:pPr marL="438912" indent="-32004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Associação de macrolídeo </a:t>
            </a:r>
            <a:r>
              <a:rPr lang="pt-BR" dirty="0"/>
              <a:t>ao esquema </a:t>
            </a:r>
            <a:r>
              <a:rPr lang="pt-BR" dirty="0" smtClean="0"/>
              <a:t>com beta-lactâmico: possível para crianças </a:t>
            </a:r>
            <a:r>
              <a:rPr lang="pt-BR" dirty="0"/>
              <a:t>internadas e com quadro mais grave, quando não há certeza sobre o agente etiológico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476375" y="5013325"/>
            <a:ext cx="6264275" cy="936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Prognóstico 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/>
              <a:t>A maioria das crianças </a:t>
            </a:r>
            <a:r>
              <a:rPr lang="pt-BR" dirty="0" smtClean="0"/>
              <a:t>apresenta </a:t>
            </a:r>
            <a:r>
              <a:rPr lang="pt-BR" dirty="0"/>
              <a:t>melhora dos sintomas iniciais após 48 a 72 horas de antibioticoterapia, e evolui com recuperação completa em poucos </a:t>
            </a:r>
            <a:r>
              <a:rPr lang="pt-BR" dirty="0" smtClean="0"/>
              <a:t>dias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Alterações radiológicas </a:t>
            </a:r>
            <a:r>
              <a:rPr lang="pt-BR" dirty="0"/>
              <a:t>demoram um tempo </a:t>
            </a:r>
            <a:r>
              <a:rPr lang="pt-BR" dirty="0" smtClean="0"/>
              <a:t>maior, </a:t>
            </a:r>
            <a:r>
              <a:rPr lang="pt-BR" dirty="0"/>
              <a:t>podendo chegar a alguns </a:t>
            </a:r>
            <a:r>
              <a:rPr lang="pt-BR" dirty="0" smtClean="0"/>
              <a:t>meses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dirty="0" smtClean="0"/>
              <a:t>Infiltrados </a:t>
            </a:r>
            <a:r>
              <a:rPr lang="pt-BR" dirty="0"/>
              <a:t>residuais em crianças apresentando boa evolução não têm significado clínico </a:t>
            </a:r>
            <a:endParaRPr lang="pt-BR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  <a:p>
            <a:pPr marL="118872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solidFill>
                  <a:schemeClr val="bg1"/>
                </a:solidFill>
              </a:rPr>
              <a:t>Radiografia </a:t>
            </a:r>
            <a:r>
              <a:rPr lang="pt-BR" dirty="0">
                <a:solidFill>
                  <a:schemeClr val="bg1"/>
                </a:solidFill>
              </a:rPr>
              <a:t>de controle não é indicada </a:t>
            </a:r>
            <a:r>
              <a:rPr lang="pt-BR" dirty="0" smtClean="0">
                <a:solidFill>
                  <a:schemeClr val="bg1"/>
                </a:solidFill>
              </a:rPr>
              <a:t>rotineiramente!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Prognóstico</a:t>
            </a:r>
          </a:p>
        </p:txBody>
      </p:sp>
      <p:sp>
        <p:nvSpPr>
          <p:cNvPr id="675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Readmissões após a alta hospitalar não são incomuns (Até 8% em um período de 30 dias após a alta)</a:t>
            </a:r>
          </a:p>
          <a:p>
            <a:pPr eaLnBrk="1" hangingPunct="1"/>
            <a:r>
              <a:rPr lang="pt-BR" smtClean="0"/>
              <a:t> Os fatores de risco mais observados foram:</a:t>
            </a:r>
          </a:p>
          <a:p>
            <a:pPr lvl="1" eaLnBrk="1" hangingPunct="1"/>
            <a:r>
              <a:rPr lang="pt-BR" smtClean="0"/>
              <a:t>Idade menor que 1 ano</a:t>
            </a:r>
          </a:p>
          <a:p>
            <a:pPr lvl="1" eaLnBrk="1" hangingPunct="1"/>
            <a:r>
              <a:rPr lang="pt-BR" smtClean="0"/>
              <a:t>Hospitalização prolongada</a:t>
            </a:r>
          </a:p>
          <a:p>
            <a:pPr lvl="1" eaLnBrk="1" hangingPunct="1"/>
            <a:r>
              <a:rPr lang="pt-BR" smtClean="0"/>
              <a:t>Pneumonias complicadas </a:t>
            </a:r>
          </a:p>
          <a:p>
            <a:pPr lvl="1" eaLnBrk="1" hangingPunct="1"/>
            <a:r>
              <a:rPr lang="pt-BR" smtClean="0"/>
              <a:t>Doença crônica prévia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Prognóstico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438912" lvl="1" indent="-32004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r>
              <a:rPr lang="pt-BR" dirty="0"/>
              <a:t>M</a:t>
            </a:r>
            <a:r>
              <a:rPr lang="pt-BR" dirty="0" smtClean="0"/>
              <a:t>au prognóstico: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Comorbidades</a:t>
            </a:r>
            <a:endParaRPr lang="pt-BR" dirty="0"/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Pneumonia hospitalar</a:t>
            </a:r>
            <a:endParaRPr lang="pt-BR" dirty="0"/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Bacteremia</a:t>
            </a:r>
          </a:p>
          <a:p>
            <a:pPr marL="457200" lvl="1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438912" lvl="1" indent="-32004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r>
              <a:rPr lang="pt-BR" dirty="0"/>
              <a:t>Pneumonias mais graves ou complicadas podem levar a alterações permanentes no parênquima (fibrose ou bronquiectasia</a:t>
            </a:r>
            <a:r>
              <a:rPr lang="pt-BR" dirty="0" smtClean="0"/>
              <a:t>)</a:t>
            </a:r>
            <a:endParaRPr lang="pt-BR" dirty="0"/>
          </a:p>
          <a:p>
            <a:pPr marL="704088" lvl="2" indent="-32004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endParaRPr lang="pt-BR" dirty="0" smtClean="0"/>
          </a:p>
          <a:p>
            <a:pPr marL="438912" lvl="1" indent="-32004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r>
              <a:rPr lang="pt-BR" dirty="0" smtClean="0"/>
              <a:t>A maioria das pneumonias </a:t>
            </a:r>
            <a:r>
              <a:rPr lang="pt-BR" dirty="0"/>
              <a:t>não </a:t>
            </a:r>
            <a:r>
              <a:rPr lang="pt-BR" dirty="0" smtClean="0"/>
              <a:t>deixa </a:t>
            </a:r>
            <a:r>
              <a:rPr lang="pt-BR" dirty="0"/>
              <a:t>sequelas em longo </a:t>
            </a:r>
            <a:r>
              <a:rPr lang="pt-BR" dirty="0" smtClean="0"/>
              <a:t>prazo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43608" y="1700808"/>
            <a:ext cx="7056784" cy="345638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7200" dirty="0" smtClean="0">
                <a:solidFill>
                  <a:schemeClr val="accent1">
                    <a:satMod val="150000"/>
                  </a:schemeClr>
                </a:solidFill>
              </a:rPr>
              <a:t>Proposta de Rotina</a:t>
            </a:r>
            <a:br>
              <a:rPr lang="pt-BR" sz="72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pt-BR" sz="7200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Proposta de Rotina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679575"/>
            <a:ext cx="8856663" cy="50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4325" y="692150"/>
            <a:ext cx="2224088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satMod val="150000"/>
                  </a:schemeClr>
                </a:solidFill>
              </a:rPr>
              <a:t>Proposta de Rotina</a:t>
            </a: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" y="1628775"/>
            <a:ext cx="916622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3" y="4708525"/>
            <a:ext cx="2743201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5445125"/>
            <a:ext cx="162877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6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54150" y="5478463"/>
            <a:ext cx="1395413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7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9563" y="6018213"/>
            <a:ext cx="11906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8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25800" y="5783263"/>
            <a:ext cx="4127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Referências Bibliográficas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291512" cy="4997450"/>
          </a:xfrm>
        </p:spPr>
        <p:txBody>
          <a:bodyPr rtlCol="0">
            <a:normAutofit fontScale="250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sz="4400" dirty="0"/>
              <a:t>Burns DAR, Campos Jr D, Silva LR, Borges WG. Tratado de Pediatria: Sociedade Brasileira de Pediatria, 4ª edição. Manole, 2017; 2: 1735-44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sz="4400" dirty="0" err="1"/>
              <a:t>Rudan</a:t>
            </a:r>
            <a:r>
              <a:rPr lang="pt-BR" sz="4400" dirty="0"/>
              <a:t> I, O'Brien KL, Nair H, Liu L, </a:t>
            </a:r>
            <a:r>
              <a:rPr lang="pt-BR" sz="4400" dirty="0" err="1"/>
              <a:t>Theodoratou</a:t>
            </a:r>
            <a:r>
              <a:rPr lang="pt-BR" sz="4400" dirty="0"/>
              <a:t> E, </a:t>
            </a:r>
            <a:r>
              <a:rPr lang="pt-BR" sz="4400" dirty="0" err="1"/>
              <a:t>Qazi</a:t>
            </a:r>
            <a:r>
              <a:rPr lang="pt-BR" sz="4400" dirty="0"/>
              <a:t> S, et al. </a:t>
            </a:r>
            <a:r>
              <a:rPr lang="en-US" sz="4400" dirty="0"/>
              <a:t>Epidemiology and etiology of childhood pneumonia in 2010: estimates of incidence, severe morbidity, mortality, underlying risk factors and causative pathogens for 192 countries. J Glob Health 2013; 3:10401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World Health Organization. Revised WHO classification and treatment of pneumonia in children at health facilities: evidence summaries. </a:t>
            </a:r>
            <a:r>
              <a:rPr lang="pt-BR" sz="4400" dirty="0" err="1"/>
              <a:t>Geneva</a:t>
            </a:r>
            <a:r>
              <a:rPr lang="pt-BR" sz="4400" dirty="0"/>
              <a:t>: </a:t>
            </a:r>
            <a:r>
              <a:rPr lang="pt-BR" sz="4400" dirty="0" err="1"/>
              <a:t>the</a:t>
            </a:r>
            <a:r>
              <a:rPr lang="pt-BR" sz="4400" dirty="0"/>
              <a:t> </a:t>
            </a:r>
            <a:r>
              <a:rPr lang="pt-BR" sz="4400" dirty="0" err="1"/>
              <a:t>Organization</a:t>
            </a:r>
            <a:r>
              <a:rPr lang="pt-BR" sz="4400" dirty="0"/>
              <a:t>; 2014 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Lugtenberg</a:t>
            </a:r>
            <a:r>
              <a:rPr lang="en-US" sz="4400" dirty="0"/>
              <a:t> M, Burgers JS, </a:t>
            </a:r>
            <a:r>
              <a:rPr lang="en-US" sz="4400" dirty="0" err="1"/>
              <a:t>Westert</a:t>
            </a:r>
            <a:r>
              <a:rPr lang="en-US" sz="4400" dirty="0"/>
              <a:t> GP: Effects of evidence-based clinical practice guidelines: a systematic review. </a:t>
            </a:r>
            <a:r>
              <a:rPr lang="en-US" sz="4400" dirty="0" err="1"/>
              <a:t>Qual</a:t>
            </a:r>
            <a:r>
              <a:rPr lang="en-US" sz="4400" dirty="0"/>
              <a:t> </a:t>
            </a:r>
            <a:r>
              <a:rPr lang="en-US" sz="4400" dirty="0" err="1"/>
              <a:t>Saf</a:t>
            </a:r>
            <a:r>
              <a:rPr lang="en-US" sz="4400" dirty="0"/>
              <a:t> Health Care 2009; 18(5):385-92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Dean NC,  Bateman KA,  Donnelly SM, et al. Improved clinical outcomes with utilization of a community-acquired pneumonia guideline, Chest 2006; 130:794-9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McCabe C,  Kirchner C,  Zhang H, et al. Guideline-concordant therapy and reduced mortality and length of stay in adults with community-acquired pneumonia: playing by the rules, Arch Intern Med 2009; 169:1525-31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sz="4400" dirty="0" err="1"/>
              <a:t>Bedran</a:t>
            </a:r>
            <a:r>
              <a:rPr lang="pt-BR" sz="4400" dirty="0"/>
              <a:t> RM, Andrade CR, Ibiapina CC, Fonseca MTM, Alvim CG, </a:t>
            </a:r>
            <a:r>
              <a:rPr lang="pt-BR" sz="4400" dirty="0" err="1"/>
              <a:t>Bedran</a:t>
            </a:r>
            <a:r>
              <a:rPr lang="pt-BR" sz="4400" dirty="0"/>
              <a:t> MBM. Pneumonias adquiridas na comunidade na infância e adolescência. </a:t>
            </a:r>
            <a:r>
              <a:rPr lang="pt-BR" sz="4400" dirty="0" err="1"/>
              <a:t>Rev</a:t>
            </a:r>
            <a:r>
              <a:rPr lang="pt-BR" sz="4400" dirty="0"/>
              <a:t> </a:t>
            </a:r>
            <a:r>
              <a:rPr lang="pt-BR" sz="4400" dirty="0" err="1"/>
              <a:t>Med</a:t>
            </a:r>
            <a:r>
              <a:rPr lang="pt-BR" sz="4400" dirty="0"/>
              <a:t> Minas Gerais, 2012; 22 (</a:t>
            </a:r>
            <a:r>
              <a:rPr lang="pt-BR" sz="4400" dirty="0" err="1"/>
              <a:t>supl</a:t>
            </a:r>
            <a:r>
              <a:rPr lang="pt-BR" sz="4400" dirty="0"/>
              <a:t> 7):40-47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Bradley JS, </a:t>
            </a:r>
            <a:r>
              <a:rPr lang="en-US" sz="4400" dirty="0" err="1"/>
              <a:t>Byington</a:t>
            </a:r>
            <a:r>
              <a:rPr lang="en-US" sz="4400" dirty="0"/>
              <a:t> CL, Shah SS, et al. Executive summary: the management of community-acquired pneumonia in infants and children older than 3 months of age: clinical practice guidelines by the Pediatric Infectious Diseases Society and the Infectious Diseases Society of America. </a:t>
            </a:r>
            <a:r>
              <a:rPr lang="en-US" sz="4400" dirty="0" err="1"/>
              <a:t>Clin</a:t>
            </a:r>
            <a:r>
              <a:rPr lang="en-US" sz="4400" dirty="0"/>
              <a:t> Infect Dis 2011; 53:617-630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Harris M, Clark J, </a:t>
            </a:r>
            <a:r>
              <a:rPr lang="en-US" sz="4400" dirty="0" err="1"/>
              <a:t>Coote</a:t>
            </a:r>
            <a:r>
              <a:rPr lang="en-US" sz="4400" dirty="0"/>
              <a:t> N, Fletcher P, </a:t>
            </a:r>
            <a:r>
              <a:rPr lang="en-US" sz="4400" dirty="0" err="1"/>
              <a:t>Harnden</a:t>
            </a:r>
            <a:r>
              <a:rPr lang="en-US" sz="4400" dirty="0"/>
              <a:t> A, et al. British Thoracic Society guidelines for the management of community acquired pneumonia in children: update 2011. Thorax 2011, 66(</a:t>
            </a:r>
            <a:r>
              <a:rPr lang="en-US" sz="4400" dirty="0" err="1"/>
              <a:t>Suppl</a:t>
            </a:r>
            <a:r>
              <a:rPr lang="en-US" sz="4400" dirty="0"/>
              <a:t> 2): ii1–ii23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Scotta</a:t>
            </a:r>
            <a:r>
              <a:rPr lang="en-US" sz="4400" dirty="0"/>
              <a:t> MC, </a:t>
            </a:r>
            <a:r>
              <a:rPr lang="en-US" sz="4400" dirty="0" err="1"/>
              <a:t>Veras</a:t>
            </a:r>
            <a:r>
              <a:rPr lang="en-US" sz="4400" dirty="0"/>
              <a:t> TN, Klein PC, et al. Impact of 10-valent pneumococcal non-</a:t>
            </a:r>
            <a:r>
              <a:rPr lang="en-US" sz="4400" dirty="0" err="1"/>
              <a:t>typeable</a:t>
            </a:r>
            <a:r>
              <a:rPr lang="en-US" sz="4400" dirty="0"/>
              <a:t> Haemophilus influenzae protein D conjugate vaccine (</a:t>
            </a:r>
            <a:r>
              <a:rPr lang="en-US" sz="4400" dirty="0" err="1"/>
              <a:t>PHiD</a:t>
            </a:r>
            <a:r>
              <a:rPr lang="en-US" sz="4400" dirty="0"/>
              <a:t>-CV) on childhood pneumonia hospitalizations in Brazil two years after introduction. Vaccine. 2014; 32(35):4495–9.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Shah SN, </a:t>
            </a:r>
            <a:r>
              <a:rPr lang="en-US" sz="4400" dirty="0" err="1"/>
              <a:t>Bachur</a:t>
            </a:r>
            <a:r>
              <a:rPr lang="en-US" sz="4400" dirty="0"/>
              <a:t> RG, </a:t>
            </a:r>
            <a:r>
              <a:rPr lang="en-US" sz="4400" dirty="0" err="1"/>
              <a:t>Simel</a:t>
            </a:r>
            <a:r>
              <a:rPr lang="en-US" sz="4400" dirty="0"/>
              <a:t> DL, </a:t>
            </a:r>
            <a:r>
              <a:rPr lang="en-US" sz="4400" dirty="0" err="1"/>
              <a:t>Neuman</a:t>
            </a:r>
            <a:r>
              <a:rPr lang="en-US" sz="4400" dirty="0"/>
              <a:t> MI. Does This Child Have Pneumonia?: The rational clinical examination systematic review. JAMA 2017; 318:462–71.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Mathews B,  Shah S,  Cleveland RH, et al. Clinical predictors of pneumonia among children with wheezing, Pediatrics 2009; 124:e29-36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Williams GJ </a:t>
            </a:r>
            <a:r>
              <a:rPr lang="en-US" sz="4400" dirty="0" err="1"/>
              <a:t>Macaskill</a:t>
            </a:r>
            <a:r>
              <a:rPr lang="en-US" sz="4400" dirty="0"/>
              <a:t> P Kerr M et al. Variability and accuracy in interpretation of consolidation on chest radiography for diagnosing pneumonia in children under 5 years of age. </a:t>
            </a:r>
            <a:r>
              <a:rPr lang="en-US" sz="4400" dirty="0" err="1"/>
              <a:t>Pediatr</a:t>
            </a:r>
            <a:r>
              <a:rPr lang="en-US" sz="4400" dirty="0"/>
              <a:t> </a:t>
            </a:r>
            <a:r>
              <a:rPr lang="en-US" sz="4400" dirty="0" err="1"/>
              <a:t>Pulmonol</a:t>
            </a:r>
            <a:r>
              <a:rPr lang="en-US" sz="4400" dirty="0"/>
              <a:t> 2013; 48:1195–200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Flood RG, </a:t>
            </a:r>
            <a:r>
              <a:rPr lang="en-US" sz="4400" dirty="0" err="1"/>
              <a:t>Badik</a:t>
            </a:r>
            <a:r>
              <a:rPr lang="en-US" sz="4400" dirty="0"/>
              <a:t> J, </a:t>
            </a:r>
            <a:r>
              <a:rPr lang="en-US" sz="4400" dirty="0" err="1"/>
              <a:t>Aronoff</a:t>
            </a:r>
            <a:r>
              <a:rPr lang="en-US" sz="4400" dirty="0"/>
              <a:t> SC. The utility of serum C-reactive protein in differentiating bacterial from nonbacterial pneumonia in children: a meta-analysis of 1230 children. </a:t>
            </a:r>
            <a:r>
              <a:rPr lang="en-US" sz="4400" dirty="0" err="1"/>
              <a:t>Pediatr</a:t>
            </a:r>
            <a:r>
              <a:rPr lang="en-US" sz="4400" dirty="0"/>
              <a:t> Infect Dis J. 2008;27:95–99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sz="4400" dirty="0" err="1"/>
              <a:t>Uranga</a:t>
            </a:r>
            <a:r>
              <a:rPr lang="pt-BR" sz="4400" dirty="0"/>
              <a:t> A, </a:t>
            </a:r>
            <a:r>
              <a:rPr lang="pt-BR" sz="4400" dirty="0" err="1"/>
              <a:t>España</a:t>
            </a:r>
            <a:r>
              <a:rPr lang="pt-BR" sz="4400" dirty="0"/>
              <a:t> PP, Bilbao A, et al. </a:t>
            </a:r>
            <a:r>
              <a:rPr lang="en-US" sz="4400" dirty="0"/>
              <a:t>Duration of antibiotic treatment in community-acquired pneumonia: a multicenter randomized clinical trial. JAMA Intern Med. 2016; 176(9):1257–1265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Queen MA,  Myers AL,  Hall M, et al. Comparative effectiveness of empiric antibiotics for community-acquired pneumonia, Pediatrics 2014, 133:e23-9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Ambroggio</a:t>
            </a:r>
            <a:r>
              <a:rPr lang="en-US" sz="4400" dirty="0"/>
              <a:t> L, Test M, </a:t>
            </a:r>
            <a:r>
              <a:rPr lang="en-US" sz="4400" dirty="0" err="1"/>
              <a:t>Metlay</a:t>
            </a:r>
            <a:r>
              <a:rPr lang="en-US" sz="4400" dirty="0"/>
              <a:t> JP, et al. Adjunct Systemic Corticosteroid Therapy in Children With Community-Acquired Pneumonia in the Outpatient Setting. J Pediatric Infect Dis </a:t>
            </a:r>
            <a:r>
              <a:rPr lang="en-US" sz="4400" dirty="0" err="1"/>
              <a:t>Soc</a:t>
            </a:r>
            <a:r>
              <a:rPr lang="en-US" sz="4400" dirty="0"/>
              <a:t>, 2015; 4:21-7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84313"/>
            <a:ext cx="8280400" cy="6840537"/>
          </a:xfrm>
        </p:spPr>
        <p:txBody>
          <a:bodyPr rtlCol="0">
            <a:normAutofit fontScale="250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Weiss AK,  Hall M,  Lee GE, et al. Adjunct corticosteroids in children hospitalized with community-acquired pneumonia, Pediatrics 2011; 127: e255-63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Chang CC, Cheng AC, Chang AB. Over-the-counter (OTC) medications to reduce cough as an adjunct to antibiotics for acute pneumonia in children and adults. Cochrane Database of Systematic Reviews 2014, Issue 3. Art. No.: CD006088.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Yang M, So TY. Revisiting the safety of over-the-counter cough and cold medications in the pediatric population. </a:t>
            </a:r>
            <a:r>
              <a:rPr lang="en-US" sz="4400" dirty="0" err="1"/>
              <a:t>Clin</a:t>
            </a:r>
            <a:r>
              <a:rPr lang="en-US" sz="4400" dirty="0"/>
              <a:t> </a:t>
            </a:r>
            <a:r>
              <a:rPr lang="en-US" sz="4400" dirty="0" err="1"/>
              <a:t>Pediatr</a:t>
            </a:r>
            <a:r>
              <a:rPr lang="en-US" sz="4400" dirty="0"/>
              <a:t> (</a:t>
            </a:r>
            <a:r>
              <a:rPr lang="en-US" sz="4400" dirty="0" err="1"/>
              <a:t>Phila</a:t>
            </a:r>
            <a:r>
              <a:rPr lang="en-US" sz="4400" dirty="0"/>
              <a:t>) 2014; 53:326-30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sz="4400" dirty="0" err="1"/>
              <a:t>Paludo</a:t>
            </a:r>
            <a:r>
              <a:rPr lang="pt-BR" sz="4400" dirty="0"/>
              <a:t> C, Zhang L, Lincho CS, Lemos DV, Real GG, Bergamin JA. </a:t>
            </a:r>
            <a:r>
              <a:rPr lang="en-US" sz="4400" dirty="0"/>
              <a:t>Chest physical therapy for children </a:t>
            </a:r>
            <a:r>
              <a:rPr lang="en-US" sz="4400" dirty="0" err="1"/>
              <a:t>hospitalised</a:t>
            </a:r>
            <a:r>
              <a:rPr lang="en-US" sz="4400" dirty="0"/>
              <a:t> with acute pneumonia: a </a:t>
            </a:r>
            <a:r>
              <a:rPr lang="en-US" sz="4400" dirty="0" err="1"/>
              <a:t>randomised</a:t>
            </a:r>
            <a:r>
              <a:rPr lang="en-US" sz="4400" dirty="0"/>
              <a:t> controlled trial. Thorax 2008; 63:791-4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pt-BR" sz="4400" dirty="0" err="1"/>
              <a:t>Lukrafka</a:t>
            </a:r>
            <a:r>
              <a:rPr lang="pt-BR" sz="4400" dirty="0"/>
              <a:t> JL, </a:t>
            </a:r>
            <a:r>
              <a:rPr lang="pt-BR" sz="4400" dirty="0" err="1"/>
              <a:t>Fuchs</a:t>
            </a:r>
            <a:r>
              <a:rPr lang="pt-BR" sz="4400" dirty="0"/>
              <a:t> SC, Fischer GB, Flores JA, </a:t>
            </a:r>
            <a:r>
              <a:rPr lang="pt-BR" sz="4400" dirty="0" err="1"/>
              <a:t>Fachel</a:t>
            </a:r>
            <a:r>
              <a:rPr lang="pt-BR" sz="4400" dirty="0"/>
              <a:t> JM, Castro-Rodriguez JA. </a:t>
            </a:r>
            <a:r>
              <a:rPr lang="en-US" sz="4400" dirty="0"/>
              <a:t>Chest physiotherapy in </a:t>
            </a:r>
            <a:r>
              <a:rPr lang="en-US" sz="4400" dirty="0" err="1"/>
              <a:t>paediatric</a:t>
            </a:r>
            <a:r>
              <a:rPr lang="en-US" sz="4400" dirty="0"/>
              <a:t> patients </a:t>
            </a:r>
            <a:r>
              <a:rPr lang="en-US" sz="4400" dirty="0" err="1"/>
              <a:t>hospitalised</a:t>
            </a:r>
            <a:r>
              <a:rPr lang="en-US" sz="4400" dirty="0"/>
              <a:t> with community-acquired pneumonia: a </a:t>
            </a:r>
            <a:r>
              <a:rPr lang="en-US" sz="4400" dirty="0" err="1"/>
              <a:t>randomised</a:t>
            </a:r>
            <a:r>
              <a:rPr lang="en-US" sz="4400" dirty="0"/>
              <a:t> clinical trial. Arch Dis Child. 2012; 97(11):967-71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Hendaus</a:t>
            </a:r>
            <a:r>
              <a:rPr lang="en-US" sz="4400" dirty="0"/>
              <a:t> MA, </a:t>
            </a:r>
            <a:r>
              <a:rPr lang="en-US" sz="4400" dirty="0" err="1"/>
              <a:t>Janahi</a:t>
            </a:r>
            <a:r>
              <a:rPr lang="en-US" sz="4400" dirty="0"/>
              <a:t> IA. </a:t>
            </a:r>
            <a:r>
              <a:rPr lang="en-US" sz="4400" dirty="0" err="1"/>
              <a:t>Parapneumonic</a:t>
            </a:r>
            <a:r>
              <a:rPr lang="en-US" sz="4400" dirty="0"/>
              <a:t> Effusion in Children: An Up-to-Date Review. </a:t>
            </a:r>
            <a:r>
              <a:rPr lang="en-US" sz="4400" dirty="0" err="1"/>
              <a:t>Clin</a:t>
            </a:r>
            <a:r>
              <a:rPr lang="en-US" sz="4400" dirty="0"/>
              <a:t> </a:t>
            </a:r>
            <a:r>
              <a:rPr lang="en-US" sz="4400" dirty="0" err="1"/>
              <a:t>Pediatr</a:t>
            </a:r>
            <a:r>
              <a:rPr lang="en-US" sz="4400" dirty="0"/>
              <a:t> (</a:t>
            </a:r>
            <a:r>
              <a:rPr lang="en-US" sz="4400" dirty="0" err="1"/>
              <a:t>Phila</a:t>
            </a:r>
            <a:r>
              <a:rPr lang="en-US" sz="4400" dirty="0"/>
              <a:t>) 2016; 55(1):10-8.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Fischer GB, </a:t>
            </a:r>
            <a:r>
              <a:rPr lang="en-US" sz="4400" dirty="0" err="1"/>
              <a:t>Mocelin</a:t>
            </a:r>
            <a:r>
              <a:rPr lang="en-US" sz="4400" dirty="0"/>
              <a:t> HT, Andrade CF, </a:t>
            </a:r>
            <a:r>
              <a:rPr lang="en-US" sz="4400" dirty="0" err="1"/>
              <a:t>Sarria</a:t>
            </a:r>
            <a:r>
              <a:rPr lang="en-US" sz="4400" dirty="0"/>
              <a:t> EE. When should </a:t>
            </a:r>
            <a:r>
              <a:rPr lang="en-US" sz="4400" dirty="0" err="1"/>
              <a:t>Parapneumonic</a:t>
            </a:r>
            <a:r>
              <a:rPr lang="en-US" sz="4400" dirty="0"/>
              <a:t> Pleural Effusions be drained in Children? </a:t>
            </a:r>
            <a:r>
              <a:rPr lang="en-US" sz="4400" dirty="0" err="1"/>
              <a:t>Paediatr</a:t>
            </a:r>
            <a:r>
              <a:rPr lang="en-US" sz="4400" dirty="0"/>
              <a:t> </a:t>
            </a:r>
            <a:r>
              <a:rPr lang="en-US" sz="4400" dirty="0" err="1"/>
              <a:t>Respir</a:t>
            </a:r>
            <a:r>
              <a:rPr lang="en-US" sz="4400" dirty="0"/>
              <a:t> Rev. 2017.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Mocelin</a:t>
            </a:r>
            <a:r>
              <a:rPr lang="en-US" sz="4400" dirty="0"/>
              <a:t> HT, Souza ELS, </a:t>
            </a:r>
            <a:r>
              <a:rPr lang="en-US" sz="4400" dirty="0" err="1"/>
              <a:t>Lotufo</a:t>
            </a:r>
            <a:r>
              <a:rPr lang="en-US" sz="4400" dirty="0"/>
              <a:t> JPB, et al. </a:t>
            </a:r>
            <a:r>
              <a:rPr lang="pt-BR" sz="4400" dirty="0"/>
              <a:t>Pneumonia Adquirida na Comunidade na Infância: Diagnóstico e Tratamento das Complicações. Associação Médica Brasileira e Agencia Nacional de Saúde. Diretrizes Clínicas na Saúde Suplementar. 2011; 1-11 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Spencer DA, Thomas MF. </a:t>
            </a:r>
            <a:r>
              <a:rPr lang="en-US" sz="4400" dirty="0" err="1"/>
              <a:t>Necrotising</a:t>
            </a:r>
            <a:r>
              <a:rPr lang="en-US" sz="4400" dirty="0"/>
              <a:t> Pneumonia in Children. </a:t>
            </a:r>
            <a:r>
              <a:rPr lang="pt-BR" sz="4400" dirty="0" err="1"/>
              <a:t>Paediatric</a:t>
            </a:r>
            <a:r>
              <a:rPr lang="pt-BR" sz="4400" dirty="0"/>
              <a:t> </a:t>
            </a:r>
            <a:r>
              <a:rPr lang="pt-BR" sz="4400" dirty="0" err="1"/>
              <a:t>Respiratory</a:t>
            </a:r>
            <a:r>
              <a:rPr lang="pt-BR" sz="4400" dirty="0"/>
              <a:t> </a:t>
            </a:r>
            <a:r>
              <a:rPr lang="pt-BR" sz="4400" dirty="0" err="1"/>
              <a:t>Reviews</a:t>
            </a:r>
            <a:r>
              <a:rPr lang="pt-BR" sz="4400" dirty="0"/>
              <a:t> 2013; 15:240-245 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Krenke</a:t>
            </a:r>
            <a:r>
              <a:rPr lang="en-US" sz="4400" dirty="0"/>
              <a:t> K, </a:t>
            </a:r>
            <a:r>
              <a:rPr lang="en-US" sz="4400" dirty="0" err="1"/>
              <a:t>Sanocki</a:t>
            </a:r>
            <a:r>
              <a:rPr lang="en-US" sz="4400" dirty="0"/>
              <a:t> M, </a:t>
            </a:r>
            <a:r>
              <a:rPr lang="en-US" sz="4400" dirty="0" err="1"/>
              <a:t>Urbankowska</a:t>
            </a:r>
            <a:r>
              <a:rPr lang="en-US" sz="4400" dirty="0"/>
              <a:t> E, et al. Necrotizing Pneumonia and Its Complications in Children. </a:t>
            </a:r>
            <a:r>
              <a:rPr lang="en-US" sz="4400" dirty="0" err="1"/>
              <a:t>Adv</a:t>
            </a:r>
            <a:r>
              <a:rPr lang="en-US" sz="4400" dirty="0"/>
              <a:t> </a:t>
            </a:r>
            <a:r>
              <a:rPr lang="en-US" sz="4400" dirty="0" err="1"/>
              <a:t>Exp</a:t>
            </a:r>
            <a:r>
              <a:rPr lang="en-US" sz="4400" dirty="0"/>
              <a:t> Med </a:t>
            </a:r>
            <a:r>
              <a:rPr lang="en-US" sz="4400" dirty="0" err="1"/>
              <a:t>Biol</a:t>
            </a:r>
            <a:r>
              <a:rPr lang="en-US" sz="4400" dirty="0"/>
              <a:t> 2015; 857:9-17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Oliveira O, Martins L, Félix M. Lung abscesses in children - twenty four years of experience. Rev Port </a:t>
            </a:r>
            <a:r>
              <a:rPr lang="en-US" sz="4400" dirty="0" err="1"/>
              <a:t>Pneumol</a:t>
            </a:r>
            <a:r>
              <a:rPr lang="en-US" sz="4400" dirty="0"/>
              <a:t>. 2015; 21:280-1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Al-</a:t>
            </a:r>
            <a:r>
              <a:rPr lang="en-US" sz="4400" dirty="0" err="1"/>
              <a:t>Saleh</a:t>
            </a:r>
            <a:r>
              <a:rPr lang="en-US" sz="4400" dirty="0"/>
              <a:t> S, </a:t>
            </a:r>
            <a:r>
              <a:rPr lang="en-US" sz="4400" dirty="0" err="1"/>
              <a:t>Grasemann</a:t>
            </a:r>
            <a:r>
              <a:rPr lang="en-US" sz="4400" dirty="0"/>
              <a:t> H, Cox P. Necrotizing pneumonia complicated by early and late pneumatoceles. Can </a:t>
            </a:r>
            <a:r>
              <a:rPr lang="en-US" sz="4400" dirty="0" err="1"/>
              <a:t>Respir</a:t>
            </a:r>
            <a:r>
              <a:rPr lang="en-US" sz="4400" dirty="0"/>
              <a:t> J 2008; 15:129–32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Medjo</a:t>
            </a:r>
            <a:r>
              <a:rPr lang="en-US" sz="4400" dirty="0"/>
              <a:t> B, </a:t>
            </a:r>
            <a:r>
              <a:rPr lang="en-US" sz="4400" dirty="0" err="1"/>
              <a:t>Atanaskovic-Markovic</a:t>
            </a:r>
            <a:r>
              <a:rPr lang="en-US" sz="4400" dirty="0"/>
              <a:t> M, </a:t>
            </a:r>
            <a:r>
              <a:rPr lang="en-US" sz="4400" dirty="0" err="1"/>
              <a:t>Radic</a:t>
            </a:r>
            <a:r>
              <a:rPr lang="en-US" sz="4400" dirty="0"/>
              <a:t> S, et al. Mycoplasma pneumoniae as a causative agent of community-acquired pneumonia in children: clinical features and laboratory diagnosis. Ital. J. </a:t>
            </a:r>
            <a:r>
              <a:rPr lang="en-US" sz="4400" dirty="0" err="1"/>
              <a:t>Pediatr</a:t>
            </a:r>
            <a:r>
              <a:rPr lang="en-US" sz="4400" dirty="0"/>
              <a:t> 2014; 40:104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Sun H, Chen Z, Yan Y, Huang L, Wang M, </a:t>
            </a:r>
            <a:r>
              <a:rPr lang="en-US" sz="4400" dirty="0" err="1"/>
              <a:t>Ji</a:t>
            </a:r>
            <a:r>
              <a:rPr lang="en-US" sz="4400" dirty="0"/>
              <a:t> W. Epidemiology and clinical profiles of mycoplasma pneumoniae infection in hospitalized infants younger than one year. </a:t>
            </a:r>
            <a:r>
              <a:rPr lang="en-US" sz="4400" dirty="0" err="1"/>
              <a:t>Respir</a:t>
            </a:r>
            <a:r>
              <a:rPr lang="en-US" sz="4400" dirty="0"/>
              <a:t> Med 2015; 109:751-757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Ma YJ, Wang SM, Cho YH, </a:t>
            </a:r>
            <a:r>
              <a:rPr lang="en-US" sz="4400" dirty="0" err="1"/>
              <a:t>Shen</a:t>
            </a:r>
            <a:r>
              <a:rPr lang="en-US" sz="4400" dirty="0"/>
              <a:t> CF, Liu CC, Chi H, et al. Clinical and epidemiological characteristics in children with community-acquired mycoplasma pneumonia in Taiwan: A nationwide surveillance. J </a:t>
            </a:r>
            <a:r>
              <a:rPr lang="en-US" sz="4400" dirty="0" err="1"/>
              <a:t>Microbiol</a:t>
            </a:r>
            <a:r>
              <a:rPr lang="en-US" sz="4400" dirty="0"/>
              <a:t> </a:t>
            </a:r>
            <a:r>
              <a:rPr lang="en-US" sz="4400" dirty="0" err="1"/>
              <a:t>Immunol</a:t>
            </a:r>
            <a:r>
              <a:rPr lang="en-US" sz="4400" dirty="0"/>
              <a:t> Infect. 2015; 48(6):632–8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Bradbury, F. Comparison of azithromycin versus clarithromycin in the treatment of patients with lower respiratory tract infection. Journal of Antimicrobial Chemotherapy 1993;  31:153–62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O'Doherty</a:t>
            </a:r>
            <a:r>
              <a:rPr lang="en-US" sz="4400" dirty="0"/>
              <a:t> B, Muller O. Randomized, </a:t>
            </a:r>
            <a:r>
              <a:rPr lang="en-US" sz="4400" dirty="0" err="1"/>
              <a:t>multicentre</a:t>
            </a:r>
            <a:r>
              <a:rPr lang="en-US" sz="4400" dirty="0"/>
              <a:t> study of the efficacy and tolerance of azithromycin versus clarithromycin in the treatment of adults with mild to moderate community-acquired pneumonia: Azithromycin Study Group. </a:t>
            </a:r>
            <a:r>
              <a:rPr lang="en-US" sz="4400" dirty="0" err="1"/>
              <a:t>Eur</a:t>
            </a:r>
            <a:r>
              <a:rPr lang="en-US" sz="4400" dirty="0"/>
              <a:t> J </a:t>
            </a:r>
            <a:r>
              <a:rPr lang="en-US" sz="4400" dirty="0" err="1"/>
              <a:t>Clin</a:t>
            </a:r>
            <a:r>
              <a:rPr lang="en-US" sz="4400" dirty="0"/>
              <a:t> </a:t>
            </a:r>
            <a:r>
              <a:rPr lang="en-US" sz="4400" dirty="0" err="1"/>
              <a:t>Microbiol</a:t>
            </a:r>
            <a:r>
              <a:rPr lang="en-US" sz="4400" dirty="0"/>
              <a:t> Infect Dis 1998; 17:828–833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Suren</a:t>
            </a:r>
            <a:r>
              <a:rPr lang="en-US" sz="4400" dirty="0"/>
              <a:t> P, Try K, Eriksson J, et al. Radiographic follow-up of community-acquired pneumonia in children. </a:t>
            </a:r>
            <a:r>
              <a:rPr lang="en-US" sz="4400" dirty="0" err="1"/>
              <a:t>Acta</a:t>
            </a:r>
            <a:r>
              <a:rPr lang="en-US" sz="4400" dirty="0"/>
              <a:t> </a:t>
            </a:r>
            <a:r>
              <a:rPr lang="en-US" sz="4400" dirty="0" err="1"/>
              <a:t>Paediatr</a:t>
            </a:r>
            <a:r>
              <a:rPr lang="en-US" sz="4400" dirty="0"/>
              <a:t> 2008; 97:46–50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Neuman</a:t>
            </a:r>
            <a:r>
              <a:rPr lang="en-US" sz="4400" dirty="0"/>
              <a:t> MI, Hall M, Gay JC, </a:t>
            </a:r>
            <a:r>
              <a:rPr lang="en-US" sz="4400" dirty="0" err="1"/>
              <a:t>Blaschke</a:t>
            </a:r>
            <a:r>
              <a:rPr lang="en-US" sz="4400" dirty="0"/>
              <a:t> AJ, Williams DJ, Parikh K, et al. Readmissions among children previously hospitalized with pneumonia. Pediatrics 2014; 134(1):100-9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 err="1"/>
              <a:t>Koh</a:t>
            </a:r>
            <a:r>
              <a:rPr lang="en-US" sz="4400" dirty="0"/>
              <a:t> JW, Wong JJ, Sultana R, et al. Risk factors for mortality in children with pneumonia admitted to the pediatric intensive care unit. </a:t>
            </a:r>
            <a:r>
              <a:rPr lang="en-US" sz="4400" dirty="0" err="1"/>
              <a:t>Pediatr</a:t>
            </a:r>
            <a:r>
              <a:rPr lang="en-US" sz="4400" dirty="0"/>
              <a:t> </a:t>
            </a:r>
            <a:r>
              <a:rPr lang="en-US" sz="4400" dirty="0" err="1"/>
              <a:t>Pulmonol</a:t>
            </a:r>
            <a:r>
              <a:rPr lang="en-US" sz="4400" dirty="0"/>
              <a:t>, 2017 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4400" dirty="0"/>
              <a:t>Eastham KM, </a:t>
            </a:r>
            <a:r>
              <a:rPr lang="en-US" sz="4400" dirty="0" err="1"/>
              <a:t>Hammal</a:t>
            </a:r>
            <a:r>
              <a:rPr lang="en-US" sz="4400" dirty="0"/>
              <a:t> DM, Parker L, Spencer DA. A follow-up study of children </a:t>
            </a:r>
            <a:r>
              <a:rPr lang="en-US" sz="4400" dirty="0" err="1"/>
              <a:t>hospitalised</a:t>
            </a:r>
            <a:r>
              <a:rPr lang="en-US" sz="4400" dirty="0"/>
              <a:t> with community-acquired pneumonia. Arch Dis Child 2008; 93:755–759</a:t>
            </a:r>
            <a:endParaRPr lang="pt-BR" sz="4400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Referências Bibliográficas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OBRIGADA!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747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747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163" y="0"/>
            <a:ext cx="4464051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3560763"/>
            <a:ext cx="5943600" cy="329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6575" y="-1588"/>
            <a:ext cx="4895850" cy="3562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1">
                    <a:satMod val="150000"/>
                  </a:schemeClr>
                </a:solidFill>
              </a:rPr>
              <a:t>OBRIGADA!</a:t>
            </a:r>
            <a:endParaRPr lang="pt-BR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757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895475"/>
            <a:ext cx="8132763" cy="456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ódulo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ódulo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631</TotalTime>
  <Words>3943</Words>
  <Application>Microsoft Office PowerPoint</Application>
  <PresentationFormat>Apresentação na tela (4:3)</PresentationFormat>
  <Paragraphs>402</Paragraphs>
  <Slides>67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67</vt:i4>
      </vt:variant>
    </vt:vector>
  </HeadingPairs>
  <TitlesOfParts>
    <vt:vector size="75" baseType="lpstr">
      <vt:lpstr>Arial</vt:lpstr>
      <vt:lpstr>Corbel</vt:lpstr>
      <vt:lpstr>Wingdings 2</vt:lpstr>
      <vt:lpstr>Wingdings</vt:lpstr>
      <vt:lpstr>Wingdings 3</vt:lpstr>
      <vt:lpstr>Calibri</vt:lpstr>
      <vt:lpstr>Century Gothic</vt:lpstr>
      <vt:lpstr>Módulo</vt:lpstr>
      <vt:lpstr>  PROPOSTA DE ROTINA PARA ATENDIMENTO DE PNEUMONIAS COMUNITÁRIAS E SUAS COMPLICAÇÕES NO HOSPITAL MATERNO INFANTIL DE BRASÍLIA </vt:lpstr>
      <vt:lpstr>Objetivo</vt:lpstr>
      <vt:lpstr>Metodologia</vt:lpstr>
      <vt:lpstr>Definição</vt:lpstr>
      <vt:lpstr>Etiologias</vt:lpstr>
      <vt:lpstr>Etiologias</vt:lpstr>
      <vt:lpstr>Epidemiologia</vt:lpstr>
      <vt:lpstr>Fatores de Risco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Complicações</vt:lpstr>
      <vt:lpstr>Derrame Pleural</vt:lpstr>
      <vt:lpstr>Slide 39</vt:lpstr>
      <vt:lpstr>Slide 40</vt:lpstr>
      <vt:lpstr>Derrame Pleural</vt:lpstr>
      <vt:lpstr>Derrame Pleural</vt:lpstr>
      <vt:lpstr>Derrame Pleural</vt:lpstr>
      <vt:lpstr>Derrame Pleural</vt:lpstr>
      <vt:lpstr>Derrame Pleural</vt:lpstr>
      <vt:lpstr>Derrame Pleural</vt:lpstr>
      <vt:lpstr>Derrame Pleural</vt:lpstr>
      <vt:lpstr>Pneumonia necrotizante e abscesso pulmonar</vt:lpstr>
      <vt:lpstr>Pneumonia necrotizante e abscesso pulmonar</vt:lpstr>
      <vt:lpstr>Slide 50</vt:lpstr>
      <vt:lpstr>Pneumonia necrotizante e abscesso pulmonar</vt:lpstr>
      <vt:lpstr>Pneumonia necrotizante e abscesso pulmonar</vt:lpstr>
      <vt:lpstr>Pneumatoceles</vt:lpstr>
      <vt:lpstr>Slide 54</vt:lpstr>
      <vt:lpstr>Pneumonias atípicas</vt:lpstr>
      <vt:lpstr>Pneumonias atípicas</vt:lpstr>
      <vt:lpstr>Pneumonias atípicas</vt:lpstr>
      <vt:lpstr>Prognóstico </vt:lpstr>
      <vt:lpstr>Prognóstico</vt:lpstr>
      <vt:lpstr>Prognóstico</vt:lpstr>
      <vt:lpstr>Proposta de Rotina </vt:lpstr>
      <vt:lpstr>Proposta de Rotina</vt:lpstr>
      <vt:lpstr>Proposta de Rotina</vt:lpstr>
      <vt:lpstr>Referências Bibliográficas</vt:lpstr>
      <vt:lpstr>Referências Bibliográficas</vt:lpstr>
      <vt:lpstr>OBRIGADA!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PROPOSTA DE ROTINA PARA ATENDIMENTO DE PNEUMONIAS COMUNITÁRIAS E SUAS COMPLICAÇÕES NO HOSPITAL MATERNO INFANTIL DE BRASÍLIA</dc:title>
  <dc:creator>User</dc:creator>
  <cp:lastModifiedBy>Paulo</cp:lastModifiedBy>
  <cp:revision>79</cp:revision>
  <dcterms:created xsi:type="dcterms:W3CDTF">2017-12-14T16:20:21Z</dcterms:created>
  <dcterms:modified xsi:type="dcterms:W3CDTF">2018-02-18T00:00:43Z</dcterms:modified>
</cp:coreProperties>
</file>