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7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312" r:id="rId41"/>
    <p:sldId id="295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</p:sldIdLst>
  <p:sldSz cx="12192000" cy="6858000"/>
  <p:notesSz cx="6858000" cy="9144000"/>
  <p:embeddedFontLst>
    <p:embeddedFont>
      <p:font typeface="Gill Sans MT" charset="0"/>
      <p:regular r:id="rId77"/>
      <p:bold r:id="rId78"/>
      <p:italic r:id="rId79"/>
      <p:boldItalic r:id="rId80"/>
    </p:embeddedFont>
    <p:embeddedFont>
      <p:font typeface="Wingdings 2" pitchFamily="18" charset="2"/>
      <p:regular r:id="rId81"/>
    </p:embeddedFont>
    <p:embeddedFont>
      <p:font typeface="Century Gothic" pitchFamily="34" charset="0"/>
      <p:regular r:id="rId82"/>
      <p:bold r:id="rId83"/>
      <p:italic r:id="rId84"/>
      <p:boldItalic r:id="rId85"/>
    </p:embeddedFont>
    <p:embeddedFont>
      <p:font typeface="Microsoft YaHei" pitchFamily="34" charset="-122"/>
      <p:regular r:id="rId86"/>
      <p:bold r:id="rId87"/>
    </p:embeddedFont>
    <p:embeddedFont>
      <p:font typeface="Verdana" pitchFamily="34" charset="0"/>
      <p:regular r:id="rId88"/>
      <p:bold r:id="rId89"/>
      <p:italic r:id="rId90"/>
      <p:boldItalic r:id="rId91"/>
    </p:embeddedFont>
  </p:embeddedFontLst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EE8313A0-F4BD-45B4-8A42-89B80522A4A2}">
  <a:tblStyle styleId="{EE8313A0-F4BD-45B4-8A42-89B80522A4A2}" styleName="Table_0">
    <a:wholeTbl>
      <a:tcTxStyle b="off" i="off">
        <a:font>
          <a:latin typeface="Gill Sans MT"/>
          <a:ea typeface="Gill Sans MT"/>
          <a:cs typeface="Gill Sans MT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E8E7E7"/>
          </a:solidFill>
        </a:fill>
      </a:tcStyle>
    </a:wholeTbl>
    <a:band1H>
      <a:tcTxStyle/>
      <a:tcStyle>
        <a:tcBdr/>
        <a:fill>
          <a:solidFill>
            <a:srgbClr val="CFCA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CA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59" autoAdjust="0"/>
    <p:restoredTop sz="94660"/>
  </p:normalViewPr>
  <p:slideViewPr>
    <p:cSldViewPr snapToGrid="0">
      <p:cViewPr varScale="1">
        <p:scale>
          <a:sx n="93" d="100"/>
          <a:sy n="93" d="100"/>
        </p:scale>
        <p:origin x="-20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84" Type="http://schemas.openxmlformats.org/officeDocument/2006/relationships/font" Target="fonts/font8.fntdata"/><Relationship Id="rId89" Type="http://schemas.openxmlformats.org/officeDocument/2006/relationships/font" Target="fonts/font13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font" Target="fonts/font3.fntdata"/><Relationship Id="rId87" Type="http://schemas.openxmlformats.org/officeDocument/2006/relationships/font" Target="fonts/font11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6.fntdata"/><Relationship Id="rId90" Type="http://schemas.openxmlformats.org/officeDocument/2006/relationships/font" Target="fonts/font14.fntdata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font" Target="fonts/font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4.fntdata"/><Relationship Id="rId85" Type="http://schemas.openxmlformats.org/officeDocument/2006/relationships/font" Target="fonts/font9.fntdata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7.fntdata"/><Relationship Id="rId88" Type="http://schemas.openxmlformats.org/officeDocument/2006/relationships/font" Target="fonts/font12.fntdata"/><Relationship Id="rId9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2.fntdata"/><Relationship Id="rId81" Type="http://schemas.openxmlformats.org/officeDocument/2006/relationships/font" Target="fonts/font5.fntdata"/><Relationship Id="rId86" Type="http://schemas.openxmlformats.org/officeDocument/2006/relationships/font" Target="fonts/font10.fntdata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D325D9-A310-481B-8445-B863A6BFA9F6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E2235D1-95FC-4F19-A86F-1AAE9799548D}">
      <dgm:prSet phldrT="[Texto]"/>
      <dgm:spPr/>
      <dgm:t>
        <a:bodyPr/>
        <a:lstStyle/>
        <a:p>
          <a:r>
            <a:rPr lang="pt-BR" dirty="0"/>
            <a:t>Movimentos paroxísticos não epilépticos do RN</a:t>
          </a:r>
        </a:p>
      </dgm:t>
    </dgm:pt>
    <dgm:pt modelId="{8892087A-ECB1-4EDA-B176-E143D4158E5D}" type="parTrans" cxnId="{3C642B1E-EFA6-4CE6-AD6F-E3B60395E984}">
      <dgm:prSet/>
      <dgm:spPr/>
      <dgm:t>
        <a:bodyPr/>
        <a:lstStyle/>
        <a:p>
          <a:endParaRPr lang="pt-BR"/>
        </a:p>
      </dgm:t>
    </dgm:pt>
    <dgm:pt modelId="{040B3A5D-202E-4C46-A4CF-67255BA823B8}" type="sibTrans" cxnId="{3C642B1E-EFA6-4CE6-AD6F-E3B60395E984}">
      <dgm:prSet/>
      <dgm:spPr/>
      <dgm:t>
        <a:bodyPr/>
        <a:lstStyle/>
        <a:p>
          <a:endParaRPr lang="pt-BR"/>
        </a:p>
      </dgm:t>
    </dgm:pt>
    <dgm:pt modelId="{F833943A-DBC1-4B73-80E1-53A79DBD85DB}">
      <dgm:prSet phldrT="[Texto]" custT="1"/>
      <dgm:spPr/>
      <dgm:t>
        <a:bodyPr/>
        <a:lstStyle/>
        <a:p>
          <a:r>
            <a:rPr lang="pt-BR" sz="3200" dirty="0"/>
            <a:t>Tremores</a:t>
          </a:r>
          <a:endParaRPr lang="pt-BR" sz="1700" dirty="0"/>
        </a:p>
      </dgm:t>
    </dgm:pt>
    <dgm:pt modelId="{D3A6E6E8-193B-43F8-9D6E-CB3FE4110114}" type="parTrans" cxnId="{BE7FE5DA-1DCC-4D07-AFA1-9B904F938D62}">
      <dgm:prSet/>
      <dgm:spPr/>
      <dgm:t>
        <a:bodyPr/>
        <a:lstStyle/>
        <a:p>
          <a:endParaRPr lang="pt-BR"/>
        </a:p>
      </dgm:t>
    </dgm:pt>
    <dgm:pt modelId="{9C7B79F3-C817-4F7A-ADDF-52DBE51E40AD}" type="sibTrans" cxnId="{BE7FE5DA-1DCC-4D07-AFA1-9B904F938D62}">
      <dgm:prSet/>
      <dgm:spPr/>
      <dgm:t>
        <a:bodyPr/>
        <a:lstStyle/>
        <a:p>
          <a:endParaRPr lang="pt-BR"/>
        </a:p>
      </dgm:t>
    </dgm:pt>
    <dgm:pt modelId="{B3572C1F-EE98-473E-BB73-9A4A6FC6A9BD}">
      <dgm:prSet phldrT="[Texto]" custT="1"/>
      <dgm:spPr/>
      <dgm:t>
        <a:bodyPr/>
        <a:lstStyle/>
        <a:p>
          <a:r>
            <a:rPr lang="pt-BR" sz="2400" dirty="0"/>
            <a:t>Enrijecimentos</a:t>
          </a:r>
          <a:endParaRPr lang="pt-BR" sz="1700" dirty="0"/>
        </a:p>
      </dgm:t>
    </dgm:pt>
    <dgm:pt modelId="{EF08576F-A1EF-4CFD-9D17-339CDB5BA41A}" type="parTrans" cxnId="{AC884210-9F30-4D1A-8EB5-B2D39A979049}">
      <dgm:prSet/>
      <dgm:spPr/>
      <dgm:t>
        <a:bodyPr/>
        <a:lstStyle/>
        <a:p>
          <a:endParaRPr lang="pt-BR"/>
        </a:p>
      </dgm:t>
    </dgm:pt>
    <dgm:pt modelId="{5CDA8CAA-36BB-460E-98E2-9829D0B03C7D}" type="sibTrans" cxnId="{AC884210-9F30-4D1A-8EB5-B2D39A979049}">
      <dgm:prSet/>
      <dgm:spPr/>
      <dgm:t>
        <a:bodyPr/>
        <a:lstStyle/>
        <a:p>
          <a:endParaRPr lang="pt-BR"/>
        </a:p>
      </dgm:t>
    </dgm:pt>
    <dgm:pt modelId="{DACFEFE3-9B90-4262-B13C-358211812E7D}">
      <dgm:prSet phldrT="[Texto]"/>
      <dgm:spPr/>
      <dgm:t>
        <a:bodyPr/>
        <a:lstStyle/>
        <a:p>
          <a:r>
            <a:rPr lang="pt-BR" dirty="0"/>
            <a:t>Movimentos Anormais* (necessitam de investigação complementar)</a:t>
          </a:r>
        </a:p>
      </dgm:t>
    </dgm:pt>
    <dgm:pt modelId="{81FC29CC-A96D-4577-84DA-3A9768A01725}" type="parTrans" cxnId="{4E4E663C-6026-4CE8-B7F9-6CA3833436F1}">
      <dgm:prSet/>
      <dgm:spPr/>
      <dgm:t>
        <a:bodyPr/>
        <a:lstStyle/>
        <a:p>
          <a:endParaRPr lang="pt-BR"/>
        </a:p>
      </dgm:t>
    </dgm:pt>
    <dgm:pt modelId="{519A6851-A204-48BD-AEE4-CEFE8380BFBF}" type="sibTrans" cxnId="{4E4E663C-6026-4CE8-B7F9-6CA3833436F1}">
      <dgm:prSet/>
      <dgm:spPr/>
      <dgm:t>
        <a:bodyPr/>
        <a:lstStyle/>
        <a:p>
          <a:endParaRPr lang="pt-BR"/>
        </a:p>
      </dgm:t>
    </dgm:pt>
    <dgm:pt modelId="{0B4FC8C0-23E8-478C-A158-43DF8EF8F470}">
      <dgm:prSet phldrT="[Texto]"/>
      <dgm:spPr/>
      <dgm:t>
        <a:bodyPr/>
        <a:lstStyle/>
        <a:p>
          <a:r>
            <a:rPr lang="pt-BR" dirty="0"/>
            <a:t>Braçadas</a:t>
          </a:r>
        </a:p>
      </dgm:t>
    </dgm:pt>
    <dgm:pt modelId="{4F32F5F7-91E8-40C3-ABD0-3DA1286A9CEE}" type="parTrans" cxnId="{390E9F07-CA7A-4741-9AF6-BB3A746B97AF}">
      <dgm:prSet/>
      <dgm:spPr/>
      <dgm:t>
        <a:bodyPr/>
        <a:lstStyle/>
        <a:p>
          <a:endParaRPr lang="pt-BR"/>
        </a:p>
      </dgm:t>
    </dgm:pt>
    <dgm:pt modelId="{7A1D6EB9-5F48-4A24-BA1E-BF905A333273}" type="sibTrans" cxnId="{390E9F07-CA7A-4741-9AF6-BB3A746B97AF}">
      <dgm:prSet/>
      <dgm:spPr/>
      <dgm:t>
        <a:bodyPr/>
        <a:lstStyle/>
        <a:p>
          <a:endParaRPr lang="pt-BR"/>
        </a:p>
      </dgm:t>
    </dgm:pt>
    <dgm:pt modelId="{5A246298-E256-43E0-90AA-4B4C88F2EA83}">
      <dgm:prSet phldrT="[Texto]"/>
      <dgm:spPr/>
      <dgm:t>
        <a:bodyPr/>
        <a:lstStyle/>
        <a:p>
          <a:r>
            <a:rPr lang="pt-BR" dirty="0"/>
            <a:t>Sucção</a:t>
          </a:r>
        </a:p>
      </dgm:t>
    </dgm:pt>
    <dgm:pt modelId="{FCEA34AB-84DF-488C-92C9-CE6CA3318FB4}" type="parTrans" cxnId="{7C3A4162-59C9-490C-99F3-C40AC0371436}">
      <dgm:prSet/>
      <dgm:spPr/>
      <dgm:t>
        <a:bodyPr/>
        <a:lstStyle/>
        <a:p>
          <a:endParaRPr lang="pt-BR"/>
        </a:p>
      </dgm:t>
    </dgm:pt>
    <dgm:pt modelId="{EF99A35A-ACFA-4A74-AA34-D6C4D0189BAF}" type="sibTrans" cxnId="{7C3A4162-59C9-490C-99F3-C40AC0371436}">
      <dgm:prSet/>
      <dgm:spPr/>
      <dgm:t>
        <a:bodyPr/>
        <a:lstStyle/>
        <a:p>
          <a:endParaRPr lang="pt-BR"/>
        </a:p>
      </dgm:t>
    </dgm:pt>
    <dgm:pt modelId="{A258A69E-75FE-4C36-B23D-3BF011334362}">
      <dgm:prSet phldrT="[Texto]"/>
      <dgm:spPr/>
      <dgm:t>
        <a:bodyPr/>
        <a:lstStyle/>
        <a:p>
          <a:r>
            <a:rPr lang="pt-BR" dirty="0"/>
            <a:t>Protrusão lingual</a:t>
          </a:r>
        </a:p>
      </dgm:t>
    </dgm:pt>
    <dgm:pt modelId="{38C87827-EBBC-4E0A-9316-4C75C2FE1EA4}" type="parTrans" cxnId="{0F8F2FD3-39B2-4948-85ED-5302A3E502E4}">
      <dgm:prSet/>
      <dgm:spPr/>
      <dgm:t>
        <a:bodyPr/>
        <a:lstStyle/>
        <a:p>
          <a:endParaRPr lang="pt-BR"/>
        </a:p>
      </dgm:t>
    </dgm:pt>
    <dgm:pt modelId="{D53FC99A-6D98-49E8-9512-926B0FD6A926}" type="sibTrans" cxnId="{0F8F2FD3-39B2-4948-85ED-5302A3E502E4}">
      <dgm:prSet/>
      <dgm:spPr/>
      <dgm:t>
        <a:bodyPr/>
        <a:lstStyle/>
        <a:p>
          <a:endParaRPr lang="pt-BR"/>
        </a:p>
      </dgm:t>
    </dgm:pt>
    <dgm:pt modelId="{792A4487-7ECB-4C9F-AAF0-4BB6D19FC858}">
      <dgm:prSet phldrT="[Texto]"/>
      <dgm:spPr/>
      <dgm:t>
        <a:bodyPr/>
        <a:lstStyle/>
        <a:p>
          <a:r>
            <a:rPr lang="pt-BR" dirty="0"/>
            <a:t>Franzir de lábios</a:t>
          </a:r>
        </a:p>
      </dgm:t>
    </dgm:pt>
    <dgm:pt modelId="{846DB1D2-F650-4F31-B6E8-D9D973D0ECAF}" type="parTrans" cxnId="{53C8037E-E3D6-46C0-847C-C4D9FD2F92BA}">
      <dgm:prSet/>
      <dgm:spPr/>
      <dgm:t>
        <a:bodyPr/>
        <a:lstStyle/>
        <a:p>
          <a:endParaRPr lang="pt-BR"/>
        </a:p>
      </dgm:t>
    </dgm:pt>
    <dgm:pt modelId="{849FA107-6E42-483C-B337-0A1027E20411}" type="sibTrans" cxnId="{53C8037E-E3D6-46C0-847C-C4D9FD2F92BA}">
      <dgm:prSet/>
      <dgm:spPr/>
      <dgm:t>
        <a:bodyPr/>
        <a:lstStyle/>
        <a:p>
          <a:endParaRPr lang="pt-BR"/>
        </a:p>
      </dgm:t>
    </dgm:pt>
    <dgm:pt modelId="{F9DF8B1A-B224-4E11-9784-8CCA5966334F}">
      <dgm:prSet phldrT="[Texto]"/>
      <dgm:spPr/>
      <dgm:t>
        <a:bodyPr/>
        <a:lstStyle/>
        <a:p>
          <a:r>
            <a:rPr lang="pt-BR" dirty="0" err="1"/>
            <a:t>Nistagmo</a:t>
          </a:r>
          <a:endParaRPr lang="pt-BR" dirty="0"/>
        </a:p>
      </dgm:t>
    </dgm:pt>
    <dgm:pt modelId="{B82B57AE-F890-4815-AF89-9C53DF78A916}" type="parTrans" cxnId="{9898EE81-A8E6-4806-A5F4-D5D22285E48A}">
      <dgm:prSet/>
      <dgm:spPr/>
      <dgm:t>
        <a:bodyPr/>
        <a:lstStyle/>
        <a:p>
          <a:endParaRPr lang="pt-BR"/>
        </a:p>
      </dgm:t>
    </dgm:pt>
    <dgm:pt modelId="{4B790003-E839-4E75-B9A1-E12BDA2A29C8}" type="sibTrans" cxnId="{9898EE81-A8E6-4806-A5F4-D5D22285E48A}">
      <dgm:prSet/>
      <dgm:spPr/>
      <dgm:t>
        <a:bodyPr/>
        <a:lstStyle/>
        <a:p>
          <a:endParaRPr lang="pt-BR"/>
        </a:p>
      </dgm:t>
    </dgm:pt>
    <dgm:pt modelId="{950F2C4C-0B23-40AE-8BCC-64D08C4881BA}">
      <dgm:prSet phldrT="[Texto]"/>
      <dgm:spPr/>
      <dgm:t>
        <a:bodyPr/>
        <a:lstStyle/>
        <a:p>
          <a:r>
            <a:rPr lang="pt-BR" dirty="0"/>
            <a:t>Rigidez tônica generalizada</a:t>
          </a:r>
        </a:p>
      </dgm:t>
    </dgm:pt>
    <dgm:pt modelId="{2016FC7B-AEA9-4978-85B0-F83DEF73A9F3}" type="parTrans" cxnId="{2045333E-731C-4198-B74B-EA8BB46B8393}">
      <dgm:prSet/>
      <dgm:spPr/>
      <dgm:t>
        <a:bodyPr/>
        <a:lstStyle/>
        <a:p>
          <a:endParaRPr lang="pt-BR"/>
        </a:p>
      </dgm:t>
    </dgm:pt>
    <dgm:pt modelId="{5ABB48AB-7F3D-4EAB-845D-4CEA96AEA1E9}" type="sibTrans" cxnId="{2045333E-731C-4198-B74B-EA8BB46B8393}">
      <dgm:prSet/>
      <dgm:spPr/>
      <dgm:t>
        <a:bodyPr/>
        <a:lstStyle/>
        <a:p>
          <a:endParaRPr lang="pt-BR"/>
        </a:p>
      </dgm:t>
    </dgm:pt>
    <dgm:pt modelId="{EC7B17D9-D908-4D48-90B3-E2B0F4186889}">
      <dgm:prSet phldrT="[Texto]" custT="1"/>
      <dgm:spPr/>
      <dgm:t>
        <a:bodyPr/>
        <a:lstStyle/>
        <a:p>
          <a:r>
            <a:rPr lang="pt-BR" sz="2800" dirty="0"/>
            <a:t>Mioclônias</a:t>
          </a:r>
          <a:endParaRPr lang="pt-BR" sz="1700" dirty="0"/>
        </a:p>
      </dgm:t>
    </dgm:pt>
    <dgm:pt modelId="{42032467-E999-4024-8A65-505C7F30CDB7}" type="parTrans" cxnId="{5558A79E-969B-497B-BCB0-EDF4D19D1A60}">
      <dgm:prSet/>
      <dgm:spPr/>
      <dgm:t>
        <a:bodyPr/>
        <a:lstStyle/>
        <a:p>
          <a:endParaRPr lang="pt-BR"/>
        </a:p>
      </dgm:t>
    </dgm:pt>
    <dgm:pt modelId="{86B127C0-7838-43B0-8EC5-BDCE8EA661B7}" type="sibTrans" cxnId="{5558A79E-969B-497B-BCB0-EDF4D19D1A60}">
      <dgm:prSet/>
      <dgm:spPr/>
      <dgm:t>
        <a:bodyPr/>
        <a:lstStyle/>
        <a:p>
          <a:endParaRPr lang="pt-BR"/>
        </a:p>
      </dgm:t>
    </dgm:pt>
    <dgm:pt modelId="{5E3105B0-FE84-4CC1-AA8C-EB6295F966B7}">
      <dgm:prSet phldrT="[Texto]"/>
      <dgm:spPr/>
      <dgm:t>
        <a:bodyPr/>
        <a:lstStyle/>
        <a:p>
          <a:r>
            <a:rPr lang="pt-BR" sz="1300" dirty="0"/>
            <a:t>Comuns no SONO</a:t>
          </a:r>
        </a:p>
      </dgm:t>
    </dgm:pt>
    <dgm:pt modelId="{56CB9331-68E7-4331-B492-76FFCC0CDA40}" type="parTrans" cxnId="{492B70B4-2E92-4B99-8C9A-9F4E1C24CEB8}">
      <dgm:prSet/>
      <dgm:spPr/>
      <dgm:t>
        <a:bodyPr/>
        <a:lstStyle/>
        <a:p>
          <a:endParaRPr lang="pt-BR"/>
        </a:p>
      </dgm:t>
    </dgm:pt>
    <dgm:pt modelId="{69D15D7E-679F-4D20-9F68-613CF8B06C04}" type="sibTrans" cxnId="{492B70B4-2E92-4B99-8C9A-9F4E1C24CEB8}">
      <dgm:prSet/>
      <dgm:spPr/>
      <dgm:t>
        <a:bodyPr/>
        <a:lstStyle/>
        <a:p>
          <a:endParaRPr lang="pt-BR"/>
        </a:p>
      </dgm:t>
    </dgm:pt>
    <dgm:pt modelId="{C7C7156C-2233-49B1-BDF1-DEBD9EA1C5FB}">
      <dgm:prSet phldrT="[Texto]"/>
      <dgm:spPr/>
      <dgm:t>
        <a:bodyPr/>
        <a:lstStyle/>
        <a:p>
          <a:r>
            <a:rPr lang="pt-BR" sz="1300" dirty="0"/>
            <a:t>Se presentes em vigília </a:t>
          </a:r>
          <a:r>
            <a:rPr lang="pt-BR" sz="1300" dirty="0">
              <a:sym typeface="Wingdings" panose="05000000000000000000" pitchFamily="2" charset="2"/>
            </a:rPr>
            <a:t> EEG</a:t>
          </a:r>
          <a:endParaRPr lang="pt-BR" sz="1300" dirty="0"/>
        </a:p>
      </dgm:t>
    </dgm:pt>
    <dgm:pt modelId="{971D3B84-1493-4DDB-A863-26D80F7DFF68}" type="parTrans" cxnId="{88853404-5D51-46BD-84D4-A980F0E1B24C}">
      <dgm:prSet/>
      <dgm:spPr/>
      <dgm:t>
        <a:bodyPr/>
        <a:lstStyle/>
        <a:p>
          <a:endParaRPr lang="pt-BR"/>
        </a:p>
      </dgm:t>
    </dgm:pt>
    <dgm:pt modelId="{76FA0467-B7EE-41B0-8E7F-655365E838C1}" type="sibTrans" cxnId="{88853404-5D51-46BD-84D4-A980F0E1B24C}">
      <dgm:prSet/>
      <dgm:spPr/>
      <dgm:t>
        <a:bodyPr/>
        <a:lstStyle/>
        <a:p>
          <a:endParaRPr lang="pt-BR"/>
        </a:p>
      </dgm:t>
    </dgm:pt>
    <dgm:pt modelId="{B5025B09-271A-4551-AD3E-F4AA3403904E}">
      <dgm:prSet phldrT="[Texto]"/>
      <dgm:spPr/>
      <dgm:t>
        <a:bodyPr/>
        <a:lstStyle/>
        <a:p>
          <a:r>
            <a:rPr lang="pt-BR" dirty="0"/>
            <a:t>Piscadas sem desvio ocular</a:t>
          </a:r>
        </a:p>
      </dgm:t>
    </dgm:pt>
    <dgm:pt modelId="{69767987-E629-4165-A76E-5EC42A4A4A02}" type="parTrans" cxnId="{73B33CC8-EB97-464D-958D-647A99F93CFA}">
      <dgm:prSet/>
      <dgm:spPr/>
      <dgm:t>
        <a:bodyPr/>
        <a:lstStyle/>
        <a:p>
          <a:endParaRPr lang="pt-BR"/>
        </a:p>
      </dgm:t>
    </dgm:pt>
    <dgm:pt modelId="{888B442C-D92F-4EE0-9C59-FAC5D872E6CB}" type="sibTrans" cxnId="{73B33CC8-EB97-464D-958D-647A99F93CFA}">
      <dgm:prSet/>
      <dgm:spPr/>
      <dgm:t>
        <a:bodyPr/>
        <a:lstStyle/>
        <a:p>
          <a:endParaRPr lang="pt-BR"/>
        </a:p>
      </dgm:t>
    </dgm:pt>
    <dgm:pt modelId="{C0651A4A-AFCF-420B-A8C8-32C73906DB2C}">
      <dgm:prSet phldrT="[Texto]"/>
      <dgm:spPr/>
      <dgm:t>
        <a:bodyPr/>
        <a:lstStyle/>
        <a:p>
          <a:r>
            <a:rPr lang="pt-BR" dirty="0"/>
            <a:t>Pedaladas</a:t>
          </a:r>
        </a:p>
      </dgm:t>
    </dgm:pt>
    <dgm:pt modelId="{C0131285-AEF1-467D-A52D-BD69A5C8B314}" type="parTrans" cxnId="{643F500B-D094-43DC-9886-EF57A6F21540}">
      <dgm:prSet/>
      <dgm:spPr/>
    </dgm:pt>
    <dgm:pt modelId="{138A10C4-5344-414C-86B5-8E260CAE2E54}" type="sibTrans" cxnId="{643F500B-D094-43DC-9886-EF57A6F21540}">
      <dgm:prSet/>
      <dgm:spPr/>
    </dgm:pt>
    <dgm:pt modelId="{29303CE8-CD8F-45E0-8B21-0250315B57E7}" type="pres">
      <dgm:prSet presAssocID="{9BD325D9-A310-481B-8445-B863A6BFA9F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EEAB701-14E8-4588-AFA1-69CC96481AE3}" type="pres">
      <dgm:prSet presAssocID="{0E2235D1-95FC-4F19-A86F-1AAE9799548D}" presName="roof" presStyleLbl="dkBgShp" presStyleIdx="0" presStyleCnt="2"/>
      <dgm:spPr/>
      <dgm:t>
        <a:bodyPr/>
        <a:lstStyle/>
        <a:p>
          <a:endParaRPr lang="pt-BR"/>
        </a:p>
      </dgm:t>
    </dgm:pt>
    <dgm:pt modelId="{2F9B9BEA-8FB5-49C0-97F9-A9E1348F33E2}" type="pres">
      <dgm:prSet presAssocID="{0E2235D1-95FC-4F19-A86F-1AAE9799548D}" presName="pillars" presStyleCnt="0"/>
      <dgm:spPr/>
    </dgm:pt>
    <dgm:pt modelId="{06B60804-063F-4059-ABF7-6EF4F0D0C617}" type="pres">
      <dgm:prSet presAssocID="{0E2235D1-95FC-4F19-A86F-1AAE9799548D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D7CEA20-8104-461B-8017-F321638987D1}" type="pres">
      <dgm:prSet presAssocID="{B3572C1F-EE98-473E-BB73-9A4A6FC6A9BD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A5337DA-BE03-400E-9DB0-FB92E349236D}" type="pres">
      <dgm:prSet presAssocID="{DACFEFE3-9B90-4262-B13C-358211812E7D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3CB9C57-A8C5-4B37-9B4F-A5AA90A80786}" type="pres">
      <dgm:prSet presAssocID="{EC7B17D9-D908-4D48-90B3-E2B0F4186889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2A773CD-45D5-4F72-B28B-F4BA157E4CB7}" type="pres">
      <dgm:prSet presAssocID="{0E2235D1-95FC-4F19-A86F-1AAE9799548D}" presName="base" presStyleLbl="dkBgShp" presStyleIdx="1" presStyleCnt="2"/>
      <dgm:spPr/>
    </dgm:pt>
  </dgm:ptLst>
  <dgm:cxnLst>
    <dgm:cxn modelId="{53C8037E-E3D6-46C0-847C-C4D9FD2F92BA}" srcId="{DACFEFE3-9B90-4262-B13C-358211812E7D}" destId="{792A4487-7ECB-4C9F-AAF0-4BB6D19FC858}" srcOrd="5" destOrd="0" parTransId="{846DB1D2-F650-4F31-B6E8-D9D973D0ECAF}" sibTransId="{849FA107-6E42-483C-B337-0A1027E20411}"/>
    <dgm:cxn modelId="{4E4E663C-6026-4CE8-B7F9-6CA3833436F1}" srcId="{0E2235D1-95FC-4F19-A86F-1AAE9799548D}" destId="{DACFEFE3-9B90-4262-B13C-358211812E7D}" srcOrd="2" destOrd="0" parTransId="{81FC29CC-A96D-4577-84DA-3A9768A01725}" sibTransId="{519A6851-A204-48BD-AEE4-CEFE8380BFBF}"/>
    <dgm:cxn modelId="{BE7FE5DA-1DCC-4D07-AFA1-9B904F938D62}" srcId="{0E2235D1-95FC-4F19-A86F-1AAE9799548D}" destId="{F833943A-DBC1-4B73-80E1-53A79DBD85DB}" srcOrd="0" destOrd="0" parTransId="{D3A6E6E8-193B-43F8-9D6E-CB3FE4110114}" sibTransId="{9C7B79F3-C817-4F7A-ADDF-52DBE51E40AD}"/>
    <dgm:cxn modelId="{492B70B4-2E92-4B99-8C9A-9F4E1C24CEB8}" srcId="{EC7B17D9-D908-4D48-90B3-E2B0F4186889}" destId="{5E3105B0-FE84-4CC1-AA8C-EB6295F966B7}" srcOrd="0" destOrd="0" parTransId="{56CB9331-68E7-4331-B492-76FFCC0CDA40}" sibTransId="{69D15D7E-679F-4D20-9F68-613CF8B06C04}"/>
    <dgm:cxn modelId="{7C3A4162-59C9-490C-99F3-C40AC0371436}" srcId="{DACFEFE3-9B90-4262-B13C-358211812E7D}" destId="{5A246298-E256-43E0-90AA-4B4C88F2EA83}" srcOrd="1" destOrd="0" parTransId="{FCEA34AB-84DF-488C-92C9-CE6CA3318FB4}" sibTransId="{EF99A35A-ACFA-4A74-AA34-D6C4D0189BAF}"/>
    <dgm:cxn modelId="{1A213942-B172-4CD8-A85D-1497F853AE5D}" type="presOf" srcId="{F9DF8B1A-B224-4E11-9784-8CCA5966334F}" destId="{7A5337DA-BE03-400E-9DB0-FB92E349236D}" srcOrd="0" destOrd="7" presId="urn:microsoft.com/office/officeart/2005/8/layout/hList3"/>
    <dgm:cxn modelId="{387F3D6E-5B48-4E06-AFC0-7D9AB771D698}" type="presOf" srcId="{F833943A-DBC1-4B73-80E1-53A79DBD85DB}" destId="{06B60804-063F-4059-ABF7-6EF4F0D0C617}" srcOrd="0" destOrd="0" presId="urn:microsoft.com/office/officeart/2005/8/layout/hList3"/>
    <dgm:cxn modelId="{9898EE81-A8E6-4806-A5F4-D5D22285E48A}" srcId="{DACFEFE3-9B90-4262-B13C-358211812E7D}" destId="{F9DF8B1A-B224-4E11-9784-8CCA5966334F}" srcOrd="6" destOrd="0" parTransId="{B82B57AE-F890-4815-AF89-9C53DF78A916}" sibTransId="{4B790003-E839-4E75-B9A1-E12BDA2A29C8}"/>
    <dgm:cxn modelId="{0F8F2FD3-39B2-4948-85ED-5302A3E502E4}" srcId="{DACFEFE3-9B90-4262-B13C-358211812E7D}" destId="{A258A69E-75FE-4C36-B23D-3BF011334362}" srcOrd="4" destOrd="0" parTransId="{38C87827-EBBC-4E0A-9316-4C75C2FE1EA4}" sibTransId="{D53FC99A-6D98-49E8-9512-926B0FD6A926}"/>
    <dgm:cxn modelId="{88853404-5D51-46BD-84D4-A980F0E1B24C}" srcId="{EC7B17D9-D908-4D48-90B3-E2B0F4186889}" destId="{C7C7156C-2233-49B1-BDF1-DEBD9EA1C5FB}" srcOrd="1" destOrd="0" parTransId="{971D3B84-1493-4DDB-A863-26D80F7DFF68}" sibTransId="{76FA0467-B7EE-41B0-8E7F-655365E838C1}"/>
    <dgm:cxn modelId="{5B97D098-E7F3-4D45-87DE-9FD13FD4A278}" type="presOf" srcId="{C0651A4A-AFCF-420B-A8C8-32C73906DB2C}" destId="{7A5337DA-BE03-400E-9DB0-FB92E349236D}" srcOrd="0" destOrd="3" presId="urn:microsoft.com/office/officeart/2005/8/layout/hList3"/>
    <dgm:cxn modelId="{BFCA2B69-D6A0-4486-9E63-63BC59E06BF1}" type="presOf" srcId="{DACFEFE3-9B90-4262-B13C-358211812E7D}" destId="{7A5337DA-BE03-400E-9DB0-FB92E349236D}" srcOrd="0" destOrd="0" presId="urn:microsoft.com/office/officeart/2005/8/layout/hList3"/>
    <dgm:cxn modelId="{DBC110D5-4A07-4C6C-AB97-6BA6C36ED367}" type="presOf" srcId="{A258A69E-75FE-4C36-B23D-3BF011334362}" destId="{7A5337DA-BE03-400E-9DB0-FB92E349236D}" srcOrd="0" destOrd="5" presId="urn:microsoft.com/office/officeart/2005/8/layout/hList3"/>
    <dgm:cxn modelId="{AC884210-9F30-4D1A-8EB5-B2D39A979049}" srcId="{0E2235D1-95FC-4F19-A86F-1AAE9799548D}" destId="{B3572C1F-EE98-473E-BB73-9A4A6FC6A9BD}" srcOrd="1" destOrd="0" parTransId="{EF08576F-A1EF-4CFD-9D17-339CDB5BA41A}" sibTransId="{5CDA8CAA-36BB-460E-98E2-9829D0B03C7D}"/>
    <dgm:cxn modelId="{390E9F07-CA7A-4741-9AF6-BB3A746B97AF}" srcId="{DACFEFE3-9B90-4262-B13C-358211812E7D}" destId="{0B4FC8C0-23E8-478C-A158-43DF8EF8F470}" srcOrd="0" destOrd="0" parTransId="{4F32F5F7-91E8-40C3-ABD0-3DA1286A9CEE}" sibTransId="{7A1D6EB9-5F48-4A24-BA1E-BF905A333273}"/>
    <dgm:cxn modelId="{D7EEAC29-7BCB-4B65-9A9E-0B1F430AE7C1}" type="presOf" srcId="{B3572C1F-EE98-473E-BB73-9A4A6FC6A9BD}" destId="{ED7CEA20-8104-461B-8017-F321638987D1}" srcOrd="0" destOrd="0" presId="urn:microsoft.com/office/officeart/2005/8/layout/hList3"/>
    <dgm:cxn modelId="{72A80712-238C-43B4-BB92-6DF3B3BD41CF}" type="presOf" srcId="{5E3105B0-FE84-4CC1-AA8C-EB6295F966B7}" destId="{63CB9C57-A8C5-4B37-9B4F-A5AA90A80786}" srcOrd="0" destOrd="1" presId="urn:microsoft.com/office/officeart/2005/8/layout/hList3"/>
    <dgm:cxn modelId="{5558A79E-969B-497B-BCB0-EDF4D19D1A60}" srcId="{0E2235D1-95FC-4F19-A86F-1AAE9799548D}" destId="{EC7B17D9-D908-4D48-90B3-E2B0F4186889}" srcOrd="3" destOrd="0" parTransId="{42032467-E999-4024-8A65-505C7F30CDB7}" sibTransId="{86B127C0-7838-43B0-8EC5-BDCE8EA661B7}"/>
    <dgm:cxn modelId="{2E036516-21E5-489C-80F3-9BEAE05BA17A}" type="presOf" srcId="{C7C7156C-2233-49B1-BDF1-DEBD9EA1C5FB}" destId="{63CB9C57-A8C5-4B37-9B4F-A5AA90A80786}" srcOrd="0" destOrd="2" presId="urn:microsoft.com/office/officeart/2005/8/layout/hList3"/>
    <dgm:cxn modelId="{643F500B-D094-43DC-9886-EF57A6F21540}" srcId="{DACFEFE3-9B90-4262-B13C-358211812E7D}" destId="{C0651A4A-AFCF-420B-A8C8-32C73906DB2C}" srcOrd="2" destOrd="0" parTransId="{C0131285-AEF1-467D-A52D-BD69A5C8B314}" sibTransId="{138A10C4-5344-414C-86B5-8E260CAE2E54}"/>
    <dgm:cxn modelId="{ED884E0B-1A55-4FA2-A938-2E4FCB333FB6}" type="presOf" srcId="{950F2C4C-0B23-40AE-8BCC-64D08C4881BA}" destId="{7A5337DA-BE03-400E-9DB0-FB92E349236D}" srcOrd="0" destOrd="8" presId="urn:microsoft.com/office/officeart/2005/8/layout/hList3"/>
    <dgm:cxn modelId="{3C642B1E-EFA6-4CE6-AD6F-E3B60395E984}" srcId="{9BD325D9-A310-481B-8445-B863A6BFA9F6}" destId="{0E2235D1-95FC-4F19-A86F-1AAE9799548D}" srcOrd="0" destOrd="0" parTransId="{8892087A-ECB1-4EDA-B176-E143D4158E5D}" sibTransId="{040B3A5D-202E-4C46-A4CF-67255BA823B8}"/>
    <dgm:cxn modelId="{58EE2A13-F0DE-4FF3-B0BA-00B28DC9EE90}" type="presOf" srcId="{0E2235D1-95FC-4F19-A86F-1AAE9799548D}" destId="{8EEAB701-14E8-4588-AFA1-69CC96481AE3}" srcOrd="0" destOrd="0" presId="urn:microsoft.com/office/officeart/2005/8/layout/hList3"/>
    <dgm:cxn modelId="{7CF77E02-CFDD-44D1-84DE-A128E2914E93}" type="presOf" srcId="{792A4487-7ECB-4C9F-AAF0-4BB6D19FC858}" destId="{7A5337DA-BE03-400E-9DB0-FB92E349236D}" srcOrd="0" destOrd="6" presId="urn:microsoft.com/office/officeart/2005/8/layout/hList3"/>
    <dgm:cxn modelId="{2045333E-731C-4198-B74B-EA8BB46B8393}" srcId="{DACFEFE3-9B90-4262-B13C-358211812E7D}" destId="{950F2C4C-0B23-40AE-8BCC-64D08C4881BA}" srcOrd="7" destOrd="0" parTransId="{2016FC7B-AEA9-4978-85B0-F83DEF73A9F3}" sibTransId="{5ABB48AB-7F3D-4EAB-845D-4CEA96AEA1E9}"/>
    <dgm:cxn modelId="{56870829-902E-400A-8053-89276B6F9A4D}" type="presOf" srcId="{B5025B09-271A-4551-AD3E-F4AA3403904E}" destId="{7A5337DA-BE03-400E-9DB0-FB92E349236D}" srcOrd="0" destOrd="4" presId="urn:microsoft.com/office/officeart/2005/8/layout/hList3"/>
    <dgm:cxn modelId="{5FDAFD5F-46FA-43C2-96E1-821FD0DCA705}" type="presOf" srcId="{0B4FC8C0-23E8-478C-A158-43DF8EF8F470}" destId="{7A5337DA-BE03-400E-9DB0-FB92E349236D}" srcOrd="0" destOrd="1" presId="urn:microsoft.com/office/officeart/2005/8/layout/hList3"/>
    <dgm:cxn modelId="{D8DCAC54-D240-4A09-85BF-43CA88C56746}" type="presOf" srcId="{5A246298-E256-43E0-90AA-4B4C88F2EA83}" destId="{7A5337DA-BE03-400E-9DB0-FB92E349236D}" srcOrd="0" destOrd="2" presId="urn:microsoft.com/office/officeart/2005/8/layout/hList3"/>
    <dgm:cxn modelId="{707B5E5E-C5B7-4FE0-B965-CE42B0C315E3}" type="presOf" srcId="{9BD325D9-A310-481B-8445-B863A6BFA9F6}" destId="{29303CE8-CD8F-45E0-8B21-0250315B57E7}" srcOrd="0" destOrd="0" presId="urn:microsoft.com/office/officeart/2005/8/layout/hList3"/>
    <dgm:cxn modelId="{73B33CC8-EB97-464D-958D-647A99F93CFA}" srcId="{DACFEFE3-9B90-4262-B13C-358211812E7D}" destId="{B5025B09-271A-4551-AD3E-F4AA3403904E}" srcOrd="3" destOrd="0" parTransId="{69767987-E629-4165-A76E-5EC42A4A4A02}" sibTransId="{888B442C-D92F-4EE0-9C59-FAC5D872E6CB}"/>
    <dgm:cxn modelId="{754E212A-8F7C-4BE9-A0E6-DE8A9BEE9C96}" type="presOf" srcId="{EC7B17D9-D908-4D48-90B3-E2B0F4186889}" destId="{63CB9C57-A8C5-4B37-9B4F-A5AA90A80786}" srcOrd="0" destOrd="0" presId="urn:microsoft.com/office/officeart/2005/8/layout/hList3"/>
    <dgm:cxn modelId="{D97998FC-0E6D-4D5E-BFC1-68704E34C49C}" type="presParOf" srcId="{29303CE8-CD8F-45E0-8B21-0250315B57E7}" destId="{8EEAB701-14E8-4588-AFA1-69CC96481AE3}" srcOrd="0" destOrd="0" presId="urn:microsoft.com/office/officeart/2005/8/layout/hList3"/>
    <dgm:cxn modelId="{FB7B2919-84A6-44CC-A0F0-A0102E9DE4CF}" type="presParOf" srcId="{29303CE8-CD8F-45E0-8B21-0250315B57E7}" destId="{2F9B9BEA-8FB5-49C0-97F9-A9E1348F33E2}" srcOrd="1" destOrd="0" presId="urn:microsoft.com/office/officeart/2005/8/layout/hList3"/>
    <dgm:cxn modelId="{1D3F9CCA-9935-411D-A568-529DE4383420}" type="presParOf" srcId="{2F9B9BEA-8FB5-49C0-97F9-A9E1348F33E2}" destId="{06B60804-063F-4059-ABF7-6EF4F0D0C617}" srcOrd="0" destOrd="0" presId="urn:microsoft.com/office/officeart/2005/8/layout/hList3"/>
    <dgm:cxn modelId="{A7086B07-9F79-4E06-B709-C6DE2C7141B8}" type="presParOf" srcId="{2F9B9BEA-8FB5-49C0-97F9-A9E1348F33E2}" destId="{ED7CEA20-8104-461B-8017-F321638987D1}" srcOrd="1" destOrd="0" presId="urn:microsoft.com/office/officeart/2005/8/layout/hList3"/>
    <dgm:cxn modelId="{53E8135F-4E2C-44D9-B3D2-29B3F0B79252}" type="presParOf" srcId="{2F9B9BEA-8FB5-49C0-97F9-A9E1348F33E2}" destId="{7A5337DA-BE03-400E-9DB0-FB92E349236D}" srcOrd="2" destOrd="0" presId="urn:microsoft.com/office/officeart/2005/8/layout/hList3"/>
    <dgm:cxn modelId="{69094A24-7519-48F2-BF1E-3FD9ED132099}" type="presParOf" srcId="{2F9B9BEA-8FB5-49C0-97F9-A9E1348F33E2}" destId="{63CB9C57-A8C5-4B37-9B4F-A5AA90A80786}" srcOrd="3" destOrd="0" presId="urn:microsoft.com/office/officeart/2005/8/layout/hList3"/>
    <dgm:cxn modelId="{A05AE79B-4B58-4C53-8879-01FFA0738953}" type="presParOf" srcId="{29303CE8-CD8F-45E0-8B21-0250315B57E7}" destId="{92A773CD-45D5-4F72-B28B-F4BA157E4CB7}" srcOrd="2" destOrd="0" presId="urn:microsoft.com/office/officeart/2005/8/layout/hLis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hape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pPr lvl="0"/>
            <a:endParaRPr noProof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457200" indent="-2984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hape 93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88067" name="Shape 9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hape 10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89091" name="Shape 10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hape 11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0115" name="Shape 120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hape 12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1139" name="Shape 126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hape 131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2163" name="Shape 132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hape 137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3187" name="Shape 138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hape 143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4211" name="Shape 14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hape 15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5235" name="Shape 15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hape 15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6259" name="Shape 157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hape 16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7283" name="Shape 16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hape 17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8307" name="Shape 179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hape 18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99331" name="Shape 186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hape 191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0355" name="Shape 192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hape 197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1379" name="Shape 198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hape 203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2403" name="Shape 20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hape 20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3427" name="Shape 209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hape 21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4451" name="Shape 215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hape 22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5475" name="Shape 22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hape 22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6499" name="Shape 227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hape 23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7523" name="Shape 23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hape 23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8547" name="Shape 239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hape 24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09571" name="Shape 245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hape 25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10595" name="Shape 25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hape 25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11619" name="Shape 257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hape 262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43" name="Shape 263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hape 26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13667" name="Shape 269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hape 273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14691" name="Shape 27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hape 27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15715" name="Shape 280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hape 285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6739" name="Shape 286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hape 291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numCol="1" anchor="ctr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pt-BR" smtClean="0"/>
          </a:p>
        </p:txBody>
      </p:sp>
      <p:sp>
        <p:nvSpPr>
          <p:cNvPr id="117763" name="Shape 292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463" y="5956300"/>
            <a:ext cx="1016000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F9A6917C-5BDD-4E91-A7CF-9C553816A3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199BD-BAB5-41A5-A6F1-91633970DE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47675" y="5141913"/>
            <a:ext cx="11290300" cy="1258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/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BCB037D2-D31F-4C8E-A955-3727B973D0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94306-ABAE-44DE-8FE0-4269C1E0A4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2A7CF-B605-46D8-A858-EDB21F4C33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spect="1"/>
          </p:cNvSpPr>
          <p:nvPr/>
        </p:nvSpPr>
        <p:spPr>
          <a:xfrm>
            <a:off x="441325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DA732-88D1-4FF7-B184-91E635DE88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500FF-F5ED-4500-90DA-896EDB911A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spect="1"/>
          </p:cNvSpPr>
          <p:nvPr/>
        </p:nvSpPr>
        <p:spPr>
          <a:xfrm>
            <a:off x="447675" y="5141913"/>
            <a:ext cx="11298238" cy="12747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06B5ED2-2190-41F9-9E67-9E68C5940A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/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7FEEB-3685-45FC-9CAF-33A43E0B3E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3D6F9-A5A6-4346-A4F5-73A09D2676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8839200" y="600075"/>
            <a:ext cx="2906713" cy="581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188" y="5956300"/>
            <a:ext cx="1328737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700" y="5951538"/>
            <a:ext cx="7896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7338" y="5956300"/>
            <a:ext cx="1163637" cy="365125"/>
          </a:xfrm>
        </p:spPr>
        <p:txBody>
          <a:bodyPr/>
          <a:lstStyle>
            <a:lvl1pPr>
              <a:defRPr smtClean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9A993E34-3A8D-4B9E-A500-C91E321CC7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025" y="704850"/>
            <a:ext cx="11029950" cy="1189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81025" y="2335213"/>
            <a:ext cx="1102995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713" y="59563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025" y="5951538"/>
            <a:ext cx="6916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cap="all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463" y="5956300"/>
            <a:ext cx="1052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2B713F-6DAD-4721-A5A9-147168315C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693" r:id="rId7"/>
    <p:sldLayoutId id="2147483701" r:id="rId8"/>
    <p:sldLayoutId id="2147483694" r:id="rId9"/>
    <p:sldLayoutId id="2147483702" r:id="rId10"/>
    <p:sldLayoutId id="2147483703" r:id="rId11"/>
  </p:sldLayoutIdLs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2800" kern="1200" cap="all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480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628650" indent="-304800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898525" indent="-269875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1425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1788" indent="-233363" algn="l" defTabSz="457200" rtl="0" fontAlgn="base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../Documents/My%20Maps/PRIMEIRA%20CRISE%20EPIL&#201;PTICA%20POTENCIAL.dmmx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../Documents/My%20Maps/PESSOA%20COM%20EPILEPSIA%20EM%20DESCOMPENSA&#199;&#195;O.dmmx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My%20Maps/ESTADO%20DE%20MAL%20EPIL&#201;PTICO%20apresentacao.dmmx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1212/wnl.0b013e31826aa902" TargetMode="Externa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1016/j.jpeds.2016.03.035" TargetMode="Externa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1159/000441847" TargetMode="Externa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1016/b978-0-444-52899-5.00028-9" TargetMode="Externa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://dx.doi.org/10.1016/j.spen.2010.06.006" TargetMode="External"/><Relationship Id="rId2" Type="http://schemas.openxmlformats.org/officeDocument/2006/relationships/hyperlink" Target="http://dx.doi.org/10.1016/j.yebeh.2015.04.01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x.doi.org/10.1016/j.seizure.2010.10.034" TargetMode="Externa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ctrTitle"/>
          </p:nvPr>
        </p:nvSpPr>
        <p:spPr>
          <a:xfrm>
            <a:off x="598488" y="1357313"/>
            <a:ext cx="10995025" cy="1474787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40"/>
              <a:buFont typeface="Cabin"/>
              <a:buNone/>
              <a:defRPr/>
            </a:pPr>
            <a:r>
              <a:rPr lang="pt-BR" sz="3240" cap="none" dirty="0">
                <a:ea typeface="Cabin"/>
                <a:cs typeface="Cabin"/>
                <a:sym typeface="Cabin"/>
              </a:rPr>
              <a:t>MANEJO E PROPOSTA DE PROTOCOLO PARA O ATENDIMENTO DAS CRISES EPILÉPTICAS EM PEDIATRIA ATENDIDAS NO SERVIÇO DE EMERGÊNCIA DO HOSPITAL MATERNO-INFANTIL DE BRASÍLIA</a:t>
            </a:r>
            <a:endParaRPr dirty="0"/>
          </a:p>
        </p:txBody>
      </p:sp>
      <p:sp>
        <p:nvSpPr>
          <p:cNvPr id="97" name="Shape 97"/>
          <p:cNvSpPr txBox="1"/>
          <p:nvPr/>
        </p:nvSpPr>
        <p:spPr>
          <a:xfrm>
            <a:off x="598488" y="3203575"/>
            <a:ext cx="10995025" cy="8223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62"/>
              <a:buFont typeface="Noto Sans Symbols"/>
              <a:buNone/>
              <a:defRPr/>
            </a:pPr>
            <a:r>
              <a:rPr lang="pt-BR" sz="2000" dirty="0">
                <a:solidFill>
                  <a:schemeClr val="lt1"/>
                </a:solidFill>
                <a:latin typeface="+mj-lt"/>
                <a:ea typeface="Cabin"/>
                <a:cs typeface="Cabin"/>
                <a:sym typeface="Cabin"/>
              </a:rPr>
              <a:t>AUTOR: MATHEUS ROCHA PEREIRA KLETTENBERG</a:t>
            </a:r>
            <a:endParaRPr sz="2800" dirty="0">
              <a:latin typeface="+mj-lt"/>
              <a:cs typeface="+mn-cs"/>
            </a:endParaRPr>
          </a:p>
          <a:p>
            <a:pPr algn="r" fontAlgn="auto">
              <a:lnSpc>
                <a:spcPct val="80000"/>
              </a:lnSpc>
              <a:spcBef>
                <a:spcPts val="896"/>
              </a:spcBef>
              <a:spcAft>
                <a:spcPts val="0"/>
              </a:spcAft>
              <a:buClr>
                <a:schemeClr val="accent2"/>
              </a:buClr>
              <a:buSzPts val="1362"/>
              <a:buFont typeface="Noto Sans Symbols"/>
              <a:buNone/>
              <a:defRPr/>
            </a:pPr>
            <a:r>
              <a:rPr lang="pt-BR" sz="2000" dirty="0">
                <a:solidFill>
                  <a:schemeClr val="lt1"/>
                </a:solidFill>
                <a:latin typeface="+mj-lt"/>
                <a:ea typeface="Cabin"/>
                <a:cs typeface="Cabin"/>
                <a:sym typeface="Cabin"/>
              </a:rPr>
              <a:t>ORIENTADORA:  DRA. LUDMILA INÁCIO DE LIMA UCHÔA</a:t>
            </a:r>
            <a:endParaRPr sz="2000" dirty="0">
              <a:solidFill>
                <a:schemeClr val="lt1"/>
              </a:solidFill>
              <a:latin typeface="+mj-lt"/>
              <a:ea typeface="Cabin"/>
              <a:cs typeface="Cabin"/>
              <a:sym typeface="Cabin"/>
            </a:endParaRPr>
          </a:p>
        </p:txBody>
      </p:sp>
      <p:sp>
        <p:nvSpPr>
          <p:cNvPr id="98" name="Shape 98"/>
          <p:cNvSpPr txBox="1"/>
          <p:nvPr/>
        </p:nvSpPr>
        <p:spPr>
          <a:xfrm>
            <a:off x="598488" y="4538663"/>
            <a:ext cx="10995025" cy="59055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62"/>
              <a:buFont typeface="Noto Sans Symbols"/>
              <a:buNone/>
              <a:defRPr/>
            </a:pPr>
            <a:r>
              <a:rPr lang="pt-BR" sz="2000" dirty="0">
                <a:solidFill>
                  <a:schemeClr val="lt1"/>
                </a:solidFill>
                <a:latin typeface="+mj-lt"/>
                <a:ea typeface="Cabin"/>
                <a:cs typeface="Cabin"/>
                <a:sym typeface="Cabin"/>
              </a:rPr>
              <a:t>BANCA EXAMINADORA:</a:t>
            </a:r>
          </a:p>
          <a:p>
            <a:pPr algn="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62"/>
              <a:defRPr/>
            </a:pPr>
            <a:r>
              <a:rPr lang="pt-BR" sz="2000" dirty="0">
                <a:solidFill>
                  <a:schemeClr val="lt1"/>
                </a:solidFill>
                <a:latin typeface="+mn-lt"/>
                <a:ea typeface="Cabin"/>
                <a:cs typeface="Cabin"/>
                <a:sym typeface="Cabin"/>
              </a:rPr>
              <a:t>DRA. JULIANA TENÓRIO MACÊDO</a:t>
            </a:r>
            <a:endParaRPr lang="pt-BR" sz="2800" dirty="0">
              <a:latin typeface="+mn-lt"/>
              <a:cs typeface="+mn-cs"/>
            </a:endParaRPr>
          </a:p>
          <a:p>
            <a:pPr algn="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62"/>
              <a:buFont typeface="Noto Sans Symbols"/>
              <a:buNone/>
              <a:defRPr/>
            </a:pPr>
            <a:r>
              <a:rPr lang="pt-BR" sz="2000" dirty="0">
                <a:solidFill>
                  <a:schemeClr val="lt1"/>
                </a:solidFill>
                <a:latin typeface="+mj-lt"/>
                <a:ea typeface="Cabin"/>
                <a:cs typeface="Cabin"/>
                <a:sym typeface="Cabin"/>
              </a:rPr>
              <a:t>DRA. NATÁLIA SPÍNOLA COSTA DA CUNHA</a:t>
            </a:r>
            <a:endParaRPr sz="2800" dirty="0">
              <a:latin typeface="+mj-lt"/>
              <a:cs typeface="+mn-cs"/>
            </a:endParaRPr>
          </a:p>
        </p:txBody>
      </p:sp>
      <p:sp>
        <p:nvSpPr>
          <p:cNvPr id="99" name="Shape 99"/>
          <p:cNvSpPr txBox="1"/>
          <p:nvPr/>
        </p:nvSpPr>
        <p:spPr>
          <a:xfrm>
            <a:off x="598488" y="5837238"/>
            <a:ext cx="10995025" cy="59055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72"/>
              <a:buFont typeface="Noto Sans Symbols"/>
              <a:buNone/>
              <a:defRPr/>
            </a:pPr>
            <a:endParaRPr sz="2400" dirty="0">
              <a:latin typeface="+mj-lt"/>
              <a:cs typeface="+mn-cs"/>
            </a:endParaRPr>
          </a:p>
        </p:txBody>
      </p:sp>
      <p:sp>
        <p:nvSpPr>
          <p:cNvPr id="6" name="Subtítulo 2"/>
          <p:cNvSpPr>
            <a:spLocks/>
          </p:cNvSpPr>
          <p:nvPr/>
        </p:nvSpPr>
        <p:spPr bwMode="auto">
          <a:xfrm>
            <a:off x="1589995" y="5453743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 eaLnBrk="0">
              <a:spcAft>
                <a:spcPts val="1413"/>
              </a:spcAft>
            </a:pPr>
            <a:r>
              <a:rPr lang="pt-BR" altLang="pt-BR" b="1" dirty="0">
                <a:solidFill>
                  <a:srgbClr val="FFFF00"/>
                </a:solidFill>
                <a:latin typeface="Century Gothic" pitchFamily="34" charset="0"/>
                <a:ea typeface="Microsoft YaHei" pitchFamily="34" charset="-122"/>
              </a:rPr>
              <a:t>ARTIGO DE MONOGRAFIA APRESENTADO AO PROGRAMA DE RESIDÊNCIA MÉDICA EM PEDIATRIA DO HOSPITAL MATERNO INFANTIL DE BRASÍLIA -</a:t>
            </a:r>
            <a:r>
              <a:rPr lang="pt-BR" altLang="pt-BR" b="1" dirty="0" smtClean="0">
                <a:solidFill>
                  <a:srgbClr val="FFFF00"/>
                </a:solidFill>
                <a:latin typeface="Century Gothic" pitchFamily="34" charset="0"/>
                <a:ea typeface="Microsoft YaHei" pitchFamily="34" charset="-122"/>
              </a:rPr>
              <a:t>HMIB/SES-DF</a:t>
            </a:r>
          </a:p>
          <a:p>
            <a:pPr algn="ctr" defTabSz="914400" eaLnBrk="0">
              <a:spcAft>
                <a:spcPts val="1413"/>
              </a:spcAft>
            </a:pPr>
            <a:r>
              <a:rPr lang="pt-BR" altLang="pt-BR" b="1" dirty="0" smtClean="0">
                <a:solidFill>
                  <a:srgbClr val="FFFF00"/>
                </a:solidFill>
                <a:latin typeface="Century Gothic" pitchFamily="34" charset="0"/>
                <a:ea typeface="Microsoft YaHei" pitchFamily="34" charset="-122"/>
                <a:hlinkClick r:id="rId3"/>
              </a:rPr>
              <a:t>www.paulomargotto.com.br</a:t>
            </a:r>
            <a:r>
              <a:rPr lang="pt-BR" altLang="pt-BR" b="1" dirty="0" smtClean="0">
                <a:solidFill>
                  <a:srgbClr val="FFFF00"/>
                </a:solidFill>
                <a:latin typeface="Century Gothic" pitchFamily="34" charset="0"/>
                <a:ea typeface="Microsoft YaHei" pitchFamily="34" charset="-122"/>
              </a:rPr>
              <a:t>    </a:t>
            </a:r>
            <a:r>
              <a:rPr lang="pt-BR" altLang="pt-BR" b="1" dirty="0" smtClean="0">
                <a:solidFill>
                  <a:srgbClr val="0070C0"/>
                </a:solidFill>
                <a:latin typeface="Century Gothic" pitchFamily="34" charset="0"/>
                <a:ea typeface="Microsoft YaHei" pitchFamily="34" charset="-122"/>
              </a:rPr>
              <a:t>/ Brasília, 20 de fevereiro de 2018</a:t>
            </a:r>
          </a:p>
          <a:p>
            <a:pPr algn="ctr" defTabSz="914400" eaLnBrk="0">
              <a:spcAft>
                <a:spcPts val="1413"/>
              </a:spcAft>
            </a:pPr>
            <a:endParaRPr lang="pt-BR" b="1" dirty="0">
              <a:solidFill>
                <a:srgbClr val="FFFF00"/>
              </a:solidFill>
              <a:latin typeface="Century Gothic" pitchFamily="34" charset="0"/>
              <a:ea typeface="Microsoft YaHei" pitchFamily="34" charset="-122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0484" y="3948113"/>
            <a:ext cx="5755822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783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latin typeface="+mn-lt"/>
                <a:ea typeface="Cabin"/>
                <a:cs typeface="Cabin"/>
                <a:sym typeface="Cabin"/>
              </a:rPr>
              <a:t>DIVISÃO ESTRUTURAL DA APRESENTAÇÃO</a:t>
            </a:r>
            <a:endParaRPr dirty="0">
              <a:latin typeface="+mn-lt"/>
            </a:endParaRPr>
          </a:p>
        </p:txBody>
      </p:sp>
      <p:grpSp>
        <p:nvGrpSpPr>
          <p:cNvPr id="12291" name="Shape 106"/>
          <p:cNvGrpSpPr>
            <a:grpSpLocks/>
          </p:cNvGrpSpPr>
          <p:nvPr/>
        </p:nvGrpSpPr>
        <p:grpSpPr bwMode="auto">
          <a:xfrm>
            <a:off x="581025" y="2181225"/>
            <a:ext cx="11029950" cy="3678238"/>
            <a:chOff x="0" y="0"/>
            <a:chExt cx="11029950" cy="3678237"/>
          </a:xfrm>
        </p:grpSpPr>
        <p:sp>
          <p:nvSpPr>
            <p:cNvPr id="12292" name="Shape 107"/>
            <p:cNvSpPr>
              <a:spLocks noChangeArrowheads="1"/>
            </p:cNvSpPr>
            <p:nvPr/>
          </p:nvSpPr>
          <p:spPr bwMode="auto">
            <a:xfrm>
              <a:off x="0" y="0"/>
              <a:ext cx="11029950" cy="1103471"/>
            </a:xfrm>
            <a:prstGeom prst="rect">
              <a:avLst/>
            </a:prstGeom>
            <a:solidFill>
              <a:srgbClr val="450F2E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12293" name="Shape 108"/>
            <p:cNvSpPr txBox="1">
              <a:spLocks noChangeArrowheads="1"/>
            </p:cNvSpPr>
            <p:nvPr/>
          </p:nvSpPr>
          <p:spPr bwMode="auto">
            <a:xfrm>
              <a:off x="0" y="0"/>
              <a:ext cx="11029950" cy="1103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98100" tIns="198100" rIns="198100" bIns="198100" anchor="ctr"/>
            <a:lstStyle/>
            <a:p>
              <a:pPr algn="ctr">
                <a:lnSpc>
                  <a:spcPct val="90000"/>
                </a:lnSpc>
                <a:buClr>
                  <a:srgbClr val="000000"/>
                </a:buClr>
                <a:buSzPts val="5200"/>
                <a:buFont typeface="Cabin"/>
                <a:buNone/>
              </a:pPr>
              <a:r>
                <a:rPr lang="pt-BR" sz="5200">
                  <a:solidFill>
                    <a:schemeClr val="bg1"/>
                  </a:solidFill>
                  <a:latin typeface="Gill Sans MT" charset="0"/>
                  <a:ea typeface="Cabin"/>
                  <a:cs typeface="Cabin"/>
                  <a:sym typeface="Cabin"/>
                </a:rPr>
                <a:t>Crises epilépticas em pediatria</a:t>
              </a:r>
              <a:endParaRPr lang="pt-BR">
                <a:solidFill>
                  <a:schemeClr val="bg1"/>
                </a:solidFill>
                <a:latin typeface="Gill Sans MT" charset="0"/>
              </a:endParaRPr>
            </a:p>
          </p:txBody>
        </p:sp>
        <p:sp>
          <p:nvSpPr>
            <p:cNvPr id="12294" name="Shape 109"/>
            <p:cNvSpPr>
              <a:spLocks noChangeArrowheads="1"/>
            </p:cNvSpPr>
            <p:nvPr/>
          </p:nvSpPr>
          <p:spPr bwMode="auto">
            <a:xfrm>
              <a:off x="0" y="1103471"/>
              <a:ext cx="2757487" cy="2317289"/>
            </a:xfrm>
            <a:prstGeom prst="rect">
              <a:avLst/>
            </a:prstGeom>
            <a:solidFill>
              <a:srgbClr val="4D1132"/>
            </a:solidFill>
            <a:ln w="22225" cap="rnd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12295" name="Shape 110"/>
            <p:cNvSpPr txBox="1">
              <a:spLocks noChangeArrowheads="1"/>
            </p:cNvSpPr>
            <p:nvPr/>
          </p:nvSpPr>
          <p:spPr bwMode="auto">
            <a:xfrm>
              <a:off x="0" y="1103471"/>
              <a:ext cx="2757487" cy="2317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>
                <a:lnSpc>
                  <a:spcPct val="90000"/>
                </a:lnSpc>
                <a:buClr>
                  <a:srgbClr val="FFFFFF"/>
                </a:buClr>
                <a:buSzPts val="3200"/>
                <a:buFont typeface="Cabin"/>
                <a:buNone/>
              </a:pPr>
              <a:r>
                <a:rPr lang="pt-BR" sz="3200">
                  <a:solidFill>
                    <a:srgbClr val="FFFFFF"/>
                  </a:solidFill>
                  <a:latin typeface="Gill Sans MT" charset="0"/>
                  <a:ea typeface="Cabin"/>
                  <a:cs typeface="Cabin"/>
                  <a:sym typeface="Cabin"/>
                </a:rPr>
                <a:t>Crises Epilépticas Febris</a:t>
              </a:r>
              <a:endParaRPr lang="pt-BR">
                <a:latin typeface="Gill Sans MT" charset="0"/>
              </a:endParaRPr>
            </a:p>
          </p:txBody>
        </p:sp>
        <p:sp>
          <p:nvSpPr>
            <p:cNvPr id="12296" name="Shape 111"/>
            <p:cNvSpPr>
              <a:spLocks noChangeArrowheads="1"/>
            </p:cNvSpPr>
            <p:nvPr/>
          </p:nvSpPr>
          <p:spPr bwMode="auto">
            <a:xfrm>
              <a:off x="2757487" y="1103471"/>
              <a:ext cx="2757487" cy="2317289"/>
            </a:xfrm>
            <a:prstGeom prst="rect">
              <a:avLst/>
            </a:prstGeom>
            <a:solidFill>
              <a:srgbClr val="4D1132"/>
            </a:solidFill>
            <a:ln w="22225" cap="rnd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12297" name="Shape 112"/>
            <p:cNvSpPr txBox="1">
              <a:spLocks noChangeArrowheads="1"/>
            </p:cNvSpPr>
            <p:nvPr/>
          </p:nvSpPr>
          <p:spPr bwMode="auto">
            <a:xfrm>
              <a:off x="2757487" y="1103471"/>
              <a:ext cx="2757487" cy="2317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>
                <a:lnSpc>
                  <a:spcPct val="90000"/>
                </a:lnSpc>
                <a:buClr>
                  <a:srgbClr val="FFFFFF"/>
                </a:buClr>
                <a:buSzPts val="3200"/>
                <a:buFont typeface="Cabin"/>
                <a:buNone/>
              </a:pPr>
              <a:r>
                <a:rPr lang="pt-BR" sz="3200">
                  <a:solidFill>
                    <a:srgbClr val="FFFFFF"/>
                  </a:solidFill>
                  <a:latin typeface="Gill Sans MT" charset="0"/>
                  <a:ea typeface="Cabin"/>
                  <a:cs typeface="Cabin"/>
                  <a:sym typeface="Cabin"/>
                </a:rPr>
                <a:t>Crises Epilépticas Neonatais</a:t>
              </a:r>
              <a:endParaRPr lang="pt-BR">
                <a:latin typeface="Gill Sans MT" charset="0"/>
              </a:endParaRPr>
            </a:p>
          </p:txBody>
        </p:sp>
        <p:sp>
          <p:nvSpPr>
            <p:cNvPr id="12298" name="Shape 113"/>
            <p:cNvSpPr>
              <a:spLocks noChangeArrowheads="1"/>
            </p:cNvSpPr>
            <p:nvPr/>
          </p:nvSpPr>
          <p:spPr bwMode="auto">
            <a:xfrm>
              <a:off x="5514975" y="1103471"/>
              <a:ext cx="2757487" cy="2317289"/>
            </a:xfrm>
            <a:prstGeom prst="rect">
              <a:avLst/>
            </a:prstGeom>
            <a:solidFill>
              <a:srgbClr val="4D1132"/>
            </a:solidFill>
            <a:ln w="22225" cap="rnd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12299" name="Shape 114"/>
            <p:cNvSpPr txBox="1">
              <a:spLocks noChangeArrowheads="1"/>
            </p:cNvSpPr>
            <p:nvPr/>
          </p:nvSpPr>
          <p:spPr bwMode="auto">
            <a:xfrm>
              <a:off x="5514975" y="1103471"/>
              <a:ext cx="2757487" cy="2317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/>
            <a:lstStyle/>
            <a:p>
              <a:pPr>
                <a:lnSpc>
                  <a:spcPct val="90000"/>
                </a:lnSpc>
                <a:buClr>
                  <a:srgbClr val="FFFFFF"/>
                </a:buClr>
                <a:buSzPts val="3200"/>
                <a:buFont typeface="Cabin"/>
                <a:buNone/>
              </a:pPr>
              <a:r>
                <a:rPr lang="pt-BR" sz="3200">
                  <a:solidFill>
                    <a:srgbClr val="FFFFFF"/>
                  </a:solidFill>
                  <a:latin typeface="Gill Sans MT" charset="0"/>
                  <a:ea typeface="Cabin"/>
                  <a:cs typeface="Cabin"/>
                  <a:sym typeface="Cabin"/>
                </a:rPr>
                <a:t>Primeira crise epiléptica</a:t>
              </a:r>
              <a:endParaRPr lang="pt-BR">
                <a:latin typeface="Gill Sans MT" charset="0"/>
              </a:endParaRPr>
            </a:p>
            <a:p>
              <a:pPr marL="228600" lvl="1" indent="-228600">
                <a:lnSpc>
                  <a:spcPct val="90000"/>
                </a:lnSpc>
                <a:spcBef>
                  <a:spcPts val="1125"/>
                </a:spcBef>
                <a:buClr>
                  <a:srgbClr val="FFFFFF"/>
                </a:buClr>
                <a:buSzPts val="2500"/>
                <a:buFont typeface="Cabin"/>
                <a:buChar char="•"/>
              </a:pPr>
              <a:r>
                <a:rPr lang="pt-BR" sz="2500">
                  <a:solidFill>
                    <a:srgbClr val="FFFFFF"/>
                  </a:solidFill>
                  <a:latin typeface="Gill Sans MT" charset="0"/>
                  <a:ea typeface="Cabin"/>
                  <a:cs typeface="Cabin"/>
                  <a:sym typeface="Cabin"/>
                </a:rPr>
                <a:t>Descompensação de epilepsia prévia</a:t>
              </a:r>
              <a:endParaRPr lang="pt-BR">
                <a:latin typeface="Gill Sans MT" charset="0"/>
              </a:endParaRPr>
            </a:p>
          </p:txBody>
        </p:sp>
        <p:sp>
          <p:nvSpPr>
            <p:cNvPr id="12300" name="Shape 115"/>
            <p:cNvSpPr>
              <a:spLocks noChangeArrowheads="1"/>
            </p:cNvSpPr>
            <p:nvPr/>
          </p:nvSpPr>
          <p:spPr bwMode="auto">
            <a:xfrm>
              <a:off x="8272462" y="1103471"/>
              <a:ext cx="2757487" cy="2317289"/>
            </a:xfrm>
            <a:prstGeom prst="rect">
              <a:avLst/>
            </a:prstGeom>
            <a:solidFill>
              <a:srgbClr val="4D1132"/>
            </a:solidFill>
            <a:ln w="22225" cap="rnd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12301" name="Shape 116"/>
            <p:cNvSpPr txBox="1">
              <a:spLocks noChangeArrowheads="1"/>
            </p:cNvSpPr>
            <p:nvPr/>
          </p:nvSpPr>
          <p:spPr bwMode="auto">
            <a:xfrm>
              <a:off x="8272462" y="1103471"/>
              <a:ext cx="2757487" cy="2317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>
                <a:lnSpc>
                  <a:spcPct val="90000"/>
                </a:lnSpc>
                <a:buClr>
                  <a:srgbClr val="FFFFFF"/>
                </a:buClr>
                <a:buSzPts val="3200"/>
                <a:buFont typeface="Cabin"/>
                <a:buNone/>
              </a:pPr>
              <a:r>
                <a:rPr lang="pt-BR" sz="3200">
                  <a:solidFill>
                    <a:srgbClr val="FFFFFF"/>
                  </a:solidFill>
                  <a:latin typeface="Gill Sans MT" charset="0"/>
                  <a:ea typeface="Cabin"/>
                  <a:cs typeface="Cabin"/>
                  <a:sym typeface="Cabin"/>
                </a:rPr>
                <a:t>Estado de Mal Epiléptico</a:t>
              </a:r>
              <a:endParaRPr lang="pt-BR">
                <a:latin typeface="Gill Sans MT" charset="0"/>
              </a:endParaRPr>
            </a:p>
          </p:txBody>
        </p:sp>
        <p:sp>
          <p:nvSpPr>
            <p:cNvPr id="12302" name="Shape 117"/>
            <p:cNvSpPr>
              <a:spLocks noChangeArrowheads="1"/>
            </p:cNvSpPr>
            <p:nvPr/>
          </p:nvSpPr>
          <p:spPr bwMode="auto">
            <a:xfrm>
              <a:off x="0" y="3420761"/>
              <a:ext cx="11029950" cy="257476"/>
            </a:xfrm>
            <a:prstGeom prst="rect">
              <a:avLst/>
            </a:prstGeom>
            <a:solidFill>
              <a:srgbClr val="450F2E"/>
            </a:solidFill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</p:grpSp>
    </p:spTree>
  </p:cSld>
  <p:clrMapOvr>
    <a:masterClrMapping/>
  </p:clrMapOvr>
  <p:transition spd="slow" advTm="25812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</a:t>
            </a:r>
            <a:endParaRPr dirty="0"/>
          </a:p>
        </p:txBody>
      </p:sp>
      <p:sp>
        <p:nvSpPr>
          <p:cNvPr id="123" name="Shape 123"/>
          <p:cNvSpPr txBox="1">
            <a:spLocks noGrp="1"/>
          </p:cNvSpPr>
          <p:nvPr>
            <p:ph idx="1"/>
          </p:nvPr>
        </p:nvSpPr>
        <p:spPr>
          <a:xfrm>
            <a:off x="468313" y="1912938"/>
            <a:ext cx="11029950" cy="4776787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21837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80"/>
              <a:buFont typeface="Noto Sans Symbols"/>
              <a:buNone/>
              <a:defRPr/>
            </a:pPr>
            <a:endParaRPr sz="1500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18370" fontAlgn="auto">
              <a:lnSpc>
                <a:spcPct val="80000"/>
              </a:lnSpc>
              <a:spcBef>
                <a:spcPts val="900"/>
              </a:spcBef>
              <a:spcAft>
                <a:spcPts val="0"/>
              </a:spcAft>
              <a:buSzPts val="1380"/>
              <a:buFont typeface="Noto Sans Symbols"/>
              <a:buNone/>
              <a:defRPr/>
            </a:pPr>
            <a:endParaRPr sz="1500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r>
              <a:rPr lang="pt-BR" sz="2062" dirty="0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rPr>
              <a:t>As Crises Epilépticas (CE) correspondem de 1-1,5% das consultas em serviço de emergência pediátrica.</a:t>
            </a:r>
            <a:endParaRPr dirty="0"/>
          </a:p>
          <a:p>
            <a:pPr marL="463363" indent="-3429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endParaRPr sz="2062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r>
              <a:rPr lang="pt-BR" sz="2062" dirty="0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rPr>
              <a:t>Os RN são o grupo de maior risco para CE entre todas as idades</a:t>
            </a:r>
            <a:endParaRPr dirty="0"/>
          </a:p>
          <a:p>
            <a:pPr marL="463363" indent="-3429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endParaRPr sz="2062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r>
              <a:rPr lang="pt-BR" sz="2062" dirty="0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rPr>
              <a:t>4 a 6% das crianças experimentarão uma CE até os 16 anos de vida.</a:t>
            </a:r>
            <a:endParaRPr dirty="0"/>
          </a:p>
          <a:p>
            <a:pPr marL="463363" indent="-3429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endParaRPr sz="2062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r>
              <a:rPr lang="pt-BR" sz="2062" dirty="0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rPr>
              <a:t>Espectro de doenças benignas e autolimitadas até emergências absolutas de elevada morbimortalidade.</a:t>
            </a:r>
            <a:endParaRPr dirty="0"/>
          </a:p>
          <a:p>
            <a:pPr marL="463363" indent="-3429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endParaRPr sz="2062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80000"/>
              </a:lnSpc>
              <a:spcBef>
                <a:spcPts val="1012"/>
              </a:spcBef>
              <a:spcAft>
                <a:spcPts val="0"/>
              </a:spcAft>
              <a:buSzPts val="1897"/>
              <a:buFont typeface="Arial" panose="020B0604020202020204" pitchFamily="34" charset="0"/>
              <a:buChar char="•"/>
              <a:defRPr/>
            </a:pPr>
            <a:r>
              <a:rPr lang="pt-BR" sz="2062" dirty="0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rPr>
              <a:t>50% das epilepsias têm seu inicio na infância.</a:t>
            </a:r>
            <a:endParaRPr dirty="0"/>
          </a:p>
          <a:p>
            <a:pPr marL="306000" indent="-240277" fontAlgn="auto">
              <a:lnSpc>
                <a:spcPct val="80000"/>
              </a:lnSpc>
              <a:spcBef>
                <a:spcPts val="825"/>
              </a:spcBef>
              <a:spcAft>
                <a:spcPts val="0"/>
              </a:spcAft>
              <a:buSzPts val="1035"/>
              <a:buFont typeface="Noto Sans Symbols"/>
              <a:buNone/>
              <a:defRPr/>
            </a:pPr>
            <a:endParaRPr sz="1125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0" indent="0" fontAlgn="auto">
              <a:lnSpc>
                <a:spcPct val="80000"/>
              </a:lnSpc>
              <a:spcBef>
                <a:spcPts val="825"/>
              </a:spcBef>
              <a:spcAft>
                <a:spcPts val="0"/>
              </a:spcAft>
              <a:buSzPts val="1035"/>
              <a:buFont typeface="Noto Sans Symbols"/>
              <a:buNone/>
              <a:defRPr/>
            </a:pPr>
            <a:endParaRPr sz="1125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40277" fontAlgn="auto">
              <a:lnSpc>
                <a:spcPct val="80000"/>
              </a:lnSpc>
              <a:spcBef>
                <a:spcPts val="825"/>
              </a:spcBef>
              <a:spcAft>
                <a:spcPts val="0"/>
              </a:spcAft>
              <a:buSzPts val="1035"/>
              <a:buFont typeface="Noto Sans Symbols"/>
              <a:buNone/>
              <a:defRPr/>
            </a:pPr>
            <a:endParaRPr sz="1125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40277" fontAlgn="auto">
              <a:lnSpc>
                <a:spcPct val="80000"/>
              </a:lnSpc>
              <a:spcBef>
                <a:spcPts val="825"/>
              </a:spcBef>
              <a:spcAft>
                <a:spcPts val="0"/>
              </a:spcAft>
              <a:buSzPts val="1035"/>
              <a:buFont typeface="Noto Sans Symbols"/>
              <a:buNone/>
              <a:defRPr/>
            </a:pPr>
            <a:endParaRPr sz="1125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39737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</a:t>
            </a:r>
            <a:endParaRPr dirty="0"/>
          </a:p>
        </p:txBody>
      </p:sp>
      <p:sp>
        <p:nvSpPr>
          <p:cNvPr id="129" name="Shape 129"/>
          <p:cNvSpPr txBox="1">
            <a:spLocks noGrp="1"/>
          </p:cNvSpPr>
          <p:nvPr>
            <p:ph idx="1"/>
          </p:nvPr>
        </p:nvSpPr>
        <p:spPr>
          <a:xfrm>
            <a:off x="581025" y="1947863"/>
            <a:ext cx="11029950" cy="4521200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932"/>
              <a:buFont typeface="Arial" panose="020B0604020202020204" pitchFamily="34" charset="0"/>
              <a:buChar char="•"/>
              <a:defRPr/>
            </a:pPr>
            <a:r>
              <a:rPr lang="pt-BR" sz="21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Em 2017 </a:t>
            </a:r>
            <a:r>
              <a:rPr lang="pt-BR" sz="2100" i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a </a:t>
            </a:r>
            <a:r>
              <a:rPr lang="pt-BR" sz="2100" i="1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International</a:t>
            </a:r>
            <a:r>
              <a:rPr lang="pt-BR" sz="2100" i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</a:t>
            </a:r>
            <a:r>
              <a:rPr lang="pt-BR" sz="2100" i="1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League</a:t>
            </a:r>
            <a:r>
              <a:rPr lang="pt-BR" sz="2100" i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</a:t>
            </a:r>
            <a:r>
              <a:rPr lang="pt-BR" sz="2100" i="1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Against</a:t>
            </a:r>
            <a:r>
              <a:rPr lang="pt-BR" sz="2100" i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</a:t>
            </a:r>
            <a:r>
              <a:rPr lang="pt-BR" sz="2100" i="1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Epilepsy</a:t>
            </a:r>
            <a:r>
              <a:rPr lang="pt-BR" sz="2100" i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</a:t>
            </a:r>
            <a:r>
              <a:rPr lang="pt-BR" sz="21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publicou um novo manual de instruções para a classificação operacional das crises epilépticas e epilepsia.</a:t>
            </a:r>
            <a:endParaRPr dirty="0"/>
          </a:p>
          <a:p>
            <a:pPr marL="465582" indent="-342900" fontAlgn="auto">
              <a:spcBef>
                <a:spcPts val="1020"/>
              </a:spcBef>
              <a:spcAft>
                <a:spcPts val="0"/>
              </a:spcAft>
              <a:buSzPts val="1932"/>
              <a:buFont typeface="Arial" panose="020B0604020202020204" pitchFamily="34" charset="0"/>
              <a:buChar char="•"/>
              <a:defRPr/>
            </a:pPr>
            <a:endParaRPr sz="21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spcBef>
                <a:spcPts val="1020"/>
              </a:spcBef>
              <a:spcAft>
                <a:spcPts val="0"/>
              </a:spcAft>
              <a:buSzPts val="1932"/>
              <a:buFont typeface="Arial" panose="020B0604020202020204" pitchFamily="34" charset="0"/>
              <a:buChar char="•"/>
              <a:defRPr/>
            </a:pPr>
            <a:r>
              <a:rPr lang="pt-BR" sz="21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Crise epiléptica/epilética </a:t>
            </a:r>
            <a:r>
              <a:rPr lang="pt-BR" sz="21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é definida como a ocorrência transitória de sinais e sintomas secundários à atividade neuronal cerebral anormal excessiva ou sincrônica. </a:t>
            </a:r>
            <a:endParaRPr dirty="0"/>
          </a:p>
          <a:p>
            <a:pPr marL="465582" indent="-342900" fontAlgn="auto">
              <a:spcBef>
                <a:spcPts val="1020"/>
              </a:spcBef>
              <a:spcAft>
                <a:spcPts val="0"/>
              </a:spcAft>
              <a:buSzPts val="1932"/>
              <a:buFont typeface="Arial" panose="020B0604020202020204" pitchFamily="34" charset="0"/>
              <a:buChar char="•"/>
              <a:defRPr/>
            </a:pPr>
            <a:endParaRPr sz="21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spcBef>
                <a:spcPts val="1020"/>
              </a:spcBef>
              <a:spcAft>
                <a:spcPts val="0"/>
              </a:spcAft>
              <a:buSzPts val="1932"/>
              <a:buFont typeface="Arial" panose="020B0604020202020204" pitchFamily="34" charset="0"/>
              <a:buChar char="•"/>
              <a:defRPr/>
            </a:pPr>
            <a:r>
              <a:rPr lang="pt-BR" sz="21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Convulsão</a:t>
            </a:r>
            <a:r>
              <a:rPr lang="pt-BR" sz="21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: é a CE acompanhada de sintomas motores.</a:t>
            </a:r>
            <a:endParaRPr dirty="0"/>
          </a:p>
          <a:p>
            <a:pPr marL="465582" indent="-342900" fontAlgn="auto">
              <a:spcBef>
                <a:spcPts val="1020"/>
              </a:spcBef>
              <a:spcAft>
                <a:spcPts val="0"/>
              </a:spcAft>
              <a:buSzPts val="1932"/>
              <a:buFont typeface="Arial" panose="020B0604020202020204" pitchFamily="34" charset="0"/>
              <a:buChar char="•"/>
              <a:defRPr/>
            </a:pPr>
            <a:endParaRPr sz="21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spcBef>
                <a:spcPts val="1020"/>
              </a:spcBef>
              <a:spcAft>
                <a:spcPts val="0"/>
              </a:spcAft>
              <a:buSzPts val="1932"/>
              <a:buFont typeface="Arial" panose="020B0604020202020204" pitchFamily="34" charset="0"/>
              <a:buChar char="•"/>
              <a:defRPr/>
            </a:pPr>
            <a:r>
              <a:rPr lang="pt-BR" sz="21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Movimentos paroxísticos não-epilépticos</a:t>
            </a:r>
            <a:r>
              <a:rPr lang="pt-BR" sz="21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: são manifestações motoras súbitas as quais não são originadas por descarga neuronal desorganizada. </a:t>
            </a:r>
            <a:endParaRPr dirty="0"/>
          </a:p>
          <a:p>
            <a:pPr marL="0" indent="0" fontAlgn="auto">
              <a:spcBef>
                <a:spcPts val="1020"/>
              </a:spcBef>
              <a:spcAft>
                <a:spcPts val="0"/>
              </a:spcAft>
              <a:buSzPts val="1932"/>
              <a:buFont typeface="Noto Sans Symbols"/>
              <a:buNone/>
              <a:defRPr/>
            </a:pPr>
            <a:endParaRPr sz="2100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67063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</a:t>
            </a:r>
            <a:endParaRPr dirty="0"/>
          </a:p>
        </p:txBody>
      </p:sp>
      <p:sp>
        <p:nvSpPr>
          <p:cNvPr id="135" name="Shape 135"/>
          <p:cNvSpPr txBox="1">
            <a:spLocks noGrp="1"/>
          </p:cNvSpPr>
          <p:nvPr>
            <p:ph idx="1"/>
          </p:nvPr>
        </p:nvSpPr>
        <p:spPr>
          <a:xfrm>
            <a:off x="581025" y="2181225"/>
            <a:ext cx="11029950" cy="4537075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192548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87"/>
              <a:buFont typeface="Noto Sans Symbols"/>
              <a:buNone/>
              <a:defRPr/>
            </a:pPr>
            <a:endParaRPr sz="1942" b="1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0" indent="0" fontAlgn="auto">
              <a:lnSpc>
                <a:spcPct val="90000"/>
              </a:lnSpc>
              <a:spcBef>
                <a:spcPts val="988"/>
              </a:spcBef>
              <a:spcAft>
                <a:spcPts val="0"/>
              </a:spcAft>
              <a:buSzPts val="1787"/>
              <a:buFont typeface="Noto Sans Symbols"/>
              <a:buNone/>
              <a:defRPr/>
            </a:pPr>
            <a:endParaRPr sz="1942" b="1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90000"/>
              </a:lnSpc>
              <a:spcBef>
                <a:spcPts val="988"/>
              </a:spcBef>
              <a:spcAft>
                <a:spcPts val="0"/>
              </a:spcAft>
              <a:buSzPts val="1787"/>
              <a:buFont typeface="Arial" panose="020B0604020202020204" pitchFamily="34" charset="0"/>
              <a:buChar char="•"/>
              <a:defRPr/>
            </a:pPr>
            <a:r>
              <a:rPr lang="pt-BR" sz="1942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Crise epiléptica provocada: </a:t>
            </a:r>
            <a:r>
              <a:rPr lang="pt-BR" sz="1942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grupo no qual há etiologia bem estabelecida para a causa do evento epiléptico: trauma, infecções do SNC, distúrbios metabólicos/hidroeletrolíticos,  intoxicações, hemorragias (</a:t>
            </a:r>
            <a:r>
              <a:rPr lang="pt-BR" sz="1942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AVEs</a:t>
            </a:r>
            <a:r>
              <a:rPr lang="pt-BR" sz="1942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) ou arritmias cardíacas.</a:t>
            </a:r>
            <a:endParaRPr dirty="0"/>
          </a:p>
          <a:p>
            <a:pPr marL="456352" indent="-342900" fontAlgn="auto">
              <a:lnSpc>
                <a:spcPct val="90000"/>
              </a:lnSpc>
              <a:spcBef>
                <a:spcPts val="988"/>
              </a:spcBef>
              <a:spcAft>
                <a:spcPts val="0"/>
              </a:spcAft>
              <a:buSzPts val="1787"/>
              <a:buFont typeface="Arial" panose="020B0604020202020204" pitchFamily="34" charset="0"/>
              <a:buChar char="•"/>
              <a:defRPr/>
            </a:pPr>
            <a:endParaRPr sz="1942" b="1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90000"/>
              </a:lnSpc>
              <a:spcBef>
                <a:spcPts val="988"/>
              </a:spcBef>
              <a:spcAft>
                <a:spcPts val="0"/>
              </a:spcAft>
              <a:buSzPts val="1787"/>
              <a:buFont typeface="Arial" panose="020B0604020202020204" pitchFamily="34" charset="0"/>
              <a:buChar char="•"/>
              <a:defRPr/>
            </a:pPr>
            <a:r>
              <a:rPr lang="pt-BR" sz="1942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CE não provocada: </a:t>
            </a:r>
            <a:r>
              <a:rPr lang="pt-BR" sz="1942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grupo no qual não há causa aparente para o evento epiléptico</a:t>
            </a:r>
            <a:endParaRPr dirty="0"/>
          </a:p>
          <a:p>
            <a:pPr marL="456352" indent="-342900" fontAlgn="auto">
              <a:lnSpc>
                <a:spcPct val="90000"/>
              </a:lnSpc>
              <a:spcBef>
                <a:spcPts val="988"/>
              </a:spcBef>
              <a:spcAft>
                <a:spcPts val="0"/>
              </a:spcAft>
              <a:buSzPts val="1787"/>
              <a:buFont typeface="Arial" panose="020B0604020202020204" pitchFamily="34" charset="0"/>
              <a:buChar char="•"/>
              <a:defRPr/>
            </a:pPr>
            <a:endParaRPr sz="1942" b="1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lnSpc>
                <a:spcPct val="90000"/>
              </a:lnSpc>
              <a:spcBef>
                <a:spcPts val="988"/>
              </a:spcBef>
              <a:spcAft>
                <a:spcPts val="0"/>
              </a:spcAft>
              <a:buSzPts val="1787"/>
              <a:buFont typeface="Arial" panose="020B0604020202020204" pitchFamily="34" charset="0"/>
              <a:buChar char="•"/>
              <a:defRPr/>
            </a:pPr>
            <a:r>
              <a:rPr lang="pt-BR" sz="16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Epilepsia</a:t>
            </a:r>
            <a:r>
              <a:rPr lang="pt-BR" sz="16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: </a:t>
            </a:r>
            <a:endParaRPr sz="1400" dirty="0"/>
          </a:p>
          <a:p>
            <a:pPr marL="630000" lvl="1" indent="-306000" fontAlgn="auto">
              <a:lnSpc>
                <a:spcPct val="90000"/>
              </a:lnSpc>
              <a:spcBef>
                <a:spcPts val="896"/>
              </a:spcBef>
              <a:spcAft>
                <a:spcPts val="0"/>
              </a:spcAft>
              <a:buSzPts val="1362"/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Pelo menos duas crises não provocadas (ou reflexas) ocorrendo com intervalo superior a 24 horas</a:t>
            </a:r>
            <a:endParaRPr sz="1800" dirty="0"/>
          </a:p>
          <a:p>
            <a:pPr marL="630000" lvl="1" indent="-306000" fontAlgn="auto">
              <a:lnSpc>
                <a:spcPct val="90000"/>
              </a:lnSpc>
              <a:spcBef>
                <a:spcPts val="896"/>
              </a:spcBef>
              <a:spcAft>
                <a:spcPts val="0"/>
              </a:spcAft>
              <a:buSzPts val="1362"/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Uma crise não provocada (ou reflexa) e uma probabilidade de recorrência, igual ou superior ao risco de recorrência geral após duas crises não provocadas nos próximos 10 anos (que seria de pelo menos 60%)</a:t>
            </a:r>
            <a:endParaRPr sz="1800" dirty="0"/>
          </a:p>
          <a:p>
            <a:pPr marL="630000" lvl="1" indent="-306000" fontAlgn="auto">
              <a:lnSpc>
                <a:spcPct val="90000"/>
              </a:lnSpc>
              <a:spcBef>
                <a:spcPts val="896"/>
              </a:spcBef>
              <a:spcAft>
                <a:spcPts val="0"/>
              </a:spcAft>
              <a:buSzPts val="1362"/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Diagnóstico de uma síndrome epiléptica</a:t>
            </a:r>
            <a:endParaRPr sz="1800" dirty="0"/>
          </a:p>
          <a:p>
            <a:pPr marL="630000" lvl="1" indent="-219538" fontAlgn="auto">
              <a:lnSpc>
                <a:spcPct val="90000"/>
              </a:lnSpc>
              <a:spcBef>
                <a:spcPts val="896"/>
              </a:spcBef>
              <a:spcAft>
                <a:spcPts val="0"/>
              </a:spcAft>
              <a:buSzPts val="1362"/>
              <a:buFont typeface="Noto Sans Symbols"/>
              <a:buNone/>
              <a:defRPr/>
            </a:pPr>
            <a:endParaRPr sz="1480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0" indent="0" fontAlgn="auto">
              <a:lnSpc>
                <a:spcPct val="90000"/>
              </a:lnSpc>
              <a:spcBef>
                <a:spcPts val="933"/>
              </a:spcBef>
              <a:spcAft>
                <a:spcPts val="0"/>
              </a:spcAft>
              <a:buSzPts val="1532"/>
              <a:buFont typeface="Noto Sans Symbols"/>
              <a:buNone/>
              <a:defRPr/>
            </a:pPr>
            <a:endParaRPr sz="1665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08730" fontAlgn="auto">
              <a:lnSpc>
                <a:spcPct val="90000"/>
              </a:lnSpc>
              <a:spcBef>
                <a:spcPts val="933"/>
              </a:spcBef>
              <a:spcAft>
                <a:spcPts val="0"/>
              </a:spcAft>
              <a:buSzPts val="1532"/>
              <a:buFont typeface="Noto Sans Symbols"/>
              <a:buNone/>
              <a:defRPr/>
            </a:pPr>
            <a:endParaRPr sz="1665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08730" fontAlgn="auto">
              <a:lnSpc>
                <a:spcPct val="90000"/>
              </a:lnSpc>
              <a:spcBef>
                <a:spcPts val="933"/>
              </a:spcBef>
              <a:spcAft>
                <a:spcPts val="0"/>
              </a:spcAft>
              <a:buSzPts val="1532"/>
              <a:buFont typeface="Noto Sans Symbols"/>
              <a:buNone/>
              <a:defRPr/>
            </a:pPr>
            <a:endParaRPr sz="1665"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78159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</a:t>
            </a:r>
            <a:endParaRPr dirty="0"/>
          </a:p>
        </p:txBody>
      </p:sp>
      <p:sp>
        <p:nvSpPr>
          <p:cNvPr id="141" name="Shape 141"/>
          <p:cNvSpPr txBox="1"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Nova terminologia das CE proposta pela ILAE 2017:</a:t>
            </a:r>
            <a:endParaRPr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rgbClr val="FF0000"/>
                </a:solidFill>
                <a:ea typeface="Cabin"/>
                <a:cs typeface="Cabin"/>
                <a:sym typeface="Cabin"/>
              </a:rPr>
              <a:t>Parcial → </a:t>
            </a:r>
            <a:r>
              <a:rPr lang="pt-BR" b="1" dirty="0">
                <a:solidFill>
                  <a:schemeClr val="dk1"/>
                </a:solidFill>
                <a:ea typeface="Cabin"/>
                <a:cs typeface="Cabin"/>
                <a:sym typeface="Cabin"/>
              </a:rPr>
              <a:t>FOCAL</a:t>
            </a:r>
            <a:endParaRPr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rgbClr val="FF0000"/>
                </a:solidFill>
                <a:ea typeface="Cabin"/>
                <a:cs typeface="Cabin"/>
                <a:sym typeface="Cabin"/>
              </a:rPr>
              <a:t>SIMPLES/COMPLEXA </a:t>
            </a: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→ </a:t>
            </a:r>
            <a:r>
              <a:rPr lang="pt-BR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PERPCEPTIVAS/DISPERCEPTIVAS </a:t>
            </a: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(COM RELAÇÃO À PRESERVAÇÃO DO NÍVEL DE CONSCIÊNCIA) – perceptivas: consciência preservada / disperceptivas: prejuízo da consciência.</a:t>
            </a:r>
            <a:endParaRPr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O registro da crise deve ser caracterizado, pormenorizado, incentivando a livre descrição do fenômeno motor/não motor em prontuário.</a:t>
            </a:r>
            <a:endParaRPr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O início, caso presenciado, deve ser registrado em focal, generalizado, início desconhecido e o grupo não classificado.</a:t>
            </a:r>
            <a:endParaRPr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O termo </a:t>
            </a:r>
            <a:r>
              <a:rPr lang="pt-BR" b="1" dirty="0">
                <a:solidFill>
                  <a:srgbClr val="FF0000"/>
                </a:solidFill>
                <a:ea typeface="Cabin"/>
                <a:cs typeface="Cabin"/>
                <a:sym typeface="Cabin"/>
              </a:rPr>
              <a:t>generalização secundária </a:t>
            </a: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é substituído por </a:t>
            </a:r>
            <a:r>
              <a:rPr lang="pt-BR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evoluindo para tônico-clônica bilateral.</a:t>
            </a:r>
            <a:endParaRPr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7233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</a:t>
            </a:r>
            <a:endParaRPr dirty="0"/>
          </a:p>
        </p:txBody>
      </p:sp>
      <p:sp>
        <p:nvSpPr>
          <p:cNvPr id="17411" name="Shape 147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lIns="91425" tIns="45700" rIns="91425" bIns="45700"/>
          <a:lstStyle/>
          <a:p>
            <a:pPr>
              <a:spcBef>
                <a:spcPct val="0"/>
              </a:spcBef>
              <a:spcAft>
                <a:spcPct val="0"/>
              </a:spcAft>
              <a:buSzPts val="1700"/>
              <a:buFont typeface="Noto Sans Symbols"/>
              <a:buChar char="◼"/>
            </a:pPr>
            <a:r>
              <a:rPr lang="pt-BR" smtClean="0">
                <a:solidFill>
                  <a:srgbClr val="3D3D3D"/>
                </a:solidFill>
                <a:latin typeface="Cabin"/>
                <a:ea typeface="Cabin"/>
                <a:cs typeface="Cabin"/>
                <a:sym typeface="Cabin"/>
              </a:rPr>
              <a:t> </a:t>
            </a:r>
            <a:endParaRPr lang="pt-BR" smtClean="0"/>
          </a:p>
        </p:txBody>
      </p:sp>
      <p:pic>
        <p:nvPicPr>
          <p:cNvPr id="17412" name="Shape 14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24025" y="1868488"/>
            <a:ext cx="79025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8179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</a:t>
            </a:r>
            <a:endParaRPr/>
          </a:p>
        </p:txBody>
      </p:sp>
      <p:sp>
        <p:nvSpPr>
          <p:cNvPr id="18435" name="Shape 154"/>
          <p:cNvSpPr>
            <a:spLocks noGrp="1"/>
          </p:cNvSpPr>
          <p:nvPr>
            <p:ph idx="1"/>
          </p:nvPr>
        </p:nvSpPr>
        <p:spPr>
          <a:xfrm>
            <a:off x="581025" y="1716088"/>
            <a:ext cx="11207750" cy="5008562"/>
          </a:xfrm>
        </p:spPr>
        <p:txBody>
          <a:bodyPr lIns="91425" tIns="45700" rIns="91425" bIns="4570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ts val="1700"/>
              <a:buFont typeface="Noto Sans Symbols"/>
              <a:buChar char="◼"/>
            </a:pPr>
            <a:r>
              <a:rPr lang="pt-BR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Cabe ao </a:t>
            </a:r>
            <a:r>
              <a:rPr lang="pt-BR" smtClean="0"/>
              <a:t>pediatra</a:t>
            </a:r>
            <a:r>
              <a:rPr lang="pt-BR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 emergencista separar quais movimentos podem corresponder ou não a eventos epilépticos:</a:t>
            </a:r>
            <a:endParaRPr lang="pt-BR" smtClean="0"/>
          </a:p>
          <a:p>
            <a:pPr>
              <a:lnSpc>
                <a:spcPct val="90000"/>
              </a:lnSpc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b="1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Movimentos paroxísticos não epilépticos:</a:t>
            </a:r>
            <a:endParaRPr lang="pt-BR" smtClean="0"/>
          </a:p>
          <a:p>
            <a:pPr marL="762000" lvl="1">
              <a:lnSpc>
                <a:spcPct val="90000"/>
              </a:lnSpc>
              <a:spcBef>
                <a:spcPts val="963"/>
              </a:spcBef>
              <a:buSzPts val="1700"/>
              <a:buFont typeface="Arial" pitchFamily="34" charset="0"/>
              <a:buChar char="•"/>
            </a:pPr>
            <a:r>
              <a:rPr lang="pt-BR" b="1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Síncope e lipotimia</a:t>
            </a:r>
            <a:endParaRPr lang="pt-BR" smtClean="0"/>
          </a:p>
          <a:p>
            <a:pPr marL="762000" lvl="1">
              <a:lnSpc>
                <a:spcPct val="90000"/>
              </a:lnSpc>
              <a:spcBef>
                <a:spcPts val="963"/>
              </a:spcBef>
              <a:buSzPts val="1700"/>
              <a:buFont typeface="Arial" pitchFamily="34" charset="0"/>
              <a:buChar char="•"/>
            </a:pPr>
            <a:r>
              <a:rPr lang="pt-BR" b="1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Parassonias: pesadelos e paralisia do sono (sono REM);  terror noturno e confusão pós acordar (Sono não REM) e distúrbios do movimentos relacionados ao sono: bruxismo, síndrome das pernas inquietas, mioclonia do sono.</a:t>
            </a:r>
            <a:endParaRPr lang="pt-BR" smtClean="0"/>
          </a:p>
          <a:p>
            <a:pPr marL="762000" lvl="1">
              <a:lnSpc>
                <a:spcPct val="90000"/>
              </a:lnSpc>
              <a:spcBef>
                <a:spcPts val="963"/>
              </a:spcBef>
              <a:buSzPts val="1700"/>
              <a:buFont typeface="Arial" pitchFamily="34" charset="0"/>
              <a:buChar char="•"/>
            </a:pPr>
            <a:r>
              <a:rPr lang="pt-BR" b="1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Síndrome da hiperventilação: crises de fôlego cianóticas e crises de fôlego pálidas. </a:t>
            </a:r>
            <a:endParaRPr lang="pt-BR" smtClean="0"/>
          </a:p>
          <a:p>
            <a:pPr marL="762000" lvl="1">
              <a:lnSpc>
                <a:spcPct val="90000"/>
              </a:lnSpc>
              <a:spcBef>
                <a:spcPts val="963"/>
              </a:spcBef>
              <a:buSzPts val="1700"/>
              <a:buFont typeface="Arial" pitchFamily="34" charset="0"/>
              <a:buChar char="•"/>
            </a:pPr>
            <a:r>
              <a:rPr lang="pt-BR" b="1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Desordens de gratificação/auto estimulação</a:t>
            </a:r>
          </a:p>
          <a:p>
            <a:pPr marL="762000" lvl="1">
              <a:lnSpc>
                <a:spcPct val="90000"/>
              </a:lnSpc>
              <a:spcBef>
                <a:spcPts val="963"/>
              </a:spcBef>
              <a:buSzPts val="1700"/>
              <a:buFont typeface="Arial" pitchFamily="34" charset="0"/>
              <a:buChar char="•"/>
            </a:pPr>
            <a:r>
              <a:rPr lang="pt-BR" b="1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Síndrome de sandiffer</a:t>
            </a:r>
          </a:p>
          <a:p>
            <a:pPr marL="762000" lvl="1">
              <a:lnSpc>
                <a:spcPct val="90000"/>
              </a:lnSpc>
              <a:spcBef>
                <a:spcPts val="963"/>
              </a:spcBef>
              <a:buSzPts val="1700"/>
              <a:buFont typeface="Arial" pitchFamily="34" charset="0"/>
              <a:buChar char="•"/>
            </a:pPr>
            <a:r>
              <a:rPr lang="pt-BR" b="1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Paroxismos epilépticos psicogênicos</a:t>
            </a:r>
            <a:endParaRPr lang="pt-BR" smtClean="0"/>
          </a:p>
        </p:txBody>
      </p:sp>
    </p:spTree>
  </p:cSld>
  <p:clrMapOvr>
    <a:masterClrMapping/>
  </p:clrMapOvr>
  <p:transition spd="slow" advTm="4283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latin typeface="+mn-lt"/>
                <a:ea typeface="Cabin"/>
                <a:cs typeface="Cabin"/>
                <a:sym typeface="Cabin"/>
              </a:rPr>
              <a:t>INTRODUÇÃO – MOVIMENTOS PAROXÍSTICOS NÃO EPILÉPTICOS</a:t>
            </a:r>
            <a:endParaRPr dirty="0">
              <a:latin typeface="+mn-lt"/>
            </a:endParaRPr>
          </a:p>
        </p:txBody>
      </p:sp>
      <p:graphicFrame>
        <p:nvGraphicFramePr>
          <p:cNvPr id="160" name="Shape 160"/>
          <p:cNvGraphicFramePr>
            <a:graphicFrameLocks noGrp="1"/>
          </p:cNvGraphicFramePr>
          <p:nvPr/>
        </p:nvGraphicFramePr>
        <p:xfrm>
          <a:off x="581025" y="2181225"/>
          <a:ext cx="11029950" cy="4504720"/>
        </p:xfrm>
        <a:graphic>
          <a:graphicData uri="http://schemas.openxmlformats.org/drawingml/2006/table">
            <a:tbl>
              <a:tblPr/>
              <a:tblGrid>
                <a:gridCol w="5514975"/>
                <a:gridCol w="5514975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charset="0"/>
                        <a:ea typeface="Gill Sans MT" charset="0"/>
                        <a:cs typeface="Gill Sans MT" charset="0"/>
                      </a:endParaRP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Cabin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SÍNCOPE / LIPOTÍMIA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QUEM?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Comum em &gt; 9 anos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COMO?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Hipofluxo sanguíneo cerebral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PELO QUE?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Estresse emocional,  desidratação, fome, dor, estímulo carotídeo, aumento da pressão intratorácica: tosse, micção, evacuação. 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CLÍNICA?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Síncope: atonia e perda de consciência súbita, TRANSITÓRIA.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Lipotimia: Sensação de perda súbita de força, escurecimento visual, queda súbita SEM perda de consciência.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→RECUPERAÇÃO COMPLETA APÓS O EVENTO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CAUSAS: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Cabin"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1ª causa: Síndrome vaso-vagal; 2ª arritmias cardíacas; 3ª causas neurogênicas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47734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 – MOVIMENTOS PAROXÍSTICOS NÃO EPILÉPTICOS</a:t>
            </a:r>
            <a:endParaRPr dirty="0"/>
          </a:p>
        </p:txBody>
      </p:sp>
      <p:grpSp>
        <p:nvGrpSpPr>
          <p:cNvPr id="20483" name="Shape 166"/>
          <p:cNvGrpSpPr>
            <a:grpSpLocks/>
          </p:cNvGrpSpPr>
          <p:nvPr/>
        </p:nvGrpSpPr>
        <p:grpSpPr bwMode="auto">
          <a:xfrm>
            <a:off x="739775" y="2024063"/>
            <a:ext cx="10775950" cy="4692650"/>
            <a:chOff x="0" y="1956"/>
            <a:chExt cx="10776088" cy="4692740"/>
          </a:xfrm>
        </p:grpSpPr>
        <p:sp>
          <p:nvSpPr>
            <p:cNvPr id="20484" name="Shape 167"/>
            <p:cNvSpPr>
              <a:spLocks noChangeArrowheads="1"/>
            </p:cNvSpPr>
            <p:nvPr/>
          </p:nvSpPr>
          <p:spPr bwMode="auto">
            <a:xfrm>
              <a:off x="2241695" y="4039492"/>
              <a:ext cx="6292696" cy="655204"/>
            </a:xfrm>
            <a:prstGeom prst="rect">
              <a:avLst/>
            </a:prstGeom>
            <a:solidFill>
              <a:srgbClr val="4D1132"/>
            </a:solidFill>
            <a:ln w="22225" cap="rnd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20485" name="Shape 168"/>
            <p:cNvSpPr txBox="1">
              <a:spLocks noChangeArrowheads="1"/>
            </p:cNvSpPr>
            <p:nvPr/>
          </p:nvSpPr>
          <p:spPr bwMode="auto">
            <a:xfrm>
              <a:off x="2241695" y="4039492"/>
              <a:ext cx="6292696" cy="655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63575" tIns="163575" rIns="163575" bIns="163575" anchor="ctr"/>
            <a:lstStyle/>
            <a:p>
              <a:pPr algn="ctr">
                <a:lnSpc>
                  <a:spcPct val="90000"/>
                </a:lnSpc>
                <a:buClr>
                  <a:srgbClr val="FFFFFF"/>
                </a:buClr>
                <a:buSzPts val="2300"/>
                <a:buFont typeface="Cabin"/>
                <a:buNone/>
              </a:pPr>
              <a:r>
                <a:rPr lang="pt-BR" sz="2300">
                  <a:solidFill>
                    <a:srgbClr val="FFFFFF"/>
                  </a:solidFill>
                  <a:latin typeface="Gill Sans MT" charset="0"/>
                  <a:ea typeface="Cabin"/>
                  <a:cs typeface="Cabin"/>
                  <a:sym typeface="Cabin"/>
                </a:rPr>
                <a:t>Estereotipados, múltiplos e em salvas</a:t>
              </a:r>
              <a:endParaRPr lang="pt-BR">
                <a:latin typeface="Gill Sans MT" charset="0"/>
              </a:endParaRPr>
            </a:p>
          </p:txBody>
        </p:sp>
        <p:sp>
          <p:nvSpPr>
            <p:cNvPr id="20486" name="Shape 169"/>
            <p:cNvSpPr>
              <a:spLocks noChangeArrowheads="1"/>
            </p:cNvSpPr>
            <p:nvPr/>
          </p:nvSpPr>
          <p:spPr bwMode="auto">
            <a:xfrm rot="10800000">
              <a:off x="0" y="1956"/>
              <a:ext cx="10776088" cy="4077301"/>
            </a:xfrm>
            <a:prstGeom prst="upArrowCallout">
              <a:avLst>
                <a:gd name="adj1" fmla="val 25010"/>
                <a:gd name="adj2" fmla="val 24998"/>
                <a:gd name="adj3" fmla="val 25000"/>
                <a:gd name="adj4" fmla="val 64977"/>
              </a:avLst>
            </a:prstGeom>
            <a:solidFill>
              <a:srgbClr val="4D1132"/>
            </a:solidFill>
            <a:ln w="22225" cap="rnd">
              <a:solidFill>
                <a:schemeClr val="bg1"/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20487" name="Shape 170"/>
            <p:cNvSpPr txBox="1">
              <a:spLocks noChangeArrowheads="1"/>
            </p:cNvSpPr>
            <p:nvPr/>
          </p:nvSpPr>
          <p:spPr bwMode="auto">
            <a:xfrm>
              <a:off x="0" y="1956"/>
              <a:ext cx="10776088" cy="1431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41375" tIns="341375" rIns="341375" bIns="341375" anchor="ctr"/>
            <a:lstStyle/>
            <a:p>
              <a:pPr algn="ctr">
                <a:lnSpc>
                  <a:spcPct val="90000"/>
                </a:lnSpc>
                <a:buClr>
                  <a:srgbClr val="FFFFFF"/>
                </a:buClr>
                <a:buSzPts val="4800"/>
                <a:buFont typeface="Cabin"/>
                <a:buNone/>
              </a:pPr>
              <a:r>
                <a:rPr lang="pt-BR" sz="4800">
                  <a:solidFill>
                    <a:srgbClr val="FFFFFF"/>
                  </a:solidFill>
                  <a:latin typeface="Gill Sans MT" charset="0"/>
                  <a:ea typeface="Cabin"/>
                  <a:cs typeface="Cabin"/>
                  <a:sym typeface="Cabin"/>
                </a:rPr>
                <a:t>PARASSONIAS</a:t>
              </a:r>
              <a:endParaRPr lang="pt-BR" sz="2300">
                <a:solidFill>
                  <a:srgbClr val="FFFFFF"/>
                </a:solidFill>
                <a:latin typeface="Gill Sans MT" charset="0"/>
                <a:ea typeface="Cabin"/>
                <a:cs typeface="Cabin"/>
                <a:sym typeface="Cabin"/>
              </a:endParaRPr>
            </a:p>
          </p:txBody>
        </p:sp>
        <p:sp>
          <p:nvSpPr>
            <p:cNvPr id="20488" name="Shape 171"/>
            <p:cNvSpPr>
              <a:spLocks noChangeArrowheads="1"/>
            </p:cNvSpPr>
            <p:nvPr/>
          </p:nvSpPr>
          <p:spPr bwMode="auto">
            <a:xfrm>
              <a:off x="5261" y="1433089"/>
              <a:ext cx="3588521" cy="1219113"/>
            </a:xfrm>
            <a:prstGeom prst="rect">
              <a:avLst/>
            </a:prstGeom>
            <a:solidFill>
              <a:srgbClr val="CFCACC">
                <a:alpha val="89803"/>
              </a:srgbClr>
            </a:solidFill>
            <a:ln w="22225" cap="rnd">
              <a:solidFill>
                <a:srgbClr val="CFCACC">
                  <a:alpha val="89803"/>
                </a:srgbClr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20489" name="Shape 172"/>
            <p:cNvSpPr txBox="1">
              <a:spLocks noChangeArrowheads="1"/>
            </p:cNvSpPr>
            <p:nvPr/>
          </p:nvSpPr>
          <p:spPr bwMode="auto">
            <a:xfrm>
              <a:off x="5261" y="1433089"/>
              <a:ext cx="3588521" cy="1219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42225" tIns="25400" rIns="142225" bIns="25400"/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700"/>
                <a:buFont typeface="Cabin"/>
                <a:buNone/>
              </a:pPr>
              <a:r>
                <a:rPr lang="pt-BR" sz="17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DISTÚRBIOS DO SONO REM</a:t>
              </a:r>
              <a:endParaRPr lang="pt-BR">
                <a:latin typeface="Gill Sans MT" charset="0"/>
              </a:endParaRPr>
            </a:p>
            <a:p>
              <a:pPr marL="228600" lvl="1" indent="-228600">
                <a:lnSpc>
                  <a:spcPct val="90000"/>
                </a:lnSpc>
                <a:spcBef>
                  <a:spcPts val="600"/>
                </a:spcBef>
                <a:buClr>
                  <a:srgbClr val="000000"/>
                </a:buClr>
                <a:buSzPts val="2000"/>
                <a:buFont typeface="Cabin"/>
                <a:buChar char="•"/>
              </a:pPr>
              <a:r>
                <a:rPr lang="pt-BR" sz="20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PESADELOS</a:t>
              </a:r>
              <a:endParaRPr lang="pt-BR">
                <a:latin typeface="Gill Sans MT" charset="0"/>
              </a:endParaRPr>
            </a:p>
            <a:p>
              <a:pPr marL="228600" lvl="1" indent="-228600">
                <a:lnSpc>
                  <a:spcPct val="90000"/>
                </a:lnSpc>
                <a:spcBef>
                  <a:spcPts val="300"/>
                </a:spcBef>
                <a:buClr>
                  <a:srgbClr val="000000"/>
                </a:buClr>
                <a:buSzPts val="2000"/>
                <a:buFont typeface="Cabin"/>
                <a:buChar char="•"/>
              </a:pPr>
              <a:r>
                <a:rPr lang="pt-BR" sz="20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PARALISIA DO SONO</a:t>
              </a:r>
              <a:endParaRPr lang="pt-BR">
                <a:latin typeface="Gill Sans MT" charset="0"/>
              </a:endParaRPr>
            </a:p>
          </p:txBody>
        </p:sp>
        <p:sp>
          <p:nvSpPr>
            <p:cNvPr id="20490" name="Shape 173"/>
            <p:cNvSpPr>
              <a:spLocks noChangeArrowheads="1"/>
            </p:cNvSpPr>
            <p:nvPr/>
          </p:nvSpPr>
          <p:spPr bwMode="auto">
            <a:xfrm>
              <a:off x="3593783" y="1433089"/>
              <a:ext cx="3588521" cy="1219113"/>
            </a:xfrm>
            <a:prstGeom prst="rect">
              <a:avLst/>
            </a:prstGeom>
            <a:solidFill>
              <a:srgbClr val="CFCACC">
                <a:alpha val="89803"/>
              </a:srgbClr>
            </a:solidFill>
            <a:ln w="22225" cap="rnd">
              <a:solidFill>
                <a:srgbClr val="CFCACC">
                  <a:alpha val="89803"/>
                </a:srgbClr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20491" name="Shape 174"/>
            <p:cNvSpPr txBox="1">
              <a:spLocks noChangeArrowheads="1"/>
            </p:cNvSpPr>
            <p:nvPr/>
          </p:nvSpPr>
          <p:spPr bwMode="auto">
            <a:xfrm>
              <a:off x="3593783" y="1433089"/>
              <a:ext cx="3588521" cy="1219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42225" tIns="25400" rIns="142225" bIns="25400"/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700"/>
                <a:buFont typeface="Cabin"/>
                <a:buNone/>
              </a:pPr>
              <a:r>
                <a:rPr lang="pt-BR" sz="17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DISTÚRBIOS DO SONO NÃO REM</a:t>
              </a:r>
              <a:endParaRPr lang="pt-BR">
                <a:latin typeface="Gill Sans MT" charset="0"/>
              </a:endParaRPr>
            </a:p>
            <a:p>
              <a:pPr marL="228600" lvl="1" indent="-228600">
                <a:lnSpc>
                  <a:spcPct val="90000"/>
                </a:lnSpc>
                <a:spcBef>
                  <a:spcPts val="600"/>
                </a:spcBef>
                <a:buClr>
                  <a:srgbClr val="000000"/>
                </a:buClr>
                <a:buSzPts val="2000"/>
                <a:buFont typeface="Cabin"/>
                <a:buChar char="•"/>
              </a:pPr>
              <a:r>
                <a:rPr lang="pt-BR" sz="20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CONFUSÃO AO ACORDAR</a:t>
              </a:r>
              <a:endParaRPr lang="pt-BR">
                <a:latin typeface="Gill Sans MT" charset="0"/>
              </a:endParaRPr>
            </a:p>
            <a:p>
              <a:pPr marL="228600" lvl="1" indent="-228600">
                <a:lnSpc>
                  <a:spcPct val="90000"/>
                </a:lnSpc>
                <a:spcBef>
                  <a:spcPts val="300"/>
                </a:spcBef>
                <a:buClr>
                  <a:srgbClr val="000000"/>
                </a:buClr>
                <a:buSzPts val="2000"/>
                <a:buFont typeface="Cabin"/>
                <a:buChar char="•"/>
              </a:pPr>
              <a:r>
                <a:rPr lang="pt-BR" sz="20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TERROR NOTURNO</a:t>
              </a:r>
              <a:endParaRPr lang="pt-BR">
                <a:latin typeface="Gill Sans MT" charset="0"/>
              </a:endParaRPr>
            </a:p>
          </p:txBody>
        </p:sp>
        <p:sp>
          <p:nvSpPr>
            <p:cNvPr id="20492" name="Shape 175"/>
            <p:cNvSpPr>
              <a:spLocks noChangeArrowheads="1"/>
            </p:cNvSpPr>
            <p:nvPr/>
          </p:nvSpPr>
          <p:spPr bwMode="auto">
            <a:xfrm>
              <a:off x="7182304" y="1433089"/>
              <a:ext cx="3588521" cy="1219113"/>
            </a:xfrm>
            <a:prstGeom prst="rect">
              <a:avLst/>
            </a:prstGeom>
            <a:solidFill>
              <a:srgbClr val="CFCACC">
                <a:alpha val="89803"/>
              </a:srgbClr>
            </a:solidFill>
            <a:ln w="22225" cap="rnd">
              <a:solidFill>
                <a:srgbClr val="CFCACC">
                  <a:alpha val="89803"/>
                </a:srgbClr>
              </a:solidFill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pt-BR">
                <a:latin typeface="Gill Sans MT" charset="0"/>
              </a:endParaRPr>
            </a:p>
          </p:txBody>
        </p:sp>
        <p:sp>
          <p:nvSpPr>
            <p:cNvPr id="20493" name="Shape 176"/>
            <p:cNvSpPr txBox="1">
              <a:spLocks noChangeArrowheads="1"/>
            </p:cNvSpPr>
            <p:nvPr/>
          </p:nvSpPr>
          <p:spPr bwMode="auto">
            <a:xfrm>
              <a:off x="7182304" y="1433089"/>
              <a:ext cx="3588521" cy="1219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775" tIns="20300" rIns="113775" bIns="20300"/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700"/>
                <a:buFont typeface="Cabin"/>
                <a:buNone/>
              </a:pPr>
              <a:r>
                <a:rPr lang="pt-BR" sz="17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DESORDENS MOTORAS RELACIONADAS AO SONO</a:t>
              </a:r>
              <a:endParaRPr lang="pt-BR">
                <a:latin typeface="Gill Sans MT" charset="0"/>
              </a:endParaRPr>
            </a:p>
            <a:p>
              <a:pPr marL="171450" lvl="1" indent="-171450">
                <a:lnSpc>
                  <a:spcPct val="90000"/>
                </a:lnSpc>
                <a:spcBef>
                  <a:spcPts val="600"/>
                </a:spcBef>
                <a:buClr>
                  <a:srgbClr val="000000"/>
                </a:buClr>
                <a:buSzPts val="1600"/>
                <a:buFont typeface="Cabin"/>
                <a:buChar char="•"/>
              </a:pPr>
              <a:r>
                <a:rPr lang="pt-BR" sz="16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SD DAS PERNAS INQUIETAS</a:t>
              </a:r>
              <a:endParaRPr lang="pt-BR">
                <a:latin typeface="Gill Sans MT" charset="0"/>
              </a:endParaRPr>
            </a:p>
            <a:p>
              <a:pPr marL="171450" lvl="1" indent="-171450">
                <a:lnSpc>
                  <a:spcPct val="90000"/>
                </a:lnSpc>
                <a:spcBef>
                  <a:spcPts val="238"/>
                </a:spcBef>
                <a:buClr>
                  <a:srgbClr val="000000"/>
                </a:buClr>
                <a:buSzPts val="1600"/>
                <a:buFont typeface="Cabin"/>
                <a:buChar char="•"/>
              </a:pPr>
              <a:r>
                <a:rPr lang="pt-BR" sz="16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BRUXISMO</a:t>
              </a:r>
              <a:endParaRPr lang="pt-BR">
                <a:latin typeface="Gill Sans MT" charset="0"/>
              </a:endParaRPr>
            </a:p>
            <a:p>
              <a:pPr marL="171450" lvl="1" indent="-171450">
                <a:lnSpc>
                  <a:spcPct val="90000"/>
                </a:lnSpc>
                <a:spcBef>
                  <a:spcPts val="238"/>
                </a:spcBef>
                <a:buClr>
                  <a:srgbClr val="000000"/>
                </a:buClr>
                <a:buSzPts val="1600"/>
                <a:buFont typeface="Cabin"/>
                <a:buChar char="•"/>
              </a:pPr>
              <a:r>
                <a:rPr lang="pt-BR" sz="16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*MIOCLONIAS DO SONO</a:t>
              </a:r>
              <a:r>
                <a:rPr lang="pt-BR" sz="1300">
                  <a:solidFill>
                    <a:srgbClr val="000000"/>
                  </a:solidFill>
                  <a:latin typeface="Gill Sans MT" charset="0"/>
                  <a:ea typeface="Cabin"/>
                  <a:cs typeface="Cabin"/>
                  <a:sym typeface="Cabin"/>
                </a:rPr>
                <a:t>	</a:t>
              </a:r>
              <a:endParaRPr lang="pt-BR">
                <a:latin typeface="Gill Sans MT" charset="0"/>
              </a:endParaRPr>
            </a:p>
          </p:txBody>
        </p:sp>
      </p:grpSp>
    </p:spTree>
  </p:cSld>
  <p:clrMapOvr>
    <a:masterClrMapping/>
  </p:clrMapOvr>
  <p:transition spd="slow" advTm="41638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 – MOVIMENTOS PAROXÍSTICOS NÃO EPILÉPTICOS</a:t>
            </a:r>
            <a:endParaRPr/>
          </a:p>
        </p:txBody>
      </p:sp>
      <p:graphicFrame>
        <p:nvGraphicFramePr>
          <p:cNvPr id="182" name="Shape 182"/>
          <p:cNvGraphicFramePr/>
          <p:nvPr/>
        </p:nvGraphicFramePr>
        <p:xfrm>
          <a:off x="581025" y="1870075"/>
          <a:ext cx="11029950" cy="5212140"/>
        </p:xfrm>
        <a:graphic>
          <a:graphicData uri="http://schemas.openxmlformats.org/drawingml/2006/table">
            <a:tbl>
              <a:tblPr firstRow="1" bandRow="1">
                <a:noFill/>
                <a:tableStyleId>{EE8313A0-F4BD-45B4-8A42-89B80522A4A2}</a:tableStyleId>
              </a:tblPr>
              <a:tblGrid>
                <a:gridCol w="3676650">
                  <a:extLst>
                    <a:ext uri="{9D8B030D-6E8A-4147-A177-3AD203B41FA5}"/>
                  </a:extLst>
                </a:gridCol>
                <a:gridCol w="3676650">
                  <a:extLst>
                    <a:ext uri="{9D8B030D-6E8A-4147-A177-3AD203B41FA5}"/>
                  </a:extLst>
                </a:gridCol>
                <a:gridCol w="3676650">
                  <a:extLst>
                    <a:ext uri="{9D8B030D-6E8A-4147-A177-3AD203B41FA5}"/>
                  </a:extLst>
                </a:gridCol>
              </a:tblGrid>
              <a:tr h="60297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SÍNDROMES DE HIPERVENTILAÇÃO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dirty="0"/>
                        <a:t>PÁLIDAS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CIANÓTICAS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34456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dirty="0"/>
                        <a:t>QUEM?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Crianças pré-escolares (&lt;4 anos)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Crianças pré-escolares (&lt;4 anos)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34456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COMO?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ESTÍMULO DESAGRADÁVEL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ESTÍMULO DESAGRADÁVEL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60297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PELO QUE?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FLUXO CEREBRAL INADEQUADO POR ESTÍMULO REFLEXO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REFLEXO VAGAL, BRADICARDIA E HIPOFLUXO SANGUÍNEO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137821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CLÍNICA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SEM CHORO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 b="1"/>
                        <a:t>PALIDEZ E DIAFORESE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 b="0"/>
                        <a:t>CONFUSÃO E IRRITABILIDADE PRECEDEM A SONOLÊNCIA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APNEIA NA FASE EXPIRATÓRIA DO CHORO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EXPIRAÇÃO SEM INSPIRAÇÃO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CHORO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 b="1"/>
                        <a:t>CIANOSE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16366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DISTINÇÃO DAS CE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lvl="0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Char char="•"/>
                      </a:pPr>
                      <a:r>
                        <a:rPr lang="pt-BR" sz="1800">
                          <a:latin typeface="Cabin"/>
                          <a:ea typeface="Cabin"/>
                          <a:cs typeface="Cabin"/>
                          <a:sym typeface="Cabin"/>
                        </a:rPr>
                        <a:t>OS ACONTECIMENTOS APÓS O EVENTO PODEM IMITAR O ESTADO PÓS-ICTAL</a:t>
                      </a:r>
                      <a:endParaRPr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285750" lvl="0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Char char="•"/>
                      </a:pPr>
                      <a:r>
                        <a:rPr lang="pt-BR" sz="1800">
                          <a:latin typeface="Cabin"/>
                          <a:ea typeface="Cabin"/>
                          <a:cs typeface="Cabin"/>
                          <a:sym typeface="Cabin"/>
                        </a:rPr>
                        <a:t>TREMORES SIMÉTRICOS E DESVIO OCULAR PODEM OCORRER</a:t>
                      </a:r>
                      <a:endParaRPr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dirty="0"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1537" name="Shape 183"/>
          <p:cNvSpPr txBox="1">
            <a:spLocks noChangeArrowheads="1"/>
          </p:cNvSpPr>
          <p:nvPr/>
        </p:nvSpPr>
        <p:spPr bwMode="auto">
          <a:xfrm>
            <a:off x="3305175" y="5621338"/>
            <a:ext cx="85947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marL="285750" indent="-285750">
              <a:buClr>
                <a:srgbClr val="000000"/>
              </a:buClr>
              <a:buSzPts val="1800"/>
              <a:buFont typeface="Arial" pitchFamily="34" charset="0"/>
              <a:buChar char="•"/>
            </a:pPr>
            <a:endParaRPr lang="pt-BR">
              <a:latin typeface="Gill Sans MT" charset="0"/>
            </a:endParaRPr>
          </a:p>
        </p:txBody>
      </p:sp>
    </p:spTree>
  </p:cSld>
  <p:clrMapOvr>
    <a:masterClrMapping/>
  </p:clrMapOvr>
  <p:transition spd="slow" advTm="34373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 – MOVIMENTOS PAROXÍSTICOS NÃO EPILÉPTICOS</a:t>
            </a:r>
            <a:endParaRPr/>
          </a:p>
        </p:txBody>
      </p:sp>
      <p:graphicFrame>
        <p:nvGraphicFramePr>
          <p:cNvPr id="189" name="Shape 189"/>
          <p:cNvGraphicFramePr>
            <a:graphicFrameLocks noGrp="1"/>
          </p:cNvGraphicFramePr>
          <p:nvPr/>
        </p:nvGraphicFramePr>
        <p:xfrm>
          <a:off x="581025" y="2181225"/>
          <a:ext cx="11029950" cy="4131975"/>
        </p:xfrm>
        <a:graphic>
          <a:graphicData uri="http://schemas.openxmlformats.org/drawingml/2006/table">
            <a:tbl>
              <a:tblPr/>
              <a:tblGrid>
                <a:gridCol w="4494213"/>
                <a:gridCol w="6535737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charset="0"/>
                        <a:ea typeface="Gill Sans MT" charset="0"/>
                        <a:cs typeface="Gill Sans MT" charset="0"/>
                      </a:endParaRP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DESORDENS DE GRATIFICAÇÃO/ AUTOESTIMULAÇÃO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QUEM?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CRIANÇAS &lt; 4 ANOS – MENINAS &gt; MENINOS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COMO?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ESTÍMULO PRAZEROSO REPETITIVO → ARCO REFLEXO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PELO QUE?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TÉDIO, ESTRESSE, EXCITAÇÃO.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CLÍNICA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ALTERAÇÃO COMPORTAMENTAL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VIGÍL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MOVIMENTOS ESTEREOTIPADOS EM TESOURAS DAS PERNAS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RUBOR FACIAL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RASH/ECZEMA PODE ESTAR PRESENTE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* DISTINÇÃO DA CE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NÃO HÁ ESTADO PÓS-ICTAL,  GANHO DE ATENÇÃO SECUNDÁRIO À ESTIMULAÇÃO.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446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 – MOVIMENTOS PAROXÍSTICOS NÃO EPILÉPTICOS</a:t>
            </a:r>
            <a:endParaRPr/>
          </a:p>
        </p:txBody>
      </p:sp>
      <p:graphicFrame>
        <p:nvGraphicFramePr>
          <p:cNvPr id="195" name="Shape 195"/>
          <p:cNvGraphicFramePr>
            <a:graphicFrameLocks noGrp="1"/>
          </p:cNvGraphicFramePr>
          <p:nvPr/>
        </p:nvGraphicFramePr>
        <p:xfrm>
          <a:off x="581025" y="2181225"/>
          <a:ext cx="11029950" cy="3211860"/>
        </p:xfrm>
        <a:graphic>
          <a:graphicData uri="http://schemas.openxmlformats.org/drawingml/2006/table">
            <a:tbl>
              <a:tblPr/>
              <a:tblGrid>
                <a:gridCol w="3871913"/>
                <a:gridCol w="7158037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REFLUXO GASTROESOFÁGICO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REFLUXO GASTROESOFÁGICO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800"/>
                        <a:buFontTx/>
                        <a:buChar char="-"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SÍNDROME DE SANDIFFER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QUEM?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NEONATOS, LACTENTES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COMO?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REFLUXO GASTROESOFÁGICO REPETITIVO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POR QUE?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DISTONIA DO PESCOÇO E TRONCO COMO POSIÇÃO ANTÁLGICA REFLEXA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A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CLÍNICA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REGURGITAÇÃO FREQUENTE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GANHO DE PESO INADEQUADO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DISTONIA DO TRONCO COM HIPEREXTENSÃO DO PESCOÇO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8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 charset="0"/>
                          <a:ea typeface="Gill Sans MT" charset="0"/>
                          <a:cs typeface="Gill Sans MT" charset="0"/>
                        </a:rPr>
                        <a:t>APNEIA PODE ESTAR PRESENTE → CIANOSE</a:t>
                      </a:r>
                    </a:p>
                  </a:txBody>
                  <a:tcPr marL="91450" marR="91450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7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9112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INTRODUÇÃO</a:t>
            </a:r>
            <a:r>
              <a:rPr lang="pt-BR" cap="none" dirty="0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rPr>
              <a:t> – MOVIMENTOS PAROXÍSTICOS NÃO EPILÉPTICOS</a:t>
            </a:r>
            <a:endParaRPr dirty="0"/>
          </a:p>
        </p:txBody>
      </p:sp>
      <p:graphicFrame>
        <p:nvGraphicFramePr>
          <p:cNvPr id="201" name="Shape 201"/>
          <p:cNvGraphicFramePr/>
          <p:nvPr/>
        </p:nvGraphicFramePr>
        <p:xfrm>
          <a:off x="581025" y="2181225"/>
          <a:ext cx="11029950" cy="3388400"/>
        </p:xfrm>
        <a:graphic>
          <a:graphicData uri="http://schemas.openxmlformats.org/drawingml/2006/table">
            <a:tbl>
              <a:tblPr firstRow="1" bandRow="1">
                <a:noFill/>
                <a:tableStyleId>{EE8313A0-F4BD-45B4-8A42-89B80522A4A2}</a:tableStyleId>
              </a:tblPr>
              <a:tblGrid>
                <a:gridCol w="2732025">
                  <a:extLst>
                    <a:ext uri="{9D8B030D-6E8A-4147-A177-3AD203B41FA5}"/>
                  </a:extLst>
                </a:gridCol>
                <a:gridCol w="8297925">
                  <a:extLst>
                    <a:ext uri="{9D8B030D-6E8A-4147-A177-3AD203B41FA5}"/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PAROXISMOS NÃO-EPILÉPTICOS PSICOGÊNICOS – CE PSICOGÊNICAS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QUEM?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CRIANÇAS MAIORES E ADOLESCENTES – 50% DE PREVIAMENTE EPILÉPTICOS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PELO QUE?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EVENTOS ESTRESSANTES, ALTERAÇÕES COMPORTAMENTAIS, GANHOS SECUNDÁRIOS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/>
                        <a:t>CLÍNICA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OPISTÓTONO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MOVIMENTOS NÃO ESTEREOTIPADOS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GRITOS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VERBALIZAÇÃO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OLHOS TENDEM A ESTAR FECHADOS</a:t>
                      </a:r>
                      <a:endParaRPr/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pt-BR" sz="1800"/>
                        <a:t>AUSÊNCIA DE ESTADO PÓS-ICTAL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 advTm="1614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>
            <a:spLocks noGrp="1"/>
          </p:cNvSpPr>
          <p:nvPr>
            <p:ph type="ctrTitle"/>
          </p:nvPr>
        </p:nvSpPr>
        <p:spPr>
          <a:xfrm>
            <a:off x="461963" y="2246313"/>
            <a:ext cx="10993437" cy="1474787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rPr>
              <a:t>CRISES </a:t>
            </a: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EPILÉPTICAS</a:t>
            </a:r>
            <a:r>
              <a:rPr lang="pt-BR" cap="none" dirty="0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rPr>
              <a:t> FEBRIS</a:t>
            </a:r>
            <a:endParaRPr dirty="0"/>
          </a:p>
        </p:txBody>
      </p:sp>
    </p:spTree>
  </p:cSld>
  <p:clrMapOvr>
    <a:masterClrMapping/>
  </p:clrMapOvr>
  <p:transition spd="slow" advTm="5894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hape 211"/>
          <p:cNvSpPr>
            <a:spLocks noGrp="1"/>
          </p:cNvSpPr>
          <p:nvPr>
            <p:ph type="title"/>
          </p:nvPr>
        </p:nvSpPr>
        <p:spPr bwMode="auto">
          <a:xfrm>
            <a:off x="581025" y="701675"/>
            <a:ext cx="11029950" cy="1014413"/>
          </a:xfrm>
        </p:spPr>
        <p:txBody>
          <a:bodyPr wrap="square" lIns="91425" tIns="45700" rIns="91425" bIns="45700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FFFFFF"/>
              </a:buClr>
              <a:buSzPts val="2800"/>
              <a:buFont typeface="Cabin"/>
              <a:buNone/>
            </a:pPr>
            <a:r>
              <a:rPr lang="pt-BR" cap="none" smtClean="0">
                <a:solidFill>
                  <a:srgbClr val="FFFFFF"/>
                </a:solidFill>
                <a:ea typeface="Cabin"/>
                <a:cs typeface="Cabin"/>
                <a:sym typeface="Cabin"/>
              </a:rPr>
              <a:t>CRISES EPILÉPTICAS FEBRIS – DEFINIÇÃO</a:t>
            </a:r>
          </a:p>
        </p:txBody>
      </p:sp>
      <p:sp>
        <p:nvSpPr>
          <p:cNvPr id="212" name="Shape 212"/>
          <p:cNvSpPr txBox="1"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Definição CID: R.51 – CONVULSÕES FEBRIS</a:t>
            </a:r>
            <a:r>
              <a:rPr lang="pt-BR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:</a:t>
            </a:r>
            <a:endParaRPr dirty="0"/>
          </a:p>
          <a:p>
            <a:pPr marL="390906" indent="-28575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endParaRPr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Crise epiléptica febril (CEF): </a:t>
            </a:r>
            <a:endParaRPr dirty="0"/>
          </a:p>
          <a:p>
            <a:pPr marL="459740" indent="-342900" fontAlgn="auto">
              <a:spcBef>
                <a:spcPts val="1000"/>
              </a:spcBef>
              <a:spcAft>
                <a:spcPts val="0"/>
              </a:spcAft>
              <a:buSzPts val="1840"/>
              <a:buFont typeface="Arial" panose="020B0604020202020204" pitchFamily="34" charset="0"/>
              <a:buChar char="•"/>
              <a:defRPr/>
            </a:pPr>
            <a:endParaRPr sz="20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algn="just" fontAlgn="auto">
              <a:spcBef>
                <a:spcPts val="1000"/>
              </a:spcBef>
              <a:spcAft>
                <a:spcPts val="0"/>
              </a:spcAft>
              <a:buSzPts val="1840"/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Descarga elétrica neuronal excessiva, anormal e súbita dos neurônios (substância cinzenta) que se propaga para os circuitos neuronais e afeta um órgão-alvo de maneira clínica, ocorrendo durante a infância, normalmente entre 3 meses e 5 anos, </a:t>
            </a: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 está associada à febre sem evidências de infecção intracraniana ou causa definida (ILAE).</a:t>
            </a:r>
            <a:endParaRPr b="1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19796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CRISES EPILÉPTICAS FEBRIS - EPIDEMIOLOGIA</a:t>
            </a:r>
            <a:endParaRPr dirty="0"/>
          </a:p>
        </p:txBody>
      </p:sp>
      <p:sp>
        <p:nvSpPr>
          <p:cNvPr id="27651" name="Shape 218"/>
          <p:cNvSpPr>
            <a:spLocks noGrp="1"/>
          </p:cNvSpPr>
          <p:nvPr>
            <p:ph idx="1"/>
          </p:nvPr>
        </p:nvSpPr>
        <p:spPr>
          <a:xfrm>
            <a:off x="581025" y="1716088"/>
            <a:ext cx="11029950" cy="4791075"/>
          </a:xfrm>
        </p:spPr>
        <p:txBody>
          <a:bodyPr lIns="91425" tIns="45700" rIns="91425" bIns="45700"/>
          <a:lstStyle/>
          <a:p>
            <a:pPr>
              <a:spcBef>
                <a:spcPct val="0"/>
              </a:spcBef>
              <a:spcAft>
                <a:spcPct val="0"/>
              </a:spcAft>
              <a:buSzPts val="18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Ocorre em crianças de três meses a cinco anos de idade. </a:t>
            </a:r>
            <a:endParaRPr lang="pt-BR" smtClean="0"/>
          </a:p>
          <a:p>
            <a:pPr>
              <a:spcBef>
                <a:spcPts val="1000"/>
              </a:spcBef>
              <a:spcAft>
                <a:spcPct val="0"/>
              </a:spcAft>
              <a:buSzPts val="18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Incidência de 2-5% nessa faixa etária</a:t>
            </a:r>
            <a:endParaRPr lang="pt-BR" smtClean="0"/>
          </a:p>
          <a:p>
            <a:pPr>
              <a:spcBef>
                <a:spcPts val="1000"/>
              </a:spcBef>
              <a:spcAft>
                <a:spcPct val="0"/>
              </a:spcAft>
              <a:buSzPts val="18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Pico entre os 18-24 meses</a:t>
            </a:r>
            <a:endParaRPr lang="pt-BR" smtClean="0"/>
          </a:p>
          <a:p>
            <a:pPr>
              <a:spcBef>
                <a:spcPts val="1000"/>
              </a:spcBef>
              <a:spcAft>
                <a:spcPct val="0"/>
              </a:spcAft>
              <a:buSzPts val="18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Infrequente abaixo dos 6 meses e após os 3 anos de idade</a:t>
            </a:r>
            <a:endParaRPr lang="pt-BR" smtClean="0"/>
          </a:p>
          <a:p>
            <a:pPr>
              <a:spcBef>
                <a:spcPts val="1000"/>
              </a:spcBef>
              <a:spcAft>
                <a:spcPct val="0"/>
              </a:spcAft>
              <a:buSzPts val="18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2/3 dos casos são de CEFS e 1/3 de CEFC*</a:t>
            </a:r>
            <a:endParaRPr lang="pt-BR" smtClean="0"/>
          </a:p>
          <a:p>
            <a:pPr>
              <a:spcBef>
                <a:spcPts val="1000"/>
              </a:spcBef>
              <a:spcAft>
                <a:spcPct val="0"/>
              </a:spcAft>
              <a:buSzPts val="18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5% das CEF evoluem para estado de mal epiléptico febril (mais comum entre 12 e 24 meses)</a:t>
            </a:r>
            <a:endParaRPr lang="pt-BR" smtClean="0"/>
          </a:p>
          <a:p>
            <a:pPr>
              <a:spcBef>
                <a:spcPts val="1000"/>
              </a:spcBef>
              <a:spcAft>
                <a:spcPct val="0"/>
              </a:spcAft>
              <a:buSzPts val="18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1/3 apresentará segundo episódio de CEF na vida e 10% das crianças com CEF poderão apresentar 3 ou mais episódios podendo corresponder às epilepsias ligadas crise febril (FIRES e GESF+)</a:t>
            </a:r>
            <a:endParaRPr lang="pt-BR" smtClean="0"/>
          </a:p>
        </p:txBody>
      </p:sp>
    </p:spTree>
  </p:cSld>
  <p:clrMapOvr>
    <a:masterClrMapping/>
  </p:clrMapOvr>
  <p:transition spd="slow" advTm="57074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CRISES EPILÉPTICAS FEBRIS - CLÍNICA</a:t>
            </a:r>
            <a:endParaRPr dirty="0"/>
          </a:p>
        </p:txBody>
      </p:sp>
      <p:sp>
        <p:nvSpPr>
          <p:cNvPr id="224" name="Shape 224"/>
          <p:cNvSpPr txBox="1"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42900" indent="-342900" fontAlgn="auto">
              <a:spcBef>
                <a:spcPts val="1080"/>
              </a:spcBef>
              <a:spcAft>
                <a:spcPts val="0"/>
              </a:spcAft>
              <a:buSzPts val="2208"/>
              <a:buFont typeface="Wingdings" panose="05000000000000000000" pitchFamily="2" charset="2"/>
              <a:buChar char="§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Ocorrem no contexto de doença febril sendo as mais comuns: IVAS – OMA e </a:t>
            </a:r>
            <a:r>
              <a:rPr lang="pt-BR" sz="2400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nasofaringites</a:t>
            </a: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seguidas pelas gastroenterites.  A incidência de infecções do SNC é baixa.</a:t>
            </a:r>
            <a:endParaRPr dirty="0"/>
          </a:p>
          <a:p>
            <a:pPr marL="483108" indent="-342900" fontAlgn="auto">
              <a:spcBef>
                <a:spcPts val="1080"/>
              </a:spcBef>
              <a:buSzPts val="2208"/>
              <a:buFont typeface="Wingdings" panose="05000000000000000000" pitchFamily="2" charset="2"/>
              <a:buChar char="§"/>
              <a:defRPr/>
            </a:pPr>
            <a:endParaRPr sz="24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42900" indent="-342900" fontAlgn="auto">
              <a:spcBef>
                <a:spcPts val="1080"/>
              </a:spcBef>
              <a:spcAft>
                <a:spcPts val="0"/>
              </a:spcAft>
              <a:buSzPts val="2208"/>
              <a:buFont typeface="Wingdings" panose="05000000000000000000" pitchFamily="2" charset="2"/>
              <a:buChar char="§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A ANAMNESE E O EXAME FÍSICO DEVEM SER VOLTADOS PARA A INVESTIGAÇÃO DA CAUSA DA FEBRE E EXCLUSÃO DE ANORMALIDADES NEUROLÓGICAS</a:t>
            </a:r>
            <a:endParaRPr dirty="0"/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28788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CRISES EPILÉPTICAS FEBRIS - CLÍNICA</a:t>
            </a:r>
            <a:endParaRPr dirty="0"/>
          </a:p>
        </p:txBody>
      </p:sp>
      <p:sp>
        <p:nvSpPr>
          <p:cNvPr id="29699" name="Shape 230"/>
          <p:cNvSpPr>
            <a:spLocks noGrp="1"/>
          </p:cNvSpPr>
          <p:nvPr>
            <p:ph idx="1"/>
          </p:nvPr>
        </p:nvSpPr>
        <p:spPr>
          <a:xfrm>
            <a:off x="581025" y="2363788"/>
            <a:ext cx="11029950" cy="3678237"/>
          </a:xfrm>
        </p:spPr>
        <p:txBody>
          <a:bodyPr lIns="91425" tIns="45700" rIns="91425" bIns="4570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CRISES EPILÉPTICAS FEBRIS SIMPLES (CEFS) – 2/3 das CEF</a:t>
            </a:r>
            <a:endParaRPr lang="pt-BR" sz="2400" smtClean="0"/>
          </a:p>
          <a:p>
            <a:pPr>
              <a:lnSpc>
                <a:spcPct val="90000"/>
              </a:lnSpc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endParaRPr lang="pt-BR" sz="2400" smtClean="0">
              <a:solidFill>
                <a:srgbClr val="3D3D3D"/>
              </a:solidFill>
              <a:ea typeface="Cabin"/>
              <a:cs typeface="Cabin"/>
              <a:sym typeface="Cabin"/>
            </a:endParaRPr>
          </a:p>
          <a:p>
            <a:pPr>
              <a:lnSpc>
                <a:spcPct val="90000"/>
              </a:lnSpc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Início tônico, tônico-clônico </a:t>
            </a:r>
            <a:r>
              <a:rPr lang="pt-BR" sz="2400" b="1" smtClean="0">
                <a:solidFill>
                  <a:srgbClr val="3D3D3D"/>
                </a:solidFill>
              </a:rPr>
              <a:t>generalizado</a:t>
            </a:r>
            <a:endParaRPr lang="pt-BR" sz="2400" b="1" smtClean="0"/>
          </a:p>
          <a:p>
            <a:pPr>
              <a:lnSpc>
                <a:spcPct val="90000"/>
              </a:lnSpc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Associação com:</a:t>
            </a:r>
            <a:endParaRPr lang="pt-BR" sz="2400" smtClean="0"/>
          </a:p>
          <a:p>
            <a:pPr lvl="1">
              <a:lnSpc>
                <a:spcPct val="90000"/>
              </a:lnSpc>
              <a:spcBef>
                <a:spcPts val="925"/>
              </a:spcBef>
              <a:spcAft>
                <a:spcPct val="0"/>
              </a:spcAft>
              <a:buSzPts val="15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Disfunção respiratória</a:t>
            </a:r>
            <a:endParaRPr lang="pt-BR" sz="2000" smtClean="0"/>
          </a:p>
          <a:p>
            <a:pPr lvl="1">
              <a:lnSpc>
                <a:spcPct val="90000"/>
              </a:lnSpc>
              <a:spcBef>
                <a:spcPts val="925"/>
              </a:spcBef>
              <a:spcAft>
                <a:spcPct val="0"/>
              </a:spcAft>
              <a:buSzPts val="15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Salivação</a:t>
            </a:r>
            <a:endParaRPr lang="pt-BR" sz="2000" smtClean="0"/>
          </a:p>
          <a:p>
            <a:pPr lvl="1">
              <a:lnSpc>
                <a:spcPct val="90000"/>
              </a:lnSpc>
              <a:spcBef>
                <a:spcPts val="925"/>
              </a:spcBef>
              <a:spcAft>
                <a:spcPct val="0"/>
              </a:spcAft>
              <a:buSzPts val="15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Palidez ou cianose</a:t>
            </a:r>
            <a:endParaRPr lang="pt-BR" sz="2000" smtClean="0"/>
          </a:p>
          <a:p>
            <a:pPr lvl="1">
              <a:lnSpc>
                <a:spcPct val="90000"/>
              </a:lnSpc>
              <a:spcBef>
                <a:spcPts val="925"/>
              </a:spcBef>
              <a:spcAft>
                <a:spcPct val="0"/>
              </a:spcAft>
              <a:buSzPts val="1500"/>
              <a:buFont typeface="Arial" pitchFamily="34" charset="0"/>
              <a:buChar char="•"/>
            </a:pPr>
            <a:r>
              <a:rPr lang="pt-BR" sz="20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Desvio ocular</a:t>
            </a:r>
            <a:endParaRPr lang="pt-BR" sz="2000" smtClean="0"/>
          </a:p>
          <a:p>
            <a:pPr>
              <a:lnSpc>
                <a:spcPct val="90000"/>
              </a:lnSpc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Duração menor que 15 minutos</a:t>
            </a:r>
            <a:endParaRPr lang="pt-BR" sz="2400" smtClean="0"/>
          </a:p>
          <a:p>
            <a:pPr>
              <a:lnSpc>
                <a:spcPct val="90000"/>
              </a:lnSpc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Não recorrem em 24 horas ou na mesma doença febril</a:t>
            </a:r>
            <a:endParaRPr lang="pt-BR" sz="2400" smtClean="0"/>
          </a:p>
          <a:p>
            <a:pPr>
              <a:lnSpc>
                <a:spcPct val="90000"/>
              </a:lnSpc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Sem história da ADNPM, anormalidades neurológicas</a:t>
            </a:r>
            <a:endParaRPr lang="pt-BR" sz="2400" smtClean="0"/>
          </a:p>
        </p:txBody>
      </p:sp>
    </p:spTree>
  </p:cSld>
  <p:clrMapOvr>
    <a:masterClrMapping/>
  </p:clrMapOvr>
  <p:transition spd="slow" advTm="3087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CRISES EPILÉPTICAS FEBRIS - CLÍNICA</a:t>
            </a:r>
            <a:endParaRPr dirty="0"/>
          </a:p>
        </p:txBody>
      </p:sp>
      <p:sp>
        <p:nvSpPr>
          <p:cNvPr id="236" name="Shape 236"/>
          <p:cNvSpPr txBox="1">
            <a:spLocks noGrp="1"/>
          </p:cNvSpPr>
          <p:nvPr>
            <p:ph idx="1"/>
          </p:nvPr>
        </p:nvSpPr>
        <p:spPr>
          <a:xfrm>
            <a:off x="482600" y="2700338"/>
            <a:ext cx="11029950" cy="3678237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CRISES EPILÉPTICAS FEBRIS COMPLEXAS – atípicas/complicadas (CEFC): 1/3 das CEF</a:t>
            </a:r>
            <a:endParaRPr sz="2400" dirty="0"/>
          </a:p>
          <a:p>
            <a:pPr marL="390906" indent="-28575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endParaRPr sz="24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Crises de início FOCAL – 16%</a:t>
            </a:r>
            <a:endParaRPr sz="2400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Associada déficits neurológicos focais</a:t>
            </a:r>
            <a:endParaRPr sz="2400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Duração maior que 15 minutos – 9% </a:t>
            </a:r>
            <a:endParaRPr sz="2400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Recorrência em 24 horas ou na mesma doença febril - 26%</a:t>
            </a:r>
            <a:endParaRPr sz="2400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Estado pós-ictal anormal</a:t>
            </a:r>
            <a:endParaRPr sz="2400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Alteração no nível de consciência</a:t>
            </a:r>
            <a:endParaRPr sz="2400" dirty="0"/>
          </a:p>
          <a:p>
            <a:pPr marL="703222" lvl="1" indent="-28575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27528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latin typeface="+mn-lt"/>
                <a:ea typeface="Cabin"/>
                <a:cs typeface="Cabin"/>
                <a:sym typeface="Cabin"/>
              </a:rPr>
              <a:t>CRISES EPILÉPTICAS FEBRIS – DIAGNÓSTICO</a:t>
            </a:r>
            <a:endParaRPr dirty="0">
              <a:latin typeface="+mn-lt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idx="1"/>
          </p:nvPr>
        </p:nvSpPr>
        <p:spPr>
          <a:xfrm>
            <a:off x="581025" y="3179763"/>
            <a:ext cx="11029950" cy="3678237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O consenso da Academia Americana de Pediatria </a:t>
            </a:r>
            <a:r>
              <a:rPr lang="pt-BR" sz="2000" b="1" dirty="0">
                <a:latin typeface="+mj-lt"/>
              </a:rPr>
              <a:t>sobre crises febris de 2008 </a:t>
            </a:r>
            <a:r>
              <a:rPr lang="pt-BR" sz="2000" b="1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bem como vários  </a:t>
            </a:r>
            <a:r>
              <a:rPr lang="pt-BR" sz="2000" b="1" dirty="0" err="1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guidelines</a:t>
            </a:r>
            <a:r>
              <a:rPr lang="pt-BR" sz="2000" b="1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, como o da s</a:t>
            </a:r>
            <a:r>
              <a:rPr lang="pt-BR" sz="2000" b="1" dirty="0">
                <a:latin typeface="+mj-lt"/>
              </a:rPr>
              <a:t>ociedade de neurologia japonesa de 2017 </a:t>
            </a:r>
            <a:r>
              <a:rPr lang="pt-BR" sz="2000" b="1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 recomendam CONTRA a investigação complementar extensa.</a:t>
            </a:r>
            <a:endParaRPr sz="2000" dirty="0">
              <a:latin typeface="+mj-lt"/>
            </a:endParaRPr>
          </a:p>
          <a:p>
            <a:pPr marL="448056" indent="-342900" fontAlgn="auto">
              <a:spcBef>
                <a:spcPts val="960"/>
              </a:spcBef>
              <a:buFont typeface="Arial" panose="020B0604020202020204" pitchFamily="34" charset="0"/>
              <a:buChar char="•"/>
              <a:defRPr/>
            </a:pPr>
            <a:endParaRPr sz="2000" b="1" dirty="0">
              <a:solidFill>
                <a:schemeClr val="dk2"/>
              </a:solidFill>
              <a:latin typeface="+mj-lt"/>
              <a:ea typeface="Cabin"/>
              <a:cs typeface="Cabin"/>
              <a:sym typeface="Cabin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A história clínica e o exame físico devem ser voltados para exclusão de patologias do SNC como infecções e trauma.</a:t>
            </a:r>
            <a:endParaRPr sz="2000" dirty="0">
              <a:latin typeface="+mj-lt"/>
            </a:endParaRPr>
          </a:p>
          <a:p>
            <a:pPr marL="448056" indent="-342900" fontAlgn="auto">
              <a:spcBef>
                <a:spcPts val="960"/>
              </a:spcBef>
              <a:buFont typeface="Arial" panose="020B0604020202020204" pitchFamily="34" charset="0"/>
              <a:buChar char="•"/>
              <a:defRPr/>
            </a:pPr>
            <a:endParaRPr sz="2000" b="1" dirty="0">
              <a:solidFill>
                <a:schemeClr val="dk2"/>
              </a:solidFill>
              <a:latin typeface="+mj-lt"/>
              <a:ea typeface="Cabin"/>
              <a:cs typeface="Cabin"/>
              <a:sym typeface="Cabin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A história clínica deve detalhar: duração da febre antes do início da convulsão, uso de antibióticos na doença atual, história de infecções recentes, história familiar de epilepsias, história de doenças neurológicas.</a:t>
            </a:r>
            <a:endParaRPr sz="2000" dirty="0">
              <a:latin typeface="+mj-lt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b="1" dirty="0">
              <a:solidFill>
                <a:schemeClr val="dk2"/>
              </a:solidFill>
              <a:latin typeface="+mj-lt"/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b="1" dirty="0">
              <a:solidFill>
                <a:schemeClr val="dk2"/>
              </a:solidFill>
              <a:latin typeface="+mj-lt"/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50705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latin typeface="+mn-lt"/>
                <a:ea typeface="Cabin"/>
                <a:cs typeface="Cabin"/>
                <a:sym typeface="Cabin"/>
              </a:rPr>
              <a:t>CRISES EPILÉPTICAS FEBRIS – DIAGNÓSTICO</a:t>
            </a:r>
            <a:endParaRPr dirty="0">
              <a:latin typeface="+mn-lt"/>
            </a:endParaRPr>
          </a:p>
        </p:txBody>
      </p:sp>
      <p:sp>
        <p:nvSpPr>
          <p:cNvPr id="248" name="Shape 248"/>
          <p:cNvSpPr txBox="1"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Noto Sans Symbols"/>
              <a:buChar char="◼"/>
              <a:defRPr/>
            </a:pPr>
            <a:r>
              <a:rPr lang="pt-BR" sz="2400" dirty="0">
                <a:latin typeface="+mj-lt"/>
              </a:rPr>
              <a:t>Atuais r</a:t>
            </a:r>
            <a:r>
              <a:rPr lang="pt-BR" sz="2400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ecomendações para punção lombar em CEF:</a:t>
            </a:r>
            <a:endParaRPr sz="2400" dirty="0">
              <a:latin typeface="+mj-lt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+mj-lt"/>
              <a:buAutoNum type="arabicPeriod"/>
              <a:defRPr/>
            </a:pPr>
            <a:r>
              <a:rPr lang="pt-BR" sz="2400" dirty="0" err="1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Meningismo</a:t>
            </a:r>
            <a:endParaRPr sz="2400" dirty="0">
              <a:solidFill>
                <a:schemeClr val="dk2"/>
              </a:solidFill>
              <a:latin typeface="+mj-lt"/>
              <a:ea typeface="Cabin"/>
              <a:cs typeface="Cabin"/>
              <a:sym typeface="Cabin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+mj-lt"/>
              <a:buAutoNum type="arabicPeriod"/>
              <a:defRPr/>
            </a:pPr>
            <a:r>
              <a:rPr lang="pt-BR" sz="2400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Menores de um ano com status vacinal desconhecido ou incompleto p/ </a:t>
            </a:r>
            <a:r>
              <a:rPr lang="pt-BR" sz="2400" dirty="0" err="1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haemophilus</a:t>
            </a:r>
            <a:r>
              <a:rPr lang="pt-BR" sz="2400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 tipo B</a:t>
            </a:r>
            <a:endParaRPr sz="2400" dirty="0">
              <a:latin typeface="+mj-lt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+mj-lt"/>
              <a:buAutoNum type="arabicPeriod"/>
              <a:defRPr/>
            </a:pPr>
            <a:r>
              <a:rPr lang="pt-BR" sz="2400" dirty="0">
                <a:latin typeface="+mj-lt"/>
              </a:rPr>
              <a:t>A</a:t>
            </a:r>
            <a:r>
              <a:rPr lang="pt-BR" sz="2400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baulamento da fontanela</a:t>
            </a:r>
            <a:endParaRPr sz="2400" dirty="0">
              <a:latin typeface="+mj-lt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+mj-lt"/>
              <a:buAutoNum type="arabicPeriod"/>
              <a:defRPr/>
            </a:pPr>
            <a:r>
              <a:rPr lang="pt-BR" sz="2400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Pacientes em tratamento com antibiótico que evoluem com CEF</a:t>
            </a:r>
            <a:endParaRPr sz="2400" dirty="0">
              <a:latin typeface="+mj-lt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+mj-lt"/>
              <a:buAutoNum type="arabicPeriod"/>
              <a:defRPr/>
            </a:pPr>
            <a:r>
              <a:rPr lang="pt-BR" sz="2400" dirty="0">
                <a:latin typeface="+mj-lt"/>
              </a:rPr>
              <a:t>P</a:t>
            </a:r>
            <a:r>
              <a:rPr lang="pt-BR" sz="2400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acientes com alterações persistentes no nível de consciência</a:t>
            </a:r>
            <a:endParaRPr sz="2400" dirty="0">
              <a:latin typeface="+mj-lt"/>
            </a:endParaRPr>
          </a:p>
          <a:p>
            <a:pPr marL="342900" indent="-342900" fontAlgn="auto">
              <a:spcBef>
                <a:spcPts val="960"/>
              </a:spcBef>
              <a:spcAft>
                <a:spcPts val="0"/>
              </a:spcAft>
              <a:buSzPts val="1656"/>
              <a:buFont typeface="+mj-lt"/>
              <a:buAutoNum type="arabicPeriod"/>
              <a:defRPr/>
            </a:pPr>
            <a:r>
              <a:rPr lang="pt-BR" sz="2400" dirty="0">
                <a:solidFill>
                  <a:schemeClr val="dk2"/>
                </a:solidFill>
                <a:latin typeface="+mj-lt"/>
                <a:ea typeface="Cabin"/>
                <a:cs typeface="Cabin"/>
                <a:sym typeface="Cabin"/>
              </a:rPr>
              <a:t>Nas crianças criticamente doentes, sedadas, intubadas que evoluem com CEF</a:t>
            </a:r>
            <a:endParaRPr sz="2400" dirty="0">
              <a:latin typeface="+mj-lt"/>
            </a:endParaRPr>
          </a:p>
        </p:txBody>
      </p:sp>
    </p:spTree>
  </p:cSld>
  <p:clrMapOvr>
    <a:masterClrMapping/>
  </p:clrMapOvr>
  <p:transition spd="slow" advTm="47633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CRISES EPILÉPTICAS FEBRIS - DIAGNÓSTICO</a:t>
            </a:r>
            <a:endParaRPr dirty="0"/>
          </a:p>
        </p:txBody>
      </p:sp>
      <p:sp>
        <p:nvSpPr>
          <p:cNvPr id="254" name="Shape 254"/>
          <p:cNvSpPr txBox="1">
            <a:spLocks noGrp="1"/>
          </p:cNvSpPr>
          <p:nvPr>
            <p:ph idx="1"/>
          </p:nvPr>
        </p:nvSpPr>
        <p:spPr>
          <a:xfrm>
            <a:off x="581025" y="2949575"/>
            <a:ext cx="11029950" cy="3678238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NEUROIMAGEM</a:t>
            </a: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: NÃO RECOMENDANDA DE ROTINA</a:t>
            </a:r>
            <a:endParaRPr sz="2400" dirty="0"/>
          </a:p>
          <a:p>
            <a:pPr marL="630000" lvl="1" indent="-30600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Exceção: CEFC em que há déficits focais – excluir AVE e trauma → TC de crânio COM CONTRASTE DE URGÊNCIA</a:t>
            </a:r>
            <a:endParaRPr sz="2000" dirty="0"/>
          </a:p>
          <a:p>
            <a:pPr marL="760372" lvl="1" indent="-34290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endParaRPr sz="20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EEG</a:t>
            </a: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: </a:t>
            </a:r>
            <a:endParaRPr sz="2400" dirty="0"/>
          </a:p>
          <a:p>
            <a:pPr marL="630000" lvl="1" indent="-30600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Recomendado apenas nas CEFC com recorrência – feito após alta ambulatorial</a:t>
            </a:r>
            <a:endParaRPr sz="2000" dirty="0"/>
          </a:p>
          <a:p>
            <a:pPr marL="760372" lvl="1" indent="-34290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endParaRPr sz="2000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4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Exames laboratoriais</a:t>
            </a:r>
            <a:r>
              <a:rPr lang="pt-BR" sz="24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:</a:t>
            </a:r>
            <a:endParaRPr sz="2400" dirty="0"/>
          </a:p>
          <a:p>
            <a:pPr marL="630000" lvl="1" indent="-30600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Não alteram o manejo das CEF</a:t>
            </a:r>
            <a:endParaRPr sz="2000" dirty="0"/>
          </a:p>
          <a:p>
            <a:pPr marL="630000" lvl="1" indent="-30600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Devem ser guiados conforme a gravidade/necessidade de investigação da doença febril.</a:t>
            </a:r>
            <a:endParaRPr sz="2000" dirty="0"/>
          </a:p>
          <a:p>
            <a:pPr marL="703222" lvl="1" indent="-285750" fontAlgn="auto">
              <a:spcBef>
                <a:spcPts val="920"/>
              </a:spcBef>
              <a:spcAft>
                <a:spcPts val="0"/>
              </a:spcAft>
              <a:buSzPts val="1472"/>
              <a:buFont typeface="Arial" panose="020B0604020202020204" pitchFamily="34" charset="0"/>
              <a:buChar char="•"/>
              <a:defRPr/>
            </a:pPr>
            <a:endParaRPr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630000" lvl="1" indent="-212528" fontAlgn="auto">
              <a:spcBef>
                <a:spcPts val="920"/>
              </a:spcBef>
              <a:spcAft>
                <a:spcPts val="0"/>
              </a:spcAft>
              <a:buSzPts val="1472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  <a:p>
            <a:pPr marL="306000" indent="-200844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1043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ea typeface="Cabin"/>
                <a:cs typeface="Cabin"/>
                <a:sym typeface="Cabin"/>
              </a:rPr>
              <a:t>CRISES EPILÉPTICAS FEBRIS - MANEJO</a:t>
            </a:r>
            <a:endParaRPr dirty="0"/>
          </a:p>
        </p:txBody>
      </p:sp>
      <p:sp>
        <p:nvSpPr>
          <p:cNvPr id="260" name="Shape 260"/>
          <p:cNvSpPr txBox="1"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Não há evidências de que antipiréticos reduzam duração, evitem ou alterem tipo de CE. </a:t>
            </a:r>
            <a:endParaRPr sz="2000" b="1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Estimular o uso de antipirético como prevenção a CEF apenas cria insegurança nos pais frente à novo episódio febril</a:t>
            </a:r>
            <a:endParaRPr sz="2000" b="1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Drogas antiepilépticas como fenobarbital e ac. </a:t>
            </a:r>
            <a:r>
              <a:rPr lang="pt-BR" sz="2000" b="1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Valpróico</a:t>
            </a: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→ indicados nas epilepsias ligados a convulsão febril</a:t>
            </a:r>
            <a:endParaRPr sz="2000" b="1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O tratamento de eleição é o uso intermitente de </a:t>
            </a:r>
            <a:r>
              <a:rPr lang="pt-BR" sz="2000" b="1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benzodizepínico</a:t>
            </a: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(</a:t>
            </a:r>
            <a:r>
              <a:rPr lang="pt-BR" sz="2000" b="1" dirty="0" err="1">
                <a:solidFill>
                  <a:schemeClr val="dk2"/>
                </a:solidFill>
                <a:ea typeface="Cabin"/>
                <a:cs typeface="Cabin"/>
                <a:sym typeface="Cabin"/>
              </a:rPr>
              <a:t>clobazam</a:t>
            </a: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 ou diazepam).</a:t>
            </a:r>
            <a:endParaRPr sz="2000" b="1" dirty="0"/>
          </a:p>
          <a:p>
            <a:pPr marL="306000" indent="-306000" fontAlgn="auto">
              <a:spcBef>
                <a:spcPts val="960"/>
              </a:spcBef>
              <a:spcAft>
                <a:spcPts val="0"/>
              </a:spcAft>
              <a:buSzPts val="1656"/>
              <a:buFont typeface="Arial" panose="020B0604020202020204" pitchFamily="34" charset="0"/>
              <a:buChar char="•"/>
              <a:defRPr/>
            </a:pPr>
            <a:r>
              <a:rPr lang="pt-BR" sz="2000" b="1" dirty="0">
                <a:solidFill>
                  <a:schemeClr val="dk2"/>
                </a:solidFill>
                <a:ea typeface="Cabin"/>
                <a:cs typeface="Cabin"/>
                <a:sym typeface="Cabin"/>
              </a:rPr>
              <a:t>Encaminhar ao neuropediatra: CEFC de difícil manejo, CFS recorrente em menores de 12 meses, pacientes com CEF e história familiar de epilepsia.</a:t>
            </a:r>
            <a:endParaRPr sz="2000" b="1" dirty="0">
              <a:solidFill>
                <a:schemeClr val="dk2"/>
              </a:solidFill>
              <a:ea typeface="Cabin"/>
              <a:cs typeface="Cabin"/>
              <a:sym typeface="Cabin"/>
            </a:endParaRPr>
          </a:p>
          <a:p>
            <a:pPr marL="0" indent="0" fontAlgn="auto">
              <a:spcBef>
                <a:spcPts val="960"/>
              </a:spcBef>
              <a:spcAft>
                <a:spcPts val="0"/>
              </a:spcAft>
              <a:buSzPts val="1656"/>
              <a:buFont typeface="Noto Sans Symbols"/>
              <a:buNone/>
              <a:defRPr/>
            </a:pPr>
            <a:endParaRPr dirty="0">
              <a:solidFill>
                <a:schemeClr val="dk2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 advTm="70029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0" name="Rectangle 79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2" name="Rectangle 81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4" name="Rectangle 83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86" name="Rectangle 85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8" name="Rectangle 87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735763" y="723900"/>
            <a:ext cx="5010150" cy="56673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5848" name="Espaço Reservado para Conteúdo 8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24341" y="847271"/>
            <a:ext cx="5619750" cy="5308600"/>
          </a:xfrm>
        </p:spPr>
      </p:pic>
      <p:sp>
        <p:nvSpPr>
          <p:cNvPr id="90" name="Rectangle 89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052762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2" name="Rectangle 91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735763" y="454025"/>
            <a:ext cx="5010150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4" name="Rectangle 93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590925" y="457200"/>
            <a:ext cx="3052763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5" name="Shape 265"/>
          <p:cNvSpPr txBox="1">
            <a:spLocks noGrp="1"/>
          </p:cNvSpPr>
          <p:nvPr>
            <p:ph type="title"/>
          </p:nvPr>
        </p:nvSpPr>
        <p:spPr>
          <a:xfrm>
            <a:off x="7261225" y="1419225"/>
            <a:ext cx="4116388" cy="2085975"/>
          </a:xfrm>
        </p:spPr>
        <p:txBody>
          <a:bodyPr spcFirstLastPara="1" anchorCtr="0"/>
          <a:lstStyle/>
          <a:p>
            <a:pPr fontAlgn="auto">
              <a:spcAft>
                <a:spcPts val="0"/>
              </a:spcAft>
              <a:defRPr/>
            </a:pPr>
            <a:r>
              <a:rPr lang="en-US" sz="3600">
                <a:solidFill>
                  <a:srgbClr val="FFFFFF"/>
                </a:solidFill>
              </a:rPr>
              <a:t>PROTOCOLO DE CRISE EPILÉPTICA FEBRIL</a:t>
            </a:r>
          </a:p>
        </p:txBody>
      </p:sp>
    </p:spTree>
  </p:cSld>
  <p:clrMapOvr>
    <a:masterClrMapping/>
  </p:clrMapOvr>
  <p:transition spd="slow" advTm="12362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 txBox="1">
            <a:spLocks noGrp="1"/>
          </p:cNvSpPr>
          <p:nvPr>
            <p:ph type="ctrTitle"/>
          </p:nvPr>
        </p:nvSpPr>
        <p:spPr>
          <a:xfrm>
            <a:off x="598488" y="2359025"/>
            <a:ext cx="10995025" cy="1474788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latin typeface="+mn-lt"/>
                <a:ea typeface="Cabin"/>
                <a:cs typeface="Cabin"/>
                <a:sym typeface="Cabin"/>
              </a:rPr>
              <a:t>CRISES EPILÉPTICAS NEONATAIS</a:t>
            </a:r>
            <a:endParaRPr dirty="0">
              <a:latin typeface="+mn-lt"/>
            </a:endParaRPr>
          </a:p>
        </p:txBody>
      </p:sp>
    </p:spTree>
  </p:cSld>
  <p:clrMapOvr>
    <a:masterClrMapping/>
  </p:clrMapOvr>
  <p:transition spd="slow" advTm="548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 dirty="0">
                <a:solidFill>
                  <a:schemeClr val="lt1"/>
                </a:solidFill>
                <a:latin typeface="+mn-lt"/>
                <a:ea typeface="Cabin"/>
                <a:cs typeface="Cabin"/>
                <a:sym typeface="Cabin"/>
              </a:rPr>
              <a:t>CRISES EPILÉPTICAS NEONATAIS - INTRODUÇÃO</a:t>
            </a:r>
            <a:endParaRPr dirty="0">
              <a:latin typeface="+mn-lt"/>
            </a:endParaRPr>
          </a:p>
        </p:txBody>
      </p:sp>
      <p:sp>
        <p:nvSpPr>
          <p:cNvPr id="37891" name="Shape 277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lIns="91425" tIns="45700" rIns="91425" bIns="45700"/>
          <a:lstStyle/>
          <a:p>
            <a:pPr marL="342900" indent="-342900">
              <a:spcBef>
                <a:spcPct val="0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Os neonatos constituem o grupo de maior propensão a CE entre todas as idades.</a:t>
            </a:r>
            <a:endParaRPr lang="pt-BR" sz="2400" smtClean="0"/>
          </a:p>
          <a:p>
            <a:pPr marL="342900" indent="-342900"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Período de intensa sinaptogênese</a:t>
            </a:r>
          </a:p>
          <a:p>
            <a:pPr marL="342900" indent="-342900"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Abundância de neurônios e receptores glutamatérgicos (excitatórios)</a:t>
            </a:r>
            <a:endParaRPr lang="pt-BR" sz="2400" smtClean="0"/>
          </a:p>
          <a:p>
            <a:pPr marL="342900" indent="-342900"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Ação paradoxal do GABA → tradicionalmente inibidor da atividade elétrica, nos RN causa hiperexcitabilidade – justifica a ausência de resposta aos benzodiazepínicos.</a:t>
            </a:r>
            <a:endParaRPr lang="pt-BR" sz="2400" smtClean="0"/>
          </a:p>
          <a:p>
            <a:pPr marL="342900" indent="-342900"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Falta de eficácia da maioria dos anticonvulsivantes que são gabaérgicos</a:t>
            </a:r>
          </a:p>
          <a:p>
            <a:pPr marL="342900" indent="-342900">
              <a:spcBef>
                <a:spcPts val="963"/>
              </a:spcBef>
              <a:spcAft>
                <a:spcPct val="0"/>
              </a:spcAft>
              <a:buSzPts val="1700"/>
              <a:buFont typeface="Arial" pitchFamily="34" charset="0"/>
              <a:buChar char="•"/>
            </a:pPr>
            <a:r>
              <a:rPr lang="pt-BR" sz="2400" smtClean="0">
                <a:solidFill>
                  <a:srgbClr val="3D3D3D"/>
                </a:solidFill>
                <a:ea typeface="Cabin"/>
                <a:cs typeface="Cabin"/>
                <a:sym typeface="Cabin"/>
              </a:rPr>
              <a:t>Capacidade das CE de alterarem os circuitos cerebrais levando a prejuízos cognitivos a longo prazo</a:t>
            </a:r>
          </a:p>
        </p:txBody>
      </p:sp>
    </p:spTree>
  </p:cSld>
  <p:clrMapOvr>
    <a:masterClrMapping/>
  </p:clrMapOvr>
  <p:transition spd="slow" advTm="346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cap="none">
                <a:solidFill>
                  <a:schemeClr val="lt1"/>
                </a:solidFill>
                <a:ea typeface="Verdana" panose="020B0604030504040204" pitchFamily="34" charset="0"/>
                <a:cs typeface="Verdana" panose="020B0604030504040204" pitchFamily="34" charset="0"/>
                <a:sym typeface="Cabin"/>
              </a:rPr>
              <a:t>CRISES EPILÉPTICAS NEONATAIS - DEFINIÇÃO</a:t>
            </a:r>
            <a:endParaRPr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3" name="Shape 283"/>
          <p:cNvSpPr txBox="1">
            <a:spLocks noGrp="1"/>
          </p:cNvSpPr>
          <p:nvPr>
            <p:ph idx="1"/>
          </p:nvPr>
        </p:nvSpPr>
        <p:spPr>
          <a:xfrm>
            <a:off x="581025" y="2165350"/>
            <a:ext cx="11029950" cy="4287838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Ø"/>
              <a:defRPr/>
            </a:pPr>
            <a:r>
              <a:rPr lang="pt-BR" sz="2400" dirty="0">
                <a:solidFill>
                  <a:schemeClr val="dk2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  <a:sym typeface="Cabin"/>
              </a:rPr>
              <a:t>CID 10: P90 CONVULSÕES DO RECÉM-NASCIDO</a:t>
            </a:r>
          </a:p>
          <a:p>
            <a:pPr marL="306000" indent="-30600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Ø"/>
              <a:defRPr/>
            </a:pPr>
            <a:endParaRPr sz="2400" dirty="0">
              <a:solidFill>
                <a:schemeClr val="dk2"/>
              </a:solidFill>
              <a:latin typeface="+mj-lt"/>
              <a:ea typeface="Verdana" panose="020B0604030504040204" pitchFamily="34" charset="0"/>
              <a:cs typeface="Verdana" panose="020B0604030504040204" pitchFamily="34" charset="0"/>
              <a:sym typeface="Cabin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sz="24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pt-BR" sz="2400" b="1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DEFINIÇÃO: </a:t>
            </a:r>
            <a:endParaRPr sz="2400" b="1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sz="24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pt-BR" sz="24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Convulsões do recém-nascido são definidos como a ocorrência de crises epiléticas em</a:t>
            </a:r>
            <a:endParaRPr sz="24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pt-BR" sz="24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neonatos da concepção até os 28 dias de vida OU da concepção até 44 semanas de idade gestacional pós-concepcional</a:t>
            </a:r>
            <a:endParaRPr sz="24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ransition spd="slow" advTm="1606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91425" rIns="91425" bIns="91425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abin"/>
              <a:buNone/>
              <a:defRPr/>
            </a:pPr>
            <a:r>
              <a:rPr lang="pt-BR" dirty="0"/>
              <a:t>CRISES EPILÉPTICAS NEONATAIS - EPIDEMIOLOGIA</a:t>
            </a:r>
            <a:endParaRPr dirty="0"/>
          </a:p>
        </p:txBody>
      </p:sp>
      <p:sp>
        <p:nvSpPr>
          <p:cNvPr id="289" name="Shape 289"/>
          <p:cNvSpPr txBox="1">
            <a:spLocks noGrp="1"/>
          </p:cNvSpPr>
          <p:nvPr>
            <p:ph idx="1"/>
          </p:nvPr>
        </p:nvSpPr>
        <p:spPr>
          <a:xfrm>
            <a:off x="581025" y="2700338"/>
            <a:ext cx="11029950" cy="3678237"/>
          </a:xfrm>
        </p:spPr>
        <p:txBody>
          <a:bodyPr spcFirstLastPara="1" lIns="91425" tIns="91425" rIns="91425" bIns="91425" rtlCol="0">
            <a:noAutofit/>
          </a:bodyPr>
          <a:lstStyle/>
          <a:p>
            <a:pPr marL="285750" indent="-285750" fontAlgn="auto"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Incidência geral: 3-5/1000 nascidos vivos</a:t>
            </a:r>
            <a:endParaRPr sz="2000" dirty="0"/>
          </a:p>
          <a:p>
            <a:pPr marL="285750" indent="-285750" fontAlgn="auto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Incidência RN termo: 2-3/1000 N.V</a:t>
            </a:r>
            <a:endParaRPr sz="2000" dirty="0"/>
          </a:p>
          <a:p>
            <a:pPr marL="285750" indent="-285750" fontAlgn="auto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Incidência RN </a:t>
            </a:r>
            <a:r>
              <a:rPr lang="pt-BR" sz="2000" dirty="0" err="1"/>
              <a:t>pré</a:t>
            </a:r>
            <a:r>
              <a:rPr lang="pt-BR" sz="2000" dirty="0"/>
              <a:t>-termo: 10-15/1000 N.V </a:t>
            </a:r>
            <a:endParaRPr sz="2000" dirty="0"/>
          </a:p>
          <a:p>
            <a:pPr marL="0" indent="0" fontAlgn="auto">
              <a:spcBef>
                <a:spcPts val="600"/>
              </a:spcBef>
              <a:buFont typeface="Wingdings 2" pitchFamily="18" charset="2"/>
              <a:buNone/>
              <a:defRPr/>
            </a:pPr>
            <a:r>
              <a:rPr lang="pt-BR" sz="2000" dirty="0"/>
              <a:t>(dado enviesado e subestimado pois não considera o diagnóstico eletroencefalográfico e </a:t>
            </a:r>
            <a:r>
              <a:rPr lang="pt-BR" sz="2000" dirty="0" err="1"/>
              <a:t>subclínico</a:t>
            </a:r>
            <a:r>
              <a:rPr lang="pt-BR" sz="2000" dirty="0"/>
              <a:t> das CE)</a:t>
            </a:r>
            <a:endParaRPr sz="2000" dirty="0"/>
          </a:p>
          <a:p>
            <a:pPr marL="285750" indent="-285750" fontAlgn="auto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endParaRPr sz="2000" dirty="0"/>
          </a:p>
          <a:p>
            <a:pPr marL="285750" indent="-285750" fontAlgn="auto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18-25% dos RN com uma CEN apresentaram epilepsia futura.</a:t>
            </a:r>
            <a:endParaRPr sz="2000" dirty="0"/>
          </a:p>
          <a:p>
            <a:pPr marL="285750" indent="-285750" fontAlgn="auto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Mortalidade das CEN: 24% geral - RNT: 16% - RNPT: 42%</a:t>
            </a:r>
            <a:endParaRPr sz="2000" dirty="0"/>
          </a:p>
          <a:p>
            <a:pPr marL="285750" indent="-285750" fontAlgn="auto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Mais de 50% dos RN com CEN apresentarão sequelas futuras: ECNP, epilepsia pós natal, déficit cognitivo, ADNPM, necessidade de suporte social e acadêmico.</a:t>
            </a:r>
            <a:endParaRPr sz="2000" dirty="0"/>
          </a:p>
          <a:p>
            <a:pPr marL="0" indent="0" fontAlgn="auto">
              <a:spcBef>
                <a:spcPts val="60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dirty="0"/>
          </a:p>
          <a:p>
            <a:pPr marL="0" indent="0" fontAlgn="auto">
              <a:spcBef>
                <a:spcPts val="600"/>
              </a:spcBef>
              <a:buFont typeface="Wingdings 2" pitchFamily="18" charset="2"/>
              <a:buNone/>
              <a:defRPr/>
            </a:pPr>
            <a:r>
              <a:rPr lang="pt-BR" dirty="0"/>
              <a:t> </a:t>
            </a:r>
            <a:endParaRPr dirty="0"/>
          </a:p>
        </p:txBody>
      </p:sp>
    </p:spTree>
  </p:cSld>
  <p:clrMapOvr>
    <a:masterClrMapping/>
  </p:clrMapOvr>
  <p:transition spd="slow" advTm="6067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 txBox="1"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 spcFirstLastPara="1" wrap="square" lIns="91425" tIns="45700" rIns="91425" bIns="45700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pt-BR"/>
              <a:t>CRISES EPILÉPTICAS NEONATAIS - CLÍNICA</a:t>
            </a:r>
            <a:r>
              <a:t/>
            </a:r>
            <a:br/>
            <a:endParaRPr/>
          </a:p>
        </p:txBody>
      </p:sp>
      <p:sp>
        <p:nvSpPr>
          <p:cNvPr id="295" name="Shape 295"/>
          <p:cNvSpPr txBox="1">
            <a:spLocks noGrp="1"/>
          </p:cNvSpPr>
          <p:nvPr>
            <p:ph idx="1"/>
          </p:nvPr>
        </p:nvSpPr>
        <p:spPr>
          <a:xfrm>
            <a:off x="581025" y="1912938"/>
            <a:ext cx="11029950" cy="4572000"/>
          </a:xfrm>
        </p:spPr>
        <p:txBody>
          <a:bodyPr spcFirstLastPara="1" lIns="91425" tIns="45700" rIns="91425" bIns="45700" rtlCol="0">
            <a:noAutofit/>
          </a:bodyPr>
          <a:lstStyle/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Ø"/>
              <a:defRPr/>
            </a:pPr>
            <a:r>
              <a:rPr lang="pt-BR" dirty="0"/>
              <a:t>Difícil definição dos movimentos epilépticos ou não: pela imaturidade do SNC, do sistema motor e reflexos  primitivos</a:t>
            </a:r>
            <a:endParaRPr dirty="0"/>
          </a:p>
          <a:p>
            <a:pPr marL="105156" indent="0" fontAlgn="auto">
              <a:spcBef>
                <a:spcPts val="0"/>
              </a:spcBef>
              <a:spcAft>
                <a:spcPts val="0"/>
              </a:spcAft>
              <a:buSzPts val="1656"/>
              <a:buFont typeface="Wingdings 2" pitchFamily="18" charset="2"/>
              <a:buNone/>
              <a:defRPr/>
            </a:pPr>
            <a:endParaRPr dirty="0"/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Ø"/>
              <a:defRPr/>
            </a:pPr>
            <a:r>
              <a:rPr lang="pt-BR" dirty="0"/>
              <a:t>Movimentos prováveis de serem epilépticos: </a:t>
            </a:r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r>
              <a:rPr lang="pt-BR" dirty="0"/>
              <a:t>1- </a:t>
            </a:r>
            <a:r>
              <a:rPr lang="pt-BR" dirty="0" err="1"/>
              <a:t>clônus</a:t>
            </a:r>
            <a:r>
              <a:rPr lang="pt-BR" dirty="0"/>
              <a:t> dos membros que não cessam a imobilização da articulação afetada</a:t>
            </a:r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r>
              <a:rPr lang="pt-BR" dirty="0"/>
              <a:t>2- espasmos epilépticos</a:t>
            </a:r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r>
              <a:rPr lang="pt-BR" dirty="0"/>
              <a:t>3- protrusão ritmada e repetitiva de língua</a:t>
            </a:r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r>
              <a:rPr lang="pt-BR" dirty="0"/>
              <a:t>4- crises focais tônicas dos membros</a:t>
            </a:r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r>
              <a:rPr lang="pt-BR" dirty="0"/>
              <a:t>5- desvio ocular sustentado</a:t>
            </a:r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r>
              <a:rPr lang="pt-BR" dirty="0"/>
              <a:t>6- a presença de sintomas autonômicos e desvio ocular aumenta a probabilidade de CE</a:t>
            </a:r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endParaRPr lang="pt-BR" dirty="0"/>
          </a:p>
          <a:p>
            <a:pPr marL="390906" indent="-285750" fontAlgn="auto">
              <a:spcBef>
                <a:spcPts val="0"/>
              </a:spcBef>
              <a:spcAft>
                <a:spcPts val="0"/>
              </a:spcAft>
              <a:buSzPts val="1656"/>
              <a:buFont typeface="Wingdings" panose="05000000000000000000" pitchFamily="2" charset="2"/>
              <a:buChar char="v"/>
              <a:defRPr/>
            </a:pPr>
            <a:r>
              <a:rPr lang="pt-BR" dirty="0"/>
              <a:t>As crises subclínicas do RN com rebaixamento persistente da consciência apresentam diagnóstico essencialmente eletroencefalográfico!</a:t>
            </a:r>
            <a:endParaRPr dirty="0"/>
          </a:p>
        </p:txBody>
      </p:sp>
    </p:spTree>
  </p:cSld>
  <p:clrMapOvr>
    <a:masterClrMapping/>
  </p:clrMapOvr>
  <p:transition spd="slow" advTm="62683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CRISES EPILÉPTICAS NEONATAIS - CLÍNICA</a:t>
            </a:r>
          </a:p>
        </p:txBody>
      </p:sp>
      <p:graphicFrame>
        <p:nvGraphicFramePr>
          <p:cNvPr id="4" name="Diagrama 3">
            <a:extLst>
              <a:ext uri="{FF2B5EF4-FFF2-40B4-BE49-F238E27FC236}"/>
            </a:extLst>
          </p:cNvPr>
          <p:cNvGraphicFramePr/>
          <p:nvPr/>
        </p:nvGraphicFramePr>
        <p:xfrm>
          <a:off x="1566203" y="1898836"/>
          <a:ext cx="9059594" cy="4816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32517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CRISES EPILÉPTICAS NEONATAIS - DIAGNÓSTICO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46050" y="2419350"/>
            <a:ext cx="11483975" cy="5043488"/>
          </a:xfrm>
        </p:spPr>
        <p:txBody>
          <a:bodyPr rtlCol="0">
            <a:normAutofit fontScale="92500" lnSpcReduction="20000"/>
          </a:bodyPr>
          <a:lstStyle/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O </a:t>
            </a:r>
            <a:r>
              <a:rPr lang="pt-BR" dirty="0" err="1"/>
              <a:t>diagnótisco</a:t>
            </a:r>
            <a:r>
              <a:rPr lang="pt-BR" dirty="0"/>
              <a:t> etiológico muda a terapêutica e prognóstico dos pacientes.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A cronologia é essencial para o diagnóstico diferencial das CEN: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1ª - Encefalopatia</a:t>
            </a:r>
            <a:r>
              <a:rPr lang="pt-BR" dirty="0"/>
              <a:t> </a:t>
            </a:r>
            <a:r>
              <a:rPr lang="pt-BR" dirty="0" err="1"/>
              <a:t>Hipoxico</a:t>
            </a:r>
            <a:r>
              <a:rPr lang="pt-BR" dirty="0"/>
              <a:t>-Isquêmica (60% das CEN)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Asfixia perinatal – 12 a 24 horas pós parto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Insuficiência respiratória do RN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Complicações de cirurgias cardíacas e circulação extracorpórea.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2ª - Acidente vascular encefálico isquêmico do RN – 2º para 3º dia de vida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3ª - Hemorragias intracranianas: hemorragias intraparenquimatosas e subaracnóideas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4ª - Infecções: infecções do SNC &gt; Infecções congênitas &gt; </a:t>
            </a:r>
            <a:r>
              <a:rPr lang="pt-BR" dirty="0" err="1"/>
              <a:t>Sespe</a:t>
            </a:r>
            <a:r>
              <a:rPr lang="pt-BR" dirty="0"/>
              <a:t> precoce e Sepse tardia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5º - Má formações do SNC – </a:t>
            </a:r>
            <a:r>
              <a:rPr lang="pt-BR" dirty="0" err="1"/>
              <a:t>lisencefalia</a:t>
            </a:r>
            <a:r>
              <a:rPr lang="pt-BR" dirty="0"/>
              <a:t>, </a:t>
            </a:r>
            <a:r>
              <a:rPr lang="pt-BR" dirty="0" err="1"/>
              <a:t>polimicrogiria</a:t>
            </a:r>
            <a:r>
              <a:rPr lang="pt-BR" dirty="0"/>
              <a:t>, displasia cortical focal e esclerose tuberosa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6ª - Distúrbios metabólicos/hidroeletrolíticos – hipoglicemia, </a:t>
            </a:r>
            <a:r>
              <a:rPr lang="pt-BR" dirty="0" err="1"/>
              <a:t>hipomagnesemia</a:t>
            </a:r>
            <a:r>
              <a:rPr lang="pt-BR" dirty="0"/>
              <a:t>, hipocalcemia, doenças epilépticas associadas às deficiências vitamínicas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7ª-  Erros inatos do metabolismo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dirty="0"/>
              <a:t>8ª - Epilepsia neonatais: Convulsões neonatal familiar benigna, convulsão neonatal idiopática, encefalopatia epilética precoce (</a:t>
            </a:r>
            <a:r>
              <a:rPr lang="pt-BR" dirty="0" err="1"/>
              <a:t>Sd</a:t>
            </a:r>
            <a:r>
              <a:rPr lang="pt-BR" dirty="0"/>
              <a:t>. de </a:t>
            </a:r>
            <a:r>
              <a:rPr lang="pt-BR" dirty="0" err="1"/>
              <a:t>Otahara</a:t>
            </a:r>
            <a:r>
              <a:rPr lang="pt-BR" dirty="0"/>
              <a:t>) e encefalopatia mioclônica precoce.  </a:t>
            </a:r>
          </a:p>
          <a:p>
            <a:pPr marL="306000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endParaRPr lang="pt-BR" dirty="0"/>
          </a:p>
          <a:p>
            <a:pPr marL="123444" indent="0" fontAlgn="auto">
              <a:buFont typeface="Wingdings 2" pitchFamily="18" charset="2"/>
              <a:buNone/>
              <a:defRPr/>
            </a:pPr>
            <a:endParaRPr lang="pt-BR" dirty="0"/>
          </a:p>
          <a:p>
            <a:pPr marL="630000" lvl="1" indent="-306000" fontAlgn="auto">
              <a:defRPr/>
            </a:pPr>
            <a:endParaRPr lang="pt-BR" dirty="0"/>
          </a:p>
        </p:txBody>
      </p:sp>
    </p:spTree>
  </p:cSld>
  <p:clrMapOvr>
    <a:masterClrMapping/>
  </p:clrMapOvr>
  <p:transition spd="slow" advTm="73529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CRISES EPILÉPTICAS NEONATAIS – DIAGNÓSTICO 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346575"/>
          </a:xfrm>
        </p:spPr>
        <p:txBody>
          <a:bodyPr rtlCol="0">
            <a:normAutofit fontScale="92500" lnSpcReduction="20000"/>
          </a:bodyPr>
          <a:lstStyle/>
          <a:p>
            <a:pPr marL="306000" indent="-306000" fontAlgn="auto">
              <a:defRPr/>
            </a:pPr>
            <a:r>
              <a:rPr lang="pt-BR" sz="2000" dirty="0"/>
              <a:t>O PADRÃO OURO PARA DIAGNÓSTICO DA CRISE EPILÉPTICA NEONATAL É A VIDEO-ELETROENCEFALOGRAFIA CONTÍNUA – ferramenta para diagnóstico e avaliação do sucesso terapêutico do manejo das CEN.</a:t>
            </a:r>
          </a:p>
          <a:p>
            <a:pPr marL="306000" indent="-306000" fontAlgn="auto">
              <a:defRPr/>
            </a:pPr>
            <a:endParaRPr lang="pt-BR" sz="2000" dirty="0"/>
          </a:p>
          <a:p>
            <a:pPr marL="306000" indent="-306000" fontAlgn="auto">
              <a:defRPr/>
            </a:pPr>
            <a:r>
              <a:rPr lang="pt-BR" sz="2000" dirty="0"/>
              <a:t>Todo RN com crise epiléptica deve ser avaliado laboratorialmente à admissão:</a:t>
            </a:r>
          </a:p>
          <a:p>
            <a:pPr marL="630000" lvl="1" indent="-306000" fontAlgn="auto">
              <a:defRPr/>
            </a:pPr>
            <a:r>
              <a:rPr lang="pt-BR" sz="1800" dirty="0"/>
              <a:t>Glicemia capilar imperiosa à admissão e em vigência de crise</a:t>
            </a:r>
          </a:p>
          <a:p>
            <a:pPr marL="630000" lvl="1" indent="-306000" fontAlgn="auto">
              <a:defRPr/>
            </a:pPr>
            <a:r>
              <a:rPr lang="pt-BR" sz="1800" dirty="0"/>
              <a:t>Eletrólitos séricos</a:t>
            </a:r>
          </a:p>
          <a:p>
            <a:pPr marL="630000" lvl="1" indent="-306000" fontAlgn="auto">
              <a:defRPr/>
            </a:pPr>
            <a:r>
              <a:rPr lang="pt-BR" sz="1800" dirty="0"/>
              <a:t>Glicemia, ureia, creatinina, ácido úrico, função hepática, gasometria venosa, hemocultura, urocultura, punção lombar.</a:t>
            </a:r>
          </a:p>
          <a:p>
            <a:pPr marL="630000" lvl="1" indent="-306000" fontAlgn="auto">
              <a:defRPr/>
            </a:pPr>
            <a:endParaRPr lang="pt-BR" sz="1800" dirty="0"/>
          </a:p>
          <a:p>
            <a:pPr marL="306000" indent="-306000" fontAlgn="auto">
              <a:defRPr/>
            </a:pPr>
            <a:r>
              <a:rPr lang="pt-BR" sz="2000" dirty="0"/>
              <a:t>Deve ser submetido a </a:t>
            </a:r>
            <a:r>
              <a:rPr lang="pt-BR" sz="2000" dirty="0" err="1"/>
              <a:t>neuroimagem</a:t>
            </a:r>
            <a:r>
              <a:rPr lang="pt-BR" sz="2000" dirty="0"/>
              <a:t> urgente assim que estável:</a:t>
            </a:r>
          </a:p>
          <a:p>
            <a:pPr marL="630000" lvl="1" indent="-306000" fontAlgn="auto">
              <a:defRPr/>
            </a:pPr>
            <a:r>
              <a:rPr lang="pt-BR" sz="1800" dirty="0"/>
              <a:t>Ecografia transfontanelar se possível</a:t>
            </a:r>
          </a:p>
          <a:p>
            <a:pPr marL="630000" lvl="1" indent="-306000" fontAlgn="auto">
              <a:defRPr/>
            </a:pPr>
            <a:r>
              <a:rPr lang="pt-BR" sz="1800" dirty="0"/>
              <a:t>TC de crânio com contraste </a:t>
            </a:r>
          </a:p>
          <a:p>
            <a:pPr marL="630000" lvl="1" indent="-306000" fontAlgn="auto">
              <a:defRPr/>
            </a:pPr>
            <a:r>
              <a:rPr lang="pt-BR" sz="1800" dirty="0"/>
              <a:t>RNM é o método de escolho mas pouco disponível em emergências.</a:t>
            </a:r>
          </a:p>
        </p:txBody>
      </p:sp>
    </p:spTree>
  </p:cSld>
  <p:clrMapOvr>
    <a:masterClrMapping/>
  </p:clrMapOvr>
  <p:transition spd="slow" advTm="93693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CRISES EPILÉPTICAS NEONATAIS - DIAGNÓSTICO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lnSpcReduction="10000"/>
          </a:bodyPr>
          <a:lstStyle/>
          <a:p>
            <a:pPr marL="306000" indent="-306000" fontAlgn="auto">
              <a:defRPr/>
            </a:pPr>
            <a:r>
              <a:rPr lang="pt-BR" sz="2400" dirty="0"/>
              <a:t>Caso necessário complementação diagnóstica ou tratamento refratário as medicações de 2ª linha:</a:t>
            </a:r>
          </a:p>
          <a:p>
            <a:pPr marL="123444" indent="0" fontAlgn="auto">
              <a:buFont typeface="Wingdings 2" pitchFamily="18" charset="2"/>
              <a:buNone/>
              <a:defRPr/>
            </a:pPr>
            <a:endParaRPr lang="pt-BR" sz="2400" dirty="0"/>
          </a:p>
          <a:p>
            <a:pPr marL="306000" indent="-306000" fontAlgn="auto">
              <a:defRPr/>
            </a:pPr>
            <a:r>
              <a:rPr lang="pt-BR" sz="2400" dirty="0"/>
              <a:t>Investigação complementar:</a:t>
            </a:r>
          </a:p>
          <a:p>
            <a:pPr marL="630000" lvl="1" indent="-306000" fontAlgn="auto">
              <a:defRPr/>
            </a:pPr>
            <a:r>
              <a:rPr lang="pt-BR" sz="2000" dirty="0"/>
              <a:t>Gasometria venosa (ânion-gap) </a:t>
            </a:r>
          </a:p>
          <a:p>
            <a:pPr marL="630000" lvl="1" indent="-306000" fontAlgn="auto">
              <a:defRPr/>
            </a:pPr>
            <a:r>
              <a:rPr lang="pt-BR" sz="2000" dirty="0"/>
              <a:t>Lactato, amônia, espectrometria de massas, ácidos orgânicos urinários, screening para TORCH, ácido úrico, </a:t>
            </a:r>
            <a:r>
              <a:rPr lang="pt-BR" sz="2000" dirty="0" err="1"/>
              <a:t>ck</a:t>
            </a:r>
            <a:r>
              <a:rPr lang="pt-BR" sz="2000" dirty="0"/>
              <a:t>, </a:t>
            </a:r>
            <a:r>
              <a:rPr lang="pt-BR" sz="2000" dirty="0" err="1"/>
              <a:t>ck-mb</a:t>
            </a:r>
            <a:r>
              <a:rPr lang="pt-BR" sz="2000" dirty="0"/>
              <a:t>, perfil </a:t>
            </a:r>
            <a:r>
              <a:rPr lang="pt-BR" sz="2000" dirty="0" err="1"/>
              <a:t>lípidico</a:t>
            </a:r>
            <a:r>
              <a:rPr lang="pt-BR" sz="2000" dirty="0"/>
              <a:t>, perfil de </a:t>
            </a:r>
            <a:r>
              <a:rPr lang="pt-BR" sz="2000" dirty="0" err="1"/>
              <a:t>alcicarnitinas</a:t>
            </a:r>
            <a:r>
              <a:rPr lang="pt-BR" sz="2000" dirty="0"/>
              <a:t>, cromatografia de aminoácidos.</a:t>
            </a:r>
          </a:p>
          <a:p>
            <a:pPr marL="630000" lvl="1" indent="-306000" fontAlgn="auto">
              <a:defRPr/>
            </a:pPr>
            <a:r>
              <a:rPr lang="pt-BR" sz="2000" dirty="0" err="1"/>
              <a:t>Líquor</a:t>
            </a:r>
            <a:r>
              <a:rPr lang="pt-BR" sz="2000" dirty="0"/>
              <a:t>: dosagem de lactato, </a:t>
            </a:r>
            <a:r>
              <a:rPr lang="pt-BR" sz="2000" dirty="0" err="1"/>
              <a:t>glicorraquia</a:t>
            </a:r>
            <a:r>
              <a:rPr lang="pt-BR" sz="2000" dirty="0"/>
              <a:t> – congelar 1 ml para testes futuros</a:t>
            </a:r>
          </a:p>
          <a:p>
            <a:pPr marL="630000" lvl="1" indent="-306000" fontAlgn="auto">
              <a:defRPr/>
            </a:pPr>
            <a:r>
              <a:rPr lang="pt-BR" sz="2000" dirty="0"/>
              <a:t>Painel genético para epilepsias – sugerido.</a:t>
            </a:r>
          </a:p>
        </p:txBody>
      </p:sp>
    </p:spTree>
  </p:cSld>
  <p:clrMapOvr>
    <a:masterClrMapping/>
  </p:clrMapOvr>
  <p:transition spd="slow" advTm="48947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9" name="Rectangle 1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8175"/>
            <a:ext cx="12192000" cy="621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" name="Rectangle 20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723900"/>
            <a:ext cx="3703638" cy="56673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6088" name="Imagem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454025"/>
            <a:ext cx="6334125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6275" y="1419225"/>
            <a:ext cx="3081338" cy="2085975"/>
          </a:xfrm>
        </p:spPr>
        <p:txBody>
          <a:bodyPr/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600">
                <a:solidFill>
                  <a:srgbClr val="FFFFFF"/>
                </a:solidFill>
              </a:rPr>
              <a:t>PROTOCOLO DE CRISE EPILÉPTICA NEONATAL</a:t>
            </a:r>
          </a:p>
        </p:txBody>
      </p:sp>
    </p:spTree>
  </p:cSld>
  <p:clrMapOvr>
    <a:masterClrMapping/>
  </p:clrMapOvr>
  <p:transition spd="slow" advTm="4778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488" y="2832100"/>
            <a:ext cx="10995025" cy="147478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Primeira crise epiléptica não provocada (PCENP) e</a:t>
            </a:r>
            <a:br>
              <a:rPr lang="pt-BR" dirty="0">
                <a:solidFill>
                  <a:schemeClr val="bg1"/>
                </a:solidFill>
              </a:rPr>
            </a:br>
            <a:r>
              <a:rPr lang="pt-BR" dirty="0">
                <a:solidFill>
                  <a:schemeClr val="bg1"/>
                </a:solidFill>
              </a:rPr>
              <a:t>Descompensação de epilepsia prévia (DEP)</a:t>
            </a:r>
          </a:p>
        </p:txBody>
      </p:sp>
    </p:spTree>
  </p:cSld>
  <p:clrMapOvr>
    <a:masterClrMapping/>
  </p:clrMapOvr>
  <p:transition spd="slow" advTm="15352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– DEFINIÇÕES: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20000"/>
          </a:bodyPr>
          <a:lstStyle/>
          <a:p>
            <a:pPr marL="306000" indent="-306000" fontAlgn="auto">
              <a:defRPr/>
            </a:pPr>
            <a:r>
              <a:rPr lang="pt-BR" sz="2000" dirty="0"/>
              <a:t>CID 10 – R56.8: Convulsões não especificadas</a:t>
            </a:r>
          </a:p>
          <a:p>
            <a:pPr marL="306000" indent="-306000" fontAlgn="auto">
              <a:defRPr/>
            </a:pPr>
            <a:endParaRPr lang="pt-BR" sz="2000" dirty="0"/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b="1" dirty="0"/>
              <a:t>Crise epiléptica não provocada:</a:t>
            </a:r>
          </a:p>
          <a:p>
            <a:pPr marL="306000" indent="-306000" fontAlgn="auto">
              <a:defRPr/>
            </a:pPr>
            <a:endParaRPr lang="pt-BR" sz="2000" dirty="0"/>
          </a:p>
          <a:p>
            <a:pPr marL="123444" indent="0" fontAlgn="auto">
              <a:buFont typeface="Wingdings 2" pitchFamily="18" charset="2"/>
              <a:buNone/>
              <a:defRPr/>
            </a:pPr>
            <a:r>
              <a:rPr lang="pt-BR" sz="2000" dirty="0"/>
              <a:t>Refere-se a presença de descarga neuronal excessiva e sincrônica em paciente no qual a anamnese e exame físico não apontem para causa específica para a crise convulsiva</a:t>
            </a:r>
          </a:p>
          <a:p>
            <a:pPr marL="123444" indent="0" fontAlgn="auto">
              <a:buFont typeface="Wingdings 2" pitchFamily="18" charset="2"/>
              <a:buNone/>
              <a:defRPr/>
            </a:pPr>
            <a:endParaRPr lang="pt-BR" sz="2000" baseline="30000" dirty="0"/>
          </a:p>
          <a:p>
            <a:pPr marL="306000" indent="-306000" fontAlgn="auto">
              <a:buFont typeface="Wingdings" panose="05000000000000000000" pitchFamily="2" charset="2"/>
              <a:buChar char="§"/>
              <a:defRPr/>
            </a:pPr>
            <a:r>
              <a:rPr lang="pt-BR" sz="2000" b="1" dirty="0"/>
              <a:t>Recorrência de crise epiléptica:</a:t>
            </a:r>
          </a:p>
          <a:p>
            <a:pPr marL="123444" indent="0" fontAlgn="auto">
              <a:buFont typeface="Wingdings 2" pitchFamily="18" charset="2"/>
              <a:buNone/>
              <a:defRPr/>
            </a:pPr>
            <a:endParaRPr lang="pt-BR" sz="2800" baseline="30000" dirty="0"/>
          </a:p>
          <a:p>
            <a:pPr marL="123444" indent="0" fontAlgn="auto">
              <a:buFont typeface="Wingdings 2" pitchFamily="18" charset="2"/>
              <a:buNone/>
              <a:defRPr/>
            </a:pPr>
            <a:r>
              <a:rPr lang="pt-BR" sz="2800" baseline="30000" dirty="0"/>
              <a:t>Novo episódio de CE após 24 horas do primeiro episódio. Considerar múltiplos episódios em 24 horas como crise epilética de difícil controle.</a:t>
            </a:r>
          </a:p>
        </p:txBody>
      </p:sp>
    </p:spTree>
  </p:cSld>
  <p:clrMapOvr>
    <a:masterClrMapping/>
  </p:clrMapOvr>
  <p:transition spd="slow" advTm="37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– DEFINIÇÕES: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10000"/>
          </a:bodyPr>
          <a:lstStyle/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endParaRPr lang="pt-BR" sz="2000" dirty="0"/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CID 10 -  G40.9 - Epilepsia: doença cerebral definida por qualquer das seguintes condições: </a:t>
            </a:r>
          </a:p>
          <a:p>
            <a:pPr marL="306000" indent="-306000" fontAlgn="auto"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1. Pelo menos duas crises não provocadas (ou reflexas) ocorrendo com intervalo superior a 24 horas; </a:t>
            </a:r>
          </a:p>
          <a:p>
            <a:pPr marL="306000" indent="-306000" fontAlgn="auto"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2. Uma crise não provocada (ou reflexa) e uma probabilidade de recorrência, igual ou superior ao risco de recorrência geral após duas crises não provocadas nos próximos 10 anos (que seria de pelo menos 60%);</a:t>
            </a:r>
          </a:p>
          <a:p>
            <a:pPr marL="306000" indent="-306000" fontAlgn="auto"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 3. Diagnóstico de uma síndrome epiléptica. 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endParaRPr lang="pt-BR" sz="2000" dirty="0"/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 epilepsia é considerada resolvida para indivíduos que apresentaram uma síndrome epiléptica idade dependente e que agora já passaram da idade aplicável ou aqueles que permaneceram livres de crises nos últimos 10 anos, sem medicação antiepiléptica nos últimos 5 anos.</a:t>
            </a:r>
          </a:p>
        </p:txBody>
      </p:sp>
    </p:spTree>
  </p:cSld>
  <p:clrMapOvr>
    <a:masterClrMapping/>
  </p:clrMapOvr>
  <p:transition spd="slow" advTm="46952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– EPIDEMIOLOGIA:</a:t>
            </a:r>
          </a:p>
        </p:txBody>
      </p:sp>
      <p:sp>
        <p:nvSpPr>
          <p:cNvPr id="50179" name="Espaço Reservado para Texto 2"/>
          <p:cNvSpPr>
            <a:spLocks noGrp="1"/>
          </p:cNvSpPr>
          <p:nvPr>
            <p:ph idx="1"/>
          </p:nvPr>
        </p:nvSpPr>
        <p:spPr>
          <a:xfrm>
            <a:off x="379413" y="1997075"/>
            <a:ext cx="11812587" cy="4670425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t-BR" sz="2000" smtClean="0"/>
              <a:t>Incidência de CE varia conforme a renda da sociedade analisada. Em países de baixa renda apresenta índices de: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Entre 1 e 14 anos – 30 a 50/100.000 indivíduos.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101-166/100.000 - &lt; 1 ano de idade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48 – 100/100.000 – 1 a 4 anos de idade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43/100.000 – 6 a 10 anos de idade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21/100.000 – 11 a 15 anos de idade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- Incidência subestimada pois somente as CE com sintomas motores severos, generalizadas, ou focais de repetições chama a atenção para procura de auxílio médico</a:t>
            </a:r>
          </a:p>
        </p:txBody>
      </p:sp>
    </p:spTree>
  </p:cSld>
  <p:clrMapOvr>
    <a:masterClrMapping/>
  </p:clrMapOvr>
  <p:transition spd="slow" advTm="28318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– EPIDEMIOLOGIA:</a:t>
            </a:r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t-BR" sz="2000" smtClean="0"/>
              <a:t>Recorrência de CENP após primeiro episódio em 2 anos: 40 – 50%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Risco de doença epiléptica aumenta consideravelmente após 2º episódio: 70-80% das crianças.</a:t>
            </a:r>
          </a:p>
          <a:p>
            <a:pPr>
              <a:buFont typeface="Arial" pitchFamily="34" charset="0"/>
              <a:buChar char="•"/>
            </a:pPr>
            <a:endParaRPr lang="pt-BR" sz="2000" smtClean="0"/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5 a 10 milhões de crianças sofrem de epilepsia ativa no mundo – 25% da população de epilépticos</a:t>
            </a:r>
          </a:p>
          <a:p>
            <a:pPr>
              <a:buFont typeface="Arial" pitchFamily="34" charset="0"/>
              <a:buChar char="•"/>
            </a:pPr>
            <a:r>
              <a:rPr lang="pt-BR" sz="2000" smtClean="0"/>
              <a:t>61-124/100.000 nos países subdesenvolvidos – 41-50/100.000 nos países desenvolvidos.</a:t>
            </a:r>
          </a:p>
          <a:p>
            <a:endParaRPr lang="pt-BR" smtClean="0"/>
          </a:p>
        </p:txBody>
      </p:sp>
    </p:spTree>
  </p:cSld>
  <p:clrMapOvr>
    <a:masterClrMapping/>
  </p:clrMapOvr>
  <p:transition spd="slow" advTm="715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– CLÍNICA: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289425"/>
          </a:xfrm>
        </p:spPr>
        <p:txBody>
          <a:bodyPr rtlCol="0">
            <a:normAutofit lnSpcReduction="10000"/>
          </a:bodyPr>
          <a:lstStyle/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As manifestações clínicas na PCENP geralmente são dramáticas o suficiente ou muito recorrentes para chamar a atenção dos pais.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endParaRPr lang="pt-BR" sz="2000" dirty="0"/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Apresentam em geral: 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1800" dirty="0"/>
              <a:t>Crises de início generalizado: tônico/tônico-</a:t>
            </a:r>
            <a:r>
              <a:rPr lang="pt-BR" sz="1800" dirty="0" err="1"/>
              <a:t>clônico</a:t>
            </a:r>
            <a:r>
              <a:rPr lang="pt-BR" sz="1800" dirty="0"/>
              <a:t>/crises focais disperceptivas de frequência elevada com evolução tônico clônica bilateral e crises de ausência prolongada.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1800" dirty="0"/>
              <a:t>Mordedura lateral de língua, liberação esfincteriana anal e miccional, parada comportamental, movimentos oculares anormais aumentam a suspeição para CE, embora não sejam específicos da CE.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1800" dirty="0"/>
              <a:t>Valorizar a livre descrição do acompanhante do fenômeno e seu registro em prontuário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1800" dirty="0"/>
              <a:t>Atenção a possibilidade de trauma – maus tratos e intoxicações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1800" dirty="0"/>
              <a:t>História familiar positiva para epilepsia, CENP anterior, atrasos ou regressões no DNPM </a:t>
            </a:r>
            <a:r>
              <a:rPr lang="pt-BR" sz="1800" dirty="0">
                <a:sym typeface="Wingdings" panose="05000000000000000000" pitchFamily="2" charset="2"/>
              </a:rPr>
              <a:t> </a:t>
            </a:r>
            <a:r>
              <a:rPr lang="pt-BR" sz="1800" dirty="0" err="1">
                <a:sym typeface="Wingdings" panose="05000000000000000000" pitchFamily="2" charset="2"/>
              </a:rPr>
              <a:t>Sd</a:t>
            </a:r>
            <a:r>
              <a:rPr lang="pt-BR" sz="1800" dirty="0">
                <a:sym typeface="Wingdings" panose="05000000000000000000" pitchFamily="2" charset="2"/>
              </a:rPr>
              <a:t>. Epiléptica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1800" dirty="0">
                <a:sym typeface="Wingdings" panose="05000000000000000000" pitchFamily="2" charset="2"/>
              </a:rPr>
              <a:t>Exame físico  neurológico completo: descartar déficits focais e alteração no nível de consciência. </a:t>
            </a:r>
            <a:endParaRPr lang="pt-BR" sz="1800" dirty="0"/>
          </a:p>
        </p:txBody>
      </p:sp>
    </p:spTree>
  </p:cSld>
  <p:clrMapOvr>
    <a:masterClrMapping/>
  </p:clrMapOvr>
  <p:transition spd="slow" advTm="83962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- CLÍNICA</a:t>
            </a:r>
          </a:p>
        </p:txBody>
      </p:sp>
      <p:sp>
        <p:nvSpPr>
          <p:cNvPr id="53251" name="Espaço Reservado para Text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t-BR" sz="2400" smtClean="0"/>
              <a:t>Descompensação de epilepsia prévia:</a:t>
            </a:r>
          </a:p>
          <a:p>
            <a:pPr lvl="1">
              <a:buFont typeface="Arial" pitchFamily="34" charset="0"/>
              <a:buChar char="•"/>
            </a:pPr>
            <a:r>
              <a:rPr lang="pt-BR" sz="2000" smtClean="0"/>
              <a:t>Intensificação, aumento da frequência, mudança no padrão de CE</a:t>
            </a:r>
          </a:p>
          <a:p>
            <a:pPr lvl="1">
              <a:buFont typeface="Arial" pitchFamily="34" charset="0"/>
              <a:buChar char="•"/>
            </a:pPr>
            <a:r>
              <a:rPr lang="pt-BR" sz="2000" smtClean="0"/>
              <a:t>Sinais e sintomas sugestivos de processo infeccioso vigente</a:t>
            </a:r>
          </a:p>
          <a:p>
            <a:pPr lvl="1">
              <a:buFont typeface="Arial" pitchFamily="34" charset="0"/>
              <a:buChar char="•"/>
            </a:pPr>
            <a:r>
              <a:rPr lang="pt-BR" sz="2000" smtClean="0"/>
              <a:t>Medicações antiepiléticas em uso </a:t>
            </a:r>
            <a:r>
              <a:rPr lang="pt-BR" sz="2000" smtClean="0">
                <a:sym typeface="Wingdings" pitchFamily="2" charset="2"/>
              </a:rPr>
              <a:t> uso inadequado, alteração recente do esquema, erro de administração, omissão de doses.</a:t>
            </a:r>
          </a:p>
          <a:p>
            <a:pPr lvl="1">
              <a:buFont typeface="Arial" pitchFamily="34" charset="0"/>
              <a:buChar char="•"/>
            </a:pPr>
            <a:r>
              <a:rPr lang="pt-BR" sz="2000" smtClean="0">
                <a:sym typeface="Wingdings" pitchFamily="2" charset="2"/>
              </a:rPr>
              <a:t>Dosagem inadequada de anticonvulsivantes</a:t>
            </a:r>
          </a:p>
          <a:p>
            <a:pPr lvl="1">
              <a:buFont typeface="Arial" pitchFamily="34" charset="0"/>
              <a:buChar char="•"/>
            </a:pPr>
            <a:r>
              <a:rPr lang="pt-BR" sz="2000" smtClean="0">
                <a:sym typeface="Wingdings" pitchFamily="2" charset="2"/>
              </a:rPr>
              <a:t>Desidratação, diarreia, vômitos, jejum prolongado, distúrbio hidroeletrolítico.</a:t>
            </a:r>
          </a:p>
          <a:p>
            <a:pPr lvl="1">
              <a:buFont typeface="Arial" pitchFamily="34" charset="0"/>
              <a:buChar char="•"/>
            </a:pPr>
            <a:r>
              <a:rPr lang="pt-BR" sz="2000" smtClean="0">
                <a:sym typeface="Wingdings" pitchFamily="2" charset="2"/>
              </a:rPr>
              <a:t>Há evolução da doença neurológica de base em questão?</a:t>
            </a:r>
          </a:p>
          <a:p>
            <a:pPr lvl="1"/>
            <a:endParaRPr lang="pt-BR" smtClean="0"/>
          </a:p>
        </p:txBody>
      </p:sp>
    </p:spTree>
  </p:cSld>
  <p:clrMapOvr>
    <a:masterClrMapping/>
  </p:clrMapOvr>
  <p:transition spd="slow" advTm="45879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- CLÍNICA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10000"/>
          </a:bodyPr>
          <a:lstStyle/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800" dirty="0"/>
              <a:t>Síndromes Epilépticas da infância: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Síndrome de West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Síndrome de Lennox-</a:t>
            </a:r>
            <a:r>
              <a:rPr lang="pt-BR" sz="2400" dirty="0" err="1"/>
              <a:t>Gastault</a:t>
            </a:r>
            <a:endParaRPr lang="pt-BR" sz="2400" dirty="0"/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Epilepsia tipo ausência da infância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Síndrome de </a:t>
            </a:r>
            <a:r>
              <a:rPr lang="pt-BR" sz="2400" dirty="0" err="1"/>
              <a:t>Dravet</a:t>
            </a:r>
            <a:endParaRPr lang="pt-BR" sz="2400" dirty="0"/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Epilepsia focal da infância com crises migratórias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Síndrome de </a:t>
            </a:r>
            <a:r>
              <a:rPr lang="pt-BR" sz="2400" dirty="0" err="1"/>
              <a:t>Doose</a:t>
            </a:r>
            <a:endParaRPr lang="pt-BR" sz="2400" dirty="0"/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Epilepsia Benigna da Infância</a:t>
            </a:r>
          </a:p>
        </p:txBody>
      </p:sp>
    </p:spTree>
  </p:cSld>
  <p:clrMapOvr>
    <a:masterClrMapping/>
  </p:clrMapOvr>
  <p:transition spd="slow" advTm="424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- DIAGNÓSTICO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20000"/>
          </a:bodyPr>
          <a:lstStyle/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PCENP </a:t>
            </a:r>
            <a:r>
              <a:rPr lang="pt-BR" sz="2000" dirty="0">
                <a:sym typeface="Wingdings" panose="05000000000000000000" pitchFamily="2" charset="2"/>
              </a:rPr>
              <a:t> Anamnese + exame físico sem anormalidades: investigação complementar desnecessária.</a:t>
            </a: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endParaRPr lang="pt-BR" sz="2000" dirty="0">
              <a:sym typeface="Wingdings" panose="05000000000000000000" pitchFamily="2" charset="2"/>
            </a:endParaRPr>
          </a:p>
          <a:p>
            <a:pPr marL="306000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ym typeface="Wingdings" panose="05000000000000000000" pitchFamily="2" charset="2"/>
              </a:rPr>
              <a:t>Investigação complementar necessária na PCENP: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ym typeface="Wingdings" panose="05000000000000000000" pitchFamily="2" charset="2"/>
              </a:rPr>
              <a:t>Rebaixamento persistente do nível de consciência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ym typeface="Wingdings" panose="05000000000000000000" pitchFamily="2" charset="2"/>
              </a:rPr>
              <a:t>Pós-ictal anormal com déficits focais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 err="1">
                <a:sym typeface="Wingdings" panose="05000000000000000000" pitchFamily="2" charset="2"/>
              </a:rPr>
              <a:t>Imunodeprimidos</a:t>
            </a:r>
            <a:endParaRPr lang="pt-BR" sz="2000" dirty="0">
              <a:sym typeface="Wingdings" panose="05000000000000000000" pitchFamily="2" charset="2"/>
            </a:endParaRP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ym typeface="Wingdings" panose="05000000000000000000" pitchFamily="2" charset="2"/>
              </a:rPr>
              <a:t>HIV+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ym typeface="Wingdings" panose="05000000000000000000" pitchFamily="2" charset="2"/>
              </a:rPr>
              <a:t>Oncológicos</a:t>
            </a: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 err="1">
                <a:sym typeface="Wingdings" panose="05000000000000000000" pitchFamily="2" charset="2"/>
              </a:rPr>
              <a:t>Falcêmicos</a:t>
            </a:r>
            <a:endParaRPr lang="pt-BR" sz="2000" dirty="0">
              <a:sym typeface="Wingdings" panose="05000000000000000000" pitchFamily="2" charset="2"/>
            </a:endParaRPr>
          </a:p>
          <a:p>
            <a:pPr marL="630000" lvl="1" indent="-306000" fontAlgn="auto"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ym typeface="Wingdings" panose="05000000000000000000" pitchFamily="2" charset="2"/>
              </a:rPr>
              <a:t>Menores de 6 meses</a:t>
            </a:r>
          </a:p>
        </p:txBody>
      </p:sp>
    </p:spTree>
  </p:cSld>
  <p:clrMapOvr>
    <a:masterClrMapping/>
  </p:clrMapOvr>
  <p:transition spd="slow" advTm="33673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- CLÍNICA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93738" y="2390775"/>
            <a:ext cx="11029950" cy="4959350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1600" dirty="0"/>
              <a:t>INVESTIGAÇÃO COMPLEMENTAR - PCENP:</a:t>
            </a:r>
          </a:p>
          <a:p>
            <a:pPr marL="306000" indent="-306000" fontAlgn="auto">
              <a:defRPr/>
            </a:pPr>
            <a:r>
              <a:rPr lang="pt-BR" sz="1600" dirty="0"/>
              <a:t>LABORATÓRIO: </a:t>
            </a:r>
          </a:p>
          <a:p>
            <a:pPr marL="630000" lvl="1" indent="-306000" fontAlgn="auto">
              <a:defRPr/>
            </a:pPr>
            <a:r>
              <a:rPr lang="pt-BR" dirty="0"/>
              <a:t>Eletrólitos séricos, hemograma, glicemia.</a:t>
            </a:r>
          </a:p>
          <a:p>
            <a:pPr marL="630000" lvl="1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r>
              <a:rPr lang="pt-BR" sz="1600" dirty="0"/>
              <a:t>NEUROIMAGEM:</a:t>
            </a:r>
          </a:p>
          <a:p>
            <a:pPr marL="630000" lvl="1" indent="-306000" fontAlgn="auto">
              <a:defRPr/>
            </a:pPr>
            <a:r>
              <a:rPr lang="pt-BR" dirty="0"/>
              <a:t>Tomografia de crânio com contraste urgente – excluir acidente vascular encefálico isquêmico e hemorrágico, processo tumoral expansivo, hipertensão intracraniana, suspeita de trauma.</a:t>
            </a:r>
          </a:p>
          <a:p>
            <a:pPr marL="900000" lvl="2" indent="-270000" fontAlgn="auto">
              <a:defRPr/>
            </a:pPr>
            <a:r>
              <a:rPr lang="pt-BR" sz="1600" dirty="0"/>
              <a:t>Principalmente nos pacientes de CE de início focal e com </a:t>
            </a:r>
            <a:r>
              <a:rPr lang="pt-BR" sz="1600" dirty="0" err="1"/>
              <a:t>defícits</a:t>
            </a:r>
            <a:r>
              <a:rPr lang="pt-BR" sz="1600" dirty="0"/>
              <a:t> focais</a:t>
            </a:r>
          </a:p>
          <a:p>
            <a:pPr marL="630000" lvl="1" indent="-306000" fontAlgn="auto">
              <a:defRPr/>
            </a:pPr>
            <a:r>
              <a:rPr lang="pt-BR" dirty="0"/>
              <a:t>Ressonância magnética de crânio é o método de escolha em serviços com disposição desta.</a:t>
            </a:r>
          </a:p>
          <a:p>
            <a:pPr marL="900000" lvl="2" indent="-270000" fontAlgn="auto">
              <a:defRPr/>
            </a:pPr>
            <a:endParaRPr lang="pt-BR" sz="1600" dirty="0"/>
          </a:p>
          <a:p>
            <a:pPr marL="306000" indent="-306000" fontAlgn="auto">
              <a:defRPr/>
            </a:pPr>
            <a:r>
              <a:rPr lang="pt-BR" sz="1600" dirty="0"/>
              <a:t>EEG: em todos os pacientes </a:t>
            </a:r>
            <a:r>
              <a:rPr lang="pt-BR" sz="1600" dirty="0">
                <a:sym typeface="Wingdings" panose="05000000000000000000" pitchFamily="2" charset="2"/>
              </a:rPr>
              <a:t> realizar na vigência da crise, se não disponível: aguardar alta ambulatorial.</a:t>
            </a:r>
            <a:endParaRPr lang="pt-BR" sz="1600" dirty="0"/>
          </a:p>
          <a:p>
            <a:pPr marL="306000" indent="-306000" fontAlgn="auto">
              <a:defRPr/>
            </a:pPr>
            <a:endParaRPr lang="pt-BR" sz="1600" dirty="0"/>
          </a:p>
          <a:p>
            <a:pPr marL="306000" indent="-306000" fontAlgn="auto">
              <a:defRPr/>
            </a:pPr>
            <a:r>
              <a:rPr lang="pt-BR" sz="1600" dirty="0"/>
              <a:t>Punção lombar: guiada conforme a clínica do paciente </a:t>
            </a:r>
            <a:r>
              <a:rPr lang="pt-BR" sz="1600" dirty="0">
                <a:sym typeface="Wingdings" panose="05000000000000000000" pitchFamily="2" charset="2"/>
              </a:rPr>
              <a:t> meningite, encefalite, ADEM, hemorragia subaracnóidea, deficiência de GLUT-1</a:t>
            </a:r>
            <a:endParaRPr lang="pt-BR" sz="1600" dirty="0"/>
          </a:p>
          <a:p>
            <a:pPr marL="306000" indent="-306000" fontAlgn="auto">
              <a:defRPr/>
            </a:pPr>
            <a:endParaRPr lang="pt-BR" sz="1600" dirty="0"/>
          </a:p>
          <a:p>
            <a:pPr marL="306000" indent="-306000" fontAlgn="auto">
              <a:defRPr/>
            </a:pPr>
            <a:endParaRPr lang="pt-BR" sz="1600" dirty="0"/>
          </a:p>
          <a:p>
            <a:pPr marL="592328" lvl="1" indent="0" fontAlgn="auto">
              <a:buFont typeface="Wingdings 2" pitchFamily="18" charset="2"/>
              <a:buNone/>
              <a:defRPr/>
            </a:pPr>
            <a:endParaRPr lang="pt-BR" sz="1400" dirty="0"/>
          </a:p>
          <a:p>
            <a:pPr marL="306000" indent="-306000" fontAlgn="auto">
              <a:defRPr/>
            </a:pPr>
            <a:endParaRPr lang="pt-BR" sz="1600" dirty="0"/>
          </a:p>
        </p:txBody>
      </p:sp>
    </p:spTree>
  </p:cSld>
  <p:clrMapOvr>
    <a:masterClrMapping/>
  </p:clrMapOvr>
  <p:transition spd="slow" advTm="49807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PCENP e DEP – DIAGNÓSTICO</a:t>
            </a:r>
          </a:p>
        </p:txBody>
      </p:sp>
      <p:sp>
        <p:nvSpPr>
          <p:cNvPr id="57347" name="Espaço Reservado para Text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z="2400" smtClean="0"/>
              <a:t>PACIENTE PREVIAMENTE EPILÉPTICO:</a:t>
            </a:r>
          </a:p>
          <a:p>
            <a:pPr marL="935038" lvl="1" indent="-342900">
              <a:buFont typeface="Gill Sans MT" charset="0"/>
              <a:buAutoNum type="arabicPeriod"/>
            </a:pPr>
            <a:r>
              <a:rPr lang="pt-BR" sz="2000" smtClean="0"/>
              <a:t>DOSAGEM SÉRICA DE ANTICONVULSIVANTES É NECESSÁRIA</a:t>
            </a:r>
          </a:p>
          <a:p>
            <a:pPr marL="935038" lvl="1" indent="-342900">
              <a:buFont typeface="Gill Sans MT" charset="0"/>
              <a:buAutoNum type="arabicPeriod"/>
            </a:pPr>
            <a:r>
              <a:rPr lang="pt-BR" sz="2000" smtClean="0"/>
              <a:t>NEUROIMAGEM: SOMENTE SE SUSPEITA DE TRAUMA CRANIANO OU NOVOS SINAIS FOCAIS AO EXAME FÍSICO.</a:t>
            </a:r>
          </a:p>
        </p:txBody>
      </p:sp>
    </p:spTree>
  </p:cSld>
  <p:clrMapOvr>
    <a:masterClrMapping/>
  </p:clrMapOvr>
  <p:transition spd="slow" advTm="20815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8175"/>
            <a:ext cx="12192000" cy="621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Rectangle 1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723900"/>
            <a:ext cx="3703638" cy="56673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8376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1230313"/>
            <a:ext cx="6824663" cy="517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6275" y="1419225"/>
            <a:ext cx="3081338" cy="2085975"/>
          </a:xfrm>
        </p:spPr>
        <p:txBody>
          <a:bodyPr/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500">
                <a:solidFill>
                  <a:srgbClr val="FFFFFF"/>
                </a:solidFill>
              </a:rPr>
              <a:t>PROPOSTA DE PROTOCOLO PARA O MANEJO DA PRIMEIRA CRISE NÃO PROVOCADA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296275" y="3505200"/>
            <a:ext cx="3081338" cy="1733550"/>
          </a:xfrm>
        </p:spPr>
        <p:txBody>
          <a:bodyPr rtlCol="0" anchor="t">
            <a:normAutofit/>
          </a:bodyPr>
          <a:lstStyle/>
          <a:p>
            <a:pPr marL="0" indent="0" fontAlgn="auto">
              <a:buFont typeface="Wingdings 2" pitchFamily="18" charset="2"/>
              <a:buNone/>
              <a:defRPr/>
            </a:pPr>
            <a:r>
              <a:rPr lang="en-US" sz="1600" cap="all">
                <a:solidFill>
                  <a:srgbClr val="EBEBEB"/>
                </a:solidFill>
                <a:hlinkClick r:id="rId3" action="ppaction://hlinkfile"/>
              </a:rPr>
              <a:t>..\Documents\My Maps\PRIMEIRA CRISE EPILÉPTICA POTENCIAL.dmmx</a:t>
            </a:r>
            <a:endParaRPr lang="en-US" sz="1600" cap="all">
              <a:solidFill>
                <a:srgbClr val="EBEBEB"/>
              </a:solidFill>
            </a:endParaRPr>
          </a:p>
        </p:txBody>
      </p:sp>
    </p:spTree>
  </p:cSld>
  <p:clrMapOvr>
    <a:masterClrMapping/>
  </p:clrMapOvr>
  <p:transition spd="slow" advTm="2977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8175"/>
            <a:ext cx="12192000" cy="621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Rectangle 1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723900"/>
            <a:ext cx="3703638" cy="56673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9400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1425" y="454025"/>
            <a:ext cx="5749925" cy="594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6275" y="1419225"/>
            <a:ext cx="3081338" cy="2085975"/>
          </a:xfrm>
        </p:spPr>
        <p:txBody>
          <a:bodyPr/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300">
                <a:solidFill>
                  <a:srgbClr val="FFFFFF"/>
                </a:solidFill>
              </a:rPr>
              <a:t>PROPOSTA DE PROTOCOLO PARA O MANEJO DA DESCOMPENSAÇÃO DE EPILEPSIA PRÉVIA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296275" y="3505200"/>
            <a:ext cx="3081338" cy="1733550"/>
          </a:xfrm>
        </p:spPr>
        <p:txBody>
          <a:bodyPr rtlCol="0" anchor="t">
            <a:normAutofit/>
          </a:bodyPr>
          <a:lstStyle/>
          <a:p>
            <a:pPr marL="0" indent="0" fontAlgn="auto">
              <a:buFont typeface="Wingdings 2" pitchFamily="18" charset="2"/>
              <a:buNone/>
              <a:defRPr/>
            </a:pPr>
            <a:r>
              <a:rPr lang="en-US" sz="1600" cap="all">
                <a:solidFill>
                  <a:srgbClr val="EBEBEB"/>
                </a:solidFill>
                <a:hlinkClick r:id="rId3" action="ppaction://hlinkfile"/>
              </a:rPr>
              <a:t>..\Documents\My Maps\PESSOA COM EPILEPSIA EM DESCOMPENSAÇÃO.dmmx</a:t>
            </a:r>
            <a:endParaRPr lang="en-US" sz="1600" cap="all">
              <a:solidFill>
                <a:srgbClr val="EBEBEB"/>
              </a:solidFill>
            </a:endParaRPr>
          </a:p>
        </p:txBody>
      </p:sp>
    </p:spTree>
  </p:cSld>
  <p:clrMapOvr>
    <a:masterClrMapping/>
  </p:clrMapOvr>
  <p:transition spd="slow" advTm="76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4025" y="2347913"/>
            <a:ext cx="10993438" cy="147478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ESTADO DE MAL EPILÉPTICO</a:t>
            </a:r>
          </a:p>
        </p:txBody>
      </p:sp>
    </p:spTree>
  </p:cSld>
  <p:clrMapOvr>
    <a:masterClrMapping/>
  </p:clrMapOvr>
  <p:transition spd="slow" advTm="593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</a:t>
            </a:r>
          </a:p>
        </p:txBody>
      </p:sp>
      <p:sp>
        <p:nvSpPr>
          <p:cNvPr id="61443" name="Espaço Reservado para Text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z="3200" smtClean="0"/>
              <a:t>É a emergência neurológica pediátrica mais comum.</a:t>
            </a:r>
          </a:p>
          <a:p>
            <a:endParaRPr lang="pt-BR" sz="3200" smtClean="0"/>
          </a:p>
          <a:p>
            <a:r>
              <a:rPr lang="pt-BR" sz="3200" smtClean="0"/>
              <a:t>Apresenta elevada morbimortalidade</a:t>
            </a:r>
          </a:p>
        </p:txBody>
      </p:sp>
    </p:spTree>
  </p:cSld>
  <p:clrMapOvr>
    <a:masterClrMapping/>
  </p:clrMapOvr>
  <p:transition spd="slow" advTm="5326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DEFINIÇÕES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2181225"/>
            <a:ext cx="11315700" cy="4360863"/>
          </a:xfrm>
        </p:spPr>
        <p:txBody>
          <a:bodyPr rtlCol="0">
            <a:normAutofit fontScale="92500" lnSpcReduction="10000"/>
          </a:bodyPr>
          <a:lstStyle/>
          <a:p>
            <a:pPr marL="306000" indent="-306000" fontAlgn="auto">
              <a:defRPr/>
            </a:pPr>
            <a:r>
              <a:rPr lang="pt-BR" sz="2000" dirty="0"/>
              <a:t>CID 10: G41 – ESTADO DE MAL EPILÉPTICO</a:t>
            </a:r>
          </a:p>
          <a:p>
            <a:pPr marL="306000" indent="-306000" fontAlgn="auto">
              <a:defRPr/>
            </a:pPr>
            <a:endParaRPr lang="pt-BR" sz="2000" dirty="0"/>
          </a:p>
          <a:p>
            <a:pPr marL="306000" indent="-306000" fontAlgn="auto">
              <a:defRPr/>
            </a:pPr>
            <a:r>
              <a:rPr lang="pt-BR" sz="2000" dirty="0"/>
              <a:t>Apresenta dois conceitos teóricos distintos com impactos na prática:</a:t>
            </a:r>
          </a:p>
          <a:p>
            <a:pPr marL="306000" indent="-306000" fontAlgn="auto">
              <a:defRPr/>
            </a:pPr>
            <a:endParaRPr lang="pt-BR" sz="2000" dirty="0"/>
          </a:p>
          <a:p>
            <a:pPr marL="306000" indent="-306000" fontAlgn="auto">
              <a:defRPr/>
            </a:pPr>
            <a:r>
              <a:rPr lang="pt-BR" sz="2000" dirty="0"/>
              <a:t>Conceito teórico:</a:t>
            </a:r>
          </a:p>
          <a:p>
            <a:pPr marL="306000" indent="-306000" fontAlgn="auto">
              <a:defRPr/>
            </a:pPr>
            <a:endParaRPr lang="pt-BR" sz="2000" dirty="0"/>
          </a:p>
          <a:p>
            <a:pPr marL="123444" indent="0" fontAlgn="auto">
              <a:buFont typeface="Wingdings 2" pitchFamily="18" charset="2"/>
              <a:buNone/>
              <a:defRPr/>
            </a:pPr>
            <a:r>
              <a:rPr lang="pt-BR" sz="2000" dirty="0"/>
              <a:t>Crise epiléptica CONTÍNUA ou CE com ausência de recuperação da consciência no período entre as crises de 30 minutos ou mais, chamado assim de EME consolidado.</a:t>
            </a:r>
          </a:p>
          <a:p>
            <a:pPr marL="123444" indent="0" fontAlgn="auto">
              <a:buFont typeface="Wingdings 2" pitchFamily="18" charset="2"/>
              <a:buNone/>
              <a:defRPr/>
            </a:pPr>
            <a:endParaRPr lang="pt-BR" sz="2000" dirty="0"/>
          </a:p>
          <a:p>
            <a:pPr marL="123444" indent="0" fontAlgn="auto">
              <a:buFont typeface="Wingdings 2" pitchFamily="18" charset="2"/>
              <a:buNone/>
              <a:defRPr/>
            </a:pPr>
            <a:r>
              <a:rPr lang="pt-BR" sz="2000" dirty="0"/>
              <a:t>*ESTE CONCEITO SE BASEIA QUE 30 minutos é o tempo necessário para que o aumento da demanda metabólica causada pela atividade epiléptica superem os mecanismos de compensação cerebral e levem a injúria neuronal. </a:t>
            </a:r>
          </a:p>
        </p:txBody>
      </p:sp>
    </p:spTree>
  </p:cSld>
  <p:clrMapOvr>
    <a:masterClrMapping/>
  </p:clrMapOvr>
  <p:transition spd="slow" advTm="30947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DEFINIÇÕES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10000"/>
          </a:bodyPr>
          <a:lstStyle/>
          <a:p>
            <a:pPr marL="306000" indent="-306000" fontAlgn="auto">
              <a:defRPr/>
            </a:pPr>
            <a:r>
              <a:rPr lang="pt-BR" sz="2400" dirty="0"/>
              <a:t>Definição OPERACIONAL de Estado de Mal Epiléptico:</a:t>
            </a:r>
          </a:p>
          <a:p>
            <a:pPr marL="306000" indent="-306000" fontAlgn="auto">
              <a:defRPr/>
            </a:pPr>
            <a:endParaRPr lang="pt-BR" sz="2400" dirty="0"/>
          </a:p>
          <a:p>
            <a:pPr marL="123444" indent="0" fontAlgn="auto">
              <a:buFont typeface="Wingdings 2" pitchFamily="18" charset="2"/>
              <a:buNone/>
              <a:defRPr/>
            </a:pPr>
            <a:r>
              <a:rPr lang="pt-BR" sz="2400" dirty="0"/>
              <a:t>Crise epiléptica CONTÍNUA, ausência de recuperação da consciência entre duas ou mais CE em um período de CINCO minutos. </a:t>
            </a:r>
          </a:p>
          <a:p>
            <a:pPr marL="123444" indent="0" fontAlgn="auto">
              <a:buFont typeface="Wingdings 2" pitchFamily="18" charset="2"/>
              <a:buNone/>
              <a:defRPr/>
            </a:pPr>
            <a:endParaRPr lang="pt-BR" sz="2400" dirty="0"/>
          </a:p>
          <a:p>
            <a:pPr marL="123444" indent="0" fontAlgn="auto">
              <a:buFont typeface="Wingdings 2" pitchFamily="18" charset="2"/>
              <a:buNone/>
              <a:defRPr/>
            </a:pPr>
            <a:r>
              <a:rPr lang="pt-BR" sz="2400" dirty="0"/>
              <a:t>*Todo paciente externo que chega a emergência em CE deve ser manejado como EME, independente do tempo de CE ser conhecido ou não.</a:t>
            </a:r>
          </a:p>
          <a:p>
            <a:pPr marL="123444" indent="0" fontAlgn="auto">
              <a:buFont typeface="Wingdings 2" pitchFamily="18" charset="2"/>
              <a:buNone/>
              <a:defRPr/>
            </a:pPr>
            <a:r>
              <a:rPr lang="pt-BR" sz="2400" dirty="0"/>
              <a:t>* Esta definição aborda que a probabilidade de a CE diminui consideravelmente sem intervenção medicamentosa após cinco minutos. (CHENG 2008)</a:t>
            </a:r>
          </a:p>
        </p:txBody>
      </p:sp>
    </p:spTree>
  </p:cSld>
  <p:clrMapOvr>
    <a:masterClrMapping/>
  </p:clrMapOvr>
  <p:transition spd="slow" advTm="44872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DEFINIÇÕES</a:t>
            </a:r>
          </a:p>
        </p:txBody>
      </p:sp>
      <p:sp>
        <p:nvSpPr>
          <p:cNvPr id="64515" name="Espaço Reservado para Text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marL="122238" indent="0">
              <a:buFont typeface="Wingdings 2" pitchFamily="18" charset="2"/>
              <a:buNone/>
            </a:pPr>
            <a:r>
              <a:rPr lang="pt-BR" sz="2400" smtClean="0"/>
              <a:t>ESTADO DE MAL EPILÉPTICO REFRATÁRIO: </a:t>
            </a:r>
          </a:p>
          <a:p>
            <a:pPr marL="122238" indent="0">
              <a:buFont typeface="Wingdings 2" pitchFamily="18" charset="2"/>
              <a:buNone/>
            </a:pPr>
            <a:endParaRPr lang="pt-BR" sz="2400" smtClean="0"/>
          </a:p>
          <a:p>
            <a:pPr marL="122238" indent="0">
              <a:buFont typeface="Wingdings 2" pitchFamily="18" charset="2"/>
              <a:buNone/>
            </a:pPr>
            <a:r>
              <a:rPr lang="pt-BR" sz="2400" smtClean="0"/>
              <a:t>DURAÇÃO DA CRISE EPILÉPTICA SUPERIOR A 60 MINUTOS OU RESISTÊNCIA AO TRATAMENTO COM BENZODIZEPÍNICO, FENITOÍNA E FENOBARBITAL.</a:t>
            </a:r>
          </a:p>
        </p:txBody>
      </p:sp>
    </p:spTree>
  </p:cSld>
  <p:clrMapOvr>
    <a:masterClrMapping/>
  </p:clrMapOvr>
  <p:transition spd="slow" advTm="10056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EPIDEMIOLOGIA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10000"/>
          </a:bodyPr>
          <a:lstStyle/>
          <a:p>
            <a:pPr marL="306000" indent="-306000" fontAlgn="auto">
              <a:defRPr/>
            </a:pPr>
            <a:r>
              <a:rPr lang="pt-BR" sz="2400" dirty="0"/>
              <a:t>Estudo com população do HMIB por Valente e Uchôa de janeiro de 2013 à janeiro de 2015 apresentou:</a:t>
            </a:r>
          </a:p>
          <a:p>
            <a:pPr marL="630000" lvl="1" indent="-306000" fontAlgn="auto">
              <a:defRPr/>
            </a:pPr>
            <a:r>
              <a:rPr lang="pt-BR" sz="2000" dirty="0"/>
              <a:t>628 pacientes com crise epiléptica</a:t>
            </a:r>
          </a:p>
          <a:p>
            <a:pPr marL="630000" lvl="1" indent="-306000" fontAlgn="auto">
              <a:defRPr/>
            </a:pPr>
            <a:r>
              <a:rPr lang="pt-BR" sz="2000" dirty="0"/>
              <a:t>24 pacientes em EME </a:t>
            </a:r>
          </a:p>
          <a:p>
            <a:pPr marL="630000" lvl="1" indent="-306000" fontAlgn="auto">
              <a:defRPr/>
            </a:pPr>
            <a:r>
              <a:rPr lang="pt-BR" sz="2000" dirty="0"/>
              <a:t>Maioria dos pacientes (62,5%) do sexo masculino</a:t>
            </a:r>
          </a:p>
          <a:p>
            <a:pPr marL="630000" lvl="1" indent="-306000" fontAlgn="auto">
              <a:defRPr/>
            </a:pPr>
            <a:r>
              <a:rPr lang="pt-BR" sz="2000" dirty="0"/>
              <a:t>75% dos EME de início generalizado e 25% focais</a:t>
            </a:r>
          </a:p>
          <a:p>
            <a:pPr marL="630000" lvl="1" indent="-306000" fontAlgn="auto">
              <a:defRPr/>
            </a:pPr>
            <a:r>
              <a:rPr lang="pt-BR" sz="2000" dirty="0"/>
              <a:t>58,3% apresentavam antecedentes neurológicos</a:t>
            </a:r>
          </a:p>
          <a:p>
            <a:pPr marL="630000" lvl="1" indent="-306000" fontAlgn="auto">
              <a:defRPr/>
            </a:pPr>
            <a:r>
              <a:rPr lang="pt-BR" sz="2000" dirty="0"/>
              <a:t>Principal etiologia do EME: infecção do SNC </a:t>
            </a:r>
            <a:r>
              <a:rPr lang="pt-BR" sz="2000" dirty="0">
                <a:sym typeface="Wingdings" panose="05000000000000000000" pitchFamily="2" charset="2"/>
              </a:rPr>
              <a:t> 20,8% / Infecções do trato respiratório: 20,7%/ Descompensação de Epilepsia Prévia: 16,7% / Criptogênica: 12,5% / TCE = Hipertensão Intracraniana = Distúrbio Hidroeletrolítico = Suspensão abrupta de ACE = 4,2%</a:t>
            </a:r>
          </a:p>
        </p:txBody>
      </p:sp>
    </p:spTree>
  </p:cSld>
  <p:clrMapOvr>
    <a:masterClrMapping/>
  </p:clrMapOvr>
  <p:transition spd="slow" advTm="49635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EPIDEMIOLOGIA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sz="2800" dirty="0">
                <a:sym typeface="Wingdings" panose="05000000000000000000" pitchFamily="2" charset="2"/>
              </a:rPr>
              <a:t>Epidemiologia mundial:</a:t>
            </a:r>
          </a:p>
          <a:p>
            <a:pPr marL="306000" indent="-306000" fontAlgn="auto">
              <a:defRPr/>
            </a:pPr>
            <a:r>
              <a:rPr lang="pt-BR" sz="2800" dirty="0">
                <a:sym typeface="Wingdings" panose="05000000000000000000" pitchFamily="2" charset="2"/>
              </a:rPr>
              <a:t>10-38/100.000 – mais frequente no primeiro ano de vida e com queda progressiva até a adolescência.</a:t>
            </a:r>
          </a:p>
          <a:p>
            <a:pPr marL="306000" indent="-306000" fontAlgn="auto">
              <a:defRPr/>
            </a:pPr>
            <a:r>
              <a:rPr lang="pt-BR" sz="2800" dirty="0">
                <a:sym typeface="Wingdings" panose="05000000000000000000" pitchFamily="2" charset="2"/>
              </a:rPr>
              <a:t>Primeira manifestação em 30% dos pacientes que desenvolvem epilepsia</a:t>
            </a:r>
          </a:p>
          <a:p>
            <a:pPr marL="306000" indent="-306000" fontAlgn="auto">
              <a:defRPr/>
            </a:pPr>
            <a:r>
              <a:rPr lang="pt-BR" sz="2800" dirty="0">
                <a:sym typeface="Wingdings" panose="05000000000000000000" pitchFamily="2" charset="2"/>
              </a:rPr>
              <a:t>EME febril (FEBSTAT) – Principal causa de EME em menores de 2 anos </a:t>
            </a:r>
          </a:p>
          <a:p>
            <a:pPr marL="306000" indent="-306000" fontAlgn="auto">
              <a:defRPr/>
            </a:pPr>
            <a:r>
              <a:rPr lang="pt-BR" sz="2800" dirty="0">
                <a:sym typeface="Wingdings" panose="05000000000000000000" pitchFamily="2" charset="2"/>
              </a:rPr>
              <a:t>Maiores de 4 anos o EME criptogênico é o mais frequente</a:t>
            </a:r>
            <a:endParaRPr lang="pt-BR" sz="2800" dirty="0"/>
          </a:p>
          <a:p>
            <a:pPr marL="123444" indent="0" fontAlgn="auto">
              <a:buFont typeface="Wingdings 2" pitchFamily="18" charset="2"/>
              <a:buNone/>
              <a:defRPr/>
            </a:pPr>
            <a:endParaRPr lang="pt-BR" dirty="0"/>
          </a:p>
        </p:txBody>
      </p:sp>
    </p:spTree>
  </p:cSld>
  <p:clrMapOvr>
    <a:masterClrMapping/>
  </p:clrMapOvr>
  <p:transition spd="slow" advTm="23635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– CLÍNICA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79413" y="2181225"/>
            <a:ext cx="11231562" cy="3975100"/>
          </a:xfrm>
        </p:spPr>
        <p:txBody>
          <a:bodyPr rtlCol="0">
            <a:normAutofit lnSpcReduction="10000"/>
          </a:bodyPr>
          <a:lstStyle/>
          <a:p>
            <a:pPr marL="306000" indent="-306000" fontAlgn="auto">
              <a:defRPr/>
            </a:pPr>
            <a:r>
              <a:rPr lang="pt-BR" sz="2000" dirty="0"/>
              <a:t>O EME é subdivido clinicamente em EME convulsivo e EME não convulsivo:</a:t>
            </a:r>
          </a:p>
          <a:p>
            <a:pPr marL="306000" indent="-306000" fontAlgn="auto">
              <a:defRPr/>
            </a:pPr>
            <a:endParaRPr lang="pt-BR" sz="2000" dirty="0"/>
          </a:p>
          <a:p>
            <a:pPr marL="306000" indent="-306000" fontAlgn="auto">
              <a:defRPr/>
            </a:pPr>
            <a:r>
              <a:rPr lang="pt-BR" sz="2000" dirty="0"/>
              <a:t>EME convulsivo:</a:t>
            </a:r>
          </a:p>
          <a:p>
            <a:pPr marL="630000" lvl="1" indent="-306000" fontAlgn="auto">
              <a:defRPr/>
            </a:pPr>
            <a:r>
              <a:rPr lang="pt-BR" sz="1800" dirty="0"/>
              <a:t>Inicia-se na maioria das vezes como crise epiléptica tônica, tônico-clônica generalizada ou focal evoluindo para tônico-clônica bilateral.</a:t>
            </a:r>
          </a:p>
          <a:p>
            <a:pPr marL="630000" lvl="1" indent="-306000" fontAlgn="auto">
              <a:defRPr/>
            </a:pPr>
            <a:r>
              <a:rPr lang="pt-BR" sz="1800" dirty="0"/>
              <a:t>EME convulsivo focal é prolongado mais que 30 minutos podendo chegar a horas, dias e semanas, também chamado de epilepsia </a:t>
            </a:r>
            <a:r>
              <a:rPr lang="pt-BR" sz="1800" dirty="0" err="1"/>
              <a:t>parcialis</a:t>
            </a:r>
            <a:r>
              <a:rPr lang="pt-BR" sz="1800" dirty="0"/>
              <a:t> continua, não sendo necessariamente como crise motora mas também como manifestação cognitiva, sensorial, autonômica ou emocional.</a:t>
            </a:r>
          </a:p>
          <a:p>
            <a:pPr marL="630000" lvl="1" indent="-306000" fontAlgn="auto">
              <a:defRPr/>
            </a:pPr>
            <a:endParaRPr lang="pt-BR" sz="1800" dirty="0"/>
          </a:p>
          <a:p>
            <a:pPr marL="306000" indent="-306000" fontAlgn="auto">
              <a:defRPr/>
            </a:pPr>
            <a:r>
              <a:rPr lang="pt-BR" sz="2000" dirty="0"/>
              <a:t>A reentrância de CE se apresenta quando o paciente não tem intervalo lúcido entre os episódios convulsivos.  Ao exame neurológico encontra-se deprimido e com pouca interação ao estímulo externo.</a:t>
            </a:r>
          </a:p>
        </p:txBody>
      </p:sp>
    </p:spTree>
  </p:cSld>
  <p:clrMapOvr>
    <a:masterClrMapping/>
  </p:clrMapOvr>
  <p:transition spd="slow" advTm="41172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– CLÍNICA</a:t>
            </a:r>
          </a:p>
        </p:txBody>
      </p:sp>
      <p:sp>
        <p:nvSpPr>
          <p:cNvPr id="68611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z="2400" smtClean="0"/>
              <a:t>EME não convulsivo: </a:t>
            </a:r>
          </a:p>
          <a:p>
            <a:endParaRPr lang="pt-BR" sz="2400" smtClean="0"/>
          </a:p>
          <a:p>
            <a:r>
              <a:rPr lang="pt-BR" sz="2400" smtClean="0"/>
              <a:t>Deve ser considerado em todo paciente sem manifestações motoras notórias e, que a alteração do nível de consciência, anormalidades comportamentais ou vegetativas, ou sintomas subjetivos sejam achados persistentes ao exame físico e história clínica. </a:t>
            </a:r>
          </a:p>
          <a:p>
            <a:r>
              <a:rPr lang="pt-BR" sz="2400" smtClean="0"/>
              <a:t>Quando confirmado por EEG deve ser manejado como tal.</a:t>
            </a:r>
          </a:p>
        </p:txBody>
      </p:sp>
    </p:spTree>
  </p:cSld>
  <p:clrMapOvr>
    <a:masterClrMapping/>
  </p:clrMapOvr>
  <p:transition spd="slow" advTm="2458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478088"/>
            <a:ext cx="11029950" cy="3678237"/>
          </a:xfrm>
        </p:spPr>
        <p:txBody>
          <a:bodyPr rtlCol="0">
            <a:normAutofit lnSpcReduction="10000"/>
          </a:bodyPr>
          <a:lstStyle/>
          <a:p>
            <a:pPr marL="306000" indent="-306000" fontAlgn="auto">
              <a:defRPr/>
            </a:pPr>
            <a:r>
              <a:rPr lang="pt-BR" dirty="0"/>
              <a:t>NENHUM ESFORÇO DIAGNÓSTICO DEVE PROTELAR A ESTABILIZAÇÃO DO PACIENTE EM EME</a:t>
            </a:r>
          </a:p>
          <a:p>
            <a:pPr marL="630000" lvl="1" indent="-306000" fontAlgn="auto">
              <a:defRPr/>
            </a:pPr>
            <a:r>
              <a:rPr lang="pt-BR" dirty="0"/>
              <a:t>Devem ocorrer durante as CE ou após a estabilização do paciente</a:t>
            </a:r>
          </a:p>
          <a:p>
            <a:pPr marL="630000" lvl="1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r>
              <a:rPr lang="pt-BR" dirty="0"/>
              <a:t>A avaliação deve ser individualizada e adaptada para a anamnese e exame físico.</a:t>
            </a:r>
          </a:p>
          <a:p>
            <a:pPr marL="306000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r>
              <a:rPr lang="pt-BR" dirty="0"/>
              <a:t>O diagnóstico inicial deve excluir as causas potencialmente fatais tratáveis do EME:</a:t>
            </a:r>
          </a:p>
          <a:p>
            <a:pPr marL="630000" lvl="1" indent="-306000" fontAlgn="auto">
              <a:defRPr/>
            </a:pPr>
            <a:r>
              <a:rPr lang="pt-BR" dirty="0"/>
              <a:t>Hipoglicemia</a:t>
            </a:r>
          </a:p>
          <a:p>
            <a:pPr marL="630000" lvl="1" indent="-306000" fontAlgn="auto">
              <a:defRPr/>
            </a:pPr>
            <a:r>
              <a:rPr lang="pt-BR" dirty="0"/>
              <a:t>Meningite</a:t>
            </a:r>
          </a:p>
          <a:p>
            <a:pPr marL="630000" lvl="1" indent="-306000" fontAlgn="auto">
              <a:defRPr/>
            </a:pPr>
            <a:r>
              <a:rPr lang="pt-BR" dirty="0"/>
              <a:t>Hipertensão intracraniana</a:t>
            </a:r>
          </a:p>
          <a:p>
            <a:pPr marL="630000" lvl="1" indent="-306000" fontAlgn="auto">
              <a:defRPr/>
            </a:pPr>
            <a:r>
              <a:rPr lang="pt-BR" dirty="0"/>
              <a:t>Distúrbio hidroeletrolítico – distúrbio do sódio especialmente nos menores de 1 ano em uso de fórmula</a:t>
            </a:r>
          </a:p>
          <a:p>
            <a:pPr marL="306000" indent="-306000" fontAlgn="auto">
              <a:defRPr/>
            </a:pPr>
            <a:endParaRPr lang="pt-BR" dirty="0"/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  <p:transition spd="slow" advTm="34995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DIAGNÓSTICO</a:t>
            </a:r>
          </a:p>
        </p:txBody>
      </p:sp>
      <p:sp>
        <p:nvSpPr>
          <p:cNvPr id="70659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486275"/>
          </a:xfrm>
        </p:spPr>
        <p:txBody>
          <a:bodyPr/>
          <a:lstStyle/>
          <a:p>
            <a:r>
              <a:rPr lang="pt-BR" smtClean="0"/>
              <a:t>Definição etiológico do EME é o principal determinante do prognóstico:</a:t>
            </a:r>
          </a:p>
          <a:p>
            <a:endParaRPr lang="pt-BR" smtClean="0"/>
          </a:p>
          <a:p>
            <a:r>
              <a:rPr lang="pt-BR" smtClean="0"/>
              <a:t>EME sintomático – ocorre até 7 dias do insulto inicial: </a:t>
            </a:r>
          </a:p>
          <a:p>
            <a:pPr lvl="1"/>
            <a:r>
              <a:rPr lang="pt-BR" smtClean="0"/>
              <a:t>TCE</a:t>
            </a:r>
          </a:p>
          <a:p>
            <a:pPr lvl="1"/>
            <a:r>
              <a:rPr lang="pt-BR" smtClean="0"/>
              <a:t>Infecções do SNC</a:t>
            </a:r>
          </a:p>
          <a:p>
            <a:pPr lvl="1"/>
            <a:r>
              <a:rPr lang="pt-BR" smtClean="0"/>
              <a:t>Intoxicações agudas</a:t>
            </a:r>
          </a:p>
          <a:p>
            <a:pPr lvl="1"/>
            <a:r>
              <a:rPr lang="pt-BR" smtClean="0"/>
              <a:t>Doenças desmielinizantes</a:t>
            </a:r>
          </a:p>
          <a:p>
            <a:pPr lvl="1"/>
            <a:r>
              <a:rPr lang="pt-BR" smtClean="0"/>
              <a:t>Doenças cerebrovasculares</a:t>
            </a:r>
          </a:p>
          <a:p>
            <a:pPr lvl="1"/>
            <a:r>
              <a:rPr lang="pt-BR" smtClean="0"/>
              <a:t>Distúrbios hidroeletrolítico e metabólicos</a:t>
            </a:r>
          </a:p>
          <a:p>
            <a:pPr lvl="1"/>
            <a:endParaRPr lang="pt-BR" smtClean="0"/>
          </a:p>
          <a:p>
            <a:r>
              <a:rPr lang="pt-BR" smtClean="0"/>
              <a:t>EME febril – FEBSTAT – em crianças de 6 meses a 5 anos em que a infecção do SNC não seja a causa da febre e corresponde a 25% dos EME em crianças.</a:t>
            </a:r>
          </a:p>
        </p:txBody>
      </p:sp>
    </p:spTree>
  </p:cSld>
  <p:clrMapOvr>
    <a:masterClrMapping/>
  </p:clrMapOvr>
  <p:transition spd="slow" advTm="852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– diagnóstico</a:t>
            </a:r>
          </a:p>
        </p:txBody>
      </p:sp>
      <p:sp>
        <p:nvSpPr>
          <p:cNvPr id="71683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mtClean="0"/>
              <a:t>EME REMOTAMENTE SINTOMÁTICO</a:t>
            </a:r>
          </a:p>
          <a:p>
            <a:pPr lvl="1"/>
            <a:r>
              <a:rPr lang="pt-BR" smtClean="0"/>
              <a:t>Não há insulto agudo na história clínica</a:t>
            </a:r>
          </a:p>
          <a:p>
            <a:pPr lvl="1"/>
            <a:r>
              <a:rPr lang="pt-BR" smtClean="0"/>
              <a:t>O paciente apresenta anormalidades neurológicas uma semana antes do episódio de EME</a:t>
            </a:r>
          </a:p>
          <a:p>
            <a:pPr lvl="1"/>
            <a:r>
              <a:rPr lang="pt-BR" smtClean="0"/>
              <a:t>É dividido no grupo das doenças neurológicas progressivas e não progressivas</a:t>
            </a:r>
          </a:p>
          <a:p>
            <a:pPr lvl="1"/>
            <a:endParaRPr lang="pt-BR" smtClean="0"/>
          </a:p>
          <a:p>
            <a:r>
              <a:rPr lang="pt-BR" smtClean="0"/>
              <a:t>EME criptogênico</a:t>
            </a:r>
          </a:p>
          <a:p>
            <a:pPr lvl="1"/>
            <a:r>
              <a:rPr lang="pt-BR" smtClean="0"/>
              <a:t>Ausência de doenças neurológicas, achados anormais ou história pregressa.</a:t>
            </a:r>
          </a:p>
          <a:p>
            <a:pPr lvl="1"/>
            <a:endParaRPr lang="pt-BR" smtClean="0"/>
          </a:p>
          <a:p>
            <a:r>
              <a:rPr lang="pt-BR" smtClean="0"/>
              <a:t>EME na criança com doença neurológica desconhecida ou na criança com alterações ao exame neurológico.</a:t>
            </a:r>
          </a:p>
        </p:txBody>
      </p:sp>
    </p:spTree>
  </p:cSld>
  <p:clrMapOvr>
    <a:masterClrMapping/>
  </p:clrMapOvr>
  <p:transition spd="slow" advTm="562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– 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/>
          </a:bodyPr>
          <a:lstStyle/>
          <a:p>
            <a:pPr marL="306000" indent="-306000" fontAlgn="auto">
              <a:defRPr/>
            </a:pPr>
            <a:r>
              <a:rPr lang="pt-BR" dirty="0"/>
              <a:t>O paciente em primeiro episódio de EME necessita de investigação extensa para classificação etiológica.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dirty="0"/>
          </a:p>
          <a:p>
            <a:pPr marL="0" indent="0" fontAlgn="auto">
              <a:buFont typeface="Wingdings 2" pitchFamily="18" charset="2"/>
              <a:buNone/>
              <a:defRPr/>
            </a:pPr>
            <a:r>
              <a:rPr lang="pt-BR" dirty="0"/>
              <a:t>Diferentemente do paciente previamente epiléptico que necessitará de menos recursos diagnósticos</a:t>
            </a:r>
          </a:p>
          <a:p>
            <a:pPr marL="0" indent="0" fontAlgn="auto">
              <a:buFont typeface="Wingdings 2" pitchFamily="18" charset="2"/>
              <a:buNone/>
              <a:defRPr/>
            </a:pPr>
            <a:endParaRPr lang="pt-BR" dirty="0"/>
          </a:p>
          <a:p>
            <a:pPr marL="306000" indent="-306000" fontAlgn="auto">
              <a:defRPr/>
            </a:pPr>
            <a:r>
              <a:rPr lang="pt-BR" dirty="0"/>
              <a:t>Menos de 15% dos pacientes que entram em EME são epilépticos</a:t>
            </a:r>
          </a:p>
          <a:p>
            <a:pPr marL="630000" lvl="1" indent="-306000" fontAlgn="auto">
              <a:defRPr/>
            </a:pPr>
            <a:r>
              <a:rPr lang="pt-BR" dirty="0"/>
              <a:t>Infecções não relacionadas ao SNC</a:t>
            </a:r>
          </a:p>
          <a:p>
            <a:pPr marL="630000" lvl="1" indent="-306000" fontAlgn="auto">
              <a:defRPr/>
            </a:pPr>
            <a:r>
              <a:rPr lang="pt-BR" dirty="0"/>
              <a:t>Mudança na medicação antiepiléptica</a:t>
            </a:r>
          </a:p>
          <a:p>
            <a:pPr marL="630000" lvl="1" indent="-306000" fontAlgn="auto">
              <a:defRPr/>
            </a:pPr>
            <a:r>
              <a:rPr lang="pt-BR" dirty="0"/>
              <a:t>Progressão da doença neurológica de base</a:t>
            </a:r>
          </a:p>
        </p:txBody>
      </p:sp>
    </p:spTree>
  </p:cSld>
  <p:clrMapOvr>
    <a:masterClrMapping/>
  </p:clrMapOvr>
  <p:transition spd="slow" advTm="32151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diagnóstico</a:t>
            </a:r>
          </a:p>
        </p:txBody>
      </p:sp>
      <p:sp>
        <p:nvSpPr>
          <p:cNvPr id="73731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mtClean="0"/>
              <a:t>LABORATÓRIO – concomitante a punção do acesso venoso ou após estabilização</a:t>
            </a:r>
          </a:p>
          <a:p>
            <a:pPr lvl="1"/>
            <a:r>
              <a:rPr lang="pt-BR" smtClean="0"/>
              <a:t>Considerar hemograma em todas as crianças com EME, especialmente nas febris.</a:t>
            </a:r>
          </a:p>
          <a:p>
            <a:pPr lvl="1"/>
            <a:r>
              <a:rPr lang="pt-BR" smtClean="0"/>
              <a:t>Culturas: se suspeita clínica de sepse como causa do EME</a:t>
            </a:r>
          </a:p>
          <a:p>
            <a:pPr lvl="1"/>
            <a:r>
              <a:rPr lang="pt-BR" smtClean="0"/>
              <a:t>Coleta rotineira de todos os pacientes: sódio, potássio, cloretos, cálcio, magnésio, gasometria venosa.</a:t>
            </a:r>
          </a:p>
          <a:p>
            <a:pPr lvl="1"/>
            <a:r>
              <a:rPr lang="pt-BR" smtClean="0"/>
              <a:t>Dosagem sérica de anticonvulsivantes se epiléptico</a:t>
            </a:r>
          </a:p>
          <a:p>
            <a:pPr lvl="1"/>
            <a:r>
              <a:rPr lang="pt-BR" smtClean="0"/>
              <a:t>Considerar EIM e intoxicação aguda caso o paciente apresente EME de etiologia não aparente ou cuja investigação inicial não apresente resultados conclusivos.</a:t>
            </a:r>
          </a:p>
        </p:txBody>
      </p:sp>
    </p:spTree>
  </p:cSld>
  <p:clrMapOvr>
    <a:masterClrMapping/>
  </p:clrMapOvr>
  <p:transition spd="slow" advTm="30576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20000"/>
          </a:bodyPr>
          <a:lstStyle/>
          <a:p>
            <a:pPr marL="306000" indent="-306000" fontAlgn="auto">
              <a:defRPr/>
            </a:pPr>
            <a:r>
              <a:rPr lang="pt-BR" dirty="0"/>
              <a:t>Punção lombar: EME agudo sintomático as infecções do SNC são a causa mais comum </a:t>
            </a:r>
            <a:r>
              <a:rPr lang="pt-BR" dirty="0">
                <a:sym typeface="Wingdings" panose="05000000000000000000" pitchFamily="2" charset="2"/>
              </a:rPr>
              <a:t> febre de início recente + EME e sinais de </a:t>
            </a:r>
            <a:r>
              <a:rPr lang="pt-BR" dirty="0" err="1">
                <a:sym typeface="Wingdings" panose="05000000000000000000" pitchFamily="2" charset="2"/>
              </a:rPr>
              <a:t>meningoencefalite</a:t>
            </a:r>
            <a:r>
              <a:rPr lang="pt-BR" dirty="0">
                <a:sym typeface="Wingdings" panose="05000000000000000000" pitchFamily="2" charset="2"/>
              </a:rPr>
              <a:t>.</a:t>
            </a:r>
          </a:p>
          <a:p>
            <a:pPr marL="630000" lvl="1" indent="-306000" fontAlgn="auto">
              <a:defRPr/>
            </a:pPr>
            <a:r>
              <a:rPr lang="pt-BR" dirty="0">
                <a:sym typeface="Wingdings" panose="05000000000000000000" pitchFamily="2" charset="2"/>
              </a:rPr>
              <a:t>Crianças menores de 2 anos</a:t>
            </a:r>
          </a:p>
          <a:p>
            <a:pPr marL="630000" lvl="1" indent="-306000" fontAlgn="auto">
              <a:defRPr/>
            </a:pPr>
            <a:r>
              <a:rPr lang="pt-BR" dirty="0">
                <a:sym typeface="Wingdings" panose="05000000000000000000" pitchFamily="2" charset="2"/>
              </a:rPr>
              <a:t>Status vacinal desconhecido para </a:t>
            </a:r>
            <a:r>
              <a:rPr lang="pt-BR" dirty="0" err="1">
                <a:sym typeface="Wingdings" panose="05000000000000000000" pitchFamily="2" charset="2"/>
              </a:rPr>
              <a:t>haemophilus</a:t>
            </a:r>
            <a:r>
              <a:rPr lang="pt-BR" dirty="0">
                <a:sym typeface="Wingdings" panose="05000000000000000000" pitchFamily="2" charset="2"/>
              </a:rPr>
              <a:t> B</a:t>
            </a:r>
          </a:p>
          <a:p>
            <a:pPr marL="630000" lvl="1" indent="-306000" fontAlgn="auto">
              <a:defRPr/>
            </a:pPr>
            <a:r>
              <a:rPr lang="pt-BR" dirty="0">
                <a:sym typeface="Wingdings" panose="05000000000000000000" pitchFamily="2" charset="2"/>
              </a:rPr>
              <a:t>EME não convulsivo  suspeita de encefalite.</a:t>
            </a:r>
          </a:p>
          <a:p>
            <a:pPr marL="630000" lvl="1" indent="-306000" fontAlgn="auto">
              <a:defRPr/>
            </a:pPr>
            <a:endParaRPr lang="pt-BR" dirty="0">
              <a:sym typeface="Wingdings" panose="05000000000000000000" pitchFamily="2" charset="2"/>
            </a:endParaRPr>
          </a:p>
          <a:p>
            <a:pPr marL="306000" indent="-306000" fontAlgn="auto">
              <a:defRPr/>
            </a:pPr>
            <a:r>
              <a:rPr lang="pt-BR" dirty="0" err="1">
                <a:sym typeface="Wingdings" panose="05000000000000000000" pitchFamily="2" charset="2"/>
              </a:rPr>
              <a:t>Neuroimagem</a:t>
            </a:r>
            <a:r>
              <a:rPr lang="pt-BR" dirty="0">
                <a:sym typeface="Wingdings" panose="05000000000000000000" pitchFamily="2" charset="2"/>
              </a:rPr>
              <a:t>:</a:t>
            </a:r>
          </a:p>
          <a:p>
            <a:pPr marL="630000" lvl="1" indent="-306000" fontAlgn="auto">
              <a:defRPr/>
            </a:pPr>
            <a:r>
              <a:rPr lang="pt-BR" dirty="0">
                <a:sym typeface="Wingdings" panose="05000000000000000000" pitchFamily="2" charset="2"/>
              </a:rPr>
              <a:t>Necessária em todo primeiro episódio de EME</a:t>
            </a:r>
          </a:p>
          <a:p>
            <a:pPr marL="630000" lvl="1" indent="-306000" fontAlgn="auto">
              <a:defRPr/>
            </a:pPr>
            <a:r>
              <a:rPr lang="pt-BR" dirty="0">
                <a:sym typeface="Wingdings" panose="05000000000000000000" pitchFamily="2" charset="2"/>
              </a:rPr>
              <a:t>*Especialmente se: déficits focais, alterações da consciência, febre, trauma recente, história de neoplasia, anemia falciforme, </a:t>
            </a:r>
            <a:r>
              <a:rPr lang="pt-BR" dirty="0" err="1">
                <a:sym typeface="Wingdings" panose="05000000000000000000" pitchFamily="2" charset="2"/>
              </a:rPr>
              <a:t>anticoagulação</a:t>
            </a:r>
            <a:r>
              <a:rPr lang="pt-BR" dirty="0">
                <a:sym typeface="Wingdings" panose="05000000000000000000" pitchFamily="2" charset="2"/>
              </a:rPr>
              <a:t> e AIDS.</a:t>
            </a:r>
          </a:p>
          <a:p>
            <a:pPr marL="630000" lvl="1" indent="-306000" fontAlgn="auto">
              <a:defRPr/>
            </a:pPr>
            <a:r>
              <a:rPr lang="pt-BR" dirty="0">
                <a:sym typeface="Wingdings" panose="05000000000000000000" pitchFamily="2" charset="2"/>
              </a:rPr>
              <a:t>RNM é o método de escolha sempre</a:t>
            </a:r>
          </a:p>
          <a:p>
            <a:pPr marL="630000" lvl="1" indent="-306000" fontAlgn="auto">
              <a:defRPr/>
            </a:pPr>
            <a:r>
              <a:rPr lang="pt-BR" dirty="0">
                <a:sym typeface="Wingdings" panose="05000000000000000000" pitchFamily="2" charset="2"/>
              </a:rPr>
              <a:t>Na ausência, solicitar TC de crânio COM contraste para excluir as causas potencialmente fatais.</a:t>
            </a:r>
            <a:endParaRPr lang="pt-BR" dirty="0"/>
          </a:p>
        </p:txBody>
      </p:sp>
    </p:spTree>
  </p:cSld>
  <p:clrMapOvr>
    <a:masterClrMapping/>
  </p:clrMapOvr>
  <p:transition spd="slow" advTm="46077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Estado de mal epiléptico - diagnóstico</a:t>
            </a:r>
          </a:p>
        </p:txBody>
      </p:sp>
      <p:sp>
        <p:nvSpPr>
          <p:cNvPr id="75779" name="Espaço Reservado para Conteúdo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r>
              <a:rPr lang="pt-BR" smtClean="0"/>
              <a:t>EEG:</a:t>
            </a:r>
          </a:p>
          <a:p>
            <a:pPr lvl="1"/>
            <a:r>
              <a:rPr lang="pt-BR" smtClean="0"/>
              <a:t>Deve ser considerada em todo paciente que apresente primeiro episódio de EME e pedido a critério de investigação, podendo aguardar a estabilização. </a:t>
            </a:r>
          </a:p>
          <a:p>
            <a:pPr lvl="1"/>
            <a:endParaRPr lang="pt-BR" smtClean="0"/>
          </a:p>
          <a:p>
            <a:r>
              <a:rPr lang="pt-BR" smtClean="0"/>
              <a:t>EEG contínuo</a:t>
            </a:r>
          </a:p>
          <a:p>
            <a:pPr lvl="1"/>
            <a:r>
              <a:rPr lang="pt-BR" smtClean="0"/>
              <a:t>Modalidade obrigatória para manejo terapêutico do paciente em EME refratário e EME não convulsivo.</a:t>
            </a:r>
          </a:p>
          <a:p>
            <a:pPr lvl="1"/>
            <a:r>
              <a:rPr lang="pt-BR" smtClean="0"/>
              <a:t>Alcançar padrão de surto-supressão para controle do EME. </a:t>
            </a:r>
          </a:p>
        </p:txBody>
      </p:sp>
    </p:spTree>
  </p:cSld>
  <p:clrMapOvr>
    <a:masterClrMapping/>
  </p:clrMapOvr>
  <p:transition spd="slow" advTm="24771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8175"/>
            <a:ext cx="12192000" cy="621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Rectangle 1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042275" y="723900"/>
            <a:ext cx="3703638" cy="56673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6808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388" y="635000"/>
            <a:ext cx="6022975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6275" y="1419225"/>
            <a:ext cx="3081338" cy="2085975"/>
          </a:xfrm>
        </p:spPr>
        <p:txBody>
          <a:bodyPr/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>
                <a:solidFill>
                  <a:srgbClr val="FFFFFF"/>
                </a:solidFill>
              </a:rPr>
              <a:t>PROPOSTA DE PROTOCOLO E MANEJO DO ESTADO DE MAL EPILÉPTICO	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296275" y="3505200"/>
            <a:ext cx="3081338" cy="1733550"/>
          </a:xfrm>
        </p:spPr>
        <p:txBody>
          <a:bodyPr rtlCol="0" anchor="t">
            <a:normAutofit/>
          </a:bodyPr>
          <a:lstStyle/>
          <a:p>
            <a:pPr marL="0" indent="0" fontAlgn="auto">
              <a:buFont typeface="Wingdings 2" pitchFamily="18" charset="2"/>
              <a:buNone/>
              <a:defRPr/>
            </a:pPr>
            <a:r>
              <a:rPr lang="en-US" sz="1600" cap="all">
                <a:solidFill>
                  <a:srgbClr val="EBEBEB"/>
                </a:solidFill>
                <a:hlinkClick r:id="rId3" action="ppaction://hlinkfile"/>
              </a:rPr>
              <a:t>My Maps\ESTADO DE MAL EPILÉPTICO apresentacao.dmmx</a:t>
            </a:r>
            <a:endParaRPr lang="en-US" sz="1600" cap="all">
              <a:solidFill>
                <a:srgbClr val="EBEBEB"/>
              </a:solidFill>
            </a:endParaRPr>
          </a:p>
        </p:txBody>
      </p:sp>
    </p:spTree>
  </p:cSld>
  <p:clrMapOvr>
    <a:masterClrMapping/>
  </p:clrMapOvr>
  <p:transition spd="slow" advTm="6041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676775"/>
          </a:xfrm>
        </p:spPr>
        <p:txBody>
          <a:bodyPr rtlCol="0">
            <a:normAutofit fontScale="62500" lnSpcReduction="20000"/>
          </a:bodyPr>
          <a:lstStyle/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LAWTON, Ben; DEUBLE, Natalie. Seizures in the </a:t>
            </a:r>
            <a:r>
              <a:rPr lang="en-US" dirty="0" err="1"/>
              <a:t>paediatric</a:t>
            </a:r>
            <a:r>
              <a:rPr lang="en-US" dirty="0"/>
              <a:t> emergency department. </a:t>
            </a:r>
            <a:r>
              <a:rPr lang="en-US" b="1" dirty="0"/>
              <a:t>Journal Of </a:t>
            </a:r>
            <a:r>
              <a:rPr lang="en-US" b="1" dirty="0" err="1"/>
              <a:t>Paediatrics</a:t>
            </a:r>
            <a:r>
              <a:rPr lang="en-US" b="1" dirty="0"/>
              <a:t> And Child Health,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52, n. 2, p.147-150, </a:t>
            </a:r>
            <a:r>
              <a:rPr lang="en-US" dirty="0" err="1"/>
              <a:t>fev</a:t>
            </a:r>
            <a:r>
              <a:rPr lang="en-US" dirty="0"/>
              <a:t>. 2016. </a:t>
            </a:r>
            <a:r>
              <a:rPr lang="pt-BR" dirty="0" err="1"/>
              <a:t>Wiley-Blackwell</a:t>
            </a:r>
            <a:r>
              <a:rPr lang="pt-BR" dirty="0"/>
              <a:t>. http://dx.doi.org/10.1111/jpc.12979. Disponível em: &lt;http://onlinelibrary.wiley.com/&gt;. Acesso em: 22 jul. 2017.</a:t>
            </a:r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SANTILLANES, Genevieve; SANTILLANES, Genevieve. Emergency Department Management Of Seizures In Pediatric Patients. </a:t>
            </a:r>
            <a:r>
              <a:rPr lang="en-US" b="1" dirty="0"/>
              <a:t>Pediatrics: Emergency Medicine Practice: AN EVIDENCE-BASED APPROACH TO PEDIATRIC EMERGENCY MEDICINE, </a:t>
            </a:r>
            <a:r>
              <a:rPr lang="en-US" dirty="0"/>
              <a:t>New York, </a:t>
            </a:r>
            <a:r>
              <a:rPr lang="en-US" dirty="0" err="1"/>
              <a:t>Ny</a:t>
            </a:r>
            <a:r>
              <a:rPr lang="en-US" dirty="0"/>
              <a:t>, v. 12, n. 3, p.1-28, </a:t>
            </a:r>
            <a:r>
              <a:rPr lang="en-US" dirty="0" err="1"/>
              <a:t>maio</a:t>
            </a:r>
            <a:r>
              <a:rPr lang="en-US" dirty="0"/>
              <a:t> 2015. Mensal. </a:t>
            </a:r>
            <a:r>
              <a:rPr lang="en-US" dirty="0" err="1"/>
              <a:t>Disponível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&lt;www.ebmedicine.net&gt;.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15 </a:t>
            </a:r>
            <a:r>
              <a:rPr lang="en-US" dirty="0" err="1"/>
              <a:t>fev</a:t>
            </a:r>
            <a:r>
              <a:rPr lang="en-US" dirty="0"/>
              <a:t>. 2015.</a:t>
            </a:r>
            <a:endParaRPr lang="pt-BR" dirty="0"/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CHEN, Chun-</a:t>
            </a:r>
            <a:r>
              <a:rPr lang="en-US" dirty="0" err="1"/>
              <a:t>yu</a:t>
            </a:r>
            <a:r>
              <a:rPr lang="en-US" dirty="0"/>
              <a:t> et al. Clinical assessment of children with first-attack seizures admitted to the ED. </a:t>
            </a:r>
            <a:r>
              <a:rPr lang="en-US" b="1" dirty="0"/>
              <a:t>The American Journal Of Emergency Medicine,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30, n. 7, p.1080-1088, set. 2012. </a:t>
            </a:r>
            <a:r>
              <a:rPr lang="pt-BR" dirty="0" err="1"/>
              <a:t>Elsevier</a:t>
            </a:r>
            <a:r>
              <a:rPr lang="pt-BR" dirty="0"/>
              <a:t> BV. http://dx.doi.org/10.1016/j.ajem.2011.07.008. Disponível em: &lt;https://evolve.elsevier.com/cs/&gt;. Acesso em: 15 jul. 2017.</a:t>
            </a:r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BERG, Christopher D.; SCHUMANN, Heather. An Evidence-Based Approach To Pediatric Seizures In The Emergency Department. </a:t>
            </a:r>
            <a:r>
              <a:rPr lang="en-US" b="1" dirty="0"/>
              <a:t>Pediatric: Emergency Medicine Practice: An Evidenced-Based Approach to Pediatric Emergency Medicine, </a:t>
            </a:r>
            <a:r>
              <a:rPr lang="en-US" dirty="0"/>
              <a:t>New York, </a:t>
            </a:r>
            <a:r>
              <a:rPr lang="en-US" dirty="0" err="1"/>
              <a:t>Ny</a:t>
            </a:r>
            <a:r>
              <a:rPr lang="en-US" dirty="0"/>
              <a:t>, v. 6, n. 2, p.1-24, </a:t>
            </a:r>
            <a:r>
              <a:rPr lang="en-US" dirty="0" err="1"/>
              <a:t>fev</a:t>
            </a:r>
            <a:r>
              <a:rPr lang="en-US" dirty="0"/>
              <a:t>. 2009. </a:t>
            </a:r>
            <a:r>
              <a:rPr lang="pt-BR" dirty="0"/>
              <a:t>Mensal. Disponível em: &lt;EBMedicine.net&gt;. Acesso em: 29 set. 2017.</a:t>
            </a:r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CHIN, Richard </a:t>
            </a:r>
            <a:r>
              <a:rPr lang="en-US" dirty="0" err="1"/>
              <a:t>Fm</a:t>
            </a:r>
            <a:r>
              <a:rPr lang="en-US" dirty="0"/>
              <a:t> et al. Prescription of emergency antiepileptic medication after a first childhood seizure: analysis of routine administrative data. </a:t>
            </a:r>
            <a:r>
              <a:rPr lang="en-US" b="1" dirty="0"/>
              <a:t>Epileptic Disorders: International epilepsy journal with videotapes, </a:t>
            </a:r>
            <a:r>
              <a:rPr lang="en-US" dirty="0"/>
              <a:t>Edinburgh, v. 2, n. 17, p.172-176, jun. 2015. </a:t>
            </a:r>
            <a:r>
              <a:rPr lang="pt-BR" dirty="0"/>
              <a:t>Disponível em: &lt;http://www.jle.com&gt;. Acesso em: 01 abr. 2017.</a:t>
            </a:r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TRINKA, Eugen; HOFLER, Julia; ZERBS, Alexander. Causes of status epilepticus. </a:t>
            </a:r>
            <a:r>
              <a:rPr lang="pt-BR" b="1" dirty="0"/>
              <a:t>Epilepsia, </a:t>
            </a:r>
            <a:r>
              <a:rPr lang="pt-BR" dirty="0" err="1"/>
              <a:t>Malden</a:t>
            </a:r>
            <a:r>
              <a:rPr lang="pt-BR" dirty="0"/>
              <a:t>, </a:t>
            </a:r>
            <a:r>
              <a:rPr lang="pt-BR" dirty="0" err="1"/>
              <a:t>Ma</a:t>
            </a:r>
            <a:r>
              <a:rPr lang="pt-BR" dirty="0"/>
              <a:t>, v. 53, n. 4, p.127-138, set. 2012. Disponível em: &lt;http://onlinelibrary.wiley.com/journal/10.1111/(ISSN)1528-1167&gt;. Acesso em: 02 out. 2017.</a:t>
            </a:r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SANSEVERE, Arnold J. et al. Diagnostic and Therapeutic Management of a First Unprovoked Seizure in Children and Adolescents With a Focus on the Revised Diagnostic Criteria for Epilepsy. </a:t>
            </a:r>
            <a:r>
              <a:rPr lang="en-US" b="1" dirty="0"/>
              <a:t>Journal Of Child Neurology, </a:t>
            </a:r>
            <a:r>
              <a:rPr lang="en-US" dirty="0"/>
              <a:t>Boston, Ma, v. 32, n. 8, p.1-15, </a:t>
            </a:r>
            <a:r>
              <a:rPr lang="en-US" dirty="0" err="1"/>
              <a:t>maio</a:t>
            </a:r>
            <a:r>
              <a:rPr lang="en-US" dirty="0"/>
              <a:t> 2017. </a:t>
            </a:r>
            <a:r>
              <a:rPr lang="pt-BR" dirty="0"/>
              <a:t>Disponível em: &lt;http://journals.sagepub.com/home/jcn&gt;. Acesso em: 29 set. 2017.</a:t>
            </a:r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ROBERT S. FISHER. International League Against Epilepsy (</a:t>
            </a:r>
            <a:r>
              <a:rPr lang="en-US" dirty="0" err="1"/>
              <a:t>ilae</a:t>
            </a:r>
            <a:r>
              <a:rPr lang="en-US" dirty="0"/>
              <a:t>). </a:t>
            </a:r>
            <a:r>
              <a:rPr lang="pt-BR" dirty="0"/>
              <a:t>Classificação Operacional dos Tipos de Crises Epilépticas pela </a:t>
            </a:r>
            <a:r>
              <a:rPr lang="pt-BR" dirty="0" err="1"/>
              <a:t>International</a:t>
            </a:r>
            <a:r>
              <a:rPr lang="pt-BR" dirty="0"/>
              <a:t> </a:t>
            </a:r>
            <a:r>
              <a:rPr lang="pt-BR" dirty="0" err="1"/>
              <a:t>League</a:t>
            </a:r>
            <a:r>
              <a:rPr lang="pt-BR" dirty="0"/>
              <a:t> </a:t>
            </a:r>
            <a:r>
              <a:rPr lang="pt-BR" dirty="0" err="1"/>
              <a:t>Against</a:t>
            </a:r>
            <a:r>
              <a:rPr lang="pt-BR" dirty="0"/>
              <a:t> </a:t>
            </a:r>
            <a:r>
              <a:rPr lang="pt-BR" dirty="0" err="1"/>
              <a:t>Epilepsy</a:t>
            </a:r>
            <a:r>
              <a:rPr lang="pt-BR" dirty="0"/>
              <a:t>: documento da posição da Comissão da ILAE de Classificação e Terminologia. </a:t>
            </a:r>
            <a:r>
              <a:rPr lang="pt-BR" b="1" dirty="0"/>
              <a:t>Epilepsia, </a:t>
            </a:r>
            <a:r>
              <a:rPr lang="pt-BR" dirty="0" err="1"/>
              <a:t>Malden</a:t>
            </a:r>
            <a:r>
              <a:rPr lang="pt-BR" dirty="0"/>
              <a:t>, </a:t>
            </a:r>
            <a:r>
              <a:rPr lang="pt-BR" dirty="0" err="1"/>
              <a:t>Ma</a:t>
            </a:r>
            <a:r>
              <a:rPr lang="pt-BR" dirty="0"/>
              <a:t>, v. 58, n. 4, p.522-530, mar. 2017. Disponível em: &lt;http://onlinelibrary.wiley.com/doi/10.1111/epi.13671/abstract&gt;. Acesso em: 29 set. </a:t>
            </a:r>
            <a:r>
              <a:rPr lang="en-US" dirty="0"/>
              <a:t>2017.</a:t>
            </a:r>
            <a:endParaRPr lang="pt-BR" dirty="0"/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ROBERT S. FISHER. International League Against Epilepsy (</a:t>
            </a:r>
            <a:r>
              <a:rPr lang="en-US" dirty="0" err="1"/>
              <a:t>ilae</a:t>
            </a:r>
            <a:r>
              <a:rPr lang="en-US" dirty="0"/>
              <a:t>). </a:t>
            </a:r>
            <a:r>
              <a:rPr lang="pt-BR" dirty="0"/>
              <a:t>Manual de instrução da ILAE 1017 para a Classificação Operacional dos Tipos de Crises Epilépticas. </a:t>
            </a:r>
            <a:r>
              <a:rPr lang="pt-BR" b="1" dirty="0"/>
              <a:t>Epilepsia, </a:t>
            </a:r>
            <a:r>
              <a:rPr lang="pt-BR" dirty="0" err="1"/>
              <a:t>Malden</a:t>
            </a:r>
            <a:r>
              <a:rPr lang="pt-BR" dirty="0"/>
              <a:t>, </a:t>
            </a:r>
            <a:r>
              <a:rPr lang="pt-BR" dirty="0" err="1"/>
              <a:t>Ma</a:t>
            </a:r>
            <a:r>
              <a:rPr lang="pt-BR" dirty="0"/>
              <a:t>, v. 58, n. 4, p.531-542, mar. 2017. Disponível em: &lt;http://onlinelibrary.wiley.com/doi/10.1111/epi.13671/abstract&gt;. Acesso em: 29 set. 2017.</a:t>
            </a:r>
            <a:r>
              <a:rPr lang="en-US" dirty="0"/>
              <a:t>	</a:t>
            </a:r>
            <a:endParaRPr lang="pt-BR" dirty="0"/>
          </a:p>
          <a:p>
            <a:pPr marL="342900" indent="-342900" fontAlgn="auto">
              <a:buFont typeface="+mj-lt"/>
              <a:buAutoNum type="arabicPeriod"/>
              <a:defRPr/>
            </a:pPr>
            <a:r>
              <a:rPr lang="en-US" dirty="0"/>
              <a:t>JENSEN, Frances E.. Neonatal Seizures: An Update on Mechanisms and Management. </a:t>
            </a:r>
            <a:r>
              <a:rPr lang="en-US" b="1" dirty="0"/>
              <a:t>Clinics In Perinatology,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36, n. 4, p.881-900, </a:t>
            </a:r>
            <a:r>
              <a:rPr lang="en-US" dirty="0" err="1"/>
              <a:t>dez</a:t>
            </a:r>
            <a:r>
              <a:rPr lang="en-US" dirty="0"/>
              <a:t>. 2009. Elsevier BV. http://dx.doi.org/10.1016/j.clp.2009.08.001. </a:t>
            </a:r>
            <a:r>
              <a:rPr lang="pt-BR" dirty="0"/>
              <a:t>Disponível em: &lt;https://libraryconnect.elsevier.com/&gt;. Acesso em: 21 maio 2017.</a:t>
            </a:r>
          </a:p>
          <a:p>
            <a:pPr marL="342900" indent="-342900" fontAlgn="auto">
              <a:buFont typeface="+mj-lt"/>
              <a:buAutoNum type="arabicPeriod"/>
              <a:defRPr/>
            </a:pPr>
            <a:endParaRPr lang="pt-BR" dirty="0"/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514850"/>
          </a:xfrm>
        </p:spPr>
        <p:txBody>
          <a:bodyPr rtlCol="0">
            <a:normAutofit fontScale="62500" lnSpcReduction="20000"/>
          </a:bodyPr>
          <a:lstStyle/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en-US" dirty="0"/>
              <a:t>CALLEGARO, Silvia et al. Implementation of a Febrile Seizure Guideline in Two Pediatric Emergency Departments. </a:t>
            </a:r>
            <a:r>
              <a:rPr lang="en-US" b="1" dirty="0"/>
              <a:t>Pediatric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40, n. 2, p.78-83, </a:t>
            </a:r>
            <a:r>
              <a:rPr lang="en-US" dirty="0" err="1"/>
              <a:t>fev</a:t>
            </a:r>
            <a:r>
              <a:rPr lang="en-US" dirty="0"/>
              <a:t>. 2009. Elsevier BV. http://dx.doi.org/10.1016/j.pediatrneurol.2008.09.008. </a:t>
            </a:r>
            <a:r>
              <a:rPr lang="pt-BR" dirty="0"/>
              <a:t>Disponível em: &lt;http://sciencedirect.com/science/journal/08878994&gt;. Acesso em: 12 abr.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pt-BR" dirty="0"/>
              <a:t>MILH, M. et al. </a:t>
            </a:r>
            <a:r>
              <a:rPr lang="pt-BR" dirty="0" err="1"/>
              <a:t>Convulsions</a:t>
            </a:r>
            <a:r>
              <a:rPr lang="pt-BR" dirty="0"/>
              <a:t> et </a:t>
            </a:r>
            <a:r>
              <a:rPr lang="pt-BR" dirty="0" err="1"/>
              <a:t>épilepsie</a:t>
            </a:r>
            <a:r>
              <a:rPr lang="pt-BR" dirty="0"/>
              <a:t> de </a:t>
            </a:r>
            <a:r>
              <a:rPr lang="pt-BR" dirty="0" err="1"/>
              <a:t>l’enfant</a:t>
            </a:r>
            <a:r>
              <a:rPr lang="pt-BR" dirty="0"/>
              <a:t> : de </a:t>
            </a:r>
            <a:r>
              <a:rPr lang="pt-BR" dirty="0" err="1"/>
              <a:t>la</a:t>
            </a:r>
            <a:r>
              <a:rPr lang="pt-BR" dirty="0"/>
              <a:t> crise </a:t>
            </a:r>
            <a:r>
              <a:rPr lang="pt-BR" dirty="0" err="1"/>
              <a:t>au</a:t>
            </a:r>
            <a:r>
              <a:rPr lang="pt-BR" dirty="0"/>
              <a:t> </a:t>
            </a:r>
            <a:r>
              <a:rPr lang="pt-BR" dirty="0" err="1"/>
              <a:t>diagnostic</a:t>
            </a:r>
            <a:r>
              <a:rPr lang="pt-BR" dirty="0"/>
              <a:t>. </a:t>
            </a:r>
            <a:r>
              <a:rPr lang="pt-BR" b="1" dirty="0" err="1"/>
              <a:t>Archives</a:t>
            </a:r>
            <a:r>
              <a:rPr lang="pt-BR" b="1" dirty="0"/>
              <a:t> de </a:t>
            </a:r>
            <a:r>
              <a:rPr lang="pt-BR" b="1" dirty="0" err="1"/>
              <a:t>Pédiatrie</a:t>
            </a:r>
            <a:r>
              <a:rPr lang="pt-BR" b="1" dirty="0"/>
              <a:t>, </a:t>
            </a:r>
            <a:r>
              <a:rPr lang="pt-BR" dirty="0"/>
              <a:t>[</a:t>
            </a:r>
            <a:r>
              <a:rPr lang="pt-BR" dirty="0" err="1"/>
              <a:t>s.l</a:t>
            </a:r>
            <a:r>
              <a:rPr lang="pt-BR" dirty="0"/>
              <a:t>.], v. 15, n. 2, p.216-222, fev. 2008. </a:t>
            </a:r>
            <a:r>
              <a:rPr lang="pt-BR" dirty="0" err="1"/>
              <a:t>Elsevier</a:t>
            </a:r>
            <a:r>
              <a:rPr lang="pt-BR" dirty="0"/>
              <a:t> BV. http://dx.doi.org/10.1016/j.arcped.2007.11.007. Disponível em: &lt;http://www.sciencedirect.com/science/journal/0929693X&gt;. Acesso em: 04 out.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pt-BR" b="1" dirty="0"/>
              <a:t> </a:t>
            </a:r>
            <a:r>
              <a:rPr lang="pt-BR" dirty="0"/>
              <a:t>KHAIR, </a:t>
            </a:r>
            <a:r>
              <a:rPr lang="pt-BR" dirty="0" err="1"/>
              <a:t>Abdulhafeez</a:t>
            </a:r>
            <a:r>
              <a:rPr lang="pt-BR" dirty="0"/>
              <a:t> M.; ELMAGRABI, </a:t>
            </a:r>
            <a:r>
              <a:rPr lang="pt-BR" dirty="0" err="1"/>
              <a:t>Dalal</a:t>
            </a:r>
            <a:r>
              <a:rPr lang="pt-BR" dirty="0"/>
              <a:t>. </a:t>
            </a:r>
            <a:r>
              <a:rPr lang="en-US" dirty="0"/>
              <a:t>Febrile Seizures and Febrile Seizure Syndromes: An Updated Overview of Old and Current Knowledge. </a:t>
            </a:r>
            <a:r>
              <a:rPr lang="en-US" b="1" dirty="0"/>
              <a:t>Neurology Research International,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2015, p.1-7, 2015. </a:t>
            </a:r>
            <a:r>
              <a:rPr lang="en-US" dirty="0" err="1"/>
              <a:t>Hindawi</a:t>
            </a:r>
            <a:r>
              <a:rPr lang="en-US" dirty="0"/>
              <a:t> Limited. http://dx.doi.org/10.1155/2015/849341. </a:t>
            </a:r>
            <a:r>
              <a:rPr lang="pt-BR" dirty="0"/>
              <a:t>Disponível em: &lt;https://www.hindawi.com/journals/nri/2015/849341/&gt;. Acesso em: 22 fev.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pt-BR" dirty="0"/>
              <a:t>MASTRANGELO, Mario; MIDULLA, Fabio; MORETTI, </a:t>
            </a:r>
            <a:r>
              <a:rPr lang="pt-BR" dirty="0" err="1"/>
              <a:t>Corrado</a:t>
            </a:r>
            <a:r>
              <a:rPr lang="pt-BR" dirty="0"/>
              <a:t>. </a:t>
            </a:r>
            <a:r>
              <a:rPr lang="en-US" dirty="0"/>
              <a:t>Actual insights into the clinical management of febrile seizures. </a:t>
            </a:r>
            <a:r>
              <a:rPr lang="en-US" b="1" dirty="0"/>
              <a:t>European Journal Of 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173, n. 8, p.977-982, 30 </a:t>
            </a:r>
            <a:r>
              <a:rPr lang="en-US" dirty="0" err="1"/>
              <a:t>jan.</a:t>
            </a:r>
            <a:r>
              <a:rPr lang="en-US" dirty="0"/>
              <a:t> 2014. </a:t>
            </a:r>
            <a:r>
              <a:rPr lang="pt-BR" dirty="0"/>
              <a:t>Springer </a:t>
            </a:r>
            <a:r>
              <a:rPr lang="pt-BR" dirty="0" err="1"/>
              <a:t>Nature</a:t>
            </a:r>
            <a:r>
              <a:rPr lang="pt-BR" dirty="0"/>
              <a:t>. http://dx.doi.org/10.1007/s00431-014-2269-7. Disponível em: &lt;http://link.springer.com/journal/431&gt;. Acesso em: 12 abr.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en-US" b="1" dirty="0"/>
              <a:t> </a:t>
            </a:r>
            <a:r>
              <a:rPr lang="en-US" dirty="0"/>
              <a:t>PAUL, </a:t>
            </a:r>
            <a:r>
              <a:rPr lang="en-US" dirty="0" err="1"/>
              <a:t>Siba</a:t>
            </a:r>
            <a:r>
              <a:rPr lang="en-US" dirty="0"/>
              <a:t> </a:t>
            </a:r>
            <a:r>
              <a:rPr lang="en-US" dirty="0" err="1"/>
              <a:t>Prosad</a:t>
            </a:r>
            <a:r>
              <a:rPr lang="en-US" dirty="0"/>
              <a:t>; KIRKHAM, Emily Natasha; SHIRT, Bethany. Recognition and management of febrile convulsion in children. </a:t>
            </a:r>
            <a:r>
              <a:rPr lang="en-US" b="1" dirty="0"/>
              <a:t>Nursing Standard,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29, n. 52, p.36-43, 26 ago. 2015. RCN Publishing Ltd.. </a:t>
            </a:r>
            <a:r>
              <a:rPr lang="pt-BR" dirty="0"/>
              <a:t>http://dx.doi.org/10.7748/ns.29.52.36.e9927. Disponível em: &lt;http://journals.rcni.com/journal/ns&gt;. Acesso em: 04 out.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en-US" dirty="0"/>
              <a:t>FRENCH, J. A. (Ed.). Febrile seizures: Possible outcomes. </a:t>
            </a:r>
            <a:r>
              <a:rPr lang="en-US" b="1" dirty="0"/>
              <a:t>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79, n. 9, p.80-82, 27 ago. 2012. Ovid Technologies (Wolters Kluwer Health). </a:t>
            </a:r>
            <a:r>
              <a:rPr lang="en-US" u="sng" dirty="0">
                <a:hlinkClick r:id="rId2"/>
              </a:rPr>
              <a:t>http://dx.doi.org/10.1212/wnl.0b013e31826aa902</a:t>
            </a:r>
            <a:r>
              <a:rPr lang="en-US" dirty="0"/>
              <a:t>.</a:t>
            </a:r>
            <a:endParaRPr lang="pt-BR" dirty="0"/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en-US" dirty="0"/>
              <a:t>AMERICAN ACADEMY OF PEDIATRICS (AAP). Febrile Seizures: Clinical Practice Guideline for the Long-term Management of the Child With Simple Febrile Seizures. </a:t>
            </a:r>
            <a:r>
              <a:rPr lang="en-US" b="1" dirty="0"/>
              <a:t>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121, n. 6, p.1281-1286, 1 jun. 2008. American Academy of Pediatrics (AAP). http://dx.doi.org/10.1542/peds.2008-0939. </a:t>
            </a:r>
            <a:r>
              <a:rPr lang="pt-BR" dirty="0"/>
              <a:t>Disponível em: &lt;American </a:t>
            </a:r>
            <a:r>
              <a:rPr lang="pt-BR" dirty="0" err="1"/>
              <a:t>Academy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Pediatrics</a:t>
            </a:r>
            <a:r>
              <a:rPr lang="pt-BR" dirty="0"/>
              <a:t> (AAP)&gt;. Acesso em: 04 out.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pt-BR" dirty="0"/>
              <a:t>KIMIA, Amir A. et al. </a:t>
            </a:r>
            <a:r>
              <a:rPr lang="en-US" dirty="0"/>
              <a:t>Febrile seizures. </a:t>
            </a:r>
            <a:r>
              <a:rPr lang="en-US" b="1" dirty="0"/>
              <a:t>Current Opinion In 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27, n. 3, p.292-297, jun. 2015. Ovid Technologies (Wolters Kluwer Health). http://dx.doi.org/10.1097/mop.0000000000000220. </a:t>
            </a:r>
            <a:r>
              <a:rPr lang="pt-BR" dirty="0"/>
              <a:t>Disponível em: &lt;http://ovidsp.ovid.com&gt;. Acesso em: 01 abr.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en-US" b="1" dirty="0"/>
              <a:t> </a:t>
            </a:r>
            <a:r>
              <a:rPr lang="en-US" dirty="0"/>
              <a:t>CHELSE, </a:t>
            </a:r>
            <a:r>
              <a:rPr lang="en-US" dirty="0" err="1"/>
              <a:t>A.b</a:t>
            </a:r>
            <a:r>
              <a:rPr lang="en-US" dirty="0"/>
              <a:t>. et al. Initial Evaluation and Management of a First Seizure in Children. </a:t>
            </a:r>
            <a:r>
              <a:rPr lang="en-US" b="1" dirty="0"/>
              <a:t>Pediatric Annals,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42, n. 12, p.253-257, 1 </a:t>
            </a:r>
            <a:r>
              <a:rPr lang="en-US" dirty="0" err="1"/>
              <a:t>dez</a:t>
            </a:r>
            <a:r>
              <a:rPr lang="en-US" dirty="0"/>
              <a:t>. 2013. </a:t>
            </a:r>
            <a:r>
              <a:rPr lang="pt-BR" dirty="0"/>
              <a:t>SLACK, Inc.. http://dx.doi.org/10.3928/00904481-20131122-08. Disponível em: &lt;http://www.healio.com/pediatrics/journals/pedann&gt;. Acesso em: 04 out. 2017.</a:t>
            </a:r>
          </a:p>
          <a:p>
            <a:pPr marL="342900" indent="-342900" fontAlgn="auto">
              <a:buFont typeface="+mj-lt"/>
              <a:buAutoNum type="arabicPeriod" startAt="11"/>
              <a:defRPr/>
            </a:pPr>
            <a:r>
              <a:rPr lang="en-US" dirty="0"/>
              <a:t>GUPTA, Ajay. Febrile Seizures. </a:t>
            </a:r>
            <a:r>
              <a:rPr lang="en-US" b="1" dirty="0"/>
              <a:t>Continuum: Lifelong Learning in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22, n. 1, p.51-59, </a:t>
            </a:r>
            <a:r>
              <a:rPr lang="en-US" dirty="0" err="1"/>
              <a:t>fev</a:t>
            </a:r>
            <a:r>
              <a:rPr lang="en-US" dirty="0"/>
              <a:t>. 2016. Ovid Technologies (Wolters Kluwer Health). http://dx.doi.org/10.1212/con.0000000000000274. </a:t>
            </a:r>
            <a:r>
              <a:rPr lang="pt-BR" dirty="0"/>
              <a:t>Disponível em: &lt;http://ovidsp.ovid.com/&gt;. Acesso em: 02 out. 2017.</a:t>
            </a:r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676775"/>
          </a:xfrm>
        </p:spPr>
        <p:txBody>
          <a:bodyPr rtlCol="0">
            <a:normAutofit fontScale="62500" lnSpcReduction="20000"/>
          </a:bodyPr>
          <a:lstStyle/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pt-BR" dirty="0"/>
              <a:t>PATEL, </a:t>
            </a:r>
            <a:r>
              <a:rPr lang="pt-BR" dirty="0" err="1"/>
              <a:t>Anup</a:t>
            </a:r>
            <a:r>
              <a:rPr lang="pt-BR" dirty="0"/>
              <a:t> D.; VIDAURRE, Jorge. </a:t>
            </a:r>
            <a:r>
              <a:rPr lang="en-US" dirty="0"/>
              <a:t>Complex Febrile Seizures. </a:t>
            </a:r>
            <a:r>
              <a:rPr lang="en-US" b="1" dirty="0"/>
              <a:t>Journal Of Child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28, n. 6, p.762-767, 10 abr. 2013. </a:t>
            </a:r>
            <a:r>
              <a:rPr lang="pt-BR" dirty="0"/>
              <a:t>SAGE </a:t>
            </a:r>
            <a:r>
              <a:rPr lang="pt-BR" dirty="0" err="1"/>
              <a:t>Publications</a:t>
            </a:r>
            <a:r>
              <a:rPr lang="pt-BR" dirty="0"/>
              <a:t>. http://dx.doi.org/10.1177/0883073813483569. Disponível em: &lt;jcn.sagepub.com&gt;. Acesso em: 12 abr. 2017.</a:t>
            </a:r>
            <a:r>
              <a:rPr lang="en-US" dirty="0"/>
              <a:t>Mittal. R. </a:t>
            </a:r>
            <a:r>
              <a:rPr lang="en-US" dirty="0" err="1"/>
              <a:t>Recente</a:t>
            </a:r>
            <a:r>
              <a:rPr lang="en-US" dirty="0"/>
              <a:t> Advances in Febrile Seizures. </a:t>
            </a:r>
            <a:r>
              <a:rPr lang="pt-BR" dirty="0" err="1"/>
              <a:t>Indian</a:t>
            </a:r>
            <a:r>
              <a:rPr lang="pt-BR" dirty="0"/>
              <a:t> J </a:t>
            </a:r>
            <a:r>
              <a:rPr lang="pt-BR" dirty="0" err="1"/>
              <a:t>Pediatr</a:t>
            </a:r>
            <a:r>
              <a:rPr lang="pt-BR" dirty="0"/>
              <a:t> (</a:t>
            </a:r>
            <a:r>
              <a:rPr lang="pt-BR" dirty="0" err="1"/>
              <a:t>September</a:t>
            </a:r>
            <a:r>
              <a:rPr lang="pt-BR" dirty="0"/>
              <a:t> 2014) 81(9):909–916</a:t>
            </a:r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MITTAL, Rekha. Recent Advances in Febrile Seizures. </a:t>
            </a:r>
            <a:r>
              <a:rPr lang="en-US" b="1" dirty="0"/>
              <a:t>The Indian Journal Of 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81, n. 9, p.909-916, 8 ago. 2014. </a:t>
            </a:r>
            <a:r>
              <a:rPr lang="pt-BR" dirty="0"/>
              <a:t>Springer </a:t>
            </a:r>
            <a:r>
              <a:rPr lang="pt-BR" dirty="0" err="1"/>
              <a:t>Nature</a:t>
            </a:r>
            <a:r>
              <a:rPr lang="pt-BR" dirty="0"/>
              <a:t>. http://dx.doi.org/10.1007/s12098-014-1532-2. Disponível em: &lt;http://link.springer.com/journal/12098&gt;. Acesso em: 12 abr. 2017.</a:t>
            </a:r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OLUWABUSI, </a:t>
            </a:r>
            <a:r>
              <a:rPr lang="en-US" dirty="0" err="1"/>
              <a:t>Titilayo</a:t>
            </a:r>
            <a:r>
              <a:rPr lang="en-US" dirty="0"/>
              <a:t>; SOOD, Sunil K.. Update on the management of simple febrile seizures. </a:t>
            </a:r>
            <a:r>
              <a:rPr lang="en-US" b="1" dirty="0"/>
              <a:t>Current Opinion In 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24, n. 2, p.259-265, abr. 2012. Ovid Technologies (Wolters Kluwer Health). http://dx.doi.org/10.1097/mop.0b013e3283506765. </a:t>
            </a:r>
            <a:r>
              <a:rPr lang="pt-BR" dirty="0"/>
              <a:t>Disponível em: &lt;http://ovidsp.ovid.com/&gt;. Acesso em: 04 out. 2017.</a:t>
            </a:r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NATSUME, Jun et al. New guidelines for management of febrile seizures in Japan. </a:t>
            </a:r>
            <a:r>
              <a:rPr lang="en-US" b="1" dirty="0"/>
              <a:t>Brain And Development,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39, n. 1, p.2-9, </a:t>
            </a:r>
            <a:r>
              <a:rPr lang="en-US" dirty="0" err="1"/>
              <a:t>jan.</a:t>
            </a:r>
            <a:r>
              <a:rPr lang="en-US" dirty="0"/>
              <a:t> 2017. Elsevier BV. http://dx.doi.org/10.1016/j.braindev.2016.06.003. </a:t>
            </a:r>
            <a:r>
              <a:rPr lang="pt-BR" dirty="0"/>
              <a:t>Disponível em: &lt;http://sciencedirect.com/science/journal/03877604&gt;. Acesso em: 22 fev. 2017.</a:t>
            </a:r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PAUL, </a:t>
            </a:r>
            <a:r>
              <a:rPr lang="en-US" dirty="0" err="1"/>
              <a:t>Siba</a:t>
            </a:r>
            <a:r>
              <a:rPr lang="en-US" dirty="0"/>
              <a:t> </a:t>
            </a:r>
            <a:r>
              <a:rPr lang="en-US" dirty="0" err="1"/>
              <a:t>Prosad</a:t>
            </a:r>
            <a:r>
              <a:rPr lang="en-US" dirty="0"/>
              <a:t> et al. Management of febrile convulsion in children. </a:t>
            </a:r>
            <a:r>
              <a:rPr lang="en-US" b="1" dirty="0"/>
              <a:t>Emergency Nurse,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23, n. 2, p.18-25, 8 </a:t>
            </a:r>
            <a:r>
              <a:rPr lang="en-US" dirty="0" err="1"/>
              <a:t>maio</a:t>
            </a:r>
            <a:r>
              <a:rPr lang="en-US" dirty="0"/>
              <a:t> 2015. RCN Publishing Ltd.. </a:t>
            </a:r>
            <a:r>
              <a:rPr lang="pt-BR" dirty="0"/>
              <a:t>http://dx.doi.org/10.7748/en.23.2.18.e1431. Disponível em: &lt;http://journals.rcni.com/journal/en&gt;. Acesso em: 04 out. 2017.</a:t>
            </a:r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JENSEN, Frances E.. Neonatal Seizures: An Update on Mechanisms and Management. </a:t>
            </a:r>
            <a:r>
              <a:rPr lang="en-US" b="1" dirty="0"/>
              <a:t>Clinics In Perinatology,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36, n. 4, p.881-900, </a:t>
            </a:r>
            <a:r>
              <a:rPr lang="en-US" dirty="0" err="1"/>
              <a:t>dez</a:t>
            </a:r>
            <a:r>
              <a:rPr lang="en-US" dirty="0"/>
              <a:t>. 2009. Elsevier BV. http://dx.doi.org/10.1016/j.clp.2009.08.001. </a:t>
            </a:r>
            <a:r>
              <a:rPr lang="pt-BR" dirty="0"/>
              <a:t>Disponível em: &lt;http://www.sciencedirect.com/science/journal/00955108&gt;. Acesso em: 05 jul. 2017.</a:t>
            </a:r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GLASS, Hannah C.. Neonatal Seizures. </a:t>
            </a:r>
            <a:r>
              <a:rPr lang="en-US" b="1" dirty="0"/>
              <a:t>Clinics In Perinatology,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41, n. 1, p.177-190, mar. 2014. Elsevier BV. http://dx.doi.org/10.1016/j.clp.2013.10.004. </a:t>
            </a:r>
            <a:r>
              <a:rPr lang="pt-BR" dirty="0"/>
              <a:t>Disponível em: &lt;http://www.sciencedirect.com/science/journal/00955108&gt;. Acesso em: 28 set. 2017. </a:t>
            </a:r>
            <a:r>
              <a:rPr lang="en-US" dirty="0"/>
              <a:t>Sands. T.T, McDonough. T. </a:t>
            </a:r>
            <a:r>
              <a:rPr lang="en-US" dirty="0" err="1"/>
              <a:t>L.Recent</a:t>
            </a:r>
            <a:r>
              <a:rPr lang="en-US" dirty="0"/>
              <a:t> Advances in Neonatal Seizures, </a:t>
            </a:r>
            <a:r>
              <a:rPr lang="en-US" dirty="0" err="1"/>
              <a:t>Curr</a:t>
            </a:r>
            <a:r>
              <a:rPr lang="en-US" dirty="0"/>
              <a:t> </a:t>
            </a:r>
            <a:r>
              <a:rPr lang="en-US" dirty="0" err="1"/>
              <a:t>Neurol</a:t>
            </a:r>
            <a:r>
              <a:rPr lang="en-US" dirty="0"/>
              <a:t> </a:t>
            </a:r>
            <a:r>
              <a:rPr lang="en-US" dirty="0" err="1"/>
              <a:t>Neurosci</a:t>
            </a:r>
            <a:r>
              <a:rPr lang="en-US" dirty="0"/>
              <a:t> Rep (2016) 16:92  DOI 10.1007/s11910-016-0694-x</a:t>
            </a:r>
            <a:endParaRPr lang="pt-BR" dirty="0"/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SANDS, Tristan T.; MCDONOUGH, Tiffani L.. Recent Advances in Neonatal Seizures. </a:t>
            </a:r>
            <a:r>
              <a:rPr lang="en-US" b="1" dirty="0"/>
              <a:t>Current Neurology And Neuroscience Reports,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16, n. 10, p.1-10, 5 set. 2016. </a:t>
            </a:r>
            <a:r>
              <a:rPr lang="pt-BR" dirty="0"/>
              <a:t>Springer </a:t>
            </a:r>
            <a:r>
              <a:rPr lang="pt-BR" dirty="0" err="1"/>
              <a:t>Nature</a:t>
            </a:r>
            <a:r>
              <a:rPr lang="pt-BR" dirty="0"/>
              <a:t>. http://dx.doi.org/10.1007/s11910-016-0694-x. Disponível em: &lt;http://link.springer.com/journal/11910&gt;. Acesso em: 21 maio 2017.</a:t>
            </a:r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DLUGOS, Dennis J.. The nature of neonatal status epilepticus — a clinician's perspective. </a:t>
            </a:r>
            <a:r>
              <a:rPr lang="en-US" b="1" dirty="0"/>
              <a:t>Epilepsy &amp; Behavior,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49, p.88-89, ago. 2015. Elsevier BV. http://dx.doi.org/10.1016/j.yebeh.2015.04.025. Glass C. Hannah Et. Al. Contemporary Profile of Seizures in Neonates: A Prospective Cohort Study. The journal of Pediatrics, </a:t>
            </a:r>
            <a:r>
              <a:rPr lang="en-US" u="sng" dirty="0">
                <a:hlinkClick r:id="rId2"/>
              </a:rPr>
              <a:t>http://dx.doi.org/10.1016/j.jpeds.2016.03.035</a:t>
            </a:r>
            <a:r>
              <a:rPr lang="en-US" u="sng" dirty="0"/>
              <a:t>.</a:t>
            </a:r>
            <a:endParaRPr lang="pt-BR" dirty="0"/>
          </a:p>
          <a:p>
            <a:pPr marL="342900" indent="-342900" fontAlgn="auto">
              <a:buFont typeface="+mj-lt"/>
              <a:buAutoNum type="arabicPeriod" startAt="21"/>
              <a:defRPr/>
            </a:pPr>
            <a:r>
              <a:rPr lang="en-US" dirty="0"/>
              <a:t>GLASS, Hannah C. et al. Contemporary Profile of Seizures in Neonates: A Prospective Cohort Study. </a:t>
            </a:r>
            <a:r>
              <a:rPr lang="en-US" b="1" dirty="0"/>
              <a:t>The Journal Of 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174, p.98-103, </a:t>
            </a:r>
            <a:r>
              <a:rPr lang="en-US" dirty="0" err="1"/>
              <a:t>jul.</a:t>
            </a:r>
            <a:r>
              <a:rPr lang="en-US" dirty="0"/>
              <a:t> 2016. </a:t>
            </a:r>
            <a:r>
              <a:rPr lang="pt-BR" dirty="0" err="1"/>
              <a:t>Elsevier</a:t>
            </a:r>
            <a:r>
              <a:rPr lang="pt-BR" dirty="0"/>
              <a:t> BV. http://dx.doi.org/10.1016/j.jpeds.2016.03.035. Disponível em: &lt;http://www.sciencedirect.com/science/journal/00223476&gt;. Acesso em: 21 maio 2017.</a:t>
            </a:r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676775"/>
          </a:xfrm>
        </p:spPr>
        <p:txBody>
          <a:bodyPr rtlCol="0">
            <a:normAutofit fontScale="62500" lnSpcReduction="20000"/>
          </a:bodyPr>
          <a:lstStyle/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PISANI, Francesco; SPAGNOLI, Carlotta. Neonatal Seizures: A Review of Outcomes and Outcome Predictors. </a:t>
            </a:r>
            <a:r>
              <a:rPr lang="en-US" b="1" dirty="0" err="1"/>
              <a:t>Neuropediatrics</a:t>
            </a:r>
            <a:r>
              <a:rPr lang="en-US" b="1" dirty="0"/>
              <a:t>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47, n. 01, p.012-019, 20 </a:t>
            </a:r>
            <a:r>
              <a:rPr lang="en-US" dirty="0" err="1"/>
              <a:t>nov.</a:t>
            </a:r>
            <a:r>
              <a:rPr lang="en-US" dirty="0"/>
              <a:t> 2015. Georg </a:t>
            </a:r>
            <a:r>
              <a:rPr lang="en-US" dirty="0" err="1"/>
              <a:t>Thieme</a:t>
            </a:r>
            <a:r>
              <a:rPr lang="en-US" dirty="0"/>
              <a:t> Verlag KG. http://dx.doi.org/10.1055/s-0035-1567873. </a:t>
            </a:r>
            <a:r>
              <a:rPr lang="pt-BR" dirty="0"/>
              <a:t>Disponível em: &lt;https://www.thieme-connect.de/products/ejournals/journal/10.1055/s-00000041&gt;. Acesso em: 20 maio 2017.</a:t>
            </a:r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HART, Anthony R; PILLING, Elizabeth L; ALIX, James </a:t>
            </a:r>
            <a:r>
              <a:rPr lang="en-US" dirty="0" err="1"/>
              <a:t>Jp</a:t>
            </a:r>
            <a:r>
              <a:rPr lang="en-US" dirty="0"/>
              <a:t>. Neonatal seizures—part 1: Not everything that jerks, stiffens and shakes is a fit. </a:t>
            </a:r>
            <a:r>
              <a:rPr lang="en-US" b="1" dirty="0"/>
              <a:t>Archives Of Disease In Childhood - Education &amp; Practice Edition,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100, n. 4, p.170-175, 30 mar. 2015. </a:t>
            </a:r>
            <a:r>
              <a:rPr lang="pt-BR" dirty="0"/>
              <a:t>BMJ. http://dx.doi.org/10.1136/archdischild-2014-306385. Disponível em: &lt;http://ep.bmj.com/&gt;. Acesso em: 20 maio 2017.</a:t>
            </a:r>
            <a:r>
              <a:rPr lang="en-US" dirty="0"/>
              <a:t> </a:t>
            </a:r>
            <a:endParaRPr lang="pt-BR" dirty="0"/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HART, Anthony R; PILLING, Elizabeth L; ALIX, James J P. Neonatal seizures—part 2: </a:t>
            </a:r>
            <a:r>
              <a:rPr lang="en-US" dirty="0" err="1"/>
              <a:t>Aetiology</a:t>
            </a:r>
            <a:r>
              <a:rPr lang="en-US" dirty="0"/>
              <a:t> of acute symptomatic seizures, treatments and the neonatal epilepsy syndromes. </a:t>
            </a:r>
            <a:r>
              <a:rPr lang="en-US" b="1" dirty="0"/>
              <a:t>Archives Of Disease In Childhood - Education &amp; Practice Edition,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100, n. 5, p.226-232, 30 mar. 2015. </a:t>
            </a:r>
            <a:r>
              <a:rPr lang="pt-BR" dirty="0"/>
              <a:t>BMJ. http://dx.doi.org/10.1136/archdischild-2014-306388. Disponível em: &lt;http://ep.bmj.com/&gt;. Acesso em: 21 maio 2017.</a:t>
            </a:r>
            <a:r>
              <a:rPr lang="en-US" dirty="0"/>
              <a:t> </a:t>
            </a:r>
            <a:endParaRPr lang="pt-BR" dirty="0"/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THORNTON, Matthew D.; CHEN, Lei; LANGHAN, Melissa L.. Neonatal Seizures. </a:t>
            </a:r>
            <a:r>
              <a:rPr lang="en-US" b="1" dirty="0"/>
              <a:t>Pediatric Emergency Care,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29, n. 10, p.1107-1110, out. 2013. Ovid Technologies (Wolters Kluwer Health). http://dx.doi.org/10.1097/pec.0b013e3182a62fd6. </a:t>
            </a:r>
            <a:r>
              <a:rPr lang="pt-BR" dirty="0"/>
              <a:t>Disponível em: &lt;http://www.pec-online.com/&gt;. Acesso em: 20 maio 2017. </a:t>
            </a:r>
            <a:r>
              <a:rPr lang="en-US" dirty="0"/>
              <a:t>Girard. N, </a:t>
            </a:r>
            <a:r>
              <a:rPr lang="en-US" dirty="0" err="1"/>
              <a:t>Raybaud</a:t>
            </a:r>
            <a:r>
              <a:rPr lang="en-US" dirty="0"/>
              <a:t> C. Neonates with Seizures: What to Consider, How to Image, </a:t>
            </a:r>
            <a:r>
              <a:rPr lang="en-US" dirty="0" err="1"/>
              <a:t>Magn</a:t>
            </a:r>
            <a:r>
              <a:rPr lang="en-US" dirty="0"/>
              <a:t> </a:t>
            </a:r>
            <a:r>
              <a:rPr lang="en-US" dirty="0" err="1"/>
              <a:t>Reson</a:t>
            </a:r>
            <a:r>
              <a:rPr lang="en-US" dirty="0"/>
              <a:t> Imaging </a:t>
            </a:r>
            <a:r>
              <a:rPr lang="en-US" dirty="0" err="1"/>
              <a:t>Clin</a:t>
            </a:r>
            <a:r>
              <a:rPr lang="en-US" dirty="0"/>
              <a:t> N Am 19 (2011) 685–708 doi:10.1016/j.mric.2011.08.003</a:t>
            </a:r>
            <a:endParaRPr lang="pt-BR" dirty="0"/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LAWRENCE, Russell; INDER, Terrie. Neonatal Status Epilepticus. </a:t>
            </a:r>
            <a:r>
              <a:rPr lang="en-US" b="1" dirty="0"/>
              <a:t>Seminars In Pediatric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17, n. 3, p.163-168, set. 2010. </a:t>
            </a:r>
            <a:r>
              <a:rPr lang="pt-BR" dirty="0" err="1"/>
              <a:t>Elsevier</a:t>
            </a:r>
            <a:r>
              <a:rPr lang="pt-BR" dirty="0"/>
              <a:t> BV. http://dx.doi.org/10.1016/j.spen.2010.06.010. Disponível em: &lt;http://www.sciencedirect.com/science/journal/10719091&gt;. Acesso em: 28 set. 2017.</a:t>
            </a:r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GOSPE JUNIOR, Sidney M.. Neonatal vitamin-responsive epileptic encephalopathies. </a:t>
            </a:r>
            <a:r>
              <a:rPr lang="en-US" b="1" dirty="0"/>
              <a:t>Chang Gung Medical Journal., </a:t>
            </a:r>
            <a:r>
              <a:rPr lang="en-US" dirty="0" err="1"/>
              <a:t>S.i</a:t>
            </a:r>
            <a:r>
              <a:rPr lang="en-US" dirty="0"/>
              <a:t>, v. 1, n. 33, p.1-12, </a:t>
            </a:r>
            <a:r>
              <a:rPr lang="en-US" dirty="0" err="1"/>
              <a:t>jan.</a:t>
            </a:r>
            <a:r>
              <a:rPr lang="en-US" dirty="0"/>
              <a:t> 2010. </a:t>
            </a:r>
            <a:r>
              <a:rPr lang="pt-BR" dirty="0"/>
              <a:t>Disponível em: &lt;http://memo.cgu.edu.tw/cgmj/&gt;. Acesso em: 10 out. 2017.</a:t>
            </a:r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ABEND, Nicholas S.; WUSTHOFF, Courtney J.. Neonatal Seizures and Status Epilepticus. </a:t>
            </a:r>
            <a:r>
              <a:rPr lang="en-US" b="1" dirty="0"/>
              <a:t>Journal Of Clinical Neurophysiology,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29, n. 5, p.441-448, out. 2012. Ovid Technologies (Wolters Kluwer Health). http://dx.doi.org/10.1097/wnp.0b013e31826bd90d. </a:t>
            </a:r>
            <a:r>
              <a:rPr lang="en-US" dirty="0" err="1"/>
              <a:t>Disponível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&lt;http://ovidsp.ovid.com/&gt;. </a:t>
            </a:r>
            <a:r>
              <a:rPr lang="pt-BR" dirty="0"/>
              <a:t>Acesso em: 28 set. 2017.</a:t>
            </a:r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GUPTA, Ajay. Continuous Video EEG in Neonates: Emerging Trends and Paradigms. </a:t>
            </a:r>
            <a:r>
              <a:rPr lang="en-US" b="1" dirty="0"/>
              <a:t>Epilepsy Currents,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16, n. 6, p.386-388, </a:t>
            </a:r>
            <a:r>
              <a:rPr lang="en-US" dirty="0" err="1"/>
              <a:t>nov.</a:t>
            </a:r>
            <a:r>
              <a:rPr lang="en-US" dirty="0"/>
              <a:t> 2016. American Epilepsy Society. http://dx.doi.org/10.5698/1535-7511-16.6.386. </a:t>
            </a:r>
            <a:r>
              <a:rPr lang="pt-BR" dirty="0"/>
              <a:t>Disponível em: &lt;http://www.epilepsycurrents.org/&gt;. Acesso em: 01 jul. 2017.</a:t>
            </a:r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en-US" dirty="0"/>
              <a:t>GIRARD, Nadine; RAYBAUD, Charles. Neonates with Seizures: What to Consider, How to Image. </a:t>
            </a:r>
            <a:r>
              <a:rPr lang="en-US" b="1" dirty="0"/>
              <a:t>Magnetic Resonance Imaging Clinics Of North America,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19, n. 4, p.685-708, </a:t>
            </a:r>
            <a:r>
              <a:rPr lang="en-US" dirty="0" err="1"/>
              <a:t>nov.</a:t>
            </a:r>
            <a:r>
              <a:rPr lang="en-US" dirty="0"/>
              <a:t> 2011. </a:t>
            </a:r>
            <a:r>
              <a:rPr lang="pt-BR" dirty="0" err="1"/>
              <a:t>Elsevier</a:t>
            </a:r>
            <a:r>
              <a:rPr lang="pt-BR" dirty="0"/>
              <a:t> BV. http://dx.doi.org/10.1016/j.mric.2011.08.003. Disponível em: &lt;http://www.sciencedirect.com/science/journal/10649689&gt;. Acesso em: 28 set. 2017.</a:t>
            </a:r>
          </a:p>
          <a:p>
            <a:pPr marL="342900" indent="-342900" fontAlgn="auto">
              <a:buFont typeface="+mj-lt"/>
              <a:buAutoNum type="arabicPeriod" startAt="31"/>
              <a:defRPr/>
            </a:pPr>
            <a:r>
              <a:rPr lang="pt-BR" dirty="0"/>
              <a:t>VAN ROOIJ, Linda </a:t>
            </a:r>
            <a:r>
              <a:rPr lang="pt-BR" dirty="0" err="1"/>
              <a:t>G.m</a:t>
            </a:r>
            <a:r>
              <a:rPr lang="pt-BR" dirty="0"/>
              <a:t>.; HELLSTRÖM-WESTAS, Lena; VRIES, Linda S. de. </a:t>
            </a:r>
            <a:r>
              <a:rPr lang="en-US" dirty="0"/>
              <a:t>Treatment of neonatal seizures. </a:t>
            </a:r>
            <a:r>
              <a:rPr lang="en-US" b="1" dirty="0"/>
              <a:t>Seminars In Fetal And Neonatal Medicine,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18, n. 4, p.209-215, ago. 2013. </a:t>
            </a:r>
            <a:r>
              <a:rPr lang="pt-BR" dirty="0" err="1"/>
              <a:t>Elsevier</a:t>
            </a:r>
            <a:r>
              <a:rPr lang="pt-BR" dirty="0"/>
              <a:t> BV. http://dx.doi.org/10.1016/j.siny.2013.01.001. Disponível em: &lt;http://www.sciencedirect.com/science/journal/1744165X&gt;. Acesso em: 28 set. 2017.</a:t>
            </a:r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1912938"/>
            <a:ext cx="11029950" cy="4945062"/>
          </a:xfrm>
        </p:spPr>
        <p:txBody>
          <a:bodyPr rtlCol="0">
            <a:normAutofit fontScale="62500" lnSpcReduction="20000"/>
          </a:bodyPr>
          <a:lstStyle/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pt-BR" dirty="0"/>
              <a:t>DONOVAN, Maria D. et al. </a:t>
            </a:r>
            <a:r>
              <a:rPr lang="en-US" dirty="0"/>
              <a:t>Pharmacotherapy for Neonatal Seizures: Current Knowledge and Future Perspectives. </a:t>
            </a:r>
            <a:r>
              <a:rPr lang="en-US" b="1" dirty="0"/>
              <a:t>Drugs,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76, n. 6, p.647-661, 4 mar. 2016. Springer Nature. http://dx.doi.org/10.1007/s40265-016-0554-7. </a:t>
            </a:r>
            <a:r>
              <a:rPr lang="pt-BR" dirty="0"/>
              <a:t>Disponível em: &lt;http://link.springer.com/journal/40265&gt;. Acesso em: 20 maio 2017.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BOYLAN, Geraldine B.; PRESSLER, Ronit M.. Neonatal seizures: The journey so far. </a:t>
            </a:r>
            <a:r>
              <a:rPr lang="en-US" b="1" dirty="0"/>
              <a:t>Seminars In Fetal And Neonatal Medicine,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18, n. 4, p.173-174, ago. 2013. </a:t>
            </a:r>
            <a:r>
              <a:rPr lang="pt-BR" dirty="0" err="1"/>
              <a:t>Elsevier</a:t>
            </a:r>
            <a:r>
              <a:rPr lang="pt-BR" dirty="0"/>
              <a:t> BV. http://dx.doi.org/10.1016/j.siny.2013.05.011.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SURTEES, R.; WOLF, N.. Treatable neonatal epilepsy. </a:t>
            </a:r>
            <a:r>
              <a:rPr lang="en-US" b="1" dirty="0"/>
              <a:t>Archives Of Disease In Childhood,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92, n. 8, p.659-661, 11 abr. 2007. </a:t>
            </a:r>
            <a:r>
              <a:rPr lang="pt-BR" dirty="0"/>
              <a:t>BMJ. http://dx.doi.org/10.1136/adc.2007.116913. Disponível em: &lt;http://adc.bmj.com/&gt;. Acesso em: 05 out. 2017.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CAPLAN, Edward et al. Recognition and management of seizures in children in emergency departments. </a:t>
            </a:r>
            <a:r>
              <a:rPr lang="en-US" b="1" dirty="0"/>
              <a:t>Emergency Nurse,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24, n. 5, p.30-38, 12 set. 2016. </a:t>
            </a:r>
            <a:r>
              <a:rPr lang="pt-BR" dirty="0"/>
              <a:t>RCN </a:t>
            </a:r>
            <a:r>
              <a:rPr lang="pt-BR" dirty="0" err="1"/>
              <a:t>Publishing</a:t>
            </a:r>
            <a:r>
              <a:rPr lang="pt-BR" dirty="0"/>
              <a:t> </a:t>
            </a:r>
            <a:r>
              <a:rPr lang="pt-BR" dirty="0" err="1"/>
              <a:t>Ltd</a:t>
            </a:r>
            <a:r>
              <a:rPr lang="pt-BR" dirty="0"/>
              <a:t>.. http://dx.doi.org/10.7748/en.2016.e1594. Disponível em: &lt;http://journals.rcni.com/journal/en&gt;.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22 </a:t>
            </a:r>
            <a:r>
              <a:rPr lang="en-US" dirty="0" err="1"/>
              <a:t>jul.</a:t>
            </a:r>
            <a:r>
              <a:rPr lang="en-US" dirty="0"/>
              <a:t> 2017.,</a:t>
            </a:r>
            <a:endParaRPr lang="pt-BR" dirty="0"/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MAIA, Catarina et al. Risk of recurrence after a first unprovoked seizure in children. </a:t>
            </a:r>
            <a:r>
              <a:rPr lang="pt-BR" b="1" dirty="0"/>
              <a:t>Jornal de Pediatria, </a:t>
            </a:r>
            <a:r>
              <a:rPr lang="pt-BR" dirty="0"/>
              <a:t>[</a:t>
            </a:r>
            <a:r>
              <a:rPr lang="pt-BR" dirty="0" err="1"/>
              <a:t>s.l</a:t>
            </a:r>
            <a:r>
              <a:rPr lang="pt-BR" dirty="0"/>
              <a:t>.], v. 93, n. 3, p.281-286, maio 2017. </a:t>
            </a:r>
            <a:r>
              <a:rPr lang="pt-BR" dirty="0" err="1"/>
              <a:t>Elsevier</a:t>
            </a:r>
            <a:r>
              <a:rPr lang="pt-BR" dirty="0"/>
              <a:t> BV. http://dx.doi.org/10.1016/j.jped.2016.07.001. Disponível em: &lt;http://www.scielo.br&gt;. Acesso em: 29 set. 2017.Alam. S, Lux. A. L, </a:t>
            </a:r>
            <a:r>
              <a:rPr lang="pt-BR" dirty="0" err="1"/>
              <a:t>Epilepsies</a:t>
            </a:r>
            <a:r>
              <a:rPr lang="pt-BR" dirty="0"/>
              <a:t> in </a:t>
            </a:r>
            <a:r>
              <a:rPr lang="pt-BR" dirty="0" err="1"/>
              <a:t>infancy</a:t>
            </a:r>
            <a:r>
              <a:rPr lang="pt-BR" dirty="0"/>
              <a:t>. </a:t>
            </a:r>
            <a:r>
              <a:rPr lang="en-US" dirty="0"/>
              <a:t>Arch Dis Child 2012;97:985–992. doi:10.1136/archdischild-2011-301119  </a:t>
            </a:r>
            <a:endParaRPr lang="pt-BR" dirty="0"/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b="1" dirty="0"/>
              <a:t> </a:t>
            </a:r>
            <a:r>
              <a:rPr lang="en-US" dirty="0"/>
              <a:t>BERG, Anne T.. Risk of recurrence after a first unprovoked seizure. </a:t>
            </a:r>
            <a:r>
              <a:rPr lang="en-US" b="1" dirty="0" err="1"/>
              <a:t>Epilepsia</a:t>
            </a:r>
            <a:r>
              <a:rPr lang="en-US" b="1" dirty="0"/>
              <a:t>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49, p.13-18, 2 </a:t>
            </a:r>
            <a:r>
              <a:rPr lang="en-US" dirty="0" err="1"/>
              <a:t>jan.</a:t>
            </a:r>
            <a:r>
              <a:rPr lang="en-US" dirty="0"/>
              <a:t> 2008. Wiley-Blackwell. http://dx.doi.org/10.1111/j.1528-1167.2008.01444.x. </a:t>
            </a:r>
            <a:r>
              <a:rPr lang="en-US" dirty="0" err="1"/>
              <a:t>Disponível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&lt;http://onlinelibrary.wiley.com/journal/10.1111/(ISSN)1528-1167&gt;. </a:t>
            </a:r>
            <a:r>
              <a:rPr lang="pt-BR" dirty="0"/>
              <a:t>Acesso em: 29 set. 2017.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ALAM, </a:t>
            </a:r>
            <a:r>
              <a:rPr lang="en-US" dirty="0" err="1"/>
              <a:t>Shouja</a:t>
            </a:r>
            <a:r>
              <a:rPr lang="en-US" dirty="0"/>
              <a:t>; LUX, Andrew L. Epilepsies in infancy. </a:t>
            </a:r>
            <a:r>
              <a:rPr lang="en-US" b="1" dirty="0"/>
              <a:t>Archives Of Disease In Childhood,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97, n. 11, p.985-992, 8 set. 2012. </a:t>
            </a:r>
            <a:r>
              <a:rPr lang="pt-BR" dirty="0"/>
              <a:t>BMJ. http://dx.doi.org/10.1136/archdischild-2011-301119. Disponível em: &lt;http://adc.bmj.com/&gt;. Acesso em: 23 set. 2017.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KIM, </a:t>
            </a:r>
            <a:r>
              <a:rPr lang="en-US" dirty="0" err="1"/>
              <a:t>Hyunmi</a:t>
            </a:r>
            <a:r>
              <a:rPr lang="en-US" dirty="0"/>
              <a:t> et al. Seizure Recurrence in Developmentally and Neurologically Normal Children With a Newly Diagnosed Unprovoked Seizure. </a:t>
            </a:r>
            <a:r>
              <a:rPr lang="en-US" b="1" dirty="0"/>
              <a:t>Journal Of Child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31, n. 4, p.421-425, 27 </a:t>
            </a:r>
            <a:r>
              <a:rPr lang="en-US" dirty="0" err="1"/>
              <a:t>jul.</a:t>
            </a:r>
            <a:r>
              <a:rPr lang="en-US" dirty="0"/>
              <a:t> 2015. </a:t>
            </a:r>
            <a:r>
              <a:rPr lang="pt-BR" dirty="0"/>
              <a:t>SAGE </a:t>
            </a:r>
            <a:r>
              <a:rPr lang="pt-BR" dirty="0" err="1"/>
              <a:t>Publications</a:t>
            </a:r>
            <a:r>
              <a:rPr lang="pt-BR" dirty="0"/>
              <a:t>. http://dx.doi.org/10.1177/0883073815596616. Disponível em: &lt;http://journals.sagepub.com/home/jcn&gt;. Acesso em: 23 set. 2017.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MIZOROGI, </a:t>
            </a:r>
            <a:r>
              <a:rPr lang="en-US" dirty="0" err="1"/>
              <a:t>Sonoko</a:t>
            </a:r>
            <a:r>
              <a:rPr lang="en-US" dirty="0"/>
              <a:t> et al. Risk factors for seizure recurrence in children after first unprovoked seizure. </a:t>
            </a:r>
            <a:r>
              <a:rPr lang="en-US" b="1" dirty="0"/>
              <a:t>Pediatrics International,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57, n. 4, p.665-669, 28 abr. 2015. Wiley-Blackwell. http://dx.doi.org/10.1111/ped.12600. </a:t>
            </a:r>
            <a:r>
              <a:rPr lang="pt-BR" dirty="0"/>
              <a:t>Disponível em: &lt;http://onlinelibrary.wiley.com/journal/10.1111/(ISSN)1442-200X&gt;. Acesso em: 23 set. 2017.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r>
              <a:rPr lang="en-US" dirty="0"/>
              <a:t>SHARIEFF, Ghazala Q.; HENDRY, Phyllis L.. Afebrile Pediatric Seizures. </a:t>
            </a:r>
            <a:r>
              <a:rPr lang="en-US" b="1" dirty="0"/>
              <a:t>Emergency Medicine Clinics Of North America,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29, n. 1, p.95-108, </a:t>
            </a:r>
            <a:r>
              <a:rPr lang="en-US" dirty="0" err="1"/>
              <a:t>fev</a:t>
            </a:r>
            <a:r>
              <a:rPr lang="en-US" dirty="0"/>
              <a:t>. 2011. </a:t>
            </a:r>
            <a:r>
              <a:rPr lang="pt-BR" dirty="0" err="1"/>
              <a:t>Elsevier</a:t>
            </a:r>
            <a:r>
              <a:rPr lang="pt-BR" dirty="0"/>
              <a:t> BV. http://dx.doi.org/10.1016/j.emc.2010.08.009. Disponível em: &lt;http://www.sciencedirect.com/science/journal/07338627&gt;. Acesso em: 29 set. 2017.</a:t>
            </a:r>
          </a:p>
          <a:p>
            <a:pPr marL="342900" indent="-342900" fontAlgn="auto">
              <a:buFont typeface="+mj-lt"/>
              <a:buAutoNum type="arabicPeriod" startAt="41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676775"/>
          </a:xfrm>
        </p:spPr>
        <p:txBody>
          <a:bodyPr rtlCol="0">
            <a:normAutofit fontScale="62500" lnSpcReduction="20000"/>
          </a:bodyPr>
          <a:lstStyle/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AGARWAL, </a:t>
            </a:r>
            <a:r>
              <a:rPr lang="en-US" dirty="0" err="1"/>
              <a:t>Maneesha</a:t>
            </a:r>
            <a:r>
              <a:rPr lang="en-US" dirty="0"/>
              <a:t>; FOX, Sean M.. Pediatric Seizures. </a:t>
            </a:r>
            <a:r>
              <a:rPr lang="en-US" b="1" dirty="0"/>
              <a:t>Emergency Medicine Clinics Of North America,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31, n. 3, p.733-754, ago. 2013. </a:t>
            </a:r>
            <a:r>
              <a:rPr lang="pt-BR" dirty="0" err="1"/>
              <a:t>Elsevier</a:t>
            </a:r>
            <a:r>
              <a:rPr lang="pt-BR" dirty="0"/>
              <a:t> BV. http://dx.doi.org/10.1016/j.emc.2013.04.001. Disponível em: &lt;http://www.sciencedirect.com/science/journal/07338627&gt;. Acesso em: 29 set. 2017.</a:t>
            </a:r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SZLAM, Sarah; MEREDITH, Mark. Shake, Rattle, and Roll. </a:t>
            </a:r>
            <a:r>
              <a:rPr lang="en-US" b="1" dirty="0"/>
              <a:t>Pediatric Emergency Care,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29, n. 12, p.1287-1294, </a:t>
            </a:r>
            <a:r>
              <a:rPr lang="en-US" dirty="0" err="1"/>
              <a:t>dez</a:t>
            </a:r>
            <a:r>
              <a:rPr lang="en-US" dirty="0"/>
              <a:t>. 2013. Ovid Technologies (Wolters Kluwer Health). http://dx.doi.org/10.1097/pec.0000000000000046. </a:t>
            </a:r>
            <a:r>
              <a:rPr lang="pt-BR" dirty="0"/>
              <a:t>Disponível em: &lt;http://www.pec-online.com/&gt;. Acesso em: 15 jul. 2017.</a:t>
            </a:r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TOLAYMAT, Abdullah et al. Diagnosis and Management of Childhood Epilepsy. </a:t>
            </a:r>
            <a:r>
              <a:rPr lang="en-US" b="1" dirty="0"/>
              <a:t>Current Problems In Pediatric And Adolescent Health Care,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45, n. 1, p.3-17, </a:t>
            </a:r>
            <a:r>
              <a:rPr lang="en-US" dirty="0" err="1"/>
              <a:t>jan.</a:t>
            </a:r>
            <a:r>
              <a:rPr lang="en-US" dirty="0"/>
              <a:t> 2015. </a:t>
            </a:r>
            <a:r>
              <a:rPr lang="pt-BR" dirty="0" err="1"/>
              <a:t>Elsevier</a:t>
            </a:r>
            <a:r>
              <a:rPr lang="pt-BR" dirty="0"/>
              <a:t> BV. http://dx.doi.org/10.1016/j.cppeds.2014.12.002. Disponível em: &lt;http://www.sciencedirect.com/science/journal/15385442&gt;. Acesso em: 12 abr. 2017.</a:t>
            </a:r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YIGIT, </a:t>
            </a:r>
            <a:r>
              <a:rPr lang="en-US" dirty="0" err="1"/>
              <a:t>Ozlem</a:t>
            </a:r>
            <a:r>
              <a:rPr lang="en-US" dirty="0"/>
              <a:t> et al. The utility of EEG in the emergency department. </a:t>
            </a:r>
            <a:r>
              <a:rPr lang="en-US" b="1" dirty="0"/>
              <a:t>Emergency Medicine Journal,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29, n. 4, p.301-305, 21 abr. 2011. BMJ. http://dx.doi.org/10.1136/emj.2011.112888. </a:t>
            </a:r>
            <a:r>
              <a:rPr lang="en-US" dirty="0" err="1"/>
              <a:t>Disponível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&lt;http://emj.bmj.com/&gt;.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23 set. 2017.</a:t>
            </a:r>
            <a:endParaRPr lang="pt-BR" dirty="0"/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 err="1"/>
              <a:t>Ghofrani</a:t>
            </a:r>
            <a:r>
              <a:rPr lang="en-US" dirty="0"/>
              <a:t> M. Approach To The First Unprovoked Seizure- PART I. Iran J Child Neurol. </a:t>
            </a:r>
            <a:r>
              <a:rPr lang="pt-BR" dirty="0"/>
              <a:t>2013 Summer; 7(3): 1- 5.</a:t>
            </a:r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SADEQ, Hussain et al. Neuroimaging Evaluation for First Attack of Unprovoked Nonfebrile Seizure in Pediatrics: When to Order?. </a:t>
            </a:r>
            <a:r>
              <a:rPr lang="en-US" b="1" dirty="0"/>
              <a:t>Medical Principles And Practice,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25, n. 1, p.56-60, 13 </a:t>
            </a:r>
            <a:r>
              <a:rPr lang="en-US" dirty="0" err="1"/>
              <a:t>nov.</a:t>
            </a:r>
            <a:r>
              <a:rPr lang="en-US" dirty="0"/>
              <a:t> 2015. S. Karger AG. </a:t>
            </a:r>
            <a:r>
              <a:rPr lang="en-US" u="sng" dirty="0">
                <a:hlinkClick r:id="rId2"/>
              </a:rPr>
              <a:t>http://dx.doi.org/10.1159/000441847</a:t>
            </a:r>
            <a:r>
              <a:rPr lang="en-US" dirty="0"/>
              <a:t>.</a:t>
            </a:r>
            <a:endParaRPr lang="pt-BR" dirty="0"/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DAYAN, P. S. et al. Prevalence of and Risk Factors for Intracranial Abnormalities in Unprovoked Seizures. </a:t>
            </a:r>
            <a:r>
              <a:rPr lang="en-US" b="1" dirty="0"/>
              <a:t>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136, n. 2, p.351-360, 20 </a:t>
            </a:r>
            <a:r>
              <a:rPr lang="en-US" dirty="0" err="1"/>
              <a:t>jul.</a:t>
            </a:r>
            <a:r>
              <a:rPr lang="en-US" dirty="0"/>
              <a:t> 2015. American Academy of Pediatrics (AAP). http://dx.doi.org/10.1542/peds.2014-3550. </a:t>
            </a:r>
            <a:r>
              <a:rPr lang="pt-BR" dirty="0"/>
              <a:t>Disponível em: &lt;http://pediatrics.aappublications.org/&gt;. Acesso em: 23 set. 2017.</a:t>
            </a:r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BOUMA, H. K. et al. The diagnostic accuracy of routine electroencephalography after a first unprovoked seizure. </a:t>
            </a:r>
            <a:r>
              <a:rPr lang="en-US" b="1" dirty="0"/>
              <a:t>European Journal Of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23, n. 3, p.455-463, 13 jun. 2015. </a:t>
            </a:r>
            <a:r>
              <a:rPr lang="pt-BR" dirty="0" err="1"/>
              <a:t>Wiley-Blackwell</a:t>
            </a:r>
            <a:r>
              <a:rPr lang="pt-BR" dirty="0"/>
              <a:t>. http://dx.doi.org/10.1111/ene.12739. Disponível em: &lt;http://onlinelibrary.wiley.com/journal/10.1111/(ISSN)1468-1331&gt;. Acesso em: 23 set. 2017.</a:t>
            </a:r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en-US" dirty="0"/>
              <a:t>SIEFKES, H. M. et al. Seizure Treatment in Children Transported to Tertiary Care: Recommendation Adherence and Outcomes. </a:t>
            </a:r>
            <a:r>
              <a:rPr lang="en-US" b="1" dirty="0"/>
              <a:t>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138, n. 6, p.1-10, 23 </a:t>
            </a:r>
            <a:r>
              <a:rPr lang="en-US" dirty="0" err="1"/>
              <a:t>nov.</a:t>
            </a:r>
            <a:r>
              <a:rPr lang="en-US" dirty="0"/>
              <a:t> 2016. American Academy of Pediatrics (AAP). http://dx.doi.org/10.1542/peds.2016-1527. </a:t>
            </a:r>
            <a:r>
              <a:rPr lang="pt-BR" dirty="0"/>
              <a:t>Disponível em: &lt;http://pediatrics.aappublications.org/&gt;. Acesso em: 29 set. 2017.</a:t>
            </a:r>
          </a:p>
          <a:p>
            <a:pPr marL="342900" indent="-342900" fontAlgn="auto">
              <a:buFont typeface="+mj-lt"/>
              <a:buAutoNum type="arabicPeriod" startAt="51"/>
              <a:defRPr/>
            </a:pPr>
            <a:r>
              <a:rPr lang="pt-BR" dirty="0"/>
              <a:t>NG, </a:t>
            </a:r>
            <a:r>
              <a:rPr lang="pt-BR" dirty="0" err="1"/>
              <a:t>Yu-tze</a:t>
            </a:r>
            <a:r>
              <a:rPr lang="pt-BR" dirty="0"/>
              <a:t>; MAGANTI, Rama. </a:t>
            </a:r>
            <a:r>
              <a:rPr lang="en-US" dirty="0"/>
              <a:t>Status epilepticus in childhood. </a:t>
            </a:r>
            <a:r>
              <a:rPr lang="en-US" b="1" dirty="0"/>
              <a:t>Journal Of </a:t>
            </a:r>
            <a:r>
              <a:rPr lang="en-US" b="1" dirty="0" err="1"/>
              <a:t>Paediatrics</a:t>
            </a:r>
            <a:r>
              <a:rPr lang="en-US" b="1" dirty="0"/>
              <a:t> And Child Health,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49, n. 6, p.432-437, 13 set. 2012. </a:t>
            </a:r>
            <a:r>
              <a:rPr lang="pt-BR" dirty="0" err="1"/>
              <a:t>Wiley-Blackwell</a:t>
            </a:r>
            <a:r>
              <a:rPr lang="pt-BR" dirty="0"/>
              <a:t>. http://dx.doi.org/10.1111/j.1440-1754.2012.02559.x. Disponível em: &lt;http://onlinelibrary.wiley.com/journal/10.1111/(ISSN)1440-1754&gt;. Acesso em: 19 nov. 2017.</a:t>
            </a:r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55000" lnSpcReduction="20000"/>
          </a:bodyPr>
          <a:lstStyle/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en-US" dirty="0"/>
              <a:t>ZAWADZKI, </a:t>
            </a:r>
            <a:r>
              <a:rPr lang="en-US" dirty="0" err="1"/>
              <a:t>Lucyna</a:t>
            </a:r>
            <a:r>
              <a:rPr lang="en-US" dirty="0"/>
              <a:t>; STAFSTROM, Carl E.. Status Epilepticus Treatment and Outcome in Children: What Might the Future Hold?. </a:t>
            </a:r>
            <a:r>
              <a:rPr lang="en-US" b="1" dirty="0"/>
              <a:t>Seminars In Pediatric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17, n. 3, p.201-205, set. 2010. </a:t>
            </a:r>
            <a:r>
              <a:rPr lang="pt-BR" dirty="0" err="1"/>
              <a:t>Elsevier</a:t>
            </a:r>
            <a:r>
              <a:rPr lang="pt-BR" dirty="0"/>
              <a:t> BV. http://dx.doi.org/10.1016/j.spen.2010.06.008. Disponível em: &lt;http://www.sciencedirect.com/science/journal/10719091&gt;. Acesso em: 27 set. 2017.</a:t>
            </a:r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en-US" dirty="0"/>
              <a:t>DEVENDRA MISHRA. Multi-disciplinary Group On Management Of Status Epilepticus In Children In India. Consensus Guidelines on Management of Childhood Convulsive Status Epilepticus. </a:t>
            </a:r>
            <a:r>
              <a:rPr lang="en-US" b="1" dirty="0"/>
              <a:t>Journal Of The Indian Pediatric Society, </a:t>
            </a:r>
            <a:r>
              <a:rPr lang="en-US" dirty="0" err="1"/>
              <a:t>S.i</a:t>
            </a:r>
            <a:r>
              <a:rPr lang="en-US" dirty="0"/>
              <a:t>, v. 12, n. 51, p.975-990, </a:t>
            </a:r>
            <a:r>
              <a:rPr lang="en-US" dirty="0" err="1"/>
              <a:t>dez</a:t>
            </a:r>
            <a:r>
              <a:rPr lang="en-US" dirty="0"/>
              <a:t>. 2014. </a:t>
            </a:r>
            <a:r>
              <a:rPr lang="pt-BR" dirty="0"/>
              <a:t>Disponível em: &lt;http://www.indianpediatrics.net/index.htm&gt;. Acesso em: 19 nov. 2017.</a:t>
            </a:r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pt-BR" b="1" dirty="0"/>
              <a:t> </a:t>
            </a:r>
            <a:r>
              <a:rPr lang="pt-BR" dirty="0"/>
              <a:t>ABEND, Nicholas S.; GUTIERREZ-COLINA, Ana M.; DLUGOS, Dennis J.. </a:t>
            </a:r>
            <a:r>
              <a:rPr lang="en-US" dirty="0"/>
              <a:t>Medical Treatment of Pediatric Status Epilepticus. </a:t>
            </a:r>
            <a:r>
              <a:rPr lang="en-US" b="1" dirty="0"/>
              <a:t>Seminars In Pediatric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17, n. 3, p.169-175, set. 2010. </a:t>
            </a:r>
            <a:r>
              <a:rPr lang="pt-BR" dirty="0" err="1"/>
              <a:t>Elsevier</a:t>
            </a:r>
            <a:r>
              <a:rPr lang="pt-BR" dirty="0"/>
              <a:t> BV. http://dx.doi.org/10.1016/j.spen.2010.06.005. Disponível em: &lt;http://www.sciencedirect.com/science/journal/10719091&gt;.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21 </a:t>
            </a:r>
            <a:r>
              <a:rPr lang="en-US" dirty="0" err="1"/>
              <a:t>nov.</a:t>
            </a:r>
            <a:r>
              <a:rPr lang="en-US" dirty="0"/>
              <a:t> 2017.</a:t>
            </a:r>
            <a:endParaRPr lang="pt-BR" dirty="0"/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en-US" b="1" dirty="0"/>
              <a:t> </a:t>
            </a:r>
            <a:r>
              <a:rPr lang="en-US" dirty="0"/>
              <a:t>HOLLAND, Katherine.; SHINNAR, </a:t>
            </a:r>
            <a:r>
              <a:rPr lang="en-US" dirty="0" err="1"/>
              <a:t>Shlomo</a:t>
            </a:r>
            <a:r>
              <a:rPr lang="en-US" dirty="0"/>
              <a:t>.. Status epilepticus in children. </a:t>
            </a:r>
            <a:r>
              <a:rPr lang="en-US" b="1" dirty="0"/>
              <a:t>Handbook Of Clinical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p.795-812, 2012. Elsevier. </a:t>
            </a:r>
            <a:r>
              <a:rPr lang="en-US" u="sng" dirty="0">
                <a:hlinkClick r:id="rId2"/>
              </a:rPr>
              <a:t>http://dx.doi.org/10.1016/b978-0-444-52899-5.00028-9</a:t>
            </a:r>
            <a:r>
              <a:rPr lang="en-US" dirty="0"/>
              <a:t>.</a:t>
            </a:r>
            <a:endParaRPr lang="pt-BR" dirty="0"/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pt-BR" dirty="0"/>
              <a:t>VALENTE, Gustavo </a:t>
            </a:r>
            <a:r>
              <a:rPr lang="pt-BR" dirty="0" err="1"/>
              <a:t>Borela</a:t>
            </a:r>
            <a:r>
              <a:rPr lang="pt-BR" dirty="0"/>
              <a:t>; UCHÔA, Ludmila Inácio de Lima. </a:t>
            </a:r>
            <a:r>
              <a:rPr lang="pt-BR" b="1" dirty="0"/>
              <a:t>PERFIL CLÍNICO EPIDEMIOLÓGICO DOS PACIENTES ATENDIDOS ENTRE JANEIRO 2013 A JANEIRO DE 2015 NO HMIB COM ESTADO DE MAL EPILÉPTICO E PROPOSTA DE PROTOCOLO DE ATENDIMENTO PARA ESTADO DE MAL EPILÉPTICO REFRATÁRIO. </a:t>
            </a:r>
            <a:r>
              <a:rPr lang="pt-BR" dirty="0"/>
              <a:t>2016. 1 v. Tese (TCC) - Curso de Conclusão Residência de Pediatria, </a:t>
            </a:r>
            <a:r>
              <a:rPr lang="pt-BR" dirty="0" err="1"/>
              <a:t>Hmib</a:t>
            </a:r>
            <a:r>
              <a:rPr lang="pt-BR" dirty="0"/>
              <a:t>, Brasília, 2016.</a:t>
            </a:r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en-US" dirty="0"/>
              <a:t>SEINFELD, </a:t>
            </a:r>
            <a:r>
              <a:rPr lang="en-US" dirty="0" err="1"/>
              <a:t>Syndi</a:t>
            </a:r>
            <a:r>
              <a:rPr lang="en-US" dirty="0"/>
              <a:t>; GOODKIN, Howard P.; SHINNAR, </a:t>
            </a:r>
            <a:r>
              <a:rPr lang="en-US" dirty="0" err="1"/>
              <a:t>Shlomo</a:t>
            </a:r>
            <a:r>
              <a:rPr lang="en-US" dirty="0"/>
              <a:t>. Status Epilepticus. </a:t>
            </a:r>
            <a:r>
              <a:rPr lang="en-US" b="1" dirty="0"/>
              <a:t>Cold Spring Harbor Perspectives In Medicine,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6, n. 3, p.1-12, mar. 2016. Cold Spring Harbor Laboratory. http://dx.doi.org/10.1101/cshperspect.a022830. </a:t>
            </a:r>
            <a:r>
              <a:rPr lang="pt-BR" dirty="0"/>
              <a:t>Disponível em: &lt;http://perspectivesinmedicine.cshlp.org/&gt;. Acesso em: 19 nov. 2017.</a:t>
            </a:r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en-US" dirty="0"/>
              <a:t>FREILICH, Emily R. et al. Pediatric status epilepticus. </a:t>
            </a:r>
            <a:r>
              <a:rPr lang="en-US" b="1" dirty="0"/>
              <a:t>Current Opinion In 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26, n. 6, p.655-661, </a:t>
            </a:r>
            <a:r>
              <a:rPr lang="en-US" dirty="0" err="1"/>
              <a:t>dez</a:t>
            </a:r>
            <a:r>
              <a:rPr lang="en-US" dirty="0"/>
              <a:t>. 2014. Ovid Technologies (Wolters Kluwer Health). http://dx.doi.org/10.1097/mop.0000000000000152. </a:t>
            </a:r>
            <a:r>
              <a:rPr lang="pt-BR" dirty="0"/>
              <a:t>Disponível em: &lt;http://ovidsp.ovid.com&gt;. Acesso em: 19 nov. 2017.</a:t>
            </a:r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en-US" dirty="0"/>
              <a:t>BESLI, </a:t>
            </a:r>
            <a:r>
              <a:rPr lang="en-US" dirty="0" err="1"/>
              <a:t>Gulser</a:t>
            </a:r>
            <a:r>
              <a:rPr lang="en-US" dirty="0"/>
              <a:t> </a:t>
            </a:r>
            <a:r>
              <a:rPr lang="en-US" dirty="0" err="1"/>
              <a:t>Esen</a:t>
            </a:r>
            <a:r>
              <a:rPr lang="en-US" dirty="0"/>
              <a:t> et al. Status epilepticus in children: Causes, clinical features and short-term outcome. </a:t>
            </a:r>
            <a:r>
              <a:rPr lang="en-US" b="1" dirty="0"/>
              <a:t>Pediatrics International,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52, n. 5, p.749-753, 4 </a:t>
            </a:r>
            <a:r>
              <a:rPr lang="en-US" dirty="0" err="1"/>
              <a:t>maio</a:t>
            </a:r>
            <a:r>
              <a:rPr lang="en-US" dirty="0"/>
              <a:t> 2010. </a:t>
            </a:r>
            <a:r>
              <a:rPr lang="pt-BR" dirty="0" err="1"/>
              <a:t>Wiley-Blackwell</a:t>
            </a:r>
            <a:r>
              <a:rPr lang="pt-BR" dirty="0"/>
              <a:t>. http://dx.doi.org/10.1111/j.1442-200x.2010.03164.x. Disponível em: &lt;http://onlinelibrary.wiley.com/journal/10.1111/(ISSN)1442-200X&gt;.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12 out. 2017</a:t>
            </a:r>
            <a:endParaRPr lang="pt-BR" dirty="0"/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pt-BR" b="1" dirty="0"/>
              <a:t> </a:t>
            </a:r>
            <a:r>
              <a:rPr lang="pt-BR" dirty="0"/>
              <a:t>VALDEZ, Jorge </a:t>
            </a:r>
            <a:r>
              <a:rPr lang="pt-BR" dirty="0" err="1"/>
              <a:t>Malagón</a:t>
            </a:r>
            <a:r>
              <a:rPr lang="pt-BR" dirty="0"/>
              <a:t>. ESTADO DE MAL EPILÉPTICO EN PEDIATRÍA. </a:t>
            </a:r>
            <a:r>
              <a:rPr lang="pt-BR" b="1" dirty="0"/>
              <a:t>Estado de Mal </a:t>
            </a:r>
            <a:r>
              <a:rPr lang="pt-BR" b="1" dirty="0" err="1"/>
              <a:t>EpilÉptico</a:t>
            </a:r>
            <a:r>
              <a:rPr lang="pt-BR" b="1" dirty="0"/>
              <a:t> </a:t>
            </a:r>
            <a:r>
              <a:rPr lang="pt-BR" b="1" dirty="0" err="1"/>
              <a:t>En</a:t>
            </a:r>
            <a:r>
              <a:rPr lang="pt-BR" b="1" dirty="0"/>
              <a:t> </a:t>
            </a:r>
            <a:r>
              <a:rPr lang="pt-BR" b="1" dirty="0" err="1"/>
              <a:t>PediatrÍa</a:t>
            </a:r>
            <a:r>
              <a:rPr lang="pt-BR" b="1" dirty="0"/>
              <a:t>, </a:t>
            </a:r>
            <a:r>
              <a:rPr lang="pt-BR" dirty="0"/>
              <a:t>Buenos Aires, v. 1, n. 73, p.77-82, dez. 2013.</a:t>
            </a:r>
          </a:p>
          <a:p>
            <a:pPr marL="342900" indent="-342900" fontAlgn="auto">
              <a:buFont typeface="+mj-lt"/>
              <a:buAutoNum type="arabicPeriod" startAt="61"/>
              <a:defRPr/>
            </a:pPr>
            <a:r>
              <a:rPr lang="en-US" dirty="0"/>
              <a:t>FREILICH, Emily R.; ZELLEKE, Tesfaye; GAILLARD, William D.. Identification and Evaluation of the Child in Status Epilepticus. </a:t>
            </a:r>
            <a:r>
              <a:rPr lang="en-US" b="1" dirty="0"/>
              <a:t>Seminars In Pediatric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17, n. 3, p.144-149, set. 2010. </a:t>
            </a:r>
            <a:r>
              <a:rPr lang="pt-BR" dirty="0" err="1"/>
              <a:t>Elsevier</a:t>
            </a:r>
            <a:r>
              <a:rPr lang="pt-BR" dirty="0"/>
              <a:t> BV. http://dx.doi.org/10.1016/j.spen.2010.06.003. Disponível em: &lt;http://www.sciencedirect.com/science/journal/10719091&gt;. Acesso em: 01 dez. 2017.</a:t>
            </a:r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62500" lnSpcReduction="20000"/>
          </a:bodyPr>
          <a:lstStyle/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pt-BR" dirty="0"/>
              <a:t>NG, </a:t>
            </a:r>
            <a:r>
              <a:rPr lang="pt-BR" dirty="0" err="1"/>
              <a:t>Yu-tze</a:t>
            </a:r>
            <a:r>
              <a:rPr lang="pt-BR" dirty="0"/>
              <a:t>; MAGANTI, Rama. </a:t>
            </a:r>
            <a:r>
              <a:rPr lang="en-US" dirty="0"/>
              <a:t>Status epilepticus in childhood. </a:t>
            </a:r>
            <a:r>
              <a:rPr lang="en-US" b="1" dirty="0"/>
              <a:t>Journal Of </a:t>
            </a:r>
            <a:r>
              <a:rPr lang="en-US" b="1" dirty="0" err="1"/>
              <a:t>Paediatrics</a:t>
            </a:r>
            <a:r>
              <a:rPr lang="en-US" b="1" dirty="0"/>
              <a:t> And Child Health,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49, n. 6, p.432-437, 13 set. 2012. </a:t>
            </a:r>
            <a:r>
              <a:rPr lang="pt-BR" dirty="0" err="1"/>
              <a:t>Wiley-Blackwell</a:t>
            </a:r>
            <a:r>
              <a:rPr lang="pt-BR" dirty="0"/>
              <a:t>. http://dx.doi.org/10.1111/j.1440-1754.2012.02559.x. Disponível em: &lt;http://onlinelibrary.wiley.com/journal/10.1111/(ISSN)1440-1754&gt;. Acesso em: 29 nov. 2017.</a:t>
            </a:r>
          </a:p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en-US" dirty="0"/>
              <a:t>HUBERT, P.; PARAIN, D.; VALLÉE, L.. </a:t>
            </a:r>
            <a:r>
              <a:rPr lang="pt-BR" dirty="0" err="1"/>
              <a:t>Prise</a:t>
            </a:r>
            <a:r>
              <a:rPr lang="pt-BR" dirty="0"/>
              <a:t> </a:t>
            </a:r>
            <a:r>
              <a:rPr lang="pt-BR" dirty="0" err="1"/>
              <a:t>en</a:t>
            </a:r>
            <a:r>
              <a:rPr lang="pt-BR" dirty="0"/>
              <a:t> charge d’</a:t>
            </a:r>
            <a:r>
              <a:rPr lang="pt-BR" dirty="0" err="1"/>
              <a:t>un</a:t>
            </a:r>
            <a:r>
              <a:rPr lang="pt-BR" dirty="0"/>
              <a:t> </a:t>
            </a:r>
            <a:r>
              <a:rPr lang="pt-BR" dirty="0" err="1"/>
              <a:t>état</a:t>
            </a:r>
            <a:r>
              <a:rPr lang="pt-BR" dirty="0"/>
              <a:t> de mal </a:t>
            </a:r>
            <a:r>
              <a:rPr lang="pt-BR" dirty="0" err="1"/>
              <a:t>épileptique</a:t>
            </a:r>
            <a:r>
              <a:rPr lang="pt-BR" dirty="0"/>
              <a:t> de </a:t>
            </a:r>
            <a:r>
              <a:rPr lang="pt-BR" dirty="0" err="1"/>
              <a:t>l’enfant</a:t>
            </a:r>
            <a:r>
              <a:rPr lang="pt-BR" dirty="0"/>
              <a:t> (nouveau-né </a:t>
            </a:r>
            <a:r>
              <a:rPr lang="pt-BR" dirty="0" err="1"/>
              <a:t>exclu</a:t>
            </a:r>
            <a:r>
              <a:rPr lang="pt-BR" dirty="0"/>
              <a:t>). </a:t>
            </a:r>
            <a:r>
              <a:rPr lang="pt-BR" b="1" dirty="0" err="1"/>
              <a:t>Revue</a:t>
            </a:r>
            <a:r>
              <a:rPr lang="pt-BR" b="1" dirty="0"/>
              <a:t> </a:t>
            </a:r>
            <a:r>
              <a:rPr lang="pt-BR" b="1" dirty="0" err="1"/>
              <a:t>Neurologique</a:t>
            </a:r>
            <a:r>
              <a:rPr lang="pt-BR" b="1" dirty="0"/>
              <a:t>, </a:t>
            </a:r>
            <a:r>
              <a:rPr lang="pt-BR" dirty="0"/>
              <a:t>[</a:t>
            </a:r>
            <a:r>
              <a:rPr lang="pt-BR" dirty="0" err="1"/>
              <a:t>s.l</a:t>
            </a:r>
            <a:r>
              <a:rPr lang="pt-BR" dirty="0"/>
              <a:t>.], v. 165, n. 4, p.390-397, abr. 2009. </a:t>
            </a:r>
            <a:r>
              <a:rPr lang="pt-BR" dirty="0" err="1"/>
              <a:t>Elsevier</a:t>
            </a:r>
            <a:r>
              <a:rPr lang="pt-BR" dirty="0"/>
              <a:t> BV. http://dx.doi.org/10.1016/j.neurol.2008.11.009. Disponível em: &lt;http://www.sciencedirect.com/science/journal/00353787&gt;. Acesso em: 29 nov. 2017</a:t>
            </a:r>
          </a:p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en-US" dirty="0"/>
              <a:t>PAYNE, Eric T.; HAHN, Cecil D.. Continuous electroencephalography for seizures and status epilepticus. </a:t>
            </a:r>
            <a:r>
              <a:rPr lang="en-US" b="1" dirty="0"/>
              <a:t>Current Opinion In Pediatrics,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26, n. 6, p.675-681, </a:t>
            </a:r>
            <a:r>
              <a:rPr lang="en-US" dirty="0" err="1"/>
              <a:t>dez</a:t>
            </a:r>
            <a:r>
              <a:rPr lang="en-US" dirty="0"/>
              <a:t>. 2014. Ovid Technologies (Wolters Kluwer Health). http://dx.doi.org/10.1097/mop.0000000000000151. </a:t>
            </a:r>
            <a:r>
              <a:rPr lang="pt-BR" dirty="0"/>
              <a:t>Disponível em: &lt;http://ovidsp.ovid.com/ovidweb.cgi?T=JS&amp;NEWS=n&amp;CSC=Y&amp;PAGE=toc&amp;D=yrovft&amp;AN=00008480-000000000-00000&gt;. Acesso em: 29 nov. 2017</a:t>
            </a:r>
          </a:p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en-US" dirty="0"/>
              <a:t>CAPOVILLA, Giuseppe et al. Treatment of convulsive status epilepticus in childhood: Recommendations of the Italian League Against Epilepsy. </a:t>
            </a:r>
            <a:r>
              <a:rPr lang="en-US" b="1" dirty="0" err="1"/>
              <a:t>Epilepsia</a:t>
            </a:r>
            <a:r>
              <a:rPr lang="en-US" b="1" dirty="0"/>
              <a:t>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54, p.23-34, out. 2013. Wiley-Blackwell. http://dx.doi.org/10.1111/epi.12307. </a:t>
            </a:r>
            <a:r>
              <a:rPr lang="pt-BR" dirty="0"/>
              <a:t>Disponível em: &lt;http://onlinelibrary.wiley.com/journal/10.1111/(ISSN)1528-1167&gt;. Acesso em: 01 dez. 2017.</a:t>
            </a:r>
          </a:p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en-US" dirty="0"/>
              <a:t>FERLISI, M. et al. Preliminary results of the global audit of treatment of refractory status epilepticus. </a:t>
            </a:r>
            <a:r>
              <a:rPr lang="en-US" b="1" dirty="0"/>
              <a:t>Epilepsy &amp; Behavior,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49, p.318-324, ago. 2015. Elsevier BV. </a:t>
            </a:r>
            <a:r>
              <a:rPr lang="en-US" u="sng" dirty="0">
                <a:hlinkClick r:id="rId2"/>
              </a:rPr>
              <a:t>http://dx.doi.org/10.1016/j.yebeh.2015.04.010</a:t>
            </a:r>
            <a:r>
              <a:rPr lang="en-US" dirty="0"/>
              <a:t>.</a:t>
            </a:r>
            <a:endParaRPr lang="pt-BR" dirty="0"/>
          </a:p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en-US" dirty="0"/>
              <a:t>OWENS, James. Medical Management of Refractory Status Epilepticus. </a:t>
            </a:r>
            <a:r>
              <a:rPr lang="en-US" b="1" dirty="0"/>
              <a:t>Seminars In Pediatric Neurology,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17, n. 3, p.176-181, set. 2010. </a:t>
            </a:r>
            <a:r>
              <a:rPr lang="pt-BR" dirty="0" err="1"/>
              <a:t>Elsevier</a:t>
            </a:r>
            <a:r>
              <a:rPr lang="pt-BR" dirty="0"/>
              <a:t> BV. </a:t>
            </a:r>
            <a:r>
              <a:rPr lang="pt-BR" u="sng" dirty="0">
                <a:hlinkClick r:id="rId3"/>
              </a:rPr>
              <a:t>http://dx.doi.org/10.1016/j.spen.2010.06.006</a:t>
            </a:r>
            <a:r>
              <a:rPr lang="pt-BR" dirty="0"/>
              <a:t>.</a:t>
            </a:r>
          </a:p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pt-BR" dirty="0"/>
              <a:t>SAZ, </a:t>
            </a:r>
            <a:r>
              <a:rPr lang="pt-BR" dirty="0" err="1"/>
              <a:t>Eylem</a:t>
            </a:r>
            <a:r>
              <a:rPr lang="pt-BR" dirty="0"/>
              <a:t> </a:t>
            </a:r>
            <a:r>
              <a:rPr lang="pt-BR" dirty="0" err="1"/>
              <a:t>Ulas</a:t>
            </a:r>
            <a:r>
              <a:rPr lang="pt-BR" dirty="0"/>
              <a:t> et al. </a:t>
            </a:r>
            <a:r>
              <a:rPr lang="en-US" dirty="0"/>
              <a:t>Convulsive status epilepticus in children: Etiology, treatment protocol and outcome. </a:t>
            </a:r>
            <a:r>
              <a:rPr lang="pt-BR" b="1" dirty="0" err="1"/>
              <a:t>Seizure</a:t>
            </a:r>
            <a:r>
              <a:rPr lang="pt-BR" b="1" dirty="0"/>
              <a:t>, </a:t>
            </a:r>
            <a:r>
              <a:rPr lang="pt-BR" dirty="0"/>
              <a:t>[</a:t>
            </a:r>
            <a:r>
              <a:rPr lang="pt-BR" dirty="0" err="1"/>
              <a:t>s.l</a:t>
            </a:r>
            <a:r>
              <a:rPr lang="pt-BR" dirty="0"/>
              <a:t>.], v. 20, n. 2, p.115-118, mar. 2011. </a:t>
            </a:r>
            <a:r>
              <a:rPr lang="pt-BR" dirty="0" err="1"/>
              <a:t>Elsevier</a:t>
            </a:r>
            <a:r>
              <a:rPr lang="pt-BR" dirty="0"/>
              <a:t> BV. </a:t>
            </a:r>
            <a:r>
              <a:rPr lang="pt-BR" u="sng" dirty="0">
                <a:hlinkClick r:id="rId4"/>
              </a:rPr>
              <a:t>http://dx.doi.org/10.1016/j.seizure.2010.10.034</a:t>
            </a:r>
            <a:r>
              <a:rPr lang="pt-BR" dirty="0"/>
              <a:t>.</a:t>
            </a:r>
          </a:p>
          <a:p>
            <a:pPr marL="342900" indent="-342900" fontAlgn="auto">
              <a:buFont typeface="+mj-lt"/>
              <a:buAutoNum type="arabicPeriod" startAt="71"/>
              <a:defRPr/>
            </a:pPr>
            <a:r>
              <a:rPr lang="en-US" dirty="0"/>
              <a:t>SHEARER, Peter; RIVIELLO, James. Generalized Convulsive Status Epilepticus in Adults and Children: Treatment Guidelines and Protocols. </a:t>
            </a:r>
            <a:r>
              <a:rPr lang="en-US" b="1" dirty="0"/>
              <a:t>Emergency Medicine Clinics Of North America, </a:t>
            </a:r>
            <a:r>
              <a:rPr lang="en-US" dirty="0"/>
              <a:t>[</a:t>
            </a:r>
            <a:r>
              <a:rPr lang="en-US" dirty="0" err="1"/>
              <a:t>s.l.</a:t>
            </a:r>
            <a:r>
              <a:rPr lang="en-US" dirty="0"/>
              <a:t>], v. 29, n. 1, p.51-64, </a:t>
            </a:r>
            <a:r>
              <a:rPr lang="en-US" dirty="0" err="1"/>
              <a:t>fev</a:t>
            </a:r>
            <a:r>
              <a:rPr lang="en-US" dirty="0"/>
              <a:t>. 2011. </a:t>
            </a:r>
            <a:r>
              <a:rPr lang="pt-BR" dirty="0" err="1"/>
              <a:t>Elsevier</a:t>
            </a:r>
            <a:r>
              <a:rPr lang="pt-BR" dirty="0"/>
              <a:t> BV. http://dx.doi.org/10.1016/j.emc.2010.08.005.</a:t>
            </a:r>
          </a:p>
          <a:p>
            <a:pPr marL="306000" indent="-306000" fontAlgn="auto"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Obrigado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videndo">
  <a:themeElements>
    <a:clrScheme name="Dividendo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o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Dividendo</Template>
  <TotalTime>1220</TotalTime>
  <Words>4492</Words>
  <Application>Microsoft Office PowerPoint</Application>
  <PresentationFormat>Personalizar</PresentationFormat>
  <Paragraphs>633</Paragraphs>
  <Slides>74</Slides>
  <Notes>30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74</vt:i4>
      </vt:variant>
    </vt:vector>
  </HeadingPairs>
  <TitlesOfParts>
    <vt:vector size="84" baseType="lpstr">
      <vt:lpstr>Gill Sans MT</vt:lpstr>
      <vt:lpstr>Arial</vt:lpstr>
      <vt:lpstr>Wingdings 2</vt:lpstr>
      <vt:lpstr>Cabin</vt:lpstr>
      <vt:lpstr>Noto Sans Symbols</vt:lpstr>
      <vt:lpstr>Century Gothic</vt:lpstr>
      <vt:lpstr>Microsoft YaHei</vt:lpstr>
      <vt:lpstr>Wingdings</vt:lpstr>
      <vt:lpstr>Verdana</vt:lpstr>
      <vt:lpstr>Dividendo</vt:lpstr>
      <vt:lpstr>MANEJO E PROPOSTA DE PROTOCOLO PARA O ATENDIMENTO DAS CRISES EPILÉPTICAS EM PEDIATRIA ATENDIDAS NO SERVIÇO DE EMERGÊNCIA DO HOSPITAL MATERNO-INFANTIL DE BRASÍLIA</vt:lpstr>
      <vt:lpstr>DIVISÃO ESTRUTURAL DA APRESENTAÇÃO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 – MOVIMENTOS PAROXÍSTICOS NÃO EPILÉPTICOS</vt:lpstr>
      <vt:lpstr>INTRODUÇÃO – MOVIMENTOS PAROXÍSTICOS NÃO EPILÉPTICOS</vt:lpstr>
      <vt:lpstr>INTRODUÇÃO – MOVIMENTOS PAROXÍSTICOS NÃO EPILÉPTICOS</vt:lpstr>
      <vt:lpstr>INTRODUÇÃO – MOVIMENTOS PAROXÍSTICOS NÃO EPILÉPTICOS</vt:lpstr>
      <vt:lpstr>INTRODUÇÃO – MOVIMENTOS PAROXÍSTICOS NÃO EPILÉPTICOS</vt:lpstr>
      <vt:lpstr>INTRODUÇÃO – MOVIMENTOS PAROXÍSTICOS NÃO EPILÉPTICOS</vt:lpstr>
      <vt:lpstr>CRISES EPILÉPTICAS FEBRIS</vt:lpstr>
      <vt:lpstr>CRISES EPILÉPTICAS FEBRIS – DEFINIÇÃO</vt:lpstr>
      <vt:lpstr>CRISES EPILÉPTICAS FEBRIS - EPIDEMIOLOGIA</vt:lpstr>
      <vt:lpstr>CRISES EPILÉPTICAS FEBRIS - CLÍNICA</vt:lpstr>
      <vt:lpstr>CRISES EPILÉPTICAS FEBRIS - CLÍNICA</vt:lpstr>
      <vt:lpstr>CRISES EPILÉPTICAS FEBRIS - CLÍNICA</vt:lpstr>
      <vt:lpstr>CRISES EPILÉPTICAS FEBRIS – DIAGNÓSTICO</vt:lpstr>
      <vt:lpstr>CRISES EPILÉPTICAS FEBRIS – DIAGNÓSTICO</vt:lpstr>
      <vt:lpstr>CRISES EPILÉPTICAS FEBRIS - DIAGNÓSTICO</vt:lpstr>
      <vt:lpstr>CRISES EPILÉPTICAS FEBRIS - MANEJO</vt:lpstr>
      <vt:lpstr>PROTOCOLO DE CRISE EPILÉPTICA FEBRIL</vt:lpstr>
      <vt:lpstr>CRISES EPILÉPTICAS NEONATAIS</vt:lpstr>
      <vt:lpstr>CRISES EPILÉPTICAS NEONATAIS - INTRODUÇÃO</vt:lpstr>
      <vt:lpstr>CRISES EPILÉPTICAS NEONATAIS - DEFINIÇÃO</vt:lpstr>
      <vt:lpstr>CRISES EPILÉPTICAS NEONATAIS - EPIDEMIOLOGIA</vt:lpstr>
      <vt:lpstr>CRISES EPILÉPTICAS NEONATAIS - CLÍNICA </vt:lpstr>
      <vt:lpstr>CRISES EPILÉPTICAS NEONATAIS - CLÍNICA</vt:lpstr>
      <vt:lpstr>CRISES EPILÉPTICAS NEONATAIS - DIAGNÓSTICO</vt:lpstr>
      <vt:lpstr>CRISES EPILÉPTICAS NEONATAIS – DIAGNÓSTICO </vt:lpstr>
      <vt:lpstr>CRISES EPILÉPTICAS NEONATAIS - DIAGNÓSTICO</vt:lpstr>
      <vt:lpstr>PROTOCOLO DE CRISE EPILÉPTICA NEONATAL</vt:lpstr>
      <vt:lpstr>Primeira crise epiléptica não provocada (PCENP) e Descompensação de epilepsia prévia (DEP)</vt:lpstr>
      <vt:lpstr>PCENP e DEP – DEFINIÇÕES:</vt:lpstr>
      <vt:lpstr>PCENP e DEP – DEFINIÇÕES:</vt:lpstr>
      <vt:lpstr>PCENP e DEP – EPIDEMIOLOGIA:</vt:lpstr>
      <vt:lpstr>PCENP e DEP – EPIDEMIOLOGIA:</vt:lpstr>
      <vt:lpstr>PCENP e DEP – CLÍNICA:</vt:lpstr>
      <vt:lpstr>PCENP e DEP - CLÍNICA</vt:lpstr>
      <vt:lpstr>PCENP e DEP - CLÍNICA</vt:lpstr>
      <vt:lpstr>PCENP e DEP - DIAGNÓSTICO</vt:lpstr>
      <vt:lpstr>PCENP e DEP - CLÍNICA</vt:lpstr>
      <vt:lpstr>PCENP e DEP – DIAGNÓSTICO</vt:lpstr>
      <vt:lpstr>PROPOSTA DE PROTOCOLO PARA O MANEJO DA PRIMEIRA CRISE NÃO PROVOCADA</vt:lpstr>
      <vt:lpstr>PROPOSTA DE PROTOCOLO PARA O MANEJO DA DESCOMPENSAÇÃO DE EPILEPSIA PRÉVIA</vt:lpstr>
      <vt:lpstr>ESTADO DE MAL EPILÉPTICO</vt:lpstr>
      <vt:lpstr>ESTADO DE MAL EPILÉPTICO</vt:lpstr>
      <vt:lpstr>ESTADO DE MAL EPILÉPTICO - DEFINIÇÕES</vt:lpstr>
      <vt:lpstr>ESTADO DE MAL EPILÉPTICO - DEFINIÇÕES</vt:lpstr>
      <vt:lpstr>ESTADO DE MAL EPILÉPTICO - DEFINIÇÕES</vt:lpstr>
      <vt:lpstr>ESTADO DE MAL EPILÉPTICO - EPIDEMIOLOGIA</vt:lpstr>
      <vt:lpstr>ESTADO DE MAL EPILÉPTICO - EPIDEMIOLOGIA</vt:lpstr>
      <vt:lpstr>ESTADO DE MAL EPILÉPTICO – CLÍNICA</vt:lpstr>
      <vt:lpstr>ESTADO DE MAL EPILÉPTICO – CLÍNICA</vt:lpstr>
      <vt:lpstr>ESTADO DE MAL EPILÉPTICO - DIAGNÓSTICO</vt:lpstr>
      <vt:lpstr>ESTADO DE MAL EPILÉPTICO - DIAGNÓSTICO</vt:lpstr>
      <vt:lpstr>Estado de mal epiléptico – diagnóstico</vt:lpstr>
      <vt:lpstr>Estado de mal epiléptico – diagnóstico</vt:lpstr>
      <vt:lpstr>Estado de mal epiléptico - diagnóstico</vt:lpstr>
      <vt:lpstr>Estado de mal epiléptico - diagnóstico</vt:lpstr>
      <vt:lpstr>Estado de mal epiléptico - diagnóstico</vt:lpstr>
      <vt:lpstr>PROPOSTA DE PROTOCOLO E MANEJO DO ESTADO DE MAL EPILÉPTICO </vt:lpstr>
      <vt:lpstr>Referências bibliográficas</vt:lpstr>
      <vt:lpstr>Referências bibliográficas</vt:lpstr>
      <vt:lpstr>Referências bibliográficas</vt:lpstr>
      <vt:lpstr>Referências bibliográficas</vt:lpstr>
      <vt:lpstr>Referências bibliográficas</vt:lpstr>
      <vt:lpstr>Referências bibliográficas</vt:lpstr>
      <vt:lpstr>Referências bibliográficas</vt:lpstr>
      <vt:lpstr>Referências bibliográficas</vt:lpstr>
      <vt:lpstr>Obrigado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MANEJO E PROPOSTA DE PROTOCOLO PARA O ATENDIMENTO DAS CRISES EPILÉTICAS EM PEDIATRIA ATENDIDAS NO SERVIÇO DE EMERGÊNCIA DO HOSPITAL MATERNO-INFANTIL DE BRASÍLIA</dc:title>
  <dc:creator>Matheus Rocha Pereira Klettenberg</dc:creator>
  <cp:lastModifiedBy>Paulo</cp:lastModifiedBy>
  <cp:revision>51</cp:revision>
  <cp:lastPrinted>2018-02-01T14:01:34Z</cp:lastPrinted>
  <dcterms:modified xsi:type="dcterms:W3CDTF">2018-02-18T16:29:56Z</dcterms:modified>
</cp:coreProperties>
</file>