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35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37" r:id="rId53"/>
    <p:sldId id="317" r:id="rId54"/>
    <p:sldId id="338" r:id="rId55"/>
    <p:sldId id="318" r:id="rId56"/>
    <p:sldId id="319" r:id="rId57"/>
    <p:sldId id="320" r:id="rId58"/>
    <p:sldId id="336" r:id="rId59"/>
    <p:sldId id="321" r:id="rId60"/>
    <p:sldId id="322" r:id="rId61"/>
    <p:sldId id="323" r:id="rId62"/>
    <p:sldId id="324" r:id="rId63"/>
    <p:sldId id="325" r:id="rId64"/>
    <p:sldId id="326" r:id="rId65"/>
    <p:sldId id="327" r:id="rId66"/>
    <p:sldId id="328" r:id="rId67"/>
    <p:sldId id="329" r:id="rId68"/>
    <p:sldId id="330" r:id="rId69"/>
    <p:sldId id="331" r:id="rId70"/>
    <p:sldId id="332" r:id="rId71"/>
    <p:sldId id="333" r:id="rId72"/>
    <p:sldId id="339" r:id="rId73"/>
    <p:sldId id="334" r:id="rId74"/>
    <p:sldId id="340" r:id="rId75"/>
    <p:sldId id="341" r:id="rId76"/>
    <p:sldId id="342" r:id="rId77"/>
    <p:sldId id="343" r:id="rId78"/>
    <p:sldId id="345" r:id="rId79"/>
    <p:sldId id="346" r:id="rId80"/>
    <p:sldId id="347" r:id="rId81"/>
    <p:sldId id="344" r:id="rId8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289" autoAdjust="0"/>
    <p:restoredTop sz="94660"/>
  </p:normalViewPr>
  <p:slideViewPr>
    <p:cSldViewPr>
      <p:cViewPr varScale="1">
        <p:scale>
          <a:sx n="85" d="100"/>
          <a:sy n="85" d="100"/>
        </p:scale>
        <p:origin x="-1291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Pr>
        <a:solidFill>
          <a:srgbClr val="5DEAF9">
            <a:alpha val="69803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109538" y="596900"/>
            <a:ext cx="4449763" cy="5621338"/>
          </a:xfrm>
          <a:prstGeom prst="rect">
            <a:avLst/>
          </a:prstGeom>
          <a:noFill/>
        </p:spPr>
      </p:pic>
      <p:sp>
        <p:nvSpPr>
          <p:cNvPr id="5" name="Quadro 4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160"/>
            </a:avLst>
          </a:prstGeom>
          <a:solidFill>
            <a:srgbClr val="00B0F0"/>
          </a:soli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prstClr val="black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286200" y="1986409"/>
            <a:ext cx="4750296" cy="1010543"/>
          </a:xfrm>
        </p:spPr>
        <p:txBody>
          <a:bodyPr>
            <a:noAutofit/>
          </a:bodyPr>
          <a:lstStyle>
            <a:lvl1pPr>
              <a:defRPr sz="5400" b="1">
                <a:solidFill>
                  <a:srgbClr val="780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0" y="3886200"/>
            <a:ext cx="4352528" cy="1775048"/>
          </a:xfrm>
        </p:spPr>
        <p:txBody>
          <a:bodyPr/>
          <a:lstStyle>
            <a:lvl1pPr marL="0" indent="0" algn="ctr">
              <a:buNone/>
              <a:defRPr b="0" i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  <a:cs typeface="Calibri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dirty="0" smtClean="0"/>
              <a:t>Clique para editar o estilo do subtítulo mestre</a:t>
            </a:r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981325" y="993775"/>
            <a:ext cx="2822575" cy="1000125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25760"/>
            <a:ext cx="8229600" cy="1143000"/>
          </a:xfrm>
        </p:spPr>
        <p:txBody>
          <a:bodyPr>
            <a:noAutofit/>
          </a:bodyPr>
          <a:lstStyle>
            <a:lvl1pPr>
              <a:defRPr sz="60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pt-BR" dirty="0" smtClean="0"/>
              <a:t>Clique para editar o estilo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916832"/>
            <a:ext cx="8219256" cy="4608512"/>
          </a:xfrm>
        </p:spPr>
        <p:txBody>
          <a:bodyPr/>
          <a:lstStyle>
            <a:lvl1pPr>
              <a:buSzPct val="150000"/>
              <a:buFontTx/>
              <a:buBlip>
                <a:blip r:embed="rId3"/>
              </a:buBlip>
              <a:defRPr/>
            </a:lvl1pPr>
            <a:lvl2pPr>
              <a:buSzPct val="140000"/>
              <a:buFontTx/>
              <a:buBlip>
                <a:blip r:embed="rId4"/>
              </a:buBlip>
              <a:defRPr/>
            </a:lvl2pPr>
            <a:lvl3pPr>
              <a:buSzPct val="125000"/>
              <a:buFontTx/>
              <a:buBlip>
                <a:blip r:embed="rId5"/>
              </a:buBlip>
              <a:defRPr/>
            </a:lvl3pPr>
            <a:lvl4pPr>
              <a:buClr>
                <a:srgbClr val="780A6B"/>
              </a:buClr>
              <a:buFont typeface="Wingdings" pitchFamily="2" charset="2"/>
              <a:buChar char="v"/>
              <a:defRPr/>
            </a:lvl4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encrypted-tbn2.gstatic.com/images?q=tbn:ANd9GcRcJCwh7bJhPxGbBMyU_evw61oxu1wX-IPkG7JT4JgPADXjUy3O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992438" y="-6350"/>
            <a:ext cx="6157912" cy="4303713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Autofit/>
          </a:bodyPr>
          <a:lstStyle>
            <a:lvl1pPr algn="l">
              <a:defRPr sz="6600" b="1" cap="all">
                <a:solidFill>
                  <a:srgbClr val="780A6B"/>
                </a:solidFill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CE514-4C48-45E1-8B79-86A54746A6FE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63ECE-EC05-4BCC-B57F-F699AE150E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8786F-6AF9-4DC9-9CF5-710E095E0E55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9481B-9B5C-4616-8720-1DE8123B7C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carsondellosa.secure.miisolutions.net/media/cd/images/product/large/120133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016750" y="-103188"/>
            <a:ext cx="1676400" cy="1919288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7048" cy="1138138"/>
          </a:xfrm>
        </p:spPr>
        <p:txBody>
          <a:bodyPr>
            <a:noAutofit/>
          </a:bodyPr>
          <a:lstStyle>
            <a:lvl1pPr>
              <a:defRPr sz="60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pt-BR" dirty="0" smtClean="0"/>
              <a:t>Clique para editar </a:t>
            </a:r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577CF-4059-40AF-BD21-8E366CD8A4D2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4A8A-EB34-461B-9FE9-7CB86EF03A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380BE-B733-4D25-8D62-2D742DA1EC50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A90F1-BE0F-43B6-ADCC-B01ED56A4EC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5FAC2-1351-4DDD-BD15-0EB4B7D401A5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0FFD4-B520-4A4A-80A2-E226FE8432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0C603-359C-4A46-970C-A41762E1FDD5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28951-3031-4F50-BFB8-DFF362C6BA9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291BA-E81C-4EEA-AD6D-73353E47FBF9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42787-6809-4530-A5C0-09D6A0E5AB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E09F7-BD42-491A-A085-2FFE0675A6E8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150FC-4E65-4308-8AB3-804774A7E3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1CE1F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4099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1FD7D0-810A-47EF-8A37-E83FAF67354B}" type="datetimeFigureOut">
              <a:rPr lang="pt-BR"/>
              <a:pPr>
                <a:defRPr/>
              </a:pPr>
              <a:t>03/03/2015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C756E8-40D1-4EEA-82CE-901F592DC7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2" r:id="rId4"/>
    <p:sldLayoutId id="2147483681" r:id="rId5"/>
    <p:sldLayoutId id="2147483687" r:id="rId6"/>
    <p:sldLayoutId id="2147483680" r:id="rId7"/>
    <p:sldLayoutId id="2147483679" r:id="rId8"/>
    <p:sldLayoutId id="2147483678" r:id="rId9"/>
    <p:sldLayoutId id="2147483677" r:id="rId10"/>
    <p:sldLayoutId id="2147483676" r:id="rId11"/>
    <p:sldLayoutId id="2147483683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urlz MT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www.paulomargotto.com.br/documentos/Caso%20Clinico-Leucemia%20transit-Down.ppt" TargetMode="External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87675" y="4221163"/>
            <a:ext cx="5400675" cy="208756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pt-BR" sz="2000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Apresentação: Elisa de Oliveira Naves</a:t>
            </a:r>
          </a:p>
          <a:p>
            <a:pPr>
              <a:lnSpc>
                <a:spcPct val="80000"/>
              </a:lnSpc>
            </a:pPr>
            <a:r>
              <a:rPr lang="pt-BR" sz="20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Coordenção</a:t>
            </a: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: Dra Luciana Sugai</a:t>
            </a:r>
          </a:p>
          <a:p>
            <a:pPr>
              <a:lnSpc>
                <a:spcPct val="80000"/>
              </a:lnSpc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Internato em Pediatria HMIB - ESCS</a:t>
            </a:r>
          </a:p>
          <a:p>
            <a:pPr>
              <a:lnSpc>
                <a:spcPct val="80000"/>
              </a:lnSpc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Brasília, 2 de março de 2015</a:t>
            </a:r>
          </a:p>
          <a:p>
            <a:pPr>
              <a:lnSpc>
                <a:spcPct val="80000"/>
              </a:lnSpc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hlinkClick r:id="rId2"/>
              </a:rPr>
              <a:t>www.paulomargotto.com.br</a:t>
            </a: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>
              <a:lnSpc>
                <a:spcPct val="80000"/>
              </a:lnSpc>
            </a:pPr>
            <a:endParaRPr lang="pt-BR" sz="2000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1979613" y="2565400"/>
            <a:ext cx="6877050" cy="1009650"/>
          </a:xfrm>
        </p:spPr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Caso Clínico</a:t>
            </a:r>
            <a:br>
              <a:rPr lang="pt-BR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4500" u="sng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Hepatoesplenomegalia</a:t>
            </a:r>
            <a:r>
              <a:rPr lang="pt-BR" sz="4500" u="sng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4500" u="sng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4500" u="sng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Pancitopenia</a:t>
            </a:r>
            <a:r>
              <a:rPr lang="pt-BR" sz="4500" u="sng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4500" u="sng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4500" u="sng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Febre</a:t>
            </a:r>
          </a:p>
        </p:txBody>
      </p:sp>
      <p:pic>
        <p:nvPicPr>
          <p:cNvPr id="9221" name="Picture 5" descr="DSC001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8913"/>
            <a:ext cx="9144000" cy="126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9" descr="camiseta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49850"/>
            <a:ext cx="1357313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Espaço Reservado para Conteúdo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85075" y="5205413"/>
            <a:ext cx="1558925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História  Clínica</a:t>
            </a:r>
            <a:endParaRPr lang="pt-BR" dirty="0"/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Admissão HBDF (29/11/06)</a:t>
            </a:r>
          </a:p>
          <a:p>
            <a:r>
              <a:rPr lang="pt-BR" smtClean="0"/>
              <a:t>História Clínica (08/12/06)-informante: pai.</a:t>
            </a:r>
          </a:p>
          <a:p>
            <a:r>
              <a:rPr lang="pt-BR" smtClean="0"/>
              <a:t>SGN, 4 anos, sexo masculino, branco, natural de Brasília-DF e procedente de Valparaíso-GO</a:t>
            </a:r>
          </a:p>
          <a:p>
            <a:pPr algn="ctr"/>
            <a:endParaRPr lang="pt-BR" smtClean="0"/>
          </a:p>
          <a:p>
            <a:pPr algn="ctr"/>
            <a:r>
              <a:rPr lang="pt-BR" b="1" smtClean="0"/>
              <a:t>Queixa Principal: fraqueza e febre</a:t>
            </a:r>
          </a:p>
          <a:p>
            <a:pPr algn="ctr">
              <a:buFontTx/>
              <a:buNone/>
            </a:pPr>
            <a:r>
              <a:rPr lang="pt-BR" b="1" smtClean="0"/>
              <a:t>há cerca de 30 dias.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HDA</a:t>
            </a:r>
            <a:endParaRPr lang="pt-BR" dirty="0"/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 Há aproximadamente 30 dias, teve início quadro de adinamia e fadiga.</a:t>
            </a:r>
          </a:p>
          <a:p>
            <a:pPr lvl="1"/>
            <a:r>
              <a:rPr lang="pt-BR" smtClean="0"/>
              <a:t> Incapacidade  de realizar  as  atividades diárias.</a:t>
            </a:r>
          </a:p>
          <a:p>
            <a:pPr lvl="1"/>
            <a:r>
              <a:rPr lang="pt-BR" smtClean="0"/>
              <a:t> Cansaço aos mínimos esforços, como andar. </a:t>
            </a:r>
          </a:p>
          <a:p>
            <a:r>
              <a:rPr lang="pt-BR" smtClean="0"/>
              <a:t>  Simultaneamente, surgiu a febre.</a:t>
            </a:r>
          </a:p>
          <a:p>
            <a:pPr lvl="1"/>
            <a:r>
              <a:rPr lang="pt-BR" smtClean="0"/>
              <a:t>  Diária, aferida em 38°C, em média.</a:t>
            </a:r>
          </a:p>
          <a:p>
            <a:pPr lvl="1"/>
            <a:r>
              <a:rPr lang="pt-BR" smtClean="0"/>
              <a:t>  Cedia ao uso de dipirona.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HDA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Durante esse período, notou o aparecimento de </a:t>
            </a:r>
            <a:r>
              <a:rPr lang="pt-BR" b="1" dirty="0" err="1" smtClean="0">
                <a:solidFill>
                  <a:srgbClr val="780A6B"/>
                </a:solidFill>
              </a:rPr>
              <a:t>petéquias</a:t>
            </a:r>
            <a:r>
              <a:rPr lang="pt-BR" dirty="0" smtClean="0"/>
              <a:t> e </a:t>
            </a:r>
            <a:r>
              <a:rPr lang="pt-BR" b="1" dirty="0" smtClean="0">
                <a:solidFill>
                  <a:srgbClr val="780A6B"/>
                </a:solidFill>
              </a:rPr>
              <a:t>equimoses</a:t>
            </a:r>
            <a:r>
              <a:rPr lang="pt-BR" dirty="0" smtClean="0">
                <a:solidFill>
                  <a:srgbClr val="780A6B"/>
                </a:solidFill>
              </a:rPr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Disseminadas pelo corpo.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Após traumas leves ou até espontaneamente.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b="1" dirty="0" err="1" smtClean="0">
                <a:solidFill>
                  <a:schemeClr val="accent2">
                    <a:lumMod val="75000"/>
                  </a:schemeClr>
                </a:solidFill>
              </a:rPr>
              <a:t>Gengivorragia</a:t>
            </a:r>
            <a:r>
              <a:rPr lang="pt-BR" dirty="0" smtClean="0"/>
              <a:t> após escovação dos dentes.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Um episódio de </a:t>
            </a:r>
            <a:r>
              <a:rPr lang="pt-BR" b="1" dirty="0" err="1" smtClean="0">
                <a:solidFill>
                  <a:schemeClr val="accent2">
                    <a:lumMod val="75000"/>
                  </a:schemeClr>
                </a:solidFill>
              </a:rPr>
              <a:t>epistaxe</a:t>
            </a:r>
            <a:r>
              <a:rPr lang="pt-BR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HDA</a:t>
            </a:r>
            <a:endParaRPr lang="pt-BR" dirty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 Procurou-se assistência em centro de saúde de Valparaíso: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Hemograma e EPF.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Hipótese diagnóstica: anemia associada a parasitose intestinal.</a:t>
            </a:r>
          </a:p>
          <a:p>
            <a:pPr>
              <a:lnSpc>
                <a:spcPct val="90000"/>
              </a:lnSpc>
            </a:pPr>
            <a:r>
              <a:rPr lang="pt-BR" smtClean="0"/>
              <a:t> Outro médico em consultório particular: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Encaminhou o paciente ao HMIB para melhor investigação.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Revisão de Sistemas</a:t>
            </a:r>
            <a:endParaRPr lang="pt-BR" dirty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Perda ponderal:</a:t>
            </a:r>
          </a:p>
          <a:p>
            <a:pPr lvl="1"/>
            <a:r>
              <a:rPr lang="pt-BR" smtClean="0"/>
              <a:t> Aproximadamente 3 kg no período.</a:t>
            </a:r>
          </a:p>
          <a:p>
            <a:r>
              <a:rPr lang="pt-BR" smtClean="0"/>
              <a:t>Inapetência.</a:t>
            </a:r>
          </a:p>
          <a:p>
            <a:r>
              <a:rPr lang="pt-BR" smtClean="0"/>
              <a:t>Dor abdominal:</a:t>
            </a:r>
          </a:p>
          <a:p>
            <a:pPr lvl="1"/>
            <a:r>
              <a:rPr lang="pt-BR" smtClean="0"/>
              <a:t> Difusa.</a:t>
            </a:r>
          </a:p>
          <a:p>
            <a:pPr lvl="1"/>
            <a:r>
              <a:rPr lang="pt-BR" smtClean="0"/>
              <a:t> Principalmente após a alimentação.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Antecedentes Fisiológicos</a:t>
            </a:r>
            <a:endParaRPr lang="pt-BR" dirty="0"/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Nasceu de parto normal, hospitalar,  à termo.</a:t>
            </a:r>
          </a:p>
          <a:p>
            <a:r>
              <a:rPr lang="pt-BR" smtClean="0"/>
              <a:t>Sem intercorrências na gestação e no parto.</a:t>
            </a:r>
          </a:p>
          <a:p>
            <a:r>
              <a:rPr lang="pt-BR" smtClean="0"/>
              <a:t>Amamentação:</a:t>
            </a:r>
          </a:p>
          <a:p>
            <a:pPr lvl="1"/>
            <a:r>
              <a:rPr lang="pt-BR" smtClean="0"/>
              <a:t> Exclusiva: não sabe referir.</a:t>
            </a:r>
          </a:p>
          <a:p>
            <a:pPr lvl="1"/>
            <a:r>
              <a:rPr lang="pt-BR" smtClean="0"/>
              <a:t> Mista: até 1 ano.</a:t>
            </a:r>
          </a:p>
          <a:p>
            <a:r>
              <a:rPr lang="pt-BR" smtClean="0"/>
              <a:t>Vacinação atualizada (sic).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Antecedentes Patológicos</a:t>
            </a:r>
            <a:endParaRPr lang="pt-BR" dirty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pt-BR" smtClean="0"/>
          </a:p>
          <a:p>
            <a:pPr>
              <a:lnSpc>
                <a:spcPct val="90000"/>
              </a:lnSpc>
            </a:pPr>
            <a:r>
              <a:rPr lang="pt-BR" smtClean="0"/>
              <a:t>Varicela aos 3 anos de idade.</a:t>
            </a:r>
          </a:p>
          <a:p>
            <a:pPr>
              <a:lnSpc>
                <a:spcPct val="90000"/>
              </a:lnSpc>
            </a:pPr>
            <a:r>
              <a:rPr lang="pt-BR" smtClean="0"/>
              <a:t> Nega internações prévias.</a:t>
            </a:r>
          </a:p>
          <a:p>
            <a:pPr>
              <a:lnSpc>
                <a:spcPct val="90000"/>
              </a:lnSpc>
            </a:pPr>
            <a:r>
              <a:rPr lang="pt-BR" smtClean="0"/>
              <a:t> Nega alergias alimentares e medicamentosas.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História Familiar</a:t>
            </a:r>
            <a:endParaRPr lang="pt-BR" dirty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2 irmãos (11 anos e 2 anos) saudáveis.</a:t>
            </a:r>
          </a:p>
          <a:p>
            <a:pPr>
              <a:lnSpc>
                <a:spcPct val="90000"/>
              </a:lnSpc>
            </a:pPr>
            <a:r>
              <a:rPr lang="pt-BR" smtClean="0"/>
              <a:t>Pai, 46 anos, saudável.</a:t>
            </a:r>
          </a:p>
          <a:p>
            <a:pPr>
              <a:lnSpc>
                <a:spcPct val="90000"/>
              </a:lnSpc>
            </a:pPr>
            <a:r>
              <a:rPr lang="pt-BR" smtClean="0"/>
              <a:t>Mãe com suspeita de câncer de colo uterino.</a:t>
            </a:r>
          </a:p>
          <a:p>
            <a:pPr>
              <a:lnSpc>
                <a:spcPct val="90000"/>
              </a:lnSpc>
            </a:pPr>
            <a:r>
              <a:rPr lang="pt-BR" smtClean="0"/>
              <a:t>Avós maternos hígidos.</a:t>
            </a:r>
          </a:p>
          <a:p>
            <a:pPr>
              <a:lnSpc>
                <a:spcPct val="90000"/>
              </a:lnSpc>
            </a:pPr>
            <a:r>
              <a:rPr lang="pt-BR" smtClean="0"/>
              <a:t>Avós paternos falecidos: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Avó</a:t>
            </a:r>
            <a:r>
              <a:rPr lang="pt-BR" smtClean="0">
                <a:sym typeface="Symbol" pitchFamily="18" charset="2"/>
              </a:rPr>
              <a:t> Doença de Chagas.</a:t>
            </a:r>
          </a:p>
          <a:p>
            <a:pPr lvl="1">
              <a:lnSpc>
                <a:spcPct val="90000"/>
              </a:lnSpc>
            </a:pPr>
            <a:r>
              <a:rPr lang="pt-BR" smtClean="0">
                <a:sym typeface="Symbol" pitchFamily="18" charset="2"/>
              </a:rPr>
              <a:t>Avô DM e HAS.</a:t>
            </a:r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Condições Sociais</a:t>
            </a:r>
            <a:endParaRPr lang="pt-BR" dirty="0"/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Mora em casa de alvenaria de 6 cômodos, com água encanada, fossa asséptica, energia elétrica e coleta de lixo.</a:t>
            </a:r>
          </a:p>
          <a:p>
            <a:r>
              <a:rPr lang="pt-BR" smtClean="0"/>
              <a:t>Não tem animais domésticos.</a:t>
            </a:r>
          </a:p>
          <a:p>
            <a:r>
              <a:rPr lang="pt-BR" smtClean="0"/>
              <a:t>Alimentação:</a:t>
            </a:r>
          </a:p>
          <a:p>
            <a:pPr lvl="1"/>
            <a:r>
              <a:rPr lang="pt-BR" smtClean="0"/>
              <a:t>Baixa ingestão de frutas e verduras.</a:t>
            </a:r>
          </a:p>
          <a:p>
            <a:pPr lvl="1"/>
            <a:r>
              <a:rPr lang="pt-BR" smtClean="0"/>
              <a:t>Não come carne.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 Físico </a:t>
            </a:r>
            <a:r>
              <a:rPr lang="pt-BR" sz="5400" dirty="0" smtClean="0"/>
              <a:t>(29/11/06)</a:t>
            </a:r>
            <a:endParaRPr lang="pt-BR" dirty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REG,  reativo, hidratado, hipocorado 3+/4+, acianótico, febril ao toque, eupneico.</a:t>
            </a:r>
          </a:p>
          <a:p>
            <a:r>
              <a:rPr lang="pt-BR" smtClean="0"/>
              <a:t>FC: 150 bpm.</a:t>
            </a:r>
          </a:p>
          <a:p>
            <a:r>
              <a:rPr lang="pt-BR" smtClean="0"/>
              <a:t>Cavidade oral: gengiva friável.</a:t>
            </a:r>
          </a:p>
          <a:p>
            <a:r>
              <a:rPr lang="pt-BR" smtClean="0"/>
              <a:t>Aparelho respiratório: murmúrio vesicular rude sem ruídos adventícios.</a:t>
            </a:r>
          </a:p>
          <a:p>
            <a:r>
              <a:rPr lang="pt-BR" smtClean="0"/>
              <a:t>Ausculta cardíaca: BNF com sopro 1+/4+. 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 Físico </a:t>
            </a:r>
            <a:r>
              <a:rPr lang="pt-BR" sz="5400" dirty="0" smtClean="0"/>
              <a:t>(29/11/06)</a:t>
            </a:r>
            <a:endParaRPr lang="pt-BR" dirty="0"/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80400" cy="46815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Abdome: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Distensão abdominal  e hipertimpanismo.       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Baço palpável à 6,5 cm do RCE.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Fígado palpável à 3,5 cm do RCD.</a:t>
            </a:r>
          </a:p>
          <a:p>
            <a:pPr>
              <a:lnSpc>
                <a:spcPct val="90000"/>
              </a:lnSpc>
            </a:pPr>
            <a:r>
              <a:rPr lang="pt-BR" smtClean="0"/>
              <a:t>Pele: 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Equimoses difusas em MMII e dorso.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Petéquias em face e em tórax.</a:t>
            </a:r>
          </a:p>
          <a:p>
            <a:pPr>
              <a:lnSpc>
                <a:spcPct val="90000"/>
              </a:lnSpc>
            </a:pPr>
            <a:r>
              <a:rPr lang="pt-BR" smtClean="0"/>
              <a:t>Linfonodos inguinais palpáveis bilateralmente.</a:t>
            </a:r>
          </a:p>
          <a:p>
            <a:pPr>
              <a:lnSpc>
                <a:spcPct val="90000"/>
              </a:lnSpc>
            </a:pPr>
            <a:r>
              <a:rPr lang="pt-BR" smtClean="0"/>
              <a:t>Testículos sem infiltração.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11188" y="26035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6000" b="1" dirty="0" smtClean="0">
                <a:solidFill>
                  <a:srgbClr val="00B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AGORA?</a:t>
            </a:r>
            <a:endParaRPr lang="pt-BR" sz="6000" b="1" dirty="0">
              <a:solidFill>
                <a:srgbClr val="00B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7" name="Picture 4" descr="http://bradyonthebrain.files.wordpress.com/2014/02/owl-question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57338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 explicativo em forma de nuvem 9"/>
          <p:cNvSpPr/>
          <p:nvPr/>
        </p:nvSpPr>
        <p:spPr>
          <a:xfrm>
            <a:off x="5508625" y="1484313"/>
            <a:ext cx="3384550" cy="1873250"/>
          </a:xfrm>
          <a:prstGeom prst="cloudCallout">
            <a:avLst>
              <a:gd name="adj1" fmla="val -70841"/>
              <a:gd name="adj2" fmla="val 81076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780A6B"/>
                </a:solidFill>
              </a:rPr>
              <a:t>Quais exames solicitar?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19125" y="2109788"/>
          <a:ext cx="7985125" cy="4198937"/>
        </p:xfrm>
        <a:graphic>
          <a:graphicData uri="http://schemas.openxmlformats.org/presentationml/2006/ole">
            <p:oleObj spid="_x0000_s1026" name="Worksheet" r:id="rId3" imgW="2743166" imgH="1143000" progId="Excel.Sheet.8">
              <p:embed/>
            </p:oleObj>
          </a:graphicData>
        </a:graphic>
      </p:graphicFrame>
      <p:sp>
        <p:nvSpPr>
          <p:cNvPr id="4" name="AutoShape 11"/>
          <p:cNvSpPr>
            <a:spLocks noChangeArrowheads="1"/>
          </p:cNvSpPr>
          <p:nvPr/>
        </p:nvSpPr>
        <p:spPr bwMode="auto">
          <a:xfrm>
            <a:off x="1066800" y="5486400"/>
            <a:ext cx="7010400" cy="9906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prstClr val="black"/>
                </a:solidFill>
              </a:rPr>
              <a:t>ANEMIA NORMOCÍTICA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prstClr val="black"/>
                </a:solidFill>
              </a:rPr>
              <a:t>NORMOCRÔMICA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611188" y="2133600"/>
          <a:ext cx="7993062" cy="4343400"/>
        </p:xfrm>
        <a:graphic>
          <a:graphicData uri="http://schemas.openxmlformats.org/presentationml/2006/ole">
            <p:oleObj spid="_x0000_s2050" name="Worksheet" r:id="rId3" imgW="2781262" imgH="980985" progId="Excel.Sheet.8">
              <p:embed/>
            </p:oleObj>
          </a:graphicData>
        </a:graphic>
      </p:graphicFrame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1524000" y="5334000"/>
            <a:ext cx="6096000" cy="11430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>
                <a:solidFill>
                  <a:prstClr val="black"/>
                </a:solidFill>
              </a:rPr>
              <a:t>LINFOCITOSE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>
                <a:solidFill>
                  <a:prstClr val="black"/>
                </a:solidFill>
              </a:rPr>
              <a:t>PLAQUETOPENIA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093788" y="1797050"/>
          <a:ext cx="7007225" cy="4845050"/>
        </p:xfrm>
        <a:graphic>
          <a:graphicData uri="http://schemas.openxmlformats.org/presentationml/2006/ole">
            <p:oleObj spid="_x0000_s3074" name="Worksheet" r:id="rId3" imgW="2533775" imgH="2438310" progId="Excel.Sheet.8">
              <p:embed/>
            </p:oleObj>
          </a:graphicData>
        </a:graphic>
      </p:graphicFrame>
      <p:sp>
        <p:nvSpPr>
          <p:cNvPr id="4" name="Quadro 3"/>
          <p:cNvSpPr/>
          <p:nvPr/>
        </p:nvSpPr>
        <p:spPr>
          <a:xfrm>
            <a:off x="900113" y="3429000"/>
            <a:ext cx="7343775" cy="863600"/>
          </a:xfrm>
          <a:prstGeom prst="fram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buFontTx/>
              <a:buNone/>
            </a:pPr>
            <a:r>
              <a:rPr lang="pt-BR" smtClean="0"/>
              <a:t>(01/12/06)</a:t>
            </a:r>
          </a:p>
          <a:p>
            <a:r>
              <a:rPr lang="pt-BR" smtClean="0"/>
              <a:t>Tempo de Protrombina:</a:t>
            </a:r>
          </a:p>
          <a:p>
            <a:pPr lvl="1"/>
            <a:r>
              <a:rPr lang="pt-BR" smtClean="0"/>
              <a:t> D: 12,6S   N: 13,1S  R N/D: 90,4%</a:t>
            </a:r>
          </a:p>
          <a:p>
            <a:r>
              <a:rPr lang="pt-BR" smtClean="0"/>
              <a:t>TTPA</a:t>
            </a:r>
          </a:p>
          <a:p>
            <a:pPr lvl="1"/>
            <a:r>
              <a:rPr lang="pt-BR" smtClean="0"/>
              <a:t> D: 42,7s   N: 32s   R N/D: 1,3</a:t>
            </a:r>
          </a:p>
          <a:p>
            <a:r>
              <a:rPr lang="pt-BR" smtClean="0"/>
              <a:t>INR: 1,06.</a:t>
            </a:r>
          </a:p>
          <a:p>
            <a:r>
              <a:rPr lang="pt-BR" smtClean="0"/>
              <a:t>Fibrinogênio: </a:t>
            </a:r>
            <a:r>
              <a:rPr lang="pt-BR" b="1" smtClean="0">
                <a:solidFill>
                  <a:srgbClr val="780A6B"/>
                </a:solidFill>
              </a:rPr>
              <a:t>80,5 mg/100ml.</a:t>
            </a:r>
          </a:p>
          <a:p>
            <a:endParaRPr lang="pt-BR" smtClean="0"/>
          </a:p>
          <a:p>
            <a:endParaRPr lang="pt-BR" smtClean="0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1979613" y="5876925"/>
            <a:ext cx="4932362" cy="86518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>
                <a:solidFill>
                  <a:prstClr val="black"/>
                </a:solidFill>
              </a:rPr>
              <a:t>FIBRINOGÊNIO REDUZIDO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Radiografia de tórax (28/11/06):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Discreto infiltrado intersticial difuso, perihilar bilateralmente e na base do pulmão direito.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Área cardíaca normal.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pt-BR" smtClean="0"/>
          </a:p>
          <a:p>
            <a:pPr>
              <a:lnSpc>
                <a:spcPct val="90000"/>
              </a:lnSpc>
            </a:pPr>
            <a:r>
              <a:rPr lang="pt-BR" smtClean="0"/>
              <a:t>Radiografia de seios da face (28/11/06):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Espessamento mucoso do seio maxilar esquerdo.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 Demais seios normais.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LCR (01/12/06)</a:t>
            </a:r>
          </a:p>
          <a:p>
            <a:pPr lvl="1"/>
            <a:r>
              <a:rPr lang="pt-BR" smtClean="0"/>
              <a:t> Incolor, límpido.</a:t>
            </a:r>
          </a:p>
          <a:p>
            <a:pPr lvl="1"/>
            <a:r>
              <a:rPr lang="pt-BR" smtClean="0"/>
              <a:t> Ausência de células nucleadas.</a:t>
            </a:r>
          </a:p>
          <a:p>
            <a:pPr lvl="1"/>
            <a:r>
              <a:rPr lang="pt-BR" smtClean="0"/>
              <a:t> 15 hemácias/mm</a:t>
            </a:r>
            <a:r>
              <a:rPr lang="pt-BR" smtClean="0">
                <a:cs typeface="Times New Roman" pitchFamily="18" charset="0"/>
              </a:rPr>
              <a:t>³</a:t>
            </a:r>
          </a:p>
          <a:p>
            <a:pPr lvl="1"/>
            <a:r>
              <a:rPr lang="pt-BR" smtClean="0">
                <a:cs typeface="Times New Roman" pitchFamily="18" charset="0"/>
              </a:rPr>
              <a:t> Glicose: 57.</a:t>
            </a:r>
          </a:p>
          <a:p>
            <a:pPr lvl="1"/>
            <a:r>
              <a:rPr lang="pt-BR" smtClean="0">
                <a:cs typeface="Times New Roman" pitchFamily="18" charset="0"/>
              </a:rPr>
              <a:t> Proteínas: 21.</a:t>
            </a:r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endParaRPr lang="pt-BR" smtClean="0"/>
          </a:p>
          <a:p>
            <a:r>
              <a:rPr lang="pt-BR" smtClean="0"/>
              <a:t>Hemocultura?</a:t>
            </a:r>
          </a:p>
          <a:p>
            <a:pPr lvl="1"/>
            <a:r>
              <a:rPr lang="pt-BR" smtClean="0"/>
              <a:t> Há relato de que foi solicitada na admissão, mas não temos resultado.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Lista de Problemas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Sexo masculino, 4 anos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Febre, há 30 dias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Adinamia</a:t>
            </a:r>
            <a:r>
              <a:rPr lang="pt-BR" dirty="0" smtClean="0"/>
              <a:t> e fadiga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Petéquias</a:t>
            </a:r>
            <a:r>
              <a:rPr lang="pt-BR" dirty="0" smtClean="0"/>
              <a:t>, equimoses, </a:t>
            </a:r>
            <a:r>
              <a:rPr lang="pt-BR" dirty="0" err="1" smtClean="0"/>
              <a:t>gengivorragia</a:t>
            </a:r>
            <a:r>
              <a:rPr lang="pt-BR" dirty="0" smtClean="0"/>
              <a:t>, </a:t>
            </a:r>
            <a:r>
              <a:rPr lang="pt-BR" dirty="0" err="1" smtClean="0"/>
              <a:t>epistaxe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Perda ponderal e inapetência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Dor e distensão abdominal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Hipocorado 3+/4+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Taquicárdico</a:t>
            </a:r>
            <a:r>
              <a:rPr lang="pt-BR" dirty="0" smtClean="0"/>
              <a:t> com sopro 1+/4+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Hepatoesplenomegalia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Linfonodos</a:t>
            </a:r>
            <a:r>
              <a:rPr lang="pt-BR" dirty="0" smtClean="0"/>
              <a:t> inguinais palpáveis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443663" y="3644900"/>
            <a:ext cx="2665412" cy="31496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>
                <a:solidFill>
                  <a:prstClr val="black"/>
                </a:solidFill>
              </a:rPr>
              <a:t>Anemia </a:t>
            </a:r>
            <a:r>
              <a:rPr lang="pt-BR" sz="2500" dirty="0" err="1">
                <a:solidFill>
                  <a:prstClr val="black"/>
                </a:solidFill>
              </a:rPr>
              <a:t>normocítica</a:t>
            </a:r>
            <a:r>
              <a:rPr lang="pt-BR" sz="2500" dirty="0">
                <a:solidFill>
                  <a:prstClr val="black"/>
                </a:solidFill>
              </a:rPr>
              <a:t> </a:t>
            </a:r>
            <a:r>
              <a:rPr lang="pt-BR" sz="2500" dirty="0" err="1">
                <a:solidFill>
                  <a:prstClr val="black"/>
                </a:solidFill>
              </a:rPr>
              <a:t>normocrômica</a:t>
            </a:r>
            <a:r>
              <a:rPr lang="pt-BR" sz="2500" dirty="0">
                <a:solidFill>
                  <a:prstClr val="black"/>
                </a:solidFill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 err="1">
                <a:solidFill>
                  <a:prstClr val="black"/>
                </a:solidFill>
              </a:rPr>
              <a:t>Linfocitose</a:t>
            </a:r>
            <a:endParaRPr lang="pt-BR" sz="250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 err="1">
                <a:solidFill>
                  <a:prstClr val="black"/>
                </a:solidFill>
              </a:rPr>
              <a:t>Plaquetopenia</a:t>
            </a:r>
            <a:endParaRPr lang="pt-BR" sz="250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>
                <a:solidFill>
                  <a:prstClr val="black"/>
                </a:solidFill>
              </a:rPr>
              <a:t>Fibrinogênio reduzido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>
                <a:solidFill>
                  <a:prstClr val="black"/>
                </a:solidFill>
              </a:rPr>
              <a:t>DHL aumentado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Hipóteses Diagnósticas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557338"/>
            <a:ext cx="9144000" cy="5300662"/>
          </a:xfrm>
        </p:spPr>
        <p:txBody>
          <a:bodyPr rtlCol="0">
            <a:normAutofit fontScale="85000"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Febre </a:t>
            </a:r>
            <a:r>
              <a:rPr lang="pt-BR" dirty="0" smtClean="0">
                <a:sym typeface="Symbol" pitchFamily="-84" charset="2"/>
              </a:rPr>
              <a:t>   doenças infecciosas, neoplásicas ou inflamatórias.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Fadiga </a:t>
            </a:r>
            <a:r>
              <a:rPr lang="pt-BR" dirty="0" smtClean="0">
                <a:sym typeface="Symbol" pitchFamily="-84" charset="2"/>
              </a:rPr>
              <a:t> anemia.</a:t>
            </a: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>
                <a:sym typeface="Symbol" pitchFamily="-84" charset="2"/>
              </a:rPr>
              <a:t> </a:t>
            </a:r>
            <a:r>
              <a:rPr lang="pt-BR" dirty="0" err="1" smtClean="0">
                <a:sym typeface="Symbol" pitchFamily="-84" charset="2"/>
              </a:rPr>
              <a:t>Hepatoesplenomegalia</a:t>
            </a:r>
            <a:r>
              <a:rPr lang="pt-BR" dirty="0" smtClean="0">
                <a:sym typeface="Symbol" pitchFamily="-84" charset="2"/>
              </a:rPr>
              <a:t>  doenças infecciosas, neoplásicas ou </a:t>
            </a:r>
            <a:r>
              <a:rPr lang="pt-BR" dirty="0" err="1" smtClean="0">
                <a:sym typeface="Symbol" pitchFamily="-84" charset="2"/>
              </a:rPr>
              <a:t>colagenoses</a:t>
            </a:r>
            <a:r>
              <a:rPr lang="pt-BR" dirty="0" smtClean="0">
                <a:sym typeface="Symbol" pitchFamily="-84" charset="2"/>
              </a:rPr>
              <a:t>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>
              <a:sym typeface="Symbol" pitchFamily="-84" charset="2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Equimoses + </a:t>
            </a:r>
            <a:r>
              <a:rPr lang="pt-BR" dirty="0" err="1" smtClean="0"/>
              <a:t>Petéquias</a:t>
            </a:r>
            <a:r>
              <a:rPr lang="pt-BR" dirty="0" smtClean="0"/>
              <a:t> + Sangramento </a:t>
            </a:r>
            <a:r>
              <a:rPr lang="pt-BR" dirty="0" smtClean="0">
                <a:sym typeface="Wingdings" pitchFamily="2" charset="2"/>
              </a:rPr>
              <a:t></a:t>
            </a:r>
            <a:r>
              <a:rPr lang="pt-BR" dirty="0" smtClean="0">
                <a:sym typeface="Symbol" pitchFamily="-84" charset="2"/>
              </a:rPr>
              <a:t> distúrbio da </a:t>
            </a:r>
            <a:r>
              <a:rPr lang="pt-BR" dirty="0" err="1" smtClean="0">
                <a:sym typeface="Symbol" pitchFamily="-84" charset="2"/>
              </a:rPr>
              <a:t>hemostasia</a:t>
            </a:r>
            <a:r>
              <a:rPr lang="pt-BR" dirty="0" smtClean="0">
                <a:sym typeface="Symbol" pitchFamily="-84" charset="2"/>
              </a:rPr>
              <a:t>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>
              <a:sym typeface="Symbol" pitchFamily="-84" charset="2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Leucopenia</a:t>
            </a:r>
            <a:r>
              <a:rPr lang="pt-BR" dirty="0" smtClean="0"/>
              <a:t> com </a:t>
            </a:r>
            <a:r>
              <a:rPr lang="pt-BR" dirty="0" err="1" smtClean="0"/>
              <a:t>linfocitose</a:t>
            </a:r>
            <a:r>
              <a:rPr lang="pt-BR" dirty="0" smtClean="0"/>
              <a:t>, anemia, </a:t>
            </a:r>
            <a:r>
              <a:rPr lang="pt-BR" dirty="0" err="1" smtClean="0"/>
              <a:t>plaquetopenia</a:t>
            </a:r>
            <a:r>
              <a:rPr lang="pt-BR" dirty="0" smtClean="0"/>
              <a:t> </a:t>
            </a:r>
            <a:r>
              <a:rPr lang="pt-BR" dirty="0" smtClean="0">
                <a:sym typeface="Wingdings" pitchFamily="2" charset="2"/>
              </a:rPr>
              <a:t> doenças infecciosas, hematológicas, neoplásicas.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539750" y="1844675"/>
            <a:ext cx="8280400" cy="70802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solidFill>
                  <a:prstClr val="white"/>
                </a:solidFill>
              </a:rPr>
              <a:t>FEBRE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539750" y="2708275"/>
            <a:ext cx="8280400" cy="70802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solidFill>
                  <a:prstClr val="white"/>
                </a:solidFill>
              </a:rPr>
              <a:t>FADIGA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468313" y="3644900"/>
            <a:ext cx="8280400" cy="7270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solidFill>
                  <a:prstClr val="white"/>
                </a:solidFill>
              </a:rPr>
              <a:t>HEPATOESPLENOMEGALIA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539750" y="4724400"/>
            <a:ext cx="8280400" cy="70802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solidFill>
                  <a:prstClr val="white"/>
                </a:solidFill>
              </a:rPr>
              <a:t>MANIFESTAÇÕES HEMORRÁGICAS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539750" y="5876925"/>
            <a:ext cx="8280400" cy="70802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solidFill>
                  <a:prstClr val="white"/>
                </a:solidFill>
              </a:rPr>
              <a:t>PANCITOPENIA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Hipóteses Diagnósticas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557338"/>
            <a:ext cx="9144000" cy="5300662"/>
          </a:xfrm>
        </p:spPr>
        <p:txBody>
          <a:bodyPr rtlCol="0"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Infecciosas: 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leishmaniose</a:t>
            </a:r>
            <a:r>
              <a:rPr lang="pt-BR" dirty="0" smtClean="0"/>
              <a:t>, 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</a:rPr>
              <a:t>síndrome </a:t>
            </a:r>
            <a:r>
              <a:rPr lang="pt-BR" b="1" dirty="0" err="1" smtClean="0">
                <a:solidFill>
                  <a:schemeClr val="accent2">
                    <a:lumMod val="50000"/>
                  </a:schemeClr>
                </a:solidFill>
              </a:rPr>
              <a:t>mono-like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pt-BR" dirty="0" smtClean="0"/>
              <a:t>(EBV, CMV,  toxoplasmose, infecção aguda pelo HIV).</a:t>
            </a:r>
            <a:endParaRPr lang="pt-BR" dirty="0" smtClean="0">
              <a:sym typeface="Symbol" pitchFamily="-84" charset="2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/>
              <a:t> Neoplásicas: </a:t>
            </a:r>
            <a:r>
              <a:rPr lang="pt-BR" b="1" dirty="0" smtClean="0">
                <a:solidFill>
                  <a:srgbClr val="00B000"/>
                </a:solidFill>
              </a:rPr>
              <a:t>leucemia</a:t>
            </a:r>
            <a:r>
              <a:rPr lang="pt-BR" dirty="0" smtClean="0"/>
              <a:t>,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</a:rPr>
              <a:t>linfoma</a:t>
            </a:r>
            <a:r>
              <a:rPr lang="pt-BR" dirty="0" smtClean="0"/>
              <a:t>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dirty="0" smtClean="0">
                <a:sym typeface="Symbol" pitchFamily="-84" charset="2"/>
              </a:rPr>
              <a:t> Hematológicas: </a:t>
            </a: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  <a:sym typeface="Symbol" pitchFamily="-84" charset="2"/>
              </a:rPr>
              <a:t>aplasia medular</a:t>
            </a:r>
            <a:r>
              <a:rPr lang="pt-BR" dirty="0" smtClean="0">
                <a:sym typeface="Symbol" pitchFamily="-84" charset="2"/>
              </a:rPr>
              <a:t>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endParaRPr lang="pt-BR" dirty="0" smtClean="0">
              <a:sym typeface="Symbol" pitchFamily="-84" charset="2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539750" y="2176463"/>
            <a:ext cx="8208963" cy="11080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dirty="0">
                <a:solidFill>
                  <a:prstClr val="white"/>
                </a:solidFill>
              </a:rPr>
              <a:t>INFECCIOSAS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468313" y="3644900"/>
            <a:ext cx="8280400" cy="11080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dirty="0">
                <a:solidFill>
                  <a:prstClr val="white"/>
                </a:solidFill>
              </a:rPr>
              <a:t>NEOPLÁSICAS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468313" y="5013325"/>
            <a:ext cx="8280400" cy="11080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dirty="0">
                <a:solidFill>
                  <a:prstClr val="white"/>
                </a:solidFill>
              </a:rPr>
              <a:t>HEMATOLÓGICAS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2" descr="https://encrypted-tbn2.gstatic.com/images?q=tbn:ANd9GcRTjkbxTpwtHQxdLHtiWNv0pT5_2e9YWZo5qKsgjxXA1mOJ6K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484313"/>
            <a:ext cx="3529012" cy="518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11188" y="26035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6000" b="1" dirty="0" smtClean="0">
                <a:solidFill>
                  <a:srgbClr val="00B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AGORA?</a:t>
            </a:r>
            <a:endParaRPr lang="pt-BR" sz="6000" b="1" dirty="0">
              <a:solidFill>
                <a:srgbClr val="00B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 explicativo em forma de nuvem 9"/>
          <p:cNvSpPr/>
          <p:nvPr/>
        </p:nvSpPr>
        <p:spPr>
          <a:xfrm>
            <a:off x="4572000" y="1268413"/>
            <a:ext cx="4248150" cy="2952750"/>
          </a:xfrm>
          <a:prstGeom prst="cloudCallout">
            <a:avLst>
              <a:gd name="adj1" fmla="val -70570"/>
              <a:gd name="adj2" fmla="val -3340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780A6B"/>
                </a:solidFill>
              </a:rPr>
              <a:t>Não quero engolir sapo, vou pedir mais um exame...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encrypted-tbn0.gstatic.com/images?q=tbn:ANd9GcQC2iFblmPfErHFux-5QPaFGmVc0MA7waeUuaydze7SdNTkOtLrJ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0038" y="2919413"/>
            <a:ext cx="3494087" cy="1323975"/>
          </a:xfrm>
          <a:prstGeom prst="rect">
            <a:avLst/>
          </a:prstGeom>
          <a:noFill/>
        </p:spPr>
      </p:pic>
      <p:sp>
        <p:nvSpPr>
          <p:cNvPr id="2" name="Retângulo 1"/>
          <p:cNvSpPr/>
          <p:nvPr/>
        </p:nvSpPr>
        <p:spPr>
          <a:xfrm>
            <a:off x="899592" y="1663640"/>
            <a:ext cx="7488832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0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MIELOGRAMA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Diagnóstico Final</a:t>
            </a:r>
            <a:endParaRPr lang="pt-BR" dirty="0"/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Mielograma: </a:t>
            </a:r>
          </a:p>
          <a:p>
            <a:pPr lvl="1"/>
            <a:r>
              <a:rPr lang="pt-BR" smtClean="0"/>
              <a:t>Leucemia linfóide aguda pré-B.</a:t>
            </a:r>
          </a:p>
          <a:p>
            <a:pPr lvl="1"/>
            <a:r>
              <a:rPr lang="pt-BR" smtClean="0"/>
              <a:t>Imunofenotipagem: CALLA +</a:t>
            </a:r>
          </a:p>
          <a:p>
            <a:r>
              <a:rPr lang="pt-BR" smtClean="0"/>
              <a:t>Pré-B é o estágio de maturação do blasto</a:t>
            </a:r>
          </a:p>
          <a:p>
            <a:r>
              <a:rPr lang="pt-BR" smtClean="0"/>
              <a:t>CALLA + significa presença de antígeno comum da leucemia linfóide aguda.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11188" y="26035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6000" b="1" dirty="0" smtClean="0">
                <a:solidFill>
                  <a:srgbClr val="00B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AGORA?</a:t>
            </a:r>
            <a:endParaRPr lang="pt-BR" sz="6000" b="1" dirty="0">
              <a:solidFill>
                <a:srgbClr val="00B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 explicativo em forma de nuvem 9"/>
          <p:cNvSpPr/>
          <p:nvPr/>
        </p:nvSpPr>
        <p:spPr>
          <a:xfrm>
            <a:off x="5219700" y="1628775"/>
            <a:ext cx="3384550" cy="1871663"/>
          </a:xfrm>
          <a:prstGeom prst="cloudCallout">
            <a:avLst>
              <a:gd name="adj1" fmla="val -58710"/>
              <a:gd name="adj2" fmla="val 11197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780A6B"/>
                </a:solidFill>
              </a:rPr>
              <a:t>Qual é a conduta imediata?</a:t>
            </a:r>
          </a:p>
        </p:txBody>
      </p:sp>
      <p:pic>
        <p:nvPicPr>
          <p:cNvPr id="32772" name="Picture 2" descr="https://encrypted-tbn1.gstatic.com/images?q=tbn:ANd9GcQ53UERGeTiHOrZv87WCe1woTuXJqARfrKiRLrEYg-NiAqYTYR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557338"/>
            <a:ext cx="3911600" cy="479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Conduta</a:t>
            </a:r>
            <a:endParaRPr lang="pt-BR" dirty="0"/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Hiperidratação + alcalinização.</a:t>
            </a:r>
          </a:p>
          <a:p>
            <a:r>
              <a:rPr lang="pt-BR" smtClean="0"/>
              <a:t>Furosemida.</a:t>
            </a:r>
          </a:p>
          <a:p>
            <a:r>
              <a:rPr lang="pt-BR" smtClean="0"/>
              <a:t>Alopurinol.</a:t>
            </a:r>
          </a:p>
          <a:p>
            <a:r>
              <a:rPr lang="pt-BR" smtClean="0"/>
              <a:t>Cefepime.</a:t>
            </a:r>
          </a:p>
          <a:p>
            <a:r>
              <a:rPr lang="pt-BR" smtClean="0"/>
              <a:t>Mebendazol e tiabendazol.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Oncopediatria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Conceitos Gerais</a:t>
            </a:r>
            <a:endParaRPr lang="pt-BR" dirty="0"/>
          </a:p>
        </p:txBody>
      </p:sp>
      <p:sp>
        <p:nvSpPr>
          <p:cNvPr id="35843" name="Espaço Reservado para Conteúdo 3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Câncer pediátrico:</a:t>
            </a:r>
          </a:p>
          <a:p>
            <a:pPr lvl="1"/>
            <a:r>
              <a:rPr lang="pt-BR" smtClean="0"/>
              <a:t> Sistema linfo-hematopoiético </a:t>
            </a:r>
            <a:r>
              <a:rPr lang="pt-BR" smtClean="0">
                <a:sym typeface="Wingdings" pitchFamily="2" charset="2"/>
              </a:rPr>
              <a:t> 40%</a:t>
            </a:r>
          </a:p>
          <a:p>
            <a:pPr lvl="1"/>
            <a:r>
              <a:rPr lang="pt-BR" smtClean="0">
                <a:sym typeface="Wingdings" pitchFamily="2" charset="2"/>
              </a:rPr>
              <a:t> SNC  30%</a:t>
            </a:r>
          </a:p>
          <a:p>
            <a:pPr lvl="1"/>
            <a:r>
              <a:rPr lang="pt-BR" smtClean="0">
                <a:sym typeface="Wingdings" pitchFamily="2" charset="2"/>
              </a:rPr>
              <a:t> Sarcomas / tecidos embrionários  10%</a:t>
            </a:r>
            <a:endParaRPr lang="pt-BR" smtClean="0"/>
          </a:p>
        </p:txBody>
      </p:sp>
      <p:sp>
        <p:nvSpPr>
          <p:cNvPr id="5" name="CaixaDeTexto 4"/>
          <p:cNvSpPr txBox="1"/>
          <p:nvPr/>
        </p:nvSpPr>
        <p:spPr>
          <a:xfrm>
            <a:off x="2124075" y="4292600"/>
            <a:ext cx="3816350" cy="163195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b="1" dirty="0">
                <a:solidFill>
                  <a:srgbClr val="8064A2">
                    <a:lumMod val="50000"/>
                  </a:srgbClr>
                </a:solidFill>
              </a:rPr>
              <a:t>Adultos</a:t>
            </a:r>
            <a:r>
              <a:rPr lang="pt-BR" sz="2500" dirty="0">
                <a:solidFill>
                  <a:prstClr val="black"/>
                </a:solidFill>
              </a:rPr>
              <a:t>: predomínio de CA de origem epitelial, como mama, pulmão, cólon, próstata.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Conceitos Gerais</a:t>
            </a:r>
            <a:endParaRPr lang="pt-BR" dirty="0"/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Dois picos de incidência:</a:t>
            </a:r>
          </a:p>
          <a:p>
            <a:pPr lvl="1"/>
            <a:r>
              <a:rPr lang="pt-BR" smtClean="0"/>
              <a:t> Faixa de lactente (1 a 2 anos).</a:t>
            </a:r>
          </a:p>
          <a:p>
            <a:pPr lvl="1"/>
            <a:r>
              <a:rPr lang="pt-BR" smtClean="0"/>
              <a:t> Adolescência.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Conceitos Gerais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Distribuição por faixa etária: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Primeiro ano de vida</a:t>
            </a:r>
            <a:r>
              <a:rPr lang="pt-BR" dirty="0" smtClean="0"/>
              <a:t>: 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Tumores de origem embrionária: </a:t>
            </a:r>
            <a:r>
              <a:rPr lang="pt-BR" dirty="0" smtClean="0">
                <a:sym typeface="Wingdings" pitchFamily="2" charset="2"/>
              </a:rPr>
              <a:t>neuroblastoma, nefroblastoma (</a:t>
            </a:r>
            <a:r>
              <a:rPr lang="pt-BR" dirty="0" err="1" smtClean="0">
                <a:sym typeface="Wingdings" pitchFamily="2" charset="2"/>
              </a:rPr>
              <a:t>Wilms</a:t>
            </a:r>
            <a:r>
              <a:rPr lang="pt-BR" dirty="0" smtClean="0">
                <a:sym typeface="Wingdings" pitchFamily="2" charset="2"/>
              </a:rPr>
              <a:t>), </a:t>
            </a:r>
            <a:r>
              <a:rPr lang="pt-BR" dirty="0" err="1" smtClean="0">
                <a:sym typeface="Wingdings" pitchFamily="2" charset="2"/>
              </a:rPr>
              <a:t>retinoblastoma</a:t>
            </a:r>
            <a:r>
              <a:rPr lang="pt-BR" dirty="0" smtClean="0">
                <a:sym typeface="Wingdings" pitchFamily="2" charset="2"/>
              </a:rPr>
              <a:t>, </a:t>
            </a:r>
            <a:r>
              <a:rPr lang="pt-BR" dirty="0" err="1" smtClean="0">
                <a:sym typeface="Wingdings" pitchFamily="2" charset="2"/>
              </a:rPr>
              <a:t>rabdomiossarcoma</a:t>
            </a:r>
            <a:r>
              <a:rPr lang="pt-BR" dirty="0" smtClean="0">
                <a:sym typeface="Wingdings" pitchFamily="2" charset="2"/>
              </a:rPr>
              <a:t>, </a:t>
            </a:r>
            <a:r>
              <a:rPr lang="pt-BR" dirty="0" err="1" smtClean="0">
                <a:sym typeface="Wingdings" pitchFamily="2" charset="2"/>
              </a:rPr>
              <a:t>hepatoblastoma</a:t>
            </a:r>
            <a:r>
              <a:rPr lang="pt-BR" dirty="0" smtClean="0">
                <a:sym typeface="Wingdings" pitchFamily="2" charset="2"/>
              </a:rPr>
              <a:t>, </a:t>
            </a:r>
            <a:r>
              <a:rPr lang="pt-BR" dirty="0" err="1" smtClean="0">
                <a:sym typeface="Wingdings" pitchFamily="2" charset="2"/>
              </a:rPr>
              <a:t>meduloblastoma</a:t>
            </a:r>
            <a:r>
              <a:rPr lang="pt-BR" dirty="0" smtClean="0">
                <a:sym typeface="Wingdings" pitchFamily="2" charset="2"/>
              </a:rPr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2 a 5 anos</a:t>
            </a:r>
            <a:r>
              <a:rPr lang="pt-BR" dirty="0" smtClean="0"/>
              <a:t>: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Além dos tumores embrionários, leucemias, linfomas não Hodgkin e </a:t>
            </a:r>
            <a:r>
              <a:rPr lang="pt-BR" dirty="0" err="1" smtClean="0"/>
              <a:t>gliomas</a:t>
            </a:r>
            <a:r>
              <a:rPr lang="pt-BR" dirty="0" smtClean="0"/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Escolares e Adolescentes</a:t>
            </a:r>
            <a:r>
              <a:rPr lang="pt-BR" dirty="0" smtClean="0"/>
              <a:t>: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Neoplasías</a:t>
            </a:r>
            <a:r>
              <a:rPr lang="pt-BR" dirty="0" smtClean="0"/>
              <a:t> ósseas, linfoma de Hodgkin e tumores </a:t>
            </a:r>
            <a:r>
              <a:rPr lang="pt-BR" dirty="0" err="1" smtClean="0"/>
              <a:t>gonadais</a:t>
            </a:r>
            <a:r>
              <a:rPr lang="pt-BR" dirty="0" smtClean="0"/>
              <a:t>.</a:t>
            </a:r>
          </a:p>
          <a:p>
            <a:pPr lvl="1" fontAlgn="auto">
              <a:spcAft>
                <a:spcPts val="0"/>
              </a:spcAft>
              <a:defRPr/>
            </a:pPr>
            <a:endParaRPr lang="pt-BR" dirty="0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Conceitos Gerais</a:t>
            </a:r>
            <a:endParaRPr lang="pt-BR" dirty="0"/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Diagnóstico </a:t>
            </a:r>
            <a:r>
              <a:rPr lang="pt-BR" smtClean="0">
                <a:sym typeface="Wingdings" pitchFamily="2" charset="2"/>
              </a:rPr>
              <a:t> r</a:t>
            </a:r>
            <a:r>
              <a:rPr lang="pt-BR" smtClean="0"/>
              <a:t>equer alto grau de suspeição.</a:t>
            </a:r>
          </a:p>
          <a:p>
            <a:pPr lvl="1"/>
            <a:r>
              <a:rPr lang="pt-BR" smtClean="0"/>
              <a:t> Dificuldade em verbalizar queixas.</a:t>
            </a:r>
          </a:p>
          <a:p>
            <a:pPr lvl="1"/>
            <a:r>
              <a:rPr lang="pt-BR" smtClean="0"/>
              <a:t> Tecido maligno primário geralmente visceral </a:t>
            </a:r>
            <a:r>
              <a:rPr lang="pt-BR" smtClean="0">
                <a:sym typeface="Wingdings" pitchFamily="2" charset="2"/>
              </a:rPr>
              <a:t> dificuldade em localização e expressão de sintomas.</a:t>
            </a:r>
          </a:p>
          <a:p>
            <a:pPr lvl="1"/>
            <a:r>
              <a:rPr lang="pt-BR" smtClean="0">
                <a:sym typeface="Wingdings" pitchFamily="2" charset="2"/>
              </a:rPr>
              <a:t> 80% já apresenta metástase ao diagnóstico.</a:t>
            </a:r>
          </a:p>
          <a:p>
            <a:pPr lvl="2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Alteração somática em precursores hematopoiéticos </a:t>
            </a:r>
            <a:r>
              <a:rPr lang="pt-BR" smtClean="0">
                <a:sym typeface="Wingdings" pitchFamily="2" charset="2"/>
              </a:rPr>
              <a:t> p</a:t>
            </a:r>
            <a:r>
              <a:rPr lang="pt-BR" smtClean="0"/>
              <a:t>roliferação clonal.</a:t>
            </a:r>
          </a:p>
          <a:p>
            <a:pPr lvl="1"/>
            <a:r>
              <a:rPr lang="pt-BR" smtClean="0"/>
              <a:t> Linhagem linfoide: linfócitos T ou B.</a:t>
            </a:r>
          </a:p>
          <a:p>
            <a:pPr lvl="1"/>
            <a:r>
              <a:rPr lang="pt-BR" smtClean="0"/>
              <a:t> Linhagem mielóide: granulócitos, monócitos, megacariócitos, eritrócitos.</a:t>
            </a:r>
          </a:p>
          <a:p>
            <a:r>
              <a:rPr lang="pt-BR" smtClean="0"/>
              <a:t> Infiltração da MO por blastos </a:t>
            </a:r>
            <a:r>
              <a:rPr lang="pt-BR" smtClean="0">
                <a:sym typeface="Wingdings" pitchFamily="2" charset="2"/>
              </a:rPr>
              <a:t> prejuízo às linhagens normais  insuficiência hematopoiética medular.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 Leucemias agudas:</a:t>
            </a:r>
          </a:p>
          <a:p>
            <a:pPr lvl="1"/>
            <a:r>
              <a:rPr lang="pt-BR" smtClean="0"/>
              <a:t> Proliferação excessiva e não regulada.</a:t>
            </a:r>
          </a:p>
          <a:p>
            <a:pPr lvl="1"/>
            <a:r>
              <a:rPr lang="pt-BR" smtClean="0"/>
              <a:t> Bloqueio da maturação dos clones neoplásicos.</a:t>
            </a:r>
          </a:p>
          <a:p>
            <a:endParaRPr lang="pt-BR" smtClean="0"/>
          </a:p>
          <a:p>
            <a:r>
              <a:rPr lang="pt-BR" smtClean="0"/>
              <a:t> Leucemias crônicas:</a:t>
            </a:r>
          </a:p>
          <a:p>
            <a:pPr lvl="1"/>
            <a:r>
              <a:rPr lang="pt-BR" smtClean="0"/>
              <a:t> Superlotação medular de células neoplásicas, que podem ser mais diferenciadas.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Correspondem a 41% dos CA pediátricos.</a:t>
            </a:r>
          </a:p>
          <a:p>
            <a:r>
              <a:rPr lang="pt-BR" smtClean="0"/>
              <a:t> LLA – 80%.</a:t>
            </a:r>
          </a:p>
          <a:p>
            <a:r>
              <a:rPr lang="pt-BR" smtClean="0"/>
              <a:t> LMA – 15% a 20%.</a:t>
            </a:r>
          </a:p>
          <a:p>
            <a:r>
              <a:rPr lang="pt-BR" smtClean="0"/>
              <a:t> LMC – 5%.</a:t>
            </a:r>
          </a:p>
          <a:p>
            <a:r>
              <a:rPr lang="pt-BR" smtClean="0"/>
              <a:t> LMCJ – 1 a 2%.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00563" y="2565400"/>
            <a:ext cx="4392612" cy="20161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>
                <a:solidFill>
                  <a:prstClr val="black"/>
                </a:solidFill>
              </a:rPr>
              <a:t>LLA: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Pico: 2 a 4 anos.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Cor branca.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Mais comum em meninos.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75% - linhagem B.</a:t>
            </a:r>
            <a:endParaRPr lang="pt-BR" sz="3000" dirty="0">
              <a:solidFill>
                <a:prstClr val="black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500563" y="4868863"/>
            <a:ext cx="4392612" cy="170815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>
                <a:solidFill>
                  <a:prstClr val="black"/>
                </a:solidFill>
              </a:rPr>
              <a:t>LMA: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Menores de 1 ano.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500" dirty="0">
                <a:solidFill>
                  <a:prstClr val="black"/>
                </a:solidFill>
              </a:rPr>
              <a:t> Adolescentes.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403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Etiologia:</a:t>
            </a:r>
          </a:p>
          <a:p>
            <a:pPr lvl="1"/>
            <a:r>
              <a:rPr lang="pt-BR" smtClean="0"/>
              <a:t> Radiação ionizante, QT, produtos químicos, fumo, etilismo materno.</a:t>
            </a:r>
          </a:p>
          <a:p>
            <a:pPr lvl="1"/>
            <a:r>
              <a:rPr lang="pt-BR" smtClean="0"/>
              <a:t> Dieta com excesso de inibidores de topoisomerase II (flavonoides, chá, vinho, chocolate, cafeína).</a:t>
            </a:r>
          </a:p>
          <a:p>
            <a:pPr lvl="1"/>
            <a:r>
              <a:rPr lang="pt-BR" smtClean="0"/>
              <a:t> Síndromes: Down, Bloom, Fanconi, ataxia-telangiectasia.</a:t>
            </a:r>
          </a:p>
          <a:p>
            <a:pPr lvl="1"/>
            <a:r>
              <a:rPr lang="pt-BR" smtClean="0"/>
              <a:t> Leucemia familiar – mutações p53?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Fisiopatologia:</a:t>
            </a:r>
          </a:p>
          <a:p>
            <a:pPr lvl="1"/>
            <a:r>
              <a:rPr lang="pt-BR" smtClean="0"/>
              <a:t> Doença clonal – originada a partir de um precursor alterado.</a:t>
            </a:r>
          </a:p>
          <a:p>
            <a:pPr lvl="1"/>
            <a:r>
              <a:rPr lang="pt-BR" smtClean="0"/>
              <a:t> Indução </a:t>
            </a:r>
            <a:r>
              <a:rPr lang="pt-BR" smtClean="0">
                <a:sym typeface="Wingdings" pitchFamily="2" charset="2"/>
              </a:rPr>
              <a:t> expressão de proto-oncogenes  transformação leucêmica da célula tronco hematopoiética.</a:t>
            </a:r>
            <a:endParaRPr lang="pt-BR" smtClean="0"/>
          </a:p>
          <a:p>
            <a:pPr lvl="1"/>
            <a:r>
              <a:rPr lang="pt-BR" smtClean="0"/>
              <a:t> Surge a partir de mutações espontâneas que podem ocorrer habitualmente.</a:t>
            </a:r>
          </a:p>
          <a:p>
            <a:pPr lvl="2"/>
            <a:r>
              <a:rPr lang="pt-BR" smtClean="0"/>
              <a:t> Taxa de multiplicação celular alta.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6083" name="Espaço Reservado para Conteúdo 3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Quadro Clínico:</a:t>
            </a:r>
          </a:p>
          <a:p>
            <a:pPr lvl="1"/>
            <a:r>
              <a:rPr lang="pt-BR" smtClean="0"/>
              <a:t> Depende do grau de infiltração da MO e da extensão da doença extramedular.</a:t>
            </a:r>
          </a:p>
          <a:p>
            <a:pPr lvl="1"/>
            <a:r>
              <a:rPr lang="pt-BR" smtClean="0"/>
              <a:t> Geralmente resulta de anemia, plaquetopenia e/ou neutropenia.</a:t>
            </a:r>
          </a:p>
          <a:p>
            <a:pPr lvl="1"/>
            <a:r>
              <a:rPr lang="pt-BR" smtClean="0"/>
              <a:t> Pode estar presente há dias ou meses.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Sintomas iniciais: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Anorexia, fadiga, irritabilidade, febre baixa.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Dor óssea ou articular: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Extremidades inferiores.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+/ – Edema articular 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+/ –  Dor óssea à palpação.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b="1" dirty="0" smtClean="0">
                <a:solidFill>
                  <a:schemeClr val="accent2">
                    <a:lumMod val="75000"/>
                  </a:schemeClr>
                </a:solidFill>
              </a:rPr>
              <a:t>Podem preceder alterações hematológicas!</a:t>
            </a:r>
            <a:endParaRPr lang="pt-BR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580063" y="3644900"/>
            <a:ext cx="2520950" cy="1016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prstClr val="black"/>
                </a:solidFill>
              </a:rPr>
              <a:t>Reflexos do superpovoamento da MO por blastos.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8131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Progressão da doença:</a:t>
            </a:r>
          </a:p>
          <a:p>
            <a:pPr lvl="1"/>
            <a:r>
              <a:rPr lang="pt-BR" smtClean="0"/>
              <a:t> Sinais de insuficiência medular: anemia, plaquetopenia, neutropenia.</a:t>
            </a:r>
          </a:p>
          <a:p>
            <a:pPr lvl="1"/>
            <a:r>
              <a:rPr lang="pt-BR" smtClean="0"/>
              <a:t> Linfadenomegalias generalizadas.</a:t>
            </a:r>
          </a:p>
          <a:p>
            <a:pPr lvl="1"/>
            <a:r>
              <a:rPr lang="pt-BR" smtClean="0"/>
              <a:t> Esplenomegalia.</a:t>
            </a:r>
          </a:p>
          <a:p>
            <a:pPr lvl="1"/>
            <a:r>
              <a:rPr lang="pt-BR" smtClean="0"/>
              <a:t> Hepatomegalia.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4915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Progressão da doença:</a:t>
            </a:r>
          </a:p>
          <a:p>
            <a:pPr lvl="1"/>
            <a:r>
              <a:rPr lang="pt-BR" smtClean="0"/>
              <a:t> &gt; 50.000 leucócitos </a:t>
            </a:r>
            <a:r>
              <a:rPr lang="pt-BR" smtClean="0">
                <a:sym typeface="Wingdings" pitchFamily="2" charset="2"/>
              </a:rPr>
              <a:t> sinais e sintomas de leucoestase.</a:t>
            </a:r>
          </a:p>
          <a:p>
            <a:pPr lvl="2"/>
            <a:r>
              <a:rPr lang="pt-BR" smtClean="0">
                <a:sym typeface="Wingdings" pitchFamily="2" charset="2"/>
              </a:rPr>
              <a:t> Pulmões e SNC.</a:t>
            </a:r>
            <a:endParaRPr lang="pt-BR" smtClean="0"/>
          </a:p>
          <a:p>
            <a:pPr lvl="1"/>
            <a:r>
              <a:rPr lang="pt-BR" smtClean="0"/>
              <a:t> Outros locais de infiltração extramedular: SNC, gengiva, pele , cloroma, rins, gônadas.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50179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916113"/>
            <a:ext cx="8424862" cy="4608512"/>
          </a:xfrm>
        </p:spPr>
        <p:txBody>
          <a:bodyPr/>
          <a:lstStyle/>
          <a:p>
            <a:r>
              <a:rPr lang="pt-BR" smtClean="0"/>
              <a:t> Acometimento do SNC:</a:t>
            </a:r>
          </a:p>
          <a:p>
            <a:pPr lvl="1"/>
            <a:r>
              <a:rPr lang="pt-BR" smtClean="0"/>
              <a:t> Geralmente assintomático.</a:t>
            </a:r>
          </a:p>
          <a:p>
            <a:pPr lvl="1"/>
            <a:r>
              <a:rPr lang="pt-BR" smtClean="0"/>
              <a:t> Sintomas mais comuns na LMA.</a:t>
            </a:r>
            <a:endParaRPr lang="pt-BR" smtClean="0">
              <a:sym typeface="Wingdings" pitchFamily="2" charset="2"/>
            </a:endParaRPr>
          </a:p>
          <a:p>
            <a:pPr lvl="1"/>
            <a:r>
              <a:rPr lang="pt-BR" smtClean="0"/>
              <a:t> Meningite leucêmica: cefaleia, papiledema, náuseas e vômitos, letargia ou irritabilidade, rigidez de nuca.</a:t>
            </a:r>
          </a:p>
          <a:p>
            <a:pPr lvl="1"/>
            <a:r>
              <a:rPr lang="pt-BR" smtClean="0"/>
              <a:t> Paresia de pares cranianos isolados.</a:t>
            </a:r>
          </a:p>
          <a:p>
            <a:pPr lvl="1"/>
            <a:r>
              <a:rPr lang="pt-BR" smtClean="0"/>
              <a:t> Infiltração hipotalâmica </a:t>
            </a:r>
            <a:r>
              <a:rPr lang="pt-BR" smtClean="0">
                <a:sym typeface="Wingdings" pitchFamily="2" charset="2"/>
              </a:rPr>
              <a:t> hiperfagia  obesidade.</a:t>
            </a:r>
            <a:endParaRPr lang="pt-BR" smtClean="0"/>
          </a:p>
          <a:p>
            <a:pPr lvl="1"/>
            <a:endParaRPr lang="pt-BR" smtClean="0"/>
          </a:p>
          <a:p>
            <a:pPr>
              <a:buFontTx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5120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Acometimento do SNC – análise do LCR:</a:t>
            </a:r>
          </a:p>
          <a:p>
            <a:pPr lvl="1"/>
            <a:r>
              <a:rPr lang="pt-BR" smtClean="0"/>
              <a:t> Pesquisa de blastos no LCR é + em 20%.</a:t>
            </a:r>
          </a:p>
          <a:p>
            <a:pPr lvl="1"/>
            <a:r>
              <a:rPr lang="pt-BR" smtClean="0"/>
              <a:t> Assintomáticos </a:t>
            </a:r>
            <a:r>
              <a:rPr lang="pt-BR" smtClean="0">
                <a:sym typeface="Wingdings" pitchFamily="2" charset="2"/>
              </a:rPr>
              <a:t> blastos leucêmicos com ou sem pleocitose.</a:t>
            </a:r>
            <a:endParaRPr lang="pt-BR" smtClean="0"/>
          </a:p>
          <a:p>
            <a:pPr lvl="1"/>
            <a:r>
              <a:rPr lang="pt-BR" smtClean="0"/>
              <a:t> Pode haver aumento da pressão, da celularidade e da proteinorraquia.</a:t>
            </a:r>
          </a:p>
          <a:p>
            <a:pPr lvl="1"/>
            <a:r>
              <a:rPr lang="pt-BR" smtClean="0"/>
              <a:t> Na LLA, linfoblastos no LCR = pior prognóstico.</a:t>
            </a:r>
          </a:p>
          <a:p>
            <a:pPr>
              <a:buFontTx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5222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Particularidades da LMA:</a:t>
            </a:r>
          </a:p>
          <a:p>
            <a:pPr lvl="1"/>
            <a:r>
              <a:rPr lang="pt-BR" smtClean="0"/>
              <a:t> Infiltração tecidual de células neoplásicas.</a:t>
            </a:r>
          </a:p>
          <a:p>
            <a:pPr lvl="2"/>
            <a:r>
              <a:rPr lang="pt-BR" smtClean="0"/>
              <a:t> Tumefação gengival.</a:t>
            </a:r>
          </a:p>
          <a:p>
            <a:pPr lvl="2"/>
            <a:r>
              <a:rPr lang="pt-BR" smtClean="0"/>
              <a:t> Nódulos subcutâneos (“blueberry muffin”).</a:t>
            </a:r>
          </a:p>
          <a:p>
            <a:pPr lvl="2"/>
            <a:r>
              <a:rPr lang="pt-BR" smtClean="0"/>
              <a:t> Cloromas (sarcoma granulocítico) em órbitas, ossos e SNC.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LMA</a:t>
            </a:r>
            <a:endParaRPr lang="pt-BR" dirty="0"/>
          </a:p>
        </p:txBody>
      </p:sp>
      <p:pic>
        <p:nvPicPr>
          <p:cNvPr id="53251" name="Picture 2" descr="http://www.apcontinuada.com/imatges/51/51v10n01/grande/0v10n1-554fig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773238"/>
            <a:ext cx="4924425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2565400"/>
            <a:ext cx="3311525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5427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Particularidades da LMA:</a:t>
            </a:r>
          </a:p>
          <a:p>
            <a:pPr lvl="1"/>
            <a:r>
              <a:rPr lang="pt-BR" smtClean="0"/>
              <a:t> CIVD – manifestação típica da leucemia promielocítica.</a:t>
            </a:r>
          </a:p>
          <a:p>
            <a:pPr lvl="2"/>
            <a:r>
              <a:rPr lang="pt-BR" smtClean="0"/>
              <a:t> Promielócitos </a:t>
            </a:r>
            <a:r>
              <a:rPr lang="pt-BR" smtClean="0">
                <a:sym typeface="Wingdings" pitchFamily="2" charset="2"/>
              </a:rPr>
              <a:t> substâncias pró-coagulantes.</a:t>
            </a:r>
            <a:endParaRPr lang="pt-BR" smtClean="0"/>
          </a:p>
          <a:p>
            <a:pPr lvl="1"/>
            <a:r>
              <a:rPr lang="pt-BR" smtClean="0"/>
              <a:t> Pode abrir o quadro com hemorragia grave e desproporcional à plaquetometria.</a:t>
            </a:r>
          </a:p>
          <a:p>
            <a:pPr lvl="1"/>
            <a:r>
              <a:rPr lang="pt-BR" smtClean="0"/>
              <a:t> Plaquetopenia, alargamento do TAP, TTPA, redução do fibrinogênio, elevação do D-dímero.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Diagnóstico: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Hemograma.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Leucopenia</a:t>
            </a:r>
            <a:r>
              <a:rPr lang="pt-BR" dirty="0" smtClean="0"/>
              <a:t> ou leucocitose.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Anemia, </a:t>
            </a:r>
            <a:r>
              <a:rPr lang="pt-BR" dirty="0" err="1" smtClean="0"/>
              <a:t>plaquetopenia</a:t>
            </a:r>
            <a:r>
              <a:rPr lang="pt-BR" dirty="0" smtClean="0"/>
              <a:t>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Blastos</a:t>
            </a:r>
          </a:p>
          <a:p>
            <a:pPr lvl="3" fontAlgn="auto">
              <a:spcAft>
                <a:spcPts val="0"/>
              </a:spcAft>
              <a:defRPr/>
            </a:pPr>
            <a:r>
              <a:rPr lang="pt-BR" dirty="0" smtClean="0"/>
              <a:t> Cuidado com linfócitos atípicos!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Análise microscópica da MO: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Aspirado ou Biópsia.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LLA + de 25% de blastos </a:t>
            </a:r>
            <a:r>
              <a:rPr lang="pt-BR" dirty="0" err="1" smtClean="0"/>
              <a:t>linfocíticos</a:t>
            </a:r>
            <a:r>
              <a:rPr lang="pt-BR" dirty="0" smtClean="0"/>
              <a:t>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LMA + de 20% de blastos </a:t>
            </a:r>
            <a:r>
              <a:rPr lang="pt-BR" dirty="0" err="1" smtClean="0"/>
              <a:t>mielocíticos</a:t>
            </a:r>
            <a:r>
              <a:rPr lang="pt-BR" dirty="0" smtClean="0"/>
              <a:t> ou qualquer alteração </a:t>
            </a:r>
            <a:r>
              <a:rPr lang="pt-BR" dirty="0" err="1" smtClean="0"/>
              <a:t>citogenética</a:t>
            </a:r>
            <a:r>
              <a:rPr lang="pt-BR" dirty="0" smtClean="0"/>
              <a:t> característica.		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Análise morfológica dos blastos.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French-American-British</a:t>
            </a:r>
            <a:r>
              <a:rPr lang="pt-BR" dirty="0" smtClean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Aspectos </a:t>
            </a:r>
            <a:r>
              <a:rPr lang="pt-BR" dirty="0" err="1" smtClean="0"/>
              <a:t>imunofenotípicos</a:t>
            </a:r>
            <a:r>
              <a:rPr lang="pt-BR" dirty="0" smtClean="0"/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Marcadores citoplasmáticos e antígenos de superfície.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LLA x LMA e LLA-B x LLA-T.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Citogenética</a:t>
            </a:r>
            <a:r>
              <a:rPr lang="pt-BR" dirty="0" smtClean="0"/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Alterações cromossômicas numéricas ou estruturais.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6011863" y="4068763"/>
            <a:ext cx="2663825" cy="1016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prstClr val="black"/>
                </a:solidFill>
              </a:rPr>
              <a:t>Orientam quanto ao prognóstico e a escolha do tratamento!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- FAB</a:t>
            </a:r>
            <a:endParaRPr lang="pt-BR" dirty="0"/>
          </a:p>
        </p:txBody>
      </p:sp>
      <p:graphicFrame>
        <p:nvGraphicFramePr>
          <p:cNvPr id="57364" name="Group 20"/>
          <p:cNvGraphicFramePr>
            <a:graphicFrameLocks noGrp="1"/>
          </p:cNvGraphicFramePr>
          <p:nvPr/>
        </p:nvGraphicFramePr>
        <p:xfrm>
          <a:off x="827088" y="2027238"/>
          <a:ext cx="7129462" cy="2816860"/>
        </p:xfrm>
        <a:graphic>
          <a:graphicData uri="http://schemas.openxmlformats.org/drawingml/2006/table">
            <a:tbl>
              <a:tblPr/>
              <a:tblGrid>
                <a:gridCol w="1684337"/>
                <a:gridCol w="5445125"/>
              </a:tblGrid>
              <a:tr h="844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ootlight MT Light" pitchFamily="18" charset="0"/>
                        </a:rPr>
                        <a:t>LLA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ootlight MT Light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L1</a:t>
                      </a: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(85%)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Variante infantil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L2</a:t>
                      </a: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(14%)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Variante do adulto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50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L3</a:t>
                      </a: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(1%)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Variante Burkitt-símile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- OMS</a:t>
            </a:r>
            <a:endParaRPr lang="pt-BR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827088" y="2027238"/>
          <a:ext cx="7128792" cy="2815717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684154"/>
                <a:gridCol w="5444638"/>
              </a:tblGrid>
              <a:tr h="844001">
                <a:tc>
                  <a:txBody>
                    <a:bodyPr/>
                    <a:lstStyle/>
                    <a:p>
                      <a:r>
                        <a:rPr lang="pt-BR" sz="2800" dirty="0" smtClean="0"/>
                        <a:t>LLA</a:t>
                      </a:r>
                      <a:endParaRPr lang="pt-B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800" dirty="0"/>
                    </a:p>
                  </a:txBody>
                  <a:tcPr/>
                </a:tc>
              </a:tr>
              <a:tr h="726778">
                <a:tc>
                  <a:txBody>
                    <a:bodyPr/>
                    <a:lstStyle/>
                    <a:p>
                      <a:r>
                        <a:rPr lang="pt-BR" sz="2800" b="1" dirty="0" smtClean="0"/>
                        <a:t>L1</a:t>
                      </a:r>
                      <a:endParaRPr lang="pt-B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800" dirty="0" smtClean="0"/>
                        <a:t>LLA</a:t>
                      </a:r>
                      <a:r>
                        <a:rPr lang="pt-BR" sz="2800" baseline="0" dirty="0" smtClean="0"/>
                        <a:t> de precursor B.</a:t>
                      </a:r>
                      <a:endParaRPr lang="pt-BR" sz="2800" dirty="0"/>
                    </a:p>
                  </a:txBody>
                  <a:tcPr/>
                </a:tc>
              </a:tr>
              <a:tr h="726778">
                <a:tc>
                  <a:txBody>
                    <a:bodyPr/>
                    <a:lstStyle/>
                    <a:p>
                      <a:r>
                        <a:rPr lang="pt-BR" sz="2800" b="1" dirty="0" smtClean="0"/>
                        <a:t>L2</a:t>
                      </a:r>
                      <a:r>
                        <a:rPr lang="pt-BR" sz="2800" dirty="0" smtClean="0"/>
                        <a:t> </a:t>
                      </a:r>
                      <a:endParaRPr lang="pt-B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800" dirty="0" smtClean="0"/>
                        <a:t>LLA de precursor T.</a:t>
                      </a:r>
                      <a:endParaRPr lang="pt-BR" sz="2800" dirty="0"/>
                    </a:p>
                  </a:txBody>
                  <a:tcPr/>
                </a:tc>
              </a:tr>
              <a:tr h="150715">
                <a:tc>
                  <a:txBody>
                    <a:bodyPr/>
                    <a:lstStyle/>
                    <a:p>
                      <a:r>
                        <a:rPr lang="pt-BR" sz="2800" b="1" dirty="0" smtClean="0"/>
                        <a:t>L3</a:t>
                      </a:r>
                      <a:r>
                        <a:rPr lang="pt-BR" sz="2800" dirty="0" smtClean="0"/>
                        <a:t> </a:t>
                      </a:r>
                      <a:endParaRPr lang="pt-B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800" dirty="0" smtClean="0"/>
                        <a:t>LLA de</a:t>
                      </a:r>
                      <a:r>
                        <a:rPr lang="pt-BR" sz="2800" baseline="0" dirty="0" smtClean="0"/>
                        <a:t> célula B madura.</a:t>
                      </a:r>
                      <a:endParaRPr lang="pt-BR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- FAB</a:t>
            </a:r>
            <a:endParaRPr lang="pt-BR" dirty="0"/>
          </a:p>
        </p:txBody>
      </p:sp>
      <p:graphicFrame>
        <p:nvGraphicFramePr>
          <p:cNvPr id="59418" name="Group 26"/>
          <p:cNvGraphicFramePr>
            <a:graphicFrameLocks noGrp="1"/>
          </p:cNvGraphicFramePr>
          <p:nvPr/>
        </p:nvGraphicFramePr>
        <p:xfrm>
          <a:off x="1116013" y="1587500"/>
          <a:ext cx="6769100" cy="4937760"/>
        </p:xfrm>
        <a:graphic>
          <a:graphicData uri="http://schemas.openxmlformats.org/drawingml/2006/table">
            <a:tbl>
              <a:tblPr/>
              <a:tblGrid>
                <a:gridCol w="6769100"/>
              </a:tblGrid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ootlight MT Light" pitchFamily="18" charset="0"/>
                        </a:rPr>
                        <a:t>LMA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</a:tr>
              <a:tr h="422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M0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LMA indiferenciada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M1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LMA sem maturação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M2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LMA com maturação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M3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Leucemia promielocítica aguda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M4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Leucemia mielomonocítica aguda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M5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Leucemia monocítica aguda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M6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Leucemia eritroide aguda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M7</a:t>
                      </a:r>
                      <a:r>
                        <a:rPr kumimoji="0" lang="pt-BR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ootlight MT Light" pitchFamily="18" charset="0"/>
                        </a:rPr>
                        <a:t> – Leucemia megacariocítica aguda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- OMS</a:t>
            </a:r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042988" y="2100263"/>
          <a:ext cx="6768752" cy="320040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6768752"/>
              </a:tblGrid>
              <a:tr h="520718">
                <a:tc>
                  <a:txBody>
                    <a:bodyPr/>
                    <a:lstStyle/>
                    <a:p>
                      <a:r>
                        <a:rPr lang="pt-BR" sz="3000" dirty="0" smtClean="0"/>
                        <a:t>LMA</a:t>
                      </a:r>
                      <a:endParaRPr lang="pt-BR" sz="3000" dirty="0"/>
                    </a:p>
                  </a:txBody>
                  <a:tcPr anchor="ctr"/>
                </a:tc>
              </a:tr>
              <a:tr h="520718">
                <a:tc>
                  <a:txBody>
                    <a:bodyPr/>
                    <a:lstStyle/>
                    <a:p>
                      <a:r>
                        <a:rPr lang="pt-BR" sz="3000" dirty="0" smtClean="0"/>
                        <a:t>LMA associada a anormalidades genéticas</a:t>
                      </a:r>
                      <a:r>
                        <a:rPr lang="pt-BR" sz="3000" baseline="0" dirty="0" smtClean="0"/>
                        <a:t> recorrentes</a:t>
                      </a:r>
                      <a:endParaRPr lang="pt-BR" sz="3000" dirty="0"/>
                    </a:p>
                  </a:txBody>
                  <a:tcPr anchor="ctr"/>
                </a:tc>
              </a:tr>
              <a:tr h="520718">
                <a:tc>
                  <a:txBody>
                    <a:bodyPr/>
                    <a:lstStyle/>
                    <a:p>
                      <a:r>
                        <a:rPr lang="pt-BR" sz="3000" dirty="0" smtClean="0"/>
                        <a:t>LMA com displasia de múltiplas linhagens</a:t>
                      </a:r>
                    </a:p>
                  </a:txBody>
                  <a:tcPr anchor="ctr"/>
                </a:tc>
              </a:tr>
              <a:tr h="520718">
                <a:tc>
                  <a:txBody>
                    <a:bodyPr/>
                    <a:lstStyle/>
                    <a:p>
                      <a:r>
                        <a:rPr lang="pt-BR" sz="3000" dirty="0" smtClean="0"/>
                        <a:t>LMA/SMD associada ao tratamento</a:t>
                      </a:r>
                    </a:p>
                  </a:txBody>
                  <a:tcPr anchor="ctr"/>
                </a:tc>
              </a:tr>
              <a:tr h="520718">
                <a:tc>
                  <a:txBody>
                    <a:bodyPr/>
                    <a:lstStyle/>
                    <a:p>
                      <a:r>
                        <a:rPr lang="pt-BR" sz="3000" dirty="0" smtClean="0"/>
                        <a:t>LMA não categorizada nas anteriores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844675"/>
            <a:ext cx="9144000" cy="5013325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Outros exames: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Radiografia de tórax – massa </a:t>
            </a:r>
            <a:r>
              <a:rPr lang="pt-BR" dirty="0" err="1" smtClean="0">
                <a:sym typeface="Wingdings" pitchFamily="2" charset="2"/>
              </a:rPr>
              <a:t>mediastinal</a:t>
            </a:r>
            <a:r>
              <a:rPr lang="pt-BR" dirty="0" smtClean="0">
                <a:sym typeface="Wingdings" pitchFamily="2" charset="2"/>
              </a:rPr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Radiografia de o</a:t>
            </a:r>
            <a:r>
              <a:rPr lang="pt-BR" dirty="0" smtClean="0"/>
              <a:t>ssos longos </a:t>
            </a:r>
            <a:r>
              <a:rPr lang="pt-BR" dirty="0" smtClean="0">
                <a:sym typeface="Symbol" pitchFamily="-84" charset="2"/>
              </a:rPr>
              <a:t>– levantamento periosteal, bandas transversais e </a:t>
            </a:r>
            <a:r>
              <a:rPr lang="pt-BR" dirty="0" err="1" smtClean="0">
                <a:sym typeface="Symbol" pitchFamily="-84" charset="2"/>
              </a:rPr>
              <a:t>metafisárias</a:t>
            </a:r>
            <a:r>
              <a:rPr lang="pt-BR" dirty="0" smtClean="0">
                <a:sym typeface="Symbol" pitchFamily="-84" charset="2"/>
              </a:rPr>
              <a:t>, lesões </a:t>
            </a:r>
            <a:r>
              <a:rPr lang="pt-BR" dirty="0" err="1" smtClean="0">
                <a:sym typeface="Symbol" pitchFamily="-84" charset="2"/>
              </a:rPr>
              <a:t>osteolíticas</a:t>
            </a:r>
            <a:r>
              <a:rPr lang="pt-BR" dirty="0" smtClean="0">
                <a:sym typeface="Symbol" pitchFamily="-84" charset="2"/>
              </a:rPr>
              <a:t> e osteoporose difusa.</a:t>
            </a:r>
            <a:endParaRPr lang="pt-BR" dirty="0" smtClean="0"/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USG abdominal – infiltração renal, </a:t>
            </a:r>
            <a:r>
              <a:rPr lang="pt-BR" dirty="0" err="1" smtClean="0">
                <a:sym typeface="Wingdings" pitchFamily="2" charset="2"/>
              </a:rPr>
              <a:t>adenomegalia</a:t>
            </a:r>
            <a:r>
              <a:rPr lang="pt-BR" dirty="0" smtClean="0">
                <a:sym typeface="Wingdings" pitchFamily="2" charset="2"/>
              </a:rPr>
              <a:t>, </a:t>
            </a:r>
            <a:r>
              <a:rPr lang="pt-BR" dirty="0" err="1" smtClean="0">
                <a:sym typeface="Wingdings" pitchFamily="2" charset="2"/>
              </a:rPr>
              <a:t>hepatoesplenomegalia</a:t>
            </a:r>
            <a:r>
              <a:rPr lang="pt-BR" dirty="0" smtClean="0">
                <a:sym typeface="Wingdings" pitchFamily="2" charset="2"/>
              </a:rPr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Fundo de olho.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Ecocardiograma</a:t>
            </a:r>
            <a:r>
              <a:rPr lang="pt-BR" dirty="0" smtClean="0">
                <a:sym typeface="Wingdings" pitchFamily="2" charset="2"/>
              </a:rPr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Outros: função renal e hepática, eletrólitos, ácido úrico, LDH, provas de coagulação, sorologias, culturas.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5435600" y="4581525"/>
            <a:ext cx="3529013" cy="12461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500" dirty="0" err="1"/>
              <a:t>Toxo</a:t>
            </a:r>
            <a:r>
              <a:rPr lang="pt-BR" sz="2500" dirty="0"/>
              <a:t>, CMV, EBV, herpes, hepatite, varicela, HIV e HTLV.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6246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pPr>
              <a:buFontTx/>
              <a:buNone/>
            </a:pPr>
            <a:r>
              <a:rPr lang="pt-BR" u="sng" smtClean="0"/>
              <a:t>Aspectos gerais da abordagem terapêutica:</a:t>
            </a:r>
          </a:p>
          <a:p>
            <a:r>
              <a:rPr lang="pt-BR" smtClean="0"/>
              <a:t> Pacientes em risco para desenvolvimento da síndrome de lise tumoral no início do tto:</a:t>
            </a:r>
          </a:p>
          <a:p>
            <a:pPr lvl="1"/>
            <a:r>
              <a:rPr lang="pt-BR" smtClean="0"/>
              <a:t> Hiperleucocitose, massa mediastinal, hepatoesplenomegalia e adenomegalia importantes.</a:t>
            </a:r>
          </a:p>
          <a:p>
            <a:pPr lvl="1"/>
            <a:r>
              <a:rPr lang="pt-BR" smtClean="0"/>
              <a:t> Ácido úrico e LDH aumentados.</a:t>
            </a:r>
          </a:p>
          <a:p>
            <a:pPr lvl="1"/>
            <a:r>
              <a:rPr lang="pt-BR" smtClean="0"/>
              <a:t> Medidas preventivas devem ser instituídas.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80400" cy="4681537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QT </a:t>
            </a:r>
            <a:r>
              <a:rPr lang="pt-BR" dirty="0" smtClean="0">
                <a:sym typeface="Wingdings" pitchFamily="2" charset="2"/>
              </a:rPr>
              <a:t> r</a:t>
            </a:r>
            <a:r>
              <a:rPr lang="pt-BR" dirty="0" smtClean="0"/>
              <a:t>ápida destruição dos blastos </a:t>
            </a:r>
            <a:r>
              <a:rPr lang="pt-BR" dirty="0" smtClean="0">
                <a:sym typeface="Wingdings" pitchFamily="2" charset="2"/>
              </a:rPr>
              <a:t> 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Nefropatia</a:t>
            </a:r>
            <a:r>
              <a:rPr lang="pt-BR" dirty="0" smtClean="0">
                <a:sym typeface="Wingdings" pitchFamily="2" charset="2"/>
              </a:rPr>
              <a:t> por ácido úrico e fosfato de cálcio.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Distúrbios metabólicos por elevação de potássio e fósforo e diminuição de cálcio.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Hiper-hidratação.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Manutenção da diurese.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Furosemida, manitol ou diálise.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Alcalinização urinária.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Alopurinol</a:t>
            </a:r>
            <a:r>
              <a:rPr lang="pt-BR" dirty="0" smtClean="0">
                <a:sym typeface="Wingdings" pitchFamily="2" charset="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Antibioticoterapia</a:t>
            </a:r>
            <a:r>
              <a:rPr lang="pt-BR" dirty="0" smtClean="0"/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 err="1" smtClean="0"/>
              <a:t>Cefepime</a:t>
            </a:r>
            <a:r>
              <a:rPr lang="pt-BR" dirty="0" smtClean="0"/>
              <a:t> 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 &gt; 48h de febre + vancomicina.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smtClean="0"/>
              <a:t>  &gt; 7 dias de febre </a:t>
            </a:r>
            <a:r>
              <a:rPr lang="pt-BR" dirty="0" smtClean="0">
                <a:sym typeface="Wingdings" pitchFamily="2" charset="2"/>
              </a:rPr>
              <a:t> considerar </a:t>
            </a:r>
            <a:r>
              <a:rPr lang="pt-BR" dirty="0" err="1" smtClean="0">
                <a:sym typeface="Wingdings" pitchFamily="2" charset="2"/>
              </a:rPr>
              <a:t>anfotericina</a:t>
            </a:r>
            <a:r>
              <a:rPr lang="pt-BR" dirty="0" smtClean="0">
                <a:sym typeface="Wingdings" pitchFamily="2" charset="2"/>
              </a:rPr>
              <a:t> B.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Hemotransfusão</a:t>
            </a:r>
            <a:r>
              <a:rPr lang="pt-BR" dirty="0" smtClean="0">
                <a:sym typeface="Wingdings" pitchFamily="2" charset="2"/>
              </a:rPr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Hb</a:t>
            </a:r>
            <a:r>
              <a:rPr lang="pt-BR" dirty="0" smtClean="0">
                <a:sym typeface="Wingdings" pitchFamily="2" charset="2"/>
              </a:rPr>
              <a:t> &lt; 10  concentrado de hemácias.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ym typeface="Wingdings" pitchFamily="2" charset="2"/>
              </a:rPr>
              <a:t> </a:t>
            </a:r>
            <a:r>
              <a:rPr lang="pt-BR" dirty="0" err="1" smtClean="0">
                <a:sym typeface="Wingdings" pitchFamily="2" charset="2"/>
              </a:rPr>
              <a:t>Plqts</a:t>
            </a:r>
            <a:r>
              <a:rPr lang="pt-BR" dirty="0" smtClean="0">
                <a:sym typeface="Wingdings" pitchFamily="2" charset="2"/>
              </a:rPr>
              <a:t> &lt; 10.000 ou 50.000 com sangramento  concentrado de plaquetas.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 </a:t>
            </a:r>
            <a:r>
              <a:rPr lang="pt-BR" b="1" dirty="0" err="1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Hemoderivados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 </a:t>
            </a:r>
            <a:r>
              <a:rPr lang="pt-BR" b="1" dirty="0" err="1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leucodepletados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 e irradiados!</a:t>
            </a:r>
            <a:endParaRPr lang="pt-BR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2" fontAlgn="auto">
              <a:spcAft>
                <a:spcPts val="0"/>
              </a:spcAft>
              <a:defRPr/>
            </a:pPr>
            <a:endParaRPr lang="pt-BR" dirty="0" smtClean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Conduta no Caso Clínico</a:t>
            </a:r>
            <a:endParaRPr lang="pt-BR" dirty="0"/>
          </a:p>
        </p:txBody>
      </p:sp>
      <p:sp>
        <p:nvSpPr>
          <p:cNvPr id="6553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Hiperidratação + alcalinização.</a:t>
            </a:r>
          </a:p>
          <a:p>
            <a:r>
              <a:rPr lang="pt-BR" smtClean="0"/>
              <a:t>Furosemida.</a:t>
            </a:r>
          </a:p>
          <a:p>
            <a:r>
              <a:rPr lang="pt-BR" smtClean="0"/>
              <a:t>Alopurinol.</a:t>
            </a:r>
          </a:p>
          <a:p>
            <a:r>
              <a:rPr lang="pt-BR" smtClean="0"/>
              <a:t>Cefepime.</a:t>
            </a:r>
          </a:p>
          <a:p>
            <a:r>
              <a:rPr lang="pt-BR" smtClean="0"/>
              <a:t>Mebendazol e tiabendazol.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6656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Tratamento Específico:</a:t>
            </a:r>
          </a:p>
          <a:p>
            <a:pPr marL="971550" lvl="1" indent="-514350">
              <a:buFontTx/>
              <a:buAutoNum type="arabicPeriod"/>
            </a:pPr>
            <a:r>
              <a:rPr lang="pt-BR" smtClean="0"/>
              <a:t>Indução de remissão.</a:t>
            </a:r>
          </a:p>
          <a:p>
            <a:pPr marL="971550" lvl="1" indent="-514350">
              <a:buFontTx/>
              <a:buAutoNum type="arabicPeriod"/>
            </a:pPr>
            <a:r>
              <a:rPr lang="pt-BR" smtClean="0"/>
              <a:t> Consolidação da remissão.</a:t>
            </a:r>
          </a:p>
          <a:p>
            <a:pPr marL="971550" lvl="1" indent="-514350">
              <a:buFontTx/>
              <a:buAutoNum type="arabicPeriod"/>
            </a:pPr>
            <a:r>
              <a:rPr lang="pt-BR" smtClean="0"/>
              <a:t> Manutenção.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Tratamento Específico:</a:t>
            </a:r>
          </a:p>
          <a:p>
            <a:pPr marL="971550" lvl="1" indent="-514350" fontAlgn="auto">
              <a:spcAft>
                <a:spcPts val="0"/>
              </a:spcAft>
              <a:buFontTx/>
              <a:buAutoNum type="arabicPeriod"/>
              <a:defRPr/>
            </a:pP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Indução de remissão.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4 semanas.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Poliquimioterapia.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Erradicar blastos a &lt; 5% na MO.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Recuperação de neutrófilos e plaquetas.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QT </a:t>
            </a:r>
            <a:r>
              <a:rPr lang="pt-BR" dirty="0" err="1" smtClean="0"/>
              <a:t>intratecal</a:t>
            </a:r>
            <a:r>
              <a:rPr lang="pt-BR" dirty="0" smtClean="0"/>
              <a:t> +/ – irradiação SNC.</a:t>
            </a:r>
          </a:p>
          <a:p>
            <a:pPr marL="971550" lvl="1" indent="-514350" fontAlgn="auto">
              <a:spcAft>
                <a:spcPts val="0"/>
              </a:spcAft>
              <a:buFontTx/>
              <a:buNone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Tratamento Específico:</a:t>
            </a:r>
          </a:p>
          <a:p>
            <a:pPr marL="971550" lvl="1" indent="-514350" fontAlgn="auto">
              <a:spcAft>
                <a:spcPts val="0"/>
              </a:spcAft>
              <a:buFontTx/>
              <a:buAutoNum type="arabicPeriod"/>
              <a:defRPr/>
            </a:pP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Indução de remissão.</a:t>
            </a:r>
          </a:p>
          <a:p>
            <a:pPr marL="971550" lvl="1" indent="-514350" fontAlgn="auto">
              <a:spcAft>
                <a:spcPts val="0"/>
              </a:spcAft>
              <a:buFontTx/>
              <a:buAutoNum type="arabicPeriod"/>
              <a:defRPr/>
            </a:pP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Consolidação da remissão.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14 a 28 semanas.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Poliquimioterapia.</a:t>
            </a:r>
          </a:p>
          <a:p>
            <a:pPr marL="971550" lvl="1" indent="-514350" fontAlgn="auto">
              <a:spcAft>
                <a:spcPts val="0"/>
              </a:spcAft>
              <a:buFontTx/>
              <a:buNone/>
              <a:defRPr/>
            </a:pPr>
            <a:r>
              <a:rPr lang="pt-BR" sz="3700" b="1" dirty="0" smtClean="0">
                <a:solidFill>
                  <a:schemeClr val="accent4">
                    <a:lumMod val="50000"/>
                  </a:schemeClr>
                </a:solidFill>
              </a:rPr>
              <a:t>3.  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</a:rPr>
              <a:t>Manutenção.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prstClr val="black"/>
                </a:solidFill>
              </a:rPr>
              <a:t> 2 a 3 anos.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prstClr val="black"/>
                </a:solidFill>
              </a:rPr>
              <a:t> Doses diárias e, a seguir, intermitentes.</a:t>
            </a:r>
          </a:p>
          <a:p>
            <a:pPr marL="971550" lvl="1" indent="-514350" fontAlgn="auto">
              <a:spcAft>
                <a:spcPts val="0"/>
              </a:spcAft>
              <a:buFontTx/>
              <a:buNone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6963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Transplante de MO:</a:t>
            </a:r>
          </a:p>
          <a:p>
            <a:pPr lvl="1"/>
            <a:r>
              <a:rPr lang="pt-BR" smtClean="0"/>
              <a:t> Indicação restrita na LLA.</a:t>
            </a:r>
          </a:p>
          <a:p>
            <a:pPr lvl="1"/>
            <a:r>
              <a:rPr lang="pt-BR" smtClean="0"/>
              <a:t> Eficaz em 60 a 70% dos casos de LMA pós remissão.</a:t>
            </a:r>
          </a:p>
          <a:p>
            <a:pPr lvl="2"/>
            <a:r>
              <a:rPr lang="pt-BR" smtClean="0"/>
              <a:t> LMA </a:t>
            </a:r>
            <a:r>
              <a:rPr lang="pt-BR" smtClean="0">
                <a:sym typeface="Wingdings" pitchFamily="2" charset="2"/>
              </a:rPr>
              <a:t> s</a:t>
            </a:r>
            <a:r>
              <a:rPr lang="pt-BR" smtClean="0"/>
              <a:t>obrevida é semelhante para TMO e QT.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70659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916113"/>
            <a:ext cx="8497888" cy="4941887"/>
          </a:xfrm>
        </p:spPr>
        <p:txBody>
          <a:bodyPr/>
          <a:lstStyle/>
          <a:p>
            <a:r>
              <a:rPr lang="pt-BR" smtClean="0"/>
              <a:t> Prognóstico - LLA:</a:t>
            </a:r>
          </a:p>
          <a:p>
            <a:pPr lvl="1"/>
            <a:r>
              <a:rPr lang="pt-BR" smtClean="0"/>
              <a:t> </a:t>
            </a:r>
            <a:r>
              <a:rPr lang="pt-BR" smtClean="0">
                <a:sym typeface="Wingdings" pitchFamily="2" charset="2"/>
              </a:rPr>
              <a:t>Índices de cura de 70 a 80%.</a:t>
            </a:r>
          </a:p>
          <a:p>
            <a:pPr lvl="1"/>
            <a:r>
              <a:rPr lang="pt-BR" smtClean="0">
                <a:sym typeface="Wingdings" pitchFamily="2" charset="2"/>
              </a:rPr>
              <a:t> Fatores de mau prognóstico para cura e maiores chances de recidiva:</a:t>
            </a:r>
          </a:p>
          <a:p>
            <a:pPr lvl="2"/>
            <a:r>
              <a:rPr lang="pt-BR" smtClean="0">
                <a:sym typeface="Wingdings" pitchFamily="2" charset="2"/>
              </a:rPr>
              <a:t> Idade menor que 1 ano ou maior que 10 anos.</a:t>
            </a:r>
          </a:p>
          <a:p>
            <a:pPr lvl="2"/>
            <a:r>
              <a:rPr lang="pt-BR" smtClean="0">
                <a:sym typeface="Wingdings" pitchFamily="2" charset="2"/>
              </a:rPr>
              <a:t> Leucocitose &gt; 50.000 no diagnóstico.</a:t>
            </a:r>
          </a:p>
          <a:p>
            <a:pPr lvl="2"/>
            <a:r>
              <a:rPr lang="pt-BR" smtClean="0">
                <a:sym typeface="Wingdings" pitchFamily="2" charset="2"/>
              </a:rPr>
              <a:t> Resposta lenta na fase de indução de remissão.</a:t>
            </a:r>
          </a:p>
          <a:p>
            <a:pPr lvl="2">
              <a:buFontTx/>
              <a:buNone/>
            </a:pPr>
            <a:endParaRPr lang="pt-BR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Leucemia</a:t>
            </a:r>
            <a:endParaRPr lang="pt-BR" dirty="0"/>
          </a:p>
        </p:txBody>
      </p:sp>
      <p:sp>
        <p:nvSpPr>
          <p:cNvPr id="7168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916113"/>
            <a:ext cx="8497888" cy="4941887"/>
          </a:xfrm>
        </p:spPr>
        <p:txBody>
          <a:bodyPr/>
          <a:lstStyle/>
          <a:p>
            <a:r>
              <a:rPr lang="pt-BR" smtClean="0"/>
              <a:t> Prognóstico - LMA:</a:t>
            </a:r>
          </a:p>
          <a:p>
            <a:pPr lvl="1"/>
            <a:r>
              <a:rPr lang="pt-BR" smtClean="0"/>
              <a:t> 25 a 51% de cura: resistência a múltiplas drogas e mortalidade relacionada ao tratamento.</a:t>
            </a:r>
          </a:p>
          <a:p>
            <a:pPr lvl="1"/>
            <a:r>
              <a:rPr lang="pt-BR" smtClean="0"/>
              <a:t> Fatores de bom</a:t>
            </a:r>
            <a:r>
              <a:rPr lang="pt-BR" smtClean="0">
                <a:sym typeface="Wingdings" pitchFamily="2" charset="2"/>
              </a:rPr>
              <a:t> prognóstico:</a:t>
            </a:r>
          </a:p>
          <a:p>
            <a:pPr lvl="2"/>
            <a:r>
              <a:rPr lang="pt-BR" smtClean="0">
                <a:sym typeface="Wingdings" pitchFamily="2" charset="2"/>
              </a:rPr>
              <a:t> Idade menor que 1 ano.</a:t>
            </a:r>
          </a:p>
          <a:p>
            <a:pPr lvl="2"/>
            <a:r>
              <a:rPr lang="pt-BR" smtClean="0">
                <a:sym typeface="Wingdings" pitchFamily="2" charset="2"/>
              </a:rPr>
              <a:t> Alterações citogenéticas favoráveis.</a:t>
            </a:r>
          </a:p>
          <a:p>
            <a:pPr lvl="2"/>
            <a:r>
              <a:rPr lang="pt-BR" smtClean="0">
                <a:sym typeface="Wingdings" pitchFamily="2" charset="2"/>
              </a:rPr>
              <a:t> Sd de Down.</a:t>
            </a:r>
          </a:p>
          <a:p>
            <a:pPr lvl="1"/>
            <a:r>
              <a:rPr lang="pt-BR" smtClean="0">
                <a:sym typeface="Wingdings" pitchFamily="2" charset="2"/>
              </a:rPr>
              <a:t> Fatores de mau prognóstico:</a:t>
            </a:r>
          </a:p>
          <a:p>
            <a:pPr lvl="2"/>
            <a:r>
              <a:rPr lang="pt-BR" smtClean="0">
                <a:sym typeface="Wingdings" pitchFamily="2" charset="2"/>
              </a:rPr>
              <a:t> LMA pós SMD.</a:t>
            </a:r>
          </a:p>
          <a:p>
            <a:pPr lvl="2"/>
            <a:r>
              <a:rPr lang="pt-BR" smtClean="0">
                <a:sym typeface="Wingdings" pitchFamily="2" charset="2"/>
              </a:rPr>
              <a:t> Doença persistente após o início do tratamento.</a:t>
            </a:r>
          </a:p>
          <a:p>
            <a:pPr lvl="2"/>
            <a:endParaRPr lang="pt-BR" smtClean="0">
              <a:sym typeface="Wingdings" pitchFamily="2" charset="2"/>
            </a:endParaRPr>
          </a:p>
          <a:p>
            <a:pPr lvl="2"/>
            <a:endParaRPr lang="pt-BR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Bônus - Linfomas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Linfomas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Tumores resultantes da proliferação desordenada de linfócitos T ou B.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Sítio primário: tecido </a:t>
            </a:r>
            <a:r>
              <a:rPr lang="pt-BR" dirty="0" err="1" smtClean="0"/>
              <a:t>linforreticular</a:t>
            </a:r>
            <a:r>
              <a:rPr lang="pt-BR" dirty="0" smtClean="0"/>
              <a:t>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# </a:t>
            </a:r>
            <a:r>
              <a:rPr lang="pt-BR" dirty="0" err="1" smtClean="0"/>
              <a:t>Linfonodos</a:t>
            </a:r>
            <a:r>
              <a:rPr lang="pt-BR" dirty="0" smtClean="0"/>
              <a:t> #, tonsilas, timo, baço, mucosas do trato respiratório, gastrointestinal e urinário (MALT).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Secundariamente, pode haver disseminação extranodal: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 MO, fígado, baço, SNC, pulmões, mediastino, pele.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Linfomas</a:t>
            </a:r>
            <a:endParaRPr lang="pt-BR" dirty="0"/>
          </a:p>
        </p:txBody>
      </p:sp>
      <p:sp>
        <p:nvSpPr>
          <p:cNvPr id="74755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Linfoma de Hodgkin:</a:t>
            </a:r>
          </a:p>
          <a:p>
            <a:pPr lvl="1"/>
            <a:r>
              <a:rPr lang="pt-BR" smtClean="0"/>
              <a:t> Picos de incidência: 20 / 50 anos.</a:t>
            </a:r>
          </a:p>
          <a:p>
            <a:pPr lvl="1"/>
            <a:r>
              <a:rPr lang="pt-BR" smtClean="0"/>
              <a:t> RARO NA INFÂNCIA!</a:t>
            </a:r>
          </a:p>
          <a:p>
            <a:pPr lvl="1"/>
            <a:r>
              <a:rPr lang="pt-BR" smtClean="0"/>
              <a:t> # EBV #, CMV, HHV-6.</a:t>
            </a:r>
          </a:p>
          <a:p>
            <a:pPr lvl="1"/>
            <a:r>
              <a:rPr lang="pt-BR" smtClean="0"/>
              <a:t> Linfonodos cervicais e supraclaviculares.</a:t>
            </a:r>
          </a:p>
          <a:p>
            <a:pPr lvl="1"/>
            <a:r>
              <a:rPr lang="pt-BR" smtClean="0"/>
              <a:t> Massas mediastinais e timo </a:t>
            </a:r>
            <a:r>
              <a:rPr lang="pt-BR" smtClean="0">
                <a:sym typeface="Wingdings" pitchFamily="2" charset="2"/>
              </a:rPr>
              <a:t> sintomas compressivos.</a:t>
            </a:r>
          </a:p>
          <a:p>
            <a:pPr lvl="1"/>
            <a:r>
              <a:rPr lang="pt-BR" smtClean="0">
                <a:sym typeface="Wingdings" pitchFamily="2" charset="2"/>
              </a:rPr>
              <a:t> Sintomas B: febre, sudorese, perda ponderal, imunodepressão.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Linfomas</a:t>
            </a:r>
            <a:endParaRPr lang="pt-BR" dirty="0"/>
          </a:p>
        </p:txBody>
      </p:sp>
      <p:sp>
        <p:nvSpPr>
          <p:cNvPr id="7577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/>
          <a:lstStyle/>
          <a:p>
            <a:r>
              <a:rPr lang="pt-BR" smtClean="0"/>
              <a:t> Linfoma não Hodgkin:</a:t>
            </a:r>
          </a:p>
          <a:p>
            <a:pPr lvl="1"/>
            <a:r>
              <a:rPr lang="pt-BR" smtClean="0"/>
              <a:t> Infância e adolescência.</a:t>
            </a:r>
          </a:p>
          <a:p>
            <a:pPr lvl="1"/>
            <a:r>
              <a:rPr lang="pt-BR" smtClean="0"/>
              <a:t> Crianças previamente hígidas ou com imunodeficiência, doença genética ou viral (EBV).</a:t>
            </a:r>
          </a:p>
          <a:p>
            <a:pPr lvl="1"/>
            <a:r>
              <a:rPr lang="pt-BR" smtClean="0"/>
              <a:t> Na infância </a:t>
            </a:r>
            <a:r>
              <a:rPr lang="pt-BR" smtClean="0">
                <a:sym typeface="Wingdings" pitchFamily="2" charset="2"/>
              </a:rPr>
              <a:t> alto grau com curso agressivo</a:t>
            </a:r>
            <a:r>
              <a:rPr lang="pt-BR" smtClean="0"/>
              <a:t>.</a:t>
            </a:r>
          </a:p>
          <a:p>
            <a:pPr lvl="2"/>
            <a:r>
              <a:rPr lang="pt-BR" smtClean="0"/>
              <a:t> 70% forma avançada ao diagnóstico.</a:t>
            </a:r>
          </a:p>
          <a:p>
            <a:pPr lvl="2"/>
            <a:r>
              <a:rPr lang="pt-BR" smtClean="0"/>
              <a:t> Sinais de comprometimento do TGI, SNC ou MO.</a:t>
            </a:r>
          </a:p>
          <a:p>
            <a:pPr lvl="2"/>
            <a:r>
              <a:rPr lang="pt-BR" smtClean="0"/>
              <a:t> Síndromes de VCS, de lise tumoral, de compressão medular e de HIC.</a:t>
            </a:r>
          </a:p>
          <a:p>
            <a:pPr lvl="2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6825" cy="113823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LNH</a:t>
            </a:r>
            <a:endParaRPr lang="pt-BR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39750" y="1628775"/>
          <a:ext cx="8208912" cy="4993257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024336"/>
                <a:gridCol w="2808312"/>
                <a:gridCol w="2376264"/>
              </a:tblGrid>
              <a:tr h="864096"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LNH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Apresentação Inicial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Disseminação Extranodal</a:t>
                      </a:r>
                      <a:endParaRPr lang="pt-BR" sz="2500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Linfoma</a:t>
                      </a:r>
                      <a:r>
                        <a:rPr lang="pt-BR" sz="2500" baseline="0" dirty="0" smtClean="0"/>
                        <a:t> de </a:t>
                      </a:r>
                      <a:r>
                        <a:rPr lang="pt-BR" sz="2500" baseline="0" dirty="0" err="1" smtClean="0"/>
                        <a:t>Burkitt</a:t>
                      </a:r>
                      <a:r>
                        <a:rPr lang="pt-BR" sz="2500" baseline="0" dirty="0" smtClean="0"/>
                        <a:t> (40%) – B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Massa abdominal,</a:t>
                      </a:r>
                      <a:r>
                        <a:rPr lang="pt-BR" sz="2500" baseline="0" dirty="0" smtClean="0"/>
                        <a:t> cabeça e pescoço.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SNC, MO.</a:t>
                      </a:r>
                      <a:endParaRPr lang="pt-BR" sz="2500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Linfoma </a:t>
                      </a:r>
                      <a:r>
                        <a:rPr lang="pt-BR" sz="2500" dirty="0" err="1" smtClean="0"/>
                        <a:t>linfoblástico</a:t>
                      </a:r>
                      <a:r>
                        <a:rPr lang="pt-BR" sz="2500" dirty="0" smtClean="0"/>
                        <a:t> (30%)</a:t>
                      </a:r>
                      <a:r>
                        <a:rPr lang="pt-BR" sz="2500" baseline="0" dirty="0" smtClean="0"/>
                        <a:t> – T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Massa</a:t>
                      </a:r>
                      <a:r>
                        <a:rPr lang="pt-BR" sz="2500" baseline="0" dirty="0" smtClean="0"/>
                        <a:t> </a:t>
                      </a:r>
                      <a:r>
                        <a:rPr lang="pt-BR" sz="2500" baseline="0" dirty="0" err="1" smtClean="0"/>
                        <a:t>mediastinal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SNC, MO.</a:t>
                      </a:r>
                      <a:endParaRPr lang="pt-BR" sz="2500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Linfoma de grandes células (20%) – B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500" dirty="0" smtClean="0"/>
                        <a:t>Massa</a:t>
                      </a:r>
                      <a:r>
                        <a:rPr lang="pt-BR" sz="2500" baseline="0" dirty="0" smtClean="0"/>
                        <a:t> </a:t>
                      </a:r>
                      <a:r>
                        <a:rPr lang="pt-BR" sz="2500" baseline="0" dirty="0" err="1" smtClean="0"/>
                        <a:t>mediastinal</a:t>
                      </a:r>
                      <a:r>
                        <a:rPr lang="pt-BR" sz="2500" baseline="0" dirty="0" smtClean="0"/>
                        <a:t>, abdominal.</a:t>
                      </a:r>
                      <a:endParaRPr lang="pt-BR" sz="25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500" dirty="0"/>
                    </a:p>
                  </a:txBody>
                  <a:tcPr/>
                </a:tc>
              </a:tr>
              <a:tr h="964907"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Linfoma </a:t>
                      </a:r>
                      <a:r>
                        <a:rPr lang="pt-BR" sz="2500" dirty="0" err="1" smtClean="0"/>
                        <a:t>anaplásico</a:t>
                      </a:r>
                      <a:r>
                        <a:rPr lang="pt-BR" sz="2500" baseline="0" dirty="0" smtClean="0"/>
                        <a:t> (10%) – T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Linfoma cutâneo,</a:t>
                      </a:r>
                      <a:r>
                        <a:rPr lang="pt-BR" sz="2500" baseline="0" dirty="0" smtClean="0"/>
                        <a:t> </a:t>
                      </a:r>
                      <a:r>
                        <a:rPr lang="pt-BR" sz="2500" dirty="0" smtClean="0"/>
                        <a:t>febre e perda ponderal</a:t>
                      </a:r>
                      <a:endParaRPr lang="pt-BR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500" dirty="0" smtClean="0"/>
                        <a:t>Fígado, baço, pulmões, mediastino, pele.</a:t>
                      </a:r>
                      <a:endParaRPr lang="pt-BR" sz="25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4" descr="https://encrypted-tbn2.gstatic.com/images?q=tbn:ANd9GcTyIaY_uRGbVtzgtPOmx9Waau0gZA_DdUCcMBEG1i4CghuzsdF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363" y="260350"/>
            <a:ext cx="4643437" cy="622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 explicativo em forma de nuvem 4"/>
          <p:cNvSpPr/>
          <p:nvPr/>
        </p:nvSpPr>
        <p:spPr>
          <a:xfrm>
            <a:off x="4787900" y="1268413"/>
            <a:ext cx="4248150" cy="2952750"/>
          </a:xfrm>
          <a:prstGeom prst="cloudCallout">
            <a:avLst>
              <a:gd name="adj1" fmla="val -70570"/>
              <a:gd name="adj2" fmla="val -3340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780A6B"/>
                </a:solidFill>
              </a:rPr>
              <a:t>Acho que agora ficou um pouco mais claro...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125413"/>
            <a:ext cx="8229600" cy="114300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Referências Bibliográficas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6085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Sociedade Brasileira de Pediatria. Tratado de Pediatria. 2ª edição. 2010.</a:t>
            </a:r>
          </a:p>
          <a:p>
            <a:pPr fontAlgn="auto"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Nelson: Tratado de Pediatria. 18ª edição. 2009.</a:t>
            </a:r>
          </a:p>
          <a:p>
            <a:pPr fontAlgn="auto"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Hematologia – Guias de Medicina Ambulatorial e Hospitalar da UNIFESP-EPM – 2ª edição. 2013.</a:t>
            </a:r>
            <a:endParaRPr lang="pt-BR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6" descr="https://encrypted-tbn1.gstatic.com/images?q=tbn:ANd9GcS7Zqy8aydyYiw8nvQ1flu9tauXGnXv9LR1dgScOtvmvqh-KA0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6986588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 explicativo retangular com cantos arredondados 3"/>
          <p:cNvSpPr/>
          <p:nvPr/>
        </p:nvSpPr>
        <p:spPr>
          <a:xfrm>
            <a:off x="5724525" y="1052513"/>
            <a:ext cx="3024188" cy="2016125"/>
          </a:xfrm>
          <a:prstGeom prst="wedgeRoundRectCallout">
            <a:avLst>
              <a:gd name="adj1" fmla="val -89324"/>
              <a:gd name="adj2" fmla="val 119884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solidFill>
                  <a:srgbClr val="F79646">
                    <a:lumMod val="50000"/>
                  </a:srgbClr>
                </a:solidFill>
              </a:rPr>
              <a:t>OBRIGADA!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r>
              <a:rPr lang="pt-BR" sz="4000" b="1" smtClean="0">
                <a:solidFill>
                  <a:schemeClr val="hlink"/>
                </a:solidFill>
              </a:rPr>
              <a:t>Nota do Editor do site, Dr. Paulo R. Margotto</a:t>
            </a:r>
            <a:br>
              <a:rPr lang="pt-BR" sz="4000" b="1" smtClean="0">
                <a:solidFill>
                  <a:schemeClr val="hlink"/>
                </a:solidFill>
              </a:rPr>
            </a:br>
            <a:r>
              <a:rPr lang="pt-BR" sz="4000" b="1" smtClean="0">
                <a:solidFill>
                  <a:schemeClr val="hlink"/>
                </a:solidFill>
              </a:rPr>
              <a:t>CONSULTEM TAMBÉM! Estudando juntos Aqui e Agora!</a:t>
            </a:r>
          </a:p>
        </p:txBody>
      </p:sp>
      <p:graphicFrame>
        <p:nvGraphicFramePr>
          <p:cNvPr id="92207" name="Group 47"/>
          <p:cNvGraphicFramePr>
            <a:graphicFrameLocks noGrp="1"/>
          </p:cNvGraphicFramePr>
          <p:nvPr/>
        </p:nvGraphicFramePr>
        <p:xfrm>
          <a:off x="971550" y="4292600"/>
          <a:ext cx="7416800" cy="883920"/>
        </p:xfrm>
        <a:graphic>
          <a:graphicData uri="http://schemas.openxmlformats.org/drawingml/2006/table">
            <a:tbl>
              <a:tblPr/>
              <a:tblGrid>
                <a:gridCol w="3348038"/>
                <a:gridCol w="3598862"/>
                <a:gridCol w="469900"/>
              </a:tblGrid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</a:rPr>
                        <a:t>Titulo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ootlight MT Light" pitchFamily="18" charset="0"/>
                        <a:ea typeface="Genev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8F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</a:rPr>
                        <a:t>Autor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ootlight MT Light" pitchFamily="18" charset="0"/>
                        <a:ea typeface="Genev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8F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ootlight MT Light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8FD4"/>
                    </a:solidFill>
                  </a:tcPr>
                </a:tc>
              </a:tr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Caso Cl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ootlight MT Light"/>
                          <a:ea typeface="Geneva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nico: Leucemia transit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ootlight MT Light"/>
                          <a:ea typeface="Geneva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ria da S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ootlight MT Light"/>
                          <a:ea typeface="Geneva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ndrome de Down</a:t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ootlight MT Light" pitchFamily="18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Juliana Arantes de Souza, Raiene Barbosa de Morais, Melina S. Brawerman, 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ootlight MT Light" pitchFamily="18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2170" name="Picture 10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472440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Grp="1"/>
          </p:cNvSpPr>
          <p:nvPr>
            <p:ph type="body" idx="1"/>
          </p:nvPr>
        </p:nvSpPr>
        <p:spPr>
          <a:xfrm>
            <a:off x="755650" y="0"/>
            <a:ext cx="8229600" cy="4525963"/>
          </a:xfrm>
        </p:spPr>
        <p:txBody>
          <a:bodyPr/>
          <a:lstStyle/>
          <a:p>
            <a:r>
              <a:rPr lang="pt-BR" smtClean="0"/>
              <a:t>ISS, feminina, </a:t>
            </a:r>
            <a:r>
              <a:rPr lang="pt-BR" smtClean="0">
                <a:solidFill>
                  <a:schemeClr val="hlink"/>
                </a:solidFill>
              </a:rPr>
              <a:t>2 dias de vida</a:t>
            </a:r>
            <a:r>
              <a:rPr lang="pt-BR" smtClean="0"/>
              <a:t>, Síndrome de Down,natural e procedente de Unaí ( MG ), data de entrada: 12/05/09.</a:t>
            </a:r>
          </a:p>
          <a:p>
            <a:r>
              <a:rPr lang="pt-BR" b="1" smtClean="0"/>
              <a:t>Queixa principal: </a:t>
            </a:r>
            <a:endParaRPr lang="pt-BR" smtClean="0"/>
          </a:p>
          <a:p>
            <a:r>
              <a:rPr lang="pt-BR" smtClean="0"/>
              <a:t>   “ Cianose e dificuldade para mamar”</a:t>
            </a:r>
          </a:p>
        </p:txBody>
      </p:sp>
      <p:pic>
        <p:nvPicPr>
          <p:cNvPr id="9318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437063"/>
            <a:ext cx="3189288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8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3213" y="4437063"/>
            <a:ext cx="3657600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9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4437063"/>
            <a:ext cx="3203575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2847975" y="2700338"/>
            <a:ext cx="3448050" cy="145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9102" tIns="85698" bIns="0" anchor="ctr">
            <a:spAutoFit/>
          </a:bodyPr>
          <a:lstStyle/>
          <a:p>
            <a:pPr algn="ctr"/>
            <a:r>
              <a:rPr lang="pt-BR"/>
              <a:t>Sorologias:</a:t>
            </a:r>
          </a:p>
          <a:p>
            <a:pPr algn="ctr"/>
            <a:r>
              <a:rPr lang="pt-BR"/>
              <a:t>Toxo: IgG e IgM –</a:t>
            </a:r>
          </a:p>
          <a:p>
            <a:pPr algn="ctr"/>
            <a:r>
              <a:rPr lang="pt-BR"/>
              <a:t>CMV: IgG 5,7 UI/ml e IgM –</a:t>
            </a:r>
          </a:p>
          <a:p>
            <a:pPr algn="ctr"/>
            <a:r>
              <a:rPr lang="pt-BR"/>
              <a:t>VDRL: NR</a:t>
            </a:r>
          </a:p>
          <a:p>
            <a:pPr algn="ctr"/>
            <a:r>
              <a:rPr lang="pt-BR"/>
              <a:t>Cariótipo: 47, XX, +21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Rectangle 2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682625" y="-6350"/>
            <a:ext cx="7785100" cy="1158875"/>
          </a:xfrm>
        </p:spPr>
      </p:pic>
      <p:sp>
        <p:nvSpPr>
          <p:cNvPr id="952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143000"/>
            <a:ext cx="7772400" cy="4114800"/>
          </a:xfrm>
        </p:spPr>
        <p:txBody>
          <a:bodyPr/>
          <a:lstStyle/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Medula óssea normocelular, pobre em espículas, componente dilucional presente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Série eritróide: 12 % dos elementos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Série granulocítica: 55,5 % dos elementos com dispoiese positiva.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Relação G : E = 4,5 : 1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Série linfomonoplasmocitária: Li-19,5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Presença de 13 % de células blásticas caracterizadas por polimorfismo, visualizado céls jovens com volume moderado.Núcleo regular, citoplasma moderado a escasso, com basofilia moderada, algumas céls apresentando projeções citoplasmáticas.Outra população celular de volume moderado, núcleo regular, cromatina heterogênea, citoplasma escasso.</a:t>
            </a:r>
          </a:p>
          <a:p>
            <a:pPr marL="547688" indent="-411163">
              <a:lnSpc>
                <a:spcPct val="90000"/>
              </a:lnSpc>
            </a:pPr>
            <a:r>
              <a:rPr lang="pt-BR" altLang="pt-BR" sz="2400" b="1" smtClean="0">
                <a:solidFill>
                  <a:schemeClr val="hlink"/>
                </a:solidFill>
              </a:rPr>
              <a:t>Série megacariocitica: não foram visualizados.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Rectangle 2"/>
          <p:cNvPicPr>
            <a:picLocks noGrp="1" noChangeArrowheads="1"/>
          </p:cNvPicPr>
          <p:nvPr>
            <p:ph type="ctr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895350" y="115888"/>
            <a:ext cx="7962900" cy="2640012"/>
          </a:xfrm>
        </p:spPr>
      </p:pic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2771775" y="2708275"/>
            <a:ext cx="4572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pt-BR">
                <a:solidFill>
                  <a:srgbClr val="544DE7"/>
                </a:solidFill>
              </a:rPr>
              <a:t>Juliana Arantes de Souza</a:t>
            </a:r>
          </a:p>
          <a:p>
            <a:pPr algn="ctr"/>
            <a:r>
              <a:rPr lang="pt-BR" altLang="pt-BR">
                <a:solidFill>
                  <a:srgbClr val="544DE7"/>
                </a:solidFill>
              </a:rPr>
              <a:t>Raiene Barbosa de Morais</a:t>
            </a:r>
          </a:p>
          <a:p>
            <a:pPr algn="ctr"/>
            <a:r>
              <a:rPr lang="pt-BR" altLang="pt-BR">
                <a:solidFill>
                  <a:srgbClr val="544DE7"/>
                </a:solidFill>
              </a:rPr>
              <a:t>Coordenador:Paulo R. Margotto</a:t>
            </a:r>
          </a:p>
        </p:txBody>
      </p:sp>
      <p:pic>
        <p:nvPicPr>
          <p:cNvPr id="96260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3614760"/>
            <a:ext cx="5256212" cy="295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61" name="Text Box 6"/>
          <p:cNvSpPr txBox="1">
            <a:spLocks noChangeArrowheads="1"/>
          </p:cNvSpPr>
          <p:nvPr/>
        </p:nvSpPr>
        <p:spPr bwMode="auto">
          <a:xfrm>
            <a:off x="1908175" y="6521450"/>
            <a:ext cx="55133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1600">
                <a:solidFill>
                  <a:srgbClr val="544DE7"/>
                </a:solidFill>
              </a:rPr>
              <a:t>Drs. Paulo R. Margotto. Dda Juliana, Dda Raiene  Walkyria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A Leucemia Transitória da Síndrome de Down ( LT-SD) foi inicialmente descrita em 1954.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Há controvérsias quanto a classificação desta desordem, mas existem razões para considerá-la uma leucemia com alta taxa de regressão espontânea ao invés de uma desordem mieloproliferativa.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20 a 30%  desenvolvem recorrência de leucemia não transitória ( geralmente leucemia aguda megacarioblástica: LMA-M7) em 3 anos.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Foi relatado que mutações somáticas no GATA1 localizado no cromossomo X estão presentes tanto em blastos de LT quanto em LMA-M7 de crianças com Síndrome de Down (SD).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O GATA1 é um fator de transcrição e está presente na diferenciação normal das linhagens eritróides e megacariocíticas. O modo pelo qual as alterações no GATA1 contribuem para a leucemia ainda é desconhecido. 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1419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b="1" smtClean="0"/>
              <a:t>Achados variáveis no hemograma</a:t>
            </a:r>
            <a:r>
              <a:rPr lang="pt-BR" sz="2000" smtClean="0"/>
              <a:t>: </a:t>
            </a:r>
            <a:r>
              <a:rPr lang="pt-BR" sz="2000" u="sng" smtClean="0"/>
              <a:t>leucocitose</a:t>
            </a:r>
            <a:r>
              <a:rPr lang="pt-BR" sz="2000" smtClean="0"/>
              <a:t>, variáveis números de </a:t>
            </a:r>
            <a:r>
              <a:rPr lang="pt-BR" sz="2000" u="sng" smtClean="0"/>
              <a:t>blastos</a:t>
            </a:r>
            <a:r>
              <a:rPr lang="pt-BR" sz="2000" smtClean="0"/>
              <a:t>, basofilia, </a:t>
            </a:r>
            <a:r>
              <a:rPr lang="pt-BR" sz="2000" u="sng" smtClean="0"/>
              <a:t>trombocitopenia</a:t>
            </a:r>
            <a:r>
              <a:rPr lang="pt-BR" sz="2000" smtClean="0"/>
              <a:t>, anemia é incomum.</a:t>
            </a:r>
          </a:p>
          <a:p>
            <a:pPr>
              <a:lnSpc>
                <a:spcPct val="80000"/>
              </a:lnSpc>
            </a:pPr>
            <a:r>
              <a:rPr lang="pt-BR" sz="2000" b="1" smtClean="0"/>
              <a:t>Achados variáveis no mielograma</a:t>
            </a:r>
            <a:r>
              <a:rPr lang="pt-BR" sz="2000" smtClean="0"/>
              <a:t>: megacariócitos (normais, </a:t>
            </a:r>
            <a:r>
              <a:rPr lang="pt-BR" sz="2000" u="sng" smtClean="0"/>
              <a:t>aumentados</a:t>
            </a:r>
            <a:r>
              <a:rPr lang="pt-BR" sz="2000" smtClean="0"/>
              <a:t> ou reduzidos, formas displásicas), contagem diferencial de blastos menor do que a do sangue periférico.</a:t>
            </a:r>
          </a:p>
          <a:p>
            <a:pPr>
              <a:lnSpc>
                <a:spcPct val="80000"/>
              </a:lnSpc>
            </a:pPr>
            <a:r>
              <a:rPr lang="pt-BR" sz="2000" b="1" smtClean="0"/>
              <a:t>Curso clínico</a:t>
            </a:r>
            <a:r>
              <a:rPr lang="pt-BR" sz="2000" smtClean="0"/>
              <a:t>: o desaparecimento dos blastos ocorre em média 84 dias após o diagnóstico.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b="1" smtClean="0"/>
              <a:t>Preditores de mau prognóstico: </a:t>
            </a:r>
            <a:r>
              <a:rPr lang="pt-BR" sz="2000" smtClean="0"/>
              <a:t>desenvolvimento intra-útero, leucocitose acentuada no momento do diagnostico, elevação de bilirrubinas e transaminases, e a falência em normalizar o hemograma </a:t>
            </a:r>
          </a:p>
          <a:p>
            <a:pPr>
              <a:lnSpc>
                <a:spcPct val="80000"/>
              </a:lnSpc>
            </a:pPr>
            <a:r>
              <a:rPr lang="pt-BR" sz="2000" b="1" smtClean="0"/>
              <a:t>Curso clínico</a:t>
            </a:r>
            <a:r>
              <a:rPr lang="pt-BR" sz="2000" smtClean="0"/>
              <a:t>: o desaparecimento dos blastos ocorre em média 84 dias após o diagnóstico.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b="1" smtClean="0"/>
              <a:t>Preditores de mau prognóstico: </a:t>
            </a:r>
            <a:r>
              <a:rPr lang="pt-BR" sz="2000" smtClean="0"/>
              <a:t>desenvolvimento intra-útero, leucocitose acentuada no momento do diagnostico, elevação de bilirrubinas e transaminases, e a falência em normalizar o hemograma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b="1" smtClean="0"/>
              <a:t>Curso clínico</a:t>
            </a:r>
            <a:r>
              <a:rPr lang="pt-BR" smtClean="0"/>
              <a:t>: o desaparecimento dos blastos ocorre em média 84 dias após o diagnóstico.</a:t>
            </a:r>
            <a:endParaRPr lang="pt-BR" b="1" smtClean="0"/>
          </a:p>
          <a:p>
            <a:r>
              <a:rPr lang="pt-BR" b="1" smtClean="0"/>
              <a:t>Preditores de mau prognóstico: </a:t>
            </a:r>
            <a:r>
              <a:rPr lang="pt-BR" smtClean="0"/>
              <a:t>desenvolvimento intra-útero, leucocitose acentuada no momento do diagnostico, elevação de bilirrubinas e transaminases, e a falência em normalizar o hemograma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AutoShape 4"/>
          <p:cNvSpPr>
            <a:spLocks noChangeArrowheads="1"/>
          </p:cNvSpPr>
          <p:nvPr/>
        </p:nvSpPr>
        <p:spPr bwMode="auto">
          <a:xfrm>
            <a:off x="0" y="0"/>
            <a:ext cx="8890000" cy="5707063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AAF2B6"/>
                </a:solidFill>
              </a:rPr>
              <a:t>MENSAGEM</a:t>
            </a:r>
          </a:p>
          <a:p>
            <a:pPr algn="ctr"/>
            <a:endParaRPr lang="pt-BR" altLang="pt-BR" b="1">
              <a:solidFill>
                <a:srgbClr val="AAF2B6"/>
              </a:solidFill>
            </a:endParaRP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Em todo RN com real suspeita de  Síndrome de Down, </a:t>
            </a: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além do estudo genético e ecocardiográfico, solicitar</a:t>
            </a:r>
            <a:r>
              <a:rPr lang="pt-BR" altLang="pt-BR" b="1">
                <a:solidFill>
                  <a:srgbClr val="B6349D"/>
                </a:solidFill>
              </a:rPr>
              <a:t> </a:t>
            </a:r>
            <a:r>
              <a:rPr lang="pt-BR" altLang="pt-BR" b="1">
                <a:solidFill>
                  <a:srgbClr val="FF9900"/>
                </a:solidFill>
              </a:rPr>
              <a:t>avaliação </a:t>
            </a:r>
          </a:p>
          <a:p>
            <a:pPr algn="ctr"/>
            <a:r>
              <a:rPr lang="pt-BR" altLang="pt-BR" b="1">
                <a:solidFill>
                  <a:srgbClr val="FF9900"/>
                </a:solidFill>
              </a:rPr>
              <a:t>hematológica </a:t>
            </a: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(detecção de mutação GATA1)</a:t>
            </a:r>
          </a:p>
          <a:p>
            <a:pPr algn="ctr"/>
            <a:endParaRPr lang="pt-BR" altLang="pt-BR" b="1">
              <a:solidFill>
                <a:srgbClr val="FFFF00"/>
              </a:solidFill>
            </a:endParaRP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-enviar ao Hospital de Apoio sangue colhido com heparina e sangue </a:t>
            </a: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 colhido com EDTA</a:t>
            </a: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-enviar um esfregaço sanguineo</a:t>
            </a:r>
          </a:p>
          <a:p>
            <a:pPr algn="ctr"/>
            <a:endParaRPr lang="pt-BR" alt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a 1">
      <a:majorFont>
        <a:latin typeface="Curlz MT"/>
        <a:ea typeface=""/>
        <a:cs typeface=""/>
      </a:majorFont>
      <a:minorFont>
        <a:latin typeface="Footlight MT Light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3364</Words>
  <Application>Microsoft Office PowerPoint</Application>
  <PresentationFormat>Apresentação na tela (4:3)</PresentationFormat>
  <Paragraphs>520</Paragraphs>
  <Slides>81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81</vt:i4>
      </vt:variant>
    </vt:vector>
  </HeadingPairs>
  <TitlesOfParts>
    <vt:vector size="83" baseType="lpstr">
      <vt:lpstr>1_Tema do Office</vt:lpstr>
      <vt:lpstr>Worksheet</vt:lpstr>
      <vt:lpstr>Caso Clínico Hepatoesplenomegalia Pancitopenia Febre</vt:lpstr>
      <vt:lpstr>História  Clínica</vt:lpstr>
      <vt:lpstr>HDA</vt:lpstr>
      <vt:lpstr>HDA</vt:lpstr>
      <vt:lpstr>HDA</vt:lpstr>
      <vt:lpstr>Revisão de Sistemas</vt:lpstr>
      <vt:lpstr>Antecedentes Fisiológicos</vt:lpstr>
      <vt:lpstr>Antecedentes Patológicos</vt:lpstr>
      <vt:lpstr>História Familiar</vt:lpstr>
      <vt:lpstr>Condições Sociais</vt:lpstr>
      <vt:lpstr>Exame Físico (29/11/06)</vt:lpstr>
      <vt:lpstr>Exame Físico (29/11/06)</vt:lpstr>
      <vt:lpstr>E AGORA?</vt:lpstr>
      <vt:lpstr>Exames Complementares</vt:lpstr>
      <vt:lpstr>Exames Complementares</vt:lpstr>
      <vt:lpstr>Exames Complementares</vt:lpstr>
      <vt:lpstr>Exames Complementares</vt:lpstr>
      <vt:lpstr>Exames Complementares</vt:lpstr>
      <vt:lpstr>Exames Complementares</vt:lpstr>
      <vt:lpstr>Exames Complementares</vt:lpstr>
      <vt:lpstr>Lista de Problemas</vt:lpstr>
      <vt:lpstr>Hipóteses Diagnósticas</vt:lpstr>
      <vt:lpstr>Hipóteses Diagnósticas</vt:lpstr>
      <vt:lpstr>E AGORA?</vt:lpstr>
      <vt:lpstr>Slide 25</vt:lpstr>
      <vt:lpstr>Diagnóstico Final</vt:lpstr>
      <vt:lpstr>E AGORA?</vt:lpstr>
      <vt:lpstr>Conduta</vt:lpstr>
      <vt:lpstr>Oncopediatria</vt:lpstr>
      <vt:lpstr>Conceitos Gerais</vt:lpstr>
      <vt:lpstr>Conceitos Gerais</vt:lpstr>
      <vt:lpstr>Conceitos Gerais</vt:lpstr>
      <vt:lpstr>Conceitos Gerais</vt:lpstr>
      <vt:lpstr>Leucemias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Leucemia</vt:lpstr>
      <vt:lpstr>LMA</vt:lpstr>
      <vt:lpstr>Leucemia</vt:lpstr>
      <vt:lpstr>Leucemia</vt:lpstr>
      <vt:lpstr>Leucemia</vt:lpstr>
      <vt:lpstr>Classificação - FAB</vt:lpstr>
      <vt:lpstr>Classificação - OMS</vt:lpstr>
      <vt:lpstr>Classificação - FAB</vt:lpstr>
      <vt:lpstr>Classificação - OMS</vt:lpstr>
      <vt:lpstr>Leucemia</vt:lpstr>
      <vt:lpstr>Leucemia</vt:lpstr>
      <vt:lpstr>Leucemia</vt:lpstr>
      <vt:lpstr>Leucemia</vt:lpstr>
      <vt:lpstr>Conduta no Caso Clínico</vt:lpstr>
      <vt:lpstr>Leucemia</vt:lpstr>
      <vt:lpstr>Leucemia</vt:lpstr>
      <vt:lpstr>Leucemia</vt:lpstr>
      <vt:lpstr>Leucemia</vt:lpstr>
      <vt:lpstr>Leucemia</vt:lpstr>
      <vt:lpstr>Leucemia</vt:lpstr>
      <vt:lpstr>Bônus - Linfomas</vt:lpstr>
      <vt:lpstr>Linfomas</vt:lpstr>
      <vt:lpstr>Linfomas</vt:lpstr>
      <vt:lpstr>Linfomas</vt:lpstr>
      <vt:lpstr>LNH</vt:lpstr>
      <vt:lpstr>Slide 71</vt:lpstr>
      <vt:lpstr>Referências Bibliográficas</vt:lpstr>
      <vt:lpstr>Slide 73</vt:lpstr>
      <vt:lpstr>Nota do Editor do site, Dr. Paulo R. Margotto CONSULTEM TAMBÉM! Estudando juntos Aqui e Agora!</vt:lpstr>
      <vt:lpstr>Slide 75</vt:lpstr>
      <vt:lpstr>Slide 76</vt:lpstr>
      <vt:lpstr>Slide 77</vt:lpstr>
      <vt:lpstr>Slide 78</vt:lpstr>
      <vt:lpstr>Slide 79</vt:lpstr>
      <vt:lpstr>Slide 80</vt:lpstr>
      <vt:lpstr>Slide 81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Clínico Hepatoeslpenomegalia Pancitopenia Febre</dc:title>
  <dc:creator>Janeth</dc:creator>
  <cp:lastModifiedBy>Paulo</cp:lastModifiedBy>
  <cp:revision>18</cp:revision>
  <dcterms:created xsi:type="dcterms:W3CDTF">2015-02-11T01:08:25Z</dcterms:created>
  <dcterms:modified xsi:type="dcterms:W3CDTF">2015-03-04T01:18:11Z</dcterms:modified>
</cp:coreProperties>
</file>