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0" r:id="rId3"/>
    <p:sldId id="257" r:id="rId4"/>
    <p:sldId id="262" r:id="rId5"/>
    <p:sldId id="263" r:id="rId6"/>
    <p:sldId id="264" r:id="rId7"/>
    <p:sldId id="258" r:id="rId8"/>
    <p:sldId id="265" r:id="rId9"/>
    <p:sldId id="266" r:id="rId10"/>
    <p:sldId id="267" r:id="rId11"/>
    <p:sldId id="285" r:id="rId12"/>
    <p:sldId id="268" r:id="rId13"/>
    <p:sldId id="259" r:id="rId14"/>
    <p:sldId id="269" r:id="rId15"/>
    <p:sldId id="284" r:id="rId16"/>
    <p:sldId id="283" r:id="rId17"/>
    <p:sldId id="274" r:id="rId18"/>
    <p:sldId id="272" r:id="rId19"/>
    <p:sldId id="273" r:id="rId20"/>
    <p:sldId id="286" r:id="rId21"/>
    <p:sldId id="275" r:id="rId22"/>
    <p:sldId id="260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61" r:id="rId31"/>
    <p:sldId id="287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9" r:id="rId60"/>
    <p:sldId id="317" r:id="rId61"/>
    <p:sldId id="318" r:id="rId62"/>
    <p:sldId id="321" r:id="rId6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66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153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15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 16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7" name="Freeform 17"/>
          <p:cNvGrpSpPr>
            <a:grpSpLocks/>
          </p:cNvGrpSpPr>
          <p:nvPr/>
        </p:nvGrpSpPr>
        <p:grpSpPr bwMode="auto">
          <a:xfrm>
            <a:off x="884238" y="5614988"/>
            <a:ext cx="7394575" cy="547687"/>
            <a:chOff x="557" y="3537"/>
            <a:chExt cx="4658" cy="345"/>
          </a:xfrm>
        </p:grpSpPr>
        <p:pic>
          <p:nvPicPr>
            <p:cNvPr id="8" name="Freeform 17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57" y="3537"/>
              <a:ext cx="4658" cy="345"/>
            </a:xfrm>
            <a:prstGeom prst="rect">
              <a:avLst/>
            </a:prstGeom>
            <a:noFill/>
          </p:spPr>
        </p:pic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 rot="10800000">
              <a:off x="562" y="3539"/>
              <a:ext cx="4650" cy="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pt-BR">
                <a:solidFill>
                  <a:srgbClr val="FFFFFF"/>
                </a:solidFill>
              </a:endParaRPr>
            </a:p>
          </p:txBody>
        </p:sp>
      </p:grpSp>
      <p:sp>
        <p:nvSpPr>
          <p:cNvPr id="10" name="Rectangle 18"/>
          <p:cNvSpPr>
            <a:spLocks noChangeArrowheads="1"/>
          </p:cNvSpPr>
          <p:nvPr/>
        </p:nvSpPr>
        <p:spPr bwMode="auto">
          <a:xfrm>
            <a:off x="990600" y="1017588"/>
            <a:ext cx="7178675" cy="483076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3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CA67E-223D-49FC-A463-B777E9EE5155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87AB36B2-5964-4C8D-B9D6-48BAC489CB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70CA3-94A5-4AF0-9737-142CF5912B5E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03FAE-5D1C-4D1F-8AC3-246C3517400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88288-17E8-4CA4-A4DF-1E7D4CF72B0E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E073F-816A-46BA-98C7-1C24E804B1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51B38-EEE8-45BE-A37E-6E4279C23080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24882-E3C5-4CBE-A067-313A679E55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77FB9-5C66-48CA-9CD5-A1FA401E90A8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D5CDA-24D2-4DF6-9BCD-FF51F92393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B253F-A897-4E73-B8E5-FB8A31879BAD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273ED-35D4-4C48-9B7C-850FFF8ED0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5E300-6A96-44C8-828F-DF44456F8068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ED768-8FD4-4759-AF04-0CC5A45FEA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15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16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7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8"/>
          <p:cNvSpPr>
            <a:spLocks noChangeArrowheads="1"/>
          </p:cNvSpPr>
          <p:nvPr/>
        </p:nvSpPr>
        <p:spPr bwMode="auto"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" name="Rectangle 19"/>
          <p:cNvSpPr>
            <a:spLocks noChangeArrowheads="1"/>
          </p:cNvSpPr>
          <p:nvPr/>
        </p:nvSpPr>
        <p:spPr bwMode="auto"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1" name="Rectangle 20"/>
          <p:cNvSpPr>
            <a:spLocks noChangeArrowheads="1"/>
          </p:cNvSpPr>
          <p:nvPr/>
        </p:nvSpPr>
        <p:spPr bwMode="auto"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2" name="Rectangle 21"/>
          <p:cNvSpPr>
            <a:spLocks noChangeArrowheads="1"/>
          </p:cNvSpPr>
          <p:nvPr/>
        </p:nvSpPr>
        <p:spPr bwMode="auto"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2FBE6-1AC4-432B-AE90-61D42B881BD7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065E3-9508-430A-A403-6A654FEF01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15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16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7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8"/>
          <p:cNvSpPr>
            <a:spLocks noChangeArrowheads="1"/>
          </p:cNvSpPr>
          <p:nvPr/>
        </p:nvSpPr>
        <p:spPr bwMode="auto"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" name="Rectangle 19"/>
          <p:cNvSpPr>
            <a:spLocks noChangeArrowheads="1"/>
          </p:cNvSpPr>
          <p:nvPr/>
        </p:nvSpPr>
        <p:spPr bwMode="auto"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1" name="Rectangle 20"/>
          <p:cNvSpPr>
            <a:spLocks noChangeArrowheads="1"/>
          </p:cNvSpPr>
          <p:nvPr/>
        </p:nvSpPr>
        <p:spPr bwMode="auto"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2" name="Rectangle 21"/>
          <p:cNvSpPr>
            <a:spLocks noChangeArrowheads="1"/>
          </p:cNvSpPr>
          <p:nvPr/>
        </p:nvSpPr>
        <p:spPr bwMode="auto"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A34E3B-1B0B-4BDA-A5F7-3526BC2C77D5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74D3B-C113-4EEA-97B4-B93E99E184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80A8-A503-4D8E-8F06-01C14B98D318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9B841-ADA3-4F36-A2DB-2AE2E6CE5B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249A7-1953-430F-8F29-4214B4D8B1B9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F2730-365F-41E6-9FB4-508F528C3F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454775" y="5808663"/>
            <a:ext cx="121285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FEA0E6A-2A40-4AE2-A2FB-E499470F30DD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914400" y="5808663"/>
            <a:ext cx="55403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670800" y="5808663"/>
            <a:ext cx="554038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F611428-2AE0-49D5-92D8-CA174D7B4A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1095375" y="817563"/>
            <a:ext cx="6964363" cy="49053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454775" y="5808663"/>
            <a:ext cx="121285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0798D16-6B8D-462A-AC30-4E49B87AF63C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914400" y="5808663"/>
            <a:ext cx="55403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7670800" y="5808663"/>
            <a:ext cx="554038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4D07D52-9B3A-403E-BE63-DC30EF6D18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10" name="Freeform 9"/>
          <p:cNvGrpSpPr>
            <a:grpSpLocks/>
          </p:cNvGrpSpPr>
          <p:nvPr/>
        </p:nvGrpSpPr>
        <p:grpSpPr bwMode="auto">
          <a:xfrm>
            <a:off x="622300" y="6065838"/>
            <a:ext cx="7935913" cy="547687"/>
            <a:chOff x="392" y="3821"/>
            <a:chExt cx="4999" cy="345"/>
          </a:xfrm>
        </p:grpSpPr>
        <p:pic>
          <p:nvPicPr>
            <p:cNvPr id="1027" name="Freeform 9"/>
            <p:cNvPicPr>
              <a:picLocks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392" y="3821"/>
              <a:ext cx="4999" cy="345"/>
            </a:xfrm>
            <a:prstGeom prst="rect">
              <a:avLst/>
            </a:prstGeom>
            <a:noFill/>
          </p:spPr>
        </p:pic>
        <p:sp>
          <p:nvSpPr>
            <p:cNvPr id="1028" name="Text Box 4"/>
            <p:cNvSpPr txBox="1">
              <a:spLocks noChangeArrowheads="1"/>
            </p:cNvSpPr>
            <p:nvPr/>
          </p:nvSpPr>
          <p:spPr bwMode="auto">
            <a:xfrm rot="10800000">
              <a:off x="396" y="3823"/>
              <a:ext cx="4990" cy="3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pt-BR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731838" y="574675"/>
            <a:ext cx="7696200" cy="5715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6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2"/>
                </a:solidFill>
                <a:latin typeface="Rage Italic" panose="03070502040507070304" pitchFamily="66" charset="0"/>
              </a:defRPr>
            </a:lvl1pPr>
          </a:lstStyle>
          <a:p>
            <a:pPr>
              <a:defRPr/>
            </a:pPr>
            <a:fld id="{8199CDCC-25E7-4E3B-80C7-A9FB8594A3F4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7F9EA810-FA24-4292-8F64-337121452C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42" r:id="rId8"/>
    <p:sldLayoutId id="2147483743" r:id="rId9"/>
    <p:sldLayoutId id="2147483737" r:id="rId10"/>
    <p:sldLayoutId id="2147483738" r:id="rId11"/>
    <p:sldLayoutId id="2147483739" r:id="rId12"/>
    <p:sldLayoutId id="214748374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  <a:ea typeface="MS PGothic" panose="020B0600070205080204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  <a:ea typeface="MS PGothic" panose="020B0600070205080204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  <a:ea typeface="MS PGothic" panose="020B0600070205080204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  <a:ea typeface="MS PGothic" panose="020B0600070205080204" pitchFamily="34" charset="-128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6341125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ANEMIA-2011.doc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Transfusao_prematuro.pp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w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nemia_transfusao.ppt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Transfusao_prematuro_edit.ppt" TargetMode="Externa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www.paulomargotto.com.br/documentos/Apneia_premat_transf_sangu.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http://www.paulomargotto.com.br/images/veja.gif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Eritropoetina.doc" TargetMode="Externa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www.nichd.nih.gov/cochrane/ohlsson5/ohlsson5.htm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Enterocolite_transf_sangu_2014.ppt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Enterc_necros_transf_dieta.pp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aulomargotto.com.br/documentos/Enteroc_transf_sang_dieta_2014.ppt" TargetMode="External"/><Relationship Id="rId4" Type="http://schemas.openxmlformats.org/officeDocument/2006/relationships/image" Target="../media/image34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Lesao_pulm_pos_transf_RN.ppt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Tempo_armazena_concentr-hemac.pdf" TargetMode="Externa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Furosemida_transfusao.doc" TargetMode="Externa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Transf_hemocompon_HMIB.pptx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MODERIVADOS.doc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itle 1"/>
          <p:cNvSpPr>
            <a:spLocks noGrp="1"/>
          </p:cNvSpPr>
          <p:nvPr>
            <p:ph type="ctrTitle"/>
          </p:nvPr>
        </p:nvSpPr>
        <p:spPr>
          <a:xfrm>
            <a:off x="1625600" y="3024188"/>
            <a:ext cx="5722938" cy="1828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400" dirty="0" err="1" smtClean="0">
                <a:solidFill>
                  <a:srgbClr val="0033CC"/>
                </a:solidFill>
              </a:rPr>
              <a:t>Fatores</a:t>
            </a:r>
            <a:r>
              <a:rPr lang="en-US" sz="2400" dirty="0" smtClean="0">
                <a:solidFill>
                  <a:srgbClr val="0033CC"/>
                </a:solidFill>
              </a:rPr>
              <a:t>  </a:t>
            </a:r>
            <a:r>
              <a:rPr lang="en-US" sz="2400" dirty="0" err="1" smtClean="0">
                <a:solidFill>
                  <a:srgbClr val="0033CC"/>
                </a:solidFill>
              </a:rPr>
              <a:t>associados</a:t>
            </a:r>
            <a:r>
              <a:rPr lang="en-US" sz="2400" dirty="0" smtClean="0">
                <a:solidFill>
                  <a:srgbClr val="0033CC"/>
                </a:solidFill>
              </a:rPr>
              <a:t> com </a:t>
            </a:r>
            <a:r>
              <a:rPr lang="en-US" sz="2400" dirty="0" err="1" smtClean="0">
                <a:solidFill>
                  <a:srgbClr val="0033CC"/>
                </a:solidFill>
              </a:rPr>
              <a:t>transfusão</a:t>
            </a:r>
            <a:r>
              <a:rPr lang="en-US" sz="2400" dirty="0" smtClean="0">
                <a:solidFill>
                  <a:srgbClr val="0033CC"/>
                </a:solidFill>
              </a:rPr>
              <a:t> de </a:t>
            </a:r>
            <a:r>
              <a:rPr lang="en-US" sz="2400" dirty="0" err="1" smtClean="0">
                <a:solidFill>
                  <a:srgbClr val="0033CC"/>
                </a:solidFill>
              </a:rPr>
              <a:t>concentrado</a:t>
            </a:r>
            <a:r>
              <a:rPr lang="en-US" sz="2400" dirty="0" smtClean="0">
                <a:solidFill>
                  <a:srgbClr val="0033CC"/>
                </a:solidFill>
              </a:rPr>
              <a:t> de </a:t>
            </a:r>
            <a:r>
              <a:rPr lang="en-US" sz="2400" dirty="0" err="1" smtClean="0">
                <a:solidFill>
                  <a:srgbClr val="0033CC"/>
                </a:solidFill>
              </a:rPr>
              <a:t>hemácias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em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pré-termos</a:t>
            </a:r>
            <a:r>
              <a:rPr lang="en-US" sz="2400" dirty="0" smtClean="0">
                <a:solidFill>
                  <a:srgbClr val="0033CC"/>
                </a:solidFill>
              </a:rPr>
              <a:t> de </a:t>
            </a:r>
            <a:r>
              <a:rPr lang="en-US" sz="2400" dirty="0" err="1" smtClean="0">
                <a:solidFill>
                  <a:srgbClr val="0033CC"/>
                </a:solidFill>
              </a:rPr>
              <a:t>muito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baixo</a:t>
            </a:r>
            <a:r>
              <a:rPr lang="en-US" sz="2400" dirty="0" smtClean="0">
                <a:solidFill>
                  <a:srgbClr val="0033CC"/>
                </a:solidFill>
              </a:rPr>
              <a:t> peso de </a:t>
            </a:r>
            <a:r>
              <a:rPr lang="en-US" sz="2400" dirty="0" err="1" smtClean="0">
                <a:solidFill>
                  <a:srgbClr val="0033CC"/>
                </a:solidFill>
              </a:rPr>
              <a:t>Unidades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Neonatais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brasileiras</a:t>
            </a:r>
            <a:r>
              <a:rPr lang="en-US" sz="2400" dirty="0" smtClean="0">
                <a:solidFill>
                  <a:srgbClr val="0033CC"/>
                </a:solidFill>
              </a:rPr>
              <a:t/>
            </a:r>
            <a:br>
              <a:rPr lang="en-US" sz="2400" dirty="0" smtClean="0">
                <a:solidFill>
                  <a:srgbClr val="0033CC"/>
                </a:solidFill>
              </a:rPr>
            </a:br>
            <a:r>
              <a:rPr lang="pt-BR" sz="1300" dirty="0" err="1" smtClean="0"/>
              <a:t>Factors</a:t>
            </a:r>
            <a:r>
              <a:rPr lang="pt-BR" sz="1300" dirty="0" smtClean="0"/>
              <a:t> </a:t>
            </a:r>
            <a:r>
              <a:rPr lang="pt-BR" sz="1300" dirty="0" err="1" smtClean="0"/>
              <a:t>associated</a:t>
            </a:r>
            <a:r>
              <a:rPr lang="pt-BR" sz="1300" dirty="0" smtClean="0"/>
              <a:t> </a:t>
            </a:r>
            <a:r>
              <a:rPr lang="pt-BR" sz="1300" dirty="0" err="1" smtClean="0"/>
              <a:t>with</a:t>
            </a:r>
            <a:r>
              <a:rPr lang="pt-BR" sz="1300" dirty="0" smtClean="0"/>
              <a:t> </a:t>
            </a:r>
            <a:r>
              <a:rPr lang="pt-BR" sz="1300" dirty="0" err="1" smtClean="0"/>
              <a:t>red</a:t>
            </a:r>
            <a:r>
              <a:rPr lang="pt-BR" sz="1300" dirty="0" smtClean="0"/>
              <a:t> </a:t>
            </a:r>
            <a:r>
              <a:rPr lang="pt-BR" sz="1300" dirty="0" err="1" smtClean="0"/>
              <a:t>blood</a:t>
            </a:r>
            <a:r>
              <a:rPr lang="pt-BR" sz="1300" dirty="0" smtClean="0"/>
              <a:t> </a:t>
            </a:r>
            <a:r>
              <a:rPr lang="pt-BR" sz="1300" dirty="0" err="1" smtClean="0"/>
              <a:t>cell</a:t>
            </a:r>
            <a:r>
              <a:rPr lang="pt-BR" sz="1300" dirty="0" smtClean="0"/>
              <a:t/>
            </a:r>
            <a:br>
              <a:rPr lang="pt-BR" sz="1300" dirty="0" smtClean="0"/>
            </a:br>
            <a:r>
              <a:rPr lang="pt-BR" sz="1300" dirty="0" err="1" smtClean="0"/>
              <a:t>transfusions</a:t>
            </a:r>
            <a:r>
              <a:rPr lang="pt-BR" sz="1300" dirty="0" smtClean="0"/>
              <a:t> in </a:t>
            </a:r>
            <a:r>
              <a:rPr lang="pt-BR" sz="1300" dirty="0" err="1" smtClean="0"/>
              <a:t>very-low-birth-weight</a:t>
            </a:r>
            <a:r>
              <a:rPr lang="pt-BR" sz="1300" dirty="0" smtClean="0"/>
              <a:t/>
            </a:r>
            <a:br>
              <a:rPr lang="pt-BR" sz="1300" dirty="0" smtClean="0"/>
            </a:br>
            <a:r>
              <a:rPr lang="pt-BR" sz="1300" dirty="0" err="1" smtClean="0"/>
              <a:t>preterm</a:t>
            </a:r>
            <a:r>
              <a:rPr lang="pt-BR" sz="1300" dirty="0" smtClean="0"/>
              <a:t> </a:t>
            </a:r>
            <a:r>
              <a:rPr lang="pt-BR" sz="1300" dirty="0" err="1" smtClean="0"/>
              <a:t>infants</a:t>
            </a:r>
            <a:r>
              <a:rPr lang="pt-BR" sz="1300" dirty="0" smtClean="0"/>
              <a:t> in </a:t>
            </a:r>
            <a:r>
              <a:rPr lang="pt-BR" sz="1300" dirty="0" err="1" smtClean="0"/>
              <a:t>Brazilian</a:t>
            </a:r>
            <a:r>
              <a:rPr lang="pt-BR" sz="1300" dirty="0" smtClean="0"/>
              <a:t> neonatal </a:t>
            </a:r>
            <a:r>
              <a:rPr lang="pt-BR" sz="1300" dirty="0" err="1" smtClean="0"/>
              <a:t>units</a:t>
            </a:r>
            <a:r>
              <a:rPr lang="pt-BR" sz="1300" dirty="0" smtClean="0"/>
              <a:t/>
            </a:r>
            <a:br>
              <a:rPr lang="pt-BR" sz="1300" dirty="0" smtClean="0"/>
            </a:br>
            <a:r>
              <a:rPr lang="pt-BR" sz="4000" dirty="0" smtClean="0"/>
              <a:t/>
            </a:r>
            <a:br>
              <a:rPr lang="pt-BR" sz="4000" dirty="0" smtClean="0"/>
            </a:br>
            <a:endParaRPr lang="en-US" sz="4000" dirty="0" smtClean="0"/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1128713" y="3730625"/>
            <a:ext cx="7100887" cy="1524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200" dirty="0" smtClean="0"/>
              <a:t>Dos Santos AM et al.</a:t>
            </a:r>
            <a:r>
              <a:rPr lang="en-US" sz="1400" dirty="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pt-BR" sz="1400" dirty="0" smtClean="0">
                <a:solidFill>
                  <a:schemeClr val="tx1"/>
                </a:solidFill>
              </a:rPr>
              <a:t>BMC </a:t>
            </a:r>
            <a:r>
              <a:rPr lang="pt-BR" sz="1400" dirty="0" err="1" smtClean="0">
                <a:solidFill>
                  <a:schemeClr val="tx1"/>
                </a:solidFill>
              </a:rPr>
              <a:t>Pediatrics</a:t>
            </a:r>
            <a:r>
              <a:rPr lang="pt-BR" sz="1400" dirty="0" smtClean="0">
                <a:solidFill>
                  <a:schemeClr val="tx1"/>
                </a:solidFill>
              </a:rPr>
              <a:t> (2015) 15:113 </a:t>
            </a:r>
            <a:br>
              <a:rPr lang="pt-BR" sz="1400" dirty="0" smtClean="0">
                <a:solidFill>
                  <a:schemeClr val="tx1"/>
                </a:solidFill>
              </a:rPr>
            </a:br>
            <a:r>
              <a:rPr lang="pt-BR" sz="1400" dirty="0" smtClean="0">
                <a:solidFill>
                  <a:schemeClr val="tx1"/>
                </a:solidFill>
              </a:rPr>
              <a:t/>
            </a:r>
            <a:br>
              <a:rPr lang="pt-BR" sz="1400" dirty="0" smtClean="0">
                <a:solidFill>
                  <a:schemeClr val="tx1"/>
                </a:solidFill>
              </a:rPr>
            </a:br>
            <a:r>
              <a:rPr lang="pt-BR" sz="1400" i="1" dirty="0" err="1" smtClean="0">
                <a:solidFill>
                  <a:schemeClr val="tx1"/>
                </a:solidFill>
              </a:rPr>
              <a:t>Brazilian</a:t>
            </a:r>
            <a:r>
              <a:rPr lang="pt-BR" sz="1400" i="1" dirty="0" smtClean="0">
                <a:solidFill>
                  <a:schemeClr val="tx1"/>
                </a:solidFill>
              </a:rPr>
              <a:t> Network</a:t>
            </a:r>
            <a:br>
              <a:rPr lang="pt-BR" sz="1400" i="1" dirty="0" smtClean="0">
                <a:solidFill>
                  <a:schemeClr val="tx1"/>
                </a:solidFill>
              </a:rPr>
            </a:br>
            <a:r>
              <a:rPr lang="pt-BR" sz="1400" i="1" dirty="0" err="1" smtClean="0">
                <a:solidFill>
                  <a:schemeClr val="tx1"/>
                </a:solidFill>
              </a:rPr>
              <a:t>on</a:t>
            </a:r>
            <a:r>
              <a:rPr lang="pt-BR" sz="1400" i="1" dirty="0" smtClean="0">
                <a:solidFill>
                  <a:schemeClr val="tx1"/>
                </a:solidFill>
              </a:rPr>
              <a:t> Neonatal </a:t>
            </a:r>
            <a:r>
              <a:rPr lang="pt-BR" sz="1400" i="1" dirty="0" err="1" smtClean="0">
                <a:solidFill>
                  <a:schemeClr val="tx1"/>
                </a:solidFill>
              </a:rPr>
              <a:t>Research</a:t>
            </a:r>
            <a:r>
              <a:rPr lang="pt-BR" sz="1400" i="1" dirty="0" smtClean="0">
                <a:solidFill>
                  <a:schemeClr val="tx1"/>
                </a:solidFill>
              </a:rPr>
              <a:t/>
            </a:r>
            <a:br>
              <a:rPr lang="pt-BR" sz="1400" i="1" dirty="0" smtClean="0">
                <a:solidFill>
                  <a:schemeClr val="tx1"/>
                </a:solidFill>
              </a:rPr>
            </a:br>
            <a:r>
              <a:rPr lang="pt-BR" sz="1400" dirty="0" smtClean="0">
                <a:solidFill>
                  <a:schemeClr val="tx1"/>
                </a:solidFill>
              </a:rPr>
              <a:t>Apresentação</a:t>
            </a:r>
            <a:r>
              <a:rPr lang="pt-BR" sz="1800" dirty="0" smtClean="0">
                <a:solidFill>
                  <a:schemeClr val="tx1"/>
                </a:solidFill>
              </a:rPr>
              <a:t>: </a:t>
            </a:r>
            <a:r>
              <a:rPr lang="en-US" sz="1400" dirty="0" smtClean="0"/>
              <a:t>Sara </a:t>
            </a:r>
            <a:r>
              <a:rPr lang="en-US" sz="1400" dirty="0" err="1" smtClean="0"/>
              <a:t>Habka</a:t>
            </a:r>
            <a:r>
              <a:rPr lang="en-US" sz="1400" dirty="0" smtClean="0"/>
              <a:t> – R2 Hospital </a:t>
            </a:r>
            <a:r>
              <a:rPr lang="en-US" sz="1400" dirty="0" err="1" smtClean="0"/>
              <a:t>Universitário</a:t>
            </a:r>
            <a:r>
              <a:rPr lang="en-US" sz="1400" dirty="0" smtClean="0"/>
              <a:t> de Brasília/</a:t>
            </a:r>
            <a:r>
              <a:rPr lang="en-US" sz="1400" dirty="0" err="1" smtClean="0"/>
              <a:t>UnB</a:t>
            </a: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r>
              <a:rPr lang="en-US" sz="1400" dirty="0" err="1" smtClean="0"/>
              <a:t>Coordenação</a:t>
            </a:r>
            <a:r>
              <a:rPr lang="en-US" sz="1400" dirty="0" smtClean="0"/>
              <a:t>: </a:t>
            </a:r>
            <a:r>
              <a:rPr lang="en-US" sz="1400" dirty="0" err="1" smtClean="0"/>
              <a:t>Dra</a:t>
            </a:r>
            <a:r>
              <a:rPr lang="en-US" sz="1400" dirty="0" smtClean="0"/>
              <a:t>. </a:t>
            </a:r>
            <a:r>
              <a:rPr lang="en-US" sz="1400" dirty="0" err="1" smtClean="0"/>
              <a:t>Márcia</a:t>
            </a:r>
            <a:r>
              <a:rPr lang="en-US" sz="1400" dirty="0" smtClean="0"/>
              <a:t> Pimentel de Castro</a:t>
            </a:r>
          </a:p>
          <a:p>
            <a:pPr eaLnBrk="1" hangingPunct="1">
              <a:lnSpc>
                <a:spcPct val="80000"/>
              </a:lnSpc>
            </a:pPr>
            <a:r>
              <a:rPr lang="en-US" sz="1400" dirty="0" smtClean="0">
                <a:hlinkClick r:id="rId2"/>
              </a:rPr>
              <a:t>www.paulomargotto.com.br</a:t>
            </a:r>
            <a:r>
              <a:rPr lang="en-US" sz="1400" dirty="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US" sz="1400" dirty="0" smtClean="0"/>
              <a:t>Brasília, 20 de </a:t>
            </a:r>
            <a:r>
              <a:rPr lang="en-US" sz="1400" dirty="0" err="1" smtClean="0"/>
              <a:t>fevereiro</a:t>
            </a:r>
            <a:r>
              <a:rPr lang="en-US" sz="1400" dirty="0" smtClean="0"/>
              <a:t> de 2016</a:t>
            </a:r>
          </a:p>
        </p:txBody>
      </p:sp>
      <p:pic>
        <p:nvPicPr>
          <p:cNvPr id="512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25600" y="381000"/>
            <a:ext cx="294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32438" y="330200"/>
            <a:ext cx="19177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7" descr="59_bi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254625"/>
            <a:ext cx="213677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9" descr="ANd9GcTBYT8JXqHy79Eu5XY9V9ikfUOEcWAFbpM9YEJAmbYcgqAyBAyh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05600" y="5254625"/>
            <a:ext cx="24384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12" descr="ANd9GcQIAOo-YIR0lLibCtFW1NZ1osSBvm-Knyy6Q7P7V4G3IMRG2NBnPQ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6638" y="5821363"/>
            <a:ext cx="1990725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4000" smtClean="0">
                <a:solidFill>
                  <a:srgbClr val="0033CC"/>
                </a:solidFill>
              </a:rPr>
              <a:t>Consultem o Artigo Integral!</a:t>
            </a:r>
          </a:p>
        </p:txBody>
      </p:sp>
      <p:sp>
        <p:nvSpPr>
          <p:cNvPr id="99331" name="Rectangle 3"/>
          <p:cNvSpPr>
            <a:spLocks noGrp="1"/>
          </p:cNvSpPr>
          <p:nvPr>
            <p:ph type="body" idx="4294967295"/>
          </p:nvPr>
        </p:nvSpPr>
        <p:spPr>
          <a:xfrm>
            <a:off x="1463675" y="1869440"/>
            <a:ext cx="6196013" cy="3603625"/>
          </a:xfrm>
        </p:spPr>
        <p:txBody>
          <a:bodyPr/>
          <a:lstStyle/>
          <a:p>
            <a:r>
              <a:rPr lang="pt-BR" sz="2000" dirty="0" err="1" smtClean="0">
                <a:hlinkClick r:id="rId2"/>
              </a:rPr>
              <a:t>Factors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associated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with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red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blood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cell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transfusions</a:t>
            </a:r>
            <a:r>
              <a:rPr lang="pt-BR" sz="2000" dirty="0" smtClean="0">
                <a:hlinkClick r:id="rId2"/>
              </a:rPr>
              <a:t> in </a:t>
            </a:r>
            <a:r>
              <a:rPr lang="pt-BR" sz="2000" dirty="0" err="1" smtClean="0">
                <a:hlinkClick r:id="rId2"/>
              </a:rPr>
              <a:t>very-low-birth-weight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preterm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infants</a:t>
            </a:r>
            <a:r>
              <a:rPr lang="pt-BR" sz="2000" dirty="0" smtClean="0">
                <a:hlinkClick r:id="rId2"/>
              </a:rPr>
              <a:t> in </a:t>
            </a:r>
            <a:r>
              <a:rPr lang="pt-BR" sz="2000" dirty="0" err="1" smtClean="0">
                <a:hlinkClick r:id="rId2"/>
              </a:rPr>
              <a:t>Brazilian</a:t>
            </a:r>
            <a:r>
              <a:rPr lang="pt-BR" sz="2000" dirty="0" smtClean="0">
                <a:hlinkClick r:id="rId2"/>
              </a:rPr>
              <a:t> neonatal </a:t>
            </a:r>
            <a:r>
              <a:rPr lang="pt-BR" sz="2000" dirty="0" err="1" smtClean="0">
                <a:hlinkClick r:id="rId2"/>
              </a:rPr>
              <a:t>units</a:t>
            </a:r>
            <a:r>
              <a:rPr lang="pt-BR" sz="2000" dirty="0" smtClean="0">
                <a:hlinkClick r:id="rId2"/>
              </a:rPr>
              <a:t>.</a:t>
            </a:r>
            <a:endParaRPr lang="pt-BR" sz="2000" dirty="0" smtClean="0"/>
          </a:p>
          <a:p>
            <a:r>
              <a:rPr lang="pt-BR" sz="2000" dirty="0" smtClean="0"/>
              <a:t>dos Santos AM, </a:t>
            </a:r>
            <a:r>
              <a:rPr lang="pt-BR" sz="2000" dirty="0" err="1" smtClean="0"/>
              <a:t>Guinsburg</a:t>
            </a:r>
            <a:r>
              <a:rPr lang="pt-BR" sz="2000" dirty="0" smtClean="0"/>
              <a:t> R, de Almeida MF, </a:t>
            </a:r>
            <a:r>
              <a:rPr lang="pt-BR" sz="2000" dirty="0" err="1" smtClean="0"/>
              <a:t>Procianoy</a:t>
            </a:r>
            <a:r>
              <a:rPr lang="pt-BR" sz="2000" dirty="0" smtClean="0"/>
              <a:t> RS, </a:t>
            </a:r>
            <a:r>
              <a:rPr lang="pt-BR" sz="2000" dirty="0" err="1" smtClean="0"/>
              <a:t>Marba</a:t>
            </a:r>
            <a:r>
              <a:rPr lang="pt-BR" sz="2000" dirty="0" smtClean="0"/>
              <a:t> ST, Ferri WA, </a:t>
            </a:r>
            <a:r>
              <a:rPr lang="pt-BR" sz="2000" dirty="0" err="1" smtClean="0"/>
              <a:t>Rugolo</a:t>
            </a:r>
            <a:r>
              <a:rPr lang="pt-BR" sz="2000" dirty="0" smtClean="0"/>
              <a:t> LM, Lopes JM, Moreira ME, Luz JH, González MR, Meneses </a:t>
            </a:r>
            <a:r>
              <a:rPr lang="pt-BR" sz="2000" dirty="0" err="1" smtClean="0"/>
              <a:t>Jdo</a:t>
            </a:r>
            <a:r>
              <a:rPr lang="pt-BR" sz="2000" dirty="0" smtClean="0"/>
              <a:t> A, da Silva RV, </a:t>
            </a:r>
            <a:r>
              <a:rPr lang="pt-BR" sz="2000" dirty="0" err="1" smtClean="0"/>
              <a:t>Abdallah</a:t>
            </a:r>
            <a:r>
              <a:rPr lang="pt-BR" sz="2000" dirty="0" smtClean="0"/>
              <a:t> VO, Duarte JL, Marques PF, Rego MA, Alves Filho N, Krebs VL; </a:t>
            </a:r>
            <a:r>
              <a:rPr lang="pt-BR" sz="2000" dirty="0" err="1" smtClean="0"/>
              <a:t>Brazilian</a:t>
            </a:r>
            <a:r>
              <a:rPr lang="pt-BR" sz="2000" dirty="0" smtClean="0"/>
              <a:t> Network </a:t>
            </a:r>
            <a:r>
              <a:rPr lang="pt-BR" sz="2000" dirty="0" err="1" smtClean="0"/>
              <a:t>on</a:t>
            </a:r>
            <a:r>
              <a:rPr lang="pt-BR" sz="2000" dirty="0" smtClean="0"/>
              <a:t> Neonatal </a:t>
            </a:r>
            <a:r>
              <a:rPr lang="pt-BR" sz="2000" dirty="0" err="1" smtClean="0"/>
              <a:t>Research</a:t>
            </a:r>
            <a:r>
              <a:rPr lang="pt-BR" sz="2000" dirty="0" smtClean="0"/>
              <a:t>.</a:t>
            </a:r>
          </a:p>
          <a:p>
            <a:r>
              <a:rPr lang="pt-BR" sz="2000" dirty="0" smtClean="0"/>
              <a:t>BMC </a:t>
            </a:r>
            <a:r>
              <a:rPr lang="pt-BR" sz="2000" dirty="0" err="1" smtClean="0"/>
              <a:t>Pediatr</a:t>
            </a:r>
            <a:r>
              <a:rPr lang="pt-BR" sz="2000" dirty="0" smtClean="0"/>
              <a:t>. 2015 </a:t>
            </a:r>
            <a:r>
              <a:rPr lang="pt-BR" sz="2000" dirty="0" err="1" smtClean="0"/>
              <a:t>Sep</a:t>
            </a:r>
            <a:r>
              <a:rPr lang="pt-BR" sz="2000" dirty="0" smtClean="0"/>
              <a:t> 4;15:113. </a:t>
            </a:r>
            <a:r>
              <a:rPr lang="pt-BR" sz="2000" dirty="0" err="1" smtClean="0"/>
              <a:t>doi</a:t>
            </a:r>
            <a:r>
              <a:rPr lang="pt-BR" sz="2000" dirty="0" smtClean="0"/>
              <a:t>: 10.1186/s12887-015-0432-6.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INTRODUÇÃO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sz="2000" smtClean="0"/>
              <a:t>R</a:t>
            </a:r>
            <a:r>
              <a:rPr lang="pt-BR" sz="2000" smtClean="0"/>
              <a:t>ecém-nascidos (RN) prematuros (RNPT) têm maior risco de desenvolver anemia em comparação com recém nascidos a termo, especialmente se internados na UTI Neonatal(1,2).</a:t>
            </a:r>
          </a:p>
          <a:p>
            <a:pPr algn="just" eaLnBrk="1" hangingPunct="1"/>
            <a:r>
              <a:rPr lang="pt-BR" sz="2000" smtClean="0"/>
              <a:t>Transfusão de concentrado de hemácias (TCH) é uma das estratégias para corrigir anemia nesses pacientes e tem sido associada com condições adversas de saúde e morte, especialmente entre os  pré-termos (3-6).</a:t>
            </a:r>
          </a:p>
          <a:p>
            <a:pPr algn="just" eaLnBrk="1" hangingPunct="1"/>
            <a:r>
              <a:rPr lang="pt-BR" sz="2000" smtClean="0"/>
              <a:t>Conhecer os eventos que aumentam a necessidade de transfusão pode contribuir ao uso racional da transfusão.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INTRODUÇÃO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sz="2000" smtClean="0"/>
              <a:t>D</a:t>
            </a:r>
            <a:r>
              <a:rPr lang="pt-BR" sz="2000" smtClean="0"/>
              <a:t>ados da literatura mostram que a TCH em RNPT está associada à piora clínica, perda sanguínea e critérios liberais para indicação da transfusão.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640 RN com peso médio ao nascimento 880g e idade gestacional (IG) de 26 semanas, 85% receberam ao menos uma TCH e o volume transfusional foi associado a peso de nascimento, idade gestacional, idade da primeira transfusão e uso de drogas inotrópicas.</a:t>
            </a:r>
          </a:p>
          <a:p>
            <a:pPr lvl="3" algn="just" eaLnBrk="1" hangingPunct="1">
              <a:lnSpc>
                <a:spcPct val="90000"/>
              </a:lnSpc>
            </a:pPr>
            <a:r>
              <a:rPr lang="en-US" sz="1600" smtClean="0"/>
              <a:t>Fabres et al, 2006 (7)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INTRODUÇÃO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1463675" y="2119313"/>
            <a:ext cx="6775450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147 RN IG 23-7 a 35-7 e peso 460-1495g, o número de transfusões estava associado ao peso de nascimento, perda sanguínea, duração da ventilação mecânica, hemorragia peri/intraventricular e uso liberal de TCH na literatura. Cada 10ml/kg de perda sanguínea, aumentava o número das transfusões em 0,66. Cada 10 dias na ventilação mecânica, 0,59 e a adoção de critérios liberais, 0,55.(1)</a:t>
            </a:r>
          </a:p>
          <a:p>
            <a:pPr marL="366713" lvl="1" indent="0" algn="just" eaLnBrk="1" hangingPunct="1">
              <a:lnSpc>
                <a:spcPct val="90000"/>
              </a:lnSpc>
              <a:buFont typeface="Brush Script MT" pitchFamily="66" charset="0"/>
              <a:buNone/>
            </a:pPr>
            <a:r>
              <a:rPr lang="pt-BR" sz="1800" smtClean="0"/>
              <a:t>	          </a:t>
            </a:r>
            <a:r>
              <a:rPr lang="pt-BR" sz="1300" smtClean="0"/>
              <a:t>Mimica, et al. 2008.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Estudo multicêntrico: perda sanguínea de 10ml/kg aumentou em 27% o número de transfusões. (IC 95% 23-30%)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002060"/>
                </a:solidFill>
              </a:rPr>
              <a:t>OBJETIVO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Analisar a frequência de transfusão de concentrado de hemácias em prematuros de muito baixo peso (RNPT MBP) e fatores associados ao procedimento em Unidades de Terapia Intensiva Neonatal no Brasil.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200" dirty="0" smtClean="0"/>
              <a:t>Estudo Prospectivo: 16 Unidades Neonatais de Hospitais Universitários, localizados em sete Estados no Brasil.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z="2000" dirty="0" smtClean="0"/>
              <a:t>Clampeamento tardio ou ordenha de cordão não constituía uma prática rotineira.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200" dirty="0" smtClean="0"/>
              <a:t>Unidades identificadas de A </a:t>
            </a:r>
            <a:r>
              <a:rPr lang="pt-BR" sz="2200" dirty="0" err="1" smtClean="0"/>
              <a:t>a</a:t>
            </a:r>
            <a:r>
              <a:rPr lang="pt-BR" sz="2200" dirty="0" smtClean="0"/>
              <a:t> P.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200" dirty="0" smtClean="0"/>
              <a:t>Aprovado pelo Comitê de Ética.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200" dirty="0" smtClean="0"/>
              <a:t>Os dados foram usados para análise da </a:t>
            </a:r>
            <a:r>
              <a:rPr lang="pt-BR" sz="2200" dirty="0" err="1" smtClean="0"/>
              <a:t>frequência</a:t>
            </a:r>
            <a:r>
              <a:rPr lang="pt-BR" sz="2200" dirty="0" smtClean="0"/>
              <a:t> de transfusão e fatores associados a indicação de TCH em RN de MBP.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Critérios de inclusão: IG de  22-36.9; peso de nascimento &lt; 1500g e nascimentos ocorridos nas 16 Unidades brasileiras.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Critérios de exclusão: malformações, óbitos nas primeiras 12h de vida.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1900" smtClean="0"/>
              <a:t>Morbidades / fatores analisadas: síndrome do desconforto respiratório (SDR); hemorragia pulmonar; apneia; dependência de oxigênio com 28 dias de vida e/ou com 36 semanas de idade pós-concepção; persistência do canal arterial (PCA); sepse; enterocolite necrosante (ECN); hemorragia intraventricular; leucomalácia; retinopatia da prematuridade; Apgar; gravidade clínica nas primeiras 12h baseada no SNAPPE II; morbidade neonatal; TCH durante internação.</a:t>
            </a:r>
          </a:p>
          <a:p>
            <a:pPr algn="just" eaLnBrk="1" hangingPunct="1">
              <a:lnSpc>
                <a:spcPct val="80000"/>
              </a:lnSpc>
            </a:pPr>
            <a:endParaRPr lang="pt-BR" sz="1900" smtClean="0"/>
          </a:p>
          <a:p>
            <a:pPr algn="just" eaLnBrk="1" hangingPunct="1">
              <a:lnSpc>
                <a:spcPct val="80000"/>
              </a:lnSpc>
            </a:pPr>
            <a:r>
              <a:rPr lang="pt-BR" sz="1900" smtClean="0"/>
              <a:t>Também foram coletados dados sobre: uso de ventilação mecânica, drogas vasoativas, cateterismo umbilical e nutrição parenteral (NP)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095375" y="215900"/>
            <a:ext cx="6964363" cy="1201738"/>
          </a:xfrm>
        </p:spPr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944563" y="1417638"/>
            <a:ext cx="7640637" cy="4384675"/>
          </a:xfrm>
        </p:spPr>
        <p:txBody>
          <a:bodyPr/>
          <a:lstStyle/>
          <a:p>
            <a:pPr algn="just" eaLnBrk="1" hangingPunct="1"/>
            <a:r>
              <a:rPr lang="pt-BR" sz="1800" smtClean="0"/>
              <a:t>Todas Unidades Neonatais tinham rotinas redigidas para TCH:</a:t>
            </a:r>
          </a:p>
          <a:p>
            <a:pPr lvl="1" algn="just" eaLnBrk="1" hangingPunct="1"/>
            <a:r>
              <a:rPr lang="pt-BR" sz="1800" smtClean="0"/>
              <a:t>condição clínica do RN;</a:t>
            </a:r>
          </a:p>
          <a:p>
            <a:pPr lvl="1" algn="just" eaLnBrk="1" hangingPunct="1"/>
            <a:r>
              <a:rPr lang="pt-BR" sz="1800" smtClean="0"/>
              <a:t>necessidade de suporte ventilatório;</a:t>
            </a:r>
          </a:p>
          <a:p>
            <a:pPr lvl="1" algn="just" eaLnBrk="1" hangingPunct="1"/>
            <a:r>
              <a:rPr lang="pt-BR" sz="1800" smtClean="0"/>
              <a:t>Cirurgia (Figura 1)</a:t>
            </a:r>
          </a:p>
          <a:p>
            <a:r>
              <a:rPr lang="pt-BR" sz="1800" smtClean="0"/>
              <a:t>Quatro Unidades usaram critérios utilizados com base na idade cronológica do recém-nascido. Nessas Unidades, as transfusões nas duas primeiras semanas foram indicadas quando o hematócrito foi menor  que 35 a 40% e na presença de suporte respiratório ou necessidade de cirurgia, sintomas de anemia e hematócrito mais baixo do que 25 a 35% nos sintomáticos.</a:t>
            </a:r>
          </a:p>
          <a:p>
            <a:r>
              <a:rPr lang="pt-BR" sz="1800" smtClean="0"/>
              <a:t>Volume variou de 10-20ml/kg; 47% das Unidades usaram 15ml/kg em cada transfusão.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01725" y="681038"/>
            <a:ext cx="7232650" cy="5424487"/>
          </a:xfr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1095375" y="215900"/>
            <a:ext cx="6964363" cy="1201738"/>
          </a:xfrm>
        </p:spPr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690563" y="1417638"/>
            <a:ext cx="7732712" cy="3603625"/>
          </a:xfrm>
        </p:spPr>
        <p:txBody>
          <a:bodyPr/>
          <a:lstStyle/>
          <a:p>
            <a:pPr algn="just" eaLnBrk="1" hangingPunct="1"/>
            <a:r>
              <a:rPr lang="pt-BR" smtClean="0"/>
              <a:t>Amostra de conveniência, composta por RN MBP que compunham os critérios de elegibilidade.</a:t>
            </a:r>
          </a:p>
          <a:p>
            <a:pPr algn="just" eaLnBrk="1" hangingPunct="1"/>
            <a:r>
              <a:rPr lang="pt-BR" smtClean="0"/>
              <a:t>n mínimo de 525 pacientes (15 pacientes foram necessários para cada variável independente no modelo de regressão logística</a:t>
            </a:r>
          </a:p>
          <a:p>
            <a:pPr algn="just" eaLnBrk="1" hangingPunct="1"/>
            <a:r>
              <a:rPr lang="pt-BR" smtClean="0"/>
              <a:t>Análise univariada foi realizada para testar a força da associação das variáveis independentes com a ocorrência da transfusão sanguínea As variáveis que se associaram  com p&lt;0,20 foram incorporadas no teste de regressão logística múltipla, com p&lt;0,05 significativo. </a:t>
            </a:r>
          </a:p>
          <a:p>
            <a:pPr algn="just" eaLnBrk="1" hangingPunct="1"/>
            <a:r>
              <a:rPr lang="pt-BR" smtClean="0"/>
              <a:t>A Análise estatística realizada pelo SPSS 17.0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mtClean="0"/>
              <a:t>4882 neonatos de muito baixo peso (IG 22-36,9) foram admitidos nas 16 Unidades durante o período de estudo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smtClean="0"/>
              <a:t>599 foram excluídos baseadas nos critérios de elegibilidade.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smtClean="0"/>
              <a:t>4283 foram incluídos; IG média 29,9±2.9 semanas; peso de nascimento 1084±275g; 2187 (51,51%) eram do sexo masculino; 2937 (68,6%) nasceram de parto cesáreo. Escore Apgar do 1º minuto 5,8±2,5 e 8±1,7 no 5º minuto. SNAPPE II foi 24±24. 2330 (54,4%) precisaram de VPP na sala de parto.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Complicações durante internação: </a:t>
            </a:r>
          </a:p>
          <a:p>
            <a:pPr lvl="1" algn="just" eaLnBrk="1" hangingPunct="1"/>
            <a:r>
              <a:rPr lang="pt-BR" smtClean="0"/>
              <a:t>SDR (2755; 64,3%);</a:t>
            </a:r>
          </a:p>
          <a:p>
            <a:pPr lvl="1" algn="just" eaLnBrk="1" hangingPunct="1"/>
            <a:r>
              <a:rPr lang="pt-BR" smtClean="0"/>
              <a:t>hemorragia pulmonar (262; 6,1%);</a:t>
            </a:r>
          </a:p>
          <a:p>
            <a:pPr lvl="1" algn="just" eaLnBrk="1" hangingPunct="1"/>
            <a:r>
              <a:rPr lang="pt-BR" smtClean="0"/>
              <a:t>PCA (1443; 33,7%);</a:t>
            </a:r>
          </a:p>
          <a:p>
            <a:pPr lvl="1" algn="just" eaLnBrk="1" hangingPunct="1"/>
            <a:r>
              <a:rPr lang="pt-BR" smtClean="0"/>
              <a:t>apneia (1826; 42,6%);</a:t>
            </a:r>
          </a:p>
          <a:p>
            <a:pPr lvl="1" algn="just" eaLnBrk="1" hangingPunct="1"/>
            <a:r>
              <a:rPr lang="pt-BR" smtClean="0"/>
              <a:t>dependência de O2 com 28 dias de vida (1086; 25,4%); </a:t>
            </a:r>
          </a:p>
          <a:p>
            <a:pPr lvl="1" algn="just" eaLnBrk="1" hangingPunct="1"/>
            <a:r>
              <a:rPr lang="pt-BR" smtClean="0"/>
              <a:t>sepse (2563; 59,8%);</a:t>
            </a:r>
          </a:p>
          <a:p>
            <a:pPr lvl="1" algn="just" eaLnBrk="1" hangingPunct="1"/>
            <a:endParaRPr lang="pt-BR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1463675" y="1778000"/>
            <a:ext cx="6196013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dirty="0" smtClean="0"/>
              <a:t>Complicações durante internação: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dependência de O2 com idade gestacional pós-concepção de  36 semanas (995; 23,2%);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ECN (307; 7,2%);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qualquer grau de hemorragia </a:t>
            </a:r>
            <a:r>
              <a:rPr lang="pt-BR" dirty="0" err="1" smtClean="0"/>
              <a:t>peri</a:t>
            </a:r>
            <a:r>
              <a:rPr lang="pt-BR" dirty="0" smtClean="0"/>
              <a:t>/intraventricular (1101; 25,7%);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hemorragia intraventricular graus III e IV (325; 7,6%);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err="1" smtClean="0"/>
              <a:t>leucomalácia</a:t>
            </a:r>
            <a:r>
              <a:rPr lang="pt-BR" dirty="0" smtClean="0"/>
              <a:t> </a:t>
            </a:r>
            <a:r>
              <a:rPr lang="pt-BR" dirty="0" err="1" smtClean="0"/>
              <a:t>periventricular</a:t>
            </a:r>
            <a:r>
              <a:rPr lang="pt-BR" dirty="0" smtClean="0"/>
              <a:t> (264; 6,2%);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retinopatia da prematuridade (787; 18,4%).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1463675" y="1763713"/>
            <a:ext cx="6918325" cy="3603625"/>
          </a:xfrm>
        </p:spPr>
        <p:txBody>
          <a:bodyPr/>
          <a:lstStyle/>
          <a:p>
            <a:pPr algn="just" eaLnBrk="1" hangingPunct="1"/>
            <a:r>
              <a:rPr lang="pt-BR" smtClean="0"/>
              <a:t>2615 (61,1%) foram submetidos à ventilação mecânica (mediana 6 dias); 2757 (64,4%) receberam cateterismo umbilical, 465 (10,9%) receberam drogas vasoativas e 3802 (88,8%) receberam nutrição parenteral (mediana 11 dias). Permanência na UTIN: mediana de 42 dias.</a:t>
            </a:r>
          </a:p>
          <a:p>
            <a:pPr algn="just" eaLnBrk="1" hangingPunct="1"/>
            <a:r>
              <a:rPr lang="pt-BR" smtClean="0"/>
              <a:t>2208 (51,6%) receberam transfusão.</a:t>
            </a:r>
          </a:p>
          <a:p>
            <a:pPr algn="just" eaLnBrk="1" hangingPunct="1"/>
            <a:r>
              <a:rPr lang="pt-BR" smtClean="0"/>
              <a:t>Na </a:t>
            </a:r>
            <a:r>
              <a:rPr lang="pt-BR" smtClean="0">
                <a:solidFill>
                  <a:srgbClr val="0033CC"/>
                </a:solidFill>
              </a:rPr>
              <a:t>Tabela 1</a:t>
            </a:r>
            <a:r>
              <a:rPr lang="pt-BR" smtClean="0"/>
              <a:t>, a frequência de transfusão sanguínea em cada Unidade. Na </a:t>
            </a:r>
            <a:r>
              <a:rPr lang="pt-BR" smtClean="0">
                <a:solidFill>
                  <a:srgbClr val="0033CC"/>
                </a:solidFill>
              </a:rPr>
              <a:t>Tabela 2</a:t>
            </a:r>
            <a:r>
              <a:rPr lang="pt-BR" smtClean="0"/>
              <a:t>, as características dos RN que receberam transfusão sanguínea.</a:t>
            </a:r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Captura de tela 2016-01-31 18.10.4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4700" y="582613"/>
            <a:ext cx="4894263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3028950" y="7938"/>
            <a:ext cx="35750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/>
              <a:t>Tabela 1: frequência de transfusão </a:t>
            </a:r>
          </a:p>
          <a:p>
            <a:pPr eaLnBrk="1" hangingPunct="1"/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aptura de tela 2016-01-31 18.13.23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75" y="400050"/>
            <a:ext cx="3598863" cy="598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 descr="Captura de tela 2016-01-31 18.13.39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9725" y="2368550"/>
            <a:ext cx="3776663" cy="287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4"/>
          <p:cNvSpPr txBox="1">
            <a:spLocks noChangeArrowheads="1"/>
          </p:cNvSpPr>
          <p:nvPr/>
        </p:nvSpPr>
        <p:spPr bwMode="auto">
          <a:xfrm>
            <a:off x="149225" y="79375"/>
            <a:ext cx="8769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>
                <a:solidFill>
                  <a:srgbClr val="0033CC"/>
                </a:solidFill>
              </a:rPr>
              <a:t>Tabela 2: características dos RN que receberam transfusão e os que não receberam</a:t>
            </a:r>
          </a:p>
          <a:p>
            <a:pPr eaLnBrk="1" hangingPunct="1"/>
            <a:endParaRPr lang="en-US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aptura de tela 2016-01-31 18.14.1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5963" y="1466850"/>
            <a:ext cx="4144962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2" descr="Captura de tela 2016-01-31 18.14.3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60925" y="2970213"/>
            <a:ext cx="3689350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Box 3"/>
          <p:cNvSpPr txBox="1">
            <a:spLocks noChangeArrowheads="1"/>
          </p:cNvSpPr>
          <p:nvPr/>
        </p:nvSpPr>
        <p:spPr bwMode="auto">
          <a:xfrm>
            <a:off x="1057275" y="723900"/>
            <a:ext cx="70421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t-BR">
                <a:solidFill>
                  <a:srgbClr val="0033CC"/>
                </a:solidFill>
              </a:rPr>
              <a:t>Tabela 3: regressão logística, cada RN foi comparado à unidade F, </a:t>
            </a:r>
          </a:p>
          <a:p>
            <a:pPr algn="ctr" eaLnBrk="1" hangingPunct="1"/>
            <a:r>
              <a:rPr lang="pt-BR">
                <a:solidFill>
                  <a:srgbClr val="0033CC"/>
                </a:solidFill>
              </a:rPr>
              <a:t>que teve a menor taxa de transfusão sanguínea</a:t>
            </a:r>
          </a:p>
          <a:p>
            <a:pPr algn="ctr" eaLnBrk="1" hangingPunct="1"/>
            <a:endParaRPr lang="en-US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xfrm>
            <a:off x="965200" y="2119313"/>
            <a:ext cx="7234238" cy="3603625"/>
          </a:xfrm>
        </p:spPr>
        <p:txBody>
          <a:bodyPr/>
          <a:lstStyle/>
          <a:p>
            <a:r>
              <a:rPr lang="pt-BR" smtClean="0"/>
              <a:t>A análise  univariada para os fatores associados  com o uso de TCH é mostrada na </a:t>
            </a:r>
            <a:r>
              <a:rPr lang="pt-BR" smtClean="0">
                <a:solidFill>
                  <a:srgbClr val="0033CC"/>
                </a:solidFill>
              </a:rPr>
              <a:t>   Tabela 3</a:t>
            </a:r>
            <a:r>
              <a:rPr lang="pt-BR" smtClean="0"/>
              <a:t>. Cada Unidade Neonatal foi comparada com a Unidade F que apresentou a menor taxa de TCH (</a:t>
            </a:r>
            <a:r>
              <a:rPr lang="pt-BR" smtClean="0">
                <a:solidFill>
                  <a:srgbClr val="0033CC"/>
                </a:solidFill>
              </a:rPr>
              <a:t>Tabela 3).</a:t>
            </a:r>
          </a:p>
          <a:p>
            <a:pPr algn="ctr"/>
            <a:r>
              <a:rPr lang="pt-BR" b="1" smtClean="0">
                <a:solidFill>
                  <a:srgbClr val="0033CC"/>
                </a:solidFill>
              </a:rPr>
              <a:t>Análise de regressão logística multivariada  foi realizada a seguir  a fim de determinar a odds ratio (OR) para a TCH, ou seja os fatores associados à TCH (</a:t>
            </a:r>
            <a:r>
              <a:rPr lang="pt-BR" smtClean="0">
                <a:solidFill>
                  <a:srgbClr val="0033CC"/>
                </a:solidFill>
              </a:rPr>
              <a:t>Tabela 4</a:t>
            </a:r>
            <a:r>
              <a:rPr lang="pt-BR" b="1" smtClean="0">
                <a:solidFill>
                  <a:srgbClr val="0033CC"/>
                </a:solidFill>
              </a:rPr>
              <a:t>)</a:t>
            </a:r>
          </a:p>
        </p:txBody>
      </p:sp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aptura de tela 2016-01-31 18.14.5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8138" y="0"/>
            <a:ext cx="4333875" cy="649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776288" y="1797050"/>
            <a:ext cx="3219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dirty="0">
                <a:solidFill>
                  <a:srgbClr val="0033CC"/>
                </a:solidFill>
              </a:rPr>
              <a:t>Tabela 4: </a:t>
            </a:r>
            <a:r>
              <a:rPr lang="pt-BR" dirty="0" err="1">
                <a:solidFill>
                  <a:srgbClr val="0033CC"/>
                </a:solidFill>
              </a:rPr>
              <a:t>odds</a:t>
            </a:r>
            <a:r>
              <a:rPr lang="pt-BR" dirty="0">
                <a:solidFill>
                  <a:srgbClr val="0033CC"/>
                </a:solidFill>
              </a:rPr>
              <a:t> </a:t>
            </a:r>
            <a:r>
              <a:rPr lang="pt-BR" dirty="0" err="1">
                <a:solidFill>
                  <a:srgbClr val="0033CC"/>
                </a:solidFill>
              </a:rPr>
              <a:t>ratio</a:t>
            </a:r>
            <a:r>
              <a:rPr lang="pt-BR" dirty="0">
                <a:solidFill>
                  <a:srgbClr val="0033CC"/>
                </a:solidFill>
              </a:rPr>
              <a:t> para  </a:t>
            </a:r>
          </a:p>
          <a:p>
            <a:pPr eaLnBrk="1" hangingPunct="1"/>
            <a:r>
              <a:rPr lang="pt-BR" dirty="0">
                <a:solidFill>
                  <a:srgbClr val="0033CC"/>
                </a:solidFill>
              </a:rPr>
              <a:t>receber transfusão sanguínea</a:t>
            </a:r>
            <a:endParaRPr lang="en-US" dirty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mtClean="0"/>
              <a:t>A frequência de TCH foi variável entre as Unidades Neonatais.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Fatores associados às indicações de transfusão sanguínea: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Menor idade gestacional; maior score SNAPPE II; apneia; hemorragia pulmonar; sepse; hemorragia intraventricular moderada a grave; ECN; displasia broncopulmonar; uso de cateter umbilical; nutrição parenteral; internação prolongada.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822325" y="2119313"/>
            <a:ext cx="7478713" cy="3603625"/>
          </a:xfrm>
        </p:spPr>
        <p:txBody>
          <a:bodyPr/>
          <a:lstStyle/>
          <a:p>
            <a:pPr algn="just" eaLnBrk="1" hangingPunct="1"/>
            <a:r>
              <a:rPr lang="pt-BR" sz="2000" smtClean="0"/>
              <a:t>A variabilidade  entre as Unidades Neonatais na indicação de transfusão é frequente na literatura (7,22-24), podendo ser explicada pelo aumento na sobrevida dos prematuros com menor idade gestacional (25), mas também com a falta de critérios (26).</a:t>
            </a:r>
          </a:p>
          <a:p>
            <a:pPr algn="just" eaLnBrk="1" hangingPunct="1"/>
            <a:r>
              <a:rPr lang="pt-BR" sz="2000" smtClean="0"/>
              <a:t>No estudo, pacientes com maior SNAPPE II (escore relacionado com maior mobimortalidade</a:t>
            </a:r>
            <a:r>
              <a:rPr lang="pt-BR" sz="2000" baseline="30000" smtClean="0"/>
              <a:t>10</a:t>
            </a:r>
            <a:r>
              <a:rPr lang="pt-BR" sz="2000" smtClean="0"/>
              <a:t>) teve maior chance de ser submetido à transfusão.</a:t>
            </a:r>
          </a:p>
          <a:p>
            <a:r>
              <a:rPr lang="pt-BR" sz="2000" smtClean="0"/>
              <a:t>Klin G et al (27) descreveram um modelo de predicção  para transfusão em recém-nascidos prematuros com base na perda sanguínea e escore de gravidade clínica, mesmo após ajuste para perda sanguínea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mtClean="0"/>
              <a:t>Ter critérios de restrição é importante.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Estudo multicêntrico, com 1018 neonatologistas mostrou que 51,1% das Unidades têm diretrizes para indicação de transfusão (28);</a:t>
            </a:r>
          </a:p>
          <a:p>
            <a:pPr lvl="3" algn="just" eaLnBrk="1" hangingPunct="1">
              <a:lnSpc>
                <a:spcPct val="90000"/>
              </a:lnSpc>
            </a:pPr>
            <a:r>
              <a:rPr lang="pt-BR" sz="1800" smtClean="0"/>
              <a:t>Guillen, et al. Semin. Perinatol. 2012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Procedimento não é isento de riscos: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Estudos mostram maior relação de transfusão sanguínea com ECN (5,29-31), hemorragia intraventricular (3,29) e morte (4).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1463675" y="1703388"/>
            <a:ext cx="6196013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Estudo retrospectivo, 417 prematuros com hemorragia periventricular grau I, 24 desenvolveram hemorragia grau III e 22 desenvolveram grau IV após as transfusões. </a:t>
            </a:r>
            <a:r>
              <a:rPr lang="pt-BR" sz="2000" b="1" smtClean="0">
                <a:solidFill>
                  <a:srgbClr val="FF0000"/>
                </a:solidFill>
              </a:rPr>
              <a:t>A transfusão sanguínea associou-se significativamente com a progressão da hemorragia intraventricular (OR de 2,92 com IC a 95% de 2,19-3,90).</a:t>
            </a:r>
            <a:r>
              <a:rPr lang="pt-BR" sz="2000" smtClean="0"/>
              <a:t> Baer, et al. Transfusion. 2011</a:t>
            </a:r>
            <a:r>
              <a:rPr lang="pt-BR" sz="2000" baseline="30000" smtClean="0"/>
              <a:t>3</a:t>
            </a:r>
            <a:r>
              <a:rPr lang="pt-BR" sz="2000" smtClean="0"/>
              <a:t>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Metanálise com 4857 prematuros, incluindo estudos retrospectivos e de caso-controle mostrou a ocorrência de  enterocolite necrosante  48h após TS (OR  após controle de fatores de confusão:2,01; IC a 95%:1,61-2,50) (Mohamed A, Shah PS. Pediatrics. 2012).</a:t>
            </a:r>
            <a:r>
              <a:rPr lang="pt-BR" sz="2000" baseline="30000" smtClean="0"/>
              <a:t>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1095375" y="571501"/>
            <a:ext cx="6964363" cy="922019"/>
          </a:xfrm>
        </p:spPr>
        <p:txBody>
          <a:bodyPr/>
          <a:lstStyle/>
          <a:p>
            <a:pPr eaLnBrk="1" hangingPunct="1"/>
            <a:r>
              <a:rPr lang="en-US" dirty="0" smtClean="0"/>
              <a:t>DISCUSSÃO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720725" y="1493520"/>
            <a:ext cx="7640638" cy="36036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200" b="1" dirty="0" smtClean="0">
                <a:solidFill>
                  <a:srgbClr val="FF0000"/>
                </a:solidFill>
              </a:rPr>
              <a:t>Nesse estudo, prematuros que receberam transfusão sanguínea tiveram 3,8 mais chance de desenvolver enterocolite necrosante e 64% de ter hemorragia grau III a IV.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200" dirty="0" smtClean="0"/>
              <a:t>No entanto não foi possível estabelecer uma relação temporal entre transfusão sanguínea e estas morbidades.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200" dirty="0" smtClean="0"/>
              <a:t>Estudo multicêntrico envolvendo Unidades Neonatais terciárias com 1077 prematuros, </a:t>
            </a:r>
            <a:r>
              <a:rPr lang="pt-BR" sz="2200" dirty="0" smtClean="0">
                <a:solidFill>
                  <a:srgbClr val="FF0000"/>
                </a:solidFill>
              </a:rPr>
              <a:t>o risco relativo de morte hospitalar foi 49%  maior entre aqueles que receberam pelo menos uma transfusão sanguínea nos primeiros 28 dias de vida em relação aos que não foram transfundidos</a:t>
            </a:r>
            <a:r>
              <a:rPr lang="pt-BR" sz="2200" dirty="0" smtClean="0"/>
              <a:t>, após controle de fatores de confusão.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sz="2000" dirty="0" smtClean="0"/>
              <a:t>3 ou mais: 89% risco relativo de óbito após 28 dias de vida em relação aos que receberam 1 ou 2 transfusões (4).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762000" y="2119313"/>
            <a:ext cx="7467600" cy="4037012"/>
          </a:xfrm>
        </p:spPr>
        <p:txBody>
          <a:bodyPr/>
          <a:lstStyle/>
          <a:p>
            <a:pPr algn="just" eaLnBrk="1" hangingPunct="1"/>
            <a:r>
              <a:rPr lang="pt-BR" dirty="0" smtClean="0"/>
              <a:t>Uso de </a:t>
            </a:r>
            <a:r>
              <a:rPr lang="pt-BR" dirty="0" smtClean="0">
                <a:solidFill>
                  <a:srgbClr val="FF0000"/>
                </a:solidFill>
              </a:rPr>
              <a:t>cateter umbilical</a:t>
            </a:r>
            <a:r>
              <a:rPr lang="pt-BR" dirty="0" smtClean="0"/>
              <a:t> </a:t>
            </a:r>
            <a:r>
              <a:rPr lang="pt-BR" dirty="0" smtClean="0">
                <a:sym typeface="Wingdings" pitchFamily="2" charset="2"/>
              </a:rPr>
              <a:t>associou-se com  maior número de transfusões. Provável explicação desta associação: menor idade gestacional, maior gravidade clínica, facilidade de coleta sanguínea (maior perda de sangue).</a:t>
            </a:r>
          </a:p>
          <a:p>
            <a:pPr algn="just" eaLnBrk="1" hangingPunct="1"/>
            <a:r>
              <a:rPr lang="pt-BR" dirty="0" smtClean="0">
                <a:solidFill>
                  <a:srgbClr val="FF0000"/>
                </a:solidFill>
                <a:sym typeface="Wingdings" pitchFamily="2" charset="2"/>
              </a:rPr>
              <a:t>Suplemento de oxigênio, ventilação mecânica e drogas vasoativas</a:t>
            </a:r>
            <a:r>
              <a:rPr lang="pt-BR" dirty="0" smtClean="0">
                <a:sym typeface="Wingdings" pitchFamily="2" charset="2"/>
              </a:rPr>
              <a:t> associaram-se com maior indicação de hemotransfusão, possivelmente devido a necessidade de  suporte para garantir melhor perfusão tecidual/oxigenação.</a:t>
            </a:r>
            <a:endParaRPr lang="pt-BR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1095375" y="373063"/>
            <a:ext cx="6964363" cy="1201737"/>
          </a:xfrm>
        </p:spPr>
        <p:txBody>
          <a:bodyPr/>
          <a:lstStyle/>
          <a:p>
            <a:pPr eaLnBrk="1" hangingPunct="1"/>
            <a:r>
              <a:rPr lang="en-US" dirty="0" smtClean="0"/>
              <a:t>DISCUSSÃO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1463675" y="1381760"/>
            <a:ext cx="6196013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000" dirty="0" smtClean="0"/>
              <a:t>Estudo com 1018 </a:t>
            </a:r>
            <a:r>
              <a:rPr lang="pt-BR" sz="2000" dirty="0" err="1" smtClean="0"/>
              <a:t>neonatologistas</a:t>
            </a:r>
            <a:r>
              <a:rPr lang="pt-BR" sz="2000" dirty="0" smtClean="0"/>
              <a:t> mostrou variáveis com maior influência na decisão de transfundir RN de muito baixo peso: </a:t>
            </a:r>
            <a:r>
              <a:rPr lang="pt-BR" sz="2000" dirty="0" smtClean="0">
                <a:solidFill>
                  <a:srgbClr val="FF0000"/>
                </a:solidFill>
              </a:rPr>
              <a:t>necessidade de suplementação de oxigênio, necessidade de suporte </a:t>
            </a:r>
            <a:r>
              <a:rPr lang="pt-BR" sz="2000" dirty="0" err="1" smtClean="0">
                <a:solidFill>
                  <a:srgbClr val="FF0000"/>
                </a:solidFill>
              </a:rPr>
              <a:t>ventilatório</a:t>
            </a:r>
            <a:r>
              <a:rPr lang="pt-BR" sz="2000" dirty="0" smtClean="0">
                <a:solidFill>
                  <a:srgbClr val="FF0000"/>
                </a:solidFill>
              </a:rPr>
              <a:t>, IG pós-natal, número de </a:t>
            </a:r>
            <a:r>
              <a:rPr lang="pt-BR" sz="2000" dirty="0" err="1" smtClean="0">
                <a:solidFill>
                  <a:srgbClr val="FF0000"/>
                </a:solidFill>
              </a:rPr>
              <a:t>reticulócitos</a:t>
            </a:r>
            <a:r>
              <a:rPr lang="pt-BR" sz="2000" dirty="0" smtClean="0">
                <a:solidFill>
                  <a:srgbClr val="FF0000"/>
                </a:solidFill>
              </a:rPr>
              <a:t> e uso de drogas inotrópicas.</a:t>
            </a:r>
          </a:p>
          <a:p>
            <a:pPr lvl="3" algn="just" eaLnBrk="1" hangingPunct="1">
              <a:lnSpc>
                <a:spcPct val="90000"/>
              </a:lnSpc>
            </a:pPr>
            <a:r>
              <a:rPr lang="pt-BR" sz="1500" dirty="0" err="1" smtClean="0"/>
              <a:t>Guillen</a:t>
            </a:r>
            <a:r>
              <a:rPr lang="pt-BR" sz="1500" dirty="0" smtClean="0"/>
              <a:t> </a:t>
            </a:r>
            <a:r>
              <a:rPr lang="pt-BR" sz="1500" dirty="0" err="1" smtClean="0"/>
              <a:t>et</a:t>
            </a:r>
            <a:r>
              <a:rPr lang="pt-BR" sz="1500" dirty="0" smtClean="0"/>
              <a:t> al. </a:t>
            </a:r>
            <a:r>
              <a:rPr lang="pt-BR" sz="1500" dirty="0" err="1" smtClean="0"/>
              <a:t>Semin</a:t>
            </a:r>
            <a:r>
              <a:rPr lang="pt-BR" sz="1500" dirty="0" smtClean="0"/>
              <a:t> </a:t>
            </a:r>
            <a:r>
              <a:rPr lang="pt-BR" sz="1500" dirty="0" err="1" smtClean="0"/>
              <a:t>Perinatol</a:t>
            </a:r>
            <a:r>
              <a:rPr lang="pt-BR" sz="1500" dirty="0" smtClean="0"/>
              <a:t>. 2012</a:t>
            </a:r>
            <a:r>
              <a:rPr lang="pt-BR" sz="1500" baseline="30000" dirty="0" smtClean="0"/>
              <a:t>28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000" dirty="0" smtClean="0"/>
              <a:t>Redução na perda sanguínea por flebotomia foi a medida com maior eficácia para diminuir a necessidade de transfusão sanguínea.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pt-BR" sz="1700" dirty="0" err="1" smtClean="0"/>
              <a:t>Madan</a:t>
            </a:r>
            <a:r>
              <a:rPr lang="pt-BR" sz="1700" dirty="0" smtClean="0"/>
              <a:t> </a:t>
            </a:r>
            <a:r>
              <a:rPr lang="pt-BR" sz="1700" dirty="0" err="1" smtClean="0"/>
              <a:t>et</a:t>
            </a:r>
            <a:r>
              <a:rPr lang="pt-BR" sz="1700" dirty="0" smtClean="0"/>
              <a:t> </a:t>
            </a:r>
            <a:r>
              <a:rPr lang="pt-BR" sz="1700" dirty="0" err="1" smtClean="0"/>
              <a:t>al</a:t>
            </a:r>
            <a:r>
              <a:rPr lang="pt-BR" sz="1700" dirty="0" smtClean="0"/>
              <a:t> 46% menos TS em PT MMBP usando gasômetro</a:t>
            </a:r>
            <a:r>
              <a:rPr lang="pt-BR" sz="1700" baseline="30000" dirty="0" smtClean="0"/>
              <a:t>34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pt-BR" sz="1700" dirty="0" err="1" smtClean="0"/>
              <a:t>Mahieu</a:t>
            </a:r>
            <a:r>
              <a:rPr lang="pt-BR" sz="1700" dirty="0" smtClean="0"/>
              <a:t> </a:t>
            </a:r>
            <a:r>
              <a:rPr lang="pt-BR" sz="1700" dirty="0" err="1" smtClean="0"/>
              <a:t>et</a:t>
            </a:r>
            <a:r>
              <a:rPr lang="pt-BR" sz="1700" dirty="0" smtClean="0"/>
              <a:t> </a:t>
            </a:r>
            <a:r>
              <a:rPr lang="pt-BR" sz="1700" dirty="0" err="1" smtClean="0"/>
              <a:t>al</a:t>
            </a:r>
            <a:r>
              <a:rPr lang="pt-BR" sz="1700" dirty="0" smtClean="0"/>
              <a:t>:</a:t>
            </a:r>
            <a:r>
              <a:rPr lang="pt-BR" sz="1700" baseline="30000" dirty="0" smtClean="0"/>
              <a:t>35</a:t>
            </a:r>
            <a:r>
              <a:rPr lang="pt-BR" sz="1700" dirty="0" smtClean="0"/>
              <a:t> uso aparelhos portáteis para análise laboratorial </a:t>
            </a:r>
            <a:r>
              <a:rPr lang="pt-BR" sz="1700" dirty="0" smtClean="0">
                <a:sym typeface="Wingdings" pitchFamily="2" charset="2"/>
              </a:rPr>
              <a:t>levou à  redução de 38% nas transfusões sanguíneas</a:t>
            </a:r>
            <a:endParaRPr lang="pt-BR" sz="1700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771525" y="1773238"/>
            <a:ext cx="7448550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mtClean="0"/>
              <a:t>Medidas para reduzir as transfusões: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Adotar </a:t>
            </a:r>
            <a:r>
              <a:rPr lang="pt-BR" i="1" smtClean="0"/>
              <a:t>guidelines</a:t>
            </a:r>
            <a:r>
              <a:rPr lang="pt-BR" smtClean="0"/>
              <a:t> restritivos</a:t>
            </a:r>
            <a:r>
              <a:rPr lang="pt-BR" baseline="30000" smtClean="0"/>
              <a:t>36,1</a:t>
            </a:r>
          </a:p>
          <a:p>
            <a:pPr lvl="1" algn="just" eaLnBrk="1" hangingPunct="1">
              <a:lnSpc>
                <a:spcPct val="90000"/>
              </a:lnSpc>
              <a:buFont typeface="Brush Script MT" pitchFamily="66" charset="0"/>
              <a:buNone/>
            </a:pPr>
            <a:r>
              <a:rPr lang="pt-BR" smtClean="0"/>
              <a:t>(efeitos superiores ao uso de eritropoietina</a:t>
            </a:r>
            <a:r>
              <a:rPr lang="pt-BR" baseline="30000" smtClean="0"/>
              <a:t>2</a:t>
            </a:r>
            <a:r>
              <a:rPr lang="pt-BR" smtClean="0"/>
              <a:t>)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Ligadura tardia do cordão umbilical</a:t>
            </a:r>
            <a:r>
              <a:rPr lang="pt-BR" baseline="30000" smtClean="0"/>
              <a:t>37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Ordenha do cordão</a:t>
            </a:r>
            <a:r>
              <a:rPr lang="pt-BR" baseline="30000" smtClean="0"/>
              <a:t>37</a:t>
            </a:r>
          </a:p>
          <a:p>
            <a:pPr lvl="1" algn="just" eaLnBrk="1" hangingPunct="1">
              <a:lnSpc>
                <a:spcPct val="90000"/>
              </a:lnSpc>
              <a:buFont typeface="Brush Script MT" pitchFamily="66" charset="0"/>
              <a:buNone/>
            </a:pPr>
            <a:r>
              <a:rPr lang="pt-BR" smtClean="0"/>
              <a:t>(prática não uniforme nas Unidades Neonatais brasileiras</a:t>
            </a:r>
            <a:r>
              <a:rPr lang="pt-BR" baseline="30000" smtClean="0"/>
              <a:t>28</a:t>
            </a:r>
            <a:r>
              <a:rPr lang="pt-BR" smtClean="0"/>
              <a:t>)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Limitações do estudo: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Delineamento transversal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Falta de dados sobre a perda sanguínea na flebotomia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Falta de dados sobre a aderência aos </a:t>
            </a:r>
            <a:r>
              <a:rPr lang="pt-BR" i="1" smtClean="0"/>
              <a:t>guidelines</a:t>
            </a:r>
          </a:p>
          <a:p>
            <a:pPr lvl="2" eaLnBrk="1" hangingPunct="1">
              <a:lnSpc>
                <a:spcPct val="90000"/>
              </a:lnSpc>
            </a:pPr>
            <a:endParaRPr lang="en-US" i="1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CONCLUSÃO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1254125" y="2019300"/>
            <a:ext cx="6805613" cy="3603625"/>
          </a:xfrm>
        </p:spPr>
        <p:txBody>
          <a:bodyPr/>
          <a:lstStyle/>
          <a:p>
            <a:pPr algn="just" eaLnBrk="1" hangingPunct="1"/>
            <a:r>
              <a:rPr lang="pt-BR" smtClean="0"/>
              <a:t>Variedade considerável entre as Unidades.</a:t>
            </a:r>
          </a:p>
          <a:p>
            <a:pPr algn="just" eaLnBrk="1" hangingPunct="1"/>
            <a:r>
              <a:rPr lang="pt-BR" smtClean="0"/>
              <a:t>A influência dos Centros persistiu mesmo após controlar fatores de confusão</a:t>
            </a:r>
          </a:p>
          <a:p>
            <a:pPr algn="just" eaLnBrk="1" hangingPunct="1"/>
            <a:r>
              <a:rPr lang="pt-BR" smtClean="0"/>
              <a:t>As características dos pacientes, em especial as relacionadas à gravidade clínica e à necessidade de procedimentos invasivos foram significativamente associados à indicação de transfusão de concentrado de hemácias nos RN de muito baixo peso.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Abstract</a:t>
            </a:r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1038" y="1127125"/>
            <a:ext cx="7751762" cy="460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REFERÊNCIAS</a:t>
            </a:r>
          </a:p>
        </p:txBody>
      </p:sp>
      <p:pic>
        <p:nvPicPr>
          <p:cNvPr id="48131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1613" y="1878013"/>
            <a:ext cx="6211887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REFERÊNCIAS</a:t>
            </a:r>
          </a:p>
        </p:txBody>
      </p:sp>
      <p:pic>
        <p:nvPicPr>
          <p:cNvPr id="49155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1188" y="549275"/>
            <a:ext cx="5992812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2563" y="617538"/>
            <a:ext cx="6188075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Imagem 4"/>
          <p:cNvPicPr>
            <a:picLocks noChangeAspect="1"/>
          </p:cNvPicPr>
          <p:nvPr/>
        </p:nvPicPr>
        <p:blipFill>
          <a:blip r:embed="rId2"/>
          <a:srcRect l="8659" t="15463" r="49634" b="53537"/>
          <a:stretch>
            <a:fillRect/>
          </a:stretch>
        </p:blipFill>
        <p:spPr bwMode="auto">
          <a:xfrm>
            <a:off x="1482725" y="3149600"/>
            <a:ext cx="5892800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2725" y="809625"/>
            <a:ext cx="6056313" cy="2339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m 3"/>
          <p:cNvPicPr>
            <a:picLocks noChangeAspect="1"/>
          </p:cNvPicPr>
          <p:nvPr/>
        </p:nvPicPr>
        <p:blipFill>
          <a:blip r:embed="rId2"/>
          <a:srcRect l="8659" t="46204" r="49634" b="7788"/>
          <a:stretch>
            <a:fillRect/>
          </a:stretch>
        </p:blipFill>
        <p:spPr bwMode="auto">
          <a:xfrm>
            <a:off x="1460500" y="1416050"/>
            <a:ext cx="6354763" cy="394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ctrTitle"/>
          </p:nvPr>
        </p:nvSpPr>
        <p:spPr>
          <a:xfrm>
            <a:off x="630238" y="0"/>
            <a:ext cx="7772400" cy="1470025"/>
          </a:xfrm>
        </p:spPr>
        <p:txBody>
          <a:bodyPr/>
          <a:lstStyle/>
          <a:p>
            <a:r>
              <a:rPr lang="pt-BR" sz="2400" b="1" smtClean="0">
                <a:solidFill>
                  <a:schemeClr val="hlink"/>
                </a:solidFill>
              </a:rPr>
              <a:t>Nota do Editor do site, Dr. Paulo R. Margotto</a:t>
            </a:r>
          </a:p>
        </p:txBody>
      </p:sp>
      <p:sp>
        <p:nvSpPr>
          <p:cNvPr id="71683" name="Rectangle 3"/>
          <p:cNvSpPr>
            <a:spLocks noGrp="1"/>
          </p:cNvSpPr>
          <p:nvPr>
            <p:ph type="subTitle" idx="1"/>
          </p:nvPr>
        </p:nvSpPr>
        <p:spPr>
          <a:xfrm>
            <a:off x="1547813" y="836613"/>
            <a:ext cx="6400800" cy="1752600"/>
          </a:xfrm>
        </p:spPr>
        <p:txBody>
          <a:bodyPr/>
          <a:lstStyle/>
          <a:p>
            <a:r>
              <a:rPr lang="pt-BR" smtClean="0"/>
              <a:t>         </a:t>
            </a:r>
            <a:r>
              <a:rPr lang="pt-BR" sz="1400" smtClean="0">
                <a:solidFill>
                  <a:srgbClr val="0033CC"/>
                </a:solidFill>
              </a:rPr>
              <a:t>Consultem também! Aqui e Agora!Estudando juntos!</a:t>
            </a:r>
          </a:p>
        </p:txBody>
      </p:sp>
      <p:sp>
        <p:nvSpPr>
          <p:cNvPr id="71684" name="Rectangle 4"/>
          <p:cNvSpPr>
            <a:spLocks/>
          </p:cNvSpPr>
          <p:nvPr/>
        </p:nvSpPr>
        <p:spPr bwMode="auto">
          <a:xfrm>
            <a:off x="752475" y="1470025"/>
            <a:ext cx="7650163" cy="4711700"/>
          </a:xfrm>
          <a:prstGeom prst="rect">
            <a:avLst/>
          </a:prstGeom>
          <a:noFill/>
          <a:ln w="57150">
            <a:solidFill>
              <a:srgbClr val="FF0066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Anemia da prematuridade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       (cálculo do O</a:t>
            </a:r>
            <a:r>
              <a:rPr lang="pt-BR" sz="2000" baseline="-25000"/>
              <a:t>2</a:t>
            </a:r>
            <a:r>
              <a:rPr lang="pt-BR" sz="2000"/>
              <a:t> disponível)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Transfusão sanguínea restrita x liberal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Transfusão sanguínea na apnéia da prematuridade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Anemia da prematuridade: uso de eritropoietina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Transfusão sanguínea e enterocolite necrosante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Lesão pulmonar pela transfusão sanguínea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Uso de concentrado de hemácias &gt;7 dias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Uso de furosemide antes ou depois da transfusão sanguínea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Critérios usados na Unidade de Neonatologia do HRAS/HMIB/SES/DF para a transfusão de hemoderivados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endParaRPr lang="pt-BR" sz="2000"/>
          </a:p>
        </p:txBody>
      </p:sp>
      <p:pic>
        <p:nvPicPr>
          <p:cNvPr id="71685" name="Picture 5" descr="pri-1110-32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890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14" name="Group 10"/>
          <p:cNvGraphicFramePr>
            <a:graphicFrameLocks noGrp="1"/>
          </p:cNvGraphicFramePr>
          <p:nvPr/>
        </p:nvGraphicFramePr>
        <p:xfrm>
          <a:off x="1042988" y="476250"/>
          <a:ext cx="6840537" cy="731520"/>
        </p:xfrm>
        <a:graphic>
          <a:graphicData uri="http://schemas.openxmlformats.org/drawingml/2006/table">
            <a:tbl>
              <a:tblPr/>
              <a:tblGrid>
                <a:gridCol w="5910262"/>
                <a:gridCol w="9302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Anemia neonatal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Paulo R. Margotto, Fabiana M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á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rcia de Alcântara Morais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270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81850" y="688975"/>
            <a:ext cx="538163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10" name="Rectangle 6"/>
          <p:cNvSpPr>
            <a:spLocks/>
          </p:cNvSpPr>
          <p:nvPr/>
        </p:nvSpPr>
        <p:spPr bwMode="auto">
          <a:xfrm>
            <a:off x="395288" y="12684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2800" b="1">
                <a:solidFill>
                  <a:srgbClr val="FF3300"/>
                </a:solidFill>
                <a:latin typeface="Constantia" pitchFamily="18" charset="0"/>
              </a:rPr>
              <a:t>Anemia do pré-termo</a:t>
            </a:r>
            <a:br>
              <a:rPr lang="pt-BR" sz="2800" b="1">
                <a:solidFill>
                  <a:srgbClr val="FF3300"/>
                </a:solidFill>
                <a:latin typeface="Constantia" pitchFamily="18" charset="0"/>
              </a:rPr>
            </a:br>
            <a:r>
              <a:rPr lang="pt-BR" sz="2800">
                <a:solidFill>
                  <a:schemeClr val="hlink"/>
                </a:solidFill>
                <a:latin typeface="Constantia" pitchFamily="18" charset="0"/>
              </a:rPr>
              <a:t>Anemia Precoce e Anemia Tardia</a:t>
            </a:r>
          </a:p>
        </p:txBody>
      </p:sp>
      <p:sp>
        <p:nvSpPr>
          <p:cNvPr id="72711" name="Rectangle 7"/>
          <p:cNvSpPr>
            <a:spLocks/>
          </p:cNvSpPr>
          <p:nvPr/>
        </p:nvSpPr>
        <p:spPr bwMode="auto">
          <a:xfrm>
            <a:off x="723900" y="2411413"/>
            <a:ext cx="7704138" cy="488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600"/>
              <a:t>Nos RN pré-termo a queda da Hb e Htc nas primeiras semanas de vida ocorre mais precocemente (Hb de 7-10 mg% entre a 3ª e 7ª semana de vida).  O nível mínimo de Hb será tanto mais baixo quanto menor tiver sido o peso ao nascer: nos lactentes que nascem com 1000 a 1500g, o nível médio de Hb por volta de 2 meses é 9 g%.  Estas alterações foram chamadas de "</a:t>
            </a:r>
            <a:r>
              <a:rPr lang="pt-BR" sz="1600">
                <a:solidFill>
                  <a:schemeClr val="hlink"/>
                </a:solidFill>
              </a:rPr>
              <a:t>Anemia Fisiológica</a:t>
            </a:r>
            <a:r>
              <a:rPr lang="pt-BR" sz="1600"/>
              <a:t>” do Pré-termo, apesar de que algumas crianças possam vir a ter sintomas.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600"/>
              <a:t> Quando se aborda a anemia do recém-nascido (RN) prematuro é preciso deixar claro a diferença entre a </a:t>
            </a:r>
            <a:r>
              <a:rPr lang="pt-BR" sz="1600" b="1">
                <a:solidFill>
                  <a:schemeClr val="hlink"/>
                </a:solidFill>
              </a:rPr>
              <a:t>Anemia Precoce</a:t>
            </a:r>
            <a:r>
              <a:rPr lang="pt-BR" sz="1600" b="1"/>
              <a:t> e a </a:t>
            </a:r>
            <a:r>
              <a:rPr lang="pt-BR" sz="1600" b="1">
                <a:solidFill>
                  <a:schemeClr val="hlink"/>
                </a:solidFill>
              </a:rPr>
              <a:t>Anemia Tardia</a:t>
            </a:r>
            <a:r>
              <a:rPr lang="pt-BR" sz="1600"/>
              <a:t>. A Anemia Precoce é aquela que ocorre nas duas primeiras semanas e está relacionada à perda sanguínea e caracteriza uma anemia não fisiológica (não prevista) que evolui para a necessidade de uma correção. </a:t>
            </a:r>
            <a:r>
              <a:rPr lang="pt-BR" sz="1600">
                <a:solidFill>
                  <a:schemeClr val="hlink"/>
                </a:solidFill>
              </a:rPr>
              <a:t>A Anemia Tardia é aquela muito mais relacionada com a evolução fisiológica do RN</a:t>
            </a:r>
            <a:r>
              <a:rPr lang="pt-BR" sz="1600"/>
              <a:t>, às condições de nascimento, devido a uma menor vida média das hemácias, falta de produção em conseqüência da prematuridade; muitas vezes esta anemia é só fisiológica e, portanto autolimitada, mas em algumas situações quando se associa a outras causas como excesso de coleta sanguínea, ou perda sanguínea, ela se torna não fisiológica.</a:t>
            </a:r>
          </a:p>
        </p:txBody>
      </p:sp>
      <p:sp>
        <p:nvSpPr>
          <p:cNvPr id="72712" name="AutoShape 8"/>
          <p:cNvSpPr>
            <a:spLocks noChangeArrowheads="1"/>
          </p:cNvSpPr>
          <p:nvPr/>
        </p:nvSpPr>
        <p:spPr bwMode="auto">
          <a:xfrm>
            <a:off x="7394575" y="63722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72713" name="Picture 9"/>
          <p:cNvPicPr>
            <a:picLocks noChangeAspect="1" noChangeArrowheads="1"/>
          </p:cNvPicPr>
          <p:nvPr/>
        </p:nvPicPr>
        <p:blipFill>
          <a:blip r:embed="rId4">
            <a:lum contrast="-6000"/>
          </a:blip>
          <a:srcRect/>
          <a:stretch>
            <a:fillRect/>
          </a:stretch>
        </p:blipFill>
        <p:spPr bwMode="auto">
          <a:xfrm>
            <a:off x="7856538" y="115888"/>
            <a:ext cx="1287462" cy="175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body" idx="1"/>
          </p:nvPr>
        </p:nvSpPr>
        <p:spPr>
          <a:xfrm>
            <a:off x="1046163" y="690880"/>
            <a:ext cx="7132637" cy="48974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dirty="0" smtClean="0"/>
              <a:t>Quando se fala em </a:t>
            </a:r>
            <a:r>
              <a:rPr lang="pt-BR" dirty="0" smtClean="0">
                <a:solidFill>
                  <a:schemeClr val="hlink"/>
                </a:solidFill>
              </a:rPr>
              <a:t>Anemia Fisiológica é importante lembrar que ela é decorrente de uma mudança de oferta de O2 nos tecidos em decorrência de mudanças de afinidade da hemoglobina ao oxigênio</a:t>
            </a:r>
            <a:r>
              <a:rPr lang="pt-BR" dirty="0" smtClean="0"/>
              <a:t>. Durante os três primeiros meses de vida, a curva de dissociação da hemoglobina se desvia gradualmente para a direita, facilitando a entrega de oxigênio aos tecidos em um menor nível de hemoglobina. A anemia fisiológica do RN corresponde à queda dos níveis de hemoglobina, </a:t>
            </a:r>
            <a:r>
              <a:rPr lang="pt-BR" dirty="0" err="1" smtClean="0"/>
              <a:t>hematócrito</a:t>
            </a:r>
            <a:r>
              <a:rPr lang="pt-BR" dirty="0" smtClean="0"/>
              <a:t>, </a:t>
            </a:r>
            <a:r>
              <a:rPr lang="pt-BR" dirty="0" err="1" smtClean="0"/>
              <a:t>eritropoetina</a:t>
            </a:r>
            <a:r>
              <a:rPr lang="pt-BR" dirty="0" smtClean="0"/>
              <a:t> e </a:t>
            </a:r>
            <a:r>
              <a:rPr lang="pt-BR" dirty="0" err="1" smtClean="0"/>
              <a:t>reticulócitos</a:t>
            </a:r>
            <a:r>
              <a:rPr lang="pt-BR" dirty="0" smtClean="0"/>
              <a:t>, atingindo </a:t>
            </a:r>
            <a:r>
              <a:rPr lang="pt-BR" dirty="0" smtClean="0">
                <a:solidFill>
                  <a:schemeClr val="hlink"/>
                </a:solidFill>
              </a:rPr>
              <a:t>níveis mínimos entre 8-12 semanas no RN a termo e entre 6-8 semanas no RN pré-termo e isto ocorre em função dos processos de adaptação </a:t>
            </a:r>
            <a:r>
              <a:rPr lang="pt-BR" dirty="0" err="1" smtClean="0">
                <a:solidFill>
                  <a:schemeClr val="hlink"/>
                </a:solidFill>
              </a:rPr>
              <a:t>perinatal</a:t>
            </a:r>
            <a:r>
              <a:rPr lang="pt-BR" dirty="0" smtClean="0"/>
              <a:t>. Quanto menor a idade gestacional terá menor nível de hemoglobina, tendendo a chegar a torno de </a:t>
            </a:r>
            <a:r>
              <a:rPr lang="pt-BR" b="1" dirty="0" smtClean="0">
                <a:solidFill>
                  <a:schemeClr val="hlink"/>
                </a:solidFill>
              </a:rPr>
              <a:t>7g% em RN &lt; 1000g.</a:t>
            </a:r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auto">
          <a:xfrm>
            <a:off x="7451725" y="63722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body" idx="1"/>
          </p:nvPr>
        </p:nvSpPr>
        <p:spPr>
          <a:xfrm>
            <a:off x="812800" y="609600"/>
            <a:ext cx="7458075" cy="6430963"/>
          </a:xfrm>
        </p:spPr>
        <p:txBody>
          <a:bodyPr/>
          <a:lstStyle/>
          <a:p>
            <a:pPr>
              <a:lnSpc>
                <a:spcPct val="80000"/>
              </a:lnSpc>
              <a:buFont typeface="Brush Script MT" pitchFamily="66" charset="0"/>
              <a:buNone/>
            </a:pPr>
            <a:r>
              <a:rPr lang="pt-BR" sz="1400" b="1" dirty="0" smtClean="0"/>
              <a:t>                                                  </a:t>
            </a:r>
            <a:r>
              <a:rPr lang="pt-BR" sz="1400" b="1" dirty="0" smtClean="0">
                <a:solidFill>
                  <a:schemeClr val="hlink"/>
                </a:solidFill>
              </a:rPr>
              <a:t>INDICAÇÕES DE TRANSFUSÃO </a:t>
            </a:r>
          </a:p>
          <a:p>
            <a:pPr>
              <a:lnSpc>
                <a:spcPct val="80000"/>
              </a:lnSpc>
              <a:buFont typeface="Brush Script MT" pitchFamily="66" charset="0"/>
              <a:buNone/>
            </a:pPr>
            <a:endParaRPr lang="pt-BR" sz="1400" b="1" dirty="0" smtClean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  <a:buFont typeface="Brush Script MT" pitchFamily="66" charset="0"/>
              <a:buNone/>
            </a:pPr>
            <a:endParaRPr lang="pt-BR" sz="1400" b="1" dirty="0" smtClean="0">
              <a:solidFill>
                <a:schemeClr val="hlink"/>
              </a:solidFill>
            </a:endParaRPr>
          </a:p>
          <a:p>
            <a:pPr algn="ctr">
              <a:lnSpc>
                <a:spcPct val="80000"/>
              </a:lnSpc>
              <a:buFont typeface="Brush Script MT" pitchFamily="66" charset="0"/>
              <a:buNone/>
            </a:pPr>
            <a:r>
              <a:rPr lang="pt-BR" sz="1400" dirty="0" smtClean="0"/>
              <a:t>	</a:t>
            </a:r>
            <a:r>
              <a:rPr lang="pt-BR" sz="1600" b="1" i="1" dirty="0" smtClean="0"/>
              <a:t>Não se basear apenas na </a:t>
            </a:r>
            <a:r>
              <a:rPr lang="pt-BR" sz="1600" b="1" i="1" dirty="0" err="1" smtClean="0"/>
              <a:t>Hb</a:t>
            </a:r>
            <a:r>
              <a:rPr lang="pt-BR" sz="1600" b="1" i="1" dirty="0" smtClean="0"/>
              <a:t>; raciocinar com todas as variáveis envolvidas. Em condições estáveis, não transfundir.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  </a:t>
            </a:r>
            <a:r>
              <a:rPr lang="pt-BR" sz="1600" b="1" dirty="0" smtClean="0"/>
              <a:t>Clínica</a:t>
            </a:r>
            <a:r>
              <a:rPr lang="pt-BR" sz="1600" dirty="0" smtClean="0"/>
              <a:t>: Os achados clínicos refletem as conseqüências da liberação inadequada de O2 aos tecidos, com sinais e sintomas inespecíficos que refletem modificações na função cardiorrespiratória, perfusão e taxa metabólica (pressão venosa central de O2&lt; 25mmHg). Como este cálculo é complexo, adotamos o cálculo do </a:t>
            </a:r>
            <a:r>
              <a:rPr lang="pt-BR" sz="1600" dirty="0" smtClean="0">
                <a:solidFill>
                  <a:srgbClr val="FF3300"/>
                </a:solidFill>
              </a:rPr>
              <a:t>oxigênio disponível &lt; 7 ml de O2/100 ml de sangue nos RN com menos de 32 semanas de gestação: na maioria das vezes está associado a sinais e sintomas de anemia. </a:t>
            </a:r>
            <a:endParaRPr lang="pt-BR" sz="1600" b="1" dirty="0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1600" b="1" dirty="0" smtClean="0"/>
              <a:t>O2 disponível = (0,54 + 0,005 x semanas a partir da concepção) x </a:t>
            </a:r>
            <a:r>
              <a:rPr lang="pt-BR" sz="1600" b="1" dirty="0" err="1" smtClean="0"/>
              <a:t>Hb</a:t>
            </a:r>
            <a:r>
              <a:rPr lang="pt-BR" sz="1600" b="1" dirty="0" smtClean="0"/>
              <a:t>.</a:t>
            </a:r>
            <a:endParaRPr lang="pt-BR" sz="1600" dirty="0" smtClean="0"/>
          </a:p>
          <a:p>
            <a:pPr>
              <a:lnSpc>
                <a:spcPct val="80000"/>
              </a:lnSpc>
            </a:pPr>
            <a:r>
              <a:rPr lang="pt-BR" sz="1600" dirty="0" smtClean="0"/>
              <a:t>			(RN com I. </a:t>
            </a:r>
            <a:r>
              <a:rPr lang="pt-BR" sz="1600" dirty="0" err="1" smtClean="0"/>
              <a:t>Gest</a:t>
            </a:r>
            <a:r>
              <a:rPr lang="pt-BR" sz="1600" dirty="0" smtClean="0"/>
              <a:t>. &lt; 32 sem., não transfundidos)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taquicardia persistente - FC &gt; 160 </a:t>
            </a:r>
            <a:r>
              <a:rPr lang="pt-BR" sz="1600" dirty="0" err="1" smtClean="0"/>
              <a:t>bpm</a:t>
            </a:r>
            <a:endParaRPr lang="pt-BR" sz="1600" dirty="0" smtClean="0"/>
          </a:p>
          <a:p>
            <a:pPr>
              <a:lnSpc>
                <a:spcPct val="80000"/>
              </a:lnSpc>
            </a:pPr>
            <a:r>
              <a:rPr lang="pt-BR" sz="1600" dirty="0" err="1" smtClean="0"/>
              <a:t>taquipnéia</a:t>
            </a:r>
            <a:r>
              <a:rPr lang="pt-BR" sz="1600" dirty="0" smtClean="0"/>
              <a:t> persistente -  FR &gt; 60/</a:t>
            </a:r>
            <a:r>
              <a:rPr lang="pt-BR" sz="1600" dirty="0" err="1" smtClean="0"/>
              <a:t>min</a:t>
            </a:r>
            <a:r>
              <a:rPr lang="pt-BR" sz="1600" dirty="0" smtClean="0"/>
              <a:t> (sem </a:t>
            </a:r>
            <a:r>
              <a:rPr lang="pt-BR" sz="1600" dirty="0" err="1" smtClean="0"/>
              <a:t>pneumopatia</a:t>
            </a:r>
            <a:r>
              <a:rPr lang="pt-BR" sz="1600" dirty="0" smtClean="0"/>
              <a:t>)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sonolência - na ausência de afecções do SNC ou distúrbio metabólicos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fadiga fácil após mamadas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aumento insatisfatório do peso (25 g/dia)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recusa alimentar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não há evidência para indicar a transfusão no recém-nascido pré-termo com </a:t>
            </a:r>
            <a:r>
              <a:rPr lang="pt-BR" sz="1600" dirty="0" err="1" smtClean="0"/>
              <a:t>apnéia</a:t>
            </a:r>
            <a:r>
              <a:rPr lang="pt-BR" sz="1600" b="1" dirty="0" smtClean="0"/>
              <a:t>	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78" name="Group 2"/>
          <p:cNvGraphicFramePr>
            <a:graphicFrameLocks noGrp="1"/>
          </p:cNvGraphicFramePr>
          <p:nvPr/>
        </p:nvGraphicFramePr>
        <p:xfrm>
          <a:off x="900113" y="404813"/>
          <a:ext cx="7129462" cy="701040"/>
        </p:xfrm>
        <a:graphic>
          <a:graphicData uri="http://schemas.openxmlformats.org/drawingml/2006/table">
            <a:tbl>
              <a:tblPr/>
              <a:tblGrid>
                <a:gridCol w="6162675"/>
                <a:gridCol w="966787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Estudo randomizado e controlado de transfusão restritiva versus liberal nos rec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m-nascidos de extremo baixo peso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Kirpalani H et al. Apresenta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ão: Giselle Maria Araujo Felix, Paulo C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sar Montalvão de Albuquerque,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5781" name="Picture 21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92150"/>
            <a:ext cx="538162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2708275"/>
            <a:ext cx="7527925" cy="2533650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1116013" y="1628775"/>
            <a:ext cx="7105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>
                <a:solidFill>
                  <a:schemeClr val="hlink"/>
                </a:solidFill>
                <a:latin typeface="Arial" charset="0"/>
                <a:cs typeface="Arial" charset="0"/>
              </a:rPr>
              <a:t>223 RN foram alocados no grupo restrito e 228 RN no grupo liberal. </a:t>
            </a:r>
          </a:p>
          <a:p>
            <a:pPr eaLnBrk="1" hangingPunct="1"/>
            <a:r>
              <a:rPr lang="pt-BR">
                <a:solidFill>
                  <a:schemeClr val="hlink"/>
                </a:solidFill>
                <a:latin typeface="Arial" charset="0"/>
                <a:cs typeface="Arial" charset="0"/>
              </a:rPr>
              <a:t>Os dois grupos eram semelhantes&lt;&lt;1000g/&lt;31 semana&lt;&lt;48 h vida</a:t>
            </a:r>
            <a:endParaRPr lang="en-US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 eaLnBrk="1" hangingPunct="1"/>
            <a:endParaRPr lang="en-US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 eaLnBrk="1" hangingPunct="1"/>
            <a:endParaRPr lang="pt-BR">
              <a:solidFill>
                <a:schemeClr val="hlink"/>
              </a:solidFill>
              <a:latin typeface="Arial" charset="0"/>
              <a:cs typeface="Arial" charset="0"/>
            </a:endParaRPr>
          </a:p>
        </p:txBody>
      </p:sp>
      <p:sp>
        <p:nvSpPr>
          <p:cNvPr id="75784" name="AutoShape 8"/>
          <p:cNvSpPr>
            <a:spLocks noChangeArrowheads="1"/>
          </p:cNvSpPr>
          <p:nvPr/>
        </p:nvSpPr>
        <p:spPr bwMode="auto">
          <a:xfrm>
            <a:off x="7783513" y="5913438"/>
            <a:ext cx="622300" cy="2524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1395413" y="5480050"/>
            <a:ext cx="63881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pt-BR" sz="2400" b="1">
                <a:solidFill>
                  <a:schemeClr val="hlink"/>
                </a:solidFill>
                <a:latin typeface="Arial" charset="0"/>
                <a:cs typeface="Arial" charset="0"/>
              </a:rPr>
              <a:t>Estudo PINT:Premature Infants in Need of</a:t>
            </a:r>
            <a:br>
              <a:rPr lang="pt-BR" sz="2400" b="1">
                <a:solidFill>
                  <a:schemeClr val="hlink"/>
                </a:solidFill>
                <a:latin typeface="Arial" charset="0"/>
                <a:cs typeface="Arial" charset="0"/>
              </a:rPr>
            </a:br>
            <a:r>
              <a:rPr lang="pt-BR" sz="2400" b="1">
                <a:solidFill>
                  <a:schemeClr val="hlink"/>
                </a:solidFill>
                <a:latin typeface="Arial" charset="0"/>
                <a:cs typeface="Arial" charset="0"/>
              </a:rPr>
              <a:t>Transfusion </a:t>
            </a:r>
            <a:br>
              <a:rPr lang="pt-BR" sz="2400" b="1">
                <a:solidFill>
                  <a:schemeClr val="hlink"/>
                </a:solidFill>
                <a:latin typeface="Arial" charset="0"/>
                <a:cs typeface="Arial" charset="0"/>
              </a:rPr>
            </a:br>
            <a:r>
              <a:rPr lang="pt-BR">
                <a:latin typeface="Arial" charset="0"/>
                <a:cs typeface="Arial" charset="0"/>
              </a:rPr>
              <a:t/>
            </a:r>
            <a:br>
              <a:rPr lang="pt-BR">
                <a:latin typeface="Arial" charset="0"/>
                <a:cs typeface="Arial" charset="0"/>
              </a:rPr>
            </a:br>
            <a:endParaRPr lang="pt-BR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Sem diferenças entre os grupos quanto à mortalidade, displasia broncopulmonar, retinopatia da prematuridade e lesão cerebral detectada pelo ultrassom. </a:t>
            </a:r>
          </a:p>
          <a:p>
            <a:r>
              <a:rPr lang="pt-BR" smtClean="0"/>
              <a:t>Assim, nos pré-termos extremos, manter níveis maiores de Hemoglobina resulta em maior número de transfusões  e  confere poucos efeitos benéficos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663575" y="1216025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b="1">
                <a:solidFill>
                  <a:schemeClr val="hlink"/>
                </a:solidFill>
                <a:latin typeface="Arial" charset="0"/>
                <a:cs typeface="Arial" charset="0"/>
              </a:rPr>
              <a:t>Resultados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205038"/>
            <a:ext cx="4751388" cy="3403600"/>
          </a:xfrm>
          <a:prstGeom prst="rect">
            <a:avLst/>
          </a:prstGeom>
          <a:noFill/>
        </p:spPr>
      </p:pic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2176463" y="1431925"/>
            <a:ext cx="5099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>
                <a:latin typeface="Arial" charset="0"/>
                <a:cs typeface="Arial" charset="0"/>
              </a:rPr>
              <a:t>51 RN no grupo liberal e 49 RN no grupo restrito</a:t>
            </a:r>
          </a:p>
          <a:p>
            <a:pPr eaLnBrk="1" hangingPunct="1"/>
            <a:r>
              <a:rPr lang="pt-BR">
                <a:latin typeface="Arial" charset="0"/>
                <a:cs typeface="Arial" charset="0"/>
              </a:rPr>
              <a:t>Peso ao nascer: 500-1300g; aos 7 dias de vida</a:t>
            </a:r>
          </a:p>
        </p:txBody>
      </p:sp>
      <p:graphicFrame>
        <p:nvGraphicFramePr>
          <p:cNvPr id="77828" name="Group 4"/>
          <p:cNvGraphicFramePr>
            <a:graphicFrameLocks noGrp="1"/>
          </p:cNvGraphicFramePr>
          <p:nvPr/>
        </p:nvGraphicFramePr>
        <p:xfrm>
          <a:off x="827088" y="260350"/>
          <a:ext cx="7343775" cy="548640"/>
        </p:xfrm>
        <a:graphic>
          <a:graphicData uri="http://schemas.openxmlformats.org/drawingml/2006/table">
            <a:tbl>
              <a:tblPr/>
              <a:tblGrid>
                <a:gridCol w="6345237"/>
                <a:gridCol w="998538"/>
              </a:tblGrid>
              <a:tr h="366713">
                <a:tc>
                  <a:txBody>
                    <a:bodyPr/>
                    <a:lstStyle/>
                    <a:p>
                      <a:pPr marL="365125" marR="0" lvl="0" indent="-282575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Estudo randomizado de protocolos liberais versus restritos para a transfusão de hem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á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cias em rec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m-nascidos pr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-termos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Bell EF, et al. Apresenta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ão: Virg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nia Lira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365125" marR="0" lvl="0" indent="-2825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7831" name="Picture 6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476250"/>
            <a:ext cx="538163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3759200" y="5773738"/>
            <a:ext cx="21431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sz="2800">
                <a:solidFill>
                  <a:schemeClr val="hlink"/>
                </a:solidFill>
                <a:latin typeface="Arial" charset="0"/>
                <a:cs typeface="Arial" charset="0"/>
              </a:rPr>
              <a:t>Estudo Iwoa</a:t>
            </a:r>
          </a:p>
        </p:txBody>
      </p:sp>
      <p:sp>
        <p:nvSpPr>
          <p:cNvPr id="77833" name="AutoShape 9"/>
          <p:cNvSpPr>
            <a:spLocks noChangeArrowheads="1"/>
          </p:cNvSpPr>
          <p:nvPr/>
        </p:nvSpPr>
        <p:spPr bwMode="auto">
          <a:xfrm>
            <a:off x="7451725" y="5697538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844675"/>
            <a:ext cx="8640763" cy="4700588"/>
          </a:xfrm>
          <a:noFill/>
          <a:ln/>
        </p:spPr>
      </p:pic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684213" y="285750"/>
            <a:ext cx="8272462" cy="191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pt-BR" sz="2000" b="1">
                <a:solidFill>
                  <a:srgbClr val="0033CC"/>
                </a:solidFill>
                <a:latin typeface="Arial" charset="0"/>
                <a:cs typeface="Arial" charset="0"/>
              </a:rPr>
              <a:t>Resultados</a:t>
            </a:r>
          </a:p>
          <a:p>
            <a:pPr algn="ctr" eaLnBrk="1" hangingPunct="1"/>
            <a:r>
              <a:rPr lang="pt-BR" sz="1600" b="1">
                <a:solidFill>
                  <a:srgbClr val="FF3300"/>
                </a:solidFill>
                <a:latin typeface="Arial" charset="0"/>
                <a:cs typeface="Arial" charset="0"/>
              </a:rPr>
              <a:t>MAIOR TENDÊNCIA a desenvolver hemorragia intraventricular e leucomalácia</a:t>
            </a:r>
          </a:p>
          <a:p>
            <a:pPr algn="ctr" eaLnBrk="1" hangingPunct="1"/>
            <a:r>
              <a:rPr lang="pt-BR" sz="1600" b="1">
                <a:solidFill>
                  <a:srgbClr val="FF3300"/>
                </a:solidFill>
                <a:latin typeface="Arial" charset="0"/>
                <a:cs typeface="Arial" charset="0"/>
              </a:rPr>
              <a:t>no grupo restrito</a:t>
            </a:r>
            <a:r>
              <a:rPr lang="pt-BR" sz="1600">
                <a:latin typeface="Arial" charset="0"/>
                <a:cs typeface="Arial" charset="0"/>
              </a:rPr>
              <a:t>; segundo Kirpalani et al, esses achados discrepantes podem </a:t>
            </a:r>
          </a:p>
          <a:p>
            <a:pPr algn="ctr" eaLnBrk="1" hangingPunct="1"/>
            <a:r>
              <a:rPr lang="pt-BR" sz="1600">
                <a:latin typeface="Arial" charset="0"/>
                <a:cs typeface="Arial" charset="0"/>
              </a:rPr>
              <a:t>ser atribuídos ao acaso,  a diferenças de protocolos de alocação ou medidas de</a:t>
            </a:r>
          </a:p>
          <a:p>
            <a:pPr algn="ctr" eaLnBrk="1" hangingPunct="1"/>
            <a:r>
              <a:rPr lang="pt-BR" sz="1600">
                <a:latin typeface="Arial" charset="0"/>
                <a:cs typeface="Arial" charset="0"/>
              </a:rPr>
              <a:t> resultados. Outros estudos com pacientes mais estáveis, também não evidenciaram </a:t>
            </a:r>
          </a:p>
          <a:p>
            <a:pPr algn="ctr" eaLnBrk="1" hangingPunct="1"/>
            <a:r>
              <a:rPr lang="pt-BR" sz="1600">
                <a:latin typeface="Arial" charset="0"/>
                <a:cs typeface="Arial" charset="0"/>
              </a:rPr>
              <a:t>diferenças significativas entre os grupos.</a:t>
            </a:r>
          </a:p>
          <a:p>
            <a:pPr algn="ctr" eaLnBrk="1" hangingPunct="1">
              <a:spcBef>
                <a:spcPct val="20000"/>
              </a:spcBef>
              <a:buFontTx/>
              <a:buChar char="•"/>
            </a:pPr>
            <a:endParaRPr lang="pt-BR" sz="1600">
              <a:latin typeface="Arial" charset="0"/>
              <a:cs typeface="Arial" charset="0"/>
            </a:endParaRPr>
          </a:p>
        </p:txBody>
      </p:sp>
      <p:sp>
        <p:nvSpPr>
          <p:cNvPr id="78852" name="Line 4"/>
          <p:cNvSpPr>
            <a:spLocks noChangeShapeType="1"/>
          </p:cNvSpPr>
          <p:nvPr/>
        </p:nvSpPr>
        <p:spPr bwMode="auto">
          <a:xfrm>
            <a:off x="395288" y="3860800"/>
            <a:ext cx="288925" cy="2889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58" name="Group 18"/>
          <p:cNvGraphicFramePr>
            <a:graphicFrameLocks noGrp="1"/>
          </p:cNvGraphicFramePr>
          <p:nvPr>
            <p:ph/>
          </p:nvPr>
        </p:nvGraphicFramePr>
        <p:xfrm>
          <a:off x="1016000" y="115888"/>
          <a:ext cx="7416800" cy="981075"/>
        </p:xfrm>
        <a:graphic>
          <a:graphicData uri="http://schemas.openxmlformats.org/drawingml/2006/table">
            <a:tbl>
              <a:tblPr/>
              <a:tblGrid>
                <a:gridCol w="6408738"/>
                <a:gridCol w="1008062"/>
              </a:tblGrid>
              <a:tr h="9810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Limiar de Transfusão para RN Pr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-Termo:At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 onde devemos ir ?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Edward F. Bell.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ão: Mariana Regis Jansen, Mathias Pal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á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cio John,Paulo R. Margotto 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2"/>
                        </a:rPr>
                        <a:t> 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9877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6188" y="404813"/>
            <a:ext cx="538162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8" name="Rectangle 6"/>
          <p:cNvSpPr>
            <a:spLocks/>
          </p:cNvSpPr>
          <p:nvPr/>
        </p:nvSpPr>
        <p:spPr bwMode="auto">
          <a:xfrm>
            <a:off x="457200" y="1096963"/>
            <a:ext cx="7975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ctr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>
                <a:solidFill>
                  <a:schemeClr val="hlink"/>
                </a:solidFill>
              </a:rPr>
              <a:t>Este Editorial compara ambos estudos anteriores e conclui: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/>
              <a:t>Devido aos menores riscos na transfusão na medicina atual (métodos mais eficazes dos bancos de sangue), deve-se “frear” o movimento contra a transfusão (grupo restritivo);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/>
              <a:t>Esforços para restrição da transfusão se baseiam nos riscos das mesmas, incluindo infecção de doador para receptor. Cuidados na seleção dos doadores e leucorredução ou radiação do sangue devem reduzir esse risco para um nível muito baixo;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/>
              <a:t>Adoção de Programas de Doador-único devem ser a norma para RNMBP e, provavelmente para todos os pacientes em UTIs neonatal; limitando a exposição a apenas 1 doador;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/>
              <a:t>Decisões sobre transfusão devem se basear em guidelines e no estado clínico do paciente. O risco da transfusão </a:t>
            </a:r>
            <a:r>
              <a:rPr lang="pt-BR" i="1"/>
              <a:t>per si</a:t>
            </a:r>
            <a:r>
              <a:rPr lang="pt-BR"/>
              <a:t> é muito baixo e deve ter um peso menor na decisão.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endParaRPr lang="pt-BR"/>
          </a:p>
          <a:p>
            <a:pPr marL="273050" indent="-2730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400"/>
              <a:t>Esforços para eliminar a transfusão (tolerância a anemia) devem ser revistos, em virtude dos mínimos benefícios da não-transfusão, evidenciados nesses dois Estudos, e do potencial maior benefício da transfusão liberal no Estudo Iowa;</a:t>
            </a:r>
          </a:p>
          <a:p>
            <a:pPr marL="273050" indent="-2730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400"/>
              <a:t>As vantagens de se transfundir menos é menor do que o potencial benefício da transfusão liberal na proteção cerebral.</a:t>
            </a:r>
          </a:p>
          <a:p>
            <a:pPr marL="273050" indent="-2730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400" b="1">
                <a:solidFill>
                  <a:srgbClr val="FF3300"/>
                </a:solidFill>
              </a:rPr>
              <a:t>A questão permanece: Até onde devemos suportar a anemia no RNPT? </a:t>
            </a:r>
          </a:p>
          <a:p>
            <a:pPr marL="273050" indent="-273050"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endParaRPr lang="pt-BR" sz="1400">
              <a:solidFill>
                <a:srgbClr val="FF3300"/>
              </a:solidFill>
            </a:endParaRPr>
          </a:p>
          <a:p>
            <a:pPr marL="273050" indent="-273050"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endParaRPr lang="pt-BR" sz="1400">
              <a:solidFill>
                <a:srgbClr val="FF3300"/>
              </a:solidFill>
            </a:endParaRP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endParaRPr lang="pt-BR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altLang="ja-JP" sz="2000" smtClean="0"/>
              <a:t>Demonstrou-se ainda que </a:t>
            </a:r>
            <a:r>
              <a:rPr lang="pt-BR" altLang="ja-JP" sz="2000" b="1" smtClean="0"/>
              <a:t>a probabilidade de apnéia futura está inversamente relacionada com hematócrito no recém-nascido de muito baixo peso </a:t>
            </a:r>
            <a:r>
              <a:rPr lang="pt-BR" altLang="ja-JP" sz="2000" smtClean="0"/>
              <a:t>(que fornece evidência adicional de que a diminuição da capacidade de transportar oxigênio, em vez de volume isoladamente, pode desempenhar um papel significativo em apnéia da prematuridade).</a:t>
            </a:r>
          </a:p>
          <a:p>
            <a:pPr>
              <a:lnSpc>
                <a:spcPct val="90000"/>
              </a:lnSpc>
            </a:pPr>
            <a:r>
              <a:rPr lang="pt-BR" altLang="ja-JP" sz="2000" smtClean="0"/>
              <a:t>Conclui-se que há uma correlação entre as transfusões e uma diminuição na freqüência de apnéia, e que a probabilidade de apnéia futura é inversamente proporcional com o hematócrito.</a:t>
            </a:r>
            <a:endParaRPr lang="pt-BR" sz="2000" smtClean="0"/>
          </a:p>
        </p:txBody>
      </p:sp>
      <p:pic>
        <p:nvPicPr>
          <p:cNvPr id="81923" name="Picture 3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8316913" y="327025"/>
            <a:ext cx="444500" cy="444500"/>
          </a:xfrm>
          <a:prstGeom prst="rect">
            <a:avLst/>
          </a:prstGeom>
          <a:noFill/>
        </p:spPr>
      </p:pic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2262188" y="2743200"/>
            <a:ext cx="46339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2262188" y="2743200"/>
            <a:ext cx="46339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2262188" y="2743200"/>
            <a:ext cx="46339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graphicFrame>
        <p:nvGraphicFramePr>
          <p:cNvPr id="81938" name="Group 18"/>
          <p:cNvGraphicFramePr>
            <a:graphicFrameLocks noGrp="1"/>
          </p:cNvGraphicFramePr>
          <p:nvPr/>
        </p:nvGraphicFramePr>
        <p:xfrm>
          <a:off x="900113" y="260350"/>
          <a:ext cx="7416800" cy="1584960"/>
        </p:xfrm>
        <a:graphic>
          <a:graphicData uri="http://schemas.openxmlformats.org/drawingml/2006/table">
            <a:tbl>
              <a:tblPr/>
              <a:tblGrid>
                <a:gridCol w="2471737"/>
                <a:gridCol w="2473325"/>
                <a:gridCol w="2471738"/>
              </a:tblGrid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Anemia, apn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ranklin Gothic Book"/>
                          <a:ea typeface="Batang" pitchFamily="18" charset="-127"/>
                          <a:cs typeface="Arial" charset="0"/>
                          <a:hlinkClick r:id="rId2"/>
                        </a:rPr>
                        <a:t>é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ia da prematuridade e transfusão sangu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ranklin Gothic Book"/>
                          <a:ea typeface="Batang" pitchFamily="18" charset="-127"/>
                          <a:cs typeface="Arial" charset="0"/>
                          <a:hlinkClick r:id="rId2"/>
                        </a:rPr>
                        <a:t>í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nea</a:t>
                      </a:r>
                      <a:endParaRPr kumimoji="0" lang="pt-BR" altLang="ja-JP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Batang" pitchFamily="18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nl-NL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Zagol K, Lake DE, Vergales B et al. 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Apresenta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ranklin Gothic Book"/>
                          <a:ea typeface="Batang" pitchFamily="18" charset="-127"/>
                          <a:cs typeface="Arial" charset="0"/>
                          <a:hlinkClick r:id="rId2"/>
                        </a:rPr>
                        <a:t>ç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ão: Ciglinda Martins Gomes Lino, Helyda Crystina Rodrigues Dias, Kate L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ranklin Gothic Book"/>
                          <a:ea typeface="Batang" pitchFamily="18" charset="-127"/>
                          <a:cs typeface="Arial" charset="0"/>
                          <a:hlinkClick r:id="rId2"/>
                        </a:rPr>
                        <a:t>í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via Alves Lima, Paulo R. Margotto</a:t>
                      </a:r>
                      <a:endParaRPr kumimoji="0" lang="pt-BR" altLang="ja-JP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Batang" pitchFamily="18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Brush Script MT" pitchFamily="66" charset="0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54" name="Group 10"/>
          <p:cNvGraphicFramePr>
            <a:graphicFrameLocks noGrp="1"/>
          </p:cNvGraphicFramePr>
          <p:nvPr/>
        </p:nvGraphicFramePr>
        <p:xfrm>
          <a:off x="949325" y="320675"/>
          <a:ext cx="7169150" cy="457200"/>
        </p:xfrm>
        <a:graphic>
          <a:graphicData uri="http://schemas.openxmlformats.org/drawingml/2006/table">
            <a:tbl>
              <a:tblPr/>
              <a:tblGrid>
                <a:gridCol w="6194425"/>
                <a:gridCol w="9747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Anemia da prematuridade: uso da eritropoietina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Cl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 R. Leone (SP). Realizado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2949" name="Picture 3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0" y="341313"/>
            <a:ext cx="5365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0" name="Text Box 50"/>
          <p:cNvSpPr txBox="1">
            <a:spLocks noChangeArrowheads="1"/>
          </p:cNvSpPr>
          <p:nvPr/>
        </p:nvSpPr>
        <p:spPr bwMode="auto">
          <a:xfrm>
            <a:off x="949325" y="1196975"/>
            <a:ext cx="7478713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t-BR" b="1" i="1">
                <a:solidFill>
                  <a:srgbClr val="FF0000"/>
                </a:solidFill>
                <a:latin typeface="Arial" charset="0"/>
              </a:rPr>
              <a:t>Uma dose cumulativa de 6 semanas de eritropoietina foi associada com </a:t>
            </a:r>
          </a:p>
          <a:p>
            <a:pPr algn="ctr" eaLnBrk="1" hangingPunct="1"/>
            <a:r>
              <a:rPr lang="pt-BR" b="1" i="1">
                <a:solidFill>
                  <a:srgbClr val="FF0000"/>
                </a:solidFill>
                <a:latin typeface="Arial" charset="0"/>
              </a:rPr>
              <a:t>um risco aumentado para a </a:t>
            </a:r>
            <a:r>
              <a:rPr lang="pt-BR" b="1" i="1">
                <a:solidFill>
                  <a:srgbClr val="D60093"/>
                </a:solidFill>
                <a:latin typeface="Arial" charset="0"/>
              </a:rPr>
              <a:t>progressão da retinopatia da prematuridade</a:t>
            </a:r>
          </a:p>
          <a:p>
            <a:pPr algn="ctr" eaLnBrk="1" hangingPunct="1"/>
            <a:r>
              <a:rPr lang="pt-BR" b="1" i="1">
                <a:solidFill>
                  <a:srgbClr val="FF0000"/>
                </a:solidFill>
                <a:latin typeface="Arial" charset="0"/>
              </a:rPr>
              <a:t> (Odds ratio de 1,27 por 500 unidades/kg -IC a 95% de 1,04-1,55-p=0,02). </a:t>
            </a:r>
          </a:p>
          <a:p>
            <a:pPr algn="ctr" eaLnBrk="1" hangingPunct="1"/>
            <a:r>
              <a:rPr lang="pt-BR" b="1" i="1">
                <a:solidFill>
                  <a:srgbClr val="FF0000"/>
                </a:solidFill>
                <a:latin typeface="Arial" charset="0"/>
              </a:rPr>
              <a:t>É uma situação de gravidade</a:t>
            </a:r>
            <a:r>
              <a:rPr lang="pt-BR">
                <a:solidFill>
                  <a:srgbClr val="FF0000"/>
                </a:solidFill>
                <a:latin typeface="Arial" charset="0"/>
              </a:rPr>
              <a:t> </a:t>
            </a:r>
          </a:p>
        </p:txBody>
      </p:sp>
      <p:sp>
        <p:nvSpPr>
          <p:cNvPr id="82952" name="Rectangle 8"/>
          <p:cNvSpPr>
            <a:spLocks/>
          </p:cNvSpPr>
          <p:nvPr/>
        </p:nvSpPr>
        <p:spPr bwMode="auto">
          <a:xfrm>
            <a:off x="792163" y="3082925"/>
            <a:ext cx="748823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ctr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b="1" i="1"/>
              <a:t>Todo o esforço deve ser feito para que a anemia fisiológica passe a ser não fisiológica. Critério de transfusão: a idéia é ficar no grupo moderadamente restrito. É importante ter critérios para a transfusão. A transfusão sanguínea é um fator que bloqueia ainda mais a produção da eritropoietina, o que vai fazer com que o nível de hemoglobina seja ainda menor mais tarde. Iniciamos ferro a partir da segunda semana de vida (2-4mg/kg). O uso da eritropoetina deve ser repensado. O uso de eritropoietina na rotina de prematuros extremos é altamente questionado.</a:t>
            </a:r>
          </a:p>
        </p:txBody>
      </p:sp>
      <p:sp>
        <p:nvSpPr>
          <p:cNvPr id="82953" name="AutoShape 9"/>
          <p:cNvSpPr>
            <a:spLocks noChangeArrowheads="1"/>
          </p:cNvSpPr>
          <p:nvPr/>
        </p:nvSpPr>
        <p:spPr bwMode="auto">
          <a:xfrm>
            <a:off x="7304088" y="568007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/>
          </p:cNvSpPr>
          <p:nvPr>
            <p:ph type="body" idx="1"/>
          </p:nvPr>
        </p:nvSpPr>
        <p:spPr>
          <a:xfrm>
            <a:off x="468313" y="750888"/>
            <a:ext cx="8035925" cy="4525962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1400" smtClean="0"/>
              <a:t>A última revisão da Cochrane (Ohlsson A, Aher SM. </a:t>
            </a:r>
            <a:r>
              <a:rPr lang="pt-BR" sz="1400" smtClean="0">
                <a:hlinkClick r:id="rId2"/>
              </a:rPr>
              <a:t>Early erythropoietin for preventing red blood cell transfusion in preterm and/or low birth weight infants</a:t>
            </a:r>
            <a:r>
              <a:rPr lang="pt-BR" sz="1400" smtClean="0"/>
              <a:t>) envolveu  23 estudos (2074 crianças prematuras de 18 países) mostrou que  o uso precoce de EPO (antes de 8dias) e tardia (8-28 dias) não interferiu no número de transfusão sanguínea, </a:t>
            </a:r>
            <a:r>
              <a:rPr lang="pt-BR" sz="1400" b="1" smtClean="0"/>
              <a:t>aumentando o risco de retinopatia da prematuridade grau III (RR; 1.71 (95% CI 1.15, 2.54</a:t>
            </a:r>
            <a:r>
              <a:rPr lang="pt-BR" sz="1400" smtClean="0"/>
              <a:t>) e não se justificam mais estudos comparando o uso precoce e tardio de EPO. Devido aos limitados benefícios e ao aumento da retinopatia da prematuridade, a administração precoce de EPO não é recomendada. </a:t>
            </a:r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0" y="2076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420938"/>
            <a:ext cx="8353425" cy="4156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75" y="549275"/>
            <a:ext cx="8785225" cy="4608513"/>
          </a:xfrm>
          <a:prstGeom prst="rect">
            <a:avLst/>
          </a:prstGeom>
          <a:noFill/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1187450" y="115888"/>
            <a:ext cx="6940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b="1">
                <a:solidFill>
                  <a:srgbClr val="FF3300"/>
                </a:solidFill>
                <a:latin typeface="Arial" charset="0"/>
                <a:cs typeface="Arial" charset="0"/>
              </a:rPr>
              <a:t>TRANSFUSÃO SANGUÍNEA E ENTEROCOLITE NECROSANTE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0" y="3106738"/>
            <a:ext cx="3376613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84997" name="Rectangle 5">
            <a:hlinkClick r:id="rId3"/>
          </p:cNvPr>
          <p:cNvSpPr>
            <a:spLocks noChangeArrowheads="1"/>
          </p:cNvSpPr>
          <p:nvPr/>
        </p:nvSpPr>
        <p:spPr bwMode="auto">
          <a:xfrm>
            <a:off x="0" y="3106738"/>
            <a:ext cx="196850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84998" name="Picture 6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6550" y="5507038"/>
            <a:ext cx="423863" cy="342900"/>
          </a:xfrm>
          <a:prstGeom prst="rect">
            <a:avLst/>
          </a:prstGeom>
          <a:noFill/>
        </p:spPr>
      </p:pic>
      <p:graphicFrame>
        <p:nvGraphicFramePr>
          <p:cNvPr id="85009" name="Group 17"/>
          <p:cNvGraphicFramePr>
            <a:graphicFrameLocks noGrp="1"/>
          </p:cNvGraphicFramePr>
          <p:nvPr/>
        </p:nvGraphicFramePr>
        <p:xfrm>
          <a:off x="684213" y="5157788"/>
          <a:ext cx="7118350" cy="1371600"/>
        </p:xfrm>
        <a:graphic>
          <a:graphicData uri="http://schemas.openxmlformats.org/drawingml/2006/table">
            <a:tbl>
              <a:tblPr/>
              <a:tblGrid>
                <a:gridCol w="4503737"/>
                <a:gridCol w="2614613"/>
              </a:tblGrid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Transfusão de concentrado de hem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cias não est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 associada com o aumento de risco de enterocolite necrosante nos rec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-termos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</a:b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Autor(es): Sharma R, Kraemer DF, Torrazza RM, Mai V, Neu J, Shuster JJ, Hudak ML. Apresenta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ão: Brennda Dolis, Marcos Vin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í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cius, Mayara Arruda, Paulo R. Margotto</a:t>
                      </a:r>
                      <a:endParaRPr kumimoji="0" lang="pt-BR" altLang="ja-JP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Brush Script MT" pitchFamily="66" charset="0"/>
                        <a:buNone/>
                        <a:tabLst/>
                      </a:pP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85006" name="Rectangle 14"/>
          <p:cNvSpPr>
            <a:spLocks noChangeArrowheads="1"/>
          </p:cNvSpPr>
          <p:nvPr/>
        </p:nvSpPr>
        <p:spPr bwMode="auto">
          <a:xfrm>
            <a:off x="0" y="3749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hlinkClick r:id="rId2"/>
          </p:cNvPr>
          <p:cNvSpPr>
            <a:spLocks noChangeArrowheads="1"/>
          </p:cNvSpPr>
          <p:nvPr/>
        </p:nvSpPr>
        <p:spPr bwMode="auto">
          <a:xfrm>
            <a:off x="1895475" y="2987675"/>
            <a:ext cx="108585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86019" name="Picture 3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91538" y="1012825"/>
            <a:ext cx="352425" cy="285750"/>
          </a:xfrm>
          <a:prstGeom prst="rect">
            <a:avLst/>
          </a:prstGeom>
          <a:noFill/>
        </p:spPr>
      </p:pic>
      <p:graphicFrame>
        <p:nvGraphicFramePr>
          <p:cNvPr id="86020" name="Group 4"/>
          <p:cNvGraphicFramePr>
            <a:graphicFrameLocks noGrp="1"/>
          </p:cNvGraphicFramePr>
          <p:nvPr/>
        </p:nvGraphicFramePr>
        <p:xfrm>
          <a:off x="827088" y="620713"/>
          <a:ext cx="7561262" cy="822960"/>
        </p:xfrm>
        <a:graphic>
          <a:graphicData uri="http://schemas.openxmlformats.org/drawingml/2006/table">
            <a:tbl>
              <a:tblPr/>
              <a:tblGrid>
                <a:gridCol w="6027737"/>
                <a:gridCol w="1533525"/>
              </a:tblGrid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Transfusão de 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lulas eritrocit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rias, alimenta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ão e enterocolite necrosante em crian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as pr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-termos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Autor(es): El-Dib M, Narang S, Massaro AN, Aly H. Apresentação: Diana Silva Fernandes, Marx Paulo Wogel Cambraia,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Brush Script MT" pitchFamily="66" charset="0"/>
                        <a:buNone/>
                        <a:tabLst/>
                      </a:pP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0" y="1484313"/>
            <a:ext cx="90360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pt-BR" sz="1400" b="1" i="1" dirty="0" err="1">
                <a:latin typeface="Arial" charset="0"/>
                <a:cs typeface="Arial" charset="0"/>
              </a:rPr>
              <a:t>El-Dib</a:t>
            </a:r>
            <a:r>
              <a:rPr lang="pt-BR" sz="1400" b="1" i="1" dirty="0">
                <a:latin typeface="Arial" charset="0"/>
                <a:cs typeface="Arial" charset="0"/>
              </a:rPr>
              <a:t>(2011): suspendendo a dieta durante a hemotransfusão sanguínea, houve diminuição significativa</a:t>
            </a:r>
          </a:p>
          <a:p>
            <a:pPr algn="ctr" eaLnBrk="1" hangingPunct="1"/>
            <a:r>
              <a:rPr lang="pt-BR" sz="1400" b="1" i="1" dirty="0">
                <a:latin typeface="Arial" charset="0"/>
                <a:cs typeface="Arial" charset="0"/>
              </a:rPr>
              <a:t>de ECN associada a transfusão</a:t>
            </a:r>
          </a:p>
        </p:txBody>
      </p:sp>
      <p:sp>
        <p:nvSpPr>
          <p:cNvPr id="86028" name="Text Box 12"/>
          <p:cNvSpPr txBox="1">
            <a:spLocks noChangeArrowheads="1"/>
          </p:cNvSpPr>
          <p:nvPr/>
        </p:nvSpPr>
        <p:spPr bwMode="auto">
          <a:xfrm>
            <a:off x="323850" y="188913"/>
            <a:ext cx="869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b="1">
                <a:solidFill>
                  <a:srgbClr val="FF3300"/>
                </a:solidFill>
                <a:latin typeface="Arial" charset="0"/>
                <a:cs typeface="Arial" charset="0"/>
              </a:rPr>
              <a:t>TRANSFUSÃO SANGUÍNEA ALIMENTAÇÃO E ENTEROCOLITE NECROSANTE</a:t>
            </a:r>
          </a:p>
        </p:txBody>
      </p:sp>
      <p:pic>
        <p:nvPicPr>
          <p:cNvPr id="86029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205038"/>
            <a:ext cx="8199437" cy="3817937"/>
          </a:xfrm>
          <a:prstGeom prst="rect">
            <a:avLst/>
          </a:prstGeom>
          <a:noFill/>
        </p:spPr>
      </p:pic>
      <p:sp>
        <p:nvSpPr>
          <p:cNvPr id="86030" name="Text Box 14"/>
          <p:cNvSpPr txBox="1">
            <a:spLocks noChangeArrowheads="1"/>
          </p:cNvSpPr>
          <p:nvPr/>
        </p:nvSpPr>
        <p:spPr bwMode="auto">
          <a:xfrm>
            <a:off x="755650" y="1916113"/>
            <a:ext cx="259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b="1">
                <a:solidFill>
                  <a:schemeClr val="hlink"/>
                </a:solidFill>
                <a:latin typeface="Arial" charset="0"/>
                <a:cs typeface="Arial" charset="0"/>
              </a:rPr>
              <a:t>No entanto, em 2014...</a:t>
            </a:r>
          </a:p>
        </p:txBody>
      </p:sp>
      <p:sp>
        <p:nvSpPr>
          <p:cNvPr id="86031" name="Rectangle 15"/>
          <p:cNvSpPr>
            <a:spLocks noChangeArrowheads="1"/>
          </p:cNvSpPr>
          <p:nvPr/>
        </p:nvSpPr>
        <p:spPr bwMode="auto">
          <a:xfrm>
            <a:off x="1893888" y="3154363"/>
            <a:ext cx="33766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86032" name="Rectangle 16">
            <a:hlinkClick r:id="rId5"/>
          </p:cNvPr>
          <p:cNvSpPr>
            <a:spLocks noChangeArrowheads="1"/>
          </p:cNvSpPr>
          <p:nvPr/>
        </p:nvSpPr>
        <p:spPr bwMode="auto">
          <a:xfrm>
            <a:off x="1893888" y="3154363"/>
            <a:ext cx="196850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86033" name="Picture 17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6237288"/>
            <a:ext cx="352425" cy="285750"/>
          </a:xfrm>
          <a:prstGeom prst="rect">
            <a:avLst/>
          </a:prstGeom>
          <a:noFill/>
        </p:spPr>
      </p:pic>
      <p:graphicFrame>
        <p:nvGraphicFramePr>
          <p:cNvPr id="86042" name="Group 26"/>
          <p:cNvGraphicFramePr>
            <a:graphicFrameLocks noGrp="1"/>
          </p:cNvGraphicFramePr>
          <p:nvPr/>
        </p:nvGraphicFramePr>
        <p:xfrm>
          <a:off x="755650" y="6005513"/>
          <a:ext cx="7632700" cy="777240"/>
        </p:xfrm>
        <a:graphic>
          <a:graphicData uri="http://schemas.openxmlformats.org/drawingml/2006/table">
            <a:tbl>
              <a:tblPr/>
              <a:tblGrid>
                <a:gridCol w="4827588"/>
                <a:gridCol w="2805112"/>
              </a:tblGrid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Nutri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ão enteral do pr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-termo durante a transfusão de hem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cias associa-se com a queda da oxigena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ão mesent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rica</a:t>
                      </a:r>
                      <a: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</a:br>
                      <a: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Autor(es): Terri Marin, Cassandra D. Josephson, , Niki Kosmetatos, Melinda Higgins and James E. Moore. Apresenta</a:t>
                      </a:r>
                      <a: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ão: AmandA Rocha, Joyce Braun, Ludmila G. Santos, Paulo R. Margotto</a:t>
                      </a:r>
                      <a:endParaRPr kumimoji="0" lang="pt-BR" altLang="ja-JP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Brush Script MT" pitchFamily="66" charset="0"/>
                        <a:buNone/>
                        <a:tabLst/>
                      </a:pP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/>
          </p:cNvSpPr>
          <p:nvPr>
            <p:ph type="title"/>
          </p:nvPr>
        </p:nvSpPr>
        <p:spPr>
          <a:xfrm>
            <a:off x="1095375" y="685800"/>
            <a:ext cx="6964363" cy="1201738"/>
          </a:xfrm>
        </p:spPr>
        <p:txBody>
          <a:bodyPr/>
          <a:lstStyle/>
          <a:p>
            <a:r>
              <a:rPr lang="pt-BR" sz="4000" smtClean="0">
                <a:solidFill>
                  <a:srgbClr val="FF3300"/>
                </a:solidFill>
              </a:rPr>
              <a:t>Portanto, quanto à transfusão sanguínea e enterocolite necrosante</a:t>
            </a:r>
            <a:r>
              <a:rPr lang="pt-BR" sz="4000" smtClean="0"/>
              <a:t>....</a:t>
            </a:r>
          </a:p>
        </p:txBody>
      </p:sp>
      <p:sp>
        <p:nvSpPr>
          <p:cNvPr id="87043" name="Rectangle 3"/>
          <p:cNvSpPr>
            <a:spLocks noGrp="1"/>
          </p:cNvSpPr>
          <p:nvPr>
            <p:ph type="body" idx="1"/>
          </p:nvPr>
        </p:nvSpPr>
        <p:spPr>
          <a:xfrm>
            <a:off x="1463675" y="2149475"/>
            <a:ext cx="6196013" cy="36036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altLang="ja-JP" sz="1300" smtClean="0"/>
              <a:t>Vários estudos de coorte restrospectiva e de caso-controle nos últimos anos têm apresentado evidências para apoiar uma associação temporal entre transfusão de sangue com concentrado de hemácias e enterocolite necrosante (ECN). </a:t>
            </a:r>
            <a:r>
              <a:rPr lang="pt-BR" altLang="ja-JP" sz="1300" smtClean="0"/>
              <a:t>Sharma R et al, em um estudo caso-controle (42 casos e seus controles) demonstraram não haver associação entre transfusão sanguínea e ECN, </a:t>
            </a:r>
            <a:r>
              <a:rPr lang="pt-PT" altLang="ja-JP" sz="1300" smtClean="0"/>
              <a:t>adicionando modelos para avaliar variáveis ​​como potenciais fatores de confusão (tipo de alimentação enteral, tipo de leite, sexo), sendo inclusive demonstrado que o sexo feminino e o aumento do número de transfusões  sanguíneas mostraram-se como protetores! A transfusão sanguínea para o agravamento da anemia pode ocorrer antes do diagnóstico clínico da ECN e levar à errônea conclusão de que a transfusão sanguínea  causou ECN.O estudo de Marin et al </a:t>
            </a:r>
            <a:r>
              <a:rPr lang="pt-BR" altLang="ja-JP" sz="1300" smtClean="0"/>
              <a:t>avaliou  a resposta da oxigenação do tecido mesentérico em recém-nascidos prematuros que receberam nutrição enteral e os que não receberam, durante a transfusão de concentrado de hemácias, através da espectroscopia infravermelha (NIRS).Interessante que as </a:t>
            </a:r>
            <a:r>
              <a:rPr lang="pt-BR" altLang="ja-JP" sz="1300" b="1" smtClean="0">
                <a:solidFill>
                  <a:srgbClr val="FF3300"/>
                </a:solidFill>
              </a:rPr>
              <a:t>crianças alimentadas durante a transfusão mostraram diminuição dos valores de valores da saturação de O2 da região mesentérica (rSO2),</a:t>
            </a:r>
            <a:r>
              <a:rPr lang="pt-BR" altLang="ja-JP" sz="1300" smtClean="0"/>
              <a:t> enquanto as crianças não alimentadas mostraram aumento dos valores de rSO2 e este fato durou por 15 horas! Ou seja demonstraram haver  </a:t>
            </a:r>
            <a:r>
              <a:rPr lang="pt-BR" altLang="ja-JP" sz="1300" b="1" smtClean="0">
                <a:solidFill>
                  <a:srgbClr val="FF3300"/>
                </a:solidFill>
              </a:rPr>
              <a:t>declínio da oxigenação dos tecidos intestinais pós-prandial após a transfusão de hemácias em lactentes alimentados durante o procedimento</a:t>
            </a:r>
            <a:r>
              <a:rPr lang="pt-BR" altLang="ja-JP" sz="1300" smtClean="0"/>
              <a:t>, principalmente nos recém-nascidos de menores idades gestacionais. Portanto, </a:t>
            </a:r>
            <a:r>
              <a:rPr lang="pt-BR" altLang="ja-JP" sz="1300" b="1" smtClean="0"/>
              <a:t>a alimentação durante a transfusão sanguínea pode aumentar o risco de isquemia mesentérica e o desenvolvimento de ECN relacionada a transfusão sanguínea</a:t>
            </a:r>
            <a:r>
              <a:rPr lang="pt-BR" altLang="ja-JP" sz="1300" smtClean="0"/>
              <a:t>. </a:t>
            </a:r>
            <a:endParaRPr lang="pt-BR" sz="1300" smtClean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2719388" y="2471738"/>
            <a:ext cx="37052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pic>
        <p:nvPicPr>
          <p:cNvPr id="88077" name="Picture 13" descr="Clique aqui para ver o arti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692150"/>
            <a:ext cx="373062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78" name="Rectangle 14"/>
          <p:cNvSpPr>
            <a:spLocks noChangeArrowheads="1"/>
          </p:cNvSpPr>
          <p:nvPr/>
        </p:nvSpPr>
        <p:spPr bwMode="auto">
          <a:xfrm>
            <a:off x="762000" y="1844675"/>
            <a:ext cx="7769225" cy="4211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/>
            <a:r>
              <a:rPr lang="pt-BR" b="1">
                <a:latin typeface="Arial" charset="0"/>
                <a:cs typeface="Arial" charset="0"/>
              </a:rPr>
              <a:t>Lesão pulmonar pós-transfusional na população neonatal, </a:t>
            </a:r>
            <a:r>
              <a:rPr lang="pt-BR">
                <a:latin typeface="Arial" charset="0"/>
                <a:cs typeface="Arial" charset="0"/>
              </a:rPr>
              <a:t>conhecida como TRALI (</a:t>
            </a:r>
            <a:r>
              <a:rPr lang="pt-BR" i="1">
                <a:latin typeface="Arial" charset="0"/>
                <a:cs typeface="Arial" charset="0"/>
              </a:rPr>
              <a:t>transfusion related acute lung injury)</a:t>
            </a:r>
            <a:r>
              <a:rPr lang="pt-BR">
                <a:latin typeface="Arial" charset="0"/>
                <a:cs typeface="Arial" charset="0"/>
              </a:rPr>
              <a:t>  Há poucas informações na literatura sobre a ocorrência desta condição no recém-nascido (várias condições como infecção, asfixia perinatal, doença  cardiopulmonar ou doença pulmonar induzida por ventilação mascaram o diagnóstico). Os autores canadenses examinaram mudanças no nível de suporte respiratório nos recém-nascidos (RN) que receberam transfusão sanguínea, enquanto em Unidade de Cuidados Intensivos e Intermediários. Os autores relataram aumento significativo na pressão média das vias aéreas e FiO2  nos RN que apresentaram esta condição, além de piores desfechos (enterocolite necrosante, necessidade de corticóide e  morte). </a:t>
            </a:r>
            <a:r>
              <a:rPr lang="pt-BR" b="1">
                <a:latin typeface="Arial" charset="0"/>
                <a:cs typeface="Arial" charset="0"/>
              </a:rPr>
              <a:t>Quando ocorre uma piora radiológica  no RN que vinha estável após uma transfusão, pensar em TRALI (lesão aguda pulmonar relacionada à  transfusão ou edema pulmonar agudo não cardiogênico)</a:t>
            </a:r>
            <a:r>
              <a:rPr lang="pt-BR">
                <a:latin typeface="Arial" charset="0"/>
                <a:cs typeface="Arial" charset="0"/>
              </a:rPr>
              <a:t>-Muitas vezes pensamos em infecção (pneumonia !).</a:t>
            </a:r>
          </a:p>
        </p:txBody>
      </p:sp>
      <p:graphicFrame>
        <p:nvGraphicFramePr>
          <p:cNvPr id="88105" name="Group 41"/>
          <p:cNvGraphicFramePr>
            <a:graphicFrameLocks noGrp="1"/>
          </p:cNvGraphicFramePr>
          <p:nvPr/>
        </p:nvGraphicFramePr>
        <p:xfrm>
          <a:off x="762000" y="690563"/>
          <a:ext cx="7769225" cy="1371600"/>
        </p:xfrm>
        <a:graphic>
          <a:graphicData uri="http://schemas.openxmlformats.org/drawingml/2006/table">
            <a:tbl>
              <a:tblPr/>
              <a:tblGrid>
                <a:gridCol w="2589213"/>
                <a:gridCol w="2590800"/>
                <a:gridCol w="2589212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3"/>
                        </a:rPr>
                        <a:t>Lesão pulmonar pós-transfusional na população neonatal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3"/>
                        </a:rPr>
                        <a:t>N Rashid, F Al-Sufayan, MMK Seshia and RJ Baier. Apresentação: Rafael Pacelli , Samy Sardinha, Victor Ribeiro Cabral, Paulo R. Margotto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3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8083" name="Picture 19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8813" y="1222375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319088" indent="-319088"/>
            <a:r>
              <a:rPr lang="pt-BR" sz="2000" smtClean="0"/>
              <a:t>Não houve diferença estatisticamente significativa entre o tempo de internação do grupo de crianças transfundidas com hemácias com 7dias ou menos de armazenamento  comparado com o grupo transfundido com as hemácias com mais de 7 dias de armazenamento(11 dias  vs  12 dias,  p= 0,603, Mann-Whitney)</a:t>
            </a:r>
          </a:p>
          <a:p>
            <a:pPr marL="319088" indent="-319088"/>
            <a:r>
              <a:rPr lang="pt-BR" sz="2000" smtClean="0"/>
              <a:t>Não houve diferença na mortalidade entre os grupos transfundidos com hemácias jovens (≤7dias ou antigas (&gt;7 dias) (20%  vs  25%, p = 0,655)</a:t>
            </a:r>
          </a:p>
        </p:txBody>
      </p:sp>
      <p:graphicFrame>
        <p:nvGraphicFramePr>
          <p:cNvPr id="89110" name="Group 22"/>
          <p:cNvGraphicFramePr>
            <a:graphicFrameLocks noGrp="1"/>
          </p:cNvGraphicFramePr>
          <p:nvPr/>
        </p:nvGraphicFramePr>
        <p:xfrm>
          <a:off x="842963" y="592138"/>
          <a:ext cx="7529512" cy="1463040"/>
        </p:xfrm>
        <a:graphic>
          <a:graphicData uri="http://schemas.openxmlformats.org/drawingml/2006/table">
            <a:tbl>
              <a:tblPr/>
              <a:tblGrid>
                <a:gridCol w="6732587"/>
                <a:gridCol w="796925"/>
              </a:tblGrid>
              <a:tr h="11906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Associação do tempo de armazenagem do concentrado de hemácias transfundidas em Uti pediátrica e evolução das crianças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/>
                      </a:r>
                      <a:b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</a:b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Autor(es): Alexandre Peixoto Serafim, Marcella dos Santos amorim e Paulo Roberto Margotto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909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5550" y="74136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319088" indent="-319088">
              <a:lnSpc>
                <a:spcPct val="90000"/>
              </a:lnSpc>
            </a:pPr>
            <a:r>
              <a:rPr lang="pt-PT" sz="1800" b="1" i="1" smtClean="0"/>
              <a:t>Em termos de tempo de administração de furosemida em relação a hemotransfusão, há uma variação na prática; algum usam furosemide antes do início, outros, no meio (política anterior da Unidade dos autores) e outros ao término da transfusão. Os presentes autores escolheream para administrar furosemida no início da transfusão com base no conhecimento da farmacocinética da furosemida. O tempo para efeito máximo da furosemida administrada endovenosa é de 1 a 3 horas. Assim, administração de furosemida no início da transfusão propicia a manifestação do pico máximo da droga no mesmo tempo em que o sistema cardiovascular é exposto a qualquer sobrecarga de volume.</a:t>
            </a:r>
            <a:r>
              <a:rPr lang="pt-PT" sz="1800" smtClean="0"/>
              <a:t> </a:t>
            </a:r>
            <a:endParaRPr lang="pt-BR" sz="1800" smtClean="0"/>
          </a:p>
        </p:txBody>
      </p:sp>
      <p:graphicFrame>
        <p:nvGraphicFramePr>
          <p:cNvPr id="90120" name="Group 8"/>
          <p:cNvGraphicFramePr>
            <a:graphicFrameLocks noGrp="1"/>
          </p:cNvGraphicFramePr>
          <p:nvPr/>
        </p:nvGraphicFramePr>
        <p:xfrm>
          <a:off x="827088" y="404813"/>
          <a:ext cx="7488237" cy="822960"/>
        </p:xfrm>
        <a:graphic>
          <a:graphicData uri="http://schemas.openxmlformats.org/drawingml/2006/table">
            <a:tbl>
              <a:tblPr/>
              <a:tblGrid>
                <a:gridCol w="6696075"/>
                <a:gridCol w="792162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Furosemida na transfusão de concentrados de hem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cias nos rec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-termos: ensaio controlado e randomizado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Autor(es): Kiran Kumar Balegar V and Martin Kluckow. Realizado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Times New Roman" pitchFamily="18" charset="0"/>
                        </a:rPr>
                        <a:t>      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0118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588963"/>
            <a:ext cx="43338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9" name="AutoShape 7"/>
          <p:cNvSpPr>
            <a:spLocks noChangeArrowheads="1"/>
          </p:cNvSpPr>
          <p:nvPr/>
        </p:nvSpPr>
        <p:spPr bwMode="auto">
          <a:xfrm>
            <a:off x="7659688" y="5722938"/>
            <a:ext cx="768350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/>
          </p:cNvSpPr>
          <p:nvPr>
            <p:ph type="body" idx="4294967295"/>
          </p:nvPr>
        </p:nvSpPr>
        <p:spPr>
          <a:xfrm>
            <a:off x="1255713" y="1184275"/>
            <a:ext cx="6196012" cy="3603625"/>
          </a:xfrm>
        </p:spPr>
        <p:txBody>
          <a:bodyPr/>
          <a:lstStyle/>
          <a:p>
            <a:pPr marL="319088" indent="-319088">
              <a:lnSpc>
                <a:spcPct val="90000"/>
              </a:lnSpc>
            </a:pPr>
            <a:r>
              <a:rPr lang="pt-PT" sz="1800" smtClean="0"/>
              <a:t>Outra indicação comum para a  administração de furosemida na UTI Neonatal é para tratar edema ou prevenir ganho de peso após a hemotransfusão. No presente estudo,  foi demonstrado que </a:t>
            </a:r>
            <a:r>
              <a:rPr lang="pt-PT" sz="1800" b="1" smtClean="0"/>
              <a:t>o grupo placebo  teve um ganho de peso de 4%</a:t>
            </a:r>
            <a:r>
              <a:rPr lang="pt-PT" sz="1800" smtClean="0"/>
              <a:t>, </a:t>
            </a:r>
            <a:r>
              <a:rPr lang="pt-PT" sz="1800" b="1" smtClean="0"/>
              <a:t>equivalente a 50 gramas</a:t>
            </a:r>
            <a:r>
              <a:rPr lang="pt-PT" sz="1800" smtClean="0"/>
              <a:t>, que é pouco provável que seja de importância clínica. Da mesma forma, a 0,8% de diminuição  do sódio sérico no grupo tratado com furosemida é clinicamente insignificante. No entanto, os RN prematuros recebem múltiplas hemotransfusões  e podem receber furosemida em cada ocasião, além de várias outras indicações para seu uso. Múltiplas doses pode aumentar o risco de depleção crônica de sódio em bebês prematuros que já estão em estado precário de de equilíbrio sódio. </a:t>
            </a:r>
            <a:endParaRPr lang="pt-BR" sz="1800" smtClean="0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7451725" y="568007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4"/>
          <p:cNvSpPr>
            <a:spLocks noGrp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319088" indent="-319088">
              <a:lnSpc>
                <a:spcPct val="80000"/>
              </a:lnSpc>
            </a:pPr>
            <a:r>
              <a:rPr lang="pt-PT" sz="2000" smtClean="0"/>
              <a:t>A administração de uma dose única de furosemida antes da transfusão em recém-nascidos prematuros hemodinamicamente estáveis impediu pequeno aumento, mas estatisticamente significativa na FiO2 e ganho de peso, produziu pequena diminuição, porém significativa, no  sódio sérico e não teve efeito sobre varáveis ventilatórias, hemodinâmicas, ecocardiográficas, eletrolíticas  e clínicas por 24 horas após a transfusão. </a:t>
            </a:r>
            <a:endParaRPr lang="pt-PT" sz="2000" b="1" i="1" smtClean="0"/>
          </a:p>
          <a:p>
            <a:pPr marL="319088" indent="-319088" algn="ctr">
              <a:lnSpc>
                <a:spcPct val="80000"/>
              </a:lnSpc>
            </a:pPr>
            <a:r>
              <a:rPr lang="pt-PT" sz="2000" b="1" i="1" smtClean="0">
                <a:solidFill>
                  <a:srgbClr val="FF3300"/>
                </a:solidFill>
              </a:rPr>
              <a:t>Os pequenos benefícios clínicos  do uso rotineiro de furosemida no momento da transfusão eletiva precisam ser equilibrados com os efeitos potencialmente adversos.</a:t>
            </a:r>
            <a:endParaRPr lang="pt-BR" sz="2000" b="1" i="1" smtClean="0">
              <a:solidFill>
                <a:srgbClr val="FF3300"/>
              </a:solidFill>
            </a:endParaRPr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7451725" y="5697538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/>
          </p:cNvSpPr>
          <p:nvPr>
            <p:ph type="title"/>
          </p:nvPr>
        </p:nvSpPr>
        <p:spPr>
          <a:xfrm>
            <a:off x="771525" y="600075"/>
            <a:ext cx="7670800" cy="1316038"/>
          </a:xfrm>
          <a:ln w="57150">
            <a:solidFill>
              <a:srgbClr val="FF0066"/>
            </a:solidFill>
          </a:ln>
        </p:spPr>
        <p:txBody>
          <a:bodyPr/>
          <a:lstStyle/>
          <a:p>
            <a:r>
              <a:rPr lang="pt-BR" sz="3200" smtClean="0"/>
              <a:t>Portanto, devemos usar </a:t>
            </a:r>
            <a:r>
              <a:rPr lang="pt-BR" sz="3200" smtClean="0">
                <a:solidFill>
                  <a:srgbClr val="FF3300"/>
                </a:solidFill>
              </a:rPr>
              <a:t>furosemide</a:t>
            </a:r>
            <a:r>
              <a:rPr lang="pt-BR" sz="3200" smtClean="0"/>
              <a:t> </a:t>
            </a:r>
            <a:r>
              <a:rPr lang="pt-BR" sz="3200" smtClean="0">
                <a:solidFill>
                  <a:srgbClr val="FF3300"/>
                </a:solidFill>
              </a:rPr>
              <a:t>antes</a:t>
            </a:r>
            <a:r>
              <a:rPr lang="pt-BR" sz="3200" smtClean="0"/>
              <a:t> ou </a:t>
            </a:r>
            <a:r>
              <a:rPr lang="pt-BR" sz="3200" smtClean="0">
                <a:solidFill>
                  <a:srgbClr val="FF3300"/>
                </a:solidFill>
              </a:rPr>
              <a:t>depois</a:t>
            </a:r>
            <a:r>
              <a:rPr lang="pt-BR" sz="3200" smtClean="0"/>
              <a:t> da transfusão sanguínea?</a:t>
            </a:r>
          </a:p>
        </p:txBody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>
          <a:xfrm>
            <a:off x="771525" y="2133600"/>
            <a:ext cx="76708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1600" dirty="0" smtClean="0"/>
              <a:t>O efeito de uma dose única de </a:t>
            </a:r>
            <a:r>
              <a:rPr lang="pt-PT" sz="1600" b="1" dirty="0" smtClean="0">
                <a:solidFill>
                  <a:srgbClr val="FF3300"/>
                </a:solidFill>
              </a:rPr>
              <a:t>furosemida, ap ós a hemotransfusão</a:t>
            </a:r>
            <a:r>
              <a:rPr lang="pt-PT" sz="1600" dirty="0" smtClean="0"/>
              <a:t> em bebês de 2 semanas de idade ou mais jovens não alterou  variáveis clínica ou pulmonar ​​, quando comparado com placebo durante o período de 4 horas de transfusão.</a:t>
            </a:r>
          </a:p>
          <a:p>
            <a:pPr>
              <a:lnSpc>
                <a:spcPct val="80000"/>
              </a:lnSpc>
            </a:pPr>
            <a:r>
              <a:rPr lang="pt-PT" sz="1600" dirty="0" smtClean="0"/>
              <a:t>Este estudo, usando </a:t>
            </a:r>
            <a:r>
              <a:rPr lang="pt-PT" sz="1600" b="1" dirty="0" smtClean="0">
                <a:solidFill>
                  <a:srgbClr val="FF3300"/>
                </a:solidFill>
              </a:rPr>
              <a:t>furosemide antes</a:t>
            </a:r>
            <a:r>
              <a:rPr lang="pt-PT" sz="1600" dirty="0" smtClean="0"/>
              <a:t> da transfusão sanguínea demonstrou que em um grupo de </a:t>
            </a:r>
            <a:r>
              <a:rPr lang="pt-PT" sz="1600" b="1" dirty="0" smtClean="0"/>
              <a:t>prematuros hemodinamicamente estáveis e transfundidos de forma eletiva, além da primeira semana de vida, o uso da furosemida teve</a:t>
            </a:r>
            <a:r>
              <a:rPr lang="pt-PT" sz="1600" dirty="0" smtClean="0"/>
              <a:t>  </a:t>
            </a:r>
            <a:r>
              <a:rPr lang="pt-PT" sz="1600" b="1" dirty="0" smtClean="0"/>
              <a:t>benefício clínico mínimo</a:t>
            </a:r>
            <a:r>
              <a:rPr lang="pt-PT" sz="1600" dirty="0" smtClean="0"/>
              <a:t>.</a:t>
            </a:r>
          </a:p>
          <a:p>
            <a:pPr algn="ctr">
              <a:lnSpc>
                <a:spcPct val="80000"/>
              </a:lnSpc>
              <a:buFont typeface="Brush Script MT" pitchFamily="66" charset="0"/>
              <a:buNone/>
            </a:pPr>
            <a:r>
              <a:rPr lang="pt-PT" sz="1600" b="1" i="1" dirty="0" smtClean="0">
                <a:solidFill>
                  <a:srgbClr val="FF3300"/>
                </a:solidFill>
              </a:rPr>
              <a:t>Os pequenos benefícios clínicos  do uso rotineiro de furosemida no momento da transfusão eletiva precisam ser equilibrados com os efeitos potencialmente adversos</a:t>
            </a:r>
            <a:r>
              <a:rPr lang="pt-BR" sz="1600" dirty="0" smtClean="0">
                <a:solidFill>
                  <a:srgbClr val="FF3300"/>
                </a:solidFill>
              </a:rPr>
              <a:t> </a:t>
            </a:r>
            <a:endParaRPr lang="pt-PT" sz="1600" dirty="0" smtClean="0">
              <a:solidFill>
                <a:srgbClr val="FF3300"/>
              </a:solidFill>
            </a:endParaRPr>
          </a:p>
          <a:p>
            <a:pPr algn="ctr">
              <a:lnSpc>
                <a:spcPct val="80000"/>
              </a:lnSpc>
            </a:pPr>
            <a:endParaRPr lang="pt-BR" sz="1600" dirty="0" smtClean="0"/>
          </a:p>
          <a:p>
            <a:pPr algn="ctr">
              <a:lnSpc>
                <a:spcPct val="80000"/>
              </a:lnSpc>
              <a:buFont typeface="Brush Script MT" pitchFamily="66" charset="0"/>
              <a:buNone/>
            </a:pPr>
            <a:r>
              <a:rPr lang="pt-BR" sz="1800" b="1" dirty="0" smtClean="0">
                <a:solidFill>
                  <a:schemeClr val="hlink"/>
                </a:solidFill>
              </a:rPr>
              <a:t>O</a:t>
            </a:r>
            <a:r>
              <a:rPr lang="pt-BR" sz="1800" b="1" dirty="0" smtClean="0"/>
              <a:t> </a:t>
            </a:r>
            <a:r>
              <a:rPr lang="pt-BR" sz="1800" b="1" dirty="0" smtClean="0">
                <a:solidFill>
                  <a:schemeClr val="hlink"/>
                </a:solidFill>
              </a:rPr>
              <a:t>uso de </a:t>
            </a:r>
            <a:r>
              <a:rPr lang="pt-BR" sz="1800" b="1" dirty="0" err="1" smtClean="0">
                <a:solidFill>
                  <a:schemeClr val="hlink"/>
                </a:solidFill>
              </a:rPr>
              <a:t>furosemide</a:t>
            </a:r>
            <a:r>
              <a:rPr lang="pt-BR" sz="1800" b="1" dirty="0" smtClean="0">
                <a:solidFill>
                  <a:schemeClr val="hlink"/>
                </a:solidFill>
              </a:rPr>
              <a:t> antes ou depois da hemotransfusão não faz parte do Protocolo de Transfusão do nosso Serviço </a:t>
            </a:r>
          </a:p>
          <a:p>
            <a:pPr>
              <a:lnSpc>
                <a:spcPct val="80000"/>
              </a:lnSpc>
            </a:pPr>
            <a:endParaRPr lang="pt-BR" sz="1800" b="1" dirty="0" smtClean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268413"/>
            <a:ext cx="8432800" cy="5329237"/>
          </a:xfrm>
          <a:noFill/>
        </p:spPr>
      </p:pic>
      <p:sp>
        <p:nvSpPr>
          <p:cNvPr id="94211" name="Text Box 4"/>
          <p:cNvSpPr txBox="1">
            <a:spLocks noChangeArrowheads="1"/>
          </p:cNvSpPr>
          <p:nvPr/>
        </p:nvSpPr>
        <p:spPr bwMode="auto">
          <a:xfrm>
            <a:off x="755650" y="608013"/>
            <a:ext cx="7937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t-BR" sz="2400" b="1">
                <a:solidFill>
                  <a:srgbClr val="0000CC"/>
                </a:solidFill>
                <a:latin typeface="Arial" charset="0"/>
              </a:rPr>
              <a:t>Estudo da Rede de Pesquisa Neonatal Brasileira</a:t>
            </a:r>
          </a:p>
          <a:p>
            <a:pPr algn="ctr" eaLnBrk="1" hangingPunct="1"/>
            <a:r>
              <a:rPr lang="pt-BR" sz="2400" b="1">
                <a:solidFill>
                  <a:srgbClr val="FF0000"/>
                </a:solidFill>
                <a:latin typeface="Arial" charset="0"/>
              </a:rPr>
              <a:t>A transfusão sanguínea associou-se com maior óbito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97283" name="Rectangle 3"/>
          <p:cNvSpPr>
            <a:spLocks noGrp="1"/>
          </p:cNvSpPr>
          <p:nvPr>
            <p:ph type="body" idx="1"/>
          </p:nvPr>
        </p:nvSpPr>
        <p:spPr>
          <a:xfrm>
            <a:off x="771525" y="2119313"/>
            <a:ext cx="7458075" cy="41084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smtClean="0"/>
              <a:t>Protocolo apenas na UTI neonatal – Livro Dr. Paulo R.  Margotto;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Sangue total em casos selecionados;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UTI pediátrica segue estudos mais recentes, mas não tem protocolos documentados para seguimento no Serviço; discussão clínica frequente e atualização nas condutas;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Tendência à transfusão restritiva;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Busca ativa das reações transfusionais, mas com dificuldades – pouca descrição em prontuário acerca de sintomas / sinais sugestivos de reação transfusional.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Ainda há indicação de hemocomponentes devido valores laboratoriais (concentrado de Hemácias / plaquetas);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Preenchimento incorreto das requisições de hemocomponentes é prática frequente;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Dificuldade em documentar real indicação do hemocomponente solicitado;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Trabalhos de divulgação de políticas acerca do uso racional do sangue devem ser propagadas (</a:t>
            </a:r>
            <a:r>
              <a:rPr lang="pt-BR" sz="1600" b="1" smtClean="0">
                <a:solidFill>
                  <a:srgbClr val="0033CC"/>
                </a:solidFill>
              </a:rPr>
              <a:t>análise criteriosa do risco-benefício</a:t>
            </a:r>
            <a:r>
              <a:rPr lang="pt-BR" sz="1600" smtClean="0"/>
              <a:t>).</a:t>
            </a:r>
          </a:p>
        </p:txBody>
      </p:sp>
      <p:graphicFrame>
        <p:nvGraphicFramePr>
          <p:cNvPr id="97299" name="Group 19"/>
          <p:cNvGraphicFramePr>
            <a:graphicFrameLocks noGrp="1"/>
          </p:cNvGraphicFramePr>
          <p:nvPr/>
        </p:nvGraphicFramePr>
        <p:xfrm>
          <a:off x="600075" y="319088"/>
          <a:ext cx="7883525" cy="1814513"/>
        </p:xfrm>
        <a:graphic>
          <a:graphicData uri="http://schemas.openxmlformats.org/drawingml/2006/table">
            <a:tbl>
              <a:tblPr/>
              <a:tblGrid>
                <a:gridCol w="7050088"/>
                <a:gridCol w="833437"/>
              </a:tblGrid>
              <a:tr h="18145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Monografia (HRAS/HMIB-Pediatria-2015): Análise das transfusões de hemocomponentes no serviço de UTI Neonatal e UTI Pediátrica do Hospital Materno Infantil de Brasília no Ano de 2014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/>
                      </a:r>
                      <a:b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</a:b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Autor(es): Sarah Rodrigues Mendes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728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59688" y="53181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234" name="Group 2"/>
          <p:cNvGraphicFramePr>
            <a:graphicFrameLocks noGrp="1"/>
          </p:cNvGraphicFramePr>
          <p:nvPr/>
        </p:nvGraphicFramePr>
        <p:xfrm>
          <a:off x="1042988" y="115888"/>
          <a:ext cx="7389812" cy="515938"/>
        </p:xfrm>
        <a:graphic>
          <a:graphicData uri="http://schemas.openxmlformats.org/drawingml/2006/table">
            <a:tbl>
              <a:tblPr/>
              <a:tblGrid>
                <a:gridCol w="6429375"/>
                <a:gridCol w="960437"/>
              </a:tblGrid>
              <a:tr h="5159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Hemoderivados (crit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rios)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Samiro Assreuy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5237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0188" y="230188"/>
            <a:ext cx="393700" cy="31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8" name="Rectangle 22"/>
          <p:cNvSpPr>
            <a:spLocks noGrp="1"/>
          </p:cNvSpPr>
          <p:nvPr>
            <p:ph type="body" idx="4294967295"/>
          </p:nvPr>
        </p:nvSpPr>
        <p:spPr>
          <a:xfrm>
            <a:off x="1644650" y="549275"/>
            <a:ext cx="6788150" cy="6597650"/>
          </a:xfrm>
          <a:noFill/>
        </p:spPr>
        <p:txBody>
          <a:bodyPr/>
          <a:lstStyle/>
          <a:p>
            <a:pPr marL="365125" indent="-282575">
              <a:lnSpc>
                <a:spcPct val="80000"/>
              </a:lnSpc>
              <a:buFont typeface="Brush Script MT" pitchFamily="66" charset="0"/>
              <a:buNone/>
            </a:pPr>
            <a:r>
              <a:rPr lang="pt-BR" sz="1000" b="1" dirty="0" smtClean="0">
                <a:solidFill>
                  <a:schemeClr val="hlink"/>
                </a:solidFill>
              </a:rPr>
              <a:t>                                                              Critério para hemotransfusão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b="1" dirty="0" err="1" smtClean="0"/>
              <a:t>Hematócrito</a:t>
            </a:r>
            <a:r>
              <a:rPr lang="pt-BR" sz="1200" b="1" dirty="0" smtClean="0"/>
              <a:t> (</a:t>
            </a:r>
            <a:r>
              <a:rPr lang="pt-BR" sz="1200" b="1" dirty="0" err="1" smtClean="0"/>
              <a:t>Htc</a:t>
            </a:r>
            <a:r>
              <a:rPr lang="pt-BR" sz="1200" b="1" dirty="0" smtClean="0"/>
              <a:t> ≤ 40%)</a:t>
            </a:r>
            <a:endParaRPr lang="pt-BR" sz="1200" dirty="0" smtClean="0"/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Doença cardíaca severa com cianose ou insuficiência cardíaca congestiva.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FiO2 &gt; 35% no HOOD.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em CPAP ou ventilação mecânica com pressão média das vias aéreas (MAP: </a:t>
            </a:r>
            <a:r>
              <a:rPr lang="pt-BR" sz="1200" dirty="0" err="1" smtClean="0"/>
              <a:t>mean</a:t>
            </a:r>
            <a:r>
              <a:rPr lang="pt-BR" sz="1200" dirty="0" smtClean="0"/>
              <a:t> </a:t>
            </a:r>
            <a:r>
              <a:rPr lang="pt-BR" sz="1200" dirty="0" err="1" smtClean="0"/>
              <a:t>air</a:t>
            </a:r>
            <a:r>
              <a:rPr lang="pt-BR" sz="1200" dirty="0" smtClean="0"/>
              <a:t> </a:t>
            </a:r>
            <a:r>
              <a:rPr lang="pt-BR" sz="1200" dirty="0" err="1" smtClean="0"/>
              <a:t>pressure</a:t>
            </a:r>
            <a:r>
              <a:rPr lang="pt-BR" sz="1200" dirty="0" smtClean="0"/>
              <a:t>) &gt; 6cm H2O 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Enterocolite necrosante.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b="1" dirty="0" err="1" smtClean="0"/>
              <a:t>Htc</a:t>
            </a:r>
            <a:r>
              <a:rPr lang="pt-BR" sz="1200" b="1" dirty="0" smtClean="0"/>
              <a:t> ≤ 30%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em FiO2 &gt; 21% sob qualquer forma.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Em CPAP ou ventilação mecânica (com MAP &lt; 6cm de H2O).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</a:t>
            </a:r>
            <a:r>
              <a:rPr lang="pt-BR" sz="1200" dirty="0" err="1" smtClean="0"/>
              <a:t>apnéia</a:t>
            </a:r>
            <a:r>
              <a:rPr lang="pt-BR" sz="1200" dirty="0" smtClean="0"/>
              <a:t> significante e </a:t>
            </a:r>
            <a:r>
              <a:rPr lang="pt-BR" sz="1200" dirty="0" err="1" smtClean="0"/>
              <a:t>bradicardia</a:t>
            </a:r>
            <a:r>
              <a:rPr lang="pt-BR" sz="1200" dirty="0" smtClean="0"/>
              <a:t> (&gt; 6 episódios em 12 horas ou 2 em 24 horas, requerendo uso de ventilação pulmonar positiva) na vigência de doses terapêuticas de teofilina.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freqüência cardíaca &gt; 180 batimentos por minuto em freqüência respiratória &gt; 80 </a:t>
            </a:r>
            <a:r>
              <a:rPr lang="pt-BR" sz="1200" dirty="0" err="1" smtClean="0"/>
              <a:t>rpm</a:t>
            </a:r>
            <a:r>
              <a:rPr lang="pt-BR" sz="1200" dirty="0" smtClean="0"/>
              <a:t> persistente por 24 horas.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ganho ponderal &lt; 10g/dia por mais que 4 dias com </a:t>
            </a:r>
            <a:r>
              <a:rPr lang="pt-BR" sz="1200" dirty="0" err="1" smtClean="0"/>
              <a:t>ingesta</a:t>
            </a:r>
            <a:r>
              <a:rPr lang="pt-BR" sz="1200" dirty="0" smtClean="0"/>
              <a:t> &gt; 100 cal/kg/dia.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for submetido à cirurgia (considerar estabilidade clínica do RN e natureza da intervenção cirúrgica).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b="1" dirty="0" err="1" smtClean="0"/>
              <a:t>Htc</a:t>
            </a:r>
            <a:r>
              <a:rPr lang="pt-BR" sz="1200" b="1" dirty="0" smtClean="0"/>
              <a:t> ≤ 25%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Todos.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b="1" dirty="0" smtClean="0"/>
              <a:t>Não Transfundir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Para repor sangue removido para exames de laboratório, a não ser que ultrapasse 10% da </a:t>
            </a:r>
            <a:r>
              <a:rPr lang="pt-BR" sz="1200" dirty="0" err="1" smtClean="0"/>
              <a:t>volemia</a:t>
            </a:r>
            <a:r>
              <a:rPr lang="pt-BR" sz="1200" dirty="0" smtClean="0"/>
              <a:t> em 1 semana no RN &lt; 1000g, na 1º semana.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Pelo simples motivo de que o </a:t>
            </a:r>
            <a:r>
              <a:rPr lang="pt-BR" sz="1200" dirty="0" err="1" smtClean="0"/>
              <a:t>hematócrito</a:t>
            </a:r>
            <a:r>
              <a:rPr lang="pt-BR" sz="1200" dirty="0" smtClean="0"/>
              <a:t> está baixo.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O concentrado de  hemácias lavadas (produto obtido por meio de lavagens sucessivas com soro fisiológico a 0.9%, a uma temperatura de 40C, removendo-se assim proteínas plasmáticas e a quase totalidade das plaquetas e leucócitos, com importante diminuição de antígenos </a:t>
            </a:r>
            <a:r>
              <a:rPr lang="pt-BR" sz="1200" dirty="0" err="1" smtClean="0"/>
              <a:t>plaquetários</a:t>
            </a:r>
            <a:r>
              <a:rPr lang="pt-BR" sz="1200" dirty="0" smtClean="0"/>
              <a:t>, plasmáticos, leucocitários e do sistema HLA). Esta indicada nas seguintes situações: 10ml/Kg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    -na forma anêmica da incompatibilidade sanguínea materno-fetal Rh e ABO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    -</a:t>
            </a:r>
            <a:r>
              <a:rPr lang="pt-BR" sz="1200" dirty="0" err="1" smtClean="0"/>
              <a:t>Hb</a:t>
            </a:r>
            <a:r>
              <a:rPr lang="pt-BR" sz="1200" dirty="0" smtClean="0"/>
              <a:t> &lt;=12g% e </a:t>
            </a:r>
            <a:r>
              <a:rPr lang="pt-BR" sz="1200" dirty="0" err="1" smtClean="0"/>
              <a:t>reticulócitos</a:t>
            </a:r>
            <a:r>
              <a:rPr lang="pt-BR" sz="1200" dirty="0" smtClean="0"/>
              <a:t> &gt;= 0.5g% nos primeiros dias de vida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    -</a:t>
            </a:r>
            <a:r>
              <a:rPr lang="pt-BR" sz="1200" dirty="0" err="1" smtClean="0"/>
              <a:t>Hb</a:t>
            </a:r>
            <a:r>
              <a:rPr lang="pt-BR" sz="1200" dirty="0" smtClean="0"/>
              <a:t> &lt;11g% e </a:t>
            </a:r>
            <a:r>
              <a:rPr lang="pt-BR" sz="1200" dirty="0" err="1" smtClean="0"/>
              <a:t>reticulócitos</a:t>
            </a:r>
            <a:r>
              <a:rPr lang="pt-BR" sz="1200" dirty="0" smtClean="0"/>
              <a:t> &gt;= 0.5% até o final do primeiro mês de vida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 </a:t>
            </a:r>
          </a:p>
        </p:txBody>
      </p:sp>
      <p:pic>
        <p:nvPicPr>
          <p:cNvPr id="95239" name="Picture 7"/>
          <p:cNvPicPr>
            <a:picLocks noChangeAspect="1" noChangeArrowheads="1"/>
          </p:cNvPicPr>
          <p:nvPr/>
        </p:nvPicPr>
        <p:blipFill>
          <a:blip r:embed="rId4">
            <a:lum contrast="-6000"/>
          </a:blip>
          <a:srcRect/>
          <a:stretch>
            <a:fillRect/>
          </a:stretch>
        </p:blipFill>
        <p:spPr bwMode="auto">
          <a:xfrm>
            <a:off x="107950" y="115888"/>
            <a:ext cx="1339850" cy="1827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1095375" y="342900"/>
            <a:ext cx="6964363" cy="1201738"/>
          </a:xfrm>
        </p:spPr>
        <p:txBody>
          <a:bodyPr/>
          <a:lstStyle/>
          <a:p>
            <a:r>
              <a:rPr lang="pt-BR" dirty="0" smtClean="0">
                <a:solidFill>
                  <a:srgbClr val="0033CC"/>
                </a:solidFill>
              </a:rPr>
              <a:t>Em resumo...</a:t>
            </a: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822961" y="1347788"/>
            <a:ext cx="7236777" cy="49717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sz="1400" dirty="0" smtClean="0"/>
              <a:t>No presente estudo da Rede Brasileira de Pesquisa Neonatal sobre os Fatores associados a hemotransfusão nos RN de muito baixo peso,  a idade gestacional variou entre 22-36,9 semanas (média de29,9</a:t>
            </a:r>
            <a:r>
              <a:rPr lang="pt-BR" altLang="ko-KR" sz="1400" dirty="0" smtClean="0"/>
              <a:t>±</a:t>
            </a:r>
            <a:r>
              <a:rPr lang="pt-BR" sz="1400" dirty="0" smtClean="0"/>
              <a:t>2.9 semanas)   e o peso de nascimento&lt;1550g (média de 1084</a:t>
            </a:r>
            <a:r>
              <a:rPr lang="pt-BR" altLang="ko-KR" sz="1400" dirty="0" smtClean="0"/>
              <a:t>±</a:t>
            </a:r>
            <a:r>
              <a:rPr lang="pt-BR" sz="1400" dirty="0" smtClean="0"/>
              <a:t>275g)  e o número de recém-nascidos envolvidos foi de 4283. O volume transfundido: 10-20ml/kg (a metade </a:t>
            </a:r>
            <a:r>
              <a:rPr lang="pt-BR" sz="1400" smtClean="0"/>
              <a:t>das </a:t>
            </a:r>
            <a:r>
              <a:rPr lang="pt-BR" sz="1400" smtClean="0"/>
              <a:t>Unidades </a:t>
            </a:r>
            <a:r>
              <a:rPr lang="pt-BR" sz="1400" dirty="0" smtClean="0"/>
              <a:t>usaram 15ml/kg). O percentual de transfusão variou entre 34% a 72% entre as Unidades Neonatais! Nesse estudo</a:t>
            </a:r>
            <a:r>
              <a:rPr lang="pt-BR" sz="1400" b="1" dirty="0" smtClean="0"/>
              <a:t>, prematuros que receberam transfusão sanguínea tiveram 3,8 mais chance de desenvolver enterocolite necrosante (ECN) e 64% de ter hemorragia grau III a IV</a:t>
            </a:r>
            <a:r>
              <a:rPr lang="pt-BR" sz="1400" dirty="0" smtClean="0"/>
              <a:t>. Estudo da Rede Nacional de Pesquisa Neonatal, em 2011, envolvendo Unidades Neonatais terciárias com 1077 prematuros, </a:t>
            </a:r>
            <a:r>
              <a:rPr lang="pt-BR" sz="1400" b="1" dirty="0" smtClean="0"/>
              <a:t>o risco relativo de morte hospitalar foi 49%  maior entre aqueles que receberam pelo menos uma transfusão sanguínea nos primeiros 28 dias de vida</a:t>
            </a:r>
            <a:r>
              <a:rPr lang="pt-BR" sz="1400" dirty="0" smtClean="0"/>
              <a:t> em relação aos que não foram transfundidos, após controle de fatores de confusão (</a:t>
            </a:r>
            <a:r>
              <a:rPr lang="pt-BR" sz="1400" b="1" dirty="0" smtClean="0"/>
              <a:t>3 ou mais: 89% risco relativo de óbito após 28 dias de vida em relação aos que receberam 1 ou 2 transfusões</a:t>
            </a:r>
            <a:r>
              <a:rPr lang="pt-BR" sz="1400" dirty="0" smtClean="0"/>
              <a:t>). Entre as medidas para reduzir a transfusão sanguínea se destacam: adotar </a:t>
            </a:r>
            <a:r>
              <a:rPr lang="pt-BR" sz="1400" i="1" dirty="0" err="1" smtClean="0"/>
              <a:t>guidelines</a:t>
            </a:r>
            <a:r>
              <a:rPr lang="pt-BR" sz="1400" dirty="0" smtClean="0"/>
              <a:t> restritivos ((efeitos superiores ao uso de </a:t>
            </a:r>
            <a:r>
              <a:rPr lang="pt-BR" sz="1400" dirty="0" err="1" smtClean="0"/>
              <a:t>eritropoietina</a:t>
            </a:r>
            <a:r>
              <a:rPr lang="pt-BR" sz="1400" dirty="0" smtClean="0"/>
              <a:t>), ligadura tardia do cordão umbilical e ordenha do cordão. Nos links, a discussão entre ECN e transfusão sanguínea: os estudos mais recentes não demonstraram esta associação (a transfusão da piora da anemia pode ocorrer antes da ocorrência da ECN!), no entanto, </a:t>
            </a:r>
            <a:r>
              <a:rPr lang="pt-BR" sz="1400" b="1" dirty="0" smtClean="0"/>
              <a:t>a alimentação durante a transfusão associou-se com maior risco de ECN (pode piorar a isquemia mesentérica!)</a:t>
            </a:r>
            <a:r>
              <a:rPr lang="pt-BR" sz="1400" dirty="0" smtClean="0"/>
              <a:t>. Ter sempre em mente:"o risco da transfusão demanda cuidadosa razão da transfusão“                                          </a:t>
            </a:r>
            <a:r>
              <a:rPr lang="pt-BR" sz="1200" dirty="0" smtClean="0"/>
              <a:t>Paulo R. Margotto </a:t>
            </a:r>
            <a:endParaRPr lang="pt-BR" sz="1200" dirty="0">
              <a:solidFill>
                <a:srgbClr val="FF3300"/>
              </a:solidFill>
              <a:latin typeface="Arial" charset="0"/>
              <a:ea typeface="Batang" pitchFamily="18" charset="-127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1095375" y="342900"/>
            <a:ext cx="6964363" cy="1201738"/>
          </a:xfrm>
        </p:spPr>
        <p:txBody>
          <a:bodyPr/>
          <a:lstStyle/>
          <a:p>
            <a:r>
              <a:rPr lang="pt-BR" smtClean="0">
                <a:solidFill>
                  <a:srgbClr val="0033CC"/>
                </a:solidFill>
              </a:rPr>
              <a:t>OBRIGADO!</a:t>
            </a: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1363663" y="1347788"/>
            <a:ext cx="6696075" cy="21478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ko-KR" sz="4000" b="1">
                <a:solidFill>
                  <a:srgbClr val="FF3300"/>
                </a:solidFill>
                <a:latin typeface="Times New Roman" pitchFamily="18" charset="0"/>
                <a:ea typeface="Batang" pitchFamily="18" charset="-127"/>
                <a:cs typeface="Arial" charset="0"/>
              </a:rPr>
              <a:t>“O risco da transfusão demanda cuidadosa razão da transfusão”</a:t>
            </a:r>
          </a:p>
          <a:p>
            <a:pPr algn="ctr" eaLnBrk="1" hangingPunct="1"/>
            <a:endParaRPr lang="pt-BR" sz="4000">
              <a:solidFill>
                <a:srgbClr val="FF3300"/>
              </a:solidFill>
              <a:latin typeface="Arial" charset="0"/>
              <a:ea typeface="Batang" pitchFamily="18" charset="-127"/>
              <a:cs typeface="Arial" charset="0"/>
            </a:endParaRPr>
          </a:p>
        </p:txBody>
      </p:sp>
      <p:pic>
        <p:nvPicPr>
          <p:cNvPr id="96260" name="Picture 4" descr="bebi_-slee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75075"/>
            <a:ext cx="4038600" cy="3082925"/>
          </a:xfrm>
          <a:prstGeom prst="rect">
            <a:avLst/>
          </a:prstGeom>
          <a:noFill/>
        </p:spPr>
      </p:pic>
      <p:pic>
        <p:nvPicPr>
          <p:cNvPr id="96261" name="Picture 5" descr="RosaBran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8600" y="3775075"/>
            <a:ext cx="5029200" cy="3068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Pushpin.thmx</Template>
  <TotalTime>8939</TotalTime>
  <Words>5016</Words>
  <Application>Microsoft Office PowerPoint</Application>
  <PresentationFormat>Apresentação na tela (4:3)</PresentationFormat>
  <Paragraphs>280</Paragraphs>
  <Slides>62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62</vt:i4>
      </vt:variant>
    </vt:vector>
  </HeadingPairs>
  <TitlesOfParts>
    <vt:vector size="63" baseType="lpstr">
      <vt:lpstr>Pushpin</vt:lpstr>
      <vt:lpstr>Fatores  associados com transfusão de concentrado de hemácias em pré-termos de muito baixo peso de Unidades Neonatais brasileiras Factors associated with red blood cell transfusions in very-low-birth-weight preterm infants in Brazilian neonatal units  </vt:lpstr>
      <vt:lpstr>Consultem o Artigo Integral!</vt:lpstr>
      <vt:lpstr>INTRODUÇÃO</vt:lpstr>
      <vt:lpstr>INTRODUÇÃO</vt:lpstr>
      <vt:lpstr>INTRODUÇÃO</vt:lpstr>
      <vt:lpstr>OBJETIVO</vt:lpstr>
      <vt:lpstr>MÉTODOS</vt:lpstr>
      <vt:lpstr>MÉTODOS</vt:lpstr>
      <vt:lpstr>MÉTODOS</vt:lpstr>
      <vt:lpstr>MÉTODOS</vt:lpstr>
      <vt:lpstr>Slide 11</vt:lpstr>
      <vt:lpstr>MÉTODOS</vt:lpstr>
      <vt:lpstr>RESULTADOS</vt:lpstr>
      <vt:lpstr>RESULTADOS</vt:lpstr>
      <vt:lpstr>RESULTADOS</vt:lpstr>
      <vt:lpstr>RESULTADOS</vt:lpstr>
      <vt:lpstr>Slide 17</vt:lpstr>
      <vt:lpstr>Slide 18</vt:lpstr>
      <vt:lpstr>Slide 19</vt:lpstr>
      <vt:lpstr>RESULTADOS</vt:lpstr>
      <vt:lpstr>Slide 21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Abstract</vt:lpstr>
      <vt:lpstr>REFERÊNCIAS</vt:lpstr>
      <vt:lpstr>REFERÊNCIAS</vt:lpstr>
      <vt:lpstr>Slide 34</vt:lpstr>
      <vt:lpstr>Slide 35</vt:lpstr>
      <vt:lpstr>Slide 36</vt:lpstr>
      <vt:lpstr>Nota do Editor do site, Dr. Paulo R. Margotto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Portanto, quanto à transfusão sanguínea e enterocolite necrosante....</vt:lpstr>
      <vt:lpstr>Slide 52</vt:lpstr>
      <vt:lpstr>Slide 53</vt:lpstr>
      <vt:lpstr>Slide 54</vt:lpstr>
      <vt:lpstr>Slide 55</vt:lpstr>
      <vt:lpstr>Slide 56</vt:lpstr>
      <vt:lpstr>Portanto, devemos usar furosemide antes ou depois da transfusão sanguínea?</vt:lpstr>
      <vt:lpstr>Slide 58</vt:lpstr>
      <vt:lpstr>Slide 59</vt:lpstr>
      <vt:lpstr>Slide 60</vt:lpstr>
      <vt:lpstr>Em resumo...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FATORES ASSOCIADOS COM TRANSFUSÃO DE CONCENTRADO DE HEMÁCIAS EM PRETERMOS DE MUITO BAIXO PESO DE UNIDADES NEONATAIS BRASILEIRAS</dc:title>
  <dc:creator>Sara Habka</dc:creator>
  <cp:lastModifiedBy>Paulo</cp:lastModifiedBy>
  <cp:revision>49</cp:revision>
  <dcterms:created xsi:type="dcterms:W3CDTF">2016-01-30T14:08:04Z</dcterms:created>
  <dcterms:modified xsi:type="dcterms:W3CDTF">2016-02-20T22:19:04Z</dcterms:modified>
</cp:coreProperties>
</file>