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 id="291" r:id="rId36"/>
    <p:sldId id="293" r:id="rId37"/>
    <p:sldId id="294" r:id="rId38"/>
    <p:sldId id="295" r:id="rId39"/>
    <p:sldId id="296" r:id="rId40"/>
    <p:sldId id="297" r:id="rId41"/>
    <p:sldId id="299" r:id="rId42"/>
    <p:sldId id="300" r:id="rId43"/>
    <p:sldId id="301" r:id="rId44"/>
    <p:sldId id="303" r:id="rId45"/>
    <p:sldId id="304" r:id="rId46"/>
    <p:sldId id="305" r:id="rId47"/>
    <p:sldId id="306" r:id="rId48"/>
    <p:sldId id="307" r:id="rId49"/>
    <p:sldId id="308" r:id="rId50"/>
    <p:sldId id="309" r:id="rId51"/>
    <p:sldId id="310" r:id="rId52"/>
    <p:sldId id="311" r:id="rId53"/>
    <p:sldId id="312" r:id="rId54"/>
    <p:sldId id="302" r:id="rId55"/>
    <p:sldId id="298" r:id="rId56"/>
    <p:sldId id="313" r:id="rId57"/>
    <p:sldId id="315" r:id="rId58"/>
    <p:sldId id="316" r:id="rId59"/>
    <p:sldId id="317" r:id="rId60"/>
    <p:sldId id="318" r:id="rId61"/>
    <p:sldId id="319" r:id="rId62"/>
    <p:sldId id="321" r:id="rId63"/>
    <p:sldId id="323" r:id="rId64"/>
    <p:sldId id="322" r:id="rId65"/>
  </p:sldIdLst>
  <p:sldSz cx="12192000" cy="6858000"/>
  <p:notesSz cx="6858000" cy="9144000"/>
  <p:defaultTextStyle>
    <a:defPPr>
      <a:defRPr lang="pt-BR"/>
    </a:defPPr>
    <a:lvl1pPr algn="l" rtl="0" fontAlgn="base">
      <a:spcBef>
        <a:spcPct val="0"/>
      </a:spcBef>
      <a:spcAft>
        <a:spcPct val="0"/>
      </a:spcAft>
      <a:defRPr kern="1200">
        <a:solidFill>
          <a:srgbClr val="404040"/>
        </a:solidFill>
        <a:latin typeface="Arial" pitchFamily="34" charset="0"/>
        <a:ea typeface="Helvetica"/>
        <a:cs typeface="Arial" pitchFamily="34" charset="0"/>
        <a:sym typeface="Helvetica"/>
      </a:defRPr>
    </a:lvl1pPr>
    <a:lvl2pPr marL="457200" algn="l" rtl="0" fontAlgn="base">
      <a:spcBef>
        <a:spcPct val="0"/>
      </a:spcBef>
      <a:spcAft>
        <a:spcPct val="0"/>
      </a:spcAft>
      <a:defRPr kern="1200">
        <a:solidFill>
          <a:srgbClr val="404040"/>
        </a:solidFill>
        <a:latin typeface="Arial" pitchFamily="34" charset="0"/>
        <a:ea typeface="Helvetica"/>
        <a:cs typeface="Arial" pitchFamily="34" charset="0"/>
        <a:sym typeface="Helvetica"/>
      </a:defRPr>
    </a:lvl2pPr>
    <a:lvl3pPr marL="914400" algn="l" rtl="0" fontAlgn="base">
      <a:spcBef>
        <a:spcPct val="0"/>
      </a:spcBef>
      <a:spcAft>
        <a:spcPct val="0"/>
      </a:spcAft>
      <a:defRPr kern="1200">
        <a:solidFill>
          <a:srgbClr val="404040"/>
        </a:solidFill>
        <a:latin typeface="Arial" pitchFamily="34" charset="0"/>
        <a:ea typeface="Helvetica"/>
        <a:cs typeface="Arial" pitchFamily="34" charset="0"/>
        <a:sym typeface="Helvetica"/>
      </a:defRPr>
    </a:lvl3pPr>
    <a:lvl4pPr marL="1371600" algn="l" rtl="0" fontAlgn="base">
      <a:spcBef>
        <a:spcPct val="0"/>
      </a:spcBef>
      <a:spcAft>
        <a:spcPct val="0"/>
      </a:spcAft>
      <a:defRPr kern="1200">
        <a:solidFill>
          <a:srgbClr val="404040"/>
        </a:solidFill>
        <a:latin typeface="Arial" pitchFamily="34" charset="0"/>
        <a:ea typeface="Helvetica"/>
        <a:cs typeface="Arial" pitchFamily="34" charset="0"/>
        <a:sym typeface="Helvetica"/>
      </a:defRPr>
    </a:lvl4pPr>
    <a:lvl5pPr marL="1828800" algn="l" rtl="0" fontAlgn="base">
      <a:spcBef>
        <a:spcPct val="0"/>
      </a:spcBef>
      <a:spcAft>
        <a:spcPct val="0"/>
      </a:spcAft>
      <a:defRPr kern="1200">
        <a:solidFill>
          <a:srgbClr val="404040"/>
        </a:solidFill>
        <a:latin typeface="Arial" pitchFamily="34" charset="0"/>
        <a:ea typeface="Helvetica"/>
        <a:cs typeface="Arial" pitchFamily="34" charset="0"/>
        <a:sym typeface="Helvetica"/>
      </a:defRPr>
    </a:lvl5pPr>
    <a:lvl6pPr marL="2286000" algn="l" defTabSz="914400" rtl="0" eaLnBrk="1" latinLnBrk="0" hangingPunct="1">
      <a:defRPr kern="1200">
        <a:solidFill>
          <a:srgbClr val="404040"/>
        </a:solidFill>
        <a:latin typeface="Arial" pitchFamily="34" charset="0"/>
        <a:ea typeface="Helvetica"/>
        <a:cs typeface="Arial" pitchFamily="34" charset="0"/>
        <a:sym typeface="Helvetica"/>
      </a:defRPr>
    </a:lvl6pPr>
    <a:lvl7pPr marL="2743200" algn="l" defTabSz="914400" rtl="0" eaLnBrk="1" latinLnBrk="0" hangingPunct="1">
      <a:defRPr kern="1200">
        <a:solidFill>
          <a:srgbClr val="404040"/>
        </a:solidFill>
        <a:latin typeface="Arial" pitchFamily="34" charset="0"/>
        <a:ea typeface="Helvetica"/>
        <a:cs typeface="Arial" pitchFamily="34" charset="0"/>
        <a:sym typeface="Helvetica"/>
      </a:defRPr>
    </a:lvl7pPr>
    <a:lvl8pPr marL="3200400" algn="l" defTabSz="914400" rtl="0" eaLnBrk="1" latinLnBrk="0" hangingPunct="1">
      <a:defRPr kern="1200">
        <a:solidFill>
          <a:srgbClr val="404040"/>
        </a:solidFill>
        <a:latin typeface="Arial" pitchFamily="34" charset="0"/>
        <a:ea typeface="Helvetica"/>
        <a:cs typeface="Arial" pitchFamily="34" charset="0"/>
        <a:sym typeface="Helvetica"/>
      </a:defRPr>
    </a:lvl8pPr>
    <a:lvl9pPr marL="3657600" algn="l" defTabSz="914400" rtl="0" eaLnBrk="1" latinLnBrk="0" hangingPunct="1">
      <a:defRPr kern="1200">
        <a:solidFill>
          <a:srgbClr val="404040"/>
        </a:solidFill>
        <a:latin typeface="Arial" pitchFamily="34" charset="0"/>
        <a:ea typeface="Helvetica"/>
        <a:cs typeface="Arial" pitchFamily="34" charset="0"/>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a:srgbClr val="FF33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inor">
          <a:srgbClr val="404040"/>
        </a:fontRef>
        <a:srgbClr val="40404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0CCCB"/>
          </a:solidFill>
        </a:fill>
      </a:tcStyle>
    </a:wholeTbl>
    <a:band2H>
      <a:tcTxStyle/>
      <a:tcStyle>
        <a:tcBdr/>
        <a:fill>
          <a:solidFill>
            <a:srgbClr val="F0E7E7"/>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3121"/>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3121"/>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3121"/>
          </a:solidFill>
        </a:fill>
      </a:tcStyle>
    </a:firstRow>
  </a:tblStyle>
  <a:tblStyle styleId="{C7B018BB-80A7-4F77-B60F-C8B233D01FF8}" styleName="">
    <a:tblBg/>
    <a:wholeTbl>
      <a:tcTxStyle b="on" i="on">
        <a:fontRef idx="minor">
          <a:srgbClr val="404040"/>
        </a:fontRef>
        <a:srgbClr val="40404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AD8CC"/>
          </a:solidFill>
        </a:fill>
      </a:tcStyle>
    </a:wholeTbl>
    <a:band2H>
      <a:tcTxStyle/>
      <a:tcStyle>
        <a:tcBdr/>
        <a:fill>
          <a:solidFill>
            <a:srgbClr val="FCECE7"/>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28330"/>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28330"/>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28330"/>
          </a:solidFill>
        </a:fill>
      </a:tcStyle>
    </a:firstRow>
  </a:tblStyle>
  <a:tblStyle styleId="{EEE7283C-3CF3-47DC-8721-378D4A62B228}" styleName="">
    <a:tblBg/>
    <a:wholeTbl>
      <a:tcTxStyle b="on" i="on">
        <a:fontRef idx="minor">
          <a:srgbClr val="404040"/>
        </a:fontRef>
        <a:srgbClr val="40404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0D8D0"/>
          </a:solidFill>
        </a:fill>
      </a:tcStyle>
    </a:wholeTbl>
    <a:band2H>
      <a:tcTxStyle/>
      <a:tcStyle>
        <a:tcBdr/>
        <a:fill>
          <a:solidFill>
            <a:srgbClr val="F0EDE9"/>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8555"/>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8555"/>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68555"/>
          </a:solidFill>
        </a:fill>
      </a:tcStyle>
    </a:firstRow>
  </a:tblStyle>
  <a:tblStyle styleId="{CF821DB8-F4EB-4A41-A1BA-3FCAFE7338EE}" styleName="">
    <a:tblBg/>
    <a:wholeTbl>
      <a:tcTxStyle b="on" i="on">
        <a:fontRef idx="minor">
          <a:srgbClr val="404040"/>
        </a:fontRef>
        <a:srgbClr val="40404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a:tcStyle>
        <a:tcBdr/>
        <a:fill>
          <a:solidFill>
            <a:srgbClr val="FFFFFF"/>
          </a:solidFill>
        </a:fill>
      </a:tcStyle>
    </a:band2H>
    <a:firstCol>
      <a:tcTxStyle b="on" i="on">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A63121"/>
          </a:solidFill>
        </a:fill>
      </a:tcStyle>
    </a:firstCol>
    <a:lastRow>
      <a:tcTxStyle b="on" i="on">
        <a:fontRef idx="minor">
          <a:srgbClr val="404040"/>
        </a:fontRef>
        <a:srgbClr val="404040"/>
      </a:tcTxStyle>
      <a:tcStyle>
        <a:tcBdr>
          <a:left>
            <a:ln w="12700" cap="flat">
              <a:noFill/>
              <a:miter lim="400000"/>
            </a:ln>
          </a:left>
          <a:right>
            <a:ln w="12700" cap="flat">
              <a:noFill/>
              <a:miter lim="400000"/>
            </a:ln>
          </a:right>
          <a:top>
            <a:ln w="50800" cap="flat">
              <a:solidFill>
                <a:srgbClr val="404040"/>
              </a:solidFill>
              <a:prstDash val="solid"/>
              <a:bevel/>
            </a:ln>
          </a:top>
          <a:bottom>
            <a:ln w="25400" cap="flat">
              <a:solidFill>
                <a:srgbClr val="40404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inor">
          <a:srgbClr val="FFFFFF"/>
        </a:fontRef>
        <a:srgbClr val="FFFFFF"/>
      </a:tcTxStyle>
      <a:tcStyle>
        <a:tcBdr>
          <a:left>
            <a:ln w="12700" cap="flat">
              <a:noFill/>
              <a:miter lim="400000"/>
            </a:ln>
          </a:left>
          <a:right>
            <a:ln w="12700" cap="flat">
              <a:noFill/>
              <a:miter lim="400000"/>
            </a:ln>
          </a:right>
          <a:top>
            <a:ln w="25400" cap="flat">
              <a:solidFill>
                <a:srgbClr val="404040"/>
              </a:solidFill>
              <a:prstDash val="solid"/>
              <a:bevel/>
            </a:ln>
          </a:top>
          <a:bottom>
            <a:ln w="25400" cap="flat">
              <a:solidFill>
                <a:srgbClr val="404040"/>
              </a:solidFill>
              <a:prstDash val="solid"/>
              <a:bevel/>
            </a:ln>
          </a:bottom>
          <a:insideH>
            <a:ln w="12700" cap="flat">
              <a:noFill/>
              <a:miter lim="400000"/>
            </a:ln>
          </a:insideH>
          <a:insideV>
            <a:ln w="12700" cap="flat">
              <a:noFill/>
              <a:miter lim="400000"/>
            </a:ln>
          </a:insideV>
        </a:tcBdr>
        <a:fill>
          <a:solidFill>
            <a:srgbClr val="A63121"/>
          </a:solidFill>
        </a:fill>
      </a:tcStyle>
    </a:firstRow>
  </a:tblStyle>
  <a:tblStyle styleId="{33BA23B1-9221-436E-865A-0063620EA4FD}" styleName="">
    <a:tblBg/>
    <a:wholeTbl>
      <a:tcTxStyle b="on" i="on">
        <a:fontRef idx="minor">
          <a:srgbClr val="404040"/>
        </a:fontRef>
        <a:srgbClr val="40404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DCDCD"/>
          </a:solidFill>
        </a:fill>
      </a:tcStyle>
    </a:wholeTbl>
    <a:band2H>
      <a:tcTxStyle/>
      <a:tcStyle>
        <a:tcBdr/>
        <a:fill>
          <a:solidFill>
            <a:srgbClr val="E8E8E8"/>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04040"/>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04040"/>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04040"/>
          </a:solidFill>
        </a:fill>
      </a:tcStyle>
    </a:firstRow>
  </a:tblStyle>
  <a:tblStyle styleId="{2708684C-4D16-4618-839F-0558EEFCDFE6}" styleName="">
    <a:tblBg/>
    <a:wholeTbl>
      <a:tcTxStyle b="on" i="on">
        <a:fontRef idx="minor">
          <a:srgbClr val="404040"/>
        </a:fontRef>
        <a:srgbClr val="404040"/>
      </a:tcTxStyle>
      <a:tcStyle>
        <a:tcBdr>
          <a:left>
            <a:ln w="12700" cap="flat">
              <a:solidFill>
                <a:srgbClr val="404040"/>
              </a:solidFill>
              <a:prstDash val="solid"/>
              <a:bevel/>
            </a:ln>
          </a:left>
          <a:right>
            <a:ln w="12700" cap="flat">
              <a:solidFill>
                <a:srgbClr val="404040"/>
              </a:solidFill>
              <a:prstDash val="solid"/>
              <a:bevel/>
            </a:ln>
          </a:right>
          <a:top>
            <a:ln w="12700" cap="flat">
              <a:solidFill>
                <a:srgbClr val="404040"/>
              </a:solidFill>
              <a:prstDash val="solid"/>
              <a:bevel/>
            </a:ln>
          </a:top>
          <a:bottom>
            <a:ln w="12700" cap="flat">
              <a:solidFill>
                <a:srgbClr val="404040"/>
              </a:solidFill>
              <a:prstDash val="solid"/>
              <a:bevel/>
            </a:ln>
          </a:bottom>
          <a:insideH>
            <a:ln w="12700" cap="flat">
              <a:solidFill>
                <a:srgbClr val="404040"/>
              </a:solidFill>
              <a:prstDash val="solid"/>
              <a:bevel/>
            </a:ln>
          </a:insideH>
          <a:insideV>
            <a:ln w="12700" cap="flat">
              <a:solidFill>
                <a:srgbClr val="404040"/>
              </a:solidFill>
              <a:prstDash val="solid"/>
              <a:bevel/>
            </a:ln>
          </a:insideV>
        </a:tcBdr>
        <a:fill>
          <a:solidFill>
            <a:srgbClr val="404040">
              <a:alpha val="20000"/>
            </a:srgbClr>
          </a:solidFill>
        </a:fill>
      </a:tcStyle>
    </a:wholeTbl>
    <a:band2H>
      <a:tcTxStyle/>
      <a:tcStyle>
        <a:tcBdr/>
        <a:fill>
          <a:solidFill>
            <a:srgbClr val="FFFFFF"/>
          </a:solidFill>
        </a:fill>
      </a:tcStyle>
    </a:band2H>
    <a:firstCol>
      <a:tcTxStyle b="on" i="on">
        <a:fontRef idx="minor">
          <a:srgbClr val="404040"/>
        </a:fontRef>
        <a:srgbClr val="404040"/>
      </a:tcTxStyle>
      <a:tcStyle>
        <a:tcBdr>
          <a:left>
            <a:ln w="12700" cap="flat">
              <a:solidFill>
                <a:srgbClr val="404040"/>
              </a:solidFill>
              <a:prstDash val="solid"/>
              <a:bevel/>
            </a:ln>
          </a:left>
          <a:right>
            <a:ln w="12700" cap="flat">
              <a:solidFill>
                <a:srgbClr val="404040"/>
              </a:solidFill>
              <a:prstDash val="solid"/>
              <a:bevel/>
            </a:ln>
          </a:right>
          <a:top>
            <a:ln w="12700" cap="flat">
              <a:solidFill>
                <a:srgbClr val="404040"/>
              </a:solidFill>
              <a:prstDash val="solid"/>
              <a:bevel/>
            </a:ln>
          </a:top>
          <a:bottom>
            <a:ln w="12700" cap="flat">
              <a:solidFill>
                <a:srgbClr val="404040"/>
              </a:solidFill>
              <a:prstDash val="solid"/>
              <a:bevel/>
            </a:ln>
          </a:bottom>
          <a:insideH>
            <a:ln w="12700" cap="flat">
              <a:solidFill>
                <a:srgbClr val="404040"/>
              </a:solidFill>
              <a:prstDash val="solid"/>
              <a:bevel/>
            </a:ln>
          </a:insideH>
          <a:insideV>
            <a:ln w="12700" cap="flat">
              <a:solidFill>
                <a:srgbClr val="404040"/>
              </a:solidFill>
              <a:prstDash val="solid"/>
              <a:bevel/>
            </a:ln>
          </a:insideV>
        </a:tcBdr>
        <a:fill>
          <a:solidFill>
            <a:srgbClr val="404040">
              <a:alpha val="20000"/>
            </a:srgbClr>
          </a:solidFill>
        </a:fill>
      </a:tcStyle>
    </a:firstCol>
    <a:lastRow>
      <a:tcTxStyle b="on" i="on">
        <a:fontRef idx="minor">
          <a:srgbClr val="404040"/>
        </a:fontRef>
        <a:srgbClr val="404040"/>
      </a:tcTxStyle>
      <a:tcStyle>
        <a:tcBdr>
          <a:left>
            <a:ln w="12700" cap="flat">
              <a:solidFill>
                <a:srgbClr val="404040"/>
              </a:solidFill>
              <a:prstDash val="solid"/>
              <a:bevel/>
            </a:ln>
          </a:left>
          <a:right>
            <a:ln w="12700" cap="flat">
              <a:solidFill>
                <a:srgbClr val="404040"/>
              </a:solidFill>
              <a:prstDash val="solid"/>
              <a:bevel/>
            </a:ln>
          </a:right>
          <a:top>
            <a:ln w="50800" cap="flat">
              <a:solidFill>
                <a:srgbClr val="404040"/>
              </a:solidFill>
              <a:prstDash val="solid"/>
              <a:bevel/>
            </a:ln>
          </a:top>
          <a:bottom>
            <a:ln w="12700" cap="flat">
              <a:solidFill>
                <a:srgbClr val="404040"/>
              </a:solidFill>
              <a:prstDash val="solid"/>
              <a:bevel/>
            </a:ln>
          </a:bottom>
          <a:insideH>
            <a:ln w="12700" cap="flat">
              <a:solidFill>
                <a:srgbClr val="404040"/>
              </a:solidFill>
              <a:prstDash val="solid"/>
              <a:bevel/>
            </a:ln>
          </a:insideH>
          <a:insideV>
            <a:ln w="12700" cap="flat">
              <a:solidFill>
                <a:srgbClr val="404040"/>
              </a:solidFill>
              <a:prstDash val="solid"/>
              <a:bevel/>
            </a:ln>
          </a:insideV>
        </a:tcBdr>
        <a:fill>
          <a:noFill/>
        </a:fill>
      </a:tcStyle>
    </a:lastRow>
    <a:firstRow>
      <a:tcTxStyle b="on" i="on">
        <a:fontRef idx="minor">
          <a:srgbClr val="404040"/>
        </a:fontRef>
        <a:srgbClr val="404040"/>
      </a:tcTxStyle>
      <a:tcStyle>
        <a:tcBdr>
          <a:left>
            <a:ln w="12700" cap="flat">
              <a:solidFill>
                <a:srgbClr val="404040"/>
              </a:solidFill>
              <a:prstDash val="solid"/>
              <a:bevel/>
            </a:ln>
          </a:left>
          <a:right>
            <a:ln w="12700" cap="flat">
              <a:solidFill>
                <a:srgbClr val="404040"/>
              </a:solidFill>
              <a:prstDash val="solid"/>
              <a:bevel/>
            </a:ln>
          </a:right>
          <a:top>
            <a:ln w="12700" cap="flat">
              <a:solidFill>
                <a:srgbClr val="404040"/>
              </a:solidFill>
              <a:prstDash val="solid"/>
              <a:bevel/>
            </a:ln>
          </a:top>
          <a:bottom>
            <a:ln w="25400" cap="flat">
              <a:solidFill>
                <a:srgbClr val="404040"/>
              </a:solidFill>
              <a:prstDash val="solid"/>
              <a:bevel/>
            </a:ln>
          </a:bottom>
          <a:insideH>
            <a:ln w="12700" cap="flat">
              <a:solidFill>
                <a:srgbClr val="404040"/>
              </a:solidFill>
              <a:prstDash val="solid"/>
              <a:bevel/>
            </a:ln>
          </a:insideH>
          <a:insideV>
            <a:ln w="12700" cap="flat">
              <a:solidFill>
                <a:srgbClr val="40404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5" d="100"/>
          <a:sy n="85" d="100"/>
        </p:scale>
        <p:origin x="-475" y="-254"/>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 name="Shape 67"/>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68" name="Shape 68"/>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Slide de título">
    <p:spTree>
      <p:nvGrpSpPr>
        <p:cNvPr id="1" name=""/>
        <p:cNvGrpSpPr/>
        <p:nvPr/>
      </p:nvGrpSpPr>
      <p:grpSpPr>
        <a:xfrm>
          <a:off x="0" y="0"/>
          <a:ext cx="0" cy="0"/>
          <a:chOff x="0" y="0"/>
          <a:chExt cx="0" cy="0"/>
        </a:xfrm>
      </p:grpSpPr>
      <p:pic>
        <p:nvPicPr>
          <p:cNvPr id="4" name="image2.png"/>
          <p:cNvPicPr>
            <a:picLocks noChangeAspect="1" noChangeArrowheads="1"/>
          </p:cNvPicPr>
          <p:nvPr/>
        </p:nvPicPr>
        <p:blipFill>
          <a:blip r:embed="rId2"/>
          <a:srcRect l="2124" r="320" b="421"/>
          <a:stretch>
            <a:fillRect/>
          </a:stretch>
        </p:blipFill>
        <p:spPr bwMode="auto">
          <a:xfrm>
            <a:off x="1588" y="0"/>
            <a:ext cx="12188825" cy="6858000"/>
          </a:xfrm>
          <a:prstGeom prst="rect">
            <a:avLst/>
          </a:prstGeom>
          <a:noFill/>
          <a:ln w="12700">
            <a:noFill/>
            <a:miter lim="400000"/>
            <a:headEnd/>
            <a:tailEnd/>
          </a:ln>
        </p:spPr>
      </p:pic>
      <p:sp>
        <p:nvSpPr>
          <p:cNvPr id="8" name="Shape 8"/>
          <p:cNvSpPr>
            <a:spLocks noGrp="1"/>
          </p:cNvSpPr>
          <p:nvPr>
            <p:ph type="title"/>
          </p:nvPr>
        </p:nvSpPr>
        <p:spPr>
          <a:xfrm>
            <a:off x="838200" y="0"/>
            <a:ext cx="8458200" cy="2362200"/>
          </a:xfrm>
          <a:prstGeom prst="rect">
            <a:avLst/>
          </a:prstGeom>
        </p:spPr>
        <p:txBody>
          <a:bodyPr/>
          <a:lstStyle>
            <a:lvl1pPr>
              <a:defRPr sz="4400"/>
            </a:lvl1pPr>
          </a:lstStyle>
          <a:p>
            <a:pPr lvl="0"/>
            <a:r>
              <a:rPr/>
              <a:t>Texto do Título</a:t>
            </a:r>
          </a:p>
        </p:txBody>
      </p:sp>
      <p:sp>
        <p:nvSpPr>
          <p:cNvPr id="9" name="Shape 9"/>
          <p:cNvSpPr>
            <a:spLocks noGrp="1"/>
          </p:cNvSpPr>
          <p:nvPr>
            <p:ph type="body" idx="1"/>
          </p:nvPr>
        </p:nvSpPr>
        <p:spPr>
          <a:xfrm>
            <a:off x="838200" y="2438400"/>
            <a:ext cx="7086600" cy="4343400"/>
          </a:xfrm>
          <a:prstGeom prst="rect">
            <a:avLst/>
          </a:prstGeom>
        </p:spPr>
        <p:txBody>
          <a:bodyPr/>
          <a:lstStyle>
            <a:lvl1pPr marL="0" indent="0">
              <a:spcBef>
                <a:spcPts val="1200"/>
              </a:spcBef>
              <a:buSzTx/>
              <a:buFontTx/>
              <a:buNone/>
              <a:defRPr sz="2400">
                <a:latin typeface="Times New Roman"/>
                <a:ea typeface="Times New Roman"/>
                <a:cs typeface="Times New Roman"/>
                <a:sym typeface="Times New Roman"/>
              </a:defRPr>
            </a:lvl1pPr>
            <a:lvl2pPr marL="0" indent="0">
              <a:spcBef>
                <a:spcPts val="1200"/>
              </a:spcBef>
              <a:buSzTx/>
              <a:buFontTx/>
              <a:buNone/>
              <a:defRPr sz="2400">
                <a:latin typeface="Times New Roman"/>
                <a:ea typeface="Times New Roman"/>
                <a:cs typeface="Times New Roman"/>
                <a:sym typeface="Times New Roman"/>
              </a:defRPr>
            </a:lvl2pPr>
            <a:lvl3pPr marL="0" indent="0">
              <a:spcBef>
                <a:spcPts val="1200"/>
              </a:spcBef>
              <a:buSzTx/>
              <a:buFontTx/>
              <a:buNone/>
              <a:defRPr sz="2400">
                <a:latin typeface="Times New Roman"/>
                <a:ea typeface="Times New Roman"/>
                <a:cs typeface="Times New Roman"/>
                <a:sym typeface="Times New Roman"/>
              </a:defRPr>
            </a:lvl3pPr>
            <a:lvl4pPr marL="0" indent="0">
              <a:spcBef>
                <a:spcPts val="1200"/>
              </a:spcBef>
              <a:buSzTx/>
              <a:buFontTx/>
              <a:buNone/>
              <a:defRPr sz="2400">
                <a:latin typeface="Times New Roman"/>
                <a:ea typeface="Times New Roman"/>
                <a:cs typeface="Times New Roman"/>
                <a:sym typeface="Times New Roman"/>
              </a:defRPr>
            </a:lvl4pPr>
            <a:lvl5pPr marL="0" indent="0">
              <a:spcBef>
                <a:spcPts val="1200"/>
              </a:spcBef>
              <a:buSzTx/>
              <a:buFontTx/>
              <a:buNone/>
              <a:defRPr sz="2400">
                <a:latin typeface="Times New Roman"/>
                <a:ea typeface="Times New Roman"/>
                <a:cs typeface="Times New Roman"/>
                <a:sym typeface="Times New Roman"/>
              </a:defRPr>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e conteúdo">
    <p:spTree>
      <p:nvGrpSpPr>
        <p:cNvPr id="1" name=""/>
        <p:cNvGrpSpPr/>
        <p:nvPr/>
      </p:nvGrpSpPr>
      <p:grpSpPr>
        <a:xfrm>
          <a:off x="0" y="0"/>
          <a:ext cx="0" cy="0"/>
          <a:chOff x="0" y="0"/>
          <a:chExt cx="0" cy="0"/>
        </a:xfrm>
      </p:grpSpPr>
      <p:sp>
        <p:nvSpPr>
          <p:cNvPr id="11" name="Shape 11"/>
          <p:cNvSpPr>
            <a:spLocks noGrp="1"/>
          </p:cNvSpPr>
          <p:nvPr>
            <p:ph type="title"/>
          </p:nvPr>
        </p:nvSpPr>
        <p:spPr>
          <a:prstGeom prst="rect">
            <a:avLst/>
          </a:prstGeom>
        </p:spPr>
        <p:txBody>
          <a:bodyPr/>
          <a:lstStyle/>
          <a:p>
            <a:pPr lvl="0"/>
            <a:r>
              <a:rPr/>
              <a:t>Texto do Título</a:t>
            </a:r>
          </a:p>
        </p:txBody>
      </p:sp>
      <p:sp>
        <p:nvSpPr>
          <p:cNvPr id="12" name="Shape 12"/>
          <p:cNvSpPr>
            <a:spLocks noGrp="1"/>
          </p:cNvSpPr>
          <p:nvPr>
            <p:ph type="body" idx="1"/>
          </p:nvPr>
        </p:nvSpPr>
        <p:spPr>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3ABC181F-CA9E-4116-AE2C-166B68834375}" type="slidenum">
              <a:rPr lang="pt-BR"/>
              <a:pPr/>
              <a:t>‹nº›</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Cabeçalho da Seção">
    <p:spTree>
      <p:nvGrpSpPr>
        <p:cNvPr id="1" name=""/>
        <p:cNvGrpSpPr/>
        <p:nvPr/>
      </p:nvGrpSpPr>
      <p:grpSpPr>
        <a:xfrm>
          <a:off x="0" y="0"/>
          <a:ext cx="0" cy="0"/>
          <a:chOff x="0" y="0"/>
          <a:chExt cx="0" cy="0"/>
        </a:xfrm>
      </p:grpSpPr>
      <p:pic>
        <p:nvPicPr>
          <p:cNvPr id="4" name="image3.png"/>
          <p:cNvPicPr>
            <a:picLocks noChangeAspect="1" noChangeArrowheads="1"/>
          </p:cNvPicPr>
          <p:nvPr/>
        </p:nvPicPr>
        <p:blipFill>
          <a:blip r:embed="rId2"/>
          <a:srcRect l="433" t="423"/>
          <a:stretch>
            <a:fillRect/>
          </a:stretch>
        </p:blipFill>
        <p:spPr bwMode="auto">
          <a:xfrm>
            <a:off x="0" y="0"/>
            <a:ext cx="12190413" cy="6856413"/>
          </a:xfrm>
          <a:prstGeom prst="rect">
            <a:avLst/>
          </a:prstGeom>
          <a:noFill/>
          <a:ln w="12700">
            <a:noFill/>
            <a:miter lim="400000"/>
            <a:headEnd/>
            <a:tailEnd/>
          </a:ln>
        </p:spPr>
      </p:pic>
      <p:sp>
        <p:nvSpPr>
          <p:cNvPr id="16" name="Shape 16"/>
          <p:cNvSpPr>
            <a:spLocks noGrp="1"/>
          </p:cNvSpPr>
          <p:nvPr>
            <p:ph type="title"/>
          </p:nvPr>
        </p:nvSpPr>
        <p:spPr>
          <a:xfrm>
            <a:off x="3352800" y="0"/>
            <a:ext cx="7315200" cy="2362200"/>
          </a:xfrm>
          <a:prstGeom prst="rect">
            <a:avLst/>
          </a:prstGeom>
        </p:spPr>
        <p:txBody>
          <a:bodyPr/>
          <a:lstStyle>
            <a:lvl1pPr>
              <a:defRPr sz="4400"/>
            </a:lvl1pPr>
          </a:lstStyle>
          <a:p>
            <a:pPr lvl="0"/>
            <a:r>
              <a:rPr/>
              <a:t>Texto do Título</a:t>
            </a:r>
          </a:p>
        </p:txBody>
      </p:sp>
      <p:sp>
        <p:nvSpPr>
          <p:cNvPr id="17" name="Shape 17"/>
          <p:cNvSpPr>
            <a:spLocks noGrp="1"/>
          </p:cNvSpPr>
          <p:nvPr>
            <p:ph type="body" idx="1"/>
          </p:nvPr>
        </p:nvSpPr>
        <p:spPr>
          <a:xfrm>
            <a:off x="3352800" y="2438400"/>
            <a:ext cx="5486400" cy="4343400"/>
          </a:xfrm>
          <a:prstGeom prst="rect">
            <a:avLst/>
          </a:prstGeom>
        </p:spPr>
        <p:txBody>
          <a:bodyPr/>
          <a:lstStyle>
            <a:lvl1pPr marL="0" indent="0">
              <a:spcBef>
                <a:spcPts val="1200"/>
              </a:spcBef>
              <a:buSzTx/>
              <a:buFontTx/>
              <a:buNone/>
              <a:defRPr sz="2400">
                <a:latin typeface="Times New Roman"/>
                <a:ea typeface="Times New Roman"/>
                <a:cs typeface="Times New Roman"/>
                <a:sym typeface="Times New Roman"/>
              </a:defRPr>
            </a:lvl1pPr>
            <a:lvl2pPr marL="0" indent="0">
              <a:spcBef>
                <a:spcPts val="1200"/>
              </a:spcBef>
              <a:buSzTx/>
              <a:buFontTx/>
              <a:buNone/>
              <a:defRPr sz="2400">
                <a:latin typeface="Times New Roman"/>
                <a:ea typeface="Times New Roman"/>
                <a:cs typeface="Times New Roman"/>
                <a:sym typeface="Times New Roman"/>
              </a:defRPr>
            </a:lvl2pPr>
            <a:lvl3pPr marL="0" indent="0">
              <a:spcBef>
                <a:spcPts val="1200"/>
              </a:spcBef>
              <a:buSzTx/>
              <a:buFontTx/>
              <a:buNone/>
              <a:defRPr sz="2400">
                <a:latin typeface="Times New Roman"/>
                <a:ea typeface="Times New Roman"/>
                <a:cs typeface="Times New Roman"/>
                <a:sym typeface="Times New Roman"/>
              </a:defRPr>
            </a:lvl3pPr>
            <a:lvl4pPr marL="0" indent="0">
              <a:spcBef>
                <a:spcPts val="1200"/>
              </a:spcBef>
              <a:buSzTx/>
              <a:buFontTx/>
              <a:buNone/>
              <a:defRPr sz="2400">
                <a:latin typeface="Times New Roman"/>
                <a:ea typeface="Times New Roman"/>
                <a:cs typeface="Times New Roman"/>
                <a:sym typeface="Times New Roman"/>
              </a:defRPr>
            </a:lvl4pPr>
            <a:lvl5pPr marL="0" indent="0">
              <a:spcBef>
                <a:spcPts val="1200"/>
              </a:spcBef>
              <a:buSzTx/>
              <a:buFontTx/>
              <a:buNone/>
              <a:defRPr sz="2400">
                <a:latin typeface="Times New Roman"/>
                <a:ea typeface="Times New Roman"/>
                <a:cs typeface="Times New Roman"/>
                <a:sym typeface="Times New Roman"/>
              </a:defRPr>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uas Partes de Conteúdo">
    <p:spTree>
      <p:nvGrpSpPr>
        <p:cNvPr id="1" name=""/>
        <p:cNvGrpSpPr/>
        <p:nvPr/>
      </p:nvGrpSpPr>
      <p:grpSpPr>
        <a:xfrm>
          <a:off x="0" y="0"/>
          <a:ext cx="0" cy="0"/>
          <a:chOff x="0" y="0"/>
          <a:chExt cx="0" cy="0"/>
        </a:xfrm>
      </p:grpSpPr>
      <p:sp>
        <p:nvSpPr>
          <p:cNvPr id="19" name="Shape 19"/>
          <p:cNvSpPr>
            <a:spLocks noGrp="1"/>
          </p:cNvSpPr>
          <p:nvPr>
            <p:ph type="title"/>
          </p:nvPr>
        </p:nvSpPr>
        <p:spPr>
          <a:prstGeom prst="rect">
            <a:avLst/>
          </a:prstGeom>
        </p:spPr>
        <p:txBody>
          <a:bodyPr/>
          <a:lstStyle/>
          <a:p>
            <a:pPr lvl="0"/>
            <a:r>
              <a:rPr/>
              <a:t>Texto do Título</a:t>
            </a:r>
          </a:p>
        </p:txBody>
      </p:sp>
      <p:sp>
        <p:nvSpPr>
          <p:cNvPr id="20" name="Shape 20"/>
          <p:cNvSpPr>
            <a:spLocks noGrp="1"/>
          </p:cNvSpPr>
          <p:nvPr>
            <p:ph type="body" idx="1"/>
          </p:nvPr>
        </p:nvSpPr>
        <p:spPr>
          <a:xfrm>
            <a:off x="1524000" y="1825625"/>
            <a:ext cx="4389121" cy="5032375"/>
          </a:xfrm>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5B271DE5-AECE-4E5C-95A0-365AFF346507}" type="slidenum">
              <a:rPr lang="pt-BR"/>
              <a:pPr/>
              <a:t>‹nº›</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ação">
    <p:spTree>
      <p:nvGrpSpPr>
        <p:cNvPr id="1" name=""/>
        <p:cNvGrpSpPr/>
        <p:nvPr/>
      </p:nvGrpSpPr>
      <p:grpSpPr>
        <a:xfrm>
          <a:off x="0" y="0"/>
          <a:ext cx="0" cy="0"/>
          <a:chOff x="0" y="0"/>
          <a:chExt cx="0" cy="0"/>
        </a:xfrm>
      </p:grpSpPr>
      <p:sp>
        <p:nvSpPr>
          <p:cNvPr id="23" name="Shape 23"/>
          <p:cNvSpPr>
            <a:spLocks noGrp="1"/>
          </p:cNvSpPr>
          <p:nvPr>
            <p:ph type="title"/>
          </p:nvPr>
        </p:nvSpPr>
        <p:spPr>
          <a:prstGeom prst="rect">
            <a:avLst/>
          </a:prstGeom>
        </p:spPr>
        <p:txBody>
          <a:bodyPr/>
          <a:lstStyle/>
          <a:p>
            <a:pPr lvl="0"/>
            <a:r>
              <a:rPr/>
              <a:t>Texto do Título</a:t>
            </a:r>
          </a:p>
        </p:txBody>
      </p:sp>
      <p:sp>
        <p:nvSpPr>
          <p:cNvPr id="24" name="Shape 24"/>
          <p:cNvSpPr>
            <a:spLocks noGrp="1"/>
          </p:cNvSpPr>
          <p:nvPr>
            <p:ph type="body" idx="1"/>
          </p:nvPr>
        </p:nvSpPr>
        <p:spPr>
          <a:xfrm>
            <a:off x="1524000" y="1447800"/>
            <a:ext cx="4389121" cy="1557866"/>
          </a:xfrm>
          <a:prstGeom prst="rect">
            <a:avLst/>
          </a:prstGeom>
        </p:spPr>
        <p:txBody>
          <a:bodyPr anchor="ctr"/>
          <a:lstStyle>
            <a:lvl1pPr marL="0" indent="0">
              <a:spcBef>
                <a:spcPts val="0"/>
              </a:spcBef>
              <a:buSzTx/>
              <a:buFontTx/>
              <a:buNone/>
              <a:defRPr sz="2400">
                <a:solidFill>
                  <a:srgbClr val="398D3B"/>
                </a:solidFill>
                <a:latin typeface="Times New Roman"/>
                <a:ea typeface="Times New Roman"/>
                <a:cs typeface="Times New Roman"/>
                <a:sym typeface="Times New Roman"/>
              </a:defRPr>
            </a:lvl1pPr>
            <a:lvl2pPr marL="0" indent="0">
              <a:spcBef>
                <a:spcPts val="0"/>
              </a:spcBef>
              <a:buSzTx/>
              <a:buFontTx/>
              <a:buNone/>
              <a:defRPr sz="2400">
                <a:solidFill>
                  <a:srgbClr val="398D3B"/>
                </a:solidFill>
                <a:latin typeface="Times New Roman"/>
                <a:ea typeface="Times New Roman"/>
                <a:cs typeface="Times New Roman"/>
                <a:sym typeface="Times New Roman"/>
              </a:defRPr>
            </a:lvl2pPr>
            <a:lvl3pPr marL="0" indent="0">
              <a:spcBef>
                <a:spcPts val="0"/>
              </a:spcBef>
              <a:buSzTx/>
              <a:buFontTx/>
              <a:buNone/>
              <a:defRPr sz="2400">
                <a:solidFill>
                  <a:srgbClr val="398D3B"/>
                </a:solidFill>
                <a:latin typeface="Times New Roman"/>
                <a:ea typeface="Times New Roman"/>
                <a:cs typeface="Times New Roman"/>
                <a:sym typeface="Times New Roman"/>
              </a:defRPr>
            </a:lvl3pPr>
            <a:lvl4pPr marL="0" indent="0">
              <a:spcBef>
                <a:spcPts val="0"/>
              </a:spcBef>
              <a:buSzTx/>
              <a:buFontTx/>
              <a:buNone/>
              <a:defRPr sz="2400">
                <a:solidFill>
                  <a:srgbClr val="398D3B"/>
                </a:solidFill>
                <a:latin typeface="Times New Roman"/>
                <a:ea typeface="Times New Roman"/>
                <a:cs typeface="Times New Roman"/>
                <a:sym typeface="Times New Roman"/>
              </a:defRPr>
            </a:lvl4pPr>
            <a:lvl5pPr marL="0" indent="0">
              <a:spcBef>
                <a:spcPts val="0"/>
              </a:spcBef>
              <a:buSzTx/>
              <a:buFontTx/>
              <a:buNone/>
              <a:defRPr sz="2400">
                <a:solidFill>
                  <a:srgbClr val="398D3B"/>
                </a:solidFill>
                <a:latin typeface="Times New Roman"/>
                <a:ea typeface="Times New Roman"/>
                <a:cs typeface="Times New Roman"/>
                <a:sym typeface="Times New Roman"/>
              </a:defRPr>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97869FB4-4883-495E-B0E0-A48D0549F4D7}" type="slidenum">
              <a:rPr lang="pt-BR"/>
              <a:pPr/>
              <a:t>‹nº›</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Somente título">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r>
              <a:rPr/>
              <a:t>Texto do Título</a:t>
            </a:r>
          </a:p>
        </p:txBody>
      </p:sp>
      <p:sp>
        <p:nvSpPr>
          <p:cNvPr id="3" name="Shape 5"/>
          <p:cNvSpPr>
            <a:spLocks noGrp="1"/>
          </p:cNvSpPr>
          <p:nvPr>
            <p:ph type="sldNum" sz="quarter" idx="10"/>
          </p:nvPr>
        </p:nvSpPr>
        <p:spPr>
          <a:ln/>
        </p:spPr>
        <p:txBody>
          <a:bodyPr/>
          <a:lstStyle>
            <a:lvl1pPr>
              <a:defRPr/>
            </a:lvl1pPr>
          </a:lstStyle>
          <a:p>
            <a:fld id="{CE1BB439-594D-47AA-86A3-C3A33E30E93C}" type="slidenum">
              <a:rPr lang="pt-BR"/>
              <a:pPr/>
              <a:t>‹nº›</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Shape 5"/>
          <p:cNvSpPr>
            <a:spLocks noGrp="1"/>
          </p:cNvSpPr>
          <p:nvPr>
            <p:ph type="sldNum" sz="quarter" idx="10"/>
          </p:nvPr>
        </p:nvSpPr>
        <p:spPr>
          <a:ln/>
        </p:spPr>
        <p:txBody>
          <a:bodyPr/>
          <a:lstStyle>
            <a:lvl1pPr>
              <a:defRPr/>
            </a:lvl1pPr>
          </a:lstStyle>
          <a:p>
            <a:fld id="{83667DA9-C072-4015-9685-2FF1686A99BF}" type="slidenum">
              <a:rPr lang="pt-BR"/>
              <a:pPr/>
              <a:t>‹nº›</a:t>
            </a:fld>
            <a:endParaRPr lang="pt-B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údo com Legenda">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r>
              <a:rPr/>
              <a:t>Texto do Título</a:t>
            </a:r>
          </a:p>
        </p:txBody>
      </p:sp>
      <p:sp>
        <p:nvSpPr>
          <p:cNvPr id="33" name="Shape 33"/>
          <p:cNvSpPr>
            <a:spLocks noGrp="1"/>
          </p:cNvSpPr>
          <p:nvPr>
            <p:ph type="body" idx="1"/>
          </p:nvPr>
        </p:nvSpPr>
        <p:spPr>
          <a:xfrm>
            <a:off x="4724400" y="1828800"/>
            <a:ext cx="5943600" cy="5029200"/>
          </a:xfrm>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627C41B4-C3E0-4251-806F-44F79A16C2E6}" type="slidenum">
              <a:rPr lang="pt-BR"/>
              <a:pPr/>
              <a:t>‹nº›</a:t>
            </a:fld>
            <a:endParaRPr lang="pt-B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Imagem com Legenda">
    <p:spTree>
      <p:nvGrpSpPr>
        <p:cNvPr id="1" name=""/>
        <p:cNvGrpSpPr/>
        <p:nvPr/>
      </p:nvGrpSpPr>
      <p:grpSpPr>
        <a:xfrm>
          <a:off x="0" y="0"/>
          <a:ext cx="0" cy="0"/>
          <a:chOff x="0" y="0"/>
          <a:chExt cx="0" cy="0"/>
        </a:xfrm>
      </p:grpSpPr>
      <p:sp>
        <p:nvSpPr>
          <p:cNvPr id="4" name="Shape 39"/>
          <p:cNvSpPr/>
          <p:nvPr/>
        </p:nvSpPr>
        <p:spPr>
          <a:xfrm>
            <a:off x="887413" y="1752600"/>
            <a:ext cx="5435600" cy="3167063"/>
          </a:xfrm>
          <a:custGeom>
            <a:avLst/>
            <a:gdLst/>
            <a:ahLst/>
            <a:cxnLst>
              <a:cxn ang="0">
                <a:pos x="wd2" y="hd2"/>
              </a:cxn>
              <a:cxn ang="5400000">
                <a:pos x="wd2" y="hd2"/>
              </a:cxn>
              <a:cxn ang="10800000">
                <a:pos x="wd2" y="hd2"/>
              </a:cxn>
              <a:cxn ang="16200000">
                <a:pos x="wd2" y="hd2"/>
              </a:cxn>
            </a:cxnLst>
            <a:rect l="0" t="0" r="r" b="b"/>
            <a:pathLst>
              <a:path w="20978" h="20762" extrusionOk="0">
                <a:moveTo>
                  <a:pt x="20196" y="19757"/>
                </a:moveTo>
                <a:cubicBezTo>
                  <a:pt x="19105" y="21225"/>
                  <a:pt x="1626" y="20962"/>
                  <a:pt x="728" y="19757"/>
                </a:cubicBezTo>
                <a:cubicBezTo>
                  <a:pt x="-170" y="18530"/>
                  <a:pt x="-314" y="2429"/>
                  <a:pt x="728" y="1027"/>
                </a:cubicBezTo>
                <a:cubicBezTo>
                  <a:pt x="1771" y="-375"/>
                  <a:pt x="19201" y="-309"/>
                  <a:pt x="20196" y="1027"/>
                </a:cubicBezTo>
                <a:cubicBezTo>
                  <a:pt x="21190" y="2363"/>
                  <a:pt x="21286" y="18290"/>
                  <a:pt x="20196" y="19757"/>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36" name="Shape 36"/>
          <p:cNvSpPr>
            <a:spLocks noGrp="1"/>
          </p:cNvSpPr>
          <p:nvPr>
            <p:ph type="title"/>
          </p:nvPr>
        </p:nvSpPr>
        <p:spPr>
          <a:prstGeom prst="rect">
            <a:avLst/>
          </a:prstGeom>
        </p:spPr>
        <p:txBody>
          <a:bodyPr/>
          <a:lstStyle/>
          <a:p>
            <a:pPr lvl="0"/>
            <a:r>
              <a:rPr/>
              <a:t>Texto do Título</a:t>
            </a:r>
          </a:p>
        </p:txBody>
      </p:sp>
      <p:sp>
        <p:nvSpPr>
          <p:cNvPr id="37" name="Shape 37"/>
          <p:cNvSpPr>
            <a:spLocks noGrp="1"/>
          </p:cNvSpPr>
          <p:nvPr>
            <p:ph type="body" idx="1"/>
          </p:nvPr>
        </p:nvSpPr>
        <p:spPr>
          <a:xfrm>
            <a:off x="7010400" y="2245995"/>
            <a:ext cx="3657600" cy="4612005"/>
          </a:xfrm>
          <a:prstGeom prst="rect">
            <a:avLst/>
          </a:prstGeom>
        </p:spPr>
        <p:txBody>
          <a:bodyPr/>
          <a:lstStyle>
            <a:lvl1pPr marL="0" indent="0">
              <a:spcBef>
                <a:spcPts val="1200"/>
              </a:spcBef>
              <a:buSzTx/>
              <a:buFontTx/>
              <a:buNone/>
              <a:defRPr sz="1800"/>
            </a:lvl1pPr>
            <a:lvl2pPr marL="0" indent="0">
              <a:spcBef>
                <a:spcPts val="1200"/>
              </a:spcBef>
              <a:buSzTx/>
              <a:buFontTx/>
              <a:buNone/>
              <a:defRPr sz="1800"/>
            </a:lvl2pPr>
            <a:lvl3pPr marL="0" indent="0">
              <a:spcBef>
                <a:spcPts val="1200"/>
              </a:spcBef>
              <a:buSzTx/>
              <a:buFontTx/>
              <a:buNone/>
              <a:defRPr sz="1800"/>
            </a:lvl3pPr>
            <a:lvl4pPr marL="0" indent="0">
              <a:spcBef>
                <a:spcPts val="1200"/>
              </a:spcBef>
              <a:buSzTx/>
              <a:buFontTx/>
              <a:buNone/>
              <a:defRPr sz="1800"/>
            </a:lvl4pPr>
            <a:lvl5pPr marL="0" indent="0">
              <a:spcBef>
                <a:spcPts val="1200"/>
              </a:spcBef>
              <a:buSzTx/>
              <a:buFontTx/>
              <a:buNone/>
              <a:defRPr sz="18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5" name="Shape 38"/>
          <p:cNvSpPr>
            <a:spLocks noGrp="1"/>
          </p:cNvSpPr>
          <p:nvPr>
            <p:ph type="sldNum" sz="quarter" idx="10"/>
          </p:nvPr>
        </p:nvSpPr>
        <p:spPr/>
        <p:txBody>
          <a:bodyPr/>
          <a:lstStyle>
            <a:lvl1pPr>
              <a:defRPr/>
            </a:lvl1pPr>
          </a:lstStyle>
          <a:p>
            <a:fld id="{2F102816-7035-4DEE-8A29-A8C29DC1B45A}" type="slidenum">
              <a:rPr lang="pt-BR"/>
              <a:pPr/>
              <a:t>‹nº›</a:t>
            </a:fld>
            <a:endParaRPr lang="pt-B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rês imagens com legenda">
    <p:spTree>
      <p:nvGrpSpPr>
        <p:cNvPr id="1" name=""/>
        <p:cNvGrpSpPr/>
        <p:nvPr/>
      </p:nvGrpSpPr>
      <p:grpSpPr>
        <a:xfrm>
          <a:off x="0" y="0"/>
          <a:ext cx="0" cy="0"/>
          <a:chOff x="0" y="0"/>
          <a:chExt cx="0" cy="0"/>
        </a:xfrm>
      </p:grpSpPr>
      <p:pic>
        <p:nvPicPr>
          <p:cNvPr id="4" name="image4.png"/>
          <p:cNvPicPr>
            <a:picLocks noChangeAspect="1" noChangeArrowheads="1"/>
          </p:cNvPicPr>
          <p:nvPr/>
        </p:nvPicPr>
        <p:blipFill>
          <a:blip r:embed="rId2"/>
          <a:srcRect/>
          <a:stretch>
            <a:fillRect/>
          </a:stretch>
        </p:blipFill>
        <p:spPr bwMode="auto">
          <a:xfrm>
            <a:off x="4763" y="1588"/>
            <a:ext cx="12188825" cy="6856412"/>
          </a:xfrm>
          <a:prstGeom prst="rect">
            <a:avLst/>
          </a:prstGeom>
          <a:noFill/>
          <a:ln w="12700">
            <a:noFill/>
            <a:miter lim="400000"/>
            <a:headEnd/>
            <a:tailEnd/>
          </a:ln>
        </p:spPr>
      </p:pic>
      <p:sp>
        <p:nvSpPr>
          <p:cNvPr id="5" name="Shape 47"/>
          <p:cNvSpPr/>
          <p:nvPr/>
        </p:nvSpPr>
        <p:spPr>
          <a:xfrm>
            <a:off x="855663" y="990600"/>
            <a:ext cx="5127625" cy="3990975"/>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6" name="Shape 48"/>
          <p:cNvSpPr/>
          <p:nvPr/>
        </p:nvSpPr>
        <p:spPr>
          <a:xfrm>
            <a:off x="6376988" y="993775"/>
            <a:ext cx="2874962" cy="1879600"/>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7" name="Shape 50"/>
          <p:cNvSpPr/>
          <p:nvPr/>
        </p:nvSpPr>
        <p:spPr>
          <a:xfrm>
            <a:off x="6376988" y="3087688"/>
            <a:ext cx="2874962" cy="1879600"/>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49" name="Shape 49"/>
          <p:cNvSpPr>
            <a:spLocks noGrp="1"/>
          </p:cNvSpPr>
          <p:nvPr>
            <p:ph type="body" idx="1"/>
          </p:nvPr>
        </p:nvSpPr>
        <p:spPr>
          <a:xfrm>
            <a:off x="1028581" y="5919253"/>
            <a:ext cx="8104083" cy="938747"/>
          </a:xfrm>
          <a:prstGeom prst="rect">
            <a:avLst/>
          </a:prstGeom>
        </p:spPr>
        <p:txBody>
          <a:bodyPr/>
          <a:lstStyle>
            <a:lvl1pPr marL="0" indent="0">
              <a:spcBef>
                <a:spcPts val="0"/>
              </a:spcBef>
              <a:buSzTx/>
              <a:buFontTx/>
              <a:buNone/>
              <a:defRPr sz="1600"/>
            </a:lvl1pPr>
            <a:lvl2pPr marL="0" indent="0">
              <a:spcBef>
                <a:spcPts val="0"/>
              </a:spcBef>
              <a:buSzTx/>
              <a:buFontTx/>
              <a:buNone/>
              <a:defRPr sz="1600"/>
            </a:lvl2pPr>
            <a:lvl3pPr marL="0" indent="0">
              <a:spcBef>
                <a:spcPts val="0"/>
              </a:spcBef>
              <a:buSzTx/>
              <a:buFontTx/>
              <a:buNone/>
              <a:defRPr sz="1600"/>
            </a:lvl3pPr>
            <a:lvl4pPr marL="0" indent="0">
              <a:spcBef>
                <a:spcPts val="0"/>
              </a:spcBef>
              <a:buSzTx/>
              <a:buFontTx/>
              <a:buNone/>
              <a:defRPr sz="1600"/>
            </a:lvl4pPr>
            <a:lvl5pPr marL="0" indent="0">
              <a:spcBef>
                <a:spcPts val="0"/>
              </a:spcBef>
              <a:buSzTx/>
              <a:buFontTx/>
              <a:buNone/>
              <a:defRPr sz="1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51" name="Shape 51"/>
          <p:cNvSpPr>
            <a:spLocks noGrp="1"/>
          </p:cNvSpPr>
          <p:nvPr>
            <p:ph type="title"/>
          </p:nvPr>
        </p:nvSpPr>
        <p:spPr>
          <a:xfrm>
            <a:off x="1028580" y="1876423"/>
            <a:ext cx="8104083" cy="4008923"/>
          </a:xfrm>
          <a:prstGeom prst="rect">
            <a:avLst/>
          </a:prstGeom>
        </p:spPr>
        <p:txBody>
          <a:bodyPr/>
          <a:lstStyle>
            <a:lvl1pPr>
              <a:defRPr sz="2400">
                <a:solidFill>
                  <a:srgbClr val="A63121"/>
                </a:solidFill>
              </a:defRPr>
            </a:lvl1pPr>
          </a:lstStyle>
          <a:p>
            <a:pPr lvl="0"/>
            <a:r>
              <a:rPr/>
              <a:t>Texto do Título</a:t>
            </a: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Cinco Imagens">
    <p:spTree>
      <p:nvGrpSpPr>
        <p:cNvPr id="1" name=""/>
        <p:cNvGrpSpPr/>
        <p:nvPr/>
      </p:nvGrpSpPr>
      <p:grpSpPr>
        <a:xfrm>
          <a:off x="0" y="0"/>
          <a:ext cx="0" cy="0"/>
          <a:chOff x="0" y="0"/>
          <a:chExt cx="0" cy="0"/>
        </a:xfrm>
      </p:grpSpPr>
      <p:pic>
        <p:nvPicPr>
          <p:cNvPr id="2" name="image5.png"/>
          <p:cNvPicPr>
            <a:picLocks noChangeAspect="1" noChangeArrowheads="1"/>
          </p:cNvPicPr>
          <p:nvPr/>
        </p:nvPicPr>
        <p:blipFill>
          <a:blip r:embed="rId2"/>
          <a:srcRect/>
          <a:stretch>
            <a:fillRect/>
          </a:stretch>
        </p:blipFill>
        <p:spPr bwMode="auto">
          <a:xfrm>
            <a:off x="1588" y="0"/>
            <a:ext cx="12188825" cy="6859588"/>
          </a:xfrm>
          <a:prstGeom prst="rect">
            <a:avLst/>
          </a:prstGeom>
          <a:noFill/>
          <a:ln w="12700">
            <a:noFill/>
            <a:miter lim="400000"/>
            <a:headEnd/>
            <a:tailEnd/>
          </a:ln>
        </p:spPr>
      </p:pic>
      <p:sp>
        <p:nvSpPr>
          <p:cNvPr id="3" name="Shape 54"/>
          <p:cNvSpPr/>
          <p:nvPr/>
        </p:nvSpPr>
        <p:spPr>
          <a:xfrm>
            <a:off x="4273550" y="307975"/>
            <a:ext cx="5030788" cy="2932113"/>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4" name="Shape 55"/>
          <p:cNvSpPr/>
          <p:nvPr/>
        </p:nvSpPr>
        <p:spPr>
          <a:xfrm>
            <a:off x="871538" y="411163"/>
            <a:ext cx="3025775" cy="1839912"/>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5" name="Shape 56"/>
          <p:cNvSpPr/>
          <p:nvPr/>
        </p:nvSpPr>
        <p:spPr>
          <a:xfrm>
            <a:off x="871538" y="2505075"/>
            <a:ext cx="3025775" cy="1839913"/>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6" name="Shape 57"/>
          <p:cNvSpPr/>
          <p:nvPr/>
        </p:nvSpPr>
        <p:spPr>
          <a:xfrm>
            <a:off x="871538" y="4598988"/>
            <a:ext cx="3025775" cy="1839912"/>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
        <p:nvSpPr>
          <p:cNvPr id="7" name="Shape 58"/>
          <p:cNvSpPr/>
          <p:nvPr/>
        </p:nvSpPr>
        <p:spPr>
          <a:xfrm>
            <a:off x="4273550" y="3490913"/>
            <a:ext cx="5030788" cy="2933700"/>
          </a:xfrm>
          <a:custGeom>
            <a:avLst/>
            <a:gdLst/>
            <a:ahLst/>
            <a:cxnLst>
              <a:cxn ang="0">
                <a:pos x="wd2" y="hd2"/>
              </a:cxn>
              <a:cxn ang="5400000">
                <a:pos x="wd2" y="hd2"/>
              </a:cxn>
              <a:cxn ang="10800000">
                <a:pos x="wd2" y="hd2"/>
              </a:cxn>
              <a:cxn ang="16200000">
                <a:pos x="wd2" y="hd2"/>
              </a:cxn>
            </a:cxnLst>
            <a:rect l="0" t="0" r="r" b="b"/>
            <a:pathLst>
              <a:path w="20763" h="20979" extrusionOk="0">
                <a:moveTo>
                  <a:pt x="19762" y="781"/>
                </a:moveTo>
                <a:cubicBezTo>
                  <a:pt x="21221" y="1865"/>
                  <a:pt x="20966" y="19349"/>
                  <a:pt x="19762" y="20247"/>
                </a:cubicBezTo>
                <a:cubicBezTo>
                  <a:pt x="18535" y="21145"/>
                  <a:pt x="2422" y="21297"/>
                  <a:pt x="1033" y="20247"/>
                </a:cubicBezTo>
                <a:cubicBezTo>
                  <a:pt x="-379" y="19196"/>
                  <a:pt x="-310" y="1781"/>
                  <a:pt x="1033" y="781"/>
                </a:cubicBezTo>
                <a:cubicBezTo>
                  <a:pt x="2353" y="-218"/>
                  <a:pt x="18281" y="-303"/>
                  <a:pt x="19762" y="781"/>
                </a:cubicBezTo>
                <a:close/>
              </a:path>
            </a:pathLst>
          </a:custGeom>
          <a:solidFill>
            <a:srgbClr val="FFFFFF"/>
          </a:solidFill>
          <a:ln w="12700">
            <a:miter lim="400000"/>
          </a:ln>
          <a:effectLst>
            <a:outerShdw blurRad="317500" dist="63500" dir="2700000" rotWithShape="0">
              <a:srgbClr val="000000">
                <a:alpha val="30000"/>
              </a:srgbClr>
            </a:outerShdw>
          </a:effectLst>
        </p:spPr>
        <p:txBody>
          <a:bodyPr lIns="0" tIns="0" rIns="0" bIns="0"/>
          <a:lstStyle/>
          <a:p>
            <a:pPr fontAlgn="auto">
              <a:spcBef>
                <a:spcPts val="0"/>
              </a:spcBef>
              <a:spcAft>
                <a:spcPts val="0"/>
              </a:spcAft>
              <a:defRPr>
                <a:latin typeface="Arial"/>
                <a:ea typeface="Arial"/>
                <a:cs typeface="Arial"/>
                <a:sym typeface="Arial"/>
              </a:defRPr>
            </a:pPr>
            <a:endParaRPr kern="0">
              <a:latin typeface="Arial"/>
              <a:ea typeface="Arial"/>
              <a:cs typeface="Arial"/>
              <a:sym typeface="Arial"/>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ítulo e texto vertical">
    <p:spTree>
      <p:nvGrpSpPr>
        <p:cNvPr id="1" name=""/>
        <p:cNvGrpSpPr/>
        <p:nvPr/>
      </p:nvGrpSpPr>
      <p:grpSpPr>
        <a:xfrm>
          <a:off x="0" y="0"/>
          <a:ext cx="0" cy="0"/>
          <a:chOff x="0" y="0"/>
          <a:chExt cx="0" cy="0"/>
        </a:xfrm>
      </p:grpSpPr>
      <p:sp>
        <p:nvSpPr>
          <p:cNvPr id="60" name="Shape 60"/>
          <p:cNvSpPr>
            <a:spLocks noGrp="1"/>
          </p:cNvSpPr>
          <p:nvPr>
            <p:ph type="title"/>
          </p:nvPr>
        </p:nvSpPr>
        <p:spPr>
          <a:prstGeom prst="rect">
            <a:avLst/>
          </a:prstGeom>
        </p:spPr>
        <p:txBody>
          <a:bodyPr/>
          <a:lstStyle/>
          <a:p>
            <a:pPr lvl="0"/>
            <a:r>
              <a:rPr/>
              <a:t>Texto do Título</a:t>
            </a:r>
          </a:p>
        </p:txBody>
      </p:sp>
      <p:sp>
        <p:nvSpPr>
          <p:cNvPr id="61" name="Shape 61"/>
          <p:cNvSpPr>
            <a:spLocks noGrp="1"/>
          </p:cNvSpPr>
          <p:nvPr>
            <p:ph type="body" idx="1"/>
          </p:nvPr>
        </p:nvSpPr>
        <p:spPr>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64FFDAE8-E357-448A-9E07-4D26174CCAAE}" type="slidenum">
              <a:rPr lang="pt-BR"/>
              <a:pPr/>
              <a:t>‹nº›</a:t>
            </a:fld>
            <a:endParaRPr lang="pt-B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ítulo e texto verticais">
    <p:spTree>
      <p:nvGrpSpPr>
        <p:cNvPr id="1" name=""/>
        <p:cNvGrpSpPr/>
        <p:nvPr/>
      </p:nvGrpSpPr>
      <p:grpSpPr>
        <a:xfrm>
          <a:off x="0" y="0"/>
          <a:ext cx="0" cy="0"/>
          <a:chOff x="0" y="0"/>
          <a:chExt cx="0" cy="0"/>
        </a:xfrm>
      </p:grpSpPr>
      <p:sp>
        <p:nvSpPr>
          <p:cNvPr id="64" name="Shape 64"/>
          <p:cNvSpPr>
            <a:spLocks noGrp="1"/>
          </p:cNvSpPr>
          <p:nvPr>
            <p:ph type="title"/>
          </p:nvPr>
        </p:nvSpPr>
        <p:spPr>
          <a:xfrm>
            <a:off x="8839200" y="0"/>
            <a:ext cx="1828800" cy="5305425"/>
          </a:xfrm>
          <a:prstGeom prst="rect">
            <a:avLst/>
          </a:prstGeom>
        </p:spPr>
        <p:txBody>
          <a:bodyPr/>
          <a:lstStyle/>
          <a:p>
            <a:pPr lvl="0"/>
            <a:r>
              <a:rPr/>
              <a:t>Texto do Título</a:t>
            </a:r>
          </a:p>
        </p:txBody>
      </p:sp>
      <p:sp>
        <p:nvSpPr>
          <p:cNvPr id="65" name="Shape 65"/>
          <p:cNvSpPr>
            <a:spLocks noGrp="1"/>
          </p:cNvSpPr>
          <p:nvPr>
            <p:ph type="body" idx="1"/>
          </p:nvPr>
        </p:nvSpPr>
        <p:spPr>
          <a:xfrm>
            <a:off x="1524000" y="365125"/>
            <a:ext cx="6858000" cy="6492875"/>
          </a:xfrm>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5"/>
          <p:cNvSpPr>
            <a:spLocks noGrp="1"/>
          </p:cNvSpPr>
          <p:nvPr>
            <p:ph type="sldNum" sz="quarter" idx="10"/>
          </p:nvPr>
        </p:nvSpPr>
        <p:spPr>
          <a:ln/>
        </p:spPr>
        <p:txBody>
          <a:bodyPr/>
          <a:lstStyle>
            <a:lvl1pPr>
              <a:defRPr/>
            </a:lvl1pPr>
          </a:lstStyle>
          <a:p>
            <a:fld id="{8B0CB58E-6119-45EC-A584-222051014863}" type="slidenum">
              <a:rPr lang="pt-BR"/>
              <a:pPr/>
              <a:t>‹nº›</a:t>
            </a:fld>
            <a:endParaRPr lang="pt-B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838200" y="0"/>
            <a:ext cx="9829800" cy="14478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1524000" y="1828800"/>
            <a:ext cx="9144000" cy="5029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sz="quarter" idx="10"/>
          </p:nvPr>
        </p:nvSpPr>
        <p:spPr>
          <a:xfrm>
            <a:off x="8610600" y="6477000"/>
            <a:ext cx="838200" cy="244475"/>
          </a:xfrm>
        </p:spPr>
        <p:txBody>
          <a:bodyPr/>
          <a:lstStyle>
            <a:lvl1pPr>
              <a:defRPr/>
            </a:lvl1pPr>
          </a:lstStyle>
          <a:p>
            <a:fld id="{1C7377D1-CEF3-4674-B278-1B04D578C47A}" type="slidenum">
              <a:rPr lang="pt-BR"/>
              <a:pPr/>
              <a:t>‹nº›</a:t>
            </a:fld>
            <a:endParaRPr lang="pt-B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Número de Slide 1"/>
          <p:cNvSpPr>
            <a:spLocks noGrp="1"/>
          </p:cNvSpPr>
          <p:nvPr>
            <p:ph type="sldNum" sz="quarter" idx="10"/>
          </p:nvPr>
        </p:nvSpPr>
        <p:spPr>
          <a:xfrm>
            <a:off x="8610600" y="6477000"/>
            <a:ext cx="838200" cy="244475"/>
          </a:xfrm>
        </p:spPr>
        <p:txBody>
          <a:bodyPr/>
          <a:lstStyle>
            <a:lvl1pPr>
              <a:defRPr/>
            </a:lvl1pPr>
          </a:lstStyle>
          <a:p>
            <a:fld id="{1BC2E03B-23EB-49B3-8A35-175C9CCE78D0}" type="slidenum">
              <a:rPr lang="pt-BR"/>
              <a:pPr/>
              <a:t>‹nº›</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image1.png"/>
          <p:cNvPicPr>
            <a:picLocks noChangeAspect="1" noChangeArrowheads="1"/>
          </p:cNvPicPr>
          <p:nvPr/>
        </p:nvPicPr>
        <p:blipFill>
          <a:blip r:embed="rId17"/>
          <a:srcRect l="525" t="510" r="525" b="2998"/>
          <a:stretch>
            <a:fillRect/>
          </a:stretch>
        </p:blipFill>
        <p:spPr bwMode="auto">
          <a:xfrm>
            <a:off x="0" y="0"/>
            <a:ext cx="12190413" cy="6858000"/>
          </a:xfrm>
          <a:prstGeom prst="rect">
            <a:avLst/>
          </a:prstGeom>
          <a:noFill/>
          <a:ln w="12700">
            <a:noFill/>
            <a:miter lim="400000"/>
            <a:headEnd/>
            <a:tailEnd/>
          </a:ln>
        </p:spPr>
      </p:pic>
      <p:sp>
        <p:nvSpPr>
          <p:cNvPr id="1027" name="Shape 3"/>
          <p:cNvSpPr>
            <a:spLocks noGrp="1"/>
          </p:cNvSpPr>
          <p:nvPr>
            <p:ph type="title"/>
          </p:nvPr>
        </p:nvSpPr>
        <p:spPr bwMode="auto">
          <a:xfrm>
            <a:off x="838200" y="0"/>
            <a:ext cx="9829800" cy="1447800"/>
          </a:xfrm>
          <a:prstGeom prst="rect">
            <a:avLst/>
          </a:prstGeom>
          <a:noFill/>
          <a:ln w="12700">
            <a:noFill/>
            <a:miter lim="400000"/>
            <a:headEnd/>
            <a:tailEnd/>
          </a:ln>
        </p:spPr>
        <p:txBody>
          <a:bodyPr vert="horz" wrap="square" lIns="45718" tIns="45718" rIns="45718" bIns="45718" numCol="1" anchor="b" anchorCtr="0" compatLnSpc="1">
            <a:prstTxWarp prst="textNoShape">
              <a:avLst/>
            </a:prstTxWarp>
          </a:bodyPr>
          <a:lstStyle/>
          <a:p>
            <a:pPr lvl="0"/>
            <a:r>
              <a:rPr lang="pt-BR" smtClean="0">
                <a:sym typeface="Times New Roman" pitchFamily="18" charset="0"/>
              </a:rPr>
              <a:t>Texto do Título</a:t>
            </a:r>
          </a:p>
        </p:txBody>
      </p:sp>
      <p:sp>
        <p:nvSpPr>
          <p:cNvPr id="1028" name="Shape 4"/>
          <p:cNvSpPr>
            <a:spLocks noGrp="1"/>
          </p:cNvSpPr>
          <p:nvPr>
            <p:ph type="body" idx="1"/>
          </p:nvPr>
        </p:nvSpPr>
        <p:spPr bwMode="auto">
          <a:xfrm>
            <a:off x="1524000" y="1828800"/>
            <a:ext cx="9144000" cy="5029200"/>
          </a:xfrm>
          <a:prstGeom prst="rect">
            <a:avLst/>
          </a:prstGeom>
          <a:noFill/>
          <a:ln w="12700">
            <a:noFill/>
            <a:miter lim="400000"/>
            <a:headEnd/>
            <a:tailEnd/>
          </a:ln>
        </p:spPr>
        <p:txBody>
          <a:bodyPr vert="horz" wrap="square" lIns="45718" tIns="45718" rIns="45718" bIns="45718" numCol="1" anchor="t" anchorCtr="0" compatLnSpc="1">
            <a:prstTxWarp prst="textNoShape">
              <a:avLst/>
            </a:prstTxWarp>
          </a:bodyPr>
          <a:lstStyle/>
          <a:p>
            <a:pPr lvl="0"/>
            <a:r>
              <a:rPr lang="pt-BR" smtClean="0">
                <a:sym typeface="Arial" pitchFamily="34" charset="0"/>
              </a:rPr>
              <a:t>Nível de Corpo Um</a:t>
            </a:r>
          </a:p>
          <a:p>
            <a:pPr lvl="1"/>
            <a:r>
              <a:rPr lang="pt-BR" smtClean="0">
                <a:sym typeface="Arial" pitchFamily="34" charset="0"/>
              </a:rPr>
              <a:t>Nível de Corpo Dois</a:t>
            </a:r>
          </a:p>
          <a:p>
            <a:pPr lvl="2"/>
            <a:r>
              <a:rPr lang="pt-BR" smtClean="0">
                <a:sym typeface="Arial" pitchFamily="34" charset="0"/>
              </a:rPr>
              <a:t>Nível de Corpo Três</a:t>
            </a:r>
          </a:p>
          <a:p>
            <a:pPr lvl="3"/>
            <a:r>
              <a:rPr lang="pt-BR" smtClean="0">
                <a:sym typeface="Arial" pitchFamily="34" charset="0"/>
              </a:rPr>
              <a:t>Nível de Corpo Quatro</a:t>
            </a:r>
          </a:p>
          <a:p>
            <a:pPr lvl="4"/>
            <a:r>
              <a:rPr lang="pt-BR" smtClean="0">
                <a:sym typeface="Arial" pitchFamily="34" charset="0"/>
              </a:rPr>
              <a:t>Nível de Corpo Cinco</a:t>
            </a:r>
          </a:p>
        </p:txBody>
      </p:sp>
      <p:sp>
        <p:nvSpPr>
          <p:cNvPr id="1029" name="Shape 5"/>
          <p:cNvSpPr>
            <a:spLocks noGrp="1"/>
          </p:cNvSpPr>
          <p:nvPr>
            <p:ph type="sldNum" sz="quarter" idx="2"/>
          </p:nvPr>
        </p:nvSpPr>
        <p:spPr bwMode="auto">
          <a:xfrm>
            <a:off x="8610600" y="6477000"/>
            <a:ext cx="838200" cy="244475"/>
          </a:xfrm>
          <a:prstGeom prst="rect">
            <a:avLst/>
          </a:prstGeom>
          <a:noFill/>
          <a:ln w="12700">
            <a:noFill/>
            <a:miter lim="400000"/>
            <a:headEnd/>
            <a:tailEnd/>
          </a:ln>
        </p:spPr>
        <p:txBody>
          <a:bodyPr vert="horz" wrap="square" lIns="45718" tIns="45718" rIns="45718" bIns="45718" numCol="1" anchor="ctr" anchorCtr="0" compatLnSpc="1">
            <a:prstTxWarp prst="textNoShape">
              <a:avLst/>
            </a:prstTxWarp>
            <a:spAutoFit/>
          </a:bodyPr>
          <a:lstStyle>
            <a:lvl1pPr algn="r">
              <a:defRPr sz="1000">
                <a:sym typeface="Arial" pitchFamily="34" charset="0"/>
              </a:defRPr>
            </a:lvl1pPr>
          </a:lstStyle>
          <a:p>
            <a:fld id="{1410C5E9-90E2-4977-B58D-84E5C289D657}"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79" r:id="rId1"/>
    <p:sldLayoutId id="2147483676" r:id="rId2"/>
    <p:sldLayoutId id="2147483680" r:id="rId3"/>
    <p:sldLayoutId id="2147483675" r:id="rId4"/>
    <p:sldLayoutId id="2147483674" r:id="rId5"/>
    <p:sldLayoutId id="2147483673" r:id="rId6"/>
    <p:sldLayoutId id="2147483672" r:id="rId7"/>
    <p:sldLayoutId id="2147483671" r:id="rId8"/>
    <p:sldLayoutId id="2147483681" r:id="rId9"/>
    <p:sldLayoutId id="2147483682" r:id="rId10"/>
    <p:sldLayoutId id="2147483683" r:id="rId11"/>
    <p:sldLayoutId id="2147483670" r:id="rId12"/>
    <p:sldLayoutId id="2147483669" r:id="rId13"/>
    <p:sldLayoutId id="2147483677" r:id="rId14"/>
    <p:sldLayoutId id="2147483678" r:id="rId15"/>
  </p:sldLayoutIdLst>
  <p:transition spd="med"/>
  <p:txStyles>
    <p:titleStyle>
      <a:lvl1pPr algn="ctr" rtl="0" eaLnBrk="0" fontAlgn="base" hangingPunct="0">
        <a:lnSpc>
          <a:spcPct val="90000"/>
        </a:lnSpc>
        <a:spcBef>
          <a:spcPct val="0"/>
        </a:spcBef>
        <a:spcAft>
          <a:spcPct val="0"/>
        </a:spcAft>
        <a:defRPr sz="3200">
          <a:solidFill>
            <a:srgbClr val="404040"/>
          </a:solidFill>
          <a:latin typeface="Times New Roman"/>
          <a:ea typeface="Times New Roman"/>
          <a:cs typeface="Times New Roman"/>
          <a:sym typeface="Times New Roman" pitchFamily="18" charset="0"/>
        </a:defRPr>
      </a:lvl1pPr>
      <a:lvl2pPr algn="ctr" rtl="0" eaLnBrk="0" fontAlgn="base" hangingPunct="0">
        <a:lnSpc>
          <a:spcPct val="90000"/>
        </a:lnSpc>
        <a:spcBef>
          <a:spcPct val="0"/>
        </a:spcBef>
        <a:spcAft>
          <a:spcPct val="0"/>
        </a:spcAft>
        <a:defRPr sz="3200">
          <a:solidFill>
            <a:srgbClr val="404040"/>
          </a:solidFill>
          <a:latin typeface="Times New Roman"/>
          <a:ea typeface="Times New Roman"/>
          <a:cs typeface="Times New Roman"/>
          <a:sym typeface="Times New Roman" pitchFamily="18" charset="0"/>
        </a:defRPr>
      </a:lvl2pPr>
      <a:lvl3pPr algn="ctr" rtl="0" eaLnBrk="0" fontAlgn="base" hangingPunct="0">
        <a:lnSpc>
          <a:spcPct val="90000"/>
        </a:lnSpc>
        <a:spcBef>
          <a:spcPct val="0"/>
        </a:spcBef>
        <a:spcAft>
          <a:spcPct val="0"/>
        </a:spcAft>
        <a:defRPr sz="3200">
          <a:solidFill>
            <a:srgbClr val="404040"/>
          </a:solidFill>
          <a:latin typeface="Times New Roman"/>
          <a:ea typeface="Times New Roman"/>
          <a:cs typeface="Times New Roman"/>
          <a:sym typeface="Times New Roman" pitchFamily="18" charset="0"/>
        </a:defRPr>
      </a:lvl3pPr>
      <a:lvl4pPr algn="ctr" rtl="0" eaLnBrk="0" fontAlgn="base" hangingPunct="0">
        <a:lnSpc>
          <a:spcPct val="90000"/>
        </a:lnSpc>
        <a:spcBef>
          <a:spcPct val="0"/>
        </a:spcBef>
        <a:spcAft>
          <a:spcPct val="0"/>
        </a:spcAft>
        <a:defRPr sz="3200">
          <a:solidFill>
            <a:srgbClr val="404040"/>
          </a:solidFill>
          <a:latin typeface="Times New Roman"/>
          <a:ea typeface="Times New Roman"/>
          <a:cs typeface="Times New Roman"/>
          <a:sym typeface="Times New Roman" pitchFamily="18" charset="0"/>
        </a:defRPr>
      </a:lvl4pPr>
      <a:lvl5pPr algn="ctr" rtl="0" eaLnBrk="0" fontAlgn="base" hangingPunct="0">
        <a:lnSpc>
          <a:spcPct val="90000"/>
        </a:lnSpc>
        <a:spcBef>
          <a:spcPct val="0"/>
        </a:spcBef>
        <a:spcAft>
          <a:spcPct val="0"/>
        </a:spcAft>
        <a:defRPr sz="3200">
          <a:solidFill>
            <a:srgbClr val="404040"/>
          </a:solidFill>
          <a:latin typeface="Times New Roman"/>
          <a:ea typeface="Times New Roman"/>
          <a:cs typeface="Times New Roman"/>
          <a:sym typeface="Times New Roman" pitchFamily="18" charset="0"/>
        </a:defRPr>
      </a:lvl5pPr>
      <a:lvl6pPr>
        <a:lnSpc>
          <a:spcPct val="90000"/>
        </a:lnSpc>
        <a:defRPr sz="3200">
          <a:solidFill>
            <a:srgbClr val="404040"/>
          </a:solidFill>
          <a:latin typeface="Times New Roman"/>
          <a:ea typeface="Times New Roman"/>
          <a:cs typeface="Times New Roman"/>
          <a:sym typeface="Times New Roman"/>
        </a:defRPr>
      </a:lvl6pPr>
      <a:lvl7pPr>
        <a:lnSpc>
          <a:spcPct val="90000"/>
        </a:lnSpc>
        <a:defRPr sz="3200">
          <a:solidFill>
            <a:srgbClr val="404040"/>
          </a:solidFill>
          <a:latin typeface="Times New Roman"/>
          <a:ea typeface="Times New Roman"/>
          <a:cs typeface="Times New Roman"/>
          <a:sym typeface="Times New Roman"/>
        </a:defRPr>
      </a:lvl7pPr>
      <a:lvl8pPr>
        <a:lnSpc>
          <a:spcPct val="90000"/>
        </a:lnSpc>
        <a:defRPr sz="3200">
          <a:solidFill>
            <a:srgbClr val="404040"/>
          </a:solidFill>
          <a:latin typeface="Times New Roman"/>
          <a:ea typeface="Times New Roman"/>
          <a:cs typeface="Times New Roman"/>
          <a:sym typeface="Times New Roman"/>
        </a:defRPr>
      </a:lvl8pPr>
      <a:lvl9pPr>
        <a:lnSpc>
          <a:spcPct val="90000"/>
        </a:lnSpc>
        <a:defRPr sz="3200">
          <a:solidFill>
            <a:srgbClr val="404040"/>
          </a:solidFill>
          <a:latin typeface="Times New Roman"/>
          <a:ea typeface="Times New Roman"/>
          <a:cs typeface="Times New Roman"/>
          <a:sym typeface="Times New Roman"/>
        </a:defRPr>
      </a:lvl9pPr>
    </p:titleStyle>
    <p:bodyStyle>
      <a:lvl1pPr marL="228600" indent="-228600" algn="l" rtl="0" eaLnBrk="0" fontAlgn="base" hangingPunct="0">
        <a:lnSpc>
          <a:spcPct val="90000"/>
        </a:lnSpc>
        <a:spcBef>
          <a:spcPts val="1800"/>
        </a:spcBef>
        <a:spcAft>
          <a:spcPct val="0"/>
        </a:spcAft>
        <a:buSzPct val="100000"/>
        <a:buFont typeface="Arial" pitchFamily="34" charset="0"/>
        <a:buChar char="•"/>
        <a:defRPr sz="2000">
          <a:solidFill>
            <a:srgbClr val="404040"/>
          </a:solidFill>
          <a:latin typeface="Arial"/>
          <a:ea typeface="Arial"/>
          <a:cs typeface="Arial"/>
          <a:sym typeface="Arial" pitchFamily="34" charset="0"/>
        </a:defRPr>
      </a:lvl1pPr>
      <a:lvl2pPr marL="476250" indent="-201613" algn="l" rtl="0" eaLnBrk="0" fontAlgn="base" hangingPunct="0">
        <a:lnSpc>
          <a:spcPct val="90000"/>
        </a:lnSpc>
        <a:spcBef>
          <a:spcPts val="1800"/>
        </a:spcBef>
        <a:spcAft>
          <a:spcPct val="0"/>
        </a:spcAft>
        <a:buSzPct val="100000"/>
        <a:buFont typeface="Arial" pitchFamily="34" charset="0"/>
        <a:buChar char="•"/>
        <a:defRPr sz="2000">
          <a:solidFill>
            <a:srgbClr val="404040"/>
          </a:solidFill>
          <a:latin typeface="Arial"/>
          <a:ea typeface="Arial"/>
          <a:cs typeface="Arial"/>
          <a:sym typeface="Arial" pitchFamily="34" charset="0"/>
        </a:defRPr>
      </a:lvl2pPr>
      <a:lvl3pPr marL="730250" indent="-228600" algn="l" rtl="0" eaLnBrk="0" fontAlgn="base" hangingPunct="0">
        <a:lnSpc>
          <a:spcPct val="90000"/>
        </a:lnSpc>
        <a:spcBef>
          <a:spcPts val="1800"/>
        </a:spcBef>
        <a:spcAft>
          <a:spcPct val="0"/>
        </a:spcAft>
        <a:buSzPct val="100000"/>
        <a:buFont typeface="Arial" pitchFamily="34" charset="0"/>
        <a:buChar char="•"/>
        <a:defRPr sz="2000">
          <a:solidFill>
            <a:srgbClr val="404040"/>
          </a:solidFill>
          <a:latin typeface="Arial"/>
          <a:ea typeface="Arial"/>
          <a:cs typeface="Arial"/>
          <a:sym typeface="Arial" pitchFamily="34" charset="0"/>
        </a:defRPr>
      </a:lvl3pPr>
      <a:lvl4pPr marL="992188" indent="-260350" algn="l" rtl="0" eaLnBrk="0" fontAlgn="base" hangingPunct="0">
        <a:lnSpc>
          <a:spcPct val="90000"/>
        </a:lnSpc>
        <a:spcBef>
          <a:spcPts val="1800"/>
        </a:spcBef>
        <a:spcAft>
          <a:spcPct val="0"/>
        </a:spcAft>
        <a:buSzPct val="100000"/>
        <a:buFont typeface="Arial" pitchFamily="34" charset="0"/>
        <a:buChar char="•"/>
        <a:defRPr sz="2000">
          <a:solidFill>
            <a:srgbClr val="404040"/>
          </a:solidFill>
          <a:latin typeface="Arial"/>
          <a:ea typeface="Arial"/>
          <a:cs typeface="Arial"/>
          <a:sym typeface="Arial" pitchFamily="34" charset="0"/>
        </a:defRPr>
      </a:lvl4pPr>
      <a:lvl5pPr marL="1220788" indent="-260350" algn="l" rtl="0" eaLnBrk="0" fontAlgn="base" hangingPunct="0">
        <a:lnSpc>
          <a:spcPct val="90000"/>
        </a:lnSpc>
        <a:spcBef>
          <a:spcPts val="1800"/>
        </a:spcBef>
        <a:spcAft>
          <a:spcPct val="0"/>
        </a:spcAft>
        <a:buSzPct val="100000"/>
        <a:buFont typeface="Arial" pitchFamily="34" charset="0"/>
        <a:buChar char="•"/>
        <a:defRPr sz="2000">
          <a:solidFill>
            <a:srgbClr val="404040"/>
          </a:solidFill>
          <a:latin typeface="Arial"/>
          <a:ea typeface="Arial"/>
          <a:cs typeface="Arial"/>
          <a:sym typeface="Arial" pitchFamily="34" charset="0"/>
        </a:defRPr>
      </a:lvl5pPr>
      <a:lvl6pPr marL="1449976" indent="-261257">
        <a:lnSpc>
          <a:spcPct val="90000"/>
        </a:lnSpc>
        <a:spcBef>
          <a:spcPts val="1800"/>
        </a:spcBef>
        <a:buSzPct val="100000"/>
        <a:buFont typeface="Arial"/>
        <a:buChar char="•"/>
        <a:defRPr sz="2000">
          <a:solidFill>
            <a:srgbClr val="404040"/>
          </a:solidFill>
          <a:latin typeface="Arial"/>
          <a:ea typeface="Arial"/>
          <a:cs typeface="Arial"/>
          <a:sym typeface="Arial"/>
        </a:defRPr>
      </a:lvl6pPr>
      <a:lvl7pPr marL="1678576" indent="-261257">
        <a:lnSpc>
          <a:spcPct val="90000"/>
        </a:lnSpc>
        <a:spcBef>
          <a:spcPts val="1800"/>
        </a:spcBef>
        <a:buSzPct val="100000"/>
        <a:buFont typeface="Arial"/>
        <a:buChar char="•"/>
        <a:defRPr sz="2000">
          <a:solidFill>
            <a:srgbClr val="404040"/>
          </a:solidFill>
          <a:latin typeface="Arial"/>
          <a:ea typeface="Arial"/>
          <a:cs typeface="Arial"/>
          <a:sym typeface="Arial"/>
        </a:defRPr>
      </a:lvl7pPr>
      <a:lvl8pPr marL="1907176" indent="-261256">
        <a:lnSpc>
          <a:spcPct val="90000"/>
        </a:lnSpc>
        <a:spcBef>
          <a:spcPts val="1800"/>
        </a:spcBef>
        <a:buSzPct val="100000"/>
        <a:buFont typeface="Arial"/>
        <a:buChar char="•"/>
        <a:defRPr sz="2000">
          <a:solidFill>
            <a:srgbClr val="404040"/>
          </a:solidFill>
          <a:latin typeface="Arial"/>
          <a:ea typeface="Arial"/>
          <a:cs typeface="Arial"/>
          <a:sym typeface="Arial"/>
        </a:defRPr>
      </a:lvl8pPr>
      <a:lvl9pPr marL="2135776" indent="-261256">
        <a:lnSpc>
          <a:spcPct val="90000"/>
        </a:lnSpc>
        <a:spcBef>
          <a:spcPts val="1800"/>
        </a:spcBef>
        <a:buSzPct val="100000"/>
        <a:buFont typeface="Arial"/>
        <a:buChar char="•"/>
        <a:defRPr sz="2000">
          <a:solidFill>
            <a:srgbClr val="404040"/>
          </a:solidFill>
          <a:latin typeface="Arial"/>
          <a:ea typeface="Arial"/>
          <a:cs typeface="Arial"/>
          <a:sym typeface="Arial"/>
        </a:defRPr>
      </a:lvl9pPr>
    </p:bodyStyle>
    <p:otherStyle>
      <a:lvl1pPr algn="r">
        <a:defRPr sz="1000">
          <a:solidFill>
            <a:schemeClr val="tx1"/>
          </a:solidFill>
          <a:latin typeface="+mn-lt"/>
          <a:ea typeface="+mn-ea"/>
          <a:cs typeface="+mn-cs"/>
          <a:sym typeface="Arial"/>
        </a:defRPr>
      </a:lvl1pPr>
      <a:lvl2pPr algn="r">
        <a:defRPr sz="1000">
          <a:solidFill>
            <a:schemeClr val="tx1"/>
          </a:solidFill>
          <a:latin typeface="+mn-lt"/>
          <a:ea typeface="+mn-ea"/>
          <a:cs typeface="+mn-cs"/>
          <a:sym typeface="Arial"/>
        </a:defRPr>
      </a:lvl2pPr>
      <a:lvl3pPr algn="r">
        <a:defRPr sz="1000">
          <a:solidFill>
            <a:schemeClr val="tx1"/>
          </a:solidFill>
          <a:latin typeface="+mn-lt"/>
          <a:ea typeface="+mn-ea"/>
          <a:cs typeface="+mn-cs"/>
          <a:sym typeface="Arial"/>
        </a:defRPr>
      </a:lvl3pPr>
      <a:lvl4pPr algn="r">
        <a:defRPr sz="1000">
          <a:solidFill>
            <a:schemeClr val="tx1"/>
          </a:solidFill>
          <a:latin typeface="+mn-lt"/>
          <a:ea typeface="+mn-ea"/>
          <a:cs typeface="+mn-cs"/>
          <a:sym typeface="Arial"/>
        </a:defRPr>
      </a:lvl4pPr>
      <a:lvl5pPr algn="r">
        <a:defRPr sz="1000">
          <a:solidFill>
            <a:schemeClr val="tx1"/>
          </a:solidFill>
          <a:latin typeface="+mn-lt"/>
          <a:ea typeface="+mn-ea"/>
          <a:cs typeface="+mn-cs"/>
          <a:sym typeface="Arial"/>
        </a:defRPr>
      </a:lvl5pPr>
      <a:lvl6pPr algn="r">
        <a:defRPr sz="1000">
          <a:solidFill>
            <a:schemeClr val="tx1"/>
          </a:solidFill>
          <a:latin typeface="+mn-lt"/>
          <a:ea typeface="+mn-ea"/>
          <a:cs typeface="+mn-cs"/>
          <a:sym typeface="Arial"/>
        </a:defRPr>
      </a:lvl6pPr>
      <a:lvl7pPr algn="r">
        <a:defRPr sz="1000">
          <a:solidFill>
            <a:schemeClr val="tx1"/>
          </a:solidFill>
          <a:latin typeface="+mn-lt"/>
          <a:ea typeface="+mn-ea"/>
          <a:cs typeface="+mn-cs"/>
          <a:sym typeface="Arial"/>
        </a:defRPr>
      </a:lvl7pPr>
      <a:lvl8pPr algn="r">
        <a:defRPr sz="1000">
          <a:solidFill>
            <a:schemeClr val="tx1"/>
          </a:solidFill>
          <a:latin typeface="+mn-lt"/>
          <a:ea typeface="+mn-ea"/>
          <a:cs typeface="+mn-cs"/>
          <a:sym typeface="Arial"/>
        </a:defRPr>
      </a:lvl8pPr>
      <a:lvl9pPr algn="r">
        <a:defRPr sz="1000">
          <a:solidFill>
            <a:schemeClr val="tx1"/>
          </a:solidFill>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295397"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hyperlink" Target="http://www.paulomargoto.com.br/" TargetMode="External"/><Relationship Id="rId2" Type="http://schemas.openxmlformats.org/officeDocument/2006/relationships/image" Target="../media/image23.jpeg"/><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Transfus_Anemia_ECN_2016.doc" TargetMode="Externa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Enterocolite_transf_sangu_2014.ppt" TargetMode="Externa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Enteroc_Necros_Transf_Sangui.ppt"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Enteroc_transf_sang_dieta_2014.ppt" TargetMode="Externa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Enterocolite_transf_sangu_2014.ppt" TargetMode="Externa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www.paulomargotto.com.br/documentos/Lesao_pulm_pos_transf_RN.ppt" TargetMode="Externa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Hemotransf_armazenamento.ppt" TargetMode="Externa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hyperlink" Target="https://www.ncbi.nlm.nih.gov/pubmed?linkname=pubmed_pubmed&amp;from_uid=22205378" TargetMode="External"/><Relationship Id="rId2" Type="http://schemas.openxmlformats.org/officeDocument/2006/relationships/hyperlink" Target="https://www.ncbi.nlm.nih.gov/pubmed/22205378" TargetMode="Externa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linkname=pubmed_pubmed&amp;from_uid=8831083" TargetMode="External"/><Relationship Id="rId2" Type="http://schemas.openxmlformats.org/officeDocument/2006/relationships/hyperlink" Target="https://www.ncbi.nlm.nih.gov/pubmed/8831083" TargetMode="Externa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hyperlink" Target="https://www.ncbi.nlm.nih.gov/pubmed?linkname=pubmed_pubmed&amp;from_uid=28854506" TargetMode="External"/><Relationship Id="rId2" Type="http://schemas.openxmlformats.org/officeDocument/2006/relationships/hyperlink" Target="https://www.ncbi.nlm.nih.gov/pubmed/28854506" TargetMode="Externa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28970693" TargetMode="External"/><Relationship Id="rId2" Type="http://schemas.openxmlformats.org/officeDocument/2006/relationships/hyperlink" Target="https://www.ncbi.nlm.nih.gov/pubmed/28970693" TargetMode="Externa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hyperlink" Target="http://www.medknow.com/crt.asp?prn=1;aid=AsianJTransfusSci_2017_11_2_203_214335;rt=P;u=http://www.ncbi.nlm.nih.gov/entrez/query.fcgi?cmd=Retrieve&amp;db=PubMed&amp;list_uids=11960539&amp;dopt=Abstract" TargetMode="External"/><Relationship Id="rId2" Type="http://schemas.openxmlformats.org/officeDocument/2006/relationships/hyperlink" Target="http://www.ajts.org/article.asp?issn=0973-6247;year=2017;volume=11;issue=2;spage=203;epage=205;aulast=Maria" TargetMode="External"/><Relationship Id="rId1" Type="http://schemas.openxmlformats.org/officeDocument/2006/relationships/slideLayout" Target="../slideLayouts/slideLayout14.xml"/><Relationship Id="rId5" Type="http://schemas.openxmlformats.org/officeDocument/2006/relationships/hyperlink" Target="http://www.medknow.com/crt.asp?prn=5;aid=AsianJTransfusSci_2017_11_2_203_214335;rt=P;u=http://www.ncbi.nlm.nih.gov/entrez/query.fcgi?cmd=Retrieve&amp;db=PubMed&amp;list_uids=22205378&amp;dopt=Abstract" TargetMode="External"/><Relationship Id="rId4" Type="http://schemas.openxmlformats.org/officeDocument/2006/relationships/hyperlink" Target="http://www.medknow.com/crt.asp?prn=3;aid=AsianJTransfusSci_2017_11_2_203_214335;rt=P;u=http://www.ncbi.nlm.nih.gov/entrez/query.fcgi?cmd=Retrieve&amp;db=PubMed&amp;list_uids=17430469&amp;dopt=Abstract"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hyperlink" Target="https://drive.google.com/open?id=0B5b9fOW0rJ3SRkRpUFMwVUxJZjA" TargetMode="External"/><Relationship Id="rId2" Type="http://schemas.openxmlformats.org/officeDocument/2006/relationships/hyperlink" Target="http://www.paulomargotto.com.br/documentos/HEMODERIVADOS.doc" TargetMode="External"/><Relationship Id="rId1" Type="http://schemas.openxmlformats.org/officeDocument/2006/relationships/slideLayout" Target="../slideLayouts/slideLayout1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70"/>
          <p:cNvSpPr>
            <a:spLocks noGrp="1"/>
          </p:cNvSpPr>
          <p:nvPr>
            <p:ph type="title"/>
          </p:nvPr>
        </p:nvSpPr>
        <p:spPr/>
        <p:txBody>
          <a:bodyPr/>
          <a:lstStyle/>
          <a:p>
            <a:pPr defTabSz="868363" eaLnBrk="1" hangingPunct="1"/>
            <a:r>
              <a:rPr lang="pt-BR" sz="4100" b="1" dirty="0" smtClean="0">
                <a:solidFill>
                  <a:srgbClr val="FF3300"/>
                </a:solidFill>
                <a:latin typeface="Times New Roman" pitchFamily="18" charset="0"/>
                <a:cs typeface="Times New Roman" pitchFamily="18" charset="0"/>
              </a:rPr>
              <a:t>As transfusões de concentrado de hemácias podem induzir </a:t>
            </a:r>
            <a:r>
              <a:rPr lang="pt-BR" sz="4100" b="1" dirty="0" err="1" smtClean="0">
                <a:solidFill>
                  <a:srgbClr val="FF3300"/>
                </a:solidFill>
                <a:latin typeface="Times New Roman" pitchFamily="18" charset="0"/>
                <a:cs typeface="Times New Roman" pitchFamily="18" charset="0"/>
              </a:rPr>
              <a:t>citocinas</a:t>
            </a:r>
            <a:r>
              <a:rPr lang="pt-BR" sz="4100" b="1" dirty="0" smtClean="0">
                <a:solidFill>
                  <a:srgbClr val="FF3300"/>
                </a:solidFill>
                <a:latin typeface="Times New Roman" pitchFamily="18" charset="0"/>
                <a:cs typeface="Times New Roman" pitchFamily="18" charset="0"/>
              </a:rPr>
              <a:t> pró-inflamatórias em recém-nascidos prematuros</a:t>
            </a:r>
          </a:p>
        </p:txBody>
      </p:sp>
      <p:sp>
        <p:nvSpPr>
          <p:cNvPr id="8195" name="Shape 71"/>
          <p:cNvSpPr>
            <a:spLocks noGrp="1"/>
          </p:cNvSpPr>
          <p:nvPr>
            <p:ph type="body" idx="1"/>
          </p:nvPr>
        </p:nvSpPr>
        <p:spPr>
          <a:xfrm>
            <a:off x="2208213" y="3357563"/>
            <a:ext cx="7086600" cy="2628900"/>
          </a:xfrm>
        </p:spPr>
        <p:txBody>
          <a:bodyPr/>
          <a:lstStyle/>
          <a:p>
            <a:pPr algn="ctr" eaLnBrk="1" hangingPunct="1"/>
            <a:r>
              <a:rPr lang="pt-BR" dirty="0" smtClean="0">
                <a:latin typeface="Times New Roman" pitchFamily="18" charset="0"/>
                <a:cs typeface="Times New Roman" pitchFamily="18" charset="0"/>
                <a:sym typeface="Times New Roman" pitchFamily="18" charset="0"/>
              </a:rPr>
              <a:t>Apresentação: Ana Carolina Lopes Rabelo (R4 em Neonatologia</a:t>
            </a:r>
          </a:p>
          <a:p>
            <a:pPr algn="ctr" eaLnBrk="1" hangingPunct="1"/>
            <a:r>
              <a:rPr lang="pt-BR" dirty="0" smtClean="0">
                <a:latin typeface="Times New Roman" pitchFamily="18" charset="0"/>
                <a:cs typeface="Times New Roman" pitchFamily="18" charset="0"/>
                <a:sym typeface="Times New Roman" pitchFamily="18" charset="0"/>
              </a:rPr>
              <a:t>Coordenação: </a:t>
            </a:r>
            <a:r>
              <a:rPr lang="pt-BR" dirty="0" smtClean="0">
                <a:latin typeface="Times New Roman" pitchFamily="18" charset="0"/>
                <a:cs typeface="Times New Roman" pitchFamily="18" charset="0"/>
                <a:sym typeface="Times New Roman" pitchFamily="18" charset="0"/>
              </a:rPr>
              <a:t>Fabiana Márcia de A. M. Altivo</a:t>
            </a:r>
          </a:p>
          <a:p>
            <a:pPr algn="ctr" eaLnBrk="1" hangingPunct="1"/>
            <a:r>
              <a:rPr lang="pt-BR" dirty="0" smtClean="0">
                <a:latin typeface="Times New Roman" pitchFamily="18" charset="0"/>
                <a:cs typeface="Times New Roman" pitchFamily="18" charset="0"/>
                <a:sym typeface="Times New Roman" pitchFamily="18" charset="0"/>
                <a:hlinkClick r:id="rId2"/>
              </a:rPr>
              <a:t>www.paulomargotto.com.br</a:t>
            </a:r>
            <a:endParaRPr lang="pt-BR" dirty="0" smtClean="0">
              <a:latin typeface="Times New Roman" pitchFamily="18" charset="0"/>
              <a:cs typeface="Times New Roman" pitchFamily="18" charset="0"/>
              <a:sym typeface="Times New Roman" pitchFamily="18" charset="0"/>
            </a:endParaRPr>
          </a:p>
          <a:p>
            <a:pPr algn="ctr" eaLnBrk="1" hangingPunct="1"/>
            <a:r>
              <a:rPr lang="pt-BR" dirty="0" smtClean="0">
                <a:latin typeface="Times New Roman" pitchFamily="18" charset="0"/>
                <a:cs typeface="Times New Roman" pitchFamily="18" charset="0"/>
                <a:sym typeface="Times New Roman" pitchFamily="18" charset="0"/>
              </a:rPr>
              <a:t>Brasília, 25 de novembro de 2017</a:t>
            </a:r>
          </a:p>
        </p:txBody>
      </p:sp>
      <p:sp>
        <p:nvSpPr>
          <p:cNvPr id="8198" name="Rectangle 6"/>
          <p:cNvSpPr>
            <a:spLocks noChangeArrowheads="1"/>
          </p:cNvSpPr>
          <p:nvPr/>
        </p:nvSpPr>
        <p:spPr bwMode="auto">
          <a:xfrm>
            <a:off x="1271588" y="2420938"/>
            <a:ext cx="8285162" cy="850900"/>
          </a:xfrm>
          <a:prstGeom prst="rect">
            <a:avLst/>
          </a:prstGeom>
          <a:solidFill>
            <a:srgbClr val="FFFFFF"/>
          </a:solidFill>
          <a:ln w="9525">
            <a:noFill/>
            <a:miter lim="800000"/>
            <a:headEnd/>
            <a:tailEnd/>
          </a:ln>
          <a:effectLst/>
        </p:spPr>
        <p:txBody>
          <a:bodyPr lIns="0" tIns="0" rIns="0" bIns="0" anchor="ctr">
            <a:spAutoFit/>
          </a:bodyPr>
          <a:lstStyle/>
          <a:p>
            <a:pPr algn="ctr"/>
            <a:r>
              <a:rPr lang="pt-BR" sz="1400" dirty="0" err="1">
                <a:hlinkClick r:id="rId3"/>
              </a:rPr>
              <a:t>Red</a:t>
            </a:r>
            <a:r>
              <a:rPr lang="pt-BR" sz="1400" dirty="0">
                <a:hlinkClick r:id="rId3"/>
              </a:rPr>
              <a:t> </a:t>
            </a:r>
            <a:r>
              <a:rPr lang="pt-BR" sz="1400" dirty="0" err="1">
                <a:hlinkClick r:id="rId3"/>
              </a:rPr>
              <a:t>blood</a:t>
            </a:r>
            <a:r>
              <a:rPr lang="pt-BR" sz="1400" dirty="0">
                <a:hlinkClick r:id="rId3"/>
              </a:rPr>
              <a:t> </a:t>
            </a:r>
            <a:r>
              <a:rPr lang="pt-BR" sz="1400" dirty="0" err="1">
                <a:hlinkClick r:id="rId3"/>
              </a:rPr>
              <a:t>cell</a:t>
            </a:r>
            <a:r>
              <a:rPr lang="pt-BR" sz="1400" dirty="0">
                <a:hlinkClick r:id="rId3"/>
              </a:rPr>
              <a:t> </a:t>
            </a:r>
            <a:r>
              <a:rPr lang="pt-BR" sz="1400" dirty="0" err="1">
                <a:hlinkClick r:id="rId3"/>
              </a:rPr>
              <a:t>transfusions</a:t>
            </a:r>
            <a:r>
              <a:rPr lang="pt-BR" sz="1400" dirty="0">
                <a:hlinkClick r:id="rId3"/>
              </a:rPr>
              <a:t> </a:t>
            </a:r>
            <a:r>
              <a:rPr lang="pt-BR" sz="1400" dirty="0" err="1">
                <a:hlinkClick r:id="rId3"/>
              </a:rPr>
              <a:t>can</a:t>
            </a:r>
            <a:r>
              <a:rPr lang="pt-BR" sz="1400" dirty="0">
                <a:hlinkClick r:id="rId3"/>
              </a:rPr>
              <a:t> </a:t>
            </a:r>
            <a:r>
              <a:rPr lang="pt-BR" sz="1400" dirty="0" err="1">
                <a:hlinkClick r:id="rId3"/>
              </a:rPr>
              <a:t>induce</a:t>
            </a:r>
            <a:r>
              <a:rPr lang="pt-BR" sz="1400" dirty="0">
                <a:hlinkClick r:id="rId3"/>
              </a:rPr>
              <a:t> </a:t>
            </a:r>
            <a:r>
              <a:rPr lang="pt-BR" sz="1400" dirty="0" err="1">
                <a:hlinkClick r:id="rId3"/>
              </a:rPr>
              <a:t>proinflammatory</a:t>
            </a:r>
            <a:r>
              <a:rPr lang="pt-BR" sz="1400" dirty="0">
                <a:hlinkClick r:id="rId3"/>
              </a:rPr>
              <a:t> </a:t>
            </a:r>
            <a:r>
              <a:rPr lang="pt-BR" sz="1400" dirty="0" err="1">
                <a:hlinkClick r:id="rId3"/>
              </a:rPr>
              <a:t>cytokines</a:t>
            </a:r>
            <a:r>
              <a:rPr lang="pt-BR" sz="1400" dirty="0">
                <a:hlinkClick r:id="rId3"/>
              </a:rPr>
              <a:t> in </a:t>
            </a:r>
            <a:r>
              <a:rPr lang="pt-BR" sz="1400" dirty="0" err="1">
                <a:hlinkClick r:id="rId3"/>
              </a:rPr>
              <a:t>preterm</a:t>
            </a:r>
            <a:r>
              <a:rPr lang="pt-BR" sz="1400" dirty="0">
                <a:hlinkClick r:id="rId3"/>
              </a:rPr>
              <a:t> </a:t>
            </a:r>
            <a:r>
              <a:rPr lang="pt-BR" sz="1400" dirty="0" err="1">
                <a:hlinkClick r:id="rId3"/>
              </a:rPr>
              <a:t>infants</a:t>
            </a:r>
            <a:r>
              <a:rPr lang="pt-BR" sz="1400" dirty="0">
                <a:hlinkClick r:id="rId3"/>
              </a:rPr>
              <a:t>.</a:t>
            </a:r>
            <a:endParaRPr lang="pt-BR" sz="1400" dirty="0"/>
          </a:p>
          <a:p>
            <a:pPr algn="ctr"/>
            <a:r>
              <a:rPr lang="pt-BR" sz="1400" dirty="0"/>
              <a:t>Dani C, </a:t>
            </a:r>
            <a:r>
              <a:rPr lang="pt-BR" sz="1400" dirty="0" err="1"/>
              <a:t>Poggi</a:t>
            </a:r>
            <a:r>
              <a:rPr lang="pt-BR" sz="1400" dirty="0"/>
              <a:t> C, </a:t>
            </a:r>
            <a:r>
              <a:rPr lang="pt-BR" sz="1400" dirty="0" err="1"/>
              <a:t>Gozzini</a:t>
            </a:r>
            <a:r>
              <a:rPr lang="pt-BR" sz="1400" dirty="0"/>
              <a:t> E, </a:t>
            </a:r>
            <a:r>
              <a:rPr lang="pt-BR" sz="1400" dirty="0" err="1"/>
              <a:t>Leonardi</a:t>
            </a:r>
            <a:r>
              <a:rPr lang="pt-BR" sz="1400" dirty="0"/>
              <a:t> V, </a:t>
            </a:r>
            <a:r>
              <a:rPr lang="pt-BR" sz="1400" dirty="0" err="1"/>
              <a:t>Sereni</a:t>
            </a:r>
            <a:r>
              <a:rPr lang="pt-BR" sz="1400" dirty="0"/>
              <a:t> A, </a:t>
            </a:r>
            <a:r>
              <a:rPr lang="pt-BR" sz="1400" dirty="0" err="1"/>
              <a:t>Abbate</a:t>
            </a:r>
            <a:r>
              <a:rPr lang="pt-BR" sz="1400" dirty="0"/>
              <a:t> R, </a:t>
            </a:r>
            <a:r>
              <a:rPr lang="pt-BR" sz="1400" dirty="0" err="1"/>
              <a:t>Gori</a:t>
            </a:r>
            <a:r>
              <a:rPr lang="pt-BR" sz="1400" dirty="0"/>
              <a:t> AM.</a:t>
            </a:r>
          </a:p>
          <a:p>
            <a:pPr algn="ctr"/>
            <a:r>
              <a:rPr lang="pt-BR" sz="1400" dirty="0" err="1">
                <a:solidFill>
                  <a:schemeClr val="hlink"/>
                </a:solidFill>
              </a:rPr>
              <a:t>Transfusion</a:t>
            </a:r>
            <a:r>
              <a:rPr lang="pt-BR" sz="1400" dirty="0">
                <a:solidFill>
                  <a:schemeClr val="hlink"/>
                </a:solidFill>
              </a:rPr>
              <a:t>. 2017 </a:t>
            </a:r>
            <a:r>
              <a:rPr lang="pt-BR" sz="1400" dirty="0" err="1">
                <a:solidFill>
                  <a:schemeClr val="hlink"/>
                </a:solidFill>
              </a:rPr>
              <a:t>May</a:t>
            </a:r>
            <a:r>
              <a:rPr lang="pt-BR" sz="1400" dirty="0">
                <a:solidFill>
                  <a:schemeClr val="hlink"/>
                </a:solidFill>
              </a:rPr>
              <a:t>;57(5):1304-1310</a:t>
            </a:r>
            <a:r>
              <a:rPr lang="pt-BR" sz="1400" dirty="0"/>
              <a:t>. </a:t>
            </a:r>
            <a:r>
              <a:rPr lang="pt-BR" sz="1400" dirty="0" err="1">
                <a:solidFill>
                  <a:schemeClr val="hlink"/>
                </a:solidFill>
              </a:rPr>
              <a:t>doi</a:t>
            </a:r>
            <a:r>
              <a:rPr lang="pt-BR" sz="1400" dirty="0">
                <a:solidFill>
                  <a:schemeClr val="hlink"/>
                </a:solidFill>
              </a:rPr>
              <a:t>: 10.1111/</a:t>
            </a:r>
            <a:r>
              <a:rPr lang="pt-BR" sz="1400" dirty="0" err="1">
                <a:solidFill>
                  <a:schemeClr val="hlink"/>
                </a:solidFill>
              </a:rPr>
              <a:t>trf</a:t>
            </a:r>
            <a:r>
              <a:rPr lang="pt-BR" sz="1400" dirty="0">
                <a:solidFill>
                  <a:schemeClr val="hlink"/>
                </a:solidFill>
              </a:rPr>
              <a:t>.14080</a:t>
            </a:r>
            <a:r>
              <a:rPr lang="pt-BR" sz="1400" dirty="0"/>
              <a:t>. </a:t>
            </a:r>
            <a:r>
              <a:rPr lang="pt-BR" sz="1400" dirty="0" err="1"/>
              <a:t>Epub</a:t>
            </a:r>
            <a:r>
              <a:rPr lang="pt-BR" sz="1400" dirty="0"/>
              <a:t> 2017 Mar 11.</a:t>
            </a:r>
          </a:p>
          <a:p>
            <a:pPr algn="ctr"/>
            <a:r>
              <a:rPr lang="pt-BR" sz="1400" dirty="0"/>
              <a:t>PMID: 28295397</a:t>
            </a:r>
            <a:endParaRPr lang="pt-BR" dirty="0">
              <a:latin typeface="Helvetica"/>
              <a:cs typeface="Helvetica"/>
            </a:endParaRPr>
          </a:p>
        </p:txBody>
      </p:sp>
      <p:pic>
        <p:nvPicPr>
          <p:cNvPr id="8199" name="Picture 6" descr="20160830_130858"/>
          <p:cNvPicPr>
            <a:picLocks noChangeAspect="1" noChangeArrowheads="1"/>
          </p:cNvPicPr>
          <p:nvPr/>
        </p:nvPicPr>
        <p:blipFill>
          <a:blip r:embed="rId4">
            <a:lum bright="30000" contrast="60000"/>
          </a:blip>
          <a:srcRect/>
          <a:stretch>
            <a:fillRect/>
          </a:stretch>
        </p:blipFill>
        <p:spPr bwMode="auto">
          <a:xfrm>
            <a:off x="44450" y="5805488"/>
            <a:ext cx="12147550" cy="1052512"/>
          </a:xfrm>
          <a:prstGeom prst="rect">
            <a:avLst/>
          </a:prstGeom>
          <a:noFill/>
          <a:ln w="19050">
            <a:solidFill>
              <a:srgbClr val="FF00FF"/>
            </a:solidFill>
            <a:miter lim="800000"/>
            <a:headEnd/>
            <a:tailEnd/>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hape 74"/>
          <p:cNvSpPr>
            <a:spLocks noGrp="1"/>
          </p:cNvSpPr>
          <p:nvPr>
            <p:ph type="title"/>
          </p:nvPr>
        </p:nvSpPr>
        <p:spPr/>
        <p:txBody>
          <a:bodyPr/>
          <a:lstStyle/>
          <a:p>
            <a:pPr eaLnBrk="1" hangingPunct="1"/>
            <a:r>
              <a:rPr lang="pt-BR" smtClean="0">
                <a:latin typeface="Times New Roman" pitchFamily="18" charset="0"/>
                <a:cs typeface="Times New Roman" pitchFamily="18" charset="0"/>
              </a:rPr>
              <a:t>INTRODUÇÃO</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hape 76"/>
          <p:cNvSpPr>
            <a:spLocks noGrp="1"/>
          </p:cNvSpPr>
          <p:nvPr>
            <p:ph type="body" idx="1"/>
          </p:nvPr>
        </p:nvSpPr>
        <p:spPr>
          <a:xfrm>
            <a:off x="1524000" y="431800"/>
            <a:ext cx="9144000" cy="5029200"/>
          </a:xfrm>
        </p:spPr>
        <p:txBody>
          <a:bodyPr/>
          <a:lstStyle/>
          <a:p>
            <a:pPr marL="254000" indent="-254000" algn="just" eaLnBrk="1" hangingPunct="1">
              <a:lnSpc>
                <a:spcPct val="80000"/>
              </a:lnSpc>
              <a:buClr>
                <a:srgbClr val="404040"/>
              </a:buClr>
            </a:pPr>
            <a:r>
              <a:rPr lang="pt-BR" smtClean="0">
                <a:latin typeface="Arial" pitchFamily="34" charset="0"/>
                <a:cs typeface="Arial" pitchFamily="34" charset="0"/>
              </a:rPr>
              <a:t>Os recém-nascidos (RN) apresentam alto risco de evoluírem com anemia devido a uma combinação de amostras frequentes de sangue de laboratório</a:t>
            </a:r>
            <a:r>
              <a:rPr lang="pt-BR" smtClean="0">
                <a:solidFill>
                  <a:srgbClr val="000000"/>
                </a:solidFill>
                <a:latin typeface="Arial" pitchFamily="34" charset="0"/>
                <a:cs typeface="Arial" pitchFamily="34" charset="0"/>
              </a:rPr>
              <a:t> e seu sistema hematopoiético imaturo</a:t>
            </a:r>
            <a:r>
              <a:rPr lang="pt-BR" smtClean="0">
                <a:latin typeface="Arial" pitchFamily="34" charset="0"/>
                <a:cs typeface="Arial" pitchFamily="34" charset="0"/>
              </a:rPr>
              <a:t>. </a:t>
            </a:r>
            <a:r>
              <a:rPr lang="pt-BR" baseline="32000" smtClean="0">
                <a:latin typeface="Arial" pitchFamily="34" charset="0"/>
                <a:cs typeface="Arial" pitchFamily="34" charset="0"/>
              </a:rPr>
              <a:t>1,2 </a:t>
            </a:r>
          </a:p>
          <a:p>
            <a:pPr marL="254000" indent="-254000" algn="just" eaLnBrk="1" hangingPunct="1">
              <a:lnSpc>
                <a:spcPct val="80000"/>
              </a:lnSpc>
              <a:buClr>
                <a:srgbClr val="404040"/>
              </a:buClr>
            </a:pPr>
            <a:r>
              <a:rPr lang="pt-BR" smtClean="0">
                <a:latin typeface="Arial" pitchFamily="34" charset="0"/>
                <a:cs typeface="Arial" pitchFamily="34" charset="0"/>
              </a:rPr>
              <a:t>Portanto, RN de extremo baixo peso, 80 a 90%, recebem uma ou mais transfusões de hemácias. </a:t>
            </a:r>
            <a:r>
              <a:rPr lang="pt-BR" baseline="32000" smtClean="0">
                <a:latin typeface="Arial" pitchFamily="34" charset="0"/>
                <a:cs typeface="Arial" pitchFamily="34" charset="0"/>
              </a:rPr>
              <a:t>3,4</a:t>
            </a:r>
            <a:r>
              <a:rPr lang="pt-BR" smtClean="0">
                <a:latin typeface="Arial" pitchFamily="34" charset="0"/>
                <a:cs typeface="Arial" pitchFamily="34" charset="0"/>
              </a:rPr>
              <a:t> </a:t>
            </a:r>
          </a:p>
          <a:p>
            <a:pPr marL="254000" indent="-254000" algn="just" eaLnBrk="1" hangingPunct="1">
              <a:lnSpc>
                <a:spcPct val="80000"/>
              </a:lnSpc>
              <a:buClr>
                <a:srgbClr val="404040"/>
              </a:buClr>
            </a:pPr>
            <a:r>
              <a:rPr lang="pt-BR" smtClean="0">
                <a:latin typeface="Arial" pitchFamily="34" charset="0"/>
                <a:cs typeface="Arial" pitchFamily="34" charset="0"/>
              </a:rPr>
              <a:t>Os riscos e benefícios das transfusões permanecem obscuros; As diretrizes para a transfusão são controversas e há grande variação na prática. </a:t>
            </a:r>
          </a:p>
          <a:p>
            <a:pPr marL="254000" indent="-254000" algn="just" eaLnBrk="1" hangingPunct="1">
              <a:lnSpc>
                <a:spcPct val="80000"/>
              </a:lnSpc>
              <a:buClr>
                <a:srgbClr val="404040"/>
              </a:buClr>
            </a:pPr>
            <a:r>
              <a:rPr lang="pt-BR" smtClean="0">
                <a:latin typeface="Arial" pitchFamily="34" charset="0"/>
                <a:cs typeface="Arial" pitchFamily="34" charset="0"/>
              </a:rPr>
              <a:t>Os resultados dos estudos são inconclusivos e contraditório</a:t>
            </a:r>
            <a:r>
              <a:rPr lang="pt-BR" baseline="32000" smtClean="0">
                <a:latin typeface="Arial" pitchFamily="34" charset="0"/>
                <a:cs typeface="Arial" pitchFamily="34" charset="0"/>
              </a:rPr>
              <a:t>5,6</a:t>
            </a:r>
            <a:r>
              <a:rPr lang="pt-BR" smtClean="0">
                <a:latin typeface="Arial" pitchFamily="34" charset="0"/>
                <a:cs typeface="Arial" pitchFamily="34" charset="0"/>
              </a:rPr>
              <a:t>, embora uma metanálise mostrou que: </a:t>
            </a:r>
          </a:p>
          <a:p>
            <a:pPr marL="755650" lvl="2" indent="-254000" eaLnBrk="1" hangingPunct="1">
              <a:lnSpc>
                <a:spcPct val="80000"/>
              </a:lnSpc>
              <a:buClr>
                <a:srgbClr val="404040"/>
              </a:buClr>
            </a:pPr>
            <a:r>
              <a:rPr lang="pt-BR" smtClean="0">
                <a:latin typeface="Arial" pitchFamily="34" charset="0"/>
                <a:cs typeface="Arial" pitchFamily="34" charset="0"/>
              </a:rPr>
              <a:t>a restrição da transfusão pode ser utilizada sem aumentar as morbidades neonatais a curto prazo. </a:t>
            </a:r>
            <a:r>
              <a:rPr lang="pt-BR" baseline="32000" smtClean="0">
                <a:latin typeface="Arial" pitchFamily="34" charset="0"/>
                <a:cs typeface="Arial" pitchFamily="34" charset="0"/>
              </a:rPr>
              <a:t>4</a:t>
            </a:r>
          </a:p>
          <a:p>
            <a:pPr marL="755650" lvl="2" indent="-254000" eaLnBrk="1" hangingPunct="1">
              <a:lnSpc>
                <a:spcPct val="80000"/>
              </a:lnSpc>
              <a:buClr>
                <a:srgbClr val="404040"/>
              </a:buClr>
            </a:pPr>
            <a:r>
              <a:rPr lang="pt-BR" smtClean="0">
                <a:latin typeface="Arial" pitchFamily="34" charset="0"/>
                <a:cs typeface="Arial" pitchFamily="34" charset="0"/>
              </a:rPr>
              <a:t>E que as transfusões podem aumentar o risco de desenvolver doenças multifatoriais, tais como: displasia broncopulmonar (DBP)</a:t>
            </a:r>
            <a:r>
              <a:rPr lang="pt-BR" baseline="30000" smtClean="0">
                <a:latin typeface="Arial" pitchFamily="34" charset="0"/>
                <a:ea typeface="Arial Unicode MS" pitchFamily="34" charset="-128"/>
                <a:cs typeface="Arial Unicode MS" pitchFamily="34" charset="-128"/>
              </a:rPr>
              <a:t>7-9</a:t>
            </a:r>
            <a:r>
              <a:rPr lang="pt-BR" smtClean="0">
                <a:latin typeface="Arial" pitchFamily="34" charset="0"/>
                <a:cs typeface="Arial" pitchFamily="34" charset="0"/>
              </a:rPr>
              <a:t> e retinopatia da prematuridade (ROP).</a:t>
            </a:r>
            <a:r>
              <a:rPr lang="pt-BR" baseline="30000" smtClean="0">
                <a:latin typeface="Arial" pitchFamily="34" charset="0"/>
                <a:ea typeface="Arial Unicode MS" pitchFamily="34" charset="-128"/>
                <a:cs typeface="Arial Unicode MS" pitchFamily="34" charset="-128"/>
              </a:rPr>
              <a:t>10,11</a:t>
            </a:r>
          </a:p>
        </p:txBody>
      </p:sp>
      <p:sp>
        <p:nvSpPr>
          <p:cNvPr id="10243" name="Shape 77"/>
          <p:cNvSpPr>
            <a:spLocks noGrp="1"/>
          </p:cNvSpPr>
          <p:nvPr>
            <p:ph type="sldNum" sz="quarter" idx="10"/>
          </p:nvPr>
        </p:nvSpPr>
        <p:spPr>
          <a:xfrm>
            <a:off x="8610600" y="6372225"/>
            <a:ext cx="838200" cy="227013"/>
          </a:xfrm>
          <a:noFill/>
        </p:spPr>
        <p:txBody>
          <a:bodyPr lIns="0" tIns="0" rIns="0" bIns="0"/>
          <a:lstStyle/>
          <a:p>
            <a:fld id="{AE174F5B-7F34-4F36-BCF0-AD6CADF0D9B6}" type="slidenum">
              <a:rPr lang="pt-BR"/>
              <a:pPr/>
              <a:t>3</a:t>
            </a:fld>
            <a:endParaRPr lang="pt-B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79"/>
          <p:cNvSpPr>
            <a:spLocks noGrp="1"/>
          </p:cNvSpPr>
          <p:nvPr>
            <p:ph type="body" idx="1"/>
          </p:nvPr>
        </p:nvSpPr>
        <p:spPr>
          <a:xfrm>
            <a:off x="481013" y="1412875"/>
            <a:ext cx="10186987" cy="6249988"/>
          </a:xfrm>
        </p:spPr>
        <p:txBody>
          <a:bodyPr/>
          <a:lstStyle/>
          <a:p>
            <a:pPr marL="204788" indent="-204788" algn="just" defTabSz="822325" eaLnBrk="1" hangingPunct="1">
              <a:spcBef>
                <a:spcPts val="1600"/>
              </a:spcBef>
              <a:buClr>
                <a:srgbClr val="404040"/>
              </a:buClr>
            </a:pPr>
            <a:r>
              <a:rPr lang="pt-BR" smtClean="0">
                <a:latin typeface="Arial" pitchFamily="34" charset="0"/>
                <a:cs typeface="Arial" pitchFamily="34" charset="0"/>
              </a:rPr>
              <a:t>No entanto, seu acometimento tem sido enfatizado principalmente na enterocolite necrosante (ECN)</a:t>
            </a:r>
            <a:r>
              <a:rPr lang="pt-BR" baseline="32000" smtClean="0">
                <a:latin typeface="Arial" pitchFamily="34" charset="0"/>
                <a:cs typeface="Arial" pitchFamily="34" charset="0"/>
              </a:rPr>
              <a:t>12,13</a:t>
            </a:r>
            <a:r>
              <a:rPr lang="pt-BR" smtClean="0">
                <a:latin typeface="Arial" pitchFamily="34" charset="0"/>
                <a:cs typeface="Arial" pitchFamily="34" charset="0"/>
              </a:rPr>
              <a:t>, que é a complicação gastrintestinal neonatal mais comum em prematuros.</a:t>
            </a:r>
            <a:r>
              <a:rPr lang="pt-BR" baseline="32000" smtClean="0">
                <a:latin typeface="Arial" pitchFamily="34" charset="0"/>
                <a:cs typeface="Arial" pitchFamily="34" charset="0"/>
              </a:rPr>
              <a:t>14</a:t>
            </a:r>
          </a:p>
          <a:p>
            <a:pPr marL="204788" indent="-204788" algn="just" defTabSz="822325" eaLnBrk="1" hangingPunct="1">
              <a:spcBef>
                <a:spcPts val="1600"/>
              </a:spcBef>
              <a:buClr>
                <a:srgbClr val="404040"/>
              </a:buClr>
            </a:pPr>
            <a:r>
              <a:rPr lang="pt-BR" smtClean="0">
                <a:latin typeface="Arial" pitchFamily="34" charset="0"/>
                <a:cs typeface="Arial" pitchFamily="34" charset="0"/>
              </a:rPr>
              <a:t>Vários casos de ECN se desenvolvem após transfusões de concentrado de hemácias, </a:t>
            </a:r>
            <a:r>
              <a:rPr lang="pt-BR" baseline="32000" smtClean="0">
                <a:latin typeface="Arial" pitchFamily="34" charset="0"/>
                <a:cs typeface="Arial" pitchFamily="34" charset="0"/>
              </a:rPr>
              <a:t>15-18 </a:t>
            </a:r>
            <a:r>
              <a:rPr lang="pt-BR" smtClean="0">
                <a:latin typeface="Arial" pitchFamily="34" charset="0"/>
                <a:cs typeface="Arial" pitchFamily="34" charset="0"/>
              </a:rPr>
              <a:t>sendo que 25% a 30% ocorrem dentro de 48 horas após a transfusão.</a:t>
            </a:r>
            <a:r>
              <a:rPr lang="pt-BR" baseline="32000" smtClean="0">
                <a:latin typeface="Arial" pitchFamily="34" charset="0"/>
                <a:cs typeface="Arial" pitchFamily="34" charset="0"/>
              </a:rPr>
              <a:t>13,19 </a:t>
            </a:r>
            <a:endParaRPr lang="pt-BR" baseline="32000" smtClean="0">
              <a:solidFill>
                <a:srgbClr val="000000"/>
              </a:solidFill>
              <a:latin typeface="Arial" pitchFamily="34" charset="0"/>
              <a:cs typeface="Arial" pitchFamily="34" charset="0"/>
            </a:endParaRPr>
          </a:p>
          <a:p>
            <a:pPr marL="204788" indent="-204788" algn="just" defTabSz="822325" eaLnBrk="1" hangingPunct="1">
              <a:spcBef>
                <a:spcPts val="1600"/>
              </a:spcBef>
              <a:buClr>
                <a:srgbClr val="404040"/>
              </a:buClr>
            </a:pPr>
            <a:r>
              <a:rPr lang="pt-BR" smtClean="0">
                <a:latin typeface="Arial" pitchFamily="34" charset="0"/>
                <a:cs typeface="Arial" pitchFamily="34" charset="0"/>
              </a:rPr>
              <a:t>Foi relatado que as transfusões aumentam significativamente o risco de desenvolver enterocolite necrosante associada a transfusões (TANEC).²º (OR, 2,3 ; IC de 95%, 1,2-4,2). Enquanto uma política rigorosa de retenção de alimentos durante as transfusões parece diminuir o risco de ENC.²¹</a:t>
            </a:r>
          </a:p>
        </p:txBody>
      </p:sp>
      <p:sp>
        <p:nvSpPr>
          <p:cNvPr id="11267" name="Shape 80"/>
          <p:cNvSpPr>
            <a:spLocks noGrp="1"/>
          </p:cNvSpPr>
          <p:nvPr>
            <p:ph type="sldNum" sz="quarter" idx="10"/>
          </p:nvPr>
        </p:nvSpPr>
        <p:spPr>
          <a:xfrm>
            <a:off x="8610600" y="6372225"/>
            <a:ext cx="838200" cy="227013"/>
          </a:xfrm>
          <a:noFill/>
        </p:spPr>
        <p:txBody>
          <a:bodyPr lIns="0" tIns="0" rIns="0" bIns="0"/>
          <a:lstStyle/>
          <a:p>
            <a:fld id="{E434B5E4-11BD-47D6-B00D-0D74C3CB48CC}" type="slidenum">
              <a:rPr lang="pt-BR"/>
              <a:pPr/>
              <a:t>4</a:t>
            </a:fld>
            <a:endParaRPr lang="pt-B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Shape 82"/>
          <p:cNvSpPr>
            <a:spLocks noGrp="1"/>
          </p:cNvSpPr>
          <p:nvPr>
            <p:ph type="body" idx="1"/>
          </p:nvPr>
        </p:nvSpPr>
        <p:spPr>
          <a:xfrm>
            <a:off x="1524000" y="914400"/>
            <a:ext cx="9144000" cy="5029200"/>
          </a:xfrm>
        </p:spPr>
        <p:txBody>
          <a:bodyPr>
            <a:normAutofit/>
          </a:bodyPr>
          <a:lstStyle/>
          <a:p>
            <a:pPr marL="254000" indent="-254000" algn="just" eaLnBrk="1" fontAlgn="auto" hangingPunct="1">
              <a:spcAft>
                <a:spcPts val="0"/>
              </a:spcAft>
              <a:buClr>
                <a:srgbClr val="404040"/>
              </a:buClr>
              <a:buFont typeface="Arial"/>
              <a:buChar char="•"/>
              <a:defRPr sz="1800">
                <a:solidFill>
                  <a:srgbClr val="000000"/>
                </a:solidFill>
              </a:defRPr>
            </a:pPr>
            <a:r>
              <a:rPr>
                <a:sym typeface="Arial"/>
              </a:rPr>
              <a:t>Foi relatado que as transfusões aumentam significativamente o risco de desenvolver enterocolite necrosante associada a transfusões (TANEC).²º (OR, 2,3 ; IC de 95%, 1,2-4,2). </a:t>
            </a:r>
          </a:p>
          <a:p>
            <a:pPr marL="254000" indent="-254000" algn="just" eaLnBrk="1" fontAlgn="auto" hangingPunct="1">
              <a:spcAft>
                <a:spcPts val="0"/>
              </a:spcAft>
              <a:buClr>
                <a:srgbClr val="404040"/>
              </a:buClr>
              <a:buFont typeface="Arial"/>
              <a:buChar char="•"/>
              <a:defRPr sz="1800">
                <a:solidFill>
                  <a:srgbClr val="000000"/>
                </a:solidFill>
              </a:defRPr>
            </a:pPr>
            <a:r>
              <a:rPr>
                <a:sym typeface="Arial"/>
              </a:rPr>
              <a:t>Enquanto uma política rigorosa de retenção de alimentos durante as transfusões parece diminuir o risco de ENC.</a:t>
            </a:r>
            <a:r>
              <a:rPr baseline="31999">
                <a:sym typeface="Arial"/>
              </a:rPr>
              <a:t> 21</a:t>
            </a:r>
            <a:endParaRPr sz="1800" baseline="31998">
              <a:solidFill>
                <a:srgbClr val="000000"/>
              </a:solidFill>
              <a:sym typeface="Arial"/>
            </a:endParaRPr>
          </a:p>
          <a:p>
            <a:pPr algn="just" eaLnBrk="1" fontAlgn="auto" hangingPunct="1">
              <a:spcAft>
                <a:spcPts val="0"/>
              </a:spcAft>
              <a:buClr>
                <a:srgbClr val="404040"/>
              </a:buClr>
              <a:buFont typeface="Arial"/>
              <a:buChar char="•"/>
              <a:defRPr sz="1800">
                <a:solidFill>
                  <a:srgbClr val="000000"/>
                </a:solidFill>
              </a:defRPr>
            </a:pPr>
            <a:endParaRPr sz="1800" baseline="31998">
              <a:solidFill>
                <a:srgbClr val="000000"/>
              </a:solidFill>
              <a:sym typeface="Arial"/>
            </a:endParaRPr>
          </a:p>
          <a:p>
            <a:pPr marL="254000" indent="-254000" algn="just" eaLnBrk="1" fontAlgn="auto" hangingPunct="1">
              <a:spcAft>
                <a:spcPts val="0"/>
              </a:spcAft>
              <a:buClr>
                <a:srgbClr val="404040"/>
              </a:buClr>
              <a:buFont typeface="Arial"/>
              <a:buChar char="•"/>
              <a:defRPr sz="1800">
                <a:solidFill>
                  <a:srgbClr val="000000"/>
                </a:solidFill>
              </a:defRPr>
            </a:pPr>
            <a:r>
              <a:rPr>
                <a:sym typeface="Arial"/>
              </a:rPr>
              <a:t>Outro artigo sugere que anemia grave, não transfundida com concentrado de hemácias, foi associada a um risco aumentado de ECN.</a:t>
            </a:r>
            <a:r>
              <a:rPr baseline="31999">
                <a:sym typeface="Arial"/>
              </a:rPr>
              <a:t>22</a:t>
            </a:r>
          </a:p>
        </p:txBody>
      </p:sp>
      <p:sp>
        <p:nvSpPr>
          <p:cNvPr id="12291" name="Shape 83"/>
          <p:cNvSpPr>
            <a:spLocks noGrp="1"/>
          </p:cNvSpPr>
          <p:nvPr>
            <p:ph type="sldNum" sz="quarter" idx="10"/>
          </p:nvPr>
        </p:nvSpPr>
        <p:spPr>
          <a:xfrm>
            <a:off x="8610600" y="6372225"/>
            <a:ext cx="838200" cy="227013"/>
          </a:xfrm>
          <a:noFill/>
        </p:spPr>
        <p:txBody>
          <a:bodyPr lIns="0" tIns="0" rIns="0" bIns="0"/>
          <a:lstStyle/>
          <a:p>
            <a:fld id="{C0E6E1E0-A780-4D97-8DA4-63361867EA8E}" type="slidenum">
              <a:rPr lang="pt-BR"/>
              <a:pPr/>
              <a:t>5</a:t>
            </a:fld>
            <a:endParaRPr lang="pt-B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85"/>
          <p:cNvSpPr>
            <a:spLocks noGrp="1"/>
          </p:cNvSpPr>
          <p:nvPr>
            <p:ph type="body" idx="1"/>
          </p:nvPr>
        </p:nvSpPr>
        <p:spPr>
          <a:xfrm>
            <a:off x="1560513" y="1828800"/>
            <a:ext cx="9144000" cy="5029200"/>
          </a:xfrm>
        </p:spPr>
        <p:txBody>
          <a:bodyPr/>
          <a:lstStyle/>
          <a:p>
            <a:pPr marL="254000" indent="-254000" eaLnBrk="1" hangingPunct="1">
              <a:buClr>
                <a:srgbClr val="404040"/>
              </a:buClr>
            </a:pPr>
            <a:r>
              <a:rPr lang="pt-BR" sz="2400" smtClean="0">
                <a:latin typeface="Arial" pitchFamily="34" charset="0"/>
                <a:cs typeface="Arial" pitchFamily="34" charset="0"/>
              </a:rPr>
              <a:t>Apesar destes achados, a patogênese do TANEC é desconhecida. </a:t>
            </a:r>
          </a:p>
          <a:p>
            <a:pPr marL="254000" indent="-254000" eaLnBrk="1" hangingPunct="1">
              <a:buClr>
                <a:srgbClr val="404040"/>
              </a:buClr>
            </a:pPr>
            <a:r>
              <a:rPr lang="pt-BR" sz="2400" smtClean="0">
                <a:latin typeface="Arial" pitchFamily="34" charset="0"/>
                <a:cs typeface="Arial" pitchFamily="34" charset="0"/>
              </a:rPr>
              <a:t>Estudos prévios tem investigado o possível efeito inflamatório das transfusões mediadas pelo aumento dos valores séricos de citocinas pró inflamatórias </a:t>
            </a:r>
            <a:r>
              <a:rPr lang="pt-BR" sz="2400" baseline="32000" smtClean="0">
                <a:latin typeface="Arial" pitchFamily="34" charset="0"/>
                <a:cs typeface="Arial" pitchFamily="34" charset="0"/>
              </a:rPr>
              <a:t>23,24</a:t>
            </a:r>
            <a:r>
              <a:rPr lang="pt-BR" sz="2400" smtClean="0">
                <a:latin typeface="Arial" pitchFamily="34" charset="0"/>
                <a:cs typeface="Arial" pitchFamily="34" charset="0"/>
              </a:rPr>
              <a:t> e de ferro </a:t>
            </a:r>
            <a:r>
              <a:rPr lang="pt-BR" sz="2400" baseline="32000" smtClean="0">
                <a:latin typeface="Arial" pitchFamily="34" charset="0"/>
                <a:cs typeface="Arial" pitchFamily="34" charset="0"/>
              </a:rPr>
              <a:t>25</a:t>
            </a:r>
            <a:r>
              <a:rPr lang="pt-BR" sz="2400" smtClean="0">
                <a:latin typeface="Arial" pitchFamily="34" charset="0"/>
                <a:cs typeface="Arial" pitchFamily="34" charset="0"/>
              </a:rPr>
              <a:t> nos recém-nascidos pré-termo, mas seus resultados foram contraditórios e inconclusivos.</a:t>
            </a:r>
          </a:p>
        </p:txBody>
      </p:sp>
      <p:sp>
        <p:nvSpPr>
          <p:cNvPr id="13315" name="Shape 86"/>
          <p:cNvSpPr>
            <a:spLocks noGrp="1"/>
          </p:cNvSpPr>
          <p:nvPr>
            <p:ph type="sldNum" sz="quarter" idx="10"/>
          </p:nvPr>
        </p:nvSpPr>
        <p:spPr>
          <a:xfrm>
            <a:off x="8610600" y="6372225"/>
            <a:ext cx="838200" cy="227013"/>
          </a:xfrm>
          <a:noFill/>
        </p:spPr>
        <p:txBody>
          <a:bodyPr lIns="0" tIns="0" rIns="0" bIns="0"/>
          <a:lstStyle/>
          <a:p>
            <a:fld id="{A243D307-3165-48B8-B362-44A4836A261E}" type="slidenum">
              <a:rPr lang="pt-BR"/>
              <a:pPr/>
              <a:t>6</a:t>
            </a:fld>
            <a:endParaRPr lang="pt-B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88"/>
          <p:cNvSpPr>
            <a:spLocks noGrp="1"/>
          </p:cNvSpPr>
          <p:nvPr>
            <p:ph type="body" idx="1"/>
          </p:nvPr>
        </p:nvSpPr>
        <p:spPr>
          <a:xfrm>
            <a:off x="1524000" y="571500"/>
            <a:ext cx="9144000" cy="5029200"/>
          </a:xfrm>
        </p:spPr>
        <p:txBody>
          <a:bodyPr/>
          <a:lstStyle/>
          <a:p>
            <a:pPr marL="254000" indent="-254000" algn="ctr" eaLnBrk="1" hangingPunct="1">
              <a:buClr>
                <a:srgbClr val="404040"/>
              </a:buClr>
              <a:buFont typeface="Arial" pitchFamily="34" charset="0"/>
              <a:buNone/>
            </a:pPr>
            <a:r>
              <a:rPr lang="pt-BR" sz="2800" b="1" smtClean="0">
                <a:solidFill>
                  <a:schemeClr val="hlink"/>
                </a:solidFill>
                <a:latin typeface="Arial" pitchFamily="34" charset="0"/>
                <a:cs typeface="Arial" pitchFamily="34" charset="0"/>
              </a:rPr>
              <a:t>Para testar a hipótese que as transfusões podem induzir uma resposta pró-inflamatória em prematuros foi avaliado alterações nos níveis séricos de interleucina (IL) 1b, IL-6, IL-8, fator de necrose tumoral-a (TNF-a), interferon-y (IFN-y), IL-17, proteína quimiotáxica de monócitos (MCP-1), proteína 10 induzida por IFN-y (IP-10), molécula de adesão intracelular-1 (ICAM-1) e molécula de adesão de célula vascular (VCAM), durante 48h após transfusões em uma coorte de prematuros.</a:t>
            </a:r>
          </a:p>
        </p:txBody>
      </p:sp>
      <p:sp>
        <p:nvSpPr>
          <p:cNvPr id="14339" name="Shape 89"/>
          <p:cNvSpPr>
            <a:spLocks noGrp="1"/>
          </p:cNvSpPr>
          <p:nvPr>
            <p:ph type="sldNum" sz="quarter" idx="10"/>
          </p:nvPr>
        </p:nvSpPr>
        <p:spPr>
          <a:xfrm>
            <a:off x="8610600" y="6372225"/>
            <a:ext cx="838200" cy="227013"/>
          </a:xfrm>
          <a:noFill/>
        </p:spPr>
        <p:txBody>
          <a:bodyPr lIns="0" tIns="0" rIns="0" bIns="0"/>
          <a:lstStyle/>
          <a:p>
            <a:fld id="{F636D25B-A635-4C99-A1CA-D929B8B3F6E6}" type="slidenum">
              <a:rPr lang="pt-BR"/>
              <a:pPr/>
              <a:t>7</a:t>
            </a:fld>
            <a:endParaRPr lang="pt-B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91"/>
          <p:cNvSpPr>
            <a:spLocks noGrp="1"/>
          </p:cNvSpPr>
          <p:nvPr>
            <p:ph type="title"/>
          </p:nvPr>
        </p:nvSpPr>
        <p:spPr>
          <a:xfrm>
            <a:off x="2438400" y="114300"/>
            <a:ext cx="7315200" cy="2362200"/>
          </a:xfrm>
        </p:spPr>
        <p:txBody>
          <a:bodyPr/>
          <a:lstStyle/>
          <a:p>
            <a:pPr eaLnBrk="1" hangingPunct="1"/>
            <a:r>
              <a:rPr lang="pt-BR" smtClean="0">
                <a:latin typeface="Times New Roman" pitchFamily="18" charset="0"/>
                <a:cs typeface="Times New Roman" pitchFamily="18" charset="0"/>
              </a:rPr>
              <a:t>MÉTODO</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body" idx="1"/>
          </p:nvPr>
        </p:nvSpPr>
        <p:spPr>
          <a:xfrm>
            <a:off x="1081088" y="612775"/>
            <a:ext cx="9586912" cy="6245225"/>
          </a:xfrm>
        </p:spPr>
        <p:txBody>
          <a:bodyPr>
            <a:normAutofit/>
          </a:bodyPr>
          <a:lstStyle/>
          <a:p>
            <a:pPr marL="254000" indent="-254000" algn="just" eaLnBrk="1" hangingPunct="1">
              <a:buClr>
                <a:srgbClr val="404040"/>
              </a:buClr>
            </a:pPr>
            <a:r>
              <a:rPr lang="pt-BR" smtClean="0">
                <a:latin typeface="Arial" pitchFamily="34" charset="0"/>
                <a:cs typeface="Arial" pitchFamily="34" charset="0"/>
              </a:rPr>
              <a:t>Estudo prospectivo realizado na UTIN (Unidade de Terapia Intensiva Neonatal) do Hospital da Universidade Careggi de Florença. O estudo foi aprovado pelo comitê de ética pediátrica da Toscânia. </a:t>
            </a:r>
          </a:p>
          <a:p>
            <a:pPr marL="254000" indent="-254000" algn="just" eaLnBrk="1" hangingPunct="1">
              <a:buClr>
                <a:srgbClr val="404040"/>
              </a:buClr>
            </a:pPr>
            <a:endParaRPr lang="pt-BR" smtClean="0">
              <a:latin typeface="Arial" pitchFamily="34" charset="0"/>
              <a:cs typeface="Arial" pitchFamily="34" charset="0"/>
            </a:endParaRPr>
          </a:p>
          <a:p>
            <a:pPr marL="254000" indent="-254000" algn="just" eaLnBrk="1" hangingPunct="1">
              <a:buClr>
                <a:srgbClr val="404040"/>
              </a:buClr>
            </a:pPr>
            <a:r>
              <a:rPr lang="pt-BR" smtClean="0">
                <a:latin typeface="Arial" pitchFamily="34" charset="0"/>
                <a:cs typeface="Arial" pitchFamily="34" charset="0"/>
              </a:rPr>
              <a:t>Foram incluídos no estudo: </a:t>
            </a:r>
          </a:p>
          <a:p>
            <a:pPr marL="527050" lvl="1" indent="-252413" algn="just" eaLnBrk="1" hangingPunct="1">
              <a:buClr>
                <a:srgbClr val="404040"/>
              </a:buClr>
            </a:pPr>
            <a:r>
              <a:rPr lang="pt-BR" smtClean="0">
                <a:solidFill>
                  <a:schemeClr val="hlink"/>
                </a:solidFill>
                <a:latin typeface="Arial" pitchFamily="34" charset="0"/>
                <a:cs typeface="Arial" pitchFamily="34" charset="0"/>
              </a:rPr>
              <a:t>pacientes com IG&lt; 32 semanas e idade cronológica &gt; 7 dias que necessitasse de transfusões de hemácias de acordo com as diretrizes da Sociedade Italiana de Neonatologia</a:t>
            </a:r>
            <a:r>
              <a:rPr lang="pt-BR" baseline="32000" smtClean="0">
                <a:solidFill>
                  <a:schemeClr val="hlink"/>
                </a:solidFill>
                <a:latin typeface="Arial" pitchFamily="34" charset="0"/>
                <a:cs typeface="Arial" pitchFamily="34" charset="0"/>
              </a:rPr>
              <a:t>26</a:t>
            </a:r>
            <a:r>
              <a:rPr lang="pt-BR" smtClean="0">
                <a:latin typeface="Arial" pitchFamily="34" charset="0"/>
                <a:cs typeface="Arial" pitchFamily="34" charset="0"/>
              </a:rPr>
              <a:t> e após o consentimento informado dos pais. </a:t>
            </a:r>
          </a:p>
          <a:p>
            <a:pPr marL="254000" indent="-254000" algn="just" eaLnBrk="1" hangingPunct="1">
              <a:buClr>
                <a:srgbClr val="404040"/>
              </a:buClr>
            </a:pPr>
            <a:r>
              <a:rPr lang="pt-BR" smtClean="0">
                <a:latin typeface="Arial" pitchFamily="34" charset="0"/>
                <a:cs typeface="Arial" pitchFamily="34" charset="0"/>
              </a:rPr>
              <a:t>Os critérios de exclusão foram: </a:t>
            </a:r>
          </a:p>
          <a:p>
            <a:pPr marL="755650" lvl="2" indent="-254000" algn="just" eaLnBrk="1" hangingPunct="1">
              <a:buClr>
                <a:srgbClr val="404040"/>
              </a:buClr>
            </a:pPr>
            <a:r>
              <a:rPr lang="pt-BR" smtClean="0">
                <a:latin typeface="Arial" pitchFamily="34" charset="0"/>
                <a:cs typeface="Arial" pitchFamily="34" charset="0"/>
              </a:rPr>
              <a:t>grandes malformações congênitas, doenças metabólicas hereditárias, transfusões de concentrado de hemácias durante as 4 semanas antes do início do estudo, suspeita ou hemocultura positiva para sepse, ou tratamento com corticoide durante 7dias antes e 2dias depois após a transfusão (porque essas condições podem afetar o perfil das citocinas).</a:t>
            </a:r>
          </a:p>
        </p:txBody>
      </p:sp>
      <p:sp>
        <p:nvSpPr>
          <p:cNvPr id="16387" name="Shape 94"/>
          <p:cNvSpPr>
            <a:spLocks noGrp="1"/>
          </p:cNvSpPr>
          <p:nvPr>
            <p:ph type="sldNum" sz="quarter" idx="10"/>
          </p:nvPr>
        </p:nvSpPr>
        <p:spPr>
          <a:xfrm>
            <a:off x="8610600" y="6372225"/>
            <a:ext cx="838200" cy="227013"/>
          </a:xfrm>
          <a:noFill/>
        </p:spPr>
        <p:txBody>
          <a:bodyPr lIns="0" tIns="0" rIns="0" bIns="0"/>
          <a:lstStyle/>
          <a:p>
            <a:fld id="{EA41A979-3201-4170-B09E-C5734E2C3A0D}" type="slidenum">
              <a:rPr lang="pt-BR"/>
              <a:pPr/>
              <a:t>9</a:t>
            </a:fld>
            <a:endParaRPr lang="pt-B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96"/>
          <p:cNvSpPr>
            <a:spLocks noGrp="1"/>
          </p:cNvSpPr>
          <p:nvPr>
            <p:ph type="title"/>
          </p:nvPr>
        </p:nvSpPr>
        <p:spPr/>
        <p:txBody>
          <a:bodyPr/>
          <a:lstStyle/>
          <a:p>
            <a:pPr eaLnBrk="1" hangingPunct="1"/>
            <a:r>
              <a:rPr lang="pt-BR" smtClean="0">
                <a:latin typeface="Times New Roman" pitchFamily="18" charset="0"/>
                <a:cs typeface="Times New Roman" pitchFamily="18" charset="0"/>
              </a:rPr>
              <a:t>DESENHO DO ESTUDO</a:t>
            </a:r>
          </a:p>
        </p:txBody>
      </p:sp>
      <p:sp>
        <p:nvSpPr>
          <p:cNvPr id="17411" name="Shape 97"/>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Os níveis séricos de IL-1b, IL-6, IL-8, TNF-a, IFN-c, IL-17, MCP-1, IP-10, ICAM-1 e VCAM foram medidos com 120 minutos antes da transfusão (T0), com 120 minutos (T1), 12 +/- 3h (T2), 24 +/- 6h (T3) e 48 +/- 6h após o fim da transfusão. </a:t>
            </a:r>
          </a:p>
          <a:p>
            <a:pPr marL="254000" indent="-254000" algn="just" eaLnBrk="1" hangingPunct="1">
              <a:buClr>
                <a:srgbClr val="404040"/>
              </a:buClr>
            </a:pPr>
            <a:r>
              <a:rPr lang="pt-BR" smtClean="0">
                <a:latin typeface="Arial" pitchFamily="34" charset="0"/>
                <a:cs typeface="Arial" pitchFamily="34" charset="0"/>
              </a:rPr>
              <a:t>As citocinas foram determinadas em amostras de sangue total (0,15 mL), coletadas por punção do calcanhar ou de veias, incluindo junto com análise de exames de rotina ou outros testes bioquímicos para evitar novas coletas. </a:t>
            </a:r>
          </a:p>
        </p:txBody>
      </p:sp>
      <p:sp>
        <p:nvSpPr>
          <p:cNvPr id="17412" name="Shape 98"/>
          <p:cNvSpPr>
            <a:spLocks noGrp="1"/>
          </p:cNvSpPr>
          <p:nvPr>
            <p:ph type="sldNum" sz="quarter" idx="10"/>
          </p:nvPr>
        </p:nvSpPr>
        <p:spPr>
          <a:xfrm>
            <a:off x="8610600" y="6372225"/>
            <a:ext cx="838200" cy="227013"/>
          </a:xfrm>
          <a:noFill/>
        </p:spPr>
        <p:txBody>
          <a:bodyPr lIns="0" tIns="0" rIns="0" bIns="0"/>
          <a:lstStyle/>
          <a:p>
            <a:fld id="{04C708E8-D962-4403-9648-26F75F53C60C}" type="slidenum">
              <a:rPr lang="pt-BR"/>
              <a:pPr/>
              <a:t>10</a:t>
            </a:fld>
            <a:endParaRPr lang="pt-B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100"/>
          <p:cNvSpPr>
            <a:spLocks noGrp="1"/>
          </p:cNvSpPr>
          <p:nvPr>
            <p:ph type="title"/>
          </p:nvPr>
        </p:nvSpPr>
        <p:spPr/>
        <p:txBody>
          <a:bodyPr/>
          <a:lstStyle/>
          <a:p>
            <a:pPr eaLnBrk="1" hangingPunct="1"/>
            <a:r>
              <a:rPr lang="pt-BR" smtClean="0">
                <a:latin typeface="Times New Roman" pitchFamily="18" charset="0"/>
                <a:cs typeface="Times New Roman" pitchFamily="18" charset="0"/>
              </a:rPr>
              <a:t>Procedimento da transfusão do concentrado de hemácias</a:t>
            </a:r>
          </a:p>
        </p:txBody>
      </p:sp>
      <p:sp>
        <p:nvSpPr>
          <p:cNvPr id="18435" name="Shape 101"/>
          <p:cNvSpPr>
            <a:spLocks noGrp="1"/>
          </p:cNvSpPr>
          <p:nvPr>
            <p:ph type="body" idx="1"/>
          </p:nvPr>
        </p:nvSpPr>
        <p:spPr/>
        <p:txBody>
          <a:bodyPr/>
          <a:lstStyle/>
          <a:p>
            <a:pPr marL="254000" indent="-254000" eaLnBrk="1" hangingPunct="1">
              <a:buClr>
                <a:srgbClr val="404040"/>
              </a:buClr>
            </a:pPr>
            <a:r>
              <a:rPr lang="pt-BR" smtClean="0">
                <a:latin typeface="Arial" pitchFamily="34" charset="0"/>
                <a:cs typeface="Arial" pitchFamily="34" charset="0"/>
              </a:rPr>
              <a:t>O concentrado de hemácias foi transfundido através de uma veia periférica à taxa de infusão de 5 mL/kg/h para evitar a sobrecarga de volume. </a:t>
            </a:r>
          </a:p>
          <a:p>
            <a:pPr marL="254000" indent="-254000" eaLnBrk="1" hangingPunct="1">
              <a:buClr>
                <a:srgbClr val="404040"/>
              </a:buClr>
            </a:pPr>
            <a:r>
              <a:rPr lang="pt-BR" smtClean="0">
                <a:latin typeface="Arial" pitchFamily="34" charset="0"/>
                <a:cs typeface="Arial" pitchFamily="34" charset="0"/>
              </a:rPr>
              <a:t>A nutrição enteral e/ou parenteral foram reduzidas pela metade, sem alterações durante a transfusão. </a:t>
            </a:r>
          </a:p>
          <a:p>
            <a:pPr marL="254000" indent="-254000" eaLnBrk="1" hangingPunct="1">
              <a:buClr>
                <a:srgbClr val="404040"/>
              </a:buClr>
            </a:pPr>
            <a:r>
              <a:rPr lang="pt-BR" smtClean="0">
                <a:latin typeface="Arial" pitchFamily="34" charset="0"/>
                <a:cs typeface="Arial" pitchFamily="34" charset="0"/>
              </a:rPr>
              <a:t>O volume de concentrados necessários para cada paciente foi calculado usando a fórmula: </a:t>
            </a:r>
          </a:p>
          <a:p>
            <a:pPr marL="0" lvl="2" indent="501650" eaLnBrk="1" hangingPunct="1">
              <a:buSzTx/>
              <a:buFont typeface="Arial" pitchFamily="34" charset="0"/>
              <a:buNone/>
            </a:pPr>
            <a:r>
              <a:rPr lang="pt-BR" smtClean="0">
                <a:latin typeface="Arial" pitchFamily="34" charset="0"/>
                <a:cs typeface="Arial" pitchFamily="34" charset="0"/>
              </a:rPr>
              <a:t>Vol = 80 x Peso(kg) x ( Hct desejado – Hct atual ) / Hct do doador.  </a:t>
            </a:r>
          </a:p>
          <a:p>
            <a:pPr marL="254000" indent="-254000" eaLnBrk="1" hangingPunct="1">
              <a:buClr>
                <a:srgbClr val="404040"/>
              </a:buClr>
            </a:pPr>
            <a:r>
              <a:rPr lang="pt-BR" smtClean="0">
                <a:latin typeface="Arial" pitchFamily="34" charset="0"/>
                <a:cs typeface="Arial" pitchFamily="34" charset="0"/>
              </a:rPr>
              <a:t>O sangue foi filtrado e irradiado. Dentro de 15 minutos antes da transfusão foi avaliada a quantidade de Hemoglobina e Hematócrito (ABL 735, Radiometer).</a:t>
            </a:r>
          </a:p>
        </p:txBody>
      </p:sp>
      <p:sp>
        <p:nvSpPr>
          <p:cNvPr id="18436" name="Shape 102"/>
          <p:cNvSpPr>
            <a:spLocks noGrp="1"/>
          </p:cNvSpPr>
          <p:nvPr>
            <p:ph type="sldNum" sz="quarter" idx="10"/>
          </p:nvPr>
        </p:nvSpPr>
        <p:spPr>
          <a:xfrm>
            <a:off x="8610600" y="6372225"/>
            <a:ext cx="838200" cy="227013"/>
          </a:xfrm>
          <a:noFill/>
        </p:spPr>
        <p:txBody>
          <a:bodyPr lIns="0" tIns="0" rIns="0" bIns="0"/>
          <a:lstStyle/>
          <a:p>
            <a:fld id="{CD572F19-1EB9-4EB0-8E42-AE970F50E4F0}" type="slidenum">
              <a:rPr lang="pt-BR"/>
              <a:pPr/>
              <a:t>11</a:t>
            </a:fld>
            <a:endParaRPr lang="pt-B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104"/>
          <p:cNvSpPr>
            <a:spLocks noGrp="1"/>
          </p:cNvSpPr>
          <p:nvPr>
            <p:ph type="title"/>
          </p:nvPr>
        </p:nvSpPr>
        <p:spPr/>
        <p:txBody>
          <a:bodyPr/>
          <a:lstStyle/>
          <a:p>
            <a:pPr eaLnBrk="1" hangingPunct="1"/>
            <a:r>
              <a:rPr lang="pt-BR" smtClean="0">
                <a:latin typeface="Times New Roman" pitchFamily="18" charset="0"/>
                <a:cs typeface="Times New Roman" pitchFamily="18" charset="0"/>
              </a:rPr>
              <a:t>DADOS CLÍNICOS</a:t>
            </a:r>
          </a:p>
        </p:txBody>
      </p:sp>
      <p:sp>
        <p:nvSpPr>
          <p:cNvPr id="19459" name="Shape 105"/>
          <p:cNvSpPr>
            <a:spLocks noGrp="1"/>
          </p:cNvSpPr>
          <p:nvPr>
            <p:ph type="body" idx="1"/>
          </p:nvPr>
        </p:nvSpPr>
        <p:spPr/>
        <p:txBody>
          <a:bodyPr/>
          <a:lstStyle/>
          <a:p>
            <a:pPr marL="254000" indent="-254000" eaLnBrk="1" hangingPunct="1">
              <a:buClr>
                <a:srgbClr val="404040"/>
              </a:buClr>
            </a:pPr>
            <a:r>
              <a:rPr lang="pt-BR" smtClean="0">
                <a:latin typeface="Arial" pitchFamily="34" charset="0"/>
                <a:cs typeface="Arial" pitchFamily="34" charset="0"/>
              </a:rPr>
              <a:t>As seguintes variáveis ​​foram registradas para cada paciente: </a:t>
            </a:r>
          </a:p>
          <a:p>
            <a:pPr marL="527050" lvl="1" indent="-252413" algn="just" eaLnBrk="1" hangingPunct="1">
              <a:buClr>
                <a:srgbClr val="404040"/>
              </a:buClr>
            </a:pPr>
            <a:r>
              <a:rPr lang="pt-BR" smtClean="0">
                <a:latin typeface="Arial" pitchFamily="34" charset="0"/>
                <a:cs typeface="Arial" pitchFamily="34" charset="0"/>
              </a:rPr>
              <a:t>idade gestacional, peso ao nascer, sexo, tratamento com corticoide pré natal, tipo de parto, pH do cateter venoso umbilical, pontuação de Apgar aos 5 minutos, idade dos pacientes no dia da transfusão, Hct pré e pós-transfusão, Volume transfundido, tempo da bolsa de transfusão, ocorrência de síndrome do desconforto respiratório, necessidade de ventilação não invasiva (Cânula de  Alto Fluxo, CPAP, VNI[CPAP “ciclado”]) e VM (entilação mecânica [VM] convencional e ventilação de alta frequência), ocorrência de persistência do canal arterial (PCA), hemorragia intraventricular, leucomalácia periventricular, DBP, ECN, ROP, sepse e duração da internação hospitalar. </a:t>
            </a:r>
          </a:p>
        </p:txBody>
      </p:sp>
      <p:sp>
        <p:nvSpPr>
          <p:cNvPr id="19460" name="Shape 106"/>
          <p:cNvSpPr>
            <a:spLocks noGrp="1"/>
          </p:cNvSpPr>
          <p:nvPr>
            <p:ph type="sldNum" sz="quarter" idx="10"/>
          </p:nvPr>
        </p:nvSpPr>
        <p:spPr>
          <a:xfrm>
            <a:off x="8610600" y="6372225"/>
            <a:ext cx="838200" cy="227013"/>
          </a:xfrm>
          <a:noFill/>
        </p:spPr>
        <p:txBody>
          <a:bodyPr lIns="0" tIns="0" rIns="0" bIns="0"/>
          <a:lstStyle/>
          <a:p>
            <a:fld id="{2A29B552-1525-4E02-9A4C-1CB317FE9613}" type="slidenum">
              <a:rPr lang="pt-BR"/>
              <a:pPr/>
              <a:t>12</a:t>
            </a:fld>
            <a:endParaRPr lang="pt-B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108"/>
          <p:cNvSpPr>
            <a:spLocks noGrp="1"/>
          </p:cNvSpPr>
          <p:nvPr>
            <p:ph type="title"/>
          </p:nvPr>
        </p:nvSpPr>
        <p:spPr/>
        <p:txBody>
          <a:bodyPr lIns="0" tIns="0" rIns="0" bIns="0"/>
          <a:lstStyle/>
          <a:p>
            <a:pPr eaLnBrk="1" hangingPunct="1"/>
            <a:r>
              <a:rPr lang="pt-BR" smtClean="0">
                <a:latin typeface="Times New Roman" pitchFamily="18" charset="0"/>
                <a:cs typeface="Times New Roman" pitchFamily="18" charset="0"/>
              </a:rPr>
              <a:t>DADOS CLÍNICOS</a:t>
            </a:r>
          </a:p>
        </p:txBody>
      </p:sp>
      <p:sp>
        <p:nvSpPr>
          <p:cNvPr id="20483" name="Shape 109"/>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A hemorragia intraventricular foi diagnosticada e classificada de acordo com a classificação de Papile. </a:t>
            </a:r>
            <a:r>
              <a:rPr lang="pt-BR" baseline="32000" smtClean="0">
                <a:latin typeface="Arial" pitchFamily="34" charset="0"/>
                <a:cs typeface="Arial" pitchFamily="34" charset="0"/>
              </a:rPr>
              <a:t>27  </a:t>
            </a:r>
            <a:endParaRPr lang="pt-BR" sz="1800" baseline="32000" smtClean="0">
              <a:solidFill>
                <a:srgbClr val="000000"/>
              </a:solidFill>
              <a:latin typeface="Arial" pitchFamily="34" charset="0"/>
              <a:cs typeface="Arial" pitchFamily="34" charset="0"/>
            </a:endParaRPr>
          </a:p>
          <a:p>
            <a:pPr marL="254000" indent="-254000" algn="just" eaLnBrk="1" hangingPunct="1">
              <a:buClr>
                <a:srgbClr val="404040"/>
              </a:buClr>
            </a:pPr>
            <a:r>
              <a:rPr lang="pt-BR" smtClean="0">
                <a:latin typeface="Arial" pitchFamily="34" charset="0"/>
                <a:cs typeface="Arial" pitchFamily="34" charset="0"/>
              </a:rPr>
              <a:t>A DBP foi definida como necessidade de oxigênio com IGpc (idade gestacional pós-concepção) de  36 semanas. </a:t>
            </a:r>
            <a:r>
              <a:rPr lang="pt-BR" baseline="32000" smtClean="0">
                <a:latin typeface="Arial" pitchFamily="34" charset="0"/>
                <a:cs typeface="Arial" pitchFamily="34" charset="0"/>
              </a:rPr>
              <a:t>28</a:t>
            </a:r>
          </a:p>
          <a:p>
            <a:pPr marL="254000" indent="-254000" algn="just" eaLnBrk="1" hangingPunct="1">
              <a:buClr>
                <a:srgbClr val="404040"/>
              </a:buClr>
            </a:pPr>
            <a:r>
              <a:rPr lang="pt-BR" smtClean="0">
                <a:latin typeface="Arial" pitchFamily="34" charset="0"/>
                <a:cs typeface="Arial" pitchFamily="34" charset="0"/>
              </a:rPr>
              <a:t>ECN foi diagnosticado e classificada de acordo com os critérios de Bell </a:t>
            </a:r>
            <a:r>
              <a:rPr lang="pt-BR" baseline="32000" smtClean="0">
                <a:latin typeface="Arial" pitchFamily="34" charset="0"/>
                <a:cs typeface="Arial" pitchFamily="34" charset="0"/>
              </a:rPr>
              <a:t>29</a:t>
            </a:r>
            <a:endParaRPr lang="pt-BR" sz="1800" baseline="32000" smtClean="0">
              <a:solidFill>
                <a:srgbClr val="000000"/>
              </a:solidFill>
              <a:latin typeface="Arial" pitchFamily="34" charset="0"/>
              <a:cs typeface="Arial" pitchFamily="34" charset="0"/>
            </a:endParaRPr>
          </a:p>
          <a:p>
            <a:pPr marL="254000" indent="-254000" algn="just" eaLnBrk="1" hangingPunct="1">
              <a:buClr>
                <a:srgbClr val="404040"/>
              </a:buClr>
            </a:pPr>
            <a:r>
              <a:rPr lang="pt-BR" smtClean="0">
                <a:latin typeface="Arial" pitchFamily="34" charset="0"/>
                <a:cs typeface="Arial" pitchFamily="34" charset="0"/>
              </a:rPr>
              <a:t>ROP (Retinopatia da prematuridade) foi diagnosticado e classificação de acordo com a classificação internacional atual </a:t>
            </a:r>
            <a:r>
              <a:rPr lang="pt-BR" baseline="32000" smtClean="0">
                <a:latin typeface="Arial" pitchFamily="34" charset="0"/>
                <a:cs typeface="Arial" pitchFamily="34" charset="0"/>
              </a:rPr>
              <a:t>30</a:t>
            </a:r>
            <a:endParaRPr lang="pt-BR" sz="1800" baseline="32000" smtClean="0">
              <a:solidFill>
                <a:srgbClr val="000000"/>
              </a:solidFill>
              <a:latin typeface="Arial" pitchFamily="34" charset="0"/>
              <a:cs typeface="Arial" pitchFamily="34" charset="0"/>
            </a:endParaRPr>
          </a:p>
          <a:p>
            <a:pPr marL="254000" indent="-254000" algn="just" eaLnBrk="1" hangingPunct="1">
              <a:buClr>
                <a:srgbClr val="404040"/>
              </a:buClr>
            </a:pPr>
            <a:r>
              <a:rPr lang="pt-BR" smtClean="0">
                <a:latin typeface="Arial" pitchFamily="34" charset="0"/>
                <a:cs typeface="Arial" pitchFamily="34" charset="0"/>
              </a:rPr>
              <a:t>Sepse foi diagnosticada quando os pacientes desenvolveram sinais e sintomas clínicos associados a uma hemocultura positiva.</a:t>
            </a:r>
          </a:p>
        </p:txBody>
      </p:sp>
      <p:sp>
        <p:nvSpPr>
          <p:cNvPr id="20484" name="Shape 110"/>
          <p:cNvSpPr>
            <a:spLocks noGrp="1"/>
          </p:cNvSpPr>
          <p:nvPr>
            <p:ph type="sldNum" sz="quarter" idx="10"/>
          </p:nvPr>
        </p:nvSpPr>
        <p:spPr>
          <a:xfrm>
            <a:off x="8610600" y="6418263"/>
            <a:ext cx="838200" cy="134937"/>
          </a:xfrm>
          <a:noFill/>
        </p:spPr>
        <p:txBody>
          <a:bodyPr lIns="0" tIns="0" rIns="0" bIns="0"/>
          <a:lstStyle/>
          <a:p>
            <a:fld id="{B75B5149-EEE2-4968-A564-724F666B335D}" type="slidenum">
              <a:rPr lang="pt-BR"/>
              <a:pPr/>
              <a:t>13</a:t>
            </a:fld>
            <a:endParaRPr lang="pt-B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112"/>
          <p:cNvSpPr>
            <a:spLocks noGrp="1"/>
          </p:cNvSpPr>
          <p:nvPr>
            <p:ph type="title"/>
          </p:nvPr>
        </p:nvSpPr>
        <p:spPr/>
        <p:txBody>
          <a:bodyPr/>
          <a:lstStyle/>
          <a:p>
            <a:pPr eaLnBrk="1" hangingPunct="1"/>
            <a:r>
              <a:rPr lang="pt-BR" smtClean="0">
                <a:latin typeface="Times New Roman" pitchFamily="18" charset="0"/>
                <a:cs typeface="Times New Roman" pitchFamily="18" charset="0"/>
              </a:rPr>
              <a:t>ANÁLISE ESTATÍSTICA</a:t>
            </a:r>
          </a:p>
        </p:txBody>
      </p:sp>
      <p:sp>
        <p:nvSpPr>
          <p:cNvPr id="21507" name="Shape 113"/>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Ao planejar o estudo, foi calculado um tamanho de amostra de </a:t>
            </a:r>
            <a:r>
              <a:rPr lang="pt-BR" i="1" smtClean="0">
                <a:solidFill>
                  <a:schemeClr val="hlink"/>
                </a:solidFill>
                <a:latin typeface="Arial" pitchFamily="34" charset="0"/>
                <a:cs typeface="Arial" pitchFamily="34" charset="0"/>
              </a:rPr>
              <a:t>pelo menos 18 crianças</a:t>
            </a:r>
            <a:r>
              <a:rPr lang="pt-BR" smtClean="0">
                <a:latin typeface="Arial" pitchFamily="34" charset="0"/>
                <a:cs typeface="Arial" pitchFamily="34" charset="0"/>
              </a:rPr>
              <a:t> necessárias para detectar um aumento significativo de IL-1b de 0,75 +- 0,75 a 0,95 +- 0,75 (27%) após a conclusão da transfusão (T1) com um poder de teste de 80% considerando um erro do tipo I de 0,05. </a:t>
            </a:r>
          </a:p>
          <a:p>
            <a:pPr marL="254000" indent="-254000" algn="just" eaLnBrk="1" hangingPunct="1">
              <a:buClr>
                <a:srgbClr val="404040"/>
              </a:buClr>
            </a:pPr>
            <a:r>
              <a:rPr lang="pt-BR" smtClean="0">
                <a:latin typeface="Arial" pitchFamily="34" charset="0"/>
                <a:cs typeface="Arial" pitchFamily="34" charset="0"/>
              </a:rPr>
              <a:t>As características clínicas dos pacientes foram descritas como média e desvio padrão (SD) ou taxa e porcentagem e os valores de citocinas como faixa mediana e interquartil (IQR). As alterações nos níveis séricos de pré-transfusão e pós-transfusão de citocinas foram avaliadas usando o teste de de Wilcoxon, pois não eram normalmente distribuídos. Todos os testes estatísticos foram de duplo cego, e os valores de p ≤ 0,05 foram considerados significativos.</a:t>
            </a:r>
          </a:p>
        </p:txBody>
      </p:sp>
      <p:sp>
        <p:nvSpPr>
          <p:cNvPr id="21508" name="Shape 114"/>
          <p:cNvSpPr>
            <a:spLocks noGrp="1"/>
          </p:cNvSpPr>
          <p:nvPr>
            <p:ph type="sldNum" sz="quarter" idx="10"/>
          </p:nvPr>
        </p:nvSpPr>
        <p:spPr>
          <a:xfrm>
            <a:off x="8610600" y="6372225"/>
            <a:ext cx="838200" cy="227013"/>
          </a:xfrm>
          <a:noFill/>
        </p:spPr>
        <p:txBody>
          <a:bodyPr lIns="0" tIns="0" rIns="0" bIns="0"/>
          <a:lstStyle/>
          <a:p>
            <a:fld id="{E785D059-8949-428A-A2ED-50B51DBB4698}" type="slidenum">
              <a:rPr lang="pt-BR"/>
              <a:pPr/>
              <a:t>14</a:t>
            </a:fld>
            <a:endParaRPr lang="pt-B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116"/>
          <p:cNvSpPr>
            <a:spLocks noGrp="1"/>
          </p:cNvSpPr>
          <p:nvPr>
            <p:ph type="title"/>
          </p:nvPr>
        </p:nvSpPr>
        <p:spPr/>
        <p:txBody>
          <a:bodyPr lIns="0" tIns="0" rIns="0" bIns="0"/>
          <a:lstStyle/>
          <a:p>
            <a:pPr eaLnBrk="1" hangingPunct="1"/>
            <a:r>
              <a:rPr lang="pt-BR" smtClean="0">
                <a:latin typeface="Times New Roman" pitchFamily="18" charset="0"/>
                <a:cs typeface="Times New Roman" pitchFamily="18" charset="0"/>
              </a:rPr>
              <a:t>ANÁLISE ESTATÍSTICA</a:t>
            </a:r>
          </a:p>
        </p:txBody>
      </p:sp>
      <p:sp>
        <p:nvSpPr>
          <p:cNvPr id="22531" name="Shape 117"/>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Além disso, foi investigado se a idade gestacional (IG) e a gravidade da anemia poderiam influenciar nos níveis sérios das citocinas após a transfusão de concentrado de hemácias, e foram comparados crianças com IG &lt; 28sem ou ≥28sem, com níveis de Hct ≤ 24% ou &gt;24% e que apresentaram aumento pós-transfucional do nível do Hct ≤ 15% ou &gt; 15%. </a:t>
            </a:r>
          </a:p>
        </p:txBody>
      </p:sp>
      <p:sp>
        <p:nvSpPr>
          <p:cNvPr id="22532" name="Shape 118"/>
          <p:cNvSpPr>
            <a:spLocks noGrp="1"/>
          </p:cNvSpPr>
          <p:nvPr>
            <p:ph type="sldNum" sz="quarter" idx="10"/>
          </p:nvPr>
        </p:nvSpPr>
        <p:spPr>
          <a:xfrm>
            <a:off x="8610600" y="6418263"/>
            <a:ext cx="838200" cy="134937"/>
          </a:xfrm>
          <a:noFill/>
        </p:spPr>
        <p:txBody>
          <a:bodyPr lIns="0" tIns="0" rIns="0" bIns="0"/>
          <a:lstStyle/>
          <a:p>
            <a:fld id="{691F387C-D5F2-414A-92A3-47FEA7313566}" type="slidenum">
              <a:rPr lang="pt-BR"/>
              <a:pPr/>
              <a:t>15</a:t>
            </a:fld>
            <a:endParaRPr lang="pt-B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hape 120"/>
          <p:cNvSpPr>
            <a:spLocks noGrp="1"/>
          </p:cNvSpPr>
          <p:nvPr>
            <p:ph type="title"/>
          </p:nvPr>
        </p:nvSpPr>
        <p:spPr>
          <a:xfrm>
            <a:off x="2552700" y="114300"/>
            <a:ext cx="7315200" cy="2362200"/>
          </a:xfrm>
        </p:spPr>
        <p:txBody>
          <a:bodyPr/>
          <a:lstStyle/>
          <a:p>
            <a:pPr eaLnBrk="1" hangingPunct="1"/>
            <a:r>
              <a:rPr lang="pt-BR" smtClean="0">
                <a:latin typeface="Times New Roman" pitchFamily="18" charset="0"/>
                <a:cs typeface="Times New Roman" pitchFamily="18" charset="0"/>
              </a:rPr>
              <a:t>RESULTADOS</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122"/>
          <p:cNvSpPr>
            <a:spLocks noGrp="1"/>
          </p:cNvSpPr>
          <p:nvPr>
            <p:ph type="body" idx="1"/>
          </p:nvPr>
        </p:nvSpPr>
        <p:spPr>
          <a:xfrm>
            <a:off x="1416050" y="1412875"/>
            <a:ext cx="9144000" cy="5029200"/>
          </a:xfrm>
        </p:spPr>
        <p:txBody>
          <a:bodyPr/>
          <a:lstStyle/>
          <a:p>
            <a:pPr marL="254000" indent="-254000" eaLnBrk="1" hangingPunct="1">
              <a:buClr>
                <a:srgbClr val="404040"/>
              </a:buClr>
            </a:pPr>
            <a:r>
              <a:rPr lang="pt-BR" smtClean="0">
                <a:latin typeface="Arial" pitchFamily="34" charset="0"/>
                <a:cs typeface="Arial" pitchFamily="34" charset="0"/>
              </a:rPr>
              <a:t>Foram estudados </a:t>
            </a:r>
            <a:r>
              <a:rPr lang="pt-BR" b="1" smtClean="0">
                <a:solidFill>
                  <a:schemeClr val="hlink"/>
                </a:solidFill>
                <a:latin typeface="Arial" pitchFamily="34" charset="0"/>
                <a:cs typeface="Arial" pitchFamily="34" charset="0"/>
              </a:rPr>
              <a:t>20 RN prematuros</a:t>
            </a:r>
            <a:r>
              <a:rPr lang="pt-BR" smtClean="0">
                <a:latin typeface="Arial" pitchFamily="34" charset="0"/>
                <a:cs typeface="Arial" pitchFamily="34" charset="0"/>
              </a:rPr>
              <a:t> que receberam 19,8 +- 3,0 mL de concentrado de hemácias com a idade média de 50 +- 18 dias. </a:t>
            </a:r>
          </a:p>
          <a:p>
            <a:pPr marL="254000" indent="-254000" eaLnBrk="1" hangingPunct="1">
              <a:buClr>
                <a:srgbClr val="404040"/>
              </a:buClr>
            </a:pPr>
            <a:r>
              <a:rPr lang="pt-BR" smtClean="0">
                <a:latin typeface="Arial" pitchFamily="34" charset="0"/>
                <a:cs typeface="Arial" pitchFamily="34" charset="0"/>
              </a:rPr>
              <a:t>O nível Hct aumentou de 24,1 +-1,2% para 39,4 +- 2,9%. </a:t>
            </a:r>
          </a:p>
          <a:p>
            <a:pPr marL="254000" indent="-254000" eaLnBrk="1" hangingPunct="1">
              <a:buClr>
                <a:srgbClr val="404040"/>
              </a:buClr>
            </a:pPr>
            <a:r>
              <a:rPr lang="pt-BR" smtClean="0">
                <a:latin typeface="Arial" pitchFamily="34" charset="0"/>
                <a:cs typeface="Arial" pitchFamily="34" charset="0"/>
              </a:rPr>
              <a:t>A idade média da bolsa de concentrado era de 3,2 +- 0,9 dias.</a:t>
            </a:r>
          </a:p>
          <a:p>
            <a:pPr marL="254000" indent="-254000" eaLnBrk="1" hangingPunct="1">
              <a:buClr>
                <a:srgbClr val="404040"/>
              </a:buClr>
            </a:pPr>
            <a:r>
              <a:rPr lang="pt-BR" smtClean="0">
                <a:latin typeface="Arial" pitchFamily="34" charset="0"/>
                <a:cs typeface="Arial" pitchFamily="34" charset="0"/>
              </a:rPr>
              <a:t>As características clínicas basais dos lactentes são relatadas na </a:t>
            </a:r>
            <a:r>
              <a:rPr lang="pt-BR" smtClean="0">
                <a:solidFill>
                  <a:schemeClr val="hlink"/>
                </a:solidFill>
                <a:latin typeface="Arial" pitchFamily="34" charset="0"/>
                <a:cs typeface="Arial" pitchFamily="34" charset="0"/>
              </a:rPr>
              <a:t>Tabela 1.</a:t>
            </a:r>
            <a:r>
              <a:rPr lang="pt-BR" smtClean="0">
                <a:latin typeface="Arial" pitchFamily="34" charset="0"/>
                <a:cs typeface="Arial" pitchFamily="34" charset="0"/>
              </a:rPr>
              <a:t> </a:t>
            </a:r>
          </a:p>
        </p:txBody>
      </p:sp>
      <p:sp>
        <p:nvSpPr>
          <p:cNvPr id="24579" name="Shape 123"/>
          <p:cNvSpPr>
            <a:spLocks noGrp="1"/>
          </p:cNvSpPr>
          <p:nvPr>
            <p:ph type="sldNum" sz="quarter" idx="10"/>
          </p:nvPr>
        </p:nvSpPr>
        <p:spPr>
          <a:xfrm>
            <a:off x="8610600" y="6372225"/>
            <a:ext cx="838200" cy="227013"/>
          </a:xfrm>
          <a:noFill/>
        </p:spPr>
        <p:txBody>
          <a:bodyPr lIns="0" tIns="0" rIns="0" bIns="0"/>
          <a:lstStyle/>
          <a:p>
            <a:fld id="{1DC9DA6B-182F-417A-93DB-8A0F319D0C38}" type="slidenum">
              <a:rPr lang="pt-BR"/>
              <a:pPr/>
              <a:t>17</a:t>
            </a:fld>
            <a:endParaRPr lang="pt-B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hape 125"/>
          <p:cNvSpPr>
            <a:spLocks noGrp="1"/>
          </p:cNvSpPr>
          <p:nvPr>
            <p:ph type="sldNum" sz="quarter" idx="10"/>
          </p:nvPr>
        </p:nvSpPr>
        <p:spPr>
          <a:xfrm>
            <a:off x="8610600" y="6372225"/>
            <a:ext cx="838200" cy="227013"/>
          </a:xfrm>
          <a:noFill/>
        </p:spPr>
        <p:txBody>
          <a:bodyPr lIns="0" tIns="0" rIns="0" bIns="0"/>
          <a:lstStyle/>
          <a:p>
            <a:fld id="{52F57FCA-1D3D-46B6-B694-521865F8EE22}" type="slidenum">
              <a:rPr lang="pt-BR"/>
              <a:pPr/>
              <a:t>18</a:t>
            </a:fld>
            <a:endParaRPr lang="pt-BR"/>
          </a:p>
        </p:txBody>
      </p:sp>
      <p:pic>
        <p:nvPicPr>
          <p:cNvPr id="25603" name="image6.png"/>
          <p:cNvPicPr>
            <a:picLocks noChangeAspect="1" noChangeArrowheads="1"/>
          </p:cNvPicPr>
          <p:nvPr/>
        </p:nvPicPr>
        <p:blipFill>
          <a:blip r:embed="rId2"/>
          <a:srcRect/>
          <a:stretch>
            <a:fillRect/>
          </a:stretch>
        </p:blipFill>
        <p:spPr bwMode="auto">
          <a:xfrm>
            <a:off x="3602038" y="0"/>
            <a:ext cx="4987925" cy="6858000"/>
          </a:xfrm>
          <a:prstGeom prst="rect">
            <a:avLst/>
          </a:prstGeom>
          <a:noFill/>
          <a:ln w="12700">
            <a:noFill/>
            <a:miter lim="400000"/>
            <a:headEnd/>
            <a:tailEnd/>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body" idx="1"/>
          </p:nvPr>
        </p:nvSpPr>
        <p:spPr>
          <a:xfrm>
            <a:off x="1519237" y="554846"/>
            <a:ext cx="9144001" cy="5029204"/>
          </a:xfrm>
          <a:extLst>
            <a:ext uri="{C572A759-6A51-4108-AA02-DFA0A04FC94B}"/>
          </a:extLst>
        </p:spPr>
        <p:txBody>
          <a:bodyPr>
            <a:normAutofit/>
          </a:bodyPr>
          <a:lstStyle/>
          <a:p>
            <a:pPr eaLnBrk="1" fontAlgn="auto" hangingPunct="1">
              <a:spcAft>
                <a:spcPts val="0"/>
              </a:spcAft>
              <a:buClr>
                <a:srgbClr val="404040"/>
              </a:buClr>
              <a:buFont typeface="Arial"/>
              <a:buChar char="•"/>
              <a:defRPr sz="1800">
                <a:solidFill>
                  <a:srgbClr val="000000"/>
                </a:solidFill>
              </a:defRPr>
            </a:pPr>
            <a:endParaRPr sz="1800">
              <a:solidFill>
                <a:srgbClr val="000000"/>
              </a:solidFill>
              <a:sym typeface="Arial"/>
            </a:endParaRPr>
          </a:p>
          <a:p>
            <a:pPr marL="254000" indent="-254000" eaLnBrk="1" fontAlgn="auto" hangingPunct="1">
              <a:spcAft>
                <a:spcPts val="0"/>
              </a:spcAft>
              <a:buClr>
                <a:srgbClr val="404040"/>
              </a:buClr>
              <a:buFont typeface="Arial"/>
              <a:buChar char="•"/>
              <a:defRPr sz="1800">
                <a:solidFill>
                  <a:srgbClr val="000000"/>
                </a:solidFill>
              </a:defRPr>
            </a:pPr>
            <a:r>
              <a:rPr>
                <a:sym typeface="Arial"/>
              </a:rPr>
              <a:t>Encontramos um aumento significativo da :</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IL-1b do valor inicial ao valor T3 (p =0,04); </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IL-8 do valor inicial ao valor T1 (p = 0,04); </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IFN-y do valor inicial ao valor  T2 (p = 0,02), T3 (p &lt;0,001) e T4 (p = 0,05);</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IL-17 da linha de base para T1 (p = 0,02), T3 (p = 0,03) e T4 (p &lt;0,001);</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MCP-1 da linha de base para T1 (p &lt;0,001), T2 (p &lt;0,001), T3 (p &lt;0,001) e T4 (p &lt;0,001); </a:t>
            </a:r>
          </a:p>
          <a:p>
            <a:pPr marL="528318" lvl="1" indent="-253998" eaLnBrk="1" fontAlgn="auto" hangingPunct="1">
              <a:spcAft>
                <a:spcPts val="0"/>
              </a:spcAft>
              <a:buClr>
                <a:srgbClr val="404040"/>
              </a:buClr>
              <a:buFont typeface="Arial"/>
              <a:buChar char="•"/>
              <a:defRPr sz="1800">
                <a:solidFill>
                  <a:srgbClr val="000000"/>
                </a:solidFill>
              </a:defRPr>
            </a:pPr>
            <a:r>
              <a:rPr>
                <a:sym typeface="Arial"/>
              </a:rPr>
              <a:t>IP-10 da linha de base para T1 (p &lt;0,01), T2 (p= 0,02), T3 (p &lt;0,01) e T4 (p &lt;0,01; </a:t>
            </a:r>
          </a:p>
          <a:p>
            <a:pPr marL="0" lvl="8" indent="1874520">
              <a:buSzTx/>
              <a:buFont typeface="Arial"/>
              <a:buNone/>
              <a:defRPr sz="1800">
                <a:solidFill>
                  <a:srgbClr val="000000"/>
                </a:solidFill>
              </a:defRPr>
            </a:pPr>
            <a:r>
              <a:t>Tabela 2, Figuras 1 e 2</a:t>
            </a:r>
          </a:p>
        </p:txBody>
      </p:sp>
      <p:sp>
        <p:nvSpPr>
          <p:cNvPr id="26627" name="Shape 129"/>
          <p:cNvSpPr>
            <a:spLocks noGrp="1"/>
          </p:cNvSpPr>
          <p:nvPr>
            <p:ph type="sldNum" sz="quarter" idx="10"/>
          </p:nvPr>
        </p:nvSpPr>
        <p:spPr>
          <a:xfrm>
            <a:off x="8610600" y="6418263"/>
            <a:ext cx="838200" cy="134937"/>
          </a:xfrm>
          <a:noFill/>
        </p:spPr>
        <p:txBody>
          <a:bodyPr lIns="0" tIns="0" rIns="0" bIns="0"/>
          <a:lstStyle/>
          <a:p>
            <a:fld id="{F8125552-7FE4-4082-B85D-12C4A3929F1B}" type="slidenum">
              <a:rPr lang="pt-BR"/>
              <a:pPr/>
              <a:t>19</a:t>
            </a:fld>
            <a:endParaRPr lang="pt-B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hape 131"/>
          <p:cNvSpPr>
            <a:spLocks noGrp="1"/>
          </p:cNvSpPr>
          <p:nvPr>
            <p:ph type="sldNum" sz="quarter" idx="10"/>
          </p:nvPr>
        </p:nvSpPr>
        <p:spPr>
          <a:xfrm>
            <a:off x="8610600" y="6372225"/>
            <a:ext cx="838200" cy="227013"/>
          </a:xfrm>
          <a:noFill/>
        </p:spPr>
        <p:txBody>
          <a:bodyPr lIns="0" tIns="0" rIns="0" bIns="0"/>
          <a:lstStyle/>
          <a:p>
            <a:fld id="{2510D3C5-6465-4648-A69B-AC48B22CFF13}" type="slidenum">
              <a:rPr lang="pt-BR"/>
              <a:pPr/>
              <a:t>20</a:t>
            </a:fld>
            <a:endParaRPr lang="pt-BR"/>
          </a:p>
        </p:txBody>
      </p:sp>
      <p:pic>
        <p:nvPicPr>
          <p:cNvPr id="27651" name="image7.png"/>
          <p:cNvPicPr>
            <a:picLocks noChangeAspect="1" noChangeArrowheads="1"/>
          </p:cNvPicPr>
          <p:nvPr/>
        </p:nvPicPr>
        <p:blipFill>
          <a:blip r:embed="rId2"/>
          <a:srcRect/>
          <a:stretch>
            <a:fillRect/>
          </a:stretch>
        </p:blipFill>
        <p:spPr bwMode="auto">
          <a:xfrm>
            <a:off x="0" y="-22225"/>
            <a:ext cx="12192000" cy="6292850"/>
          </a:xfrm>
          <a:prstGeom prst="rect">
            <a:avLst/>
          </a:prstGeom>
          <a:noFill/>
          <a:ln w="12700">
            <a:noFill/>
            <a:miter lim="400000"/>
            <a:headEnd/>
            <a:tailEnd/>
          </a:ln>
        </p:spPr>
      </p:pic>
      <p:pic>
        <p:nvPicPr>
          <p:cNvPr id="27652" name="image8.png"/>
          <p:cNvPicPr>
            <a:picLocks noChangeAspect="1" noChangeArrowheads="1"/>
          </p:cNvPicPr>
          <p:nvPr/>
        </p:nvPicPr>
        <p:blipFill>
          <a:blip r:embed="rId3"/>
          <a:srcRect/>
          <a:stretch>
            <a:fillRect/>
          </a:stretch>
        </p:blipFill>
        <p:spPr bwMode="auto">
          <a:xfrm>
            <a:off x="87313" y="1090613"/>
            <a:ext cx="1425575" cy="76200"/>
          </a:xfrm>
          <a:prstGeom prst="rect">
            <a:avLst/>
          </a:prstGeom>
          <a:noFill/>
          <a:ln w="12700">
            <a:noFill/>
            <a:miter lim="400000"/>
            <a:headEnd/>
            <a:tailEnd/>
          </a:ln>
        </p:spPr>
      </p:pic>
      <p:pic>
        <p:nvPicPr>
          <p:cNvPr id="27653" name="image8.png"/>
          <p:cNvPicPr>
            <a:picLocks noChangeAspect="1" noChangeArrowheads="1"/>
          </p:cNvPicPr>
          <p:nvPr/>
        </p:nvPicPr>
        <p:blipFill>
          <a:blip r:embed="rId3"/>
          <a:srcRect/>
          <a:stretch>
            <a:fillRect/>
          </a:stretch>
        </p:blipFill>
        <p:spPr bwMode="auto">
          <a:xfrm>
            <a:off x="87313" y="1941513"/>
            <a:ext cx="1425575" cy="76200"/>
          </a:xfrm>
          <a:prstGeom prst="rect">
            <a:avLst/>
          </a:prstGeom>
          <a:noFill/>
          <a:ln w="12700">
            <a:noFill/>
            <a:miter lim="400000"/>
            <a:headEnd/>
            <a:tailEnd/>
          </a:ln>
        </p:spPr>
      </p:pic>
      <p:pic>
        <p:nvPicPr>
          <p:cNvPr id="27654" name="image8.png"/>
          <p:cNvPicPr>
            <a:picLocks noChangeAspect="1" noChangeArrowheads="1"/>
          </p:cNvPicPr>
          <p:nvPr/>
        </p:nvPicPr>
        <p:blipFill>
          <a:blip r:embed="rId3"/>
          <a:srcRect/>
          <a:stretch>
            <a:fillRect/>
          </a:stretch>
        </p:blipFill>
        <p:spPr bwMode="auto">
          <a:xfrm>
            <a:off x="87313" y="2792413"/>
            <a:ext cx="1425575" cy="76200"/>
          </a:xfrm>
          <a:prstGeom prst="rect">
            <a:avLst/>
          </a:prstGeom>
          <a:noFill/>
          <a:ln w="12700">
            <a:noFill/>
            <a:miter lim="400000"/>
            <a:headEnd/>
            <a:tailEnd/>
          </a:ln>
        </p:spPr>
      </p:pic>
      <p:pic>
        <p:nvPicPr>
          <p:cNvPr id="27655" name="image8.png"/>
          <p:cNvPicPr>
            <a:picLocks noChangeAspect="1" noChangeArrowheads="1"/>
          </p:cNvPicPr>
          <p:nvPr/>
        </p:nvPicPr>
        <p:blipFill>
          <a:blip r:embed="rId3"/>
          <a:srcRect/>
          <a:stretch>
            <a:fillRect/>
          </a:stretch>
        </p:blipFill>
        <p:spPr bwMode="auto">
          <a:xfrm>
            <a:off x="87313" y="3275013"/>
            <a:ext cx="1425575" cy="76200"/>
          </a:xfrm>
          <a:prstGeom prst="rect">
            <a:avLst/>
          </a:prstGeom>
          <a:noFill/>
          <a:ln w="12700">
            <a:noFill/>
            <a:miter lim="400000"/>
            <a:headEnd/>
            <a:tailEnd/>
          </a:ln>
        </p:spPr>
      </p:pic>
      <p:pic>
        <p:nvPicPr>
          <p:cNvPr id="27656" name="image8.png"/>
          <p:cNvPicPr>
            <a:picLocks noChangeAspect="1" noChangeArrowheads="1"/>
          </p:cNvPicPr>
          <p:nvPr/>
        </p:nvPicPr>
        <p:blipFill>
          <a:blip r:embed="rId3"/>
          <a:srcRect/>
          <a:stretch>
            <a:fillRect/>
          </a:stretch>
        </p:blipFill>
        <p:spPr bwMode="auto">
          <a:xfrm>
            <a:off x="87313" y="3713163"/>
            <a:ext cx="1425575" cy="76200"/>
          </a:xfrm>
          <a:prstGeom prst="rect">
            <a:avLst/>
          </a:prstGeom>
          <a:noFill/>
          <a:ln w="12700">
            <a:noFill/>
            <a:miter lim="400000"/>
            <a:headEnd/>
            <a:tailEnd/>
          </a:ln>
        </p:spPr>
      </p:pic>
      <p:pic>
        <p:nvPicPr>
          <p:cNvPr id="27657" name="image8.png"/>
          <p:cNvPicPr>
            <a:picLocks noChangeAspect="1" noChangeArrowheads="1"/>
          </p:cNvPicPr>
          <p:nvPr/>
        </p:nvPicPr>
        <p:blipFill>
          <a:blip r:embed="rId3"/>
          <a:srcRect/>
          <a:stretch>
            <a:fillRect/>
          </a:stretch>
        </p:blipFill>
        <p:spPr bwMode="auto">
          <a:xfrm>
            <a:off x="87313" y="4151313"/>
            <a:ext cx="1425575" cy="76200"/>
          </a:xfrm>
          <a:prstGeom prst="rect">
            <a:avLst/>
          </a:prstGeom>
          <a:noFill/>
          <a:ln w="12700">
            <a:noFill/>
            <a:miter lim="400000"/>
            <a:headEnd/>
            <a:tailEnd/>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140"/>
          <p:cNvSpPr>
            <a:spLocks noGrp="1"/>
          </p:cNvSpPr>
          <p:nvPr>
            <p:ph type="sldNum" sz="quarter" idx="10"/>
          </p:nvPr>
        </p:nvSpPr>
        <p:spPr>
          <a:xfrm>
            <a:off x="8610600" y="6372225"/>
            <a:ext cx="838200" cy="227013"/>
          </a:xfrm>
          <a:noFill/>
        </p:spPr>
        <p:txBody>
          <a:bodyPr lIns="0" tIns="0" rIns="0" bIns="0"/>
          <a:lstStyle/>
          <a:p>
            <a:fld id="{E030B18A-A6F5-4E25-AF47-C4A9C5A34F4A}" type="slidenum">
              <a:rPr lang="pt-BR"/>
              <a:pPr/>
              <a:t>21</a:t>
            </a:fld>
            <a:endParaRPr lang="pt-BR"/>
          </a:p>
        </p:txBody>
      </p:sp>
      <p:pic>
        <p:nvPicPr>
          <p:cNvPr id="28675" name="image14.png"/>
          <p:cNvPicPr>
            <a:picLocks noChangeAspect="1" noChangeArrowheads="1"/>
          </p:cNvPicPr>
          <p:nvPr/>
        </p:nvPicPr>
        <p:blipFill>
          <a:blip r:embed="rId2"/>
          <a:srcRect/>
          <a:stretch>
            <a:fillRect/>
          </a:stretch>
        </p:blipFill>
        <p:spPr bwMode="auto">
          <a:xfrm>
            <a:off x="-23813" y="25400"/>
            <a:ext cx="6259513" cy="2538413"/>
          </a:xfrm>
          <a:prstGeom prst="rect">
            <a:avLst/>
          </a:prstGeom>
          <a:noFill/>
          <a:ln w="12700">
            <a:noFill/>
            <a:miter lim="400000"/>
            <a:headEnd/>
            <a:tailEnd/>
          </a:ln>
        </p:spPr>
      </p:pic>
      <p:pic>
        <p:nvPicPr>
          <p:cNvPr id="28676" name="image15.png"/>
          <p:cNvPicPr>
            <a:picLocks noChangeAspect="1" noChangeArrowheads="1"/>
          </p:cNvPicPr>
          <p:nvPr/>
        </p:nvPicPr>
        <p:blipFill>
          <a:blip r:embed="rId3"/>
          <a:srcRect/>
          <a:stretch>
            <a:fillRect/>
          </a:stretch>
        </p:blipFill>
        <p:spPr bwMode="auto">
          <a:xfrm>
            <a:off x="6148388" y="1790700"/>
            <a:ext cx="6062662" cy="2408238"/>
          </a:xfrm>
          <a:prstGeom prst="rect">
            <a:avLst/>
          </a:prstGeom>
          <a:noFill/>
          <a:ln w="12700">
            <a:noFill/>
            <a:miter lim="400000"/>
            <a:headEnd/>
            <a:tailEnd/>
          </a:ln>
        </p:spPr>
      </p:pic>
      <p:pic>
        <p:nvPicPr>
          <p:cNvPr id="28677" name="image16.png"/>
          <p:cNvPicPr>
            <a:picLocks noChangeAspect="1" noChangeArrowheads="1"/>
          </p:cNvPicPr>
          <p:nvPr/>
        </p:nvPicPr>
        <p:blipFill>
          <a:blip r:embed="rId4"/>
          <a:srcRect/>
          <a:stretch>
            <a:fillRect/>
          </a:stretch>
        </p:blipFill>
        <p:spPr bwMode="auto">
          <a:xfrm>
            <a:off x="1670050" y="4203700"/>
            <a:ext cx="6938963" cy="2679700"/>
          </a:xfrm>
          <a:prstGeom prst="rect">
            <a:avLst/>
          </a:prstGeom>
          <a:noFill/>
          <a:ln w="12700">
            <a:noFill/>
            <a:miter lim="400000"/>
            <a:headEnd/>
            <a:tailEnd/>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145"/>
          <p:cNvSpPr>
            <a:spLocks noGrp="1"/>
          </p:cNvSpPr>
          <p:nvPr>
            <p:ph type="sldNum" sz="quarter" idx="10"/>
          </p:nvPr>
        </p:nvSpPr>
        <p:spPr>
          <a:xfrm>
            <a:off x="8610600" y="6372225"/>
            <a:ext cx="838200" cy="227013"/>
          </a:xfrm>
          <a:noFill/>
        </p:spPr>
        <p:txBody>
          <a:bodyPr lIns="0" tIns="0" rIns="0" bIns="0"/>
          <a:lstStyle/>
          <a:p>
            <a:fld id="{9DF25097-415F-455F-AE53-049E6EEB0D7A}" type="slidenum">
              <a:rPr lang="pt-BR"/>
              <a:pPr/>
              <a:t>22</a:t>
            </a:fld>
            <a:endParaRPr lang="pt-BR"/>
          </a:p>
        </p:txBody>
      </p:sp>
      <p:pic>
        <p:nvPicPr>
          <p:cNvPr id="29699" name="image17.png"/>
          <p:cNvPicPr>
            <a:picLocks noChangeAspect="1" noChangeArrowheads="1"/>
          </p:cNvPicPr>
          <p:nvPr/>
        </p:nvPicPr>
        <p:blipFill>
          <a:blip r:embed="rId2"/>
          <a:srcRect/>
          <a:stretch>
            <a:fillRect/>
          </a:stretch>
        </p:blipFill>
        <p:spPr bwMode="auto">
          <a:xfrm>
            <a:off x="1598613" y="0"/>
            <a:ext cx="8997950" cy="6858000"/>
          </a:xfrm>
          <a:prstGeom prst="rect">
            <a:avLst/>
          </a:prstGeom>
          <a:noFill/>
          <a:ln w="12700">
            <a:noFill/>
            <a:miter lim="400000"/>
            <a:headEnd/>
            <a:tailEnd/>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48"/>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As alterações nos níveis séricos de citocinas foram semelhantes entre os grupos de lactentes que nasceram com IG &lt; 28sem ou ≥28sem, com níveis de Hct ≤ 24% ou &gt;24% e que apresentaram aumento pós-transfucional do nível do Hct ≤ 15% ou &gt; 15%. </a:t>
            </a:r>
          </a:p>
          <a:p>
            <a:pPr marL="254000" indent="-254000" algn="just" eaLnBrk="1" hangingPunct="1">
              <a:buClr>
                <a:srgbClr val="404040"/>
              </a:buClr>
            </a:pPr>
            <a:r>
              <a:rPr lang="pt-BR" smtClean="0">
                <a:latin typeface="Arial" pitchFamily="34" charset="0"/>
                <a:cs typeface="Arial" pitchFamily="34" charset="0"/>
              </a:rPr>
              <a:t>Nenhuma das citocinas estudadas foram encontradas nas bolsas dos doadores.</a:t>
            </a:r>
          </a:p>
        </p:txBody>
      </p:sp>
      <p:sp>
        <p:nvSpPr>
          <p:cNvPr id="30723" name="Shape 149"/>
          <p:cNvSpPr>
            <a:spLocks noGrp="1"/>
          </p:cNvSpPr>
          <p:nvPr>
            <p:ph type="sldNum" sz="quarter" idx="10"/>
          </p:nvPr>
        </p:nvSpPr>
        <p:spPr>
          <a:xfrm>
            <a:off x="8610600" y="6372225"/>
            <a:ext cx="838200" cy="227013"/>
          </a:xfrm>
          <a:noFill/>
        </p:spPr>
        <p:txBody>
          <a:bodyPr lIns="0" tIns="0" rIns="0" bIns="0"/>
          <a:lstStyle/>
          <a:p>
            <a:fld id="{AF9BE075-5D60-43D8-AD40-C2DE97D30EEC}" type="slidenum">
              <a:rPr lang="pt-BR"/>
              <a:pPr/>
              <a:t>23</a:t>
            </a:fld>
            <a:endParaRPr lang="pt-B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151"/>
          <p:cNvSpPr>
            <a:spLocks noGrp="1"/>
          </p:cNvSpPr>
          <p:nvPr>
            <p:ph type="title"/>
          </p:nvPr>
        </p:nvSpPr>
        <p:spPr/>
        <p:txBody>
          <a:bodyPr/>
          <a:lstStyle/>
          <a:p>
            <a:pPr eaLnBrk="1" hangingPunct="1"/>
            <a:r>
              <a:rPr lang="pt-BR" smtClean="0">
                <a:latin typeface="Times New Roman" pitchFamily="18" charset="0"/>
                <a:cs typeface="Times New Roman" pitchFamily="18" charset="0"/>
              </a:rPr>
              <a:t>DISCUSÃO</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153"/>
          <p:cNvSpPr>
            <a:spLocks noGrp="1"/>
          </p:cNvSpPr>
          <p:nvPr>
            <p:ph type="body" idx="1"/>
          </p:nvPr>
        </p:nvSpPr>
        <p:spPr>
          <a:xfrm>
            <a:off x="1416050" y="908050"/>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Neste estudo, os autores  avaliaram as  alterações nos níveis séricos de IL-1b, IL-6, IL-8, TNF-a, IFN-c, IL-17, MCP-1, IP-10, ICAM-1 e VCAM após transfusões de hemácias  em recém-nascidos prematuros para avaliar seu potencial efeito pró-inflamatório e sua possível contribuição patogênica para o desenvolvimento de TANEC durante as 48 horas após as transfusões.</a:t>
            </a:r>
          </a:p>
          <a:p>
            <a:pPr marL="254000" indent="-254000" algn="just" eaLnBrk="1" hangingPunct="1">
              <a:buClr>
                <a:srgbClr val="404040"/>
              </a:buClr>
            </a:pPr>
            <a:r>
              <a:rPr lang="pt-BR" smtClean="0">
                <a:latin typeface="Arial" pitchFamily="34" charset="0"/>
                <a:cs typeface="Arial" pitchFamily="34" charset="0"/>
              </a:rPr>
              <a:t>Os autores relataram  que a </a:t>
            </a:r>
            <a:r>
              <a:rPr lang="pt-BR" smtClean="0">
                <a:solidFill>
                  <a:srgbClr val="FF3300"/>
                </a:solidFill>
                <a:latin typeface="Arial" pitchFamily="34" charset="0"/>
                <a:cs typeface="Arial" pitchFamily="34" charset="0"/>
              </a:rPr>
              <a:t>IL-1b aumentou 24h após as transfusões; A IL-8 e ICAM-1 aumentaram 2h após as transfusões; enquanto IFN-c, IL-17, MCP-1 e IP-10 foram aumentados ao longo do período de estudo em 48h após as transfusões. </a:t>
            </a:r>
          </a:p>
          <a:p>
            <a:pPr marL="254000" indent="-254000" algn="just" eaLnBrk="1" hangingPunct="1">
              <a:buClr>
                <a:srgbClr val="404040"/>
              </a:buClr>
            </a:pPr>
            <a:r>
              <a:rPr lang="pt-BR" smtClean="0">
                <a:latin typeface="Arial" pitchFamily="34" charset="0"/>
                <a:cs typeface="Arial" pitchFamily="34" charset="0"/>
              </a:rPr>
              <a:t>Assim, os presentes achados podem contribuir para explicar a patogênese do TANEC, embora a correlação entre transfusões e NEC ainda seja debatida, </a:t>
            </a:r>
            <a:r>
              <a:rPr lang="pt-BR" baseline="32000" smtClean="0">
                <a:latin typeface="Arial" pitchFamily="34" charset="0"/>
                <a:cs typeface="Arial" pitchFamily="34" charset="0"/>
              </a:rPr>
              <a:t>20-22</a:t>
            </a:r>
            <a:r>
              <a:rPr lang="pt-BR" smtClean="0">
                <a:latin typeface="Arial" pitchFamily="34" charset="0"/>
                <a:cs typeface="Arial" pitchFamily="34" charset="0"/>
              </a:rPr>
              <a:t>, mas também a associação relatada entre transfusões e o desenvolvimento de BPD</a:t>
            </a:r>
            <a:r>
              <a:rPr lang="pt-BR" baseline="32000" smtClean="0">
                <a:latin typeface="Arial" pitchFamily="34" charset="0"/>
                <a:cs typeface="Arial" pitchFamily="34" charset="0"/>
              </a:rPr>
              <a:t>7-9 </a:t>
            </a:r>
            <a:r>
              <a:rPr lang="pt-BR" smtClean="0">
                <a:latin typeface="Arial" pitchFamily="34" charset="0"/>
                <a:cs typeface="Arial" pitchFamily="34" charset="0"/>
              </a:rPr>
              <a:t>e ROP.</a:t>
            </a:r>
            <a:r>
              <a:rPr lang="pt-BR" baseline="32000" smtClean="0">
                <a:latin typeface="Arial" pitchFamily="34" charset="0"/>
                <a:cs typeface="Arial" pitchFamily="34" charset="0"/>
              </a:rPr>
              <a:t>10,11</a:t>
            </a:r>
          </a:p>
        </p:txBody>
      </p:sp>
      <p:sp>
        <p:nvSpPr>
          <p:cNvPr id="32771" name="Shape 154"/>
          <p:cNvSpPr>
            <a:spLocks noGrp="1"/>
          </p:cNvSpPr>
          <p:nvPr>
            <p:ph type="sldNum" sz="quarter" idx="10"/>
          </p:nvPr>
        </p:nvSpPr>
        <p:spPr>
          <a:xfrm>
            <a:off x="8610600" y="6372225"/>
            <a:ext cx="838200" cy="227013"/>
          </a:xfrm>
          <a:noFill/>
        </p:spPr>
        <p:txBody>
          <a:bodyPr lIns="0" tIns="0" rIns="0" bIns="0"/>
          <a:lstStyle/>
          <a:p>
            <a:fld id="{B50913F4-8692-46C1-BDEA-F7973A4D583E}" type="slidenum">
              <a:rPr lang="pt-BR"/>
              <a:pPr/>
              <a:t>25</a:t>
            </a:fld>
            <a:endParaRPr lang="pt-B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156"/>
          <p:cNvSpPr>
            <a:spLocks noGrp="1"/>
          </p:cNvSpPr>
          <p:nvPr>
            <p:ph type="body" idx="1"/>
          </p:nvPr>
        </p:nvSpPr>
        <p:spPr>
          <a:xfrm>
            <a:off x="1651000" y="444500"/>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Os presentes  resultados estão de acordo com Keir et al</a:t>
            </a:r>
            <a:r>
              <a:rPr lang="pt-BR" baseline="30000" smtClean="0">
                <a:latin typeface="Arial" pitchFamily="34" charset="0"/>
                <a:ea typeface="Arial Unicode MS" pitchFamily="34" charset="-128"/>
                <a:cs typeface="Arial Unicode MS" pitchFamily="34" charset="-128"/>
              </a:rPr>
              <a:t>24</a:t>
            </a:r>
            <a:r>
              <a:rPr lang="pt-BR" smtClean="0">
                <a:latin typeface="Arial" pitchFamily="34" charset="0"/>
                <a:cs typeface="Arial" pitchFamily="34" charset="0"/>
              </a:rPr>
              <a:t> sobre o aumento de IL-1b, IL-8, MCP-1 e ICAM-1, mas estão em desacordo em termos do valor inalterado de TNF-a e aumento do valor de IFN-c. </a:t>
            </a:r>
          </a:p>
          <a:p>
            <a:pPr marL="254000" indent="-254000" algn="just" eaLnBrk="1" hangingPunct="1">
              <a:buClr>
                <a:srgbClr val="404040"/>
              </a:buClr>
            </a:pPr>
            <a:r>
              <a:rPr lang="pt-BR" smtClean="0">
                <a:latin typeface="Arial" pitchFamily="34" charset="0"/>
                <a:cs typeface="Arial" pitchFamily="34" charset="0"/>
              </a:rPr>
              <a:t>Da mesma forma, os presentes  resultados estão de acordo com Locke et al </a:t>
            </a:r>
            <a:r>
              <a:rPr lang="pt-BR" baseline="32000" smtClean="0">
                <a:latin typeface="Arial" pitchFamily="34" charset="0"/>
                <a:cs typeface="Arial" pitchFamily="34" charset="0"/>
              </a:rPr>
              <a:t>23</a:t>
            </a:r>
            <a:r>
              <a:rPr lang="pt-BR" smtClean="0">
                <a:latin typeface="Arial" pitchFamily="34" charset="0"/>
                <a:cs typeface="Arial" pitchFamily="34" charset="0"/>
              </a:rPr>
              <a:t> em relação aos valores inalterados de IL-6 e TNF-a, mas estão em desacordo quanto ao aumento de IL-1b observado no estudo. </a:t>
            </a:r>
          </a:p>
          <a:p>
            <a:pPr marL="254000" indent="-254000" algn="just" eaLnBrk="1" hangingPunct="1">
              <a:buClr>
                <a:srgbClr val="404040"/>
              </a:buClr>
            </a:pPr>
            <a:r>
              <a:rPr lang="pt-BR" smtClean="0">
                <a:latin typeface="Arial" pitchFamily="34" charset="0"/>
                <a:cs typeface="Arial" pitchFamily="34" charset="0"/>
              </a:rPr>
              <a:t>Essas diferenças podem ser explicadas por vários fatores, como a duração do período do estudo. A medição do nível sérico de citocinas foi realizada 4x durante as 48 h após a transfusão, enquanto em estudos anteriores foram avaliados apenas uma vez após 1</a:t>
            </a:r>
            <a:r>
              <a:rPr lang="pt-BR" baseline="32000" smtClean="0">
                <a:latin typeface="Arial" pitchFamily="34" charset="0"/>
                <a:cs typeface="Arial" pitchFamily="34" charset="0"/>
              </a:rPr>
              <a:t>23</a:t>
            </a:r>
            <a:r>
              <a:rPr lang="pt-BR" smtClean="0">
                <a:latin typeface="Arial" pitchFamily="34" charset="0"/>
                <a:cs typeface="Arial" pitchFamily="34" charset="0"/>
              </a:rPr>
              <a:t> ou 2 a 4</a:t>
            </a:r>
            <a:r>
              <a:rPr lang="pt-BR" baseline="32000" smtClean="0">
                <a:latin typeface="Arial" pitchFamily="34" charset="0"/>
                <a:cs typeface="Arial" pitchFamily="34" charset="0"/>
              </a:rPr>
              <a:t>24</a:t>
            </a:r>
            <a:r>
              <a:rPr lang="pt-BR" smtClean="0">
                <a:latin typeface="Arial" pitchFamily="34" charset="0"/>
                <a:cs typeface="Arial" pitchFamily="34" charset="0"/>
              </a:rPr>
              <a:t> horas. </a:t>
            </a:r>
          </a:p>
          <a:p>
            <a:pPr marL="254000" indent="-254000" algn="just" eaLnBrk="1" hangingPunct="1">
              <a:buClr>
                <a:srgbClr val="404040"/>
              </a:buClr>
            </a:pPr>
            <a:r>
              <a:rPr lang="pt-BR" smtClean="0">
                <a:latin typeface="Arial" pitchFamily="34" charset="0"/>
                <a:cs typeface="Arial" pitchFamily="34" charset="0"/>
              </a:rPr>
              <a:t>Em segundo lugar, não foram encontradas  citocinas em unidades de doadores de forma semelhante a Locke et al </a:t>
            </a:r>
            <a:r>
              <a:rPr lang="pt-BR" baseline="32000" smtClean="0">
                <a:latin typeface="Arial" pitchFamily="34" charset="0"/>
                <a:cs typeface="Arial" pitchFamily="34" charset="0"/>
              </a:rPr>
              <a:t>23</a:t>
            </a:r>
            <a:r>
              <a:rPr lang="pt-BR" smtClean="0">
                <a:latin typeface="Arial" pitchFamily="34" charset="0"/>
                <a:cs typeface="Arial" pitchFamily="34" charset="0"/>
              </a:rPr>
              <a:t> e em desacordo com Keir et al.</a:t>
            </a:r>
            <a:r>
              <a:rPr lang="pt-BR" baseline="32000" smtClean="0">
                <a:latin typeface="Arial" pitchFamily="34" charset="0"/>
                <a:cs typeface="Arial" pitchFamily="34" charset="0"/>
              </a:rPr>
              <a:t>24</a:t>
            </a:r>
          </a:p>
        </p:txBody>
      </p:sp>
      <p:sp>
        <p:nvSpPr>
          <p:cNvPr id="33795" name="Shape 157"/>
          <p:cNvSpPr>
            <a:spLocks noGrp="1"/>
          </p:cNvSpPr>
          <p:nvPr>
            <p:ph type="sldNum" sz="quarter" idx="10"/>
          </p:nvPr>
        </p:nvSpPr>
        <p:spPr>
          <a:xfrm>
            <a:off x="8610600" y="6372225"/>
            <a:ext cx="838200" cy="227013"/>
          </a:xfrm>
          <a:noFill/>
        </p:spPr>
        <p:txBody>
          <a:bodyPr lIns="0" tIns="0" rIns="0" bIns="0"/>
          <a:lstStyle/>
          <a:p>
            <a:fld id="{055C2CDA-9444-4D06-898A-D6FA4AD88089}" type="slidenum">
              <a:rPr lang="pt-BR"/>
              <a:pPr/>
              <a:t>26</a:t>
            </a:fld>
            <a:endParaRPr lang="pt-B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159"/>
          <p:cNvSpPr>
            <a:spLocks noGrp="1"/>
          </p:cNvSpPr>
          <p:nvPr>
            <p:ph type="body" idx="1"/>
          </p:nvPr>
        </p:nvSpPr>
        <p:spPr>
          <a:xfrm>
            <a:off x="1560513" y="1125538"/>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Esses achados  podem ser devido ao menor tempo de bolsa que foi menor  (3.2 +- 0,9 dias) do que no estudo de Keir et al</a:t>
            </a:r>
            <a:r>
              <a:rPr lang="pt-BR" baseline="30000" smtClean="0">
                <a:latin typeface="Arial" pitchFamily="34" charset="0"/>
                <a:ea typeface="Arial Unicode MS" pitchFamily="34" charset="-128"/>
                <a:cs typeface="Arial Unicode MS" pitchFamily="34" charset="-128"/>
              </a:rPr>
              <a:t>24</a:t>
            </a:r>
            <a:r>
              <a:rPr lang="pt-BR" smtClean="0">
                <a:latin typeface="Arial" pitchFamily="34" charset="0"/>
                <a:cs typeface="Arial" pitchFamily="34" charset="0"/>
              </a:rPr>
              <a:t> (média, 23 dias, intervalo, 6-33 dias), embora não houve nenhuma correlação entre o nível de citocina e o tempo da bolsa de transfusão.</a:t>
            </a:r>
          </a:p>
          <a:p>
            <a:pPr marL="254000" indent="-254000" algn="just" eaLnBrk="1" hangingPunct="1">
              <a:buClr>
                <a:srgbClr val="404040"/>
              </a:buClr>
            </a:pPr>
            <a:r>
              <a:rPr lang="pt-BR" smtClean="0">
                <a:latin typeface="Arial" pitchFamily="34" charset="0"/>
                <a:cs typeface="Arial" pitchFamily="34" charset="0"/>
              </a:rPr>
              <a:t>Em terceiro lugar, a solução aditiva usada no  sangue era semelhante ao presente  estudo de Locke et al (AS-5 Optisol, Terumo Corp.)</a:t>
            </a:r>
            <a:r>
              <a:rPr lang="pt-BR" baseline="32000" smtClean="0">
                <a:latin typeface="Arial" pitchFamily="34" charset="0"/>
                <a:cs typeface="Arial" pitchFamily="34" charset="0"/>
              </a:rPr>
              <a:t>23</a:t>
            </a:r>
            <a:r>
              <a:rPr lang="pt-BR" smtClean="0">
                <a:latin typeface="Arial" pitchFamily="34" charset="0"/>
                <a:cs typeface="Arial" pitchFamily="34" charset="0"/>
              </a:rPr>
              <a:t>, mas não relatados no estudo de Keir et al.</a:t>
            </a:r>
            <a:r>
              <a:rPr lang="pt-BR" baseline="32000" smtClean="0">
                <a:latin typeface="Arial" pitchFamily="34" charset="0"/>
                <a:cs typeface="Arial" pitchFamily="34" charset="0"/>
              </a:rPr>
              <a:t>24 </a:t>
            </a:r>
            <a:endParaRPr lang="pt-BR" sz="1800" baseline="32000" smtClean="0">
              <a:solidFill>
                <a:srgbClr val="000000"/>
              </a:solidFill>
              <a:latin typeface="Arial" pitchFamily="34" charset="0"/>
              <a:cs typeface="Arial" pitchFamily="34" charset="0"/>
            </a:endParaRPr>
          </a:p>
          <a:p>
            <a:pPr marL="254000" indent="-254000" algn="just" eaLnBrk="1" hangingPunct="1">
              <a:buClr>
                <a:srgbClr val="404040"/>
              </a:buClr>
            </a:pPr>
            <a:r>
              <a:rPr lang="pt-BR" smtClean="0">
                <a:latin typeface="Arial" pitchFamily="34" charset="0"/>
                <a:cs typeface="Arial" pitchFamily="34" charset="0"/>
              </a:rPr>
              <a:t>Em quarto lugar, existem diferentes métodos de medição de citocinas, sendo no estudo iqual ao estudo de Keir (tecnologia Luminex),</a:t>
            </a:r>
            <a:r>
              <a:rPr lang="pt-BR" baseline="32000" smtClean="0">
                <a:latin typeface="Arial" pitchFamily="34" charset="0"/>
                <a:cs typeface="Arial" pitchFamily="34" charset="0"/>
              </a:rPr>
              <a:t>24</a:t>
            </a:r>
            <a:r>
              <a:rPr lang="pt-BR" smtClean="0">
                <a:latin typeface="Arial" pitchFamily="34" charset="0"/>
                <a:cs typeface="Arial" pitchFamily="34" charset="0"/>
              </a:rPr>
              <a:t>, mas diferentes no estudo de Locke (técnica de imunoensaio em sanduicheira).</a:t>
            </a:r>
            <a:r>
              <a:rPr lang="pt-BR" baseline="32000" smtClean="0">
                <a:latin typeface="Arial" pitchFamily="34" charset="0"/>
                <a:cs typeface="Arial" pitchFamily="34" charset="0"/>
              </a:rPr>
              <a:t>23</a:t>
            </a:r>
          </a:p>
        </p:txBody>
      </p:sp>
      <p:sp>
        <p:nvSpPr>
          <p:cNvPr id="34819" name="Shape 160"/>
          <p:cNvSpPr>
            <a:spLocks noGrp="1"/>
          </p:cNvSpPr>
          <p:nvPr>
            <p:ph type="sldNum" sz="quarter" idx="10"/>
          </p:nvPr>
        </p:nvSpPr>
        <p:spPr>
          <a:xfrm>
            <a:off x="8610600" y="6372225"/>
            <a:ext cx="838200" cy="227013"/>
          </a:xfrm>
          <a:noFill/>
        </p:spPr>
        <p:txBody>
          <a:bodyPr lIns="0" tIns="0" rIns="0" bIns="0"/>
          <a:lstStyle/>
          <a:p>
            <a:fld id="{3DFF79A2-B083-4D5A-B662-7BEBB150D186}" type="slidenum">
              <a:rPr lang="pt-BR"/>
              <a:pPr/>
              <a:t>27</a:t>
            </a:fld>
            <a:endParaRPr lang="pt-B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hape 162"/>
          <p:cNvSpPr>
            <a:spLocks noGrp="1"/>
          </p:cNvSpPr>
          <p:nvPr>
            <p:ph type="body" idx="1"/>
          </p:nvPr>
        </p:nvSpPr>
        <p:spPr>
          <a:xfrm>
            <a:off x="1524000" y="419100"/>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Os </a:t>
            </a:r>
            <a:r>
              <a:rPr lang="pt-BR" smtClean="0">
                <a:solidFill>
                  <a:srgbClr val="FF3300"/>
                </a:solidFill>
                <a:latin typeface="Arial" pitchFamily="34" charset="0"/>
                <a:cs typeface="Arial" pitchFamily="34" charset="0"/>
              </a:rPr>
              <a:t>mecanismos</a:t>
            </a:r>
            <a:r>
              <a:rPr lang="pt-BR" smtClean="0">
                <a:latin typeface="Arial" pitchFamily="34" charset="0"/>
                <a:cs typeface="Arial" pitchFamily="34" charset="0"/>
              </a:rPr>
              <a:t> pelos quais a transfusão de hemácias podem induzir um aumento no nível sérico de citocinas podem ser explicados pela </a:t>
            </a:r>
            <a:r>
              <a:rPr lang="pt-BR" smtClean="0">
                <a:solidFill>
                  <a:srgbClr val="FF3300"/>
                </a:solidFill>
                <a:latin typeface="Arial" pitchFamily="34" charset="0"/>
                <a:cs typeface="Arial" pitchFamily="34" charset="0"/>
              </a:rPr>
              <a:t>imunomodulação relacionada à transfusão</a:t>
            </a:r>
            <a:r>
              <a:rPr lang="pt-BR" smtClean="0">
                <a:latin typeface="Arial" pitchFamily="34" charset="0"/>
                <a:cs typeface="Arial" pitchFamily="34" charset="0"/>
              </a:rPr>
              <a:t> (</a:t>
            </a:r>
            <a:r>
              <a:rPr lang="pt-BR" i="1" smtClean="0">
                <a:latin typeface="Arial" pitchFamily="34" charset="0"/>
                <a:cs typeface="Arial" pitchFamily="34" charset="0"/>
              </a:rPr>
              <a:t>transfusion-related immunomodulation - </a:t>
            </a:r>
            <a:r>
              <a:rPr lang="pt-BR" smtClean="0">
                <a:solidFill>
                  <a:srgbClr val="FF3300"/>
                </a:solidFill>
                <a:latin typeface="Arial" pitchFamily="34" charset="0"/>
                <a:cs typeface="Arial" pitchFamily="34" charset="0"/>
              </a:rPr>
              <a:t>TRIM</a:t>
            </a:r>
            <a:r>
              <a:rPr lang="pt-BR" smtClean="0">
                <a:latin typeface="Arial" pitchFamily="34" charset="0"/>
                <a:cs typeface="Arial" pitchFamily="34" charset="0"/>
              </a:rPr>
              <a:t>). </a:t>
            </a:r>
          </a:p>
          <a:p>
            <a:pPr marL="254000" indent="-254000" algn="just" eaLnBrk="1" hangingPunct="1">
              <a:buClr>
                <a:srgbClr val="404040"/>
              </a:buClr>
            </a:pPr>
            <a:r>
              <a:rPr lang="pt-BR" smtClean="0">
                <a:latin typeface="Arial" pitchFamily="34" charset="0"/>
                <a:cs typeface="Arial" pitchFamily="34" charset="0"/>
              </a:rPr>
              <a:t>No contexto clínico de uma condição inflamatória subjacente, como a prematuridade, as transfusões de hemácias podem desencadear a ativação de células imunes e induzir efeitos pró-inflamatórios sobre células do sistema imune, endotelial, epitelial e inata</a:t>
            </a:r>
            <a:r>
              <a:rPr lang="pt-BR" baseline="32000" smtClean="0">
                <a:latin typeface="Arial" pitchFamily="34" charset="0"/>
                <a:cs typeface="Arial" pitchFamily="34" charset="0"/>
              </a:rPr>
              <a:t>24,</a:t>
            </a:r>
            <a:r>
              <a:rPr lang="pt-BR" smtClean="0">
                <a:latin typeface="Arial" pitchFamily="34" charset="0"/>
                <a:cs typeface="Arial" pitchFamily="34" charset="0"/>
              </a:rPr>
              <a:t> promovendo assim a liberação de citocinas. </a:t>
            </a:r>
          </a:p>
          <a:p>
            <a:pPr marL="254000" indent="-254000" algn="just" eaLnBrk="1" hangingPunct="1">
              <a:buClr>
                <a:srgbClr val="404040"/>
              </a:buClr>
            </a:pPr>
            <a:r>
              <a:rPr lang="pt-BR" smtClean="0">
                <a:latin typeface="Arial" pitchFamily="34" charset="0"/>
                <a:cs typeface="Arial" pitchFamily="34" charset="0"/>
              </a:rPr>
              <a:t>Apesar da filtração remover 99,9% dos glóbulos brancos das bolsas de transfusão que limitam a TRIM </a:t>
            </a:r>
            <a:r>
              <a:rPr lang="pt-BR" baseline="32000" smtClean="0">
                <a:latin typeface="Arial" pitchFamily="34" charset="0"/>
                <a:cs typeface="Arial" pitchFamily="34" charset="0"/>
              </a:rPr>
              <a:t>31</a:t>
            </a:r>
            <a:r>
              <a:rPr lang="pt-BR" smtClean="0">
                <a:latin typeface="Arial" pitchFamily="34" charset="0"/>
                <a:cs typeface="Arial" pitchFamily="34" charset="0"/>
              </a:rPr>
              <a:t>, uma capacidade residual significativa para um efeito imunomodulador pode ser mediada por substâncias bioativas, como o ferro não ligado a transferrina (NTBI) e o heme livre que continuam acumulando ao longo do tempo em frações de micropartículas e sobrenadantes, mesmo após a filtração.</a:t>
            </a:r>
            <a:r>
              <a:rPr lang="pt-BR" baseline="32000" smtClean="0">
                <a:latin typeface="Arial" pitchFamily="34" charset="0"/>
                <a:cs typeface="Arial" pitchFamily="34" charset="0"/>
              </a:rPr>
              <a:t>24,32</a:t>
            </a:r>
          </a:p>
        </p:txBody>
      </p:sp>
      <p:sp>
        <p:nvSpPr>
          <p:cNvPr id="35843" name="Shape 163"/>
          <p:cNvSpPr>
            <a:spLocks noGrp="1"/>
          </p:cNvSpPr>
          <p:nvPr>
            <p:ph type="sldNum" sz="quarter" idx="10"/>
          </p:nvPr>
        </p:nvSpPr>
        <p:spPr>
          <a:xfrm>
            <a:off x="8610600" y="6372225"/>
            <a:ext cx="838200" cy="227013"/>
          </a:xfrm>
          <a:noFill/>
        </p:spPr>
        <p:txBody>
          <a:bodyPr lIns="0" tIns="0" rIns="0" bIns="0"/>
          <a:lstStyle/>
          <a:p>
            <a:fld id="{C26F002D-0EE3-4392-A02A-54B0252F5D0B}" type="slidenum">
              <a:rPr lang="pt-BR"/>
              <a:pPr/>
              <a:t>28</a:t>
            </a:fld>
            <a:endParaRPr lang="pt-B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165"/>
          <p:cNvSpPr>
            <a:spLocks noGrp="1"/>
          </p:cNvSpPr>
          <p:nvPr>
            <p:ph type="body" idx="1"/>
          </p:nvPr>
        </p:nvSpPr>
        <p:spPr>
          <a:xfrm>
            <a:off x="1524000" y="495300"/>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Foi recentemente demonstrado que </a:t>
            </a:r>
            <a:r>
              <a:rPr lang="pt-BR" smtClean="0">
                <a:solidFill>
                  <a:srgbClr val="FF3300"/>
                </a:solidFill>
                <a:latin typeface="Arial" pitchFamily="34" charset="0"/>
                <a:cs typeface="Arial" pitchFamily="34" charset="0"/>
              </a:rPr>
              <a:t>o ferro não ligado a transferida é detectável nas bolsas de transfusão associados aos dias</a:t>
            </a:r>
            <a:r>
              <a:rPr lang="pt-BR" smtClean="0">
                <a:latin typeface="Arial" pitchFamily="34" charset="0"/>
                <a:cs typeface="Arial" pitchFamily="34" charset="0"/>
              </a:rPr>
              <a:t>; e seu nível é maior após a transfusão e está associado a um aumento do </a:t>
            </a:r>
            <a:r>
              <a:rPr lang="pt-BR" smtClean="0">
                <a:solidFill>
                  <a:srgbClr val="FF3300"/>
                </a:solidFill>
                <a:latin typeface="Arial" pitchFamily="34" charset="0"/>
                <a:cs typeface="Arial" pitchFamily="34" charset="0"/>
              </a:rPr>
              <a:t>estresse oxidativo em recém-nascidos prematuros.</a:t>
            </a:r>
            <a:r>
              <a:rPr lang="pt-BR" baseline="32000" smtClean="0">
                <a:solidFill>
                  <a:srgbClr val="FF3300"/>
                </a:solidFill>
                <a:latin typeface="Arial" pitchFamily="34" charset="0"/>
                <a:cs typeface="Arial" pitchFamily="34" charset="0"/>
              </a:rPr>
              <a:t>25</a:t>
            </a:r>
            <a:r>
              <a:rPr lang="pt-BR" smtClean="0">
                <a:solidFill>
                  <a:srgbClr val="FF3300"/>
                </a:solidFill>
                <a:latin typeface="Arial" pitchFamily="34" charset="0"/>
                <a:cs typeface="Arial" pitchFamily="34" charset="0"/>
              </a:rPr>
              <a:t> </a:t>
            </a:r>
          </a:p>
          <a:p>
            <a:pPr marL="254000" indent="-254000" algn="just" eaLnBrk="1" hangingPunct="1">
              <a:buClr>
                <a:srgbClr val="404040"/>
              </a:buClr>
            </a:pPr>
            <a:r>
              <a:rPr lang="pt-BR" smtClean="0">
                <a:latin typeface="Arial" pitchFamily="34" charset="0"/>
                <a:cs typeface="Arial" pitchFamily="34" charset="0"/>
              </a:rPr>
              <a:t>Vale ressaltar que o estresse oxidativo do NTBI pode promover a inflamação através da regulação da IL-1b, IL-6 e IL-8.33,34. </a:t>
            </a:r>
          </a:p>
          <a:p>
            <a:pPr marL="254000" indent="-254000" algn="just" eaLnBrk="1" hangingPunct="1">
              <a:buClr>
                <a:srgbClr val="404040"/>
              </a:buClr>
            </a:pPr>
            <a:r>
              <a:rPr lang="pt-BR" smtClean="0">
                <a:latin typeface="Arial" pitchFamily="34" charset="0"/>
                <a:cs typeface="Arial" pitchFamily="34" charset="0"/>
              </a:rPr>
              <a:t>Além disso, o </a:t>
            </a:r>
            <a:r>
              <a:rPr lang="pt-BR" smtClean="0">
                <a:solidFill>
                  <a:srgbClr val="FF3300"/>
                </a:solidFill>
                <a:latin typeface="Arial" pitchFamily="34" charset="0"/>
                <a:cs typeface="Arial" pitchFamily="34" charset="0"/>
              </a:rPr>
              <a:t>heme livre</a:t>
            </a:r>
            <a:r>
              <a:rPr lang="pt-BR" smtClean="0">
                <a:latin typeface="Arial" pitchFamily="34" charset="0"/>
                <a:cs typeface="Arial" pitchFamily="34" charset="0"/>
              </a:rPr>
              <a:t> também tem sido encontrado para induzir o estresse oxidativo e a liberação de IL-835 e ICAM-1.36.</a:t>
            </a:r>
          </a:p>
          <a:p>
            <a:pPr marL="254000" indent="-254000" algn="just" eaLnBrk="1" hangingPunct="1">
              <a:buClr>
                <a:srgbClr val="404040"/>
              </a:buClr>
            </a:pPr>
            <a:r>
              <a:rPr lang="pt-BR" smtClean="0">
                <a:latin typeface="Arial" pitchFamily="34" charset="0"/>
                <a:cs typeface="Arial" pitchFamily="34" charset="0"/>
              </a:rPr>
              <a:t>Outro mecanismo potencial subestimado pelo qual a transfusão de hemácias  pode promover um aumento no nível sérico de citocinas é a grande </a:t>
            </a:r>
            <a:r>
              <a:rPr lang="pt-BR" smtClean="0">
                <a:solidFill>
                  <a:srgbClr val="FF3300"/>
                </a:solidFill>
                <a:latin typeface="Arial" pitchFamily="34" charset="0"/>
                <a:cs typeface="Arial" pitchFamily="34" charset="0"/>
              </a:rPr>
              <a:t>variabilidade associada à oxigenação do tecido esplênico</a:t>
            </a:r>
            <a:r>
              <a:rPr lang="pt-BR" smtClean="0">
                <a:latin typeface="Arial" pitchFamily="34" charset="0"/>
                <a:cs typeface="Arial" pitchFamily="34" charset="0"/>
              </a:rPr>
              <a:t> que foi recentemente relatada</a:t>
            </a:r>
            <a:r>
              <a:rPr lang="pt-BR" baseline="32000" smtClean="0">
                <a:latin typeface="Arial" pitchFamily="34" charset="0"/>
                <a:cs typeface="Arial" pitchFamily="34" charset="0"/>
              </a:rPr>
              <a:t>37</a:t>
            </a:r>
            <a:r>
              <a:rPr lang="pt-BR" smtClean="0">
                <a:latin typeface="Arial" pitchFamily="34" charset="0"/>
                <a:cs typeface="Arial" pitchFamily="34" charset="0"/>
              </a:rPr>
              <a:t> e que </a:t>
            </a:r>
            <a:r>
              <a:rPr lang="pt-BR" smtClean="0">
                <a:solidFill>
                  <a:srgbClr val="FF3300"/>
                </a:solidFill>
                <a:latin typeface="Arial" pitchFamily="34" charset="0"/>
                <a:cs typeface="Arial" pitchFamily="34" charset="0"/>
              </a:rPr>
              <a:t>pode resultar na produção de radicais livres</a:t>
            </a:r>
            <a:r>
              <a:rPr lang="pt-BR" smtClean="0">
                <a:latin typeface="Arial" pitchFamily="34" charset="0"/>
                <a:cs typeface="Arial" pitchFamily="34" charset="0"/>
              </a:rPr>
              <a:t> e citocinas pró-inflamatórias desencadeadas pela lesão isquêmica e reperfusão do tecido intestinal.</a:t>
            </a:r>
          </a:p>
        </p:txBody>
      </p:sp>
      <p:sp>
        <p:nvSpPr>
          <p:cNvPr id="36867" name="Shape 166"/>
          <p:cNvSpPr>
            <a:spLocks noGrp="1"/>
          </p:cNvSpPr>
          <p:nvPr>
            <p:ph type="sldNum" sz="quarter" idx="10"/>
          </p:nvPr>
        </p:nvSpPr>
        <p:spPr>
          <a:xfrm>
            <a:off x="8610600" y="6372225"/>
            <a:ext cx="838200" cy="227013"/>
          </a:xfrm>
          <a:noFill/>
        </p:spPr>
        <p:txBody>
          <a:bodyPr lIns="0" tIns="0" rIns="0" bIns="0"/>
          <a:lstStyle/>
          <a:p>
            <a:fld id="{6D1523D0-8D63-42CD-88B5-8604DCFD879C}" type="slidenum">
              <a:rPr lang="pt-BR"/>
              <a:pPr/>
              <a:t>29</a:t>
            </a:fld>
            <a:endParaRPr lang="pt-B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168"/>
          <p:cNvSpPr>
            <a:spLocks noGrp="1"/>
          </p:cNvSpPr>
          <p:nvPr>
            <p:ph type="body" idx="1"/>
          </p:nvPr>
        </p:nvSpPr>
        <p:spPr>
          <a:xfrm>
            <a:off x="1524000" y="266700"/>
            <a:ext cx="9144000" cy="5029200"/>
          </a:xfrm>
        </p:spPr>
        <p:txBody>
          <a:bodyPr/>
          <a:lstStyle/>
          <a:p>
            <a:pPr marL="230188" indent="-230188" algn="just" defTabSz="876300" eaLnBrk="1" hangingPunct="1">
              <a:spcBef>
                <a:spcPts val="1700"/>
              </a:spcBef>
              <a:buClr>
                <a:srgbClr val="404040"/>
              </a:buClr>
            </a:pPr>
            <a:r>
              <a:rPr lang="pt-BR" sz="1900" smtClean="0">
                <a:latin typeface="Arial" pitchFamily="34" charset="0"/>
                <a:cs typeface="Arial" pitchFamily="34" charset="0"/>
              </a:rPr>
              <a:t>Os níveis séricos aumentados de IL-1b, IL-8, IFN-c, MCP-1 e IP-10 foram relatados em recém-nascidos prematuros com ECN</a:t>
            </a:r>
            <a:r>
              <a:rPr lang="pt-BR" sz="1900" baseline="32000" smtClean="0">
                <a:latin typeface="Arial" pitchFamily="34" charset="0"/>
                <a:cs typeface="Arial" pitchFamily="34" charset="0"/>
              </a:rPr>
              <a:t>38-40</a:t>
            </a:r>
            <a:r>
              <a:rPr lang="pt-BR" sz="1900" smtClean="0">
                <a:latin typeface="Arial" pitchFamily="34" charset="0"/>
                <a:cs typeface="Arial" pitchFamily="34" charset="0"/>
              </a:rPr>
              <a:t> e/ou sepse,</a:t>
            </a:r>
            <a:r>
              <a:rPr lang="pt-BR" sz="1900" baseline="32000" smtClean="0">
                <a:latin typeface="Arial" pitchFamily="34" charset="0"/>
                <a:cs typeface="Arial" pitchFamily="34" charset="0"/>
              </a:rPr>
              <a:t>41 </a:t>
            </a:r>
            <a:r>
              <a:rPr lang="pt-BR" sz="1900" smtClean="0">
                <a:latin typeface="Arial" pitchFamily="34" charset="0"/>
                <a:cs typeface="Arial" pitchFamily="34" charset="0"/>
              </a:rPr>
              <a:t>enquanto ICAM-1 e IL-17 nunca tinha sido estudados nestas condições clínicas. </a:t>
            </a:r>
            <a:endParaRPr lang="pt-BR" sz="1900" smtClean="0">
              <a:solidFill>
                <a:srgbClr val="000000"/>
              </a:solidFill>
              <a:latin typeface="Arial" pitchFamily="34" charset="0"/>
              <a:cs typeface="Arial" pitchFamily="34" charset="0"/>
            </a:endParaRPr>
          </a:p>
          <a:p>
            <a:pPr marL="230188" indent="-230188" algn="just" defTabSz="876300" eaLnBrk="1" hangingPunct="1">
              <a:spcBef>
                <a:spcPts val="1700"/>
              </a:spcBef>
              <a:buClr>
                <a:srgbClr val="404040"/>
              </a:buClr>
            </a:pPr>
            <a:r>
              <a:rPr lang="pt-BR" sz="1900" smtClean="0">
                <a:latin typeface="Arial" pitchFamily="34" charset="0"/>
                <a:cs typeface="Arial" pitchFamily="34" charset="0"/>
              </a:rPr>
              <a:t>Estudos</a:t>
            </a:r>
            <a:r>
              <a:rPr lang="pt-BR" sz="1900" baseline="30000" smtClean="0">
                <a:latin typeface="Arial" pitchFamily="34" charset="0"/>
                <a:ea typeface="Arial Unicode MS" pitchFamily="34" charset="-128"/>
                <a:cs typeface="Arial Unicode MS" pitchFamily="34" charset="-128"/>
              </a:rPr>
              <a:t>24</a:t>
            </a:r>
            <a:r>
              <a:rPr lang="pt-BR" sz="1900" smtClean="0">
                <a:latin typeface="Arial" pitchFamily="34" charset="0"/>
                <a:cs typeface="Arial" pitchFamily="34" charset="0"/>
              </a:rPr>
              <a:t> confirmam que as </a:t>
            </a:r>
            <a:r>
              <a:rPr lang="pt-BR" sz="1900" smtClean="0">
                <a:solidFill>
                  <a:srgbClr val="FF3300"/>
                </a:solidFill>
                <a:latin typeface="Arial" pitchFamily="34" charset="0"/>
                <a:cs typeface="Arial" pitchFamily="34" charset="0"/>
              </a:rPr>
              <a:t>concentrações de citocinas pró-inflamatórias podem aumentar também em lactentes que recebem transfusões</a:t>
            </a:r>
            <a:r>
              <a:rPr lang="pt-BR" sz="1900" smtClean="0">
                <a:latin typeface="Arial" pitchFamily="34" charset="0"/>
                <a:cs typeface="Arial" pitchFamily="34" charset="0"/>
              </a:rPr>
              <a:t>, embora os níveis séricos de IL-1b, </a:t>
            </a:r>
            <a:r>
              <a:rPr lang="pt-BR" sz="1900" baseline="32000" smtClean="0">
                <a:latin typeface="Arial" pitchFamily="34" charset="0"/>
                <a:cs typeface="Arial" pitchFamily="34" charset="0"/>
              </a:rPr>
              <a:t>38,39,42</a:t>
            </a:r>
            <a:r>
              <a:rPr lang="pt-BR" sz="1900" smtClean="0">
                <a:latin typeface="Arial" pitchFamily="34" charset="0"/>
                <a:cs typeface="Arial" pitchFamily="34" charset="0"/>
              </a:rPr>
              <a:t> IL-8,</a:t>
            </a:r>
            <a:r>
              <a:rPr lang="pt-BR" sz="1900" baseline="32000" smtClean="0">
                <a:latin typeface="Arial" pitchFamily="34" charset="0"/>
                <a:cs typeface="Arial" pitchFamily="34" charset="0"/>
              </a:rPr>
              <a:t>40,41</a:t>
            </a:r>
            <a:r>
              <a:rPr lang="pt-BR" sz="1900" smtClean="0">
                <a:latin typeface="Arial" pitchFamily="34" charset="0"/>
                <a:cs typeface="Arial" pitchFamily="34" charset="0"/>
              </a:rPr>
              <a:t> IFN-c, </a:t>
            </a:r>
            <a:r>
              <a:rPr lang="pt-BR" sz="1900" baseline="32000" smtClean="0">
                <a:latin typeface="Arial" pitchFamily="34" charset="0"/>
                <a:cs typeface="Arial" pitchFamily="34" charset="0"/>
              </a:rPr>
              <a:t>38,40</a:t>
            </a:r>
            <a:r>
              <a:rPr lang="pt-BR" sz="1900" smtClean="0">
                <a:latin typeface="Arial" pitchFamily="34" charset="0"/>
                <a:cs typeface="Arial" pitchFamily="34" charset="0"/>
              </a:rPr>
              <a:t> MCP-1,</a:t>
            </a:r>
            <a:r>
              <a:rPr lang="pt-BR" sz="1900" baseline="32000" smtClean="0">
                <a:latin typeface="Arial" pitchFamily="34" charset="0"/>
                <a:cs typeface="Arial" pitchFamily="34" charset="0"/>
              </a:rPr>
              <a:t>38 </a:t>
            </a:r>
            <a:r>
              <a:rPr lang="pt-BR" sz="1900" smtClean="0">
                <a:latin typeface="Arial" pitchFamily="34" charset="0"/>
                <a:cs typeface="Arial" pitchFamily="34" charset="0"/>
              </a:rPr>
              <a:t>e IP-10</a:t>
            </a:r>
            <a:r>
              <a:rPr lang="pt-BR" sz="1900" baseline="32000" smtClean="0">
                <a:latin typeface="Arial" pitchFamily="34" charset="0"/>
                <a:cs typeface="Arial" pitchFamily="34" charset="0"/>
              </a:rPr>
              <a:t>41</a:t>
            </a:r>
            <a:r>
              <a:rPr lang="pt-BR" sz="1900" smtClean="0">
                <a:latin typeface="Arial" pitchFamily="34" charset="0"/>
                <a:cs typeface="Arial" pitchFamily="34" charset="0"/>
              </a:rPr>
              <a:t> são inferiores aos relatados em lactentes com ECN ou sepse. Isso pode ser parcialmente devido aos diferentes métodos utilizados para a avaliação das citocinas,</a:t>
            </a:r>
            <a:r>
              <a:rPr lang="pt-BR" sz="1900" baseline="32000" smtClean="0">
                <a:latin typeface="Arial" pitchFamily="34" charset="0"/>
                <a:cs typeface="Arial" pitchFamily="34" charset="0"/>
              </a:rPr>
              <a:t>38-42,</a:t>
            </a:r>
            <a:r>
              <a:rPr lang="pt-BR" sz="1900" smtClean="0">
                <a:latin typeface="Arial" pitchFamily="34" charset="0"/>
                <a:cs typeface="Arial" pitchFamily="34" charset="0"/>
              </a:rPr>
              <a:t> mas, os presentes autores, sugerem </a:t>
            </a:r>
            <a:r>
              <a:rPr lang="pt-BR" sz="1900" b="1" smtClean="0">
                <a:solidFill>
                  <a:schemeClr val="hlink"/>
                </a:solidFill>
                <a:latin typeface="Arial" pitchFamily="34" charset="0"/>
                <a:cs typeface="Arial" pitchFamily="34" charset="0"/>
              </a:rPr>
              <a:t>que as transfusões podem exercer uma ação pró-inflamatória menos poderosa</a:t>
            </a:r>
            <a:r>
              <a:rPr lang="pt-BR" sz="1900" b="1" smtClean="0">
                <a:solidFill>
                  <a:srgbClr val="FF3300"/>
                </a:solidFill>
                <a:latin typeface="Arial" pitchFamily="34" charset="0"/>
                <a:cs typeface="Arial" pitchFamily="34" charset="0"/>
              </a:rPr>
              <a:t> do que a induzida por sepse ou ECN</a:t>
            </a:r>
            <a:r>
              <a:rPr lang="pt-BR" sz="1900" b="1" smtClean="0">
                <a:latin typeface="Arial" pitchFamily="34" charset="0"/>
                <a:cs typeface="Arial" pitchFamily="34" charset="0"/>
              </a:rPr>
              <a:t>. </a:t>
            </a:r>
            <a:endParaRPr lang="pt-BR" sz="1900" b="1" smtClean="0">
              <a:solidFill>
                <a:srgbClr val="000000"/>
              </a:solidFill>
              <a:latin typeface="Arial" pitchFamily="34" charset="0"/>
              <a:cs typeface="Arial" pitchFamily="34" charset="0"/>
            </a:endParaRPr>
          </a:p>
          <a:p>
            <a:pPr marL="230188" indent="-230188" algn="just" defTabSz="876300" eaLnBrk="1" hangingPunct="1">
              <a:spcBef>
                <a:spcPts val="1700"/>
              </a:spcBef>
              <a:buClr>
                <a:srgbClr val="404040"/>
              </a:buClr>
            </a:pPr>
            <a:r>
              <a:rPr lang="pt-BR" sz="1900" smtClean="0">
                <a:latin typeface="Arial" pitchFamily="34" charset="0"/>
                <a:cs typeface="Arial" pitchFamily="34" charset="0"/>
              </a:rPr>
              <a:t>No entanto, a combinação do </a:t>
            </a:r>
            <a:r>
              <a:rPr lang="pt-BR" sz="1900" b="1" smtClean="0">
                <a:latin typeface="Arial" pitchFamily="34" charset="0"/>
                <a:cs typeface="Arial" pitchFamily="34" charset="0"/>
              </a:rPr>
              <a:t>aumento prolongado de muitas citocinas</a:t>
            </a:r>
            <a:r>
              <a:rPr lang="pt-BR" sz="1900" smtClean="0">
                <a:latin typeface="Arial" pitchFamily="34" charset="0"/>
                <a:cs typeface="Arial" pitchFamily="34" charset="0"/>
              </a:rPr>
              <a:t> pró-inflamatórias induzidas por transfusões e em associação com outros fatores de risco, como a </a:t>
            </a:r>
            <a:r>
              <a:rPr lang="pt-BR" sz="1900" b="1" smtClean="0">
                <a:latin typeface="Arial" pitchFamily="34" charset="0"/>
                <a:cs typeface="Arial" pitchFamily="34" charset="0"/>
              </a:rPr>
              <a:t>prematuridade, a microbiota intestinal anormal e a perfusão gastrointestinal</a:t>
            </a:r>
            <a:r>
              <a:rPr lang="pt-BR" sz="1900" smtClean="0">
                <a:latin typeface="Arial" pitchFamily="34" charset="0"/>
                <a:cs typeface="Arial" pitchFamily="34" charset="0"/>
              </a:rPr>
              <a:t> inadequada podem ajudar a explicar por que vários casos de </a:t>
            </a:r>
            <a:r>
              <a:rPr lang="pt-BR" sz="1900" b="1" smtClean="0">
                <a:latin typeface="Arial" pitchFamily="34" charset="0"/>
                <a:cs typeface="Arial" pitchFamily="34" charset="0"/>
              </a:rPr>
              <a:t>TANEC</a:t>
            </a:r>
            <a:r>
              <a:rPr lang="pt-BR" sz="1900" smtClean="0">
                <a:latin typeface="Arial" pitchFamily="34" charset="0"/>
                <a:cs typeface="Arial" pitchFamily="34" charset="0"/>
              </a:rPr>
              <a:t> desenvolveram-se após as transfusões</a:t>
            </a:r>
            <a:r>
              <a:rPr lang="pt-BR" sz="1900" baseline="32000" smtClean="0">
                <a:latin typeface="Arial" pitchFamily="34" charset="0"/>
                <a:cs typeface="Arial" pitchFamily="34" charset="0"/>
              </a:rPr>
              <a:t>13-16</a:t>
            </a:r>
            <a:r>
              <a:rPr lang="pt-BR" sz="1900" smtClean="0">
                <a:latin typeface="Arial" pitchFamily="34" charset="0"/>
                <a:cs typeface="Arial" pitchFamily="34" charset="0"/>
              </a:rPr>
              <a:t> e por que 25% a 30% desses casos ocorrem dentro de 48h após a transfusão.</a:t>
            </a:r>
            <a:r>
              <a:rPr lang="pt-BR" sz="1900" baseline="32000" smtClean="0">
                <a:latin typeface="Arial" pitchFamily="34" charset="0"/>
                <a:cs typeface="Arial" pitchFamily="34" charset="0"/>
              </a:rPr>
              <a:t>17,18</a:t>
            </a:r>
          </a:p>
        </p:txBody>
      </p:sp>
      <p:sp>
        <p:nvSpPr>
          <p:cNvPr id="37891" name="Shape 169"/>
          <p:cNvSpPr>
            <a:spLocks noGrp="1"/>
          </p:cNvSpPr>
          <p:nvPr>
            <p:ph type="sldNum" sz="quarter" idx="10"/>
          </p:nvPr>
        </p:nvSpPr>
        <p:spPr>
          <a:xfrm>
            <a:off x="8610600" y="6372225"/>
            <a:ext cx="838200" cy="227013"/>
          </a:xfrm>
          <a:noFill/>
        </p:spPr>
        <p:txBody>
          <a:bodyPr lIns="0" tIns="0" rIns="0" bIns="0"/>
          <a:lstStyle/>
          <a:p>
            <a:fld id="{75921D24-EF58-40FE-B82C-9CF964ADA8F0}" type="slidenum">
              <a:rPr lang="pt-BR"/>
              <a:pPr/>
              <a:t>30</a:t>
            </a:fld>
            <a:endParaRPr lang="pt-B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171"/>
          <p:cNvSpPr>
            <a:spLocks noGrp="1"/>
          </p:cNvSpPr>
          <p:nvPr>
            <p:ph type="body" idx="1"/>
          </p:nvPr>
        </p:nvSpPr>
        <p:spPr>
          <a:xfrm>
            <a:off x="1524000" y="546100"/>
            <a:ext cx="9144000" cy="5029200"/>
          </a:xfrm>
        </p:spPr>
        <p:txBody>
          <a:bodyPr/>
          <a:lstStyle/>
          <a:p>
            <a:pPr marL="254000" indent="-254000" algn="just" eaLnBrk="1" hangingPunct="1">
              <a:buClr>
                <a:srgbClr val="404040"/>
              </a:buClr>
            </a:pPr>
            <a:r>
              <a:rPr lang="pt-BR" smtClean="0">
                <a:latin typeface="Arial" pitchFamily="34" charset="0"/>
                <a:cs typeface="Arial" pitchFamily="34" charset="0"/>
              </a:rPr>
              <a:t>Foram investigadas estratégias para limitar a imunomodulação relacionada a transfusão e os efeitos pró-inflamatórios prejudiciais das transfusões, mas o uso da filtração tem tido resultados clínicos contraditórios.</a:t>
            </a:r>
            <a:r>
              <a:rPr lang="pt-BR" baseline="32000" smtClean="0">
                <a:latin typeface="Arial" pitchFamily="34" charset="0"/>
                <a:cs typeface="Arial" pitchFamily="34" charset="0"/>
              </a:rPr>
              <a:t>33</a:t>
            </a:r>
            <a:r>
              <a:rPr lang="pt-BR" smtClean="0">
                <a:latin typeface="Arial" pitchFamily="34" charset="0"/>
                <a:cs typeface="Arial" pitchFamily="34" charset="0"/>
              </a:rPr>
              <a:t> </a:t>
            </a:r>
          </a:p>
          <a:p>
            <a:pPr marL="254000" indent="-254000" algn="just" eaLnBrk="1" hangingPunct="1">
              <a:buClr>
                <a:srgbClr val="404040"/>
              </a:buClr>
            </a:pPr>
            <a:r>
              <a:rPr lang="pt-BR" smtClean="0">
                <a:latin typeface="Arial" pitchFamily="34" charset="0"/>
                <a:cs typeface="Arial" pitchFamily="34" charset="0"/>
              </a:rPr>
              <a:t>O recente estudo ARIPI não demonstrou melhores resultados com o uso de bolsas frescas (≤7 dias) em RN com de muito baixo peso,</a:t>
            </a:r>
            <a:r>
              <a:rPr lang="pt-BR" baseline="32000" smtClean="0">
                <a:latin typeface="Arial" pitchFamily="34" charset="0"/>
                <a:cs typeface="Arial" pitchFamily="34" charset="0"/>
              </a:rPr>
              <a:t>43</a:t>
            </a:r>
            <a:r>
              <a:rPr lang="pt-BR" smtClean="0">
                <a:latin typeface="Arial" pitchFamily="34" charset="0"/>
                <a:cs typeface="Arial" pitchFamily="34" charset="0"/>
              </a:rPr>
              <a:t> e uma política restritiva de transfusão, quando associada a diminuição do risco de TANEC.</a:t>
            </a:r>
            <a:r>
              <a:rPr lang="pt-BR" baseline="32000" smtClean="0">
                <a:latin typeface="Arial" pitchFamily="34" charset="0"/>
                <a:cs typeface="Arial" pitchFamily="34" charset="0"/>
              </a:rPr>
              <a:t>44</a:t>
            </a:r>
            <a:endParaRPr lang="pt-BR" sz="1800" baseline="32000" smtClean="0">
              <a:solidFill>
                <a:srgbClr val="000000"/>
              </a:solidFill>
              <a:latin typeface="Arial" pitchFamily="34" charset="0"/>
              <a:cs typeface="Arial" pitchFamily="34" charset="0"/>
            </a:endParaRPr>
          </a:p>
          <a:p>
            <a:pPr marL="254000" indent="-254000" algn="ctr" eaLnBrk="1" hangingPunct="1">
              <a:buClr>
                <a:srgbClr val="404040"/>
              </a:buClr>
              <a:buFont typeface="Arial" pitchFamily="34" charset="0"/>
              <a:buNone/>
            </a:pPr>
            <a:r>
              <a:rPr lang="pt-BR" sz="3200" smtClean="0">
                <a:solidFill>
                  <a:schemeClr val="hlink"/>
                </a:solidFill>
                <a:latin typeface="Arial" pitchFamily="34" charset="0"/>
                <a:cs typeface="Arial" pitchFamily="34" charset="0"/>
              </a:rPr>
              <a:t>Assim, cuidado e cautela na prescrição de transfusões e seguir diretrizes parece ser a melhor abordagem para criar benefícios sem efeitos prejudiciais da terapia transfusional.</a:t>
            </a:r>
          </a:p>
        </p:txBody>
      </p:sp>
      <p:sp>
        <p:nvSpPr>
          <p:cNvPr id="38915" name="Shape 172"/>
          <p:cNvSpPr>
            <a:spLocks noGrp="1"/>
          </p:cNvSpPr>
          <p:nvPr>
            <p:ph type="sldNum" sz="quarter" idx="10"/>
          </p:nvPr>
        </p:nvSpPr>
        <p:spPr>
          <a:xfrm>
            <a:off x="8610600" y="6372225"/>
            <a:ext cx="838200" cy="227013"/>
          </a:xfrm>
          <a:noFill/>
        </p:spPr>
        <p:txBody>
          <a:bodyPr lIns="0" tIns="0" rIns="0" bIns="0"/>
          <a:lstStyle/>
          <a:p>
            <a:fld id="{1907F4F9-17CC-4AEB-9C6E-B3E7EE7EC14D}" type="slidenum">
              <a:rPr lang="pt-BR"/>
              <a:pPr/>
              <a:t>31</a:t>
            </a:fld>
            <a:endParaRPr lang="pt-B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174"/>
          <p:cNvSpPr>
            <a:spLocks noGrp="1"/>
          </p:cNvSpPr>
          <p:nvPr>
            <p:ph type="body" idx="1"/>
          </p:nvPr>
        </p:nvSpPr>
        <p:spPr>
          <a:xfrm>
            <a:off x="1524000" y="546100"/>
            <a:ext cx="9144000" cy="5029200"/>
          </a:xfrm>
        </p:spPr>
        <p:txBody>
          <a:bodyPr/>
          <a:lstStyle/>
          <a:p>
            <a:pPr marL="254000" indent="-254000" eaLnBrk="1" hangingPunct="1">
              <a:buClr>
                <a:srgbClr val="404040"/>
              </a:buClr>
            </a:pPr>
            <a:r>
              <a:rPr lang="pt-BR" smtClean="0">
                <a:latin typeface="Arial" pitchFamily="34" charset="0"/>
                <a:cs typeface="Arial" pitchFamily="34" charset="0"/>
              </a:rPr>
              <a:t>Os pontos fortes do estudo foram:</a:t>
            </a:r>
          </a:p>
          <a:p>
            <a:pPr marL="527050" lvl="1" indent="-252413" algn="just" eaLnBrk="1" hangingPunct="1">
              <a:buClr>
                <a:srgbClr val="404040"/>
              </a:buClr>
            </a:pPr>
            <a:r>
              <a:rPr lang="pt-BR" smtClean="0">
                <a:latin typeface="Arial" pitchFamily="34" charset="0"/>
                <a:cs typeface="Arial" pitchFamily="34" charset="0"/>
              </a:rPr>
              <a:t>os pacientes foram investigados durante 48 h após a transfusão, que é o período mais arriscado para o desenvolvimento de TANEC. </a:t>
            </a:r>
          </a:p>
          <a:p>
            <a:pPr marL="527050" lvl="1" indent="-252413" algn="just" eaLnBrk="1" hangingPunct="1">
              <a:buClr>
                <a:srgbClr val="404040"/>
              </a:buClr>
            </a:pPr>
            <a:r>
              <a:rPr lang="pt-BR" smtClean="0">
                <a:latin typeface="Arial" pitchFamily="34" charset="0"/>
                <a:cs typeface="Arial" pitchFamily="34" charset="0"/>
              </a:rPr>
              <a:t>os pacientes não apresentaram fatores de confusão pró-inflamatórios potenciais, como infecções ou necessidade de VM. </a:t>
            </a:r>
          </a:p>
          <a:p>
            <a:pPr marL="254000" indent="-254000" eaLnBrk="1" hangingPunct="1">
              <a:buClr>
                <a:srgbClr val="404040"/>
              </a:buClr>
            </a:pPr>
            <a:r>
              <a:rPr lang="pt-BR" smtClean="0">
                <a:latin typeface="Arial" pitchFamily="34" charset="0"/>
                <a:cs typeface="Arial" pitchFamily="34" charset="0"/>
              </a:rPr>
              <a:t>As limitações :</a:t>
            </a:r>
          </a:p>
          <a:p>
            <a:pPr marL="527050" lvl="1" indent="-252413" algn="just" eaLnBrk="1" hangingPunct="1">
              <a:buClr>
                <a:srgbClr val="404040"/>
              </a:buClr>
            </a:pPr>
            <a:r>
              <a:rPr lang="pt-BR" smtClean="0">
                <a:latin typeface="Arial" pitchFamily="34" charset="0"/>
                <a:cs typeface="Arial" pitchFamily="34" charset="0"/>
              </a:rPr>
              <a:t>o uso de bolsas frescas de concentrado poderiam ter atenuado a ativação das citocinas, e podem ser mais relevantes quando usadas bolsas mais velhas.</a:t>
            </a:r>
            <a:r>
              <a:rPr lang="pt-BR" baseline="32000" smtClean="0">
                <a:latin typeface="Arial" pitchFamily="34" charset="0"/>
                <a:cs typeface="Arial" pitchFamily="34" charset="0"/>
              </a:rPr>
              <a:t>24-26</a:t>
            </a:r>
            <a:r>
              <a:rPr lang="pt-BR" smtClean="0">
                <a:latin typeface="Arial" pitchFamily="34" charset="0"/>
                <a:cs typeface="Arial" pitchFamily="34" charset="0"/>
              </a:rPr>
              <a:t> </a:t>
            </a:r>
          </a:p>
          <a:p>
            <a:pPr marL="527050" lvl="1" indent="-252413" algn="just" eaLnBrk="1" hangingPunct="1">
              <a:buClr>
                <a:srgbClr val="404040"/>
              </a:buClr>
            </a:pPr>
            <a:r>
              <a:rPr lang="pt-BR" smtClean="0">
                <a:latin typeface="Arial" pitchFamily="34" charset="0"/>
                <a:cs typeface="Arial" pitchFamily="34" charset="0"/>
              </a:rPr>
              <a:t>o tamanho da população não permitiu demonstrar as diferenças dos efeitos das transfusões em prematuros e lactentes com anemia grave. </a:t>
            </a:r>
          </a:p>
        </p:txBody>
      </p:sp>
      <p:sp>
        <p:nvSpPr>
          <p:cNvPr id="39939" name="Shape 175"/>
          <p:cNvSpPr>
            <a:spLocks noGrp="1"/>
          </p:cNvSpPr>
          <p:nvPr>
            <p:ph type="sldNum" sz="quarter" idx="10"/>
          </p:nvPr>
        </p:nvSpPr>
        <p:spPr>
          <a:xfrm>
            <a:off x="8610600" y="6372225"/>
            <a:ext cx="838200" cy="227013"/>
          </a:xfrm>
          <a:noFill/>
        </p:spPr>
        <p:txBody>
          <a:bodyPr lIns="0" tIns="0" rIns="0" bIns="0"/>
          <a:lstStyle/>
          <a:p>
            <a:fld id="{88E88749-CF47-4141-A1C6-3676E0D88E69}" type="slidenum">
              <a:rPr lang="pt-BR"/>
              <a:pPr/>
              <a:t>32</a:t>
            </a:fld>
            <a:endParaRPr lang="pt-B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177"/>
          <p:cNvSpPr>
            <a:spLocks noGrp="1"/>
          </p:cNvSpPr>
          <p:nvPr>
            <p:ph type="title"/>
          </p:nvPr>
        </p:nvSpPr>
        <p:spPr/>
        <p:txBody>
          <a:bodyPr/>
          <a:lstStyle/>
          <a:p>
            <a:pPr eaLnBrk="1" hangingPunct="1"/>
            <a:r>
              <a:rPr lang="pt-BR" smtClean="0">
                <a:latin typeface="Times New Roman" pitchFamily="18" charset="0"/>
                <a:cs typeface="Times New Roman" pitchFamily="18" charset="0"/>
              </a:rPr>
              <a:t>CONCLUSÃO</a:t>
            </a:r>
          </a:p>
        </p:txBody>
      </p:sp>
      <p:sp>
        <p:nvSpPr>
          <p:cNvPr id="40963" name="Shape 178"/>
          <p:cNvSpPr>
            <a:spLocks noGrp="1"/>
          </p:cNvSpPr>
          <p:nvPr>
            <p:ph type="body" idx="1"/>
          </p:nvPr>
        </p:nvSpPr>
        <p:spPr/>
        <p:txBody>
          <a:bodyPr/>
          <a:lstStyle/>
          <a:p>
            <a:pPr marL="254000" indent="-254000" algn="just" eaLnBrk="1" hangingPunct="1">
              <a:buClr>
                <a:srgbClr val="404040"/>
              </a:buClr>
            </a:pPr>
            <a:r>
              <a:rPr lang="pt-BR" smtClean="0">
                <a:latin typeface="Arial" pitchFamily="34" charset="0"/>
                <a:cs typeface="Arial" pitchFamily="34" charset="0"/>
              </a:rPr>
              <a:t>Em conclusão, os autores relatam  que as transfusões de concentrado de hemácias estão associadas a um aumento de IL-1b, IL-8, IFN-c, IL-17, MCP-1, IP-10 e ICAM-1 durante 48 horas após as transfusões. </a:t>
            </a:r>
          </a:p>
          <a:p>
            <a:pPr marL="254000" indent="-254000" algn="just" eaLnBrk="1" hangingPunct="1">
              <a:buClr>
                <a:srgbClr val="404040"/>
              </a:buClr>
            </a:pPr>
            <a:r>
              <a:rPr lang="pt-BR" smtClean="0">
                <a:latin typeface="Arial" pitchFamily="34" charset="0"/>
                <a:cs typeface="Arial" pitchFamily="34" charset="0"/>
              </a:rPr>
              <a:t>Estes achados  podem contribuir para uma explicação da patogênese da TANEC e sugerem que os médicos devem adotar diretrizes de transfusão que lhes permitam evitar os riscos prejudiciais tanto da imunomodulação relacionada a transfusão com também da subtransfusão.</a:t>
            </a:r>
          </a:p>
        </p:txBody>
      </p:sp>
      <p:sp>
        <p:nvSpPr>
          <p:cNvPr id="40964" name="Shape 179"/>
          <p:cNvSpPr>
            <a:spLocks noGrp="1"/>
          </p:cNvSpPr>
          <p:nvPr>
            <p:ph type="sldNum" sz="quarter" idx="10"/>
          </p:nvPr>
        </p:nvSpPr>
        <p:spPr>
          <a:xfrm>
            <a:off x="8610600" y="6372225"/>
            <a:ext cx="838200" cy="227013"/>
          </a:xfrm>
          <a:noFill/>
        </p:spPr>
        <p:txBody>
          <a:bodyPr lIns="0" tIns="0" rIns="0" bIns="0"/>
          <a:lstStyle/>
          <a:p>
            <a:fld id="{48C0FCCB-71FA-4D70-A312-CFBBE1AFC9A0}" type="slidenum">
              <a:rPr lang="pt-BR"/>
              <a:pPr/>
              <a:t>33</a:t>
            </a:fld>
            <a:endParaRPr lang="pt-B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srcRect/>
          <a:stretch>
            <a:fillRect/>
          </a:stretch>
        </p:blipFill>
        <p:spPr bwMode="auto">
          <a:xfrm>
            <a:off x="3719513" y="188913"/>
            <a:ext cx="3390900" cy="6096000"/>
          </a:xfrm>
          <a:prstGeom prst="rect">
            <a:avLst/>
          </a:prstGeom>
          <a:noFill/>
        </p:spPr>
      </p:pic>
      <p:sp>
        <p:nvSpPr>
          <p:cNvPr id="58373" name="Text Box 5"/>
          <p:cNvSpPr txBox="1">
            <a:spLocks noChangeArrowheads="1"/>
          </p:cNvSpPr>
          <p:nvPr/>
        </p:nvSpPr>
        <p:spPr bwMode="auto">
          <a:xfrm>
            <a:off x="819150" y="2439988"/>
            <a:ext cx="1441450" cy="366712"/>
          </a:xfrm>
          <a:prstGeom prst="rect">
            <a:avLst/>
          </a:prstGeom>
          <a:noFill/>
          <a:ln w="9525">
            <a:noFill/>
            <a:miter lim="800000"/>
            <a:headEnd/>
            <a:tailEnd/>
          </a:ln>
          <a:effectLst/>
        </p:spPr>
        <p:txBody>
          <a:bodyPr wrap="none">
            <a:spAutoFit/>
          </a:bodyPr>
          <a:lstStyle/>
          <a:p>
            <a:r>
              <a:rPr lang="pt-BR" b="1">
                <a:solidFill>
                  <a:schemeClr val="hlink"/>
                </a:solidFill>
              </a:rPr>
              <a:t>ABSTRACT</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srcRect/>
          <a:stretch>
            <a:fillRect/>
          </a:stretch>
        </p:blipFill>
        <p:spPr bwMode="auto">
          <a:xfrm>
            <a:off x="1560513" y="0"/>
            <a:ext cx="3670300" cy="892175"/>
          </a:xfrm>
          <a:prstGeom prst="rect">
            <a:avLst/>
          </a:prstGeom>
          <a:noFill/>
        </p:spPr>
      </p:pic>
      <p:pic>
        <p:nvPicPr>
          <p:cNvPr id="59397" name="Picture 5"/>
          <p:cNvPicPr>
            <a:picLocks noChangeAspect="1" noChangeArrowheads="1"/>
          </p:cNvPicPr>
          <p:nvPr/>
        </p:nvPicPr>
        <p:blipFill>
          <a:blip r:embed="rId3"/>
          <a:srcRect/>
          <a:stretch>
            <a:fillRect/>
          </a:stretch>
        </p:blipFill>
        <p:spPr bwMode="auto">
          <a:xfrm>
            <a:off x="1560513" y="908050"/>
            <a:ext cx="3724275" cy="5807075"/>
          </a:xfrm>
          <a:prstGeom prst="rect">
            <a:avLst/>
          </a:prstGeom>
          <a:noFill/>
        </p:spPr>
      </p:pic>
      <p:pic>
        <p:nvPicPr>
          <p:cNvPr id="59398" name="Picture 6"/>
          <p:cNvPicPr>
            <a:picLocks noChangeAspect="1" noChangeArrowheads="1"/>
          </p:cNvPicPr>
          <p:nvPr/>
        </p:nvPicPr>
        <p:blipFill>
          <a:blip r:embed="rId4"/>
          <a:srcRect/>
          <a:stretch>
            <a:fillRect/>
          </a:stretch>
        </p:blipFill>
        <p:spPr bwMode="auto">
          <a:xfrm>
            <a:off x="6167438" y="1196975"/>
            <a:ext cx="3924300" cy="4351338"/>
          </a:xfrm>
          <a:prstGeom prst="rect">
            <a:avLst/>
          </a:prstGeom>
          <a:noFill/>
        </p:spPr>
      </p:pic>
      <p:pic>
        <p:nvPicPr>
          <p:cNvPr id="59399" name="Picture 7"/>
          <p:cNvPicPr>
            <a:picLocks noChangeAspect="1" noChangeArrowheads="1"/>
          </p:cNvPicPr>
          <p:nvPr/>
        </p:nvPicPr>
        <p:blipFill>
          <a:blip r:embed="rId5"/>
          <a:srcRect/>
          <a:stretch>
            <a:fillRect/>
          </a:stretch>
        </p:blipFill>
        <p:spPr bwMode="auto">
          <a:xfrm>
            <a:off x="6240463" y="5373688"/>
            <a:ext cx="3559175" cy="206375"/>
          </a:xfrm>
          <a:prstGeom prst="rect">
            <a:avLst/>
          </a:prstGeom>
          <a:noFill/>
        </p:spPr>
      </p:pic>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srcRect/>
          <a:stretch>
            <a:fillRect/>
          </a:stretch>
        </p:blipFill>
        <p:spPr bwMode="auto">
          <a:xfrm>
            <a:off x="3143250" y="188913"/>
            <a:ext cx="3795713" cy="5510212"/>
          </a:xfrm>
          <a:prstGeom prst="rect">
            <a:avLst/>
          </a:prstGeom>
          <a:noFill/>
        </p:spPr>
      </p:pic>
      <p:pic>
        <p:nvPicPr>
          <p:cNvPr id="61445" name="Picture 5"/>
          <p:cNvPicPr>
            <a:picLocks noChangeAspect="1" noChangeArrowheads="1"/>
          </p:cNvPicPr>
          <p:nvPr/>
        </p:nvPicPr>
        <p:blipFill>
          <a:blip r:embed="rId3"/>
          <a:srcRect/>
          <a:stretch>
            <a:fillRect/>
          </a:stretch>
        </p:blipFill>
        <p:spPr bwMode="auto">
          <a:xfrm>
            <a:off x="7175500" y="2133600"/>
            <a:ext cx="3757613" cy="2400300"/>
          </a:xfrm>
          <a:prstGeom prst="rect">
            <a:avLst/>
          </a:prstGeom>
          <a:noFill/>
        </p:spPr>
      </p:pic>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2279650" y="333375"/>
            <a:ext cx="3948113" cy="5486400"/>
          </a:xfrm>
          <a:prstGeom prst="rect">
            <a:avLst/>
          </a:prstGeom>
          <a:noFill/>
        </p:spPr>
      </p:pic>
      <p:pic>
        <p:nvPicPr>
          <p:cNvPr id="62469" name="Picture 5"/>
          <p:cNvPicPr>
            <a:picLocks noChangeAspect="1" noChangeArrowheads="1"/>
          </p:cNvPicPr>
          <p:nvPr/>
        </p:nvPicPr>
        <p:blipFill>
          <a:blip r:embed="rId3"/>
          <a:srcRect/>
          <a:stretch>
            <a:fillRect/>
          </a:stretch>
        </p:blipFill>
        <p:spPr bwMode="auto">
          <a:xfrm>
            <a:off x="6672263" y="1844675"/>
            <a:ext cx="3741737" cy="2789238"/>
          </a:xfrm>
          <a:prstGeom prst="rect">
            <a:avLst/>
          </a:prstGeom>
          <a:noFill/>
        </p:spPr>
      </p:pic>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r>
              <a:rPr lang="pt-BR" smtClean="0">
                <a:solidFill>
                  <a:schemeClr val="hlink"/>
                </a:solidFill>
                <a:latin typeface="Times New Roman" pitchFamily="18" charset="0"/>
                <a:cs typeface="Times New Roman" pitchFamily="18" charset="0"/>
              </a:rPr>
              <a:t>Nota do Editor do site, Dr. Paulo R. Margotto. Estudando juntos! Aqui e Agora!</a:t>
            </a:r>
          </a:p>
        </p:txBody>
      </p:sp>
      <p:sp>
        <p:nvSpPr>
          <p:cNvPr id="63491" name="Rectangle 3"/>
          <p:cNvSpPr>
            <a:spLocks noGrp="1"/>
          </p:cNvSpPr>
          <p:nvPr>
            <p:ph type="body" idx="1"/>
          </p:nvPr>
        </p:nvSpPr>
        <p:spPr>
          <a:xfrm>
            <a:off x="1847850" y="1828800"/>
            <a:ext cx="9144000" cy="5029200"/>
          </a:xfrm>
        </p:spPr>
        <p:txBody>
          <a:bodyPr/>
          <a:lstStyle/>
          <a:p>
            <a:pPr algn="ctr">
              <a:buFont typeface="Arial" pitchFamily="34" charset="0"/>
              <a:buNone/>
            </a:pPr>
            <a:r>
              <a:rPr lang="pt-BR" smtClean="0">
                <a:solidFill>
                  <a:schemeClr val="folHlink"/>
                </a:solidFill>
                <a:latin typeface="Arial" pitchFamily="34" charset="0"/>
                <a:cs typeface="Arial" pitchFamily="34" charset="0"/>
              </a:rPr>
              <a:t>“OS RISCOS DA TRANSFUSÃO DEMANDA CUIDADOSA RAZÃO DA TRANSFUSÃO”</a:t>
            </a:r>
          </a:p>
        </p:txBody>
      </p:sp>
      <p:pic>
        <p:nvPicPr>
          <p:cNvPr id="63493" name="Picture 5" descr="Resultado de imagem para DR. PAULO R. MARGOTTO E FOTOS"/>
          <p:cNvPicPr>
            <a:picLocks noChangeAspect="1" noChangeArrowheads="1"/>
          </p:cNvPicPr>
          <p:nvPr/>
        </p:nvPicPr>
        <p:blipFill>
          <a:blip r:embed="rId2">
            <a:lum contrast="30000"/>
          </a:blip>
          <a:srcRect/>
          <a:stretch>
            <a:fillRect/>
          </a:stretch>
        </p:blipFill>
        <p:spPr bwMode="auto">
          <a:xfrm>
            <a:off x="3359150" y="2565400"/>
            <a:ext cx="4608513" cy="3111500"/>
          </a:xfrm>
          <a:prstGeom prst="rect">
            <a:avLst/>
          </a:prstGeom>
          <a:noFill/>
        </p:spPr>
      </p:pic>
      <p:sp>
        <p:nvSpPr>
          <p:cNvPr id="63494" name="Text Box 6"/>
          <p:cNvSpPr txBox="1">
            <a:spLocks noChangeArrowheads="1"/>
          </p:cNvSpPr>
          <p:nvPr/>
        </p:nvSpPr>
        <p:spPr bwMode="auto">
          <a:xfrm>
            <a:off x="7948613" y="5392738"/>
            <a:ext cx="755650" cy="366712"/>
          </a:xfrm>
          <a:prstGeom prst="rect">
            <a:avLst/>
          </a:prstGeom>
          <a:noFill/>
          <a:ln w="9525">
            <a:noFill/>
            <a:miter lim="800000"/>
            <a:headEnd/>
            <a:tailEnd/>
          </a:ln>
          <a:effectLst/>
        </p:spPr>
        <p:txBody>
          <a:bodyPr wrap="none">
            <a:spAutoFit/>
          </a:bodyPr>
          <a:lstStyle/>
          <a:p>
            <a:r>
              <a:rPr lang="pt-BR">
                <a:solidFill>
                  <a:schemeClr val="hlink"/>
                </a:solidFill>
              </a:rPr>
              <a:t>1980!</a:t>
            </a:r>
          </a:p>
        </p:txBody>
      </p:sp>
      <p:sp>
        <p:nvSpPr>
          <p:cNvPr id="63495" name="Text Box 7"/>
          <p:cNvSpPr txBox="1">
            <a:spLocks noChangeArrowheads="1"/>
          </p:cNvSpPr>
          <p:nvPr/>
        </p:nvSpPr>
        <p:spPr bwMode="auto">
          <a:xfrm>
            <a:off x="4132263" y="5753100"/>
            <a:ext cx="2965450" cy="366713"/>
          </a:xfrm>
          <a:prstGeom prst="rect">
            <a:avLst/>
          </a:prstGeom>
          <a:noFill/>
          <a:ln w="9525">
            <a:noFill/>
            <a:miter lim="800000"/>
            <a:headEnd/>
            <a:tailEnd/>
          </a:ln>
          <a:effectLst/>
        </p:spPr>
        <p:txBody>
          <a:bodyPr wrap="none">
            <a:spAutoFit/>
          </a:bodyPr>
          <a:lstStyle/>
          <a:p>
            <a:r>
              <a:rPr lang="pt-BR">
                <a:hlinkClick r:id="rId3"/>
              </a:rPr>
              <a:t>www.paulomargoto.com.br</a:t>
            </a:r>
            <a:r>
              <a:rPr lang="pt-BR"/>
              <a:t> </a:t>
            </a:r>
          </a:p>
        </p:txBody>
      </p:sp>
      <p:pic>
        <p:nvPicPr>
          <p:cNvPr id="63499" name="Picture 11" descr="Imagem relacionada"/>
          <p:cNvPicPr>
            <a:picLocks noChangeAspect="1" noChangeArrowheads="1"/>
          </p:cNvPicPr>
          <p:nvPr/>
        </p:nvPicPr>
        <p:blipFill>
          <a:blip r:embed="rId4"/>
          <a:srcRect/>
          <a:stretch>
            <a:fillRect/>
          </a:stretch>
        </p:blipFill>
        <p:spPr bwMode="auto">
          <a:xfrm>
            <a:off x="623888" y="1484313"/>
            <a:ext cx="1328737" cy="1408112"/>
          </a:xfrm>
          <a:prstGeom prst="rect">
            <a:avLst/>
          </a:prstGeom>
          <a:noFill/>
          <a:ln w="28575">
            <a:solidFill>
              <a:schemeClr val="hlink"/>
            </a:solidFill>
            <a:miter lim="800000"/>
            <a:headEnd/>
            <a:tailEnd/>
          </a:ln>
        </p:spPr>
      </p:pic>
      <p:sp>
        <p:nvSpPr>
          <p:cNvPr id="63500" name="AutoShape 12"/>
          <p:cNvSpPr>
            <a:spLocks noChangeArrowheads="1"/>
          </p:cNvSpPr>
          <p:nvPr/>
        </p:nvSpPr>
        <p:spPr bwMode="auto">
          <a:xfrm>
            <a:off x="1416050" y="1125538"/>
            <a:ext cx="914400" cy="609600"/>
          </a:xfrm>
          <a:prstGeom prst="cloudCallout">
            <a:avLst>
              <a:gd name="adj1" fmla="val 64412"/>
              <a:gd name="adj2" fmla="val 107032"/>
            </a:avLst>
          </a:prstGeom>
          <a:solidFill>
            <a:schemeClr val="accent1"/>
          </a:solidFill>
          <a:ln w="9525">
            <a:solidFill>
              <a:schemeClr val="tx1"/>
            </a:solidFill>
            <a:round/>
            <a:headEnd/>
            <a:tailEnd/>
          </a:ln>
          <a:effectLst/>
        </p:spPr>
        <p:txBody>
          <a:bodyPr/>
          <a:lstStyle/>
          <a:p>
            <a:pPr algn="ctr"/>
            <a:endParaRPr lang="pt-B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1487488" y="1989138"/>
            <a:ext cx="9144000" cy="5029200"/>
          </a:xfrm>
        </p:spPr>
        <p:txBody>
          <a:bodyPr/>
          <a:lstStyle/>
          <a:p>
            <a:r>
              <a:rPr lang="pt-PT" b="1" smtClean="0">
                <a:latin typeface="Arial" pitchFamily="34" charset="0"/>
                <a:cs typeface="Arial" pitchFamily="34" charset="0"/>
              </a:rPr>
              <a:t>Na análise multivariada, a transfusão de hemácias  em uma determinada semana não esteve significativamente relacionado com a taxa de enterocolite necrosante (ECN): </a:t>
            </a:r>
            <a:r>
              <a:rPr lang="pt-PT" b="1" i="1" smtClean="0">
                <a:latin typeface="Arial" pitchFamily="34" charset="0"/>
                <a:cs typeface="Arial" pitchFamily="34" charset="0"/>
              </a:rPr>
              <a:t>hazard ratio</a:t>
            </a:r>
            <a:r>
              <a:rPr lang="pt-PT" b="1" smtClean="0">
                <a:latin typeface="Arial" pitchFamily="34" charset="0"/>
                <a:cs typeface="Arial" pitchFamily="34" charset="0"/>
              </a:rPr>
              <a:t> ajustada de  0,44 [IC 95%, 0,17-1,12]; P = 0,09)INTERPRETE COMO RISCO RELATIVO!</a:t>
            </a:r>
            <a:endParaRPr lang="pt-BR" b="1" smtClean="0">
              <a:latin typeface="Arial" pitchFamily="34" charset="0"/>
              <a:cs typeface="Arial" pitchFamily="34" charset="0"/>
            </a:endParaRPr>
          </a:p>
          <a:p>
            <a:pPr algn="ctr"/>
            <a:r>
              <a:rPr lang="pt-BR" b="1" smtClean="0">
                <a:latin typeface="Arial" pitchFamily="34" charset="0"/>
                <a:cs typeface="Arial" pitchFamily="34" charset="0"/>
              </a:rPr>
              <a:t>2-</a:t>
            </a:r>
            <a:r>
              <a:rPr lang="pt-PT" smtClean="0">
                <a:solidFill>
                  <a:srgbClr val="FF0000"/>
                </a:solidFill>
                <a:latin typeface="Arial" pitchFamily="34" charset="0"/>
                <a:cs typeface="Arial" pitchFamily="34" charset="0"/>
              </a:rPr>
              <a:t>No entanto a  taxa de ECN foi aumentada significativamente entre crianças DE MUITO BAIXO PESO  COM ANEMIA GRAVE em uma determinada semana, em comparação com aquelas que não tinham anemia grave: </a:t>
            </a:r>
            <a:r>
              <a:rPr lang="pt-PT" i="1" smtClean="0">
                <a:solidFill>
                  <a:srgbClr val="FF0000"/>
                </a:solidFill>
                <a:latin typeface="Arial" pitchFamily="34" charset="0"/>
                <a:cs typeface="Arial" pitchFamily="34" charset="0"/>
              </a:rPr>
              <a:t>hazard ratio</a:t>
            </a:r>
            <a:r>
              <a:rPr lang="pt-PT" smtClean="0">
                <a:solidFill>
                  <a:srgbClr val="FF0000"/>
                </a:solidFill>
                <a:latin typeface="Arial" pitchFamily="34" charset="0"/>
                <a:cs typeface="Arial" pitchFamily="34" charset="0"/>
              </a:rPr>
              <a:t> ajustada de  5,99 [IC 95%, 2,00-18,0]; P = 0,001).</a:t>
            </a:r>
          </a:p>
          <a:p>
            <a:pPr algn="ctr"/>
            <a:r>
              <a:rPr lang="pt-BR" b="1" smtClean="0">
                <a:latin typeface="Arial" pitchFamily="34" charset="0"/>
                <a:cs typeface="Arial" pitchFamily="34" charset="0"/>
              </a:rPr>
              <a:t>Neste estudo</a:t>
            </a:r>
            <a:r>
              <a:rPr lang="pt-BR" smtClean="0">
                <a:latin typeface="Arial" pitchFamily="34" charset="0"/>
                <a:cs typeface="Arial" pitchFamily="34" charset="0"/>
              </a:rPr>
              <a:t> secundário, prospectivo, multicêntrico, </a:t>
            </a:r>
            <a:r>
              <a:rPr lang="pt-BR" b="1" smtClean="0">
                <a:latin typeface="Arial" pitchFamily="34" charset="0"/>
                <a:cs typeface="Arial" pitchFamily="34" charset="0"/>
              </a:rPr>
              <a:t>a transfusão de CVS não foi um fator de risco independente para a ECN</a:t>
            </a:r>
            <a:r>
              <a:rPr lang="pt-BR" smtClean="0">
                <a:latin typeface="Arial" pitchFamily="34" charset="0"/>
                <a:cs typeface="Arial" pitchFamily="34" charset="0"/>
              </a:rPr>
              <a:t>. </a:t>
            </a:r>
          </a:p>
        </p:txBody>
      </p:sp>
      <p:graphicFrame>
        <p:nvGraphicFramePr>
          <p:cNvPr id="64531" name="Group 19"/>
          <p:cNvGraphicFramePr>
            <a:graphicFrameLocks noGrp="1"/>
          </p:cNvGraphicFramePr>
          <p:nvPr/>
        </p:nvGraphicFramePr>
        <p:xfrm>
          <a:off x="1919288" y="549275"/>
          <a:ext cx="8713787" cy="941388"/>
        </p:xfrm>
        <a:graphic>
          <a:graphicData uri="http://schemas.openxmlformats.org/drawingml/2006/table">
            <a:tbl>
              <a:tblPr/>
              <a:tblGrid>
                <a:gridCol w="7791450"/>
                <a:gridCol w="922337"/>
              </a:tblGrid>
              <a:tr h="3667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Associa</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ão de transfusão de gl</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ó</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bulos vermelhos, anemia e enterocolite necrosante em crian</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as de peso muito baixo ao nascer</a:t>
                      </a:r>
                      <a: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t/>
                      </a:r>
                      <a:b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b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Autor(es): Patel Ravi M, Kenezevic A, Shenvi MS et al. Realizado por Fabiana M</a:t>
                      </a:r>
                      <a:r>
                        <a:rPr kumimoji="0" lang="pt-BR" sz="1400" b="0" i="0" u="none" strike="noStrike" cap="none" normalizeH="0" baseline="0" smtClean="0">
                          <a:ln>
                            <a:noFill/>
                          </a:ln>
                          <a:solidFill>
                            <a:srgbClr val="999999"/>
                          </a:solidFill>
                          <a:effectLst/>
                          <a:latin typeface="Helvetica"/>
                          <a:ea typeface="Helvetica"/>
                          <a:cs typeface="Times New Roman" pitchFamily="18" charset="0"/>
                          <a:sym typeface="Helvetica"/>
                        </a:rPr>
                        <a:t>á</a:t>
                      </a: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rcia Alcântara de Morais Ferreira, Jorge Eduardo Rocha Morais, Paulo R. Margotto</a:t>
                      </a:r>
                      <a:endParaRPr kumimoji="0" lang="pt-BR" sz="1400" b="0" i="0" u="none" strike="noStrike" cap="none" normalizeH="0" baseline="0" smtClean="0">
                        <a:ln>
                          <a:noFill/>
                        </a:ln>
                        <a:solidFill>
                          <a:srgbClr val="404040"/>
                        </a:solidFill>
                        <a:effectLst/>
                        <a:latin typeface="Helvetica"/>
                        <a:ea typeface="Helvetica"/>
                        <a:cs typeface="Times New Roman" pitchFamily="18" charset="0"/>
                        <a:sym typeface="Helvetica"/>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hlinkClick r:id="rId2"/>
                        </a:rPr>
                        <a:t>  </a:t>
                      </a:r>
                      <a:r>
                        <a:rPr kumimoji="0" lang="pt-BR" sz="1800" b="0" i="0" u="none" strike="noStrike" cap="none" normalizeH="0" baseline="0" smtClean="0">
                          <a:ln>
                            <a:noFill/>
                          </a:ln>
                          <a:solidFill>
                            <a:srgbClr val="000000"/>
                          </a:solidFill>
                          <a:effectLst/>
                          <a:latin typeface="Helvetica"/>
                          <a:ea typeface="Helvetica"/>
                          <a:cs typeface="Times New Roman" pitchFamily="18" charset="0"/>
                          <a:sym typeface="Helvetica"/>
                        </a:rPr>
                        <a:t>      </a:t>
                      </a:r>
                      <a:endPar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9696450" y="692150"/>
            <a:ext cx="352425" cy="285750"/>
          </a:xfrm>
          <a:prstGeom prst="rect">
            <a:avLst/>
          </a:prstGeom>
          <a:noFill/>
        </p:spPr>
      </p:pic>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p:txBody>
          <a:bodyPr/>
          <a:lstStyle/>
          <a:p>
            <a:r>
              <a:rPr lang="pt-BR" smtClean="0">
                <a:latin typeface="Arial" pitchFamily="34" charset="0"/>
                <a:cs typeface="Arial" pitchFamily="34" charset="0"/>
              </a:rPr>
              <a:t>Além disso, </a:t>
            </a:r>
            <a:r>
              <a:rPr lang="pt-BR" b="1" smtClean="0">
                <a:solidFill>
                  <a:srgbClr val="FF0000"/>
                </a:solidFill>
                <a:latin typeface="Arial" pitchFamily="34" charset="0"/>
                <a:cs typeface="Arial" pitchFamily="34" charset="0"/>
              </a:rPr>
              <a:t>os resultados sugerem que a anemia grave pode ser um importante fator de risco potencial para ECN</a:t>
            </a:r>
            <a:r>
              <a:rPr lang="pt-BR" b="1" smtClean="0">
                <a:latin typeface="Arial" pitchFamily="34" charset="0"/>
                <a:cs typeface="Arial" pitchFamily="34" charset="0"/>
              </a:rPr>
              <a:t>.</a:t>
            </a:r>
            <a:r>
              <a:rPr lang="pt-BR" smtClean="0">
                <a:latin typeface="Arial" pitchFamily="34" charset="0"/>
                <a:cs typeface="Arial" pitchFamily="34" charset="0"/>
              </a:rPr>
              <a:t> </a:t>
            </a:r>
          </a:p>
          <a:p>
            <a:r>
              <a:rPr lang="pt-BR" smtClean="0">
                <a:latin typeface="Arial" pitchFamily="34" charset="0"/>
                <a:cs typeface="Arial" pitchFamily="34" charset="0"/>
              </a:rPr>
              <a:t>Da mesma forma, Singh et al demonstraram que cada ponto de diminuição percentual no nível mais baixo de hematócrito medido foi associado com um risco aumentado de ECN em crianças de de muito baixo peso (</a:t>
            </a:r>
            <a:r>
              <a:rPr lang="pt-BR" smtClean="0">
                <a:solidFill>
                  <a:srgbClr val="FF0000"/>
                </a:solidFill>
                <a:latin typeface="Arial" pitchFamily="34" charset="0"/>
                <a:cs typeface="Arial" pitchFamily="34" charset="0"/>
              </a:rPr>
              <a:t>odds ratio de 1,10 com IC a 95% de 1,02-1,18</a:t>
            </a:r>
            <a:r>
              <a:rPr lang="pt-BR" smtClean="0">
                <a:latin typeface="Arial" pitchFamily="34" charset="0"/>
                <a:cs typeface="Arial" pitchFamily="34" charset="0"/>
              </a:rPr>
              <a:t>). </a:t>
            </a:r>
          </a:p>
          <a:p>
            <a:r>
              <a:rPr lang="pt-BR" smtClean="0">
                <a:latin typeface="Arial" pitchFamily="34" charset="0"/>
                <a:cs typeface="Arial" pitchFamily="34" charset="0"/>
              </a:rPr>
              <a:t>De Rienzo et al relataram a que </a:t>
            </a:r>
            <a:r>
              <a:rPr lang="pt-BR" smtClean="0">
                <a:solidFill>
                  <a:srgbClr val="FF0000"/>
                </a:solidFill>
                <a:latin typeface="Arial" pitchFamily="34" charset="0"/>
                <a:cs typeface="Arial" pitchFamily="34" charset="0"/>
              </a:rPr>
              <a:t>a gravidade da anemia pré-transfusional está associada com ECN</a:t>
            </a:r>
            <a:r>
              <a:rPr lang="pt-BR" smtClean="0">
                <a:latin typeface="Arial" pitchFamily="34" charset="0"/>
                <a:cs typeface="Arial" pitchFamily="34" charset="0"/>
              </a:rPr>
              <a:t> e sugeriram uma possível interação entre a transfusão e anemia sobre o resultado da ECN </a:t>
            </a:r>
          </a:p>
          <a:p>
            <a:r>
              <a:rPr lang="pt-BR" smtClean="0">
                <a:latin typeface="Arial" pitchFamily="34" charset="0"/>
                <a:cs typeface="Arial" pitchFamily="34" charset="0"/>
              </a:rPr>
              <a:t>Assim estes achados indicam que </a:t>
            </a:r>
            <a:r>
              <a:rPr lang="pt-BR" b="1" smtClean="0">
                <a:solidFill>
                  <a:srgbClr val="FF0000"/>
                </a:solidFill>
                <a:latin typeface="Arial" pitchFamily="34" charset="0"/>
                <a:cs typeface="Arial" pitchFamily="34" charset="0"/>
              </a:rPr>
              <a:t>a anemia, em vez da transfusão de hemácias, pode ser um fator de risco chave para ECN</a:t>
            </a:r>
            <a:r>
              <a:rPr lang="pt-BR" smtClean="0">
                <a:solidFill>
                  <a:srgbClr val="FF0000"/>
                </a:solidFill>
                <a:latin typeface="Arial" pitchFamily="34" charset="0"/>
                <a:cs typeface="Arial" pitchFamily="34" charset="0"/>
              </a:rPr>
              <a:t> </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p:txBody>
          <a:bodyPr/>
          <a:lstStyle/>
          <a:p>
            <a:r>
              <a:rPr lang="pt-BR" smtClean="0">
                <a:latin typeface="Arial" pitchFamily="34" charset="0"/>
                <a:cs typeface="Arial" pitchFamily="34" charset="0"/>
              </a:rPr>
              <a:t>S</a:t>
            </a:r>
            <a:r>
              <a:rPr lang="pt-PT" smtClean="0">
                <a:latin typeface="Arial" pitchFamily="34" charset="0"/>
                <a:cs typeface="Arial" pitchFamily="34" charset="0"/>
              </a:rPr>
              <a:t>e a transfusão sanguínea ocorreu após o início dos sinais de enterocolite necrosante (ECN)), mas ainda 48h antes de um diagnóstico de certeza, a ECN não foi considerada associada à transfusão sanguínea (</a:t>
            </a:r>
            <a:r>
              <a:rPr lang="pt-PT" smtClean="0">
                <a:solidFill>
                  <a:srgbClr val="FF0000"/>
                </a:solidFill>
                <a:latin typeface="Arial" pitchFamily="34" charset="0"/>
                <a:cs typeface="Arial" pitchFamily="34" charset="0"/>
              </a:rPr>
              <a:t>a transfusão sanguínea para o agravamento da anemia pode ocorrer antes do diagnóstico clínico da ECN e levar à errônea conclusão de que a transfusão sanguínea  causou ECN</a:t>
            </a:r>
            <a:r>
              <a:rPr lang="pt-PT" smtClean="0">
                <a:latin typeface="Arial" pitchFamily="34" charset="0"/>
                <a:cs typeface="Arial" pitchFamily="34" charset="0"/>
              </a:rPr>
              <a:t>). </a:t>
            </a:r>
          </a:p>
          <a:p>
            <a:r>
              <a:rPr lang="pt-PT" smtClean="0">
                <a:latin typeface="Arial" pitchFamily="34" charset="0"/>
                <a:cs typeface="Arial" pitchFamily="34" charset="0"/>
              </a:rPr>
              <a:t>Inclusive o presente estudo, a</a:t>
            </a:r>
            <a:r>
              <a:rPr lang="pt-BR" smtClean="0">
                <a:latin typeface="Arial" pitchFamily="34" charset="0"/>
                <a:cs typeface="Arial" pitchFamily="34" charset="0"/>
              </a:rPr>
              <a:t>pós ajuste para o sexo e tipo de alimentação, a análise sugere que o sexo feminino (HR:0,33-P=0,047) e, de </a:t>
            </a:r>
            <a:r>
              <a:rPr lang="pt-BR" smtClean="0">
                <a:solidFill>
                  <a:schemeClr val="hlink"/>
                </a:solidFill>
                <a:latin typeface="Arial" pitchFamily="34" charset="0"/>
                <a:cs typeface="Arial" pitchFamily="34" charset="0"/>
              </a:rPr>
              <a:t>interesse, que o aumento do número de transfusões sanguíneas (HR:0,69-P=0,056) podem oferecer alguma </a:t>
            </a:r>
            <a:r>
              <a:rPr lang="pt-BR" b="1" smtClean="0">
                <a:solidFill>
                  <a:schemeClr val="hlink"/>
                </a:solidFill>
                <a:latin typeface="Arial" pitchFamily="34" charset="0"/>
                <a:cs typeface="Arial" pitchFamily="34" charset="0"/>
              </a:rPr>
              <a:t>proteção</a:t>
            </a:r>
            <a:r>
              <a:rPr lang="pt-BR" smtClean="0">
                <a:solidFill>
                  <a:schemeClr val="hlink"/>
                </a:solidFill>
                <a:latin typeface="Arial" pitchFamily="34" charset="0"/>
                <a:cs typeface="Arial" pitchFamily="34" charset="0"/>
              </a:rPr>
              <a:t> contra a ECN </a:t>
            </a:r>
          </a:p>
        </p:txBody>
      </p:sp>
      <p:graphicFrame>
        <p:nvGraphicFramePr>
          <p:cNvPr id="67603" name="Group 19"/>
          <p:cNvGraphicFramePr>
            <a:graphicFrameLocks noGrp="1"/>
          </p:cNvGraphicFramePr>
          <p:nvPr/>
        </p:nvGraphicFramePr>
        <p:xfrm>
          <a:off x="1703388" y="404813"/>
          <a:ext cx="8785225" cy="941387"/>
        </p:xfrm>
        <a:graphic>
          <a:graphicData uri="http://schemas.openxmlformats.org/drawingml/2006/table">
            <a:tbl>
              <a:tblPr/>
              <a:tblGrid>
                <a:gridCol w="7856537"/>
                <a:gridCol w="928688"/>
              </a:tblGrid>
              <a:tr h="3667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Transfusão de concentrado de hem</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á</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cias não est</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á</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 associada com o aumento de risco de enterocolite necrosante nos rec</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é</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m-nascidos pr</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é</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-termos</a:t>
                      </a:r>
                      <a: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t/>
                      </a:r>
                      <a:b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b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Autor(es): Sharma R, Kraemer DF, Torrazza RM, Mai V, Neu J, Shuster JJ, Hudak ML. Apresenta</a:t>
                      </a:r>
                      <a:r>
                        <a:rPr kumimoji="0" lang="pt-BR" sz="1400" b="0"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ão: Brennda Dolis, Marcos Vin</a:t>
                      </a:r>
                      <a:r>
                        <a:rPr kumimoji="0" lang="pt-BR" sz="1400" b="0" i="0" u="none" strike="noStrike" cap="none" normalizeH="0" baseline="0" smtClean="0">
                          <a:ln>
                            <a:noFill/>
                          </a:ln>
                          <a:solidFill>
                            <a:srgbClr val="999999"/>
                          </a:solidFill>
                          <a:effectLst/>
                          <a:latin typeface="Helvetica"/>
                          <a:ea typeface="Helvetica"/>
                          <a:cs typeface="Times New Roman" pitchFamily="18" charset="0"/>
                          <a:sym typeface="Helvetica"/>
                        </a:rPr>
                        <a:t>í</a:t>
                      </a: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cius, Mayara Arruda, Paulo R. Margotto</a:t>
                      </a:r>
                      <a:endParaRPr kumimoji="0" lang="pt-BR" sz="1400" b="0" i="0" u="none" strike="noStrike" cap="none" normalizeH="0" baseline="0" smtClean="0">
                        <a:ln>
                          <a:noFill/>
                        </a:ln>
                        <a:solidFill>
                          <a:srgbClr val="404040"/>
                        </a:solidFill>
                        <a:effectLst/>
                        <a:latin typeface="Helvetica"/>
                        <a:ea typeface="Helvetica"/>
                        <a:cs typeface="Times New Roman" pitchFamily="18" charset="0"/>
                        <a:sym typeface="Helvetica"/>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hlinkClick r:id="rId2"/>
                        </a:rPr>
                        <a:t>  </a:t>
                      </a:r>
                      <a:r>
                        <a:rPr kumimoji="0" lang="pt-BR" sz="1800" b="0" i="0" u="none" strike="noStrike" cap="none" normalizeH="0" baseline="0" smtClean="0">
                          <a:ln>
                            <a:noFill/>
                          </a:ln>
                          <a:solidFill>
                            <a:srgbClr val="000000"/>
                          </a:solidFill>
                          <a:effectLst/>
                          <a:latin typeface="Helvetica"/>
                          <a:ea typeface="Helvetica"/>
                          <a:cs typeface="Times New Roman" pitchFamily="18" charset="0"/>
                          <a:sym typeface="Helvetica"/>
                        </a:rPr>
                        <a:t>      </a:t>
                      </a:r>
                      <a:endPar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9480550" y="549275"/>
            <a:ext cx="352425" cy="285750"/>
          </a:xfrm>
          <a:prstGeom prst="rect">
            <a:avLst/>
          </a:prstGeom>
          <a:noFill/>
        </p:spPr>
      </p:pic>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p:txBody>
          <a:bodyPr/>
          <a:lstStyle/>
          <a:p>
            <a:r>
              <a:rPr lang="pt-BR" smtClean="0">
                <a:latin typeface="Arial" pitchFamily="34" charset="0"/>
                <a:cs typeface="Arial" pitchFamily="34" charset="0"/>
              </a:rPr>
              <a:t>A relação de ECN com transfusão foi:9,9% (IC 95%, 6,9% -14,2%) vs 4,6% (IC 95%, 2,6% -8,0%) entre aqueles que eram não expostos. Taxa de  anemia grave em uma determinada semana, em comparação com aqueles que não têm anemia grave   (taxa de risco causa específica ajustada, RR 5,99 [95% Cl, 2,00-18,0]; P = 0,001).</a:t>
            </a:r>
          </a:p>
          <a:p>
            <a:r>
              <a:rPr lang="pt-BR" smtClean="0">
                <a:latin typeface="Arial" pitchFamily="34" charset="0"/>
                <a:cs typeface="Arial" pitchFamily="34" charset="0"/>
              </a:rPr>
              <a:t>Ter critérios de restrição é importante – protocolos de uso de hemoderivados. Lembrar transfusão sanguínea não é um procedimento isento de riscos. </a:t>
            </a:r>
            <a:r>
              <a:rPr lang="pt-BR" smtClean="0">
                <a:solidFill>
                  <a:schemeClr val="hlink"/>
                </a:solidFill>
                <a:latin typeface="Arial" pitchFamily="34" charset="0"/>
                <a:cs typeface="Arial" pitchFamily="34" charset="0"/>
              </a:rPr>
              <a:t>No entanto não foi possível estabelecer uma relação temporal entre transfusão sanguínea e estas morbidades.</a:t>
            </a:r>
          </a:p>
        </p:txBody>
      </p:sp>
      <p:graphicFrame>
        <p:nvGraphicFramePr>
          <p:cNvPr id="68636" name="Group 28"/>
          <p:cNvGraphicFramePr>
            <a:graphicFrameLocks noGrp="1"/>
          </p:cNvGraphicFramePr>
          <p:nvPr/>
        </p:nvGraphicFramePr>
        <p:xfrm>
          <a:off x="1558925" y="549275"/>
          <a:ext cx="9001125" cy="728663"/>
        </p:xfrm>
        <a:graphic>
          <a:graphicData uri="http://schemas.openxmlformats.org/drawingml/2006/table">
            <a:tbl>
              <a:tblPr/>
              <a:tblGrid>
                <a:gridCol w="4727575"/>
                <a:gridCol w="2136775"/>
                <a:gridCol w="2136775"/>
              </a:tblGrid>
              <a:tr h="442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Enterocolite necrosante e hemotransfusão: Verdade ou Mito? (14o Congresso Brasileiro de Terapia Intensiva Pedi</a:t>
                      </a:r>
                      <a:r>
                        <a:rPr kumimoji="0" lang="pt-BR" sz="1400" b="0" i="0" u="none" strike="noStrike" cap="none" normalizeH="0" baseline="0" smtClean="0">
                          <a:ln>
                            <a:noFill/>
                          </a:ln>
                          <a:solidFill>
                            <a:srgbClr val="000066"/>
                          </a:solidFill>
                          <a:effectLst/>
                          <a:latin typeface="Helvetica"/>
                          <a:ea typeface="Geneva"/>
                          <a:cs typeface="Times New Roman" pitchFamily="18" charset="0"/>
                          <a:sym typeface="Helvetica"/>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trica, 22 a 25 de junho de 2016, Bras</a:t>
                      </a:r>
                      <a:r>
                        <a:rPr kumimoji="0" lang="pt-BR" sz="1400" b="0" i="0" u="none" strike="noStrike" cap="none" normalizeH="0" baseline="0" smtClean="0">
                          <a:ln>
                            <a:noFill/>
                          </a:ln>
                          <a:solidFill>
                            <a:srgbClr val="000066"/>
                          </a:solidFill>
                          <a:effectLst/>
                          <a:latin typeface="Helvetica"/>
                          <a:ea typeface="Geneva"/>
                          <a:cs typeface="Times New Roman" pitchFamily="18" charset="0"/>
                          <a:sym typeface="Helvetica"/>
                          <a:hlinkClick r:id="rId2"/>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lia)</a:t>
                      </a:r>
                      <a:endParaRPr kumimoji="0" lang="pt-BR" sz="1400" b="0" i="0" u="none" strike="noStrike" cap="none" normalizeH="0" baseline="0" smtClean="0">
                        <a:ln>
                          <a:noFill/>
                        </a:ln>
                        <a:solidFill>
                          <a:srgbClr val="404040"/>
                        </a:solidFill>
                        <a:effectLst/>
                        <a:latin typeface="Helvetica"/>
                        <a:ea typeface="Geneva"/>
                        <a:cs typeface="Times New Roman" pitchFamily="18" charset="0"/>
                        <a:sym typeface="Helvetica"/>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Marta David Rocha de Moura (DF)</a:t>
                      </a:r>
                      <a:endParaRPr kumimoji="0" lang="pt-BR" sz="1400" b="0" i="0" u="none" strike="noStrike" cap="none" normalizeH="0" baseline="0" smtClean="0">
                        <a:ln>
                          <a:noFill/>
                        </a:ln>
                        <a:solidFill>
                          <a:srgbClr val="404040"/>
                        </a:solidFill>
                        <a:effectLst/>
                        <a:latin typeface="Helvetica"/>
                        <a:ea typeface="Geneva"/>
                        <a:cs typeface="Times New Roman" pitchFamily="18" charset="0"/>
                        <a:sym typeface="Helvetica"/>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Helvetica"/>
                          <a:cs typeface="Times New Roman" pitchFamily="18" charset="0"/>
                          <a:sym typeface="Helvetica"/>
                          <a:hlinkClick r:id="rId2"/>
                        </a:rPr>
                        <a:t>  </a:t>
                      </a:r>
                      <a:r>
                        <a:rPr kumimoji="0" lang="pt-BR" sz="2300" b="0" i="0" u="none" strike="noStrike" cap="none" normalizeH="0" baseline="0" smtClean="0">
                          <a:ln>
                            <a:noFill/>
                          </a:ln>
                          <a:solidFill>
                            <a:srgbClr val="000066"/>
                          </a:solidFill>
                          <a:effectLst/>
                          <a:latin typeface="Helvetica"/>
                          <a:ea typeface="Helvetica"/>
                          <a:cs typeface="Times New Roman" pitchFamily="18" charset="0"/>
                          <a:sym typeface="Helvetica"/>
                        </a:rPr>
                        <a:t> </a:t>
                      </a:r>
                      <a:r>
                        <a:rPr kumimoji="0" lang="pt-BR" sz="1000" b="0" i="0" u="none" strike="noStrike" cap="none" normalizeH="0" baseline="0" smtClean="0">
                          <a:ln>
                            <a:noFill/>
                          </a:ln>
                          <a:solidFill>
                            <a:srgbClr val="000066"/>
                          </a:solidFill>
                          <a:effectLst/>
                          <a:latin typeface="Helvetica"/>
                          <a:ea typeface="Helvetica"/>
                          <a:cs typeface="Times New Roman" pitchFamily="18" charset="0"/>
                          <a:sym typeface="Helvetica"/>
                        </a:rPr>
                        <a:t>          </a:t>
                      </a:r>
                      <a:endParaRPr kumimoji="0" lang="pt-BR" sz="1000" b="0" i="0" u="none" strike="noStrike" cap="none" normalizeH="0" baseline="0" smtClean="0">
                        <a:ln>
                          <a:noFill/>
                        </a:ln>
                        <a:solidFill>
                          <a:srgbClr val="000066"/>
                        </a:solidFill>
                        <a:effectLst/>
                        <a:latin typeface="Times New Roman" pitchFamily="18" charset="0"/>
                        <a:ea typeface="Helvetica"/>
                        <a:cs typeface="Times New Roman" pitchFamily="18" charset="0"/>
                        <a:sym typeface="Helvetica"/>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8616" name="Picture 8" descr="Clique aqui para ver o artigo">
            <a:hlinkClick r:id="rId2"/>
          </p:cNvPr>
          <p:cNvPicPr>
            <a:picLocks noChangeAspect="1" noChangeArrowheads="1"/>
          </p:cNvPicPr>
          <p:nvPr/>
        </p:nvPicPr>
        <p:blipFill>
          <a:blip r:embed="rId3"/>
          <a:srcRect/>
          <a:stretch>
            <a:fillRect/>
          </a:stretch>
        </p:blipFill>
        <p:spPr bwMode="auto">
          <a:xfrm>
            <a:off x="9048750" y="765175"/>
            <a:ext cx="371475" cy="371475"/>
          </a:xfrm>
          <a:prstGeom prst="rect">
            <a:avLst/>
          </a:prstGeom>
          <a:noFill/>
        </p:spPr>
      </p:pic>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p:nvPr>
        </p:nvSpPr>
        <p:spPr/>
        <p:txBody>
          <a:bodyPr/>
          <a:lstStyle/>
          <a:p>
            <a:r>
              <a:rPr lang="pt-BR" sz="2400" smtClean="0">
                <a:solidFill>
                  <a:schemeClr val="folHlink"/>
                </a:solidFill>
                <a:latin typeface="Times New Roman" pitchFamily="18" charset="0"/>
                <a:cs typeface="Times New Roman" pitchFamily="18" charset="0"/>
              </a:rPr>
              <a:t>TRANSFUSÃO SANGUÍNEA E DIETA: </a:t>
            </a:r>
            <a:r>
              <a:rPr lang="pt-BR" sz="2400" b="1" smtClean="0">
                <a:solidFill>
                  <a:schemeClr val="folHlink"/>
                </a:solidFill>
                <a:latin typeface="Times New Roman" pitchFamily="18" charset="0"/>
                <a:cs typeface="Times New Roman" pitchFamily="18" charset="0"/>
              </a:rPr>
              <a:t>Dieta durante a transfusão sanguínea pode aumentar o risco de isquemia mesentérica e o  desenvolvimento de ECN relacionado à transfusão</a:t>
            </a:r>
          </a:p>
        </p:txBody>
      </p:sp>
      <p:sp>
        <p:nvSpPr>
          <p:cNvPr id="69635" name="Rectangle 3"/>
          <p:cNvSpPr>
            <a:spLocks noGrp="1"/>
          </p:cNvSpPr>
          <p:nvPr>
            <p:ph type="body" idx="1"/>
          </p:nvPr>
        </p:nvSpPr>
        <p:spPr>
          <a:xfrm>
            <a:off x="1631950" y="3141663"/>
            <a:ext cx="9144000" cy="3600450"/>
          </a:xfrm>
          <a:solidFill>
            <a:schemeClr val="bg1"/>
          </a:solidFill>
        </p:spPr>
        <p:txBody>
          <a:bodyPr/>
          <a:lstStyle/>
          <a:p>
            <a:pPr>
              <a:lnSpc>
                <a:spcPct val="80000"/>
              </a:lnSpc>
            </a:pPr>
            <a:r>
              <a:rPr lang="pt-PT" smtClean="0">
                <a:latin typeface="Arial" pitchFamily="34" charset="0"/>
                <a:cs typeface="Arial" pitchFamily="34" charset="0"/>
              </a:rPr>
              <a:t>O estudo de Marin et al </a:t>
            </a:r>
            <a:r>
              <a:rPr lang="pt-BR" smtClean="0">
                <a:latin typeface="Arial" pitchFamily="34" charset="0"/>
                <a:cs typeface="Arial" pitchFamily="34" charset="0"/>
              </a:rPr>
              <a:t>avaliou  a resposta da oxigenação do tecido mesentérico em recém-nascidos prematuros que receberam nutrição enteral e os que não receberam, durante a transfusão de concentrado de hemácias, através da espectroscopia infravermelha (NIRS).Interessante que as crianças alimentadas durante a transfusão mostraram diminuição dos valores de valores da saturação de O2 da região mesentérica (rSO2), enquanto as crianças não alimentadas mostraram aumento dos valores de rSO2 e este fato durou por 15 horas! Ou seja demonstraram haver  declínio da oxigenação dos tecidos intestinais pós-prandial após a transfusão de hemácias em lactentes alimentados durante o procedimento, principalmente nos recém-nascidos de menores idades gestacionais. Portanto, </a:t>
            </a:r>
            <a:r>
              <a:rPr lang="pt-BR" b="1" smtClean="0">
                <a:solidFill>
                  <a:srgbClr val="FF3300"/>
                </a:solidFill>
                <a:latin typeface="Arial" pitchFamily="34" charset="0"/>
                <a:cs typeface="Arial" pitchFamily="34" charset="0"/>
              </a:rPr>
              <a:t>a alimentação durante a transfusão sanguínea pode aumentar o risco de isquemia mesentérica e o desenvolvimento de ECN relacionada a transfusão sanguínea</a:t>
            </a:r>
            <a:r>
              <a:rPr lang="pt-BR" smtClean="0">
                <a:solidFill>
                  <a:srgbClr val="FF3300"/>
                </a:solidFill>
                <a:latin typeface="Arial" pitchFamily="34" charset="0"/>
                <a:cs typeface="Arial" pitchFamily="34" charset="0"/>
              </a:rPr>
              <a:t>. </a:t>
            </a:r>
          </a:p>
        </p:txBody>
      </p:sp>
      <p:graphicFrame>
        <p:nvGraphicFramePr>
          <p:cNvPr id="69652" name="Group 20"/>
          <p:cNvGraphicFramePr>
            <a:graphicFrameLocks noGrp="1"/>
          </p:cNvGraphicFramePr>
          <p:nvPr/>
        </p:nvGraphicFramePr>
        <p:xfrm>
          <a:off x="1558925" y="1773238"/>
          <a:ext cx="9072563" cy="1154112"/>
        </p:xfrm>
        <a:graphic>
          <a:graphicData uri="http://schemas.openxmlformats.org/drawingml/2006/table">
            <a:tbl>
              <a:tblPr/>
              <a:tblGrid>
                <a:gridCol w="8112125"/>
                <a:gridCol w="960438"/>
              </a:tblGrid>
              <a:tr h="5762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Nutri</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ão enteral do pr</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é</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-termo durante a transfusão de hem</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á</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cias associa-se com a queda da oxigena</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ão mesent</a:t>
                      </a:r>
                      <a:r>
                        <a:rPr kumimoji="0" lang="pt-BR" sz="1400" b="1" i="0" u="none" strike="noStrike" cap="none" normalizeH="0" baseline="0" smtClean="0">
                          <a:ln>
                            <a:noFill/>
                          </a:ln>
                          <a:solidFill>
                            <a:srgbClr val="999999"/>
                          </a:solidFill>
                          <a:effectLst/>
                          <a:latin typeface="Helvetica"/>
                          <a:ea typeface="Helvetica"/>
                          <a:cs typeface="Times New Roman" pitchFamily="18" charset="0"/>
                          <a:sym typeface="Helvetica"/>
                        </a:rPr>
                        <a:t>é</a:t>
                      </a:r>
                      <a:r>
                        <a:rPr kumimoji="0" lang="pt-BR" sz="1400" b="1"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rica</a:t>
                      </a:r>
                      <a: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t/>
                      </a:r>
                      <a:br>
                        <a:rPr kumimoji="0" lang="pt-BR" sz="14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rPr>
                      </a:b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Autor(es): Terri Marin, Cassandra D. Josephson, , Niki Kosmetatos, Melinda Higgins and James E. Moore. Apresenta</a:t>
                      </a:r>
                      <a:r>
                        <a:rPr kumimoji="0" lang="pt-BR" sz="1400" b="0" i="0" u="none" strike="noStrike" cap="none" normalizeH="0" baseline="0" smtClean="0">
                          <a:ln>
                            <a:noFill/>
                          </a:ln>
                          <a:solidFill>
                            <a:srgbClr val="999999"/>
                          </a:solidFill>
                          <a:effectLst/>
                          <a:latin typeface="Helvetica"/>
                          <a:ea typeface="Helvetica"/>
                          <a:cs typeface="Times New Roman" pitchFamily="18" charset="0"/>
                          <a:sym typeface="Helvetica"/>
                        </a:rPr>
                        <a:t>ç</a:t>
                      </a:r>
                      <a:r>
                        <a:rPr kumimoji="0" lang="pt-BR" sz="1400" b="0" i="0" u="none" strike="noStrike" cap="none" normalizeH="0" baseline="0" smtClean="0">
                          <a:ln>
                            <a:noFill/>
                          </a:ln>
                          <a:solidFill>
                            <a:srgbClr val="999999"/>
                          </a:solidFill>
                          <a:effectLst/>
                          <a:latin typeface="Verdana" pitchFamily="34" charset="0"/>
                          <a:ea typeface="Helvetica"/>
                          <a:cs typeface="Times New Roman" pitchFamily="18" charset="0"/>
                          <a:sym typeface="Helvetica"/>
                        </a:rPr>
                        <a:t>ão: AmandA Rocha, Joyce Braun, Ludmila G. Santos, Paulo R. Margotto</a:t>
                      </a:r>
                      <a:endParaRPr kumimoji="0" lang="pt-BR" sz="1400" b="0" i="0" u="none" strike="noStrike" cap="none" normalizeH="0" baseline="0" smtClean="0">
                        <a:ln>
                          <a:noFill/>
                        </a:ln>
                        <a:solidFill>
                          <a:srgbClr val="404040"/>
                        </a:solidFill>
                        <a:effectLst/>
                        <a:latin typeface="Helvetica"/>
                        <a:ea typeface="Helvetica"/>
                        <a:cs typeface="Times New Roman" pitchFamily="18" charset="0"/>
                        <a:sym typeface="Helvetica"/>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hlinkClick r:id="rId2"/>
                        </a:rPr>
                        <a:t>  </a:t>
                      </a:r>
                      <a:r>
                        <a:rPr kumimoji="0" lang="pt-BR" sz="1800" b="0" i="0" u="none" strike="noStrike" cap="none" normalizeH="0" baseline="0" smtClean="0">
                          <a:ln>
                            <a:noFill/>
                          </a:ln>
                          <a:solidFill>
                            <a:srgbClr val="000000"/>
                          </a:solidFill>
                          <a:effectLst/>
                          <a:latin typeface="Helvetica"/>
                          <a:ea typeface="Helvetica"/>
                          <a:cs typeface="Times New Roman" pitchFamily="18" charset="0"/>
                          <a:sym typeface="Helvetica"/>
                        </a:rPr>
                        <a:t>      </a:t>
                      </a:r>
                      <a:endParaRPr kumimoji="0" lang="pt-BR" sz="1800" b="0" i="0" u="none" strike="noStrike" cap="none" normalizeH="0" baseline="0" smtClean="0">
                        <a:ln>
                          <a:noFill/>
                        </a:ln>
                        <a:solidFill>
                          <a:srgbClr val="000000"/>
                        </a:solidFill>
                        <a:effectLst/>
                        <a:latin typeface="Times New Roman" pitchFamily="18" charset="0"/>
                        <a:ea typeface="Helvetica"/>
                        <a:cs typeface="Times New Roman" pitchFamily="18" charset="0"/>
                        <a:sym typeface="Helvetica"/>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9638" name="Picture 6" descr="link2">
            <a:hlinkClick r:id="rId2"/>
          </p:cNvPr>
          <p:cNvPicPr>
            <a:picLocks noChangeAspect="1" noChangeArrowheads="1"/>
          </p:cNvPicPr>
          <p:nvPr/>
        </p:nvPicPr>
        <p:blipFill>
          <a:blip r:embed="rId3"/>
          <a:srcRect/>
          <a:stretch>
            <a:fillRect/>
          </a:stretch>
        </p:blipFill>
        <p:spPr bwMode="auto">
          <a:xfrm>
            <a:off x="9696450" y="2133600"/>
            <a:ext cx="352425" cy="285750"/>
          </a:xfrm>
          <a:prstGeom prst="rect">
            <a:avLst/>
          </a:prstGeom>
          <a:noFill/>
        </p:spPr>
      </p:pic>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idx="4294967295"/>
          </p:nvPr>
        </p:nvSpPr>
        <p:spPr>
          <a:xfrm>
            <a:off x="1271588" y="1773238"/>
            <a:ext cx="9144000" cy="3328987"/>
          </a:xfrm>
        </p:spPr>
        <p:txBody>
          <a:bodyPr lIns="91440" tIns="45720" rIns="91440" bIns="45720"/>
          <a:lstStyle/>
          <a:p>
            <a:pPr marL="273050" indent="-273050" eaLnBrk="1" hangingPunct="1">
              <a:lnSpc>
                <a:spcPct val="80000"/>
              </a:lnSpc>
            </a:pPr>
            <a:r>
              <a:rPr lang="pt-PT" altLang="ja-JP" sz="1600" smtClean="0">
                <a:latin typeface="Arial" pitchFamily="34" charset="0"/>
                <a:ea typeface="MS PGothic" pitchFamily="34" charset="-128"/>
                <a:cs typeface="Arial" pitchFamily="34" charset="0"/>
              </a:rPr>
              <a:t>Vários estudos de coorte restrospectiva e de caso-controle nos últimos anos têm apresentado evidências para apoiar uma associação temporal entre transfusão de sangue com concentrado de hemácias e enterocolite necrosante (ECN). </a:t>
            </a:r>
            <a:r>
              <a:rPr lang="pt-BR" altLang="ja-JP" sz="1600" smtClean="0">
                <a:latin typeface="Arial" pitchFamily="34" charset="0"/>
                <a:ea typeface="MS PGothic" pitchFamily="34" charset="-128"/>
                <a:cs typeface="Arial" pitchFamily="34" charset="0"/>
              </a:rPr>
              <a:t>Sharma R et al (vide </a:t>
            </a:r>
            <a:r>
              <a:rPr lang="pt-BR" altLang="ja-JP" sz="1600" i="1" smtClean="0">
                <a:latin typeface="Arial" pitchFamily="34" charset="0"/>
                <a:ea typeface="MS PGothic" pitchFamily="34" charset="-128"/>
                <a:cs typeface="Arial" pitchFamily="34" charset="0"/>
              </a:rPr>
              <a:t>link </a:t>
            </a:r>
            <a:r>
              <a:rPr lang="pt-BR" altLang="ja-JP" sz="1600" smtClean="0">
                <a:latin typeface="Arial" pitchFamily="34" charset="0"/>
                <a:ea typeface="MS PGothic" pitchFamily="34" charset="-128"/>
                <a:cs typeface="Arial" pitchFamily="34" charset="0"/>
              </a:rPr>
              <a:t>abaixo), em um estudo caso-controle (42 casos e seus controles) demonstraram </a:t>
            </a:r>
            <a:r>
              <a:rPr lang="pt-BR" altLang="ja-JP" sz="1600" smtClean="0">
                <a:solidFill>
                  <a:srgbClr val="0000FF"/>
                </a:solidFill>
                <a:latin typeface="Arial" pitchFamily="34" charset="0"/>
                <a:ea typeface="MS PGothic" pitchFamily="34" charset="-128"/>
                <a:cs typeface="Arial" pitchFamily="34" charset="0"/>
              </a:rPr>
              <a:t>não haver associação entre transfusão sanguínea e ECN</a:t>
            </a:r>
            <a:r>
              <a:rPr lang="pt-BR" altLang="ja-JP" sz="1600" smtClean="0">
                <a:latin typeface="Arial" pitchFamily="34" charset="0"/>
                <a:ea typeface="MS PGothic" pitchFamily="34" charset="-128"/>
                <a:cs typeface="Arial" pitchFamily="34" charset="0"/>
              </a:rPr>
              <a:t>, </a:t>
            </a:r>
            <a:r>
              <a:rPr lang="pt-PT" altLang="ja-JP" sz="1600" smtClean="0">
                <a:latin typeface="Arial" pitchFamily="34" charset="0"/>
                <a:ea typeface="MS PGothic" pitchFamily="34" charset="-128"/>
                <a:cs typeface="Arial" pitchFamily="34" charset="0"/>
              </a:rPr>
              <a:t>adicionando modelos para avaliar variáveis ​​como potenciais fatores de confusão (tipo de alimentação enteral, tipo de leite, sexo), sendo inclusive demonstrado que o sexo feminino e o aumento do número de transfusões  sanguíneas mostraram-se como protetores! A transfusão sanguínea para o agravamento da anemia pode ocorrer antes do diagnóstico clínico da ECN e levar à errônea conclusão de que a transfusão sanguínea  causou ECN.O presente estudo de Marin et al </a:t>
            </a:r>
            <a:r>
              <a:rPr lang="pt-BR" altLang="ja-JP" sz="1600" smtClean="0">
                <a:latin typeface="Arial" pitchFamily="34" charset="0"/>
                <a:ea typeface="MS PGothic" pitchFamily="34" charset="-128"/>
                <a:cs typeface="Arial" pitchFamily="34" charset="0"/>
              </a:rPr>
              <a:t>avaliou  a resposta da oxigenação do tecido mesentérico em recém-nascidos prematuros que receberam nutrição enteral e os que não receberam, durante a transfusão de concentrado de hemácias, através da espectroscopia infravermelha (NIRS). Interessante que as crianças alimentadas durante a transfusão mostraram diminuição dos valores da saturação de O2 da região mesentérica (rSO2), enquanto as crianças não alimentadas mostraram aumento dos valores de rSO2 e este fato durou por 15 horas! Ou seja demonstraram haver  </a:t>
            </a:r>
            <a:r>
              <a:rPr lang="pt-BR" altLang="ja-JP" sz="1600" b="1" smtClean="0">
                <a:latin typeface="Arial" pitchFamily="34" charset="0"/>
                <a:ea typeface="MS PGothic" pitchFamily="34" charset="-128"/>
                <a:cs typeface="Arial" pitchFamily="34" charset="0"/>
              </a:rPr>
              <a:t>declínio da oxigenação dos tecidos intestinais pós-prandial após a transfusão de hemácias em lactentes alimentados durante o procedimento</a:t>
            </a:r>
            <a:r>
              <a:rPr lang="pt-BR" altLang="ja-JP" sz="1600" smtClean="0">
                <a:latin typeface="Arial" pitchFamily="34" charset="0"/>
                <a:ea typeface="MS PGothic" pitchFamily="34" charset="-128"/>
                <a:cs typeface="Arial" pitchFamily="34" charset="0"/>
              </a:rPr>
              <a:t>, principalmente nos recém-nascidos de menores idades gestacionais. Portanto, </a:t>
            </a:r>
            <a:r>
              <a:rPr lang="pt-BR" altLang="ja-JP" sz="1600" b="1" smtClean="0">
                <a:solidFill>
                  <a:srgbClr val="FF0000"/>
                </a:solidFill>
                <a:latin typeface="Arial" pitchFamily="34" charset="0"/>
                <a:ea typeface="MS PGothic" pitchFamily="34" charset="-128"/>
                <a:cs typeface="Arial" pitchFamily="34" charset="0"/>
              </a:rPr>
              <a:t>a alimentação durante a transfusão sanguínea pode aumentar o risco de isquemia mesentérica e o desenvolvimento de ECN relacionada a transfusão sanguínea</a:t>
            </a:r>
            <a:r>
              <a:rPr lang="pt-BR" altLang="ja-JP" sz="1600" smtClean="0">
                <a:solidFill>
                  <a:srgbClr val="FF0000"/>
                </a:solidFill>
                <a:latin typeface="Arial" pitchFamily="34" charset="0"/>
                <a:ea typeface="MS PGothic" pitchFamily="34" charset="-128"/>
                <a:cs typeface="Arial" pitchFamily="34" charset="0"/>
              </a:rPr>
              <a:t>. </a:t>
            </a:r>
            <a:endParaRPr lang="pt-BR" sz="1600" smtClean="0">
              <a:solidFill>
                <a:srgbClr val="FF0000"/>
              </a:solidFill>
              <a:latin typeface="Arial" pitchFamily="34" charset="0"/>
              <a:cs typeface="Arial" pitchFamily="34" charset="0"/>
            </a:endParaRPr>
          </a:p>
        </p:txBody>
      </p:sp>
      <p:pic>
        <p:nvPicPr>
          <p:cNvPr id="71686" name="Picture 8" descr="link2">
            <a:hlinkClick r:id="rId2"/>
          </p:cNvPr>
          <p:cNvPicPr>
            <a:picLocks noChangeAspect="1" noChangeArrowheads="1"/>
          </p:cNvPicPr>
          <p:nvPr/>
        </p:nvPicPr>
        <p:blipFill>
          <a:blip r:embed="rId3"/>
          <a:srcRect/>
          <a:stretch>
            <a:fillRect/>
          </a:stretch>
        </p:blipFill>
        <p:spPr bwMode="auto">
          <a:xfrm>
            <a:off x="11310938" y="6284913"/>
            <a:ext cx="469900" cy="285750"/>
          </a:xfrm>
          <a:prstGeom prst="rect">
            <a:avLst/>
          </a:prstGeom>
          <a:noFill/>
          <a:ln w="9525">
            <a:noFill/>
            <a:miter lim="800000"/>
            <a:headEnd/>
            <a:tailEnd/>
          </a:ln>
        </p:spPr>
      </p:pic>
      <p:sp>
        <p:nvSpPr>
          <p:cNvPr id="71687" name="Text Box 22"/>
          <p:cNvSpPr txBox="1">
            <a:spLocks noChangeArrowheads="1"/>
          </p:cNvSpPr>
          <p:nvPr/>
        </p:nvSpPr>
        <p:spPr bwMode="auto">
          <a:xfrm>
            <a:off x="0" y="620713"/>
            <a:ext cx="12241213" cy="946150"/>
          </a:xfrm>
          <a:prstGeom prst="rect">
            <a:avLst/>
          </a:prstGeom>
          <a:noFill/>
          <a:ln w="9525">
            <a:noFill/>
            <a:miter lim="800000"/>
            <a:headEnd/>
            <a:tailEnd/>
          </a:ln>
        </p:spPr>
        <p:txBody>
          <a:bodyPr wrap="none">
            <a:spAutoFit/>
          </a:bodyPr>
          <a:lstStyle/>
          <a:p>
            <a:pPr algn="ctr"/>
            <a:r>
              <a:rPr lang="pt-BR" sz="2800">
                <a:solidFill>
                  <a:srgbClr val="FF0000"/>
                </a:solidFill>
              </a:rPr>
              <a:t>Então..., como fica esta relação entre Transfusão sanguínea de hemácias e </a:t>
            </a:r>
          </a:p>
          <a:p>
            <a:pPr algn="ctr"/>
            <a:r>
              <a:rPr lang="pt-BR" sz="2800">
                <a:solidFill>
                  <a:srgbClr val="FF0000"/>
                </a:solidFill>
              </a:rPr>
              <a:t>enterocolite necrosante?</a:t>
            </a:r>
          </a:p>
        </p:txBody>
      </p:sp>
      <p:sp>
        <p:nvSpPr>
          <p:cNvPr id="71688" name="Text Box 24"/>
          <p:cNvSpPr txBox="1">
            <a:spLocks noChangeArrowheads="1"/>
          </p:cNvSpPr>
          <p:nvPr/>
        </p:nvSpPr>
        <p:spPr bwMode="auto">
          <a:xfrm>
            <a:off x="4729163" y="5734050"/>
            <a:ext cx="1200150" cy="244475"/>
          </a:xfrm>
          <a:prstGeom prst="rect">
            <a:avLst/>
          </a:prstGeom>
          <a:noFill/>
          <a:ln w="9525">
            <a:noFill/>
            <a:miter lim="800000"/>
            <a:headEnd/>
            <a:tailEnd/>
          </a:ln>
        </p:spPr>
        <p:txBody>
          <a:bodyPr wrap="none">
            <a:spAutoFit/>
          </a:bodyPr>
          <a:lstStyle/>
          <a:p>
            <a:r>
              <a:rPr lang="pt-BR" sz="1000">
                <a:solidFill>
                  <a:schemeClr val="tx1"/>
                </a:solidFill>
              </a:rPr>
              <a:t>Paulo R. Margotto</a:t>
            </a: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p:cNvPicPr>
            <a:picLocks noChangeAspect="1" noChangeArrowheads="1"/>
          </p:cNvPicPr>
          <p:nvPr/>
        </p:nvPicPr>
        <p:blipFill>
          <a:blip r:embed="rId2"/>
          <a:srcRect/>
          <a:stretch>
            <a:fillRect/>
          </a:stretch>
        </p:blipFill>
        <p:spPr bwMode="auto">
          <a:xfrm>
            <a:off x="1631950" y="836613"/>
            <a:ext cx="9399588" cy="4386262"/>
          </a:xfrm>
          <a:prstGeom prst="rect">
            <a:avLst/>
          </a:prstGeom>
          <a:noFill/>
        </p:spPr>
      </p:pic>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625850" y="2471738"/>
            <a:ext cx="4940300" cy="0"/>
          </a:xfrm>
          <a:prstGeom prst="rect">
            <a:avLst/>
          </a:prstGeom>
          <a:solidFill>
            <a:srgbClr val="FFFFFF"/>
          </a:solidFill>
          <a:ln w="9525">
            <a:noFill/>
            <a:miter lim="800000"/>
            <a:headEnd/>
            <a:tailEnd/>
          </a:ln>
        </p:spPr>
        <p:txBody>
          <a:bodyPr wrap="none" anchor="ctr">
            <a:spAutoFit/>
          </a:bodyPr>
          <a:lstStyle/>
          <a:p>
            <a:endParaRPr lang="pt-BR">
              <a:solidFill>
                <a:schemeClr val="tx1"/>
              </a:solidFill>
            </a:endParaRPr>
          </a:p>
        </p:txBody>
      </p:sp>
      <p:graphicFrame>
        <p:nvGraphicFramePr>
          <p:cNvPr id="73743" name="Group 15"/>
          <p:cNvGraphicFramePr>
            <a:graphicFrameLocks noGrp="1"/>
          </p:cNvGraphicFramePr>
          <p:nvPr/>
        </p:nvGraphicFramePr>
        <p:xfrm>
          <a:off x="719138" y="476250"/>
          <a:ext cx="10753725" cy="858838"/>
        </p:xfrm>
        <a:graphic>
          <a:graphicData uri="http://schemas.openxmlformats.org/drawingml/2006/table">
            <a:tbl>
              <a:tblPr/>
              <a:tblGrid>
                <a:gridCol w="3586162"/>
                <a:gridCol w="3581400"/>
                <a:gridCol w="3586163"/>
              </a:tblGrid>
              <a:tr h="274638">
                <a:tc>
                  <a:txBody>
                    <a:bodyPr/>
                    <a:lstStyle/>
                    <a:p>
                      <a:pPr marL="0" marR="0" lvl="0" indent="0" algn="l" defTabSz="914400" rtl="0" eaLnBrk="1" fontAlgn="base" latinLnBrk="0" hangingPunct="1">
                        <a:lnSpc>
                          <a:spcPct val="90000"/>
                        </a:lnSpc>
                        <a:spcBef>
                          <a:spcPct val="0"/>
                        </a:spcBef>
                        <a:spcAft>
                          <a:spcPct val="0"/>
                        </a:spcAft>
                        <a:buClrTx/>
                        <a:buSzPct val="100000"/>
                        <a:buFontTx/>
                        <a:buNone/>
                        <a:tabLst/>
                      </a:pPr>
                      <a:r>
                        <a:rPr kumimoji="0" lang="pt-BR" sz="1400" b="0" i="0" u="none" strike="noStrike" cap="none" normalizeH="0" baseline="0" smtClean="0">
                          <a:ln>
                            <a:noFill/>
                          </a:ln>
                          <a:solidFill>
                            <a:srgbClr val="404040"/>
                          </a:solidFill>
                          <a:effectLst/>
                          <a:latin typeface="Arial" pitchFamily="34" charset="0"/>
                          <a:cs typeface="Times New Roman" pitchFamily="18" charset="0"/>
                          <a:sym typeface="Arial" pitchFamily="34" charset="0"/>
                          <a:hlinkClick r:id="rId2"/>
                        </a:rPr>
                        <a:t>Lesão pulmonar pós-transfusional na população neonatal</a:t>
                      </a:r>
                      <a:endParaRPr kumimoji="0" lang="pt-BR" sz="1400" b="0" i="0" u="none" strike="noStrike" cap="none" normalizeH="0" baseline="0" smtClean="0">
                        <a:ln>
                          <a:noFill/>
                        </a:ln>
                        <a:solidFill>
                          <a:srgbClr val="404040"/>
                        </a:solidFill>
                        <a:effectLst/>
                        <a:latin typeface="Arial" pitchFamily="34" charset="0"/>
                        <a:cs typeface="Arial" pitchFamily="34" charset="0"/>
                        <a:sym typeface="Arial" pitchFamily="34" charset="0"/>
                      </a:endParaRP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ct val="0"/>
                        </a:spcBef>
                        <a:spcAft>
                          <a:spcPct val="0"/>
                        </a:spcAft>
                        <a:buClrTx/>
                        <a:buSzPct val="100000"/>
                        <a:buFontTx/>
                        <a:buNone/>
                        <a:tabLst/>
                      </a:pPr>
                      <a:r>
                        <a:rPr kumimoji="0" lang="en-US" sz="1400" b="0" i="0" u="none" strike="noStrike" cap="none" normalizeH="0" baseline="0" smtClean="0">
                          <a:ln>
                            <a:noFill/>
                          </a:ln>
                          <a:solidFill>
                            <a:srgbClr val="404040"/>
                          </a:solidFill>
                          <a:effectLst/>
                          <a:latin typeface="Arial" pitchFamily="34" charset="0"/>
                          <a:cs typeface="Times New Roman" pitchFamily="18" charset="0"/>
                          <a:sym typeface="Arial" pitchFamily="34" charset="0"/>
                          <a:hlinkClick r:id="rId2"/>
                        </a:rPr>
                        <a:t>N Rashid, F Al-Sufayan, MMK Seshia and RJ Baier. </a:t>
                      </a:r>
                      <a:r>
                        <a:rPr kumimoji="0" lang="pt-BR" sz="1400" b="0" i="0" u="none" strike="noStrike" cap="none" normalizeH="0" baseline="0" smtClean="0">
                          <a:ln>
                            <a:noFill/>
                          </a:ln>
                          <a:solidFill>
                            <a:srgbClr val="404040"/>
                          </a:solidFill>
                          <a:effectLst/>
                          <a:latin typeface="Arial" pitchFamily="34" charset="0"/>
                          <a:cs typeface="Times New Roman" pitchFamily="18" charset="0"/>
                          <a:sym typeface="Arial" pitchFamily="34" charset="0"/>
                          <a:hlinkClick r:id="rId2"/>
                        </a:rPr>
                        <a:t>Apresentação: Rafael Pacelli , Samy Sardinha, Victor Ribeiro Cabral, Paulo R. Margotto</a:t>
                      </a:r>
                      <a:endParaRPr kumimoji="0" lang="pt-BR" sz="1400" b="0" i="0" u="none" strike="noStrike" cap="none" normalizeH="0" baseline="0" smtClean="0">
                        <a:ln>
                          <a:noFill/>
                        </a:ln>
                        <a:solidFill>
                          <a:srgbClr val="404040"/>
                        </a:solidFill>
                        <a:effectLst/>
                        <a:latin typeface="Arial" pitchFamily="34" charset="0"/>
                        <a:cs typeface="Arial" pitchFamily="34" charset="0"/>
                        <a:sym typeface="Arial" pitchFamily="34" charset="0"/>
                      </a:endParaRP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90000"/>
                        </a:lnSpc>
                        <a:spcBef>
                          <a:spcPts val="1800"/>
                        </a:spcBef>
                        <a:spcAft>
                          <a:spcPct val="0"/>
                        </a:spcAft>
                        <a:buClrTx/>
                        <a:buSzPct val="100000"/>
                        <a:buFont typeface="Arial" pitchFamily="34" charset="0"/>
                        <a:buNone/>
                        <a:tabLst/>
                      </a:pPr>
                      <a:endParaRPr kumimoji="0" lang="pt-BR" sz="1800" b="0" i="0" u="none" strike="noStrike" cap="none" normalizeH="0" baseline="0" smtClean="0">
                        <a:ln>
                          <a:noFill/>
                        </a:ln>
                        <a:solidFill>
                          <a:srgbClr val="404040"/>
                        </a:solidFill>
                        <a:effectLst/>
                        <a:latin typeface="Arial" pitchFamily="34" charset="0"/>
                        <a:cs typeface="Arial" pitchFamily="34" charset="0"/>
                        <a:sym typeface="Arial" pitchFamily="34" charset="0"/>
                      </a:endParaRPr>
                    </a:p>
                  </a:txBody>
                  <a:tcPr anchor="ct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3741" name="Picture 13" descr="Clique aqui para ver o artigo"/>
          <p:cNvPicPr>
            <a:picLocks noChangeAspect="1" noChangeArrowheads="1"/>
          </p:cNvPicPr>
          <p:nvPr/>
        </p:nvPicPr>
        <p:blipFill>
          <a:blip r:embed="rId3"/>
          <a:srcRect/>
          <a:stretch>
            <a:fillRect/>
          </a:stretch>
        </p:blipFill>
        <p:spPr bwMode="auto">
          <a:xfrm>
            <a:off x="9336088" y="819150"/>
            <a:ext cx="425450" cy="319088"/>
          </a:xfrm>
          <a:prstGeom prst="rect">
            <a:avLst/>
          </a:prstGeom>
          <a:noFill/>
          <a:ln w="9525">
            <a:noFill/>
            <a:miter lim="800000"/>
            <a:headEnd/>
            <a:tailEnd/>
          </a:ln>
        </p:spPr>
      </p:pic>
      <p:sp>
        <p:nvSpPr>
          <p:cNvPr id="73742" name="Rectangle 14"/>
          <p:cNvSpPr>
            <a:spLocks noChangeArrowheads="1"/>
          </p:cNvSpPr>
          <p:nvPr/>
        </p:nvSpPr>
        <p:spPr bwMode="auto">
          <a:xfrm>
            <a:off x="431800" y="2393950"/>
            <a:ext cx="10942638" cy="3113088"/>
          </a:xfrm>
          <a:prstGeom prst="rect">
            <a:avLst/>
          </a:prstGeom>
          <a:solidFill>
            <a:srgbClr val="FFFFFF"/>
          </a:solidFill>
          <a:ln w="9525">
            <a:noFill/>
            <a:miter lim="800000"/>
            <a:headEnd/>
            <a:tailEnd/>
          </a:ln>
        </p:spPr>
        <p:txBody>
          <a:bodyPr anchor="ctr">
            <a:spAutoFit/>
          </a:bodyPr>
          <a:lstStyle/>
          <a:p>
            <a:r>
              <a:rPr lang="pt-BR" b="1">
                <a:solidFill>
                  <a:srgbClr val="FF3300"/>
                </a:solidFill>
              </a:rPr>
              <a:t>Lesão pulmonar pós-transfusional na população neonatal</a:t>
            </a:r>
            <a:r>
              <a:rPr lang="pt-BR" b="1">
                <a:solidFill>
                  <a:schemeClr val="tx1"/>
                </a:solidFill>
              </a:rPr>
              <a:t>, </a:t>
            </a:r>
            <a:r>
              <a:rPr lang="pt-BR">
                <a:solidFill>
                  <a:schemeClr val="tx1"/>
                </a:solidFill>
              </a:rPr>
              <a:t>conhecida como TRALI (</a:t>
            </a:r>
            <a:r>
              <a:rPr lang="pt-BR" i="1">
                <a:solidFill>
                  <a:srgbClr val="FF3300"/>
                </a:solidFill>
              </a:rPr>
              <a:t>transfusion related acute lung injury</a:t>
            </a:r>
            <a:r>
              <a:rPr lang="pt-BR" i="1">
                <a:solidFill>
                  <a:schemeClr val="tx1"/>
                </a:solidFill>
              </a:rPr>
              <a:t>)</a:t>
            </a:r>
            <a:r>
              <a:rPr lang="pt-BR">
                <a:solidFill>
                  <a:schemeClr val="tx1"/>
                </a:solidFill>
              </a:rPr>
              <a:t>  Há poucas informações na literatura sobre a ocorrência desta condição no recém-nascido (várias condições como infecção, asfixia perinatal, doença  cardiopulmonar ou doença pulmonar induzida por ventilação mascaram o diagnóstico). Os autores canadenses examinaram mudanças no nível de suporte respiratório nos recém-nascidos (RN) que receberam transfusão sanguínea, enquanto em Unidade de Cuidados Intensivos e Intermediários. Os autores relataram aumento significativo na pressão média das vias aéreas e FiO2  nos RN que apresentaram esta condição, além de piores desfechos (enterocolite necrosante, necessidade de corticóide e  morte). </a:t>
            </a:r>
            <a:r>
              <a:rPr lang="pt-BR" b="1">
                <a:solidFill>
                  <a:schemeClr val="tx1"/>
                </a:solidFill>
              </a:rPr>
              <a:t>Quando ocorre uma piora radiológica  no RN que vinha estável após uma transfusão, pensar em TRALI (lesão aguda pulmonar relacionada à  transfusão ou edema pulmonar agudo não cardiogênico)</a:t>
            </a:r>
            <a:r>
              <a:rPr lang="pt-BR">
                <a:solidFill>
                  <a:schemeClr val="tx1"/>
                </a:solidFill>
              </a:rPr>
              <a:t>-Muitas vezes pensamos em infecção (pneumonia !).</a:t>
            </a: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idx="4294967295"/>
          </p:nvPr>
        </p:nvSpPr>
        <p:spPr/>
        <p:txBody>
          <a:bodyPr lIns="91440" tIns="45720" rIns="91440" bIns="45720"/>
          <a:lstStyle/>
          <a:p>
            <a:pPr marL="319088" indent="-319088" eaLnBrk="1" hangingPunct="1"/>
            <a:r>
              <a:rPr lang="pt-BR" sz="2400" smtClean="0">
                <a:latin typeface="Arial" pitchFamily="34" charset="0"/>
                <a:cs typeface="Arial" pitchFamily="34" charset="0"/>
              </a:rPr>
              <a:t>Não houve diferença estatisticamente significativa entre o tempo de internação do grupo de crianças transfundidas com hemácias com 7dias ou menos de armazenamento  comparado com o grupo transfundido com as hemácias com mais de 7 dias de armazenamento(11 dias  vs  12 dias,  p= 0,603, Mann-Whitney)</a:t>
            </a:r>
          </a:p>
          <a:p>
            <a:pPr marL="319088" indent="-319088" eaLnBrk="1" hangingPunct="1"/>
            <a:r>
              <a:rPr lang="pt-BR" sz="2400" smtClean="0">
                <a:latin typeface="Arial" pitchFamily="34" charset="0"/>
                <a:cs typeface="Arial" pitchFamily="34" charset="0"/>
              </a:rPr>
              <a:t>Não houve diferença na mortalidade entre os grupos transfundidos com hemácias jovens (≤7dias ou antigas (&gt;7 dias) (20%  vs  25%, p = 0,655)</a:t>
            </a:r>
          </a:p>
        </p:txBody>
      </p:sp>
      <p:graphicFrame>
        <p:nvGraphicFramePr>
          <p:cNvPr id="74760" name="Group 8"/>
          <p:cNvGraphicFramePr>
            <a:graphicFrameLocks noGrp="1"/>
          </p:cNvGraphicFramePr>
          <p:nvPr/>
        </p:nvGraphicFramePr>
        <p:xfrm>
          <a:off x="623888" y="333375"/>
          <a:ext cx="10658475" cy="666750"/>
        </p:xfrm>
        <a:graphic>
          <a:graphicData uri="http://schemas.openxmlformats.org/drawingml/2006/table">
            <a:tbl>
              <a:tblPr/>
              <a:tblGrid>
                <a:gridCol w="9532937"/>
                <a:gridCol w="1125538"/>
              </a:tblGrid>
              <a:tr h="458788">
                <a:tc>
                  <a:txBody>
                    <a:bodyPr/>
                    <a:lstStyle/>
                    <a:p>
                      <a:pPr marL="0" marR="0" lvl="0" indent="0" algn="l" defTabSz="914400" rtl="0" eaLnBrk="1" fontAlgn="base" latinLnBrk="0" hangingPunct="1">
                        <a:lnSpc>
                          <a:spcPct val="90000"/>
                        </a:lnSpc>
                        <a:spcBef>
                          <a:spcPct val="0"/>
                        </a:spcBef>
                        <a:spcAft>
                          <a:spcPct val="0"/>
                        </a:spcAft>
                        <a:buClrTx/>
                        <a:buSzPct val="100000"/>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Monografia-2011(Apresenta</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ão): Associa</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ão do tempo de armazenagem do concentrado de hem</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cias transfundidas em UTI Pedi</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trica e evolu</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ão das crian</a:t>
                      </a:r>
                      <a:r>
                        <a:rPr kumimoji="0" lang="pt-BR" sz="1400" b="1" i="0" u="none" strike="noStrike" cap="none" normalizeH="0" baseline="0" smtClean="0">
                          <a:ln>
                            <a:noFill/>
                          </a:ln>
                          <a:solidFill>
                            <a:srgbClr val="999999"/>
                          </a:solidFill>
                          <a:effectLst/>
                          <a:latin typeface="Arial" pitchFamily="34" charset="0"/>
                          <a:cs typeface="Times New Roman" pitchFamily="18" charset="0"/>
                          <a:sym typeface="Arial" pitchFamily="34"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sym typeface="Arial" pitchFamily="34" charset="0"/>
                        </a:rPr>
                        <a:t>as.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sym typeface="Arial" pitchFamily="34"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sym typeface="Arial" pitchFamily="34"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sym typeface="Arial" pitchFamily="34" charset="0"/>
                        </a:rPr>
                        <a:t>Autor(es): Marcela dos Santos Amorim, Alexandre Peixoto Serafim</a:t>
                      </a:r>
                      <a:endParaRPr kumimoji="0" lang="pt-BR" sz="1400" b="0" i="0" u="none" strike="noStrike" cap="none" normalizeH="0" baseline="0" smtClean="0">
                        <a:ln>
                          <a:noFill/>
                        </a:ln>
                        <a:solidFill>
                          <a:srgbClr val="404040"/>
                        </a:solidFill>
                        <a:effectLst/>
                        <a:latin typeface="Arial" pitchFamily="34" charset="0"/>
                        <a:cs typeface="Arial" pitchFamily="34" charset="0"/>
                        <a:sym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Pct val="100000"/>
                        <a:buFontTx/>
                        <a:buNone/>
                        <a:tabLst/>
                      </a:pPr>
                      <a:r>
                        <a:rPr kumimoji="0" lang="pt-BR" sz="1000" b="0" i="0" u="none" strike="noStrike" cap="none" normalizeH="0" baseline="0" smtClean="0">
                          <a:ln>
                            <a:noFill/>
                          </a:ln>
                          <a:solidFill>
                            <a:srgbClr val="000000"/>
                          </a:solidFill>
                          <a:effectLst/>
                          <a:latin typeface="Times New Roman" pitchFamily="18" charset="0"/>
                          <a:cs typeface="Times New Roman" pitchFamily="18" charset="0"/>
                          <a:sym typeface="Arial" pitchFamily="34" charset="0"/>
                          <a:hlinkClick r:id="rId2"/>
                        </a:rPr>
                        <a:t>  </a:t>
                      </a:r>
                      <a:endParaRPr kumimoji="0" lang="pt-BR" sz="1000" b="0" i="0" u="none" strike="noStrike" cap="none" normalizeH="0" baseline="0" smtClean="0">
                        <a:ln>
                          <a:noFill/>
                        </a:ln>
                        <a:solidFill>
                          <a:srgbClr val="000000"/>
                        </a:solidFill>
                        <a:effectLst/>
                        <a:latin typeface="Times New Roman" pitchFamily="18" charset="0"/>
                        <a:cs typeface="Times New Roman" pitchFamily="18" charset="0"/>
                        <a:sym typeface="Arial" pitchFamily="34"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4758" name="Picture 6" descr="link2">
            <a:hlinkClick r:id="rId2"/>
          </p:cNvPr>
          <p:cNvPicPr>
            <a:picLocks noChangeAspect="1" noChangeArrowheads="1"/>
          </p:cNvPicPr>
          <p:nvPr/>
        </p:nvPicPr>
        <p:blipFill>
          <a:blip r:embed="rId3"/>
          <a:srcRect/>
          <a:stretch>
            <a:fillRect/>
          </a:stretch>
        </p:blipFill>
        <p:spPr bwMode="auto">
          <a:xfrm>
            <a:off x="10488613" y="476250"/>
            <a:ext cx="469900" cy="285750"/>
          </a:xfrm>
          <a:prstGeom prst="rect">
            <a:avLst/>
          </a:prstGeom>
          <a:noFill/>
          <a:ln w="9525">
            <a:noFill/>
            <a:miter lim="800000"/>
            <a:headEnd/>
            <a:tailEnd/>
          </a:ln>
        </p:spPr>
      </p:pic>
      <p:sp>
        <p:nvSpPr>
          <p:cNvPr id="74759" name="Text Box 7"/>
          <p:cNvSpPr txBox="1">
            <a:spLocks noChangeArrowheads="1"/>
          </p:cNvSpPr>
          <p:nvPr/>
        </p:nvSpPr>
        <p:spPr bwMode="auto">
          <a:xfrm>
            <a:off x="1774825" y="6216650"/>
            <a:ext cx="8439150" cy="641350"/>
          </a:xfrm>
          <a:prstGeom prst="rect">
            <a:avLst/>
          </a:prstGeom>
          <a:solidFill>
            <a:schemeClr val="bg1"/>
          </a:solidFill>
          <a:ln w="9525">
            <a:noFill/>
            <a:miter lim="800000"/>
            <a:headEnd/>
            <a:tailEnd/>
          </a:ln>
        </p:spPr>
        <p:txBody>
          <a:bodyPr wrap="none">
            <a:spAutoFit/>
          </a:bodyPr>
          <a:lstStyle/>
          <a:p>
            <a:pPr algn="ctr"/>
            <a:r>
              <a:rPr lang="pt-BR">
                <a:solidFill>
                  <a:schemeClr val="hlink"/>
                </a:solidFill>
              </a:rPr>
              <a:t>Obs: artigo aceito para publicação pela Revista Brasília Médica (da UnB) com os </a:t>
            </a:r>
          </a:p>
          <a:p>
            <a:pPr algn="ctr"/>
            <a:r>
              <a:rPr lang="pt-BR">
                <a:solidFill>
                  <a:schemeClr val="hlink"/>
                </a:solidFill>
              </a:rPr>
              <a:t>Autores  Serafim AP, Amorim MS e Margotto PR, no dia 20/6/2015</a:t>
            </a: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912813" y="-531813"/>
            <a:ext cx="9829800" cy="1447801"/>
          </a:xfrm>
        </p:spPr>
        <p:txBody>
          <a:bodyPr lIns="91440" tIns="45720" rIns="91440" bIns="45720"/>
          <a:lstStyle/>
          <a:p>
            <a:r>
              <a:rPr lang="pt-BR" smtClean="0">
                <a:solidFill>
                  <a:srgbClr val="FF3300"/>
                </a:solidFill>
                <a:latin typeface="Times New Roman" pitchFamily="18" charset="0"/>
                <a:cs typeface="Times New Roman" pitchFamily="18" charset="0"/>
              </a:rPr>
              <a:t>Transfusão relacionada a lesão aguda pulmonar em um recém-nascido</a:t>
            </a:r>
          </a:p>
        </p:txBody>
      </p:sp>
      <p:sp>
        <p:nvSpPr>
          <p:cNvPr id="75779" name="Rectangle 3"/>
          <p:cNvSpPr>
            <a:spLocks noGrp="1" noChangeArrowheads="1"/>
          </p:cNvSpPr>
          <p:nvPr>
            <p:ph type="body" idx="4294967295"/>
          </p:nvPr>
        </p:nvSpPr>
        <p:spPr>
          <a:xfrm>
            <a:off x="993775" y="1557338"/>
            <a:ext cx="11198225" cy="4484687"/>
          </a:xfrm>
        </p:spPr>
        <p:txBody>
          <a:bodyPr lIns="91440" tIns="45720" rIns="91440" bIns="45720"/>
          <a:lstStyle/>
          <a:p>
            <a:pPr marL="469900" indent="-469900">
              <a:lnSpc>
                <a:spcPct val="80000"/>
              </a:lnSpc>
              <a:buFont typeface="Arial" pitchFamily="34" charset="0"/>
              <a:buNone/>
            </a:pPr>
            <a:r>
              <a:rPr lang="pt-BR" sz="900" smtClean="0">
                <a:latin typeface="Arial" pitchFamily="34" charset="0"/>
                <a:cs typeface="Arial" pitchFamily="34" charset="0"/>
              </a:rPr>
              <a:t>              </a:t>
            </a:r>
            <a:r>
              <a:rPr lang="pt-BR" sz="1800" smtClean="0">
                <a:latin typeface="Arial" pitchFamily="34" charset="0"/>
                <a:cs typeface="Arial" pitchFamily="34" charset="0"/>
              </a:rPr>
              <a:t>A TRALI é uma complicação potencialmente mortal e potencialmente fatal de transfusão de componentes do sangue , que em grande parte continua a ser subdiagnostica e subtratada, principalmente em recém-nascidos. Gupta e cl relataram um caso com esta condição (RN com 27 semanas;847g;recebeu 4 transfusões sanguíenas). Seis horas após a última transfusão, o RN desenvolveu severo desconforto respiratório, requerendo intubação e ventilação mecânica; anteriormente, estava em ventilação não invasiva; havia sido extubado aos 14 dias de vida). O Rx de tórax mostrou total opacificação pulmonar, com melhora em 36 horas.O RN manteve-se hemodinamicamente estável, ecocardiografia mostrou contratilidade do ventrículo esquerdo normal. O screening para sepse foi negativo.. O RN foi extubado com 42 dias de vida. Os autores relataram este caso com o objetivo de enfatizar que TRALI deve ser mantida como um diagnóstico diferencial em todos os grupos de pacientes, incluindo os neonatos, que desenvolvem insuficiência respiratória aguda e o RX de tórax  mostra infiltrados dentro de 6 h após a transfusão dos componentes do  sangue (às vezes, 2horas!) na ausência de evidência de sobrecarga  de volume ou disfunção cardíaca. O tratamento consiste de  suporte ventilatório e hemodinâmico.Diuréticos não são úteis, assim como corticosteróide, prostaglandina E1.O seu reconhecimento é importante tendo em vista a doença e morte associada, para instituir o correta manuseio e eliminação de doadores implicados a partir de painéis de doadores. Vejam os Rx de tórax deste paciente:</a:t>
            </a:r>
          </a:p>
          <a:p>
            <a:pPr marL="469900" indent="-469900">
              <a:lnSpc>
                <a:spcPct val="80000"/>
              </a:lnSpc>
            </a:pPr>
            <a:endParaRPr lang="pt-BR" sz="1800" smtClean="0">
              <a:latin typeface="Arial" pitchFamily="34" charset="0"/>
              <a:cs typeface="Arial" pitchFamily="34" charset="0"/>
            </a:endParaRPr>
          </a:p>
        </p:txBody>
      </p:sp>
      <p:sp>
        <p:nvSpPr>
          <p:cNvPr id="75781" name="AutoShape 5"/>
          <p:cNvSpPr>
            <a:spLocks noChangeArrowheads="1"/>
          </p:cNvSpPr>
          <p:nvPr/>
        </p:nvSpPr>
        <p:spPr bwMode="auto">
          <a:xfrm>
            <a:off x="11279188" y="6021388"/>
            <a:ext cx="912812" cy="269875"/>
          </a:xfrm>
          <a:custGeom>
            <a:avLst/>
            <a:gdLst>
              <a:gd name="T0" fmla="*/ 16255070 w 21600"/>
              <a:gd name="T1" fmla="*/ 0 h 21600"/>
              <a:gd name="T2" fmla="*/ 0 w 21600"/>
              <a:gd name="T3" fmla="*/ 1685944 h 21600"/>
              <a:gd name="T4" fmla="*/ 16255070 w 21600"/>
              <a:gd name="T5" fmla="*/ 3371876 h 21600"/>
              <a:gd name="T6" fmla="*/ 21673429 w 21600"/>
              <a:gd name="T7" fmla="*/ 168594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solidFill>
                <a:schemeClr val="tx1"/>
              </a:solidFill>
              <a:latin typeface="Verdana" pitchFamily="34" charset="0"/>
              <a:cs typeface="Helvetica"/>
            </a:endParaRPr>
          </a:p>
        </p:txBody>
      </p:sp>
      <p:sp>
        <p:nvSpPr>
          <p:cNvPr id="75782" name="Rectangle 6"/>
          <p:cNvSpPr>
            <a:spLocks noChangeArrowheads="1"/>
          </p:cNvSpPr>
          <p:nvPr/>
        </p:nvSpPr>
        <p:spPr bwMode="auto">
          <a:xfrm>
            <a:off x="1200150" y="908050"/>
            <a:ext cx="10367963" cy="638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b="1">
                <a:hlinkClick r:id="rId2"/>
              </a:rPr>
              <a:t>Transfusion</a:t>
            </a:r>
            <a:r>
              <a:rPr lang="pt-BR" sz="1400">
                <a:hlinkClick r:id="rId2"/>
              </a:rPr>
              <a:t> </a:t>
            </a:r>
            <a:r>
              <a:rPr lang="pt-BR" sz="1400" b="1">
                <a:hlinkClick r:id="rId2"/>
              </a:rPr>
              <a:t>related</a:t>
            </a:r>
            <a:r>
              <a:rPr lang="pt-BR" sz="1400">
                <a:hlinkClick r:id="rId2"/>
              </a:rPr>
              <a:t> </a:t>
            </a:r>
            <a:r>
              <a:rPr lang="pt-BR" sz="1400" b="1">
                <a:hlinkClick r:id="rId2"/>
              </a:rPr>
              <a:t>acute</a:t>
            </a:r>
            <a:r>
              <a:rPr lang="pt-BR" sz="1400">
                <a:hlinkClick r:id="rId2"/>
              </a:rPr>
              <a:t> </a:t>
            </a:r>
            <a:r>
              <a:rPr lang="pt-BR" sz="1400" b="1">
                <a:hlinkClick r:id="rId2"/>
              </a:rPr>
              <a:t>lung</a:t>
            </a:r>
            <a:r>
              <a:rPr lang="pt-BR" sz="1400">
                <a:hlinkClick r:id="rId2"/>
              </a:rPr>
              <a:t> </a:t>
            </a:r>
            <a:r>
              <a:rPr lang="pt-BR" sz="1400" b="1">
                <a:hlinkClick r:id="rId2"/>
              </a:rPr>
              <a:t>injury</a:t>
            </a:r>
            <a:r>
              <a:rPr lang="pt-BR" sz="1400">
                <a:hlinkClick r:id="rId2"/>
              </a:rPr>
              <a:t> in a </a:t>
            </a:r>
            <a:r>
              <a:rPr lang="pt-BR" sz="1400" b="1">
                <a:hlinkClick r:id="rId2"/>
              </a:rPr>
              <a:t>neonate</a:t>
            </a:r>
            <a:r>
              <a:rPr lang="pt-BR" sz="1400">
                <a:hlinkClick r:id="rId2"/>
              </a:rPr>
              <a:t>.</a:t>
            </a:r>
            <a:endParaRPr lang="pt-BR" sz="1400"/>
          </a:p>
          <a:p>
            <a:pPr algn="ctr"/>
            <a:r>
              <a:rPr lang="pt-BR" sz="1400"/>
              <a:t>Gupta S, Som T, Iyer L, Agarwal R.Indian J Pediatr. 2012 Oct;79(10):1363-5. doi: 10.1007/s12098-011-0668-6. Epub 2011 Dec 29.</a:t>
            </a:r>
          </a:p>
          <a:p>
            <a:pPr algn="ctr"/>
            <a:r>
              <a:rPr lang="pt-BR" sz="1400"/>
              <a:t>PMID: 22205378</a:t>
            </a:r>
            <a:r>
              <a:rPr lang="pt-BR" sz="1400" u="sng">
                <a:hlinkClick r:id="rId3"/>
              </a:rPr>
              <a:t>Similar articles</a:t>
            </a:r>
            <a:endParaRPr lang="pt-BR" sz="1400" u="sng"/>
          </a:p>
        </p:txBody>
      </p:sp>
      <p:sp>
        <p:nvSpPr>
          <p:cNvPr id="75783" name="Oval 7"/>
          <p:cNvSpPr>
            <a:spLocks noChangeArrowheads="1"/>
          </p:cNvSpPr>
          <p:nvPr/>
        </p:nvSpPr>
        <p:spPr bwMode="auto">
          <a:xfrm>
            <a:off x="10991850" y="0"/>
            <a:ext cx="914400" cy="914400"/>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2012</a:t>
            </a: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p:cNvPicPr>
            <a:picLocks noChangeAspect="1" noChangeArrowheads="1"/>
          </p:cNvPicPr>
          <p:nvPr/>
        </p:nvPicPr>
        <p:blipFill>
          <a:blip r:embed="rId2"/>
          <a:srcRect/>
          <a:stretch>
            <a:fillRect/>
          </a:stretch>
        </p:blipFill>
        <p:spPr bwMode="auto">
          <a:xfrm>
            <a:off x="4440238" y="0"/>
            <a:ext cx="2879725" cy="5365750"/>
          </a:xfrm>
          <a:prstGeom prst="rect">
            <a:avLst/>
          </a:prstGeom>
          <a:noFill/>
          <a:ln w="38100">
            <a:solidFill>
              <a:schemeClr val="accent2"/>
            </a:solidFill>
            <a:miter lim="800000"/>
            <a:headEnd/>
            <a:tailEnd/>
          </a:ln>
        </p:spPr>
      </p:pic>
      <p:sp>
        <p:nvSpPr>
          <p:cNvPr id="76803" name="Text Box 3"/>
          <p:cNvSpPr txBox="1">
            <a:spLocks noChangeArrowheads="1"/>
          </p:cNvSpPr>
          <p:nvPr/>
        </p:nvSpPr>
        <p:spPr bwMode="auto">
          <a:xfrm>
            <a:off x="239713" y="5373688"/>
            <a:ext cx="11712575" cy="1190625"/>
          </a:xfrm>
          <a:prstGeom prst="rect">
            <a:avLst/>
          </a:prstGeom>
          <a:solidFill>
            <a:schemeClr val="bg1"/>
          </a:solidFill>
          <a:ln w="9525">
            <a:noFill/>
            <a:miter lim="800000"/>
            <a:headEnd/>
            <a:tailEnd/>
          </a:ln>
        </p:spPr>
        <p:txBody>
          <a:bodyPr>
            <a:spAutoFit/>
          </a:bodyPr>
          <a:lstStyle/>
          <a:p>
            <a:r>
              <a:rPr lang="pt-BR">
                <a:solidFill>
                  <a:srgbClr val="0000FF"/>
                </a:solidFill>
                <a:latin typeface="Verdana" pitchFamily="34" charset="0"/>
                <a:cs typeface="Helvetica"/>
              </a:rPr>
              <a:t>Em (a) radiografia de tórax um dia antes concentrado de hemácias</a:t>
            </a:r>
          </a:p>
          <a:p>
            <a:r>
              <a:rPr lang="pt-BR">
                <a:solidFill>
                  <a:srgbClr val="0000FF"/>
                </a:solidFill>
                <a:latin typeface="Verdana" pitchFamily="34" charset="0"/>
                <a:cs typeface="Helvetica"/>
              </a:rPr>
              <a:t>mostrando os campos pulmonares bilateralmente claros. Em (b) radiografia de tórax logo após concentrado de hemácias mostrando o 0pacificação  dos campos pulmonares. Em (c), RX 36 horas após, mostrando o clareamento do pulmão seguindo o tratamento de suporte</a:t>
            </a:r>
          </a:p>
        </p:txBody>
      </p:sp>
      <p:sp>
        <p:nvSpPr>
          <p:cNvPr id="76804" name="Text Box 4"/>
          <p:cNvSpPr txBox="1">
            <a:spLocks noChangeArrowheads="1"/>
          </p:cNvSpPr>
          <p:nvPr/>
        </p:nvSpPr>
        <p:spPr bwMode="auto">
          <a:xfrm>
            <a:off x="7727950" y="5013325"/>
            <a:ext cx="2843213" cy="366713"/>
          </a:xfrm>
          <a:prstGeom prst="rect">
            <a:avLst/>
          </a:prstGeom>
          <a:noFill/>
          <a:ln w="9525">
            <a:noFill/>
            <a:miter lim="800000"/>
            <a:headEnd/>
            <a:tailEnd/>
          </a:ln>
        </p:spPr>
        <p:txBody>
          <a:bodyPr wrap="none">
            <a:spAutoFit/>
          </a:bodyPr>
          <a:lstStyle/>
          <a:p>
            <a:r>
              <a:rPr lang="pt-BR">
                <a:solidFill>
                  <a:schemeClr val="tx1"/>
                </a:solidFill>
                <a:latin typeface="Verdana" pitchFamily="34" charset="0"/>
                <a:cs typeface="Helvetica"/>
              </a:rPr>
              <a:t>Gupta et al,2012</a:t>
            </a: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nvPr>
        </p:nvSpPr>
        <p:spPr>
          <a:xfrm>
            <a:off x="-528638" y="0"/>
            <a:ext cx="9829801" cy="1447800"/>
          </a:xfrm>
        </p:spPr>
        <p:txBody>
          <a:bodyPr lIns="91440" tIns="45720" rIns="91440" bIns="45720"/>
          <a:lstStyle/>
          <a:p>
            <a:r>
              <a:rPr lang="pt-BR" smtClean="0">
                <a:latin typeface="Times New Roman" pitchFamily="18" charset="0"/>
                <a:cs typeface="Times New Roman" pitchFamily="18" charset="0"/>
              </a:rPr>
              <a:t>		</a:t>
            </a:r>
            <a:r>
              <a:rPr lang="pt-BR" b="1" smtClean="0">
                <a:solidFill>
                  <a:srgbClr val="FF3300"/>
                </a:solidFill>
                <a:latin typeface="Times New Roman" pitchFamily="18" charset="0"/>
                <a:cs typeface="Times New Roman" pitchFamily="18" charset="0"/>
              </a:rPr>
              <a:t>O que é TRALI?</a:t>
            </a:r>
          </a:p>
        </p:txBody>
      </p:sp>
      <p:sp>
        <p:nvSpPr>
          <p:cNvPr id="77827" name="Rectangle 3"/>
          <p:cNvSpPr>
            <a:spLocks noGrp="1" noChangeArrowheads="1"/>
          </p:cNvSpPr>
          <p:nvPr>
            <p:ph type="body" idx="4294967295"/>
          </p:nvPr>
        </p:nvSpPr>
        <p:spPr/>
        <p:txBody>
          <a:bodyPr lIns="91440" tIns="45720" rIns="91440" bIns="45720"/>
          <a:lstStyle/>
          <a:p>
            <a:pPr marL="469900" indent="-469900"/>
            <a:r>
              <a:rPr lang="pt-BR" sz="2400" smtClean="0">
                <a:latin typeface="Arial" pitchFamily="34" charset="0"/>
                <a:cs typeface="Arial" pitchFamily="34" charset="0"/>
              </a:rPr>
              <a:t>TRALI (</a:t>
            </a:r>
            <a:r>
              <a:rPr lang="pt-BR" sz="2400" b="1" i="1" smtClean="0">
                <a:latin typeface="Arial" pitchFamily="34" charset="0"/>
                <a:cs typeface="Arial" pitchFamily="34" charset="0"/>
              </a:rPr>
              <a:t>Transfusion related acute lung injury</a:t>
            </a:r>
            <a:r>
              <a:rPr lang="pt-BR" sz="2400" smtClean="0">
                <a:latin typeface="Arial" pitchFamily="34" charset="0"/>
                <a:cs typeface="Arial" pitchFamily="34" charset="0"/>
              </a:rPr>
              <a:t>) é traduzida como lesão aguda pulmonar relacionada á transfusão ou edema pulmonar agudo não cardiogênico, ocasionada por diversos mecanismos: transfusão de anticorpos dirigidos contra o sistema HLA ou antígenos neutrofílicos que reagem com leucócitos e plaquetas do receptor levando a uma sequela de eventos que aumentam a permeabilidade da microcirculação pulmonar, permitindo a passagem de líquidos para os alvéolos. A incidência de TRALI é desconhecida; acredita-se que seja em torno de 1:5000 transfusões.</a:t>
            </a:r>
          </a:p>
        </p:txBody>
      </p:sp>
      <p:sp>
        <p:nvSpPr>
          <p:cNvPr id="77828" name="Text Box 4"/>
          <p:cNvSpPr txBox="1">
            <a:spLocks noChangeArrowheads="1"/>
          </p:cNvSpPr>
          <p:nvPr/>
        </p:nvSpPr>
        <p:spPr bwMode="auto">
          <a:xfrm>
            <a:off x="2640013" y="260350"/>
            <a:ext cx="5057775" cy="579438"/>
          </a:xfrm>
          <a:prstGeom prst="rect">
            <a:avLst/>
          </a:prstGeom>
          <a:noFill/>
          <a:ln w="9525">
            <a:noFill/>
            <a:miter lim="800000"/>
            <a:headEnd/>
            <a:tailEnd/>
          </a:ln>
        </p:spPr>
        <p:txBody>
          <a:bodyPr wrap="none">
            <a:spAutoFit/>
          </a:bodyPr>
          <a:lstStyle/>
          <a:p>
            <a:pPr algn="ctr"/>
            <a:r>
              <a:rPr lang="pt-BR" sz="3200">
                <a:solidFill>
                  <a:srgbClr val="0000FF"/>
                </a:solidFill>
                <a:latin typeface="Verdana" pitchFamily="34" charset="0"/>
                <a:cs typeface="Helvetica"/>
              </a:rPr>
              <a:t>Consulta à hemoterapia</a:t>
            </a:r>
          </a:p>
        </p:txBody>
      </p:sp>
      <p:sp>
        <p:nvSpPr>
          <p:cNvPr id="77829" name="Text Box 5"/>
          <p:cNvSpPr txBox="1">
            <a:spLocks noChangeArrowheads="1"/>
          </p:cNvSpPr>
          <p:nvPr/>
        </p:nvSpPr>
        <p:spPr bwMode="auto">
          <a:xfrm>
            <a:off x="2135188" y="5373688"/>
            <a:ext cx="4710112" cy="641350"/>
          </a:xfrm>
          <a:prstGeom prst="rect">
            <a:avLst/>
          </a:prstGeom>
          <a:noFill/>
          <a:ln w="9525">
            <a:noFill/>
            <a:miter lim="800000"/>
            <a:headEnd/>
            <a:tailEnd/>
          </a:ln>
        </p:spPr>
        <p:txBody>
          <a:bodyPr wrap="none">
            <a:spAutoFit/>
          </a:bodyPr>
          <a:lstStyle/>
          <a:p>
            <a:r>
              <a:rPr lang="pt-BR">
                <a:solidFill>
                  <a:schemeClr val="tx1"/>
                </a:solidFill>
                <a:latin typeface="Verdana" pitchFamily="34" charset="0"/>
                <a:cs typeface="Helvetica"/>
              </a:rPr>
              <a:t>Guias de Condutas hemoterápicas</a:t>
            </a:r>
          </a:p>
          <a:p>
            <a:r>
              <a:rPr lang="pt-BR">
                <a:solidFill>
                  <a:schemeClr val="tx1"/>
                </a:solidFill>
                <a:latin typeface="Verdana" pitchFamily="34" charset="0"/>
                <a:cs typeface="Helvetica"/>
              </a:rPr>
              <a:t>2ª Edição, 2010 (Hospital Sírio-Libanês</a:t>
            </a:r>
          </a:p>
        </p:txBody>
      </p:sp>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idx="4294967295"/>
          </p:nvPr>
        </p:nvSpPr>
        <p:spPr/>
        <p:txBody>
          <a:bodyPr lIns="91440" tIns="45720" rIns="91440" bIns="45720"/>
          <a:lstStyle/>
          <a:p>
            <a:r>
              <a:rPr lang="pt-BR" sz="3600" smtClean="0">
                <a:solidFill>
                  <a:schemeClr val="hlink"/>
                </a:solidFill>
                <a:latin typeface="Times New Roman" pitchFamily="18" charset="0"/>
                <a:cs typeface="Times New Roman" pitchFamily="18" charset="0"/>
              </a:rPr>
              <a:t>Quadro Clínico</a:t>
            </a:r>
          </a:p>
        </p:txBody>
      </p:sp>
      <p:sp>
        <p:nvSpPr>
          <p:cNvPr id="78851" name="Rectangle 3"/>
          <p:cNvSpPr>
            <a:spLocks noGrp="1" noChangeArrowheads="1"/>
          </p:cNvSpPr>
          <p:nvPr>
            <p:ph type="body" idx="4294967295"/>
          </p:nvPr>
        </p:nvSpPr>
        <p:spPr>
          <a:xfrm>
            <a:off x="1558925" y="1484313"/>
            <a:ext cx="9144000" cy="5029200"/>
          </a:xfrm>
        </p:spPr>
        <p:txBody>
          <a:bodyPr lIns="91440" tIns="45720" rIns="91440" bIns="45720"/>
          <a:lstStyle/>
          <a:p>
            <a:pPr marL="469900" indent="-469900"/>
            <a:r>
              <a:rPr lang="pt-BR" sz="1600" smtClean="0">
                <a:latin typeface="Arial" pitchFamily="34" charset="0"/>
                <a:cs typeface="Arial" pitchFamily="34" charset="0"/>
              </a:rPr>
              <a:t> </a:t>
            </a:r>
            <a:r>
              <a:rPr lang="pt-BR" smtClean="0">
                <a:latin typeface="Arial" pitchFamily="34" charset="0"/>
                <a:cs typeface="Arial" pitchFamily="34" charset="0"/>
              </a:rPr>
              <a:t>Deve-se suspeitar desta reação em qualquer quadro de insuficiência respiratória aguda que ocorra até 6 horas após a transfusão de sangue.</a:t>
            </a:r>
          </a:p>
          <a:p>
            <a:pPr marL="469900" indent="-469900"/>
            <a:r>
              <a:rPr lang="pt-BR" smtClean="0">
                <a:latin typeface="Arial" pitchFamily="34" charset="0"/>
                <a:cs typeface="Arial" pitchFamily="34" charset="0"/>
              </a:rPr>
              <a:t>A definição de TRALI refere-se a presença de:</a:t>
            </a:r>
          </a:p>
          <a:p>
            <a:pPr marL="469900" indent="-469900">
              <a:buFont typeface="Arial" pitchFamily="34" charset="0"/>
              <a:buNone/>
            </a:pPr>
            <a:r>
              <a:rPr lang="pt-BR" smtClean="0">
                <a:latin typeface="Arial" pitchFamily="34" charset="0"/>
                <a:cs typeface="Arial" pitchFamily="34" charset="0"/>
              </a:rPr>
              <a:t>      -ALI (lesão pulmonar aguda) com hipoxemia, PaO2/FiO2 &lt;300 ou SatO2 em ar ambiente</a:t>
            </a:r>
          </a:p>
          <a:p>
            <a:pPr marL="469900" indent="-469900">
              <a:buFont typeface="Arial" pitchFamily="34" charset="0"/>
              <a:buNone/>
            </a:pPr>
            <a:r>
              <a:rPr lang="pt-BR" smtClean="0">
                <a:latin typeface="Arial" pitchFamily="34" charset="0"/>
                <a:cs typeface="Arial" pitchFamily="34" charset="0"/>
              </a:rPr>
              <a:t>      -ausência de ALI prévia à transfusão</a:t>
            </a:r>
          </a:p>
          <a:p>
            <a:pPr marL="469900" indent="-469900">
              <a:buFont typeface="Arial" pitchFamily="34" charset="0"/>
              <a:buNone/>
            </a:pPr>
            <a:r>
              <a:rPr lang="pt-BR" smtClean="0">
                <a:latin typeface="Arial" pitchFamily="34" charset="0"/>
                <a:cs typeface="Arial" pitchFamily="34" charset="0"/>
              </a:rPr>
              <a:t>     -Início dos sintomas 6 horas após a transfusão</a:t>
            </a:r>
          </a:p>
          <a:p>
            <a:pPr marL="469900" indent="-469900">
              <a:buFont typeface="Arial" pitchFamily="34" charset="0"/>
              <a:buNone/>
            </a:pPr>
            <a:r>
              <a:rPr lang="pt-BR" smtClean="0">
                <a:latin typeface="Arial" pitchFamily="34" charset="0"/>
                <a:cs typeface="Arial" pitchFamily="34" charset="0"/>
              </a:rPr>
              <a:t>     -ausência de outros fatores de risco para ALI</a:t>
            </a:r>
          </a:p>
          <a:p>
            <a:pPr marL="469900" indent="-469900" algn="ctr">
              <a:buFont typeface="Arial" pitchFamily="34" charset="0"/>
              <a:buNone/>
            </a:pPr>
            <a:r>
              <a:rPr lang="pt-BR" smtClean="0">
                <a:solidFill>
                  <a:srgbClr val="FF3300"/>
                </a:solidFill>
                <a:latin typeface="Arial" pitchFamily="34" charset="0"/>
                <a:cs typeface="Arial" pitchFamily="34" charset="0"/>
              </a:rPr>
              <a:t>Havendo outro fator de risco para ALI, o quadro passa a ser classificado como possível TRALI</a:t>
            </a:r>
          </a:p>
        </p:txBody>
      </p:sp>
      <p:sp>
        <p:nvSpPr>
          <p:cNvPr id="78852" name="Text Box 4"/>
          <p:cNvSpPr txBox="1">
            <a:spLocks noChangeArrowheads="1"/>
          </p:cNvSpPr>
          <p:nvPr/>
        </p:nvSpPr>
        <p:spPr bwMode="auto">
          <a:xfrm>
            <a:off x="3071813" y="5734050"/>
            <a:ext cx="4710112" cy="641350"/>
          </a:xfrm>
          <a:prstGeom prst="rect">
            <a:avLst/>
          </a:prstGeom>
          <a:noFill/>
          <a:ln w="9525">
            <a:noFill/>
            <a:miter lim="800000"/>
            <a:headEnd/>
            <a:tailEnd/>
          </a:ln>
        </p:spPr>
        <p:txBody>
          <a:bodyPr wrap="none">
            <a:spAutoFit/>
          </a:bodyPr>
          <a:lstStyle/>
          <a:p>
            <a:r>
              <a:rPr lang="pt-BR">
                <a:solidFill>
                  <a:schemeClr val="tx1"/>
                </a:solidFill>
                <a:latin typeface="Verdana" pitchFamily="34" charset="0"/>
                <a:cs typeface="Helvetica"/>
              </a:rPr>
              <a:t>Guias de Condutas hemoterápicas</a:t>
            </a:r>
          </a:p>
          <a:p>
            <a:r>
              <a:rPr lang="pt-BR">
                <a:solidFill>
                  <a:schemeClr val="tx1"/>
                </a:solidFill>
                <a:latin typeface="Verdana" pitchFamily="34" charset="0"/>
                <a:cs typeface="Helvetica"/>
              </a:rPr>
              <a:t>2ª Edição, 2010 (Hospital Sírio-Libanês</a:t>
            </a:r>
          </a:p>
        </p:txBody>
      </p:sp>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idx="4294967295"/>
          </p:nvPr>
        </p:nvSpPr>
        <p:spPr/>
        <p:txBody>
          <a:bodyPr lIns="91440" tIns="45720" rIns="91440" bIns="45720"/>
          <a:lstStyle/>
          <a:p>
            <a:r>
              <a:rPr lang="pt-BR" sz="3600" smtClean="0">
                <a:solidFill>
                  <a:schemeClr val="hlink"/>
                </a:solidFill>
                <a:latin typeface="Times New Roman" pitchFamily="18" charset="0"/>
                <a:cs typeface="Times New Roman" pitchFamily="18" charset="0"/>
              </a:rPr>
              <a:t>Tratamento</a:t>
            </a:r>
          </a:p>
        </p:txBody>
      </p:sp>
      <p:sp>
        <p:nvSpPr>
          <p:cNvPr id="79875" name="Rectangle 3"/>
          <p:cNvSpPr>
            <a:spLocks noGrp="1" noChangeArrowheads="1"/>
          </p:cNvSpPr>
          <p:nvPr>
            <p:ph type="body" idx="4294967295"/>
          </p:nvPr>
        </p:nvSpPr>
        <p:spPr>
          <a:xfrm>
            <a:off x="1344613" y="1828800"/>
            <a:ext cx="9144000" cy="5029200"/>
          </a:xfrm>
        </p:spPr>
        <p:txBody>
          <a:bodyPr lIns="91440" tIns="45720" rIns="91440" bIns="45720"/>
          <a:lstStyle/>
          <a:p>
            <a:pPr marL="469900" indent="-469900"/>
            <a:r>
              <a:rPr lang="pt-BR" sz="2400" smtClean="0">
                <a:latin typeface="Arial" pitchFamily="34" charset="0"/>
                <a:cs typeface="Arial" pitchFamily="34" charset="0"/>
              </a:rPr>
              <a:t>Reversão da hipoxia com oxigenoterapia e se necessário, assistência ventilatória</a:t>
            </a:r>
          </a:p>
          <a:p>
            <a:pPr marL="469900" indent="-469900"/>
            <a:r>
              <a:rPr lang="pt-BR" sz="2400" smtClean="0">
                <a:latin typeface="Arial" pitchFamily="34" charset="0"/>
                <a:cs typeface="Arial" pitchFamily="34" charset="0"/>
              </a:rPr>
              <a:t>Corticosteróide: é discutível</a:t>
            </a:r>
          </a:p>
          <a:p>
            <a:pPr marL="469900" indent="-469900"/>
            <a:r>
              <a:rPr lang="pt-BR" sz="2400" smtClean="0">
                <a:latin typeface="Arial" pitchFamily="34" charset="0"/>
                <a:cs typeface="Arial" pitchFamily="34" charset="0"/>
              </a:rPr>
              <a:t>A maioria dos pacientes recupera a função respiratória em 2-4 dias</a:t>
            </a:r>
          </a:p>
        </p:txBody>
      </p:sp>
      <p:sp>
        <p:nvSpPr>
          <p:cNvPr id="79876" name="Text Box 4"/>
          <p:cNvSpPr txBox="1">
            <a:spLocks noChangeArrowheads="1"/>
          </p:cNvSpPr>
          <p:nvPr/>
        </p:nvSpPr>
        <p:spPr bwMode="auto">
          <a:xfrm>
            <a:off x="3649663" y="5300663"/>
            <a:ext cx="4710112" cy="641350"/>
          </a:xfrm>
          <a:prstGeom prst="rect">
            <a:avLst/>
          </a:prstGeom>
          <a:noFill/>
          <a:ln w="9525">
            <a:noFill/>
            <a:miter lim="800000"/>
            <a:headEnd/>
            <a:tailEnd/>
          </a:ln>
        </p:spPr>
        <p:txBody>
          <a:bodyPr wrap="none">
            <a:spAutoFit/>
          </a:bodyPr>
          <a:lstStyle/>
          <a:p>
            <a:r>
              <a:rPr lang="pt-BR">
                <a:solidFill>
                  <a:schemeClr val="tx1"/>
                </a:solidFill>
                <a:latin typeface="Verdana" pitchFamily="34" charset="0"/>
                <a:cs typeface="Helvetica"/>
              </a:rPr>
              <a:t>Guias de Condutas hemoterápicas</a:t>
            </a:r>
          </a:p>
          <a:p>
            <a:r>
              <a:rPr lang="pt-BR">
                <a:solidFill>
                  <a:schemeClr val="tx1"/>
                </a:solidFill>
                <a:latin typeface="Verdana" pitchFamily="34" charset="0"/>
                <a:cs typeface="Helvetica"/>
              </a:rPr>
              <a:t>2ª Edição, 2010 (Hospital Sírio-Libanês</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idx="4294967295"/>
          </p:nvPr>
        </p:nvSpPr>
        <p:spPr/>
        <p:txBody>
          <a:bodyPr lIns="91440" tIns="45720" rIns="91440" bIns="45720"/>
          <a:lstStyle/>
          <a:p>
            <a:r>
              <a:rPr lang="pt-BR" sz="3600" smtClean="0">
                <a:solidFill>
                  <a:schemeClr val="hlink"/>
                </a:solidFill>
                <a:latin typeface="Times New Roman" pitchFamily="18" charset="0"/>
                <a:cs typeface="Times New Roman" pitchFamily="18" charset="0"/>
              </a:rPr>
              <a:t>Prevenção</a:t>
            </a:r>
          </a:p>
        </p:txBody>
      </p:sp>
      <p:sp>
        <p:nvSpPr>
          <p:cNvPr id="80899" name="Rectangle 3"/>
          <p:cNvSpPr>
            <a:spLocks noGrp="1" noChangeArrowheads="1"/>
          </p:cNvSpPr>
          <p:nvPr>
            <p:ph type="body" idx="4294967295"/>
          </p:nvPr>
        </p:nvSpPr>
        <p:spPr/>
        <p:txBody>
          <a:bodyPr lIns="91440" tIns="45720" rIns="91440" bIns="45720"/>
          <a:lstStyle/>
          <a:p>
            <a:pPr marL="469900" indent="-469900"/>
            <a:r>
              <a:rPr lang="pt-BR" sz="2400" smtClean="0">
                <a:latin typeface="Arial" pitchFamily="34" charset="0"/>
                <a:cs typeface="Arial" pitchFamily="34" charset="0"/>
              </a:rPr>
              <a:t>Se o anticorpo do doador é demonstrável como causador da reação pulmonar aguda, seu sangue não deve ser utilizado para produção de componentes que contenhm plasma</a:t>
            </a:r>
          </a:p>
          <a:p>
            <a:pPr marL="469900" indent="-469900"/>
            <a:r>
              <a:rPr lang="pt-BR" sz="2400" smtClean="0">
                <a:latin typeface="Arial" pitchFamily="34" charset="0"/>
                <a:cs typeface="Arial" pitchFamily="34" charset="0"/>
              </a:rPr>
              <a:t>Se o anticorpo for demonstrado como sendo do receptor, este deverá receber componentes celulares filtrados (leucodepletados)</a:t>
            </a:r>
          </a:p>
        </p:txBody>
      </p:sp>
      <p:sp>
        <p:nvSpPr>
          <p:cNvPr id="80900" name="Text Box 4"/>
          <p:cNvSpPr txBox="1">
            <a:spLocks noChangeArrowheads="1"/>
          </p:cNvSpPr>
          <p:nvPr/>
        </p:nvSpPr>
        <p:spPr bwMode="auto">
          <a:xfrm>
            <a:off x="3001963" y="5229225"/>
            <a:ext cx="4710112" cy="641350"/>
          </a:xfrm>
          <a:prstGeom prst="rect">
            <a:avLst/>
          </a:prstGeom>
          <a:noFill/>
          <a:ln w="9525">
            <a:noFill/>
            <a:miter lim="800000"/>
            <a:headEnd/>
            <a:tailEnd/>
          </a:ln>
        </p:spPr>
        <p:txBody>
          <a:bodyPr wrap="none">
            <a:spAutoFit/>
          </a:bodyPr>
          <a:lstStyle/>
          <a:p>
            <a:r>
              <a:rPr lang="pt-BR">
                <a:solidFill>
                  <a:schemeClr val="tx1"/>
                </a:solidFill>
                <a:latin typeface="Verdana" pitchFamily="34" charset="0"/>
                <a:cs typeface="Helvetica"/>
              </a:rPr>
              <a:t>Guias de Condutas hemoterápicas</a:t>
            </a:r>
          </a:p>
          <a:p>
            <a:r>
              <a:rPr lang="pt-BR">
                <a:solidFill>
                  <a:schemeClr val="tx1"/>
                </a:solidFill>
                <a:latin typeface="Verdana" pitchFamily="34" charset="0"/>
                <a:cs typeface="Helvetica"/>
              </a:rPr>
              <a:t>2ª Edição, 2010 (Hospital Sírio-Libanês</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p:txBody>
          <a:bodyPr/>
          <a:lstStyle/>
          <a:p>
            <a:r>
              <a:rPr lang="pt-BR" smtClean="0">
                <a:latin typeface="Arial" pitchFamily="34" charset="0"/>
                <a:cs typeface="Arial" pitchFamily="34" charset="0"/>
              </a:rPr>
              <a:t>Um termo, o recém-nascido do sexo masculino, de repente, desenvolveu dificuldade respiratória e cianose grave enquanto sofria transfusão de troca por hiperbilirrubinemia. A lesão pulmonar aguda relacionada à transfusão foi diagnosticada. Devido à hipoxemia persistente, apesar do tratamento agressivo, duas doses de surfactante foram administradas, resultando em melhorias marcadas.</a:t>
            </a:r>
          </a:p>
          <a:p>
            <a:r>
              <a:rPr lang="pt-BR" smtClean="0">
                <a:latin typeface="Arial" pitchFamily="34" charset="0"/>
                <a:cs typeface="Arial" pitchFamily="34" charset="0"/>
              </a:rPr>
              <a:t>CONCLUSÃO:</a:t>
            </a:r>
          </a:p>
          <a:p>
            <a:r>
              <a:rPr lang="pt-BR" smtClean="0">
                <a:latin typeface="Arial" pitchFamily="34" charset="0"/>
                <a:cs typeface="Arial" pitchFamily="34" charset="0"/>
              </a:rPr>
              <a:t>A lesão pulmonar aguda relacionada à transfusão pode ocorrer em neonatos e pode ser tratada com sucesso por substituição de surfactante.</a:t>
            </a:r>
          </a:p>
        </p:txBody>
      </p:sp>
      <p:sp>
        <p:nvSpPr>
          <p:cNvPr id="70660" name="Rectangle 4"/>
          <p:cNvSpPr>
            <a:spLocks noChangeArrowheads="1"/>
          </p:cNvSpPr>
          <p:nvPr/>
        </p:nvSpPr>
        <p:spPr bwMode="auto">
          <a:xfrm>
            <a:off x="2135188" y="0"/>
            <a:ext cx="8569325" cy="1647825"/>
          </a:xfrm>
          <a:prstGeom prst="rect">
            <a:avLst/>
          </a:prstGeom>
          <a:solidFill>
            <a:srgbClr val="FFFFFF"/>
          </a:solidFill>
          <a:ln w="9525">
            <a:noFill/>
            <a:miter lim="800000"/>
            <a:headEnd/>
            <a:tailEnd/>
          </a:ln>
          <a:effectLst/>
        </p:spPr>
        <p:txBody>
          <a:bodyPr lIns="0" tIns="0" rIns="95220" bIns="0" anchor="ctr">
            <a:spAutoFit/>
          </a:bodyPr>
          <a:lstStyle/>
          <a:p>
            <a:pPr algn="ctr"/>
            <a:r>
              <a:rPr lang="pt-BR" b="1">
                <a:hlinkClick r:id="rId2"/>
              </a:rPr>
              <a:t>Transfusion</a:t>
            </a:r>
            <a:r>
              <a:rPr lang="pt-BR">
                <a:hlinkClick r:id="rId2"/>
              </a:rPr>
              <a:t>-</a:t>
            </a:r>
            <a:r>
              <a:rPr lang="pt-BR" b="1">
                <a:hlinkClick r:id="rId2"/>
              </a:rPr>
              <a:t>related</a:t>
            </a:r>
            <a:r>
              <a:rPr lang="pt-BR">
                <a:hlinkClick r:id="rId2"/>
              </a:rPr>
              <a:t> </a:t>
            </a:r>
            <a:r>
              <a:rPr lang="pt-BR" b="1">
                <a:hlinkClick r:id="rId2"/>
              </a:rPr>
              <a:t>acute</a:t>
            </a:r>
            <a:r>
              <a:rPr lang="pt-BR">
                <a:hlinkClick r:id="rId2"/>
              </a:rPr>
              <a:t> </a:t>
            </a:r>
            <a:r>
              <a:rPr lang="pt-BR" b="1">
                <a:hlinkClick r:id="rId2"/>
              </a:rPr>
              <a:t>lung</a:t>
            </a:r>
            <a:r>
              <a:rPr lang="pt-BR">
                <a:hlinkClick r:id="rId2"/>
              </a:rPr>
              <a:t> </a:t>
            </a:r>
            <a:r>
              <a:rPr lang="pt-BR" b="1">
                <a:hlinkClick r:id="rId2"/>
              </a:rPr>
              <a:t>injury</a:t>
            </a:r>
            <a:r>
              <a:rPr lang="pt-BR">
                <a:hlinkClick r:id="rId2"/>
              </a:rPr>
              <a:t> treated with surfactant in a </a:t>
            </a:r>
            <a:r>
              <a:rPr lang="pt-BR" b="1">
                <a:hlinkClick r:id="rId2"/>
              </a:rPr>
              <a:t>neonate</a:t>
            </a:r>
            <a:r>
              <a:rPr lang="pt-BR">
                <a:hlinkClick r:id="rId2"/>
              </a:rPr>
              <a:t>.</a:t>
            </a:r>
            <a:endParaRPr lang="pt-BR"/>
          </a:p>
          <a:p>
            <a:pPr algn="ctr"/>
            <a:r>
              <a:rPr lang="pt-BR"/>
              <a:t>Wu TJ, Teng RJ, Tsou Yau KI.</a:t>
            </a:r>
          </a:p>
          <a:p>
            <a:pPr algn="ctr"/>
            <a:r>
              <a:rPr lang="pt-BR"/>
              <a:t>Eur J Pediatr. 1996 Jul;155(7):589-91.</a:t>
            </a:r>
          </a:p>
          <a:p>
            <a:pPr algn="ctr"/>
            <a:r>
              <a:rPr lang="pt-BR"/>
              <a:t>PMID:</a:t>
            </a:r>
          </a:p>
          <a:p>
            <a:pPr lvl="1" algn="ctr"/>
            <a:r>
              <a:rPr lang="pt-BR"/>
              <a:t> 8831083</a:t>
            </a:r>
          </a:p>
          <a:p>
            <a:pPr algn="ctr"/>
            <a:r>
              <a:rPr lang="pt-BR" u="sng">
                <a:hlinkClick r:id="rId3"/>
              </a:rPr>
              <a:t>Similar articles</a:t>
            </a:r>
            <a:endParaRPr lang="pt-BR" u="sng"/>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p:txBody>
          <a:bodyPr/>
          <a:lstStyle/>
          <a:p>
            <a:r>
              <a:rPr lang="pt-BR" smtClean="0">
                <a:latin typeface="Arial" pitchFamily="34" charset="0"/>
                <a:cs typeface="Arial" pitchFamily="34" charset="0"/>
              </a:rPr>
              <a:t>A lesão pulmonar aguda relacionada à transfusão (TRALI) é uma complicação potencialmente fatal da transfusão de produtos sanguíneos, caracterizada por insuficiência respiratória hipoxêmica de início súbito com infiltrado pulmonar bilateral e edema pulmonar não cardiogênico em desenvolvimento dentro de 6 horas após a transfusão. Acredita-se que seja menos reconhecido, particularmente entre recém-nascidos prematuros em que a doença pulmonar de desenvolvimento coexistente agrega complexidade diagnóstica. Aqui relatamos o caso de um neonato prematuro que desenvolveu TRALI durante uma transfusão de sangue após a ligação do canal arterial patente.</a:t>
            </a:r>
          </a:p>
        </p:txBody>
      </p:sp>
      <p:sp>
        <p:nvSpPr>
          <p:cNvPr id="66564" name="Rectangle 4"/>
          <p:cNvSpPr>
            <a:spLocks noChangeArrowheads="1"/>
          </p:cNvSpPr>
          <p:nvPr/>
        </p:nvSpPr>
        <p:spPr bwMode="auto">
          <a:xfrm>
            <a:off x="1776413" y="188913"/>
            <a:ext cx="8680450" cy="164782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b="1">
                <a:hlinkClick r:id="rId2"/>
              </a:rPr>
              <a:t>Transfusion</a:t>
            </a:r>
            <a:r>
              <a:rPr lang="pt-BR">
                <a:hlinkClick r:id="rId2"/>
              </a:rPr>
              <a:t>-</a:t>
            </a:r>
            <a:r>
              <a:rPr lang="pt-BR" b="1">
                <a:hlinkClick r:id="rId2"/>
              </a:rPr>
              <a:t>related</a:t>
            </a:r>
            <a:r>
              <a:rPr lang="pt-BR">
                <a:hlinkClick r:id="rId2"/>
              </a:rPr>
              <a:t> </a:t>
            </a:r>
            <a:r>
              <a:rPr lang="pt-BR" b="1">
                <a:hlinkClick r:id="rId2"/>
              </a:rPr>
              <a:t>acute</a:t>
            </a:r>
            <a:r>
              <a:rPr lang="pt-BR">
                <a:hlinkClick r:id="rId2"/>
              </a:rPr>
              <a:t> </a:t>
            </a:r>
            <a:r>
              <a:rPr lang="pt-BR" b="1">
                <a:hlinkClick r:id="rId2"/>
              </a:rPr>
              <a:t>lung</a:t>
            </a:r>
            <a:r>
              <a:rPr lang="pt-BR">
                <a:hlinkClick r:id="rId2"/>
              </a:rPr>
              <a:t> </a:t>
            </a:r>
            <a:r>
              <a:rPr lang="pt-BR" b="1">
                <a:hlinkClick r:id="rId2"/>
              </a:rPr>
              <a:t>injury</a:t>
            </a:r>
            <a:r>
              <a:rPr lang="pt-BR">
                <a:hlinkClick r:id="rId2"/>
              </a:rPr>
              <a:t> following PDA ligation in a preterm </a:t>
            </a:r>
            <a:r>
              <a:rPr lang="pt-BR" b="1">
                <a:hlinkClick r:id="rId2"/>
              </a:rPr>
              <a:t>neonate</a:t>
            </a:r>
            <a:r>
              <a:rPr lang="pt-BR">
                <a:hlinkClick r:id="rId2"/>
              </a:rPr>
              <a:t>.</a:t>
            </a:r>
            <a:endParaRPr lang="pt-BR"/>
          </a:p>
          <a:p>
            <a:pPr algn="ctr"/>
            <a:r>
              <a:rPr lang="pt-BR"/>
              <a:t>LaGrandeur RG, Tran M, Merchant C, Uy C.</a:t>
            </a:r>
          </a:p>
          <a:p>
            <a:pPr algn="ctr"/>
            <a:r>
              <a:rPr lang="pt-BR"/>
              <a:t>J Neonatal Perinatal Med. 2017;10(3):339-342. doi: 10.3233/NPM-16107.</a:t>
            </a:r>
          </a:p>
          <a:p>
            <a:pPr algn="ctr"/>
            <a:r>
              <a:rPr lang="pt-BR"/>
              <a:t>PMID:</a:t>
            </a:r>
          </a:p>
          <a:p>
            <a:pPr lvl="1" algn="ctr"/>
            <a:r>
              <a:rPr lang="pt-BR"/>
              <a:t> 28854506</a:t>
            </a:r>
          </a:p>
          <a:p>
            <a:pPr algn="ctr"/>
            <a:r>
              <a:rPr lang="pt-BR" u="sng">
                <a:hlinkClick r:id="rId3"/>
              </a:rPr>
              <a:t>Similar articles</a:t>
            </a:r>
            <a:endParaRPr lang="pt-BR" u="sng"/>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1055688" y="1828800"/>
            <a:ext cx="9144000" cy="5029200"/>
          </a:xfrm>
        </p:spPr>
        <p:txBody>
          <a:bodyPr/>
          <a:lstStyle/>
          <a:p>
            <a:pPr algn="ctr"/>
            <a:r>
              <a:rPr lang="pt-BR" smtClean="0">
                <a:latin typeface="Arial" pitchFamily="34" charset="0"/>
                <a:cs typeface="Arial" pitchFamily="34" charset="0"/>
              </a:rPr>
              <a:t>A lesão pulmonar aguda relacionada à transfusão (TRALI) é uma complicação potencialmente fatal da transfusão de componentes sanguíneos. É uma entidade relativamente subdiagnosticada em neonatos com pouca literatura. Relatamos um caso de TRALI em um neonato prematuro (31 semanas; 1135 gramas, referido ao Hospital com 6 dias de vida; apresentou sepse, perfuração intestinal; recebeu 10 mL/kg de concentrado de hemácias devido ao hematócrito,18%)) que desenvolveu dificuldades respiratória aguda dentro de 6 h de transfusão de sangue na ausência de doença pulmonar preexistente. Foi instituído apoio ventilatório e manuseio de suporte. O bebê apresentou melhora clínica e radiológica dentro de 12 h; no entanto, ele sucumbiu à morte por hemorragia pulmonar maciça aguda 36 h depois. </a:t>
            </a:r>
          </a:p>
          <a:p>
            <a:pPr algn="ctr"/>
            <a:r>
              <a:rPr lang="pt-BR" smtClean="0">
                <a:solidFill>
                  <a:srgbClr val="FF3300"/>
                </a:solidFill>
                <a:latin typeface="Arial" pitchFamily="34" charset="0"/>
                <a:cs typeface="Arial" pitchFamily="34" charset="0"/>
              </a:rPr>
              <a:t>A possibilidade de TRALI deve ser pensada se ocorrer uma deterioração súbita da função pulmonar após a transfusão de sangue.</a:t>
            </a:r>
          </a:p>
        </p:txBody>
      </p:sp>
      <p:sp>
        <p:nvSpPr>
          <p:cNvPr id="82948" name="Rectangle 4"/>
          <p:cNvSpPr>
            <a:spLocks noChangeArrowheads="1"/>
          </p:cNvSpPr>
          <p:nvPr/>
        </p:nvSpPr>
        <p:spPr bwMode="auto">
          <a:xfrm>
            <a:off x="604838" y="798513"/>
            <a:ext cx="11690350" cy="823912"/>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b="1">
                <a:hlinkClick r:id="rId2"/>
              </a:rPr>
              <a:t>Acute</a:t>
            </a:r>
            <a:r>
              <a:rPr lang="pt-BR">
                <a:hlinkClick r:id="rId2"/>
              </a:rPr>
              <a:t> respiratory distress syndrome in a </a:t>
            </a:r>
            <a:r>
              <a:rPr lang="pt-BR" b="1">
                <a:hlinkClick r:id="rId2"/>
              </a:rPr>
              <a:t>neonate</a:t>
            </a:r>
            <a:r>
              <a:rPr lang="pt-BR">
                <a:hlinkClick r:id="rId2"/>
              </a:rPr>
              <a:t> due to possible </a:t>
            </a:r>
            <a:r>
              <a:rPr lang="pt-BR" b="1">
                <a:hlinkClick r:id="rId2"/>
              </a:rPr>
              <a:t>transfusion</a:t>
            </a:r>
            <a:r>
              <a:rPr lang="pt-BR">
                <a:hlinkClick r:id="rId2"/>
              </a:rPr>
              <a:t>-</a:t>
            </a:r>
            <a:r>
              <a:rPr lang="pt-BR" b="1">
                <a:hlinkClick r:id="rId2"/>
              </a:rPr>
              <a:t>related</a:t>
            </a:r>
            <a:r>
              <a:rPr lang="pt-BR">
                <a:hlinkClick r:id="rId2"/>
              </a:rPr>
              <a:t> </a:t>
            </a:r>
            <a:r>
              <a:rPr lang="pt-BR" b="1">
                <a:hlinkClick r:id="rId2"/>
              </a:rPr>
              <a:t>acute</a:t>
            </a:r>
            <a:r>
              <a:rPr lang="pt-BR">
                <a:hlinkClick r:id="rId2"/>
              </a:rPr>
              <a:t> </a:t>
            </a:r>
            <a:r>
              <a:rPr lang="pt-BR" b="1">
                <a:hlinkClick r:id="rId2"/>
              </a:rPr>
              <a:t>lung injury</a:t>
            </a:r>
            <a:r>
              <a:rPr lang="pt-BR">
                <a:hlinkClick r:id="rId2"/>
              </a:rPr>
              <a:t>.</a:t>
            </a:r>
            <a:endParaRPr lang="pt-BR"/>
          </a:p>
          <a:p>
            <a:pPr algn="ctr"/>
            <a:r>
              <a:rPr lang="pt-BR"/>
              <a:t>Maria A, Agarwal S, Sharma A.Asian J Transfus Sci. 2017 Jul-Dec;11(2):203-205. doi: 10.4103/ajts.AJTS_120_16.</a:t>
            </a:r>
          </a:p>
          <a:p>
            <a:pPr algn="ctr"/>
            <a:r>
              <a:rPr lang="pt-BR"/>
              <a:t>PMID: 28970693. </a:t>
            </a:r>
            <a:r>
              <a:rPr lang="pt-BR" u="sng">
                <a:hlinkClick r:id="rId3"/>
              </a:rPr>
              <a:t>Similar articles</a:t>
            </a:r>
            <a:r>
              <a:rPr lang="pt-BR" u="sng"/>
              <a:t>      </a:t>
            </a:r>
            <a:r>
              <a:rPr lang="pt-BR" b="1">
                <a:solidFill>
                  <a:schemeClr val="folHlink"/>
                </a:solidFill>
              </a:rPr>
              <a:t>Artigo Integral!</a:t>
            </a:r>
            <a:r>
              <a:rPr lang="pt-BR">
                <a:solidFill>
                  <a:schemeClr val="folHlink"/>
                </a:solidFill>
              </a:rPr>
              <a:t> </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3575050" y="3429000"/>
            <a:ext cx="2952750" cy="5029200"/>
          </a:xfrm>
        </p:spPr>
        <p:txBody>
          <a:bodyPr/>
          <a:lstStyle/>
          <a:p>
            <a:r>
              <a:rPr lang="pt-BR" sz="1400" smtClean="0">
                <a:latin typeface="Arial" pitchFamily="34" charset="0"/>
                <a:cs typeface="Arial" pitchFamily="34" charset="0"/>
              </a:rPr>
              <a:t>Raio X do tórax dentro de 6 h de transfusão de hemácias mostrando campos brancos bilaterais para fora do pulmão</a:t>
            </a:r>
          </a:p>
        </p:txBody>
      </p:sp>
      <p:pic>
        <p:nvPicPr>
          <p:cNvPr id="84997" name="Picture 5" descr="AsianJTransfusSci_2017_11_2_203_214335_f1"/>
          <p:cNvPicPr>
            <a:picLocks noChangeAspect="1" noChangeArrowheads="1"/>
          </p:cNvPicPr>
          <p:nvPr/>
        </p:nvPicPr>
        <p:blipFill>
          <a:blip r:embed="rId2"/>
          <a:srcRect/>
          <a:stretch>
            <a:fillRect/>
          </a:stretch>
        </p:blipFill>
        <p:spPr bwMode="auto">
          <a:xfrm>
            <a:off x="839788" y="115888"/>
            <a:ext cx="2393950" cy="3284537"/>
          </a:xfrm>
          <a:prstGeom prst="rect">
            <a:avLst/>
          </a:prstGeom>
          <a:noFill/>
        </p:spPr>
      </p:pic>
      <p:pic>
        <p:nvPicPr>
          <p:cNvPr id="84999" name="Picture 7" descr="AsianJTransfusSci_2017_11_2_203_214335_f2"/>
          <p:cNvPicPr>
            <a:picLocks noChangeAspect="1" noChangeArrowheads="1"/>
          </p:cNvPicPr>
          <p:nvPr/>
        </p:nvPicPr>
        <p:blipFill>
          <a:blip r:embed="rId3"/>
          <a:srcRect/>
          <a:stretch>
            <a:fillRect/>
          </a:stretch>
        </p:blipFill>
        <p:spPr bwMode="auto">
          <a:xfrm>
            <a:off x="3649663" y="188913"/>
            <a:ext cx="2711450" cy="3214687"/>
          </a:xfrm>
          <a:prstGeom prst="rect">
            <a:avLst/>
          </a:prstGeom>
          <a:noFill/>
        </p:spPr>
      </p:pic>
      <p:pic>
        <p:nvPicPr>
          <p:cNvPr id="85001" name="Picture 9" descr="AsianJTransfusSci_2017_11_2_203_214335_f3"/>
          <p:cNvPicPr>
            <a:picLocks noChangeAspect="1" noChangeArrowheads="1"/>
          </p:cNvPicPr>
          <p:nvPr/>
        </p:nvPicPr>
        <p:blipFill>
          <a:blip r:embed="rId4"/>
          <a:srcRect/>
          <a:stretch>
            <a:fillRect/>
          </a:stretch>
        </p:blipFill>
        <p:spPr bwMode="auto">
          <a:xfrm>
            <a:off x="6672263" y="260350"/>
            <a:ext cx="2674937" cy="3168650"/>
          </a:xfrm>
          <a:prstGeom prst="rect">
            <a:avLst/>
          </a:prstGeom>
          <a:noFill/>
        </p:spPr>
      </p:pic>
      <p:sp>
        <p:nvSpPr>
          <p:cNvPr id="85004" name="Text Box 12"/>
          <p:cNvSpPr txBox="1">
            <a:spLocks noChangeArrowheads="1"/>
          </p:cNvSpPr>
          <p:nvPr/>
        </p:nvSpPr>
        <p:spPr bwMode="auto">
          <a:xfrm>
            <a:off x="819150" y="3376613"/>
            <a:ext cx="2749550" cy="641350"/>
          </a:xfrm>
          <a:prstGeom prst="rect">
            <a:avLst/>
          </a:prstGeom>
          <a:noFill/>
          <a:ln w="9525">
            <a:noFill/>
            <a:miter lim="800000"/>
            <a:headEnd/>
            <a:tailEnd/>
          </a:ln>
          <a:effectLst/>
        </p:spPr>
        <p:txBody>
          <a:bodyPr wrap="none">
            <a:spAutoFit/>
          </a:bodyPr>
          <a:lstStyle/>
          <a:p>
            <a:r>
              <a:rPr lang="pt-BR"/>
              <a:t>1 dia antes da transfusão</a:t>
            </a:r>
          </a:p>
          <a:p>
            <a:r>
              <a:rPr lang="pt-BR"/>
              <a:t>de hemácias</a:t>
            </a:r>
          </a:p>
        </p:txBody>
      </p:sp>
      <p:sp>
        <p:nvSpPr>
          <p:cNvPr id="85005" name="Rectangle 13"/>
          <p:cNvSpPr>
            <a:spLocks noChangeArrowheads="1"/>
          </p:cNvSpPr>
          <p:nvPr/>
        </p:nvSpPr>
        <p:spPr bwMode="auto">
          <a:xfrm>
            <a:off x="6672263" y="3500438"/>
            <a:ext cx="2663825" cy="942975"/>
          </a:xfrm>
          <a:prstGeom prst="rect">
            <a:avLst/>
          </a:prstGeom>
          <a:noFill/>
          <a:ln w="9525">
            <a:noFill/>
            <a:miter lim="800000"/>
            <a:headEnd/>
            <a:tailEnd/>
          </a:ln>
          <a:effectLst/>
        </p:spPr>
        <p:txBody>
          <a:bodyPr>
            <a:spAutoFit/>
          </a:bodyPr>
          <a:lstStyle/>
          <a:p>
            <a:pPr algn="ctr"/>
            <a:r>
              <a:rPr lang="pt-BR" sz="1400"/>
              <a:t>Raio X do tórax após 12 h de gerenciamento, mostrando a melhora do parênquima pulmonar</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1343025" y="1052513"/>
            <a:ext cx="9144000" cy="5029200"/>
          </a:xfrm>
        </p:spPr>
        <p:txBody>
          <a:bodyPr/>
          <a:lstStyle/>
          <a:p>
            <a:r>
              <a:rPr lang="pt-BR" smtClean="0">
                <a:latin typeface="Arial" pitchFamily="34" charset="0"/>
                <a:cs typeface="Arial" pitchFamily="34" charset="0"/>
              </a:rPr>
              <a:t>A lesão pulmonar aguda relacionada à transfusão (TRALI) é uma complicação rara, aguda com risco de vida de transfusão de componentes sanguíneos e atualmente é uma das principais causas de mortalidade após a transfusão de produtos sanguíneos. (1) TRALI é definido como uma nova lesão aguda pulmonar que ocorre dentro de 6 h de transfusão sem doença pulmonar preexistente. (2) Ela apresenta como hipoxemia de início agudo (PaO2 / FiO2 = 300 ou SpO2 &lt;90% no ar ambiente), infiltrados bilaterais na radiografia de tórax sem evidência de hipertensão atrial esquerda e outros fatores de risco. Embora a etiologia exata e a fisiopatologia da TRALI sejam incertas, há aumento da permeabilidade capilar pulmonar que leva ao edema pulmonar. Os mecanismos propostos para isso são que existe um anticorpo leucocitário pré-formado no plasma do doador que se liga a neutrófilos do receptor ou um mecanismo multi-</a:t>
            </a:r>
            <a:r>
              <a:rPr lang="pt-BR" i="1" smtClean="0">
                <a:latin typeface="Arial" pitchFamily="34" charset="0"/>
                <a:cs typeface="Arial" pitchFamily="34" charset="0"/>
              </a:rPr>
              <a:t>hit (“multi golpe”)</a:t>
            </a:r>
            <a:r>
              <a:rPr lang="pt-BR" smtClean="0">
                <a:latin typeface="Arial" pitchFamily="34" charset="0"/>
                <a:cs typeface="Arial" pitchFamily="34" charset="0"/>
              </a:rPr>
              <a:t> no qual o pulmão é preparado por certos fatores como infecção, asfixia de nascimento, doença cardiopulmonar ou lesão pulmonar induzida pelo ventilador. </a:t>
            </a:r>
          </a:p>
        </p:txBody>
      </p:sp>
    </p:spTree>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a:xfrm>
            <a:off x="1343025" y="836613"/>
            <a:ext cx="9144000" cy="5029200"/>
          </a:xfrm>
        </p:spPr>
        <p:txBody>
          <a:bodyPr/>
          <a:lstStyle/>
          <a:p>
            <a:pPr>
              <a:lnSpc>
                <a:spcPct val="80000"/>
              </a:lnSpc>
            </a:pPr>
            <a:r>
              <a:rPr lang="pt-BR" sz="1800" smtClean="0">
                <a:latin typeface="Arial" pitchFamily="34" charset="0"/>
                <a:cs typeface="Arial" pitchFamily="34" charset="0"/>
              </a:rPr>
              <a:t>Nenhum teste de laboratório é confirmatório para o diagnóstico de TRALI. Os testes podem ser realizados para confirmar a presença de anticorpos HLA e / ou neutrófilos no plasma doador. No entanto, a ausência de tais anticorpos não exclui o diagnóstico.</a:t>
            </a:r>
          </a:p>
          <a:p>
            <a:pPr>
              <a:lnSpc>
                <a:spcPct val="80000"/>
              </a:lnSpc>
            </a:pPr>
            <a:r>
              <a:rPr lang="pt-BR" sz="1800" smtClean="0">
                <a:latin typeface="Arial" pitchFamily="34" charset="0"/>
                <a:cs typeface="Arial" pitchFamily="34" charset="0"/>
              </a:rPr>
              <a:t>Ness caso, RN desenvolveu sofrimento respiratório de início súbito dentro de 6 h de transfusão celular compactada. O bebê estava se recuperando de sua doença primária e não havia evidência de causa concomitante para lesão aguda pulmonar. A sobrecarga de fluidos e a disfunção cardíaca foram descartadas por exame clínico e 2D-Echo. A condição do bebê melhorou dentro de 12 h com o apagamento da turvação no tórax de raios-X descartando a possibilidade de pneumonia. No entanto, fatores de risco subjacentes como a prematuridade, a sepse e a enteroolite necrosante  poderiam ter sido fatores predisponentes neste caso.</a:t>
            </a:r>
          </a:p>
          <a:p>
            <a:pPr>
              <a:lnSpc>
                <a:spcPct val="80000"/>
              </a:lnSpc>
            </a:pPr>
            <a:r>
              <a:rPr lang="pt-BR" sz="1800" smtClean="0">
                <a:latin typeface="Arial" pitchFamily="34" charset="0"/>
                <a:cs typeface="Arial" pitchFamily="34" charset="0"/>
              </a:rPr>
              <a:t>A gestão da TRALI é essencialmente favorável e consiste em suporte ventilatório e hemodinâmico, prevenção de sobrecarga de volume e identificação e tratamento de complicações.([4) A hipotensão pode ser insensível ao fluido, exigindo o uso de inotrópicos. </a:t>
            </a:r>
            <a:r>
              <a:rPr lang="pt-BR" sz="1800" smtClean="0">
                <a:solidFill>
                  <a:srgbClr val="FF3300"/>
                </a:solidFill>
                <a:latin typeface="Arial" pitchFamily="34" charset="0"/>
                <a:cs typeface="Arial" pitchFamily="34" charset="0"/>
              </a:rPr>
              <a:t>Os diuréticos não são úteis e estão contra-indicados em pacientes que apresentam hipotensão</a:t>
            </a:r>
            <a:r>
              <a:rPr lang="pt-BR" sz="1800" smtClean="0">
                <a:latin typeface="Arial" pitchFamily="34" charset="0"/>
                <a:cs typeface="Arial" pitchFamily="34" charset="0"/>
              </a:rPr>
              <a:t>. O papel definitivo de outras modalidades de tratamento, como corticosteróides, prostaglandina E1 e surfactante, não foi estabelecido. A resolução geralmente é rápida (dentro de 96 h) e o prognóstico é bom com taxa de mortalidade de 6% -10% em adultos.</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1416050" y="981075"/>
            <a:ext cx="9144000" cy="5029200"/>
          </a:xfrm>
        </p:spPr>
        <p:txBody>
          <a:bodyPr/>
          <a:lstStyle/>
          <a:p>
            <a:pPr>
              <a:lnSpc>
                <a:spcPct val="80000"/>
              </a:lnSpc>
            </a:pPr>
            <a:r>
              <a:rPr lang="pt-BR" smtClean="0">
                <a:latin typeface="Arial" pitchFamily="34" charset="0"/>
                <a:cs typeface="Arial" pitchFamily="34" charset="0"/>
              </a:rPr>
              <a:t>A pesquisa de literatura revelou muito poucos relatos de TRALI em neonatos. (5) </a:t>
            </a:r>
            <a:r>
              <a:rPr lang="pt-BR" b="1" smtClean="0">
                <a:solidFill>
                  <a:srgbClr val="FF3300"/>
                </a:solidFill>
                <a:latin typeface="Arial" pitchFamily="34" charset="0"/>
                <a:cs typeface="Arial" pitchFamily="34" charset="0"/>
              </a:rPr>
              <a:t>Considerando a alta freqüência de transfusões de sangue em neonatos doentes, a possibilidade de TRALI sempre deve ser pensada se ocorrer uma deterioração súbita da função pulmonar pós-transfusão após excluir outras causas</a:t>
            </a:r>
            <a:r>
              <a:rPr lang="pt-BR" smtClean="0">
                <a:latin typeface="Arial" pitchFamily="34" charset="0"/>
                <a:cs typeface="Arial" pitchFamily="34" charset="0"/>
              </a:rPr>
              <a:t>. A mortalidade em adultos varia de 6% a 10%. O prognóstico e o desfecho podem ser mais pobres nos recém-nascidos, em comparação com os adultos devido aos fatores de risco subjacentes e atraso ou falta de diagnóstico. Como no nosso caso, se a hemorragia pulmonar maciça foi conseqüência de TRALI ou um evento não relacionado continua a ser desmistificado. Um diagnóstico precoce e um tratamento imediato podem ajudar a melhorar o prognóstico. Embora não seja possível prevenir completamente o TRALI, a freqüência pode ser reduzida pelo uso judicioso de produtos sanguíneos, aumentando a consciência dessa entidade e alto índice de suspeita. Além disso, qualquer evento desse tipo deve ser reportado ao banco de sangue em questão. O doador deve ser rastreado e diferido para transfusões adicionais ou investigado para anticorpos anti-HLA / antineutrófilos. </a:t>
            </a:r>
            <a:r>
              <a:rPr lang="pt-BR" smtClean="0">
                <a:solidFill>
                  <a:schemeClr val="hlink"/>
                </a:solidFill>
                <a:latin typeface="Arial" pitchFamily="34" charset="0"/>
                <a:cs typeface="Arial" pitchFamily="34" charset="0"/>
              </a:rPr>
              <a:t>A doação direta de mãe para o recém-nascido  carrega um alto risco e deve ser desencorajada.</a:t>
            </a: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p:txBody>
          <a:bodyPr/>
          <a:lstStyle/>
          <a:p>
            <a:r>
              <a:rPr lang="pt-BR" smtClean="0">
                <a:latin typeface="Times New Roman" pitchFamily="18" charset="0"/>
                <a:cs typeface="Times New Roman" pitchFamily="18" charset="0"/>
              </a:rPr>
              <a:t>References</a:t>
            </a:r>
          </a:p>
        </p:txBody>
      </p:sp>
      <p:sp>
        <p:nvSpPr>
          <p:cNvPr id="89091" name="Rectangle 3"/>
          <p:cNvSpPr>
            <a:spLocks noGrp="1"/>
          </p:cNvSpPr>
          <p:nvPr>
            <p:ph type="body" idx="1"/>
          </p:nvPr>
        </p:nvSpPr>
        <p:spPr>
          <a:xfrm>
            <a:off x="1487488" y="1484313"/>
            <a:ext cx="9144000" cy="5029200"/>
          </a:xfrm>
        </p:spPr>
        <p:txBody>
          <a:bodyPr/>
          <a:lstStyle/>
          <a:p>
            <a:pPr>
              <a:lnSpc>
                <a:spcPct val="70000"/>
              </a:lnSpc>
            </a:pP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b="1" smtClean="0">
                <a:latin typeface="Arial" pitchFamily="34" charset="0"/>
                <a:cs typeface="Arial" pitchFamily="34" charset="0"/>
              </a:rPr>
              <a:t>  </a:t>
            </a:r>
            <a:r>
              <a:rPr lang="pt-BR" sz="1200" smtClean="0">
                <a:latin typeface="Arial" pitchFamily="34" charset="0"/>
                <a:cs typeface="Arial" pitchFamily="34" charset="0"/>
              </a:rPr>
              <a:t>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hlinkClick r:id="rId2"/>
              </a:rPr>
              <a:t>1.</a:t>
            </a:r>
            <a:endParaRPr lang="pt-BR" sz="1200" smtClean="0">
              <a:latin typeface="Arial" pitchFamily="34" charset="0"/>
              <a:cs typeface="Arial" pitchFamily="34" charset="0"/>
            </a:endParaRPr>
          </a:p>
          <a:p>
            <a:pPr>
              <a:lnSpc>
                <a:spcPct val="70000"/>
              </a:lnSpc>
            </a:pPr>
            <a:r>
              <a:rPr lang="pt-BR" sz="1200" smtClean="0">
                <a:latin typeface="Arial" pitchFamily="34" charset="0"/>
                <a:cs typeface="Arial" pitchFamily="34" charset="0"/>
              </a:rPr>
              <a:t>Kopko PM, Marshall CS, MacKenzie MR, Holland PV, Popovsky MA. Transfusion-related acute lung injury: Report of a clinical look-back investigation. JAMA 2002;287:1968-71.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rPr>
              <a:t>[</a:t>
            </a:r>
            <a:r>
              <a:rPr lang="pt-BR" sz="1200" smtClean="0">
                <a:latin typeface="Arial" pitchFamily="34" charset="0"/>
                <a:cs typeface="Arial" pitchFamily="34" charset="0"/>
                <a:hlinkClick r:id="rId3"/>
              </a:rPr>
              <a:t>PUBMED</a:t>
            </a:r>
            <a:r>
              <a:rPr lang="pt-BR" sz="1200" smtClean="0">
                <a:latin typeface="Arial" pitchFamily="34" charset="0"/>
                <a:cs typeface="Arial" pitchFamily="34" charset="0"/>
              </a:rPr>
              <a:t>]    </a:t>
            </a:r>
          </a:p>
          <a:p>
            <a:pPr>
              <a:lnSpc>
                <a:spcPct val="70000"/>
              </a:lnSpc>
            </a:pPr>
            <a:r>
              <a:rPr lang="pt-BR" sz="1200" smtClean="0">
                <a:latin typeface="Arial" pitchFamily="34" charset="0"/>
                <a:cs typeface="Arial" pitchFamily="34" charset="0"/>
                <a:hlinkClick r:id="rId2"/>
              </a:rPr>
              <a:t>2.</a:t>
            </a:r>
            <a:endParaRPr lang="pt-BR" sz="1200" smtClean="0">
              <a:latin typeface="Arial" pitchFamily="34" charset="0"/>
              <a:cs typeface="Arial" pitchFamily="34" charset="0"/>
            </a:endParaRPr>
          </a:p>
          <a:p>
            <a:pPr>
              <a:lnSpc>
                <a:spcPct val="70000"/>
              </a:lnSpc>
            </a:pPr>
            <a:r>
              <a:rPr lang="pt-BR" sz="1200" smtClean="0">
                <a:latin typeface="Arial" pitchFamily="34" charset="0"/>
                <a:cs typeface="Arial" pitchFamily="34" charset="0"/>
              </a:rPr>
              <a:t>Goldman M, Webert KE, Arnold DM, Freedman J, Hannon J, Blajchman MA. TRALI consensus panel. Proceedings of a consensus conference: Towards an understanding of TRALI. Transfus Med Rev 2005;19:2-31.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rPr>
              <a:t>    </a:t>
            </a:r>
          </a:p>
          <a:p>
            <a:pPr>
              <a:lnSpc>
                <a:spcPct val="70000"/>
              </a:lnSpc>
            </a:pPr>
            <a:r>
              <a:rPr lang="pt-BR" sz="1200" smtClean="0">
                <a:latin typeface="Arial" pitchFamily="34" charset="0"/>
                <a:cs typeface="Arial" pitchFamily="34" charset="0"/>
                <a:hlinkClick r:id="rId2"/>
              </a:rPr>
              <a:t>3.</a:t>
            </a:r>
            <a:endParaRPr lang="pt-BR" sz="1200" smtClean="0">
              <a:latin typeface="Arial" pitchFamily="34" charset="0"/>
              <a:cs typeface="Arial" pitchFamily="34" charset="0"/>
            </a:endParaRPr>
          </a:p>
          <a:p>
            <a:pPr>
              <a:lnSpc>
                <a:spcPct val="70000"/>
              </a:lnSpc>
            </a:pPr>
            <a:r>
              <a:rPr lang="pt-BR" sz="1200" smtClean="0">
                <a:latin typeface="Arial" pitchFamily="34" charset="0"/>
                <a:cs typeface="Arial" pitchFamily="34" charset="0"/>
              </a:rPr>
              <a:t>Nishimura M, Hashimoto S, Takanashi M, Okazaki H, Satake M, Nakajima K. Role of anti-human leucocyte antigen class II alloantibody and monocytes in development of transfusion-related acute lung injury. Transfus Med 2007;17:129-34.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rPr>
              <a:t>[</a:t>
            </a:r>
            <a:r>
              <a:rPr lang="pt-BR" sz="1200" smtClean="0">
                <a:latin typeface="Arial" pitchFamily="34" charset="0"/>
                <a:cs typeface="Arial" pitchFamily="34" charset="0"/>
                <a:hlinkClick r:id="rId4"/>
              </a:rPr>
              <a:t>PUBMED</a:t>
            </a:r>
            <a:r>
              <a:rPr lang="pt-BR" sz="1200" smtClean="0">
                <a:latin typeface="Arial" pitchFamily="34" charset="0"/>
                <a:cs typeface="Arial" pitchFamily="34" charset="0"/>
              </a:rPr>
              <a:t>]  </a:t>
            </a:r>
          </a:p>
          <a:p>
            <a:pPr>
              <a:lnSpc>
                <a:spcPct val="70000"/>
              </a:lnSpc>
            </a:pPr>
            <a:r>
              <a:rPr lang="pt-BR" sz="1200" smtClean="0">
                <a:latin typeface="Arial" pitchFamily="34" charset="0"/>
                <a:cs typeface="Arial" pitchFamily="34" charset="0"/>
              </a:rPr>
              <a:t>  </a:t>
            </a:r>
            <a:r>
              <a:rPr lang="pt-BR" sz="1200" smtClean="0">
                <a:latin typeface="Arial" pitchFamily="34" charset="0"/>
                <a:cs typeface="Arial" pitchFamily="34" charset="0"/>
                <a:hlinkClick r:id="rId2"/>
              </a:rPr>
              <a:t>4.</a:t>
            </a:r>
            <a:endParaRPr lang="pt-BR" sz="1200" smtClean="0">
              <a:latin typeface="Arial" pitchFamily="34" charset="0"/>
              <a:cs typeface="Arial" pitchFamily="34" charset="0"/>
            </a:endParaRPr>
          </a:p>
          <a:p>
            <a:pPr>
              <a:lnSpc>
                <a:spcPct val="70000"/>
              </a:lnSpc>
            </a:pPr>
            <a:r>
              <a:rPr lang="pt-BR" sz="1200" smtClean="0">
                <a:latin typeface="Arial" pitchFamily="34" charset="0"/>
                <a:cs typeface="Arial" pitchFamily="34" charset="0"/>
              </a:rPr>
              <a:t>Moore SB. Transfusion-related acute lung injury (TRALI): Clinical presentation, treatment, and prognosis. Crit Care Med 2006;34 5 Suppl:S114-7.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rPr>
              <a:t>   </a:t>
            </a:r>
          </a:p>
          <a:p>
            <a:pPr>
              <a:lnSpc>
                <a:spcPct val="70000"/>
              </a:lnSpc>
            </a:pPr>
            <a:r>
              <a:rPr lang="pt-BR" sz="1200" smtClean="0">
                <a:latin typeface="Arial" pitchFamily="34" charset="0"/>
                <a:cs typeface="Arial" pitchFamily="34" charset="0"/>
              </a:rPr>
              <a:t> </a:t>
            </a:r>
            <a:r>
              <a:rPr lang="pt-BR" sz="1200" smtClean="0">
                <a:latin typeface="Arial" pitchFamily="34" charset="0"/>
                <a:cs typeface="Arial" pitchFamily="34" charset="0"/>
                <a:hlinkClick r:id="rId2"/>
              </a:rPr>
              <a:t>5.</a:t>
            </a:r>
            <a:endParaRPr lang="pt-BR" sz="1200" smtClean="0">
              <a:latin typeface="Arial" pitchFamily="34" charset="0"/>
              <a:cs typeface="Arial" pitchFamily="34" charset="0"/>
            </a:endParaRPr>
          </a:p>
          <a:p>
            <a:pPr>
              <a:lnSpc>
                <a:spcPct val="70000"/>
              </a:lnSpc>
            </a:pPr>
            <a:r>
              <a:rPr lang="pt-BR" sz="1200" smtClean="0">
                <a:latin typeface="Arial" pitchFamily="34" charset="0"/>
                <a:cs typeface="Arial" pitchFamily="34" charset="0"/>
              </a:rPr>
              <a:t>Gupta S, Som T, Iyer L, Agarwal R. Transfusion related acute lung injury in a neonate. Indian J Pediatr 2012;79:1363-5.  </a:t>
            </a:r>
            <a:r>
              <a:rPr lang="pt-BR" sz="1200" smtClean="0">
                <a:latin typeface="Arial" pitchFamily="34" charset="0"/>
                <a:cs typeface="Arial" pitchFamily="34" charset="0"/>
                <a:hlinkClick r:id="rId2"/>
              </a:rPr>
              <a:t> </a:t>
            </a:r>
            <a:r>
              <a:rPr lang="pt-BR" sz="1200" smtClean="0">
                <a:latin typeface="Arial" pitchFamily="34" charset="0"/>
                <a:cs typeface="Arial" pitchFamily="34" charset="0"/>
              </a:rPr>
              <a:t/>
            </a:r>
            <a:br>
              <a:rPr lang="pt-BR" sz="1200" smtClean="0">
                <a:latin typeface="Arial" pitchFamily="34" charset="0"/>
                <a:cs typeface="Arial" pitchFamily="34" charset="0"/>
              </a:rPr>
            </a:br>
            <a:r>
              <a:rPr lang="pt-BR" sz="1200" smtClean="0">
                <a:latin typeface="Arial" pitchFamily="34" charset="0"/>
                <a:cs typeface="Arial" pitchFamily="34" charset="0"/>
              </a:rPr>
              <a:t>[</a:t>
            </a:r>
            <a:r>
              <a:rPr lang="pt-BR" sz="1200" smtClean="0">
                <a:latin typeface="Arial" pitchFamily="34" charset="0"/>
                <a:cs typeface="Arial" pitchFamily="34" charset="0"/>
                <a:hlinkClick r:id="rId5"/>
              </a:rPr>
              <a:t>PUBMED</a:t>
            </a:r>
            <a:r>
              <a:rPr lang="pt-BR" sz="1200" smtClean="0">
                <a:latin typeface="Arial" pitchFamily="34" charset="0"/>
                <a:cs typeface="Arial" pitchFamily="34" charset="0"/>
              </a:rPr>
              <a:t>]    </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193" name="Group 57"/>
          <p:cNvGraphicFramePr>
            <a:graphicFrameLocks noGrp="1"/>
          </p:cNvGraphicFramePr>
          <p:nvPr/>
        </p:nvGraphicFramePr>
        <p:xfrm>
          <a:off x="1416050" y="549275"/>
          <a:ext cx="7488238" cy="503238"/>
        </p:xfrm>
        <a:graphic>
          <a:graphicData uri="http://schemas.openxmlformats.org/drawingml/2006/table">
            <a:tbl>
              <a:tblPr/>
              <a:tblGrid>
                <a:gridCol w="2495550"/>
                <a:gridCol w="2497138"/>
                <a:gridCol w="2495550"/>
              </a:tblGrid>
              <a:tr h="5032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Hemoderivados (crit</a:t>
                      </a:r>
                      <a:r>
                        <a:rPr kumimoji="0" lang="pt-BR" sz="1400" b="0" i="0" u="none" strike="noStrike" cap="none" normalizeH="0" baseline="0" smtClean="0">
                          <a:ln>
                            <a:noFill/>
                          </a:ln>
                          <a:solidFill>
                            <a:srgbClr val="000066"/>
                          </a:solidFill>
                          <a:effectLst/>
                          <a:latin typeface="Helvetica"/>
                          <a:ea typeface="Geneva"/>
                          <a:cs typeface="Times New Roman" pitchFamily="18" charset="0"/>
                          <a:sym typeface="Helvetica"/>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rios)</a:t>
                      </a:r>
                      <a:endParaRPr kumimoji="0" lang="pt-BR" sz="1400" b="0" i="0" u="none" strike="noStrike" cap="none" normalizeH="0" baseline="0" smtClean="0">
                        <a:ln>
                          <a:noFill/>
                        </a:ln>
                        <a:solidFill>
                          <a:srgbClr val="404040"/>
                        </a:solidFill>
                        <a:effectLst/>
                        <a:latin typeface="Helvetica"/>
                        <a:ea typeface="Geneva"/>
                        <a:cs typeface="Times New Roman" pitchFamily="18" charset="0"/>
                        <a:sym typeface="Helvetica"/>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Helvetica"/>
                          <a:hlinkClick r:id="rId2"/>
                        </a:rPr>
                        <a:t>Samiro Assreuy</a:t>
                      </a:r>
                      <a:endParaRPr kumimoji="0" lang="pt-BR" sz="1400" b="0" i="0" u="none" strike="noStrike" cap="none" normalizeH="0" baseline="0" smtClean="0">
                        <a:ln>
                          <a:noFill/>
                        </a:ln>
                        <a:solidFill>
                          <a:srgbClr val="404040"/>
                        </a:solidFill>
                        <a:effectLst/>
                        <a:latin typeface="Helvetica"/>
                        <a:ea typeface="Geneva"/>
                        <a:cs typeface="Times New Roman" pitchFamily="18" charset="0"/>
                        <a:sym typeface="Helvetica"/>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Helvetica"/>
                          <a:cs typeface="Times New Roman" pitchFamily="18" charset="0"/>
                          <a:sym typeface="Helvetica"/>
                          <a:hlinkClick r:id="rId2"/>
                        </a:rPr>
                        <a:t>  </a:t>
                      </a:r>
                      <a:r>
                        <a:rPr kumimoji="0" lang="pt-BR" sz="1400" b="0" i="0" u="none" strike="noStrike" cap="none" normalizeH="0" baseline="0" smtClean="0">
                          <a:ln>
                            <a:noFill/>
                          </a:ln>
                          <a:solidFill>
                            <a:srgbClr val="000066"/>
                          </a:solidFill>
                          <a:effectLst/>
                          <a:latin typeface="Helvetica"/>
                          <a:ea typeface="Helvetica"/>
                          <a:cs typeface="Times New Roman" pitchFamily="18" charset="0"/>
                          <a:sym typeface="Helvetica"/>
                        </a:rPr>
                        <a:t>           </a:t>
                      </a:r>
                      <a:endParaRPr kumimoji="0" lang="pt-BR" sz="1400" b="0" i="0" u="none" strike="noStrike" cap="none" normalizeH="0" baseline="0" smtClean="0">
                        <a:ln>
                          <a:noFill/>
                        </a:ln>
                        <a:solidFill>
                          <a:srgbClr val="000066"/>
                        </a:solidFill>
                        <a:effectLst/>
                        <a:latin typeface="Times New Roman" pitchFamily="18" charset="0"/>
                        <a:ea typeface="Helvetica"/>
                        <a:cs typeface="Times New Roman" pitchFamily="18" charset="0"/>
                        <a:sym typeface="Helvetica"/>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1174" name="Picture 38" descr="Clique aqui para ver o artigo">
            <a:hlinkClick r:id="rId2"/>
          </p:cNvPr>
          <p:cNvPicPr>
            <a:picLocks noChangeAspect="1" noChangeArrowheads="1"/>
          </p:cNvPicPr>
          <p:nvPr/>
        </p:nvPicPr>
        <p:blipFill>
          <a:blip r:embed="rId3"/>
          <a:srcRect/>
          <a:stretch>
            <a:fillRect/>
          </a:stretch>
        </p:blipFill>
        <p:spPr bwMode="auto">
          <a:xfrm>
            <a:off x="7175500" y="620713"/>
            <a:ext cx="371475" cy="371475"/>
          </a:xfrm>
          <a:prstGeom prst="rect">
            <a:avLst/>
          </a:prstGeom>
          <a:noFill/>
        </p:spPr>
      </p:pic>
      <p:pic>
        <p:nvPicPr>
          <p:cNvPr id="91195" name="Picture 59"/>
          <p:cNvPicPr>
            <a:picLocks noChangeAspect="1" noChangeArrowheads="1"/>
          </p:cNvPicPr>
          <p:nvPr/>
        </p:nvPicPr>
        <p:blipFill>
          <a:blip r:embed="rId4"/>
          <a:srcRect/>
          <a:stretch>
            <a:fillRect/>
          </a:stretch>
        </p:blipFill>
        <p:spPr bwMode="auto">
          <a:xfrm>
            <a:off x="263525" y="1196975"/>
            <a:ext cx="6172200" cy="4648200"/>
          </a:xfrm>
          <a:prstGeom prst="rect">
            <a:avLst/>
          </a:prstGeom>
          <a:solidFill>
            <a:schemeClr val="folHlink"/>
          </a:solidFill>
          <a:ln w="38100">
            <a:solidFill>
              <a:schemeClr val="folHlink"/>
            </a:solidFill>
            <a:miter lim="800000"/>
            <a:headEnd/>
            <a:tailEnd/>
          </a:ln>
        </p:spPr>
      </p:pic>
      <p:pic>
        <p:nvPicPr>
          <p:cNvPr id="91196" name="Picture 60"/>
          <p:cNvPicPr>
            <a:picLocks noChangeAspect="1" noChangeArrowheads="1"/>
          </p:cNvPicPr>
          <p:nvPr/>
        </p:nvPicPr>
        <p:blipFill>
          <a:blip r:embed="rId5"/>
          <a:srcRect/>
          <a:stretch>
            <a:fillRect/>
          </a:stretch>
        </p:blipFill>
        <p:spPr bwMode="auto">
          <a:xfrm>
            <a:off x="6515100" y="1773238"/>
            <a:ext cx="5676900" cy="2506662"/>
          </a:xfrm>
          <a:prstGeom prst="rect">
            <a:avLst/>
          </a:prstGeom>
          <a:solidFill>
            <a:schemeClr val="folHlink"/>
          </a:solidFill>
          <a:ln w="38100">
            <a:solidFill>
              <a:schemeClr val="folHlink"/>
            </a:solidFill>
            <a:miter lim="800000"/>
            <a:headEnd/>
            <a:tailEnd/>
          </a:ln>
        </p:spPr>
      </p:pic>
      <p:sp>
        <p:nvSpPr>
          <p:cNvPr id="91197" name="Text Box 61"/>
          <p:cNvSpPr txBox="1">
            <a:spLocks noChangeArrowheads="1"/>
          </p:cNvSpPr>
          <p:nvPr/>
        </p:nvSpPr>
        <p:spPr bwMode="auto">
          <a:xfrm>
            <a:off x="6816725" y="1125538"/>
            <a:ext cx="5137150" cy="641350"/>
          </a:xfrm>
          <a:prstGeom prst="rect">
            <a:avLst/>
          </a:prstGeom>
          <a:noFill/>
          <a:ln w="9525">
            <a:noFill/>
            <a:miter lim="800000"/>
            <a:headEnd/>
            <a:tailEnd/>
          </a:ln>
          <a:effectLst/>
        </p:spPr>
        <p:txBody>
          <a:bodyPr wrap="none">
            <a:spAutoFit/>
          </a:bodyPr>
          <a:lstStyle/>
          <a:p>
            <a:pPr algn="ctr"/>
            <a:r>
              <a:rPr lang="pt-BR">
                <a:solidFill>
                  <a:schemeClr val="hlink"/>
                </a:solidFill>
              </a:rPr>
              <a:t>Capítulo do Livro Assistência ao Recém-Nascido</a:t>
            </a:r>
          </a:p>
          <a:p>
            <a:pPr algn="ctr"/>
            <a:r>
              <a:rPr lang="pt-BR">
                <a:solidFill>
                  <a:schemeClr val="hlink"/>
                </a:solidFill>
              </a:rPr>
              <a:t>de Risco, 3ª Edição, ESC, Brasília, 2013</a:t>
            </a:r>
          </a:p>
        </p:txBody>
      </p:sp>
      <p:pic>
        <p:nvPicPr>
          <p:cNvPr id="91198" name="Imagem 1"/>
          <p:cNvPicPr>
            <a:picLocks noChangeAspect="1" noChangeArrowheads="1"/>
          </p:cNvPicPr>
          <p:nvPr/>
        </p:nvPicPr>
        <p:blipFill>
          <a:blip r:embed="rId6" cstate="print"/>
          <a:srcRect/>
          <a:stretch>
            <a:fillRect/>
          </a:stretch>
        </p:blipFill>
        <p:spPr bwMode="auto">
          <a:xfrm>
            <a:off x="9409113" y="4368800"/>
            <a:ext cx="2481262" cy="2489200"/>
          </a:xfrm>
          <a:prstGeom prst="rect">
            <a:avLst/>
          </a:prstGeom>
          <a:noFill/>
          <a:ln w="9525">
            <a:noFill/>
            <a:miter lim="800000"/>
            <a:headEnd/>
            <a:tailEnd/>
          </a:ln>
        </p:spPr>
      </p:pic>
      <p:sp>
        <p:nvSpPr>
          <p:cNvPr id="91199" name="Rectangle 63"/>
          <p:cNvSpPr>
            <a:spLocks noChangeArrowheads="1"/>
          </p:cNvSpPr>
          <p:nvPr/>
        </p:nvSpPr>
        <p:spPr bwMode="auto">
          <a:xfrm>
            <a:off x="1919288" y="6092825"/>
            <a:ext cx="7454900" cy="641350"/>
          </a:xfrm>
          <a:prstGeom prst="rect">
            <a:avLst/>
          </a:prstGeom>
          <a:noFill/>
          <a:ln w="9525">
            <a:noFill/>
            <a:miter lim="800000"/>
            <a:headEnd/>
            <a:tailEnd/>
          </a:ln>
          <a:effectLst/>
        </p:spPr>
        <p:txBody>
          <a:bodyPr wrap="none" anchor="ctr">
            <a:spAutoFit/>
          </a:bodyPr>
          <a:lstStyle/>
          <a:p>
            <a:pPr algn="ctr"/>
            <a:r>
              <a:rPr lang="pt-BR" i="1"/>
              <a:t>Link Para Download:</a:t>
            </a:r>
            <a:endParaRPr lang="pt-BR"/>
          </a:p>
          <a:p>
            <a:pPr algn="ctr"/>
            <a:r>
              <a:rPr lang="pt-BR" i="1">
                <a:hlinkClick r:id="rId7"/>
              </a:rPr>
              <a:t>https://drive.google.com/open?id=0B5b9fOW0rJ3SRkRpUFMwVUxJZjA</a:t>
            </a:r>
            <a:endParaRPr lang="pt-BR" i="1"/>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a:xfrm>
            <a:off x="-889000" y="-963613"/>
            <a:ext cx="9829800" cy="1447801"/>
          </a:xfrm>
        </p:spPr>
        <p:txBody>
          <a:bodyPr/>
          <a:lstStyle/>
          <a:p>
            <a:r>
              <a:rPr lang="pt-BR" smtClean="0">
                <a:solidFill>
                  <a:schemeClr val="folHlink"/>
                </a:solidFill>
                <a:latin typeface="Times New Roman" pitchFamily="18" charset="0"/>
                <a:cs typeface="Times New Roman" pitchFamily="18" charset="0"/>
              </a:rPr>
              <a:t>PORTANTO...</a:t>
            </a:r>
          </a:p>
        </p:txBody>
      </p:sp>
      <p:sp>
        <p:nvSpPr>
          <p:cNvPr id="94211" name="Rectangle 3"/>
          <p:cNvSpPr>
            <a:spLocks noGrp="1"/>
          </p:cNvSpPr>
          <p:nvPr>
            <p:ph type="body" idx="1"/>
          </p:nvPr>
        </p:nvSpPr>
        <p:spPr>
          <a:xfrm>
            <a:off x="550863" y="549275"/>
            <a:ext cx="10117137" cy="5903913"/>
          </a:xfrm>
          <a:solidFill>
            <a:schemeClr val="bg1"/>
          </a:solidFill>
        </p:spPr>
        <p:txBody>
          <a:bodyPr/>
          <a:lstStyle/>
          <a:p>
            <a:pPr>
              <a:lnSpc>
                <a:spcPct val="80000"/>
              </a:lnSpc>
            </a:pPr>
            <a:r>
              <a:rPr lang="pt-BR" altLang="ja-JP" smtClean="0">
                <a:latin typeface="Arial" pitchFamily="34" charset="0"/>
                <a:ea typeface="MS PGothic" pitchFamily="34" charset="-128"/>
                <a:cs typeface="Arial" pitchFamily="34" charset="0"/>
              </a:rPr>
              <a:t>Entre os RN de extremo baixo peso, 80 a 90%, recebem uma ou mais transfusões de hemácias. Os riscos e benefícios das transfusões permanecem obscuros.No presente estudo, os autores relatam  que as transfusões de concentrado de hemácias estão associadas a um aumento de interleucinas pró-inflamatórias (IL-1b, IL-8, IFN-c, IL-17, MCP-1, IP-10 e ICAM-1) durante 48 horas após as transfusões, provavelmente devido à imunomodulação relacionada à transfusão, desencadeada pelo ferro livre e heme presentes nas bolsas, ambos indutores de estresse oxidativo. Os autores tentam relacionar estes achados a maior incidência de enterocolite necrosante (ECN). Nos links, trouxemos evidências que podem ser esclarecedoras quanto a esta associação de transfusão e ECN:é a anemia  que necessitou de transfusão que causou a ECN e não a transfusão propriamente dita! Trouxemos também informação sobre a dieta e transfusão  e o risco de ECN: estudos com NIRS (espectroscopia próxima ao infravermelho) mostrou que a concomitância de transfusão com a dieta alterou a oxigenação mesentérica por volta de 15 horas. Assim, NÃO FAZER A TRANSFUSÃO ASSOCIADA À DIETA! Trouxemos também a associação da lesão aguda pulmonar associada a transfusão sanguínea (TRALI: </a:t>
            </a:r>
            <a:r>
              <a:rPr lang="pt-BR" altLang="ja-JP" i="1" smtClean="0">
                <a:latin typeface="Arial" pitchFamily="34" charset="0"/>
                <a:ea typeface="MS PGothic" pitchFamily="34" charset="-128"/>
                <a:cs typeface="Arial" pitchFamily="34" charset="0"/>
              </a:rPr>
              <a:t>transfusion related acute lung injury</a:t>
            </a:r>
            <a:r>
              <a:rPr lang="pt-BR" altLang="ja-JP" smtClean="0">
                <a:latin typeface="Arial" pitchFamily="34" charset="0"/>
                <a:ea typeface="MS PGothic" pitchFamily="34" charset="-128"/>
                <a:cs typeface="Arial" pitchFamily="34" charset="0"/>
              </a:rPr>
              <a:t>), também conhecida como edema agudo pulmonar não cardiogênio: esta condição deve ser pensada em RN prematuros extremos que estavam relativamente estáveis e  pioram 6 horas após uma transfusão sanguínea  (às vezes 2 horas!), com recuperação em 2-4 dias.Na maioria das vezes pensamos em PNEUMONIA! O uso de corticóide é discutido e não está indicado diurético: é o aumento da permeabilidade capilar pulmonar que leva ao edema pulmonar! Assim, "A transfusão demanda cuidadosa razão da transfusão" </a:t>
            </a:r>
            <a:endParaRPr lang="pt-BR" smtClean="0">
              <a:latin typeface="Arial" pitchFamily="34" charset="0"/>
              <a:cs typeface="Arial" pitchFamily="34" charset="0"/>
            </a:endParaRPr>
          </a:p>
        </p:txBody>
      </p:sp>
      <p:sp>
        <p:nvSpPr>
          <p:cNvPr id="94212" name="Text Box 4"/>
          <p:cNvSpPr txBox="1">
            <a:spLocks noChangeArrowheads="1"/>
          </p:cNvSpPr>
          <p:nvPr/>
        </p:nvSpPr>
        <p:spPr bwMode="auto">
          <a:xfrm>
            <a:off x="9551988" y="6165850"/>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p:nvPr>
        </p:nvSpPr>
        <p:spPr>
          <a:xfrm>
            <a:off x="-2689225" y="-603250"/>
            <a:ext cx="9829800" cy="1447800"/>
          </a:xfrm>
        </p:spPr>
        <p:txBody>
          <a:bodyPr/>
          <a:lstStyle/>
          <a:p>
            <a:r>
              <a:rPr lang="pt-BR" smtClean="0">
                <a:solidFill>
                  <a:schemeClr val="hlink"/>
                </a:solidFill>
                <a:latin typeface="Times New Roman" pitchFamily="18" charset="0"/>
                <a:cs typeface="Times New Roman" pitchFamily="18" charset="0"/>
              </a:rPr>
              <a:t>OBRIGADO!</a:t>
            </a:r>
          </a:p>
        </p:txBody>
      </p:sp>
      <p:pic>
        <p:nvPicPr>
          <p:cNvPr id="93188" name="Picture 4" descr="IMG-20161207-WA0002"/>
          <p:cNvPicPr>
            <a:picLocks noChangeAspect="1" noChangeArrowheads="1"/>
          </p:cNvPicPr>
          <p:nvPr/>
        </p:nvPicPr>
        <p:blipFill>
          <a:blip r:embed="rId2">
            <a:lum bright="6000" contrast="18000"/>
          </a:blip>
          <a:srcRect/>
          <a:stretch>
            <a:fillRect/>
          </a:stretch>
        </p:blipFill>
        <p:spPr bwMode="auto">
          <a:xfrm>
            <a:off x="1558925" y="873125"/>
            <a:ext cx="8128000" cy="4572000"/>
          </a:xfrm>
          <a:prstGeom prst="rect">
            <a:avLst/>
          </a:prstGeom>
          <a:noFill/>
          <a:ln w="38100">
            <a:solidFill>
              <a:schemeClr val="folHlink"/>
            </a:solidFill>
            <a:prstDash val="sysDot"/>
            <a:miter lim="800000"/>
            <a:headEnd/>
            <a:tailEnd/>
          </a:ln>
        </p:spPr>
      </p:pic>
      <p:sp>
        <p:nvSpPr>
          <p:cNvPr id="93189" name="Text Box 5"/>
          <p:cNvSpPr txBox="1">
            <a:spLocks noChangeArrowheads="1"/>
          </p:cNvSpPr>
          <p:nvPr/>
        </p:nvSpPr>
        <p:spPr bwMode="auto">
          <a:xfrm>
            <a:off x="2135188" y="5516563"/>
            <a:ext cx="6965950" cy="366712"/>
          </a:xfrm>
          <a:prstGeom prst="rect">
            <a:avLst/>
          </a:prstGeom>
          <a:noFill/>
          <a:ln w="9525">
            <a:noFill/>
            <a:miter lim="800000"/>
            <a:headEnd/>
            <a:tailEnd/>
          </a:ln>
          <a:effectLst/>
        </p:spPr>
        <p:txBody>
          <a:bodyPr wrap="none">
            <a:spAutoFit/>
          </a:bodyPr>
          <a:lstStyle/>
          <a:p>
            <a:r>
              <a:rPr lang="pt-BR">
                <a:solidFill>
                  <a:schemeClr val="hlink"/>
                </a:solidFill>
              </a:rPr>
              <a:t>Residentes e Staffs da Unidade de Neonatologia do HMIB/SES/DF</a:t>
            </a:r>
          </a:p>
        </p:txBody>
      </p:sp>
      <p:sp>
        <p:nvSpPr>
          <p:cNvPr id="93190" name="Line 6"/>
          <p:cNvSpPr>
            <a:spLocks noChangeShapeType="1"/>
          </p:cNvSpPr>
          <p:nvPr/>
        </p:nvSpPr>
        <p:spPr bwMode="auto">
          <a:xfrm>
            <a:off x="3719513" y="1700213"/>
            <a:ext cx="504825" cy="504825"/>
          </a:xfrm>
          <a:prstGeom prst="line">
            <a:avLst/>
          </a:prstGeom>
          <a:noFill/>
          <a:ln w="38100">
            <a:solidFill>
              <a:schemeClr val="folHlink"/>
            </a:solidFill>
            <a:round/>
            <a:headEnd/>
            <a:tailEnd type="triangle" w="med" len="med"/>
          </a:ln>
          <a:effectLst/>
        </p:spPr>
        <p:txBody>
          <a:bodyPr/>
          <a:lstStyle/>
          <a:p>
            <a:endParaRPr lang="pt-BR"/>
          </a:p>
        </p:txBody>
      </p:sp>
      <p:sp>
        <p:nvSpPr>
          <p:cNvPr id="93191" name="Text Box 7"/>
          <p:cNvSpPr txBox="1">
            <a:spLocks noChangeArrowheads="1"/>
          </p:cNvSpPr>
          <p:nvPr/>
        </p:nvSpPr>
        <p:spPr bwMode="auto">
          <a:xfrm>
            <a:off x="3482975" y="1216025"/>
            <a:ext cx="3003550" cy="366713"/>
          </a:xfrm>
          <a:prstGeom prst="rect">
            <a:avLst/>
          </a:prstGeom>
          <a:noFill/>
          <a:ln w="9525">
            <a:noFill/>
            <a:miter lim="800000"/>
            <a:headEnd/>
            <a:tailEnd/>
          </a:ln>
          <a:effectLst/>
        </p:spPr>
        <p:txBody>
          <a:bodyPr wrap="none">
            <a:spAutoFit/>
          </a:bodyPr>
          <a:lstStyle/>
          <a:p>
            <a:r>
              <a:rPr lang="pt-BR">
                <a:solidFill>
                  <a:schemeClr val="hlink"/>
                </a:solidFill>
              </a:rPr>
              <a:t>Dra. Ana Carolina (CAROL)</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404040"/>
      </a:dk1>
      <a:lt1>
        <a:srgbClr val="FFFFFF"/>
      </a:lt1>
      <a:dk2>
        <a:srgbClr val="A7A7A7"/>
      </a:dk2>
      <a:lt2>
        <a:srgbClr val="535353"/>
      </a:lt2>
      <a:accent1>
        <a:srgbClr val="A63121"/>
      </a:accent1>
      <a:accent2>
        <a:srgbClr val="318DCB"/>
      </a:accent2>
      <a:accent3>
        <a:srgbClr val="F28330"/>
      </a:accent3>
      <a:accent4>
        <a:srgbClr val="50B852"/>
      </a:accent4>
      <a:accent5>
        <a:srgbClr val="EEAD1D"/>
      </a:accent5>
      <a:accent6>
        <a:srgbClr val="A68555"/>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A63121"/>
          </a:solidFill>
          <a:prstDash val="solid"/>
          <a:bevel/>
        </a:ln>
        <a:effectLst/>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40404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A6312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40404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A63121"/>
      </a:accent1>
      <a:accent2>
        <a:srgbClr val="318DCB"/>
      </a:accent2>
      <a:accent3>
        <a:srgbClr val="F28330"/>
      </a:accent3>
      <a:accent4>
        <a:srgbClr val="50B852"/>
      </a:accent4>
      <a:accent5>
        <a:srgbClr val="EEAD1D"/>
      </a:accent5>
      <a:accent6>
        <a:srgbClr val="A68555"/>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A63121"/>
          </a:solidFill>
          <a:prstDash val="solid"/>
          <a:bevel/>
        </a:ln>
        <a:effectLst/>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40404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A6312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40404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671</TotalTime>
  <Words>6053</Words>
  <PresentationFormat>Personalizar</PresentationFormat>
  <Paragraphs>262</Paragraphs>
  <Slides>64</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64</vt:i4>
      </vt:variant>
    </vt:vector>
  </HeadingPairs>
  <TitlesOfParts>
    <vt:vector size="73" baseType="lpstr">
      <vt:lpstr>Helvetica</vt:lpstr>
      <vt:lpstr>Arial</vt:lpstr>
      <vt:lpstr>Times New Roman</vt:lpstr>
      <vt:lpstr>Helvetica Neue</vt:lpstr>
      <vt:lpstr>Arial Unicode MS</vt:lpstr>
      <vt:lpstr>Verdana</vt:lpstr>
      <vt:lpstr>Geneva</vt:lpstr>
      <vt:lpstr>MS PGothic</vt:lpstr>
      <vt:lpstr>Default</vt:lpstr>
      <vt:lpstr>As transfusões de concentrado de hemácias podem induzir citocinas pró-inflamatórias em recém-nascidos prematuros</vt:lpstr>
      <vt:lpstr>INTRODUÇÃO</vt:lpstr>
      <vt:lpstr>Slide 3</vt:lpstr>
      <vt:lpstr>Slide 4</vt:lpstr>
      <vt:lpstr>Slide 5</vt:lpstr>
      <vt:lpstr>Slide 6</vt:lpstr>
      <vt:lpstr>Slide 7</vt:lpstr>
      <vt:lpstr>MÉTODO</vt:lpstr>
      <vt:lpstr>Slide 9</vt:lpstr>
      <vt:lpstr>DESENHO DO ESTUDO</vt:lpstr>
      <vt:lpstr>Procedimento da transfusão do concentrado de hemácias</vt:lpstr>
      <vt:lpstr>DADOS CLÍNICOS</vt:lpstr>
      <vt:lpstr>DADOS CLÍNICOS</vt:lpstr>
      <vt:lpstr>ANÁLISE ESTATÍSTICA</vt:lpstr>
      <vt:lpstr>ANÁLISE ESTATÍSTICA</vt:lpstr>
      <vt:lpstr>RESULTADOS</vt:lpstr>
      <vt:lpstr>Slide 17</vt:lpstr>
      <vt:lpstr>Slide 18</vt:lpstr>
      <vt:lpstr>Slide 19</vt:lpstr>
      <vt:lpstr>Slide 20</vt:lpstr>
      <vt:lpstr>Slide 21</vt:lpstr>
      <vt:lpstr>Slide 22</vt:lpstr>
      <vt:lpstr>Slide 23</vt:lpstr>
      <vt:lpstr>DISCUSÃO</vt:lpstr>
      <vt:lpstr>Slide 25</vt:lpstr>
      <vt:lpstr>Slide 26</vt:lpstr>
      <vt:lpstr>Slide 27</vt:lpstr>
      <vt:lpstr>Slide 28</vt:lpstr>
      <vt:lpstr>Slide 29</vt:lpstr>
      <vt:lpstr>Slide 30</vt:lpstr>
      <vt:lpstr>Slide 31</vt:lpstr>
      <vt:lpstr>Slide 32</vt:lpstr>
      <vt:lpstr>CONCLUSÃO</vt:lpstr>
      <vt:lpstr>Slide 34</vt:lpstr>
      <vt:lpstr>Slide 35</vt:lpstr>
      <vt:lpstr>Slide 36</vt:lpstr>
      <vt:lpstr>Slide 37</vt:lpstr>
      <vt:lpstr>Nota do Editor do site, Dr. Paulo R. Margotto. Estudando juntos! Aqui e Agora!</vt:lpstr>
      <vt:lpstr>Slide 39</vt:lpstr>
      <vt:lpstr>Slide 40</vt:lpstr>
      <vt:lpstr>Slide 41</vt:lpstr>
      <vt:lpstr>Slide 42</vt:lpstr>
      <vt:lpstr>TRANSFUSÃO SANGUÍNEA E DIETA: Dieta durante a transfusão sanguínea pode aumentar o risco de isquemia mesentérica e o  desenvolvimento de ECN relacionado à transfusão</vt:lpstr>
      <vt:lpstr>Slide 44</vt:lpstr>
      <vt:lpstr>Slide 45</vt:lpstr>
      <vt:lpstr>Slide 46</vt:lpstr>
      <vt:lpstr>Slide 47</vt:lpstr>
      <vt:lpstr>Transfusão relacionada a lesão aguda pulmonar em um recém-nascido</vt:lpstr>
      <vt:lpstr>Slide 49</vt:lpstr>
      <vt:lpstr>  O que é TRALI?</vt:lpstr>
      <vt:lpstr>Quadro Clínico</vt:lpstr>
      <vt:lpstr>Tratamento</vt:lpstr>
      <vt:lpstr>Prevenção</vt:lpstr>
      <vt:lpstr>Slide 54</vt:lpstr>
      <vt:lpstr>Slide 55</vt:lpstr>
      <vt:lpstr>Slide 56</vt:lpstr>
      <vt:lpstr>Slide 57</vt:lpstr>
      <vt:lpstr>Slide 58</vt:lpstr>
      <vt:lpstr>Slide 59</vt:lpstr>
      <vt:lpstr>Slide 60</vt:lpstr>
      <vt:lpstr>References</vt:lpstr>
      <vt:lpstr>Slide 62</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transfusões de concentrado de hemácias podem induzir citocinas pró-inflamatórias em recém-nascidos prematuros</dc:title>
  <dc:creator>Paulo</dc:creator>
  <cp:lastModifiedBy>Paulo</cp:lastModifiedBy>
  <cp:revision>12</cp:revision>
  <dcterms:modified xsi:type="dcterms:W3CDTF">2017-11-25T15:40:34Z</dcterms:modified>
</cp:coreProperties>
</file>