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24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s/slide24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</p:sldMasterIdLst>
  <p:sldIdLst>
    <p:sldId id="256" r:id="rId13"/>
    <p:sldId id="257" r:id="rId14"/>
    <p:sldId id="259" r:id="rId15"/>
    <p:sldId id="258" r:id="rId16"/>
    <p:sldId id="274" r:id="rId17"/>
    <p:sldId id="275" r:id="rId18"/>
    <p:sldId id="276" r:id="rId19"/>
    <p:sldId id="277" r:id="rId20"/>
    <p:sldId id="260" r:id="rId21"/>
    <p:sldId id="261" r:id="rId22"/>
    <p:sldId id="278" r:id="rId23"/>
    <p:sldId id="279" r:id="rId24"/>
    <p:sldId id="280" r:id="rId25"/>
    <p:sldId id="284" r:id="rId26"/>
    <p:sldId id="285" r:id="rId27"/>
    <p:sldId id="282" r:id="rId28"/>
    <p:sldId id="283" r:id="rId29"/>
    <p:sldId id="262" r:id="rId30"/>
    <p:sldId id="263" r:id="rId31"/>
    <p:sldId id="286" r:id="rId32"/>
    <p:sldId id="287" r:id="rId33"/>
    <p:sldId id="288" r:id="rId34"/>
    <p:sldId id="289" r:id="rId35"/>
    <p:sldId id="290" r:id="rId36"/>
  </p:sldIdLst>
  <p:sldSz cx="13004800" cy="9753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000" kern="1200">
        <a:solidFill>
          <a:srgbClr val="5F7BAE"/>
        </a:solidFill>
        <a:latin typeface="Palatino" charset="0"/>
        <a:ea typeface="+mn-ea"/>
        <a:cs typeface="+mn-cs"/>
        <a:sym typeface="Palatino" charset="0"/>
      </a:defRPr>
    </a:lvl1pPr>
    <a:lvl2pPr marL="457200" algn="ctr" rtl="0" fontAlgn="base">
      <a:spcBef>
        <a:spcPct val="0"/>
      </a:spcBef>
      <a:spcAft>
        <a:spcPct val="0"/>
      </a:spcAft>
      <a:defRPr sz="4000" kern="1200">
        <a:solidFill>
          <a:srgbClr val="5F7BAE"/>
        </a:solidFill>
        <a:latin typeface="Palatino" charset="0"/>
        <a:ea typeface="+mn-ea"/>
        <a:cs typeface="+mn-cs"/>
        <a:sym typeface="Palatino" charset="0"/>
      </a:defRPr>
    </a:lvl2pPr>
    <a:lvl3pPr marL="914400" algn="ctr" rtl="0" fontAlgn="base">
      <a:spcBef>
        <a:spcPct val="0"/>
      </a:spcBef>
      <a:spcAft>
        <a:spcPct val="0"/>
      </a:spcAft>
      <a:defRPr sz="4000" kern="1200">
        <a:solidFill>
          <a:srgbClr val="5F7BAE"/>
        </a:solidFill>
        <a:latin typeface="Palatino" charset="0"/>
        <a:ea typeface="+mn-ea"/>
        <a:cs typeface="+mn-cs"/>
        <a:sym typeface="Palatino" charset="0"/>
      </a:defRPr>
    </a:lvl3pPr>
    <a:lvl4pPr marL="1371600" algn="ctr" rtl="0" fontAlgn="base">
      <a:spcBef>
        <a:spcPct val="0"/>
      </a:spcBef>
      <a:spcAft>
        <a:spcPct val="0"/>
      </a:spcAft>
      <a:defRPr sz="4000" kern="1200">
        <a:solidFill>
          <a:srgbClr val="5F7BAE"/>
        </a:solidFill>
        <a:latin typeface="Palatino" charset="0"/>
        <a:ea typeface="+mn-ea"/>
        <a:cs typeface="+mn-cs"/>
        <a:sym typeface="Palatino" charset="0"/>
      </a:defRPr>
    </a:lvl4pPr>
    <a:lvl5pPr marL="1828800" algn="ctr" rtl="0" fontAlgn="base">
      <a:spcBef>
        <a:spcPct val="0"/>
      </a:spcBef>
      <a:spcAft>
        <a:spcPct val="0"/>
      </a:spcAft>
      <a:defRPr sz="4000" kern="1200">
        <a:solidFill>
          <a:srgbClr val="5F7BAE"/>
        </a:solidFill>
        <a:latin typeface="Palatino" charset="0"/>
        <a:ea typeface="+mn-ea"/>
        <a:cs typeface="+mn-cs"/>
        <a:sym typeface="Palatino" charset="0"/>
      </a:defRPr>
    </a:lvl5pPr>
    <a:lvl6pPr marL="2286000" algn="l" defTabSz="914400" rtl="0" eaLnBrk="1" latinLnBrk="0" hangingPunct="1">
      <a:defRPr sz="4000" kern="1200">
        <a:solidFill>
          <a:srgbClr val="5F7BAE"/>
        </a:solidFill>
        <a:latin typeface="Palatino" charset="0"/>
        <a:ea typeface="+mn-ea"/>
        <a:cs typeface="+mn-cs"/>
        <a:sym typeface="Palatino" charset="0"/>
      </a:defRPr>
    </a:lvl6pPr>
    <a:lvl7pPr marL="2743200" algn="l" defTabSz="914400" rtl="0" eaLnBrk="1" latinLnBrk="0" hangingPunct="1">
      <a:defRPr sz="4000" kern="1200">
        <a:solidFill>
          <a:srgbClr val="5F7BAE"/>
        </a:solidFill>
        <a:latin typeface="Palatino" charset="0"/>
        <a:ea typeface="+mn-ea"/>
        <a:cs typeface="+mn-cs"/>
        <a:sym typeface="Palatino" charset="0"/>
      </a:defRPr>
    </a:lvl7pPr>
    <a:lvl8pPr marL="3200400" algn="l" defTabSz="914400" rtl="0" eaLnBrk="1" latinLnBrk="0" hangingPunct="1">
      <a:defRPr sz="4000" kern="1200">
        <a:solidFill>
          <a:srgbClr val="5F7BAE"/>
        </a:solidFill>
        <a:latin typeface="Palatino" charset="0"/>
        <a:ea typeface="+mn-ea"/>
        <a:cs typeface="+mn-cs"/>
        <a:sym typeface="Palatino" charset="0"/>
      </a:defRPr>
    </a:lvl8pPr>
    <a:lvl9pPr marL="3657600" algn="l" defTabSz="914400" rtl="0" eaLnBrk="1" latinLnBrk="0" hangingPunct="1">
      <a:defRPr sz="4000" kern="1200">
        <a:solidFill>
          <a:srgbClr val="5F7BAE"/>
        </a:solidFill>
        <a:latin typeface="Palatino" charset="0"/>
        <a:ea typeface="+mn-ea"/>
        <a:cs typeface="+mn-cs"/>
        <a:sym typeface="Palatino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564" y="-108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44500" y="5346700"/>
            <a:ext cx="5981700" cy="123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8600" y="5346700"/>
            <a:ext cx="5981700" cy="123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3175000"/>
            <a:ext cx="3028950" cy="34036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3175000"/>
            <a:ext cx="8934450" cy="34036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44500" y="2374900"/>
            <a:ext cx="598170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8600" y="2374900"/>
            <a:ext cx="598170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152400"/>
            <a:ext cx="3028950" cy="87249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152400"/>
            <a:ext cx="8934450" cy="87249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e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4500" y="152400"/>
            <a:ext cx="12115800" cy="13589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abela 2"/>
          <p:cNvSpPr>
            <a:spLocks noGrp="1"/>
          </p:cNvSpPr>
          <p:nvPr>
            <p:ph type="tbl" idx="1"/>
          </p:nvPr>
        </p:nvSpPr>
        <p:spPr>
          <a:xfrm>
            <a:off x="444500" y="2374900"/>
            <a:ext cx="12115800" cy="6502400"/>
          </a:xfrm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4500" y="152400"/>
            <a:ext cx="12115800" cy="13589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44500" y="2374900"/>
            <a:ext cx="5981700" cy="65024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8600" y="2374900"/>
            <a:ext cx="5981700" cy="65024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44500" y="2374900"/>
            <a:ext cx="320675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803650" y="2374900"/>
            <a:ext cx="320675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152400"/>
            <a:ext cx="3028950" cy="87249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152400"/>
            <a:ext cx="8934450" cy="87249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2276475"/>
            <a:ext cx="3028950" cy="64738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2276475"/>
            <a:ext cx="8934450" cy="64738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2276475"/>
            <a:ext cx="3028950" cy="64357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2276475"/>
            <a:ext cx="89344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44500" y="1270000"/>
            <a:ext cx="5981700" cy="721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8600" y="1270000"/>
            <a:ext cx="5981700" cy="721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390525"/>
            <a:ext cx="3028950" cy="809307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390525"/>
            <a:ext cx="8934450" cy="809307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152400"/>
            <a:ext cx="3028950" cy="85598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152400"/>
            <a:ext cx="8934450" cy="8559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44500" y="2374900"/>
            <a:ext cx="320675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803650" y="2374900"/>
            <a:ext cx="320675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152400"/>
            <a:ext cx="3028950" cy="87249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152400"/>
            <a:ext cx="8934450" cy="87249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44500" y="2374900"/>
            <a:ext cx="598170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8600" y="2374900"/>
            <a:ext cx="598170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152400"/>
            <a:ext cx="3028950" cy="87249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152400"/>
            <a:ext cx="8934450" cy="87249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44500" y="4787900"/>
            <a:ext cx="320675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803650" y="4787900"/>
            <a:ext cx="320675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5368925" y="1409700"/>
            <a:ext cx="1641475" cy="66802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1409700"/>
            <a:ext cx="4772025" cy="66802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7772400" y="2374900"/>
            <a:ext cx="231775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0242550" y="2374900"/>
            <a:ext cx="2317750" cy="65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>
              <a:sym typeface="Palatino" charset="0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531350" y="152400"/>
            <a:ext cx="3028950" cy="87249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44500" y="152400"/>
            <a:ext cx="8934450" cy="87249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3175000"/>
            <a:ext cx="12115800" cy="2044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  <p:sp>
        <p:nvSpPr>
          <p:cNvPr id="1027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444500" y="5346700"/>
            <a:ext cx="12115800" cy="1231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Palatino" charset="0"/>
              </a:rPr>
              <a:t>Click to edit Master text styles</a:t>
            </a:r>
          </a:p>
          <a:p>
            <a:pPr lvl="1"/>
            <a:r>
              <a:rPr lang="en-US" smtClean="0">
                <a:sym typeface="Palatino" charset="0"/>
              </a:rPr>
              <a:t>Second level</a:t>
            </a:r>
          </a:p>
          <a:p>
            <a:pPr lvl="2"/>
            <a:r>
              <a:rPr lang="en-US" smtClean="0">
                <a:sym typeface="Palatino" charset="0"/>
              </a:rPr>
              <a:t>Third level</a:t>
            </a:r>
          </a:p>
          <a:p>
            <a:pPr lvl="3"/>
            <a:r>
              <a:rPr lang="en-US" smtClean="0">
                <a:sym typeface="Palatino" charset="0"/>
              </a:rPr>
              <a:t>Fourth level</a:t>
            </a:r>
          </a:p>
          <a:p>
            <a:pPr lvl="4"/>
            <a:r>
              <a:rPr lang="en-US" smtClean="0">
                <a:sym typeface="Palatino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69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  <p:sldLayoutId id="2147483662" r:id="rId9"/>
    <p:sldLayoutId id="2147483661" r:id="rId10"/>
    <p:sldLayoutId id="214748366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buChar char="»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152400"/>
            <a:ext cx="12115800" cy="135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  <p:sp>
        <p:nvSpPr>
          <p:cNvPr id="2051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444500" y="2374900"/>
            <a:ext cx="12115800" cy="650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Palatino" charset="0"/>
              </a:rPr>
              <a:t>Click to edit Master text styles</a:t>
            </a:r>
          </a:p>
          <a:p>
            <a:pPr lvl="1"/>
            <a:r>
              <a:rPr lang="en-US" smtClean="0">
                <a:sym typeface="Palatino" charset="0"/>
              </a:rPr>
              <a:t>Second level</a:t>
            </a:r>
          </a:p>
          <a:p>
            <a:pPr lvl="2"/>
            <a:r>
              <a:rPr lang="en-US" smtClean="0">
                <a:sym typeface="Palatino" charset="0"/>
              </a:rPr>
              <a:t>Third level</a:t>
            </a:r>
          </a:p>
          <a:p>
            <a:pPr lvl="3"/>
            <a:r>
              <a:rPr lang="en-US" smtClean="0">
                <a:sym typeface="Palatino" charset="0"/>
              </a:rPr>
              <a:t>Fourth level</a:t>
            </a:r>
          </a:p>
          <a:p>
            <a:pPr lvl="4"/>
            <a:r>
              <a:rPr lang="en-US" smtClean="0">
                <a:sym typeface="Palatino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74" r:id="rId8"/>
    <p:sldLayoutId id="2147483673" r:id="rId9"/>
    <p:sldLayoutId id="2147483672" r:id="rId10"/>
    <p:sldLayoutId id="2147483671" r:id="rId11"/>
    <p:sldLayoutId id="2147483792" r:id="rId12"/>
    <p:sldLayoutId id="2147483793" r:id="rId13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8255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12827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7272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21844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6416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30988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35560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40132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44704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152400"/>
            <a:ext cx="12115800" cy="135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  <p:sp>
        <p:nvSpPr>
          <p:cNvPr id="3075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444500" y="2374900"/>
            <a:ext cx="6565900" cy="650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Palatino" charset="0"/>
              </a:rPr>
              <a:t>Click to edit Master text styles</a:t>
            </a:r>
          </a:p>
          <a:p>
            <a:pPr lvl="1"/>
            <a:r>
              <a:rPr lang="en-US" smtClean="0">
                <a:sym typeface="Palatino" charset="0"/>
              </a:rPr>
              <a:t>Second level</a:t>
            </a:r>
          </a:p>
          <a:p>
            <a:pPr lvl="2"/>
            <a:r>
              <a:rPr lang="en-US" smtClean="0">
                <a:sym typeface="Palatino" charset="0"/>
              </a:rPr>
              <a:t>Third level</a:t>
            </a:r>
          </a:p>
          <a:p>
            <a:pPr lvl="3"/>
            <a:r>
              <a:rPr lang="en-US" smtClean="0">
                <a:sym typeface="Palatino" charset="0"/>
              </a:rPr>
              <a:t>Fourth level</a:t>
            </a:r>
          </a:p>
          <a:p>
            <a:pPr lvl="4"/>
            <a:r>
              <a:rPr lang="en-US" smtClean="0">
                <a:sym typeface="Palatino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1" r:id="rId2"/>
    <p:sldLayoutId id="2147483690" r:id="rId3"/>
    <p:sldLayoutId id="2147483689" r:id="rId4"/>
    <p:sldLayoutId id="2147483688" r:id="rId5"/>
    <p:sldLayoutId id="2147483687" r:id="rId6"/>
    <p:sldLayoutId id="2147483686" r:id="rId7"/>
    <p:sldLayoutId id="2147483685" r:id="rId8"/>
    <p:sldLayoutId id="2147483684" r:id="rId9"/>
    <p:sldLayoutId id="2147483683" r:id="rId10"/>
    <p:sldLayoutId id="214748368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7874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12446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6891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21463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6035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30607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35179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39751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44323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6527800"/>
            <a:ext cx="12115800" cy="2222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2" r:id="rId2"/>
    <p:sldLayoutId id="2147483701" r:id="rId3"/>
    <p:sldLayoutId id="2147483700" r:id="rId4"/>
    <p:sldLayoutId id="2147483699" r:id="rId5"/>
    <p:sldLayoutId id="2147483698" r:id="rId6"/>
    <p:sldLayoutId id="2147483697" r:id="rId7"/>
    <p:sldLayoutId id="2147483696" r:id="rId8"/>
    <p:sldLayoutId id="2147483695" r:id="rId9"/>
    <p:sldLayoutId id="2147483694" r:id="rId10"/>
    <p:sldLayoutId id="214748369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buChar char="»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3175000"/>
            <a:ext cx="12115800" cy="3390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3" r:id="rId2"/>
    <p:sldLayoutId id="2147483712" r:id="rId3"/>
    <p:sldLayoutId id="2147483711" r:id="rId4"/>
    <p:sldLayoutId id="2147483710" r:id="rId5"/>
    <p:sldLayoutId id="2147483709" r:id="rId6"/>
    <p:sldLayoutId id="2147483708" r:id="rId7"/>
    <p:sldLayoutId id="2147483707" r:id="rId8"/>
    <p:sldLayoutId id="2147483706" r:id="rId9"/>
    <p:sldLayoutId id="2147483705" r:id="rId10"/>
    <p:sldLayoutId id="2147483704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buChar char="»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4" r:id="rId2"/>
    <p:sldLayoutId id="2147483723" r:id="rId3"/>
    <p:sldLayoutId id="2147483722" r:id="rId4"/>
    <p:sldLayoutId id="2147483721" r:id="rId5"/>
    <p:sldLayoutId id="2147483720" r:id="rId6"/>
    <p:sldLayoutId id="2147483719" r:id="rId7"/>
    <p:sldLayoutId id="2147483718" r:id="rId8"/>
    <p:sldLayoutId id="2147483717" r:id="rId9"/>
    <p:sldLayoutId id="2147483716" r:id="rId10"/>
    <p:sldLayoutId id="2147483715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8763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13335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7780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22352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6924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31496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36068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40640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45212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>
            <p:ph type="body" idx="1"/>
          </p:nvPr>
        </p:nvSpPr>
        <p:spPr bwMode="auto">
          <a:xfrm>
            <a:off x="444500" y="1270000"/>
            <a:ext cx="12115800" cy="721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Palatino" charset="0"/>
              </a:rPr>
              <a:t>Click to edit Master text styles</a:t>
            </a:r>
          </a:p>
          <a:p>
            <a:pPr lvl="1"/>
            <a:r>
              <a:rPr lang="en-US" smtClean="0">
                <a:sym typeface="Palatino" charset="0"/>
              </a:rPr>
              <a:t>Second level</a:t>
            </a:r>
          </a:p>
          <a:p>
            <a:pPr lvl="2"/>
            <a:r>
              <a:rPr lang="en-US" smtClean="0">
                <a:sym typeface="Palatino" charset="0"/>
              </a:rPr>
              <a:t>Third level</a:t>
            </a:r>
          </a:p>
          <a:p>
            <a:pPr lvl="3"/>
            <a:r>
              <a:rPr lang="en-US" smtClean="0">
                <a:sym typeface="Palatino" charset="0"/>
              </a:rPr>
              <a:t>Fourth level</a:t>
            </a:r>
          </a:p>
          <a:p>
            <a:pPr lvl="4"/>
            <a:r>
              <a:rPr lang="en-US" smtClean="0">
                <a:sym typeface="Palatino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5" r:id="rId2"/>
    <p:sldLayoutId id="2147483734" r:id="rId3"/>
    <p:sldLayoutId id="2147483733" r:id="rId4"/>
    <p:sldLayoutId id="2147483732" r:id="rId5"/>
    <p:sldLayoutId id="2147483731" r:id="rId6"/>
    <p:sldLayoutId id="2147483730" r:id="rId7"/>
    <p:sldLayoutId id="2147483729" r:id="rId8"/>
    <p:sldLayoutId id="2147483728" r:id="rId9"/>
    <p:sldLayoutId id="2147483727" r:id="rId10"/>
    <p:sldLayoutId id="214748372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825500" indent="-393700" algn="l" rtl="0" eaLnBrk="0" fontAlgn="base" hangingPunct="0">
        <a:spcBef>
          <a:spcPts val="4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1282700" indent="-393700" algn="l" rtl="0" eaLnBrk="0" fontAlgn="base" hangingPunct="0">
        <a:spcBef>
          <a:spcPts val="4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727200" indent="-393700" algn="l" rtl="0" eaLnBrk="0" fontAlgn="base" hangingPunct="0">
        <a:spcBef>
          <a:spcPts val="4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2184400" indent="-393700" algn="l" rtl="0" eaLnBrk="0" fontAlgn="base" hangingPunct="0">
        <a:spcBef>
          <a:spcPts val="4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641600" indent="-393700" algn="l" rtl="0" eaLnBrk="0" fontAlgn="base" hangingPunct="0">
        <a:spcBef>
          <a:spcPts val="4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3098800" indent="-393700" algn="l" rtl="0" fontAlgn="base">
        <a:spcBef>
          <a:spcPts val="4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3556000" indent="-393700" algn="l" rtl="0" fontAlgn="base">
        <a:spcBef>
          <a:spcPts val="4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4013200" indent="-393700" algn="l" rtl="0" fontAlgn="base">
        <a:spcBef>
          <a:spcPts val="4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4470400" indent="-393700" algn="l" rtl="0" fontAlgn="base">
        <a:spcBef>
          <a:spcPts val="4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152400"/>
            <a:ext cx="12115800" cy="135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6" r:id="rId2"/>
    <p:sldLayoutId id="2147483745" r:id="rId3"/>
    <p:sldLayoutId id="2147483744" r:id="rId4"/>
    <p:sldLayoutId id="2147483743" r:id="rId5"/>
    <p:sldLayoutId id="2147483742" r:id="rId6"/>
    <p:sldLayoutId id="2147483741" r:id="rId7"/>
    <p:sldLayoutId id="2147483740" r:id="rId8"/>
    <p:sldLayoutId id="2147483739" r:id="rId9"/>
    <p:sldLayoutId id="2147483738" r:id="rId10"/>
    <p:sldLayoutId id="214748373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8763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13335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7780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22352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692400" indent="-393700" algn="l" rtl="0" eaLnBrk="0" fontAlgn="base" hangingPunct="0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31496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36068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40640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4521200" indent="-393700" algn="l" rtl="0" fontAlgn="base">
        <a:spcBef>
          <a:spcPts val="3000"/>
        </a:spcBef>
        <a:spcAft>
          <a:spcPct val="0"/>
        </a:spcAft>
        <a:buSzPct val="5200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152400"/>
            <a:ext cx="12115800" cy="135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  <p:sp>
        <p:nvSpPr>
          <p:cNvPr id="8195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444500" y="2374900"/>
            <a:ext cx="6565900" cy="650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Palatino" charset="0"/>
              </a:rPr>
              <a:t>Click to edit Master text styles</a:t>
            </a:r>
          </a:p>
          <a:p>
            <a:pPr lvl="1"/>
            <a:r>
              <a:rPr lang="en-US" smtClean="0">
                <a:sym typeface="Palatino" charset="0"/>
              </a:rPr>
              <a:t>Second level</a:t>
            </a:r>
          </a:p>
          <a:p>
            <a:pPr lvl="2"/>
            <a:r>
              <a:rPr lang="en-US" smtClean="0">
                <a:sym typeface="Palatino" charset="0"/>
              </a:rPr>
              <a:t>Third level</a:t>
            </a:r>
          </a:p>
          <a:p>
            <a:pPr lvl="3"/>
            <a:r>
              <a:rPr lang="en-US" smtClean="0">
                <a:sym typeface="Palatino" charset="0"/>
              </a:rPr>
              <a:t>Fourth level</a:t>
            </a:r>
          </a:p>
          <a:p>
            <a:pPr lvl="4"/>
            <a:r>
              <a:rPr lang="en-US" smtClean="0">
                <a:sym typeface="Palatino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7" r:id="rId2"/>
    <p:sldLayoutId id="2147483756" r:id="rId3"/>
    <p:sldLayoutId id="2147483755" r:id="rId4"/>
    <p:sldLayoutId id="2147483754" r:id="rId5"/>
    <p:sldLayoutId id="2147483753" r:id="rId6"/>
    <p:sldLayoutId id="2147483752" r:id="rId7"/>
    <p:sldLayoutId id="2147483751" r:id="rId8"/>
    <p:sldLayoutId id="2147483750" r:id="rId9"/>
    <p:sldLayoutId id="2147483749" r:id="rId10"/>
    <p:sldLayoutId id="214748374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7874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12446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6891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21463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6035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30607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35179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39751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44323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152400"/>
            <a:ext cx="12115800" cy="135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  <p:sp>
        <p:nvSpPr>
          <p:cNvPr id="9219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444500" y="2374900"/>
            <a:ext cx="12115800" cy="650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Palatino" charset="0"/>
              </a:rPr>
              <a:t>Click to edit Master text styles</a:t>
            </a:r>
          </a:p>
          <a:p>
            <a:pPr lvl="1"/>
            <a:r>
              <a:rPr lang="en-US" smtClean="0">
                <a:sym typeface="Palatino" charset="0"/>
              </a:rPr>
              <a:t>Second level</a:t>
            </a:r>
          </a:p>
          <a:p>
            <a:pPr lvl="2"/>
            <a:r>
              <a:rPr lang="en-US" smtClean="0">
                <a:sym typeface="Palatino" charset="0"/>
              </a:rPr>
              <a:t>Third level</a:t>
            </a:r>
          </a:p>
          <a:p>
            <a:pPr lvl="3"/>
            <a:r>
              <a:rPr lang="en-US" smtClean="0">
                <a:sym typeface="Palatino" charset="0"/>
              </a:rPr>
              <a:t>Fourth level</a:t>
            </a:r>
          </a:p>
          <a:p>
            <a:pPr lvl="4"/>
            <a:r>
              <a:rPr lang="en-US" smtClean="0">
                <a:sym typeface="Palatino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68" r:id="rId2"/>
    <p:sldLayoutId id="2147483767" r:id="rId3"/>
    <p:sldLayoutId id="2147483766" r:id="rId4"/>
    <p:sldLayoutId id="2147483765" r:id="rId5"/>
    <p:sldLayoutId id="2147483764" r:id="rId6"/>
    <p:sldLayoutId id="2147483763" r:id="rId7"/>
    <p:sldLayoutId id="2147483762" r:id="rId8"/>
    <p:sldLayoutId id="2147483761" r:id="rId9"/>
    <p:sldLayoutId id="2147483760" r:id="rId10"/>
    <p:sldLayoutId id="21474837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7874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12446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6891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21463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6035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30607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35179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39751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44323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1409700"/>
            <a:ext cx="6565900" cy="330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  <p:sp>
        <p:nvSpPr>
          <p:cNvPr id="10243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444500" y="4787900"/>
            <a:ext cx="6565900" cy="330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Palatino" charset="0"/>
              </a:rPr>
              <a:t>Click to edit Master text styles</a:t>
            </a:r>
          </a:p>
          <a:p>
            <a:pPr lvl="1"/>
            <a:r>
              <a:rPr lang="en-US" smtClean="0">
                <a:sym typeface="Palatino" charset="0"/>
              </a:rPr>
              <a:t>Second level</a:t>
            </a:r>
          </a:p>
          <a:p>
            <a:pPr lvl="2"/>
            <a:r>
              <a:rPr lang="en-US" smtClean="0">
                <a:sym typeface="Palatino" charset="0"/>
              </a:rPr>
              <a:t>Third level</a:t>
            </a:r>
          </a:p>
          <a:p>
            <a:pPr lvl="3"/>
            <a:r>
              <a:rPr lang="en-US" smtClean="0">
                <a:sym typeface="Palatino" charset="0"/>
              </a:rPr>
              <a:t>Fourth level</a:t>
            </a:r>
          </a:p>
          <a:p>
            <a:pPr lvl="4"/>
            <a:r>
              <a:rPr lang="en-US" smtClean="0">
                <a:sym typeface="Palatino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78" r:id="rId3"/>
    <p:sldLayoutId id="2147483777" r:id="rId4"/>
    <p:sldLayoutId id="2147483776" r:id="rId5"/>
    <p:sldLayoutId id="2147483775" r:id="rId6"/>
    <p:sldLayoutId id="2147483774" r:id="rId7"/>
    <p:sldLayoutId id="2147483773" r:id="rId8"/>
    <p:sldLayoutId id="2147483772" r:id="rId9"/>
    <p:sldLayoutId id="2147483771" r:id="rId10"/>
    <p:sldLayoutId id="214748377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0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0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0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0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0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0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0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0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0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buChar char="»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44500" y="152400"/>
            <a:ext cx="12115800" cy="135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rculanum" charset="0"/>
              </a:rPr>
              <a:t>Click to edit Master title style</a:t>
            </a:r>
          </a:p>
        </p:txBody>
      </p:sp>
      <p:sp>
        <p:nvSpPr>
          <p:cNvPr id="11267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7772400" y="2374900"/>
            <a:ext cx="4787900" cy="650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Palatino" charset="0"/>
              </a:rPr>
              <a:t>Click to edit Master text styles</a:t>
            </a:r>
          </a:p>
          <a:p>
            <a:pPr lvl="1"/>
            <a:r>
              <a:rPr lang="en-US" smtClean="0">
                <a:sym typeface="Palatino" charset="0"/>
              </a:rPr>
              <a:t>Second level</a:t>
            </a:r>
          </a:p>
          <a:p>
            <a:pPr lvl="2"/>
            <a:r>
              <a:rPr lang="en-US" smtClean="0">
                <a:sym typeface="Palatino" charset="0"/>
              </a:rPr>
              <a:t>Third level</a:t>
            </a:r>
          </a:p>
          <a:p>
            <a:pPr lvl="3"/>
            <a:r>
              <a:rPr lang="en-US" smtClean="0">
                <a:sym typeface="Palatino" charset="0"/>
              </a:rPr>
              <a:t>Fourth level</a:t>
            </a:r>
          </a:p>
          <a:p>
            <a:pPr lvl="4"/>
            <a:r>
              <a:rPr lang="en-US" smtClean="0">
                <a:sym typeface="Palatino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0" r:id="rId2"/>
    <p:sldLayoutId id="2147483789" r:id="rId3"/>
    <p:sldLayoutId id="2147483788" r:id="rId4"/>
    <p:sldLayoutId id="2147483787" r:id="rId5"/>
    <p:sldLayoutId id="2147483786" r:id="rId6"/>
    <p:sldLayoutId id="2147483785" r:id="rId7"/>
    <p:sldLayoutId id="2147483784" r:id="rId8"/>
    <p:sldLayoutId id="2147483783" r:id="rId9"/>
    <p:sldLayoutId id="2147483782" r:id="rId10"/>
    <p:sldLayoutId id="214748378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+mj-lt"/>
          <a:ea typeface="+mj-ea"/>
          <a:cs typeface="+mj-cs"/>
          <a:sym typeface="Herculanum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800">
          <a:solidFill>
            <a:srgbClr val="3F3F3F"/>
          </a:solidFill>
          <a:latin typeface="Herculanum" charset="0"/>
          <a:ea typeface="ヒラギノ明朝 ProN W3" charset="0"/>
          <a:cs typeface="ヒラギノ明朝 ProN W3" charset="0"/>
          <a:sym typeface="Herculanum" charset="0"/>
        </a:defRPr>
      </a:lvl9pPr>
    </p:titleStyle>
    <p:bodyStyle>
      <a:lvl1pPr marL="7874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1pPr>
      <a:lvl2pPr marL="12446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2pPr>
      <a:lvl3pPr marL="16891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3pPr>
      <a:lvl4pPr marL="21463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4pPr>
      <a:lvl5pPr marL="2603500" indent="-355600" algn="l" rtl="0" eaLnBrk="0" fontAlgn="base" hangingPunct="0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5pPr>
      <a:lvl6pPr marL="30607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6pPr>
      <a:lvl7pPr marL="35179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7pPr>
      <a:lvl8pPr marL="39751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8pPr>
      <a:lvl9pPr marL="4432300" indent="-355600" algn="l" rtl="0" fontAlgn="base">
        <a:spcBef>
          <a:spcPts val="4500"/>
        </a:spcBef>
        <a:spcAft>
          <a:spcPct val="0"/>
        </a:spcAft>
        <a:buSzPct val="52000"/>
        <a:buChar char="•"/>
        <a:defRPr sz="3400">
          <a:solidFill>
            <a:schemeClr val="tx1"/>
          </a:solidFill>
          <a:latin typeface="+mn-lt"/>
          <a:ea typeface="+mn-ea"/>
          <a:cs typeface="+mn-cs"/>
          <a:sym typeface="Palatino" charset="0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paulomargotto.com.br/documentos/Doenca_metabolica_ossea_premat.doc" TargetMode="Externa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paulomargotto.com.br/documentos/doencamo.doc" TargetMode="Externa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paulomargotto.com.br/documentos/Doenca_metab_oss_fosfat_alcalin.ppt" TargetMode="Externa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>
            <p:ph type="title"/>
          </p:nvPr>
        </p:nvSpPr>
        <p:spPr>
          <a:xfrm>
            <a:off x="736600" y="1563688"/>
            <a:ext cx="12268200" cy="3162300"/>
          </a:xfrm>
        </p:spPr>
        <p:txBody>
          <a:bodyPr/>
          <a:lstStyle/>
          <a:p>
            <a:pPr eaLnBrk="1" hangingPunct="1"/>
            <a:r>
              <a:rPr lang="en-US" sz="6400" smtClean="0">
                <a:solidFill>
                  <a:srgbClr val="0E002D"/>
                </a:solidFill>
                <a:latin typeface="Palatino" charset="0"/>
                <a:sym typeface="Palatino" charset="0"/>
              </a:rPr>
              <a:t>Doença Metabólica Óssea da  Prematuridade </a:t>
            </a:r>
          </a:p>
        </p:txBody>
      </p:sp>
      <p:sp>
        <p:nvSpPr>
          <p:cNvPr id="12291" name="Rectangle 2"/>
          <p:cNvSpPr>
            <a:spLocks noChangeArrowheads="1"/>
          </p:cNvSpPr>
          <p:nvPr>
            <p:ph type="body" idx="1"/>
          </p:nvPr>
        </p:nvSpPr>
        <p:spPr>
          <a:xfrm>
            <a:off x="812800" y="6908800"/>
            <a:ext cx="12115800" cy="1231900"/>
          </a:xfrm>
        </p:spPr>
        <p:txBody>
          <a:bodyPr/>
          <a:lstStyle/>
          <a:p>
            <a:pPr marL="0" indent="0" algn="r" eaLnBrk="1" hangingPunct="1">
              <a:buFontTx/>
              <a:buNone/>
              <a:tabLst>
                <a:tab pos="838200" algn="l"/>
              </a:tabLst>
            </a:pPr>
            <a:r>
              <a:rPr lang="en-US" smtClean="0">
                <a:solidFill>
                  <a:srgbClr val="001445"/>
                </a:solidFill>
              </a:rPr>
              <a:t>Residente: Nathália Sarkis </a:t>
            </a:r>
          </a:p>
          <a:p>
            <a:pPr marL="0" indent="0" algn="r" eaLnBrk="1" hangingPunct="1">
              <a:buFontTx/>
              <a:buNone/>
              <a:tabLst>
                <a:tab pos="838200" algn="l"/>
              </a:tabLst>
            </a:pPr>
            <a:r>
              <a:rPr lang="en-US" smtClean="0">
                <a:solidFill>
                  <a:srgbClr val="001445"/>
                </a:solidFill>
              </a:rPr>
              <a:t>Orientadora: Dra. Fabiana Márcia A.Morares Ferreira</a:t>
            </a:r>
          </a:p>
          <a:p>
            <a:pPr marL="0" indent="0" algn="r" eaLnBrk="1" hangingPunct="1">
              <a:buFontTx/>
              <a:buNone/>
              <a:tabLst>
                <a:tab pos="838200" algn="l"/>
              </a:tabLst>
            </a:pPr>
            <a:r>
              <a:rPr lang="en-US" smtClean="0">
                <a:solidFill>
                  <a:srgbClr val="001445"/>
                </a:solidFill>
                <a:hlinkClick r:id="rId2"/>
              </a:rPr>
              <a:t>www.paulomargotto.com.br</a:t>
            </a:r>
            <a:r>
              <a:rPr lang="en-US" smtClean="0">
                <a:solidFill>
                  <a:srgbClr val="001445"/>
                </a:solidFill>
              </a:rPr>
              <a:t> </a:t>
            </a:r>
          </a:p>
          <a:p>
            <a:pPr marL="0" indent="0" algn="r" eaLnBrk="1" hangingPunct="1">
              <a:buFontTx/>
              <a:buNone/>
              <a:tabLst>
                <a:tab pos="838200" algn="l"/>
              </a:tabLst>
            </a:pPr>
            <a:endParaRPr lang="en-US" smtClean="0">
              <a:solidFill>
                <a:srgbClr val="001445"/>
              </a:solidFill>
            </a:endParaRPr>
          </a:p>
        </p:txBody>
      </p:sp>
      <p:sp>
        <p:nvSpPr>
          <p:cNvPr id="12292" name="Rectangle 3"/>
          <p:cNvSpPr>
            <a:spLocks/>
          </p:cNvSpPr>
          <p:nvPr/>
        </p:nvSpPr>
        <p:spPr bwMode="auto">
          <a:xfrm>
            <a:off x="4967288" y="9050338"/>
            <a:ext cx="3051175" cy="276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Brasília, 5 de março de 2013 </a:t>
            </a:r>
          </a:p>
        </p:txBody>
      </p:sp>
      <p:sp>
        <p:nvSpPr>
          <p:cNvPr id="12293" name="Rectangle 4"/>
          <p:cNvSpPr>
            <a:spLocks/>
          </p:cNvSpPr>
          <p:nvPr/>
        </p:nvSpPr>
        <p:spPr bwMode="auto">
          <a:xfrm>
            <a:off x="309563" y="4445000"/>
            <a:ext cx="12522200" cy="2603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600">
                <a:solidFill>
                  <a:srgbClr val="001445"/>
                </a:solidFill>
              </a:rPr>
              <a:t>Hospital Materno Infantil de Brasília - HMIB</a:t>
            </a:r>
          </a:p>
          <a:p>
            <a:r>
              <a:rPr lang="en-US" sz="3600">
                <a:solidFill>
                  <a:srgbClr val="001445"/>
                </a:solidFill>
              </a:rPr>
              <a:t>Unidade de Neonatologia </a:t>
            </a:r>
          </a:p>
          <a:p>
            <a:r>
              <a:rPr lang="en-US" sz="3600">
                <a:solidFill>
                  <a:srgbClr val="001445"/>
                </a:solidFill>
              </a:rPr>
              <a:t>Programa de Residência Médica</a:t>
            </a:r>
          </a:p>
          <a:p>
            <a:endParaRPr lang="en-US">
              <a:solidFill>
                <a:schemeClr val="tx1"/>
              </a:solidFill>
            </a:endParaRPr>
          </a:p>
        </p:txBody>
      </p:sp>
      <p:pic>
        <p:nvPicPr>
          <p:cNvPr id="12294" name="Picture 5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128588" y="412750"/>
            <a:ext cx="1287621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Definição</a:t>
            </a:r>
          </a:p>
        </p:txBody>
      </p:sp>
      <p:sp>
        <p:nvSpPr>
          <p:cNvPr id="13315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76300" algn="just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800" smtClean="0">
                <a:solidFill>
                  <a:srgbClr val="001445"/>
                </a:solidFill>
              </a:rPr>
              <a:t>Conjunto de condições que determinam alterações no processo de mineralização óssea neonatal levando a fragilidade do suporte estrutural ou o aparecimento de fraturas espontâneas.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Incidência</a:t>
            </a:r>
          </a:p>
        </p:txBody>
      </p:sp>
      <p:sp>
        <p:nvSpPr>
          <p:cNvPr id="14339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76300" algn="just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800" smtClean="0">
                <a:solidFill>
                  <a:srgbClr val="001445"/>
                </a:solidFill>
              </a:rPr>
              <a:t>50% -- Prematuros com peso ao nascer menor que 1000g; </a:t>
            </a:r>
          </a:p>
          <a:p>
            <a:pPr marL="876300" algn="just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800" smtClean="0">
                <a:solidFill>
                  <a:srgbClr val="001445"/>
                </a:solidFill>
              </a:rPr>
              <a:t>30 % -- Prematuros com peso ao nascer abaixo de 1500g.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Fisiopatologia</a:t>
            </a:r>
          </a:p>
        </p:txBody>
      </p:sp>
      <p:sp>
        <p:nvSpPr>
          <p:cNvPr id="15363" name="Rectangle 2"/>
          <p:cNvSpPr>
            <a:spLocks noChangeArrowheads="1"/>
          </p:cNvSpPr>
          <p:nvPr>
            <p:ph type="body" idx="1"/>
          </p:nvPr>
        </p:nvSpPr>
        <p:spPr>
          <a:xfrm>
            <a:off x="279400" y="838200"/>
            <a:ext cx="12115800" cy="6502400"/>
          </a:xfrm>
        </p:spPr>
        <p:txBody>
          <a:bodyPr/>
          <a:lstStyle/>
          <a:p>
            <a:pPr marL="876300" algn="just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800" smtClean="0">
                <a:solidFill>
                  <a:srgbClr val="001445"/>
                </a:solidFill>
              </a:rPr>
              <a:t>A transferência de cálcio e fósforo através da placenta ocorre durante toda a gestação. Mas, o período de maior desenvolvimento esquelético e mineralização óssea ocorre no terceiro trimestre, quando o feto incorpora altas quantidades de cálcio e fósforo. </a:t>
            </a:r>
          </a:p>
        </p:txBody>
      </p:sp>
      <p:sp>
        <p:nvSpPr>
          <p:cNvPr id="15364" name="AutoShape 3"/>
          <p:cNvSpPr>
            <a:spLocks/>
          </p:cNvSpPr>
          <p:nvPr/>
        </p:nvSpPr>
        <p:spPr bwMode="auto">
          <a:xfrm>
            <a:off x="1054100" y="6515100"/>
            <a:ext cx="11214100" cy="1816100"/>
          </a:xfrm>
          <a:prstGeom prst="roundRect">
            <a:avLst>
              <a:gd name="adj" fmla="val 10486"/>
            </a:avLst>
          </a:prstGeom>
          <a:solidFill>
            <a:schemeClr val="accent1">
              <a:alpha val="49803"/>
            </a:schemeClr>
          </a:solidFill>
          <a:ln w="25400">
            <a:solidFill>
              <a:srgbClr val="001445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600">
                <a:solidFill>
                  <a:srgbClr val="001445"/>
                </a:solidFill>
              </a:rPr>
              <a:t>Cálcio - 120-150mg/Kg/dia</a:t>
            </a:r>
          </a:p>
          <a:p>
            <a:r>
              <a:rPr lang="en-US" sz="3600">
                <a:solidFill>
                  <a:srgbClr val="001445"/>
                </a:solidFill>
              </a:rPr>
              <a:t>Fósforo - 60-75mg/Kg/dia </a:t>
            </a:r>
          </a:p>
          <a:p>
            <a:endParaRPr lang="en-US" sz="3600">
              <a:solidFill>
                <a:srgbClr val="001445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Fisiopatologia</a:t>
            </a:r>
          </a:p>
        </p:txBody>
      </p:sp>
      <p:sp>
        <p:nvSpPr>
          <p:cNvPr id="16387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76300" algn="just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800" smtClean="0">
                <a:solidFill>
                  <a:srgbClr val="001445"/>
                </a:solidFill>
              </a:rPr>
              <a:t>Prematuros nascidos com idade gestacional entre 24 - 34 semanas ficarão privados da oferta intra-uterina de cálcio e fósforo, sendo afetados na mineralização óssea intrauterina e pós-natal.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Fisiopatologia</a:t>
            </a:r>
          </a:p>
        </p:txBody>
      </p:sp>
      <p:sp>
        <p:nvSpPr>
          <p:cNvPr id="17411" name="Rectangle 2"/>
          <p:cNvSpPr>
            <a:spLocks/>
          </p:cNvSpPr>
          <p:nvPr/>
        </p:nvSpPr>
        <p:spPr bwMode="auto">
          <a:xfrm>
            <a:off x="4613275" y="1720850"/>
            <a:ext cx="3022600" cy="7366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1800">
                <a:solidFill>
                  <a:srgbClr val="001445"/>
                </a:solidFill>
              </a:rPr>
              <a:t>Pele </a:t>
            </a:r>
          </a:p>
          <a:p>
            <a:r>
              <a:rPr lang="en-US" sz="1800">
                <a:solidFill>
                  <a:srgbClr val="001445"/>
                </a:solidFill>
              </a:rPr>
              <a:t>Colecalciferol (Vitamina D3)</a:t>
            </a:r>
          </a:p>
        </p:txBody>
      </p:sp>
      <p:sp>
        <p:nvSpPr>
          <p:cNvPr id="17412" name="Rectangle 3"/>
          <p:cNvSpPr>
            <a:spLocks/>
          </p:cNvSpPr>
          <p:nvPr/>
        </p:nvSpPr>
        <p:spPr bwMode="auto">
          <a:xfrm>
            <a:off x="1371600" y="5524500"/>
            <a:ext cx="3200400" cy="10414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1800">
                <a:solidFill>
                  <a:srgbClr val="001445"/>
                </a:solidFill>
              </a:rPr>
              <a:t>Proteína ligante do cálcio nas células epiteliais intestinais - Difusão facilitada </a:t>
            </a:r>
          </a:p>
        </p:txBody>
      </p:sp>
      <p:sp>
        <p:nvSpPr>
          <p:cNvPr id="17413" name="Rectangle 4"/>
          <p:cNvSpPr>
            <a:spLocks/>
          </p:cNvSpPr>
          <p:nvPr/>
        </p:nvSpPr>
        <p:spPr bwMode="auto">
          <a:xfrm>
            <a:off x="7366000" y="5829300"/>
            <a:ext cx="2501900" cy="4318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1800">
                <a:solidFill>
                  <a:srgbClr val="001445"/>
                </a:solidFill>
              </a:rPr>
              <a:t>Fosfatase alcalina</a:t>
            </a:r>
          </a:p>
        </p:txBody>
      </p:sp>
      <p:sp>
        <p:nvSpPr>
          <p:cNvPr id="17414" name="Rectangle 5"/>
          <p:cNvSpPr>
            <a:spLocks/>
          </p:cNvSpPr>
          <p:nvPr/>
        </p:nvSpPr>
        <p:spPr bwMode="auto">
          <a:xfrm>
            <a:off x="4810125" y="5232400"/>
            <a:ext cx="3205163" cy="4318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ATPase estimulada pelo cálcio</a:t>
            </a:r>
          </a:p>
        </p:txBody>
      </p:sp>
      <p:sp>
        <p:nvSpPr>
          <p:cNvPr id="17415" name="Rectangle 6"/>
          <p:cNvSpPr>
            <a:spLocks/>
          </p:cNvSpPr>
          <p:nvPr/>
        </p:nvSpPr>
        <p:spPr bwMode="auto">
          <a:xfrm>
            <a:off x="4941888" y="4051300"/>
            <a:ext cx="2890837" cy="4318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1,25 - Diidroxicolecalciferol</a:t>
            </a:r>
          </a:p>
        </p:txBody>
      </p:sp>
      <p:sp>
        <p:nvSpPr>
          <p:cNvPr id="17416" name="Rectangle 7"/>
          <p:cNvSpPr>
            <a:spLocks/>
          </p:cNvSpPr>
          <p:nvPr/>
        </p:nvSpPr>
        <p:spPr bwMode="auto">
          <a:xfrm>
            <a:off x="4876800" y="3136900"/>
            <a:ext cx="2665413" cy="4318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25 - Hidroxicolecalciferol</a:t>
            </a:r>
          </a:p>
        </p:txBody>
      </p:sp>
      <p:sp>
        <p:nvSpPr>
          <p:cNvPr id="17417" name="Rectangle 8"/>
          <p:cNvSpPr>
            <a:spLocks/>
          </p:cNvSpPr>
          <p:nvPr/>
        </p:nvSpPr>
        <p:spPr bwMode="auto">
          <a:xfrm>
            <a:off x="4800600" y="6413500"/>
            <a:ext cx="3027363" cy="4318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Absorção intestinal de cálcio</a:t>
            </a:r>
          </a:p>
        </p:txBody>
      </p:sp>
      <p:sp>
        <p:nvSpPr>
          <p:cNvPr id="17418" name="Rectangle 9"/>
          <p:cNvSpPr>
            <a:spLocks/>
          </p:cNvSpPr>
          <p:nvPr/>
        </p:nvSpPr>
        <p:spPr bwMode="auto">
          <a:xfrm>
            <a:off x="3489325" y="7607300"/>
            <a:ext cx="5597525" cy="4318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 Aumento da concentração plasmática de cálcio iônico</a:t>
            </a:r>
          </a:p>
        </p:txBody>
      </p:sp>
      <p:sp>
        <p:nvSpPr>
          <p:cNvPr id="17419" name="Rectangle 10"/>
          <p:cNvSpPr>
            <a:spLocks/>
          </p:cNvSpPr>
          <p:nvPr/>
        </p:nvSpPr>
        <p:spPr bwMode="auto">
          <a:xfrm>
            <a:off x="9877425" y="3581400"/>
            <a:ext cx="1538288" cy="4318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Paratormônio</a:t>
            </a:r>
          </a:p>
        </p:txBody>
      </p:sp>
      <p:sp>
        <p:nvSpPr>
          <p:cNvPr id="17420" name="Rectangle 11"/>
          <p:cNvSpPr>
            <a:spLocks/>
          </p:cNvSpPr>
          <p:nvPr/>
        </p:nvSpPr>
        <p:spPr bwMode="auto">
          <a:xfrm>
            <a:off x="5942013" y="2616200"/>
            <a:ext cx="812800" cy="406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Fígado</a:t>
            </a:r>
          </a:p>
        </p:txBody>
      </p:sp>
      <p:sp>
        <p:nvSpPr>
          <p:cNvPr id="17421" name="Rectangle 12"/>
          <p:cNvSpPr>
            <a:spLocks/>
          </p:cNvSpPr>
          <p:nvPr/>
        </p:nvSpPr>
        <p:spPr bwMode="auto">
          <a:xfrm>
            <a:off x="6005513" y="3606800"/>
            <a:ext cx="534987" cy="406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Rim</a:t>
            </a:r>
          </a:p>
        </p:txBody>
      </p:sp>
      <p:sp>
        <p:nvSpPr>
          <p:cNvPr id="17422" name="Rectangle 13"/>
          <p:cNvSpPr>
            <a:spLocks/>
          </p:cNvSpPr>
          <p:nvPr/>
        </p:nvSpPr>
        <p:spPr bwMode="auto">
          <a:xfrm>
            <a:off x="6051550" y="4673600"/>
            <a:ext cx="1892300" cy="406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Epitélio intestinal</a:t>
            </a:r>
          </a:p>
        </p:txBody>
      </p:sp>
      <p:sp>
        <p:nvSpPr>
          <p:cNvPr id="17423" name="Rectangle 14"/>
          <p:cNvSpPr>
            <a:spLocks/>
          </p:cNvSpPr>
          <p:nvPr/>
        </p:nvSpPr>
        <p:spPr bwMode="auto">
          <a:xfrm>
            <a:off x="9836150" y="6375400"/>
            <a:ext cx="950913" cy="431800"/>
          </a:xfrm>
          <a:prstGeom prst="rect">
            <a:avLst/>
          </a:prstGeom>
          <a:noFill/>
          <a:ln w="12700" cap="rnd">
            <a:solidFill>
              <a:srgbClr val="A40800"/>
            </a:solidFill>
            <a:prstDash val="sysDot"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Inibição</a:t>
            </a:r>
          </a:p>
        </p:txBody>
      </p:sp>
      <p:sp>
        <p:nvSpPr>
          <p:cNvPr id="17424" name="Rectangle 15"/>
          <p:cNvSpPr>
            <a:spLocks/>
          </p:cNvSpPr>
          <p:nvPr/>
        </p:nvSpPr>
        <p:spPr bwMode="auto">
          <a:xfrm>
            <a:off x="8902700" y="2235200"/>
            <a:ext cx="1549400" cy="431800"/>
          </a:xfrm>
          <a:prstGeom prst="rect">
            <a:avLst/>
          </a:prstGeom>
          <a:noFill/>
          <a:ln w="12700" cap="rnd">
            <a:solidFill>
              <a:srgbClr val="A40800"/>
            </a:solidFill>
            <a:prstDash val="sysDot"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1800">
                <a:solidFill>
                  <a:srgbClr val="001445"/>
                </a:solidFill>
              </a:rPr>
              <a:t>Inibição</a:t>
            </a:r>
          </a:p>
        </p:txBody>
      </p:sp>
      <p:sp>
        <p:nvSpPr>
          <p:cNvPr id="17425" name="Line 16"/>
          <p:cNvSpPr>
            <a:spLocks noChangeShapeType="1"/>
          </p:cNvSpPr>
          <p:nvPr/>
        </p:nvSpPr>
        <p:spPr bwMode="auto">
          <a:xfrm flipH="1">
            <a:off x="8842375" y="4130675"/>
            <a:ext cx="2544763" cy="3603625"/>
          </a:xfrm>
          <a:prstGeom prst="line">
            <a:avLst/>
          </a:prstGeom>
          <a:noFill/>
          <a:ln w="38100">
            <a:solidFill>
              <a:srgbClr val="FE4940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26" name="Line 17"/>
          <p:cNvSpPr>
            <a:spLocks noChangeShapeType="1"/>
          </p:cNvSpPr>
          <p:nvPr/>
        </p:nvSpPr>
        <p:spPr bwMode="auto">
          <a:xfrm rot="10800000" flipH="1">
            <a:off x="6937375" y="3779838"/>
            <a:ext cx="2878138" cy="17462"/>
          </a:xfrm>
          <a:prstGeom prst="line">
            <a:avLst/>
          </a:prstGeom>
          <a:noFill/>
          <a:ln w="38100">
            <a:solidFill>
              <a:srgbClr val="2E6FFD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27" name="Rectangle 18"/>
          <p:cNvSpPr>
            <a:spLocks/>
          </p:cNvSpPr>
          <p:nvPr/>
        </p:nvSpPr>
        <p:spPr bwMode="auto">
          <a:xfrm>
            <a:off x="7940675" y="3403600"/>
            <a:ext cx="1042988" cy="431800"/>
          </a:xfrm>
          <a:prstGeom prst="rect">
            <a:avLst/>
          </a:prstGeom>
          <a:noFill/>
          <a:ln w="12700" cap="rnd">
            <a:solidFill>
              <a:srgbClr val="002939"/>
            </a:solidFill>
            <a:prstDash val="sysDot"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1800">
                <a:solidFill>
                  <a:srgbClr val="001445"/>
                </a:solidFill>
              </a:rPr>
              <a:t>Ativação</a:t>
            </a:r>
          </a:p>
        </p:txBody>
      </p:sp>
      <p:sp>
        <p:nvSpPr>
          <p:cNvPr id="17428" name="Line 19"/>
          <p:cNvSpPr>
            <a:spLocks noChangeShapeType="1"/>
          </p:cNvSpPr>
          <p:nvPr/>
        </p:nvSpPr>
        <p:spPr bwMode="auto">
          <a:xfrm rot="10800000">
            <a:off x="5867400" y="2489200"/>
            <a:ext cx="7938" cy="579438"/>
          </a:xfrm>
          <a:prstGeom prst="line">
            <a:avLst/>
          </a:prstGeom>
          <a:noFill/>
          <a:ln w="38100">
            <a:solidFill>
              <a:srgbClr val="2E6FFD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29" name="Line 20"/>
          <p:cNvSpPr>
            <a:spLocks noChangeShapeType="1"/>
          </p:cNvSpPr>
          <p:nvPr/>
        </p:nvSpPr>
        <p:spPr bwMode="auto">
          <a:xfrm rot="10800000">
            <a:off x="5867400" y="3530600"/>
            <a:ext cx="7938" cy="579438"/>
          </a:xfrm>
          <a:prstGeom prst="line">
            <a:avLst/>
          </a:prstGeom>
          <a:noFill/>
          <a:ln w="38100">
            <a:solidFill>
              <a:srgbClr val="2E6FFD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30" name="Line 21"/>
          <p:cNvSpPr>
            <a:spLocks noChangeShapeType="1"/>
          </p:cNvSpPr>
          <p:nvPr/>
        </p:nvSpPr>
        <p:spPr bwMode="auto">
          <a:xfrm rot="10800000">
            <a:off x="5905500" y="4533900"/>
            <a:ext cx="7938" cy="579438"/>
          </a:xfrm>
          <a:prstGeom prst="line">
            <a:avLst/>
          </a:prstGeom>
          <a:noFill/>
          <a:ln w="38100">
            <a:solidFill>
              <a:srgbClr val="2E6FFD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31" name="Line 22"/>
          <p:cNvSpPr>
            <a:spLocks noChangeShapeType="1"/>
          </p:cNvSpPr>
          <p:nvPr/>
        </p:nvSpPr>
        <p:spPr bwMode="auto">
          <a:xfrm rot="10800000">
            <a:off x="5956300" y="5727700"/>
            <a:ext cx="7938" cy="579438"/>
          </a:xfrm>
          <a:prstGeom prst="line">
            <a:avLst/>
          </a:prstGeom>
          <a:noFill/>
          <a:ln w="38100">
            <a:solidFill>
              <a:srgbClr val="2E6FFD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32" name="Line 23"/>
          <p:cNvSpPr>
            <a:spLocks noChangeShapeType="1"/>
          </p:cNvSpPr>
          <p:nvPr/>
        </p:nvSpPr>
        <p:spPr bwMode="auto">
          <a:xfrm rot="10800000">
            <a:off x="5994400" y="6946900"/>
            <a:ext cx="7938" cy="579438"/>
          </a:xfrm>
          <a:prstGeom prst="line">
            <a:avLst/>
          </a:prstGeom>
          <a:noFill/>
          <a:ln w="38100">
            <a:solidFill>
              <a:srgbClr val="0044FE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33" name="Line 24"/>
          <p:cNvSpPr>
            <a:spLocks noChangeShapeType="1"/>
          </p:cNvSpPr>
          <p:nvPr/>
        </p:nvSpPr>
        <p:spPr bwMode="auto">
          <a:xfrm>
            <a:off x="7953375" y="1870075"/>
            <a:ext cx="1162050" cy="393700"/>
          </a:xfrm>
          <a:prstGeom prst="line">
            <a:avLst/>
          </a:prstGeom>
          <a:noFill/>
          <a:ln w="38100">
            <a:solidFill>
              <a:srgbClr val="FF2712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34" name="Line 25"/>
          <p:cNvSpPr>
            <a:spLocks noChangeShapeType="1"/>
          </p:cNvSpPr>
          <p:nvPr/>
        </p:nvSpPr>
        <p:spPr bwMode="auto">
          <a:xfrm flipH="1">
            <a:off x="7810500" y="2705100"/>
            <a:ext cx="1055688" cy="666750"/>
          </a:xfrm>
          <a:prstGeom prst="line">
            <a:avLst/>
          </a:prstGeom>
          <a:noFill/>
          <a:ln w="38100">
            <a:solidFill>
              <a:srgbClr val="FE4940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35" name="Line 26"/>
          <p:cNvSpPr>
            <a:spLocks noChangeShapeType="1"/>
          </p:cNvSpPr>
          <p:nvPr/>
        </p:nvSpPr>
        <p:spPr bwMode="auto">
          <a:xfrm rot="10800000">
            <a:off x="7924800" y="4267200"/>
            <a:ext cx="693738" cy="1371600"/>
          </a:xfrm>
          <a:prstGeom prst="line">
            <a:avLst/>
          </a:prstGeom>
          <a:noFill/>
          <a:ln w="38100">
            <a:solidFill>
              <a:srgbClr val="2E6FFD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7436" name="Line 27"/>
          <p:cNvSpPr>
            <a:spLocks noChangeShapeType="1"/>
          </p:cNvSpPr>
          <p:nvPr/>
        </p:nvSpPr>
        <p:spPr bwMode="auto">
          <a:xfrm rot="10800000" flipH="1">
            <a:off x="3556000" y="4587875"/>
            <a:ext cx="1387475" cy="779463"/>
          </a:xfrm>
          <a:prstGeom prst="line">
            <a:avLst/>
          </a:prstGeom>
          <a:noFill/>
          <a:ln w="38100">
            <a:solidFill>
              <a:srgbClr val="2E6FFD"/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grpSp>
        <p:nvGrpSpPr>
          <p:cNvPr id="17437" name="Group 30"/>
          <p:cNvGrpSpPr>
            <a:grpSpLocks/>
          </p:cNvGrpSpPr>
          <p:nvPr/>
        </p:nvGrpSpPr>
        <p:grpSpPr bwMode="auto">
          <a:xfrm>
            <a:off x="695325" y="8578850"/>
            <a:ext cx="11201400" cy="508000"/>
            <a:chOff x="0" y="0"/>
            <a:chExt cx="7056" cy="320"/>
          </a:xfrm>
        </p:grpSpPr>
        <p:sp>
          <p:nvSpPr>
            <p:cNvPr id="17438" name="Rectangle 28"/>
            <p:cNvSpPr>
              <a:spLocks/>
            </p:cNvSpPr>
            <p:nvPr/>
          </p:nvSpPr>
          <p:spPr bwMode="auto">
            <a:xfrm>
              <a:off x="16" y="16"/>
              <a:ext cx="7024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r>
                <a:rPr lang="en-US" sz="1800">
                  <a:solidFill>
                    <a:srgbClr val="001F67"/>
                  </a:solidFill>
                </a:rPr>
                <a:t>### 1,25 - Diidroxicolecalciferol : Aumenta a absorção de fósforo no intestino</a:t>
              </a:r>
            </a:p>
          </p:txBody>
        </p:sp>
        <p:pic>
          <p:nvPicPr>
            <p:cNvPr id="17439" name="Picture 29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7056" cy="32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Fisiopatologia</a:t>
            </a:r>
          </a:p>
        </p:txBody>
      </p:sp>
      <p:sp>
        <p:nvSpPr>
          <p:cNvPr id="18435" name="Rectangle 2"/>
          <p:cNvSpPr>
            <a:spLocks/>
          </p:cNvSpPr>
          <p:nvPr/>
        </p:nvSpPr>
        <p:spPr bwMode="auto">
          <a:xfrm>
            <a:off x="533400" y="2070100"/>
            <a:ext cx="2628900" cy="6985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chemeClr val="tx1">
                <a:alpha val="50195"/>
              </a:schemeClr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400">
                <a:solidFill>
                  <a:srgbClr val="001445"/>
                </a:solidFill>
              </a:rPr>
              <a:t>Paratormônio</a:t>
            </a:r>
          </a:p>
        </p:txBody>
      </p:sp>
      <p:sp>
        <p:nvSpPr>
          <p:cNvPr id="18436" name="Rectangle 3"/>
          <p:cNvSpPr>
            <a:spLocks/>
          </p:cNvSpPr>
          <p:nvPr/>
        </p:nvSpPr>
        <p:spPr bwMode="auto">
          <a:xfrm>
            <a:off x="542925" y="1593850"/>
            <a:ext cx="11315700" cy="749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>
              <a:solidFill>
                <a:schemeClr val="tx1"/>
              </a:solidFill>
            </a:endParaRPr>
          </a:p>
          <a:p>
            <a:pPr algn="l"/>
            <a:endParaRPr lang="en-US" sz="2800">
              <a:solidFill>
                <a:srgbClr val="001445"/>
              </a:solidFill>
            </a:endParaRPr>
          </a:p>
          <a:p>
            <a:pPr algn="l"/>
            <a:endParaRPr lang="en-US" sz="2800">
              <a:solidFill>
                <a:srgbClr val="001445"/>
              </a:solidFill>
            </a:endParaRPr>
          </a:p>
          <a:p>
            <a:pPr algn="l"/>
            <a:r>
              <a:rPr lang="en-US" sz="2800">
                <a:solidFill>
                  <a:srgbClr val="001445"/>
                </a:solidFill>
              </a:rPr>
              <a:t>#Aumenta cálcio plasmático: </a:t>
            </a:r>
          </a:p>
          <a:p>
            <a:pPr algn="l"/>
            <a:r>
              <a:rPr lang="en-US" sz="2800">
                <a:solidFill>
                  <a:srgbClr val="001445"/>
                </a:solidFill>
              </a:rPr>
              <a:t>- Aumenta a absorção de cálcio a partir do osso e do intestino; </a:t>
            </a:r>
          </a:p>
          <a:p>
            <a:pPr algn="l"/>
            <a:r>
              <a:rPr lang="en-US" sz="2800">
                <a:solidFill>
                  <a:srgbClr val="001445"/>
                </a:solidFill>
              </a:rPr>
              <a:t>- Diminui com rapidez a excreção de cálcio pelos rins.</a:t>
            </a:r>
          </a:p>
          <a:p>
            <a:pPr algn="l"/>
            <a:r>
              <a:rPr lang="en-US" sz="2800">
                <a:solidFill>
                  <a:srgbClr val="001445"/>
                </a:solidFill>
              </a:rPr>
              <a:t> </a:t>
            </a:r>
          </a:p>
          <a:p>
            <a:pPr algn="l"/>
            <a:r>
              <a:rPr lang="en-US" sz="2800">
                <a:solidFill>
                  <a:srgbClr val="001445"/>
                </a:solidFill>
              </a:rPr>
              <a:t>#Aumenta excreção renal de fosfato ( +++);</a:t>
            </a:r>
          </a:p>
          <a:p>
            <a:pPr algn="l"/>
            <a:endParaRPr lang="en-US" sz="2800">
              <a:solidFill>
                <a:srgbClr val="001445"/>
              </a:solidFill>
            </a:endParaRPr>
          </a:p>
          <a:p>
            <a:pPr algn="l"/>
            <a:r>
              <a:rPr lang="en-US" sz="2800">
                <a:solidFill>
                  <a:srgbClr val="001445"/>
                </a:solidFill>
              </a:rPr>
              <a:t>#Aumenta a reabsorção intestinal de fosfato.</a:t>
            </a:r>
          </a:p>
          <a:p>
            <a:pPr algn="l"/>
            <a:endParaRPr lang="en-US" sz="2800">
              <a:solidFill>
                <a:srgbClr val="001445"/>
              </a:solidFill>
            </a:endParaRPr>
          </a:p>
          <a:p>
            <a:endParaRPr lang="en-US">
              <a:solidFill>
                <a:schemeClr val="tx1"/>
              </a:solidFill>
            </a:endParaRPr>
          </a:p>
          <a:p>
            <a:endParaRPr lang="en-US">
              <a:solidFill>
                <a:schemeClr val="tx1"/>
              </a:solidFill>
            </a:endParaRPr>
          </a:p>
          <a:p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Fisiopatologia</a:t>
            </a:r>
          </a:p>
        </p:txBody>
      </p:sp>
      <p:sp>
        <p:nvSpPr>
          <p:cNvPr id="19459" name="Rectangle 2"/>
          <p:cNvSpPr>
            <a:spLocks/>
          </p:cNvSpPr>
          <p:nvPr/>
        </p:nvSpPr>
        <p:spPr bwMode="auto">
          <a:xfrm>
            <a:off x="336550" y="1962150"/>
            <a:ext cx="1892300" cy="9017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rgbClr val="001445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01445"/>
                </a:solidFill>
              </a:rPr>
              <a:t>Hipofosfatemia</a:t>
            </a:r>
          </a:p>
        </p:txBody>
      </p:sp>
      <p:sp>
        <p:nvSpPr>
          <p:cNvPr id="19460" name="Rectangle 3"/>
          <p:cNvSpPr>
            <a:spLocks/>
          </p:cNvSpPr>
          <p:nvPr/>
        </p:nvSpPr>
        <p:spPr bwMode="auto">
          <a:xfrm>
            <a:off x="5029200" y="5702300"/>
            <a:ext cx="2438400" cy="11049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chemeClr val="tx1">
                <a:alpha val="50195"/>
              </a:schemeClr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01445"/>
                </a:solidFill>
              </a:rPr>
              <a:t>Aumento da absorção intestinal de cálcio e fósforo</a:t>
            </a:r>
          </a:p>
        </p:txBody>
      </p:sp>
      <p:sp>
        <p:nvSpPr>
          <p:cNvPr id="19461" name="Rectangle 4"/>
          <p:cNvSpPr>
            <a:spLocks/>
          </p:cNvSpPr>
          <p:nvPr/>
        </p:nvSpPr>
        <p:spPr bwMode="auto">
          <a:xfrm>
            <a:off x="9537700" y="5702300"/>
            <a:ext cx="2679700" cy="7874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chemeClr val="tx1">
                <a:alpha val="50195"/>
              </a:schemeClr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01445"/>
                </a:solidFill>
              </a:rPr>
              <a:t>Aumento da excreção renal de cálcio</a:t>
            </a:r>
          </a:p>
        </p:txBody>
      </p:sp>
      <p:sp>
        <p:nvSpPr>
          <p:cNvPr id="19462" name="Rectangle 5"/>
          <p:cNvSpPr>
            <a:spLocks/>
          </p:cNvSpPr>
          <p:nvPr/>
        </p:nvSpPr>
        <p:spPr bwMode="auto">
          <a:xfrm>
            <a:off x="393700" y="3835400"/>
            <a:ext cx="1879600" cy="6985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chemeClr val="tx1">
                <a:alpha val="50195"/>
              </a:schemeClr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01445"/>
                </a:solidFill>
              </a:rPr>
              <a:t>Hipofosfatúria</a:t>
            </a:r>
          </a:p>
        </p:txBody>
      </p:sp>
      <p:sp>
        <p:nvSpPr>
          <p:cNvPr id="19463" name="Rectangle 6"/>
          <p:cNvSpPr>
            <a:spLocks/>
          </p:cNvSpPr>
          <p:nvPr/>
        </p:nvSpPr>
        <p:spPr bwMode="auto">
          <a:xfrm>
            <a:off x="482600" y="5626100"/>
            <a:ext cx="2819400" cy="9017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rgbClr val="001445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01445"/>
                </a:solidFill>
              </a:rPr>
              <a:t>Níveis elevados de 1,25-(OH)-D calcitriol </a:t>
            </a:r>
          </a:p>
        </p:txBody>
      </p:sp>
      <p:sp>
        <p:nvSpPr>
          <p:cNvPr id="19464" name="Line 7"/>
          <p:cNvSpPr>
            <a:spLocks noChangeShapeType="1"/>
          </p:cNvSpPr>
          <p:nvPr/>
        </p:nvSpPr>
        <p:spPr bwMode="auto">
          <a:xfrm flipH="1">
            <a:off x="3683000" y="6048375"/>
            <a:ext cx="955675" cy="7938"/>
          </a:xfrm>
          <a:prstGeom prst="line">
            <a:avLst/>
          </a:prstGeom>
          <a:noFill/>
          <a:ln w="38100">
            <a:solidFill>
              <a:schemeClr val="tx1">
                <a:alpha val="50195"/>
              </a:schemeClr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9465" name="Line 8"/>
          <p:cNvSpPr>
            <a:spLocks noChangeShapeType="1"/>
          </p:cNvSpPr>
          <p:nvPr/>
        </p:nvSpPr>
        <p:spPr bwMode="auto">
          <a:xfrm rot="10800000" flipH="1">
            <a:off x="1392238" y="2967038"/>
            <a:ext cx="4762" cy="749300"/>
          </a:xfrm>
          <a:prstGeom prst="line">
            <a:avLst/>
          </a:prstGeom>
          <a:noFill/>
          <a:ln w="38100">
            <a:solidFill>
              <a:schemeClr val="tx1">
                <a:alpha val="50195"/>
              </a:schemeClr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9466" name="Line 9"/>
          <p:cNvSpPr>
            <a:spLocks noChangeShapeType="1"/>
          </p:cNvSpPr>
          <p:nvPr/>
        </p:nvSpPr>
        <p:spPr bwMode="auto">
          <a:xfrm flipH="1">
            <a:off x="7734300" y="6078538"/>
            <a:ext cx="1257300" cy="12700"/>
          </a:xfrm>
          <a:prstGeom prst="line">
            <a:avLst/>
          </a:prstGeom>
          <a:noFill/>
          <a:ln w="38100">
            <a:solidFill>
              <a:schemeClr val="tx1">
                <a:alpha val="50195"/>
              </a:schemeClr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9467" name="Rectangle 10"/>
          <p:cNvSpPr>
            <a:spLocks/>
          </p:cNvSpPr>
          <p:nvPr/>
        </p:nvSpPr>
        <p:spPr bwMode="auto">
          <a:xfrm>
            <a:off x="3606800" y="1943100"/>
            <a:ext cx="2679700" cy="11049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chemeClr val="tx1">
                <a:alpha val="50195"/>
              </a:schemeClr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01445"/>
                </a:solidFill>
              </a:rPr>
              <a:t>Quantidade limitada de cálcio pode ser depositada nos ossos</a:t>
            </a:r>
          </a:p>
        </p:txBody>
      </p:sp>
      <p:sp>
        <p:nvSpPr>
          <p:cNvPr id="19468" name="Line 11"/>
          <p:cNvSpPr>
            <a:spLocks noChangeShapeType="1"/>
          </p:cNvSpPr>
          <p:nvPr/>
        </p:nvSpPr>
        <p:spPr bwMode="auto">
          <a:xfrm rot="10800000">
            <a:off x="2289175" y="2451100"/>
            <a:ext cx="1063625" cy="20638"/>
          </a:xfrm>
          <a:prstGeom prst="line">
            <a:avLst/>
          </a:prstGeom>
          <a:noFill/>
          <a:ln w="38100">
            <a:solidFill>
              <a:schemeClr val="tx1">
                <a:alpha val="50195"/>
              </a:schemeClr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9469" name="Rectangle 12"/>
          <p:cNvSpPr>
            <a:spLocks/>
          </p:cNvSpPr>
          <p:nvPr/>
        </p:nvSpPr>
        <p:spPr bwMode="auto">
          <a:xfrm>
            <a:off x="5019675" y="7254875"/>
            <a:ext cx="2222500" cy="18415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chemeClr val="tx1">
                <a:alpha val="50195"/>
              </a:schemeClr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01445"/>
                </a:solidFill>
              </a:rPr>
              <a:t>Aumento da reabsorção óssea com maior liberação de cálcio e fósforo</a:t>
            </a:r>
          </a:p>
        </p:txBody>
      </p:sp>
      <p:sp>
        <p:nvSpPr>
          <p:cNvPr id="19470" name="Line 13"/>
          <p:cNvSpPr>
            <a:spLocks noChangeShapeType="1"/>
          </p:cNvSpPr>
          <p:nvPr/>
        </p:nvSpPr>
        <p:spPr bwMode="auto">
          <a:xfrm rot="10800000">
            <a:off x="3317875" y="6756400"/>
            <a:ext cx="1643063" cy="914400"/>
          </a:xfrm>
          <a:prstGeom prst="line">
            <a:avLst/>
          </a:prstGeom>
          <a:noFill/>
          <a:ln w="38100">
            <a:solidFill>
              <a:schemeClr val="tx1">
                <a:alpha val="50195"/>
              </a:schemeClr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9471" name="Line 14"/>
          <p:cNvSpPr>
            <a:spLocks noChangeShapeType="1"/>
          </p:cNvSpPr>
          <p:nvPr/>
        </p:nvSpPr>
        <p:spPr bwMode="auto">
          <a:xfrm rot="10800000">
            <a:off x="7861300" y="6221413"/>
            <a:ext cx="1654175" cy="1144587"/>
          </a:xfrm>
          <a:prstGeom prst="line">
            <a:avLst/>
          </a:prstGeom>
          <a:noFill/>
          <a:ln w="38100">
            <a:solidFill>
              <a:schemeClr val="tx1">
                <a:alpha val="50195"/>
              </a:schemeClr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19472" name="Rectangle 15"/>
          <p:cNvSpPr>
            <a:spLocks/>
          </p:cNvSpPr>
          <p:nvPr/>
        </p:nvSpPr>
        <p:spPr bwMode="auto">
          <a:xfrm>
            <a:off x="9677400" y="7289800"/>
            <a:ext cx="2679700" cy="7874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rgbClr val="001445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01445"/>
                </a:solidFill>
              </a:rPr>
              <a:t>Bloqueio do PTH</a:t>
            </a:r>
          </a:p>
        </p:txBody>
      </p:sp>
      <p:sp>
        <p:nvSpPr>
          <p:cNvPr id="19473" name="Rectangle 16"/>
          <p:cNvSpPr>
            <a:spLocks/>
          </p:cNvSpPr>
          <p:nvPr/>
        </p:nvSpPr>
        <p:spPr bwMode="auto">
          <a:xfrm>
            <a:off x="8077200" y="8597900"/>
            <a:ext cx="2679700" cy="78740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>
            <a:solidFill>
              <a:schemeClr val="tx1">
                <a:alpha val="50195"/>
              </a:schemeClr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01445"/>
                </a:solidFill>
              </a:rPr>
              <a:t>Redução do cálcio plasmático</a:t>
            </a:r>
          </a:p>
        </p:txBody>
      </p:sp>
      <p:sp>
        <p:nvSpPr>
          <p:cNvPr id="19474" name="Line 17"/>
          <p:cNvSpPr>
            <a:spLocks noChangeShapeType="1"/>
          </p:cNvSpPr>
          <p:nvPr/>
        </p:nvSpPr>
        <p:spPr bwMode="auto">
          <a:xfrm rot="10800000" flipH="1">
            <a:off x="10955338" y="8199438"/>
            <a:ext cx="677862" cy="520700"/>
          </a:xfrm>
          <a:prstGeom prst="line">
            <a:avLst/>
          </a:prstGeom>
          <a:noFill/>
          <a:ln w="38100">
            <a:solidFill>
              <a:schemeClr val="tx1">
                <a:alpha val="50195"/>
              </a:schemeClr>
            </a:solidFill>
            <a:miter lim="800000"/>
            <a:headEnd type="stealth" w="med" len="med"/>
            <a:tailEnd/>
          </a:ln>
        </p:spPr>
        <p:txBody>
          <a:bodyPr lIns="0" tIns="0" rIns="0" bIns="0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Fisiopatologia</a:t>
            </a:r>
          </a:p>
        </p:txBody>
      </p:sp>
      <p:sp>
        <p:nvSpPr>
          <p:cNvPr id="20483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Redução nas reservas   +  Redução na oferta                                                                            Ca e P (osso)			         Ca e P ( Diminuição do PTH)</a:t>
            </a:r>
          </a:p>
          <a:p>
            <a:pPr marL="876300" eaLnBrk="1" hangingPunct="1"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			↓</a:t>
            </a:r>
          </a:p>
          <a:p>
            <a:pPr marL="876300" eaLnBrk="1" hangingPunct="1">
              <a:tabLst>
                <a:tab pos="1524000" algn="l"/>
              </a:tabLst>
            </a:pPr>
            <a:endParaRPr lang="en-US" sz="2400" smtClean="0">
              <a:solidFill>
                <a:srgbClr val="001445"/>
              </a:solidFill>
            </a:endParaRPr>
          </a:p>
          <a:p>
            <a:pPr marL="876300" eaLnBrk="1" hangingPunct="1"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                    Disponibilidade Ca e P  estão diminuídas</a:t>
            </a:r>
          </a:p>
          <a:p>
            <a:pPr marL="876300" eaLnBrk="1" hangingPunct="1"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		+</a:t>
            </a:r>
          </a:p>
          <a:p>
            <a:pPr marL="876300" eaLnBrk="1" hangingPunct="1"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Grande necessidade de crescimento e aumento nas perdas de Ca e P  </a:t>
            </a:r>
          </a:p>
          <a:p>
            <a:pPr marL="876300" eaLnBrk="1" hangingPunct="1">
              <a:tabLst>
                <a:tab pos="1524000" algn="l"/>
              </a:tabLst>
            </a:pPr>
            <a:endParaRPr lang="en-US" sz="2400" smtClean="0">
              <a:solidFill>
                <a:srgbClr val="001445"/>
              </a:solidFill>
            </a:endParaRPr>
          </a:p>
          <a:p>
            <a:pPr marL="876300" eaLnBrk="1" hangingPunct="1"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	↓</a:t>
            </a:r>
          </a:p>
          <a:p>
            <a:pPr marL="876300" eaLnBrk="1" hangingPunct="1">
              <a:tabLst>
                <a:tab pos="1524000" algn="l"/>
              </a:tabLst>
            </a:pPr>
            <a:endParaRPr lang="en-US" sz="2400" smtClean="0">
              <a:solidFill>
                <a:srgbClr val="001445"/>
              </a:solidFill>
            </a:endParaRPr>
          </a:p>
          <a:p>
            <a:pPr marL="876300" eaLnBrk="1" hangingPunct="1"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		       </a:t>
            </a:r>
            <a:r>
              <a:rPr lang="en-US" sz="2400" b="1" smtClean="0">
                <a:solidFill>
                  <a:srgbClr val="001445"/>
                </a:solidFill>
              </a:rPr>
              <a:t>Doença metabólica óssea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Etiologia</a:t>
            </a:r>
          </a:p>
        </p:txBody>
      </p:sp>
      <p:sp>
        <p:nvSpPr>
          <p:cNvPr id="21507" name="Rectangle 2"/>
          <p:cNvSpPr>
            <a:spLocks noChangeArrowheads="1"/>
          </p:cNvSpPr>
          <p:nvPr>
            <p:ph type="body" idx="1"/>
          </p:nvPr>
        </p:nvSpPr>
        <p:spPr>
          <a:xfrm>
            <a:off x="-330200" y="596900"/>
            <a:ext cx="6565900" cy="6502400"/>
          </a:xfrm>
        </p:spPr>
        <p:txBody>
          <a:bodyPr/>
          <a:lstStyle/>
          <a:p>
            <a:pPr marL="838200" eaLnBrk="1" hangingPunct="1">
              <a:buFontTx/>
              <a:buBlip>
                <a:blip r:embed="rId2"/>
              </a:buBlip>
              <a:tabLst>
                <a:tab pos="1484313" algn="l"/>
              </a:tabLst>
            </a:pPr>
            <a:r>
              <a:rPr lang="en-US" sz="2400" b="1" u="sng" smtClean="0">
                <a:solidFill>
                  <a:srgbClr val="001445"/>
                </a:solidFill>
              </a:rPr>
              <a:t>Fatores intra-uterinos</a:t>
            </a:r>
            <a:r>
              <a:rPr lang="en-US" sz="2400" smtClean="0">
                <a:solidFill>
                  <a:srgbClr val="001445"/>
                </a:solidFill>
              </a:rPr>
              <a:t>:                                                                                                             - Deficiência materna severa de cálcio e vitamina D;                                                          - Hipo ou hiperparatireoidismo materno;                                                                             - Tratamento materno prolongado com magnésio ou fosfato.</a:t>
            </a:r>
          </a:p>
        </p:txBody>
      </p:sp>
      <p:sp>
        <p:nvSpPr>
          <p:cNvPr id="21508" name="Rectangle 3"/>
          <p:cNvSpPr>
            <a:spLocks/>
          </p:cNvSpPr>
          <p:nvPr/>
        </p:nvSpPr>
        <p:spPr bwMode="auto">
          <a:xfrm>
            <a:off x="6235700" y="1981200"/>
            <a:ext cx="6565900" cy="650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5600" indent="-355600" algn="l">
              <a:spcBef>
                <a:spcPts val="4500"/>
              </a:spcBef>
              <a:buSzPct val="52000"/>
              <a:buFontTx/>
              <a:buBlip>
                <a:blip r:embed="rId2"/>
              </a:buBlip>
              <a:tabLst>
                <a:tab pos="1484313" algn="l"/>
              </a:tabLst>
            </a:pPr>
            <a:r>
              <a:rPr lang="en-US" sz="2400" b="1" u="sng">
                <a:solidFill>
                  <a:srgbClr val="001445"/>
                </a:solidFill>
              </a:rPr>
              <a:t>Fatores pós-natais</a:t>
            </a:r>
            <a:r>
              <a:rPr lang="en-US" sz="2400">
                <a:solidFill>
                  <a:srgbClr val="001445"/>
                </a:solidFill>
              </a:rPr>
              <a:t>:                                                                                                                     - Prematuridade;                                                                                                                      - Baixa oferta na dieta de cálcio e fósforo - Leite humano (24mg% - Ca / 14mg% - P);                                                                                                                                                  - NPT prolongada;                                                                                                                    - Uso de diuréticos, anfotericina, corticoesteróides e metilxantinas que levam a perda renal de Ca;                                                                                                                    - Colestase;                                                                                                                                 - Imobilização;                                                                                                                            - Defeitos congênitos ou adquiridos (Alteração tubular renal, alteração no metabolismo da vitamina D ou do paratormônio).  </a:t>
            </a:r>
          </a:p>
        </p:txBody>
      </p:sp>
      <p:sp>
        <p:nvSpPr>
          <p:cNvPr id="21509" name="Line 4"/>
          <p:cNvSpPr>
            <a:spLocks noChangeShapeType="1"/>
          </p:cNvSpPr>
          <p:nvPr/>
        </p:nvSpPr>
        <p:spPr bwMode="auto">
          <a:xfrm>
            <a:off x="6197600" y="2301875"/>
            <a:ext cx="15875" cy="6502400"/>
          </a:xfrm>
          <a:prstGeom prst="line">
            <a:avLst/>
          </a:prstGeom>
          <a:noFill/>
          <a:ln w="38100">
            <a:solidFill>
              <a:srgbClr val="001445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Clínica</a:t>
            </a:r>
          </a:p>
        </p:txBody>
      </p:sp>
      <p:sp>
        <p:nvSpPr>
          <p:cNvPr id="22531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Parada no crescimento longitudinal com crescimento adequado do perímetro cefálico;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Alargamento epifisário e hipomineralização óssea no RX;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Insuficiência respiratória perpetuada pela insuficiência na mineralização do arco costal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Manifestações extremas:                                                                                                        - Fratura espontânea;                                                                                                               - Craniotabes;                                                                                                                            - Rosário raquítico.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Clínica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2374900"/>
            <a:ext cx="5524500" cy="65833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3556" name="Rectangle 3"/>
          <p:cNvSpPr>
            <a:spLocks/>
          </p:cNvSpPr>
          <p:nvPr/>
        </p:nvSpPr>
        <p:spPr bwMode="auto">
          <a:xfrm>
            <a:off x="2451100" y="6826250"/>
            <a:ext cx="2530475" cy="5334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l">
              <a:spcBef>
                <a:spcPts val="3000"/>
              </a:spcBef>
              <a:tabLst>
                <a:tab pos="1524000" algn="l"/>
              </a:tabLst>
            </a:pPr>
            <a:r>
              <a:rPr lang="en-US" sz="2400">
                <a:solidFill>
                  <a:srgbClr val="001445"/>
                </a:solidFill>
              </a:rPr>
              <a:t>Rosário Raquítico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Clínica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0200" y="1943100"/>
            <a:ext cx="5295900" cy="37893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4580" name="Rectangle 3"/>
          <p:cNvSpPr>
            <a:spLocks/>
          </p:cNvSpPr>
          <p:nvPr/>
        </p:nvSpPr>
        <p:spPr bwMode="auto">
          <a:xfrm>
            <a:off x="430213" y="5969000"/>
            <a:ext cx="1303337" cy="596900"/>
          </a:xfrm>
          <a:prstGeom prst="rect">
            <a:avLst/>
          </a:prstGeom>
          <a:noFill/>
          <a:ln w="12700">
            <a:solidFill>
              <a:srgbClr val="001445"/>
            </a:solidFill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2800">
                <a:solidFill>
                  <a:srgbClr val="001445"/>
                </a:solidFill>
              </a:rPr>
              <a:t>Fratura</a:t>
            </a:r>
          </a:p>
        </p:txBody>
      </p:sp>
      <p:pic>
        <p:nvPicPr>
          <p:cNvPr id="2458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0" y="5930900"/>
            <a:ext cx="4876800" cy="3467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4582" name="Rectangle 5"/>
          <p:cNvSpPr>
            <a:spLocks/>
          </p:cNvSpPr>
          <p:nvPr/>
        </p:nvSpPr>
        <p:spPr bwMode="auto">
          <a:xfrm>
            <a:off x="5340350" y="7645400"/>
            <a:ext cx="2027238" cy="596900"/>
          </a:xfrm>
          <a:prstGeom prst="rect">
            <a:avLst/>
          </a:prstGeom>
          <a:noFill/>
          <a:ln w="12700">
            <a:solidFill>
              <a:srgbClr val="001445"/>
            </a:solidFill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n-US" sz="2800">
                <a:solidFill>
                  <a:srgbClr val="001445"/>
                </a:solidFill>
              </a:rPr>
              <a:t>Craniotabes</a:t>
            </a:r>
          </a:p>
        </p:txBody>
      </p:sp>
      <p:pic>
        <p:nvPicPr>
          <p:cNvPr id="24583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67650" y="1920875"/>
            <a:ext cx="4324350" cy="3784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Diagnóstico</a:t>
            </a:r>
          </a:p>
        </p:txBody>
      </p:sp>
      <p:sp>
        <p:nvSpPr>
          <p:cNvPr id="25603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98525" indent="0" algn="just" eaLnBrk="1" hangingPunct="1"/>
            <a:r>
              <a:rPr lang="en-US" sz="2400" smtClean="0">
                <a:solidFill>
                  <a:srgbClr val="001445"/>
                </a:solidFill>
              </a:rPr>
              <a:t>#Rx simples: Impreciso e depende da gravidade e da duração da deficiência de minerais. </a:t>
            </a:r>
          </a:p>
          <a:p>
            <a:pPr marL="898525" indent="0" algn="just" eaLnBrk="1" hangingPunct="1"/>
            <a:endParaRPr lang="en-US" sz="2400" smtClean="0">
              <a:solidFill>
                <a:srgbClr val="001445"/>
              </a:solidFill>
            </a:endParaRPr>
          </a:p>
          <a:p>
            <a:pPr marL="898525" indent="0" algn="just" eaLnBrk="1" hangingPunct="1"/>
            <a:r>
              <a:rPr lang="en-US" sz="2400" smtClean="0">
                <a:solidFill>
                  <a:srgbClr val="001445"/>
                </a:solidFill>
              </a:rPr>
              <a:t>As alterações radiológicas são: </a:t>
            </a:r>
          </a:p>
          <a:p>
            <a:pPr marL="898525" indent="0" algn="just" eaLnBrk="1" hangingPunct="1"/>
            <a:r>
              <a:rPr lang="en-US" sz="2400" smtClean="0">
                <a:solidFill>
                  <a:srgbClr val="001445"/>
                </a:solidFill>
              </a:rPr>
              <a:t>* Grau I - Rarefação da metáfise e adelgaçamento da cortical; </a:t>
            </a:r>
          </a:p>
          <a:p>
            <a:pPr marL="898525" indent="0" algn="just" eaLnBrk="1" hangingPunct="1"/>
            <a:r>
              <a:rPr lang="en-US" sz="2400" smtClean="0">
                <a:solidFill>
                  <a:srgbClr val="001445"/>
                </a:solidFill>
              </a:rPr>
              <a:t>* Grau II - Irregularidade metafisária com imagem em forma de taça e alargamento da epífise; </a:t>
            </a:r>
          </a:p>
          <a:p>
            <a:pPr marL="898525" indent="0" algn="just" eaLnBrk="1" hangingPunct="1"/>
            <a:r>
              <a:rPr lang="en-US" sz="2400" smtClean="0">
                <a:solidFill>
                  <a:srgbClr val="001445"/>
                </a:solidFill>
              </a:rPr>
              <a:t>* Grau III - Fraturas.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Diagnóstico</a:t>
            </a:r>
          </a:p>
        </p:txBody>
      </p:sp>
      <p:sp>
        <p:nvSpPr>
          <p:cNvPr id="26627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98525" indent="0" algn="just" eaLnBrk="1" hangingPunct="1"/>
            <a:r>
              <a:rPr lang="en-US" sz="2000" smtClean="0">
                <a:solidFill>
                  <a:srgbClr val="001445"/>
                </a:solidFill>
              </a:rPr>
              <a:t>#Densitometria óssea: Determina o conteúdo mineral ósseo --&gt;  </a:t>
            </a:r>
            <a:r>
              <a:rPr lang="en-US" sz="2000" b="1" smtClean="0">
                <a:solidFill>
                  <a:srgbClr val="001445"/>
                </a:solidFill>
              </a:rPr>
              <a:t>Padrão - ouro</a:t>
            </a:r>
          </a:p>
          <a:p>
            <a:pPr marL="898525" indent="0" algn="just" eaLnBrk="1" hangingPunct="1"/>
            <a:endParaRPr lang="en-US" sz="2000" b="1" smtClean="0">
              <a:solidFill>
                <a:srgbClr val="001445"/>
              </a:solidFill>
            </a:endParaRPr>
          </a:p>
          <a:p>
            <a:pPr marL="898525" indent="0" algn="just" eaLnBrk="1" hangingPunct="1"/>
            <a:r>
              <a:rPr lang="en-US" sz="2000" b="1" smtClean="0">
                <a:solidFill>
                  <a:srgbClr val="001445"/>
                </a:solidFill>
              </a:rPr>
              <a:t>#</a:t>
            </a:r>
            <a:r>
              <a:rPr lang="en-US" sz="2000" smtClean="0">
                <a:solidFill>
                  <a:srgbClr val="001445"/>
                </a:solidFill>
              </a:rPr>
              <a:t>Ultrassom quantitativo (QUS) : Mede a velocidade do som, densidade, espessura cortical, elasticidade e microarquitetura do osso; </a:t>
            </a:r>
          </a:p>
          <a:p>
            <a:pPr marL="898525" indent="0" algn="just" eaLnBrk="1" hangingPunct="1"/>
            <a:endParaRPr lang="en-US" sz="2000" smtClean="0">
              <a:solidFill>
                <a:srgbClr val="001445"/>
              </a:solidFill>
            </a:endParaRPr>
          </a:p>
          <a:p>
            <a:pPr marL="898525" indent="0" algn="just" eaLnBrk="1" hangingPunct="1"/>
            <a:r>
              <a:rPr lang="en-US" sz="2000" smtClean="0">
                <a:solidFill>
                  <a:srgbClr val="001445"/>
                </a:solidFill>
              </a:rPr>
              <a:t># Bioquímica: </a:t>
            </a:r>
          </a:p>
          <a:p>
            <a:pPr marL="898525" indent="0" algn="just" eaLnBrk="1" hangingPunct="1"/>
            <a:r>
              <a:rPr lang="en-US" sz="2000" smtClean="0">
                <a:solidFill>
                  <a:srgbClr val="001445"/>
                </a:solidFill>
              </a:rPr>
              <a:t>- Ca sérico: normal ou baixo; </a:t>
            </a:r>
          </a:p>
          <a:p>
            <a:pPr marL="898525" indent="0" algn="just" eaLnBrk="1" hangingPunct="1"/>
            <a:r>
              <a:rPr lang="en-US" sz="2000" smtClean="0">
                <a:solidFill>
                  <a:srgbClr val="001445"/>
                </a:solidFill>
              </a:rPr>
              <a:t>- Ca urinário: elevado --&gt;   &gt;6mg%; </a:t>
            </a:r>
          </a:p>
          <a:p>
            <a:pPr marL="898525" indent="0" algn="just" eaLnBrk="1" hangingPunct="1"/>
            <a:r>
              <a:rPr lang="en-US" sz="2000" smtClean="0">
                <a:solidFill>
                  <a:srgbClr val="001445"/>
                </a:solidFill>
              </a:rPr>
              <a:t>- P sérico baixo --&gt;    &lt;6,6mg/dL; </a:t>
            </a:r>
          </a:p>
          <a:p>
            <a:pPr marL="898525" indent="0" algn="just" eaLnBrk="1" hangingPunct="1"/>
            <a:r>
              <a:rPr lang="en-US" sz="2000" smtClean="0">
                <a:solidFill>
                  <a:srgbClr val="001445"/>
                </a:solidFill>
              </a:rPr>
              <a:t>- P urinário baixo --&gt;  &lt; 1mg% ;</a:t>
            </a:r>
          </a:p>
          <a:p>
            <a:pPr marL="898525" indent="0" algn="just" eaLnBrk="1" hangingPunct="1"/>
            <a:r>
              <a:rPr lang="en-US" sz="2000" smtClean="0">
                <a:solidFill>
                  <a:srgbClr val="001445"/>
                </a:solidFill>
              </a:rPr>
              <a:t>- Fosfatase alcalina elevada --&gt; 5 vezes o valor de referência (45-150 Ui);</a:t>
            </a:r>
          </a:p>
          <a:p>
            <a:pPr marL="898525" indent="0" algn="just" eaLnBrk="1" hangingPunct="1"/>
            <a:r>
              <a:rPr lang="en-US" sz="2000" smtClean="0">
                <a:solidFill>
                  <a:srgbClr val="001445"/>
                </a:solidFill>
              </a:rPr>
              <a:t>- 1,25(OH) Vit D: normal ou elevada.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Seguimento</a:t>
            </a:r>
          </a:p>
        </p:txBody>
      </p:sp>
      <p:sp>
        <p:nvSpPr>
          <p:cNvPr id="27651" name="Rectangle 2"/>
          <p:cNvSpPr>
            <a:spLocks noChangeArrowheads="1"/>
          </p:cNvSpPr>
          <p:nvPr>
            <p:ph type="body" idx="1"/>
          </p:nvPr>
        </p:nvSpPr>
        <p:spPr>
          <a:xfrm>
            <a:off x="431800" y="1066800"/>
            <a:ext cx="12115800" cy="6502400"/>
          </a:xfrm>
        </p:spPr>
        <p:txBody>
          <a:bodyPr/>
          <a:lstStyle/>
          <a:p>
            <a:pPr marL="876300" algn="just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800" smtClean="0">
                <a:solidFill>
                  <a:srgbClr val="001445"/>
                </a:solidFill>
              </a:rPr>
              <a:t>RN PT com IG &lt; 32 semanas com duas semanas de vida --&gt; Dosar Ca e P urinário e plasmático e fosfatase alcalina.  </a:t>
            </a:r>
          </a:p>
        </p:txBody>
      </p:sp>
      <p:sp>
        <p:nvSpPr>
          <p:cNvPr id="27652" name="AutoShape 3"/>
          <p:cNvSpPr>
            <a:spLocks/>
          </p:cNvSpPr>
          <p:nvPr/>
        </p:nvSpPr>
        <p:spPr bwMode="auto">
          <a:xfrm>
            <a:off x="1003300" y="6604000"/>
            <a:ext cx="11303000" cy="1511300"/>
          </a:xfrm>
          <a:prstGeom prst="roundRect">
            <a:avLst>
              <a:gd name="adj" fmla="val 12602"/>
            </a:avLst>
          </a:prstGeom>
          <a:solidFill>
            <a:schemeClr val="accent1">
              <a:alpha val="49803"/>
            </a:schemeClr>
          </a:solidFill>
          <a:ln w="25400">
            <a:solidFill>
              <a:srgbClr val="001445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en-US" sz="2400">
                <a:solidFill>
                  <a:srgbClr val="001445"/>
                </a:solidFill>
              </a:rPr>
              <a:t>As dosagens serão repetidas a cada 21 dias até completar 40 semanas de idade gestacional pós-concepção (IGPC) e depois mensalmente até 48 semanas (2 meses de idade corrigida).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Profilaxia</a:t>
            </a:r>
          </a:p>
        </p:txBody>
      </p:sp>
      <p:sp>
        <p:nvSpPr>
          <p:cNvPr id="28675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300" smtClean="0">
                <a:solidFill>
                  <a:srgbClr val="001445"/>
                </a:solidFill>
              </a:rPr>
              <a:t>A profilaxia sempre deve ser realizada; 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300" smtClean="0">
                <a:solidFill>
                  <a:srgbClr val="001445"/>
                </a:solidFill>
              </a:rPr>
              <a:t>Recém nascidos com peso ao nascer abaixo de 1500g:                                                     - Fornecer 40mg/kg de Ca (4mL/Kg de gluconato de Ca 10%) e 50mg/kg de fósforo (0,5mL/Kg de fosfato ácido de potássio) e maiores concentrações de aminoácidos (4g/Kg/dia); 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300" smtClean="0">
                <a:solidFill>
                  <a:srgbClr val="001445"/>
                </a:solidFill>
              </a:rPr>
              <a:t>Suplementação do leite humano a partir do décimo quinto dia de vida ou quando a ingesta oral atingir 100mL/kg/dia e manter até  que o prematuro esteja com sucção completa ao seio --&gt; ;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300" smtClean="0">
                <a:solidFill>
                  <a:srgbClr val="001445"/>
                </a:solidFill>
              </a:rPr>
              <a:t>Quando dieta completa por sucção:                                                                                       - Fazer suplementação de Ca e P  ate 40 - 45 semanas de idade  gestacional pós-concepção  e a seguir de acordo com o perfil bioquímico;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300" smtClean="0">
                <a:solidFill>
                  <a:srgbClr val="001445"/>
                </a:solidFill>
              </a:rPr>
              <a:t>Fisioterapia motora.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Tratamento</a:t>
            </a:r>
          </a:p>
        </p:txBody>
      </p:sp>
      <p:sp>
        <p:nvSpPr>
          <p:cNvPr id="29699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Hipofosfatemia                                                                                                                         -  Oferecer  110-125mg/Kg/dia de  fósforo e 200-250mg/Kg/ dia  de cálcio;              -  Repetir dosagens em 15 dias. Se Ca, P e FA estiverem normais manter necessidades basais(Ca (120-150mg/kg/dia) e P ( 60-75mg/Kg/dia);                         -  Se ainda  alterados dosar 1,25(OH) Vit D, PTH.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Deficiência de vitamina D:                                                                                                        - Aderogyl D3 frasco ampola com 66000UI --&gt; 2 vezes por semana durante 5 semanas.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Tratamento</a:t>
            </a:r>
          </a:p>
        </p:txBody>
      </p:sp>
      <p:sp>
        <p:nvSpPr>
          <p:cNvPr id="30723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Quantidade de cálcio e fósforo:                                                                                                 -Leite humano 24mg de Ca e 14mg de P em 100mL leite;                                                   -Fosfato ácido de potássio  1mL=96mg de P;                                                                         -Gluconato de Ca 10%%:  1mL=9,6mg de Ca elementar;                                                                  -Fosfato tricálcico 12,9% suspensão:   1mL = 50mg de Ca e 25mg de P;                            -Pré-Nan: 100 mL preparado contém 70mg de Ca e 46mg de P;                                      -Enfalac: 95mg de Ca e 53mg de P para cada 100mL preparado;                                                -FM85  51mg  de Ca e  34mg de P  cada 5g do pó (dissolução 1g em 20mL leite humano);                                                                                                                                   -Enfamil e Similac  85mg Ca  e  45mg  P para cada 100mL de solução.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solidFill>
                  <a:srgbClr val="001445"/>
                </a:solidFill>
                <a:latin typeface="Palatino" charset="0"/>
                <a:sym typeface="Palatino" charset="0"/>
              </a:rPr>
              <a:t>Na prática ...</a:t>
            </a:r>
          </a:p>
        </p:txBody>
      </p:sp>
      <p:sp>
        <p:nvSpPr>
          <p:cNvPr id="31747" name="Rectangle 2"/>
          <p:cNvSpPr>
            <a:spLocks noChangeArrowheads="1"/>
          </p:cNvSpPr>
          <p:nvPr>
            <p:ph type="body" idx="1"/>
          </p:nvPr>
        </p:nvSpPr>
        <p:spPr>
          <a:xfrm>
            <a:off x="381000" y="1968500"/>
            <a:ext cx="12115800" cy="6502400"/>
          </a:xfrm>
        </p:spPr>
        <p:txBody>
          <a:bodyPr/>
          <a:lstStyle/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RN PT , com IG de 30 semanas , IGPC: 32 semanas e 1 dia, 15 dias de vida, PN: 940g e Peso Atual: 1330g. Recebe dieta por SOG - 20mL - 3/3 horas.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Leite humano: 20 x8 = 160 mL --&gt; Se 100mL tem 24mg de cálcio, 160 mL tem 38,4 mL.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Necessidade de cálcio para profilaxia = 120mg/Kg/dia --&gt; 120 x 1.330= 159,6mg. Assim, deve-se subtrair a quantidade de cálcio do leite do necessário diário     (159,6 - 38,4 =  121,2 mg).</a:t>
            </a:r>
          </a:p>
          <a:p>
            <a:pPr marL="876300" eaLnBrk="1" hangingPunct="1">
              <a:buFontTx/>
              <a:buBlip>
                <a:blip r:embed="rId2"/>
              </a:buBlip>
              <a:tabLst>
                <a:tab pos="1524000" algn="l"/>
              </a:tabLst>
            </a:pPr>
            <a:r>
              <a:rPr lang="en-US" sz="2400" smtClean="0">
                <a:solidFill>
                  <a:srgbClr val="001445"/>
                </a:solidFill>
              </a:rPr>
              <a:t>Fosfato tricálcico a 12,9% tem 50 mg de cálcio em 1 mL. Será preciso 2,42 mL/dia para suprir a necessidade. Esse valor deverá ser divido em 4 tomadas (0,6 mL , via oral, de 6/6 horas).</a:t>
            </a:r>
          </a:p>
        </p:txBody>
      </p:sp>
      <p:sp>
        <p:nvSpPr>
          <p:cNvPr id="31748" name="AutoShape 3"/>
          <p:cNvSpPr>
            <a:spLocks/>
          </p:cNvSpPr>
          <p:nvPr/>
        </p:nvSpPr>
        <p:spPr bwMode="auto">
          <a:xfrm>
            <a:off x="723900" y="8115300"/>
            <a:ext cx="11607800" cy="1270000"/>
          </a:xfrm>
          <a:prstGeom prst="roundRect">
            <a:avLst>
              <a:gd name="adj" fmla="val 15000"/>
            </a:avLst>
          </a:prstGeom>
          <a:solidFill>
            <a:schemeClr val="accent1">
              <a:alpha val="49803"/>
            </a:schemeClr>
          </a:solidFill>
          <a:ln w="25400">
            <a:solidFill>
              <a:schemeClr val="tx1">
                <a:alpha val="50195"/>
              </a:schemeClr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200" b="1">
                <a:solidFill>
                  <a:srgbClr val="001445"/>
                </a:solidFill>
              </a:rPr>
              <a:t>RN com sucção exclusiva ao seio materno, considerar a capacidade gástrica de 30mL/Kg.</a:t>
            </a:r>
          </a:p>
          <a:p>
            <a:r>
              <a:rPr lang="en-US" sz="2200" b="1">
                <a:solidFill>
                  <a:srgbClr val="001445"/>
                </a:solidFill>
              </a:rPr>
              <a:t>Exemplo: Peso- 2000g --&gt; 60 mL de leite --&gt; 14,4mg de cálcio.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REFERÊNCIA</a:t>
            </a:r>
          </a:p>
        </p:txBody>
      </p:sp>
      <p:graphicFrame>
        <p:nvGraphicFramePr>
          <p:cNvPr id="168964" name="Group 4"/>
          <p:cNvGraphicFramePr>
            <a:graphicFrameLocks noGrp="1"/>
          </p:cNvGraphicFramePr>
          <p:nvPr>
            <p:ph idx="1"/>
          </p:nvPr>
        </p:nvGraphicFramePr>
        <p:xfrm>
          <a:off x="238125" y="4660900"/>
          <a:ext cx="12115800" cy="1079500"/>
        </p:xfrm>
        <a:graphic>
          <a:graphicData uri="http://schemas.openxmlformats.org/drawingml/2006/table">
            <a:tbl>
              <a:tblPr/>
              <a:tblGrid>
                <a:gridCol w="10469563"/>
                <a:gridCol w="1646237"/>
              </a:tblGrid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52000"/>
                        <a:buFontTx/>
                        <a:buNone/>
                        <a:tabLst/>
                      </a:pP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Doen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sym typeface="Palatino" charset="0"/>
                        </a:rPr>
                        <a:t>ç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a metab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sym typeface="Palatino" charset="0"/>
                        </a:rPr>
                        <a:t>ó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lica 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sym typeface="Palatino" charset="0"/>
                        </a:rPr>
                        <a:t>ó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ssea da prematuridade</a:t>
                      </a:r>
                      <a: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" charset="0"/>
                          <a:sym typeface="Palatino" charset="0"/>
                        </a:rPr>
                        <a:t/>
                      </a:r>
                      <a:b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" charset="0"/>
                          <a:sym typeface="Palatino" charset="0"/>
                        </a:rPr>
                      </a:br>
                      <a: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Autor(es): Miza Maria B.A.Vidigal, Paulo R. Margotto</a:t>
                      </a:r>
                      <a:endParaRPr kumimoji="0" lang="pt-BR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" charset="0"/>
                        <a:sym typeface="Palatino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52000"/>
                        <a:buFontTx/>
                        <a:buNone/>
                        <a:tabLst/>
                      </a:pPr>
                      <a: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" charset="0"/>
                          <a:sym typeface="Palatino" charset="0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68972" name="Picture 12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31638" y="5308600"/>
            <a:ext cx="511175" cy="41433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ChangeArrowheads="1"/>
          </p:cNvSpPr>
          <p:nvPr>
            <p:ph type="title"/>
          </p:nvPr>
        </p:nvSpPr>
        <p:spPr>
          <a:xfrm>
            <a:off x="0" y="4371975"/>
            <a:ext cx="12115800" cy="1358900"/>
          </a:xfrm>
        </p:spPr>
        <p:txBody>
          <a:bodyPr/>
          <a:lstStyle/>
          <a:p>
            <a:r>
              <a:rPr lang="pt-BR" sz="4800" b="1" smtClean="0">
                <a:solidFill>
                  <a:srgbClr val="FF9900"/>
                </a:solidFill>
              </a:rPr>
              <a:t>Consultem também!</a:t>
            </a:r>
            <a:br>
              <a:rPr lang="pt-BR" sz="4800" b="1" smtClean="0">
                <a:solidFill>
                  <a:srgbClr val="FF9900"/>
                </a:solidFill>
              </a:rPr>
            </a:br>
            <a:r>
              <a:rPr lang="pt-BR" sz="4800" b="1" smtClean="0">
                <a:solidFill>
                  <a:srgbClr val="FF9900"/>
                </a:solidFill>
              </a:rPr>
              <a:t>Estudando juntos!</a:t>
            </a:r>
            <a:br>
              <a:rPr lang="pt-BR" sz="4800" b="1" smtClean="0">
                <a:solidFill>
                  <a:srgbClr val="FF9900"/>
                </a:solidFill>
              </a:rPr>
            </a:br>
            <a:r>
              <a:rPr lang="pt-BR" sz="4800" b="1" smtClean="0">
                <a:solidFill>
                  <a:srgbClr val="FF9900"/>
                </a:solidFill>
              </a:rPr>
              <a:t>Dr. Paulo R. Margotto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2035" name="Group 3"/>
          <p:cNvGraphicFramePr>
            <a:graphicFrameLocks noGrp="1"/>
          </p:cNvGraphicFramePr>
          <p:nvPr/>
        </p:nvGraphicFramePr>
        <p:xfrm>
          <a:off x="2303463" y="2111375"/>
          <a:ext cx="8294687" cy="1036638"/>
        </p:xfrm>
        <a:graphic>
          <a:graphicData uri="http://schemas.openxmlformats.org/drawingml/2006/table">
            <a:tbl>
              <a:tblPr/>
              <a:tblGrid>
                <a:gridCol w="7167562"/>
                <a:gridCol w="11271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52000"/>
                        <a:buFontTx/>
                        <a:buNone/>
                        <a:tabLst/>
                      </a:pP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DOEN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sym typeface="Palatino" charset="0"/>
                        </a:rPr>
                        <a:t>Ç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A METAB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sym typeface="Palatino" charset="0"/>
                        </a:rPr>
                        <a:t>Ó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LICA 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sym typeface="Palatino" charset="0"/>
                        </a:rPr>
                        <a:t>Ó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SSEA DO REC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sym typeface="Palatino" charset="0"/>
                        </a:rPr>
                        <a:t>É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M-NASCIDO PR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sym typeface="Palatino" charset="0"/>
                        </a:rPr>
                        <a:t>É</a:t>
                      </a:r>
                      <a:r>
                        <a:rPr kumimoji="0" lang="pt-BR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-TERMO</a:t>
                      </a:r>
                      <a: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" charset="0"/>
                          <a:sym typeface="Palatino" charset="0"/>
                        </a:rPr>
                        <a:t/>
                      </a:r>
                      <a:b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" charset="0"/>
                          <a:sym typeface="Palatino" charset="0"/>
                        </a:rPr>
                      </a:br>
                      <a: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Autor(es): Cl</a:t>
                      </a:r>
                      <a: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sym typeface="Palatino" charset="0"/>
                        </a:rPr>
                        <a:t>é</a:t>
                      </a:r>
                      <a: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sym typeface="Palatino" charset="0"/>
                        </a:rPr>
                        <a:t>a Leone (SP)</a:t>
                      </a:r>
                      <a:endParaRPr kumimoji="0" lang="pt-BR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" charset="0"/>
                        <a:sym typeface="Palatino" charset="0"/>
                      </a:endParaRPr>
                    </a:p>
                  </a:txBody>
                  <a:tcPr marL="130046" marR="130046" marT="65023" marB="65023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52000"/>
                        <a:buFontTx/>
                        <a:buNone/>
                        <a:tabLst/>
                      </a:pPr>
                      <a: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" charset="0"/>
                          <a:sym typeface="Palatino" charset="0"/>
                          <a:hlinkClick r:id="rId2"/>
                        </a:rPr>
                        <a:t>  </a:t>
                      </a:r>
                      <a:endParaRPr kumimoji="0" lang="pt-BR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" charset="0"/>
                        <a:sym typeface="Palatino" charset="0"/>
                      </a:endParaRPr>
                    </a:p>
                  </a:txBody>
                  <a:tcPr marL="130046" marR="130046" marT="65023" marB="65023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72042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83788" y="2725738"/>
            <a:ext cx="501650" cy="406400"/>
          </a:xfrm>
          <a:prstGeom prst="rect">
            <a:avLst/>
          </a:prstGeom>
          <a:noFill/>
        </p:spPr>
      </p:pic>
      <p:sp>
        <p:nvSpPr>
          <p:cNvPr id="172043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1482725" y="3544888"/>
            <a:ext cx="9745663" cy="5268912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500" smtClean="0">
                <a:solidFill>
                  <a:schemeClr val="tx2"/>
                </a:solidFill>
              </a:rPr>
              <a:t>.....Eu desmistifiquei um pouco  </a:t>
            </a:r>
            <a:r>
              <a:rPr lang="pt-BR" sz="2500" b="1" smtClean="0">
                <a:solidFill>
                  <a:schemeClr val="tx2"/>
                </a:solidFill>
              </a:rPr>
              <a:t>o fósforo</a:t>
            </a:r>
            <a:r>
              <a:rPr lang="pt-BR" sz="2500" smtClean="0">
                <a:solidFill>
                  <a:schemeClr val="tx2"/>
                </a:solidFill>
              </a:rPr>
              <a:t> sérico, mas não significa que não deve ser considerado</a:t>
            </a:r>
            <a:r>
              <a:rPr lang="pt-BR" sz="2500" b="1" smtClean="0">
                <a:solidFill>
                  <a:schemeClr val="tx2"/>
                </a:solidFill>
              </a:rPr>
              <a:t>; </a:t>
            </a:r>
            <a:r>
              <a:rPr lang="pt-BR" sz="2500" smtClean="0">
                <a:solidFill>
                  <a:schemeClr val="tx2"/>
                </a:solidFill>
              </a:rPr>
              <a:t>ele</a:t>
            </a:r>
            <a:r>
              <a:rPr lang="pt-BR" sz="2500" b="1" smtClean="0">
                <a:solidFill>
                  <a:schemeClr val="tx2"/>
                </a:solidFill>
              </a:rPr>
              <a:t> não é um indicador</a:t>
            </a:r>
            <a:r>
              <a:rPr lang="pt-BR" sz="2500" smtClean="0">
                <a:solidFill>
                  <a:schemeClr val="tx2"/>
                </a:solidFill>
              </a:rPr>
              <a:t> </a:t>
            </a:r>
            <a:r>
              <a:rPr lang="pt-BR" sz="2500" b="1" smtClean="0">
                <a:solidFill>
                  <a:schemeClr val="tx2"/>
                </a:solidFill>
              </a:rPr>
              <a:t>precoce e sim tardio.</a:t>
            </a:r>
            <a:r>
              <a:rPr lang="pt-BR" sz="2500" smtClean="0">
                <a:solidFill>
                  <a:schemeClr val="tx2"/>
                </a:solidFill>
              </a:rPr>
              <a:t>  .Para ser menos invasivo, pode-se usar a urina para controle:quando se inicia a suplementação e ela está adequada, observa-se que a calciúria se reduz e começa a aparecer um fósforo excretado na urina, sinal de que está corrigindo a deficiência. Não há necessidade de se trabalhar com níveis séricos. . 	No estudo apresentado, as crianças que desenvolveram doença óssea metabólica que já tinham deficiência de fósforo, tinham um fósforo que não estava abaixo de 4mg%, o que mostra que você não  deve-se basear apenas na concentração sérica de fósforo, pois assim você pode estar deixando de detectar  a doença numa </a:t>
            </a:r>
            <a:r>
              <a:rPr lang="pt-BR" sz="2500" b="1" smtClean="0">
                <a:solidFill>
                  <a:schemeClr val="tx2"/>
                </a:solidFill>
              </a:rPr>
              <a:t>fase precoce.</a:t>
            </a:r>
          </a:p>
        </p:txBody>
      </p:sp>
      <p:sp>
        <p:nvSpPr>
          <p:cNvPr id="172044" name="AutoShape 12"/>
          <p:cNvSpPr>
            <a:spLocks noChangeArrowheads="1"/>
          </p:cNvSpPr>
          <p:nvPr/>
        </p:nvSpPr>
        <p:spPr bwMode="auto">
          <a:xfrm>
            <a:off x="973138" y="2316163"/>
            <a:ext cx="1042987" cy="2136775"/>
          </a:xfrm>
          <a:prstGeom prst="curvedRightArrow">
            <a:avLst>
              <a:gd name="adj1" fmla="val 40974"/>
              <a:gd name="adj2" fmla="val 81948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6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4025" y="3251200"/>
            <a:ext cx="12322175" cy="6502400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2900" smtClean="0">
                <a:solidFill>
                  <a:schemeClr val="tx2"/>
                </a:solidFill>
              </a:rPr>
              <a:t>1- A Fosfatase alcalina e a forma  óssea da fosfatase alcalina são marcadores úteis na detecção da  osteopenia tão precoce como 3 semanas de idade pós-natal    nos recém-nascidos pré-termos</a:t>
            </a:r>
          </a:p>
          <a:p>
            <a:pPr>
              <a:lnSpc>
                <a:spcPct val="80000"/>
              </a:lnSpc>
            </a:pPr>
            <a:r>
              <a:rPr lang="pt-PT" sz="2900" smtClean="0">
                <a:solidFill>
                  <a:schemeClr val="tx2"/>
                </a:solidFill>
              </a:rPr>
              <a:t>2- </a:t>
            </a:r>
            <a:r>
              <a:rPr lang="pt-PT" sz="2900" smtClean="0">
                <a:solidFill>
                  <a:srgbClr val="FF9900"/>
                </a:solidFill>
              </a:rPr>
              <a:t>A fosfatase alcalina  sérica superior a 700 UI / L com 3 semanas de vida pode ser um um preditor precoce de doença metabólica óssea em   prematuros.</a:t>
            </a:r>
            <a:br>
              <a:rPr lang="pt-PT" sz="2900" smtClean="0">
                <a:solidFill>
                  <a:srgbClr val="FF9900"/>
                </a:solidFill>
              </a:rPr>
            </a:br>
            <a:endParaRPr lang="pt-PT" sz="2900" smtClean="0">
              <a:solidFill>
                <a:srgbClr val="FF9900"/>
              </a:solidFill>
            </a:endParaRPr>
          </a:p>
          <a:p>
            <a:pPr>
              <a:lnSpc>
                <a:spcPct val="80000"/>
              </a:lnSpc>
            </a:pPr>
            <a:r>
              <a:rPr lang="pt-PT" sz="2900" smtClean="0">
                <a:solidFill>
                  <a:schemeClr val="tx2"/>
                </a:solidFill>
              </a:rPr>
              <a:t>3- a FORMA ÓSSEA DA FOSFATASE ALCALINA não oferecem melhor desempenho diagnóstico do que a fosfatase alcalina na detecção precoce da doença metabólica óssea</a:t>
            </a:r>
            <a:endParaRPr lang="pt-BR" sz="2900" smtClean="0">
              <a:solidFill>
                <a:schemeClr val="tx2"/>
              </a:solidFill>
            </a:endParaRPr>
          </a:p>
        </p:txBody>
      </p:sp>
      <p:sp>
        <p:nvSpPr>
          <p:cNvPr id="173062" name="Rectangle 6"/>
          <p:cNvSpPr>
            <a:spLocks noChangeArrowheads="1"/>
          </p:cNvSpPr>
          <p:nvPr/>
        </p:nvSpPr>
        <p:spPr bwMode="auto">
          <a:xfrm>
            <a:off x="598488" y="2139950"/>
            <a:ext cx="120935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t-BR" b="1">
                <a:solidFill>
                  <a:schemeClr val="accent2"/>
                </a:solidFill>
                <a:latin typeface="Herculanum" charset="0"/>
                <a:sym typeface="Herculanum" charset="0"/>
              </a:rPr>
              <a:t>O que este artigo adiciona?</a:t>
            </a:r>
          </a:p>
        </p:txBody>
      </p:sp>
      <p:graphicFrame>
        <p:nvGraphicFramePr>
          <p:cNvPr id="173075" name="Group 19"/>
          <p:cNvGraphicFramePr>
            <a:graphicFrameLocks noGrp="1"/>
          </p:cNvGraphicFramePr>
          <p:nvPr>
            <p:ph sz="half" idx="2"/>
          </p:nvPr>
        </p:nvGraphicFramePr>
        <p:xfrm>
          <a:off x="454025" y="412750"/>
          <a:ext cx="12169775" cy="846138"/>
        </p:xfrm>
        <a:graphic>
          <a:graphicData uri="http://schemas.openxmlformats.org/drawingml/2006/table">
            <a:tbl>
              <a:tblPr/>
              <a:tblGrid>
                <a:gridCol w="10880725"/>
                <a:gridCol w="1289050"/>
              </a:tblGrid>
              <a:tr h="8461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52000"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Palatino" charset="0"/>
                        </a:rPr>
                        <a:t>Medidas seriadas da fosfatase alcalina s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cs typeface="Times New Roman" pitchFamily="18" charset="0"/>
                          <a:sym typeface="Palatino" charset="0"/>
                        </a:rPr>
                        <a:t>é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Palatino" charset="0"/>
                        </a:rPr>
                        <a:t>rica para a predic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cs typeface="Times New Roman" pitchFamily="18" charset="0"/>
                          <a:sym typeface="Palatino" charset="0"/>
                        </a:rPr>
                        <a:t>ç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Palatino" charset="0"/>
                        </a:rPr>
                        <a:t>ão precoce da osteopenia da prematuridade (com discussão estat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cs typeface="Times New Roman" pitchFamily="18" charset="0"/>
                          <a:sym typeface="Palatino" charset="0"/>
                        </a:rPr>
                        <a:t>í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Palatino" charset="0"/>
                        </a:rPr>
                        <a:t>stica)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Palatino" charset="0"/>
                        </a:rPr>
                        <a:t/>
                      </a:r>
                      <a:b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Palatino" charset="0"/>
                        </a:rPr>
                      </a:b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Palatino" charset="0"/>
                        </a:rPr>
                        <a:t>Autor(es): Yi-Li Hung et al. Apresenta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alatino"/>
                          <a:cs typeface="Times New Roman" pitchFamily="18" charset="0"/>
                          <a:sym typeface="Palatino" charset="0"/>
                        </a:rPr>
                        <a:t>ç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Palatino" charset="0"/>
                        </a:rPr>
                        <a:t>ão: Marcela dos Santos Amorim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" charset="0"/>
                        <a:sym typeface="Palatino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52000"/>
                        <a:buFontTx/>
                        <a:buNone/>
                        <a:tabLst/>
                      </a:pPr>
                      <a:r>
                        <a:rPr kumimoji="0" lang="pt-BR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Palatino" charset="0"/>
                        </a:rPr>
                        <a:t>  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73076" name="Picture 2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903075" y="628650"/>
            <a:ext cx="649288" cy="52705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Título e Subtítulo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Título e Subtítulo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Título e Subtítul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ítulo e Marcadores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Título e Marcadores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Título e Marcador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ítulo, Marcadores e Foto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Título, Marcadores e Foto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Título, Marcadores e F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Foto - Horizontal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Foto - Horizontal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Foto - Horizont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ítulo - Centro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Título - Centro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Título - Centr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Em branco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Em branco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Em br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Marcadores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Marcadores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Marcador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Título - Acima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Título - Acima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Título - Aci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ítulo e Marcadores - Esquerda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Título e Marcadores - Esquerda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Título e Marcadores - Esquerd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ítulo e Marcadores - 2 Colunas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Título e Marcadores - 2 Colunas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Título e Marcadores - 2 Colun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Foto - Vertical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Foto - Vertical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Foto - Vertic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Título e Marcadores - Direita">
  <a:themeElements>
    <a:clrScheme name="">
      <a:dk1>
        <a:srgbClr val="5F7BAE"/>
      </a:dk1>
      <a:lt1>
        <a:srgbClr val="A08451"/>
      </a:lt1>
      <a:dk2>
        <a:srgbClr val="000000"/>
      </a:dk2>
      <a:lt2>
        <a:srgbClr val="808080"/>
      </a:lt2>
      <a:accent1>
        <a:srgbClr val="6796EB"/>
      </a:accent1>
      <a:accent2>
        <a:srgbClr val="333399"/>
      </a:accent2>
      <a:accent3>
        <a:srgbClr val="CDC2B3"/>
      </a:accent3>
      <a:accent4>
        <a:srgbClr val="506894"/>
      </a:accent4>
      <a:accent5>
        <a:srgbClr val="B8C9F3"/>
      </a:accent5>
      <a:accent6>
        <a:srgbClr val="2D2D8A"/>
      </a:accent6>
      <a:hlink>
        <a:srgbClr val="009999"/>
      </a:hlink>
      <a:folHlink>
        <a:srgbClr val="99CC00"/>
      </a:folHlink>
    </a:clrScheme>
    <a:fontScheme name="Título e Marcadores - Direita">
      <a:majorFont>
        <a:latin typeface="Herculanum"/>
        <a:ea typeface="ヒラギノ明朝 ProN W3"/>
        <a:cs typeface="ヒラギノ明朝 ProN W3"/>
      </a:majorFont>
      <a:minorFont>
        <a:latin typeface="Palatino"/>
        <a:ea typeface="ヒラギノ明朝 ProN W3"/>
        <a:cs typeface="ヒラギノ明朝 ProN W3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796EB">
            <a:alpha val="24901"/>
          </a:srgbClr>
        </a:solidFill>
        <a:ln w="25400" cap="flat" cmpd="sng" algn="ctr">
          <a:solidFill>
            <a:srgbClr val="5F7BAE">
              <a:alpha val="50000"/>
            </a:srgb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0" i="0" u="none" strike="noStrike" cap="none" normalizeH="0" baseline="0" smtClean="0">
            <a:ln>
              <a:noFill/>
            </a:ln>
            <a:solidFill>
              <a:srgbClr val="5F7BAE"/>
            </a:solidFill>
            <a:effectLst/>
            <a:latin typeface="Palatino" charset="0"/>
            <a:ea typeface="ヒラギノ明朝 ProN W3" charset="0"/>
            <a:cs typeface="ヒラギノ明朝 ProN W3" charset="0"/>
            <a:sym typeface="Palatino" charset="0"/>
          </a:defRPr>
        </a:defPPr>
      </a:lstStyle>
    </a:lnDef>
  </a:objectDefaults>
  <a:extraClrSchemeLst>
    <a:extraClrScheme>
      <a:clrScheme name="Título e Marcadores - Dire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Pages>0</Pages>
  <Words>1391</Words>
  <Characters>0</Characters>
  <Application>Microsoft Office PowerPoint</Application>
  <PresentationFormat>Personalizar</PresentationFormat>
  <Lines>0</Lines>
  <Paragraphs>138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12</vt:i4>
      </vt:variant>
      <vt:variant>
        <vt:lpstr>Títulos de slides</vt:lpstr>
      </vt:variant>
      <vt:variant>
        <vt:i4>24</vt:i4>
      </vt:variant>
    </vt:vector>
  </HeadingPairs>
  <TitlesOfParts>
    <vt:vector size="42" baseType="lpstr">
      <vt:lpstr>Palatino</vt:lpstr>
      <vt:lpstr>Arial</vt:lpstr>
      <vt:lpstr>Herculanum</vt:lpstr>
      <vt:lpstr>Calibri</vt:lpstr>
      <vt:lpstr>Verdana</vt:lpstr>
      <vt:lpstr>Times New Roman</vt:lpstr>
      <vt:lpstr>Título e Subtítulo</vt:lpstr>
      <vt:lpstr>Título e Marcadores</vt:lpstr>
      <vt:lpstr>Título, Marcadores e Foto</vt:lpstr>
      <vt:lpstr>Foto - Horizontal</vt:lpstr>
      <vt:lpstr>Título - Centro</vt:lpstr>
      <vt:lpstr>Em branco</vt:lpstr>
      <vt:lpstr>Marcadores</vt:lpstr>
      <vt:lpstr>Título - Acima</vt:lpstr>
      <vt:lpstr>Título e Marcadores - Esquerda</vt:lpstr>
      <vt:lpstr>Título e Marcadores - 2 Colunas</vt:lpstr>
      <vt:lpstr>Foto - Vertical</vt:lpstr>
      <vt:lpstr>Título e Marcadores - Direita</vt:lpstr>
      <vt:lpstr>Doença Metabólica Óssea da  Prematuridade </vt:lpstr>
      <vt:lpstr>Definição</vt:lpstr>
      <vt:lpstr>Incidência</vt:lpstr>
      <vt:lpstr>Fisiopatologia</vt:lpstr>
      <vt:lpstr>Fisiopatologia</vt:lpstr>
      <vt:lpstr>Fisiopatologia</vt:lpstr>
      <vt:lpstr>Fisiopatologia</vt:lpstr>
      <vt:lpstr>Fisiopatologia</vt:lpstr>
      <vt:lpstr>Fisiopatologia</vt:lpstr>
      <vt:lpstr>Etiologia</vt:lpstr>
      <vt:lpstr>Clínica</vt:lpstr>
      <vt:lpstr>Clínica</vt:lpstr>
      <vt:lpstr>Clínica</vt:lpstr>
      <vt:lpstr>Diagnóstico</vt:lpstr>
      <vt:lpstr>Diagnóstico</vt:lpstr>
      <vt:lpstr>Seguimento</vt:lpstr>
      <vt:lpstr>Profilaxia</vt:lpstr>
      <vt:lpstr>Tratamento</vt:lpstr>
      <vt:lpstr>Tratamento</vt:lpstr>
      <vt:lpstr>Na prática ...</vt:lpstr>
      <vt:lpstr>REFERÊNCIA</vt:lpstr>
      <vt:lpstr>Consultem também! Estudando juntos! Dr. Paulo R. Margotto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Doença Metabólica Óssea da  Prematuridade</dc:title>
  <dc:creator>paulo</dc:creator>
  <cp:lastModifiedBy>casa</cp:lastModifiedBy>
  <cp:revision>13</cp:revision>
  <dcterms:modified xsi:type="dcterms:W3CDTF">2013-03-06T18:52:04Z</dcterms:modified>
</cp:coreProperties>
</file>