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heme/themeOverride3.xml" ContentType="application/vnd.openxmlformats-officedocument.themeOverr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notesMasters/notesMaster1.xml" ContentType="application/vnd.openxmlformats-officedocument.presentationml.notesMaster+xml"/>
  <Override PartName="/ppt/theme/themeOverride1.xml" ContentType="application/vnd.openxmlformats-officedocument.themeOverr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theme/themeOverride4.xml" ContentType="application/vnd.openxmlformats-officedocument.themeOverride+xml"/>
  <Override PartName="/ppt/diagrams/quickStyle1.xml" ContentType="application/vnd.openxmlformats-officedocument.drawingml.diagramStyle+xml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74"/>
  </p:notesMasterIdLst>
  <p:sldIdLst>
    <p:sldId id="373" r:id="rId2"/>
    <p:sldId id="375" r:id="rId3"/>
    <p:sldId id="272" r:id="rId4"/>
    <p:sldId id="273" r:id="rId5"/>
    <p:sldId id="274" r:id="rId6"/>
    <p:sldId id="275" r:id="rId7"/>
    <p:sldId id="276" r:id="rId8"/>
    <p:sldId id="277" r:id="rId9"/>
    <p:sldId id="278" r:id="rId10"/>
    <p:sldId id="282" r:id="rId11"/>
    <p:sldId id="283" r:id="rId12"/>
    <p:sldId id="279" r:id="rId13"/>
    <p:sldId id="280" r:id="rId14"/>
    <p:sldId id="281" r:id="rId15"/>
    <p:sldId id="284" r:id="rId16"/>
    <p:sldId id="285" r:id="rId17"/>
    <p:sldId id="286" r:id="rId18"/>
    <p:sldId id="287" r:id="rId19"/>
    <p:sldId id="288" r:id="rId20"/>
    <p:sldId id="289" r:id="rId21"/>
    <p:sldId id="290" r:id="rId22"/>
    <p:sldId id="291" r:id="rId23"/>
    <p:sldId id="293" r:id="rId24"/>
    <p:sldId id="294" r:id="rId25"/>
    <p:sldId id="296" r:id="rId26"/>
    <p:sldId id="297" r:id="rId27"/>
    <p:sldId id="295" r:id="rId28"/>
    <p:sldId id="299" r:id="rId29"/>
    <p:sldId id="311" r:id="rId30"/>
    <p:sldId id="301" r:id="rId31"/>
    <p:sldId id="310" r:id="rId32"/>
    <p:sldId id="309" r:id="rId33"/>
    <p:sldId id="318" r:id="rId34"/>
    <p:sldId id="312" r:id="rId35"/>
    <p:sldId id="305" r:id="rId36"/>
    <p:sldId id="319" r:id="rId37"/>
    <p:sldId id="331" r:id="rId38"/>
    <p:sldId id="322" r:id="rId39"/>
    <p:sldId id="342" r:id="rId40"/>
    <p:sldId id="324" r:id="rId41"/>
    <p:sldId id="321" r:id="rId42"/>
    <p:sldId id="333" r:id="rId43"/>
    <p:sldId id="307" r:id="rId44"/>
    <p:sldId id="308" r:id="rId45"/>
    <p:sldId id="339" r:id="rId46"/>
    <p:sldId id="335" r:id="rId47"/>
    <p:sldId id="337" r:id="rId48"/>
    <p:sldId id="340" r:id="rId49"/>
    <p:sldId id="334" r:id="rId50"/>
    <p:sldId id="336" r:id="rId51"/>
    <p:sldId id="341" r:id="rId52"/>
    <p:sldId id="338" r:id="rId53"/>
    <p:sldId id="325" r:id="rId54"/>
    <p:sldId id="306" r:id="rId55"/>
    <p:sldId id="327" r:id="rId56"/>
    <p:sldId id="370" r:id="rId57"/>
    <p:sldId id="326" r:id="rId58"/>
    <p:sldId id="320" r:id="rId59"/>
    <p:sldId id="329" r:id="rId60"/>
    <p:sldId id="332" r:id="rId61"/>
    <p:sldId id="330" r:id="rId62"/>
    <p:sldId id="313" r:id="rId63"/>
    <p:sldId id="302" r:id="rId64"/>
    <p:sldId id="315" r:id="rId65"/>
    <p:sldId id="317" r:id="rId66"/>
    <p:sldId id="316" r:id="rId67"/>
    <p:sldId id="300" r:id="rId68"/>
    <p:sldId id="343" r:id="rId69"/>
    <p:sldId id="374" r:id="rId70"/>
    <p:sldId id="376" r:id="rId71"/>
    <p:sldId id="377" r:id="rId72"/>
    <p:sldId id="344" r:id="rId73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0033CC"/>
  </p:clrMru>
</p:presentationPr>
</file>

<file path=ppt/tableStyles.xml><?xml version="1.0" encoding="utf-8"?>
<a:tblStyleLst xmlns:a="http://schemas.openxmlformats.org/drawingml/2006/main" def="{5C22544A-7EE6-4342-B048-85BDC9FD1C3A}">
  <a:tblStyle styleId="{775DCB02-9BB8-47FD-8907-85C794F793BA}" styleName="Estilo com Tema 1 - Ênfase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99" autoAdjust="0"/>
    <p:restoredTop sz="94660"/>
  </p:normalViewPr>
  <p:slideViewPr>
    <p:cSldViewPr>
      <p:cViewPr>
        <p:scale>
          <a:sx n="91" d="100"/>
          <a:sy n="91" d="100"/>
        </p:scale>
        <p:origin x="-1210" y="1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viewProps" Target="view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B90D6F0-F0CB-4C31-B22A-3F1CDED167F8}" type="doc">
      <dgm:prSet loTypeId="urn:microsoft.com/office/officeart/2005/8/layout/process4" loCatId="process" qsTypeId="urn:microsoft.com/office/officeart/2005/8/quickstyle/simple1#1" qsCatId="simple" csTypeId="urn:microsoft.com/office/officeart/2005/8/colors/colorful4" csCatId="colorful" phldr="1"/>
      <dgm:spPr/>
      <dgm:t>
        <a:bodyPr/>
        <a:lstStyle/>
        <a:p>
          <a:endParaRPr lang="pt-BR"/>
        </a:p>
      </dgm:t>
    </dgm:pt>
    <dgm:pt modelId="{EF8F52D8-32EF-4921-8ABF-11BC6998D2AD}">
      <dgm:prSet phldrT="[Texto]"/>
      <dgm:spPr/>
      <dgm:t>
        <a:bodyPr/>
        <a:lstStyle/>
        <a:p>
          <a:r>
            <a:rPr lang="pt-BR" dirty="0" smtClean="0"/>
            <a:t>CPAP Nasal 45%</a:t>
          </a:r>
          <a:endParaRPr lang="pt-BR" dirty="0"/>
        </a:p>
      </dgm:t>
    </dgm:pt>
    <dgm:pt modelId="{8CF01119-C676-49E8-AB14-04074BFD26B8}" type="parTrans" cxnId="{AF6259B9-804C-42AF-B317-134B0218060C}">
      <dgm:prSet/>
      <dgm:spPr/>
      <dgm:t>
        <a:bodyPr/>
        <a:lstStyle/>
        <a:p>
          <a:endParaRPr lang="pt-BR"/>
        </a:p>
      </dgm:t>
    </dgm:pt>
    <dgm:pt modelId="{DB360F6D-C526-4B0A-AD29-6161F2C391C9}" type="sibTrans" cxnId="{AF6259B9-804C-42AF-B317-134B0218060C}">
      <dgm:prSet/>
      <dgm:spPr/>
      <dgm:t>
        <a:bodyPr/>
        <a:lstStyle/>
        <a:p>
          <a:endParaRPr lang="pt-BR"/>
        </a:p>
      </dgm:t>
    </dgm:pt>
    <dgm:pt modelId="{37E8B670-35E9-4E72-B196-F892CB9D4B34}">
      <dgm:prSet phldrT="[Texto]" custT="1"/>
      <dgm:spPr/>
      <dgm:t>
        <a:bodyPr/>
        <a:lstStyle/>
        <a:p>
          <a:r>
            <a:rPr lang="pt-BR" sz="2800" dirty="0" smtClean="0"/>
            <a:t>PSaO2 &lt; 88 – 93% </a:t>
          </a:r>
          <a:endParaRPr lang="pt-BR" sz="2800" dirty="0"/>
        </a:p>
      </dgm:t>
    </dgm:pt>
    <dgm:pt modelId="{9A2C2975-22BD-4DDC-A26B-CCB06B79932D}" type="parTrans" cxnId="{D0155404-0CD3-4CDF-A004-996557C3CA1E}">
      <dgm:prSet/>
      <dgm:spPr/>
      <dgm:t>
        <a:bodyPr/>
        <a:lstStyle/>
        <a:p>
          <a:endParaRPr lang="pt-BR"/>
        </a:p>
      </dgm:t>
    </dgm:pt>
    <dgm:pt modelId="{C384C23D-80B2-4B36-B439-E1EEAABED2FB}" type="sibTrans" cxnId="{D0155404-0CD3-4CDF-A004-996557C3CA1E}">
      <dgm:prSet/>
      <dgm:spPr/>
      <dgm:t>
        <a:bodyPr/>
        <a:lstStyle/>
        <a:p>
          <a:endParaRPr lang="pt-BR"/>
        </a:p>
      </dgm:t>
    </dgm:pt>
    <dgm:pt modelId="{F494642F-1D9C-48FE-9183-11CD0C6EFBD2}">
      <dgm:prSet phldrT="[Texto]" custT="1"/>
      <dgm:spPr/>
      <dgm:t>
        <a:bodyPr/>
        <a:lstStyle/>
        <a:p>
          <a:r>
            <a:rPr lang="pt-BR" sz="2800" dirty="0" smtClean="0"/>
            <a:t>PaO2 &lt; 80</a:t>
          </a:r>
          <a:endParaRPr lang="pt-BR" sz="2800" dirty="0"/>
        </a:p>
      </dgm:t>
    </dgm:pt>
    <dgm:pt modelId="{A8AE16C6-6F09-4910-8C35-5D212BCE39F9}" type="parTrans" cxnId="{CE0C61C6-FDEE-4DF9-A846-4EBC6DF85AFF}">
      <dgm:prSet/>
      <dgm:spPr/>
      <dgm:t>
        <a:bodyPr/>
        <a:lstStyle/>
        <a:p>
          <a:endParaRPr lang="pt-BR"/>
        </a:p>
      </dgm:t>
    </dgm:pt>
    <dgm:pt modelId="{3E590B3D-BDFC-47A9-9C8A-28F84468B391}" type="sibTrans" cxnId="{CE0C61C6-FDEE-4DF9-A846-4EBC6DF85AFF}">
      <dgm:prSet/>
      <dgm:spPr/>
      <dgm:t>
        <a:bodyPr/>
        <a:lstStyle/>
        <a:p>
          <a:endParaRPr lang="pt-BR"/>
        </a:p>
      </dgm:t>
    </dgm:pt>
    <dgm:pt modelId="{1E961A14-7367-4DFA-9447-795A41738726}">
      <dgm:prSet phldrT="[Texto]" custT="1"/>
      <dgm:spPr/>
      <dgm:t>
        <a:bodyPr/>
        <a:lstStyle/>
        <a:p>
          <a:r>
            <a:rPr lang="pt-BR" sz="2400" dirty="0" smtClean="0"/>
            <a:t>Intubação e raio X</a:t>
          </a:r>
          <a:endParaRPr lang="pt-BR" sz="2400" dirty="0"/>
        </a:p>
      </dgm:t>
    </dgm:pt>
    <dgm:pt modelId="{AADCF783-1308-4A37-9A6F-C31B6B202380}" type="parTrans" cxnId="{E7AD20B6-D919-4884-9F9B-4AD83C4A89F1}">
      <dgm:prSet/>
      <dgm:spPr/>
      <dgm:t>
        <a:bodyPr/>
        <a:lstStyle/>
        <a:p>
          <a:endParaRPr lang="pt-BR"/>
        </a:p>
      </dgm:t>
    </dgm:pt>
    <dgm:pt modelId="{3A3533B4-ED1B-4396-A9D1-4C410A701C23}" type="sibTrans" cxnId="{E7AD20B6-D919-4884-9F9B-4AD83C4A89F1}">
      <dgm:prSet/>
      <dgm:spPr/>
      <dgm:t>
        <a:bodyPr/>
        <a:lstStyle/>
        <a:p>
          <a:endParaRPr lang="pt-BR"/>
        </a:p>
      </dgm:t>
    </dgm:pt>
    <dgm:pt modelId="{0B4EABBD-8320-4684-8846-FCA6C1A698AF}">
      <dgm:prSet phldrT="[Texto]"/>
      <dgm:spPr/>
      <dgm:t>
        <a:bodyPr/>
        <a:lstStyle/>
        <a:p>
          <a:r>
            <a:rPr lang="pt-BR" dirty="0" smtClean="0"/>
            <a:t>Gasometria com 1 h e Raio X com 6 h </a:t>
          </a:r>
          <a:endParaRPr lang="pt-BR" dirty="0"/>
        </a:p>
      </dgm:t>
    </dgm:pt>
    <dgm:pt modelId="{7D2F6799-125D-407E-9B5B-8209E9C7735A}" type="parTrans" cxnId="{3DA3F44B-C61E-4974-8EAD-D8E4DA7D6A08}">
      <dgm:prSet/>
      <dgm:spPr/>
      <dgm:t>
        <a:bodyPr/>
        <a:lstStyle/>
        <a:p>
          <a:endParaRPr lang="pt-BR"/>
        </a:p>
      </dgm:t>
    </dgm:pt>
    <dgm:pt modelId="{780E6B90-08F5-473B-B2DE-ABCB39A132D0}" type="sibTrans" cxnId="{3DA3F44B-C61E-4974-8EAD-D8E4DA7D6A08}">
      <dgm:prSet/>
      <dgm:spPr/>
      <dgm:t>
        <a:bodyPr/>
        <a:lstStyle/>
        <a:p>
          <a:endParaRPr lang="pt-BR"/>
        </a:p>
      </dgm:t>
    </dgm:pt>
    <dgm:pt modelId="{5EDDC7EA-98BB-4170-B7AE-2FBA61A78004}">
      <dgm:prSet phldrT="[Texto]" custT="1"/>
      <dgm:spPr/>
      <dgm:t>
        <a:bodyPr/>
        <a:lstStyle/>
        <a:p>
          <a:r>
            <a:rPr lang="pt-BR" sz="2000" dirty="0" smtClean="0"/>
            <a:t>Gasometria satisfatória – desmame da VM</a:t>
          </a:r>
          <a:endParaRPr lang="pt-BR" sz="2000" dirty="0"/>
        </a:p>
      </dgm:t>
    </dgm:pt>
    <dgm:pt modelId="{9817309C-F77B-425F-B2E7-0AB6D783CCE1}" type="parTrans" cxnId="{287840DE-3265-490C-B7CC-312B6C9A9DCF}">
      <dgm:prSet/>
      <dgm:spPr/>
      <dgm:t>
        <a:bodyPr/>
        <a:lstStyle/>
        <a:p>
          <a:endParaRPr lang="pt-BR"/>
        </a:p>
      </dgm:t>
    </dgm:pt>
    <dgm:pt modelId="{B23A8AB0-77F5-4BB2-9ACC-62D078649391}" type="sibTrans" cxnId="{287840DE-3265-490C-B7CC-312B6C9A9DCF}">
      <dgm:prSet/>
      <dgm:spPr/>
      <dgm:t>
        <a:bodyPr/>
        <a:lstStyle/>
        <a:p>
          <a:endParaRPr lang="pt-BR"/>
        </a:p>
      </dgm:t>
    </dgm:pt>
    <dgm:pt modelId="{C4F4E79B-0E84-49E5-9E1F-EBD53EA153CF}">
      <dgm:prSet phldrT="[Texto]" custT="1"/>
      <dgm:spPr/>
      <dgm:t>
        <a:bodyPr/>
        <a:lstStyle/>
        <a:p>
          <a:r>
            <a:rPr lang="pt-BR" sz="2800" dirty="0" smtClean="0"/>
            <a:t>Surfactante 100mg/kg/dose</a:t>
          </a:r>
          <a:endParaRPr lang="pt-BR" sz="2800" dirty="0"/>
        </a:p>
      </dgm:t>
    </dgm:pt>
    <dgm:pt modelId="{DA85797B-7876-4403-A49E-F8C03C0B707D}" type="sibTrans" cxnId="{286BD351-7B9E-4DE0-99D0-CECEE994E631}">
      <dgm:prSet/>
      <dgm:spPr/>
      <dgm:t>
        <a:bodyPr/>
        <a:lstStyle/>
        <a:p>
          <a:endParaRPr lang="pt-BR"/>
        </a:p>
      </dgm:t>
    </dgm:pt>
    <dgm:pt modelId="{E6457363-36DA-4FBC-9394-2040027B39EA}" type="parTrans" cxnId="{286BD351-7B9E-4DE0-99D0-CECEE994E631}">
      <dgm:prSet/>
      <dgm:spPr/>
      <dgm:t>
        <a:bodyPr/>
        <a:lstStyle/>
        <a:p>
          <a:endParaRPr lang="pt-BR"/>
        </a:p>
      </dgm:t>
    </dgm:pt>
    <dgm:pt modelId="{5A71D6B6-A74B-4F5E-B3A9-527FD8DA6B9B}">
      <dgm:prSet custT="1"/>
      <dgm:spPr/>
      <dgm:t>
        <a:bodyPr/>
        <a:lstStyle/>
        <a:p>
          <a:r>
            <a:rPr lang="pt-BR" sz="2000" dirty="0" smtClean="0"/>
            <a:t>2 º dose 6 a 12 h</a:t>
          </a:r>
          <a:endParaRPr lang="pt-BR" sz="2000" dirty="0"/>
        </a:p>
      </dgm:t>
    </dgm:pt>
    <dgm:pt modelId="{F91F0350-08C3-42BD-A374-FC68900D8B80}" type="parTrans" cxnId="{83F6AA3A-22FF-4E30-A621-50D40A03EEF4}">
      <dgm:prSet/>
      <dgm:spPr/>
      <dgm:t>
        <a:bodyPr/>
        <a:lstStyle/>
        <a:p>
          <a:endParaRPr lang="pt-BR"/>
        </a:p>
      </dgm:t>
    </dgm:pt>
    <dgm:pt modelId="{DA5DB3C4-FA22-437D-9ED8-5881BF3B12B8}" type="sibTrans" cxnId="{83F6AA3A-22FF-4E30-A621-50D40A03EEF4}">
      <dgm:prSet/>
      <dgm:spPr/>
      <dgm:t>
        <a:bodyPr/>
        <a:lstStyle/>
        <a:p>
          <a:endParaRPr lang="pt-BR"/>
        </a:p>
      </dgm:t>
    </dgm:pt>
    <dgm:pt modelId="{4A4854C9-B627-4187-98A9-3D06B6873852}" type="pres">
      <dgm:prSet presAssocID="{8B90D6F0-F0CB-4C31-B22A-3F1CDED167F8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376192F2-FED9-49C7-8412-14AEECE53FD1}" type="pres">
      <dgm:prSet presAssocID="{0B4EABBD-8320-4684-8846-FCA6C1A698AF}" presName="boxAndChildren" presStyleCnt="0"/>
      <dgm:spPr/>
      <dgm:t>
        <a:bodyPr/>
        <a:lstStyle/>
        <a:p>
          <a:endParaRPr lang="pt-BR"/>
        </a:p>
      </dgm:t>
    </dgm:pt>
    <dgm:pt modelId="{D3DB4E6E-5C7C-4FC7-877E-175D84029423}" type="pres">
      <dgm:prSet presAssocID="{0B4EABBD-8320-4684-8846-FCA6C1A698AF}" presName="parentTextBox" presStyleLbl="node1" presStyleIdx="0" presStyleCnt="3"/>
      <dgm:spPr/>
      <dgm:t>
        <a:bodyPr/>
        <a:lstStyle/>
        <a:p>
          <a:endParaRPr lang="pt-BR"/>
        </a:p>
      </dgm:t>
    </dgm:pt>
    <dgm:pt modelId="{6D6CF1A3-C26C-4D0B-9B1D-5039D59FC0DA}" type="pres">
      <dgm:prSet presAssocID="{0B4EABBD-8320-4684-8846-FCA6C1A698AF}" presName="entireBox" presStyleLbl="node1" presStyleIdx="0" presStyleCnt="3"/>
      <dgm:spPr/>
      <dgm:t>
        <a:bodyPr/>
        <a:lstStyle/>
        <a:p>
          <a:endParaRPr lang="pt-BR"/>
        </a:p>
      </dgm:t>
    </dgm:pt>
    <dgm:pt modelId="{A51E1603-709B-4A0C-A8EC-A8100BA9E9CD}" type="pres">
      <dgm:prSet presAssocID="{0B4EABBD-8320-4684-8846-FCA6C1A698AF}" presName="descendantBox" presStyleCnt="0"/>
      <dgm:spPr/>
      <dgm:t>
        <a:bodyPr/>
        <a:lstStyle/>
        <a:p>
          <a:endParaRPr lang="pt-BR"/>
        </a:p>
      </dgm:t>
    </dgm:pt>
    <dgm:pt modelId="{1B224F92-8D91-4FAB-BB08-2CD17D422435}" type="pres">
      <dgm:prSet presAssocID="{5EDDC7EA-98BB-4170-B7AE-2FBA61A78004}" presName="childTextBox" presStyleLbl="fgAccFollowNode1" presStyleIdx="0" presStyleCnt="5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FDB313CC-0941-4AC2-98A0-A1668B6224D2}" type="pres">
      <dgm:prSet presAssocID="{5A71D6B6-A74B-4F5E-B3A9-527FD8DA6B9B}" presName="childTextBox" presStyleLbl="fgAccFollowNode1" presStyleIdx="1" presStyleCnt="5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2F4ED572-9738-43FC-8C64-87A02CE2AECD}" type="pres">
      <dgm:prSet presAssocID="{3A3533B4-ED1B-4396-A9D1-4C410A701C23}" presName="sp" presStyleCnt="0"/>
      <dgm:spPr/>
      <dgm:t>
        <a:bodyPr/>
        <a:lstStyle/>
        <a:p>
          <a:endParaRPr lang="pt-BR"/>
        </a:p>
      </dgm:t>
    </dgm:pt>
    <dgm:pt modelId="{77031CEC-26A6-4FF5-B3F7-7624277B149E}" type="pres">
      <dgm:prSet presAssocID="{1E961A14-7367-4DFA-9447-795A41738726}" presName="arrowAndChildren" presStyleCnt="0"/>
      <dgm:spPr/>
      <dgm:t>
        <a:bodyPr/>
        <a:lstStyle/>
        <a:p>
          <a:endParaRPr lang="pt-BR"/>
        </a:p>
      </dgm:t>
    </dgm:pt>
    <dgm:pt modelId="{4FE5BB13-2D40-40FF-B4FD-B65B4708ADC9}" type="pres">
      <dgm:prSet presAssocID="{1E961A14-7367-4DFA-9447-795A41738726}" presName="parentTextArrow" presStyleLbl="node1" presStyleIdx="0" presStyleCnt="3"/>
      <dgm:spPr/>
      <dgm:t>
        <a:bodyPr/>
        <a:lstStyle/>
        <a:p>
          <a:endParaRPr lang="pt-BR"/>
        </a:p>
      </dgm:t>
    </dgm:pt>
    <dgm:pt modelId="{5E412188-0F85-47F4-B1CF-0058BCEC11E4}" type="pres">
      <dgm:prSet presAssocID="{1E961A14-7367-4DFA-9447-795A41738726}" presName="arrow" presStyleLbl="node1" presStyleIdx="1" presStyleCnt="3"/>
      <dgm:spPr/>
      <dgm:t>
        <a:bodyPr/>
        <a:lstStyle/>
        <a:p>
          <a:endParaRPr lang="pt-BR"/>
        </a:p>
      </dgm:t>
    </dgm:pt>
    <dgm:pt modelId="{09C89F1A-6A25-4392-942D-D09E66E49FDE}" type="pres">
      <dgm:prSet presAssocID="{1E961A14-7367-4DFA-9447-795A41738726}" presName="descendantArrow" presStyleCnt="0"/>
      <dgm:spPr/>
      <dgm:t>
        <a:bodyPr/>
        <a:lstStyle/>
        <a:p>
          <a:endParaRPr lang="pt-BR"/>
        </a:p>
      </dgm:t>
    </dgm:pt>
    <dgm:pt modelId="{FF571C6D-72D3-48CE-B25A-90ACEBE80CCD}" type="pres">
      <dgm:prSet presAssocID="{C4F4E79B-0E84-49E5-9E1F-EBD53EA153CF}" presName="childTextArrow" presStyleLbl="fgAccFollowNode1" presStyleIdx="2" presStyleCnt="5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22621470-FCFA-4D1E-B68D-16F9787149C6}" type="pres">
      <dgm:prSet presAssocID="{DB360F6D-C526-4B0A-AD29-6161F2C391C9}" presName="sp" presStyleCnt="0"/>
      <dgm:spPr/>
      <dgm:t>
        <a:bodyPr/>
        <a:lstStyle/>
        <a:p>
          <a:endParaRPr lang="pt-BR"/>
        </a:p>
      </dgm:t>
    </dgm:pt>
    <dgm:pt modelId="{CF9337D6-A963-4AE4-9BCD-61CFB530D32C}" type="pres">
      <dgm:prSet presAssocID="{EF8F52D8-32EF-4921-8ABF-11BC6998D2AD}" presName="arrowAndChildren" presStyleCnt="0"/>
      <dgm:spPr/>
      <dgm:t>
        <a:bodyPr/>
        <a:lstStyle/>
        <a:p>
          <a:endParaRPr lang="pt-BR"/>
        </a:p>
      </dgm:t>
    </dgm:pt>
    <dgm:pt modelId="{FF8EB10D-1B2B-45CF-A081-2E5440594E9F}" type="pres">
      <dgm:prSet presAssocID="{EF8F52D8-32EF-4921-8ABF-11BC6998D2AD}" presName="parentTextArrow" presStyleLbl="node1" presStyleIdx="1" presStyleCnt="3"/>
      <dgm:spPr/>
      <dgm:t>
        <a:bodyPr/>
        <a:lstStyle/>
        <a:p>
          <a:endParaRPr lang="pt-BR"/>
        </a:p>
      </dgm:t>
    </dgm:pt>
    <dgm:pt modelId="{9A4413EB-7C49-487C-A5C7-308FC514D484}" type="pres">
      <dgm:prSet presAssocID="{EF8F52D8-32EF-4921-8ABF-11BC6998D2AD}" presName="arrow" presStyleLbl="node1" presStyleIdx="2" presStyleCnt="3" custLinFactNeighborY="-46"/>
      <dgm:spPr/>
      <dgm:t>
        <a:bodyPr/>
        <a:lstStyle/>
        <a:p>
          <a:endParaRPr lang="pt-BR"/>
        </a:p>
      </dgm:t>
    </dgm:pt>
    <dgm:pt modelId="{0EDE22AB-384D-4901-B976-5AB1B247FFDF}" type="pres">
      <dgm:prSet presAssocID="{EF8F52D8-32EF-4921-8ABF-11BC6998D2AD}" presName="descendantArrow" presStyleCnt="0"/>
      <dgm:spPr/>
      <dgm:t>
        <a:bodyPr/>
        <a:lstStyle/>
        <a:p>
          <a:endParaRPr lang="pt-BR"/>
        </a:p>
      </dgm:t>
    </dgm:pt>
    <dgm:pt modelId="{A858AC38-3B22-4E1A-A816-B70E58DC6BF9}" type="pres">
      <dgm:prSet presAssocID="{37E8B670-35E9-4E72-B196-F892CB9D4B34}" presName="childTextArrow" presStyleLbl="fgAccFollowNode1" presStyleIdx="3" presStyleCnt="5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2F5755A8-797D-4D06-85CC-A0FFDFD9148F}" type="pres">
      <dgm:prSet presAssocID="{F494642F-1D9C-48FE-9183-11CD0C6EFBD2}" presName="childTextArrow" presStyleLbl="fgAccFollowNode1" presStyleIdx="4" presStyleCnt="5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540EE3EA-35E4-43DF-9A1A-B6DB16172CA5}" type="presOf" srcId="{37E8B670-35E9-4E72-B196-F892CB9D4B34}" destId="{A858AC38-3B22-4E1A-A816-B70E58DC6BF9}" srcOrd="0" destOrd="0" presId="urn:microsoft.com/office/officeart/2005/8/layout/process4"/>
    <dgm:cxn modelId="{83F6AA3A-22FF-4E30-A621-50D40A03EEF4}" srcId="{0B4EABBD-8320-4684-8846-FCA6C1A698AF}" destId="{5A71D6B6-A74B-4F5E-B3A9-527FD8DA6B9B}" srcOrd="1" destOrd="0" parTransId="{F91F0350-08C3-42BD-A374-FC68900D8B80}" sibTransId="{DA5DB3C4-FA22-437D-9ED8-5881BF3B12B8}"/>
    <dgm:cxn modelId="{286BD351-7B9E-4DE0-99D0-CECEE994E631}" srcId="{1E961A14-7367-4DFA-9447-795A41738726}" destId="{C4F4E79B-0E84-49E5-9E1F-EBD53EA153CF}" srcOrd="0" destOrd="0" parTransId="{E6457363-36DA-4FBC-9394-2040027B39EA}" sibTransId="{DA85797B-7876-4403-A49E-F8C03C0B707D}"/>
    <dgm:cxn modelId="{DDF69E5F-91C9-4B1D-98BB-028B233309A4}" type="presOf" srcId="{0B4EABBD-8320-4684-8846-FCA6C1A698AF}" destId="{D3DB4E6E-5C7C-4FC7-877E-175D84029423}" srcOrd="0" destOrd="0" presId="urn:microsoft.com/office/officeart/2005/8/layout/process4"/>
    <dgm:cxn modelId="{D0C0D6E0-403D-475E-AA1D-8C97E79B59ED}" type="presOf" srcId="{1E961A14-7367-4DFA-9447-795A41738726}" destId="{5E412188-0F85-47F4-B1CF-0058BCEC11E4}" srcOrd="1" destOrd="0" presId="urn:microsoft.com/office/officeart/2005/8/layout/process4"/>
    <dgm:cxn modelId="{5D0CF8FA-AE3B-47D7-851A-8705E95D5B10}" type="presOf" srcId="{1E961A14-7367-4DFA-9447-795A41738726}" destId="{4FE5BB13-2D40-40FF-B4FD-B65B4708ADC9}" srcOrd="0" destOrd="0" presId="urn:microsoft.com/office/officeart/2005/8/layout/process4"/>
    <dgm:cxn modelId="{CE0C61C6-FDEE-4DF9-A846-4EBC6DF85AFF}" srcId="{EF8F52D8-32EF-4921-8ABF-11BC6998D2AD}" destId="{F494642F-1D9C-48FE-9183-11CD0C6EFBD2}" srcOrd="1" destOrd="0" parTransId="{A8AE16C6-6F09-4910-8C35-5D212BCE39F9}" sibTransId="{3E590B3D-BDFC-47A9-9C8A-28F84468B391}"/>
    <dgm:cxn modelId="{7583D97F-0277-46D0-9A94-C28C82850534}" type="presOf" srcId="{8B90D6F0-F0CB-4C31-B22A-3F1CDED167F8}" destId="{4A4854C9-B627-4187-98A9-3D06B6873852}" srcOrd="0" destOrd="0" presId="urn:microsoft.com/office/officeart/2005/8/layout/process4"/>
    <dgm:cxn modelId="{0B09949E-97F6-4000-8D9A-A81AEE705283}" type="presOf" srcId="{EF8F52D8-32EF-4921-8ABF-11BC6998D2AD}" destId="{FF8EB10D-1B2B-45CF-A081-2E5440594E9F}" srcOrd="0" destOrd="0" presId="urn:microsoft.com/office/officeart/2005/8/layout/process4"/>
    <dgm:cxn modelId="{287840DE-3265-490C-B7CC-312B6C9A9DCF}" srcId="{0B4EABBD-8320-4684-8846-FCA6C1A698AF}" destId="{5EDDC7EA-98BB-4170-B7AE-2FBA61A78004}" srcOrd="0" destOrd="0" parTransId="{9817309C-F77B-425F-B2E7-0AB6D783CCE1}" sibTransId="{B23A8AB0-77F5-4BB2-9ACC-62D078649391}"/>
    <dgm:cxn modelId="{60D0BD65-0C4F-46E7-BB04-E952168A9A8A}" type="presOf" srcId="{5EDDC7EA-98BB-4170-B7AE-2FBA61A78004}" destId="{1B224F92-8D91-4FAB-BB08-2CD17D422435}" srcOrd="0" destOrd="0" presId="urn:microsoft.com/office/officeart/2005/8/layout/process4"/>
    <dgm:cxn modelId="{E7AD20B6-D919-4884-9F9B-4AD83C4A89F1}" srcId="{8B90D6F0-F0CB-4C31-B22A-3F1CDED167F8}" destId="{1E961A14-7367-4DFA-9447-795A41738726}" srcOrd="1" destOrd="0" parTransId="{AADCF783-1308-4A37-9A6F-C31B6B202380}" sibTransId="{3A3533B4-ED1B-4396-A9D1-4C410A701C23}"/>
    <dgm:cxn modelId="{9318D848-58E4-4AF7-BA78-3E3F353D7E46}" type="presOf" srcId="{EF8F52D8-32EF-4921-8ABF-11BC6998D2AD}" destId="{9A4413EB-7C49-487C-A5C7-308FC514D484}" srcOrd="1" destOrd="0" presId="urn:microsoft.com/office/officeart/2005/8/layout/process4"/>
    <dgm:cxn modelId="{B036F79B-D4D1-424C-81DD-B0EFC740ABBE}" type="presOf" srcId="{0B4EABBD-8320-4684-8846-FCA6C1A698AF}" destId="{6D6CF1A3-C26C-4D0B-9B1D-5039D59FC0DA}" srcOrd="1" destOrd="0" presId="urn:microsoft.com/office/officeart/2005/8/layout/process4"/>
    <dgm:cxn modelId="{372BFBA2-1C97-44BA-9F6C-40D75629B6D5}" type="presOf" srcId="{F494642F-1D9C-48FE-9183-11CD0C6EFBD2}" destId="{2F5755A8-797D-4D06-85CC-A0FFDFD9148F}" srcOrd="0" destOrd="0" presId="urn:microsoft.com/office/officeart/2005/8/layout/process4"/>
    <dgm:cxn modelId="{AF6259B9-804C-42AF-B317-134B0218060C}" srcId="{8B90D6F0-F0CB-4C31-B22A-3F1CDED167F8}" destId="{EF8F52D8-32EF-4921-8ABF-11BC6998D2AD}" srcOrd="0" destOrd="0" parTransId="{8CF01119-C676-49E8-AB14-04074BFD26B8}" sibTransId="{DB360F6D-C526-4B0A-AD29-6161F2C391C9}"/>
    <dgm:cxn modelId="{A18B2D48-C51E-45C7-8816-7F93641AF192}" type="presOf" srcId="{C4F4E79B-0E84-49E5-9E1F-EBD53EA153CF}" destId="{FF571C6D-72D3-48CE-B25A-90ACEBE80CCD}" srcOrd="0" destOrd="0" presId="urn:microsoft.com/office/officeart/2005/8/layout/process4"/>
    <dgm:cxn modelId="{3DA3F44B-C61E-4974-8EAD-D8E4DA7D6A08}" srcId="{8B90D6F0-F0CB-4C31-B22A-3F1CDED167F8}" destId="{0B4EABBD-8320-4684-8846-FCA6C1A698AF}" srcOrd="2" destOrd="0" parTransId="{7D2F6799-125D-407E-9B5B-8209E9C7735A}" sibTransId="{780E6B90-08F5-473B-B2DE-ABCB39A132D0}"/>
    <dgm:cxn modelId="{B25FC8CE-B8CF-4365-8417-238824170826}" type="presOf" srcId="{5A71D6B6-A74B-4F5E-B3A9-527FD8DA6B9B}" destId="{FDB313CC-0941-4AC2-98A0-A1668B6224D2}" srcOrd="0" destOrd="0" presId="urn:microsoft.com/office/officeart/2005/8/layout/process4"/>
    <dgm:cxn modelId="{D0155404-0CD3-4CDF-A004-996557C3CA1E}" srcId="{EF8F52D8-32EF-4921-8ABF-11BC6998D2AD}" destId="{37E8B670-35E9-4E72-B196-F892CB9D4B34}" srcOrd="0" destOrd="0" parTransId="{9A2C2975-22BD-4DDC-A26B-CCB06B79932D}" sibTransId="{C384C23D-80B2-4B36-B439-E1EEAABED2FB}"/>
    <dgm:cxn modelId="{1C5F4FF1-2836-4A3E-B3DD-A177F35856D3}" type="presParOf" srcId="{4A4854C9-B627-4187-98A9-3D06B6873852}" destId="{376192F2-FED9-49C7-8412-14AEECE53FD1}" srcOrd="0" destOrd="0" presId="urn:microsoft.com/office/officeart/2005/8/layout/process4"/>
    <dgm:cxn modelId="{219E519E-91FF-4E55-9736-B599D176FDC0}" type="presParOf" srcId="{376192F2-FED9-49C7-8412-14AEECE53FD1}" destId="{D3DB4E6E-5C7C-4FC7-877E-175D84029423}" srcOrd="0" destOrd="0" presId="urn:microsoft.com/office/officeart/2005/8/layout/process4"/>
    <dgm:cxn modelId="{947EF891-1566-47A4-93C6-5BAFB3881621}" type="presParOf" srcId="{376192F2-FED9-49C7-8412-14AEECE53FD1}" destId="{6D6CF1A3-C26C-4D0B-9B1D-5039D59FC0DA}" srcOrd="1" destOrd="0" presId="urn:microsoft.com/office/officeart/2005/8/layout/process4"/>
    <dgm:cxn modelId="{F63C0EE9-4182-4CD3-A893-3414C9192651}" type="presParOf" srcId="{376192F2-FED9-49C7-8412-14AEECE53FD1}" destId="{A51E1603-709B-4A0C-A8EC-A8100BA9E9CD}" srcOrd="2" destOrd="0" presId="urn:microsoft.com/office/officeart/2005/8/layout/process4"/>
    <dgm:cxn modelId="{F0372AF4-76EA-463A-95DE-C610A75086D8}" type="presParOf" srcId="{A51E1603-709B-4A0C-A8EC-A8100BA9E9CD}" destId="{1B224F92-8D91-4FAB-BB08-2CD17D422435}" srcOrd="0" destOrd="0" presId="urn:microsoft.com/office/officeart/2005/8/layout/process4"/>
    <dgm:cxn modelId="{7BE40E84-A5E6-4F39-BBD6-0B80B6F4878F}" type="presParOf" srcId="{A51E1603-709B-4A0C-A8EC-A8100BA9E9CD}" destId="{FDB313CC-0941-4AC2-98A0-A1668B6224D2}" srcOrd="1" destOrd="0" presId="urn:microsoft.com/office/officeart/2005/8/layout/process4"/>
    <dgm:cxn modelId="{9C774FF3-54AF-476F-B3C3-EA4801E654C4}" type="presParOf" srcId="{4A4854C9-B627-4187-98A9-3D06B6873852}" destId="{2F4ED572-9738-43FC-8C64-87A02CE2AECD}" srcOrd="1" destOrd="0" presId="urn:microsoft.com/office/officeart/2005/8/layout/process4"/>
    <dgm:cxn modelId="{958F92AD-8E3C-4C38-8FF6-71F589170C92}" type="presParOf" srcId="{4A4854C9-B627-4187-98A9-3D06B6873852}" destId="{77031CEC-26A6-4FF5-B3F7-7624277B149E}" srcOrd="2" destOrd="0" presId="urn:microsoft.com/office/officeart/2005/8/layout/process4"/>
    <dgm:cxn modelId="{0126A66E-5568-4E83-BC2A-36C6FFC361C8}" type="presParOf" srcId="{77031CEC-26A6-4FF5-B3F7-7624277B149E}" destId="{4FE5BB13-2D40-40FF-B4FD-B65B4708ADC9}" srcOrd="0" destOrd="0" presId="urn:microsoft.com/office/officeart/2005/8/layout/process4"/>
    <dgm:cxn modelId="{1E45C265-3B4E-4802-8336-1C3F41D0E64B}" type="presParOf" srcId="{77031CEC-26A6-4FF5-B3F7-7624277B149E}" destId="{5E412188-0F85-47F4-B1CF-0058BCEC11E4}" srcOrd="1" destOrd="0" presId="urn:microsoft.com/office/officeart/2005/8/layout/process4"/>
    <dgm:cxn modelId="{44BD3AA4-6988-4AD2-96CE-78E6439E2B6A}" type="presParOf" srcId="{77031CEC-26A6-4FF5-B3F7-7624277B149E}" destId="{09C89F1A-6A25-4392-942D-D09E66E49FDE}" srcOrd="2" destOrd="0" presId="urn:microsoft.com/office/officeart/2005/8/layout/process4"/>
    <dgm:cxn modelId="{21A9834D-962B-4246-A7A1-41663C5478AC}" type="presParOf" srcId="{09C89F1A-6A25-4392-942D-D09E66E49FDE}" destId="{FF571C6D-72D3-48CE-B25A-90ACEBE80CCD}" srcOrd="0" destOrd="0" presId="urn:microsoft.com/office/officeart/2005/8/layout/process4"/>
    <dgm:cxn modelId="{52781DD5-1FD9-422E-B7A6-44EDBBABC67E}" type="presParOf" srcId="{4A4854C9-B627-4187-98A9-3D06B6873852}" destId="{22621470-FCFA-4D1E-B68D-16F9787149C6}" srcOrd="3" destOrd="0" presId="urn:microsoft.com/office/officeart/2005/8/layout/process4"/>
    <dgm:cxn modelId="{15B84DDE-B1B5-499C-B6C3-1F10FBAC072F}" type="presParOf" srcId="{4A4854C9-B627-4187-98A9-3D06B6873852}" destId="{CF9337D6-A963-4AE4-9BCD-61CFB530D32C}" srcOrd="4" destOrd="0" presId="urn:microsoft.com/office/officeart/2005/8/layout/process4"/>
    <dgm:cxn modelId="{BBA0A67F-F98D-4090-AE84-EDE3BBC57E01}" type="presParOf" srcId="{CF9337D6-A963-4AE4-9BCD-61CFB530D32C}" destId="{FF8EB10D-1B2B-45CF-A081-2E5440594E9F}" srcOrd="0" destOrd="0" presId="urn:microsoft.com/office/officeart/2005/8/layout/process4"/>
    <dgm:cxn modelId="{4A7BC779-02CD-49A5-ABBB-DC3E77D259A7}" type="presParOf" srcId="{CF9337D6-A963-4AE4-9BCD-61CFB530D32C}" destId="{9A4413EB-7C49-487C-A5C7-308FC514D484}" srcOrd="1" destOrd="0" presId="urn:microsoft.com/office/officeart/2005/8/layout/process4"/>
    <dgm:cxn modelId="{67D16BE0-23E0-4FBB-BF45-165D68F8D84F}" type="presParOf" srcId="{CF9337D6-A963-4AE4-9BCD-61CFB530D32C}" destId="{0EDE22AB-384D-4901-B976-5AB1B247FFDF}" srcOrd="2" destOrd="0" presId="urn:microsoft.com/office/officeart/2005/8/layout/process4"/>
    <dgm:cxn modelId="{73551D7D-75E8-42AD-A175-6288A463470C}" type="presParOf" srcId="{0EDE22AB-384D-4901-B976-5AB1B247FFDF}" destId="{A858AC38-3B22-4E1A-A816-B70E58DC6BF9}" srcOrd="0" destOrd="0" presId="urn:microsoft.com/office/officeart/2005/8/layout/process4"/>
    <dgm:cxn modelId="{1AEF0D6E-0464-4FC4-A48D-4B00C6FC365E}" type="presParOf" srcId="{0EDE22AB-384D-4901-B976-5AB1B247FFDF}" destId="{2F5755A8-797D-4D06-85CC-A0FFDFD9148F}" srcOrd="1" destOrd="0" presId="urn:microsoft.com/office/officeart/2005/8/layout/process4"/>
  </dgm:cxnLst>
  <dgm:bg>
    <a:solidFill>
      <a:schemeClr val="bg2">
        <a:lumMod val="75000"/>
      </a:schemeClr>
    </a:solidFill>
  </dgm:bg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B9CCADD-5E71-4A04-A6E1-FD55D91A85E5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noProof="0" smtClean="0"/>
              <a:t>Clique para editar os estilos do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  <a:endParaRPr lang="pt-BR" noProof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65036AC9-FB2D-44CE-9436-9F10F7CCB8E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0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pt-BR" smtClean="0"/>
              <a:t>Qual a fisiopatologia da DMH?</a:t>
            </a:r>
          </a:p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  <p:sp>
        <p:nvSpPr>
          <p:cNvPr id="35843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BA2C4F2-930F-4168-9B95-D0F0B83430E7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23</a:t>
            </a:fld>
            <a:endParaRPr lang="pt-BR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3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4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riângulo retângulo 9"/>
          <p:cNvSpPr/>
          <p:nvPr/>
        </p:nvSpPr>
        <p:spPr>
          <a:xfrm>
            <a:off x="0" y="4664075"/>
            <a:ext cx="9150350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5" name="Grupo 1"/>
          <p:cNvGrpSpPr>
            <a:grpSpLocks/>
          </p:cNvGrpSpPr>
          <p:nvPr/>
        </p:nvGrpSpPr>
        <p:grpSpPr bwMode="auto">
          <a:xfrm>
            <a:off x="-3175" y="4953000"/>
            <a:ext cx="9147175" cy="1911350"/>
            <a:chOff x="-3765" y="4832896"/>
            <a:chExt cx="9147765" cy="2032192"/>
          </a:xfrm>
        </p:grpSpPr>
        <p:sp>
          <p:nvSpPr>
            <p:cNvPr id="6" name="Forma livre 6"/>
            <p:cNvSpPr>
              <a:spLocks/>
            </p:cNvSpPr>
            <p:nvPr/>
          </p:nvSpPr>
          <p:spPr bwMode="auto">
            <a:xfrm>
              <a:off x="1687032" y="4832896"/>
              <a:ext cx="7456968" cy="51817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extLst/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7" name="Forma livre 7"/>
            <p:cNvSpPr>
              <a:spLocks/>
            </p:cNvSpPr>
            <p:nvPr/>
          </p:nvSpPr>
          <p:spPr bwMode="auto">
            <a:xfrm>
              <a:off x="35926" y="5135025"/>
              <a:ext cx="9108074" cy="838869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extLst/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grpSp>
          <p:nvGrpSpPr>
            <p:cNvPr id="8" name="Forma livre 10"/>
            <p:cNvGrpSpPr>
              <a:grpSpLocks/>
            </p:cNvGrpSpPr>
            <p:nvPr/>
          </p:nvGrpSpPr>
          <p:grpSpPr bwMode="auto">
            <a:xfrm>
              <a:off x="-6096" y="4875009"/>
              <a:ext cx="9156192" cy="1995504"/>
              <a:chOff x="-6096" y="4992624"/>
              <a:chExt cx="9156192" cy="1877568"/>
            </a:xfrm>
          </p:grpSpPr>
          <p:pic>
            <p:nvPicPr>
              <p:cNvPr id="11" name="Forma livre 10"/>
              <p:cNvPicPr>
                <a:picLocks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-6096" y="4992624"/>
                <a:ext cx="9156192" cy="187756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12" name="Text Box 12"/>
              <p:cNvSpPr txBox="1">
                <a:spLocks noChangeArrowheads="1"/>
              </p:cNvSpPr>
              <p:nvPr/>
            </p:nvSpPr>
            <p:spPr bwMode="auto">
              <a:xfrm>
                <a:off x="998" y="5000643"/>
                <a:ext cx="0" cy="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>
                  <a:defRPr/>
                </a:pPr>
                <a:endParaRPr lang="en-US">
                  <a:solidFill>
                    <a:srgbClr val="FFFFFF"/>
                  </a:solidFill>
                  <a:latin typeface="Lucida Sans Unicode" pitchFamily="34" charset="0"/>
                </a:endParaRPr>
              </a:p>
            </p:txBody>
          </p:sp>
        </p:grpSp>
        <p:cxnSp>
          <p:nvCxnSpPr>
            <p:cNvPr id="10" name="Conector reto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Título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anchor="b"/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17" name="Subtítulo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pt-BR" smtClean="0"/>
              <a:t>Clique para editar o estilo do subtítulo mestre</a:t>
            </a:r>
            <a:endParaRPr lang="en-US"/>
          </a:p>
        </p:txBody>
      </p:sp>
      <p:sp>
        <p:nvSpPr>
          <p:cNvPr id="13" name="Espaço Reservado para Data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C4D63241-9BBC-48A5-A9B0-E9F78F4BBFB1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  <p:sp>
        <p:nvSpPr>
          <p:cNvPr id="14" name="Espaço Reservado para Rodapé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pt-BR"/>
          </a:p>
        </p:txBody>
      </p:sp>
      <p:sp>
        <p:nvSpPr>
          <p:cNvPr id="15" name="Espaço Reservado para Número de Slide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518B2D58-77ED-46EC-B6DF-CB0BDD8D992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7" name="Título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4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D668B5-6BD9-4F03-883F-01770906F904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  <p:sp>
        <p:nvSpPr>
          <p:cNvPr id="5" name="Espaço Reservado para Rodapé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BF5741-A820-4A06-842B-2A7244DDD21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visa 6"/>
          <p:cNvSpPr/>
          <p:nvPr/>
        </p:nvSpPr>
        <p:spPr>
          <a:xfrm>
            <a:off x="3636963" y="3005138"/>
            <a:ext cx="182562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Divisa 7"/>
          <p:cNvSpPr/>
          <p:nvPr/>
        </p:nvSpPr>
        <p:spPr>
          <a:xfrm>
            <a:off x="3449638" y="3005138"/>
            <a:ext cx="18415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anchor="b"/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C9E89C3-A208-4C36-9DE7-D0181480937D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  <p:sp>
        <p:nvSpPr>
          <p:cNvPr id="7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pt-BR"/>
          </a:p>
        </p:txBody>
      </p:sp>
      <p:sp>
        <p:nvSpPr>
          <p:cNvPr id="8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3113019-1CC5-4C15-9E45-31901AE3855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ACF6F5EC-9B76-47AF-B842-1EB0C24FFFBF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E2CA154-1A84-49C9-A6F3-2E3BE502D33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Conteúdo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12AC9C9-C4E4-436F-A9F4-BF60AB834AE8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9AC6E4B-2E7C-4616-95E6-404045B4034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ítulo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AEFEF427-A703-4B17-A8FB-8250FB381396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6636FA0-5A2E-4402-BEF3-94EA3231FFD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57DF89-79B3-4C74-9184-A15F8AB931B3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  <p:sp>
        <p:nvSpPr>
          <p:cNvPr id="3" name="Espaço Reservado para Rodapé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D88E88-AF5A-4C2C-85DD-98F825DC81F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AE78C76-E371-4C0F-AACE-3D737FB08BB0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8B1C7EB-BBB7-412D-B5AA-48558054919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rma livre 7"/>
          <p:cNvSpPr>
            <a:spLocks/>
          </p:cNvSpPr>
          <p:nvPr/>
        </p:nvSpPr>
        <p:spPr bwMode="auto">
          <a:xfrm>
            <a:off x="500063" y="5945188"/>
            <a:ext cx="4940300" cy="9207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Forma livre 8"/>
          <p:cNvSpPr>
            <a:spLocks/>
          </p:cNvSpPr>
          <p:nvPr/>
        </p:nvSpPr>
        <p:spPr bwMode="auto">
          <a:xfrm>
            <a:off x="485775" y="5938838"/>
            <a:ext cx="3690938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Triângulo retângulo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8" name="Conector reto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Divisa 11"/>
          <p:cNvSpPr/>
          <p:nvPr/>
        </p:nvSpPr>
        <p:spPr>
          <a:xfrm>
            <a:off x="8664575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Divisa 12"/>
          <p:cNvSpPr/>
          <p:nvPr/>
        </p:nvSpPr>
        <p:spPr>
          <a:xfrm>
            <a:off x="8477250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tIns="0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pt-BR" noProof="0" smtClean="0"/>
              <a:t>Clique no ícone para adicionar uma imagem</a:t>
            </a:r>
            <a:endParaRPr lang="en-US" noProof="0" dirty="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11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F0FA94BA-E879-4451-9FA0-ADF306AA9C39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  <p:sp>
        <p:nvSpPr>
          <p:cNvPr id="12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pt-BR"/>
          </a:p>
        </p:txBody>
      </p:sp>
      <p:sp>
        <p:nvSpPr>
          <p:cNvPr id="13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C165697F-9813-4069-B7BD-A97AF66B55E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2CF4D4-42B3-4D17-9E07-9A3C25210895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  <p:sp>
        <p:nvSpPr>
          <p:cNvPr id="5" name="Espaço Reservado para Rodapé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09C493-BF75-47F6-A130-F96CA32ABBA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A947CC-78FA-4F17-A5F7-EAB534D7F9A5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  <p:sp>
        <p:nvSpPr>
          <p:cNvPr id="5" name="Espaço Reservado para Rodapé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7FFCB8-262B-44D5-81E5-EEEBFB68C29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orma livre 12"/>
          <p:cNvSpPr>
            <a:spLocks/>
          </p:cNvSpPr>
          <p:nvPr/>
        </p:nvSpPr>
        <p:spPr bwMode="auto">
          <a:xfrm>
            <a:off x="500063" y="5945188"/>
            <a:ext cx="4940300" cy="9207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Forma livre 11"/>
          <p:cNvSpPr>
            <a:spLocks/>
          </p:cNvSpPr>
          <p:nvPr/>
        </p:nvSpPr>
        <p:spPr bwMode="auto">
          <a:xfrm>
            <a:off x="485775" y="5938838"/>
            <a:ext cx="3690938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4" name="Triângulo retângulo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15" name="Conector reto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Espaço Reservado para Título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1033" name="Espaço Reservado para Texto 29"/>
          <p:cNvSpPr>
            <a:spLocks noGrp="1"/>
          </p:cNvSpPr>
          <p:nvPr>
            <p:ph type="body" idx="1"/>
          </p:nvPr>
        </p:nvSpPr>
        <p:spPr bwMode="auto">
          <a:xfrm>
            <a:off x="457200" y="1481138"/>
            <a:ext cx="82296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smtClean="0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2"/>
          </p:nvPr>
        </p:nvSpPr>
        <p:spPr>
          <a:xfrm>
            <a:off x="6727825" y="6408738"/>
            <a:ext cx="1919288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1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6223A5BD-B6F1-46BE-9F1A-CFC400114445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  <p:sp>
        <p:nvSpPr>
          <p:cNvPr id="22" name="Espaço Reservado para Rodapé 21"/>
          <p:cNvSpPr>
            <a:spLocks noGrp="1"/>
          </p:cNvSpPr>
          <p:nvPr>
            <p:ph type="ftr" sz="quarter" idx="3"/>
          </p:nvPr>
        </p:nvSpPr>
        <p:spPr>
          <a:xfrm>
            <a:off x="4379913" y="6408738"/>
            <a:ext cx="2351087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1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pt-BR"/>
          </a:p>
        </p:txBody>
      </p:sp>
      <p:sp>
        <p:nvSpPr>
          <p:cNvPr id="18" name="Espaço Reservado para Número de Slide 17"/>
          <p:cNvSpPr>
            <a:spLocks noGrp="1"/>
          </p:cNvSpPr>
          <p:nvPr>
            <p:ph type="sldNum" sz="quarter" idx="4"/>
          </p:nvPr>
        </p:nvSpPr>
        <p:spPr>
          <a:xfrm>
            <a:off x="8647113" y="6408738"/>
            <a:ext cx="366712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b="0">
                <a:solidFill>
                  <a:schemeClr val="tx1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7CC42B0E-94A2-4512-8827-ABF8C8523CF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1" r:id="rId2"/>
    <p:sldLayoutId id="2147483673" r:id="rId3"/>
    <p:sldLayoutId id="2147483674" r:id="rId4"/>
    <p:sldLayoutId id="2147483675" r:id="rId5"/>
    <p:sldLayoutId id="2147483676" r:id="rId6"/>
    <p:sldLayoutId id="2147483670" r:id="rId7"/>
    <p:sldLayoutId id="2147483677" r:id="rId8"/>
    <p:sldLayoutId id="2147483678" r:id="rId9"/>
    <p:sldLayoutId id="2147483669" r:id="rId10"/>
    <p:sldLayoutId id="2147483668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9pPr>
      <a:extLst/>
    </p:titleStyle>
    <p:bodyStyle>
      <a:lvl1pPr marL="365125" indent="-255588" algn="l" rtl="0" eaLnBrk="0" fontAlgn="base" hangingPunct="0">
        <a:spcBef>
          <a:spcPts val="400"/>
        </a:spcBef>
        <a:spcAft>
          <a:spcPct val="0"/>
        </a:spcAft>
        <a:buClr>
          <a:schemeClr val="accent1"/>
        </a:buClr>
        <a:buSzPct val="68000"/>
        <a:buFont typeface="Wingdings 3" pitchFamily="18" charset="2"/>
        <a:buChar char="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0713" indent="-228600" algn="l" rtl="0" eaLnBrk="0" fontAlgn="base" hangingPunct="0">
        <a:spcBef>
          <a:spcPts val="325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8838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SzPct val="100000"/>
        <a:buFont typeface="Wingdings 2" pitchFamily="18" charset="2"/>
        <a:buChar char="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pn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9.emf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1.png"/><Relationship Id="rId5" Type="http://schemas.openxmlformats.org/officeDocument/2006/relationships/image" Target="../media/image50.png"/><Relationship Id="rId4" Type="http://schemas.openxmlformats.org/officeDocument/2006/relationships/image" Target="../media/image49.png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7.png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hyperlink" Target="http://www.paulomargotto.com.br/documentos/Causas_dificuldade_respiratoria.doc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paulomargotto.com.br/documentos/Desconf_resp_imediato.pptx" TargetMode="External"/></Relationships>
</file>

<file path=ppt/slides/_rels/slide6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jpeg"/><Relationship Id="rId3" Type="http://schemas.openxmlformats.org/officeDocument/2006/relationships/image" Target="../media/image58.jpeg"/><Relationship Id="rId7" Type="http://schemas.openxmlformats.org/officeDocument/2006/relationships/image" Target="../media/image62.jpeg"/><Relationship Id="rId2" Type="http://schemas.openxmlformats.org/officeDocument/2006/relationships/hyperlink" Target="http://www.paulomargotto.com.br/documentos/SURFACTANTE%20PULMONAR-2011.doc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1.jpeg"/><Relationship Id="rId5" Type="http://schemas.openxmlformats.org/officeDocument/2006/relationships/image" Target="../media/image60.jpeg"/><Relationship Id="rId4" Type="http://schemas.openxmlformats.org/officeDocument/2006/relationships/image" Target="../media/image59.jpeg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documentos/Lesao_isquemica_hemorragica_PT.doc" TargetMode="External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3.jpeg"/><Relationship Id="rId4" Type="http://schemas.openxmlformats.org/officeDocument/2006/relationships/image" Target="../media/image58.jpeg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 eaLnBrk="1" hangingPunct="1"/>
            <a:r>
              <a:rPr lang="pt-BR" sz="3200" smtClean="0">
                <a:solidFill>
                  <a:schemeClr val="hlink"/>
                </a:solidFill>
              </a:rPr>
              <a:t>Caso Clínico: Distúrbios Respiratórios do Recém-Nascido</a:t>
            </a:r>
          </a:p>
          <a:p>
            <a:pPr algn="ctr" eaLnBrk="1" hangingPunct="1"/>
            <a:endParaRPr lang="pt-BR" sz="3200" smtClean="0">
              <a:solidFill>
                <a:srgbClr val="0033CC"/>
              </a:solidFill>
            </a:endParaRPr>
          </a:p>
        </p:txBody>
      </p:sp>
      <p:pic>
        <p:nvPicPr>
          <p:cNvPr id="14338" name="Picture 5" descr="DSC0011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512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Rectangle 6"/>
          <p:cNvSpPr>
            <a:spLocks noChangeArrowheads="1"/>
          </p:cNvSpPr>
          <p:nvPr/>
        </p:nvSpPr>
        <p:spPr bwMode="auto">
          <a:xfrm>
            <a:off x="847725" y="2781300"/>
            <a:ext cx="6904038" cy="191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sz="2400" b="1">
                <a:solidFill>
                  <a:srgbClr val="0033CC"/>
                </a:solidFill>
              </a:rPr>
              <a:t>Apresentação: Fernanda Reginatto Bau</a:t>
            </a:r>
          </a:p>
          <a:p>
            <a:pPr algn="ctr"/>
            <a:r>
              <a:rPr lang="en-US" sz="2400" b="1">
                <a:solidFill>
                  <a:srgbClr val="0033CC"/>
                </a:solidFill>
              </a:rPr>
              <a:t>Coordenação: Márcia Pimentel de Castro</a:t>
            </a:r>
          </a:p>
          <a:p>
            <a:pPr algn="ctr"/>
            <a:r>
              <a:rPr lang="en-US" sz="2400" b="1">
                <a:solidFill>
                  <a:srgbClr val="0033CC"/>
                </a:solidFill>
              </a:rPr>
              <a:t>Escola Superior de Ciências da Saúde/SES/DF</a:t>
            </a:r>
          </a:p>
          <a:p>
            <a:pPr algn="ctr"/>
            <a:r>
              <a:rPr lang="en-US" sz="2400" b="1">
                <a:solidFill>
                  <a:schemeClr val="accent2"/>
                </a:solidFill>
                <a:hlinkClick r:id="rId3"/>
              </a:rPr>
              <a:t>www.paulomargotto.com.br</a:t>
            </a:r>
            <a:r>
              <a:rPr lang="en-US" sz="2400" b="1">
                <a:solidFill>
                  <a:schemeClr val="accent2"/>
                </a:solidFill>
              </a:rPr>
              <a:t> </a:t>
            </a:r>
          </a:p>
          <a:p>
            <a:pPr algn="ctr"/>
            <a:r>
              <a:rPr lang="en-US" sz="2400" b="1">
                <a:solidFill>
                  <a:schemeClr val="accent2"/>
                </a:solidFill>
              </a:rPr>
              <a:t>Brasília,9 de abril de 2014</a:t>
            </a:r>
            <a:endParaRPr lang="pt-BR" sz="2400" b="1">
              <a:solidFill>
                <a:schemeClr val="accent2"/>
              </a:solidFill>
            </a:endParaRPr>
          </a:p>
        </p:txBody>
      </p:sp>
      <p:pic>
        <p:nvPicPr>
          <p:cNvPr id="14340" name="Picture 1" descr="D:\Users\Fernanda\Documents\ESCS\Simbolos AAAESCS\Logo ESCS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15213" y="3860800"/>
            <a:ext cx="1728787" cy="1222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Picture 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492750"/>
            <a:ext cx="9169400" cy="1365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Imagem 1" descr="fernandahmib201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088" y="404813"/>
            <a:ext cx="7058025" cy="529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2" name="Text Box 3"/>
          <p:cNvSpPr txBox="1">
            <a:spLocks noChangeArrowheads="1"/>
          </p:cNvSpPr>
          <p:nvPr/>
        </p:nvSpPr>
        <p:spPr bwMode="auto">
          <a:xfrm>
            <a:off x="2916238" y="5734050"/>
            <a:ext cx="42354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>
                <a:solidFill>
                  <a:srgbClr val="0033CC"/>
                </a:solidFill>
              </a:rPr>
              <a:t>Doutoranda Fernanda Reginatto Bau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Espaço Reservado para Conteúdo 1"/>
          <p:cNvSpPr>
            <a:spLocks noGrp="1"/>
          </p:cNvSpPr>
          <p:nvPr>
            <p:ph idx="1"/>
          </p:nvPr>
        </p:nvSpPr>
        <p:spPr>
          <a:xfrm>
            <a:off x="323850" y="1412875"/>
            <a:ext cx="8229600" cy="4525963"/>
          </a:xfrm>
        </p:spPr>
        <p:txBody>
          <a:bodyPr/>
          <a:lstStyle/>
          <a:p>
            <a:pPr algn="just" eaLnBrk="1" hangingPunct="1">
              <a:buFont typeface="Wingdings 3" pitchFamily="18" charset="2"/>
              <a:buNone/>
            </a:pPr>
            <a:r>
              <a:rPr lang="pt-BR" smtClean="0"/>
              <a:t>RN de FFC, sexo Masculino, IG: 28sem+4d (de acordo com US tardio)</a:t>
            </a:r>
          </a:p>
          <a:p>
            <a:pPr algn="just" eaLnBrk="1" hangingPunct="1">
              <a:buFont typeface="Wingdings 3" pitchFamily="18" charset="2"/>
              <a:buNone/>
            </a:pPr>
            <a:endParaRPr lang="pt-BR" smtClean="0"/>
          </a:p>
          <a:p>
            <a:pPr algn="just" eaLnBrk="1" hangingPunct="1"/>
            <a:r>
              <a:rPr lang="pt-BR" smtClean="0"/>
              <a:t>Data de nascimento: 26/02/14 às 09:42h</a:t>
            </a:r>
          </a:p>
          <a:p>
            <a:pPr algn="just" eaLnBrk="1" hangingPunct="1"/>
            <a:r>
              <a:rPr lang="pt-BR" smtClean="0"/>
              <a:t>Peso: 904g</a:t>
            </a:r>
          </a:p>
          <a:p>
            <a:pPr algn="just" eaLnBrk="1" hangingPunct="1"/>
            <a:r>
              <a:rPr lang="pt-BR" smtClean="0"/>
              <a:t>Estatura: 35,5cm</a:t>
            </a:r>
          </a:p>
          <a:p>
            <a:pPr algn="just" eaLnBrk="1" hangingPunct="1"/>
            <a:r>
              <a:rPr lang="pt-BR" smtClean="0"/>
              <a:t>PC: 26,5 cm</a:t>
            </a:r>
          </a:p>
          <a:p>
            <a:pPr algn="just" eaLnBrk="1" hangingPunct="1"/>
            <a:r>
              <a:rPr lang="pt-BR" smtClean="0"/>
              <a:t>IG: 28sem+1d // Ballard: 29sem+2d</a:t>
            </a:r>
          </a:p>
          <a:p>
            <a:pPr eaLnBrk="1" hangingPunct="1">
              <a:buFont typeface="Wingdings 3" pitchFamily="18" charset="2"/>
              <a:buNone/>
            </a:pP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>
          <a:xfrm>
            <a:off x="457200" y="800100"/>
            <a:ext cx="8229600" cy="5257800"/>
          </a:xfrm>
        </p:spPr>
        <p:txBody>
          <a:bodyPr>
            <a:normAutofit fontScale="92500" lnSpcReduction="10000"/>
          </a:bodyPr>
          <a:lstStyle/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Parto cesárea por síndrome </a:t>
            </a:r>
            <a:r>
              <a:rPr lang="pt-BR" dirty="0" err="1" smtClean="0"/>
              <a:t>Hellp</a:t>
            </a:r>
            <a:r>
              <a:rPr lang="pt-BR" dirty="0" smtClean="0"/>
              <a:t>, em boas condições, chorou fraco ao nascer, porém mantinha FC&gt;100bpm e padrão respiratório satisfatório.  Necessitou de O2 sob máscara. TBR: ato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err="1" smtClean="0"/>
              <a:t>Apgar</a:t>
            </a:r>
            <a:r>
              <a:rPr lang="pt-BR" dirty="0" smtClean="0"/>
              <a:t>: 8/9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Evoluiu com leve desconforto respiratório, às custas de TIC baixa e retração subcostal. Deixado em CPAP facial devido a desconforto respiratório e </a:t>
            </a:r>
            <a:r>
              <a:rPr lang="pt-BR" dirty="0" err="1" smtClean="0"/>
              <a:t>gemência</a:t>
            </a:r>
            <a:r>
              <a:rPr lang="pt-BR" dirty="0" smtClean="0"/>
              <a:t> discreta. 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None/>
              <a:defRPr/>
            </a:pPr>
            <a:endParaRPr lang="pt-BR" dirty="0" smtClean="0"/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pt-BR" b="1" dirty="0" smtClean="0"/>
              <a:t>CONDUTA</a:t>
            </a:r>
            <a:r>
              <a:rPr lang="pt-BR" dirty="0" smtClean="0"/>
              <a:t>: 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Cuidados de rotina de SP 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CPAP facial FiO2 = 40%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Espaço Reservado para Conteúdo 1"/>
          <p:cNvSpPr>
            <a:spLocks noGrp="1"/>
          </p:cNvSpPr>
          <p:nvPr>
            <p:ph idx="1"/>
          </p:nvPr>
        </p:nvSpPr>
        <p:spPr>
          <a:xfrm>
            <a:off x="457200" y="711200"/>
            <a:ext cx="8229600" cy="5435600"/>
          </a:xfrm>
        </p:spPr>
        <p:txBody>
          <a:bodyPr/>
          <a:lstStyle/>
          <a:p>
            <a:pPr algn="just" eaLnBrk="1" hangingPunct="1">
              <a:lnSpc>
                <a:spcPct val="80000"/>
              </a:lnSpc>
              <a:buFont typeface="Wingdings 3" pitchFamily="18" charset="2"/>
              <a:buNone/>
            </a:pPr>
            <a:r>
              <a:rPr lang="pt-BR" sz="2500" b="1" smtClean="0"/>
              <a:t>História gestacional:</a:t>
            </a:r>
          </a:p>
          <a:p>
            <a:pPr algn="just" eaLnBrk="1" hangingPunct="1">
              <a:lnSpc>
                <a:spcPct val="80000"/>
              </a:lnSpc>
            </a:pPr>
            <a:r>
              <a:rPr lang="pt-BR" sz="2500" smtClean="0"/>
              <a:t>Mãe: 28 anos, G1P0A0, procedente do Guará</a:t>
            </a:r>
          </a:p>
          <a:p>
            <a:pPr algn="just" eaLnBrk="1" hangingPunct="1">
              <a:lnSpc>
                <a:spcPct val="80000"/>
              </a:lnSpc>
            </a:pPr>
            <a:r>
              <a:rPr lang="pt-BR" sz="2500" smtClean="0"/>
              <a:t>Pré natal: 3 consultas iniciado no 3º trimestre</a:t>
            </a:r>
          </a:p>
          <a:p>
            <a:pPr algn="just" eaLnBrk="1" hangingPunct="1">
              <a:lnSpc>
                <a:spcPct val="80000"/>
              </a:lnSpc>
            </a:pPr>
            <a:r>
              <a:rPr lang="pt-BR" sz="2500" smtClean="0"/>
              <a:t>Tipo sanguíneo: O positivo</a:t>
            </a:r>
          </a:p>
          <a:p>
            <a:pPr algn="just" eaLnBrk="1" hangingPunct="1">
              <a:lnSpc>
                <a:spcPct val="80000"/>
              </a:lnSpc>
            </a:pPr>
            <a:r>
              <a:rPr lang="pt-BR" sz="2500" smtClean="0"/>
              <a:t>Sorologias: negativas para sífilis (2º trim) e toxoplasmose (IgM e IgG negativos no 1º, 2º e 3º trim). Sem vacinação e demais sorologias.</a:t>
            </a:r>
          </a:p>
          <a:p>
            <a:pPr algn="just" eaLnBrk="1" hangingPunct="1">
              <a:lnSpc>
                <a:spcPct val="80000"/>
              </a:lnSpc>
            </a:pPr>
            <a:r>
              <a:rPr lang="pt-BR" sz="2500" smtClean="0"/>
              <a:t>Internada no Alto Risco do HMIB (pré-eclâmpsia) em 19/02/14, com </a:t>
            </a:r>
            <a:r>
              <a:rPr lang="pt-BR" sz="2500" smtClean="0">
                <a:solidFill>
                  <a:schemeClr val="accent2"/>
                </a:solidFill>
              </a:rPr>
              <a:t>IG = 27sem+4dias</a:t>
            </a:r>
          </a:p>
          <a:p>
            <a:pPr algn="just" eaLnBrk="1" hangingPunct="1">
              <a:lnSpc>
                <a:spcPct val="80000"/>
              </a:lnSpc>
              <a:buFont typeface="Wingdings 3" pitchFamily="18" charset="2"/>
              <a:buNone/>
            </a:pPr>
            <a:r>
              <a:rPr lang="pt-BR" sz="2500" smtClean="0"/>
              <a:t>   Fez uso de </a:t>
            </a:r>
            <a:r>
              <a:rPr lang="pt-BR" sz="2500" smtClean="0">
                <a:solidFill>
                  <a:srgbClr val="0033CC"/>
                </a:solidFill>
              </a:rPr>
              <a:t>corticoterapia com Betametasona</a:t>
            </a:r>
            <a:r>
              <a:rPr lang="pt-BR" sz="2500" smtClean="0"/>
              <a:t> – 2 doses + Metildopa e Anlodipino</a:t>
            </a:r>
          </a:p>
          <a:p>
            <a:pPr algn="just" eaLnBrk="1" hangingPunct="1">
              <a:lnSpc>
                <a:spcPct val="80000"/>
              </a:lnSpc>
              <a:buFont typeface="Wingdings 3" pitchFamily="18" charset="2"/>
              <a:buNone/>
            </a:pPr>
            <a:r>
              <a:rPr lang="pt-BR" sz="2500" smtClean="0"/>
              <a:t>   Apresentou piora dos exames laboratoriais e sinais e sintomas premonitórios de eclâmpsia, feito </a:t>
            </a:r>
            <a:r>
              <a:rPr lang="pt-BR" sz="2500" smtClean="0">
                <a:solidFill>
                  <a:srgbClr val="0033CC"/>
                </a:solidFill>
              </a:rPr>
              <a:t>sulfato de magnésio</a:t>
            </a:r>
            <a:r>
              <a:rPr lang="pt-BR" sz="2500" smtClean="0"/>
              <a:t>.</a:t>
            </a:r>
          </a:p>
          <a:p>
            <a:pPr algn="just" eaLnBrk="1" hangingPunct="1">
              <a:lnSpc>
                <a:spcPct val="80000"/>
              </a:lnSpc>
              <a:buFont typeface="Wingdings 3" pitchFamily="18" charset="2"/>
              <a:buNone/>
            </a:pPr>
            <a:r>
              <a:rPr lang="pt-BR" sz="2500" smtClean="0"/>
              <a:t>   Progrediu com piora, sendo necessária intervenção para término da gestação.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>
          <a:xfrm>
            <a:off x="647700" y="657225"/>
            <a:ext cx="7848600" cy="5543550"/>
          </a:xfrm>
        </p:spPr>
        <p:txBody>
          <a:bodyPr>
            <a:normAutofit/>
          </a:bodyPr>
          <a:lstStyle/>
          <a:p>
            <a:pPr algn="just" eaLnBrk="1" hangingPunct="1">
              <a:lnSpc>
                <a:spcPct val="80000"/>
              </a:lnSpc>
              <a:buFont typeface="Wingdings 3" pitchFamily="18" charset="2"/>
              <a:buNone/>
            </a:pPr>
            <a:r>
              <a:rPr lang="pt-BR" sz="2100" smtClean="0"/>
              <a:t>Exame Físico após o nascimento:</a:t>
            </a:r>
          </a:p>
          <a:p>
            <a:pPr algn="just" eaLnBrk="1" hangingPunct="1">
              <a:lnSpc>
                <a:spcPct val="80000"/>
              </a:lnSpc>
            </a:pPr>
            <a:r>
              <a:rPr lang="pt-BR" sz="2100" smtClean="0"/>
              <a:t>Reativo, com tônus diminuído, corado, hidratado, acianótico, anictérico, leve esforço respiratório associado a gemência ocasional</a:t>
            </a:r>
          </a:p>
          <a:p>
            <a:pPr algn="just" eaLnBrk="1" hangingPunct="1">
              <a:lnSpc>
                <a:spcPct val="80000"/>
              </a:lnSpc>
            </a:pPr>
            <a:r>
              <a:rPr lang="pt-BR" sz="2100" smtClean="0"/>
              <a:t>AR: MV simétrico, sem RA</a:t>
            </a:r>
          </a:p>
          <a:p>
            <a:pPr algn="just" eaLnBrk="1" hangingPunct="1">
              <a:lnSpc>
                <a:spcPct val="80000"/>
              </a:lnSpc>
            </a:pPr>
            <a:r>
              <a:rPr lang="pt-BR" sz="2100" smtClean="0"/>
              <a:t>Demais sistemas sem anormalidades</a:t>
            </a:r>
          </a:p>
          <a:p>
            <a:pPr algn="just" eaLnBrk="1" hangingPunct="1">
              <a:lnSpc>
                <a:spcPct val="80000"/>
              </a:lnSpc>
            </a:pPr>
            <a:endParaRPr lang="pt-BR" sz="2100" smtClean="0"/>
          </a:p>
          <a:p>
            <a:pPr algn="just" eaLnBrk="1" hangingPunct="1">
              <a:lnSpc>
                <a:spcPct val="80000"/>
              </a:lnSpc>
              <a:buFont typeface="Wingdings 3" pitchFamily="18" charset="2"/>
              <a:buNone/>
            </a:pPr>
            <a:r>
              <a:rPr lang="pt-BR" sz="2100" b="1" smtClean="0"/>
              <a:t>HD:</a:t>
            </a:r>
          </a:p>
          <a:p>
            <a:pPr algn="just" eaLnBrk="1" hangingPunct="1">
              <a:lnSpc>
                <a:spcPct val="80000"/>
              </a:lnSpc>
            </a:pPr>
            <a:r>
              <a:rPr lang="pt-BR" sz="2100" smtClean="0"/>
              <a:t>RNPT + baixo peso</a:t>
            </a:r>
          </a:p>
          <a:p>
            <a:pPr algn="just" eaLnBrk="1" hangingPunct="1">
              <a:lnSpc>
                <a:spcPct val="80000"/>
              </a:lnSpc>
            </a:pPr>
            <a:r>
              <a:rPr lang="pt-BR" sz="2100" smtClean="0"/>
              <a:t>DHEG + CIUR</a:t>
            </a:r>
          </a:p>
          <a:p>
            <a:pPr algn="just" eaLnBrk="1" hangingPunct="1">
              <a:lnSpc>
                <a:spcPct val="80000"/>
              </a:lnSpc>
            </a:pPr>
            <a:r>
              <a:rPr lang="pt-BR" sz="2100" smtClean="0"/>
              <a:t>Desconforto respiratório precoce</a:t>
            </a:r>
          </a:p>
          <a:p>
            <a:pPr algn="just" eaLnBrk="1" hangingPunct="1">
              <a:lnSpc>
                <a:spcPct val="80000"/>
              </a:lnSpc>
            </a:pPr>
            <a:endParaRPr lang="pt-BR" sz="2100" smtClean="0"/>
          </a:p>
          <a:p>
            <a:pPr algn="just" eaLnBrk="1" hangingPunct="1">
              <a:lnSpc>
                <a:spcPct val="80000"/>
              </a:lnSpc>
              <a:buFont typeface="Wingdings 3" pitchFamily="18" charset="2"/>
              <a:buNone/>
            </a:pPr>
            <a:r>
              <a:rPr lang="pt-BR" sz="2100" b="1" smtClean="0"/>
              <a:t>CONDUTA:</a:t>
            </a:r>
          </a:p>
          <a:p>
            <a:pPr algn="just" eaLnBrk="1" hangingPunct="1">
              <a:lnSpc>
                <a:spcPct val="80000"/>
              </a:lnSpc>
            </a:pPr>
            <a:r>
              <a:rPr lang="pt-BR" sz="2100" smtClean="0"/>
              <a:t>CPAP facial aguardando vaga em UTI -&gt; CPAP nasal</a:t>
            </a:r>
          </a:p>
          <a:p>
            <a:pPr algn="just" eaLnBrk="1" hangingPunct="1">
              <a:lnSpc>
                <a:spcPct val="80000"/>
              </a:lnSpc>
            </a:pPr>
            <a:r>
              <a:rPr lang="pt-BR" sz="2100" smtClean="0"/>
              <a:t>Cateterismo umbilical</a:t>
            </a:r>
          </a:p>
          <a:p>
            <a:pPr algn="just" eaLnBrk="1" hangingPunct="1">
              <a:lnSpc>
                <a:spcPct val="80000"/>
              </a:lnSpc>
            </a:pPr>
            <a:r>
              <a:rPr lang="pt-BR" sz="2100" smtClean="0"/>
              <a:t>HV + Aminofilina</a:t>
            </a:r>
          </a:p>
          <a:p>
            <a:pPr algn="just" eaLnBrk="1" hangingPunct="1">
              <a:lnSpc>
                <a:spcPct val="80000"/>
              </a:lnSpc>
            </a:pPr>
            <a:r>
              <a:rPr lang="pt-BR" sz="2100" smtClean="0"/>
              <a:t>Raio-x de tórax+abdome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>
          <a:xfrm>
            <a:off x="457200" y="1504950"/>
            <a:ext cx="8229600" cy="3848100"/>
          </a:xfrm>
        </p:spPr>
        <p:txBody>
          <a:bodyPr>
            <a:normAutofit/>
          </a:bodyPr>
          <a:lstStyle/>
          <a:p>
            <a:pPr eaLnBrk="1" hangingPunct="1">
              <a:buFont typeface="Wingdings 3" pitchFamily="18" charset="2"/>
              <a:buNone/>
            </a:pPr>
            <a:r>
              <a:rPr lang="pt-BR" smtClean="0"/>
              <a:t>Gasometria com </a:t>
            </a:r>
            <a:r>
              <a:rPr lang="pt-BR" smtClean="0">
                <a:solidFill>
                  <a:srgbClr val="EB641B"/>
                </a:solidFill>
              </a:rPr>
              <a:t>2h</a:t>
            </a:r>
            <a:r>
              <a:rPr lang="pt-BR" smtClean="0"/>
              <a:t> de vida:</a:t>
            </a:r>
          </a:p>
          <a:p>
            <a:pPr eaLnBrk="1" hangingPunct="1">
              <a:buFont typeface="Wingdings 3" pitchFamily="18" charset="2"/>
              <a:buNone/>
            </a:pPr>
            <a:endParaRPr lang="pt-BR" smtClean="0"/>
          </a:p>
          <a:p>
            <a:pPr eaLnBrk="1" hangingPunct="1">
              <a:buFont typeface="Wingdings 3" pitchFamily="18" charset="2"/>
              <a:buNone/>
            </a:pPr>
            <a:r>
              <a:rPr lang="it-IT" smtClean="0"/>
              <a:t>pH- 7,35</a:t>
            </a:r>
            <a:endParaRPr lang="pt-BR" smtClean="0"/>
          </a:p>
          <a:p>
            <a:pPr eaLnBrk="1" hangingPunct="1">
              <a:buFont typeface="Wingdings 3" pitchFamily="18" charset="2"/>
              <a:buNone/>
            </a:pPr>
            <a:r>
              <a:rPr lang="it-IT" smtClean="0"/>
              <a:t>PaCO2- 43,9</a:t>
            </a:r>
            <a:endParaRPr lang="pt-BR" smtClean="0"/>
          </a:p>
          <a:p>
            <a:pPr eaLnBrk="1" hangingPunct="1">
              <a:buFont typeface="Wingdings 3" pitchFamily="18" charset="2"/>
              <a:buNone/>
            </a:pPr>
            <a:r>
              <a:rPr lang="it-IT" smtClean="0"/>
              <a:t>PaO2- 68,1</a:t>
            </a:r>
            <a:endParaRPr lang="pt-BR" smtClean="0"/>
          </a:p>
          <a:p>
            <a:pPr eaLnBrk="1" hangingPunct="1">
              <a:buFont typeface="Wingdings 3" pitchFamily="18" charset="2"/>
              <a:buNone/>
            </a:pPr>
            <a:r>
              <a:rPr lang="it-IT" smtClean="0"/>
              <a:t>Bic- 23,5</a:t>
            </a:r>
            <a:endParaRPr lang="pt-BR" smtClean="0"/>
          </a:p>
          <a:p>
            <a:pPr eaLnBrk="1" hangingPunct="1">
              <a:buFont typeface="Wingdings 3" pitchFamily="18" charset="2"/>
              <a:buNone/>
            </a:pPr>
            <a:r>
              <a:rPr lang="it-IT" smtClean="0"/>
              <a:t>BE- -0,9</a:t>
            </a:r>
            <a:endParaRPr lang="pt-BR" smtClean="0"/>
          </a:p>
          <a:p>
            <a:pPr eaLnBrk="1" hangingPunct="1">
              <a:buFont typeface="Wingdings 3" pitchFamily="18" charset="2"/>
              <a:buNone/>
            </a:pPr>
            <a:r>
              <a:rPr lang="pt-BR" smtClean="0"/>
              <a:t>Sat- 99,6%</a:t>
            </a:r>
          </a:p>
          <a:p>
            <a:pPr eaLnBrk="1" hangingPunct="1"/>
            <a:endParaRPr lang="pt-BR" smtClean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>
          <a:xfrm>
            <a:off x="611188" y="735013"/>
            <a:ext cx="7632700" cy="5387975"/>
          </a:xfrm>
        </p:spPr>
        <p:txBody>
          <a:bodyPr>
            <a:normAutofit lnSpcReduction="10000"/>
          </a:bodyPr>
          <a:lstStyle/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  Com </a:t>
            </a:r>
            <a:r>
              <a:rPr lang="pt-BR" dirty="0" smtClean="0">
                <a:solidFill>
                  <a:schemeClr val="accent3"/>
                </a:solidFill>
              </a:rPr>
              <a:t>6h </a:t>
            </a:r>
            <a:r>
              <a:rPr lang="pt-BR" dirty="0" smtClean="0"/>
              <a:t>de vida: em incubadora aquecida, CPAP nasal com FiO2 de 40%, saturando 98% com desconforto respiratório leve.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  Ausculta pulmonar: sem alterações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endParaRPr lang="pt-BR" dirty="0" smtClean="0"/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endParaRPr lang="pt-BR" dirty="0" smtClean="0"/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  Com </a:t>
            </a:r>
            <a:r>
              <a:rPr lang="pt-BR" dirty="0" smtClean="0">
                <a:solidFill>
                  <a:schemeClr val="accent3"/>
                </a:solidFill>
              </a:rPr>
              <a:t>12h</a:t>
            </a:r>
            <a:r>
              <a:rPr lang="pt-BR" dirty="0" smtClean="0"/>
              <a:t> de vida: estável, sob CPAP nasal (FiO2 34%), com desconforto respiratório aceitável, bons níveis de saturação. Apresentou distúrbio metabólico (hipoglicemia – Dx:43), sendo aumentada TIG. Dx de controle:142-203-108.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   Por ora, sem indicação de surfactante.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endParaRPr lang="pt-BR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>
          <a:xfrm>
            <a:off x="457200" y="1052513"/>
            <a:ext cx="8229600" cy="4752975"/>
          </a:xfrm>
        </p:spPr>
        <p:txBody>
          <a:bodyPr>
            <a:normAutofit fontScale="92500" lnSpcReduction="20000"/>
          </a:bodyPr>
          <a:lstStyle/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   Com </a:t>
            </a:r>
            <a:r>
              <a:rPr lang="pt-BR" dirty="0" smtClean="0">
                <a:solidFill>
                  <a:schemeClr val="accent3"/>
                </a:solidFill>
              </a:rPr>
              <a:t>14h</a:t>
            </a:r>
            <a:r>
              <a:rPr lang="pt-BR" dirty="0" smtClean="0"/>
              <a:t> de vida: quedas de saturação e aumento da necessidade de FiO2 (&gt;40%.). </a:t>
            </a:r>
            <a:r>
              <a:rPr lang="pt-BR" dirty="0" err="1" smtClean="0"/>
              <a:t>Pronga</a:t>
            </a:r>
            <a:r>
              <a:rPr lang="pt-BR" dirty="0" smtClean="0"/>
              <a:t> ajustada sem sucesso. Distensão abdominal com coloração violácea. Saturação: 87-89%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None/>
              <a:defRPr/>
            </a:pPr>
            <a:endParaRPr lang="pt-BR" dirty="0" smtClean="0"/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   </a:t>
            </a:r>
            <a:r>
              <a:rPr lang="pt-BR" b="1" dirty="0" smtClean="0"/>
              <a:t>CONDUTA</a:t>
            </a:r>
            <a:r>
              <a:rPr lang="pt-BR" dirty="0" smtClean="0"/>
              <a:t>: administração de surfactante (100mg/kg) e </a:t>
            </a:r>
            <a:r>
              <a:rPr lang="pt-BR" dirty="0" err="1" smtClean="0"/>
              <a:t>intubação</a:t>
            </a:r>
            <a:r>
              <a:rPr lang="pt-BR" dirty="0" smtClean="0"/>
              <a:t> </a:t>
            </a:r>
            <a:r>
              <a:rPr lang="pt-BR" dirty="0" err="1" smtClean="0"/>
              <a:t>orotraqueal</a:t>
            </a:r>
            <a:r>
              <a:rPr lang="pt-BR" dirty="0" smtClean="0"/>
              <a:t>, após a qual a saturação subiu lentamente, até 99%.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None/>
              <a:defRPr/>
            </a:pPr>
            <a:endParaRPr lang="pt-BR" dirty="0" smtClean="0"/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Raio-x de tórax após o surfactante: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TOT em T2 / SOG bem localizada / CVU em T12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Imagem pulmonar compatível com membrana hialina.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Área cardíaca aumentada</a:t>
            </a:r>
            <a:endParaRPr lang="pt-BR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2" descr="C:\Users\Airton\Dropbox\Apresentações\foto 1 (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2" descr="C:\Users\Airton\Dropbox\Apresentações\foto 2 (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00225" y="0"/>
            <a:ext cx="55435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Espaço Reservado para Conteúdo 1"/>
          <p:cNvSpPr>
            <a:spLocks noGrp="1"/>
          </p:cNvSpPr>
          <p:nvPr>
            <p:ph idx="1"/>
          </p:nvPr>
        </p:nvSpPr>
        <p:spPr>
          <a:xfrm>
            <a:off x="323850" y="1196975"/>
            <a:ext cx="8229600" cy="4464050"/>
          </a:xfrm>
        </p:spPr>
        <p:txBody>
          <a:bodyPr/>
          <a:lstStyle/>
          <a:p>
            <a:pPr algn="just" eaLnBrk="1" hangingPunct="1">
              <a:buFont typeface="Wingdings 3" pitchFamily="18" charset="2"/>
              <a:buNone/>
            </a:pPr>
            <a:r>
              <a:rPr lang="pt-BR" smtClean="0"/>
              <a:t>  Com </a:t>
            </a:r>
            <a:r>
              <a:rPr lang="pt-BR" smtClean="0">
                <a:solidFill>
                  <a:srgbClr val="EB641B"/>
                </a:solidFill>
              </a:rPr>
              <a:t>18h</a:t>
            </a:r>
            <a:r>
              <a:rPr lang="pt-BR" smtClean="0"/>
              <a:t> de vida: taquicárdico, sem hipertermia, com bom débito urinário. Perfusão avaliada em região torácica adequada, algo diminuída nas extremidades. Ao exame: ictus propulsivo (sem outros dados), ausculta pulmonar simétrica, com alguns roncos. SatO2: 90-96%.</a:t>
            </a:r>
          </a:p>
          <a:p>
            <a:pPr algn="just" eaLnBrk="1" hangingPunct="1">
              <a:buFont typeface="Wingdings 3" pitchFamily="18" charset="2"/>
              <a:buNone/>
            </a:pPr>
            <a:endParaRPr lang="pt-BR" smtClean="0"/>
          </a:p>
          <a:p>
            <a:pPr algn="just" eaLnBrk="1" hangingPunct="1">
              <a:buFont typeface="Wingdings 3" pitchFamily="18" charset="2"/>
              <a:buNone/>
            </a:pPr>
            <a:r>
              <a:rPr lang="pt-BR" smtClean="0"/>
              <a:t>  </a:t>
            </a:r>
            <a:r>
              <a:rPr lang="pt-BR" b="1" smtClean="0"/>
              <a:t>CONDUTA</a:t>
            </a:r>
            <a:r>
              <a:rPr lang="pt-BR" smtClean="0"/>
              <a:t>: Introduzida </a:t>
            </a:r>
            <a:r>
              <a:rPr lang="pt-BR" smtClean="0">
                <a:solidFill>
                  <a:schemeClr val="accent2"/>
                </a:solidFill>
              </a:rPr>
              <a:t>dobutamina.</a:t>
            </a:r>
          </a:p>
          <a:p>
            <a:pPr eaLnBrk="1" hangingPunct="1"/>
            <a:endParaRPr lang="pt-BR" smtClean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Espaço Reservado para Conteúdo 1"/>
          <p:cNvSpPr>
            <a:spLocks noGrp="1"/>
          </p:cNvSpPr>
          <p:nvPr>
            <p:ph idx="1"/>
          </p:nvPr>
        </p:nvSpPr>
        <p:spPr>
          <a:xfrm>
            <a:off x="395288" y="771525"/>
            <a:ext cx="8229600" cy="5314950"/>
          </a:xfrm>
        </p:spPr>
        <p:txBody>
          <a:bodyPr/>
          <a:lstStyle/>
          <a:p>
            <a:pPr algn="just" eaLnBrk="1" hangingPunct="1">
              <a:lnSpc>
                <a:spcPct val="80000"/>
              </a:lnSpc>
              <a:buFont typeface="Wingdings 3" pitchFamily="18" charset="2"/>
              <a:buNone/>
            </a:pPr>
            <a:r>
              <a:rPr lang="pt-BR" sz="2300" smtClean="0"/>
              <a:t>   Com </a:t>
            </a:r>
            <a:r>
              <a:rPr lang="pt-BR" sz="2300" smtClean="0">
                <a:solidFill>
                  <a:srgbClr val="EB641B"/>
                </a:solidFill>
              </a:rPr>
              <a:t>25h</a:t>
            </a:r>
            <a:r>
              <a:rPr lang="pt-BR" sz="2300" smtClean="0"/>
              <a:t> de vida: taquicardia e desconforto respiratório moderado persistente, porém com bons níveis de saturação (VM com FiO2 34%)</a:t>
            </a:r>
          </a:p>
          <a:p>
            <a:pPr algn="just" eaLnBrk="1" hangingPunct="1">
              <a:lnSpc>
                <a:spcPct val="80000"/>
              </a:lnSpc>
              <a:buFont typeface="Wingdings 3" pitchFamily="18" charset="2"/>
              <a:buNone/>
            </a:pPr>
            <a:r>
              <a:rPr lang="pt-BR" sz="2300" smtClean="0"/>
              <a:t>   Sem alterações a ausculta respiratória. </a:t>
            </a:r>
          </a:p>
          <a:p>
            <a:pPr algn="just" eaLnBrk="1" hangingPunct="1">
              <a:lnSpc>
                <a:spcPct val="80000"/>
              </a:lnSpc>
              <a:buFont typeface="Wingdings 3" pitchFamily="18" charset="2"/>
              <a:buNone/>
            </a:pPr>
            <a:r>
              <a:rPr lang="pt-BR" sz="2300" smtClean="0"/>
              <a:t>   Raio-x de tórax: atelectasia em base direita.</a:t>
            </a:r>
          </a:p>
          <a:p>
            <a:pPr algn="just" eaLnBrk="1" hangingPunct="1">
              <a:lnSpc>
                <a:spcPct val="80000"/>
              </a:lnSpc>
              <a:buFont typeface="Wingdings 3" pitchFamily="18" charset="2"/>
              <a:buNone/>
            </a:pPr>
            <a:r>
              <a:rPr lang="pt-BR" sz="2300" smtClean="0"/>
              <a:t> </a:t>
            </a:r>
          </a:p>
          <a:p>
            <a:pPr algn="just" eaLnBrk="1" hangingPunct="1">
              <a:lnSpc>
                <a:spcPct val="80000"/>
              </a:lnSpc>
              <a:buFont typeface="Wingdings 3" pitchFamily="18" charset="2"/>
              <a:buNone/>
            </a:pPr>
            <a:r>
              <a:rPr lang="pt-BR" sz="2300" smtClean="0"/>
              <a:t>Gasometria:</a:t>
            </a:r>
          </a:p>
          <a:p>
            <a:pPr algn="just" eaLnBrk="1" hangingPunct="1">
              <a:lnSpc>
                <a:spcPct val="80000"/>
              </a:lnSpc>
              <a:buFont typeface="Wingdings 3" pitchFamily="18" charset="2"/>
              <a:buNone/>
            </a:pPr>
            <a:r>
              <a:rPr lang="pt-BR" sz="2300" smtClean="0"/>
              <a:t>pH</a:t>
            </a:r>
            <a:r>
              <a:rPr lang="it-IT" sz="2300" smtClean="0"/>
              <a:t>- 7,44</a:t>
            </a:r>
            <a:endParaRPr lang="pt-BR" sz="2300" smtClean="0"/>
          </a:p>
          <a:p>
            <a:pPr algn="just" eaLnBrk="1" hangingPunct="1">
              <a:lnSpc>
                <a:spcPct val="80000"/>
              </a:lnSpc>
              <a:buFont typeface="Wingdings 3" pitchFamily="18" charset="2"/>
              <a:buNone/>
            </a:pPr>
            <a:r>
              <a:rPr lang="it-IT" sz="2300" smtClean="0"/>
              <a:t>PaCO2- 42,4</a:t>
            </a:r>
            <a:endParaRPr lang="pt-BR" sz="2300" smtClean="0"/>
          </a:p>
          <a:p>
            <a:pPr algn="just" eaLnBrk="1" hangingPunct="1">
              <a:lnSpc>
                <a:spcPct val="80000"/>
              </a:lnSpc>
              <a:buFont typeface="Wingdings 3" pitchFamily="18" charset="2"/>
              <a:buNone/>
            </a:pPr>
            <a:r>
              <a:rPr lang="it-IT" sz="2300" smtClean="0"/>
              <a:t>PaO2- 46.3</a:t>
            </a:r>
            <a:endParaRPr lang="pt-BR" sz="2300" smtClean="0"/>
          </a:p>
          <a:p>
            <a:pPr algn="just" eaLnBrk="1" hangingPunct="1">
              <a:lnSpc>
                <a:spcPct val="80000"/>
              </a:lnSpc>
              <a:buFont typeface="Wingdings 3" pitchFamily="18" charset="2"/>
              <a:buNone/>
            </a:pPr>
            <a:r>
              <a:rPr lang="it-IT" sz="2300" smtClean="0"/>
              <a:t>HCO3- 28,5</a:t>
            </a:r>
            <a:endParaRPr lang="pt-BR" sz="2300" smtClean="0"/>
          </a:p>
          <a:p>
            <a:pPr algn="just" eaLnBrk="1" hangingPunct="1">
              <a:lnSpc>
                <a:spcPct val="80000"/>
              </a:lnSpc>
              <a:buFont typeface="Wingdings 3" pitchFamily="18" charset="2"/>
              <a:buNone/>
            </a:pPr>
            <a:r>
              <a:rPr lang="pt-BR" sz="2300" smtClean="0"/>
              <a:t>BE- 4,9</a:t>
            </a:r>
          </a:p>
          <a:p>
            <a:pPr algn="just" eaLnBrk="1" hangingPunct="1">
              <a:lnSpc>
                <a:spcPct val="80000"/>
              </a:lnSpc>
              <a:buFont typeface="Wingdings 3" pitchFamily="18" charset="2"/>
              <a:buNone/>
            </a:pPr>
            <a:r>
              <a:rPr lang="pt-BR" sz="2300" smtClean="0"/>
              <a:t>Sat- 91,8%</a:t>
            </a:r>
          </a:p>
          <a:p>
            <a:pPr algn="just" eaLnBrk="1" hangingPunct="1">
              <a:lnSpc>
                <a:spcPct val="80000"/>
              </a:lnSpc>
              <a:buFont typeface="Wingdings 3" pitchFamily="18" charset="2"/>
              <a:buNone/>
            </a:pPr>
            <a:r>
              <a:rPr lang="pt-BR" sz="2300" smtClean="0"/>
              <a:t>Hb- 15,6</a:t>
            </a:r>
          </a:p>
          <a:p>
            <a:pPr algn="just" eaLnBrk="1" hangingPunct="1">
              <a:lnSpc>
                <a:spcPct val="80000"/>
              </a:lnSpc>
              <a:buFont typeface="Wingdings 3" pitchFamily="18" charset="2"/>
              <a:buNone/>
            </a:pPr>
            <a:endParaRPr lang="pt-BR" sz="2300" smtClean="0"/>
          </a:p>
          <a:p>
            <a:pPr algn="just" eaLnBrk="1" hangingPunct="1">
              <a:lnSpc>
                <a:spcPct val="80000"/>
              </a:lnSpc>
              <a:buFont typeface="Wingdings 3" pitchFamily="18" charset="2"/>
              <a:buNone/>
            </a:pPr>
            <a:r>
              <a:rPr lang="pt-BR" sz="2300" b="1" smtClean="0"/>
              <a:t>CONDUTA</a:t>
            </a:r>
            <a:r>
              <a:rPr lang="pt-BR" sz="2300" smtClean="0"/>
              <a:t>: intensificar fisioterapia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Espaço Reservado para Conteúdo 1"/>
          <p:cNvSpPr>
            <a:spLocks noGrp="1"/>
          </p:cNvSpPr>
          <p:nvPr>
            <p:ph idx="1"/>
          </p:nvPr>
        </p:nvSpPr>
        <p:spPr>
          <a:xfrm>
            <a:off x="250825" y="692150"/>
            <a:ext cx="8229600" cy="5437188"/>
          </a:xfrm>
        </p:spPr>
        <p:txBody>
          <a:bodyPr/>
          <a:lstStyle/>
          <a:p>
            <a:pPr algn="just" eaLnBrk="1" hangingPunct="1">
              <a:lnSpc>
                <a:spcPct val="80000"/>
              </a:lnSpc>
              <a:buFont typeface="Wingdings 3" pitchFamily="18" charset="2"/>
              <a:buNone/>
            </a:pPr>
            <a:r>
              <a:rPr lang="pt-BR" sz="2100" smtClean="0"/>
              <a:t>   Com </a:t>
            </a:r>
            <a:r>
              <a:rPr lang="pt-BR" sz="2100" smtClean="0">
                <a:solidFill>
                  <a:schemeClr val="accent2"/>
                </a:solidFill>
              </a:rPr>
              <a:t>48h</a:t>
            </a:r>
            <a:r>
              <a:rPr lang="pt-BR" sz="2100" smtClean="0"/>
              <a:t> de vida persistia com taquicardia, apesar da suspensão da aminofilina e da dobutamina no dia anterior.</a:t>
            </a:r>
          </a:p>
          <a:p>
            <a:pPr algn="just" eaLnBrk="1" hangingPunct="1">
              <a:lnSpc>
                <a:spcPct val="80000"/>
              </a:lnSpc>
              <a:buFont typeface="Wingdings 3" pitchFamily="18" charset="2"/>
              <a:buNone/>
            </a:pPr>
            <a:r>
              <a:rPr lang="pt-BR" sz="2100" smtClean="0"/>
              <a:t>   </a:t>
            </a:r>
            <a:r>
              <a:rPr lang="pt-BR" sz="2100" smtClean="0">
                <a:solidFill>
                  <a:schemeClr val="accent2"/>
                </a:solidFill>
              </a:rPr>
              <a:t>RN grave, pele mosqueada, taquicárdico</a:t>
            </a:r>
            <a:r>
              <a:rPr lang="pt-BR" sz="2100" smtClean="0"/>
              <a:t>, com fáscies de dor, choroso ao mínimo manuseio, com desconforto respiratório leve-moderado (FiO2 60%), sem drogas vasoativas.</a:t>
            </a:r>
          </a:p>
          <a:p>
            <a:pPr algn="just" eaLnBrk="1" hangingPunct="1">
              <a:lnSpc>
                <a:spcPct val="80000"/>
              </a:lnSpc>
              <a:buFont typeface="Wingdings 3" pitchFamily="18" charset="2"/>
              <a:buNone/>
            </a:pPr>
            <a:r>
              <a:rPr lang="pt-BR" sz="2100" smtClean="0"/>
              <a:t>   Diurese preservada, sem distermias. Glicemias normalizadas.</a:t>
            </a:r>
          </a:p>
          <a:p>
            <a:pPr algn="just" eaLnBrk="1" hangingPunct="1">
              <a:lnSpc>
                <a:spcPct val="80000"/>
              </a:lnSpc>
              <a:buFont typeface="Wingdings 3" pitchFamily="18" charset="2"/>
              <a:buNone/>
            </a:pPr>
            <a:r>
              <a:rPr lang="pt-BR" sz="2100" smtClean="0"/>
              <a:t>   Não apresentava alterações a ausculta respiratória.</a:t>
            </a:r>
          </a:p>
          <a:p>
            <a:pPr algn="just" eaLnBrk="1" hangingPunct="1">
              <a:lnSpc>
                <a:spcPct val="80000"/>
              </a:lnSpc>
              <a:buFont typeface="Wingdings 3" pitchFamily="18" charset="2"/>
              <a:buNone/>
            </a:pPr>
            <a:r>
              <a:rPr lang="pt-BR" sz="2100" smtClean="0"/>
              <a:t>   Extremidades bem perfundidas, pulsos periféricos presentes, de boa amplitude.</a:t>
            </a:r>
          </a:p>
          <a:p>
            <a:pPr algn="just" eaLnBrk="1" hangingPunct="1">
              <a:lnSpc>
                <a:spcPct val="80000"/>
              </a:lnSpc>
              <a:buFont typeface="Wingdings 3" pitchFamily="18" charset="2"/>
              <a:buNone/>
            </a:pPr>
            <a:endParaRPr lang="pt-BR" sz="2100" smtClean="0"/>
          </a:p>
          <a:p>
            <a:pPr algn="just" eaLnBrk="1" hangingPunct="1">
              <a:lnSpc>
                <a:spcPct val="80000"/>
              </a:lnSpc>
              <a:buFont typeface="Wingdings 3" pitchFamily="18" charset="2"/>
              <a:buNone/>
            </a:pPr>
            <a:r>
              <a:rPr lang="pt-BR" sz="2100" smtClean="0"/>
              <a:t>   </a:t>
            </a:r>
            <a:r>
              <a:rPr lang="pt-BR" sz="2100" b="1" smtClean="0"/>
              <a:t>CONDUTA</a:t>
            </a:r>
            <a:r>
              <a:rPr lang="pt-BR" sz="2100" smtClean="0"/>
              <a:t>: Expansão com SF 0,9% 10ml/kg e solicitado raio-x para avaliar evolução.</a:t>
            </a:r>
          </a:p>
          <a:p>
            <a:pPr algn="just" eaLnBrk="1" hangingPunct="1">
              <a:lnSpc>
                <a:spcPct val="80000"/>
              </a:lnSpc>
              <a:buFont typeface="Wingdings 3" pitchFamily="18" charset="2"/>
              <a:buNone/>
            </a:pPr>
            <a:endParaRPr lang="pt-BR" sz="2100" smtClean="0"/>
          </a:p>
          <a:p>
            <a:pPr algn="just" eaLnBrk="1" hangingPunct="1">
              <a:lnSpc>
                <a:spcPct val="80000"/>
              </a:lnSpc>
              <a:buFont typeface="Wingdings 3" pitchFamily="18" charset="2"/>
              <a:buNone/>
            </a:pPr>
            <a:r>
              <a:rPr lang="pt-BR" sz="2100" smtClean="0"/>
              <a:t>   Após a expansão, foi optado por </a:t>
            </a:r>
            <a:r>
              <a:rPr lang="pt-BR" sz="2100" smtClean="0">
                <a:solidFill>
                  <a:schemeClr val="accent2"/>
                </a:solidFill>
              </a:rPr>
              <a:t>iniciar Ampicilina e Gentamicina,</a:t>
            </a:r>
            <a:r>
              <a:rPr lang="pt-BR" sz="2100" smtClean="0"/>
              <a:t> voltar com a dobutamina, aumentar a frequência respiratória do respirador para 50irpm e colher hemocultura.</a:t>
            </a:r>
          </a:p>
          <a:p>
            <a:pPr eaLnBrk="1" hangingPunct="1">
              <a:lnSpc>
                <a:spcPct val="80000"/>
              </a:lnSpc>
            </a:pPr>
            <a:endParaRPr lang="pt-BR" sz="2100" smtClean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Espaço Reservado para Conteúdo 1"/>
          <p:cNvSpPr>
            <a:spLocks noGrp="1"/>
          </p:cNvSpPr>
          <p:nvPr>
            <p:ph idx="1"/>
          </p:nvPr>
        </p:nvSpPr>
        <p:spPr>
          <a:xfrm>
            <a:off x="457200" y="765175"/>
            <a:ext cx="8229600" cy="5241925"/>
          </a:xfrm>
        </p:spPr>
        <p:txBody>
          <a:bodyPr/>
          <a:lstStyle/>
          <a:p>
            <a:pPr algn="just" eaLnBrk="1" hangingPunct="1">
              <a:buFont typeface="Wingdings 3" pitchFamily="18" charset="2"/>
              <a:buNone/>
            </a:pPr>
            <a:r>
              <a:rPr lang="pt-BR" smtClean="0"/>
              <a:t>  Com </a:t>
            </a:r>
            <a:r>
              <a:rPr lang="pt-BR" smtClean="0">
                <a:solidFill>
                  <a:srgbClr val="EB641B"/>
                </a:solidFill>
              </a:rPr>
              <a:t>60h</a:t>
            </a:r>
            <a:r>
              <a:rPr lang="pt-BR" smtClean="0"/>
              <a:t> de vida: havia recebido </a:t>
            </a:r>
            <a:r>
              <a:rPr lang="pt-BR" smtClean="0">
                <a:solidFill>
                  <a:schemeClr val="accent2"/>
                </a:solidFill>
              </a:rPr>
              <a:t>2 expansões volêmicas</a:t>
            </a:r>
            <a:r>
              <a:rPr lang="pt-BR" smtClean="0"/>
              <a:t> com SF 0,9% durante o dia (perfusão lentificada) hemograma com neutropenia e mantinha taquicardia persistente.</a:t>
            </a:r>
          </a:p>
          <a:p>
            <a:pPr algn="just" eaLnBrk="1" hangingPunct="1">
              <a:buFont typeface="Wingdings 3" pitchFamily="18" charset="2"/>
              <a:buNone/>
            </a:pPr>
            <a:r>
              <a:rPr lang="pt-BR" smtClean="0"/>
              <a:t>  Exame respiratório: MV+ bilateralmente, simétrico, sem RA, TSC e TIC moderada.</a:t>
            </a:r>
          </a:p>
          <a:p>
            <a:pPr algn="just" eaLnBrk="1" hangingPunct="1">
              <a:buFont typeface="Wingdings 3" pitchFamily="18" charset="2"/>
              <a:buNone/>
            </a:pPr>
            <a:r>
              <a:rPr lang="pt-BR" smtClean="0"/>
              <a:t>  Raio-x de tórax: infiltrado bilateral compatível com DMH/ Pneumonia (?)</a:t>
            </a:r>
          </a:p>
          <a:p>
            <a:pPr algn="just" eaLnBrk="1" hangingPunct="1">
              <a:buFont typeface="Wingdings 3" pitchFamily="18" charset="2"/>
              <a:buNone/>
            </a:pPr>
            <a:endParaRPr lang="pt-BR" smtClean="0"/>
          </a:p>
          <a:p>
            <a:pPr algn="just" eaLnBrk="1" hangingPunct="1">
              <a:buFont typeface="Wingdings 3" pitchFamily="18" charset="2"/>
              <a:buNone/>
            </a:pPr>
            <a:r>
              <a:rPr lang="pt-BR" smtClean="0"/>
              <a:t>  </a:t>
            </a:r>
            <a:r>
              <a:rPr lang="pt-BR" b="1" smtClean="0"/>
              <a:t>CONDUTA</a:t>
            </a:r>
            <a:r>
              <a:rPr lang="pt-BR" smtClean="0"/>
              <a:t>: Administração da segunda dose de surfactante.</a:t>
            </a:r>
          </a:p>
          <a:p>
            <a:pPr eaLnBrk="1" hangingPunct="1"/>
            <a:endParaRPr lang="pt-BR" smtClean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2" descr="C:\Users\Airton\Dropbox\Apresentações\foto 3 (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Espaço Reservado para Conteúdo 1"/>
          <p:cNvSpPr>
            <a:spLocks noGrp="1"/>
          </p:cNvSpPr>
          <p:nvPr>
            <p:ph idx="1"/>
          </p:nvPr>
        </p:nvSpPr>
        <p:spPr>
          <a:xfrm>
            <a:off x="323850" y="1612900"/>
            <a:ext cx="8229600" cy="3632200"/>
          </a:xfrm>
        </p:spPr>
        <p:txBody>
          <a:bodyPr/>
          <a:lstStyle/>
          <a:p>
            <a:pPr algn="just" eaLnBrk="1" hangingPunct="1">
              <a:buFont typeface="Wingdings 3" pitchFamily="18" charset="2"/>
              <a:buNone/>
            </a:pPr>
            <a:r>
              <a:rPr lang="pt-BR" smtClean="0"/>
              <a:t>  24h após a segunda dose de surfactante (</a:t>
            </a:r>
            <a:r>
              <a:rPr lang="pt-BR" smtClean="0">
                <a:solidFill>
                  <a:srgbClr val="EB641B"/>
                </a:solidFill>
              </a:rPr>
              <a:t>74h</a:t>
            </a:r>
            <a:r>
              <a:rPr lang="pt-BR" smtClean="0"/>
              <a:t> de vida) apresentava melhora parcial do quadro respiratório e hemodinâmico, persistindo com taquicardia e desconforto respiratório leve (FiO2 40%)</a:t>
            </a:r>
          </a:p>
          <a:p>
            <a:pPr algn="just" eaLnBrk="1" hangingPunct="1">
              <a:buFont typeface="Wingdings 3" pitchFamily="18" charset="2"/>
              <a:buNone/>
            </a:pPr>
            <a:r>
              <a:rPr lang="pt-BR" smtClean="0"/>
              <a:t>   </a:t>
            </a:r>
          </a:p>
          <a:p>
            <a:pPr algn="just" eaLnBrk="1" hangingPunct="1">
              <a:buFont typeface="Wingdings 3" pitchFamily="18" charset="2"/>
              <a:buNone/>
            </a:pPr>
            <a:r>
              <a:rPr lang="pt-BR" smtClean="0"/>
              <a:t>  Raio-x: pulmão insuflado até 10ª costela, broncogramas aéreos–DMH leve/Pneumonia?</a:t>
            </a:r>
          </a:p>
          <a:p>
            <a:pPr algn="just" eaLnBrk="1" hangingPunct="1"/>
            <a:endParaRPr lang="pt-BR" smtClean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Espaço Reservado para Conteúdo 1"/>
          <p:cNvSpPr>
            <a:spLocks noGrp="1"/>
          </p:cNvSpPr>
          <p:nvPr>
            <p:ph idx="1"/>
          </p:nvPr>
        </p:nvSpPr>
        <p:spPr>
          <a:xfrm>
            <a:off x="457200" y="1397000"/>
            <a:ext cx="8229600" cy="4064000"/>
          </a:xfrm>
        </p:spPr>
        <p:txBody>
          <a:bodyPr/>
          <a:lstStyle/>
          <a:p>
            <a:pPr algn="just" eaLnBrk="1" hangingPunct="1"/>
            <a:r>
              <a:rPr lang="pt-BR" smtClean="0"/>
              <a:t>Utilizou 8 dias de Ampicilina e Gentamicina</a:t>
            </a:r>
          </a:p>
          <a:p>
            <a:pPr algn="just" eaLnBrk="1" hangingPunct="1"/>
            <a:endParaRPr lang="pt-BR" smtClean="0"/>
          </a:p>
          <a:p>
            <a:pPr algn="just" eaLnBrk="1" hangingPunct="1"/>
            <a:r>
              <a:rPr lang="pt-BR" smtClean="0"/>
              <a:t>Ecocardiograma com </a:t>
            </a:r>
            <a:r>
              <a:rPr lang="pt-BR" smtClean="0">
                <a:solidFill>
                  <a:srgbClr val="EB641B"/>
                </a:solidFill>
              </a:rPr>
              <a:t>11 dias </a:t>
            </a:r>
            <a:r>
              <a:rPr lang="pt-BR" smtClean="0"/>
              <a:t>de vida (08/03): mantém canal pérvio sem comprometimento.</a:t>
            </a:r>
          </a:p>
          <a:p>
            <a:pPr algn="just" eaLnBrk="1" hangingPunct="1"/>
            <a:endParaRPr lang="pt-BR" smtClean="0"/>
          </a:p>
          <a:p>
            <a:pPr algn="just" eaLnBrk="1" hangingPunct="1"/>
            <a:r>
              <a:rPr lang="pt-BR" smtClean="0"/>
              <a:t>Com </a:t>
            </a:r>
            <a:r>
              <a:rPr lang="pt-BR" smtClean="0">
                <a:solidFill>
                  <a:srgbClr val="EB641B"/>
                </a:solidFill>
              </a:rPr>
              <a:t>12 dias </a:t>
            </a:r>
            <a:r>
              <a:rPr lang="pt-BR" smtClean="0"/>
              <a:t>de vida (09/03): raio-x evidenciando área cardíaca adequada, pulmões normoinsuflados com infiltrado pulmonar difuso até a periferia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>
          <a:xfrm>
            <a:off x="457200" y="1627188"/>
            <a:ext cx="8229600" cy="3603625"/>
          </a:xfrm>
        </p:spPr>
        <p:txBody>
          <a:bodyPr>
            <a:normAutofit/>
          </a:bodyPr>
          <a:lstStyle/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Com </a:t>
            </a:r>
            <a:r>
              <a:rPr lang="pt-BR" dirty="0" smtClean="0">
                <a:solidFill>
                  <a:schemeClr val="accent3"/>
                </a:solidFill>
              </a:rPr>
              <a:t>23 dias </a:t>
            </a:r>
            <a:r>
              <a:rPr lang="pt-BR" dirty="0" smtClean="0"/>
              <a:t>de vida (20/03): raio-x com pulmões mantendo infiltrado pulmonar importante bilateral, porém já em desmame da VM com melhora clínica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endParaRPr lang="pt-BR" dirty="0" smtClean="0"/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endParaRPr lang="pt-BR" dirty="0" smtClean="0"/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err="1" smtClean="0"/>
              <a:t>Dexametasona</a:t>
            </a:r>
            <a:r>
              <a:rPr lang="pt-BR" dirty="0" smtClean="0"/>
              <a:t> com </a:t>
            </a:r>
            <a:r>
              <a:rPr lang="pt-BR" dirty="0" smtClean="0">
                <a:solidFill>
                  <a:schemeClr val="accent3"/>
                </a:solidFill>
              </a:rPr>
              <a:t>24 dias </a:t>
            </a:r>
            <a:r>
              <a:rPr lang="pt-BR" dirty="0" smtClean="0"/>
              <a:t>de vida: desmame de VM</a:t>
            </a:r>
            <a:endParaRPr lang="pt-BR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Espaço Reservado para Conteúdo 1"/>
          <p:cNvSpPr>
            <a:spLocks noGrp="1"/>
          </p:cNvSpPr>
          <p:nvPr>
            <p:ph idx="1"/>
          </p:nvPr>
        </p:nvSpPr>
        <p:spPr>
          <a:xfrm>
            <a:off x="457200" y="873125"/>
            <a:ext cx="8229600" cy="5111750"/>
          </a:xfrm>
        </p:spPr>
        <p:txBody>
          <a:bodyPr/>
          <a:lstStyle/>
          <a:p>
            <a:pPr algn="just" eaLnBrk="1" hangingPunct="1">
              <a:buFont typeface="Wingdings 3" pitchFamily="18" charset="2"/>
              <a:buNone/>
            </a:pPr>
            <a:r>
              <a:rPr lang="pt-BR" smtClean="0"/>
              <a:t>Com </a:t>
            </a:r>
            <a:r>
              <a:rPr lang="pt-BR" smtClean="0">
                <a:solidFill>
                  <a:schemeClr val="accent2"/>
                </a:solidFill>
              </a:rPr>
              <a:t>27 dias</a:t>
            </a:r>
            <a:r>
              <a:rPr lang="pt-BR" smtClean="0">
                <a:solidFill>
                  <a:srgbClr val="EB641B"/>
                </a:solidFill>
              </a:rPr>
              <a:t> </a:t>
            </a:r>
            <a:r>
              <a:rPr lang="pt-BR" smtClean="0"/>
              <a:t>de vida:</a:t>
            </a:r>
          </a:p>
          <a:p>
            <a:pPr algn="just" eaLnBrk="1" hangingPunct="1"/>
            <a:r>
              <a:rPr lang="pt-BR" smtClean="0"/>
              <a:t>Hemograma</a:t>
            </a:r>
          </a:p>
          <a:p>
            <a:pPr algn="just" eaLnBrk="1" hangingPunct="1">
              <a:buFont typeface="Wingdings 3" pitchFamily="18" charset="2"/>
              <a:buNone/>
            </a:pPr>
            <a:r>
              <a:rPr lang="pt-BR" smtClean="0"/>
              <a:t>  </a:t>
            </a:r>
            <a:r>
              <a:rPr lang="pt-BR" smtClean="0">
                <a:solidFill>
                  <a:schemeClr val="accent2"/>
                </a:solidFill>
              </a:rPr>
              <a:t>Leucócitos- 45500</a:t>
            </a:r>
            <a:r>
              <a:rPr lang="pt-BR" smtClean="0"/>
              <a:t>/ Neut-72/ Bast-4/ Linf-16/ Mono-8</a:t>
            </a:r>
          </a:p>
          <a:p>
            <a:pPr algn="just" eaLnBrk="1" hangingPunct="1">
              <a:buFont typeface="Wingdings 3" pitchFamily="18" charset="2"/>
              <a:buNone/>
            </a:pPr>
            <a:endParaRPr lang="pt-BR" smtClean="0"/>
          </a:p>
          <a:p>
            <a:pPr algn="just" eaLnBrk="1" hangingPunct="1"/>
            <a:r>
              <a:rPr lang="pt-BR" smtClean="0"/>
              <a:t>Ecocárdio: Câmaras cardíacas normais. Discreto aumento da velocidade do fluxo nos ramos pulmonares .</a:t>
            </a:r>
          </a:p>
          <a:p>
            <a:pPr algn="just" eaLnBrk="1" hangingPunct="1">
              <a:buFont typeface="Wingdings 3" pitchFamily="18" charset="2"/>
              <a:buNone/>
            </a:pPr>
            <a:endParaRPr lang="pt-BR" smtClean="0"/>
          </a:p>
          <a:p>
            <a:pPr algn="just" eaLnBrk="1" hangingPunct="1">
              <a:buFont typeface="Wingdings 3" pitchFamily="18" charset="2"/>
              <a:buNone/>
            </a:pPr>
            <a:r>
              <a:rPr lang="pt-BR" b="1" smtClean="0"/>
              <a:t>CONDUTA</a:t>
            </a:r>
            <a:r>
              <a:rPr lang="pt-BR" smtClean="0"/>
              <a:t>: </a:t>
            </a:r>
            <a:r>
              <a:rPr lang="pt-BR" smtClean="0">
                <a:solidFill>
                  <a:schemeClr val="accent2"/>
                </a:solidFill>
              </a:rPr>
              <a:t>Vancomicina + Amicacina</a:t>
            </a:r>
          </a:p>
          <a:p>
            <a:pPr algn="just" eaLnBrk="1" hangingPunct="1">
              <a:buFont typeface="Wingdings 3" pitchFamily="18" charset="2"/>
              <a:buNone/>
            </a:pPr>
            <a:r>
              <a:rPr lang="pt-BR" smtClean="0"/>
              <a:t>Nova hemocultura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>
          <a:xfrm>
            <a:off x="457200" y="2706688"/>
            <a:ext cx="8229600" cy="1444625"/>
          </a:xfrm>
        </p:spPr>
        <p:txBody>
          <a:bodyPr>
            <a:normAutofit/>
          </a:bodyPr>
          <a:lstStyle/>
          <a:p>
            <a:pPr marL="365760" indent="-256032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Com </a:t>
            </a:r>
            <a:r>
              <a:rPr lang="pt-BR" dirty="0" smtClean="0">
                <a:solidFill>
                  <a:schemeClr val="accent3"/>
                </a:solidFill>
              </a:rPr>
              <a:t>29 dias</a:t>
            </a:r>
            <a:r>
              <a:rPr lang="pt-BR" dirty="0" smtClean="0"/>
              <a:t> de vida: Hemocultura negativa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endParaRPr lang="pt-BR" dirty="0" smtClean="0"/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pt-BR" b="1" dirty="0" smtClean="0"/>
              <a:t>CONDUTA</a:t>
            </a:r>
            <a:r>
              <a:rPr lang="pt-BR" dirty="0" smtClean="0"/>
              <a:t>: Suspensos antibióticos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>
          <a:xfrm>
            <a:off x="395288" y="981075"/>
            <a:ext cx="8229600" cy="4895850"/>
          </a:xfrm>
        </p:spPr>
        <p:txBody>
          <a:bodyPr>
            <a:normAutofit/>
          </a:bodyPr>
          <a:lstStyle/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Com </a:t>
            </a:r>
            <a:r>
              <a:rPr lang="pt-BR" dirty="0" smtClean="0">
                <a:solidFill>
                  <a:schemeClr val="accent3"/>
                </a:solidFill>
              </a:rPr>
              <a:t>32 dias </a:t>
            </a:r>
            <a:r>
              <a:rPr lang="pt-BR" dirty="0" smtClean="0"/>
              <a:t>de vida (28/03): RN </a:t>
            </a:r>
            <a:r>
              <a:rPr lang="pt-BR" dirty="0" err="1" smtClean="0"/>
              <a:t>extubado</a:t>
            </a:r>
            <a:r>
              <a:rPr lang="pt-BR" dirty="0" smtClean="0"/>
              <a:t>, passado para VNI (FiO2 50%), apresenta desconforto respiratório leve com TSC, porém mantendo boa </a:t>
            </a:r>
            <a:r>
              <a:rPr lang="pt-BR" dirty="0" err="1" smtClean="0"/>
              <a:t>oximetria</a:t>
            </a:r>
            <a:r>
              <a:rPr lang="pt-BR" dirty="0" smtClean="0"/>
              <a:t> e ausculta simétrica.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None/>
              <a:defRPr/>
            </a:pPr>
            <a:endParaRPr lang="pt-BR" dirty="0" smtClean="0"/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pt-BR" dirty="0" err="1" smtClean="0"/>
              <a:t>Rx</a:t>
            </a:r>
            <a:r>
              <a:rPr lang="pt-BR" dirty="0" smtClean="0"/>
              <a:t> de tórax pós </a:t>
            </a:r>
            <a:r>
              <a:rPr lang="pt-BR" dirty="0" err="1" smtClean="0"/>
              <a:t>extubação</a:t>
            </a:r>
            <a:r>
              <a:rPr lang="pt-BR" dirty="0" smtClean="0"/>
              <a:t> (em VNI): infiltrado bilateral difuso - DBP, sem pneumotórax ou </a:t>
            </a:r>
            <a:r>
              <a:rPr lang="pt-BR" dirty="0" err="1" smtClean="0"/>
              <a:t>atelectasia</a:t>
            </a:r>
            <a:r>
              <a:rPr lang="pt-BR" dirty="0" smtClean="0"/>
              <a:t>. SOG bem posicionada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None/>
              <a:defRPr/>
            </a:pPr>
            <a:endParaRPr lang="pt-BR" dirty="0" smtClean="0"/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pt-BR" b="1" dirty="0" smtClean="0"/>
              <a:t>CONDUTA</a:t>
            </a:r>
            <a:r>
              <a:rPr lang="pt-BR" dirty="0" smtClean="0"/>
              <a:t>: Vigilância respiratória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Iniciada metadona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624078" indent="-514350" algn="just" eaLnBrk="1" fontAlgn="auto" hangingPunct="1">
              <a:spcAft>
                <a:spcPts val="0"/>
              </a:spcAft>
              <a:buClr>
                <a:schemeClr val="accent3"/>
              </a:buClr>
              <a:buFont typeface="+mj-lt"/>
              <a:buAutoNum type="arabicPeriod"/>
              <a:defRPr/>
            </a:pPr>
            <a:r>
              <a:rPr lang="pt-BR" dirty="0" smtClean="0"/>
              <a:t>Qual a fisiopatologia da DMH?</a:t>
            </a:r>
          </a:p>
          <a:p>
            <a:pPr marL="624078" indent="-514350" algn="just" eaLnBrk="1" fontAlgn="auto" hangingPunct="1">
              <a:spcAft>
                <a:spcPts val="0"/>
              </a:spcAft>
              <a:buClr>
                <a:schemeClr val="accent3"/>
              </a:buClr>
              <a:buFont typeface="+mj-lt"/>
              <a:buAutoNum type="arabicPeriod"/>
              <a:defRPr/>
            </a:pPr>
            <a:r>
              <a:rPr lang="pt-BR" dirty="0" smtClean="0"/>
              <a:t>Qual a evolução clínica característica da DMH?</a:t>
            </a:r>
          </a:p>
          <a:p>
            <a:pPr marL="624078" indent="-514350" algn="just" eaLnBrk="1" fontAlgn="auto" hangingPunct="1">
              <a:spcAft>
                <a:spcPts val="0"/>
              </a:spcAft>
              <a:buClr>
                <a:schemeClr val="accent3"/>
              </a:buClr>
              <a:buFont typeface="+mj-lt"/>
              <a:buAutoNum type="arabicPeriod"/>
              <a:defRPr/>
            </a:pPr>
            <a:r>
              <a:rPr lang="pt-BR" dirty="0" smtClean="0"/>
              <a:t>Qual o principal diagnóstico diferencial?</a:t>
            </a:r>
          </a:p>
          <a:p>
            <a:pPr marL="624078" indent="-514350" algn="just" eaLnBrk="1" fontAlgn="auto" hangingPunct="1">
              <a:spcAft>
                <a:spcPts val="0"/>
              </a:spcAft>
              <a:buClr>
                <a:schemeClr val="accent3"/>
              </a:buClr>
              <a:buFont typeface="+mj-lt"/>
              <a:buAutoNum type="arabicPeriod"/>
              <a:defRPr/>
            </a:pPr>
            <a:r>
              <a:rPr lang="pt-BR" dirty="0" smtClean="0"/>
              <a:t>Qual o achado radiológico sugestivo de DMH? É exclusivo dessa doença?</a:t>
            </a:r>
          </a:p>
          <a:p>
            <a:pPr marL="624078" indent="-514350" algn="just" eaLnBrk="1" fontAlgn="auto" hangingPunct="1">
              <a:spcAft>
                <a:spcPts val="0"/>
              </a:spcAft>
              <a:buClr>
                <a:schemeClr val="accent3"/>
              </a:buClr>
              <a:buFont typeface="+mj-lt"/>
              <a:buAutoNum type="arabicPeriod"/>
              <a:defRPr/>
            </a:pPr>
            <a:r>
              <a:rPr lang="pt-BR" dirty="0" smtClean="0"/>
              <a:t>Quando indicar surfactante exógeno?</a:t>
            </a:r>
          </a:p>
          <a:p>
            <a:pPr marL="624078" indent="-514350" algn="just" eaLnBrk="1" fontAlgn="auto" hangingPunct="1">
              <a:spcAft>
                <a:spcPts val="0"/>
              </a:spcAft>
              <a:buClr>
                <a:schemeClr val="accent3"/>
              </a:buClr>
              <a:buFont typeface="+mj-lt"/>
              <a:buAutoNum type="arabicPeriod"/>
              <a:defRPr/>
            </a:pPr>
            <a:r>
              <a:rPr lang="pt-BR" dirty="0" smtClean="0"/>
              <a:t>Por que foi indicado </a:t>
            </a:r>
            <a:r>
              <a:rPr lang="pt-BR" dirty="0" err="1" smtClean="0"/>
              <a:t>antibioticoterapia</a:t>
            </a:r>
            <a:r>
              <a:rPr lang="pt-BR" dirty="0" smtClean="0"/>
              <a:t> para este bebê?</a:t>
            </a:r>
          </a:p>
          <a:p>
            <a:pPr marL="624078" indent="-514350" algn="just" eaLnBrk="1" fontAlgn="auto" hangingPunct="1">
              <a:spcAft>
                <a:spcPts val="0"/>
              </a:spcAft>
              <a:buClr>
                <a:schemeClr val="accent3"/>
              </a:buClr>
              <a:buFont typeface="+mj-lt"/>
              <a:buAutoNum type="arabicPeriod"/>
              <a:defRPr/>
            </a:pPr>
            <a:r>
              <a:rPr lang="pt-BR" dirty="0" smtClean="0"/>
              <a:t>Como justificar taquicardia apresentada durante a evolução nos primeiros dias de vida?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endParaRPr lang="pt-BR" dirty="0"/>
          </a:p>
        </p:txBody>
      </p:sp>
      <p:pic>
        <p:nvPicPr>
          <p:cNvPr id="36866" name="Título 2"/>
          <p:cNvPicPr>
            <a:picLocks noGrp="1" noChangeArrowheads="1"/>
          </p:cNvPicPr>
          <p:nvPr>
            <p:ph type="title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0850" y="268288"/>
            <a:ext cx="8242300" cy="115887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Título 3"/>
          <p:cNvPicPr>
            <a:picLocks noGrp="1" noChangeArrowheads="1"/>
          </p:cNvPicPr>
          <p:nvPr>
            <p:ph type="ctrTitle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2625" y="1951038"/>
            <a:ext cx="8259763" cy="1846262"/>
          </a:xfrm>
        </p:spPr>
      </p:pic>
      <p:pic>
        <p:nvPicPr>
          <p:cNvPr id="38914" name="Picture 1" descr="D:\Users\Fernanda\Documents\ESCS\Simbolos AAAESCS\Logo ESCS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950" y="115888"/>
            <a:ext cx="1439863" cy="101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5" name="Picture 2" descr="http://www.niap.com.br/tarjasCursos/NEONATOL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0825" y="4221163"/>
            <a:ext cx="3673475" cy="2447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6" name="Picture 4" descr="http://www.spenzieri.com.br/wp-content/uploads/2012/03/D.-da-membrana-Hialina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88125" y="260350"/>
            <a:ext cx="1871663" cy="177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>
          <a:xfrm>
            <a:off x="457200" y="1481138"/>
            <a:ext cx="8229600" cy="4972050"/>
          </a:xfrm>
        </p:spPr>
        <p:txBody>
          <a:bodyPr>
            <a:normAutofit fontScale="62500" lnSpcReduction="20000"/>
          </a:bodyPr>
          <a:lstStyle/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Período embrionário 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•  6ª semana de IG: identificação dos segmentos </a:t>
            </a:r>
            <a:r>
              <a:rPr lang="pt-BR" dirty="0" err="1" smtClean="0"/>
              <a:t>broncopulmonares</a:t>
            </a:r>
            <a:r>
              <a:rPr lang="pt-BR" dirty="0" smtClean="0"/>
              <a:t> 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 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Período pseudoglandular 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• 10ª semana: ramificação contínua da árvore traqueobrônquica, aspecto histológico de glândula exócrina. Bronquíolo terminal ainda não estão desenvolvido.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 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Período </a:t>
            </a:r>
            <a:r>
              <a:rPr lang="pt-BR" dirty="0" err="1" smtClean="0"/>
              <a:t>canalicular</a:t>
            </a:r>
            <a:r>
              <a:rPr lang="pt-BR" dirty="0" smtClean="0"/>
              <a:t> 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•  17ª a 24ª semanas: surgem várias gerações de bronquíolos respiratórios 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 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Período sacular 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•   por volta da 24ª semana: dois tipos de células especiais que revestem os </a:t>
            </a:r>
            <a:r>
              <a:rPr lang="pt-BR" dirty="0" err="1" smtClean="0"/>
              <a:t>ácinos</a:t>
            </a:r>
            <a:r>
              <a:rPr lang="pt-BR" dirty="0" smtClean="0"/>
              <a:t> diferenciam-se: </a:t>
            </a:r>
            <a:r>
              <a:rPr lang="pt-BR" dirty="0" err="1" smtClean="0"/>
              <a:t>pneumócitos</a:t>
            </a:r>
            <a:r>
              <a:rPr lang="pt-BR" dirty="0" smtClean="0"/>
              <a:t> tipos I e II, sendo estes últimos ricos em corpos  lamelares, estruturas estas que contêm substâncias surfactantes 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   entre a 24ª e a 37ª semanas, as vias aéreas terminam em estruturas saculares, que se diferenciam em ductos alveolares e alvéolos, promovendo importante expansão do espaço respiratório</a:t>
            </a:r>
            <a:endParaRPr lang="pt-BR" dirty="0"/>
          </a:p>
        </p:txBody>
      </p:sp>
      <p:pic>
        <p:nvPicPr>
          <p:cNvPr id="39938" name="Título 2"/>
          <p:cNvPicPr>
            <a:picLocks noGrp="1" noChangeArrowheads="1"/>
          </p:cNvPicPr>
          <p:nvPr>
            <p:ph type="title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88" y="268288"/>
            <a:ext cx="8528050" cy="115887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>
          <a:xfrm>
            <a:off x="457200" y="765175"/>
            <a:ext cx="8229600" cy="3095625"/>
          </a:xfrm>
        </p:spPr>
        <p:txBody>
          <a:bodyPr>
            <a:normAutofit fontScale="92500" lnSpcReduction="10000"/>
          </a:bodyPr>
          <a:lstStyle/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Produção de surfactante - antes de 34 semanas é muito instável e qualquer insulto bloqueia a produção do </a:t>
            </a:r>
            <a:r>
              <a:rPr lang="pt-BR" dirty="0" err="1" smtClean="0"/>
              <a:t>fosfolipídeo</a:t>
            </a:r>
            <a:r>
              <a:rPr lang="pt-BR" dirty="0" smtClean="0"/>
              <a:t> 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 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– Função: diminuir a tensão superficial do alvéolo, a medida que seu raio diminui durante a expiração, impedindo assim o colapso total do pulmão </a:t>
            </a:r>
            <a:endParaRPr lang="pt-BR" dirty="0"/>
          </a:p>
        </p:txBody>
      </p:sp>
      <p:pic>
        <p:nvPicPr>
          <p:cNvPr id="40962" name="Picture 2" descr="http://www.fisiotic.org/essawiki/images/2/20/Sept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92325" y="3716338"/>
            <a:ext cx="4959350" cy="2808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>
          <a:xfrm>
            <a:off x="457200" y="1481138"/>
            <a:ext cx="8229600" cy="4827587"/>
          </a:xfrm>
        </p:spPr>
        <p:txBody>
          <a:bodyPr>
            <a:normAutofit lnSpcReduction="10000"/>
          </a:bodyPr>
          <a:lstStyle/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Síndrome do desconforto respiratório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endParaRPr lang="pt-BR" dirty="0" smtClean="0"/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Deficiência quantitativa e qualitativa do surfactante alveolar é a principal causa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endParaRPr lang="pt-BR" dirty="0" smtClean="0"/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Fatores de risco: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* RN prematuros com menos de 28 semanas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* Sexo masculino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* Filhos de mãe diabética (</a:t>
            </a:r>
            <a:r>
              <a:rPr lang="pt-BR" sz="2400" dirty="0" smtClean="0"/>
              <a:t>quantidade e qualidade do surfactante</a:t>
            </a:r>
            <a:r>
              <a:rPr lang="pt-BR" dirty="0" smtClean="0"/>
              <a:t>)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* Asfixia ao nascimento</a:t>
            </a:r>
            <a:endParaRPr lang="pt-BR" dirty="0"/>
          </a:p>
        </p:txBody>
      </p:sp>
      <p:pic>
        <p:nvPicPr>
          <p:cNvPr id="41986" name="Título 2"/>
          <p:cNvPicPr>
            <a:picLocks noGrp="1" noChangeArrowheads="1"/>
          </p:cNvPicPr>
          <p:nvPr>
            <p:ph type="title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725" y="268288"/>
            <a:ext cx="8705850" cy="115887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0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5950" y="873125"/>
            <a:ext cx="7912100" cy="511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81250" y="109538"/>
            <a:ext cx="4381500" cy="663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034" name="CaixaDeTexto 5"/>
          <p:cNvSpPr txBox="1">
            <a:spLocks noChangeArrowheads="1"/>
          </p:cNvSpPr>
          <p:nvPr/>
        </p:nvSpPr>
        <p:spPr bwMode="auto">
          <a:xfrm>
            <a:off x="7164388" y="5876925"/>
            <a:ext cx="1908175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400">
                <a:solidFill>
                  <a:srgbClr val="7F7F7F"/>
                </a:solidFill>
                <a:latin typeface="Lucida Sans Unicode" pitchFamily="34" charset="0"/>
              </a:rPr>
              <a:t>Paulo R. Margotto - Assistência ao Recém-Nascido de Risco, 3</a:t>
            </a:r>
            <a:r>
              <a:rPr lang="pt-BR" sz="1400" baseline="30000">
                <a:solidFill>
                  <a:srgbClr val="7F7F7F"/>
                </a:solidFill>
                <a:latin typeface="Lucida Sans Unicode" pitchFamily="34" charset="0"/>
              </a:rPr>
              <a:t>a </a:t>
            </a:r>
            <a:r>
              <a:rPr lang="pt-BR" sz="1400">
                <a:solidFill>
                  <a:srgbClr val="7F7F7F"/>
                </a:solidFill>
                <a:latin typeface="Lucida Sans Unicode" pitchFamily="34" charset="0"/>
              </a:rPr>
              <a:t>Ed/2013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2781300"/>
            <a:ext cx="4171950" cy="301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58" name="Picture 1" descr="Figura4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288" y="1052513"/>
            <a:ext cx="3930650" cy="2617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59" name="Line 4"/>
          <p:cNvSpPr>
            <a:spLocks noChangeShapeType="1"/>
          </p:cNvSpPr>
          <p:nvPr/>
        </p:nvSpPr>
        <p:spPr bwMode="auto">
          <a:xfrm flipH="1">
            <a:off x="3276600" y="1989138"/>
            <a:ext cx="358775" cy="431800"/>
          </a:xfrm>
          <a:prstGeom prst="line">
            <a:avLst/>
          </a:prstGeom>
          <a:noFill/>
          <a:ln w="57150">
            <a:solidFill>
              <a:srgbClr val="0000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45060" name="Text Box 5"/>
          <p:cNvSpPr txBox="1">
            <a:spLocks noChangeArrowheads="1"/>
          </p:cNvSpPr>
          <p:nvPr/>
        </p:nvSpPr>
        <p:spPr bwMode="auto">
          <a:xfrm>
            <a:off x="3708400" y="1773238"/>
            <a:ext cx="21145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>
                <a:solidFill>
                  <a:schemeClr val="accent2"/>
                </a:solidFill>
              </a:rPr>
              <a:t>Membrana hialina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Evolução Clínica</a:t>
            </a:r>
            <a:endParaRPr lang="pt-BR" dirty="0"/>
          </a:p>
        </p:txBody>
      </p:sp>
      <p:sp>
        <p:nvSpPr>
          <p:cNvPr id="46082" name="Espaço Reservado para Conteúdo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BR" smtClean="0"/>
              <a:t>Início de desconforto respiratório logo após o nascimento ou nas primeiras 3 horas de vida</a:t>
            </a:r>
          </a:p>
          <a:p>
            <a:pPr algn="just" eaLnBrk="1" hangingPunct="1"/>
            <a:r>
              <a:rPr lang="pt-BR" smtClean="0"/>
              <a:t>Intensificam-se nas primeiras 24 horas</a:t>
            </a:r>
          </a:p>
          <a:p>
            <a:pPr algn="just" eaLnBrk="1" hangingPunct="1"/>
            <a:r>
              <a:rPr lang="pt-BR" smtClean="0"/>
              <a:t>Pico por volta de 48 horas</a:t>
            </a:r>
          </a:p>
          <a:p>
            <a:pPr algn="just" eaLnBrk="1" hangingPunct="1"/>
            <a:r>
              <a:rPr lang="pt-BR" smtClean="0"/>
              <a:t>Melhora gradativa após 72 horas de vida</a:t>
            </a:r>
          </a:p>
          <a:p>
            <a:pPr algn="just" eaLnBrk="1" hangingPunct="1"/>
            <a:endParaRPr lang="pt-BR" smtClean="0"/>
          </a:p>
          <a:p>
            <a:pPr algn="just" eaLnBrk="1" hangingPunct="1"/>
            <a:r>
              <a:rPr lang="pt-BR" b="1" u="sng" smtClean="0"/>
              <a:t>Sintomas</a:t>
            </a:r>
            <a:r>
              <a:rPr lang="pt-BR" smtClean="0"/>
              <a:t>: Gemido expiratório, batimento de asas do nariz, taquipnéia, retração da caixa torácica e cianose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09675" y="1443038"/>
            <a:ext cx="6724650" cy="397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Espaço Reservado para Conteúdo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BR" smtClean="0"/>
              <a:t>Inﬁltrado retículo-granular difuso (vidro moído) distribuído uniformemente nos campos pulmonares</a:t>
            </a:r>
          </a:p>
          <a:p>
            <a:pPr algn="just" eaLnBrk="1" hangingPunct="1"/>
            <a:endParaRPr lang="pt-BR" smtClean="0"/>
          </a:p>
          <a:p>
            <a:pPr algn="just" eaLnBrk="1" hangingPunct="1"/>
            <a:r>
              <a:rPr lang="pt-BR" smtClean="0"/>
              <a:t>Presença de broncogramas aéreos</a:t>
            </a:r>
          </a:p>
          <a:p>
            <a:pPr algn="just" eaLnBrk="1" hangingPunct="1"/>
            <a:endParaRPr lang="pt-BR" smtClean="0"/>
          </a:p>
          <a:p>
            <a:pPr algn="just" eaLnBrk="1" hangingPunct="1"/>
            <a:r>
              <a:rPr lang="pt-BR" smtClean="0"/>
              <a:t>Aumento de líquido pulmonar</a:t>
            </a:r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Achados Radiológicos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24025" y="852488"/>
            <a:ext cx="5695950" cy="5153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7" name="Picture 2" descr="http://s3.amazonaws.com/magoo/ABAAAAS-IAL-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313" y="1125538"/>
            <a:ext cx="5040312" cy="4211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17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1863" y="612775"/>
            <a:ext cx="2628900" cy="260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179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27763" y="3781425"/>
            <a:ext cx="2409825" cy="260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1" name="Título 1"/>
          <p:cNvPicPr>
            <a:picLocks noGrp="1" noChangeArrowheads="1"/>
          </p:cNvPicPr>
          <p:nvPr>
            <p:ph type="title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5263" y="268288"/>
            <a:ext cx="8497887" cy="1158875"/>
          </a:xfrm>
        </p:spPr>
      </p:pic>
      <p:sp>
        <p:nvSpPr>
          <p:cNvPr id="51202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lnSpc>
                <a:spcPct val="90000"/>
              </a:lnSpc>
            </a:pPr>
            <a:r>
              <a:rPr lang="pt-BR" sz="2300" smtClean="0"/>
              <a:t>Evidências de prematuridade e imaturidade pulmonar.</a:t>
            </a:r>
          </a:p>
          <a:p>
            <a:pPr algn="just" eaLnBrk="1" hangingPunct="1">
              <a:lnSpc>
                <a:spcPct val="90000"/>
              </a:lnSpc>
            </a:pPr>
            <a:r>
              <a:rPr lang="pt-BR" sz="2300" smtClean="0"/>
              <a:t>Início do desconforto respiratório nas primeiras 3 horas de vida.</a:t>
            </a:r>
          </a:p>
          <a:p>
            <a:pPr algn="just" eaLnBrk="1" hangingPunct="1">
              <a:lnSpc>
                <a:spcPct val="90000"/>
              </a:lnSpc>
            </a:pPr>
            <a:r>
              <a:rPr lang="pt-BR" sz="2300" smtClean="0"/>
              <a:t>Evidências de complacência pulmonar reduzida, CRF diminuída e trabalho respiratório aumentado.</a:t>
            </a:r>
          </a:p>
          <a:p>
            <a:pPr algn="just" eaLnBrk="1" hangingPunct="1">
              <a:lnSpc>
                <a:spcPct val="90000"/>
              </a:lnSpc>
            </a:pPr>
            <a:r>
              <a:rPr lang="pt-BR" sz="2300" smtClean="0"/>
              <a:t>Necessidade de oxigênio inalatório e/ou suporte ventilatório não invasivo ou invasivo por mais de 24 horas para manter os valores de gases sanguíneos dentro da normalidade.</a:t>
            </a:r>
          </a:p>
          <a:p>
            <a:pPr algn="just" eaLnBrk="1" hangingPunct="1">
              <a:lnSpc>
                <a:spcPct val="90000"/>
              </a:lnSpc>
            </a:pPr>
            <a:r>
              <a:rPr lang="pt-BR" sz="2300" smtClean="0"/>
              <a:t>Radiografia de tórax mostrando parênquima pulmonar com velamento reticulogranular difuso e broncogramas aéreos entre 6 e 24 horas de vida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Espaço Reservado para Conteúdo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mtClean="0"/>
              <a:t>Pneumonia intrauterina</a:t>
            </a:r>
          </a:p>
          <a:p>
            <a:pPr eaLnBrk="1" hangingPunct="1"/>
            <a:r>
              <a:rPr lang="pt-BR" smtClean="0"/>
              <a:t>Taquipnéia transitória do RN</a:t>
            </a:r>
          </a:p>
          <a:p>
            <a:pPr eaLnBrk="1" hangingPunct="1"/>
            <a:r>
              <a:rPr lang="pt-BR" smtClean="0"/>
              <a:t>Síndrome de aspiração meconial</a:t>
            </a:r>
          </a:p>
          <a:p>
            <a:pPr eaLnBrk="1" hangingPunct="1"/>
            <a:r>
              <a:rPr lang="pt-BR" smtClean="0"/>
              <a:t>Hipertensão pulmonar persistente</a:t>
            </a:r>
          </a:p>
        </p:txBody>
      </p:sp>
      <p:pic>
        <p:nvPicPr>
          <p:cNvPr id="52226" name="Título 2"/>
          <p:cNvPicPr>
            <a:picLocks noGrp="1" noChangeArrowheads="1"/>
          </p:cNvPicPr>
          <p:nvPr>
            <p:ph type="title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5263" y="268288"/>
            <a:ext cx="8497887" cy="115887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Espaço Reservado para Conteúdo 1"/>
          <p:cNvSpPr>
            <a:spLocks noGrp="1"/>
          </p:cNvSpPr>
          <p:nvPr>
            <p:ph idx="1"/>
          </p:nvPr>
        </p:nvSpPr>
        <p:spPr>
          <a:xfrm>
            <a:off x="457200" y="1481138"/>
            <a:ext cx="8229600" cy="4756150"/>
          </a:xfrm>
        </p:spPr>
        <p:txBody>
          <a:bodyPr/>
          <a:lstStyle/>
          <a:p>
            <a:pPr algn="just" eaLnBrk="1" hangingPunct="1"/>
            <a:r>
              <a:rPr lang="pt-BR" smtClean="0"/>
              <a:t>Surfactante nas primeiras 2h de vida: RN sob VM, com necessidade de FiO2 maior ou igual a 40% para manter PaO2 de 50-70mmHg ou SatO2 de 86-93% - repetir se permanecer em VM e necessidade de FiO2&gt; 30% para manter os mesmos parâmetros</a:t>
            </a:r>
          </a:p>
          <a:p>
            <a:pPr algn="just" eaLnBrk="1" hangingPunct="1"/>
            <a:endParaRPr lang="pt-BR" smtClean="0"/>
          </a:p>
          <a:p>
            <a:pPr algn="just" eaLnBrk="1" hangingPunct="1"/>
            <a:r>
              <a:rPr lang="pt-BR" smtClean="0"/>
              <a:t>Suporte Respiratório: CPAP nasal ou VM</a:t>
            </a:r>
          </a:p>
          <a:p>
            <a:pPr algn="just" eaLnBrk="1" hangingPunct="1">
              <a:buFont typeface="Wingdings 3" pitchFamily="18" charset="2"/>
              <a:buNone/>
            </a:pPr>
            <a:r>
              <a:rPr lang="pt-BR" smtClean="0"/>
              <a:t>* Indicação da ventilação mecânica: SatO</a:t>
            </a:r>
            <a:r>
              <a:rPr lang="pt-BR" baseline="-25000" smtClean="0"/>
              <a:t>2</a:t>
            </a:r>
            <a:r>
              <a:rPr lang="pt-BR" smtClean="0"/>
              <a:t>&lt;90 ou paO</a:t>
            </a:r>
            <a:r>
              <a:rPr lang="pt-BR" baseline="-25000" smtClean="0"/>
              <a:t>2</a:t>
            </a:r>
            <a:r>
              <a:rPr lang="pt-BR" smtClean="0"/>
              <a:t>&lt;80 em FiO</a:t>
            </a:r>
            <a:r>
              <a:rPr lang="pt-BR" baseline="-25000" smtClean="0"/>
              <a:t>2</a:t>
            </a:r>
            <a:r>
              <a:rPr lang="pt-BR" smtClean="0"/>
              <a:t>&gt;40%</a:t>
            </a:r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Tratamento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Espaço Reservado para Conteúdo 1"/>
          <p:cNvSpPr>
            <a:spLocks noGrp="1"/>
          </p:cNvSpPr>
          <p:nvPr>
            <p:ph idx="1"/>
          </p:nvPr>
        </p:nvSpPr>
        <p:spPr>
          <a:xfrm>
            <a:off x="457200" y="1052513"/>
            <a:ext cx="8229600" cy="4525962"/>
          </a:xfrm>
        </p:spPr>
        <p:txBody>
          <a:bodyPr/>
          <a:lstStyle/>
          <a:p>
            <a:pPr algn="just" eaLnBrk="1" hangingPunct="1"/>
            <a:r>
              <a:rPr lang="pt-BR" smtClean="0"/>
              <a:t>Monitorização </a:t>
            </a:r>
          </a:p>
          <a:p>
            <a:pPr algn="just" eaLnBrk="1" hangingPunct="1"/>
            <a:endParaRPr lang="pt-BR" smtClean="0"/>
          </a:p>
          <a:p>
            <a:pPr algn="just" eaLnBrk="1" hangingPunct="1"/>
            <a:r>
              <a:rPr lang="pt-BR" smtClean="0"/>
              <a:t>Controle térmico</a:t>
            </a:r>
          </a:p>
          <a:p>
            <a:pPr algn="just" eaLnBrk="1" hangingPunct="1"/>
            <a:endParaRPr lang="pt-BR" smtClean="0"/>
          </a:p>
          <a:p>
            <a:pPr algn="just" eaLnBrk="1" hangingPunct="1"/>
            <a:r>
              <a:rPr lang="pt-BR" smtClean="0"/>
              <a:t>Hidratação venosa</a:t>
            </a:r>
          </a:p>
          <a:p>
            <a:pPr algn="just" eaLnBrk="1" hangingPunct="1"/>
            <a:endParaRPr lang="pt-BR" smtClean="0"/>
          </a:p>
          <a:p>
            <a:pPr algn="just" eaLnBrk="1" hangingPunct="1"/>
            <a:r>
              <a:rPr lang="pt-BR" smtClean="0"/>
              <a:t>Nutrição</a:t>
            </a:r>
          </a:p>
          <a:p>
            <a:pPr algn="just" eaLnBrk="1" hangingPunct="1"/>
            <a:endParaRPr lang="pt-BR" smtClean="0"/>
          </a:p>
          <a:p>
            <a:pPr algn="just" eaLnBrk="1" hangingPunct="1"/>
            <a:r>
              <a:rPr lang="pt-BR" smtClean="0"/>
              <a:t>Uso de drogas: Antibiótico? </a:t>
            </a:r>
          </a:p>
          <a:p>
            <a:pPr eaLnBrk="1" hangingPunct="1"/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a 1"/>
          <p:cNvGraphicFramePr/>
          <p:nvPr/>
        </p:nvGraphicFramePr>
        <p:xfrm>
          <a:off x="572091" y="396147"/>
          <a:ext cx="7960349" cy="54811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5298" name="Imagem 3"/>
          <p:cNvPicPr>
            <a:picLocks noChangeAspect="1"/>
          </p:cNvPicPr>
          <p:nvPr/>
        </p:nvPicPr>
        <p:blipFill>
          <a:blip r:embed="rId7" cstate="print"/>
          <a:srcRect l="1707" t="16985" r="5260" b="15073"/>
          <a:stretch>
            <a:fillRect/>
          </a:stretch>
        </p:blipFill>
        <p:spPr bwMode="auto">
          <a:xfrm>
            <a:off x="5724525" y="3716338"/>
            <a:ext cx="3384550" cy="993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tângulo 4"/>
          <p:cNvSpPr/>
          <p:nvPr/>
        </p:nvSpPr>
        <p:spPr>
          <a:xfrm>
            <a:off x="268288" y="5981700"/>
            <a:ext cx="8607425" cy="40640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dirty="0">
                <a:solidFill>
                  <a:schemeClr val="tx2"/>
                </a:solidFill>
                <a:latin typeface="+mn-lt"/>
                <a:cs typeface="+mn-cs"/>
              </a:rPr>
              <a:t>se RN entubado com FiO2 &gt; 40% para manter PaO2 50  - 70 mmHg 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3203575" y="6443663"/>
            <a:ext cx="5940425" cy="3667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>
                <a:solidFill>
                  <a:schemeClr val="bg1">
                    <a:lumMod val="50000"/>
                  </a:schemeClr>
                </a:solidFill>
                <a:latin typeface="+mn-lt"/>
                <a:cs typeface="+mn-cs"/>
              </a:rPr>
              <a:t>Marta R Moura – </a:t>
            </a:r>
            <a:r>
              <a:rPr lang="pt-BR" dirty="0" err="1">
                <a:solidFill>
                  <a:schemeClr val="bg1">
                    <a:lumMod val="50000"/>
                  </a:schemeClr>
                </a:solidFill>
                <a:latin typeface="+mn-lt"/>
                <a:cs typeface="+mn-cs"/>
              </a:rPr>
              <a:t>Prog</a:t>
            </a:r>
            <a:r>
              <a:rPr lang="pt-BR" dirty="0">
                <a:solidFill>
                  <a:schemeClr val="bg1">
                    <a:lumMod val="50000"/>
                  </a:schemeClr>
                </a:solidFill>
                <a:latin typeface="+mn-lt"/>
                <a:cs typeface="+mn-cs"/>
              </a:rPr>
              <a:t> de </a:t>
            </a:r>
            <a:r>
              <a:rPr lang="pt-BR" dirty="0" err="1">
                <a:solidFill>
                  <a:schemeClr val="bg1">
                    <a:lumMod val="50000"/>
                  </a:schemeClr>
                </a:solidFill>
                <a:latin typeface="+mn-lt"/>
                <a:cs typeface="+mn-cs"/>
              </a:rPr>
              <a:t>Res</a:t>
            </a:r>
            <a:r>
              <a:rPr lang="pt-BR" dirty="0">
                <a:solidFill>
                  <a:schemeClr val="bg1">
                    <a:lumMod val="50000"/>
                  </a:schemeClr>
                </a:solidFill>
                <a:latin typeface="+mn-lt"/>
                <a:cs typeface="+mn-cs"/>
              </a:rPr>
              <a:t> Médica do HMIB, 2014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1" name="Título 1"/>
          <p:cNvPicPr>
            <a:picLocks noGrp="1" noChangeArrowheads="1"/>
          </p:cNvPicPr>
          <p:nvPr>
            <p:ph type="title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313" y="260350"/>
            <a:ext cx="8242300" cy="1158875"/>
          </a:xfrm>
        </p:spPr>
      </p:pic>
      <p:sp>
        <p:nvSpPr>
          <p:cNvPr id="56322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BR" smtClean="0"/>
              <a:t>Infecção bacteriana, viral ou fúngica ou de origem química</a:t>
            </a:r>
          </a:p>
          <a:p>
            <a:pPr algn="just" eaLnBrk="1" hangingPunct="1"/>
            <a:r>
              <a:rPr lang="pt-BR" smtClean="0"/>
              <a:t>Ocorrem por via transplacentária, secundárias à infecção sistêmica materna (rubéola, citomegalovirose, toxoplasmose, sífilis, listeriose, tuberculose e AIDS) ou por aspiração de líquido amniótico infectado (corioamnionite)</a:t>
            </a:r>
          </a:p>
          <a:p>
            <a:pPr algn="just" eaLnBrk="1" hangingPunct="1">
              <a:buFont typeface="Wingdings 3" pitchFamily="18" charset="2"/>
              <a:buNone/>
            </a:pP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Espaço Reservado para Conteúdo 1"/>
          <p:cNvSpPr>
            <a:spLocks noGrp="1"/>
          </p:cNvSpPr>
          <p:nvPr>
            <p:ph idx="1"/>
          </p:nvPr>
        </p:nvSpPr>
        <p:spPr>
          <a:xfrm>
            <a:off x="457200" y="1412875"/>
            <a:ext cx="8229600" cy="4525963"/>
          </a:xfrm>
        </p:spPr>
        <p:txBody>
          <a:bodyPr/>
          <a:lstStyle/>
          <a:p>
            <a:pPr algn="just" eaLnBrk="1" hangingPunct="1"/>
            <a:r>
              <a:rPr lang="pt-BR" smtClean="0"/>
              <a:t>Fatores de risco:</a:t>
            </a:r>
          </a:p>
          <a:p>
            <a:pPr algn="just" eaLnBrk="1" hangingPunct="1">
              <a:buFont typeface="Wingdings 3" pitchFamily="18" charset="2"/>
              <a:buNone/>
            </a:pPr>
            <a:r>
              <a:rPr lang="pt-BR" smtClean="0"/>
              <a:t>*Rotura prematura de membranas</a:t>
            </a:r>
          </a:p>
          <a:p>
            <a:pPr algn="just" eaLnBrk="1" hangingPunct="1">
              <a:buFont typeface="Wingdings 3" pitchFamily="18" charset="2"/>
              <a:buNone/>
            </a:pPr>
            <a:r>
              <a:rPr lang="pt-BR" smtClean="0"/>
              <a:t>*Infecção urinária nos últimos 15 dias não tratada</a:t>
            </a:r>
          </a:p>
          <a:p>
            <a:pPr algn="just" eaLnBrk="1" hangingPunct="1">
              <a:buFont typeface="Wingdings 3" pitchFamily="18" charset="2"/>
              <a:buNone/>
            </a:pPr>
            <a:r>
              <a:rPr lang="pt-BR" smtClean="0"/>
              <a:t>*Febre intra-parto</a:t>
            </a:r>
          </a:p>
          <a:p>
            <a:pPr algn="just" eaLnBrk="1" hangingPunct="1">
              <a:buFont typeface="Wingdings 3" pitchFamily="18" charset="2"/>
              <a:buNone/>
            </a:pPr>
            <a:r>
              <a:rPr lang="pt-BR" smtClean="0"/>
              <a:t>*Bacteriúria ou RN anterior com infecção por </a:t>
            </a:r>
            <a:r>
              <a:rPr lang="pt-BR" i="1" smtClean="0"/>
              <a:t>Streptococcus </a:t>
            </a:r>
            <a:r>
              <a:rPr lang="pt-BR" smtClean="0"/>
              <a:t>do Grupo B</a:t>
            </a:r>
          </a:p>
          <a:p>
            <a:pPr eaLnBrk="1" hangingPunct="1"/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6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1050" y="814388"/>
            <a:ext cx="7581900" cy="522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8138" y="260350"/>
            <a:ext cx="8467725" cy="614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Evolução Clínica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Desconforto respiratório, precoce ou não, com evolução arrastada 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Sinais e sintomas comuns a outros quadros pulmonares e extrapulmonares: batimento de asas, gemido, cianose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endParaRPr lang="pt-BR" dirty="0" smtClean="0"/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Sinais indicativos de </a:t>
            </a:r>
            <a:r>
              <a:rPr lang="pt-BR" dirty="0" err="1" smtClean="0"/>
              <a:t>sepse</a:t>
            </a:r>
            <a:r>
              <a:rPr lang="pt-BR" dirty="0" smtClean="0"/>
              <a:t>: intolerância alimentar, letargia, hipotonia, hipo ou hipertermia, distensão abdominal, choro fraco, má perfusão capilar, não melhora no CPAP, </a:t>
            </a:r>
            <a:r>
              <a:rPr lang="pt-BR" dirty="0" err="1" smtClean="0"/>
              <a:t>apnéias</a:t>
            </a:r>
            <a:r>
              <a:rPr lang="pt-BR" dirty="0" smtClean="0"/>
              <a:t>, choque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1" name="Espaço Reservado para Conteúdo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BR" smtClean="0"/>
              <a:t>Infiltrado nodular ou grosseiro</a:t>
            </a:r>
          </a:p>
          <a:p>
            <a:pPr algn="just" eaLnBrk="1" hangingPunct="1"/>
            <a:r>
              <a:rPr lang="pt-BR" smtClean="0"/>
              <a:t>Infiltrado granular fino e irregular</a:t>
            </a:r>
          </a:p>
          <a:p>
            <a:pPr algn="just" eaLnBrk="1" hangingPunct="1"/>
            <a:r>
              <a:rPr lang="pt-BR" smtClean="0"/>
              <a:t>Broncogramas aéreos</a:t>
            </a:r>
          </a:p>
          <a:p>
            <a:pPr algn="just" eaLnBrk="1" hangingPunct="1"/>
            <a:r>
              <a:rPr lang="pt-BR" smtClean="0"/>
              <a:t>Edema pulmonar</a:t>
            </a:r>
          </a:p>
          <a:p>
            <a:pPr algn="just" eaLnBrk="1" hangingPunct="1"/>
            <a:r>
              <a:rPr lang="pt-BR" smtClean="0"/>
              <a:t>Consolidação segmentar ou lobar</a:t>
            </a:r>
          </a:p>
        </p:txBody>
      </p:sp>
      <p:pic>
        <p:nvPicPr>
          <p:cNvPr id="61442" name="Título 2"/>
          <p:cNvPicPr>
            <a:picLocks noGrp="1" noChangeArrowheads="1"/>
          </p:cNvPicPr>
          <p:nvPr>
            <p:ph type="title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5263" y="268288"/>
            <a:ext cx="8497887" cy="115887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188" y="1557338"/>
            <a:ext cx="3914775" cy="3533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2466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363" y="1557338"/>
            <a:ext cx="3562350" cy="3533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89" name="Título 1"/>
          <p:cNvPicPr>
            <a:picLocks noGrp="1" noChangeArrowheads="1"/>
          </p:cNvPicPr>
          <p:nvPr>
            <p:ph type="title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5263" y="268288"/>
            <a:ext cx="8497887" cy="1158875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Hemograma: Leucocitose, </a:t>
            </a:r>
            <a:r>
              <a:rPr lang="pt-BR" dirty="0" err="1" smtClean="0"/>
              <a:t>leucopenia</a:t>
            </a:r>
            <a:r>
              <a:rPr lang="pt-BR" dirty="0" smtClean="0"/>
              <a:t>, </a:t>
            </a:r>
            <a:r>
              <a:rPr lang="pt-BR" dirty="0" err="1" smtClean="0"/>
              <a:t>plaquetopenia</a:t>
            </a:r>
            <a:r>
              <a:rPr lang="pt-BR" dirty="0" smtClean="0"/>
              <a:t>, índices de </a:t>
            </a:r>
            <a:r>
              <a:rPr lang="pt-BR" dirty="0" err="1" smtClean="0"/>
              <a:t>Manroe</a:t>
            </a:r>
            <a:r>
              <a:rPr lang="pt-BR" dirty="0" smtClean="0"/>
              <a:t>, granulações tóxicas.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Arial" charset="0"/>
              <a:buChar char="•"/>
              <a:defRPr/>
            </a:pPr>
            <a:r>
              <a:rPr lang="pt-BR" dirty="0" smtClean="0"/>
              <a:t>Valorizar </a:t>
            </a:r>
            <a:r>
              <a:rPr lang="pt-BR" dirty="0" err="1" smtClean="0"/>
              <a:t>leucopenia</a:t>
            </a:r>
            <a:r>
              <a:rPr lang="pt-BR" dirty="0" smtClean="0"/>
              <a:t> (abaixo de 5000ml/mm³ e </a:t>
            </a:r>
            <a:r>
              <a:rPr lang="pt-BR" dirty="0" err="1" smtClean="0"/>
              <a:t>neutropenia</a:t>
            </a:r>
            <a:r>
              <a:rPr lang="pt-BR" dirty="0" smtClean="0"/>
              <a:t> total e relação I/T (imaturos/total de neutrófilos)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Arial" charset="0"/>
              <a:buChar char="•"/>
              <a:defRPr/>
            </a:pPr>
            <a:endParaRPr lang="pt-BR" dirty="0" smtClean="0"/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Proteína C Reativa (aumenta 24-48h após o início de </a:t>
            </a:r>
            <a:r>
              <a:rPr lang="pt-BR" dirty="0" err="1" smtClean="0"/>
              <a:t>sepse</a:t>
            </a:r>
            <a:r>
              <a:rPr lang="pt-BR" dirty="0" smtClean="0"/>
              <a:t>)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endParaRPr lang="pt-BR" dirty="0" smtClean="0"/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Gasometria: acidose metabólica persistente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3" name="Título 1"/>
          <p:cNvPicPr>
            <a:picLocks noGrp="1" noChangeArrowheads="1"/>
          </p:cNvPicPr>
          <p:nvPr>
            <p:ph type="title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5263" y="268288"/>
            <a:ext cx="8497887" cy="1158875"/>
          </a:xfrm>
        </p:spPr>
      </p:pic>
      <p:sp>
        <p:nvSpPr>
          <p:cNvPr id="64514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mtClean="0"/>
              <a:t>Desconforto respiratório acompanhado de hemocultura positiva ou de dois ou mais critérios: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" y="171450"/>
            <a:ext cx="9029700" cy="6353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CaixaDeTexto 3"/>
          <p:cNvSpPr txBox="1"/>
          <p:nvPr/>
        </p:nvSpPr>
        <p:spPr>
          <a:xfrm>
            <a:off x="468313" y="6516688"/>
            <a:ext cx="8424862" cy="5794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+mn-cs"/>
              </a:rPr>
              <a:t>Atenção à Saúde do Recém-Nascido, Guia para os Profissionais de Saúde – </a:t>
            </a:r>
            <a:r>
              <a:rPr lang="pt-BR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+mn-cs"/>
              </a:rPr>
              <a:t>Vol</a:t>
            </a:r>
            <a:r>
              <a:rPr lang="pt-BR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+mn-cs"/>
              </a:rPr>
              <a:t> 3, 2ª Ed/ 2012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Espaço Reservado para Conteúdo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pt-BR" smtClean="0"/>
              <a:t>RN muito prematuros</a:t>
            </a:r>
          </a:p>
          <a:p>
            <a:pPr eaLnBrk="1" hangingPunct="1">
              <a:lnSpc>
                <a:spcPct val="90000"/>
              </a:lnSpc>
            </a:pPr>
            <a:r>
              <a:rPr lang="pt-BR" smtClean="0"/>
              <a:t>Recebeu surfactante e ainda precisa de drogas vasoativas </a:t>
            </a:r>
          </a:p>
          <a:p>
            <a:pPr eaLnBrk="1" hangingPunct="1">
              <a:lnSpc>
                <a:spcPct val="90000"/>
              </a:lnSpc>
            </a:pPr>
            <a:r>
              <a:rPr lang="pt-BR" smtClean="0"/>
              <a:t>Não melhorou com uma dose de surfactante, precisou de 2</a:t>
            </a:r>
            <a:r>
              <a:rPr lang="pt-BR" baseline="30000" smtClean="0"/>
              <a:t>a</a:t>
            </a:r>
            <a:r>
              <a:rPr lang="pt-BR" smtClean="0"/>
              <a:t> ou 3</a:t>
            </a:r>
            <a:r>
              <a:rPr lang="pt-BR" baseline="30000" smtClean="0"/>
              <a:t>a</a:t>
            </a:r>
            <a:r>
              <a:rPr lang="pt-BR" smtClean="0"/>
              <a:t> dose</a:t>
            </a:r>
          </a:p>
          <a:p>
            <a:pPr eaLnBrk="1" hangingPunct="1">
              <a:lnSpc>
                <a:spcPct val="90000"/>
              </a:lnSpc>
            </a:pPr>
            <a:r>
              <a:rPr lang="pt-BR" smtClean="0"/>
              <a:t>História confusa</a:t>
            </a:r>
          </a:p>
          <a:p>
            <a:pPr eaLnBrk="1" hangingPunct="1">
              <a:lnSpc>
                <a:spcPct val="90000"/>
              </a:lnSpc>
            </a:pPr>
            <a:r>
              <a:rPr lang="pt-BR" smtClean="0"/>
              <a:t>DMH que não digere dieta, que não consegue sair da VM</a:t>
            </a:r>
          </a:p>
        </p:txBody>
      </p:sp>
      <p:pic>
        <p:nvPicPr>
          <p:cNvPr id="66562" name="Título 2"/>
          <p:cNvPicPr>
            <a:picLocks noGrp="1" noChangeArrowheads="1"/>
          </p:cNvPicPr>
          <p:nvPr>
            <p:ph type="title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0850" y="268288"/>
            <a:ext cx="8242300" cy="1158875"/>
          </a:xfrm>
        </p:spPr>
      </p:pic>
      <p:sp>
        <p:nvSpPr>
          <p:cNvPr id="4" name="CaixaDeTexto 3"/>
          <p:cNvSpPr txBox="1"/>
          <p:nvPr/>
        </p:nvSpPr>
        <p:spPr>
          <a:xfrm>
            <a:off x="4859338" y="5818188"/>
            <a:ext cx="4033837" cy="9159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>
                <a:solidFill>
                  <a:schemeClr val="bg1">
                    <a:lumMod val="50000"/>
                  </a:schemeClr>
                </a:solidFill>
                <a:latin typeface="+mn-lt"/>
                <a:cs typeface="+mn-cs"/>
              </a:rPr>
              <a:t>Carlos Alberto Moreno </a:t>
            </a:r>
            <a:r>
              <a:rPr lang="pt-BR" dirty="0" err="1">
                <a:solidFill>
                  <a:schemeClr val="bg1">
                    <a:lumMod val="50000"/>
                  </a:schemeClr>
                </a:solidFill>
                <a:latin typeface="+mn-lt"/>
                <a:cs typeface="+mn-cs"/>
              </a:rPr>
              <a:t>Zaconeta</a:t>
            </a:r>
            <a:r>
              <a:rPr lang="pt-BR" dirty="0">
                <a:solidFill>
                  <a:schemeClr val="bg1">
                    <a:lumMod val="50000"/>
                  </a:schemeClr>
                </a:solidFill>
                <a:latin typeface="+mn-lt"/>
                <a:cs typeface="+mn-cs"/>
              </a:rPr>
              <a:t> - 3º Encontro do Centro de Estudos FANEM/São Paulo, março de 2008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Espaço Reservado para Conteúdo 1"/>
          <p:cNvSpPr>
            <a:spLocks noGrp="1"/>
          </p:cNvSpPr>
          <p:nvPr>
            <p:ph idx="1"/>
          </p:nvPr>
        </p:nvSpPr>
        <p:spPr>
          <a:xfrm>
            <a:off x="457200" y="1481138"/>
            <a:ext cx="8229600" cy="4179887"/>
          </a:xfrm>
        </p:spPr>
        <p:txBody>
          <a:bodyPr/>
          <a:lstStyle/>
          <a:p>
            <a:pPr eaLnBrk="1" hangingPunct="1"/>
            <a:r>
              <a:rPr lang="pt-BR" smtClean="0"/>
              <a:t>Suporte ventilatório e hemodinâmico</a:t>
            </a:r>
          </a:p>
          <a:p>
            <a:pPr eaLnBrk="1" hangingPunct="1"/>
            <a:r>
              <a:rPr lang="pt-BR" smtClean="0"/>
              <a:t>Surfactante (difícil distinção com DMH)</a:t>
            </a:r>
          </a:p>
          <a:p>
            <a:pPr eaLnBrk="1" hangingPunct="1"/>
            <a:r>
              <a:rPr lang="pt-BR" smtClean="0"/>
              <a:t>Antibioticoterapia (Ampicilina x Gentamicina) – retirar no 4º dia de vida se PCR-, hemocultura -, hemograma normal, sem instabilidade hemodinâmica, boa resposta ao surfactante</a:t>
            </a:r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Tratamento</a:t>
            </a:r>
            <a:endParaRPr lang="pt-BR" dirty="0"/>
          </a:p>
        </p:txBody>
      </p:sp>
      <p:pic>
        <p:nvPicPr>
          <p:cNvPr id="6758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4963" y="4581525"/>
            <a:ext cx="8629650" cy="141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CaixaDeTexto 5"/>
          <p:cNvSpPr txBox="1"/>
          <p:nvPr/>
        </p:nvSpPr>
        <p:spPr>
          <a:xfrm>
            <a:off x="4572000" y="6289675"/>
            <a:ext cx="4464050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dirty="0">
                <a:solidFill>
                  <a:schemeClr val="bg1">
                    <a:lumMod val="50000"/>
                  </a:schemeClr>
                </a:solidFill>
                <a:latin typeface="+mn-lt"/>
                <a:cs typeface="+mn-cs"/>
              </a:rPr>
              <a:t>Diretrizes brasileiras em pneumonia adquirida na comunidade em pediatria - 2007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09" name="Título 1"/>
          <p:cNvPicPr>
            <a:picLocks noGrp="1" noChangeArrowheads="1"/>
          </p:cNvPicPr>
          <p:nvPr>
            <p:ph type="title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1613" y="268288"/>
            <a:ext cx="8734425" cy="1158875"/>
          </a:xfrm>
        </p:spPr>
      </p:pic>
      <p:sp>
        <p:nvSpPr>
          <p:cNvPr id="68610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BR" smtClean="0"/>
              <a:t>Ocorre quando o bem-estar fetal é interrompido (instalação da hipoxemia)</a:t>
            </a:r>
          </a:p>
          <a:p>
            <a:pPr algn="just" eaLnBrk="1" hangingPunct="1"/>
            <a:endParaRPr lang="pt-BR" smtClean="0"/>
          </a:p>
          <a:p>
            <a:pPr algn="just" eaLnBrk="1" hangingPunct="1"/>
            <a:r>
              <a:rPr lang="pt-BR" smtClean="0"/>
              <a:t>Fatores de risco:</a:t>
            </a:r>
          </a:p>
          <a:p>
            <a:pPr algn="just" eaLnBrk="1" hangingPunct="1">
              <a:buFont typeface="Wingdings 3" pitchFamily="18" charset="2"/>
              <a:buNone/>
            </a:pPr>
            <a:r>
              <a:rPr lang="pt-BR" smtClean="0"/>
              <a:t>* RN com idade gestacional maior que 40 sem</a:t>
            </a:r>
          </a:p>
          <a:p>
            <a:pPr algn="just" eaLnBrk="1" hangingPunct="1">
              <a:buFont typeface="Wingdings 3" pitchFamily="18" charset="2"/>
              <a:buNone/>
            </a:pPr>
            <a:r>
              <a:rPr lang="pt-BR" smtClean="0"/>
              <a:t>* RN que sofreu asfixia perinatal</a:t>
            </a:r>
          </a:p>
          <a:p>
            <a:pPr algn="just" eaLnBrk="1" hangingPunct="1">
              <a:buFont typeface="Wingdings 3" pitchFamily="18" charset="2"/>
              <a:buNone/>
            </a:pPr>
            <a:r>
              <a:rPr lang="pt-BR" smtClean="0"/>
              <a:t>* Insuficiência placentária aguda ou crônica</a:t>
            </a:r>
          </a:p>
          <a:p>
            <a:pPr algn="just" eaLnBrk="1" hangingPunct="1">
              <a:buFont typeface="Wingdings 3" pitchFamily="18" charset="2"/>
              <a:buNone/>
            </a:pPr>
            <a:r>
              <a:rPr lang="pt-BR" smtClean="0"/>
              <a:t>* Presença de líquido amniótico meconial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765175"/>
            <a:ext cx="8343900" cy="510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7" name="Espaço Reservado para Conteúdo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BR" smtClean="0"/>
              <a:t>Início precoce e progressivo, com presença de cianose grave</a:t>
            </a:r>
          </a:p>
          <a:p>
            <a:pPr algn="just" eaLnBrk="1" hangingPunct="1"/>
            <a:r>
              <a:rPr lang="pt-BR" smtClean="0"/>
              <a:t>Cianose e a hipoxemia resistente</a:t>
            </a:r>
          </a:p>
          <a:p>
            <a:pPr algn="just" eaLnBrk="1" hangingPunct="1"/>
            <a:r>
              <a:rPr lang="pt-BR" smtClean="0"/>
              <a:t>Melhora do processo inflamatório e resolução do quadro em 5 a 7 dias (mecônio é gradativamente reabsorvido)</a:t>
            </a:r>
          </a:p>
          <a:p>
            <a:pPr eaLnBrk="1" hangingPunct="1"/>
            <a:endParaRPr lang="pt-BR" smtClean="0"/>
          </a:p>
          <a:p>
            <a:pPr eaLnBrk="1" hangingPunct="1">
              <a:lnSpc>
                <a:spcPct val="90000"/>
              </a:lnSpc>
            </a:pPr>
            <a:r>
              <a:rPr lang="pt-BR" smtClean="0"/>
              <a:t>Impregnação de mecônio</a:t>
            </a:r>
          </a:p>
          <a:p>
            <a:pPr eaLnBrk="1" hangingPunct="1">
              <a:lnSpc>
                <a:spcPct val="90000"/>
              </a:lnSpc>
            </a:pPr>
            <a:r>
              <a:rPr lang="pt-BR" smtClean="0"/>
              <a:t>Presença de mecônio na traquéia</a:t>
            </a:r>
          </a:p>
          <a:p>
            <a:pPr eaLnBrk="1" hangingPunct="1"/>
            <a:endParaRPr lang="pt-BR" smtClean="0"/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Evolução Clínica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1" name="Picture 2" descr="http://crisdoula.com/wp-content/uploads/2013/07/OG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6013" y="836613"/>
            <a:ext cx="6915150" cy="521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5" name="Título 1"/>
          <p:cNvPicPr>
            <a:picLocks noGrp="1" noChangeArrowheads="1"/>
          </p:cNvPicPr>
          <p:nvPr>
            <p:ph type="title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5263" y="268288"/>
            <a:ext cx="8497887" cy="1158875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Áreas de </a:t>
            </a:r>
            <a:r>
              <a:rPr lang="pt-BR" dirty="0" err="1" smtClean="0"/>
              <a:t>atelectasia</a:t>
            </a:r>
            <a:r>
              <a:rPr lang="pt-BR" dirty="0" smtClean="0"/>
              <a:t> com aspecto granular grosseiro alternado com áreas de </a:t>
            </a:r>
            <a:r>
              <a:rPr lang="pt-BR" dirty="0" err="1" smtClean="0"/>
              <a:t>hiperinsulação</a:t>
            </a:r>
            <a:r>
              <a:rPr lang="pt-BR" dirty="0" smtClean="0"/>
              <a:t> em ambos os campos pulmonares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endParaRPr lang="pt-BR" dirty="0" smtClean="0"/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Áreas de consolidação </a:t>
            </a:r>
            <a:r>
              <a:rPr lang="pt-BR" dirty="0" err="1" smtClean="0"/>
              <a:t>lobares</a:t>
            </a:r>
            <a:r>
              <a:rPr lang="pt-BR" dirty="0" smtClean="0"/>
              <a:t> ou </a:t>
            </a:r>
            <a:r>
              <a:rPr lang="pt-BR" dirty="0" err="1" smtClean="0"/>
              <a:t>multilobares</a:t>
            </a:r>
            <a:endParaRPr lang="pt-BR" dirty="0" smtClean="0"/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endParaRPr lang="pt-BR" dirty="0" smtClean="0"/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Enfisema intersticial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endParaRPr lang="pt-BR" dirty="0" smtClean="0"/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Pneumotórax e/ou </a:t>
            </a:r>
            <a:r>
              <a:rPr lang="pt-BR" dirty="0" err="1" smtClean="0"/>
              <a:t>pneumomediastino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2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62175" y="1333500"/>
            <a:ext cx="4819650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3" name="Título 1"/>
          <p:cNvPicPr>
            <a:picLocks noGrp="1" noChangeArrowheads="1"/>
          </p:cNvPicPr>
          <p:nvPr>
            <p:ph type="title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5263" y="268288"/>
            <a:ext cx="8497887" cy="1158875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kumimoji="1" lang="pt-BR" b="1" dirty="0" smtClean="0">
                <a:latin typeface="+mj-lt"/>
              </a:rPr>
              <a:t>Síndrome de sufocação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kumimoji="1" lang="pt-BR" b="1" dirty="0" err="1" smtClean="0">
                <a:latin typeface="+mj-lt"/>
              </a:rPr>
              <a:t>Atelectasias</a:t>
            </a:r>
            <a:endParaRPr kumimoji="1" lang="pt-BR" b="1" dirty="0" smtClean="0">
              <a:latin typeface="+mj-lt"/>
            </a:endParaRP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kumimoji="1" lang="pt-BR" b="1" dirty="0" smtClean="0">
                <a:latin typeface="+mj-lt"/>
              </a:rPr>
              <a:t>Hiperinsuflação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kumimoji="1" lang="pt-BR" b="1" dirty="0" smtClean="0">
                <a:latin typeface="+mj-lt"/>
              </a:rPr>
              <a:t>Escapes de Ar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kumimoji="1" lang="pt-BR" b="1" dirty="0" err="1" smtClean="0">
                <a:latin typeface="+mj-lt"/>
              </a:rPr>
              <a:t>Pneumonite</a:t>
            </a:r>
            <a:endParaRPr kumimoji="1" lang="pt-BR" b="1" dirty="0" smtClean="0">
              <a:latin typeface="+mj-lt"/>
            </a:endParaRP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kumimoji="1" lang="pt-BR" b="1" dirty="0" smtClean="0">
                <a:latin typeface="+mj-lt"/>
              </a:rPr>
              <a:t>Inativação do surfactante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kumimoji="1" lang="pt-BR" b="1" dirty="0" smtClean="0">
                <a:latin typeface="+mj-lt"/>
              </a:rPr>
              <a:t>Pneumonia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kumimoji="1" lang="pt-BR" b="1" dirty="0" smtClean="0">
                <a:latin typeface="+mj-lt"/>
              </a:rPr>
              <a:t>Hipertensão Pulmonar Persistente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188913"/>
            <a:ext cx="3581400" cy="307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577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1275" y="549275"/>
            <a:ext cx="2446338" cy="2179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5779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4663" y="3500438"/>
            <a:ext cx="3305175" cy="3114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5780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72225" y="260350"/>
            <a:ext cx="2574925" cy="2493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5781" name="Picture 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356100" y="2924175"/>
            <a:ext cx="4229100" cy="3762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>
          <a:xfrm>
            <a:off x="457200" y="1481138"/>
            <a:ext cx="8229600" cy="4684712"/>
          </a:xfrm>
        </p:spPr>
        <p:txBody>
          <a:bodyPr>
            <a:normAutofit lnSpcReduction="10000"/>
          </a:bodyPr>
          <a:lstStyle/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Suporte </a:t>
            </a:r>
            <a:r>
              <a:rPr lang="pt-BR" dirty="0" err="1" smtClean="0"/>
              <a:t>ventilatório</a:t>
            </a:r>
            <a:r>
              <a:rPr lang="pt-BR" dirty="0" smtClean="0"/>
              <a:t> e hemodinâmico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Surfactante: insuficiência respiratória grave, necessitando de ventilação pulmonar mecânica invasiva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* RN permanecer em VM e mantiver dependência de FiO2 acima de 0,40 para sustentar PaO2 entre 50 e 70mmHg ou SatO2 entre 86 e 93%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err="1" smtClean="0"/>
              <a:t>Antibioticoterapia</a:t>
            </a:r>
            <a:r>
              <a:rPr lang="pt-BR" dirty="0" smtClean="0"/>
              <a:t>: controverso 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Lavagem pulmonar com salina 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err="1" smtClean="0"/>
              <a:t>Corticóide</a:t>
            </a:r>
            <a:endParaRPr lang="pt-BR" dirty="0"/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Tratamento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5" name="Título 1"/>
          <p:cNvPicPr>
            <a:picLocks noGrp="1" noChangeArrowheads="1"/>
          </p:cNvPicPr>
          <p:nvPr>
            <p:ph type="title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075" y="268288"/>
            <a:ext cx="8699500" cy="1158875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Retardo na absorção do líquido pulmonar após o nascimento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endParaRPr lang="pt-BR" dirty="0" smtClean="0"/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Fatores de risco: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* Cesariana eletiva sem trabalho de parto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* </a:t>
            </a:r>
            <a:r>
              <a:rPr lang="pt-BR" dirty="0" err="1" smtClean="0"/>
              <a:t>Asixia</a:t>
            </a:r>
            <a:r>
              <a:rPr lang="pt-BR" dirty="0" smtClean="0"/>
              <a:t> perinatal.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* Diabetes e asma brônquica materna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* </a:t>
            </a:r>
            <a:r>
              <a:rPr lang="pt-BR" dirty="0" err="1" smtClean="0"/>
              <a:t>Policitemia</a:t>
            </a:r>
            <a:endParaRPr lang="pt-BR" dirty="0" smtClean="0"/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* Demora no </a:t>
            </a:r>
            <a:r>
              <a:rPr lang="pt-BR" dirty="0" err="1" smtClean="0"/>
              <a:t>clampeamento</a:t>
            </a:r>
            <a:r>
              <a:rPr lang="pt-BR" dirty="0" smtClean="0"/>
              <a:t> do cordão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* </a:t>
            </a:r>
            <a:r>
              <a:rPr lang="pt-BR" dirty="0" err="1" smtClean="0"/>
              <a:t>Asixia</a:t>
            </a:r>
            <a:r>
              <a:rPr lang="pt-BR" dirty="0" smtClean="0"/>
              <a:t> perinatal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4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5275" y="941388"/>
            <a:ext cx="8553450" cy="494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8850" name="Picture 4" descr="http://vilamamifera.com/mulheresempoderadas/wp-content/uploads/sites/23/2013/04/slide-gestacao-0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67400" y="4292600"/>
            <a:ext cx="3025775" cy="230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3" name="Espaço Reservado para Conteúdo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BR" sz="2400" smtClean="0"/>
              <a:t>Desconforto respiratório inicia-se nas primeiras horas após o nascimento</a:t>
            </a:r>
          </a:p>
          <a:p>
            <a:pPr algn="just" eaLnBrk="1" hangingPunct="1"/>
            <a:r>
              <a:rPr lang="pt-BR" sz="2400" smtClean="0"/>
              <a:t>Melhora a partir de 24 a 48 horas</a:t>
            </a:r>
          </a:p>
          <a:p>
            <a:pPr algn="just" eaLnBrk="1" hangingPunct="1"/>
            <a:endParaRPr lang="pt-BR" sz="2400" smtClean="0"/>
          </a:p>
          <a:p>
            <a:pPr algn="just" eaLnBrk="1" hangingPunct="1"/>
            <a:r>
              <a:rPr lang="pt-BR" sz="2400" smtClean="0"/>
              <a:t>Evolução benigna, com resolução do quadro habitualmente em dois a três dia</a:t>
            </a:r>
          </a:p>
          <a:p>
            <a:pPr algn="just" eaLnBrk="1" hangingPunct="1"/>
            <a:endParaRPr lang="pt-BR" sz="2400" smtClean="0"/>
          </a:p>
          <a:p>
            <a:pPr algn="just" eaLnBrk="1" hangingPunct="1"/>
            <a:r>
              <a:rPr lang="pt-BR" sz="2400" b="1" u="sng" smtClean="0"/>
              <a:t>Sintomas</a:t>
            </a:r>
            <a:r>
              <a:rPr lang="pt-BR" sz="2400" smtClean="0"/>
              <a:t>: FR entre 80-100 irpm, retração intercostal, batimento de asas do nariz, gemido e cianose que melhora com o aumento da concentração de oxigênio, ausculta normal ou estertores subcrepitantes finos</a:t>
            </a:r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Evolução Clínica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7" name="Espaço Reservado para Conteúdo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BR" smtClean="0"/>
              <a:t>Congestão peri-hilar radiada e simétrica</a:t>
            </a:r>
          </a:p>
          <a:p>
            <a:pPr algn="just" eaLnBrk="1" hangingPunct="1"/>
            <a:r>
              <a:rPr lang="pt-BR" smtClean="0"/>
              <a:t>Espessamento de cisuras interlobares</a:t>
            </a:r>
          </a:p>
          <a:p>
            <a:pPr algn="just" eaLnBrk="1" hangingPunct="1"/>
            <a:r>
              <a:rPr lang="pt-BR" smtClean="0"/>
              <a:t>Hiperinsulação pulmonar leve ou moderada </a:t>
            </a:r>
          </a:p>
          <a:p>
            <a:pPr algn="just" eaLnBrk="1" hangingPunct="1"/>
            <a:endParaRPr lang="pt-BR" smtClean="0"/>
          </a:p>
          <a:p>
            <a:pPr algn="just" eaLnBrk="1" hangingPunct="1"/>
            <a:r>
              <a:rPr lang="pt-BR" smtClean="0"/>
              <a:t>Discreta cardiomegalia</a:t>
            </a:r>
          </a:p>
          <a:p>
            <a:pPr algn="just" eaLnBrk="1" hangingPunct="1"/>
            <a:r>
              <a:rPr lang="pt-BR" smtClean="0"/>
              <a:t>Derrame pleural</a:t>
            </a:r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Achados Radiológicos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1675" y="741363"/>
            <a:ext cx="2933700" cy="240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2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9338" y="741363"/>
            <a:ext cx="3028950" cy="240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23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16238" y="3716338"/>
            <a:ext cx="2905125" cy="240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5" name="Espaço Reservado para Conteúdo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BR" smtClean="0"/>
              <a:t>Administração de O</a:t>
            </a:r>
            <a:r>
              <a:rPr lang="pt-BR" baseline="-25000" smtClean="0"/>
              <a:t>2</a:t>
            </a:r>
            <a:endParaRPr lang="pt-BR" smtClean="0"/>
          </a:p>
          <a:p>
            <a:pPr algn="just" eaLnBrk="1" hangingPunct="1"/>
            <a:endParaRPr lang="pt-BR" smtClean="0"/>
          </a:p>
          <a:p>
            <a:pPr algn="just" eaLnBrk="1" hangingPunct="1"/>
            <a:r>
              <a:rPr lang="pt-BR" smtClean="0"/>
              <a:t>Em alguns casos, o uso de pressão positiva contínua</a:t>
            </a:r>
          </a:p>
          <a:p>
            <a:pPr algn="just" eaLnBrk="1" hangingPunct="1"/>
            <a:endParaRPr lang="pt-BR" smtClean="0"/>
          </a:p>
          <a:p>
            <a:pPr algn="just" eaLnBrk="1" hangingPunct="1"/>
            <a:r>
              <a:rPr lang="pt-BR" smtClean="0"/>
              <a:t>Hidratação Venosa </a:t>
            </a:r>
          </a:p>
          <a:p>
            <a:pPr algn="just" eaLnBrk="1" hangingPunct="1"/>
            <a:endParaRPr lang="pt-BR" smtClean="0"/>
          </a:p>
          <a:p>
            <a:pPr algn="just" eaLnBrk="1" hangingPunct="1"/>
            <a:r>
              <a:rPr lang="pt-BR" smtClean="0"/>
              <a:t>Cuidados Gerais</a:t>
            </a:r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Tratamento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69" name="Espaço Reservado para Conteúdo 1"/>
          <p:cNvSpPr>
            <a:spLocks noGrp="1"/>
          </p:cNvSpPr>
          <p:nvPr>
            <p:ph idx="1"/>
          </p:nvPr>
        </p:nvSpPr>
        <p:spPr>
          <a:xfrm>
            <a:off x="468313" y="981075"/>
            <a:ext cx="8496300" cy="5400675"/>
          </a:xfrm>
        </p:spPr>
        <p:txBody>
          <a:bodyPr/>
          <a:lstStyle/>
          <a:p>
            <a:pPr algn="just" eaLnBrk="1" hangingPunct="1">
              <a:lnSpc>
                <a:spcPct val="80000"/>
              </a:lnSpc>
            </a:pPr>
            <a:r>
              <a:rPr lang="pt-BR" sz="2000" smtClean="0"/>
              <a:t>Atenção à Saúde do Recém-Nascido, Guia para os Profissionais de Saúde – Volume 3, 2ª Edição/ 2012 </a:t>
            </a:r>
          </a:p>
          <a:p>
            <a:pPr algn="just" eaLnBrk="1" hangingPunct="1">
              <a:lnSpc>
                <a:spcPct val="80000"/>
              </a:lnSpc>
            </a:pPr>
            <a:r>
              <a:rPr lang="pt-BR" sz="2000" smtClean="0"/>
              <a:t>Desconforto Respiratório Imediato no período Neonatal, Dra. Marta D Rocha de Moura - Programa de Residência Médica do Hospital Materno Infantil de Brasília, 13 de março de 2014. </a:t>
            </a:r>
            <a:r>
              <a:rPr lang="pt-BR" sz="2000" smtClean="0">
                <a:solidFill>
                  <a:srgbClr val="0033CC"/>
                </a:solidFill>
              </a:rPr>
              <a:t>Consultem Aqui e Agora!</a:t>
            </a:r>
          </a:p>
          <a:p>
            <a:pPr algn="just" eaLnBrk="1" hangingPunct="1">
              <a:lnSpc>
                <a:spcPct val="80000"/>
              </a:lnSpc>
            </a:pPr>
            <a:endParaRPr lang="pt-BR" sz="2000" smtClean="0"/>
          </a:p>
          <a:p>
            <a:pPr algn="just" eaLnBrk="1" hangingPunct="1">
              <a:lnSpc>
                <a:spcPct val="80000"/>
              </a:lnSpc>
            </a:pPr>
            <a:endParaRPr lang="pt-BR" sz="2000" smtClean="0"/>
          </a:p>
          <a:p>
            <a:pPr algn="just" eaLnBrk="1" hangingPunct="1">
              <a:lnSpc>
                <a:spcPct val="80000"/>
              </a:lnSpc>
            </a:pPr>
            <a:r>
              <a:rPr lang="pt-BR" sz="2000" smtClean="0"/>
              <a:t>AVALIAÇÃO INICIAL DOS DISTÚRBIOS RESPIRATÓRIOS NO PERÍODO NEONATAL, Dr. Carlos Alberto Moreno Zaconeta - 3º Encontro do Centro de Estudos FANEM/São Paulo, 15 de março de 2008</a:t>
            </a:r>
          </a:p>
          <a:p>
            <a:pPr algn="just" eaLnBrk="1" hangingPunct="1">
              <a:lnSpc>
                <a:spcPct val="80000"/>
              </a:lnSpc>
            </a:pPr>
            <a:r>
              <a:rPr lang="pt-BR" sz="2000" smtClean="0"/>
              <a:t>Distúrbios Respiratórios no Recém-Nascido, Israel Figueiredo Junior – UFF</a:t>
            </a:r>
          </a:p>
          <a:p>
            <a:pPr algn="just" eaLnBrk="1" hangingPunct="1">
              <a:lnSpc>
                <a:spcPct val="80000"/>
              </a:lnSpc>
            </a:pPr>
            <a:r>
              <a:rPr lang="pt-BR" sz="2000" smtClean="0"/>
              <a:t>Margotto PR. Causas dos distúrbios respiratórios no recém-nascido. In. Margotto PR. Assistência ao Recém-Nascido de Risco, ESCS, Brasília, 3ª Edição,2013 pg. 208-217. </a:t>
            </a:r>
            <a:r>
              <a:rPr lang="pt-BR" sz="2000" smtClean="0">
                <a:solidFill>
                  <a:srgbClr val="0033CC"/>
                </a:solidFill>
              </a:rPr>
              <a:t>Consultem Aqui e Agora!</a:t>
            </a:r>
          </a:p>
          <a:p>
            <a:pPr eaLnBrk="1" hangingPunct="1">
              <a:lnSpc>
                <a:spcPct val="80000"/>
              </a:lnSpc>
            </a:pPr>
            <a:endParaRPr lang="pt-BR" sz="2000" smtClean="0">
              <a:solidFill>
                <a:srgbClr val="0033CC"/>
              </a:solidFill>
            </a:endParaRPr>
          </a:p>
          <a:p>
            <a:pPr eaLnBrk="1" hangingPunct="1">
              <a:lnSpc>
                <a:spcPct val="80000"/>
              </a:lnSpc>
            </a:pPr>
            <a:endParaRPr lang="pt-BR" sz="2000" smtClean="0"/>
          </a:p>
        </p:txBody>
      </p:sp>
      <p:graphicFrame>
        <p:nvGraphicFramePr>
          <p:cNvPr id="82979" name="Group 35"/>
          <p:cNvGraphicFramePr>
            <a:graphicFrameLocks noGrp="1"/>
          </p:cNvGraphicFramePr>
          <p:nvPr/>
        </p:nvGraphicFramePr>
        <p:xfrm>
          <a:off x="755650" y="6165850"/>
          <a:ext cx="7920038" cy="396875"/>
        </p:xfrm>
        <a:graphic>
          <a:graphicData uri="http://schemas.openxmlformats.org/drawingml/2006/table">
            <a:tbl>
              <a:tblPr/>
              <a:tblGrid>
                <a:gridCol w="7083425"/>
                <a:gridCol w="836613"/>
              </a:tblGrid>
              <a:tr h="366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Causas da dificuldade respirat</a:t>
                      </a:r>
                      <a:r>
                        <a:rPr kumimoji="0" lang="pt-B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Lucida Sans Unicode"/>
                          <a:cs typeface="Times New Roman" pitchFamily="18" charset="0"/>
                        </a:rPr>
                        <a:t>ó</a:t>
                      </a:r>
                      <a:r>
                        <a:rPr kumimoji="0" lang="pt-B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ria no rec</a:t>
                      </a:r>
                      <a:r>
                        <a:rPr kumimoji="0" lang="pt-B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Lucida Sans Unicode"/>
                          <a:cs typeface="Times New Roman" pitchFamily="18" charset="0"/>
                        </a:rPr>
                        <a:t>é</a:t>
                      </a:r>
                      <a:r>
                        <a:rPr kumimoji="0" lang="pt-B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m-nascido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/>
                      </a:r>
                      <a:b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Autor(es): Paulo R. Margotto</a:t>
                      </a:r>
                      <a:endParaRPr kumimoji="0" lang="pt-B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ucida Sans Unicode" pitchFamily="34" charset="0"/>
                        <a:cs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2"/>
                        </a:rPr>
                        <a:t>  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Lucida Sans Unicode"/>
                          <a:cs typeface="Times New Roman" pitchFamily="18" charset="0"/>
                        </a:rPr>
                        <a:t>      </a:t>
                      </a: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83973" name="Picture 4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85113" y="6165850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82978" name="Group 34"/>
          <p:cNvGraphicFramePr>
            <a:graphicFrameLocks noGrp="1"/>
          </p:cNvGraphicFramePr>
          <p:nvPr/>
        </p:nvGraphicFramePr>
        <p:xfrm>
          <a:off x="755650" y="2636838"/>
          <a:ext cx="7848600" cy="396875"/>
        </p:xfrm>
        <a:graphic>
          <a:graphicData uri="http://schemas.openxmlformats.org/drawingml/2006/table">
            <a:tbl>
              <a:tblPr/>
              <a:tblGrid>
                <a:gridCol w="7018338"/>
                <a:gridCol w="830262"/>
              </a:tblGrid>
              <a:tr h="3603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Desconforto respirat</a:t>
                      </a:r>
                      <a:r>
                        <a:rPr kumimoji="0" lang="pt-B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Lucida Sans Unicode"/>
                          <a:cs typeface="Times New Roman" pitchFamily="18" charset="0"/>
                        </a:rPr>
                        <a:t>ó</a:t>
                      </a:r>
                      <a:r>
                        <a:rPr kumimoji="0" lang="pt-B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rio imediato no per</a:t>
                      </a:r>
                      <a:r>
                        <a:rPr kumimoji="0" lang="pt-B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Lucida Sans Unicode"/>
                          <a:cs typeface="Times New Roman" pitchFamily="18" charset="0"/>
                        </a:rPr>
                        <a:t>í</a:t>
                      </a:r>
                      <a:r>
                        <a:rPr kumimoji="0" lang="pt-B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odo neonatal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/>
                      </a:r>
                      <a:b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Autor(es): Marta David Rocha de Moura</a:t>
                      </a:r>
                      <a:endParaRPr kumimoji="0" lang="pt-B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ucida Sans Unicode" pitchFamily="34" charset="0"/>
                        <a:cs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4"/>
                        </a:rPr>
                        <a:t>  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Lucida Sans Unicode"/>
                          <a:cs typeface="Times New Roman" pitchFamily="18" charset="0"/>
                        </a:rPr>
                        <a:t>      </a:t>
                      </a: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83977" name="Picture 21" descr="link2">
            <a:hlinkClick r:id="rId4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12088" y="2708275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4241" name="Group 33"/>
          <p:cNvGraphicFramePr>
            <a:graphicFrameLocks noGrp="1"/>
          </p:cNvGraphicFramePr>
          <p:nvPr/>
        </p:nvGraphicFramePr>
        <p:xfrm>
          <a:off x="611188" y="765175"/>
          <a:ext cx="8135937" cy="792163"/>
        </p:xfrm>
        <a:graphic>
          <a:graphicData uri="http://schemas.openxmlformats.org/drawingml/2006/table">
            <a:tbl>
              <a:tblPr/>
              <a:tblGrid>
                <a:gridCol w="7275512"/>
                <a:gridCol w="860425"/>
              </a:tblGrid>
              <a:tr h="7921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/>
                      </a:r>
                      <a:br>
                        <a:rPr kumimoji="0" lang="pt-BR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</a:br>
                      <a:r>
                        <a:rPr kumimoji="0" lang="pt-B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Surfactante pulmonar ex</a:t>
                      </a:r>
                      <a:r>
                        <a:rPr kumimoji="0" lang="pt-B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Lucida Sans Unicode"/>
                          <a:cs typeface="Times New Roman" pitchFamily="18" charset="0"/>
                        </a:rPr>
                        <a:t>ó</a:t>
                      </a:r>
                      <a:r>
                        <a:rPr kumimoji="0" lang="pt-B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geno</a:t>
                      </a: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/>
                      </a:r>
                      <a:b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Autor(es): Paulo R. Margotto</a:t>
                      </a:r>
                      <a:endParaRPr kumimoji="0" lang="pt-B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ucida Sans Unicode" pitchFamily="34" charset="0"/>
                        <a:cs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2"/>
                        </a:rPr>
                        <a:t>  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Lucida Sans Unicode"/>
                          <a:cs typeface="Times New Roman" pitchFamily="18" charset="0"/>
                        </a:rPr>
                        <a:t>      </a:t>
                      </a: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84996" name="Picture 6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85113" y="908050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4997" name="Text Box 17"/>
          <p:cNvSpPr txBox="1">
            <a:spLocks noChangeArrowheads="1"/>
          </p:cNvSpPr>
          <p:nvPr/>
        </p:nvSpPr>
        <p:spPr bwMode="auto">
          <a:xfrm>
            <a:off x="1116013" y="333375"/>
            <a:ext cx="72707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>
                <a:solidFill>
                  <a:srgbClr val="0033CC"/>
                </a:solidFill>
              </a:rPr>
              <a:t>Nota do Editor do site, Dr. Paulo R. Margotto. Consultem também</a:t>
            </a:r>
          </a:p>
        </p:txBody>
      </p:sp>
      <p:pic>
        <p:nvPicPr>
          <p:cNvPr id="84998" name="Picture 21" descr="Figura20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539750" y="1557338"/>
            <a:ext cx="1814513" cy="2017712"/>
          </a:xfrm>
        </p:spPr>
      </p:pic>
      <p:pic>
        <p:nvPicPr>
          <p:cNvPr id="84999" name="Picture 22" descr="Figura21"/>
          <p:cNvPicPr>
            <a:picLocks noGrp="1"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24525" y="1700213"/>
            <a:ext cx="2900363" cy="1892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5000" name="Picture 23" descr="Figura22"/>
          <p:cNvPicPr>
            <a:picLocks noGrp="1"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0825" y="3500438"/>
            <a:ext cx="2484438" cy="209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5001" name="Picture 24" descr="Figura23"/>
          <p:cNvPicPr>
            <a:picLocks noGrp="1"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372225" y="3500438"/>
            <a:ext cx="1585913" cy="208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5002" name="Text Box 25"/>
          <p:cNvSpPr txBox="1">
            <a:spLocks noChangeArrowheads="1"/>
          </p:cNvSpPr>
          <p:nvPr/>
        </p:nvSpPr>
        <p:spPr bwMode="auto">
          <a:xfrm>
            <a:off x="2339975" y="2133600"/>
            <a:ext cx="7810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rgbClr val="0033CC"/>
                </a:solidFill>
              </a:rPr>
              <a:t>Fig. A</a:t>
            </a:r>
          </a:p>
        </p:txBody>
      </p:sp>
      <p:sp>
        <p:nvSpPr>
          <p:cNvPr id="85003" name="Text Box 26"/>
          <p:cNvSpPr txBox="1">
            <a:spLocks noChangeArrowheads="1"/>
          </p:cNvSpPr>
          <p:nvPr/>
        </p:nvSpPr>
        <p:spPr bwMode="auto">
          <a:xfrm>
            <a:off x="5003800" y="2060575"/>
            <a:ext cx="7175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rgbClr val="0033CC"/>
                </a:solidFill>
              </a:rPr>
              <a:t>Fig B</a:t>
            </a:r>
          </a:p>
        </p:txBody>
      </p:sp>
      <p:sp>
        <p:nvSpPr>
          <p:cNvPr id="85004" name="Text Box 27"/>
          <p:cNvSpPr txBox="1">
            <a:spLocks noChangeArrowheads="1"/>
          </p:cNvSpPr>
          <p:nvPr/>
        </p:nvSpPr>
        <p:spPr bwMode="auto">
          <a:xfrm>
            <a:off x="2771775" y="4149725"/>
            <a:ext cx="7302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rgbClr val="0033CC"/>
                </a:solidFill>
              </a:rPr>
              <a:t>Fig C</a:t>
            </a:r>
          </a:p>
        </p:txBody>
      </p:sp>
      <p:sp>
        <p:nvSpPr>
          <p:cNvPr id="85005" name="Text Box 28"/>
          <p:cNvSpPr txBox="1">
            <a:spLocks noChangeArrowheads="1"/>
          </p:cNvSpPr>
          <p:nvPr/>
        </p:nvSpPr>
        <p:spPr bwMode="auto">
          <a:xfrm>
            <a:off x="5651500" y="4005263"/>
            <a:ext cx="7302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rgbClr val="0033CC"/>
                </a:solidFill>
              </a:rPr>
              <a:t>Fig.D</a:t>
            </a:r>
          </a:p>
        </p:txBody>
      </p:sp>
      <p:sp>
        <p:nvSpPr>
          <p:cNvPr id="85006" name="Rectangle 30"/>
          <p:cNvSpPr>
            <a:spLocks/>
          </p:cNvSpPr>
          <p:nvPr/>
        </p:nvSpPr>
        <p:spPr bwMode="auto">
          <a:xfrm>
            <a:off x="395288" y="5661025"/>
            <a:ext cx="8075612" cy="1084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65125" indent="-255588">
              <a:lnSpc>
                <a:spcPct val="90000"/>
              </a:lnSpc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</a:pPr>
            <a:r>
              <a:rPr lang="pt-BR" sz="1000">
                <a:latin typeface="Lucida Sans Unicode" pitchFamily="34" charset="0"/>
              </a:rPr>
              <a:t>Observamos na Fig. A o espalhamento do surfactante na superfície alveolar; o surfactante é sintetizado no pneumócito II e é injetado na superfície alveolar, espalhando-se como uma camada monomolecular sobre o epitélio alveolar. Na Fig B observamos a estrutura de um pneumócito II com secreção do surfactante (seta) em um aumento de 8300 vezes. Na Fig C, observamos o surfactante (seta) no espaço alveolar sobre o pneumócito II (vejam a projeção dos microvilos do pneumócito II no filme de surfactante; aumento de 56000 vezes). Na Fig D, com um aumento de 160000 vezes, observamos o conteúdo dos corpos lamelares sendo entregue no espaço alveolar (de Morgenroth K, 1998).</a:t>
            </a:r>
          </a:p>
        </p:txBody>
      </p:sp>
      <p:pic>
        <p:nvPicPr>
          <p:cNvPr id="85008" name="Picture 20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485188" y="5921375"/>
            <a:ext cx="658812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5009" name="Rectangle 17"/>
          <p:cNvSpPr>
            <a:spLocks noChangeArrowheads="1"/>
          </p:cNvSpPr>
          <p:nvPr/>
        </p:nvSpPr>
        <p:spPr bwMode="auto">
          <a:xfrm>
            <a:off x="755650" y="6461125"/>
            <a:ext cx="87852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pt-BR" sz="1000" b="1" i="1">
                <a:solidFill>
                  <a:srgbClr val="0033CC"/>
                </a:solidFill>
              </a:rPr>
              <a:t>Capítulo do livro Assistência ao Recém-Nascido de Risco,</a:t>
            </a:r>
          </a:p>
          <a:p>
            <a:pPr algn="ctr"/>
            <a:r>
              <a:rPr lang="pt-BR" sz="1000" b="1" i="1">
                <a:solidFill>
                  <a:srgbClr val="0033CC"/>
                </a:solidFill>
              </a:rPr>
              <a:t>ESCS, Brasília, 3ª Edição, 2013</a:t>
            </a:r>
          </a:p>
        </p:txBody>
      </p:sp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Grp="1"/>
          </p:cNvSpPr>
          <p:nvPr>
            <p:ph type="title"/>
          </p:nvPr>
        </p:nvSpPr>
        <p:spPr bwMode="auto">
          <a:noFill/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pt-BR" sz="3200" smtClean="0">
                <a:solidFill>
                  <a:schemeClr val="accent2"/>
                </a:solidFill>
                <a:effectLst/>
              </a:rPr>
              <a:t>Nota</a:t>
            </a:r>
            <a:r>
              <a:rPr lang="pt-BR" sz="1800" smtClean="0">
                <a:solidFill>
                  <a:schemeClr val="accent2"/>
                </a:solidFill>
                <a:effectLst/>
              </a:rPr>
              <a:t>: este recém-nascido apresentou, à ecografia cerebral, Leucomalácia periventricular multicística aos 34 dias de vida (1/4/2014); a 1ª ecografia mostrou-se normal; a segunda, com 10 dias, hiperecogenicidade periventricular </a:t>
            </a:r>
          </a:p>
        </p:txBody>
      </p:sp>
      <p:pic>
        <p:nvPicPr>
          <p:cNvPr id="9421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8175" y="1493838"/>
            <a:ext cx="4983163" cy="276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94229" name="Group 21"/>
          <p:cNvGraphicFramePr>
            <a:graphicFrameLocks noGrp="1"/>
          </p:cNvGraphicFramePr>
          <p:nvPr/>
        </p:nvGraphicFramePr>
        <p:xfrm>
          <a:off x="1042988" y="4221163"/>
          <a:ext cx="7129462" cy="915987"/>
        </p:xfrm>
        <a:graphic>
          <a:graphicData uri="http://schemas.openxmlformats.org/drawingml/2006/table">
            <a:tbl>
              <a:tblPr/>
              <a:tblGrid>
                <a:gridCol w="6375400"/>
                <a:gridCol w="754062"/>
              </a:tblGrid>
              <a:tr h="9159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Lesão neurológica isquêmica e hemorrágica do prematuro: patogenia, fatores de risco, diagnóstico e tratamento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/>
                      </a:r>
                      <a:b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</a:b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Autor(es): Paulo R. Margotto</a:t>
                      </a: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  <a:hlinkClick r:id="rId3"/>
                        </a:rPr>
                        <a:t>  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     </a:t>
                      </a: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94215" name="Picture 7" descr="link2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80288" y="4365625"/>
            <a:ext cx="352425" cy="285750"/>
          </a:xfrm>
          <a:prstGeom prst="rect">
            <a:avLst/>
          </a:prstGeom>
          <a:noFill/>
        </p:spPr>
      </p:pic>
      <p:sp>
        <p:nvSpPr>
          <p:cNvPr id="94228" name="Rectangle 20"/>
          <p:cNvSpPr>
            <a:spLocks noGrp="1"/>
          </p:cNvSpPr>
          <p:nvPr>
            <p:ph type="body" idx="1"/>
          </p:nvPr>
        </p:nvSpPr>
        <p:spPr>
          <a:xfrm>
            <a:off x="539750" y="5013325"/>
            <a:ext cx="8229600" cy="1341438"/>
          </a:xfrm>
          <a:noFill/>
          <a:ln/>
        </p:spPr>
        <p:txBody>
          <a:bodyPr/>
          <a:lstStyle/>
          <a:p>
            <a:pPr>
              <a:lnSpc>
                <a:spcPct val="80000"/>
              </a:lnSpc>
            </a:pPr>
            <a:r>
              <a:rPr lang="pt-BR" sz="1600" b="1" smtClean="0"/>
              <a:t>A leucomalácia periventricular (LPV) refere-se à necrose da substância branca, com uma distribuição característica: substância branca dorsal e lateral aos ângulos externos dos ventrículos laterais, envolvendo particularmente o centro semioval (corno frontal e corpo) e as radiações óticas (trígono e corno occipital) e acústica (corno temporal).</a:t>
            </a:r>
          </a:p>
          <a:p>
            <a:pPr>
              <a:lnSpc>
                <a:spcPct val="80000"/>
              </a:lnSpc>
            </a:pPr>
            <a:endParaRPr lang="pt-BR" sz="900" b="1" smtClean="0"/>
          </a:p>
        </p:txBody>
      </p:sp>
      <p:sp>
        <p:nvSpPr>
          <p:cNvPr id="94230" name="Text Box 22"/>
          <p:cNvSpPr txBox="1">
            <a:spLocks noChangeArrowheads="1"/>
          </p:cNvSpPr>
          <p:nvPr/>
        </p:nvSpPr>
        <p:spPr bwMode="auto">
          <a:xfrm>
            <a:off x="6804025" y="3933825"/>
            <a:ext cx="103822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 sz="1200"/>
              <a:t>Margotto,PR</a:t>
            </a:r>
          </a:p>
        </p:txBody>
      </p:sp>
      <p:pic>
        <p:nvPicPr>
          <p:cNvPr id="94231" name="Picture 2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978775" y="3500438"/>
            <a:ext cx="1165225" cy="1655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4232" name="Rectangle 24"/>
          <p:cNvSpPr>
            <a:spLocks noChangeArrowheads="1"/>
          </p:cNvSpPr>
          <p:nvPr/>
        </p:nvSpPr>
        <p:spPr bwMode="auto">
          <a:xfrm>
            <a:off x="107950" y="6021388"/>
            <a:ext cx="8785225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pt-BR" sz="1400" b="1" i="1">
                <a:solidFill>
                  <a:srgbClr val="0033CC"/>
                </a:solidFill>
              </a:rPr>
              <a:t>Capítulo do livro Assistência ao Recém-Nascido de Risco,</a:t>
            </a:r>
          </a:p>
          <a:p>
            <a:pPr algn="ctr"/>
            <a:r>
              <a:rPr lang="pt-BR" sz="1400" b="1" i="1">
                <a:solidFill>
                  <a:srgbClr val="0033CC"/>
                </a:solidFill>
              </a:rPr>
              <a:t>ESCS, Brasília, 3ª Edição, 2013</a:t>
            </a:r>
          </a:p>
        </p:txBody>
      </p:sp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5" name="Rectangle 3"/>
          <p:cNvSpPr>
            <a:spLocks noGrp="1"/>
          </p:cNvSpPr>
          <p:nvPr>
            <p:ph type="body" idx="1"/>
          </p:nvPr>
        </p:nvSpPr>
        <p:spPr>
          <a:xfrm>
            <a:off x="323850" y="0"/>
            <a:ext cx="8229600" cy="2060575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pt-BR" sz="1400" smtClean="0"/>
              <a:t>A maior seqüela em longo prazo da leucomalácia periventricular (LPV) é a </a:t>
            </a:r>
            <a:r>
              <a:rPr lang="pt-BR" sz="1400" b="1" smtClean="0">
                <a:solidFill>
                  <a:schemeClr val="accent2"/>
                </a:solidFill>
              </a:rPr>
              <a:t>diplegia espástica</a:t>
            </a:r>
            <a:r>
              <a:rPr lang="pt-BR" sz="1400" smtClean="0"/>
              <a:t>, o maior déficit motor no RN pré-termo. Este distúrbio motor caracteriza-se por uma paresia espástica, afetando principalmente </a:t>
            </a:r>
            <a:r>
              <a:rPr lang="pt-BR" sz="1400" smtClean="0">
                <a:solidFill>
                  <a:schemeClr val="accent2"/>
                </a:solidFill>
              </a:rPr>
              <a:t>membros inferiores</a:t>
            </a:r>
            <a:r>
              <a:rPr lang="pt-BR" sz="1400" smtClean="0"/>
              <a:t>.</a:t>
            </a:r>
          </a:p>
          <a:p>
            <a:pPr>
              <a:lnSpc>
                <a:spcPct val="80000"/>
              </a:lnSpc>
            </a:pPr>
            <a:r>
              <a:rPr lang="pt-BR" sz="1400" smtClean="0"/>
              <a:t>	Observando a figura abaixo  vemos que a LPV </a:t>
            </a:r>
            <a:r>
              <a:rPr lang="pt-BR" sz="1400" smtClean="0">
                <a:solidFill>
                  <a:schemeClr val="accent2"/>
                </a:solidFill>
              </a:rPr>
              <a:t>afeta particularmente as fibras descendentes do trato corticoespinhal para os membros inferiores</a:t>
            </a:r>
            <a:r>
              <a:rPr lang="pt-BR" sz="1400" smtClean="0"/>
              <a:t>, ou seja, a topografia da lesão inclui a região da substância branca cerebral na qual atravessa as fibras descendentes do córtex motor. Severas lesões se estendendo à corona radiata e ao centro semi-oval podem levar ao comprometimento das extremidades superiores, assim como das funções intelectuais. </a:t>
            </a:r>
            <a:r>
              <a:rPr lang="pt-BR" sz="1400" smtClean="0">
                <a:solidFill>
                  <a:schemeClr val="accent2"/>
                </a:solidFill>
              </a:rPr>
              <a:t>A lesão aos neurônios da placa subcortical ou uma tardia migração de astrócitos na organização das camadas corticais superficiais podem explicar os possíveis papéis da LPV na deficiente organização neuronal cortical, o que por as vez traduz impacto subseqüente na função cognitiva.</a:t>
            </a:r>
          </a:p>
        </p:txBody>
      </p:sp>
      <p:pic>
        <p:nvPicPr>
          <p:cNvPr id="95236" name="Picture 4" descr="Figura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71775" y="2492375"/>
            <a:ext cx="3322638" cy="232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5238" name="Rectangle 6"/>
          <p:cNvSpPr>
            <a:spLocks/>
          </p:cNvSpPr>
          <p:nvPr/>
        </p:nvSpPr>
        <p:spPr bwMode="auto">
          <a:xfrm>
            <a:off x="468313" y="4868863"/>
            <a:ext cx="8229600" cy="1227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65125" indent="-255588" eaLnBrk="0" hangingPunct="0">
              <a:lnSpc>
                <a:spcPct val="90000"/>
              </a:lnSpc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</a:pPr>
            <a:r>
              <a:rPr lang="pt-BR" sz="1600" b="1" i="1">
                <a:latin typeface="Lucida Sans Unicode" pitchFamily="34" charset="0"/>
              </a:rPr>
              <a:t>Figura.</a:t>
            </a:r>
            <a:r>
              <a:rPr lang="pt-BR" sz="1600">
                <a:latin typeface="Lucida Sans Unicode" pitchFamily="34" charset="0"/>
              </a:rPr>
              <a:t> </a:t>
            </a:r>
            <a:r>
              <a:rPr lang="pt-BR" sz="1600" b="1" i="1">
                <a:latin typeface="Lucida Sans Unicode" pitchFamily="34" charset="0"/>
              </a:rPr>
              <a:t>Tratos corticoespinhais a partir da origem no córtex motor, descendo pela região periventricular. O local da leucomalácia periventricular está marcado por um quadrado; espera-se afetar particularmente as fibras descendentes das extremidades inferiores mais do que as fibras mais lateralizadas dos membros superiores e face (Volpe)</a:t>
            </a:r>
            <a:r>
              <a:rPr lang="pt-BR" sz="1600">
                <a:latin typeface="Lucida Sans Unicode" pitchFamily="34" charset="0"/>
              </a:rPr>
              <a:t> </a:t>
            </a:r>
          </a:p>
        </p:txBody>
      </p:sp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7" name="Picture 3"/>
          <p:cNvPicPr>
            <a:picLocks noChangeAspect="1" noChangeArrowheads="1"/>
          </p:cNvPicPr>
          <p:nvPr/>
        </p:nvPicPr>
        <p:blipFill>
          <a:blip r:embed="rId2" cstate="print"/>
          <a:srcRect l="2908" r="6096"/>
          <a:stretch>
            <a:fillRect/>
          </a:stretch>
        </p:blipFill>
        <p:spPr bwMode="auto">
          <a:xfrm>
            <a:off x="0" y="-66675"/>
            <a:ext cx="9144000" cy="699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6018" name="CaixaDeTexto 5"/>
          <p:cNvSpPr txBox="1">
            <a:spLocks noChangeArrowheads="1"/>
          </p:cNvSpPr>
          <p:nvPr/>
        </p:nvSpPr>
        <p:spPr bwMode="auto">
          <a:xfrm>
            <a:off x="1403350" y="5013325"/>
            <a:ext cx="669766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pt-BR">
              <a:latin typeface="Lucida Sans Unicode" pitchFamily="34" charset="0"/>
            </a:endParaRPr>
          </a:p>
        </p:txBody>
      </p:sp>
      <p:pic>
        <p:nvPicPr>
          <p:cNvPr id="86019" name="Retângulo 6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03438" y="4949825"/>
            <a:ext cx="6126162" cy="160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urso">
  <a:themeElements>
    <a:clrScheme name="Concurso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urso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urso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Concurso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2.xml><?xml version="1.0" encoding="utf-8"?>
<a:themeOverride xmlns:a="http://schemas.openxmlformats.org/drawingml/2006/main">
  <a:clrScheme name="Concurso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3.xml><?xml version="1.0" encoding="utf-8"?>
<a:themeOverride xmlns:a="http://schemas.openxmlformats.org/drawingml/2006/main">
  <a:clrScheme name="Concurso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4.xml><?xml version="1.0" encoding="utf-8"?>
<a:themeOverride xmlns:a="http://schemas.openxmlformats.org/drawingml/2006/main">
  <a:clrScheme name="Concurso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1031</TotalTime>
  <Words>2887</Words>
  <Application>Microsoft Office PowerPoint</Application>
  <PresentationFormat>Apresentação na tela (4:3)</PresentationFormat>
  <Paragraphs>342</Paragraphs>
  <Slides>72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72</vt:i4>
      </vt:variant>
    </vt:vector>
  </HeadingPairs>
  <TitlesOfParts>
    <vt:vector size="73" baseType="lpstr">
      <vt:lpstr>Concurso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Evolução Clínica</vt:lpstr>
      <vt:lpstr>Slide 32</vt:lpstr>
      <vt:lpstr>Achados Radiológicos</vt:lpstr>
      <vt:lpstr>Slide 34</vt:lpstr>
      <vt:lpstr>Slide 35</vt:lpstr>
      <vt:lpstr>Slide 36</vt:lpstr>
      <vt:lpstr>Slide 37</vt:lpstr>
      <vt:lpstr>Tratamento</vt:lpstr>
      <vt:lpstr>Slide 39</vt:lpstr>
      <vt:lpstr>Slide 40</vt:lpstr>
      <vt:lpstr>Slide 41</vt:lpstr>
      <vt:lpstr>Slide 42</vt:lpstr>
      <vt:lpstr>Slide 43</vt:lpstr>
      <vt:lpstr>Slide 44</vt:lpstr>
      <vt:lpstr>Evolução Clínica</vt:lpstr>
      <vt:lpstr>Slide 46</vt:lpstr>
      <vt:lpstr>Slide 47</vt:lpstr>
      <vt:lpstr>Slide 48</vt:lpstr>
      <vt:lpstr>Slide 49</vt:lpstr>
      <vt:lpstr>Slide 50</vt:lpstr>
      <vt:lpstr>Slide 51</vt:lpstr>
      <vt:lpstr>Tratamento</vt:lpstr>
      <vt:lpstr>Slide 53</vt:lpstr>
      <vt:lpstr>Slide 54</vt:lpstr>
      <vt:lpstr>Evolução Clínica</vt:lpstr>
      <vt:lpstr>Slide 56</vt:lpstr>
      <vt:lpstr>Slide 57</vt:lpstr>
      <vt:lpstr>Slide 58</vt:lpstr>
      <vt:lpstr>Slide 59</vt:lpstr>
      <vt:lpstr>Slide 60</vt:lpstr>
      <vt:lpstr>Tratamento</vt:lpstr>
      <vt:lpstr>Slide 62</vt:lpstr>
      <vt:lpstr>Slide 63</vt:lpstr>
      <vt:lpstr>Evolução Clínica</vt:lpstr>
      <vt:lpstr>Achados Radiológicos</vt:lpstr>
      <vt:lpstr>Slide 66</vt:lpstr>
      <vt:lpstr>Tratamento</vt:lpstr>
      <vt:lpstr>Slide 68</vt:lpstr>
      <vt:lpstr>Slide 69</vt:lpstr>
      <vt:lpstr>Nota: este recém-nascido apresentou, à ecografia cerebral, Leucomalácia periventricular multicística aos 34 dias de vida (1/4/2014); a 1ª ecografia mostrou-se normal; a segunda, com 10 dias, hiperecogenicidade periventricular </vt:lpstr>
      <vt:lpstr>Slide 71</vt:lpstr>
      <vt:lpstr>Slide 72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Casos Clínicos 4</dc:title>
  <dc:creator>Airton</dc:creator>
  <cp:lastModifiedBy>Paulo</cp:lastModifiedBy>
  <cp:revision>130</cp:revision>
  <dcterms:created xsi:type="dcterms:W3CDTF">2014-03-28T17:08:17Z</dcterms:created>
  <dcterms:modified xsi:type="dcterms:W3CDTF">2014-05-01T12:09:52Z</dcterms:modified>
</cp:coreProperties>
</file>