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theme/themeOverride1.xml" ContentType="application/vnd.openxmlformats-officedocument.themeOverr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Default Extension="jpeg" ContentType="image/jpeg"/>
  <Override PartName="/ppt/slideLayouts/slideLayout3.xml" ContentType="application/vnd.openxmlformats-officedocument.presentationml.slideLayout+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 id="283" r:id="rId27"/>
    <p:sldId id="284" r:id="rId28"/>
    <p:sldId id="285" r:id="rId29"/>
    <p:sldId id="286" r:id="rId30"/>
    <p:sldId id="287" r:id="rId31"/>
    <p:sldId id="288" r:id="rId32"/>
    <p:sldId id="289" r:id="rId33"/>
    <p:sldId id="322" r:id="rId34"/>
    <p:sldId id="290" r:id="rId35"/>
    <p:sldId id="291" r:id="rId36"/>
    <p:sldId id="292" r:id="rId37"/>
    <p:sldId id="293" r:id="rId38"/>
    <p:sldId id="295" r:id="rId39"/>
    <p:sldId id="296" r:id="rId40"/>
    <p:sldId id="297" r:id="rId41"/>
    <p:sldId id="298" r:id="rId42"/>
    <p:sldId id="299" r:id="rId43"/>
    <p:sldId id="300" r:id="rId44"/>
    <p:sldId id="301" r:id="rId45"/>
    <p:sldId id="302" r:id="rId46"/>
    <p:sldId id="303" r:id="rId47"/>
    <p:sldId id="304" r:id="rId48"/>
    <p:sldId id="305" r:id="rId49"/>
    <p:sldId id="306" r:id="rId50"/>
    <p:sldId id="307" r:id="rId51"/>
    <p:sldId id="308" r:id="rId52"/>
    <p:sldId id="309" r:id="rId53"/>
    <p:sldId id="310" r:id="rId54"/>
    <p:sldId id="311" r:id="rId55"/>
    <p:sldId id="312" r:id="rId56"/>
    <p:sldId id="313" r:id="rId57"/>
    <p:sldId id="314" r:id="rId58"/>
    <p:sldId id="315" r:id="rId59"/>
    <p:sldId id="316" r:id="rId60"/>
    <p:sldId id="317" r:id="rId61"/>
    <p:sldId id="318" r:id="rId62"/>
    <p:sldId id="319" r:id="rId63"/>
    <p:sldId id="320" r:id="rId64"/>
    <p:sldId id="324" r:id="rId65"/>
    <p:sldId id="325" r:id="rId66"/>
    <p:sldId id="326" r:id="rId67"/>
    <p:sldId id="323" r:id="rId68"/>
    <p:sldId id="294" r:id="rId69"/>
    <p:sldId id="321" r:id="rId70"/>
  </p:sldIdLst>
  <p:sldSz cx="9144000" cy="6858000" type="screen4x3"/>
  <p:notesSz cx="6858000" cy="9144000"/>
  <p:defaultTextStyle>
    <a:defPPr>
      <a:defRPr lang="pt-BR"/>
    </a:defPPr>
    <a:lvl1pPr algn="l" rtl="0" fontAlgn="base">
      <a:spcBef>
        <a:spcPct val="0"/>
      </a:spcBef>
      <a:spcAft>
        <a:spcPct val="0"/>
      </a:spcAft>
      <a:defRPr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66FF"/>
    <a:srgbClr val="FF0000"/>
    <a:srgbClr val="FFFF00"/>
    <a:srgbClr val="0000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89" d="100"/>
          <a:sy n="89" d="100"/>
        </p:scale>
        <p:origin x="-773" y="-77"/>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 Type="http://schemas.openxmlformats.org/officeDocument/2006/relationships/slide" Target="slides/slide6.xml"/><Relationship Id="rId71"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1" Type="http://schemas.openxmlformats.org/officeDocument/2006/relationships/slideMaster" Target="slideMasters/slideMaster1.xml"/><Relationship Id="rId6" Type="http://schemas.openxmlformats.org/officeDocument/2006/relationships/slide" Target="slides/slide5.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Slide de título">
    <p:bg>
      <p:bgRef idx="1002">
        <a:schemeClr val="bg1"/>
      </p:bgRef>
    </p:bg>
    <p:spTree>
      <p:nvGrpSpPr>
        <p:cNvPr id="1" name=""/>
        <p:cNvGrpSpPr/>
        <p:nvPr/>
      </p:nvGrpSpPr>
      <p:grpSpPr>
        <a:xfrm>
          <a:off x="0" y="0"/>
          <a:ext cx="0" cy="0"/>
          <a:chOff x="0" y="0"/>
          <a:chExt cx="0" cy="0"/>
        </a:xfrm>
      </p:grpSpPr>
      <p:sp>
        <p:nvSpPr>
          <p:cNvPr id="4" name="Retângulo 3"/>
          <p:cNvSpPr/>
          <p:nvPr/>
        </p:nvSpPr>
        <p:spPr>
          <a:xfrm flipH="1">
            <a:off x="2667000" y="0"/>
            <a:ext cx="6477000" cy="6858000"/>
          </a:xfrm>
          <a:prstGeom prst="rect">
            <a:avLst/>
          </a:prstGeom>
          <a:blipFill>
            <a:blip r:embed="rId2">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00000" r="50000"/>
                </a:path>
                <a:tileRect/>
              </a:gradFill>
            </a:fillOverlay>
            <a:innerShdw blurRad="63500" dist="44450" dir="10800000">
              <a:srgbClr val="000000">
                <a:alpha val="50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5" name="Conector reto 4"/>
          <p:cNvSpPr>
            <a:spLocks noChangeShapeType="1"/>
          </p:cNvSpPr>
          <p:nvPr/>
        </p:nvSpPr>
        <p:spPr bwMode="auto">
          <a:xfrm rot="16200000">
            <a:off x="-762000" y="3429000"/>
            <a:ext cx="6858000" cy="0"/>
          </a:xfrm>
          <a:prstGeom prst="line">
            <a:avLst/>
          </a:prstGeom>
          <a:noFill/>
          <a:ln w="11430" cap="flat" cmpd="sng" algn="ctr">
            <a:solidFill>
              <a:schemeClr val="bg1">
                <a:shade val="95000"/>
              </a:schemeClr>
            </a:solidFill>
            <a:prstDash val="solid"/>
            <a:miter lim="800000"/>
            <a:headEnd type="none" w="med" len="med"/>
            <a:tailEnd type="none" w="med" len="med"/>
          </a:ln>
          <a:effectLst/>
        </p:spPr>
        <p:txBody>
          <a:bodyPr/>
          <a:lstStyle>
            <a:extLst/>
          </a:lstStyle>
          <a:p>
            <a:pPr fontAlgn="auto">
              <a:spcBef>
                <a:spcPts val="0"/>
              </a:spcBef>
              <a:spcAft>
                <a:spcPts val="0"/>
              </a:spcAft>
              <a:defRPr/>
            </a:pPr>
            <a:endParaRPr lang="en-US">
              <a:latin typeface="+mn-lt"/>
              <a:cs typeface="+mn-cs"/>
            </a:endParaRPr>
          </a:p>
        </p:txBody>
      </p:sp>
      <p:sp>
        <p:nvSpPr>
          <p:cNvPr id="12" name="Título 11"/>
          <p:cNvSpPr>
            <a:spLocks noGrp="1"/>
          </p:cNvSpPr>
          <p:nvPr>
            <p:ph type="ctrTitle"/>
          </p:nvPr>
        </p:nvSpPr>
        <p:spPr>
          <a:xfrm>
            <a:off x="3366868" y="533400"/>
            <a:ext cx="5105400" cy="2868168"/>
          </a:xfrm>
        </p:spPr>
        <p:txBody>
          <a:bodyPr>
            <a:noAutofit/>
          </a:bodyPr>
          <a:lstStyle>
            <a:lvl1pPr algn="r">
              <a:defRPr sz="4200" b="1"/>
            </a:lvl1pPr>
            <a:extLst/>
          </a:lstStyle>
          <a:p>
            <a:r>
              <a:rPr lang="pt-BR" smtClean="0"/>
              <a:t>Clique para editar o estilo do título mestre</a:t>
            </a:r>
            <a:endParaRPr lang="en-US"/>
          </a:p>
        </p:txBody>
      </p:sp>
      <p:sp>
        <p:nvSpPr>
          <p:cNvPr id="25" name="Subtítulo 24"/>
          <p:cNvSpPr>
            <a:spLocks noGrp="1"/>
          </p:cNvSpPr>
          <p:nvPr>
            <p:ph type="subTitle" idx="1"/>
          </p:nvPr>
        </p:nvSpPr>
        <p:spPr>
          <a:xfrm>
            <a:off x="3354442" y="3539864"/>
            <a:ext cx="5114778" cy="1101248"/>
          </a:xfrm>
        </p:spPr>
        <p:txBody>
          <a:bodyPr lIns="45720" tIns="0" rIns="45720" bIns="0"/>
          <a:lstStyle>
            <a:lvl1pPr marL="0" indent="0" algn="r">
              <a:buNone/>
              <a:defRPr sz="2200">
                <a:solidFill>
                  <a:srgbClr val="FFFFFF"/>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lang="pt-BR" smtClean="0"/>
              <a:t>Clique para editar o estilo do subtítulo mestre</a:t>
            </a:r>
            <a:endParaRPr lang="en-US"/>
          </a:p>
        </p:txBody>
      </p:sp>
      <p:sp>
        <p:nvSpPr>
          <p:cNvPr id="6" name="Espaço Reservado para Data 30"/>
          <p:cNvSpPr>
            <a:spLocks noGrp="1"/>
          </p:cNvSpPr>
          <p:nvPr>
            <p:ph type="dt" sz="half" idx="10"/>
          </p:nvPr>
        </p:nvSpPr>
        <p:spPr>
          <a:xfrm>
            <a:off x="5870575" y="6557963"/>
            <a:ext cx="2003425" cy="227012"/>
          </a:xfrm>
        </p:spPr>
        <p:txBody>
          <a:bodyPr/>
          <a:lstStyle>
            <a:lvl1pPr>
              <a:defRPr lang="en-US" smtClean="0">
                <a:solidFill>
                  <a:srgbClr val="FFFFFF"/>
                </a:solidFill>
              </a:defRPr>
            </a:lvl1pPr>
            <a:extLst/>
          </a:lstStyle>
          <a:p>
            <a:pPr>
              <a:defRPr/>
            </a:pPr>
            <a:fld id="{EF922509-BFCF-42CC-89FA-C06D9FBBC393}" type="datetimeFigureOut">
              <a:rPr lang="pt-BR"/>
              <a:pPr>
                <a:defRPr/>
              </a:pPr>
              <a:t>04/10/2017</a:t>
            </a:fld>
            <a:endParaRPr lang="pt-BR"/>
          </a:p>
        </p:txBody>
      </p:sp>
      <p:sp>
        <p:nvSpPr>
          <p:cNvPr id="7" name="Espaço Reservado para Rodapé 17"/>
          <p:cNvSpPr>
            <a:spLocks noGrp="1"/>
          </p:cNvSpPr>
          <p:nvPr>
            <p:ph type="ftr" sz="quarter" idx="11"/>
          </p:nvPr>
        </p:nvSpPr>
        <p:spPr>
          <a:xfrm>
            <a:off x="2819400" y="6557963"/>
            <a:ext cx="2927350" cy="228600"/>
          </a:xfrm>
        </p:spPr>
        <p:txBody>
          <a:bodyPr/>
          <a:lstStyle>
            <a:lvl1pPr>
              <a:defRPr lang="en-US">
                <a:solidFill>
                  <a:srgbClr val="FFFFFF"/>
                </a:solidFill>
              </a:defRPr>
            </a:lvl1pPr>
            <a:extLst/>
          </a:lstStyle>
          <a:p>
            <a:pPr>
              <a:defRPr/>
            </a:pPr>
            <a:endParaRPr lang="pt-BR"/>
          </a:p>
        </p:txBody>
      </p:sp>
      <p:sp>
        <p:nvSpPr>
          <p:cNvPr id="8" name="Espaço Reservado para Número de Slide 28"/>
          <p:cNvSpPr>
            <a:spLocks noGrp="1"/>
          </p:cNvSpPr>
          <p:nvPr>
            <p:ph type="sldNum" sz="quarter" idx="12"/>
          </p:nvPr>
        </p:nvSpPr>
        <p:spPr>
          <a:xfrm>
            <a:off x="7880350" y="6556375"/>
            <a:ext cx="588963" cy="228600"/>
          </a:xfrm>
        </p:spPr>
        <p:txBody>
          <a:bodyPr/>
          <a:lstStyle>
            <a:lvl1pPr>
              <a:defRPr lang="en-US" smtClean="0">
                <a:solidFill>
                  <a:srgbClr val="FFFFFF"/>
                </a:solidFill>
              </a:defRPr>
            </a:lvl1pPr>
            <a:extLst/>
          </a:lstStyle>
          <a:p>
            <a:pPr>
              <a:defRPr/>
            </a:pPr>
            <a:fld id="{768E18EC-13B5-4397-9C0B-0D721E8D4A06}" type="slidenum">
              <a:rPr lang="pt-BR"/>
              <a:pPr>
                <a:defRPr/>
              </a:pPr>
              <a:t>‹nº›</a:t>
            </a:fld>
            <a:endParaRPr lang="pt-BR"/>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extLst/>
          </a:lstStyle>
          <a:p>
            <a:r>
              <a:rPr lang="pt-BR" smtClean="0"/>
              <a:t>Clique para editar o estilo do título mestre</a:t>
            </a:r>
            <a:endParaRPr lang="en-US"/>
          </a:p>
        </p:txBody>
      </p:sp>
      <p:sp>
        <p:nvSpPr>
          <p:cNvPr id="3" name="Espaço Reservado para Conteúdo 2"/>
          <p:cNvSpPr>
            <a:spLocks noGrp="1"/>
          </p:cNvSpPr>
          <p:nvPr>
            <p:ph idx="1"/>
          </p:nvPr>
        </p:nvSpPr>
        <p:spPr/>
        <p:txBody>
          <a:bodyPr/>
          <a:lstStyle>
            <a:extLs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Espaço Reservado para Data 26"/>
          <p:cNvSpPr>
            <a:spLocks noGrp="1"/>
          </p:cNvSpPr>
          <p:nvPr>
            <p:ph type="dt" sz="half" idx="10"/>
          </p:nvPr>
        </p:nvSpPr>
        <p:spPr/>
        <p:txBody>
          <a:bodyPr/>
          <a:lstStyle>
            <a:lvl1pPr>
              <a:defRPr/>
            </a:lvl1pPr>
          </a:lstStyle>
          <a:p>
            <a:pPr>
              <a:defRPr/>
            </a:pPr>
            <a:fld id="{2B46320D-80D3-468C-B5EA-355AA9482430}" type="datetimeFigureOut">
              <a:rPr lang="pt-BR"/>
              <a:pPr>
                <a:defRPr/>
              </a:pPr>
              <a:t>04/10/2017</a:t>
            </a:fld>
            <a:endParaRPr lang="pt-BR"/>
          </a:p>
        </p:txBody>
      </p:sp>
      <p:sp>
        <p:nvSpPr>
          <p:cNvPr id="5" name="Espaço Reservado para Rodapé 3"/>
          <p:cNvSpPr>
            <a:spLocks noGrp="1"/>
          </p:cNvSpPr>
          <p:nvPr>
            <p:ph type="ftr" sz="quarter" idx="11"/>
          </p:nvPr>
        </p:nvSpPr>
        <p:spPr/>
        <p:txBody>
          <a:bodyPr/>
          <a:lstStyle>
            <a:lvl1pPr>
              <a:defRPr/>
            </a:lvl1pPr>
          </a:lstStyle>
          <a:p>
            <a:pPr>
              <a:defRPr/>
            </a:pPr>
            <a:endParaRPr lang="pt-BR"/>
          </a:p>
        </p:txBody>
      </p:sp>
      <p:sp>
        <p:nvSpPr>
          <p:cNvPr id="6" name="Espaço Reservado para Número de Slide 15"/>
          <p:cNvSpPr>
            <a:spLocks noGrp="1"/>
          </p:cNvSpPr>
          <p:nvPr>
            <p:ph type="sldNum" sz="quarter" idx="12"/>
          </p:nvPr>
        </p:nvSpPr>
        <p:spPr/>
        <p:txBody>
          <a:bodyPr/>
          <a:lstStyle>
            <a:lvl1pPr>
              <a:defRPr/>
            </a:lvl1pPr>
          </a:lstStyle>
          <a:p>
            <a:pPr>
              <a:defRPr/>
            </a:pPr>
            <a:fld id="{EF90B644-8FBE-45E4-9031-ADE83A1FBE59}" type="slidenum">
              <a:rPr lang="pt-BR"/>
              <a:pPr>
                <a:defRPr/>
              </a:pPr>
              <a:t>‹nº›</a:t>
            </a:fld>
            <a:endParaRPr lang="pt-B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ítulo 1"/>
          <p:cNvSpPr>
            <a:spLocks noGrp="1"/>
          </p:cNvSpPr>
          <p:nvPr>
            <p:ph type="title"/>
          </p:nvPr>
        </p:nvSpPr>
        <p:spPr>
          <a:xfrm>
            <a:off x="1066800" y="2821837"/>
            <a:ext cx="6255488" cy="1362075"/>
          </a:xfrm>
        </p:spPr>
        <p:txBody>
          <a:bodyPr anchor="t"/>
          <a:lstStyle>
            <a:lvl1pPr algn="r">
              <a:buNone/>
              <a:defRPr sz="4200" b="1" cap="all"/>
            </a:lvl1pPr>
            <a:extLst/>
          </a:lstStyle>
          <a:p>
            <a:r>
              <a:rPr lang="pt-BR" smtClean="0"/>
              <a:t>Clique para editar o estilo do título mestre</a:t>
            </a:r>
            <a:endParaRPr lang="en-US"/>
          </a:p>
        </p:txBody>
      </p:sp>
      <p:sp>
        <p:nvSpPr>
          <p:cNvPr id="3" name="Espaço Reservado para Texto 2"/>
          <p:cNvSpPr>
            <a:spLocks noGrp="1"/>
          </p:cNvSpPr>
          <p:nvPr>
            <p:ph type="body" idx="1"/>
          </p:nvPr>
        </p:nvSpPr>
        <p:spPr>
          <a:xfrm>
            <a:off x="1066800" y="1905000"/>
            <a:ext cx="6255488" cy="743507"/>
          </a:xfrm>
        </p:spPr>
        <p:txBody>
          <a:bodyPr anchor="b"/>
          <a:lstStyle>
            <a:lvl1pPr marL="0" indent="0" algn="r">
              <a:buNone/>
              <a:defRPr sz="2000">
                <a:solidFill>
                  <a:schemeClr val="tx1"/>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a:r>
              <a:rPr lang="pt-BR" smtClean="0"/>
              <a:t>Clique para editar os estilos do texto mestre</a:t>
            </a:r>
          </a:p>
        </p:txBody>
      </p:sp>
      <p:sp>
        <p:nvSpPr>
          <p:cNvPr id="4" name="Espaço Reservado para Data 3"/>
          <p:cNvSpPr>
            <a:spLocks noGrp="1"/>
          </p:cNvSpPr>
          <p:nvPr>
            <p:ph type="dt" sz="half" idx="10"/>
          </p:nvPr>
        </p:nvSpPr>
        <p:spPr>
          <a:xfrm>
            <a:off x="4724400" y="6556375"/>
            <a:ext cx="2001838" cy="227013"/>
          </a:xfrm>
        </p:spPr>
        <p:txBody>
          <a:bodyPr/>
          <a:lstStyle>
            <a:lvl1pPr>
              <a:defRPr smtClean="0">
                <a:solidFill>
                  <a:schemeClr val="tx2"/>
                </a:solidFill>
              </a:defRPr>
            </a:lvl1pPr>
            <a:extLst/>
          </a:lstStyle>
          <a:p>
            <a:pPr>
              <a:defRPr/>
            </a:pPr>
            <a:fld id="{354261F8-1C58-4E29-86FB-86126AD6B4F7}" type="datetimeFigureOut">
              <a:rPr lang="pt-BR"/>
              <a:pPr>
                <a:defRPr/>
              </a:pPr>
              <a:t>04/10/2017</a:t>
            </a:fld>
            <a:endParaRPr lang="pt-BR"/>
          </a:p>
        </p:txBody>
      </p:sp>
      <p:sp>
        <p:nvSpPr>
          <p:cNvPr id="5" name="Espaço Reservado para Rodapé 4"/>
          <p:cNvSpPr>
            <a:spLocks noGrp="1"/>
          </p:cNvSpPr>
          <p:nvPr>
            <p:ph type="ftr" sz="quarter" idx="11"/>
          </p:nvPr>
        </p:nvSpPr>
        <p:spPr>
          <a:xfrm>
            <a:off x="1735138" y="6556375"/>
            <a:ext cx="2895600" cy="228600"/>
          </a:xfrm>
        </p:spPr>
        <p:txBody>
          <a:bodyPr/>
          <a:lstStyle>
            <a:lvl1pPr>
              <a:defRPr>
                <a:solidFill>
                  <a:schemeClr val="tx2"/>
                </a:solidFill>
              </a:defRPr>
            </a:lvl1pPr>
            <a:extLst/>
          </a:lstStyle>
          <a:p>
            <a:pPr>
              <a:defRPr/>
            </a:pPr>
            <a:endParaRPr lang="pt-BR"/>
          </a:p>
        </p:txBody>
      </p:sp>
      <p:sp>
        <p:nvSpPr>
          <p:cNvPr id="6" name="Espaço Reservado para Número de Slide 5"/>
          <p:cNvSpPr>
            <a:spLocks noGrp="1"/>
          </p:cNvSpPr>
          <p:nvPr>
            <p:ph type="sldNum" sz="quarter" idx="12"/>
          </p:nvPr>
        </p:nvSpPr>
        <p:spPr>
          <a:xfrm>
            <a:off x="6734175" y="6554788"/>
            <a:ext cx="587375" cy="228600"/>
          </a:xfrm>
        </p:spPr>
        <p:txBody>
          <a:bodyPr/>
          <a:lstStyle>
            <a:lvl1pPr>
              <a:defRPr/>
            </a:lvl1pPr>
            <a:extLst/>
          </a:lstStyle>
          <a:p>
            <a:pPr>
              <a:defRPr/>
            </a:pPr>
            <a:fld id="{0031AA2D-F0D4-4D5A-B2A4-1DA635C74C9E}" type="slidenum">
              <a:rPr lang="pt-BR"/>
              <a:pPr>
                <a:defRPr/>
              </a:pPr>
              <a:t>‹nº›</a:t>
            </a:fld>
            <a:endParaRPr lang="pt-BR"/>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a:xfrm>
            <a:off x="457200" y="320040"/>
            <a:ext cx="7242048" cy="1143000"/>
          </a:xfrm>
        </p:spPr>
        <p:txBody>
          <a:bodyPr/>
          <a:lstStyle>
            <a:extLst/>
          </a:lstStyle>
          <a:p>
            <a:r>
              <a:rPr lang="pt-BR" smtClean="0"/>
              <a:t>Clique para editar o estilo do título mestre</a:t>
            </a:r>
            <a:endParaRPr lang="en-US"/>
          </a:p>
        </p:txBody>
      </p:sp>
      <p:sp>
        <p:nvSpPr>
          <p:cNvPr id="3" name="Espaço Reservado para Conteúdo 2"/>
          <p:cNvSpPr>
            <a:spLocks noGrp="1"/>
          </p:cNvSpPr>
          <p:nvPr>
            <p:ph sz="half" idx="1"/>
          </p:nvPr>
        </p:nvSpPr>
        <p:spPr>
          <a:xfrm>
            <a:off x="457200" y="1600200"/>
            <a:ext cx="3520440" cy="4525963"/>
          </a:xfrm>
        </p:spPr>
        <p:txBody>
          <a:bodyPr/>
          <a:lstStyle>
            <a:lvl1pPr>
              <a:defRPr sz="2800"/>
            </a:lvl1pPr>
            <a:lvl2pPr>
              <a:defRPr sz="2400"/>
            </a:lvl2pPr>
            <a:lvl3pPr>
              <a:defRPr sz="2000"/>
            </a:lvl3pPr>
            <a:lvl4pPr>
              <a:defRPr sz="1800"/>
            </a:lvl4pPr>
            <a:lvl5pPr>
              <a:defRPr sz="1800"/>
            </a:lvl5pPr>
            <a:extLs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Espaço Reservado para Conteúdo 3"/>
          <p:cNvSpPr>
            <a:spLocks noGrp="1"/>
          </p:cNvSpPr>
          <p:nvPr>
            <p:ph sz="half" idx="2"/>
          </p:nvPr>
        </p:nvSpPr>
        <p:spPr>
          <a:xfrm>
            <a:off x="4178808" y="1600200"/>
            <a:ext cx="3520440" cy="4525963"/>
          </a:xfrm>
        </p:spPr>
        <p:txBody>
          <a:bodyPr/>
          <a:lstStyle>
            <a:lvl1pPr>
              <a:defRPr sz="2800"/>
            </a:lvl1pPr>
            <a:lvl2pPr>
              <a:defRPr sz="2400"/>
            </a:lvl2pPr>
            <a:lvl3pPr>
              <a:defRPr sz="2000"/>
            </a:lvl3pPr>
            <a:lvl4pPr>
              <a:defRPr sz="1800"/>
            </a:lvl4pPr>
            <a:lvl5pPr>
              <a:defRPr sz="1800"/>
            </a:lvl5pPr>
            <a:extLs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5" name="Espaço Reservado para Data 26"/>
          <p:cNvSpPr>
            <a:spLocks noGrp="1"/>
          </p:cNvSpPr>
          <p:nvPr>
            <p:ph type="dt" sz="half" idx="10"/>
          </p:nvPr>
        </p:nvSpPr>
        <p:spPr/>
        <p:txBody>
          <a:bodyPr/>
          <a:lstStyle>
            <a:lvl1pPr>
              <a:defRPr/>
            </a:lvl1pPr>
          </a:lstStyle>
          <a:p>
            <a:pPr>
              <a:defRPr/>
            </a:pPr>
            <a:fld id="{A8B00EE1-CE0C-4583-B24F-A38A0EBFC16C}" type="datetimeFigureOut">
              <a:rPr lang="pt-BR"/>
              <a:pPr>
                <a:defRPr/>
              </a:pPr>
              <a:t>04/10/2017</a:t>
            </a:fld>
            <a:endParaRPr lang="pt-BR"/>
          </a:p>
        </p:txBody>
      </p:sp>
      <p:sp>
        <p:nvSpPr>
          <p:cNvPr id="6" name="Espaço Reservado para Rodapé 3"/>
          <p:cNvSpPr>
            <a:spLocks noGrp="1"/>
          </p:cNvSpPr>
          <p:nvPr>
            <p:ph type="ftr" sz="quarter" idx="11"/>
          </p:nvPr>
        </p:nvSpPr>
        <p:spPr/>
        <p:txBody>
          <a:bodyPr/>
          <a:lstStyle>
            <a:lvl1pPr>
              <a:defRPr/>
            </a:lvl1pPr>
          </a:lstStyle>
          <a:p>
            <a:pPr>
              <a:defRPr/>
            </a:pPr>
            <a:endParaRPr lang="pt-BR"/>
          </a:p>
        </p:txBody>
      </p:sp>
      <p:sp>
        <p:nvSpPr>
          <p:cNvPr id="7" name="Espaço Reservado para Número de Slide 15"/>
          <p:cNvSpPr>
            <a:spLocks noGrp="1"/>
          </p:cNvSpPr>
          <p:nvPr>
            <p:ph type="sldNum" sz="quarter" idx="12"/>
          </p:nvPr>
        </p:nvSpPr>
        <p:spPr/>
        <p:txBody>
          <a:bodyPr/>
          <a:lstStyle>
            <a:lvl1pPr>
              <a:defRPr/>
            </a:lvl1pPr>
          </a:lstStyle>
          <a:p>
            <a:pPr>
              <a:defRPr/>
            </a:pPr>
            <a:fld id="{2B2F6E00-50E3-42D4-A4C5-E9F41D394572}" type="slidenum">
              <a:rPr lang="pt-BR"/>
              <a:pPr>
                <a:defRPr/>
              </a:pPr>
              <a:t>‹nº›</a:t>
            </a:fld>
            <a:endParaRPr lang="pt-B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a:xfrm>
            <a:off x="457200" y="320040"/>
            <a:ext cx="7242048" cy="1143000"/>
          </a:xfrm>
        </p:spPr>
        <p:txBody>
          <a:bodyPr/>
          <a:lstStyle>
            <a:lvl1pPr>
              <a:defRPr/>
            </a:lvl1pPr>
            <a:extLst/>
          </a:lstStyle>
          <a:p>
            <a:r>
              <a:rPr lang="pt-BR" smtClean="0"/>
              <a:t>Clique para editar o estilo do título mestre</a:t>
            </a:r>
            <a:endParaRPr lang="en-US"/>
          </a:p>
        </p:txBody>
      </p:sp>
      <p:sp>
        <p:nvSpPr>
          <p:cNvPr id="3" name="Espaço Reservado para Texto 2"/>
          <p:cNvSpPr>
            <a:spLocks noGrp="1"/>
          </p:cNvSpPr>
          <p:nvPr>
            <p:ph type="body" idx="1"/>
          </p:nvPr>
        </p:nvSpPr>
        <p:spPr>
          <a:xfrm>
            <a:off x="457200" y="5867400"/>
            <a:ext cx="3520440" cy="457200"/>
          </a:xfrm>
          <a:noFill/>
          <a:ln w="12700" cap="flat" cmpd="sng" algn="ctr">
            <a:solidFill>
              <a:schemeClr val="tx2"/>
            </a:solidFill>
            <a:prstDash val="solid"/>
          </a:ln>
          <a:effectLst/>
        </p:spPr>
        <p:style>
          <a:lnRef idx="1">
            <a:schemeClr val="accent1"/>
          </a:lnRef>
          <a:fillRef idx="3">
            <a:schemeClr val="accent1"/>
          </a:fillRef>
          <a:effectRef idx="2">
            <a:schemeClr val="accent1"/>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a:r>
              <a:rPr lang="pt-BR" smtClean="0"/>
              <a:t>Clique para editar os estilos do texto mestre</a:t>
            </a:r>
          </a:p>
        </p:txBody>
      </p:sp>
      <p:sp>
        <p:nvSpPr>
          <p:cNvPr id="4" name="Espaço Reservado para Texto 3"/>
          <p:cNvSpPr>
            <a:spLocks noGrp="1"/>
          </p:cNvSpPr>
          <p:nvPr>
            <p:ph type="body" sz="half" idx="3"/>
          </p:nvPr>
        </p:nvSpPr>
        <p:spPr>
          <a:xfrm>
            <a:off x="4178808" y="5867400"/>
            <a:ext cx="3520440" cy="457200"/>
          </a:xfrm>
          <a:noFill/>
          <a:ln w="1270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a:r>
              <a:rPr lang="pt-BR" smtClean="0"/>
              <a:t>Clique para editar os estilos do texto mestre</a:t>
            </a:r>
          </a:p>
        </p:txBody>
      </p:sp>
      <p:sp>
        <p:nvSpPr>
          <p:cNvPr id="5" name="Espaço Reservado para Conteúdo 4"/>
          <p:cNvSpPr>
            <a:spLocks noGrp="1"/>
          </p:cNvSpPr>
          <p:nvPr>
            <p:ph sz="quarter" idx="2"/>
          </p:nvPr>
        </p:nvSpPr>
        <p:spPr>
          <a:xfrm>
            <a:off x="457200" y="1711840"/>
            <a:ext cx="3520440" cy="4114800"/>
          </a:xfrm>
        </p:spPr>
        <p:txBody>
          <a:bodyPr/>
          <a:lstStyle>
            <a:lvl1pPr>
              <a:defRPr sz="2400"/>
            </a:lvl1pPr>
            <a:lvl2pPr>
              <a:defRPr sz="2000"/>
            </a:lvl2pPr>
            <a:lvl3pPr>
              <a:defRPr sz="1800"/>
            </a:lvl3pPr>
            <a:lvl4pPr>
              <a:defRPr sz="1600"/>
            </a:lvl4pPr>
            <a:lvl5pPr>
              <a:defRPr sz="1600"/>
            </a:lvl5pPr>
            <a:extLs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6" name="Espaço Reservado para Conteúdo 5"/>
          <p:cNvSpPr>
            <a:spLocks noGrp="1"/>
          </p:cNvSpPr>
          <p:nvPr>
            <p:ph sz="quarter" idx="4"/>
          </p:nvPr>
        </p:nvSpPr>
        <p:spPr>
          <a:xfrm>
            <a:off x="4178808" y="1711840"/>
            <a:ext cx="3520440" cy="4114800"/>
          </a:xfrm>
        </p:spPr>
        <p:txBody>
          <a:bodyPr/>
          <a:lstStyle>
            <a:lvl1pPr>
              <a:defRPr sz="2400"/>
            </a:lvl1pPr>
            <a:lvl2pPr>
              <a:defRPr sz="2000"/>
            </a:lvl2pPr>
            <a:lvl3pPr>
              <a:defRPr sz="1800"/>
            </a:lvl3pPr>
            <a:lvl4pPr>
              <a:defRPr sz="1600"/>
            </a:lvl4pPr>
            <a:lvl5pPr>
              <a:defRPr sz="1600"/>
            </a:lvl5pPr>
            <a:extLs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7" name="Espaço Reservado para Data 26"/>
          <p:cNvSpPr>
            <a:spLocks noGrp="1"/>
          </p:cNvSpPr>
          <p:nvPr>
            <p:ph type="dt" sz="half" idx="10"/>
          </p:nvPr>
        </p:nvSpPr>
        <p:spPr/>
        <p:txBody>
          <a:bodyPr/>
          <a:lstStyle>
            <a:lvl1pPr>
              <a:defRPr/>
            </a:lvl1pPr>
          </a:lstStyle>
          <a:p>
            <a:pPr>
              <a:defRPr/>
            </a:pPr>
            <a:fld id="{36C572E7-93D0-498C-97CD-06E9BF9DB15D}" type="datetimeFigureOut">
              <a:rPr lang="pt-BR"/>
              <a:pPr>
                <a:defRPr/>
              </a:pPr>
              <a:t>04/10/2017</a:t>
            </a:fld>
            <a:endParaRPr lang="pt-BR"/>
          </a:p>
        </p:txBody>
      </p:sp>
      <p:sp>
        <p:nvSpPr>
          <p:cNvPr id="8" name="Espaço Reservado para Rodapé 3"/>
          <p:cNvSpPr>
            <a:spLocks noGrp="1"/>
          </p:cNvSpPr>
          <p:nvPr>
            <p:ph type="ftr" sz="quarter" idx="11"/>
          </p:nvPr>
        </p:nvSpPr>
        <p:spPr/>
        <p:txBody>
          <a:bodyPr/>
          <a:lstStyle>
            <a:lvl1pPr>
              <a:defRPr/>
            </a:lvl1pPr>
          </a:lstStyle>
          <a:p>
            <a:pPr>
              <a:defRPr/>
            </a:pPr>
            <a:endParaRPr lang="pt-BR"/>
          </a:p>
        </p:txBody>
      </p:sp>
      <p:sp>
        <p:nvSpPr>
          <p:cNvPr id="9" name="Espaço Reservado para Número de Slide 15"/>
          <p:cNvSpPr>
            <a:spLocks noGrp="1"/>
          </p:cNvSpPr>
          <p:nvPr>
            <p:ph type="sldNum" sz="quarter" idx="12"/>
          </p:nvPr>
        </p:nvSpPr>
        <p:spPr/>
        <p:txBody>
          <a:bodyPr/>
          <a:lstStyle>
            <a:lvl1pPr>
              <a:defRPr/>
            </a:lvl1pPr>
          </a:lstStyle>
          <a:p>
            <a:pPr>
              <a:defRPr/>
            </a:pPr>
            <a:fld id="{1FB21FD5-A68F-4CD6-B69B-0EC4D8AFABB3}" type="slidenum">
              <a:rPr lang="pt-BR"/>
              <a:pPr>
                <a:defRPr/>
              </a:pPr>
              <a:t>‹nº›</a:t>
            </a:fld>
            <a:endParaRPr lang="pt-B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a:xfrm>
            <a:off x="457200" y="320040"/>
            <a:ext cx="7242048" cy="1143000"/>
          </a:xfrm>
        </p:spPr>
        <p:txBody>
          <a:bodyPr/>
          <a:lstStyle>
            <a:extLst/>
          </a:lstStyle>
          <a:p>
            <a:r>
              <a:rPr lang="pt-BR" smtClean="0"/>
              <a:t>Clique para editar o estilo do título mestre</a:t>
            </a:r>
            <a:endParaRPr lang="en-US"/>
          </a:p>
        </p:txBody>
      </p:sp>
      <p:sp>
        <p:nvSpPr>
          <p:cNvPr id="3" name="Espaço Reservado para Data 26"/>
          <p:cNvSpPr>
            <a:spLocks noGrp="1"/>
          </p:cNvSpPr>
          <p:nvPr>
            <p:ph type="dt" sz="half" idx="10"/>
          </p:nvPr>
        </p:nvSpPr>
        <p:spPr/>
        <p:txBody>
          <a:bodyPr/>
          <a:lstStyle>
            <a:lvl1pPr>
              <a:defRPr/>
            </a:lvl1pPr>
          </a:lstStyle>
          <a:p>
            <a:pPr>
              <a:defRPr/>
            </a:pPr>
            <a:fld id="{19FE6C7D-4246-495B-BFC5-63A23164A35F}" type="datetimeFigureOut">
              <a:rPr lang="pt-BR"/>
              <a:pPr>
                <a:defRPr/>
              </a:pPr>
              <a:t>04/10/2017</a:t>
            </a:fld>
            <a:endParaRPr lang="pt-BR"/>
          </a:p>
        </p:txBody>
      </p:sp>
      <p:sp>
        <p:nvSpPr>
          <p:cNvPr id="4" name="Espaço Reservado para Rodapé 3"/>
          <p:cNvSpPr>
            <a:spLocks noGrp="1"/>
          </p:cNvSpPr>
          <p:nvPr>
            <p:ph type="ftr" sz="quarter" idx="11"/>
          </p:nvPr>
        </p:nvSpPr>
        <p:spPr/>
        <p:txBody>
          <a:bodyPr/>
          <a:lstStyle>
            <a:lvl1pPr>
              <a:defRPr/>
            </a:lvl1pPr>
          </a:lstStyle>
          <a:p>
            <a:pPr>
              <a:defRPr/>
            </a:pPr>
            <a:endParaRPr lang="pt-BR"/>
          </a:p>
        </p:txBody>
      </p:sp>
      <p:sp>
        <p:nvSpPr>
          <p:cNvPr id="5" name="Espaço Reservado para Número de Slide 15"/>
          <p:cNvSpPr>
            <a:spLocks noGrp="1"/>
          </p:cNvSpPr>
          <p:nvPr>
            <p:ph type="sldNum" sz="quarter" idx="12"/>
          </p:nvPr>
        </p:nvSpPr>
        <p:spPr/>
        <p:txBody>
          <a:bodyPr/>
          <a:lstStyle>
            <a:lvl1pPr>
              <a:defRPr/>
            </a:lvl1pPr>
          </a:lstStyle>
          <a:p>
            <a:pPr>
              <a:defRPr/>
            </a:pPr>
            <a:fld id="{BA6C0869-850D-455C-AB92-C38C36D354DC}" type="slidenum">
              <a:rPr lang="pt-BR"/>
              <a:pPr>
                <a:defRPr/>
              </a:pPr>
              <a:t>‹nº›</a:t>
            </a:fld>
            <a:endParaRPr lang="pt-B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26"/>
          <p:cNvSpPr>
            <a:spLocks noGrp="1"/>
          </p:cNvSpPr>
          <p:nvPr>
            <p:ph type="dt" sz="half" idx="10"/>
          </p:nvPr>
        </p:nvSpPr>
        <p:spPr/>
        <p:txBody>
          <a:bodyPr/>
          <a:lstStyle>
            <a:lvl1pPr>
              <a:defRPr/>
            </a:lvl1pPr>
          </a:lstStyle>
          <a:p>
            <a:pPr>
              <a:defRPr/>
            </a:pPr>
            <a:fld id="{F7098CC6-D473-4DA8-85BA-0F3472A8D954}" type="datetimeFigureOut">
              <a:rPr lang="pt-BR"/>
              <a:pPr>
                <a:defRPr/>
              </a:pPr>
              <a:t>04/10/2017</a:t>
            </a:fld>
            <a:endParaRPr lang="pt-BR"/>
          </a:p>
        </p:txBody>
      </p:sp>
      <p:sp>
        <p:nvSpPr>
          <p:cNvPr id="3" name="Espaço Reservado para Rodapé 3"/>
          <p:cNvSpPr>
            <a:spLocks noGrp="1"/>
          </p:cNvSpPr>
          <p:nvPr>
            <p:ph type="ftr" sz="quarter" idx="11"/>
          </p:nvPr>
        </p:nvSpPr>
        <p:spPr/>
        <p:txBody>
          <a:bodyPr/>
          <a:lstStyle>
            <a:lvl1pPr>
              <a:defRPr/>
            </a:lvl1pPr>
          </a:lstStyle>
          <a:p>
            <a:pPr>
              <a:defRPr/>
            </a:pPr>
            <a:endParaRPr lang="pt-BR"/>
          </a:p>
        </p:txBody>
      </p:sp>
      <p:sp>
        <p:nvSpPr>
          <p:cNvPr id="4" name="Espaço Reservado para Número de Slide 15"/>
          <p:cNvSpPr>
            <a:spLocks noGrp="1"/>
          </p:cNvSpPr>
          <p:nvPr>
            <p:ph type="sldNum" sz="quarter" idx="12"/>
          </p:nvPr>
        </p:nvSpPr>
        <p:spPr/>
        <p:txBody>
          <a:bodyPr/>
          <a:lstStyle>
            <a:lvl1pPr>
              <a:defRPr/>
            </a:lvl1pPr>
          </a:lstStyle>
          <a:p>
            <a:pPr>
              <a:defRPr/>
            </a:pPr>
            <a:fld id="{D736FB3F-E9DE-4494-A832-CB30C5B1CB88}" type="slidenum">
              <a:rPr lang="pt-BR"/>
              <a:pPr>
                <a:defRPr/>
              </a:pPr>
              <a:t>‹nº›</a:t>
            </a:fld>
            <a:endParaRPr lang="pt-B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457200" y="228600"/>
            <a:ext cx="5897880" cy="1173480"/>
          </a:xfrm>
        </p:spPr>
        <p:txBody>
          <a:bodyPr wrap="square"/>
          <a:lstStyle>
            <a:lvl1pPr algn="l">
              <a:buNone/>
              <a:defRPr lang="en-US" sz="2400" baseline="0" smtClean="0"/>
            </a:lvl1pPr>
            <a:extLst/>
          </a:lstStyle>
          <a:p>
            <a:r>
              <a:rPr lang="pt-BR" smtClean="0"/>
              <a:t>Clique para editar o estilo do título mestre</a:t>
            </a:r>
            <a:endParaRPr lang="en-US"/>
          </a:p>
        </p:txBody>
      </p:sp>
      <p:sp>
        <p:nvSpPr>
          <p:cNvPr id="3" name="Espaço Reservado para Texto 2"/>
          <p:cNvSpPr>
            <a:spLocks noGrp="1"/>
          </p:cNvSpPr>
          <p:nvPr>
            <p:ph type="body" idx="2"/>
          </p:nvPr>
        </p:nvSpPr>
        <p:spPr>
          <a:xfrm>
            <a:off x="457200" y="1497416"/>
            <a:ext cx="5897880" cy="602512"/>
          </a:xfrm>
        </p:spPr>
        <p:txBody>
          <a:bodyPr rot="0" spcFirstLastPara="0" vertOverflow="overflow" horzOverflow="overflow" lIns="45720" tIns="0" rIns="0" bIns="0" spcCol="0" rtlCol="0" fromWordArt="0" forceAA="0">
            <a:normAutofit/>
          </a:bodyPr>
          <a:lstStyle>
            <a:lvl1pPr marL="0" indent="0">
              <a:spcBef>
                <a:spcPts val="0"/>
              </a:spcBef>
              <a:spcAft>
                <a:spcPts val="0"/>
              </a:spcAft>
              <a:buNone/>
              <a:defRPr sz="1400"/>
            </a:lvl1pPr>
            <a:lvl2pPr>
              <a:buNone/>
              <a:defRPr sz="1200"/>
            </a:lvl2pPr>
            <a:lvl3pPr>
              <a:buNone/>
              <a:defRPr sz="1000"/>
            </a:lvl3pPr>
            <a:lvl4pPr>
              <a:buNone/>
              <a:defRPr sz="900"/>
            </a:lvl4pPr>
            <a:lvl5pPr>
              <a:buNone/>
              <a:defRPr sz="900"/>
            </a:lvl5pPr>
            <a:extLst/>
          </a:lstStyle>
          <a:p>
            <a:pPr lvl="0"/>
            <a:r>
              <a:rPr lang="pt-BR" smtClean="0"/>
              <a:t>Clique para editar os estilos do texto mestre</a:t>
            </a:r>
          </a:p>
        </p:txBody>
      </p:sp>
      <p:sp>
        <p:nvSpPr>
          <p:cNvPr id="4" name="Espaço Reservado para Conteúdo 3"/>
          <p:cNvSpPr>
            <a:spLocks noGrp="1"/>
          </p:cNvSpPr>
          <p:nvPr>
            <p:ph sz="half" idx="1"/>
          </p:nvPr>
        </p:nvSpPr>
        <p:spPr>
          <a:xfrm>
            <a:off x="457200" y="2133600"/>
            <a:ext cx="7239000" cy="4371752"/>
          </a:xfrm>
        </p:spPr>
        <p:txBody>
          <a:bodyPr/>
          <a:lstStyle>
            <a:lvl1pPr>
              <a:defRPr sz="3200"/>
            </a:lvl1pPr>
            <a:lvl2pPr>
              <a:defRPr sz="2800"/>
            </a:lvl2pPr>
            <a:lvl3pPr>
              <a:defRPr sz="2400"/>
            </a:lvl3pPr>
            <a:lvl4pPr>
              <a:defRPr sz="2000"/>
            </a:lvl4pPr>
            <a:lvl5pPr>
              <a:defRPr sz="2000"/>
            </a:lvl5pPr>
            <a:extLs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5" name="Espaço Reservado para Data 26"/>
          <p:cNvSpPr>
            <a:spLocks noGrp="1"/>
          </p:cNvSpPr>
          <p:nvPr>
            <p:ph type="dt" sz="half" idx="10"/>
          </p:nvPr>
        </p:nvSpPr>
        <p:spPr/>
        <p:txBody>
          <a:bodyPr/>
          <a:lstStyle>
            <a:lvl1pPr>
              <a:defRPr/>
            </a:lvl1pPr>
          </a:lstStyle>
          <a:p>
            <a:pPr>
              <a:defRPr/>
            </a:pPr>
            <a:fld id="{7E3AA065-23C3-45FC-A1D0-F545EEDF0FA4}" type="datetimeFigureOut">
              <a:rPr lang="pt-BR"/>
              <a:pPr>
                <a:defRPr/>
              </a:pPr>
              <a:t>04/10/2017</a:t>
            </a:fld>
            <a:endParaRPr lang="pt-BR"/>
          </a:p>
        </p:txBody>
      </p:sp>
      <p:sp>
        <p:nvSpPr>
          <p:cNvPr id="6" name="Espaço Reservado para Rodapé 3"/>
          <p:cNvSpPr>
            <a:spLocks noGrp="1"/>
          </p:cNvSpPr>
          <p:nvPr>
            <p:ph type="ftr" sz="quarter" idx="11"/>
          </p:nvPr>
        </p:nvSpPr>
        <p:spPr/>
        <p:txBody>
          <a:bodyPr/>
          <a:lstStyle>
            <a:lvl1pPr>
              <a:defRPr/>
            </a:lvl1pPr>
          </a:lstStyle>
          <a:p>
            <a:pPr>
              <a:defRPr/>
            </a:pPr>
            <a:endParaRPr lang="pt-BR"/>
          </a:p>
        </p:txBody>
      </p:sp>
      <p:sp>
        <p:nvSpPr>
          <p:cNvPr id="7" name="Espaço Reservado para Número de Slide 15"/>
          <p:cNvSpPr>
            <a:spLocks noGrp="1"/>
          </p:cNvSpPr>
          <p:nvPr>
            <p:ph type="sldNum" sz="quarter" idx="12"/>
          </p:nvPr>
        </p:nvSpPr>
        <p:spPr/>
        <p:txBody>
          <a:bodyPr/>
          <a:lstStyle>
            <a:lvl1pPr>
              <a:defRPr/>
            </a:lvl1pPr>
          </a:lstStyle>
          <a:p>
            <a:pPr>
              <a:defRPr/>
            </a:pPr>
            <a:fld id="{EE97643C-F684-456E-A180-2B37C0D43B57}" type="slidenum">
              <a:rPr lang="pt-BR"/>
              <a:pPr>
                <a:defRPr/>
              </a:pPr>
              <a:t>‹nº›</a:t>
            </a:fld>
            <a:endParaRPr lang="pt-B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m com Legenda">
    <p:bg>
      <p:bgRef idx="1002">
        <a:schemeClr val="bg2"/>
      </p:bgRef>
    </p:bg>
    <p:spTree>
      <p:nvGrpSpPr>
        <p:cNvPr id="1" name=""/>
        <p:cNvGrpSpPr/>
        <p:nvPr/>
      </p:nvGrpSpPr>
      <p:grpSpPr>
        <a:xfrm>
          <a:off x="0" y="0"/>
          <a:ext cx="0" cy="0"/>
          <a:chOff x="0" y="0"/>
          <a:chExt cx="0" cy="0"/>
        </a:xfrm>
      </p:grpSpPr>
      <p:sp>
        <p:nvSpPr>
          <p:cNvPr id="5" name="Retângulo 4"/>
          <p:cNvSpPr/>
          <p:nvPr/>
        </p:nvSpPr>
        <p:spPr>
          <a:xfrm rot="21240000">
            <a:off x="598488" y="1004888"/>
            <a:ext cx="4319587" cy="4311650"/>
          </a:xfrm>
          <a:prstGeom prst="rect">
            <a:avLst/>
          </a:prstGeom>
          <a:solidFill>
            <a:srgbClr val="FAFAFA"/>
          </a:solidFill>
          <a:ln w="1270" cap="rnd" cmpd="sng" algn="ctr">
            <a:solidFill>
              <a:srgbClr val="EAEAEA"/>
            </a:solidFill>
            <a:prstDash val="solid"/>
          </a:ln>
          <a:effectLst>
            <a:outerShdw blurRad="25000" dist="12700" dir="5400000" algn="t"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6" name="Retângulo 5"/>
          <p:cNvSpPr/>
          <p:nvPr/>
        </p:nvSpPr>
        <p:spPr>
          <a:xfrm rot="21420000">
            <a:off x="596900" y="998538"/>
            <a:ext cx="4319588" cy="4313237"/>
          </a:xfrm>
          <a:prstGeom prst="rect">
            <a:avLst/>
          </a:prstGeom>
          <a:solidFill>
            <a:srgbClr val="FAFAFA"/>
          </a:solidFill>
          <a:ln w="1270" cap="rnd" cmpd="sng" algn="ctr">
            <a:solidFill>
              <a:srgbClr val="EAEAEA"/>
            </a:solidFill>
            <a:prstDash val="solid"/>
          </a:ln>
          <a:effectLst>
            <a:outerShdw blurRad="28000" dist="12700" dir="5400000" algn="tl"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2" name="Título 1"/>
          <p:cNvSpPr>
            <a:spLocks noGrp="1"/>
          </p:cNvSpPr>
          <p:nvPr>
            <p:ph type="title"/>
          </p:nvPr>
        </p:nvSpPr>
        <p:spPr>
          <a:xfrm>
            <a:off x="5389098" y="1143000"/>
            <a:ext cx="3429000" cy="2057400"/>
          </a:xfrm>
        </p:spPr>
        <p:txBody>
          <a:bodyPr/>
          <a:lstStyle>
            <a:lvl1pPr algn="l">
              <a:buNone/>
              <a:defRPr sz="3000" b="1" baseline="0">
                <a:ln w="500">
                  <a:solidFill>
                    <a:schemeClr val="tx2">
                      <a:shade val="10000"/>
                      <a:satMod val="135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defRPr>
            </a:lvl1pPr>
            <a:extLst/>
          </a:lstStyle>
          <a:p>
            <a:r>
              <a:rPr lang="pt-BR" smtClean="0"/>
              <a:t>Clique para editar o estilo do título mestre</a:t>
            </a:r>
            <a:endParaRPr lang="en-US" dirty="0"/>
          </a:p>
        </p:txBody>
      </p:sp>
      <p:sp>
        <p:nvSpPr>
          <p:cNvPr id="4" name="Espaço Reservado para Texto 3"/>
          <p:cNvSpPr>
            <a:spLocks noGrp="1"/>
          </p:cNvSpPr>
          <p:nvPr>
            <p:ph type="body" sz="half" idx="2"/>
          </p:nvPr>
        </p:nvSpPr>
        <p:spPr>
          <a:xfrm>
            <a:off x="5389098" y="3283634"/>
            <a:ext cx="3429000" cy="1920240"/>
          </a:xfrm>
        </p:spPr>
        <p:txBody>
          <a:bodyPr rot="0" spcFirstLastPara="0" vertOverflow="overflow" horzOverflow="overflow" lIns="82296" tIns="0" rIns="0" bIns="0" spcCol="0" rtlCol="0" fromWordArt="0" forceAA="0">
            <a:normAutofit/>
          </a:bodyPr>
          <a:lstStyle>
            <a:lvl1pPr marL="0" indent="0">
              <a:lnSpc>
                <a:spcPct val="100000"/>
              </a:lnSpc>
              <a:spcBef>
                <a:spcPts val="0"/>
              </a:spcBef>
              <a:buFontTx/>
              <a:buNone/>
              <a:defRPr sz="1400" baseline="0">
                <a:solidFill>
                  <a:schemeClr val="tx1"/>
                </a:solidFill>
              </a:defRPr>
            </a:lvl1pPr>
            <a:lvl2pPr>
              <a:defRPr sz="1200"/>
            </a:lvl2pPr>
            <a:lvl3pPr>
              <a:defRPr sz="1000"/>
            </a:lvl3pPr>
            <a:lvl4pPr>
              <a:defRPr sz="900"/>
            </a:lvl4pPr>
            <a:lvl5pPr>
              <a:defRPr sz="900"/>
            </a:lvl5pPr>
            <a:extLst/>
          </a:lstStyle>
          <a:p>
            <a:pPr lvl="0"/>
            <a:r>
              <a:rPr lang="pt-BR" smtClean="0"/>
              <a:t>Clique para editar os estilos do texto mestre</a:t>
            </a:r>
          </a:p>
        </p:txBody>
      </p:sp>
      <p:sp>
        <p:nvSpPr>
          <p:cNvPr id="10" name="Espaço Reservado para Imagem 9"/>
          <p:cNvSpPr>
            <a:spLocks noGrp="1"/>
          </p:cNvSpPr>
          <p:nvPr>
            <p:ph type="pic" idx="1"/>
          </p:nvPr>
        </p:nvSpPr>
        <p:spPr>
          <a:xfrm>
            <a:off x="663682" y="1041002"/>
            <a:ext cx="4206240" cy="4206240"/>
          </a:xfrm>
          <a:solidFill>
            <a:schemeClr val="bg2">
              <a:shade val="50000"/>
            </a:schemeClr>
          </a:solidFill>
          <a:ln w="107950">
            <a:solidFill>
              <a:srgbClr val="FFFFFF"/>
            </a:solidFill>
            <a:miter lim="800000"/>
          </a:ln>
          <a:effectLst>
            <a:outerShdw blurRad="44450" dist="3810" dir="5400000" algn="tl" rotWithShape="0">
              <a:srgbClr val="000000">
                <a:alpha val="60000"/>
              </a:srgbClr>
            </a:outerShdw>
          </a:effectLst>
          <a:scene3d>
            <a:camera prst="orthographicFront"/>
            <a:lightRig rig="threePt" dir="t"/>
          </a:scene3d>
          <a:sp3d contourW="3810">
            <a:contourClr>
              <a:srgbClr val="969696"/>
            </a:contourClr>
          </a:sp3d>
        </p:spPr>
        <p:txBody>
          <a:bodyPr>
            <a:normAutofit/>
          </a:bodyPr>
          <a:lstStyle>
            <a:lvl1pPr marL="0" indent="0">
              <a:buNone/>
              <a:defRPr sz="3200"/>
            </a:lvl1pPr>
            <a:extLst/>
          </a:lstStyle>
          <a:p>
            <a:pPr lvl="0"/>
            <a:r>
              <a:rPr lang="pt-BR" noProof="0" smtClean="0"/>
              <a:t>Clique no ícone para adicionar uma imagem</a:t>
            </a:r>
            <a:endParaRPr lang="en-US" noProof="0" dirty="0"/>
          </a:p>
        </p:txBody>
      </p:sp>
      <p:sp>
        <p:nvSpPr>
          <p:cNvPr id="7" name="Espaço Reservado para Data 4"/>
          <p:cNvSpPr>
            <a:spLocks noGrp="1"/>
          </p:cNvSpPr>
          <p:nvPr>
            <p:ph type="dt" sz="half" idx="10"/>
          </p:nvPr>
        </p:nvSpPr>
        <p:spPr/>
        <p:txBody>
          <a:bodyPr/>
          <a:lstStyle>
            <a:lvl1pPr>
              <a:defRPr/>
            </a:lvl1pPr>
            <a:extLst/>
          </a:lstStyle>
          <a:p>
            <a:pPr>
              <a:defRPr/>
            </a:pPr>
            <a:fld id="{D4A55DEE-B60E-45E1-B4BA-57B94EAD58F4}" type="datetimeFigureOut">
              <a:rPr lang="pt-BR"/>
              <a:pPr>
                <a:defRPr/>
              </a:pPr>
              <a:t>04/10/2017</a:t>
            </a:fld>
            <a:endParaRPr lang="pt-BR"/>
          </a:p>
        </p:txBody>
      </p:sp>
      <p:sp>
        <p:nvSpPr>
          <p:cNvPr id="8" name="Espaço Reservado para Rodapé 5"/>
          <p:cNvSpPr>
            <a:spLocks noGrp="1"/>
          </p:cNvSpPr>
          <p:nvPr>
            <p:ph type="ftr" sz="quarter" idx="11"/>
          </p:nvPr>
        </p:nvSpPr>
        <p:spPr/>
        <p:txBody>
          <a:bodyPr/>
          <a:lstStyle>
            <a:lvl1pPr>
              <a:defRPr/>
            </a:lvl1pPr>
            <a:extLst/>
          </a:lstStyle>
          <a:p>
            <a:pPr>
              <a:defRPr/>
            </a:pPr>
            <a:endParaRPr lang="pt-BR"/>
          </a:p>
        </p:txBody>
      </p:sp>
      <p:sp>
        <p:nvSpPr>
          <p:cNvPr id="9" name="Espaço Reservado para Número de Slide 6"/>
          <p:cNvSpPr>
            <a:spLocks noGrp="1"/>
          </p:cNvSpPr>
          <p:nvPr>
            <p:ph type="sldNum" sz="quarter" idx="12"/>
          </p:nvPr>
        </p:nvSpPr>
        <p:spPr/>
        <p:txBody>
          <a:bodyPr/>
          <a:lstStyle>
            <a:lvl1pPr>
              <a:defRPr/>
            </a:lvl1pPr>
            <a:extLst/>
          </a:lstStyle>
          <a:p>
            <a:pPr>
              <a:defRPr/>
            </a:pPr>
            <a:fld id="{5B75A99B-EEA8-4B69-8858-AAED22FAC400}" type="slidenum">
              <a:rPr lang="pt-BR"/>
              <a:pPr>
                <a:defRPr/>
              </a:pPr>
              <a:t>‹nº›</a:t>
            </a:fld>
            <a:endParaRPr lang="pt-BR"/>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extLst/>
          </a:lstStyle>
          <a:p>
            <a:r>
              <a:rPr lang="pt-BR" smtClean="0"/>
              <a:t>Clique para editar o estilo do título mestre</a:t>
            </a:r>
            <a:endParaRPr lang="en-US"/>
          </a:p>
        </p:txBody>
      </p:sp>
      <p:sp>
        <p:nvSpPr>
          <p:cNvPr id="3" name="Espaço Reservado para Texto Vertical 2"/>
          <p:cNvSpPr>
            <a:spLocks noGrp="1"/>
          </p:cNvSpPr>
          <p:nvPr>
            <p:ph type="body" orient="vert" idx="1"/>
          </p:nvPr>
        </p:nvSpPr>
        <p:spPr/>
        <p:txBody>
          <a:bodyPr vert="eaVert"/>
          <a:lstStyle>
            <a:extLs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Espaço Reservado para Data 26"/>
          <p:cNvSpPr>
            <a:spLocks noGrp="1"/>
          </p:cNvSpPr>
          <p:nvPr>
            <p:ph type="dt" sz="half" idx="10"/>
          </p:nvPr>
        </p:nvSpPr>
        <p:spPr/>
        <p:txBody>
          <a:bodyPr/>
          <a:lstStyle>
            <a:lvl1pPr>
              <a:defRPr/>
            </a:lvl1pPr>
          </a:lstStyle>
          <a:p>
            <a:pPr>
              <a:defRPr/>
            </a:pPr>
            <a:fld id="{6424B76D-E49E-41A8-ABB5-F357330EDD78}" type="datetimeFigureOut">
              <a:rPr lang="pt-BR"/>
              <a:pPr>
                <a:defRPr/>
              </a:pPr>
              <a:t>04/10/2017</a:t>
            </a:fld>
            <a:endParaRPr lang="pt-BR"/>
          </a:p>
        </p:txBody>
      </p:sp>
      <p:sp>
        <p:nvSpPr>
          <p:cNvPr id="5" name="Espaço Reservado para Rodapé 3"/>
          <p:cNvSpPr>
            <a:spLocks noGrp="1"/>
          </p:cNvSpPr>
          <p:nvPr>
            <p:ph type="ftr" sz="quarter" idx="11"/>
          </p:nvPr>
        </p:nvSpPr>
        <p:spPr/>
        <p:txBody>
          <a:bodyPr/>
          <a:lstStyle>
            <a:lvl1pPr>
              <a:defRPr/>
            </a:lvl1pPr>
          </a:lstStyle>
          <a:p>
            <a:pPr>
              <a:defRPr/>
            </a:pPr>
            <a:endParaRPr lang="pt-BR"/>
          </a:p>
        </p:txBody>
      </p:sp>
      <p:sp>
        <p:nvSpPr>
          <p:cNvPr id="6" name="Espaço Reservado para Número de Slide 15"/>
          <p:cNvSpPr>
            <a:spLocks noGrp="1"/>
          </p:cNvSpPr>
          <p:nvPr>
            <p:ph type="sldNum" sz="quarter" idx="12"/>
          </p:nvPr>
        </p:nvSpPr>
        <p:spPr/>
        <p:txBody>
          <a:bodyPr/>
          <a:lstStyle>
            <a:lvl1pPr>
              <a:defRPr/>
            </a:lvl1pPr>
          </a:lstStyle>
          <a:p>
            <a:pPr>
              <a:defRPr/>
            </a:pPr>
            <a:fld id="{9B30EE36-DED4-4331-8356-E87926F605D6}" type="slidenum">
              <a:rPr lang="pt-BR"/>
              <a:pPr>
                <a:defRPr/>
              </a:pPr>
              <a:t>‹nº›</a:t>
            </a:fld>
            <a:endParaRPr lang="pt-B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553200" y="274955"/>
            <a:ext cx="1524000" cy="5851525"/>
          </a:xfrm>
        </p:spPr>
        <p:txBody>
          <a:bodyPr vert="eaVert" anchor="t"/>
          <a:lstStyle>
            <a:extLst/>
          </a:lstStyle>
          <a:p>
            <a:r>
              <a:rPr lang="pt-BR" smtClean="0"/>
              <a:t>Clique para editar o estilo do título mestre</a:t>
            </a:r>
            <a:endParaRPr lang="en-US"/>
          </a:p>
        </p:txBody>
      </p:sp>
      <p:sp>
        <p:nvSpPr>
          <p:cNvPr id="3" name="Espaço Reservado para Texto Vertical 2"/>
          <p:cNvSpPr>
            <a:spLocks noGrp="1"/>
          </p:cNvSpPr>
          <p:nvPr>
            <p:ph type="body" orient="vert" idx="1"/>
          </p:nvPr>
        </p:nvSpPr>
        <p:spPr>
          <a:xfrm>
            <a:off x="457200" y="274642"/>
            <a:ext cx="6019800" cy="5851525"/>
          </a:xfrm>
        </p:spPr>
        <p:txBody>
          <a:bodyPr vert="eaVert"/>
          <a:lstStyle>
            <a:extLs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Espaço Reservado para Data 3"/>
          <p:cNvSpPr>
            <a:spLocks noGrp="1"/>
          </p:cNvSpPr>
          <p:nvPr>
            <p:ph type="dt" sz="half" idx="10"/>
          </p:nvPr>
        </p:nvSpPr>
        <p:spPr>
          <a:xfrm>
            <a:off x="4243388" y="6557963"/>
            <a:ext cx="2001837" cy="227012"/>
          </a:xfrm>
        </p:spPr>
        <p:txBody>
          <a:bodyPr/>
          <a:lstStyle>
            <a:lvl1pPr>
              <a:defRPr/>
            </a:lvl1pPr>
            <a:extLst/>
          </a:lstStyle>
          <a:p>
            <a:pPr>
              <a:defRPr/>
            </a:pPr>
            <a:fld id="{141BDBE9-C40F-419B-924B-9035A0B5D3E9}" type="datetimeFigureOut">
              <a:rPr lang="pt-BR"/>
              <a:pPr>
                <a:defRPr/>
              </a:pPr>
              <a:t>04/10/2017</a:t>
            </a:fld>
            <a:endParaRPr lang="pt-BR"/>
          </a:p>
        </p:txBody>
      </p:sp>
      <p:sp>
        <p:nvSpPr>
          <p:cNvPr id="5" name="Espaço Reservado para Rodapé 4"/>
          <p:cNvSpPr>
            <a:spLocks noGrp="1"/>
          </p:cNvSpPr>
          <p:nvPr>
            <p:ph type="ftr" sz="quarter" idx="11"/>
          </p:nvPr>
        </p:nvSpPr>
        <p:spPr>
          <a:xfrm>
            <a:off x="457200" y="6556375"/>
            <a:ext cx="3657600" cy="228600"/>
          </a:xfrm>
        </p:spPr>
        <p:txBody>
          <a:bodyPr/>
          <a:lstStyle>
            <a:lvl1pPr>
              <a:defRPr/>
            </a:lvl1pPr>
            <a:extLst/>
          </a:lstStyle>
          <a:p>
            <a:pPr>
              <a:defRPr/>
            </a:pPr>
            <a:endParaRPr lang="pt-BR"/>
          </a:p>
        </p:txBody>
      </p:sp>
      <p:sp>
        <p:nvSpPr>
          <p:cNvPr id="6" name="Espaço Reservado para Número de Slide 5"/>
          <p:cNvSpPr>
            <a:spLocks noGrp="1"/>
          </p:cNvSpPr>
          <p:nvPr>
            <p:ph type="sldNum" sz="quarter" idx="12"/>
          </p:nvPr>
        </p:nvSpPr>
        <p:spPr>
          <a:xfrm>
            <a:off x="6254750" y="6553200"/>
            <a:ext cx="587375" cy="228600"/>
          </a:xfrm>
        </p:spPr>
        <p:txBody>
          <a:bodyPr/>
          <a:lstStyle>
            <a:lvl1pPr>
              <a:defRPr smtClean="0">
                <a:solidFill>
                  <a:schemeClr val="tx2"/>
                </a:solidFill>
              </a:defRPr>
            </a:lvl1pPr>
            <a:extLst/>
          </a:lstStyle>
          <a:p>
            <a:pPr>
              <a:defRPr/>
            </a:pPr>
            <a:fld id="{05BE6FBC-52D7-47CA-AB85-99D7D9C3573A}" type="slidenum">
              <a:rPr lang="pt-BR"/>
              <a:pPr>
                <a:defRPr/>
              </a:pPr>
              <a:t>‹nº›</a:t>
            </a:fld>
            <a:endParaRPr lang="pt-B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tângulo 8"/>
          <p:cNvSpPr/>
          <p:nvPr/>
        </p:nvSpPr>
        <p:spPr>
          <a:xfrm flipH="1">
            <a:off x="8153400" y="0"/>
            <a:ext cx="990600" cy="6858000"/>
          </a:xfrm>
          <a:prstGeom prst="rect">
            <a:avLst/>
          </a:prstGeom>
          <a:blipFill>
            <a:blip r:embed="rId13">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10000" r="50000" b="-10000"/>
                </a:path>
                <a:tileRect/>
              </a:gradFill>
            </a:fillOverlay>
            <a:innerShdw blurRad="63500" dist="44450" dir="10800000">
              <a:srgbClr val="000000">
                <a:alpha val="45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3" name="Espaço Reservado para Título 2"/>
          <p:cNvSpPr>
            <a:spLocks noGrp="1"/>
          </p:cNvSpPr>
          <p:nvPr>
            <p:ph type="title"/>
          </p:nvPr>
        </p:nvSpPr>
        <p:spPr>
          <a:xfrm>
            <a:off x="457200" y="320675"/>
            <a:ext cx="7239000" cy="1143000"/>
          </a:xfrm>
          <a:prstGeom prst="rect">
            <a:avLst/>
          </a:prstGeom>
        </p:spPr>
        <p:txBody>
          <a:bodyPr vert="horz" lIns="45720" tIns="0" rIns="45720" bIns="0" anchor="b" anchorCtr="0">
            <a:normAutofit/>
          </a:bodyPr>
          <a:lstStyle>
            <a:extLst/>
          </a:lstStyle>
          <a:p>
            <a:r>
              <a:rPr lang="pt-BR" smtClean="0"/>
              <a:t>Clique para editar o estilo do título mestre</a:t>
            </a:r>
            <a:endParaRPr lang="en-US"/>
          </a:p>
        </p:txBody>
      </p:sp>
      <p:sp>
        <p:nvSpPr>
          <p:cNvPr id="1030" name="Espaço Reservado para Texto 30"/>
          <p:cNvSpPr>
            <a:spLocks noGrp="1"/>
          </p:cNvSpPr>
          <p:nvPr>
            <p:ph type="body" idx="1"/>
          </p:nvPr>
        </p:nvSpPr>
        <p:spPr bwMode="auto">
          <a:xfrm>
            <a:off x="457200" y="1609725"/>
            <a:ext cx="7239000" cy="484663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smtClean="0"/>
          </a:p>
        </p:txBody>
      </p:sp>
      <p:sp>
        <p:nvSpPr>
          <p:cNvPr id="27" name="Espaço Reservado para Data 26"/>
          <p:cNvSpPr>
            <a:spLocks noGrp="1"/>
          </p:cNvSpPr>
          <p:nvPr>
            <p:ph type="dt" sz="half" idx="2"/>
          </p:nvPr>
        </p:nvSpPr>
        <p:spPr>
          <a:xfrm>
            <a:off x="4246563" y="6557963"/>
            <a:ext cx="2001837" cy="227012"/>
          </a:xfrm>
          <a:prstGeom prst="rect">
            <a:avLst/>
          </a:prstGeom>
        </p:spPr>
        <p:txBody>
          <a:bodyPr vert="horz" tIns="0" bIns="0" anchor="b"/>
          <a:lstStyle>
            <a:lvl1pPr algn="l" eaLnBrk="1" fontAlgn="auto" latinLnBrk="0" hangingPunct="1">
              <a:spcBef>
                <a:spcPts val="0"/>
              </a:spcBef>
              <a:spcAft>
                <a:spcPts val="0"/>
              </a:spcAft>
              <a:defRPr kumimoji="0" sz="1000" smtClean="0">
                <a:solidFill>
                  <a:schemeClr val="tx2"/>
                </a:solidFill>
                <a:latin typeface="+mn-lt"/>
                <a:cs typeface="+mn-cs"/>
              </a:defRPr>
            </a:lvl1pPr>
            <a:extLst/>
          </a:lstStyle>
          <a:p>
            <a:pPr>
              <a:defRPr/>
            </a:pPr>
            <a:fld id="{CDE5BE56-EE76-4286-93FF-4056FEA9D812}" type="datetimeFigureOut">
              <a:rPr lang="pt-BR"/>
              <a:pPr>
                <a:defRPr/>
              </a:pPr>
              <a:t>04/10/2017</a:t>
            </a:fld>
            <a:endParaRPr lang="pt-BR"/>
          </a:p>
        </p:txBody>
      </p:sp>
      <p:sp>
        <p:nvSpPr>
          <p:cNvPr id="4" name="Espaço Reservado para Rodapé 3"/>
          <p:cNvSpPr>
            <a:spLocks noGrp="1"/>
          </p:cNvSpPr>
          <p:nvPr>
            <p:ph type="ftr" sz="quarter" idx="3"/>
          </p:nvPr>
        </p:nvSpPr>
        <p:spPr>
          <a:xfrm>
            <a:off x="457200" y="6557963"/>
            <a:ext cx="3657600" cy="228600"/>
          </a:xfrm>
          <a:prstGeom prst="rect">
            <a:avLst/>
          </a:prstGeom>
        </p:spPr>
        <p:txBody>
          <a:bodyPr vert="horz" tIns="0" bIns="0" anchor="b"/>
          <a:lstStyle>
            <a:lvl1pPr algn="r" eaLnBrk="1" fontAlgn="auto" latinLnBrk="0" hangingPunct="1">
              <a:spcBef>
                <a:spcPts val="0"/>
              </a:spcBef>
              <a:spcAft>
                <a:spcPts val="0"/>
              </a:spcAft>
              <a:defRPr kumimoji="0" sz="1000">
                <a:solidFill>
                  <a:schemeClr val="tx2"/>
                </a:solidFill>
                <a:latin typeface="+mn-lt"/>
                <a:cs typeface="+mn-cs"/>
              </a:defRPr>
            </a:lvl1pPr>
            <a:extLst/>
          </a:lstStyle>
          <a:p>
            <a:pPr>
              <a:defRPr/>
            </a:pPr>
            <a:endParaRPr lang="pt-BR"/>
          </a:p>
        </p:txBody>
      </p:sp>
      <p:sp>
        <p:nvSpPr>
          <p:cNvPr id="16" name="Espaço Reservado para Número de Slide 15"/>
          <p:cNvSpPr>
            <a:spLocks noGrp="1"/>
          </p:cNvSpPr>
          <p:nvPr>
            <p:ph type="sldNum" sz="quarter" idx="4"/>
          </p:nvPr>
        </p:nvSpPr>
        <p:spPr>
          <a:xfrm>
            <a:off x="6251575" y="6556375"/>
            <a:ext cx="588963" cy="228600"/>
          </a:xfrm>
          <a:prstGeom prst="rect">
            <a:avLst/>
          </a:prstGeom>
        </p:spPr>
        <p:txBody>
          <a:bodyPr vert="horz" lIns="0" tIns="0" rIns="0" bIns="0" anchor="b"/>
          <a:lstStyle>
            <a:lvl1pPr algn="r" eaLnBrk="1" fontAlgn="auto" latinLnBrk="0" hangingPunct="1">
              <a:spcBef>
                <a:spcPts val="0"/>
              </a:spcBef>
              <a:spcAft>
                <a:spcPts val="0"/>
              </a:spcAft>
              <a:defRPr kumimoji="0" sz="1100" smtClean="0">
                <a:solidFill>
                  <a:schemeClr val="tx2"/>
                </a:solidFill>
                <a:latin typeface="+mn-lt"/>
                <a:cs typeface="+mn-cs"/>
              </a:defRPr>
            </a:lvl1pPr>
            <a:extLst/>
          </a:lstStyle>
          <a:p>
            <a:pPr>
              <a:defRPr/>
            </a:pPr>
            <a:fld id="{2F61CE3C-1715-41F5-A56A-A4D7DA140A89}" type="slidenum">
              <a:rPr lang="pt-BR"/>
              <a:pPr>
                <a:defRPr/>
              </a:pPr>
              <a:t>‹nº›</a:t>
            </a:fld>
            <a:endParaRPr lang="pt-BR"/>
          </a:p>
        </p:txBody>
      </p:sp>
    </p:spTree>
  </p:cSld>
  <p:clrMap bg1="lt1" tx1="dk1" bg2="lt2" tx2="dk2" accent1="accent1" accent2="accent2" accent3="accent3" accent4="accent4" accent5="accent5" accent6="accent6" hlink="hlink" folHlink="folHlink"/>
  <p:sldLayoutIdLst>
    <p:sldLayoutId id="2147483683" r:id="rId1"/>
    <p:sldLayoutId id="2147483682" r:id="rId2"/>
    <p:sldLayoutId id="2147483684" r:id="rId3"/>
    <p:sldLayoutId id="2147483681" r:id="rId4"/>
    <p:sldLayoutId id="2147483680" r:id="rId5"/>
    <p:sldLayoutId id="2147483679" r:id="rId6"/>
    <p:sldLayoutId id="2147483678" r:id="rId7"/>
    <p:sldLayoutId id="2147483677" r:id="rId8"/>
    <p:sldLayoutId id="2147483685" r:id="rId9"/>
    <p:sldLayoutId id="2147483676" r:id="rId10"/>
    <p:sldLayoutId id="2147483686" r:id="rId11"/>
  </p:sldLayoutIdLst>
  <p:txStyles>
    <p:titleStyle>
      <a:lvl1pPr algn="l" rtl="0" fontAlgn="base">
        <a:spcBef>
          <a:spcPct val="0"/>
        </a:spcBef>
        <a:spcAft>
          <a:spcPct val="0"/>
        </a:spcAft>
        <a:defRPr sz="3800" b="1" kern="1200" cap="all">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latin typeface="+mj-lt"/>
          <a:ea typeface="+mj-ea"/>
          <a:cs typeface="+mj-cs"/>
        </a:defRPr>
      </a:lvl1pPr>
      <a:lvl2pPr algn="l" rtl="0" fontAlgn="base">
        <a:spcBef>
          <a:spcPct val="0"/>
        </a:spcBef>
        <a:spcAft>
          <a:spcPct val="0"/>
        </a:spcAft>
        <a:defRPr sz="3800" b="1">
          <a:solidFill>
            <a:schemeClr val="tx1"/>
          </a:solidFill>
          <a:latin typeface="Trebuchet MS" pitchFamily="34" charset="0"/>
        </a:defRPr>
      </a:lvl2pPr>
      <a:lvl3pPr algn="l" rtl="0" fontAlgn="base">
        <a:spcBef>
          <a:spcPct val="0"/>
        </a:spcBef>
        <a:spcAft>
          <a:spcPct val="0"/>
        </a:spcAft>
        <a:defRPr sz="3800" b="1">
          <a:solidFill>
            <a:schemeClr val="tx1"/>
          </a:solidFill>
          <a:latin typeface="Trebuchet MS" pitchFamily="34" charset="0"/>
        </a:defRPr>
      </a:lvl3pPr>
      <a:lvl4pPr algn="l" rtl="0" fontAlgn="base">
        <a:spcBef>
          <a:spcPct val="0"/>
        </a:spcBef>
        <a:spcAft>
          <a:spcPct val="0"/>
        </a:spcAft>
        <a:defRPr sz="3800" b="1">
          <a:solidFill>
            <a:schemeClr val="tx1"/>
          </a:solidFill>
          <a:latin typeface="Trebuchet MS" pitchFamily="34" charset="0"/>
        </a:defRPr>
      </a:lvl4pPr>
      <a:lvl5pPr algn="l" rtl="0" fontAlgn="base">
        <a:spcBef>
          <a:spcPct val="0"/>
        </a:spcBef>
        <a:spcAft>
          <a:spcPct val="0"/>
        </a:spcAft>
        <a:defRPr sz="3800" b="1">
          <a:solidFill>
            <a:schemeClr val="tx1"/>
          </a:solidFill>
          <a:latin typeface="Trebuchet MS" pitchFamily="34" charset="0"/>
        </a:defRPr>
      </a:lvl5pPr>
      <a:lvl6pPr marL="457200" algn="l" rtl="0" fontAlgn="base">
        <a:spcBef>
          <a:spcPct val="0"/>
        </a:spcBef>
        <a:spcAft>
          <a:spcPct val="0"/>
        </a:spcAft>
        <a:defRPr sz="3800" b="1">
          <a:solidFill>
            <a:schemeClr val="tx1"/>
          </a:solidFill>
          <a:latin typeface="Trebuchet MS" pitchFamily="34" charset="0"/>
        </a:defRPr>
      </a:lvl6pPr>
      <a:lvl7pPr marL="914400" algn="l" rtl="0" fontAlgn="base">
        <a:spcBef>
          <a:spcPct val="0"/>
        </a:spcBef>
        <a:spcAft>
          <a:spcPct val="0"/>
        </a:spcAft>
        <a:defRPr sz="3800" b="1">
          <a:solidFill>
            <a:schemeClr val="tx1"/>
          </a:solidFill>
          <a:latin typeface="Trebuchet MS" pitchFamily="34" charset="0"/>
        </a:defRPr>
      </a:lvl7pPr>
      <a:lvl8pPr marL="1371600" algn="l" rtl="0" fontAlgn="base">
        <a:spcBef>
          <a:spcPct val="0"/>
        </a:spcBef>
        <a:spcAft>
          <a:spcPct val="0"/>
        </a:spcAft>
        <a:defRPr sz="3800" b="1">
          <a:solidFill>
            <a:schemeClr val="tx1"/>
          </a:solidFill>
          <a:latin typeface="Trebuchet MS" pitchFamily="34" charset="0"/>
        </a:defRPr>
      </a:lvl8pPr>
      <a:lvl9pPr marL="1828800" algn="l" rtl="0" fontAlgn="base">
        <a:spcBef>
          <a:spcPct val="0"/>
        </a:spcBef>
        <a:spcAft>
          <a:spcPct val="0"/>
        </a:spcAft>
        <a:defRPr sz="3800" b="1">
          <a:solidFill>
            <a:schemeClr val="tx1"/>
          </a:solidFill>
          <a:latin typeface="Trebuchet MS" pitchFamily="34" charset="0"/>
        </a:defRPr>
      </a:lvl9pPr>
      <a:extLst/>
    </p:titleStyle>
    <p:bodyStyle>
      <a:lvl1pPr marL="273050" indent="-273050" algn="l" rtl="0" fontAlgn="base">
        <a:spcBef>
          <a:spcPts val="600"/>
        </a:spcBef>
        <a:spcAft>
          <a:spcPct val="0"/>
        </a:spcAft>
        <a:buClr>
          <a:schemeClr val="tx2"/>
        </a:buClr>
        <a:buSzPct val="73000"/>
        <a:buFont typeface="Wingdings 2" pitchFamily="18" charset="2"/>
        <a:buChar char=""/>
        <a:defRPr sz="2600" kern="1200">
          <a:solidFill>
            <a:schemeClr val="tx1"/>
          </a:solidFill>
          <a:latin typeface="+mn-lt"/>
          <a:ea typeface="+mn-ea"/>
          <a:cs typeface="+mn-cs"/>
        </a:defRPr>
      </a:lvl1pPr>
      <a:lvl2pPr marL="520700" indent="-228600" algn="l" rtl="0" fontAlgn="base">
        <a:spcBef>
          <a:spcPts val="500"/>
        </a:spcBef>
        <a:spcAft>
          <a:spcPct val="0"/>
        </a:spcAft>
        <a:buClr>
          <a:srgbClr val="F9B639"/>
        </a:buClr>
        <a:buSzPct val="80000"/>
        <a:buFont typeface="Wingdings 2" pitchFamily="18" charset="2"/>
        <a:buChar char=""/>
        <a:defRPr sz="2300" kern="1200">
          <a:solidFill>
            <a:srgbClr val="6C6C6C"/>
          </a:solidFill>
          <a:latin typeface="+mn-lt"/>
          <a:ea typeface="+mn-ea"/>
          <a:cs typeface="+mn-cs"/>
        </a:defRPr>
      </a:lvl2pPr>
      <a:lvl3pPr marL="758825" indent="-228600" algn="l" rtl="0" fontAlgn="base">
        <a:spcBef>
          <a:spcPts val="400"/>
        </a:spcBef>
        <a:spcAft>
          <a:spcPct val="0"/>
        </a:spcAft>
        <a:buClr>
          <a:srgbClr val="F9B639"/>
        </a:buClr>
        <a:buSzPct val="60000"/>
        <a:buFont typeface="Wingdings" pitchFamily="2" charset="2"/>
        <a:buChar char=""/>
        <a:defRPr sz="2000" kern="1200">
          <a:solidFill>
            <a:schemeClr val="tx1"/>
          </a:solidFill>
          <a:latin typeface="+mn-lt"/>
          <a:ea typeface="+mn-ea"/>
          <a:cs typeface="+mn-cs"/>
        </a:defRPr>
      </a:lvl3pPr>
      <a:lvl4pPr marL="1004888" indent="-228600" algn="l" rtl="0" fontAlgn="base">
        <a:spcBef>
          <a:spcPct val="20000"/>
        </a:spcBef>
        <a:spcAft>
          <a:spcPct val="0"/>
        </a:spcAft>
        <a:buClr>
          <a:srgbClr val="F9B639"/>
        </a:buClr>
        <a:buSzPct val="80000"/>
        <a:buFont typeface="Wingdings 2" pitchFamily="18" charset="2"/>
        <a:buChar char=""/>
        <a:defRPr sz="2000" kern="1200">
          <a:solidFill>
            <a:srgbClr val="6C6C6C"/>
          </a:solidFill>
          <a:latin typeface="+mn-lt"/>
          <a:ea typeface="+mn-ea"/>
          <a:cs typeface="+mn-cs"/>
        </a:defRPr>
      </a:lvl4pPr>
      <a:lvl5pPr marL="1279525" indent="-228600" algn="l" rtl="0" fontAlgn="base">
        <a:spcBef>
          <a:spcPts val="400"/>
        </a:spcBef>
        <a:spcAft>
          <a:spcPct val="0"/>
        </a:spcAft>
        <a:buClr>
          <a:srgbClr val="F9B639"/>
        </a:buClr>
        <a:buSzPct val="70000"/>
        <a:buFont typeface="Wingdings" pitchFamily="2" charset="2"/>
        <a:buChar char=""/>
        <a:defRPr kern="1200">
          <a:solidFill>
            <a:schemeClr val="tx1"/>
          </a:solidFill>
          <a:latin typeface="+mn-lt"/>
          <a:ea typeface="+mn-ea"/>
          <a:cs typeface="+mn-cs"/>
        </a:defRPr>
      </a:lvl5pPr>
      <a:lvl6pPr marL="1472184" indent="-182880" algn="l" rtl="0" eaLnBrk="1" latinLnBrk="0" hangingPunct="1">
        <a:spcBef>
          <a:spcPts val="400"/>
        </a:spcBef>
        <a:buClr>
          <a:schemeClr val="accent4"/>
        </a:buClr>
        <a:buSzPct val="80000"/>
        <a:buFont typeface="Wingdings 2"/>
        <a:buChar char=""/>
        <a:defRPr kumimoji="0" sz="1800" kern="1200">
          <a:solidFill>
            <a:schemeClr val="tx1">
              <a:tint val="85000"/>
            </a:schemeClr>
          </a:solidFill>
          <a:latin typeface="+mn-lt"/>
          <a:ea typeface="+mn-ea"/>
          <a:cs typeface="+mn-cs"/>
        </a:defRPr>
      </a:lvl6pPr>
      <a:lvl7pPr marL="1673352" indent="-182880" algn="l" rtl="0" eaLnBrk="1" latinLnBrk="0" hangingPunct="1">
        <a:spcBef>
          <a:spcPct val="20000"/>
        </a:spcBef>
        <a:buClr>
          <a:schemeClr val="accent4"/>
        </a:buClr>
        <a:buSzPct val="80000"/>
        <a:buFont typeface="Wingdings 2"/>
        <a:buChar char=""/>
        <a:defRPr kumimoji="0" sz="1600" kern="1200" baseline="0">
          <a:solidFill>
            <a:schemeClr val="tx1"/>
          </a:solidFill>
          <a:latin typeface="+mn-lt"/>
          <a:ea typeface="+mn-ea"/>
          <a:cs typeface="+mn-cs"/>
        </a:defRPr>
      </a:lvl7pPr>
      <a:lvl8pPr marL="1847088" indent="-182880" algn="l" rtl="0" eaLnBrk="1" latinLnBrk="0" hangingPunct="1">
        <a:spcBef>
          <a:spcPts val="300"/>
        </a:spcBef>
        <a:buClr>
          <a:schemeClr val="accent4"/>
        </a:buClr>
        <a:buSzPct val="100000"/>
        <a:buChar char="•"/>
        <a:defRPr kumimoji="0" sz="1600" kern="1200" baseline="0">
          <a:solidFill>
            <a:schemeClr val="tx1">
              <a:tint val="85000"/>
            </a:schemeClr>
          </a:solidFill>
          <a:latin typeface="+mn-lt"/>
          <a:ea typeface="+mn-ea"/>
          <a:cs typeface="+mn-cs"/>
        </a:defRPr>
      </a:lvl8pPr>
      <a:lvl9pPr marL="2057400" indent="-182880" algn="l" rtl="0" eaLnBrk="1" latinLnBrk="0" hangingPunct="1">
        <a:spcBef>
          <a:spcPct val="20000"/>
        </a:spcBef>
        <a:buClr>
          <a:schemeClr val="accent4"/>
        </a:buClr>
        <a:buSzPct val="100000"/>
        <a:buFont typeface="Wingdings"/>
        <a:buChar char="§"/>
        <a:defRPr kumimoji="0" sz="14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hyperlink" Target="http://www.paulomargotto.com.br/" TargetMode="External"/><Relationship Id="rId1" Type="http://schemas.openxmlformats.org/officeDocument/2006/relationships/slideLayout" Target="../slideLayouts/slideLayout1.xml"/><Relationship Id="rId5" Type="http://schemas.openxmlformats.org/officeDocument/2006/relationships/hyperlink" Target="https://www.ncbi.nlm.nih.gov/pubmed/28856015" TargetMode="Externa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hyperlink" Target="mailto:pmargotto@gmail.com" TargetMode="External"/><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hyperlink" Target="http://www.paulomargotto.com.br/documentos/corticoterapia%20pre%20natal.pdf" TargetMode="External"/><Relationship Id="rId1" Type="http://schemas.openxmlformats.org/officeDocument/2006/relationships/slideLayout" Target="../slideLayouts/slideLayout2.xml"/><Relationship Id="rId4" Type="http://schemas.openxmlformats.org/officeDocument/2006/relationships/hyperlink" Target="http://bases.bireme.br/cgi-bin/wxislind.exe/iah/online/?IsisScript=iah/iah.xis&amp;src=google&amp;base=LILACS&amp;lang=p&amp;nextAction=lnk&amp;exprSearch=603921&amp;indexSearch=ID" TargetMode="External"/></Relationships>
</file>

<file path=ppt/slides/_rels/slide4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hyperlink" Target="http://www.paulomargotto.com.br/documentos/Corticosteroide_pre_natal_2011-1.ppt" TargetMode="Externa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hyperlink" Target="http://www.paulomargotto.com.br/documentos/Quando_nao_iniciar_rean_2011.doc" TargetMode="External"/><Relationship Id="rId1" Type="http://schemas.openxmlformats.org/officeDocument/2006/relationships/slideLayout" Target="../slideLayouts/slideLayout7.xml"/><Relationship Id="rId4" Type="http://schemas.openxmlformats.org/officeDocument/2006/relationships/hyperlink" Target="http://www.paulomargotto.com.br/documentos/Corticoide_pre_natal_22-23sem.ppt" TargetMode="Externa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hyperlink" Target="http://www.paulomargotto.com.br/documentos/Sobreviv_25_32sem.pdf" TargetMode="External"/><Relationship Id="rId1" Type="http://schemas.openxmlformats.org/officeDocument/2006/relationships/slideLayout" Target="../slideLayouts/slideLayout2.xml"/><Relationship Id="rId4" Type="http://schemas.openxmlformats.org/officeDocument/2006/relationships/hyperlink" Target="https://www.ncbi.nlm.nih.gov/pubmed/22584859" TargetMode="External"/></Relationships>
</file>

<file path=ppt/slides/_rels/slide6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hyperlink" Target="http://www.paulomargotto.com.br/documentos/HIV_grau%202_cerebelo_desenvolv.pptx" TargetMode="External"/><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hyperlink" Target="http://www.paulomargotto.com.br/documentos/Hemorrag_intrav_I-II_prognost_2014.ppt" TargetMode="External"/><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hyperlink" Target="http://bases.bireme.br/cgi-bin/wxislind.exe/iah/online/?IsisScript=iah/iah.xis&amp;src=google&amp;base=LILACS&amp;lang=p&amp;nextAction=lnk&amp;exprSearch=603921&amp;indexSearch=ID" TargetMode="External"/><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Subtítulo 2"/>
          <p:cNvSpPr>
            <a:spLocks noGrp="1"/>
          </p:cNvSpPr>
          <p:nvPr>
            <p:ph type="subTitle" idx="1"/>
          </p:nvPr>
        </p:nvSpPr>
        <p:spPr>
          <a:xfrm>
            <a:off x="3354388" y="5000625"/>
            <a:ext cx="5114925" cy="1571625"/>
          </a:xfrm>
        </p:spPr>
        <p:txBody>
          <a:bodyPr/>
          <a:lstStyle/>
          <a:p>
            <a:pPr algn="ctr"/>
            <a:r>
              <a:rPr lang="pt-BR" dirty="0" smtClean="0"/>
              <a:t>Apresentação: </a:t>
            </a:r>
            <a:r>
              <a:rPr lang="pt-BR" dirty="0" err="1" smtClean="0"/>
              <a:t>Deyse</a:t>
            </a:r>
            <a:r>
              <a:rPr lang="pt-BR" dirty="0" smtClean="0"/>
              <a:t> Costa </a:t>
            </a:r>
          </a:p>
          <a:p>
            <a:pPr algn="ctr"/>
            <a:r>
              <a:rPr lang="pt-BR" dirty="0" smtClean="0"/>
              <a:t>Coordenação: Paulo R. Margotto </a:t>
            </a:r>
          </a:p>
          <a:p>
            <a:pPr algn="ctr"/>
            <a:r>
              <a:rPr lang="pt-BR" dirty="0" smtClean="0"/>
              <a:t>Brasília, 19 de Setembro de 2017</a:t>
            </a:r>
          </a:p>
          <a:p>
            <a:pPr algn="ctr"/>
            <a:r>
              <a:rPr lang="pt-BR" dirty="0" smtClean="0">
                <a:hlinkClick r:id="rId2"/>
              </a:rPr>
              <a:t>www.paulomargotto.com.br</a:t>
            </a:r>
            <a:r>
              <a:rPr lang="pt-BR" dirty="0" smtClean="0"/>
              <a:t> </a:t>
            </a:r>
          </a:p>
          <a:p>
            <a:pPr algn="ctr"/>
            <a:r>
              <a:rPr lang="pt-BR" dirty="0" smtClean="0"/>
              <a:t> </a:t>
            </a:r>
          </a:p>
        </p:txBody>
      </p:sp>
      <p:pic>
        <p:nvPicPr>
          <p:cNvPr id="6149" name="Picture 5" descr="20170508_130129 (1)"/>
          <p:cNvPicPr>
            <a:picLocks noChangeAspect="1" noChangeArrowheads="1"/>
          </p:cNvPicPr>
          <p:nvPr/>
        </p:nvPicPr>
        <p:blipFill>
          <a:blip r:embed="rId3"/>
          <a:srcRect/>
          <a:stretch>
            <a:fillRect/>
          </a:stretch>
        </p:blipFill>
        <p:spPr bwMode="auto">
          <a:xfrm>
            <a:off x="0" y="0"/>
            <a:ext cx="2700338" cy="1520825"/>
          </a:xfrm>
          <a:prstGeom prst="rect">
            <a:avLst/>
          </a:prstGeom>
          <a:noFill/>
        </p:spPr>
      </p:pic>
      <p:pic>
        <p:nvPicPr>
          <p:cNvPr id="6151" name="Picture 7" descr="20170508_130158 (1)"/>
          <p:cNvPicPr>
            <a:picLocks noChangeAspect="1" noChangeArrowheads="1"/>
          </p:cNvPicPr>
          <p:nvPr/>
        </p:nvPicPr>
        <p:blipFill>
          <a:blip r:embed="rId4">
            <a:lum bright="6000" contrast="6000"/>
          </a:blip>
          <a:srcRect/>
          <a:stretch>
            <a:fillRect/>
          </a:stretch>
        </p:blipFill>
        <p:spPr bwMode="auto">
          <a:xfrm>
            <a:off x="0" y="4297363"/>
            <a:ext cx="2700338" cy="1508125"/>
          </a:xfrm>
          <a:prstGeom prst="rect">
            <a:avLst/>
          </a:prstGeom>
          <a:noFill/>
        </p:spPr>
      </p:pic>
      <p:sp>
        <p:nvSpPr>
          <p:cNvPr id="6152" name="Text Box 8"/>
          <p:cNvSpPr txBox="1">
            <a:spLocks noChangeArrowheads="1"/>
          </p:cNvSpPr>
          <p:nvPr/>
        </p:nvSpPr>
        <p:spPr bwMode="auto">
          <a:xfrm>
            <a:off x="44450" y="2300288"/>
            <a:ext cx="2620963" cy="581025"/>
          </a:xfrm>
          <a:prstGeom prst="rect">
            <a:avLst/>
          </a:prstGeom>
          <a:noFill/>
          <a:ln w="9525">
            <a:noFill/>
            <a:miter lim="800000"/>
            <a:headEnd/>
            <a:tailEnd/>
          </a:ln>
          <a:effectLst/>
        </p:spPr>
        <p:txBody>
          <a:bodyPr wrap="none">
            <a:spAutoFit/>
          </a:bodyPr>
          <a:lstStyle/>
          <a:p>
            <a:pPr algn="ctr"/>
            <a:r>
              <a:rPr lang="pt-BR" sz="1600" b="1">
                <a:solidFill>
                  <a:srgbClr val="0000FF"/>
                </a:solidFill>
              </a:rPr>
              <a:t>Unidade de Neonatologia</a:t>
            </a:r>
          </a:p>
          <a:p>
            <a:pPr algn="ctr"/>
            <a:r>
              <a:rPr lang="pt-BR" sz="1600" b="1">
                <a:solidFill>
                  <a:srgbClr val="0000FF"/>
                </a:solidFill>
              </a:rPr>
              <a:t>do HMIB/SES/DF</a:t>
            </a:r>
          </a:p>
        </p:txBody>
      </p:sp>
      <p:sp>
        <p:nvSpPr>
          <p:cNvPr id="6154" name="Text Box 10"/>
          <p:cNvSpPr txBox="1">
            <a:spLocks noChangeArrowheads="1"/>
          </p:cNvSpPr>
          <p:nvPr/>
        </p:nvSpPr>
        <p:spPr bwMode="auto">
          <a:xfrm>
            <a:off x="2557463" y="188913"/>
            <a:ext cx="6586537" cy="1311275"/>
          </a:xfrm>
          <a:prstGeom prst="rect">
            <a:avLst/>
          </a:prstGeom>
          <a:noFill/>
          <a:ln w="9525">
            <a:noFill/>
            <a:miter lim="800000"/>
            <a:headEnd/>
            <a:tailEnd/>
          </a:ln>
          <a:effectLst/>
        </p:spPr>
        <p:txBody>
          <a:bodyPr wrap="none">
            <a:spAutoFit/>
          </a:bodyPr>
          <a:lstStyle/>
          <a:p>
            <a:pPr algn="ctr"/>
            <a:r>
              <a:rPr lang="pt-BR" sz="2000" dirty="0">
                <a:solidFill>
                  <a:srgbClr val="FFFF00"/>
                </a:solidFill>
              </a:rPr>
              <a:t>Tratamento com </a:t>
            </a:r>
            <a:r>
              <a:rPr lang="pt-BR" sz="2000" dirty="0" err="1">
                <a:solidFill>
                  <a:srgbClr val="FFFF00"/>
                </a:solidFill>
              </a:rPr>
              <a:t>corticoteroides</a:t>
            </a:r>
            <a:r>
              <a:rPr lang="pt-BR" sz="2000" dirty="0">
                <a:solidFill>
                  <a:srgbClr val="FFFF00"/>
                </a:solidFill>
              </a:rPr>
              <a:t> pré-natal para a</a:t>
            </a:r>
          </a:p>
          <a:p>
            <a:pPr algn="ctr"/>
            <a:r>
              <a:rPr lang="pt-BR" sz="2000" dirty="0">
                <a:solidFill>
                  <a:srgbClr val="FFFF00"/>
                </a:solidFill>
              </a:rPr>
              <a:t>prevenção de hemorragia </a:t>
            </a:r>
            <a:r>
              <a:rPr lang="pt-BR" sz="2000" dirty="0" err="1">
                <a:solidFill>
                  <a:srgbClr val="FFFF00"/>
                </a:solidFill>
              </a:rPr>
              <a:t>peri</a:t>
            </a:r>
            <a:r>
              <a:rPr lang="pt-BR" sz="2000" dirty="0">
                <a:solidFill>
                  <a:srgbClr val="FFFF00"/>
                </a:solidFill>
              </a:rPr>
              <a:t>/intraventricular em recém-</a:t>
            </a:r>
          </a:p>
          <a:p>
            <a:pPr algn="ctr"/>
            <a:r>
              <a:rPr lang="pt-BR" sz="2000" dirty="0">
                <a:solidFill>
                  <a:srgbClr val="FFFF00"/>
                </a:solidFill>
              </a:rPr>
              <a:t>nascidos pré-termo: estudo de coorte retrospectivo com </a:t>
            </a:r>
          </a:p>
          <a:p>
            <a:pPr algn="ctr"/>
            <a:r>
              <a:rPr lang="pt-BR" sz="2000" dirty="0" err="1">
                <a:solidFill>
                  <a:srgbClr val="FFFF00"/>
                </a:solidFill>
              </a:rPr>
              <a:t>ultrassonografia</a:t>
            </a:r>
            <a:r>
              <a:rPr lang="pt-BR" sz="2000" dirty="0">
                <a:solidFill>
                  <a:srgbClr val="FFFF00"/>
                </a:solidFill>
              </a:rPr>
              <a:t> </a:t>
            </a:r>
            <a:r>
              <a:rPr lang="pt-BR" sz="2000" dirty="0" err="1">
                <a:solidFill>
                  <a:srgbClr val="FFFF00"/>
                </a:solidFill>
              </a:rPr>
              <a:t>transfontanela</a:t>
            </a:r>
            <a:endParaRPr lang="pt-BR" sz="2000" dirty="0">
              <a:solidFill>
                <a:srgbClr val="FFFF00"/>
              </a:solidFill>
            </a:endParaRPr>
          </a:p>
        </p:txBody>
      </p:sp>
      <p:sp>
        <p:nvSpPr>
          <p:cNvPr id="6155" name="Rectangle 11"/>
          <p:cNvSpPr>
            <a:spLocks noChangeArrowheads="1"/>
          </p:cNvSpPr>
          <p:nvPr/>
        </p:nvSpPr>
        <p:spPr bwMode="auto">
          <a:xfrm>
            <a:off x="2700338" y="1873250"/>
            <a:ext cx="6443662" cy="3113088"/>
          </a:xfrm>
          <a:prstGeom prst="rect">
            <a:avLst/>
          </a:prstGeom>
          <a:noFill/>
          <a:ln w="9525">
            <a:noFill/>
            <a:miter lim="800000"/>
            <a:headEnd/>
            <a:tailEnd/>
          </a:ln>
          <a:effectLst/>
        </p:spPr>
        <p:txBody>
          <a:bodyPr anchor="ctr">
            <a:spAutoFit/>
          </a:bodyPr>
          <a:lstStyle/>
          <a:p>
            <a:pPr algn="ctr"/>
            <a:r>
              <a:rPr lang="pt-BR" dirty="0" err="1">
                <a:hlinkClick r:id="rId5"/>
              </a:rPr>
              <a:t>Antenatal</a:t>
            </a:r>
            <a:r>
              <a:rPr lang="pt-BR" dirty="0">
                <a:hlinkClick r:id="rId5"/>
              </a:rPr>
              <a:t> </a:t>
            </a:r>
            <a:r>
              <a:rPr lang="pt-BR" dirty="0" err="1">
                <a:hlinkClick r:id="rId5"/>
              </a:rPr>
              <a:t>corticosteroid</a:t>
            </a:r>
            <a:r>
              <a:rPr lang="pt-BR" dirty="0">
                <a:hlinkClick r:id="rId5"/>
              </a:rPr>
              <a:t> </a:t>
            </a:r>
            <a:r>
              <a:rPr lang="pt-BR" dirty="0" err="1">
                <a:hlinkClick r:id="rId5"/>
              </a:rPr>
              <a:t>treatment</a:t>
            </a:r>
            <a:r>
              <a:rPr lang="pt-BR" dirty="0">
                <a:hlinkClick r:id="rId5"/>
              </a:rPr>
              <a:t> for </a:t>
            </a:r>
            <a:r>
              <a:rPr lang="pt-BR" dirty="0" err="1">
                <a:hlinkClick r:id="rId5"/>
              </a:rPr>
              <a:t>the</a:t>
            </a:r>
            <a:r>
              <a:rPr lang="pt-BR" dirty="0">
                <a:hlinkClick r:id="rId5"/>
              </a:rPr>
              <a:t> </a:t>
            </a:r>
            <a:r>
              <a:rPr lang="pt-BR" dirty="0" err="1">
                <a:hlinkClick r:id="rId5"/>
              </a:rPr>
              <a:t>prevention</a:t>
            </a:r>
            <a:r>
              <a:rPr lang="pt-BR" dirty="0">
                <a:hlinkClick r:id="rId5"/>
              </a:rPr>
              <a:t> </a:t>
            </a:r>
            <a:r>
              <a:rPr lang="pt-BR" dirty="0" err="1">
                <a:hlinkClick r:id="rId5"/>
              </a:rPr>
              <a:t>of</a:t>
            </a:r>
            <a:r>
              <a:rPr lang="pt-BR" dirty="0">
                <a:hlinkClick r:id="rId5"/>
              </a:rPr>
              <a:t> </a:t>
            </a:r>
            <a:r>
              <a:rPr lang="pt-BR" dirty="0" err="1">
                <a:hlinkClick r:id="rId5"/>
              </a:rPr>
              <a:t>peri-intraventricular</a:t>
            </a:r>
            <a:r>
              <a:rPr lang="pt-BR" dirty="0">
                <a:hlinkClick r:id="rId5"/>
              </a:rPr>
              <a:t> </a:t>
            </a:r>
            <a:r>
              <a:rPr lang="pt-BR" dirty="0" err="1">
                <a:hlinkClick r:id="rId5"/>
              </a:rPr>
              <a:t>haemorrhage</a:t>
            </a:r>
            <a:r>
              <a:rPr lang="pt-BR" dirty="0">
                <a:hlinkClick r:id="rId5"/>
              </a:rPr>
              <a:t> in </a:t>
            </a:r>
            <a:r>
              <a:rPr lang="pt-BR" dirty="0" err="1">
                <a:hlinkClick r:id="rId5"/>
              </a:rPr>
              <a:t>preterm</a:t>
            </a:r>
            <a:r>
              <a:rPr lang="pt-BR" dirty="0">
                <a:hlinkClick r:id="rId5"/>
              </a:rPr>
              <a:t> newborns: a </a:t>
            </a:r>
            <a:r>
              <a:rPr lang="pt-BR" dirty="0" err="1">
                <a:hlinkClick r:id="rId5"/>
              </a:rPr>
              <a:t>retrospective</a:t>
            </a:r>
            <a:r>
              <a:rPr lang="pt-BR" dirty="0">
                <a:hlinkClick r:id="rId5"/>
              </a:rPr>
              <a:t> </a:t>
            </a:r>
            <a:r>
              <a:rPr lang="pt-BR" dirty="0" err="1">
                <a:hlinkClick r:id="rId5"/>
              </a:rPr>
              <a:t>cohort</a:t>
            </a:r>
            <a:r>
              <a:rPr lang="pt-BR" dirty="0">
                <a:hlinkClick r:id="rId5"/>
              </a:rPr>
              <a:t> </a:t>
            </a:r>
            <a:r>
              <a:rPr lang="pt-BR" dirty="0" err="1">
                <a:hlinkClick r:id="rId5"/>
              </a:rPr>
              <a:t>study</a:t>
            </a:r>
            <a:r>
              <a:rPr lang="pt-BR" dirty="0">
                <a:hlinkClick r:id="rId5"/>
              </a:rPr>
              <a:t> </a:t>
            </a:r>
            <a:r>
              <a:rPr lang="pt-BR" dirty="0" err="1">
                <a:hlinkClick r:id="rId5"/>
              </a:rPr>
              <a:t>using</a:t>
            </a:r>
            <a:r>
              <a:rPr lang="pt-BR" dirty="0">
                <a:hlinkClick r:id="rId5"/>
              </a:rPr>
              <a:t> </a:t>
            </a:r>
            <a:r>
              <a:rPr lang="pt-BR" dirty="0" err="1">
                <a:hlinkClick r:id="rId5"/>
              </a:rPr>
              <a:t>transfontanelle</a:t>
            </a:r>
            <a:r>
              <a:rPr lang="pt-BR" dirty="0">
                <a:hlinkClick r:id="rId5"/>
              </a:rPr>
              <a:t> </a:t>
            </a:r>
            <a:r>
              <a:rPr lang="pt-BR" dirty="0" err="1">
                <a:hlinkClick r:id="rId5"/>
              </a:rPr>
              <a:t>ultrasonography</a:t>
            </a:r>
            <a:r>
              <a:rPr lang="pt-BR" dirty="0">
                <a:hlinkClick r:id="rId5"/>
              </a:rPr>
              <a:t>.</a:t>
            </a:r>
            <a:endParaRPr lang="pt-BR" dirty="0"/>
          </a:p>
          <a:p>
            <a:pPr algn="ctr"/>
            <a:r>
              <a:rPr lang="pt-BR" dirty="0">
                <a:solidFill>
                  <a:srgbClr val="FFFF00"/>
                </a:solidFill>
              </a:rPr>
              <a:t>Almeida BA, Rios LT, Araujo Júnior E, </a:t>
            </a:r>
            <a:r>
              <a:rPr lang="pt-BR" dirty="0" err="1">
                <a:solidFill>
                  <a:srgbClr val="FFFF00"/>
                </a:solidFill>
              </a:rPr>
              <a:t>Nardozza</a:t>
            </a:r>
            <a:r>
              <a:rPr lang="pt-BR" dirty="0">
                <a:solidFill>
                  <a:srgbClr val="FFFF00"/>
                </a:solidFill>
              </a:rPr>
              <a:t> LM, </a:t>
            </a:r>
            <a:r>
              <a:rPr lang="pt-BR" dirty="0" err="1">
                <a:solidFill>
                  <a:srgbClr val="FFFF00"/>
                </a:solidFill>
              </a:rPr>
              <a:t>Moron</a:t>
            </a:r>
            <a:r>
              <a:rPr lang="pt-BR" dirty="0">
                <a:solidFill>
                  <a:srgbClr val="FFFF00"/>
                </a:solidFill>
              </a:rPr>
              <a:t> AF, Martins MG.</a:t>
            </a:r>
          </a:p>
          <a:p>
            <a:pPr algn="ctr"/>
            <a:r>
              <a:rPr lang="pt-BR" dirty="0">
                <a:solidFill>
                  <a:srgbClr val="FFFF00"/>
                </a:solidFill>
              </a:rPr>
              <a:t>J </a:t>
            </a:r>
            <a:r>
              <a:rPr lang="pt-BR" dirty="0" err="1">
                <a:solidFill>
                  <a:srgbClr val="FFFF00"/>
                </a:solidFill>
              </a:rPr>
              <a:t>Ultrason</a:t>
            </a:r>
            <a:r>
              <a:rPr lang="pt-BR" dirty="0">
                <a:solidFill>
                  <a:srgbClr val="FFFF00"/>
                </a:solidFill>
              </a:rPr>
              <a:t>. 2017 Jun;17(69):91-95. </a:t>
            </a:r>
            <a:r>
              <a:rPr lang="pt-BR" dirty="0" err="1">
                <a:solidFill>
                  <a:srgbClr val="FFFF00"/>
                </a:solidFill>
              </a:rPr>
              <a:t>doi</a:t>
            </a:r>
            <a:r>
              <a:rPr lang="pt-BR" dirty="0">
                <a:solidFill>
                  <a:srgbClr val="FFFF00"/>
                </a:solidFill>
              </a:rPr>
              <a:t>: 10.15557/</a:t>
            </a:r>
            <a:r>
              <a:rPr lang="pt-BR" dirty="0" err="1">
                <a:solidFill>
                  <a:srgbClr val="FFFF00"/>
                </a:solidFill>
              </a:rPr>
              <a:t>JoU</a:t>
            </a:r>
            <a:r>
              <a:rPr lang="pt-BR" dirty="0">
                <a:solidFill>
                  <a:srgbClr val="FFFF00"/>
                </a:solidFill>
              </a:rPr>
              <a:t>.2017.0012. </a:t>
            </a:r>
            <a:r>
              <a:rPr lang="pt-BR" dirty="0" err="1">
                <a:solidFill>
                  <a:srgbClr val="FFFF00"/>
                </a:solidFill>
              </a:rPr>
              <a:t>Epub</a:t>
            </a:r>
            <a:r>
              <a:rPr lang="pt-BR" dirty="0">
                <a:solidFill>
                  <a:srgbClr val="FFFF00"/>
                </a:solidFill>
              </a:rPr>
              <a:t> 2017 Jun 30.</a:t>
            </a:r>
          </a:p>
          <a:p>
            <a:pPr algn="ctr"/>
            <a:r>
              <a:rPr lang="pt-BR" dirty="0">
                <a:solidFill>
                  <a:srgbClr val="FFFF00"/>
                </a:solidFill>
              </a:rPr>
              <a:t>PMID:</a:t>
            </a:r>
          </a:p>
          <a:p>
            <a:pPr lvl="1" algn="ctr"/>
            <a:r>
              <a:rPr lang="pt-BR" dirty="0">
                <a:solidFill>
                  <a:srgbClr val="FFFF00"/>
                </a:solidFill>
              </a:rPr>
              <a:t>28856015</a:t>
            </a:r>
          </a:p>
          <a:p>
            <a:pPr algn="ctr"/>
            <a:r>
              <a:rPr lang="pt-BR" b="1" dirty="0">
                <a:solidFill>
                  <a:srgbClr val="0000FF"/>
                </a:solidFill>
              </a:rPr>
              <a:t>Artigo Integral</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320040"/>
            <a:ext cx="7239000" cy="1143000"/>
          </a:xfrm>
        </p:spPr>
        <p:txBody>
          <a:bodyPr/>
          <a:lstStyle/>
          <a:p>
            <a:pPr fontAlgn="auto">
              <a:spcAft>
                <a:spcPts val="0"/>
              </a:spcAft>
              <a:defRPr/>
            </a:pPr>
            <a:r>
              <a:rPr lang="pt-BR" b="0" dirty="0" smtClean="0">
                <a:solidFill>
                  <a:schemeClr val="tx2">
                    <a:lumMod val="75000"/>
                  </a:schemeClr>
                </a:solidFill>
                <a:latin typeface="Times New Roman" pitchFamily="18" charset="0"/>
                <a:cs typeface="Times New Roman" pitchFamily="18" charset="0"/>
              </a:rPr>
              <a:t>Introdução </a:t>
            </a:r>
            <a:endParaRPr lang="pt-BR" b="0" dirty="0">
              <a:solidFill>
                <a:schemeClr val="tx2">
                  <a:lumMod val="75000"/>
                </a:schemeClr>
              </a:solidFill>
              <a:latin typeface="Times New Roman" pitchFamily="18" charset="0"/>
              <a:cs typeface="Times New Roman" pitchFamily="18" charset="0"/>
            </a:endParaRPr>
          </a:p>
        </p:txBody>
      </p:sp>
      <p:sp>
        <p:nvSpPr>
          <p:cNvPr id="8195" name="Espaço Reservado para Conteúdo 2"/>
          <p:cNvSpPr>
            <a:spLocks noGrp="1"/>
          </p:cNvSpPr>
          <p:nvPr>
            <p:ph idx="1"/>
          </p:nvPr>
        </p:nvSpPr>
        <p:spPr/>
        <p:txBody>
          <a:bodyPr/>
          <a:lstStyle/>
          <a:p>
            <a:pPr algn="just"/>
            <a:endParaRPr lang="pt-BR" smtClean="0">
              <a:latin typeface="Times New Roman" pitchFamily="18" charset="0"/>
              <a:cs typeface="Times New Roman" pitchFamily="18" charset="0"/>
            </a:endParaRPr>
          </a:p>
          <a:p>
            <a:pPr algn="just"/>
            <a:endParaRPr lang="pt-BR" sz="2500" smtClean="0">
              <a:latin typeface="Times New Roman" pitchFamily="18" charset="0"/>
              <a:cs typeface="Times New Roman" pitchFamily="18" charset="0"/>
            </a:endParaRPr>
          </a:p>
          <a:p>
            <a:pPr algn="just"/>
            <a:r>
              <a:rPr lang="pt-BR" sz="2500" smtClean="0">
                <a:latin typeface="Times New Roman" pitchFamily="18" charset="0"/>
                <a:cs typeface="Times New Roman" pitchFamily="18" charset="0"/>
              </a:rPr>
              <a:t>A prematuridade é a principal causa de morbimortalidade neonatal e está associada à condições neurológicas severas e graves, como hemorragia intraventricular de grau 3 a 4, leucomalácia periventricular e retinopatia da prematuridade estágios  3-4 .¹</a:t>
            </a:r>
          </a:p>
          <a:p>
            <a:endParaRPr lang="pt-BR" smtClean="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320040"/>
            <a:ext cx="7239000" cy="1143000"/>
          </a:xfrm>
        </p:spPr>
        <p:txBody>
          <a:bodyPr/>
          <a:lstStyle/>
          <a:p>
            <a:pPr fontAlgn="auto">
              <a:spcAft>
                <a:spcPts val="0"/>
              </a:spcAft>
              <a:defRPr/>
            </a:pPr>
            <a:r>
              <a:rPr lang="pt-BR" b="0" dirty="0" smtClean="0">
                <a:solidFill>
                  <a:schemeClr val="tx2">
                    <a:lumMod val="75000"/>
                  </a:schemeClr>
                </a:solidFill>
                <a:latin typeface="Times New Roman" pitchFamily="18" charset="0"/>
                <a:cs typeface="Times New Roman" pitchFamily="18" charset="0"/>
              </a:rPr>
              <a:t>Introdução</a:t>
            </a:r>
            <a:r>
              <a:rPr lang="pt-BR" dirty="0" smtClean="0">
                <a:latin typeface="Times New Roman" pitchFamily="18" charset="0"/>
                <a:cs typeface="Times New Roman" pitchFamily="18" charset="0"/>
              </a:rPr>
              <a:t> </a:t>
            </a:r>
            <a:endParaRPr lang="pt-BR" dirty="0">
              <a:latin typeface="Times New Roman" pitchFamily="18" charset="0"/>
              <a:cs typeface="Times New Roman" pitchFamily="18" charset="0"/>
            </a:endParaRPr>
          </a:p>
        </p:txBody>
      </p:sp>
      <p:sp>
        <p:nvSpPr>
          <p:cNvPr id="9219" name="Espaço Reservado para Conteúdo 2"/>
          <p:cNvSpPr>
            <a:spLocks noGrp="1"/>
          </p:cNvSpPr>
          <p:nvPr>
            <p:ph idx="1"/>
          </p:nvPr>
        </p:nvSpPr>
        <p:spPr/>
        <p:txBody>
          <a:bodyPr/>
          <a:lstStyle/>
          <a:p>
            <a:pPr algn="just"/>
            <a:endParaRPr lang="pt-BR" smtClean="0">
              <a:latin typeface="Times New Roman" pitchFamily="18" charset="0"/>
              <a:cs typeface="Times New Roman" pitchFamily="18" charset="0"/>
            </a:endParaRPr>
          </a:p>
          <a:p>
            <a:pPr algn="just"/>
            <a:r>
              <a:rPr lang="pt-BR" sz="2500" smtClean="0">
                <a:latin typeface="Times New Roman" pitchFamily="18" charset="0"/>
                <a:cs typeface="Times New Roman" pitchFamily="18" charset="0"/>
              </a:rPr>
              <a:t>A hemorragia intraventricular (HIV)  é a principal complicação em recém-nascidos prematuros e tem incidência de 45% em bebês com peso de 500-750 g  ².</a:t>
            </a:r>
          </a:p>
          <a:p>
            <a:endParaRPr lang="pt-BR" sz="2500" smtClean="0"/>
          </a:p>
          <a:p>
            <a:pPr algn="just"/>
            <a:r>
              <a:rPr lang="pt-BR" sz="2500" smtClean="0"/>
              <a:t> </a:t>
            </a:r>
            <a:r>
              <a:rPr lang="pt-BR" sz="2500" smtClean="0">
                <a:latin typeface="Times New Roman" pitchFamily="18" charset="0"/>
                <a:cs typeface="Times New Roman" pitchFamily="18" charset="0"/>
              </a:rPr>
              <a:t>A HIV ocorre na matriz germinativa periventricular, que é a região  vascular cerebral mais frágil em prematuros. Esta anomalia pode ocorrer também por  distúrbios do fluxo  sanguíneo e  distúrbios da coagulação.</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320040"/>
            <a:ext cx="7239000" cy="1143000"/>
          </a:xfrm>
        </p:spPr>
        <p:txBody>
          <a:bodyPr/>
          <a:lstStyle/>
          <a:p>
            <a:pPr fontAlgn="auto">
              <a:spcAft>
                <a:spcPts val="0"/>
              </a:spcAft>
              <a:defRPr/>
            </a:pPr>
            <a:r>
              <a:rPr lang="pt-BR" b="0" dirty="0" smtClean="0">
                <a:solidFill>
                  <a:schemeClr val="tx2">
                    <a:lumMod val="75000"/>
                  </a:schemeClr>
                </a:solidFill>
                <a:latin typeface="Times New Roman" pitchFamily="18" charset="0"/>
                <a:cs typeface="Times New Roman" pitchFamily="18" charset="0"/>
              </a:rPr>
              <a:t>Introdução </a:t>
            </a:r>
            <a:endParaRPr lang="pt-BR" b="0" dirty="0">
              <a:solidFill>
                <a:schemeClr val="tx2">
                  <a:lumMod val="75000"/>
                </a:schemeClr>
              </a:solidFill>
              <a:latin typeface="Times New Roman" pitchFamily="18" charset="0"/>
              <a:cs typeface="Times New Roman" pitchFamily="18" charset="0"/>
            </a:endParaRPr>
          </a:p>
        </p:txBody>
      </p:sp>
      <p:sp>
        <p:nvSpPr>
          <p:cNvPr id="3" name="Espaço Reservado para Conteúdo 2"/>
          <p:cNvSpPr>
            <a:spLocks noGrp="1"/>
          </p:cNvSpPr>
          <p:nvPr>
            <p:ph idx="1"/>
          </p:nvPr>
        </p:nvSpPr>
        <p:spPr/>
        <p:txBody>
          <a:bodyPr>
            <a:normAutofit/>
          </a:bodyPr>
          <a:lstStyle/>
          <a:p>
            <a:pPr algn="just">
              <a:lnSpc>
                <a:spcPct val="90000"/>
              </a:lnSpc>
            </a:pPr>
            <a:r>
              <a:rPr lang="pt-BR" sz="2300" smtClean="0">
                <a:latin typeface="Times New Roman" pitchFamily="18" charset="0"/>
                <a:cs typeface="Times New Roman" pitchFamily="18" charset="0"/>
              </a:rPr>
              <a:t>Fatores de risco para HIV : </a:t>
            </a:r>
          </a:p>
          <a:p>
            <a:pPr algn="just">
              <a:lnSpc>
                <a:spcPct val="90000"/>
              </a:lnSpc>
              <a:buFont typeface="Arial" pitchFamily="34" charset="0"/>
              <a:buChar char="•"/>
            </a:pPr>
            <a:endParaRPr lang="pt-BR" sz="2300" smtClean="0">
              <a:latin typeface="Times New Roman" pitchFamily="18" charset="0"/>
              <a:cs typeface="Times New Roman" pitchFamily="18" charset="0"/>
            </a:endParaRPr>
          </a:p>
          <a:p>
            <a:pPr marL="760413" lvl="1" indent="-514350" algn="just">
              <a:lnSpc>
                <a:spcPct val="90000"/>
              </a:lnSpc>
              <a:buFont typeface="Arial" pitchFamily="34" charset="0"/>
              <a:buChar char="•"/>
            </a:pPr>
            <a:r>
              <a:rPr lang="pt-BR" smtClean="0">
                <a:solidFill>
                  <a:schemeClr val="tx1"/>
                </a:solidFill>
                <a:latin typeface="Times New Roman" pitchFamily="18" charset="0"/>
                <a:cs typeface="Times New Roman" pitchFamily="18" charset="0"/>
              </a:rPr>
              <a:t>Parto vaginal; </a:t>
            </a:r>
          </a:p>
          <a:p>
            <a:pPr marL="760413" lvl="1" indent="-514350" algn="just">
              <a:lnSpc>
                <a:spcPct val="90000"/>
              </a:lnSpc>
              <a:buFont typeface="Arial" pitchFamily="34" charset="0"/>
              <a:buChar char="•"/>
            </a:pPr>
            <a:r>
              <a:rPr lang="pt-BR" smtClean="0">
                <a:solidFill>
                  <a:schemeClr val="tx1"/>
                </a:solidFill>
                <a:latin typeface="Times New Roman" pitchFamily="18" charset="0"/>
                <a:cs typeface="Times New Roman" pitchFamily="18" charset="0"/>
              </a:rPr>
              <a:t>Baixo índice de Apgar;</a:t>
            </a:r>
          </a:p>
          <a:p>
            <a:pPr marL="760413" lvl="1" indent="-514350" algn="just">
              <a:lnSpc>
                <a:spcPct val="90000"/>
              </a:lnSpc>
              <a:buFont typeface="Arial" pitchFamily="34" charset="0"/>
              <a:buChar char="•"/>
            </a:pPr>
            <a:r>
              <a:rPr lang="pt-BR" smtClean="0">
                <a:solidFill>
                  <a:schemeClr val="tx1"/>
                </a:solidFill>
                <a:latin typeface="Times New Roman" pitchFamily="18" charset="0"/>
                <a:cs typeface="Times New Roman" pitchFamily="18" charset="0"/>
              </a:rPr>
              <a:t>Síndrome da angustia respiratória grave ;</a:t>
            </a:r>
          </a:p>
          <a:p>
            <a:pPr marL="760413" lvl="1" indent="-514350" algn="just">
              <a:lnSpc>
                <a:spcPct val="90000"/>
              </a:lnSpc>
              <a:buFont typeface="Arial" pitchFamily="34" charset="0"/>
              <a:buChar char="•"/>
            </a:pPr>
            <a:r>
              <a:rPr lang="pt-BR" smtClean="0">
                <a:solidFill>
                  <a:schemeClr val="tx1"/>
                </a:solidFill>
                <a:latin typeface="Times New Roman" pitchFamily="18" charset="0"/>
                <a:cs typeface="Times New Roman" pitchFamily="18" charset="0"/>
              </a:rPr>
              <a:t>Pneumotórax;</a:t>
            </a:r>
          </a:p>
          <a:p>
            <a:pPr marL="760413" lvl="1" indent="-514350" algn="just">
              <a:lnSpc>
                <a:spcPct val="90000"/>
              </a:lnSpc>
              <a:buFont typeface="Arial" pitchFamily="34" charset="0"/>
              <a:buChar char="•"/>
            </a:pPr>
            <a:r>
              <a:rPr lang="pt-BR" smtClean="0">
                <a:solidFill>
                  <a:schemeClr val="tx1"/>
                </a:solidFill>
                <a:latin typeface="Times New Roman" pitchFamily="18" charset="0"/>
                <a:cs typeface="Times New Roman" pitchFamily="18" charset="0"/>
              </a:rPr>
              <a:t>Hipoxia;</a:t>
            </a:r>
          </a:p>
          <a:p>
            <a:pPr marL="760413" lvl="1" indent="-514350" algn="just">
              <a:lnSpc>
                <a:spcPct val="90000"/>
              </a:lnSpc>
              <a:buFont typeface="Arial" pitchFamily="34" charset="0"/>
              <a:buChar char="•"/>
            </a:pPr>
            <a:r>
              <a:rPr lang="pt-BR" smtClean="0">
                <a:solidFill>
                  <a:schemeClr val="tx1"/>
                </a:solidFill>
                <a:latin typeface="Times New Roman" pitchFamily="18" charset="0"/>
                <a:cs typeface="Times New Roman" pitchFamily="18" charset="0"/>
              </a:rPr>
              <a:t>Hipercapnia,;</a:t>
            </a:r>
          </a:p>
          <a:p>
            <a:pPr marL="760413" lvl="1" indent="-514350" algn="just">
              <a:lnSpc>
                <a:spcPct val="90000"/>
              </a:lnSpc>
              <a:buFont typeface="Arial" pitchFamily="34" charset="0"/>
              <a:buChar char="•"/>
            </a:pPr>
            <a:r>
              <a:rPr lang="pt-BR" smtClean="0">
                <a:solidFill>
                  <a:schemeClr val="tx1"/>
                </a:solidFill>
                <a:latin typeface="Times New Roman" pitchFamily="18" charset="0"/>
                <a:cs typeface="Times New Roman" pitchFamily="18" charset="0"/>
              </a:rPr>
              <a:t>Convulsões;</a:t>
            </a:r>
          </a:p>
          <a:p>
            <a:pPr marL="760413" lvl="1" indent="-514350" algn="just">
              <a:lnSpc>
                <a:spcPct val="90000"/>
              </a:lnSpc>
              <a:buFont typeface="Arial" pitchFamily="34" charset="0"/>
              <a:buChar char="•"/>
            </a:pPr>
            <a:r>
              <a:rPr lang="pt-BR" smtClean="0">
                <a:solidFill>
                  <a:schemeClr val="tx1"/>
                </a:solidFill>
                <a:latin typeface="Times New Roman" pitchFamily="18" charset="0"/>
                <a:cs typeface="Times New Roman" pitchFamily="18" charset="0"/>
              </a:rPr>
              <a:t>PCA ;</a:t>
            </a:r>
          </a:p>
          <a:p>
            <a:pPr marL="760413" lvl="1" indent="-514350" algn="just">
              <a:lnSpc>
                <a:spcPct val="90000"/>
              </a:lnSpc>
              <a:buFont typeface="Arial" pitchFamily="34" charset="0"/>
              <a:buChar char="•"/>
            </a:pPr>
            <a:r>
              <a:rPr lang="pt-BR" smtClean="0">
                <a:solidFill>
                  <a:schemeClr val="tx1"/>
                </a:solidFill>
                <a:latin typeface="Times New Roman" pitchFamily="18" charset="0"/>
                <a:cs typeface="Times New Roman" pitchFamily="18" charset="0"/>
              </a:rPr>
              <a:t>Trombocitopenia;</a:t>
            </a:r>
          </a:p>
          <a:p>
            <a:pPr marL="760413" lvl="1" indent="-514350" algn="just">
              <a:lnSpc>
                <a:spcPct val="90000"/>
              </a:lnSpc>
              <a:buFont typeface="Arial" pitchFamily="34" charset="0"/>
              <a:buChar char="•"/>
            </a:pPr>
            <a:r>
              <a:rPr lang="pt-BR" smtClean="0">
                <a:solidFill>
                  <a:schemeClr val="tx1"/>
                </a:solidFill>
                <a:latin typeface="Times New Roman" pitchFamily="18" charset="0"/>
                <a:cs typeface="Times New Roman" pitchFamily="18" charset="0"/>
              </a:rPr>
              <a:t>Infecção (³</a:t>
            </a:r>
            <a:r>
              <a:rPr lang="pt-BR" baseline="30000" smtClean="0">
                <a:solidFill>
                  <a:schemeClr val="tx1"/>
                </a:solidFill>
                <a:latin typeface="Times New Roman" pitchFamily="18" charset="0"/>
                <a:cs typeface="Times New Roman" pitchFamily="18" charset="0"/>
              </a:rPr>
              <a:t>,4</a:t>
            </a:r>
            <a:r>
              <a:rPr lang="pt-BR" smtClean="0">
                <a:solidFill>
                  <a:schemeClr val="tx1"/>
                </a:solidFill>
                <a:latin typeface="Times New Roman" pitchFamily="18" charset="0"/>
                <a:cs typeface="Times New Roman" pitchFamily="18" charset="0"/>
              </a:rPr>
              <a:t>).</a:t>
            </a:r>
          </a:p>
          <a:p>
            <a:pPr>
              <a:lnSpc>
                <a:spcPct val="90000"/>
              </a:lnSpc>
            </a:pPr>
            <a:endParaRPr lang="pt-BR" sz="2400" smtClean="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320040"/>
            <a:ext cx="7239000" cy="1143000"/>
          </a:xfrm>
        </p:spPr>
        <p:txBody>
          <a:bodyPr/>
          <a:lstStyle/>
          <a:p>
            <a:pPr fontAlgn="auto">
              <a:spcAft>
                <a:spcPts val="0"/>
              </a:spcAft>
              <a:defRPr/>
            </a:pPr>
            <a:r>
              <a:rPr lang="pt-BR" b="0" dirty="0" smtClean="0">
                <a:solidFill>
                  <a:schemeClr val="tx2">
                    <a:lumMod val="75000"/>
                  </a:schemeClr>
                </a:solidFill>
              </a:rPr>
              <a:t>Introdução</a:t>
            </a:r>
            <a:r>
              <a:rPr lang="pt-BR" dirty="0" smtClean="0">
                <a:solidFill>
                  <a:schemeClr val="tx1"/>
                </a:solidFill>
              </a:rPr>
              <a:t> </a:t>
            </a:r>
            <a:endParaRPr lang="pt-BR" dirty="0">
              <a:solidFill>
                <a:schemeClr val="tx1"/>
              </a:solidFill>
            </a:endParaRPr>
          </a:p>
        </p:txBody>
      </p:sp>
      <p:sp>
        <p:nvSpPr>
          <p:cNvPr id="11267" name="Espaço Reservado para Conteúdo 2"/>
          <p:cNvSpPr>
            <a:spLocks noGrp="1"/>
          </p:cNvSpPr>
          <p:nvPr>
            <p:ph idx="1"/>
          </p:nvPr>
        </p:nvSpPr>
        <p:spPr/>
        <p:txBody>
          <a:bodyPr/>
          <a:lstStyle/>
          <a:p>
            <a:pPr algn="just"/>
            <a:endParaRPr lang="pt-BR" smtClean="0">
              <a:latin typeface="Times New Roman" pitchFamily="18" charset="0"/>
              <a:cs typeface="Times New Roman" pitchFamily="18" charset="0"/>
            </a:endParaRPr>
          </a:p>
          <a:p>
            <a:pPr algn="just"/>
            <a:r>
              <a:rPr lang="pt-BR" sz="2500" smtClean="0">
                <a:latin typeface="Times New Roman" pitchFamily="18" charset="0"/>
                <a:cs typeface="Times New Roman" pitchFamily="18" charset="0"/>
              </a:rPr>
              <a:t>A maioria dos prematuros com HIV são assintomáticos e o diagnóstico é baseado na triagem com ultrassom craniano. A classificação de gravidade é baseada na localização e na extensão da HIV. A classificação mais utilizada é a de Papile (5).</a:t>
            </a:r>
          </a:p>
          <a:p>
            <a:pPr algn="just"/>
            <a:endParaRPr lang="pt-BR" sz="2500" smtClean="0">
              <a:latin typeface="Times New Roman" pitchFamily="18" charset="0"/>
              <a:cs typeface="Times New Roman" pitchFamily="18" charset="0"/>
            </a:endParaRPr>
          </a:p>
          <a:p>
            <a:pPr algn="just"/>
            <a:r>
              <a:rPr lang="pt-BR" sz="2500" smtClean="0">
                <a:latin typeface="Times New Roman" pitchFamily="18" charset="0"/>
                <a:cs typeface="Times New Roman" pitchFamily="18" charset="0"/>
              </a:rPr>
              <a:t>A terapia com corticosteróides antenatal reduz as taxas de síndrome do desconforto respiratório, HIV e enterocolite necrosante (6).</a:t>
            </a:r>
          </a:p>
          <a:p>
            <a:pPr algn="just"/>
            <a:endParaRPr lang="pt-BR"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320040"/>
            <a:ext cx="7239000" cy="1143000"/>
          </a:xfrm>
        </p:spPr>
        <p:txBody>
          <a:bodyPr/>
          <a:lstStyle/>
          <a:p>
            <a:pPr fontAlgn="auto">
              <a:spcAft>
                <a:spcPts val="0"/>
              </a:spcAft>
              <a:defRPr/>
            </a:pPr>
            <a:r>
              <a:rPr lang="pt-BR" b="0" dirty="0" smtClean="0">
                <a:solidFill>
                  <a:schemeClr val="tx2">
                    <a:lumMod val="75000"/>
                  </a:schemeClr>
                </a:solidFill>
                <a:latin typeface="Times New Roman" pitchFamily="18" charset="0"/>
                <a:cs typeface="Times New Roman" pitchFamily="18" charset="0"/>
              </a:rPr>
              <a:t>Objetivo </a:t>
            </a:r>
            <a:endParaRPr lang="pt-BR" b="0" dirty="0">
              <a:solidFill>
                <a:schemeClr val="tx2">
                  <a:lumMod val="75000"/>
                </a:schemeClr>
              </a:solidFill>
              <a:latin typeface="Times New Roman" pitchFamily="18" charset="0"/>
              <a:cs typeface="Times New Roman" pitchFamily="18" charset="0"/>
            </a:endParaRPr>
          </a:p>
        </p:txBody>
      </p:sp>
      <p:sp>
        <p:nvSpPr>
          <p:cNvPr id="12291" name="Espaço Reservado para Conteúdo 2"/>
          <p:cNvSpPr>
            <a:spLocks noGrp="1"/>
          </p:cNvSpPr>
          <p:nvPr>
            <p:ph idx="1"/>
          </p:nvPr>
        </p:nvSpPr>
        <p:spPr/>
        <p:txBody>
          <a:bodyPr/>
          <a:lstStyle/>
          <a:p>
            <a:endParaRPr lang="pt-BR" b="1" smtClean="0"/>
          </a:p>
          <a:p>
            <a:endParaRPr lang="pt-BR" b="1" smtClean="0"/>
          </a:p>
          <a:p>
            <a:pPr algn="just"/>
            <a:r>
              <a:rPr lang="pt-BR" sz="2500" smtClean="0">
                <a:latin typeface="Times New Roman" pitchFamily="18" charset="0"/>
                <a:cs typeface="Times New Roman" pitchFamily="18" charset="0"/>
              </a:rPr>
              <a:t>Avaliar a correlação entre a terapia com corticosteróide pré-natais e Hemorragia peri/intraventricular (HPIV), bem como fatores de risco associados a sua incidência em um hospital de referência no nordeste do Brasil.  </a:t>
            </a:r>
          </a:p>
          <a:p>
            <a:pPr>
              <a:buFont typeface="Wingdings 2" pitchFamily="18" charset="2"/>
              <a:buNone/>
            </a:pPr>
            <a:endParaRPr lang="pt-BR" smtClean="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320040"/>
            <a:ext cx="7239000" cy="1143000"/>
          </a:xfrm>
        </p:spPr>
        <p:txBody>
          <a:bodyPr/>
          <a:lstStyle/>
          <a:p>
            <a:pPr fontAlgn="auto">
              <a:spcAft>
                <a:spcPts val="0"/>
              </a:spcAft>
              <a:defRPr/>
            </a:pPr>
            <a:r>
              <a:rPr lang="pt-BR" b="0" dirty="0" smtClean="0">
                <a:solidFill>
                  <a:schemeClr val="tx2">
                    <a:lumMod val="75000"/>
                  </a:schemeClr>
                </a:solidFill>
                <a:latin typeface="Times New Roman" pitchFamily="18" charset="0"/>
                <a:cs typeface="Times New Roman" pitchFamily="18" charset="0"/>
              </a:rPr>
              <a:t>Materiais e Métodos </a:t>
            </a:r>
            <a:endParaRPr lang="pt-BR" b="0" dirty="0">
              <a:solidFill>
                <a:schemeClr val="tx2">
                  <a:lumMod val="75000"/>
                </a:schemeClr>
              </a:solidFill>
              <a:latin typeface="Times New Roman" pitchFamily="18" charset="0"/>
              <a:cs typeface="Times New Roman" pitchFamily="18" charset="0"/>
            </a:endParaRPr>
          </a:p>
        </p:txBody>
      </p:sp>
      <p:sp>
        <p:nvSpPr>
          <p:cNvPr id="13315" name="Espaço Reservado para Conteúdo 2"/>
          <p:cNvSpPr>
            <a:spLocks noGrp="1"/>
          </p:cNvSpPr>
          <p:nvPr>
            <p:ph idx="1"/>
          </p:nvPr>
        </p:nvSpPr>
        <p:spPr/>
        <p:txBody>
          <a:bodyPr/>
          <a:lstStyle/>
          <a:p>
            <a:pPr algn="just"/>
            <a:endParaRPr lang="pt-BR" smtClean="0">
              <a:latin typeface="Times New Roman" pitchFamily="18" charset="0"/>
              <a:cs typeface="Times New Roman" pitchFamily="18" charset="0"/>
            </a:endParaRPr>
          </a:p>
          <a:p>
            <a:pPr algn="just"/>
            <a:endParaRPr lang="pt-BR" smtClean="0">
              <a:latin typeface="Times New Roman" pitchFamily="18" charset="0"/>
              <a:cs typeface="Times New Roman" pitchFamily="18" charset="0"/>
            </a:endParaRPr>
          </a:p>
          <a:p>
            <a:pPr algn="just"/>
            <a:r>
              <a:rPr lang="pt-BR" sz="2500" smtClean="0">
                <a:latin typeface="Times New Roman" pitchFamily="18" charset="0"/>
                <a:cs typeface="Times New Roman" pitchFamily="18" charset="0"/>
              </a:rPr>
              <a:t>Realizado  estudo de coorte retrospectivo usando registros médicos de partos  prematuros  em um Hospital Universitário no Nordeste do Brasil, entre janeiro de 2008 e dezembro de 2012.</a:t>
            </a:r>
          </a:p>
          <a:p>
            <a:pPr algn="just"/>
            <a:endParaRPr lang="pt-BR" sz="2500" smtClean="0">
              <a:latin typeface="Times New Roman" pitchFamily="18" charset="0"/>
              <a:cs typeface="Times New Roman" pitchFamily="18" charset="0"/>
            </a:endParaRPr>
          </a:p>
          <a:p>
            <a:pPr algn="just"/>
            <a:endParaRPr lang="pt-BR" smtClean="0">
              <a:latin typeface="Times New Roman" pitchFamily="18" charset="0"/>
              <a:cs typeface="Times New Roman" pitchFamily="18" charset="0"/>
            </a:endParaRPr>
          </a:p>
          <a:p>
            <a:endParaRPr lang="pt-BR" smtClean="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320040"/>
            <a:ext cx="7239000" cy="1143000"/>
          </a:xfrm>
        </p:spPr>
        <p:txBody>
          <a:bodyPr/>
          <a:lstStyle/>
          <a:p>
            <a:pPr fontAlgn="auto">
              <a:spcAft>
                <a:spcPts val="0"/>
              </a:spcAft>
              <a:defRPr/>
            </a:pPr>
            <a:r>
              <a:rPr lang="pt-BR" b="0" dirty="0" smtClean="0">
                <a:solidFill>
                  <a:schemeClr val="tx2">
                    <a:lumMod val="75000"/>
                  </a:schemeClr>
                </a:solidFill>
                <a:latin typeface="Times New Roman" pitchFamily="18" charset="0"/>
                <a:cs typeface="Times New Roman" pitchFamily="18" charset="0"/>
              </a:rPr>
              <a:t>Materiais e Métodos </a:t>
            </a:r>
            <a:endParaRPr lang="pt-BR" b="0" dirty="0">
              <a:solidFill>
                <a:schemeClr val="tx2">
                  <a:lumMod val="75000"/>
                </a:schemeClr>
              </a:solidFill>
              <a:latin typeface="Times New Roman" pitchFamily="18" charset="0"/>
              <a:cs typeface="Times New Roman" pitchFamily="18" charset="0"/>
            </a:endParaRPr>
          </a:p>
        </p:txBody>
      </p:sp>
      <p:sp>
        <p:nvSpPr>
          <p:cNvPr id="14339" name="Espaço Reservado para Conteúdo 2"/>
          <p:cNvSpPr>
            <a:spLocks noGrp="1"/>
          </p:cNvSpPr>
          <p:nvPr>
            <p:ph idx="1"/>
          </p:nvPr>
        </p:nvSpPr>
        <p:spPr/>
        <p:txBody>
          <a:bodyPr/>
          <a:lstStyle/>
          <a:p>
            <a:r>
              <a:rPr lang="pt-BR" sz="2500" smtClean="0">
                <a:latin typeface="Times New Roman" pitchFamily="18" charset="0"/>
                <a:cs typeface="Times New Roman" pitchFamily="18" charset="0"/>
              </a:rPr>
              <a:t>Critérios de inclusão: </a:t>
            </a:r>
          </a:p>
          <a:p>
            <a:pPr algn="just"/>
            <a:endParaRPr lang="pt-BR" sz="2500" smtClean="0">
              <a:latin typeface="Times New Roman" pitchFamily="18" charset="0"/>
              <a:cs typeface="Times New Roman" pitchFamily="18" charset="0"/>
            </a:endParaRPr>
          </a:p>
          <a:p>
            <a:pPr lvl="1" algn="just"/>
            <a:r>
              <a:rPr lang="pt-BR" sz="2500" smtClean="0">
                <a:solidFill>
                  <a:schemeClr val="tx1"/>
                </a:solidFill>
                <a:latin typeface="Times New Roman" pitchFamily="18" charset="0"/>
                <a:cs typeface="Times New Roman" pitchFamily="18" charset="0"/>
              </a:rPr>
              <a:t>Prematuros de gestações únicas com  22 a 34 semanas e 6 dias. </a:t>
            </a:r>
          </a:p>
          <a:p>
            <a:pPr lvl="1" algn="just"/>
            <a:r>
              <a:rPr lang="pt-BR" sz="2500" smtClean="0">
                <a:solidFill>
                  <a:schemeClr val="tx1"/>
                </a:solidFill>
                <a:latin typeface="Times New Roman" pitchFamily="18" charset="0"/>
                <a:cs typeface="Times New Roman" pitchFamily="18" charset="0"/>
              </a:rPr>
              <a:t>Membranas intactas ou  ruptura prematura.</a:t>
            </a:r>
          </a:p>
          <a:p>
            <a:endParaRPr lang="pt-BR" b="1" smtClean="0"/>
          </a:p>
          <a:p>
            <a:pPr>
              <a:buFont typeface="Wingdings 2" pitchFamily="18" charset="2"/>
              <a:buNone/>
            </a:pPr>
            <a:endParaRPr lang="pt-BR" b="1" smtClean="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320040"/>
            <a:ext cx="7239000" cy="1143000"/>
          </a:xfrm>
        </p:spPr>
        <p:txBody>
          <a:bodyPr/>
          <a:lstStyle/>
          <a:p>
            <a:pPr fontAlgn="auto">
              <a:spcAft>
                <a:spcPts val="0"/>
              </a:spcAft>
              <a:defRPr/>
            </a:pPr>
            <a:r>
              <a:rPr lang="pt-BR" b="0" dirty="0" smtClean="0">
                <a:solidFill>
                  <a:schemeClr val="tx2">
                    <a:lumMod val="75000"/>
                  </a:schemeClr>
                </a:solidFill>
                <a:latin typeface="Times New Roman" pitchFamily="18" charset="0"/>
                <a:cs typeface="Times New Roman" pitchFamily="18" charset="0"/>
              </a:rPr>
              <a:t>Materiais e Métodos </a:t>
            </a:r>
            <a:endParaRPr lang="pt-BR" b="0" dirty="0">
              <a:solidFill>
                <a:schemeClr val="tx2">
                  <a:lumMod val="75000"/>
                </a:schemeClr>
              </a:solidFill>
              <a:latin typeface="Times New Roman" pitchFamily="18" charset="0"/>
              <a:cs typeface="Times New Roman" pitchFamily="18" charset="0"/>
            </a:endParaRPr>
          </a:p>
        </p:txBody>
      </p:sp>
      <p:sp>
        <p:nvSpPr>
          <p:cNvPr id="3" name="Espaço Reservado para Conteúdo 2"/>
          <p:cNvSpPr>
            <a:spLocks noGrp="1"/>
          </p:cNvSpPr>
          <p:nvPr>
            <p:ph idx="1"/>
          </p:nvPr>
        </p:nvSpPr>
        <p:spPr/>
        <p:txBody>
          <a:bodyPr>
            <a:normAutofit fontScale="92500"/>
          </a:bodyPr>
          <a:lstStyle/>
          <a:p>
            <a:pPr marL="274320" indent="-274320" fontAlgn="auto">
              <a:spcAft>
                <a:spcPts val="0"/>
              </a:spcAft>
              <a:buFont typeface="Wingdings 2"/>
              <a:buChar char=""/>
              <a:defRPr/>
            </a:pPr>
            <a:r>
              <a:rPr lang="pt-BR" sz="2500" dirty="0" smtClean="0">
                <a:latin typeface="Times New Roman" pitchFamily="18" charset="0"/>
                <a:cs typeface="Times New Roman" pitchFamily="18" charset="0"/>
              </a:rPr>
              <a:t>Os critérios de exclusão:</a:t>
            </a:r>
          </a:p>
          <a:p>
            <a:pPr marL="521208" lvl="1" fontAlgn="auto">
              <a:spcAft>
                <a:spcPts val="0"/>
              </a:spcAft>
              <a:buClr>
                <a:schemeClr val="accent4"/>
              </a:buClr>
              <a:buFont typeface="Wingdings 2"/>
              <a:buChar char=""/>
              <a:defRPr/>
            </a:pPr>
            <a:endParaRPr lang="pt-BR" sz="2500" dirty="0" smtClean="0">
              <a:solidFill>
                <a:schemeClr val="tx1"/>
              </a:solidFill>
              <a:latin typeface="Times New Roman" pitchFamily="18" charset="0"/>
              <a:cs typeface="Times New Roman" pitchFamily="18" charset="0"/>
            </a:endParaRPr>
          </a:p>
          <a:p>
            <a:pPr marL="521208" lvl="1" algn="just" fontAlgn="auto">
              <a:spcAft>
                <a:spcPts val="0"/>
              </a:spcAft>
              <a:buClr>
                <a:schemeClr val="accent4"/>
              </a:buClr>
              <a:buFont typeface="Wingdings 2"/>
              <a:buChar char=""/>
              <a:defRPr/>
            </a:pPr>
            <a:r>
              <a:rPr lang="pt-BR" sz="2500" dirty="0" err="1" smtClean="0">
                <a:solidFill>
                  <a:schemeClr val="tx1"/>
                </a:solidFill>
                <a:latin typeface="Times New Roman" pitchFamily="18" charset="0"/>
                <a:cs typeface="Times New Roman" pitchFamily="18" charset="0"/>
              </a:rPr>
              <a:t>Recém-nascidos</a:t>
            </a:r>
            <a:r>
              <a:rPr lang="pt-BR" sz="2500" dirty="0" smtClean="0">
                <a:solidFill>
                  <a:schemeClr val="tx1"/>
                </a:solidFill>
                <a:latin typeface="Times New Roman" pitchFamily="18" charset="0"/>
                <a:cs typeface="Times New Roman" pitchFamily="18" charset="0"/>
              </a:rPr>
              <a:t> com anormalidade cromossômicas ou anomalias estruturais;</a:t>
            </a:r>
          </a:p>
          <a:p>
            <a:pPr marL="521208" lvl="1" algn="just" fontAlgn="auto">
              <a:spcAft>
                <a:spcPts val="0"/>
              </a:spcAft>
              <a:buClr>
                <a:schemeClr val="accent4"/>
              </a:buClr>
              <a:buFont typeface="Wingdings 2"/>
              <a:buChar char=""/>
              <a:defRPr/>
            </a:pPr>
            <a:endParaRPr lang="pt-BR" sz="2500" dirty="0" smtClean="0">
              <a:solidFill>
                <a:schemeClr val="tx1"/>
              </a:solidFill>
              <a:latin typeface="Times New Roman" pitchFamily="18" charset="0"/>
              <a:cs typeface="Times New Roman" pitchFamily="18" charset="0"/>
            </a:endParaRPr>
          </a:p>
          <a:p>
            <a:pPr marL="521208" lvl="1" algn="just" fontAlgn="auto">
              <a:spcAft>
                <a:spcPts val="0"/>
              </a:spcAft>
              <a:buClr>
                <a:schemeClr val="accent4"/>
              </a:buClr>
              <a:buFont typeface="Wingdings 2"/>
              <a:buChar char=""/>
              <a:defRPr/>
            </a:pPr>
            <a:r>
              <a:rPr lang="pt-BR" sz="2500" dirty="0" smtClean="0">
                <a:solidFill>
                  <a:schemeClr val="tx1"/>
                </a:solidFill>
                <a:latin typeface="Times New Roman" pitchFamily="18" charset="0"/>
                <a:cs typeface="Times New Roman" pitchFamily="18" charset="0"/>
              </a:rPr>
              <a:t>Terapia com corticóide </a:t>
            </a:r>
            <a:r>
              <a:rPr lang="pt-BR" sz="2500" dirty="0" err="1" smtClean="0">
                <a:solidFill>
                  <a:schemeClr val="tx1"/>
                </a:solidFill>
                <a:latin typeface="Times New Roman" pitchFamily="18" charset="0"/>
                <a:cs typeface="Times New Roman" pitchFamily="18" charset="0"/>
              </a:rPr>
              <a:t>antenatal</a:t>
            </a:r>
            <a:r>
              <a:rPr lang="pt-BR" sz="2500" dirty="0" smtClean="0">
                <a:solidFill>
                  <a:schemeClr val="tx1"/>
                </a:solidFill>
                <a:latin typeface="Times New Roman" pitchFamily="18" charset="0"/>
                <a:cs typeface="Times New Roman" pitchFamily="18" charset="0"/>
              </a:rPr>
              <a:t> materna por qualquer motivo além de induzir a maturação pulmonar fetal. </a:t>
            </a:r>
          </a:p>
          <a:p>
            <a:pPr marL="274320" indent="-274320" fontAlgn="auto">
              <a:spcAft>
                <a:spcPts val="0"/>
              </a:spcAft>
              <a:buFont typeface="Wingdings 2"/>
              <a:buChar char=""/>
              <a:defRPr/>
            </a:pPr>
            <a:endParaRPr lang="pt-BR" sz="2500" dirty="0" smtClean="0"/>
          </a:p>
          <a:p>
            <a:pPr marL="274320" indent="-274320" algn="just" fontAlgn="auto">
              <a:spcAft>
                <a:spcPts val="0"/>
              </a:spcAft>
              <a:buFont typeface="Wingdings 2"/>
              <a:buChar char=""/>
              <a:defRPr/>
            </a:pPr>
            <a:r>
              <a:rPr lang="pt-BR" sz="2500" dirty="0" smtClean="0">
                <a:latin typeface="Times New Roman" pitchFamily="18" charset="0"/>
                <a:cs typeface="Times New Roman" pitchFamily="18" charset="0"/>
              </a:rPr>
              <a:t>O protocolo para administração de corticóides maternos para maturação pulmonar fetal incluiu 4 mg de </a:t>
            </a:r>
            <a:r>
              <a:rPr lang="pt-BR" sz="2500" dirty="0" err="1" smtClean="0">
                <a:latin typeface="Times New Roman" pitchFamily="18" charset="0"/>
                <a:cs typeface="Times New Roman" pitchFamily="18" charset="0"/>
              </a:rPr>
              <a:t>dexametasona</a:t>
            </a:r>
            <a:r>
              <a:rPr lang="pt-BR" sz="2500" dirty="0" smtClean="0">
                <a:latin typeface="Times New Roman" pitchFamily="18" charset="0"/>
                <a:cs typeface="Times New Roman" pitchFamily="18" charset="0"/>
              </a:rPr>
              <a:t> (intramuscular), de 8/8 h por 48 h, um ciclo por semana.</a:t>
            </a:r>
          </a:p>
          <a:p>
            <a:pPr marL="274320" indent="-274320" fontAlgn="auto">
              <a:spcAft>
                <a:spcPts val="0"/>
              </a:spcAft>
              <a:buFont typeface="Wingdings 2"/>
              <a:buNone/>
              <a:defRPr/>
            </a:pPr>
            <a:endParaRPr lang="pt-BR"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320040"/>
            <a:ext cx="7239000" cy="1143000"/>
          </a:xfrm>
        </p:spPr>
        <p:txBody>
          <a:bodyPr/>
          <a:lstStyle/>
          <a:p>
            <a:pPr fontAlgn="auto">
              <a:spcAft>
                <a:spcPts val="0"/>
              </a:spcAft>
              <a:defRPr/>
            </a:pPr>
            <a:r>
              <a:rPr lang="pt-BR" b="0" dirty="0" smtClean="0">
                <a:solidFill>
                  <a:schemeClr val="tx2">
                    <a:lumMod val="75000"/>
                  </a:schemeClr>
                </a:solidFill>
                <a:latin typeface="Times New Roman" pitchFamily="18" charset="0"/>
                <a:cs typeface="Times New Roman" pitchFamily="18" charset="0"/>
              </a:rPr>
              <a:t>Materiais e Métodos </a:t>
            </a:r>
            <a:endParaRPr lang="pt-BR" b="0" dirty="0">
              <a:solidFill>
                <a:schemeClr val="tx2">
                  <a:lumMod val="75000"/>
                </a:schemeClr>
              </a:solidFill>
              <a:latin typeface="Times New Roman" pitchFamily="18" charset="0"/>
              <a:cs typeface="Times New Roman" pitchFamily="18" charset="0"/>
            </a:endParaRPr>
          </a:p>
        </p:txBody>
      </p:sp>
      <p:sp>
        <p:nvSpPr>
          <p:cNvPr id="16387" name="Espaço Reservado para Conteúdo 2"/>
          <p:cNvSpPr>
            <a:spLocks noGrp="1"/>
          </p:cNvSpPr>
          <p:nvPr>
            <p:ph idx="1"/>
          </p:nvPr>
        </p:nvSpPr>
        <p:spPr/>
        <p:txBody>
          <a:bodyPr/>
          <a:lstStyle/>
          <a:p>
            <a:pPr algn="just"/>
            <a:endParaRPr lang="pt-BR" smtClean="0">
              <a:latin typeface="Times New Roman" pitchFamily="18" charset="0"/>
              <a:cs typeface="Times New Roman" pitchFamily="18" charset="0"/>
            </a:endParaRPr>
          </a:p>
          <a:p>
            <a:pPr algn="just"/>
            <a:r>
              <a:rPr lang="pt-BR" sz="2500" smtClean="0">
                <a:latin typeface="Times New Roman" pitchFamily="18" charset="0"/>
                <a:cs typeface="Times New Roman" pitchFamily="18" charset="0"/>
              </a:rPr>
              <a:t>O diagnóstico baseou-se na ultrassonografia transfontanela  realizada com o aparelho Tosbee (Toshiba, Tokio, Japão), equipado com uma micro convexa (5 MHz) e sondas de revestimento (8 MHz).</a:t>
            </a:r>
          </a:p>
          <a:p>
            <a:pPr algn="just"/>
            <a:endParaRPr lang="pt-BR" sz="2500" smtClean="0">
              <a:latin typeface="Times New Roman" pitchFamily="18" charset="0"/>
              <a:cs typeface="Times New Roman" pitchFamily="18" charset="0"/>
            </a:endParaRPr>
          </a:p>
          <a:p>
            <a:pPr algn="just"/>
            <a:r>
              <a:rPr lang="pt-BR" sz="2500" smtClean="0">
                <a:latin typeface="Times New Roman" pitchFamily="18" charset="0"/>
                <a:cs typeface="Times New Roman" pitchFamily="18" charset="0"/>
              </a:rPr>
              <a:t>As avaliações com ultrassom foram realizadas por um examinador experiente usando a fontanela bregmática como uma janela acústica. </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320040"/>
            <a:ext cx="7239000" cy="1143000"/>
          </a:xfrm>
        </p:spPr>
        <p:txBody>
          <a:bodyPr/>
          <a:lstStyle/>
          <a:p>
            <a:pPr fontAlgn="auto">
              <a:spcAft>
                <a:spcPts val="0"/>
              </a:spcAft>
              <a:defRPr/>
            </a:pPr>
            <a:r>
              <a:rPr lang="pt-BR" b="0" dirty="0" smtClean="0">
                <a:solidFill>
                  <a:schemeClr val="tx2">
                    <a:lumMod val="75000"/>
                  </a:schemeClr>
                </a:solidFill>
                <a:latin typeface="Times New Roman" pitchFamily="18" charset="0"/>
                <a:cs typeface="Times New Roman" pitchFamily="18" charset="0"/>
              </a:rPr>
              <a:t>Materiais e Métodos </a:t>
            </a:r>
            <a:endParaRPr lang="pt-BR" b="0" dirty="0">
              <a:solidFill>
                <a:schemeClr val="tx2">
                  <a:lumMod val="75000"/>
                </a:schemeClr>
              </a:solidFill>
              <a:latin typeface="Times New Roman" pitchFamily="18" charset="0"/>
              <a:cs typeface="Times New Roman" pitchFamily="18" charset="0"/>
            </a:endParaRPr>
          </a:p>
        </p:txBody>
      </p:sp>
      <p:sp>
        <p:nvSpPr>
          <p:cNvPr id="17411" name="Espaço Reservado para Conteúdo 2"/>
          <p:cNvSpPr>
            <a:spLocks noGrp="1"/>
          </p:cNvSpPr>
          <p:nvPr>
            <p:ph idx="1"/>
          </p:nvPr>
        </p:nvSpPr>
        <p:spPr/>
        <p:txBody>
          <a:bodyPr/>
          <a:lstStyle/>
          <a:p>
            <a:pPr algn="just"/>
            <a:endParaRPr lang="pt-BR" sz="2500" smtClean="0">
              <a:latin typeface="Times New Roman" pitchFamily="18" charset="0"/>
              <a:cs typeface="Times New Roman" pitchFamily="18" charset="0"/>
            </a:endParaRPr>
          </a:p>
          <a:p>
            <a:pPr algn="just"/>
            <a:r>
              <a:rPr lang="pt-BR" sz="2500" smtClean="0">
                <a:latin typeface="Times New Roman" pitchFamily="18" charset="0"/>
                <a:cs typeface="Times New Roman" pitchFamily="18" charset="0"/>
              </a:rPr>
              <a:t>A primeira ultrassonografia transfontanela foi realizada entre o dia 1 e o dia 10 após o parto. </a:t>
            </a:r>
          </a:p>
          <a:p>
            <a:pPr algn="just"/>
            <a:endParaRPr lang="pt-BR" sz="2500" smtClean="0">
              <a:latin typeface="Times New Roman" pitchFamily="18" charset="0"/>
              <a:cs typeface="Times New Roman" pitchFamily="18" charset="0"/>
            </a:endParaRPr>
          </a:p>
          <a:p>
            <a:pPr algn="just"/>
            <a:r>
              <a:rPr lang="pt-BR" sz="2500" smtClean="0">
                <a:latin typeface="Times New Roman" pitchFamily="18" charset="0"/>
                <a:cs typeface="Times New Roman" pitchFamily="18" charset="0"/>
              </a:rPr>
              <a:t>A segunda US  foi realizada de acordo com o estado clínico dos RN ou, no caso de anormalidades detectadas no primeiro exame, 15 dias após a primeiro US. Quando a primeira era normal, a segunda foi realizada após 30 dias.</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320040"/>
            <a:ext cx="7239000" cy="1143000"/>
          </a:xfrm>
        </p:spPr>
        <p:txBody>
          <a:bodyPr/>
          <a:lstStyle/>
          <a:p>
            <a:pPr fontAlgn="auto">
              <a:spcAft>
                <a:spcPts val="0"/>
              </a:spcAft>
              <a:defRPr/>
            </a:pPr>
            <a:r>
              <a:rPr lang="pt-BR" b="0" dirty="0" smtClean="0">
                <a:solidFill>
                  <a:schemeClr val="tx2">
                    <a:lumMod val="75000"/>
                  </a:schemeClr>
                </a:solidFill>
                <a:latin typeface="Times New Roman" pitchFamily="18" charset="0"/>
                <a:cs typeface="Times New Roman" pitchFamily="18" charset="0"/>
              </a:rPr>
              <a:t>Materiais e métodos </a:t>
            </a:r>
            <a:endParaRPr lang="pt-BR" b="0" dirty="0">
              <a:solidFill>
                <a:schemeClr val="tx2">
                  <a:lumMod val="75000"/>
                </a:schemeClr>
              </a:solidFill>
              <a:latin typeface="Times New Roman" pitchFamily="18" charset="0"/>
              <a:cs typeface="Times New Roman" pitchFamily="18" charset="0"/>
            </a:endParaRPr>
          </a:p>
        </p:txBody>
      </p:sp>
      <p:sp>
        <p:nvSpPr>
          <p:cNvPr id="18435" name="Espaço Reservado para Conteúdo 2"/>
          <p:cNvSpPr>
            <a:spLocks noGrp="1"/>
          </p:cNvSpPr>
          <p:nvPr>
            <p:ph idx="1"/>
          </p:nvPr>
        </p:nvSpPr>
        <p:spPr/>
        <p:txBody>
          <a:bodyPr/>
          <a:lstStyle/>
          <a:p>
            <a:pPr algn="just"/>
            <a:r>
              <a:rPr lang="pt-BR" sz="2500" smtClean="0">
                <a:latin typeface="Times New Roman" pitchFamily="18" charset="0"/>
                <a:cs typeface="Times New Roman" pitchFamily="18" charset="0"/>
              </a:rPr>
              <a:t>A avaliação do grau HPIV, classificação de  Papile (5)</a:t>
            </a:r>
          </a:p>
          <a:p>
            <a:pPr lvl="1" algn="just"/>
            <a:r>
              <a:rPr lang="pt-BR" sz="2500" smtClean="0">
                <a:solidFill>
                  <a:schemeClr val="tx1"/>
                </a:solidFill>
                <a:latin typeface="Times New Roman" pitchFamily="18" charset="0"/>
                <a:cs typeface="Times New Roman" pitchFamily="18" charset="0"/>
              </a:rPr>
              <a:t>1) hemorragia restrita à matriz germinativa subependimária;</a:t>
            </a:r>
          </a:p>
          <a:p>
            <a:pPr lvl="1" algn="just"/>
            <a:r>
              <a:rPr lang="pt-BR" sz="2500" smtClean="0">
                <a:solidFill>
                  <a:schemeClr val="tx1"/>
                </a:solidFill>
                <a:latin typeface="Times New Roman" pitchFamily="18" charset="0"/>
                <a:cs typeface="Times New Roman" pitchFamily="18" charset="0"/>
              </a:rPr>
              <a:t> 2) hemorragia subependimária e intraventricular, sem dilatação ventricular; </a:t>
            </a:r>
          </a:p>
          <a:p>
            <a:pPr lvl="1" algn="just"/>
            <a:r>
              <a:rPr lang="pt-BR" sz="2500" smtClean="0">
                <a:solidFill>
                  <a:schemeClr val="tx1"/>
                </a:solidFill>
                <a:latin typeface="Times New Roman" pitchFamily="18" charset="0"/>
                <a:cs typeface="Times New Roman" pitchFamily="18" charset="0"/>
              </a:rPr>
              <a:t>3) hemorragia da matriz germinativa subependimária, hemorragia intraventricular e dilatação ventricular; </a:t>
            </a:r>
          </a:p>
          <a:p>
            <a:pPr lvl="1" algn="just"/>
            <a:r>
              <a:rPr lang="pt-BR" sz="2500" smtClean="0">
                <a:solidFill>
                  <a:schemeClr val="tx1"/>
                </a:solidFill>
                <a:latin typeface="Times New Roman" pitchFamily="18" charset="0"/>
                <a:cs typeface="Times New Roman" pitchFamily="18" charset="0"/>
              </a:rPr>
              <a:t> 4) hemorragia parenquimatosa associada à dilatação intraventricular.</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320040"/>
            <a:ext cx="7239000" cy="1143000"/>
          </a:xfrm>
        </p:spPr>
        <p:txBody>
          <a:bodyPr/>
          <a:lstStyle/>
          <a:p>
            <a:pPr fontAlgn="auto">
              <a:spcAft>
                <a:spcPts val="0"/>
              </a:spcAft>
              <a:defRPr/>
            </a:pPr>
            <a:r>
              <a:rPr lang="pt-BR" b="0" dirty="0" smtClean="0">
                <a:solidFill>
                  <a:schemeClr val="tx2">
                    <a:lumMod val="75000"/>
                  </a:schemeClr>
                </a:solidFill>
                <a:latin typeface="Times New Roman" pitchFamily="18" charset="0"/>
                <a:cs typeface="Times New Roman" pitchFamily="18" charset="0"/>
              </a:rPr>
              <a:t>Materiais e Métodos </a:t>
            </a:r>
            <a:endParaRPr lang="pt-BR" b="0" dirty="0">
              <a:solidFill>
                <a:schemeClr val="tx2">
                  <a:lumMod val="75000"/>
                </a:schemeClr>
              </a:solidFill>
              <a:latin typeface="Times New Roman" pitchFamily="18" charset="0"/>
              <a:cs typeface="Times New Roman" pitchFamily="18" charset="0"/>
            </a:endParaRPr>
          </a:p>
        </p:txBody>
      </p:sp>
      <p:sp>
        <p:nvSpPr>
          <p:cNvPr id="19459" name="Espaço Reservado para Conteúdo 2"/>
          <p:cNvSpPr>
            <a:spLocks noGrp="1"/>
          </p:cNvSpPr>
          <p:nvPr>
            <p:ph idx="1"/>
          </p:nvPr>
        </p:nvSpPr>
        <p:spPr/>
        <p:txBody>
          <a:bodyPr/>
          <a:lstStyle/>
          <a:p>
            <a:pPr algn="just"/>
            <a:endParaRPr lang="pt-BR" sz="2500" smtClean="0">
              <a:latin typeface="Times New Roman" pitchFamily="18" charset="0"/>
              <a:cs typeface="Times New Roman" pitchFamily="18" charset="0"/>
            </a:endParaRPr>
          </a:p>
          <a:p>
            <a:pPr algn="just"/>
            <a:endParaRPr lang="pt-BR" sz="2500" smtClean="0">
              <a:latin typeface="Times New Roman" pitchFamily="18" charset="0"/>
              <a:cs typeface="Times New Roman" pitchFamily="18" charset="0"/>
            </a:endParaRPr>
          </a:p>
          <a:p>
            <a:pPr algn="just"/>
            <a:r>
              <a:rPr lang="pt-BR" sz="2500" smtClean="0">
                <a:latin typeface="Times New Roman" pitchFamily="18" charset="0"/>
                <a:cs typeface="Times New Roman" pitchFamily="18" charset="0"/>
              </a:rPr>
              <a:t>Os dados foram transferidos para a planilha do Excel 2007 (Microsoft Corp., Redmond, WA, EUA) e analisados com Stata versão 11.0 (StataCorp LP, College Station, TX, EUA)</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320040"/>
            <a:ext cx="7239000" cy="1143000"/>
          </a:xfrm>
        </p:spPr>
        <p:txBody>
          <a:bodyPr/>
          <a:lstStyle/>
          <a:p>
            <a:pPr fontAlgn="auto">
              <a:spcAft>
                <a:spcPts val="0"/>
              </a:spcAft>
              <a:defRPr/>
            </a:pPr>
            <a:r>
              <a:rPr lang="pt-BR" b="0" dirty="0" smtClean="0">
                <a:solidFill>
                  <a:schemeClr val="tx2">
                    <a:lumMod val="75000"/>
                  </a:schemeClr>
                </a:solidFill>
                <a:latin typeface="Times New Roman" pitchFamily="18" charset="0"/>
                <a:cs typeface="Times New Roman" pitchFamily="18" charset="0"/>
              </a:rPr>
              <a:t>Materiais e Métodos </a:t>
            </a:r>
            <a:endParaRPr lang="pt-BR" b="0" dirty="0">
              <a:solidFill>
                <a:schemeClr val="tx2">
                  <a:lumMod val="75000"/>
                </a:schemeClr>
              </a:solidFill>
              <a:latin typeface="Times New Roman" pitchFamily="18" charset="0"/>
              <a:cs typeface="Times New Roman" pitchFamily="18" charset="0"/>
            </a:endParaRPr>
          </a:p>
        </p:txBody>
      </p:sp>
      <p:sp>
        <p:nvSpPr>
          <p:cNvPr id="20483" name="Espaço Reservado para Conteúdo 2"/>
          <p:cNvSpPr>
            <a:spLocks noGrp="1"/>
          </p:cNvSpPr>
          <p:nvPr>
            <p:ph idx="1"/>
          </p:nvPr>
        </p:nvSpPr>
        <p:spPr>
          <a:xfrm>
            <a:off x="357188" y="1500188"/>
            <a:ext cx="7429500" cy="5143500"/>
          </a:xfrm>
        </p:spPr>
        <p:txBody>
          <a:bodyPr/>
          <a:lstStyle/>
          <a:p>
            <a:pPr algn="just"/>
            <a:r>
              <a:rPr lang="pt-BR" sz="2500" smtClean="0">
                <a:latin typeface="Times New Roman" pitchFamily="18" charset="0"/>
                <a:cs typeface="Times New Roman" pitchFamily="18" charset="0"/>
              </a:rPr>
              <a:t>Fatores de risco para HIV,  avaliados :</a:t>
            </a:r>
          </a:p>
          <a:p>
            <a:pPr algn="just">
              <a:buFont typeface="Wingdings 2" pitchFamily="18" charset="2"/>
              <a:buNone/>
            </a:pPr>
            <a:endParaRPr lang="pt-BR" sz="2500" smtClean="0">
              <a:latin typeface="Times New Roman" pitchFamily="18" charset="0"/>
              <a:cs typeface="Times New Roman" pitchFamily="18" charset="0"/>
            </a:endParaRPr>
          </a:p>
          <a:p>
            <a:pPr lvl="1" algn="just"/>
            <a:r>
              <a:rPr lang="pt-BR" sz="2500" smtClean="0">
                <a:solidFill>
                  <a:schemeClr val="tx1"/>
                </a:solidFill>
                <a:latin typeface="Times New Roman" pitchFamily="18" charset="0"/>
                <a:cs typeface="Times New Roman" pitchFamily="18" charset="0"/>
              </a:rPr>
              <a:t>Peso ao nascer: Classificado em três categorias: A (Peso nascimento[PN] &lt;1000 g), B (PN entre 1000 e 1500 g) e C (PN&gt; 1500 g);</a:t>
            </a:r>
          </a:p>
          <a:p>
            <a:pPr lvl="1" algn="just"/>
            <a:r>
              <a:rPr lang="pt-BR" sz="2500" smtClean="0">
                <a:solidFill>
                  <a:schemeClr val="tx1"/>
                </a:solidFill>
                <a:latin typeface="Times New Roman" pitchFamily="18" charset="0"/>
                <a:cs typeface="Times New Roman" pitchFamily="18" charset="0"/>
              </a:rPr>
              <a:t>Idade gestacional (IG) no parto: Classificada em duas categorias: A (&lt;32 s 0 d) e B (32s 0-34s 6d);</a:t>
            </a:r>
          </a:p>
          <a:p>
            <a:pPr lvl="1" algn="just"/>
            <a:r>
              <a:rPr lang="pt-BR" sz="2500" smtClean="0">
                <a:solidFill>
                  <a:schemeClr val="tx1"/>
                </a:solidFill>
                <a:latin typeface="Times New Roman" pitchFamily="18" charset="0"/>
                <a:cs typeface="Times New Roman" pitchFamily="18" charset="0"/>
              </a:rPr>
              <a:t>Tipo de parto;</a:t>
            </a:r>
          </a:p>
          <a:p>
            <a:pPr lvl="1" algn="just"/>
            <a:r>
              <a:rPr lang="pt-BR" sz="2500" smtClean="0">
                <a:solidFill>
                  <a:schemeClr val="tx1"/>
                </a:solidFill>
                <a:latin typeface="Times New Roman" pitchFamily="18" charset="0"/>
                <a:cs typeface="Times New Roman" pitchFamily="18" charset="0"/>
              </a:rPr>
              <a:t>Sexo;</a:t>
            </a:r>
          </a:p>
          <a:p>
            <a:pPr lvl="1" algn="just"/>
            <a:r>
              <a:rPr lang="pt-BR" sz="2500" smtClean="0">
                <a:solidFill>
                  <a:schemeClr val="tx1"/>
                </a:solidFill>
                <a:latin typeface="Times New Roman" pitchFamily="18" charset="0"/>
                <a:cs typeface="Times New Roman" pitchFamily="18" charset="0"/>
              </a:rPr>
              <a:t>Administração de surfactante;</a:t>
            </a:r>
          </a:p>
          <a:p>
            <a:pPr lvl="1" algn="just"/>
            <a:r>
              <a:rPr lang="pt-BR" sz="2500" smtClean="0">
                <a:solidFill>
                  <a:schemeClr val="tx1"/>
                </a:solidFill>
                <a:latin typeface="Times New Roman" pitchFamily="18" charset="0"/>
                <a:cs typeface="Times New Roman" pitchFamily="18" charset="0"/>
              </a:rPr>
              <a:t>Ruptura prematura de membranas;</a:t>
            </a:r>
          </a:p>
          <a:p>
            <a:pPr lvl="1" algn="just"/>
            <a:r>
              <a:rPr lang="pt-BR" sz="2500" smtClean="0">
                <a:solidFill>
                  <a:schemeClr val="tx1"/>
                </a:solidFill>
                <a:latin typeface="Times New Roman" pitchFamily="18" charset="0"/>
                <a:cs typeface="Times New Roman" pitchFamily="18" charset="0"/>
              </a:rPr>
              <a:t>Histórico prévio de infecção durante a gravidez.</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320040"/>
            <a:ext cx="7239000" cy="1143000"/>
          </a:xfrm>
        </p:spPr>
        <p:txBody>
          <a:bodyPr/>
          <a:lstStyle/>
          <a:p>
            <a:pPr fontAlgn="auto">
              <a:spcAft>
                <a:spcPts val="0"/>
              </a:spcAft>
              <a:defRPr/>
            </a:pPr>
            <a:r>
              <a:rPr lang="pt-BR" b="0" dirty="0" smtClean="0">
                <a:solidFill>
                  <a:schemeClr val="accent1">
                    <a:lumMod val="75000"/>
                  </a:schemeClr>
                </a:solidFill>
                <a:latin typeface="Times New Roman" pitchFamily="18" charset="0"/>
                <a:cs typeface="Times New Roman" pitchFamily="18" charset="0"/>
              </a:rPr>
              <a:t>Materiais e Métodos </a:t>
            </a:r>
            <a:endParaRPr lang="pt-BR" b="0" dirty="0">
              <a:solidFill>
                <a:schemeClr val="accent1">
                  <a:lumMod val="75000"/>
                </a:schemeClr>
              </a:solidFill>
              <a:latin typeface="Times New Roman" pitchFamily="18" charset="0"/>
              <a:cs typeface="Times New Roman" pitchFamily="18" charset="0"/>
            </a:endParaRPr>
          </a:p>
        </p:txBody>
      </p:sp>
      <p:sp>
        <p:nvSpPr>
          <p:cNvPr id="21507" name="Espaço Reservado para Conteúdo 2"/>
          <p:cNvSpPr>
            <a:spLocks noGrp="1"/>
          </p:cNvSpPr>
          <p:nvPr>
            <p:ph idx="1"/>
          </p:nvPr>
        </p:nvSpPr>
        <p:spPr/>
        <p:txBody>
          <a:bodyPr/>
          <a:lstStyle/>
          <a:p>
            <a:pPr algn="just"/>
            <a:endParaRPr lang="pt-BR" sz="2500" smtClean="0">
              <a:latin typeface="Times New Roman" pitchFamily="18" charset="0"/>
              <a:cs typeface="Times New Roman" pitchFamily="18" charset="0"/>
            </a:endParaRPr>
          </a:p>
          <a:p>
            <a:pPr algn="just"/>
            <a:r>
              <a:rPr lang="pt-BR" sz="2500" smtClean="0">
                <a:latin typeface="Times New Roman" pitchFamily="18" charset="0"/>
                <a:cs typeface="Times New Roman" pitchFamily="18" charset="0"/>
              </a:rPr>
              <a:t>Para a análise descritiva,  foram utilizadas frequências simples para variáveis nominais e a posição (média) e dispersão [desvio padrão (SD)] de variáveis numéricas.</a:t>
            </a:r>
          </a:p>
          <a:p>
            <a:pPr algn="just"/>
            <a:endParaRPr lang="pt-BR" sz="2500" smtClean="0">
              <a:latin typeface="Times New Roman" pitchFamily="18" charset="0"/>
              <a:cs typeface="Times New Roman" pitchFamily="18" charset="0"/>
            </a:endParaRPr>
          </a:p>
          <a:p>
            <a:pPr algn="just"/>
            <a:r>
              <a:rPr lang="pt-BR" sz="2500" smtClean="0">
                <a:latin typeface="Times New Roman" pitchFamily="18" charset="0"/>
                <a:cs typeface="Times New Roman" pitchFamily="18" charset="0"/>
              </a:rPr>
              <a:t>Utilizado o teste t para comparar a média entre os grupos e o teste qui-quadrado para comparar as demais variáveis qualitativas. Um valor de P &lt;0,05 foi considerado estatisticamente significativo.</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320040"/>
            <a:ext cx="7239000" cy="1143000"/>
          </a:xfrm>
        </p:spPr>
        <p:txBody>
          <a:bodyPr/>
          <a:lstStyle/>
          <a:p>
            <a:pPr fontAlgn="auto">
              <a:spcAft>
                <a:spcPts val="0"/>
              </a:spcAft>
              <a:defRPr/>
            </a:pPr>
            <a:r>
              <a:rPr lang="pt-BR" b="0" dirty="0" smtClean="0">
                <a:solidFill>
                  <a:schemeClr val="tx2">
                    <a:lumMod val="75000"/>
                  </a:schemeClr>
                </a:solidFill>
                <a:latin typeface="Times New Roman" pitchFamily="18" charset="0"/>
                <a:cs typeface="Times New Roman" pitchFamily="18" charset="0"/>
              </a:rPr>
              <a:t>Resultados </a:t>
            </a:r>
            <a:endParaRPr lang="pt-BR" b="0" dirty="0">
              <a:solidFill>
                <a:schemeClr val="tx2">
                  <a:lumMod val="75000"/>
                </a:schemeClr>
              </a:solidFill>
              <a:latin typeface="Times New Roman" pitchFamily="18" charset="0"/>
              <a:cs typeface="Times New Roman" pitchFamily="18" charset="0"/>
            </a:endParaRPr>
          </a:p>
        </p:txBody>
      </p:sp>
      <p:sp>
        <p:nvSpPr>
          <p:cNvPr id="22531" name="Espaço Reservado para Conteúdo 2"/>
          <p:cNvSpPr>
            <a:spLocks noGrp="1"/>
          </p:cNvSpPr>
          <p:nvPr>
            <p:ph idx="1"/>
          </p:nvPr>
        </p:nvSpPr>
        <p:spPr/>
        <p:txBody>
          <a:bodyPr/>
          <a:lstStyle/>
          <a:p>
            <a:pPr algn="just">
              <a:buFont typeface="Wingdings 2" pitchFamily="18" charset="2"/>
              <a:buNone/>
            </a:pPr>
            <a:endParaRPr lang="pt-BR" smtClean="0"/>
          </a:p>
          <a:p>
            <a:pPr algn="just"/>
            <a:r>
              <a:rPr lang="pt-BR" sz="2500" smtClean="0">
                <a:latin typeface="Times New Roman" pitchFamily="18" charset="0"/>
                <a:cs typeface="Times New Roman" pitchFamily="18" charset="0"/>
              </a:rPr>
              <a:t>Amostra foi composta por 184 prematuros que foram hospitalizados na UTIN do Hospital Universitário entre janeiro de 2008 e dezembro de 2012. </a:t>
            </a:r>
          </a:p>
          <a:p>
            <a:pPr algn="just"/>
            <a:endParaRPr lang="pt-BR" sz="2500" smtClean="0">
              <a:latin typeface="Times New Roman" pitchFamily="18" charset="0"/>
              <a:cs typeface="Times New Roman" pitchFamily="18" charset="0"/>
            </a:endParaRPr>
          </a:p>
          <a:p>
            <a:pPr algn="just"/>
            <a:r>
              <a:rPr lang="pt-BR" sz="2500" smtClean="0">
                <a:latin typeface="Times New Roman" pitchFamily="18" charset="0"/>
                <a:cs typeface="Times New Roman" pitchFamily="18" charset="0"/>
              </a:rPr>
              <a:t>97 (53,1%) dos recém-nascidos eram do sexo masculino e 87 (46,9%) eram do sexo feminino</a:t>
            </a:r>
            <a:r>
              <a:rPr lang="pt-BR" smtClean="0">
                <a:latin typeface="Times New Roman" pitchFamily="18" charset="0"/>
                <a:cs typeface="Times New Roman" pitchFamily="18" charset="0"/>
              </a:rPr>
              <a:t>.</a:t>
            </a:r>
          </a:p>
          <a:p>
            <a:pPr algn="just">
              <a:buFont typeface="Wingdings 2" pitchFamily="18" charset="2"/>
              <a:buNone/>
            </a:pPr>
            <a:endParaRPr lang="pt-BR" smtClean="0">
              <a:latin typeface="Times New Roman" pitchFamily="18" charset="0"/>
              <a:cs typeface="Times New Roman" pitchFamily="18"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23863" y="335915"/>
            <a:ext cx="7239000" cy="1143000"/>
          </a:xfrm>
        </p:spPr>
        <p:txBody>
          <a:bodyPr/>
          <a:lstStyle/>
          <a:p>
            <a:pPr fontAlgn="auto">
              <a:spcAft>
                <a:spcPts val="0"/>
              </a:spcAft>
              <a:defRPr/>
            </a:pPr>
            <a:r>
              <a:rPr lang="pt-BR" b="0" dirty="0" smtClean="0">
                <a:solidFill>
                  <a:schemeClr val="tx2">
                    <a:lumMod val="75000"/>
                  </a:schemeClr>
                </a:solidFill>
                <a:latin typeface="Times New Roman" pitchFamily="18" charset="0"/>
                <a:cs typeface="Times New Roman" pitchFamily="18" charset="0"/>
              </a:rPr>
              <a:t>Resultados</a:t>
            </a:r>
            <a:r>
              <a:rPr lang="pt-BR" dirty="0" smtClean="0"/>
              <a:t> </a:t>
            </a:r>
            <a:endParaRPr lang="pt-BR" dirty="0"/>
          </a:p>
        </p:txBody>
      </p:sp>
      <p:sp>
        <p:nvSpPr>
          <p:cNvPr id="23555" name="Espaço Reservado para Conteúdo 2"/>
          <p:cNvSpPr>
            <a:spLocks noGrp="1"/>
          </p:cNvSpPr>
          <p:nvPr>
            <p:ph idx="1"/>
          </p:nvPr>
        </p:nvSpPr>
        <p:spPr/>
        <p:txBody>
          <a:bodyPr/>
          <a:lstStyle/>
          <a:p>
            <a:pPr algn="just">
              <a:buFont typeface="Wingdings 2" pitchFamily="18" charset="2"/>
              <a:buNone/>
            </a:pPr>
            <a:endParaRPr lang="pt-BR" sz="2500" smtClean="0">
              <a:latin typeface="Times New Roman" pitchFamily="18" charset="0"/>
              <a:cs typeface="Times New Roman" pitchFamily="18" charset="0"/>
            </a:endParaRPr>
          </a:p>
          <a:p>
            <a:pPr algn="just"/>
            <a:r>
              <a:rPr lang="pt-BR" sz="2500" smtClean="0">
                <a:latin typeface="Times New Roman" pitchFamily="18" charset="0"/>
                <a:cs typeface="Times New Roman" pitchFamily="18" charset="0"/>
              </a:rPr>
              <a:t>A ultrassonografia transfontanela revelou anormalidades em 43 (23,3%) dos recém-nascidos; </a:t>
            </a:r>
          </a:p>
          <a:p>
            <a:pPr algn="just"/>
            <a:endParaRPr lang="pt-BR" sz="2500" smtClean="0">
              <a:latin typeface="Times New Roman" pitchFamily="18" charset="0"/>
              <a:cs typeface="Times New Roman" pitchFamily="18" charset="0"/>
            </a:endParaRPr>
          </a:p>
          <a:p>
            <a:pPr algn="just"/>
            <a:r>
              <a:rPr lang="pt-BR" sz="2500" smtClean="0">
                <a:latin typeface="Times New Roman" pitchFamily="18" charset="0"/>
                <a:cs typeface="Times New Roman" pitchFamily="18" charset="0"/>
              </a:rPr>
              <a:t>Os resultados normais foram obtidos em 141 (76,7%) recém-nascidos,destes  26 (60,5%) eram do sexo feminino e 17 (39,5%) eram do sexo masculino, sem diferença estatística em relação ao sexo (p = 0,97).</a:t>
            </a:r>
          </a:p>
          <a:p>
            <a:endParaRPr lang="pt-BR" smtClean="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320040"/>
            <a:ext cx="7239000" cy="1143000"/>
          </a:xfrm>
        </p:spPr>
        <p:txBody>
          <a:bodyPr/>
          <a:lstStyle/>
          <a:p>
            <a:pPr fontAlgn="auto">
              <a:spcAft>
                <a:spcPts val="0"/>
              </a:spcAft>
              <a:defRPr/>
            </a:pPr>
            <a:r>
              <a:rPr lang="pt-BR" b="0" dirty="0" smtClean="0">
                <a:solidFill>
                  <a:schemeClr val="tx2">
                    <a:lumMod val="75000"/>
                  </a:schemeClr>
                </a:solidFill>
                <a:latin typeface="Times New Roman" pitchFamily="18" charset="0"/>
                <a:cs typeface="Times New Roman" pitchFamily="18" charset="0"/>
              </a:rPr>
              <a:t>Resultados </a:t>
            </a:r>
            <a:endParaRPr lang="pt-BR" b="0" dirty="0">
              <a:solidFill>
                <a:schemeClr val="tx2">
                  <a:lumMod val="75000"/>
                </a:schemeClr>
              </a:solidFill>
              <a:latin typeface="Times New Roman" pitchFamily="18" charset="0"/>
              <a:cs typeface="Times New Roman" pitchFamily="18" charset="0"/>
            </a:endParaRPr>
          </a:p>
        </p:txBody>
      </p:sp>
      <p:sp>
        <p:nvSpPr>
          <p:cNvPr id="24579" name="Espaço Reservado para Conteúdo 2"/>
          <p:cNvSpPr>
            <a:spLocks noGrp="1"/>
          </p:cNvSpPr>
          <p:nvPr>
            <p:ph idx="1"/>
          </p:nvPr>
        </p:nvSpPr>
        <p:spPr/>
        <p:txBody>
          <a:bodyPr/>
          <a:lstStyle/>
          <a:p>
            <a:pPr algn="just"/>
            <a:endParaRPr lang="pt-BR" smtClean="0">
              <a:latin typeface="Times New Roman" pitchFamily="18" charset="0"/>
              <a:cs typeface="Times New Roman" pitchFamily="18" charset="0"/>
            </a:endParaRPr>
          </a:p>
          <a:p>
            <a:pPr algn="just"/>
            <a:r>
              <a:rPr lang="pt-BR" sz="2500" smtClean="0">
                <a:latin typeface="Times New Roman" pitchFamily="18" charset="0"/>
                <a:cs typeface="Times New Roman" pitchFamily="18" charset="0"/>
              </a:rPr>
              <a:t>A ultrassonografia transfontanela revelou HPIV em 32 (74,4%) e leucomalácia periventricular em 11 (25,6%) recém-nascidos. A hemorragia de grau I foi encontrada em 20 (62,5%), grau II em 5 (15,6%) e grau III em 7 (21,8%) recém nascidos, de acordo com a classificação de Papile (5).</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320040"/>
            <a:ext cx="7239000" cy="1143000"/>
          </a:xfrm>
        </p:spPr>
        <p:txBody>
          <a:bodyPr/>
          <a:lstStyle/>
          <a:p>
            <a:pPr fontAlgn="auto">
              <a:spcAft>
                <a:spcPts val="0"/>
              </a:spcAft>
              <a:defRPr/>
            </a:pPr>
            <a:r>
              <a:rPr lang="pt-BR" b="0" dirty="0" smtClean="0">
                <a:solidFill>
                  <a:schemeClr val="tx2">
                    <a:lumMod val="75000"/>
                  </a:schemeClr>
                </a:solidFill>
                <a:latin typeface="Times New Roman" pitchFamily="18" charset="0"/>
                <a:cs typeface="Times New Roman" pitchFamily="18" charset="0"/>
              </a:rPr>
              <a:t>Resultados </a:t>
            </a:r>
            <a:endParaRPr lang="pt-BR" b="0" dirty="0">
              <a:solidFill>
                <a:schemeClr val="tx2">
                  <a:lumMod val="75000"/>
                </a:schemeClr>
              </a:solidFill>
              <a:latin typeface="Times New Roman" pitchFamily="18" charset="0"/>
              <a:cs typeface="Times New Roman" pitchFamily="18" charset="0"/>
            </a:endParaRPr>
          </a:p>
        </p:txBody>
      </p:sp>
      <p:sp>
        <p:nvSpPr>
          <p:cNvPr id="25603" name="Espaço Reservado para Conteúdo 2"/>
          <p:cNvSpPr>
            <a:spLocks noGrp="1"/>
          </p:cNvSpPr>
          <p:nvPr>
            <p:ph idx="1"/>
          </p:nvPr>
        </p:nvSpPr>
        <p:spPr/>
        <p:txBody>
          <a:bodyPr/>
          <a:lstStyle/>
          <a:p>
            <a:pPr algn="just"/>
            <a:endParaRPr lang="pt-BR" smtClean="0">
              <a:latin typeface="Times New Roman" pitchFamily="18" charset="0"/>
              <a:cs typeface="Times New Roman" pitchFamily="18" charset="0"/>
            </a:endParaRPr>
          </a:p>
          <a:p>
            <a:pPr algn="just"/>
            <a:r>
              <a:rPr lang="pt-BR" sz="2500" smtClean="0">
                <a:solidFill>
                  <a:srgbClr val="0000FF"/>
                </a:solidFill>
                <a:latin typeface="Times New Roman" pitchFamily="18" charset="0"/>
                <a:cs typeface="Times New Roman" pitchFamily="18" charset="0"/>
              </a:rPr>
              <a:t>Os corticóides foram administrados em 105 mulheres grávidas (</a:t>
            </a:r>
            <a:r>
              <a:rPr lang="pt-BR" sz="2500" b="1" smtClean="0">
                <a:solidFill>
                  <a:srgbClr val="0000FF"/>
                </a:solidFill>
                <a:latin typeface="Times New Roman" pitchFamily="18" charset="0"/>
                <a:cs typeface="Times New Roman" pitchFamily="18" charset="0"/>
              </a:rPr>
              <a:t>57,1%</a:t>
            </a:r>
            <a:r>
              <a:rPr lang="pt-BR" sz="2500" smtClean="0">
                <a:solidFill>
                  <a:srgbClr val="0000FF"/>
                </a:solidFill>
                <a:latin typeface="Times New Roman" pitchFamily="18" charset="0"/>
                <a:cs typeface="Times New Roman" pitchFamily="18" charset="0"/>
              </a:rPr>
              <a:t>).</a:t>
            </a:r>
            <a:r>
              <a:rPr lang="pt-BR" sz="2500" smtClean="0">
                <a:latin typeface="Times New Roman" pitchFamily="18" charset="0"/>
                <a:cs typeface="Times New Roman" pitchFamily="18" charset="0"/>
              </a:rPr>
              <a:t> Destes, 33 receberam um ciclo, 23 receberam dois ciclos, 13 receberam três ciclos e 23 receberam quatro ciclos.</a:t>
            </a:r>
          </a:p>
          <a:p>
            <a:pPr algn="just"/>
            <a:endParaRPr lang="pt-BR" sz="2500" smtClean="0">
              <a:latin typeface="Times New Roman" pitchFamily="18" charset="0"/>
              <a:cs typeface="Times New Roman" pitchFamily="18" charset="0"/>
            </a:endParaRPr>
          </a:p>
          <a:p>
            <a:pPr algn="just"/>
            <a:r>
              <a:rPr lang="pt-BR" sz="2500" smtClean="0">
                <a:latin typeface="Times New Roman" pitchFamily="18" charset="0"/>
                <a:cs typeface="Times New Roman" pitchFamily="18" charset="0"/>
              </a:rPr>
              <a:t>Entre os recém-nascidos cujas mães receberam corticóides pré-natal, 22 (20,9%) apresentaram anormalidades na ultrassonografia  e 83 (79,1%) eram normais.</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320040"/>
            <a:ext cx="7239000" cy="1143000"/>
          </a:xfrm>
        </p:spPr>
        <p:txBody>
          <a:bodyPr/>
          <a:lstStyle/>
          <a:p>
            <a:pPr fontAlgn="auto">
              <a:spcAft>
                <a:spcPts val="0"/>
              </a:spcAft>
              <a:defRPr/>
            </a:pPr>
            <a:r>
              <a:rPr lang="pt-BR" b="0" dirty="0" smtClean="0">
                <a:solidFill>
                  <a:schemeClr val="tx2">
                    <a:lumMod val="75000"/>
                  </a:schemeClr>
                </a:solidFill>
                <a:latin typeface="Times New Roman" pitchFamily="18" charset="0"/>
                <a:cs typeface="Times New Roman" pitchFamily="18" charset="0"/>
              </a:rPr>
              <a:t>Resultados </a:t>
            </a:r>
            <a:endParaRPr lang="pt-BR" b="0" dirty="0">
              <a:solidFill>
                <a:schemeClr val="tx2">
                  <a:lumMod val="75000"/>
                </a:schemeClr>
              </a:solidFill>
              <a:latin typeface="Times New Roman" pitchFamily="18" charset="0"/>
              <a:cs typeface="Times New Roman" pitchFamily="18" charset="0"/>
            </a:endParaRPr>
          </a:p>
        </p:txBody>
      </p:sp>
      <p:sp>
        <p:nvSpPr>
          <p:cNvPr id="26627" name="Espaço Reservado para Conteúdo 2"/>
          <p:cNvSpPr>
            <a:spLocks noGrp="1"/>
          </p:cNvSpPr>
          <p:nvPr>
            <p:ph idx="1"/>
          </p:nvPr>
        </p:nvSpPr>
        <p:spPr/>
        <p:txBody>
          <a:bodyPr/>
          <a:lstStyle/>
          <a:p>
            <a:pPr algn="just"/>
            <a:endParaRPr lang="pt-BR" smtClean="0">
              <a:latin typeface="Times New Roman" pitchFamily="18" charset="0"/>
              <a:cs typeface="Times New Roman" pitchFamily="18" charset="0"/>
            </a:endParaRPr>
          </a:p>
          <a:p>
            <a:pPr algn="just"/>
            <a:r>
              <a:rPr lang="pt-BR" sz="2500" smtClean="0">
                <a:latin typeface="Times New Roman" pitchFamily="18" charset="0"/>
                <a:cs typeface="Times New Roman" pitchFamily="18" charset="0"/>
              </a:rPr>
              <a:t>No caso de mães que não receberam corticóides, 21 (26,6%) recém-nascidos tiveram HPIV  e 58 (73,4%) eram normais.</a:t>
            </a:r>
          </a:p>
          <a:p>
            <a:pPr algn="just"/>
            <a:endParaRPr lang="pt-BR" sz="2500" smtClean="0">
              <a:latin typeface="Times New Roman" pitchFamily="18" charset="0"/>
              <a:cs typeface="Times New Roman" pitchFamily="18" charset="0"/>
            </a:endParaRPr>
          </a:p>
          <a:p>
            <a:pPr algn="just"/>
            <a:r>
              <a:rPr lang="pt-BR" sz="2500" smtClean="0">
                <a:latin typeface="Times New Roman" pitchFamily="18" charset="0"/>
                <a:cs typeface="Times New Roman" pitchFamily="18" charset="0"/>
              </a:rPr>
              <a:t>Houve uma correlação significativa entre a administração materna de corticóide e a presença de lesões no ultrassom transfontanelar (p = 0,048).</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320040"/>
            <a:ext cx="7239000" cy="1143000"/>
          </a:xfrm>
        </p:spPr>
        <p:txBody>
          <a:bodyPr/>
          <a:lstStyle/>
          <a:p>
            <a:pPr fontAlgn="auto">
              <a:spcAft>
                <a:spcPts val="0"/>
              </a:spcAft>
              <a:defRPr/>
            </a:pPr>
            <a:r>
              <a:rPr lang="pt-BR" b="0" dirty="0" smtClean="0">
                <a:solidFill>
                  <a:schemeClr val="tx2">
                    <a:lumMod val="75000"/>
                  </a:schemeClr>
                </a:solidFill>
                <a:latin typeface="Times New Roman" pitchFamily="18" charset="0"/>
                <a:cs typeface="Times New Roman" pitchFamily="18" charset="0"/>
              </a:rPr>
              <a:t>Resultados</a:t>
            </a:r>
            <a:endParaRPr lang="pt-BR" b="0" dirty="0">
              <a:solidFill>
                <a:schemeClr val="tx2">
                  <a:lumMod val="75000"/>
                </a:schemeClr>
              </a:solidFill>
              <a:latin typeface="Times New Roman" pitchFamily="18" charset="0"/>
              <a:cs typeface="Times New Roman" pitchFamily="18" charset="0"/>
            </a:endParaRPr>
          </a:p>
        </p:txBody>
      </p:sp>
      <p:sp>
        <p:nvSpPr>
          <p:cNvPr id="27651" name="Espaço Reservado para Conteúdo 2"/>
          <p:cNvSpPr>
            <a:spLocks noGrp="1"/>
          </p:cNvSpPr>
          <p:nvPr>
            <p:ph idx="1"/>
          </p:nvPr>
        </p:nvSpPr>
        <p:spPr/>
        <p:txBody>
          <a:bodyPr/>
          <a:lstStyle/>
          <a:p>
            <a:pPr algn="just"/>
            <a:endParaRPr lang="pt-BR" smtClean="0">
              <a:latin typeface="Times New Roman" pitchFamily="18" charset="0"/>
              <a:cs typeface="Times New Roman" pitchFamily="18" charset="0"/>
            </a:endParaRPr>
          </a:p>
          <a:p>
            <a:pPr algn="just"/>
            <a:r>
              <a:rPr lang="pt-BR" sz="2500" smtClean="0">
                <a:latin typeface="Times New Roman" pitchFamily="18" charset="0"/>
                <a:cs typeface="Times New Roman" pitchFamily="18" charset="0"/>
              </a:rPr>
              <a:t>Quanto à administração de corticóides maternos e à classificação de Papile, foi observado um aumento no número de casos de leucomalácia periventricular, entre grávidas que não usaram corticóides, porém sem diferença estatística (p = 0,57) (</a:t>
            </a:r>
            <a:r>
              <a:rPr lang="pt-BR" sz="2500" smtClean="0">
                <a:solidFill>
                  <a:srgbClr val="0000FF"/>
                </a:solidFill>
                <a:latin typeface="Times New Roman" pitchFamily="18" charset="0"/>
                <a:cs typeface="Times New Roman" pitchFamily="18" charset="0"/>
              </a:rPr>
              <a:t>Tabela 1</a:t>
            </a:r>
            <a:r>
              <a:rPr lang="pt-BR" sz="2500" smtClean="0">
                <a:latin typeface="Times New Roman" pitchFamily="18" charset="0"/>
                <a:cs typeface="Times New Roman" pitchFamily="18" charset="0"/>
              </a:rPr>
              <a:t>). </a:t>
            </a:r>
          </a:p>
          <a:p>
            <a:endParaRPr lang="pt-BR" smtClean="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320040"/>
            <a:ext cx="7239000" cy="1143000"/>
          </a:xfrm>
        </p:spPr>
        <p:txBody>
          <a:bodyPr/>
          <a:lstStyle/>
          <a:p>
            <a:pPr fontAlgn="auto">
              <a:spcAft>
                <a:spcPts val="0"/>
              </a:spcAft>
              <a:defRPr/>
            </a:pPr>
            <a:r>
              <a:rPr lang="pt-BR" b="0" dirty="0" smtClean="0">
                <a:solidFill>
                  <a:schemeClr val="tx2">
                    <a:lumMod val="75000"/>
                  </a:schemeClr>
                </a:solidFill>
                <a:latin typeface="Times New Roman" pitchFamily="18" charset="0"/>
                <a:cs typeface="Times New Roman" pitchFamily="18" charset="0"/>
              </a:rPr>
              <a:t>Resultados </a:t>
            </a:r>
            <a:endParaRPr lang="pt-BR" b="0" dirty="0">
              <a:solidFill>
                <a:schemeClr val="tx2">
                  <a:lumMod val="75000"/>
                </a:schemeClr>
              </a:solidFill>
              <a:latin typeface="Times New Roman" pitchFamily="18" charset="0"/>
              <a:cs typeface="Times New Roman" pitchFamily="18" charset="0"/>
            </a:endParaRPr>
          </a:p>
        </p:txBody>
      </p:sp>
      <p:pic>
        <p:nvPicPr>
          <p:cNvPr id="28675" name="Picture 2"/>
          <p:cNvPicPr>
            <a:picLocks noGrp="1" noChangeAspect="1" noChangeArrowheads="1"/>
          </p:cNvPicPr>
          <p:nvPr>
            <p:ph idx="1"/>
          </p:nvPr>
        </p:nvPicPr>
        <p:blipFill>
          <a:blip r:embed="rId2">
            <a:lum contrast="-6000"/>
          </a:blip>
          <a:srcRect/>
          <a:stretch>
            <a:fillRect/>
          </a:stretch>
        </p:blipFill>
        <p:spPr>
          <a:xfrm>
            <a:off x="250825" y="2349500"/>
            <a:ext cx="7340600" cy="2928938"/>
          </a:xfrm>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320040"/>
            <a:ext cx="7239000" cy="1143000"/>
          </a:xfrm>
        </p:spPr>
        <p:txBody>
          <a:bodyPr/>
          <a:lstStyle/>
          <a:p>
            <a:pPr fontAlgn="auto">
              <a:spcAft>
                <a:spcPts val="0"/>
              </a:spcAft>
              <a:defRPr/>
            </a:pPr>
            <a:r>
              <a:rPr lang="pt-BR" b="0" dirty="0" smtClean="0">
                <a:solidFill>
                  <a:schemeClr val="tx2">
                    <a:lumMod val="75000"/>
                  </a:schemeClr>
                </a:solidFill>
                <a:latin typeface="Times New Roman" pitchFamily="18" charset="0"/>
                <a:cs typeface="Times New Roman" pitchFamily="18" charset="0"/>
              </a:rPr>
              <a:t>Resultados </a:t>
            </a:r>
            <a:endParaRPr lang="pt-BR" b="0" dirty="0">
              <a:solidFill>
                <a:schemeClr val="tx2">
                  <a:lumMod val="75000"/>
                </a:schemeClr>
              </a:solidFill>
              <a:latin typeface="Times New Roman" pitchFamily="18" charset="0"/>
              <a:cs typeface="Times New Roman" pitchFamily="18" charset="0"/>
            </a:endParaRPr>
          </a:p>
        </p:txBody>
      </p:sp>
      <p:sp>
        <p:nvSpPr>
          <p:cNvPr id="29699" name="Espaço Reservado para Conteúdo 2"/>
          <p:cNvSpPr>
            <a:spLocks noGrp="1"/>
          </p:cNvSpPr>
          <p:nvPr>
            <p:ph idx="1"/>
          </p:nvPr>
        </p:nvSpPr>
        <p:spPr/>
        <p:txBody>
          <a:bodyPr/>
          <a:lstStyle/>
          <a:p>
            <a:pPr algn="just"/>
            <a:r>
              <a:rPr lang="pt-BR" sz="2500" smtClean="0">
                <a:latin typeface="Times New Roman" pitchFamily="18" charset="0"/>
                <a:cs typeface="Times New Roman" pitchFamily="18" charset="0"/>
              </a:rPr>
              <a:t> A IG média (± DP) ao parto foi de 32 ± 2.1 semanas,  29 recém nascidos &lt;32 semanas e 14 ≥32 semanas de gestação, apresentando anormalidades na ultra-sonografia  (p +0,018).</a:t>
            </a:r>
          </a:p>
          <a:p>
            <a:pPr algn="just"/>
            <a:endParaRPr lang="pt-BR" sz="2500" smtClean="0">
              <a:latin typeface="Times New Roman" pitchFamily="18" charset="0"/>
              <a:cs typeface="Times New Roman" pitchFamily="18" charset="0"/>
            </a:endParaRPr>
          </a:p>
          <a:p>
            <a:pPr algn="just"/>
            <a:r>
              <a:rPr lang="pt-BR" sz="2500" smtClean="0">
                <a:latin typeface="Times New Roman" pitchFamily="18" charset="0"/>
                <a:cs typeface="Times New Roman" pitchFamily="18" charset="0"/>
              </a:rPr>
              <a:t>Em relação ao peso ao nascer, 27 (14,7%) recém-nascidos PN &lt;1000 g, 78 (42,6%) tiveram PN de 1000-1500 g e 78 (42,6%) tiveram PN &gt; 1500 g. Quanto à relação entre o peso ao nascer e o exame de ecografia transfontanela anormal, observou-se mais casos de bebês com peso de 1000-1500 g com diferença estatística (p = 0,024)</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320040"/>
            <a:ext cx="7239000" cy="1143000"/>
          </a:xfrm>
        </p:spPr>
        <p:txBody>
          <a:bodyPr/>
          <a:lstStyle/>
          <a:p>
            <a:pPr fontAlgn="auto">
              <a:spcAft>
                <a:spcPts val="0"/>
              </a:spcAft>
              <a:defRPr/>
            </a:pPr>
            <a:r>
              <a:rPr lang="pt-BR" b="0" dirty="0" smtClean="0">
                <a:solidFill>
                  <a:schemeClr val="tx2">
                    <a:lumMod val="75000"/>
                  </a:schemeClr>
                </a:solidFill>
                <a:latin typeface="Times New Roman" pitchFamily="18" charset="0"/>
                <a:cs typeface="Times New Roman" pitchFamily="18" charset="0"/>
              </a:rPr>
              <a:t>Resultados</a:t>
            </a:r>
            <a:endParaRPr lang="pt-BR" b="0" dirty="0">
              <a:solidFill>
                <a:schemeClr val="tx2">
                  <a:lumMod val="75000"/>
                </a:schemeClr>
              </a:solidFill>
              <a:latin typeface="Times New Roman" pitchFamily="18" charset="0"/>
              <a:cs typeface="Times New Roman" pitchFamily="18" charset="0"/>
            </a:endParaRPr>
          </a:p>
        </p:txBody>
      </p:sp>
      <p:sp>
        <p:nvSpPr>
          <p:cNvPr id="30723" name="Espaço Reservado para Conteúdo 2"/>
          <p:cNvSpPr>
            <a:spLocks noGrp="1"/>
          </p:cNvSpPr>
          <p:nvPr>
            <p:ph idx="1"/>
          </p:nvPr>
        </p:nvSpPr>
        <p:spPr/>
        <p:txBody>
          <a:bodyPr/>
          <a:lstStyle/>
          <a:p>
            <a:pPr algn="just"/>
            <a:r>
              <a:rPr lang="pt-BR" sz="2500" smtClean="0">
                <a:latin typeface="Times New Roman" pitchFamily="18" charset="0"/>
                <a:cs typeface="Times New Roman" pitchFamily="18" charset="0"/>
              </a:rPr>
              <a:t>Em relação ao tipo de parto, houve 76 partos vaginais e 108 cesáreas, com diferença estatística entre o tipo de parto e eco transfontanela anormal (p = 0,01).</a:t>
            </a:r>
          </a:p>
          <a:p>
            <a:pPr algn="just"/>
            <a:endParaRPr lang="pt-BR" sz="2500" smtClean="0">
              <a:latin typeface="Times New Roman" pitchFamily="18" charset="0"/>
              <a:cs typeface="Times New Roman" pitchFamily="18" charset="0"/>
            </a:endParaRPr>
          </a:p>
          <a:p>
            <a:pPr algn="just"/>
            <a:r>
              <a:rPr lang="pt-BR" sz="2500" smtClean="0">
                <a:latin typeface="Times New Roman" pitchFamily="18" charset="0"/>
                <a:cs typeface="Times New Roman" pitchFamily="18" charset="0"/>
              </a:rPr>
              <a:t>Quanto ao histórico prévio de infecção durante a gravidez, 67 (36,4%) das mães relataram infecções, 105 (57,1%) não apresentaram história de infecção e 12 (6,5%) não apresentaram informações sobre infecções.</a:t>
            </a:r>
            <a:r>
              <a:rPr lang="pt-BR" sz="2500" smtClean="0"/>
              <a:t> </a:t>
            </a:r>
            <a:r>
              <a:rPr lang="pt-BR" sz="2500" smtClean="0">
                <a:latin typeface="Times New Roman" pitchFamily="18" charset="0"/>
                <a:cs typeface="Times New Roman" pitchFamily="18" charset="0"/>
              </a:rPr>
              <a:t>Houve correlação entre o histórico de infecção e eco transfontanela  anormal (p = 0,013).</a:t>
            </a:r>
          </a:p>
          <a:p>
            <a:pPr algn="just">
              <a:buFont typeface="Wingdings 2" pitchFamily="18" charset="2"/>
              <a:buNone/>
            </a:pPr>
            <a:r>
              <a:rPr lang="pt-BR" sz="2500" smtClean="0">
                <a:latin typeface="Times New Roman" pitchFamily="18" charset="0"/>
                <a:cs typeface="Times New Roman" pitchFamily="18" charset="0"/>
              </a:rPr>
              <a:t>                              (</a:t>
            </a:r>
            <a:r>
              <a:rPr lang="pt-BR" sz="2500" smtClean="0">
                <a:solidFill>
                  <a:srgbClr val="0000FF"/>
                </a:solidFill>
                <a:latin typeface="Times New Roman" pitchFamily="18" charset="0"/>
                <a:cs typeface="Times New Roman" pitchFamily="18" charset="0"/>
              </a:rPr>
              <a:t>Tabela 2</a:t>
            </a:r>
            <a:r>
              <a:rPr lang="pt-BR" sz="2500" smtClean="0">
                <a:latin typeface="Times New Roman" pitchFamily="18" charset="0"/>
                <a:cs typeface="Times New Roman" pitchFamily="18" charset="0"/>
              </a:rPr>
              <a:t>) </a:t>
            </a:r>
          </a:p>
          <a:p>
            <a:pPr algn="just"/>
            <a:endParaRPr lang="pt-BR" smtClean="0">
              <a:latin typeface="Times New Roman" pitchFamily="18" charset="0"/>
              <a:cs typeface="Times New Roman" pitchFamily="18" charset="0"/>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357158" y="0"/>
            <a:ext cx="7239000" cy="714356"/>
          </a:xfrm>
        </p:spPr>
        <p:txBody>
          <a:bodyPr/>
          <a:lstStyle/>
          <a:p>
            <a:pPr fontAlgn="auto">
              <a:spcAft>
                <a:spcPts val="0"/>
              </a:spcAft>
              <a:defRPr/>
            </a:pPr>
            <a:r>
              <a:rPr lang="pt-BR" b="0" dirty="0" smtClean="0">
                <a:solidFill>
                  <a:schemeClr val="tx2">
                    <a:lumMod val="75000"/>
                  </a:schemeClr>
                </a:solidFill>
                <a:latin typeface="Times New Roman" pitchFamily="18" charset="0"/>
                <a:cs typeface="Times New Roman" pitchFamily="18" charset="0"/>
              </a:rPr>
              <a:t>Resultados </a:t>
            </a:r>
            <a:endParaRPr lang="pt-BR" b="0" dirty="0">
              <a:solidFill>
                <a:schemeClr val="tx2">
                  <a:lumMod val="75000"/>
                </a:schemeClr>
              </a:solidFill>
              <a:latin typeface="Times New Roman" pitchFamily="18" charset="0"/>
              <a:cs typeface="Times New Roman" pitchFamily="18" charset="0"/>
            </a:endParaRPr>
          </a:p>
        </p:txBody>
      </p:sp>
      <p:pic>
        <p:nvPicPr>
          <p:cNvPr id="31747" name="Picture 5"/>
          <p:cNvPicPr>
            <a:picLocks noGrp="1" noChangeAspect="1" noChangeArrowheads="1"/>
          </p:cNvPicPr>
          <p:nvPr>
            <p:ph idx="1"/>
          </p:nvPr>
        </p:nvPicPr>
        <p:blipFill>
          <a:blip r:embed="rId2">
            <a:lum contrast="-18000"/>
          </a:blip>
          <a:srcRect/>
          <a:stretch>
            <a:fillRect/>
          </a:stretch>
        </p:blipFill>
        <p:spPr>
          <a:xfrm>
            <a:off x="1258888" y="722313"/>
            <a:ext cx="5926137" cy="6135687"/>
          </a:xfrm>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320040"/>
            <a:ext cx="7239000" cy="1143000"/>
          </a:xfrm>
        </p:spPr>
        <p:txBody>
          <a:bodyPr/>
          <a:lstStyle/>
          <a:p>
            <a:pPr fontAlgn="auto">
              <a:spcAft>
                <a:spcPts val="0"/>
              </a:spcAft>
              <a:defRPr/>
            </a:pPr>
            <a:r>
              <a:rPr lang="pt-BR" b="0" dirty="0" smtClean="0">
                <a:solidFill>
                  <a:schemeClr val="tx2">
                    <a:lumMod val="75000"/>
                  </a:schemeClr>
                </a:solidFill>
                <a:latin typeface="Times New Roman" pitchFamily="18" charset="0"/>
                <a:cs typeface="Times New Roman" pitchFamily="18" charset="0"/>
              </a:rPr>
              <a:t>Discussão </a:t>
            </a:r>
            <a:endParaRPr lang="pt-BR" b="0" dirty="0">
              <a:solidFill>
                <a:schemeClr val="tx2">
                  <a:lumMod val="75000"/>
                </a:schemeClr>
              </a:solidFill>
              <a:latin typeface="Times New Roman" pitchFamily="18" charset="0"/>
              <a:cs typeface="Times New Roman" pitchFamily="18" charset="0"/>
            </a:endParaRPr>
          </a:p>
        </p:txBody>
      </p:sp>
      <p:sp>
        <p:nvSpPr>
          <p:cNvPr id="32771" name="Espaço Reservado para Conteúdo 2"/>
          <p:cNvSpPr>
            <a:spLocks noGrp="1"/>
          </p:cNvSpPr>
          <p:nvPr>
            <p:ph idx="1"/>
          </p:nvPr>
        </p:nvSpPr>
        <p:spPr/>
        <p:txBody>
          <a:bodyPr/>
          <a:lstStyle/>
          <a:p>
            <a:pPr algn="just"/>
            <a:r>
              <a:rPr lang="pt-BR" sz="2500" smtClean="0">
                <a:latin typeface="Times New Roman" pitchFamily="18" charset="0"/>
                <a:cs typeface="Times New Roman" pitchFamily="18" charset="0"/>
              </a:rPr>
              <a:t>No presente estudo,  (17,4%) dos recém-nascidos prematuros  tiveram HPIV, taxa consistente com os achados de Farange e Assis, que observaram taxa de incidência de HPIV de 15% em um Hospital Universitário no sudeste do Brasil (8).</a:t>
            </a:r>
          </a:p>
          <a:p>
            <a:pPr algn="just">
              <a:buFont typeface="Wingdings 2" pitchFamily="18" charset="2"/>
              <a:buNone/>
            </a:pPr>
            <a:endParaRPr lang="pt-BR" sz="2500" smtClean="0">
              <a:latin typeface="Times New Roman" pitchFamily="18" charset="0"/>
              <a:cs typeface="Times New Roman" pitchFamily="18" charset="0"/>
            </a:endParaRPr>
          </a:p>
          <a:p>
            <a:pPr algn="just"/>
            <a:r>
              <a:rPr lang="pt-BR" sz="2500" smtClean="0">
                <a:latin typeface="Times New Roman" pitchFamily="18" charset="0"/>
                <a:cs typeface="Times New Roman" pitchFamily="18" charset="0"/>
              </a:rPr>
              <a:t>A hemorragia periventricular (Grau I) foi mais frequente (62,5%) e 37,49% dos casos mais graves corresponderam à HIV . Assim, a maioria das lesões vasculares neurológicas foram classificadas como Papile grau I.</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320040"/>
            <a:ext cx="7239000" cy="1143000"/>
          </a:xfrm>
        </p:spPr>
        <p:txBody>
          <a:bodyPr/>
          <a:lstStyle/>
          <a:p>
            <a:pPr fontAlgn="auto">
              <a:spcAft>
                <a:spcPts val="0"/>
              </a:spcAft>
              <a:defRPr/>
            </a:pPr>
            <a:r>
              <a:rPr lang="pt-BR" b="0" dirty="0" smtClean="0">
                <a:solidFill>
                  <a:schemeClr val="tx2">
                    <a:lumMod val="75000"/>
                  </a:schemeClr>
                </a:solidFill>
                <a:latin typeface="Times New Roman" pitchFamily="18" charset="0"/>
                <a:cs typeface="Times New Roman" pitchFamily="18" charset="0"/>
              </a:rPr>
              <a:t>Discussão</a:t>
            </a:r>
            <a:r>
              <a:rPr lang="pt-BR" dirty="0" smtClean="0"/>
              <a:t> </a:t>
            </a:r>
            <a:endParaRPr lang="pt-BR" dirty="0"/>
          </a:p>
        </p:txBody>
      </p:sp>
      <p:sp>
        <p:nvSpPr>
          <p:cNvPr id="33795" name="Espaço Reservado para Conteúdo 2"/>
          <p:cNvSpPr>
            <a:spLocks noGrp="1"/>
          </p:cNvSpPr>
          <p:nvPr>
            <p:ph idx="1"/>
          </p:nvPr>
        </p:nvSpPr>
        <p:spPr/>
        <p:txBody>
          <a:bodyPr/>
          <a:lstStyle/>
          <a:p>
            <a:pPr algn="just"/>
            <a:endParaRPr lang="pt-BR" sz="2500" smtClean="0">
              <a:latin typeface="Times New Roman" pitchFamily="18" charset="0"/>
              <a:cs typeface="Times New Roman" pitchFamily="18" charset="0"/>
            </a:endParaRPr>
          </a:p>
          <a:p>
            <a:pPr algn="just"/>
            <a:r>
              <a:rPr lang="pt-BR" sz="2500" smtClean="0">
                <a:latin typeface="Times New Roman" pitchFamily="18" charset="0"/>
                <a:cs typeface="Times New Roman" pitchFamily="18" charset="0"/>
              </a:rPr>
              <a:t>No presente estudo, a administração materna de corticóides para acelerar a maturação pulmonar fetal mostrou um efeito protetor contra HPIV em prematuros, o que é consistente com estudos anteriores (10,11). Ocorreram casos mais graves em recém-nascidos prematuros cujas mães não receberam corticóides pré-natais. No entanto, sem diferença estatística</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320040"/>
            <a:ext cx="7239000" cy="1143000"/>
          </a:xfrm>
        </p:spPr>
        <p:txBody>
          <a:bodyPr/>
          <a:lstStyle/>
          <a:p>
            <a:pPr fontAlgn="auto">
              <a:spcAft>
                <a:spcPts val="0"/>
              </a:spcAft>
              <a:defRPr/>
            </a:pPr>
            <a:r>
              <a:rPr lang="pt-BR" b="0" dirty="0" smtClean="0">
                <a:solidFill>
                  <a:schemeClr val="tx2">
                    <a:lumMod val="75000"/>
                  </a:schemeClr>
                </a:solidFill>
                <a:latin typeface="Times New Roman" pitchFamily="18" charset="0"/>
                <a:cs typeface="Times New Roman" pitchFamily="18" charset="0"/>
              </a:rPr>
              <a:t>Discussão </a:t>
            </a:r>
            <a:endParaRPr lang="pt-BR" b="0" dirty="0">
              <a:solidFill>
                <a:schemeClr val="tx2">
                  <a:lumMod val="75000"/>
                </a:schemeClr>
              </a:solidFill>
              <a:latin typeface="Times New Roman" pitchFamily="18" charset="0"/>
              <a:cs typeface="Times New Roman" pitchFamily="18" charset="0"/>
            </a:endParaRPr>
          </a:p>
        </p:txBody>
      </p:sp>
      <p:sp>
        <p:nvSpPr>
          <p:cNvPr id="34819" name="Espaço Reservado para Conteúdo 2"/>
          <p:cNvSpPr>
            <a:spLocks noGrp="1"/>
          </p:cNvSpPr>
          <p:nvPr>
            <p:ph idx="1"/>
          </p:nvPr>
        </p:nvSpPr>
        <p:spPr/>
        <p:txBody>
          <a:bodyPr/>
          <a:lstStyle/>
          <a:p>
            <a:pPr algn="just"/>
            <a:r>
              <a:rPr lang="pt-BR" sz="2500" smtClean="0">
                <a:latin typeface="Times New Roman" pitchFamily="18" charset="0"/>
                <a:cs typeface="Times New Roman" pitchFamily="18" charset="0"/>
              </a:rPr>
              <a:t>Foram  utilizados ciclos semanais de  corticóide materno, protocolo atual no momento do estudo .No início de 2013, houve alteração no protocolo, que  incluía apenas um ciclo de quatro doses de 6mg de dexametasona (intramuscular) de 12/12 horas. </a:t>
            </a:r>
          </a:p>
          <a:p>
            <a:pPr algn="just"/>
            <a:endParaRPr lang="pt-BR" sz="2500" smtClean="0">
              <a:latin typeface="Times New Roman" pitchFamily="18" charset="0"/>
              <a:cs typeface="Times New Roman" pitchFamily="18" charset="0"/>
            </a:endParaRPr>
          </a:p>
          <a:p>
            <a:pPr algn="just"/>
            <a:r>
              <a:rPr lang="pt-BR" sz="2500" smtClean="0">
                <a:latin typeface="Times New Roman" pitchFamily="18" charset="0"/>
                <a:cs typeface="Times New Roman" pitchFamily="18" charset="0"/>
              </a:rPr>
              <a:t>A escolha da dexametasona é consequência de uma revisão sistemática que mostrou menores taxas de HIV em relação à betametasona. (12)</a:t>
            </a:r>
          </a:p>
          <a:p>
            <a:endParaRPr lang="pt-BR" smtClean="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320040"/>
            <a:ext cx="7239000" cy="1143000"/>
          </a:xfrm>
        </p:spPr>
        <p:txBody>
          <a:bodyPr/>
          <a:lstStyle/>
          <a:p>
            <a:pPr fontAlgn="auto">
              <a:spcAft>
                <a:spcPts val="0"/>
              </a:spcAft>
              <a:defRPr/>
            </a:pPr>
            <a:r>
              <a:rPr lang="pt-BR" b="0" dirty="0" smtClean="0">
                <a:solidFill>
                  <a:schemeClr val="tx2">
                    <a:lumMod val="75000"/>
                  </a:schemeClr>
                </a:solidFill>
                <a:latin typeface="Times New Roman" pitchFamily="18" charset="0"/>
                <a:cs typeface="Times New Roman" pitchFamily="18" charset="0"/>
              </a:rPr>
              <a:t>Discussão</a:t>
            </a:r>
            <a:r>
              <a:rPr lang="pt-BR" dirty="0" smtClean="0"/>
              <a:t> </a:t>
            </a:r>
            <a:endParaRPr lang="pt-BR" dirty="0"/>
          </a:p>
        </p:txBody>
      </p:sp>
      <p:sp>
        <p:nvSpPr>
          <p:cNvPr id="35843" name="Espaço Reservado para Conteúdo 2"/>
          <p:cNvSpPr>
            <a:spLocks noGrp="1"/>
          </p:cNvSpPr>
          <p:nvPr>
            <p:ph idx="1"/>
          </p:nvPr>
        </p:nvSpPr>
        <p:spPr>
          <a:xfrm>
            <a:off x="457200" y="1609725"/>
            <a:ext cx="7472363" cy="5248275"/>
          </a:xfrm>
        </p:spPr>
        <p:txBody>
          <a:bodyPr/>
          <a:lstStyle/>
          <a:p>
            <a:pPr algn="just"/>
            <a:r>
              <a:rPr lang="pt-BR" sz="2500" smtClean="0">
                <a:latin typeface="Times New Roman" pitchFamily="18" charset="0"/>
                <a:cs typeface="Times New Roman" pitchFamily="18" charset="0"/>
              </a:rPr>
              <a:t>Houve correlação entre o HPIV e o sexo, já  observado em estudos anteriores (13).</a:t>
            </a:r>
          </a:p>
          <a:p>
            <a:pPr algn="just"/>
            <a:endParaRPr lang="pt-BR" sz="2500" smtClean="0">
              <a:latin typeface="Times New Roman" pitchFamily="18" charset="0"/>
              <a:cs typeface="Times New Roman" pitchFamily="18" charset="0"/>
            </a:endParaRPr>
          </a:p>
          <a:p>
            <a:pPr algn="just"/>
            <a:r>
              <a:rPr lang="pt-BR" sz="2500" smtClean="0">
                <a:latin typeface="Times New Roman" pitchFamily="18" charset="0"/>
                <a:cs typeface="Times New Roman" pitchFamily="18" charset="0"/>
              </a:rPr>
              <a:t>Existiu  correlação estatisticamente significante entre sexo feminino (60,5%) e HPIV, em oposição a Sarker et al. (14) que observaram maior incidência entre os homens.</a:t>
            </a:r>
          </a:p>
          <a:p>
            <a:pPr algn="just"/>
            <a:endParaRPr lang="pt-BR" sz="2500" smtClean="0">
              <a:latin typeface="Times New Roman" pitchFamily="18" charset="0"/>
              <a:cs typeface="Times New Roman" pitchFamily="18" charset="0"/>
            </a:endParaRPr>
          </a:p>
          <a:p>
            <a:pPr algn="just"/>
            <a:r>
              <a:rPr lang="pt-BR" sz="2500" smtClean="0">
                <a:latin typeface="Times New Roman" pitchFamily="18" charset="0"/>
                <a:cs typeface="Times New Roman" pitchFamily="18" charset="0"/>
              </a:rPr>
              <a:t> 57,4% de todos os recém-nascidos prematuros tiveram  peso &lt;1500g e apresentaram correlação direta com HPIV.  </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320040"/>
            <a:ext cx="7239000" cy="1143000"/>
          </a:xfrm>
        </p:spPr>
        <p:txBody>
          <a:bodyPr/>
          <a:lstStyle/>
          <a:p>
            <a:pPr fontAlgn="auto">
              <a:spcAft>
                <a:spcPts val="0"/>
              </a:spcAft>
              <a:defRPr/>
            </a:pPr>
            <a:r>
              <a:rPr lang="pt-BR" b="0" dirty="0" smtClean="0">
                <a:solidFill>
                  <a:schemeClr val="tx2">
                    <a:lumMod val="75000"/>
                  </a:schemeClr>
                </a:solidFill>
                <a:latin typeface="Times New Roman" pitchFamily="18" charset="0"/>
                <a:cs typeface="Times New Roman" pitchFamily="18" charset="0"/>
              </a:rPr>
              <a:t>Discussão</a:t>
            </a:r>
            <a:endParaRPr lang="pt-BR" b="0" dirty="0">
              <a:solidFill>
                <a:schemeClr val="tx2">
                  <a:lumMod val="75000"/>
                </a:schemeClr>
              </a:solidFill>
              <a:latin typeface="Times New Roman" pitchFamily="18" charset="0"/>
              <a:cs typeface="Times New Roman" pitchFamily="18" charset="0"/>
            </a:endParaRPr>
          </a:p>
        </p:txBody>
      </p:sp>
      <p:sp>
        <p:nvSpPr>
          <p:cNvPr id="36867" name="Espaço Reservado para Conteúdo 2"/>
          <p:cNvSpPr>
            <a:spLocks noGrp="1"/>
          </p:cNvSpPr>
          <p:nvPr>
            <p:ph idx="1"/>
          </p:nvPr>
        </p:nvSpPr>
        <p:spPr/>
        <p:txBody>
          <a:bodyPr/>
          <a:lstStyle/>
          <a:p>
            <a:pPr algn="just"/>
            <a:r>
              <a:rPr lang="pt-BR" sz="2500" smtClean="0">
                <a:latin typeface="Times New Roman" pitchFamily="18" charset="0"/>
                <a:cs typeface="Times New Roman" pitchFamily="18" charset="0"/>
              </a:rPr>
              <a:t>Correlação significativa entre HPIV e idade gestacional no parto  ≤ 32 semanas de gestação. </a:t>
            </a:r>
          </a:p>
          <a:p>
            <a:pPr algn="just"/>
            <a:endParaRPr lang="pt-BR" sz="2500" smtClean="0">
              <a:latin typeface="Times New Roman" pitchFamily="18" charset="0"/>
              <a:cs typeface="Times New Roman" pitchFamily="18" charset="0"/>
            </a:endParaRPr>
          </a:p>
          <a:p>
            <a:pPr algn="just"/>
            <a:r>
              <a:rPr lang="pt-BR" sz="2500" smtClean="0">
                <a:latin typeface="Times New Roman" pitchFamily="18" charset="0"/>
                <a:cs typeface="Times New Roman" pitchFamily="18" charset="0"/>
              </a:rPr>
              <a:t>Ocorreu correlação significativa entre o parto vaginal e HPIV, provando o efeito protetor da cesariana em fetos prematuros principalmente em ≤32 semanas de gestação.</a:t>
            </a:r>
          </a:p>
          <a:p>
            <a:pPr algn="just"/>
            <a:endParaRPr lang="pt-BR" sz="2500" smtClean="0">
              <a:latin typeface="Times New Roman" pitchFamily="18" charset="0"/>
              <a:cs typeface="Times New Roman" pitchFamily="18" charset="0"/>
            </a:endParaRPr>
          </a:p>
          <a:p>
            <a:pPr algn="just"/>
            <a:r>
              <a:rPr lang="pt-BR" sz="2500" smtClean="0">
                <a:latin typeface="Times New Roman" pitchFamily="18" charset="0"/>
                <a:cs typeface="Times New Roman" pitchFamily="18" charset="0"/>
              </a:rPr>
              <a:t>Observado  correlação significativa entre o histórico anterior de infecção durante a gravidez e HPIV .</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320040"/>
            <a:ext cx="7239000" cy="1143000"/>
          </a:xfrm>
        </p:spPr>
        <p:txBody>
          <a:bodyPr/>
          <a:lstStyle/>
          <a:p>
            <a:pPr fontAlgn="auto">
              <a:spcAft>
                <a:spcPts val="0"/>
              </a:spcAft>
              <a:defRPr/>
            </a:pPr>
            <a:r>
              <a:rPr lang="pt-BR" b="0" dirty="0" smtClean="0">
                <a:solidFill>
                  <a:schemeClr val="tx2">
                    <a:lumMod val="75000"/>
                  </a:schemeClr>
                </a:solidFill>
                <a:latin typeface="Times New Roman" pitchFamily="18" charset="0"/>
                <a:cs typeface="Times New Roman" pitchFamily="18" charset="0"/>
              </a:rPr>
              <a:t>Discussão </a:t>
            </a:r>
            <a:endParaRPr lang="pt-BR" b="0" dirty="0">
              <a:solidFill>
                <a:schemeClr val="tx2">
                  <a:lumMod val="75000"/>
                </a:schemeClr>
              </a:solidFill>
              <a:latin typeface="Times New Roman" pitchFamily="18" charset="0"/>
              <a:cs typeface="Times New Roman" pitchFamily="18" charset="0"/>
            </a:endParaRPr>
          </a:p>
        </p:txBody>
      </p:sp>
      <p:sp>
        <p:nvSpPr>
          <p:cNvPr id="37891" name="Espaço Reservado para Conteúdo 2"/>
          <p:cNvSpPr>
            <a:spLocks noGrp="1"/>
          </p:cNvSpPr>
          <p:nvPr>
            <p:ph idx="1"/>
          </p:nvPr>
        </p:nvSpPr>
        <p:spPr/>
        <p:txBody>
          <a:bodyPr/>
          <a:lstStyle/>
          <a:p>
            <a:pPr algn="just"/>
            <a:r>
              <a:rPr lang="pt-BR" sz="2500" smtClean="0">
                <a:latin typeface="Times New Roman" pitchFamily="18" charset="0"/>
                <a:cs typeface="Times New Roman" pitchFamily="18" charset="0"/>
              </a:rPr>
              <a:t> Limitações</a:t>
            </a:r>
            <a:r>
              <a:rPr lang="pt-BR" sz="2500" smtClean="0"/>
              <a:t>: </a:t>
            </a:r>
            <a:endParaRPr lang="pt-BR" sz="2500" smtClean="0">
              <a:latin typeface="Times New Roman" pitchFamily="18" charset="0"/>
              <a:cs typeface="Times New Roman" pitchFamily="18" charset="0"/>
            </a:endParaRPr>
          </a:p>
          <a:p>
            <a:pPr algn="just"/>
            <a:endParaRPr lang="pt-BR" sz="2500" smtClean="0">
              <a:latin typeface="Times New Roman" pitchFamily="18" charset="0"/>
              <a:cs typeface="Times New Roman" pitchFamily="18" charset="0"/>
            </a:endParaRPr>
          </a:p>
          <a:p>
            <a:pPr algn="just"/>
            <a:r>
              <a:rPr lang="pt-BR" sz="2500" smtClean="0">
                <a:latin typeface="Times New Roman" pitchFamily="18" charset="0"/>
                <a:cs typeface="Times New Roman" pitchFamily="18" charset="0"/>
              </a:rPr>
              <a:t> Amostra relativamente pequena, que incluiu 57,4% de recém nascidos pré-termo com peso &lt;1500 g. </a:t>
            </a:r>
          </a:p>
          <a:p>
            <a:pPr algn="just"/>
            <a:endParaRPr lang="pt-BR" sz="2500" smtClean="0">
              <a:latin typeface="Times New Roman" pitchFamily="18" charset="0"/>
              <a:cs typeface="Times New Roman" pitchFamily="18" charset="0"/>
            </a:endParaRPr>
          </a:p>
          <a:p>
            <a:pPr algn="just"/>
            <a:r>
              <a:rPr lang="pt-BR" sz="2500" smtClean="0">
                <a:latin typeface="Times New Roman" pitchFamily="18" charset="0"/>
                <a:cs typeface="Times New Roman" pitchFamily="18" charset="0"/>
              </a:rPr>
              <a:t>Ciclos semanais da terapia corticóide materna, o que não permitiu verificar se apenas um ciclo assegurava um efeito protetor contra HPIV em recém-nascidos prematuros.</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320040"/>
            <a:ext cx="7239000" cy="1143000"/>
          </a:xfrm>
        </p:spPr>
        <p:txBody>
          <a:bodyPr/>
          <a:lstStyle/>
          <a:p>
            <a:pPr fontAlgn="auto">
              <a:spcAft>
                <a:spcPts val="0"/>
              </a:spcAft>
              <a:defRPr/>
            </a:pPr>
            <a:r>
              <a:rPr lang="pt-BR" dirty="0" smtClean="0">
                <a:solidFill>
                  <a:schemeClr val="tx2">
                    <a:lumMod val="75000"/>
                  </a:schemeClr>
                </a:solidFill>
                <a:latin typeface="Times New Roman" pitchFamily="18" charset="0"/>
                <a:cs typeface="Times New Roman" pitchFamily="18" charset="0"/>
              </a:rPr>
              <a:t>Conclusão </a:t>
            </a:r>
            <a:endParaRPr lang="pt-BR" dirty="0">
              <a:solidFill>
                <a:schemeClr val="tx2">
                  <a:lumMod val="75000"/>
                </a:schemeClr>
              </a:solidFill>
              <a:latin typeface="Times New Roman" pitchFamily="18" charset="0"/>
              <a:cs typeface="Times New Roman" pitchFamily="18" charset="0"/>
            </a:endParaRPr>
          </a:p>
        </p:txBody>
      </p:sp>
      <p:sp>
        <p:nvSpPr>
          <p:cNvPr id="38915" name="Espaço Reservado para Conteúdo 2"/>
          <p:cNvSpPr>
            <a:spLocks noGrp="1"/>
          </p:cNvSpPr>
          <p:nvPr>
            <p:ph idx="1"/>
          </p:nvPr>
        </p:nvSpPr>
        <p:spPr/>
        <p:txBody>
          <a:bodyPr/>
          <a:lstStyle/>
          <a:p>
            <a:pPr algn="just"/>
            <a:endParaRPr lang="pt-BR" sz="2500" smtClean="0">
              <a:latin typeface="Times New Roman" pitchFamily="18" charset="0"/>
              <a:cs typeface="Times New Roman" pitchFamily="18" charset="0"/>
            </a:endParaRPr>
          </a:p>
          <a:p>
            <a:pPr algn="just"/>
            <a:r>
              <a:rPr lang="pt-BR" sz="2500" smtClean="0">
                <a:latin typeface="Times New Roman" pitchFamily="18" charset="0"/>
                <a:cs typeface="Times New Roman" pitchFamily="18" charset="0"/>
              </a:rPr>
              <a:t>A administração materna de corticóides para induzir a maturação do pulmão fetal mostrou um efeito protetor contra a HPIV em recém-nascidos prematuros.</a:t>
            </a:r>
          </a:p>
          <a:p>
            <a:pPr algn="just"/>
            <a:endParaRPr lang="pt-BR" sz="2500" smtClean="0">
              <a:latin typeface="Times New Roman" pitchFamily="18" charset="0"/>
              <a:cs typeface="Times New Roman" pitchFamily="18" charset="0"/>
            </a:endParaRPr>
          </a:p>
          <a:p>
            <a:pPr algn="just"/>
            <a:r>
              <a:rPr lang="pt-BR" sz="2500" smtClean="0">
                <a:latin typeface="Times New Roman" pitchFamily="18" charset="0"/>
                <a:cs typeface="Times New Roman" pitchFamily="18" charset="0"/>
              </a:rPr>
              <a:t>Parto vaginal, peso ao nascer &lt;1500 g, idade gestacional  ≤ 32 semanas e o histórico prévio de infecção durante a gravidez foram considerados fatores de risco para HPIV em recém-nascidos prematuros.</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3972" name="Picture 4"/>
          <p:cNvPicPr>
            <a:picLocks noChangeAspect="1" noChangeArrowheads="1"/>
          </p:cNvPicPr>
          <p:nvPr/>
        </p:nvPicPr>
        <p:blipFill>
          <a:blip r:embed="rId2"/>
          <a:srcRect/>
          <a:stretch>
            <a:fillRect/>
          </a:stretch>
        </p:blipFill>
        <p:spPr bwMode="auto">
          <a:xfrm>
            <a:off x="827088" y="1196975"/>
            <a:ext cx="6919912" cy="4405313"/>
          </a:xfrm>
          <a:prstGeom prst="rect">
            <a:avLst/>
          </a:prstGeom>
          <a:noFill/>
          <a:ln w="38100">
            <a:solidFill>
              <a:srgbClr val="0000FF"/>
            </a:solidFill>
            <a:miter lim="800000"/>
            <a:headEnd/>
            <a:tailEnd/>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320040"/>
            <a:ext cx="7239000" cy="1143000"/>
          </a:xfrm>
        </p:spPr>
        <p:txBody>
          <a:bodyPr>
            <a:normAutofit fontScale="90000"/>
          </a:bodyPr>
          <a:lstStyle/>
          <a:p>
            <a:pPr fontAlgn="auto">
              <a:spcAft>
                <a:spcPts val="0"/>
              </a:spcAft>
              <a:defRPr/>
            </a:pPr>
            <a:r>
              <a:rPr lang="pt-BR" b="0" dirty="0" smtClean="0">
                <a:solidFill>
                  <a:schemeClr val="tx2">
                    <a:lumMod val="75000"/>
                  </a:schemeClr>
                </a:solidFill>
                <a:latin typeface="Times New Roman" pitchFamily="18" charset="0"/>
                <a:cs typeface="Times New Roman" pitchFamily="18" charset="0"/>
              </a:rPr>
              <a:t>Referências Bibliográficas</a:t>
            </a:r>
            <a:endParaRPr lang="pt-BR" b="0" dirty="0">
              <a:solidFill>
                <a:schemeClr val="tx2">
                  <a:lumMod val="75000"/>
                </a:schemeClr>
              </a:solidFill>
              <a:latin typeface="Times New Roman" pitchFamily="18" charset="0"/>
              <a:cs typeface="Times New Roman" pitchFamily="18" charset="0"/>
            </a:endParaRPr>
          </a:p>
        </p:txBody>
      </p:sp>
      <p:sp>
        <p:nvSpPr>
          <p:cNvPr id="39939" name="Espaço Reservado para Conteúdo 2"/>
          <p:cNvSpPr>
            <a:spLocks noGrp="1"/>
          </p:cNvSpPr>
          <p:nvPr>
            <p:ph idx="1"/>
          </p:nvPr>
        </p:nvSpPr>
        <p:spPr/>
        <p:txBody>
          <a:bodyPr/>
          <a:lstStyle/>
          <a:p>
            <a:pPr algn="just"/>
            <a:r>
              <a:rPr lang="pt-BR" sz="1600" b="1" smtClean="0">
                <a:latin typeface="Times New Roman" pitchFamily="18" charset="0"/>
                <a:cs typeface="Times New Roman" pitchFamily="18" charset="0"/>
              </a:rPr>
              <a:t>1. </a:t>
            </a:r>
            <a:r>
              <a:rPr lang="pt-BR" sz="1600" smtClean="0">
                <a:latin typeface="Times New Roman" pitchFamily="18" charset="0"/>
                <a:cs typeface="Times New Roman" pitchFamily="18" charset="0"/>
              </a:rPr>
              <a:t>Grisaru-Granovsky S, Reichman B, Lerner-Geva L, Boyko V, Hammerman C, Samueloff A et al.; Israel Neonatal Network: Population-based trends in mortality and neonatal morbidities among singleton, very preterm, very low birth weight infants over 16 years. Early Hum Dev 2014; 90: 821–827.</a:t>
            </a:r>
          </a:p>
          <a:p>
            <a:pPr algn="just"/>
            <a:endParaRPr lang="pt-BR" sz="1600" smtClean="0">
              <a:latin typeface="Times New Roman" pitchFamily="18" charset="0"/>
              <a:cs typeface="Times New Roman" pitchFamily="18" charset="0"/>
            </a:endParaRPr>
          </a:p>
          <a:p>
            <a:pPr algn="just"/>
            <a:r>
              <a:rPr lang="en-US" sz="1600" b="1" smtClean="0">
                <a:latin typeface="Times New Roman" pitchFamily="18" charset="0"/>
                <a:cs typeface="Times New Roman" pitchFamily="18" charset="0"/>
              </a:rPr>
              <a:t>2. </a:t>
            </a:r>
            <a:r>
              <a:rPr lang="en-US" sz="1600" smtClean="0">
                <a:latin typeface="Times New Roman" pitchFamily="18" charset="0"/>
                <a:cs typeface="Times New Roman" pitchFamily="18" charset="0"/>
              </a:rPr>
              <a:t>Wilson-Costello D, Friedman H, Minich N, Fanaroff AA, Hack M: Improved survival rates with increased neurodevelopmental disability for extremely low birth weight infants in the 1990s. Pediatrics 2005; 115: 997–1003.</a:t>
            </a:r>
          </a:p>
          <a:p>
            <a:pPr algn="just"/>
            <a:endParaRPr lang="en-US" sz="1600" smtClean="0">
              <a:latin typeface="Times New Roman" pitchFamily="18" charset="0"/>
              <a:cs typeface="Times New Roman" pitchFamily="18" charset="0"/>
            </a:endParaRPr>
          </a:p>
          <a:p>
            <a:pPr algn="just"/>
            <a:r>
              <a:rPr lang="pt-BR" sz="1700" b="1" smtClean="0">
                <a:latin typeface="Times New Roman" pitchFamily="18" charset="0"/>
                <a:cs typeface="Times New Roman" pitchFamily="18" charset="0"/>
              </a:rPr>
              <a:t>3. </a:t>
            </a:r>
            <a:r>
              <a:rPr lang="pt-BR" sz="1700" smtClean="0">
                <a:latin typeface="Times New Roman" pitchFamily="18" charset="0"/>
                <a:cs typeface="Times New Roman" pitchFamily="18" charset="0"/>
              </a:rPr>
              <a:t>Antoniuk S, da Silva RV: [Periventricular and intraventricular hemorrhage in the premature infants]. Rev Neurol 2000; 31: 238–243. </a:t>
            </a:r>
          </a:p>
          <a:p>
            <a:pPr algn="just"/>
            <a:endParaRPr lang="pt-BR" sz="1700" smtClean="0">
              <a:latin typeface="Times New Roman" pitchFamily="18" charset="0"/>
              <a:cs typeface="Times New Roman" pitchFamily="18" charset="0"/>
            </a:endParaRPr>
          </a:p>
          <a:p>
            <a:pPr algn="just"/>
            <a:r>
              <a:rPr lang="pt-BR" sz="1700" b="1" smtClean="0">
                <a:latin typeface="Times New Roman" pitchFamily="18" charset="0"/>
                <a:cs typeface="Times New Roman" pitchFamily="18" charset="0"/>
              </a:rPr>
              <a:t>4. </a:t>
            </a:r>
            <a:r>
              <a:rPr lang="pt-BR" sz="1700" smtClean="0">
                <a:latin typeface="Times New Roman" pitchFamily="18" charset="0"/>
                <a:cs typeface="Times New Roman" pitchFamily="18" charset="0"/>
              </a:rPr>
              <a:t>Ballabh P: Intraventricular hemorrhage in premature infants: mechanism of disease. Pediatr Res 2010; 67: 1–8. 5. Papile LA, Burstein J, Burstein R, Koffler H: Incidence and evolution of subependymal and intraventricular hemorrhage: a study of infants with birth weights less than 1,500 gm. J Pediatr 1978; 92: 529–534.</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320040"/>
            <a:ext cx="7239000" cy="1143000"/>
          </a:xfrm>
        </p:spPr>
        <p:txBody>
          <a:bodyPr>
            <a:normAutofit fontScale="90000"/>
          </a:bodyPr>
          <a:lstStyle/>
          <a:p>
            <a:pPr fontAlgn="auto">
              <a:spcAft>
                <a:spcPts val="0"/>
              </a:spcAft>
              <a:defRPr/>
            </a:pPr>
            <a:r>
              <a:rPr lang="pt-BR" b="0" dirty="0" smtClean="0">
                <a:solidFill>
                  <a:schemeClr val="tx2">
                    <a:lumMod val="75000"/>
                  </a:schemeClr>
                </a:solidFill>
                <a:latin typeface="Times New Roman" pitchFamily="18" charset="0"/>
                <a:cs typeface="Times New Roman" pitchFamily="18" charset="0"/>
              </a:rPr>
              <a:t>Referencias </a:t>
            </a:r>
            <a:r>
              <a:rPr lang="pt-BR" b="0" dirty="0" err="1" smtClean="0">
                <a:solidFill>
                  <a:schemeClr val="tx2">
                    <a:lumMod val="75000"/>
                  </a:schemeClr>
                </a:solidFill>
                <a:latin typeface="Times New Roman" pitchFamily="18" charset="0"/>
                <a:cs typeface="Times New Roman" pitchFamily="18" charset="0"/>
              </a:rPr>
              <a:t>bibliograficas</a:t>
            </a:r>
            <a:r>
              <a:rPr lang="pt-BR" b="0" dirty="0" smtClean="0">
                <a:solidFill>
                  <a:schemeClr val="tx2">
                    <a:lumMod val="75000"/>
                  </a:schemeClr>
                </a:solidFill>
                <a:latin typeface="Times New Roman" pitchFamily="18" charset="0"/>
                <a:cs typeface="Times New Roman" pitchFamily="18" charset="0"/>
              </a:rPr>
              <a:t> </a:t>
            </a:r>
            <a:endParaRPr lang="pt-BR" b="0" dirty="0">
              <a:solidFill>
                <a:schemeClr val="tx2">
                  <a:lumMod val="75000"/>
                </a:schemeClr>
              </a:solidFill>
              <a:latin typeface="Times New Roman" pitchFamily="18" charset="0"/>
              <a:cs typeface="Times New Roman" pitchFamily="18" charset="0"/>
            </a:endParaRPr>
          </a:p>
        </p:txBody>
      </p:sp>
      <p:sp>
        <p:nvSpPr>
          <p:cNvPr id="40963" name="Espaço Reservado para Conteúdo 2"/>
          <p:cNvSpPr>
            <a:spLocks noGrp="1"/>
          </p:cNvSpPr>
          <p:nvPr>
            <p:ph idx="1"/>
          </p:nvPr>
        </p:nvSpPr>
        <p:spPr/>
        <p:txBody>
          <a:bodyPr/>
          <a:lstStyle/>
          <a:p>
            <a:pPr algn="just"/>
            <a:r>
              <a:rPr lang="pt-BR" sz="1600" b="1" smtClean="0">
                <a:latin typeface="Times New Roman" pitchFamily="18" charset="0"/>
                <a:cs typeface="Times New Roman" pitchFamily="18" charset="0"/>
              </a:rPr>
              <a:t>5. </a:t>
            </a:r>
            <a:r>
              <a:rPr lang="pt-BR" sz="1600" smtClean="0">
                <a:latin typeface="Times New Roman" pitchFamily="18" charset="0"/>
                <a:cs typeface="Times New Roman" pitchFamily="18" charset="0"/>
              </a:rPr>
              <a:t>Papile LA, Burstein J, Burstein R, Koffler H: Incidence and evolution of subependymal and intraventricular hemorrhage: a study of infants with birth weights less than 1,500 gm. J Pediatr 1978; 92: 529–534. </a:t>
            </a:r>
          </a:p>
          <a:p>
            <a:pPr algn="just"/>
            <a:endParaRPr lang="pt-BR" sz="1600" smtClean="0">
              <a:latin typeface="Times New Roman" pitchFamily="18" charset="0"/>
              <a:cs typeface="Times New Roman" pitchFamily="18" charset="0"/>
            </a:endParaRPr>
          </a:p>
          <a:p>
            <a:pPr algn="just"/>
            <a:r>
              <a:rPr lang="pt-BR" sz="1600" b="1" smtClean="0">
                <a:latin typeface="Times New Roman" pitchFamily="18" charset="0"/>
                <a:cs typeface="Times New Roman" pitchFamily="18" charset="0"/>
              </a:rPr>
              <a:t>6</a:t>
            </a:r>
            <a:r>
              <a:rPr lang="pt-BR" sz="1600" smtClean="0">
                <a:latin typeface="Times New Roman" pitchFamily="18" charset="0"/>
                <a:cs typeface="Times New Roman" pitchFamily="18" charset="0"/>
              </a:rPr>
              <a:t>. Roberts D, Dalziel SR: Antenatal corticosteroids for accelerating fetal lung maturation for women at risk of preterm birth. Cochrane Database Syst Rev 2006; 3: CD004454.</a:t>
            </a:r>
          </a:p>
          <a:p>
            <a:pPr algn="just"/>
            <a:endParaRPr lang="pt-BR" sz="1600" smtClean="0">
              <a:latin typeface="Times New Roman" pitchFamily="18" charset="0"/>
              <a:cs typeface="Times New Roman" pitchFamily="18" charset="0"/>
            </a:endParaRPr>
          </a:p>
          <a:p>
            <a:pPr algn="just"/>
            <a:r>
              <a:rPr lang="pt-BR" sz="1600" b="1" smtClean="0"/>
              <a:t>7</a:t>
            </a:r>
            <a:r>
              <a:rPr lang="pt-BR" sz="1600" smtClean="0"/>
              <a:t>. </a:t>
            </a:r>
            <a:r>
              <a:rPr lang="pt-BR" sz="1600" smtClean="0">
                <a:latin typeface="Times New Roman" pitchFamily="18" charset="0"/>
                <a:cs typeface="Times New Roman" pitchFamily="18" charset="0"/>
              </a:rPr>
              <a:t>Wong D, Abdel-Latif M, Kent A; NICUS Network: Antenatal steroid exposure and outcomes of very premature infants: a regional cohort study. Arch Dis Child Fetal Neonatal Ed 2014; 99: F12–F20. 8. Farange L, Assis MC: [Ultrasonic findings of intracranial hemorrhage in preterm neonates]. Arq Neuropsiquiatr 2005; 63: 814–816.</a:t>
            </a:r>
          </a:p>
          <a:p>
            <a:pPr algn="just"/>
            <a:endParaRPr lang="pt-BR" sz="1600" smtClean="0">
              <a:latin typeface="Times New Roman" pitchFamily="18" charset="0"/>
              <a:cs typeface="Times New Roman" pitchFamily="18" charset="0"/>
            </a:endParaRPr>
          </a:p>
          <a:p>
            <a:pPr algn="just"/>
            <a:r>
              <a:rPr lang="pt-BR" sz="1600" b="1" smtClean="0">
                <a:latin typeface="Times New Roman" pitchFamily="18" charset="0"/>
                <a:cs typeface="Times New Roman" pitchFamily="18" charset="0"/>
              </a:rPr>
              <a:t>8.</a:t>
            </a:r>
            <a:r>
              <a:rPr lang="pt-BR" sz="1600" smtClean="0">
                <a:latin typeface="Times New Roman" pitchFamily="18" charset="0"/>
                <a:cs typeface="Times New Roman" pitchFamily="18" charset="0"/>
              </a:rPr>
              <a:t>Farange L, Assis MC: [Ultrasonic findings of intracranial hemorrhage in preterm neonates]. Arq Neuropsiquiatr 2005; 63: 814–816.</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320040"/>
            <a:ext cx="7239000" cy="1143000"/>
          </a:xfrm>
        </p:spPr>
        <p:txBody>
          <a:bodyPr>
            <a:normAutofit fontScale="90000"/>
          </a:bodyPr>
          <a:lstStyle/>
          <a:p>
            <a:pPr fontAlgn="auto">
              <a:spcAft>
                <a:spcPts val="0"/>
              </a:spcAft>
              <a:defRPr/>
            </a:pPr>
            <a:r>
              <a:rPr lang="pt-BR" b="0" dirty="0" smtClean="0">
                <a:solidFill>
                  <a:schemeClr val="tx2">
                    <a:lumMod val="75000"/>
                  </a:schemeClr>
                </a:solidFill>
                <a:latin typeface="Times New Roman" pitchFamily="18" charset="0"/>
                <a:cs typeface="Times New Roman" pitchFamily="18" charset="0"/>
              </a:rPr>
              <a:t>Referencias bibliográficas </a:t>
            </a:r>
            <a:endParaRPr lang="pt-BR" b="0" dirty="0">
              <a:solidFill>
                <a:schemeClr val="tx2">
                  <a:lumMod val="75000"/>
                </a:schemeClr>
              </a:solidFill>
              <a:latin typeface="Times New Roman" pitchFamily="18" charset="0"/>
              <a:cs typeface="Times New Roman" pitchFamily="18" charset="0"/>
            </a:endParaRPr>
          </a:p>
        </p:txBody>
      </p:sp>
      <p:sp>
        <p:nvSpPr>
          <p:cNvPr id="41987" name="Espaço Reservado para Conteúdo 2"/>
          <p:cNvSpPr>
            <a:spLocks noGrp="1"/>
          </p:cNvSpPr>
          <p:nvPr>
            <p:ph idx="1"/>
          </p:nvPr>
        </p:nvSpPr>
        <p:spPr/>
        <p:txBody>
          <a:bodyPr/>
          <a:lstStyle/>
          <a:p>
            <a:pPr algn="just"/>
            <a:r>
              <a:rPr lang="pt-BR" sz="1600" b="1" smtClean="0">
                <a:latin typeface="Times New Roman" pitchFamily="18" charset="0"/>
                <a:cs typeface="Times New Roman" pitchFamily="18" charset="0"/>
              </a:rPr>
              <a:t>9. </a:t>
            </a:r>
            <a:r>
              <a:rPr lang="pt-BR" sz="1600" smtClean="0">
                <a:latin typeface="Times New Roman" pitchFamily="18" charset="0"/>
                <a:cs typeface="Times New Roman" pitchFamily="18" charset="0"/>
              </a:rPr>
              <a:t>Mancini MC, Barbosa NE, Banwart D, Silveira S, Guerpelli JL, Leone CR: Intraventricular hemorrhage in very low birth weight infants: associated risk factors and outcome in the neonatal period. Rev Hosp Clin Fac Med Sao Paulo 1999; 54: 151–154. </a:t>
            </a:r>
          </a:p>
          <a:p>
            <a:pPr algn="just"/>
            <a:endParaRPr lang="pt-BR" sz="1600" smtClean="0">
              <a:latin typeface="Times New Roman" pitchFamily="18" charset="0"/>
              <a:cs typeface="Times New Roman" pitchFamily="18" charset="0"/>
            </a:endParaRPr>
          </a:p>
          <a:p>
            <a:pPr algn="just"/>
            <a:r>
              <a:rPr lang="pt-BR" sz="1600" b="1" smtClean="0">
                <a:latin typeface="Times New Roman" pitchFamily="18" charset="0"/>
                <a:cs typeface="Times New Roman" pitchFamily="18" charset="0"/>
              </a:rPr>
              <a:t>10</a:t>
            </a:r>
            <a:r>
              <a:rPr lang="pt-BR" sz="1600" smtClean="0">
                <a:latin typeface="Times New Roman" pitchFamily="18" charset="0"/>
                <a:cs typeface="Times New Roman" pitchFamily="18" charset="0"/>
              </a:rPr>
              <a:t>. Jodeiry B, Heidarzadeh M, Sahmani-Asl S, Hoseini M, Javaherizadeh H, Eliasi S et al.: Study of intraventricular hemorrhage in VLBW neonates admitted in Al-Zahra Hospital, Tabriz, Iran. Niger J Med 2012; 21: 92–97. </a:t>
            </a:r>
          </a:p>
          <a:p>
            <a:pPr algn="just"/>
            <a:endParaRPr lang="pt-BR" sz="1600" smtClean="0">
              <a:latin typeface="Times New Roman" pitchFamily="18" charset="0"/>
              <a:cs typeface="Times New Roman" pitchFamily="18" charset="0"/>
            </a:endParaRPr>
          </a:p>
          <a:p>
            <a:pPr algn="just"/>
            <a:r>
              <a:rPr lang="pt-BR" sz="1600" b="1" smtClean="0">
                <a:latin typeface="Times New Roman" pitchFamily="18" charset="0"/>
                <a:cs typeface="Times New Roman" pitchFamily="18" charset="0"/>
              </a:rPr>
              <a:t>11. </a:t>
            </a:r>
            <a:r>
              <a:rPr lang="pt-BR" sz="1600" smtClean="0">
                <a:latin typeface="Times New Roman" pitchFamily="18" charset="0"/>
                <a:cs typeface="Times New Roman" pitchFamily="18" charset="0"/>
              </a:rPr>
              <a:t>Ajayi O, Nzeh DA: Intraventricular haemorrhage and periventricular leukomalacia in Nigerian infants of very low birth weight. West Afr J Med 2003; 22: 164–166.</a:t>
            </a:r>
          </a:p>
          <a:p>
            <a:pPr algn="just"/>
            <a:endParaRPr lang="pt-BR" sz="1600" smtClean="0">
              <a:latin typeface="Times New Roman" pitchFamily="18" charset="0"/>
              <a:cs typeface="Times New Roman" pitchFamily="18" charset="0"/>
            </a:endParaRPr>
          </a:p>
          <a:p>
            <a:pPr algn="just"/>
            <a:r>
              <a:rPr lang="pt-BR" sz="1600" b="1" smtClean="0">
                <a:latin typeface="Times New Roman" pitchFamily="18" charset="0"/>
                <a:cs typeface="Times New Roman" pitchFamily="18" charset="0"/>
              </a:rPr>
              <a:t>12</a:t>
            </a:r>
            <a:r>
              <a:rPr lang="pt-BR" sz="1600" smtClean="0">
                <a:latin typeface="Times New Roman" pitchFamily="18" charset="0"/>
                <a:cs typeface="Times New Roman" pitchFamily="18" charset="0"/>
              </a:rPr>
              <a:t>. Brownfoot FC, Gagliardi DI, Bain E, Middleton P, Crowther CA: Different corticosteroids and regimens for accelerating fetal lung maturation for women at risk of preterm birth. Cochrane Database Syst Rev 2013; 8: CD006764</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320040"/>
            <a:ext cx="7239000" cy="1143000"/>
          </a:xfrm>
        </p:spPr>
        <p:txBody>
          <a:bodyPr>
            <a:normAutofit fontScale="90000"/>
          </a:bodyPr>
          <a:lstStyle/>
          <a:p>
            <a:pPr fontAlgn="auto">
              <a:spcAft>
                <a:spcPts val="0"/>
              </a:spcAft>
              <a:defRPr/>
            </a:pPr>
            <a:r>
              <a:rPr lang="pt-BR" b="0" dirty="0" smtClean="0">
                <a:solidFill>
                  <a:schemeClr val="tx2">
                    <a:lumMod val="75000"/>
                  </a:schemeClr>
                </a:solidFill>
                <a:latin typeface="Times New Roman" pitchFamily="18" charset="0"/>
                <a:cs typeface="Times New Roman" pitchFamily="18" charset="0"/>
              </a:rPr>
              <a:t>Referencias Bibliográficas</a:t>
            </a:r>
            <a:endParaRPr lang="pt-BR" b="0" dirty="0">
              <a:solidFill>
                <a:schemeClr val="tx2">
                  <a:lumMod val="75000"/>
                </a:schemeClr>
              </a:solidFill>
              <a:latin typeface="Times New Roman" pitchFamily="18" charset="0"/>
              <a:cs typeface="Times New Roman" pitchFamily="18" charset="0"/>
            </a:endParaRPr>
          </a:p>
        </p:txBody>
      </p:sp>
      <p:sp>
        <p:nvSpPr>
          <p:cNvPr id="3" name="Espaço Reservado para Conteúdo 2"/>
          <p:cNvSpPr>
            <a:spLocks noGrp="1"/>
          </p:cNvSpPr>
          <p:nvPr>
            <p:ph idx="1"/>
          </p:nvPr>
        </p:nvSpPr>
        <p:spPr/>
        <p:txBody>
          <a:bodyPr>
            <a:normAutofit fontScale="92500" lnSpcReduction="10000"/>
          </a:bodyPr>
          <a:lstStyle/>
          <a:p>
            <a:pPr marL="274320" indent="-274320" algn="just" fontAlgn="auto">
              <a:spcAft>
                <a:spcPts val="0"/>
              </a:spcAft>
              <a:buFont typeface="Wingdings 2"/>
              <a:buChar char=""/>
              <a:defRPr/>
            </a:pPr>
            <a:r>
              <a:rPr lang="pt-BR" sz="1600" b="1" dirty="0" smtClean="0">
                <a:latin typeface="Times New Roman" pitchFamily="18" charset="0"/>
                <a:cs typeface="Times New Roman" pitchFamily="18" charset="0"/>
              </a:rPr>
              <a:t>13. </a:t>
            </a:r>
            <a:r>
              <a:rPr lang="pt-BR" sz="1600" dirty="0" err="1" smtClean="0">
                <a:latin typeface="Times New Roman" pitchFamily="18" charset="0"/>
                <a:cs typeface="Times New Roman" pitchFamily="18" charset="0"/>
              </a:rPr>
              <a:t>Vohr</a:t>
            </a:r>
            <a:r>
              <a:rPr lang="pt-BR" sz="1600" dirty="0" smtClean="0">
                <a:latin typeface="Times New Roman" pitchFamily="18" charset="0"/>
                <a:cs typeface="Times New Roman" pitchFamily="18" charset="0"/>
              </a:rPr>
              <a:t> B, </a:t>
            </a:r>
            <a:r>
              <a:rPr lang="pt-BR" sz="1600" dirty="0" err="1" smtClean="0">
                <a:latin typeface="Times New Roman" pitchFamily="18" charset="0"/>
                <a:cs typeface="Times New Roman" pitchFamily="18" charset="0"/>
              </a:rPr>
              <a:t>Ment</a:t>
            </a:r>
            <a:r>
              <a:rPr lang="pt-BR" sz="1600" dirty="0" smtClean="0">
                <a:latin typeface="Times New Roman" pitchFamily="18" charset="0"/>
                <a:cs typeface="Times New Roman" pitchFamily="18" charset="0"/>
              </a:rPr>
              <a:t> LR: Intraventricular </a:t>
            </a:r>
            <a:r>
              <a:rPr lang="pt-BR" sz="1600" dirty="0" err="1" smtClean="0">
                <a:latin typeface="Times New Roman" pitchFamily="18" charset="0"/>
                <a:cs typeface="Times New Roman" pitchFamily="18" charset="0"/>
              </a:rPr>
              <a:t>hemorrhage</a:t>
            </a:r>
            <a:r>
              <a:rPr lang="pt-BR" sz="1600" dirty="0" smtClean="0">
                <a:latin typeface="Times New Roman" pitchFamily="18" charset="0"/>
                <a:cs typeface="Times New Roman" pitchFamily="18" charset="0"/>
              </a:rPr>
              <a:t> in </a:t>
            </a:r>
            <a:r>
              <a:rPr lang="pt-BR" sz="1600" dirty="0" err="1" smtClean="0">
                <a:latin typeface="Times New Roman" pitchFamily="18" charset="0"/>
                <a:cs typeface="Times New Roman" pitchFamily="18" charset="0"/>
              </a:rPr>
              <a:t>the</a:t>
            </a:r>
            <a:r>
              <a:rPr lang="pt-BR" sz="1600" dirty="0" smtClean="0">
                <a:latin typeface="Times New Roman" pitchFamily="18" charset="0"/>
                <a:cs typeface="Times New Roman" pitchFamily="18" charset="0"/>
              </a:rPr>
              <a:t> </a:t>
            </a:r>
            <a:r>
              <a:rPr lang="pt-BR" sz="1600" dirty="0" err="1" smtClean="0">
                <a:latin typeface="Times New Roman" pitchFamily="18" charset="0"/>
                <a:cs typeface="Times New Roman" pitchFamily="18" charset="0"/>
              </a:rPr>
              <a:t>preterm</a:t>
            </a:r>
            <a:r>
              <a:rPr lang="pt-BR" sz="1600" dirty="0" smtClean="0">
                <a:latin typeface="Times New Roman" pitchFamily="18" charset="0"/>
                <a:cs typeface="Times New Roman" pitchFamily="18" charset="0"/>
              </a:rPr>
              <a:t> </a:t>
            </a:r>
            <a:r>
              <a:rPr lang="pt-BR" sz="1600" dirty="0" err="1" smtClean="0">
                <a:latin typeface="Times New Roman" pitchFamily="18" charset="0"/>
                <a:cs typeface="Times New Roman" pitchFamily="18" charset="0"/>
              </a:rPr>
              <a:t>infant</a:t>
            </a:r>
            <a:r>
              <a:rPr lang="pt-BR" sz="1600" dirty="0" smtClean="0">
                <a:latin typeface="Times New Roman" pitchFamily="18" charset="0"/>
                <a:cs typeface="Times New Roman" pitchFamily="18" charset="0"/>
              </a:rPr>
              <a:t>. </a:t>
            </a:r>
            <a:r>
              <a:rPr lang="pt-BR" sz="1600" dirty="0" err="1" smtClean="0">
                <a:latin typeface="Times New Roman" pitchFamily="18" charset="0"/>
                <a:cs typeface="Times New Roman" pitchFamily="18" charset="0"/>
              </a:rPr>
              <a:t>Early</a:t>
            </a:r>
            <a:r>
              <a:rPr lang="pt-BR" sz="1600" dirty="0" smtClean="0">
                <a:latin typeface="Times New Roman" pitchFamily="18" charset="0"/>
                <a:cs typeface="Times New Roman" pitchFamily="18" charset="0"/>
              </a:rPr>
              <a:t> Hum </a:t>
            </a:r>
            <a:r>
              <a:rPr lang="pt-BR" sz="1600" dirty="0" err="1" smtClean="0">
                <a:latin typeface="Times New Roman" pitchFamily="18" charset="0"/>
                <a:cs typeface="Times New Roman" pitchFamily="18" charset="0"/>
              </a:rPr>
              <a:t>Dev</a:t>
            </a:r>
            <a:r>
              <a:rPr lang="pt-BR" sz="1600" dirty="0" smtClean="0">
                <a:latin typeface="Times New Roman" pitchFamily="18" charset="0"/>
                <a:cs typeface="Times New Roman" pitchFamily="18" charset="0"/>
              </a:rPr>
              <a:t> 1996; 44: 1–16.</a:t>
            </a:r>
          </a:p>
          <a:p>
            <a:pPr marL="274320" indent="-274320" algn="just" fontAlgn="auto">
              <a:spcAft>
                <a:spcPts val="0"/>
              </a:spcAft>
              <a:buFont typeface="Wingdings 2"/>
              <a:buChar char=""/>
              <a:defRPr/>
            </a:pPr>
            <a:endParaRPr lang="pt-BR" sz="1600" dirty="0" smtClean="0">
              <a:latin typeface="Times New Roman" pitchFamily="18" charset="0"/>
              <a:cs typeface="Times New Roman" pitchFamily="18" charset="0"/>
            </a:endParaRPr>
          </a:p>
          <a:p>
            <a:pPr marL="274320" indent="-274320" algn="just" fontAlgn="auto">
              <a:spcAft>
                <a:spcPts val="0"/>
              </a:spcAft>
              <a:buFont typeface="Wingdings 2"/>
              <a:buChar char=""/>
              <a:defRPr/>
            </a:pPr>
            <a:r>
              <a:rPr lang="pt-BR" sz="1600" b="1" dirty="0" smtClean="0">
                <a:latin typeface="Times New Roman" pitchFamily="18" charset="0"/>
                <a:cs typeface="Times New Roman" pitchFamily="18" charset="0"/>
              </a:rPr>
              <a:t> 14. </a:t>
            </a:r>
            <a:r>
              <a:rPr lang="pt-BR" sz="1600" dirty="0" err="1" smtClean="0">
                <a:latin typeface="Times New Roman" pitchFamily="18" charset="0"/>
                <a:cs typeface="Times New Roman" pitchFamily="18" charset="0"/>
              </a:rPr>
              <a:t>Sarkar</a:t>
            </a:r>
            <a:r>
              <a:rPr lang="pt-BR" sz="1600" dirty="0" smtClean="0">
                <a:latin typeface="Times New Roman" pitchFamily="18" charset="0"/>
                <a:cs typeface="Times New Roman" pitchFamily="18" charset="0"/>
              </a:rPr>
              <a:t> S, </a:t>
            </a:r>
            <a:r>
              <a:rPr lang="pt-BR" sz="1600" dirty="0" err="1" smtClean="0">
                <a:latin typeface="Times New Roman" pitchFamily="18" charset="0"/>
                <a:cs typeface="Times New Roman" pitchFamily="18" charset="0"/>
              </a:rPr>
              <a:t>Bhagat</a:t>
            </a:r>
            <a:r>
              <a:rPr lang="pt-BR" sz="1600" dirty="0" smtClean="0">
                <a:latin typeface="Times New Roman" pitchFamily="18" charset="0"/>
                <a:cs typeface="Times New Roman" pitchFamily="18" charset="0"/>
              </a:rPr>
              <a:t> I, </a:t>
            </a:r>
            <a:r>
              <a:rPr lang="pt-BR" sz="1600" dirty="0" err="1" smtClean="0">
                <a:latin typeface="Times New Roman" pitchFamily="18" charset="0"/>
                <a:cs typeface="Times New Roman" pitchFamily="18" charset="0"/>
              </a:rPr>
              <a:t>Dechert</a:t>
            </a:r>
            <a:r>
              <a:rPr lang="pt-BR" sz="1600" dirty="0" smtClean="0">
                <a:latin typeface="Times New Roman" pitchFamily="18" charset="0"/>
                <a:cs typeface="Times New Roman" pitchFamily="18" charset="0"/>
              </a:rPr>
              <a:t> R, Schumacher RE, </a:t>
            </a:r>
            <a:r>
              <a:rPr lang="pt-BR" sz="1600" dirty="0" err="1" smtClean="0">
                <a:latin typeface="Times New Roman" pitchFamily="18" charset="0"/>
                <a:cs typeface="Times New Roman" pitchFamily="18" charset="0"/>
              </a:rPr>
              <a:t>Donn</a:t>
            </a:r>
            <a:r>
              <a:rPr lang="pt-BR" sz="1600" dirty="0" smtClean="0">
                <a:latin typeface="Times New Roman" pitchFamily="18" charset="0"/>
                <a:cs typeface="Times New Roman" pitchFamily="18" charset="0"/>
              </a:rPr>
              <a:t> SM: </a:t>
            </a:r>
            <a:r>
              <a:rPr lang="pt-BR" sz="1600" dirty="0" err="1" smtClean="0">
                <a:latin typeface="Times New Roman" pitchFamily="18" charset="0"/>
                <a:cs typeface="Times New Roman" pitchFamily="18" charset="0"/>
              </a:rPr>
              <a:t>Severe</a:t>
            </a:r>
            <a:r>
              <a:rPr lang="pt-BR" sz="1600" dirty="0" smtClean="0">
                <a:latin typeface="Times New Roman" pitchFamily="18" charset="0"/>
                <a:cs typeface="Times New Roman" pitchFamily="18" charset="0"/>
              </a:rPr>
              <a:t> intraventricular </a:t>
            </a:r>
            <a:r>
              <a:rPr lang="pt-BR" sz="1600" dirty="0" err="1" smtClean="0">
                <a:latin typeface="Times New Roman" pitchFamily="18" charset="0"/>
                <a:cs typeface="Times New Roman" pitchFamily="18" charset="0"/>
              </a:rPr>
              <a:t>hemorrhage</a:t>
            </a:r>
            <a:r>
              <a:rPr lang="pt-BR" sz="1600" dirty="0" smtClean="0">
                <a:latin typeface="Times New Roman" pitchFamily="18" charset="0"/>
                <a:cs typeface="Times New Roman" pitchFamily="18" charset="0"/>
              </a:rPr>
              <a:t> in </a:t>
            </a:r>
            <a:r>
              <a:rPr lang="pt-BR" sz="1600" dirty="0" err="1" smtClean="0">
                <a:latin typeface="Times New Roman" pitchFamily="18" charset="0"/>
                <a:cs typeface="Times New Roman" pitchFamily="18" charset="0"/>
              </a:rPr>
              <a:t>preterm</a:t>
            </a:r>
            <a:r>
              <a:rPr lang="pt-BR" sz="1600" dirty="0" smtClean="0">
                <a:latin typeface="Times New Roman" pitchFamily="18" charset="0"/>
                <a:cs typeface="Times New Roman" pitchFamily="18" charset="0"/>
              </a:rPr>
              <a:t> </a:t>
            </a:r>
            <a:r>
              <a:rPr lang="pt-BR" sz="1600" dirty="0" err="1" smtClean="0">
                <a:latin typeface="Times New Roman" pitchFamily="18" charset="0"/>
                <a:cs typeface="Times New Roman" pitchFamily="18" charset="0"/>
              </a:rPr>
              <a:t>infants</a:t>
            </a:r>
            <a:r>
              <a:rPr lang="pt-BR" sz="1600" dirty="0" smtClean="0">
                <a:latin typeface="Times New Roman" pitchFamily="18" charset="0"/>
                <a:cs typeface="Times New Roman" pitchFamily="18" charset="0"/>
              </a:rPr>
              <a:t>: </a:t>
            </a:r>
            <a:r>
              <a:rPr lang="pt-BR" sz="1600" dirty="0" err="1" smtClean="0">
                <a:latin typeface="Times New Roman" pitchFamily="18" charset="0"/>
                <a:cs typeface="Times New Roman" pitchFamily="18" charset="0"/>
              </a:rPr>
              <a:t>comparison</a:t>
            </a:r>
            <a:r>
              <a:rPr lang="pt-BR" sz="1600" dirty="0" smtClean="0">
                <a:latin typeface="Times New Roman" pitchFamily="18" charset="0"/>
                <a:cs typeface="Times New Roman" pitchFamily="18" charset="0"/>
              </a:rPr>
              <a:t> </a:t>
            </a:r>
            <a:r>
              <a:rPr lang="pt-BR" sz="1600" dirty="0" err="1" smtClean="0">
                <a:latin typeface="Times New Roman" pitchFamily="18" charset="0"/>
                <a:cs typeface="Times New Roman" pitchFamily="18" charset="0"/>
              </a:rPr>
              <a:t>of</a:t>
            </a:r>
            <a:r>
              <a:rPr lang="pt-BR" sz="1600" dirty="0" smtClean="0">
                <a:latin typeface="Times New Roman" pitchFamily="18" charset="0"/>
                <a:cs typeface="Times New Roman" pitchFamily="18" charset="0"/>
              </a:rPr>
              <a:t> </a:t>
            </a:r>
            <a:r>
              <a:rPr lang="pt-BR" sz="1600" dirty="0" err="1" smtClean="0">
                <a:latin typeface="Times New Roman" pitchFamily="18" charset="0"/>
                <a:cs typeface="Times New Roman" pitchFamily="18" charset="0"/>
              </a:rPr>
              <a:t>risk</a:t>
            </a:r>
            <a:r>
              <a:rPr lang="pt-BR" sz="1600" dirty="0" smtClean="0">
                <a:latin typeface="Times New Roman" pitchFamily="18" charset="0"/>
                <a:cs typeface="Times New Roman" pitchFamily="18" charset="0"/>
              </a:rPr>
              <a:t> </a:t>
            </a:r>
            <a:r>
              <a:rPr lang="pt-BR" sz="1600" dirty="0" err="1" smtClean="0">
                <a:latin typeface="Times New Roman" pitchFamily="18" charset="0"/>
                <a:cs typeface="Times New Roman" pitchFamily="18" charset="0"/>
              </a:rPr>
              <a:t>factors</a:t>
            </a:r>
            <a:r>
              <a:rPr lang="pt-BR" sz="1600" dirty="0" smtClean="0">
                <a:latin typeface="Times New Roman" pitchFamily="18" charset="0"/>
                <a:cs typeface="Times New Roman" pitchFamily="18" charset="0"/>
              </a:rPr>
              <a:t> </a:t>
            </a:r>
            <a:r>
              <a:rPr lang="pt-BR" sz="1600" dirty="0" err="1" smtClean="0">
                <a:latin typeface="Times New Roman" pitchFamily="18" charset="0"/>
                <a:cs typeface="Times New Roman" pitchFamily="18" charset="0"/>
              </a:rPr>
              <a:t>and</a:t>
            </a:r>
            <a:r>
              <a:rPr lang="pt-BR" sz="1600" dirty="0" smtClean="0">
                <a:latin typeface="Times New Roman" pitchFamily="18" charset="0"/>
                <a:cs typeface="Times New Roman" pitchFamily="18" charset="0"/>
              </a:rPr>
              <a:t> </a:t>
            </a:r>
            <a:r>
              <a:rPr lang="pt-BR" sz="1600" dirty="0" err="1" smtClean="0">
                <a:latin typeface="Times New Roman" pitchFamily="18" charset="0"/>
                <a:cs typeface="Times New Roman" pitchFamily="18" charset="0"/>
              </a:rPr>
              <a:t>short-term</a:t>
            </a:r>
            <a:r>
              <a:rPr lang="pt-BR" sz="1600" dirty="0" smtClean="0">
                <a:latin typeface="Times New Roman" pitchFamily="18" charset="0"/>
                <a:cs typeface="Times New Roman" pitchFamily="18" charset="0"/>
              </a:rPr>
              <a:t> neonatal </a:t>
            </a:r>
            <a:r>
              <a:rPr lang="pt-BR" sz="1600" dirty="0" err="1" smtClean="0">
                <a:latin typeface="Times New Roman" pitchFamily="18" charset="0"/>
                <a:cs typeface="Times New Roman" pitchFamily="18" charset="0"/>
              </a:rPr>
              <a:t>morbidities</a:t>
            </a:r>
            <a:r>
              <a:rPr lang="pt-BR" sz="1600" dirty="0" smtClean="0">
                <a:latin typeface="Times New Roman" pitchFamily="18" charset="0"/>
                <a:cs typeface="Times New Roman" pitchFamily="18" charset="0"/>
              </a:rPr>
              <a:t> </a:t>
            </a:r>
            <a:r>
              <a:rPr lang="pt-BR" sz="1600" dirty="0" err="1" smtClean="0">
                <a:latin typeface="Times New Roman" pitchFamily="18" charset="0"/>
                <a:cs typeface="Times New Roman" pitchFamily="18" charset="0"/>
              </a:rPr>
              <a:t>between</a:t>
            </a:r>
            <a:r>
              <a:rPr lang="pt-BR" sz="1600" dirty="0" smtClean="0">
                <a:latin typeface="Times New Roman" pitchFamily="18" charset="0"/>
                <a:cs typeface="Times New Roman" pitchFamily="18" charset="0"/>
              </a:rPr>
              <a:t> grade 3 </a:t>
            </a:r>
            <a:r>
              <a:rPr lang="pt-BR" sz="1600" dirty="0" err="1" smtClean="0">
                <a:latin typeface="Times New Roman" pitchFamily="18" charset="0"/>
                <a:cs typeface="Times New Roman" pitchFamily="18" charset="0"/>
              </a:rPr>
              <a:t>and</a:t>
            </a:r>
            <a:r>
              <a:rPr lang="pt-BR" sz="1600" dirty="0" smtClean="0">
                <a:latin typeface="Times New Roman" pitchFamily="18" charset="0"/>
                <a:cs typeface="Times New Roman" pitchFamily="18" charset="0"/>
              </a:rPr>
              <a:t> grade 4 intraventricular </a:t>
            </a:r>
            <a:r>
              <a:rPr lang="pt-BR" sz="1600" dirty="0" err="1" smtClean="0">
                <a:latin typeface="Times New Roman" pitchFamily="18" charset="0"/>
                <a:cs typeface="Times New Roman" pitchFamily="18" charset="0"/>
              </a:rPr>
              <a:t>hemorrhage</a:t>
            </a:r>
            <a:r>
              <a:rPr lang="pt-BR" sz="1600" dirty="0" smtClean="0">
                <a:latin typeface="Times New Roman" pitchFamily="18" charset="0"/>
                <a:cs typeface="Times New Roman" pitchFamily="18" charset="0"/>
              </a:rPr>
              <a:t>. </a:t>
            </a:r>
            <a:r>
              <a:rPr lang="pt-BR" sz="1600" dirty="0" err="1" smtClean="0">
                <a:latin typeface="Times New Roman" pitchFamily="18" charset="0"/>
                <a:cs typeface="Times New Roman" pitchFamily="18" charset="0"/>
              </a:rPr>
              <a:t>Am</a:t>
            </a:r>
            <a:r>
              <a:rPr lang="pt-BR" sz="1600" dirty="0" smtClean="0">
                <a:latin typeface="Times New Roman" pitchFamily="18" charset="0"/>
                <a:cs typeface="Times New Roman" pitchFamily="18" charset="0"/>
              </a:rPr>
              <a:t> J </a:t>
            </a:r>
            <a:r>
              <a:rPr lang="pt-BR" sz="1600" dirty="0" err="1" smtClean="0">
                <a:latin typeface="Times New Roman" pitchFamily="18" charset="0"/>
                <a:cs typeface="Times New Roman" pitchFamily="18" charset="0"/>
              </a:rPr>
              <a:t>Perinatol</a:t>
            </a:r>
            <a:r>
              <a:rPr lang="pt-BR" sz="1600" dirty="0" smtClean="0">
                <a:latin typeface="Times New Roman" pitchFamily="18" charset="0"/>
                <a:cs typeface="Times New Roman" pitchFamily="18" charset="0"/>
              </a:rPr>
              <a:t> 2009; 26: 419–424. </a:t>
            </a:r>
          </a:p>
          <a:p>
            <a:pPr marL="274320" indent="-274320" algn="just" fontAlgn="auto">
              <a:spcAft>
                <a:spcPts val="0"/>
              </a:spcAft>
              <a:buFont typeface="Wingdings 2"/>
              <a:buChar char=""/>
              <a:defRPr/>
            </a:pPr>
            <a:endParaRPr lang="pt-BR" sz="1600" dirty="0" smtClean="0">
              <a:latin typeface="Times New Roman" pitchFamily="18" charset="0"/>
              <a:cs typeface="Times New Roman" pitchFamily="18" charset="0"/>
            </a:endParaRPr>
          </a:p>
          <a:p>
            <a:pPr marL="274320" indent="-274320" algn="just" fontAlgn="auto">
              <a:spcAft>
                <a:spcPts val="0"/>
              </a:spcAft>
              <a:buFont typeface="Wingdings 2"/>
              <a:buChar char=""/>
              <a:defRPr/>
            </a:pPr>
            <a:r>
              <a:rPr lang="pt-BR" sz="1600" b="1" dirty="0" smtClean="0">
                <a:latin typeface="Times New Roman" pitchFamily="18" charset="0"/>
                <a:cs typeface="Times New Roman" pitchFamily="18" charset="0"/>
              </a:rPr>
              <a:t>15</a:t>
            </a:r>
            <a:r>
              <a:rPr lang="pt-BR" sz="1600" dirty="0" smtClean="0">
                <a:latin typeface="Times New Roman" pitchFamily="18" charset="0"/>
                <a:cs typeface="Times New Roman" pitchFamily="18" charset="0"/>
              </a:rPr>
              <a:t>. </a:t>
            </a:r>
            <a:r>
              <a:rPr lang="pt-BR" sz="1600" dirty="0" err="1" smtClean="0">
                <a:latin typeface="Times New Roman" pitchFamily="18" charset="0"/>
                <a:cs typeface="Times New Roman" pitchFamily="18" charset="0"/>
              </a:rPr>
              <a:t>O’Shea</a:t>
            </a:r>
            <a:r>
              <a:rPr lang="pt-BR" sz="1600" dirty="0" smtClean="0">
                <a:latin typeface="Times New Roman" pitchFamily="18" charset="0"/>
                <a:cs typeface="Times New Roman" pitchFamily="18" charset="0"/>
              </a:rPr>
              <a:t> TM, </a:t>
            </a:r>
            <a:r>
              <a:rPr lang="pt-BR" sz="1600" dirty="0" err="1" smtClean="0">
                <a:latin typeface="Times New Roman" pitchFamily="18" charset="0"/>
                <a:cs typeface="Times New Roman" pitchFamily="18" charset="0"/>
              </a:rPr>
              <a:t>Volberg</a:t>
            </a:r>
            <a:r>
              <a:rPr lang="pt-BR" sz="1600" dirty="0" smtClean="0">
                <a:latin typeface="Times New Roman" pitchFamily="18" charset="0"/>
                <a:cs typeface="Times New Roman" pitchFamily="18" charset="0"/>
              </a:rPr>
              <a:t> F, </a:t>
            </a:r>
            <a:r>
              <a:rPr lang="pt-BR" sz="1600" dirty="0" err="1" smtClean="0">
                <a:latin typeface="Times New Roman" pitchFamily="18" charset="0"/>
                <a:cs typeface="Times New Roman" pitchFamily="18" charset="0"/>
              </a:rPr>
              <a:t>Dillard</a:t>
            </a:r>
            <a:r>
              <a:rPr lang="pt-BR" sz="1600" dirty="0" smtClean="0">
                <a:latin typeface="Times New Roman" pitchFamily="18" charset="0"/>
                <a:cs typeface="Times New Roman" pitchFamily="18" charset="0"/>
              </a:rPr>
              <a:t> RG: </a:t>
            </a:r>
            <a:r>
              <a:rPr lang="pt-BR" sz="1600" dirty="0" err="1" smtClean="0">
                <a:latin typeface="Times New Roman" pitchFamily="18" charset="0"/>
                <a:cs typeface="Times New Roman" pitchFamily="18" charset="0"/>
              </a:rPr>
              <a:t>Reliability</a:t>
            </a:r>
            <a:r>
              <a:rPr lang="pt-BR" sz="1600" dirty="0" smtClean="0">
                <a:latin typeface="Times New Roman" pitchFamily="18" charset="0"/>
                <a:cs typeface="Times New Roman" pitchFamily="18" charset="0"/>
              </a:rPr>
              <a:t> </a:t>
            </a:r>
            <a:r>
              <a:rPr lang="pt-BR" sz="1600" dirty="0" err="1" smtClean="0">
                <a:latin typeface="Times New Roman" pitchFamily="18" charset="0"/>
                <a:cs typeface="Times New Roman" pitchFamily="18" charset="0"/>
              </a:rPr>
              <a:t>of</a:t>
            </a:r>
            <a:r>
              <a:rPr lang="pt-BR" sz="1600" dirty="0" smtClean="0">
                <a:latin typeface="Times New Roman" pitchFamily="18" charset="0"/>
                <a:cs typeface="Times New Roman" pitchFamily="18" charset="0"/>
              </a:rPr>
              <a:t> </a:t>
            </a:r>
            <a:r>
              <a:rPr lang="pt-BR" sz="1600" dirty="0" err="1" smtClean="0">
                <a:latin typeface="Times New Roman" pitchFamily="18" charset="0"/>
                <a:cs typeface="Times New Roman" pitchFamily="18" charset="0"/>
              </a:rPr>
              <a:t>interpretation</a:t>
            </a:r>
            <a:r>
              <a:rPr lang="pt-BR" sz="1600" dirty="0" smtClean="0">
                <a:latin typeface="Times New Roman" pitchFamily="18" charset="0"/>
                <a:cs typeface="Times New Roman" pitchFamily="18" charset="0"/>
              </a:rPr>
              <a:t> </a:t>
            </a:r>
            <a:r>
              <a:rPr lang="pt-BR" sz="1600" dirty="0" err="1" smtClean="0">
                <a:latin typeface="Times New Roman" pitchFamily="18" charset="0"/>
                <a:cs typeface="Times New Roman" pitchFamily="18" charset="0"/>
              </a:rPr>
              <a:t>of</a:t>
            </a:r>
            <a:r>
              <a:rPr lang="pt-BR" sz="1600" dirty="0" smtClean="0">
                <a:latin typeface="Times New Roman" pitchFamily="18" charset="0"/>
                <a:cs typeface="Times New Roman" pitchFamily="18" charset="0"/>
              </a:rPr>
              <a:t> cranial </a:t>
            </a:r>
            <a:r>
              <a:rPr lang="pt-BR" sz="1600" dirty="0" err="1" smtClean="0">
                <a:latin typeface="Times New Roman" pitchFamily="18" charset="0"/>
                <a:cs typeface="Times New Roman" pitchFamily="18" charset="0"/>
              </a:rPr>
              <a:t>ultrasound</a:t>
            </a:r>
            <a:r>
              <a:rPr lang="pt-BR" sz="1600" dirty="0" smtClean="0">
                <a:latin typeface="Times New Roman" pitchFamily="18" charset="0"/>
                <a:cs typeface="Times New Roman" pitchFamily="18" charset="0"/>
              </a:rPr>
              <a:t> </a:t>
            </a:r>
            <a:r>
              <a:rPr lang="pt-BR" sz="1600" dirty="0" err="1" smtClean="0">
                <a:latin typeface="Times New Roman" pitchFamily="18" charset="0"/>
                <a:cs typeface="Times New Roman" pitchFamily="18" charset="0"/>
              </a:rPr>
              <a:t>examinations</a:t>
            </a:r>
            <a:r>
              <a:rPr lang="pt-BR" sz="1600" dirty="0" smtClean="0">
                <a:latin typeface="Times New Roman" pitchFamily="18" charset="0"/>
                <a:cs typeface="Times New Roman" pitchFamily="18" charset="0"/>
              </a:rPr>
              <a:t> </a:t>
            </a:r>
            <a:r>
              <a:rPr lang="pt-BR" sz="1600" dirty="0" err="1" smtClean="0">
                <a:latin typeface="Times New Roman" pitchFamily="18" charset="0"/>
                <a:cs typeface="Times New Roman" pitchFamily="18" charset="0"/>
              </a:rPr>
              <a:t>of</a:t>
            </a:r>
            <a:r>
              <a:rPr lang="pt-BR" sz="1600" dirty="0" smtClean="0">
                <a:latin typeface="Times New Roman" pitchFamily="18" charset="0"/>
                <a:cs typeface="Times New Roman" pitchFamily="18" charset="0"/>
              </a:rPr>
              <a:t> </a:t>
            </a:r>
            <a:r>
              <a:rPr lang="pt-BR" sz="1600" dirty="0" err="1" smtClean="0">
                <a:latin typeface="Times New Roman" pitchFamily="18" charset="0"/>
                <a:cs typeface="Times New Roman" pitchFamily="18" charset="0"/>
              </a:rPr>
              <a:t>very</a:t>
            </a:r>
            <a:r>
              <a:rPr lang="pt-BR" sz="1600" dirty="0" smtClean="0">
                <a:latin typeface="Times New Roman" pitchFamily="18" charset="0"/>
                <a:cs typeface="Times New Roman" pitchFamily="18" charset="0"/>
              </a:rPr>
              <a:t> </a:t>
            </a:r>
            <a:r>
              <a:rPr lang="pt-BR" sz="1600" dirty="0" err="1" smtClean="0">
                <a:latin typeface="Times New Roman" pitchFamily="18" charset="0"/>
                <a:cs typeface="Times New Roman" pitchFamily="18" charset="0"/>
              </a:rPr>
              <a:t>low-birthweight</a:t>
            </a:r>
            <a:r>
              <a:rPr lang="pt-BR" sz="1600" dirty="0" smtClean="0">
                <a:latin typeface="Times New Roman" pitchFamily="18" charset="0"/>
                <a:cs typeface="Times New Roman" pitchFamily="18" charset="0"/>
              </a:rPr>
              <a:t> </a:t>
            </a:r>
            <a:r>
              <a:rPr lang="pt-BR" sz="1600" dirty="0" err="1" smtClean="0">
                <a:latin typeface="Times New Roman" pitchFamily="18" charset="0"/>
                <a:cs typeface="Times New Roman" pitchFamily="18" charset="0"/>
              </a:rPr>
              <a:t>neonates</a:t>
            </a:r>
            <a:r>
              <a:rPr lang="pt-BR" sz="1600" dirty="0" smtClean="0">
                <a:latin typeface="Times New Roman" pitchFamily="18" charset="0"/>
                <a:cs typeface="Times New Roman" pitchFamily="18" charset="0"/>
              </a:rPr>
              <a:t>. </a:t>
            </a:r>
            <a:r>
              <a:rPr lang="pt-BR" sz="1600" dirty="0" err="1" smtClean="0">
                <a:latin typeface="Times New Roman" pitchFamily="18" charset="0"/>
                <a:cs typeface="Times New Roman" pitchFamily="18" charset="0"/>
              </a:rPr>
              <a:t>Dev</a:t>
            </a:r>
            <a:r>
              <a:rPr lang="pt-BR" sz="1600" dirty="0" smtClean="0">
                <a:latin typeface="Times New Roman" pitchFamily="18" charset="0"/>
                <a:cs typeface="Times New Roman" pitchFamily="18" charset="0"/>
              </a:rPr>
              <a:t> </a:t>
            </a:r>
            <a:r>
              <a:rPr lang="pt-BR" sz="1600" dirty="0" err="1" smtClean="0">
                <a:latin typeface="Times New Roman" pitchFamily="18" charset="0"/>
                <a:cs typeface="Times New Roman" pitchFamily="18" charset="0"/>
              </a:rPr>
              <a:t>Med</a:t>
            </a:r>
            <a:r>
              <a:rPr lang="pt-BR" sz="1600" dirty="0" smtClean="0">
                <a:latin typeface="Times New Roman" pitchFamily="18" charset="0"/>
                <a:cs typeface="Times New Roman" pitchFamily="18" charset="0"/>
              </a:rPr>
              <a:t> </a:t>
            </a:r>
            <a:r>
              <a:rPr lang="pt-BR" sz="1600" dirty="0" err="1" smtClean="0">
                <a:latin typeface="Times New Roman" pitchFamily="18" charset="0"/>
                <a:cs typeface="Times New Roman" pitchFamily="18" charset="0"/>
              </a:rPr>
              <a:t>Child</a:t>
            </a:r>
            <a:r>
              <a:rPr lang="pt-BR" sz="1600" dirty="0" smtClean="0">
                <a:latin typeface="Times New Roman" pitchFamily="18" charset="0"/>
                <a:cs typeface="Times New Roman" pitchFamily="18" charset="0"/>
              </a:rPr>
              <a:t> </a:t>
            </a:r>
            <a:r>
              <a:rPr lang="pt-BR" sz="1600" dirty="0" err="1" smtClean="0">
                <a:latin typeface="Times New Roman" pitchFamily="18" charset="0"/>
                <a:cs typeface="Times New Roman" pitchFamily="18" charset="0"/>
              </a:rPr>
              <a:t>Neurol</a:t>
            </a:r>
            <a:r>
              <a:rPr lang="pt-BR" sz="1600" dirty="0" smtClean="0">
                <a:latin typeface="Times New Roman" pitchFamily="18" charset="0"/>
                <a:cs typeface="Times New Roman" pitchFamily="18" charset="0"/>
              </a:rPr>
              <a:t> 1993; 35: 97–101.</a:t>
            </a:r>
          </a:p>
          <a:p>
            <a:pPr marL="274320" indent="-274320" algn="just" fontAlgn="auto">
              <a:spcAft>
                <a:spcPts val="0"/>
              </a:spcAft>
              <a:buFont typeface="Wingdings 2"/>
              <a:buChar char=""/>
              <a:defRPr/>
            </a:pPr>
            <a:r>
              <a:rPr lang="pt-BR" sz="1600" b="1" dirty="0" smtClean="0">
                <a:latin typeface="Times New Roman" pitchFamily="18" charset="0"/>
                <a:cs typeface="Times New Roman" pitchFamily="18" charset="0"/>
              </a:rPr>
              <a:t>16. </a:t>
            </a:r>
            <a:r>
              <a:rPr lang="pt-BR" sz="1600" dirty="0" err="1" smtClean="0">
                <a:latin typeface="Times New Roman" pitchFamily="18" charset="0"/>
                <a:cs typeface="Times New Roman" pitchFamily="18" charset="0"/>
              </a:rPr>
              <a:t>Gawade</a:t>
            </a:r>
            <a:r>
              <a:rPr lang="pt-BR" sz="1600" dirty="0" smtClean="0">
                <a:latin typeface="Times New Roman" pitchFamily="18" charset="0"/>
                <a:cs typeface="Times New Roman" pitchFamily="18" charset="0"/>
              </a:rPr>
              <a:t> PL, </a:t>
            </a:r>
            <a:r>
              <a:rPr lang="pt-BR" sz="1600" dirty="0" err="1" smtClean="0">
                <a:latin typeface="Times New Roman" pitchFamily="18" charset="0"/>
                <a:cs typeface="Times New Roman" pitchFamily="18" charset="0"/>
              </a:rPr>
              <a:t>Whitcomb</a:t>
            </a:r>
            <a:r>
              <a:rPr lang="pt-BR" sz="1600" dirty="0" smtClean="0">
                <a:latin typeface="Times New Roman" pitchFamily="18" charset="0"/>
                <a:cs typeface="Times New Roman" pitchFamily="18" charset="0"/>
              </a:rPr>
              <a:t> BW, </a:t>
            </a:r>
            <a:r>
              <a:rPr lang="pt-BR" sz="1600" dirty="0" err="1" smtClean="0">
                <a:latin typeface="Times New Roman" pitchFamily="18" charset="0"/>
                <a:cs typeface="Times New Roman" pitchFamily="18" charset="0"/>
              </a:rPr>
              <a:t>Chasan-Taber</a:t>
            </a:r>
            <a:r>
              <a:rPr lang="pt-BR" sz="1600" dirty="0" smtClean="0">
                <a:latin typeface="Times New Roman" pitchFamily="18" charset="0"/>
                <a:cs typeface="Times New Roman" pitchFamily="18" charset="0"/>
              </a:rPr>
              <a:t> L, </a:t>
            </a:r>
            <a:r>
              <a:rPr lang="pt-BR" sz="1600" dirty="0" err="1" smtClean="0">
                <a:latin typeface="Times New Roman" pitchFamily="18" charset="0"/>
                <a:cs typeface="Times New Roman" pitchFamily="18" charset="0"/>
              </a:rPr>
              <a:t>Pekow</a:t>
            </a:r>
            <a:r>
              <a:rPr lang="pt-BR" sz="1600" dirty="0" smtClean="0">
                <a:latin typeface="Times New Roman" pitchFamily="18" charset="0"/>
                <a:cs typeface="Times New Roman" pitchFamily="18" charset="0"/>
              </a:rPr>
              <a:t> PS, </a:t>
            </a:r>
            <a:r>
              <a:rPr lang="pt-BR" sz="1600" dirty="0" err="1" smtClean="0">
                <a:latin typeface="Times New Roman" pitchFamily="18" charset="0"/>
                <a:cs typeface="Times New Roman" pitchFamily="18" charset="0"/>
              </a:rPr>
              <a:t>Ronnenberg</a:t>
            </a:r>
            <a:r>
              <a:rPr lang="pt-BR" sz="1600" dirty="0" smtClean="0">
                <a:latin typeface="Times New Roman" pitchFamily="18" charset="0"/>
                <a:cs typeface="Times New Roman" pitchFamily="18" charset="0"/>
              </a:rPr>
              <a:t> AG, </a:t>
            </a:r>
            <a:r>
              <a:rPr lang="pt-BR" sz="1600" dirty="0" err="1" smtClean="0">
                <a:latin typeface="Times New Roman" pitchFamily="18" charset="0"/>
                <a:cs typeface="Times New Roman" pitchFamily="18" charset="0"/>
              </a:rPr>
              <a:t>Shah</a:t>
            </a:r>
            <a:r>
              <a:rPr lang="pt-BR" sz="1600" dirty="0" smtClean="0">
                <a:latin typeface="Times New Roman" pitchFamily="18" charset="0"/>
                <a:cs typeface="Times New Roman" pitchFamily="18" charset="0"/>
              </a:rPr>
              <a:t> B </a:t>
            </a:r>
            <a:r>
              <a:rPr lang="pt-BR" sz="1600" dirty="0" err="1" smtClean="0">
                <a:latin typeface="Times New Roman" pitchFamily="18" charset="0"/>
                <a:cs typeface="Times New Roman" pitchFamily="18" charset="0"/>
              </a:rPr>
              <a:t>et</a:t>
            </a:r>
            <a:r>
              <a:rPr lang="pt-BR" sz="1600" dirty="0" smtClean="0">
                <a:latin typeface="Times New Roman" pitchFamily="18" charset="0"/>
                <a:cs typeface="Times New Roman" pitchFamily="18" charset="0"/>
              </a:rPr>
              <a:t> al.: </a:t>
            </a:r>
            <a:r>
              <a:rPr lang="pt-BR" sz="1600" dirty="0" err="1" smtClean="0">
                <a:latin typeface="Times New Roman" pitchFamily="18" charset="0"/>
                <a:cs typeface="Times New Roman" pitchFamily="18" charset="0"/>
              </a:rPr>
              <a:t>Second</a:t>
            </a:r>
            <a:r>
              <a:rPr lang="pt-BR" sz="1600" dirty="0" smtClean="0">
                <a:latin typeface="Times New Roman" pitchFamily="18" charset="0"/>
                <a:cs typeface="Times New Roman" pitchFamily="18" charset="0"/>
              </a:rPr>
              <a:t> </a:t>
            </a:r>
            <a:r>
              <a:rPr lang="pt-BR" sz="1600" dirty="0" err="1" smtClean="0">
                <a:latin typeface="Times New Roman" pitchFamily="18" charset="0"/>
                <a:cs typeface="Times New Roman" pitchFamily="18" charset="0"/>
              </a:rPr>
              <a:t>stage</a:t>
            </a:r>
            <a:r>
              <a:rPr lang="pt-BR" sz="1600" dirty="0" smtClean="0">
                <a:latin typeface="Times New Roman" pitchFamily="18" charset="0"/>
                <a:cs typeface="Times New Roman" pitchFamily="18" charset="0"/>
              </a:rPr>
              <a:t> </a:t>
            </a:r>
            <a:r>
              <a:rPr lang="pt-BR" sz="1600" dirty="0" err="1" smtClean="0">
                <a:latin typeface="Times New Roman" pitchFamily="18" charset="0"/>
                <a:cs typeface="Times New Roman" pitchFamily="18" charset="0"/>
              </a:rPr>
              <a:t>of</a:t>
            </a:r>
            <a:r>
              <a:rPr lang="pt-BR" sz="1600" dirty="0" smtClean="0">
                <a:latin typeface="Times New Roman" pitchFamily="18" charset="0"/>
                <a:cs typeface="Times New Roman" pitchFamily="18" charset="0"/>
              </a:rPr>
              <a:t> labor </a:t>
            </a:r>
            <a:r>
              <a:rPr lang="pt-BR" sz="1600" dirty="0" err="1" smtClean="0">
                <a:latin typeface="Times New Roman" pitchFamily="18" charset="0"/>
                <a:cs typeface="Times New Roman" pitchFamily="18" charset="0"/>
              </a:rPr>
              <a:t>and</a:t>
            </a:r>
            <a:r>
              <a:rPr lang="pt-BR" sz="1600" dirty="0" smtClean="0">
                <a:latin typeface="Times New Roman" pitchFamily="18" charset="0"/>
                <a:cs typeface="Times New Roman" pitchFamily="18" charset="0"/>
              </a:rPr>
              <a:t> intraventricular </a:t>
            </a:r>
            <a:r>
              <a:rPr lang="pt-BR" sz="1600" dirty="0" err="1" smtClean="0">
                <a:latin typeface="Times New Roman" pitchFamily="18" charset="0"/>
                <a:cs typeface="Times New Roman" pitchFamily="18" charset="0"/>
              </a:rPr>
              <a:t>hemorrhage</a:t>
            </a:r>
            <a:r>
              <a:rPr lang="pt-BR" sz="1600" dirty="0" smtClean="0">
                <a:latin typeface="Times New Roman" pitchFamily="18" charset="0"/>
                <a:cs typeface="Times New Roman" pitchFamily="18" charset="0"/>
              </a:rPr>
              <a:t> in </a:t>
            </a:r>
            <a:r>
              <a:rPr lang="pt-BR" sz="1600" dirty="0" err="1" smtClean="0">
                <a:latin typeface="Times New Roman" pitchFamily="18" charset="0"/>
                <a:cs typeface="Times New Roman" pitchFamily="18" charset="0"/>
              </a:rPr>
              <a:t>early</a:t>
            </a:r>
            <a:r>
              <a:rPr lang="pt-BR" sz="1600" dirty="0" smtClean="0">
                <a:latin typeface="Times New Roman" pitchFamily="18" charset="0"/>
                <a:cs typeface="Times New Roman" pitchFamily="18" charset="0"/>
              </a:rPr>
              <a:t> </a:t>
            </a:r>
            <a:r>
              <a:rPr lang="pt-BR" sz="1600" dirty="0" err="1" smtClean="0">
                <a:latin typeface="Times New Roman" pitchFamily="18" charset="0"/>
                <a:cs typeface="Times New Roman" pitchFamily="18" charset="0"/>
              </a:rPr>
              <a:t>preterm</a:t>
            </a:r>
            <a:r>
              <a:rPr lang="pt-BR" sz="1600" dirty="0" smtClean="0">
                <a:latin typeface="Times New Roman" pitchFamily="18" charset="0"/>
                <a:cs typeface="Times New Roman" pitchFamily="18" charset="0"/>
              </a:rPr>
              <a:t> </a:t>
            </a:r>
            <a:r>
              <a:rPr lang="pt-BR" sz="1600" dirty="0" err="1" smtClean="0">
                <a:latin typeface="Times New Roman" pitchFamily="18" charset="0"/>
                <a:cs typeface="Times New Roman" pitchFamily="18" charset="0"/>
              </a:rPr>
              <a:t>infants</a:t>
            </a:r>
            <a:r>
              <a:rPr lang="pt-BR" sz="1600" dirty="0" smtClean="0">
                <a:latin typeface="Times New Roman" pitchFamily="18" charset="0"/>
                <a:cs typeface="Times New Roman" pitchFamily="18" charset="0"/>
              </a:rPr>
              <a:t> in </a:t>
            </a:r>
            <a:r>
              <a:rPr lang="pt-BR" sz="1600" dirty="0" err="1" smtClean="0">
                <a:latin typeface="Times New Roman" pitchFamily="18" charset="0"/>
                <a:cs typeface="Times New Roman" pitchFamily="18" charset="0"/>
              </a:rPr>
              <a:t>the</a:t>
            </a:r>
            <a:r>
              <a:rPr lang="pt-BR" sz="1600" dirty="0" smtClean="0">
                <a:latin typeface="Times New Roman" pitchFamily="18" charset="0"/>
                <a:cs typeface="Times New Roman" pitchFamily="18" charset="0"/>
              </a:rPr>
              <a:t> </a:t>
            </a:r>
            <a:r>
              <a:rPr lang="pt-BR" sz="1600" dirty="0" err="1" smtClean="0">
                <a:latin typeface="Times New Roman" pitchFamily="18" charset="0"/>
                <a:cs typeface="Times New Roman" pitchFamily="18" charset="0"/>
              </a:rPr>
              <a:t>vertex</a:t>
            </a:r>
            <a:r>
              <a:rPr lang="pt-BR" sz="1600" dirty="0" smtClean="0">
                <a:latin typeface="Times New Roman" pitchFamily="18" charset="0"/>
                <a:cs typeface="Times New Roman" pitchFamily="18" charset="0"/>
              </a:rPr>
              <a:t> </a:t>
            </a:r>
            <a:r>
              <a:rPr lang="pt-BR" sz="1600" dirty="0" err="1" smtClean="0">
                <a:latin typeface="Times New Roman" pitchFamily="18" charset="0"/>
                <a:cs typeface="Times New Roman" pitchFamily="18" charset="0"/>
              </a:rPr>
              <a:t>presentation</a:t>
            </a:r>
            <a:r>
              <a:rPr lang="pt-BR" sz="1600" dirty="0" smtClean="0">
                <a:latin typeface="Times New Roman" pitchFamily="18" charset="0"/>
                <a:cs typeface="Times New Roman" pitchFamily="18" charset="0"/>
              </a:rPr>
              <a:t>. J </a:t>
            </a:r>
            <a:r>
              <a:rPr lang="pt-BR" sz="1600" dirty="0" err="1" smtClean="0">
                <a:latin typeface="Times New Roman" pitchFamily="18" charset="0"/>
                <a:cs typeface="Times New Roman" pitchFamily="18" charset="0"/>
              </a:rPr>
              <a:t>Matern</a:t>
            </a:r>
            <a:r>
              <a:rPr lang="pt-BR" sz="1600" dirty="0" smtClean="0">
                <a:latin typeface="Times New Roman" pitchFamily="18" charset="0"/>
                <a:cs typeface="Times New Roman" pitchFamily="18" charset="0"/>
              </a:rPr>
              <a:t> Fetal Neonatal </a:t>
            </a:r>
            <a:r>
              <a:rPr lang="pt-BR" sz="1600" dirty="0" err="1" smtClean="0">
                <a:latin typeface="Times New Roman" pitchFamily="18" charset="0"/>
                <a:cs typeface="Times New Roman" pitchFamily="18" charset="0"/>
              </a:rPr>
              <a:t>Med</a:t>
            </a:r>
            <a:r>
              <a:rPr lang="pt-BR" sz="1600" dirty="0" smtClean="0">
                <a:latin typeface="Times New Roman" pitchFamily="18" charset="0"/>
                <a:cs typeface="Times New Roman" pitchFamily="18" charset="0"/>
              </a:rPr>
              <a:t> 2013; 26: 1292–1298. </a:t>
            </a:r>
          </a:p>
          <a:p>
            <a:pPr marL="274320" indent="-274320" algn="just" fontAlgn="auto">
              <a:spcAft>
                <a:spcPts val="0"/>
              </a:spcAft>
              <a:buFont typeface="Wingdings 2"/>
              <a:buChar char=""/>
              <a:defRPr/>
            </a:pPr>
            <a:endParaRPr lang="pt-BR" sz="1600" dirty="0" smtClean="0">
              <a:latin typeface="Times New Roman" pitchFamily="18" charset="0"/>
              <a:cs typeface="Times New Roman" pitchFamily="18" charset="0"/>
            </a:endParaRPr>
          </a:p>
          <a:p>
            <a:pPr marL="274320" indent="-274320" algn="just" fontAlgn="auto">
              <a:spcAft>
                <a:spcPts val="0"/>
              </a:spcAft>
              <a:buFont typeface="Wingdings 2"/>
              <a:buChar char=""/>
              <a:defRPr/>
            </a:pPr>
            <a:r>
              <a:rPr lang="pt-BR" sz="1600" b="1" dirty="0" smtClean="0">
                <a:latin typeface="Times New Roman" pitchFamily="18" charset="0"/>
                <a:cs typeface="Times New Roman" pitchFamily="18" charset="0"/>
              </a:rPr>
              <a:t>17. </a:t>
            </a:r>
            <a:r>
              <a:rPr lang="pt-BR" sz="1600" dirty="0" smtClean="0">
                <a:latin typeface="Times New Roman" pitchFamily="18" charset="0"/>
                <a:cs typeface="Times New Roman" pitchFamily="18" charset="0"/>
              </a:rPr>
              <a:t>Harris DL, Bloomfield FH, </a:t>
            </a:r>
            <a:r>
              <a:rPr lang="pt-BR" sz="1600" dirty="0" err="1" smtClean="0">
                <a:latin typeface="Times New Roman" pitchFamily="18" charset="0"/>
                <a:cs typeface="Times New Roman" pitchFamily="18" charset="0"/>
              </a:rPr>
              <a:t>Teele</a:t>
            </a:r>
            <a:r>
              <a:rPr lang="pt-BR" sz="1600" dirty="0" smtClean="0">
                <a:latin typeface="Times New Roman" pitchFamily="18" charset="0"/>
                <a:cs typeface="Times New Roman" pitchFamily="18" charset="0"/>
              </a:rPr>
              <a:t> RL, </a:t>
            </a:r>
            <a:r>
              <a:rPr lang="pt-BR" sz="1600" dirty="0" err="1" smtClean="0">
                <a:latin typeface="Times New Roman" pitchFamily="18" charset="0"/>
                <a:cs typeface="Times New Roman" pitchFamily="18" charset="0"/>
              </a:rPr>
              <a:t>Harding</a:t>
            </a:r>
            <a:r>
              <a:rPr lang="pt-BR" sz="1600" dirty="0" smtClean="0">
                <a:latin typeface="Times New Roman" pitchFamily="18" charset="0"/>
                <a:cs typeface="Times New Roman" pitchFamily="18" charset="0"/>
              </a:rPr>
              <a:t> JE; </a:t>
            </a:r>
            <a:r>
              <a:rPr lang="pt-BR" sz="1600" dirty="0" err="1" smtClean="0">
                <a:latin typeface="Times New Roman" pitchFamily="18" charset="0"/>
                <a:cs typeface="Times New Roman" pitchFamily="18" charset="0"/>
              </a:rPr>
              <a:t>Australian</a:t>
            </a:r>
            <a:r>
              <a:rPr lang="pt-BR" sz="1600" dirty="0" smtClean="0">
                <a:latin typeface="Times New Roman" pitchFamily="18" charset="0"/>
                <a:cs typeface="Times New Roman" pitchFamily="18" charset="0"/>
              </a:rPr>
              <a:t> </a:t>
            </a:r>
            <a:r>
              <a:rPr lang="pt-BR" sz="1600" dirty="0" err="1" smtClean="0">
                <a:latin typeface="Times New Roman" pitchFamily="18" charset="0"/>
                <a:cs typeface="Times New Roman" pitchFamily="18" charset="0"/>
              </a:rPr>
              <a:t>and</a:t>
            </a:r>
            <a:r>
              <a:rPr lang="pt-BR" sz="1600" dirty="0" smtClean="0">
                <a:latin typeface="Times New Roman" pitchFamily="18" charset="0"/>
                <a:cs typeface="Times New Roman" pitchFamily="18" charset="0"/>
              </a:rPr>
              <a:t> </a:t>
            </a:r>
            <a:r>
              <a:rPr lang="pt-BR" sz="1600" dirty="0" err="1" smtClean="0">
                <a:latin typeface="Times New Roman" pitchFamily="18" charset="0"/>
                <a:cs typeface="Times New Roman" pitchFamily="18" charset="0"/>
              </a:rPr>
              <a:t>New</a:t>
            </a:r>
            <a:r>
              <a:rPr lang="pt-BR" sz="1600" dirty="0" smtClean="0">
                <a:latin typeface="Times New Roman" pitchFamily="18" charset="0"/>
                <a:cs typeface="Times New Roman" pitchFamily="18" charset="0"/>
              </a:rPr>
              <a:t> </a:t>
            </a:r>
            <a:r>
              <a:rPr lang="pt-BR" sz="1600" dirty="0" err="1" smtClean="0">
                <a:latin typeface="Times New Roman" pitchFamily="18" charset="0"/>
                <a:cs typeface="Times New Roman" pitchFamily="18" charset="0"/>
              </a:rPr>
              <a:t>Zealand</a:t>
            </a:r>
            <a:r>
              <a:rPr lang="pt-BR" sz="1600" dirty="0" smtClean="0">
                <a:latin typeface="Times New Roman" pitchFamily="18" charset="0"/>
                <a:cs typeface="Times New Roman" pitchFamily="18" charset="0"/>
              </a:rPr>
              <a:t> Neonatal Network: </a:t>
            </a:r>
            <a:r>
              <a:rPr lang="pt-BR" sz="1600" dirty="0" err="1" smtClean="0">
                <a:latin typeface="Times New Roman" pitchFamily="18" charset="0"/>
                <a:cs typeface="Times New Roman" pitchFamily="18" charset="0"/>
              </a:rPr>
              <a:t>Variable</a:t>
            </a:r>
            <a:r>
              <a:rPr lang="pt-BR" sz="1600" dirty="0" smtClean="0">
                <a:latin typeface="Times New Roman" pitchFamily="18" charset="0"/>
                <a:cs typeface="Times New Roman" pitchFamily="18" charset="0"/>
              </a:rPr>
              <a:t> </a:t>
            </a:r>
            <a:r>
              <a:rPr lang="pt-BR" sz="1600" dirty="0" err="1" smtClean="0">
                <a:latin typeface="Times New Roman" pitchFamily="18" charset="0"/>
                <a:cs typeface="Times New Roman" pitchFamily="18" charset="0"/>
              </a:rPr>
              <a:t>interpretation</a:t>
            </a:r>
            <a:r>
              <a:rPr lang="pt-BR" sz="1600" dirty="0" smtClean="0">
                <a:latin typeface="Times New Roman" pitchFamily="18" charset="0"/>
                <a:cs typeface="Times New Roman" pitchFamily="18" charset="0"/>
              </a:rPr>
              <a:t> </a:t>
            </a:r>
            <a:r>
              <a:rPr lang="pt-BR" sz="1600" dirty="0" err="1" smtClean="0">
                <a:latin typeface="Times New Roman" pitchFamily="18" charset="0"/>
                <a:cs typeface="Times New Roman" pitchFamily="18" charset="0"/>
              </a:rPr>
              <a:t>of</a:t>
            </a:r>
            <a:r>
              <a:rPr lang="pt-BR" sz="1600" dirty="0" smtClean="0">
                <a:latin typeface="Times New Roman" pitchFamily="18" charset="0"/>
                <a:cs typeface="Times New Roman" pitchFamily="18" charset="0"/>
              </a:rPr>
              <a:t> </a:t>
            </a:r>
            <a:r>
              <a:rPr lang="pt-BR" sz="1600" dirty="0" err="1" smtClean="0">
                <a:latin typeface="Times New Roman" pitchFamily="18" charset="0"/>
                <a:cs typeface="Times New Roman" pitchFamily="18" charset="0"/>
              </a:rPr>
              <a:t>ultrasonograms</a:t>
            </a:r>
            <a:r>
              <a:rPr lang="pt-BR" sz="1600" dirty="0" smtClean="0">
                <a:latin typeface="Times New Roman" pitchFamily="18" charset="0"/>
                <a:cs typeface="Times New Roman" pitchFamily="18" charset="0"/>
              </a:rPr>
              <a:t> </a:t>
            </a:r>
            <a:r>
              <a:rPr lang="pt-BR" sz="1600" dirty="0" err="1" smtClean="0">
                <a:latin typeface="Times New Roman" pitchFamily="18" charset="0"/>
                <a:cs typeface="Times New Roman" pitchFamily="18" charset="0"/>
              </a:rPr>
              <a:t>may</a:t>
            </a:r>
            <a:r>
              <a:rPr lang="pt-BR" sz="1600" dirty="0" smtClean="0">
                <a:latin typeface="Times New Roman" pitchFamily="18" charset="0"/>
                <a:cs typeface="Times New Roman" pitchFamily="18" charset="0"/>
              </a:rPr>
              <a:t> </a:t>
            </a:r>
            <a:r>
              <a:rPr lang="pt-BR" sz="1600" dirty="0" err="1" smtClean="0">
                <a:latin typeface="Times New Roman" pitchFamily="18" charset="0"/>
                <a:cs typeface="Times New Roman" pitchFamily="18" charset="0"/>
              </a:rPr>
              <a:t>contribute</a:t>
            </a:r>
            <a:r>
              <a:rPr lang="pt-BR" sz="1600" dirty="0" smtClean="0">
                <a:latin typeface="Times New Roman" pitchFamily="18" charset="0"/>
                <a:cs typeface="Times New Roman" pitchFamily="18" charset="0"/>
              </a:rPr>
              <a:t> to </a:t>
            </a:r>
            <a:r>
              <a:rPr lang="pt-BR" sz="1600" dirty="0" err="1" smtClean="0">
                <a:latin typeface="Times New Roman" pitchFamily="18" charset="0"/>
                <a:cs typeface="Times New Roman" pitchFamily="18" charset="0"/>
              </a:rPr>
              <a:t>variation</a:t>
            </a:r>
            <a:r>
              <a:rPr lang="pt-BR" sz="1600" dirty="0" smtClean="0">
                <a:latin typeface="Times New Roman" pitchFamily="18" charset="0"/>
                <a:cs typeface="Times New Roman" pitchFamily="18" charset="0"/>
              </a:rPr>
              <a:t> in </a:t>
            </a:r>
            <a:r>
              <a:rPr lang="pt-BR" sz="1600" dirty="0" err="1" smtClean="0">
                <a:latin typeface="Times New Roman" pitchFamily="18" charset="0"/>
                <a:cs typeface="Times New Roman" pitchFamily="18" charset="0"/>
              </a:rPr>
              <a:t>the</a:t>
            </a:r>
            <a:r>
              <a:rPr lang="pt-BR" sz="1600" dirty="0" smtClean="0">
                <a:latin typeface="Times New Roman" pitchFamily="18" charset="0"/>
                <a:cs typeface="Times New Roman" pitchFamily="18" charset="0"/>
              </a:rPr>
              <a:t> </a:t>
            </a:r>
            <a:r>
              <a:rPr lang="pt-BR" sz="1600" dirty="0" err="1" smtClean="0">
                <a:latin typeface="Times New Roman" pitchFamily="18" charset="0"/>
                <a:cs typeface="Times New Roman" pitchFamily="18" charset="0"/>
              </a:rPr>
              <a:t>reported</a:t>
            </a:r>
            <a:r>
              <a:rPr lang="pt-BR" sz="1600" dirty="0" smtClean="0">
                <a:latin typeface="Times New Roman" pitchFamily="18" charset="0"/>
                <a:cs typeface="Times New Roman" pitchFamily="18" charset="0"/>
              </a:rPr>
              <a:t> </a:t>
            </a:r>
            <a:r>
              <a:rPr lang="pt-BR" sz="1600" dirty="0" err="1" smtClean="0">
                <a:latin typeface="Times New Roman" pitchFamily="18" charset="0"/>
                <a:cs typeface="Times New Roman" pitchFamily="18" charset="0"/>
              </a:rPr>
              <a:t>incidence</a:t>
            </a:r>
            <a:r>
              <a:rPr lang="pt-BR" sz="1600" dirty="0" smtClean="0">
                <a:latin typeface="Times New Roman" pitchFamily="18" charset="0"/>
                <a:cs typeface="Times New Roman" pitchFamily="18" charset="0"/>
              </a:rPr>
              <a:t> </a:t>
            </a:r>
            <a:r>
              <a:rPr lang="pt-BR" sz="1600" dirty="0" err="1" smtClean="0">
                <a:latin typeface="Times New Roman" pitchFamily="18" charset="0"/>
                <a:cs typeface="Times New Roman" pitchFamily="18" charset="0"/>
              </a:rPr>
              <a:t>of</a:t>
            </a:r>
            <a:r>
              <a:rPr lang="pt-BR" sz="1600" dirty="0" smtClean="0">
                <a:latin typeface="Times New Roman" pitchFamily="18" charset="0"/>
                <a:cs typeface="Times New Roman" pitchFamily="18" charset="0"/>
              </a:rPr>
              <a:t> </a:t>
            </a:r>
            <a:r>
              <a:rPr lang="pt-BR" sz="1600" dirty="0" err="1" smtClean="0">
                <a:latin typeface="Times New Roman" pitchFamily="18" charset="0"/>
                <a:cs typeface="Times New Roman" pitchFamily="18" charset="0"/>
              </a:rPr>
              <a:t>white</a:t>
            </a:r>
            <a:r>
              <a:rPr lang="pt-BR" sz="1600" dirty="0" smtClean="0">
                <a:latin typeface="Times New Roman" pitchFamily="18" charset="0"/>
                <a:cs typeface="Times New Roman" pitchFamily="18" charset="0"/>
              </a:rPr>
              <a:t> </a:t>
            </a:r>
            <a:r>
              <a:rPr lang="pt-BR" sz="1600" dirty="0" err="1" smtClean="0">
                <a:latin typeface="Times New Roman" pitchFamily="18" charset="0"/>
                <a:cs typeface="Times New Roman" pitchFamily="18" charset="0"/>
              </a:rPr>
              <a:t>matter</a:t>
            </a:r>
            <a:r>
              <a:rPr lang="pt-BR" sz="1600" dirty="0" smtClean="0">
                <a:latin typeface="Times New Roman" pitchFamily="18" charset="0"/>
                <a:cs typeface="Times New Roman" pitchFamily="18" charset="0"/>
              </a:rPr>
              <a:t> </a:t>
            </a:r>
            <a:r>
              <a:rPr lang="pt-BR" sz="1600" dirty="0" err="1" smtClean="0">
                <a:latin typeface="Times New Roman" pitchFamily="18" charset="0"/>
                <a:cs typeface="Times New Roman" pitchFamily="18" charset="0"/>
              </a:rPr>
              <a:t>damage</a:t>
            </a:r>
            <a:r>
              <a:rPr lang="pt-BR" sz="1600" dirty="0" smtClean="0">
                <a:latin typeface="Times New Roman" pitchFamily="18" charset="0"/>
                <a:cs typeface="Times New Roman" pitchFamily="18" charset="0"/>
              </a:rPr>
              <a:t> </a:t>
            </a:r>
            <a:r>
              <a:rPr lang="pt-BR" sz="1600" dirty="0" err="1" smtClean="0">
                <a:latin typeface="Times New Roman" pitchFamily="18" charset="0"/>
                <a:cs typeface="Times New Roman" pitchFamily="18" charset="0"/>
              </a:rPr>
              <a:t>between</a:t>
            </a:r>
            <a:r>
              <a:rPr lang="pt-BR" sz="1600" dirty="0" smtClean="0">
                <a:latin typeface="Times New Roman" pitchFamily="18" charset="0"/>
                <a:cs typeface="Times New Roman" pitchFamily="18" charset="0"/>
              </a:rPr>
              <a:t> </a:t>
            </a:r>
            <a:r>
              <a:rPr lang="pt-BR" sz="1600" dirty="0" err="1" smtClean="0">
                <a:latin typeface="Times New Roman" pitchFamily="18" charset="0"/>
                <a:cs typeface="Times New Roman" pitchFamily="18" charset="0"/>
              </a:rPr>
              <a:t>newborn</a:t>
            </a:r>
            <a:r>
              <a:rPr lang="pt-BR" sz="1600" dirty="0" smtClean="0">
                <a:latin typeface="Times New Roman" pitchFamily="18" charset="0"/>
                <a:cs typeface="Times New Roman" pitchFamily="18" charset="0"/>
              </a:rPr>
              <a:t> </a:t>
            </a:r>
            <a:r>
              <a:rPr lang="pt-BR" sz="1600" dirty="0" err="1" smtClean="0">
                <a:latin typeface="Times New Roman" pitchFamily="18" charset="0"/>
                <a:cs typeface="Times New Roman" pitchFamily="18" charset="0"/>
              </a:rPr>
              <a:t>intensive</a:t>
            </a:r>
            <a:r>
              <a:rPr lang="pt-BR" sz="1600" dirty="0" smtClean="0">
                <a:latin typeface="Times New Roman" pitchFamily="18" charset="0"/>
                <a:cs typeface="Times New Roman" pitchFamily="18" charset="0"/>
              </a:rPr>
              <a:t> </a:t>
            </a:r>
            <a:r>
              <a:rPr lang="pt-BR" sz="1600" dirty="0" err="1" smtClean="0">
                <a:latin typeface="Times New Roman" pitchFamily="18" charset="0"/>
                <a:cs typeface="Times New Roman" pitchFamily="18" charset="0"/>
              </a:rPr>
              <a:t>care</a:t>
            </a:r>
            <a:r>
              <a:rPr lang="pt-BR" sz="1600" dirty="0" smtClean="0">
                <a:latin typeface="Times New Roman" pitchFamily="18" charset="0"/>
                <a:cs typeface="Times New Roman" pitchFamily="18" charset="0"/>
              </a:rPr>
              <a:t> </a:t>
            </a:r>
            <a:r>
              <a:rPr lang="pt-BR" sz="1600" dirty="0" err="1" smtClean="0">
                <a:latin typeface="Times New Roman" pitchFamily="18" charset="0"/>
                <a:cs typeface="Times New Roman" pitchFamily="18" charset="0"/>
              </a:rPr>
              <a:t>units</a:t>
            </a:r>
            <a:r>
              <a:rPr lang="pt-BR" sz="1600" dirty="0" smtClean="0">
                <a:latin typeface="Times New Roman" pitchFamily="18" charset="0"/>
                <a:cs typeface="Times New Roman" pitchFamily="18" charset="0"/>
              </a:rPr>
              <a:t> in </a:t>
            </a:r>
            <a:r>
              <a:rPr lang="pt-BR" sz="1600" dirty="0" err="1" smtClean="0">
                <a:latin typeface="Times New Roman" pitchFamily="18" charset="0"/>
                <a:cs typeface="Times New Roman" pitchFamily="18" charset="0"/>
              </a:rPr>
              <a:t>New</a:t>
            </a:r>
            <a:r>
              <a:rPr lang="pt-BR" sz="1600" dirty="0" smtClean="0">
                <a:latin typeface="Times New Roman" pitchFamily="18" charset="0"/>
                <a:cs typeface="Times New Roman" pitchFamily="18" charset="0"/>
              </a:rPr>
              <a:t> </a:t>
            </a:r>
            <a:r>
              <a:rPr lang="pt-BR" sz="1600" dirty="0" err="1" smtClean="0">
                <a:latin typeface="Times New Roman" pitchFamily="18" charset="0"/>
                <a:cs typeface="Times New Roman" pitchFamily="18" charset="0"/>
              </a:rPr>
              <a:t>Zealand</a:t>
            </a:r>
            <a:r>
              <a:rPr lang="pt-BR" sz="1600" dirty="0" smtClean="0">
                <a:latin typeface="Times New Roman" pitchFamily="18" charset="0"/>
                <a:cs typeface="Times New Roman" pitchFamily="18" charset="0"/>
              </a:rPr>
              <a:t>. </a:t>
            </a:r>
            <a:r>
              <a:rPr lang="pt-BR" sz="1600" dirty="0" err="1" smtClean="0">
                <a:latin typeface="Times New Roman" pitchFamily="18" charset="0"/>
                <a:cs typeface="Times New Roman" pitchFamily="18" charset="0"/>
              </a:rPr>
              <a:t>Arch</a:t>
            </a:r>
            <a:r>
              <a:rPr lang="pt-BR" sz="1600" dirty="0" smtClean="0">
                <a:latin typeface="Times New Roman" pitchFamily="18" charset="0"/>
                <a:cs typeface="Times New Roman" pitchFamily="18" charset="0"/>
              </a:rPr>
              <a:t> </a:t>
            </a:r>
            <a:r>
              <a:rPr lang="pt-BR" sz="1600" dirty="0" err="1" smtClean="0">
                <a:latin typeface="Times New Roman" pitchFamily="18" charset="0"/>
                <a:cs typeface="Times New Roman" pitchFamily="18" charset="0"/>
              </a:rPr>
              <a:t>Dis</a:t>
            </a:r>
            <a:r>
              <a:rPr lang="pt-BR" sz="1600" dirty="0" smtClean="0">
                <a:latin typeface="Times New Roman" pitchFamily="18" charset="0"/>
                <a:cs typeface="Times New Roman" pitchFamily="18" charset="0"/>
              </a:rPr>
              <a:t> </a:t>
            </a:r>
            <a:r>
              <a:rPr lang="pt-BR" sz="1600" dirty="0" err="1" smtClean="0">
                <a:latin typeface="Times New Roman" pitchFamily="18" charset="0"/>
                <a:cs typeface="Times New Roman" pitchFamily="18" charset="0"/>
              </a:rPr>
              <a:t>Child</a:t>
            </a:r>
            <a:r>
              <a:rPr lang="pt-BR" sz="1600" dirty="0" smtClean="0">
                <a:latin typeface="Times New Roman" pitchFamily="18" charset="0"/>
                <a:cs typeface="Times New Roman" pitchFamily="18" charset="0"/>
              </a:rPr>
              <a:t> Fetal Neonatal Ed 2006; 91: F11–F16.</a:t>
            </a:r>
            <a:endParaRPr lang="pt-BR" sz="1600" dirty="0">
              <a:latin typeface="Times New Roman" pitchFamily="18" charset="0"/>
              <a:cs typeface="Times New Roman" pitchFamily="18" charset="0"/>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Grp="1"/>
          </p:cNvSpPr>
          <p:nvPr>
            <p:ph type="title"/>
          </p:nvPr>
        </p:nvSpPr>
        <p:spPr bwMode="auto">
          <a:noFill/>
        </p:spPr>
        <p:txBody>
          <a:bodyPr wrap="square" numCol="1" compatLnSpc="1">
            <a:prstTxWarp prst="textNoShape">
              <a:avLst/>
            </a:prstTxWarp>
          </a:bodyPr>
          <a:lstStyle/>
          <a:p>
            <a:pPr algn="ctr"/>
            <a:r>
              <a:rPr lang="pt-BR" sz="2800" cap="none" smtClean="0">
                <a:ln>
                  <a:noFill/>
                </a:ln>
                <a:solidFill>
                  <a:srgbClr val="0000FF"/>
                </a:solidFill>
              </a:rPr>
              <a:t>Nota do Editor do site, Dr. Paulo R. Margotto. Consultem também! Aqui e Agora!</a:t>
            </a:r>
          </a:p>
        </p:txBody>
      </p:sp>
      <p:pic>
        <p:nvPicPr>
          <p:cNvPr id="56324" name="Picture 5" descr="pri-1110-3212"/>
          <p:cNvPicPr>
            <a:picLocks noGrp="1" noChangeAspect="1" noChangeArrowheads="1"/>
          </p:cNvPicPr>
          <p:nvPr>
            <p:ph type="body" idx="1"/>
          </p:nvPr>
        </p:nvPicPr>
        <p:blipFill>
          <a:blip r:embed="rId2"/>
          <a:srcRect/>
          <a:stretch>
            <a:fillRect/>
          </a:stretch>
        </p:blipFill>
        <p:spPr>
          <a:xfrm>
            <a:off x="2916238" y="1700213"/>
            <a:ext cx="2336800" cy="3530600"/>
          </a:xfrm>
          <a:noFill/>
          <a:ln/>
        </p:spPr>
      </p:pic>
      <p:sp>
        <p:nvSpPr>
          <p:cNvPr id="56325" name="Text Box 5"/>
          <p:cNvSpPr txBox="1">
            <a:spLocks noChangeArrowheads="1"/>
          </p:cNvSpPr>
          <p:nvPr/>
        </p:nvSpPr>
        <p:spPr bwMode="auto">
          <a:xfrm>
            <a:off x="2535238" y="5465763"/>
            <a:ext cx="2549525" cy="366712"/>
          </a:xfrm>
          <a:prstGeom prst="rect">
            <a:avLst/>
          </a:prstGeom>
          <a:noFill/>
          <a:ln w="9525">
            <a:noFill/>
            <a:miter lim="800000"/>
            <a:headEnd/>
            <a:tailEnd/>
          </a:ln>
          <a:effectLst/>
        </p:spPr>
        <p:txBody>
          <a:bodyPr wrap="none">
            <a:spAutoFit/>
          </a:bodyPr>
          <a:lstStyle/>
          <a:p>
            <a:r>
              <a:rPr lang="pt-BR">
                <a:hlinkClick r:id="rId3"/>
              </a:rPr>
              <a:t>pmargotto@gmail.com</a:t>
            </a:r>
            <a:r>
              <a:rPr lang="pt-BR"/>
              <a:t> </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7" name="Rectangle 3"/>
          <p:cNvSpPr>
            <a:spLocks noGrp="1"/>
          </p:cNvSpPr>
          <p:nvPr>
            <p:ph type="body" idx="1"/>
          </p:nvPr>
        </p:nvSpPr>
        <p:spPr>
          <a:xfrm>
            <a:off x="395288" y="2997200"/>
            <a:ext cx="7239000" cy="4846638"/>
          </a:xfrm>
        </p:spPr>
        <p:txBody>
          <a:bodyPr/>
          <a:lstStyle/>
          <a:p>
            <a:pPr>
              <a:lnSpc>
                <a:spcPct val="80000"/>
              </a:lnSpc>
            </a:pPr>
            <a:r>
              <a:rPr lang="pt-BR" sz="1300" b="1" smtClean="0">
                <a:solidFill>
                  <a:srgbClr val="0000FF"/>
                </a:solidFill>
              </a:rPr>
              <a:t>Objetivos</a:t>
            </a:r>
            <a:r>
              <a:rPr lang="pt-BR" sz="1300" b="1" smtClean="0"/>
              <a:t>. </a:t>
            </a:r>
            <a:r>
              <a:rPr lang="pt-BR" sz="1300" smtClean="0"/>
              <a:t>Descrever a frequência do uso do corticosteroide pré-natal e a avaliar a evolução dos recém-nascidos,comparando-se os desfechos com o tipo de corticosteroide usado.</a:t>
            </a:r>
            <a:br>
              <a:rPr lang="pt-BR" sz="1300" smtClean="0"/>
            </a:br>
            <a:r>
              <a:rPr lang="pt-BR" sz="1300" b="1" smtClean="0">
                <a:solidFill>
                  <a:srgbClr val="0000FF"/>
                </a:solidFill>
              </a:rPr>
              <a:t>Método</a:t>
            </a:r>
            <a:r>
              <a:rPr lang="pt-BR" sz="1300" b="1" smtClean="0"/>
              <a:t>. </a:t>
            </a:r>
            <a:r>
              <a:rPr lang="pt-BR" sz="1300" smtClean="0"/>
              <a:t>Estudo observacional prospectivo do tipo coorte com neonatos de 26 a 34 semanas, nascidos de agosto de 2007 a julho de 2008. A análise dos dados foi feita com o programa SPSS, versão 16 para o Windows, sendo usado os testes qui ao quadrado, t de Student, razão de risco com intervalo de confiança e regressão logística múltipla. O nível de significância foi 0,05.</a:t>
            </a:r>
            <a:br>
              <a:rPr lang="pt-BR" sz="1300" smtClean="0"/>
            </a:br>
            <a:r>
              <a:rPr lang="pt-BR" sz="1300" b="1" smtClean="0">
                <a:solidFill>
                  <a:srgbClr val="0000FF"/>
                </a:solidFill>
              </a:rPr>
              <a:t>Resultados</a:t>
            </a:r>
            <a:r>
              <a:rPr lang="pt-BR" sz="1300" b="1" smtClean="0"/>
              <a:t>. </a:t>
            </a:r>
            <a:r>
              <a:rPr lang="pt-BR" sz="1300" smtClean="0"/>
              <a:t>Foram estudadas 187 mães, que conceberam 219 recém-nascidos, das quais </a:t>
            </a:r>
            <a:r>
              <a:rPr lang="pt-BR" sz="1400" b="1" smtClean="0">
                <a:solidFill>
                  <a:srgbClr val="0000FF"/>
                </a:solidFill>
              </a:rPr>
              <a:t>50,3%</a:t>
            </a:r>
            <a:r>
              <a:rPr lang="pt-BR" sz="1300" smtClean="0"/>
              <a:t> receberam corticosteroide. A hipertensão ocorreu mais nas gestantes que não receberam corticosteroide. </a:t>
            </a:r>
            <a:r>
              <a:rPr lang="pt-BR" sz="1300" b="1" smtClean="0">
                <a:solidFill>
                  <a:srgbClr val="0000FF"/>
                </a:solidFill>
              </a:rPr>
              <a:t>Os recém-nascidos expostos a corticoterapia pré-natal apresentaram significativamente melhores condições ao nascer, menos morbidade como doença da membrana hialina, sepse, hemorragia intraventricular e menor necessidade do uso de ibuprofeno para o fechamento do canal arterial.</a:t>
            </a:r>
            <a:r>
              <a:rPr lang="pt-BR" sz="1300" smtClean="0"/>
              <a:t>Não foram observadas diferenças quanto à ocorrência de displasia broncopulmonar, pneumotórax, enterocolite necrosante, uso da ventilação mecânica, uso de surfactante exógeno e morte hospitalar. O corticosteroide pré-natal manteve-se de forma independente quanto ao efeito protetor para melhores condições de nascimento e para a ocorrência da sepse. A betametasona mostrou-se mais eficiente na redução da doença da membrana hialina.</a:t>
            </a:r>
            <a:br>
              <a:rPr lang="pt-BR" sz="1300" smtClean="0"/>
            </a:br>
            <a:r>
              <a:rPr lang="pt-BR" sz="1300" b="1" smtClean="0">
                <a:solidFill>
                  <a:srgbClr val="0000FF"/>
                </a:solidFill>
              </a:rPr>
              <a:t>Conclusão</a:t>
            </a:r>
            <a:r>
              <a:rPr lang="pt-BR" sz="1300" b="1" smtClean="0"/>
              <a:t>. </a:t>
            </a:r>
            <a:r>
              <a:rPr lang="pt-BR" sz="1300" smtClean="0"/>
              <a:t>Os recém-nascidos submetidos à corticoterapia pré-natal apresentaram melhores condições ao nascer e tiveram menor morbidade.</a:t>
            </a:r>
            <a:br>
              <a:rPr lang="pt-BR" sz="1300" smtClean="0"/>
            </a:br>
            <a:r>
              <a:rPr lang="pt-BR" sz="1300" b="1" smtClean="0"/>
              <a:t>Palavras-chave. </a:t>
            </a:r>
            <a:r>
              <a:rPr lang="pt-BR" sz="1300" smtClean="0"/>
              <a:t>Corticosteróide pré-natal; recém-nascido pré-termo; hemorragia intraventricular; doença da membrana hialina; sepse.</a:t>
            </a:r>
            <a:br>
              <a:rPr lang="pt-BR" sz="1300" smtClean="0"/>
            </a:br>
            <a:r>
              <a:rPr lang="pt-BR" sz="1300" smtClean="0"/>
              <a:t/>
            </a:r>
            <a:br>
              <a:rPr lang="pt-BR" sz="1300" smtClean="0"/>
            </a:br>
            <a:endParaRPr lang="pt-BR" sz="1300" smtClean="0"/>
          </a:p>
        </p:txBody>
      </p:sp>
      <p:graphicFrame>
        <p:nvGraphicFramePr>
          <p:cNvPr id="57362" name="Group 18"/>
          <p:cNvGraphicFramePr>
            <a:graphicFrameLocks noGrp="1"/>
          </p:cNvGraphicFramePr>
          <p:nvPr/>
        </p:nvGraphicFramePr>
        <p:xfrm>
          <a:off x="827088" y="188913"/>
          <a:ext cx="6624637" cy="1463675"/>
        </p:xfrm>
        <a:graphic>
          <a:graphicData uri="http://schemas.openxmlformats.org/drawingml/2006/table">
            <a:tbl>
              <a:tblPr/>
              <a:tblGrid>
                <a:gridCol w="5924550"/>
                <a:gridCol w="700087"/>
              </a:tblGrid>
              <a:tr h="119062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1" i="0" u="none" strike="noStrike" cap="none" normalizeH="0" baseline="0" smtClean="0">
                          <a:ln>
                            <a:noFill/>
                          </a:ln>
                          <a:solidFill>
                            <a:schemeClr val="tx1"/>
                          </a:solidFill>
                          <a:effectLst/>
                          <a:latin typeface="Trebuchet MS" pitchFamily="34" charset="0"/>
                        </a:rPr>
                        <a:t>Avaliação do Impacto da Corticoterapia Pré-Natal em Maternidade-Escola de Referência</a:t>
                      </a:r>
                      <a:r>
                        <a:rPr kumimoji="0" lang="pt-BR" sz="1800" b="0" i="0" u="none" strike="noStrike" cap="none" normalizeH="0" baseline="0" smtClean="0">
                          <a:ln>
                            <a:noFill/>
                          </a:ln>
                          <a:solidFill>
                            <a:schemeClr val="tx1"/>
                          </a:solidFill>
                          <a:effectLst/>
                          <a:latin typeface="Trebuchet MS" pitchFamily="34" charset="0"/>
                        </a:rPr>
                        <a:t/>
                      </a:r>
                      <a:br>
                        <a:rPr kumimoji="0" lang="pt-BR" sz="1800" b="0" i="0" u="none" strike="noStrike" cap="none" normalizeH="0" baseline="0" smtClean="0">
                          <a:ln>
                            <a:noFill/>
                          </a:ln>
                          <a:solidFill>
                            <a:schemeClr val="tx1"/>
                          </a:solidFill>
                          <a:effectLst/>
                          <a:latin typeface="Trebuchet MS" pitchFamily="34" charset="0"/>
                        </a:rPr>
                      </a:br>
                      <a:r>
                        <a:rPr kumimoji="0" lang="pt-BR" sz="1800" b="0" i="0" u="none" strike="noStrike" cap="none" normalizeH="0" baseline="0" smtClean="0">
                          <a:ln>
                            <a:noFill/>
                          </a:ln>
                          <a:solidFill>
                            <a:schemeClr val="tx1"/>
                          </a:solidFill>
                          <a:effectLst/>
                          <a:latin typeface="Trebuchet MS" pitchFamily="34" charset="0"/>
                        </a:rPr>
                        <a:t>Autor(es): Paulo R. Margotto, Marta D.R. Moura, Juliana T.M. Alves, Roberta T. Tallarico e Danielli F. Pereira</a:t>
                      </a:r>
                    </a:p>
                  </a:txBody>
                  <a:tcPr horzOverflow="overflow">
                    <a:lnL cap="flat">
                      <a:noFill/>
                    </a:lnL>
                    <a:lnR>
                      <a:noFill/>
                    </a:lnR>
                    <a:lnT cap="flat">
                      <a:noFill/>
                    </a:lnT>
                    <a:lnB cap="flat">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chemeClr val="tx1"/>
                          </a:solidFill>
                          <a:effectLst/>
                          <a:latin typeface="Trebuchet MS" pitchFamily="34" charset="0"/>
                          <a:hlinkClick r:id="rId2"/>
                        </a:rPr>
                        <a:t>  </a:t>
                      </a:r>
                      <a:r>
                        <a:rPr kumimoji="0" lang="pt-BR" sz="1800" b="0" i="0" u="none" strike="noStrike" cap="none" normalizeH="0" baseline="0" smtClean="0">
                          <a:ln>
                            <a:noFill/>
                          </a:ln>
                          <a:solidFill>
                            <a:schemeClr val="tx1"/>
                          </a:solidFill>
                          <a:effectLst/>
                          <a:latin typeface="Trebuchet MS" pitchFamily="34" charset="0"/>
                        </a:rPr>
                        <a:t>     </a:t>
                      </a:r>
                    </a:p>
                  </a:txBody>
                  <a:tcPr horzOverflow="overflow">
                    <a:lnL>
                      <a:noFill/>
                    </a:lnL>
                    <a:lnR cap="flat">
                      <a:noFill/>
                    </a:lnR>
                    <a:lnT cap="flat">
                      <a:noFill/>
                    </a:lnT>
                    <a:lnB cap="flat">
                      <a:noFill/>
                    </a:lnB>
                    <a:lnTlToBr>
                      <a:noFill/>
                    </a:lnTlToBr>
                    <a:lnBlToTr>
                      <a:noFill/>
                    </a:lnBlToTr>
                    <a:solidFill>
                      <a:srgbClr val="E4E4E4"/>
                    </a:solidFill>
                  </a:tcPr>
                </a:tc>
              </a:tr>
            </a:tbl>
          </a:graphicData>
        </a:graphic>
      </p:graphicFrame>
      <p:pic>
        <p:nvPicPr>
          <p:cNvPr id="57350" name="Picture 6" descr="link2">
            <a:hlinkClick r:id="rId2"/>
          </p:cNvPr>
          <p:cNvPicPr>
            <a:picLocks noChangeAspect="1" noChangeArrowheads="1"/>
          </p:cNvPicPr>
          <p:nvPr/>
        </p:nvPicPr>
        <p:blipFill>
          <a:blip r:embed="rId3"/>
          <a:srcRect/>
          <a:stretch>
            <a:fillRect/>
          </a:stretch>
        </p:blipFill>
        <p:spPr bwMode="auto">
          <a:xfrm>
            <a:off x="6732588" y="765175"/>
            <a:ext cx="352425" cy="285750"/>
          </a:xfrm>
          <a:prstGeom prst="rect">
            <a:avLst/>
          </a:prstGeom>
          <a:noFill/>
        </p:spPr>
      </p:pic>
      <p:sp>
        <p:nvSpPr>
          <p:cNvPr id="57363" name="Rectangle 19"/>
          <p:cNvSpPr>
            <a:spLocks noChangeArrowheads="1"/>
          </p:cNvSpPr>
          <p:nvPr/>
        </p:nvSpPr>
        <p:spPr bwMode="auto">
          <a:xfrm>
            <a:off x="0" y="1773238"/>
            <a:ext cx="8010525" cy="942975"/>
          </a:xfrm>
          <a:prstGeom prst="rect">
            <a:avLst/>
          </a:prstGeom>
          <a:noFill/>
          <a:ln w="9525">
            <a:noFill/>
            <a:miter lim="800000"/>
            <a:headEnd/>
            <a:tailEnd/>
          </a:ln>
          <a:effectLst/>
        </p:spPr>
        <p:txBody>
          <a:bodyPr anchor="ctr">
            <a:spAutoFit/>
          </a:bodyPr>
          <a:lstStyle/>
          <a:p>
            <a:pPr algn="ctr"/>
            <a:r>
              <a:rPr lang="pt-BR" sz="1400" b="1">
                <a:hlinkClick r:id="rId4"/>
              </a:rPr>
              <a:t>LILACS-Avaliação do impacto da corticoterapia pré-natal em ...</a:t>
            </a:r>
            <a:endParaRPr lang="pt-BR" sz="1400" b="1"/>
          </a:p>
          <a:p>
            <a:pPr algn="ctr"/>
            <a:r>
              <a:rPr lang="pt-BR" sz="1400" i="1"/>
              <a:t>bases.bireme.br/cgi-bin/wxislind.exe/iah/online/?IsisScript...xis...</a:t>
            </a:r>
            <a:endParaRPr lang="pt-BR" sz="1400"/>
          </a:p>
          <a:p>
            <a:pPr algn="ctr"/>
            <a:r>
              <a:rPr lang="pt-BR" sz="1400"/>
              <a:t>Título: </a:t>
            </a:r>
            <a:r>
              <a:rPr lang="pt-BR" sz="1400" i="1"/>
              <a:t>Avaliação do impacto da corticoterapia pré-natal em maternidade</a:t>
            </a:r>
            <a:r>
              <a:rPr lang="pt-BR" sz="1400"/>
              <a:t>-</a:t>
            </a:r>
            <a:r>
              <a:rPr lang="pt-BR" sz="1400" i="1"/>
              <a:t>escola de referência</a:t>
            </a:r>
            <a:r>
              <a:rPr lang="pt-BR" sz="1400"/>
              <a:t> / Evaluation of the impact of prenatal therapy with corticosteroids ... </a:t>
            </a:r>
          </a:p>
        </p:txBody>
      </p:sp>
      <p:sp>
        <p:nvSpPr>
          <p:cNvPr id="57364" name="Oval 20"/>
          <p:cNvSpPr>
            <a:spLocks noChangeArrowheads="1"/>
          </p:cNvSpPr>
          <p:nvPr/>
        </p:nvSpPr>
        <p:spPr bwMode="auto">
          <a:xfrm>
            <a:off x="6804025" y="1196975"/>
            <a:ext cx="914400" cy="914400"/>
          </a:xfrm>
          <a:prstGeom prst="ellipse">
            <a:avLst/>
          </a:prstGeom>
          <a:solidFill>
            <a:schemeClr val="accent1"/>
          </a:solidFill>
          <a:ln w="9525">
            <a:solidFill>
              <a:schemeClr val="tx1"/>
            </a:solidFill>
            <a:round/>
            <a:headEnd/>
            <a:tailEnd/>
          </a:ln>
          <a:effectLst/>
        </p:spPr>
        <p:txBody>
          <a:bodyPr wrap="none" anchor="ctr"/>
          <a:lstStyle/>
          <a:p>
            <a:pPr algn="ctr"/>
            <a:r>
              <a:rPr lang="pt-BR">
                <a:solidFill>
                  <a:srgbClr val="FFFF00"/>
                </a:solidFill>
              </a:rPr>
              <a:t>2011</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1" name="Rectangle 3"/>
          <p:cNvSpPr>
            <a:spLocks noGrp="1"/>
          </p:cNvSpPr>
          <p:nvPr>
            <p:ph type="body" idx="1"/>
          </p:nvPr>
        </p:nvSpPr>
        <p:spPr>
          <a:xfrm>
            <a:off x="611188" y="2420938"/>
            <a:ext cx="7239000" cy="4846637"/>
          </a:xfrm>
        </p:spPr>
        <p:txBody>
          <a:bodyPr/>
          <a:lstStyle/>
          <a:p>
            <a:r>
              <a:rPr lang="pt-BR" b="1" smtClean="0">
                <a:solidFill>
                  <a:srgbClr val="0000FF"/>
                </a:solidFill>
              </a:rPr>
              <a:t>Perguntas e Respostas ao Autor</a:t>
            </a:r>
            <a:r>
              <a:rPr lang="pt-BR" smtClean="0">
                <a:solidFill>
                  <a:srgbClr val="0000FF"/>
                </a:solidFill>
              </a:rPr>
              <a:t> </a:t>
            </a:r>
          </a:p>
        </p:txBody>
      </p:sp>
      <p:graphicFrame>
        <p:nvGraphicFramePr>
          <p:cNvPr id="58396" name="Group 28"/>
          <p:cNvGraphicFramePr>
            <a:graphicFrameLocks noGrp="1"/>
          </p:cNvGraphicFramePr>
          <p:nvPr/>
        </p:nvGraphicFramePr>
        <p:xfrm>
          <a:off x="0" y="549275"/>
          <a:ext cx="7850188" cy="1154113"/>
        </p:xfrm>
        <a:graphic>
          <a:graphicData uri="http://schemas.openxmlformats.org/drawingml/2006/table">
            <a:tbl>
              <a:tblPr/>
              <a:tblGrid>
                <a:gridCol w="2616200"/>
                <a:gridCol w="2617788"/>
                <a:gridCol w="2616200"/>
              </a:tblGrid>
              <a:tr h="64135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FF"/>
                          </a:solidFill>
                          <a:effectLst/>
                          <a:latin typeface="Trebuchet MS" pitchFamily="34" charset="0"/>
                          <a:hlinkClick r:id="rId2"/>
                        </a:rPr>
                        <a:t>Avaliação do Impacto da Corticoterapia Pré-Natal em Maternidade-Escola de Referência (20 perguntas ao Autor, Dr. Paulo R. Margotto))</a:t>
                      </a:r>
                      <a:endParaRPr kumimoji="0" lang="pt-BR" sz="1400" b="0" i="0" u="none" strike="noStrike" cap="none" normalizeH="0" baseline="0" smtClean="0">
                        <a:ln>
                          <a:noFill/>
                        </a:ln>
                        <a:solidFill>
                          <a:srgbClr val="0000FF"/>
                        </a:solidFill>
                        <a:effectLst/>
                        <a:latin typeface="Trebuchet MS" pitchFamily="34"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FF"/>
                          </a:solidFill>
                          <a:effectLst/>
                          <a:latin typeface="Trebuchet MS" pitchFamily="34" charset="0"/>
                          <a:hlinkClick r:id="rId2"/>
                        </a:rPr>
                        <a:t>Paulo R. Margotto, Marta D.R. Moura, Juliana T.M. Alves, Roberta T. Tallarico e Danielli F. Pereira</a:t>
                      </a:r>
                      <a:endParaRPr kumimoji="0" lang="pt-BR" sz="1400" b="0" i="0" u="none" strike="noStrike" cap="none" normalizeH="0" baseline="0" smtClean="0">
                        <a:ln>
                          <a:noFill/>
                        </a:ln>
                        <a:solidFill>
                          <a:srgbClr val="0000FF"/>
                        </a:solidFill>
                        <a:effectLst/>
                        <a:latin typeface="Trebuchet MS" pitchFamily="34"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chemeClr val="tx1"/>
                          </a:solidFill>
                          <a:effectLst/>
                          <a:latin typeface="Trebuchet MS" pitchFamily="34" charset="0"/>
                          <a:hlinkClick r:id="rId2"/>
                        </a:rPr>
                        <a:t>  </a:t>
                      </a:r>
                      <a:r>
                        <a:rPr kumimoji="0" lang="pt-BR" sz="1400" b="0" i="0" u="none" strike="noStrike" cap="none" normalizeH="0" baseline="0" smtClean="0">
                          <a:ln>
                            <a:noFill/>
                          </a:ln>
                          <a:solidFill>
                            <a:schemeClr val="tx1"/>
                          </a:solidFill>
                          <a:effectLst/>
                          <a:latin typeface="Trebuchet MS" pitchFamily="34" charset="0"/>
                        </a:rPr>
                        <a:t>      </a:t>
                      </a:r>
                    </a:p>
                  </a:txBody>
                  <a:tcPr anchor="ct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r>
            </a:tbl>
          </a:graphicData>
        </a:graphic>
      </p:graphicFrame>
      <p:pic>
        <p:nvPicPr>
          <p:cNvPr id="58375" name="Picture 7" descr="Clique aqui para ver o artigo">
            <a:hlinkClick r:id="rId2"/>
          </p:cNvPr>
          <p:cNvPicPr>
            <a:picLocks noChangeAspect="1" noChangeArrowheads="1"/>
          </p:cNvPicPr>
          <p:nvPr/>
        </p:nvPicPr>
        <p:blipFill>
          <a:blip r:embed="rId3"/>
          <a:srcRect/>
          <a:stretch>
            <a:fillRect/>
          </a:stretch>
        </p:blipFill>
        <p:spPr bwMode="auto">
          <a:xfrm>
            <a:off x="6372225" y="908050"/>
            <a:ext cx="371475" cy="371475"/>
          </a:xfrm>
          <a:prstGeom prst="rect">
            <a:avLst/>
          </a:prstGeom>
          <a:noFill/>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3"/>
          <p:cNvSpPr>
            <a:spLocks noGrp="1"/>
          </p:cNvSpPr>
          <p:nvPr>
            <p:ph type="body" idx="4294967295"/>
          </p:nvPr>
        </p:nvSpPr>
        <p:spPr>
          <a:xfrm>
            <a:off x="0" y="1196975"/>
            <a:ext cx="8172450" cy="5327650"/>
          </a:xfrm>
          <a:solidFill>
            <a:schemeClr val="bg1"/>
          </a:solidFill>
          <a:ln>
            <a:solidFill>
              <a:schemeClr val="bg1"/>
            </a:solidFill>
          </a:ln>
        </p:spPr>
        <p:txBody>
          <a:bodyPr/>
          <a:lstStyle/>
          <a:p>
            <a:r>
              <a:rPr lang="pt-BR" sz="2200" b="1" i="1" smtClean="0"/>
              <a:t>Paulo R. Margotto</a:t>
            </a:r>
            <a:r>
              <a:rPr lang="pt-BR" sz="2200" smtClean="0"/>
              <a:t>: No primeiro estudo randomizado de Liggins e Howie (1972),  há sugestão de que o uso do corticosteróide em gestante com hipertensão arterial propiciaria  a morte  fetal. Esse  achado  teve  influência em muitos clínicos na decisão da corticoterapia para a maturação fetal nas pacientes hipertensas.  No </a:t>
            </a:r>
          </a:p>
          <a:p>
            <a:pPr>
              <a:buFont typeface="Wingdings 2" pitchFamily="18" charset="2"/>
              <a:buNone/>
            </a:pPr>
            <a:r>
              <a:rPr lang="pt-BR" sz="2200" smtClean="0"/>
              <a:t>    entanto, Amorim e col (1999),  em um ensaio prospectivo, duplo-cego e randomizado, que envolveu 218 gestantes em grave estado de pré-eclâmpsia, </a:t>
            </a:r>
          </a:p>
          <a:p>
            <a:pPr>
              <a:buFont typeface="Wingdings 2" pitchFamily="18" charset="2"/>
              <a:buNone/>
            </a:pPr>
            <a:r>
              <a:rPr lang="pt-BR" sz="2200" smtClean="0"/>
              <a:t>    de 26 a 34 semanas, mostraram que o uso da corticoterapia pré-natal diminuiu  significativamente  a ocorrência de doença da membrana hialina, hemorragia </a:t>
            </a:r>
          </a:p>
          <a:p>
            <a:pPr>
              <a:buFont typeface="Wingdings 2" pitchFamily="18" charset="2"/>
              <a:buNone/>
            </a:pPr>
            <a:r>
              <a:rPr lang="pt-BR" sz="2200" smtClean="0"/>
              <a:t>    intraventricular, canal arterial e infecção perinatal e  morte neonatal, sem aumento do risco de natimorto. Portanto, não se contra-indica o uso de corticosteróides em mães hipertensas</a:t>
            </a:r>
          </a:p>
        </p:txBody>
      </p:sp>
      <p:sp>
        <p:nvSpPr>
          <p:cNvPr id="59395" name="Rectangle 4"/>
          <p:cNvSpPr>
            <a:spLocks/>
          </p:cNvSpPr>
          <p:nvPr/>
        </p:nvSpPr>
        <p:spPr bwMode="auto">
          <a:xfrm>
            <a:off x="323850" y="260350"/>
            <a:ext cx="7467600" cy="1143000"/>
          </a:xfrm>
          <a:prstGeom prst="rect">
            <a:avLst/>
          </a:prstGeom>
          <a:noFill/>
          <a:ln w="9525">
            <a:noFill/>
            <a:miter lim="800000"/>
            <a:headEnd/>
            <a:tailEnd/>
          </a:ln>
        </p:spPr>
        <p:txBody>
          <a:bodyPr anchor="b"/>
          <a:lstStyle/>
          <a:p>
            <a:pPr eaLnBrk="0" hangingPunct="0"/>
            <a:r>
              <a:rPr lang="pt-BR" sz="2400">
                <a:solidFill>
                  <a:schemeClr val="tx2"/>
                </a:solidFill>
                <a:latin typeface="Century Schoolbook"/>
              </a:rPr>
              <a:t>1) </a:t>
            </a:r>
            <a:r>
              <a:rPr lang="pt-BR" sz="2400" b="1">
                <a:solidFill>
                  <a:schemeClr val="tx2"/>
                </a:solidFill>
                <a:latin typeface="Century Schoolbook"/>
              </a:rPr>
              <a:t>Há contra-indicação do uso do corticosteróide pré-natal nas mães hipertensas?</a:t>
            </a:r>
            <a:r>
              <a:rPr lang="pt-BR" sz="2600" b="1">
                <a:solidFill>
                  <a:schemeClr val="tx2"/>
                </a:solidFill>
                <a:latin typeface="Century Schoolbook"/>
              </a:rPr>
              <a:t/>
            </a:r>
            <a:br>
              <a:rPr lang="pt-BR" sz="2600" b="1">
                <a:solidFill>
                  <a:schemeClr val="tx2"/>
                </a:solidFill>
                <a:latin typeface="Century Schoolbook"/>
              </a:rPr>
            </a:br>
            <a:endParaRPr lang="pt-BR" sz="2600" b="1">
              <a:solidFill>
                <a:schemeClr val="tx2"/>
              </a:solidFill>
              <a:latin typeface="Century Schoolbook"/>
            </a:endParaRP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Grp="1"/>
          </p:cNvSpPr>
          <p:nvPr>
            <p:ph type="title" idx="4294967295"/>
          </p:nvPr>
        </p:nvSpPr>
        <p:spPr bwMode="auto">
          <a:xfrm>
            <a:off x="539750" y="0"/>
            <a:ext cx="7467600" cy="1143000"/>
          </a:xfrm>
          <a:noFill/>
        </p:spPr>
        <p:txBody>
          <a:bodyPr wrap="square" lIns="91440" tIns="45720" rIns="91440" bIns="45720" numCol="1" compatLnSpc="1">
            <a:prstTxWarp prst="textNoShape">
              <a:avLst/>
            </a:prstTxWarp>
          </a:bodyPr>
          <a:lstStyle/>
          <a:p>
            <a:r>
              <a:rPr lang="pt-BR" sz="2000" cap="none" smtClean="0">
                <a:ln>
                  <a:noFill/>
                </a:ln>
                <a:solidFill>
                  <a:schemeClr val="accent1"/>
                </a:solidFill>
              </a:rPr>
              <a:t>2) </a:t>
            </a:r>
            <a:r>
              <a:rPr lang="pt-BR" sz="2000" cap="none" smtClean="0">
                <a:ln>
                  <a:noFill/>
                </a:ln>
                <a:solidFill>
                  <a:schemeClr val="tx2"/>
                </a:solidFill>
              </a:rPr>
              <a:t>A rotura prematura de membranas (RPM) constitui uma contra-indicação do  uso de corticosteróide pré-natal?</a:t>
            </a:r>
          </a:p>
        </p:txBody>
      </p:sp>
      <p:sp>
        <p:nvSpPr>
          <p:cNvPr id="60419" name="Rectangle 3"/>
          <p:cNvSpPr>
            <a:spLocks noGrp="1"/>
          </p:cNvSpPr>
          <p:nvPr>
            <p:ph type="body" idx="4294967295"/>
          </p:nvPr>
        </p:nvSpPr>
        <p:spPr>
          <a:xfrm>
            <a:off x="428625" y="1214438"/>
            <a:ext cx="7467600" cy="5257800"/>
          </a:xfrm>
        </p:spPr>
        <p:txBody>
          <a:bodyPr/>
          <a:lstStyle/>
          <a:p>
            <a:pPr>
              <a:lnSpc>
                <a:spcPct val="80000"/>
              </a:lnSpc>
            </a:pPr>
            <a:r>
              <a:rPr lang="pt-BR" sz="1800" b="1" i="1" smtClean="0"/>
              <a:t>Dr.Paulo R. Margotto</a:t>
            </a:r>
            <a:r>
              <a:rPr lang="pt-BR" sz="1800" smtClean="0"/>
              <a:t>: Na RPM um grande problema é a lesão cerebral. Em 1999, Leviton e cl(1999),  relataram um risco de 6,9 de ecolucência periventricular na infecção materna e 10,8 vezes na vasculite fetal, sendo estes 2 fatores fortes predictivos de ecoluscência periventricular, sobretudo a tardia no RN pré-termo. Elimian e cl(1999), estudando 1148 RN de mães com RPM (peso ao nascer &lt; 1750g) relataram diminuição significativa da HIV severa e LPV com o uso do esteróide pré-natal. Em 2000, estes autores  evidenciaram, nos RN cujas placentas apresentavam corioamnionite histológica, redução significativa da doença da membrana hialina, da hemorragia intraventricular e leucomalácia periventricular além de  menor mortalidade neonatal quando expostos ao corticosteróide pré-natal  em relação aos RN com corioamnionite histológica não expostos ao corticosteróide pré-natal. Assim, além do risco da infecção neonatal na RPM, pensar também no alto risco da lesão cerebral. O esteróide pré-natal protege este RN da lesão cerebral minimizando as graves conseqüências no amanhã destes bebês. Há evidências que os corticosteróide pré-natal inibe as citocinas pró-inflamatórias que são as responsáveis pelo dano cerebral. Portanto a RPM não constitui contra-indicação para o uso de corticosteróide pré-natal</a:t>
            </a: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p:cNvSpPr>
            <a:spLocks noGrp="1"/>
          </p:cNvSpPr>
          <p:nvPr>
            <p:ph type="title" idx="4294967295"/>
          </p:nvPr>
        </p:nvSpPr>
        <p:spPr bwMode="auto">
          <a:noFill/>
        </p:spPr>
        <p:txBody>
          <a:bodyPr wrap="square" lIns="91440" tIns="45720" rIns="91440" bIns="45720" numCol="1" compatLnSpc="1">
            <a:prstTxWarp prst="textNoShape">
              <a:avLst/>
            </a:prstTxWarp>
          </a:bodyPr>
          <a:lstStyle/>
          <a:p>
            <a:r>
              <a:rPr lang="pt-BR" sz="2000" cap="none" smtClean="0">
                <a:ln>
                  <a:noFill/>
                </a:ln>
                <a:solidFill>
                  <a:schemeClr val="tx2"/>
                </a:solidFill>
              </a:rPr>
              <a:t>3) Como o corticosteróide pré-natal promove melhores condições ao nascer?</a:t>
            </a:r>
          </a:p>
        </p:txBody>
      </p:sp>
      <p:sp>
        <p:nvSpPr>
          <p:cNvPr id="61443" name="Rectangle 3"/>
          <p:cNvSpPr>
            <a:spLocks noGrp="1"/>
          </p:cNvSpPr>
          <p:nvPr>
            <p:ph type="body" idx="4294967295"/>
          </p:nvPr>
        </p:nvSpPr>
        <p:spPr/>
        <p:txBody>
          <a:bodyPr/>
          <a:lstStyle/>
          <a:p>
            <a:r>
              <a:rPr lang="pt-BR" sz="2000" b="1" i="1" smtClean="0"/>
              <a:t>Dr.Paulo R. Margotto</a:t>
            </a:r>
            <a:r>
              <a:rPr lang="pt-BR" sz="2000" smtClean="0"/>
              <a:t>: Gardner e cl (1995) relataram que nos recém-nascidos com peso ao nascer menor que 1000g, o uso do corticosteróide pré-natal foi um forte preditor de escore de Apgar acima de 3 no primeiro minuto e acima de 6 no quinto minuto após controle das variáveis idade gestacional, peso ao nascer, valores de gases no sangue do cordão. As razões para melhores condições ao nascer das crianças cujas mães receberam corticosteróide pré-natal parecem estar relacionadas ao efeito de maturação do sistema enzimático específico e dos órgãos, alguns destes ocorrendo dentro de horas após a administração de corticosteróide.</a:t>
            </a: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p:cNvSpPr>
          <p:nvPr>
            <p:ph type="title" idx="4294967295"/>
          </p:nvPr>
        </p:nvSpPr>
        <p:spPr bwMode="auto"/>
        <p:txBody>
          <a:bodyPr wrap="square" lIns="91440" tIns="45720" rIns="91440" bIns="45720" numCol="1" compatLnSpc="1">
            <a:prstTxWarp prst="textNoShape">
              <a:avLst/>
            </a:prstTxWarp>
          </a:bodyPr>
          <a:lstStyle/>
          <a:p>
            <a:r>
              <a:rPr lang="pt-BR" sz="2000" cap="none" smtClean="0">
                <a:ln>
                  <a:noFill/>
                </a:ln>
                <a:solidFill>
                  <a:schemeClr val="tx2"/>
                </a:solidFill>
              </a:rPr>
              <a:t>4) Qual é o mecanismo da menor incidência de doença da membrana hialina nos  recém-nascidos cujas mães receberam corticosteróide pré-natal?</a:t>
            </a:r>
          </a:p>
        </p:txBody>
      </p:sp>
      <p:sp>
        <p:nvSpPr>
          <p:cNvPr id="62467" name="Rectangle 3"/>
          <p:cNvSpPr>
            <a:spLocks noGrp="1"/>
          </p:cNvSpPr>
          <p:nvPr>
            <p:ph type="body" idx="4294967295"/>
          </p:nvPr>
        </p:nvSpPr>
        <p:spPr/>
        <p:txBody>
          <a:bodyPr/>
          <a:lstStyle/>
          <a:p>
            <a:r>
              <a:rPr lang="pt-BR" sz="1800" b="1" i="1" smtClean="0"/>
              <a:t>Dr.Paulo R. Margotto</a:t>
            </a:r>
            <a:r>
              <a:rPr lang="pt-BR" sz="1800" smtClean="0"/>
              <a:t>:Evidências em animais indicam uma ação via estimulação do desenvolvimento estrutural e aumento da produção e secreção do surfactante pulmonar, através da indução dos pnumotócitos II, células produtoras de surfactante pulmonar. Bunt e cl (2000) evidenciaram que o corticosteróide pré-natal aumentou a síntese do surfactante pulmonar (1,3mg/kg/dia para cada dose de surfactante). A corticoterapia pré-natal aumenta os receptores beta-adrenérgicos do pulmão e agonistas específicos, propiciando maior produção de surfactante e absorção do flúido alveolar1. Egberts e cl (1999) evidenciaram que o corticosteróide pré-natal reduziu o risco de ocorrência de doença da membrana hialina tão efetivamente quanto ao surfactante pulmonar exógeno profilático ao nascimento. A implicação do custo destas duas intervenções na prevenção da doença da membrana hialina é obviamente significante. </a:t>
            </a: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p:cNvSpPr>
            <a:spLocks noGrp="1"/>
          </p:cNvSpPr>
          <p:nvPr>
            <p:ph type="title" idx="4294967295"/>
          </p:nvPr>
        </p:nvSpPr>
        <p:spPr bwMode="auto"/>
        <p:txBody>
          <a:bodyPr wrap="square" lIns="91440" tIns="45720" rIns="91440" bIns="45720" numCol="1" compatLnSpc="1">
            <a:prstTxWarp prst="textNoShape">
              <a:avLst/>
            </a:prstTxWarp>
          </a:bodyPr>
          <a:lstStyle/>
          <a:p>
            <a:r>
              <a:rPr lang="pt-BR" sz="2000" cap="none" smtClean="0">
                <a:ln>
                  <a:noFill/>
                </a:ln>
                <a:solidFill>
                  <a:schemeClr val="tx2"/>
                </a:solidFill>
              </a:rPr>
              <a:t>5)Qual é o significado da menor incidência de sepse no grupo de recém-nascidos cujas mães receberam corticosteróide pré-natal?</a:t>
            </a:r>
          </a:p>
        </p:txBody>
      </p:sp>
      <p:sp>
        <p:nvSpPr>
          <p:cNvPr id="63491" name="Rectangle 3"/>
          <p:cNvSpPr>
            <a:spLocks noGrp="1"/>
          </p:cNvSpPr>
          <p:nvPr>
            <p:ph type="body" idx="4294967295"/>
          </p:nvPr>
        </p:nvSpPr>
        <p:spPr/>
        <p:txBody>
          <a:bodyPr/>
          <a:lstStyle/>
          <a:p>
            <a:r>
              <a:rPr lang="pt-BR" sz="2000" b="1" i="1" smtClean="0"/>
              <a:t>Dr. Paulo R. Margotto</a:t>
            </a:r>
            <a:r>
              <a:rPr lang="pt-BR" sz="2000" smtClean="0"/>
              <a:t>: A sepse neonatal ocorreu com freqüência significativamente menor no grupo com o uso de corticosteróide pré-natal (p&lt;0, 004) no nosso estudo. (no modelo de regressão logística a corticoterapia pré-natal permaneceu como fator protetor e a necessidade de intubação, como fator de risco). Este risco pode aumentar com o uso de cursos múltiplos em gestante com corioamnionite e RPM. Mas não com curso simples. A diminuição da ocorrência da sepse neonatal tem importantes implicações no seguimento,com menor risco de desfecho neurológico (paralisia cerebral, desenvolvimento  mental e psicomotor) </a:t>
            </a: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p:cNvSpPr>
          <p:nvPr>
            <p:ph type="title" idx="4294967295"/>
          </p:nvPr>
        </p:nvSpPr>
        <p:spPr bwMode="auto"/>
        <p:txBody>
          <a:bodyPr wrap="square" lIns="91440" tIns="45720" rIns="91440" bIns="45720" numCol="1" compatLnSpc="1">
            <a:prstTxWarp prst="textNoShape">
              <a:avLst/>
            </a:prstTxWarp>
          </a:bodyPr>
          <a:lstStyle/>
          <a:p>
            <a:r>
              <a:rPr lang="pt-BR" sz="2000" cap="none" smtClean="0">
                <a:ln>
                  <a:noFill/>
                </a:ln>
                <a:solidFill>
                  <a:schemeClr val="tx2"/>
                </a:solidFill>
              </a:rPr>
              <a:t>6)O uso do corticosteróide pré-natal previne a ocorrência de canal arterial pérvio?</a:t>
            </a:r>
          </a:p>
        </p:txBody>
      </p:sp>
      <p:sp>
        <p:nvSpPr>
          <p:cNvPr id="64515" name="Rectangle 3"/>
          <p:cNvSpPr>
            <a:spLocks noGrp="1"/>
          </p:cNvSpPr>
          <p:nvPr>
            <p:ph type="body" idx="4294967295"/>
          </p:nvPr>
        </p:nvSpPr>
        <p:spPr/>
        <p:txBody>
          <a:bodyPr/>
          <a:lstStyle/>
          <a:p>
            <a:r>
              <a:rPr lang="pt-BR" b="1" i="1" smtClean="0"/>
              <a:t>Dr.Paulo R. Margotto: </a:t>
            </a:r>
            <a:r>
              <a:rPr lang="pt-BR" smtClean="0"/>
              <a:t>Relatamos no nosso estudo menor necessidade de uso de ibuprofeno para o fechamento do canal arterial. Clyman e cl (1981) relataram menor incidência de canal arterial clinicamente significante no grupo de pré-termos cujas mães usaram de betametasona no pré-natal (p&lt;0,02). O mecanismo de ação envolvido parece advir do seu efeito na regulação do canal arterial, tornando-o mais sensível a prostaglandina que seria a responsável pela manutenção da sua patência.</a:t>
            </a: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p:cNvSpPr>
            <a:spLocks noGrp="1"/>
          </p:cNvSpPr>
          <p:nvPr>
            <p:ph type="title" idx="4294967295"/>
          </p:nvPr>
        </p:nvSpPr>
        <p:spPr bwMode="auto"/>
        <p:txBody>
          <a:bodyPr wrap="square" lIns="91440" tIns="45720" rIns="91440" bIns="45720" numCol="1" compatLnSpc="1">
            <a:prstTxWarp prst="textNoShape">
              <a:avLst/>
            </a:prstTxWarp>
          </a:bodyPr>
          <a:lstStyle/>
          <a:p>
            <a:r>
              <a:rPr lang="pt-BR" sz="2000" cap="none" smtClean="0">
                <a:ln>
                  <a:noFill/>
                </a:ln>
                <a:solidFill>
                  <a:schemeClr val="tx2"/>
                </a:solidFill>
              </a:rPr>
              <a:t>7)Qual é o papel do corticosteróide pré-natal na redução da hemorragia intraventricular do recém-nascido pré-termo?</a:t>
            </a:r>
          </a:p>
        </p:txBody>
      </p:sp>
      <p:sp>
        <p:nvSpPr>
          <p:cNvPr id="65539" name="Rectangle 3"/>
          <p:cNvSpPr>
            <a:spLocks noGrp="1"/>
          </p:cNvSpPr>
          <p:nvPr>
            <p:ph type="body" idx="4294967295"/>
          </p:nvPr>
        </p:nvSpPr>
        <p:spPr/>
        <p:txBody>
          <a:bodyPr/>
          <a:lstStyle/>
          <a:p>
            <a:r>
              <a:rPr lang="pt-BR" sz="2400" b="1" i="1" smtClean="0"/>
              <a:t>Dr. Paulo R. Margotto</a:t>
            </a:r>
            <a:r>
              <a:rPr lang="pt-BR" sz="2400" smtClean="0"/>
              <a:t>: O uso do corticosteróide pré-natal no nosso estudo  demonstrou ser significativamente protetor para a hemorragia intraventricular em todos os graus (p&lt;0,04), sendo necessário tratar 9 mães para evitar uma hemorragia intraventricular, como evidenciado por vários outros autores. Os prováveis mecanismos envolvidos seriam a aceleração da diferenciação das células neuronais, a promoção da maturação dos vasos sangüíneos na matriz germinativa, a estabilização da pressão arterial nos primeiros três dias de vida. </a:t>
            </a: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p:cNvSpPr>
            <a:spLocks noGrp="1"/>
          </p:cNvSpPr>
          <p:nvPr>
            <p:ph type="title" idx="4294967295"/>
          </p:nvPr>
        </p:nvSpPr>
        <p:spPr bwMode="auto">
          <a:xfrm>
            <a:off x="611188" y="-242888"/>
            <a:ext cx="7467600" cy="1143001"/>
          </a:xfrm>
        </p:spPr>
        <p:txBody>
          <a:bodyPr wrap="square" lIns="91440" tIns="45720" rIns="91440" bIns="45720" numCol="1" compatLnSpc="1">
            <a:prstTxWarp prst="textNoShape">
              <a:avLst/>
            </a:prstTxWarp>
          </a:bodyPr>
          <a:lstStyle/>
          <a:p>
            <a:r>
              <a:rPr lang="pt-BR" sz="1800" cap="none" smtClean="0">
                <a:ln>
                  <a:noFill/>
                </a:ln>
                <a:solidFill>
                  <a:schemeClr val="tx2"/>
                </a:solidFill>
              </a:rPr>
              <a:t>8) É importante a redução de qualquer grau de hemorragia intraventricular com o uso de corticosteróide pré-natal? Por quê?</a:t>
            </a:r>
          </a:p>
        </p:txBody>
      </p:sp>
      <p:sp>
        <p:nvSpPr>
          <p:cNvPr id="66563" name="Rectangle 3"/>
          <p:cNvSpPr>
            <a:spLocks noGrp="1"/>
          </p:cNvSpPr>
          <p:nvPr>
            <p:ph type="body" idx="4294967295"/>
          </p:nvPr>
        </p:nvSpPr>
        <p:spPr>
          <a:xfrm>
            <a:off x="468313" y="1268413"/>
            <a:ext cx="7308850" cy="4824412"/>
          </a:xfrm>
          <a:solidFill>
            <a:schemeClr val="bg1"/>
          </a:solidFill>
        </p:spPr>
        <p:txBody>
          <a:bodyPr/>
          <a:lstStyle/>
          <a:p>
            <a:pPr>
              <a:lnSpc>
                <a:spcPct val="80000"/>
              </a:lnSpc>
            </a:pPr>
            <a:r>
              <a:rPr lang="pt-BR" sz="1600" b="1" i="1" smtClean="0"/>
              <a:t>Dr. Paulo R. Margotto</a:t>
            </a:r>
            <a:r>
              <a:rPr lang="pt-BR" sz="1600" smtClean="0"/>
              <a:t>: A ocorrência da hemorragia intraventricular não complicada (sem envolvimento parenquimatoso e sem hidrocéfalo pós-hemorrágico) pode afetar o volume cortical (redução em 16%) na substância cinzenta cortical ao termo, devido à perda das células precursoras astrocísticas causadas pela hemorragia intraventricular e pela destruição da matriz germinativa. Patra e cl (2006), em recém-nascidos entre 24-29 semanas de idade gestacional com hemorragia intraventricular grau I e II, relataram prognóstico ruim aos 2 anos de idade, após ajuste de variáveis de confusão (2 vezes o aumento do risco de menor desempenho cognitivo e 2,6 vezes o aumento do risco de anormalidades neuromotoras). Estes resultados podem estar relacionados com a destruição da matriz germinativa, com perda dos precursores gliais necessários para a mielinização e o desenvolvimento cortical. Entre 10-24 semanas de gestação, a migração neuronal se completou, mas a matriz germinativa provê precursores gliais que se tornarão oligodentrócitos e astrócitos e neste estágio tardio da gliogênese, os astrócitos migram às camadas superiores corticais e são cruciais para a sobrevivência neuronal e o desenvolvimento do córtex cerebral. Segundo Leviton e Gressens (2007), nestas condições, os astrócitos migram às camadas corticais através de um campo minado. A perda da organização cortical pode refletir na perda do volume da substância cinzenta e consequentemente, deficiente desempenho cognitivo. Segundo Inder (2006), a substância branca cerebral é o sítio comum do impacto neuropatológico para a hemorragia intraventricular. Assim, a diminuição de todos os graus de hemorragia intraventricular é o efeito de maior importância no uso da corticoterapia pré-natal. </a:t>
            </a: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2"/>
          <p:cNvSpPr>
            <a:spLocks noGrp="1"/>
          </p:cNvSpPr>
          <p:nvPr>
            <p:ph type="title" idx="4294967295"/>
          </p:nvPr>
        </p:nvSpPr>
        <p:spPr bwMode="auto">
          <a:xfrm>
            <a:off x="285750" y="0"/>
            <a:ext cx="8135938" cy="1143000"/>
          </a:xfrm>
          <a:noFill/>
        </p:spPr>
        <p:txBody>
          <a:bodyPr wrap="square" lIns="91440" tIns="45720" rIns="91440" bIns="45720" numCol="1" compatLnSpc="1">
            <a:prstTxWarp prst="textNoShape">
              <a:avLst/>
            </a:prstTxWarp>
          </a:bodyPr>
          <a:lstStyle/>
          <a:p>
            <a:r>
              <a:rPr lang="pt-BR" sz="2000" cap="none" smtClean="0">
                <a:ln>
                  <a:noFill/>
                </a:ln>
                <a:solidFill>
                  <a:schemeClr val="tx2"/>
                </a:solidFill>
              </a:rPr>
              <a:t>9) Há diferenças entre os tipos de corticosteróides  usado no pré-natal?</a:t>
            </a:r>
            <a:br>
              <a:rPr lang="pt-BR" sz="2000" cap="none" smtClean="0">
                <a:ln>
                  <a:noFill/>
                </a:ln>
                <a:solidFill>
                  <a:schemeClr val="tx2"/>
                </a:solidFill>
              </a:rPr>
            </a:br>
            <a:endParaRPr lang="pt-BR" sz="2000" cap="none" smtClean="0">
              <a:ln>
                <a:noFill/>
              </a:ln>
              <a:solidFill>
                <a:schemeClr val="tx2"/>
              </a:solidFill>
            </a:endParaRPr>
          </a:p>
        </p:txBody>
      </p:sp>
      <p:sp>
        <p:nvSpPr>
          <p:cNvPr id="67587" name="Rectangle 3"/>
          <p:cNvSpPr>
            <a:spLocks noGrp="1"/>
          </p:cNvSpPr>
          <p:nvPr>
            <p:ph type="body" idx="4294967295"/>
          </p:nvPr>
        </p:nvSpPr>
        <p:spPr>
          <a:xfrm>
            <a:off x="250825" y="836613"/>
            <a:ext cx="7850188" cy="5689600"/>
          </a:xfrm>
          <a:solidFill>
            <a:schemeClr val="bg1"/>
          </a:solidFill>
        </p:spPr>
        <p:txBody>
          <a:bodyPr/>
          <a:lstStyle/>
          <a:p>
            <a:pPr>
              <a:lnSpc>
                <a:spcPct val="80000"/>
              </a:lnSpc>
            </a:pPr>
            <a:r>
              <a:rPr lang="pt-BR" sz="1800" b="1" i="1" smtClean="0"/>
              <a:t>Dr. Paulo R. Margotto</a:t>
            </a:r>
            <a:r>
              <a:rPr lang="pt-BR" sz="1800" smtClean="0"/>
              <a:t>: No nosso estudo, a ocorrência da doença da membrana hialina foi significativamente menor no grupo da betametasona, como relatado por Feldman et al, que inclusive evidenciaram ainda menor incidência de displasia broncopulmonar. A betametasona tem sido demonstrada, em estudos animais, ser duas a três vezes mais potente do que a dexametasona na promoção da maturação pulmonar. Observamos no nosso estudo menor tendência a apresentar pneumotórax e dependência de oxigênio com 36 semanas de idade pós-concepção nos RN  cujas mães fizeram uso de betametasona. No entanto, Bar-Lev e cl (2004), Elimian e cl (2007) não relataram diferenças significativas entre a ocorrência de doença da membrana hialina e necessidade de ventilação mecânica entre os grupos expostos a betametasona ou a dexametasona. A significativa menor incidência da sepse no grupo do exposto a corticoterapia no presente estudo foi devido a uma menor tendência de ocorrência no grupo da dexametasona, provavelmente atribuída à potência e a longa ação da betametasona. A proteção da corticoterapia pré-natal para a hemorragia intracraniana conferida no presente estudo ocorreu igualmente com o uso da betametasona, como para a dexametasona, semelhante ao descrito por Bar-Lev e cl (2004), Baud e cl(1999) e Feldman e cl (2007). No entanto, Lee e cl (2006) relataram maior tendência à ocorrência de hemorragia intraventricular com o uso da dexametasona , diferente de Elimian e cl (2007) que demonstraram significativo aumento da hemorragia intraventricular (todos os graus) com o uso da betametasona . Os autores explicam este achado à potência, duração da exposição e resposta fetal após a exposição à dexametasona.</a:t>
            </a: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p:cNvSpPr>
            <a:spLocks noGrp="1"/>
          </p:cNvSpPr>
          <p:nvPr>
            <p:ph type="title" idx="4294967295"/>
          </p:nvPr>
        </p:nvSpPr>
        <p:spPr bwMode="auto"/>
        <p:txBody>
          <a:bodyPr wrap="square" lIns="91440" tIns="45720" rIns="91440" bIns="45720" numCol="1" compatLnSpc="1">
            <a:prstTxWarp prst="textNoShape">
              <a:avLst/>
            </a:prstTxWarp>
          </a:bodyPr>
          <a:lstStyle/>
          <a:p>
            <a:r>
              <a:rPr lang="pt-BR" sz="2000" cap="none" smtClean="0">
                <a:ln>
                  <a:noFill/>
                </a:ln>
                <a:solidFill>
                  <a:schemeClr val="tx2"/>
                </a:solidFill>
              </a:rPr>
              <a:t>10) Há diferença entre mortalidade neonatal quando se compara betametasona e dexametasona?</a:t>
            </a:r>
          </a:p>
        </p:txBody>
      </p:sp>
      <p:sp>
        <p:nvSpPr>
          <p:cNvPr id="68611" name="Rectangle 3"/>
          <p:cNvSpPr>
            <a:spLocks noGrp="1"/>
          </p:cNvSpPr>
          <p:nvPr>
            <p:ph type="body" idx="4294967295"/>
          </p:nvPr>
        </p:nvSpPr>
        <p:spPr>
          <a:xfrm>
            <a:off x="323850" y="1773238"/>
            <a:ext cx="7467600" cy="4873625"/>
          </a:xfrm>
        </p:spPr>
        <p:txBody>
          <a:bodyPr/>
          <a:lstStyle/>
          <a:p>
            <a:r>
              <a:rPr lang="pt-BR" sz="2000" b="1" i="1" smtClean="0"/>
              <a:t>Dr. Paulo R. Margotto</a:t>
            </a:r>
            <a:r>
              <a:rPr lang="pt-BR" sz="2000" smtClean="0"/>
              <a:t>: Quanto à mortalidade, na coorte estudada por nós não houve diminuição da mortalidade, tanto no grupo com betametasona como dexametasona, como também evidenciado por Elimian e cl (2006). Lee e cl (2007) evidenciaram significativamente maior risco de morte neonatal com a exposição à dexametasona (risco relativo de 1,66, IC a 95% de 1,07-2,57). A metanálise de Crowley (2005) evidenciou significante redução na mortalidade com o uso de betametasona (risco relativo de 0,47, IC a 95% de 0.35-0,62), mas não com a dexametasona (risco relativo de 0.60, IC a 95% de 0,62-1,57) em comparação com os controles não expostos a corticosteróide pré-natal. </a:t>
            </a: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2"/>
          <p:cNvSpPr>
            <a:spLocks noGrp="1"/>
          </p:cNvSpPr>
          <p:nvPr>
            <p:ph type="title" idx="4294967295"/>
          </p:nvPr>
        </p:nvSpPr>
        <p:spPr bwMode="auto">
          <a:noFill/>
        </p:spPr>
        <p:txBody>
          <a:bodyPr wrap="square" lIns="91440" tIns="45720" rIns="91440" bIns="45720" numCol="1" compatLnSpc="1">
            <a:prstTxWarp prst="textNoShape">
              <a:avLst/>
            </a:prstTxWarp>
          </a:bodyPr>
          <a:lstStyle/>
          <a:p>
            <a:r>
              <a:rPr lang="pt-BR" sz="2000" cap="none" smtClean="0">
                <a:ln>
                  <a:noFill/>
                </a:ln>
                <a:solidFill>
                  <a:schemeClr val="tx2"/>
                </a:solidFill>
              </a:rPr>
              <a:t>11) Há uma recomendação para o uso de  betametasona ou dexametasona?</a:t>
            </a:r>
          </a:p>
        </p:txBody>
      </p:sp>
      <p:sp>
        <p:nvSpPr>
          <p:cNvPr id="69635" name="Rectangle 3"/>
          <p:cNvSpPr>
            <a:spLocks noGrp="1"/>
          </p:cNvSpPr>
          <p:nvPr>
            <p:ph type="body" idx="4294967295"/>
          </p:nvPr>
        </p:nvSpPr>
        <p:spPr/>
        <p:txBody>
          <a:bodyPr/>
          <a:lstStyle/>
          <a:p>
            <a:r>
              <a:rPr lang="pt-BR" sz="2000" b="1" i="1" smtClean="0"/>
              <a:t>Dr. Paulo R. Margotto</a:t>
            </a:r>
            <a:r>
              <a:rPr lang="pt-BR" sz="2000" smtClean="0"/>
              <a:t>: As melhores condições ao nascer e a menor ocorrência de doença da membrana hialina observadas neste estudo com o uso da betametasona, associado a dados conflitantes de outros estudos, torna necessário ensaio clínico randomizado para diferenciar o efeito da betametasona e dexametasona, tanto no feto como no recém-nascido. No momento </a:t>
            </a:r>
            <a:r>
              <a:rPr lang="pt-BR" sz="2000" b="1" smtClean="0">
                <a:solidFill>
                  <a:srgbClr val="FF0066"/>
                </a:solidFill>
              </a:rPr>
              <a:t>as evidências são insuficientes para indicar um ou outro corticosteróide para o tratamento da gestante em risco de parto prematuro</a:t>
            </a:r>
            <a:r>
              <a:rPr lang="pt-BR" sz="2000" smtClean="0"/>
              <a:t>. A dexametasona tem outros benefícios adicionais, como menor custo e maior disponibilidade. Nos países com limitados recursos financeiros e neonatais, a dexametasona é o único corticosteróide disponível e é nestes países que a corticoterapia pré-natal teria maior impacto nos resultados neonatais.</a:t>
            </a: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Grp="1"/>
          </p:cNvSpPr>
          <p:nvPr>
            <p:ph type="title" idx="4294967295"/>
          </p:nvPr>
        </p:nvSpPr>
        <p:spPr bwMode="auto">
          <a:xfrm>
            <a:off x="457200" y="274638"/>
            <a:ext cx="8218488" cy="1143000"/>
          </a:xfrm>
        </p:spPr>
        <p:txBody>
          <a:bodyPr wrap="square" lIns="91440" tIns="45720" rIns="91440" bIns="45720" numCol="1" compatLnSpc="1">
            <a:prstTxWarp prst="textNoShape">
              <a:avLst/>
            </a:prstTxWarp>
          </a:bodyPr>
          <a:lstStyle/>
          <a:p>
            <a:r>
              <a:rPr lang="pt-BR" sz="2000" cap="none" smtClean="0">
                <a:ln>
                  <a:noFill/>
                </a:ln>
                <a:solidFill>
                  <a:schemeClr val="tx2"/>
                </a:solidFill>
              </a:rPr>
              <a:t>12) Comentar sobre o uso de corticosteróide pré-natal  nos pré-termos extremos (22semanas a 27 semanas 6dias).</a:t>
            </a:r>
            <a:r>
              <a:rPr lang="pt-BR" sz="3200" cap="none" smtClean="0">
                <a:ln>
                  <a:noFill/>
                </a:ln>
                <a:solidFill>
                  <a:schemeClr val="tx1"/>
                </a:solidFill>
              </a:rPr>
              <a:t> </a:t>
            </a:r>
          </a:p>
        </p:txBody>
      </p:sp>
      <p:sp>
        <p:nvSpPr>
          <p:cNvPr id="70659" name="Rectangle 3"/>
          <p:cNvSpPr>
            <a:spLocks noGrp="1"/>
          </p:cNvSpPr>
          <p:nvPr>
            <p:ph type="body" idx="4294967295"/>
          </p:nvPr>
        </p:nvSpPr>
        <p:spPr/>
        <p:txBody>
          <a:bodyPr/>
          <a:lstStyle/>
          <a:p>
            <a:pPr>
              <a:lnSpc>
                <a:spcPct val="90000"/>
              </a:lnSpc>
            </a:pPr>
            <a:r>
              <a:rPr lang="pt-BR" sz="1800" b="1" i="1" smtClean="0"/>
              <a:t>Dr. Paulo R. Margotto: </a:t>
            </a:r>
            <a:r>
              <a:rPr lang="pt-BR" sz="1800" smtClean="0"/>
              <a:t>Mori e cl (       )em 2011, </a:t>
            </a:r>
            <a:r>
              <a:rPr lang="en-GB" sz="1800" smtClean="0"/>
              <a:t>avaliaram a eficácia do uso de corticóide pré-natal em melhorar os resultados de bebês prematuros por idade gestacional, principalmente nos abaixo de  24 semanas de gestação a partir do Banco de Dados da Rede de Pesquisa do Japão. </a:t>
            </a:r>
            <a:r>
              <a:rPr lang="pt-BR" sz="1800" smtClean="0"/>
              <a:t>O uso de corticosteróide antenatal associou-se com a melhora da sobrevida dos RN pré-termos extremos. A regressão de Cox mostrou significante melhora na sobrevivência entre 22-23 semanas, assim como  24-25semanas e 26-27 semanas. Interessante que, m</a:t>
            </a:r>
            <a:r>
              <a:rPr lang="en-GB" sz="1800" smtClean="0"/>
              <a:t>esmo usando o o corticosteróide  entre 22-23 semanas e se conseguir adiar o nascimento, os efeitos do esteróide permanecem por 1-2 semanas. Portanto, </a:t>
            </a:r>
            <a:r>
              <a:rPr lang="en-GB" sz="1800" b="1" smtClean="0">
                <a:solidFill>
                  <a:srgbClr val="FF0066"/>
                </a:solidFill>
              </a:rPr>
              <a:t>o tratamento com corticosteroide deve ser considerado na ameaça de parto prematuro entre 22-23 semanas de gestação</a:t>
            </a:r>
            <a:r>
              <a:rPr lang="en-GB" sz="1800" smtClean="0">
                <a:solidFill>
                  <a:srgbClr val="FF0066"/>
                </a:solidFill>
              </a:rPr>
              <a:t>. </a:t>
            </a:r>
            <a:r>
              <a:rPr lang="en-GB" sz="1800" smtClean="0"/>
              <a:t>Inclusive, no cálculo de risco de morbimortalidade nos RN entre 22-25 semanas, o NÃO USO de corticosteróide pré-natal constitui um fator de risco para pior resultado (“Calculadora de Tyson”)</a:t>
            </a:r>
            <a:r>
              <a:rPr lang="en-GB" sz="1800" b="1" smtClean="0"/>
              <a:t> </a:t>
            </a:r>
            <a:endParaRPr lang="en-GB" sz="1800" b="1" i="1" smtClean="0"/>
          </a:p>
          <a:p>
            <a:pPr>
              <a:lnSpc>
                <a:spcPct val="90000"/>
              </a:lnSpc>
            </a:pPr>
            <a:endParaRPr lang="pt-BR" sz="1800" b="1" i="1" smtClean="0"/>
          </a:p>
        </p:txBody>
      </p:sp>
      <p:pic>
        <p:nvPicPr>
          <p:cNvPr id="70660" name="Picture 5" descr="link2">
            <a:hlinkClick r:id="rId2"/>
          </p:cNvPr>
          <p:cNvPicPr>
            <a:picLocks noChangeAspect="1" noChangeArrowheads="1"/>
          </p:cNvPicPr>
          <p:nvPr/>
        </p:nvPicPr>
        <p:blipFill>
          <a:blip r:embed="rId3"/>
          <a:srcRect/>
          <a:stretch>
            <a:fillRect/>
          </a:stretch>
        </p:blipFill>
        <p:spPr bwMode="auto">
          <a:xfrm>
            <a:off x="4500563" y="5661025"/>
            <a:ext cx="352425" cy="285750"/>
          </a:xfrm>
          <a:prstGeom prst="rect">
            <a:avLst/>
          </a:prstGeom>
          <a:noFill/>
          <a:ln w="9525">
            <a:noFill/>
            <a:miter lim="800000"/>
            <a:headEnd/>
            <a:tailEnd/>
          </a:ln>
        </p:spPr>
      </p:pic>
      <p:pic>
        <p:nvPicPr>
          <p:cNvPr id="70661" name="Picture 7" descr="link2">
            <a:hlinkClick r:id="rId4"/>
          </p:cNvPr>
          <p:cNvPicPr>
            <a:picLocks noChangeAspect="1" noChangeArrowheads="1"/>
          </p:cNvPicPr>
          <p:nvPr/>
        </p:nvPicPr>
        <p:blipFill>
          <a:blip r:embed="rId3"/>
          <a:srcRect/>
          <a:stretch>
            <a:fillRect/>
          </a:stretch>
        </p:blipFill>
        <p:spPr bwMode="auto">
          <a:xfrm>
            <a:off x="4427538" y="1628775"/>
            <a:ext cx="352425" cy="285750"/>
          </a:xfrm>
          <a:prstGeom prst="rect">
            <a:avLst/>
          </a:prstGeom>
          <a:noFill/>
          <a:ln w="9525">
            <a:noFill/>
            <a:miter lim="800000"/>
            <a:headEnd/>
            <a:tailEnd/>
          </a:ln>
        </p:spPr>
      </p:pic>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Grp="1"/>
          </p:cNvSpPr>
          <p:nvPr>
            <p:ph type="title" idx="4294967295"/>
          </p:nvPr>
        </p:nvSpPr>
        <p:spPr bwMode="auto"/>
        <p:txBody>
          <a:bodyPr wrap="square" lIns="91440" tIns="45720" rIns="91440" bIns="45720" numCol="1" compatLnSpc="1">
            <a:prstTxWarp prst="textNoShape">
              <a:avLst/>
            </a:prstTxWarp>
          </a:bodyPr>
          <a:lstStyle/>
          <a:p>
            <a:r>
              <a:rPr lang="pt-BR" sz="2000" cap="none" smtClean="0">
                <a:ln>
                  <a:noFill/>
                </a:ln>
                <a:solidFill>
                  <a:schemeClr val="tx2"/>
                </a:solidFill>
              </a:rPr>
              <a:t>13) Quais são as evidências para o uso de corticosteróide pré-natal após 34 semanas?</a:t>
            </a:r>
          </a:p>
        </p:txBody>
      </p:sp>
      <p:sp>
        <p:nvSpPr>
          <p:cNvPr id="71683" name="Rectangle 3"/>
          <p:cNvSpPr>
            <a:spLocks noGrp="1"/>
          </p:cNvSpPr>
          <p:nvPr>
            <p:ph type="body" idx="4294967295"/>
          </p:nvPr>
        </p:nvSpPr>
        <p:spPr>
          <a:xfrm>
            <a:off x="468313" y="1125538"/>
            <a:ext cx="7239000" cy="4846637"/>
          </a:xfrm>
        </p:spPr>
        <p:txBody>
          <a:bodyPr/>
          <a:lstStyle/>
          <a:p>
            <a:pPr>
              <a:lnSpc>
                <a:spcPct val="90000"/>
              </a:lnSpc>
            </a:pPr>
            <a:r>
              <a:rPr lang="pt-BR" sz="1800" b="1" i="1" smtClean="0"/>
              <a:t>Dr. Paulo R. Margotto</a:t>
            </a:r>
            <a:r>
              <a:rPr lang="pt-BR" sz="1800" smtClean="0"/>
              <a:t>: Surge na literatura a possibilidade do uso de corticosteróide antenatal após 34 semanas de gestação. Será que tem valor expandir o corticosteróide antenatal? O estudo de  Stuchfield e cl (2005), envolvendo 819 pacientes com idade gestacional &gt;387 semanas,de cesariana eletiva, mostrou redução significativa da síndrome do desconforto respiratório (SDR) em quase 50%. No entanto, são necessários tratar 100 gestantes  para prevenir um caso de SDR, um número muito alto, diferente para os RN abaixo de 31 semanas (tratar 5 para evitar  1 caso de SDR) e 31-34 semanas (tratar 15 para evitar 1 caso de SDR). O estudo de Porto e cl (2011), envolvendo 266 pacientes entre 34sema e 36sem 6dias (prematuros tardios). </a:t>
            </a:r>
            <a:r>
              <a:rPr lang="pt-PT" sz="1800" smtClean="0"/>
              <a:t>O estudo demonstrou  que tratamento com corticosteróides  no pré-natal em mulheres entre 34-36 semanas de gestação com risco iminente de parto prematuro é ineficaz na redução da ocorrência dos distúrbios respiratórios nos recém nascidos e não exerce qualquer efeito sobre a incidência de várias outras complicações na prematuridade tardia, com exceção da icterícia neonatal com necessidade de fototerapia</a:t>
            </a:r>
            <a:r>
              <a:rPr lang="pt-BR" sz="1800" smtClean="0"/>
              <a:t>   Portanto, não está recomendado o seu uso e são necessários mais estudos para avaliar a sua segurança e eficácia</a:t>
            </a: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2"/>
          <p:cNvSpPr>
            <a:spLocks noGrp="1"/>
          </p:cNvSpPr>
          <p:nvPr>
            <p:ph type="title" idx="4294967295"/>
          </p:nvPr>
        </p:nvSpPr>
        <p:spPr bwMode="auto">
          <a:xfrm>
            <a:off x="395288" y="-315913"/>
            <a:ext cx="7467600" cy="1143001"/>
          </a:xfrm>
          <a:noFill/>
        </p:spPr>
        <p:txBody>
          <a:bodyPr wrap="square" lIns="91440" tIns="45720" rIns="91440" bIns="45720" numCol="1" compatLnSpc="1">
            <a:prstTxWarp prst="textNoShape">
              <a:avLst/>
            </a:prstTxWarp>
          </a:bodyPr>
          <a:lstStyle/>
          <a:p>
            <a:r>
              <a:rPr lang="pt-BR" sz="1800" cap="none" smtClean="0">
                <a:ln>
                  <a:noFill/>
                </a:ln>
                <a:solidFill>
                  <a:schemeClr val="tx2"/>
                </a:solidFill>
              </a:rPr>
              <a:t>14) No caso de diagnóstico de hérnia diafragmática congênita (HDC), tem indicação do uso de corticosteróide pré-natal?</a:t>
            </a:r>
          </a:p>
        </p:txBody>
      </p:sp>
      <p:sp>
        <p:nvSpPr>
          <p:cNvPr id="72707" name="Rectangle 3"/>
          <p:cNvSpPr>
            <a:spLocks noGrp="1"/>
          </p:cNvSpPr>
          <p:nvPr>
            <p:ph type="body" idx="4294967295"/>
          </p:nvPr>
        </p:nvSpPr>
        <p:spPr>
          <a:xfrm>
            <a:off x="0" y="981075"/>
            <a:ext cx="8172450" cy="5876925"/>
          </a:xfrm>
          <a:solidFill>
            <a:schemeClr val="bg1"/>
          </a:solidFill>
        </p:spPr>
        <p:txBody>
          <a:bodyPr/>
          <a:lstStyle/>
          <a:p>
            <a:pPr>
              <a:lnSpc>
                <a:spcPct val="80000"/>
              </a:lnSpc>
            </a:pPr>
            <a:r>
              <a:rPr lang="pt-BR" sz="1500" b="1" smtClean="0"/>
              <a:t>Dr. Paulo R. Margotto</a:t>
            </a:r>
            <a:r>
              <a:rPr lang="pt-BR" sz="1500" smtClean="0"/>
              <a:t>: Estudo experimental de Schnitzer e cl (1996) em ovelhas evidenciou melhora significativa na PaCO2 pós-ductal, complacência pulmonar e na maturação pulmonar. No estudo de Okoye e cl (1998) em ratos (estudo controlado) foi observado que no grupo em uso de esteróide pré-natal havia inibição da hipertrofia medial e diminuição do número de vasos intracinares muscularizados. Também em ratos, Shima e cl (2000) relataram no grupo esteróide, modulação do tônus vascular no pulmão hipoplásico via endotelina, levando a vasodilatação. Estudo experimental recente de Schimidt  e cl (2010) evidenciou restauração da expressão dos receptores do fator de crescimento vascular no grupo com esteróide pré-natal Estudos experimentais sugerem que o pulmão hipoplásico tem menos surfactante e que o uso do esteróide pré-natal promove a maturação pulmonar. Qual é a evidência em humanos?Informação de Moya (2005) mostra  dados do </a:t>
            </a:r>
            <a:r>
              <a:rPr lang="pt-BR" sz="1500" i="1" smtClean="0"/>
              <a:t>International Congenital Diaphragmatic Hernia Registry: estes dados </a:t>
            </a:r>
            <a:r>
              <a:rPr lang="pt-BR" sz="1500" smtClean="0"/>
              <a:t> demonstram  que, dos  400 RN, 56 (14%) tinham sido expostos ao esteróide pré-natal após 34 semanas (muitos já tinham recebido múltiplos cursos). Será que houve  alguma diferença? Trata-se enfim de um estudo retrospectivo onde um grupo recebeu esteróides e outro grupo não recebeu. Não houve diferença no percentual de sobrevida entre os dois grupos e também não houve diferença referente ao tempo de ventilação, tempo de uso de O</a:t>
            </a:r>
            <a:r>
              <a:rPr lang="pt-BR" sz="1500" baseline="-25000" smtClean="0"/>
              <a:t>2</a:t>
            </a:r>
            <a:r>
              <a:rPr lang="pt-BR" sz="1500" smtClean="0"/>
              <a:t>, tempo de internação. O grupo de Moya  projetou um estudo clínico, randomizado e controlado de casos de HDC, diagnosticadas na fase pré-natal. Essas mulheres foram randomizadas após 34 semanas, ou seja, até três doses semanais de betametasona ou placebo. Uma vez nascido o paciente, seria acompanhado até alta ou óbito. Após novos casos de participação de múltiplas Instituições os autores só recrutaram 32 gestantes desse tipo; foi impossível conseguir um número maior. A sobrevida foi de 59% versus 66% do grupo de esteróide, não havendo diferença significativa nos dias de internação, dias de ventilação e dias de O</a:t>
            </a:r>
            <a:r>
              <a:rPr lang="pt-BR" sz="1500" baseline="-25000" smtClean="0"/>
              <a:t>2</a:t>
            </a:r>
            <a:r>
              <a:rPr lang="pt-BR" sz="1500" smtClean="0"/>
              <a:t>. Apesar de tentativa, não conseguimos oferecer qualquer resposta quanto ao uso de esteróides pré-natal na HDC  na idade gestacional maior que 34 semanas . </a:t>
            </a:r>
            <a:r>
              <a:rPr lang="pt-BR" sz="1500" b="1" smtClean="0"/>
              <a:t>A recomendação para esses pacientes com feto com HDC é: </a:t>
            </a:r>
            <a:r>
              <a:rPr lang="pt-BR" sz="1500" b="1" smtClean="0">
                <a:solidFill>
                  <a:srgbClr val="FF0066"/>
                </a:solidFill>
              </a:rPr>
              <a:t>se a mãe entrar em trabalho de parto prematuro (antes de 34 semanas) o esteróide é recomendado</a:t>
            </a:r>
            <a:r>
              <a:rPr lang="pt-BR" sz="1500" b="1" smtClean="0"/>
              <a:t>. Após 34 semanas parece não haver qualquer benefício.</a:t>
            </a:r>
          </a:p>
        </p:txBody>
      </p:sp>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2"/>
          <p:cNvSpPr>
            <a:spLocks noGrp="1"/>
          </p:cNvSpPr>
          <p:nvPr>
            <p:ph type="title" idx="4294967295"/>
          </p:nvPr>
        </p:nvSpPr>
        <p:spPr bwMode="auto">
          <a:xfrm>
            <a:off x="500063" y="-285750"/>
            <a:ext cx="7467600" cy="1143000"/>
          </a:xfrm>
        </p:spPr>
        <p:txBody>
          <a:bodyPr wrap="square" lIns="91440" tIns="45720" rIns="91440" bIns="45720" numCol="1" compatLnSpc="1">
            <a:prstTxWarp prst="textNoShape">
              <a:avLst/>
            </a:prstTxWarp>
          </a:bodyPr>
          <a:lstStyle/>
          <a:p>
            <a:r>
              <a:rPr lang="pt-BR" sz="2000" cap="none" smtClean="0">
                <a:ln>
                  <a:noFill/>
                </a:ln>
                <a:solidFill>
                  <a:schemeClr val="tx2"/>
                </a:solidFill>
              </a:rPr>
              <a:t>15) E como estão as evidências sobre o uso de múltiplos cursos de corticosteróide pré-natal?</a:t>
            </a:r>
          </a:p>
        </p:txBody>
      </p:sp>
      <p:sp>
        <p:nvSpPr>
          <p:cNvPr id="73731" name="Rectangle 3"/>
          <p:cNvSpPr>
            <a:spLocks noGrp="1"/>
          </p:cNvSpPr>
          <p:nvPr>
            <p:ph type="body" idx="4294967295"/>
          </p:nvPr>
        </p:nvSpPr>
        <p:spPr>
          <a:xfrm>
            <a:off x="285750" y="857250"/>
            <a:ext cx="7886700" cy="5492750"/>
          </a:xfrm>
          <a:solidFill>
            <a:schemeClr val="bg1"/>
          </a:solidFill>
        </p:spPr>
        <p:txBody>
          <a:bodyPr/>
          <a:lstStyle/>
          <a:p>
            <a:pPr>
              <a:lnSpc>
                <a:spcPct val="80000"/>
              </a:lnSpc>
            </a:pPr>
            <a:r>
              <a:rPr lang="pt-BR" sz="1800" b="1" smtClean="0"/>
              <a:t>Dr. Paulo R. Margotto</a:t>
            </a:r>
            <a:r>
              <a:rPr lang="pt-BR" sz="1800" smtClean="0"/>
              <a:t>:  A grande preocupação com o uso de múltiplos cursos (mais de 2 cursos)de corticosteróide pré-natal reside justamente na preocupação quanto aos efeitos adversos  no desenvolvimento cognitivo (Guilherme,2009) e para a mãe, maior risco de endometrite (Abbasi, 2000; Agharajafari, 2001), principalmente se rotura prematura de membranas (Vermillion, 1999) . Segundo Mattews (2000), a exposição crônica do corticosteróide pode levar a uma redução do volume do hipocampo em aproximadamente 30% (os neurônios do hipocampo contêm alta densidade de receptores de corticosteróides, podendo assim ser mais particularmente afetados por doses farmacológicas de esteróide, diferente). Há uma considerável degeneração neuronal no hipocampo dose-dependente, com efeitos no comportamento e função neuroendócrina. Múltiplas pequenas doses causam mais severa lesão hipocampal do que uma dose maior única (estudos experimentais em macacos).. Wapner e cl (2007) avaliaram as crianças na idade corrigida de 2 e 3 anos cujas mães haviam recebido múltiplos cursos de esteróide pré-natal ou  simples curso. Houve aumento de paralisia cerebral nas crianças de múltiplos cursos (2.9%) em relação às crianças com curso simples (0.5%). Crowter e cl (2006) relataram igual frequência de desabilidades maiores entre os grupo de crianças na idade de 2 anos corrigida que recebeu múltiplos cursos versus curso púnico de esteróide pré-natal (déficit de atenção). Portanto, muita cautela ao usar múltiplos cursos</a:t>
            </a:r>
          </a:p>
        </p:txBody>
      </p:sp>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2"/>
          <p:cNvSpPr>
            <a:spLocks noGrp="1"/>
          </p:cNvSpPr>
          <p:nvPr>
            <p:ph type="title" idx="4294967295"/>
          </p:nvPr>
        </p:nvSpPr>
        <p:spPr bwMode="auto">
          <a:noFill/>
        </p:spPr>
        <p:txBody>
          <a:bodyPr wrap="square" lIns="91440" tIns="45720" rIns="91440" bIns="45720" numCol="1" compatLnSpc="1">
            <a:prstTxWarp prst="textNoShape">
              <a:avLst/>
            </a:prstTxWarp>
          </a:bodyPr>
          <a:lstStyle/>
          <a:p>
            <a:r>
              <a:rPr lang="pt-BR" sz="2000" cap="none" smtClean="0">
                <a:ln>
                  <a:noFill/>
                </a:ln>
                <a:solidFill>
                  <a:schemeClr val="tx2"/>
                </a:solidFill>
              </a:rPr>
              <a:t>16) Então, por quê o uso de  doses semanais de corticosteróide pré-natal</a:t>
            </a:r>
          </a:p>
        </p:txBody>
      </p:sp>
      <p:sp>
        <p:nvSpPr>
          <p:cNvPr id="74755" name="Rectangle 3"/>
          <p:cNvSpPr>
            <a:spLocks noGrp="1"/>
          </p:cNvSpPr>
          <p:nvPr>
            <p:ph type="body" idx="4294967295"/>
          </p:nvPr>
        </p:nvSpPr>
        <p:spPr/>
        <p:txBody>
          <a:bodyPr/>
          <a:lstStyle/>
          <a:p>
            <a:pPr>
              <a:lnSpc>
                <a:spcPct val="90000"/>
              </a:lnSpc>
            </a:pPr>
            <a:r>
              <a:rPr lang="pt-BR" sz="1600" b="1" smtClean="0"/>
              <a:t>Dr. Paulo R.Margotto:Roger</a:t>
            </a:r>
            <a:r>
              <a:rPr lang="pt-BR" sz="1600" smtClean="0"/>
              <a:t> Lenke, em 2000, fez uma análise crítica do estudo original de Liggins e Howie (1972), ocorrido há 28 anos. No grupo tratado que nasceu antes de 24h x controle, a incidência da DMH foi de 24,1% e 31,8%, respectivamente; nos RN que nasceram dentro de 2-7 dias após o uso do esteróide pré-natal x controle, a incidência da doença da membrana hialina foi 3,6% x 33,3%, respectivamente; já para os RN que nasceram após 7 dias do uso do esteróide pré-natal x controle, a incidência da doença da membrana hialina foi de 2,2% e 9,4%, respectivamente (observem que a redução da incidência da doença da membrana hialina foi menor em relação à &lt; 24 hs e 2-7 dias, mas a incidência de doença da membrana hialina no grupo controle </a:t>
            </a:r>
            <a:r>
              <a:rPr lang="pt-BR" sz="1600" smtClean="0">
                <a:sym typeface="Symbol" pitchFamily="18" charset="2"/>
              </a:rPr>
              <a:t></a:t>
            </a:r>
            <a:r>
              <a:rPr lang="pt-BR" sz="1600" smtClean="0"/>
              <a:t> 7 dias foi baixa -9,4%). McNamara e Bottoms (1998) evidenciaram que a incidência da doença da membrana hialina não aumenta quando o nascimento pré-termo ocorre depois de 7 dias após a administração do esteróide. Estes autores acreditam  que o processo de maturação pulmonar induzido pela administração do esteróide é permanente, mais do que transitório. Então, por que propor um tratamento potencialmente perigoso se não há evidência de eficácia? Por que a nossa abordagem médica tem atualmente deteriorado tanto?</a:t>
            </a: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2"/>
          <p:cNvSpPr>
            <a:spLocks noGrp="1"/>
          </p:cNvSpPr>
          <p:nvPr>
            <p:ph type="title" idx="4294967295"/>
          </p:nvPr>
        </p:nvSpPr>
        <p:spPr bwMode="auto">
          <a:xfrm>
            <a:off x="684213" y="-571500"/>
            <a:ext cx="7467600" cy="1143000"/>
          </a:xfrm>
          <a:noFill/>
        </p:spPr>
        <p:txBody>
          <a:bodyPr wrap="square" lIns="91440" tIns="45720" rIns="91440" bIns="45720" numCol="1" compatLnSpc="1">
            <a:prstTxWarp prst="textNoShape">
              <a:avLst/>
            </a:prstTxWarp>
          </a:bodyPr>
          <a:lstStyle/>
          <a:p>
            <a:r>
              <a:rPr lang="pt-BR" sz="2000" cap="none" smtClean="0">
                <a:ln>
                  <a:noFill/>
                </a:ln>
                <a:solidFill>
                  <a:schemeClr val="tx2"/>
                </a:solidFill>
              </a:rPr>
              <a:t>17)E na situação de gestação gemelar?</a:t>
            </a:r>
          </a:p>
        </p:txBody>
      </p:sp>
      <p:sp>
        <p:nvSpPr>
          <p:cNvPr id="75779" name="Rectangle 3"/>
          <p:cNvSpPr>
            <a:spLocks noGrp="1"/>
          </p:cNvSpPr>
          <p:nvPr>
            <p:ph type="body" idx="4294967295"/>
          </p:nvPr>
        </p:nvSpPr>
        <p:spPr>
          <a:xfrm>
            <a:off x="0" y="549275"/>
            <a:ext cx="8101013" cy="6308725"/>
          </a:xfrm>
        </p:spPr>
        <p:txBody>
          <a:bodyPr/>
          <a:lstStyle/>
          <a:p>
            <a:pPr>
              <a:lnSpc>
                <a:spcPct val="80000"/>
              </a:lnSpc>
            </a:pPr>
            <a:r>
              <a:rPr lang="pt-BR" sz="1600" b="1" i="1" smtClean="0"/>
              <a:t>Dr.Paulo R. Margotto</a:t>
            </a:r>
            <a:r>
              <a:rPr lang="pt-BR" sz="1600" smtClean="0"/>
              <a:t>: Como não é possível, na maioria das vezes, predizer com eficácia que gêmeos vão nascer prematuros, cursos repetidos de corticosteróide tem sido feito nas gestações gemelares. Murphy e cl (2003), do Reino Unido, compararam 2 intervenções no tratamento do nascimento prematuro em gemelares; em 902 gestações gemelares o esteróide foi usado como terapia de resgate (2 doses de 12mg de dexametasona com 24 hs de intervalo quando havia o risco de tanto trabalho de parto como nascimento eletivo) e em 136 gestantes, o esteróide foi realizado cada 2 semanas da 24ª a 32ª semana de gestação ou até o nascimento (esteróide profilático). Os autores relatam que o esteróide profilático não foi associado com redução na incidência de doença da membrana hialina), havendo redução significativa no peso médio dos bebês a termo de 129g. Os bebês que receberam 5 cursos de esteróides tiveram redução estatisticamente significativa no peso ao nascer. Os autores atribuem a não resposta da gestação gemelar ao esteróide à redução da biodisponibilidade do esteróide na gestante gemelar (aumento da massa fetal ou do volume de distribuição), havendo necessidade de mais estudos para confirmar esta hipótese. Com estes resultados, os autores concluem que até que seja demonstrada a eficácia e a segurança de múltiplas doses, é mais prudente utilizar a terapia de resgate e reservar os cursos múltiplos para casos selecionados de alto risco. Para Alan Jobe (2003) esta explicação é insustentável, uma vez que a massa fetal no início da gestação é pequena em relação à massa materna, além de que a dose de dexametasona que foi usada é o dobro da preconizada. Jobe acredita que a não resposta consistente dos gêmeos ao esteróide seja devido a que o trabalho de parto dos gêmeos serem diferente das causas do trabalho de parto nas gestações únicas. Talvez as causas (materna, uterina e fetal) do trabalho de parto prematuro nestas gestantes não “estressam” suficientemente o feto para responder aos esteróides (estudos experimentais evidenciaram que o estresse fetal aumenta a resposta aos corticosteróides).</a:t>
            </a:r>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p:cNvSpPr>
            <a:spLocks noGrp="1"/>
          </p:cNvSpPr>
          <p:nvPr>
            <p:ph type="title" idx="4294967295"/>
          </p:nvPr>
        </p:nvSpPr>
        <p:spPr bwMode="auto"/>
        <p:txBody>
          <a:bodyPr wrap="square" lIns="91440" tIns="45720" rIns="91440" bIns="45720" numCol="1" compatLnSpc="1">
            <a:prstTxWarp prst="textNoShape">
              <a:avLst/>
            </a:prstTxWarp>
          </a:bodyPr>
          <a:lstStyle/>
          <a:p>
            <a:r>
              <a:rPr lang="pt-BR" sz="1800" cap="none" smtClean="0">
                <a:ln>
                  <a:noFill/>
                </a:ln>
                <a:solidFill>
                  <a:schemeClr val="tx2"/>
                </a:solidFill>
              </a:rPr>
              <a:t>18) Há alguma recomendação específica aos pais quanto ao uso de múltiplos cursos?</a:t>
            </a:r>
          </a:p>
        </p:txBody>
      </p:sp>
      <p:sp>
        <p:nvSpPr>
          <p:cNvPr id="76803" name="Rectangle 3"/>
          <p:cNvSpPr>
            <a:spLocks noGrp="1"/>
          </p:cNvSpPr>
          <p:nvPr>
            <p:ph type="body" idx="4294967295"/>
          </p:nvPr>
        </p:nvSpPr>
        <p:spPr/>
        <p:txBody>
          <a:bodyPr/>
          <a:lstStyle/>
          <a:p>
            <a:pPr>
              <a:lnSpc>
                <a:spcPct val="90000"/>
              </a:lnSpc>
            </a:pPr>
            <a:r>
              <a:rPr lang="pt-BR" sz="2000" smtClean="0"/>
              <a:t>Dr. Paulo R. Margotto: Os obstetras americanos esperaram mais de 20 anos após o primeiro estudo com uma dose e avaliaram 15 estudos randomizados. Hoje, sem grandes estudos randomizados mostrando segurança ou benefício, rapidamente passou-se de 1 curso para múltiplos cursos. É tempo para retornar para o curso simples e aguardar resultados de mais estudos randomizados. Ao usar cursos múltiplos, informar à gestante que não há evidências seguras de eficácia. Segundo Stiles (2007)</a:t>
            </a:r>
            <a:r>
              <a:rPr lang="pt-BR" sz="2000" b="1" smtClean="0"/>
              <a:t> </a:t>
            </a:r>
            <a:r>
              <a:rPr lang="pt-BR" sz="2000" smtClean="0"/>
              <a:t> devemos informar aos pais os dados limitados  do seguimento a longo prazo quanto ao uso repetitivo de esteróide pré-natal e os sobreviventes devem ser seguidos, do ponto de vista neurocomportamental,  por um longo tempo.</a:t>
            </a:r>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2"/>
          <p:cNvSpPr>
            <a:spLocks noGrp="1"/>
          </p:cNvSpPr>
          <p:nvPr>
            <p:ph type="title" idx="4294967295"/>
          </p:nvPr>
        </p:nvSpPr>
        <p:spPr bwMode="auto"/>
        <p:txBody>
          <a:bodyPr wrap="square" lIns="91440" tIns="45720" rIns="91440" bIns="45720" numCol="1" compatLnSpc="1">
            <a:prstTxWarp prst="textNoShape">
              <a:avLst/>
            </a:prstTxWarp>
          </a:bodyPr>
          <a:lstStyle/>
          <a:p>
            <a:r>
              <a:rPr lang="pt-BR" sz="2000" cap="none" smtClean="0">
                <a:ln>
                  <a:noFill/>
                </a:ln>
                <a:solidFill>
                  <a:schemeClr val="tx2"/>
                </a:solidFill>
              </a:rPr>
              <a:t>19) Qual seria uma possível explicação de resultados adversos com o uso de doses repetitivas de corticosteróide pré-natal?</a:t>
            </a:r>
          </a:p>
        </p:txBody>
      </p:sp>
      <p:sp>
        <p:nvSpPr>
          <p:cNvPr id="77827" name="Rectangle 3"/>
          <p:cNvSpPr>
            <a:spLocks noGrp="1"/>
          </p:cNvSpPr>
          <p:nvPr>
            <p:ph type="body" idx="4294967295"/>
          </p:nvPr>
        </p:nvSpPr>
        <p:spPr/>
        <p:txBody>
          <a:bodyPr/>
          <a:lstStyle/>
          <a:p>
            <a:pPr>
              <a:lnSpc>
                <a:spcPct val="80000"/>
              </a:lnSpc>
            </a:pPr>
            <a:r>
              <a:rPr lang="pt-BR" sz="1800" b="1" i="1" smtClean="0"/>
              <a:t>Dr. Paulo R. Margotto</a:t>
            </a:r>
            <a:r>
              <a:rPr lang="pt-BR" sz="1800" smtClean="0"/>
              <a:t>: O cortisol sérico fetal começa a diminuir 6 horas e encontra-se no menor nível 10 a 15 horas após uma dose de 12 mg de betametasona. Os níveis começam a se recuperar 24 horas após o tratamento e a supressão desaparece 7 dias após o tratamento pré-natal com a betametasona. Uma hora após a administração de betametasona a mãe, a droga foi detectada no sangue do cordão. Alcança um pico com 6 horas e os níveis diminuem tornando-se indetectáveis 20 horas após a administração de betametasona a mãe. Os recém-nascidos prematuros são capazes de responder ao estresse (asfixia, doença da membrana hialina) e o cortisol sérico aumenta após o nascimento. No entanto, a administração de corticosteróide logo antes do nascimento pode suprimir transitoriamente o eixo hipotálamo-hipófise-adrenal durante a adaptação precoce do recém-nascido. Portanto, o estresse fetal atribuído a doses repetidas de corticosteróides administradas a mãe pode ter conseqüências adversas a longo prazo, em termos de programação do crescimento ou no aumento do risco de síndromes metabólicas e risco de anormalidades neurológicas.</a:t>
            </a:r>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2"/>
          <p:cNvSpPr>
            <a:spLocks noGrp="1"/>
          </p:cNvSpPr>
          <p:nvPr>
            <p:ph type="title" idx="4294967295"/>
          </p:nvPr>
        </p:nvSpPr>
        <p:spPr bwMode="auto">
          <a:xfrm>
            <a:off x="500063" y="0"/>
            <a:ext cx="7467600" cy="1143000"/>
          </a:xfrm>
          <a:noFill/>
        </p:spPr>
        <p:txBody>
          <a:bodyPr wrap="square" lIns="91440" tIns="45720" rIns="91440" bIns="45720" numCol="1" compatLnSpc="1">
            <a:prstTxWarp prst="textNoShape">
              <a:avLst/>
            </a:prstTxWarp>
          </a:bodyPr>
          <a:lstStyle/>
          <a:p>
            <a:r>
              <a:rPr lang="pt-BR" sz="2000" cap="none" smtClean="0">
                <a:ln>
                  <a:noFill/>
                </a:ln>
                <a:solidFill>
                  <a:schemeClr val="tx2"/>
                </a:solidFill>
              </a:rPr>
              <a:t>20) Quais são as recomendações</a:t>
            </a:r>
          </a:p>
        </p:txBody>
      </p:sp>
      <p:sp>
        <p:nvSpPr>
          <p:cNvPr id="78851" name="Rectangle 3"/>
          <p:cNvSpPr>
            <a:spLocks noGrp="1"/>
          </p:cNvSpPr>
          <p:nvPr>
            <p:ph type="body" idx="4294967295"/>
          </p:nvPr>
        </p:nvSpPr>
        <p:spPr>
          <a:xfrm>
            <a:off x="428625" y="1143000"/>
            <a:ext cx="7467600" cy="4873625"/>
          </a:xfrm>
        </p:spPr>
        <p:txBody>
          <a:bodyPr/>
          <a:lstStyle/>
          <a:p>
            <a:r>
              <a:rPr lang="pt-BR" sz="1800" b="1" smtClean="0"/>
              <a:t>Dr. Paulo R. Margotto</a:t>
            </a:r>
            <a:r>
              <a:rPr lang="pt-BR" sz="1800" smtClean="0"/>
              <a:t>: Caughey e Parer (2002) reviram as evidências dos cursos múltiplos versus cursos simples de esteróide pré-natal para responder a questão, analisando 2 resultados neonatais que foram a doença da membrana hialina e morte neonatal: </a:t>
            </a:r>
            <a:r>
              <a:rPr lang="pt-BR" sz="1800" smtClean="0">
                <a:solidFill>
                  <a:srgbClr val="FF0066"/>
                </a:solidFill>
              </a:rPr>
              <a:t>que regime de tratamento resultaria em melhores resultados neonatais, ou seja, que esquema de esteróide pré-natal resultaria em menos doença da membrana hialina sem aumentar o número de mortes neonatais?</a:t>
            </a:r>
            <a:r>
              <a:rPr lang="pt-BR" sz="1800" smtClean="0"/>
              <a:t> Após análise dos dados (da literatura e do National Center for Health Statistics), os autores recomendam:</a:t>
            </a:r>
            <a:endParaRPr lang="pt-BR" sz="1800" b="1" smtClean="0"/>
          </a:p>
          <a:p>
            <a:r>
              <a:rPr lang="pt-BR" sz="1800" b="1" smtClean="0"/>
              <a:t> - todos os fetos entre 24 e 31 semanas de gestação com risco de nascimento pré-termo deveriam receber o 1º curso (betametasona-2 doses de 12mg com intervalo de 24 hs); 2) havendo o risco de nascimento prematuro subsequente, o próximo curso deveria ser feito 2 semanas após; 3) não mais do que 2 cursos deveriam ser feitos.</a:t>
            </a:r>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9899" name="Group 27"/>
          <p:cNvGraphicFramePr>
            <a:graphicFrameLocks noGrp="1"/>
          </p:cNvGraphicFramePr>
          <p:nvPr/>
        </p:nvGraphicFramePr>
        <p:xfrm>
          <a:off x="0" y="260350"/>
          <a:ext cx="8172450" cy="1801813"/>
        </p:xfrm>
        <a:graphic>
          <a:graphicData uri="http://schemas.openxmlformats.org/drawingml/2006/table">
            <a:tbl>
              <a:tblPr/>
              <a:tblGrid>
                <a:gridCol w="2724150"/>
                <a:gridCol w="2724150"/>
                <a:gridCol w="2724150"/>
              </a:tblGrid>
              <a:tr h="18018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chemeClr val="tx1"/>
                          </a:solidFill>
                          <a:effectLst/>
                          <a:latin typeface="Trebuchet MS" pitchFamily="34" charset="0"/>
                          <a:hlinkClick r:id="rId2"/>
                        </a:rPr>
                        <a:t>Sobrevida e morbidade em prematuros com menos de 32 semanas de gestação na região central do Brasil (Survival and morbidity of premature babies with less than 32 weeks of gestation in the central region of Brazil)</a:t>
                      </a:r>
                      <a:endParaRPr kumimoji="0" lang="pt-BR" sz="1400" b="0" i="0" u="none" strike="noStrike" cap="none" normalizeH="0" baseline="0" smtClean="0">
                        <a:ln>
                          <a:noFill/>
                        </a:ln>
                        <a:solidFill>
                          <a:schemeClr val="tx1"/>
                        </a:solidFill>
                        <a:effectLst/>
                        <a:latin typeface="Trebuchet MS" pitchFamily="34"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chemeClr val="tx1"/>
                          </a:solidFill>
                          <a:effectLst/>
                          <a:latin typeface="Trebuchet MS" pitchFamily="34" charset="0"/>
                          <a:hlinkClick r:id="rId2"/>
                        </a:rPr>
                        <a:t>Marcia Pimentel de Castro, Ligia Maria Suppo Souza Rugolo, Paulo Roberto Margotto</a:t>
                      </a:r>
                      <a:endParaRPr kumimoji="0" lang="pt-BR" sz="1400" b="0" i="0" u="none" strike="noStrike" cap="none" normalizeH="0" baseline="0" smtClean="0">
                        <a:ln>
                          <a:noFill/>
                        </a:ln>
                        <a:solidFill>
                          <a:schemeClr val="tx1"/>
                        </a:solidFill>
                        <a:effectLst/>
                        <a:latin typeface="Trebuchet MS" pitchFamily="34"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chemeClr val="tx1"/>
                          </a:solidFill>
                          <a:effectLst/>
                          <a:latin typeface="Trebuchet MS" pitchFamily="34" charset="0"/>
                          <a:hlinkClick r:id="rId2"/>
                        </a:rPr>
                        <a:t>  </a:t>
                      </a:r>
                      <a:r>
                        <a:rPr kumimoji="0" lang="pt-BR" sz="2300" b="0" i="0" u="none" strike="noStrike" cap="none" normalizeH="0" baseline="0" smtClean="0">
                          <a:ln>
                            <a:noFill/>
                          </a:ln>
                          <a:solidFill>
                            <a:schemeClr val="tx1"/>
                          </a:solidFill>
                          <a:effectLst/>
                          <a:latin typeface="Trebuchet MS" pitchFamily="34" charset="0"/>
                        </a:rPr>
                        <a:t> </a:t>
                      </a:r>
                      <a:r>
                        <a:rPr kumimoji="0" lang="pt-BR" sz="1800" b="0" i="0" u="none" strike="noStrike" cap="none" normalizeH="0" baseline="0" smtClean="0">
                          <a:ln>
                            <a:noFill/>
                          </a:ln>
                          <a:solidFill>
                            <a:schemeClr val="tx1"/>
                          </a:solidFill>
                          <a:effectLst/>
                          <a:latin typeface="Trebuchet MS" pitchFamily="34" charset="0"/>
                        </a:rPr>
                        <a:t>     </a:t>
                      </a:r>
                    </a:p>
                  </a:txBody>
                  <a:tcPr anchor="ct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r>
            </a:tbl>
          </a:graphicData>
        </a:graphic>
      </p:graphicFrame>
      <p:pic>
        <p:nvPicPr>
          <p:cNvPr id="79879" name="Picture 7" descr="Clique aqui para ver o artigo">
            <a:hlinkClick r:id="rId2"/>
          </p:cNvPr>
          <p:cNvPicPr>
            <a:picLocks noChangeAspect="1" noChangeArrowheads="1"/>
          </p:cNvPicPr>
          <p:nvPr/>
        </p:nvPicPr>
        <p:blipFill>
          <a:blip r:embed="rId3"/>
          <a:srcRect/>
          <a:stretch>
            <a:fillRect/>
          </a:stretch>
        </p:blipFill>
        <p:spPr bwMode="auto">
          <a:xfrm>
            <a:off x="6516688" y="1052513"/>
            <a:ext cx="371475" cy="371475"/>
          </a:xfrm>
          <a:prstGeom prst="rect">
            <a:avLst/>
          </a:prstGeom>
          <a:noFill/>
        </p:spPr>
      </p:pic>
      <p:sp>
        <p:nvSpPr>
          <p:cNvPr id="79900" name="Rectangle 28"/>
          <p:cNvSpPr>
            <a:spLocks noChangeArrowheads="1"/>
          </p:cNvSpPr>
          <p:nvPr/>
        </p:nvSpPr>
        <p:spPr bwMode="auto">
          <a:xfrm>
            <a:off x="0" y="2333625"/>
            <a:ext cx="8172450" cy="1465263"/>
          </a:xfrm>
          <a:prstGeom prst="rect">
            <a:avLst/>
          </a:prstGeom>
          <a:noFill/>
          <a:ln w="9525">
            <a:noFill/>
            <a:miter lim="800000"/>
            <a:headEnd/>
            <a:tailEnd/>
          </a:ln>
          <a:effectLst/>
        </p:spPr>
        <p:txBody>
          <a:bodyPr anchor="ctr">
            <a:spAutoFit/>
          </a:bodyPr>
          <a:lstStyle/>
          <a:p>
            <a:pPr algn="ctr"/>
            <a:r>
              <a:rPr lang="pt-BR">
                <a:hlinkClick r:id="rId4"/>
              </a:rPr>
              <a:t>[Survival and morbidity of premature babies with less than 32 weeks of gestation in the central region of Brazil].</a:t>
            </a:r>
            <a:endParaRPr lang="pt-BR"/>
          </a:p>
          <a:p>
            <a:pPr algn="ctr"/>
            <a:r>
              <a:rPr lang="pt-BR"/>
              <a:t>de Castro MP, Rugolo LM, Margotto PR.Rev Bras Ginecol Obstet. 2012 May;34(5):235-42. Portuguese.PMID:22584859</a:t>
            </a:r>
          </a:p>
          <a:p>
            <a:pPr algn="ctr"/>
            <a:endParaRPr lang="pt-BR"/>
          </a:p>
        </p:txBody>
      </p:sp>
      <p:sp>
        <p:nvSpPr>
          <p:cNvPr id="79901" name="Rectangle 29"/>
          <p:cNvSpPr>
            <a:spLocks noGrp="1"/>
          </p:cNvSpPr>
          <p:nvPr>
            <p:ph type="body" idx="1"/>
          </p:nvPr>
        </p:nvSpPr>
        <p:spPr>
          <a:xfrm>
            <a:off x="250825" y="3860800"/>
            <a:ext cx="7643813" cy="2324100"/>
          </a:xfrm>
          <a:noFill/>
          <a:ln/>
        </p:spPr>
        <p:txBody>
          <a:bodyPr/>
          <a:lstStyle/>
          <a:p>
            <a:pPr>
              <a:lnSpc>
                <a:spcPct val="80000"/>
              </a:lnSpc>
            </a:pPr>
            <a:r>
              <a:rPr lang="pt-BR" sz="1300" smtClean="0"/>
              <a:t>OBJETIVO: Avaliar a sobrevida e complicações associadas à prematuridade em recém-nascidos com menos de 32 semanas. </a:t>
            </a:r>
          </a:p>
          <a:p>
            <a:pPr>
              <a:lnSpc>
                <a:spcPct val="80000"/>
              </a:lnSpc>
            </a:pPr>
            <a:r>
              <a:rPr lang="pt-BR" sz="1300" smtClean="0"/>
              <a:t>MÉTODOS: Estudo prospectivo do tipo coorte. Foram incluídos os nascidos vivos, com idade gestacional entre 25 semanas e 31 semanas e 6 dias, sem anomalias congênitas admitidos em UTI Neonatal, entre 1º de agosto de 2009 e 31 de outubro de 2010. Os recém-nascidos foram estratificados em três grupos: G25, 25 a 27 semanas e 6 dias; G28, 28 a 29 semanas e 6 dias; G30, 30 a 31 semanas e 6 dias, e acompanhados até 28 dias. Foram avaliadas a sobrevida aos 28 dias e a morbidade associadas à prematuridade. Para análise dos resultados, utilizou-se o teste do c2, análise de variância, teste de Kruskal-Wallis, razão de risco com intervalo de confiança (IC) e regressão logística múltipla, com significância em 5%. </a:t>
            </a:r>
            <a:br>
              <a:rPr lang="pt-BR" sz="1300" smtClean="0"/>
            </a:br>
            <a:endParaRPr lang="pt-BR" sz="1300" smtClean="0"/>
          </a:p>
        </p:txBody>
      </p:sp>
      <p:sp>
        <p:nvSpPr>
          <p:cNvPr id="79902" name="Oval 30"/>
          <p:cNvSpPr>
            <a:spLocks noChangeArrowheads="1"/>
          </p:cNvSpPr>
          <p:nvPr/>
        </p:nvSpPr>
        <p:spPr bwMode="auto">
          <a:xfrm>
            <a:off x="3708400" y="1052513"/>
            <a:ext cx="914400" cy="914400"/>
          </a:xfrm>
          <a:prstGeom prst="ellipse">
            <a:avLst/>
          </a:prstGeom>
          <a:solidFill>
            <a:schemeClr val="accent1"/>
          </a:solidFill>
          <a:ln w="9525">
            <a:solidFill>
              <a:schemeClr val="tx1"/>
            </a:solidFill>
            <a:round/>
            <a:headEnd/>
            <a:tailEnd/>
          </a:ln>
          <a:effectLst/>
        </p:spPr>
        <p:txBody>
          <a:bodyPr wrap="none" anchor="ctr"/>
          <a:lstStyle/>
          <a:p>
            <a:pPr algn="ctr"/>
            <a:r>
              <a:rPr lang="pt-BR">
                <a:solidFill>
                  <a:srgbClr val="FFFF00"/>
                </a:solidFill>
              </a:rPr>
              <a:t>2011</a:t>
            </a:r>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0901" name="Picture 5"/>
          <p:cNvPicPr>
            <a:picLocks noChangeAspect="1" noChangeArrowheads="1"/>
          </p:cNvPicPr>
          <p:nvPr/>
        </p:nvPicPr>
        <p:blipFill>
          <a:blip r:embed="rId2"/>
          <a:srcRect/>
          <a:stretch>
            <a:fillRect/>
          </a:stretch>
        </p:blipFill>
        <p:spPr bwMode="auto">
          <a:xfrm>
            <a:off x="0" y="1628775"/>
            <a:ext cx="8172450" cy="3644900"/>
          </a:xfrm>
          <a:prstGeom prst="rect">
            <a:avLst/>
          </a:prstGeom>
          <a:noFill/>
          <a:ln w="9525">
            <a:solidFill>
              <a:srgbClr val="0000FF"/>
            </a:solidFill>
            <a:miter lim="800000"/>
            <a:headEnd/>
            <a:tailEnd/>
          </a:ln>
        </p:spPr>
      </p:pic>
      <p:sp>
        <p:nvSpPr>
          <p:cNvPr id="80902" name="Line 6"/>
          <p:cNvSpPr>
            <a:spLocks noChangeShapeType="1"/>
          </p:cNvSpPr>
          <p:nvPr/>
        </p:nvSpPr>
        <p:spPr bwMode="auto">
          <a:xfrm flipH="1">
            <a:off x="1547813" y="2708275"/>
            <a:ext cx="360362" cy="649288"/>
          </a:xfrm>
          <a:prstGeom prst="line">
            <a:avLst/>
          </a:prstGeom>
          <a:noFill/>
          <a:ln w="76200">
            <a:solidFill>
              <a:srgbClr val="0000FF"/>
            </a:solidFill>
            <a:round/>
            <a:headEnd/>
            <a:tailEnd type="triangle" w="med" len="med"/>
          </a:ln>
          <a:effectLst/>
        </p:spPr>
        <p:txBody>
          <a:bodyPr/>
          <a:lstStyle/>
          <a:p>
            <a:endParaRPr lang="pt-BR"/>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3" name="Rectangle 3"/>
          <p:cNvSpPr>
            <a:spLocks noGrp="1"/>
          </p:cNvSpPr>
          <p:nvPr>
            <p:ph type="body" idx="1"/>
          </p:nvPr>
        </p:nvSpPr>
        <p:spPr/>
        <p:txBody>
          <a:bodyPr/>
          <a:lstStyle/>
          <a:p>
            <a:endParaRPr lang="pt-BR" smtClean="0"/>
          </a:p>
        </p:txBody>
      </p:sp>
      <p:pic>
        <p:nvPicPr>
          <p:cNvPr id="81924" name="Picture 4"/>
          <p:cNvPicPr>
            <a:picLocks noChangeAspect="1" noChangeArrowheads="1"/>
          </p:cNvPicPr>
          <p:nvPr/>
        </p:nvPicPr>
        <p:blipFill>
          <a:blip r:embed="rId2"/>
          <a:srcRect/>
          <a:stretch>
            <a:fillRect/>
          </a:stretch>
        </p:blipFill>
        <p:spPr bwMode="auto">
          <a:xfrm>
            <a:off x="0" y="1484313"/>
            <a:ext cx="8101013" cy="4102100"/>
          </a:xfrm>
          <a:prstGeom prst="rect">
            <a:avLst/>
          </a:prstGeom>
          <a:noFill/>
        </p:spPr>
      </p:pic>
      <p:sp>
        <p:nvSpPr>
          <p:cNvPr id="81925" name="Line 5"/>
          <p:cNvSpPr>
            <a:spLocks noChangeShapeType="1"/>
          </p:cNvSpPr>
          <p:nvPr/>
        </p:nvSpPr>
        <p:spPr bwMode="auto">
          <a:xfrm flipH="1">
            <a:off x="1835150" y="4076700"/>
            <a:ext cx="360363" cy="431800"/>
          </a:xfrm>
          <a:prstGeom prst="line">
            <a:avLst/>
          </a:prstGeom>
          <a:noFill/>
          <a:ln w="76200">
            <a:solidFill>
              <a:srgbClr val="0000FF"/>
            </a:solidFill>
            <a:round/>
            <a:headEnd/>
            <a:tailEnd type="triangle" w="med" len="med"/>
          </a:ln>
          <a:effectLst/>
        </p:spPr>
        <p:txBody>
          <a:bodyPr/>
          <a:lstStyle/>
          <a:p>
            <a:endParaRPr lang="pt-BR"/>
          </a:p>
        </p:txBody>
      </p:sp>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3"/>
          <p:cNvSpPr>
            <a:spLocks noGrp="1"/>
          </p:cNvSpPr>
          <p:nvPr>
            <p:ph type="body" idx="4294967295"/>
          </p:nvPr>
        </p:nvSpPr>
        <p:spPr>
          <a:xfrm>
            <a:off x="323850" y="2492375"/>
            <a:ext cx="7239000" cy="4846638"/>
          </a:xfrm>
        </p:spPr>
        <p:txBody>
          <a:bodyPr/>
          <a:lstStyle/>
          <a:p>
            <a:pPr marL="228600" indent="-228600" algn="ctr">
              <a:lnSpc>
                <a:spcPct val="80000"/>
              </a:lnSpc>
              <a:buFont typeface="Wingdings 2" pitchFamily="18" charset="2"/>
              <a:buNone/>
            </a:pPr>
            <a:r>
              <a:rPr lang="pt-BR" sz="2100" b="1" smtClean="0"/>
              <a:t>No presente estudo, os parâmetros de difusão alterados dos pedúnculos  cerebelares implica que </a:t>
            </a:r>
            <a:r>
              <a:rPr lang="pt-BR" sz="2100" b="1" smtClean="0">
                <a:solidFill>
                  <a:srgbClr val="FF0000"/>
                </a:solidFill>
              </a:rPr>
              <a:t>a HIV grau 2 </a:t>
            </a:r>
          </a:p>
          <a:p>
            <a:pPr marL="228600" indent="-228600" algn="ctr">
              <a:lnSpc>
                <a:spcPct val="80000"/>
              </a:lnSpc>
              <a:buFont typeface="Wingdings 2" pitchFamily="18" charset="2"/>
              <a:buNone/>
            </a:pPr>
            <a:r>
              <a:rPr lang="pt-BR" sz="2100" b="1" smtClean="0">
                <a:solidFill>
                  <a:srgbClr val="FF0000"/>
                </a:solidFill>
              </a:rPr>
              <a:t>está associada com o desenvolvimento interrompido das ligações de entrada e de saída normais</a:t>
            </a:r>
          </a:p>
          <a:p>
            <a:pPr marL="228600" indent="-228600" algn="ctr">
              <a:lnSpc>
                <a:spcPct val="80000"/>
              </a:lnSpc>
              <a:buFont typeface="Wingdings 2" pitchFamily="18" charset="2"/>
              <a:buNone/>
            </a:pPr>
            <a:r>
              <a:rPr lang="pt-BR" sz="2100" b="1" smtClean="0">
                <a:solidFill>
                  <a:srgbClr val="FF0000"/>
                </a:solidFill>
              </a:rPr>
              <a:t>entre o cérebro e cerebelo e podem ser responsáveis pela a redução do volume cerebelar</a:t>
            </a:r>
            <a:r>
              <a:rPr lang="pt-BR" sz="2100" smtClean="0">
                <a:solidFill>
                  <a:srgbClr val="FF0000"/>
                </a:solidFill>
              </a:rPr>
              <a:t>. </a:t>
            </a:r>
          </a:p>
          <a:p>
            <a:pPr marL="228600" indent="-228600" algn="ctr">
              <a:lnSpc>
                <a:spcPct val="80000"/>
              </a:lnSpc>
              <a:buFont typeface="Wingdings 2" pitchFamily="18" charset="2"/>
              <a:buNone/>
            </a:pPr>
            <a:endParaRPr lang="pt-BR" sz="2100" smtClean="0">
              <a:solidFill>
                <a:srgbClr val="FF0000"/>
              </a:solidFill>
            </a:endParaRPr>
          </a:p>
          <a:p>
            <a:pPr marL="228600" indent="-228600" algn="ctr">
              <a:lnSpc>
                <a:spcPct val="80000"/>
              </a:lnSpc>
            </a:pPr>
            <a:r>
              <a:rPr lang="pt-BR" sz="2100" smtClean="0"/>
              <a:t>O presente estudo sugere que </a:t>
            </a:r>
            <a:r>
              <a:rPr lang="pt-BR" sz="2100" b="1" smtClean="0">
                <a:solidFill>
                  <a:srgbClr val="FF0000"/>
                </a:solidFill>
              </a:rPr>
              <a:t>mesmo um baixo grau de HIV (HIV grau 2) tem efeitos potencialmente prejudiciais sobre o desenvolvimento do cerebelo.</a:t>
            </a:r>
          </a:p>
          <a:p>
            <a:pPr marL="228600" indent="-228600" algn="ctr">
              <a:lnSpc>
                <a:spcPct val="80000"/>
              </a:lnSpc>
              <a:buFont typeface="Wingdings 2" pitchFamily="18" charset="2"/>
              <a:buNone/>
            </a:pPr>
            <a:endParaRPr lang="pt-BR" sz="2100" b="1" smtClean="0">
              <a:solidFill>
                <a:srgbClr val="FF0000"/>
              </a:solidFill>
            </a:endParaRPr>
          </a:p>
          <a:p>
            <a:pPr marL="228600" indent="-228600">
              <a:lnSpc>
                <a:spcPct val="80000"/>
              </a:lnSpc>
            </a:pPr>
            <a:endParaRPr lang="pt-BR" sz="2100" b="1" smtClean="0"/>
          </a:p>
        </p:txBody>
      </p:sp>
      <p:graphicFrame>
        <p:nvGraphicFramePr>
          <p:cNvPr id="86030" name="Group 14"/>
          <p:cNvGraphicFramePr>
            <a:graphicFrameLocks noGrp="1"/>
          </p:cNvGraphicFramePr>
          <p:nvPr/>
        </p:nvGraphicFramePr>
        <p:xfrm>
          <a:off x="179388" y="476250"/>
          <a:ext cx="7762875" cy="1268413"/>
        </p:xfrm>
        <a:graphic>
          <a:graphicData uri="http://schemas.openxmlformats.org/drawingml/2006/table">
            <a:tbl>
              <a:tblPr/>
              <a:tblGrid>
                <a:gridCol w="4430712"/>
                <a:gridCol w="1665288"/>
                <a:gridCol w="1666875"/>
              </a:tblGrid>
              <a:tr h="442913">
                <a:tc>
                  <a:txBody>
                    <a:bodyPr/>
                    <a:lstStyle/>
                    <a:p>
                      <a:pPr marL="0" marR="0" lvl="0" indent="0" algn="l" defTabSz="914400" rtl="0" eaLnBrk="1" fontAlgn="base" latinLnBrk="0" hangingPunct="1">
                        <a:lnSpc>
                          <a:spcPct val="100000"/>
                        </a:lnSpc>
                        <a:spcBef>
                          <a:spcPct val="0"/>
                        </a:spcBef>
                        <a:spcAft>
                          <a:spcPct val="0"/>
                        </a:spcAft>
                        <a:buClr>
                          <a:schemeClr val="tx2"/>
                        </a:buClr>
                        <a:buSzPct val="73000"/>
                        <a:buFontTx/>
                        <a:buNone/>
                        <a:tabLst/>
                      </a:pPr>
                      <a:r>
                        <a:rPr kumimoji="0" lang="pt-BR" sz="11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Desenvolvimento cerebelar em crian</a:t>
                      </a:r>
                      <a:r>
                        <a:rPr kumimoji="0" lang="pt-BR" sz="1100" b="0" i="0" u="none" strike="noStrike" cap="none" normalizeH="0" baseline="0" smtClean="0">
                          <a:ln>
                            <a:noFill/>
                          </a:ln>
                          <a:solidFill>
                            <a:srgbClr val="000066"/>
                          </a:solidFill>
                          <a:effectLst/>
                          <a:latin typeface="Trebuchet MS" pitchFamily="34" charset="0"/>
                          <a:ea typeface="Geneva"/>
                          <a:cs typeface="Times New Roman" pitchFamily="18" charset="0"/>
                          <a:hlinkClick r:id="rId2"/>
                        </a:rPr>
                        <a:t>ç</a:t>
                      </a:r>
                      <a:r>
                        <a:rPr kumimoji="0" lang="pt-BR" sz="11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as prematuras na idade termo equivalente </a:t>
                      </a:r>
                      <a:r>
                        <a:rPr kumimoji="0" lang="pt-BR" sz="1100" b="0" i="0" u="none" strike="noStrike" cap="none" normalizeH="0" baseline="0" smtClean="0">
                          <a:ln>
                            <a:noFill/>
                          </a:ln>
                          <a:solidFill>
                            <a:srgbClr val="000066"/>
                          </a:solidFill>
                          <a:effectLst/>
                          <a:latin typeface="Trebuchet MS" pitchFamily="34" charset="0"/>
                          <a:ea typeface="Geneva"/>
                          <a:cs typeface="Times New Roman" pitchFamily="18" charset="0"/>
                          <a:hlinkClick r:id="rId2"/>
                        </a:rPr>
                        <a:t>é</a:t>
                      </a:r>
                      <a:r>
                        <a:rPr kumimoji="0" lang="pt-BR" sz="11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 prejudicado por hemorragia intraventricular de baixo grau</a:t>
                      </a:r>
                      <a:endParaRPr kumimoji="0" lang="pt-BR" sz="1100" b="0" i="0" u="none" strike="noStrike" cap="none" normalizeH="0" baseline="0" smtClean="0">
                        <a:ln>
                          <a:noFill/>
                        </a:ln>
                        <a:solidFill>
                          <a:schemeClr val="tx1"/>
                        </a:solidFill>
                        <a:effectLst/>
                        <a:latin typeface="Trebuchet MS" pitchFamily="34" charset="0"/>
                        <a:ea typeface="Geneva"/>
                        <a:cs typeface="Times New Roman" pitchFamily="18"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ase" latinLnBrk="0" hangingPunct="1">
                        <a:lnSpc>
                          <a:spcPct val="100000"/>
                        </a:lnSpc>
                        <a:spcBef>
                          <a:spcPct val="0"/>
                        </a:spcBef>
                        <a:spcAft>
                          <a:spcPct val="0"/>
                        </a:spcAft>
                        <a:buClr>
                          <a:schemeClr val="tx2"/>
                        </a:buClr>
                        <a:buSzPct val="73000"/>
                        <a:buFontTx/>
                        <a:buNone/>
                        <a:tabLst/>
                      </a:pPr>
                      <a:r>
                        <a:rPr kumimoji="0" lang="pt-BR" sz="11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Jeong HG et al. Apresenta</a:t>
                      </a:r>
                      <a:r>
                        <a:rPr kumimoji="0" lang="pt-BR" sz="1100" b="0" i="0" u="none" strike="noStrike" cap="none" normalizeH="0" baseline="0" smtClean="0">
                          <a:ln>
                            <a:noFill/>
                          </a:ln>
                          <a:solidFill>
                            <a:srgbClr val="000066"/>
                          </a:solidFill>
                          <a:effectLst/>
                          <a:latin typeface="Trebuchet MS" pitchFamily="34" charset="0"/>
                          <a:ea typeface="Geneva"/>
                          <a:cs typeface="Times New Roman" pitchFamily="18" charset="0"/>
                          <a:hlinkClick r:id="rId2"/>
                        </a:rPr>
                        <a:t>ç</a:t>
                      </a:r>
                      <a:r>
                        <a:rPr kumimoji="0" lang="pt-BR" sz="11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ão:Ana Cristina, Ana Rosa, Bruno Ritchely, Guilherme Medeiros, Kelma Siqueira . Coordena</a:t>
                      </a:r>
                      <a:r>
                        <a:rPr kumimoji="0" lang="pt-BR" sz="1100" b="0" i="0" u="none" strike="noStrike" cap="none" normalizeH="0" baseline="0" smtClean="0">
                          <a:ln>
                            <a:noFill/>
                          </a:ln>
                          <a:solidFill>
                            <a:srgbClr val="000066"/>
                          </a:solidFill>
                          <a:effectLst/>
                          <a:latin typeface="Trebuchet MS" pitchFamily="34" charset="0"/>
                          <a:ea typeface="Geneva"/>
                          <a:cs typeface="Times New Roman" pitchFamily="18" charset="0"/>
                          <a:hlinkClick r:id="rId2"/>
                        </a:rPr>
                        <a:t>ç</a:t>
                      </a:r>
                      <a:r>
                        <a:rPr kumimoji="0" lang="pt-BR" sz="11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ão: Paulo R. Margotto</a:t>
                      </a:r>
                      <a:endParaRPr kumimoji="0" lang="pt-BR" sz="1100" b="0" i="0" u="none" strike="noStrike" cap="none" normalizeH="0" baseline="0" smtClean="0">
                        <a:ln>
                          <a:noFill/>
                        </a:ln>
                        <a:solidFill>
                          <a:schemeClr val="tx1"/>
                        </a:solidFill>
                        <a:effectLst/>
                        <a:latin typeface="Trebuchet MS" pitchFamily="34" charset="0"/>
                        <a:ea typeface="Geneva"/>
                        <a:cs typeface="Times New Roman" pitchFamily="18"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100000"/>
                        </a:lnSpc>
                        <a:spcBef>
                          <a:spcPct val="0"/>
                        </a:spcBef>
                        <a:spcAft>
                          <a:spcPct val="0"/>
                        </a:spcAft>
                        <a:buClr>
                          <a:schemeClr val="tx2"/>
                        </a:buClr>
                        <a:buSzPct val="73000"/>
                        <a:buFontTx/>
                        <a:buNone/>
                        <a:tabLst/>
                      </a:pPr>
                      <a:r>
                        <a:rPr kumimoji="0" lang="pt-BR" sz="1000" b="0" i="0" u="none" strike="noStrike" cap="none" normalizeH="0" baseline="0" smtClean="0">
                          <a:ln>
                            <a:noFill/>
                          </a:ln>
                          <a:solidFill>
                            <a:srgbClr val="000066"/>
                          </a:solidFill>
                          <a:effectLst/>
                          <a:latin typeface="Times New Roman" pitchFamily="18" charset="0"/>
                          <a:cs typeface="Times New Roman" pitchFamily="18" charset="0"/>
                          <a:hlinkClick r:id="rId2"/>
                        </a:rPr>
                        <a:t>  </a:t>
                      </a:r>
                      <a:r>
                        <a:rPr kumimoji="0" lang="pt-BR" sz="2300" b="0" i="0" u="none" strike="noStrike" cap="none" normalizeH="0" baseline="0" smtClean="0">
                          <a:ln>
                            <a:noFill/>
                          </a:ln>
                          <a:solidFill>
                            <a:srgbClr val="000066"/>
                          </a:solidFill>
                          <a:effectLst/>
                          <a:latin typeface="Trebuchet MS" pitchFamily="34" charset="0"/>
                          <a:cs typeface="Times New Roman" pitchFamily="18" charset="0"/>
                        </a:rPr>
                        <a:t> </a:t>
                      </a:r>
                      <a:r>
                        <a:rPr kumimoji="0" lang="pt-BR" sz="1000" b="0" i="0" u="none" strike="noStrike" cap="none" normalizeH="0" baseline="0" smtClean="0">
                          <a:ln>
                            <a:noFill/>
                          </a:ln>
                          <a:solidFill>
                            <a:srgbClr val="000066"/>
                          </a:solidFill>
                          <a:effectLst/>
                          <a:latin typeface="Trebuchet MS" pitchFamily="34" charset="0"/>
                          <a:cs typeface="Times New Roman" pitchFamily="18" charset="0"/>
                        </a:rPr>
                        <a:t>          </a:t>
                      </a:r>
                      <a:endParaRPr kumimoji="0" lang="pt-BR" sz="1000" b="0" i="0" u="none" strike="noStrike" cap="none" normalizeH="0" baseline="0" smtClean="0">
                        <a:ln>
                          <a:noFill/>
                        </a:ln>
                        <a:solidFill>
                          <a:srgbClr val="000066"/>
                        </a:solidFill>
                        <a:effectLst/>
                        <a:latin typeface="Times New Roman" pitchFamily="18" charset="0"/>
                        <a:cs typeface="Times New Roman" pitchFamily="18" charset="0"/>
                      </a:endParaRPr>
                    </a:p>
                  </a:txBody>
                  <a:tcPr anchor="ct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r>
            </a:tbl>
          </a:graphicData>
        </a:graphic>
      </p:graphicFrame>
      <p:pic>
        <p:nvPicPr>
          <p:cNvPr id="86029" name="Picture 7" descr="Clique aqui para ver o artigo">
            <a:hlinkClick r:id="rId2"/>
          </p:cNvPr>
          <p:cNvPicPr>
            <a:picLocks noChangeAspect="1" noChangeArrowheads="1"/>
          </p:cNvPicPr>
          <p:nvPr/>
        </p:nvPicPr>
        <p:blipFill>
          <a:blip r:embed="rId3"/>
          <a:srcRect/>
          <a:stretch>
            <a:fillRect/>
          </a:stretch>
        </p:blipFill>
        <p:spPr bwMode="auto">
          <a:xfrm>
            <a:off x="6588125" y="1052513"/>
            <a:ext cx="423863" cy="371475"/>
          </a:xfrm>
          <a:prstGeom prst="rect">
            <a:avLst/>
          </a:prstGeom>
          <a:noFill/>
          <a:ln w="9525">
            <a:noFill/>
            <a:miter lim="800000"/>
            <a:headEnd/>
            <a:tailEnd/>
          </a:ln>
        </p:spPr>
      </p:pic>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3" name="Rectangle 3"/>
          <p:cNvSpPr>
            <a:spLocks noGrp="1"/>
          </p:cNvSpPr>
          <p:nvPr>
            <p:ph type="body" idx="1"/>
          </p:nvPr>
        </p:nvSpPr>
        <p:spPr/>
        <p:txBody>
          <a:bodyPr/>
          <a:lstStyle/>
          <a:p>
            <a:endParaRPr lang="pt-BR" smtClean="0"/>
          </a:p>
        </p:txBody>
      </p:sp>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5" name="Rectangle 3"/>
          <p:cNvSpPr>
            <a:spLocks noGrp="1"/>
          </p:cNvSpPr>
          <p:nvPr>
            <p:ph type="body" idx="4294967295"/>
          </p:nvPr>
        </p:nvSpPr>
        <p:spPr>
          <a:xfrm>
            <a:off x="179388" y="2133600"/>
            <a:ext cx="7735887" cy="4572000"/>
          </a:xfrm>
        </p:spPr>
        <p:txBody>
          <a:bodyPr lIns="45720" rIns="45720"/>
          <a:lstStyle/>
          <a:p>
            <a:pPr marL="90488" indent="-90488" algn="just">
              <a:lnSpc>
                <a:spcPct val="80000"/>
              </a:lnSpc>
              <a:buFont typeface="Wingdings 2" pitchFamily="18" charset="2"/>
              <a:buNone/>
            </a:pPr>
            <a:r>
              <a:rPr lang="pt-BR" sz="2000" smtClean="0">
                <a:effectLst>
                  <a:outerShdw blurRad="38100" dist="38100" dir="2700000" algn="tl">
                    <a:srgbClr val="C0C0C0"/>
                  </a:outerShdw>
                </a:effectLst>
                <a:latin typeface="Times New Roman" pitchFamily="18" charset="0"/>
              </a:rPr>
              <a:t>O estudo foi realizado com recém-nascidos (RN) entre 23-27sem6 dias (pré-termos extremos), acompanhados entre 2-3 anos de idade corrigida pela prematuridade Os ultrassons foram realizados  no   1º ao 4º dia de vida, 10º ao 14º dia de vida, 4a a 8a semana de idade e durante a 36a a 40a semana de idade pós-concepção. O estudo mostra que </a:t>
            </a:r>
            <a:r>
              <a:rPr lang="pt-BR" sz="2000" smtClean="0">
                <a:solidFill>
                  <a:srgbClr val="FF0000"/>
                </a:solidFill>
                <a:effectLst>
                  <a:outerShdw blurRad="38100" dist="38100" dir="2700000" algn="tl">
                    <a:srgbClr val="C0C0C0"/>
                  </a:outerShdw>
                </a:effectLst>
                <a:latin typeface="Times New Roman" pitchFamily="18" charset="0"/>
              </a:rPr>
              <a:t>crianças com IVH de grau I-II foram duas vezes mais propensos a apresentar deficiência neurossensorial moderada a grave (22,0%) e paralisia cerebral (10,4%) em comparação com o grupo que não apresentou IVH (12,1%) e (6,5%) respectivamente</a:t>
            </a:r>
            <a:r>
              <a:rPr lang="pt-BR" sz="2000" smtClean="0">
                <a:effectLst>
                  <a:outerShdw blurRad="38100" dist="38100" dir="2700000" algn="tl">
                    <a:srgbClr val="C0C0C0"/>
                  </a:outerShdw>
                </a:effectLst>
                <a:latin typeface="Times New Roman" pitchFamily="18" charset="0"/>
              </a:rPr>
              <a:t>. Após controle de fatores de confusão </a:t>
            </a:r>
            <a:r>
              <a:rPr lang="pt-BR" sz="2000" smtClean="0">
                <a:solidFill>
                  <a:srgbClr val="FF0000"/>
                </a:solidFill>
                <a:effectLst>
                  <a:outerShdw blurRad="38100" dist="38100" dir="2700000" algn="tl">
                    <a:srgbClr val="C0C0C0"/>
                  </a:outerShdw>
                </a:effectLst>
                <a:latin typeface="Times New Roman" pitchFamily="18" charset="0"/>
              </a:rPr>
              <a:t>a HIV graus I-II associou-se com disfunção motora moderada a grave em 1,6 vezes (IC a 95%:1,14-2,28).</a:t>
            </a:r>
            <a:r>
              <a:rPr lang="pt-BR" sz="2000" smtClean="0">
                <a:effectLst>
                  <a:outerShdw blurRad="38100" dist="38100" dir="2700000" algn="tl">
                    <a:srgbClr val="C0C0C0"/>
                  </a:outerShdw>
                </a:effectLst>
                <a:latin typeface="Times New Roman" pitchFamily="18" charset="0"/>
              </a:rPr>
              <a:t> </a:t>
            </a:r>
            <a:r>
              <a:rPr lang="pt-BR" sz="2000" smtClean="0">
                <a:solidFill>
                  <a:srgbClr val="FF0000"/>
                </a:solidFill>
                <a:effectLst>
                  <a:outerShdw blurRad="38100" dist="38100" dir="2700000" algn="tl">
                    <a:srgbClr val="C0C0C0"/>
                  </a:outerShdw>
                </a:effectLst>
                <a:latin typeface="Times New Roman" pitchFamily="18" charset="0"/>
              </a:rPr>
              <a:t>Estes achados</a:t>
            </a:r>
            <a:r>
              <a:rPr lang="pt-BR" sz="2000" smtClean="0">
                <a:effectLst>
                  <a:outerShdw blurRad="38100" dist="38100" dir="2700000" algn="tl">
                    <a:srgbClr val="C0C0C0"/>
                  </a:outerShdw>
                </a:effectLst>
                <a:latin typeface="Times New Roman" pitchFamily="18" charset="0"/>
              </a:rPr>
              <a:t> </a:t>
            </a:r>
            <a:r>
              <a:rPr lang="pt-BR" sz="2000" smtClean="0">
                <a:solidFill>
                  <a:srgbClr val="FF0000"/>
                </a:solidFill>
                <a:effectLst>
                  <a:outerShdw blurRad="38100" dist="38100" dir="2700000" algn="tl">
                    <a:srgbClr val="C0C0C0"/>
                  </a:outerShdw>
                </a:effectLst>
                <a:latin typeface="Times New Roman" pitchFamily="18" charset="0"/>
              </a:rPr>
              <a:t>preocupantes  na HIV de baixo grau (I-II), nos pré-termos extremos se devem ao comprometimento da migração neuronal tardia, afetando negativamente as funções das áreas subcorticais</a:t>
            </a:r>
            <a:r>
              <a:rPr lang="pt-BR" sz="2000" smtClean="0">
                <a:effectLst>
                  <a:outerShdw blurRad="38100" dist="38100" dir="2700000" algn="tl">
                    <a:srgbClr val="C0C0C0"/>
                  </a:outerShdw>
                </a:effectLst>
                <a:latin typeface="Times New Roman" pitchFamily="18" charset="0"/>
              </a:rPr>
              <a:t>. Á luz deste e de outros estudos semelhantes, os autores sugerem uma, abordagem mais cautelosa dos médicos em aconselhar estas famílias e destacam a importância à longo prazo da triagem e acompanhamento regular dos efeitos adversos no neurodesenvolvimento desta população.</a:t>
            </a:r>
            <a:r>
              <a:rPr lang="pt-BR" sz="2000" smtClean="0">
                <a:latin typeface="Times New Roman" pitchFamily="18" charset="0"/>
              </a:rPr>
              <a:t> </a:t>
            </a:r>
          </a:p>
        </p:txBody>
      </p:sp>
      <p:graphicFrame>
        <p:nvGraphicFramePr>
          <p:cNvPr id="88081" name="Group 17"/>
          <p:cNvGraphicFramePr>
            <a:graphicFrameLocks noGrp="1"/>
          </p:cNvGraphicFramePr>
          <p:nvPr/>
        </p:nvGraphicFramePr>
        <p:xfrm>
          <a:off x="250825" y="765175"/>
          <a:ext cx="7202488" cy="1368425"/>
        </p:xfrm>
        <a:graphic>
          <a:graphicData uri="http://schemas.openxmlformats.org/drawingml/2006/table">
            <a:tbl>
              <a:tblPr/>
              <a:tblGrid>
                <a:gridCol w="2400300"/>
                <a:gridCol w="2401888"/>
                <a:gridCol w="2400300"/>
              </a:tblGrid>
              <a:tr h="44450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Hemorragia intraventricular e neurodesenvolvimento nos rec</a:t>
                      </a:r>
                      <a:r>
                        <a:rPr kumimoji="0" lang="pt-BR" sz="1200" b="0" i="0" u="none" strike="noStrike" cap="none" normalizeH="0" baseline="0" smtClean="0">
                          <a:ln>
                            <a:noFill/>
                          </a:ln>
                          <a:solidFill>
                            <a:srgbClr val="000066"/>
                          </a:solidFill>
                          <a:effectLst/>
                          <a:latin typeface="Trebuchet MS" pitchFamily="34" charset="0"/>
                          <a:ea typeface="Geneva"/>
                          <a:cs typeface="Times New Roman" pitchFamily="18" charset="0"/>
                          <a:hlinkClick r:id="rId2"/>
                        </a:rPr>
                        <a:t>é</a:t>
                      </a:r>
                      <a:r>
                        <a:rPr kumimoji="0" lang="pt-BR" sz="12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m-nascidos pr</a:t>
                      </a:r>
                      <a:r>
                        <a:rPr kumimoji="0" lang="pt-BR" sz="1200" b="0" i="0" u="none" strike="noStrike" cap="none" normalizeH="0" baseline="0" smtClean="0">
                          <a:ln>
                            <a:noFill/>
                          </a:ln>
                          <a:solidFill>
                            <a:srgbClr val="000066"/>
                          </a:solidFill>
                          <a:effectLst/>
                          <a:latin typeface="Trebuchet MS" pitchFamily="34" charset="0"/>
                          <a:ea typeface="Geneva"/>
                          <a:cs typeface="Times New Roman" pitchFamily="18" charset="0"/>
                          <a:hlinkClick r:id="rId2"/>
                        </a:rPr>
                        <a:t>é</a:t>
                      </a:r>
                      <a:r>
                        <a:rPr kumimoji="0" lang="pt-BR" sz="12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-termos extremos (Progn</a:t>
                      </a:r>
                      <a:r>
                        <a:rPr kumimoji="0" lang="pt-BR" sz="1200" b="0" i="0" u="none" strike="noStrike" cap="none" normalizeH="0" baseline="0" smtClean="0">
                          <a:ln>
                            <a:noFill/>
                          </a:ln>
                          <a:solidFill>
                            <a:srgbClr val="000066"/>
                          </a:solidFill>
                          <a:effectLst/>
                          <a:latin typeface="Trebuchet MS" pitchFamily="34" charset="0"/>
                          <a:ea typeface="Geneva"/>
                          <a:cs typeface="Times New Roman" pitchFamily="18" charset="0"/>
                          <a:hlinkClick r:id="rId2"/>
                        </a:rPr>
                        <a:t>ó</a:t>
                      </a:r>
                      <a:r>
                        <a:rPr kumimoji="0" lang="pt-BR" sz="12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stico da hemorragia intraventricular graus I-II)</a:t>
                      </a:r>
                      <a:endParaRPr kumimoji="0" lang="pt-BR" sz="1200" b="0" i="0" u="none" strike="noStrike" cap="none" normalizeH="0" baseline="0" smtClean="0">
                        <a:ln>
                          <a:noFill/>
                        </a:ln>
                        <a:solidFill>
                          <a:schemeClr val="tx1"/>
                        </a:solidFill>
                        <a:effectLst/>
                        <a:latin typeface="Trebuchet MS" pitchFamily="34" charset="0"/>
                        <a:ea typeface="Geneva"/>
                        <a:cs typeface="Times New Roman" pitchFamily="18"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Srinivas Bolisetty, Anjali Dhawan, Mohamed Abdel-Latif et al (Austr</a:t>
                      </a:r>
                      <a:r>
                        <a:rPr kumimoji="0" lang="pt-BR" sz="1200" b="0" i="0" u="none" strike="noStrike" cap="none" normalizeH="0" baseline="0" smtClean="0">
                          <a:ln>
                            <a:noFill/>
                          </a:ln>
                          <a:solidFill>
                            <a:srgbClr val="000066"/>
                          </a:solidFill>
                          <a:effectLst/>
                          <a:latin typeface="Trebuchet MS" pitchFamily="34" charset="0"/>
                          <a:ea typeface="Geneva"/>
                          <a:cs typeface="Times New Roman" pitchFamily="18" charset="0"/>
                          <a:hlinkClick r:id="rId2"/>
                        </a:rPr>
                        <a:t>á</a:t>
                      </a:r>
                      <a:r>
                        <a:rPr kumimoji="0" lang="pt-BR" sz="12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lia). Apresenta</a:t>
                      </a:r>
                      <a:r>
                        <a:rPr kumimoji="0" lang="pt-BR" sz="1200" b="0" i="0" u="none" strike="noStrike" cap="none" normalizeH="0" baseline="0" smtClean="0">
                          <a:ln>
                            <a:noFill/>
                          </a:ln>
                          <a:solidFill>
                            <a:srgbClr val="000066"/>
                          </a:solidFill>
                          <a:effectLst/>
                          <a:latin typeface="Trebuchet MS" pitchFamily="34" charset="0"/>
                          <a:ea typeface="Geneva"/>
                          <a:cs typeface="Times New Roman" pitchFamily="18" charset="0"/>
                          <a:hlinkClick r:id="rId2"/>
                        </a:rPr>
                        <a:t>ç</a:t>
                      </a:r>
                      <a:r>
                        <a:rPr kumimoji="0" lang="pt-BR" sz="12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ão:Patr</a:t>
                      </a:r>
                      <a:r>
                        <a:rPr kumimoji="0" lang="pt-BR" sz="1200" b="0" i="0" u="none" strike="noStrike" cap="none" normalizeH="0" baseline="0" smtClean="0">
                          <a:ln>
                            <a:noFill/>
                          </a:ln>
                          <a:solidFill>
                            <a:srgbClr val="000066"/>
                          </a:solidFill>
                          <a:effectLst/>
                          <a:latin typeface="Trebuchet MS" pitchFamily="34" charset="0"/>
                          <a:ea typeface="Geneva"/>
                          <a:cs typeface="Times New Roman" pitchFamily="18" charset="0"/>
                          <a:hlinkClick r:id="rId2"/>
                        </a:rPr>
                        <a:t>í</a:t>
                      </a:r>
                      <a:r>
                        <a:rPr kumimoji="0" lang="pt-BR" sz="12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cia B.M. Castro, Helena Ara</a:t>
                      </a:r>
                      <a:r>
                        <a:rPr kumimoji="0" lang="pt-BR" sz="1200" b="0" i="0" u="none" strike="noStrike" cap="none" normalizeH="0" baseline="0" smtClean="0">
                          <a:ln>
                            <a:noFill/>
                          </a:ln>
                          <a:solidFill>
                            <a:srgbClr val="000066"/>
                          </a:solidFill>
                          <a:effectLst/>
                          <a:latin typeface="Trebuchet MS" pitchFamily="34" charset="0"/>
                          <a:ea typeface="Geneva"/>
                          <a:cs typeface="Times New Roman" pitchFamily="18" charset="0"/>
                          <a:hlinkClick r:id="rId2"/>
                        </a:rPr>
                        <a:t>ú</a:t>
                      </a:r>
                      <a:r>
                        <a:rPr kumimoji="0" lang="pt-BR" sz="12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jo Lapa; Danielle Gumieiro, Sarah A. Cardoso e Thales da Silva Antunes, Paulo R. Margotto</a:t>
                      </a:r>
                      <a:endParaRPr kumimoji="0" lang="pt-BR" sz="1200" b="0" i="0" u="none" strike="noStrike" cap="none" normalizeH="0" baseline="0" smtClean="0">
                        <a:ln>
                          <a:noFill/>
                        </a:ln>
                        <a:solidFill>
                          <a:schemeClr val="tx1"/>
                        </a:solidFill>
                        <a:effectLst/>
                        <a:latin typeface="Trebuchet MS" pitchFamily="34" charset="0"/>
                        <a:ea typeface="Geneva"/>
                        <a:cs typeface="Times New Roman" pitchFamily="18"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000066"/>
                          </a:solidFill>
                          <a:effectLst/>
                          <a:latin typeface="Times New Roman" pitchFamily="18" charset="0"/>
                          <a:cs typeface="Times New Roman" pitchFamily="18" charset="0"/>
                          <a:hlinkClick r:id="rId2"/>
                        </a:rPr>
                        <a:t>  </a:t>
                      </a:r>
                      <a:r>
                        <a:rPr kumimoji="0" lang="pt-BR" sz="1200" b="0" i="0" u="none" strike="noStrike" cap="none" normalizeH="0" baseline="0" smtClean="0">
                          <a:ln>
                            <a:noFill/>
                          </a:ln>
                          <a:solidFill>
                            <a:srgbClr val="000066"/>
                          </a:solidFill>
                          <a:effectLst/>
                          <a:latin typeface="Trebuchet MS" pitchFamily="34" charset="0"/>
                          <a:cs typeface="Times New Roman" pitchFamily="18" charset="0"/>
                        </a:rPr>
                        <a:t>           </a:t>
                      </a:r>
                      <a:endParaRPr kumimoji="0" lang="pt-BR" sz="1200" b="0" i="0" u="none" strike="noStrike" cap="none" normalizeH="0" baseline="0" smtClean="0">
                        <a:ln>
                          <a:noFill/>
                        </a:ln>
                        <a:solidFill>
                          <a:srgbClr val="000066"/>
                        </a:solidFill>
                        <a:effectLst/>
                        <a:latin typeface="Times New Roman" pitchFamily="18" charset="0"/>
                        <a:cs typeface="Times New Roman" pitchFamily="18" charset="0"/>
                      </a:endParaRPr>
                    </a:p>
                  </a:txBody>
                  <a:tcPr anchor="ct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r>
            </a:tbl>
          </a:graphicData>
        </a:graphic>
      </p:graphicFrame>
      <p:pic>
        <p:nvPicPr>
          <p:cNvPr id="88077" name="Picture 7" descr="Clique aqui para ver o artigo">
            <a:hlinkClick r:id="rId2"/>
          </p:cNvPr>
          <p:cNvPicPr>
            <a:picLocks noChangeAspect="1" noChangeArrowheads="1"/>
          </p:cNvPicPr>
          <p:nvPr/>
        </p:nvPicPr>
        <p:blipFill>
          <a:blip r:embed="rId3"/>
          <a:srcRect/>
          <a:stretch>
            <a:fillRect/>
          </a:stretch>
        </p:blipFill>
        <p:spPr bwMode="auto">
          <a:xfrm>
            <a:off x="5940425" y="1196975"/>
            <a:ext cx="592138" cy="630238"/>
          </a:xfrm>
          <a:prstGeom prst="rect">
            <a:avLst/>
          </a:prstGeom>
          <a:noFill/>
          <a:ln w="9525">
            <a:noFill/>
            <a:miter lim="800000"/>
            <a:headEnd/>
            <a:tailEnd/>
          </a:ln>
        </p:spPr>
      </p:pic>
      <p:sp>
        <p:nvSpPr>
          <p:cNvPr id="88079" name="Text Box 30"/>
          <p:cNvSpPr txBox="1">
            <a:spLocks noChangeArrowheads="1"/>
          </p:cNvSpPr>
          <p:nvPr/>
        </p:nvSpPr>
        <p:spPr bwMode="auto">
          <a:xfrm>
            <a:off x="179388" y="188913"/>
            <a:ext cx="7800975" cy="304800"/>
          </a:xfrm>
          <a:prstGeom prst="rect">
            <a:avLst/>
          </a:prstGeom>
          <a:noFill/>
          <a:ln w="9525">
            <a:noFill/>
            <a:miter lim="800000"/>
            <a:headEnd/>
            <a:tailEnd/>
          </a:ln>
        </p:spPr>
        <p:txBody>
          <a:bodyPr wrap="none">
            <a:spAutoFit/>
          </a:bodyPr>
          <a:lstStyle/>
          <a:p>
            <a:r>
              <a:rPr lang="pt-BR" sz="1400" b="1">
                <a:solidFill>
                  <a:srgbClr val="0033CC"/>
                </a:solidFill>
              </a:rPr>
              <a:t>Explicação do que sabíamos da associação da HIV de baixo grau e neurodesenvolvimento</a:t>
            </a:r>
          </a:p>
        </p:txBody>
      </p:sp>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5" name="Rectangle 3"/>
          <p:cNvSpPr>
            <a:spLocks noGrp="1"/>
          </p:cNvSpPr>
          <p:nvPr>
            <p:ph type="body" idx="1"/>
          </p:nvPr>
        </p:nvSpPr>
        <p:spPr>
          <a:xfrm>
            <a:off x="-107950" y="1125538"/>
            <a:ext cx="8208963" cy="5732462"/>
          </a:xfrm>
        </p:spPr>
        <p:txBody>
          <a:bodyPr/>
          <a:lstStyle/>
          <a:p>
            <a:pPr algn="dist">
              <a:lnSpc>
                <a:spcPct val="80000"/>
              </a:lnSpc>
            </a:pPr>
            <a:r>
              <a:rPr lang="pt-BR" altLang="ja-JP" sz="1400" smtClean="0">
                <a:ea typeface="MS PGothic" pitchFamily="34" charset="-128"/>
              </a:rPr>
              <a:t>Trouxemos este artigo pela relevância do tema, mais do que o artigo propriamente dito! Em uma coorte retrospectiva em que o uso de corticosteróide pré-natal (dexametasona) foi de 57,1%, os autores relatam associação significativa (P=0,048) desta prática com a presença de lesões no ultrassom (das quais, 74,4%  eram por hemorragia peri/intraventricular (HP/HIV). Em 2011 publicamos semelhante tema (</a:t>
            </a:r>
            <a:r>
              <a:rPr lang="pt-BR" altLang="ja-JP" sz="1400" b="1" smtClean="0">
                <a:ea typeface="MS PGothic" pitchFamily="34" charset="-128"/>
                <a:hlinkClick r:id="rId2"/>
              </a:rPr>
              <a:t>LILACS-Avaliação do impacto da corticoterapia pré-natal em ...</a:t>
            </a:r>
            <a:r>
              <a:rPr lang="pt-BR" altLang="ja-JP" sz="1400" smtClean="0">
                <a:ea typeface="MS PGothic" pitchFamily="34" charset="-128"/>
              </a:rPr>
              <a:t>) no qual mostramos também que os  recém-nascidos expostos a corticoterapia pré-natal apresentaram significativamente melhores condições ao nascer, menos morbidade como doença da membrana hialina, sepse, hemorragia intraventricular (todos os graus) e menor necessidade do uso de ibuprofeno para o fechamento do canal arterial. Comparando os esteróides (dexametasona versos betametasona), a betametasona mostrou-se significativamente mais eficaz na redução da  doença da membrana hialina. A seguir respondemos 20 questionamentos sobre o tema, com ênfase de que  não somente a HP/HIV graus III e IV (infarto hemorrágico) associam-se com  resultados ruins do neurodesenvolvimento. A ocorrência da hemorragia intraventricular não complicada (sem envolvimento parenquimatoso e sem hidrocéfalo pós-hemorrágico) pode afetar o volume cortical (redução em 16%) na substância cinzenta cortical ao termo, devido à perda das células precursoras astrocísticas causadas pela hemorragia intraventricular e pela destruição da matriz germinativa. Patra e cl (2006), em recém-nascidos entre 24-29 semanas de idade gestacional com hemorragia intraventricular grau I e II, relataram prognóstico ruim aos 2 anos de idade, após ajuste de variáveis de confusão (2 vezes o aumento do risco de menor desempenho cognitivo e 2,6 vezes o aumento do risco de anormalidades neuromotoras). Bolisetty et al (2014) demonstraram que crianças com IVH de grau I-II foram duas vezes mais propensos a apresentar deficiência neurossensorial moderada a grave (22,0%) e paralisia cerebral (10,4%) em comparação com o grupo que não apresentou IVH (12,1%) e (6,5%) respectivamente. Após controle de fatores de confusão a HIV graus I-II associou-se com disfunção motora moderada a grave em 1,6 vezes (IC a 95%:1,14-2,28). Mais recentemente, Jeong HJ evidenciaram com a ressonância magnética que a HIV grau II associou-se com o desenvolvimento interrompido das ligações de entrada e de saída normais entre o cérebro e cerebelo e podem ser responsáveis pela a redução do volume cerebelar,  com efeitos potencialmente prejudiciais sobre o desenvolvimento do cerebelo. </a:t>
            </a:r>
            <a:endParaRPr lang="pt-BR" sz="1400" smtClean="0"/>
          </a:p>
        </p:txBody>
      </p:sp>
      <p:sp>
        <p:nvSpPr>
          <p:cNvPr id="84996" name="Text Box 4"/>
          <p:cNvSpPr txBox="1">
            <a:spLocks noChangeArrowheads="1"/>
          </p:cNvSpPr>
          <p:nvPr/>
        </p:nvSpPr>
        <p:spPr bwMode="auto">
          <a:xfrm>
            <a:off x="1311275" y="466725"/>
            <a:ext cx="2055813" cy="579438"/>
          </a:xfrm>
          <a:prstGeom prst="rect">
            <a:avLst/>
          </a:prstGeom>
          <a:noFill/>
          <a:ln w="9525">
            <a:noFill/>
            <a:miter lim="800000"/>
            <a:headEnd/>
            <a:tailEnd/>
          </a:ln>
          <a:effectLst/>
        </p:spPr>
        <p:txBody>
          <a:bodyPr wrap="none">
            <a:spAutoFit/>
          </a:bodyPr>
          <a:lstStyle/>
          <a:p>
            <a:r>
              <a:rPr lang="pt-BR" sz="3200">
                <a:solidFill>
                  <a:srgbClr val="0000FF"/>
                </a:solidFill>
              </a:rPr>
              <a:t>Portanto...</a:t>
            </a:r>
          </a:p>
        </p:txBody>
      </p:sp>
      <p:sp>
        <p:nvSpPr>
          <p:cNvPr id="84997" name="Text Box 5"/>
          <p:cNvSpPr txBox="1">
            <a:spLocks noChangeArrowheads="1"/>
          </p:cNvSpPr>
          <p:nvPr/>
        </p:nvSpPr>
        <p:spPr bwMode="auto">
          <a:xfrm>
            <a:off x="7019925" y="6308725"/>
            <a:ext cx="1104900" cy="228600"/>
          </a:xfrm>
          <a:prstGeom prst="rect">
            <a:avLst/>
          </a:prstGeom>
          <a:noFill/>
          <a:ln w="9525">
            <a:noFill/>
            <a:miter lim="800000"/>
            <a:headEnd/>
            <a:tailEnd/>
          </a:ln>
          <a:effectLst/>
        </p:spPr>
        <p:txBody>
          <a:bodyPr wrap="none">
            <a:spAutoFit/>
          </a:bodyPr>
          <a:lstStyle/>
          <a:p>
            <a:r>
              <a:rPr lang="pt-BR" sz="900"/>
              <a:t>Paulo R. Margotto</a:t>
            </a:r>
          </a:p>
        </p:txBody>
      </p:sp>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320040"/>
            <a:ext cx="7239000" cy="1143000"/>
          </a:xfrm>
        </p:spPr>
        <p:txBody>
          <a:bodyPr/>
          <a:lstStyle/>
          <a:p>
            <a:pPr fontAlgn="auto">
              <a:spcAft>
                <a:spcPts val="0"/>
              </a:spcAft>
              <a:defRPr/>
            </a:pPr>
            <a:r>
              <a:rPr lang="pt-BR" b="0" dirty="0" smtClean="0">
                <a:solidFill>
                  <a:schemeClr val="tx2">
                    <a:lumMod val="75000"/>
                  </a:schemeClr>
                </a:solidFill>
                <a:latin typeface="Times New Roman" pitchFamily="18" charset="0"/>
                <a:cs typeface="Times New Roman" pitchFamily="18" charset="0"/>
              </a:rPr>
              <a:t>Obrigada!!!!!</a:t>
            </a:r>
            <a:r>
              <a:rPr lang="pt-BR" dirty="0" smtClean="0"/>
              <a:t> </a:t>
            </a:r>
            <a:endParaRPr lang="pt-BR" dirty="0"/>
          </a:p>
        </p:txBody>
      </p:sp>
      <p:pic>
        <p:nvPicPr>
          <p:cNvPr id="44035" name="Espaço Reservado para Conteúdo 3" descr="bebe-lindo.jpg"/>
          <p:cNvPicPr>
            <a:picLocks noGrp="1" noChangeAspect="1"/>
          </p:cNvPicPr>
          <p:nvPr>
            <p:ph idx="1"/>
          </p:nvPr>
        </p:nvPicPr>
        <p:blipFill>
          <a:blip r:embed="rId2"/>
          <a:srcRect/>
          <a:stretch>
            <a:fillRect/>
          </a:stretch>
        </p:blipFill>
        <p:spPr>
          <a:xfrm>
            <a:off x="698500" y="1714500"/>
            <a:ext cx="6854825" cy="4572000"/>
          </a:xfrm>
        </p:spPr>
      </p:pic>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2"/>
          <p:cNvSpPr>
            <a:spLocks noGrp="1"/>
          </p:cNvSpPr>
          <p:nvPr>
            <p:ph type="title"/>
          </p:nvPr>
        </p:nvSpPr>
        <p:spPr bwMode="auto">
          <a:xfrm>
            <a:off x="468313" y="0"/>
            <a:ext cx="7239000" cy="1143000"/>
          </a:xfrm>
          <a:noFill/>
        </p:spPr>
        <p:txBody>
          <a:bodyPr wrap="square" numCol="1" compatLnSpc="1">
            <a:prstTxWarp prst="textNoShape">
              <a:avLst/>
            </a:prstTxWarp>
          </a:bodyPr>
          <a:lstStyle/>
          <a:p>
            <a:r>
              <a:rPr lang="pt-BR" cap="none" smtClean="0">
                <a:ln>
                  <a:noFill/>
                </a:ln>
                <a:solidFill>
                  <a:srgbClr val="0000FF"/>
                </a:solidFill>
              </a:rPr>
              <a:t>OBRIGADA!</a:t>
            </a:r>
          </a:p>
        </p:txBody>
      </p:sp>
      <p:sp>
        <p:nvSpPr>
          <p:cNvPr id="82949" name="Text Box 5"/>
          <p:cNvSpPr txBox="1">
            <a:spLocks noChangeArrowheads="1"/>
          </p:cNvSpPr>
          <p:nvPr/>
        </p:nvSpPr>
        <p:spPr bwMode="auto">
          <a:xfrm>
            <a:off x="663575" y="5753100"/>
            <a:ext cx="7042150" cy="641350"/>
          </a:xfrm>
          <a:prstGeom prst="rect">
            <a:avLst/>
          </a:prstGeom>
          <a:noFill/>
          <a:ln w="9525">
            <a:noFill/>
            <a:miter lim="800000"/>
            <a:headEnd/>
            <a:tailEnd/>
          </a:ln>
          <a:effectLst/>
        </p:spPr>
        <p:txBody>
          <a:bodyPr wrap="none">
            <a:spAutoFit/>
          </a:bodyPr>
          <a:lstStyle/>
          <a:p>
            <a:r>
              <a:rPr lang="pt-BR">
                <a:solidFill>
                  <a:srgbClr val="0000FF"/>
                </a:solidFill>
              </a:rPr>
              <a:t>Médicos Residentes na Unidade de Neonatologia do HMIB/SES/DF</a:t>
            </a:r>
          </a:p>
          <a:p>
            <a:r>
              <a:rPr lang="pt-BR">
                <a:solidFill>
                  <a:srgbClr val="0000FF"/>
                </a:solidFill>
              </a:rPr>
              <a:t>                                                26/9/2017</a:t>
            </a:r>
          </a:p>
        </p:txBody>
      </p:sp>
      <p:pic>
        <p:nvPicPr>
          <p:cNvPr id="82952" name="Picture 8" descr="20170926_090825"/>
          <p:cNvPicPr>
            <a:picLocks noChangeAspect="1" noChangeArrowheads="1"/>
          </p:cNvPicPr>
          <p:nvPr/>
        </p:nvPicPr>
        <p:blipFill>
          <a:blip r:embed="rId2" cstate="print">
            <a:lum bright="12000"/>
          </a:blip>
          <a:srcRect/>
          <a:stretch>
            <a:fillRect/>
          </a:stretch>
        </p:blipFill>
        <p:spPr bwMode="auto">
          <a:xfrm>
            <a:off x="107950" y="1484313"/>
            <a:ext cx="7307263" cy="4108450"/>
          </a:xfrm>
          <a:prstGeom prst="rect">
            <a:avLst/>
          </a:prstGeom>
          <a:noFill/>
          <a:ln w="38100">
            <a:solidFill>
              <a:srgbClr val="CC66FF"/>
            </a:solidFill>
            <a:miter lim="800000"/>
            <a:headEnd/>
            <a:tailEnd/>
          </a:ln>
        </p:spPr>
      </p:pic>
      <p:sp>
        <p:nvSpPr>
          <p:cNvPr id="82953" name="Line 9"/>
          <p:cNvSpPr>
            <a:spLocks noChangeShapeType="1"/>
          </p:cNvSpPr>
          <p:nvPr/>
        </p:nvSpPr>
        <p:spPr bwMode="auto">
          <a:xfrm flipH="1">
            <a:off x="4284663" y="2205038"/>
            <a:ext cx="863600" cy="360362"/>
          </a:xfrm>
          <a:prstGeom prst="line">
            <a:avLst/>
          </a:prstGeom>
          <a:noFill/>
          <a:ln w="38100">
            <a:solidFill>
              <a:srgbClr val="0000FF"/>
            </a:solidFill>
            <a:round/>
            <a:headEnd/>
            <a:tailEnd type="triangle" w="med" len="med"/>
          </a:ln>
          <a:effectLst/>
        </p:spPr>
        <p:txBody>
          <a:bodyPr/>
          <a:lstStyle/>
          <a:p>
            <a:endParaRPr lang="pt-BR"/>
          </a:p>
        </p:txBody>
      </p:sp>
      <p:sp>
        <p:nvSpPr>
          <p:cNvPr id="82954" name="Text Box 10"/>
          <p:cNvSpPr txBox="1">
            <a:spLocks noChangeArrowheads="1"/>
          </p:cNvSpPr>
          <p:nvPr/>
        </p:nvSpPr>
        <p:spPr bwMode="auto">
          <a:xfrm>
            <a:off x="5127625" y="2032000"/>
            <a:ext cx="1200150" cy="336550"/>
          </a:xfrm>
          <a:prstGeom prst="rect">
            <a:avLst/>
          </a:prstGeom>
          <a:noFill/>
          <a:ln w="9525">
            <a:noFill/>
            <a:miter lim="800000"/>
            <a:headEnd/>
            <a:tailEnd/>
          </a:ln>
          <a:effectLst/>
        </p:spPr>
        <p:txBody>
          <a:bodyPr wrap="none">
            <a:spAutoFit/>
          </a:bodyPr>
          <a:lstStyle/>
          <a:p>
            <a:r>
              <a:rPr lang="pt-BR" sz="1600">
                <a:solidFill>
                  <a:srgbClr val="0000FF"/>
                </a:solidFill>
              </a:rPr>
              <a:t>Dra. Deyse</a:t>
            </a:r>
          </a:p>
        </p:txBody>
      </p:sp>
      <p:sp>
        <p:nvSpPr>
          <p:cNvPr id="82955" name="Text Box 11"/>
          <p:cNvSpPr txBox="1">
            <a:spLocks noChangeArrowheads="1"/>
          </p:cNvSpPr>
          <p:nvPr/>
        </p:nvSpPr>
        <p:spPr bwMode="auto">
          <a:xfrm>
            <a:off x="7359650" y="5394325"/>
            <a:ext cx="369888" cy="274638"/>
          </a:xfrm>
          <a:prstGeom prst="rect">
            <a:avLst/>
          </a:prstGeom>
          <a:noFill/>
          <a:ln w="9525">
            <a:noFill/>
            <a:miter lim="800000"/>
            <a:headEnd/>
            <a:tailEnd/>
          </a:ln>
          <a:effectLst/>
        </p:spPr>
        <p:txBody>
          <a:bodyPr wrap="none">
            <a:spAutoFit/>
          </a:bodyPr>
          <a:lstStyle/>
          <a:p>
            <a:r>
              <a:rPr lang="pt-BR" sz="1200"/>
              <a:t>S8</a:t>
            </a: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pulento">
  <a:themeElements>
    <a:clrScheme name="Opulento">
      <a:dk1>
        <a:sysClr val="windowText" lastClr="000000"/>
      </a:dk1>
      <a:lt1>
        <a:sysClr val="window" lastClr="FFFFFF"/>
      </a:lt1>
      <a:dk2>
        <a:srgbClr val="B13F9A"/>
      </a:dk2>
      <a:lt2>
        <a:srgbClr val="F4E7ED"/>
      </a:lt2>
      <a:accent1>
        <a:srgbClr val="B83D68"/>
      </a:accent1>
      <a:accent2>
        <a:srgbClr val="AC66BB"/>
      </a:accent2>
      <a:accent3>
        <a:srgbClr val="DE6C36"/>
      </a:accent3>
      <a:accent4>
        <a:srgbClr val="F9B639"/>
      </a:accent4>
      <a:accent5>
        <a:srgbClr val="CF6DA4"/>
      </a:accent5>
      <a:accent6>
        <a:srgbClr val="FA8D3D"/>
      </a:accent6>
      <a:hlink>
        <a:srgbClr val="FFDE66"/>
      </a:hlink>
      <a:folHlink>
        <a:srgbClr val="D490C5"/>
      </a:folHlink>
    </a:clrScheme>
    <a:fontScheme name="Opulento">
      <a:majorFont>
        <a:latin typeface="Trebuchet MS"/>
        <a:ea typeface=""/>
        <a:cs typeface=""/>
        <a:font script="Jpan" typeface="HG丸ｺﾞｼｯｸM-PRO"/>
        <a:font script="Hang" typeface="HY그래픽M"/>
        <a:font script="Hans" typeface="黑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rebuchet MS"/>
        <a:ea typeface=""/>
        <a:cs typeface=""/>
        <a:font script="Jpan" typeface="HG丸ｺﾞｼｯｸM-PRO"/>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pulento">
      <a:fillStyleLst>
        <a:solidFill>
          <a:schemeClr val="phClr"/>
        </a:solidFill>
        <a:gradFill rotWithShape="1">
          <a:gsLst>
            <a:gs pos="0">
              <a:schemeClr val="phClr">
                <a:tint val="15000"/>
                <a:satMod val="250000"/>
              </a:schemeClr>
            </a:gs>
            <a:gs pos="49000">
              <a:schemeClr val="phClr">
                <a:tint val="50000"/>
                <a:satMod val="200000"/>
              </a:schemeClr>
            </a:gs>
            <a:gs pos="49100">
              <a:schemeClr val="phClr">
                <a:tint val="64000"/>
                <a:satMod val="160000"/>
              </a:schemeClr>
            </a:gs>
            <a:gs pos="92000">
              <a:schemeClr val="phClr">
                <a:tint val="50000"/>
                <a:satMod val="200000"/>
              </a:schemeClr>
            </a:gs>
            <a:gs pos="100000">
              <a:schemeClr val="phClr">
                <a:tint val="43000"/>
                <a:satMod val="190000"/>
              </a:schemeClr>
            </a:gs>
          </a:gsLst>
          <a:lin ang="5400000" scaled="1"/>
        </a:gradFill>
        <a:gradFill rotWithShape="1">
          <a:gsLst>
            <a:gs pos="0">
              <a:schemeClr val="phClr">
                <a:tint val="74000"/>
              </a:schemeClr>
            </a:gs>
            <a:gs pos="49000">
              <a:schemeClr val="phClr">
                <a:tint val="96000"/>
                <a:shade val="84000"/>
                <a:satMod val="110000"/>
              </a:schemeClr>
            </a:gs>
            <a:gs pos="49100">
              <a:schemeClr val="phClr">
                <a:shade val="55000"/>
                <a:satMod val="150000"/>
              </a:schemeClr>
            </a:gs>
            <a:gs pos="92000">
              <a:schemeClr val="phClr">
                <a:tint val="98000"/>
                <a:shade val="90000"/>
                <a:satMod val="128000"/>
              </a:schemeClr>
            </a:gs>
            <a:gs pos="100000">
              <a:schemeClr val="phClr">
                <a:tint val="90000"/>
                <a:shade val="97000"/>
                <a:satMod val="128000"/>
              </a:schemeClr>
            </a:gs>
          </a:gsLst>
          <a:lin ang="5400000" scaled="1"/>
        </a:gradFill>
      </a:fillStyleLst>
      <a:lnStyleLst>
        <a:ln w="11430" cap="flat" cmpd="sng" algn="ctr">
          <a:solidFill>
            <a:schemeClr val="phClr"/>
          </a:solidFill>
          <a:prstDash val="solid"/>
        </a:ln>
        <a:ln w="40000" cap="flat" cmpd="sng" algn="ctr">
          <a:solidFill>
            <a:schemeClr val="phClr"/>
          </a:solidFill>
          <a:prstDash val="solid"/>
        </a:ln>
        <a:ln w="31800" cap="flat" cmpd="sng" algn="ctr">
          <a:solidFill>
            <a:schemeClr val="phClr"/>
          </a:solidFill>
          <a:prstDash val="solid"/>
        </a:ln>
      </a:lnStyleLst>
      <a:effectStyleLst>
        <a:effectStyle>
          <a:effectLst>
            <a:outerShdw blurRad="50800" dist="25000" dir="5400000" rotWithShape="0">
              <a:schemeClr val="phClr">
                <a:shade val="30000"/>
                <a:satMod val="150000"/>
                <a:alpha val="38000"/>
              </a:schemeClr>
            </a:outerShdw>
          </a:effectLst>
        </a:effectStyle>
        <a:effectStyle>
          <a:effectLst>
            <a:outerShdw blurRad="39000" dist="25400" dir="5400000" rotWithShape="0">
              <a:schemeClr val="phClr">
                <a:shade val="33000"/>
                <a:alpha val="83000"/>
              </a:schemeClr>
            </a:outerShdw>
          </a:effectLst>
        </a:effectStyle>
        <a:effectStyle>
          <a:effectLst>
            <a:outerShdw blurRad="39000" dist="25400" dir="5400000" rotWithShape="0">
              <a:schemeClr val="phClr">
                <a:shade val="33000"/>
                <a:alpha val="83000"/>
              </a:schemeClr>
            </a:outerShdw>
          </a:effectLst>
          <a:scene3d>
            <a:camera prst="orthographicFront" fov="0">
              <a:rot lat="0" lon="0" rev="0"/>
            </a:camera>
            <a:lightRig rig="contrasting" dir="t">
              <a:rot lat="0" lon="0" rev="1500000"/>
            </a:lightRig>
          </a:scene3d>
          <a:sp3d extrusionH="127000" prstMaterial="powder">
            <a:bevelT w="50800" h="63500"/>
          </a:sp3d>
        </a:effectStyle>
      </a:effectStyleLst>
      <a:bgFillStyleLst>
        <a:solidFill>
          <a:schemeClr val="phClr"/>
        </a:solidFill>
        <a:gradFill rotWithShape="1">
          <a:gsLst>
            <a:gs pos="0">
              <a:schemeClr val="phClr">
                <a:tint val="78000"/>
                <a:satMod val="220000"/>
              </a:schemeClr>
            </a:gs>
            <a:gs pos="100000">
              <a:schemeClr val="phClr">
                <a:shade val="35000"/>
                <a:satMod val="155000"/>
              </a:schemeClr>
            </a:gs>
          </a:gsLst>
          <a:path path="circle">
            <a:fillToRect l="50000" t="50000" r="50000" b="50000"/>
          </a:path>
        </a:gradFill>
        <a:blipFill>
          <a:blip xmlns:r="http://schemas.openxmlformats.org/officeDocument/2006/relationships" r:embed="rId1">
            <a:duotone>
              <a:schemeClr val="phClr">
                <a:shade val="60000"/>
                <a:satMod val="180000"/>
              </a:schemeClr>
              <a:schemeClr val="phClr">
                <a:tint val="500"/>
                <a:satMod val="150000"/>
              </a:schemeClr>
            </a:duotone>
          </a:blip>
          <a:tile tx="0" ty="0" sx="50000" sy="50000" flip="none" algn="tl"/>
        </a:blipFill>
      </a:bgFillStyleLst>
    </a:fmtScheme>
  </a:themeElements>
  <a:objectDefaults/>
  <a:extraClrSchemeLst/>
</a:theme>
</file>

<file path=ppt/theme/themeOverride1.xml><?xml version="1.0" encoding="utf-8"?>
<a:themeOverride xmlns:a="http://schemas.openxmlformats.org/drawingml/2006/main">
  <a:clrScheme name="Opulento">
    <a:dk1>
      <a:sysClr val="windowText" lastClr="000000"/>
    </a:dk1>
    <a:lt1>
      <a:sysClr val="window" lastClr="FFFFFF"/>
    </a:lt1>
    <a:dk2>
      <a:srgbClr val="B13F9A"/>
    </a:dk2>
    <a:lt2>
      <a:srgbClr val="F4E7ED"/>
    </a:lt2>
    <a:accent1>
      <a:srgbClr val="B83D68"/>
    </a:accent1>
    <a:accent2>
      <a:srgbClr val="AC66BB"/>
    </a:accent2>
    <a:accent3>
      <a:srgbClr val="DE6C36"/>
    </a:accent3>
    <a:accent4>
      <a:srgbClr val="F9B639"/>
    </a:accent4>
    <a:accent5>
      <a:srgbClr val="CF6DA4"/>
    </a:accent5>
    <a:accent6>
      <a:srgbClr val="FA8D3D"/>
    </a:accent6>
    <a:hlink>
      <a:srgbClr val="FFDE66"/>
    </a:hlink>
    <a:folHlink>
      <a:srgbClr val="D490C5"/>
    </a:folHlink>
  </a:clrScheme>
</a:themeOverride>
</file>

<file path=docProps/app.xml><?xml version="1.0" encoding="utf-8"?>
<Properties xmlns="http://schemas.openxmlformats.org/officeDocument/2006/extended-properties" xmlns:vt="http://schemas.openxmlformats.org/officeDocument/2006/docPropsVTypes">
  <Template>Opulent</Template>
  <TotalTime>674</TotalTime>
  <Words>7991</Words>
  <Application>Microsoft Office PowerPoint</Application>
  <PresentationFormat>Apresentação na tela (4:3)</PresentationFormat>
  <Paragraphs>292</Paragraphs>
  <Slides>69</Slides>
  <Notes>0</Notes>
  <HiddenSlides>0</HiddenSlides>
  <MMClips>0</MMClips>
  <ScaleCrop>false</ScaleCrop>
  <HeadingPairs>
    <vt:vector size="4" baseType="variant">
      <vt:variant>
        <vt:lpstr>Tema</vt:lpstr>
      </vt:variant>
      <vt:variant>
        <vt:i4>1</vt:i4>
      </vt:variant>
      <vt:variant>
        <vt:lpstr>Títulos de slides</vt:lpstr>
      </vt:variant>
      <vt:variant>
        <vt:i4>69</vt:i4>
      </vt:variant>
    </vt:vector>
  </HeadingPairs>
  <TitlesOfParts>
    <vt:vector size="70" baseType="lpstr">
      <vt:lpstr>Opulento</vt:lpstr>
      <vt:lpstr>Slide 1</vt:lpstr>
      <vt:lpstr>Introdução </vt:lpstr>
      <vt:lpstr>Introdução </vt:lpstr>
      <vt:lpstr>Introdução </vt:lpstr>
      <vt:lpstr>Introdução </vt:lpstr>
      <vt:lpstr>Objetivo </vt:lpstr>
      <vt:lpstr>Materiais e Métodos </vt:lpstr>
      <vt:lpstr>Materiais e Métodos </vt:lpstr>
      <vt:lpstr>Materiais e Métodos </vt:lpstr>
      <vt:lpstr>Materiais e Métodos </vt:lpstr>
      <vt:lpstr>Materiais e Métodos </vt:lpstr>
      <vt:lpstr>Materiais e métodos </vt:lpstr>
      <vt:lpstr>Materiais e Métodos </vt:lpstr>
      <vt:lpstr>Materiais e Métodos </vt:lpstr>
      <vt:lpstr>Materiais e Métodos </vt:lpstr>
      <vt:lpstr>Resultados </vt:lpstr>
      <vt:lpstr>Resultados </vt:lpstr>
      <vt:lpstr>Resultados </vt:lpstr>
      <vt:lpstr>Resultados </vt:lpstr>
      <vt:lpstr>Resultados </vt:lpstr>
      <vt:lpstr>Resultados</vt:lpstr>
      <vt:lpstr>Resultados </vt:lpstr>
      <vt:lpstr>Resultados </vt:lpstr>
      <vt:lpstr>Resultados</vt:lpstr>
      <vt:lpstr>Resultados </vt:lpstr>
      <vt:lpstr>Discussão </vt:lpstr>
      <vt:lpstr>Discussão </vt:lpstr>
      <vt:lpstr>Discussão </vt:lpstr>
      <vt:lpstr>Discussão </vt:lpstr>
      <vt:lpstr>Discussão</vt:lpstr>
      <vt:lpstr>Discussão </vt:lpstr>
      <vt:lpstr>Conclusão </vt:lpstr>
      <vt:lpstr>Slide 33</vt:lpstr>
      <vt:lpstr>Referências Bibliográficas</vt:lpstr>
      <vt:lpstr>Referencias bibliograficas </vt:lpstr>
      <vt:lpstr>Referencias bibliográficas </vt:lpstr>
      <vt:lpstr>Referencias Bibliográficas</vt:lpstr>
      <vt:lpstr>Nota do Editor do site, Dr. Paulo R. Margotto. Consultem também! Aqui e Agora!</vt:lpstr>
      <vt:lpstr>Slide 39</vt:lpstr>
      <vt:lpstr>Slide 40</vt:lpstr>
      <vt:lpstr>Slide 41</vt:lpstr>
      <vt:lpstr>2) A rotura prematura de membranas (RPM) constitui uma contra-indicação do  uso de corticosteróide pré-natal?</vt:lpstr>
      <vt:lpstr>3) Como o corticosteróide pré-natal promove melhores condições ao nascer?</vt:lpstr>
      <vt:lpstr>4) Qual é o mecanismo da menor incidência de doença da membrana hialina nos  recém-nascidos cujas mães receberam corticosteróide pré-natal?</vt:lpstr>
      <vt:lpstr>5)Qual é o significado da menor incidência de sepse no grupo de recém-nascidos cujas mães receberam corticosteróide pré-natal?</vt:lpstr>
      <vt:lpstr>6)O uso do corticosteróide pré-natal previne a ocorrência de canal arterial pérvio?</vt:lpstr>
      <vt:lpstr>7)Qual é o papel do corticosteróide pré-natal na redução da hemorragia intraventricular do recém-nascido pré-termo?</vt:lpstr>
      <vt:lpstr>8) É importante a redução de qualquer grau de hemorragia intraventricular com o uso de corticosteróide pré-natal? Por quê?</vt:lpstr>
      <vt:lpstr>9) Há diferenças entre os tipos de corticosteróides  usado no pré-natal? </vt:lpstr>
      <vt:lpstr>10) Há diferença entre mortalidade neonatal quando se compara betametasona e dexametasona?</vt:lpstr>
      <vt:lpstr>11) Há uma recomendação para o uso de  betametasona ou dexametasona?</vt:lpstr>
      <vt:lpstr>12) Comentar sobre o uso de corticosteróide pré-natal  nos pré-termos extremos (22semanas a 27 semanas 6dias). </vt:lpstr>
      <vt:lpstr>13) Quais são as evidências para o uso de corticosteróide pré-natal após 34 semanas?</vt:lpstr>
      <vt:lpstr>14) No caso de diagnóstico de hérnia diafragmática congênita (HDC), tem indicação do uso de corticosteróide pré-natal?</vt:lpstr>
      <vt:lpstr>15) E como estão as evidências sobre o uso de múltiplos cursos de corticosteróide pré-natal?</vt:lpstr>
      <vt:lpstr>16) Então, por quê o uso de  doses semanais de corticosteróide pré-natal</vt:lpstr>
      <vt:lpstr>17)E na situação de gestação gemelar?</vt:lpstr>
      <vt:lpstr>18) Há alguma recomendação específica aos pais quanto ao uso de múltiplos cursos?</vt:lpstr>
      <vt:lpstr>19) Qual seria uma possível explicação de resultados adversos com o uso de doses repetitivas de corticosteróide pré-natal?</vt:lpstr>
      <vt:lpstr>20) Quais são as recomendações</vt:lpstr>
      <vt:lpstr>Slide 61</vt:lpstr>
      <vt:lpstr>Slide 62</vt:lpstr>
      <vt:lpstr>Slide 63</vt:lpstr>
      <vt:lpstr>Slide 64</vt:lpstr>
      <vt:lpstr>Slide 65</vt:lpstr>
      <vt:lpstr>Slide 66</vt:lpstr>
      <vt:lpstr>Slide 67</vt:lpstr>
      <vt:lpstr>Obrigada!!!!! </vt:lpstr>
      <vt:lpstr>OBRIGADA!</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Deyse</dc:creator>
  <cp:lastModifiedBy>Paulo</cp:lastModifiedBy>
  <cp:revision>47</cp:revision>
  <dcterms:created xsi:type="dcterms:W3CDTF">2017-09-08T12:13:19Z</dcterms:created>
  <dcterms:modified xsi:type="dcterms:W3CDTF">2017-10-04T23:19:48Z</dcterms:modified>
</cp:coreProperties>
</file>