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7" r:id="rId19"/>
    <p:sldId id="297" r:id="rId20"/>
    <p:sldId id="273" r:id="rId21"/>
    <p:sldId id="274" r:id="rId22"/>
    <p:sldId id="275" r:id="rId23"/>
    <p:sldId id="276"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8" r:id="rId43"/>
    <p:sldId id="299" r:id="rId44"/>
    <p:sldId id="322" r:id="rId45"/>
    <p:sldId id="300" r:id="rId46"/>
    <p:sldId id="301" r:id="rId47"/>
    <p:sldId id="302" r:id="rId48"/>
    <p:sldId id="303" r:id="rId49"/>
    <p:sldId id="304" r:id="rId50"/>
    <p:sldId id="312" r:id="rId51"/>
    <p:sldId id="313" r:id="rId52"/>
    <p:sldId id="305" r:id="rId53"/>
    <p:sldId id="306" r:id="rId54"/>
    <p:sldId id="307" r:id="rId55"/>
    <p:sldId id="308" r:id="rId56"/>
    <p:sldId id="309" r:id="rId57"/>
    <p:sldId id="310" r:id="rId58"/>
    <p:sldId id="311" r:id="rId59"/>
    <p:sldId id="314" r:id="rId60"/>
    <p:sldId id="315" r:id="rId61"/>
    <p:sldId id="316" r:id="rId62"/>
    <p:sldId id="317" r:id="rId63"/>
    <p:sldId id="318" r:id="rId64"/>
    <p:sldId id="319" r:id="rId65"/>
    <p:sldId id="321" r:id="rId66"/>
    <p:sldId id="320" r:id="rId6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p:restoredLeft sz="15620"/>
    <p:restoredTop sz="94660"/>
  </p:normalViewPr>
  <p:slideViewPr>
    <p:cSldViewPr snapToGrid="0" snapToObjects="1">
      <p:cViewPr varScale="1">
        <p:scale>
          <a:sx n="84" d="100"/>
          <a:sy n="84" d="100"/>
        </p:scale>
        <p:origin x="-768"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373"/>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Master" Target="../slideMasters/slideMaster1.xml"/><Relationship Id="rId1" Type="http://schemas.openxmlformats.org/officeDocument/2006/relationships/themeOverride" Target="../theme/themeOverride1.xml"/><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 name="Picture 6" descr="CoverGlyph.png"/>
          <p:cNvPicPr>
            <a:picLocks noChangeAspect="1"/>
          </p:cNvPicPr>
          <p:nvPr/>
        </p:nvPicPr>
        <p:blipFill>
          <a:blip r:embed="rId4"/>
          <a:srcRect/>
          <a:stretch>
            <a:fillRect/>
          </a:stretch>
        </p:blipFill>
        <p:spPr bwMode="auto">
          <a:xfrm>
            <a:off x="4010025" y="3048000"/>
            <a:ext cx="1123950" cy="771525"/>
          </a:xfrm>
          <a:prstGeom prst="rect">
            <a:avLst/>
          </a:prstGeom>
          <a:noFill/>
          <a:ln w="9525">
            <a:noFill/>
            <a:miter lim="800000"/>
            <a:headEnd/>
            <a:tailEnd/>
          </a:ln>
        </p:spPr>
      </p:pic>
      <p:sp>
        <p:nvSpPr>
          <p:cNvPr id="2" name="Title 1"/>
          <p:cNvSpPr>
            <a:spLocks noGrp="1"/>
          </p:cNvSpPr>
          <p:nvPr>
            <p:ph type="ctrTitle"/>
          </p:nvPr>
        </p:nvSpPr>
        <p:spPr>
          <a:xfrm>
            <a:off x="685800" y="1627094"/>
            <a:ext cx="7772400" cy="1470025"/>
          </a:xfrm>
        </p:spPr>
        <p:txBody>
          <a:bodyPr anchor="b"/>
          <a:lstStyle>
            <a:lvl1pPr>
              <a:defRPr sz="5400">
                <a:gradFill>
                  <a:gsLst>
                    <a:gs pos="0">
                      <a:schemeClr val="tx2"/>
                    </a:gs>
                    <a:gs pos="100000">
                      <a:schemeClr val="tx2">
                        <a:lumMod val="75000"/>
                      </a:schemeClr>
                    </a:gs>
                  </a:gsLst>
                  <a:lin ang="5400000" scaled="0"/>
                </a:gradFill>
                <a:effectLst>
                  <a:outerShdw blurRad="50800" dist="25400" dir="5400000" algn="t" rotWithShape="0">
                    <a:prstClr val="black">
                      <a:alpha val="40000"/>
                    </a:prstClr>
                  </a:outerShdw>
                </a:effectLst>
              </a:defRPr>
            </a:lvl1pPr>
          </a:lstStyle>
          <a:p>
            <a:r>
              <a:rPr lang="x-none" smtClean="0"/>
              <a:t>Click to edit Master title style</a:t>
            </a:r>
            <a:endParaRPr/>
          </a:p>
        </p:txBody>
      </p:sp>
      <p:sp>
        <p:nvSpPr>
          <p:cNvPr id="3" name="Subtitle 2"/>
          <p:cNvSpPr>
            <a:spLocks noGrp="1"/>
          </p:cNvSpPr>
          <p:nvPr>
            <p:ph type="subTitle" idx="1"/>
          </p:nvPr>
        </p:nvSpPr>
        <p:spPr>
          <a:xfrm>
            <a:off x="685801" y="3810000"/>
            <a:ext cx="7770812" cy="1752600"/>
          </a:xfrm>
        </p:spPr>
        <p:txBody>
          <a:bodyPr>
            <a:normAutofit/>
          </a:bodyPr>
          <a:lstStyle>
            <a:lvl1pPr marL="0" indent="0" algn="ctr">
              <a:spcBef>
                <a:spcPts val="300"/>
              </a:spcBef>
              <a:buNone/>
              <a:defRPr sz="1600">
                <a:gradFill>
                  <a:gsLst>
                    <a:gs pos="0">
                      <a:schemeClr val="tx2"/>
                    </a:gs>
                    <a:gs pos="100000">
                      <a:schemeClr val="tx2">
                        <a:lumMod val="75000"/>
                      </a:schemeClr>
                    </a:gs>
                  </a:gsLst>
                  <a:lin ang="5400000" scaled="0"/>
                </a:gradFill>
                <a:effectLst>
                  <a:outerShdw blurRad="50800" dist="38100" dir="5400000" algn="t"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a:p>
        </p:txBody>
      </p:sp>
      <p:sp>
        <p:nvSpPr>
          <p:cNvPr id="5" name="Date Placeholder 3"/>
          <p:cNvSpPr>
            <a:spLocks noGrp="1"/>
          </p:cNvSpPr>
          <p:nvPr>
            <p:ph type="dt" sz="half" idx="10"/>
          </p:nvPr>
        </p:nvSpPr>
        <p:spPr/>
        <p:txBody>
          <a:bodyPr/>
          <a:lstStyle>
            <a:lvl1pPr>
              <a:defRPr/>
            </a:lvl1pPr>
          </a:lstStyle>
          <a:p>
            <a:pPr>
              <a:defRPr/>
            </a:pPr>
            <a:fld id="{3DEB96E6-8A91-4257-8A58-254D4A0A5008}" type="datetimeFigureOut">
              <a:rPr lang="en-US"/>
              <a:pPr>
                <a:defRPr/>
              </a:pPr>
              <a:t>12/16/2013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Tree>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57134E41-916E-4C9B-AD88-8A6968A5E94A}" type="datetimeFigureOut">
              <a:rPr lang="en-US"/>
              <a:pPr>
                <a:defRPr/>
              </a:pPr>
              <a:t>12/16/2013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3E968BC-2669-4662-B411-F0C63BB122C6}" type="slidenum">
              <a:rPr lang="en-US"/>
              <a:pPr>
                <a:defRPr/>
              </a:pPr>
              <a:t>‹nº›</a:t>
            </a:fld>
            <a:endParaRPr 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6" descr="Glyph-SectionHeader.png"/>
          <p:cNvPicPr>
            <a:picLocks noChangeAspect="1"/>
          </p:cNvPicPr>
          <p:nvPr/>
        </p:nvPicPr>
        <p:blipFill>
          <a:blip r:embed="rId2"/>
          <a:srcRect/>
          <a:stretch>
            <a:fillRect/>
          </a:stretch>
        </p:blipFill>
        <p:spPr bwMode="auto">
          <a:xfrm>
            <a:off x="4038600" y="3173413"/>
            <a:ext cx="1066800" cy="590550"/>
          </a:xfrm>
          <a:prstGeom prst="rect">
            <a:avLst/>
          </a:prstGeom>
          <a:noFill/>
          <a:ln w="9525">
            <a:noFill/>
            <a:miter lim="800000"/>
            <a:headEnd/>
            <a:tailEnd/>
          </a:ln>
        </p:spPr>
      </p:pic>
      <p:sp>
        <p:nvSpPr>
          <p:cNvPr id="2" name="Title 1"/>
          <p:cNvSpPr>
            <a:spLocks noGrp="1"/>
          </p:cNvSpPr>
          <p:nvPr>
            <p:ph type="title"/>
          </p:nvPr>
        </p:nvSpPr>
        <p:spPr>
          <a:xfrm>
            <a:off x="685800" y="1626440"/>
            <a:ext cx="7770813" cy="1472184"/>
          </a:xfrm>
        </p:spPr>
        <p:txBody>
          <a:bodyPr anchor="b"/>
          <a:lstStyle>
            <a:lvl1pPr algn="ctr">
              <a:defRPr sz="5400" b="0" i="0" cap="none" baseline="0"/>
            </a:lvl1pPr>
          </a:lstStyle>
          <a:p>
            <a:r>
              <a:rPr lang="x-none" smtClean="0"/>
              <a:t>Click to edit Master title style</a:t>
            </a:r>
            <a:endParaRPr/>
          </a:p>
        </p:txBody>
      </p:sp>
      <p:sp>
        <p:nvSpPr>
          <p:cNvPr id="3" name="Text Placeholder 2"/>
          <p:cNvSpPr>
            <a:spLocks noGrp="1"/>
          </p:cNvSpPr>
          <p:nvPr>
            <p:ph type="body" idx="1"/>
          </p:nvPr>
        </p:nvSpPr>
        <p:spPr>
          <a:xfrm>
            <a:off x="685800" y="3813048"/>
            <a:ext cx="7770813" cy="1755648"/>
          </a:xfrm>
        </p:spPr>
        <p:txBody>
          <a:bodyPr>
            <a:normAutofit/>
          </a:bodyPr>
          <a:lstStyle>
            <a:lvl1pPr marL="0" indent="0" algn="ctr">
              <a:spcBef>
                <a:spcPts val="300"/>
              </a:spcBef>
              <a:buNone/>
              <a:defRPr sz="16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3813E71-C3A5-4A8E-82B4-052E12A97E56}" type="datetimeFigureOut">
              <a:rPr lang="en-US"/>
              <a:pPr>
                <a:defRPr/>
              </a:pPr>
              <a:t>12/16/2013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983EF3-28D9-4A2E-AD6F-35A78C0546A6}" type="slidenum">
              <a:rPr lang="en-US"/>
              <a:pPr>
                <a:defRPr/>
              </a:pPr>
              <a:t>‹nº›</a:t>
            </a:fld>
            <a:endParaRPr 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sz="half" idx="1"/>
          </p:nvPr>
        </p:nvSpPr>
        <p:spPr>
          <a:xfrm>
            <a:off x="6858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Content Placeholder 3"/>
          <p:cNvSpPr>
            <a:spLocks noGrp="1"/>
          </p:cNvSpPr>
          <p:nvPr>
            <p:ph sz="half" idx="2"/>
          </p:nvPr>
        </p:nvSpPr>
        <p:spPr>
          <a:xfrm>
            <a:off x="4800600" y="2209801"/>
            <a:ext cx="3657600" cy="3657600"/>
          </a:xfrm>
        </p:spPr>
        <p:txBody>
          <a:bodyPr>
            <a:normAutofit/>
          </a:bodyPr>
          <a:lstStyle>
            <a:lvl1pPr>
              <a:defRPr sz="2200"/>
            </a:lvl1pPr>
            <a:lvl2pPr>
              <a:defRPr sz="20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6" name="Date Placeholder 4"/>
          <p:cNvSpPr>
            <a:spLocks noGrp="1"/>
          </p:cNvSpPr>
          <p:nvPr>
            <p:ph type="dt" sz="half" idx="10"/>
          </p:nvPr>
        </p:nvSpPr>
        <p:spPr/>
        <p:txBody>
          <a:bodyPr/>
          <a:lstStyle>
            <a:lvl1pPr>
              <a:defRPr/>
            </a:lvl1pPr>
          </a:lstStyle>
          <a:p>
            <a:pPr>
              <a:defRPr/>
            </a:pPr>
            <a:fld id="{1A91641C-9B8D-49D9-BB1D-F91EB6EBA6C5}" type="datetimeFigureOut">
              <a:rPr lang="en-US"/>
              <a:pPr>
                <a:defRPr/>
              </a:pPr>
              <a:t>12/16/2013</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61E08308-3E68-4B55-82AB-974E01F4E706}" type="slidenum">
              <a:rPr lang="en-US"/>
              <a:pPr>
                <a:defRPr/>
              </a:pPr>
              <a:t>‹nº›</a:t>
            </a:fld>
            <a:endParaRPr 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x-none" smtClean="0"/>
              <a:t>Click to edit Master title style</a:t>
            </a:r>
            <a:endParaRPr/>
          </a:p>
        </p:txBody>
      </p:sp>
      <p:sp>
        <p:nvSpPr>
          <p:cNvPr id="3" name="Text Placeholder 2"/>
          <p:cNvSpPr>
            <a:spLocks noGrp="1"/>
          </p:cNvSpPr>
          <p:nvPr>
            <p:ph type="body" idx="1"/>
          </p:nvPr>
        </p:nvSpPr>
        <p:spPr>
          <a:xfrm>
            <a:off x="685800" y="2027238"/>
            <a:ext cx="3657600" cy="639762"/>
          </a:xfrm>
        </p:spPr>
        <p:txBody>
          <a:bodyPr anchor="ctr"/>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6858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Text Placeholder 4"/>
          <p:cNvSpPr>
            <a:spLocks noGrp="1"/>
          </p:cNvSpPr>
          <p:nvPr>
            <p:ph type="body" sz="quarter" idx="3"/>
          </p:nvPr>
        </p:nvSpPr>
        <p:spPr>
          <a:xfrm>
            <a:off x="4800600" y="2027238"/>
            <a:ext cx="3657600" cy="639762"/>
          </a:xfrm>
        </p:spPr>
        <p:txBody>
          <a:bodyPr anchor="ctr"/>
          <a:lstStyle>
            <a:lvl1pPr marL="0" indent="0" algn="ctr">
              <a:spcBef>
                <a:spcPts val="300"/>
              </a:spcBef>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800600" y="2819400"/>
            <a:ext cx="3657600" cy="3048000"/>
          </a:xfrm>
        </p:spPr>
        <p:txBody>
          <a:bodyPr>
            <a:normAutofit/>
          </a:bodyPr>
          <a:lstStyle>
            <a:lvl1pPr>
              <a:defRPr sz="2000"/>
            </a:lvl1pPr>
            <a:lvl2pPr>
              <a:defRPr sz="1800"/>
            </a:lvl2pPr>
            <a:lvl3pPr>
              <a:defRPr sz="1800"/>
            </a:lvl3pPr>
            <a:lvl4pPr>
              <a:defRPr sz="1800"/>
            </a:lvl4pPr>
            <a:lvl5pPr>
              <a:defRPr sz="1800"/>
            </a:lvl5pPr>
            <a:lvl6pPr marL="2290763" indent="-461963">
              <a:defRPr sz="1600"/>
            </a:lvl6pPr>
            <a:lvl7pPr marL="2290763" indent="-461963">
              <a:defRPr sz="1600"/>
            </a:lvl7pPr>
            <a:lvl8pPr marL="2290763" indent="-461963">
              <a:defRPr sz="1600"/>
            </a:lvl8pPr>
            <a:lvl9pPr marL="2290763" indent="-461963">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8" name="Date Placeholder 6"/>
          <p:cNvSpPr>
            <a:spLocks noGrp="1"/>
          </p:cNvSpPr>
          <p:nvPr>
            <p:ph type="dt" sz="half" idx="10"/>
          </p:nvPr>
        </p:nvSpPr>
        <p:spPr/>
        <p:txBody>
          <a:bodyPr/>
          <a:lstStyle>
            <a:lvl1pPr>
              <a:defRPr/>
            </a:lvl1pPr>
          </a:lstStyle>
          <a:p>
            <a:pPr>
              <a:defRPr/>
            </a:pPr>
            <a:fld id="{EC1E9637-8C75-42FD-B4C9-B14680F6D298}" type="datetimeFigureOut">
              <a:rPr lang="en-US"/>
              <a:pPr>
                <a:defRPr/>
              </a:pPr>
              <a:t>12/16/2013</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3403EDDD-5058-4958-8918-E67C433E4FFA}" type="slidenum">
              <a:rPr lang="en-US"/>
              <a:pPr>
                <a:defRPr/>
              </a:pPr>
              <a:t>‹nº›</a:t>
            </a:fld>
            <a:endParaRPr lang="en-U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4" name="Date Placeholder 2"/>
          <p:cNvSpPr>
            <a:spLocks noGrp="1"/>
          </p:cNvSpPr>
          <p:nvPr>
            <p:ph type="dt" sz="half" idx="10"/>
          </p:nvPr>
        </p:nvSpPr>
        <p:spPr/>
        <p:txBody>
          <a:bodyPr/>
          <a:lstStyle>
            <a:lvl1pPr>
              <a:defRPr/>
            </a:lvl1pPr>
          </a:lstStyle>
          <a:p>
            <a:pPr>
              <a:defRPr/>
            </a:pPr>
            <a:fld id="{34636CCA-29F3-401B-AAD1-15D97184D39E}" type="datetimeFigureOut">
              <a:rPr lang="en-US"/>
              <a:pPr>
                <a:defRPr/>
              </a:pPr>
              <a:t>12/16/2013</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AA7C6581-EA57-4664-90B7-0D376A027C33}" type="slidenum">
              <a:rPr lang="en-US"/>
              <a:pPr>
                <a:defRPr/>
              </a:pPr>
              <a:t>‹nº›</a:t>
            </a:fld>
            <a:endParaRPr 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E50B7DCB-0F27-43E4-9C41-BEE27CD833DC}" type="slidenum">
              <a:rPr lang="en-US"/>
              <a:pPr>
                <a:defRPr/>
              </a:pPr>
              <a:t>‹nº›</a:t>
            </a:fld>
            <a:endParaRPr lang="en-US"/>
          </a:p>
        </p:txBody>
      </p:sp>
      <p:sp>
        <p:nvSpPr>
          <p:cNvPr id="3" name="Date Placeholder 3"/>
          <p:cNvSpPr>
            <a:spLocks noGrp="1"/>
          </p:cNvSpPr>
          <p:nvPr>
            <p:ph type="dt" sz="half" idx="11"/>
          </p:nvPr>
        </p:nvSpPr>
        <p:spPr/>
        <p:txBody>
          <a:bodyPr/>
          <a:lstStyle>
            <a:lvl1pPr>
              <a:defRPr/>
            </a:lvl1pPr>
          </a:lstStyle>
          <a:p>
            <a:pPr>
              <a:defRPr/>
            </a:pPr>
            <a:fld id="{006B4FA4-68F1-41DF-925A-59DC37C72ADA}" type="datetimeFigureOut">
              <a:rPr lang="en-US"/>
              <a:pPr>
                <a:defRPr/>
              </a:pPr>
              <a:t>12/16/2013</a:t>
            </a:fld>
            <a:endParaRPr lang="en-US"/>
          </a:p>
        </p:txBody>
      </p:sp>
      <p:sp>
        <p:nvSpPr>
          <p:cNvPr id="4" name="Footer Placeholder 4"/>
          <p:cNvSpPr>
            <a:spLocks noGrp="1"/>
          </p:cNvSpPr>
          <p:nvPr>
            <p:ph type="ftr" sz="quarter" idx="12"/>
          </p:nvPr>
        </p:nvSpPr>
        <p:spPr/>
        <p:txBody>
          <a:bodyPr/>
          <a:lstStyle>
            <a:lvl1pPr>
              <a:defRPr/>
            </a:lvl1pPr>
          </a:lstStyle>
          <a:p>
            <a:pPr>
              <a:defRPr/>
            </a:pPr>
            <a:endParaRPr 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1665288" y="2286000"/>
            <a:ext cx="1644650" cy="169863"/>
          </a:xfrm>
          <a:prstGeom prst="rect">
            <a:avLst/>
          </a:prstGeom>
          <a:noFill/>
          <a:ln w="9525">
            <a:noFill/>
            <a:miter lim="800000"/>
            <a:headEnd/>
            <a:tailEnd/>
          </a:ln>
        </p:spPr>
      </p:pic>
      <p:sp>
        <p:nvSpPr>
          <p:cNvPr id="2" name="Title 1"/>
          <p:cNvSpPr>
            <a:spLocks noGrp="1"/>
          </p:cNvSpPr>
          <p:nvPr>
            <p:ph type="title"/>
          </p:nvPr>
        </p:nvSpPr>
        <p:spPr>
          <a:xfrm>
            <a:off x="658906" y="914400"/>
            <a:ext cx="3657600" cy="1162050"/>
          </a:xfrm>
        </p:spPr>
        <p:txBody>
          <a:bodyPr anchor="b"/>
          <a:lstStyle>
            <a:lvl1pPr algn="ctr">
              <a:defRPr sz="3800" b="0"/>
            </a:lvl1pPr>
          </a:lstStyle>
          <a:p>
            <a:r>
              <a:rPr lang="x-none" smtClean="0"/>
              <a:t>Click to edit Master title style</a:t>
            </a:r>
            <a:endParaRPr/>
          </a:p>
        </p:txBody>
      </p:sp>
      <p:sp>
        <p:nvSpPr>
          <p:cNvPr id="3" name="Content Placeholder 2"/>
          <p:cNvSpPr>
            <a:spLocks noGrp="1"/>
          </p:cNvSpPr>
          <p:nvPr>
            <p:ph idx="1"/>
          </p:nvPr>
        </p:nvSpPr>
        <p:spPr>
          <a:xfrm>
            <a:off x="4796118" y="457199"/>
            <a:ext cx="3657600" cy="5410201"/>
          </a:xfrm>
        </p:spPr>
        <p:txBody>
          <a:bodyPr>
            <a:normAutofit/>
          </a:bodyPr>
          <a:lstStyle>
            <a:lvl1pPr>
              <a:defRPr sz="2400"/>
            </a:lvl1pPr>
            <a:lvl2pPr>
              <a:defRPr sz="2200"/>
            </a:lvl2pPr>
            <a:lvl3pPr>
              <a:defRPr sz="2000"/>
            </a:lvl3pPr>
            <a:lvl4pPr>
              <a:defRPr sz="1800"/>
            </a:lvl4pPr>
            <a:lvl5pPr>
              <a:defRPr sz="1800"/>
            </a:lvl5pPr>
            <a:lvl6pPr marL="2290763" indent="-461963">
              <a:tabLst/>
              <a:defRPr sz="2000"/>
            </a:lvl6pPr>
            <a:lvl7pPr marL="2290763" indent="-461963">
              <a:tabLst/>
              <a:defRPr sz="2000"/>
            </a:lvl7pPr>
            <a:lvl8pPr marL="2290763" indent="-461963">
              <a:tabLst/>
              <a:defRPr sz="2000"/>
            </a:lvl8pPr>
            <a:lvl9pPr marL="2290763" indent="-461963">
              <a:tabLst/>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Text Placeholder 3"/>
          <p:cNvSpPr>
            <a:spLocks noGrp="1"/>
          </p:cNvSpPr>
          <p:nvPr>
            <p:ph type="body" sz="half" idx="2"/>
          </p:nvPr>
        </p:nvSpPr>
        <p:spPr>
          <a:xfrm>
            <a:off x="658906" y="2590799"/>
            <a:ext cx="3657600" cy="2895601"/>
          </a:xfrm>
        </p:spPr>
        <p:txBody>
          <a:bodyPr>
            <a:normAutofit/>
          </a:bodyPr>
          <a:lstStyle>
            <a:lvl1pPr marL="0" indent="0" algn="ctr">
              <a:lnSpc>
                <a:spcPct val="110000"/>
              </a:lnSpc>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30050D45-068A-4971-A697-B4B5ED575F3A}" type="datetimeFigureOut">
              <a:rPr lang="en-US"/>
              <a:pPr>
                <a:defRPr/>
              </a:pPr>
              <a:t>12/16/2013</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863B1D14-75F1-4A6C-83D7-5FF216D68C82}" type="slidenum">
              <a:rPr lang="en-US"/>
              <a:pPr>
                <a:defRPr/>
              </a:pPr>
              <a:t>‹nº›</a:t>
            </a:fld>
            <a:endParaRPr 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5805488" y="2286000"/>
            <a:ext cx="1644650" cy="169863"/>
          </a:xfrm>
          <a:prstGeom prst="rect">
            <a:avLst/>
          </a:prstGeom>
          <a:noFill/>
          <a:ln w="9525">
            <a:noFill/>
            <a:miter lim="800000"/>
            <a:headEnd/>
            <a:tailEnd/>
          </a:ln>
        </p:spPr>
      </p:pic>
      <p:sp>
        <p:nvSpPr>
          <p:cNvPr id="2" name="Title 1"/>
          <p:cNvSpPr>
            <a:spLocks noGrp="1"/>
          </p:cNvSpPr>
          <p:nvPr>
            <p:ph type="title"/>
          </p:nvPr>
        </p:nvSpPr>
        <p:spPr>
          <a:xfrm>
            <a:off x="4799013" y="914400"/>
            <a:ext cx="3657600" cy="1161288"/>
          </a:xfrm>
          <a:effectLst/>
        </p:spPr>
        <p:txBody>
          <a:bodyPr anchor="b"/>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x-none" smtClean="0"/>
              <a:t>Click to edit Master title style</a:t>
            </a:r>
            <a:endParaRPr/>
          </a:p>
        </p:txBody>
      </p:sp>
      <p:sp>
        <p:nvSpPr>
          <p:cNvPr id="3" name="Picture Placeholder 2"/>
          <p:cNvSpPr>
            <a:spLocks noGrp="1"/>
          </p:cNvSpPr>
          <p:nvPr>
            <p:ph type="pic" idx="1"/>
          </p:nvPr>
        </p:nvSpPr>
        <p:spPr>
          <a:xfrm>
            <a:off x="658906" y="457200"/>
            <a:ext cx="3657600" cy="5413248"/>
          </a:xfrm>
          <a:ln w="101600">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4799013" y="2587752"/>
            <a:ext cx="3657600" cy="2898648"/>
          </a:xfrm>
        </p:spPr>
        <p:txBody>
          <a:bodyPr rtlCol="0">
            <a:normAutofit/>
          </a:bodyPr>
          <a:lstStyle>
            <a:lvl1pPr marL="0" indent="0" algn="ctr">
              <a:spcBef>
                <a:spcPts val="6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00388F29-BFFA-4E9C-BA9B-092B2D4C1276}" type="datetimeFigureOut">
              <a:rPr lang="en-US"/>
              <a:pPr>
                <a:defRPr/>
              </a:pPr>
              <a:t>12/16/2013</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D13F304A-4B9D-481B-ABF2-8C4C9BD3A3F8}" type="slidenum">
              <a:rPr lang="en-US"/>
              <a:pPr>
                <a:defRPr/>
              </a:pPr>
              <a:t>‹nº›</a:t>
            </a:fld>
            <a:endParaRPr lang="en-U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pic>
        <p:nvPicPr>
          <p:cNvPr id="5" name="Picture 2" descr="HR-Glyph-R3.png"/>
          <p:cNvPicPr>
            <a:picLocks noChangeAspect="1" noChangeArrowheads="1"/>
          </p:cNvPicPr>
          <p:nvPr/>
        </p:nvPicPr>
        <p:blipFill>
          <a:blip r:embed="rId2"/>
          <a:srcRect/>
          <a:stretch>
            <a:fillRect/>
          </a:stretch>
        </p:blipFill>
        <p:spPr bwMode="auto">
          <a:xfrm>
            <a:off x="3749675" y="4889500"/>
            <a:ext cx="1644650" cy="171450"/>
          </a:xfrm>
          <a:prstGeom prst="rect">
            <a:avLst/>
          </a:prstGeom>
          <a:noFill/>
          <a:ln w="9525">
            <a:noFill/>
            <a:miter lim="800000"/>
            <a:headEnd/>
            <a:tailEnd/>
          </a:ln>
        </p:spPr>
      </p:pic>
      <p:sp>
        <p:nvSpPr>
          <p:cNvPr id="2" name="Title 1"/>
          <p:cNvSpPr>
            <a:spLocks noGrp="1"/>
          </p:cNvSpPr>
          <p:nvPr>
            <p:ph type="title"/>
          </p:nvPr>
        </p:nvSpPr>
        <p:spPr>
          <a:xfrm>
            <a:off x="685800" y="3738282"/>
            <a:ext cx="7770813" cy="1048870"/>
          </a:xfrm>
          <a:effectLst/>
        </p:spPr>
        <p:txBody>
          <a:bodyPr anchor="b"/>
          <a:lstStyle>
            <a:lvl1pPr algn="ctr" defTabSz="914400" rtl="0" eaLnBrk="1" latinLnBrk="0" hangingPunct="1">
              <a:spcBef>
                <a:spcPct val="0"/>
              </a:spcBef>
              <a:buNone/>
              <a:defRPr sz="3800" b="0" kern="1200">
                <a:solidFill>
                  <a:schemeClr val="tx2"/>
                </a:solidFill>
                <a:effectLst>
                  <a:outerShdw blurRad="38100" dist="12700" algn="l" rotWithShape="0">
                    <a:prstClr val="black">
                      <a:alpha val="40000"/>
                    </a:prstClr>
                  </a:outerShdw>
                </a:effectLst>
                <a:latin typeface="+mj-lt"/>
                <a:ea typeface="+mj-ea"/>
                <a:cs typeface="+mj-cs"/>
              </a:defRPr>
            </a:lvl1pPr>
          </a:lstStyle>
          <a:p>
            <a:r>
              <a:rPr lang="x-none" smtClean="0"/>
              <a:t>Click to edit Master title style</a:t>
            </a:r>
            <a:endParaRPr/>
          </a:p>
        </p:txBody>
      </p:sp>
      <p:sp>
        <p:nvSpPr>
          <p:cNvPr id="3" name="Picture Placeholder 2"/>
          <p:cNvSpPr>
            <a:spLocks noGrp="1"/>
          </p:cNvSpPr>
          <p:nvPr>
            <p:ph type="pic" idx="1"/>
          </p:nvPr>
        </p:nvSpPr>
        <p:spPr>
          <a:xfrm>
            <a:off x="2286000" y="457200"/>
            <a:ext cx="4572000" cy="3173506"/>
          </a:xfrm>
          <a:ln w="101600">
            <a:solidFill>
              <a:schemeClr val="tx1"/>
            </a:solidFill>
            <a:miter lim="800000"/>
          </a:ln>
          <a:effectLst>
            <a:outerShdw blurRad="50800" dist="38100" dir="2700000" algn="tl" rotWithShape="0">
              <a:prstClr val="black">
                <a:alpha val="40000"/>
              </a:prstClr>
            </a:outerShdw>
          </a:effectLst>
        </p:spPr>
        <p:txBody>
          <a:bodyPr rtlCol="0">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685800" y="5181600"/>
            <a:ext cx="7770813" cy="685800"/>
          </a:xfrm>
        </p:spPr>
        <p:txBody>
          <a:bodyPr rtlCol="0">
            <a:normAutofit/>
          </a:bodyPr>
          <a:lstStyle>
            <a:lvl1pPr marL="0" indent="0" algn="ctr">
              <a:spcBef>
                <a:spcPts val="300"/>
              </a:spcBef>
              <a:buNone/>
              <a:defRPr sz="18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05249A36-0717-4C5D-865D-1261EA0B2488}" type="datetimeFigureOut">
              <a:rPr lang="en-US"/>
              <a:pPr>
                <a:defRPr/>
              </a:pPr>
              <a:t>12/16/2013</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3F0B3CC7-4386-4457-8190-BB289FC24024}" type="slidenum">
              <a:rPr lang="en-US"/>
              <a:pPr>
                <a:defRPr/>
              </a:pPr>
              <a:t>‹nº›</a:t>
            </a:fld>
            <a:endParaRPr 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3749675" y="1658938"/>
            <a:ext cx="1644650" cy="169862"/>
          </a:xfrm>
          <a:prstGeom prst="rect">
            <a:avLst/>
          </a:prstGeom>
          <a:noFill/>
          <a:ln w="9525">
            <a:noFill/>
            <a:miter lim="800000"/>
            <a:headEnd/>
            <a:tailEnd/>
          </a:ln>
        </p:spPr>
      </p:pic>
      <p:sp>
        <p:nvSpPr>
          <p:cNvPr id="2" name="Title 1"/>
          <p:cNvSpPr>
            <a:spLocks noGrp="1"/>
          </p:cNvSpPr>
          <p:nvPr>
            <p:ph type="title"/>
          </p:nvPr>
        </p:nvSpPr>
        <p:spPr/>
        <p:txBody>
          <a:bodyPr/>
          <a:lstStyle/>
          <a:p>
            <a:r>
              <a:rPr lang="x-none"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286000" indent="-457200">
              <a:defRPr/>
            </a:lvl6pPr>
            <a:lvl7pPr marL="2286000" indent="-457200">
              <a:defRPr/>
            </a:lvl7pPr>
            <a:lvl8pPr marL="2286000" indent="-457200">
              <a:defRPr/>
            </a:lvl8pPr>
            <a:lvl9pPr marL="2286000" indent="-457200">
              <a:defRPr/>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A87CE467-8E67-498E-BE2C-0431F0347D4D}" type="datetimeFigureOut">
              <a:rPr lang="en-US"/>
              <a:pPr>
                <a:defRPr/>
              </a:pPr>
              <a:t>12/16/2013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3A27C9F-55DD-4598-8CA8-3A7AD78C9040}" type="slidenum">
              <a:rPr lang="en-US"/>
              <a:pPr>
                <a:defRPr/>
              </a:pPr>
              <a:t>‹nº›</a:t>
            </a:fld>
            <a:endParaRPr lang="en-U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2" descr="HR-Glyph-R3.png"/>
          <p:cNvPicPr>
            <a:picLocks noChangeAspect="1" noChangeArrowheads="1"/>
          </p:cNvPicPr>
          <p:nvPr/>
        </p:nvPicPr>
        <p:blipFill>
          <a:blip r:embed="rId2"/>
          <a:srcRect/>
          <a:stretch>
            <a:fillRect/>
          </a:stretch>
        </p:blipFill>
        <p:spPr bwMode="auto">
          <a:xfrm>
            <a:off x="6791325" y="2378075"/>
            <a:ext cx="169863" cy="1644650"/>
          </a:xfrm>
          <a:prstGeom prst="rect">
            <a:avLst/>
          </a:prstGeom>
          <a:noFill/>
          <a:ln w="9525">
            <a:noFill/>
            <a:miter lim="800000"/>
            <a:headEnd/>
            <a:tailEnd/>
          </a:ln>
        </p:spPr>
      </p:pic>
      <p:sp>
        <p:nvSpPr>
          <p:cNvPr id="2" name="Vertical Title 1"/>
          <p:cNvSpPr>
            <a:spLocks noGrp="1"/>
          </p:cNvSpPr>
          <p:nvPr>
            <p:ph type="title" orient="vert"/>
          </p:nvPr>
        </p:nvSpPr>
        <p:spPr>
          <a:xfrm>
            <a:off x="7162800" y="537882"/>
            <a:ext cx="1524000" cy="5325036"/>
          </a:xfrm>
        </p:spPr>
        <p:txBody>
          <a:bodyPr vert="eaVert"/>
          <a:lstStyle/>
          <a:p>
            <a:r>
              <a:rPr lang="x-none" smtClean="0"/>
              <a:t>Click to edit Master title style</a:t>
            </a:r>
            <a:endParaRPr/>
          </a:p>
        </p:txBody>
      </p:sp>
      <p:sp>
        <p:nvSpPr>
          <p:cNvPr id="3" name="Vertical Text Placeholder 2"/>
          <p:cNvSpPr>
            <a:spLocks noGrp="1"/>
          </p:cNvSpPr>
          <p:nvPr>
            <p:ph type="body" orient="vert" idx="1"/>
          </p:nvPr>
        </p:nvSpPr>
        <p:spPr>
          <a:xfrm>
            <a:off x="685800" y="537882"/>
            <a:ext cx="5889812" cy="5325036"/>
          </a:xfrm>
        </p:spPr>
        <p:txBody>
          <a:bodyPr vert="eaVert"/>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5" name="Date Placeholder 3"/>
          <p:cNvSpPr>
            <a:spLocks noGrp="1"/>
          </p:cNvSpPr>
          <p:nvPr>
            <p:ph type="dt" sz="half" idx="10"/>
          </p:nvPr>
        </p:nvSpPr>
        <p:spPr/>
        <p:txBody>
          <a:bodyPr/>
          <a:lstStyle>
            <a:lvl1pPr>
              <a:defRPr/>
            </a:lvl1pPr>
          </a:lstStyle>
          <a:p>
            <a:pPr>
              <a:defRPr/>
            </a:pPr>
            <a:fld id="{C3F67A6A-F18F-47CE-BA10-E606CE722B25}" type="datetimeFigureOut">
              <a:rPr lang="en-US"/>
              <a:pPr>
                <a:defRPr/>
              </a:pPr>
              <a:t>12/16/2013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A2F9CAD-D9C2-469A-9C5A-CD0FEA0A1FC0}" type="slidenum">
              <a:rPr lang="en-US"/>
              <a:pPr>
                <a:defRPr/>
              </a:pPr>
              <a:t>‹nº›</a:t>
            </a:fld>
            <a:endParaRPr lang="en-US"/>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4305300" y="6289675"/>
            <a:ext cx="5334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fld id="{27966719-35B0-4DD5-AA3F-840773B4B73D}" type="slidenum">
              <a:rPr lang="en-US"/>
              <a:pPr>
                <a:defRPr/>
              </a:pPr>
              <a:t>‹nº›</a:t>
            </a:fld>
            <a:endParaRPr lang="en-US"/>
          </a:p>
        </p:txBody>
      </p:sp>
      <p:sp>
        <p:nvSpPr>
          <p:cNvPr id="2" name="Title Placeholder 1"/>
          <p:cNvSpPr>
            <a:spLocks noGrp="1"/>
          </p:cNvSpPr>
          <p:nvPr>
            <p:ph type="title"/>
          </p:nvPr>
        </p:nvSpPr>
        <p:spPr>
          <a:xfrm>
            <a:off x="685800" y="66675"/>
            <a:ext cx="7770813" cy="1371600"/>
          </a:xfrm>
          <a:prstGeom prst="rect">
            <a:avLst/>
          </a:prstGeom>
          <a:effectLst/>
        </p:spPr>
        <p:txBody>
          <a:bodyPr vert="horz" lIns="91440" tIns="45720" rIns="91440" bIns="45720" rtlCol="0" anchor="ctr" anchorCtr="0">
            <a:noAutofit/>
          </a:bodyPr>
          <a:lstStyle/>
          <a:p>
            <a:r>
              <a:rPr lang="x-none" smtClean="0"/>
              <a:t>Click to edit Master title style</a:t>
            </a:r>
            <a:endParaRPr/>
          </a:p>
        </p:txBody>
      </p:sp>
      <p:sp>
        <p:nvSpPr>
          <p:cNvPr id="1028" name="Text Placeholder 2"/>
          <p:cNvSpPr>
            <a:spLocks noGrp="1"/>
          </p:cNvSpPr>
          <p:nvPr>
            <p:ph type="body" idx="1"/>
          </p:nvPr>
        </p:nvSpPr>
        <p:spPr bwMode="auto">
          <a:xfrm>
            <a:off x="685800" y="2209800"/>
            <a:ext cx="7770813"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p>
        </p:txBody>
      </p:sp>
      <p:sp>
        <p:nvSpPr>
          <p:cNvPr id="4" name="Date Placeholder 3"/>
          <p:cNvSpPr>
            <a:spLocks noGrp="1"/>
          </p:cNvSpPr>
          <p:nvPr>
            <p:ph type="dt" sz="half" idx="2"/>
          </p:nvPr>
        </p:nvSpPr>
        <p:spPr>
          <a:xfrm>
            <a:off x="6400800" y="6289675"/>
            <a:ext cx="23749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06B1C93-DFA0-47A2-9365-4FAD1F119AEA}" type="datetimeFigureOut">
              <a:rPr lang="en-US"/>
              <a:pPr>
                <a:defRPr/>
              </a:pPr>
              <a:t>12/16/2013</a:t>
            </a:fld>
            <a:endParaRPr lang="en-US"/>
          </a:p>
        </p:txBody>
      </p:sp>
      <p:sp>
        <p:nvSpPr>
          <p:cNvPr id="5" name="Footer Placeholder 4"/>
          <p:cNvSpPr>
            <a:spLocks noGrp="1"/>
          </p:cNvSpPr>
          <p:nvPr>
            <p:ph type="ftr" sz="quarter" idx="3"/>
          </p:nvPr>
        </p:nvSpPr>
        <p:spPr>
          <a:xfrm>
            <a:off x="349250" y="6289675"/>
            <a:ext cx="315595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2" r:id="rId7"/>
    <p:sldLayoutId id="2147483679" r:id="rId8"/>
    <p:sldLayoutId id="2147483680" r:id="rId9"/>
    <p:sldLayoutId id="2147483681" r:id="rId10"/>
    <p:sldLayoutId id="2147483682" r:id="rId11"/>
    <p:sldLayoutId id="2147483683" r:id="rId12"/>
  </p:sldLayoutIdLst>
  <p:transition spd="slow">
    <p:fade/>
  </p:transition>
  <p:txStyles>
    <p:titleStyle>
      <a:lvl1pPr algn="ctr" rtl="0" eaLnBrk="0" fontAlgn="base" hangingPunct="0">
        <a:spcBef>
          <a:spcPct val="0"/>
        </a:spcBef>
        <a:spcAft>
          <a:spcPct val="0"/>
        </a:spcAft>
        <a:defRPr sz="5000" kern="1200">
          <a:solidFill>
            <a:schemeClr val="tx2"/>
          </a:solidFill>
          <a:effectLst>
            <a:outerShdw blurRad="38100" dist="12700" algn="l" rotWithShape="0">
              <a:prstClr val="black">
                <a:alpha val="40000"/>
              </a:prstClr>
            </a:outerShdw>
          </a:effectLst>
          <a:latin typeface="+mj-lt"/>
          <a:ea typeface="+mj-ea"/>
          <a:cs typeface="+mj-cs"/>
        </a:defRPr>
      </a:lvl1pPr>
      <a:lvl2pPr algn="ctr" rtl="0" eaLnBrk="0" fontAlgn="base" hangingPunct="0">
        <a:spcBef>
          <a:spcPct val="0"/>
        </a:spcBef>
        <a:spcAft>
          <a:spcPct val="0"/>
        </a:spcAft>
        <a:defRPr sz="5000">
          <a:solidFill>
            <a:schemeClr val="tx2"/>
          </a:solidFill>
          <a:latin typeface="Calisto MT"/>
        </a:defRPr>
      </a:lvl2pPr>
      <a:lvl3pPr algn="ctr" rtl="0" eaLnBrk="0" fontAlgn="base" hangingPunct="0">
        <a:spcBef>
          <a:spcPct val="0"/>
        </a:spcBef>
        <a:spcAft>
          <a:spcPct val="0"/>
        </a:spcAft>
        <a:defRPr sz="5000">
          <a:solidFill>
            <a:schemeClr val="tx2"/>
          </a:solidFill>
          <a:latin typeface="Calisto MT"/>
        </a:defRPr>
      </a:lvl3pPr>
      <a:lvl4pPr algn="ctr" rtl="0" eaLnBrk="0" fontAlgn="base" hangingPunct="0">
        <a:spcBef>
          <a:spcPct val="0"/>
        </a:spcBef>
        <a:spcAft>
          <a:spcPct val="0"/>
        </a:spcAft>
        <a:defRPr sz="5000">
          <a:solidFill>
            <a:schemeClr val="tx2"/>
          </a:solidFill>
          <a:latin typeface="Calisto MT"/>
        </a:defRPr>
      </a:lvl4pPr>
      <a:lvl5pPr algn="ctr" rtl="0" eaLnBrk="0" fontAlgn="base" hangingPunct="0">
        <a:spcBef>
          <a:spcPct val="0"/>
        </a:spcBef>
        <a:spcAft>
          <a:spcPct val="0"/>
        </a:spcAft>
        <a:defRPr sz="5000">
          <a:solidFill>
            <a:schemeClr val="tx2"/>
          </a:solidFill>
          <a:latin typeface="Calisto MT"/>
        </a:defRPr>
      </a:lvl5pPr>
      <a:lvl6pPr marL="457200" algn="ctr" rtl="0" fontAlgn="base">
        <a:spcBef>
          <a:spcPct val="0"/>
        </a:spcBef>
        <a:spcAft>
          <a:spcPct val="0"/>
        </a:spcAft>
        <a:defRPr sz="5000">
          <a:solidFill>
            <a:schemeClr val="tx2"/>
          </a:solidFill>
          <a:latin typeface="Calisto MT"/>
        </a:defRPr>
      </a:lvl6pPr>
      <a:lvl7pPr marL="914400" algn="ctr" rtl="0" fontAlgn="base">
        <a:spcBef>
          <a:spcPct val="0"/>
        </a:spcBef>
        <a:spcAft>
          <a:spcPct val="0"/>
        </a:spcAft>
        <a:defRPr sz="5000">
          <a:solidFill>
            <a:schemeClr val="tx2"/>
          </a:solidFill>
          <a:latin typeface="Calisto MT"/>
        </a:defRPr>
      </a:lvl7pPr>
      <a:lvl8pPr marL="1371600" algn="ctr" rtl="0" fontAlgn="base">
        <a:spcBef>
          <a:spcPct val="0"/>
        </a:spcBef>
        <a:spcAft>
          <a:spcPct val="0"/>
        </a:spcAft>
        <a:defRPr sz="5000">
          <a:solidFill>
            <a:schemeClr val="tx2"/>
          </a:solidFill>
          <a:latin typeface="Calisto MT"/>
        </a:defRPr>
      </a:lvl8pPr>
      <a:lvl9pPr marL="1828800" algn="ctr" rtl="0" fontAlgn="base">
        <a:spcBef>
          <a:spcPct val="0"/>
        </a:spcBef>
        <a:spcAft>
          <a:spcPct val="0"/>
        </a:spcAft>
        <a:defRPr sz="5000">
          <a:solidFill>
            <a:schemeClr val="tx2"/>
          </a:solidFill>
          <a:latin typeface="Calisto MT"/>
        </a:defRPr>
      </a:lvl9pPr>
    </p:titleStyle>
    <p:bodyStyle>
      <a:lvl1pPr marL="457200" indent="-457200" algn="l" rtl="0" eaLnBrk="0" fontAlgn="base" hangingPunct="0">
        <a:spcBef>
          <a:spcPts val="2000"/>
        </a:spcBef>
        <a:spcAft>
          <a:spcPct val="0"/>
        </a:spcAft>
        <a:buClr>
          <a:srgbClr val="8E887C"/>
        </a:buClr>
        <a:buFont typeface="Wingdings" pitchFamily="2" charset="2"/>
        <a:buChar char=""/>
        <a:defRPr sz="2400" kern="1200">
          <a:solidFill>
            <a:schemeClr val="tx2"/>
          </a:solidFill>
          <a:latin typeface="+mn-lt"/>
          <a:ea typeface="+mn-ea"/>
          <a:cs typeface="+mn-cs"/>
        </a:defRPr>
      </a:lvl1pPr>
      <a:lvl2pPr marL="914400" indent="-457200" algn="l" rtl="0" eaLnBrk="0" fontAlgn="base" hangingPunct="0">
        <a:spcBef>
          <a:spcPts val="600"/>
        </a:spcBef>
        <a:spcAft>
          <a:spcPct val="0"/>
        </a:spcAft>
        <a:buClr>
          <a:srgbClr val="47443E"/>
        </a:buClr>
        <a:buFont typeface="Wingdings" pitchFamily="2" charset="2"/>
        <a:buChar char=""/>
        <a:defRPr sz="2200" kern="1200">
          <a:solidFill>
            <a:schemeClr val="tx2"/>
          </a:solidFill>
          <a:latin typeface="+mn-lt"/>
          <a:ea typeface="+mn-ea"/>
          <a:cs typeface="+mn-cs"/>
        </a:defRPr>
      </a:lvl2pPr>
      <a:lvl3pPr marL="1371600" indent="-457200" algn="l" rtl="0" eaLnBrk="0" fontAlgn="base" hangingPunct="0">
        <a:spcBef>
          <a:spcPts val="600"/>
        </a:spcBef>
        <a:spcAft>
          <a:spcPct val="0"/>
        </a:spcAft>
        <a:buClr>
          <a:srgbClr val="8E887C"/>
        </a:buClr>
        <a:buFont typeface="Wingdings" pitchFamily="2" charset="2"/>
        <a:buChar char=""/>
        <a:defRPr sz="2000" kern="1200">
          <a:solidFill>
            <a:schemeClr val="tx2"/>
          </a:solidFill>
          <a:latin typeface="+mn-lt"/>
          <a:ea typeface="+mn-ea"/>
          <a:cs typeface="+mn-cs"/>
        </a:defRPr>
      </a:lvl3pPr>
      <a:lvl4pPr marL="1828800" indent="-457200" algn="l" rtl="0" eaLnBrk="0" fontAlgn="base" hangingPunct="0">
        <a:spcBef>
          <a:spcPts val="600"/>
        </a:spcBef>
        <a:spcAft>
          <a:spcPct val="0"/>
        </a:spcAft>
        <a:buClr>
          <a:srgbClr val="47443E"/>
        </a:buClr>
        <a:buFont typeface="Wingdings" pitchFamily="2" charset="2"/>
        <a:buChar char=""/>
        <a:defRPr kern="1200">
          <a:solidFill>
            <a:schemeClr val="tx2"/>
          </a:solidFill>
          <a:latin typeface="+mn-lt"/>
          <a:ea typeface="+mn-ea"/>
          <a:cs typeface="+mn-cs"/>
        </a:defRPr>
      </a:lvl4pPr>
      <a:lvl5pPr marL="2286000" indent="-457200" algn="l" rtl="0" eaLnBrk="0" fontAlgn="base" hangingPunct="0">
        <a:spcBef>
          <a:spcPts val="600"/>
        </a:spcBef>
        <a:spcAft>
          <a:spcPct val="0"/>
        </a:spcAft>
        <a:buClr>
          <a:srgbClr val="8E887C"/>
        </a:buClr>
        <a:buFont typeface="Wingdings" pitchFamily="2" charset="2"/>
        <a:buChar char=""/>
        <a:defRPr kern="1200">
          <a:solidFill>
            <a:schemeClr val="tx2"/>
          </a:solidFill>
          <a:latin typeface="+mn-lt"/>
          <a:ea typeface="+mn-ea"/>
          <a:cs typeface="+mn-cs"/>
        </a:defRPr>
      </a:lvl5pPr>
      <a:lvl6pPr marL="27432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6pPr>
      <a:lvl7pPr marL="32051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7pPr>
      <a:lvl8pPr marL="3657600" indent="-461963" algn="l" defTabSz="914400" rtl="0" eaLnBrk="1" latinLnBrk="0" hangingPunct="1">
        <a:spcBef>
          <a:spcPct val="20000"/>
        </a:spcBef>
        <a:buClr>
          <a:schemeClr val="accent3">
            <a:lumMod val="50000"/>
          </a:schemeClr>
        </a:buClr>
        <a:buFont typeface="Wingdings" pitchFamily="2" charset="2"/>
        <a:buChar char=""/>
        <a:defRPr sz="1800" kern="1200">
          <a:solidFill>
            <a:schemeClr val="tx1"/>
          </a:solidFill>
          <a:latin typeface="+mn-lt"/>
          <a:ea typeface="+mn-ea"/>
          <a:cs typeface="+mn-cs"/>
        </a:defRPr>
      </a:lvl8pPr>
      <a:lvl9pPr marL="4119563" indent="-461963" algn="l" defTabSz="914400" rtl="0" eaLnBrk="1" latinLnBrk="0" hangingPunct="1">
        <a:spcBef>
          <a:spcPct val="20000"/>
        </a:spcBef>
        <a:buClr>
          <a:schemeClr val="accent3"/>
        </a:buClr>
        <a:buFont typeface="Wingdings" pitchFamily="2" charset="2"/>
        <a:buChar char=""/>
        <a:defRPr sz="18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Hemorragia_intraventr_RN_Termo.doc" TargetMode="Externa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http://www.paulomargotto.com.br/documentos/Neuros_Neonat_Hemorragias.pdf" TargetMode="External"/><Relationship Id="rId4" Type="http://schemas.openxmlformats.org/officeDocument/2006/relationships/image" Target="../media/image19.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neo-Hemor_Intrv_%20RN%20_%20termo_2011.ppt"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hyperlink" Target="http://www.paulomargotto.com.br/" TargetMode="External"/><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jpeg"/></Relationships>
</file>

<file path=ppt/slides/_rels/slide6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hyperlink" Target="http://www.paulomargotto.com.br/index_sub.php?tipo=60" TargetMode="External"/><Relationship Id="rId5" Type="http://schemas.openxmlformats.org/officeDocument/2006/relationships/hyperlink" Target="http://www.paulomargotto.com.br/" TargetMode="External"/><Relationship Id="rId4" Type="http://schemas.openxmlformats.org/officeDocument/2006/relationships/image" Target="../media/image30.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Hemorragia_intrav_RN_PRE-TERMO.doc" TargetMode="External"/><Relationship Id="rId1" Type="http://schemas.openxmlformats.org/officeDocument/2006/relationships/slideLayout" Target="../slideLayouts/slideLayout2.xml"/><Relationship Id="rId4" Type="http://schemas.openxmlformats.org/officeDocument/2006/relationships/hyperlink" Target="http://www.paulomargotto.com.br/documentos/Hemorrag_intrav_1982.doc" TargetMode="External"/></Relationships>
</file>

<file path=ppt/slides/_rels/slide6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4"/>
          <p:cNvSpPr txBox="1">
            <a:spLocks noChangeArrowheads="1"/>
          </p:cNvSpPr>
          <p:nvPr/>
        </p:nvSpPr>
        <p:spPr bwMode="auto">
          <a:xfrm>
            <a:off x="153988" y="1722438"/>
            <a:ext cx="8723312" cy="519112"/>
          </a:xfrm>
          <a:prstGeom prst="rect">
            <a:avLst/>
          </a:prstGeom>
          <a:noFill/>
          <a:ln w="9525">
            <a:noFill/>
            <a:miter lim="800000"/>
            <a:headEnd/>
            <a:tailEnd/>
          </a:ln>
        </p:spPr>
        <p:txBody>
          <a:bodyPr wrap="none">
            <a:spAutoFit/>
          </a:bodyPr>
          <a:lstStyle/>
          <a:p>
            <a:r>
              <a:rPr lang="pt-BR" sz="2800">
                <a:solidFill>
                  <a:srgbClr val="FF0000"/>
                </a:solidFill>
              </a:rPr>
              <a:t>Hemorragia intraventricular no recém-nascido a termo</a:t>
            </a:r>
          </a:p>
        </p:txBody>
      </p:sp>
      <p:sp>
        <p:nvSpPr>
          <p:cNvPr id="14338" name="Text Box 5"/>
          <p:cNvSpPr txBox="1">
            <a:spLocks noChangeArrowheads="1"/>
          </p:cNvSpPr>
          <p:nvPr/>
        </p:nvSpPr>
        <p:spPr bwMode="auto">
          <a:xfrm>
            <a:off x="1954213" y="2241550"/>
            <a:ext cx="5257800" cy="914400"/>
          </a:xfrm>
          <a:prstGeom prst="rect">
            <a:avLst/>
          </a:prstGeom>
          <a:noFill/>
          <a:ln w="9525">
            <a:noFill/>
            <a:miter lim="800000"/>
            <a:headEnd/>
            <a:tailEnd/>
          </a:ln>
        </p:spPr>
        <p:txBody>
          <a:bodyPr wrap="none">
            <a:spAutoFit/>
          </a:bodyPr>
          <a:lstStyle/>
          <a:p>
            <a:r>
              <a:rPr lang="pt-BR" sz="2000" i="1"/>
              <a:t>Intraventricular hemorrhage in the term infant</a:t>
            </a:r>
          </a:p>
          <a:p>
            <a:endParaRPr lang="pt-BR" sz="2000" i="1"/>
          </a:p>
          <a:p>
            <a:r>
              <a:rPr lang="pt-BR" sz="1400"/>
              <a:t>             </a:t>
            </a:r>
            <a:r>
              <a:rPr lang="pt-BR" sz="1400" b="1" i="1"/>
              <a:t>Neonatal Network 2000;19(7) Sup.- pags 13-18</a:t>
            </a:r>
          </a:p>
        </p:txBody>
      </p:sp>
      <p:sp>
        <p:nvSpPr>
          <p:cNvPr id="14339" name="Text Box 7"/>
          <p:cNvSpPr txBox="1">
            <a:spLocks noChangeArrowheads="1"/>
          </p:cNvSpPr>
          <p:nvPr/>
        </p:nvSpPr>
        <p:spPr bwMode="auto">
          <a:xfrm>
            <a:off x="1301750" y="3627438"/>
            <a:ext cx="6775450" cy="1739900"/>
          </a:xfrm>
          <a:prstGeom prst="rect">
            <a:avLst/>
          </a:prstGeom>
          <a:noFill/>
          <a:ln w="9525">
            <a:noFill/>
            <a:miter lim="800000"/>
            <a:headEnd/>
            <a:tailEnd/>
          </a:ln>
        </p:spPr>
        <p:txBody>
          <a:bodyPr wrap="none">
            <a:spAutoFit/>
          </a:bodyPr>
          <a:lstStyle/>
          <a:p>
            <a:pPr algn="ctr"/>
            <a:r>
              <a:rPr lang="pt-BR"/>
              <a:t>Stacy Fink</a:t>
            </a:r>
          </a:p>
          <a:p>
            <a:pPr algn="ctr"/>
            <a:r>
              <a:rPr lang="pt-BR"/>
              <a:t>Apresentação: Tatiane Melo de Oliveira</a:t>
            </a:r>
          </a:p>
          <a:p>
            <a:pPr algn="ctr"/>
            <a:r>
              <a:rPr lang="pt-BR"/>
              <a:t>Programa de Residência Médica em Terapia Intensiva Pediátrica</a:t>
            </a:r>
          </a:p>
          <a:p>
            <a:pPr algn="ctr"/>
            <a:r>
              <a:rPr lang="pt-BR"/>
              <a:t>2012/2013</a:t>
            </a:r>
          </a:p>
          <a:p>
            <a:pPr algn="ctr"/>
            <a:r>
              <a:rPr lang="pt-BR"/>
              <a:t>Coordenação: Marília Aires/Paulo R. Margotto</a:t>
            </a:r>
          </a:p>
          <a:p>
            <a:pPr algn="ctr"/>
            <a:endParaRPr lang="pt-BR"/>
          </a:p>
        </p:txBody>
      </p:sp>
      <p:sp>
        <p:nvSpPr>
          <p:cNvPr id="14340" name="Rectangle 5"/>
          <p:cNvSpPr>
            <a:spLocks noChangeArrowheads="1"/>
          </p:cNvSpPr>
          <p:nvPr/>
        </p:nvSpPr>
        <p:spPr bwMode="auto">
          <a:xfrm>
            <a:off x="2051050" y="5118100"/>
            <a:ext cx="4572000" cy="1739900"/>
          </a:xfrm>
          <a:prstGeom prst="rect">
            <a:avLst/>
          </a:prstGeom>
          <a:noFill/>
          <a:ln w="9525">
            <a:noFill/>
            <a:miter lim="800000"/>
            <a:headEnd/>
            <a:tailEnd/>
          </a:ln>
        </p:spPr>
        <p:txBody>
          <a:bodyPr>
            <a:spAutoFit/>
          </a:bodyPr>
          <a:lstStyle/>
          <a:p>
            <a:pPr algn="ctr"/>
            <a:r>
              <a:rPr lang="pt-BR" b="1">
                <a:hlinkClick r:id="rId2"/>
              </a:rPr>
              <a:t>Paulo Roberto Margotto: Neonatologista </a:t>
            </a:r>
            <a:endParaRPr lang="pt-BR" b="1"/>
          </a:p>
          <a:p>
            <a:pPr algn="ctr"/>
            <a:r>
              <a:rPr lang="pt-BR"/>
              <a:t>Paulo Roberto Margotto</a:t>
            </a:r>
          </a:p>
          <a:p>
            <a:pPr algn="ctr"/>
            <a:r>
              <a:rPr lang="pt-BR"/>
              <a:t>Recurso na Internet [LIS ID: lis-LISBR1.1-20733 ] Idioma: Português</a:t>
            </a:r>
          </a:p>
          <a:p>
            <a:pPr algn="ctr"/>
            <a:r>
              <a:rPr lang="pt-BR">
                <a:hlinkClick r:id="rId2"/>
              </a:rPr>
              <a:t>www.paulomargotto.com.br</a:t>
            </a:r>
            <a:r>
              <a:rPr lang="pt-BR"/>
              <a:t>  </a:t>
            </a:r>
          </a:p>
        </p:txBody>
      </p:sp>
      <p:sp>
        <p:nvSpPr>
          <p:cNvPr id="14341" name="Text Box 10"/>
          <p:cNvSpPr txBox="1">
            <a:spLocks noChangeArrowheads="1"/>
          </p:cNvSpPr>
          <p:nvPr/>
        </p:nvSpPr>
        <p:spPr bwMode="auto">
          <a:xfrm>
            <a:off x="6734175" y="5878513"/>
            <a:ext cx="2089150" cy="366712"/>
          </a:xfrm>
          <a:prstGeom prst="rect">
            <a:avLst/>
          </a:prstGeom>
          <a:noFill/>
          <a:ln w="9525">
            <a:noFill/>
            <a:miter lim="800000"/>
            <a:headEnd/>
            <a:tailEnd/>
          </a:ln>
        </p:spPr>
        <p:txBody>
          <a:bodyPr wrap="none">
            <a:spAutoFit/>
          </a:bodyPr>
          <a:lstStyle/>
          <a:p>
            <a:r>
              <a:rPr lang="pt-BR"/>
              <a:t>Brasília, 7/12/2013</a:t>
            </a:r>
          </a:p>
        </p:txBody>
      </p:sp>
      <p:pic>
        <p:nvPicPr>
          <p:cNvPr id="14342" name="Picture 11"/>
          <p:cNvPicPr>
            <a:picLocks noChangeAspect="1" noChangeArrowheads="1"/>
          </p:cNvPicPr>
          <p:nvPr/>
        </p:nvPicPr>
        <p:blipFill>
          <a:blip r:embed="rId3"/>
          <a:srcRect/>
          <a:stretch>
            <a:fillRect/>
          </a:stretch>
        </p:blipFill>
        <p:spPr bwMode="auto">
          <a:xfrm>
            <a:off x="0" y="0"/>
            <a:ext cx="9144000" cy="1722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Content Placeholder 2"/>
          <p:cNvSpPr>
            <a:spLocks noGrp="1"/>
          </p:cNvSpPr>
          <p:nvPr>
            <p:ph idx="1"/>
          </p:nvPr>
        </p:nvSpPr>
        <p:spPr>
          <a:xfrm>
            <a:off x="685800" y="2209800"/>
            <a:ext cx="7770813" cy="4140200"/>
          </a:xfrm>
        </p:spPr>
        <p:txBody>
          <a:bodyPr/>
          <a:lstStyle/>
          <a:p>
            <a:pPr eaLnBrk="1" hangingPunct="1">
              <a:lnSpc>
                <a:spcPct val="90000"/>
              </a:lnSpc>
            </a:pPr>
            <a:r>
              <a:rPr lang="pt-BR" smtClean="0"/>
              <a:t>Hemorragia Intraventricular (IVH) em RN termo é um diagnóstico incomum.</a:t>
            </a:r>
          </a:p>
          <a:p>
            <a:pPr lvl="1" eaLnBrk="1" hangingPunct="1">
              <a:lnSpc>
                <a:spcPct val="90000"/>
              </a:lnSpc>
            </a:pPr>
            <a:r>
              <a:rPr lang="pt-BR" smtClean="0"/>
              <a:t>3,5 a 5% de incidência.</a:t>
            </a:r>
          </a:p>
          <a:p>
            <a:pPr lvl="1" eaLnBrk="1" hangingPunct="1">
              <a:lnSpc>
                <a:spcPct val="90000"/>
              </a:lnSpc>
            </a:pPr>
            <a:r>
              <a:rPr lang="pt-BR" smtClean="0"/>
              <a:t>O local da hemorragia varia bastante em relação ao pré-termo.</a:t>
            </a:r>
          </a:p>
          <a:p>
            <a:pPr lvl="2" eaLnBrk="1" hangingPunct="1">
              <a:lnSpc>
                <a:spcPct val="90000"/>
              </a:lnSpc>
            </a:pPr>
            <a:r>
              <a:rPr lang="pt-BR" smtClean="0"/>
              <a:t>Pretermo: fragilidade dos capilares na matriz germinativa subependimal;</a:t>
            </a:r>
          </a:p>
          <a:p>
            <a:pPr lvl="2" eaLnBrk="1" hangingPunct="1">
              <a:lnSpc>
                <a:spcPct val="90000"/>
              </a:lnSpc>
            </a:pPr>
            <a:r>
              <a:rPr lang="pt-BR" smtClean="0"/>
              <a:t>Termo: </a:t>
            </a:r>
          </a:p>
          <a:p>
            <a:pPr lvl="3" eaLnBrk="1" hangingPunct="1">
              <a:lnSpc>
                <a:spcPct val="90000"/>
              </a:lnSpc>
            </a:pPr>
            <a:r>
              <a:rPr lang="pt-BR" smtClean="0"/>
              <a:t>Mais frequentemente emana da matrix germinativa residual, plexo coróide e tálamo;</a:t>
            </a:r>
          </a:p>
          <a:p>
            <a:pPr lvl="3" eaLnBrk="1" hangingPunct="1">
              <a:lnSpc>
                <a:spcPct val="90000"/>
              </a:lnSpc>
            </a:pPr>
            <a:r>
              <a:rPr lang="en-US" smtClean="0"/>
              <a:t>T</a:t>
            </a:r>
            <a:r>
              <a:rPr lang="pt-BR" smtClean="0"/>
              <a:t>raumas, asfixia, defeitos vasculares, tumores, infartos hemorrágicos extensos e coagulopatias.</a:t>
            </a:r>
            <a:endParaRPr lang="en-US" smtClean="0"/>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Content Placeholder 2"/>
          <p:cNvSpPr>
            <a:spLocks noGrp="1"/>
          </p:cNvSpPr>
          <p:nvPr>
            <p:ph idx="1"/>
          </p:nvPr>
        </p:nvSpPr>
        <p:spPr/>
        <p:txBody>
          <a:bodyPr/>
          <a:lstStyle/>
          <a:p>
            <a:pPr eaLnBrk="1" hangingPunct="1"/>
            <a:r>
              <a:rPr lang="pt-BR" smtClean="0"/>
              <a:t>Hemorragia intraventricular são classificados pela extensão do sangramento e seu efeito sobre os ventrículos.</a:t>
            </a:r>
            <a:endParaRPr lang="en-US" smtClean="0"/>
          </a:p>
        </p:txBody>
      </p:sp>
      <p:pic>
        <p:nvPicPr>
          <p:cNvPr id="16386" name="Imagem 3"/>
          <p:cNvPicPr>
            <a:picLocks noChangeAspect="1"/>
          </p:cNvPicPr>
          <p:nvPr/>
        </p:nvPicPr>
        <p:blipFill>
          <a:blip r:embed="rId2"/>
          <a:srcRect/>
          <a:stretch>
            <a:fillRect/>
          </a:stretch>
        </p:blipFill>
        <p:spPr bwMode="auto">
          <a:xfrm>
            <a:off x="373063" y="3611563"/>
            <a:ext cx="8277225" cy="26479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en-US" smtClean="0">
                <a:solidFill>
                  <a:srgbClr val="000099"/>
                </a:solidFill>
                <a:effectLst>
                  <a:outerShdw blurRad="38100" dist="38100" dir="2700000" algn="tl">
                    <a:srgbClr val="C0C0C0"/>
                  </a:outerShdw>
                </a:effectLst>
              </a:rPr>
              <a:t>Estudo de Caso</a:t>
            </a:r>
          </a:p>
        </p:txBody>
      </p:sp>
      <p:sp>
        <p:nvSpPr>
          <p:cNvPr id="17410" name="Content Placeholder 2"/>
          <p:cNvSpPr>
            <a:spLocks noGrp="1"/>
          </p:cNvSpPr>
          <p:nvPr>
            <p:ph idx="1"/>
          </p:nvPr>
        </p:nvSpPr>
        <p:spPr>
          <a:xfrm>
            <a:off x="685800" y="2209800"/>
            <a:ext cx="7770813" cy="4337050"/>
          </a:xfrm>
        </p:spPr>
        <p:txBody>
          <a:bodyPr/>
          <a:lstStyle/>
          <a:p>
            <a:pPr eaLnBrk="1" hangingPunct="1">
              <a:lnSpc>
                <a:spcPct val="80000"/>
              </a:lnSpc>
            </a:pPr>
            <a:r>
              <a:rPr lang="pt-BR" sz="2000" i="1" smtClean="0"/>
              <a:t>Baby Girl G  </a:t>
            </a:r>
            <a:r>
              <a:rPr lang="pt-BR" sz="2000" smtClean="0"/>
              <a:t>foi o produto de uma gravidez sem complicações de uma mãe de 31 anos, G1P0, do sexo feminino e idade gestacional (IG) estimada de </a:t>
            </a:r>
            <a:r>
              <a:rPr lang="pt-BR" sz="2000" b="1" smtClean="0"/>
              <a:t>40 semanas e 2 dias</a:t>
            </a:r>
            <a:r>
              <a:rPr lang="pt-BR" sz="2000" smtClean="0"/>
              <a:t>.</a:t>
            </a:r>
          </a:p>
          <a:p>
            <a:pPr eaLnBrk="1" hangingPunct="1">
              <a:lnSpc>
                <a:spcPct val="80000"/>
              </a:lnSpc>
            </a:pPr>
            <a:r>
              <a:rPr lang="pt-BR" sz="2000" smtClean="0"/>
              <a:t>Sorologias maternas para Hepatite B, Estreptococo do grupo B, Rubéola e Sífilis eram normais.</a:t>
            </a:r>
          </a:p>
          <a:p>
            <a:pPr eaLnBrk="1" hangingPunct="1">
              <a:lnSpc>
                <a:spcPct val="80000"/>
              </a:lnSpc>
            </a:pPr>
            <a:r>
              <a:rPr lang="pt-BR" sz="2000" smtClean="0"/>
              <a:t>Mãe de </a:t>
            </a:r>
            <a:r>
              <a:rPr lang="pt-BR" sz="2000" i="1" smtClean="0"/>
              <a:t>Baby Girl G</a:t>
            </a:r>
            <a:r>
              <a:rPr lang="pt-BR" sz="2000" smtClean="0"/>
              <a:t> entrou em trabalho de parto que avançou até a dilatação completa. Foi utilizada ocitocina em seguida. </a:t>
            </a:r>
          </a:p>
          <a:p>
            <a:pPr eaLnBrk="1" hangingPunct="1">
              <a:lnSpc>
                <a:spcPct val="80000"/>
              </a:lnSpc>
            </a:pPr>
            <a:r>
              <a:rPr lang="pt-BR" sz="2000" smtClean="0"/>
              <a:t>As membranas foram artificialmente rompidas. O líquido amniótico era claro e permaneceu claro ao longo da segunda etapa do trabalho de parto. </a:t>
            </a:r>
          </a:p>
          <a:p>
            <a:pPr eaLnBrk="1" hangingPunct="1">
              <a:lnSpc>
                <a:spcPct val="80000"/>
              </a:lnSpc>
            </a:pPr>
            <a:r>
              <a:rPr lang="pt-BR" sz="2000" smtClean="0"/>
              <a:t>O parto vaginal ocorreu sem complicações, sob anestesia epidural, após oito horas de trabalho. </a:t>
            </a:r>
          </a:p>
        </p:txBody>
      </p:sp>
    </p:spTree>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Content Placeholder 2"/>
          <p:cNvSpPr>
            <a:spLocks noGrp="1"/>
          </p:cNvSpPr>
          <p:nvPr>
            <p:ph idx="1"/>
          </p:nvPr>
        </p:nvSpPr>
        <p:spPr/>
        <p:txBody>
          <a:bodyPr/>
          <a:lstStyle/>
          <a:p>
            <a:pPr eaLnBrk="1" hangingPunct="1"/>
            <a:r>
              <a:rPr lang="pt-BR" smtClean="0"/>
              <a:t>Apgar 8/9 (perdeu para cor). </a:t>
            </a:r>
          </a:p>
          <a:p>
            <a:pPr eaLnBrk="1" hangingPunct="1"/>
            <a:r>
              <a:rPr lang="pt-BR" b="1" smtClean="0"/>
              <a:t>Peso ao nascer 3.141 g. </a:t>
            </a:r>
          </a:p>
          <a:p>
            <a:pPr eaLnBrk="1" hangingPunct="1"/>
            <a:r>
              <a:rPr lang="pt-BR" smtClean="0"/>
              <a:t>Levada ao berçário. </a:t>
            </a:r>
          </a:p>
          <a:p>
            <a:pPr lvl="1" eaLnBrk="1" hangingPunct="1"/>
            <a:r>
              <a:rPr lang="pt-BR" smtClean="0"/>
              <a:t>Mãe apresentou hemorragia pós-parto devido a laceração uterina, causada por placenta prévia marginal.</a:t>
            </a:r>
          </a:p>
          <a:p>
            <a:pPr eaLnBrk="1" hangingPunct="1"/>
            <a:endParaRPr lang="en-US" smtClean="0"/>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Content Placeholder 2"/>
          <p:cNvSpPr>
            <a:spLocks noGrp="1"/>
          </p:cNvSpPr>
          <p:nvPr>
            <p:ph idx="1"/>
          </p:nvPr>
        </p:nvSpPr>
        <p:spPr/>
        <p:txBody>
          <a:bodyPr/>
          <a:lstStyle/>
          <a:p>
            <a:pPr eaLnBrk="1" hangingPunct="1">
              <a:lnSpc>
                <a:spcPct val="90000"/>
              </a:lnSpc>
            </a:pPr>
            <a:r>
              <a:rPr lang="pt-BR" sz="2200" b="1" smtClean="0"/>
              <a:t>Ao fim de 12 horas de vida</a:t>
            </a:r>
            <a:r>
              <a:rPr lang="pt-BR" sz="2200" smtClean="0"/>
              <a:t>, </a:t>
            </a:r>
            <a:r>
              <a:rPr lang="pt-BR" sz="2200" i="1" smtClean="0"/>
              <a:t>Baby Girl G</a:t>
            </a:r>
            <a:r>
              <a:rPr lang="pt-BR" sz="2200" smtClean="0"/>
              <a:t> tornou-se apática e hipotérmica (35,8 ° C), com </a:t>
            </a:r>
            <a:r>
              <a:rPr lang="pt-BR" sz="2200" b="1" smtClean="0"/>
              <a:t>cianose, dessaturações e taquipnéia;</a:t>
            </a:r>
          </a:p>
          <a:p>
            <a:pPr eaLnBrk="1" hangingPunct="1">
              <a:lnSpc>
                <a:spcPct val="90000"/>
              </a:lnSpc>
            </a:pPr>
            <a:r>
              <a:rPr lang="pt-BR" sz="2200" smtClean="0"/>
              <a:t>Foi internada na Unidade de Cuidados Intensivos (UCIN) e colocada em </a:t>
            </a:r>
            <a:r>
              <a:rPr lang="pt-BR" sz="2200" i="1" smtClean="0"/>
              <a:t>Hood</a:t>
            </a:r>
            <a:r>
              <a:rPr lang="pt-BR" sz="2200" smtClean="0"/>
              <a:t> com FiO</a:t>
            </a:r>
            <a:r>
              <a:rPr lang="pt-BR" sz="2200" baseline="-25000" smtClean="0"/>
              <a:t>2</a:t>
            </a:r>
            <a:r>
              <a:rPr lang="pt-BR" sz="2200" smtClean="0"/>
              <a:t> 60%;</a:t>
            </a:r>
          </a:p>
          <a:p>
            <a:pPr eaLnBrk="1" hangingPunct="1">
              <a:lnSpc>
                <a:spcPct val="90000"/>
              </a:lnSpc>
            </a:pPr>
            <a:r>
              <a:rPr lang="pt-BR" sz="2200" smtClean="0"/>
              <a:t>A radiografia de tórax revelou </a:t>
            </a:r>
            <a:r>
              <a:rPr lang="pt-BR" sz="2200" b="1" smtClean="0"/>
              <a:t>pneumotórax bilateral</a:t>
            </a:r>
            <a:r>
              <a:rPr lang="pt-BR" sz="2200" smtClean="0"/>
              <a:t>, não hipertensivo. </a:t>
            </a:r>
          </a:p>
          <a:p>
            <a:pPr eaLnBrk="1" hangingPunct="1">
              <a:lnSpc>
                <a:spcPct val="90000"/>
              </a:lnSpc>
            </a:pPr>
            <a:r>
              <a:rPr lang="pt-BR" sz="2200" smtClean="0"/>
              <a:t>Aumentada a FiO</a:t>
            </a:r>
            <a:r>
              <a:rPr lang="pt-BR" sz="2200" baseline="-25000" smtClean="0"/>
              <a:t>2</a:t>
            </a:r>
            <a:r>
              <a:rPr lang="pt-BR" sz="2200" smtClean="0"/>
              <a:t> para 100% com elevação da saturação para acima de 90%. </a:t>
            </a:r>
            <a:endParaRPr lang="en-US" sz="2200" smtClean="0"/>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Content Placeholder 2"/>
          <p:cNvSpPr>
            <a:spLocks noGrp="1"/>
          </p:cNvSpPr>
          <p:nvPr>
            <p:ph idx="1"/>
          </p:nvPr>
        </p:nvSpPr>
        <p:spPr>
          <a:xfrm>
            <a:off x="685800" y="2209800"/>
            <a:ext cx="7770813" cy="4167188"/>
          </a:xfrm>
        </p:spPr>
        <p:txBody>
          <a:bodyPr/>
          <a:lstStyle/>
          <a:p>
            <a:pPr eaLnBrk="1" hangingPunct="1"/>
            <a:r>
              <a:rPr lang="pt-BR" smtClean="0"/>
              <a:t>Realizado protocolo para sepse, exceto punção lombar, devido instabilidade do quadro. Iniciado antibiótico.</a:t>
            </a:r>
          </a:p>
          <a:p>
            <a:pPr eaLnBrk="1" hangingPunct="1"/>
            <a:r>
              <a:rPr lang="pt-BR" smtClean="0"/>
              <a:t>Eletrólitos, glicemia, cálcio e hemograma estavam dentro limites da normalidade. </a:t>
            </a:r>
          </a:p>
          <a:p>
            <a:pPr eaLnBrk="1" hangingPunct="1"/>
            <a:r>
              <a:rPr lang="pt-BR" smtClean="0"/>
              <a:t>A gasometria arterial com FiO</a:t>
            </a:r>
            <a:r>
              <a:rPr lang="pt-BR" baseline="-25000" smtClean="0"/>
              <a:t>2</a:t>
            </a:r>
            <a:r>
              <a:rPr lang="pt-BR" smtClean="0"/>
              <a:t> 100% apresentava pH 7,34, PaCO</a:t>
            </a:r>
            <a:r>
              <a:rPr lang="pt-BR" baseline="-25000" smtClean="0"/>
              <a:t>2</a:t>
            </a:r>
            <a:r>
              <a:rPr lang="pt-BR" smtClean="0"/>
              <a:t> 43, PaO</a:t>
            </a:r>
            <a:r>
              <a:rPr lang="pt-BR" baseline="-25000" smtClean="0"/>
              <a:t>2</a:t>
            </a:r>
            <a:r>
              <a:rPr lang="pt-BR" smtClean="0"/>
              <a:t> 138, HCO3 19, BE -2. </a:t>
            </a:r>
          </a:p>
          <a:p>
            <a:pPr eaLnBrk="1" hangingPunct="1"/>
            <a:r>
              <a:rPr lang="pt-BR" smtClean="0"/>
              <a:t>O pneumotórax apresentou resolução ao longo de 12h, sendo desmamado o oxigênio.</a:t>
            </a:r>
          </a:p>
          <a:p>
            <a:pPr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Content Placeholder 2"/>
          <p:cNvSpPr>
            <a:spLocks noGrp="1"/>
          </p:cNvSpPr>
          <p:nvPr>
            <p:ph idx="1"/>
          </p:nvPr>
        </p:nvSpPr>
        <p:spPr>
          <a:xfrm>
            <a:off x="685800" y="2209800"/>
            <a:ext cx="7770813" cy="4114800"/>
          </a:xfrm>
        </p:spPr>
        <p:txBody>
          <a:bodyPr/>
          <a:lstStyle/>
          <a:p>
            <a:pPr eaLnBrk="1" hangingPunct="1">
              <a:lnSpc>
                <a:spcPct val="90000"/>
              </a:lnSpc>
            </a:pPr>
            <a:r>
              <a:rPr lang="pt-BR" b="1" smtClean="0"/>
              <a:t>Com 26 horas de vida</a:t>
            </a:r>
            <a:r>
              <a:rPr lang="pt-BR" smtClean="0"/>
              <a:t>, </a:t>
            </a:r>
            <a:r>
              <a:rPr lang="pt-BR" i="1" smtClean="0"/>
              <a:t>Baby Girl G </a:t>
            </a:r>
            <a:r>
              <a:rPr lang="pt-BR" smtClean="0"/>
              <a:t>apresentou </a:t>
            </a:r>
            <a:r>
              <a:rPr lang="pt-BR" b="1" smtClean="0"/>
              <a:t>convulsões</a:t>
            </a:r>
            <a:r>
              <a:rPr lang="pt-BR" smtClean="0"/>
              <a:t> focais, que evoluíram para crises generalizadas durante um período de duas horas.</a:t>
            </a:r>
          </a:p>
          <a:p>
            <a:pPr eaLnBrk="1" hangingPunct="1">
              <a:lnSpc>
                <a:spcPct val="90000"/>
              </a:lnSpc>
            </a:pPr>
            <a:r>
              <a:rPr lang="pt-BR" smtClean="0"/>
              <a:t> Todos os exames laboratórios mantiveram-se dentro dos limites normais. </a:t>
            </a:r>
          </a:p>
          <a:p>
            <a:pPr eaLnBrk="1" hangingPunct="1">
              <a:lnSpc>
                <a:spcPct val="90000"/>
              </a:lnSpc>
            </a:pPr>
            <a:r>
              <a:rPr lang="pt-BR" smtClean="0"/>
              <a:t>Um eletroencefalograma (EEG) revelou </a:t>
            </a:r>
            <a:r>
              <a:rPr lang="pt-BR" b="1" smtClean="0"/>
              <a:t>convulsão em lobo temporal direito. </a:t>
            </a:r>
          </a:p>
          <a:p>
            <a:pPr lvl="1" eaLnBrk="1" hangingPunct="1">
              <a:lnSpc>
                <a:spcPct val="90000"/>
              </a:lnSpc>
            </a:pPr>
            <a:r>
              <a:rPr lang="pt-BR" smtClean="0"/>
              <a:t>Realizado fenobarbital dose de ataque e dose de manutenção foi iniciado. </a:t>
            </a:r>
          </a:p>
          <a:p>
            <a:pPr lvl="1" eaLnBrk="1" hangingPunct="1">
              <a:lnSpc>
                <a:spcPct val="90000"/>
              </a:lnSpc>
            </a:pPr>
            <a:r>
              <a:rPr lang="pt-BR" smtClean="0"/>
              <a:t>A convulsão foi interrompida após a dose inicial.</a:t>
            </a:r>
            <a:endParaRPr lang="en-US" smtClean="0"/>
          </a:p>
        </p:txBody>
      </p:sp>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Content Placeholder 2"/>
          <p:cNvSpPr>
            <a:spLocks noGrp="1"/>
          </p:cNvSpPr>
          <p:nvPr>
            <p:ph idx="1"/>
          </p:nvPr>
        </p:nvSpPr>
        <p:spPr/>
        <p:txBody>
          <a:bodyPr/>
          <a:lstStyle/>
          <a:p>
            <a:pPr algn="ctr" eaLnBrk="1" hangingPunct="1"/>
            <a:r>
              <a:rPr lang="pt-BR" i="1" smtClean="0">
                <a:solidFill>
                  <a:srgbClr val="FF0000"/>
                </a:solidFill>
              </a:rPr>
              <a:t>Ecotransfontanela revelou Hemorragia Grau III com ventriculomegalia</a:t>
            </a:r>
            <a:r>
              <a:rPr lang="pt-BR" smtClean="0"/>
              <a:t>.</a:t>
            </a:r>
          </a:p>
          <a:p>
            <a:pPr eaLnBrk="1" hangingPunct="1"/>
            <a:r>
              <a:rPr lang="pt-BR" smtClean="0"/>
              <a:t>24 horas após </a:t>
            </a:r>
            <a:r>
              <a:rPr lang="pt-BR" i="1" smtClean="0"/>
              <a:t>Baby Girl G </a:t>
            </a:r>
            <a:r>
              <a:rPr lang="pt-BR" smtClean="0"/>
              <a:t>apresentou </a:t>
            </a:r>
            <a:r>
              <a:rPr lang="pt-BR" b="1" smtClean="0"/>
              <a:t>picos febris até 39,4 °</a:t>
            </a:r>
            <a:r>
              <a:rPr lang="pt-BR" smtClean="0"/>
              <a:t> C e exibiu  </a:t>
            </a:r>
            <a:r>
              <a:rPr lang="pt-BR" b="1" smtClean="0"/>
              <a:t>postura opistótona</a:t>
            </a:r>
            <a:r>
              <a:rPr lang="pt-BR" smtClean="0"/>
              <a:t>. </a:t>
            </a:r>
          </a:p>
          <a:p>
            <a:pPr lvl="1" eaLnBrk="1" hangingPunct="1"/>
            <a:r>
              <a:rPr lang="pt-BR" smtClean="0"/>
              <a:t>Realizado punção lombar para descartar meningite. </a:t>
            </a:r>
          </a:p>
          <a:p>
            <a:pPr lvl="1" eaLnBrk="1" hangingPunct="1"/>
            <a:r>
              <a:rPr lang="pt-BR" smtClean="0"/>
              <a:t>O</a:t>
            </a:r>
            <a:r>
              <a:rPr lang="pt-BR" b="1" smtClean="0"/>
              <a:t> líquor</a:t>
            </a:r>
            <a:r>
              <a:rPr lang="pt-BR" smtClean="0"/>
              <a:t>  foi grosseiramente sanguinolento, leucócitos 300, glicose 20, proteína 283, e </a:t>
            </a:r>
            <a:r>
              <a:rPr lang="pt-BR" b="1" smtClean="0"/>
              <a:t>hemácias 475.000 / mm3.</a:t>
            </a: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Content Placeholder 2"/>
          <p:cNvSpPr>
            <a:spLocks noGrp="1"/>
          </p:cNvSpPr>
          <p:nvPr>
            <p:ph idx="1"/>
          </p:nvPr>
        </p:nvSpPr>
        <p:spPr/>
        <p:txBody>
          <a:bodyPr/>
          <a:lstStyle/>
          <a:p>
            <a:pPr eaLnBrk="1" hangingPunct="1"/>
            <a:r>
              <a:rPr lang="pt-BR" smtClean="0"/>
              <a:t>Devido a leucocitose, associou-se cefotaxime ao tratamento, conforme orientação do neurologista.</a:t>
            </a:r>
          </a:p>
          <a:p>
            <a:pPr eaLnBrk="1" hangingPunct="1"/>
            <a:r>
              <a:rPr lang="pt-BR" smtClean="0"/>
              <a:t>A terapia antibiótica foi mantida por 14 dias.</a:t>
            </a:r>
          </a:p>
          <a:p>
            <a:pPr eaLnBrk="1" hangingPunct="1"/>
            <a:r>
              <a:rPr lang="pt-BR" smtClean="0"/>
              <a:t>Todas as </a:t>
            </a:r>
            <a:r>
              <a:rPr lang="pt-BR" b="1" smtClean="0"/>
              <a:t>culturas, de sangue e de líquor</a:t>
            </a:r>
            <a:r>
              <a:rPr lang="pt-BR" smtClean="0"/>
              <a:t>, foram </a:t>
            </a:r>
            <a:r>
              <a:rPr lang="pt-BR" b="1" smtClean="0"/>
              <a:t>negativas para bactérias e vírus</a:t>
            </a:r>
            <a:r>
              <a:rPr lang="pt-BR" smtClean="0"/>
              <a:t>. A PCR do líquor para herpes foi negativo. </a:t>
            </a: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Content Placeholder 2"/>
          <p:cNvSpPr>
            <a:spLocks noGrp="1"/>
          </p:cNvSpPr>
          <p:nvPr>
            <p:ph idx="1"/>
          </p:nvPr>
        </p:nvSpPr>
        <p:spPr/>
        <p:txBody>
          <a:bodyPr/>
          <a:lstStyle/>
          <a:p>
            <a:pPr eaLnBrk="1" hangingPunct="1"/>
            <a:r>
              <a:rPr lang="pt-BR" smtClean="0"/>
              <a:t>Como o quadro respiratório de </a:t>
            </a:r>
            <a:r>
              <a:rPr lang="pt-BR" i="1" smtClean="0"/>
              <a:t>Baby Girl G </a:t>
            </a:r>
            <a:r>
              <a:rPr lang="pt-BR" smtClean="0"/>
              <a:t>apresentava-se melhor, foram feitas tentativas para alimentá-la oralmente. </a:t>
            </a:r>
          </a:p>
          <a:p>
            <a:pPr eaLnBrk="1" hangingPunct="1"/>
            <a:r>
              <a:rPr lang="pt-BR" smtClean="0"/>
              <a:t>O RN permanecia muito irritado, com dificuldade para alimentar, sendo necessária a dieta por sonda nasogástrica.</a:t>
            </a:r>
            <a:endParaRPr lang="en-US" smtClean="0"/>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Content Placeholder 2"/>
          <p:cNvSpPr>
            <a:spLocks noGrp="1"/>
          </p:cNvSpPr>
          <p:nvPr>
            <p:ph idx="1"/>
          </p:nvPr>
        </p:nvSpPr>
        <p:spPr>
          <a:xfrm>
            <a:off x="685800" y="2209800"/>
            <a:ext cx="7770813" cy="4219575"/>
          </a:xfrm>
        </p:spPr>
        <p:txBody>
          <a:bodyPr/>
          <a:lstStyle/>
          <a:p>
            <a:pPr eaLnBrk="1" hangingPunct="1">
              <a:lnSpc>
                <a:spcPct val="80000"/>
              </a:lnSpc>
            </a:pPr>
            <a:r>
              <a:rPr lang="pt-BR" sz="2200" smtClean="0"/>
              <a:t>TC foi realizada com cinco dias de vida e revelou </a:t>
            </a:r>
            <a:r>
              <a:rPr lang="pt-BR" sz="2200" b="1" smtClean="0"/>
              <a:t>importante hidrocefalia</a:t>
            </a:r>
            <a:r>
              <a:rPr lang="pt-BR" sz="2200" smtClean="0"/>
              <a:t>. </a:t>
            </a:r>
          </a:p>
          <a:p>
            <a:pPr eaLnBrk="1" hangingPunct="1">
              <a:lnSpc>
                <a:spcPct val="80000"/>
              </a:lnSpc>
            </a:pPr>
            <a:r>
              <a:rPr lang="pt-BR" sz="2200" smtClean="0"/>
              <a:t>Punções lombares diárias foram realizadas. </a:t>
            </a:r>
          </a:p>
          <a:p>
            <a:pPr eaLnBrk="1" hangingPunct="1">
              <a:lnSpc>
                <a:spcPct val="80000"/>
              </a:lnSpc>
            </a:pPr>
            <a:r>
              <a:rPr lang="pt-BR" sz="2200" smtClean="0"/>
              <a:t>Nenhum fluido foi obtido na quinta punção, talvez porque o sangue nos ventrículos obstruiu a comunicação do fluido cerebroespinhal.</a:t>
            </a:r>
          </a:p>
          <a:p>
            <a:pPr eaLnBrk="1" hangingPunct="1">
              <a:lnSpc>
                <a:spcPct val="80000"/>
              </a:lnSpc>
            </a:pPr>
            <a:r>
              <a:rPr lang="pt-BR" sz="2200" smtClean="0"/>
              <a:t> </a:t>
            </a:r>
            <a:r>
              <a:rPr lang="pt-BR" sz="2200" i="1" smtClean="0"/>
              <a:t>Baby Girl G</a:t>
            </a:r>
            <a:r>
              <a:rPr lang="pt-BR" sz="2200" smtClean="0"/>
              <a:t> continuou a ter uma </a:t>
            </a:r>
            <a:r>
              <a:rPr lang="pt-BR" sz="2200" b="1" smtClean="0"/>
              <a:t>postura opistótona, grito estridente, deficiente sucção e sem  sustentação significativa  da </a:t>
            </a:r>
            <a:r>
              <a:rPr lang="pt-BR" sz="2200" b="1" i="1" smtClean="0"/>
              <a:t>cabeça até quatro semanas de vida</a:t>
            </a:r>
            <a:r>
              <a:rPr lang="pt-BR" sz="2200" i="1" smtClean="0"/>
              <a:t>.</a:t>
            </a:r>
          </a:p>
          <a:p>
            <a:pPr eaLnBrk="1" hangingPunct="1">
              <a:lnSpc>
                <a:spcPct val="80000"/>
              </a:lnSpc>
            </a:pPr>
            <a:r>
              <a:rPr lang="pt-BR" sz="2200" b="1" smtClean="0"/>
              <a:t>O tamanho do ventrículo estabilizou na 4ª  semana de vida</a:t>
            </a:r>
            <a:r>
              <a:rPr lang="pt-BR" sz="2200" smtClean="0"/>
              <a:t> e e ela começou a comer melhor.</a:t>
            </a:r>
            <a:endParaRPr lang="en-US" sz="2200" smtClean="0"/>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Content Placeholder 2"/>
          <p:cNvSpPr>
            <a:spLocks noGrp="1"/>
          </p:cNvSpPr>
          <p:nvPr>
            <p:ph idx="1"/>
          </p:nvPr>
        </p:nvSpPr>
        <p:spPr>
          <a:xfrm>
            <a:off x="685800" y="2209800"/>
            <a:ext cx="7770813" cy="4219575"/>
          </a:xfrm>
        </p:spPr>
        <p:txBody>
          <a:bodyPr/>
          <a:lstStyle/>
          <a:p>
            <a:pPr eaLnBrk="1" hangingPunct="1">
              <a:lnSpc>
                <a:spcPct val="90000"/>
              </a:lnSpc>
            </a:pPr>
            <a:r>
              <a:rPr lang="pt-BR" smtClean="0"/>
              <a:t>Recebeu alta com retorno marcado com um neurologista e um pediatra.</a:t>
            </a:r>
          </a:p>
          <a:p>
            <a:pPr lvl="1" eaLnBrk="1" hangingPunct="1">
              <a:lnSpc>
                <a:spcPct val="90000"/>
              </a:lnSpc>
            </a:pPr>
            <a:r>
              <a:rPr lang="pt-BR" smtClean="0"/>
              <a:t>Permaneceu em uso de fenobarbital. </a:t>
            </a:r>
          </a:p>
          <a:p>
            <a:pPr lvl="1" eaLnBrk="1" hangingPunct="1">
              <a:lnSpc>
                <a:spcPct val="90000"/>
              </a:lnSpc>
            </a:pPr>
            <a:r>
              <a:rPr lang="pt-BR" smtClean="0"/>
              <a:t>Não mais apresentou convulsão. </a:t>
            </a:r>
          </a:p>
          <a:p>
            <a:pPr eaLnBrk="1" hangingPunct="1">
              <a:lnSpc>
                <a:spcPct val="90000"/>
              </a:lnSpc>
            </a:pPr>
            <a:r>
              <a:rPr lang="pt-BR" smtClean="0"/>
              <a:t>Em sua mais recente consulta com o neurologista, aos </a:t>
            </a:r>
            <a:r>
              <a:rPr lang="pt-BR" b="1" smtClean="0"/>
              <a:t>três meses</a:t>
            </a:r>
            <a:r>
              <a:rPr lang="pt-BR" smtClean="0"/>
              <a:t> de idade, </a:t>
            </a:r>
            <a:r>
              <a:rPr lang="pt-BR" i="1" smtClean="0"/>
              <a:t>Baby Girl G:</a:t>
            </a:r>
          </a:p>
          <a:p>
            <a:pPr lvl="1" eaLnBrk="1" hangingPunct="1">
              <a:lnSpc>
                <a:spcPct val="90000"/>
              </a:lnSpc>
            </a:pPr>
            <a:r>
              <a:rPr lang="pt-BR" smtClean="0"/>
              <a:t>continuou a ter </a:t>
            </a:r>
            <a:r>
              <a:rPr lang="pt-BR" b="1" smtClean="0"/>
              <a:t>ventriculomegalia moderada a grave e significativo atraso no desenvolvimento.</a:t>
            </a:r>
          </a:p>
          <a:p>
            <a:pPr lvl="1" eaLnBrk="1" hangingPunct="1">
              <a:lnSpc>
                <a:spcPct val="90000"/>
              </a:lnSpc>
            </a:pPr>
            <a:r>
              <a:rPr lang="pt-BR" smtClean="0"/>
              <a:t>Como o tamanho ventricular tinha aumentado, o neurologista optou por </a:t>
            </a:r>
            <a:r>
              <a:rPr lang="pt-BR" b="1" smtClean="0"/>
              <a:t>ventriculostomia</a:t>
            </a:r>
            <a:r>
              <a:rPr lang="pt-BR" smtClean="0"/>
              <a:t> antes de colocar uma derivação. </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Content Placeholder 2"/>
          <p:cNvSpPr>
            <a:spLocks noGrp="1"/>
          </p:cNvSpPr>
          <p:nvPr>
            <p:ph idx="1"/>
          </p:nvPr>
        </p:nvSpPr>
        <p:spPr/>
        <p:txBody>
          <a:bodyPr/>
          <a:lstStyle/>
          <a:p>
            <a:pPr eaLnBrk="1" hangingPunct="1"/>
            <a:r>
              <a:rPr lang="pt-BR" i="1" smtClean="0"/>
              <a:t>Baby Girl G </a:t>
            </a:r>
            <a:r>
              <a:rPr lang="pt-BR" smtClean="0"/>
              <a:t>nasceu de parto normal e não pareceu ter um evento hipóxico, exceto pelas dessaturações leves causadas pelo pneumotórax. </a:t>
            </a:r>
          </a:p>
          <a:p>
            <a:pPr eaLnBrk="1" hangingPunct="1"/>
            <a:r>
              <a:rPr lang="pt-BR" smtClean="0"/>
              <a:t>Devido a precocidade da hemorragia intraventricular no momento do nascimento (determinado pela TC) e da marcante hidrocefalia tão precocemente, o neurologista achou que ela tinha experimentado um evento hipóxico isquêmico e lesão de  reperfusão.</a:t>
            </a:r>
            <a:endParaRPr lang="en-US" smtClean="0"/>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en-US" sz="3200" smtClean="0">
                <a:solidFill>
                  <a:srgbClr val="FF0000"/>
                </a:solidFill>
                <a:effectLst>
                  <a:outerShdw blurRad="38100" dist="38100" dir="2700000" algn="tl">
                    <a:srgbClr val="C0C0C0"/>
                  </a:outerShdw>
                </a:effectLst>
              </a:rPr>
              <a:t>Hemorragia Intraventricular no RN Termo</a:t>
            </a:r>
          </a:p>
        </p:txBody>
      </p:sp>
      <p:sp>
        <p:nvSpPr>
          <p:cNvPr id="28674" name="Content Placeholder 2"/>
          <p:cNvSpPr>
            <a:spLocks noGrp="1"/>
          </p:cNvSpPr>
          <p:nvPr>
            <p:ph idx="1"/>
          </p:nvPr>
        </p:nvSpPr>
        <p:spPr>
          <a:xfrm>
            <a:off x="739775" y="1889125"/>
            <a:ext cx="7770813" cy="3657600"/>
          </a:xfrm>
        </p:spPr>
        <p:txBody>
          <a:bodyPr/>
          <a:lstStyle/>
          <a:p>
            <a:pPr eaLnBrk="1" hangingPunct="1"/>
            <a:r>
              <a:rPr lang="en-US" smtClean="0"/>
              <a:t>A hemorragia intraventricular (IVH) geralmente ocorre em recém-nascidos (RN) &lt; 32 semanas e/ou menos de 1500g.</a:t>
            </a:r>
          </a:p>
          <a:p>
            <a:pPr lvl="1" eaLnBrk="1" hangingPunct="1"/>
            <a:r>
              <a:rPr lang="en-US" smtClean="0"/>
              <a:t>90% ocorre nas primeiras 72h de vida;</a:t>
            </a:r>
          </a:p>
          <a:p>
            <a:pPr lvl="1" eaLnBrk="1" hangingPunct="1"/>
            <a:r>
              <a:rPr lang="en-US" smtClean="0"/>
              <a:t>50% ocorre nas primeiras 24h de vida.</a:t>
            </a:r>
          </a:p>
          <a:p>
            <a:pPr eaLnBrk="1" hangingPunct="1"/>
            <a:r>
              <a:rPr lang="en-US" smtClean="0"/>
              <a:t>No RN termo ocorre no mesmo período, mas pode tornar-se evidente até 4 semanas após o parto.</a:t>
            </a: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Content Placeholder 2"/>
          <p:cNvSpPr>
            <a:spLocks noGrp="1"/>
          </p:cNvSpPr>
          <p:nvPr>
            <p:ph idx="1"/>
          </p:nvPr>
        </p:nvSpPr>
        <p:spPr/>
        <p:txBody>
          <a:bodyPr/>
          <a:lstStyle/>
          <a:p>
            <a:pPr eaLnBrk="1" hangingPunct="1"/>
            <a:r>
              <a:rPr lang="pt-BR" smtClean="0"/>
              <a:t>No RN termo</a:t>
            </a:r>
          </a:p>
          <a:p>
            <a:pPr lvl="1" eaLnBrk="1" hangingPunct="1"/>
            <a:r>
              <a:rPr lang="pt-BR" smtClean="0"/>
              <a:t>50% a causa é asfixia e trauma;</a:t>
            </a:r>
          </a:p>
          <a:p>
            <a:pPr lvl="1" eaLnBrk="1" hangingPunct="1"/>
            <a:r>
              <a:rPr lang="pt-BR" smtClean="0"/>
              <a:t>25% não há fatores de risco relacionados.</a:t>
            </a:r>
          </a:p>
          <a:p>
            <a:pPr lvl="1" eaLnBrk="1" hangingPunct="1"/>
            <a:r>
              <a:rPr lang="pt-BR" smtClean="0"/>
              <a:t>Minoria é ocasionada por uma extensão de infarto hemorrágico.</a:t>
            </a: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Content Placeholder 2"/>
          <p:cNvSpPr>
            <a:spLocks noGrp="1"/>
          </p:cNvSpPr>
          <p:nvPr>
            <p:ph idx="1"/>
          </p:nvPr>
        </p:nvSpPr>
        <p:spPr>
          <a:xfrm>
            <a:off x="685800" y="2209800"/>
            <a:ext cx="7770813" cy="4114800"/>
          </a:xfrm>
        </p:spPr>
        <p:txBody>
          <a:bodyPr/>
          <a:lstStyle/>
          <a:p>
            <a:pPr eaLnBrk="1" hangingPunct="1"/>
            <a:r>
              <a:rPr lang="pt-BR" smtClean="0"/>
              <a:t>Devido a alterações maturacionais do cérebro, </a:t>
            </a:r>
            <a:r>
              <a:rPr lang="pt-BR" b="1" smtClean="0"/>
              <a:t>o local primário de hemorragia no pré-termo é a matriz germinativa subependimal;</a:t>
            </a:r>
          </a:p>
          <a:p>
            <a:pPr eaLnBrk="1" hangingPunct="1"/>
            <a:r>
              <a:rPr lang="pt-BR" smtClean="0"/>
              <a:t> Fluxo sanguíneo regional para o prosencéfalo é uma função da idade gestacional; </a:t>
            </a:r>
          </a:p>
          <a:p>
            <a:pPr eaLnBrk="1" hangingPunct="1"/>
            <a:r>
              <a:rPr lang="pt-BR" smtClean="0"/>
              <a:t>Alteração neste fluxo sanguíneo do prosencéfalo para uma rápida diferenciação do córtex cerebral ocorre até 34 semana, reduzindo o número de hemorragias em recém-nascidos termos.</a:t>
            </a: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Content Placeholder 2"/>
          <p:cNvSpPr>
            <a:spLocks noGrp="1"/>
          </p:cNvSpPr>
          <p:nvPr>
            <p:ph idx="1"/>
          </p:nvPr>
        </p:nvSpPr>
        <p:spPr/>
        <p:txBody>
          <a:bodyPr/>
          <a:lstStyle/>
          <a:p>
            <a:pPr eaLnBrk="1" hangingPunct="1">
              <a:lnSpc>
                <a:spcPct val="80000"/>
              </a:lnSpc>
            </a:pPr>
            <a:r>
              <a:rPr lang="pt-BR" sz="2200" smtClean="0"/>
              <a:t>A maioria das hemorragias surge a partir dos tufos posterior no glômus do plexo coróide; </a:t>
            </a:r>
          </a:p>
          <a:p>
            <a:pPr eaLnBrk="1" hangingPunct="1">
              <a:lnSpc>
                <a:spcPct val="80000"/>
              </a:lnSpc>
            </a:pPr>
            <a:r>
              <a:rPr lang="pt-BR" sz="2200" smtClean="0"/>
              <a:t>A minoria surge do tecido residual da </a:t>
            </a:r>
            <a:r>
              <a:rPr lang="pt-BR" sz="2200" b="1" smtClean="0"/>
              <a:t>matriz germinativa próximo  ao sulco do tálamo caudado</a:t>
            </a:r>
            <a:r>
              <a:rPr lang="pt-BR" sz="2200" smtClean="0"/>
              <a:t> (ligeiramente posterior a área sobreposta à cabeça do núcleo caudado), o </a:t>
            </a:r>
            <a:r>
              <a:rPr lang="pt-BR" sz="2800" b="1" smtClean="0"/>
              <a:t>tálamo</a:t>
            </a:r>
            <a:r>
              <a:rPr lang="pt-BR" sz="2200" smtClean="0"/>
              <a:t> e a área da bacia do forame de Monro perto do núcleo caudado.</a:t>
            </a:r>
          </a:p>
          <a:p>
            <a:pPr lvl="1" eaLnBrk="1" hangingPunct="1">
              <a:lnSpc>
                <a:spcPct val="80000"/>
              </a:lnSpc>
            </a:pPr>
            <a:r>
              <a:rPr lang="pt-BR" sz="2000" smtClean="0"/>
              <a:t>Heibel at al </a:t>
            </a:r>
            <a:r>
              <a:rPr lang="en-US" sz="2000" smtClean="0"/>
              <a:t>–</a:t>
            </a:r>
            <a:r>
              <a:rPr lang="pt-BR" sz="2000" smtClean="0"/>
              <a:t> em 20 RN, 9 localizações no plexo coróide e 11 na matrix germinativa subependimal</a:t>
            </a:r>
          </a:p>
          <a:p>
            <a:pPr lvl="1" eaLnBrk="1" hangingPunct="1">
              <a:lnSpc>
                <a:spcPct val="80000"/>
              </a:lnSpc>
            </a:pPr>
            <a:r>
              <a:rPr lang="pt-BR" sz="2000" smtClean="0"/>
              <a:t>Roland at al </a:t>
            </a:r>
            <a:r>
              <a:rPr lang="en-US" sz="2000" smtClean="0"/>
              <a:t>–</a:t>
            </a:r>
            <a:r>
              <a:rPr lang="pt-BR" sz="2000" smtClean="0"/>
              <a:t> 63% dos RN, </a:t>
            </a:r>
            <a:r>
              <a:rPr lang="pt-BR" sz="2000" b="1" smtClean="0"/>
              <a:t>o tálamo</a:t>
            </a:r>
            <a:r>
              <a:rPr lang="pt-BR" sz="2000" smtClean="0"/>
              <a:t> era o local da hemorragia.</a:t>
            </a:r>
            <a:endParaRPr lang="en-US" sz="2000" smtClean="0"/>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Content Placeholder 2"/>
          <p:cNvSpPr>
            <a:spLocks noGrp="1"/>
          </p:cNvSpPr>
          <p:nvPr>
            <p:ph idx="1"/>
          </p:nvPr>
        </p:nvSpPr>
        <p:spPr/>
        <p:txBody>
          <a:bodyPr/>
          <a:lstStyle/>
          <a:p>
            <a:pPr eaLnBrk="1" hangingPunct="1"/>
            <a:endParaRPr lang="pt-BR" smtClean="0"/>
          </a:p>
        </p:txBody>
      </p:sp>
      <p:pic>
        <p:nvPicPr>
          <p:cNvPr id="32770" name="Imagem 3"/>
          <p:cNvPicPr>
            <a:picLocks noChangeAspect="1"/>
          </p:cNvPicPr>
          <p:nvPr/>
        </p:nvPicPr>
        <p:blipFill>
          <a:blip r:embed="rId2"/>
          <a:srcRect/>
          <a:stretch>
            <a:fillRect/>
          </a:stretch>
        </p:blipFill>
        <p:spPr bwMode="auto">
          <a:xfrm>
            <a:off x="169863" y="552450"/>
            <a:ext cx="8667750" cy="6007100"/>
          </a:xfrm>
          <a:prstGeom prst="rect">
            <a:avLst/>
          </a:prstGeom>
          <a:noFill/>
          <a:ln w="9525">
            <a:noFill/>
            <a:miter lim="800000"/>
            <a:headEnd/>
            <a:tailEnd/>
          </a:ln>
        </p:spPr>
      </p:pic>
      <p:sp>
        <p:nvSpPr>
          <p:cNvPr id="5" name="Rounded Rectangle 4"/>
          <p:cNvSpPr/>
          <p:nvPr/>
        </p:nvSpPr>
        <p:spPr>
          <a:xfrm>
            <a:off x="2724150" y="1230313"/>
            <a:ext cx="863600" cy="523875"/>
          </a:xfrm>
          <a:prstGeom prst="roundRect">
            <a:avLst/>
          </a:prstGeom>
          <a:noFill/>
          <a:ln w="38100" cmpd="sng">
            <a:solidFill>
              <a:schemeClr val="accent5">
                <a:lumMod val="75000"/>
                <a:lumOff val="2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ounded Rectangle 5"/>
          <p:cNvSpPr/>
          <p:nvPr/>
        </p:nvSpPr>
        <p:spPr>
          <a:xfrm>
            <a:off x="846138" y="2443163"/>
            <a:ext cx="863600" cy="523875"/>
          </a:xfrm>
          <a:prstGeom prst="roundRect">
            <a:avLst/>
          </a:prstGeom>
          <a:noFill/>
          <a:ln w="38100" cmpd="sng">
            <a:solidFill>
              <a:schemeClr val="accent5">
                <a:lumMod val="75000"/>
                <a:lumOff val="2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ounded Rectangle 6"/>
          <p:cNvSpPr/>
          <p:nvPr/>
        </p:nvSpPr>
        <p:spPr>
          <a:xfrm>
            <a:off x="1430338" y="1676400"/>
            <a:ext cx="1293812" cy="533400"/>
          </a:xfrm>
          <a:prstGeom prst="roundRect">
            <a:avLst/>
          </a:prstGeom>
          <a:noFill/>
          <a:ln w="38100" cmpd="sng">
            <a:solidFill>
              <a:srgbClr val="0000FF"/>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xit" presetSubtype="4" fill="hold" grpId="1" nodeType="withEffect">
                                  <p:stCondLst>
                                    <p:cond delay="0"/>
                                  </p:stCondLst>
                                  <p:childTnLst>
                                    <p:anim calcmode="lin" valueType="num">
                                      <p:cBhvr additive="base">
                                        <p:cTn id="20" dur="500"/>
                                        <p:tgtEl>
                                          <p:spTgt spid="7"/>
                                        </p:tgtEl>
                                        <p:attrNameLst>
                                          <p:attrName>ppt_x</p:attrName>
                                        </p:attrNameLst>
                                      </p:cBhvr>
                                      <p:tavLst>
                                        <p:tav tm="0">
                                          <p:val>
                                            <p:strVal val="ppt_x"/>
                                          </p:val>
                                        </p:tav>
                                        <p:tav tm="100000">
                                          <p:val>
                                            <p:strVal val="ppt_x"/>
                                          </p:val>
                                        </p:tav>
                                      </p:tavLst>
                                    </p:anim>
                                    <p:anim calcmode="lin" valueType="num">
                                      <p:cBhvr additive="base">
                                        <p:cTn id="21" dur="500"/>
                                        <p:tgtEl>
                                          <p:spTgt spid="7"/>
                                        </p:tgtEl>
                                        <p:attrNameLst>
                                          <p:attrName>ppt_y</p:attrName>
                                        </p:attrNameLst>
                                      </p:cBhvr>
                                      <p:tavLst>
                                        <p:tav tm="0">
                                          <p:val>
                                            <p:strVal val="ppt_y"/>
                                          </p:val>
                                        </p:tav>
                                        <p:tav tm="100000">
                                          <p:val>
                                            <p:strVal val="1+ppt_h/2"/>
                                          </p:val>
                                        </p:tav>
                                      </p:tavLst>
                                    </p:anim>
                                    <p:set>
                                      <p:cBhvr>
                                        <p:cTn id="2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7"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Patogênese</a:t>
            </a:r>
            <a:endParaRPr lang="en-US" dirty="0"/>
          </a:p>
        </p:txBody>
      </p:sp>
      <p:sp>
        <p:nvSpPr>
          <p:cNvPr id="33794" name="Content Placeholder 2"/>
          <p:cNvSpPr>
            <a:spLocks noGrp="1"/>
          </p:cNvSpPr>
          <p:nvPr>
            <p:ph idx="1"/>
          </p:nvPr>
        </p:nvSpPr>
        <p:spPr>
          <a:xfrm>
            <a:off x="685800" y="2209800"/>
            <a:ext cx="7770813" cy="4206875"/>
          </a:xfrm>
        </p:spPr>
        <p:txBody>
          <a:bodyPr/>
          <a:lstStyle/>
          <a:p>
            <a:pPr eaLnBrk="1" hangingPunct="1"/>
            <a:r>
              <a:rPr lang="pt-BR" sz="2200" smtClean="0"/>
              <a:t>A patogênese da HIV é uma complexa interação do vascular, intravascular e fatores extravasculares; </a:t>
            </a:r>
          </a:p>
          <a:p>
            <a:pPr eaLnBrk="1" hangingPunct="1"/>
            <a:r>
              <a:rPr lang="pt-BR" sz="2200" smtClean="0"/>
              <a:t>A área periventricular de um RN é altamente vascularizada e metabolicamente ativa;</a:t>
            </a:r>
          </a:p>
          <a:p>
            <a:pPr eaLnBrk="1" hangingPunct="1"/>
            <a:r>
              <a:rPr lang="pt-BR" sz="2200" smtClean="0"/>
              <a:t>Quando ocorre aumento do fluxo sanguíneo, como o parto, choro, alimentação, tosse e apnéia, há um hiperfluxo da área, com o risco de ruptura dos vasos frágeis nesta área imatura;</a:t>
            </a:r>
          </a:p>
          <a:p>
            <a:pPr eaLnBrk="1" hangingPunct="1"/>
            <a:r>
              <a:rPr lang="pt-BR" sz="2200" smtClean="0"/>
              <a:t>Existe um risco particular se estes vasos sofrerem redução do fluxo sanguíneo e estão lesados. </a:t>
            </a: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Content Placeholder 2"/>
          <p:cNvSpPr>
            <a:spLocks noGrp="1"/>
          </p:cNvSpPr>
          <p:nvPr>
            <p:ph idx="1"/>
          </p:nvPr>
        </p:nvSpPr>
        <p:spPr>
          <a:xfrm>
            <a:off x="685800" y="2209800"/>
            <a:ext cx="7770813" cy="4284663"/>
          </a:xfrm>
        </p:spPr>
        <p:txBody>
          <a:bodyPr/>
          <a:lstStyle/>
          <a:p>
            <a:pPr algn="ctr" eaLnBrk="1" hangingPunct="1">
              <a:lnSpc>
                <a:spcPct val="90000"/>
              </a:lnSpc>
              <a:buFont typeface="Wingdings" pitchFamily="2" charset="2"/>
              <a:buNone/>
            </a:pPr>
            <a:r>
              <a:rPr lang="pt-BR" sz="2000" b="1" smtClean="0">
                <a:solidFill>
                  <a:srgbClr val="FF0000"/>
                </a:solidFill>
              </a:rPr>
              <a:t>A capacidade do RN em autorregulação do fluxo sanguíneo para o cérebro por constrição arteriolar e dilatação em resposta a alterações na pressão sanguínea é limitada. </a:t>
            </a:r>
          </a:p>
          <a:p>
            <a:pPr eaLnBrk="1" hangingPunct="1">
              <a:lnSpc>
                <a:spcPct val="90000"/>
              </a:lnSpc>
            </a:pPr>
            <a:r>
              <a:rPr lang="pt-BR" sz="2000" smtClean="0"/>
              <a:t>Se a criança for submetida a períodos de hipoxia, o sistema torna-se  pressão passiva e alterações na pressão sanguínea são refletidos diretamente nas áreas do cérebro,havendo maior fluxo sanguíneo cerebral. </a:t>
            </a:r>
          </a:p>
          <a:p>
            <a:pPr eaLnBrk="1" hangingPunct="1">
              <a:lnSpc>
                <a:spcPct val="90000"/>
              </a:lnSpc>
            </a:pPr>
            <a:r>
              <a:rPr lang="pt-BR" sz="2000" smtClean="0"/>
              <a:t>Com essas mudanças, o aumento da pressão venosa é transmitido diretamente para o plexo coróide, uma área particularmente vulnerável do cérebro do recém-nascido devido aos finos vasos e falta de apoio estrutural.</a:t>
            </a:r>
          </a:p>
          <a:p>
            <a:pPr eaLnBrk="1" hangingPunct="1">
              <a:lnSpc>
                <a:spcPct val="90000"/>
              </a:lnSpc>
            </a:pPr>
            <a:r>
              <a:rPr lang="pt-BR" sz="2000" smtClean="0"/>
              <a:t> Este aumento da pressão venosa impede o retorno venoso, causando estase e congestão, com eventual ruptura.</a:t>
            </a: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Content Placeholder 2"/>
          <p:cNvSpPr>
            <a:spLocks noGrp="1"/>
          </p:cNvSpPr>
          <p:nvPr>
            <p:ph idx="1"/>
          </p:nvPr>
        </p:nvSpPr>
        <p:spPr>
          <a:xfrm>
            <a:off x="541338" y="484188"/>
            <a:ext cx="7770812" cy="4206875"/>
          </a:xfrm>
        </p:spPr>
        <p:txBody>
          <a:bodyPr/>
          <a:lstStyle/>
          <a:p>
            <a:pPr eaLnBrk="1" hangingPunct="1">
              <a:lnSpc>
                <a:spcPct val="90000"/>
              </a:lnSpc>
            </a:pPr>
            <a:r>
              <a:rPr lang="pt-BR" smtClean="0"/>
              <a:t>O RN apresenta também ponto de vulnerabilidade no núcleo caudado e forame de Monro, onde há uma curva em forma de U no sistema venoso de drenagem.</a:t>
            </a:r>
          </a:p>
          <a:p>
            <a:pPr eaLnBrk="1" hangingPunct="1">
              <a:lnSpc>
                <a:spcPct val="90000"/>
              </a:lnSpc>
            </a:pPr>
            <a:r>
              <a:rPr lang="pt-BR" smtClean="0"/>
              <a:t>A confluência de três veias nesta área eventualmente drena para a veia Galeno. Esta confluência por sua vez, predispõe ao fluxo turbulento, estase, formação de trombos e eventual ruptura destas veias. </a:t>
            </a:r>
          </a:p>
          <a:p>
            <a:pPr eaLnBrk="1" hangingPunct="1">
              <a:lnSpc>
                <a:spcPct val="90000"/>
              </a:lnSpc>
            </a:pPr>
            <a:endParaRPr lang="pt-BR" smtClean="0"/>
          </a:p>
          <a:p>
            <a:pPr eaLnBrk="1" hangingPunct="1">
              <a:lnSpc>
                <a:spcPct val="90000"/>
              </a:lnSpc>
            </a:pPr>
            <a:endParaRPr lang="pt-BR" smtClean="0"/>
          </a:p>
          <a:p>
            <a:pPr eaLnBrk="1" hangingPunct="1">
              <a:lnSpc>
                <a:spcPct val="90000"/>
              </a:lnSpc>
            </a:pPr>
            <a:endParaRPr lang="pt-BR" smtClean="0"/>
          </a:p>
          <a:p>
            <a:pPr eaLnBrk="1" hangingPunct="1">
              <a:lnSpc>
                <a:spcPct val="90000"/>
              </a:lnSpc>
            </a:pPr>
            <a:r>
              <a:rPr lang="pt-BR" smtClean="0"/>
              <a:t>As células epiteliais dos capilares na área depende do metabolismo oxidativo e são facilmente danificadas por hipóxia e reperfusão.</a:t>
            </a:r>
          </a:p>
        </p:txBody>
      </p:sp>
      <p:pic>
        <p:nvPicPr>
          <p:cNvPr id="35842" name="Picture 7"/>
          <p:cNvPicPr>
            <a:picLocks noChangeAspect="1" noChangeArrowheads="1"/>
          </p:cNvPicPr>
          <p:nvPr/>
        </p:nvPicPr>
        <p:blipFill>
          <a:blip r:embed="rId2"/>
          <a:srcRect/>
          <a:stretch>
            <a:fillRect/>
          </a:stretch>
        </p:blipFill>
        <p:spPr bwMode="auto">
          <a:xfrm>
            <a:off x="2830513" y="3187700"/>
            <a:ext cx="2819400" cy="1739900"/>
          </a:xfrm>
          <a:prstGeom prst="rect">
            <a:avLst/>
          </a:prstGeom>
          <a:noFill/>
          <a:ln w="12700">
            <a:noFill/>
            <a:miter lim="800000"/>
            <a:headEnd type="none" w="sm" len="sm"/>
            <a:tailEnd type="none" w="sm" len="sm"/>
          </a:ln>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Content Placeholder 2"/>
          <p:cNvSpPr>
            <a:spLocks noGrp="1"/>
          </p:cNvSpPr>
          <p:nvPr>
            <p:ph idx="1"/>
          </p:nvPr>
        </p:nvSpPr>
        <p:spPr/>
        <p:txBody>
          <a:bodyPr/>
          <a:lstStyle/>
          <a:p>
            <a:pPr algn="ctr" eaLnBrk="1" hangingPunct="1">
              <a:buFont typeface="Wingdings" pitchFamily="2" charset="2"/>
              <a:buNone/>
            </a:pPr>
            <a:r>
              <a:rPr lang="pt-BR" b="1" smtClean="0">
                <a:solidFill>
                  <a:srgbClr val="FF0000"/>
                </a:solidFill>
              </a:rPr>
              <a:t>Roland et al </a:t>
            </a:r>
            <a:r>
              <a:rPr lang="en-US" b="1" smtClean="0">
                <a:solidFill>
                  <a:srgbClr val="FF0000"/>
                </a:solidFill>
              </a:rPr>
              <a:t>–</a:t>
            </a:r>
            <a:r>
              <a:rPr lang="pt-BR" b="1" smtClean="0">
                <a:solidFill>
                  <a:srgbClr val="FF0000"/>
                </a:solidFill>
              </a:rPr>
              <a:t> identificaram hemorragia talâmica em 63% dos RN</a:t>
            </a:r>
          </a:p>
          <a:p>
            <a:pPr lvl="1" eaLnBrk="1" hangingPunct="1"/>
            <a:r>
              <a:rPr lang="pt-BR" smtClean="0"/>
              <a:t>O tálamo nesta faixa etária apresenta grandes canais venosos propensos a estase e formação de trombos durante o episódios intermitentes de aumento do fluxo sanguíneo e aumento da pressão arterial. </a:t>
            </a: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Content Placeholder 2"/>
          <p:cNvSpPr>
            <a:spLocks noGrp="1"/>
          </p:cNvSpPr>
          <p:nvPr>
            <p:ph idx="1"/>
          </p:nvPr>
        </p:nvSpPr>
        <p:spPr/>
        <p:txBody>
          <a:bodyPr/>
          <a:lstStyle/>
          <a:p>
            <a:pPr eaLnBrk="1" hangingPunct="1">
              <a:lnSpc>
                <a:spcPct val="80000"/>
              </a:lnSpc>
            </a:pPr>
            <a:r>
              <a:rPr lang="pt-BR" sz="2000" smtClean="0"/>
              <a:t>Pequena porcentagem de hemorragia intraventricular é causada por extensão de infartos hemorrágicas nos ventrículos (especialmente hemorragias Grau IV). </a:t>
            </a:r>
          </a:p>
          <a:p>
            <a:pPr eaLnBrk="1" hangingPunct="1">
              <a:lnSpc>
                <a:spcPct val="80000"/>
              </a:lnSpc>
            </a:pPr>
            <a:r>
              <a:rPr lang="pt-BR" sz="2000" b="1" smtClean="0">
                <a:solidFill>
                  <a:srgbClr val="FF0000"/>
                </a:solidFill>
              </a:rPr>
              <a:t>Defeitos da coagulação</a:t>
            </a:r>
            <a:r>
              <a:rPr lang="pt-BR" sz="2000" smtClean="0"/>
              <a:t>, tais como trombocitopenia autoimune, hemofilia e deficiência de vitamina K </a:t>
            </a:r>
            <a:r>
              <a:rPr lang="pt-BR" sz="2000" b="1" smtClean="0"/>
              <a:t>também contribuem. </a:t>
            </a:r>
          </a:p>
          <a:p>
            <a:pPr eaLnBrk="1" hangingPunct="1">
              <a:lnSpc>
                <a:spcPct val="80000"/>
              </a:lnSpc>
            </a:pPr>
            <a:r>
              <a:rPr lang="pt-BR" sz="2000" b="1" smtClean="0"/>
              <a:t>Defeitos vasculares</a:t>
            </a:r>
            <a:r>
              <a:rPr lang="pt-BR" sz="2000" smtClean="0"/>
              <a:t>, como aneurismas, malformações artério-venosas (MAV), malformações cavernosas e tumores altamente vascularizados podem causar hemorragia intraventricular. </a:t>
            </a:r>
          </a:p>
          <a:p>
            <a:pPr eaLnBrk="1" hangingPunct="1">
              <a:lnSpc>
                <a:spcPct val="80000"/>
              </a:lnSpc>
            </a:pPr>
            <a:r>
              <a:rPr lang="pt-BR" sz="2000" smtClean="0"/>
              <a:t>As hemorragias associadas à coarctação da aorta estão relacionados com a hipertensão arterial sistêmica experimentada por estes RN.</a:t>
            </a:r>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en-US" sz="4600" smtClean="0">
                <a:effectLst>
                  <a:outerShdw blurRad="38100" dist="38100" dir="2700000" algn="tl">
                    <a:srgbClr val="C0C0C0"/>
                  </a:outerShdw>
                </a:effectLst>
              </a:rPr>
              <a:t>Como o Recém-Nascido se apresenta?</a:t>
            </a:r>
          </a:p>
        </p:txBody>
      </p:sp>
      <p:sp>
        <p:nvSpPr>
          <p:cNvPr id="38914" name="Content Placeholder 2"/>
          <p:cNvSpPr>
            <a:spLocks noGrp="1"/>
          </p:cNvSpPr>
          <p:nvPr>
            <p:ph idx="1"/>
          </p:nvPr>
        </p:nvSpPr>
        <p:spPr>
          <a:xfrm>
            <a:off x="685800" y="2209800"/>
            <a:ext cx="7770813" cy="4494213"/>
          </a:xfrm>
        </p:spPr>
        <p:txBody>
          <a:bodyPr/>
          <a:lstStyle/>
          <a:p>
            <a:pPr eaLnBrk="1" hangingPunct="1"/>
            <a:r>
              <a:rPr lang="pt-BR" smtClean="0"/>
              <a:t>Apresentação da hemorragia intraventricular no RN varia muito de acordo com a causa e a extensão da hemorragia, a apresentação de seus sinais e sintomas e do momento de seu surgimento;</a:t>
            </a:r>
          </a:p>
          <a:p>
            <a:pPr lvl="2" eaLnBrk="1" hangingPunct="1"/>
            <a:endParaRPr lang="pt-BR" smtClean="0"/>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Content Placeholder 2"/>
          <p:cNvSpPr>
            <a:spLocks noGrp="1"/>
          </p:cNvSpPr>
          <p:nvPr>
            <p:ph idx="1"/>
          </p:nvPr>
        </p:nvSpPr>
        <p:spPr>
          <a:xfrm>
            <a:off x="685800" y="2209800"/>
            <a:ext cx="7770813" cy="4206875"/>
          </a:xfrm>
        </p:spPr>
        <p:txBody>
          <a:bodyPr/>
          <a:lstStyle/>
          <a:p>
            <a:pPr eaLnBrk="1" hangingPunct="1">
              <a:lnSpc>
                <a:spcPct val="90000"/>
              </a:lnSpc>
            </a:pPr>
            <a:r>
              <a:rPr lang="pt-BR" smtClean="0"/>
              <a:t>Pesquisadores consideram que o momento do surgimento indica a causa provável e o local da hemorragia. </a:t>
            </a:r>
          </a:p>
          <a:p>
            <a:pPr lvl="1" eaLnBrk="1" hangingPunct="1">
              <a:lnSpc>
                <a:spcPct val="90000"/>
              </a:lnSpc>
            </a:pPr>
            <a:r>
              <a:rPr lang="pt-BR" smtClean="0"/>
              <a:t>Primeiras 48h de vida </a:t>
            </a:r>
          </a:p>
          <a:p>
            <a:pPr lvl="2" eaLnBrk="1" hangingPunct="1">
              <a:lnSpc>
                <a:spcPct val="90000"/>
              </a:lnSpc>
            </a:pPr>
            <a:r>
              <a:rPr lang="en-US" smtClean="0"/>
              <a:t>C</a:t>
            </a:r>
            <a:r>
              <a:rPr lang="pt-BR" smtClean="0"/>
              <a:t>ausa: trauma, asfixia</a:t>
            </a:r>
          </a:p>
          <a:p>
            <a:pPr lvl="2" eaLnBrk="1" hangingPunct="1">
              <a:lnSpc>
                <a:spcPct val="90000"/>
              </a:lnSpc>
            </a:pPr>
            <a:r>
              <a:rPr lang="pt-BR" smtClean="0"/>
              <a:t>Localização: plexo coróide e matriz germinativa</a:t>
            </a:r>
          </a:p>
          <a:p>
            <a:pPr lvl="2" eaLnBrk="1" hangingPunct="1">
              <a:lnSpc>
                <a:spcPct val="90000"/>
              </a:lnSpc>
            </a:pPr>
            <a:r>
              <a:rPr lang="pt-BR" smtClean="0"/>
              <a:t>Sintoma: convulsão</a:t>
            </a:r>
          </a:p>
          <a:p>
            <a:pPr lvl="2" eaLnBrk="1" hangingPunct="1">
              <a:lnSpc>
                <a:spcPct val="90000"/>
              </a:lnSpc>
            </a:pPr>
            <a:endParaRPr lang="pt-BR" smtClean="0"/>
          </a:p>
          <a:p>
            <a:pPr lvl="1" eaLnBrk="1" hangingPunct="1">
              <a:lnSpc>
                <a:spcPct val="90000"/>
              </a:lnSpc>
            </a:pPr>
            <a:r>
              <a:rPr lang="pt-BR" b="1" smtClean="0">
                <a:solidFill>
                  <a:srgbClr val="FF0000"/>
                </a:solidFill>
              </a:rPr>
              <a:t>Tardias (após 1 semana</a:t>
            </a:r>
            <a:r>
              <a:rPr lang="pt-BR" smtClean="0"/>
              <a:t>) </a:t>
            </a:r>
          </a:p>
          <a:p>
            <a:pPr lvl="2" eaLnBrk="1" hangingPunct="1">
              <a:lnSpc>
                <a:spcPct val="90000"/>
              </a:lnSpc>
            </a:pPr>
            <a:r>
              <a:rPr lang="en-US" smtClean="0"/>
              <a:t>Causa: </a:t>
            </a:r>
            <a:r>
              <a:rPr lang="pt-BR" smtClean="0"/>
              <a:t>sem fatores de risco associados</a:t>
            </a:r>
          </a:p>
          <a:p>
            <a:pPr lvl="2" eaLnBrk="1" hangingPunct="1">
              <a:lnSpc>
                <a:spcPct val="90000"/>
              </a:lnSpc>
            </a:pPr>
            <a:r>
              <a:rPr lang="pt-BR" smtClean="0"/>
              <a:t>Localização: </a:t>
            </a:r>
            <a:r>
              <a:rPr lang="pt-BR" sz="3200" smtClean="0">
                <a:solidFill>
                  <a:srgbClr val="FF0000"/>
                </a:solidFill>
              </a:rPr>
              <a:t>tálamo</a:t>
            </a:r>
          </a:p>
          <a:p>
            <a:pPr lvl="2" eaLnBrk="1" hangingPunct="1">
              <a:lnSpc>
                <a:spcPct val="90000"/>
              </a:lnSpc>
            </a:pPr>
            <a:endParaRPr lang="pt-BR" smtClean="0"/>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Content Placeholder 2"/>
          <p:cNvSpPr>
            <a:spLocks noGrp="1"/>
          </p:cNvSpPr>
          <p:nvPr>
            <p:ph idx="1"/>
          </p:nvPr>
        </p:nvSpPr>
        <p:spPr>
          <a:xfrm>
            <a:off x="685800" y="2209800"/>
            <a:ext cx="7770813" cy="4376738"/>
          </a:xfrm>
        </p:spPr>
        <p:txBody>
          <a:bodyPr/>
          <a:lstStyle/>
          <a:p>
            <a:pPr eaLnBrk="1" hangingPunct="1">
              <a:lnSpc>
                <a:spcPct val="90000"/>
              </a:lnSpc>
            </a:pPr>
            <a:r>
              <a:rPr lang="pt-BR" smtClean="0"/>
              <a:t>Sintomas:</a:t>
            </a:r>
          </a:p>
          <a:p>
            <a:pPr lvl="1" eaLnBrk="1" hangingPunct="1">
              <a:lnSpc>
                <a:spcPct val="90000"/>
              </a:lnSpc>
            </a:pPr>
            <a:r>
              <a:rPr lang="pt-BR" smtClean="0"/>
              <a:t>Perda de tônus, de reação pupilar, dos movimentos extra-oculares; anormalidades respiratórias, coma, agitação irritabilidade, vômitos, choro estridente, fontanela abaulada, paralisia do olhar, redução da mímica facial, opistótono, febre ou hipotermia, hipo-  hiperglicemia, diminuição da força muscular d os membros inferiores (MMII), hipotonia cervical, não sustentação da cabeça e reflexos exacerbados.</a:t>
            </a:r>
          </a:p>
          <a:p>
            <a:pPr eaLnBrk="1" hangingPunct="1">
              <a:lnSpc>
                <a:spcPct val="90000"/>
              </a:lnSpc>
            </a:pPr>
            <a:r>
              <a:rPr lang="pt-BR" smtClean="0"/>
              <a:t>A gravidade dos sintomas estão relacionadas com a extensão da hemorragia, os danos causados aos tecidos circundantes e a causa do sangramento. </a:t>
            </a: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Diagnósticos</a:t>
            </a:r>
            <a:endParaRPr lang="en-US" dirty="0"/>
          </a:p>
        </p:txBody>
      </p:sp>
      <p:sp>
        <p:nvSpPr>
          <p:cNvPr id="41986" name="Content Placeholder 2"/>
          <p:cNvSpPr>
            <a:spLocks noGrp="1"/>
          </p:cNvSpPr>
          <p:nvPr>
            <p:ph idx="1"/>
          </p:nvPr>
        </p:nvSpPr>
        <p:spPr>
          <a:xfrm>
            <a:off x="685800" y="2209800"/>
            <a:ext cx="7770813" cy="4297363"/>
          </a:xfrm>
        </p:spPr>
        <p:txBody>
          <a:bodyPr/>
          <a:lstStyle/>
          <a:p>
            <a:pPr eaLnBrk="1" hangingPunct="1">
              <a:lnSpc>
                <a:spcPct val="80000"/>
              </a:lnSpc>
            </a:pPr>
            <a:r>
              <a:rPr lang="pt-BR" sz="2000" smtClean="0"/>
              <a:t>A partir dos sintomas relatados, deve-se solicitar exame radiológico completo, incluido ecotransfontanela ou TC para afastar IVH, tumor ou aumento da pressão intracraniana causada por outro tipo de defeito;</a:t>
            </a:r>
          </a:p>
          <a:p>
            <a:pPr eaLnBrk="1" hangingPunct="1">
              <a:lnSpc>
                <a:spcPct val="80000"/>
              </a:lnSpc>
            </a:pPr>
            <a:r>
              <a:rPr lang="pt-BR" sz="2000" smtClean="0"/>
              <a:t>TC pode não diferenciar entre patologia vascular e tumoral. </a:t>
            </a:r>
            <a:r>
              <a:rPr lang="pt-BR" sz="2000" b="1" smtClean="0">
                <a:solidFill>
                  <a:srgbClr val="FF0000"/>
                </a:solidFill>
              </a:rPr>
              <a:t>A ressonância magnética (RM) pode ser necessária</a:t>
            </a:r>
            <a:r>
              <a:rPr lang="pt-BR" sz="2000" smtClean="0"/>
              <a:t> para determinar a diferença e o período que ocorreu a hemorragia;</a:t>
            </a:r>
          </a:p>
          <a:p>
            <a:pPr eaLnBrk="1" hangingPunct="1">
              <a:lnSpc>
                <a:spcPct val="80000"/>
              </a:lnSpc>
            </a:pPr>
            <a:r>
              <a:rPr lang="pt-BR" sz="2000" smtClean="0"/>
              <a:t>Angiografia é raramente realizada devido aos riscos de dano vascular local, reações, agravamento da insuficiência cardíaca na presença de malformação artériovenosa, déficits neurológicos transitórios e até mesmo morte;</a:t>
            </a:r>
          </a:p>
          <a:p>
            <a:pPr eaLnBrk="1" hangingPunct="1">
              <a:lnSpc>
                <a:spcPct val="80000"/>
              </a:lnSpc>
            </a:pPr>
            <a:r>
              <a:rPr lang="pt-BR" sz="2000" smtClean="0"/>
              <a:t>Angioressonância magnética é uma maneira mais segura e eficaz de avaliar lesões vasculares no RN.</a:t>
            </a: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Content Placeholder 2"/>
          <p:cNvSpPr>
            <a:spLocks noGrp="1"/>
          </p:cNvSpPr>
          <p:nvPr>
            <p:ph idx="1"/>
          </p:nvPr>
        </p:nvSpPr>
        <p:spPr/>
        <p:txBody>
          <a:bodyPr/>
          <a:lstStyle/>
          <a:p>
            <a:pPr eaLnBrk="1" hangingPunct="1"/>
            <a:r>
              <a:rPr lang="pt-BR" smtClean="0"/>
              <a:t>A punção lombar deve ser obtida.</a:t>
            </a:r>
          </a:p>
          <a:p>
            <a:pPr eaLnBrk="1" hangingPunct="1"/>
            <a:r>
              <a:rPr lang="pt-BR" smtClean="0"/>
              <a:t>Se o RN apresentar convulsão, um EEG é necessário.</a:t>
            </a:r>
          </a:p>
          <a:p>
            <a:pPr eaLnBrk="1" hangingPunct="1"/>
            <a:r>
              <a:rPr lang="pt-BR" smtClean="0"/>
              <a:t>Se a etiologia for desconhecida, sepse e distúrbios hemorrágicos deve ser descartados. </a:t>
            </a:r>
          </a:p>
          <a:p>
            <a:pPr eaLnBrk="1" hangingPunct="1"/>
            <a:r>
              <a:rPr lang="pt-BR" smtClean="0"/>
              <a:t>A consulta com neurologista é recomendada.</a:t>
            </a: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Complicações</a:t>
            </a:r>
            <a:endParaRPr lang="en-US" dirty="0"/>
          </a:p>
        </p:txBody>
      </p:sp>
      <p:sp>
        <p:nvSpPr>
          <p:cNvPr id="44034" name="Content Placeholder 2"/>
          <p:cNvSpPr>
            <a:spLocks noGrp="1"/>
          </p:cNvSpPr>
          <p:nvPr>
            <p:ph idx="1"/>
          </p:nvPr>
        </p:nvSpPr>
        <p:spPr/>
        <p:txBody>
          <a:bodyPr/>
          <a:lstStyle/>
          <a:p>
            <a:pPr eaLnBrk="1" hangingPunct="1"/>
            <a:r>
              <a:rPr lang="pt-BR" smtClean="0"/>
              <a:t>As complicações mais comuns associadas com HIV incluem: </a:t>
            </a:r>
          </a:p>
          <a:p>
            <a:pPr lvl="1" eaLnBrk="1" hangingPunct="1"/>
            <a:r>
              <a:rPr lang="pt-BR" smtClean="0"/>
              <a:t>Hidrocefalia pós-hemorrágica (HPP), ventriculomegalia com atrofia do tecido cerebral, ventriculomegalia sem atrofia e leucomalácia periventricular (LPV). </a:t>
            </a: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Content Placeholder 2"/>
          <p:cNvSpPr>
            <a:spLocks noGrp="1"/>
          </p:cNvSpPr>
          <p:nvPr>
            <p:ph idx="1"/>
          </p:nvPr>
        </p:nvSpPr>
        <p:spPr>
          <a:xfrm>
            <a:off x="685800" y="2209800"/>
            <a:ext cx="7770813" cy="4324350"/>
          </a:xfrm>
        </p:spPr>
        <p:txBody>
          <a:bodyPr/>
          <a:lstStyle/>
          <a:p>
            <a:pPr eaLnBrk="1" hangingPunct="1"/>
            <a:r>
              <a:rPr lang="pt-BR" smtClean="0"/>
              <a:t>As complicações ocorrem quando o sangue no ventrículo ou obstrui o fluxo do flúido cerebroespinhal (CSF) ou causa aracnoidite devido a destruição das vilosidades, pelo sangue ou pelo infarto isquêmico.</a:t>
            </a:r>
          </a:p>
          <a:p>
            <a:pPr eaLnBrk="1" hangingPunct="1"/>
            <a:r>
              <a:rPr lang="pt-BR" smtClean="0"/>
              <a:t>O tamanho do ventrículo destas crianças aumenta e ocorre subsequente destruição da substância branca, secundária à obstrução do retorno venoso causada pela pressão do coágulo e acúmulo do líquor céfalorraquidiano  nas veias do assoalho do ventrículo .</a:t>
            </a: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Content Placeholder 2"/>
          <p:cNvSpPr>
            <a:spLocks noGrp="1"/>
          </p:cNvSpPr>
          <p:nvPr>
            <p:ph idx="1"/>
          </p:nvPr>
        </p:nvSpPr>
        <p:spPr>
          <a:xfrm>
            <a:off x="685800" y="2209800"/>
            <a:ext cx="7770813" cy="4232275"/>
          </a:xfrm>
        </p:spPr>
        <p:txBody>
          <a:bodyPr/>
          <a:lstStyle/>
          <a:p>
            <a:pPr eaLnBrk="1" hangingPunct="1">
              <a:lnSpc>
                <a:spcPct val="80000"/>
              </a:lnSpc>
            </a:pPr>
            <a:r>
              <a:rPr lang="pt-BR" sz="1900" b="1" smtClean="0">
                <a:solidFill>
                  <a:srgbClr val="FF0000"/>
                </a:solidFill>
              </a:rPr>
              <a:t>Alongamento axonal e ruptura causada pela hidrocefalia pós hemorrágica estão seguidos de perda axonal e gliose.</a:t>
            </a:r>
          </a:p>
          <a:p>
            <a:pPr eaLnBrk="1" hangingPunct="1">
              <a:lnSpc>
                <a:spcPct val="80000"/>
              </a:lnSpc>
            </a:pPr>
            <a:r>
              <a:rPr lang="pt-BR" sz="1900" smtClean="0"/>
              <a:t>Edema da área periventricular cria compressão de capilares e eventual lesão isquêmica levando a leucomalácia periventricular. </a:t>
            </a:r>
          </a:p>
          <a:p>
            <a:pPr eaLnBrk="1" hangingPunct="1">
              <a:lnSpc>
                <a:spcPct val="80000"/>
              </a:lnSpc>
            </a:pPr>
            <a:r>
              <a:rPr lang="pt-BR" sz="1900" smtClean="0"/>
              <a:t>Leucomalácia periventricular também pode ocorrer como resultado direto da lesão hipóxico inicial. </a:t>
            </a:r>
          </a:p>
          <a:p>
            <a:pPr eaLnBrk="1" hangingPunct="1">
              <a:lnSpc>
                <a:spcPct val="80000"/>
              </a:lnSpc>
            </a:pPr>
            <a:r>
              <a:rPr lang="pt-BR" sz="1900" smtClean="0"/>
              <a:t>Scans com emissão de pósitrons (tálio) demostram redução significativa no fluxo sanguíneo em toda a área, estendendo-se a uma distância considerável da hemorragia em muitas crianças e apontando para infarto periventricular e necrose levando a leucomalácia periventricular. </a:t>
            </a:r>
          </a:p>
          <a:p>
            <a:pPr eaLnBrk="1" hangingPunct="1">
              <a:lnSpc>
                <a:spcPct val="80000"/>
              </a:lnSpc>
            </a:pPr>
            <a:r>
              <a:rPr lang="pt-BR" sz="1900" smtClean="0"/>
              <a:t>Hidrocefalia progressiva pode exigir uma derivação ventrículo-peritoneal</a:t>
            </a:r>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Content Placeholder 2"/>
          <p:cNvSpPr>
            <a:spLocks noGrp="1"/>
          </p:cNvSpPr>
          <p:nvPr>
            <p:ph idx="1"/>
          </p:nvPr>
        </p:nvSpPr>
        <p:spPr/>
        <p:txBody>
          <a:bodyPr/>
          <a:lstStyle/>
          <a:p>
            <a:pPr eaLnBrk="1" hangingPunct="1"/>
            <a:r>
              <a:rPr lang="pt-BR" smtClean="0"/>
              <a:t>Hansen et al - a gravidade da hemorragia no RN a termo não parece prever a necessidade de derivação.</a:t>
            </a:r>
          </a:p>
          <a:p>
            <a:pPr lvl="1" eaLnBrk="1" hangingPunct="1"/>
            <a:r>
              <a:rPr lang="pt-BR" smtClean="0"/>
              <a:t>algumas crianças com pequenas hemorragias progrediram ao ponto de precisarem de uma derivação, enquanto alguns com hemorragias Grau III não necessitaram.</a:t>
            </a:r>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Manejo</a:t>
            </a:r>
            <a:r>
              <a:rPr lang="en-US" dirty="0" smtClean="0"/>
              <a:t> e </a:t>
            </a:r>
            <a:r>
              <a:rPr lang="en-US" dirty="0" err="1" smtClean="0"/>
              <a:t>Tratamento</a:t>
            </a:r>
            <a:endParaRPr lang="en-US" dirty="0"/>
          </a:p>
        </p:txBody>
      </p:sp>
      <p:sp>
        <p:nvSpPr>
          <p:cNvPr id="48130" name="Content Placeholder 2"/>
          <p:cNvSpPr>
            <a:spLocks noGrp="1"/>
          </p:cNvSpPr>
          <p:nvPr>
            <p:ph idx="1"/>
          </p:nvPr>
        </p:nvSpPr>
        <p:spPr>
          <a:xfrm>
            <a:off x="685800" y="2209800"/>
            <a:ext cx="7770813" cy="4402138"/>
          </a:xfrm>
        </p:spPr>
        <p:txBody>
          <a:bodyPr/>
          <a:lstStyle/>
          <a:p>
            <a:pPr eaLnBrk="1" hangingPunct="1">
              <a:lnSpc>
                <a:spcPct val="90000"/>
              </a:lnSpc>
            </a:pPr>
            <a:r>
              <a:rPr lang="pt-BR" sz="2200" smtClean="0"/>
              <a:t>O manejo inicial de uma criança com IVH envolve estabilização e controle da atividade convulsiva.</a:t>
            </a:r>
          </a:p>
          <a:p>
            <a:pPr eaLnBrk="1" hangingPunct="1">
              <a:lnSpc>
                <a:spcPct val="90000"/>
              </a:lnSpc>
            </a:pPr>
            <a:r>
              <a:rPr lang="pt-BR" sz="2200" smtClean="0"/>
              <a:t>Manuseio a longo prazo depende do comprometimento causado pela hidrocefalia pós-hemorrágica e pela lesão isquêmica associada. </a:t>
            </a:r>
          </a:p>
          <a:p>
            <a:pPr eaLnBrk="1" hangingPunct="1">
              <a:lnSpc>
                <a:spcPct val="90000"/>
              </a:lnSpc>
            </a:pPr>
            <a:r>
              <a:rPr lang="pt-BR" sz="2200" smtClean="0"/>
              <a:t>Muitas crianças com hidrocefalia comunicante responde a punções lombares seriadas para remover o excesso de líquor.</a:t>
            </a:r>
          </a:p>
          <a:p>
            <a:pPr eaLnBrk="1" hangingPunct="1">
              <a:lnSpc>
                <a:spcPct val="90000"/>
              </a:lnSpc>
            </a:pPr>
            <a:r>
              <a:rPr lang="pt-BR" sz="2200" smtClean="0"/>
              <a:t>Esforços devem ser feitos para remover 5-10 mL / kg de fluido cefalorraquidiano em cada punção, observando fontanela deprimida, alterações nos sinais vitais e monitorização dos eletrólitos. </a:t>
            </a: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Content Placeholder 2"/>
          <p:cNvSpPr>
            <a:spLocks noGrp="1"/>
          </p:cNvSpPr>
          <p:nvPr>
            <p:ph idx="1"/>
          </p:nvPr>
        </p:nvSpPr>
        <p:spPr>
          <a:xfrm>
            <a:off x="685800" y="2209800"/>
            <a:ext cx="7770813" cy="4154488"/>
          </a:xfrm>
        </p:spPr>
        <p:txBody>
          <a:bodyPr/>
          <a:lstStyle/>
          <a:p>
            <a:pPr eaLnBrk="1" hangingPunct="1">
              <a:lnSpc>
                <a:spcPct val="80000"/>
              </a:lnSpc>
            </a:pPr>
            <a:r>
              <a:rPr lang="pt-BR" sz="2000" smtClean="0"/>
              <a:t>Quando isso não é mais útil, o neurologista, o neurocirurgião e o neonatologista devem decidir se uma derivação é necessária.</a:t>
            </a:r>
          </a:p>
          <a:p>
            <a:pPr eaLnBrk="1" hangingPunct="1">
              <a:lnSpc>
                <a:spcPct val="80000"/>
              </a:lnSpc>
            </a:pPr>
            <a:r>
              <a:rPr lang="pt-BR" sz="2000" b="1" smtClean="0"/>
              <a:t>O nível de proteína no líquor é muitas vezes maior do que 200 mg / dL, devido à destruição</a:t>
            </a:r>
            <a:r>
              <a:rPr lang="pt-BR" sz="2000" smtClean="0"/>
              <a:t> </a:t>
            </a:r>
            <a:r>
              <a:rPr lang="pt-BR" sz="2000" b="1" smtClean="0"/>
              <a:t>das hemácias nos ventrículos. </a:t>
            </a:r>
          </a:p>
          <a:p>
            <a:pPr eaLnBrk="1" hangingPunct="1">
              <a:lnSpc>
                <a:spcPct val="80000"/>
              </a:lnSpc>
            </a:pPr>
            <a:r>
              <a:rPr lang="pt-BR" sz="2000" smtClean="0"/>
              <a:t>A derivação pode ser adiada até que o nível seja inferior a 200 mg / dL. </a:t>
            </a:r>
          </a:p>
          <a:p>
            <a:pPr eaLnBrk="1" hangingPunct="1">
              <a:lnSpc>
                <a:spcPct val="80000"/>
              </a:lnSpc>
            </a:pPr>
            <a:r>
              <a:rPr lang="pt-BR" sz="2000" smtClean="0"/>
              <a:t>Algumas instituições obtiveram sucesso variável com acetazolamida (Diamox)</a:t>
            </a:r>
          </a:p>
          <a:p>
            <a:pPr lvl="1" eaLnBrk="1" hangingPunct="1">
              <a:lnSpc>
                <a:spcPct val="80000"/>
              </a:lnSpc>
            </a:pPr>
            <a:r>
              <a:rPr lang="pt-BR" sz="1900" smtClean="0"/>
              <a:t>Inibidor da anidrase carbônica, para diminuir a quantidade de produção de liquor. </a:t>
            </a:r>
          </a:p>
          <a:p>
            <a:pPr lvl="1" eaLnBrk="1" hangingPunct="1">
              <a:lnSpc>
                <a:spcPct val="80000"/>
              </a:lnSpc>
            </a:pPr>
            <a:r>
              <a:rPr lang="pt-BR" sz="1900" smtClean="0"/>
              <a:t>Crianças que recebem este tratamento podem desenvolver uma acidose metabólica significativa e deve ser acompanhada de perto.</a:t>
            </a:r>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Resultados</a:t>
            </a:r>
            <a:endParaRPr lang="en-US" dirty="0"/>
          </a:p>
        </p:txBody>
      </p:sp>
      <p:sp>
        <p:nvSpPr>
          <p:cNvPr id="50178" name="Content Placeholder 2"/>
          <p:cNvSpPr>
            <a:spLocks noGrp="1"/>
          </p:cNvSpPr>
          <p:nvPr>
            <p:ph idx="1"/>
          </p:nvPr>
        </p:nvSpPr>
        <p:spPr>
          <a:xfrm>
            <a:off x="685800" y="2209800"/>
            <a:ext cx="7770813" cy="4271963"/>
          </a:xfrm>
        </p:spPr>
        <p:txBody>
          <a:bodyPr/>
          <a:lstStyle/>
          <a:p>
            <a:pPr eaLnBrk="1" hangingPunct="1">
              <a:lnSpc>
                <a:spcPct val="80000"/>
              </a:lnSpc>
            </a:pPr>
            <a:r>
              <a:rPr lang="pt-BR" sz="2200" smtClean="0"/>
              <a:t>O risco de sequelas neurológicas com IVH depende muito da causa associada à hemorragia, da extensão e das complicações associadas.</a:t>
            </a:r>
          </a:p>
          <a:p>
            <a:pPr eaLnBrk="1" hangingPunct="1">
              <a:lnSpc>
                <a:spcPct val="80000"/>
              </a:lnSpc>
            </a:pPr>
            <a:r>
              <a:rPr lang="pt-BR" sz="2200" smtClean="0"/>
              <a:t>A maioria dos autores concorda que para lactentes com hemorragia Grau IV, com ou sem desvio, o risco de sequelas graves é significativo. </a:t>
            </a:r>
          </a:p>
          <a:p>
            <a:pPr eaLnBrk="1" hangingPunct="1">
              <a:lnSpc>
                <a:spcPct val="80000"/>
              </a:lnSpc>
            </a:pPr>
            <a:r>
              <a:rPr lang="pt-BR" sz="2200" smtClean="0"/>
              <a:t>A gravidade da insuficiência correlaciona-se bem com a progressão da hidrocefalia pós-hemorrágica, embora em um estudo, a presença de hemorragia grau III com hidrocefalia pós hemorrágica não piorou o resultado.</a:t>
            </a:r>
          </a:p>
          <a:p>
            <a:pPr eaLnBrk="1" hangingPunct="1">
              <a:lnSpc>
                <a:spcPct val="80000"/>
              </a:lnSpc>
            </a:pPr>
            <a:r>
              <a:rPr lang="pt-BR" sz="2200" smtClean="0"/>
              <a:t>64% dos RN em um estudo (Jocelyn L and Casiro 0) apresentaram sequela leve ou não apresentaram.</a:t>
            </a: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2209800"/>
            <a:ext cx="7770813" cy="4062413"/>
          </a:xfrm>
        </p:spPr>
        <p:txBody>
          <a:bodyPr rtlCol="0">
            <a:normAutofit fontScale="92500" lnSpcReduction="20000"/>
          </a:bodyPr>
          <a:lstStyle/>
          <a:p>
            <a:pPr eaLnBrk="1" fontAlgn="auto" hangingPunct="1">
              <a:spcAft>
                <a:spcPts val="0"/>
              </a:spcAft>
              <a:buClr>
                <a:schemeClr val="accent3"/>
              </a:buClr>
              <a:defRPr/>
            </a:pPr>
            <a:r>
              <a:rPr lang="pt-BR" dirty="0"/>
              <a:t>Roland </a:t>
            </a:r>
            <a:r>
              <a:rPr lang="pt-BR" dirty="0" err="1" smtClean="0"/>
              <a:t>at</a:t>
            </a:r>
            <a:r>
              <a:rPr lang="pt-BR" dirty="0" smtClean="0"/>
              <a:t> al (1990) </a:t>
            </a:r>
            <a:r>
              <a:rPr lang="en-US" dirty="0" smtClean="0"/>
              <a:t>–</a:t>
            </a:r>
            <a:r>
              <a:rPr lang="pt-BR" dirty="0" smtClean="0"/>
              <a:t> a presença </a:t>
            </a:r>
            <a:r>
              <a:rPr lang="pt-BR" dirty="0"/>
              <a:t>de uma hemorragia talâmica </a:t>
            </a:r>
            <a:r>
              <a:rPr lang="pt-BR" dirty="0" smtClean="0"/>
              <a:t>parece </a:t>
            </a:r>
            <a:r>
              <a:rPr lang="pt-BR" dirty="0"/>
              <a:t>aumentar a incidência de paralisia cerebral e </a:t>
            </a:r>
            <a:r>
              <a:rPr lang="pt-BR" dirty="0" smtClean="0"/>
              <a:t>hemiparesia. Todos </a:t>
            </a:r>
            <a:r>
              <a:rPr lang="pt-BR" dirty="0"/>
              <a:t>tinham </a:t>
            </a:r>
            <a:r>
              <a:rPr lang="pt-BR" dirty="0" smtClean="0"/>
              <a:t>atraso leve </a:t>
            </a:r>
            <a:r>
              <a:rPr lang="pt-BR" dirty="0"/>
              <a:t>ou moderado </a:t>
            </a:r>
            <a:r>
              <a:rPr lang="pt-BR" dirty="0" smtClean="0"/>
              <a:t>no desenvolvimento.</a:t>
            </a:r>
            <a:endParaRPr lang="pt-BR" dirty="0"/>
          </a:p>
          <a:p>
            <a:pPr eaLnBrk="1" fontAlgn="auto" hangingPunct="1">
              <a:spcAft>
                <a:spcPts val="0"/>
              </a:spcAft>
              <a:buClr>
                <a:schemeClr val="accent3"/>
              </a:buClr>
              <a:defRPr/>
            </a:pPr>
            <a:r>
              <a:rPr lang="pt-BR" dirty="0" smtClean="0"/>
              <a:t>Em </a:t>
            </a:r>
            <a:r>
              <a:rPr lang="pt-BR" dirty="0"/>
              <a:t>um estudo </a:t>
            </a:r>
            <a:r>
              <a:rPr lang="pt-BR" dirty="0" smtClean="0"/>
              <a:t>em que </a:t>
            </a:r>
            <a:r>
              <a:rPr lang="pt-BR" dirty="0"/>
              <a:t>crianças </a:t>
            </a:r>
            <a:r>
              <a:rPr lang="pt-BR" dirty="0" smtClean="0"/>
              <a:t>necessitaram de derivação, 18% eram </a:t>
            </a:r>
            <a:r>
              <a:rPr lang="pt-BR" dirty="0"/>
              <a:t>normais, </a:t>
            </a:r>
            <a:r>
              <a:rPr lang="pt-BR" dirty="0" smtClean="0"/>
              <a:t>60% tinham </a:t>
            </a:r>
            <a:r>
              <a:rPr lang="pt-BR" dirty="0"/>
              <a:t>deficiências múltiplas, </a:t>
            </a:r>
            <a:r>
              <a:rPr lang="pt-BR" dirty="0" smtClean="0"/>
              <a:t>49% tinham </a:t>
            </a:r>
            <a:r>
              <a:rPr lang="pt-BR" dirty="0"/>
              <a:t>deficiências motoras </a:t>
            </a:r>
            <a:r>
              <a:rPr lang="pt-BR" dirty="0" smtClean="0"/>
              <a:t>graves </a:t>
            </a:r>
            <a:r>
              <a:rPr lang="pt-BR" dirty="0"/>
              <a:t>e </a:t>
            </a:r>
            <a:r>
              <a:rPr lang="pt-BR" dirty="0" smtClean="0"/>
              <a:t>38% </a:t>
            </a:r>
            <a:r>
              <a:rPr lang="pt-BR" dirty="0"/>
              <a:t>apresentaram convulsões. </a:t>
            </a:r>
            <a:endParaRPr lang="pt-BR" dirty="0" smtClean="0"/>
          </a:p>
          <a:p>
            <a:pPr eaLnBrk="1" fontAlgn="auto" hangingPunct="1">
              <a:spcAft>
                <a:spcPts val="0"/>
              </a:spcAft>
              <a:buClr>
                <a:schemeClr val="accent3"/>
              </a:buClr>
              <a:defRPr/>
            </a:pPr>
            <a:r>
              <a:rPr lang="pt-BR" dirty="0" smtClean="0"/>
              <a:t>Complicações </a:t>
            </a:r>
            <a:r>
              <a:rPr lang="pt-BR" dirty="0"/>
              <a:t>associadas com </a:t>
            </a:r>
            <a:r>
              <a:rPr lang="pt-BR" dirty="0" smtClean="0"/>
              <a:t>derivações:</a:t>
            </a:r>
          </a:p>
          <a:p>
            <a:pPr lvl="1" eaLnBrk="1" fontAlgn="auto" hangingPunct="1">
              <a:spcAft>
                <a:spcPts val="0"/>
              </a:spcAft>
              <a:buClr>
                <a:schemeClr val="accent3">
                  <a:lumMod val="50000"/>
                </a:schemeClr>
              </a:buClr>
              <a:defRPr/>
            </a:pPr>
            <a:r>
              <a:rPr lang="pt-BR" dirty="0" smtClean="0"/>
              <a:t>68% - </a:t>
            </a:r>
            <a:r>
              <a:rPr lang="pt-BR" dirty="0" err="1" smtClean="0"/>
              <a:t>Reabordagem</a:t>
            </a:r>
            <a:r>
              <a:rPr lang="pt-BR" dirty="0" smtClean="0"/>
              <a:t> em </a:t>
            </a:r>
            <a:r>
              <a:rPr lang="pt-BR" dirty="0"/>
              <a:t>dois anos, </a:t>
            </a:r>
            <a:endParaRPr lang="pt-BR" dirty="0" smtClean="0"/>
          </a:p>
          <a:p>
            <a:pPr lvl="1" eaLnBrk="1" fontAlgn="auto" hangingPunct="1">
              <a:spcAft>
                <a:spcPts val="0"/>
              </a:spcAft>
              <a:buClr>
                <a:schemeClr val="accent3">
                  <a:lumMod val="50000"/>
                </a:schemeClr>
              </a:buClr>
              <a:defRPr/>
            </a:pPr>
            <a:r>
              <a:rPr lang="en-US" dirty="0" smtClean="0"/>
              <a:t>50% - </a:t>
            </a:r>
            <a:r>
              <a:rPr lang="pt-BR" dirty="0"/>
              <a:t>D</a:t>
            </a:r>
            <a:r>
              <a:rPr lang="pt-BR" dirty="0" smtClean="0"/>
              <a:t>ificuldades </a:t>
            </a:r>
            <a:r>
              <a:rPr lang="pt-BR" dirty="0"/>
              <a:t>com </a:t>
            </a:r>
            <a:r>
              <a:rPr lang="pt-BR" dirty="0" smtClean="0"/>
              <a:t>infecção,</a:t>
            </a:r>
          </a:p>
          <a:p>
            <a:pPr lvl="1" eaLnBrk="1" fontAlgn="auto" hangingPunct="1">
              <a:spcAft>
                <a:spcPts val="0"/>
              </a:spcAft>
              <a:buClr>
                <a:schemeClr val="accent3">
                  <a:lumMod val="50000"/>
                </a:schemeClr>
              </a:buClr>
              <a:defRPr/>
            </a:pPr>
            <a:r>
              <a:rPr lang="pt-BR" dirty="0" smtClean="0"/>
              <a:t>4% - Mortalidade. </a:t>
            </a:r>
            <a:endParaRPr lang="pt-BR" dirty="0"/>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wrap="square" numCol="1" compatLnSpc="1">
            <a:prstTxWarp prst="textNoShape">
              <a:avLst/>
            </a:prstTxWarp>
          </a:bodyPr>
          <a:lstStyle/>
          <a:p>
            <a:pPr eaLnBrk="1" hangingPunct="1">
              <a:defRPr/>
            </a:pPr>
            <a:r>
              <a:rPr lang="en-US" smtClean="0">
                <a:solidFill>
                  <a:srgbClr val="000099"/>
                </a:solidFill>
                <a:effectLst>
                  <a:outerShdw blurRad="38100" dist="38100" dir="2700000" algn="tl">
                    <a:srgbClr val="C0C0C0"/>
                  </a:outerShdw>
                </a:effectLst>
              </a:rPr>
              <a:t>Responsabilidade da Enfermagem</a:t>
            </a:r>
          </a:p>
        </p:txBody>
      </p:sp>
      <p:sp>
        <p:nvSpPr>
          <p:cNvPr id="3" name="Content Placeholder 2"/>
          <p:cNvSpPr>
            <a:spLocks noGrp="1"/>
          </p:cNvSpPr>
          <p:nvPr>
            <p:ph idx="1"/>
          </p:nvPr>
        </p:nvSpPr>
        <p:spPr>
          <a:xfrm>
            <a:off x="685800" y="2209800"/>
            <a:ext cx="7770813" cy="4284663"/>
          </a:xfrm>
        </p:spPr>
        <p:txBody>
          <a:bodyPr rtlCol="0">
            <a:normAutofit fontScale="70000" lnSpcReduction="20000"/>
          </a:bodyPr>
          <a:lstStyle/>
          <a:p>
            <a:pPr eaLnBrk="1" fontAlgn="auto" hangingPunct="1">
              <a:spcAft>
                <a:spcPts val="0"/>
              </a:spcAft>
              <a:buClr>
                <a:schemeClr val="accent3"/>
              </a:buClr>
              <a:defRPr/>
            </a:pPr>
            <a:r>
              <a:rPr lang="pt-BR" dirty="0"/>
              <a:t>No período imediato após o diagnóstico, os enfermeiros </a:t>
            </a:r>
            <a:r>
              <a:rPr lang="pt-BR" dirty="0" smtClean="0"/>
              <a:t>fornecem </a:t>
            </a:r>
            <a:r>
              <a:rPr lang="pt-BR" dirty="0"/>
              <a:t>informações e </a:t>
            </a:r>
            <a:r>
              <a:rPr lang="pt-BR" dirty="0" smtClean="0"/>
              <a:t>esclarecem as informações dadas pela equipe médica aos pais. </a:t>
            </a:r>
          </a:p>
          <a:p>
            <a:pPr eaLnBrk="1" fontAlgn="auto" hangingPunct="1">
              <a:spcAft>
                <a:spcPts val="0"/>
              </a:spcAft>
              <a:buClr>
                <a:schemeClr val="accent3"/>
              </a:buClr>
              <a:defRPr/>
            </a:pPr>
            <a:r>
              <a:rPr lang="pt-BR" dirty="0" smtClean="0"/>
              <a:t>Enfermeiros </a:t>
            </a:r>
            <a:r>
              <a:rPr lang="pt-BR" dirty="0"/>
              <a:t>precisam dar apoio emocional aos pais, que estão sofrendo a perda de um recém-nascido perfeito e enfrentando </a:t>
            </a:r>
            <a:r>
              <a:rPr lang="pt-BR" dirty="0" smtClean="0"/>
              <a:t>um futuro </a:t>
            </a:r>
            <a:r>
              <a:rPr lang="pt-BR" dirty="0"/>
              <a:t>incerto. </a:t>
            </a:r>
            <a:endParaRPr lang="pt-BR" dirty="0" smtClean="0"/>
          </a:p>
          <a:p>
            <a:pPr eaLnBrk="1" fontAlgn="auto" hangingPunct="1">
              <a:spcAft>
                <a:spcPts val="0"/>
              </a:spcAft>
              <a:buClr>
                <a:schemeClr val="accent3"/>
              </a:buClr>
              <a:defRPr/>
            </a:pPr>
            <a:r>
              <a:rPr lang="pt-BR" dirty="0" smtClean="0"/>
              <a:t>A enfermagem </a:t>
            </a:r>
            <a:r>
              <a:rPr lang="pt-BR" dirty="0"/>
              <a:t>também irá iniciar </a:t>
            </a:r>
            <a:r>
              <a:rPr lang="pt-BR" dirty="0" smtClean="0"/>
              <a:t>os cuidados a serem utilizados a longo </a:t>
            </a:r>
            <a:r>
              <a:rPr lang="pt-BR" dirty="0"/>
              <a:t>prazo, envolvendo terapia ocupacional, fisioterapia, serviço </a:t>
            </a:r>
            <a:r>
              <a:rPr lang="pt-BR" dirty="0" smtClean="0"/>
              <a:t>social </a:t>
            </a:r>
            <a:r>
              <a:rPr lang="pt-BR" dirty="0"/>
              <a:t>e um programa de intervenção precoce. </a:t>
            </a:r>
            <a:endParaRPr lang="pt-BR" dirty="0" smtClean="0"/>
          </a:p>
          <a:p>
            <a:pPr eaLnBrk="1" fontAlgn="auto" hangingPunct="1">
              <a:spcAft>
                <a:spcPts val="0"/>
              </a:spcAft>
              <a:buClr>
                <a:schemeClr val="accent3"/>
              </a:buClr>
              <a:defRPr/>
            </a:pPr>
            <a:r>
              <a:rPr lang="pt-BR" dirty="0" smtClean="0"/>
              <a:t>O </a:t>
            </a:r>
            <a:r>
              <a:rPr lang="pt-BR" dirty="0"/>
              <a:t>planejamento da alta deve começar no início da hospitalização para acalmar os receios e ansiedades dos pais e para permitir uma transição suave para casa. </a:t>
            </a:r>
            <a:endParaRPr lang="pt-BR" dirty="0" smtClean="0"/>
          </a:p>
          <a:p>
            <a:pPr eaLnBrk="1" fontAlgn="auto" hangingPunct="1">
              <a:spcAft>
                <a:spcPts val="0"/>
              </a:spcAft>
              <a:buClr>
                <a:schemeClr val="accent3"/>
              </a:buClr>
              <a:defRPr/>
            </a:pPr>
            <a:r>
              <a:rPr lang="pt-BR" dirty="0" smtClean="0"/>
              <a:t>Os </a:t>
            </a:r>
            <a:r>
              <a:rPr lang="pt-BR" dirty="0"/>
              <a:t>pais devem ser capazes de </a:t>
            </a:r>
            <a:r>
              <a:rPr lang="pt-BR" dirty="0" smtClean="0"/>
              <a:t>realizar o manejo de seu </a:t>
            </a:r>
            <a:r>
              <a:rPr lang="pt-BR" dirty="0"/>
              <a:t>bebê antes da alta, permitindo-lhes a oportunidade de dar medicamentos e </a:t>
            </a:r>
            <a:r>
              <a:rPr lang="pt-BR" dirty="0" smtClean="0"/>
              <a:t>atuar nos cuidados </a:t>
            </a:r>
            <a:r>
              <a:rPr lang="pt-BR" dirty="0"/>
              <a:t>primários.</a:t>
            </a:r>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err="1" smtClean="0"/>
              <a:t>Conclusão</a:t>
            </a:r>
            <a:endParaRPr lang="en-US" dirty="0"/>
          </a:p>
        </p:txBody>
      </p:sp>
      <p:sp>
        <p:nvSpPr>
          <p:cNvPr id="53250" name="Content Placeholder 2"/>
          <p:cNvSpPr>
            <a:spLocks noGrp="1"/>
          </p:cNvSpPr>
          <p:nvPr>
            <p:ph idx="1"/>
          </p:nvPr>
        </p:nvSpPr>
        <p:spPr>
          <a:xfrm>
            <a:off x="685800" y="2209800"/>
            <a:ext cx="7770813" cy="4271963"/>
          </a:xfrm>
        </p:spPr>
        <p:txBody>
          <a:bodyPr/>
          <a:lstStyle/>
          <a:p>
            <a:pPr eaLnBrk="1" hangingPunct="1">
              <a:lnSpc>
                <a:spcPct val="90000"/>
              </a:lnSpc>
            </a:pPr>
            <a:r>
              <a:rPr lang="pt-BR" smtClean="0"/>
              <a:t>Embora não seja comum no recém-nascido a termo, hemorragia intraventricular pode ser um desafio para o diagnóstico médico. </a:t>
            </a:r>
          </a:p>
          <a:p>
            <a:pPr eaLnBrk="1" hangingPunct="1">
              <a:lnSpc>
                <a:spcPct val="90000"/>
              </a:lnSpc>
            </a:pPr>
            <a:r>
              <a:rPr lang="pt-BR" smtClean="0"/>
              <a:t>Esse diagnóstico deve ser considerado quando são vistos sinais de aumento da pressão intracraniana, convulsões ou alterações de tônus em um recém-nascido. </a:t>
            </a:r>
          </a:p>
          <a:p>
            <a:pPr eaLnBrk="1" hangingPunct="1">
              <a:lnSpc>
                <a:spcPct val="90000"/>
              </a:lnSpc>
            </a:pPr>
            <a:r>
              <a:rPr lang="pt-BR" smtClean="0"/>
              <a:t>A maioria dos recém-nascidos com IVH pode ter tido um parto traumático ou sofreram algum tipo de asfixia, mas uma percentagem significativa não apresentou fatores de risco associados. </a:t>
            </a:r>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Content Placeholder 2"/>
          <p:cNvSpPr>
            <a:spLocks noGrp="1"/>
          </p:cNvSpPr>
          <p:nvPr>
            <p:ph idx="1"/>
          </p:nvPr>
        </p:nvSpPr>
        <p:spPr>
          <a:xfrm>
            <a:off x="685800" y="2209800"/>
            <a:ext cx="7770813" cy="4154488"/>
          </a:xfrm>
        </p:spPr>
        <p:txBody>
          <a:bodyPr/>
          <a:lstStyle/>
          <a:p>
            <a:pPr eaLnBrk="1" hangingPunct="1">
              <a:lnSpc>
                <a:spcPct val="90000"/>
              </a:lnSpc>
            </a:pPr>
            <a:r>
              <a:rPr lang="pt-BR" b="1" smtClean="0">
                <a:solidFill>
                  <a:srgbClr val="FF0000"/>
                </a:solidFill>
              </a:rPr>
              <a:t>Profissionais acostumados a cuidar de bebês prematuros lidam com IVH diariamente. É um diagnóstico difícil no neonato termo devido informações conflitantes sobre prognósticos e incidência de sequelas neurológicas</a:t>
            </a:r>
            <a:r>
              <a:rPr lang="pt-BR" smtClean="0"/>
              <a:t>. </a:t>
            </a:r>
          </a:p>
          <a:p>
            <a:pPr eaLnBrk="1" hangingPunct="1">
              <a:lnSpc>
                <a:spcPct val="90000"/>
              </a:lnSpc>
            </a:pPr>
            <a:r>
              <a:rPr lang="pt-BR" smtClean="0">
                <a:solidFill>
                  <a:srgbClr val="000099"/>
                </a:solidFill>
              </a:rPr>
              <a:t>Enfermeiros devem ser sensíveis às necessidades psicossociais dos pais e fornecer informações precisas ao longo do diagnóstico e do processo de tomada de decisão, permitindo que os pais façam perguntas, expressem seus sentimentos e medos e expressem suas opiniões sobre o plano de cuidados.</a:t>
            </a:r>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4"/>
          <p:cNvPicPr>
            <a:picLocks noChangeAspect="1" noChangeArrowheads="1"/>
          </p:cNvPicPr>
          <p:nvPr/>
        </p:nvPicPr>
        <p:blipFill>
          <a:blip r:embed="rId2"/>
          <a:srcRect/>
          <a:stretch>
            <a:fillRect/>
          </a:stretch>
        </p:blipFill>
        <p:spPr bwMode="auto">
          <a:xfrm>
            <a:off x="568325" y="804863"/>
            <a:ext cx="8008938" cy="51212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4"/>
          <p:cNvPicPr>
            <a:picLocks noChangeAspect="1" noChangeArrowheads="1"/>
          </p:cNvPicPr>
          <p:nvPr/>
        </p:nvPicPr>
        <p:blipFill>
          <a:blip r:embed="rId2"/>
          <a:srcRect/>
          <a:stretch>
            <a:fillRect/>
          </a:stretch>
        </p:blipFill>
        <p:spPr bwMode="auto">
          <a:xfrm>
            <a:off x="479425" y="1944688"/>
            <a:ext cx="8091488" cy="4489450"/>
          </a:xfrm>
          <a:prstGeom prst="rect">
            <a:avLst/>
          </a:prstGeom>
          <a:noFill/>
          <a:ln w="9525">
            <a:noFill/>
            <a:miter lim="800000"/>
            <a:headEnd/>
            <a:tailEnd/>
          </a:ln>
        </p:spPr>
      </p:pic>
    </p:spTree>
  </p:cSld>
  <p:clrMapOvr>
    <a:masterClrMapping/>
  </p:clrMapOvr>
  <p:transition spd="slow">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4"/>
          <p:cNvPicPr>
            <a:picLocks noChangeAspect="1" noChangeArrowheads="1"/>
          </p:cNvPicPr>
          <p:nvPr/>
        </p:nvPicPr>
        <p:blipFill>
          <a:blip r:embed="rId2"/>
          <a:srcRect/>
          <a:stretch>
            <a:fillRect/>
          </a:stretch>
        </p:blipFill>
        <p:spPr bwMode="auto">
          <a:xfrm>
            <a:off x="1558925" y="307975"/>
            <a:ext cx="5775325" cy="5983288"/>
          </a:xfrm>
          <a:prstGeom prst="rect">
            <a:avLst/>
          </a:prstGeom>
          <a:noFill/>
          <a:ln w="9525">
            <a:noFill/>
            <a:miter lim="800000"/>
            <a:headEnd/>
            <a:tailEnd/>
          </a:ln>
        </p:spPr>
      </p:pic>
    </p:spTree>
  </p:cSld>
  <p:clrMapOvr>
    <a:masterClrMapping/>
  </p:clrMapOvr>
  <p:transition spd="slow">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p:cNvSpPr>
          <p:nvPr>
            <p:ph type="title" idx="4294967295"/>
          </p:nvPr>
        </p:nvSpPr>
        <p:spPr bwMode="auto">
          <a:noFill/>
        </p:spPr>
        <p:txBody>
          <a:bodyPr wrap="square" numCol="1" compatLnSpc="1">
            <a:prstTxWarp prst="textNoShape">
              <a:avLst/>
            </a:prstTxWarp>
          </a:bodyPr>
          <a:lstStyle/>
          <a:p>
            <a:r>
              <a:rPr lang="pt-BR" smtClean="0">
                <a:effectLst/>
              </a:rPr>
              <a:t>Portanto,....</a:t>
            </a:r>
          </a:p>
        </p:txBody>
      </p:sp>
      <p:sp>
        <p:nvSpPr>
          <p:cNvPr id="58370" name="Rectangle 3"/>
          <p:cNvSpPr>
            <a:spLocks noGrp="1"/>
          </p:cNvSpPr>
          <p:nvPr>
            <p:ph type="body" idx="4294967295"/>
          </p:nvPr>
        </p:nvSpPr>
        <p:spPr>
          <a:xfrm>
            <a:off x="685800" y="1901825"/>
            <a:ext cx="7770813" cy="4956175"/>
          </a:xfrm>
        </p:spPr>
        <p:txBody>
          <a:bodyPr/>
          <a:lstStyle/>
          <a:p>
            <a:pPr>
              <a:lnSpc>
                <a:spcPct val="80000"/>
              </a:lnSpc>
            </a:pPr>
            <a:r>
              <a:rPr lang="pt-BR" sz="1400" smtClean="0"/>
              <a:t>Trata-se de um dos primeiros estudos abordando sobre o tema, no qual relata a ocorrência de HIV em um RN a termo, Apagar de 8/9 com 26 horas de vida e hidrocefalia aos 5 dias de vida, um evento  que pode constituir um deságio  para o diagnóstico médico, principalmente porque uma percentagem significativa de pacientes não apresentam  fatores de riscos associados. É importante que saibamos que a sua patogênese é diferente do que ocorre nos pré-termos, incluindo inclusive estudo genético. Os livros textos disponíveis escrevem pouco sobre o tema altamente angustiante para os Pediatras e Neonatologistas: RN a termo, de parto normal, Apgar de 9/10 que se apresenta com quadro neurológico grave ao Pronto Socorro, com 7-14 dias de vida! Impulsionados pela necessidade de melhor compreender esta condição, escrevemos um capítulo específico sobre o tema nos nossos 2 livros </a:t>
            </a:r>
            <a:r>
              <a:rPr lang="pt-BR" sz="1400" i="1" smtClean="0"/>
              <a:t>Assistência ao Recém-Nascido de Risco</a:t>
            </a:r>
            <a:r>
              <a:rPr lang="pt-BR" sz="1400" smtClean="0"/>
              <a:t>, ESCS, Brasília, 3ª Edição, 2013 e </a:t>
            </a:r>
            <a:r>
              <a:rPr lang="pt-BR" sz="1400" i="1" smtClean="0"/>
              <a:t>Neurossonografia Neonatal</a:t>
            </a:r>
            <a:r>
              <a:rPr lang="pt-BR" sz="1400" smtClean="0"/>
              <a:t>, ESCS, Brasília, 2013.  Em uma coorte de 2.397 recém nascidos com idade gestacional média de 38,3 semanas e peso médio ao nascer de 3 Kg, Wu et al relataram a ocorrência  da HIV em 29 RN (1,2%) , com a determinação da causa  e a apresentação clínica. A trombose no seio venoso cerebral esteve presente em 31%, sendo a origem mais comum do sangramento no tálamo. Descrevemos 4 casos, sendo que no último fizemos estudo protrombótico e inclusive genético na determinação da casa. A propedêutica nestes casos, sem fatores clássicos conhecidos, deve incluir, sempre a ressonância magnética e o Doppler de alta resolução no diagnóstico de trombose de seios venosos cerebrais, além de angiografia cerebral para excluir malformação arteriovenosa. Também deve ser feita uma investigação laboratorial para distúrbios protrombóticos, incluindo estudos genéticos. </a:t>
            </a:r>
          </a:p>
          <a:p>
            <a:pPr>
              <a:lnSpc>
                <a:spcPct val="80000"/>
              </a:lnSpc>
              <a:buFont typeface="Wingdings" pitchFamily="2" charset="2"/>
              <a:buNone/>
            </a:pPr>
            <a:r>
              <a:rPr lang="pt-BR" sz="1400" smtClean="0"/>
              <a:t>                                                               Paulo R. Margotto</a:t>
            </a:r>
          </a:p>
        </p:txBody>
      </p:sp>
    </p:spTree>
  </p:cSld>
  <p:clrMapOvr>
    <a:masterClrMapping/>
  </p:clrMapOvr>
  <p:transition spd="slow">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p:cNvSpPr>
          <p:nvPr>
            <p:ph type="title" idx="4294967295"/>
          </p:nvPr>
        </p:nvSpPr>
        <p:spPr bwMode="auto">
          <a:xfrm>
            <a:off x="685800" y="465138"/>
            <a:ext cx="7770813" cy="1371600"/>
          </a:xfrm>
          <a:noFill/>
        </p:spPr>
        <p:txBody>
          <a:bodyPr wrap="square" numCol="1" compatLnSpc="1">
            <a:prstTxWarp prst="textNoShape">
              <a:avLst/>
            </a:prstTxWarp>
          </a:bodyPr>
          <a:lstStyle/>
          <a:p>
            <a:pPr eaLnBrk="1" hangingPunct="1"/>
            <a:r>
              <a:rPr lang="pt-BR" sz="3600" smtClean="0">
                <a:solidFill>
                  <a:srgbClr val="000099"/>
                </a:solidFill>
                <a:effectLst/>
              </a:rPr>
              <a:t>Nota do Editor do site, Dr. Paulo R. Margotto</a:t>
            </a:r>
            <a:r>
              <a:rPr lang="pt-BR" sz="4600" smtClean="0">
                <a:solidFill>
                  <a:srgbClr val="000099"/>
                </a:solidFill>
                <a:effectLst/>
              </a:rPr>
              <a:t/>
            </a:r>
            <a:br>
              <a:rPr lang="pt-BR" sz="4600" smtClean="0">
                <a:solidFill>
                  <a:srgbClr val="000099"/>
                </a:solidFill>
                <a:effectLst/>
              </a:rPr>
            </a:br>
            <a:endParaRPr lang="pt-BR" sz="4600" smtClean="0">
              <a:solidFill>
                <a:srgbClr val="000099"/>
              </a:solidFill>
              <a:effectLst/>
            </a:endParaRPr>
          </a:p>
        </p:txBody>
      </p:sp>
      <p:sp>
        <p:nvSpPr>
          <p:cNvPr id="59394" name="Rectangle 3"/>
          <p:cNvSpPr>
            <a:spLocks noGrp="1"/>
          </p:cNvSpPr>
          <p:nvPr>
            <p:ph type="body" idx="4294967295"/>
          </p:nvPr>
        </p:nvSpPr>
        <p:spPr>
          <a:xfrm>
            <a:off x="685800" y="1836738"/>
            <a:ext cx="7770813" cy="4648200"/>
          </a:xfrm>
        </p:spPr>
        <p:txBody>
          <a:bodyPr/>
          <a:lstStyle/>
          <a:p>
            <a:pPr eaLnBrk="1" hangingPunct="1">
              <a:lnSpc>
                <a:spcPct val="80000"/>
              </a:lnSpc>
            </a:pPr>
            <a:r>
              <a:rPr lang="pt-BR" sz="3200" smtClean="0">
                <a:solidFill>
                  <a:srgbClr val="000099"/>
                </a:solidFill>
              </a:rPr>
              <a:t>Consultem também! Estudando Juntos</a:t>
            </a:r>
            <a:r>
              <a:rPr lang="pt-BR" sz="3200" smtClean="0"/>
              <a:t>! </a:t>
            </a:r>
          </a:p>
          <a:p>
            <a:pPr algn="ctr" eaLnBrk="1" hangingPunct="1">
              <a:lnSpc>
                <a:spcPct val="80000"/>
              </a:lnSpc>
              <a:buFont typeface="Wingdings" pitchFamily="2" charset="2"/>
              <a:buNone/>
            </a:pPr>
            <a:r>
              <a:rPr lang="pt-BR" sz="3200" smtClean="0">
                <a:solidFill>
                  <a:srgbClr val="FF0000"/>
                </a:solidFill>
              </a:rPr>
              <a:t>       Hemorragia intraventricular no recém-nascido a termo</a:t>
            </a:r>
          </a:p>
          <a:p>
            <a:pPr eaLnBrk="1" hangingPunct="1">
              <a:lnSpc>
                <a:spcPct val="80000"/>
              </a:lnSpc>
              <a:buFont typeface="Wingdings" pitchFamily="2" charset="2"/>
              <a:buNone/>
            </a:pPr>
            <a:r>
              <a:rPr lang="pt-BR" sz="1400" smtClean="0">
                <a:solidFill>
                  <a:schemeClr val="tx1"/>
                </a:solidFill>
              </a:rPr>
              <a:t>O presente artigo publicado há 13 anos trouxe importantes informações sobre o tema, muita das quais ainda continuam explicando a ocorrência da HIV nos RN a termo (assinaladas na Apresentação). </a:t>
            </a:r>
          </a:p>
          <a:p>
            <a:pPr eaLnBrk="1" hangingPunct="1">
              <a:lnSpc>
                <a:spcPct val="80000"/>
              </a:lnSpc>
              <a:buFont typeface="Wingdings" pitchFamily="2" charset="2"/>
              <a:buNone/>
            </a:pPr>
            <a:r>
              <a:rPr lang="pt-BR" sz="1400" smtClean="0">
                <a:solidFill>
                  <a:schemeClr val="tx1"/>
                </a:solidFill>
              </a:rPr>
              <a:t>No entanto, é importante que saibamos que a sua patogênese é diferente do que ocorre nos pré-termos, incluindo inclusive estudo genético. Os livros textos disponíveis escrevem pouco sobre o tema altamente angustiante para os Pediatras e  Neonatologistas: </a:t>
            </a:r>
            <a:r>
              <a:rPr lang="pt-BR" sz="1400" b="1" smtClean="0">
                <a:solidFill>
                  <a:schemeClr val="tx1"/>
                </a:solidFill>
              </a:rPr>
              <a:t>RN a termo, de parto normal, Apgar de 9/10 que se apresenta com quadro neurológico grave ao Pronto Socorro, com 7-14 dias de vida!</a:t>
            </a:r>
          </a:p>
          <a:p>
            <a:pPr eaLnBrk="1" hangingPunct="1">
              <a:lnSpc>
                <a:spcPct val="80000"/>
              </a:lnSpc>
              <a:buFont typeface="Wingdings" pitchFamily="2" charset="2"/>
              <a:buNone/>
            </a:pPr>
            <a:r>
              <a:rPr lang="pt-BR" sz="1400" smtClean="0">
                <a:solidFill>
                  <a:schemeClr val="tx1"/>
                </a:solidFill>
              </a:rPr>
              <a:t>Impulsionados pela necessidade de melhor compreender esta condição, escrevemos um capítulo específico sobre o tema nos nossos 2 livros </a:t>
            </a:r>
            <a:r>
              <a:rPr lang="pt-BR" sz="1400" b="1" i="1" smtClean="0">
                <a:solidFill>
                  <a:schemeClr val="tx1"/>
                </a:solidFill>
              </a:rPr>
              <a:t>Assistência ao Recém-Nascido de Risco</a:t>
            </a:r>
            <a:r>
              <a:rPr lang="pt-BR" sz="1400" smtClean="0">
                <a:solidFill>
                  <a:schemeClr val="tx1"/>
                </a:solidFill>
              </a:rPr>
              <a:t>, ESCS, Brasília, 3ª Edição, 2013 e </a:t>
            </a:r>
            <a:r>
              <a:rPr lang="pt-BR" sz="1400" b="1" i="1" smtClean="0">
                <a:solidFill>
                  <a:schemeClr val="tx1"/>
                </a:solidFill>
              </a:rPr>
              <a:t>Neurossonografia Neonatal</a:t>
            </a:r>
            <a:r>
              <a:rPr lang="pt-BR" sz="1400" smtClean="0">
                <a:solidFill>
                  <a:schemeClr val="tx1"/>
                </a:solidFill>
              </a:rPr>
              <a:t>, ESCS, Brasília, 2013, o qual passamos  discutir a segui.r</a:t>
            </a:r>
          </a:p>
        </p:txBody>
      </p:sp>
    </p:spTree>
  </p:cSld>
  <p:clrMapOvr>
    <a:masterClrMapping/>
  </p:clrMapOvr>
  <p:transition spd="slow">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698" name="Group 18"/>
          <p:cNvGraphicFramePr>
            <a:graphicFrameLocks noGrp="1"/>
          </p:cNvGraphicFramePr>
          <p:nvPr/>
        </p:nvGraphicFramePr>
        <p:xfrm>
          <a:off x="685800" y="401638"/>
          <a:ext cx="7254875" cy="822325"/>
        </p:xfrm>
        <a:graphic>
          <a:graphicData uri="http://schemas.openxmlformats.org/drawingml/2006/table">
            <a:tbl>
              <a:tblPr/>
              <a:tblGrid>
                <a:gridCol w="5603875"/>
                <a:gridCol w="165100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0099"/>
                          </a:solidFill>
                          <a:effectLst/>
                          <a:latin typeface="Verdana" pitchFamily="34" charset="0"/>
                          <a:cs typeface="Arial" charset="0"/>
                        </a:rPr>
                        <a:t>Hemorragia intraventricular no rec</a:t>
                      </a:r>
                      <a:r>
                        <a:rPr kumimoji="0" lang="en-US" sz="1600" b="1" i="0" u="none" strike="noStrike" cap="none" normalizeH="0" baseline="0" smtClean="0">
                          <a:ln>
                            <a:noFill/>
                          </a:ln>
                          <a:solidFill>
                            <a:srgbClr val="000099"/>
                          </a:solidFill>
                          <a:effectLst/>
                          <a:latin typeface="Calisto MT"/>
                          <a:cs typeface="Arial" charset="0"/>
                        </a:rPr>
                        <a:t>é</a:t>
                      </a:r>
                      <a:r>
                        <a:rPr kumimoji="0" lang="en-US" sz="1600" b="1" i="0" u="none" strike="noStrike" cap="none" normalizeH="0" baseline="0" smtClean="0">
                          <a:ln>
                            <a:noFill/>
                          </a:ln>
                          <a:solidFill>
                            <a:srgbClr val="000099"/>
                          </a:solidFill>
                          <a:effectLst/>
                          <a:latin typeface="Verdana" pitchFamily="34" charset="0"/>
                          <a:cs typeface="Arial" charset="0"/>
                        </a:rPr>
                        <a:t>m-nascido a termo</a:t>
                      </a:r>
                      <a:r>
                        <a:rPr kumimoji="0" lang="en-US" sz="1600" b="0" i="0" u="none" strike="noStrike" cap="none" normalizeH="0" baseline="0" smtClean="0">
                          <a:ln>
                            <a:noFill/>
                          </a:ln>
                          <a:solidFill>
                            <a:srgbClr val="000099"/>
                          </a:solidFill>
                          <a:effectLst/>
                          <a:latin typeface="Arial" charset="0"/>
                          <a:cs typeface="Arial" charset="0"/>
                        </a:rPr>
                        <a:t/>
                      </a:r>
                      <a:br>
                        <a:rPr kumimoji="0" lang="en-US" sz="1600" b="0" i="0" u="none" strike="noStrike" cap="none" normalizeH="0" baseline="0" smtClean="0">
                          <a:ln>
                            <a:noFill/>
                          </a:ln>
                          <a:solidFill>
                            <a:srgbClr val="000099"/>
                          </a:solidFill>
                          <a:effectLst/>
                          <a:latin typeface="Arial" charset="0"/>
                          <a:cs typeface="Arial" charset="0"/>
                        </a:rPr>
                      </a:br>
                      <a:r>
                        <a:rPr kumimoji="0" lang="en-US" sz="1600" b="0" i="0" u="none" strike="noStrike" cap="none" normalizeH="0" baseline="0" smtClean="0">
                          <a:ln>
                            <a:noFill/>
                          </a:ln>
                          <a:solidFill>
                            <a:srgbClr val="000099"/>
                          </a:solidFill>
                          <a:effectLst/>
                          <a:latin typeface="Verdana" pitchFamily="34" charset="0"/>
                          <a:cs typeface="Arial" charset="0"/>
                        </a:rPr>
                        <a:t>Autor(es): Paulo R. Margotto</a:t>
                      </a:r>
                      <a:endParaRPr kumimoji="0" lang="en-US" sz="1600" b="0" i="0" u="none" strike="noStrike" cap="none" normalizeH="0" baseline="0" smtClean="0">
                        <a:ln>
                          <a:noFill/>
                        </a:ln>
                        <a:solidFill>
                          <a:srgbClr val="000099"/>
                        </a:solidFill>
                        <a:effectLst/>
                        <a:latin typeface="Calisto MT"/>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Calisto MT"/>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0420" name="Picture 6" descr="link2">
            <a:hlinkClick r:id="rId2"/>
          </p:cNvPr>
          <p:cNvPicPr>
            <a:picLocks noChangeAspect="1" noChangeArrowheads="1"/>
          </p:cNvPicPr>
          <p:nvPr/>
        </p:nvPicPr>
        <p:blipFill>
          <a:blip r:embed="rId3"/>
          <a:srcRect/>
          <a:stretch>
            <a:fillRect/>
          </a:stretch>
        </p:blipFill>
        <p:spPr bwMode="auto">
          <a:xfrm>
            <a:off x="7343775" y="661988"/>
            <a:ext cx="352425" cy="285750"/>
          </a:xfrm>
          <a:prstGeom prst="rect">
            <a:avLst/>
          </a:prstGeom>
          <a:noFill/>
          <a:ln w="9525">
            <a:noFill/>
            <a:miter lim="800000"/>
            <a:headEnd/>
            <a:tailEnd/>
          </a:ln>
        </p:spPr>
      </p:pic>
      <p:pic>
        <p:nvPicPr>
          <p:cNvPr id="60421" name="Picture 4"/>
          <p:cNvPicPr>
            <a:picLocks noChangeAspect="1" noChangeArrowheads="1"/>
          </p:cNvPicPr>
          <p:nvPr/>
        </p:nvPicPr>
        <p:blipFill>
          <a:blip r:embed="rId4"/>
          <a:srcRect/>
          <a:stretch>
            <a:fillRect/>
          </a:stretch>
        </p:blipFill>
        <p:spPr bwMode="auto">
          <a:xfrm>
            <a:off x="0" y="3932238"/>
            <a:ext cx="3530600" cy="2925762"/>
          </a:xfrm>
          <a:prstGeom prst="rect">
            <a:avLst/>
          </a:prstGeom>
          <a:noFill/>
          <a:ln w="9525">
            <a:noFill/>
            <a:miter lim="800000"/>
            <a:headEnd/>
            <a:tailEnd/>
          </a:ln>
        </p:spPr>
      </p:pic>
      <p:graphicFrame>
        <p:nvGraphicFramePr>
          <p:cNvPr id="71714" name="Group 34"/>
          <p:cNvGraphicFramePr>
            <a:graphicFrameLocks noGrp="1"/>
          </p:cNvGraphicFramePr>
          <p:nvPr/>
        </p:nvGraphicFramePr>
        <p:xfrm>
          <a:off x="896938" y="2211388"/>
          <a:ext cx="7043737" cy="731837"/>
        </p:xfrm>
        <a:graphic>
          <a:graphicData uri="http://schemas.openxmlformats.org/drawingml/2006/table">
            <a:tbl>
              <a:tblPr/>
              <a:tblGrid>
                <a:gridCol w="5440362"/>
                <a:gridCol w="16033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99"/>
                          </a:solidFill>
                          <a:effectLst/>
                          <a:latin typeface="Verdana" pitchFamily="34" charset="0"/>
                          <a:cs typeface="Arial" charset="0"/>
                        </a:rPr>
                        <a:t>Neurossonografia Neonatal: Hemorragias intracranianas</a:t>
                      </a:r>
                      <a:r>
                        <a:rPr kumimoji="0" lang="en-US" sz="1400" b="0" i="0" u="none" strike="noStrike" cap="none" normalizeH="0" baseline="0" smtClean="0">
                          <a:ln>
                            <a:noFill/>
                          </a:ln>
                          <a:solidFill>
                            <a:srgbClr val="000099"/>
                          </a:solidFill>
                          <a:effectLst/>
                          <a:latin typeface="Arial" charset="0"/>
                          <a:cs typeface="Arial" charset="0"/>
                        </a:rPr>
                        <a:t/>
                      </a:r>
                      <a:br>
                        <a:rPr kumimoji="0" lang="en-US" sz="1400" b="0" i="0" u="none" strike="noStrike" cap="none" normalizeH="0" baseline="0" smtClean="0">
                          <a:ln>
                            <a:noFill/>
                          </a:ln>
                          <a:solidFill>
                            <a:srgbClr val="000099"/>
                          </a:solidFill>
                          <a:effectLst/>
                          <a:latin typeface="Arial" charset="0"/>
                          <a:cs typeface="Arial" charset="0"/>
                        </a:rPr>
                      </a:br>
                      <a:r>
                        <a:rPr kumimoji="0" lang="en-US" sz="1400" b="0" i="0" u="none" strike="noStrike" cap="none" normalizeH="0" baseline="0" smtClean="0">
                          <a:ln>
                            <a:noFill/>
                          </a:ln>
                          <a:solidFill>
                            <a:srgbClr val="000099"/>
                          </a:solidFill>
                          <a:effectLst/>
                          <a:latin typeface="Verdana" pitchFamily="34" charset="0"/>
                          <a:cs typeface="Arial" charset="0"/>
                        </a:rPr>
                        <a:t>Autor(es): Paulo R. Margotto</a:t>
                      </a:r>
                      <a:endParaRPr kumimoji="0" lang="en-US" sz="1400" b="0" i="0" u="none" strike="noStrike" cap="none" normalizeH="0" baseline="0" smtClean="0">
                        <a:ln>
                          <a:noFill/>
                        </a:ln>
                        <a:solidFill>
                          <a:srgbClr val="000099"/>
                        </a:solidFill>
                        <a:effectLst/>
                        <a:latin typeface="Calisto MT"/>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sto MT"/>
                          <a:cs typeface="Arial" charset="0"/>
                        </a:rPr>
                        <a:t>       </a:t>
                      </a: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0425" name="Picture 22" descr="link2">
            <a:hlinkClick r:id="rId5"/>
          </p:cNvPr>
          <p:cNvPicPr>
            <a:picLocks noChangeAspect="1" noChangeArrowheads="1"/>
          </p:cNvPicPr>
          <p:nvPr/>
        </p:nvPicPr>
        <p:blipFill>
          <a:blip r:embed="rId3"/>
          <a:srcRect/>
          <a:stretch>
            <a:fillRect/>
          </a:stretch>
        </p:blipFill>
        <p:spPr bwMode="auto">
          <a:xfrm>
            <a:off x="7343775" y="2414588"/>
            <a:ext cx="352425" cy="285750"/>
          </a:xfrm>
          <a:prstGeom prst="rect">
            <a:avLst/>
          </a:prstGeom>
          <a:noFill/>
          <a:ln w="9525">
            <a:noFill/>
            <a:miter lim="800000"/>
            <a:headEnd/>
            <a:tailEnd/>
          </a:ln>
        </p:spPr>
      </p:pic>
      <p:pic>
        <p:nvPicPr>
          <p:cNvPr id="60426" name="Picture 5"/>
          <p:cNvPicPr>
            <a:picLocks noChangeAspect="1" noChangeArrowheads="1"/>
          </p:cNvPicPr>
          <p:nvPr/>
        </p:nvPicPr>
        <p:blipFill>
          <a:blip r:embed="rId6"/>
          <a:srcRect/>
          <a:stretch>
            <a:fillRect/>
          </a:stretch>
        </p:blipFill>
        <p:spPr bwMode="auto">
          <a:xfrm>
            <a:off x="3095625" y="4724400"/>
            <a:ext cx="6048375" cy="715963"/>
          </a:xfrm>
          <a:prstGeom prst="rect">
            <a:avLst/>
          </a:prstGeom>
          <a:noFill/>
          <a:ln w="9525">
            <a:noFill/>
            <a:miter lim="800000"/>
            <a:headEnd/>
            <a:tailEnd/>
          </a:ln>
        </p:spPr>
      </p:pic>
      <p:sp>
        <p:nvSpPr>
          <p:cNvPr id="60427" name="AutoShape 36"/>
          <p:cNvSpPr>
            <a:spLocks noChangeArrowheads="1"/>
          </p:cNvSpPr>
          <p:nvPr/>
        </p:nvSpPr>
        <p:spPr bwMode="auto">
          <a:xfrm>
            <a:off x="7343775" y="6029325"/>
            <a:ext cx="976313" cy="485775"/>
          </a:xfrm>
          <a:custGeom>
            <a:avLst/>
            <a:gdLst>
              <a:gd name="T0" fmla="*/ 1495963732 w 21600"/>
              <a:gd name="T1" fmla="*/ 0 h 21600"/>
              <a:gd name="T2" fmla="*/ 0 w 21600"/>
              <a:gd name="T3" fmla="*/ 122848180 h 21600"/>
              <a:gd name="T4" fmla="*/ 1495963732 w 21600"/>
              <a:gd name="T5" fmla="*/ 245695820 h 21600"/>
              <a:gd name="T6" fmla="*/ 1994617585 w 21600"/>
              <a:gd name="T7" fmla="*/ 12284818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ransition spd="slow">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p:cNvSpPr>
          <p:nvPr>
            <p:ph type="title" idx="4294967295"/>
          </p:nvPr>
        </p:nvSpPr>
        <p:spPr bwMode="auto">
          <a:noFill/>
        </p:spPr>
        <p:txBody>
          <a:bodyPr wrap="square" numCol="1" compatLnSpc="1">
            <a:prstTxWarp prst="textNoShape">
              <a:avLst/>
            </a:prstTxWarp>
          </a:bodyPr>
          <a:lstStyle/>
          <a:p>
            <a:pPr eaLnBrk="1" hangingPunct="1"/>
            <a:r>
              <a:rPr lang="pt-BR" sz="4600" smtClean="0">
                <a:effectLst/>
              </a:rPr>
              <a:t>Hemorragia intraventricular no recém-nascido a termo</a:t>
            </a:r>
          </a:p>
        </p:txBody>
      </p:sp>
      <p:sp>
        <p:nvSpPr>
          <p:cNvPr id="61442" name="Rectangle 3"/>
          <p:cNvSpPr>
            <a:spLocks noGrp="1"/>
          </p:cNvSpPr>
          <p:nvPr>
            <p:ph type="body" idx="4294967295"/>
          </p:nvPr>
        </p:nvSpPr>
        <p:spPr/>
        <p:txBody>
          <a:bodyPr/>
          <a:lstStyle/>
          <a:p>
            <a:pPr eaLnBrk="1" hangingPunct="1">
              <a:buFont typeface="Wingdings" pitchFamily="2" charset="2"/>
              <a:buNone/>
            </a:pPr>
            <a:r>
              <a:rPr lang="pt-BR" smtClean="0"/>
              <a:t>                              </a:t>
            </a:r>
            <a:r>
              <a:rPr lang="pt-BR" b="1" smtClean="0">
                <a:solidFill>
                  <a:srgbClr val="000099"/>
                </a:solidFill>
              </a:rPr>
              <a:t>Incidência</a:t>
            </a:r>
          </a:p>
          <a:p>
            <a:pPr eaLnBrk="1" hangingPunct="1"/>
            <a:r>
              <a:rPr lang="pt-BR" smtClean="0"/>
              <a:t>Wu e cl, em uma coorte de 2.397 recém nascidos com idade gestacional média de 38,3 semanas e peso médio ao nascer de 3 Kg, determinaram a causa e a apresentação clínica da HIV. A HIV ocorreu em vinte e nove recém nascidos (</a:t>
            </a:r>
            <a:r>
              <a:rPr lang="pt-BR" b="1" smtClean="0"/>
              <a:t>1,2%).</a:t>
            </a:r>
          </a:p>
        </p:txBody>
      </p:sp>
    </p:spTree>
  </p:cSld>
  <p:clrMapOvr>
    <a:masterClrMapping/>
  </p:clrMapOvr>
  <p:transition spd="slow">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3"/>
          <p:cNvSpPr>
            <a:spLocks noGrp="1"/>
          </p:cNvSpPr>
          <p:nvPr>
            <p:ph type="body" idx="4294967295"/>
          </p:nvPr>
        </p:nvSpPr>
        <p:spPr/>
        <p:txBody>
          <a:bodyPr/>
          <a:lstStyle/>
          <a:p>
            <a:pPr eaLnBrk="1" hangingPunct="1">
              <a:buFont typeface="Wingdings" pitchFamily="2" charset="2"/>
              <a:buNone/>
            </a:pPr>
            <a:r>
              <a:rPr lang="pt-BR" smtClean="0">
                <a:solidFill>
                  <a:srgbClr val="000099"/>
                </a:solidFill>
              </a:rPr>
              <a:t>                           </a:t>
            </a:r>
            <a:r>
              <a:rPr lang="pt-BR" b="1" smtClean="0">
                <a:solidFill>
                  <a:srgbClr val="000099"/>
                </a:solidFill>
              </a:rPr>
              <a:t>Origem do sangramento</a:t>
            </a:r>
          </a:p>
          <a:p>
            <a:pPr eaLnBrk="1" hangingPunct="1">
              <a:buFont typeface="Wingdings" pitchFamily="2" charset="2"/>
              <a:buNone/>
            </a:pPr>
            <a:r>
              <a:rPr lang="pt-BR" smtClean="0"/>
              <a:t>No estudo de Wu e cl, a origem do sangramento pareceu originar-se do </a:t>
            </a:r>
            <a:r>
              <a:rPr lang="pt-BR" b="1" smtClean="0"/>
              <a:t>plexo coróide</a:t>
            </a:r>
            <a:r>
              <a:rPr lang="pt-BR" smtClean="0"/>
              <a:t> em 10 RN (34,5%), do </a:t>
            </a:r>
            <a:r>
              <a:rPr lang="pt-BR" b="1" smtClean="0"/>
              <a:t>tálamo</a:t>
            </a:r>
            <a:r>
              <a:rPr lang="pt-BR" smtClean="0"/>
              <a:t> 7 RN (24,1%), do </a:t>
            </a:r>
            <a:r>
              <a:rPr lang="pt-BR" b="1" smtClean="0"/>
              <a:t>parênquima periventricular</a:t>
            </a:r>
            <a:r>
              <a:rPr lang="pt-BR" smtClean="0"/>
              <a:t> em 4 RN (13,8%), do </a:t>
            </a:r>
            <a:r>
              <a:rPr lang="pt-BR" b="1" smtClean="0"/>
              <a:t>núcleo caudado</a:t>
            </a:r>
            <a:r>
              <a:rPr lang="pt-BR" smtClean="0"/>
              <a:t> em 3 RN (10,3%) e da </a:t>
            </a:r>
            <a:r>
              <a:rPr lang="pt-BR" b="1" smtClean="0"/>
              <a:t>matriz germinativa subependimária</a:t>
            </a:r>
            <a:r>
              <a:rPr lang="pt-BR" smtClean="0"/>
              <a:t> em 2 RN (6,9%). Em 3 RN (</a:t>
            </a:r>
            <a:r>
              <a:rPr lang="pt-BR" smtClean="0">
                <a:solidFill>
                  <a:srgbClr val="FF0000"/>
                </a:solidFill>
              </a:rPr>
              <a:t>10,3%)</a:t>
            </a:r>
            <a:r>
              <a:rPr lang="pt-BR" smtClean="0"/>
              <a:t> </a:t>
            </a:r>
            <a:r>
              <a:rPr lang="pt-BR" b="1" smtClean="0"/>
              <a:t>não foi possível estabelecer a fonte do sangramento </a:t>
            </a:r>
          </a:p>
        </p:txBody>
      </p:sp>
    </p:spTree>
  </p:cSld>
  <p:clrMapOvr>
    <a:masterClrMapping/>
  </p:clrMapOvr>
  <p:transition spd="slow">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p:cNvSpPr>
          <p:nvPr>
            <p:ph type="body" idx="4294967295"/>
          </p:nvPr>
        </p:nvSpPr>
        <p:spPr>
          <a:xfrm>
            <a:off x="912813" y="1947863"/>
            <a:ext cx="7770812" cy="4362450"/>
          </a:xfrm>
        </p:spPr>
        <p:txBody>
          <a:bodyPr/>
          <a:lstStyle/>
          <a:p>
            <a:pPr eaLnBrk="1" hangingPunct="1">
              <a:lnSpc>
                <a:spcPct val="90000"/>
              </a:lnSpc>
            </a:pPr>
            <a:r>
              <a:rPr lang="pt-BR" sz="1800" smtClean="0"/>
              <a:t>A </a:t>
            </a:r>
            <a:r>
              <a:rPr lang="pt-BR" sz="1800" b="1" smtClean="0"/>
              <a:t>trombose no seio venoso cerebral</a:t>
            </a:r>
            <a:r>
              <a:rPr lang="pt-BR" sz="1800" smtClean="0"/>
              <a:t> foi diagnosticada em 9 de 29  RN com HIV, dando uma incidência de </a:t>
            </a:r>
            <a:r>
              <a:rPr lang="pt-BR" sz="1800" b="1" smtClean="0"/>
              <a:t>31%</a:t>
            </a:r>
            <a:r>
              <a:rPr lang="pt-BR" sz="1800" smtClean="0"/>
              <a:t> (6 RN pela ressonância magnética e 3 RN pela venografia, sendo 1 RN pela ressonância magnética e 2 RN pela tomografia computadorizada).</a:t>
            </a:r>
          </a:p>
          <a:p>
            <a:pPr eaLnBrk="1" hangingPunct="1">
              <a:lnSpc>
                <a:spcPct val="90000"/>
              </a:lnSpc>
            </a:pPr>
            <a:r>
              <a:rPr lang="pt-BR" sz="1800" b="1" smtClean="0"/>
              <a:t>A origem mais comum do sangue intraventricular nestes 9 RN com trombose venosa nos seios cerebrais foi a </a:t>
            </a:r>
            <a:r>
              <a:rPr lang="pt-BR" sz="1800" b="1" smtClean="0">
                <a:solidFill>
                  <a:srgbClr val="FF0000"/>
                </a:solidFill>
              </a:rPr>
              <a:t>tálamo</a:t>
            </a:r>
            <a:r>
              <a:rPr lang="pt-BR" sz="1800" smtClean="0"/>
              <a:t>. Muitos destes RN com esta trombose apresentaram coágulos no sistema venoso profundo (veia de Galeno, seio reto ou sigmóide) e um recém nascido teve trombose em todos os seios, (seio transverso, seio sagital superior) e veia medular.</a:t>
            </a:r>
          </a:p>
          <a:p>
            <a:pPr eaLnBrk="1" hangingPunct="1">
              <a:lnSpc>
                <a:spcPct val="90000"/>
              </a:lnSpc>
            </a:pPr>
            <a:r>
              <a:rPr lang="pt-BR" sz="1800" smtClean="0"/>
              <a:t>Esta trombose em seios venosos  foi associada com presença de hemorragia talâmica (a formação de coágulo nas estruturas venosas profundas pode ser acompanhada de hemorragia nos ventrículos devido ao sistema venoso profundo drenar as veias coroidal, atrial e tálamo-estriata).</a:t>
            </a:r>
          </a:p>
          <a:p>
            <a:pPr eaLnBrk="1" hangingPunct="1">
              <a:lnSpc>
                <a:spcPct val="90000"/>
              </a:lnSpc>
            </a:pPr>
            <a:endParaRPr lang="pt-BR" sz="1800" smtClean="0"/>
          </a:p>
        </p:txBody>
      </p:sp>
    </p:spTree>
  </p:cSld>
  <p:clrMapOvr>
    <a:masterClrMapping/>
  </p:clrMapOvr>
  <p:transition spd="slow">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4"/>
          <p:cNvPicPr>
            <a:picLocks noChangeAspect="1" noChangeArrowheads="1"/>
          </p:cNvPicPr>
          <p:nvPr/>
        </p:nvPicPr>
        <p:blipFill>
          <a:blip r:embed="rId2"/>
          <a:srcRect/>
          <a:stretch>
            <a:fillRect/>
          </a:stretch>
        </p:blipFill>
        <p:spPr bwMode="auto">
          <a:xfrm>
            <a:off x="1719263" y="2490788"/>
            <a:ext cx="6013450" cy="4367212"/>
          </a:xfrm>
          <a:prstGeom prst="rect">
            <a:avLst/>
          </a:prstGeom>
          <a:noFill/>
          <a:ln w="9525">
            <a:noFill/>
            <a:miter lim="800000"/>
            <a:headEnd/>
            <a:tailEnd/>
          </a:ln>
        </p:spPr>
      </p:pic>
      <p:sp>
        <p:nvSpPr>
          <p:cNvPr id="64514" name="Rectangle 5"/>
          <p:cNvSpPr>
            <a:spLocks noGrp="1"/>
          </p:cNvSpPr>
          <p:nvPr>
            <p:ph type="body" idx="4294967295"/>
          </p:nvPr>
        </p:nvSpPr>
        <p:spPr>
          <a:xfrm>
            <a:off x="993775" y="144463"/>
            <a:ext cx="7770813" cy="1925637"/>
          </a:xfrm>
          <a:ln w="76200">
            <a:solidFill>
              <a:srgbClr val="FF0000"/>
            </a:solidFill>
          </a:ln>
        </p:spPr>
        <p:txBody>
          <a:bodyPr/>
          <a:lstStyle/>
          <a:p>
            <a:pPr eaLnBrk="1" hangingPunct="1">
              <a:lnSpc>
                <a:spcPct val="80000"/>
              </a:lnSpc>
            </a:pPr>
            <a:r>
              <a:rPr lang="pt-BR" sz="1600" smtClean="0"/>
              <a:t>RN de ECB, registro.180704, de parto cirúrgico por parada de progressão, Apgar de 9/10, 40semanas3dias de idade gestacional, peso ao nascer de 3640g, 7 consultas pré-natais, sem intecorrências na gravidez. No 4º dia de vida apresentou convulsão tônica, seguida de irritabilidade. Na internação, a punção lombar revelou líquido céfalorraquidiano hemorrágico. Usou ampicilina e gentamicina por 4 dias, sendo suspenso quando se afastou infecção. Usado fenobarbital endovenoso para o controle das crises convulsivas. </a:t>
            </a:r>
          </a:p>
        </p:txBody>
      </p:sp>
    </p:spTree>
  </p:cSld>
  <p:clrMapOvr>
    <a:masterClrMapping/>
  </p:clrMapOvr>
  <p:transition spd="slow">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4"/>
          <p:cNvPicPr>
            <a:picLocks noChangeAspect="1" noChangeArrowheads="1"/>
          </p:cNvPicPr>
          <p:nvPr/>
        </p:nvPicPr>
        <p:blipFill>
          <a:blip r:embed="rId2"/>
          <a:srcRect/>
          <a:stretch>
            <a:fillRect/>
          </a:stretch>
        </p:blipFill>
        <p:spPr bwMode="auto">
          <a:xfrm>
            <a:off x="1728788" y="1814513"/>
            <a:ext cx="6253162" cy="5043487"/>
          </a:xfrm>
          <a:prstGeom prst="rect">
            <a:avLst/>
          </a:prstGeom>
          <a:noFill/>
          <a:ln w="9525">
            <a:noFill/>
            <a:miter lim="800000"/>
            <a:headEnd/>
            <a:tailEnd/>
          </a:ln>
        </p:spPr>
      </p:pic>
      <p:sp>
        <p:nvSpPr>
          <p:cNvPr id="65538" name="Rectangle 5"/>
          <p:cNvSpPr>
            <a:spLocks noGrp="1"/>
          </p:cNvSpPr>
          <p:nvPr>
            <p:ph type="body" idx="4294967295"/>
          </p:nvPr>
        </p:nvSpPr>
        <p:spPr>
          <a:xfrm>
            <a:off x="685800" y="41275"/>
            <a:ext cx="7770813" cy="1773238"/>
          </a:xfrm>
        </p:spPr>
        <p:txBody>
          <a:bodyPr/>
          <a:lstStyle/>
          <a:p>
            <a:pPr eaLnBrk="1" hangingPunct="1">
              <a:lnSpc>
                <a:spcPct val="80000"/>
              </a:lnSpc>
            </a:pPr>
            <a:r>
              <a:rPr lang="pt-BR" sz="1200" smtClean="0"/>
              <a:t>A investigação laboratorial incluiu: plasminogênio, Fator VIII, Fator IX, Fator VII, Tempo de tromboplastina parcial, Tempo de Atividade de Protrombina, contagem de plaquetas (valores normais), Fator V Leiden (negativo), Anticoagulante Lúpico Positivo, Antitrombina III (68%-normal de 80 a 120%), Proteína S (normal), Homocisteína (normal, Anti-cardiolipina IgG (normal), Auto-anticorpos anti-cardiolipina IgM (elevado) e Teste do pezinho Plus normal (17-OH progesterona, TSH neonatal, Toxoplasmose IgM, ácido fenilpirúvico ou fenilalanina, T4 neonatal, galactose, biotinidasee, galactose e cromatografia de aminoácidos).  Foram realizadas pesquisas da mutação do gene da protrombina, do gene da antitrombina III e do gene da tetrahidrofolatoredutase, tanto no RN como na mãe, sendo negativas. </a:t>
            </a:r>
            <a:r>
              <a:rPr lang="pt-BR" sz="1200" b="1" smtClean="0">
                <a:solidFill>
                  <a:srgbClr val="FF0000"/>
                </a:solidFill>
              </a:rPr>
              <a:t>Os anticorpos antifosfolípides (anticardiolipina IgG  e anticardiolipina IgM) na mãe estavam elevados.</a:t>
            </a:r>
          </a:p>
        </p:txBody>
      </p:sp>
    </p:spTree>
  </p:cSld>
  <p:clrMapOvr>
    <a:masterClrMapping/>
  </p:clrMapOvr>
  <p:transition spd="slow">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3"/>
          <p:cNvSpPr>
            <a:spLocks noGrp="1"/>
          </p:cNvSpPr>
          <p:nvPr>
            <p:ph type="body" idx="4294967295"/>
          </p:nvPr>
        </p:nvSpPr>
        <p:spPr/>
        <p:txBody>
          <a:bodyPr/>
          <a:lstStyle/>
          <a:p>
            <a:pPr eaLnBrk="1" hangingPunct="1">
              <a:lnSpc>
                <a:spcPct val="80000"/>
              </a:lnSpc>
            </a:pPr>
            <a:r>
              <a:rPr lang="pt-BR" sz="1800" b="1" smtClean="0">
                <a:solidFill>
                  <a:srgbClr val="FF0000"/>
                </a:solidFill>
              </a:rPr>
              <a:t>O papel dos distúrbios protrombóticos</a:t>
            </a:r>
            <a:r>
              <a:rPr lang="pt-BR" sz="1800" smtClean="0"/>
              <a:t> na trombose dos seios venosos cerebrais tem recebido grande atenção (estes distúrbios ocorrem em 20% dos recém nascidos com trombose nos seios venosos cerebrais.</a:t>
            </a:r>
          </a:p>
          <a:p>
            <a:pPr eaLnBrk="1" hangingPunct="1">
              <a:lnSpc>
                <a:spcPct val="80000"/>
              </a:lnSpc>
            </a:pPr>
            <a:r>
              <a:rPr lang="pt-BR" sz="1800" smtClean="0"/>
              <a:t> Nestes RN deve ser investigada a predisposição protrombótica genética (a investigação sistemática de fatores de riscos genéticos associados a eventos trombóticos, juntamente com a ultrassonografia de alta resolução, angiografia por ressonância magnética devem fazer parte do arsenal propedêutico dos RN a termo saudáveis com hemorragia intraventricular).</a:t>
            </a:r>
          </a:p>
          <a:p>
            <a:pPr eaLnBrk="1" hangingPunct="1">
              <a:lnSpc>
                <a:spcPct val="80000"/>
              </a:lnSpc>
            </a:pPr>
            <a:r>
              <a:rPr lang="pt-BR" sz="1800" smtClean="0"/>
              <a:t>No estudo de Wu et al, </a:t>
            </a:r>
            <a:r>
              <a:rPr lang="pt-BR" sz="1800" b="1" smtClean="0"/>
              <a:t>9 recém nascidos (31%) não tinham nenhum evento desfavorável ao nascimento ou qualquer outra doença sistêmica que pudesse predispor a HIV.</a:t>
            </a:r>
            <a:r>
              <a:rPr lang="pt-BR" sz="1800" smtClean="0"/>
              <a:t> </a:t>
            </a:r>
          </a:p>
        </p:txBody>
      </p:sp>
    </p:spTree>
  </p:cSld>
  <p:clrMapOvr>
    <a:masterClrMapping/>
  </p:clrMapOvr>
  <p:transition spd="slow">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p:txBody>
          <a:bodyPr/>
          <a:lstStyle/>
          <a:p>
            <a:pPr algn="ctr" eaLnBrk="1" hangingPunct="1"/>
            <a:r>
              <a:rPr lang="pt-BR" sz="2000" smtClean="0">
                <a:solidFill>
                  <a:srgbClr val="FF0000"/>
                </a:solidFill>
              </a:rPr>
              <a:t>Quanto ao papel da Vitamina K na hemorragia intraventricular tardia do RN a termo</a:t>
            </a:r>
            <a:r>
              <a:rPr lang="pt-BR" sz="2000" smtClean="0"/>
              <a:t>:</a:t>
            </a:r>
          </a:p>
          <a:p>
            <a:pPr eaLnBrk="1" hangingPunct="1">
              <a:buFont typeface="Wingdings" pitchFamily="2" charset="2"/>
              <a:buNone/>
            </a:pPr>
            <a:r>
              <a:rPr lang="pt-BR" sz="2000" smtClean="0"/>
              <a:t>          -Pooni e cl têm descrito a ocorrência de HIV em recém nascido com doença hemorrágica tardia (DHT) conseqüente ao não uso de Vit K1 IM ao nascimento e aleitamento materno exclusivo. A HIV ocorreu em 7 de 30 crianças com doença hemorrágica tardia.</a:t>
            </a:r>
          </a:p>
          <a:p>
            <a:pPr eaLnBrk="1" hangingPunct="1">
              <a:buFont typeface="Wingdings" pitchFamily="2" charset="2"/>
              <a:buNone/>
            </a:pPr>
            <a:r>
              <a:rPr lang="pt-BR" sz="2000" smtClean="0"/>
              <a:t>A HIV também pode ocorrer em RN que receberam Vit K1 ao nascer por via oral ou endovenosa (a via IM confere maior duração do efeito do que a via endovenosa).</a:t>
            </a:r>
          </a:p>
        </p:txBody>
      </p:sp>
    </p:spTree>
  </p:cSld>
  <p:clrMapOvr>
    <a:masterClrMapping/>
  </p:clrMapOvr>
  <p:transition spd="slow">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3"/>
          <p:cNvSpPr>
            <a:spLocks noGrp="1"/>
          </p:cNvSpPr>
          <p:nvPr>
            <p:ph type="body" idx="4294967295"/>
          </p:nvPr>
        </p:nvSpPr>
        <p:spPr/>
        <p:txBody>
          <a:bodyPr/>
          <a:lstStyle/>
          <a:p>
            <a:pPr eaLnBrk="1" hangingPunct="1">
              <a:lnSpc>
                <a:spcPct val="80000"/>
              </a:lnSpc>
              <a:buFont typeface="Wingdings" pitchFamily="2" charset="2"/>
              <a:buNone/>
            </a:pPr>
            <a:r>
              <a:rPr lang="pt-BR" sz="1400" smtClean="0">
                <a:solidFill>
                  <a:srgbClr val="FF0000"/>
                </a:solidFill>
              </a:rPr>
              <a:t>        Malformação artériovenosa no plexo coróide</a:t>
            </a:r>
          </a:p>
          <a:p>
            <a:pPr eaLnBrk="1" hangingPunct="1">
              <a:lnSpc>
                <a:spcPct val="80000"/>
              </a:lnSpc>
            </a:pPr>
            <a:r>
              <a:rPr lang="pt-BR" sz="1400" smtClean="0"/>
              <a:t>No recém nascido a termo com HIV sem causa estabelecida, as malformações arteriovenosas devem ser consideradas, estando indicado, segundo Heck e cl a angiografia cerebral </a:t>
            </a:r>
          </a:p>
          <a:p>
            <a:pPr eaLnBrk="1" hangingPunct="1">
              <a:lnSpc>
                <a:spcPct val="80000"/>
              </a:lnSpc>
              <a:buFont typeface="Wingdings" pitchFamily="2" charset="2"/>
              <a:buNone/>
            </a:pPr>
            <a:r>
              <a:rPr lang="pt-BR" sz="1400" smtClean="0">
                <a:solidFill>
                  <a:srgbClr val="FF0000"/>
                </a:solidFill>
              </a:rPr>
              <a:t>         Clínica</a:t>
            </a:r>
          </a:p>
          <a:p>
            <a:pPr eaLnBrk="1" hangingPunct="1">
              <a:lnSpc>
                <a:spcPct val="80000"/>
              </a:lnSpc>
            </a:pPr>
            <a:r>
              <a:rPr lang="pt-BR" sz="1400" smtClean="0"/>
              <a:t>No estudo de Wu e cl, compreendendo 29 RN a termo,  a média de idade na apresentação da HIV foi de </a:t>
            </a:r>
            <a:r>
              <a:rPr lang="pt-BR" sz="1400" u="sng" smtClean="0"/>
              <a:t>36 horas</a:t>
            </a:r>
            <a:r>
              <a:rPr lang="pt-BR" sz="1400" smtClean="0"/>
              <a:t> (máximo 13 dias). Entre os sinais clínicos, as convulsões ocorreram em 13 RN (44,8%), instabilidade da temperatura levando à punção lombar com LCR hemorrágico em 3 RN e apnéia em 2 RN. </a:t>
            </a:r>
            <a:r>
              <a:rPr lang="pt-BR" sz="1400" u="sng" smtClean="0"/>
              <a:t>Onze recém nascidos (37,9%) não tinham sinais específicos</a:t>
            </a:r>
            <a:r>
              <a:rPr lang="pt-BR" sz="1400" smtClean="0"/>
              <a:t>, sendo o diagnóstico feito pelo ultrassom (US) de rotina na vigência</a:t>
            </a:r>
            <a:r>
              <a:rPr lang="pt-BR" sz="1400" u="sng" smtClean="0"/>
              <a:t> </a:t>
            </a:r>
            <a:r>
              <a:rPr lang="pt-BR" sz="1400" smtClean="0"/>
              <a:t> de doença sistêmica, incluindo 6 RN que foram submetidos a ECMO (oxigenação por membrana extracorpórea). </a:t>
            </a:r>
          </a:p>
          <a:p>
            <a:pPr eaLnBrk="1" hangingPunct="1">
              <a:lnSpc>
                <a:spcPct val="80000"/>
              </a:lnSpc>
            </a:pPr>
            <a:r>
              <a:rPr lang="pt-BR" sz="1400" smtClean="0"/>
              <a:t>Nos 9 RN a termo de Wu e cl com HIV e que apresentavam </a:t>
            </a:r>
            <a:r>
              <a:rPr lang="pt-BR" sz="1400" b="1" smtClean="0"/>
              <a:t>trombose no seio venoso</a:t>
            </a:r>
            <a:r>
              <a:rPr lang="pt-BR" sz="1400" smtClean="0"/>
              <a:t>, 7 (</a:t>
            </a:r>
            <a:r>
              <a:rPr lang="pt-BR" sz="1400" b="1" smtClean="0"/>
              <a:t>77,8%) apresentaram</a:t>
            </a:r>
            <a:r>
              <a:rPr lang="pt-BR" sz="1400" smtClean="0"/>
              <a:t> convulsões.</a:t>
            </a:r>
          </a:p>
        </p:txBody>
      </p:sp>
    </p:spTree>
  </p:cSld>
  <p:clrMapOvr>
    <a:masterClrMapping/>
  </p:clrMapOvr>
  <p:transition spd="slow">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p:cNvSpPr>
          <p:nvPr>
            <p:ph type="body" idx="4294967295"/>
          </p:nvPr>
        </p:nvSpPr>
        <p:spPr/>
        <p:txBody>
          <a:bodyPr/>
          <a:lstStyle/>
          <a:p>
            <a:pPr eaLnBrk="1" hangingPunct="1">
              <a:lnSpc>
                <a:spcPct val="90000"/>
              </a:lnSpc>
              <a:buFont typeface="Wingdings" pitchFamily="2" charset="2"/>
              <a:buNone/>
            </a:pPr>
            <a:r>
              <a:rPr lang="pt-BR" sz="2000" b="1" smtClean="0">
                <a:solidFill>
                  <a:srgbClr val="FF0000"/>
                </a:solidFill>
              </a:rPr>
              <a:t>CLASSIFICAÇÃO DA HEMORRAGIA INTRAVENTRICULAR</a:t>
            </a:r>
            <a:endParaRPr lang="pt-BR" sz="2000" smtClean="0">
              <a:solidFill>
                <a:srgbClr val="FF0000"/>
              </a:solidFill>
            </a:endParaRPr>
          </a:p>
          <a:p>
            <a:pPr eaLnBrk="1" hangingPunct="1">
              <a:lnSpc>
                <a:spcPct val="90000"/>
              </a:lnSpc>
            </a:pPr>
            <a:r>
              <a:rPr lang="pt-BR" sz="2000" smtClean="0"/>
              <a:t>Com a utilização da ressonância magnética, tomografia de crânio e ultra-sonografia Doppler de 8,8 MHz,  Wu e cl determinaram a severidade da HIV nos RN a termo da seguinte forma:</a:t>
            </a:r>
          </a:p>
          <a:p>
            <a:pPr eaLnBrk="1" hangingPunct="1">
              <a:lnSpc>
                <a:spcPct val="90000"/>
              </a:lnSpc>
            </a:pPr>
            <a:r>
              <a:rPr lang="pt-BR" sz="2000" b="1" smtClean="0"/>
              <a:t>-Leve: sangue limitado ao corno occipital;</a:t>
            </a:r>
          </a:p>
          <a:p>
            <a:pPr eaLnBrk="1" hangingPunct="1">
              <a:lnSpc>
                <a:spcPct val="90000"/>
              </a:lnSpc>
            </a:pPr>
            <a:r>
              <a:rPr lang="pt-BR" sz="2000" b="1" smtClean="0"/>
              <a:t> -Moderada: sangue estendendo-se ao longo dos ventrículos laterais;</a:t>
            </a:r>
          </a:p>
          <a:p>
            <a:pPr eaLnBrk="1" hangingPunct="1">
              <a:lnSpc>
                <a:spcPct val="90000"/>
              </a:lnSpc>
            </a:pPr>
            <a:r>
              <a:rPr lang="pt-BR" sz="2000" b="1" smtClean="0"/>
              <a:t> -Severa: sangue estendendo-se ao 3º ou 4º ventrículos.</a:t>
            </a:r>
          </a:p>
        </p:txBody>
      </p:sp>
    </p:spTree>
  </p:cSld>
  <p:clrMapOvr>
    <a:masterClrMapping/>
  </p:clrMapOvr>
  <p:transition spd="slow">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3"/>
          <p:cNvSpPr>
            <a:spLocks noGrp="1"/>
          </p:cNvSpPr>
          <p:nvPr>
            <p:ph type="body" idx="4294967295"/>
          </p:nvPr>
        </p:nvSpPr>
        <p:spPr>
          <a:xfrm>
            <a:off x="685800" y="596900"/>
            <a:ext cx="7770813" cy="6057900"/>
          </a:xfrm>
        </p:spPr>
        <p:txBody>
          <a:bodyPr/>
          <a:lstStyle/>
          <a:p>
            <a:pPr eaLnBrk="1" hangingPunct="1">
              <a:lnSpc>
                <a:spcPct val="80000"/>
              </a:lnSpc>
              <a:buFont typeface="Wingdings" pitchFamily="2" charset="2"/>
              <a:buNone/>
            </a:pPr>
            <a:r>
              <a:rPr lang="pt-BR" sz="1400" b="1" smtClean="0"/>
              <a:t>                                              </a:t>
            </a:r>
            <a:r>
              <a:rPr lang="pt-BR" sz="1400" b="1" smtClean="0">
                <a:solidFill>
                  <a:srgbClr val="000099"/>
                </a:solidFill>
              </a:rPr>
              <a:t>PROPEDÊUTICA</a:t>
            </a:r>
            <a:endParaRPr lang="pt-BR" sz="1400" smtClean="0">
              <a:solidFill>
                <a:srgbClr val="000099"/>
              </a:solidFill>
            </a:endParaRPr>
          </a:p>
          <a:p>
            <a:pPr eaLnBrk="1" hangingPunct="1">
              <a:lnSpc>
                <a:spcPct val="80000"/>
              </a:lnSpc>
            </a:pPr>
            <a:r>
              <a:rPr lang="pt-BR" sz="1400" smtClean="0"/>
              <a:t>Os exames a serem solicitados para o possível esclarecimento da causa da HIV  diagnosticada pela ultra-sonografia cerebral (é o primeiro exame mais exeqüível que dispomos inicialmente) nos RN a termo incluem, de forma sucinta:</a:t>
            </a:r>
          </a:p>
          <a:p>
            <a:pPr eaLnBrk="1" hangingPunct="1">
              <a:lnSpc>
                <a:spcPct val="80000"/>
              </a:lnSpc>
            </a:pPr>
            <a:r>
              <a:rPr lang="pt-BR" sz="1400" smtClean="0"/>
              <a:t>-ressonância magnética</a:t>
            </a:r>
            <a:endParaRPr lang="pt-BR" sz="1400" b="1" smtClean="0"/>
          </a:p>
          <a:p>
            <a:pPr eaLnBrk="1" hangingPunct="1">
              <a:lnSpc>
                <a:spcPct val="80000"/>
              </a:lnSpc>
            </a:pPr>
            <a:r>
              <a:rPr lang="pt-BR" sz="1400" b="1" smtClean="0"/>
              <a:t>-</a:t>
            </a:r>
            <a:r>
              <a:rPr lang="pt-BR" sz="1400" smtClean="0"/>
              <a:t>Doppler cerebral de alta resolução</a:t>
            </a:r>
          </a:p>
          <a:p>
            <a:pPr eaLnBrk="1" hangingPunct="1">
              <a:lnSpc>
                <a:spcPct val="80000"/>
              </a:lnSpc>
            </a:pPr>
            <a:r>
              <a:rPr lang="pt-BR" sz="1400" smtClean="0"/>
              <a:t>-venografia cerebral por ressonância magnética</a:t>
            </a:r>
          </a:p>
          <a:p>
            <a:pPr eaLnBrk="1" hangingPunct="1">
              <a:lnSpc>
                <a:spcPct val="80000"/>
              </a:lnSpc>
            </a:pPr>
            <a:r>
              <a:rPr lang="pt-BR" sz="1400" smtClean="0"/>
              <a:t>-angiografia cerebral</a:t>
            </a:r>
          </a:p>
          <a:p>
            <a:pPr eaLnBrk="1" hangingPunct="1">
              <a:lnSpc>
                <a:spcPct val="80000"/>
              </a:lnSpc>
            </a:pPr>
            <a:r>
              <a:rPr lang="pt-BR" sz="1400" smtClean="0"/>
              <a:t>-investigação laboratorial para distúrbios trombóticos: tempo de tromboplastina parcial, tempo de atividade de protrombina, fibrinogênio, antitrombina, atividade da proteína S, atividade da proteína C, fatores V, VII, VIII, X e fator Von Willebrand</a:t>
            </a:r>
          </a:p>
          <a:p>
            <a:pPr eaLnBrk="1" hangingPunct="1">
              <a:lnSpc>
                <a:spcPct val="80000"/>
              </a:lnSpc>
            </a:pPr>
            <a:r>
              <a:rPr lang="pt-BR" sz="1400" smtClean="0"/>
              <a:t>-níveis de plasminogênio</a:t>
            </a:r>
          </a:p>
          <a:p>
            <a:pPr eaLnBrk="1" hangingPunct="1">
              <a:lnSpc>
                <a:spcPct val="80000"/>
              </a:lnSpc>
            </a:pPr>
            <a:r>
              <a:rPr lang="pt-BR" sz="1400" smtClean="0"/>
              <a:t>-homocisteína</a:t>
            </a:r>
          </a:p>
          <a:p>
            <a:pPr eaLnBrk="1" hangingPunct="1">
              <a:lnSpc>
                <a:spcPct val="80000"/>
              </a:lnSpc>
            </a:pPr>
            <a:r>
              <a:rPr lang="pt-BR" sz="1400" smtClean="0"/>
              <a:t>-anticorpos maternos anti-fosfolipídicos</a:t>
            </a:r>
          </a:p>
          <a:p>
            <a:pPr eaLnBrk="1" hangingPunct="1">
              <a:lnSpc>
                <a:spcPct val="80000"/>
              </a:lnSpc>
            </a:pPr>
            <a:r>
              <a:rPr lang="pt-BR" sz="1400" smtClean="0"/>
              <a:t>-análise genética para as deficiências associadas à trombose, incluindo a análise do DNA para a mutação da termolábil metilenotetrahidrofolato redutase</a:t>
            </a:r>
          </a:p>
        </p:txBody>
      </p:sp>
    </p:spTree>
  </p:cSld>
  <p:clrMapOvr>
    <a:masterClrMapping/>
  </p:clrMapOvr>
  <p:transition spd="slow">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3"/>
          <p:cNvSpPr>
            <a:spLocks noGrp="1"/>
          </p:cNvSpPr>
          <p:nvPr>
            <p:ph type="body" idx="4294967295"/>
          </p:nvPr>
        </p:nvSpPr>
        <p:spPr/>
        <p:txBody>
          <a:bodyPr/>
          <a:lstStyle/>
          <a:p>
            <a:pPr eaLnBrk="1" hangingPunct="1"/>
            <a:r>
              <a:rPr lang="pt-BR" smtClean="0">
                <a:solidFill>
                  <a:srgbClr val="FF0000"/>
                </a:solidFill>
              </a:rPr>
              <a:t>Prognóstico</a:t>
            </a:r>
          </a:p>
          <a:p>
            <a:pPr eaLnBrk="1" hangingPunct="1"/>
            <a:r>
              <a:rPr lang="pt-BR" smtClean="0"/>
              <a:t>A presença de hemorragia talâmica foi associada com prognóstico ruim, segundo estudo de Roland e cl:10 recém nascidos de 18 (55,5%) tiveram paralisia cerebral aos dezoito meses.</a:t>
            </a:r>
          </a:p>
        </p:txBody>
      </p:sp>
    </p:spTree>
  </p:cSld>
  <p:clrMapOvr>
    <a:masterClrMapping/>
  </p:clrMapOvr>
  <p:transition spd="slow">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3"/>
          <p:cNvSpPr>
            <a:spLocks noGrp="1"/>
          </p:cNvSpPr>
          <p:nvPr>
            <p:ph type="body" idx="4294967295"/>
          </p:nvPr>
        </p:nvSpPr>
        <p:spPr/>
        <p:txBody>
          <a:bodyPr/>
          <a:lstStyle/>
          <a:p>
            <a:pPr eaLnBrk="1" hangingPunct="1"/>
            <a:r>
              <a:rPr lang="pt-BR" sz="2000" b="1" smtClean="0"/>
              <a:t>Portanto, a propedêutica do RN a termo com hemorragia intraventricular sem fatores de risco clássicos, como asfixia perinatal grave, deve  incluir, sempre que possível, a ressonância magnética e o Doppler de alta resolução no diagnóstico de trombose de seios venosos cerebrais, além de angiografia cerebral para excluir malformação arteriovenosa. Também deve ser feita uma investigação laboratorial para distúrbios protrombóticos, incluindo estudos genéticos.</a:t>
            </a:r>
            <a:r>
              <a:rPr lang="pt-BR" sz="2000" smtClean="0"/>
              <a:t> </a:t>
            </a:r>
          </a:p>
        </p:txBody>
      </p:sp>
    </p:spTree>
  </p:cSld>
  <p:clrMapOvr>
    <a:masterClrMapping/>
  </p:clrMapOvr>
  <p:transition spd="slow">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196" name="Group 12"/>
          <p:cNvGraphicFramePr>
            <a:graphicFrameLocks noGrp="1"/>
          </p:cNvGraphicFramePr>
          <p:nvPr/>
        </p:nvGraphicFramePr>
        <p:xfrm>
          <a:off x="1449388" y="2936875"/>
          <a:ext cx="7278687" cy="2651125"/>
        </p:xfrm>
        <a:graphic>
          <a:graphicData uri="http://schemas.openxmlformats.org/drawingml/2006/table">
            <a:tbl>
              <a:tblPr/>
              <a:tblGrid>
                <a:gridCol w="5622925"/>
                <a:gridCol w="1655762"/>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999999"/>
                          </a:solidFill>
                          <a:effectLst/>
                          <a:latin typeface="Verdana" pitchFamily="34" charset="0"/>
                          <a:cs typeface="Arial" charset="0"/>
                        </a:rPr>
                        <a:t>II Jornada de Neurologia Infantil e Neurogen</a:t>
                      </a:r>
                      <a:r>
                        <a:rPr kumimoji="0" lang="en-US" sz="2400" b="1" i="0" u="none" strike="noStrike" cap="none" normalizeH="0" baseline="0" smtClean="0">
                          <a:ln>
                            <a:noFill/>
                          </a:ln>
                          <a:solidFill>
                            <a:srgbClr val="999999"/>
                          </a:solidFill>
                          <a:effectLst/>
                          <a:latin typeface="Calisto MT"/>
                          <a:cs typeface="Arial" charset="0"/>
                        </a:rPr>
                        <a:t>é</a:t>
                      </a:r>
                      <a:r>
                        <a:rPr kumimoji="0" lang="en-US" sz="2400" b="1" i="0" u="none" strike="noStrike" cap="none" normalizeH="0" baseline="0" smtClean="0">
                          <a:ln>
                            <a:noFill/>
                          </a:ln>
                          <a:solidFill>
                            <a:srgbClr val="999999"/>
                          </a:solidFill>
                          <a:effectLst/>
                          <a:latin typeface="Verdana" pitchFamily="34" charset="0"/>
                          <a:cs typeface="Arial" charset="0"/>
                        </a:rPr>
                        <a:t>tica do Distrito Federal (24-26 de novembro de 2011): Hemorragia intraventricular no rec</a:t>
                      </a:r>
                      <a:r>
                        <a:rPr kumimoji="0" lang="en-US" sz="2400" b="1" i="0" u="none" strike="noStrike" cap="none" normalizeH="0" baseline="0" smtClean="0">
                          <a:ln>
                            <a:noFill/>
                          </a:ln>
                          <a:solidFill>
                            <a:srgbClr val="999999"/>
                          </a:solidFill>
                          <a:effectLst/>
                          <a:latin typeface="Calisto MT"/>
                          <a:cs typeface="Arial" charset="0"/>
                        </a:rPr>
                        <a:t>é</a:t>
                      </a:r>
                      <a:r>
                        <a:rPr kumimoji="0" lang="en-US" sz="2400" b="1" i="0" u="none" strike="noStrike" cap="none" normalizeH="0" baseline="0" smtClean="0">
                          <a:ln>
                            <a:noFill/>
                          </a:ln>
                          <a:solidFill>
                            <a:srgbClr val="999999"/>
                          </a:solidFill>
                          <a:effectLst/>
                          <a:latin typeface="Verdana" pitchFamily="34" charset="0"/>
                          <a:cs typeface="Arial" charset="0"/>
                        </a:rPr>
                        <a:t>m-nascido a termo</a:t>
                      </a:r>
                      <a:r>
                        <a:rPr kumimoji="0" lang="en-US" sz="2400" b="0" i="0" u="none" strike="noStrike" cap="none" normalizeH="0" baseline="0" smtClean="0">
                          <a:ln>
                            <a:noFill/>
                          </a:ln>
                          <a:solidFill>
                            <a:schemeClr val="tx1"/>
                          </a:solidFill>
                          <a:effectLst/>
                          <a:latin typeface="Arial" charset="0"/>
                          <a:cs typeface="Arial" charset="0"/>
                        </a:rPr>
                        <a:t/>
                      </a:r>
                      <a:br>
                        <a:rPr kumimoji="0" lang="en-US" sz="2400" b="0" i="0" u="none" strike="noStrike" cap="none" normalizeH="0" baseline="0" smtClean="0">
                          <a:ln>
                            <a:noFill/>
                          </a:ln>
                          <a:solidFill>
                            <a:schemeClr val="tx1"/>
                          </a:solidFill>
                          <a:effectLst/>
                          <a:latin typeface="Arial" charset="0"/>
                          <a:cs typeface="Arial" charset="0"/>
                        </a:rPr>
                      </a:br>
                      <a:r>
                        <a:rPr kumimoji="0" lang="en-US" sz="2400" b="0" i="0" u="none" strike="noStrike" cap="none" normalizeH="0" baseline="0" smtClean="0">
                          <a:ln>
                            <a:noFill/>
                          </a:ln>
                          <a:solidFill>
                            <a:srgbClr val="999999"/>
                          </a:solidFill>
                          <a:effectLst/>
                          <a:latin typeface="Verdana" pitchFamily="34" charset="0"/>
                          <a:cs typeface="Arial" charset="0"/>
                        </a:rPr>
                        <a:t>Autor(es): Paulo R. Margotto</a:t>
                      </a:r>
                      <a:endParaRPr kumimoji="0" lang="en-US" sz="2400" b="0" i="0" u="none" strike="noStrike" cap="none" normalizeH="0" baseline="0" smtClean="0">
                        <a:ln>
                          <a:noFill/>
                        </a:ln>
                        <a:solidFill>
                          <a:schemeClr val="tx1"/>
                        </a:solidFill>
                        <a:effectLst/>
                        <a:latin typeface="Calisto MT"/>
                        <a:cs typeface="Arial" charset="0"/>
                      </a:endParaRPr>
                    </a:p>
                  </a:txBody>
                  <a:tcPr anchor="ct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sto MT"/>
                          <a:cs typeface="Arial" charset="0"/>
                          <a:hlinkClick r:id="rId2"/>
                        </a:rPr>
                        <a:t>  </a:t>
                      </a:r>
                      <a:endParaRPr kumimoji="0" lang="en-US" sz="1800" b="0" i="0" u="none" strike="noStrike" cap="none" normalizeH="0" baseline="0" smtClean="0">
                        <a:ln>
                          <a:noFill/>
                        </a:ln>
                        <a:solidFill>
                          <a:schemeClr val="tx1"/>
                        </a:solidFill>
                        <a:effectLst/>
                        <a:latin typeface="Calisto MT"/>
                        <a:cs typeface="Arial" charset="0"/>
                      </a:endParaRPr>
                    </a:p>
                  </a:txBody>
                  <a:tcPr anchor="ct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3732" name="Picture 10" descr="link2">
            <a:hlinkClick r:id="rId2"/>
          </p:cNvPr>
          <p:cNvPicPr>
            <a:picLocks noChangeAspect="1" noChangeArrowheads="1"/>
          </p:cNvPicPr>
          <p:nvPr/>
        </p:nvPicPr>
        <p:blipFill>
          <a:blip r:embed="rId3"/>
          <a:srcRect/>
          <a:stretch>
            <a:fillRect/>
          </a:stretch>
        </p:blipFill>
        <p:spPr bwMode="auto">
          <a:xfrm>
            <a:off x="7620000" y="4273550"/>
            <a:ext cx="519113" cy="420688"/>
          </a:xfrm>
          <a:prstGeom prst="rect">
            <a:avLst/>
          </a:prstGeom>
          <a:noFill/>
          <a:ln w="9525">
            <a:noFill/>
            <a:miter lim="800000"/>
            <a:headEnd/>
            <a:tailEnd/>
          </a:ln>
        </p:spPr>
      </p:pic>
      <p:sp>
        <p:nvSpPr>
          <p:cNvPr id="73733" name="AutoShape 13"/>
          <p:cNvSpPr>
            <a:spLocks noChangeArrowheads="1"/>
          </p:cNvSpPr>
          <p:nvPr/>
        </p:nvSpPr>
        <p:spPr bwMode="auto">
          <a:xfrm>
            <a:off x="7486650" y="6083300"/>
            <a:ext cx="976313" cy="485775"/>
          </a:xfrm>
          <a:custGeom>
            <a:avLst/>
            <a:gdLst>
              <a:gd name="T0" fmla="*/ 1495963732 w 21600"/>
              <a:gd name="T1" fmla="*/ 0 h 21600"/>
              <a:gd name="T2" fmla="*/ 0 w 21600"/>
              <a:gd name="T3" fmla="*/ 122848180 h 21600"/>
              <a:gd name="T4" fmla="*/ 1495963732 w 21600"/>
              <a:gd name="T5" fmla="*/ 245695820 h 21600"/>
              <a:gd name="T6" fmla="*/ 1994617585 w 21600"/>
              <a:gd name="T7" fmla="*/ 12284818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ransition spd="slow">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p:cNvSpPr>
          <p:nvPr>
            <p:ph type="body" idx="4294967295"/>
          </p:nvPr>
        </p:nvSpPr>
        <p:spPr/>
        <p:txBody>
          <a:bodyPr/>
          <a:lstStyle/>
          <a:p>
            <a:pPr eaLnBrk="1" hangingPunct="1">
              <a:buClr>
                <a:srgbClr val="FF0000"/>
              </a:buClr>
              <a:buFontTx/>
              <a:buNone/>
            </a:pPr>
            <a:r>
              <a:rPr lang="en-GB" smtClean="0">
                <a:solidFill>
                  <a:schemeClr val="accent2"/>
                </a:solidFill>
                <a:latin typeface="Arial Narrow" pitchFamily="34" charset="0"/>
              </a:rPr>
              <a:t>   Casos Clínicos: 5º Caso(2011)</a:t>
            </a:r>
          </a:p>
          <a:p>
            <a:pPr eaLnBrk="1" hangingPunct="1">
              <a:buClr>
                <a:srgbClr val="FF0000"/>
              </a:buClr>
              <a:buFontTx/>
              <a:buChar char="•"/>
            </a:pPr>
            <a:r>
              <a:rPr lang="en-GB" smtClean="0">
                <a:solidFill>
                  <a:schemeClr val="tx1"/>
                </a:solidFill>
                <a:latin typeface="Arial Narrow" pitchFamily="34" charset="0"/>
              </a:rPr>
              <a:t>RN com </a:t>
            </a:r>
            <a:r>
              <a:rPr lang="en-GB" b="1" smtClean="0">
                <a:solidFill>
                  <a:schemeClr val="tx1"/>
                </a:solidFill>
                <a:latin typeface="Arial Narrow" pitchFamily="34" charset="0"/>
              </a:rPr>
              <a:t>5 dias de vida</a:t>
            </a:r>
            <a:r>
              <a:rPr lang="en-GB" smtClean="0">
                <a:solidFill>
                  <a:schemeClr val="tx1"/>
                </a:solidFill>
                <a:latin typeface="Arial Narrow" pitchFamily="34" charset="0"/>
              </a:rPr>
              <a:t>, chega ao PS com cianose labial, apneía e convulsão</a:t>
            </a:r>
          </a:p>
          <a:p>
            <a:pPr eaLnBrk="1" hangingPunct="1">
              <a:buClr>
                <a:srgbClr val="FF0000"/>
              </a:buClr>
              <a:buFontTx/>
              <a:buChar char="•"/>
            </a:pPr>
            <a:r>
              <a:rPr lang="en-GB" smtClean="0">
                <a:solidFill>
                  <a:schemeClr val="tx1"/>
                </a:solidFill>
                <a:latin typeface="Arial Narrow" pitchFamily="34" charset="0"/>
              </a:rPr>
              <a:t>A termo, 38 sem,Apgar 8/9, parto normal, G3P3A0</a:t>
            </a:r>
          </a:p>
          <a:p>
            <a:pPr eaLnBrk="1" hangingPunct="1">
              <a:buClr>
                <a:srgbClr val="FF0000"/>
              </a:buClr>
              <a:buFontTx/>
              <a:buChar char="•"/>
            </a:pPr>
            <a:endParaRPr lang="en-GB" smtClean="0">
              <a:solidFill>
                <a:schemeClr val="tx1"/>
              </a:solidFill>
              <a:latin typeface="Arial Narrow" pitchFamily="34" charset="0"/>
            </a:endParaRPr>
          </a:p>
          <a:p>
            <a:pPr eaLnBrk="1" hangingPunct="1"/>
            <a:endParaRPr lang="pt-BR" smtClean="0">
              <a:solidFill>
                <a:schemeClr val="tx1"/>
              </a:solidFill>
            </a:endParaRPr>
          </a:p>
        </p:txBody>
      </p:sp>
      <p:sp>
        <p:nvSpPr>
          <p:cNvPr id="74754" name="Rectangle 4"/>
          <p:cNvSpPr>
            <a:spLocks noChangeArrowheads="1"/>
          </p:cNvSpPr>
          <p:nvPr/>
        </p:nvSpPr>
        <p:spPr bwMode="auto">
          <a:xfrm>
            <a:off x="2195513" y="188913"/>
            <a:ext cx="5262562" cy="1066800"/>
          </a:xfrm>
          <a:prstGeom prst="rect">
            <a:avLst/>
          </a:prstGeom>
          <a:noFill/>
          <a:ln w="9525">
            <a:noFill/>
            <a:miter lim="800000"/>
            <a:headEnd/>
            <a:tailEnd/>
          </a:ln>
        </p:spPr>
        <p:txBody>
          <a:bodyPr wrap="none">
            <a:spAutoFit/>
          </a:bodyPr>
          <a:lstStyle/>
          <a:p>
            <a:pPr eaLnBrk="0" hangingPunct="0"/>
            <a:r>
              <a:rPr kumimoji="1" lang="pt-PT" sz="3200">
                <a:solidFill>
                  <a:schemeClr val="accent1"/>
                </a:solidFill>
                <a:latin typeface="Times New Roman" pitchFamily="18" charset="0"/>
              </a:rPr>
              <a:t>Hemorragia Intraventricular no</a:t>
            </a:r>
            <a:br>
              <a:rPr kumimoji="1" lang="pt-PT" sz="3200">
                <a:solidFill>
                  <a:schemeClr val="accent1"/>
                </a:solidFill>
                <a:latin typeface="Times New Roman" pitchFamily="18" charset="0"/>
              </a:rPr>
            </a:br>
            <a:r>
              <a:rPr kumimoji="1" lang="pt-PT" sz="3200">
                <a:solidFill>
                  <a:schemeClr val="accent1"/>
                </a:solidFill>
                <a:latin typeface="Times New Roman" pitchFamily="18" charset="0"/>
              </a:rPr>
              <a:t> Recém - Nascido à termo</a:t>
            </a:r>
            <a:endParaRPr kumimoji="1" lang="pt-BR" sz="3200">
              <a:solidFill>
                <a:schemeClr val="accent1"/>
              </a:solidFill>
              <a:latin typeface="Times New Roman" pitchFamily="18" charset="0"/>
            </a:endParaRPr>
          </a:p>
        </p:txBody>
      </p:sp>
    </p:spTree>
  </p:cSld>
  <p:clrMapOvr>
    <a:masterClrMapping/>
  </p:clrMapOvr>
  <p:transition spd="slow">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2"/>
          <p:cNvPicPr>
            <a:picLocks noChangeAspect="1" noChangeArrowheads="1"/>
          </p:cNvPicPr>
          <p:nvPr/>
        </p:nvPicPr>
        <p:blipFill>
          <a:blip r:embed="rId2"/>
          <a:srcRect/>
          <a:stretch>
            <a:fillRect/>
          </a:stretch>
        </p:blipFill>
        <p:spPr bwMode="auto">
          <a:xfrm>
            <a:off x="2555875" y="908050"/>
            <a:ext cx="3170238" cy="2009775"/>
          </a:xfrm>
          <a:prstGeom prst="rect">
            <a:avLst/>
          </a:prstGeom>
          <a:noFill/>
          <a:ln w="9525">
            <a:noFill/>
            <a:miter lim="800000"/>
            <a:headEnd/>
            <a:tailEnd/>
          </a:ln>
        </p:spPr>
      </p:pic>
      <p:sp>
        <p:nvSpPr>
          <p:cNvPr id="75778" name="Line 3"/>
          <p:cNvSpPr>
            <a:spLocks noChangeShapeType="1"/>
          </p:cNvSpPr>
          <p:nvPr/>
        </p:nvSpPr>
        <p:spPr bwMode="auto">
          <a:xfrm>
            <a:off x="3203575" y="1268413"/>
            <a:ext cx="144463" cy="360362"/>
          </a:xfrm>
          <a:prstGeom prst="line">
            <a:avLst/>
          </a:prstGeom>
          <a:noFill/>
          <a:ln w="38100">
            <a:solidFill>
              <a:schemeClr val="bg1"/>
            </a:solidFill>
            <a:round/>
            <a:headEnd/>
            <a:tailEnd type="triangle" w="med" len="med"/>
          </a:ln>
        </p:spPr>
        <p:txBody>
          <a:bodyPr/>
          <a:lstStyle/>
          <a:p>
            <a:endParaRPr lang="pt-BR"/>
          </a:p>
        </p:txBody>
      </p:sp>
      <p:sp>
        <p:nvSpPr>
          <p:cNvPr id="75779" name="Line 4"/>
          <p:cNvSpPr>
            <a:spLocks noChangeShapeType="1"/>
          </p:cNvSpPr>
          <p:nvPr/>
        </p:nvSpPr>
        <p:spPr bwMode="auto">
          <a:xfrm>
            <a:off x="5148263" y="1268413"/>
            <a:ext cx="0" cy="360362"/>
          </a:xfrm>
          <a:prstGeom prst="line">
            <a:avLst/>
          </a:prstGeom>
          <a:noFill/>
          <a:ln w="38100">
            <a:solidFill>
              <a:schemeClr val="bg1"/>
            </a:solidFill>
            <a:round/>
            <a:headEnd/>
            <a:tailEnd type="triangle" w="med" len="med"/>
          </a:ln>
        </p:spPr>
        <p:txBody>
          <a:bodyPr/>
          <a:lstStyle/>
          <a:p>
            <a:endParaRPr lang="pt-BR"/>
          </a:p>
        </p:txBody>
      </p:sp>
      <p:sp>
        <p:nvSpPr>
          <p:cNvPr id="75780" name="Rectangle 5"/>
          <p:cNvSpPr>
            <a:spLocks noChangeArrowheads="1"/>
          </p:cNvSpPr>
          <p:nvPr/>
        </p:nvSpPr>
        <p:spPr bwMode="auto">
          <a:xfrm>
            <a:off x="4787900" y="2852738"/>
            <a:ext cx="938213" cy="215900"/>
          </a:xfrm>
          <a:prstGeom prst="rect">
            <a:avLst/>
          </a:prstGeom>
          <a:solidFill>
            <a:schemeClr val="accent1"/>
          </a:solidFill>
          <a:ln w="9525">
            <a:solidFill>
              <a:schemeClr val="tx1"/>
            </a:solidFill>
            <a:miter lim="800000"/>
            <a:headEnd/>
            <a:tailEnd/>
          </a:ln>
        </p:spPr>
        <p:txBody>
          <a:bodyPr wrap="none" anchor="ctr"/>
          <a:lstStyle/>
          <a:p>
            <a:pPr algn="ctr"/>
            <a:r>
              <a:rPr lang="pt-BR" sz="1200"/>
              <a:t>18/2/2011</a:t>
            </a:r>
          </a:p>
        </p:txBody>
      </p:sp>
      <p:pic>
        <p:nvPicPr>
          <p:cNvPr id="75781" name="Picture 6"/>
          <p:cNvPicPr>
            <a:picLocks noChangeAspect="1" noChangeArrowheads="1"/>
          </p:cNvPicPr>
          <p:nvPr/>
        </p:nvPicPr>
        <p:blipFill>
          <a:blip r:embed="rId3"/>
          <a:srcRect/>
          <a:stretch>
            <a:fillRect/>
          </a:stretch>
        </p:blipFill>
        <p:spPr bwMode="auto">
          <a:xfrm>
            <a:off x="2555875" y="3057525"/>
            <a:ext cx="3168650" cy="2282825"/>
          </a:xfrm>
          <a:prstGeom prst="rect">
            <a:avLst/>
          </a:prstGeom>
          <a:noFill/>
          <a:ln w="9525">
            <a:noFill/>
            <a:miter lim="800000"/>
            <a:headEnd/>
            <a:tailEnd/>
          </a:ln>
        </p:spPr>
      </p:pic>
      <p:sp>
        <p:nvSpPr>
          <p:cNvPr id="75782" name="Rectangle 7"/>
          <p:cNvSpPr>
            <a:spLocks noChangeArrowheads="1"/>
          </p:cNvSpPr>
          <p:nvPr/>
        </p:nvSpPr>
        <p:spPr bwMode="auto">
          <a:xfrm>
            <a:off x="5724525" y="4868863"/>
            <a:ext cx="1009650" cy="433387"/>
          </a:xfrm>
          <a:prstGeom prst="rect">
            <a:avLst/>
          </a:prstGeom>
          <a:solidFill>
            <a:schemeClr val="accent1"/>
          </a:solidFill>
          <a:ln w="9525">
            <a:solidFill>
              <a:schemeClr val="tx1"/>
            </a:solidFill>
            <a:miter lim="800000"/>
            <a:headEnd/>
            <a:tailEnd/>
          </a:ln>
        </p:spPr>
        <p:txBody>
          <a:bodyPr wrap="none" anchor="ctr"/>
          <a:lstStyle/>
          <a:p>
            <a:pPr algn="ctr"/>
            <a:r>
              <a:rPr lang="pt-BR"/>
              <a:t>23/2/2011</a:t>
            </a:r>
          </a:p>
        </p:txBody>
      </p:sp>
      <p:sp>
        <p:nvSpPr>
          <p:cNvPr id="75783" name="Rectangle 8"/>
          <p:cNvSpPr>
            <a:spLocks noChangeArrowheads="1"/>
          </p:cNvSpPr>
          <p:nvPr/>
        </p:nvSpPr>
        <p:spPr bwMode="auto">
          <a:xfrm>
            <a:off x="1258888" y="333375"/>
            <a:ext cx="5618162" cy="509588"/>
          </a:xfrm>
          <a:prstGeom prst="rect">
            <a:avLst/>
          </a:prstGeom>
          <a:solidFill>
            <a:schemeClr val="accent1"/>
          </a:solidFill>
          <a:ln w="9525">
            <a:solidFill>
              <a:schemeClr val="tx1"/>
            </a:solidFill>
            <a:miter lim="800000"/>
            <a:headEnd/>
            <a:tailEnd/>
          </a:ln>
        </p:spPr>
        <p:txBody>
          <a:bodyPr wrap="none" anchor="ctr"/>
          <a:lstStyle/>
          <a:p>
            <a:pPr algn="ctr"/>
            <a:r>
              <a:rPr lang="pt-BR"/>
              <a:t>Neurossonografia: Hemorragia  intraventricular grau III</a:t>
            </a:r>
          </a:p>
        </p:txBody>
      </p:sp>
      <p:sp>
        <p:nvSpPr>
          <p:cNvPr id="75784" name="Rectangle 9"/>
          <p:cNvSpPr>
            <a:spLocks noChangeArrowheads="1"/>
          </p:cNvSpPr>
          <p:nvPr/>
        </p:nvSpPr>
        <p:spPr bwMode="auto">
          <a:xfrm>
            <a:off x="2555875" y="2852738"/>
            <a:ext cx="865188" cy="215900"/>
          </a:xfrm>
          <a:prstGeom prst="rect">
            <a:avLst/>
          </a:prstGeom>
          <a:solidFill>
            <a:schemeClr val="accent1"/>
          </a:solidFill>
          <a:ln w="9525">
            <a:solidFill>
              <a:schemeClr val="tx1"/>
            </a:solidFill>
            <a:miter lim="800000"/>
            <a:headEnd/>
            <a:tailEnd/>
          </a:ln>
        </p:spPr>
        <p:txBody>
          <a:bodyPr wrap="none" anchor="ctr"/>
          <a:lstStyle/>
          <a:p>
            <a:pPr algn="ctr"/>
            <a:r>
              <a:rPr lang="pt-BR" sz="1200"/>
              <a:t>Margotto PR</a:t>
            </a:r>
          </a:p>
        </p:txBody>
      </p:sp>
      <p:pic>
        <p:nvPicPr>
          <p:cNvPr id="75785" name="Picture 10" descr="Digitalizar0006"/>
          <p:cNvPicPr>
            <a:picLocks noChangeAspect="1" noChangeArrowheads="1"/>
          </p:cNvPicPr>
          <p:nvPr/>
        </p:nvPicPr>
        <p:blipFill>
          <a:blip r:embed="rId4">
            <a:lum bright="-12000"/>
          </a:blip>
          <a:srcRect/>
          <a:stretch>
            <a:fillRect/>
          </a:stretch>
        </p:blipFill>
        <p:spPr bwMode="auto">
          <a:xfrm>
            <a:off x="6443663" y="1211263"/>
            <a:ext cx="1919287" cy="1724025"/>
          </a:xfrm>
          <a:prstGeom prst="rect">
            <a:avLst/>
          </a:prstGeom>
          <a:noFill/>
          <a:ln w="9525">
            <a:noFill/>
            <a:miter lim="800000"/>
            <a:headEnd/>
            <a:tailEnd/>
          </a:ln>
        </p:spPr>
      </p:pic>
      <p:pic>
        <p:nvPicPr>
          <p:cNvPr id="75786" name="Picture 11"/>
          <p:cNvPicPr>
            <a:picLocks noChangeAspect="1" noChangeArrowheads="1"/>
          </p:cNvPicPr>
          <p:nvPr/>
        </p:nvPicPr>
        <p:blipFill>
          <a:blip r:embed="rId5">
            <a:lum bright="-12000"/>
          </a:blip>
          <a:srcRect/>
          <a:stretch>
            <a:fillRect/>
          </a:stretch>
        </p:blipFill>
        <p:spPr bwMode="auto">
          <a:xfrm>
            <a:off x="250825" y="1125538"/>
            <a:ext cx="1873250" cy="1778000"/>
          </a:xfrm>
          <a:prstGeom prst="rect">
            <a:avLst/>
          </a:prstGeom>
          <a:noFill/>
          <a:ln w="9525">
            <a:noFill/>
            <a:miter lim="800000"/>
            <a:headEnd/>
            <a:tailEnd/>
          </a:ln>
        </p:spPr>
      </p:pic>
      <p:pic>
        <p:nvPicPr>
          <p:cNvPr id="75787" name="Picture 12"/>
          <p:cNvPicPr>
            <a:picLocks noChangeAspect="1" noChangeArrowheads="1"/>
          </p:cNvPicPr>
          <p:nvPr/>
        </p:nvPicPr>
        <p:blipFill>
          <a:blip r:embed="rId6"/>
          <a:srcRect/>
          <a:stretch>
            <a:fillRect/>
          </a:stretch>
        </p:blipFill>
        <p:spPr bwMode="auto">
          <a:xfrm>
            <a:off x="3348038" y="5373688"/>
            <a:ext cx="1765300" cy="1357312"/>
          </a:xfrm>
          <a:prstGeom prst="rect">
            <a:avLst/>
          </a:prstGeom>
          <a:noFill/>
          <a:ln w="9525">
            <a:noFill/>
            <a:miter lim="800000"/>
            <a:headEnd/>
            <a:tailEnd/>
          </a:ln>
        </p:spPr>
      </p:pic>
      <p:sp>
        <p:nvSpPr>
          <p:cNvPr id="75788" name="Text Box 13"/>
          <p:cNvSpPr txBox="1">
            <a:spLocks noChangeArrowheads="1"/>
          </p:cNvSpPr>
          <p:nvPr/>
        </p:nvSpPr>
        <p:spPr bwMode="auto">
          <a:xfrm>
            <a:off x="6659563" y="2924175"/>
            <a:ext cx="1695450" cy="366713"/>
          </a:xfrm>
          <a:prstGeom prst="rect">
            <a:avLst/>
          </a:prstGeom>
          <a:noFill/>
          <a:ln w="9525">
            <a:noFill/>
            <a:miter lim="800000"/>
            <a:headEnd/>
            <a:tailEnd/>
          </a:ln>
        </p:spPr>
        <p:txBody>
          <a:bodyPr wrap="none">
            <a:spAutoFit/>
          </a:bodyPr>
          <a:lstStyle/>
          <a:p>
            <a:r>
              <a:rPr lang="pt-BR">
                <a:solidFill>
                  <a:srgbClr val="FF9900"/>
                </a:solidFill>
              </a:rPr>
              <a:t>Exame Normal</a:t>
            </a:r>
          </a:p>
        </p:txBody>
      </p:sp>
      <p:sp>
        <p:nvSpPr>
          <p:cNvPr id="75789" name="Text Box 14"/>
          <p:cNvSpPr txBox="1">
            <a:spLocks noChangeArrowheads="1"/>
          </p:cNvSpPr>
          <p:nvPr/>
        </p:nvSpPr>
        <p:spPr bwMode="auto">
          <a:xfrm>
            <a:off x="395288" y="2924175"/>
            <a:ext cx="1695450" cy="366713"/>
          </a:xfrm>
          <a:prstGeom prst="rect">
            <a:avLst/>
          </a:prstGeom>
          <a:noFill/>
          <a:ln w="9525">
            <a:noFill/>
            <a:miter lim="800000"/>
            <a:headEnd/>
            <a:tailEnd/>
          </a:ln>
        </p:spPr>
        <p:txBody>
          <a:bodyPr wrap="none">
            <a:spAutoFit/>
          </a:bodyPr>
          <a:lstStyle/>
          <a:p>
            <a:r>
              <a:rPr lang="pt-BR">
                <a:solidFill>
                  <a:srgbClr val="FF9900"/>
                </a:solidFill>
              </a:rPr>
              <a:t>Exame Normal</a:t>
            </a:r>
          </a:p>
        </p:txBody>
      </p:sp>
      <p:sp>
        <p:nvSpPr>
          <p:cNvPr id="75790" name="Text Box 15"/>
          <p:cNvSpPr txBox="1">
            <a:spLocks noChangeArrowheads="1"/>
          </p:cNvSpPr>
          <p:nvPr/>
        </p:nvSpPr>
        <p:spPr bwMode="auto">
          <a:xfrm>
            <a:off x="5651500" y="6453188"/>
            <a:ext cx="3349625" cy="457200"/>
          </a:xfrm>
          <a:prstGeom prst="rect">
            <a:avLst/>
          </a:prstGeom>
          <a:noFill/>
          <a:ln w="9525">
            <a:noFill/>
            <a:miter lim="800000"/>
            <a:headEnd/>
            <a:tailEnd/>
          </a:ln>
        </p:spPr>
        <p:txBody>
          <a:bodyPr wrap="none">
            <a:spAutoFit/>
          </a:bodyPr>
          <a:lstStyle/>
          <a:p>
            <a:r>
              <a:rPr lang="pt-BR" sz="1200">
                <a:solidFill>
                  <a:schemeClr val="accent2"/>
                </a:solidFill>
              </a:rPr>
              <a:t>Margotto PR. Neurossonografia Neonatal,2011</a:t>
            </a:r>
          </a:p>
          <a:p>
            <a:r>
              <a:rPr lang="pt-BR" sz="1200">
                <a:solidFill>
                  <a:schemeClr val="accent2"/>
                </a:solidFill>
                <a:hlinkClick r:id="rId7"/>
              </a:rPr>
              <a:t>www.paulomargotto.com.br</a:t>
            </a:r>
            <a:r>
              <a:rPr lang="pt-BR" sz="1200">
                <a:solidFill>
                  <a:schemeClr val="accent2"/>
                </a:solidFill>
              </a:rPr>
              <a:t> </a:t>
            </a:r>
          </a:p>
        </p:txBody>
      </p:sp>
      <p:sp>
        <p:nvSpPr>
          <p:cNvPr id="75791" name="Rectangle 16"/>
          <p:cNvSpPr>
            <a:spLocks noChangeArrowheads="1"/>
          </p:cNvSpPr>
          <p:nvPr/>
        </p:nvSpPr>
        <p:spPr bwMode="auto">
          <a:xfrm>
            <a:off x="3635375" y="1052513"/>
            <a:ext cx="914400" cy="4318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pt-BR" sz="1600" b="1">
                <a:latin typeface="Times New Roman" pitchFamily="18" charset="0"/>
              </a:rPr>
              <a:t>HIV-III</a:t>
            </a:r>
          </a:p>
        </p:txBody>
      </p:sp>
    </p:spTree>
  </p:cSld>
  <p:clrMapOvr>
    <a:masterClrMapping/>
  </p:clrMapOvr>
  <p:transition spd="slow">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2"/>
          <p:cNvPicPr>
            <a:picLocks noChangeAspect="1" noChangeArrowheads="1"/>
          </p:cNvPicPr>
          <p:nvPr/>
        </p:nvPicPr>
        <p:blipFill>
          <a:blip r:embed="rId2"/>
          <a:srcRect/>
          <a:stretch>
            <a:fillRect/>
          </a:stretch>
        </p:blipFill>
        <p:spPr bwMode="auto">
          <a:xfrm>
            <a:off x="1042988" y="333375"/>
            <a:ext cx="3321050" cy="2163763"/>
          </a:xfrm>
          <a:prstGeom prst="rect">
            <a:avLst/>
          </a:prstGeom>
          <a:noFill/>
          <a:ln w="9525">
            <a:noFill/>
            <a:miter lim="800000"/>
            <a:headEnd/>
            <a:tailEnd/>
          </a:ln>
        </p:spPr>
      </p:pic>
      <p:sp>
        <p:nvSpPr>
          <p:cNvPr id="76802" name="Rectangle 3"/>
          <p:cNvSpPr>
            <a:spLocks noChangeArrowheads="1"/>
          </p:cNvSpPr>
          <p:nvPr/>
        </p:nvSpPr>
        <p:spPr bwMode="auto">
          <a:xfrm>
            <a:off x="2051050" y="2565400"/>
            <a:ext cx="1079500" cy="360363"/>
          </a:xfrm>
          <a:prstGeom prst="rect">
            <a:avLst/>
          </a:prstGeom>
          <a:solidFill>
            <a:schemeClr val="accent1"/>
          </a:solidFill>
          <a:ln w="9525">
            <a:solidFill>
              <a:schemeClr val="tx1"/>
            </a:solidFill>
            <a:miter lim="800000"/>
            <a:headEnd/>
            <a:tailEnd/>
          </a:ln>
        </p:spPr>
        <p:txBody>
          <a:bodyPr wrap="none" anchor="ctr"/>
          <a:lstStyle/>
          <a:p>
            <a:pPr algn="ctr"/>
            <a:r>
              <a:rPr lang="pt-BR"/>
              <a:t>10/3/2011</a:t>
            </a:r>
          </a:p>
        </p:txBody>
      </p:sp>
      <p:pic>
        <p:nvPicPr>
          <p:cNvPr id="76803" name="Picture 4"/>
          <p:cNvPicPr>
            <a:picLocks noChangeAspect="1" noChangeArrowheads="1"/>
          </p:cNvPicPr>
          <p:nvPr/>
        </p:nvPicPr>
        <p:blipFill>
          <a:blip r:embed="rId3"/>
          <a:srcRect/>
          <a:stretch>
            <a:fillRect/>
          </a:stretch>
        </p:blipFill>
        <p:spPr bwMode="auto">
          <a:xfrm>
            <a:off x="1042988" y="2997200"/>
            <a:ext cx="3311525" cy="2136775"/>
          </a:xfrm>
          <a:prstGeom prst="rect">
            <a:avLst/>
          </a:prstGeom>
          <a:noFill/>
          <a:ln w="9525">
            <a:noFill/>
            <a:miter lim="800000"/>
            <a:headEnd/>
            <a:tailEnd/>
          </a:ln>
        </p:spPr>
      </p:pic>
      <p:pic>
        <p:nvPicPr>
          <p:cNvPr id="76804" name="Picture 5"/>
          <p:cNvPicPr>
            <a:picLocks noChangeAspect="1" noChangeArrowheads="1"/>
          </p:cNvPicPr>
          <p:nvPr/>
        </p:nvPicPr>
        <p:blipFill>
          <a:blip r:embed="rId4"/>
          <a:srcRect/>
          <a:stretch>
            <a:fillRect/>
          </a:stretch>
        </p:blipFill>
        <p:spPr bwMode="auto">
          <a:xfrm>
            <a:off x="5148263" y="1989138"/>
            <a:ext cx="3024187" cy="2003425"/>
          </a:xfrm>
          <a:prstGeom prst="rect">
            <a:avLst/>
          </a:prstGeom>
          <a:noFill/>
          <a:ln w="9525">
            <a:noFill/>
            <a:miter lim="800000"/>
            <a:headEnd/>
            <a:tailEnd/>
          </a:ln>
        </p:spPr>
      </p:pic>
      <p:sp>
        <p:nvSpPr>
          <p:cNvPr id="76805" name="Rectangle 6"/>
          <p:cNvSpPr>
            <a:spLocks noChangeArrowheads="1"/>
          </p:cNvSpPr>
          <p:nvPr/>
        </p:nvSpPr>
        <p:spPr bwMode="auto">
          <a:xfrm>
            <a:off x="6372225" y="4005263"/>
            <a:ext cx="914400" cy="504825"/>
          </a:xfrm>
          <a:prstGeom prst="rect">
            <a:avLst/>
          </a:prstGeom>
          <a:solidFill>
            <a:schemeClr val="accent1"/>
          </a:solidFill>
          <a:ln w="9525">
            <a:solidFill>
              <a:schemeClr val="tx1"/>
            </a:solidFill>
            <a:miter lim="800000"/>
            <a:headEnd/>
            <a:tailEnd/>
          </a:ln>
        </p:spPr>
        <p:txBody>
          <a:bodyPr wrap="none" anchor="ctr"/>
          <a:lstStyle/>
          <a:p>
            <a:pPr algn="ctr"/>
            <a:r>
              <a:rPr lang="pt-BR"/>
              <a:t>5/4/2011</a:t>
            </a:r>
          </a:p>
        </p:txBody>
      </p:sp>
      <p:sp>
        <p:nvSpPr>
          <p:cNvPr id="76806" name="Rectangle 7"/>
          <p:cNvSpPr>
            <a:spLocks noChangeArrowheads="1"/>
          </p:cNvSpPr>
          <p:nvPr/>
        </p:nvSpPr>
        <p:spPr bwMode="auto">
          <a:xfrm>
            <a:off x="5076825" y="692150"/>
            <a:ext cx="3024188" cy="936625"/>
          </a:xfrm>
          <a:prstGeom prst="rect">
            <a:avLst/>
          </a:prstGeom>
          <a:solidFill>
            <a:schemeClr val="accent1"/>
          </a:solidFill>
          <a:ln w="9525">
            <a:solidFill>
              <a:schemeClr val="tx1"/>
            </a:solidFill>
            <a:miter lim="800000"/>
            <a:headEnd/>
            <a:tailEnd/>
          </a:ln>
        </p:spPr>
        <p:txBody>
          <a:bodyPr wrap="none" anchor="ctr"/>
          <a:lstStyle/>
          <a:p>
            <a:pPr algn="ctr"/>
            <a:r>
              <a:rPr lang="pt-BR"/>
              <a:t>Neurossonografia: NORMAL</a:t>
            </a:r>
          </a:p>
        </p:txBody>
      </p:sp>
      <p:sp>
        <p:nvSpPr>
          <p:cNvPr id="76807" name="Rectangle 8"/>
          <p:cNvSpPr>
            <a:spLocks noChangeArrowheads="1"/>
          </p:cNvSpPr>
          <p:nvPr/>
        </p:nvSpPr>
        <p:spPr bwMode="auto">
          <a:xfrm>
            <a:off x="1042988" y="2636838"/>
            <a:ext cx="865187" cy="215900"/>
          </a:xfrm>
          <a:prstGeom prst="rect">
            <a:avLst/>
          </a:prstGeom>
          <a:solidFill>
            <a:schemeClr val="accent1"/>
          </a:solidFill>
          <a:ln w="9525">
            <a:solidFill>
              <a:schemeClr val="tx1"/>
            </a:solidFill>
            <a:miter lim="800000"/>
            <a:headEnd/>
            <a:tailEnd/>
          </a:ln>
        </p:spPr>
        <p:txBody>
          <a:bodyPr wrap="none" anchor="ctr"/>
          <a:lstStyle/>
          <a:p>
            <a:pPr algn="ctr"/>
            <a:r>
              <a:rPr lang="pt-BR" sz="1200"/>
              <a:t>Margotto PR</a:t>
            </a:r>
          </a:p>
        </p:txBody>
      </p:sp>
      <p:sp>
        <p:nvSpPr>
          <p:cNvPr id="76808" name="Text Box 9"/>
          <p:cNvSpPr txBox="1">
            <a:spLocks noChangeArrowheads="1"/>
          </p:cNvSpPr>
          <p:nvPr/>
        </p:nvSpPr>
        <p:spPr bwMode="auto">
          <a:xfrm>
            <a:off x="0" y="6400800"/>
            <a:ext cx="2076450" cy="457200"/>
          </a:xfrm>
          <a:prstGeom prst="rect">
            <a:avLst/>
          </a:prstGeom>
          <a:noFill/>
          <a:ln w="9525">
            <a:noFill/>
            <a:miter lim="800000"/>
            <a:headEnd/>
            <a:tailEnd/>
          </a:ln>
        </p:spPr>
        <p:txBody>
          <a:bodyPr wrap="none">
            <a:spAutoFit/>
          </a:bodyPr>
          <a:lstStyle/>
          <a:p>
            <a:endParaRPr lang="pt-BR" sz="1200">
              <a:solidFill>
                <a:schemeClr val="accent2"/>
              </a:solidFill>
            </a:endParaRPr>
          </a:p>
          <a:p>
            <a:r>
              <a:rPr lang="pt-BR" sz="1200">
                <a:solidFill>
                  <a:schemeClr val="accent2"/>
                </a:solidFill>
                <a:hlinkClick r:id="rId5"/>
              </a:rPr>
              <a:t>www.paulomargotto.com.br</a:t>
            </a:r>
            <a:r>
              <a:rPr lang="pt-BR" sz="1200">
                <a:solidFill>
                  <a:schemeClr val="accent2"/>
                </a:solidFill>
              </a:rPr>
              <a:t> </a:t>
            </a:r>
          </a:p>
        </p:txBody>
      </p:sp>
      <p:sp>
        <p:nvSpPr>
          <p:cNvPr id="76809" name="Rectangle 10"/>
          <p:cNvSpPr>
            <a:spLocks noChangeArrowheads="1"/>
          </p:cNvSpPr>
          <p:nvPr/>
        </p:nvSpPr>
        <p:spPr bwMode="auto">
          <a:xfrm>
            <a:off x="1835150" y="5308600"/>
            <a:ext cx="9144000" cy="641350"/>
          </a:xfrm>
          <a:prstGeom prst="rect">
            <a:avLst/>
          </a:prstGeom>
          <a:noFill/>
          <a:ln w="9525">
            <a:noFill/>
            <a:miter lim="800000"/>
            <a:headEnd/>
            <a:tailEnd/>
          </a:ln>
        </p:spPr>
        <p:txBody>
          <a:bodyPr anchor="ctr">
            <a:spAutoFit/>
          </a:bodyPr>
          <a:lstStyle/>
          <a:p>
            <a:pPr eaLnBrk="0" hangingPunct="0"/>
            <a:r>
              <a:rPr lang="pt-BR">
                <a:hlinkClick r:id="rId6"/>
              </a:rPr>
              <a:t>NEUROSSONOGRAFIA NEONATAL</a:t>
            </a:r>
            <a:r>
              <a:rPr lang="pt-BR" b="1"/>
              <a:t> Paulo R. Margotto</a:t>
            </a:r>
          </a:p>
          <a:p>
            <a:pPr eaLnBrk="0" hangingPunct="0"/>
            <a:r>
              <a:rPr lang="pt-BR" b="1"/>
              <a:t>(consulte hemorragias intracranianas)</a:t>
            </a:r>
          </a:p>
        </p:txBody>
      </p:sp>
      <p:sp>
        <p:nvSpPr>
          <p:cNvPr id="76810" name="Text Box 11"/>
          <p:cNvSpPr txBox="1">
            <a:spLocks noChangeArrowheads="1"/>
          </p:cNvSpPr>
          <p:nvPr/>
        </p:nvSpPr>
        <p:spPr bwMode="auto">
          <a:xfrm>
            <a:off x="179388" y="5300663"/>
            <a:ext cx="1428750" cy="366712"/>
          </a:xfrm>
          <a:prstGeom prst="rect">
            <a:avLst/>
          </a:prstGeom>
          <a:noFill/>
          <a:ln w="9525">
            <a:noFill/>
            <a:miter lim="800000"/>
            <a:headEnd/>
            <a:tailEnd/>
          </a:ln>
        </p:spPr>
        <p:txBody>
          <a:bodyPr wrap="none">
            <a:spAutoFit/>
          </a:bodyPr>
          <a:lstStyle/>
          <a:p>
            <a:r>
              <a:rPr lang="pt-BR" b="1"/>
              <a:t>Clicar aqui!</a:t>
            </a:r>
          </a:p>
        </p:txBody>
      </p:sp>
      <p:sp>
        <p:nvSpPr>
          <p:cNvPr id="76811" name="Line 12"/>
          <p:cNvSpPr>
            <a:spLocks noChangeShapeType="1"/>
          </p:cNvSpPr>
          <p:nvPr/>
        </p:nvSpPr>
        <p:spPr bwMode="auto">
          <a:xfrm>
            <a:off x="1619250" y="5516563"/>
            <a:ext cx="287338" cy="0"/>
          </a:xfrm>
          <a:prstGeom prst="line">
            <a:avLst/>
          </a:prstGeom>
          <a:noFill/>
          <a:ln w="38100">
            <a:solidFill>
              <a:schemeClr val="accent1"/>
            </a:solidFill>
            <a:round/>
            <a:headEnd/>
            <a:tailEnd type="triangle" w="med" len="med"/>
          </a:ln>
        </p:spPr>
        <p:txBody>
          <a:bodyPr/>
          <a:lstStyle/>
          <a:p>
            <a:endParaRPr lang="pt-BR"/>
          </a:p>
        </p:txBody>
      </p:sp>
      <p:sp>
        <p:nvSpPr>
          <p:cNvPr id="76812" name="Text Box 13"/>
          <p:cNvSpPr txBox="1">
            <a:spLocks noChangeArrowheads="1"/>
          </p:cNvSpPr>
          <p:nvPr/>
        </p:nvSpPr>
        <p:spPr bwMode="auto">
          <a:xfrm>
            <a:off x="2771775" y="6021388"/>
            <a:ext cx="1552575" cy="336550"/>
          </a:xfrm>
          <a:prstGeom prst="rect">
            <a:avLst/>
          </a:prstGeom>
          <a:noFill/>
          <a:ln w="9525">
            <a:noFill/>
            <a:miter lim="800000"/>
            <a:headEnd/>
            <a:tailEnd/>
          </a:ln>
        </p:spPr>
        <p:txBody>
          <a:bodyPr wrap="none">
            <a:spAutoFit/>
          </a:bodyPr>
          <a:lstStyle/>
          <a:p>
            <a:pPr eaLnBrk="0" hangingPunct="0"/>
            <a:r>
              <a:rPr lang="pt-BR" sz="1600">
                <a:solidFill>
                  <a:schemeClr val="accent1"/>
                </a:solidFill>
                <a:latin typeface="Times New Roman" pitchFamily="18" charset="0"/>
              </a:rPr>
              <a:t>CLICAR AQUI!</a:t>
            </a:r>
          </a:p>
        </p:txBody>
      </p:sp>
      <p:sp>
        <p:nvSpPr>
          <p:cNvPr id="76813" name="Line 14"/>
          <p:cNvSpPr>
            <a:spLocks noChangeShapeType="1"/>
          </p:cNvSpPr>
          <p:nvPr/>
        </p:nvSpPr>
        <p:spPr bwMode="auto">
          <a:xfrm flipH="1" flipV="1">
            <a:off x="4364038" y="5926138"/>
            <a:ext cx="71437" cy="431800"/>
          </a:xfrm>
          <a:prstGeom prst="line">
            <a:avLst/>
          </a:prstGeom>
          <a:noFill/>
          <a:ln w="76200">
            <a:solidFill>
              <a:srgbClr val="FF0000"/>
            </a:solidFill>
            <a:round/>
            <a:headEnd/>
            <a:tailEnd type="triangle" w="med" len="med"/>
          </a:ln>
        </p:spPr>
        <p:txBody>
          <a:bodyPr wrap="none"/>
          <a:lstStyle/>
          <a:p>
            <a:endParaRPr lang="pt-BR"/>
          </a:p>
        </p:txBody>
      </p:sp>
    </p:spTree>
  </p:cSld>
  <p:clrMapOvr>
    <a:masterClrMapping/>
  </p:clrMapOvr>
  <p:transition spd="slow">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ítulo 1"/>
          <p:cNvSpPr>
            <a:spLocks noGrp="1"/>
          </p:cNvSpPr>
          <p:nvPr>
            <p:ph type="title" idx="4294967295"/>
          </p:nvPr>
        </p:nvSpPr>
        <p:spPr bwMode="auto">
          <a:noFill/>
        </p:spPr>
        <p:txBody>
          <a:bodyPr wrap="square" numCol="1" anchor="b" compatLnSpc="1">
            <a:prstTxWarp prst="textNoShape">
              <a:avLst/>
            </a:prstTxWarp>
          </a:bodyPr>
          <a:lstStyle/>
          <a:p>
            <a:pPr eaLnBrk="1" hangingPunct="1"/>
            <a:r>
              <a:rPr lang="pt-BR" sz="2500" smtClean="0">
                <a:solidFill>
                  <a:schemeClr val="accent2"/>
                </a:solidFill>
                <a:effectLst/>
              </a:rPr>
              <a:t>RESULTADO DOS EXAMES</a:t>
            </a:r>
          </a:p>
        </p:txBody>
      </p:sp>
      <p:sp>
        <p:nvSpPr>
          <p:cNvPr id="77826" name="Espaço Reservado para Conteúdo 2"/>
          <p:cNvSpPr>
            <a:spLocks noGrp="1"/>
          </p:cNvSpPr>
          <p:nvPr>
            <p:ph sz="quarter" idx="4294967295"/>
          </p:nvPr>
        </p:nvSpPr>
        <p:spPr>
          <a:xfrm>
            <a:off x="1187450" y="2028825"/>
            <a:ext cx="7088188" cy="2628900"/>
          </a:xfrm>
        </p:spPr>
        <p:txBody>
          <a:bodyPr/>
          <a:lstStyle/>
          <a:p>
            <a:pPr marL="273050" indent="-273050" eaLnBrk="1" hangingPunct="1"/>
            <a:r>
              <a:rPr lang="pt-BR" sz="2000" smtClean="0">
                <a:solidFill>
                  <a:schemeClr val="tx1"/>
                </a:solidFill>
              </a:rPr>
              <a:t>Fator VIII de coagulação: 58,40% (VR:50-150%)</a:t>
            </a:r>
          </a:p>
          <a:p>
            <a:pPr marL="273050" indent="-273050" eaLnBrk="1" hangingPunct="1"/>
            <a:r>
              <a:rPr lang="pt-BR" sz="2000" smtClean="0">
                <a:solidFill>
                  <a:schemeClr val="tx1"/>
                </a:solidFill>
              </a:rPr>
              <a:t>Fibrinogênio: 363mg/dL (VR:180-400mg/dL)</a:t>
            </a:r>
          </a:p>
          <a:p>
            <a:pPr marL="273050" indent="-273050" eaLnBrk="1" hangingPunct="1"/>
            <a:r>
              <a:rPr lang="pt-BR" sz="2000" smtClean="0">
                <a:solidFill>
                  <a:schemeClr val="tx1"/>
                </a:solidFill>
              </a:rPr>
              <a:t>Antitrombina III: 115% (VR: 80-120%)</a:t>
            </a:r>
          </a:p>
          <a:p>
            <a:pPr marL="273050" indent="-273050" eaLnBrk="1" hangingPunct="1"/>
            <a:r>
              <a:rPr lang="pt-BR" sz="2000" smtClean="0">
                <a:solidFill>
                  <a:schemeClr val="tx1"/>
                </a:solidFill>
              </a:rPr>
              <a:t>Proteina C: 117% (VR: 70-130%)</a:t>
            </a:r>
          </a:p>
          <a:p>
            <a:pPr marL="273050" indent="-273050" eaLnBrk="1" hangingPunct="1"/>
            <a:r>
              <a:rPr lang="pt-BR" sz="2000" smtClean="0">
                <a:solidFill>
                  <a:schemeClr val="tx1"/>
                </a:solidFill>
              </a:rPr>
              <a:t>Proteína S: 104% (VR: 65-150%)</a:t>
            </a:r>
          </a:p>
          <a:p>
            <a:pPr marL="273050" indent="-273050" eaLnBrk="1" hangingPunct="1"/>
            <a:r>
              <a:rPr lang="pt-BR" sz="2000" smtClean="0">
                <a:solidFill>
                  <a:schemeClr val="tx1"/>
                </a:solidFill>
              </a:rPr>
              <a:t>TAP: 14,7segundos (INR:1,17); referência: 13 segundos</a:t>
            </a:r>
          </a:p>
          <a:p>
            <a:pPr marL="273050" indent="-273050" eaLnBrk="1" hangingPunct="1"/>
            <a:r>
              <a:rPr lang="pt-BR" sz="2000" smtClean="0">
                <a:solidFill>
                  <a:schemeClr val="tx1"/>
                </a:solidFill>
              </a:rPr>
              <a:t>TTPA: 30 segundos;referência: 34 segundos</a:t>
            </a:r>
          </a:p>
          <a:p>
            <a:pPr marL="273050" indent="-273050" eaLnBrk="1" hangingPunct="1"/>
            <a:endParaRPr lang="pt-BR" sz="2000" smtClean="0">
              <a:solidFill>
                <a:schemeClr val="tx1"/>
              </a:solidFill>
            </a:endParaRPr>
          </a:p>
          <a:p>
            <a:pPr marL="273050" indent="-273050" eaLnBrk="1" hangingPunct="1"/>
            <a:endParaRPr lang="pt-BR" sz="2000" smtClean="0">
              <a:solidFill>
                <a:schemeClr val="tx1"/>
              </a:solidFill>
            </a:endParaRPr>
          </a:p>
          <a:p>
            <a:pPr marL="273050" indent="-273050" eaLnBrk="1" hangingPunct="1"/>
            <a:endParaRPr lang="pt-BR" sz="2000" smtClean="0">
              <a:solidFill>
                <a:schemeClr val="tx1"/>
              </a:solidFill>
            </a:endParaRPr>
          </a:p>
          <a:p>
            <a:pPr marL="273050" indent="-273050" eaLnBrk="1" hangingPunct="1"/>
            <a:endParaRPr lang="pt-BR" sz="2000" smtClean="0"/>
          </a:p>
          <a:p>
            <a:pPr marL="273050" indent="-273050" eaLnBrk="1" hangingPunct="1">
              <a:buFont typeface="Wingdings" pitchFamily="2" charset="2"/>
              <a:buNone/>
            </a:pPr>
            <a:r>
              <a:rPr lang="pt-BR" sz="2000" smtClean="0"/>
              <a:t>            </a:t>
            </a:r>
          </a:p>
          <a:p>
            <a:pPr marL="273050" indent="-273050" eaLnBrk="1" hangingPunct="1">
              <a:buFont typeface="Wingdings" pitchFamily="2" charset="2"/>
              <a:buNone/>
            </a:pPr>
            <a:endParaRPr lang="pt-BR" sz="2000" smtClean="0"/>
          </a:p>
          <a:p>
            <a:pPr marL="273050" indent="-273050" eaLnBrk="1" hangingPunct="1">
              <a:buFont typeface="Wingdings" pitchFamily="2" charset="2"/>
              <a:buNone/>
            </a:pPr>
            <a:endParaRPr lang="pt-BR" sz="2000" smtClean="0"/>
          </a:p>
          <a:p>
            <a:pPr marL="273050" indent="-273050" eaLnBrk="1" hangingPunct="1"/>
            <a:endParaRPr lang="pt-BR" sz="2000" smtClean="0"/>
          </a:p>
        </p:txBody>
      </p:sp>
      <p:sp>
        <p:nvSpPr>
          <p:cNvPr id="77827" name="Rectangle 4"/>
          <p:cNvSpPr>
            <a:spLocks noChangeArrowheads="1"/>
          </p:cNvSpPr>
          <p:nvPr/>
        </p:nvSpPr>
        <p:spPr bwMode="auto">
          <a:xfrm>
            <a:off x="2195513" y="0"/>
            <a:ext cx="5262562" cy="1066800"/>
          </a:xfrm>
          <a:prstGeom prst="rect">
            <a:avLst/>
          </a:prstGeom>
          <a:noFill/>
          <a:ln w="9525">
            <a:noFill/>
            <a:miter lim="800000"/>
            <a:headEnd/>
            <a:tailEnd/>
          </a:ln>
        </p:spPr>
        <p:txBody>
          <a:bodyPr wrap="none">
            <a:spAutoFit/>
          </a:bodyPr>
          <a:lstStyle/>
          <a:p>
            <a:pPr eaLnBrk="0" hangingPunct="0"/>
            <a:r>
              <a:rPr kumimoji="1" lang="pt-PT" sz="3200">
                <a:solidFill>
                  <a:schemeClr val="accent1"/>
                </a:solidFill>
                <a:latin typeface="Times New Roman" pitchFamily="18" charset="0"/>
              </a:rPr>
              <a:t>Hemorragia Intraventricular no</a:t>
            </a:r>
            <a:br>
              <a:rPr kumimoji="1" lang="pt-PT" sz="3200">
                <a:solidFill>
                  <a:schemeClr val="accent1"/>
                </a:solidFill>
                <a:latin typeface="Times New Roman" pitchFamily="18" charset="0"/>
              </a:rPr>
            </a:br>
            <a:r>
              <a:rPr kumimoji="1" lang="pt-PT" sz="3200">
                <a:solidFill>
                  <a:schemeClr val="accent1"/>
                </a:solidFill>
                <a:latin typeface="Times New Roman" pitchFamily="18" charset="0"/>
              </a:rPr>
              <a:t> Recém - Nascido à termo</a:t>
            </a:r>
            <a:endParaRPr kumimoji="1" lang="pt-BR" sz="3200">
              <a:solidFill>
                <a:schemeClr val="accent1"/>
              </a:solidFill>
              <a:latin typeface="Times New Roman" pitchFamily="18" charset="0"/>
            </a:endParaRPr>
          </a:p>
        </p:txBody>
      </p:sp>
    </p:spTree>
  </p:cSld>
  <p:clrMapOvr>
    <a:masterClrMapping/>
  </p:clrMapOvr>
  <p:transition spd="slow">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ítulo 1"/>
          <p:cNvSpPr>
            <a:spLocks noGrp="1"/>
          </p:cNvSpPr>
          <p:nvPr>
            <p:ph type="title" idx="4294967295"/>
          </p:nvPr>
        </p:nvSpPr>
        <p:spPr bwMode="auto">
          <a:noFill/>
        </p:spPr>
        <p:txBody>
          <a:bodyPr wrap="square" numCol="1" anchor="b" compatLnSpc="1">
            <a:prstTxWarp prst="textNoShape">
              <a:avLst/>
            </a:prstTxWarp>
          </a:bodyPr>
          <a:lstStyle/>
          <a:p>
            <a:pPr eaLnBrk="1" hangingPunct="1"/>
            <a:r>
              <a:rPr lang="pt-BR" sz="1900" b="1" smtClean="0">
                <a:solidFill>
                  <a:schemeClr val="accent2"/>
                </a:solidFill>
                <a:effectLst/>
              </a:rPr>
              <a:t>RESULTADO DOS EXAMES</a:t>
            </a:r>
          </a:p>
        </p:txBody>
      </p:sp>
      <p:sp>
        <p:nvSpPr>
          <p:cNvPr id="78850" name="Espaço Reservado para Conteúdo 2"/>
          <p:cNvSpPr>
            <a:spLocks noGrp="1"/>
          </p:cNvSpPr>
          <p:nvPr>
            <p:ph sz="quarter" idx="4294967295"/>
          </p:nvPr>
        </p:nvSpPr>
        <p:spPr>
          <a:xfrm>
            <a:off x="468313" y="1844675"/>
            <a:ext cx="8178800" cy="4171950"/>
          </a:xfrm>
        </p:spPr>
        <p:txBody>
          <a:bodyPr/>
          <a:lstStyle/>
          <a:p>
            <a:pPr marL="273050" indent="-273050" eaLnBrk="1" hangingPunct="1"/>
            <a:r>
              <a:rPr lang="pt-BR" smtClean="0">
                <a:solidFill>
                  <a:schemeClr val="tx1"/>
                </a:solidFill>
              </a:rPr>
              <a:t>Homocisteína: 6.4 micromol/L</a:t>
            </a:r>
          </a:p>
          <a:p>
            <a:pPr marL="273050" indent="-273050" eaLnBrk="1" hangingPunct="1">
              <a:buFont typeface="Wingdings" pitchFamily="2" charset="2"/>
              <a:buNone/>
            </a:pPr>
            <a:r>
              <a:rPr lang="pt-BR" smtClean="0">
                <a:solidFill>
                  <a:schemeClr val="tx1"/>
                </a:solidFill>
              </a:rPr>
              <a:t>(VR:4-15micromol/L)</a:t>
            </a:r>
          </a:p>
          <a:p>
            <a:pPr marL="273050" indent="-273050" eaLnBrk="1" hangingPunct="1"/>
            <a:r>
              <a:rPr lang="pt-BR" smtClean="0">
                <a:solidFill>
                  <a:schemeClr val="tx1"/>
                </a:solidFill>
              </a:rPr>
              <a:t>Gene de Metilenotetrahidrofolato redutase: Heterozigoto</a:t>
            </a:r>
          </a:p>
          <a:p>
            <a:pPr marL="273050" indent="-273050" eaLnBrk="1" hangingPunct="1"/>
            <a:r>
              <a:rPr lang="pt-BR" smtClean="0">
                <a:solidFill>
                  <a:schemeClr val="tx1"/>
                </a:solidFill>
              </a:rPr>
              <a:t>Fator V Leiden: negativo</a:t>
            </a:r>
          </a:p>
          <a:p>
            <a:pPr marL="273050" indent="-273050" eaLnBrk="1" hangingPunct="1"/>
            <a:r>
              <a:rPr lang="pt-BR" smtClean="0">
                <a:solidFill>
                  <a:schemeClr val="tx1"/>
                </a:solidFill>
              </a:rPr>
              <a:t>Anticorpos antifosfolípedes</a:t>
            </a:r>
          </a:p>
          <a:p>
            <a:pPr marL="273050" indent="-273050" eaLnBrk="1" hangingPunct="1">
              <a:buFont typeface="Wingdings" pitchFamily="2" charset="2"/>
              <a:buNone/>
            </a:pPr>
            <a:r>
              <a:rPr lang="pt-BR" smtClean="0">
                <a:solidFill>
                  <a:schemeClr val="tx1"/>
                </a:solidFill>
              </a:rPr>
              <a:t>      -anticardiolipina e antIcoagulante lúpico: </a:t>
            </a:r>
            <a:r>
              <a:rPr lang="pt-BR" b="1" smtClean="0">
                <a:solidFill>
                  <a:schemeClr val="tx1"/>
                </a:solidFill>
              </a:rPr>
              <a:t>NÃO REALIZADOS</a:t>
            </a:r>
          </a:p>
          <a:p>
            <a:pPr marL="273050" indent="-273050" algn="ctr" eaLnBrk="1" hangingPunct="1">
              <a:buFont typeface="Wingdings" pitchFamily="2" charset="2"/>
              <a:buNone/>
            </a:pPr>
            <a:r>
              <a:rPr lang="pt-BR" b="1" smtClean="0">
                <a:solidFill>
                  <a:srgbClr val="FF0000"/>
                </a:solidFill>
              </a:rPr>
              <a:t>Recém-nascido saiu de alta e não mais retornou para seguimento!</a:t>
            </a:r>
          </a:p>
          <a:p>
            <a:pPr marL="273050" indent="-273050" eaLnBrk="1" hangingPunct="1"/>
            <a:endParaRPr lang="pt-BR" smtClean="0">
              <a:solidFill>
                <a:srgbClr val="FF0000"/>
              </a:solidFill>
            </a:endParaRPr>
          </a:p>
        </p:txBody>
      </p:sp>
      <p:sp>
        <p:nvSpPr>
          <p:cNvPr id="78851" name="Rectangle 4"/>
          <p:cNvSpPr>
            <a:spLocks noChangeArrowheads="1"/>
          </p:cNvSpPr>
          <p:nvPr/>
        </p:nvSpPr>
        <p:spPr bwMode="auto">
          <a:xfrm>
            <a:off x="2195513" y="0"/>
            <a:ext cx="5262562" cy="1066800"/>
          </a:xfrm>
          <a:prstGeom prst="rect">
            <a:avLst/>
          </a:prstGeom>
          <a:noFill/>
          <a:ln w="9525">
            <a:noFill/>
            <a:miter lim="800000"/>
            <a:headEnd/>
            <a:tailEnd/>
          </a:ln>
        </p:spPr>
        <p:txBody>
          <a:bodyPr wrap="none">
            <a:spAutoFit/>
          </a:bodyPr>
          <a:lstStyle/>
          <a:p>
            <a:pPr eaLnBrk="0" hangingPunct="0"/>
            <a:r>
              <a:rPr kumimoji="1" lang="pt-PT" sz="3200">
                <a:solidFill>
                  <a:schemeClr val="accent1"/>
                </a:solidFill>
                <a:latin typeface="Times New Roman" pitchFamily="18" charset="0"/>
              </a:rPr>
              <a:t>Hemorragia Intraventricular no</a:t>
            </a:r>
            <a:br>
              <a:rPr kumimoji="1" lang="pt-PT" sz="3200">
                <a:solidFill>
                  <a:schemeClr val="accent1"/>
                </a:solidFill>
                <a:latin typeface="Times New Roman" pitchFamily="18" charset="0"/>
              </a:rPr>
            </a:br>
            <a:r>
              <a:rPr kumimoji="1" lang="pt-PT" sz="3200">
                <a:solidFill>
                  <a:schemeClr val="accent1"/>
                </a:solidFill>
                <a:latin typeface="Times New Roman" pitchFamily="18" charset="0"/>
              </a:rPr>
              <a:t> Recém - Nascido à termo</a:t>
            </a:r>
            <a:endParaRPr kumimoji="1" lang="pt-BR" sz="3200">
              <a:solidFill>
                <a:schemeClr val="accent1"/>
              </a:solidFill>
              <a:latin typeface="Times New Roman" pitchFamily="18" charset="0"/>
            </a:endParaRPr>
          </a:p>
        </p:txBody>
      </p:sp>
    </p:spTree>
  </p:cSld>
  <p:clrMapOvr>
    <a:masterClrMapping/>
  </p:clrMapOvr>
  <p:transition spd="slow">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3"/>
          <p:cNvSpPr>
            <a:spLocks noGrp="1"/>
          </p:cNvSpPr>
          <p:nvPr>
            <p:ph type="body" idx="4294967295"/>
          </p:nvPr>
        </p:nvSpPr>
        <p:spPr/>
        <p:txBody>
          <a:bodyPr/>
          <a:lstStyle/>
          <a:p>
            <a:r>
              <a:rPr lang="pt-BR" smtClean="0"/>
              <a:t>Consultem agora </a:t>
            </a:r>
            <a:r>
              <a:rPr lang="pt-BR" smtClean="0">
                <a:solidFill>
                  <a:srgbClr val="000099"/>
                </a:solidFill>
              </a:rPr>
              <a:t>Hemorragia Intraventricular no Recém-Nascido Pré-termo</a:t>
            </a:r>
            <a:r>
              <a:rPr lang="pt-BR" smtClean="0"/>
              <a:t> e o que escrevemos há 31 anos sobre o tema!</a:t>
            </a:r>
          </a:p>
          <a:p>
            <a:pPr>
              <a:buFont typeface="Wingdings" pitchFamily="2" charset="2"/>
              <a:buNone/>
            </a:pPr>
            <a:endParaRPr lang="pt-BR" smtClean="0"/>
          </a:p>
        </p:txBody>
      </p:sp>
      <p:graphicFrame>
        <p:nvGraphicFramePr>
          <p:cNvPr id="91154" name="Group 18"/>
          <p:cNvGraphicFramePr>
            <a:graphicFrameLocks noGrp="1"/>
          </p:cNvGraphicFramePr>
          <p:nvPr/>
        </p:nvGraphicFramePr>
        <p:xfrm>
          <a:off x="685800" y="3429000"/>
          <a:ext cx="7488238" cy="641350"/>
        </p:xfrm>
        <a:graphic>
          <a:graphicData uri="http://schemas.openxmlformats.org/drawingml/2006/table">
            <a:tbl>
              <a:tblPr/>
              <a:tblGrid>
                <a:gridCol w="6696075"/>
                <a:gridCol w="792163"/>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Hemorragia intraventricular no recém-nascido pré-termo</a:t>
                      </a:r>
                      <a:r>
                        <a:rPr kumimoji="0" lang="en-US" sz="1800" b="0" i="0" u="none" strike="noStrike" cap="none" normalizeH="0" baseline="0" smtClean="0">
                          <a:ln>
                            <a:noFill/>
                          </a:ln>
                          <a:solidFill>
                            <a:schemeClr val="tx1"/>
                          </a:solidFill>
                          <a:effectLst/>
                          <a:latin typeface="Arial" charset="0"/>
                          <a:cs typeface="Arial" charset="0"/>
                        </a:rPr>
                        <a:t/>
                      </a:r>
                      <a:br>
                        <a:rPr kumimoji="0" lang="en-US" sz="1800" b="0" i="0" u="none" strike="noStrike" cap="none" normalizeH="0" baseline="0" smtClean="0">
                          <a:ln>
                            <a:noFill/>
                          </a:ln>
                          <a:solidFill>
                            <a:schemeClr val="tx1"/>
                          </a:solidFill>
                          <a:effectLst/>
                          <a:latin typeface="Arial" charset="0"/>
                          <a:cs typeface="Arial" charset="0"/>
                        </a:rPr>
                      </a:br>
                      <a:r>
                        <a:rPr kumimoji="0" lang="en-US" sz="1800" b="0" i="0" u="none" strike="noStrike" cap="none" normalizeH="0" baseline="0" smtClean="0">
                          <a:ln>
                            <a:noFill/>
                          </a:ln>
                          <a:solidFill>
                            <a:schemeClr val="tx1"/>
                          </a:solidFill>
                          <a:effectLst/>
                          <a:latin typeface="Arial" charset="0"/>
                          <a:cs typeface="Arial" charset="0"/>
                        </a:rPr>
                        <a:t>Autor(es):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hlinkClick r:id="rId2"/>
                        </a:rPr>
                        <a:t>  </a:t>
                      </a:r>
                      <a:r>
                        <a:rPr kumimoji="0" lang="en-US"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9877" name="Picture 6" descr="link2">
            <a:hlinkClick r:id="rId2"/>
          </p:cNvPr>
          <p:cNvPicPr>
            <a:picLocks noChangeAspect="1" noChangeArrowheads="1"/>
          </p:cNvPicPr>
          <p:nvPr/>
        </p:nvPicPr>
        <p:blipFill>
          <a:blip r:embed="rId3"/>
          <a:srcRect/>
          <a:stretch>
            <a:fillRect/>
          </a:stretch>
        </p:blipFill>
        <p:spPr bwMode="auto">
          <a:xfrm>
            <a:off x="7869238" y="3594100"/>
            <a:ext cx="352425" cy="285750"/>
          </a:xfrm>
          <a:prstGeom prst="rect">
            <a:avLst/>
          </a:prstGeom>
          <a:noFill/>
          <a:ln w="9525">
            <a:noFill/>
            <a:miter lim="800000"/>
            <a:headEnd/>
            <a:tailEnd/>
          </a:ln>
        </p:spPr>
      </p:pic>
      <p:graphicFrame>
        <p:nvGraphicFramePr>
          <p:cNvPr id="91171" name="Group 35"/>
          <p:cNvGraphicFramePr>
            <a:graphicFrameLocks noGrp="1"/>
          </p:cNvGraphicFramePr>
          <p:nvPr/>
        </p:nvGraphicFramePr>
        <p:xfrm>
          <a:off x="685800" y="4679950"/>
          <a:ext cx="8032750" cy="914400"/>
        </p:xfrm>
        <a:graphic>
          <a:graphicData uri="http://schemas.openxmlformats.org/drawingml/2006/table">
            <a:tbl>
              <a:tblPr/>
              <a:tblGrid>
                <a:gridCol w="7183438"/>
                <a:gridCol w="849312"/>
              </a:tblGrid>
              <a:tr h="620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charset="0"/>
                          <a:cs typeface="Arial" charset="0"/>
                        </a:rPr>
                        <a:t>MEMÓRIA:(há 31 anos): Hemorragia periventricular/hemorragia intraventricular no recém-nascido pré-termo</a:t>
                      </a:r>
                      <a:r>
                        <a:rPr kumimoji="0" lang="en-US" sz="1800" b="0" i="0" u="none" strike="noStrike" cap="none" normalizeH="0" baseline="0" smtClean="0">
                          <a:ln>
                            <a:noFill/>
                          </a:ln>
                          <a:solidFill>
                            <a:schemeClr val="tx1"/>
                          </a:solidFill>
                          <a:effectLst/>
                          <a:latin typeface="Arial" charset="0"/>
                          <a:cs typeface="Arial" charset="0"/>
                        </a:rPr>
                        <a:t/>
                      </a:r>
                      <a:br>
                        <a:rPr kumimoji="0" lang="en-US" sz="1800" b="0" i="0" u="none" strike="noStrike" cap="none" normalizeH="0" baseline="0" smtClean="0">
                          <a:ln>
                            <a:noFill/>
                          </a:ln>
                          <a:solidFill>
                            <a:schemeClr val="tx1"/>
                          </a:solidFill>
                          <a:effectLst/>
                          <a:latin typeface="Arial" charset="0"/>
                          <a:cs typeface="Arial" charset="0"/>
                        </a:rPr>
                      </a:br>
                      <a:r>
                        <a:rPr kumimoji="0" lang="en-US" sz="1800" b="0" i="0" u="none" strike="noStrike" cap="none" normalizeH="0" baseline="0" smtClean="0">
                          <a:ln>
                            <a:noFill/>
                          </a:ln>
                          <a:solidFill>
                            <a:schemeClr val="tx1"/>
                          </a:solidFill>
                          <a:effectLst/>
                          <a:latin typeface="Arial" charset="0"/>
                          <a:cs typeface="Arial" charset="0"/>
                        </a:rPr>
                        <a:t>Autor(es):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cs typeface="Arial" charset="0"/>
                          <a:hlinkClick r:id="rId4"/>
                        </a:rPr>
                        <a:t>  </a:t>
                      </a:r>
                      <a:r>
                        <a:rPr kumimoji="0" lang="en-US"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9881" name="Picture 21" descr="link2">
            <a:hlinkClick r:id="rId4"/>
          </p:cNvPr>
          <p:cNvPicPr>
            <a:picLocks noChangeAspect="1" noChangeArrowheads="1"/>
          </p:cNvPicPr>
          <p:nvPr/>
        </p:nvPicPr>
        <p:blipFill>
          <a:blip r:embed="rId3"/>
          <a:srcRect/>
          <a:stretch>
            <a:fillRect/>
          </a:stretch>
        </p:blipFill>
        <p:spPr bwMode="auto">
          <a:xfrm>
            <a:off x="7821613" y="4819650"/>
            <a:ext cx="352425" cy="285750"/>
          </a:xfrm>
          <a:prstGeom prst="rect">
            <a:avLst/>
          </a:prstGeom>
          <a:noFill/>
          <a:ln w="9525">
            <a:noFill/>
            <a:miter lim="800000"/>
            <a:headEnd/>
            <a:tailEnd/>
          </a:ln>
        </p:spPr>
      </p:pic>
      <p:sp>
        <p:nvSpPr>
          <p:cNvPr id="79882" name="Text Box 36"/>
          <p:cNvSpPr txBox="1">
            <a:spLocks noChangeArrowheads="1"/>
          </p:cNvSpPr>
          <p:nvPr/>
        </p:nvSpPr>
        <p:spPr bwMode="auto">
          <a:xfrm>
            <a:off x="152400" y="4070350"/>
            <a:ext cx="8991600" cy="336550"/>
          </a:xfrm>
          <a:prstGeom prst="rect">
            <a:avLst/>
          </a:prstGeom>
          <a:noFill/>
          <a:ln w="9525">
            <a:noFill/>
            <a:miter lim="800000"/>
            <a:headEnd/>
            <a:tailEnd/>
          </a:ln>
        </p:spPr>
        <p:txBody>
          <a:bodyPr wrap="none">
            <a:spAutoFit/>
          </a:bodyPr>
          <a:lstStyle/>
          <a:p>
            <a:r>
              <a:rPr lang="pt-BR" sz="1600" b="1" i="1"/>
              <a:t>(Capítulo do livro Assistência ao Recém-Nascido de Risco, ESCS, Brasília, 3ª Edição, 2013)</a:t>
            </a:r>
          </a:p>
        </p:txBody>
      </p:sp>
    </p:spTree>
  </p:cSld>
  <p:clrMapOvr>
    <a:masterClrMapping/>
  </p:clrMapOvr>
  <p:transition spd="slow">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Rectangle 2"/>
          <p:cNvSpPr>
            <a:spLocks noGrp="1"/>
          </p:cNvSpPr>
          <p:nvPr>
            <p:ph type="title" idx="4294967295"/>
          </p:nvPr>
        </p:nvSpPr>
        <p:spPr bwMode="auto">
          <a:xfrm>
            <a:off x="323850" y="-242888"/>
            <a:ext cx="6858000" cy="1676401"/>
          </a:xfrm>
          <a:noFill/>
        </p:spPr>
        <p:txBody>
          <a:bodyPr wrap="square" numCol="1" compatLnSpc="1">
            <a:prstTxWarp prst="textNoShape">
              <a:avLst/>
            </a:prstTxWarp>
          </a:bodyPr>
          <a:lstStyle/>
          <a:p>
            <a:pPr eaLnBrk="1" hangingPunct="1"/>
            <a:r>
              <a:rPr lang="pt-BR" smtClean="0">
                <a:solidFill>
                  <a:srgbClr val="000099"/>
                </a:solidFill>
                <a:effectLst/>
              </a:rPr>
              <a:t>OBRIGADO!</a:t>
            </a:r>
          </a:p>
        </p:txBody>
      </p:sp>
      <p:pic>
        <p:nvPicPr>
          <p:cNvPr id="80898" name="Picture 3"/>
          <p:cNvPicPr>
            <a:picLocks noChangeAspect="1" noChangeArrowheads="1"/>
          </p:cNvPicPr>
          <p:nvPr/>
        </p:nvPicPr>
        <p:blipFill>
          <a:blip r:embed="rId2"/>
          <a:srcRect/>
          <a:stretch>
            <a:fillRect/>
          </a:stretch>
        </p:blipFill>
        <p:spPr bwMode="auto">
          <a:xfrm>
            <a:off x="1042988" y="908050"/>
            <a:ext cx="6604000" cy="5389563"/>
          </a:xfrm>
          <a:prstGeom prst="rect">
            <a:avLst/>
          </a:prstGeom>
          <a:noFill/>
          <a:ln w="9525">
            <a:noFill/>
            <a:miter lim="800000"/>
            <a:headEnd/>
            <a:tailEnd/>
          </a:ln>
        </p:spPr>
      </p:pic>
      <p:sp>
        <p:nvSpPr>
          <p:cNvPr id="80899" name="Text Box 4"/>
          <p:cNvSpPr txBox="1">
            <a:spLocks noChangeArrowheads="1"/>
          </p:cNvSpPr>
          <p:nvPr/>
        </p:nvSpPr>
        <p:spPr bwMode="auto">
          <a:xfrm>
            <a:off x="0" y="6308725"/>
            <a:ext cx="8985250" cy="366713"/>
          </a:xfrm>
          <a:prstGeom prst="rect">
            <a:avLst/>
          </a:prstGeom>
          <a:noFill/>
          <a:ln w="9525">
            <a:noFill/>
            <a:miter lim="800000"/>
            <a:headEnd/>
            <a:tailEnd/>
          </a:ln>
        </p:spPr>
        <p:txBody>
          <a:bodyPr wrap="none">
            <a:spAutoFit/>
          </a:bodyPr>
          <a:lstStyle/>
          <a:p>
            <a:r>
              <a:rPr lang="pt-BR">
                <a:solidFill>
                  <a:srgbClr val="0000FF"/>
                </a:solidFill>
              </a:rPr>
              <a:t>Ddo Marcos Vinicius M. Oliveira, Dr. Paulo R. Margotto e Dra. Tatiane Melo de Oliveira</a:t>
            </a:r>
          </a:p>
        </p:txBody>
      </p:sp>
    </p:spTree>
  </p:cSld>
  <p:clrMapOvr>
    <a:masterClrMapping/>
  </p:clrMapOvr>
  <p:transition spd="slow">
    <p:fade/>
  </p:transition>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Folio">
  <a:themeElements>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fontScheme name="Folio">
      <a:majorFont>
        <a:latin typeface="Calisto MT"/>
        <a:ea typeface=""/>
        <a:cs typeface=""/>
        <a:font script="Jpan" typeface="ＭＳ 明朝"/>
      </a:majorFont>
      <a:minorFont>
        <a:latin typeface="Calisto MT"/>
        <a:ea typeface=""/>
        <a:cs typeface=""/>
        <a:font script="Jpan" typeface="ＭＳ 明朝"/>
      </a:minorFont>
    </a:fontScheme>
    <a:fmtScheme name="Folio">
      <a:fillStyleLst>
        <a:solidFill>
          <a:schemeClr val="phClr"/>
        </a:solidFill>
        <a:blipFill rotWithShape="1">
          <a:blip xmlns:r="http://schemas.openxmlformats.org/officeDocument/2006/relationships" r:embed="rId1">
            <a:duotone>
              <a:schemeClr val="phClr">
                <a:shade val="30000"/>
                <a:satMod val="120000"/>
              </a:schemeClr>
              <a:schemeClr val="phClr">
                <a:tint val="70000"/>
                <a:satMod val="350000"/>
                <a:lumMod val="110000"/>
              </a:schemeClr>
            </a:duotone>
          </a:blip>
          <a:stretch/>
        </a:blipFill>
        <a:blipFill rotWithShape="1">
          <a:blip xmlns:r="http://schemas.openxmlformats.org/officeDocument/2006/relationships" r:embed="rId2">
            <a:duotone>
              <a:schemeClr val="phClr">
                <a:shade val="40000"/>
                <a:satMod val="120000"/>
              </a:schemeClr>
              <a:schemeClr val="phClr">
                <a:tint val="70000"/>
                <a:satMod val="300000"/>
                <a:lumMod val="110000"/>
              </a:schemeClr>
            </a:duotone>
          </a:blip>
          <a:tile tx="0" ty="0" sx="50000" sy="50000" flip="none" algn="tl"/>
        </a:blip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38100" dist="25400" dir="5400000" algn="br" rotWithShape="0">
              <a:srgbClr val="000000">
                <a:alpha val="50000"/>
              </a:srgbClr>
            </a:outerShdw>
          </a:effectLst>
        </a:effectStyle>
        <a:effectStyle>
          <a:effectLst>
            <a:innerShdw blurRad="190500" dist="25400">
              <a:srgbClr val="000000">
                <a:alpha val="50000"/>
              </a:srgbClr>
            </a:innerShdw>
          </a:effectLst>
        </a:effectStyle>
      </a:effectStyleLst>
      <a:bgFillStyleLst>
        <a:blipFill rotWithShape="1">
          <a:blip xmlns:r="http://schemas.openxmlformats.org/officeDocument/2006/relationships" r:embed="rId3">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4">
            <a:duotone>
              <a:schemeClr val="phClr">
                <a:shade val="10000"/>
                <a:satMod val="125000"/>
              </a:schemeClr>
              <a:schemeClr val="phClr">
                <a:tint val="70000"/>
                <a:satMod val="350000"/>
                <a:lumMod val="110000"/>
              </a:schemeClr>
            </a:duotone>
          </a:blip>
          <a:stretch/>
        </a:blipFill>
        <a:blipFill rotWithShape="1">
          <a:blip xmlns:r="http://schemas.openxmlformats.org/officeDocument/2006/relationships" r:embed="rId5">
            <a:duotone>
              <a:schemeClr val="phClr">
                <a:shade val="3000"/>
                <a:lumMod val="10000"/>
              </a:schemeClr>
              <a:schemeClr val="phClr">
                <a:tint val="91000"/>
                <a:satMod val="500000"/>
                <a:lumMod val="125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Folio">
    <a:dk1>
      <a:sysClr val="windowText" lastClr="000000"/>
    </a:dk1>
    <a:lt1>
      <a:sysClr val="window" lastClr="FFFFFF"/>
    </a:lt1>
    <a:dk2>
      <a:srgbClr val="2D2F2B"/>
    </a:dk2>
    <a:lt2>
      <a:srgbClr val="DEDED7"/>
    </a:lt2>
    <a:accent1>
      <a:srgbClr val="294171"/>
    </a:accent1>
    <a:accent2>
      <a:srgbClr val="748CBC"/>
    </a:accent2>
    <a:accent3>
      <a:srgbClr val="8E887C"/>
    </a:accent3>
    <a:accent4>
      <a:srgbClr val="834736"/>
    </a:accent4>
    <a:accent5>
      <a:srgbClr val="5A1705"/>
    </a:accent5>
    <a:accent6>
      <a:srgbClr val="A0A16A"/>
    </a:accent6>
    <a:hlink>
      <a:srgbClr val="74B6BC"/>
    </a:hlink>
    <a:folHlink>
      <a:srgbClr val="7F95A4"/>
    </a:folHlink>
  </a:clrScheme>
</a:themeOverride>
</file>

<file path=docProps/app.xml><?xml version="1.0" encoding="utf-8"?>
<Properties xmlns="http://schemas.openxmlformats.org/officeDocument/2006/extended-properties" xmlns:vt="http://schemas.openxmlformats.org/officeDocument/2006/docPropsVTypes">
  <Template>Folio.thmx</Template>
  <TotalTime>714</TotalTime>
  <Words>4146</Words>
  <Application>Microsoft Office PowerPoint</Application>
  <PresentationFormat>Apresentação na tela (4:3)</PresentationFormat>
  <Paragraphs>283</Paragraphs>
  <Slides>66</Slides>
  <Notes>0</Notes>
  <HiddenSlides>0</HiddenSlides>
  <MMClips>0</MMClips>
  <ScaleCrop>false</ScaleCrop>
  <HeadingPairs>
    <vt:vector size="6" baseType="variant">
      <vt:variant>
        <vt:lpstr>Fontes usadas</vt:lpstr>
      </vt:variant>
      <vt:variant>
        <vt:i4>7</vt:i4>
      </vt:variant>
      <vt:variant>
        <vt:lpstr>Modelo de design</vt:lpstr>
      </vt:variant>
      <vt:variant>
        <vt:i4>12</vt:i4>
      </vt:variant>
      <vt:variant>
        <vt:lpstr>Títulos de slides</vt:lpstr>
      </vt:variant>
      <vt:variant>
        <vt:i4>66</vt:i4>
      </vt:variant>
    </vt:vector>
  </HeadingPairs>
  <TitlesOfParts>
    <vt:vector size="85" baseType="lpstr">
      <vt:lpstr>Arial</vt:lpstr>
      <vt:lpstr>Calisto MT</vt:lpstr>
      <vt:lpstr>Wingdings</vt:lpstr>
      <vt:lpstr>Calibri</vt:lpstr>
      <vt:lpstr>Verdana</vt:lpstr>
      <vt:lpstr>Arial Narrow</vt:lpstr>
      <vt:lpstr>Times New Roman</vt:lpstr>
      <vt:lpstr>Folio</vt:lpstr>
      <vt:lpstr>Folio</vt:lpstr>
      <vt:lpstr>Folio</vt:lpstr>
      <vt:lpstr>Folio</vt:lpstr>
      <vt:lpstr>Folio</vt:lpstr>
      <vt:lpstr>Folio</vt:lpstr>
      <vt:lpstr>Folio</vt:lpstr>
      <vt:lpstr>Folio</vt:lpstr>
      <vt:lpstr>Folio</vt:lpstr>
      <vt:lpstr>Folio</vt:lpstr>
      <vt:lpstr>Folio</vt:lpstr>
      <vt:lpstr>Folio</vt:lpstr>
      <vt:lpstr>Slide 1</vt:lpstr>
      <vt:lpstr>Slide 2</vt:lpstr>
      <vt:lpstr>Slide 3</vt:lpstr>
      <vt:lpstr>Estudo de Caso</vt:lpstr>
      <vt:lpstr>Slide 5</vt:lpstr>
      <vt:lpstr>Slide 6</vt:lpstr>
      <vt:lpstr>Slide 7</vt:lpstr>
      <vt:lpstr>Slide 8</vt:lpstr>
      <vt:lpstr>Slide 9</vt:lpstr>
      <vt:lpstr>Slide 10</vt:lpstr>
      <vt:lpstr>Slide 11</vt:lpstr>
      <vt:lpstr>Slide 12</vt:lpstr>
      <vt:lpstr>Slide 13</vt:lpstr>
      <vt:lpstr>Slide 14</vt:lpstr>
      <vt:lpstr>Hemorragia Intraventricular no RN Termo</vt:lpstr>
      <vt:lpstr>Slide 16</vt:lpstr>
      <vt:lpstr>Slide 17</vt:lpstr>
      <vt:lpstr>Slide 18</vt:lpstr>
      <vt:lpstr>Slide 19</vt:lpstr>
      <vt:lpstr>Patogênese</vt:lpstr>
      <vt:lpstr>Slide 21</vt:lpstr>
      <vt:lpstr>Slide 22</vt:lpstr>
      <vt:lpstr>Slide 23</vt:lpstr>
      <vt:lpstr>Slide 24</vt:lpstr>
      <vt:lpstr>Como o Recém-Nascido se apresenta?</vt:lpstr>
      <vt:lpstr>Slide 26</vt:lpstr>
      <vt:lpstr>Slide 27</vt:lpstr>
      <vt:lpstr>Diagnósticos</vt:lpstr>
      <vt:lpstr>Slide 29</vt:lpstr>
      <vt:lpstr>Complicações</vt:lpstr>
      <vt:lpstr>Slide 31</vt:lpstr>
      <vt:lpstr>Slide 32</vt:lpstr>
      <vt:lpstr>Slide 33</vt:lpstr>
      <vt:lpstr>Manejo e Tratamento</vt:lpstr>
      <vt:lpstr>Slide 35</vt:lpstr>
      <vt:lpstr>Resultados</vt:lpstr>
      <vt:lpstr>Slide 37</vt:lpstr>
      <vt:lpstr>Responsabilidade da Enfermagem</vt:lpstr>
      <vt:lpstr>Conclusão</vt:lpstr>
      <vt:lpstr>Slide 40</vt:lpstr>
      <vt:lpstr>Slide 41</vt:lpstr>
      <vt:lpstr>Slide 42</vt:lpstr>
      <vt:lpstr>Slide 43</vt:lpstr>
      <vt:lpstr>Portanto,....</vt:lpstr>
      <vt:lpstr>Nota do Editor do site, Dr. Paulo R. Margotto </vt:lpstr>
      <vt:lpstr>Slide 46</vt:lpstr>
      <vt:lpstr>Hemorragia intraventricular no recém-nascido a termo</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RESULTADO DOS EXAMES</vt:lpstr>
      <vt:lpstr>RESULTADO DOS EXAMES</vt:lpstr>
      <vt:lpstr>Slide 65</vt:lpstr>
      <vt:lpstr>OBRIGADO!</vt:lpstr>
    </vt:vector>
  </TitlesOfParts>
  <Company>Tatiane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Tatiane  Oliveira</dc:creator>
  <cp:lastModifiedBy>Paulo</cp:lastModifiedBy>
  <cp:revision>49</cp:revision>
  <dcterms:created xsi:type="dcterms:W3CDTF">2013-09-02T19:46:46Z</dcterms:created>
  <dcterms:modified xsi:type="dcterms:W3CDTF">2013-12-16T13:57:08Z</dcterms:modified>
</cp:coreProperties>
</file>