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7"/>
  </p:notesMasterIdLst>
  <p:sldIdLst>
    <p:sldId id="257" r:id="rId2"/>
    <p:sldId id="258" r:id="rId3"/>
    <p:sldId id="279" r:id="rId4"/>
    <p:sldId id="296" r:id="rId5"/>
    <p:sldId id="280" r:id="rId6"/>
    <p:sldId id="267" r:id="rId7"/>
    <p:sldId id="260" r:id="rId8"/>
    <p:sldId id="261" r:id="rId9"/>
    <p:sldId id="259" r:id="rId10"/>
    <p:sldId id="281" r:id="rId11"/>
    <p:sldId id="273" r:id="rId12"/>
    <p:sldId id="274" r:id="rId13"/>
    <p:sldId id="282" r:id="rId14"/>
    <p:sldId id="275" r:id="rId15"/>
    <p:sldId id="276" r:id="rId16"/>
    <p:sldId id="283" r:id="rId17"/>
    <p:sldId id="277" r:id="rId18"/>
    <p:sldId id="278" r:id="rId19"/>
    <p:sldId id="262" r:id="rId20"/>
    <p:sldId id="284" r:id="rId21"/>
    <p:sldId id="285" r:id="rId22"/>
    <p:sldId id="286" r:id="rId23"/>
    <p:sldId id="287" r:id="rId24"/>
    <p:sldId id="288" r:id="rId25"/>
    <p:sldId id="289" r:id="rId26"/>
    <p:sldId id="290" r:id="rId27"/>
    <p:sldId id="291" r:id="rId28"/>
    <p:sldId id="292" r:id="rId29"/>
    <p:sldId id="293" r:id="rId30"/>
    <p:sldId id="294" r:id="rId31"/>
    <p:sldId id="295" r:id="rId32"/>
    <p:sldId id="297" r:id="rId33"/>
    <p:sldId id="301" r:id="rId34"/>
    <p:sldId id="298" r:id="rId35"/>
    <p:sldId id="299" r:id="rId36"/>
    <p:sldId id="300" r:id="rId37"/>
    <p:sldId id="306" r:id="rId38"/>
    <p:sldId id="302" r:id="rId39"/>
    <p:sldId id="303" r:id="rId40"/>
    <p:sldId id="304" r:id="rId41"/>
    <p:sldId id="307" r:id="rId42"/>
    <p:sldId id="308" r:id="rId43"/>
    <p:sldId id="309" r:id="rId44"/>
    <p:sldId id="310" r:id="rId45"/>
    <p:sldId id="272" r:id="rId4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FF00"/>
    <a:srgbClr val="0033CC"/>
    <a:srgbClr val="FF00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712" autoAdjust="0"/>
  </p:normalViewPr>
  <p:slideViewPr>
    <p:cSldViewPr snapToGrid="0">
      <p:cViewPr>
        <p:scale>
          <a:sx n="66" d="100"/>
          <a:sy n="66" d="100"/>
        </p:scale>
        <p:origin x="-1190" y="-3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8752B98-6415-4322-9991-34BB70E47AA8}" type="datetimeFigureOut">
              <a:rPr lang="pt-BR"/>
              <a:pPr>
                <a:defRPr/>
              </a:pPr>
              <a:t>03/09/2016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06AEBC9-EE6A-4EAC-B7B4-108F1CC47391}"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Periventricular leucomalácia, HIV severa, hemorragia cerebelar </a:t>
            </a:r>
          </a:p>
        </p:txBody>
      </p:sp>
      <p:sp>
        <p:nvSpPr>
          <p:cNvPr id="32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68E62B-8CE6-4CDC-A69C-FFEB6DD13A3A}" type="slidenum">
              <a:rPr lang="pt-BR"/>
              <a:pPr fontAlgn="base">
                <a:spcBef>
                  <a:spcPct val="0"/>
                </a:spcBef>
                <a:spcAft>
                  <a:spcPct val="0"/>
                </a:spcAft>
              </a:pPr>
              <a:t>11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 name="Espaço Reservado para Anotações 2"/>
          <p:cNvSpPr>
            <a:spLocks noGrp="1"/>
          </p:cNvSpPr>
          <p:nvPr>
            <p:ph type="body" idx="1"/>
          </p:nvPr>
        </p:nvSpPr>
        <p:spPr/>
        <p:txBody>
          <a:bodyPr/>
          <a:lstStyle/>
          <a:p>
            <a:pPr fontAlgn="auto">
              <a:spcBef>
                <a:spcPts val="0"/>
              </a:spcBef>
              <a:spcAft>
                <a:spcPts val="0"/>
              </a:spcAft>
              <a:defRPr/>
            </a:pPr>
            <a:r>
              <a:rPr lang="pt-BR" dirty="0" err="1" smtClean="0"/>
              <a:t>the</a:t>
            </a:r>
            <a:r>
              <a:rPr lang="pt-BR" dirty="0" smtClean="0"/>
              <a:t> </a:t>
            </a:r>
            <a:r>
              <a:rPr lang="pt-BR" dirty="0" err="1" smtClean="0"/>
              <a:t>intracranial</a:t>
            </a:r>
            <a:r>
              <a:rPr lang="pt-BR" dirty="0" smtClean="0"/>
              <a:t> </a:t>
            </a:r>
            <a:r>
              <a:rPr lang="pt-BR" dirty="0" err="1" smtClean="0"/>
              <a:t>and</a:t>
            </a:r>
            <a:r>
              <a:rPr lang="pt-BR" dirty="0" smtClean="0"/>
              <a:t> </a:t>
            </a:r>
            <a:r>
              <a:rPr lang="en-US" dirty="0" smtClean="0"/>
              <a:t>cerebellar volume, were smaller in the preterm infants (all </a:t>
            </a:r>
            <a:r>
              <a:rPr lang="pt-BR" dirty="0" smtClean="0"/>
              <a:t>P &lt; .001) e o volume cerebelar em relação ao volume intracraniano também é menor no PT</a:t>
            </a:r>
          </a:p>
          <a:p>
            <a:pPr fontAlgn="auto">
              <a:spcBef>
                <a:spcPts val="0"/>
              </a:spcBef>
              <a:spcAft>
                <a:spcPts val="0"/>
              </a:spcAft>
              <a:defRPr/>
            </a:pPr>
            <a:endParaRPr lang="pt-BR" dirty="0" smtClean="0"/>
          </a:p>
          <a:p>
            <a:pPr marL="171450" indent="-171450" fontAlgn="auto">
              <a:spcBef>
                <a:spcPts val="0"/>
              </a:spcBef>
              <a:spcAft>
                <a:spcPts val="0"/>
              </a:spcAft>
              <a:buFont typeface="Arial" panose="020B0604020202020204" pitchFamily="34" charset="0"/>
              <a:buChar char="•"/>
              <a:defRPr/>
            </a:pPr>
            <a:r>
              <a:rPr lang="pt-BR" dirty="0" smtClean="0"/>
              <a:t>o </a:t>
            </a:r>
            <a:r>
              <a:rPr lang="pt-BR" i="1" dirty="0" smtClean="0"/>
              <a:t>p</a:t>
            </a:r>
            <a:r>
              <a:rPr lang="pt-BR" dirty="0" smtClean="0"/>
              <a:t> é a probabilidade de se rejeitar a hipótese nula quando ela for verdadeira (ou seja, considerar diferentes dois grupos que não sejam). Probabilidade de falso positivo. Daí o </a:t>
            </a:r>
            <a:r>
              <a:rPr lang="pt-BR" i="1" dirty="0" smtClean="0"/>
              <a:t>p</a:t>
            </a:r>
            <a:r>
              <a:rPr lang="pt-BR" dirty="0" smtClean="0"/>
              <a:t> menor que 0,05 ter adquirido tamanha importância.</a:t>
            </a:r>
          </a:p>
          <a:p>
            <a:pPr marL="171450" indent="-171450" fontAlgn="auto">
              <a:spcBef>
                <a:spcPts val="0"/>
              </a:spcBef>
              <a:spcAft>
                <a:spcPts val="0"/>
              </a:spcAft>
              <a:buFont typeface="Arial" panose="020B0604020202020204" pitchFamily="34" charset="0"/>
              <a:buChar char="•"/>
              <a:defRPr/>
            </a:pPr>
            <a:r>
              <a:rPr lang="pt-BR" dirty="0" smtClean="0"/>
              <a:t>Valores de </a:t>
            </a:r>
            <a:r>
              <a:rPr lang="pt-BR" i="1" dirty="0" smtClean="0"/>
              <a:t>p</a:t>
            </a:r>
            <a:r>
              <a:rPr lang="pt-BR" dirty="0" smtClean="0"/>
              <a:t> menores que 0,01 significam menos de 1% de chance de que a diferença tenha ocorrido por acaso. Podemos arbitrar nosso nível de significância para esse valor ou para valores ainda menores.</a:t>
            </a:r>
          </a:p>
          <a:p>
            <a:pPr marL="171450" indent="-171450" fontAlgn="auto">
              <a:spcBef>
                <a:spcPts val="0"/>
              </a:spcBef>
              <a:spcAft>
                <a:spcPts val="0"/>
              </a:spcAft>
              <a:buFont typeface="Arial" panose="020B0604020202020204" pitchFamily="34" charset="0"/>
              <a:buChar char="•"/>
              <a:defRPr/>
            </a:pPr>
            <a:r>
              <a:rPr lang="pt-BR" dirty="0" smtClean="0"/>
              <a:t>Quando o valor de </a:t>
            </a:r>
            <a:r>
              <a:rPr lang="pt-BR" i="1" dirty="0" smtClean="0"/>
              <a:t>p</a:t>
            </a:r>
            <a:r>
              <a:rPr lang="pt-BR" dirty="0" smtClean="0"/>
              <a:t> é menor que 0,001 sabemos que há menos de 0,1% de chance de que a diferença tenha ocorrido ao acaso. Valores menores que 0,0001 nem precisam ser detalhados: denotam mais de 99,99% de certeza de que a diferença encontrada não foi devido ao acaso.</a:t>
            </a:r>
          </a:p>
          <a:p>
            <a:pPr fontAlgn="auto">
              <a:spcBef>
                <a:spcPts val="0"/>
              </a:spcBef>
              <a:spcAft>
                <a:spcPts val="0"/>
              </a:spcAft>
              <a:defRPr/>
            </a:pPr>
            <a:endParaRPr lang="pt-BR" dirty="0" smtClean="0"/>
          </a:p>
          <a:p>
            <a:pPr fontAlgn="auto">
              <a:spcBef>
                <a:spcPts val="0"/>
              </a:spcBef>
              <a:spcAft>
                <a:spcPts val="0"/>
              </a:spcAft>
              <a:defRPr/>
            </a:pPr>
            <a:r>
              <a:rPr lang="pt-BR" dirty="0" smtClean="0"/>
              <a:t>Não diferença significante entre todos os valores de imagem por tensores de difusão (os valores de anisotropia fracionada, coeficiente de difusão aparente, difusividades radiais e axiais D e </a:t>
            </a:r>
            <a:r>
              <a:rPr lang="pt-BR" dirty="0" err="1" smtClean="0"/>
              <a:t>E</a:t>
            </a:r>
            <a:r>
              <a:rPr lang="pt-BR" dirty="0" smtClean="0"/>
              <a:t> dos </a:t>
            </a:r>
            <a:r>
              <a:rPr lang="pt-BR" dirty="0" err="1" smtClean="0"/>
              <a:t>penduculos</a:t>
            </a:r>
            <a:r>
              <a:rPr lang="pt-BR" dirty="0" smtClean="0"/>
              <a:t> cerebrais) </a:t>
            </a:r>
          </a:p>
          <a:p>
            <a:pPr fontAlgn="auto">
              <a:spcBef>
                <a:spcPts val="0"/>
              </a:spcBef>
              <a:spcAft>
                <a:spcPts val="0"/>
              </a:spcAft>
              <a:defRPr/>
            </a:pPr>
            <a:endParaRPr lang="pt-BR" dirty="0" smtClean="0"/>
          </a:p>
          <a:p>
            <a:pPr fontAlgn="auto">
              <a:spcBef>
                <a:spcPts val="0"/>
              </a:spcBef>
              <a:spcAft>
                <a:spcPts val="0"/>
              </a:spcAft>
              <a:defRPr/>
            </a:pPr>
            <a:r>
              <a:rPr lang="pt-BR" dirty="0" smtClean="0"/>
              <a:t>No MCP, prematuros apresentaram menor FA (P = 0,031) e maior ADC (P = 0,038) em comparação com crianças nascidas a termo</a:t>
            </a:r>
            <a:endParaRPr lang="pt-BR" dirty="0"/>
          </a:p>
        </p:txBody>
      </p:sp>
      <p:sp>
        <p:nvSpPr>
          <p:cNvPr id="33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9B791F-64F1-4247-B752-9C53946A090E}" type="slidenum">
              <a:rPr lang="pt-BR"/>
              <a:pPr fontAlgn="base">
                <a:spcBef>
                  <a:spcPct val="0"/>
                </a:spcBef>
                <a:spcAft>
                  <a:spcPct val="0"/>
                </a:spcAft>
              </a:pPr>
              <a:t>14</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080F9AB-4AD1-46ED-BCF4-B6035615B056}" type="slidenum">
              <a:rPr lang="pt-BR"/>
              <a:pPr fontAlgn="base">
                <a:spcBef>
                  <a:spcPct val="0"/>
                </a:spcBef>
                <a:spcAft>
                  <a:spcPct val="0"/>
                </a:spcAft>
              </a:pPr>
              <a:t>15</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HIV grau 1 e demais variáveis clínicas não foram associadas a parametros de imagem do cerebelo </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2B8133-E203-4BAE-A11F-2F24297875D2}" type="slidenum">
              <a:rPr lang="pt-BR"/>
              <a:pPr fontAlgn="base">
                <a:spcBef>
                  <a:spcPct val="0"/>
                </a:spcBef>
                <a:spcAft>
                  <a:spcPct val="0"/>
                </a:spcAft>
              </a:pPr>
              <a:t>18</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 estudo sugere que o desenvolvimento cerebelar em prematuros com idade termo equivalente a de lactentes a termo e saudáveis, é prejudicado.</a:t>
            </a:r>
          </a:p>
          <a:p>
            <a:pPr>
              <a:spcBef>
                <a:spcPct val="0"/>
              </a:spcBef>
            </a:pPr>
            <a:r>
              <a:rPr lang="pt-BR" smtClean="0"/>
              <a:t>ESTE PREJUÍZO NO DESENVOLVIMENTO CEREBELAR ESTA Associado a um baixo grau de hemorragia intraventricular e não à idade gestacional ao nascer.</a:t>
            </a:r>
          </a:p>
          <a:p>
            <a:pPr>
              <a:spcBef>
                <a:spcPct val="0"/>
              </a:spcBef>
            </a:pPr>
            <a:endParaRPr lang="pt-BR" smtClean="0"/>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E875DF-9ECE-49E9-9315-453B6B08C7C6}" type="slidenum">
              <a:rPr lang="pt-BR"/>
              <a:pPr fontAlgn="base">
                <a:spcBef>
                  <a:spcPct val="0"/>
                </a:spcBef>
                <a:spcAft>
                  <a:spcPct val="0"/>
                </a:spcAft>
              </a:pPr>
              <a:t>19</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786F77A-000B-461B-B707-A086008A9E5D}" type="datetimeFigureOut">
              <a:rPr lang="pt-BR"/>
              <a:pPr>
                <a:defRPr/>
              </a:pPr>
              <a:t>03/09/2016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C1F0694-8232-4EAD-859B-1B0851F2401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ctangle 6"/>
          <p:cNvSpPr/>
          <p:nvPr/>
        </p:nvSpPr>
        <p:spPr>
          <a:xfrm>
            <a:off x="0" y="0"/>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7"/>
          <p:cNvCxnSpPr/>
          <p:nvPr/>
        </p:nvCxnSpPr>
        <p:spPr>
          <a:xfrm flipV="1">
            <a:off x="8386763" y="5264150"/>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6" name="Date Placeholder 3"/>
          <p:cNvSpPr>
            <a:spLocks noGrp="1"/>
          </p:cNvSpPr>
          <p:nvPr>
            <p:ph type="dt" sz="half" idx="10"/>
          </p:nvPr>
        </p:nvSpPr>
        <p:spPr/>
        <p:txBody>
          <a:bodyPr/>
          <a:lstStyle>
            <a:lvl1pPr>
              <a:defRPr/>
            </a:lvl1pPr>
          </a:lstStyle>
          <a:p>
            <a:pPr>
              <a:defRPr/>
            </a:pPr>
            <a:fld id="{4D4AF03F-027B-418A-BABA-34F4126CF804}" type="datetimeFigureOut">
              <a:rPr lang="pt-BR"/>
              <a:pPr>
                <a:defRPr/>
              </a:pPr>
              <a:t>03/09/2016</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73FF21D9-CF8A-4B27-9019-1630AC0F8C1A}"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99090A0-3EA3-4B9D-A3A2-E7C8F09E309E}"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DB7114D-216A-4A0D-9995-F680866358CF}"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024128"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989320"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69947F7E-3E94-4EA9-B693-582CD3A016A6}" type="datetimeFigureOut">
              <a:rPr lang="pt-BR"/>
              <a:pPr>
                <a:defRPr/>
              </a:pPr>
              <a:t>03/09/2016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0B9E8F31-DA53-48CF-AB83-9B9851CDC84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14EBEBF-99EE-4A1C-BE14-93CCC9A87AF9}" type="datetimeFigureOut">
              <a:rPr lang="pt-BR"/>
              <a:pPr>
                <a:defRPr/>
              </a:pPr>
              <a:t>03/09/2016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1F54D907-2F25-4FD2-A0B2-D4B0309EB01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A1158FBB-6927-4342-B43F-6A97C79E02AE}" type="datetimeFigureOut">
              <a:rPr lang="pt-BR"/>
              <a:pPr>
                <a:defRPr/>
              </a:pPr>
              <a:t>03/09/2016</a:t>
            </a:fld>
            <a:endParaRPr lang="pt-BR"/>
          </a:p>
        </p:txBody>
      </p:sp>
      <p:sp>
        <p:nvSpPr>
          <p:cNvPr id="3" name="Footer Placeholder 2"/>
          <p:cNvSpPr>
            <a:spLocks noGrp="1"/>
          </p:cNvSpPr>
          <p:nvPr>
            <p:ph type="ftr" sz="quarter" idx="11"/>
          </p:nvPr>
        </p:nvSpPr>
        <p:spPr/>
        <p:txBody>
          <a:bodyPr/>
          <a:lstStyle>
            <a:lvl1pPr>
              <a:defRPr/>
            </a:lvl1pPr>
          </a:lstStyle>
          <a:p>
            <a:pPr>
              <a:defRPr/>
            </a:pPr>
            <a:endParaRPr lang="pt-BR"/>
          </a:p>
        </p:txBody>
      </p:sp>
      <p:sp>
        <p:nvSpPr>
          <p:cNvPr id="4" name="Slide Number Placeholder 3"/>
          <p:cNvSpPr>
            <a:spLocks noGrp="1"/>
          </p:cNvSpPr>
          <p:nvPr>
            <p:ph type="sldNum" sz="quarter" idx="12"/>
          </p:nvPr>
        </p:nvSpPr>
        <p:spPr/>
        <p:txBody>
          <a:bodyPr/>
          <a:lstStyle>
            <a:lvl1pPr>
              <a:defRPr/>
            </a:lvl1pPr>
          </a:lstStyle>
          <a:p>
            <a:pPr>
              <a:defRPr/>
            </a:pPr>
            <a:fld id="{BC1E75C1-12DF-475F-B008-7B9A13827D5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smtClean="0"/>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92CBBBB7-6276-49F0-9B22-BC03D6116515}"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6B7F621-31BB-4AB6-B231-2D10C4C334E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8"/>
          <p:cNvCxnSpPr/>
          <p:nvPr/>
        </p:nvCxnSpPr>
        <p:spPr>
          <a:xfrm flipV="1">
            <a:off x="8386763" y="5264150"/>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08DF04DB-3787-4303-8381-2A24812E296D}" type="datetimeFigureOut">
              <a:rPr lang="pt-BR"/>
              <a:pPr>
                <a:defRPr/>
              </a:pPr>
              <a:t>03/09/2016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9BC3C4AC-F0C8-4965-94AC-4BC863071CE5}"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68C3BB2-F08B-4C05-A5AA-BEE1891BB0F5}" type="datetimeFigureOut">
              <a:rPr lang="pt-BR"/>
              <a:pPr>
                <a:defRPr/>
              </a:pPr>
              <a:t>03/09/2016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E22AF58-BEBA-49AC-BCFF-776701BD9FB8}"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C672B71-377D-4C87-98AA-6A7548DF8F1D}" type="datetimeFigureOut">
              <a:rPr lang="pt-BR"/>
              <a:pPr>
                <a:defRPr/>
              </a:pPr>
              <a:t>03/09/2016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89DD4EB-5518-4985-AFF9-069E76D145B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23938" y="6470650"/>
            <a:ext cx="2155825" cy="274638"/>
          </a:xfrm>
        </p:spPr>
        <p:txBody>
          <a:bodyPr/>
          <a:lstStyle>
            <a:lvl1pPr>
              <a:defRPr/>
            </a:lvl1pPr>
          </a:lstStyle>
          <a:p>
            <a:pPr>
              <a:defRPr/>
            </a:pPr>
            <a:fld id="{C2E03031-88AC-4943-AFC8-4FB2A953FAEA}" type="datetimeFigureOut">
              <a:rPr lang="pt-BR"/>
              <a:pPr>
                <a:defRPr/>
              </a:pPr>
              <a:t>03/09/2016</a:t>
            </a:fld>
            <a:endParaRPr lang="pt-BR"/>
          </a:p>
        </p:txBody>
      </p:sp>
      <p:sp>
        <p:nvSpPr>
          <p:cNvPr id="3" name="Espaço Reservado para Rodapé 2"/>
          <p:cNvSpPr>
            <a:spLocks noGrp="1"/>
          </p:cNvSpPr>
          <p:nvPr>
            <p:ph type="ftr" sz="quarter" idx="11"/>
          </p:nvPr>
        </p:nvSpPr>
        <p:spPr>
          <a:xfrm>
            <a:off x="4843463" y="6470650"/>
            <a:ext cx="5900737" cy="274638"/>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10837863" y="6470650"/>
            <a:ext cx="973137" cy="274638"/>
          </a:xfrm>
        </p:spPr>
        <p:txBody>
          <a:bodyPr/>
          <a:lstStyle>
            <a:lvl1pPr>
              <a:defRPr/>
            </a:lvl1pPr>
          </a:lstStyle>
          <a:p>
            <a:pPr>
              <a:defRPr/>
            </a:pPr>
            <a:fld id="{D5C659CD-5637-4FB6-8696-D62E78C10F3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w="9525">
            <a:noFill/>
            <a:miter lim="800000"/>
            <a:headEnd/>
            <a:tailEnd/>
          </a:ln>
        </p:spPr>
        <p:txBody>
          <a:bodyPr vert="horz" wrap="square" lIns="45720" tIns="45720" rIns="4572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23938" y="6470650"/>
            <a:ext cx="2155825" cy="274638"/>
          </a:xfrm>
          <a:prstGeom prst="rect">
            <a:avLst/>
          </a:prstGeom>
        </p:spPr>
        <p:txBody>
          <a:bodyPr vert="horz" lIns="91440" tIns="45720" rIns="91440" bIns="45720" rtlCol="0" anchor="ctr"/>
          <a:lstStyle>
            <a:lvl1pPr algn="l" fontAlgn="auto">
              <a:spcBef>
                <a:spcPts val="0"/>
              </a:spcBef>
              <a:spcAft>
                <a:spcPts val="0"/>
              </a:spcAft>
              <a:defRPr sz="1000" smtClean="0">
                <a:solidFill>
                  <a:schemeClr val="tx1">
                    <a:lumMod val="90000"/>
                    <a:lumOff val="10000"/>
                  </a:schemeClr>
                </a:solidFill>
                <a:latin typeface="+mj-lt"/>
                <a:cs typeface="+mn-cs"/>
              </a:defRPr>
            </a:lvl1pPr>
          </a:lstStyle>
          <a:p>
            <a:pPr>
              <a:defRPr/>
            </a:pPr>
            <a:fld id="{E04894F0-6BB7-43B7-9C37-0586F5B38D4E}" type="datetimeFigureOut">
              <a:rPr lang="pt-BR"/>
              <a:pPr>
                <a:defRPr/>
              </a:pPr>
              <a:t>03/09/2016</a:t>
            </a:fld>
            <a:endParaRPr lang="pt-BR"/>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fontAlgn="auto">
              <a:spcBef>
                <a:spcPts val="0"/>
              </a:spcBef>
              <a:spcAft>
                <a:spcPts val="0"/>
              </a:spcAft>
              <a:defRPr sz="1000" cap="all" baseline="0">
                <a:solidFill>
                  <a:schemeClr val="tx1">
                    <a:lumMod val="90000"/>
                    <a:lumOff val="10000"/>
                  </a:schemeClr>
                </a:solidFill>
                <a:latin typeface="+mj-lt"/>
                <a:cs typeface="+mn-cs"/>
              </a:defRPr>
            </a:lvl1pPr>
          </a:lstStyle>
          <a:p>
            <a:pPr>
              <a:defRPr/>
            </a:pPr>
            <a:endParaRPr lang="pt-BR"/>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fontAlgn="auto">
              <a:spcBef>
                <a:spcPts val="0"/>
              </a:spcBef>
              <a:spcAft>
                <a:spcPts val="0"/>
              </a:spcAft>
              <a:defRPr sz="1000" smtClean="0">
                <a:solidFill>
                  <a:schemeClr val="tx1">
                    <a:lumMod val="90000"/>
                    <a:lumOff val="10000"/>
                  </a:schemeClr>
                </a:solidFill>
                <a:latin typeface="+mj-lt"/>
                <a:cs typeface="+mn-cs"/>
              </a:defRPr>
            </a:lvl1pPr>
          </a:lstStyle>
          <a:p>
            <a:pPr>
              <a:defRPr/>
            </a:pPr>
            <a:fld id="{050F9DE9-CB6E-4DF4-9803-E0DB2560B5D4}" type="slidenum">
              <a:rPr lang="pt-BR"/>
              <a:pPr>
                <a:defRPr/>
              </a:pPr>
              <a:t>‹nº›</a:t>
            </a:fld>
            <a:endParaRPr lang="pt-BR"/>
          </a:p>
        </p:txBody>
      </p:sp>
      <p:cxnSp>
        <p:nvCxnSpPr>
          <p:cNvPr id="7" name="Straight Connector 6"/>
          <p:cNvCxnSpPr/>
          <p:nvPr/>
        </p:nvCxnSpPr>
        <p:spPr>
          <a:xfrm flipV="1">
            <a:off x="762000" y="827088"/>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30" r:id="rId1"/>
    <p:sldLayoutId id="2147483732" r:id="rId2"/>
    <p:sldLayoutId id="2147483729" r:id="rId3"/>
    <p:sldLayoutId id="2147483728" r:id="rId4"/>
    <p:sldLayoutId id="2147483727" r:id="rId5"/>
    <p:sldLayoutId id="2147483733" r:id="rId6"/>
    <p:sldLayoutId id="2147483726" r:id="rId7"/>
    <p:sldLayoutId id="2147483734" r:id="rId8"/>
    <p:sldLayoutId id="2147483725" r:id="rId9"/>
    <p:sldLayoutId id="2147483735" r:id="rId10"/>
    <p:sldLayoutId id="2147483731" r:id="rId11"/>
  </p:sldLayoutIdLst>
  <p:txStyles>
    <p:titleStyle>
      <a:lvl1pPr algn="l" rtl="0" fontAlgn="base">
        <a:lnSpc>
          <a:spcPct val="80000"/>
        </a:lnSpc>
        <a:spcBef>
          <a:spcPct val="0"/>
        </a:spcBef>
        <a:spcAft>
          <a:spcPct val="0"/>
        </a:spcAft>
        <a:defRPr sz="5000" kern="1200" cap="all" spc="100">
          <a:solidFill>
            <a:srgbClr val="474233"/>
          </a:solidFill>
          <a:latin typeface="+mj-lt"/>
          <a:ea typeface="+mj-ea"/>
          <a:cs typeface="+mj-cs"/>
        </a:defRPr>
      </a:lvl1pPr>
      <a:lvl2pPr algn="l" rtl="0" fontAlgn="base">
        <a:lnSpc>
          <a:spcPct val="80000"/>
        </a:lnSpc>
        <a:spcBef>
          <a:spcPct val="0"/>
        </a:spcBef>
        <a:spcAft>
          <a:spcPct val="0"/>
        </a:spcAft>
        <a:defRPr sz="5000">
          <a:solidFill>
            <a:srgbClr val="474233"/>
          </a:solidFill>
          <a:latin typeface="Tw Cen MT Condensed"/>
        </a:defRPr>
      </a:lvl2pPr>
      <a:lvl3pPr algn="l" rtl="0" fontAlgn="base">
        <a:lnSpc>
          <a:spcPct val="80000"/>
        </a:lnSpc>
        <a:spcBef>
          <a:spcPct val="0"/>
        </a:spcBef>
        <a:spcAft>
          <a:spcPct val="0"/>
        </a:spcAft>
        <a:defRPr sz="5000">
          <a:solidFill>
            <a:srgbClr val="474233"/>
          </a:solidFill>
          <a:latin typeface="Tw Cen MT Condensed"/>
        </a:defRPr>
      </a:lvl3pPr>
      <a:lvl4pPr algn="l" rtl="0" fontAlgn="base">
        <a:lnSpc>
          <a:spcPct val="80000"/>
        </a:lnSpc>
        <a:spcBef>
          <a:spcPct val="0"/>
        </a:spcBef>
        <a:spcAft>
          <a:spcPct val="0"/>
        </a:spcAft>
        <a:defRPr sz="5000">
          <a:solidFill>
            <a:srgbClr val="474233"/>
          </a:solidFill>
          <a:latin typeface="Tw Cen MT Condensed"/>
        </a:defRPr>
      </a:lvl4pPr>
      <a:lvl5pPr algn="l" rtl="0" fontAlgn="base">
        <a:lnSpc>
          <a:spcPct val="80000"/>
        </a:lnSpc>
        <a:spcBef>
          <a:spcPct val="0"/>
        </a:spcBef>
        <a:spcAft>
          <a:spcPct val="0"/>
        </a:spcAft>
        <a:defRPr sz="5000">
          <a:solidFill>
            <a:srgbClr val="474233"/>
          </a:solidFill>
          <a:latin typeface="Tw Cen MT Condensed"/>
        </a:defRPr>
      </a:lvl5pPr>
      <a:lvl6pPr marL="457200" algn="l" rtl="0" fontAlgn="base">
        <a:lnSpc>
          <a:spcPct val="80000"/>
        </a:lnSpc>
        <a:spcBef>
          <a:spcPct val="0"/>
        </a:spcBef>
        <a:spcAft>
          <a:spcPct val="0"/>
        </a:spcAft>
        <a:defRPr sz="5000">
          <a:solidFill>
            <a:srgbClr val="474233"/>
          </a:solidFill>
          <a:latin typeface="Tw Cen MT Condensed"/>
        </a:defRPr>
      </a:lvl6pPr>
      <a:lvl7pPr marL="914400" algn="l" rtl="0" fontAlgn="base">
        <a:lnSpc>
          <a:spcPct val="80000"/>
        </a:lnSpc>
        <a:spcBef>
          <a:spcPct val="0"/>
        </a:spcBef>
        <a:spcAft>
          <a:spcPct val="0"/>
        </a:spcAft>
        <a:defRPr sz="5000">
          <a:solidFill>
            <a:srgbClr val="474233"/>
          </a:solidFill>
          <a:latin typeface="Tw Cen MT Condensed"/>
        </a:defRPr>
      </a:lvl7pPr>
      <a:lvl8pPr marL="1371600" algn="l" rtl="0" fontAlgn="base">
        <a:lnSpc>
          <a:spcPct val="80000"/>
        </a:lnSpc>
        <a:spcBef>
          <a:spcPct val="0"/>
        </a:spcBef>
        <a:spcAft>
          <a:spcPct val="0"/>
        </a:spcAft>
        <a:defRPr sz="5000">
          <a:solidFill>
            <a:srgbClr val="474233"/>
          </a:solidFill>
          <a:latin typeface="Tw Cen MT Condensed"/>
        </a:defRPr>
      </a:lvl8pPr>
      <a:lvl9pPr marL="1828800" algn="l" rtl="0" fontAlgn="base">
        <a:lnSpc>
          <a:spcPct val="80000"/>
        </a:lnSpc>
        <a:spcBef>
          <a:spcPct val="0"/>
        </a:spcBef>
        <a:spcAft>
          <a:spcPct val="0"/>
        </a:spcAft>
        <a:defRPr sz="5000">
          <a:solidFill>
            <a:srgbClr val="474233"/>
          </a:solidFill>
          <a:latin typeface="Tw Cen MT Condensed"/>
        </a:defRPr>
      </a:lvl9pPr>
    </p:titleStyle>
    <p:bodyStyle>
      <a:lvl1pPr marL="90488" indent="-90488" algn="l" rtl="0" fontAlgn="base">
        <a:lnSpc>
          <a:spcPct val="90000"/>
        </a:lnSpc>
        <a:spcBef>
          <a:spcPts val="1200"/>
        </a:spcBef>
        <a:spcAft>
          <a:spcPts val="200"/>
        </a:spcAft>
        <a:buClr>
          <a:schemeClr val="accent2"/>
        </a:buClr>
        <a:buSzPct val="100000"/>
        <a:buFont typeface="Tw Cen MT"/>
        <a:buChar char=" "/>
        <a:defRPr sz="2200" kern="1200">
          <a:solidFill>
            <a:schemeClr val="tx1"/>
          </a:solidFill>
          <a:latin typeface="+mn-lt"/>
          <a:ea typeface="+mn-ea"/>
          <a:cs typeface="+mn-cs"/>
        </a:defRPr>
      </a:lvl1pPr>
      <a:lvl2pPr marL="265113" indent="-136525" algn="l" rtl="0" fontAlgn="base">
        <a:lnSpc>
          <a:spcPct val="90000"/>
        </a:lnSpc>
        <a:spcBef>
          <a:spcPts val="200"/>
        </a:spcBef>
        <a:spcAft>
          <a:spcPts val="400"/>
        </a:spcAft>
        <a:buClr>
          <a:schemeClr val="accent2"/>
        </a:buClr>
        <a:buFont typeface="Wingdings 3" pitchFamily="18" charset="2"/>
        <a:buChar char=""/>
        <a:defRPr kern="1200">
          <a:solidFill>
            <a:schemeClr val="tx1"/>
          </a:solidFill>
          <a:latin typeface="+mn-lt"/>
          <a:ea typeface="+mn-ea"/>
          <a:cs typeface="+mn-cs"/>
        </a:defRPr>
      </a:lvl2pPr>
      <a:lvl3pPr marL="447675"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3725"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6288" indent="-136525" algn="l" rtl="0" fontAlgn="base">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www.paulomargotto.com.br/documentos/Morfina_cerebelo_defici_neurod.ppt" TargetMode="External"/><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hyperlink" Target="http://www.paulomargotto.com.br/documentos/Dor__Menor_Volum_Cereb.ppt" TargetMode="Externa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Morfina_cerebelo_defici_neurod.ppt"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Dor__Menor_Volum_Cereb.ppt" TargetMode="Externa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Hemorragia_cerebelar_PT_extremo.ppt"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Espaço Reservado para Conteúdo 5"/>
          <p:cNvPicPr>
            <a:picLocks noGrp="1" noChangeAspect="1"/>
          </p:cNvPicPr>
          <p:nvPr>
            <p:ph idx="1"/>
          </p:nvPr>
        </p:nvPicPr>
        <p:blipFill>
          <a:blip r:embed="rId2"/>
          <a:srcRect/>
          <a:stretch>
            <a:fillRect/>
          </a:stretch>
        </p:blipFill>
        <p:spPr>
          <a:xfrm>
            <a:off x="0" y="0"/>
            <a:ext cx="12192000" cy="3284538"/>
          </a:xfrm>
        </p:spPr>
      </p:pic>
      <p:sp>
        <p:nvSpPr>
          <p:cNvPr id="8196" name="Espaço Reservado para Conteúdo 2"/>
          <p:cNvSpPr txBox="1">
            <a:spLocks/>
          </p:cNvSpPr>
          <p:nvPr/>
        </p:nvSpPr>
        <p:spPr bwMode="auto">
          <a:xfrm>
            <a:off x="909638" y="5175250"/>
            <a:ext cx="10099675" cy="2466975"/>
          </a:xfrm>
          <a:prstGeom prst="rect">
            <a:avLst/>
          </a:prstGeom>
          <a:noFill/>
          <a:ln w="9525">
            <a:noFill/>
            <a:miter lim="800000"/>
            <a:headEnd/>
            <a:tailEnd/>
          </a:ln>
        </p:spPr>
        <p:txBody>
          <a:bodyPr lIns="45720" rIns="45720"/>
          <a:lstStyle/>
          <a:p>
            <a:pPr marL="90488" indent="-90488" algn="ctr">
              <a:lnSpc>
                <a:spcPct val="90000"/>
              </a:lnSpc>
              <a:spcBef>
                <a:spcPts val="1200"/>
              </a:spcBef>
              <a:spcAft>
                <a:spcPts val="200"/>
              </a:spcAft>
              <a:buClr>
                <a:schemeClr val="accent2"/>
              </a:buClr>
              <a:buSzPct val="100000"/>
              <a:buFont typeface="Tw Cen MT"/>
              <a:buChar char=" "/>
            </a:pPr>
            <a:endParaRPr lang="pt-BR" sz="2200">
              <a:latin typeface="Tw Cen MT"/>
            </a:endParaRPr>
          </a:p>
        </p:txBody>
      </p:sp>
      <p:sp>
        <p:nvSpPr>
          <p:cNvPr id="8198" name="Oval 6"/>
          <p:cNvSpPr>
            <a:spLocks noChangeArrowheads="1"/>
          </p:cNvSpPr>
          <p:nvPr/>
        </p:nvSpPr>
        <p:spPr bwMode="auto">
          <a:xfrm>
            <a:off x="0" y="0"/>
            <a:ext cx="12058650" cy="1466850"/>
          </a:xfrm>
          <a:prstGeom prst="ellipse">
            <a:avLst/>
          </a:prstGeom>
          <a:solidFill>
            <a:schemeClr val="accent2"/>
          </a:solidFill>
          <a:ln w="57150">
            <a:solidFill>
              <a:srgbClr val="0033CC"/>
            </a:solidFill>
            <a:round/>
            <a:headEnd/>
            <a:tailEnd/>
          </a:ln>
          <a:effectLst/>
        </p:spPr>
        <p:txBody>
          <a:bodyPr wrap="none" anchor="ctr"/>
          <a:lstStyle/>
          <a:p>
            <a:pPr algn="ctr">
              <a:lnSpc>
                <a:spcPct val="90000"/>
              </a:lnSpc>
              <a:spcBef>
                <a:spcPts val="1200"/>
              </a:spcBef>
              <a:spcAft>
                <a:spcPts val="200"/>
              </a:spcAft>
              <a:buClr>
                <a:schemeClr val="accent2"/>
              </a:buClr>
              <a:buSzPct val="100000"/>
              <a:buFont typeface="Tw Cen MT"/>
              <a:buChar char=" "/>
            </a:pPr>
            <a:r>
              <a:rPr lang="pt-BR" dirty="0"/>
              <a:t>        </a:t>
            </a:r>
            <a:r>
              <a:rPr lang="pt-BR" b="1" dirty="0">
                <a:solidFill>
                  <a:srgbClr val="FFFF00"/>
                </a:solidFill>
              </a:rPr>
              <a:t>Desenvolvimento cerebelar em crianças prematuras na  idade termo equivalente</a:t>
            </a:r>
          </a:p>
          <a:p>
            <a:pPr algn="ctr">
              <a:lnSpc>
                <a:spcPct val="90000"/>
              </a:lnSpc>
              <a:spcBef>
                <a:spcPts val="1200"/>
              </a:spcBef>
              <a:spcAft>
                <a:spcPts val="200"/>
              </a:spcAft>
              <a:buClr>
                <a:schemeClr val="accent2"/>
              </a:buClr>
              <a:buSzPct val="100000"/>
              <a:buFont typeface="Tw Cen MT"/>
              <a:buChar char=" "/>
            </a:pPr>
            <a:r>
              <a:rPr lang="pt-BR" b="1" dirty="0">
                <a:solidFill>
                  <a:srgbClr val="FFFF00"/>
                </a:solidFill>
              </a:rPr>
              <a:t>é prejudicado por hemorragia intraventricular de baixo grau</a:t>
            </a:r>
          </a:p>
          <a:p>
            <a:pPr algn="ctr"/>
            <a:endParaRPr lang="pt-BR" b="1" dirty="0">
              <a:solidFill>
                <a:srgbClr val="FFFF00"/>
              </a:solidFill>
            </a:endParaRPr>
          </a:p>
        </p:txBody>
      </p:sp>
      <p:sp>
        <p:nvSpPr>
          <p:cNvPr id="8199" name="Rectangle 7"/>
          <p:cNvSpPr>
            <a:spLocks noChangeArrowheads="1"/>
          </p:cNvSpPr>
          <p:nvPr/>
        </p:nvSpPr>
        <p:spPr bwMode="auto">
          <a:xfrm>
            <a:off x="1016000" y="3122613"/>
            <a:ext cx="11176000" cy="2289175"/>
          </a:xfrm>
          <a:prstGeom prst="rect">
            <a:avLst/>
          </a:prstGeom>
          <a:noFill/>
          <a:ln w="9525">
            <a:noFill/>
            <a:miter lim="800000"/>
            <a:headEnd/>
            <a:tailEnd/>
          </a:ln>
          <a:effectLst/>
        </p:spPr>
        <p:txBody>
          <a:bodyPr anchor="ctr">
            <a:spAutoFit/>
          </a:bodyPr>
          <a:lstStyle/>
          <a:p>
            <a:r>
              <a:rPr lang="pt-BR" dirty="0"/>
              <a:t>                                                              </a:t>
            </a:r>
            <a:r>
              <a:rPr lang="pt-BR" b="1" dirty="0">
                <a:solidFill>
                  <a:srgbClr val="0033CC"/>
                </a:solidFill>
              </a:rPr>
              <a:t>J </a:t>
            </a:r>
            <a:r>
              <a:rPr lang="pt-BR" b="1" dirty="0" err="1">
                <a:solidFill>
                  <a:srgbClr val="0033CC"/>
                </a:solidFill>
              </a:rPr>
              <a:t>Pediatr</a:t>
            </a:r>
            <a:r>
              <a:rPr lang="pt-BR" b="1" dirty="0">
                <a:solidFill>
                  <a:srgbClr val="0033CC"/>
                </a:solidFill>
              </a:rPr>
              <a:t> 2016;175:86-92</a:t>
            </a:r>
          </a:p>
          <a:p>
            <a:pPr algn="ctr"/>
            <a:r>
              <a:rPr lang="pt-BR" dirty="0"/>
              <a:t>Apresentação:</a:t>
            </a:r>
            <a:r>
              <a:rPr lang="pt-BR" dirty="0">
                <a:solidFill>
                  <a:srgbClr val="0033CC"/>
                </a:solidFill>
              </a:rPr>
              <a:t/>
            </a:r>
            <a:br>
              <a:rPr lang="pt-BR" dirty="0">
                <a:solidFill>
                  <a:srgbClr val="0033CC"/>
                </a:solidFill>
              </a:rPr>
            </a:br>
            <a:r>
              <a:rPr lang="pt-BR" dirty="0">
                <a:solidFill>
                  <a:srgbClr val="474233"/>
                </a:solidFill>
              </a:rPr>
              <a:t>Ana Cristina, Ana Rosa, Bruno </a:t>
            </a:r>
            <a:r>
              <a:rPr lang="pt-BR" dirty="0" err="1">
                <a:solidFill>
                  <a:srgbClr val="474233"/>
                </a:solidFill>
              </a:rPr>
              <a:t>Ritchely</a:t>
            </a:r>
            <a:r>
              <a:rPr lang="pt-BR" dirty="0">
                <a:solidFill>
                  <a:srgbClr val="474233"/>
                </a:solidFill>
              </a:rPr>
              <a:t>, Guilherme Medeiros, </a:t>
            </a:r>
            <a:r>
              <a:rPr lang="pt-BR" dirty="0" err="1">
                <a:solidFill>
                  <a:srgbClr val="474233"/>
                </a:solidFill>
              </a:rPr>
              <a:t>Kelma</a:t>
            </a:r>
            <a:r>
              <a:rPr lang="pt-BR" dirty="0">
                <a:solidFill>
                  <a:srgbClr val="474233"/>
                </a:solidFill>
              </a:rPr>
              <a:t> Siqueira (Turma XXI)</a:t>
            </a:r>
          </a:p>
          <a:p>
            <a:pPr algn="ctr"/>
            <a:r>
              <a:rPr lang="pt-BR" dirty="0">
                <a:solidFill>
                  <a:srgbClr val="474233"/>
                </a:solidFill>
              </a:rPr>
              <a:t>Coordenação: Paulo R. Margotto</a:t>
            </a:r>
          </a:p>
          <a:p>
            <a:pPr algn="ctr"/>
            <a:r>
              <a:rPr lang="pt-BR" b="1" dirty="0">
                <a:solidFill>
                  <a:srgbClr val="0033CC"/>
                </a:solidFill>
              </a:rPr>
              <a:t>Faculdade de Medicina da Universidade Católica de Brasília </a:t>
            </a:r>
          </a:p>
          <a:p>
            <a:pPr algn="ctr"/>
            <a:r>
              <a:rPr lang="pt-BR" b="1" dirty="0">
                <a:solidFill>
                  <a:srgbClr val="0033CC"/>
                </a:solidFill>
              </a:rPr>
              <a:t>(6ª Série - Internato em Neonatologia no HMIB/SES/DF)</a:t>
            </a:r>
          </a:p>
          <a:p>
            <a:pPr>
              <a:spcAft>
                <a:spcPts val="200"/>
              </a:spcAft>
              <a:buClr>
                <a:schemeClr val="accent2"/>
              </a:buClr>
              <a:buSzPct val="100000"/>
              <a:buFont typeface="Tw Cen MT"/>
              <a:buNone/>
            </a:pPr>
            <a:r>
              <a:rPr lang="pt-BR" b="1" dirty="0"/>
              <a:t/>
            </a:r>
            <a:br>
              <a:rPr lang="pt-BR" b="1" dirty="0"/>
            </a:br>
            <a:endParaRPr lang="pt-BR" b="1" dirty="0"/>
          </a:p>
        </p:txBody>
      </p:sp>
      <p:pic>
        <p:nvPicPr>
          <p:cNvPr id="8200" name="Picture 8" descr="20160217_155848"/>
          <p:cNvPicPr>
            <a:picLocks noChangeAspect="1" noChangeArrowheads="1"/>
          </p:cNvPicPr>
          <p:nvPr/>
        </p:nvPicPr>
        <p:blipFill>
          <a:blip r:embed="rId3" cstate="print">
            <a:lum bright="-6000" contrast="6000"/>
          </a:blip>
          <a:srcRect/>
          <a:stretch>
            <a:fillRect/>
          </a:stretch>
        </p:blipFill>
        <p:spPr bwMode="auto">
          <a:xfrm>
            <a:off x="0" y="4862513"/>
            <a:ext cx="3548063" cy="1995487"/>
          </a:xfrm>
          <a:prstGeom prst="rect">
            <a:avLst/>
          </a:prstGeom>
          <a:noFill/>
        </p:spPr>
      </p:pic>
      <p:pic>
        <p:nvPicPr>
          <p:cNvPr id="8201" name="Picture 9" descr="20160330_155830"/>
          <p:cNvPicPr>
            <a:picLocks noChangeAspect="1" noChangeArrowheads="1"/>
          </p:cNvPicPr>
          <p:nvPr/>
        </p:nvPicPr>
        <p:blipFill>
          <a:blip r:embed="rId4" cstate="print">
            <a:lum bright="-6000" contrast="6000"/>
          </a:blip>
          <a:srcRect/>
          <a:stretch>
            <a:fillRect/>
          </a:stretch>
        </p:blipFill>
        <p:spPr bwMode="auto">
          <a:xfrm>
            <a:off x="8807450" y="4840288"/>
            <a:ext cx="3384550" cy="2017712"/>
          </a:xfrm>
          <a:prstGeom prst="rect">
            <a:avLst/>
          </a:prstGeom>
          <a:noFill/>
        </p:spPr>
      </p:pic>
      <p:pic>
        <p:nvPicPr>
          <p:cNvPr id="8202" name="Picture 10" descr="20160808_142355"/>
          <p:cNvPicPr>
            <a:picLocks noChangeAspect="1" noChangeArrowheads="1"/>
          </p:cNvPicPr>
          <p:nvPr/>
        </p:nvPicPr>
        <p:blipFill>
          <a:blip r:embed="rId5" cstate="print">
            <a:lum bright="-18000" contrast="6000"/>
          </a:blip>
          <a:srcRect/>
          <a:stretch>
            <a:fillRect/>
          </a:stretch>
        </p:blipFill>
        <p:spPr bwMode="auto">
          <a:xfrm>
            <a:off x="4762500" y="4913313"/>
            <a:ext cx="2595563" cy="1944687"/>
          </a:xfrm>
          <a:prstGeom prst="rect">
            <a:avLst/>
          </a:prstGeom>
          <a:noFill/>
        </p:spPr>
      </p:pic>
      <p:pic>
        <p:nvPicPr>
          <p:cNvPr id="8203" name="Picture 11"/>
          <p:cNvPicPr>
            <a:picLocks noChangeAspect="1" noChangeArrowheads="1"/>
          </p:cNvPicPr>
          <p:nvPr/>
        </p:nvPicPr>
        <p:blipFill>
          <a:blip r:embed="rId6"/>
          <a:srcRect/>
          <a:stretch>
            <a:fillRect/>
          </a:stretch>
        </p:blipFill>
        <p:spPr bwMode="auto">
          <a:xfrm>
            <a:off x="0" y="3059113"/>
            <a:ext cx="1976438" cy="1527175"/>
          </a:xfrm>
          <a:prstGeom prst="rect">
            <a:avLst/>
          </a:prstGeom>
          <a:noFill/>
        </p:spPr>
      </p:pic>
      <p:sp>
        <p:nvSpPr>
          <p:cNvPr id="8204" name="Text Box 12"/>
          <p:cNvSpPr txBox="1">
            <a:spLocks noChangeArrowheads="1"/>
          </p:cNvSpPr>
          <p:nvPr/>
        </p:nvSpPr>
        <p:spPr bwMode="auto">
          <a:xfrm>
            <a:off x="9434513" y="3100388"/>
            <a:ext cx="2089150" cy="366712"/>
          </a:xfrm>
          <a:prstGeom prst="rect">
            <a:avLst/>
          </a:prstGeom>
          <a:noFill/>
          <a:ln w="9525">
            <a:noFill/>
            <a:miter lim="800000"/>
            <a:headEnd/>
            <a:tailEnd/>
          </a:ln>
          <a:effectLst/>
        </p:spPr>
        <p:txBody>
          <a:bodyPr wrap="none">
            <a:spAutoFit/>
          </a:bodyPr>
          <a:lstStyle/>
          <a:p>
            <a:r>
              <a:rPr lang="pt-BR">
                <a:solidFill>
                  <a:srgbClr val="0033CC"/>
                </a:solidFill>
              </a:rPr>
              <a:t>Brasília, 27/8/2016</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Introdução</a:t>
            </a:r>
            <a:endParaRPr lang="pt-BR" dirty="0">
              <a:solidFill>
                <a:schemeClr val="tx1">
                  <a:lumMod val="90000"/>
                  <a:lumOff val="10000"/>
                </a:schemeClr>
              </a:solidFill>
            </a:endParaRPr>
          </a:p>
        </p:txBody>
      </p:sp>
      <p:sp>
        <p:nvSpPr>
          <p:cNvPr id="9219" name="Espaço Reservado para Conteúdo 2"/>
          <p:cNvSpPr>
            <a:spLocks noGrp="1"/>
          </p:cNvSpPr>
          <p:nvPr>
            <p:ph idx="1"/>
          </p:nvPr>
        </p:nvSpPr>
        <p:spPr>
          <a:xfrm>
            <a:off x="1023938" y="1851025"/>
            <a:ext cx="9720262" cy="4024313"/>
          </a:xfrm>
        </p:spPr>
        <p:txBody>
          <a:bodyPr/>
          <a:lstStyle/>
          <a:p>
            <a:r>
              <a:rPr lang="pt-BR" sz="2800" smtClean="0">
                <a:solidFill>
                  <a:srgbClr val="0033CC"/>
                </a:solidFill>
              </a:rPr>
              <a:t>Cerebelo</a:t>
            </a:r>
            <a:r>
              <a:rPr lang="pt-BR" sz="2800" smtClean="0"/>
              <a:t> </a:t>
            </a:r>
            <a:r>
              <a:rPr lang="pt-BR" sz="2800" smtClean="0">
                <a:sym typeface="Wingdings" pitchFamily="2" charset="2"/>
              </a:rPr>
              <a:t> região central ligada ao desenvolvimento </a:t>
            </a:r>
            <a:r>
              <a:rPr lang="pt-BR" sz="2800" smtClean="0"/>
              <a:t>motor, cognitivo, comportamental nos pré-termos (1,2).</a:t>
            </a:r>
          </a:p>
          <a:p>
            <a:endParaRPr lang="pt-BR" sz="2800" smtClean="0"/>
          </a:p>
          <a:p>
            <a:pPr lvl="1">
              <a:buFont typeface="Wingdings 3" pitchFamily="18" charset="2"/>
              <a:buNone/>
            </a:pPr>
            <a:r>
              <a:rPr lang="pt-BR" sz="2800" smtClean="0"/>
              <a:t>O desenvolvimento cerebelar é dinâmico </a:t>
            </a:r>
            <a:r>
              <a:rPr lang="pt-BR" sz="2800" smtClean="0">
                <a:sym typeface="Wingdings" pitchFamily="2" charset="2"/>
              </a:rPr>
              <a:t>no terceiro trimestre e os pré-termos são vulneráveis à lesão cerebelar devido à exposição extrauterina neste período (3) com consequente subdesenvolvimento e redução do volume cerebelar(3,4)</a:t>
            </a:r>
          </a:p>
          <a:p>
            <a:endParaRPr lang="pt-BR" sz="2800" smtClean="0">
              <a:sym typeface="Wingdings" pitchFamily="2" charset="2"/>
            </a:endParaRPr>
          </a:p>
          <a:p>
            <a:endParaRPr lang="pt-BR" sz="2800" smtClean="0">
              <a:sym typeface="Wingdings" pitchFamily="2" charset="2"/>
            </a:endParaRPr>
          </a:p>
          <a:p>
            <a:endParaRPr lang="pt-BR" sz="2800" smtClean="0"/>
          </a:p>
          <a:p>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Introdução</a:t>
            </a:r>
            <a:endParaRPr lang="pt-BR" dirty="0">
              <a:solidFill>
                <a:schemeClr val="tx1">
                  <a:lumMod val="90000"/>
                  <a:lumOff val="10000"/>
                </a:schemeClr>
              </a:solidFill>
            </a:endParaRPr>
          </a:p>
        </p:txBody>
      </p:sp>
      <p:sp>
        <p:nvSpPr>
          <p:cNvPr id="10243" name="Espaço Reservado para Conteúdo 2"/>
          <p:cNvSpPr>
            <a:spLocks noGrp="1"/>
          </p:cNvSpPr>
          <p:nvPr>
            <p:ph idx="1"/>
          </p:nvPr>
        </p:nvSpPr>
        <p:spPr>
          <a:xfrm>
            <a:off x="927100" y="1179513"/>
            <a:ext cx="9720263" cy="5053012"/>
          </a:xfrm>
        </p:spPr>
        <p:txBody>
          <a:bodyPr/>
          <a:lstStyle/>
          <a:p>
            <a:r>
              <a:rPr lang="pt-BR" sz="2400" smtClean="0">
                <a:solidFill>
                  <a:srgbClr val="FF0000"/>
                </a:solidFill>
                <a:sym typeface="Wingdings" pitchFamily="2" charset="2"/>
              </a:rPr>
              <a:t>Hemorragia intraventricular</a:t>
            </a:r>
          </a:p>
          <a:p>
            <a:pPr lvl="1"/>
            <a:r>
              <a:rPr lang="pt-BR" sz="2400" smtClean="0">
                <a:sym typeface="Wingdings" pitchFamily="2" charset="2"/>
              </a:rPr>
              <a:t>O deficiente  desenvolvimento cerebelar do pré-termos é devido à prematuridade por si só ou consequência das complicações durante a internação hospitalar?</a:t>
            </a:r>
          </a:p>
          <a:p>
            <a:pPr lvl="1"/>
            <a:r>
              <a:rPr lang="pt-BR" sz="2400" smtClean="0">
                <a:sym typeface="Wingdings" pitchFamily="2" charset="2"/>
              </a:rPr>
              <a:t>Deficiente desenvolvimento cerebelar é observado em pré-termos com severa hemorragia intraventricular (HIV), devido o cerebelo ser influenciado por extensivas conecções com o cérebro (4,6) </a:t>
            </a:r>
          </a:p>
          <a:p>
            <a:pPr lvl="1"/>
            <a:r>
              <a:rPr lang="pt-BR" sz="2400" smtClean="0">
                <a:sym typeface="Wingdings" pitchFamily="2" charset="2"/>
              </a:rPr>
              <a:t>Há apenas um estudo que menciona o efeito do baixo grau de HIV na microestrutura cerebelar (7).</a:t>
            </a:r>
          </a:p>
          <a:p>
            <a:pPr lvl="1"/>
            <a:r>
              <a:rPr lang="pt-BR" sz="2400" smtClean="0">
                <a:sym typeface="Wingdings" pitchFamily="2" charset="2"/>
              </a:rPr>
              <a:t>Recentemente vários estudos demonstram deficiente neurodesenvovimento nos pré-termos com baixo grau de HIV(8.9), sendo então importante demonstrar o efeito do baixo grau de HIV no desenvolvimento cerebelar.</a:t>
            </a:r>
          </a:p>
          <a:p>
            <a:endParaRPr lang="pt-B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bwMode="auto">
          <a:xfrm>
            <a:off x="1082675" y="214313"/>
            <a:ext cx="9720263" cy="1498600"/>
          </a:xfrm>
          <a:noFill/>
        </p:spPr>
        <p:txBody>
          <a:bodyPr wrap="square" numCol="1" anchorCtr="0" compatLnSpc="1">
            <a:prstTxWarp prst="textNoShape">
              <a:avLst/>
            </a:prstTxWarp>
          </a:bodyPr>
          <a:lstStyle/>
          <a:p>
            <a:r>
              <a:rPr lang="pt-BR" cap="none" smtClean="0"/>
              <a:t>INTRODUÇÃO: SIGLAS</a:t>
            </a:r>
          </a:p>
        </p:txBody>
      </p:sp>
      <p:sp>
        <p:nvSpPr>
          <p:cNvPr id="4" name="Espaço Reservado para Texto 3"/>
          <p:cNvSpPr txBox="1">
            <a:spLocks noGrp="1" noChangeArrowheads="1"/>
          </p:cNvSpPr>
          <p:nvPr>
            <p:ph type="body" idx="1"/>
          </p:nvPr>
        </p:nvSpPr>
        <p:spPr>
          <a:xfrm>
            <a:off x="1023938" y="1325563"/>
            <a:ext cx="9720262" cy="4022725"/>
          </a:xfrm>
          <a:noFill/>
          <a:ln/>
        </p:spPr>
        <p:txBody>
          <a:bodyPr/>
          <a:lstStyle/>
          <a:p>
            <a:r>
              <a:rPr lang="pt-BR" sz="2000" smtClean="0"/>
              <a:t>ADC: coeficiente de difusão aparente</a:t>
            </a:r>
          </a:p>
          <a:p>
            <a:r>
              <a:rPr lang="pt-BR" sz="2000" smtClean="0"/>
              <a:t>DTI: tensor de difusão de imagens</a:t>
            </a:r>
            <a:endParaRPr lang="pt-BR" smtClean="0"/>
          </a:p>
          <a:p>
            <a:r>
              <a:rPr lang="pt-BR" smtClean="0"/>
              <a:t>FA: anisotropia fracional</a:t>
            </a:r>
          </a:p>
          <a:p>
            <a:r>
              <a:rPr lang="pt-BR" smtClean="0"/>
              <a:t>MCP (pedúnculo cerebral médio) é a principal via de entrada do cérebro para o cerebelo;</a:t>
            </a:r>
          </a:p>
          <a:p>
            <a:r>
              <a:rPr lang="pt-BR" smtClean="0"/>
              <a:t>SCP (pedúnculo cerebral superior ) é a principal via de saída do cerebelo-tálamo-cérebro;</a:t>
            </a:r>
          </a:p>
          <a:p>
            <a:r>
              <a:rPr lang="pt-BR" smtClean="0"/>
              <a:t>ADC (coeficiente de difusão aparente)</a:t>
            </a:r>
          </a:p>
        </p:txBody>
      </p:sp>
      <p:pic>
        <p:nvPicPr>
          <p:cNvPr id="69637" name="Picture 5"/>
          <p:cNvPicPr>
            <a:picLocks noChangeAspect="1" noChangeArrowheads="1"/>
          </p:cNvPicPr>
          <p:nvPr/>
        </p:nvPicPr>
        <p:blipFill>
          <a:blip r:embed="rId2"/>
          <a:srcRect/>
          <a:stretch>
            <a:fillRect/>
          </a:stretch>
        </p:blipFill>
        <p:spPr bwMode="auto">
          <a:xfrm>
            <a:off x="6988175" y="3981450"/>
            <a:ext cx="4298950" cy="2576513"/>
          </a:xfrm>
          <a:prstGeom prst="rect">
            <a:avLst/>
          </a:prstGeom>
          <a:noFill/>
          <a:ln w="38100">
            <a:solidFill>
              <a:srgbClr val="0033CC"/>
            </a:solid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944563" y="1673225"/>
            <a:ext cx="9720262" cy="4022725"/>
          </a:xfrm>
        </p:spPr>
        <p:txBody>
          <a:bodyPr/>
          <a:lstStyle/>
          <a:p>
            <a:r>
              <a:rPr lang="pt-BR" sz="2400" smtClean="0"/>
              <a:t>Ressonância magnética Avançada (RM), tensor de difusão de imagens incluindo (DTI) ou 3-dimensional (3D) volumétrico permite a avaliação do desenvolvimento grave ou microestrutural cerebral nas crianças prematuras (10,11).</a:t>
            </a:r>
          </a:p>
          <a:p>
            <a:r>
              <a:rPr lang="pt-BR" sz="2400" smtClean="0"/>
              <a:t> O coeficiente de difusão aparente (ADC) e a anisotropia fracionada (FA) são parâmetros comuns DTI que refletem a maturação da mielina ou a integridade axonal (12).</a:t>
            </a:r>
          </a:p>
          <a:p>
            <a:r>
              <a:rPr lang="pt-BR" sz="2400" smtClean="0"/>
              <a:t> Recentemente,já foi sugerido que a difusividade axial, que é paralela a uma fibra axonal,    e a difusividade radial, que é a difusividade média perpendicular à fibra axonal,              , pode elucidar patologia específica levando a mudanças na FA ou ADC(13-15).</a:t>
            </a:r>
          </a:p>
        </p:txBody>
      </p:sp>
      <p:sp>
        <p:nvSpPr>
          <p:cNvPr id="2" name="Título 1"/>
          <p:cNvSpPr>
            <a:spLocks/>
          </p:cNvSpPr>
          <p:nvPr/>
        </p:nvSpPr>
        <p:spPr bwMode="auto">
          <a:xfrm>
            <a:off x="849313" y="0"/>
            <a:ext cx="9718675" cy="1498600"/>
          </a:xfrm>
          <a:prstGeom prst="rect">
            <a:avLst/>
          </a:prstGeom>
          <a:noFill/>
          <a:ln w="9525">
            <a:noFill/>
            <a:miter lim="800000"/>
            <a:headEnd/>
            <a:tailEnd/>
          </a:ln>
        </p:spPr>
        <p:txBody>
          <a:bodyPr anchor="ctr"/>
          <a:lstStyle/>
          <a:p>
            <a:pPr fontAlgn="auto">
              <a:lnSpc>
                <a:spcPct val="80000"/>
              </a:lnSpc>
              <a:spcAft>
                <a:spcPts val="0"/>
              </a:spcAft>
              <a:defRPr/>
            </a:pPr>
            <a:r>
              <a:rPr lang="pt-BR" sz="5000" cap="all" spc="100" dirty="0">
                <a:solidFill>
                  <a:schemeClr val="tx1">
                    <a:lumMod val="90000"/>
                    <a:lumOff val="10000"/>
                  </a:schemeClr>
                </a:solidFill>
                <a:latin typeface="+mj-lt"/>
                <a:ea typeface="+mj-ea"/>
                <a:cs typeface="+mj-cs"/>
              </a:rPr>
              <a:t>Introdução</a:t>
            </a:r>
          </a:p>
        </p:txBody>
      </p:sp>
      <p:pic>
        <p:nvPicPr>
          <p:cNvPr id="53254" name="Picture 6"/>
          <p:cNvPicPr>
            <a:picLocks noChangeAspect="1" noChangeArrowheads="1"/>
          </p:cNvPicPr>
          <p:nvPr/>
        </p:nvPicPr>
        <p:blipFill>
          <a:blip r:embed="rId2"/>
          <a:srcRect/>
          <a:stretch>
            <a:fillRect/>
          </a:stretch>
        </p:blipFill>
        <p:spPr bwMode="auto">
          <a:xfrm>
            <a:off x="3754438" y="4756150"/>
            <a:ext cx="196850" cy="228600"/>
          </a:xfrm>
          <a:prstGeom prst="rect">
            <a:avLst/>
          </a:prstGeom>
          <a:noFill/>
        </p:spPr>
      </p:pic>
      <p:pic>
        <p:nvPicPr>
          <p:cNvPr id="53255" name="Picture 7"/>
          <p:cNvPicPr>
            <a:picLocks noChangeAspect="1" noChangeArrowheads="1"/>
          </p:cNvPicPr>
          <p:nvPr/>
        </p:nvPicPr>
        <p:blipFill>
          <a:blip r:embed="rId3"/>
          <a:srcRect/>
          <a:stretch>
            <a:fillRect/>
          </a:stretch>
        </p:blipFill>
        <p:spPr bwMode="auto">
          <a:xfrm>
            <a:off x="5978525" y="5078413"/>
            <a:ext cx="876300" cy="24447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objetivos</a:t>
            </a:r>
            <a:endParaRPr lang="pt-BR" dirty="0">
              <a:solidFill>
                <a:schemeClr val="tx1">
                  <a:lumMod val="90000"/>
                  <a:lumOff val="10000"/>
                </a:schemeClr>
              </a:solidFill>
            </a:endParaRPr>
          </a:p>
        </p:txBody>
      </p:sp>
      <p:sp>
        <p:nvSpPr>
          <p:cNvPr id="3" name="Espaço Reservado para Conteúdo 2"/>
          <p:cNvSpPr>
            <a:spLocks noGrp="1"/>
          </p:cNvSpPr>
          <p:nvPr>
            <p:ph idx="1"/>
          </p:nvPr>
        </p:nvSpPr>
        <p:spPr/>
        <p:txBody>
          <a:bodyPr>
            <a:normAutofit/>
          </a:bodyPr>
          <a:lstStyle/>
          <a:p>
            <a:pPr marL="296863" indent="-342900" algn="ctr">
              <a:buFont typeface="Tw Cen MT Condensed"/>
              <a:buAutoNum type="arabicPeriod"/>
            </a:pPr>
            <a:r>
              <a:rPr lang="pt-BR" smtClean="0">
                <a:solidFill>
                  <a:srgbClr val="0033CC"/>
                </a:solidFill>
                <a:sym typeface="Wingdings" pitchFamily="2" charset="2"/>
              </a:rPr>
              <a:t>Investigar o desenvolvimento do cerebelo em prematuros em comparação com lactentes saudáveis ​​a termo, com ajuste para fatores de risco clínicos que possam afetar desenvolvimento do cerebelo</a:t>
            </a:r>
          </a:p>
          <a:p>
            <a:pPr marL="296863" indent="-342900" algn="ctr">
              <a:buFont typeface="Tw Cen MT Condensed"/>
              <a:buAutoNum type="arabicPeriod"/>
            </a:pPr>
            <a:r>
              <a:rPr lang="pt-BR" smtClean="0">
                <a:solidFill>
                  <a:srgbClr val="0033CC"/>
                </a:solidFill>
                <a:sym typeface="Wingdings" pitchFamily="2" charset="2"/>
              </a:rPr>
              <a:t>Analisar o efeito de um baixo grau HVI sobre o desenvolvimento do cerebelo</a:t>
            </a:r>
          </a:p>
          <a:p>
            <a:pPr marL="469900" lvl="1" indent="-342900">
              <a:buFont typeface="Tw Cen MT Condensed"/>
              <a:buNone/>
            </a:pPr>
            <a:endParaRPr lang="pt-BR" smtClean="0">
              <a:solidFill>
                <a:srgbClr val="0033CC"/>
              </a:solidFill>
              <a:sym typeface="Wingdings" pitchFamily="2" charset="2"/>
            </a:endParaRPr>
          </a:p>
          <a:p>
            <a:pPr marL="296863" indent="-342900"/>
            <a:r>
              <a:rPr lang="pt-BR" smtClean="0">
                <a:sym typeface="Wingdings" pitchFamily="2" charset="2"/>
              </a:rPr>
              <a:t>O estudo esperava que os prematuros demonstrariam desenvolvimento prejudicado do cerebelo e que a HVI de baixo grau afetaria negativamente o desenvolvimento do cerebelo.</a:t>
            </a:r>
          </a:p>
          <a:p>
            <a:pPr marL="296863" indent="-342900">
              <a:buFont typeface="Tw Cen MT"/>
              <a:buNone/>
            </a:pPr>
            <a:r>
              <a:rPr lang="pt-BR" smtClean="0">
                <a:sym typeface="Wingdings" pitchFamily="2" charset="2"/>
              </a:rPr>
              <a:t>    Para avaliar o desenvolvimento cerebelar este estudo utilizou parâmetros da RM 3D volumétrica e DTI na idade a termo equivalente ao recém-nascidos pré-termos e crianças a termo sem severas anormalidades cerebrais.</a:t>
            </a:r>
          </a:p>
          <a:p>
            <a:pPr marL="296863" indent="-342900"/>
            <a:endParaRPr lang="pt-BR" smtClean="0"/>
          </a:p>
          <a:p>
            <a:pPr marL="296863" indent="-342900"/>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2291" name="Espaço Reservado para Conteúdo 2"/>
          <p:cNvSpPr>
            <a:spLocks noGrp="1"/>
          </p:cNvSpPr>
          <p:nvPr>
            <p:ph idx="1"/>
          </p:nvPr>
        </p:nvSpPr>
        <p:spPr/>
        <p:txBody>
          <a:bodyPr/>
          <a:lstStyle/>
          <a:p>
            <a:pPr lvl="1"/>
            <a:r>
              <a:rPr lang="pt-BR" sz="2000" smtClean="0"/>
              <a:t>Período Out/2010 a Dez/2013</a:t>
            </a:r>
          </a:p>
          <a:p>
            <a:pPr lvl="1"/>
            <a:r>
              <a:rPr lang="pt-BR" sz="2000" smtClean="0"/>
              <a:t>Pacientes pré-termo com 36-41 semanas de idade pós-concepção.</a:t>
            </a:r>
          </a:p>
          <a:p>
            <a:pPr lvl="1"/>
            <a:r>
              <a:rPr lang="pt-BR" sz="2000" smtClean="0"/>
              <a:t>Grupo controle: pacientes termo com idade gestacional pós-menstrual igual ou maior a 37 semanas.</a:t>
            </a:r>
          </a:p>
          <a:p>
            <a:pPr lvl="1"/>
            <a:r>
              <a:rPr lang="pt-BR" sz="2000" smtClean="0"/>
              <a:t>Ambos submetidos a estudos de imagem com 1 mês (RM e DTI).</a:t>
            </a:r>
          </a:p>
          <a:p>
            <a:pPr lvl="1"/>
            <a:r>
              <a:rPr lang="pt-BR" sz="2000" smtClean="0"/>
              <a:t>No grupo estudado foram realizados US craniano com 1, 2 e 4 semanas.</a:t>
            </a:r>
          </a:p>
          <a:p>
            <a:pPr lvl="1"/>
            <a:r>
              <a:rPr lang="pt-BR" sz="2000" smtClean="0"/>
              <a:t>Todos os </a:t>
            </a:r>
            <a:r>
              <a:rPr lang="pt-BR" smtClean="0"/>
              <a:t>estudos de imagem foram cegos para os radiologistas.</a:t>
            </a:r>
          </a:p>
          <a:p>
            <a:pPr lvl="1"/>
            <a:r>
              <a:rPr lang="pt-BR" smtClean="0"/>
              <a:t>A graduação da HIV foi segundo Papile el al (16)</a:t>
            </a:r>
          </a:p>
          <a:p>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3315" name="Espaço Reservado para Conteúdo 2"/>
          <p:cNvSpPr>
            <a:spLocks noGrp="1"/>
          </p:cNvSpPr>
          <p:nvPr>
            <p:ph idx="1"/>
          </p:nvPr>
        </p:nvSpPr>
        <p:spPr/>
        <p:txBody>
          <a:bodyPr/>
          <a:lstStyle/>
          <a:p>
            <a:r>
              <a:rPr lang="pt-BR" sz="2800" smtClean="0">
                <a:solidFill>
                  <a:srgbClr val="0033CC"/>
                </a:solidFill>
              </a:rPr>
              <a:t>Foram excluídos</a:t>
            </a:r>
            <a:r>
              <a:rPr lang="pt-BR" sz="2800" smtClean="0"/>
              <a:t>:</a:t>
            </a:r>
          </a:p>
          <a:p>
            <a:pPr lvl="1"/>
            <a:r>
              <a:rPr lang="pt-BR" sz="2400" smtClean="0"/>
              <a:t>Qualquer tipo de mal formações congênitas</a:t>
            </a:r>
          </a:p>
          <a:p>
            <a:pPr lvl="1"/>
            <a:r>
              <a:rPr lang="pt-BR" sz="2400" smtClean="0"/>
              <a:t>Anormalidades diagnosticadas em imagens precoces</a:t>
            </a:r>
          </a:p>
          <a:p>
            <a:pPr lvl="2"/>
            <a:r>
              <a:rPr lang="pt-BR" sz="2000" smtClean="0"/>
              <a:t>leucomalácia periventricular, hemorragia interventricular grau 3-4, perda de matéria branca, afinamento de corpo caloso e lesões cerebelares</a:t>
            </a:r>
            <a:r>
              <a:rPr lang="pt-BR" sz="1800" smtClean="0"/>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Métodos</a:t>
            </a:r>
            <a:endParaRPr lang="pt-BR" dirty="0">
              <a:solidFill>
                <a:schemeClr val="tx1">
                  <a:lumMod val="90000"/>
                  <a:lumOff val="10000"/>
                </a:schemeClr>
              </a:solidFill>
            </a:endParaRPr>
          </a:p>
        </p:txBody>
      </p:sp>
      <p:sp>
        <p:nvSpPr>
          <p:cNvPr id="14339" name="Espaço Reservado para Conteúdo 2"/>
          <p:cNvSpPr>
            <a:spLocks noGrp="1"/>
          </p:cNvSpPr>
          <p:nvPr>
            <p:ph idx="1"/>
          </p:nvPr>
        </p:nvSpPr>
        <p:spPr/>
        <p:txBody>
          <a:bodyPr/>
          <a:lstStyle/>
          <a:p>
            <a:r>
              <a:rPr lang="pt-BR" sz="2400" smtClean="0"/>
              <a:t>Foram avaliados:</a:t>
            </a:r>
          </a:p>
          <a:p>
            <a:pPr lvl="1"/>
            <a:r>
              <a:rPr lang="pt-BR" sz="2000" smtClean="0"/>
              <a:t>Idade gestacional (IG), peso, sexo, idade gestacional pós-concepção na realização das imagens.</a:t>
            </a:r>
          </a:p>
          <a:p>
            <a:pPr lvl="1"/>
            <a:r>
              <a:rPr lang="pt-BR" sz="2000" smtClean="0"/>
              <a:t>Hemorragias intraventriculares de baixo grau (1 e 2).</a:t>
            </a:r>
          </a:p>
          <a:p>
            <a:pPr lvl="1"/>
            <a:r>
              <a:rPr lang="pt-BR" sz="2000" smtClean="0"/>
              <a:t>Displasia broncopulmonar (uso de O2 suplementar com 36semans pós-concepção).</a:t>
            </a:r>
          </a:p>
          <a:p>
            <a:pPr lvl="1"/>
            <a:r>
              <a:rPr lang="pt-BR" sz="2000" smtClean="0"/>
              <a:t>Culturas sanguíneas.</a:t>
            </a:r>
          </a:p>
          <a:p>
            <a:pPr lvl="1"/>
            <a:r>
              <a:rPr lang="pt-BR" sz="2000" smtClean="0"/>
              <a:t>Uso de glicocorticoide pós-natal.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1023938" y="1811338"/>
            <a:ext cx="9720262" cy="4903787"/>
          </a:xfrm>
        </p:spPr>
        <p:txBody>
          <a:bodyPr/>
          <a:lstStyle/>
          <a:p>
            <a:r>
              <a:rPr lang="pt-BR" sz="2800" smtClean="0">
                <a:solidFill>
                  <a:srgbClr val="0033CC"/>
                </a:solidFill>
              </a:rPr>
              <a:t>Análise estatística</a:t>
            </a:r>
          </a:p>
          <a:p>
            <a:r>
              <a:rPr lang="pt-BR" sz="2000" smtClean="0"/>
              <a:t>Para as variáveis ​​contínuas, são relatados médias e desvios padrões. Individuais </a:t>
            </a:r>
            <a:r>
              <a:rPr lang="pt-BR" sz="2000" i="1" smtClean="0"/>
              <a:t>t</a:t>
            </a:r>
            <a:r>
              <a:rPr lang="pt-BR" sz="2000" smtClean="0"/>
              <a:t> </a:t>
            </a:r>
            <a:r>
              <a:rPr lang="pt-BR" sz="2000" i="1" smtClean="0"/>
              <a:t>test </a:t>
            </a:r>
            <a:r>
              <a:rPr lang="pt-BR" sz="2000" smtClean="0"/>
              <a:t>e teste exato de Fisher foram utilizados para comparações entre os dois grupos. Dois pesquisadores mediram os volumes e parâmetros DTI.Foram calculadas  </a:t>
            </a:r>
            <a:r>
              <a:rPr lang="pt-BR" smtClean="0"/>
              <a:t>consistências intra e interobservadores </a:t>
            </a:r>
            <a:r>
              <a:rPr lang="pt-BR" sz="2000" smtClean="0"/>
              <a:t>. Para investigar a associação entre um baixo grau de HIV e as medições de imagem do cerebelo, foram realizadas análise de regressão múltipla, com ajuste para variáveis ​​clínicas, incluindo a idade gestacional, idade gestacional pós-concepção na realização das imagens,, sexo, DBP, sepse comprovada por cultura e exposição aos corticosteróides pós-natais. Nesses modelos, a HIV graus  1 e 2 foram estimados separadamente, em comparação aos sem HIV pelo uso de variáveis ​​binárias. Para investigar se a associação entre baixo grau de HIV, tanto ipsilateral como contralateral e volumes hemisféricos cerebelares foi o volume cerebelar hemisférico e as variáveis ​​de previsão ipsi e contralateral foram HIV grau 1 ou 2. Idade pós-concepção  foi ajustada na imagem. Para todas as análises, um valor P &lt;0,05 foi considerado estatisticamente significativo. </a:t>
            </a:r>
          </a:p>
        </p:txBody>
      </p:sp>
      <p:sp>
        <p:nvSpPr>
          <p:cNvPr id="2" name="Título 1"/>
          <p:cNvSpPr>
            <a:spLocks/>
          </p:cNvSpPr>
          <p:nvPr/>
        </p:nvSpPr>
        <p:spPr bwMode="auto">
          <a:xfrm>
            <a:off x="1023938" y="585788"/>
            <a:ext cx="9720262" cy="1498600"/>
          </a:xfrm>
          <a:prstGeom prst="rect">
            <a:avLst/>
          </a:prstGeom>
          <a:noFill/>
          <a:ln w="9525">
            <a:noFill/>
            <a:miter lim="800000"/>
            <a:headEnd/>
            <a:tailEnd/>
          </a:ln>
        </p:spPr>
        <p:txBody>
          <a:bodyPr anchor="ctr"/>
          <a:lstStyle/>
          <a:p>
            <a:pPr fontAlgn="auto">
              <a:lnSpc>
                <a:spcPct val="80000"/>
              </a:lnSpc>
              <a:spcAft>
                <a:spcPts val="0"/>
              </a:spcAft>
              <a:defRPr/>
            </a:pPr>
            <a:r>
              <a:rPr lang="pt-BR" sz="5000" cap="all" spc="100" dirty="0">
                <a:solidFill>
                  <a:schemeClr val="tx1">
                    <a:lumMod val="90000"/>
                    <a:lumOff val="10000"/>
                  </a:schemeClr>
                </a:solidFill>
                <a:latin typeface="+mj-lt"/>
                <a:ea typeface="+mj-ea"/>
                <a:cs typeface="+mj-cs"/>
              </a:rPr>
              <a:t>Métodos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Resultados </a:t>
            </a:r>
            <a:endParaRPr lang="pt-BR" dirty="0">
              <a:solidFill>
                <a:schemeClr val="tx1">
                  <a:lumMod val="90000"/>
                  <a:lumOff val="10000"/>
                </a:schemeClr>
              </a:solidFill>
            </a:endParaRPr>
          </a:p>
        </p:txBody>
      </p:sp>
      <p:sp>
        <p:nvSpPr>
          <p:cNvPr id="15363" name="Espaço Reservado para Conteúdo 2"/>
          <p:cNvSpPr>
            <a:spLocks noGrp="1"/>
          </p:cNvSpPr>
          <p:nvPr>
            <p:ph idx="1"/>
          </p:nvPr>
        </p:nvSpPr>
        <p:spPr>
          <a:xfrm>
            <a:off x="893763" y="2293938"/>
            <a:ext cx="9718675" cy="4022725"/>
          </a:xfrm>
        </p:spPr>
        <p:txBody>
          <a:bodyPr/>
          <a:lstStyle/>
          <a:p>
            <a:r>
              <a:rPr lang="pt-BR" smtClean="0"/>
              <a:t>94 recém-nascidos pré-termo e 18 recém-nascido a termo foram selecionados; Excluídos 15 por anormalidades cerebrais e 9 por artefatos no exame (7 pré-termo e 2 a termo)  </a:t>
            </a:r>
          </a:p>
        </p:txBody>
      </p:sp>
      <p:sp>
        <p:nvSpPr>
          <p:cNvPr id="4" name="Seta para baixo 3"/>
          <p:cNvSpPr>
            <a:spLocks noChangeArrowheads="1"/>
          </p:cNvSpPr>
          <p:nvPr/>
        </p:nvSpPr>
        <p:spPr bwMode="auto">
          <a:xfrm rot="1220258">
            <a:off x="3398838" y="3409950"/>
            <a:ext cx="1008062" cy="1250950"/>
          </a:xfrm>
          <a:prstGeom prst="downArrow">
            <a:avLst>
              <a:gd name="adj1" fmla="val 50000"/>
              <a:gd name="adj2" fmla="val 50011"/>
            </a:avLst>
          </a:prstGeom>
          <a:solidFill>
            <a:schemeClr val="accent1"/>
          </a:solidFill>
          <a:ln w="57150" algn="ctr">
            <a:solidFill>
              <a:srgbClr val="FF0066"/>
            </a:solidFill>
            <a:miter lim="800000"/>
            <a:headEnd/>
            <a:tailEnd/>
          </a:ln>
        </p:spPr>
        <p:txBody>
          <a:bodyPr anchor="ctr"/>
          <a:lstStyle/>
          <a:p>
            <a:pPr algn="ctr" fontAlgn="auto">
              <a:spcBef>
                <a:spcPts val="0"/>
              </a:spcBef>
              <a:spcAft>
                <a:spcPts val="0"/>
              </a:spcAft>
              <a:defRPr/>
            </a:pPr>
            <a:endParaRPr lang="pt-BR">
              <a:solidFill>
                <a:schemeClr val="lt1"/>
              </a:solidFill>
              <a:latin typeface="+mn-lt"/>
              <a:cs typeface="+mn-cs"/>
            </a:endParaRPr>
          </a:p>
        </p:txBody>
      </p:sp>
      <p:sp>
        <p:nvSpPr>
          <p:cNvPr id="5" name="Seta para baixo 4"/>
          <p:cNvSpPr>
            <a:spLocks noChangeArrowheads="1"/>
          </p:cNvSpPr>
          <p:nvPr/>
        </p:nvSpPr>
        <p:spPr bwMode="auto">
          <a:xfrm rot="-1726348">
            <a:off x="7643813" y="3440113"/>
            <a:ext cx="1009650" cy="1250950"/>
          </a:xfrm>
          <a:prstGeom prst="downArrow">
            <a:avLst>
              <a:gd name="adj1" fmla="val 50000"/>
              <a:gd name="adj2" fmla="val 49933"/>
            </a:avLst>
          </a:prstGeom>
          <a:solidFill>
            <a:schemeClr val="accent1"/>
          </a:solidFill>
          <a:ln w="38100" algn="ctr">
            <a:solidFill>
              <a:srgbClr val="FF0066"/>
            </a:solidFill>
            <a:miter lim="800000"/>
            <a:headEnd/>
            <a:tailEnd/>
          </a:ln>
        </p:spPr>
        <p:txBody>
          <a:bodyPr anchor="ctr"/>
          <a:lstStyle/>
          <a:p>
            <a:pPr algn="ctr" fontAlgn="auto">
              <a:spcBef>
                <a:spcPts val="0"/>
              </a:spcBef>
              <a:spcAft>
                <a:spcPts val="0"/>
              </a:spcAft>
              <a:defRPr/>
            </a:pPr>
            <a:endParaRPr lang="pt-BR">
              <a:solidFill>
                <a:schemeClr val="lt1"/>
              </a:solidFill>
              <a:latin typeface="+mn-lt"/>
              <a:cs typeface="+mn-cs"/>
            </a:endParaRPr>
          </a:p>
        </p:txBody>
      </p:sp>
      <p:sp>
        <p:nvSpPr>
          <p:cNvPr id="6" name="Retângulo 5"/>
          <p:cNvSpPr/>
          <p:nvPr/>
        </p:nvSpPr>
        <p:spPr>
          <a:xfrm>
            <a:off x="1992313" y="5030788"/>
            <a:ext cx="3527425" cy="936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0033CC"/>
                </a:solidFill>
              </a:rPr>
              <a:t>72 prematuros</a:t>
            </a:r>
            <a:r>
              <a:rPr lang="pt-BR">
                <a:solidFill>
                  <a:srgbClr val="FFFFFF"/>
                </a:solidFill>
              </a:rPr>
              <a:t> </a:t>
            </a:r>
          </a:p>
        </p:txBody>
      </p:sp>
      <p:sp>
        <p:nvSpPr>
          <p:cNvPr id="7" name="Retângulo 6"/>
          <p:cNvSpPr/>
          <p:nvPr/>
        </p:nvSpPr>
        <p:spPr>
          <a:xfrm>
            <a:off x="6383338" y="5013325"/>
            <a:ext cx="3529012" cy="936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0033CC"/>
                </a:solidFill>
              </a:rPr>
              <a:t>16 RNT saudáveis</a:t>
            </a:r>
          </a:p>
        </p:txBody>
      </p:sp>
      <p:sp>
        <p:nvSpPr>
          <p:cNvPr id="15370" name="Text Box 10"/>
          <p:cNvSpPr txBox="1">
            <a:spLocks noChangeArrowheads="1"/>
          </p:cNvSpPr>
          <p:nvPr/>
        </p:nvSpPr>
        <p:spPr bwMode="auto">
          <a:xfrm>
            <a:off x="3187700" y="5991225"/>
            <a:ext cx="6508750" cy="366713"/>
          </a:xfrm>
          <a:prstGeom prst="rect">
            <a:avLst/>
          </a:prstGeom>
          <a:noFill/>
          <a:ln w="9525">
            <a:noFill/>
            <a:miter lim="800000"/>
            <a:headEnd/>
            <a:tailEnd/>
          </a:ln>
          <a:effectLst/>
        </p:spPr>
        <p:txBody>
          <a:bodyPr wrap="none">
            <a:spAutoFit/>
          </a:bodyPr>
          <a:lstStyle/>
          <a:p>
            <a:r>
              <a:rPr lang="pt-BR"/>
              <a:t>A </a:t>
            </a:r>
            <a:r>
              <a:rPr lang="pt-BR">
                <a:solidFill>
                  <a:srgbClr val="0033CC"/>
                </a:solidFill>
              </a:rPr>
              <a:t>Tabela 1</a:t>
            </a:r>
            <a:r>
              <a:rPr lang="pt-BR"/>
              <a:t> mostra as características clínicas dos participantes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Características Clínicas </a:t>
            </a:r>
            <a:endParaRPr lang="pt-BR" dirty="0">
              <a:solidFill>
                <a:schemeClr val="tx1">
                  <a:lumMod val="90000"/>
                  <a:lumOff val="10000"/>
                </a:schemeClr>
              </a:solidFill>
            </a:endParaRPr>
          </a:p>
        </p:txBody>
      </p:sp>
      <p:pic>
        <p:nvPicPr>
          <p:cNvPr id="16387" name="Picture 2"/>
          <p:cNvPicPr>
            <a:picLocks noGrp="1" noChangeAspect="1" noChangeArrowheads="1"/>
          </p:cNvPicPr>
          <p:nvPr>
            <p:ph idx="1"/>
          </p:nvPr>
        </p:nvPicPr>
        <p:blipFill>
          <a:blip r:embed="rId2"/>
          <a:srcRect/>
          <a:stretch>
            <a:fillRect/>
          </a:stretch>
        </p:blipFill>
        <p:spPr>
          <a:xfrm>
            <a:off x="2551113" y="1001713"/>
            <a:ext cx="6931025" cy="4525962"/>
          </a:xfrm>
        </p:spPr>
      </p:pic>
      <p:sp>
        <p:nvSpPr>
          <p:cNvPr id="16389" name="Text Box 5"/>
          <p:cNvSpPr txBox="1">
            <a:spLocks noChangeArrowheads="1"/>
          </p:cNvSpPr>
          <p:nvPr/>
        </p:nvSpPr>
        <p:spPr bwMode="auto">
          <a:xfrm>
            <a:off x="1411288" y="5965825"/>
            <a:ext cx="9023350" cy="366713"/>
          </a:xfrm>
          <a:prstGeom prst="rect">
            <a:avLst/>
          </a:prstGeom>
          <a:noFill/>
          <a:ln w="9525">
            <a:noFill/>
            <a:miter lim="800000"/>
            <a:headEnd/>
            <a:tailEnd/>
          </a:ln>
          <a:effectLst/>
        </p:spPr>
        <p:txBody>
          <a:bodyPr wrap="none">
            <a:spAutoFit/>
          </a:bodyPr>
          <a:lstStyle/>
          <a:p>
            <a:r>
              <a:rPr lang="pt-BR"/>
              <a:t>            Observem que  a HIV ocorreu em 48,6%, sendo 15,3% Grau I e 33,3% Grau 2. </a:t>
            </a:r>
          </a:p>
        </p:txBody>
      </p:sp>
      <p:sp>
        <p:nvSpPr>
          <p:cNvPr id="16391" name="Line 7"/>
          <p:cNvSpPr>
            <a:spLocks noChangeShapeType="1"/>
          </p:cNvSpPr>
          <p:nvPr/>
        </p:nvSpPr>
        <p:spPr bwMode="auto">
          <a:xfrm>
            <a:off x="2452688" y="3886200"/>
            <a:ext cx="581025" cy="315913"/>
          </a:xfrm>
          <a:prstGeom prst="line">
            <a:avLst/>
          </a:prstGeom>
          <a:noFill/>
          <a:ln w="76200">
            <a:solidFill>
              <a:srgbClr val="FF0066"/>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RESULTADOS</a:t>
            </a:r>
          </a:p>
        </p:txBody>
      </p:sp>
      <p:sp>
        <p:nvSpPr>
          <p:cNvPr id="55299" name="Rectangle 3"/>
          <p:cNvSpPr>
            <a:spLocks noGrp="1"/>
          </p:cNvSpPr>
          <p:nvPr>
            <p:ph type="body" idx="1"/>
          </p:nvPr>
        </p:nvSpPr>
        <p:spPr>
          <a:xfrm>
            <a:off x="1103313" y="1222375"/>
            <a:ext cx="9720262" cy="4022725"/>
          </a:xfrm>
        </p:spPr>
        <p:txBody>
          <a:bodyPr/>
          <a:lstStyle/>
          <a:p>
            <a:r>
              <a:rPr lang="pt-BR" smtClean="0"/>
              <a:t>As consistências intra e interobservadores foram altas em todas as medidas de imagens (</a:t>
            </a:r>
            <a:r>
              <a:rPr lang="pt-BR" smtClean="0">
                <a:solidFill>
                  <a:srgbClr val="0033CC"/>
                </a:solidFill>
              </a:rPr>
              <a:t>Tabela 2)</a:t>
            </a:r>
          </a:p>
        </p:txBody>
      </p:sp>
      <p:pic>
        <p:nvPicPr>
          <p:cNvPr id="55300" name="Picture 4"/>
          <p:cNvPicPr>
            <a:picLocks noChangeAspect="1" noChangeArrowheads="1"/>
          </p:cNvPicPr>
          <p:nvPr/>
        </p:nvPicPr>
        <p:blipFill>
          <a:blip r:embed="rId2"/>
          <a:srcRect/>
          <a:stretch>
            <a:fillRect/>
          </a:stretch>
        </p:blipFill>
        <p:spPr bwMode="auto">
          <a:xfrm>
            <a:off x="3503613" y="2092325"/>
            <a:ext cx="5151437" cy="439737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 das imagens</a:t>
            </a:r>
            <a:endParaRPr lang="pt-BR" dirty="0">
              <a:solidFill>
                <a:schemeClr val="tx1">
                  <a:lumMod val="90000"/>
                  <a:lumOff val="10000"/>
                </a:schemeClr>
              </a:solidFill>
            </a:endParaRPr>
          </a:p>
        </p:txBody>
      </p:sp>
      <p:pic>
        <p:nvPicPr>
          <p:cNvPr id="17411" name="Picture 3"/>
          <p:cNvPicPr>
            <a:picLocks noChangeAspect="1" noChangeArrowheads="1"/>
          </p:cNvPicPr>
          <p:nvPr/>
        </p:nvPicPr>
        <p:blipFill>
          <a:blip r:embed="rId3"/>
          <a:srcRect/>
          <a:stretch>
            <a:fillRect/>
          </a:stretch>
        </p:blipFill>
        <p:spPr bwMode="auto">
          <a:xfrm>
            <a:off x="1543050" y="1752600"/>
            <a:ext cx="9109075" cy="3263900"/>
          </a:xfrm>
          <a:prstGeom prst="rect">
            <a:avLst/>
          </a:prstGeom>
          <a:noFill/>
          <a:ln w="9525">
            <a:noFill/>
            <a:miter lim="800000"/>
            <a:headEnd/>
            <a:tailEnd/>
          </a:ln>
        </p:spPr>
      </p:pic>
      <p:sp>
        <p:nvSpPr>
          <p:cNvPr id="17412" name="CaixaDeTexto 3"/>
          <p:cNvSpPr txBox="1">
            <a:spLocks noChangeArrowheads="1"/>
          </p:cNvSpPr>
          <p:nvPr/>
        </p:nvSpPr>
        <p:spPr bwMode="auto">
          <a:xfrm>
            <a:off x="2333625" y="5464175"/>
            <a:ext cx="7561263" cy="1190625"/>
          </a:xfrm>
          <a:prstGeom prst="rect">
            <a:avLst/>
          </a:prstGeom>
          <a:noFill/>
          <a:ln w="9525">
            <a:noFill/>
            <a:miter lim="800000"/>
            <a:headEnd/>
            <a:tailEnd/>
          </a:ln>
        </p:spPr>
        <p:txBody>
          <a:bodyPr>
            <a:spAutoFit/>
          </a:bodyPr>
          <a:lstStyle/>
          <a:p>
            <a:pPr algn="ctr"/>
            <a:r>
              <a:rPr lang="pt-BR">
                <a:latin typeface="Tw Cen MT"/>
              </a:rPr>
              <a:t>A </a:t>
            </a:r>
            <a:r>
              <a:rPr lang="pt-BR">
                <a:solidFill>
                  <a:srgbClr val="0033CC"/>
                </a:solidFill>
                <a:latin typeface="Tw Cen MT"/>
              </a:rPr>
              <a:t>Tabela III</a:t>
            </a:r>
            <a:r>
              <a:rPr lang="pt-BR">
                <a:latin typeface="Tw Cen MT"/>
              </a:rPr>
              <a:t> mostra resultados das medidas de imagens no pré-termos  na idade a termo equivalente comparadas com os RN a termo. </a:t>
            </a:r>
            <a:r>
              <a:rPr lang="pt-BR" b="1">
                <a:solidFill>
                  <a:srgbClr val="FF0000"/>
                </a:solidFill>
                <a:latin typeface="Tw Cen MT"/>
              </a:rPr>
              <a:t>Observem o menor volume cerebelar do pré-termo na idade a termo equivalente com HIV.</a:t>
            </a:r>
          </a:p>
        </p:txBody>
      </p:sp>
      <p:sp>
        <p:nvSpPr>
          <p:cNvPr id="17414" name="Line 6"/>
          <p:cNvSpPr>
            <a:spLocks noChangeShapeType="1"/>
          </p:cNvSpPr>
          <p:nvPr/>
        </p:nvSpPr>
        <p:spPr bwMode="auto">
          <a:xfrm>
            <a:off x="1274763" y="2233613"/>
            <a:ext cx="474662" cy="457200"/>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Correlação de Pearson</a:t>
            </a:r>
            <a:endParaRPr lang="pt-BR" dirty="0">
              <a:solidFill>
                <a:schemeClr val="tx1">
                  <a:lumMod val="90000"/>
                  <a:lumOff val="10000"/>
                </a:schemeClr>
              </a:solidFill>
            </a:endParaRPr>
          </a:p>
        </p:txBody>
      </p:sp>
      <p:sp>
        <p:nvSpPr>
          <p:cNvPr id="18435" name="Espaço Reservado para Conteúdo 2"/>
          <p:cNvSpPr>
            <a:spLocks noGrp="1"/>
          </p:cNvSpPr>
          <p:nvPr>
            <p:ph idx="1"/>
          </p:nvPr>
        </p:nvSpPr>
        <p:spPr>
          <a:xfrm>
            <a:off x="1006475" y="2268538"/>
            <a:ext cx="9720263" cy="4589462"/>
          </a:xfrm>
        </p:spPr>
        <p:txBody>
          <a:bodyPr/>
          <a:lstStyle/>
          <a:p>
            <a:endParaRPr lang="pt-BR" smtClean="0"/>
          </a:p>
          <a:p>
            <a:endParaRPr lang="pt-BR" smtClean="0"/>
          </a:p>
          <a:p>
            <a:endParaRPr lang="pt-BR" smtClean="0"/>
          </a:p>
          <a:p>
            <a:endParaRPr lang="pt-BR" smtClean="0"/>
          </a:p>
          <a:p>
            <a:endParaRPr lang="pt-BR" smtClean="0"/>
          </a:p>
          <a:p>
            <a:endParaRPr lang="pt-BR" smtClean="0"/>
          </a:p>
          <a:p>
            <a:endParaRPr lang="pt-BR" smtClean="0"/>
          </a:p>
          <a:p>
            <a:endParaRPr lang="pt-BR" smtClean="0"/>
          </a:p>
          <a:p>
            <a:pPr algn="ctr"/>
            <a:r>
              <a:rPr lang="pt-BR" sz="1600" smtClean="0"/>
              <a:t>Na </a:t>
            </a:r>
            <a:r>
              <a:rPr lang="pt-BR" sz="1600" smtClean="0">
                <a:solidFill>
                  <a:srgbClr val="0033CC"/>
                </a:solidFill>
              </a:rPr>
              <a:t>Figura 2</a:t>
            </a:r>
            <a:r>
              <a:rPr lang="pt-BR" sz="1600" smtClean="0"/>
              <a:t> os resultados da análise entre volume cerebelar e FA/ADC dos pedúnculos cerebelares. Nos pré-termos houve significante correlação entre  o volume cerebelar com FA/ADC (todos com P&lt;0,01), com exceção do ADC do SCP.</a:t>
            </a:r>
          </a:p>
        </p:txBody>
      </p:sp>
      <p:pic>
        <p:nvPicPr>
          <p:cNvPr id="18436" name="Picture 2"/>
          <p:cNvPicPr>
            <a:picLocks noChangeAspect="1" noChangeArrowheads="1"/>
          </p:cNvPicPr>
          <p:nvPr/>
        </p:nvPicPr>
        <p:blipFill>
          <a:blip r:embed="rId3"/>
          <a:srcRect/>
          <a:stretch>
            <a:fillRect/>
          </a:stretch>
        </p:blipFill>
        <p:spPr bwMode="auto">
          <a:xfrm>
            <a:off x="1627188" y="1082675"/>
            <a:ext cx="8532812" cy="4967288"/>
          </a:xfrm>
          <a:prstGeom prst="rect">
            <a:avLst/>
          </a:prstGeom>
          <a:noFill/>
          <a:ln w="9525">
            <a:noFill/>
            <a:miter lim="800000"/>
            <a:headEnd/>
            <a:tailEnd/>
          </a:ln>
        </p:spPr>
      </p:pic>
      <p:sp>
        <p:nvSpPr>
          <p:cNvPr id="18438" name="Text Box 6"/>
          <p:cNvSpPr txBox="1">
            <a:spLocks noChangeArrowheads="1"/>
          </p:cNvSpPr>
          <p:nvPr/>
        </p:nvSpPr>
        <p:spPr bwMode="auto">
          <a:xfrm>
            <a:off x="8832850" y="2403475"/>
            <a:ext cx="3041650" cy="954088"/>
          </a:xfrm>
          <a:prstGeom prst="rect">
            <a:avLst/>
          </a:prstGeom>
          <a:noFill/>
          <a:ln w="38100">
            <a:solidFill>
              <a:srgbClr val="0033CC"/>
            </a:solidFill>
            <a:miter lim="800000"/>
            <a:headEnd/>
            <a:tailEnd/>
          </a:ln>
          <a:effectLst/>
        </p:spPr>
        <p:txBody>
          <a:bodyPr wrap="none">
            <a:spAutoFit/>
          </a:bodyPr>
          <a:lstStyle/>
          <a:p>
            <a:r>
              <a:rPr lang="pt-BR"/>
              <a:t>FA/ADC: refletem padrões</a:t>
            </a:r>
          </a:p>
          <a:p>
            <a:r>
              <a:rPr lang="pt-BR"/>
              <a:t>de maturação da mielina ou</a:t>
            </a:r>
          </a:p>
          <a:p>
            <a:r>
              <a:rPr lang="pt-BR"/>
              <a:t>da integridade axonal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RESULTADOS</a:t>
            </a:r>
          </a:p>
        </p:txBody>
      </p:sp>
      <p:sp>
        <p:nvSpPr>
          <p:cNvPr id="56323" name="Rectangle 3"/>
          <p:cNvSpPr>
            <a:spLocks noGrp="1"/>
          </p:cNvSpPr>
          <p:nvPr>
            <p:ph type="body" idx="1"/>
          </p:nvPr>
        </p:nvSpPr>
        <p:spPr>
          <a:xfrm>
            <a:off x="1023938" y="2286000"/>
            <a:ext cx="10518775" cy="4022725"/>
          </a:xfrm>
        </p:spPr>
        <p:txBody>
          <a:bodyPr/>
          <a:lstStyle/>
          <a:p>
            <a:pPr algn="ctr">
              <a:lnSpc>
                <a:spcPct val="80000"/>
              </a:lnSpc>
            </a:pPr>
            <a:r>
              <a:rPr lang="pt-BR" sz="1800" smtClean="0"/>
              <a:t>A </a:t>
            </a:r>
            <a:r>
              <a:rPr lang="pt-BR" sz="1800" smtClean="0">
                <a:solidFill>
                  <a:srgbClr val="0033CC"/>
                </a:solidFill>
              </a:rPr>
              <a:t>Tabela IV</a:t>
            </a:r>
            <a:r>
              <a:rPr lang="pt-BR" sz="1800" smtClean="0"/>
              <a:t> mostra os resultados da análise de regressão múltipla que investigou o efeito da HIV e outras variáveis clínicas no desenvolvimento cerebelar.</a:t>
            </a:r>
          </a:p>
          <a:p>
            <a:pPr>
              <a:lnSpc>
                <a:spcPct val="80000"/>
              </a:lnSpc>
            </a:pPr>
            <a:r>
              <a:rPr lang="pt-BR" sz="1800" smtClean="0"/>
              <a:t>-</a:t>
            </a:r>
            <a:r>
              <a:rPr lang="pt-BR" sz="1800" b="1" smtClean="0"/>
              <a:t>idade gestacional pós-menstrual</a:t>
            </a:r>
            <a:r>
              <a:rPr lang="pt-BR" sz="1800" smtClean="0"/>
              <a:t> foi significativamente associada</a:t>
            </a:r>
          </a:p>
          <a:p>
            <a:pPr>
              <a:lnSpc>
                <a:spcPct val="80000"/>
              </a:lnSpc>
            </a:pPr>
            <a:r>
              <a:rPr lang="pt-BR" sz="1800" smtClean="0"/>
              <a:t>com todas as medições de imagem (todos P &lt;.005), exceto para</a:t>
            </a:r>
          </a:p>
          <a:p>
            <a:pPr>
              <a:lnSpc>
                <a:spcPct val="80000"/>
              </a:lnSpc>
            </a:pPr>
            <a:r>
              <a:rPr lang="pt-BR" sz="1800" smtClean="0"/>
              <a:t>difusividade axial do SCP (P &lt;0,339). A cada semana de aumento da idade gestacional pós-concepção, o volume cerebelar aumentou em 0,722 cm</a:t>
            </a:r>
            <a:r>
              <a:rPr lang="pt-BR" sz="1800" baseline="30000" smtClean="0"/>
              <a:t>3</a:t>
            </a:r>
            <a:r>
              <a:rPr lang="pt-BR" sz="1800" smtClean="0"/>
              <a:t>.</a:t>
            </a:r>
          </a:p>
          <a:p>
            <a:pPr>
              <a:lnSpc>
                <a:spcPct val="80000"/>
              </a:lnSpc>
            </a:pPr>
            <a:r>
              <a:rPr lang="pt-BR" sz="1800" smtClean="0"/>
              <a:t>-</a:t>
            </a:r>
            <a:r>
              <a:rPr lang="pt-BR" sz="1800" b="1" smtClean="0"/>
              <a:t>idade gestacional</a:t>
            </a:r>
            <a:r>
              <a:rPr lang="pt-BR" sz="1800" smtClean="0"/>
              <a:t>, no entanto, não estava ligada a nenhuma medição de imagem cerebelar. </a:t>
            </a:r>
          </a:p>
          <a:p>
            <a:pPr>
              <a:lnSpc>
                <a:spcPct val="80000"/>
              </a:lnSpc>
            </a:pPr>
            <a:r>
              <a:rPr lang="pt-BR" sz="1800" smtClean="0"/>
              <a:t>-Ajustando por variáveis clínicas, os autores verificaram que </a:t>
            </a:r>
            <a:r>
              <a:rPr lang="pt-BR" sz="1800" smtClean="0">
                <a:solidFill>
                  <a:srgbClr val="FF0000"/>
                </a:solidFill>
              </a:rPr>
              <a:t>a presença de HIV grau </a:t>
            </a:r>
          </a:p>
          <a:p>
            <a:pPr>
              <a:lnSpc>
                <a:spcPct val="80000"/>
              </a:lnSpc>
            </a:pPr>
            <a:r>
              <a:rPr lang="pt-BR" sz="1800" smtClean="0">
                <a:solidFill>
                  <a:srgbClr val="FF0000"/>
                </a:solidFill>
              </a:rPr>
              <a:t> 2 foi associada com diminuição do volume cerebelar por 1.729 cm3</a:t>
            </a:r>
          </a:p>
          <a:p>
            <a:pPr>
              <a:lnSpc>
                <a:spcPct val="80000"/>
              </a:lnSpc>
            </a:pPr>
            <a:r>
              <a:rPr lang="pt-BR" sz="1800" smtClean="0">
                <a:solidFill>
                  <a:srgbClr val="FF0000"/>
                </a:solidFill>
              </a:rPr>
              <a:t>em comparação  sem IVH.</a:t>
            </a:r>
            <a:r>
              <a:rPr lang="pt-BR" sz="1800" smtClean="0"/>
              <a:t> </a:t>
            </a:r>
            <a:r>
              <a:rPr lang="pt-BR" sz="1800" smtClean="0">
                <a:solidFill>
                  <a:srgbClr val="FF0000"/>
                </a:solidFill>
              </a:rPr>
              <a:t>A HIV grau 2 foi associado com menor FA</a:t>
            </a:r>
            <a:r>
              <a:rPr lang="pt-BR" sz="1800" smtClean="0"/>
              <a:t> . A HIV</a:t>
            </a:r>
          </a:p>
          <a:p>
            <a:pPr>
              <a:lnSpc>
                <a:spcPct val="80000"/>
              </a:lnSpc>
            </a:pPr>
            <a:r>
              <a:rPr lang="pt-BR" sz="1800" smtClean="0"/>
              <a:t>grau 1, não foi associada com as medições das imagens cerebelares</a:t>
            </a:r>
          </a:p>
          <a:p>
            <a:pPr>
              <a:lnSpc>
                <a:spcPct val="80000"/>
              </a:lnSpc>
            </a:pPr>
            <a:endParaRPr lang="pt-BR" sz="18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Análises de Regressão </a:t>
            </a:r>
            <a:endParaRPr lang="pt-BR" dirty="0">
              <a:solidFill>
                <a:schemeClr val="tx1">
                  <a:lumMod val="90000"/>
                  <a:lumOff val="10000"/>
                </a:schemeClr>
              </a:solidFill>
            </a:endParaRPr>
          </a:p>
        </p:txBody>
      </p:sp>
      <p:pic>
        <p:nvPicPr>
          <p:cNvPr id="19459" name="Picture 2"/>
          <p:cNvPicPr>
            <a:picLocks noGrp="1" noChangeAspect="1" noChangeArrowheads="1"/>
          </p:cNvPicPr>
          <p:nvPr>
            <p:ph idx="1"/>
          </p:nvPr>
        </p:nvPicPr>
        <p:blipFill>
          <a:blip r:embed="rId2"/>
          <a:srcRect/>
          <a:stretch>
            <a:fillRect/>
          </a:stretch>
        </p:blipFill>
        <p:spPr>
          <a:xfrm>
            <a:off x="1631950" y="2205038"/>
            <a:ext cx="8926513" cy="3076575"/>
          </a:xfrm>
        </p:spPr>
      </p:pic>
      <p:sp>
        <p:nvSpPr>
          <p:cNvPr id="19461" name="Text Box 5"/>
          <p:cNvSpPr txBox="1">
            <a:spLocks noChangeArrowheads="1"/>
          </p:cNvSpPr>
          <p:nvPr/>
        </p:nvSpPr>
        <p:spPr bwMode="auto">
          <a:xfrm>
            <a:off x="998538" y="5481638"/>
            <a:ext cx="184150" cy="366712"/>
          </a:xfrm>
          <a:prstGeom prst="rect">
            <a:avLst/>
          </a:prstGeom>
          <a:noFill/>
          <a:ln w="9525">
            <a:noFill/>
            <a:miter lim="800000"/>
            <a:headEnd/>
            <a:tailEnd/>
          </a:ln>
          <a:effectLst/>
        </p:spPr>
        <p:txBody>
          <a:bodyPr wrap="none">
            <a:spAutoFit/>
          </a:bodyPr>
          <a:lstStyle/>
          <a:p>
            <a:endParaRPr lang="pt-BR"/>
          </a:p>
        </p:txBody>
      </p:sp>
      <p:sp>
        <p:nvSpPr>
          <p:cNvPr id="19462" name="Line 6"/>
          <p:cNvSpPr>
            <a:spLocks noChangeShapeType="1"/>
          </p:cNvSpPr>
          <p:nvPr/>
        </p:nvSpPr>
        <p:spPr bwMode="auto">
          <a:xfrm>
            <a:off x="5565775" y="2549525"/>
            <a:ext cx="211138" cy="193675"/>
          </a:xfrm>
          <a:prstGeom prst="line">
            <a:avLst/>
          </a:prstGeom>
          <a:noFill/>
          <a:ln w="57150">
            <a:solidFill>
              <a:srgbClr val="FF0000"/>
            </a:solidFill>
            <a:round/>
            <a:headEnd/>
            <a:tailEnd type="triangle" w="med" len="med"/>
          </a:ln>
          <a:effectLst/>
        </p:spPr>
        <p:txBody>
          <a:bodyPr/>
          <a:lstStyle/>
          <a:p>
            <a:endParaRPr lang="pt-BR"/>
          </a:p>
        </p:txBody>
      </p:sp>
      <p:sp>
        <p:nvSpPr>
          <p:cNvPr id="19463" name="Line 7"/>
          <p:cNvSpPr>
            <a:spLocks noChangeShapeType="1"/>
          </p:cNvSpPr>
          <p:nvPr/>
        </p:nvSpPr>
        <p:spPr bwMode="auto">
          <a:xfrm>
            <a:off x="7302500" y="2581275"/>
            <a:ext cx="211138" cy="193675"/>
          </a:xfrm>
          <a:prstGeom prst="line">
            <a:avLst/>
          </a:prstGeom>
          <a:noFill/>
          <a:ln w="57150">
            <a:solidFill>
              <a:srgbClr val="FF00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Resultados</a:t>
            </a:r>
            <a:endParaRPr lang="pt-BR" dirty="0">
              <a:solidFill>
                <a:schemeClr val="tx1">
                  <a:lumMod val="90000"/>
                  <a:lumOff val="10000"/>
                </a:schemeClr>
              </a:solidFill>
            </a:endParaRPr>
          </a:p>
        </p:txBody>
      </p:sp>
      <p:sp>
        <p:nvSpPr>
          <p:cNvPr id="20483" name="Espaço Reservado para Conteúdo 2"/>
          <p:cNvSpPr>
            <a:spLocks noGrp="1"/>
          </p:cNvSpPr>
          <p:nvPr>
            <p:ph idx="1"/>
          </p:nvPr>
        </p:nvSpPr>
        <p:spPr>
          <a:xfrm>
            <a:off x="1033463" y="1662113"/>
            <a:ext cx="9720262" cy="4022725"/>
          </a:xfrm>
        </p:spPr>
        <p:txBody>
          <a:bodyPr/>
          <a:lstStyle/>
          <a:p>
            <a:pPr algn="ctr"/>
            <a:r>
              <a:rPr lang="pt-BR" sz="1800" smtClean="0"/>
              <a:t>Um modelo de efeitos aleatórios revelou que </a:t>
            </a:r>
            <a:r>
              <a:rPr lang="pt-BR" sz="1800" smtClean="0">
                <a:solidFill>
                  <a:srgbClr val="FF0000"/>
                </a:solidFill>
              </a:rPr>
              <a:t>a diminuição do volume hemisférico ventricular se associa significativamente com HIV ipsilateral (P = 0,037) e contralateral (P = 0,043). </a:t>
            </a:r>
            <a:r>
              <a:rPr lang="pt-BR" sz="1800" smtClean="0"/>
              <a:t>No SCP, diminuição da FA (P = 0,043) e uma maior difusividade radial (P = 0,045) foram significativamente relacionados com HIV grau 2 contralateral. O ADC do MCP também foi relacionada com HIV grau 2 contralateral (P = 0,037).</a:t>
            </a:r>
            <a:r>
              <a:rPr lang="pt-BR" sz="1800" smtClean="0">
                <a:solidFill>
                  <a:srgbClr val="FF0000"/>
                </a:solidFill>
              </a:rPr>
              <a:t> </a:t>
            </a:r>
            <a:r>
              <a:rPr lang="pt-BR" sz="1800" smtClean="0">
                <a:solidFill>
                  <a:srgbClr val="0033CC"/>
                </a:solidFill>
              </a:rPr>
              <a:t>Tabela V</a:t>
            </a:r>
          </a:p>
        </p:txBody>
      </p:sp>
      <p:pic>
        <p:nvPicPr>
          <p:cNvPr id="20484" name="Picture 2"/>
          <p:cNvPicPr>
            <a:picLocks noChangeAspect="1" noChangeArrowheads="1"/>
          </p:cNvPicPr>
          <p:nvPr/>
        </p:nvPicPr>
        <p:blipFill>
          <a:blip r:embed="rId3"/>
          <a:srcRect/>
          <a:stretch>
            <a:fillRect/>
          </a:stretch>
        </p:blipFill>
        <p:spPr bwMode="auto">
          <a:xfrm>
            <a:off x="1535113" y="2957513"/>
            <a:ext cx="8926512" cy="3024187"/>
          </a:xfrm>
          <a:prstGeom prst="rect">
            <a:avLst/>
          </a:prstGeom>
          <a:noFill/>
          <a:ln w="9525">
            <a:noFill/>
            <a:miter lim="800000"/>
            <a:headEnd/>
            <a:tailEnd/>
          </a:ln>
        </p:spPr>
      </p:pic>
      <p:sp>
        <p:nvSpPr>
          <p:cNvPr id="20487" name="Line 7"/>
          <p:cNvSpPr>
            <a:spLocks noChangeShapeType="1"/>
          </p:cNvSpPr>
          <p:nvPr/>
        </p:nvSpPr>
        <p:spPr bwMode="auto">
          <a:xfrm>
            <a:off x="9486900" y="382270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88" name="Line 8"/>
          <p:cNvSpPr>
            <a:spLocks noChangeShapeType="1"/>
          </p:cNvSpPr>
          <p:nvPr/>
        </p:nvSpPr>
        <p:spPr bwMode="auto">
          <a:xfrm>
            <a:off x="6099175" y="385445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90" name="Line 10"/>
          <p:cNvSpPr>
            <a:spLocks noChangeShapeType="1"/>
          </p:cNvSpPr>
          <p:nvPr/>
        </p:nvSpPr>
        <p:spPr bwMode="auto">
          <a:xfrm>
            <a:off x="9604375" y="4140200"/>
            <a:ext cx="360363" cy="211138"/>
          </a:xfrm>
          <a:prstGeom prst="line">
            <a:avLst/>
          </a:prstGeom>
          <a:noFill/>
          <a:ln w="57150">
            <a:solidFill>
              <a:srgbClr val="FF0000"/>
            </a:solidFill>
            <a:round/>
            <a:headEnd/>
            <a:tailEnd type="triangle" w="med" len="med"/>
          </a:ln>
          <a:effectLst/>
        </p:spPr>
        <p:txBody>
          <a:bodyPr/>
          <a:lstStyle/>
          <a:p>
            <a:endParaRPr lang="pt-BR"/>
          </a:p>
        </p:txBody>
      </p:sp>
      <p:sp>
        <p:nvSpPr>
          <p:cNvPr id="20491" name="Line 11"/>
          <p:cNvSpPr>
            <a:spLocks noChangeShapeType="1"/>
          </p:cNvSpPr>
          <p:nvPr/>
        </p:nvSpPr>
        <p:spPr bwMode="auto">
          <a:xfrm>
            <a:off x="9585325" y="4633913"/>
            <a:ext cx="360363" cy="211137"/>
          </a:xfrm>
          <a:prstGeom prst="line">
            <a:avLst/>
          </a:prstGeom>
          <a:noFill/>
          <a:ln w="57150">
            <a:solidFill>
              <a:srgbClr val="FF0000"/>
            </a:solidFill>
            <a:round/>
            <a:headEnd/>
            <a:tailEnd type="triangle" w="med" len="med"/>
          </a:ln>
          <a:effectLst/>
        </p:spPr>
        <p:txBody>
          <a:bodyPr/>
          <a:lstStyle/>
          <a:p>
            <a:endParaRPr lang="pt-BR"/>
          </a:p>
        </p:txBody>
      </p:sp>
      <p:sp>
        <p:nvSpPr>
          <p:cNvPr id="20492" name="Text Box 12"/>
          <p:cNvSpPr txBox="1">
            <a:spLocks noChangeArrowheads="1"/>
          </p:cNvSpPr>
          <p:nvPr/>
        </p:nvSpPr>
        <p:spPr bwMode="auto">
          <a:xfrm>
            <a:off x="777875" y="5824538"/>
            <a:ext cx="9620250" cy="915987"/>
          </a:xfrm>
          <a:prstGeom prst="rect">
            <a:avLst/>
          </a:prstGeom>
          <a:noFill/>
          <a:ln w="9525">
            <a:noFill/>
            <a:miter lim="800000"/>
            <a:headEnd/>
            <a:tailEnd/>
          </a:ln>
          <a:effectLst/>
        </p:spPr>
        <p:txBody>
          <a:bodyPr wrap="none">
            <a:spAutoFit/>
          </a:bodyPr>
          <a:lstStyle/>
          <a:p>
            <a:r>
              <a:rPr lang="pt-BR"/>
              <a:t>Na análise multivariada, o corticosteroide pós-natal não mostrou associação com diminuição </a:t>
            </a:r>
          </a:p>
          <a:p>
            <a:r>
              <a:rPr lang="pt-BR"/>
              <a:t>Da FA e aumento da difusividade radial. Sexo, DBP, sepse com cultura comprovada não </a:t>
            </a:r>
          </a:p>
          <a:p>
            <a:r>
              <a:rPr lang="pt-BR"/>
              <a:t>se associaram com as medidas de imagens cerebelares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1">
                    <a:lumMod val="90000"/>
                    <a:lumOff val="10000"/>
                  </a:schemeClr>
                </a:solidFill>
              </a:rPr>
              <a:t>Discussão</a:t>
            </a:r>
            <a:endParaRPr lang="pt-BR" dirty="0">
              <a:solidFill>
                <a:schemeClr val="tx1">
                  <a:lumMod val="90000"/>
                  <a:lumOff val="10000"/>
                </a:schemeClr>
              </a:solidFill>
            </a:endParaRPr>
          </a:p>
        </p:txBody>
      </p:sp>
      <p:sp>
        <p:nvSpPr>
          <p:cNvPr id="3" name="Espaço Reservado para Conteúdo 2"/>
          <p:cNvSpPr>
            <a:spLocks noGrp="1"/>
          </p:cNvSpPr>
          <p:nvPr>
            <p:ph idx="1"/>
          </p:nvPr>
        </p:nvSpPr>
        <p:spPr/>
        <p:txBody>
          <a:bodyPr>
            <a:normAutofit/>
          </a:bodyPr>
          <a:lstStyle/>
          <a:p>
            <a:r>
              <a:rPr lang="pt-BR" smtClean="0"/>
              <a:t>O estudo sugere que, após controlar a idade pós-concepção em que o </a:t>
            </a:r>
            <a:r>
              <a:rPr lang="pt-BR" i="1" smtClean="0"/>
              <a:t>scan</a:t>
            </a:r>
            <a:r>
              <a:rPr lang="pt-BR" smtClean="0"/>
              <a:t> foi realizado,  </a:t>
            </a:r>
            <a:r>
              <a:rPr lang="pt-BR" smtClean="0">
                <a:solidFill>
                  <a:srgbClr val="FF0000"/>
                </a:solidFill>
              </a:rPr>
              <a:t>o desenvolvimento cerebelar em prematuros com idade termo equivalente a de lactentes a termo e saudáveis, é prejudicado</a:t>
            </a:r>
            <a:r>
              <a:rPr lang="pt-BR" smtClean="0"/>
              <a:t>.</a:t>
            </a:r>
          </a:p>
          <a:p>
            <a:pPr algn="ctr"/>
            <a:r>
              <a:rPr lang="pt-BR" sz="2400" smtClean="0">
                <a:solidFill>
                  <a:srgbClr val="FF0000"/>
                </a:solidFill>
              </a:rPr>
              <a:t>Especificamente esta deficiência está associada hemorragia intraventricular (HIV) de baixo grau e não à idade gestacional ao nascer</a:t>
            </a:r>
            <a:r>
              <a:rPr lang="pt-BR" smtClean="0"/>
              <a:t>.</a:t>
            </a:r>
          </a:p>
          <a:p>
            <a:pPr>
              <a:buFont typeface="Tw Cen MT"/>
              <a:buNone/>
            </a:pPr>
            <a:endParaRPr 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57347" name="Rectangle 3"/>
          <p:cNvSpPr>
            <a:spLocks noGrp="1"/>
          </p:cNvSpPr>
          <p:nvPr>
            <p:ph type="body" idx="1"/>
          </p:nvPr>
        </p:nvSpPr>
        <p:spPr>
          <a:xfrm>
            <a:off x="1023938" y="1766888"/>
            <a:ext cx="10872787" cy="4541837"/>
          </a:xfrm>
        </p:spPr>
        <p:txBody>
          <a:bodyPr/>
          <a:lstStyle/>
          <a:p>
            <a:r>
              <a:rPr lang="pt-BR" smtClean="0"/>
              <a:t>O presente estudo  também demonstra o desenvolvimento do cerebelo em prematuros na idade a termo equivalente com a análise dos parâmetros volume e DTI, incluindo a FA e ADC, bem como difusividades tanto  axial e como radial. </a:t>
            </a:r>
          </a:p>
          <a:p>
            <a:r>
              <a:rPr lang="pt-BR" smtClean="0"/>
              <a:t>No presente estudo, com a exceção de um baixo grau de HIV, nenhum prematuro teve anormalidades cerebrais aparentes por ultrassonografia. </a:t>
            </a:r>
          </a:p>
          <a:p>
            <a:r>
              <a:rPr lang="pt-BR" smtClean="0"/>
              <a:t>Contudo, estas crianças apresentaram diminuição do desenvolvimento do cérebro com base nos volumes intracranianos e cerebelar menores em comparação com crianças nascidas a termo. </a:t>
            </a:r>
          </a:p>
          <a:p>
            <a:r>
              <a:rPr lang="pt-BR" smtClean="0"/>
              <a:t>Esta hipoplasia cerebelar ainda foi observada  após os autores normalizarem o volume cerebelar para o  volume intracraniano.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DISCUSSÃO</a:t>
            </a:r>
          </a:p>
        </p:txBody>
      </p:sp>
      <p:sp>
        <p:nvSpPr>
          <p:cNvPr id="58371" name="Rectangle 3"/>
          <p:cNvSpPr>
            <a:spLocks noGrp="1"/>
          </p:cNvSpPr>
          <p:nvPr>
            <p:ph type="body" idx="1"/>
          </p:nvPr>
        </p:nvSpPr>
        <p:spPr>
          <a:xfrm>
            <a:off x="1023938" y="1133475"/>
            <a:ext cx="9720262" cy="5175250"/>
          </a:xfrm>
        </p:spPr>
        <p:txBody>
          <a:bodyPr/>
          <a:lstStyle/>
          <a:p>
            <a:pPr>
              <a:lnSpc>
                <a:spcPct val="70000"/>
              </a:lnSpc>
            </a:pPr>
            <a:r>
              <a:rPr lang="pt-BR" sz="2000" smtClean="0"/>
              <a:t>Achados semelhantes foram observados em estudos anteriores (20-22) embora outro estudo não relatou diferenças significativas entre recém-nascidos a termo e prematuros na idade a termo equivalente (23).</a:t>
            </a:r>
          </a:p>
          <a:p>
            <a:pPr>
              <a:lnSpc>
                <a:spcPct val="70000"/>
              </a:lnSpc>
            </a:pPr>
            <a:r>
              <a:rPr lang="pt-BR" sz="2000" smtClean="0"/>
              <a:t>Um cerebelo pequeno  em recém-nascidos prematuros foi observado em estudos anteriores (.22,24,25).  Isto pode resultar de 3 mecanismos(</a:t>
            </a:r>
            <a:r>
              <a:rPr lang="pt-BR" sz="2000" smtClean="0">
                <a:sym typeface="Wingdings" pitchFamily="2" charset="2"/>
              </a:rPr>
              <a:t>3):</a:t>
            </a:r>
            <a:endParaRPr lang="pt-BR" sz="2000" smtClean="0"/>
          </a:p>
          <a:p>
            <a:pPr>
              <a:lnSpc>
                <a:spcPct val="70000"/>
              </a:lnSpc>
            </a:pPr>
            <a:r>
              <a:rPr lang="pt-BR" sz="2000" smtClean="0"/>
              <a:t>    - </a:t>
            </a:r>
            <a:r>
              <a:rPr lang="pt-BR" sz="2000" smtClean="0">
                <a:solidFill>
                  <a:srgbClr val="FF0000"/>
                </a:solidFill>
              </a:rPr>
              <a:t>lesão  cerebelar direta, </a:t>
            </a:r>
          </a:p>
          <a:p>
            <a:pPr>
              <a:lnSpc>
                <a:spcPct val="70000"/>
              </a:lnSpc>
            </a:pPr>
            <a:r>
              <a:rPr lang="pt-BR" sz="2000" smtClean="0">
                <a:solidFill>
                  <a:srgbClr val="FF0000"/>
                </a:solidFill>
              </a:rPr>
              <a:t>     -lesão indireta cerebelar lesão por lesão cerebral, ou</a:t>
            </a:r>
          </a:p>
          <a:p>
            <a:pPr>
              <a:lnSpc>
                <a:spcPct val="70000"/>
              </a:lnSpc>
            </a:pPr>
            <a:r>
              <a:rPr lang="pt-BR" sz="2000" smtClean="0">
                <a:solidFill>
                  <a:srgbClr val="FF0000"/>
                </a:solidFill>
              </a:rPr>
              <a:t>     - subdesenvolvimento cerebelar sem anormalidades no cérebro</a:t>
            </a:r>
          </a:p>
          <a:p>
            <a:pPr>
              <a:lnSpc>
                <a:spcPct val="70000"/>
              </a:lnSpc>
            </a:pPr>
            <a:r>
              <a:rPr lang="pt-BR" sz="2000" smtClean="0"/>
              <a:t> O presente estudo revelou que, mesmo prematuros sem HIV demonstraram m hipoplasia cerebelar em comparação com crianças nascidas a termo. </a:t>
            </a:r>
          </a:p>
          <a:p>
            <a:pPr>
              <a:lnSpc>
                <a:spcPct val="70000"/>
              </a:lnSpc>
            </a:pPr>
            <a:r>
              <a:rPr lang="pt-BR" sz="2000" smtClean="0"/>
              <a:t> Estudos anteriores sugerem que possíveis mecanismos de hipoplasia cerebelar associadas à prematuridade em si incluem fatores de crescimento  materno-placentários, um problema genético, ou circulação imatura (3,26-28).</a:t>
            </a:r>
          </a:p>
          <a:p>
            <a:pPr>
              <a:lnSpc>
                <a:spcPct val="70000"/>
              </a:lnSpc>
            </a:pPr>
            <a:r>
              <a:rPr lang="pt-BR" sz="2000" smtClean="0"/>
              <a:t> O presente estudo incidiu sobre os fatores de risco clínicos associados à prematuridade e descobriram que a idade gestacional é independente do  desenvolvimento do cerebelo; em vez </a:t>
            </a:r>
            <a:r>
              <a:rPr lang="pt-BR" sz="2000" smtClean="0">
                <a:solidFill>
                  <a:srgbClr val="FF0000"/>
                </a:solidFill>
              </a:rPr>
              <a:t>disso,a idade pós-concepção  e HIV de baixo grau , especialmente HIV grau 2, são fatores importantes  subjacente para o desenvolvimento cerebelar prejudicado.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bwMode="auto">
          <a:xfrm>
            <a:off x="979488" y="111125"/>
            <a:ext cx="9720262" cy="1498600"/>
          </a:xfrm>
          <a:noFill/>
        </p:spPr>
        <p:txBody>
          <a:bodyPr wrap="square" numCol="1" anchorCtr="0" compatLnSpc="1">
            <a:prstTxWarp prst="textNoShape">
              <a:avLst/>
            </a:prstTxWarp>
          </a:bodyPr>
          <a:lstStyle/>
          <a:p>
            <a:r>
              <a:rPr lang="pt-BR" cap="none" smtClean="0"/>
              <a:t>DISCUSSÃO</a:t>
            </a:r>
          </a:p>
        </p:txBody>
      </p:sp>
      <p:sp>
        <p:nvSpPr>
          <p:cNvPr id="59395" name="Rectangle 3"/>
          <p:cNvSpPr>
            <a:spLocks noGrp="1"/>
          </p:cNvSpPr>
          <p:nvPr>
            <p:ph type="body" idx="1"/>
          </p:nvPr>
        </p:nvSpPr>
        <p:spPr/>
        <p:txBody>
          <a:bodyPr/>
          <a:lstStyle/>
          <a:p>
            <a:r>
              <a:rPr lang="pt-BR" sz="2000" smtClean="0"/>
              <a:t>O MCP (pedúnculo cerebelar médio) é a mais larga e maior via de entrada do cérebro no cerebelo (29,30).</a:t>
            </a:r>
          </a:p>
          <a:p>
            <a:r>
              <a:rPr lang="pt-BR" sz="2000" smtClean="0"/>
              <a:t>O SCP representa uma via importante de saída a partir do cerebelo através da</a:t>
            </a:r>
          </a:p>
          <a:p>
            <a:r>
              <a:rPr lang="pt-BR" sz="2000" smtClean="0"/>
              <a:t>cerebelo-tálamo-cérebro (30,31) </a:t>
            </a:r>
          </a:p>
          <a:p>
            <a:r>
              <a:rPr lang="pt-BR" sz="2000" smtClean="0"/>
              <a:t>No presente estudo, em comparação com crianças nascidas a termo, prematuros demonstraram uma FA reduzida tanto no MCP como  SCP e um aumento da ADC do MCP. </a:t>
            </a:r>
          </a:p>
          <a:p>
            <a:r>
              <a:rPr lang="pt-BR" sz="2000" smtClean="0"/>
              <a:t>Em geral, FA aumenta e ADC diminui com a idade, que se acredita refletir maturação da substância branca, tal como as fibras de coerência, densidade axonal,</a:t>
            </a:r>
          </a:p>
          <a:p>
            <a:r>
              <a:rPr lang="pt-BR" sz="2000" smtClean="0"/>
              <a:t>e mielinização(12).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0419" name="Rectangle 3"/>
          <p:cNvSpPr>
            <a:spLocks noGrp="1"/>
          </p:cNvSpPr>
          <p:nvPr>
            <p:ph type="body" idx="1"/>
          </p:nvPr>
        </p:nvSpPr>
        <p:spPr>
          <a:xfrm>
            <a:off x="954088" y="1730375"/>
            <a:ext cx="9790112" cy="4578350"/>
          </a:xfrm>
        </p:spPr>
        <p:txBody>
          <a:bodyPr/>
          <a:lstStyle/>
          <a:p>
            <a:r>
              <a:rPr lang="pt-BR" smtClean="0">
                <a:solidFill>
                  <a:srgbClr val="0033CC"/>
                </a:solidFill>
              </a:rPr>
              <a:t>Os presentes resultados refletem vias imaturas  cérebro-cerebelar em prematuros</a:t>
            </a:r>
            <a:r>
              <a:rPr lang="pt-BR" smtClean="0"/>
              <a:t> e essa imaturidade pode ser responsável pela  hipoplasia cerebelar relativa observada em prematuros em comparação com crianças nascidas a termo. </a:t>
            </a:r>
          </a:p>
          <a:p>
            <a:r>
              <a:rPr lang="pt-BR" smtClean="0"/>
              <a:t>A significante correlação observada neste estudo entre o volume cerebelar e FA ou ADC dos pedúnculos cerebelares em prematuros pode apoiar esta suposição. </a:t>
            </a:r>
          </a:p>
          <a:p>
            <a:r>
              <a:rPr lang="pt-BR" smtClean="0"/>
              <a:t>Radial difusividade diminui ao longo da idade gestacional pós-concepção, refletindo uma cilíndrica diminuição na difusão causada pelo processo de mielinização.</a:t>
            </a:r>
          </a:p>
          <a:p>
            <a:r>
              <a:rPr lang="pt-BR" smtClean="0"/>
              <a:t> Quando a mielinização é prejudicada no recém-nascido prematuro, difusividade radial é aumentada levando a redução global da direcionalidade da difusão ou o FA (14,32).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a:xfrm>
            <a:off x="885825" y="-190500"/>
            <a:ext cx="9720263" cy="1498600"/>
          </a:xfrm>
          <a:noFill/>
        </p:spPr>
        <p:txBody>
          <a:bodyPr wrap="square" numCol="1" anchorCtr="0" compatLnSpc="1">
            <a:prstTxWarp prst="textNoShape">
              <a:avLst/>
            </a:prstTxWarp>
          </a:bodyPr>
          <a:lstStyle/>
          <a:p>
            <a:r>
              <a:rPr lang="pt-BR" cap="none" smtClean="0"/>
              <a:t>DISCUSSÃO</a:t>
            </a:r>
          </a:p>
        </p:txBody>
      </p:sp>
      <p:sp>
        <p:nvSpPr>
          <p:cNvPr id="61443" name="Rectangle 3"/>
          <p:cNvSpPr>
            <a:spLocks noGrp="1"/>
          </p:cNvSpPr>
          <p:nvPr>
            <p:ph type="body" idx="1"/>
          </p:nvPr>
        </p:nvSpPr>
        <p:spPr>
          <a:xfrm>
            <a:off x="352425" y="1544638"/>
            <a:ext cx="10321925" cy="4810125"/>
          </a:xfrm>
        </p:spPr>
        <p:txBody>
          <a:bodyPr/>
          <a:lstStyle/>
          <a:p>
            <a:r>
              <a:rPr lang="pt-BR" smtClean="0"/>
              <a:t>É notável que um baixo grau de HIV, especificamente HIV grau 2, foi associada com o desenvolvimento do cerebelo prejudicado, mesmo depois de ajustada para fatores de risco clínicos que podem afetar o desenvolvimento do cérebro. </a:t>
            </a:r>
          </a:p>
          <a:p>
            <a:r>
              <a:rPr lang="pt-BR" smtClean="0"/>
              <a:t>Vários estudos recentes revelaram correlações significativas entre diminuição do volume cerebelar e lesão da substância branca, HIV grave e infarto hemorrágico 4,33,34)</a:t>
            </a:r>
          </a:p>
          <a:p>
            <a:r>
              <a:rPr lang="pt-BR" smtClean="0"/>
              <a:t> No entanto, poucos estudos têm revelado semelhantes achados do presente estudo. </a:t>
            </a:r>
            <a:r>
              <a:rPr lang="pt-BR" b="1" smtClean="0"/>
              <a:t>Morita et al (7)</a:t>
            </a:r>
            <a:r>
              <a:rPr lang="pt-BR" smtClean="0"/>
              <a:t> relataram uma diminuição significativa da FA no SCP em crianças com um baixo grau de HIV e </a:t>
            </a:r>
            <a:r>
              <a:rPr lang="pt-BR" b="1" smtClean="0"/>
              <a:t>Tam et al</a:t>
            </a:r>
            <a:r>
              <a:rPr lang="pt-BR" smtClean="0"/>
              <a:t> (6) observaram que um baixo grau de HIV  levou a reduções de volume do cerebelo. Eles relataram que HIV graus 1 e 2 são associadas com a redução do volume cerebelar  de 1,4 cm</a:t>
            </a:r>
            <a:r>
              <a:rPr lang="pt-BR" baseline="30000" smtClean="0"/>
              <a:t>3</a:t>
            </a:r>
            <a:r>
              <a:rPr lang="pt-BR" smtClean="0"/>
              <a:t>, similar aos achados do presente estudo  de uma redução do volume cerebelar de 1,73 cm</a:t>
            </a:r>
            <a:r>
              <a:rPr lang="pt-BR" baseline="30000" smtClean="0"/>
              <a:t>3</a:t>
            </a:r>
            <a:r>
              <a:rPr lang="pt-BR" smtClean="0"/>
              <a:t> em prematuros com hemorragia intraventricular grau 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a:xfrm>
            <a:off x="1023938" y="0"/>
            <a:ext cx="9720262" cy="1498600"/>
          </a:xfrm>
          <a:noFill/>
        </p:spPr>
        <p:txBody>
          <a:bodyPr wrap="square" numCol="1" anchorCtr="0" compatLnSpc="1">
            <a:prstTxWarp prst="textNoShape">
              <a:avLst/>
            </a:prstTxWarp>
          </a:bodyPr>
          <a:lstStyle/>
          <a:p>
            <a:r>
              <a:rPr lang="pt-BR" cap="none" smtClean="0"/>
              <a:t>DISCUSSÃO</a:t>
            </a:r>
          </a:p>
        </p:txBody>
      </p:sp>
      <p:sp>
        <p:nvSpPr>
          <p:cNvPr id="62467" name="Rectangle 3"/>
          <p:cNvSpPr>
            <a:spLocks noGrp="1"/>
          </p:cNvSpPr>
          <p:nvPr>
            <p:ph type="body" idx="1"/>
          </p:nvPr>
        </p:nvSpPr>
        <p:spPr>
          <a:xfrm>
            <a:off x="330200" y="1384300"/>
            <a:ext cx="10414000" cy="4924425"/>
          </a:xfrm>
        </p:spPr>
        <p:txBody>
          <a:bodyPr/>
          <a:lstStyle/>
          <a:p>
            <a:r>
              <a:rPr lang="pt-BR" smtClean="0"/>
              <a:t>Uma possível razão para a pequena diferença na redução do volume cerebelar entre o estudo de Tam et al e o presente estudo é porque </a:t>
            </a:r>
            <a:r>
              <a:rPr lang="pt-BR" b="1" smtClean="0"/>
              <a:t>foi analisada a HIV grau 2 separadamente da HIV grau I.</a:t>
            </a:r>
          </a:p>
          <a:p>
            <a:pPr algn="ctr"/>
            <a:r>
              <a:rPr lang="pt-BR" smtClean="0"/>
              <a:t> </a:t>
            </a:r>
            <a:r>
              <a:rPr lang="pt-BR" b="1" smtClean="0">
                <a:solidFill>
                  <a:srgbClr val="FF0000"/>
                </a:solidFill>
              </a:rPr>
              <a:t>Além do volume cerebelar, o presente estudo mostrou claramente que a HIV grau 2 está associada com microestrutura alterada dos pedúnculos cerebelares</a:t>
            </a:r>
            <a:r>
              <a:rPr lang="pt-BR" smtClean="0"/>
              <a:t>.</a:t>
            </a:r>
          </a:p>
          <a:p>
            <a:r>
              <a:rPr lang="pt-BR" smtClean="0"/>
              <a:t> Em prematuros com HIV grau 2, um aumento da difusividade radial, sem qualquer alteração da difusividade  axial foi observada no SCP, ao passo que os tratos da substância  branca são dispostos como feixes de fibras altamente organizadas. </a:t>
            </a:r>
          </a:p>
          <a:p>
            <a:r>
              <a:rPr lang="pt-BR" smtClean="0"/>
              <a:t>Em  contraste, as difusividades tanto axial como  radial difusividades estavam elevadas em MCP, que contêm menos tratos  coerentemente organizados.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3491" name="Rectangle 3"/>
          <p:cNvSpPr>
            <a:spLocks noGrp="1"/>
          </p:cNvSpPr>
          <p:nvPr>
            <p:ph type="body" idx="1"/>
          </p:nvPr>
        </p:nvSpPr>
        <p:spPr>
          <a:xfrm>
            <a:off x="1023938" y="2286000"/>
            <a:ext cx="9928225" cy="4022725"/>
          </a:xfrm>
        </p:spPr>
        <p:txBody>
          <a:bodyPr/>
          <a:lstStyle/>
          <a:p>
            <a:pPr>
              <a:lnSpc>
                <a:spcPct val="70000"/>
              </a:lnSpc>
            </a:pPr>
            <a:r>
              <a:rPr lang="pt-BR" sz="1500" smtClean="0"/>
              <a:t>Um estudo anterior é consistente com as observações dos presentes autores das difusividades axiais e radiais.  </a:t>
            </a:r>
          </a:p>
          <a:p>
            <a:pPr>
              <a:lnSpc>
                <a:spcPct val="70000"/>
              </a:lnSpc>
            </a:pPr>
            <a:r>
              <a:rPr lang="pt-BR" sz="1500" smtClean="0"/>
              <a:t>Eles relataram mudanças na difusividade radial em prematuros com mudanças difusa das na substância branca,</a:t>
            </a:r>
          </a:p>
          <a:p>
            <a:pPr>
              <a:lnSpc>
                <a:spcPct val="70000"/>
              </a:lnSpc>
            </a:pPr>
            <a:r>
              <a:rPr lang="pt-BR" sz="1500" smtClean="0"/>
              <a:t>mas sem mudanças na difusividade axial no região altamente   anisotrópica. </a:t>
            </a:r>
          </a:p>
          <a:p>
            <a:pPr>
              <a:lnSpc>
                <a:spcPct val="70000"/>
              </a:lnSpc>
              <a:buFont typeface="Tw Cen MT"/>
              <a:buNone/>
            </a:pPr>
            <a:r>
              <a:rPr lang="pt-BR" sz="1500" smtClean="0"/>
              <a:t>  Por outro lado, tanto a difusividades axial e radial foram aumentadas nas regiões menos anisotrópicas (35). </a:t>
            </a:r>
          </a:p>
          <a:p>
            <a:pPr algn="ctr">
              <a:lnSpc>
                <a:spcPct val="70000"/>
              </a:lnSpc>
              <a:buFont typeface="Tw Cen MT"/>
              <a:buNone/>
            </a:pPr>
            <a:r>
              <a:rPr lang="pt-BR" sz="1500" smtClean="0"/>
              <a:t>  </a:t>
            </a:r>
            <a:r>
              <a:rPr lang="pt-BR" sz="1800" b="1" smtClean="0">
                <a:solidFill>
                  <a:srgbClr val="FF0000"/>
                </a:solidFill>
              </a:rPr>
              <a:t>No presente estudo, os parâmetros de difusão alterados dos pedúnculos  cerebelares implica que a HIV grau 2 </a:t>
            </a:r>
          </a:p>
          <a:p>
            <a:pPr algn="ctr">
              <a:lnSpc>
                <a:spcPct val="70000"/>
              </a:lnSpc>
              <a:buFont typeface="Tw Cen MT"/>
              <a:buNone/>
            </a:pPr>
            <a:r>
              <a:rPr lang="pt-BR" sz="1800" b="1" smtClean="0">
                <a:solidFill>
                  <a:srgbClr val="FF0000"/>
                </a:solidFill>
              </a:rPr>
              <a:t>está associada com o desenvolvimento interrompido das ligações de entrada e de saída normais</a:t>
            </a:r>
          </a:p>
          <a:p>
            <a:pPr algn="ctr">
              <a:lnSpc>
                <a:spcPct val="70000"/>
              </a:lnSpc>
            </a:pPr>
            <a:r>
              <a:rPr lang="pt-BR" sz="1800" b="1" smtClean="0">
                <a:solidFill>
                  <a:srgbClr val="FF0000"/>
                </a:solidFill>
              </a:rPr>
              <a:t>entre o cérebro e cerebelo e podem ser responsáveis pela a redução do volume cerebelar</a:t>
            </a:r>
            <a:r>
              <a:rPr lang="pt-BR" sz="1500" smtClean="0">
                <a:solidFill>
                  <a:srgbClr val="FF0000"/>
                </a:solidFill>
              </a:rPr>
              <a:t>. </a:t>
            </a:r>
          </a:p>
          <a:p>
            <a:pPr>
              <a:lnSpc>
                <a:spcPct val="70000"/>
              </a:lnSpc>
            </a:pPr>
            <a:r>
              <a:rPr lang="pt-BR" sz="1500" smtClean="0"/>
              <a:t>Os presentes resultados suportam vários estudos recentes que relataram resultados adversos neurológicos</a:t>
            </a:r>
          </a:p>
          <a:p>
            <a:pPr>
              <a:lnSpc>
                <a:spcPct val="70000"/>
              </a:lnSpc>
            </a:pPr>
            <a:r>
              <a:rPr lang="pt-BR" sz="1500" smtClean="0"/>
              <a:t>associado a HIV de baixo grau em prematuros (8,9).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4515" name="Rectangle 3"/>
          <p:cNvSpPr>
            <a:spLocks noGrp="1"/>
          </p:cNvSpPr>
          <p:nvPr>
            <p:ph type="body" idx="1"/>
          </p:nvPr>
        </p:nvSpPr>
        <p:spPr/>
        <p:txBody>
          <a:bodyPr/>
          <a:lstStyle/>
          <a:p>
            <a:r>
              <a:rPr lang="pt-BR" smtClean="0"/>
              <a:t>Em contraste com a HIV grau 2, os autores não observaram uma correlação significativa entre o desenvolvimento do cerebelo e HIV grau 1.</a:t>
            </a:r>
          </a:p>
          <a:p>
            <a:r>
              <a:rPr lang="pt-BR" smtClean="0"/>
              <a:t>Uma possível razão pode ser que a HIV 2 causa prejuízo cerebelar através de mecanismos semelhantes a grave HIV</a:t>
            </a:r>
          </a:p>
          <a:p>
            <a:r>
              <a:rPr lang="pt-BR" smtClean="0"/>
              <a:t>O coágulo de sangue no ventrículo e no líquido cefalorraquidiano pode estender-se para dentro do fluido em torno do cerebelo próximo as células precursoras da camada externa granular (5-7). </a:t>
            </a:r>
          </a:p>
          <a:p>
            <a:r>
              <a:rPr lang="pt-BR" smtClean="0"/>
              <a:t>Este poderia ter efeitos prejudiciais potenciais sobre o desenvolvimento cerebelar adjacente, resultando na redução do volume do cerebelo.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5539" name="Rectangle 3"/>
          <p:cNvSpPr>
            <a:spLocks noGrp="1"/>
          </p:cNvSpPr>
          <p:nvPr>
            <p:ph type="body" idx="1"/>
          </p:nvPr>
        </p:nvSpPr>
        <p:spPr>
          <a:xfrm>
            <a:off x="1023938" y="1846263"/>
            <a:ext cx="10172700" cy="4462462"/>
          </a:xfrm>
        </p:spPr>
        <p:txBody>
          <a:bodyPr/>
          <a:lstStyle/>
          <a:p>
            <a:r>
              <a:rPr lang="pt-BR" smtClean="0"/>
              <a:t>Consistente com o estudo de Tam et al (6) os resultados do presente estudo sugerem que </a:t>
            </a:r>
            <a:r>
              <a:rPr lang="pt-BR" smtClean="0">
                <a:solidFill>
                  <a:srgbClr val="FF0000"/>
                </a:solidFill>
              </a:rPr>
              <a:t>volumes hemisféricos cerebelares estão relacionados tanto a ipsilateral e contralateral HIV grau 2</a:t>
            </a:r>
            <a:r>
              <a:rPr lang="pt-BR" smtClean="0"/>
              <a:t>; </a:t>
            </a:r>
          </a:p>
          <a:p>
            <a:r>
              <a:rPr lang="pt-BR" smtClean="0"/>
              <a:t>Parâmetros no entanto, de DTI, o MCP e SCP foram associados com apenas HIV grau 2 contralateral.</a:t>
            </a:r>
          </a:p>
          <a:p>
            <a:r>
              <a:rPr lang="pt-BR" smtClean="0">
                <a:solidFill>
                  <a:srgbClr val="FF0000"/>
                </a:solidFill>
              </a:rPr>
              <a:t>Diaschisis cerebelar cruzada</a:t>
            </a:r>
            <a:r>
              <a:rPr lang="pt-BR" smtClean="0"/>
              <a:t> foi sugerida como um mecanismo de hipoplasia subjacente, contralateral à significante lesão  cerebral supratentorial(3,33). </a:t>
            </a:r>
          </a:p>
          <a:p>
            <a:r>
              <a:rPr lang="pt-BR" smtClean="0"/>
              <a:t>Além disso, ambos os hemisférios do cerebelo podem ser afetados pela  HIV devido aos produtos sanguíneos misturados  no líquor dentro do 3º e 4º ventrículos (6). Os presentes achados apoiam ambos os mecanismos.</a:t>
            </a:r>
          </a:p>
          <a:p>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6563" name="Rectangle 3"/>
          <p:cNvSpPr>
            <a:spLocks noGrp="1"/>
          </p:cNvSpPr>
          <p:nvPr>
            <p:ph type="body" idx="1"/>
          </p:nvPr>
        </p:nvSpPr>
        <p:spPr/>
        <p:txBody>
          <a:bodyPr/>
          <a:lstStyle/>
          <a:p>
            <a:r>
              <a:rPr lang="pt-BR" smtClean="0"/>
              <a:t>O presente estudo observou que </a:t>
            </a:r>
            <a:r>
              <a:rPr lang="pt-BR" smtClean="0">
                <a:solidFill>
                  <a:srgbClr val="FF0000"/>
                </a:solidFill>
              </a:rPr>
              <a:t>a exposição ao   glicocorticóide pós-natal</a:t>
            </a:r>
          </a:p>
          <a:p>
            <a:r>
              <a:rPr lang="pt-BR" smtClean="0">
                <a:solidFill>
                  <a:srgbClr val="FF0000"/>
                </a:solidFill>
              </a:rPr>
              <a:t>foi associada a microestrutura do MCP</a:t>
            </a:r>
            <a:r>
              <a:rPr lang="pt-BR" smtClean="0"/>
              <a:t>, mas não estava relacionada com hipoplasia cerebelar com base em uma análise univariada. </a:t>
            </a:r>
          </a:p>
          <a:p>
            <a:r>
              <a:rPr lang="pt-BR" smtClean="0"/>
              <a:t>Este achado difere de um estudo anterior, que mostrou que a hipoplasia cerebelar foi associada com o uso de glicocorticóide pós-natal (36).</a:t>
            </a:r>
          </a:p>
          <a:p>
            <a:r>
              <a:rPr lang="pt-BR" smtClean="0"/>
              <a:t>No entanto, a longo prazo o follow-up da amostra dos presentes autores </a:t>
            </a:r>
          </a:p>
          <a:p>
            <a:r>
              <a:rPr lang="pt-BR" smtClean="0"/>
              <a:t>pode revelar alterações do volume do cerebelo relacionadas com o glucocorticóide pós-natal.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7587" name="Rectangle 3"/>
          <p:cNvSpPr>
            <a:spLocks noGrp="1"/>
          </p:cNvSpPr>
          <p:nvPr>
            <p:ph type="body" idx="1"/>
          </p:nvPr>
        </p:nvSpPr>
        <p:spPr>
          <a:xfrm>
            <a:off x="1023938" y="2286000"/>
            <a:ext cx="10333037" cy="4022725"/>
          </a:xfrm>
        </p:spPr>
        <p:txBody>
          <a:bodyPr/>
          <a:lstStyle/>
          <a:p>
            <a:r>
              <a:rPr lang="pt-BR" smtClean="0"/>
              <a:t>O presente estudo tem algumas limitações notáveis. </a:t>
            </a:r>
          </a:p>
          <a:p>
            <a:r>
              <a:rPr lang="pt-BR" smtClean="0">
                <a:solidFill>
                  <a:srgbClr val="FF0000"/>
                </a:solidFill>
              </a:rPr>
              <a:t>Não foi realizado qualquer exame neurológico padronizado</a:t>
            </a:r>
            <a:r>
              <a:rPr lang="pt-BR" smtClean="0"/>
              <a:t>.</a:t>
            </a:r>
          </a:p>
          <a:p>
            <a:r>
              <a:rPr lang="pt-BR" smtClean="0"/>
              <a:t>Vários estudos anteriores, no entanto, já mostraram os efeitos da insuficiência cerebelar sobre os resultados do desenvolvimento neurológico (2,20,21).</a:t>
            </a:r>
          </a:p>
          <a:p>
            <a:r>
              <a:rPr lang="pt-BR" smtClean="0"/>
              <a:t> Além disso, o tamanho da amostra das criança a termo foi pequena  por causa das dificuldades de recrutamento. </a:t>
            </a:r>
          </a:p>
          <a:p>
            <a:r>
              <a:rPr lang="pt-BR" b="1" smtClean="0">
                <a:solidFill>
                  <a:srgbClr val="FF0000"/>
                </a:solidFill>
              </a:rPr>
              <a:t>Os autores não incluíram outras variáveis clínicas importantes, tais como fatores pré-natais, dor (37) ou morfina (38).</a:t>
            </a:r>
            <a:r>
              <a:rPr lang="pt-BR" smtClean="0"/>
              <a:t> Estas variáveis podem fornecer mais informações sobre o desenvolvimento do cerebelo entre os prematuros.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r>
              <a:rPr lang="pt-BR" cap="none" smtClean="0"/>
              <a:t>DISCUSSÃO</a:t>
            </a:r>
          </a:p>
        </p:txBody>
      </p:sp>
      <p:sp>
        <p:nvSpPr>
          <p:cNvPr id="68611" name="Rectangle 3"/>
          <p:cNvSpPr>
            <a:spLocks noGrp="1"/>
          </p:cNvSpPr>
          <p:nvPr>
            <p:ph type="body" idx="1"/>
          </p:nvPr>
        </p:nvSpPr>
        <p:spPr/>
        <p:txBody>
          <a:bodyPr/>
          <a:lstStyle/>
          <a:p>
            <a:pPr>
              <a:lnSpc>
                <a:spcPct val="70000"/>
              </a:lnSpc>
            </a:pPr>
            <a:r>
              <a:rPr lang="pt-BR" sz="2000" smtClean="0"/>
              <a:t>A análise de ressonância magnética dose parâmetros de volume e DTI cerebelares mostrou que depois de controlada a idade gestacional pós-concepção no momento de verificação, </a:t>
            </a:r>
            <a:r>
              <a:rPr lang="pt-BR" sz="2000" smtClean="0">
                <a:solidFill>
                  <a:srgbClr val="FF0000"/>
                </a:solidFill>
              </a:rPr>
              <a:t>a prematuridade foi associada com prejudicado desenvolvimento do cerebelo na ausência de lesão cerebral grave.</a:t>
            </a:r>
            <a:r>
              <a:rPr lang="pt-BR" sz="2000" smtClean="0"/>
              <a:t> </a:t>
            </a:r>
          </a:p>
          <a:p>
            <a:pPr>
              <a:lnSpc>
                <a:spcPct val="70000"/>
              </a:lnSpc>
            </a:pPr>
            <a:r>
              <a:rPr lang="pt-BR" sz="2000" smtClean="0"/>
              <a:t>O volume cerebelar  correlacionou-se com a FA ou ADC  dos pedúnculos cerebelares em prematuros. </a:t>
            </a:r>
          </a:p>
          <a:p>
            <a:pPr>
              <a:lnSpc>
                <a:spcPct val="70000"/>
              </a:lnSpc>
            </a:pPr>
            <a:r>
              <a:rPr lang="pt-BR" sz="2000" smtClean="0">
                <a:solidFill>
                  <a:srgbClr val="FF0000"/>
                </a:solidFill>
              </a:rPr>
              <a:t>O comprometimento cerebelar associada à prematuridade foi afetado pela HIV grau  2 e foi independente da idade gestacional ao nascimento</a:t>
            </a:r>
            <a:r>
              <a:rPr lang="pt-BR" sz="2000" smtClean="0"/>
              <a:t>. </a:t>
            </a:r>
          </a:p>
          <a:p>
            <a:pPr>
              <a:lnSpc>
                <a:spcPct val="70000"/>
              </a:lnSpc>
            </a:pPr>
            <a:r>
              <a:rPr lang="pt-BR" sz="2000" smtClean="0"/>
              <a:t>Volumes hemisféricos cerebelares foram associados a HIV grau 2 tanto ipsilateral e contralateral. </a:t>
            </a:r>
          </a:p>
          <a:p>
            <a:pPr algn="ctr">
              <a:lnSpc>
                <a:spcPct val="70000"/>
              </a:lnSpc>
            </a:pPr>
            <a:r>
              <a:rPr lang="pt-BR" sz="2400" smtClean="0">
                <a:solidFill>
                  <a:srgbClr val="FF0000"/>
                </a:solidFill>
              </a:rPr>
              <a:t>O presente estudo sugere que mesmo um baixo grau de HIV (HIV grau 2) tem efeitos potencialmente prejudiciais sobre o desenvolvimento do cerebelo.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1035050" y="215900"/>
            <a:ext cx="9720263" cy="1498600"/>
          </a:xfrm>
          <a:noFill/>
        </p:spPr>
        <p:txBody>
          <a:bodyPr wrap="square" numCol="1" anchorCtr="0" compatLnSpc="1">
            <a:prstTxWarp prst="textNoShape">
              <a:avLst/>
            </a:prstTxWarp>
          </a:bodyPr>
          <a:lstStyle/>
          <a:p>
            <a:r>
              <a:rPr lang="pt-BR" cap="none" smtClean="0"/>
              <a:t>                 ABSTRACT</a:t>
            </a:r>
          </a:p>
        </p:txBody>
      </p:sp>
      <p:sp>
        <p:nvSpPr>
          <p:cNvPr id="70659" name="Rectangle 3"/>
          <p:cNvSpPr>
            <a:spLocks noGrp="1"/>
          </p:cNvSpPr>
          <p:nvPr>
            <p:ph type="body" idx="1"/>
          </p:nvPr>
        </p:nvSpPr>
        <p:spPr/>
        <p:txBody>
          <a:bodyPr/>
          <a:lstStyle/>
          <a:p>
            <a:endParaRPr lang="pt-BR" smtClean="0"/>
          </a:p>
        </p:txBody>
      </p:sp>
      <p:pic>
        <p:nvPicPr>
          <p:cNvPr id="70660" name="Picture 4"/>
          <p:cNvPicPr>
            <a:picLocks noChangeAspect="1" noChangeArrowheads="1"/>
          </p:cNvPicPr>
          <p:nvPr/>
        </p:nvPicPr>
        <p:blipFill>
          <a:blip r:embed="rId2"/>
          <a:srcRect/>
          <a:stretch>
            <a:fillRect/>
          </a:stretch>
        </p:blipFill>
        <p:spPr bwMode="auto">
          <a:xfrm>
            <a:off x="695325" y="1498600"/>
            <a:ext cx="10966450" cy="4814888"/>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965200" y="601663"/>
            <a:ext cx="10785475" cy="6858000"/>
          </a:xfrm>
        </p:spPr>
        <p:txBody>
          <a:bodyPr/>
          <a:lstStyle/>
          <a:p>
            <a:pPr>
              <a:lnSpc>
                <a:spcPct val="70000"/>
              </a:lnSpc>
            </a:pPr>
            <a:r>
              <a:rPr lang="pt-BR" sz="2000" b="1" smtClean="0">
                <a:solidFill>
                  <a:srgbClr val="0033CC"/>
                </a:solidFill>
              </a:rPr>
              <a:t>Objetivos:</a:t>
            </a:r>
            <a:r>
              <a:rPr lang="pt-BR" sz="2000" smtClean="0"/>
              <a:t> Investigar o desenvolvimento do cerebelo em prematuros na idade equivalente  a termo em comparação com</a:t>
            </a:r>
          </a:p>
          <a:p>
            <a:pPr>
              <a:lnSpc>
                <a:spcPct val="70000"/>
              </a:lnSpc>
            </a:pPr>
            <a:r>
              <a:rPr lang="pt-BR" sz="2000" smtClean="0"/>
              <a:t>lactentes  a termo saudáveis ​​para examinar o efeito da hemorragia intraventricular de baixo grau (HIV) sobre cerebelar desenvolvimento.</a:t>
            </a:r>
          </a:p>
          <a:p>
            <a:pPr>
              <a:lnSpc>
                <a:spcPct val="70000"/>
              </a:lnSpc>
            </a:pPr>
            <a:r>
              <a:rPr lang="pt-BR" sz="2000" b="1" smtClean="0">
                <a:solidFill>
                  <a:srgbClr val="0033CC"/>
                </a:solidFill>
              </a:rPr>
              <a:t>Desenho do estudo</a:t>
            </a:r>
            <a:r>
              <a:rPr lang="pt-BR" sz="2000" b="1" smtClean="0"/>
              <a:t>:</a:t>
            </a:r>
            <a:r>
              <a:rPr lang="pt-BR" sz="2000" smtClean="0"/>
              <a:t> Este estudo utilizou ressonância magnética 3T e </a:t>
            </a:r>
            <a:r>
              <a:rPr lang="pt-BR" sz="1800" smtClean="0"/>
              <a:t>tensor de difusão de imagens</a:t>
            </a:r>
            <a:r>
              <a:rPr lang="pt-BR" sz="2000" smtClean="0"/>
              <a:t> (DTI) em 36-41 semanas de idade pós-menstrual em 72 recém-nascidos prematuros sem lesão cerebral grave e 16 crianças nascidas a termo. Foram medidos os volumes cerebelares e os parâmetros DTI dos pedúnculos cerebelares incluindo anisotropia fracionada (FA), coeficiente de difusão aparente (ADC), difusividade axial e difusividades radiais. Foram coletadas variáveis ​​clínicas que possam afetar o desenvolvimento do cérebro.</a:t>
            </a:r>
          </a:p>
          <a:p>
            <a:pPr>
              <a:lnSpc>
                <a:spcPct val="70000"/>
              </a:lnSpc>
            </a:pPr>
            <a:r>
              <a:rPr lang="pt-BR" sz="2000" b="1" smtClean="0">
                <a:solidFill>
                  <a:srgbClr val="0033CC"/>
                </a:solidFill>
              </a:rPr>
              <a:t>Resultados</a:t>
            </a:r>
            <a:r>
              <a:rPr lang="pt-BR" sz="2000" b="1" smtClean="0"/>
              <a:t>:</a:t>
            </a:r>
            <a:r>
              <a:rPr lang="pt-BR" sz="2000" smtClean="0"/>
              <a:t> Em comparação com crianças nascidas a termo, prematuros apresentaram menores volumes cerebelares e uma FA inferior, maior ADC, e aumento das  difusividades radiais nos pedúnculos cerebelares (todos P &lt;.05). Este comprometimento cerebelar foi associado significativamente com PMA e HIVH grau 2, mas foi independente da idade gestacional ao nascimento. Quando foi ajustado para variáveis ​​clínicas, a HIV grau 2 foi relacionada com redução de 1,73 cm3 no volume do cerebelo e alteração nos parâmetros DTI em pedúnculos cerebelares, incluindo diminuição FA e aumento difusividades radiais no pedúnculo cerebelar superior e aumento de ADC, difusividade axial e difusividades radiais do pedúnculo cerebelar médio (todos P &lt;0,05). Volumes hemisféricas cerebelares foram associados a HIV grau 2 tanto ipsilateral como contralateral ,</a:t>
            </a:r>
          </a:p>
          <a:p>
            <a:pPr>
              <a:lnSpc>
                <a:spcPct val="70000"/>
              </a:lnSpc>
            </a:pPr>
            <a:r>
              <a:rPr lang="pt-BR" sz="2000" b="1" smtClean="0">
                <a:solidFill>
                  <a:srgbClr val="0033CC"/>
                </a:solidFill>
              </a:rPr>
              <a:t>Conclusão:</a:t>
            </a:r>
            <a:r>
              <a:rPr lang="pt-BR" sz="2000" smtClean="0"/>
              <a:t> prematuros sem alterações cerebrais graves mostraram comprometimento do desenvolvimento do cerebelo na idade a termo equivalente t depois de controlado a idade gestacional pós-concepção, no momento da realização da imagem, e isso está associado com HIV grau 2. Estes resultados sugerem que mesmo um baixo grau de HIV tem efeitos prejudiciais potenciais sobre o desenvolvimento do cerebelo. (J Pediatr 2016; 175: 86-92).</a:t>
            </a:r>
          </a:p>
        </p:txBody>
      </p:sp>
      <p:sp>
        <p:nvSpPr>
          <p:cNvPr id="74756" name="Text Box 4"/>
          <p:cNvSpPr txBox="1">
            <a:spLocks noChangeArrowheads="1"/>
          </p:cNvSpPr>
          <p:nvPr/>
        </p:nvSpPr>
        <p:spPr bwMode="auto">
          <a:xfrm>
            <a:off x="4849813" y="9525"/>
            <a:ext cx="1187450" cy="366713"/>
          </a:xfrm>
          <a:prstGeom prst="rect">
            <a:avLst/>
          </a:prstGeom>
          <a:noFill/>
          <a:ln w="9525">
            <a:noFill/>
            <a:miter lim="800000"/>
            <a:headEnd/>
            <a:tailEnd/>
          </a:ln>
          <a:effectLst/>
        </p:spPr>
        <p:txBody>
          <a:bodyPr wrap="none">
            <a:spAutoFit/>
          </a:bodyPr>
          <a:lstStyle/>
          <a:p>
            <a:r>
              <a:rPr lang="pt-BR" b="1">
                <a:solidFill>
                  <a:srgbClr val="0033CC"/>
                </a:solidFill>
              </a:rPr>
              <a:t>RESUMO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p:cNvPicPr>
            <a:picLocks noChangeAspect="1" noChangeArrowheads="1"/>
          </p:cNvPicPr>
          <p:nvPr/>
        </p:nvPicPr>
        <p:blipFill>
          <a:blip r:embed="rId2"/>
          <a:srcRect/>
          <a:stretch>
            <a:fillRect/>
          </a:stretch>
        </p:blipFill>
        <p:spPr bwMode="auto">
          <a:xfrm>
            <a:off x="2025650" y="336550"/>
            <a:ext cx="7023100" cy="578802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p:cNvPicPr>
            <a:picLocks noChangeAspect="1" noChangeArrowheads="1"/>
          </p:cNvPicPr>
          <p:nvPr/>
        </p:nvPicPr>
        <p:blipFill>
          <a:blip r:embed="rId2"/>
          <a:srcRect/>
          <a:stretch>
            <a:fillRect/>
          </a:stretch>
        </p:blipFill>
        <p:spPr bwMode="auto">
          <a:xfrm>
            <a:off x="3540125" y="293688"/>
            <a:ext cx="5113338" cy="6272212"/>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srcRect/>
          <a:stretch>
            <a:fillRect/>
          </a:stretch>
        </p:blipFill>
        <p:spPr bwMode="auto">
          <a:xfrm>
            <a:off x="3840163" y="0"/>
            <a:ext cx="4519612" cy="685800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p:cNvPicPr>
            <a:picLocks noChangeAspect="1" noChangeArrowheads="1"/>
          </p:cNvPicPr>
          <p:nvPr/>
        </p:nvPicPr>
        <p:blipFill>
          <a:blip r:embed="rId2"/>
          <a:srcRect/>
          <a:stretch>
            <a:fillRect/>
          </a:stretch>
        </p:blipFill>
        <p:spPr bwMode="auto">
          <a:xfrm>
            <a:off x="200025" y="777875"/>
            <a:ext cx="11991975" cy="5108575"/>
          </a:xfrm>
          <a:prstGeom prst="rect">
            <a:avLst/>
          </a:prstGeom>
          <a:noFill/>
        </p:spPr>
      </p:pic>
      <p:pic>
        <p:nvPicPr>
          <p:cNvPr id="79877" name="Picture 5" descr="Clique aqui para ver o artigo">
            <a:hlinkClick r:id="rId3"/>
          </p:cNvPr>
          <p:cNvPicPr>
            <a:picLocks noChangeAspect="1" noChangeArrowheads="1"/>
          </p:cNvPicPr>
          <p:nvPr/>
        </p:nvPicPr>
        <p:blipFill>
          <a:blip r:embed="rId4"/>
          <a:srcRect/>
          <a:stretch>
            <a:fillRect/>
          </a:stretch>
        </p:blipFill>
        <p:spPr bwMode="auto">
          <a:xfrm>
            <a:off x="5988050" y="4770438"/>
            <a:ext cx="371475" cy="371475"/>
          </a:xfrm>
          <a:prstGeom prst="rect">
            <a:avLst/>
          </a:prstGeom>
          <a:noFill/>
        </p:spPr>
      </p:pic>
      <p:pic>
        <p:nvPicPr>
          <p:cNvPr id="79878" name="Picture 6" descr="Clique aqui para ver o artigo">
            <a:hlinkClick r:id="rId5"/>
          </p:cNvPr>
          <p:cNvPicPr>
            <a:picLocks noChangeAspect="1" noChangeArrowheads="1"/>
          </p:cNvPicPr>
          <p:nvPr/>
        </p:nvPicPr>
        <p:blipFill>
          <a:blip r:embed="rId4"/>
          <a:srcRect/>
          <a:stretch>
            <a:fillRect/>
          </a:stretch>
        </p:blipFill>
        <p:spPr bwMode="auto">
          <a:xfrm>
            <a:off x="5983288" y="4048125"/>
            <a:ext cx="371475" cy="3714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bwMode="auto">
          <a:xfrm>
            <a:off x="1358900" y="1338263"/>
            <a:ext cx="9720263" cy="1498600"/>
          </a:xfrm>
          <a:noFill/>
        </p:spPr>
        <p:txBody>
          <a:bodyPr wrap="square" numCol="1" anchorCtr="0" compatLnSpc="1">
            <a:prstTxWarp prst="textNoShape">
              <a:avLst/>
            </a:prstTxWarp>
          </a:bodyPr>
          <a:lstStyle/>
          <a:p>
            <a:pPr algn="ctr"/>
            <a:r>
              <a:rPr lang="pt-BR" sz="4600" b="1" cap="none" smtClean="0">
                <a:solidFill>
                  <a:srgbClr val="0033CC"/>
                </a:solidFill>
              </a:rPr>
              <a:t>Nota do Editor do site, Dr. Paulo R. Margotto. Consultem também! Aqui e Agora!</a:t>
            </a:r>
            <a:br>
              <a:rPr lang="pt-BR" sz="4600" b="1" cap="none" smtClean="0">
                <a:solidFill>
                  <a:srgbClr val="0033CC"/>
                </a:solidFill>
              </a:rPr>
            </a:br>
            <a:r>
              <a:rPr lang="pt-BR" sz="4600" b="1" cap="none" smtClean="0">
                <a:solidFill>
                  <a:srgbClr val="0033CC"/>
                </a:solidFill>
              </a:rPr>
              <a:t/>
            </a:r>
            <a:br>
              <a:rPr lang="pt-BR" sz="4600" b="1" cap="none" smtClean="0">
                <a:solidFill>
                  <a:srgbClr val="0033CC"/>
                </a:solidFill>
              </a:rPr>
            </a:br>
            <a:r>
              <a:rPr lang="pt-BR" sz="4600" b="1" cap="none" smtClean="0">
                <a:solidFill>
                  <a:srgbClr val="FF0066"/>
                </a:solidFill>
              </a:rPr>
              <a:t>Entendendo o papel do cerebelo</a:t>
            </a:r>
            <a:br>
              <a:rPr lang="pt-BR" sz="4600" b="1" cap="none" smtClean="0">
                <a:solidFill>
                  <a:srgbClr val="FF0066"/>
                </a:solidFill>
              </a:rPr>
            </a:br>
            <a:r>
              <a:rPr lang="pt-BR" sz="4600" b="1" cap="none" smtClean="0">
                <a:solidFill>
                  <a:srgbClr val="FF0066"/>
                </a:solidFill>
              </a:rPr>
              <a:t>no neurodesenvolvimento</a:t>
            </a:r>
          </a:p>
        </p:txBody>
      </p:sp>
      <p:pic>
        <p:nvPicPr>
          <p:cNvPr id="75780" name="Picture 4" descr="20151201_143727-2"/>
          <p:cNvPicPr>
            <a:picLocks noChangeAspect="1" noChangeArrowheads="1"/>
          </p:cNvPicPr>
          <p:nvPr/>
        </p:nvPicPr>
        <p:blipFill>
          <a:blip r:embed="rId2">
            <a:lum bright="24000" contrast="12000"/>
          </a:blip>
          <a:srcRect/>
          <a:stretch>
            <a:fillRect/>
          </a:stretch>
        </p:blipFill>
        <p:spPr bwMode="auto">
          <a:xfrm>
            <a:off x="3751263" y="3863975"/>
            <a:ext cx="4743450" cy="267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a:xfrm>
            <a:off x="1093788" y="1636713"/>
            <a:ext cx="10009187" cy="4983162"/>
          </a:xfrm>
        </p:spPr>
        <p:txBody>
          <a:bodyPr/>
          <a:lstStyle/>
          <a:p>
            <a:pPr algn="ctr"/>
            <a:r>
              <a:rPr lang="pt-BR" b="1" smtClean="0"/>
              <a:t>136 RN entre 24-32 semanas de idade gestacional(IG):</a:t>
            </a:r>
          </a:p>
          <a:p>
            <a:endParaRPr lang="pt-BR" b="1" smtClean="0"/>
          </a:p>
          <a:p>
            <a:pPr lvl="1"/>
            <a:r>
              <a:rPr lang="pt-BR" smtClean="0">
                <a:sym typeface="Wingdings" pitchFamily="2" charset="2"/>
              </a:rPr>
              <a:t>A exposição à morfina não foi associada a volume cerebral(consistente com Steinhorn et al7), mas </a:t>
            </a:r>
            <a:r>
              <a:rPr lang="pt-BR" b="1" smtClean="0">
                <a:solidFill>
                  <a:srgbClr val="FF0000"/>
                </a:solidFill>
                <a:sym typeface="Wingdings" pitchFamily="2" charset="2"/>
              </a:rPr>
              <a:t>a alta quantidade de morfina em pré-termos extremos foi associada a pequenos volumes cerebelares em idade termo-equivalente, mesmo após ajustar para os fatores de confusão,com  pior neurodesenvolvimento no início da infância.</a:t>
            </a:r>
            <a:r>
              <a:rPr lang="pt-BR" smtClean="0">
                <a:solidFill>
                  <a:srgbClr val="FF0000"/>
                </a:solidFill>
                <a:sym typeface="Wingdings" pitchFamily="2" charset="2"/>
              </a:rPr>
              <a:t> </a:t>
            </a:r>
            <a:endParaRPr lang="pt-BR" smtClean="0">
              <a:solidFill>
                <a:srgbClr val="FF0000"/>
              </a:solidFill>
            </a:endParaRPr>
          </a:p>
          <a:p>
            <a:pPr lvl="1"/>
            <a:r>
              <a:rPr lang="pt-BR" smtClean="0">
                <a:solidFill>
                  <a:srgbClr val="0033CC"/>
                </a:solidFill>
              </a:rPr>
              <a:t>Explicação</a:t>
            </a:r>
            <a:r>
              <a:rPr lang="pt-BR" smtClean="0"/>
              <a:t> (modelos em ratos):</a:t>
            </a:r>
          </a:p>
          <a:p>
            <a:pPr lvl="1"/>
            <a:r>
              <a:rPr lang="pt-BR" i="1" smtClean="0"/>
              <a:t>Sugerem um período crítico durante o desenvolvimento, quando as células de Purkinje do cerebelo estão mais susceptíveis aos efeitos da morfina. </a:t>
            </a:r>
          </a:p>
          <a:p>
            <a:pPr lvl="1"/>
            <a:r>
              <a:rPr lang="pt-BR" i="1" smtClean="0"/>
              <a:t>Redução do comprimento das células dendríticas e do número das células de Purkinje em ratos com 1 dia se expostos de 7-10 dias de morfina, mas não em ratos com 7 dias com a mesma exposição.</a:t>
            </a:r>
            <a:endParaRPr lang="pt-BR" i="1" smtClean="0">
              <a:sym typeface="Wingdings" pitchFamily="2" charset="2"/>
            </a:endParaRPr>
          </a:p>
          <a:p>
            <a:pPr lvl="1" algn="ctr">
              <a:buFont typeface="Wingdings 3" pitchFamily="18" charset="2"/>
              <a:buNone/>
            </a:pPr>
            <a:r>
              <a:rPr lang="pt-BR" sz="2000" b="1" smtClean="0">
                <a:solidFill>
                  <a:srgbClr val="0033CC"/>
                </a:solidFill>
                <a:sym typeface="Wingdings" pitchFamily="2" charset="2"/>
              </a:rPr>
              <a:t>Da IG de 24 semanas até a idade termo, o cerebelo aumenta 5 vezes de volume.</a:t>
            </a:r>
          </a:p>
          <a:p>
            <a:pPr lvl="1" algn="ctr">
              <a:buFont typeface="Wingdings 3" pitchFamily="18" charset="2"/>
              <a:buNone/>
            </a:pPr>
            <a:endParaRPr lang="pt-BR" sz="2000" b="1" smtClean="0">
              <a:solidFill>
                <a:srgbClr val="0033CC"/>
              </a:solidFill>
              <a:sym typeface="Wingdings" pitchFamily="2" charset="2"/>
            </a:endParaRPr>
          </a:p>
          <a:p>
            <a:pPr lvl="1" algn="ctr">
              <a:buFont typeface="Wingdings 3" pitchFamily="18" charset="2"/>
              <a:buNone/>
            </a:pPr>
            <a:endParaRPr lang="pt-BR" sz="2000" b="1" smtClean="0">
              <a:solidFill>
                <a:srgbClr val="0033CC"/>
              </a:solidFill>
              <a:sym typeface="Wingdings" pitchFamily="2" charset="2"/>
            </a:endParaRPr>
          </a:p>
        </p:txBody>
      </p:sp>
      <p:graphicFrame>
        <p:nvGraphicFramePr>
          <p:cNvPr id="76828" name="Group 28"/>
          <p:cNvGraphicFramePr>
            <a:graphicFrameLocks noGrp="1"/>
          </p:cNvGraphicFramePr>
          <p:nvPr/>
        </p:nvGraphicFramePr>
        <p:xfrm>
          <a:off x="873125" y="636588"/>
          <a:ext cx="9510713" cy="941387"/>
        </p:xfrm>
        <a:graphic>
          <a:graphicData uri="http://schemas.openxmlformats.org/drawingml/2006/table">
            <a:tbl>
              <a:tblPr/>
              <a:tblGrid>
                <a:gridCol w="3170238"/>
                <a:gridCol w="3170237"/>
                <a:gridCol w="3170238"/>
              </a:tblGrid>
              <a:tr h="460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Pequeno crescimento cerebelar e deficiente neurodesenvolvimento em prematuros extremos expostos a morfina neonatal</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Zwicker JC, Miller DP, Grunau RE et al.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Ana Carolina Boson,Nayara Soares,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w Cen MT"/>
                          <a:cs typeface="Times New Roman" pitchFamily="18" charset="0"/>
                        </a:rPr>
                        <a:t> </a:t>
                      </a:r>
                      <a:r>
                        <a:rPr kumimoji="0" lang="pt-BR" sz="1000" b="0" i="0" u="none" strike="noStrike" cap="none" normalizeH="0" baseline="0" smtClean="0">
                          <a:ln>
                            <a:noFill/>
                          </a:ln>
                          <a:solidFill>
                            <a:srgbClr val="000066"/>
                          </a:solidFill>
                          <a:effectLst/>
                          <a:latin typeface="Tw Cen MT"/>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6807" name="Picture 7" descr="Clique aqui para ver o artigo">
            <a:hlinkClick r:id="rId2"/>
          </p:cNvPr>
          <p:cNvPicPr>
            <a:picLocks noChangeAspect="1" noChangeArrowheads="1"/>
          </p:cNvPicPr>
          <p:nvPr/>
        </p:nvPicPr>
        <p:blipFill>
          <a:blip r:embed="rId3"/>
          <a:srcRect/>
          <a:stretch>
            <a:fillRect/>
          </a:stretch>
        </p:blipFill>
        <p:spPr bwMode="auto">
          <a:xfrm>
            <a:off x="8523288" y="996950"/>
            <a:ext cx="371475" cy="371475"/>
          </a:xfrm>
          <a:prstGeom prst="rect">
            <a:avLst/>
          </a:prstGeom>
          <a:noFill/>
        </p:spPr>
      </p:pic>
      <p:sp>
        <p:nvSpPr>
          <p:cNvPr id="76827" name="Oval 27"/>
          <p:cNvSpPr>
            <a:spLocks noChangeArrowheads="1"/>
          </p:cNvSpPr>
          <p:nvPr/>
        </p:nvSpPr>
        <p:spPr bwMode="auto">
          <a:xfrm>
            <a:off x="0" y="579438"/>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2016</a:t>
            </a:r>
          </a:p>
        </p:txBody>
      </p:sp>
      <p:sp>
        <p:nvSpPr>
          <p:cNvPr id="76830" name="Rectangle 30"/>
          <p:cNvSpPr>
            <a:spLocks noChangeArrowheads="1"/>
          </p:cNvSpPr>
          <p:nvPr/>
        </p:nvSpPr>
        <p:spPr bwMode="auto">
          <a:xfrm>
            <a:off x="2116138" y="5657850"/>
            <a:ext cx="8412162" cy="835025"/>
          </a:xfrm>
          <a:prstGeom prst="rect">
            <a:avLst/>
          </a:prstGeom>
          <a:noFill/>
          <a:ln w="9525">
            <a:noFill/>
            <a:miter lim="800000"/>
            <a:headEnd/>
            <a:tailEnd/>
          </a:ln>
          <a:effectLst/>
        </p:spPr>
        <p:txBody>
          <a:bodyPr>
            <a:spAutoFit/>
          </a:bodyPr>
          <a:lstStyle/>
          <a:p>
            <a:pPr lvl="1">
              <a:lnSpc>
                <a:spcPct val="90000"/>
              </a:lnSpc>
              <a:spcBef>
                <a:spcPts val="200"/>
              </a:spcBef>
              <a:spcAft>
                <a:spcPts val="400"/>
              </a:spcAft>
              <a:buClr>
                <a:schemeClr val="accent2"/>
              </a:buClr>
              <a:buFont typeface="Wingdings 3" pitchFamily="18" charset="2"/>
              <a:buNone/>
            </a:pPr>
            <a:r>
              <a:rPr lang="pt-BR" b="1">
                <a:sym typeface="Wingdings" pitchFamily="2" charset="2"/>
              </a:rPr>
              <a:t>Foi mostrado que a exposição a outros opiáceos também afeta o crescimento cerebelar em neonatos que foram expostos a drogas ilícitas antes de nascer e pré-termos expostos ao </a:t>
            </a:r>
            <a:r>
              <a:rPr lang="pt-BR" b="1">
                <a:solidFill>
                  <a:srgbClr val="FF0000"/>
                </a:solidFill>
                <a:sym typeface="Wingdings" pitchFamily="2" charset="2"/>
              </a:rPr>
              <a:t>fentanil</a:t>
            </a:r>
            <a:r>
              <a:rPr lang="pt-BR" b="1">
                <a:sym typeface="Wingdings" pitchFamily="2" charset="2"/>
              </a:rPr>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1023938" y="1000125"/>
            <a:ext cx="9720262" cy="5308600"/>
          </a:xfrm>
        </p:spPr>
        <p:txBody>
          <a:bodyPr/>
          <a:lstStyle/>
          <a:p>
            <a:pPr lvl="1"/>
            <a:r>
              <a:rPr lang="pt-BR" sz="2400" smtClean="0"/>
              <a:t>O provável mecanismo pode estar relacionado à redução da proliferação da camada granular externa.</a:t>
            </a:r>
          </a:p>
          <a:p>
            <a:pPr lvl="1"/>
            <a:r>
              <a:rPr lang="pt-BR" sz="2400" smtClean="0"/>
              <a:t>Das 20 - 30 semanas de IG: células da Purkinje se diferenciam e secretam </a:t>
            </a:r>
            <a:r>
              <a:rPr lang="pt-BR" sz="2400" i="1" smtClean="0"/>
              <a:t>Sonic hedgehog (Shh),</a:t>
            </a:r>
            <a:r>
              <a:rPr lang="pt-BR" sz="2400" smtClean="0"/>
              <a:t> estimulando a proliferação da camada granular externa.10</a:t>
            </a:r>
          </a:p>
          <a:p>
            <a:pPr lvl="1" algn="ctr"/>
            <a:r>
              <a:rPr lang="pt-BR" sz="2400" b="1" smtClean="0">
                <a:solidFill>
                  <a:srgbClr val="FF0000"/>
                </a:solidFill>
              </a:rPr>
              <a:t>Assim, a associação de morfina com menor crescimento cerebelar pode estar relacionado à redução da sinalização das células de Purkinje ao invés da redução da proliferação em si. </a:t>
            </a:r>
          </a:p>
          <a:p>
            <a:pPr lvl="1" algn="ctr">
              <a:buFont typeface="Wingdings 3" pitchFamily="18" charset="2"/>
              <a:buNone/>
            </a:pPr>
            <a:r>
              <a:rPr lang="pt-BR" sz="2400" b="1" smtClean="0">
                <a:solidFill>
                  <a:srgbClr val="FF0000"/>
                </a:solidFill>
              </a:rPr>
              <a:t>Morfina causou piores resultados motores e cognitivos nos 136 prematuros neonatos da coorte</a:t>
            </a:r>
            <a:r>
              <a:rPr lang="pt-BR" sz="2400" smtClean="0">
                <a:solidFill>
                  <a:srgbClr val="FF0000"/>
                </a:solidFill>
              </a:rPr>
              <a:t> </a:t>
            </a:r>
          </a:p>
          <a:p>
            <a:pPr lvl="1" algn="ctr">
              <a:buFont typeface="Wingdings 3" pitchFamily="18" charset="2"/>
              <a:buNone/>
            </a:pPr>
            <a:r>
              <a:rPr lang="pt-BR" sz="2400" b="1" smtClean="0"/>
              <a:t>Estudos animais sugerem que </a:t>
            </a:r>
            <a:r>
              <a:rPr lang="pt-BR" sz="2400" b="1" smtClean="0">
                <a:solidFill>
                  <a:srgbClr val="0033CC"/>
                </a:solidFill>
              </a:rPr>
              <a:t>morfina pode ser neuroprotetora se administrada em resposta a dor</a:t>
            </a:r>
            <a:r>
              <a:rPr lang="pt-BR" sz="2400" b="1" smtClean="0"/>
              <a:t> ou </a:t>
            </a:r>
            <a:r>
              <a:rPr lang="pt-BR" sz="2400" b="1" smtClean="0">
                <a:solidFill>
                  <a:srgbClr val="0033CC"/>
                </a:solidFill>
              </a:rPr>
              <a:t>neurotóxica quando dada na ausência da dor.</a:t>
            </a:r>
          </a:p>
          <a:p>
            <a:pPr lvl="1" algn="ctr">
              <a:buFont typeface="Wingdings 3" pitchFamily="18" charset="2"/>
              <a:buNone/>
            </a:pPr>
            <a:endParaRPr lang="pt-BR" sz="2400" b="1" smtClean="0">
              <a:solidFill>
                <a:srgbClr val="0033CC"/>
              </a:solidFill>
            </a:endParaRPr>
          </a:p>
          <a:p>
            <a:pPr lvl="1"/>
            <a:endParaRPr lang="pt-BR" sz="2400" b="1" smtClean="0">
              <a:solidFill>
                <a:srgbClr val="FF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a:xfrm>
            <a:off x="1208088" y="1325563"/>
            <a:ext cx="9720262" cy="4022725"/>
          </a:xfrm>
        </p:spPr>
        <p:txBody>
          <a:bodyPr/>
          <a:lstStyle/>
          <a:p>
            <a:r>
              <a:rPr lang="pt-BR" smtClean="0"/>
              <a:t>56 crianças (mediana de IG:29,7 semanas variando entre 27,8 a 31,8)</a:t>
            </a:r>
          </a:p>
        </p:txBody>
      </p:sp>
      <p:graphicFrame>
        <p:nvGraphicFramePr>
          <p:cNvPr id="80922" name="Group 26"/>
          <p:cNvGraphicFramePr>
            <a:graphicFrameLocks noGrp="1"/>
          </p:cNvGraphicFramePr>
          <p:nvPr/>
        </p:nvGraphicFramePr>
        <p:xfrm>
          <a:off x="1173163" y="304800"/>
          <a:ext cx="9739312" cy="941388"/>
        </p:xfrm>
        <a:graphic>
          <a:graphicData uri="http://schemas.openxmlformats.org/drawingml/2006/table">
            <a:tbl>
              <a:tblPr/>
              <a:tblGrid>
                <a:gridCol w="3246437"/>
                <a:gridCol w="3246438"/>
                <a:gridCol w="3246437"/>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Dor neonatal e infec</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relacionam-se com menor cerebelo nos pr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na idade escolar</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Ranger M, Zwicker JG, Chau CMY et al.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Luciana Lopes, Maria Alice de S</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Nat</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Neves,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Tw Cen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0903" name="Picture 7" descr="Clique aqui para ver o artigo">
            <a:hlinkClick r:id="rId2"/>
          </p:cNvPr>
          <p:cNvPicPr>
            <a:picLocks noChangeAspect="1" noChangeArrowheads="1"/>
          </p:cNvPicPr>
          <p:nvPr/>
        </p:nvPicPr>
        <p:blipFill>
          <a:blip r:embed="rId3"/>
          <a:srcRect/>
          <a:stretch>
            <a:fillRect/>
          </a:stretch>
        </p:blipFill>
        <p:spPr bwMode="auto">
          <a:xfrm>
            <a:off x="8853488" y="587375"/>
            <a:ext cx="371475" cy="371475"/>
          </a:xfrm>
          <a:prstGeom prst="rect">
            <a:avLst/>
          </a:prstGeom>
          <a:noFill/>
        </p:spPr>
      </p:pic>
      <p:pic>
        <p:nvPicPr>
          <p:cNvPr id="80923" name="Picture 27"/>
          <p:cNvPicPr>
            <a:picLocks noChangeAspect="1" noChangeArrowheads="1"/>
          </p:cNvPicPr>
          <p:nvPr/>
        </p:nvPicPr>
        <p:blipFill>
          <a:blip r:embed="rId4"/>
          <a:srcRect/>
          <a:stretch>
            <a:fillRect/>
          </a:stretch>
        </p:blipFill>
        <p:spPr bwMode="auto">
          <a:xfrm>
            <a:off x="2695575" y="1736725"/>
            <a:ext cx="6127750" cy="4206875"/>
          </a:xfrm>
          <a:prstGeom prst="rect">
            <a:avLst/>
          </a:prstGeom>
          <a:noFill/>
        </p:spPr>
      </p:pic>
      <p:sp>
        <p:nvSpPr>
          <p:cNvPr id="80924" name="Rectangle 28"/>
          <p:cNvSpPr>
            <a:spLocks/>
          </p:cNvSpPr>
          <p:nvPr/>
        </p:nvSpPr>
        <p:spPr bwMode="auto">
          <a:xfrm>
            <a:off x="1101725" y="5991225"/>
            <a:ext cx="9782175" cy="866775"/>
          </a:xfrm>
          <a:prstGeom prst="rect">
            <a:avLst/>
          </a:prstGeom>
          <a:noFill/>
          <a:ln w="9525">
            <a:noFill/>
            <a:miter lim="800000"/>
            <a:headEnd/>
            <a:tailEnd/>
          </a:ln>
        </p:spPr>
        <p:txBody>
          <a:bodyPr lIns="45720" rIns="45720"/>
          <a:lstStyle/>
          <a:p>
            <a:pPr marL="90488" indent="-90488" algn="ctr">
              <a:lnSpc>
                <a:spcPct val="90000"/>
              </a:lnSpc>
              <a:spcBef>
                <a:spcPts val="1200"/>
              </a:spcBef>
              <a:spcAft>
                <a:spcPts val="200"/>
              </a:spcAft>
              <a:buClr>
                <a:schemeClr val="accent2"/>
              </a:buClr>
              <a:buSzPct val="100000"/>
              <a:buFont typeface="Tw Cen MT"/>
              <a:buChar char=" "/>
            </a:pPr>
            <a:r>
              <a:rPr lang="pt-BR">
                <a:solidFill>
                  <a:srgbClr val="FF0000"/>
                </a:solidFill>
                <a:latin typeface="Tw Cen MT"/>
              </a:rPr>
              <a:t>O presente estudo mostra que a </a:t>
            </a:r>
            <a:r>
              <a:rPr lang="pt-BR" b="1">
                <a:solidFill>
                  <a:srgbClr val="FF0000"/>
                </a:solidFill>
                <a:latin typeface="Tw Cen MT"/>
              </a:rPr>
              <a:t>maior exposição a procedimentos invasivos neonatais, </a:t>
            </a:r>
            <a:r>
              <a:rPr lang="pt-BR" b="1" u="sng">
                <a:solidFill>
                  <a:srgbClr val="FF0000"/>
                </a:solidFill>
                <a:latin typeface="Tw Cen MT"/>
              </a:rPr>
              <a:t>acima e além de outros fatores clínicos neonatais</a:t>
            </a:r>
            <a:r>
              <a:rPr lang="pt-BR">
                <a:solidFill>
                  <a:srgbClr val="FF0000"/>
                </a:solidFill>
                <a:latin typeface="Tw Cen MT"/>
              </a:rPr>
              <a:t> (volume total do cérebro e sexo), relacionou-se a </a:t>
            </a:r>
            <a:r>
              <a:rPr lang="pt-BR" u="sng">
                <a:solidFill>
                  <a:srgbClr val="FF0000"/>
                </a:solidFill>
                <a:latin typeface="Tw Cen MT"/>
              </a:rPr>
              <a:t>menores volumes</a:t>
            </a:r>
            <a:r>
              <a:rPr lang="pt-BR">
                <a:solidFill>
                  <a:srgbClr val="FF0000"/>
                </a:solidFill>
                <a:latin typeface="Tw Cen MT"/>
              </a:rPr>
              <a:t>, especificamente nas sub-regiões </a:t>
            </a:r>
            <a:r>
              <a:rPr lang="pt-BR" u="sng">
                <a:solidFill>
                  <a:srgbClr val="FF0000"/>
                </a:solidFill>
                <a:latin typeface="Tw Cen MT"/>
              </a:rPr>
              <a:t>bilaterais </a:t>
            </a:r>
            <a:r>
              <a:rPr lang="pt-BR" b="1" u="sng">
                <a:solidFill>
                  <a:srgbClr val="FF0000"/>
                </a:solidFill>
                <a:latin typeface="Tw Cen MT"/>
              </a:rPr>
              <a:t>VIIIA e VIIIB</a:t>
            </a:r>
            <a:r>
              <a:rPr lang="pt-BR" b="1">
                <a:solidFill>
                  <a:srgbClr val="FF0000"/>
                </a:solidFill>
                <a:latin typeface="Tw Cen MT"/>
              </a:rPr>
              <a:t>.</a:t>
            </a:r>
          </a:p>
        </p:txBody>
      </p:sp>
      <p:sp>
        <p:nvSpPr>
          <p:cNvPr id="80925" name="Rectangle 29"/>
          <p:cNvSpPr>
            <a:spLocks noChangeArrowheads="1"/>
          </p:cNvSpPr>
          <p:nvPr/>
        </p:nvSpPr>
        <p:spPr bwMode="auto">
          <a:xfrm>
            <a:off x="9207500" y="3032125"/>
            <a:ext cx="2513013" cy="1190625"/>
          </a:xfrm>
          <a:prstGeom prst="rect">
            <a:avLst/>
          </a:prstGeom>
          <a:noFill/>
          <a:ln w="9525">
            <a:noFill/>
            <a:miter lim="800000"/>
            <a:headEnd/>
            <a:tailEnd/>
          </a:ln>
          <a:effectLst/>
        </p:spPr>
        <p:txBody>
          <a:bodyPr anchor="ctr">
            <a:spAutoFit/>
          </a:bodyPr>
          <a:lstStyle/>
          <a:p>
            <a:pPr algn="ctr"/>
            <a:r>
              <a:rPr lang="pt-BR" b="1">
                <a:solidFill>
                  <a:srgbClr val="0033CC"/>
                </a:solidFill>
              </a:rPr>
              <a:t>O CEREBELO TEM PAPEL NO PROCESSAMENTO DA DOR</a:t>
            </a:r>
            <a:r>
              <a:rPr lang="pt-BR">
                <a:solidFill>
                  <a:srgbClr val="0033CC"/>
                </a:solidFill>
              </a:rPr>
              <a:t> </a:t>
            </a:r>
          </a:p>
        </p:txBody>
      </p:sp>
      <p:sp>
        <p:nvSpPr>
          <p:cNvPr id="80926" name="Oval 30"/>
          <p:cNvSpPr>
            <a:spLocks noChangeArrowheads="1"/>
          </p:cNvSpPr>
          <p:nvPr/>
        </p:nvSpPr>
        <p:spPr bwMode="auto">
          <a:xfrm>
            <a:off x="0" y="579438"/>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2015</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noFill/>
        </p:spPr>
        <p:txBody>
          <a:bodyPr wrap="square" numCol="1" anchor="t" anchorCtr="0" compatLnSpc="1">
            <a:prstTxWarp prst="textNoShape">
              <a:avLst/>
            </a:prstTxWarp>
          </a:bodyPr>
          <a:lstStyle/>
          <a:p>
            <a:r>
              <a:rPr lang="pt-BR" cap="none" smtClean="0"/>
              <a:t>Portanto...</a:t>
            </a:r>
          </a:p>
        </p:txBody>
      </p:sp>
      <p:sp>
        <p:nvSpPr>
          <p:cNvPr id="82947" name="Rectangle 3"/>
          <p:cNvSpPr>
            <a:spLocks noGrp="1"/>
          </p:cNvSpPr>
          <p:nvPr>
            <p:ph type="body" idx="4294967295"/>
          </p:nvPr>
        </p:nvSpPr>
        <p:spPr>
          <a:xfrm>
            <a:off x="665163" y="1196975"/>
            <a:ext cx="10074275" cy="5327650"/>
          </a:xfrm>
        </p:spPr>
        <p:txBody>
          <a:bodyPr lIns="91440" rIns="91440"/>
          <a:lstStyle/>
          <a:p>
            <a:pPr marL="228600" indent="-228600" algn="ctr">
              <a:lnSpc>
                <a:spcPct val="80000"/>
              </a:lnSpc>
            </a:pPr>
            <a:r>
              <a:rPr lang="pt-BR" sz="1800" smtClean="0"/>
              <a:t>O presente estudo de Ranger M et al evidenciou que a </a:t>
            </a:r>
            <a:r>
              <a:rPr lang="pt-BR" sz="1800" b="1" smtClean="0">
                <a:solidFill>
                  <a:srgbClr val="FF3300"/>
                </a:solidFill>
              </a:rPr>
              <a:t>dor neonatal, infecção pós-natal e outros fatores clínicos (dias de dexametasona, dias de morfina, dias em ventilação mecânica, escore de gravidade clínica e lesão cerebral) ) afetam os volumes sub-regionais do cerebelo</a:t>
            </a:r>
            <a:r>
              <a:rPr lang="pt-BR" sz="1800" smtClean="0"/>
              <a:t>, após ajustes para fatores de confusão e volume cerebelar em recém-nascidos em crianças nascidas muito prematuras na idade de 7 anos. </a:t>
            </a:r>
            <a:r>
              <a:rPr lang="pt-BR" sz="1800" b="1" smtClean="0"/>
              <a:t>A janela  de maior vulnerabilidade do crescimento do cerebelo ocorre entre 24-37 semanas de idade gestacional. </a:t>
            </a:r>
            <a:r>
              <a:rPr lang="pt-BR" sz="1800" smtClean="0">
                <a:solidFill>
                  <a:srgbClr val="FF3300"/>
                </a:solidFill>
              </a:rPr>
              <a:t>A </a:t>
            </a:r>
            <a:r>
              <a:rPr lang="pt-BR" sz="1800" b="1" smtClean="0">
                <a:solidFill>
                  <a:srgbClr val="FF3300"/>
                </a:solidFill>
              </a:rPr>
              <a:t>maior exposição a procedimentos invasivos neonatais</a:t>
            </a:r>
            <a:r>
              <a:rPr lang="pt-BR" sz="1800" b="1" smtClean="0"/>
              <a:t>, </a:t>
            </a:r>
            <a:r>
              <a:rPr lang="pt-BR" sz="1800" smtClean="0"/>
              <a:t>relacionou-se a menores volumes, especificamente nas sub-regiões bilaterais </a:t>
            </a:r>
            <a:r>
              <a:rPr lang="pt-BR" sz="1800" b="1" smtClean="0"/>
              <a:t>VIIIA e VIIIB, </a:t>
            </a:r>
            <a:r>
              <a:rPr lang="pt-BR" sz="1800" smtClean="0"/>
              <a:t>considerado o  mapeamento sensoriomotor do cerebelo.Os menores volumes destas sub-regiões relacionam-se com </a:t>
            </a:r>
            <a:r>
              <a:rPr lang="pt-BR" sz="1800" b="1" smtClean="0"/>
              <a:t>diminuição da compreensão verbal e raciocínio perceptual</a:t>
            </a:r>
            <a:r>
              <a:rPr lang="pt-BR" sz="1800" smtClean="0"/>
              <a:t> O </a:t>
            </a:r>
            <a:r>
              <a:rPr lang="pt-BR" sz="1800" b="1" smtClean="0"/>
              <a:t>cerebelo tem papel no processamento da dor.</a:t>
            </a:r>
            <a:r>
              <a:rPr lang="pt-BR" sz="1800" smtClean="0"/>
              <a:t> A exposição a um maior número de procedimentos invasivos está associada com a maturação cerebral prejudicada e reduzida espessura cortical.  A infecção diminui a densidade e volume das células de Purkinje, resultando em perda oligodendrócita secundária  a um processo apoptótico ou inflamatório, sendo o cerebelo vulnerável à infecção (há uma diminuição do desenvolvimento da substância banca cerebelar. Interessante que a </a:t>
            </a:r>
            <a:r>
              <a:rPr lang="pt-BR" sz="1800" b="1" smtClean="0"/>
              <a:t>diminuição do volume de sub-regiões específicas do cerebelo</a:t>
            </a:r>
            <a:r>
              <a:rPr lang="pt-BR" sz="1800" smtClean="0"/>
              <a:t> foram associadas a: transtorno do espectro do autismo; transtorno de déficit de atenção e hiperatividade e dislexia do desenvolvimento. </a:t>
            </a:r>
          </a:p>
          <a:p>
            <a:pPr marL="228600" indent="-228600" algn="ctr">
              <a:lnSpc>
                <a:spcPct val="80000"/>
              </a:lnSpc>
            </a:pPr>
            <a:r>
              <a:rPr lang="pt-BR" sz="1800" smtClean="0"/>
              <a:t>Assim,  desenvolvimento do cérebro pode ser melhorado nesta população vulnerável desde que saibamos lidar com os fatores de risco modificáveis,como:minimizar infecções neonatais, redução do número de procedimentos invasivos e  diminuição da exposição a medicamentos neurotóxicos.</a:t>
            </a:r>
          </a:p>
        </p:txBody>
      </p:sp>
      <p:sp>
        <p:nvSpPr>
          <p:cNvPr id="82948" name="Text Box 4"/>
          <p:cNvSpPr txBox="1">
            <a:spLocks noChangeArrowheads="1"/>
          </p:cNvSpPr>
          <p:nvPr/>
        </p:nvSpPr>
        <p:spPr bwMode="auto">
          <a:xfrm>
            <a:off x="10312400" y="6583363"/>
            <a:ext cx="1879600" cy="274637"/>
          </a:xfrm>
          <a:prstGeom prst="rect">
            <a:avLst/>
          </a:prstGeom>
          <a:noFill/>
          <a:ln w="9525">
            <a:noFill/>
            <a:miter lim="800000"/>
            <a:headEnd/>
            <a:tailEnd/>
          </a:ln>
        </p:spPr>
        <p:txBody>
          <a:bodyPr wrap="none">
            <a:spAutoFit/>
          </a:bodyPr>
          <a:lstStyle/>
          <a:p>
            <a:r>
              <a:rPr lang="pt-BR" sz="1200"/>
              <a:t>Paulo R. Margotto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a:xfrm>
            <a:off x="1023938" y="1676400"/>
            <a:ext cx="10329862" cy="5181600"/>
          </a:xfrm>
        </p:spPr>
        <p:txBody>
          <a:bodyPr/>
          <a:lstStyle/>
          <a:p>
            <a:pPr>
              <a:lnSpc>
                <a:spcPct val="80000"/>
              </a:lnSpc>
            </a:pPr>
            <a:r>
              <a:rPr lang="en-US" sz="2300" smtClean="0"/>
              <a:t>O desenvolvimento cerebelar é acelerado durante a segunda metade da vida intra-útero.</a:t>
            </a:r>
          </a:p>
          <a:p>
            <a:pPr algn="ctr">
              <a:lnSpc>
                <a:spcPct val="80000"/>
              </a:lnSpc>
            </a:pPr>
            <a:r>
              <a:rPr lang="en-US" sz="2300" smtClean="0">
                <a:solidFill>
                  <a:srgbClr val="0033CC"/>
                </a:solidFill>
              </a:rPr>
              <a:t>Entre 24-40 sem: crescimento em volume (aumenta 5 vezes) / superfície (aumenta 30 vezes).</a:t>
            </a:r>
            <a:r>
              <a:rPr lang="en-US" sz="2300" smtClean="0"/>
              <a:t> </a:t>
            </a:r>
          </a:p>
          <a:p>
            <a:pPr>
              <a:lnSpc>
                <a:spcPct val="80000"/>
              </a:lnSpc>
            </a:pPr>
            <a:r>
              <a:rPr lang="en-US" sz="2300" smtClean="0"/>
              <a:t>Lesão cerebelar ocorrendo durante o período precoce do seu desenvolvimento:  relacionada a </a:t>
            </a:r>
            <a:r>
              <a:rPr lang="en-US" sz="2300" smtClean="0">
                <a:solidFill>
                  <a:srgbClr val="FF0000"/>
                </a:solidFill>
              </a:rPr>
              <a:t>atraso cognitivo</a:t>
            </a:r>
            <a:r>
              <a:rPr lang="en-US" sz="2300" smtClean="0"/>
              <a:t>, </a:t>
            </a:r>
            <a:r>
              <a:rPr lang="en-US" sz="2300" b="1" smtClean="0">
                <a:solidFill>
                  <a:srgbClr val="FF0000"/>
                </a:solidFill>
              </a:rPr>
              <a:t>alteração da linguagem e do comportamento, com ou sem envolvimento motor.</a:t>
            </a:r>
            <a:endParaRPr lang="pt-BR" sz="2300" b="1" smtClean="0">
              <a:solidFill>
                <a:srgbClr val="FF0000"/>
              </a:solidFill>
            </a:endParaRPr>
          </a:p>
          <a:p>
            <a:pPr>
              <a:lnSpc>
                <a:spcPct val="80000"/>
              </a:lnSpc>
            </a:pPr>
            <a:r>
              <a:rPr lang="en-US" sz="2300" smtClean="0"/>
              <a:t>No presente estudo: o envolvimento das estruturas medial e lateral associou-se com maiores taxas de deficiência mental e motora e altas taxas de paralisia cerebral; o envolvimento de somente as estruturas laterais do cerebelo associaram-se com deficiência mental sem atraso motor ou paralisia cerebral.</a:t>
            </a:r>
          </a:p>
          <a:p>
            <a:pPr algn="ctr">
              <a:lnSpc>
                <a:spcPct val="80000"/>
              </a:lnSpc>
            </a:pPr>
            <a:r>
              <a:rPr lang="pt-BR" sz="2300" b="1" smtClean="0">
                <a:solidFill>
                  <a:srgbClr val="FF0000"/>
                </a:solidFill>
              </a:rPr>
              <a:t>Os dados dos presente  estudo sugerem que, além da função motora, o cerebelo pode ter importante papel no desenvolvimento cognitivo</a:t>
            </a:r>
          </a:p>
        </p:txBody>
      </p:sp>
      <p:graphicFrame>
        <p:nvGraphicFramePr>
          <p:cNvPr id="83994" name="Group 26"/>
          <p:cNvGraphicFramePr>
            <a:graphicFrameLocks noGrp="1"/>
          </p:cNvGraphicFramePr>
          <p:nvPr/>
        </p:nvGraphicFramePr>
        <p:xfrm>
          <a:off x="1082675" y="214313"/>
          <a:ext cx="9647238" cy="1463675"/>
        </p:xfrm>
        <a:graphic>
          <a:graphicData uri="http://schemas.openxmlformats.org/drawingml/2006/table">
            <a:tbl>
              <a:tblPr/>
              <a:tblGrid>
                <a:gridCol w="3216275"/>
                <a:gridCol w="3214688"/>
                <a:gridCol w="32162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cerebelar: a maior morbidade em pr</a:t>
                      </a:r>
                      <a:r>
                        <a:rPr kumimoji="0" lang="pt-BR" sz="18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a:t>
                      </a:r>
                      <a:endParaRPr kumimoji="0" lang="pt-BR" sz="18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Zayek MM, Benjamin JT, Maertens P et al. Apresenta</a:t>
                      </a:r>
                      <a:r>
                        <a:rPr kumimoji="0" lang="pt-BR" sz="18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Isabel Cristina Leal Firmino, Joseleide G. Castro, Paulo R. Margotto</a:t>
                      </a:r>
                      <a:endParaRPr kumimoji="0" lang="pt-BR" sz="18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66"/>
                          </a:solidFill>
                          <a:effectLst/>
                          <a:latin typeface="Tw Cen MT"/>
                          <a:cs typeface="Times New Roman" pitchFamily="18" charset="0"/>
                        </a:rPr>
                        <a:t>           </a:t>
                      </a:r>
                      <a:endParaRPr kumimoji="0" lang="pt-BR" sz="18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3975" name="Picture 7" descr="Clique aqui para ver o artigo">
            <a:hlinkClick r:id="rId2"/>
          </p:cNvPr>
          <p:cNvPicPr>
            <a:picLocks noChangeAspect="1" noChangeArrowheads="1"/>
          </p:cNvPicPr>
          <p:nvPr/>
        </p:nvPicPr>
        <p:blipFill>
          <a:blip r:embed="rId3"/>
          <a:srcRect/>
          <a:stretch>
            <a:fillRect/>
          </a:stretch>
        </p:blipFill>
        <p:spPr bwMode="auto">
          <a:xfrm>
            <a:off x="8623300" y="511175"/>
            <a:ext cx="736600" cy="736600"/>
          </a:xfrm>
          <a:prstGeom prst="rect">
            <a:avLst/>
          </a:prstGeom>
          <a:noFill/>
        </p:spPr>
      </p:pic>
      <p:sp>
        <p:nvSpPr>
          <p:cNvPr id="83995" name="Oval 27"/>
          <p:cNvSpPr>
            <a:spLocks noChangeArrowheads="1"/>
          </p:cNvSpPr>
          <p:nvPr/>
        </p:nvSpPr>
        <p:spPr bwMode="auto">
          <a:xfrm>
            <a:off x="161925" y="544513"/>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2012</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1023938" y="2286000"/>
            <a:ext cx="10313987" cy="4572000"/>
          </a:xfrm>
        </p:spPr>
        <p:txBody>
          <a:bodyPr/>
          <a:lstStyle/>
          <a:p>
            <a:pPr algn="just">
              <a:lnSpc>
                <a:spcPct val="80000"/>
              </a:lnSpc>
            </a:pPr>
            <a:r>
              <a:rPr lang="pt-BR"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 Os ultrassons foram realizados  no   1º ao 4º dia de vida, 10º ao 14º dia de vida, 4a a 8a semana de idade e durante a 36a a 40a semana de idade pós-concepção. O estudo mostra que </a:t>
            </a:r>
            <a:r>
              <a:rPr lang="pt-BR"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a:t>
            </a:r>
            <a:r>
              <a:rPr lang="pt-BR" smtClean="0">
                <a:effectLst>
                  <a:outerShdw blurRad="38100" dist="38100" dir="2700000" algn="tl">
                    <a:srgbClr val="C0C0C0"/>
                  </a:outerShdw>
                </a:effectLst>
                <a:latin typeface="Times New Roman" pitchFamily="18" charset="0"/>
              </a:rPr>
              <a:t>. Após controle de fatores de confusão </a:t>
            </a:r>
            <a:r>
              <a:rPr lang="pt-BR" smtClean="0">
                <a:solidFill>
                  <a:srgbClr val="FF0000"/>
                </a:solidFill>
                <a:effectLst>
                  <a:outerShdw blurRad="38100" dist="38100" dir="2700000" algn="tl">
                    <a:srgbClr val="C0C0C0"/>
                  </a:outerShdw>
                </a:effectLst>
                <a:latin typeface="Times New Roman" pitchFamily="18" charset="0"/>
              </a:rPr>
              <a:t>a HIV graus I-II associou-se com disfunção motora moderada a grave em 1,6 vezes (IC a 95%:1,14-2,28).</a:t>
            </a:r>
            <a:r>
              <a:rPr lang="pt-BR" smtClean="0">
                <a:effectLst>
                  <a:outerShdw blurRad="38100" dist="38100" dir="2700000" algn="tl">
                    <a:srgbClr val="C0C0C0"/>
                  </a:outerShdw>
                </a:effectLst>
                <a:latin typeface="Times New Roman" pitchFamily="18" charset="0"/>
              </a:rPr>
              <a:t> </a:t>
            </a:r>
            <a:r>
              <a:rPr lang="pt-BR" smtClean="0">
                <a:solidFill>
                  <a:srgbClr val="FF0000"/>
                </a:solidFill>
                <a:effectLst>
                  <a:outerShdw blurRad="38100" dist="38100" dir="2700000" algn="tl">
                    <a:srgbClr val="C0C0C0"/>
                  </a:outerShdw>
                </a:effectLst>
                <a:latin typeface="Times New Roman" pitchFamily="18" charset="0"/>
              </a:rPr>
              <a:t>Estes achados</a:t>
            </a:r>
            <a:r>
              <a:rPr lang="pt-BR" smtClean="0">
                <a:effectLst>
                  <a:outerShdw blurRad="38100" dist="38100" dir="2700000" algn="tl">
                    <a:srgbClr val="C0C0C0"/>
                  </a:outerShdw>
                </a:effectLst>
                <a:latin typeface="Times New Roman" pitchFamily="18" charset="0"/>
              </a:rPr>
              <a:t> </a:t>
            </a:r>
            <a:r>
              <a:rPr lang="pt-BR" smtClean="0">
                <a:solidFill>
                  <a:srgbClr val="FF0000"/>
                </a:solidFill>
                <a:effectLst>
                  <a:outerShdw blurRad="38100" dist="38100" dir="2700000" algn="tl">
                    <a:srgbClr val="C0C0C0"/>
                  </a:outerShdw>
                </a:effectLst>
                <a:latin typeface="Times New Roman" pitchFamily="18" charset="0"/>
              </a:rPr>
              <a:t>preocupantes  na HIV de baixo grau (I-II), nos pré-termos extremos se devem ao comprometimento da migração neuronal tardia, afetando negativamente as funções das áreas subcorticais</a:t>
            </a:r>
            <a:r>
              <a:rPr lang="pt-BR" smtClean="0">
                <a:effectLst>
                  <a:outerShdw blurRad="38100" dist="38100" dir="2700000" algn="tl">
                    <a:srgbClr val="C0C0C0"/>
                  </a:outerShdw>
                </a:effectLst>
                <a:latin typeface="Times New Roman" pitchFamily="18" charset="0"/>
              </a:rPr>
              <a:t>. 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mtClean="0">
                <a:latin typeface="Times New Roman" pitchFamily="18" charset="0"/>
              </a:rPr>
              <a:t> </a:t>
            </a:r>
          </a:p>
        </p:txBody>
      </p:sp>
      <p:graphicFrame>
        <p:nvGraphicFramePr>
          <p:cNvPr id="85020" name="Group 28"/>
          <p:cNvGraphicFramePr>
            <a:graphicFrameLocks noGrp="1"/>
          </p:cNvGraphicFramePr>
          <p:nvPr/>
        </p:nvGraphicFramePr>
        <p:xfrm>
          <a:off x="1341438" y="730250"/>
          <a:ext cx="9602787" cy="1366838"/>
        </p:xfrm>
        <a:graphic>
          <a:graphicData uri="http://schemas.openxmlformats.org/drawingml/2006/table">
            <a:tbl>
              <a:tblPr/>
              <a:tblGrid>
                <a:gridCol w="3200400"/>
                <a:gridCol w="3201987"/>
                <a:gridCol w="3200400"/>
              </a:tblGrid>
              <a:tr h="4445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 I-II)</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Srinivas Bolisetty, Anjali Dhawan, Mohamed Abdel-Latif et al (Austr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Apresenta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ão:Patr</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B.M. Castro, Helena Ara</a:t>
                      </a:r>
                      <a:r>
                        <a:rPr kumimoji="0" lang="pt-BR" sz="1400" b="0" i="0" u="none" strike="noStrike" cap="none" normalizeH="0" baseline="0" smtClean="0">
                          <a:ln>
                            <a:noFill/>
                          </a:ln>
                          <a:solidFill>
                            <a:srgbClr val="000066"/>
                          </a:solidFill>
                          <a:effectLst/>
                          <a:latin typeface="Tw Cen MT"/>
                          <a:ea typeface="Geneva"/>
                          <a:cs typeface="Times New Roman" pitchFamily="18" charset="0"/>
                          <a:hlinkClick r:id="rId2"/>
                        </a:rPr>
                        <a:t>ú</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jo Lapa; Danielle Gumieiro, Sarah A. Cardoso e Thales da Silva Antunes, Paulo R. Margotto</a:t>
                      </a:r>
                      <a:endParaRPr kumimoji="0" lang="pt-BR" sz="1400" b="0" i="0" u="none" strike="noStrike" cap="none" normalizeH="0" baseline="0" smtClean="0">
                        <a:ln>
                          <a:noFill/>
                        </a:ln>
                        <a:solidFill>
                          <a:schemeClr val="tx1"/>
                        </a:solidFill>
                        <a:effectLst/>
                        <a:latin typeface="Tw Cen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Tw Cen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4999" name="Picture 7" descr="Clique aqui para ver o artigo">
            <a:hlinkClick r:id="rId2"/>
          </p:cNvPr>
          <p:cNvPicPr>
            <a:picLocks noChangeAspect="1" noChangeArrowheads="1"/>
          </p:cNvPicPr>
          <p:nvPr/>
        </p:nvPicPr>
        <p:blipFill>
          <a:blip r:embed="rId3"/>
          <a:srcRect/>
          <a:stretch>
            <a:fillRect/>
          </a:stretch>
        </p:blipFill>
        <p:spPr bwMode="auto">
          <a:xfrm>
            <a:off x="8655050" y="982663"/>
            <a:ext cx="630238" cy="630237"/>
          </a:xfrm>
          <a:prstGeom prst="rect">
            <a:avLst/>
          </a:prstGeom>
          <a:noFill/>
        </p:spPr>
      </p:pic>
      <p:sp>
        <p:nvSpPr>
          <p:cNvPr id="85021" name="Oval 29"/>
          <p:cNvSpPr>
            <a:spLocks noChangeArrowheads="1"/>
          </p:cNvSpPr>
          <p:nvPr/>
        </p:nvSpPr>
        <p:spPr bwMode="auto">
          <a:xfrm>
            <a:off x="379413" y="882650"/>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85022" name="Text Box 30"/>
          <p:cNvSpPr txBox="1">
            <a:spLocks noChangeArrowheads="1"/>
          </p:cNvSpPr>
          <p:nvPr/>
        </p:nvSpPr>
        <p:spPr bwMode="auto">
          <a:xfrm>
            <a:off x="1355725" y="204788"/>
            <a:ext cx="9671050" cy="366712"/>
          </a:xfrm>
          <a:prstGeom prst="rect">
            <a:avLst/>
          </a:prstGeom>
          <a:noFill/>
          <a:ln w="9525">
            <a:noFill/>
            <a:miter lim="800000"/>
            <a:headEnd/>
            <a:tailEnd/>
          </a:ln>
          <a:effectLst/>
        </p:spPr>
        <p:txBody>
          <a:bodyPr wrap="none">
            <a:spAutoFit/>
          </a:bodyPr>
          <a:lstStyle/>
          <a:p>
            <a:r>
              <a:rPr lang="pt-BR" b="1">
                <a:solidFill>
                  <a:srgbClr val="0033CC"/>
                </a:solidFill>
              </a:rPr>
              <a:t>Explicação que sabíamos da associação da HIV de baixo grau e neurodesenvolvimento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z="7200" cap="none" smtClean="0">
                <a:solidFill>
                  <a:srgbClr val="0033CC"/>
                </a:solidFill>
              </a:rPr>
              <a:t>OBRIGADO!</a:t>
            </a:r>
          </a:p>
        </p:txBody>
      </p:sp>
      <p:pic>
        <p:nvPicPr>
          <p:cNvPr id="5" name="Espaço Reservado para Conteúdo 4"/>
          <p:cNvPicPr>
            <a:picLocks noGrp="1" noChangeAspect="1"/>
          </p:cNvPicPr>
          <p:nvPr>
            <p:ph idx="1"/>
          </p:nvPr>
        </p:nvPicPr>
        <p:blipFill>
          <a:blip r:embed="rId2"/>
          <a:srcRect/>
          <a:stretch>
            <a:fillRect/>
          </a:stretch>
        </p:blipFill>
        <p:spPr>
          <a:xfrm>
            <a:off x="741363" y="1965325"/>
            <a:ext cx="5776912" cy="3249613"/>
          </a:xfrm>
          <a:ln w="38100">
            <a:solidFill>
              <a:srgbClr val="FF0066"/>
            </a:solidFill>
          </a:ln>
          <a:effectLst>
            <a:outerShdw algn="tl" rotWithShape="0">
              <a:srgbClr val="000000">
                <a:alpha val="70000"/>
              </a:srgbClr>
            </a:outerShdw>
          </a:effectLst>
        </p:spPr>
      </p:pic>
      <p:sp>
        <p:nvSpPr>
          <p:cNvPr id="30724" name="Espaço Reservado para Conteúdo 2"/>
          <p:cNvSpPr txBox="1">
            <a:spLocks/>
          </p:cNvSpPr>
          <p:nvPr/>
        </p:nvSpPr>
        <p:spPr bwMode="auto">
          <a:xfrm>
            <a:off x="6424613" y="2289175"/>
            <a:ext cx="4940300" cy="4022725"/>
          </a:xfrm>
          <a:prstGeom prst="rect">
            <a:avLst/>
          </a:prstGeom>
          <a:noFill/>
          <a:ln w="9525">
            <a:noFill/>
            <a:miter lim="800000"/>
            <a:headEnd/>
            <a:tailEnd/>
          </a:ln>
        </p:spPr>
        <p:txBody>
          <a:bodyPr lIns="45720" rIns="45720"/>
          <a:lstStyle/>
          <a:p>
            <a:pPr marL="90488" indent="-90488">
              <a:lnSpc>
                <a:spcPct val="90000"/>
              </a:lnSpc>
              <a:spcBef>
                <a:spcPts val="1200"/>
              </a:spcBef>
              <a:spcAft>
                <a:spcPts val="200"/>
              </a:spcAft>
              <a:buClr>
                <a:schemeClr val="accent2"/>
              </a:buClr>
              <a:buSzPct val="100000"/>
              <a:buFont typeface="Tw Cen MT"/>
              <a:buChar char=" "/>
            </a:pPr>
            <a:endParaRPr lang="pt-BR" sz="2200">
              <a:latin typeface="Tw Cen MT"/>
            </a:endParaRPr>
          </a:p>
        </p:txBody>
      </p:sp>
      <p:pic>
        <p:nvPicPr>
          <p:cNvPr id="6" name="Imagem 5"/>
          <p:cNvPicPr>
            <a:picLocks noChangeAspect="1"/>
          </p:cNvPicPr>
          <p:nvPr/>
        </p:nvPicPr>
        <p:blipFill>
          <a:blip r:embed="rId3"/>
          <a:srcRect/>
          <a:stretch>
            <a:fillRect/>
          </a:stretch>
        </p:blipFill>
        <p:spPr bwMode="auto">
          <a:xfrm>
            <a:off x="7581900" y="484188"/>
            <a:ext cx="3702050" cy="4940300"/>
          </a:xfrm>
          <a:prstGeom prst="rect">
            <a:avLst/>
          </a:prstGeom>
          <a:noFill/>
          <a:ln w="38100">
            <a:solidFill>
              <a:srgbClr val="FF0066"/>
            </a:solidFill>
            <a:miter lim="800000"/>
            <a:headEnd/>
            <a:tailEnd/>
          </a:ln>
          <a:effectLst>
            <a:outerShdw algn="tl" rotWithShape="0">
              <a:srgbClr val="000000">
                <a:alpha val="70000"/>
              </a:srgbClr>
            </a:outerShdw>
          </a:effectLst>
        </p:spPr>
      </p:pic>
      <p:sp>
        <p:nvSpPr>
          <p:cNvPr id="30727" name="Text Box 7"/>
          <p:cNvSpPr txBox="1">
            <a:spLocks noChangeArrowheads="1"/>
          </p:cNvSpPr>
          <p:nvPr/>
        </p:nvSpPr>
        <p:spPr bwMode="auto">
          <a:xfrm>
            <a:off x="730250" y="5334000"/>
            <a:ext cx="5632450" cy="366713"/>
          </a:xfrm>
          <a:prstGeom prst="rect">
            <a:avLst/>
          </a:prstGeom>
          <a:noFill/>
          <a:ln w="9525">
            <a:noFill/>
            <a:miter lim="800000"/>
            <a:headEnd/>
            <a:tailEnd/>
          </a:ln>
          <a:effectLst/>
        </p:spPr>
        <p:txBody>
          <a:bodyPr wrap="none">
            <a:spAutoFit/>
          </a:bodyPr>
          <a:lstStyle/>
          <a:p>
            <a:r>
              <a:rPr lang="pt-BR">
                <a:solidFill>
                  <a:srgbClr val="0033CC"/>
                </a:solidFill>
              </a:rPr>
              <a:t>Ddos. Cristina, Ana Rosa, Bruno, Kelma e Guilherme</a:t>
            </a:r>
            <a:r>
              <a:rPr lang="pt-BR"/>
              <a:t> </a:t>
            </a:r>
          </a:p>
        </p:txBody>
      </p:sp>
      <p:sp>
        <p:nvSpPr>
          <p:cNvPr id="30728" name="Text Box 8"/>
          <p:cNvSpPr txBox="1">
            <a:spLocks noChangeArrowheads="1"/>
          </p:cNvSpPr>
          <p:nvPr/>
        </p:nvSpPr>
        <p:spPr bwMode="auto">
          <a:xfrm>
            <a:off x="6813550" y="5529263"/>
            <a:ext cx="5378450" cy="641350"/>
          </a:xfrm>
          <a:prstGeom prst="rect">
            <a:avLst/>
          </a:prstGeom>
          <a:noFill/>
          <a:ln w="9525">
            <a:noFill/>
            <a:miter lim="800000"/>
            <a:headEnd/>
            <a:tailEnd/>
          </a:ln>
          <a:effectLst/>
        </p:spPr>
        <p:txBody>
          <a:bodyPr wrap="none">
            <a:spAutoFit/>
          </a:bodyPr>
          <a:lstStyle/>
          <a:p>
            <a:r>
              <a:rPr lang="pt-BR">
                <a:solidFill>
                  <a:srgbClr val="0033CC"/>
                </a:solidFill>
              </a:rPr>
              <a:t>Ddos. Cristina, Ana Rosa, Guilherme, (Dr. Paulo R.</a:t>
            </a:r>
          </a:p>
          <a:p>
            <a:r>
              <a:rPr lang="pt-BR">
                <a:solidFill>
                  <a:srgbClr val="0033CC"/>
                </a:solidFill>
              </a:rPr>
              <a:t>Margotto), Kelma e Bruno</a:t>
            </a:r>
          </a:p>
        </p:txBody>
      </p:sp>
      <p:sp>
        <p:nvSpPr>
          <p:cNvPr id="30729" name="Text Box 9"/>
          <p:cNvSpPr txBox="1">
            <a:spLocks noChangeArrowheads="1"/>
          </p:cNvSpPr>
          <p:nvPr/>
        </p:nvSpPr>
        <p:spPr bwMode="auto">
          <a:xfrm>
            <a:off x="2266950" y="6313488"/>
            <a:ext cx="7119938" cy="365125"/>
          </a:xfrm>
          <a:prstGeom prst="rect">
            <a:avLst/>
          </a:prstGeom>
          <a:noFill/>
          <a:ln w="28575">
            <a:solidFill>
              <a:schemeClr val="tx1"/>
            </a:solidFill>
            <a:miter lim="800000"/>
            <a:headEnd/>
            <a:tailEnd/>
          </a:ln>
          <a:effectLst/>
        </p:spPr>
        <p:txBody>
          <a:bodyPr wrap="none">
            <a:spAutoFit/>
          </a:bodyPr>
          <a:lstStyle/>
          <a:p>
            <a:r>
              <a:rPr lang="pt-BR" sz="1600">
                <a:solidFill>
                  <a:srgbClr val="0033CC"/>
                </a:solidFill>
              </a:rPr>
              <a:t>FACULDADE DE MEDICINA DA UNIVERSIDADE CATÓLICA DE BRASÍLIA</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659</TotalTime>
  <Words>4418</Words>
  <Application>Microsoft Office PowerPoint</Application>
  <PresentationFormat>Personalizar</PresentationFormat>
  <Paragraphs>251</Paragraphs>
  <Slides>45</Slides>
  <Notes>5</Notes>
  <HiddenSlides>0</HiddenSlides>
  <MMClips>0</MMClips>
  <ScaleCrop>false</ScaleCrop>
  <HeadingPairs>
    <vt:vector size="4" baseType="variant">
      <vt:variant>
        <vt:lpstr>Tema</vt:lpstr>
      </vt:variant>
      <vt:variant>
        <vt:i4>1</vt:i4>
      </vt:variant>
      <vt:variant>
        <vt:lpstr>Títulos de slides</vt:lpstr>
      </vt:variant>
      <vt:variant>
        <vt:i4>45</vt:i4>
      </vt:variant>
    </vt:vector>
  </HeadingPairs>
  <TitlesOfParts>
    <vt:vector size="46" baseType="lpstr">
      <vt:lpstr>Integral</vt:lpstr>
      <vt:lpstr>Slide 1</vt:lpstr>
      <vt:lpstr>Introdução</vt:lpstr>
      <vt:lpstr>Introdução</vt:lpstr>
      <vt:lpstr>INTRODUÇÃO: SIGLAS</vt:lpstr>
      <vt:lpstr>Slide 5</vt:lpstr>
      <vt:lpstr>objetivos</vt:lpstr>
      <vt:lpstr>Métodos</vt:lpstr>
      <vt:lpstr>Métodos</vt:lpstr>
      <vt:lpstr>Métodos</vt:lpstr>
      <vt:lpstr>Slide 10</vt:lpstr>
      <vt:lpstr>Resultados </vt:lpstr>
      <vt:lpstr>Características Clínicas </vt:lpstr>
      <vt:lpstr>RESULTADOS</vt:lpstr>
      <vt:lpstr>Resultado das imagens</vt:lpstr>
      <vt:lpstr>Correlação de Pearson</vt:lpstr>
      <vt:lpstr>RESULTADOS</vt:lpstr>
      <vt:lpstr>Análises de Regressão </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                 ABSTRACT</vt:lpstr>
      <vt:lpstr>Slide 33</vt:lpstr>
      <vt:lpstr>Slide 34</vt:lpstr>
      <vt:lpstr>Slide 35</vt:lpstr>
      <vt:lpstr>Slide 36</vt:lpstr>
      <vt:lpstr>Slide 37</vt:lpstr>
      <vt:lpstr>Nota do Editor do site, Dr. Paulo R. Margotto. Consultem também! Aqui e Agora!  Entendendo o papel do cerebelo no neurodesenvolvimento</vt:lpstr>
      <vt:lpstr>Slide 39</vt:lpstr>
      <vt:lpstr>Slide 40</vt:lpstr>
      <vt:lpstr>Slide 41</vt:lpstr>
      <vt:lpstr>Portanto...</vt:lpstr>
      <vt:lpstr>Slide 43</vt:lpstr>
      <vt:lpstr>Slide 44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Bruno Soares</dc:creator>
  <cp:lastModifiedBy>Paulo</cp:lastModifiedBy>
  <cp:revision>21</cp:revision>
  <dcterms:created xsi:type="dcterms:W3CDTF">2016-08-10T01:08:12Z</dcterms:created>
  <dcterms:modified xsi:type="dcterms:W3CDTF">2016-09-03T12:07:09Z</dcterms:modified>
</cp:coreProperties>
</file>