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6" r:id="rId1"/>
  </p:sldMasterIdLst>
  <p:notesMasterIdLst>
    <p:notesMasterId r:id="rId78"/>
  </p:notesMasterIdLst>
  <p:sldIdLst>
    <p:sldId id="256" r:id="rId2"/>
    <p:sldId id="295" r:id="rId3"/>
    <p:sldId id="257" r:id="rId4"/>
    <p:sldId id="296" r:id="rId5"/>
    <p:sldId id="297" r:id="rId6"/>
    <p:sldId id="298" r:id="rId7"/>
    <p:sldId id="299" r:id="rId8"/>
    <p:sldId id="300" r:id="rId9"/>
    <p:sldId id="357" r:id="rId10"/>
    <p:sldId id="358" r:id="rId11"/>
    <p:sldId id="359" r:id="rId12"/>
    <p:sldId id="360" r:id="rId13"/>
    <p:sldId id="361" r:id="rId14"/>
    <p:sldId id="362" r:id="rId15"/>
    <p:sldId id="363" r:id="rId16"/>
    <p:sldId id="364" r:id="rId17"/>
    <p:sldId id="365" r:id="rId18"/>
    <p:sldId id="366" r:id="rId19"/>
    <p:sldId id="367" r:id="rId20"/>
    <p:sldId id="368" r:id="rId21"/>
    <p:sldId id="369" r:id="rId22"/>
    <p:sldId id="370" r:id="rId23"/>
    <p:sldId id="371" r:id="rId24"/>
    <p:sldId id="372" r:id="rId25"/>
    <p:sldId id="373" r:id="rId26"/>
    <p:sldId id="374" r:id="rId27"/>
    <p:sldId id="375" r:id="rId28"/>
    <p:sldId id="376" r:id="rId29"/>
    <p:sldId id="301" r:id="rId30"/>
    <p:sldId id="302" r:id="rId31"/>
    <p:sldId id="303" r:id="rId32"/>
    <p:sldId id="304" r:id="rId33"/>
    <p:sldId id="305" r:id="rId34"/>
    <p:sldId id="306" r:id="rId35"/>
    <p:sldId id="307" r:id="rId36"/>
    <p:sldId id="350" r:id="rId37"/>
    <p:sldId id="343" r:id="rId38"/>
    <p:sldId id="351" r:id="rId39"/>
    <p:sldId id="344" r:id="rId40"/>
    <p:sldId id="309" r:id="rId41"/>
    <p:sldId id="310" r:id="rId42"/>
    <p:sldId id="311" r:id="rId43"/>
    <p:sldId id="312" r:id="rId44"/>
    <p:sldId id="313" r:id="rId45"/>
    <p:sldId id="314" r:id="rId46"/>
    <p:sldId id="315" r:id="rId47"/>
    <p:sldId id="316" r:id="rId48"/>
    <p:sldId id="317" r:id="rId49"/>
    <p:sldId id="318" r:id="rId50"/>
    <p:sldId id="319" r:id="rId51"/>
    <p:sldId id="320" r:id="rId52"/>
    <p:sldId id="321" r:id="rId53"/>
    <p:sldId id="345" r:id="rId54"/>
    <p:sldId id="346" r:id="rId55"/>
    <p:sldId id="352" r:id="rId56"/>
    <p:sldId id="353" r:id="rId57"/>
    <p:sldId id="354" r:id="rId58"/>
    <p:sldId id="355" r:id="rId59"/>
    <p:sldId id="356" r:id="rId60"/>
    <p:sldId id="377" r:id="rId61"/>
    <p:sldId id="384" r:id="rId62"/>
    <p:sldId id="379" r:id="rId63"/>
    <p:sldId id="392" r:id="rId64"/>
    <p:sldId id="393" r:id="rId65"/>
    <p:sldId id="394" r:id="rId66"/>
    <p:sldId id="382" r:id="rId67"/>
    <p:sldId id="383" r:id="rId68"/>
    <p:sldId id="396" r:id="rId69"/>
    <p:sldId id="397" r:id="rId70"/>
    <p:sldId id="398" r:id="rId71"/>
    <p:sldId id="399" r:id="rId72"/>
    <p:sldId id="400" r:id="rId73"/>
    <p:sldId id="401" r:id="rId74"/>
    <p:sldId id="402" r:id="rId75"/>
    <p:sldId id="403" r:id="rId76"/>
    <p:sldId id="385" r:id="rId77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33CC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8329" autoAdjust="0"/>
    <p:restoredTop sz="92980" autoAdjust="0"/>
  </p:normalViewPr>
  <p:slideViewPr>
    <p:cSldViewPr>
      <p:cViewPr>
        <p:scale>
          <a:sx n="100" d="100"/>
          <a:sy n="100" d="100"/>
        </p:scale>
        <p:origin x="-802" y="-2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3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pt-B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pt-B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A475F50-1901-4BBB-8F44-EB90279CA407}" type="datetimeFigureOut">
              <a:rPr/>
              <a:pPr>
                <a:defRPr/>
              </a:pPr>
              <a:t>22/09/2014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pPr lvl="0"/>
            <a:endParaRPr lang="pt-B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pt-B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pt-B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69B2791-C0CD-4361-943D-F5E6333C9B15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8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4339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503774-9405-43C6-9279-46ECAEE00DAE}" type="slidenum">
              <a:rPr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6387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C27954-ABC2-4ABE-B1B6-FBC8EFA12D97}" type="slidenum">
              <a:rPr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8435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1450AF-4AD4-4049-89D7-33486DF402FA}" type="slidenum">
              <a:rPr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0483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F08713-4E73-4B9B-AD56-3BA2BB7CF7FA}" type="slidenum">
              <a:rPr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2531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E87EB4-9FF0-47A0-9109-DEF8F4EF7FDF}" type="slidenum">
              <a:rPr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4579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63A7CC-EE39-4CE7-808B-014968AA8382}" type="slidenum">
              <a:rPr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6627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86D2B9-AE1A-401B-8305-52AB95818B08}" type="slidenum">
              <a:rPr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8675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E119C3-6286-4AFA-B0E3-B71F48D30DC9}" type="slidenum">
              <a:rPr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smtClean="0"/>
              <a:t>que não resulta em </a:t>
            </a:r>
            <a:br>
              <a:rPr smtClean="0"/>
            </a:br>
            <a:r>
              <a:rPr smtClean="0"/>
              <a:t>infecção neonatal precoce </a:t>
            </a:r>
          </a:p>
        </p:txBody>
      </p:sp>
      <p:sp>
        <p:nvSpPr>
          <p:cNvPr id="25603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26FF279-F362-42D3-B260-3A96D17A29EC}" type="slidenum">
              <a:rPr lang="pt-BR" sz="1200">
                <a:latin typeface="Calibri" pitchFamily="34" charset="0"/>
              </a:rPr>
              <a:pPr algn="r"/>
              <a:t>9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7651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EF27A14-98E8-481D-9242-C74469AB5DC6}" type="slidenum">
              <a:rPr lang="pt-BR" sz="1200">
                <a:latin typeface="Calibri" pitchFamily="34" charset="0"/>
              </a:rPr>
              <a:pPr algn="r"/>
              <a:t>10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9699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8C3103A-50F8-484E-9490-427C540E7C81}" type="slidenum">
              <a:rPr lang="pt-BR" sz="1200">
                <a:latin typeface="Calibri" pitchFamily="34" charset="0"/>
              </a:rPr>
              <a:pPr algn="r"/>
              <a:t>11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31747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DB0AB56-BC36-43DC-952E-6D26FBAD5634}" type="slidenum">
              <a:rPr lang="pt-BR" sz="1200">
                <a:latin typeface="Calibri" pitchFamily="34" charset="0"/>
              </a:rPr>
              <a:pPr algn="r"/>
              <a:t>12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33795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5FB7576-FC23-43A5-B1F2-1D8E5AB8FF8E}" type="slidenum">
              <a:rPr lang="pt-BR" sz="1200">
                <a:latin typeface="Calibri" pitchFamily="34" charset="0"/>
              </a:rPr>
              <a:pPr algn="r"/>
              <a:t>13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35843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6ECE718-2CB0-4ACF-880D-63E0B4AA57F7}" type="slidenum">
              <a:rPr lang="pt-BR" sz="1200">
                <a:latin typeface="Calibri" pitchFamily="34" charset="0"/>
              </a:rPr>
              <a:pPr algn="r"/>
              <a:t>14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37891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CAD9AEC-C35F-4047-A7FF-B34C44600D6B}" type="slidenum">
              <a:rPr lang="pt-BR" sz="1200">
                <a:latin typeface="Calibri" pitchFamily="34" charset="0"/>
              </a:rPr>
              <a:pPr algn="r"/>
              <a:t>15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39939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18CA1C7-CA4A-4359-96C7-EB100F6895D2}" type="slidenum">
              <a:rPr lang="pt-BR" sz="1200">
                <a:latin typeface="Calibri" pitchFamily="34" charset="0"/>
              </a:rPr>
              <a:pPr algn="r"/>
              <a:t>16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41987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208A83F-54DE-4DC1-B21D-81252B3AEFB1}" type="slidenum">
              <a:rPr lang="pt-BR" sz="1200">
                <a:latin typeface="Calibri" pitchFamily="34" charset="0"/>
              </a:rPr>
              <a:pPr algn="r"/>
              <a:t>17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44035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B9B3722-914F-4C58-BE98-8F416BED8257}" type="slidenum">
              <a:rPr lang="pt-BR" sz="1200">
                <a:latin typeface="Calibri" pitchFamily="34" charset="0"/>
              </a:rPr>
              <a:pPr algn="r"/>
              <a:t>18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46083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4CAD1B2-7621-432D-BDC4-B5165233012A}" type="slidenum">
              <a:rPr lang="pt-BR" sz="1200">
                <a:latin typeface="Calibri" pitchFamily="34" charset="0"/>
              </a:rPr>
              <a:pPr algn="r"/>
              <a:t>19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48131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1D27E38-6525-47F7-B22D-680708274F4B}" type="slidenum">
              <a:rPr lang="pt-BR" sz="1200">
                <a:latin typeface="Calibri" pitchFamily="34" charset="0"/>
              </a:rPr>
              <a:pPr algn="r"/>
              <a:t>20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50179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1A4D70C-D818-4B7F-A41C-9CFA36E8BA23}" type="slidenum">
              <a:rPr lang="pt-BR" sz="1200">
                <a:latin typeface="Calibri" pitchFamily="34" charset="0"/>
              </a:rPr>
              <a:pPr algn="r"/>
              <a:t>21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52227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22F0547-AA6C-40ED-ACD0-E42BB0D97F31}" type="slidenum">
              <a:rPr lang="pt-BR" sz="1200">
                <a:latin typeface="Calibri" pitchFamily="34" charset="0"/>
              </a:rPr>
              <a:pPr algn="r"/>
              <a:t>22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54275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4AFC4D4-9E50-4398-8524-DC60D6A59D44}" type="slidenum">
              <a:rPr lang="pt-BR" sz="1200">
                <a:latin typeface="Calibri" pitchFamily="34" charset="0"/>
              </a:rPr>
              <a:pPr algn="r"/>
              <a:t>23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56323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8384961-F5FC-4DDF-AA63-C1D739C45529}" type="slidenum">
              <a:rPr lang="pt-BR" sz="1200">
                <a:latin typeface="Calibri" pitchFamily="34" charset="0"/>
              </a:rPr>
              <a:pPr algn="r"/>
              <a:t>24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58371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28ADD95-8CD2-42E6-BA24-EAACC9063F92}" type="slidenum">
              <a:rPr lang="pt-BR" sz="1200">
                <a:latin typeface="Calibri" pitchFamily="34" charset="0"/>
              </a:rPr>
              <a:pPr algn="r"/>
              <a:t>25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60419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A8E885F-271F-4A13-A8E1-88A76F1C9CE5}" type="slidenum">
              <a:rPr lang="pt-BR" sz="1200">
                <a:latin typeface="Calibri" pitchFamily="34" charset="0"/>
              </a:rPr>
              <a:pPr algn="r"/>
              <a:t>26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62467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2ACBE5F-2507-470B-8019-A66409DDF2D7}" type="slidenum">
              <a:rPr lang="pt-BR" sz="1200">
                <a:latin typeface="Calibri" pitchFamily="34" charset="0"/>
              </a:rPr>
              <a:pPr algn="r"/>
              <a:t>27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64515" name="Rectangl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5A56454-A4E3-4A0B-81CA-0FBA339916BE}" type="slidenum">
              <a:rPr lang="pt-BR" sz="1200">
                <a:latin typeface="Calibri" pitchFamily="34" charset="0"/>
              </a:rPr>
              <a:pPr algn="r"/>
              <a:t>28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smtClean="0"/>
          </a:p>
        </p:txBody>
      </p:sp>
      <p:sp>
        <p:nvSpPr>
          <p:cNvPr id="4198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CD09561A-E8FA-42E2-BCDB-83E1B938A7F8}" type="slidenum">
              <a:rPr lang="pt-BR" sz="1200">
                <a:latin typeface="+mn-lt"/>
                <a:cs typeface="+mn-cs"/>
              </a:rPr>
              <a:pPr algn="r">
                <a:defRPr/>
              </a:pPr>
              <a:t>63</a:t>
            </a:fld>
            <a:endParaRPr lang="pt-BR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ctangle 6"/>
          <p:cNvSpPr/>
          <p:nvPr/>
        </p:nvSpPr>
        <p:spPr>
          <a:xfrm>
            <a:off x="0" y="4478338"/>
            <a:ext cx="9144000" cy="66516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ctangle 9"/>
          <p:cNvSpPr/>
          <p:nvPr/>
        </p:nvSpPr>
        <p:spPr>
          <a:xfrm>
            <a:off x="-9525" y="4540250"/>
            <a:ext cx="2249488" cy="5349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Rectangle 10"/>
          <p:cNvSpPr/>
          <p:nvPr/>
        </p:nvSpPr>
        <p:spPr>
          <a:xfrm>
            <a:off x="2359025" y="4533900"/>
            <a:ext cx="6784975" cy="5334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pt-BR" sz="2800">
                <a:solidFill>
                  <a:srgbClr val="FFFFFF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/>
          <a:lstStyle>
            <a:lvl1pPr eaLnBrk="1" latinLnBrk="0" hangingPunct="1">
              <a:defRPr kumimoji="0" lang="pt-BR" cap="all" baseline="0"/>
            </a:lvl1pPr>
            <a:extLst/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363"/>
            <a:ext cx="2057400" cy="514350"/>
          </a:xfrm>
        </p:spPr>
        <p:txBody>
          <a:bodyPr>
            <a:noAutofit/>
          </a:bodyPr>
          <a:lstStyle>
            <a:lvl1pPr algn="ctr" eaLnBrk="1" latinLnBrk="0" hangingPunct="1">
              <a:defRPr kumimoji="0" lang="pt-BR" sz="20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2A94793-A613-4140-9201-E45B92A92809}" type="datetime1">
              <a:rPr/>
              <a:pPr>
                <a:defRPr/>
              </a:pPr>
              <a:t>22/09/2014</a:t>
            </a:fld>
            <a:endParaRPr/>
          </a:p>
        </p:txBody>
      </p:sp>
      <p:sp>
        <p:nvSpPr>
          <p:cNvPr id="13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177800"/>
            <a:ext cx="5867400" cy="273050"/>
          </a:xfrm>
        </p:spPr>
        <p:txBody>
          <a:bodyPr/>
          <a:lstStyle>
            <a:lvl1pPr algn="r" eaLnBrk="1" latinLnBrk="0" hangingPunct="1">
              <a:defRPr kumimoji="0" lang="pt-BR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14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eaLnBrk="1" latinLnBrk="0" hangingPunct="1">
              <a:defRPr kumimoji="0" lang="pt-BR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7C8FCD58-C816-468E-A757-0A4E8CBEAA7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/>
          <a:lstStyle>
            <a:lvl1pPr eaLnBrk="1" latinLnBrk="0" hangingPunct="1">
              <a:buNone/>
              <a:defRPr kumimoji="0" lang="pt-BR" sz="28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pt-BR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pt-BR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pt-BR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pt-BR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eaLnBrk="1" latinLnBrk="0" hangingPunct="1">
              <a:buNone/>
              <a:defRPr kumimoji="0" lang="pt-BR"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10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A33BD3-FD89-4EE1-A877-ED239A8F5396}" type="datetime1">
              <a:rPr lang="pt-BR"/>
              <a:pPr>
                <a:defRPr/>
              </a:pPr>
              <a:t>24/09/2014</a:t>
            </a:fld>
            <a:endParaRPr lang="pt-BR"/>
          </a:p>
        </p:txBody>
      </p:sp>
      <p:sp>
        <p:nvSpPr>
          <p:cNvPr id="11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7050"/>
          </a:xfrm>
        </p:spPr>
        <p:txBody>
          <a:bodyPr>
            <a:noAutofit/>
          </a:bodyPr>
          <a:lstStyle>
            <a:lvl1pPr eaLnBrk="1" latinLnBrk="0" hangingPunct="1">
              <a:defRPr kumimoji="0" lang="pt-BR" sz="24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7BDBE65-712C-4B48-9D42-1E37E2140C5E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12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0FC2916E-3307-4F9E-BBF3-9858EFB96450}" type="datetime1">
              <a:rPr lang="pt-BR"/>
              <a:pPr>
                <a:defRPr/>
              </a:pPr>
              <a:t>24/09/2014</a:t>
            </a:fld>
            <a:endParaRPr lang="pt-B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>
          <a:xfrm>
            <a:off x="0" y="1123950"/>
            <a:ext cx="533400" cy="182563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9F82895C-F6EC-4315-BF57-694C33FA32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FCC9B15-B64A-4C85-AC1F-A545DFA0A78B}" type="datetime1">
              <a:rPr lang="pt-BR"/>
              <a:pPr>
                <a:defRPr/>
              </a:pPr>
              <a:t>24/09/2014</a:t>
            </a:fld>
            <a:endParaRPr lang="pt-BR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0" lang="pt-BR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3F00E2E1-75A7-4943-B497-CB953518B211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301752" y="1145286"/>
            <a:ext cx="8503920" cy="3429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77A85-139F-4696-B2E0-AA98740CD78F}" type="datetimeFigureOut">
              <a:rPr lang="pt-BR"/>
              <a:pPr>
                <a:defRPr/>
              </a:pPr>
              <a:t>24/09/2014</a:t>
            </a:fld>
            <a:endParaRPr lang="pt-BR"/>
          </a:p>
        </p:txBody>
      </p:sp>
      <p:sp>
        <p:nvSpPr>
          <p:cNvPr id="9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B083B-4259-44DD-9016-8B8223B921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352550"/>
            <a:ext cx="815340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27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117475"/>
            <a:ext cx="815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4638"/>
          </a:xfrm>
          <a:prstGeom prst="rect">
            <a:avLst/>
          </a:prstGeom>
        </p:spPr>
        <p:txBody>
          <a:bodyPr vert="horz" anchor="ctr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7C8F97-FAAD-452F-ABD3-99B17BCACB2C}" type="datetimeFigureOut">
              <a:rPr lang="pt-BR"/>
              <a:pPr>
                <a:defRPr/>
              </a:pPr>
              <a:t>24/09/2014</a:t>
            </a:fld>
            <a:endParaRPr lang="pt-BR"/>
          </a:p>
        </p:txBody>
      </p:sp>
      <p:sp>
        <p:nvSpPr>
          <p:cNvPr id="11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609600" y="4686300"/>
            <a:ext cx="5421313" cy="273050"/>
          </a:xfrm>
          <a:prstGeom prst="rect">
            <a:avLst/>
          </a:prstGeom>
        </p:spPr>
        <p:txBody>
          <a:bodyPr vert="horz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4362450" y="769938"/>
            <a:ext cx="457200" cy="33020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0A4BD4-9AD2-42CA-A92A-3167E3B918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pt-BR" sz="4200" kern="12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w Cen MT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w Cen MT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w Cen MT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w Cen MT"/>
        </a:defRPr>
      </a:lvl9pPr>
      <a:extLst/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lang="pt-BR" sz="29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lang="pt-BR" sz="26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lang="pt-BR" sz="23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EB641B"/>
        </a:buClr>
        <a:buSzPct val="75000"/>
        <a:buFont typeface="Wingdings" pitchFamily="2" charset="2"/>
        <a:buChar char=""/>
        <a:defRPr lang="pt-BR" sz="20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39639D"/>
        </a:buClr>
        <a:buSzPct val="65000"/>
        <a:buFont typeface="Wingdings" pitchFamily="2" charset="2"/>
        <a:buChar char=""/>
        <a:defRPr lang="pt-BR" sz="2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pt-BR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pt-BR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pt-BR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pt-BR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paulomargotto.com.br/documentos/Infarto_Hemorrag-Enterocol.ppt" TargetMode="External"/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www.paulomargotto.com.br/documentos/Corioamnion_neurodesenvolv.ppt" TargetMode="External"/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paulomargotto.com.br/documentos/Infeccao_lesao_cerebral.ppt" TargetMode="External"/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paulomargotto.com.br/documentos/Infeccao-Neonatal-Neurodesenv_2013.ppt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paulomargotto.com.br/documentos/Infeccao-lesao%20sub%20branca.ppt" TargetMode="External"/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paulomargotto.com.br/documentos/Lesao_isquemica_hemorragica_PT.doc" TargetMode="Externa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.paulomargotto.com.br/documentos/Les_Hemorrag_isquemic_PT.ppt" TargetMode="External"/><Relationship Id="rId4" Type="http://schemas.openxmlformats.org/officeDocument/2006/relationships/image" Target="../media/image30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www.paulomargotto.com.br/documentos/lesao_26112003.doc" TargetMode="External"/><Relationship Id="rId1" Type="http://schemas.openxmlformats.org/officeDocument/2006/relationships/slideLayout" Target="../slideLayouts/slideLayout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paulomargotto.com.br/documentos/Amniorrexe_%20prematu_pre-term.ppt" TargetMode="External"/><Relationship Id="rId1" Type="http://schemas.openxmlformats.org/officeDocument/2006/relationships/slideLayout" Target="../slideLayouts/slideLayout5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pn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3"/>
          <p:cNvSpPr>
            <a:spLocks noGrp="1"/>
          </p:cNvSpPr>
          <p:nvPr>
            <p:ph type="title"/>
          </p:nvPr>
        </p:nvSpPr>
        <p:spPr>
          <a:xfrm>
            <a:off x="1476375" y="2211388"/>
            <a:ext cx="6477000" cy="2038350"/>
          </a:xfrm>
        </p:spPr>
        <p:txBody>
          <a:bodyPr/>
          <a:lstStyle/>
          <a:p>
            <a:pPr algn="ctr"/>
            <a:r>
              <a:rPr sz="2600" cap="none" dirty="0" err="1" smtClean="0">
                <a:solidFill>
                  <a:schemeClr val="accent2"/>
                </a:solidFill>
                <a:latin typeface="Tw Cen MT"/>
              </a:rPr>
              <a:t>Inflamação</a:t>
            </a:r>
            <a:r>
              <a:rPr sz="2600" cap="none" dirty="0" smtClean="0">
                <a:solidFill>
                  <a:schemeClr val="accent2"/>
                </a:solidFill>
                <a:latin typeface="Tw Cen MT"/>
              </a:rPr>
              <a:t> </a:t>
            </a:r>
            <a:r>
              <a:rPr sz="2600" cap="none" dirty="0" err="1" smtClean="0">
                <a:solidFill>
                  <a:schemeClr val="accent2"/>
                </a:solidFill>
                <a:latin typeface="Tw Cen MT"/>
              </a:rPr>
              <a:t>induzida</a:t>
            </a:r>
            <a:r>
              <a:rPr sz="2600" cap="none" dirty="0" smtClean="0">
                <a:solidFill>
                  <a:schemeClr val="accent2"/>
                </a:solidFill>
                <a:latin typeface="Tw Cen MT"/>
              </a:rPr>
              <a:t> </a:t>
            </a:r>
            <a:r>
              <a:rPr sz="2600" cap="none" dirty="0" err="1" smtClean="0">
                <a:solidFill>
                  <a:schemeClr val="accent2"/>
                </a:solidFill>
                <a:latin typeface="Tw Cen MT"/>
              </a:rPr>
              <a:t>por</a:t>
            </a:r>
            <a:r>
              <a:rPr sz="2600" cap="none" dirty="0" smtClean="0">
                <a:solidFill>
                  <a:schemeClr val="accent2"/>
                </a:solidFill>
                <a:latin typeface="Tw Cen MT"/>
              </a:rPr>
              <a:t> </a:t>
            </a:r>
            <a:r>
              <a:rPr sz="2600" cap="none" dirty="0" err="1" smtClean="0">
                <a:solidFill>
                  <a:schemeClr val="accent2"/>
                </a:solidFill>
                <a:latin typeface="Tw Cen MT"/>
              </a:rPr>
              <a:t>infecção</a:t>
            </a:r>
            <a:r>
              <a:rPr sz="2600" cap="none" dirty="0" smtClean="0">
                <a:solidFill>
                  <a:schemeClr val="accent2"/>
                </a:solidFill>
                <a:latin typeface="Tw Cen MT"/>
              </a:rPr>
              <a:t> e </a:t>
            </a:r>
            <a:r>
              <a:rPr sz="2600" cap="none" dirty="0" err="1" smtClean="0">
                <a:solidFill>
                  <a:schemeClr val="accent2"/>
                </a:solidFill>
                <a:latin typeface="Tw Cen MT"/>
              </a:rPr>
              <a:t>lesão</a:t>
            </a:r>
            <a:r>
              <a:rPr sz="2600" cap="none" dirty="0" smtClean="0">
                <a:solidFill>
                  <a:schemeClr val="accent2"/>
                </a:solidFill>
                <a:latin typeface="Tw Cen MT"/>
              </a:rPr>
              <a:t> cerebral </a:t>
            </a:r>
            <a:r>
              <a:rPr sz="2600" cap="none" dirty="0" err="1" smtClean="0">
                <a:solidFill>
                  <a:schemeClr val="accent2"/>
                </a:solidFill>
                <a:latin typeface="Tw Cen MT"/>
              </a:rPr>
              <a:t>em</a:t>
            </a:r>
            <a:r>
              <a:rPr sz="2600" cap="none" dirty="0" smtClean="0">
                <a:solidFill>
                  <a:schemeClr val="accent2"/>
                </a:solidFill>
                <a:latin typeface="Tw Cen MT"/>
              </a:rPr>
              <a:t> </a:t>
            </a:r>
            <a:r>
              <a:rPr sz="2600" cap="none" dirty="0" err="1" smtClean="0">
                <a:solidFill>
                  <a:schemeClr val="accent2"/>
                </a:solidFill>
                <a:latin typeface="Tw Cen MT"/>
              </a:rPr>
              <a:t>prematuros</a:t>
            </a:r>
            <a:r>
              <a:rPr sz="2600" cap="none" dirty="0" smtClean="0">
                <a:solidFill>
                  <a:schemeClr val="accent2"/>
                </a:solidFill>
                <a:latin typeface="Tw Cen MT"/>
              </a:rPr>
              <a:t/>
            </a:r>
            <a:br>
              <a:rPr sz="2600" cap="none" dirty="0" smtClean="0">
                <a:solidFill>
                  <a:schemeClr val="accent2"/>
                </a:solidFill>
                <a:latin typeface="Tw Cen MT"/>
              </a:rPr>
            </a:br>
            <a:r>
              <a:rPr lang="en-US" sz="1400" cap="none" dirty="0" smtClean="0">
                <a:latin typeface="Tw Cen MT"/>
              </a:rPr>
              <a:t>Infection-induced inflammation and cerebral injury in </a:t>
            </a:r>
            <a:br>
              <a:rPr lang="en-US" sz="1400" cap="none" dirty="0" smtClean="0">
                <a:latin typeface="Tw Cen MT"/>
              </a:rPr>
            </a:br>
            <a:r>
              <a:rPr lang="en-US" sz="1400" cap="none" dirty="0" smtClean="0">
                <a:latin typeface="Tw Cen MT"/>
              </a:rPr>
              <a:t>preterm infants</a:t>
            </a:r>
            <a:br>
              <a:rPr lang="en-US" sz="1400" cap="none" dirty="0" smtClean="0">
                <a:latin typeface="Tw Cen MT"/>
              </a:rPr>
            </a:br>
            <a:r>
              <a:rPr lang="en-US" sz="1400" cap="none" dirty="0" smtClean="0">
                <a:latin typeface="Tw Cen MT"/>
              </a:rPr>
              <a:t>Tobias </a:t>
            </a:r>
            <a:r>
              <a:rPr lang="en-US" sz="1400" cap="none" dirty="0" err="1" smtClean="0">
                <a:latin typeface="Tw Cen MT"/>
              </a:rPr>
              <a:t>Strunk</a:t>
            </a:r>
            <a:r>
              <a:rPr lang="en-US" sz="1400" cap="none" dirty="0" smtClean="0">
                <a:latin typeface="Tw Cen MT"/>
              </a:rPr>
              <a:t>, Terrie </a:t>
            </a:r>
            <a:r>
              <a:rPr lang="en-US" sz="1400" cap="none" dirty="0" err="1" smtClean="0">
                <a:latin typeface="Tw Cen MT"/>
              </a:rPr>
              <a:t>Inder</a:t>
            </a:r>
            <a:r>
              <a:rPr lang="en-US" sz="1400" cap="none" dirty="0" smtClean="0">
                <a:latin typeface="Tw Cen MT"/>
              </a:rPr>
              <a:t>, </a:t>
            </a:r>
            <a:r>
              <a:rPr lang="en-US" sz="1400" cap="none" dirty="0" err="1" smtClean="0">
                <a:latin typeface="Tw Cen MT"/>
              </a:rPr>
              <a:t>Xiaoyang</a:t>
            </a:r>
            <a:r>
              <a:rPr lang="en-US" sz="1400" cap="none" dirty="0" smtClean="0">
                <a:latin typeface="Tw Cen MT"/>
              </a:rPr>
              <a:t> Wang, David </a:t>
            </a:r>
            <a:r>
              <a:rPr lang="en-US" sz="1400" cap="none" dirty="0" err="1" smtClean="0">
                <a:latin typeface="Tw Cen MT"/>
              </a:rPr>
              <a:t>Burgner</a:t>
            </a:r>
            <a:r>
              <a:rPr lang="en-US" sz="1400" cap="none" dirty="0" smtClean="0">
                <a:latin typeface="Tw Cen MT"/>
              </a:rPr>
              <a:t>, Carina Mallard, </a:t>
            </a:r>
            <a:r>
              <a:rPr lang="en-US" sz="1400" cap="none" dirty="0" err="1" smtClean="0">
                <a:latin typeface="Tw Cen MT"/>
              </a:rPr>
              <a:t>Ofer</a:t>
            </a:r>
            <a:r>
              <a:rPr lang="en-US" sz="1400" cap="none" dirty="0" smtClean="0">
                <a:latin typeface="Tw Cen MT"/>
              </a:rPr>
              <a:t> Levy</a:t>
            </a:r>
            <a:br>
              <a:rPr lang="en-US" sz="1400" cap="none" dirty="0" smtClean="0">
                <a:latin typeface="Tw Cen MT"/>
              </a:rPr>
            </a:br>
            <a:r>
              <a:rPr lang="en-US" sz="1400" cap="none" dirty="0" smtClean="0">
                <a:solidFill>
                  <a:srgbClr val="FFFF66"/>
                </a:solidFill>
                <a:latin typeface="Tw Cen MT"/>
              </a:rPr>
              <a:t>Lancet Infect </a:t>
            </a:r>
            <a:r>
              <a:rPr lang="en-US" sz="1400" cap="none" dirty="0" err="1" smtClean="0">
                <a:solidFill>
                  <a:srgbClr val="FFFF66"/>
                </a:solidFill>
                <a:latin typeface="Tw Cen MT"/>
              </a:rPr>
              <a:t>Dis</a:t>
            </a:r>
            <a:r>
              <a:rPr lang="en-US" sz="1400" cap="none" dirty="0" smtClean="0">
                <a:solidFill>
                  <a:srgbClr val="FFFF66"/>
                </a:solidFill>
                <a:latin typeface="Tw Cen MT"/>
              </a:rPr>
              <a:t> 2014 Aug;14(8):751-62</a:t>
            </a:r>
            <a:br>
              <a:rPr lang="en-US" sz="1400" cap="none" dirty="0" smtClean="0">
                <a:solidFill>
                  <a:srgbClr val="FFFF66"/>
                </a:solidFill>
                <a:latin typeface="Tw Cen MT"/>
              </a:rPr>
            </a:br>
            <a:endParaRPr cap="none" dirty="0" smtClean="0">
              <a:solidFill>
                <a:srgbClr val="FFFF66"/>
              </a:solidFill>
              <a:latin typeface="Tw Cen MT"/>
            </a:endParaRPr>
          </a:p>
        </p:txBody>
      </p:sp>
      <p:sp>
        <p:nvSpPr>
          <p:cNvPr id="8194" name="Rectangle 4"/>
          <p:cNvSpPr>
            <a:spLocks noGrp="1"/>
          </p:cNvSpPr>
          <p:nvPr>
            <p:ph type="subTitle" idx="1"/>
          </p:nvPr>
        </p:nvSpPr>
        <p:spPr>
          <a:xfrm>
            <a:off x="2362200" y="4537075"/>
            <a:ext cx="6515100" cy="514350"/>
          </a:xfrm>
        </p:spPr>
        <p:txBody>
          <a:bodyPr/>
          <a:lstStyle/>
          <a:p>
            <a:r>
              <a:rPr sz="1600" smtClean="0">
                <a:latin typeface="Tw Cen MT"/>
              </a:rPr>
              <a:t>Brasília, 18 de Setembro de 2014 – </a:t>
            </a:r>
            <a:r>
              <a:rPr sz="1600" smtClean="0">
                <a:latin typeface="Tw Cen MT"/>
                <a:hlinkClick r:id="rId3"/>
              </a:rPr>
              <a:t>www.paulomargotto.com.br</a:t>
            </a:r>
            <a:r>
              <a:rPr sz="2200" smtClean="0">
                <a:latin typeface="Tw Cen MT"/>
              </a:rPr>
              <a:t> </a:t>
            </a:r>
          </a:p>
        </p:txBody>
      </p:sp>
      <p:sp>
        <p:nvSpPr>
          <p:cNvPr id="8195" name="CaixaDeTexto 5"/>
          <p:cNvSpPr txBox="1">
            <a:spLocks noChangeArrowheads="1"/>
          </p:cNvSpPr>
          <p:nvPr/>
        </p:nvSpPr>
        <p:spPr bwMode="auto">
          <a:xfrm>
            <a:off x="2843213" y="3724275"/>
            <a:ext cx="467995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dirty="0">
                <a:latin typeface="Tw Cen MT"/>
              </a:rPr>
              <a:t>Apresentação:Juliana Ferreira Gonçalves</a:t>
            </a:r>
          </a:p>
          <a:p>
            <a:r>
              <a:rPr lang="pt-BR" sz="1400" dirty="0">
                <a:latin typeface="Tw Cen MT"/>
              </a:rPr>
              <a:t>              </a:t>
            </a:r>
            <a:r>
              <a:rPr lang="pt-BR" sz="1400" dirty="0" smtClean="0">
                <a:latin typeface="Tw Cen MT"/>
              </a:rPr>
              <a:t>Liv </a:t>
            </a:r>
            <a:r>
              <a:rPr lang="pt-BR" sz="1400" dirty="0" err="1">
                <a:latin typeface="Tw Cen MT"/>
              </a:rPr>
              <a:t>Janoville</a:t>
            </a:r>
            <a:r>
              <a:rPr lang="pt-BR" sz="1400" dirty="0">
                <a:latin typeface="Tw Cen MT"/>
              </a:rPr>
              <a:t> Santana Sobral</a:t>
            </a:r>
          </a:p>
          <a:p>
            <a:r>
              <a:rPr lang="pt-BR" sz="1400" dirty="0">
                <a:latin typeface="Tw Cen MT"/>
              </a:rPr>
              <a:t>Coordenação: </a:t>
            </a:r>
            <a:r>
              <a:rPr lang="pt-BR" sz="1400" dirty="0" err="1">
                <a:latin typeface="Tw Cen MT"/>
              </a:rPr>
              <a:t>Nathália</a:t>
            </a:r>
            <a:r>
              <a:rPr lang="pt-BR" sz="1400" dirty="0">
                <a:latin typeface="Tw Cen MT"/>
              </a:rPr>
              <a:t> </a:t>
            </a:r>
            <a:r>
              <a:rPr lang="pt-BR" sz="1400" dirty="0" err="1">
                <a:latin typeface="Tw Cen MT"/>
              </a:rPr>
              <a:t>Bardal</a:t>
            </a:r>
            <a:r>
              <a:rPr lang="pt-BR" dirty="0">
                <a:latin typeface="Tw Cen MT"/>
              </a:rPr>
              <a:t> </a:t>
            </a:r>
          </a:p>
          <a:p>
            <a:endParaRPr lang="pt-BR" dirty="0">
              <a:latin typeface="Tw Cen MT"/>
            </a:endParaRPr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81000"/>
            <a:ext cx="9144000" cy="134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1331913" y="1058863"/>
            <a:ext cx="60229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FFFF66"/>
                </a:solidFill>
              </a:rPr>
              <a:t>Hospital Regional da Asa Sul/Hospital Materno Infantil de Brasília/SES/DF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>
                <a:latin typeface="+mj-lt"/>
              </a:rPr>
              <a:t/>
            </a:r>
            <a:br>
              <a:rPr dirty="0">
                <a:latin typeface="+mj-lt"/>
              </a:rPr>
            </a:br>
            <a:r>
              <a:rPr dirty="0" smtClean="0">
                <a:latin typeface="+mj-lt"/>
              </a:rPr>
              <a:t>Resumo</a:t>
            </a:r>
            <a:endParaRPr dirty="0">
              <a:latin typeface="+mj-lt"/>
            </a:endParaRPr>
          </a:p>
        </p:txBody>
      </p:sp>
      <p:sp>
        <p:nvSpPr>
          <p:cNvPr id="10242" name="CaixaDeTexto 5"/>
          <p:cNvSpPr txBox="1">
            <a:spLocks noChangeArrowheads="1"/>
          </p:cNvSpPr>
          <p:nvPr/>
        </p:nvSpPr>
        <p:spPr bwMode="auto">
          <a:xfrm>
            <a:off x="7019925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10243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179388" y="1347788"/>
            <a:ext cx="8856662" cy="3268662"/>
          </a:xfrm>
        </p:spPr>
        <p:txBody>
          <a:bodyPr/>
          <a:lstStyle/>
          <a:p>
            <a:pPr eaLnBrk="1" hangingPunct="1"/>
            <a:r>
              <a:rPr sz="1700" smtClean="0">
                <a:latin typeface="Tw Cen MT"/>
              </a:rPr>
              <a:t>A prematuridade e as doenças infecciosas são as causas mais comuns de morte neonatal e infantil precoce em todo mundo.</a:t>
            </a:r>
          </a:p>
          <a:p>
            <a:pPr eaLnBrk="1" hangingPunct="1"/>
            <a:r>
              <a:rPr sz="1700" smtClean="0">
                <a:latin typeface="Tw Cen MT"/>
              </a:rPr>
              <a:t>As taxas de nascimento prematuro aumentaram nas últimas décadas e correspondem a 11% dos nascimentos no mundo.</a:t>
            </a:r>
          </a:p>
          <a:p>
            <a:pPr eaLnBrk="1" hangingPunct="1"/>
            <a:r>
              <a:rPr sz="1700" smtClean="0">
                <a:latin typeface="Tw Cen MT"/>
              </a:rPr>
              <a:t>Prematuros têm risco significativo de infecção severa no início da vida e durante toda a infância.</a:t>
            </a:r>
          </a:p>
          <a:p>
            <a:pPr eaLnBrk="1" hangingPunct="1"/>
            <a:r>
              <a:rPr sz="1700" smtClean="0">
                <a:latin typeface="Tw Cen MT"/>
              </a:rPr>
              <a:t>Bacteremia, inflamação ou ambos, durante o período neonatal em prematuros, são associadas com desfechos adversos, incluindo morte, doença pulmonar crônica e comprometimento do desenvolvimento neurológico.</a:t>
            </a:r>
          </a:p>
          <a:p>
            <a:pPr eaLnBrk="1" hangingPunct="1"/>
            <a:r>
              <a:rPr lang="pt-PT" sz="1700" smtClean="0">
                <a:latin typeface="Tw Cen MT"/>
              </a:rPr>
              <a:t>O artigo pretende analisar as evidências disponíveis que apoiam o conceito de uma forte associação entre bacteremia, inflamação e lesão cerebral em recém-nascidos prematuros, com  ênfase nos mecanismos biológicos subjacentes e correlações clínicas.. </a:t>
            </a:r>
            <a:endParaRPr sz="1700" smtClean="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>
                <a:latin typeface="+mj-lt"/>
              </a:rPr>
              <a:t/>
            </a:r>
            <a:br>
              <a:rPr dirty="0">
                <a:latin typeface="+mj-lt"/>
              </a:rPr>
            </a:br>
            <a:r>
              <a:rPr dirty="0" smtClean="0">
                <a:latin typeface="+mj-lt"/>
              </a:rPr>
              <a:t>Introdução</a:t>
            </a:r>
            <a:endParaRPr dirty="0">
              <a:latin typeface="+mj-lt"/>
            </a:endParaRPr>
          </a:p>
        </p:txBody>
      </p:sp>
      <p:sp>
        <p:nvSpPr>
          <p:cNvPr id="12290" name="CaixaDeTexto 5"/>
          <p:cNvSpPr txBox="1">
            <a:spLocks noChangeArrowheads="1"/>
          </p:cNvSpPr>
          <p:nvPr/>
        </p:nvSpPr>
        <p:spPr bwMode="auto">
          <a:xfrm>
            <a:off x="6877050" y="4803775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12291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179388" y="1492250"/>
            <a:ext cx="8856662" cy="3268663"/>
          </a:xfrm>
        </p:spPr>
        <p:txBody>
          <a:bodyPr/>
          <a:lstStyle/>
          <a:p>
            <a:pPr eaLnBrk="1" hangingPunct="1"/>
            <a:r>
              <a:rPr sz="1700" smtClean="0">
                <a:latin typeface="Tw Cen MT"/>
              </a:rPr>
              <a:t>Mais de 15 milhões de crianças nascem prematuras (idade gestacional - IG &lt; 37 semanas) a cada ano no mundo, e mais de 1 milhão morrem.</a:t>
            </a:r>
          </a:p>
          <a:p>
            <a:pPr eaLnBrk="1" hangingPunct="1"/>
            <a:r>
              <a:rPr sz="1700" smtClean="0">
                <a:latin typeface="Tw Cen MT"/>
              </a:rPr>
              <a:t>As taxas de parto prematuro aumentaram nas últimas décadas e incidem em 11% das gestações.</a:t>
            </a:r>
          </a:p>
          <a:p>
            <a:pPr eaLnBrk="1" hangingPunct="1"/>
            <a:r>
              <a:rPr sz="1700" smtClean="0">
                <a:latin typeface="Tw Cen MT"/>
              </a:rPr>
              <a:t>A prematuridade é a causa mais comum de mortalidade neonatal e irá provavelmente superar a pneumonia como principal causa de mortalidade na infância em 2015.</a:t>
            </a:r>
          </a:p>
          <a:p>
            <a:pPr eaLnBrk="1" hangingPunct="1"/>
            <a:r>
              <a:rPr lang="pt-PT" sz="1700" smtClean="0">
                <a:latin typeface="Tw Cen MT"/>
              </a:rPr>
              <a:t>Uma proporção substancial dos sobreviventes de nascimento prematuro sofre a longo prazo de déficit neurológico e as evidências sugerem que a infecção neonatal é um grande contribuinte para lesão cerebral neste população.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>
                <a:latin typeface="+mj-lt"/>
              </a:rPr>
              <a:t/>
            </a:r>
            <a:br>
              <a:rPr dirty="0">
                <a:latin typeface="+mj-lt"/>
              </a:rPr>
            </a:br>
            <a:r>
              <a:rPr dirty="0" smtClean="0">
                <a:latin typeface="+mj-lt"/>
              </a:rPr>
              <a:t>Introdução</a:t>
            </a:r>
            <a:endParaRPr dirty="0">
              <a:latin typeface="+mj-lt"/>
            </a:endParaRPr>
          </a:p>
        </p:txBody>
      </p:sp>
      <p:sp>
        <p:nvSpPr>
          <p:cNvPr id="14338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14339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179388" y="1492250"/>
            <a:ext cx="8856662" cy="3268663"/>
          </a:xfrm>
        </p:spPr>
        <p:txBody>
          <a:bodyPr/>
          <a:lstStyle/>
          <a:p>
            <a:pPr eaLnBrk="1" hangingPunct="1"/>
            <a:r>
              <a:rPr lang="pt-PT" sz="1700" smtClean="0">
                <a:latin typeface="Tw Cen MT"/>
              </a:rPr>
              <a:t>Estratégias de tratamento para infecções neonatais, geralmente se concentram em atividade antimicrobiana ideal sem especificamente alvo para infecção induzida por inflamação.</a:t>
            </a:r>
            <a:endParaRPr sz="1700" smtClean="0">
              <a:latin typeface="Tw Cen MT"/>
            </a:endParaRPr>
          </a:p>
          <a:p>
            <a:pPr eaLnBrk="1" hangingPunct="1"/>
            <a:r>
              <a:rPr lang="pt-PT" sz="1700" smtClean="0">
                <a:latin typeface="Tw Cen MT"/>
              </a:rPr>
              <a:t>Novas abordagens visam demonstrar que a modulação de infecção relacionada </a:t>
            </a:r>
            <a:br>
              <a:rPr lang="pt-PT" sz="1700" smtClean="0">
                <a:latin typeface="Tw Cen MT"/>
              </a:rPr>
            </a:br>
            <a:r>
              <a:rPr lang="pt-PT" sz="1700" smtClean="0">
                <a:latin typeface="Tw Cen MT"/>
              </a:rPr>
              <a:t>á resposta inflamatória pode melhorar os resultados a longo prazo. </a:t>
            </a:r>
          </a:p>
          <a:p>
            <a:pPr eaLnBrk="1" hangingPunct="1"/>
            <a:r>
              <a:rPr lang="pt-PT" sz="1700" smtClean="0">
                <a:latin typeface="Tw Cen MT"/>
              </a:rPr>
              <a:t>O artigo resume o exposto no que diz respeito a mecanismos e potenciais drogas atenuantes  para lesão cerebral induzido pela inflamação em prematuros em associação com corioamnionite, bacteremia, sepse e enterocolite necrosante. </a:t>
            </a:r>
          </a:p>
          <a:p>
            <a:pPr eaLnBrk="1" hangingPunct="1"/>
            <a:r>
              <a:rPr lang="pt-PT" sz="1700" smtClean="0">
                <a:latin typeface="Tw Cen MT"/>
              </a:rPr>
              <a:t>Inflamação e lesão cerebral causadas por infecções virais estão fora do escopo desta revisão.</a:t>
            </a:r>
            <a:endParaRPr sz="17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sz="1700" smtClean="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>
                <a:latin typeface="+mj-lt"/>
              </a:rPr>
              <a:t/>
            </a:r>
            <a:br>
              <a:rPr dirty="0">
                <a:latin typeface="+mj-lt"/>
              </a:rPr>
            </a:br>
            <a:r>
              <a:rPr dirty="0" smtClean="0">
                <a:latin typeface="+mj-lt"/>
              </a:rPr>
              <a:t>Exposição à inflamação perinatal</a:t>
            </a:r>
            <a:endParaRPr dirty="0">
              <a:latin typeface="+mj-lt"/>
            </a:endParaRPr>
          </a:p>
        </p:txBody>
      </p:sp>
      <p:sp>
        <p:nvSpPr>
          <p:cNvPr id="16386" name="CaixaDeTexto 5"/>
          <p:cNvSpPr txBox="1">
            <a:spLocks noChangeArrowheads="1"/>
          </p:cNvSpPr>
          <p:nvPr/>
        </p:nvSpPr>
        <p:spPr bwMode="auto">
          <a:xfrm>
            <a:off x="6948488" y="4899025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16387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85750" y="1276350"/>
            <a:ext cx="8858250" cy="3268663"/>
          </a:xfrm>
        </p:spPr>
        <p:txBody>
          <a:bodyPr/>
          <a:lstStyle/>
          <a:p>
            <a:pPr marL="342900" indent="-342900" eaLnBrk="1" hangingPunct="1">
              <a:buFont typeface="Tw Cen MT"/>
              <a:buAutoNum type="arabicPeriod"/>
            </a:pPr>
            <a:r>
              <a:rPr lang="pt-PT" sz="1700" i="1" u="sng" smtClean="0">
                <a:solidFill>
                  <a:srgbClr val="0033CC"/>
                </a:solidFill>
                <a:latin typeface="Tw Cen MT"/>
              </a:rPr>
              <a:t>Incidência, morbidade e mortalidade da infecção neonatal</a:t>
            </a:r>
            <a:endParaRPr sz="1700" i="1" u="sng" smtClean="0">
              <a:solidFill>
                <a:srgbClr val="0033CC"/>
              </a:solidFill>
              <a:latin typeface="Tw Cen MT"/>
            </a:endParaRP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 Nos países desenvolvidos, cerca de 1% de todos os nascimentos são afetados por infecções neonatais.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Em todo o mundo, as infecções representam 2/3 das 7,6 milhões de mortes anuais </a:t>
            </a:r>
            <a:br>
              <a:rPr lang="pt-PT" sz="1700" smtClean="0">
                <a:latin typeface="Tw Cen MT"/>
              </a:rPr>
            </a:br>
            <a:r>
              <a:rPr lang="pt-PT" sz="1700" smtClean="0">
                <a:latin typeface="Tw Cen MT"/>
              </a:rPr>
              <a:t>em crianças menores de 5 anos. 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O período neonatal tem o maior risco de infecções graves, com estimativa de 400.000 mortes de recém-nascidos por ano.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Infecções neonatais desproporcionalmente (aproximadamente 80%) ocorrem em recém-nascido pré-termo (RNPT), que apresentam risco mais elevado de infecção bacteriana invasiva do que recém-nascido a termo (RNT) .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A depender da IG ao nascimento, 25-60% de RNPT (IG&lt;28 semanas) desenvolvem pelo menos, uma infecção bacteriana invasiva durante sua internação e infecções recorrentes são comuns</a:t>
            </a:r>
          </a:p>
          <a:p>
            <a:pPr marL="342900" indent="-342900" eaLnBrk="1" hangingPunct="1"/>
            <a:endParaRPr sz="1700" smtClean="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>
                <a:latin typeface="+mj-lt"/>
              </a:rPr>
              <a:t/>
            </a:r>
            <a:br>
              <a:rPr dirty="0">
                <a:latin typeface="+mj-lt"/>
              </a:rPr>
            </a:br>
            <a:r>
              <a:rPr dirty="0" smtClean="0">
                <a:latin typeface="+mj-lt"/>
              </a:rPr>
              <a:t>Exposição à inflamação perinatal</a:t>
            </a:r>
            <a:endParaRPr dirty="0">
              <a:latin typeface="+mj-lt"/>
            </a:endParaRPr>
          </a:p>
        </p:txBody>
      </p:sp>
      <p:sp>
        <p:nvSpPr>
          <p:cNvPr id="18434" name="CaixaDeTexto 5"/>
          <p:cNvSpPr txBox="1">
            <a:spLocks noChangeArrowheads="1"/>
          </p:cNvSpPr>
          <p:nvPr/>
        </p:nvSpPr>
        <p:spPr bwMode="auto">
          <a:xfrm>
            <a:off x="6948488" y="4895850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1843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0825" y="1347788"/>
            <a:ext cx="8858250" cy="3268662"/>
          </a:xfrm>
        </p:spPr>
        <p:txBody>
          <a:bodyPr/>
          <a:lstStyle/>
          <a:p>
            <a:pPr marL="342900" indent="-342900" eaLnBrk="1" hangingPunct="1">
              <a:buFont typeface="Tw Cen MT"/>
              <a:buAutoNum type="arabicPeriod"/>
            </a:pPr>
            <a:r>
              <a:rPr lang="pt-PT" sz="1700" i="1" u="sng" smtClean="0">
                <a:solidFill>
                  <a:srgbClr val="0033CC"/>
                </a:solidFill>
                <a:latin typeface="Tw Cen MT"/>
              </a:rPr>
              <a:t>Incidência, morbidade e mortalidade da infecção neonatal</a:t>
            </a:r>
            <a:endParaRPr sz="1700" i="1" u="sng" smtClean="0">
              <a:solidFill>
                <a:srgbClr val="0033CC"/>
              </a:solidFill>
              <a:latin typeface="Tw Cen MT"/>
            </a:endParaRP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Essa vulnerabilidade aumentada à infecção grave persiste até a infância e a morbidade e mortalidade relacionadas à infecção e não são restritos a RNPT, mas também aos prematuros moderados e tardios.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No mundo todo, a maioria dos nascimentos prematuros ocorrem em locais com poucos recursos, onde os dados são menos facilmente coletados, mas onde a incidência de infecção invasiva é provável que seja substancialmente maior do que o relatado para serviços de alta complexidade.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Os prematuros que sobrevivem em locais com poucos recursos são provavelmente aqueles moderados, mas com baixo peso ao nascer, aumentando ainda mais o risco de infecção e mortalidade secundária na faixa neonatal e infantil.</a:t>
            </a:r>
            <a:endParaRPr sz="1700" smtClean="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>
                <a:latin typeface="+mj-lt"/>
              </a:rPr>
              <a:t/>
            </a:r>
            <a:br>
              <a:rPr dirty="0">
                <a:latin typeface="+mj-lt"/>
              </a:rPr>
            </a:br>
            <a:r>
              <a:rPr dirty="0" smtClean="0">
                <a:latin typeface="+mj-lt"/>
              </a:rPr>
              <a:t>Exposição à inflamação perinatal</a:t>
            </a:r>
            <a:endParaRPr dirty="0">
              <a:latin typeface="+mj-lt"/>
            </a:endParaRPr>
          </a:p>
        </p:txBody>
      </p:sp>
      <p:sp>
        <p:nvSpPr>
          <p:cNvPr id="20482" name="CaixaDeTexto 5"/>
          <p:cNvSpPr txBox="1">
            <a:spLocks noChangeArrowheads="1"/>
          </p:cNvSpPr>
          <p:nvPr/>
        </p:nvSpPr>
        <p:spPr bwMode="auto">
          <a:xfrm>
            <a:off x="6948488" y="4895850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20483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0825" y="1347788"/>
            <a:ext cx="8858250" cy="3268662"/>
          </a:xfrm>
        </p:spPr>
        <p:txBody>
          <a:bodyPr/>
          <a:lstStyle/>
          <a:p>
            <a:pPr marL="342900" indent="-342900" eaLnBrk="1" hangingPunct="1">
              <a:buFont typeface="Tw Cen MT"/>
              <a:buAutoNum type="arabicPeriod" startAt="2"/>
            </a:pPr>
            <a:r>
              <a:rPr lang="pt-PT" sz="1700" i="1" u="sng" smtClean="0">
                <a:solidFill>
                  <a:srgbClr val="0033CC"/>
                </a:solidFill>
                <a:latin typeface="Tw Cen MT"/>
              </a:rPr>
              <a:t>Ônus da exposição à inflamação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Corioamnionite afeta 2-5% de todos os nascimentos, é intrinsecamente ligada à ruptura prematura das membranas e início espontâneo do trabalho de parto prematuro, e é um importante fator de risco para a infecção neonatal de início precoce. 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Grandes estudos de coorte retrospectivos mostram uma forte relação inversa entre a idade gestacional, peso ao nascer e incidência de diagnóstico histológico de corioamnionite, o qual está presente em cerca de 65% das placentas entre 23-24 semanas, 30% das placentas com 29 semanas e de 2-14% no termos.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O diagnóstico clínico de corioamnionite não é confiável ​​e, portanto, estudos sem histologia placentária são susceptíveis a subestimar a verdadeira incidência de corioamnionite e seus efeitos biológicos.</a:t>
            </a:r>
          </a:p>
          <a:p>
            <a:pPr marL="342900" indent="-342900" eaLnBrk="1" hangingPunct="1"/>
            <a:endParaRPr lang="pt-PT" sz="1700" i="1" u="sng" smtClean="0">
              <a:latin typeface="Tw Cen MT"/>
            </a:endParaRPr>
          </a:p>
          <a:p>
            <a:pPr marL="342900" indent="-342900" eaLnBrk="1" hangingPunct="1">
              <a:buFont typeface="Tw Cen MT"/>
              <a:buAutoNum type="arabicPeriod" startAt="2"/>
            </a:pPr>
            <a:endParaRPr sz="1700" i="1" u="sng" smtClean="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>
                <a:latin typeface="+mj-lt"/>
              </a:rPr>
              <a:t/>
            </a:r>
            <a:br>
              <a:rPr dirty="0">
                <a:latin typeface="+mj-lt"/>
              </a:rPr>
            </a:br>
            <a:r>
              <a:rPr dirty="0" smtClean="0">
                <a:latin typeface="+mj-lt"/>
              </a:rPr>
              <a:t>Exposição à inflamação perinatal</a:t>
            </a:r>
            <a:endParaRPr dirty="0">
              <a:latin typeface="+mj-lt"/>
            </a:endParaRPr>
          </a:p>
        </p:txBody>
      </p:sp>
      <p:sp>
        <p:nvSpPr>
          <p:cNvPr id="22530" name="CaixaDeTexto 5"/>
          <p:cNvSpPr txBox="1">
            <a:spLocks noChangeArrowheads="1"/>
          </p:cNvSpPr>
          <p:nvPr/>
        </p:nvSpPr>
        <p:spPr bwMode="auto">
          <a:xfrm>
            <a:off x="6877050" y="4803775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22531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0825" y="1347788"/>
            <a:ext cx="8858250" cy="3268662"/>
          </a:xfrm>
        </p:spPr>
        <p:txBody>
          <a:bodyPr/>
          <a:lstStyle/>
          <a:p>
            <a:pPr marL="342900" indent="-342900" eaLnBrk="1" hangingPunct="1">
              <a:buFont typeface="Tw Cen MT"/>
              <a:buAutoNum type="arabicPeriod" startAt="2"/>
            </a:pPr>
            <a:r>
              <a:rPr lang="pt-PT" sz="1700" i="1" u="sng" smtClean="0">
                <a:latin typeface="Tw Cen MT"/>
              </a:rPr>
              <a:t>Ônus da exposição à inflamação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Corioamnionite é frequentemente causada por organismos que não são prontamente cultivadas com técnicas microbiológicas de rotina. Entretanto, os métodos independentes de cultivo, como a detecção de 16S rRNA bacteriana conservada por PCR, mostraram a presença de microrganismos nos tecidos da placenta, líquido amniótico, ou ambos, na maioria histologicamente confirmou corioamnionite. </a:t>
            </a:r>
          </a:p>
          <a:p>
            <a:pPr marL="342900" indent="-342900" eaLnBrk="1" hangingPunct="1"/>
            <a:r>
              <a:rPr lang="pt-PT" sz="1700" smtClean="0">
                <a:latin typeface="Tw Cen MT"/>
              </a:rPr>
              <a:t>A falha em recuperar organismos também pode explicar a associação entre corioamnionite histológica e efeitos adverso neonatais de curto prazo e de longo prazo quando a cultura bacteriana placentária é negativa.</a:t>
            </a:r>
          </a:p>
          <a:p>
            <a:pPr marL="342900" indent="-342900" eaLnBrk="1" hangingPunct="1"/>
            <a:endParaRPr lang="pt-PT" sz="1700" i="1" u="sng" smtClean="0">
              <a:latin typeface="Tw Cen MT"/>
            </a:endParaRPr>
          </a:p>
          <a:p>
            <a:pPr marL="342900" indent="-342900" eaLnBrk="1" hangingPunct="1"/>
            <a:endParaRPr lang="pt-PT" sz="1700" smtClean="0">
              <a:latin typeface="Tw Cen MT"/>
            </a:endParaRPr>
          </a:p>
          <a:p>
            <a:pPr marL="342900" indent="-342900" eaLnBrk="1" hangingPunct="1"/>
            <a:endParaRPr lang="pt-PT" sz="1700" i="1" u="sng" smtClean="0">
              <a:latin typeface="Tw Cen MT"/>
            </a:endParaRPr>
          </a:p>
          <a:p>
            <a:pPr marL="342900" indent="-342900" eaLnBrk="1" hangingPunct="1">
              <a:buFont typeface="Tw Cen MT"/>
              <a:buAutoNum type="arabicPeriod" startAt="2"/>
            </a:pPr>
            <a:endParaRPr sz="1700" i="1" u="sng" smtClean="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Exposição à inflamação perinatal</a:t>
            </a:r>
          </a:p>
        </p:txBody>
      </p:sp>
      <p:sp>
        <p:nvSpPr>
          <p:cNvPr id="24578" name="CaixaDeTexto 5"/>
          <p:cNvSpPr txBox="1">
            <a:spLocks noChangeArrowheads="1"/>
          </p:cNvSpPr>
          <p:nvPr/>
        </p:nvSpPr>
        <p:spPr bwMode="auto">
          <a:xfrm>
            <a:off x="6804025" y="4899025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24579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250825" y="1347788"/>
            <a:ext cx="8858250" cy="3268662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2"/>
            </a:pPr>
            <a:r>
              <a:rPr lang="pt-PT" sz="1700" i="1" u="sng" smtClean="0">
                <a:solidFill>
                  <a:srgbClr val="0033CC"/>
                </a:solidFill>
              </a:rPr>
              <a:t>Ônus da exposição à inflamação</a:t>
            </a:r>
          </a:p>
          <a:p>
            <a:pPr marL="342900" indent="-342900" algn="just"/>
            <a:r>
              <a:rPr lang="pt-PT" sz="1700" smtClean="0"/>
              <a:t>Corioamnionite é causada por organismos difíceis de serem cultivados com técnicas microbiológicas de rotina. Métodos independentes de cultivo (detecção de 16S rRNA bacteriana conservada por PCR), mostraram a presença de microrganismos nos tecidos da placenta, líquido amniótico, ou ambos, confirmando histologicamente corioamnionite. </a:t>
            </a:r>
          </a:p>
          <a:p>
            <a:pPr marL="342900" indent="-342900" algn="just"/>
            <a:r>
              <a:rPr lang="pt-PT" sz="1700" smtClean="0"/>
              <a:t>A falha em recuperar organismos também pode explicar a associação entre corioamnionite histológica e efeitos adverso neonatais de curto prazo e longo prazo quando a cultura bacteriana placentária é negativa.</a:t>
            </a:r>
          </a:p>
          <a:p>
            <a:pPr marL="342900" indent="-342900" algn="just"/>
            <a:r>
              <a:rPr lang="pt-PT" sz="1700" smtClean="0"/>
              <a:t>A corioamnionite assintomática pode levar à ativação persistente da resposta inflamatória e  altera a maturação do sistema imunológico e de risco de infecção a longo prazo (aumento da morbidade e do risco de asma na infância).</a:t>
            </a:r>
            <a:endParaRPr lang="pt-PT" sz="1700" i="1" u="sng" smtClean="0"/>
          </a:p>
          <a:p>
            <a:pPr marL="342900" indent="-342900" algn="just"/>
            <a:endParaRPr lang="pt-PT" sz="1700" smtClean="0"/>
          </a:p>
          <a:p>
            <a:pPr marL="342900" indent="-342900" algn="just"/>
            <a:endParaRPr lang="pt-PT" sz="1700" i="1" u="sng" smtClean="0"/>
          </a:p>
          <a:p>
            <a:pPr marL="342900" indent="-342900" algn="just">
              <a:buFont typeface="Tw Cen MT"/>
              <a:buAutoNum type="arabicPeriod" startAt="2"/>
            </a:pPr>
            <a:endParaRPr sz="1700" i="1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26626" name="CaixaDeTexto 5"/>
          <p:cNvSpPr txBox="1">
            <a:spLocks noChangeArrowheads="1"/>
          </p:cNvSpPr>
          <p:nvPr/>
        </p:nvSpPr>
        <p:spPr bwMode="auto">
          <a:xfrm>
            <a:off x="6732588" y="4895850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26627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250825" y="1347788"/>
            <a:ext cx="8858250" cy="3268662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3"/>
            </a:pPr>
            <a:r>
              <a:rPr lang="pt-PT" sz="1700" i="1" u="sng" smtClean="0">
                <a:solidFill>
                  <a:srgbClr val="0033CC"/>
                </a:solidFill>
              </a:rPr>
              <a:t>Dados em seres humanos</a:t>
            </a:r>
          </a:p>
          <a:p>
            <a:pPr marL="342900" indent="-342900" algn="just"/>
            <a:r>
              <a:rPr lang="pt-PT" sz="1700" smtClean="0"/>
              <a:t>A ligação potencial entre inflamação perinatal, sepse neonatal e lesão cerebral (observado há mais de 30 anos), quando dados da autópsia e posteriormente estudos de ultrassonografia craniana mostraram uma aumento do risco de leucomalácia periventricular periventricular (LPV) em recém-nascidos (RN) expostos à infecção materna ou sepse neonatal.</a:t>
            </a:r>
          </a:p>
          <a:p>
            <a:pPr marL="342900" indent="-342900" algn="just"/>
            <a:r>
              <a:rPr lang="pt-PT" sz="1700" smtClean="0"/>
              <a:t>A associação entre a infecção materna, corioamnionite e um risco aumentado de paralisia cerebral não estava restrito apenas a RNPT, mas também foi bebês a termo. </a:t>
            </a:r>
          </a:p>
          <a:p>
            <a:pPr marL="342900" indent="-342900" algn="just"/>
            <a:r>
              <a:rPr lang="pt-PT" sz="1700" smtClean="0">
                <a:solidFill>
                  <a:srgbClr val="FF3300"/>
                </a:solidFill>
              </a:rPr>
              <a:t>A lesão mais frequente associada com inflamação em prematuros é a da substância branca</a:t>
            </a:r>
            <a:r>
              <a:rPr lang="pt-PT" sz="1700" smtClean="0"/>
              <a:t>, que é caracteriza-se por leucomalácia periventricular focal, necrose difusa ou ambos.</a:t>
            </a:r>
          </a:p>
          <a:p>
            <a:pPr marL="342900" indent="-342900" algn="just">
              <a:buFont typeface="Wingdings" pitchFamily="2" charset="2"/>
              <a:buNone/>
            </a:pPr>
            <a:endParaRPr lang="pt-PT" sz="1700" smtClean="0"/>
          </a:p>
          <a:p>
            <a:pPr marL="342900" indent="-342900" algn="just"/>
            <a:endParaRPr lang="pt-PT" sz="1700" i="1" u="sng" smtClean="0"/>
          </a:p>
          <a:p>
            <a:pPr marL="342900" indent="-342900" algn="just">
              <a:buFont typeface="Tw Cen MT"/>
              <a:buAutoNum type="arabicPeriod" startAt="2"/>
            </a:pPr>
            <a:endParaRPr sz="1700" i="1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28674" name="CaixaDeTexto 5"/>
          <p:cNvSpPr txBox="1">
            <a:spLocks noChangeArrowheads="1"/>
          </p:cNvSpPr>
          <p:nvPr/>
        </p:nvSpPr>
        <p:spPr bwMode="auto">
          <a:xfrm>
            <a:off x="6804025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28675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79388" y="1276350"/>
            <a:ext cx="8856662" cy="3268663"/>
          </a:xfrm>
        </p:spPr>
        <p:txBody>
          <a:bodyPr/>
          <a:lstStyle/>
          <a:p>
            <a:pPr marL="342900" indent="-342900">
              <a:buFont typeface="Tw Cen MT"/>
              <a:buAutoNum type="arabicPeriod" startAt="3"/>
            </a:pPr>
            <a:r>
              <a:rPr lang="pt-PT" sz="1600" i="1" u="sng" smtClean="0">
                <a:solidFill>
                  <a:srgbClr val="0033CC"/>
                </a:solidFill>
              </a:rPr>
              <a:t>Dados em seres humanos</a:t>
            </a:r>
            <a:endParaRPr lang="pt-PT" sz="1600" smtClean="0">
              <a:solidFill>
                <a:srgbClr val="0033CC"/>
              </a:solidFill>
            </a:endParaRPr>
          </a:p>
          <a:p>
            <a:pPr marL="342900" indent="-342900"/>
            <a:r>
              <a:rPr lang="pt-PT" sz="1600" smtClean="0"/>
              <a:t>A lesão da substância branca é a perda de oligodendrócitos imaturos (que amadureceriam para axônios com mielina) mas que são particularmente suscetíveis ao estresse oxidativo e inflamação, além de inibição da proliferação de células precursoras neuronais e ativação de astrogliose.</a:t>
            </a:r>
          </a:p>
          <a:p>
            <a:pPr marL="342900" indent="-342900"/>
            <a:r>
              <a:rPr lang="pt-PT" sz="1600" smtClean="0"/>
              <a:t>Na última década, estudos observacionais têm proporcionado detalhes sobre a associação entre sepse neonatal e evento neurológico e neurocognitivo adverso a longo prazo.</a:t>
            </a:r>
          </a:p>
          <a:p>
            <a:pPr marL="342900" indent="-342900"/>
            <a:r>
              <a:rPr lang="pt-PT" sz="1600" smtClean="0"/>
              <a:t>Dados norte-americanos mostram que qualquer forma de infecção neonatal, incluindo infecção clínica, sepse comprovada por cultura, meningite e enterocolite necrosante, é associada com déficit de crescimento e risco aumentado de retardo do neurodesenvolvimento.</a:t>
            </a:r>
          </a:p>
          <a:p>
            <a:pPr marL="342900" indent="-342900"/>
            <a:r>
              <a:rPr lang="pt-PT" sz="1600" smtClean="0"/>
              <a:t>Estudos na Europa e no Canadá mostram uma associação entre sepse tardia e déficit do neurodesenvolvimento na infância, com infecções de repetição e patógenos gram-negativos conferindo maior risco.</a:t>
            </a:r>
          </a:p>
          <a:p>
            <a:pPr marL="342900" indent="-342900"/>
            <a:endParaRPr lang="pt-PT" sz="1600" i="1" u="sng" smtClean="0"/>
          </a:p>
          <a:p>
            <a:pPr marL="342900" indent="-342900">
              <a:buFont typeface="Tw Cen MT"/>
              <a:buAutoNum type="arabicPeriod" startAt="2"/>
            </a:pPr>
            <a:endParaRPr sz="1700" i="1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30722" name="CaixaDeTexto 5"/>
          <p:cNvSpPr txBox="1">
            <a:spLocks noChangeArrowheads="1"/>
          </p:cNvSpPr>
          <p:nvPr/>
        </p:nvSpPr>
        <p:spPr bwMode="auto">
          <a:xfrm>
            <a:off x="6732588" y="4895850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30723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79388" y="1276350"/>
            <a:ext cx="8856662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3"/>
            </a:pPr>
            <a:r>
              <a:rPr lang="pt-PT" sz="1700" i="1" u="sng" smtClean="0">
                <a:solidFill>
                  <a:srgbClr val="0033CC"/>
                </a:solidFill>
              </a:rPr>
              <a:t>Dados em seres humanos</a:t>
            </a:r>
            <a:endParaRPr lang="pt-PT" sz="1700" smtClean="0">
              <a:solidFill>
                <a:srgbClr val="0033CC"/>
              </a:solidFill>
            </a:endParaRPr>
          </a:p>
          <a:p>
            <a:pPr marL="342900" indent="-342900" algn="just"/>
            <a:r>
              <a:rPr lang="pt-PT" sz="1700" smtClean="0"/>
              <a:t>Em estudo brasileiro com prematuros moderados, a sepse neonatal é também associada com aumento do risco de lesão cerebral. </a:t>
            </a:r>
          </a:p>
          <a:p>
            <a:pPr marL="342900" indent="-342900" algn="just"/>
            <a:r>
              <a:rPr lang="pt-PT" sz="1700" smtClean="0"/>
              <a:t>Em uma coorte americana, a sepse tardia é fator de risco independente de comprometimento do desenvolvimento neurológico em prematuros com enterocolite necrosante. </a:t>
            </a:r>
          </a:p>
          <a:p>
            <a:pPr marL="342900" indent="-342900" algn="just"/>
            <a:r>
              <a:rPr lang="pt-PT" sz="1700" smtClean="0"/>
              <a:t>Protocolos de ressonância magnética (RM) sofisticados permitem análises detalhadas de lesão cerebral que não podem ser detectadas por ultrassonografia transfontanelar dada sensibilidade restrita para lesão difusa da substância branca.</a:t>
            </a:r>
          </a:p>
          <a:p>
            <a:pPr marL="342900" indent="-342900" algn="just"/>
            <a:r>
              <a:rPr lang="pt-PT" sz="1700" smtClean="0"/>
              <a:t>Análises de RM são preditoras de eventos neurológicos a longo prazo. Prematuros que tiveram sepse neonatal estão em risco de lesão da substância branca na ressonância magnética e de distúrbios motores no exame clínico.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32770" name="CaixaDeTexto 5"/>
          <p:cNvSpPr txBox="1">
            <a:spLocks noChangeArrowheads="1"/>
          </p:cNvSpPr>
          <p:nvPr/>
        </p:nvSpPr>
        <p:spPr bwMode="auto">
          <a:xfrm>
            <a:off x="6877050" y="4899025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32771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71438" y="1319213"/>
            <a:ext cx="9037637" cy="3268662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3"/>
            </a:pPr>
            <a:r>
              <a:rPr lang="pt-PT" sz="1700" i="1" u="sng" smtClean="0">
                <a:solidFill>
                  <a:srgbClr val="0033CC"/>
                </a:solidFill>
              </a:rPr>
              <a:t>Dados em seres humanos</a:t>
            </a:r>
            <a:endParaRPr lang="pt-PT" sz="1700" smtClean="0">
              <a:solidFill>
                <a:srgbClr val="0033CC"/>
              </a:solidFill>
            </a:endParaRPr>
          </a:p>
          <a:p>
            <a:pPr marL="342900" indent="-342900" algn="just"/>
            <a:r>
              <a:rPr lang="pt-PT" sz="1700" smtClean="0"/>
              <a:t>Infecção Neonatal recorrente com hemocultura positiva (sem meningite) está associado com risco aumentado de lesão progressiva da substância branca.</a:t>
            </a:r>
          </a:p>
          <a:p>
            <a:pPr marL="342900" indent="-342900" algn="just"/>
            <a:r>
              <a:rPr lang="pt-PT" sz="1700" smtClean="0"/>
              <a:t>Sepse tardia em RNPT, tanto microbiologicamente comprovada como clinicamente diagnosticada, está associado com mudanças agudas na função cerebral, demonstradas por atividade eletroencefalográfica (padrões de surto-supressão)</a:t>
            </a:r>
          </a:p>
          <a:p>
            <a:pPr marL="342900" indent="-342900" algn="just"/>
            <a:r>
              <a:rPr lang="pt-PT" sz="1700" smtClean="0"/>
              <a:t>Sepse por Gram-negativos tem estatisticamente maior mortalidade do que a sepse causada por pelos Gram-positivos mais comuns – (S. aureus</a:t>
            </a:r>
            <a:r>
              <a:rPr lang="pt-PT" sz="1700" i="1" smtClean="0"/>
              <a:t> </a:t>
            </a:r>
            <a:r>
              <a:rPr lang="pt-PT" sz="1700" smtClean="0"/>
              <a:t>coagulase-negativo – 50-75% )</a:t>
            </a:r>
          </a:p>
          <a:p>
            <a:pPr marL="342900" indent="-342900" algn="just"/>
            <a:r>
              <a:rPr lang="pt-PT" sz="1700" smtClean="0"/>
              <a:t>Porém, a associação entre sepse e injúria cerebral parece ser independente da bactéria envolvida sugerindo que uma via final comum pode ser ativada inicialmente por diversas interações microorganismo-hospedeiro.</a:t>
            </a:r>
          </a:p>
          <a:p>
            <a:pPr marL="342900" indent="-342900" algn="just">
              <a:buFont typeface="Tw Cen MT"/>
              <a:buAutoNum type="arabicPeriod" startAt="2"/>
            </a:pPr>
            <a:endParaRPr sz="1700" i="1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34818" name="CaixaDeTexto 5"/>
          <p:cNvSpPr txBox="1">
            <a:spLocks noChangeArrowheads="1"/>
          </p:cNvSpPr>
          <p:nvPr/>
        </p:nvSpPr>
        <p:spPr bwMode="auto">
          <a:xfrm>
            <a:off x="6804025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34819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276350"/>
            <a:ext cx="9036050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3"/>
            </a:pPr>
            <a:r>
              <a:rPr lang="pt-PT" sz="1700" i="1" u="sng" smtClean="0">
                <a:solidFill>
                  <a:srgbClr val="0033CC"/>
                </a:solidFill>
              </a:rPr>
              <a:t>Dados em seres humanos</a:t>
            </a:r>
          </a:p>
          <a:p>
            <a:pPr marL="342900" indent="-342900" algn="just"/>
            <a:r>
              <a:rPr lang="pt-PT" sz="1700" smtClean="0"/>
              <a:t>Sepse clínica  é um fator de risco para lesão da substância branca em prematuros em análise univariada, enquanto a sepse com cultura positiva (também casos de infecção do trato urinário e pneumonia na ausência de meningite) continua fator de risco significante para essa lesão após ajuste de fatores confundidores comuns.</a:t>
            </a:r>
          </a:p>
          <a:p>
            <a:pPr marL="342900" indent="-342900" algn="just"/>
            <a:r>
              <a:rPr lang="pt-PT" sz="1700" smtClean="0"/>
              <a:t>Desafios na interpretação de estudos com associação entre infecção e lesão cerebral  incluem variabilidade da coorte (estudos retrospectivos e ensaios clínicos sujeitos a viés de seleção), definições não uniformes corioamnionite (clínica versus histológico) e sepse neonatal e ampla variações no manejo clínico.</a:t>
            </a:r>
            <a:r>
              <a:rPr lang="pt-PT" sz="1700" smtClean="0">
                <a:solidFill>
                  <a:srgbClr val="0033CC"/>
                </a:solidFill>
              </a:rPr>
              <a:t>Tabela</a:t>
            </a:r>
            <a:r>
              <a:rPr lang="pt-PT" sz="1700" smtClean="0"/>
              <a:t> </a:t>
            </a:r>
            <a:r>
              <a:rPr lang="pt-PT" sz="1700" smtClean="0">
                <a:solidFill>
                  <a:srgbClr val="0033CC"/>
                </a:solidFill>
              </a:rPr>
              <a:t>1</a:t>
            </a:r>
            <a:r>
              <a:rPr lang="pt-PT" sz="17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Grp="1"/>
          </p:cNvSpPr>
          <p:nvPr>
            <p:ph type="title" idx="4294967295"/>
          </p:nvPr>
        </p:nvSpPr>
        <p:spPr>
          <a:xfrm>
            <a:off x="1331913" y="-503238"/>
            <a:ext cx="8153400" cy="1006476"/>
          </a:xfrm>
        </p:spPr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200" smtClean="0">
                <a:solidFill>
                  <a:srgbClr val="FF3300"/>
                </a:solidFill>
              </a:rPr>
              <a:t>Efeito no Neurodesenvolvimento</a:t>
            </a:r>
          </a:p>
        </p:txBody>
      </p:sp>
      <p:sp>
        <p:nvSpPr>
          <p:cNvPr id="36866" name="CaixaDeTexto 5"/>
          <p:cNvSpPr txBox="1">
            <a:spLocks noChangeArrowheads="1"/>
          </p:cNvSpPr>
          <p:nvPr/>
        </p:nvSpPr>
        <p:spPr bwMode="auto">
          <a:xfrm>
            <a:off x="7019925" y="4899025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pic>
        <p:nvPicPr>
          <p:cNvPr id="36867" name="Picture 5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4213" y="484188"/>
            <a:ext cx="7416800" cy="4357687"/>
          </a:xfrm>
        </p:spPr>
      </p:pic>
      <p:pic>
        <p:nvPicPr>
          <p:cNvPr id="3686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4913313"/>
            <a:ext cx="4319588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38914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38915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276350"/>
            <a:ext cx="9036050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3"/>
            </a:pPr>
            <a:r>
              <a:rPr lang="pt-PT" sz="1700" i="1" u="sng" smtClean="0">
                <a:solidFill>
                  <a:srgbClr val="0033CC"/>
                </a:solidFill>
              </a:rPr>
              <a:t>Dados em seres humanos</a:t>
            </a:r>
          </a:p>
          <a:p>
            <a:pPr marL="342900" indent="-342900" algn="just"/>
            <a:r>
              <a:rPr lang="pt-PT" sz="1700" smtClean="0"/>
              <a:t>É importante ressaltar que não existe um padrão ouro universalmente aceito para o diagnóstico da infecção neonatal, e definições comumente incluem combinações de variáveis ​​seguintes:</a:t>
            </a:r>
          </a:p>
          <a:p>
            <a:pPr lvl="1" algn="just"/>
            <a:r>
              <a:rPr lang="pt-PT" sz="1500" smtClean="0"/>
              <a:t>Cultura positiva de um local estéril (sangue, LCR e urina)</a:t>
            </a:r>
          </a:p>
          <a:p>
            <a:pPr lvl="1" algn="just"/>
            <a:r>
              <a:rPr lang="pt-PT" sz="1500" smtClean="0"/>
              <a:t>Sinais clínicos inespecíficos (insuficiência respiratória, apnéia, instabilidade térmica ou intolerância alimentar)</a:t>
            </a:r>
          </a:p>
          <a:p>
            <a:pPr lvl="1" algn="just"/>
            <a:r>
              <a:rPr lang="pt-PT" sz="1500" smtClean="0"/>
              <a:t>Elevação de provas de inflamação aguda (Proteína C reativa cujo uso e valor de referência são variáveis)</a:t>
            </a:r>
          </a:p>
          <a:p>
            <a:pPr lvl="1" algn="just"/>
            <a:r>
              <a:rPr lang="pt-PT" sz="1500" smtClean="0"/>
              <a:t>A duração do tratamento  antibiótico que é altamente variável entre unidades. </a:t>
            </a:r>
          </a:p>
          <a:p>
            <a:pPr marL="342900" indent="-342900" algn="just"/>
            <a:r>
              <a:rPr lang="pt-PT" sz="1700" smtClean="0"/>
              <a:t>Vários métodos são utilizados para qualificar lesão cerebral em Neonatologia, incluindo anatomia patológica do cérebro, ultrassonografia cerebral, RM e e avaliações clínicas padronizadas de neurodesenvolvimento.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40962" name="CaixaDeTexto 5"/>
          <p:cNvSpPr txBox="1">
            <a:spLocks noChangeArrowheads="1"/>
          </p:cNvSpPr>
          <p:nvPr/>
        </p:nvSpPr>
        <p:spPr bwMode="auto">
          <a:xfrm>
            <a:off x="6948488" y="4895850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40963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276350"/>
            <a:ext cx="9036050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3"/>
            </a:pPr>
            <a:r>
              <a:rPr lang="pt-PT" sz="1600" i="1" u="sng" smtClean="0">
                <a:solidFill>
                  <a:srgbClr val="0033CC"/>
                </a:solidFill>
              </a:rPr>
              <a:t>Dados em seres humanos</a:t>
            </a:r>
          </a:p>
          <a:p>
            <a:pPr marL="342900" indent="-342900" algn="just"/>
            <a:r>
              <a:rPr lang="pt-PT" sz="1600" smtClean="0"/>
              <a:t>Evidências mostram aumento do risco de lesão cerebral e efeitos adversos sobre neurodesenvolvimento após exposições inflamatórias perinatais, incluindo infecção materna, corioamnionite e sepse neonatal tardia.</a:t>
            </a:r>
          </a:p>
          <a:p>
            <a:pPr marL="342900" indent="-342900" algn="just"/>
            <a:r>
              <a:rPr lang="pt-PT" sz="1600" smtClean="0"/>
              <a:t>Mediadores humorais, incluindo citocinas pró-inflamatórias como IL-1, IL-6, IL-8, TNFa, interferons tipo I e II e espécies reativas de oxigênio são mediadores patagênese da lesão cerebral.</a:t>
            </a:r>
          </a:p>
          <a:p>
            <a:pPr marL="342900" indent="-342900" algn="just"/>
            <a:r>
              <a:rPr lang="pt-PT" sz="1600" smtClean="0"/>
              <a:t> As concentrações destas citocinas e quimiocinas são altas no fluido amniótico, sangue do cordão umbilical, líquor céfalorraquidiano (LCR) e tecido cerebral de RN com lesão da substância branca secundárias à inflamação.</a:t>
            </a:r>
          </a:p>
          <a:p>
            <a:pPr marL="342900" indent="-342900" algn="just"/>
            <a:r>
              <a:rPr lang="pt-PT" sz="1600" smtClean="0"/>
              <a:t>Efeitos neurotóxicos prejudiciais não são apenas induzidos pela interação hospedeiro-microorganismo, mas pode também pela exposição à inflamação perinatal, através da ativação das células do sistema imune neonatal pelo organismo, ativação de receptores ou mediadores pró-inflamatórios maternos que atravessam a placenta.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43010" name="CaixaDeTexto 5"/>
          <p:cNvSpPr txBox="1">
            <a:spLocks noChangeArrowheads="1"/>
          </p:cNvSpPr>
          <p:nvPr/>
        </p:nvSpPr>
        <p:spPr bwMode="auto">
          <a:xfrm>
            <a:off x="6948488" y="4895850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43011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276350"/>
            <a:ext cx="9036050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3"/>
            </a:pPr>
            <a:r>
              <a:rPr lang="pt-PT" sz="1700" i="1" u="sng" smtClean="0">
                <a:solidFill>
                  <a:srgbClr val="0033CC"/>
                </a:solidFill>
              </a:rPr>
              <a:t>Dados em seres humanos</a:t>
            </a:r>
          </a:p>
          <a:p>
            <a:pPr marL="342900" indent="-342900" algn="just"/>
            <a:r>
              <a:rPr lang="pt-PT" sz="1700" smtClean="0"/>
              <a:t>Uma resposta imune fetal ativa poderia ser a chave do mecanismo patogênico de dano cerebral em bebês prematuros. </a:t>
            </a:r>
          </a:p>
          <a:p>
            <a:pPr marL="342900" indent="-342900" algn="just"/>
            <a:r>
              <a:rPr lang="pt-PT" sz="1700" smtClean="0"/>
              <a:t>As concentrações plasmáticas de citocinas pro-inflamatórias em prematuros com sepse ou enterocolite necrosante está associado com aumento do risco de lesão da substância branca detectados pela ultrassonografia.</a:t>
            </a:r>
          </a:p>
          <a:p>
            <a:pPr marL="342900" indent="-342900" algn="just"/>
            <a:r>
              <a:rPr lang="pt-PT" sz="1700" smtClean="0"/>
              <a:t>Apesar das concentrações de citocinas no sangue e fluido cerebrospinal estarem associados com lesão da substância branca, as concentrações de citocinas no plasma podem não revelar a produção de citocinas locais no cérebro, e desequilíbrio dos mediadores pró e anti-inflamatórios pode ser tão importante quanto a concentração absoluta das citocinas individualmente.</a:t>
            </a:r>
          </a:p>
          <a:p>
            <a:pPr marL="342900" indent="-342900" algn="just"/>
            <a:endParaRPr lang="pt-PT" sz="17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45058" name="CaixaDeTexto 5"/>
          <p:cNvSpPr txBox="1">
            <a:spLocks noChangeArrowheads="1"/>
          </p:cNvSpPr>
          <p:nvPr/>
        </p:nvSpPr>
        <p:spPr bwMode="auto">
          <a:xfrm>
            <a:off x="6948488" y="4895850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45059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276350"/>
            <a:ext cx="9036050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3"/>
            </a:pPr>
            <a:r>
              <a:rPr lang="pt-PT" sz="1700" i="1" u="sng" smtClean="0">
                <a:solidFill>
                  <a:srgbClr val="0033CC"/>
                </a:solidFill>
              </a:rPr>
              <a:t>Dados em seres humanos</a:t>
            </a:r>
          </a:p>
          <a:p>
            <a:pPr marL="342900" indent="-342900" algn="just"/>
            <a:r>
              <a:rPr lang="pt-PT" sz="1700" smtClean="0"/>
              <a:t>Em RN as citocinas são liberados a partir de células imunes ativadas (monócitos, macrófagos e células T). A ativação pode ser sistêmica (sangue) ou nos locais de infecção. No cérebro, essa ativação ocorre na micróglia e/ou macrófagos ativados.</a:t>
            </a:r>
          </a:p>
          <a:p>
            <a:pPr marL="342900" indent="-342900" algn="just"/>
            <a:r>
              <a:rPr lang="pt-PT" sz="1700" smtClean="0"/>
              <a:t>Atualmente existe uma valorização crescente das implicações imunológicas da imaturidade cerebral no prematuro, o que o torna vulnerável à inflamação mal controlada e invasiva.</a:t>
            </a:r>
          </a:p>
          <a:p>
            <a:pPr marL="342900" indent="-342900" algn="just"/>
            <a:r>
              <a:rPr lang="pt-PT" sz="1700" smtClean="0"/>
              <a:t>Lesões cerebrais podem ocorrer sem a entrada de bactérias no fluido cerebrospinal.</a:t>
            </a:r>
          </a:p>
          <a:p>
            <a:pPr marL="342900" indent="-342900" algn="just">
              <a:buFont typeface="Wingdings" pitchFamily="2" charset="2"/>
              <a:buNone/>
            </a:pPr>
            <a:endParaRPr lang="pt-PT" sz="1700" smtClean="0"/>
          </a:p>
          <a:p>
            <a:pPr marL="342900" indent="-342900" algn="just"/>
            <a:endParaRPr lang="pt-PT" sz="17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47106" name="CaixaDeTexto 5"/>
          <p:cNvSpPr txBox="1">
            <a:spLocks noChangeArrowheads="1"/>
          </p:cNvSpPr>
          <p:nvPr/>
        </p:nvSpPr>
        <p:spPr bwMode="auto">
          <a:xfrm>
            <a:off x="6948488" y="4919663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47107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276350"/>
            <a:ext cx="9036050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4"/>
            </a:pPr>
            <a:r>
              <a:rPr lang="pt-PT" sz="1700" i="1" u="sng" smtClean="0">
                <a:solidFill>
                  <a:srgbClr val="0033CC"/>
                </a:solidFill>
              </a:rPr>
              <a:t>Modelos Experimentais</a:t>
            </a:r>
          </a:p>
          <a:p>
            <a:pPr marL="342900" indent="-342900" algn="just"/>
            <a:r>
              <a:rPr lang="pt-PT" sz="1700" smtClean="0"/>
              <a:t>Resultados recentes sobre modelos </a:t>
            </a:r>
            <a:r>
              <a:rPr lang="pt-PT" sz="1700" i="1" smtClean="0"/>
              <a:t>in vitro</a:t>
            </a:r>
            <a:r>
              <a:rPr lang="pt-PT" sz="1700" smtClean="0"/>
              <a:t> e animais melhoraram a compreensão dos mecanismos subjacentes da relação entre bacteremia, inflamação e lesão cerebral em prematuros. </a:t>
            </a:r>
          </a:p>
          <a:p>
            <a:pPr marL="342900" indent="-342900" algn="just"/>
            <a:r>
              <a:rPr lang="pt-PT" sz="1700" smtClean="0"/>
              <a:t>A vulnerabilidade do cérebro dos RN foi descrita por Gilles em 1976, quando administração sistêmica de lipopolissacarídeo bacteriano (que ativa as células por meio de receptores </a:t>
            </a:r>
            <a:r>
              <a:rPr lang="pt-PT" sz="1700" i="1" smtClean="0"/>
              <a:t>Toll-like</a:t>
            </a:r>
            <a:r>
              <a:rPr lang="pt-PT" sz="1700" smtClean="0"/>
              <a:t> 4) causou leucoencefalopatia em gatinhos recém-nascidos.</a:t>
            </a:r>
          </a:p>
          <a:p>
            <a:pPr marL="342900" indent="-342900" algn="just"/>
            <a:r>
              <a:rPr lang="pt-PT" sz="1700" smtClean="0"/>
              <a:t>O cérebro felino recém-nascido foi vulnerável ​​aos efeitos  lipopolissacarídeo, ao passo que outros órgãos eram relativamente resistentes. </a:t>
            </a:r>
          </a:p>
          <a:p>
            <a:pPr marL="342900" indent="-342900" algn="just"/>
            <a:r>
              <a:rPr lang="pt-PT" sz="1700" smtClean="0"/>
              <a:t>Em fetos de ovelhas, exposição intrauterina sistêmica ao lipopolissacarídeo leva à ativação da micróglia, das células macrófagos-like do SNC e a perda de neurofilamento e mielina. Essas mudanças estão associadas com lesão da substância branca.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49154" name="CaixaDeTexto 5"/>
          <p:cNvSpPr txBox="1">
            <a:spLocks noChangeArrowheads="1"/>
          </p:cNvSpPr>
          <p:nvPr/>
        </p:nvSpPr>
        <p:spPr bwMode="auto">
          <a:xfrm>
            <a:off x="7164388" y="4899025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49155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6363" y="1276350"/>
            <a:ext cx="9037637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4"/>
            </a:pPr>
            <a:r>
              <a:rPr lang="pt-PT" sz="1600" i="1" u="sng" smtClean="0">
                <a:solidFill>
                  <a:srgbClr val="0033CC"/>
                </a:solidFill>
              </a:rPr>
              <a:t>Modelos Experimentais</a:t>
            </a:r>
          </a:p>
          <a:p>
            <a:pPr marL="342900" indent="-342900" algn="just"/>
            <a:r>
              <a:rPr lang="pt-PT" sz="1600" smtClean="0"/>
              <a:t>Essas mudanças são associadas a aumentos agudos de proteína S100B no sangue (marcador de lesão cerebral).</a:t>
            </a:r>
          </a:p>
          <a:p>
            <a:pPr marL="342900" indent="-342900" algn="just"/>
            <a:r>
              <a:rPr lang="pt-PT" sz="1600" smtClean="0"/>
              <a:t>Em camundongos, micróglia expressa TLR1-9 e os neurônios TLR2, TLR3, TLR4, e TLR8. A estimulação da micróglia com agonistas de TLR inicia uma rápida regulação positiva de citocinas e quimiocinas, sugerindo a sua importância na mediação de respostas organismos patogênicos.</a:t>
            </a:r>
          </a:p>
          <a:p>
            <a:pPr marL="342900" indent="-342900" algn="just"/>
            <a:r>
              <a:rPr lang="pt-PT" sz="1600" smtClean="0"/>
              <a:t>A micróglia é a principal célula do SNC responsiva à administração periférica de agonistas TLR. Lesão neuronal mediada pela micróglia era dependente da expressão de TLR2 e TLR4, mostrando a importância biológica dos TLR no SNC.</a:t>
            </a:r>
          </a:p>
          <a:p>
            <a:pPr marL="342900" indent="-342900" algn="just"/>
            <a:r>
              <a:rPr lang="pt-PT" sz="1600" smtClean="0"/>
              <a:t>Nenhum estudo investigou a entrada de leucócitos em cérebros imaturos após </a:t>
            </a:r>
            <a:br>
              <a:rPr lang="pt-PT" sz="1600" smtClean="0"/>
            </a:br>
            <a:r>
              <a:rPr lang="pt-PT" sz="1600" smtClean="0"/>
              <a:t>administração periférica de agonistas de TLR. Dados de animais adultos sugerem transporte ativo de algumas citocinas através da barreira hemato-encefálica ou produção pelas células endoteliais com posterior liberação para tecido cerebral subjacente.</a:t>
            </a:r>
            <a:r>
              <a:rPr lang="pt-PT" sz="1400" smtClean="0">
                <a:solidFill>
                  <a:srgbClr val="0033CC"/>
                </a:solidFill>
              </a:rPr>
              <a:t>Figura</a:t>
            </a:r>
            <a:r>
              <a:rPr lang="pt-PT" sz="1400" smtClean="0"/>
              <a:t> </a:t>
            </a:r>
            <a:r>
              <a:rPr lang="pt-PT" sz="1400" smtClean="0">
                <a:solidFill>
                  <a:srgbClr val="0033CC"/>
                </a:solidFill>
              </a:rPr>
              <a:t>1</a:t>
            </a:r>
            <a:r>
              <a:rPr lang="pt-PT" sz="1600" smtClean="0"/>
              <a:t>.</a:t>
            </a:r>
          </a:p>
        </p:txBody>
      </p:sp>
      <p:sp>
        <p:nvSpPr>
          <p:cNvPr id="49156" name="Text Box 5"/>
          <p:cNvSpPr txBox="1">
            <a:spLocks noChangeArrowheads="1"/>
          </p:cNvSpPr>
          <p:nvPr/>
        </p:nvSpPr>
        <p:spPr bwMode="auto">
          <a:xfrm>
            <a:off x="4479925" y="1223963"/>
            <a:ext cx="2355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TLR: </a:t>
            </a:r>
            <a:r>
              <a:rPr lang="pt-BR" i="1"/>
              <a:t>toll-like receptor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51202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pic>
        <p:nvPicPr>
          <p:cNvPr id="5120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" y="1343025"/>
            <a:ext cx="3965575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/>
          <p:nvPr/>
        </p:nvSpPr>
        <p:spPr>
          <a:xfrm>
            <a:off x="4500563" y="1611313"/>
            <a:ext cx="4248150" cy="2855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82880" tIns="182880" rIns="182880" bIns="91440" anchor="ctr">
            <a:spAutoFit/>
          </a:bodyPr>
          <a:lstStyle/>
          <a:p>
            <a:pPr algn="just">
              <a:lnSpc>
                <a:spcPct val="85000"/>
              </a:lnSpc>
              <a:defRPr/>
            </a:pPr>
            <a:r>
              <a:rPr lang="pt-BR" sz="1400">
                <a:solidFill>
                  <a:srgbClr val="0033CC"/>
                </a:solidFill>
                <a:latin typeface="Tw Cen MT"/>
                <a:cs typeface="Arial" charset="0"/>
              </a:rPr>
              <a:t>Mecanismos conhecidos e desconhecidos de lesão neurológica induzida por bacteremia</a:t>
            </a:r>
            <a:r>
              <a:rPr lang="pt-BR" sz="1400" b="1">
                <a:solidFill>
                  <a:schemeClr val="bg1"/>
                </a:solidFill>
                <a:latin typeface="Tw Cen MT"/>
                <a:cs typeface="Arial" charset="0"/>
              </a:rPr>
              <a:t>:</a:t>
            </a:r>
          </a:p>
          <a:p>
            <a:pPr algn="just">
              <a:lnSpc>
                <a:spcPct val="85000"/>
              </a:lnSpc>
              <a:defRPr/>
            </a:pPr>
            <a:endParaRPr lang="pt-BR" sz="1400" b="1">
              <a:solidFill>
                <a:schemeClr val="bg1"/>
              </a:solidFill>
              <a:latin typeface="Tw Cen MT"/>
              <a:cs typeface="Arial" charset="0"/>
            </a:endParaRPr>
          </a:p>
          <a:p>
            <a:pPr algn="just">
              <a:lnSpc>
                <a:spcPct val="85000"/>
              </a:lnSpc>
              <a:buFontTx/>
              <a:buAutoNum type="arabicPeriod"/>
              <a:defRPr/>
            </a:pPr>
            <a:r>
              <a:rPr lang="pt-BR" sz="1400" b="1">
                <a:solidFill>
                  <a:schemeClr val="bg1"/>
                </a:solidFill>
                <a:latin typeface="Tw Cen MT"/>
                <a:cs typeface="Arial" charset="0"/>
              </a:rPr>
              <a:t>Produtos bacterianos na circulação, ativam receptores endoteliais (Toll-like). Liberação de mediadores inflamatórios no SNC.</a:t>
            </a:r>
          </a:p>
          <a:p>
            <a:pPr algn="just">
              <a:lnSpc>
                <a:spcPct val="85000"/>
              </a:lnSpc>
              <a:buFontTx/>
              <a:buAutoNum type="arabicPeriod"/>
              <a:defRPr/>
            </a:pPr>
            <a:r>
              <a:rPr lang="pt-BR" sz="1400" b="1">
                <a:solidFill>
                  <a:schemeClr val="bg1"/>
                </a:solidFill>
                <a:latin typeface="Tw Cen MT"/>
                <a:cs typeface="Arial" charset="0"/>
              </a:rPr>
              <a:t>Extravasamento de produtos bacterianos através da barreira hemato-encefálica que ativa a micróglia a liberar mediadores inflamatórios</a:t>
            </a:r>
          </a:p>
          <a:p>
            <a:pPr algn="just">
              <a:lnSpc>
                <a:spcPct val="85000"/>
              </a:lnSpc>
              <a:buFontTx/>
              <a:buAutoNum type="arabicPeriod"/>
              <a:defRPr/>
            </a:pPr>
            <a:r>
              <a:rPr lang="pt-BR" sz="1400" b="1">
                <a:solidFill>
                  <a:schemeClr val="bg1"/>
                </a:solidFill>
                <a:latin typeface="Tw Cen MT"/>
                <a:cs typeface="Arial" charset="0"/>
              </a:rPr>
              <a:t>Entrada de leucócitos no SNC </a:t>
            </a:r>
          </a:p>
          <a:p>
            <a:pPr algn="just">
              <a:lnSpc>
                <a:spcPct val="85000"/>
              </a:lnSpc>
              <a:buFontTx/>
              <a:buAutoNum type="arabicPeriod"/>
              <a:defRPr/>
            </a:pPr>
            <a:r>
              <a:rPr lang="pt-BR" sz="1400" b="1">
                <a:solidFill>
                  <a:schemeClr val="bg1"/>
                </a:solidFill>
                <a:latin typeface="Tw Cen MT"/>
                <a:cs typeface="Arial" charset="0"/>
              </a:rPr>
              <a:t>Difusão de citocinas e quimiocinas da circulação periférica para a barreira hemato-encefálica.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53250" name="CaixaDeTexto 5"/>
          <p:cNvSpPr txBox="1">
            <a:spLocks noChangeArrowheads="1"/>
          </p:cNvSpPr>
          <p:nvPr/>
        </p:nvSpPr>
        <p:spPr bwMode="auto">
          <a:xfrm>
            <a:off x="6948488" y="4895850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53251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276350"/>
            <a:ext cx="9036050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4"/>
            </a:pPr>
            <a:r>
              <a:rPr lang="pt-PT" sz="1600" i="1" u="sng" smtClean="0">
                <a:solidFill>
                  <a:srgbClr val="0033CC"/>
                </a:solidFill>
              </a:rPr>
              <a:t>Modelos Experimentais</a:t>
            </a:r>
          </a:p>
          <a:p>
            <a:pPr marL="342900" indent="-342900" algn="just"/>
            <a:r>
              <a:rPr lang="pt-PT" sz="1600" smtClean="0"/>
              <a:t>A hipotensão arterial é comum tanto na sepse neonatal como em modelos experimentais, especialmente em infecções por Gram-negativos, enterocolite necrosante, via isquemia e reperfusão cerebral ,  aumentando risco de lesão da substância branca. </a:t>
            </a:r>
          </a:p>
          <a:p>
            <a:pPr marL="342900" indent="-342900" algn="just"/>
            <a:r>
              <a:rPr lang="pt-PT" sz="1600" smtClean="0"/>
              <a:t>O dano cerebral pode ser induzido por inflamação sistêmica na ausência de comprometimento cardiovascular e em prematuros a relação entre a infecção, hipotensão, </a:t>
            </a:r>
            <a:br>
              <a:rPr lang="pt-PT" sz="1600" smtClean="0"/>
            </a:br>
            <a:r>
              <a:rPr lang="pt-PT" sz="1600" smtClean="0"/>
              <a:t>e danos da substância branca é pouco compreendida.</a:t>
            </a:r>
          </a:p>
          <a:p>
            <a:pPr marL="342900" indent="-342900" algn="just"/>
            <a:r>
              <a:rPr lang="pt-PT" sz="1600" smtClean="0"/>
              <a:t>A maioria das infecções bacterianas neonatais são causados ​​por organismos Gram-positivos </a:t>
            </a:r>
            <a:br>
              <a:rPr lang="pt-PT" sz="1600" smtClean="0"/>
            </a:br>
            <a:r>
              <a:rPr lang="pt-PT" sz="1600" smtClean="0"/>
              <a:t>que não expressam o lipopolissacarídeo e sinalizam através de TLR2 e outros receptores.</a:t>
            </a:r>
          </a:p>
          <a:p>
            <a:pPr marL="342900" indent="-342900" algn="just"/>
            <a:r>
              <a:rPr lang="pt-PT" sz="1600" smtClean="0"/>
              <a:t>Experiências </a:t>
            </a:r>
            <a:r>
              <a:rPr lang="pt-PT" sz="1600" i="1" smtClean="0"/>
              <a:t>in vitro</a:t>
            </a:r>
            <a:r>
              <a:rPr lang="pt-PT" sz="1600" smtClean="0"/>
              <a:t> e </a:t>
            </a:r>
            <a:r>
              <a:rPr lang="pt-PT" sz="1600" i="1" smtClean="0"/>
              <a:t>in vivo</a:t>
            </a:r>
            <a:r>
              <a:rPr lang="pt-PT" sz="1600" smtClean="0"/>
              <a:t> mostram que a administração de agonistas de TLR2 e bactérias inativadas resultam em inibição da proliferação de células progenitoras neurais e consequentemente, lesão cerebral perinatal. </a:t>
            </a:r>
            <a:r>
              <a:rPr lang="pt-PT" sz="1600" smtClean="0">
                <a:solidFill>
                  <a:srgbClr val="0033CC"/>
                </a:solidFill>
              </a:rPr>
              <a:t>Tabela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Grp="1"/>
          </p:cNvSpPr>
          <p:nvPr>
            <p:ph type="title" idx="4294967295"/>
          </p:nvPr>
        </p:nvSpPr>
        <p:spPr>
          <a:xfrm>
            <a:off x="684213" y="-381000"/>
            <a:ext cx="8153400" cy="1006475"/>
          </a:xfrm>
        </p:spPr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>
                <a:solidFill>
                  <a:srgbClr val="FF3300"/>
                </a:solidFill>
              </a:rPr>
              <a:t>Efeito no Neurodesenvolvimento</a:t>
            </a:r>
          </a:p>
        </p:txBody>
      </p:sp>
      <p:sp>
        <p:nvSpPr>
          <p:cNvPr id="55298" name="CaixaDeTexto 5"/>
          <p:cNvSpPr txBox="1">
            <a:spLocks noChangeArrowheads="1"/>
          </p:cNvSpPr>
          <p:nvPr/>
        </p:nvSpPr>
        <p:spPr bwMode="auto">
          <a:xfrm>
            <a:off x="6948488" y="4895850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pic>
        <p:nvPicPr>
          <p:cNvPr id="55299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55650" y="700088"/>
            <a:ext cx="7275513" cy="4210050"/>
          </a:xfrm>
        </p:spPr>
      </p:pic>
      <p:pic>
        <p:nvPicPr>
          <p:cNvPr id="5530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4933950"/>
            <a:ext cx="4176713" cy="16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57346" name="CaixaDeTexto 5"/>
          <p:cNvSpPr txBox="1">
            <a:spLocks noChangeArrowheads="1"/>
          </p:cNvSpPr>
          <p:nvPr/>
        </p:nvSpPr>
        <p:spPr bwMode="auto">
          <a:xfrm>
            <a:off x="6948488" y="4895850"/>
            <a:ext cx="7272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57347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276350"/>
            <a:ext cx="9036050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4"/>
            </a:pPr>
            <a:r>
              <a:rPr lang="pt-PT" sz="1700" i="1" u="sng" smtClean="0">
                <a:solidFill>
                  <a:srgbClr val="0033CC"/>
                </a:solidFill>
              </a:rPr>
              <a:t>Modelos Experimentais</a:t>
            </a:r>
          </a:p>
          <a:p>
            <a:pPr marL="342900" indent="-342900" algn="just"/>
            <a:r>
              <a:rPr lang="pt-PT" sz="1700" smtClean="0"/>
              <a:t>Preparações de parede celular e os fatores secretados de patógenos da sepse neonatal precoce, induzem morte neuronal in vitro, que é dependente da presença de micróglia que expressam TLR2 e a proteína de TLR-adaptador MYD88.</a:t>
            </a:r>
          </a:p>
          <a:p>
            <a:pPr marL="342900" indent="-342900" algn="just"/>
            <a:r>
              <a:rPr lang="pt-PT" sz="1700" smtClean="0"/>
              <a:t>Além disso, o grupo de ativação mediada por estreptococos do grupo B induz apoptose microglial via caspase 8, um mecanismo autorregulatório que restringe a ativação imune inata e lesão inflamatória do cérebro.</a:t>
            </a:r>
          </a:p>
          <a:p>
            <a:pPr marL="342900" indent="-342900" algn="just"/>
            <a:r>
              <a:rPr lang="pt-PT" sz="1700" smtClean="0"/>
              <a:t>Citotoxicidade bacteriana direta e ativação local da resposta inflamatória do hospedeiro com produção de diversos mediadores inflamatórios são o principal mecanismo prejudicial de infecção bacteriana do no SNC do recém-nascido.</a:t>
            </a:r>
          </a:p>
          <a:p>
            <a:pPr marL="342900" indent="-342900" algn="just"/>
            <a:r>
              <a:rPr lang="pt-PT" sz="1700" smtClean="0"/>
              <a:t>O motivo pelo qual uma lesão cerebral ocorre na ausência de meningite é desconhecido.  </a:t>
            </a:r>
            <a:br>
              <a:rPr lang="pt-PT" sz="1700" smtClean="0"/>
            </a:br>
            <a:endParaRPr lang="pt-PT" sz="1700" i="1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59394" name="CaixaDeTexto 5"/>
          <p:cNvSpPr txBox="1">
            <a:spLocks noChangeArrowheads="1"/>
          </p:cNvSpPr>
          <p:nvPr/>
        </p:nvSpPr>
        <p:spPr bwMode="auto">
          <a:xfrm>
            <a:off x="6877050" y="4732338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59395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276350"/>
            <a:ext cx="9036050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4"/>
            </a:pPr>
            <a:r>
              <a:rPr lang="pt-PT" sz="1600" i="1" u="sng" smtClean="0">
                <a:solidFill>
                  <a:srgbClr val="0033CC"/>
                </a:solidFill>
              </a:rPr>
              <a:t>Modelos Experimentais</a:t>
            </a:r>
          </a:p>
          <a:p>
            <a:pPr marL="342900" indent="-342900" algn="just"/>
            <a:r>
              <a:rPr lang="pt-PT" sz="1600" smtClean="0"/>
              <a:t>Inflamação sistêmica pode exercer efeito negativo sobre a função cerebral, e essa antecede a disfunção em órgão periférico, o que pode ocorrer sem invasão bacteriana do SNC.</a:t>
            </a:r>
          </a:p>
          <a:p>
            <a:pPr marL="342900" indent="-342900" algn="just"/>
            <a:r>
              <a:rPr lang="pt-PT" sz="1600" smtClean="0"/>
              <a:t>Efeito é presumivelmente aumentada pela disfunção da barreira hemato-encefálica durante a infecção (exposição aos componentes da parede celular bacteriana aumenta a permeabilidade da barreira hemato-encefálica).</a:t>
            </a:r>
          </a:p>
          <a:p>
            <a:pPr marL="342900" indent="-342900" algn="just"/>
            <a:r>
              <a:rPr lang="pt-PT" sz="1600" smtClean="0"/>
              <a:t>Mecanismos adicionais, tais como transferência direta de componentes bacterianos ou mediadores inflamatórios através das células endoteliais permanece parcialmente desconhecido.</a:t>
            </a:r>
          </a:p>
          <a:p>
            <a:pPr marL="342900" indent="-342900" algn="just"/>
            <a:r>
              <a:rPr lang="pt-PT" sz="1600" smtClean="0"/>
              <a:t>Apoptose neuronal ocorre em horas após bacteremia pneumocócica ou injeção de preparo de células da parede do penumococo em ratos. Esse efeito não exige a ligação de componentes bacterianos com o endotélio e é independente de bactérias ou leucócitos entrar no líquido cefalorraquidiano.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61442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61443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276350"/>
            <a:ext cx="9036050" cy="3268663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4"/>
            </a:pPr>
            <a:r>
              <a:rPr lang="pt-PT" sz="1700" i="1" u="sng" smtClean="0">
                <a:solidFill>
                  <a:srgbClr val="0033CC"/>
                </a:solidFill>
              </a:rPr>
              <a:t>Modelos Experimentais</a:t>
            </a:r>
          </a:p>
          <a:p>
            <a:pPr marL="342900" indent="-342900" algn="just"/>
            <a:r>
              <a:rPr lang="pt-PT" sz="1700" smtClean="0"/>
              <a:t>Nos gambás recém-nascidos grande parte da maturação cerebral ocorre após o nascimento. A   administração de lipopolissacárido, especialmente exposição repetida, resulta em aumento da  permeabilidade da barreira hemato-encefálica, ativação da micróglia e lesão da substância branca. </a:t>
            </a:r>
          </a:p>
          <a:p>
            <a:pPr marL="342900" indent="-342900" algn="just"/>
            <a:r>
              <a:rPr lang="pt-PT" sz="1700" smtClean="0"/>
              <a:t>Em vários modelos animais, a infecção intraperitoneal de lipopolissacarídeos induz a ativação da micróglia, expressão intracerebral de TLR2, IL-1 e IL-6 e diminuiu a neurogênese </a:t>
            </a:r>
            <a:br>
              <a:rPr lang="pt-PT" sz="1700" smtClean="0"/>
            </a:br>
            <a:r>
              <a:rPr lang="pt-PT" sz="1700" smtClean="0"/>
              <a:t>hipocampal. </a:t>
            </a:r>
          </a:p>
          <a:p>
            <a:pPr marL="342900" indent="-342900" algn="just"/>
            <a:r>
              <a:rPr lang="pt-PT" sz="1700" smtClean="0"/>
              <a:t>Os mecanismos patogênicos parecem ser, pelo menos parcialmente independente da inflamação diretamente mediada por citocina porque anti-TNFa não reduz a lesão neuronal. </a:t>
            </a:r>
          </a:p>
          <a:p>
            <a:pPr marL="342900" indent="-342900" algn="just"/>
            <a:r>
              <a:rPr lang="pt-PT" sz="1700" smtClean="0">
                <a:solidFill>
                  <a:srgbClr val="0033CC"/>
                </a:solidFill>
              </a:rPr>
              <a:t>A expressão de interleucina 10 é protetora em prematuros. </a:t>
            </a:r>
          </a:p>
          <a:p>
            <a:pPr marL="342900" indent="-342900" algn="just"/>
            <a:endParaRPr lang="pt-PT" sz="1700" i="1" u="sng" smtClean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sz="3800" smtClean="0"/>
              <a:t/>
            </a:r>
            <a:br>
              <a:rPr sz="3800" smtClean="0"/>
            </a:br>
            <a:r>
              <a:rPr sz="3800" smtClean="0"/>
              <a:t>Efeito no Neurodesenvolvimento</a:t>
            </a:r>
          </a:p>
        </p:txBody>
      </p:sp>
      <p:sp>
        <p:nvSpPr>
          <p:cNvPr id="63490" name="CaixaDeTexto 5"/>
          <p:cNvSpPr txBox="1">
            <a:spLocks noChangeArrowheads="1"/>
          </p:cNvSpPr>
          <p:nvPr/>
        </p:nvSpPr>
        <p:spPr bwMode="auto">
          <a:xfrm>
            <a:off x="6877050" y="4803775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63491" name="Espaço Reservado para Conteúdo 4"/>
          <p:cNvSpPr>
            <a:spLocks noGrp="1"/>
          </p:cNvSpPr>
          <p:nvPr>
            <p:ph sz="quarter" idx="4294967295"/>
          </p:nvPr>
        </p:nvSpPr>
        <p:spPr>
          <a:xfrm>
            <a:off x="107950" y="1347788"/>
            <a:ext cx="9036050" cy="3268662"/>
          </a:xfrm>
        </p:spPr>
        <p:txBody>
          <a:bodyPr/>
          <a:lstStyle/>
          <a:p>
            <a:pPr marL="342900" indent="-342900" algn="just">
              <a:buFont typeface="Tw Cen MT"/>
              <a:buAutoNum type="arabicPeriod" startAt="4"/>
            </a:pPr>
            <a:r>
              <a:rPr lang="pt-PT" sz="1700" i="1" u="sng" smtClean="0">
                <a:solidFill>
                  <a:srgbClr val="0033CC"/>
                </a:solidFill>
              </a:rPr>
              <a:t>Modelos Experimentais</a:t>
            </a:r>
          </a:p>
          <a:p>
            <a:pPr marL="342900" indent="-342900" algn="just"/>
            <a:r>
              <a:rPr lang="pt-PT" sz="1700" smtClean="0"/>
              <a:t>Prematuros não só mostram resposta inflamatória dependente da idade gestacional como também apresentam reduzida capacidade de produzir citocinas anti-inflamatórias.</a:t>
            </a:r>
          </a:p>
          <a:p>
            <a:pPr marL="342900" indent="-342900" algn="just"/>
            <a:r>
              <a:rPr lang="pt-PT" sz="1700" smtClean="0"/>
              <a:t>A qualidade e a quantidade da resposta inflamatória na células do SNC não são definidas em recém-nascidos da raça humana.</a:t>
            </a:r>
            <a:endParaRPr lang="pt-PT" sz="1700" i="1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347788"/>
            <a:ext cx="8662987" cy="36004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sz="2000" i="1" u="sng" smtClean="0">
                <a:solidFill>
                  <a:srgbClr val="0033CC"/>
                </a:solidFill>
                <a:latin typeface="Calibri" pitchFamily="34" charset="0"/>
              </a:rPr>
              <a:t>Receptores agonistas: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i="1" u="sng" smtClean="0"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/>
              <a:t>A infecção bacteriana aumenta a vulnerabilidade dos cérebros dos prematuros para a insultos não-inflamatórios;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/>
              <a:t>Em recém-nascidos humanos, a combinação de infecção materna e asfixia aumenta o risco de paralisia cerebral;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/>
              <a:t>A administração de lipopolissacárido em fetos de rato e crias de ratos recém-nascidos induz a expressão de CD14 e TLR4 cerebral o que sensibiliza o cérebro imaturo a lesão hipóxico-isquêmica;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600" smtClean="0"/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6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6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6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6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6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200" smtClean="0"/>
          </a:p>
        </p:txBody>
      </p:sp>
      <p:sp>
        <p:nvSpPr>
          <p:cNvPr id="65538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65539" name="Rectangle 5"/>
          <p:cNvSpPr>
            <a:spLocks noChangeArrowheads="1"/>
          </p:cNvSpPr>
          <p:nvPr/>
        </p:nvSpPr>
        <p:spPr bwMode="auto">
          <a:xfrm>
            <a:off x="107950" y="195263"/>
            <a:ext cx="84963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3200" i="1"/>
              <a:t>Reconhecimento dos padrões bactericidas 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pt-BR" sz="3200" i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112838"/>
            <a:ext cx="8662987" cy="3429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sz="2000" i="1" u="sng" smtClean="0">
                <a:solidFill>
                  <a:srgbClr val="0033CC"/>
                </a:solidFill>
                <a:latin typeface="Calibri" pitchFamily="34" charset="0"/>
              </a:rPr>
              <a:t>Receptores agonistas: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i="1" u="sng" smtClean="0">
              <a:solidFill>
                <a:srgbClr val="0033CC"/>
              </a:solidFill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/>
              <a:t>Em camundongos, o pré-tratamento com lipopolissacarídeo converte um insulto hipóxico inicial em uma lesão crítica;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/>
              <a:t>A potencialização da lesão cerebral induzida por exposição ao lipopolissacarídeo é dependente da expressão de intacta de MYD88;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/>
              <a:t>Em animais com deficiência de MYD88 houve redução significativa da ativação do fator nuclear kB, citocinas inflamatórias e quimiocinas  havendo consequentemente redução de lesões da substância branca e cinzenta.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/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/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500" smtClean="0"/>
          </a:p>
        </p:txBody>
      </p:sp>
      <p:sp>
        <p:nvSpPr>
          <p:cNvPr id="66562" name="CaixaDeTexto 5"/>
          <p:cNvSpPr txBox="1">
            <a:spLocks noChangeArrowheads="1"/>
          </p:cNvSpPr>
          <p:nvPr/>
        </p:nvSpPr>
        <p:spPr bwMode="auto">
          <a:xfrm>
            <a:off x="6877050" y="4919663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66563" name="Rectangle 5"/>
          <p:cNvSpPr>
            <a:spLocks noChangeArrowheads="1"/>
          </p:cNvSpPr>
          <p:nvPr/>
        </p:nvSpPr>
        <p:spPr bwMode="auto">
          <a:xfrm>
            <a:off x="107950" y="195263"/>
            <a:ext cx="84963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3200" i="1"/>
              <a:t>Reconhecimento dos padrões bactericidas 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pt-BR" sz="3200" i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058863"/>
            <a:ext cx="8820150" cy="38687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sz="2000" i="1" u="sng" smtClean="0">
                <a:solidFill>
                  <a:srgbClr val="0033CC"/>
                </a:solidFill>
                <a:latin typeface="Calibri" pitchFamily="34" charset="0"/>
              </a:rPr>
              <a:t>Receptores agonistas: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1700" i="1" u="sng" smtClean="0">
              <a:solidFill>
                <a:srgbClr val="0033CC"/>
              </a:solidFill>
              <a:latin typeface="Calibri" pitchFamily="34" charset="0"/>
            </a:endParaRP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r>
              <a:rPr lang="pt-PT" sz="1700" smtClean="0"/>
              <a:t>A exclusão do grupo de genes TNF em camundongos resulta em ausência de ativação induzida por lipopolissacarídeo abolindo a sensibilização ao insulto hipóxico-isquêmica;</a:t>
            </a: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endParaRPr lang="pt-PT" sz="1700" smtClean="0"/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r>
              <a:rPr lang="pt-PT" sz="1700" smtClean="0"/>
              <a:t>Em fetos de ratos, a sensibilização cerebral após a exposição ao lipopolissacarídeo é generalizada, mesmo que o insulto hipóxico-isquêmico pós-natal ocorra até 70 dias após o nascimento;</a:t>
            </a: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endParaRPr lang="pt-PT" sz="1700" smtClean="0"/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r>
              <a:rPr lang="pt-PT" sz="1700" smtClean="0"/>
              <a:t>Esses insultos sequenciais podem resultar em e danos da substância branca e cinzenta, levando a déficits comportamentais e motores semelhantes aos observados em bebês humanos;</a:t>
            </a: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endParaRPr lang="pt-PT" sz="17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pt-PT" sz="17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pt-PT" sz="17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pt-PT" sz="17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pt-PT" sz="17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pt-PT" sz="17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pt-PT" sz="17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pt-PT" sz="17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2500" smtClean="0"/>
          </a:p>
        </p:txBody>
      </p:sp>
      <p:sp>
        <p:nvSpPr>
          <p:cNvPr id="67586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67587" name="Rectangle 5"/>
          <p:cNvSpPr>
            <a:spLocks noChangeArrowheads="1"/>
          </p:cNvSpPr>
          <p:nvPr/>
        </p:nvSpPr>
        <p:spPr bwMode="auto">
          <a:xfrm>
            <a:off x="107950" y="195263"/>
            <a:ext cx="84963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3200" i="1"/>
              <a:t>Reconhecimento dos padrões bactericidas 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pt-BR" sz="3200" i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058863"/>
            <a:ext cx="8662987" cy="3429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sz="2200" smtClean="0">
              <a:latin typeface="Calibri" pitchFamily="34" charset="0"/>
            </a:endParaRPr>
          </a:p>
          <a:p>
            <a:pPr eaLnBrk="1" hangingPunct="1"/>
            <a:r>
              <a:rPr sz="2000" i="1" u="sng" smtClean="0">
                <a:solidFill>
                  <a:srgbClr val="0033CC"/>
                </a:solidFill>
                <a:latin typeface="Calibri" pitchFamily="34" charset="0"/>
              </a:rPr>
              <a:t>Receptores agonistas:</a:t>
            </a:r>
          </a:p>
          <a:p>
            <a:pPr algn="just" eaLnBrk="1" hangingPunct="1">
              <a:buFontTx/>
              <a:buChar char="-"/>
            </a:pPr>
            <a:endParaRPr lang="pt-PT" sz="1700" smtClean="0">
              <a:solidFill>
                <a:srgbClr val="0033CC"/>
              </a:solidFill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sz="1700" smtClean="0">
                <a:latin typeface="Tw Cen MT"/>
              </a:rPr>
              <a:t>A associação entre a exposição a componentes bacterianos, insulto hipóxico- isquêmico e lesão cerebral não é uniforme, mas parece ser sensível ao tempo e tipo de insultos e da maturidade do animal;</a:t>
            </a:r>
          </a:p>
          <a:p>
            <a:pPr algn="just" eaLnBrk="1" hangingPunct="1">
              <a:buFontTx/>
              <a:buChar char="-"/>
            </a:pPr>
            <a:endParaRPr sz="17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sz="1700" smtClean="0">
                <a:latin typeface="Tw Cen MT"/>
              </a:rPr>
              <a:t>O pré-tratamento com lipopolissacarídeo em ratos adultos com lesão hipóxico-isquêmica, reduziu a perda de tecido cerebral, sugerindo que, em animais adultos, lipopolissacarídeo pode ter um efeito de proteção.</a:t>
            </a:r>
          </a:p>
          <a:p>
            <a:pPr algn="just"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endParaRPr sz="20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smtClean="0">
              <a:latin typeface="Calibri" pitchFamily="34" charset="0"/>
            </a:endParaRPr>
          </a:p>
          <a:p>
            <a:pPr eaLnBrk="1" hangingPunct="1"/>
            <a:endParaRPr sz="22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4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mtClean="0">
              <a:latin typeface="Tw Cen MT"/>
            </a:endParaRPr>
          </a:p>
        </p:txBody>
      </p:sp>
      <p:sp>
        <p:nvSpPr>
          <p:cNvPr id="68610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68611" name="Rectangle 5"/>
          <p:cNvSpPr>
            <a:spLocks noChangeArrowheads="1"/>
          </p:cNvSpPr>
          <p:nvPr/>
        </p:nvSpPr>
        <p:spPr bwMode="auto">
          <a:xfrm>
            <a:off x="107950" y="195263"/>
            <a:ext cx="84963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3200" i="1"/>
              <a:t>Reconhecimento dos padrões bactericidas 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pt-BR" sz="3200" i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203325"/>
            <a:ext cx="8662987" cy="36718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5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sz="2000" i="1" u="sng" smtClean="0">
                <a:solidFill>
                  <a:srgbClr val="0033CC"/>
                </a:solidFill>
                <a:latin typeface="Calibri" pitchFamily="34" charset="0"/>
              </a:rPr>
              <a:t>Receptores agonistas:</a:t>
            </a:r>
          </a:p>
          <a:p>
            <a:pPr eaLnBrk="1" hangingPunct="1">
              <a:lnSpc>
                <a:spcPct val="80000"/>
              </a:lnSpc>
            </a:pPr>
            <a:endParaRPr sz="1500" i="1" u="sng" smtClean="0">
              <a:solidFill>
                <a:srgbClr val="0033CC"/>
              </a:solidFill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/>
              <a:t>Em ratos recém-nascidos, a sensibilização proporcionada pelo lipopolissacarídeo é dependente do tempo: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pt-PT" sz="1700" smtClean="0"/>
              <a:t> O lipopolissacarídeo dado ou 6 h ou 72 h antes do insulto hipóxico-isquêmico resulta em aumento da lesão cerebral;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pt-PT" sz="1700" smtClean="0"/>
              <a:t>O tamanho do prejuízo é substancialmente reduzido com intervalo de 24h. 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pt-PT" sz="1700" smtClean="0"/>
              <a:t>O aumento da maturidade cerebral (idade pós-natal) e o aumento simultâneo na expressão de TLR4 cerebral é crucial para os efeitos protetores do lipopolissacarídeo.</a:t>
            </a: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5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400" smtClean="0"/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400" smtClean="0"/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4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4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4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5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5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000" smtClean="0"/>
          </a:p>
        </p:txBody>
      </p:sp>
      <p:sp>
        <p:nvSpPr>
          <p:cNvPr id="69634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69635" name="Rectangle 5"/>
          <p:cNvSpPr>
            <a:spLocks noChangeArrowheads="1"/>
          </p:cNvSpPr>
          <p:nvPr/>
        </p:nvSpPr>
        <p:spPr bwMode="auto">
          <a:xfrm>
            <a:off x="107950" y="195263"/>
            <a:ext cx="84963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3200" i="1"/>
              <a:t>Reconhecimento dos padrões bactericidas 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pt-BR" sz="3200" i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058863"/>
            <a:ext cx="8662987" cy="3429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000" i="1" u="sng" smtClean="0">
              <a:solidFill>
                <a:srgbClr val="0033CC"/>
              </a:solidFill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700" i="1" u="sng" smtClean="0">
              <a:solidFill>
                <a:srgbClr val="0033CC"/>
              </a:solidFill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A relação entre bacteremia e lesão cerebral é complicado pelos vários aspectos  que podem contribuir para um aumento do risco de lesão cerebral em prematuros; 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Alguns fatores que contribuem com o surgimento de bacteremia como dispositivos de plástico  (TOT, cateteres) e nutrição parenteral total podem estar relacionados a alterações no desenvolvimento cerebral;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Hemorragia intraventricular é o tipo de lesão cerebral mais comum em prematuros extremos, detectados com neuroimagem convencional</a:t>
            </a: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i="1" u="sng" smtClean="0"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500" smtClean="0">
              <a:latin typeface="Tw Cen MT"/>
            </a:endParaRPr>
          </a:p>
        </p:txBody>
      </p:sp>
      <p:sp>
        <p:nvSpPr>
          <p:cNvPr id="70658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70659" name="Rectangle 6"/>
          <p:cNvSpPr>
            <a:spLocks noChangeArrowheads="1"/>
          </p:cNvSpPr>
          <p:nvPr/>
        </p:nvSpPr>
        <p:spPr bwMode="auto">
          <a:xfrm>
            <a:off x="1042988" y="339725"/>
            <a:ext cx="7561262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2400" i="1">
                <a:solidFill>
                  <a:srgbClr val="0033CC"/>
                </a:solidFill>
              </a:rPr>
              <a:t>Lesão cerebral em prematuros com bacteremia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lang="pt-BR" sz="2400" i="1">
              <a:solidFill>
                <a:srgbClr val="0033CC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131888"/>
            <a:ext cx="8662987" cy="3429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0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22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solidFill>
                  <a:srgbClr val="FF3300"/>
                </a:solidFill>
                <a:latin typeface="Tw Cen MT"/>
              </a:rPr>
              <a:t>Prematuros   com  bacteremia   de início precoce têm um risco maior (até 20%) de hemorragia intraventricular de grau elevado </a:t>
            </a:r>
            <a:r>
              <a:rPr lang="pt-PT" sz="1700" smtClean="0">
                <a:solidFill>
                  <a:srgbClr val="0033CC"/>
                </a:solidFill>
                <a:latin typeface="Tw Cen MT"/>
              </a:rPr>
              <a:t>(Fig 2A);</a:t>
            </a:r>
            <a:r>
              <a:rPr lang="pt-PT" sz="1700" smtClean="0">
                <a:solidFill>
                  <a:srgbClr val="FF3300"/>
                </a:solidFill>
                <a:latin typeface="Tw Cen MT"/>
              </a:rPr>
              <a:t/>
            </a:r>
            <a:br>
              <a:rPr lang="pt-PT" sz="1700" smtClean="0">
                <a:solidFill>
                  <a:srgbClr val="FF3300"/>
                </a:solidFill>
                <a:latin typeface="Tw Cen MT"/>
              </a:rPr>
            </a:br>
            <a:endParaRPr lang="pt-PT" sz="1700" smtClean="0">
              <a:solidFill>
                <a:srgbClr val="FF3300"/>
              </a:solidFill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Hemorragia cerebelar pode ocorrer até 20% de  prematuros, mas a incidência é muitas vezes subestimada  por ultrassonografia de crânio (</a:t>
            </a:r>
            <a:r>
              <a:rPr lang="pt-PT" sz="1700" smtClean="0">
                <a:solidFill>
                  <a:srgbClr val="0033CC"/>
                </a:solidFill>
                <a:latin typeface="Tw Cen MT"/>
              </a:rPr>
              <a:t>Fig 2B</a:t>
            </a:r>
            <a:r>
              <a:rPr lang="pt-PT" sz="1700" smtClean="0">
                <a:latin typeface="Tw Cen MT"/>
              </a:rPr>
              <a:t>);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Em prematuros,  a  associação  entre   a   sepse   neonatal  e aumento do risco de hemorragia cerebelar afirma o conceito entre bacteremia e exacerbação de lesão cerebral neonatal.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600" smtClean="0"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600" i="1" u="sng" smtClean="0"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sz="16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700" i="1" u="sng" smtClean="0"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6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6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200" smtClean="0">
              <a:latin typeface="Tw Cen MT"/>
            </a:endParaRPr>
          </a:p>
        </p:txBody>
      </p:sp>
      <p:sp>
        <p:nvSpPr>
          <p:cNvPr id="71682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71683" name="Rectangle 5"/>
          <p:cNvSpPr>
            <a:spLocks noChangeArrowheads="1"/>
          </p:cNvSpPr>
          <p:nvPr/>
        </p:nvSpPr>
        <p:spPr bwMode="auto">
          <a:xfrm>
            <a:off x="1835150" y="280988"/>
            <a:ext cx="659288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2400" i="1">
                <a:solidFill>
                  <a:srgbClr val="0033CC"/>
                </a:solidFill>
              </a:rPr>
              <a:t>Lesão cerebral em prematuros com bacteremia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700088"/>
            <a:ext cx="6761163" cy="399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6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417638"/>
            <a:ext cx="8153400" cy="3241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sz="1600" smtClean="0">
                <a:latin typeface="Tw Cen MT"/>
              </a:rPr>
              <a:t>A incidência de leucomalácia periventricular e lesões da substância branca varia de acordo com o método de detecção;</a:t>
            </a:r>
          </a:p>
          <a:p>
            <a:pPr eaLnBrk="1" hangingPunct="1">
              <a:lnSpc>
                <a:spcPct val="80000"/>
              </a:lnSpc>
            </a:pPr>
            <a:r>
              <a:rPr sz="1600" smtClean="0">
                <a:latin typeface="Tw Cen MT"/>
              </a:rPr>
              <a:t>Estudos preliminares sugerem que a RM é mais sensível na detecção da lesão da substância branca do que a tomografia computadorizada ou ultrassom;</a:t>
            </a:r>
          </a:p>
          <a:p>
            <a:pPr eaLnBrk="1" hangingPunct="1">
              <a:lnSpc>
                <a:spcPct val="80000"/>
              </a:lnSpc>
            </a:pPr>
            <a:r>
              <a:rPr sz="1600" smtClean="0">
                <a:latin typeface="Tw Cen MT"/>
              </a:rPr>
              <a:t>Exames de ressonância magnética dos seres humanos mostram uma forte associação entre a infecção e lesão da substância branca no cérebro do prematuro; </a:t>
            </a:r>
          </a:p>
          <a:p>
            <a:pPr eaLnBrk="1" hangingPunct="1">
              <a:lnSpc>
                <a:spcPct val="80000"/>
              </a:lnSpc>
            </a:pPr>
            <a:r>
              <a:rPr sz="1600" smtClean="0">
                <a:latin typeface="Tw Cen MT"/>
              </a:rPr>
              <a:t>Anormalidades tem também foram relatadas  na integridade microestrutural da substância branca,suportando um  efeito adverso de infecção ou inflamação na substância branca cerebral matéria branca cerebral; </a:t>
            </a:r>
            <a:br>
              <a:rPr sz="1600" smtClean="0">
                <a:latin typeface="Tw Cen MT"/>
              </a:rPr>
            </a:br>
            <a:r>
              <a:rPr sz="1600" smtClean="0">
                <a:latin typeface="Tw Cen MT"/>
              </a:rPr>
              <a:t>esta lesão torna-se mais grave na presença de enterocolite necrosante e agravada pela hipotensão sistêmica </a:t>
            </a:r>
            <a:r>
              <a:rPr sz="1600" smtClean="0">
                <a:solidFill>
                  <a:srgbClr val="0033CC"/>
                </a:solidFill>
                <a:latin typeface="Tw Cen MT"/>
              </a:rPr>
              <a:t>(Figura  3).</a:t>
            </a:r>
          </a:p>
        </p:txBody>
      </p:sp>
      <p:sp>
        <p:nvSpPr>
          <p:cNvPr id="73730" name="Rectangle 4"/>
          <p:cNvSpPr>
            <a:spLocks noChangeArrowheads="1"/>
          </p:cNvSpPr>
          <p:nvPr/>
        </p:nvSpPr>
        <p:spPr bwMode="auto">
          <a:xfrm>
            <a:off x="1835150" y="280988"/>
            <a:ext cx="659288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2400" i="1">
                <a:solidFill>
                  <a:srgbClr val="0033CC"/>
                </a:solidFill>
              </a:rPr>
              <a:t>Lesão cerebral em prematuros com bacteremia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700088"/>
            <a:ext cx="7048500" cy="422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3"/>
          <p:cNvSpPr>
            <a:spLocks noGrp="1"/>
          </p:cNvSpPr>
          <p:nvPr>
            <p:ph type="body" idx="4294967295"/>
          </p:nvPr>
        </p:nvSpPr>
        <p:spPr>
          <a:xfrm>
            <a:off x="395288" y="1352550"/>
            <a:ext cx="8370887" cy="3241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sz="1600" smtClean="0">
                <a:latin typeface="Tw Cen MT"/>
              </a:rPr>
              <a:t>Por fim, a ressonância magnética pode definir  mudanças no desenvolvimento cerebral incluindo reduções no crescimento cerebral tanto regional como  em todo o cérebro; </a:t>
            </a:r>
          </a:p>
          <a:p>
            <a:pPr eaLnBrk="1" hangingPunct="1">
              <a:lnSpc>
                <a:spcPct val="80000"/>
              </a:lnSpc>
            </a:pPr>
            <a:r>
              <a:rPr sz="1600" smtClean="0">
                <a:latin typeface="Tw Cen MT"/>
              </a:rPr>
              <a:t>Bacteremia está associada com alterações na espectroscopia  do cérebro e redução do crescimento cerebral, consistentes com o efeito adverso conhecido de infecção neonatal no crescimento somático; </a:t>
            </a:r>
            <a:br>
              <a:rPr sz="1600" smtClean="0">
                <a:latin typeface="Tw Cen MT"/>
              </a:rPr>
            </a:br>
            <a:endParaRPr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</a:pPr>
            <a:r>
              <a:rPr sz="1600" smtClean="0">
                <a:latin typeface="Tw Cen MT"/>
              </a:rPr>
              <a:t> Uma compreensão das mudanças na sequência do normal desenvolvimento cerebral, combinado com ou independente de lesão cerebral, irá proporcionar uma melhor apreciação da efeito de bacteremia e complicações associadas ao sistema nervoso central;</a:t>
            </a:r>
          </a:p>
          <a:p>
            <a:pPr eaLnBrk="1" hangingPunct="1">
              <a:lnSpc>
                <a:spcPct val="80000"/>
              </a:lnSpc>
            </a:pPr>
            <a:r>
              <a:rPr sz="1600" smtClean="0">
                <a:latin typeface="Tw Cen MT"/>
              </a:rPr>
              <a:t>Em resumo, neuroimagem tem proporcionado uma clara delimitação da amplitude do efeito da bacteremia  neonatal e exacerbação da lesão cerebral para deficiências no desenvolvimento do cérebro.</a:t>
            </a:r>
          </a:p>
        </p:txBody>
      </p:sp>
      <p:sp>
        <p:nvSpPr>
          <p:cNvPr id="75778" name="Rectangle 4"/>
          <p:cNvSpPr>
            <a:spLocks noChangeArrowheads="1"/>
          </p:cNvSpPr>
          <p:nvPr/>
        </p:nvSpPr>
        <p:spPr bwMode="auto">
          <a:xfrm>
            <a:off x="1403350" y="339725"/>
            <a:ext cx="659288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2400" i="1">
                <a:solidFill>
                  <a:srgbClr val="0033CC"/>
                </a:solidFill>
              </a:rPr>
              <a:t>Lesão cerebral em prematuros com bacteremia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330325"/>
            <a:ext cx="8662987" cy="3429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eaLnBrk="1" hangingPunct="1"/>
            <a:endParaRPr sz="2000" i="1" u="sng" smtClean="0"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/>
              <a:t>A incidência de partos prematuros tem aumentado nos últimos 30 anos e as intervenções destinadas a reduzir esta tendência têm sido decepcionantes; </a:t>
            </a:r>
          </a:p>
          <a:p>
            <a:pPr algn="just" eaLnBrk="1" hangingPunct="1">
              <a:buFontTx/>
              <a:buChar char="-"/>
            </a:pPr>
            <a:endParaRPr lang="pt-PT" sz="1700" smtClean="0"/>
          </a:p>
          <a:p>
            <a:pPr algn="just" eaLnBrk="1" hangingPunct="1">
              <a:buFontTx/>
              <a:buChar char="-"/>
            </a:pPr>
            <a:r>
              <a:rPr lang="pt-PT" sz="1700" smtClean="0"/>
              <a:t>Uma proporção substancial de crianças nascidas pré-termo são expostos à inflamação bem antes do nascimento, e tentar amenizar as consequências no período pós-natal é um desafio;</a:t>
            </a:r>
          </a:p>
          <a:p>
            <a:pPr algn="just" eaLnBrk="1" hangingPunct="1">
              <a:buFontTx/>
              <a:buChar char="-"/>
            </a:pPr>
            <a:endParaRPr lang="pt-PT" sz="1700" smtClean="0"/>
          </a:p>
          <a:p>
            <a:pPr algn="just" eaLnBrk="1" hangingPunct="1">
              <a:buFontTx/>
              <a:buChar char="-"/>
            </a:pPr>
            <a:r>
              <a:rPr lang="pt-PT" sz="1700" smtClean="0"/>
              <a:t>Portanto, novas estratégias para a prevenção e tratamento da inflamação perinatal e sepse neonatal são urgentemente necessários; </a:t>
            </a:r>
          </a:p>
          <a:p>
            <a:pPr algn="just" eaLnBrk="1" hangingPunct="1">
              <a:buFontTx/>
              <a:buChar char="-"/>
            </a:pPr>
            <a:endParaRPr lang="pt-PT" sz="1900" smtClean="0"/>
          </a:p>
          <a:p>
            <a:pPr algn="just" eaLnBrk="1" hangingPunct="1">
              <a:buFontTx/>
              <a:buChar char="-"/>
            </a:pPr>
            <a:endParaRPr lang="pt-PT" sz="1900" smtClean="0"/>
          </a:p>
          <a:p>
            <a:pPr algn="just" eaLnBrk="1" hangingPunct="1">
              <a:buFontTx/>
              <a:buChar char="-"/>
            </a:pPr>
            <a:endParaRPr lang="pt-PT" sz="1900" smtClean="0"/>
          </a:p>
          <a:p>
            <a:pPr algn="just" eaLnBrk="1" hangingPunct="1">
              <a:buFontTx/>
              <a:buChar char="-"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i="1" u="sng" smtClean="0"/>
          </a:p>
          <a:p>
            <a:pPr algn="just" eaLnBrk="1" hangingPunct="1">
              <a:buFontTx/>
              <a:buChar char="-"/>
            </a:pPr>
            <a:endParaRPr sz="1900" i="1" u="sng" smtClean="0">
              <a:latin typeface="Calibri" pitchFamily="34" charset="0"/>
            </a:endParaRPr>
          </a:p>
          <a:p>
            <a:pPr eaLnBrk="1" hangingPunct="1"/>
            <a:endParaRPr sz="2000" i="1" u="sng" smtClean="0">
              <a:latin typeface="Calibri" pitchFamily="34" charset="0"/>
            </a:endParaRPr>
          </a:p>
          <a:p>
            <a:pPr eaLnBrk="1" hangingPunct="1"/>
            <a:endParaRPr sz="20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eaLnBrk="1" hangingPunct="1"/>
            <a:endParaRPr sz="2000" i="1" u="sng" smtClean="0"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buFontTx/>
              <a:buChar char="-"/>
            </a:pPr>
            <a:endParaRPr lang="pt-PT" sz="1900" smtClean="0"/>
          </a:p>
          <a:p>
            <a:pPr eaLnBrk="1" hangingPunct="1">
              <a:buFontTx/>
              <a:buChar char="-"/>
            </a:pPr>
            <a:endParaRPr lang="pt-PT" sz="1900" smtClean="0"/>
          </a:p>
          <a:p>
            <a:pPr eaLnBrk="1" hangingPunct="1">
              <a:buFontTx/>
              <a:buChar char="-"/>
            </a:pPr>
            <a:endParaRPr lang="pt-PT" sz="1900" smtClean="0"/>
          </a:p>
          <a:p>
            <a:pPr eaLnBrk="1" hangingPunct="1">
              <a:buFont typeface="Wingdings" pitchFamily="2" charset="2"/>
              <a:buNone/>
            </a:pPr>
            <a:endParaRPr lang="pt-PT" sz="1900" smtClean="0"/>
          </a:p>
          <a:p>
            <a:pPr eaLnBrk="1" hangingPunct="1">
              <a:buFont typeface="Wingdings" pitchFamily="2" charset="2"/>
              <a:buNone/>
            </a:pPr>
            <a:endParaRPr lang="pt-PT" sz="1900" smtClean="0"/>
          </a:p>
          <a:p>
            <a:pPr eaLnBrk="1" hangingPunct="1">
              <a:buFont typeface="Wingdings" pitchFamily="2" charset="2"/>
              <a:buNone/>
            </a:pPr>
            <a:endParaRPr lang="pt-PT" sz="19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/>
            <a:endParaRPr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700" smtClean="0"/>
          </a:p>
        </p:txBody>
      </p:sp>
      <p:sp>
        <p:nvSpPr>
          <p:cNvPr id="76802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76803" name="Rectangle 5"/>
          <p:cNvSpPr>
            <a:spLocks noChangeArrowheads="1"/>
          </p:cNvSpPr>
          <p:nvPr/>
        </p:nvSpPr>
        <p:spPr bwMode="auto">
          <a:xfrm>
            <a:off x="1979613" y="195263"/>
            <a:ext cx="57991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330325"/>
            <a:ext cx="8662987" cy="34290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>
                <a:solidFill>
                  <a:srgbClr val="FF3300"/>
                </a:solidFill>
                <a:latin typeface="Tw Cen MT"/>
              </a:rPr>
              <a:t>Os efeitos deletérios da infecção neonatal sobre a lesão da substância branca e as consequências neurológicas a longo prazo parecem intimamente relacionadas com a liberação e circulação de moléculas pró-inflamatórias derivadas de bactérias que induzem inflamação sistêmica;</a:t>
            </a:r>
          </a:p>
          <a:p>
            <a:pPr algn="just" eaLnBrk="1" hangingPunct="1">
              <a:buFontTx/>
              <a:buChar char="-"/>
            </a:pPr>
            <a:endParaRPr lang="pt-PT" sz="1700" smtClean="0">
              <a:solidFill>
                <a:srgbClr val="FF3300"/>
              </a:solidFill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>
                <a:latin typeface="Tw Cen MT"/>
              </a:rPr>
              <a:t>Consequentemente, a terapia antibiótica sozinha não ameniza o risco de lesões da substância branca, o comprometimento do desenvolvimento neurológico e paralisia cerebral associada à sepse neonatal.</a:t>
            </a:r>
          </a:p>
          <a:p>
            <a:pPr algn="just"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endParaRPr sz="20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endParaRPr sz="2200" i="1" u="sng" smtClean="0">
              <a:latin typeface="Calibri" pitchFamily="34" charset="0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smtClean="0">
              <a:latin typeface="Calibri" pitchFamily="34" charset="0"/>
            </a:endParaRPr>
          </a:p>
          <a:p>
            <a:pPr eaLnBrk="1" hangingPunct="1"/>
            <a:endParaRPr sz="22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4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mtClean="0">
              <a:latin typeface="Tw Cen MT"/>
            </a:endParaRPr>
          </a:p>
        </p:txBody>
      </p:sp>
      <p:sp>
        <p:nvSpPr>
          <p:cNvPr id="77826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77827" name="Rectangle 5"/>
          <p:cNvSpPr>
            <a:spLocks noChangeArrowheads="1"/>
          </p:cNvSpPr>
          <p:nvPr/>
        </p:nvSpPr>
        <p:spPr bwMode="auto">
          <a:xfrm>
            <a:off x="1979613" y="195263"/>
            <a:ext cx="57991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330325"/>
            <a:ext cx="8662987" cy="34290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lang="pt-PT" sz="2000" smtClean="0">
                <a:latin typeface="Tw Cen MT"/>
              </a:rPr>
              <a:t> </a:t>
            </a:r>
            <a:r>
              <a:rPr lang="pt-PT" sz="1700" smtClean="0">
                <a:latin typeface="Tw Cen MT"/>
              </a:rPr>
              <a:t>As novas intervenções de proteção podem incluir a inibição radicais livres, drogas anti-apoptóticos e anti-inflamatórios e os compostos dirigidos a redução da resposta inflamatória do hospedeiro ao produtos microbianos, por exemplo, lipopeptídeos bacterianos e ácidos lipoteicóicos (TLR2), lipopolissacarídeo (TLR4), peptidogycans (Nod1), e outros;</a:t>
            </a:r>
          </a:p>
          <a:p>
            <a:pPr algn="just" eaLnBrk="1" hangingPunct="1"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>
                <a:latin typeface="Tw Cen MT"/>
              </a:rPr>
              <a:t>Os corticosteróides são potentes fármacos anti-inflamatórios, e a dexametasona, em particular, tem sido muito utilizada em  prematuros, principalmente para o tratamento e prevenção  de doença pulmonar crônica;</a:t>
            </a:r>
          </a:p>
          <a:p>
            <a:pPr algn="just"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algn="just" eaLnBrk="1" hangingPunct="1"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endParaRPr sz="20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endParaRPr sz="2200" i="1" u="sng" smtClean="0">
              <a:latin typeface="Calibri" pitchFamily="34" charset="0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smtClean="0">
              <a:latin typeface="Calibri" pitchFamily="34" charset="0"/>
            </a:endParaRPr>
          </a:p>
          <a:p>
            <a:pPr eaLnBrk="1" hangingPunct="1"/>
            <a:endParaRPr sz="22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4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mtClean="0">
              <a:latin typeface="Tw Cen MT"/>
            </a:endParaRPr>
          </a:p>
        </p:txBody>
      </p:sp>
      <p:sp>
        <p:nvSpPr>
          <p:cNvPr id="78850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78851" name="Rectangle 5"/>
          <p:cNvSpPr>
            <a:spLocks noChangeArrowheads="1"/>
          </p:cNvSpPr>
          <p:nvPr/>
        </p:nvSpPr>
        <p:spPr bwMode="auto">
          <a:xfrm>
            <a:off x="1979613" y="195263"/>
            <a:ext cx="57991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330325"/>
            <a:ext cx="8662987" cy="3429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algn="just"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>
                <a:latin typeface="Tw Cen MT"/>
              </a:rPr>
              <a:t>No entanto, a dexametasona tem importante efeito adverso a longo prazo com consequências para o desenvolvimento neurológico, incluindo o  aumento do risco de paralisia cerebral, impedindo a sua utilização universal como uma droga anti-inflamatória;</a:t>
            </a:r>
          </a:p>
          <a:p>
            <a:pPr algn="just" eaLnBrk="1" hangingPunct="1"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>
                <a:latin typeface="Tw Cen MT"/>
              </a:rPr>
              <a:t>A hidrocortisona  poderia ser igualmente eficaz para doença pulmonar crônica  sem os efeitos prejudiciais a nível neurológico, porém possui outros efeitos adversos,  como a perfuração gastrointestinal;</a:t>
            </a:r>
          </a:p>
          <a:p>
            <a:pPr algn="just"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endParaRPr sz="20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endParaRPr sz="2200" i="1" u="sng" smtClean="0">
              <a:latin typeface="Calibri" pitchFamily="34" charset="0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smtClean="0">
              <a:latin typeface="Calibri" pitchFamily="34" charset="0"/>
            </a:endParaRPr>
          </a:p>
          <a:p>
            <a:pPr eaLnBrk="1" hangingPunct="1"/>
            <a:endParaRPr sz="22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4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mtClean="0">
              <a:latin typeface="Tw Cen MT"/>
            </a:endParaRPr>
          </a:p>
        </p:txBody>
      </p:sp>
      <p:sp>
        <p:nvSpPr>
          <p:cNvPr id="79874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79875" name="Rectangle 5"/>
          <p:cNvSpPr>
            <a:spLocks noChangeArrowheads="1"/>
          </p:cNvSpPr>
          <p:nvPr/>
        </p:nvSpPr>
        <p:spPr bwMode="auto">
          <a:xfrm>
            <a:off x="1979613" y="195263"/>
            <a:ext cx="57991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330325"/>
            <a:ext cx="8662987" cy="3429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algn="just"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>
                <a:latin typeface="Tw Cen MT"/>
              </a:rPr>
              <a:t>É importante notar que os esteróides pós-natais não foram investigados sistematicamente como moduladores imunológicos em recém-nascido prematuro com infecção, e seus efeitos sobre a sobrevivência e os resultados a  longo prazo neste contexto são desconhecidos;</a:t>
            </a:r>
          </a:p>
          <a:p>
            <a:pPr algn="just" eaLnBrk="1" hangingPunct="1">
              <a:buFontTx/>
              <a:buChar char="-"/>
            </a:pPr>
            <a:endParaRPr sz="1700" i="1" u="sng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>
                <a:latin typeface="Tw Cen MT"/>
              </a:rPr>
              <a:t>Qualquer nova intervenção terá de ser avaliada com cuidado, com ênfase em segurança antes de ser defendido para uso de rotina, principalmente neste período crucial do desenvolvimento imunológico.</a:t>
            </a:r>
            <a:endParaRPr sz="1700" i="1" u="sng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endParaRPr sz="20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endParaRPr sz="2200" i="1" u="sng" smtClean="0">
              <a:latin typeface="Calibri" pitchFamily="34" charset="0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smtClean="0">
              <a:latin typeface="Calibri" pitchFamily="34" charset="0"/>
            </a:endParaRPr>
          </a:p>
          <a:p>
            <a:pPr eaLnBrk="1" hangingPunct="1"/>
            <a:endParaRPr sz="22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4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mtClean="0">
              <a:latin typeface="Tw Cen MT"/>
            </a:endParaRPr>
          </a:p>
        </p:txBody>
      </p:sp>
      <p:sp>
        <p:nvSpPr>
          <p:cNvPr id="80898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80899" name="Rectangle 5"/>
          <p:cNvSpPr>
            <a:spLocks noChangeArrowheads="1"/>
          </p:cNvSpPr>
          <p:nvPr/>
        </p:nvSpPr>
        <p:spPr bwMode="auto">
          <a:xfrm>
            <a:off x="1908175" y="268288"/>
            <a:ext cx="5799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347788"/>
            <a:ext cx="8662987" cy="3429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sz="2000" b="1" i="1" smtClean="0">
                <a:solidFill>
                  <a:srgbClr val="0033CC"/>
                </a:solidFill>
                <a:latin typeface="Calibri" pitchFamily="34" charset="0"/>
              </a:rPr>
              <a:t>N-acetilcisteína</a:t>
            </a:r>
            <a:r>
              <a:rPr sz="2000" i="1" smtClean="0">
                <a:solidFill>
                  <a:srgbClr val="0033CC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90000"/>
              </a:lnSpc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A  droga   antioxidante   N-acetilcisteína   responsável   pela   eliminação  de  radicais  livres, atravessa facilmente a placenta e é considerado seguro durante a  gravidez   e   no   recém -nascido pré-termo; </a:t>
            </a:r>
            <a:br>
              <a:rPr lang="pt-PT" sz="1700" smtClean="0">
                <a:latin typeface="Tw Cen MT"/>
              </a:rPr>
            </a:b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Ela pode impedir a degeneração dos oligodendrócitos e a redução da mielinização no cérebro do rato em desenvolvimento;</a:t>
            </a: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Esse efeito é associado com atenuação da reação inflamatória intracerebral, levando a concentrações reduzidas de TNF, interleucina-1, e a expressão de indutível da </a:t>
            </a:r>
            <a:r>
              <a:rPr lang="pt-PT" sz="1700" i="1" smtClean="0">
                <a:latin typeface="Tw Cen MT"/>
              </a:rPr>
              <a:t>sintase</a:t>
            </a:r>
            <a:r>
              <a:rPr lang="pt-PT" sz="1700" smtClean="0">
                <a:latin typeface="Tw Cen MT"/>
              </a:rPr>
              <a:t> do óxido nítrico; </a:t>
            </a: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2000" i="1" u="sng" smtClean="0">
              <a:latin typeface="Tw Cen MT"/>
            </a:endParaRP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sz="2000" i="1" u="sng" smtClean="0">
              <a:latin typeface="Calibri" pitchFamily="34" charset="0"/>
            </a:endParaRP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pt-PT" sz="1900" smtClean="0">
              <a:latin typeface="Tw Cen MT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pt-PT" sz="1900" smtClean="0">
              <a:latin typeface="Tw Cen MT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pt-PT" sz="1900" smtClean="0">
              <a:latin typeface="Tw Cen MT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pt-PT" sz="1900" smtClean="0">
              <a:latin typeface="Tw Cen MT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pt-PT" sz="1900" smtClean="0">
              <a:latin typeface="Tw Cen MT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pt-PT" sz="19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sz="20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22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sz="2700" smtClean="0">
              <a:latin typeface="Tw Cen MT"/>
            </a:endParaRPr>
          </a:p>
        </p:txBody>
      </p:sp>
      <p:sp>
        <p:nvSpPr>
          <p:cNvPr id="81922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81923" name="Rectangle 5"/>
          <p:cNvSpPr>
            <a:spLocks noChangeArrowheads="1"/>
          </p:cNvSpPr>
          <p:nvPr/>
        </p:nvSpPr>
        <p:spPr bwMode="auto">
          <a:xfrm>
            <a:off x="1908175" y="268288"/>
            <a:ext cx="5799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330325"/>
            <a:ext cx="8662987" cy="3429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sz="2000" b="1" i="1" smtClean="0">
                <a:solidFill>
                  <a:srgbClr val="0033CC"/>
                </a:solidFill>
                <a:latin typeface="Calibri" pitchFamily="34" charset="0"/>
              </a:rPr>
              <a:t>N-acetilcisteína</a:t>
            </a:r>
            <a:r>
              <a:rPr sz="2000" i="1" smtClean="0">
                <a:solidFill>
                  <a:srgbClr val="0033CC"/>
                </a:solidFill>
                <a:latin typeface="Calibri" pitchFamily="34" charset="0"/>
              </a:rPr>
              <a:t>:</a:t>
            </a: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solidFill>
                <a:srgbClr val="0033CC"/>
              </a:solidFill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/>
              <a:t>Sugere-se que a N-acetilcisteína tenha um valor terapêutico potencial, especialmente tendo em conta o efeitos protetores da administração pré-natal em animais com corioamnionite, um cenário onde intervenção pós-natal pode ser de pouco benefício;</a:t>
            </a:r>
          </a:p>
          <a:p>
            <a:pPr algn="just" eaLnBrk="1" hangingPunct="1">
              <a:buFontTx/>
              <a:buChar char="-"/>
            </a:pPr>
            <a:endParaRPr lang="pt-PT" sz="1700" i="1" u="sng" smtClean="0"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/>
              <a:t>No entanto, a N-acetilcisteína pode comprometer a estabilidade cardiovascular fetal e, até o momento, há necessidade de mais estudos sobre o assunto.</a:t>
            </a:r>
            <a:endParaRPr lang="pt-PT" sz="1700" i="1" u="sng" smtClean="0">
              <a:latin typeface="Calibri" pitchFamily="34" charset="0"/>
            </a:endParaRPr>
          </a:p>
          <a:p>
            <a:pPr algn="just" eaLnBrk="1" hangingPunct="1"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/>
          </a:p>
          <a:p>
            <a:pPr algn="just" eaLnBrk="1" hangingPunct="1">
              <a:buFontTx/>
              <a:buChar char="-"/>
            </a:pPr>
            <a:endParaRPr sz="20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i="1" u="sng" smtClean="0">
              <a:latin typeface="Calibri" pitchFamily="34" charset="0"/>
            </a:endParaRPr>
          </a:p>
          <a:p>
            <a:pPr eaLnBrk="1" hangingPunct="1"/>
            <a:endParaRPr sz="2200" i="1" u="sng" smtClean="0"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endParaRPr sz="2200" i="1" u="sng" smtClean="0">
              <a:latin typeface="Calibri" pitchFamily="34" charset="0"/>
            </a:endParaRPr>
          </a:p>
          <a:p>
            <a:pPr eaLnBrk="1" hangingPunct="1">
              <a:buFontTx/>
              <a:buChar char="-"/>
            </a:pPr>
            <a:endParaRPr lang="pt-PT" sz="2000" smtClean="0"/>
          </a:p>
          <a:p>
            <a:pPr eaLnBrk="1" hangingPunct="1">
              <a:buFontTx/>
              <a:buChar char="-"/>
            </a:pPr>
            <a:endParaRPr lang="pt-PT" sz="2000" smtClean="0"/>
          </a:p>
          <a:p>
            <a:pPr eaLnBrk="1" hangingPunct="1">
              <a:buFontTx/>
              <a:buChar char="-"/>
            </a:pPr>
            <a:endParaRPr lang="pt-PT" sz="2000" smtClean="0"/>
          </a:p>
          <a:p>
            <a:pPr eaLnBrk="1" hangingPunct="1">
              <a:buFont typeface="Wingdings" pitchFamily="2" charset="2"/>
              <a:buNone/>
            </a:pPr>
            <a:endParaRPr lang="pt-PT" sz="2000" smtClean="0"/>
          </a:p>
          <a:p>
            <a:pPr eaLnBrk="1" hangingPunct="1">
              <a:buFont typeface="Wingdings" pitchFamily="2" charset="2"/>
              <a:buNone/>
            </a:pPr>
            <a:endParaRPr lang="pt-PT" sz="2000" smtClean="0"/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smtClean="0">
              <a:latin typeface="Calibri" pitchFamily="34" charset="0"/>
            </a:endParaRPr>
          </a:p>
          <a:p>
            <a:pPr eaLnBrk="1" hangingPunct="1"/>
            <a:endParaRPr sz="22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4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mtClean="0"/>
          </a:p>
        </p:txBody>
      </p:sp>
      <p:sp>
        <p:nvSpPr>
          <p:cNvPr id="82946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1908175" y="268288"/>
            <a:ext cx="5799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419225"/>
            <a:ext cx="8662987" cy="3429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sz="2000" b="1" i="1" smtClean="0">
                <a:solidFill>
                  <a:srgbClr val="0033CC"/>
                </a:solidFill>
                <a:latin typeface="Calibri" pitchFamily="34" charset="0"/>
              </a:rPr>
              <a:t>Eritropoetina</a:t>
            </a:r>
            <a:r>
              <a:rPr sz="2000" i="1" smtClean="0">
                <a:solidFill>
                  <a:srgbClr val="0033CC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80000"/>
              </a:lnSpc>
            </a:pPr>
            <a:endParaRPr sz="1700" i="1" u="sng" smtClean="0">
              <a:solidFill>
                <a:srgbClr val="0033CC"/>
              </a:solidFill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A  eritropoetina  mostrou-se   neuroprotetora   em   uma  gama  de  modelos   experimentais;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Os mecanismos de proteção não são completamente compreendidos, mas incluem efeitos anti-oxidantes, anti-apoptóticos, e grande ação anti-inflamatória, tanto sistemicamente quanto no cérebro;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Estudos sugeriram que a eritropoetina melhora o neurodesenvolvimento de lactentes com  encefalopatia hipóxico-isquêmica e está associada com  melhor desenvolvimento de prematuros extremos com 10-13 anos de idade com hemorragia intraventricular  tratados profilaticamente com eritropoietina para a anemia da prematuridade.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i="1" u="sng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i="1" u="sng" smtClean="0"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500" smtClean="0">
              <a:latin typeface="Tw Cen MT"/>
            </a:endParaRPr>
          </a:p>
        </p:txBody>
      </p:sp>
      <p:sp>
        <p:nvSpPr>
          <p:cNvPr id="83970" name="CaixaDeTexto 5"/>
          <p:cNvSpPr txBox="1">
            <a:spLocks noChangeArrowheads="1"/>
          </p:cNvSpPr>
          <p:nvPr/>
        </p:nvSpPr>
        <p:spPr bwMode="auto">
          <a:xfrm>
            <a:off x="6877050" y="4919663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83971" name="Rectangle 5"/>
          <p:cNvSpPr>
            <a:spLocks noChangeArrowheads="1"/>
          </p:cNvSpPr>
          <p:nvPr/>
        </p:nvSpPr>
        <p:spPr bwMode="auto">
          <a:xfrm>
            <a:off x="1908175" y="268288"/>
            <a:ext cx="5799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330325"/>
            <a:ext cx="8662987" cy="3429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sz="2000" b="1" i="1" smtClean="0">
                <a:solidFill>
                  <a:srgbClr val="0033CC"/>
                </a:solidFill>
                <a:latin typeface="Calibri" pitchFamily="34" charset="0"/>
              </a:rPr>
              <a:t>Eritropoetina</a:t>
            </a:r>
            <a:r>
              <a:rPr sz="2000" i="1" smtClean="0">
                <a:latin typeface="Calibri" pitchFamily="34" charset="0"/>
              </a:rPr>
              <a:t>:</a:t>
            </a:r>
          </a:p>
          <a:p>
            <a:pPr eaLnBrk="1" hangingPunct="1"/>
            <a:endParaRPr sz="2000" i="1" u="sng" smtClean="0"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>
                <a:latin typeface="Tw Cen MT"/>
              </a:rPr>
              <a:t>No entanto, recentes meta-análises confirmam que a administração de rotina de eritropoietina aumenta o risco de retinopatia da  prematuridade em prematuros extremos;</a:t>
            </a:r>
          </a:p>
          <a:p>
            <a:pPr algn="just" eaLnBrk="1" hangingPunct="1"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>
                <a:latin typeface="Tw Cen MT"/>
              </a:rPr>
              <a:t>Este risco é de preocupação particular no contexto de sepse tardia, que também é um fator de risco independente para o desenvolvimento de retinopatia;</a:t>
            </a:r>
          </a:p>
          <a:p>
            <a:pPr algn="just" eaLnBrk="1" hangingPunct="1"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r>
              <a:rPr lang="pt-PT" sz="1700" smtClean="0">
                <a:latin typeface="Tw Cen MT"/>
              </a:rPr>
              <a:t>Estudos em grande escala estão sendo realizados  para avaliar o uso de eritropoetina como neuroprotetor em RNPT e RNT com lesão hipoxico isquêmica.</a:t>
            </a:r>
          </a:p>
          <a:p>
            <a:pPr algn="just" eaLnBrk="1" hangingPunct="1">
              <a:buFontTx/>
              <a:buChar char="-"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i="1" u="sng" smtClean="0">
              <a:latin typeface="Tw Cen MT"/>
            </a:endParaRPr>
          </a:p>
          <a:p>
            <a:pPr algn="just" eaLnBrk="1" hangingPunct="1">
              <a:buFontTx/>
              <a:buChar char="-"/>
            </a:pPr>
            <a:endParaRPr sz="1900" i="1" u="sng" smtClean="0">
              <a:latin typeface="Calibri" pitchFamily="34" charset="0"/>
            </a:endParaRPr>
          </a:p>
          <a:p>
            <a:pPr eaLnBrk="1" hangingPunct="1"/>
            <a:endParaRPr sz="2000" i="1" u="sng" smtClean="0">
              <a:latin typeface="Calibri" pitchFamily="34" charset="0"/>
            </a:endParaRPr>
          </a:p>
          <a:p>
            <a:pPr eaLnBrk="1" hangingPunct="1"/>
            <a:endParaRPr sz="20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i="1" u="sng" smtClean="0">
              <a:latin typeface="Calibri" pitchFamily="34" charset="0"/>
            </a:endParaRPr>
          </a:p>
          <a:p>
            <a:pPr eaLnBrk="1" hangingPunct="1"/>
            <a:endParaRPr sz="2000" i="1" u="sng" smtClean="0">
              <a:latin typeface="Calibri" pitchFamily="34" charset="0"/>
            </a:endParaRPr>
          </a:p>
          <a:p>
            <a:pPr algn="just" eaLnBrk="1" hangingPunct="1">
              <a:buFontTx/>
              <a:buChar char="-"/>
            </a:pPr>
            <a:endParaRPr sz="2000" i="1" u="sng" smtClean="0">
              <a:latin typeface="Calibri" pitchFamily="34" charset="0"/>
            </a:endParaRPr>
          </a:p>
          <a:p>
            <a:pPr eaLnBrk="1" hangingPunct="1">
              <a:buFontTx/>
              <a:buChar char="-"/>
            </a:pPr>
            <a:endParaRPr lang="pt-PT" sz="19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1900" smtClean="0">
              <a:latin typeface="Tw Cen MT"/>
            </a:endParaRPr>
          </a:p>
          <a:p>
            <a:pPr eaLnBrk="1" hangingPunct="1">
              <a:buFontTx/>
              <a:buChar char="-"/>
            </a:pPr>
            <a:endParaRPr lang="pt-PT" sz="19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19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1900" smtClean="0">
              <a:latin typeface="Tw Cen MT"/>
            </a:endParaRPr>
          </a:p>
          <a:p>
            <a:pPr eaLnBrk="1" hangingPunct="1">
              <a:buFont typeface="Wingdings" pitchFamily="2" charset="2"/>
              <a:buNone/>
            </a:pPr>
            <a:endParaRPr lang="pt-PT" sz="19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/>
            <a:endParaRPr sz="20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2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sz="2700" smtClean="0">
              <a:latin typeface="Tw Cen MT"/>
            </a:endParaRPr>
          </a:p>
        </p:txBody>
      </p:sp>
      <p:sp>
        <p:nvSpPr>
          <p:cNvPr id="84994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84995" name="Rectangle 5"/>
          <p:cNvSpPr>
            <a:spLocks noChangeArrowheads="1"/>
          </p:cNvSpPr>
          <p:nvPr/>
        </p:nvSpPr>
        <p:spPr bwMode="auto">
          <a:xfrm>
            <a:off x="1908175" y="268288"/>
            <a:ext cx="5799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058863"/>
            <a:ext cx="8662987" cy="3429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pt-PT" sz="2000" b="1" i="1" smtClean="0">
                <a:solidFill>
                  <a:srgbClr val="0033CC"/>
                </a:solidFill>
                <a:latin typeface="Calibri" pitchFamily="34" charset="0"/>
              </a:rPr>
              <a:t>Pentoxifilina</a:t>
            </a:r>
            <a:r>
              <a:rPr lang="pt-PT" sz="2000" b="1" smtClean="0">
                <a:solidFill>
                  <a:srgbClr val="0033CC"/>
                </a:solidFill>
                <a:latin typeface="Calibri" pitchFamily="34" charset="0"/>
              </a:rPr>
              <a:t> 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900" smtClean="0">
              <a:solidFill>
                <a:srgbClr val="0033CC"/>
              </a:solidFill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Pentoxifilina é um derivado sintético da xantina inibidor das fosfodiesterases, inibindo assim a produção de mediadores anti-inflamatórios, tais como o TNFa;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A pentoxifilina tem efeitos benéficos em distúrbios inflamatórios neonatais, incluindo sepse e enterocolite necrosante;</a:t>
            </a:r>
            <a:endParaRPr sz="1700" i="1" u="sng" smtClean="0"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sz="1700" i="1" u="sng" smtClean="0"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Segundo alguns estudos é seguro e bem tolerado, com um perfil favorável de efeitos colaterais, porém ainda não existem dados clínicos da droga em bebês humanos recém-nascidos. </a:t>
            </a: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i="1" u="sng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sz="16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700" i="1" u="sng" smtClean="0"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6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6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6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200" smtClean="0">
              <a:latin typeface="Tw Cen MT"/>
            </a:endParaRPr>
          </a:p>
        </p:txBody>
      </p:sp>
      <p:sp>
        <p:nvSpPr>
          <p:cNvPr id="86018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86019" name="Rectangle 5"/>
          <p:cNvSpPr>
            <a:spLocks noChangeArrowheads="1"/>
          </p:cNvSpPr>
          <p:nvPr/>
        </p:nvSpPr>
        <p:spPr bwMode="auto">
          <a:xfrm>
            <a:off x="1908175" y="268288"/>
            <a:ext cx="5799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330325"/>
            <a:ext cx="8662987" cy="3429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pt-PT" sz="2000" b="1" i="1" smtClean="0">
                <a:solidFill>
                  <a:srgbClr val="0033CC"/>
                </a:solidFill>
                <a:latin typeface="Calibri" pitchFamily="34" charset="0"/>
              </a:rPr>
              <a:t>Minociclina </a:t>
            </a:r>
          </a:p>
          <a:p>
            <a:pPr eaLnBrk="1" hangingPunct="1">
              <a:lnSpc>
                <a:spcPct val="80000"/>
              </a:lnSpc>
            </a:pPr>
            <a:endParaRPr lang="pt-PT" sz="1700" smtClean="0">
              <a:solidFill>
                <a:srgbClr val="0033CC"/>
              </a:solidFill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O   antibiótico  minociclina (tetraciclina)  tem promissora ação anti-apoptótica, antioxidante  e anti-inflamatória;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Em modelos animais, além  dos  efeitos  acima,  a minociclina promove efeito protetor  sobre  a  integridade  da  barreira   hemato-encefálica  na inflamação sistêmica;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No   entanto,  a  utilização  de    tetraciclinas    em    neonatos   e   crianças   é    controversa, principalmente por  intervir  na  formação  normal do osso e esmalte  do  dente.  Além   disso,  não há estudos suficientes em seres humanos.</a:t>
            </a:r>
            <a:br>
              <a:rPr lang="pt-PT" sz="1700" smtClean="0">
                <a:latin typeface="Tw Cen MT"/>
              </a:rPr>
            </a:br>
            <a:r>
              <a:rPr lang="pt-PT" sz="1700" smtClean="0">
                <a:latin typeface="Tw Cen MT"/>
              </a:rPr>
              <a:t> </a:t>
            </a:r>
            <a:endParaRPr sz="17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i="1" u="sng" smtClean="0">
              <a:latin typeface="Calibri" pitchFamily="34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sz="1900" i="1" u="sng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>
              <a:latin typeface="Tw Cen M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PT"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endParaRPr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0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sz="2500" smtClean="0">
              <a:latin typeface="Tw Cen MT"/>
            </a:endParaRPr>
          </a:p>
        </p:txBody>
      </p:sp>
      <p:sp>
        <p:nvSpPr>
          <p:cNvPr id="87042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87043" name="Rectangle 5"/>
          <p:cNvSpPr>
            <a:spLocks noChangeArrowheads="1"/>
          </p:cNvSpPr>
          <p:nvPr/>
        </p:nvSpPr>
        <p:spPr bwMode="auto">
          <a:xfrm>
            <a:off x="1908175" y="268288"/>
            <a:ext cx="5799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23850" y="1419225"/>
            <a:ext cx="8504238" cy="3429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pt-PT" sz="2000" b="1" i="1" smtClean="0">
                <a:solidFill>
                  <a:srgbClr val="0033CC"/>
                </a:solidFill>
                <a:latin typeface="Calibri" pitchFamily="34" charset="0"/>
              </a:rPr>
              <a:t>Intervenções imunes</a:t>
            </a:r>
            <a:r>
              <a:rPr lang="pt-PT" sz="1600" smtClean="0">
                <a:latin typeface="Tw Cen MT"/>
              </a:rPr>
              <a:t/>
            </a:r>
            <a:br>
              <a:rPr lang="pt-PT" sz="1600" smtClean="0">
                <a:latin typeface="Tw Cen MT"/>
              </a:rPr>
            </a:br>
            <a:endParaRPr lang="pt-PT" sz="1600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A nossa compreensão da função imune dos recém-nascidos e lactentes e sua maturação na primeira infância é incompleta. 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Na última década, várias intervenções imunes destinadas a prevenir ou melhorar o resultado da sepse neonatal, como estudos de fatores de estimulação de colônias e imunoglobulina intravenosa, têm sido mal sucedida;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endParaRPr lang="pt-PT" sz="1700" smtClean="0">
              <a:latin typeface="Tw Cen MT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pt-PT" sz="1700" smtClean="0">
                <a:latin typeface="Tw Cen MT"/>
              </a:rPr>
              <a:t>Em prematuros humanos, a suplementação oral com lactoferrina, uma glicoproteína de ligação de ferro com características anti-infecciosas, reduz a incidência de bactérias e fungos relacionados a sepse, porém ensaios clínicos internacionais que investigam mais este tipo de abordagem estão em andamento.</a:t>
            </a:r>
            <a:endParaRPr lang="pt-PT" sz="1600" smtClean="0">
              <a:latin typeface="Tw Cen MT"/>
            </a:endParaRPr>
          </a:p>
        </p:txBody>
      </p:sp>
      <p:sp>
        <p:nvSpPr>
          <p:cNvPr id="88066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88067" name="Rectangle 5"/>
          <p:cNvSpPr>
            <a:spLocks noChangeArrowheads="1"/>
          </p:cNvSpPr>
          <p:nvPr/>
        </p:nvSpPr>
        <p:spPr bwMode="auto">
          <a:xfrm>
            <a:off x="1908175" y="268288"/>
            <a:ext cx="5799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23850" y="1419225"/>
            <a:ext cx="8504238" cy="3429000"/>
          </a:xfrm>
        </p:spPr>
        <p:txBody>
          <a:bodyPr/>
          <a:lstStyle/>
          <a:p>
            <a:pPr eaLnBrk="1" hangingPunct="1"/>
            <a:r>
              <a:rPr lang="pt-PT" sz="2000" i="1" u="sng" smtClean="0">
                <a:solidFill>
                  <a:srgbClr val="0033CC"/>
                </a:solidFill>
                <a:latin typeface="Tw Cen MT"/>
              </a:rPr>
              <a:t>Conclusão</a:t>
            </a:r>
          </a:p>
          <a:p>
            <a:pPr eaLnBrk="1" hangingPunct="1">
              <a:buFont typeface="Wingdings" pitchFamily="2" charset="2"/>
              <a:buNone/>
            </a:pPr>
            <a:endParaRPr lang="pt-PT" sz="2000" smtClean="0">
              <a:latin typeface="Tw Cen MT"/>
            </a:endParaRPr>
          </a:p>
          <a:p>
            <a:pPr eaLnBrk="1" hangingPunct="1">
              <a:buFontTx/>
              <a:buChar char="-"/>
            </a:pPr>
            <a:r>
              <a:rPr sz="1700" smtClean="0">
                <a:latin typeface="Tw Cen MT"/>
              </a:rPr>
              <a:t>A infecção bacteriana  que  desencadeia  inflamação  e  consequente dano ao cérebro pré-termo, mesmo na ausência de entrada direta de bactérias para  o  sistema  nervoso central.</a:t>
            </a:r>
          </a:p>
          <a:p>
            <a:pPr eaLnBrk="1" hangingPunct="1">
              <a:buFontTx/>
              <a:buChar char="-"/>
            </a:pPr>
            <a:endParaRPr sz="1700" smtClean="0">
              <a:latin typeface="Tw Cen MT"/>
            </a:endParaRPr>
          </a:p>
          <a:p>
            <a:pPr eaLnBrk="1" hangingPunct="1">
              <a:buFontTx/>
              <a:buChar char="-"/>
            </a:pPr>
            <a:r>
              <a:rPr sz="1700" smtClean="0">
                <a:latin typeface="Tw Cen MT"/>
              </a:rPr>
              <a:t>Tendo em vista a elevada incidência de parto prematuro em todo o mundo, a frequência de prematuros com lesão cerebral,  e  suas morbidades  longo  prazo,  incentivou  pesquisas em busca   de   definir  terapias   farmacológicas    e   novas   abordagens   para   reduzir   o comprometimento neurológico a longo prazo.</a:t>
            </a:r>
            <a:r>
              <a:rPr lang="pt-PT" sz="2000" smtClean="0">
                <a:latin typeface="Tw Cen MT"/>
              </a:rPr>
              <a:t/>
            </a:r>
            <a:br>
              <a:rPr lang="pt-PT" sz="2000" smtClean="0">
                <a:latin typeface="Tw Cen MT"/>
              </a:rPr>
            </a:br>
            <a:endParaRPr lang="pt-PT" sz="2000" smtClean="0">
              <a:latin typeface="Tw Cen MT"/>
            </a:endParaRPr>
          </a:p>
          <a:p>
            <a:pPr eaLnBrk="1" hangingPunct="1"/>
            <a:endParaRPr sz="2000" smtClean="0">
              <a:latin typeface="Tw Cen MT"/>
            </a:endParaRPr>
          </a:p>
        </p:txBody>
      </p:sp>
      <p:sp>
        <p:nvSpPr>
          <p:cNvPr id="89090" name="CaixaDeTexto 5"/>
          <p:cNvSpPr txBox="1">
            <a:spLocks noChangeArrowheads="1"/>
          </p:cNvSpPr>
          <p:nvPr/>
        </p:nvSpPr>
        <p:spPr bwMode="auto">
          <a:xfrm>
            <a:off x="6877050" y="4895850"/>
            <a:ext cx="7272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>
                <a:latin typeface="Tw Cen MT"/>
              </a:rPr>
              <a:t>Lancet infect Dis 2014; 14: 751-62</a:t>
            </a:r>
          </a:p>
        </p:txBody>
      </p:sp>
      <p:sp>
        <p:nvSpPr>
          <p:cNvPr id="89091" name="Rectangle 5"/>
          <p:cNvSpPr>
            <a:spLocks noChangeArrowheads="1"/>
          </p:cNvSpPr>
          <p:nvPr/>
        </p:nvSpPr>
        <p:spPr bwMode="auto">
          <a:xfrm>
            <a:off x="1908175" y="268288"/>
            <a:ext cx="5799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PT" sz="3200" i="1">
                <a:solidFill>
                  <a:srgbClr val="0033CC"/>
                </a:solidFill>
              </a:rPr>
              <a:t>Intervenções futuras potenciais</a:t>
            </a:r>
            <a:endParaRPr lang="pt-BR" sz="3200" i="1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smtClean="0">
                <a:latin typeface="Tw Cen MT"/>
              </a:rPr>
              <a:t>             </a:t>
            </a:r>
            <a:r>
              <a:rPr smtClean="0">
                <a:solidFill>
                  <a:srgbClr val="0033CC"/>
                </a:solidFill>
                <a:latin typeface="Tw Cen MT"/>
              </a:rPr>
              <a:t>ABSTRACT</a:t>
            </a:r>
          </a:p>
        </p:txBody>
      </p:sp>
      <p:pic>
        <p:nvPicPr>
          <p:cNvPr id="9011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775" y="1136650"/>
            <a:ext cx="7664450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2"/>
          <p:cNvSpPr>
            <a:spLocks noGrp="1"/>
          </p:cNvSpPr>
          <p:nvPr>
            <p:ph type="title" idx="4294967295"/>
          </p:nvPr>
        </p:nvSpPr>
        <p:spPr>
          <a:xfrm>
            <a:off x="611188" y="123825"/>
            <a:ext cx="8153400" cy="1006475"/>
          </a:xfrm>
        </p:spPr>
        <p:txBody>
          <a:bodyPr/>
          <a:lstStyle/>
          <a:p>
            <a:pPr eaLnBrk="1" hangingPunct="1"/>
            <a:r>
              <a:rPr smtClean="0">
                <a:latin typeface="Tw Cen MT"/>
              </a:rPr>
              <a:t>Estratégia de busca utilizada</a:t>
            </a:r>
          </a:p>
        </p:txBody>
      </p:sp>
      <p:pic>
        <p:nvPicPr>
          <p:cNvPr id="9113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492250"/>
            <a:ext cx="4389437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564062" cy="499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06650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8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0"/>
            <a:ext cx="2857500" cy="20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8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125" y="0"/>
            <a:ext cx="2374900" cy="498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7788"/>
            <a:ext cx="2873375" cy="200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0"/>
            <a:ext cx="2330450" cy="490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0463" y="1131888"/>
            <a:ext cx="2903537" cy="210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63800" cy="486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1131888"/>
            <a:ext cx="26971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0"/>
            <a:ext cx="24765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8863"/>
            <a:ext cx="2887663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5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375" y="50800"/>
            <a:ext cx="4991100" cy="500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2"/>
          <p:cNvSpPr>
            <a:spLocks noGrp="1"/>
          </p:cNvSpPr>
          <p:nvPr>
            <p:ph type="title" idx="4294967295"/>
          </p:nvPr>
        </p:nvSpPr>
        <p:spPr>
          <a:xfrm>
            <a:off x="179388" y="1995488"/>
            <a:ext cx="8153400" cy="1006475"/>
          </a:xfrm>
        </p:spPr>
        <p:txBody>
          <a:bodyPr/>
          <a:lstStyle/>
          <a:p>
            <a:pPr algn="ctr"/>
            <a:r>
              <a:rPr sz="3200" smtClean="0">
                <a:solidFill>
                  <a:srgbClr val="0033CC"/>
                </a:solidFill>
              </a:rPr>
              <a:t>Nota do Editor do site, Dr. Paulo R. Margotto.</a:t>
            </a:r>
            <a:br>
              <a:rPr sz="3200" smtClean="0">
                <a:solidFill>
                  <a:srgbClr val="0033CC"/>
                </a:solidFill>
              </a:rPr>
            </a:br>
            <a:r>
              <a:rPr sz="3200" smtClean="0">
                <a:solidFill>
                  <a:srgbClr val="0033CC"/>
                </a:solidFill>
              </a:rPr>
              <a:t>Consultem também! Estudando juntos!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sz="2100" b="1" smtClean="0"/>
              <a:t>A taxa de enterocolite necrosante  entre os RN com infarto hemorrágico periventricular (31%) é muito maior</a:t>
            </a:r>
            <a:r>
              <a:rPr sz="2100" smtClean="0"/>
              <a:t> do que a taxa entre todos os RN de  muito baixo peso (MBP) nos três Centros do estudo (6,4-8%), e excede a de enterocolite necrosante  (7%) para RN MBP em grandes estudos epidemiológicos.</a:t>
            </a:r>
          </a:p>
          <a:p>
            <a:pPr>
              <a:lnSpc>
                <a:spcPct val="80000"/>
              </a:lnSpc>
            </a:pPr>
            <a:r>
              <a:rPr sz="1900" b="1" smtClean="0"/>
              <a:t>ENC (clínica ou cirúrgica) foi diagnosticada subsequente a IHPV por uma média de 16,6 dias.</a:t>
            </a:r>
          </a:p>
          <a:p>
            <a:pPr eaLnBrk="1" hangingPunct="1">
              <a:lnSpc>
                <a:spcPct val="80000"/>
              </a:lnSpc>
            </a:pPr>
            <a:r>
              <a:rPr sz="1700" smtClean="0"/>
              <a:t>Prematuros </a:t>
            </a:r>
            <a:r>
              <a:rPr sz="1700" smtClean="0">
                <a:sym typeface="Wingdings" pitchFamily="2" charset="2"/>
              </a:rPr>
              <a:t> </a:t>
            </a:r>
            <a:r>
              <a:rPr sz="1700" smtClean="0"/>
              <a:t>grandes hemorragias ou áreas de isquemia </a:t>
            </a:r>
            <a:r>
              <a:rPr sz="1700" smtClean="0">
                <a:sym typeface="Wingdings" pitchFamily="2" charset="2"/>
              </a:rPr>
              <a:t></a:t>
            </a:r>
            <a:r>
              <a:rPr sz="1700" smtClean="0"/>
              <a:t> </a:t>
            </a:r>
            <a:r>
              <a:rPr sz="1700" smtClean="0">
                <a:solidFill>
                  <a:srgbClr val="FF3300"/>
                </a:solidFill>
              </a:rPr>
              <a:t>ativam cascatas de citocinas</a:t>
            </a:r>
            <a:r>
              <a:rPr sz="1700" smtClean="0"/>
              <a:t> </a:t>
            </a:r>
            <a:r>
              <a:rPr sz="1700" smtClean="0">
                <a:sym typeface="Wingdings" pitchFamily="2" charset="2"/>
              </a:rPr>
              <a:t></a:t>
            </a:r>
            <a:r>
              <a:rPr sz="1700" smtClean="0"/>
              <a:t>radicais livres </a:t>
            </a:r>
            <a:r>
              <a:rPr sz="1700" smtClean="0">
                <a:sym typeface="Wingdings" pitchFamily="2" charset="2"/>
              </a:rPr>
              <a:t> </a:t>
            </a:r>
            <a:r>
              <a:rPr sz="1700" smtClean="0"/>
              <a:t>ativam os receptores </a:t>
            </a:r>
            <a:r>
              <a:rPr sz="1700" i="1" smtClean="0"/>
              <a:t>Toll-like</a:t>
            </a:r>
            <a:r>
              <a:rPr sz="1700" smtClean="0"/>
              <a:t> </a:t>
            </a:r>
            <a:r>
              <a:rPr sz="1700" smtClean="0">
                <a:sym typeface="Wingdings" pitchFamily="2" charset="2"/>
              </a:rPr>
              <a:t></a:t>
            </a:r>
            <a:r>
              <a:rPr sz="1700" smtClean="0"/>
              <a:t> enfraquece  o sistema imune imaturo e a barreira mucosa intestinal </a:t>
            </a:r>
            <a:r>
              <a:rPr sz="1700" smtClean="0">
                <a:sym typeface="Wingdings" pitchFamily="2" charset="2"/>
              </a:rPr>
              <a:t> </a:t>
            </a:r>
            <a:r>
              <a:rPr sz="1700" smtClean="0"/>
              <a:t>ENTEROCOLITE NECROSANTE.</a:t>
            </a:r>
          </a:p>
          <a:p>
            <a:pPr>
              <a:lnSpc>
                <a:spcPct val="80000"/>
              </a:lnSpc>
            </a:pPr>
            <a:endParaRPr sz="1900" b="1" smtClean="0"/>
          </a:p>
          <a:p>
            <a:pPr>
              <a:lnSpc>
                <a:spcPct val="80000"/>
              </a:lnSpc>
            </a:pPr>
            <a:endParaRPr sz="1900" b="1" smtClean="0"/>
          </a:p>
        </p:txBody>
      </p:sp>
      <p:graphicFrame>
        <p:nvGraphicFramePr>
          <p:cNvPr id="98311" name="Group 7"/>
          <p:cNvGraphicFramePr>
            <a:graphicFrameLocks noGrp="1"/>
          </p:cNvGraphicFramePr>
          <p:nvPr/>
        </p:nvGraphicFramePr>
        <p:xfrm>
          <a:off x="468313" y="339725"/>
          <a:ext cx="8137525" cy="547688"/>
        </p:xfrm>
        <a:graphic>
          <a:graphicData uri="http://schemas.openxmlformats.org/drawingml/2006/table">
            <a:tbl>
              <a:tblPr/>
              <a:tblGrid>
                <a:gridCol w="7277100"/>
                <a:gridCol w="8604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Enterocolite necrosante nos rec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com Infarto Hemorr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gico Periventricular: associa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ões e resultados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Maitre NL ET AL. Apresenta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D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bora Matias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8309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650" y="41116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342" name="Group 14"/>
          <p:cNvGraphicFramePr>
            <a:graphicFrameLocks noGrp="1"/>
          </p:cNvGraphicFramePr>
          <p:nvPr/>
        </p:nvGraphicFramePr>
        <p:xfrm>
          <a:off x="107950" y="1851025"/>
          <a:ext cx="8567738" cy="1916113"/>
        </p:xfrm>
        <a:graphic>
          <a:graphicData uri="http://schemas.openxmlformats.org/drawingml/2006/table">
            <a:tbl>
              <a:tblPr/>
              <a:tblGrid>
                <a:gridCol w="3006725"/>
                <a:gridCol w="2779713"/>
                <a:gridCol w="2781300"/>
              </a:tblGrid>
              <a:tr h="854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Corioamnionite histol</a:t>
                      </a: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gica e neurodesenvolvimento do pr</a:t>
                      </a: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Geneva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-termo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Soraishmam AS et al. Apresenta</a:t>
                      </a: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Geneva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ão:Silvia Caixeta de Andrade, Paulo R. Margotto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     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9339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2571750"/>
            <a:ext cx="647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40" name="Text Box 17"/>
          <p:cNvSpPr txBox="1">
            <a:spLocks noChangeArrowheads="1"/>
          </p:cNvSpPr>
          <p:nvPr/>
        </p:nvSpPr>
        <p:spPr bwMode="auto">
          <a:xfrm>
            <a:off x="900113" y="268288"/>
            <a:ext cx="678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3300"/>
                </a:solidFill>
              </a:rPr>
              <a:t>Corioamnionite histológica e neurodesenvolvimento do pré-termo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16100"/>
            <a:ext cx="4859338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54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932363" y="3275013"/>
            <a:ext cx="4211637" cy="1819275"/>
          </a:xfrm>
        </p:spPr>
      </p:pic>
      <p:cxnSp>
        <p:nvCxnSpPr>
          <p:cNvPr id="6" name="Conector reto 5"/>
          <p:cNvCxnSpPr/>
          <p:nvPr/>
        </p:nvCxnSpPr>
        <p:spPr>
          <a:xfrm>
            <a:off x="0" y="2708275"/>
            <a:ext cx="47879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4859338" y="4581525"/>
            <a:ext cx="42132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79388" y="195263"/>
            <a:ext cx="8964612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25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Corioamnionite e Lesão Cerebral</a:t>
            </a:r>
            <a:br>
              <a:rPr lang="pt-BR" sz="25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</a:br>
            <a:r>
              <a:rPr lang="pt-BR" sz="25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Sorasisham, 2013:384 RN &lt;29 sem (51% com CH); seguimento aos 30-42 semanas corrigidas</a:t>
            </a:r>
          </a:p>
        </p:txBody>
      </p:sp>
      <p:grpSp>
        <p:nvGrpSpPr>
          <p:cNvPr id="10" name="CaixaDeTexto 9"/>
          <p:cNvGrpSpPr>
            <a:grpSpLocks/>
          </p:cNvGrpSpPr>
          <p:nvPr/>
        </p:nvGrpSpPr>
        <p:grpSpPr bwMode="auto">
          <a:xfrm>
            <a:off x="4787900" y="1384300"/>
            <a:ext cx="4356100" cy="2009775"/>
            <a:chOff x="1152" y="1701"/>
            <a:chExt cx="3229" cy="1112"/>
          </a:xfrm>
        </p:grpSpPr>
        <p:pic>
          <p:nvPicPr>
            <p:cNvPr id="100364" name="CaixaDeTexto 9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52" y="1701"/>
              <a:ext cx="3229" cy="10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0365" name="Text Box 9"/>
            <p:cNvSpPr txBox="1">
              <a:spLocks noChangeArrowheads="1"/>
            </p:cNvSpPr>
            <p:nvPr/>
          </p:nvSpPr>
          <p:spPr bwMode="auto">
            <a:xfrm>
              <a:off x="1201" y="1752"/>
              <a:ext cx="3085" cy="10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pt-BR" sz="2400" b="1">
                  <a:solidFill>
                    <a:srgbClr val="000000"/>
                  </a:solidFill>
                  <a:latin typeface="Gill Sans MT"/>
                </a:rPr>
                <a:t>A CH tem relação apenas com Paralisia Cerebral, sendo maior o risco quanto maior a gravidade da inflamação.</a:t>
              </a:r>
              <a:endParaRPr lang="pt-BR" sz="2400">
                <a:solidFill>
                  <a:srgbClr val="000000"/>
                </a:solidFill>
                <a:latin typeface="Gill Sans MT"/>
              </a:endParaRPr>
            </a:p>
          </p:txBody>
        </p:sp>
      </p:grpSp>
      <p:sp>
        <p:nvSpPr>
          <p:cNvPr id="100359" name="Text Box 10"/>
          <p:cNvSpPr txBox="1">
            <a:spLocks noChangeArrowheads="1"/>
          </p:cNvSpPr>
          <p:nvPr/>
        </p:nvSpPr>
        <p:spPr bwMode="auto">
          <a:xfrm>
            <a:off x="592138" y="1344613"/>
            <a:ext cx="32702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CH: corioamnionite histológica</a:t>
            </a:r>
          </a:p>
        </p:txBody>
      </p:sp>
      <p:sp>
        <p:nvSpPr>
          <p:cNvPr id="100360" name="Line 11"/>
          <p:cNvSpPr>
            <a:spLocks noChangeShapeType="1"/>
          </p:cNvSpPr>
          <p:nvPr/>
        </p:nvSpPr>
        <p:spPr bwMode="auto">
          <a:xfrm>
            <a:off x="179388" y="2409825"/>
            <a:ext cx="215900" cy="32385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00361" name="Line 12"/>
          <p:cNvSpPr>
            <a:spLocks noChangeShapeType="1"/>
          </p:cNvSpPr>
          <p:nvPr/>
        </p:nvSpPr>
        <p:spPr bwMode="auto">
          <a:xfrm>
            <a:off x="3635375" y="2895600"/>
            <a:ext cx="576263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00362" name="Oval 13"/>
          <p:cNvSpPr>
            <a:spLocks noChangeArrowheads="1"/>
          </p:cNvSpPr>
          <p:nvPr/>
        </p:nvSpPr>
        <p:spPr bwMode="auto">
          <a:xfrm>
            <a:off x="3132138" y="2679700"/>
            <a:ext cx="431800" cy="254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2,45</a:t>
            </a:r>
          </a:p>
        </p:txBody>
      </p:sp>
      <p:sp>
        <p:nvSpPr>
          <p:cNvPr id="100363" name="Line 14"/>
          <p:cNvSpPr>
            <a:spLocks noChangeShapeType="1"/>
          </p:cNvSpPr>
          <p:nvPr/>
        </p:nvSpPr>
        <p:spPr bwMode="auto">
          <a:xfrm>
            <a:off x="3708400" y="2247900"/>
            <a:ext cx="576263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55588"/>
            <a:ext cx="8229600" cy="857250"/>
          </a:xfrm>
        </p:spPr>
        <p:txBody>
          <a:bodyPr/>
          <a:lstStyle/>
          <a:p>
            <a:pPr>
              <a:defRPr/>
            </a:pPr>
            <a:r>
              <a:rPr sz="290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Corioamnionite e Lesão Cerebral</a:t>
            </a:r>
          </a:p>
        </p:txBody>
      </p:sp>
      <p:sp>
        <p:nvSpPr>
          <p:cNvPr id="102402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22375"/>
            <a:ext cx="8229600" cy="33940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rgbClr val="7030A0"/>
              </a:buClr>
              <a:buFont typeface="Wingdings" pitchFamily="2" charset="2"/>
              <a:buNone/>
            </a:pPr>
            <a:r>
              <a:rPr sz="3200" b="1" smtClean="0">
                <a:solidFill>
                  <a:srgbClr val="FF0000"/>
                </a:solidFill>
              </a:rPr>
              <a:t>            </a:t>
            </a:r>
            <a:r>
              <a:rPr sz="3200" b="1" smtClean="0">
                <a:solidFill>
                  <a:srgbClr val="0000CC"/>
                </a:solidFill>
              </a:rPr>
              <a:t>Corioamnionite grave</a:t>
            </a:r>
            <a:r>
              <a:rPr sz="3200" smtClean="0">
                <a:solidFill>
                  <a:schemeClr val="tx2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 typeface="Wingdings" pitchFamily="2" charset="2"/>
              <a:buNone/>
            </a:pPr>
            <a:r>
              <a:rPr sz="3200" smtClean="0">
                <a:solidFill>
                  <a:schemeClr val="tx2"/>
                </a:solidFill>
              </a:rPr>
              <a:t>         (altos níveis de citocinas)  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Tx/>
              <a:buChar char="-"/>
            </a:pPr>
            <a:r>
              <a:rPr sz="3200" smtClean="0">
                <a:solidFill>
                  <a:schemeClr val="tx2"/>
                </a:solidFill>
              </a:rPr>
              <a:t>no SNC inibe a proliferação de precursores neuronais, 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Tx/>
              <a:buChar char="-"/>
            </a:pPr>
            <a:r>
              <a:rPr sz="3200" smtClean="0">
                <a:solidFill>
                  <a:schemeClr val="tx2"/>
                </a:solidFill>
              </a:rPr>
              <a:t>ativa a astrogliose e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Tx/>
              <a:buChar char="-"/>
            </a:pPr>
            <a:r>
              <a:rPr sz="3200" smtClean="0">
                <a:solidFill>
                  <a:schemeClr val="tx2"/>
                </a:solidFill>
              </a:rPr>
              <a:t> estimula a morte de oligodendrócitos, aumentando o risco de </a:t>
            </a:r>
            <a:r>
              <a:rPr sz="3200" smtClean="0">
                <a:solidFill>
                  <a:srgbClr val="FF0000"/>
                </a:solidFill>
              </a:rPr>
              <a:t>lesão na substância branca.</a:t>
            </a:r>
          </a:p>
          <a:p>
            <a:endParaRPr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Espaço Reservado para Conteúdo 2"/>
          <p:cNvSpPr>
            <a:spLocks noGrp="1"/>
          </p:cNvSpPr>
          <p:nvPr>
            <p:ph type="body" idx="4294967295"/>
          </p:nvPr>
        </p:nvSpPr>
        <p:spPr>
          <a:xfrm>
            <a:off x="457200" y="1060450"/>
            <a:ext cx="8229600" cy="3394075"/>
          </a:xfrm>
        </p:spPr>
        <p:txBody>
          <a:bodyPr/>
          <a:lstStyle/>
          <a:p>
            <a:pPr marL="273050" indent="-273050">
              <a:lnSpc>
                <a:spcPct val="90000"/>
              </a:lnSpc>
            </a:pPr>
            <a:endParaRPr sz="2500" smtClean="0"/>
          </a:p>
          <a:p>
            <a:pPr marL="273050" indent="-273050" algn="ctr">
              <a:lnSpc>
                <a:spcPct val="90000"/>
              </a:lnSpc>
              <a:buFont typeface="Wingdings" pitchFamily="2" charset="2"/>
              <a:buNone/>
            </a:pPr>
            <a:r>
              <a:rPr sz="2500" b="1" smtClean="0">
                <a:solidFill>
                  <a:srgbClr val="FF0000"/>
                </a:solidFill>
              </a:rPr>
              <a:t>Corioamnionite </a:t>
            </a:r>
            <a:r>
              <a:rPr sz="2500" b="1" i="1" smtClean="0">
                <a:solidFill>
                  <a:srgbClr val="FF0000"/>
                </a:solidFill>
              </a:rPr>
              <a:t>vs</a:t>
            </a:r>
            <a:r>
              <a:rPr sz="2500" b="1" smtClean="0">
                <a:solidFill>
                  <a:srgbClr val="FF0000"/>
                </a:solidFill>
              </a:rPr>
              <a:t> Paralisia Cerebral</a:t>
            </a:r>
            <a:r>
              <a:rPr sz="2500" smtClean="0"/>
              <a:t>:                              Mecanismos</a:t>
            </a:r>
          </a:p>
          <a:p>
            <a:pPr marL="547688" lvl="1">
              <a:lnSpc>
                <a:spcPct val="90000"/>
              </a:lnSpc>
            </a:pPr>
            <a:r>
              <a:rPr sz="2200" smtClean="0"/>
              <a:t>Lesão celular direta</a:t>
            </a:r>
          </a:p>
          <a:p>
            <a:pPr marL="547688" lvl="1">
              <a:lnSpc>
                <a:spcPct val="90000"/>
              </a:lnSpc>
            </a:pPr>
            <a:r>
              <a:rPr sz="2200" smtClean="0"/>
              <a:t>Interrupção da troca gasosa e fluxo sanguíneo placentários, com hipóxia cerebral fetal</a:t>
            </a:r>
          </a:p>
          <a:p>
            <a:pPr marL="547688" lvl="1">
              <a:lnSpc>
                <a:spcPct val="90000"/>
              </a:lnSpc>
            </a:pPr>
            <a:r>
              <a:rPr sz="2200" smtClean="0"/>
              <a:t>Febre materna, aumentando a temperatura fetal que atrapalha o desenvolvimento cerebral, podendo causar isquemia</a:t>
            </a:r>
          </a:p>
          <a:p>
            <a:pPr marL="547688" lvl="1">
              <a:lnSpc>
                <a:spcPct val="90000"/>
              </a:lnSpc>
            </a:pPr>
            <a:r>
              <a:rPr sz="2200" smtClean="0"/>
              <a:t>Infecção dos tecidos neurológicos fetais, embora seja raro.</a:t>
            </a:r>
          </a:p>
        </p:txBody>
      </p:sp>
      <p:sp>
        <p:nvSpPr>
          <p:cNvPr id="124932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>
              <a:defRPr/>
            </a:pPr>
            <a:r>
              <a:rPr sz="29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sz="29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sz="290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Corioamnionite e Lesão Cerebral</a:t>
            </a:r>
          </a:p>
        </p:txBody>
      </p:sp>
    </p:spTree>
  </p:cSld>
  <p:clrMapOvr>
    <a:masterClrMapping/>
  </p:clrMapOvr>
  <p:transition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sz="1500" smtClean="0"/>
              <a:t>Examinando a relação entre a infecção com cultura positiva  e lesão na substância branca no primeiro </a:t>
            </a:r>
            <a:r>
              <a:rPr sz="1500" i="1" smtClean="0"/>
              <a:t>scan</a:t>
            </a:r>
            <a:r>
              <a:rPr sz="1500" smtClean="0"/>
              <a:t>, </a:t>
            </a:r>
            <a:r>
              <a:rPr sz="1500" smtClean="0">
                <a:solidFill>
                  <a:srgbClr val="0066FF"/>
                </a:solidFill>
              </a:rPr>
              <a:t>ajustando para a idade gestacional, peso ao nascer, canal arterial pérvio, enterocolite necrosante, hipotensão e dias de ventilação mecânica</a:t>
            </a:r>
            <a:r>
              <a:rPr sz="1500" smtClean="0"/>
              <a:t>, </a:t>
            </a:r>
            <a:r>
              <a:rPr sz="1500" b="1" smtClean="0"/>
              <a:t>infecções com culturas positivas</a:t>
            </a:r>
            <a:r>
              <a:rPr sz="1500" smtClean="0"/>
              <a:t> persistiram como um fator de risco significante para a lesão na substância branca (</a:t>
            </a:r>
            <a:r>
              <a:rPr sz="1500" b="1" smtClean="0">
                <a:solidFill>
                  <a:srgbClr val="FF0066"/>
                </a:solidFill>
              </a:rPr>
              <a:t>OR=3,4;IC a 95%:1,06-10,6 – p=0,04).</a:t>
            </a:r>
          </a:p>
          <a:p>
            <a:pPr eaLnBrk="1" hangingPunct="1">
              <a:lnSpc>
                <a:spcPct val="80000"/>
              </a:lnSpc>
            </a:pPr>
            <a:r>
              <a:rPr sz="1500" smtClean="0"/>
              <a:t>O </a:t>
            </a:r>
            <a:r>
              <a:rPr sz="1500" smtClean="0">
                <a:solidFill>
                  <a:srgbClr val="FF0066"/>
                </a:solidFill>
              </a:rPr>
              <a:t>risco de hemorragia cerebelar</a:t>
            </a:r>
            <a:r>
              <a:rPr sz="1500" smtClean="0"/>
              <a:t> aumentou na infecção com cultura positiva (</a:t>
            </a:r>
            <a:r>
              <a:rPr sz="1500" smtClean="0">
                <a:solidFill>
                  <a:srgbClr val="FF0066"/>
                </a:solidFill>
              </a:rPr>
              <a:t>OR:8,9;IC a 95%:1,4-55.9 – p=0.02</a:t>
            </a:r>
            <a:r>
              <a:rPr sz="1500" smtClean="0"/>
              <a:t>).</a:t>
            </a:r>
          </a:p>
          <a:p>
            <a:pPr eaLnBrk="1" hangingPunct="1">
              <a:lnSpc>
                <a:spcPct val="80000"/>
              </a:lnSpc>
            </a:pPr>
            <a:r>
              <a:rPr sz="1500" smtClean="0"/>
              <a:t>O mesmo ocorreu com a   infecção sem cultura positiva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sz="1500" smtClean="0"/>
              <a:t>    </a:t>
            </a:r>
            <a:r>
              <a:rPr sz="1500" smtClean="0">
                <a:solidFill>
                  <a:srgbClr val="FF0066"/>
                </a:solidFill>
              </a:rPr>
              <a:t>(OR=15,7;IC a 95%:1,8-133.4- p=0.01),</a:t>
            </a:r>
            <a:r>
              <a:rPr sz="1500" smtClean="0"/>
              <a:t> quando ajustado para a idade gestacional ao nascer, peso ao nascer e severidade da hemorragia intraventricular.</a:t>
            </a:r>
          </a:p>
          <a:p>
            <a:pPr algn="ctr">
              <a:lnSpc>
                <a:spcPct val="80000"/>
              </a:lnSpc>
            </a:pPr>
            <a:r>
              <a:rPr sz="1500" b="1" smtClean="0">
                <a:solidFill>
                  <a:srgbClr val="0066FF"/>
                </a:solidFill>
              </a:rPr>
              <a:t>A evidência que a infecção pós-natal é um importante fator de risco para o desenvolvimento cerebral alterado tem implicações clínicas diretas e críticas,  devido à natureza tratável e evitável desta condição</a:t>
            </a:r>
            <a:endParaRPr sz="1500" b="1" smtClean="0">
              <a:solidFill>
                <a:srgbClr val="FF0066"/>
              </a:solidFill>
            </a:endParaRPr>
          </a:p>
          <a:p>
            <a:pPr algn="ctr">
              <a:lnSpc>
                <a:spcPct val="80000"/>
              </a:lnSpc>
            </a:pPr>
            <a:endParaRPr sz="1500" b="1" smtClean="0">
              <a:solidFill>
                <a:srgbClr val="FF0066"/>
              </a:solidFill>
            </a:endParaRPr>
          </a:p>
        </p:txBody>
      </p:sp>
      <p:graphicFrame>
        <p:nvGraphicFramePr>
          <p:cNvPr id="104455" name="Group 7"/>
          <p:cNvGraphicFramePr>
            <a:graphicFrameLocks noGrp="1"/>
          </p:cNvGraphicFramePr>
          <p:nvPr/>
        </p:nvGraphicFramePr>
        <p:xfrm>
          <a:off x="755650" y="339725"/>
          <a:ext cx="8208963" cy="638175"/>
        </p:xfrm>
        <a:graphic>
          <a:graphicData uri="http://schemas.openxmlformats.org/drawingml/2006/table">
            <a:tbl>
              <a:tblPr/>
              <a:tblGrid>
                <a:gridCol w="7340600"/>
                <a:gridCol w="868363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Infec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p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s-natal est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associada com amplas anormalidades no desenvolvimento cerebral em rec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prematuros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Chau V et al. Realizado por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04453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4841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479" name="Group 7"/>
          <p:cNvGraphicFramePr>
            <a:graphicFrameLocks noGrp="1"/>
          </p:cNvGraphicFramePr>
          <p:nvPr/>
        </p:nvGraphicFramePr>
        <p:xfrm>
          <a:off x="684213" y="268288"/>
          <a:ext cx="8137525" cy="820737"/>
        </p:xfrm>
        <a:graphic>
          <a:graphicData uri="http://schemas.openxmlformats.org/drawingml/2006/table">
            <a:tbl>
              <a:tblPr/>
              <a:tblGrid>
                <a:gridCol w="7277100"/>
                <a:gridCol w="8604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Infec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neonatal e neurodesenvolvimento em rec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muito pr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 aos 5 anos de idade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Ayoub Mitha, Laurence Foix-L'H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lias, Catherine Arnaud et al (Fran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a).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ão:Karina Guimarães, Gabriela Ferreira e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0547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41116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7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1139825"/>
            <a:ext cx="7824787" cy="400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436688"/>
            <a:ext cx="8229600" cy="3395662"/>
          </a:xfrm>
        </p:spPr>
        <p:txBody>
          <a:bodyPr/>
          <a:lstStyle/>
          <a:p>
            <a:r>
              <a:rPr smtClean="0"/>
              <a:t>Infecções com cultura positiva recorrentes continuaram associadas a lesão progressiva de substância branca mesmo após </a:t>
            </a:r>
            <a:r>
              <a:rPr smtClean="0">
                <a:solidFill>
                  <a:srgbClr val="FF0066"/>
                </a:solidFill>
              </a:rPr>
              <a:t>ajuste para Idade Gestacional (OR: 8,3; 95% IC: 1,5 – 45,3; p=0,016)</a:t>
            </a:r>
          </a:p>
          <a:p>
            <a:r>
              <a:rPr smtClean="0"/>
              <a:t>Associação com doença pulmonar crônica não apresentou significância estatística após o mesmo ajuste</a:t>
            </a:r>
          </a:p>
        </p:txBody>
      </p:sp>
      <p:graphicFrame>
        <p:nvGraphicFramePr>
          <p:cNvPr id="126984" name="Group 8"/>
          <p:cNvGraphicFramePr>
            <a:graphicFrameLocks noGrp="1"/>
          </p:cNvGraphicFramePr>
          <p:nvPr/>
        </p:nvGraphicFramePr>
        <p:xfrm>
          <a:off x="684213" y="195263"/>
          <a:ext cx="7993062" cy="1190625"/>
        </p:xfrm>
        <a:graphic>
          <a:graphicData uri="http://schemas.openxmlformats.org/drawingml/2006/table">
            <a:tbl>
              <a:tblPr/>
              <a:tblGrid>
                <a:gridCol w="7146925"/>
                <a:gridCol w="846137"/>
              </a:tblGrid>
              <a:tr h="11906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Infecções pós-natais recorrentes são associadas com lesão progressiva da substância branca em recém-nascidos prematuros</a:t>
                      </a: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/>
                      </a:r>
                      <a:b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Autor(es): Glass HC et al. Apresentação: Isabel Paz, Joaquim Bezerra, Lucas Queiroz, Paulo R. Margotto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"/>
                        </a:rPr>
                        <a:t>  </a:t>
                      </a: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06501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650" y="303213"/>
            <a:ext cx="35242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502" name="AutoShape 19"/>
          <p:cNvSpPr>
            <a:spLocks noChangeArrowheads="1"/>
          </p:cNvSpPr>
          <p:nvPr/>
        </p:nvSpPr>
        <p:spPr bwMode="auto">
          <a:xfrm>
            <a:off x="7451725" y="4678363"/>
            <a:ext cx="976313" cy="363537"/>
          </a:xfrm>
          <a:prstGeom prst="rightArrow">
            <a:avLst>
              <a:gd name="adj1" fmla="val 50000"/>
              <a:gd name="adj2" fmla="val 6714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555625"/>
            <a:ext cx="8229600" cy="4129088"/>
          </a:xfrm>
        </p:spPr>
        <p:txBody>
          <a:bodyPr/>
          <a:lstStyle/>
          <a:p>
            <a:pPr lvl="1">
              <a:buFont typeface="Wingdings 2" pitchFamily="18" charset="2"/>
              <a:buNone/>
            </a:pPr>
            <a:r>
              <a:rPr smtClean="0">
                <a:solidFill>
                  <a:srgbClr val="FF0066"/>
                </a:solidFill>
              </a:rPr>
              <a:t>Patogênese da associação é desconhecida</a:t>
            </a:r>
          </a:p>
          <a:p>
            <a:pPr lvl="1">
              <a:buFont typeface="Wingdings 2" pitchFamily="18" charset="2"/>
              <a:buNone/>
            </a:pPr>
            <a:endParaRPr smtClean="0">
              <a:solidFill>
                <a:srgbClr val="FF0066"/>
              </a:solidFill>
            </a:endParaRPr>
          </a:p>
          <a:p>
            <a:pPr lvl="1"/>
            <a:r>
              <a:rPr smtClean="0"/>
              <a:t>Infecção em SNC: invasão direta de microorganismos (?)</a:t>
            </a:r>
          </a:p>
          <a:p>
            <a:pPr lvl="2"/>
            <a:r>
              <a:rPr smtClean="0"/>
              <a:t>Infecções em outros sítios: Agressão a pré-oligodendrócitos por radicais livres e citocinas inflamatórias, em períodos de isquemia e reperfusão</a:t>
            </a:r>
          </a:p>
          <a:p>
            <a:pPr lvl="2"/>
            <a:r>
              <a:rPr smtClean="0"/>
              <a:t>Estudos em prematuros mostram relação de níveis de citocinas inflamatórias e lesão de substância branca (Hansen-Pupp et al; Ellison et al)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600200"/>
            <a:ext cx="7415213" cy="33940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sz="1400" smtClean="0"/>
              <a:t>Há evidências, principalmente em estudos com animais, de que </a:t>
            </a:r>
            <a:r>
              <a:rPr sz="1400" smtClean="0">
                <a:solidFill>
                  <a:srgbClr val="FF0066"/>
                </a:solidFill>
              </a:rPr>
              <a:t>a  endotoxina leva à lesão na substância branca, provavelmente por um efeito direto na mielinização periventricular das células gliais ou devido a efeito no endotélio vascular, com impacto secundário nas células gliais</a:t>
            </a:r>
            <a:r>
              <a:rPr sz="1400" smtClean="0"/>
              <a:t>. A endotoxina estimula a produção, a partir dos leucócitos e de células endoteliais, de várias citocinas, como o fator de necrose tumoral alfa e a interleucina-2, que são altamente tóxicos à oligodendróglia.</a:t>
            </a:r>
          </a:p>
          <a:p>
            <a:pPr>
              <a:lnSpc>
                <a:spcPct val="80000"/>
              </a:lnSpc>
            </a:pPr>
            <a:r>
              <a:rPr sz="1400" smtClean="0"/>
              <a:t> Há evidências atuais de que as citocinas podem ser mediadoras da lesão neuronal e da substância branca. Kadhim et al. detectaram alta expressão de TNF-alfa nos cérebros dos RN com leucomalácia periventricular, </a:t>
            </a:r>
            <a:r>
              <a:rPr sz="1400" smtClean="0">
                <a:solidFill>
                  <a:srgbClr val="FF0066"/>
                </a:solidFill>
              </a:rPr>
              <a:t>principalmente no grupo com infecções bacterianas</a:t>
            </a:r>
            <a:r>
              <a:rPr sz="1400" smtClean="0"/>
              <a:t>, assim como alta expressão de interleucina-2, que por sua vez poderia induzir a produção de citocinas pró-inflamatórias neurotóxicas (TNF-alfa e interleucina -1β). </a:t>
            </a:r>
          </a:p>
        </p:txBody>
      </p:sp>
      <p:graphicFrame>
        <p:nvGraphicFramePr>
          <p:cNvPr id="129033" name="Group 9"/>
          <p:cNvGraphicFramePr>
            <a:graphicFrameLocks noGrp="1"/>
          </p:cNvGraphicFramePr>
          <p:nvPr/>
        </p:nvGraphicFramePr>
        <p:xfrm>
          <a:off x="539750" y="123825"/>
          <a:ext cx="7993063" cy="868363"/>
        </p:xfrm>
        <a:graphic>
          <a:graphicData uri="http://schemas.openxmlformats.org/drawingml/2006/table">
            <a:tbl>
              <a:tblPr/>
              <a:tblGrid>
                <a:gridCol w="7148513"/>
                <a:gridCol w="844550"/>
              </a:tblGrid>
              <a:tr h="687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Lesão neurológica isquêmica e hemorrágica do prematuro: patogenia, fatores de risco, diagnóstico e tratamento</a:t>
                      </a: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/>
                      </a:r>
                      <a:b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Autor(es): Paulo R. Margotto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2"/>
                        </a:rPr>
                        <a:t>  </a:t>
                      </a: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08549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339725"/>
            <a:ext cx="35401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0" name="Picture 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0"/>
            <a:ext cx="900113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51" name="Text Box 25"/>
          <p:cNvSpPr txBox="1">
            <a:spLocks noChangeArrowheads="1"/>
          </p:cNvSpPr>
          <p:nvPr/>
        </p:nvSpPr>
        <p:spPr bwMode="auto">
          <a:xfrm>
            <a:off x="1547813" y="1203325"/>
            <a:ext cx="56324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400">
                <a:solidFill>
                  <a:srgbClr val="0066FF"/>
                </a:solidFill>
              </a:rPr>
              <a:t>(capítulo do livro Assistência ao Recém-Nascido de Risco, 3ª Edição,</a:t>
            </a:r>
          </a:p>
          <a:p>
            <a:pPr algn="ctr"/>
            <a:r>
              <a:rPr lang="pt-BR" sz="1400">
                <a:solidFill>
                  <a:srgbClr val="0066FF"/>
                </a:solidFill>
              </a:rPr>
              <a:t>ESCS, 2013</a:t>
            </a:r>
          </a:p>
        </p:txBody>
      </p:sp>
      <p:graphicFrame>
        <p:nvGraphicFramePr>
          <p:cNvPr id="129039" name="Group 15"/>
          <p:cNvGraphicFramePr>
            <a:graphicFrameLocks noGrp="1"/>
          </p:cNvGraphicFramePr>
          <p:nvPr/>
        </p:nvGraphicFramePr>
        <p:xfrm>
          <a:off x="250825" y="4084638"/>
          <a:ext cx="8137525" cy="517525"/>
        </p:xfrm>
        <a:graphic>
          <a:graphicData uri="http://schemas.openxmlformats.org/drawingml/2006/table">
            <a:tbl>
              <a:tblPr/>
              <a:tblGrid>
                <a:gridCol w="7277100"/>
                <a:gridCol w="8604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Lesão neurol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gica isquêmica e hemorr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gica do prematuro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Juliana Ferreira Gon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alves, Liv Janoville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5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08555" name="Picture 8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42275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56" name="Text Box 14"/>
          <p:cNvSpPr txBox="1">
            <a:spLocks noChangeArrowheads="1"/>
          </p:cNvSpPr>
          <p:nvPr/>
        </p:nvSpPr>
        <p:spPr bwMode="auto">
          <a:xfrm>
            <a:off x="2484438" y="3724275"/>
            <a:ext cx="236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Veja a Apresentação!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sz="1800" b="1" smtClean="0"/>
              <a:t>Quando a infecção intrauterina/inflamação e leucomalácia periventricular (LPV)</a:t>
            </a:r>
            <a:r>
              <a:rPr sz="1800" smtClean="0"/>
              <a:t>: a micróglia é ativada pelos produtos moleculares dos microrganismos e produz ROS E RNS que levam a morte celular. Relato recente evidencia que o RNS produzidos pela ativação da micróglia é o peroxinitrito, um radical  mortalmente  produzido do óxido nitrito e ânion superoxido. A ativação da micróglia no contexto da infecção é postulado ocorrer através de receptores celulares de superfície específico, isto é, o TLR. (TOLL-LIKE RECEPTORS). Tem sido demonstrado recentemente que a micróglia contem TLR4, um receptor especifico para a lipopolissacarídeos, que é o produto molecular chave de muitos microrganismos gram-negativos e que quando ativado pelo lipopolissacarídeo, esta micróglia secreta produtos difusíveis que são altamente tóxicos aos pré-oligodendrócitos. Estes produtos podem ser em parte considerável, ROS e RNS. Assim, parece estar estabelecido o link entre infecção e a vulnerabilidade dos pré-oligodendrócitos aos ROS e RNS no componente difuso da LPV </a:t>
            </a:r>
          </a:p>
        </p:txBody>
      </p:sp>
      <p:graphicFrame>
        <p:nvGraphicFramePr>
          <p:cNvPr id="38956" name="Group 44"/>
          <p:cNvGraphicFramePr>
            <a:graphicFrameLocks noGrp="1"/>
          </p:cNvGraphicFramePr>
          <p:nvPr/>
        </p:nvGraphicFramePr>
        <p:xfrm>
          <a:off x="92075" y="1857375"/>
          <a:ext cx="8961438" cy="1370013"/>
        </p:xfrm>
        <a:graphic>
          <a:graphicData uri="http://schemas.openxmlformats.org/drawingml/2006/table">
            <a:tbl>
              <a:tblPr/>
              <a:tblGrid>
                <a:gridCol w="8961438"/>
              </a:tblGrid>
              <a:tr h="13700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pt-BR" sz="2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9572" name="Rectangle 45"/>
          <p:cNvSpPr>
            <a:spLocks noChangeArrowheads="1"/>
          </p:cNvSpPr>
          <p:nvPr/>
        </p:nvSpPr>
        <p:spPr bwMode="auto">
          <a:xfrm>
            <a:off x="92075" y="2884488"/>
            <a:ext cx="18415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100"/>
              <a:t/>
            </a:r>
            <a:br>
              <a:rPr lang="pt-BR" sz="1100"/>
            </a:br>
            <a:endParaRPr lang="pt-BR"/>
          </a:p>
        </p:txBody>
      </p:sp>
      <p:graphicFrame>
        <p:nvGraphicFramePr>
          <p:cNvPr id="38958" name="Group 46"/>
          <p:cNvGraphicFramePr>
            <a:graphicFrameLocks noGrp="1"/>
          </p:cNvGraphicFramePr>
          <p:nvPr/>
        </p:nvGraphicFramePr>
        <p:xfrm>
          <a:off x="101600" y="1865313"/>
          <a:ext cx="207963" cy="131445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8413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pt-BR" sz="2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pt-BR" sz="2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8938" name="Group 26"/>
          <p:cNvGraphicFramePr>
            <a:graphicFrameLocks noGrp="1"/>
          </p:cNvGraphicFramePr>
          <p:nvPr/>
        </p:nvGraphicFramePr>
        <p:xfrm>
          <a:off x="111125" y="1871663"/>
          <a:ext cx="6924675" cy="852487"/>
        </p:xfrm>
        <a:graphic>
          <a:graphicData uri="http://schemas.openxmlformats.org/drawingml/2006/table">
            <a:tbl>
              <a:tblPr/>
              <a:tblGrid>
                <a:gridCol w="6924675"/>
              </a:tblGrid>
              <a:tr h="8524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pt-BR" sz="2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9584" name="Group 16"/>
          <p:cNvGraphicFramePr>
            <a:graphicFrameLocks noGrp="1"/>
          </p:cNvGraphicFramePr>
          <p:nvPr/>
        </p:nvGraphicFramePr>
        <p:xfrm>
          <a:off x="1042988" y="0"/>
          <a:ext cx="7643812" cy="820738"/>
        </p:xfrm>
        <a:graphic>
          <a:graphicData uri="http://schemas.openxmlformats.org/drawingml/2006/table">
            <a:tbl>
              <a:tblPr/>
              <a:tblGrid>
                <a:gridCol w="2547937"/>
                <a:gridCol w="2547938"/>
                <a:gridCol w="2547937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Geneva"/>
                          <a:cs typeface="Times New Roman" pitchFamily="18" charset="0"/>
                        </a:rPr>
                        <a:t>L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esão na substância branca cerebral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Times New Roman" pitchFamily="18" charset="0"/>
                          <a:hlinkClick r:id="rId2"/>
                        </a:rPr>
                        <a:t>–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 mais comum do que você pensa; ultrassonografia / ressonância magn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tica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</a:rPr>
                        <a:t>Paulo R. Margotto</a:t>
                      </a:r>
                      <a:endParaRPr kumimoji="0" lang="pt-BR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    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9582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339725"/>
            <a:ext cx="360363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599" name="Group 7"/>
          <p:cNvGraphicFramePr>
            <a:graphicFrameLocks noGrp="1"/>
          </p:cNvGraphicFramePr>
          <p:nvPr/>
        </p:nvGraphicFramePr>
        <p:xfrm>
          <a:off x="468313" y="1924050"/>
          <a:ext cx="8137525" cy="2281238"/>
        </p:xfrm>
        <a:graphic>
          <a:graphicData uri="http://schemas.openxmlformats.org/drawingml/2006/table">
            <a:tbl>
              <a:tblPr/>
              <a:tblGrid>
                <a:gridCol w="7277100"/>
                <a:gridCol w="860425"/>
              </a:tblGrid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Amniorrexe prematura no rec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 pr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-termo: visão do neonatologista (XV Jornada Cient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fica dos M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dicos Residentes do HRAS/HMIB/SES/DF-21 a 23/2/2013)</a:t>
                      </a: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059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650" y="2787650"/>
            <a:ext cx="425450" cy="34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7" name="Text Box 6"/>
          <p:cNvSpPr txBox="1">
            <a:spLocks noChangeArrowheads="1"/>
          </p:cNvSpPr>
          <p:nvPr/>
        </p:nvSpPr>
        <p:spPr bwMode="auto">
          <a:xfrm>
            <a:off x="0" y="268288"/>
            <a:ext cx="87280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000" b="1">
                <a:solidFill>
                  <a:srgbClr val="0033CC"/>
                </a:solidFill>
              </a:rPr>
              <a:t>Vejamos o papel do corticosteróide pré-natal na corioamnionite clínica</a:t>
            </a:r>
          </a:p>
          <a:p>
            <a:pPr algn="ctr"/>
            <a:r>
              <a:rPr lang="pt-BR" sz="2000" b="1">
                <a:solidFill>
                  <a:srgbClr val="0033CC"/>
                </a:solidFill>
              </a:rPr>
              <a:t>e histológica na proteção da lesão cerebral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algn="ctr">
              <a:defRPr/>
            </a:pPr>
            <a:r>
              <a:rPr sz="250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Corticosteróide pré-natal e resultados neonatais após corioamnionite </a:t>
            </a:r>
            <a:r>
              <a:rPr sz="2100" b="1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HISTOLÓGICA</a:t>
            </a:r>
          </a:p>
        </p:txBody>
      </p:sp>
      <p:pic>
        <p:nvPicPr>
          <p:cNvPr id="11161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063875"/>
            <a:ext cx="4929188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161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276350"/>
            <a:ext cx="8153400" cy="180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1620" name="Oval 5"/>
          <p:cNvSpPr>
            <a:spLocks noChangeArrowheads="1"/>
          </p:cNvSpPr>
          <p:nvPr/>
        </p:nvSpPr>
        <p:spPr bwMode="auto">
          <a:xfrm>
            <a:off x="4859338" y="3363913"/>
            <a:ext cx="4284662" cy="14398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700"/>
              <a:t>Diminuição significativa da hemorragia</a:t>
            </a:r>
          </a:p>
          <a:p>
            <a:pPr algn="ctr"/>
            <a:r>
              <a:rPr lang="pt-BR" sz="1700"/>
              <a:t>intraventricular, incluindo</a:t>
            </a:r>
          </a:p>
          <a:p>
            <a:pPr algn="ctr"/>
            <a:r>
              <a:rPr lang="pt-BR" sz="1700"/>
              <a:t>Graus 3-4</a:t>
            </a:r>
          </a:p>
        </p:txBody>
      </p:sp>
      <p:sp>
        <p:nvSpPr>
          <p:cNvPr id="111621" name="Text Box 6"/>
          <p:cNvSpPr txBox="1">
            <a:spLocks noChangeArrowheads="1"/>
          </p:cNvSpPr>
          <p:nvPr/>
        </p:nvSpPr>
        <p:spPr bwMode="auto">
          <a:xfrm>
            <a:off x="7791450" y="6491288"/>
            <a:ext cx="1352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Been, 2011</a:t>
            </a:r>
          </a:p>
        </p:txBody>
      </p:sp>
      <p:sp>
        <p:nvSpPr>
          <p:cNvPr id="111622" name="Text Box 7"/>
          <p:cNvSpPr txBox="1">
            <a:spLocks noChangeArrowheads="1"/>
          </p:cNvSpPr>
          <p:nvPr/>
        </p:nvSpPr>
        <p:spPr bwMode="auto">
          <a:xfrm>
            <a:off x="8007350" y="6707188"/>
            <a:ext cx="1352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Been, 2011</a:t>
            </a:r>
          </a:p>
        </p:txBody>
      </p:sp>
      <p:sp>
        <p:nvSpPr>
          <p:cNvPr id="111623" name="Text Box 8"/>
          <p:cNvSpPr txBox="1">
            <a:spLocks noChangeArrowheads="1"/>
          </p:cNvSpPr>
          <p:nvPr/>
        </p:nvSpPr>
        <p:spPr bwMode="auto">
          <a:xfrm>
            <a:off x="7000875" y="4751388"/>
            <a:ext cx="1352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Been, 2011</a:t>
            </a:r>
          </a:p>
        </p:txBody>
      </p:sp>
    </p:spTree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/>
          </p:cNvSpPr>
          <p:nvPr>
            <p:ph type="title" idx="4294967295"/>
          </p:nvPr>
        </p:nvSpPr>
        <p:spPr>
          <a:xfrm>
            <a:off x="468313" y="141288"/>
            <a:ext cx="8229600" cy="857250"/>
          </a:xfrm>
        </p:spPr>
        <p:txBody>
          <a:bodyPr/>
          <a:lstStyle/>
          <a:p>
            <a:pPr>
              <a:defRPr/>
            </a:pPr>
            <a:r>
              <a:rPr sz="29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sz="29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sz="290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Corticosteróide pré-natal e resultados neonatais após </a:t>
            </a:r>
            <a:r>
              <a:rPr sz="2900" b="1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corioamnionite CLÍNICA</a:t>
            </a:r>
          </a:p>
        </p:txBody>
      </p:sp>
      <p:sp>
        <p:nvSpPr>
          <p:cNvPr id="112642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230313"/>
            <a:ext cx="8229600" cy="366395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500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1500" smtClean="0">
                <a:solidFill>
                  <a:srgbClr val="0033CC"/>
                </a:solidFill>
              </a:rPr>
              <a:t>Portanto:</a:t>
            </a:r>
            <a:r>
              <a:rPr lang="en-US" sz="1500" smtClean="0"/>
              <a:t> </a:t>
            </a:r>
            <a:r>
              <a:rPr lang="en-US" sz="1500" smtClean="0">
                <a:solidFill>
                  <a:srgbClr val="0000CC"/>
                </a:solidFill>
              </a:rPr>
              <a:t>O corticosteróide pré-natal é seguro e reduz resultados adversos neonatais associados com a corioamnionite. </a:t>
            </a:r>
            <a:r>
              <a:rPr sz="1400" b="1" smtClean="0">
                <a:solidFill>
                  <a:srgbClr val="0000CC"/>
                </a:solidFill>
              </a:rPr>
              <a:t>O esteróide pré-natal protege este RN da lesão cerebral minimizando as graves conseqüências no amanhã destes bebês</a:t>
            </a:r>
            <a:r>
              <a:rPr sz="1400" smtClean="0"/>
              <a:t> </a:t>
            </a:r>
          </a:p>
        </p:txBody>
      </p:sp>
      <p:sp>
        <p:nvSpPr>
          <p:cNvPr id="112643" name="Text Box 4"/>
          <p:cNvSpPr txBox="1">
            <a:spLocks noChangeArrowheads="1"/>
          </p:cNvSpPr>
          <p:nvPr/>
        </p:nvSpPr>
        <p:spPr bwMode="auto">
          <a:xfrm>
            <a:off x="7956550" y="4838700"/>
            <a:ext cx="13525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/>
              <a:t>Been, 2011</a:t>
            </a:r>
          </a:p>
        </p:txBody>
      </p:sp>
      <p:pic>
        <p:nvPicPr>
          <p:cNvPr id="11264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9775" y="2570163"/>
            <a:ext cx="46038" cy="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575" y="1276350"/>
            <a:ext cx="8734425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6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2932113"/>
            <a:ext cx="7786687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2"/>
          <p:cNvSpPr>
            <a:spLocks noGrp="1"/>
          </p:cNvSpPr>
          <p:nvPr>
            <p:ph type="body" idx="4294967295"/>
          </p:nvPr>
        </p:nvSpPr>
        <p:spPr>
          <a:xfrm>
            <a:off x="395288" y="1384300"/>
            <a:ext cx="8229600" cy="33940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b="1" smtClean="0">
                <a:solidFill>
                  <a:srgbClr val="0000CC"/>
                </a:solidFill>
              </a:rPr>
              <a:t>  Os corticosteróides diminuem a síntese de interleucinas 1, 2, 4, 6 e 10, fator </a:t>
            </a:r>
            <a:r>
              <a:rPr lang="el-GR" b="1" smtClean="0">
                <a:solidFill>
                  <a:srgbClr val="0000CC"/>
                </a:solidFill>
                <a:cs typeface="Arial" charset="0"/>
              </a:rPr>
              <a:t>α</a:t>
            </a:r>
            <a:r>
              <a:rPr b="1" smtClean="0">
                <a:solidFill>
                  <a:srgbClr val="0000CC"/>
                </a:solidFill>
                <a:cs typeface="Arial" charset="0"/>
              </a:rPr>
              <a:t> de necrose tumoral e interferon tanto in vitro como em vivo. Assim, postula-se  que os esteróides suprimem a produção de citocinas neurotóxicas e assim, podem prevenir a leucomalácia no contexto da inflamação intraútero.</a:t>
            </a:r>
            <a:endParaRPr lang="el-GR" b="1" smtClean="0">
              <a:solidFill>
                <a:srgbClr val="0000CC"/>
              </a:solidFill>
              <a:cs typeface="Arial" charset="0"/>
            </a:endParaRP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-92075"/>
            <a:ext cx="8153400" cy="1006475"/>
          </a:xfrm>
        </p:spPr>
        <p:txBody>
          <a:bodyPr anchor="ctr"/>
          <a:lstStyle/>
          <a:p>
            <a:pPr algn="ctr">
              <a:defRPr/>
            </a:pPr>
            <a:r>
              <a:rPr sz="29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sz="29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sz="290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Corticosteróide pré-natal e resultados neonatais após corioamnionite</a:t>
            </a:r>
          </a:p>
        </p:txBody>
      </p:sp>
      <p:sp>
        <p:nvSpPr>
          <p:cNvPr id="113667" name="Text Box 4"/>
          <p:cNvSpPr txBox="1">
            <a:spLocks noChangeArrowheads="1"/>
          </p:cNvSpPr>
          <p:nvPr/>
        </p:nvSpPr>
        <p:spPr bwMode="auto">
          <a:xfrm>
            <a:off x="7854950" y="4624388"/>
            <a:ext cx="12890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Kent, 2005</a:t>
            </a:r>
          </a:p>
        </p:txBody>
      </p:sp>
    </p:spTree>
  </p:cSld>
  <p:clrMapOvr>
    <a:masterClrMapping/>
  </p:clrMapOvr>
  <p:transition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Picture 4" descr="DSC05124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/>
          <a:stretch>
            <a:fillRect/>
          </a:stretch>
        </p:blipFill>
        <p:spPr bwMode="auto">
          <a:xfrm>
            <a:off x="1187450" y="555625"/>
            <a:ext cx="6118225" cy="415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0" name="Text Box 5"/>
          <p:cNvSpPr txBox="1">
            <a:spLocks noChangeArrowheads="1"/>
          </p:cNvSpPr>
          <p:nvPr/>
        </p:nvSpPr>
        <p:spPr bwMode="auto">
          <a:xfrm>
            <a:off x="107950" y="4625975"/>
            <a:ext cx="8301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>
                <a:solidFill>
                  <a:srgbClr val="0033CC"/>
                </a:solidFill>
              </a:rPr>
              <a:t>Dra. Juliana, Dra. Edna Diniz, Dr. Paulo R. Margotto, Dra. Martha Vieira,Dra. Liv, Dra. Marília e Dra. Gabriela Melara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WidescreenPres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WidescreenPres</Template>
  <TotalTime>0</TotalTime>
  <Words>5726</Words>
  <Application>Microsoft Office PowerPoint</Application>
  <PresentationFormat>Apresentação na tela (16:9)</PresentationFormat>
  <Paragraphs>766</Paragraphs>
  <Slides>76</Slides>
  <Notes>29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76</vt:i4>
      </vt:variant>
    </vt:vector>
  </HeadingPairs>
  <TitlesOfParts>
    <vt:vector size="77" baseType="lpstr">
      <vt:lpstr>WidescreenPres</vt:lpstr>
      <vt:lpstr>Inflamação induzida por infecção e lesão cerebral em prematuros Infection-induced inflammation and cerebral injury in  preterm infants Tobias Strunk, Terrie Inder, Xiaoyang Wang, David Burgner, Carina Mallard, Ofer Levy Lancet Infect Dis 2014 Aug;14(8):751-62 </vt:lpstr>
      <vt:lpstr> Resumo</vt:lpstr>
      <vt:lpstr> Introdução</vt:lpstr>
      <vt:lpstr> Introdução</vt:lpstr>
      <vt:lpstr> Exposição à inflamação perinatal</vt:lpstr>
      <vt:lpstr> Exposição à inflamação perinatal</vt:lpstr>
      <vt:lpstr> Exposição à inflamação perinatal</vt:lpstr>
      <vt:lpstr> Exposição à inflamação perinatal</vt:lpstr>
      <vt:lpstr> Exposição à inflamação perinatal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 Efeito no Neurodesenvolvimento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             ABSTRACT</vt:lpstr>
      <vt:lpstr>Estratégia de busca utilizada</vt:lpstr>
      <vt:lpstr>Slide 55</vt:lpstr>
      <vt:lpstr>Slide 56</vt:lpstr>
      <vt:lpstr>Slide 57</vt:lpstr>
      <vt:lpstr>Slide 58</vt:lpstr>
      <vt:lpstr>Slide 59</vt:lpstr>
      <vt:lpstr>Nota do Editor do site, Dr. Paulo R. Margotto. Consultem também! Estudando juntos!</vt:lpstr>
      <vt:lpstr>Slide 61</vt:lpstr>
      <vt:lpstr>Slide 62</vt:lpstr>
      <vt:lpstr>Slide 63</vt:lpstr>
      <vt:lpstr>Corioamnionite e Lesão Cerebral</vt:lpstr>
      <vt:lpstr> Corioamnionite e Lesão Cerebral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Corticosteróide pré-natal e resultados neonatais após corioamnionite HISTOLÓGICA</vt:lpstr>
      <vt:lpstr> Corticosteróide pré-natal e resultados neonatais após corioamnionite CLÍNICA</vt:lpstr>
      <vt:lpstr> Corticosteróide pré-natal e resultados neonatais após corioamnionite</vt:lpstr>
      <vt:lpstr>Slide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INFLAMAÇÃO INDUZIDA POR INFECÇÃO E LESÃO CEREBRAL EM PREMATUROS Infection-induced inflammation and cerebral injury in  preterm infants Tobias Strunk, Terrie Inder, Xiaoyang Wang, David Burgner, Carina Mallard, Ofer Levy Lancet Infect Dis 2014 Aug;14(8):751-62</dc:title>
  <dc:creator/>
  <cp:lastModifiedBy/>
  <cp:revision>8</cp:revision>
  <dcterms:created xsi:type="dcterms:W3CDTF">2014-04-24T01:47:08Z</dcterms:created>
  <dcterms:modified xsi:type="dcterms:W3CDTF">2014-09-25T00:49:50Z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TC101769309990</vt:lpwstr>
  </property>
</Properties>
</file>