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handoutMasterIdLst>
    <p:handoutMasterId r:id="rId92"/>
  </p:handoutMasterIdLst>
  <p:sldIdLst>
    <p:sldId id="373" r:id="rId2"/>
    <p:sldId id="305" r:id="rId3"/>
    <p:sldId id="337" r:id="rId4"/>
    <p:sldId id="262" r:id="rId5"/>
    <p:sldId id="309" r:id="rId6"/>
    <p:sldId id="265" r:id="rId7"/>
    <p:sldId id="338" r:id="rId8"/>
    <p:sldId id="269" r:id="rId9"/>
    <p:sldId id="270" r:id="rId10"/>
    <p:sldId id="311" r:id="rId11"/>
    <p:sldId id="430" r:id="rId12"/>
    <p:sldId id="431" r:id="rId13"/>
    <p:sldId id="437" r:id="rId14"/>
    <p:sldId id="438" r:id="rId15"/>
    <p:sldId id="434" r:id="rId16"/>
    <p:sldId id="435" r:id="rId17"/>
    <p:sldId id="436" r:id="rId18"/>
    <p:sldId id="272" r:id="rId19"/>
    <p:sldId id="426" r:id="rId20"/>
    <p:sldId id="427" r:id="rId21"/>
    <p:sldId id="314" r:id="rId22"/>
    <p:sldId id="280" r:id="rId23"/>
    <p:sldId id="339" r:id="rId24"/>
    <p:sldId id="399" r:id="rId25"/>
    <p:sldId id="401" r:id="rId26"/>
    <p:sldId id="411" r:id="rId27"/>
    <p:sldId id="412" r:id="rId28"/>
    <p:sldId id="421" r:id="rId29"/>
    <p:sldId id="423" r:id="rId30"/>
    <p:sldId id="422" r:id="rId31"/>
    <p:sldId id="428" r:id="rId32"/>
    <p:sldId id="374" r:id="rId33"/>
    <p:sldId id="344" r:id="rId34"/>
    <p:sldId id="346" r:id="rId35"/>
    <p:sldId id="347" r:id="rId36"/>
    <p:sldId id="348" r:id="rId37"/>
    <p:sldId id="349" r:id="rId38"/>
    <p:sldId id="395" r:id="rId39"/>
    <p:sldId id="413" r:id="rId40"/>
    <p:sldId id="424" r:id="rId41"/>
    <p:sldId id="351" r:id="rId42"/>
    <p:sldId id="352" r:id="rId43"/>
    <p:sldId id="353" r:id="rId44"/>
    <p:sldId id="393" r:id="rId45"/>
    <p:sldId id="408" r:id="rId46"/>
    <p:sldId id="410" r:id="rId47"/>
    <p:sldId id="397" r:id="rId48"/>
    <p:sldId id="400" r:id="rId49"/>
    <p:sldId id="376" r:id="rId50"/>
    <p:sldId id="355" r:id="rId51"/>
    <p:sldId id="429" r:id="rId52"/>
    <p:sldId id="358" r:id="rId53"/>
    <p:sldId id="359" r:id="rId54"/>
    <p:sldId id="363" r:id="rId55"/>
    <p:sldId id="366" r:id="rId56"/>
    <p:sldId id="377" r:id="rId57"/>
    <p:sldId id="379" r:id="rId58"/>
    <p:sldId id="380" r:id="rId59"/>
    <p:sldId id="382" r:id="rId60"/>
    <p:sldId id="386" r:id="rId61"/>
    <p:sldId id="391" r:id="rId62"/>
    <p:sldId id="418" r:id="rId63"/>
    <p:sldId id="432" r:id="rId64"/>
    <p:sldId id="392" r:id="rId65"/>
    <p:sldId id="441" r:id="rId66"/>
    <p:sldId id="442" r:id="rId67"/>
    <p:sldId id="443" r:id="rId68"/>
    <p:sldId id="444" r:id="rId69"/>
    <p:sldId id="445" r:id="rId70"/>
    <p:sldId id="446" r:id="rId71"/>
    <p:sldId id="447" r:id="rId72"/>
    <p:sldId id="448" r:id="rId73"/>
    <p:sldId id="449" r:id="rId74"/>
    <p:sldId id="452" r:id="rId75"/>
    <p:sldId id="453" r:id="rId76"/>
    <p:sldId id="454" r:id="rId77"/>
    <p:sldId id="455" r:id="rId78"/>
    <p:sldId id="456" r:id="rId79"/>
    <p:sldId id="457" r:id="rId80"/>
    <p:sldId id="458" r:id="rId81"/>
    <p:sldId id="459" r:id="rId82"/>
    <p:sldId id="460" r:id="rId83"/>
    <p:sldId id="461" r:id="rId84"/>
    <p:sldId id="462" r:id="rId85"/>
    <p:sldId id="463" r:id="rId86"/>
    <p:sldId id="464" r:id="rId87"/>
    <p:sldId id="465" r:id="rId88"/>
    <p:sldId id="467" r:id="rId89"/>
    <p:sldId id="466" r:id="rId90"/>
  </p:sldIdLst>
  <p:sldSz cx="9144000" cy="6858000" type="screen4x3"/>
  <p:notesSz cx="6858000" cy="1005205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  <a:srgbClr val="FFFFFF"/>
    <a:srgbClr val="0000FF"/>
    <a:srgbClr val="FF0000"/>
    <a:srgbClr val="00FF00"/>
    <a:srgbClr val="99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667" autoAdjust="0"/>
  </p:normalViewPr>
  <p:slideViewPr>
    <p:cSldViewPr>
      <p:cViewPr>
        <p:scale>
          <a:sx n="66" d="100"/>
          <a:sy n="66" d="100"/>
        </p:scale>
        <p:origin x="-1282" y="-1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46"/>
    </p:cViewPr>
  </p:sorterViewPr>
  <p:notesViewPr>
    <p:cSldViewPr>
      <p:cViewPr varScale="1">
        <p:scale>
          <a:sx n="27" d="100"/>
          <a:sy n="27" d="100"/>
        </p:scale>
        <p:origin x="-1296" y="-90"/>
      </p:cViewPr>
      <p:guideLst>
        <p:guide orient="horz" pos="244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2.xml"/><Relationship Id="rId13" Type="http://schemas.openxmlformats.org/officeDocument/2006/relationships/slide" Target="slides/slide41.xml"/><Relationship Id="rId18" Type="http://schemas.openxmlformats.org/officeDocument/2006/relationships/slide" Target="slides/slide53.xml"/><Relationship Id="rId26" Type="http://schemas.openxmlformats.org/officeDocument/2006/relationships/slide" Target="slides/slide61.xml"/><Relationship Id="rId3" Type="http://schemas.openxmlformats.org/officeDocument/2006/relationships/slide" Target="slides/slide5.xml"/><Relationship Id="rId21" Type="http://schemas.openxmlformats.org/officeDocument/2006/relationships/slide" Target="slides/slide56.xml"/><Relationship Id="rId7" Type="http://schemas.openxmlformats.org/officeDocument/2006/relationships/slide" Target="slides/slide21.xml"/><Relationship Id="rId12" Type="http://schemas.openxmlformats.org/officeDocument/2006/relationships/slide" Target="slides/slide37.xml"/><Relationship Id="rId17" Type="http://schemas.openxmlformats.org/officeDocument/2006/relationships/slide" Target="slides/slide52.xml"/><Relationship Id="rId25" Type="http://schemas.openxmlformats.org/officeDocument/2006/relationships/slide" Target="slides/slide60.xml"/><Relationship Id="rId2" Type="http://schemas.openxmlformats.org/officeDocument/2006/relationships/slide" Target="slides/slide4.xml"/><Relationship Id="rId16" Type="http://schemas.openxmlformats.org/officeDocument/2006/relationships/slide" Target="slides/slide50.xml"/><Relationship Id="rId20" Type="http://schemas.openxmlformats.org/officeDocument/2006/relationships/slide" Target="slides/slide55.xml"/><Relationship Id="rId1" Type="http://schemas.openxmlformats.org/officeDocument/2006/relationships/slide" Target="slides/slide2.xml"/><Relationship Id="rId6" Type="http://schemas.openxmlformats.org/officeDocument/2006/relationships/slide" Target="slides/slide18.xml"/><Relationship Id="rId11" Type="http://schemas.openxmlformats.org/officeDocument/2006/relationships/slide" Target="slides/slide34.xml"/><Relationship Id="rId24" Type="http://schemas.openxmlformats.org/officeDocument/2006/relationships/slide" Target="slides/slide59.xml"/><Relationship Id="rId5" Type="http://schemas.openxmlformats.org/officeDocument/2006/relationships/slide" Target="slides/slide9.xml"/><Relationship Id="rId15" Type="http://schemas.openxmlformats.org/officeDocument/2006/relationships/slide" Target="slides/slide43.xml"/><Relationship Id="rId23" Type="http://schemas.openxmlformats.org/officeDocument/2006/relationships/slide" Target="slides/slide58.xml"/><Relationship Id="rId10" Type="http://schemas.openxmlformats.org/officeDocument/2006/relationships/slide" Target="slides/slide33.xml"/><Relationship Id="rId19" Type="http://schemas.openxmlformats.org/officeDocument/2006/relationships/slide" Target="slides/slide54.xml"/><Relationship Id="rId4" Type="http://schemas.openxmlformats.org/officeDocument/2006/relationships/slide" Target="slides/slide8.xml"/><Relationship Id="rId9" Type="http://schemas.openxmlformats.org/officeDocument/2006/relationships/slide" Target="slides/slide23.xml"/><Relationship Id="rId14" Type="http://schemas.openxmlformats.org/officeDocument/2006/relationships/slide" Target="slides/slide42.xml"/><Relationship Id="rId22" Type="http://schemas.openxmlformats.org/officeDocument/2006/relationships/slide" Target="slides/slide5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33651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1588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-1588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42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5513" y="760413"/>
            <a:ext cx="5008562" cy="37560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773613"/>
            <a:ext cx="5029200" cy="452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48813"/>
            <a:ext cx="29718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548813"/>
            <a:ext cx="29718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B02CB5CC-02A1-461E-8F35-B64F8752A19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15541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5CF8919-ED50-4EE7-ACAF-3C12C10CBB45}" type="slidenum">
              <a:rPr lang="pt-BR" altLang="pt-BR" sz="1000" smtClean="0">
                <a:latin typeface="Arial" pitchFamily="34" charset="0"/>
              </a:rPr>
              <a:pPr/>
              <a:t>5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E813F17-E8B8-49EC-9347-BCD7062BF187}" type="slidenum">
              <a:rPr lang="pt-BR" altLang="pt-BR" sz="1000" smtClean="0">
                <a:latin typeface="Arial" pitchFamily="34" charset="0"/>
              </a:rPr>
              <a:pPr/>
              <a:t>6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A84AE2E-08F0-4114-9751-57B4A684511E}" type="slidenum">
              <a:rPr lang="pt-BR" altLang="pt-BR" sz="1000" smtClean="0">
                <a:latin typeface="Arial" pitchFamily="34" charset="0"/>
              </a:rPr>
              <a:pPr/>
              <a:t>7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4A5D414-DA33-4A5A-9D6A-D3BB0376E564}" type="slidenum">
              <a:rPr lang="pt-BR" altLang="pt-BR" sz="1000" smtClean="0">
                <a:latin typeface="Arial" pitchFamily="34" charset="0"/>
              </a:rPr>
              <a:pPr/>
              <a:t>10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EAA7E6F-9EEF-4901-AE77-AE6AEC7F6C6E}" type="slidenum">
              <a:rPr lang="pt-BR" altLang="pt-BR" sz="1000" smtClean="0">
                <a:latin typeface="Arial" pitchFamily="34" charset="0"/>
              </a:rPr>
              <a:pPr/>
              <a:t>26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99331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54063"/>
            <a:ext cx="5024438" cy="3768725"/>
          </a:xfrm>
          <a:ln/>
        </p:spPr>
      </p:sp>
      <p:sp>
        <p:nvSpPr>
          <p:cNvPr id="99332" name="Rectangle 3"/>
          <p:cNvSpPr>
            <a:spLocks noGrp="1"/>
          </p:cNvSpPr>
          <p:nvPr>
            <p:ph type="body" idx="1"/>
          </p:nvPr>
        </p:nvSpPr>
        <p:spPr>
          <a:xfrm>
            <a:off x="685800" y="4775200"/>
            <a:ext cx="5486400" cy="4522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endParaRPr lang="en-CA" altLang="pt-B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08760E-A897-4054-94D0-14AB805FA085}" type="slidenum">
              <a:rPr lang="pt-BR" altLang="pt-BR" sz="1000" smtClean="0">
                <a:latin typeface="Arial" pitchFamily="34" charset="0"/>
              </a:rPr>
              <a:pPr/>
              <a:t>27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100355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54063"/>
            <a:ext cx="5024438" cy="3768725"/>
          </a:xfrm>
          <a:ln/>
        </p:spPr>
      </p:sp>
      <p:sp>
        <p:nvSpPr>
          <p:cNvPr id="100356" name="Rectangle 3"/>
          <p:cNvSpPr>
            <a:spLocks noGrp="1"/>
          </p:cNvSpPr>
          <p:nvPr>
            <p:ph type="body" idx="1"/>
          </p:nvPr>
        </p:nvSpPr>
        <p:spPr>
          <a:xfrm>
            <a:off x="685800" y="4775200"/>
            <a:ext cx="5486400" cy="4522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endParaRPr lang="en-CA" altLang="pt-B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A0C52FA-1E85-472C-A941-1A4808A0DB27}" type="slidenum">
              <a:rPr lang="pt-BR" altLang="pt-BR" sz="1000" smtClean="0">
                <a:latin typeface="Arial" pitchFamily="34" charset="0"/>
              </a:rPr>
              <a:pPr/>
              <a:t>34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5B98E9D-2EE8-4BF7-8835-163089CE15F8}" type="slidenum">
              <a:rPr lang="pt-BR" altLang="pt-BR" sz="1000" smtClean="0">
                <a:latin typeface="Arial" pitchFamily="34" charset="0"/>
              </a:rPr>
              <a:pPr/>
              <a:t>35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F06E23C-CE6B-4E3D-A72B-AB4533BA9352}" type="slidenum">
              <a:rPr lang="pt-BR" altLang="pt-BR" sz="1000" smtClean="0">
                <a:latin typeface="Arial" pitchFamily="34" charset="0"/>
              </a:rPr>
              <a:pPr/>
              <a:t>36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6C41BC2-7871-4EA9-A2A3-F27013333D75}" type="slidenum">
              <a:rPr lang="pt-BR" altLang="pt-BR" sz="1000" smtClean="0">
                <a:latin typeface="Arial" pitchFamily="34" charset="0"/>
              </a:rPr>
              <a:pPr/>
              <a:t>37</a:t>
            </a:fld>
            <a:endParaRPr lang="pt-BR" altLang="pt-BR" sz="1000" smtClean="0">
              <a:latin typeface="Arial" pitchFamily="34" charset="0"/>
            </a:endParaRPr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0C8D32C-8F07-4521-BE58-BBA2A431DE14}" type="slidenum">
              <a:rPr lang="pt-BR" altLang="pt-BR" smtClean="0">
                <a:latin typeface="Times New Roman" pitchFamily="18" charset="0"/>
              </a:rPr>
              <a:pPr eaLnBrk="1" hangingPunct="1">
                <a:spcBef>
                  <a:spcPct val="0"/>
                </a:spcBef>
              </a:pPr>
              <a:t>67</a:t>
            </a:fld>
            <a:endParaRPr lang="pt-BR" altLang="pt-BR" smtClean="0">
              <a:latin typeface="Times New Roman" pitchFamily="18" charset="0"/>
            </a:endParaRPr>
          </a:p>
        </p:txBody>
      </p:sp>
      <p:sp>
        <p:nvSpPr>
          <p:cNvPr id="105475" name="Rectangle 1031"/>
          <p:cNvSpPr txBox="1">
            <a:spLocks noGrp="1" noChangeArrowheads="1"/>
          </p:cNvSpPr>
          <p:nvPr/>
        </p:nvSpPr>
        <p:spPr bwMode="auto">
          <a:xfrm>
            <a:off x="3884613" y="9547225"/>
            <a:ext cx="29718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0669E3A-2629-4DF0-AB6B-617BD2A1EA39}" type="slidenum">
              <a:rPr lang="pt-BR" altLang="pt-BR">
                <a:latin typeface="Times New Roman" pitchFamily="18" charset="0"/>
              </a:rPr>
              <a:pPr algn="r" eaLnBrk="1" hangingPunct="1">
                <a:spcBef>
                  <a:spcPct val="0"/>
                </a:spcBef>
              </a:pPr>
              <a:t>67</a:t>
            </a:fld>
            <a:endParaRPr lang="pt-BR" altLang="pt-BR">
              <a:latin typeface="Times New Roman" pitchFamily="18" charset="0"/>
            </a:endParaRPr>
          </a:p>
        </p:txBody>
      </p:sp>
      <p:sp>
        <p:nvSpPr>
          <p:cNvPr id="1054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3"/>
          <p:cNvGrpSpPr>
            <a:grpSpLocks/>
          </p:cNvGrpSpPr>
          <p:nvPr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5" name="Rectangle 2"/>
            <p:cNvSpPr>
              <a:spLocks noChangeArrowheads="1"/>
            </p:cNvSpPr>
            <p:nvPr/>
          </p:nvSpPr>
          <p:spPr bwMode="invGray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pt-BR">
                <a:cs typeface="+mn-cs"/>
              </a:endParaRPr>
            </a:p>
          </p:txBody>
        </p:sp>
        <p:grpSp>
          <p:nvGrpSpPr>
            <p:cNvPr id="6" name="Group 32"/>
            <p:cNvGrpSpPr>
              <a:grpSpLocks/>
            </p:cNvGrpSpPr>
            <p:nvPr/>
          </p:nvGrpSpPr>
          <p:grpSpPr bwMode="auto">
            <a:xfrm>
              <a:off x="48" y="103"/>
              <a:ext cx="96" cy="4126"/>
              <a:chOff x="48" y="103"/>
              <a:chExt cx="96" cy="4126"/>
            </a:xfrm>
          </p:grpSpPr>
          <p:sp>
            <p:nvSpPr>
              <p:cNvPr id="7" name="Rectangle 3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8" name="Rectangle 4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9" name="Rectangle 5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" name="Rectangle 6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2" name="Rectangle 8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3" name="Rectangle 9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4" name="Rectangle 10"/>
              <p:cNvSpPr>
                <a:spLocks noChangeArrowheads="1"/>
              </p:cNvSpPr>
              <p:nvPr/>
            </p:nvSpPr>
            <p:spPr bwMode="auto">
              <a:xfrm>
                <a:off x="48" y="2116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5" name="Rectangle 11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6" name="Rectangle 12"/>
              <p:cNvSpPr>
                <a:spLocks noChangeArrowheads="1"/>
              </p:cNvSpPr>
              <p:nvPr/>
            </p:nvSpPr>
            <p:spPr bwMode="auto">
              <a:xfrm>
                <a:off x="48" y="2404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7" name="Rectangle 13"/>
              <p:cNvSpPr>
                <a:spLocks noChangeArrowheads="1"/>
              </p:cNvSpPr>
              <p:nvPr/>
            </p:nvSpPr>
            <p:spPr bwMode="auto">
              <a:xfrm>
                <a:off x="48" y="2549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8" name="Rectangle 14"/>
              <p:cNvSpPr>
                <a:spLocks noChangeArrowheads="1"/>
              </p:cNvSpPr>
              <p:nvPr/>
            </p:nvSpPr>
            <p:spPr bwMode="auto">
              <a:xfrm>
                <a:off x="48" y="2691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9" name="Rectangle 15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0" name="Rectangle 16"/>
              <p:cNvSpPr>
                <a:spLocks noChangeArrowheads="1"/>
              </p:cNvSpPr>
              <p:nvPr/>
            </p:nvSpPr>
            <p:spPr bwMode="auto">
              <a:xfrm>
                <a:off x="48" y="2979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1" name="Rectangle 17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3" name="Rectangle 19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4" name="Rectangle 20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5" name="Rectangle 21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6" name="Rectangle 22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7" name="Rectangle 23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8" name="Rectangle 24"/>
              <p:cNvSpPr>
                <a:spLocks noChangeArrowheads="1"/>
              </p:cNvSpPr>
              <p:nvPr/>
            </p:nvSpPr>
            <p:spPr bwMode="auto">
              <a:xfrm>
                <a:off x="48" y="4134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29" name="Rectangle 25"/>
              <p:cNvSpPr>
                <a:spLocks noChangeArrowheads="1"/>
              </p:cNvSpPr>
              <p:nvPr/>
            </p:nvSpPr>
            <p:spPr bwMode="auto">
              <a:xfrm>
                <a:off x="48" y="103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30" name="Rectangle 26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31" name="Rectangle 27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32" name="Rectangle 28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33" name="Rectangle 29"/>
              <p:cNvSpPr>
                <a:spLocks noChangeArrowheads="1"/>
              </p:cNvSpPr>
              <p:nvPr/>
            </p:nvSpPr>
            <p:spPr bwMode="auto">
              <a:xfrm>
                <a:off x="48" y="67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34" name="Rectangle 30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35" name="Rectangle 31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</p:grpSp>
      </p:grpSp>
      <p:sp>
        <p:nvSpPr>
          <p:cNvPr id="3106" name="Rectangle 34"/>
          <p:cNvSpPr>
            <a:spLocks noGrp="1" noChangeArrowheads="1"/>
          </p:cNvSpPr>
          <p:nvPr>
            <p:ph type="ctrTitle" sz="quarter"/>
          </p:nvPr>
        </p:nvSpPr>
        <p:spPr>
          <a:xfrm>
            <a:off x="11430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107" name="Rectangle 3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6400800" cy="1752600"/>
          </a:xfrm>
        </p:spPr>
        <p:txBody>
          <a:bodyPr/>
          <a:lstStyle>
            <a:lvl1pPr marL="0" indent="0" algn="ctr">
              <a:buFont typeface="Monotype Sorts" charset="2"/>
              <a:buNone/>
              <a:defRPr/>
            </a:lvl1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36" name="Rectangle 3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7" name="Rectangle 3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8" name="Rectangle 3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52E1C-E191-4A17-9527-E5E38A35C9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894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7C43D-D964-436B-B2D9-16E7DC1F36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9991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62BAE-C142-4C4F-BC3B-DA2C89DF24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358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1430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054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004B9-83B5-4F25-9FDC-4B9920EAFD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33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2F89A-4763-4873-AC5D-519DFE4C28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16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DED01-7648-49E2-9A40-F556A5A8E6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257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F097A-3300-4EC9-9C9F-E047AFFB13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1028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F04EA-D78E-47E2-B010-FAD1FAA15A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8069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2AEB66-E441-471B-9E81-24AA814DE2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2487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1BA65-E1C4-4D15-A87C-96DF8C4A5E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498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9723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68019-CE59-491C-8352-EA4B5A7C9CB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915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11430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054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39517-9918-4A55-94D5-397D522C00E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7846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 e texto e 2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11430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5105400" y="1981200"/>
            <a:ext cx="3810000" cy="1981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5105400" y="4114800"/>
            <a:ext cx="3810000" cy="1981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A4717-A942-4D30-9DB6-83BB820D35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70178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ítulo, 2 partes de conteúdo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143000" y="1981200"/>
            <a:ext cx="3810000" cy="1981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1143000" y="4114800"/>
            <a:ext cx="3810000" cy="1981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half" idx="3"/>
          </p:nvPr>
        </p:nvSpPr>
        <p:spPr>
          <a:xfrm>
            <a:off x="51054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51578-8D0B-415F-912F-33168B75A1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18906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conteúdo e 2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1430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5105400" y="1981200"/>
            <a:ext cx="3810000" cy="1981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5105400" y="4114800"/>
            <a:ext cx="3810000" cy="1981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E4833-193F-4F9B-9297-EA3E0716413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10377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ítulo, gráfico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Gráfico 2"/>
          <p:cNvSpPr>
            <a:spLocks noGrp="1"/>
          </p:cNvSpPr>
          <p:nvPr>
            <p:ph type="ch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8755B-7797-4981-92A2-4C3021AC43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6389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ítulo, conteúdo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8836D-A189-4E59-8A1F-EC71726190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6750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3"/>
          <p:cNvGrpSpPr>
            <a:grpSpLocks/>
          </p:cNvGrpSpPr>
          <p:nvPr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2" name="Rectangle 2"/>
            <p:cNvSpPr>
              <a:spLocks noChangeArrowheads="1"/>
            </p:cNvSpPr>
            <p:nvPr/>
          </p:nvSpPr>
          <p:spPr bwMode="invGray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pt-BR">
                <a:cs typeface="+mn-cs"/>
              </a:endParaRPr>
            </a:p>
          </p:txBody>
        </p:sp>
        <p:grpSp>
          <p:nvGrpSpPr>
            <p:cNvPr id="1033" name="Group 32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34" name="Rectangle 3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35" name="Rectangle 4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36" name="Rectangle 5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37" name="Rectangle 6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38" name="Rectangle 7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39" name="Rectangle 8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0" name="Rectangle 9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1" name="Rectangle 10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2" name="Rectangle 11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3" name="Rectangle 12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4" name="Rectangle 13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5" name="Rectangle 14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6" name="Rectangle 15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7" name="Rectangle 16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8" name="Rectangle 17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49" name="Rectangle 18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0" name="Rectangle 19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1" name="Rectangle 20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2" name="Rectangle 21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3" name="Rectangle 22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4" name="Rectangle 23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5" name="Rectangle 24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6" name="Rectangle 25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7" name="Rectangle 26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1058" name="Rectangle 27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3" name="Rectangle 28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4" name="Rectangle 29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5" name="Rectangle 30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  <p:sp>
            <p:nvSpPr>
              <p:cNvPr id="6" name="Rectangle 31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0" hangingPunct="0">
                  <a:defRPr/>
                </a:pPr>
                <a:endParaRPr lang="pt-BR" altLang="pt-BR">
                  <a:cs typeface="+mn-cs"/>
                </a:endParaRPr>
              </a:p>
            </p:txBody>
          </p:sp>
        </p:grpSp>
      </p:grpSp>
      <p:sp>
        <p:nvSpPr>
          <p:cNvPr id="1027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59" name="Rectangle 3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60" name="Rectangle 3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61" name="Rectangle 3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62" name="Rectangle 3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cs typeface="+mn-cs"/>
              </a:defRPr>
            </a:lvl1pPr>
          </a:lstStyle>
          <a:p>
            <a:pPr>
              <a:defRPr/>
            </a:pPr>
            <a:fld id="{F9AFA577-2DB1-4A70-B1A1-758F06320F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3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  <p:sldLayoutId id="2147483731" r:id="rId16"/>
    <p:sldLayoutId id="2147483732" r:id="rId17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Monotype Sorts" charset="2"/>
        <a:buChar char="u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Monotype Sorts" charset="2"/>
        <a:buChar char="F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mailto:pmargotto@gmail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DCIM\101MSDCF\MOV08954.MPG" TargetMode="Externa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www.paulomargotto.com.br/documentos/hemorragoa_indo.doc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fn.bmj.com/content/early/2010/06/25/adc.2010.183236/F1.large.jpg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7.jpeg"/><Relationship Id="rId7" Type="http://schemas.openxmlformats.org/officeDocument/2006/relationships/hyperlink" Target="http://www.paulomargotto.com.br/documentos/43.doc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6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2.wmf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hyperlink" Target="http://www.paulomargotto.com.br/documentos/Limite_viabilidade_25-32sem.ppt" TargetMode="Externa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4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6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hyperlink" Target="http://www.ncbi.nlm.nih.gov/pubmed/22584859" TargetMode="External"/><Relationship Id="rId1" Type="http://schemas.openxmlformats.org/officeDocument/2006/relationships/slideLayout" Target="../slideLayouts/slideLayout1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6.xml"/><Relationship Id="rId4" Type="http://schemas.openxmlformats.org/officeDocument/2006/relationships/hyperlink" Target="http://www.paulomargotto.com.br/" TargetMode="Externa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2967038" y="641350"/>
            <a:ext cx="5349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3075" name="Picture 8" descr="h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341438"/>
            <a:ext cx="5318125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9"/>
          <p:cNvSpPr txBox="1">
            <a:spLocks noChangeArrowheads="1"/>
          </p:cNvSpPr>
          <p:nvPr/>
        </p:nvSpPr>
        <p:spPr bwMode="auto">
          <a:xfrm>
            <a:off x="2684463" y="5475288"/>
            <a:ext cx="43100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FF9900"/>
                </a:solidFill>
                <a:hlinkClick r:id="rId3"/>
              </a:rPr>
              <a:t>www.paulomargotto.com.br</a:t>
            </a:r>
            <a:r>
              <a:rPr lang="pt-BR" altLang="pt-BR" sz="2400">
                <a:solidFill>
                  <a:srgbClr val="FF9900"/>
                </a:solidFill>
              </a:rPr>
              <a:t>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FF9900"/>
                </a:solidFill>
                <a:hlinkClick r:id="rId4"/>
              </a:rPr>
              <a:t>pmargotto@gmail.com</a:t>
            </a:r>
            <a:endParaRPr lang="pt-BR" altLang="pt-BR" sz="2400">
              <a:solidFill>
                <a:srgbClr val="FF9900"/>
              </a:solidFill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FF9900"/>
                </a:solidFill>
              </a:rPr>
              <a:t>Brasília, 26 de setembro de 2013 </a:t>
            </a:r>
          </a:p>
        </p:txBody>
      </p:sp>
      <p:sp>
        <p:nvSpPr>
          <p:cNvPr id="3077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3078" name="Text Box 1030"/>
          <p:cNvSpPr txBox="1">
            <a:spLocks noChangeArrowheads="1"/>
          </p:cNvSpPr>
          <p:nvPr/>
        </p:nvSpPr>
        <p:spPr bwMode="auto">
          <a:xfrm>
            <a:off x="4067175" y="4652963"/>
            <a:ext cx="24431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Paulo R. Margotto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3079" name="Text Box 1031"/>
          <p:cNvSpPr txBox="1">
            <a:spLocks noChangeArrowheads="1"/>
          </p:cNvSpPr>
          <p:nvPr/>
        </p:nvSpPr>
        <p:spPr bwMode="auto">
          <a:xfrm>
            <a:off x="2916238" y="4149725"/>
            <a:ext cx="47418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/>
              <a:t>Unidade de Neonatologia do HRAS/SES/DF</a:t>
            </a:r>
          </a:p>
        </p:txBody>
      </p:sp>
      <p:pic>
        <p:nvPicPr>
          <p:cNvPr id="3080" name="Picture 2" descr="http://doutissima.com.br/wp-content/uploads/2013/07/ginastica_cerebro1_611121726956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4122738"/>
            <a:ext cx="2555875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4" descr="https://encrypted-tbn0.gstatic.com/images?q=tbn:ANd9GcQ9ueNFrui0PprOrjl5WNettZmwGSBCyxrLMhQ8Rtd9RMa3LAVsA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642938"/>
            <a:ext cx="1516063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066800"/>
            <a:ext cx="8458200" cy="5105400"/>
          </a:xfrm>
        </p:spPr>
        <p:txBody>
          <a:bodyPr/>
          <a:lstStyle/>
          <a:p>
            <a:pPr algn="ctr">
              <a:lnSpc>
                <a:spcPct val="90000"/>
              </a:lnSpc>
              <a:buFont typeface="Monotype Sorts" charset="2"/>
              <a:buNone/>
              <a:defRPr/>
            </a:pPr>
            <a:endParaRPr lang="pt-BR" sz="2800" b="1" smtClean="0">
              <a:latin typeface="Arial Narrow" pitchFamily="34" charset="0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800" b="1" smtClean="0">
                <a:latin typeface="Arial Narrow" pitchFamily="34" charset="0"/>
              </a:rPr>
              <a:t>Forma mais comum da lesão cerebral  no prematuro</a:t>
            </a:r>
          </a:p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800" b="1" smtClean="0">
                <a:latin typeface="Arial Narrow" pitchFamily="34" charset="0"/>
              </a:rPr>
              <a:t>O maior problema no cuidado intensivo neonatal moderno no mundo</a:t>
            </a:r>
          </a:p>
          <a:p>
            <a:pPr>
              <a:lnSpc>
                <a:spcPct val="12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800" b="1" smtClean="0">
                <a:latin typeface="Arial Narrow" pitchFamily="34" charset="0"/>
              </a:rPr>
              <a:t>INCIDÊNCIA: varia entre Serviços</a:t>
            </a:r>
          </a:p>
          <a:p>
            <a:pPr lvl="4">
              <a:lnSpc>
                <a:spcPct val="90000"/>
              </a:lnSpc>
              <a:defRPr/>
            </a:pPr>
            <a:r>
              <a:rPr lang="pt-BR" sz="2800" b="1" smtClean="0">
                <a:latin typeface="Arial Narrow" pitchFamily="34" charset="0"/>
              </a:rPr>
              <a:t>Relacionado com o grau de prematuridade</a:t>
            </a:r>
          </a:p>
          <a:p>
            <a:pPr lvl="4">
              <a:lnSpc>
                <a:spcPct val="90000"/>
              </a:lnSpc>
              <a:defRPr/>
            </a:pPr>
            <a:r>
              <a:rPr lang="pt-BR" sz="2800" b="1" smtClean="0">
                <a:latin typeface="Arial Narrow" pitchFamily="34" charset="0"/>
              </a:rPr>
              <a:t>Aumento de sobrevida nos RN &lt; 1000g</a:t>
            </a:r>
          </a:p>
          <a:p>
            <a:pPr lvl="3">
              <a:lnSpc>
                <a:spcPct val="90000"/>
              </a:lnSpc>
              <a:buSzPct val="65000"/>
              <a:defRPr/>
            </a:pPr>
            <a:r>
              <a:rPr lang="pt-BR" sz="2800" b="1" smtClean="0">
                <a:latin typeface="Arial Narrow" pitchFamily="34" charset="0"/>
              </a:rPr>
              <a:t>&lt;32 semanas:-15-25% (Inder, 2006) </a:t>
            </a:r>
          </a:p>
          <a:p>
            <a:pPr lvl="3">
              <a:lnSpc>
                <a:spcPct val="70000"/>
              </a:lnSpc>
              <a:buSzPct val="65000"/>
              <a:buFontTx/>
              <a:buNone/>
              <a:defRPr/>
            </a:pPr>
            <a:r>
              <a:rPr lang="pt-BR" sz="2800" b="1" smtClean="0">
                <a:latin typeface="Arial Narrow" pitchFamily="34" charset="0"/>
              </a:rPr>
              <a:t>                           -5,6% (Brouwer, 2008, Holanda)</a:t>
            </a:r>
          </a:p>
          <a:p>
            <a:pPr lvl="3">
              <a:lnSpc>
                <a:spcPct val="70000"/>
              </a:lnSpc>
              <a:buSzPct val="65000"/>
              <a:buFontTx/>
              <a:buNone/>
              <a:defRPr/>
            </a:pPr>
            <a:r>
              <a:rPr lang="pt-BR" sz="2800" b="1" smtClean="0">
                <a:latin typeface="Arial Narrow" pitchFamily="34" charset="0"/>
              </a:rPr>
              <a:t>RN entre 500-750g: </a:t>
            </a:r>
            <a:r>
              <a:rPr lang="pt-BR" sz="2800" b="1" smtClean="0">
                <a:solidFill>
                  <a:srgbClr val="FF0000"/>
                </a:solidFill>
                <a:latin typeface="Arial Narrow" pitchFamily="34" charset="0"/>
              </a:rPr>
              <a:t>45%! </a:t>
            </a:r>
            <a:r>
              <a:rPr lang="pt-BR" sz="2800" b="1" smtClean="0">
                <a:latin typeface="Arial Narrow" pitchFamily="34" charset="0"/>
              </a:rPr>
              <a:t>(Wilson-Costello,2005)</a:t>
            </a:r>
          </a:p>
          <a:p>
            <a:pPr lvl="3">
              <a:lnSpc>
                <a:spcPct val="90000"/>
              </a:lnSpc>
              <a:buSzPct val="65000"/>
              <a:defRPr/>
            </a:pPr>
            <a:r>
              <a:rPr lang="pt-BR" sz="2800" b="1" smtClean="0">
                <a:latin typeface="Arial Narrow" pitchFamily="34" charset="0"/>
              </a:rPr>
              <a:t>&lt;34 semanas: 11,6% (Unidade Neonatal, HRAS/</a:t>
            </a:r>
          </a:p>
          <a:p>
            <a:pPr lvl="3">
              <a:lnSpc>
                <a:spcPct val="90000"/>
              </a:lnSpc>
              <a:buSzPct val="65000"/>
              <a:buFontTx/>
              <a:buNone/>
              <a:defRPr/>
            </a:pPr>
            <a:r>
              <a:rPr lang="pt-BR" sz="2800" b="1" smtClean="0">
                <a:latin typeface="Arial Narrow" pitchFamily="34" charset="0"/>
              </a:rPr>
              <a:t>                                       SES/DF, 2008)</a:t>
            </a:r>
          </a:p>
        </p:txBody>
      </p:sp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0" y="6400800"/>
            <a:ext cx="2081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 Margotto,PR</a:t>
            </a:r>
          </a:p>
        </p:txBody>
      </p:sp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33" descr="h-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28850" y="1981200"/>
            <a:ext cx="55991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AutoShape 5"/>
          <p:cNvSpPr>
            <a:spLocks noChangeArrowheads="1"/>
          </p:cNvSpPr>
          <p:nvPr/>
        </p:nvSpPr>
        <p:spPr bwMode="auto">
          <a:xfrm flipH="1">
            <a:off x="4953000" y="2743200"/>
            <a:ext cx="533400" cy="609600"/>
          </a:xfrm>
          <a:prstGeom prst="lightningBol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4403725" y="3592513"/>
            <a:ext cx="6683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/>
              <a:t>tálamo</a:t>
            </a:r>
          </a:p>
        </p:txBody>
      </p:sp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4251325" y="3236913"/>
            <a:ext cx="3952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/>
              <a:t>NC</a:t>
            </a:r>
          </a:p>
        </p:txBody>
      </p:sp>
      <p:sp>
        <p:nvSpPr>
          <p:cNvPr id="5126" name="Text Box 8"/>
          <p:cNvSpPr txBox="1">
            <a:spLocks noChangeArrowheads="1"/>
          </p:cNvSpPr>
          <p:nvPr/>
        </p:nvSpPr>
        <p:spPr bwMode="auto">
          <a:xfrm>
            <a:off x="5470525" y="2678113"/>
            <a:ext cx="14843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/>
              <a:t>Nó caudotalâmico</a:t>
            </a:r>
          </a:p>
        </p:txBody>
      </p:sp>
      <p:sp>
        <p:nvSpPr>
          <p:cNvPr id="5127" name="Text Box 9"/>
          <p:cNvSpPr txBox="1">
            <a:spLocks noChangeArrowheads="1"/>
          </p:cNvSpPr>
          <p:nvPr/>
        </p:nvSpPr>
        <p:spPr bwMode="auto">
          <a:xfrm>
            <a:off x="4937125" y="3922713"/>
            <a:ext cx="3698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/>
              <a:t>PC</a:t>
            </a:r>
          </a:p>
        </p:txBody>
      </p:sp>
      <p:sp>
        <p:nvSpPr>
          <p:cNvPr id="5128" name="Text Box 10"/>
          <p:cNvSpPr txBox="1">
            <a:spLocks noChangeArrowheads="1"/>
          </p:cNvSpPr>
          <p:nvPr/>
        </p:nvSpPr>
        <p:spPr bwMode="auto">
          <a:xfrm>
            <a:off x="3581400" y="6172200"/>
            <a:ext cx="297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/>
              <a:t>NC: núcleo caudado;PC; plexo coróide</a:t>
            </a:r>
          </a:p>
        </p:txBody>
      </p:sp>
      <p:sp>
        <p:nvSpPr>
          <p:cNvPr id="5129" name="Rectangle 11"/>
          <p:cNvSpPr>
            <a:spLocks noChangeArrowheads="1"/>
          </p:cNvSpPr>
          <p:nvPr/>
        </p:nvSpPr>
        <p:spPr bwMode="auto">
          <a:xfrm>
            <a:off x="0" y="6524625"/>
            <a:ext cx="13922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itchFamily="34" charset="0"/>
              </a:rPr>
              <a:t>Margotto,PR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900113" y="4762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458788" y="1052513"/>
            <a:ext cx="8685212" cy="5805487"/>
          </a:xfrm>
        </p:spPr>
        <p:txBody>
          <a:bodyPr/>
          <a:lstStyle/>
          <a:p>
            <a:pPr>
              <a:lnSpc>
                <a:spcPct val="110000"/>
              </a:lnSpc>
              <a:buFont typeface="Monotype Sorts" charset="2"/>
              <a:buNone/>
              <a:defRPr/>
            </a:pPr>
            <a:endParaRPr lang="pt-BR" sz="2400" b="1" smtClean="0">
              <a:latin typeface="Arial Narrow" pitchFamily="34" charset="0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NEUROPATOLOGIA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        </a:t>
            </a:r>
            <a:r>
              <a:rPr lang="pt-BR" sz="2400" b="1" smtClean="0">
                <a:solidFill>
                  <a:srgbClr val="FF0000"/>
                </a:solidFill>
                <a:latin typeface="Arial Narrow" pitchFamily="34" charset="0"/>
              </a:rPr>
              <a:t>Sitio de Hemorragia</a:t>
            </a:r>
            <a:r>
              <a:rPr lang="pt-BR" sz="2400" b="1" smtClean="0">
                <a:latin typeface="Arial Narrow" pitchFamily="34" charset="0"/>
              </a:rPr>
              <a:t>: Matriz germinativa subependimária     	         (rede de vasos / abundante angiogênese;escassez de pericitos;imaturidade da lâmina basal)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			Fonte de Neuroblastos (10 -20</a:t>
            </a:r>
            <a:r>
              <a:rPr lang="pt-BR" sz="2400" b="1" baseline="30000" smtClean="0">
                <a:latin typeface="Arial Narrow" pitchFamily="34" charset="0"/>
              </a:rPr>
              <a:t>a</a:t>
            </a:r>
            <a:r>
              <a:rPr lang="pt-BR" sz="2400" b="1" smtClean="0">
                <a:latin typeface="Arial Narrow" pitchFamily="34" charset="0"/>
              </a:rPr>
              <a:t> sem)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			Astrócitos e oligodendróglios ( 3</a:t>
            </a:r>
            <a:r>
              <a:rPr lang="pt-BR" sz="2400" b="1" baseline="30000" smtClean="0">
                <a:latin typeface="Arial Narrow" pitchFamily="34" charset="0"/>
              </a:rPr>
              <a:t>o</a:t>
            </a:r>
            <a:r>
              <a:rPr lang="pt-BR" sz="2400" b="1" smtClean="0">
                <a:latin typeface="Arial Narrow" pitchFamily="34" charset="0"/>
              </a:rPr>
              <a:t> T)</a:t>
            </a:r>
          </a:p>
          <a:p>
            <a:pPr>
              <a:lnSpc>
                <a:spcPct val="14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    		 -  2,5 mm: 23-24 sem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                      -  1,4mm: 32 sem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                          -  Involução completa 36 sem.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endParaRPr lang="pt-BR" sz="2400" b="1" smtClean="0">
              <a:latin typeface="Arial Narrow" pitchFamily="34" charset="0"/>
            </a:endParaRPr>
          </a:p>
          <a:p>
            <a:pPr algn="ctr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smtClean="0">
                <a:latin typeface="Arial Narrow" pitchFamily="34" charset="0"/>
              </a:rPr>
              <a:t>	</a:t>
            </a:r>
            <a:r>
              <a:rPr lang="pt-BR" sz="2400" b="1" smtClean="0">
                <a:effectLst/>
                <a:latin typeface="Arial Narrow" pitchFamily="34" charset="0"/>
              </a:rPr>
              <a:t>* RN mais maduros: </a:t>
            </a:r>
            <a:r>
              <a:rPr lang="pt-BR" sz="2400" b="1" u="sng" smtClean="0">
                <a:latin typeface="Arial Narrow" pitchFamily="34" charset="0"/>
              </a:rPr>
              <a:t> </a:t>
            </a:r>
            <a:r>
              <a:rPr lang="pt-BR" sz="2400" b="1" smtClean="0">
                <a:solidFill>
                  <a:srgbClr val="FF0000"/>
                </a:solidFill>
                <a:latin typeface="Arial Narrow" pitchFamily="34" charset="0"/>
              </a:rPr>
              <a:t>plexo coróide</a:t>
            </a:r>
            <a:r>
              <a:rPr lang="pt-BR" sz="2400" b="1" smtClean="0">
                <a:effectLst/>
                <a:latin typeface="Arial Narrow" pitchFamily="34" charset="0"/>
              </a:rPr>
              <a:t> e na matriz germinativa  residual 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endParaRPr lang="pt-BR" sz="2400" b="1" smtClean="0">
              <a:effectLst/>
              <a:latin typeface="Arial Narrow" pitchFamily="34" charset="0"/>
            </a:endParaRPr>
          </a:p>
        </p:txBody>
      </p:sp>
      <p:sp>
        <p:nvSpPr>
          <p:cNvPr id="6147" name="Rectangle 1028"/>
          <p:cNvSpPr>
            <a:spLocks noChangeArrowheads="1"/>
          </p:cNvSpPr>
          <p:nvPr/>
        </p:nvSpPr>
        <p:spPr bwMode="auto">
          <a:xfrm>
            <a:off x="0" y="6459538"/>
            <a:ext cx="17637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>
                <a:latin typeface="Arial" pitchFamily="34" charset="0"/>
              </a:rPr>
              <a:t> Margotto,PR</a:t>
            </a:r>
          </a:p>
        </p:txBody>
      </p:sp>
      <p:sp>
        <p:nvSpPr>
          <p:cNvPr id="6148" name="Rectangle 1029"/>
          <p:cNvSpPr>
            <a:spLocks noChangeArrowheads="1"/>
          </p:cNvSpPr>
          <p:nvPr/>
        </p:nvSpPr>
        <p:spPr bwMode="auto">
          <a:xfrm>
            <a:off x="3203575" y="3068638"/>
            <a:ext cx="4537075" cy="792162"/>
          </a:xfrm>
          <a:prstGeom prst="rect">
            <a:avLst/>
          </a:prstGeom>
          <a:noFill/>
          <a:ln w="47625" cmpd="thickThin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6149" name="Rectangle 1032"/>
          <p:cNvSpPr>
            <a:spLocks noChangeArrowheads="1"/>
          </p:cNvSpPr>
          <p:nvPr/>
        </p:nvSpPr>
        <p:spPr bwMode="auto">
          <a:xfrm>
            <a:off x="6416675" y="6461125"/>
            <a:ext cx="2727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>
                <a:latin typeface="Arial Narrow" pitchFamily="34" charset="0"/>
              </a:rPr>
              <a:t>Volpe, 1989; Ballabh,2010</a:t>
            </a:r>
          </a:p>
        </p:txBody>
      </p:sp>
      <p:sp>
        <p:nvSpPr>
          <p:cNvPr id="6150" name="Rectangle 10"/>
          <p:cNvSpPr>
            <a:spLocks noChangeArrowheads="1"/>
          </p:cNvSpPr>
          <p:nvPr/>
        </p:nvSpPr>
        <p:spPr bwMode="auto">
          <a:xfrm>
            <a:off x="827088" y="404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2413" cy="5256213"/>
          </a:xfrm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>
              <a:lnSpc>
                <a:spcPct val="90000"/>
              </a:lnSpc>
              <a:buFont typeface="Monotype Sorts" charset="2"/>
              <a:buNone/>
            </a:pPr>
            <a:endParaRPr lang="pt-BR" altLang="pt-BR" sz="2400" b="1" smtClean="0">
              <a:effectLst/>
              <a:latin typeface="Arial Narrow" pitchFamily="34" charset="0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</a:pPr>
            <a:r>
              <a:rPr lang="pt-BR" altLang="pt-BR" sz="2400" b="1" smtClean="0">
                <a:effectLst/>
                <a:latin typeface="Arial Narrow" pitchFamily="34" charset="0"/>
              </a:rPr>
              <a:t>FATORES INTRA-VASCULARES </a:t>
            </a:r>
          </a:p>
          <a:p>
            <a:pPr lvl="1">
              <a:lnSpc>
                <a:spcPct val="90000"/>
              </a:lnSpc>
            </a:pPr>
            <a:r>
              <a:rPr lang="pt-BR" altLang="pt-BR" sz="2400" b="1" smtClean="0">
                <a:effectLst/>
                <a:latin typeface="Arial Narrow" pitchFamily="34" charset="0"/>
              </a:rPr>
              <a:t>Distribuição do FSC : 24 - 32 sem : proeminência do suprimento vascular a MG</a:t>
            </a:r>
          </a:p>
          <a:p>
            <a:pPr lvl="1">
              <a:lnSpc>
                <a:spcPct val="90000"/>
              </a:lnSpc>
            </a:pPr>
            <a:r>
              <a:rPr lang="pt-BR" altLang="pt-BR" sz="2400" b="1" smtClean="0">
                <a:effectLst/>
                <a:latin typeface="Arial Narrow" pitchFamily="34" charset="0"/>
              </a:rPr>
              <a:t>Flutuação do FSC : deficiente autorregulação:</a:t>
            </a:r>
          </a:p>
          <a:p>
            <a:pPr>
              <a:lnSpc>
                <a:spcPct val="90000"/>
              </a:lnSpc>
              <a:buFont typeface="Monotype Sorts" charset="2"/>
              <a:buNone/>
            </a:pPr>
            <a:r>
              <a:rPr lang="pt-BR" altLang="pt-BR" sz="2400" b="1" smtClean="0">
                <a:effectLst/>
                <a:latin typeface="Arial Narrow" pitchFamily="34" charset="0"/>
              </a:rPr>
              <a:t>(RN assincrônicos) 23 RN com VFSC flutuante              21 RN c / HIV</a:t>
            </a:r>
          </a:p>
          <a:p>
            <a:pPr>
              <a:lnSpc>
                <a:spcPct val="70000"/>
              </a:lnSpc>
              <a:buFont typeface="Monotype Sorts" charset="2"/>
              <a:buNone/>
            </a:pPr>
            <a:r>
              <a:rPr lang="pt-BR" altLang="pt-BR" sz="2400" b="1" smtClean="0">
                <a:effectLst/>
                <a:latin typeface="Arial Narrow" pitchFamily="34" charset="0"/>
              </a:rPr>
              <a:t>				21 RN com VFSC estável           7 RN c / HIV</a:t>
            </a:r>
          </a:p>
          <a:p>
            <a:pPr>
              <a:lnSpc>
                <a:spcPct val="90000"/>
              </a:lnSpc>
              <a:buFont typeface="Monotype Sorts" charset="2"/>
              <a:buNone/>
            </a:pPr>
            <a:r>
              <a:rPr lang="pt-BR" altLang="pt-BR" sz="2400" b="1" smtClean="0">
                <a:effectLst/>
                <a:latin typeface="Arial Narrow" pitchFamily="34" charset="0"/>
              </a:rPr>
              <a:t>Causa: Hipercapnia (&gt;=55mmHg), acidose láctica, asfixia perinatal grave, Prostaglandinas</a:t>
            </a:r>
          </a:p>
          <a:p>
            <a:pPr lvl="1">
              <a:lnSpc>
                <a:spcPct val="90000"/>
              </a:lnSpc>
            </a:pPr>
            <a:r>
              <a:rPr lang="pt-BR" altLang="pt-BR" sz="2400" b="1" smtClean="0">
                <a:effectLst/>
                <a:latin typeface="Arial Narrow" pitchFamily="34" charset="0"/>
              </a:rPr>
              <a:t>	Aumento da pressão venosa:</a:t>
            </a:r>
          </a:p>
          <a:p>
            <a:pPr>
              <a:lnSpc>
                <a:spcPct val="80000"/>
              </a:lnSpc>
              <a:buFont typeface="Monotype Sorts" charset="2"/>
              <a:buNone/>
            </a:pPr>
            <a:r>
              <a:rPr lang="pt-BR" altLang="pt-BR" sz="2400" b="1" smtClean="0">
                <a:effectLst/>
                <a:latin typeface="Arial Narrow" pitchFamily="34" charset="0"/>
              </a:rPr>
              <a:t>Anatomia da drenagem venosa na região da MG (forma de U)</a:t>
            </a:r>
          </a:p>
          <a:p>
            <a:pPr algn="ctr">
              <a:lnSpc>
                <a:spcPct val="340000"/>
              </a:lnSpc>
              <a:buFont typeface="Monotype Sorts" charset="2"/>
              <a:buNone/>
            </a:pPr>
            <a:r>
              <a:rPr lang="pt-BR" altLang="pt-BR" sz="2400" b="1" smtClean="0">
                <a:effectLst/>
                <a:latin typeface="Arial Narrow" pitchFamily="34" charset="0"/>
              </a:rPr>
              <a:t>		</a:t>
            </a:r>
            <a:r>
              <a:rPr lang="pt-BR" altLang="pt-BR" sz="2400" smtClean="0">
                <a:effectLst/>
                <a:latin typeface="Arial Narrow" pitchFamily="34" charset="0"/>
              </a:rPr>
              <a:t>FLUXO VENOSO DEFICIENTE </a:t>
            </a:r>
          </a:p>
        </p:txBody>
      </p:sp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50800" y="6467475"/>
            <a:ext cx="1606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 Margotto,PR</a:t>
            </a:r>
          </a:p>
        </p:txBody>
      </p:sp>
      <p:sp>
        <p:nvSpPr>
          <p:cNvPr id="7172" name="Line 5"/>
          <p:cNvSpPr>
            <a:spLocks noChangeShapeType="1"/>
          </p:cNvSpPr>
          <p:nvPr/>
        </p:nvSpPr>
        <p:spPr bwMode="auto">
          <a:xfrm>
            <a:off x="5791200" y="2819400"/>
            <a:ext cx="6096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73" name="Line 6"/>
          <p:cNvSpPr>
            <a:spLocks noChangeShapeType="1"/>
          </p:cNvSpPr>
          <p:nvPr/>
        </p:nvSpPr>
        <p:spPr bwMode="auto">
          <a:xfrm>
            <a:off x="5867400" y="3200400"/>
            <a:ext cx="5334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74" name="Oval 7"/>
          <p:cNvSpPr>
            <a:spLocks noChangeArrowheads="1"/>
          </p:cNvSpPr>
          <p:nvPr/>
        </p:nvSpPr>
        <p:spPr bwMode="auto">
          <a:xfrm>
            <a:off x="2819400" y="5410200"/>
            <a:ext cx="4267200" cy="838200"/>
          </a:xfrm>
          <a:prstGeom prst="ellips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7175" name="Rectangle 8"/>
          <p:cNvSpPr>
            <a:spLocks noChangeArrowheads="1"/>
          </p:cNvSpPr>
          <p:nvPr/>
        </p:nvSpPr>
        <p:spPr bwMode="auto">
          <a:xfrm>
            <a:off x="7240588" y="5516563"/>
            <a:ext cx="1903412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1400" b="1">
              <a:latin typeface="Arial Narrow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latin typeface="Arial Narrow" pitchFamily="34" charset="0"/>
              </a:rPr>
              <a:t>Kaiser JK, 2006Volpe, 1989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latin typeface="Arial Narrow" pitchFamily="34" charset="0"/>
              </a:rPr>
              <a:t>Perlmam e Volpe, 1983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latin typeface="Arial Narrow" pitchFamily="34" charset="0"/>
              </a:rPr>
              <a:t>Perlmam e Volpe, 1987</a:t>
            </a:r>
          </a:p>
        </p:txBody>
      </p:sp>
      <p:sp>
        <p:nvSpPr>
          <p:cNvPr id="7176" name="AutoShape 9"/>
          <p:cNvSpPr>
            <a:spLocks noChangeArrowheads="1"/>
          </p:cNvSpPr>
          <p:nvPr/>
        </p:nvSpPr>
        <p:spPr bwMode="auto">
          <a:xfrm>
            <a:off x="4578350" y="4883150"/>
            <a:ext cx="749300" cy="292100"/>
          </a:xfrm>
          <a:prstGeom prst="downArrow">
            <a:avLst>
              <a:gd name="adj1" fmla="val 50000"/>
              <a:gd name="adj2" fmla="val 50005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h-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549400"/>
            <a:ext cx="6188075" cy="4829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Rectangle 1030"/>
          <p:cNvSpPr>
            <a:spLocks noChangeArrowheads="1"/>
          </p:cNvSpPr>
          <p:nvPr/>
        </p:nvSpPr>
        <p:spPr bwMode="auto">
          <a:xfrm>
            <a:off x="0" y="6491288"/>
            <a:ext cx="1606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 Margotto,PR</a:t>
            </a:r>
          </a:p>
        </p:txBody>
      </p:sp>
      <p:sp>
        <p:nvSpPr>
          <p:cNvPr id="8196" name="Rectangle 1031"/>
          <p:cNvSpPr>
            <a:spLocks noChangeArrowheads="1"/>
          </p:cNvSpPr>
          <p:nvPr/>
        </p:nvSpPr>
        <p:spPr bwMode="auto">
          <a:xfrm>
            <a:off x="7435850" y="6400800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/>
              <a:t>Volpe, 1989</a:t>
            </a:r>
          </a:p>
        </p:txBody>
      </p:sp>
      <p:sp>
        <p:nvSpPr>
          <p:cNvPr id="8197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2555875" y="765175"/>
            <a:ext cx="47529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800"/>
              <a:t>Drenagem venosa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1547813" y="1773238"/>
            <a:ext cx="6769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1476375" y="2009775"/>
            <a:ext cx="70564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6877050" y="6400800"/>
            <a:ext cx="2174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/>
              <a:t>Bassan H, 2009</a:t>
            </a:r>
          </a:p>
        </p:txBody>
      </p:sp>
      <p:sp>
        <p:nvSpPr>
          <p:cNvPr id="9222" name="Rectangle 5"/>
          <p:cNvSpPr>
            <a:spLocks noChangeArrowheads="1"/>
          </p:cNvSpPr>
          <p:nvPr/>
        </p:nvSpPr>
        <p:spPr bwMode="auto">
          <a:xfrm>
            <a:off x="0" y="6491288"/>
            <a:ext cx="1606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 Margotto,PR</a:t>
            </a: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57338"/>
            <a:ext cx="7920038" cy="488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9224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066213" cy="47244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CONSEQUÊNCIA NEUROPATOLOGICAS DA HIV</a:t>
            </a:r>
            <a:endParaRPr lang="pt-BR" sz="2400" b="1" u="sng" smtClean="0">
              <a:latin typeface="Arial Narrow" pitchFamily="34" charset="0"/>
            </a:endParaRPr>
          </a:p>
          <a:p>
            <a:pPr lvl="1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1. </a:t>
            </a:r>
            <a:r>
              <a:rPr lang="pt-BR" sz="2400" b="1" u="sng" smtClean="0">
                <a:latin typeface="Arial Narrow" pitchFamily="34" charset="0"/>
              </a:rPr>
              <a:t>DESTRUIÇÃO DA MG: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400" b="1" smtClean="0">
                <a:latin typeface="Arial Narrow" pitchFamily="34" charset="0"/>
              </a:rPr>
              <a:t>precursores das células gliais  e astrócitos:  deficiente desenvolvimento dos astrócitos destinados a camada cortical supragranular        perda de volume da substância cinzenta (16 %)    deficiência cognitiva</a:t>
            </a:r>
          </a:p>
          <a:p>
            <a:pPr lvl="1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2. </a:t>
            </a:r>
            <a:r>
              <a:rPr lang="pt-BR" sz="2400" b="1" u="sng" smtClean="0">
                <a:latin typeface="Arial Narrow" pitchFamily="34" charset="0"/>
              </a:rPr>
              <a:t>INFARTO HEMORRAGICO PERIVENTRICULAR: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400" b="1" smtClean="0">
                <a:latin typeface="Arial Narrow" pitchFamily="34" charset="0"/>
              </a:rPr>
              <a:t>15% dos RN com HIV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400" b="1" smtClean="0">
                <a:latin typeface="Arial Narrow" pitchFamily="34" charset="0"/>
              </a:rPr>
              <a:t>80% dos casos: associação com grande hiv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400" b="1" smtClean="0">
                <a:latin typeface="Arial Narrow" pitchFamily="34" charset="0"/>
              </a:rPr>
              <a:t>infarto venoso ( obstrução da veia terminal)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400" b="1" smtClean="0">
                <a:latin typeface="Arial Narrow" pitchFamily="34" charset="0"/>
              </a:rPr>
              <a:t>lesão assimétrica</a:t>
            </a:r>
          </a:p>
          <a:p>
            <a:pPr>
              <a:lnSpc>
                <a:spcPct val="110000"/>
              </a:lnSpc>
              <a:buFont typeface="Monotype Sorts" charset="2"/>
              <a:buNone/>
              <a:defRPr/>
            </a:pPr>
            <a:r>
              <a:rPr lang="pt-BR" sz="2400" smtClean="0"/>
              <a:t>	   </a:t>
            </a:r>
            <a:r>
              <a:rPr lang="pt-BR" sz="2400" b="1" smtClean="0"/>
              <a:t>3</a:t>
            </a:r>
            <a:r>
              <a:rPr lang="pt-BR" sz="2400" smtClean="0"/>
              <a:t>.</a:t>
            </a:r>
            <a:r>
              <a:rPr lang="pt-BR" sz="2400" b="1" smtClean="0">
                <a:latin typeface="Arial Narrow" pitchFamily="34" charset="0"/>
              </a:rPr>
              <a:t>HIDROCÉFALO: agudo (evolução em dias)</a:t>
            </a:r>
          </a:p>
          <a:p>
            <a:pPr>
              <a:lnSpc>
                <a:spcPct val="11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		              subagudo-crônico ( evolução em semanas)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	   obstrução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	   das granulações aracnóides	       </a:t>
            </a:r>
            <a:r>
              <a:rPr lang="pt-BR" sz="1800" b="1" smtClean="0">
                <a:latin typeface="Arial Narrow" pitchFamily="34" charset="0"/>
              </a:rPr>
              <a:t>Volpe,1989;Inder,2006, Vasileiades, 2004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	   pelo coágulo</a:t>
            </a:r>
          </a:p>
        </p:txBody>
      </p:sp>
      <p:sp>
        <p:nvSpPr>
          <p:cNvPr id="10243" name="AutoShape 6"/>
          <p:cNvSpPr>
            <a:spLocks noChangeArrowheads="1"/>
          </p:cNvSpPr>
          <p:nvPr/>
        </p:nvSpPr>
        <p:spPr bwMode="auto">
          <a:xfrm>
            <a:off x="1524000" y="5334000"/>
            <a:ext cx="368300" cy="444500"/>
          </a:xfrm>
          <a:prstGeom prst="downArrow">
            <a:avLst>
              <a:gd name="adj1" fmla="val 50000"/>
              <a:gd name="adj2" fmla="val 60350"/>
            </a:avLst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0244" name="AutoShape 2"/>
          <p:cNvSpPr>
            <a:spLocks noChangeArrowheads="1"/>
          </p:cNvSpPr>
          <p:nvPr/>
        </p:nvSpPr>
        <p:spPr bwMode="auto">
          <a:xfrm>
            <a:off x="2627313" y="2276475"/>
            <a:ext cx="419100" cy="117475"/>
          </a:xfrm>
          <a:prstGeom prst="rightArrow">
            <a:avLst>
              <a:gd name="adj1" fmla="val 50000"/>
              <a:gd name="adj2" fmla="val 89189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0245" name="AutoShape 3"/>
          <p:cNvSpPr>
            <a:spLocks noChangeArrowheads="1"/>
          </p:cNvSpPr>
          <p:nvPr/>
        </p:nvSpPr>
        <p:spPr bwMode="auto">
          <a:xfrm>
            <a:off x="8820150" y="2205038"/>
            <a:ext cx="323850" cy="185737"/>
          </a:xfrm>
          <a:prstGeom prst="rightArrow">
            <a:avLst>
              <a:gd name="adj1" fmla="val 50000"/>
              <a:gd name="adj2" fmla="val 4359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10246" name="Picture 9" descr="macrocefalia com engurgitamento veno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429000"/>
            <a:ext cx="1938338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9066213" cy="53340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200" b="1" dirty="0" smtClean="0">
                <a:latin typeface="Arial Narrow" pitchFamily="34" charset="0"/>
              </a:rPr>
              <a:t>EVENTOS ASSOCIADOS: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200" b="1" u="sng" dirty="0" smtClean="0">
                <a:latin typeface="Arial Narrow" pitchFamily="34" charset="0"/>
              </a:rPr>
              <a:t>ASFIXIA PERINATAL :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200" b="1" dirty="0" smtClean="0">
                <a:latin typeface="Arial Narrow" pitchFamily="34" charset="0"/>
              </a:rPr>
              <a:t>         DA PRESSÃO VENOSA CEREBRAL VIA INSF. CARDIACA HIPÓXICO </a:t>
            </a:r>
          </a:p>
          <a:p>
            <a:pPr lvl="1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200" b="1" dirty="0" smtClean="0">
                <a:latin typeface="Arial Narrow" pitchFamily="34" charset="0"/>
              </a:rPr>
              <a:t>ISQUÊMICA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200" b="1" dirty="0" smtClean="0">
                <a:latin typeface="Arial Narrow" pitchFamily="34" charset="0"/>
              </a:rPr>
              <a:t>TIPO DE PARTO 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200" b="1" dirty="0" err="1" smtClean="0">
                <a:latin typeface="Arial Narrow" pitchFamily="34" charset="0"/>
              </a:rPr>
              <a:t>CESARIANA:Análise</a:t>
            </a:r>
            <a:r>
              <a:rPr lang="pt-BR" sz="2200" b="1" dirty="0" smtClean="0">
                <a:latin typeface="Arial Narrow" pitchFamily="34" charset="0"/>
              </a:rPr>
              <a:t> multivariada         </a:t>
            </a:r>
            <a:r>
              <a:rPr lang="pt-BR" sz="2200" b="1" dirty="0" err="1" smtClean="0">
                <a:latin typeface="Arial Narrow" pitchFamily="34" charset="0"/>
              </a:rPr>
              <a:t>cesária</a:t>
            </a:r>
            <a:r>
              <a:rPr lang="pt-BR" sz="2200" b="1" dirty="0" smtClean="0">
                <a:latin typeface="Arial Narrow" pitchFamily="34" charset="0"/>
              </a:rPr>
              <a:t> sem efeito na severa HIV (OR:0,98-0,77-1,24)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200" b="1" u="sng" dirty="0" smtClean="0">
                <a:latin typeface="Arial Narrow" pitchFamily="34" charset="0"/>
              </a:rPr>
              <a:t>PARTO NORMAL apresentação PÉLVICA</a:t>
            </a:r>
            <a:endParaRPr lang="pt-BR" sz="2200" b="1" dirty="0" smtClean="0">
              <a:latin typeface="Arial Narrow" pitchFamily="34" charset="0"/>
            </a:endParaRPr>
          </a:p>
          <a:p>
            <a:pPr marL="457200" lvl="1" indent="0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200" b="1" dirty="0" smtClean="0">
                <a:latin typeface="Arial Narrow" pitchFamily="34" charset="0"/>
              </a:rPr>
              <a:t>             RN &lt; 1500g : 58% HIV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200" dirty="0" smtClean="0"/>
              <a:t>(</a:t>
            </a:r>
            <a:r>
              <a:rPr lang="pt-BR" sz="2200" b="1" dirty="0" smtClean="0">
                <a:latin typeface="Arial Narrow" pitchFamily="34" charset="0"/>
              </a:rPr>
              <a:t>CABEÇA NO CANAL DE PARTO</a:t>
            </a:r>
            <a:r>
              <a:rPr lang="pt-BR" sz="2200" dirty="0" smtClean="0"/>
              <a:t>             </a:t>
            </a:r>
            <a:r>
              <a:rPr lang="pt-BR" sz="2200" b="1" dirty="0" smtClean="0">
                <a:latin typeface="Arial Narrow" pitchFamily="34" charset="0"/>
              </a:rPr>
              <a:t>40 A 60 mmHg  NOS CAPILARES       </a:t>
            </a:r>
          </a:p>
          <a:p>
            <a:pPr lvl="1">
              <a:lnSpc>
                <a:spcPct val="80000"/>
              </a:lnSpc>
              <a:defRPr/>
            </a:pPr>
            <a:r>
              <a:rPr lang="pt-BR" sz="2200" b="1" dirty="0" smtClean="0">
                <a:latin typeface="Arial Narrow" pitchFamily="34" charset="0"/>
              </a:rPr>
              <a:t>RN &lt; 2000g 5X HIV	               CEREBRAIS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200" b="1" u="sng" dirty="0" smtClean="0">
                <a:latin typeface="Arial Narrow" pitchFamily="34" charset="0"/>
              </a:rPr>
              <a:t>RN NO RESPIRADOR </a:t>
            </a:r>
          </a:p>
          <a:p>
            <a:pPr lvl="1">
              <a:lnSpc>
                <a:spcPct val="80000"/>
              </a:lnSpc>
              <a:defRPr/>
            </a:pPr>
            <a:r>
              <a:rPr lang="pt-BR" sz="2200" b="1" dirty="0" smtClean="0">
                <a:latin typeface="Arial Narrow" pitchFamily="34" charset="0"/>
              </a:rPr>
              <a:t>ASSINCRONIA: FLUTUAÇÃO DO FSC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200" b="1" dirty="0" smtClean="0">
                <a:latin typeface="Arial Narrow" pitchFamily="34" charset="0"/>
              </a:rPr>
              <a:t>PICO DE PRESSÃO :        DA PRESSÃO VENOSA CENTRAL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200" b="1" dirty="0" smtClean="0">
                <a:latin typeface="Arial Narrow" pitchFamily="34" charset="0"/>
              </a:rPr>
              <a:t>SUCÇÃO DA TOT:</a:t>
            </a:r>
          </a:p>
          <a:p>
            <a:pPr lvl="1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200" b="1" dirty="0" smtClean="0">
                <a:latin typeface="Arial Narrow" pitchFamily="34" charset="0"/>
              </a:rPr>
              <a:t>     DA PRESSÃO ARTERIAL</a:t>
            </a:r>
          </a:p>
          <a:p>
            <a:pPr lvl="1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200" b="1" dirty="0" smtClean="0">
                <a:latin typeface="Arial Narrow" pitchFamily="34" charset="0"/>
              </a:rPr>
              <a:t>     DA PRESSÃO VENOSA CENTRAL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7146925" y="6461125"/>
            <a:ext cx="199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Margotto,PR</a:t>
            </a:r>
          </a:p>
        </p:txBody>
      </p:sp>
      <p:sp>
        <p:nvSpPr>
          <p:cNvPr id="11268" name="AutoShape 5"/>
          <p:cNvSpPr>
            <a:spLocks noChangeArrowheads="1"/>
          </p:cNvSpPr>
          <p:nvPr/>
        </p:nvSpPr>
        <p:spPr bwMode="auto">
          <a:xfrm>
            <a:off x="1066800" y="1524000"/>
            <a:ext cx="292100" cy="215900"/>
          </a:xfrm>
          <a:prstGeom prst="upArrow">
            <a:avLst>
              <a:gd name="adj1" fmla="val 50000"/>
              <a:gd name="adj2" fmla="val 49995"/>
            </a:avLst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1269" name="AutoShape 6"/>
          <p:cNvSpPr>
            <a:spLocks noChangeArrowheads="1"/>
          </p:cNvSpPr>
          <p:nvPr/>
        </p:nvSpPr>
        <p:spPr bwMode="auto">
          <a:xfrm>
            <a:off x="4198938" y="4006850"/>
            <a:ext cx="292100" cy="368300"/>
          </a:xfrm>
          <a:prstGeom prst="upArrow">
            <a:avLst>
              <a:gd name="adj1" fmla="val 50000"/>
              <a:gd name="adj2" fmla="val 63038"/>
            </a:avLst>
          </a:prstGeom>
          <a:solidFill>
            <a:srgbClr val="FF9900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1270" name="AutoShape 7"/>
          <p:cNvSpPr>
            <a:spLocks noChangeArrowheads="1"/>
          </p:cNvSpPr>
          <p:nvPr/>
        </p:nvSpPr>
        <p:spPr bwMode="auto">
          <a:xfrm>
            <a:off x="3830638" y="4025900"/>
            <a:ext cx="368300" cy="3683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F9900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1271" name="AutoShape 8"/>
          <p:cNvSpPr>
            <a:spLocks noChangeArrowheads="1"/>
          </p:cNvSpPr>
          <p:nvPr/>
        </p:nvSpPr>
        <p:spPr bwMode="auto">
          <a:xfrm>
            <a:off x="3303588" y="5475288"/>
            <a:ext cx="292100" cy="292100"/>
          </a:xfrm>
          <a:prstGeom prst="upArrow">
            <a:avLst>
              <a:gd name="adj1" fmla="val 50000"/>
              <a:gd name="adj2" fmla="val 49995"/>
            </a:avLst>
          </a:prstGeom>
          <a:solidFill>
            <a:srgbClr val="FF9900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1272" name="AutoShape 10"/>
          <p:cNvSpPr>
            <a:spLocks noChangeArrowheads="1"/>
          </p:cNvSpPr>
          <p:nvPr/>
        </p:nvSpPr>
        <p:spPr bwMode="auto">
          <a:xfrm>
            <a:off x="685800" y="6245225"/>
            <a:ext cx="215900" cy="444500"/>
          </a:xfrm>
          <a:prstGeom prst="upArrow">
            <a:avLst>
              <a:gd name="adj1" fmla="val 50000"/>
              <a:gd name="adj2" fmla="val 102932"/>
            </a:avLst>
          </a:prstGeom>
          <a:solidFill>
            <a:schemeClr val="accent2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1273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11274" name="AutoShape 7"/>
          <p:cNvSpPr>
            <a:spLocks noChangeArrowheads="1"/>
          </p:cNvSpPr>
          <p:nvPr/>
        </p:nvSpPr>
        <p:spPr bwMode="auto">
          <a:xfrm>
            <a:off x="4713288" y="2636838"/>
            <a:ext cx="368300" cy="3683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F9900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h-8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2060575"/>
            <a:ext cx="8215312" cy="3994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Rectangle 8"/>
          <p:cNvSpPr>
            <a:spLocks noChangeArrowheads="1"/>
          </p:cNvSpPr>
          <p:nvPr/>
        </p:nvSpPr>
        <p:spPr bwMode="auto">
          <a:xfrm>
            <a:off x="7600950" y="6491288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12292" name="Text Box 9"/>
          <p:cNvSpPr txBox="1">
            <a:spLocks noChangeArrowheads="1"/>
          </p:cNvSpPr>
          <p:nvPr/>
        </p:nvSpPr>
        <p:spPr bwMode="auto">
          <a:xfrm>
            <a:off x="1311275" y="6184900"/>
            <a:ext cx="1614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Volpe,1995</a:t>
            </a:r>
          </a:p>
        </p:txBody>
      </p:sp>
      <p:sp>
        <p:nvSpPr>
          <p:cNvPr id="12293" name="Rectangle 10"/>
          <p:cNvSpPr>
            <a:spLocks noChangeArrowheads="1"/>
          </p:cNvSpPr>
          <p:nvPr/>
        </p:nvSpPr>
        <p:spPr bwMode="auto">
          <a:xfrm>
            <a:off x="827088" y="404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981075"/>
            <a:ext cx="8964612" cy="4525963"/>
          </a:xfrm>
          <a:ln>
            <a:solidFill>
              <a:schemeClr val="bg1"/>
            </a:solidFill>
          </a:ln>
        </p:spPr>
        <p:txBody>
          <a:bodyPr lIns="91440" tIns="45720" rIns="91440" bIns="45720"/>
          <a:lstStyle/>
          <a:p>
            <a:pPr algn="ctr">
              <a:defRPr/>
            </a:pPr>
            <a:r>
              <a:rPr lang="pt-BR" b="1" smtClean="0">
                <a:solidFill>
                  <a:srgbClr val="FF9900"/>
                </a:solidFill>
              </a:rPr>
              <a:t>UTI Neonatal: experiência dolorosa*</a:t>
            </a:r>
          </a:p>
          <a:p>
            <a:pPr>
              <a:defRPr/>
            </a:pPr>
            <a:r>
              <a:rPr lang="pt-BR" sz="2400" smtClean="0"/>
              <a:t>1</a:t>
            </a:r>
            <a:r>
              <a:rPr lang="pt-BR" sz="2400" baseline="30000" smtClean="0"/>
              <a:t>0</a:t>
            </a:r>
            <a:r>
              <a:rPr lang="pt-BR" sz="2400" smtClean="0"/>
              <a:t>s 14dias: 14 proced/dia (1/3-analgésicos)</a:t>
            </a:r>
          </a:p>
          <a:p>
            <a:pPr>
              <a:defRPr/>
            </a:pPr>
            <a:r>
              <a:rPr lang="pt-BR" sz="2400" smtClean="0"/>
              <a:t>(RN de 23 sem – 488 proced dolorosos na UTI Neonatal)</a:t>
            </a:r>
          </a:p>
          <a:p>
            <a:pPr>
              <a:buFont typeface="Monotype Sorts" charset="2"/>
              <a:buNone/>
              <a:defRPr/>
            </a:pPr>
            <a:r>
              <a:rPr lang="pt-BR" sz="2400" smtClean="0"/>
              <a:t>               -a maioria no primeiro dia</a:t>
            </a:r>
          </a:p>
          <a:p>
            <a:pPr>
              <a:buFont typeface="Monotype Sorts" charset="2"/>
              <a:buNone/>
              <a:defRPr/>
            </a:pPr>
            <a:r>
              <a:rPr lang="pt-BR" sz="2400" smtClean="0"/>
              <a:t>               -63,6%: aspiração do tubo (</a:t>
            </a:r>
            <a:r>
              <a:rPr lang="pt-BR" sz="2400" smtClean="0">
                <a:solidFill>
                  <a:srgbClr val="FF0000"/>
                </a:solidFill>
              </a:rPr>
              <a:t>a cada 4 hs</a:t>
            </a:r>
            <a:r>
              <a:rPr lang="pt-BR" sz="2400" smtClean="0"/>
              <a:t>)</a:t>
            </a:r>
          </a:p>
          <a:p>
            <a:pPr>
              <a:buFont typeface="Monotype Sorts" charset="2"/>
              <a:buNone/>
              <a:defRPr/>
            </a:pPr>
            <a:r>
              <a:rPr lang="pt-BR" sz="2400" smtClean="0"/>
              <a:t>               Cordero L(2001): 4hs (90RN)</a:t>
            </a:r>
          </a:p>
          <a:p>
            <a:pPr>
              <a:buFont typeface="Monotype Sorts" charset="2"/>
              <a:buNone/>
              <a:defRPr/>
            </a:pPr>
            <a:r>
              <a:rPr lang="pt-BR" sz="2400" smtClean="0"/>
              <a:t>                                            8 hs (90RN) -27 sem</a:t>
            </a:r>
          </a:p>
          <a:p>
            <a:pPr>
              <a:buFont typeface="Monotype Sorts" charset="2"/>
              <a:buNone/>
              <a:defRPr/>
            </a:pPr>
            <a:r>
              <a:rPr lang="pt-BR" sz="2400" smtClean="0"/>
              <a:t>                                     sem diferenças em: </a:t>
            </a:r>
          </a:p>
          <a:p>
            <a:pPr algn="ctr">
              <a:buFont typeface="Monotype Sorts" charset="2"/>
              <a:buNone/>
              <a:defRPr/>
            </a:pPr>
            <a:r>
              <a:rPr lang="pt-BR" sz="2400" smtClean="0"/>
              <a:t>     infecção nosocomial/pneumonia associada a ventilação/colonização bact via aérea/reintubação,DBP/mortalidade</a:t>
            </a:r>
          </a:p>
          <a:p>
            <a:pPr>
              <a:buFont typeface="Monotype Sorts" charset="2"/>
              <a:buNone/>
              <a:defRPr/>
            </a:pPr>
            <a:r>
              <a:rPr lang="pt-BR" sz="2400" smtClean="0">
                <a:solidFill>
                  <a:srgbClr val="FF9900"/>
                </a:solidFill>
              </a:rPr>
              <a:t>                      </a:t>
            </a:r>
            <a:r>
              <a:rPr lang="pt-BR" sz="2400" b="1" smtClean="0">
                <a:solidFill>
                  <a:srgbClr val="993300"/>
                </a:solidFill>
              </a:rPr>
              <a:t>A redução da aspiração traqueal parece ser segura!</a:t>
            </a:r>
          </a:p>
        </p:txBody>
      </p:sp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700" y="2492375"/>
            <a:ext cx="1765300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Line 8"/>
          <p:cNvSpPr>
            <a:spLocks noChangeShapeType="1"/>
          </p:cNvSpPr>
          <p:nvPr/>
        </p:nvSpPr>
        <p:spPr bwMode="auto">
          <a:xfrm flipH="1" flipV="1">
            <a:off x="7740650" y="3141663"/>
            <a:ext cx="360363" cy="2159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331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860800"/>
            <a:ext cx="1547812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 Box 10"/>
          <p:cNvSpPr txBox="1">
            <a:spLocks noChangeArrowheads="1"/>
          </p:cNvSpPr>
          <p:nvPr/>
        </p:nvSpPr>
        <p:spPr bwMode="auto">
          <a:xfrm>
            <a:off x="179388" y="6165850"/>
            <a:ext cx="4518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*</a:t>
            </a:r>
            <a:r>
              <a:rPr lang="pt-BR" altLang="pt-BR" sz="1400">
                <a:latin typeface="Arial" pitchFamily="34" charset="0"/>
              </a:rPr>
              <a:t>Ambiente barrulhento, caótico,estressante e doloroso!</a:t>
            </a:r>
          </a:p>
        </p:txBody>
      </p:sp>
      <p:sp>
        <p:nvSpPr>
          <p:cNvPr id="13319" name="Text Box 5"/>
          <p:cNvSpPr txBox="1">
            <a:spLocks noChangeArrowheads="1"/>
          </p:cNvSpPr>
          <p:nvPr/>
        </p:nvSpPr>
        <p:spPr bwMode="auto">
          <a:xfrm>
            <a:off x="5003800" y="6165850"/>
            <a:ext cx="44656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latin typeface="Arial" pitchFamily="34" charset="0"/>
              </a:rPr>
              <a:t>Barker,1995;Anand, 2001; Simons,2003;Badr,2010</a:t>
            </a:r>
          </a:p>
        </p:txBody>
      </p:sp>
      <p:sp>
        <p:nvSpPr>
          <p:cNvPr id="13320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1268413"/>
            <a:ext cx="7772400" cy="4114800"/>
          </a:xfrm>
        </p:spPr>
        <p:txBody>
          <a:bodyPr lIns="91440" tIns="45720" rIns="91440" bIns="45720"/>
          <a:lstStyle/>
          <a:p>
            <a:pPr>
              <a:defRPr/>
            </a:pPr>
            <a:r>
              <a:rPr lang="pt-BR" smtClean="0"/>
              <a:t>As respostas comportamentais e fisiológicas  a dor repetitiva pode: </a:t>
            </a:r>
          </a:p>
          <a:p>
            <a:pPr lvl="1">
              <a:defRPr/>
            </a:pPr>
            <a:r>
              <a:rPr lang="pt-BR" smtClean="0"/>
              <a:t>  Extensão da Hemorragia intraventricular ou contribuir diretamente para:</a:t>
            </a:r>
          </a:p>
          <a:p>
            <a:pPr lvl="1">
              <a:buFont typeface="Monotype Sorts" charset="2"/>
              <a:buNone/>
              <a:defRPr/>
            </a:pPr>
            <a:endParaRPr lang="pt-BR" smtClean="0"/>
          </a:p>
          <a:p>
            <a:pPr lvl="1">
              <a:buFont typeface="Monotype Sorts" charset="2"/>
              <a:buNone/>
              <a:defRPr/>
            </a:pPr>
            <a:r>
              <a:rPr lang="pt-BR" smtClean="0"/>
              <a:t>    -hipoxia, hipercapnia,acidose,hiperglicemia, assincronia com o respirador, pneumotórax</a:t>
            </a:r>
          </a:p>
          <a:p>
            <a:pPr lvl="1" algn="ctr">
              <a:buFont typeface="Monotype Sorts" charset="2"/>
              <a:buNone/>
              <a:defRPr/>
            </a:pPr>
            <a:r>
              <a:rPr lang="pt-BR" smtClean="0"/>
              <a:t>(causas importantes de hemorragia intraventricular)</a:t>
            </a: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3600" b="1">
              <a:solidFill>
                <a:srgbClr val="FF9900"/>
              </a:solidFill>
            </a:endParaRP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6351588" y="5897563"/>
            <a:ext cx="2114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Anand, 1998, 2001</a:t>
            </a:r>
          </a:p>
        </p:txBody>
      </p:sp>
      <p:sp>
        <p:nvSpPr>
          <p:cNvPr id="14341" name="AutoShape 7"/>
          <p:cNvSpPr>
            <a:spLocks noChangeArrowheads="1"/>
          </p:cNvSpPr>
          <p:nvPr/>
        </p:nvSpPr>
        <p:spPr bwMode="auto">
          <a:xfrm>
            <a:off x="6156325" y="2924175"/>
            <a:ext cx="485775" cy="976313"/>
          </a:xfrm>
          <a:prstGeom prst="down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latin typeface="Arial" pitchFamily="34" charset="0"/>
            </a:endParaRPr>
          </a:p>
        </p:txBody>
      </p:sp>
      <p:sp>
        <p:nvSpPr>
          <p:cNvPr id="307207" name="Rectangle 7"/>
          <p:cNvSpPr>
            <a:spLocks noChangeArrowheads="1"/>
          </p:cNvSpPr>
          <p:nvPr/>
        </p:nvSpPr>
        <p:spPr bwMode="auto">
          <a:xfrm>
            <a:off x="2195513" y="908050"/>
            <a:ext cx="4830762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pt-BR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UTI Neonatal: experiência dolorosa</a:t>
            </a:r>
          </a:p>
        </p:txBody>
      </p:sp>
      <p:sp>
        <p:nvSpPr>
          <p:cNvPr id="14343" name="AutoShape 9"/>
          <p:cNvSpPr>
            <a:spLocks noChangeArrowheads="1"/>
          </p:cNvSpPr>
          <p:nvPr/>
        </p:nvSpPr>
        <p:spPr bwMode="auto">
          <a:xfrm>
            <a:off x="1547813" y="2349500"/>
            <a:ext cx="198437" cy="400050"/>
          </a:xfrm>
          <a:prstGeom prst="upArrow">
            <a:avLst>
              <a:gd name="adj1" fmla="val 50000"/>
              <a:gd name="adj2" fmla="val 504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4344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725613"/>
            <a:ext cx="7926387" cy="5132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pPr>
              <a:lnSpc>
                <a:spcPct val="80000"/>
              </a:lnSpc>
              <a:buFont typeface="Monotype Sorts" charset="2"/>
              <a:buNone/>
            </a:pPr>
            <a:r>
              <a:rPr lang="pt-BR" altLang="pt-BR" sz="2400" b="1" smtClean="0">
                <a:effectLst/>
              </a:rPr>
              <a:t>Li WG , 2009: </a:t>
            </a:r>
            <a:r>
              <a:rPr lang="pt-BR" altLang="pt-BR" sz="2400" smtClean="0">
                <a:effectLst/>
              </a:rPr>
              <a:t>Randomizaram 100 RN ventilados para uso de plug no ouvido</a:t>
            </a:r>
          </a:p>
          <a:p>
            <a:pPr>
              <a:lnSpc>
                <a:spcPct val="80000"/>
              </a:lnSpc>
              <a:buFont typeface="Monotype Sorts" charset="2"/>
              <a:buNone/>
            </a:pPr>
            <a:r>
              <a:rPr lang="pt-BR" altLang="pt-BR" sz="2400" smtClean="0">
                <a:effectLst/>
              </a:rPr>
              <a:t>Resultados:</a:t>
            </a:r>
          </a:p>
          <a:p>
            <a:pPr>
              <a:lnSpc>
                <a:spcPct val="80000"/>
              </a:lnSpc>
            </a:pPr>
            <a:r>
              <a:rPr lang="pt-BR" altLang="pt-BR" sz="2400" smtClean="0">
                <a:solidFill>
                  <a:srgbClr val="FF6600"/>
                </a:solidFill>
                <a:effectLst/>
              </a:rPr>
              <a:t>Perda auditiva</a:t>
            </a:r>
            <a:r>
              <a:rPr lang="pt-BR" altLang="pt-BR" sz="2400" smtClean="0">
                <a:effectLst/>
              </a:rPr>
              <a:t> </a:t>
            </a:r>
          </a:p>
          <a:p>
            <a:pPr>
              <a:lnSpc>
                <a:spcPct val="80000"/>
              </a:lnSpc>
              <a:buFont typeface="Monotype Sorts" charset="2"/>
              <a:buNone/>
            </a:pPr>
            <a:r>
              <a:rPr lang="pt-BR" altLang="pt-BR" sz="2400" smtClean="0">
                <a:effectLst/>
              </a:rPr>
              <a:t>  -total:23% plug x 35% controle(p&lt;0,05) </a:t>
            </a:r>
          </a:p>
          <a:p>
            <a:pPr>
              <a:lnSpc>
                <a:spcPct val="80000"/>
              </a:lnSpc>
              <a:buFont typeface="Monotype Sorts" charset="2"/>
              <a:buNone/>
            </a:pPr>
            <a:r>
              <a:rPr lang="pt-BR" altLang="pt-BR" sz="2400" smtClean="0">
                <a:effectLst/>
              </a:rPr>
              <a:t>  -leve:15% pug x 23% controle (p&lt;0,05)</a:t>
            </a:r>
          </a:p>
          <a:p>
            <a:pPr>
              <a:lnSpc>
                <a:spcPct val="80000"/>
              </a:lnSpc>
            </a:pPr>
            <a:r>
              <a:rPr lang="pt-BR" altLang="pt-BR" sz="2400" smtClean="0">
                <a:solidFill>
                  <a:srgbClr val="FF6600"/>
                </a:solidFill>
                <a:effectLst/>
              </a:rPr>
              <a:t>Hemorragia intraventricular ou leucomalácia</a:t>
            </a:r>
            <a:r>
              <a:rPr lang="pt-BR" altLang="pt-BR" sz="2400" smtClean="0">
                <a:effectLst/>
              </a:rPr>
              <a:t> </a:t>
            </a:r>
            <a:r>
              <a:rPr lang="pt-BR" altLang="pt-BR" sz="2400" smtClean="0">
                <a:solidFill>
                  <a:srgbClr val="FF6600"/>
                </a:solidFill>
                <a:effectLst/>
              </a:rPr>
              <a:t>periventricular</a:t>
            </a:r>
          </a:p>
          <a:p>
            <a:pPr>
              <a:lnSpc>
                <a:spcPct val="80000"/>
              </a:lnSpc>
              <a:buFont typeface="Monotype Sorts" charset="2"/>
              <a:buNone/>
            </a:pPr>
            <a:r>
              <a:rPr lang="pt-BR" altLang="pt-BR" sz="2400" smtClean="0">
                <a:effectLst/>
              </a:rPr>
              <a:t>  -21% plug x 42% controle (p&lt;0,05)</a:t>
            </a:r>
          </a:p>
          <a:p>
            <a:pPr>
              <a:lnSpc>
                <a:spcPct val="80000"/>
              </a:lnSpc>
            </a:pPr>
            <a:r>
              <a:rPr lang="pt-BR" altLang="pt-BR" sz="2400" smtClean="0">
                <a:solidFill>
                  <a:srgbClr val="FF6600"/>
                </a:solidFill>
                <a:effectLst/>
              </a:rPr>
              <a:t>Inteligência</a:t>
            </a:r>
          </a:p>
          <a:p>
            <a:pPr>
              <a:lnSpc>
                <a:spcPct val="80000"/>
              </a:lnSpc>
              <a:buFont typeface="Monotype Sorts" charset="2"/>
              <a:buNone/>
            </a:pPr>
            <a:r>
              <a:rPr lang="pt-BR" altLang="pt-BR" sz="2400" smtClean="0">
                <a:effectLst/>
              </a:rPr>
              <a:t> </a:t>
            </a:r>
            <a:r>
              <a:rPr lang="pt-BR" altLang="pt-BR" sz="2000" smtClean="0">
                <a:effectLst/>
              </a:rPr>
              <a:t>-MDI e PDI: maior no grupo plug x controle (p&lt;0,05)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1619250" y="1052513"/>
            <a:ext cx="4176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pt-BR" sz="2400" b="1">
                <a:solidFill>
                  <a:srgbClr val="FF0000"/>
                </a:solidFill>
              </a:rPr>
              <a:t>BARULHO NA UTI</a:t>
            </a:r>
          </a:p>
        </p:txBody>
      </p:sp>
      <p:pic>
        <p:nvPicPr>
          <p:cNvPr id="1536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981075"/>
            <a:ext cx="6572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365625"/>
            <a:ext cx="2266950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1" descr="DSC0897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662613"/>
            <a:ext cx="2124075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9" descr="DSC0887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575" y="3068638"/>
            <a:ext cx="13684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Line 12"/>
          <p:cNvSpPr>
            <a:spLocks noChangeShapeType="1"/>
          </p:cNvSpPr>
          <p:nvPr/>
        </p:nvSpPr>
        <p:spPr bwMode="auto">
          <a:xfrm flipH="1" flipV="1">
            <a:off x="8459788" y="3573463"/>
            <a:ext cx="215900" cy="2159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00361" name="MOV08954.M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060575"/>
            <a:ext cx="1187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17272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6" descr="DSC0896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461000"/>
            <a:ext cx="248285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5661025"/>
            <a:ext cx="133191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AutoShape 17"/>
          <p:cNvSpPr>
            <a:spLocks noChangeArrowheads="1"/>
          </p:cNvSpPr>
          <p:nvPr/>
        </p:nvSpPr>
        <p:spPr bwMode="auto">
          <a:xfrm>
            <a:off x="0" y="3068638"/>
            <a:ext cx="914400" cy="914400"/>
          </a:xfrm>
          <a:prstGeom prst="lightningBol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15374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03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03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361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0361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700213"/>
            <a:ext cx="8229600" cy="45259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pPr>
              <a:lnSpc>
                <a:spcPct val="80000"/>
              </a:lnSpc>
            </a:pPr>
            <a:r>
              <a:rPr lang="pt-BR" altLang="pt-BR" sz="2800" smtClean="0">
                <a:effectLst/>
              </a:rPr>
              <a:t>Intubação traqueal é um dos procedimentos estressantes mais realizados nas UTIs neonatais.</a:t>
            </a:r>
          </a:p>
          <a:p>
            <a:pPr>
              <a:lnSpc>
                <a:spcPct val="80000"/>
              </a:lnSpc>
            </a:pPr>
            <a:r>
              <a:rPr lang="pt-BR" altLang="pt-BR" sz="2800" smtClean="0">
                <a:effectLst/>
              </a:rPr>
              <a:t>Quando realizada sem analgesia e sedação, o procedimento está associado a dor e respostas fisiológicas adversas, como:</a:t>
            </a:r>
          </a:p>
          <a:p>
            <a:pPr lvl="1">
              <a:lnSpc>
                <a:spcPct val="80000"/>
              </a:lnSpc>
            </a:pPr>
            <a:r>
              <a:rPr lang="pt-BR" altLang="pt-BR" sz="2400" smtClean="0">
                <a:effectLst/>
              </a:rPr>
              <a:t>Hipoxia</a:t>
            </a:r>
          </a:p>
          <a:p>
            <a:pPr lvl="1">
              <a:lnSpc>
                <a:spcPct val="80000"/>
              </a:lnSpc>
            </a:pPr>
            <a:r>
              <a:rPr lang="pt-BR" altLang="pt-BR" sz="2400" smtClean="0">
                <a:effectLst/>
              </a:rPr>
              <a:t>Bradicardia</a:t>
            </a:r>
          </a:p>
          <a:p>
            <a:pPr lvl="1">
              <a:lnSpc>
                <a:spcPct val="80000"/>
              </a:lnSpc>
            </a:pPr>
            <a:r>
              <a:rPr lang="pt-BR" altLang="pt-BR" sz="2400" smtClean="0">
                <a:effectLst/>
              </a:rPr>
              <a:t>Maior tempo para intubação</a:t>
            </a:r>
          </a:p>
          <a:p>
            <a:pPr lvl="1">
              <a:lnSpc>
                <a:spcPct val="80000"/>
              </a:lnSpc>
            </a:pPr>
            <a:r>
              <a:rPr lang="pt-BR" altLang="pt-BR" sz="2400" smtClean="0">
                <a:effectLst/>
              </a:rPr>
              <a:t>Hipertensão arterial sistêmica</a:t>
            </a:r>
          </a:p>
          <a:p>
            <a:pPr lvl="1">
              <a:lnSpc>
                <a:spcPct val="80000"/>
              </a:lnSpc>
            </a:pPr>
            <a:r>
              <a:rPr lang="pt-BR" altLang="pt-BR" sz="2400" smtClean="0">
                <a:effectLst/>
              </a:rPr>
              <a:t>Hipertensão intracraniana</a:t>
            </a:r>
          </a:p>
          <a:p>
            <a:pPr lvl="1">
              <a:lnSpc>
                <a:spcPct val="80000"/>
              </a:lnSpc>
            </a:pPr>
            <a:r>
              <a:rPr lang="pt-BR" altLang="pt-BR" sz="2400" smtClean="0">
                <a:effectLst/>
              </a:rPr>
              <a:t>Hemorragia intraventricular e Leucomalácia em pré-termos</a:t>
            </a:r>
          </a:p>
          <a:p>
            <a:pPr lvl="1">
              <a:lnSpc>
                <a:spcPct val="80000"/>
              </a:lnSpc>
            </a:pPr>
            <a:r>
              <a:rPr lang="pt-BR" altLang="pt-BR" sz="2400" smtClean="0">
                <a:effectLst/>
              </a:rPr>
              <a:t>(90% na UTI Pediatrica x 23,3% na UTI Neonatal)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692150"/>
            <a:ext cx="8229600" cy="1143000"/>
          </a:xfrm>
        </p:spPr>
        <p:txBody>
          <a:bodyPr lIns="91440" tIns="45720" rIns="91440" bIns="45720" anchor="b"/>
          <a:lstStyle/>
          <a:p>
            <a:pPr algn="ctr"/>
            <a:r>
              <a:rPr lang="pt-BR" altLang="pt-BR" sz="3200" smtClean="0">
                <a:solidFill>
                  <a:srgbClr val="00FF00"/>
                </a:solidFill>
              </a:rPr>
              <a:t>Premedicação em Intubação semi-eletiva ou eletiva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476375" y="616585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 b="1" i="1">
              <a:solidFill>
                <a:schemeClr val="bg1"/>
              </a:solidFill>
              <a:latin typeface="Tahoma" pitchFamily="34" charset="0"/>
            </a:endParaRPr>
          </a:p>
        </p:txBody>
      </p:sp>
      <p:pic>
        <p:nvPicPr>
          <p:cNvPr id="16389" name="Picture 5" descr="entubçã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789363"/>
            <a:ext cx="1724025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971550" y="6491288"/>
            <a:ext cx="7626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Byrne;Millar,1984;Marshall,1984;Lemyre,1988; Bonow,2004;Sarkar, 2006</a:t>
            </a:r>
          </a:p>
        </p:txBody>
      </p:sp>
      <p:sp>
        <p:nvSpPr>
          <p:cNvPr id="16391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ctrTitle" idx="4294967295"/>
          </p:nvPr>
        </p:nvSpPr>
        <p:spPr>
          <a:xfrm>
            <a:off x="755650" y="1052513"/>
            <a:ext cx="7772400" cy="1470025"/>
          </a:xfrm>
        </p:spPr>
        <p:txBody>
          <a:bodyPr lIns="91440" tIns="45720" rIns="91440" bIns="45720"/>
          <a:lstStyle/>
          <a:p>
            <a:pPr eaLnBrk="1" hangingPunct="1"/>
            <a:endParaRPr lang="pt-BR" altLang="pt-BR" smtClean="0"/>
          </a:p>
        </p:txBody>
      </p:sp>
      <p:sp>
        <p:nvSpPr>
          <p:cNvPr id="17411" name="Subtítulo 2"/>
          <p:cNvSpPr>
            <a:spLocks noGrp="1"/>
          </p:cNvSpPr>
          <p:nvPr>
            <p:ph type="subTitle" idx="4294967295"/>
          </p:nvPr>
        </p:nvSpPr>
        <p:spPr>
          <a:xfrm>
            <a:off x="539750" y="5084763"/>
            <a:ext cx="7777163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pPr marL="0" indent="0" algn="ctr" eaLnBrk="1" hangingPunct="1">
              <a:lnSpc>
                <a:spcPct val="80000"/>
              </a:lnSpc>
              <a:buFont typeface="Monotype Sorts" charset="2"/>
              <a:buNone/>
            </a:pPr>
            <a:endParaRPr lang="pt-BR" altLang="pt-BR" sz="900" smtClean="0">
              <a:solidFill>
                <a:srgbClr val="898989"/>
              </a:solidFill>
              <a:effectLst/>
            </a:endParaRPr>
          </a:p>
          <a:p>
            <a:pPr marL="0" indent="0" algn="ctr" eaLnBrk="1" hangingPunct="1">
              <a:lnSpc>
                <a:spcPct val="80000"/>
              </a:lnSpc>
              <a:buFont typeface="Monotype Sorts" charset="2"/>
              <a:buNone/>
            </a:pPr>
            <a:endParaRPr lang="pt-BR" altLang="pt-BR" sz="900" smtClean="0">
              <a:solidFill>
                <a:srgbClr val="898989"/>
              </a:solidFill>
              <a:effectLst/>
            </a:endParaRPr>
          </a:p>
          <a:p>
            <a:pPr marL="0" indent="0" algn="ctr" eaLnBrk="1" hangingPunct="1">
              <a:lnSpc>
                <a:spcPct val="80000"/>
              </a:lnSpc>
              <a:buFont typeface="Monotype Sorts" charset="2"/>
              <a:buNone/>
            </a:pPr>
            <a:r>
              <a:rPr lang="pt-BR" altLang="pt-BR" sz="2000" smtClean="0">
                <a:solidFill>
                  <a:srgbClr val="898989"/>
                </a:solidFill>
                <a:effectLst/>
              </a:rPr>
              <a:t>Débora Cristiny e Roberta Rassi- R3 Neonatolgia</a:t>
            </a:r>
          </a:p>
          <a:p>
            <a:pPr marL="0" indent="0" algn="ctr" eaLnBrk="1" hangingPunct="1">
              <a:lnSpc>
                <a:spcPct val="80000"/>
              </a:lnSpc>
              <a:buFont typeface="Monotype Sorts" charset="2"/>
              <a:buNone/>
            </a:pPr>
            <a:r>
              <a:rPr lang="pt-BR" altLang="pt-BR" sz="2000" smtClean="0">
                <a:solidFill>
                  <a:srgbClr val="898989"/>
                </a:solidFill>
                <a:effectLst/>
              </a:rPr>
              <a:t>Coordenação: Joseleide de Castro,Paulo R. Margotto</a:t>
            </a:r>
          </a:p>
          <a:p>
            <a:pPr marL="0" indent="0" algn="ctr" eaLnBrk="1" hangingPunct="1">
              <a:lnSpc>
                <a:spcPct val="80000"/>
              </a:lnSpc>
              <a:buFont typeface="Monotype Sorts" charset="2"/>
              <a:buNone/>
            </a:pPr>
            <a:r>
              <a:rPr lang="pt-BR" altLang="pt-BR" sz="2000" smtClean="0">
                <a:solidFill>
                  <a:srgbClr val="898989"/>
                </a:solidFill>
                <a:effectLst/>
              </a:rPr>
              <a:t>Brasília 21 de setembro de 2011</a:t>
            </a:r>
          </a:p>
          <a:p>
            <a:pPr marL="0" indent="0" algn="ctr" eaLnBrk="1" hangingPunct="1">
              <a:lnSpc>
                <a:spcPct val="80000"/>
              </a:lnSpc>
              <a:buFont typeface="Monotype Sorts" charset="2"/>
              <a:buNone/>
            </a:pPr>
            <a:endParaRPr lang="pt-BR" altLang="pt-BR" sz="2000" smtClean="0">
              <a:solidFill>
                <a:srgbClr val="898989"/>
              </a:solidFill>
              <a:effectLst/>
            </a:endParaRP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84213" y="1484313"/>
            <a:ext cx="7893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chemeClr val="hlink"/>
                </a:solidFill>
                <a:latin typeface="Arial" pitchFamily="34" charset="0"/>
              </a:rPr>
              <a:t>A ventilação mecânica está associada com hemorragia intraventricular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chemeClr val="hlink"/>
                </a:solidFill>
                <a:latin typeface="Arial" pitchFamily="34" charset="0"/>
              </a:rPr>
              <a:t>nos recém-nascidos pré-termos?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2916238" y="6546850"/>
            <a:ext cx="2965450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ClrTx/>
              <a:buSzTx/>
              <a:buFont typeface="Arial" pitchFamily="34" charset="0"/>
              <a:buNone/>
            </a:pPr>
            <a:r>
              <a:rPr lang="pt-BR" altLang="pt-BR" sz="1800">
                <a:solidFill>
                  <a:srgbClr val="898989"/>
                </a:solidFill>
                <a:latin typeface="Arial" pitchFamily="34" charset="0"/>
                <a:hlinkClick r:id="rId3"/>
              </a:rPr>
              <a:t>www.paulomargotto.com.br</a:t>
            </a:r>
            <a:endParaRPr lang="pt-BR" altLang="pt-BR" sz="1800">
              <a:solidFill>
                <a:srgbClr val="898989"/>
              </a:solidFill>
              <a:latin typeface="Arial" pitchFamily="34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392363" y="4745038"/>
            <a:ext cx="4032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Hospital Regional da Asa Sul/SES/DF</a:t>
            </a:r>
          </a:p>
        </p:txBody>
      </p:sp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776913"/>
            <a:ext cx="1619250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543050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250825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rgbClr val="0000FF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rgbClr val="0000FF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rgbClr val="0000FF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ço Reservado para Conteúdo 4"/>
          <p:cNvSpPr>
            <a:spLocks noGrp="1"/>
          </p:cNvSpPr>
          <p:nvPr>
            <p:ph idx="4294967295"/>
          </p:nvPr>
        </p:nvSpPr>
        <p:spPr>
          <a:xfrm>
            <a:off x="1042988" y="1125538"/>
            <a:ext cx="7772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pPr eaLnBrk="1" hangingPunct="1"/>
            <a:r>
              <a:rPr lang="pt-BR" altLang="pt-BR" smtClean="0">
                <a:solidFill>
                  <a:schemeClr val="accent1"/>
                </a:solidFill>
                <a:effectLst/>
              </a:rPr>
              <a:t>O ajuste do odds ratio para HIV severa nos RN de muito baixo peso que recebeu VM na sala de parto foi de 2,7 (CI:1,1-6,6   P=0,03)</a:t>
            </a:r>
          </a:p>
          <a:p>
            <a:pPr eaLnBrk="1" hangingPunct="1"/>
            <a:r>
              <a:rPr lang="pt-BR" altLang="pt-BR" smtClean="0">
                <a:solidFill>
                  <a:schemeClr val="accent1"/>
                </a:solidFill>
                <a:effectLst/>
              </a:rPr>
              <a:t>A associação significativa entre HIV e VM precoce  foi independente</a:t>
            </a:r>
            <a:r>
              <a:rPr lang="pt-BR" altLang="pt-BR" smtClean="0">
                <a:effectLst/>
              </a:rPr>
              <a:t> do  Apgar,baixo peso,PaCO2,uso de corticóide pré-natal,sepse precoce,canal arterial pérvio</a:t>
            </a:r>
          </a:p>
          <a:p>
            <a:pPr eaLnBrk="1" hangingPunct="1"/>
            <a:r>
              <a:rPr lang="pt-BR" altLang="pt-BR" smtClean="0">
                <a:effectLst/>
              </a:rPr>
              <a:t>Assim, </a:t>
            </a:r>
            <a:r>
              <a:rPr lang="pt-BR" altLang="pt-BR" smtClean="0">
                <a:solidFill>
                  <a:srgbClr val="00FF00"/>
                </a:solidFill>
                <a:effectLst/>
              </a:rPr>
              <a:t>a intubação implica como um fator independente para HIV severa</a:t>
            </a:r>
          </a:p>
        </p:txBody>
      </p:sp>
      <p:sp>
        <p:nvSpPr>
          <p:cNvPr id="18435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Conteúdo 4"/>
          <p:cNvSpPr>
            <a:spLocks noGrp="1"/>
          </p:cNvSpPr>
          <p:nvPr>
            <p:ph idx="429496729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pPr eaLnBrk="1" hangingPunct="1"/>
            <a:r>
              <a:rPr lang="pt-BR" altLang="pt-BR" smtClean="0">
                <a:effectLst/>
              </a:rPr>
              <a:t>Segundo,foi demonstrado nos centros que </a:t>
            </a:r>
            <a:r>
              <a:rPr lang="pt-BR" altLang="pt-BR" smtClean="0">
                <a:solidFill>
                  <a:schemeClr val="hlink"/>
                </a:solidFill>
                <a:effectLst/>
              </a:rPr>
              <a:t>o </a:t>
            </a:r>
            <a:r>
              <a:rPr lang="pt-BR" altLang="pt-BR" smtClean="0">
                <a:solidFill>
                  <a:srgbClr val="00FF00"/>
                </a:solidFill>
                <a:effectLst/>
              </a:rPr>
              <a:t>uso precoce do CPAP diminuiu a incidência de HIV em relação aos que estiveram em VM</a:t>
            </a:r>
          </a:p>
          <a:p>
            <a:pPr eaLnBrk="1" hangingPunct="1"/>
            <a:r>
              <a:rPr lang="pt-BR" altLang="pt-BR" smtClean="0">
                <a:effectLst/>
              </a:rPr>
              <a:t>É mais lógico de acreditar que a </a:t>
            </a:r>
            <a:r>
              <a:rPr lang="pt-BR" altLang="pt-BR" smtClean="0">
                <a:solidFill>
                  <a:schemeClr val="hlink"/>
                </a:solidFill>
                <a:effectLst/>
              </a:rPr>
              <a:t>VM e HIV</a:t>
            </a:r>
            <a:r>
              <a:rPr lang="pt-BR" altLang="pt-BR" smtClean="0">
                <a:effectLst/>
              </a:rPr>
              <a:t> representam  </a:t>
            </a:r>
            <a:r>
              <a:rPr lang="pt-BR" altLang="pt-BR" smtClean="0">
                <a:solidFill>
                  <a:srgbClr val="00FF00"/>
                </a:solidFill>
                <a:effectLst/>
              </a:rPr>
              <a:t>relação: causa/efeito</a:t>
            </a:r>
            <a:r>
              <a:rPr lang="pt-BR" altLang="pt-BR" smtClean="0">
                <a:solidFill>
                  <a:schemeClr val="folHlink"/>
                </a:solidFill>
                <a:effectLst/>
              </a:rPr>
              <a:t> </a:t>
            </a:r>
          </a:p>
        </p:txBody>
      </p:sp>
      <p:sp>
        <p:nvSpPr>
          <p:cNvPr id="19459" name="Rectangle 10"/>
          <p:cNvSpPr>
            <a:spLocks noChangeArrowheads="1"/>
          </p:cNvSpPr>
          <p:nvPr/>
        </p:nvSpPr>
        <p:spPr bwMode="auto">
          <a:xfrm>
            <a:off x="827088" y="5492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620713"/>
            <a:ext cx="9142413" cy="5638800"/>
          </a:xfrm>
        </p:spPr>
        <p:txBody>
          <a:bodyPr/>
          <a:lstStyle/>
          <a:p>
            <a:pPr>
              <a:lnSpc>
                <a:spcPct val="16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200" b="1" smtClean="0">
                <a:latin typeface="Arial Narrow" pitchFamily="34" charset="0"/>
              </a:rPr>
              <a:t>Eventos associados</a:t>
            </a:r>
          </a:p>
          <a:p>
            <a:pPr lvl="1">
              <a:defRPr/>
            </a:pPr>
            <a:r>
              <a:rPr lang="pt-BR" sz="2200" b="1" smtClean="0">
                <a:latin typeface="Arial Narrow" pitchFamily="34" charset="0"/>
              </a:rPr>
              <a:t>PNEUMOTORAX:</a:t>
            </a:r>
          </a:p>
          <a:p>
            <a:pPr lvl="1">
              <a:defRPr/>
            </a:pPr>
            <a:r>
              <a:rPr lang="pt-BR" sz="2200" b="1" smtClean="0">
                <a:latin typeface="Arial Narrow" pitchFamily="34" charset="0"/>
              </a:rPr>
              <a:t>6 / 9 RN com PTX: 67% HIV ( Intervalo de ocorrência: 1 / 2 h a 24 h</a:t>
            </a:r>
          </a:p>
          <a:p>
            <a:pPr lvl="1">
              <a:defRPr/>
            </a:pPr>
            <a:r>
              <a:rPr lang="pt-BR" sz="2200" smtClean="0"/>
              <a:t> </a:t>
            </a:r>
            <a:r>
              <a:rPr lang="pt-BR" sz="2200" b="1" smtClean="0">
                <a:latin typeface="Arial Narrow" pitchFamily="34" charset="0"/>
              </a:rPr>
              <a:t>12 /14 RN com PTX: 86% HIV</a:t>
            </a:r>
          </a:p>
          <a:p>
            <a:pPr lvl="2">
              <a:buFont typeface="Monotype Sorts" charset="2"/>
              <a:buNone/>
              <a:defRPr/>
            </a:pPr>
            <a:r>
              <a:rPr lang="pt-BR" sz="2200" b="1" u="sng" smtClean="0">
                <a:latin typeface="Arial Narrow" pitchFamily="34" charset="0"/>
              </a:rPr>
              <a:t>PNEUMOTÓRAX </a:t>
            </a: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7599363" y="6489700"/>
            <a:ext cx="1543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1584325" y="2879725"/>
            <a:ext cx="3662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 PRESSÃO INTRA-TORÁCICA</a:t>
            </a:r>
          </a:p>
        </p:txBody>
      </p:sp>
      <p:sp>
        <p:nvSpPr>
          <p:cNvPr id="20485" name="Rectangle 6"/>
          <p:cNvSpPr>
            <a:spLocks noChangeArrowheads="1"/>
          </p:cNvSpPr>
          <p:nvPr/>
        </p:nvSpPr>
        <p:spPr bwMode="auto">
          <a:xfrm>
            <a:off x="2498725" y="3413125"/>
            <a:ext cx="3871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DIMINUI O RETORNO VENOSO</a:t>
            </a:r>
          </a:p>
        </p:txBody>
      </p:sp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7223125" y="3352800"/>
            <a:ext cx="54451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DC</a:t>
            </a:r>
          </a:p>
        </p:txBody>
      </p:sp>
      <p:sp>
        <p:nvSpPr>
          <p:cNvPr id="20487" name="Rectangle 8"/>
          <p:cNvSpPr>
            <a:spLocks noChangeArrowheads="1"/>
          </p:cNvSpPr>
          <p:nvPr/>
        </p:nvSpPr>
        <p:spPr bwMode="auto">
          <a:xfrm>
            <a:off x="822325" y="4098925"/>
            <a:ext cx="2508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PRESSÃO VENOSA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CENTRAL</a:t>
            </a:r>
          </a:p>
        </p:txBody>
      </p:sp>
      <p:sp>
        <p:nvSpPr>
          <p:cNvPr id="20488" name="Rectangle 9"/>
          <p:cNvSpPr>
            <a:spLocks noChangeArrowheads="1"/>
          </p:cNvSpPr>
          <p:nvPr/>
        </p:nvSpPr>
        <p:spPr bwMode="auto">
          <a:xfrm>
            <a:off x="5699125" y="4022725"/>
            <a:ext cx="3105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RESISTÊNCIA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VASCULAR PERIFÉRICA</a:t>
            </a:r>
          </a:p>
        </p:txBody>
      </p:sp>
      <p:sp>
        <p:nvSpPr>
          <p:cNvPr id="20489" name="Rectangle 10"/>
          <p:cNvSpPr>
            <a:spLocks noChangeArrowheads="1"/>
          </p:cNvSpPr>
          <p:nvPr/>
        </p:nvSpPr>
        <p:spPr bwMode="auto">
          <a:xfrm>
            <a:off x="1889125" y="4784725"/>
            <a:ext cx="28971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VFS ARTÉRIA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CEREBRAL ANTERIOR</a:t>
            </a:r>
          </a:p>
        </p:txBody>
      </p:sp>
      <p:sp>
        <p:nvSpPr>
          <p:cNvPr id="20490" name="Rectangle 11"/>
          <p:cNvSpPr>
            <a:spLocks noChangeArrowheads="1"/>
          </p:cNvSpPr>
          <p:nvPr/>
        </p:nvSpPr>
        <p:spPr bwMode="auto">
          <a:xfrm>
            <a:off x="441325" y="5562600"/>
            <a:ext cx="352107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PCO2* E ACIDEMIA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CADA mmHg NA PCO2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FSC 7- 8%</a:t>
            </a:r>
          </a:p>
        </p:txBody>
      </p:sp>
      <p:sp>
        <p:nvSpPr>
          <p:cNvPr id="20491" name="Rectangle 12"/>
          <p:cNvSpPr>
            <a:spLocks noChangeArrowheads="1"/>
          </p:cNvSpPr>
          <p:nvPr/>
        </p:nvSpPr>
        <p:spPr bwMode="auto">
          <a:xfrm>
            <a:off x="3794125" y="5622925"/>
            <a:ext cx="2271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FLUXO SANG.MG</a:t>
            </a:r>
          </a:p>
        </p:txBody>
      </p:sp>
      <p:sp>
        <p:nvSpPr>
          <p:cNvPr id="20492" name="Rectangle 13"/>
          <p:cNvSpPr>
            <a:spLocks noChangeArrowheads="1"/>
          </p:cNvSpPr>
          <p:nvPr/>
        </p:nvSpPr>
        <p:spPr bwMode="auto">
          <a:xfrm>
            <a:off x="2422525" y="6399213"/>
            <a:ext cx="4483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HEMORRAGIA INTRAVENTRICULAR</a:t>
            </a:r>
          </a:p>
        </p:txBody>
      </p:sp>
      <p:sp>
        <p:nvSpPr>
          <p:cNvPr id="20493" name="Line 14"/>
          <p:cNvSpPr>
            <a:spLocks noChangeShapeType="1"/>
          </p:cNvSpPr>
          <p:nvPr/>
        </p:nvSpPr>
        <p:spPr bwMode="auto">
          <a:xfrm flipH="1">
            <a:off x="76200" y="2514600"/>
            <a:ext cx="914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94" name="Line 15"/>
          <p:cNvSpPr>
            <a:spLocks noChangeShapeType="1"/>
          </p:cNvSpPr>
          <p:nvPr/>
        </p:nvSpPr>
        <p:spPr bwMode="auto">
          <a:xfrm>
            <a:off x="76200" y="2514600"/>
            <a:ext cx="381000" cy="2743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oval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95" name="Arc 16"/>
          <p:cNvSpPr>
            <a:spLocks/>
          </p:cNvSpPr>
          <p:nvPr/>
        </p:nvSpPr>
        <p:spPr bwMode="auto">
          <a:xfrm>
            <a:off x="3122613" y="2363788"/>
            <a:ext cx="2516187" cy="839787"/>
          </a:xfrm>
          <a:custGeom>
            <a:avLst/>
            <a:gdLst>
              <a:gd name="T0" fmla="*/ 0 w 21614"/>
              <a:gd name="T1" fmla="*/ 0 h 29760"/>
              <a:gd name="T2" fmla="*/ 2147483647 w 21614"/>
              <a:gd name="T3" fmla="*/ 2147483647 h 29760"/>
              <a:gd name="T4" fmla="*/ 2147483647 w 21614"/>
              <a:gd name="T5" fmla="*/ 2147483647 h 29760"/>
              <a:gd name="T6" fmla="*/ 0 60000 65536"/>
              <a:gd name="T7" fmla="*/ 0 60000 65536"/>
              <a:gd name="T8" fmla="*/ 0 60000 65536"/>
              <a:gd name="T9" fmla="*/ 0 w 21614"/>
              <a:gd name="T10" fmla="*/ 0 h 29760"/>
              <a:gd name="T11" fmla="*/ 21614 w 21614"/>
              <a:gd name="T12" fmla="*/ 29760 h 297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14" h="29760" fill="none" extrusionOk="0">
                <a:moveTo>
                  <a:pt x="0" y="0"/>
                </a:moveTo>
                <a:cubicBezTo>
                  <a:pt x="4" y="0"/>
                  <a:pt x="9" y="-1"/>
                  <a:pt x="14" y="0"/>
                </a:cubicBezTo>
                <a:cubicBezTo>
                  <a:pt x="11943" y="0"/>
                  <a:pt x="21614" y="9670"/>
                  <a:pt x="21614" y="21600"/>
                </a:cubicBezTo>
                <a:cubicBezTo>
                  <a:pt x="21614" y="24398"/>
                  <a:pt x="21070" y="27169"/>
                  <a:pt x="20013" y="29760"/>
                </a:cubicBezTo>
              </a:path>
              <a:path w="21614" h="29760" stroke="0" extrusionOk="0">
                <a:moveTo>
                  <a:pt x="0" y="0"/>
                </a:moveTo>
                <a:cubicBezTo>
                  <a:pt x="4" y="0"/>
                  <a:pt x="9" y="-1"/>
                  <a:pt x="14" y="0"/>
                </a:cubicBezTo>
                <a:cubicBezTo>
                  <a:pt x="11943" y="0"/>
                  <a:pt x="21614" y="9670"/>
                  <a:pt x="21614" y="21600"/>
                </a:cubicBezTo>
                <a:cubicBezTo>
                  <a:pt x="21614" y="24398"/>
                  <a:pt x="21070" y="27169"/>
                  <a:pt x="20013" y="29760"/>
                </a:cubicBezTo>
                <a:lnTo>
                  <a:pt x="14" y="21600"/>
                </a:ln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oval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96" name="Line 17"/>
          <p:cNvSpPr>
            <a:spLocks noChangeShapeType="1"/>
          </p:cNvSpPr>
          <p:nvPr/>
        </p:nvSpPr>
        <p:spPr bwMode="auto">
          <a:xfrm>
            <a:off x="6477000" y="3581400"/>
            <a:ext cx="68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97" name="Line 18"/>
          <p:cNvSpPr>
            <a:spLocks noChangeShapeType="1"/>
          </p:cNvSpPr>
          <p:nvPr/>
        </p:nvSpPr>
        <p:spPr bwMode="auto">
          <a:xfrm>
            <a:off x="7848600" y="33528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98" name="Line 19"/>
          <p:cNvSpPr>
            <a:spLocks noChangeShapeType="1"/>
          </p:cNvSpPr>
          <p:nvPr/>
        </p:nvSpPr>
        <p:spPr bwMode="auto">
          <a:xfrm>
            <a:off x="5638800" y="40386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499" name="Line 20"/>
          <p:cNvSpPr>
            <a:spLocks noChangeShapeType="1"/>
          </p:cNvSpPr>
          <p:nvPr/>
        </p:nvSpPr>
        <p:spPr bwMode="auto">
          <a:xfrm>
            <a:off x="1676400" y="48768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0" name="Line 21"/>
          <p:cNvSpPr>
            <a:spLocks noChangeShapeType="1"/>
          </p:cNvSpPr>
          <p:nvPr/>
        </p:nvSpPr>
        <p:spPr bwMode="auto">
          <a:xfrm>
            <a:off x="685800" y="41148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1" name="Line 22"/>
          <p:cNvSpPr>
            <a:spLocks noChangeShapeType="1"/>
          </p:cNvSpPr>
          <p:nvPr/>
        </p:nvSpPr>
        <p:spPr bwMode="auto">
          <a:xfrm>
            <a:off x="304800" y="55626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2" name="Line 23"/>
          <p:cNvSpPr>
            <a:spLocks noChangeShapeType="1"/>
          </p:cNvSpPr>
          <p:nvPr/>
        </p:nvSpPr>
        <p:spPr bwMode="auto">
          <a:xfrm>
            <a:off x="3657600" y="56388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3" name="Line 24"/>
          <p:cNvSpPr>
            <a:spLocks noChangeShapeType="1"/>
          </p:cNvSpPr>
          <p:nvPr/>
        </p:nvSpPr>
        <p:spPr bwMode="auto">
          <a:xfrm>
            <a:off x="4876800" y="60198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4" name="Line 25"/>
          <p:cNvSpPr>
            <a:spLocks noChangeShapeType="1"/>
          </p:cNvSpPr>
          <p:nvPr/>
        </p:nvSpPr>
        <p:spPr bwMode="auto">
          <a:xfrm>
            <a:off x="304800" y="63246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5" name="Arc 26"/>
          <p:cNvSpPr>
            <a:spLocks/>
          </p:cNvSpPr>
          <p:nvPr/>
        </p:nvSpPr>
        <p:spPr bwMode="auto">
          <a:xfrm>
            <a:off x="763588" y="3049588"/>
            <a:ext cx="1331912" cy="838200"/>
          </a:xfrm>
          <a:custGeom>
            <a:avLst/>
            <a:gdLst>
              <a:gd name="T0" fmla="*/ 2147483647 w 37777"/>
              <a:gd name="T1" fmla="*/ 2147483647 h 42381"/>
              <a:gd name="T2" fmla="*/ 2147483647 w 37777"/>
              <a:gd name="T3" fmla="*/ 0 h 42381"/>
              <a:gd name="T4" fmla="*/ 2147483647 w 37777"/>
              <a:gd name="T5" fmla="*/ 2147483647 h 42381"/>
              <a:gd name="T6" fmla="*/ 0 60000 65536"/>
              <a:gd name="T7" fmla="*/ 0 60000 65536"/>
              <a:gd name="T8" fmla="*/ 0 60000 65536"/>
              <a:gd name="T9" fmla="*/ 0 w 37777"/>
              <a:gd name="T10" fmla="*/ 0 h 42381"/>
              <a:gd name="T11" fmla="*/ 37777 w 37777"/>
              <a:gd name="T12" fmla="*/ 42381 h 4238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777" h="42381" fill="none" extrusionOk="0">
                <a:moveTo>
                  <a:pt x="37777" y="35094"/>
                </a:moveTo>
                <a:cubicBezTo>
                  <a:pt x="33677" y="39727"/>
                  <a:pt x="27787" y="42380"/>
                  <a:pt x="21600" y="42381"/>
                </a:cubicBezTo>
                <a:cubicBezTo>
                  <a:pt x="9670" y="42381"/>
                  <a:pt x="0" y="32710"/>
                  <a:pt x="0" y="20781"/>
                </a:cubicBezTo>
                <a:cubicBezTo>
                  <a:pt x="-1" y="11120"/>
                  <a:pt x="6414" y="2634"/>
                  <a:pt x="15708" y="-1"/>
                </a:cubicBezTo>
              </a:path>
              <a:path w="37777" h="42381" stroke="0" extrusionOk="0">
                <a:moveTo>
                  <a:pt x="37777" y="35094"/>
                </a:moveTo>
                <a:cubicBezTo>
                  <a:pt x="33677" y="39727"/>
                  <a:pt x="27787" y="42380"/>
                  <a:pt x="21600" y="42381"/>
                </a:cubicBezTo>
                <a:cubicBezTo>
                  <a:pt x="9670" y="42381"/>
                  <a:pt x="0" y="32710"/>
                  <a:pt x="0" y="20781"/>
                </a:cubicBezTo>
                <a:cubicBezTo>
                  <a:pt x="-1" y="11120"/>
                  <a:pt x="6414" y="2634"/>
                  <a:pt x="15708" y="-1"/>
                </a:cubicBezTo>
                <a:lnTo>
                  <a:pt x="21600" y="20781"/>
                </a:lnTo>
                <a:lnTo>
                  <a:pt x="37777" y="35094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stealth" w="med" len="lg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6" name="Arc 27"/>
          <p:cNvSpPr>
            <a:spLocks/>
          </p:cNvSpPr>
          <p:nvPr/>
        </p:nvSpPr>
        <p:spPr bwMode="auto">
          <a:xfrm>
            <a:off x="7999413" y="3582988"/>
            <a:ext cx="915987" cy="838200"/>
          </a:xfrm>
          <a:custGeom>
            <a:avLst/>
            <a:gdLst>
              <a:gd name="T0" fmla="*/ 0 w 21638"/>
              <a:gd name="T1" fmla="*/ 0 h 21600"/>
              <a:gd name="T2" fmla="*/ 2147483647 w 21638"/>
              <a:gd name="T3" fmla="*/ 2147483647 h 21600"/>
              <a:gd name="T4" fmla="*/ 122060284 w 21638"/>
              <a:gd name="T5" fmla="*/ 2147483647 h 21600"/>
              <a:gd name="T6" fmla="*/ 0 60000 65536"/>
              <a:gd name="T7" fmla="*/ 0 60000 65536"/>
              <a:gd name="T8" fmla="*/ 0 60000 65536"/>
              <a:gd name="T9" fmla="*/ 0 w 21638"/>
              <a:gd name="T10" fmla="*/ 0 h 21600"/>
              <a:gd name="T11" fmla="*/ 21638 w 21638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38" h="21600" fill="none" extrusionOk="0">
                <a:moveTo>
                  <a:pt x="0" y="0"/>
                </a:moveTo>
                <a:cubicBezTo>
                  <a:pt x="12" y="0"/>
                  <a:pt x="25" y="-1"/>
                  <a:pt x="38" y="0"/>
                </a:cubicBezTo>
                <a:cubicBezTo>
                  <a:pt x="11967" y="0"/>
                  <a:pt x="21638" y="9670"/>
                  <a:pt x="21638" y="21600"/>
                </a:cubicBezTo>
              </a:path>
              <a:path w="21638" h="21600" stroke="0" extrusionOk="0">
                <a:moveTo>
                  <a:pt x="0" y="0"/>
                </a:moveTo>
                <a:cubicBezTo>
                  <a:pt x="12" y="0"/>
                  <a:pt x="25" y="-1"/>
                  <a:pt x="38" y="0"/>
                </a:cubicBezTo>
                <a:cubicBezTo>
                  <a:pt x="11967" y="0"/>
                  <a:pt x="21638" y="9670"/>
                  <a:pt x="21638" y="21600"/>
                </a:cubicBezTo>
                <a:lnTo>
                  <a:pt x="38" y="21600"/>
                </a:ln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7" name="Rectangle 28"/>
          <p:cNvSpPr>
            <a:spLocks noChangeArrowheads="1"/>
          </p:cNvSpPr>
          <p:nvPr/>
        </p:nvSpPr>
        <p:spPr bwMode="auto">
          <a:xfrm>
            <a:off x="6842125" y="5105400"/>
            <a:ext cx="531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PA</a:t>
            </a:r>
          </a:p>
        </p:txBody>
      </p:sp>
      <p:sp>
        <p:nvSpPr>
          <p:cNvPr id="20508" name="Arc 29"/>
          <p:cNvSpPr>
            <a:spLocks/>
          </p:cNvSpPr>
          <p:nvPr/>
        </p:nvSpPr>
        <p:spPr bwMode="auto">
          <a:xfrm>
            <a:off x="7494588" y="4876800"/>
            <a:ext cx="939800" cy="838200"/>
          </a:xfrm>
          <a:custGeom>
            <a:avLst/>
            <a:gdLst>
              <a:gd name="T0" fmla="*/ 2147483647 w 34746"/>
              <a:gd name="T1" fmla="*/ 92972484 h 21600"/>
              <a:gd name="T2" fmla="*/ 0 w 34746"/>
              <a:gd name="T3" fmla="*/ 2147483647 h 21600"/>
              <a:gd name="T4" fmla="*/ 2147483647 w 34746"/>
              <a:gd name="T5" fmla="*/ 0 h 21600"/>
              <a:gd name="T6" fmla="*/ 0 60000 65536"/>
              <a:gd name="T7" fmla="*/ 0 60000 65536"/>
              <a:gd name="T8" fmla="*/ 0 60000 65536"/>
              <a:gd name="T9" fmla="*/ 0 w 34746"/>
              <a:gd name="T10" fmla="*/ 0 h 21600"/>
              <a:gd name="T11" fmla="*/ 34746 w 3474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746" h="21600" fill="none" extrusionOk="0">
                <a:moveTo>
                  <a:pt x="34745" y="40"/>
                </a:moveTo>
                <a:cubicBezTo>
                  <a:pt x="34723" y="11954"/>
                  <a:pt x="25059" y="21599"/>
                  <a:pt x="13146" y="21600"/>
                </a:cubicBezTo>
                <a:cubicBezTo>
                  <a:pt x="8392" y="21600"/>
                  <a:pt x="3771" y="20031"/>
                  <a:pt x="0" y="17138"/>
                </a:cubicBezTo>
              </a:path>
              <a:path w="34746" h="21600" stroke="0" extrusionOk="0">
                <a:moveTo>
                  <a:pt x="34745" y="40"/>
                </a:moveTo>
                <a:cubicBezTo>
                  <a:pt x="34723" y="11954"/>
                  <a:pt x="25059" y="21599"/>
                  <a:pt x="13146" y="21600"/>
                </a:cubicBezTo>
                <a:cubicBezTo>
                  <a:pt x="8392" y="21600"/>
                  <a:pt x="3771" y="20031"/>
                  <a:pt x="0" y="17138"/>
                </a:cubicBezTo>
                <a:lnTo>
                  <a:pt x="13146" y="0"/>
                </a:lnTo>
                <a:lnTo>
                  <a:pt x="34745" y="4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09" name="Line 30"/>
          <p:cNvSpPr>
            <a:spLocks noChangeShapeType="1"/>
          </p:cNvSpPr>
          <p:nvPr/>
        </p:nvSpPr>
        <p:spPr bwMode="auto">
          <a:xfrm flipH="1" flipV="1">
            <a:off x="4343400" y="5029200"/>
            <a:ext cx="22098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10" name="Arc 31"/>
          <p:cNvSpPr>
            <a:spLocks/>
          </p:cNvSpPr>
          <p:nvPr/>
        </p:nvSpPr>
        <p:spPr bwMode="auto">
          <a:xfrm>
            <a:off x="3505200" y="4268788"/>
            <a:ext cx="534988" cy="762000"/>
          </a:xfrm>
          <a:custGeom>
            <a:avLst/>
            <a:gdLst>
              <a:gd name="T0" fmla="*/ 0 w 21664"/>
              <a:gd name="T1" fmla="*/ 0 h 21600"/>
              <a:gd name="T2" fmla="*/ 2147483647 w 21664"/>
              <a:gd name="T3" fmla="*/ 2147483647 h 21600"/>
              <a:gd name="T4" fmla="*/ 23794446 w 21664"/>
              <a:gd name="T5" fmla="*/ 2147483647 h 21600"/>
              <a:gd name="T6" fmla="*/ 0 60000 65536"/>
              <a:gd name="T7" fmla="*/ 0 60000 65536"/>
              <a:gd name="T8" fmla="*/ 0 60000 65536"/>
              <a:gd name="T9" fmla="*/ 0 w 21664"/>
              <a:gd name="T10" fmla="*/ 0 h 21600"/>
              <a:gd name="T11" fmla="*/ 21664 w 21664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64" h="21600" fill="none" extrusionOk="0">
                <a:moveTo>
                  <a:pt x="0" y="0"/>
                </a:moveTo>
                <a:cubicBezTo>
                  <a:pt x="21" y="0"/>
                  <a:pt x="42" y="-1"/>
                  <a:pt x="64" y="0"/>
                </a:cubicBezTo>
                <a:cubicBezTo>
                  <a:pt x="11993" y="0"/>
                  <a:pt x="21664" y="9670"/>
                  <a:pt x="21664" y="21600"/>
                </a:cubicBezTo>
              </a:path>
              <a:path w="21664" h="21600" stroke="0" extrusionOk="0">
                <a:moveTo>
                  <a:pt x="0" y="0"/>
                </a:moveTo>
                <a:cubicBezTo>
                  <a:pt x="21" y="0"/>
                  <a:pt x="42" y="-1"/>
                  <a:pt x="64" y="0"/>
                </a:cubicBezTo>
                <a:cubicBezTo>
                  <a:pt x="11993" y="0"/>
                  <a:pt x="21664" y="9670"/>
                  <a:pt x="21664" y="21600"/>
                </a:cubicBezTo>
                <a:lnTo>
                  <a:pt x="64" y="21600"/>
                </a:ln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11" name="Line 32"/>
          <p:cNvSpPr>
            <a:spLocks noChangeShapeType="1"/>
          </p:cNvSpPr>
          <p:nvPr/>
        </p:nvSpPr>
        <p:spPr bwMode="auto">
          <a:xfrm flipH="1">
            <a:off x="3352800" y="3810000"/>
            <a:ext cx="9144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12" name="Line 33"/>
          <p:cNvSpPr>
            <a:spLocks noChangeShapeType="1"/>
          </p:cNvSpPr>
          <p:nvPr/>
        </p:nvSpPr>
        <p:spPr bwMode="auto">
          <a:xfrm flipV="1">
            <a:off x="914400" y="5410200"/>
            <a:ext cx="91440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13" name="Line 34"/>
          <p:cNvSpPr>
            <a:spLocks noChangeShapeType="1"/>
          </p:cNvSpPr>
          <p:nvPr/>
        </p:nvSpPr>
        <p:spPr bwMode="auto">
          <a:xfrm flipV="1">
            <a:off x="6858000" y="51054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14" name="Line 35"/>
          <p:cNvSpPr>
            <a:spLocks noChangeShapeType="1"/>
          </p:cNvSpPr>
          <p:nvPr/>
        </p:nvSpPr>
        <p:spPr bwMode="auto">
          <a:xfrm flipV="1">
            <a:off x="1676400" y="28194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15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DSC02122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557338"/>
            <a:ext cx="3440113" cy="19383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7" descr="DSC021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557338"/>
            <a:ext cx="3313112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9" descr="DSC021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860800"/>
            <a:ext cx="3381375" cy="190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11"/>
          <p:cNvSpPr txBox="1">
            <a:spLocks noChangeArrowheads="1"/>
          </p:cNvSpPr>
          <p:nvPr/>
        </p:nvSpPr>
        <p:spPr bwMode="auto">
          <a:xfrm>
            <a:off x="1403350" y="6308725"/>
            <a:ext cx="412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                           RN de 29 sem, 1300g</a:t>
            </a:r>
          </a:p>
        </p:txBody>
      </p:sp>
      <p:sp>
        <p:nvSpPr>
          <p:cNvPr id="21510" name="Text Box 12"/>
          <p:cNvSpPr txBox="1">
            <a:spLocks noChangeArrowheads="1"/>
          </p:cNvSpPr>
          <p:nvPr/>
        </p:nvSpPr>
        <p:spPr bwMode="auto">
          <a:xfrm>
            <a:off x="971550" y="3500438"/>
            <a:ext cx="26463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solidFill>
                  <a:srgbClr val="0000FF"/>
                </a:solidFill>
                <a:latin typeface="Arial" pitchFamily="34" charset="0"/>
              </a:rPr>
              <a:t>Doença da Membrana Hialina</a:t>
            </a:r>
          </a:p>
        </p:txBody>
      </p:sp>
      <p:sp>
        <p:nvSpPr>
          <p:cNvPr id="21511" name="Text Box 13"/>
          <p:cNvSpPr txBox="1">
            <a:spLocks noChangeArrowheads="1"/>
          </p:cNvSpPr>
          <p:nvPr/>
        </p:nvSpPr>
        <p:spPr bwMode="auto">
          <a:xfrm>
            <a:off x="4984750" y="3427413"/>
            <a:ext cx="1317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solidFill>
                  <a:srgbClr val="993300"/>
                </a:solidFill>
                <a:latin typeface="Arial" pitchFamily="34" charset="0"/>
              </a:rPr>
              <a:t>Pneumotórax</a:t>
            </a:r>
          </a:p>
        </p:txBody>
      </p:sp>
      <p:sp>
        <p:nvSpPr>
          <p:cNvPr id="21512" name="Text Box 14"/>
          <p:cNvSpPr txBox="1">
            <a:spLocks noChangeArrowheads="1"/>
          </p:cNvSpPr>
          <p:nvPr/>
        </p:nvSpPr>
        <p:spPr bwMode="auto">
          <a:xfrm>
            <a:off x="3708400" y="5876925"/>
            <a:ext cx="15605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solidFill>
                  <a:srgbClr val="0000FF"/>
                </a:solidFill>
                <a:latin typeface="Arial" pitchFamily="34" charset="0"/>
              </a:rPr>
              <a:t>Lesão esofágica</a:t>
            </a:r>
          </a:p>
        </p:txBody>
      </p:sp>
      <p:sp>
        <p:nvSpPr>
          <p:cNvPr id="21513" name="AutoShape 15"/>
          <p:cNvSpPr>
            <a:spLocks noChangeArrowheads="1"/>
          </p:cNvSpPr>
          <p:nvPr/>
        </p:nvSpPr>
        <p:spPr bwMode="auto">
          <a:xfrm>
            <a:off x="6516688" y="4724400"/>
            <a:ext cx="1481137" cy="703263"/>
          </a:xfrm>
          <a:prstGeom prst="rightArrow">
            <a:avLst>
              <a:gd name="adj1" fmla="val 50000"/>
              <a:gd name="adj2" fmla="val 5265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latin typeface="Arial" pitchFamily="34" charset="0"/>
            </a:endParaRPr>
          </a:p>
        </p:txBody>
      </p:sp>
      <p:sp>
        <p:nvSpPr>
          <p:cNvPr id="21514" name="Rectangle 11"/>
          <p:cNvSpPr>
            <a:spLocks noChangeArrowheads="1"/>
          </p:cNvSpPr>
          <p:nvPr/>
        </p:nvSpPr>
        <p:spPr bwMode="auto">
          <a:xfrm>
            <a:off x="1371600" y="765175"/>
            <a:ext cx="7772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400" b="1" i="1">
                <a:solidFill>
                  <a:schemeClr val="tx2"/>
                </a:solidFill>
                <a:latin typeface="Arial Narrow" pitchFamily="34" charset="0"/>
              </a:rPr>
              <a:t>Pneumotórax</a:t>
            </a:r>
          </a:p>
        </p:txBody>
      </p:sp>
      <p:sp>
        <p:nvSpPr>
          <p:cNvPr id="21515" name="Rectangle 10"/>
          <p:cNvSpPr>
            <a:spLocks noChangeArrowheads="1"/>
          </p:cNvSpPr>
          <p:nvPr/>
        </p:nvSpPr>
        <p:spPr bwMode="auto">
          <a:xfrm>
            <a:off x="900113" y="4762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75"/>
            <a:ext cx="3292475" cy="241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484313"/>
            <a:ext cx="3219450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221163"/>
            <a:ext cx="3071813" cy="248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92600"/>
            <a:ext cx="3071813" cy="234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 Box 12"/>
          <p:cNvSpPr txBox="1">
            <a:spLocks noChangeArrowheads="1"/>
          </p:cNvSpPr>
          <p:nvPr/>
        </p:nvSpPr>
        <p:spPr bwMode="auto">
          <a:xfrm>
            <a:off x="684213" y="3860800"/>
            <a:ext cx="7448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0000FF"/>
                </a:solidFill>
                <a:latin typeface="Arial" pitchFamily="34" charset="0"/>
              </a:rPr>
              <a:t>Hemorragia intraventricular Grau III   Hidrocéfalo Pós-Hemorrágico</a:t>
            </a:r>
          </a:p>
        </p:txBody>
      </p:sp>
      <p:sp>
        <p:nvSpPr>
          <p:cNvPr id="22535" name="Text Box 13"/>
          <p:cNvSpPr txBox="1">
            <a:spLocks noChangeArrowheads="1"/>
          </p:cNvSpPr>
          <p:nvPr/>
        </p:nvSpPr>
        <p:spPr bwMode="auto">
          <a:xfrm>
            <a:off x="7596188" y="5734050"/>
            <a:ext cx="1598612" cy="284163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 b="1">
                <a:solidFill>
                  <a:srgbClr val="993300"/>
                </a:solidFill>
                <a:latin typeface="Arial" pitchFamily="34" charset="0"/>
              </a:rPr>
              <a:t>Ecografia NORMAL</a:t>
            </a:r>
          </a:p>
        </p:txBody>
      </p:sp>
      <p:sp>
        <p:nvSpPr>
          <p:cNvPr id="22536" name="Line 14"/>
          <p:cNvSpPr>
            <a:spLocks noChangeShapeType="1"/>
          </p:cNvSpPr>
          <p:nvPr/>
        </p:nvSpPr>
        <p:spPr bwMode="auto">
          <a:xfrm flipH="1">
            <a:off x="1331913" y="1844675"/>
            <a:ext cx="503237" cy="288925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2537" name="Line 15"/>
          <p:cNvSpPr>
            <a:spLocks noChangeShapeType="1"/>
          </p:cNvSpPr>
          <p:nvPr/>
        </p:nvSpPr>
        <p:spPr bwMode="auto">
          <a:xfrm flipH="1">
            <a:off x="1692275" y="4724400"/>
            <a:ext cx="431800" cy="288925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2538" name="Line 16"/>
          <p:cNvSpPr>
            <a:spLocks noChangeShapeType="1"/>
          </p:cNvSpPr>
          <p:nvPr/>
        </p:nvSpPr>
        <p:spPr bwMode="auto">
          <a:xfrm flipH="1">
            <a:off x="5508625" y="1844675"/>
            <a:ext cx="431800" cy="288925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2539" name="AutoShape 17"/>
          <p:cNvSpPr>
            <a:spLocks noChangeArrowheads="1"/>
          </p:cNvSpPr>
          <p:nvPr/>
        </p:nvSpPr>
        <p:spPr bwMode="auto">
          <a:xfrm flipH="1">
            <a:off x="7631113" y="4581525"/>
            <a:ext cx="1512887" cy="1008063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latin typeface="Arial" pitchFamily="34" charset="0"/>
            </a:endParaRPr>
          </a:p>
        </p:txBody>
      </p:sp>
      <p:sp>
        <p:nvSpPr>
          <p:cNvPr id="22540" name="Rectangle 10"/>
          <p:cNvSpPr>
            <a:spLocks noChangeArrowheads="1"/>
          </p:cNvSpPr>
          <p:nvPr/>
        </p:nvSpPr>
        <p:spPr bwMode="auto">
          <a:xfrm>
            <a:off x="827088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295400"/>
            <a:ext cx="9066213" cy="4800600"/>
          </a:xfrm>
        </p:spPr>
        <p:txBody>
          <a:bodyPr/>
          <a:lstStyle/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800" b="1" smtClean="0">
                <a:latin typeface="Arial Narrow" pitchFamily="34" charset="0"/>
              </a:rPr>
              <a:t>EVENTOS ASSOCIADOS:</a:t>
            </a:r>
          </a:p>
          <a:p>
            <a:pPr lvl="1">
              <a:lnSpc>
                <a:spcPct val="70000"/>
              </a:lnSpc>
              <a:defRPr/>
            </a:pPr>
            <a:r>
              <a:rPr lang="pt-BR" b="1" u="sng" smtClean="0">
                <a:latin typeface="Arial Narrow" pitchFamily="34" charset="0"/>
              </a:rPr>
              <a:t>queda do hematócrito</a:t>
            </a:r>
            <a:r>
              <a:rPr lang="pt-BR" b="1" smtClean="0">
                <a:latin typeface="Arial Narrow" pitchFamily="34" charset="0"/>
              </a:rPr>
              <a:t>:         FSC</a:t>
            </a:r>
          </a:p>
          <a:p>
            <a:pPr lvl="1">
              <a:buFont typeface="Monotype Sorts" charset="2"/>
              <a:buNone/>
              <a:defRPr/>
            </a:pPr>
            <a:r>
              <a:rPr lang="pt-BR" b="1" smtClean="0">
                <a:latin typeface="Arial Narrow" pitchFamily="34" charset="0"/>
              </a:rPr>
              <a:t>cada 5% de diminuição do Ht           FSC DE 11ml / 100 g /min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800" b="1" smtClean="0">
                <a:latin typeface="Arial Narrow" pitchFamily="34" charset="0"/>
              </a:rPr>
              <a:t>devido a alterações no conteudo de O</a:t>
            </a:r>
            <a:r>
              <a:rPr lang="pt-BR" sz="2800" b="1" baseline="-25000" smtClean="0">
                <a:latin typeface="Arial Narrow" pitchFamily="34" charset="0"/>
              </a:rPr>
              <a:t>2</a:t>
            </a:r>
            <a:r>
              <a:rPr lang="pt-BR" sz="2800" b="1" smtClean="0">
                <a:latin typeface="Arial Narrow" pitchFamily="34" charset="0"/>
              </a:rPr>
              <a:t> arterial o FSC       para manter a entrega de O</a:t>
            </a:r>
            <a:r>
              <a:rPr lang="pt-BR" sz="2800" b="1" baseline="-25000" smtClean="0">
                <a:latin typeface="Arial Narrow" pitchFamily="34" charset="0"/>
              </a:rPr>
              <a:t>2  </a:t>
            </a:r>
            <a:r>
              <a:rPr lang="pt-BR" sz="2800" b="1" smtClean="0">
                <a:latin typeface="Arial Narrow" pitchFamily="34" charset="0"/>
              </a:rPr>
              <a:t>cerebral constante</a:t>
            </a:r>
          </a:p>
          <a:p>
            <a:pPr lvl="1">
              <a:defRPr/>
            </a:pPr>
            <a:r>
              <a:rPr lang="pt-BR" b="1" u="sng" smtClean="0">
                <a:latin typeface="Arial Narrow" pitchFamily="34" charset="0"/>
              </a:rPr>
              <a:t>CONVULSÕES*:</a:t>
            </a:r>
          </a:p>
          <a:p>
            <a:pPr lvl="2">
              <a:lnSpc>
                <a:spcPct val="110000"/>
              </a:lnSpc>
              <a:defRPr/>
            </a:pPr>
            <a:r>
              <a:rPr lang="pt-BR" sz="2800" b="1" smtClean="0">
                <a:latin typeface="Arial Narrow" pitchFamily="34" charset="0"/>
              </a:rPr>
              <a:t>Atividade neuronal excessiva            lactato      acidose perivascular 		vasodilatação cerebral     </a:t>
            </a:r>
          </a:p>
          <a:p>
            <a:pPr lvl="2">
              <a:lnSpc>
                <a:spcPct val="130000"/>
              </a:lnSpc>
              <a:defRPr/>
            </a:pPr>
            <a:r>
              <a:rPr lang="pt-BR" sz="2800" b="1" smtClean="0">
                <a:latin typeface="Arial Narrow" pitchFamily="34" charset="0"/>
              </a:rPr>
              <a:t>         pressão arterial (deficiente auto-regulação) </a:t>
            </a:r>
          </a:p>
          <a:p>
            <a:pPr lvl="2">
              <a:lnSpc>
                <a:spcPct val="130000"/>
              </a:lnSpc>
              <a:buFont typeface="Monotype Sorts" charset="2"/>
              <a:buNone/>
              <a:defRPr/>
            </a:pPr>
            <a:r>
              <a:rPr lang="pt-BR" sz="2800" b="1" smtClean="0">
                <a:latin typeface="Arial Narrow" pitchFamily="34" charset="0"/>
              </a:rPr>
              <a:t>*</a:t>
            </a:r>
            <a:r>
              <a:rPr lang="pt-BR" b="1" smtClean="0">
                <a:solidFill>
                  <a:srgbClr val="00FF00"/>
                </a:solidFill>
                <a:latin typeface="Arial Narrow" pitchFamily="34" charset="0"/>
              </a:rPr>
              <a:t>Convulsões EEG: 11/51 RN &lt;30sem:21,6% e destes:8 HIV (72,7%)!</a:t>
            </a: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0" y="6400800"/>
            <a:ext cx="199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Margotto,PR</a:t>
            </a:r>
          </a:p>
        </p:txBody>
      </p:sp>
      <p:sp>
        <p:nvSpPr>
          <p:cNvPr id="23556" name="AutoShape 5"/>
          <p:cNvSpPr>
            <a:spLocks noChangeArrowheads="1"/>
          </p:cNvSpPr>
          <p:nvPr/>
        </p:nvSpPr>
        <p:spPr bwMode="auto">
          <a:xfrm>
            <a:off x="4197350" y="1682750"/>
            <a:ext cx="444500" cy="444500"/>
          </a:xfrm>
          <a:prstGeom prst="upArrow">
            <a:avLst>
              <a:gd name="adj1" fmla="val 50000"/>
              <a:gd name="adj2" fmla="val 49995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23557" name="AutoShape 6"/>
          <p:cNvSpPr>
            <a:spLocks noChangeArrowheads="1"/>
          </p:cNvSpPr>
          <p:nvPr/>
        </p:nvSpPr>
        <p:spPr bwMode="auto">
          <a:xfrm>
            <a:off x="4883150" y="2216150"/>
            <a:ext cx="444500" cy="444500"/>
          </a:xfrm>
          <a:prstGeom prst="upArrow">
            <a:avLst>
              <a:gd name="adj1" fmla="val 50000"/>
              <a:gd name="adj2" fmla="val 49995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23558" name="AutoShape 7"/>
          <p:cNvSpPr>
            <a:spLocks noChangeArrowheads="1"/>
          </p:cNvSpPr>
          <p:nvPr/>
        </p:nvSpPr>
        <p:spPr bwMode="auto">
          <a:xfrm>
            <a:off x="5873750" y="4044950"/>
            <a:ext cx="444500" cy="444500"/>
          </a:xfrm>
          <a:prstGeom prst="upArrow">
            <a:avLst>
              <a:gd name="adj1" fmla="val 50000"/>
              <a:gd name="adj2" fmla="val 49995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23559" name="AutoShape 8"/>
          <p:cNvSpPr>
            <a:spLocks noChangeArrowheads="1"/>
          </p:cNvSpPr>
          <p:nvPr/>
        </p:nvSpPr>
        <p:spPr bwMode="auto">
          <a:xfrm>
            <a:off x="3282950" y="4654550"/>
            <a:ext cx="1358900" cy="444500"/>
          </a:xfrm>
          <a:prstGeom prst="rightArrow">
            <a:avLst>
              <a:gd name="adj1" fmla="val 50000"/>
              <a:gd name="adj2" fmla="val 152871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23560" name="AutoShape 9"/>
          <p:cNvSpPr>
            <a:spLocks noChangeArrowheads="1"/>
          </p:cNvSpPr>
          <p:nvPr/>
        </p:nvSpPr>
        <p:spPr bwMode="auto">
          <a:xfrm>
            <a:off x="1454150" y="5187950"/>
            <a:ext cx="444500" cy="444500"/>
          </a:xfrm>
          <a:prstGeom prst="upArrow">
            <a:avLst>
              <a:gd name="adj1" fmla="val 50000"/>
              <a:gd name="adj2" fmla="val 49995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23561" name="Line 10"/>
          <p:cNvSpPr>
            <a:spLocks noChangeShapeType="1"/>
          </p:cNvSpPr>
          <p:nvPr/>
        </p:nvSpPr>
        <p:spPr bwMode="auto">
          <a:xfrm>
            <a:off x="5486400" y="44196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3562" name="Line 11"/>
          <p:cNvSpPr>
            <a:spLocks noChangeShapeType="1"/>
          </p:cNvSpPr>
          <p:nvPr/>
        </p:nvSpPr>
        <p:spPr bwMode="auto">
          <a:xfrm>
            <a:off x="7391400" y="44196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3563" name="Text Box 13"/>
          <p:cNvSpPr txBox="1">
            <a:spLocks noChangeArrowheads="1"/>
          </p:cNvSpPr>
          <p:nvPr/>
        </p:nvSpPr>
        <p:spPr bwMode="auto">
          <a:xfrm>
            <a:off x="5867400" y="6400800"/>
            <a:ext cx="3070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Volpe, 2001;Shah,2010</a:t>
            </a:r>
          </a:p>
        </p:txBody>
      </p:sp>
      <p:sp>
        <p:nvSpPr>
          <p:cNvPr id="23564" name="Rectangle 10"/>
          <p:cNvSpPr>
            <a:spLocks noChangeArrowheads="1"/>
          </p:cNvSpPr>
          <p:nvPr/>
        </p:nvSpPr>
        <p:spPr bwMode="auto">
          <a:xfrm>
            <a:off x="900113" y="3333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990600"/>
            <a:ext cx="8304213" cy="5638800"/>
          </a:xfrm>
        </p:spPr>
        <p:txBody>
          <a:bodyPr/>
          <a:lstStyle/>
          <a:p>
            <a:pPr>
              <a:lnSpc>
                <a:spcPct val="16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EVENTOS ASSOCIADOS:</a:t>
            </a:r>
          </a:p>
          <a:p>
            <a:pPr lvl="1">
              <a:defRPr/>
            </a:pPr>
            <a:r>
              <a:rPr lang="pt-BR" sz="2400" b="1" smtClean="0">
                <a:latin typeface="Arial Narrow" pitchFamily="34" charset="0"/>
              </a:rPr>
              <a:t>DAP: GRANDES ALTERAÇÕES NA VSFC NA ARTERIA CEREBRAL ANTERIOR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7146925" y="6461125"/>
            <a:ext cx="199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Margotto,PR</a:t>
            </a: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212725" y="3184525"/>
            <a:ext cx="26336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INJURIA ISQUÊMICA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(FUGA DIASTÓLICA)</a:t>
            </a: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5013325" y="3260725"/>
            <a:ext cx="31194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INJURIA HEMORRÁGICA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(FLUTUAÇÃO DA VSFC)</a:t>
            </a:r>
          </a:p>
        </p:txBody>
      </p:sp>
      <p:sp>
        <p:nvSpPr>
          <p:cNvPr id="24582" name="Rectangle 7"/>
          <p:cNvSpPr>
            <a:spLocks noChangeArrowheads="1"/>
          </p:cNvSpPr>
          <p:nvPr/>
        </p:nvSpPr>
        <p:spPr bwMode="auto">
          <a:xfrm>
            <a:off x="669925" y="4489450"/>
            <a:ext cx="7461250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 u="sng">
                <a:latin typeface="Arial Narrow" pitchFamily="34" charset="0"/>
              </a:rPr>
              <a:t>PALPAÇÃO ABDOMINAL</a:t>
            </a:r>
            <a:r>
              <a:rPr lang="pt-BR" altLang="pt-BR" sz="2400" b="1">
                <a:latin typeface="Arial Narrow" pitchFamily="34" charset="0"/>
              </a:rPr>
              <a:t>: AUMENTO DA PRESSÃO ARTERIAL</a:t>
            </a:r>
          </a:p>
          <a:p>
            <a:pPr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EM 24% ( 19 RN ; 32 SEM / 1684g : X )</a:t>
            </a:r>
          </a:p>
        </p:txBody>
      </p:sp>
      <p:sp>
        <p:nvSpPr>
          <p:cNvPr id="24583" name="Oval 8"/>
          <p:cNvSpPr>
            <a:spLocks noChangeArrowheads="1"/>
          </p:cNvSpPr>
          <p:nvPr/>
        </p:nvSpPr>
        <p:spPr bwMode="auto">
          <a:xfrm>
            <a:off x="4902200" y="2844800"/>
            <a:ext cx="3302000" cy="1701800"/>
          </a:xfrm>
          <a:prstGeom prst="ellips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24584" name="Oval 9"/>
          <p:cNvSpPr>
            <a:spLocks noChangeArrowheads="1"/>
          </p:cNvSpPr>
          <p:nvPr/>
        </p:nvSpPr>
        <p:spPr bwMode="auto">
          <a:xfrm>
            <a:off x="25400" y="2768600"/>
            <a:ext cx="3302000" cy="1473200"/>
          </a:xfrm>
          <a:prstGeom prst="ellips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24585" name="Line 10"/>
          <p:cNvSpPr>
            <a:spLocks noChangeShapeType="1"/>
          </p:cNvSpPr>
          <p:nvPr/>
        </p:nvSpPr>
        <p:spPr bwMode="auto">
          <a:xfrm flipH="1">
            <a:off x="2743200" y="2362200"/>
            <a:ext cx="609600" cy="53340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4586" name="Line 11"/>
          <p:cNvSpPr>
            <a:spLocks noChangeShapeType="1"/>
          </p:cNvSpPr>
          <p:nvPr/>
        </p:nvSpPr>
        <p:spPr bwMode="auto">
          <a:xfrm>
            <a:off x="3276600" y="2362200"/>
            <a:ext cx="1981200" cy="83820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4587" name="Line 12"/>
          <p:cNvSpPr>
            <a:spLocks noChangeShapeType="1"/>
          </p:cNvSpPr>
          <p:nvPr/>
        </p:nvSpPr>
        <p:spPr bwMode="auto">
          <a:xfrm>
            <a:off x="4800600" y="53340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4588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96900" y="1557338"/>
            <a:ext cx="8547100" cy="4395787"/>
          </a:xfrm>
        </p:spPr>
        <p:txBody>
          <a:bodyPr/>
          <a:lstStyle/>
          <a:p>
            <a:pPr algn="ctr">
              <a:lnSpc>
                <a:spcPct val="160000"/>
              </a:lnSpc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CANAL ARTERIAL: FUGA DIASTÓLICA</a:t>
            </a:r>
          </a:p>
        </p:txBody>
      </p:sp>
      <p:pic>
        <p:nvPicPr>
          <p:cNvPr id="25603" name="Picture 14" descr="h-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2438400"/>
            <a:ext cx="5249863" cy="40528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7600950" y="6491288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25605" name="Rectangle 10"/>
          <p:cNvSpPr>
            <a:spLocks noChangeArrowheads="1"/>
          </p:cNvSpPr>
          <p:nvPr/>
        </p:nvSpPr>
        <p:spPr bwMode="auto">
          <a:xfrm>
            <a:off x="971550" y="7651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2777" name="Group 25"/>
          <p:cNvGraphicFramePr>
            <a:graphicFrameLocks noGrp="1"/>
          </p:cNvGraphicFramePr>
          <p:nvPr/>
        </p:nvGraphicFramePr>
        <p:xfrm>
          <a:off x="684213" y="4868863"/>
          <a:ext cx="7913687" cy="1692275"/>
        </p:xfrm>
        <a:graphic>
          <a:graphicData uri="http://schemas.openxmlformats.org/drawingml/2006/table">
            <a:tbl>
              <a:tblPr/>
              <a:tblGrid>
                <a:gridCol w="7913687"/>
              </a:tblGrid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ESTUDO RETROSPECTIVO CASO CONTROLE SOBRE FATORES DE RISCO PARA HEMORRAGIA INTRAVENTRICULAR EM PREMATUROS DE MUITO BAIXO PESO 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9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  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Autor (s):</a:t>
                      </a:r>
                      <a:r>
                        <a:rPr kumimoji="0" lang="pt-BR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 Nehama Linder, Orli Haskin, Orli Levit, Gil Klinger, Tal Prince</a:t>
                      </a:r>
                      <a:r>
                        <a:rPr kumimoji="0" lang="pt-BR" sz="1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</a:rPr>
                        <a:t>, Nora Naor, Pol Turner, Boaz Karmazyn, Lea Sirota.Resumido pela Dra. Vivivana Sampietro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hlinkClick r:id="rId2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6630" name="Picture 10" descr="abri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381750"/>
            <a:ext cx="8858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23"/>
          <p:cNvSpPr>
            <a:spLocks noChangeArrowheads="1"/>
          </p:cNvSpPr>
          <p:nvPr/>
        </p:nvSpPr>
        <p:spPr bwMode="auto">
          <a:xfrm>
            <a:off x="573088" y="1916113"/>
            <a:ext cx="8570912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/>
              <a:t>  </a:t>
            </a:r>
            <a:r>
              <a:rPr lang="pt-BR" altLang="pt-BR" sz="2400" b="1">
                <a:latin typeface="Arial Narrow" pitchFamily="34" charset="0"/>
              </a:rPr>
              <a:t>-</a:t>
            </a:r>
            <a:r>
              <a:rPr lang="pt-BR" altLang="pt-BR" sz="2400" b="1">
                <a:solidFill>
                  <a:srgbClr val="FF9900"/>
                </a:solidFill>
                <a:latin typeface="Arial Narrow" pitchFamily="34" charset="0"/>
              </a:rPr>
              <a:t>sepse precoce</a:t>
            </a:r>
            <a:r>
              <a:rPr lang="pt-BR" altLang="pt-BR" sz="2400" b="1">
                <a:latin typeface="Arial Narrow" pitchFamily="34" charset="0"/>
              </a:rPr>
              <a:t> (Odds ratio 8,19; 95% de intervalo e confiança 1,55-43,1)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 b="1">
              <a:latin typeface="Arial Narrow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   -</a:t>
            </a:r>
            <a:r>
              <a:rPr lang="pt-BR" altLang="pt-BR" sz="2400" b="1">
                <a:solidFill>
                  <a:srgbClr val="FF9900"/>
                </a:solidFill>
                <a:latin typeface="Arial Narrow" pitchFamily="34" charset="0"/>
              </a:rPr>
              <a:t>tratamento de fertilização</a:t>
            </a:r>
            <a:r>
              <a:rPr lang="pt-BR" altLang="pt-BR" sz="2400" b="1">
                <a:latin typeface="Arial Narrow" pitchFamily="34" charset="0"/>
              </a:rPr>
              <a:t> (Odds ratio 4,34; 95% intervalo de confiança 1,42- 1,33)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 b="1">
              <a:latin typeface="Arial Narrow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 Narrow" pitchFamily="34" charset="0"/>
              </a:rPr>
              <a:t>   Uso de esteróides pré-natais:protetor. Odds ratio 0,52 (0,30-0,90) </a:t>
            </a:r>
          </a:p>
        </p:txBody>
      </p:sp>
      <p:sp>
        <p:nvSpPr>
          <p:cNvPr id="202778" name="Text Box 26"/>
          <p:cNvSpPr txBox="1">
            <a:spLocks noChangeArrowheads="1"/>
          </p:cNvSpPr>
          <p:nvPr/>
        </p:nvSpPr>
        <p:spPr bwMode="auto">
          <a:xfrm>
            <a:off x="1042988" y="1196975"/>
            <a:ext cx="37020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pt-BR" b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EVENTOS ASSOCIADOS</a:t>
            </a:r>
          </a:p>
        </p:txBody>
      </p:sp>
      <p:sp>
        <p:nvSpPr>
          <p:cNvPr id="26633" name="Rectangle 10"/>
          <p:cNvSpPr>
            <a:spLocks noChangeArrowheads="1"/>
          </p:cNvSpPr>
          <p:nvPr/>
        </p:nvSpPr>
        <p:spPr bwMode="auto">
          <a:xfrm>
            <a:off x="827088" y="3333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1773238"/>
            <a:ext cx="8820150" cy="1752600"/>
          </a:xfrm>
        </p:spPr>
        <p:txBody>
          <a:bodyPr/>
          <a:lstStyle/>
          <a:p>
            <a:pPr>
              <a:defRPr/>
            </a:pPr>
            <a:r>
              <a:rPr lang="pt-BR" sz="2800" b="1" smtClean="0">
                <a:solidFill>
                  <a:srgbClr val="FF9900"/>
                </a:solidFill>
                <a:latin typeface="Arial Narrow" pitchFamily="34" charset="0"/>
              </a:rPr>
              <a:t>Análise multivariada após controle para a idade gestacional</a:t>
            </a:r>
          </a:p>
          <a:p>
            <a:pPr>
              <a:defRPr/>
            </a:pPr>
            <a:r>
              <a:rPr lang="pt-BR" sz="2800" b="1" smtClean="0">
                <a:latin typeface="Arial Narrow" pitchFamily="34" charset="0"/>
              </a:rPr>
              <a:t>Riskin, 2008</a:t>
            </a:r>
          </a:p>
          <a:p>
            <a:pPr>
              <a:defRPr/>
            </a:pPr>
            <a:r>
              <a:rPr lang="pt-BR" sz="2800" b="1" smtClean="0">
                <a:latin typeface="Arial Narrow" pitchFamily="34" charset="0"/>
              </a:rPr>
              <a:t>(RN &lt;1500g, cefálico, único)</a:t>
            </a:r>
          </a:p>
          <a:p>
            <a:pPr algn="l">
              <a:defRPr/>
            </a:pPr>
            <a:r>
              <a:rPr lang="pt-BR" sz="2800" b="1" smtClean="0">
                <a:latin typeface="Arial Narrow" pitchFamily="34" charset="0"/>
              </a:rPr>
              <a:t>-</a:t>
            </a:r>
            <a:r>
              <a:rPr lang="pt-BR" sz="2800" b="1" smtClean="0">
                <a:solidFill>
                  <a:srgbClr val="FF9900"/>
                </a:solidFill>
                <a:latin typeface="Arial Narrow" pitchFamily="34" charset="0"/>
              </a:rPr>
              <a:t>idade gestacional</a:t>
            </a:r>
            <a:r>
              <a:rPr lang="pt-BR" sz="2800" b="1" smtClean="0">
                <a:latin typeface="Arial Narrow" pitchFamily="34" charset="0"/>
              </a:rPr>
              <a:t> (para cada aumento): OR: 0,71 (0,68-0,75)</a:t>
            </a:r>
          </a:p>
          <a:p>
            <a:pPr algn="l">
              <a:defRPr/>
            </a:pPr>
            <a:r>
              <a:rPr lang="pt-BR" sz="2800" b="1" smtClean="0">
                <a:latin typeface="Arial Narrow" pitchFamily="34" charset="0"/>
              </a:rPr>
              <a:t>-</a:t>
            </a:r>
            <a:r>
              <a:rPr lang="pt-BR" sz="2800" b="1" smtClean="0">
                <a:solidFill>
                  <a:srgbClr val="FF9900"/>
                </a:solidFill>
                <a:latin typeface="Arial Narrow" pitchFamily="34" charset="0"/>
              </a:rPr>
              <a:t>hipertensão materna: OR:0,43 (0,30-0,61)</a:t>
            </a:r>
          </a:p>
          <a:p>
            <a:pPr algn="l">
              <a:defRPr/>
            </a:pPr>
            <a:r>
              <a:rPr lang="pt-BR" sz="2800" b="1" smtClean="0">
                <a:latin typeface="Arial Narrow" pitchFamily="34" charset="0"/>
              </a:rPr>
              <a:t>-Não uso do esteróide antenatal: OR:2,70 (2,12-3,45)</a:t>
            </a:r>
          </a:p>
          <a:p>
            <a:pPr algn="l">
              <a:defRPr/>
            </a:pPr>
            <a:r>
              <a:rPr lang="pt-BR" sz="2800" b="1" smtClean="0">
                <a:latin typeface="Arial Narrow" pitchFamily="34" charset="0"/>
              </a:rPr>
              <a:t>-Apgar de 1 min(0-3): OR:1,72 (1,33-3,21)</a:t>
            </a:r>
          </a:p>
          <a:p>
            <a:pPr algn="l">
              <a:defRPr/>
            </a:pPr>
            <a:r>
              <a:rPr lang="pt-BR" sz="2800" b="1" smtClean="0">
                <a:latin typeface="Arial Narrow" pitchFamily="34" charset="0"/>
              </a:rPr>
              <a:t>-Reanimação neonatal:OR: 2,16 (1,65-2,83</a:t>
            </a:r>
            <a:r>
              <a:rPr lang="pt-BR" sz="2800" smtClean="0"/>
              <a:t>)</a:t>
            </a:r>
          </a:p>
          <a:p>
            <a:pPr algn="l">
              <a:defRPr/>
            </a:pPr>
            <a:r>
              <a:rPr lang="pt-BR" sz="2800" b="1" smtClean="0">
                <a:solidFill>
                  <a:schemeClr val="tx2"/>
                </a:solidFill>
              </a:rPr>
              <a:t>-</a:t>
            </a:r>
            <a:r>
              <a:rPr lang="pt-BR" sz="2800" b="1" smtClean="0">
                <a:solidFill>
                  <a:srgbClr val="FFFF00"/>
                </a:solidFill>
              </a:rPr>
              <a:t>Tipo de parto :OR: 0,98 (0,7-1,24)</a:t>
            </a:r>
          </a:p>
          <a:p>
            <a:pPr>
              <a:defRPr/>
            </a:pPr>
            <a:endParaRPr lang="pt-BR" sz="2800" b="1" smtClean="0">
              <a:solidFill>
                <a:srgbClr val="FFFF00"/>
              </a:solidFill>
            </a:endParaRPr>
          </a:p>
        </p:txBody>
      </p:sp>
      <p:sp>
        <p:nvSpPr>
          <p:cNvPr id="221190" name="Text Box 6"/>
          <p:cNvSpPr txBox="1">
            <a:spLocks noChangeArrowheads="1"/>
          </p:cNvSpPr>
          <p:nvPr/>
        </p:nvSpPr>
        <p:spPr bwMode="auto">
          <a:xfrm>
            <a:off x="1042988" y="1196975"/>
            <a:ext cx="37020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pt-BR" b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EVENTOS ASSOCIADOS</a:t>
            </a:r>
          </a:p>
        </p:txBody>
      </p:sp>
      <p:sp>
        <p:nvSpPr>
          <p:cNvPr id="27652" name="Rectangle 7"/>
          <p:cNvSpPr>
            <a:spLocks noChangeArrowheads="1"/>
          </p:cNvSpPr>
          <p:nvPr/>
        </p:nvSpPr>
        <p:spPr bwMode="auto">
          <a:xfrm>
            <a:off x="0" y="6524625"/>
            <a:ext cx="13922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itchFamily="34" charset="0"/>
              </a:rPr>
              <a:t>Margotto,PR</a:t>
            </a:r>
          </a:p>
        </p:txBody>
      </p:sp>
      <p:sp>
        <p:nvSpPr>
          <p:cNvPr id="27653" name="Rectangle 10"/>
          <p:cNvSpPr>
            <a:spLocks noChangeArrowheads="1"/>
          </p:cNvSpPr>
          <p:nvPr/>
        </p:nvSpPr>
        <p:spPr bwMode="auto">
          <a:xfrm>
            <a:off x="827088" y="333375"/>
            <a:ext cx="77724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620713"/>
            <a:ext cx="8186737" cy="5022850"/>
          </a:xfrm>
        </p:spPr>
        <p:txBody>
          <a:bodyPr lIns="91440" tIns="45720" rIns="91440" bIns="45720"/>
          <a:lstStyle/>
          <a:p>
            <a:pPr marL="547688" indent="-411163" algn="ctr" eaLnBrk="1" hangingPunct="1">
              <a:buFont typeface="Monotype Sorts" charset="2"/>
              <a:buNone/>
              <a:defRPr/>
            </a:pPr>
            <a:r>
              <a:rPr lang="pt-BR" sz="2800" b="1" smtClean="0">
                <a:latin typeface="Arial" pitchFamily="34" charset="0"/>
                <a:cs typeface="Arial" pitchFamily="34" charset="0"/>
              </a:rPr>
              <a:t>Fatores de risco pré-natais/perinatais</a:t>
            </a:r>
          </a:p>
          <a:p>
            <a:pPr marL="547688" indent="-411163" algn="ctr" eaLnBrk="1" hangingPunct="1">
              <a:buFont typeface="Monotype Sorts" charset="2"/>
              <a:buNone/>
              <a:defRPr/>
            </a:pPr>
            <a:r>
              <a:rPr lang="pt-BR" sz="2400" smtClean="0">
                <a:latin typeface="Arial" pitchFamily="34" charset="0"/>
                <a:cs typeface="Arial" pitchFamily="34" charset="0"/>
              </a:rPr>
              <a:t>Lopes DV, Margotto PR (2008)-HRAS/DF</a:t>
            </a:r>
          </a:p>
          <a:p>
            <a:pPr marL="547688" indent="-411163" algn="just" eaLnBrk="1" hangingPunct="1">
              <a:buFont typeface="Monotype Sorts" charset="2"/>
              <a:buNone/>
              <a:defRPr/>
            </a:pPr>
            <a:endParaRPr lang="pt-BR" b="1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5828" name="Group 68"/>
          <p:cNvGraphicFramePr>
            <a:graphicFrameLocks noGrp="1"/>
          </p:cNvGraphicFramePr>
          <p:nvPr/>
        </p:nvGraphicFramePr>
        <p:xfrm>
          <a:off x="827088" y="1700213"/>
          <a:ext cx="7705725" cy="4418012"/>
        </p:xfrm>
        <a:graphic>
          <a:graphicData uri="http://schemas.openxmlformats.org/drawingml/2006/table">
            <a:tbl>
              <a:tblPr/>
              <a:tblGrid>
                <a:gridCol w="1944687"/>
                <a:gridCol w="1323975"/>
                <a:gridCol w="1323975"/>
                <a:gridCol w="777875"/>
                <a:gridCol w="1323975"/>
                <a:gridCol w="1011238"/>
              </a:tblGrid>
              <a:tr h="701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Lesão N=40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Controle N=29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OR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IC 95%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Corticóide / à mãe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18(45%)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15(51,7%)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0,76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0,29-1,99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0,38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Gemelar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7(17,5%)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2(6,8%)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2,8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0,54-14,93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0,18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Bolsa rota&gt;24h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13(32,5%)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5(17,2%)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1,84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0,60-5,63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0,24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Parto vaginal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25(62,5%)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11(37,9%)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2,7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1,01-7,31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0,03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Apgar &lt; 5 (5’)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5(12,5%)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3(10,3%)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1,2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0,27-6,63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0,54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Toco trauma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4(10%)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1(3,4%)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3,11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0,32-29,40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0,29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IG&lt;32sem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35(87%)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18(62%)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4,28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1,29-14,21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0,05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Peso&lt;1000g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18(45%)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5(17,2%)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3,39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1,25-12,37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0,05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Espaço Reservado para Rodapé 4"/>
          <p:cNvSpPr txBox="1">
            <a:spLocks noGrp="1"/>
          </p:cNvSpPr>
          <p:nvPr/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</p:spPr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>
                  <a:shade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8734" name="Rectangle 67"/>
          <p:cNvSpPr>
            <a:spLocks noChangeArrowheads="1"/>
          </p:cNvSpPr>
          <p:nvPr/>
        </p:nvSpPr>
        <p:spPr bwMode="auto">
          <a:xfrm>
            <a:off x="0" y="6524625"/>
            <a:ext cx="13922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itchFamily="34" charset="0"/>
              </a:rPr>
              <a:t>Margotto,PR</a:t>
            </a:r>
          </a:p>
        </p:txBody>
      </p:sp>
      <p:sp>
        <p:nvSpPr>
          <p:cNvPr id="28735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55650" y="549275"/>
            <a:ext cx="7772400" cy="4114800"/>
          </a:xfrm>
        </p:spPr>
        <p:txBody>
          <a:bodyPr lIns="91440" tIns="45720" rIns="91440" bIns="45720"/>
          <a:lstStyle/>
          <a:p>
            <a:pPr marL="547688" indent="-411163" algn="ctr" eaLnBrk="1" hangingPunct="1">
              <a:buFont typeface="Monotype Sorts" charset="2"/>
              <a:buNone/>
              <a:defRPr/>
            </a:pPr>
            <a:r>
              <a:rPr lang="pt-BR" sz="2800" b="1" smtClean="0">
                <a:latin typeface="Arial" pitchFamily="34" charset="0"/>
                <a:cs typeface="Arial" pitchFamily="34" charset="0"/>
              </a:rPr>
              <a:t>Fatores de risco pós-natais</a:t>
            </a:r>
          </a:p>
          <a:p>
            <a:pPr marL="547688" indent="-411163" algn="ctr" eaLnBrk="1" hangingPunct="1">
              <a:buFont typeface="Monotype Sorts" charset="2"/>
              <a:buNone/>
              <a:defRPr/>
            </a:pPr>
            <a:r>
              <a:rPr lang="pt-BR" sz="2400" smtClean="0">
                <a:latin typeface="Arial" pitchFamily="34" charset="0"/>
                <a:cs typeface="Arial" pitchFamily="34" charset="0"/>
              </a:rPr>
              <a:t>Lopes DV, Margotto PR (2008)-HRAS/DF</a:t>
            </a:r>
          </a:p>
        </p:txBody>
      </p:sp>
      <p:graphicFrame>
        <p:nvGraphicFramePr>
          <p:cNvPr id="247880" name="Group 72"/>
          <p:cNvGraphicFramePr>
            <a:graphicFrameLocks noGrp="1"/>
          </p:cNvGraphicFramePr>
          <p:nvPr/>
        </p:nvGraphicFramePr>
        <p:xfrm>
          <a:off x="323850" y="1484313"/>
          <a:ext cx="7993063" cy="4735512"/>
        </p:xfrm>
        <a:graphic>
          <a:graphicData uri="http://schemas.openxmlformats.org/drawingml/2006/table">
            <a:tbl>
              <a:tblPr/>
              <a:tblGrid>
                <a:gridCol w="1682750"/>
                <a:gridCol w="1514475"/>
                <a:gridCol w="1346200"/>
                <a:gridCol w="1009650"/>
                <a:gridCol w="1430338"/>
                <a:gridCol w="1009650"/>
              </a:tblGrid>
              <a:tr h="8649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Lesão n=40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Controle n=29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OR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IC 95%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DMH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32(80%)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12(41%)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5,66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1,94-16,53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0,001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VM&gt;24h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26(65%)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9(31%)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4,12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1,48-11,44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0,005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Apnéia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13(32%)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3(10,3%)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4,17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1,06-16,35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0,029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Pneumotórax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8(20%)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1(3,4%)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7,0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0,82-59,48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0,069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PCA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18(45%)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3(10,3%)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7,09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1,84-27,28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0,003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ECN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6(15%)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3(10,3%)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1,52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0,34-6,69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0,72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Sepse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37(92,5%)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21(72%)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4,69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1,12-19,65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0,028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Convulsão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4(10%)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9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Hemorragia pulm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12(30%)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4(13,7%)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2,68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0,76-9,38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Arial" pitchFamily="34" charset="0"/>
                        </a:rPr>
                        <a:t>0,098</a:t>
                      </a:r>
                    </a:p>
                  </a:txBody>
                  <a:tcPr marT="45707" marB="4570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Espaço Reservado para Rodapé 4"/>
          <p:cNvSpPr txBox="1">
            <a:spLocks noGrp="1"/>
          </p:cNvSpPr>
          <p:nvPr/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</p:spPr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>
                  <a:shade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9764" name="Rectangle 73"/>
          <p:cNvSpPr>
            <a:spLocks noChangeArrowheads="1"/>
          </p:cNvSpPr>
          <p:nvPr/>
        </p:nvSpPr>
        <p:spPr bwMode="auto">
          <a:xfrm>
            <a:off x="0" y="6524625"/>
            <a:ext cx="13922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itchFamily="34" charset="0"/>
              </a:rPr>
              <a:t>Margotto,PR</a:t>
            </a:r>
          </a:p>
        </p:txBody>
      </p:sp>
      <p:sp>
        <p:nvSpPr>
          <p:cNvPr id="29765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1341438"/>
            <a:ext cx="7772400" cy="5194300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endParaRPr lang="pt-BR" sz="2000" smtClean="0"/>
          </a:p>
          <a:p>
            <a:pPr>
              <a:lnSpc>
                <a:spcPct val="80000"/>
              </a:lnSpc>
              <a:defRPr/>
            </a:pPr>
            <a:r>
              <a:rPr lang="pt-BR" sz="2000" smtClean="0"/>
              <a:t>Lim (2010)</a:t>
            </a:r>
          </a:p>
          <a:p>
            <a:pPr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000" smtClean="0"/>
              <a:t>      -Sexo masculino: OR:13,6 (IC 95%:2-90)</a:t>
            </a:r>
          </a:p>
          <a:p>
            <a:pPr>
              <a:lnSpc>
                <a:spcPct val="80000"/>
              </a:lnSpc>
              <a:defRPr/>
            </a:pPr>
            <a:r>
              <a:rPr lang="pt-BR" sz="2000" smtClean="0"/>
              <a:t>Cuesta E (2006)</a:t>
            </a:r>
          </a:p>
          <a:p>
            <a:pPr>
              <a:lnSpc>
                <a:spcPct val="80000"/>
              </a:lnSpc>
              <a:defRPr/>
            </a:pPr>
            <a:endParaRPr lang="pt-BR" sz="2000" smtClean="0"/>
          </a:p>
          <a:p>
            <a:pPr>
              <a:lnSpc>
                <a:spcPct val="80000"/>
              </a:lnSpc>
              <a:defRPr/>
            </a:pPr>
            <a:endParaRPr lang="pt-BR" sz="2000" smtClean="0"/>
          </a:p>
          <a:p>
            <a:pPr>
              <a:lnSpc>
                <a:spcPct val="80000"/>
              </a:lnSpc>
              <a:defRPr/>
            </a:pPr>
            <a:endParaRPr lang="pt-BR" sz="2000" smtClean="0"/>
          </a:p>
          <a:p>
            <a:pPr>
              <a:lnSpc>
                <a:spcPct val="80000"/>
              </a:lnSpc>
              <a:defRPr/>
            </a:pPr>
            <a:endParaRPr lang="pt-BR" sz="2000" smtClean="0"/>
          </a:p>
          <a:p>
            <a:pPr>
              <a:lnSpc>
                <a:spcPct val="80000"/>
              </a:lnSpc>
              <a:defRPr/>
            </a:pPr>
            <a:endParaRPr lang="pt-BR" sz="2000" smtClean="0"/>
          </a:p>
          <a:p>
            <a:pPr>
              <a:lnSpc>
                <a:spcPct val="80000"/>
              </a:lnSpc>
              <a:defRPr/>
            </a:pPr>
            <a:r>
              <a:rPr lang="pt-BR" sz="2000" smtClean="0"/>
              <a:t>Mohamed (2010)</a:t>
            </a:r>
          </a:p>
          <a:p>
            <a:pPr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000" smtClean="0"/>
              <a:t>      -Dados de 105 mil RN, Sexo masculino:OR;1,15 :IC a05%:1,11=1,19)</a:t>
            </a:r>
          </a:p>
          <a:p>
            <a:pPr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000" smtClean="0"/>
              <a:t>      -mais severa HIV nos subgrupos &lt;1000g e 1000-1499g</a:t>
            </a:r>
          </a:p>
          <a:p>
            <a:pPr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000" smtClean="0"/>
              <a:t>               (sem diferenças em leucomalácia periventricular0</a:t>
            </a:r>
          </a:p>
          <a:p>
            <a:pPr>
              <a:lnSpc>
                <a:spcPct val="80000"/>
              </a:lnSpc>
              <a:defRPr/>
            </a:pPr>
            <a:r>
              <a:rPr lang="pt-BR" sz="2000" smtClean="0"/>
              <a:t>Possíveis explicações:</a:t>
            </a:r>
          </a:p>
          <a:p>
            <a:pPr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000" smtClean="0"/>
              <a:t>      -Maior fluxo sanguíneo cerebral</a:t>
            </a:r>
          </a:p>
          <a:p>
            <a:pPr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000" smtClean="0"/>
              <a:t>      -Maior incidência de mudanças na pressão arterial</a:t>
            </a:r>
          </a:p>
          <a:p>
            <a:pPr>
              <a:lnSpc>
                <a:spcPct val="80000"/>
              </a:lnSpc>
              <a:defRPr/>
            </a:pPr>
            <a:endParaRPr lang="pt-BR" sz="2000" smtClean="0"/>
          </a:p>
          <a:p>
            <a:pPr>
              <a:lnSpc>
                <a:spcPct val="80000"/>
              </a:lnSpc>
              <a:defRPr/>
            </a:pPr>
            <a:endParaRPr lang="pt-BR" sz="2000" smtClean="0"/>
          </a:p>
        </p:txBody>
      </p:sp>
      <p:sp>
        <p:nvSpPr>
          <p:cNvPr id="30723" name="Rectangle 4"/>
          <p:cNvSpPr>
            <a:spLocks noGrp="1" noChangeArrowheads="1"/>
          </p:cNvSpPr>
          <p:nvPr>
            <p:ph type="title"/>
          </p:nvPr>
        </p:nvSpPr>
        <p:spPr>
          <a:xfrm>
            <a:off x="1042988" y="692150"/>
            <a:ext cx="7772400" cy="1143000"/>
          </a:xfrm>
        </p:spPr>
        <p:txBody>
          <a:bodyPr/>
          <a:lstStyle/>
          <a:p>
            <a:pPr algn="ctr"/>
            <a:r>
              <a:rPr lang="pt-BR" altLang="pt-BR" sz="2000" b="1" i="1" smtClean="0"/>
              <a:t>HEMORRAGIA INTRAVENTRICULAR</a:t>
            </a:r>
            <a:br>
              <a:rPr lang="pt-BR" altLang="pt-BR" sz="2000" b="1" i="1" smtClean="0"/>
            </a:br>
            <a:r>
              <a:rPr lang="pt-BR" altLang="pt-BR" sz="2000" b="1" i="1" smtClean="0"/>
              <a:t>NO PRÉ-TERMO</a:t>
            </a:r>
            <a:r>
              <a:rPr lang="pt-BR" altLang="pt-BR" sz="4000" b="1" i="1" smtClean="0"/>
              <a:t/>
            </a:r>
            <a:br>
              <a:rPr lang="pt-BR" altLang="pt-BR" sz="4000" b="1" i="1" smtClean="0"/>
            </a:br>
            <a:r>
              <a:rPr lang="pt-BR" altLang="pt-BR" sz="2400" b="1" smtClean="0">
                <a:latin typeface="Arial" pitchFamily="34" charset="0"/>
                <a:cs typeface="Arial" pitchFamily="34" charset="0"/>
              </a:rPr>
              <a:t>Fatores de risco pós-natais</a:t>
            </a:r>
            <a:br>
              <a:rPr lang="pt-BR" altLang="pt-BR" sz="2400" b="1" smtClean="0">
                <a:latin typeface="Arial" pitchFamily="34" charset="0"/>
                <a:cs typeface="Arial" pitchFamily="34" charset="0"/>
              </a:rPr>
            </a:br>
            <a:r>
              <a:rPr lang="pt-BR" altLang="pt-BR" sz="2400" b="1" smtClean="0">
                <a:latin typeface="Arial" pitchFamily="34" charset="0"/>
                <a:cs typeface="Arial" pitchFamily="34" charset="0"/>
              </a:rPr>
              <a:t>SEXO</a:t>
            </a:r>
          </a:p>
        </p:txBody>
      </p:sp>
      <p:pic>
        <p:nvPicPr>
          <p:cNvPr id="3072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43188"/>
            <a:ext cx="7561263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81200"/>
            <a:ext cx="8532812" cy="4114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pt-BR" smtClean="0"/>
              <a:t>Lim WH (2010)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mtClean="0"/>
              <a:t>-Hipernatremia:162,6mEq/l (HIV) X 148,8mEq/l (p&lt;0.01)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mtClean="0"/>
              <a:t>-flutuação dos níveis de Na</a:t>
            </a:r>
            <a:r>
              <a:rPr lang="pt-BR" baseline="30000" smtClean="0"/>
              <a:t>+</a:t>
            </a:r>
            <a:r>
              <a:rPr lang="pt-BR" smtClean="0"/>
              <a:t>(&gt;13mEq/l:OR:12,4 9;IC a 95%:1,9-82,7) – </a:t>
            </a:r>
          </a:p>
          <a:p>
            <a:pPr>
              <a:lnSpc>
                <a:spcPct val="90000"/>
              </a:lnSpc>
              <a:defRPr/>
            </a:pPr>
            <a:r>
              <a:rPr lang="pt-BR" smtClean="0"/>
              <a:t>Baraton L (2009) deficiente desfecho funcional aos 2 anos (motor) com flutuação de Na</a:t>
            </a:r>
            <a:r>
              <a:rPr lang="pt-BR" baseline="30000" smtClean="0"/>
              <a:t>+ </a:t>
            </a:r>
            <a:r>
              <a:rPr lang="pt-BR" smtClean="0"/>
              <a:t>&gt;13mEq/l</a:t>
            </a:r>
          </a:p>
          <a:p>
            <a:pPr>
              <a:lnSpc>
                <a:spcPct val="90000"/>
              </a:lnSpc>
              <a:defRPr/>
            </a:pPr>
            <a:endParaRPr lang="pt-BR" smtClean="0"/>
          </a:p>
        </p:txBody>
      </p:sp>
      <p:sp>
        <p:nvSpPr>
          <p:cNvPr id="3174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altLang="pt-BR" sz="2000" b="1" i="1" smtClean="0"/>
              <a:t>HEMORRAGIA INTRAVENTRICULAR NO PRÉ-TERMO</a:t>
            </a:r>
            <a:r>
              <a:rPr lang="pt-BR" altLang="pt-BR" b="1" i="1" smtClean="0"/>
              <a:t/>
            </a:r>
            <a:br>
              <a:rPr lang="pt-BR" altLang="pt-BR" b="1" i="1" smtClean="0"/>
            </a:br>
            <a:r>
              <a:rPr lang="pt-BR" altLang="pt-BR" sz="2400" b="1" smtClean="0"/>
              <a:t>Fatores de risco pós-natais</a:t>
            </a:r>
            <a:r>
              <a:rPr lang="pt-BR" altLang="pt-BR" b="1" smtClean="0"/>
              <a:t/>
            </a:r>
            <a:br>
              <a:rPr lang="pt-BR" altLang="pt-BR" b="1" smtClean="0"/>
            </a:br>
            <a:r>
              <a:rPr lang="pt-BR" altLang="pt-BR" b="1" smtClean="0"/>
              <a:t>Hipernatremia/Excesso de Na</a:t>
            </a:r>
            <a:r>
              <a:rPr lang="pt-BR" altLang="pt-BR" b="1" baseline="30000" smtClean="0"/>
              <a:t>+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981200"/>
            <a:ext cx="8893175" cy="4687888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pt-BR" sz="1800" smtClean="0"/>
              <a:t>Barnette a (2010)</a:t>
            </a:r>
          </a:p>
          <a:p>
            <a:pPr>
              <a:lnSpc>
                <a:spcPct val="80000"/>
              </a:lnSpc>
              <a:defRPr/>
            </a:pPr>
            <a:r>
              <a:rPr lang="pt-BR" sz="1800" smtClean="0"/>
              <a:t>Ingesta de Na</a:t>
            </a:r>
            <a:r>
              <a:rPr lang="pt-BR" sz="1800" baseline="30000" smtClean="0"/>
              <a:t>+</a:t>
            </a:r>
            <a:r>
              <a:rPr lang="pt-BR" sz="1800" smtClean="0"/>
              <a:t>&gt;4,5mEq/l (primeiros 3 dias de vida): </a:t>
            </a:r>
            <a:r>
              <a:rPr lang="pt-BR" sz="1800" b="1" smtClean="0">
                <a:solidFill>
                  <a:srgbClr val="0000FF"/>
                </a:solidFill>
              </a:rPr>
              <a:t>OR ajustada para a Id.Gestac</a:t>
            </a:r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endParaRPr lang="pt-BR" sz="1800" smtClean="0"/>
          </a:p>
          <a:p>
            <a:pPr>
              <a:lnSpc>
                <a:spcPct val="80000"/>
              </a:lnSpc>
              <a:defRPr/>
            </a:pPr>
            <a:r>
              <a:rPr lang="pt-BR" sz="1800" smtClean="0"/>
              <a:t>Mecanismo: encolhimento cerebral e rotura vascular (o prematuro tem limitada capacidade para tamponar mudanças na osmolaridade)</a:t>
            </a:r>
          </a:p>
          <a:p>
            <a:pPr>
              <a:lnSpc>
                <a:spcPct val="80000"/>
              </a:lnSpc>
              <a:defRPr/>
            </a:pPr>
            <a:r>
              <a:rPr lang="pt-BR" sz="1800" smtClean="0"/>
              <a:t>Portanto:monitorar o Na</a:t>
            </a:r>
            <a:r>
              <a:rPr lang="pt-BR" sz="1800" baseline="30000" smtClean="0"/>
              <a:t>+</a:t>
            </a:r>
            <a:r>
              <a:rPr lang="pt-BR" sz="1800" smtClean="0"/>
              <a:t> nos RN de extremo baixo peso</a:t>
            </a:r>
          </a:p>
        </p:txBody>
      </p:sp>
      <p:sp>
        <p:nvSpPr>
          <p:cNvPr id="32771" name="Rectangle 8"/>
          <p:cNvSpPr>
            <a:spLocks noGrp="1" noChangeArrowheads="1"/>
          </p:cNvSpPr>
          <p:nvPr>
            <p:ph type="title"/>
          </p:nvPr>
        </p:nvSpPr>
        <p:spPr>
          <a:xfrm>
            <a:off x="1042988" y="692150"/>
            <a:ext cx="7772400" cy="1143000"/>
          </a:xfrm>
        </p:spPr>
        <p:txBody>
          <a:bodyPr/>
          <a:lstStyle/>
          <a:p>
            <a:pPr algn="ctr"/>
            <a:r>
              <a:rPr lang="pt-BR" altLang="pt-BR" sz="1800" b="1" i="1" smtClean="0"/>
              <a:t>HEMORRAGIA INTRAVENTRICULAR NO PRÉ-TERMO</a:t>
            </a:r>
            <a:r>
              <a:rPr lang="pt-BR" altLang="pt-BR" sz="4000" b="1" i="1" smtClean="0"/>
              <a:t/>
            </a:r>
            <a:br>
              <a:rPr lang="pt-BR" altLang="pt-BR" sz="4000" b="1" i="1" smtClean="0"/>
            </a:br>
            <a:r>
              <a:rPr lang="pt-BR" altLang="pt-BR" sz="2400" b="1" smtClean="0"/>
              <a:t>Fatores de risco pós-natais</a:t>
            </a:r>
            <a:r>
              <a:rPr lang="pt-BR" altLang="pt-BR" sz="4000" b="1" smtClean="0"/>
              <a:t/>
            </a:r>
            <a:br>
              <a:rPr lang="pt-BR" altLang="pt-BR" sz="4000" b="1" smtClean="0"/>
            </a:br>
            <a:r>
              <a:rPr lang="pt-BR" altLang="pt-BR" sz="4000" b="1" smtClean="0"/>
              <a:t> </a:t>
            </a:r>
            <a:r>
              <a:rPr lang="pt-BR" altLang="pt-BR" b="1" smtClean="0"/>
              <a:t>Hipernatremia/Excesso de Na</a:t>
            </a:r>
            <a:r>
              <a:rPr lang="pt-BR" altLang="pt-BR" b="1" baseline="30000" smtClean="0"/>
              <a:t>+</a:t>
            </a:r>
          </a:p>
        </p:txBody>
      </p:sp>
      <p:pic>
        <p:nvPicPr>
          <p:cNvPr id="32772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708275"/>
            <a:ext cx="1841500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2773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708275"/>
            <a:ext cx="18732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2774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500438"/>
            <a:ext cx="17907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2775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500438"/>
            <a:ext cx="19621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2776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076700"/>
            <a:ext cx="18732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2777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076700"/>
            <a:ext cx="19526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188913"/>
            <a:ext cx="7772400" cy="1143000"/>
          </a:xfrm>
        </p:spPr>
        <p:txBody>
          <a:bodyPr/>
          <a:lstStyle/>
          <a:p>
            <a:pPr algn="ctr"/>
            <a:r>
              <a:rPr lang="pt-BR" altLang="pt-BR" sz="1800" b="1" i="1" smtClean="0"/>
              <a:t>HEMORRAGIA INTRAVENTRICULAR NO PRÉ-TERMO</a:t>
            </a:r>
            <a:br>
              <a:rPr lang="pt-BR" altLang="pt-BR" sz="1800" b="1" i="1" smtClean="0"/>
            </a:br>
            <a:r>
              <a:rPr lang="pt-BR" altLang="pt-BR" sz="2400" b="1" i="1" smtClean="0"/>
              <a:t>Fatores </a:t>
            </a:r>
            <a:r>
              <a:rPr lang="pt-BR" altLang="pt-BR" sz="2400" b="1" smtClean="0"/>
              <a:t>de risco pós-natais</a:t>
            </a:r>
            <a:br>
              <a:rPr lang="pt-BR" altLang="pt-BR" sz="2400" b="1" smtClean="0"/>
            </a:br>
            <a:r>
              <a:rPr lang="pt-BR" altLang="pt-BR" sz="2400" b="1" smtClean="0"/>
              <a:t>TRANSPORTE DOS PRÉ-TERMOS</a:t>
            </a:r>
          </a:p>
        </p:txBody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12875"/>
            <a:ext cx="8964612" cy="4114800"/>
          </a:xfrm>
        </p:spPr>
        <p:txBody>
          <a:bodyPr/>
          <a:lstStyle/>
          <a:p>
            <a:pPr>
              <a:defRPr/>
            </a:pPr>
            <a:r>
              <a:rPr lang="pt-BR" sz="2400" smtClean="0"/>
              <a:t>Mohamed (2010) (67.596 RN): o transporte aumenta o risco de hemorragia intraventricular</a:t>
            </a:r>
          </a:p>
          <a:p>
            <a:pPr>
              <a:defRPr/>
            </a:pPr>
            <a:endParaRPr lang="pt-BR" smtClean="0"/>
          </a:p>
        </p:txBody>
      </p:sp>
      <p:pic>
        <p:nvPicPr>
          <p:cNvPr id="33796" name="Picture 6" descr="Figure 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4675"/>
            <a:ext cx="35433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Text Box 7"/>
          <p:cNvSpPr txBox="1">
            <a:spLocks noChangeArrowheads="1"/>
          </p:cNvSpPr>
          <p:nvPr/>
        </p:nvSpPr>
        <p:spPr bwMode="auto">
          <a:xfrm>
            <a:off x="2843213" y="6092825"/>
            <a:ext cx="5721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/>
              <a:t>A:HIV –  B:HIV grave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/>
              <a:t>Barra negra:transportados/barra branca:nascidos no Hospital</a:t>
            </a:r>
          </a:p>
        </p:txBody>
      </p:sp>
      <p:sp>
        <p:nvSpPr>
          <p:cNvPr id="33798" name="Text Box 8"/>
          <p:cNvSpPr txBox="1">
            <a:spLocks noChangeArrowheads="1"/>
          </p:cNvSpPr>
          <p:nvPr/>
        </p:nvSpPr>
        <p:spPr bwMode="auto">
          <a:xfrm>
            <a:off x="1258888" y="5373688"/>
            <a:ext cx="219868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AOR: odds ratio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ajustada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1026"/>
          <p:cNvSpPr>
            <a:spLocks noGrp="1" noChangeArrowheads="1"/>
          </p:cNvSpPr>
          <p:nvPr>
            <p:ph type="body" idx="1"/>
          </p:nvPr>
        </p:nvSpPr>
        <p:spPr>
          <a:xfrm>
            <a:off x="76200" y="838200"/>
            <a:ext cx="8382000" cy="5715000"/>
          </a:xfrm>
        </p:spPr>
        <p:txBody>
          <a:bodyPr/>
          <a:lstStyle/>
          <a:p>
            <a:pPr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600" b="1" smtClean="0">
                <a:latin typeface="Arial Narrow" pitchFamily="34" charset="0"/>
              </a:rPr>
              <a:t>ASPECTOS CLÍNICOS:</a:t>
            </a:r>
          </a:p>
          <a:p>
            <a:pPr lvl="1">
              <a:defRPr/>
            </a:pPr>
            <a:r>
              <a:rPr lang="pt-BR" sz="2600" b="1" smtClean="0">
                <a:latin typeface="Arial Narrow" pitchFamily="34" charset="0"/>
              </a:rPr>
              <a:t>TEMPO DE OCORRÊNCIA:</a:t>
            </a:r>
          </a:p>
          <a:p>
            <a:pPr lvl="2">
              <a:defRPr/>
            </a:pPr>
            <a:r>
              <a:rPr lang="pt-BR" sz="2600" b="1" smtClean="0">
                <a:latin typeface="Arial Narrow" pitchFamily="34" charset="0"/>
              </a:rPr>
              <a:t>90% ocorre nos 1</a:t>
            </a:r>
            <a:r>
              <a:rPr lang="pt-BR" sz="2600" b="1" baseline="30000" smtClean="0">
                <a:latin typeface="Arial Narrow" pitchFamily="34" charset="0"/>
              </a:rPr>
              <a:t>os </a:t>
            </a:r>
            <a:r>
              <a:rPr lang="pt-BR" sz="2600" b="1" smtClean="0">
                <a:latin typeface="Arial Narrow" pitchFamily="34" charset="0"/>
              </a:rPr>
              <a:t> 3-4 dias</a:t>
            </a:r>
          </a:p>
          <a:p>
            <a:pPr lvl="2">
              <a:defRPr/>
            </a:pPr>
            <a:r>
              <a:rPr lang="pt-BR" sz="2600" b="1" smtClean="0">
                <a:latin typeface="Arial Narrow" pitchFamily="34" charset="0"/>
              </a:rPr>
              <a:t>Idade média do inicio: 38 h</a:t>
            </a:r>
          </a:p>
        </p:txBody>
      </p:sp>
      <p:sp>
        <p:nvSpPr>
          <p:cNvPr id="34819" name="Rectangle 1028"/>
          <p:cNvSpPr>
            <a:spLocks noChangeArrowheads="1"/>
          </p:cNvSpPr>
          <p:nvPr/>
        </p:nvSpPr>
        <p:spPr bwMode="auto">
          <a:xfrm>
            <a:off x="0" y="6092825"/>
            <a:ext cx="13922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itchFamily="34" charset="0"/>
              </a:rPr>
              <a:t>Margotto,PR</a:t>
            </a:r>
          </a:p>
        </p:txBody>
      </p:sp>
      <p:sp>
        <p:nvSpPr>
          <p:cNvPr id="34820" name="Rectangle 1029"/>
          <p:cNvSpPr>
            <a:spLocks noChangeArrowheads="1"/>
          </p:cNvSpPr>
          <p:nvPr/>
        </p:nvSpPr>
        <p:spPr bwMode="auto">
          <a:xfrm>
            <a:off x="7543800" y="6019800"/>
            <a:ext cx="13700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 Narrow" pitchFamily="34" charset="0"/>
              </a:rPr>
              <a:t>Volpe, 1981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 b="1">
              <a:latin typeface="Arial Narrow" pitchFamily="34" charset="0"/>
            </a:endParaRPr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1619250" y="3213100"/>
            <a:ext cx="612140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pt-BR" b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HEMORRAGIA SILENCIOSA : 78%</a:t>
            </a:r>
          </a:p>
          <a:p>
            <a:pPr lvl="1" eaLnBrk="0" hangingPunct="0">
              <a:defRPr/>
            </a:pPr>
            <a:r>
              <a:rPr lang="pt-BR" b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Queda inexplicável do Ht ( incapacidade de subir após TS)</a:t>
            </a:r>
          </a:p>
        </p:txBody>
      </p:sp>
      <p:sp>
        <p:nvSpPr>
          <p:cNvPr id="34822" name="Rectangle 10"/>
          <p:cNvSpPr>
            <a:spLocks noChangeArrowheads="1"/>
          </p:cNvSpPr>
          <p:nvPr/>
        </p:nvSpPr>
        <p:spPr bwMode="auto">
          <a:xfrm>
            <a:off x="684213" y="3333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9066213" cy="42672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DIAGNÓSTICO: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400" b="1" smtClean="0">
                <a:latin typeface="Arial Narrow" pitchFamily="34" charset="0"/>
              </a:rPr>
              <a:t>RECONHECIMENTO DO RN DE RISCO ( PT  &lt;32 sem na UTI )</a:t>
            </a:r>
          </a:p>
          <a:p>
            <a:pPr lvl="1">
              <a:lnSpc>
                <a:spcPct val="70000"/>
              </a:lnSpc>
              <a:defRPr/>
            </a:pPr>
            <a:r>
              <a:rPr lang="pt-BR" sz="2400" b="1" smtClean="0">
                <a:latin typeface="Arial Narrow" pitchFamily="34" charset="0"/>
              </a:rPr>
              <a:t>Ultra-sonografia ;</a:t>
            </a:r>
          </a:p>
          <a:p>
            <a:pPr lvl="2">
              <a:lnSpc>
                <a:spcPct val="90000"/>
              </a:lnSpc>
              <a:defRPr/>
            </a:pPr>
            <a:r>
              <a:rPr lang="pt-BR" b="1" smtClean="0">
                <a:latin typeface="Arial Narrow" pitchFamily="34" charset="0"/>
              </a:rPr>
              <a:t>3º dia de vida</a:t>
            </a:r>
          </a:p>
          <a:p>
            <a:pPr lvl="2">
              <a:lnSpc>
                <a:spcPct val="90000"/>
              </a:lnSpc>
              <a:defRPr/>
            </a:pPr>
            <a:r>
              <a:rPr lang="pt-BR" b="1" smtClean="0">
                <a:latin typeface="Arial Narrow" pitchFamily="34" charset="0"/>
              </a:rPr>
              <a:t>7 º dia de vida</a:t>
            </a:r>
          </a:p>
          <a:p>
            <a:pPr lvl="1">
              <a:lnSpc>
                <a:spcPct val="80000"/>
              </a:lnSpc>
              <a:defRPr/>
            </a:pPr>
            <a:r>
              <a:rPr lang="pt-BR" sz="2400" b="1" smtClean="0">
                <a:latin typeface="Arial Narrow" pitchFamily="34" charset="0"/>
              </a:rPr>
              <a:t>GRADUAÇÃO DA SEVERIDADE</a:t>
            </a:r>
          </a:p>
          <a:p>
            <a:pPr lvl="2">
              <a:lnSpc>
                <a:spcPct val="90000"/>
              </a:lnSpc>
              <a:defRPr/>
            </a:pPr>
            <a:r>
              <a:rPr lang="pt-BR" b="1" smtClean="0">
                <a:latin typeface="Arial Narrow" pitchFamily="34" charset="0"/>
              </a:rPr>
              <a:t>Hemorragia na MG</a:t>
            </a:r>
          </a:p>
          <a:p>
            <a:pPr lvl="2">
              <a:lnSpc>
                <a:spcPct val="90000"/>
              </a:lnSpc>
              <a:defRPr/>
            </a:pPr>
            <a:r>
              <a:rPr lang="pt-BR" b="1" smtClean="0">
                <a:latin typeface="Arial Narrow" pitchFamily="34" charset="0"/>
              </a:rPr>
              <a:t>Hemorragia intra-ventricular sem DV</a:t>
            </a:r>
          </a:p>
          <a:p>
            <a:pPr lvl="2">
              <a:lnSpc>
                <a:spcPct val="90000"/>
              </a:lnSpc>
              <a:defRPr/>
            </a:pPr>
            <a:r>
              <a:rPr lang="pt-BR" b="1" smtClean="0">
                <a:latin typeface="Arial Narrow" pitchFamily="34" charset="0"/>
              </a:rPr>
              <a:t>Hemorragia intra-ventricular com DV</a:t>
            </a:r>
          </a:p>
          <a:p>
            <a:pPr lvl="2">
              <a:lnSpc>
                <a:spcPct val="90000"/>
              </a:lnSpc>
              <a:defRPr/>
            </a:pPr>
            <a:r>
              <a:rPr lang="pt-BR" sz="3200" b="1" smtClean="0">
                <a:latin typeface="Arial Narrow" pitchFamily="34" charset="0"/>
              </a:rPr>
              <a:t> Ecodensidade periventricular 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0" y="6477000"/>
            <a:ext cx="1619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657225" y="5329238"/>
            <a:ext cx="3163888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300" b="1">
                <a:latin typeface="Arial Narrow" pitchFamily="34" charset="0"/>
              </a:rPr>
              <a:t>INFARTO HEMORRÁGICO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300" b="1">
                <a:latin typeface="Arial Narrow" pitchFamily="34" charset="0"/>
              </a:rPr>
              <a:t>PERIVENTRICULAR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300" b="1">
                <a:latin typeface="Arial Narrow" pitchFamily="34" charset="0"/>
              </a:rPr>
              <a:t>(ASSIMÉTRICO)</a:t>
            </a:r>
          </a:p>
        </p:txBody>
      </p:sp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6002338" y="5176838"/>
            <a:ext cx="2462212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300" b="1">
                <a:latin typeface="Arial Narrow" pitchFamily="34" charset="0"/>
              </a:rPr>
              <a:t>LEUCOMALÁCIA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300" b="1">
                <a:latin typeface="Arial Narrow" pitchFamily="34" charset="0"/>
              </a:rPr>
              <a:t>PERIVENTRICULAR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300" b="1">
                <a:latin typeface="Arial Narrow" pitchFamily="34" charset="0"/>
              </a:rPr>
              <a:t>(SIMÉTRICO)</a:t>
            </a:r>
          </a:p>
        </p:txBody>
      </p:sp>
      <p:sp>
        <p:nvSpPr>
          <p:cNvPr id="35846" name="AutoShape 7"/>
          <p:cNvSpPr>
            <a:spLocks noChangeArrowheads="1"/>
          </p:cNvSpPr>
          <p:nvPr/>
        </p:nvSpPr>
        <p:spPr bwMode="auto">
          <a:xfrm>
            <a:off x="539750" y="5264150"/>
            <a:ext cx="3721100" cy="1130300"/>
          </a:xfrm>
          <a:prstGeom prst="roundRect">
            <a:avLst>
              <a:gd name="adj" fmla="val 12495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35847" name="AutoShape 8"/>
          <p:cNvSpPr>
            <a:spLocks noChangeArrowheads="1"/>
          </p:cNvSpPr>
          <p:nvPr/>
        </p:nvSpPr>
        <p:spPr bwMode="auto">
          <a:xfrm>
            <a:off x="5873750" y="5111750"/>
            <a:ext cx="2501900" cy="1206500"/>
          </a:xfrm>
          <a:prstGeom prst="roundRect">
            <a:avLst>
              <a:gd name="adj" fmla="val 12495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35848" name="Line 9"/>
          <p:cNvSpPr>
            <a:spLocks noChangeShapeType="1"/>
          </p:cNvSpPr>
          <p:nvPr/>
        </p:nvSpPr>
        <p:spPr bwMode="auto">
          <a:xfrm flipH="1">
            <a:off x="4267200" y="5105400"/>
            <a:ext cx="685800" cy="6096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oval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5849" name="Line 10"/>
          <p:cNvSpPr>
            <a:spLocks noChangeShapeType="1"/>
          </p:cNvSpPr>
          <p:nvPr/>
        </p:nvSpPr>
        <p:spPr bwMode="auto">
          <a:xfrm>
            <a:off x="5076825" y="5157788"/>
            <a:ext cx="790575" cy="503237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oval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5850" name="Rectangle 11"/>
          <p:cNvSpPr>
            <a:spLocks noChangeArrowheads="1"/>
          </p:cNvSpPr>
          <p:nvPr/>
        </p:nvSpPr>
        <p:spPr bwMode="auto">
          <a:xfrm>
            <a:off x="6323013" y="6554788"/>
            <a:ext cx="2819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latin typeface="Arial" pitchFamily="34" charset="0"/>
              </a:rPr>
              <a:t>Volpe,1989 Papile e cl, 1978</a:t>
            </a:r>
          </a:p>
        </p:txBody>
      </p:sp>
      <p:sp>
        <p:nvSpPr>
          <p:cNvPr id="35851" name="Rectangle 10"/>
          <p:cNvSpPr>
            <a:spLocks noChangeArrowheads="1"/>
          </p:cNvSpPr>
          <p:nvPr/>
        </p:nvSpPr>
        <p:spPr bwMode="auto">
          <a:xfrm>
            <a:off x="827088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95513" y="1268413"/>
            <a:ext cx="4746625" cy="4402137"/>
          </a:xfrm>
        </p:spPr>
        <p:txBody>
          <a:bodyPr/>
          <a:lstStyle/>
          <a:p>
            <a:pPr algn="ctr">
              <a:buFont typeface="Monotype Sorts" charset="2"/>
              <a:buNone/>
              <a:defRPr/>
            </a:pPr>
            <a:r>
              <a:rPr lang="pt-BR" sz="2800" smtClean="0"/>
              <a:t>HEMORRAGIA GRAU I</a:t>
            </a:r>
          </a:p>
          <a:p>
            <a:pPr algn="ctr">
              <a:buFont typeface="Monotype Sorts" charset="2"/>
              <a:buNone/>
              <a:defRPr/>
            </a:pPr>
            <a:endParaRPr lang="pt-BR" sz="2800" smtClean="0"/>
          </a:p>
        </p:txBody>
      </p:sp>
      <p:sp>
        <p:nvSpPr>
          <p:cNvPr id="36867" name="Rectangle 8"/>
          <p:cNvSpPr>
            <a:spLocks noChangeArrowheads="1"/>
          </p:cNvSpPr>
          <p:nvPr/>
        </p:nvSpPr>
        <p:spPr bwMode="auto">
          <a:xfrm>
            <a:off x="7600950" y="6491288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36868" name="Rectangle 10"/>
          <p:cNvSpPr>
            <a:spLocks noChangeArrowheads="1"/>
          </p:cNvSpPr>
          <p:nvPr/>
        </p:nvSpPr>
        <p:spPr bwMode="auto">
          <a:xfrm>
            <a:off x="827088" y="3333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36869" name="Rectangle 10"/>
          <p:cNvSpPr>
            <a:spLocks noChangeArrowheads="1"/>
          </p:cNvSpPr>
          <p:nvPr/>
        </p:nvSpPr>
        <p:spPr bwMode="auto">
          <a:xfrm>
            <a:off x="755650" y="5661025"/>
            <a:ext cx="73802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/>
              <a:t>Margotto PR. Hemorragias intracranianas. In.Margotto PR. Neurossonografia Neonatal,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/>
              <a:t>ESCS, Brasília, 2013</a:t>
            </a:r>
          </a:p>
        </p:txBody>
      </p:sp>
      <p:pic>
        <p:nvPicPr>
          <p:cNvPr id="36870" name="Picture 11" descr="ImaERERERER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276475"/>
            <a:ext cx="5046663" cy="307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>
            <a:spLocks noChangeArrowheads="1"/>
          </p:cNvSpPr>
          <p:nvPr/>
        </p:nvSpPr>
        <p:spPr bwMode="auto">
          <a:xfrm>
            <a:off x="2916238" y="1557338"/>
            <a:ext cx="34845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latin typeface="Arial" pitchFamily="34" charset="0"/>
              </a:rPr>
              <a:t>HEMORRAGIA GRAU II</a:t>
            </a:r>
          </a:p>
        </p:txBody>
      </p:sp>
      <p:sp>
        <p:nvSpPr>
          <p:cNvPr id="37891" name="Rectangle 11"/>
          <p:cNvSpPr>
            <a:spLocks noChangeArrowheads="1"/>
          </p:cNvSpPr>
          <p:nvPr/>
        </p:nvSpPr>
        <p:spPr bwMode="auto">
          <a:xfrm>
            <a:off x="7600950" y="6491288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37892" name="Rectangle 10"/>
          <p:cNvSpPr>
            <a:spLocks noChangeArrowheads="1"/>
          </p:cNvSpPr>
          <p:nvPr/>
        </p:nvSpPr>
        <p:spPr bwMode="auto">
          <a:xfrm>
            <a:off x="827088" y="4762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37893" name="Picture 9" descr="34534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349500"/>
            <a:ext cx="2659063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Rectangle 10"/>
          <p:cNvSpPr>
            <a:spLocks noChangeArrowheads="1"/>
          </p:cNvSpPr>
          <p:nvPr/>
        </p:nvSpPr>
        <p:spPr bwMode="auto">
          <a:xfrm>
            <a:off x="827088" y="5589588"/>
            <a:ext cx="73802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/>
              <a:t>Margotto PR. Hemorragias intracranianas. In.Margotto PR. Neurossonografia Neonatal,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/>
              <a:t>ESCS, Brasília,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38917" name="Text Box 6"/>
          <p:cNvSpPr txBox="1">
            <a:spLocks noChangeArrowheads="1"/>
          </p:cNvSpPr>
          <p:nvPr/>
        </p:nvSpPr>
        <p:spPr bwMode="auto">
          <a:xfrm>
            <a:off x="2916238" y="1196975"/>
            <a:ext cx="3568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latin typeface="Arial" pitchFamily="34" charset="0"/>
              </a:rPr>
              <a:t>HEMORRAGIA GRAU III</a:t>
            </a:r>
          </a:p>
        </p:txBody>
      </p:sp>
      <p:sp>
        <p:nvSpPr>
          <p:cNvPr id="38918" name="Rectangle 7"/>
          <p:cNvSpPr>
            <a:spLocks noChangeArrowheads="1"/>
          </p:cNvSpPr>
          <p:nvPr/>
        </p:nvSpPr>
        <p:spPr bwMode="auto">
          <a:xfrm>
            <a:off x="7600950" y="6491288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38919" name="Rectangle 10"/>
          <p:cNvSpPr>
            <a:spLocks noChangeArrowheads="1"/>
          </p:cNvSpPr>
          <p:nvPr/>
        </p:nvSpPr>
        <p:spPr bwMode="auto">
          <a:xfrm>
            <a:off x="684213" y="404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38920" name="Picture 12" descr="ImaTERTERTRETR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0" y="1824038"/>
            <a:ext cx="42545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Rectangle 13"/>
          <p:cNvSpPr>
            <a:spLocks noChangeArrowheads="1"/>
          </p:cNvSpPr>
          <p:nvPr/>
        </p:nvSpPr>
        <p:spPr bwMode="auto">
          <a:xfrm>
            <a:off x="971550" y="5084763"/>
            <a:ext cx="73802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/>
              <a:t>Margotto PR. Hemorragias intracranianas. In.Margotto PR. Neurossonografia Neonatal,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/>
              <a:t>ESCS, Brasília,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836613"/>
            <a:ext cx="7461250" cy="4114800"/>
          </a:xfrm>
        </p:spPr>
        <p:txBody>
          <a:bodyPr/>
          <a:lstStyle/>
          <a:p>
            <a:pPr algn="ctr">
              <a:buFont typeface="Monotype Sorts" charset="2"/>
              <a:buNone/>
              <a:defRPr/>
            </a:pPr>
            <a:r>
              <a:rPr lang="pt-BR" sz="2800" smtClean="0"/>
              <a:t>HIPERECOGENICIDADE PERIVENTRICULAR</a:t>
            </a:r>
          </a:p>
          <a:p>
            <a:pPr algn="ctr">
              <a:buFont typeface="Monotype Sorts" charset="2"/>
              <a:buNone/>
              <a:defRPr/>
            </a:pPr>
            <a:endParaRPr lang="pt-BR" sz="2800" smtClean="0"/>
          </a:p>
        </p:txBody>
      </p:sp>
      <p:sp>
        <p:nvSpPr>
          <p:cNvPr id="39939" name="AutoShape 13"/>
          <p:cNvSpPr>
            <a:spLocks noChangeArrowheads="1"/>
          </p:cNvSpPr>
          <p:nvPr/>
        </p:nvSpPr>
        <p:spPr bwMode="auto">
          <a:xfrm>
            <a:off x="1763713" y="1700213"/>
            <a:ext cx="863600" cy="1873250"/>
          </a:xfrm>
          <a:prstGeom prst="curvedRightArrow">
            <a:avLst>
              <a:gd name="adj1" fmla="val 43382"/>
              <a:gd name="adj2" fmla="val 86765"/>
              <a:gd name="adj3" fmla="val 3333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39940" name="AutoShape 14"/>
          <p:cNvSpPr>
            <a:spLocks noChangeArrowheads="1"/>
          </p:cNvSpPr>
          <p:nvPr/>
        </p:nvSpPr>
        <p:spPr bwMode="auto">
          <a:xfrm flipH="1">
            <a:off x="7092950" y="1844675"/>
            <a:ext cx="936625" cy="1727200"/>
          </a:xfrm>
          <a:prstGeom prst="curvedRightArrow">
            <a:avLst>
              <a:gd name="adj1" fmla="val 36881"/>
              <a:gd name="adj2" fmla="val 73763"/>
              <a:gd name="adj3" fmla="val 3333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39941" name="Text Box 15"/>
          <p:cNvSpPr txBox="1">
            <a:spLocks noChangeArrowheads="1"/>
          </p:cNvSpPr>
          <p:nvPr/>
        </p:nvSpPr>
        <p:spPr bwMode="auto">
          <a:xfrm>
            <a:off x="827088" y="5589588"/>
            <a:ext cx="1889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Leucomalácia</a:t>
            </a:r>
          </a:p>
        </p:txBody>
      </p:sp>
      <p:sp>
        <p:nvSpPr>
          <p:cNvPr id="39942" name="Text Box 16"/>
          <p:cNvSpPr txBox="1">
            <a:spLocks noChangeArrowheads="1"/>
          </p:cNvSpPr>
          <p:nvPr/>
        </p:nvSpPr>
        <p:spPr bwMode="auto">
          <a:xfrm>
            <a:off x="6516688" y="5805488"/>
            <a:ext cx="2627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Infarto hemorrágico</a:t>
            </a:r>
          </a:p>
        </p:txBody>
      </p:sp>
      <p:sp>
        <p:nvSpPr>
          <p:cNvPr id="39943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39944" name="Rectangle 17"/>
          <p:cNvSpPr>
            <a:spLocks noChangeArrowheads="1"/>
          </p:cNvSpPr>
          <p:nvPr/>
        </p:nvSpPr>
        <p:spPr bwMode="auto">
          <a:xfrm>
            <a:off x="971550" y="6273800"/>
            <a:ext cx="7772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609600" indent="-609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990600" indent="-53340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371600" indent="-4572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52600" indent="-3810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209800" indent="-3810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buFont typeface="Monotype Sorts" charset="2"/>
              <a:buNone/>
            </a:pPr>
            <a:r>
              <a:rPr lang="pt-BR" altLang="pt-BR" sz="1600"/>
              <a:t>Margotto PR. Leucomalácia periventricular/syndrome hipóxico-isquêmica. In. Margotto PR. Neurossonografia Neonatal, 2013 </a:t>
            </a:r>
          </a:p>
        </p:txBody>
      </p:sp>
      <p:pic>
        <p:nvPicPr>
          <p:cNvPr id="39945" name="Picture 18" descr="RETRTYRTYTge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773238"/>
            <a:ext cx="3176587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6" name="Picture 19" descr="IERERGRT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644900"/>
            <a:ext cx="2852737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7" name="Picture 20" descr="ImaTRHTUJET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3716338"/>
            <a:ext cx="2635250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28" descr="CEF-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4675"/>
            <a:ext cx="3187700" cy="202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1029" descr="CEF-14"/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1844675"/>
            <a:ext cx="3517900" cy="2079625"/>
          </a:xfrm>
        </p:spPr>
      </p:pic>
      <p:pic>
        <p:nvPicPr>
          <p:cNvPr id="40964" name="Picture 1030" descr="CEF-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365625"/>
            <a:ext cx="2400300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1031" descr="CEF-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4365625"/>
            <a:ext cx="2443162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1032" descr="CEF-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365625"/>
            <a:ext cx="24003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7" name="Text Box 1035"/>
          <p:cNvSpPr txBox="1">
            <a:spLocks noChangeArrowheads="1"/>
          </p:cNvSpPr>
          <p:nvPr/>
        </p:nvSpPr>
        <p:spPr bwMode="auto">
          <a:xfrm>
            <a:off x="3059113" y="6400800"/>
            <a:ext cx="3324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RN de 710 g- 26 semanas</a:t>
            </a:r>
          </a:p>
        </p:txBody>
      </p:sp>
      <p:sp>
        <p:nvSpPr>
          <p:cNvPr id="40968" name="Rectangle 1036"/>
          <p:cNvSpPr>
            <a:spLocks noChangeArrowheads="1"/>
          </p:cNvSpPr>
          <p:nvPr/>
        </p:nvSpPr>
        <p:spPr bwMode="auto">
          <a:xfrm>
            <a:off x="7600950" y="6491288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40969" name="Rectangle 1037"/>
          <p:cNvSpPr>
            <a:spLocks noChangeArrowheads="1"/>
          </p:cNvSpPr>
          <p:nvPr/>
        </p:nvSpPr>
        <p:spPr bwMode="auto">
          <a:xfrm>
            <a:off x="611188" y="404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600" b="1" i="1">
                <a:solidFill>
                  <a:schemeClr val="tx2"/>
                </a:solidFill>
                <a:latin typeface="Arial Narrow" pitchFamily="34" charset="0"/>
              </a:rPr>
              <a:t>HEMORRAGIA INTRAVENTRICULARMO PRÉ-TERMO</a:t>
            </a:r>
            <a:br>
              <a:rPr lang="pt-BR" altLang="pt-BR" sz="3600" b="1" i="1">
                <a:solidFill>
                  <a:schemeClr val="tx2"/>
                </a:solidFill>
                <a:latin typeface="Arial Narrow" pitchFamily="34" charset="0"/>
              </a:rPr>
            </a:br>
            <a:r>
              <a:rPr lang="pt-BR" altLang="pt-BR" sz="3600" b="1" i="1">
                <a:solidFill>
                  <a:schemeClr val="tx2"/>
                </a:solidFill>
                <a:latin typeface="Arial Narrow" pitchFamily="34" charset="0"/>
              </a:rPr>
              <a:t>Infarto hemorrágico periventricular</a:t>
            </a:r>
          </a:p>
        </p:txBody>
      </p:sp>
      <p:pic>
        <p:nvPicPr>
          <p:cNvPr id="40970" name="Picture 1039" descr="link2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5876925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Figura1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671638"/>
            <a:ext cx="6403975" cy="3327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7" name="Rectangle 8"/>
          <p:cNvSpPr>
            <a:spLocks noChangeArrowheads="1"/>
          </p:cNvSpPr>
          <p:nvPr/>
        </p:nvSpPr>
        <p:spPr bwMode="auto">
          <a:xfrm>
            <a:off x="611188" y="4941888"/>
            <a:ext cx="7208837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PT" altLang="pt-BR" sz="2400"/>
              <a:t>Pico de ocorrência : </a:t>
            </a:r>
            <a:r>
              <a:rPr lang="pt-PT" altLang="pt-BR" sz="2400" b="1">
                <a:solidFill>
                  <a:srgbClr val="FF9900"/>
                </a:solidFill>
              </a:rPr>
              <a:t>4º dia de vida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PT" altLang="pt-BR" sz="2400"/>
              <a:t>Fatores associados: a alterações hemodinâmicas,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PT" altLang="pt-BR" sz="2400"/>
              <a:t> bradicardia grave, acidose grave, hemorragia pulmonar, 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PT" altLang="pt-BR" sz="2400"/>
              <a:t>pneumotórax , etc.</a:t>
            </a:r>
          </a:p>
        </p:txBody>
      </p:sp>
      <p:sp>
        <p:nvSpPr>
          <p:cNvPr id="41988" name="Rectangle 10"/>
          <p:cNvSpPr>
            <a:spLocks noChangeArrowheads="1"/>
          </p:cNvSpPr>
          <p:nvPr/>
        </p:nvSpPr>
        <p:spPr bwMode="auto">
          <a:xfrm>
            <a:off x="827088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Infarto hemorrágico periventricular</a:t>
            </a:r>
          </a:p>
        </p:txBody>
      </p:sp>
      <p:sp>
        <p:nvSpPr>
          <p:cNvPr id="41989" name="Text Box 11"/>
          <p:cNvSpPr txBox="1">
            <a:spLocks noChangeArrowheads="1"/>
          </p:cNvSpPr>
          <p:nvPr/>
        </p:nvSpPr>
        <p:spPr bwMode="auto">
          <a:xfrm>
            <a:off x="5745163" y="6400800"/>
            <a:ext cx="33988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Benvinda, Margotto, 2008</a:t>
            </a:r>
          </a:p>
        </p:txBody>
      </p:sp>
      <p:pic>
        <p:nvPicPr>
          <p:cNvPr id="41990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876925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557338"/>
            <a:ext cx="3676650" cy="282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33988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3012" name="Text Box 7"/>
          <p:cNvSpPr txBox="1">
            <a:spLocks noChangeArrowheads="1"/>
          </p:cNvSpPr>
          <p:nvPr/>
        </p:nvSpPr>
        <p:spPr bwMode="auto">
          <a:xfrm>
            <a:off x="250825" y="4292600"/>
            <a:ext cx="4921250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tx2"/>
                </a:solidFill>
              </a:rPr>
              <a:t>27sem5d;1100g;grave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tx2"/>
                </a:solidFill>
              </a:rPr>
              <a:t>Asfixia (adrenalina);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tx2"/>
                </a:solidFill>
              </a:rPr>
              <a:t>3dias de vida: </a:t>
            </a:r>
            <a:r>
              <a:rPr lang="pt-BR" altLang="pt-BR" sz="2400" b="1"/>
              <a:t>hemorragia pulmonar</a:t>
            </a:r>
            <a:r>
              <a:rPr lang="pt-BR" altLang="pt-BR" sz="2400">
                <a:solidFill>
                  <a:schemeClr val="tx2"/>
                </a:solidFill>
              </a:rPr>
              <a:t>;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tx2"/>
                </a:solidFill>
              </a:rPr>
              <a:t>Eco cerebral:Infarto hemorrágico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tx2"/>
                </a:solidFill>
              </a:rPr>
              <a:t>periventricular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>
              <a:solidFill>
                <a:schemeClr val="tx2"/>
              </a:solidFill>
            </a:endParaRPr>
          </a:p>
        </p:txBody>
      </p:sp>
      <p:sp>
        <p:nvSpPr>
          <p:cNvPr id="43013" name="Text Box 10"/>
          <p:cNvSpPr txBox="1">
            <a:spLocks noChangeArrowheads="1"/>
          </p:cNvSpPr>
          <p:nvPr/>
        </p:nvSpPr>
        <p:spPr bwMode="auto">
          <a:xfrm>
            <a:off x="4067175" y="2708275"/>
            <a:ext cx="9032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3 dias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vida!</a:t>
            </a:r>
          </a:p>
        </p:txBody>
      </p:sp>
      <p:pic>
        <p:nvPicPr>
          <p:cNvPr id="43014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628775"/>
            <a:ext cx="3779837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3015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6572250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3016" name="Text Box 14"/>
          <p:cNvSpPr txBox="1">
            <a:spLocks noChangeArrowheads="1"/>
          </p:cNvSpPr>
          <p:nvPr/>
        </p:nvSpPr>
        <p:spPr bwMode="auto">
          <a:xfrm>
            <a:off x="2987675" y="6491288"/>
            <a:ext cx="1860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/>
              <a:t>Manolo, Margotto</a:t>
            </a:r>
          </a:p>
        </p:txBody>
      </p:sp>
      <p:sp>
        <p:nvSpPr>
          <p:cNvPr id="43017" name="Rectangle 10"/>
          <p:cNvSpPr>
            <a:spLocks noChangeArrowheads="1"/>
          </p:cNvSpPr>
          <p:nvPr/>
        </p:nvSpPr>
        <p:spPr bwMode="auto">
          <a:xfrm>
            <a:off x="827088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Infarto hemorrágico periventricular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9138"/>
            <a:ext cx="9066212" cy="5716587"/>
          </a:xfrm>
        </p:spPr>
        <p:txBody>
          <a:bodyPr/>
          <a:lstStyle/>
          <a:p>
            <a:pPr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         </a:t>
            </a:r>
            <a:r>
              <a:rPr lang="pt-BR" sz="2400" b="1" smtClean="0">
                <a:solidFill>
                  <a:srgbClr val="FF9900"/>
                </a:solidFill>
                <a:latin typeface="Arial Narrow" pitchFamily="34" charset="0"/>
              </a:rPr>
              <a:t>DILATAÇÃO VENTRICULAR (DV) PÓS- HEMORRÁGICA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                              65%-DV não progressiva 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800" b="1" smtClean="0">
                <a:latin typeface="Arial Narrow" pitchFamily="34" charset="0"/>
              </a:rPr>
              <a:t>                           </a:t>
            </a:r>
            <a:r>
              <a:rPr lang="pt-BR" sz="2400" b="1" smtClean="0">
                <a:latin typeface="Arial Narrow" pitchFamily="34" charset="0"/>
              </a:rPr>
              <a:t>35% - DV progressiva lenta</a:t>
            </a:r>
          </a:p>
          <a:p>
            <a:pPr lvl="1"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      65%					      35%</a:t>
            </a:r>
          </a:p>
          <a:p>
            <a:pPr lvl="1">
              <a:lnSpc>
                <a:spcPct val="60000"/>
              </a:lnSpc>
              <a:buFont typeface="Monotype Sorts" charset="2"/>
              <a:buNone/>
              <a:defRPr/>
            </a:pPr>
            <a:endParaRPr lang="pt-BR" sz="2400" b="1" smtClean="0">
              <a:latin typeface="Arial Narrow" pitchFamily="34" charset="0"/>
            </a:endParaRPr>
          </a:p>
          <a:p>
            <a:pPr lvl="1">
              <a:lnSpc>
                <a:spcPct val="6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Parada espontânea      		Hidrocéfalo pós- hemorrágico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0" y="6165850"/>
            <a:ext cx="1543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44036" name="Line 5"/>
          <p:cNvSpPr>
            <a:spLocks noChangeShapeType="1"/>
          </p:cNvSpPr>
          <p:nvPr/>
        </p:nvSpPr>
        <p:spPr bwMode="auto">
          <a:xfrm flipH="1">
            <a:off x="1979613" y="3213100"/>
            <a:ext cx="647700" cy="241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7" name="Line 6"/>
          <p:cNvSpPr>
            <a:spLocks noChangeShapeType="1"/>
          </p:cNvSpPr>
          <p:nvPr/>
        </p:nvSpPr>
        <p:spPr bwMode="auto">
          <a:xfrm flipH="1" flipV="1">
            <a:off x="5940425" y="3213100"/>
            <a:ext cx="515938" cy="241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8" name="Rectangle 7"/>
          <p:cNvSpPr>
            <a:spLocks noChangeArrowheads="1"/>
          </p:cNvSpPr>
          <p:nvPr/>
        </p:nvSpPr>
        <p:spPr bwMode="auto">
          <a:xfrm>
            <a:off x="6764338" y="5876925"/>
            <a:ext cx="23796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 Narrow" pitchFamily="34" charset="0"/>
              </a:rPr>
              <a:t>Volpe,1995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 b="1">
              <a:latin typeface="Arial Narrow" pitchFamily="34" charset="0"/>
            </a:endParaRPr>
          </a:p>
        </p:txBody>
      </p:sp>
      <p:sp>
        <p:nvSpPr>
          <p:cNvPr id="44039" name="Text Box 9"/>
          <p:cNvSpPr txBox="1">
            <a:spLocks noChangeArrowheads="1"/>
          </p:cNvSpPr>
          <p:nvPr/>
        </p:nvSpPr>
        <p:spPr bwMode="auto">
          <a:xfrm>
            <a:off x="900113" y="5084763"/>
            <a:ext cx="460533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/>
              <a:t>Estudo recente de Murphy et al: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/>
              <a:t>38% apresentaram parada da DV</a:t>
            </a:r>
          </a:p>
        </p:txBody>
      </p:sp>
      <p:sp>
        <p:nvSpPr>
          <p:cNvPr id="44040" name="Line 13"/>
          <p:cNvSpPr>
            <a:spLocks noChangeShapeType="1"/>
          </p:cNvSpPr>
          <p:nvPr/>
        </p:nvSpPr>
        <p:spPr bwMode="auto">
          <a:xfrm flipV="1">
            <a:off x="2771775" y="4437063"/>
            <a:ext cx="0" cy="431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41" name="Rectangle 10"/>
          <p:cNvSpPr>
            <a:spLocks noChangeArrowheads="1"/>
          </p:cNvSpPr>
          <p:nvPr/>
        </p:nvSpPr>
        <p:spPr bwMode="auto">
          <a:xfrm>
            <a:off x="827088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  <a:t>HEMORRAGIA INTRAVENTRICULAR NO PRÉ-TERMO</a:t>
            </a:r>
            <a:br>
              <a:rPr lang="pt-BR" altLang="pt-BR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16013" y="908050"/>
            <a:ext cx="7677150" cy="4114800"/>
          </a:xfrm>
        </p:spPr>
        <p:txBody>
          <a:bodyPr/>
          <a:lstStyle/>
          <a:p>
            <a:pPr lvl="1">
              <a:lnSpc>
                <a:spcPct val="130000"/>
              </a:lnSpc>
            </a:pPr>
            <a:r>
              <a:rPr lang="pt-BR" altLang="pt-BR" sz="2400" b="1" smtClean="0">
                <a:effectLst/>
                <a:latin typeface="Arial Narrow" pitchFamily="34" charset="0"/>
              </a:rPr>
              <a:t>DILATAÇÃO VENTRICULAR RAPIDAMENTE  PROGRESSIVA</a:t>
            </a:r>
          </a:p>
          <a:p>
            <a:pPr lvl="2">
              <a:lnSpc>
                <a:spcPct val="130000"/>
              </a:lnSpc>
              <a:buFont typeface="Monotype Sorts" charset="2"/>
              <a:buNone/>
            </a:pPr>
            <a:r>
              <a:rPr lang="pt-BR" altLang="pt-BR" b="1" smtClean="0">
                <a:effectLst/>
                <a:latin typeface="Arial Narrow" pitchFamily="34" charset="0"/>
              </a:rPr>
              <a:t> aumento ventricular severo /     PIC</a:t>
            </a:r>
          </a:p>
          <a:p>
            <a:pPr lvl="2">
              <a:lnSpc>
                <a:spcPct val="130000"/>
              </a:lnSpc>
              <a:buFont typeface="Monotype Sorts" charset="2"/>
              <a:buNone/>
            </a:pPr>
            <a:r>
              <a:rPr lang="pt-BR" altLang="pt-BR" b="1" smtClean="0">
                <a:effectLst/>
                <a:latin typeface="Arial Narrow" pitchFamily="34" charset="0"/>
              </a:rPr>
              <a:t>( disfunção sutura / abaulamento fontanela)</a:t>
            </a:r>
          </a:p>
          <a:p>
            <a:pPr lvl="2">
              <a:lnSpc>
                <a:spcPct val="130000"/>
              </a:lnSpc>
              <a:buFont typeface="Monotype Sorts" charset="2"/>
              <a:buNone/>
            </a:pPr>
            <a:r>
              <a:rPr lang="pt-BR" altLang="pt-BR" b="1" smtClean="0">
                <a:effectLst/>
                <a:latin typeface="Arial Narrow" pitchFamily="34" charset="0"/>
              </a:rPr>
              <a:t>+ diâmetro ventricular pela US: </a:t>
            </a:r>
          </a:p>
          <a:p>
            <a:pPr lvl="2">
              <a:lnSpc>
                <a:spcPct val="130000"/>
              </a:lnSpc>
              <a:buFont typeface="Monotype Sorts" charset="2"/>
              <a:buNone/>
            </a:pPr>
            <a:r>
              <a:rPr lang="pt-BR" altLang="pt-BR" b="1" smtClean="0">
                <a:effectLst/>
                <a:latin typeface="Arial Narrow" pitchFamily="34" charset="0"/>
              </a:rPr>
              <a:t> ( plano sagital ): &gt; 15 mm</a:t>
            </a:r>
          </a:p>
          <a:p>
            <a:pPr lvl="2">
              <a:lnSpc>
                <a:spcPct val="130000"/>
              </a:lnSpc>
              <a:buFont typeface="Monotype Sorts" charset="2"/>
              <a:buNone/>
            </a:pPr>
            <a:r>
              <a:rPr lang="pt-BR" altLang="pt-BR" b="1" smtClean="0">
                <a:effectLst/>
                <a:latin typeface="Arial Narrow" pitchFamily="34" charset="0"/>
              </a:rPr>
              <a:t>+    PC &gt; 2 cm / semana </a:t>
            </a:r>
          </a:p>
        </p:txBody>
      </p:sp>
      <p:pic>
        <p:nvPicPr>
          <p:cNvPr id="45059" name="Picture 9" descr="CEF-2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4724400"/>
            <a:ext cx="2540000" cy="2133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0" y="6491288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6516688" y="5876925"/>
            <a:ext cx="23796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Volpe,1995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Marba,1998</a:t>
            </a:r>
          </a:p>
        </p:txBody>
      </p:sp>
      <p:sp>
        <p:nvSpPr>
          <p:cNvPr id="45062" name="Line 6"/>
          <p:cNvSpPr>
            <a:spLocks noChangeShapeType="1"/>
          </p:cNvSpPr>
          <p:nvPr/>
        </p:nvSpPr>
        <p:spPr bwMode="auto">
          <a:xfrm flipV="1">
            <a:off x="5867400" y="2060575"/>
            <a:ext cx="0" cy="38100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5063" name="Line 7"/>
          <p:cNvSpPr>
            <a:spLocks noChangeShapeType="1"/>
          </p:cNvSpPr>
          <p:nvPr/>
        </p:nvSpPr>
        <p:spPr bwMode="auto">
          <a:xfrm flipV="1">
            <a:off x="2051050" y="2060575"/>
            <a:ext cx="0" cy="38100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45064" name="Picture 11" descr="CEF-2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lum bright="-18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4806950"/>
            <a:ext cx="2095500" cy="2051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5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788" y="1141413"/>
            <a:ext cx="9066212" cy="5716587"/>
          </a:xfrm>
        </p:spPr>
        <p:txBody>
          <a:bodyPr/>
          <a:lstStyle/>
          <a:p>
            <a:pPr>
              <a:buClr>
                <a:schemeClr val="folHlink"/>
              </a:buClr>
              <a:buSzPct val="80000"/>
              <a:buFont typeface="GeographicSymbols" charset="2"/>
              <a:buChar char="þ"/>
            </a:pPr>
            <a:r>
              <a:rPr lang="pt-BR" altLang="pt-BR" smtClean="0">
                <a:effectLst/>
                <a:latin typeface="Arial Narrow" pitchFamily="34" charset="0"/>
              </a:rPr>
              <a:t>Dilatação Ventricular rapidamente  progressiva</a:t>
            </a:r>
          </a:p>
          <a:p>
            <a:pPr algn="ctr">
              <a:buClr>
                <a:schemeClr val="folHlink"/>
              </a:buClr>
              <a:buSzPct val="80000"/>
              <a:buFont typeface="GeographicSymbols" charset="2"/>
              <a:buNone/>
            </a:pPr>
            <a:r>
              <a:rPr lang="pt-BR" altLang="pt-BR" smtClean="0">
                <a:effectLst/>
                <a:latin typeface="Arial Narrow" pitchFamily="34" charset="0"/>
              </a:rPr>
              <a:t>Descompressão Ventricular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</a:pPr>
            <a:endParaRPr lang="pt-BR" altLang="pt-BR" smtClean="0">
              <a:effectLst/>
              <a:latin typeface="Arial Narrow" pitchFamily="34" charset="0"/>
            </a:endParaRP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</a:pPr>
            <a:r>
              <a:rPr lang="pt-BR" altLang="pt-BR" smtClean="0">
                <a:effectLst/>
                <a:latin typeface="Arial Narrow" pitchFamily="34" charset="0"/>
              </a:rPr>
              <a:t>         </a:t>
            </a:r>
            <a:r>
              <a:rPr lang="pt-BR" altLang="pt-BR" sz="2400" smtClean="0">
                <a:effectLst/>
                <a:latin typeface="Arial Narrow" pitchFamily="34" charset="0"/>
              </a:rPr>
              <a:t>DVE						    Shunt VP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</a:pPr>
            <a:r>
              <a:rPr lang="pt-BR" altLang="pt-BR" sz="2400" smtClean="0">
                <a:effectLst/>
                <a:latin typeface="Arial Narrow" pitchFamily="34" charset="0"/>
              </a:rPr>
              <a:t>     RN pequeno					   RN em melhores condições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</a:pPr>
            <a:r>
              <a:rPr lang="pt-BR" altLang="pt-BR" sz="2400" smtClean="0">
                <a:effectLst/>
                <a:latin typeface="Arial Narrow" pitchFamily="34" charset="0"/>
              </a:rPr>
              <a:t>   Sangue nos ventrículos 		           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</a:pPr>
            <a:r>
              <a:rPr lang="pt-BR" altLang="pt-BR" sz="2400" smtClean="0">
                <a:effectLst/>
                <a:latin typeface="Arial Narrow" pitchFamily="34" charset="0"/>
              </a:rPr>
              <a:t>   Dilatação ventricular estável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</a:pPr>
            <a:r>
              <a:rPr lang="pt-BR" altLang="pt-BR" sz="2400" smtClean="0">
                <a:effectLst/>
                <a:latin typeface="Arial Narrow" pitchFamily="34" charset="0"/>
              </a:rPr>
              <a:t>   Parada do Crescimento Ventricular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None/>
            </a:pPr>
            <a:r>
              <a:rPr lang="pt-BR" altLang="pt-BR" sz="2400" smtClean="0">
                <a:effectLst/>
                <a:latin typeface="Arial Narrow" pitchFamily="34" charset="0"/>
              </a:rPr>
              <a:t>   Segue por um ano ( 5%         DVRP )</a:t>
            </a:r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457200" y="6019800"/>
            <a:ext cx="199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Margotto,PR</a:t>
            </a:r>
          </a:p>
        </p:txBody>
      </p:sp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6764338" y="6032500"/>
            <a:ext cx="23796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Volpe,1995</a:t>
            </a:r>
          </a:p>
        </p:txBody>
      </p:sp>
      <p:sp>
        <p:nvSpPr>
          <p:cNvPr id="46085" name="Line 6"/>
          <p:cNvSpPr>
            <a:spLocks noChangeShapeType="1"/>
          </p:cNvSpPr>
          <p:nvPr/>
        </p:nvSpPr>
        <p:spPr bwMode="auto">
          <a:xfrm>
            <a:off x="3124200" y="5410200"/>
            <a:ext cx="381000" cy="0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6086" name="Line 7"/>
          <p:cNvSpPr>
            <a:spLocks noChangeShapeType="1"/>
          </p:cNvSpPr>
          <p:nvPr/>
        </p:nvSpPr>
        <p:spPr bwMode="auto">
          <a:xfrm flipH="1">
            <a:off x="2057400" y="2209800"/>
            <a:ext cx="2286000" cy="83820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6087" name="Line 8"/>
          <p:cNvSpPr>
            <a:spLocks noChangeShapeType="1"/>
          </p:cNvSpPr>
          <p:nvPr/>
        </p:nvSpPr>
        <p:spPr bwMode="auto">
          <a:xfrm>
            <a:off x="5181600" y="2209800"/>
            <a:ext cx="1524000" cy="76200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46088" name="Picture 10" descr="LCRnoTrajeto19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038600"/>
            <a:ext cx="2300288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9" name="Text Box 8"/>
          <p:cNvSpPr txBox="1">
            <a:spLocks noChangeArrowheads="1"/>
          </p:cNvSpPr>
          <p:nvPr/>
        </p:nvSpPr>
        <p:spPr bwMode="auto">
          <a:xfrm>
            <a:off x="4894263" y="6019800"/>
            <a:ext cx="25939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/>
              <a:t>Pseudomeningoccele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/>
              <a:t>(complicação), Benício, 2008</a:t>
            </a:r>
          </a:p>
        </p:txBody>
      </p:sp>
      <p:sp>
        <p:nvSpPr>
          <p:cNvPr id="46090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CEF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268413"/>
            <a:ext cx="3213100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6" descr="CEF-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341438"/>
            <a:ext cx="3149600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7" descr="CEF-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860800"/>
            <a:ext cx="3686175" cy="27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Rectangle 8"/>
          <p:cNvSpPr>
            <a:spLocks noChangeArrowheads="1"/>
          </p:cNvSpPr>
          <p:nvPr/>
        </p:nvSpPr>
        <p:spPr bwMode="auto">
          <a:xfrm>
            <a:off x="457200" y="6019800"/>
            <a:ext cx="1543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47110" name="Text Box 9"/>
          <p:cNvSpPr txBox="1">
            <a:spLocks noChangeArrowheads="1"/>
          </p:cNvSpPr>
          <p:nvPr/>
        </p:nvSpPr>
        <p:spPr bwMode="auto">
          <a:xfrm>
            <a:off x="6856413" y="4457700"/>
            <a:ext cx="226536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Hidrocéfalo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Pós-hemorrágico</a:t>
            </a:r>
          </a:p>
        </p:txBody>
      </p:sp>
      <p:sp>
        <p:nvSpPr>
          <p:cNvPr id="47111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90000"/>
              </a:lnSpc>
            </a:pPr>
            <a:r>
              <a:rPr lang="pt-BR" altLang="pt-BR" sz="2800" smtClean="0">
                <a:solidFill>
                  <a:schemeClr val="bg2"/>
                </a:solidFill>
              </a:rPr>
              <a:t>SIGNIFICADO PERINATAL DAS DILATAÇÕES VENTRICULARES CEREBRAIS</a:t>
            </a:r>
            <a:br>
              <a:rPr lang="pt-BR" altLang="pt-BR" sz="2800" smtClean="0">
                <a:solidFill>
                  <a:schemeClr val="bg2"/>
                </a:solidFill>
              </a:rPr>
            </a:br>
            <a:endParaRPr lang="pt-BR" altLang="pt-BR" sz="2800" smtClean="0">
              <a:solidFill>
                <a:schemeClr val="bg2"/>
              </a:solidFill>
            </a:endParaRPr>
          </a:p>
        </p:txBody>
      </p:sp>
      <p:pic>
        <p:nvPicPr>
          <p:cNvPr id="48131" name="Picture 3" descr="CEF-2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781300"/>
            <a:ext cx="4248150" cy="30305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0644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1341438"/>
            <a:ext cx="9144000" cy="1657350"/>
          </a:xfrm>
        </p:spPr>
        <p:txBody>
          <a:bodyPr lIns="91440" tIns="45720" rIns="91440" bIns="45720"/>
          <a:lstStyle/>
          <a:p>
            <a:pPr marL="457200" indent="-457200">
              <a:defRPr/>
            </a:pPr>
            <a:r>
              <a:rPr lang="pt-BR" sz="2400" b="1" smtClean="0">
                <a:solidFill>
                  <a:srgbClr val="FF9900"/>
                </a:solidFill>
              </a:rPr>
              <a:t>RN com HPV/HIV grau III (955g) –não necessidade de DVP</a:t>
            </a:r>
          </a:p>
          <a:p>
            <a:pPr marL="457200" indent="-457200">
              <a:buFont typeface="Monotype Sorts" charset="2"/>
              <a:buNone/>
              <a:defRPr/>
            </a:pPr>
            <a:r>
              <a:rPr lang="pt-BR" sz="2400" smtClean="0"/>
              <a:t>dilatação ventricular, atingindo diâmetro ventricular máxima de  20 e 14 mm (VE e VD)</a:t>
            </a:r>
          </a:p>
        </p:txBody>
      </p:sp>
      <p:pic>
        <p:nvPicPr>
          <p:cNvPr id="48133" name="Picture 7" descr="CEF-2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2852738"/>
            <a:ext cx="4284662" cy="2973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4" name="Rectangle 8"/>
          <p:cNvSpPr>
            <a:spLocks noChangeArrowheads="1"/>
          </p:cNvSpPr>
          <p:nvPr/>
        </p:nvSpPr>
        <p:spPr bwMode="auto">
          <a:xfrm>
            <a:off x="0" y="6524625"/>
            <a:ext cx="13922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itchFamily="34" charset="0"/>
              </a:rPr>
              <a:t>Margotto,PR</a:t>
            </a:r>
          </a:p>
        </p:txBody>
      </p:sp>
      <p:sp>
        <p:nvSpPr>
          <p:cNvPr id="48135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CEF-1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989138"/>
            <a:ext cx="4787900" cy="4176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2692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1412875"/>
            <a:ext cx="8686800" cy="3886200"/>
          </a:xfrm>
        </p:spPr>
        <p:txBody>
          <a:bodyPr lIns="91440" tIns="45720" rIns="91440" bIns="45720"/>
          <a:lstStyle/>
          <a:p>
            <a:pPr marL="457200" indent="-457200">
              <a:lnSpc>
                <a:spcPct val="110000"/>
              </a:lnSpc>
              <a:defRPr/>
            </a:pPr>
            <a:r>
              <a:rPr lang="pt-BR" sz="2400" smtClean="0"/>
              <a:t>2 meses de vida  com VE e  VD de 9mm</a:t>
            </a:r>
          </a:p>
        </p:txBody>
      </p:sp>
      <p:pic>
        <p:nvPicPr>
          <p:cNvPr id="49156" name="Picture 6" descr="VEG-1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1989138"/>
            <a:ext cx="4500562" cy="41036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7" name="Rectangle 7"/>
          <p:cNvSpPr>
            <a:spLocks noChangeArrowheads="1"/>
          </p:cNvSpPr>
          <p:nvPr/>
        </p:nvSpPr>
        <p:spPr bwMode="auto">
          <a:xfrm>
            <a:off x="4572000" y="6453188"/>
            <a:ext cx="46688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Margotto PR, Castro J. HRAS/SES/DF. </a:t>
            </a:r>
          </a:p>
        </p:txBody>
      </p:sp>
      <p:sp>
        <p:nvSpPr>
          <p:cNvPr id="49158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CEF-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08275"/>
            <a:ext cx="2447925" cy="1841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9" name="Picture 5" descr="CEF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952625"/>
            <a:ext cx="2879725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6" descr="CEF-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365625"/>
            <a:ext cx="2987675" cy="2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Text Box 8"/>
          <p:cNvSpPr txBox="1">
            <a:spLocks noChangeArrowheads="1"/>
          </p:cNvSpPr>
          <p:nvPr/>
        </p:nvSpPr>
        <p:spPr bwMode="auto">
          <a:xfrm>
            <a:off x="2032000" y="1504950"/>
            <a:ext cx="5915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/>
              <a:t>DRENAGEM VENTRICULAR EXTERNA</a:t>
            </a:r>
          </a:p>
        </p:txBody>
      </p:sp>
      <p:sp>
        <p:nvSpPr>
          <p:cNvPr id="50182" name="Rectangle 9"/>
          <p:cNvSpPr>
            <a:spLocks noChangeArrowheads="1"/>
          </p:cNvSpPr>
          <p:nvPr/>
        </p:nvSpPr>
        <p:spPr bwMode="auto">
          <a:xfrm>
            <a:off x="0" y="6400800"/>
            <a:ext cx="199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Margotto,PR</a:t>
            </a:r>
          </a:p>
        </p:txBody>
      </p:sp>
      <p:sp>
        <p:nvSpPr>
          <p:cNvPr id="50183" name="Rectangle 10"/>
          <p:cNvSpPr>
            <a:spLocks noChangeArrowheads="1"/>
          </p:cNvSpPr>
          <p:nvPr/>
        </p:nvSpPr>
        <p:spPr bwMode="auto">
          <a:xfrm>
            <a:off x="900113" y="5492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3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49275"/>
            <a:ext cx="8610600" cy="6048375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rgbClr val="FFFF00"/>
                </a:solidFill>
              </a:rPr>
              <a:t>Prognóstico</a:t>
            </a:r>
          </a:p>
          <a:p>
            <a:pPr algn="l">
              <a:defRPr/>
            </a:pPr>
            <a:r>
              <a:rPr lang="pt-BR" smtClean="0">
                <a:solidFill>
                  <a:srgbClr val="FFFF00"/>
                </a:solidFill>
              </a:rPr>
              <a:t>-</a:t>
            </a:r>
            <a:r>
              <a:rPr lang="pt-BR" sz="2800" smtClean="0">
                <a:solidFill>
                  <a:srgbClr val="FFFF00"/>
                </a:solidFill>
              </a:rPr>
              <a:t>substância branca: o mais comum local do impacto neuropatológico da HIV (Patra, 2006)</a:t>
            </a:r>
          </a:p>
          <a:p>
            <a:pPr algn="l">
              <a:defRPr/>
            </a:pPr>
            <a:r>
              <a:rPr lang="pt-BR" sz="2800" smtClean="0">
                <a:solidFill>
                  <a:srgbClr val="FFFF00"/>
                </a:solidFill>
              </a:rPr>
              <a:t>(HIV grau I e II em RN DE 24-29 sem      prognóstico ruim aos 2 anos: </a:t>
            </a:r>
          </a:p>
          <a:p>
            <a:pPr>
              <a:defRPr/>
            </a:pPr>
            <a:r>
              <a:rPr lang="pt-BR" sz="2800" smtClean="0">
                <a:solidFill>
                  <a:srgbClr val="FFFFFF"/>
                </a:solidFill>
              </a:rPr>
              <a:t>          </a:t>
            </a:r>
            <a:r>
              <a:rPr lang="pt-BR" sz="2800" b="1" smtClean="0">
                <a:solidFill>
                  <a:srgbClr val="FF9900"/>
                </a:solidFill>
              </a:rPr>
              <a:t>destruição da matriz germinativa      deficiente                                                                                             desenvolvimento cortical</a:t>
            </a:r>
          </a:p>
          <a:p>
            <a:pPr algn="l">
              <a:defRPr/>
            </a:pPr>
            <a:r>
              <a:rPr lang="pt-BR" sz="2800" smtClean="0">
                <a:solidFill>
                  <a:srgbClr val="FFFFFF"/>
                </a:solidFill>
              </a:rPr>
              <a:t>-</a:t>
            </a:r>
            <a:r>
              <a:rPr lang="pt-BR" sz="2800" smtClean="0">
                <a:solidFill>
                  <a:srgbClr val="FFFF00"/>
                </a:solidFill>
              </a:rPr>
              <a:t>o</a:t>
            </a:r>
            <a:r>
              <a:rPr lang="pt-BR" sz="2800" smtClean="0">
                <a:solidFill>
                  <a:srgbClr val="FFFFFF"/>
                </a:solidFill>
              </a:rPr>
              <a:t> </a:t>
            </a:r>
            <a:r>
              <a:rPr lang="pt-BR" sz="2800" smtClean="0">
                <a:solidFill>
                  <a:srgbClr val="FFFF00"/>
                </a:solidFill>
              </a:rPr>
              <a:t>envolvimento do parênquima         principal determinante do desenvolvimento motor tardio</a:t>
            </a:r>
          </a:p>
          <a:p>
            <a:pPr>
              <a:defRPr/>
            </a:pPr>
            <a:r>
              <a:rPr lang="pt-BR" sz="2800" smtClean="0">
                <a:solidFill>
                  <a:srgbClr val="FFFF00"/>
                </a:solidFill>
              </a:rPr>
              <a:t>  </a:t>
            </a:r>
            <a:r>
              <a:rPr lang="pt-BR" sz="2800" i="1" smtClean="0">
                <a:solidFill>
                  <a:srgbClr val="FFFF00"/>
                </a:solidFill>
              </a:rPr>
              <a:t>RN&lt;=34 sem:PC: 0%-Grau III com shunt  x 80%-Grau IV com shunt) (</a:t>
            </a:r>
            <a:r>
              <a:rPr lang="pt-BR" sz="2800" smtClean="0">
                <a:effectLst/>
              </a:rPr>
              <a:t>Brouwer, 2008)</a:t>
            </a:r>
            <a:endParaRPr lang="pt-BR" sz="2800" i="1" smtClean="0">
              <a:solidFill>
                <a:srgbClr val="FFFF00"/>
              </a:solidFill>
            </a:endParaRPr>
          </a:p>
          <a:p>
            <a:pPr algn="l">
              <a:defRPr/>
            </a:pPr>
            <a:r>
              <a:rPr lang="pt-BR" sz="2800" smtClean="0">
                <a:solidFill>
                  <a:srgbClr val="FFFF00"/>
                </a:solidFill>
              </a:rPr>
              <a:t>-intervenção precoce    melhor desenvolvimento (</a:t>
            </a:r>
            <a:r>
              <a:rPr lang="pt-BR" sz="1800" smtClean="0">
                <a:effectLst/>
              </a:rPr>
              <a:t>de Vries 2002)</a:t>
            </a:r>
            <a:endParaRPr lang="pt-BR" sz="1800" smtClean="0">
              <a:solidFill>
                <a:srgbClr val="FFFF00"/>
              </a:solidFill>
            </a:endParaRPr>
          </a:p>
          <a:p>
            <a:pPr algn="l">
              <a:defRPr/>
            </a:pPr>
            <a:endParaRPr lang="pt-BR" sz="1800" smtClean="0">
              <a:solidFill>
                <a:srgbClr val="FFFFFF"/>
              </a:solidFill>
            </a:endParaRPr>
          </a:p>
          <a:p>
            <a:pPr>
              <a:defRPr/>
            </a:pPr>
            <a:endParaRPr lang="pt-BR" sz="1800" smtClean="0">
              <a:solidFill>
                <a:srgbClr val="FFFFFF"/>
              </a:solidFill>
            </a:endParaRPr>
          </a:p>
        </p:txBody>
      </p:sp>
      <p:sp>
        <p:nvSpPr>
          <p:cNvPr id="51203" name="AutoShape 1031"/>
          <p:cNvSpPr>
            <a:spLocks noChangeArrowheads="1"/>
          </p:cNvSpPr>
          <p:nvPr/>
        </p:nvSpPr>
        <p:spPr bwMode="auto">
          <a:xfrm>
            <a:off x="6011863" y="2349500"/>
            <a:ext cx="290512" cy="180975"/>
          </a:xfrm>
          <a:prstGeom prst="rightArrow">
            <a:avLst>
              <a:gd name="adj1" fmla="val 50000"/>
              <a:gd name="adj2" fmla="val 40132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1204" name="AutoShape 1033"/>
          <p:cNvSpPr>
            <a:spLocks noChangeArrowheads="1"/>
          </p:cNvSpPr>
          <p:nvPr/>
        </p:nvSpPr>
        <p:spPr bwMode="auto">
          <a:xfrm>
            <a:off x="6659563" y="3357563"/>
            <a:ext cx="457200" cy="104775"/>
          </a:xfrm>
          <a:prstGeom prst="chevron">
            <a:avLst>
              <a:gd name="adj" fmla="val 10909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1205" name="AutoShape 1034"/>
          <p:cNvSpPr>
            <a:spLocks noChangeArrowheads="1"/>
          </p:cNvSpPr>
          <p:nvPr/>
        </p:nvSpPr>
        <p:spPr bwMode="auto">
          <a:xfrm>
            <a:off x="5076825" y="4149725"/>
            <a:ext cx="466725" cy="236538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155314640 h 21600"/>
              <a:gd name="T4" fmla="*/ 2147483647 w 21600"/>
              <a:gd name="T5" fmla="*/ 310629280 h 21600"/>
              <a:gd name="T6" fmla="*/ 2147483647 w 21600"/>
              <a:gd name="T7" fmla="*/ 15531464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1206" name="AutoShape 1026"/>
          <p:cNvSpPr>
            <a:spLocks noChangeArrowheads="1"/>
          </p:cNvSpPr>
          <p:nvPr/>
        </p:nvSpPr>
        <p:spPr bwMode="auto">
          <a:xfrm>
            <a:off x="3419475" y="6092825"/>
            <a:ext cx="290513" cy="180975"/>
          </a:xfrm>
          <a:prstGeom prst="rightArrow">
            <a:avLst>
              <a:gd name="adj1" fmla="val 50000"/>
              <a:gd name="adj2" fmla="val 40132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1207" name="Rectangle 1028"/>
          <p:cNvSpPr>
            <a:spLocks noChangeArrowheads="1"/>
          </p:cNvSpPr>
          <p:nvPr/>
        </p:nvSpPr>
        <p:spPr bwMode="auto">
          <a:xfrm>
            <a:off x="0" y="6524625"/>
            <a:ext cx="13922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itchFamily="34" charset="0"/>
              </a:rPr>
              <a:t>Margotto,PR</a:t>
            </a:r>
          </a:p>
        </p:txBody>
      </p:sp>
      <p:sp>
        <p:nvSpPr>
          <p:cNvPr id="51208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200" name="Rectangle 56"/>
          <p:cNvSpPr>
            <a:spLocks noChangeArrowheads="1"/>
          </p:cNvSpPr>
          <p:nvPr/>
        </p:nvSpPr>
        <p:spPr bwMode="auto">
          <a:xfrm>
            <a:off x="2195513" y="333375"/>
            <a:ext cx="5249862" cy="762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+mn-cs"/>
              </a:rPr>
              <a:t>É possível prevenir?</a:t>
            </a:r>
          </a:p>
        </p:txBody>
      </p:sp>
      <p:sp>
        <p:nvSpPr>
          <p:cNvPr id="52227" name="Rectangle 59" descr="Avesome_Spectecle"/>
          <p:cNvSpPr>
            <a:spLocks noGrp="1" noChangeAspect="1" noChangeArrowheads="1"/>
          </p:cNvSpPr>
          <p:nvPr/>
        </p:nvSpPr>
        <p:spPr bwMode="auto">
          <a:xfrm>
            <a:off x="1403350" y="1125538"/>
            <a:ext cx="6911975" cy="51847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788" y="836613"/>
            <a:ext cx="9066212" cy="5616575"/>
          </a:xfrm>
        </p:spPr>
        <p:txBody>
          <a:bodyPr/>
          <a:lstStyle/>
          <a:p>
            <a:pPr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b="1" dirty="0" smtClean="0">
                <a:effectLst/>
                <a:latin typeface="Arial Narrow" pitchFamily="34" charset="0"/>
              </a:rPr>
              <a:t>Prevenção: Intervenção pré – natal</a:t>
            </a:r>
          </a:p>
          <a:p>
            <a:pPr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endParaRPr lang="pt-BR" dirty="0" smtClean="0">
              <a:effectLst/>
              <a:latin typeface="Arial Narrow" pitchFamily="34" charset="0"/>
            </a:endParaRPr>
          </a:p>
          <a:p>
            <a:pPr lvl="1">
              <a:buSzPct val="80000"/>
              <a:buFont typeface="GeographicSymbols" charset="2"/>
              <a:buChar char="þ"/>
              <a:defRPr/>
            </a:pPr>
            <a:r>
              <a:rPr lang="pt-BR" sz="3200" b="1" dirty="0" smtClean="0">
                <a:effectLst/>
                <a:latin typeface="Arial Narrow" pitchFamily="34" charset="0"/>
              </a:rPr>
              <a:t>Prevenção do nascimento prematuro</a:t>
            </a:r>
          </a:p>
          <a:p>
            <a:pPr lvl="1">
              <a:buSzPct val="80000"/>
              <a:buFont typeface="GeographicSymbols" charset="2"/>
              <a:buChar char="þ"/>
              <a:defRPr/>
            </a:pPr>
            <a:r>
              <a:rPr lang="pt-BR" sz="3200" b="1" dirty="0" smtClean="0">
                <a:effectLst/>
                <a:latin typeface="Arial Narrow" pitchFamily="34" charset="0"/>
              </a:rPr>
              <a:t>Transporte INTRAUTERINO(</a:t>
            </a:r>
            <a:r>
              <a:rPr lang="pt-BR" sz="3200" b="1" dirty="0" err="1" smtClean="0">
                <a:effectLst/>
                <a:latin typeface="Arial Narrow" pitchFamily="34" charset="0"/>
              </a:rPr>
              <a:t>inborn</a:t>
            </a:r>
            <a:r>
              <a:rPr lang="pt-BR" sz="3200" b="1" dirty="0" smtClean="0">
                <a:effectLst/>
                <a:latin typeface="Arial Narrow" pitchFamily="34" charset="0"/>
              </a:rPr>
              <a:t>)</a:t>
            </a:r>
          </a:p>
          <a:p>
            <a:pPr lvl="1">
              <a:buSzPct val="80000"/>
              <a:buFont typeface="GeographicSymbols" charset="2"/>
              <a:buChar char="þ"/>
              <a:defRPr/>
            </a:pPr>
            <a:r>
              <a:rPr lang="pt-BR" sz="3200" b="1" dirty="0" smtClean="0">
                <a:effectLst/>
                <a:latin typeface="Arial Narrow" pitchFamily="34" charset="0"/>
              </a:rPr>
              <a:t>Manuseio do trabalho de parto e nascimento</a:t>
            </a:r>
          </a:p>
          <a:p>
            <a:pPr lvl="1">
              <a:buSzPct val="80000"/>
              <a:buFont typeface="GeographicSymbols" charset="2"/>
              <a:buChar char="þ"/>
              <a:defRPr/>
            </a:pPr>
            <a:r>
              <a:rPr lang="pt-BR" sz="3200" b="1" dirty="0" smtClean="0">
                <a:effectLst/>
                <a:latin typeface="Arial Narrow" pitchFamily="34" charset="0"/>
              </a:rPr>
              <a:t>Intervenção farmacológico pré – natal:</a:t>
            </a:r>
          </a:p>
          <a:p>
            <a:pPr lvl="1">
              <a:buSzPct val="80000"/>
              <a:buFont typeface="GeographicSymbols" charset="2"/>
              <a:buChar char="þ"/>
              <a:defRPr/>
            </a:pPr>
            <a:r>
              <a:rPr lang="pt-BR" sz="3200" b="1" dirty="0" smtClean="0">
                <a:effectLst/>
                <a:latin typeface="Arial Narrow" pitchFamily="34" charset="0"/>
              </a:rPr>
              <a:t>-sulfato de magnésio:</a:t>
            </a:r>
          </a:p>
          <a:p>
            <a:pPr lvl="1">
              <a:buSzPct val="80000"/>
              <a:buFont typeface="GeographicSymbols" charset="2"/>
              <a:buChar char="þ"/>
              <a:defRPr/>
            </a:pPr>
            <a:r>
              <a:rPr lang="pt-BR" sz="3200" b="1" dirty="0" err="1" smtClean="0">
                <a:effectLst/>
                <a:latin typeface="Arial Narrow" pitchFamily="34" charset="0"/>
              </a:rPr>
              <a:t>Constantine</a:t>
            </a:r>
            <a:r>
              <a:rPr lang="pt-BR" sz="3200" b="1" dirty="0" smtClean="0">
                <a:effectLst/>
                <a:latin typeface="Arial Narrow" pitchFamily="34" charset="0"/>
              </a:rPr>
              <a:t>, 2009: </a:t>
            </a:r>
            <a:r>
              <a:rPr lang="pt-BR" sz="2000" dirty="0" smtClean="0"/>
              <a:t>morte ou de PC moderada a grave teve uma redução significativa (RR 0,84, IC 95% 0,71-0,99)</a:t>
            </a:r>
          </a:p>
          <a:p>
            <a:pPr lvl="1">
              <a:buSzPct val="80000"/>
              <a:buFont typeface="GeographicSymbols" charset="2"/>
              <a:buChar char="þ"/>
              <a:defRPr/>
            </a:pPr>
            <a:r>
              <a:rPr lang="pt-BR" sz="2000" dirty="0" smtClean="0"/>
              <a:t> </a:t>
            </a:r>
            <a:r>
              <a:rPr lang="pt-BR" sz="3200" b="1" dirty="0" err="1" smtClean="0"/>
              <a:t>Sarkar</a:t>
            </a:r>
            <a:r>
              <a:rPr lang="pt-BR" sz="3200" b="1" dirty="0" smtClean="0"/>
              <a:t> (2009):</a:t>
            </a:r>
            <a:r>
              <a:rPr lang="pt-BR" sz="2000" dirty="0" smtClean="0"/>
              <a:t>  redução da HIV grau IV:OR:0,3;IC a 05%:o,o7-0.9)</a:t>
            </a:r>
          </a:p>
        </p:txBody>
      </p:sp>
      <p:sp>
        <p:nvSpPr>
          <p:cNvPr id="53251" name="Rectangle 4"/>
          <p:cNvSpPr>
            <a:spLocks noChangeArrowheads="1"/>
          </p:cNvSpPr>
          <p:nvPr/>
        </p:nvSpPr>
        <p:spPr bwMode="auto">
          <a:xfrm>
            <a:off x="0" y="6553200"/>
            <a:ext cx="1238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latin typeface="Arial" pitchFamily="34" charset="0"/>
              </a:rPr>
              <a:t>Margotto,PR</a:t>
            </a:r>
          </a:p>
        </p:txBody>
      </p:sp>
      <p:sp>
        <p:nvSpPr>
          <p:cNvPr id="53252" name="Rectangle 5"/>
          <p:cNvSpPr>
            <a:spLocks noChangeArrowheads="1"/>
          </p:cNvSpPr>
          <p:nvPr/>
        </p:nvSpPr>
        <p:spPr bwMode="auto">
          <a:xfrm>
            <a:off x="6764338" y="6553200"/>
            <a:ext cx="23796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b="1">
                <a:latin typeface="Arial Narrow" pitchFamily="34" charset="0"/>
              </a:rPr>
              <a:t>Volpe,1995</a:t>
            </a:r>
          </a:p>
        </p:txBody>
      </p:sp>
      <p:pic>
        <p:nvPicPr>
          <p:cNvPr id="53253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445125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53254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981200"/>
            <a:ext cx="8664575" cy="4687888"/>
          </a:xfrm>
        </p:spPr>
        <p:txBody>
          <a:bodyPr/>
          <a:lstStyle/>
          <a:p>
            <a:pPr>
              <a:defRPr/>
            </a:pPr>
            <a:r>
              <a:rPr lang="pt-BR" altLang="pt-BR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Corticosteróide pré-natal</a:t>
            </a:r>
            <a:r>
              <a:rPr lang="pt-BR" altLang="pt-BR" sz="2000" b="1" smtClean="0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</a:p>
          <a:p>
            <a:pPr algn="ctr">
              <a:buFont typeface="Monotype Sorts" charset="2"/>
              <a:buNone/>
              <a:defRPr/>
            </a:pPr>
            <a:r>
              <a:rPr lang="pt-BR" altLang="pt-BR" sz="2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	</a:t>
            </a:r>
            <a:r>
              <a:rPr lang="pt-BR" altLang="pt-BR" sz="2000" b="1" smtClean="0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 mais significante fator na prevenção da hemorragia intraventricular</a:t>
            </a:r>
          </a:p>
          <a:p>
            <a:pPr>
              <a:defRPr/>
            </a:pPr>
            <a:r>
              <a:rPr lang="pt-BR" altLang="pt-BR" sz="2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Margotto PR e cl (2011):187gest/219 RN           e</a:t>
            </a:r>
          </a:p>
          <a:p>
            <a:pPr>
              <a:buFont typeface="Monotype Sorts" charset="2"/>
              <a:buNone/>
              <a:defRPr/>
            </a:pPr>
            <a:r>
              <a:rPr lang="pt-BR" altLang="pt-BR" sz="2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-uso do corticost: 50.3%</a:t>
            </a:r>
          </a:p>
          <a:p>
            <a:pPr>
              <a:buFont typeface="Monotype Sorts" charset="2"/>
              <a:buNone/>
              <a:defRPr/>
            </a:pPr>
            <a:r>
              <a:rPr lang="pt-BR" altLang="pt-BR" sz="2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-HIV(todos os graus):RR:0,49 (IC a 95%:0,26-0.95)</a:t>
            </a:r>
          </a:p>
          <a:p>
            <a:pPr>
              <a:defRPr/>
            </a:pPr>
            <a:r>
              <a:rPr lang="pt-BR" altLang="pt-BR" sz="2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Riskin et al (análise multivariada)</a:t>
            </a:r>
          </a:p>
          <a:p>
            <a:pPr>
              <a:buFont typeface="Monotype Sorts" charset="2"/>
              <a:buNone/>
              <a:defRPr/>
            </a:pPr>
            <a:r>
              <a:rPr lang="pt-BR" altLang="pt-BR" sz="2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-o não uso:aumentou da HIV:OR=2,7 (95% IC 2,12-3.45)</a:t>
            </a:r>
          </a:p>
          <a:p>
            <a:pPr>
              <a:buFont typeface="Monotype Sorts" charset="2"/>
              <a:buNone/>
              <a:defRPr/>
            </a:pPr>
            <a:r>
              <a:rPr lang="pt-BR" altLang="pt-BR" sz="28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Mecanismo</a:t>
            </a:r>
          </a:p>
          <a:p>
            <a:pPr>
              <a:buFont typeface="Monotype Sorts" charset="2"/>
              <a:buNone/>
              <a:defRPr/>
            </a:pPr>
            <a:r>
              <a:rPr lang="pt-BR" altLang="pt-BR" sz="28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pt-BR" altLang="pt-BR" sz="2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-aceleração da diferenciação das células neuronais </a:t>
            </a:r>
          </a:p>
          <a:p>
            <a:pPr>
              <a:buFont typeface="Monotype Sorts" charset="2"/>
              <a:buNone/>
              <a:defRPr/>
            </a:pPr>
            <a:r>
              <a:rPr lang="pt-BR" altLang="pt-BR" sz="2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-promoção da maturação dos vasos sangüíneos na matriz germinativa</a:t>
            </a:r>
            <a:r>
              <a:rPr lang="pt-BR" altLang="pt-BR" sz="20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pt-BR" altLang="pt-BR" sz="2000" smtClean="0">
              <a:effectLst/>
            </a:endParaRPr>
          </a:p>
          <a:p>
            <a:pPr>
              <a:defRPr/>
            </a:pPr>
            <a:endParaRPr lang="pt-BR" altLang="pt-BR" sz="200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4275" name="Rectangle 4"/>
          <p:cNvSpPr>
            <a:spLocks noChangeArrowheads="1"/>
          </p:cNvSpPr>
          <p:nvPr/>
        </p:nvSpPr>
        <p:spPr bwMode="auto">
          <a:xfrm>
            <a:off x="1042988" y="1314450"/>
            <a:ext cx="64452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Clr>
                <a:schemeClr val="folHlink"/>
              </a:buClr>
              <a:buSzPct val="80000"/>
              <a:buFont typeface="GeographicSymbols" charset="2"/>
              <a:buChar char="þ"/>
            </a:pPr>
            <a:r>
              <a:rPr lang="pt-BR" altLang="pt-BR" b="1"/>
              <a:t>Prevenção: Intervenção pré – natal</a:t>
            </a:r>
          </a:p>
        </p:txBody>
      </p:sp>
      <p:sp>
        <p:nvSpPr>
          <p:cNvPr id="54276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54277" name="Picture 8" descr="link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997200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Picture 10" descr="link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997200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788" y="1524000"/>
            <a:ext cx="9066212" cy="5334000"/>
          </a:xfrm>
        </p:spPr>
        <p:txBody>
          <a:bodyPr/>
          <a:lstStyle/>
          <a:p>
            <a:pPr algn="ctr"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CORTICOSTERÓIDE PRÉ NATAL</a:t>
            </a:r>
          </a:p>
          <a:p>
            <a:pPr>
              <a:lnSpc>
                <a:spcPct val="200000"/>
              </a:lnSpc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800" b="1" smtClean="0">
                <a:latin typeface="Arial Narrow" pitchFamily="34" charset="0"/>
              </a:rPr>
              <a:t> </a:t>
            </a:r>
            <a:r>
              <a:rPr lang="pt-BR" sz="2400" b="1" smtClean="0">
                <a:effectLst/>
                <a:latin typeface="Arial Narrow" pitchFamily="34" charset="0"/>
              </a:rPr>
              <a:t>Leviton e cl, 1999         HP / HIV em 40 – 50 % com 1 curso completo</a:t>
            </a:r>
          </a:p>
          <a:p>
            <a:pPr>
              <a:lnSpc>
                <a:spcPct val="200000"/>
              </a:lnSpc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smtClean="0">
                <a:effectLst/>
                <a:latin typeface="Arial Narrow" pitchFamily="34" charset="0"/>
              </a:rPr>
              <a:t>			            Necessidade de drenagem ventricular </a:t>
            </a:r>
          </a:p>
          <a:p>
            <a:pPr>
              <a:lnSpc>
                <a:spcPct val="200000"/>
              </a:lnSpc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smtClean="0">
                <a:effectLst/>
                <a:latin typeface="Arial Narrow" pitchFamily="34" charset="0"/>
              </a:rPr>
              <a:t>			            Risco de ecoluscência PV</a:t>
            </a:r>
          </a:p>
          <a:p>
            <a:pPr algn="ctr">
              <a:lnSpc>
                <a:spcPct val="200000"/>
              </a:lnSpc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smtClean="0">
                <a:effectLst/>
                <a:latin typeface="Arial Narrow" pitchFamily="34" charset="0"/>
              </a:rPr>
              <a:t>  ( RN com HP / HIV com hipotiroxinemia e vasculite fetal) : completo ou parcial</a:t>
            </a:r>
          </a:p>
        </p:txBody>
      </p:sp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60325" y="6386513"/>
            <a:ext cx="199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Margotto,PR</a:t>
            </a:r>
          </a:p>
        </p:txBody>
      </p:sp>
      <p:sp>
        <p:nvSpPr>
          <p:cNvPr id="55300" name="AutoShape 8"/>
          <p:cNvSpPr>
            <a:spLocks noChangeArrowheads="1"/>
          </p:cNvSpPr>
          <p:nvPr/>
        </p:nvSpPr>
        <p:spPr bwMode="auto">
          <a:xfrm>
            <a:off x="2411413" y="2565400"/>
            <a:ext cx="341312" cy="1871663"/>
          </a:xfrm>
          <a:prstGeom prst="downArrow">
            <a:avLst>
              <a:gd name="adj1" fmla="val 50000"/>
              <a:gd name="adj2" fmla="val 13709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5301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9066213" cy="53340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PREVENÇÃO: iNTERVENÇÃO PÓS - NATAL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400" b="1" u="sng" smtClean="0">
                <a:latin typeface="Arial Narrow" pitchFamily="34" charset="0"/>
              </a:rPr>
              <a:t>RESSUCITAÇÃO PÓS NATAL</a:t>
            </a:r>
          </a:p>
          <a:p>
            <a:pPr lvl="1">
              <a:lnSpc>
                <a:spcPct val="90000"/>
              </a:lnSpc>
              <a:defRPr/>
            </a:pPr>
            <a:endParaRPr lang="pt-BR" sz="2400" b="1" smtClean="0">
              <a:latin typeface="Arial Narrow" pitchFamily="34" charset="0"/>
            </a:endParaRPr>
          </a:p>
          <a:p>
            <a:pPr lvl="1">
              <a:lnSpc>
                <a:spcPct val="7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Evitar rápida infusão de expansores / soluções hipertônicas</a:t>
            </a:r>
          </a:p>
          <a:p>
            <a:pPr lvl="1">
              <a:lnSpc>
                <a:spcPct val="7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( NaHCO</a:t>
            </a:r>
            <a:r>
              <a:rPr lang="pt-BR" sz="2400" b="1" baseline="-25000" smtClean="0">
                <a:latin typeface="Arial Narrow" pitchFamily="34" charset="0"/>
              </a:rPr>
              <a:t>3</a:t>
            </a:r>
            <a:r>
              <a:rPr lang="pt-BR" sz="2400" b="1" smtClean="0">
                <a:latin typeface="Arial Narrow" pitchFamily="34" charset="0"/>
              </a:rPr>
              <a:t>) </a:t>
            </a:r>
          </a:p>
          <a:p>
            <a:pPr lvl="1"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Evitar hipotermia, hipercapnia, ( hiperventilação : controverso) 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400" b="1" u="sng" smtClean="0">
                <a:latin typeface="Arial Narrow" pitchFamily="34" charset="0"/>
              </a:rPr>
              <a:t>CORREÇÃO DE DISTURBIOS HEMODINÂMICOS:</a:t>
            </a:r>
          </a:p>
          <a:p>
            <a:pPr lvl="1">
              <a:lnSpc>
                <a:spcPct val="90000"/>
              </a:lnSpc>
              <a:defRPr/>
            </a:pPr>
            <a:endParaRPr lang="pt-BR" sz="2400" b="1" u="sng" smtClean="0">
              <a:latin typeface="Arial Narrow" pitchFamily="34" charset="0"/>
            </a:endParaRPr>
          </a:p>
          <a:p>
            <a:pPr lvl="1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Prevenir excessivo manuseio, aspiração traqueal, infusão de sangue ou colóide, ET, Apnéia, convulsões, pneumotórax, hipercapnia</a:t>
            </a:r>
          </a:p>
          <a:p>
            <a:pPr lvl="1">
              <a:lnSpc>
                <a:spcPct val="7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Controle rigoroso da PA</a:t>
            </a:r>
          </a:p>
          <a:p>
            <a:pPr lvl="1"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Pronto tratamento da Ins. Cardiaca no RN asfíxico</a:t>
            </a:r>
            <a:br>
              <a:rPr lang="pt-BR" sz="2400" b="1" smtClean="0">
                <a:latin typeface="Arial Narrow" pitchFamily="34" charset="0"/>
              </a:rPr>
            </a:br>
            <a:endParaRPr lang="pt-BR" sz="2400" b="1" smtClean="0">
              <a:latin typeface="Arial Narrow" pitchFamily="34" charset="0"/>
            </a:endParaRPr>
          </a:p>
        </p:txBody>
      </p:sp>
      <p:sp>
        <p:nvSpPr>
          <p:cNvPr id="56323" name="Rectangle 4"/>
          <p:cNvSpPr>
            <a:spLocks noChangeArrowheads="1"/>
          </p:cNvSpPr>
          <p:nvPr/>
        </p:nvSpPr>
        <p:spPr bwMode="auto">
          <a:xfrm>
            <a:off x="60325" y="6386513"/>
            <a:ext cx="199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Margotto,PR</a:t>
            </a:r>
          </a:p>
        </p:txBody>
      </p:sp>
      <p:sp>
        <p:nvSpPr>
          <p:cNvPr id="56324" name="Rectangle 5"/>
          <p:cNvSpPr>
            <a:spLocks noChangeArrowheads="1"/>
          </p:cNvSpPr>
          <p:nvPr/>
        </p:nvSpPr>
        <p:spPr bwMode="auto">
          <a:xfrm>
            <a:off x="6781800" y="5257800"/>
            <a:ext cx="2360613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Perlman e cl, 1983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Lou e cl, 1982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Cooke e Morgan ,1982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Omar e cl, 1985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Zymonowicz e cl, 1986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 Narrow" pitchFamily="34" charset="0"/>
              </a:rPr>
              <a:t>Volpe, 1989</a:t>
            </a:r>
          </a:p>
        </p:txBody>
      </p:sp>
      <p:sp>
        <p:nvSpPr>
          <p:cNvPr id="56325" name="Text Box 6"/>
          <p:cNvSpPr txBox="1">
            <a:spLocks noChangeArrowheads="1"/>
          </p:cNvSpPr>
          <p:nvPr/>
        </p:nvSpPr>
        <p:spPr bwMode="auto">
          <a:xfrm>
            <a:off x="539750" y="5445125"/>
            <a:ext cx="5969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00FF00"/>
                </a:solidFill>
              </a:rPr>
              <a:t>NIDCAP:Cuidado do Desenvolvimento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00FF00"/>
                </a:solidFill>
              </a:rPr>
              <a:t>                 Individualizado (Als, 2004)</a:t>
            </a:r>
          </a:p>
        </p:txBody>
      </p:sp>
      <p:sp>
        <p:nvSpPr>
          <p:cNvPr id="56326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9066213" cy="53340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PREVENÇÃO: </a:t>
            </a:r>
          </a:p>
          <a:p>
            <a:pPr lvl="1">
              <a:lnSpc>
                <a:spcPct val="80000"/>
              </a:lnSpc>
              <a:defRPr/>
            </a:pPr>
            <a:r>
              <a:rPr lang="pt-BR" sz="2400" b="1" u="sng" smtClean="0">
                <a:latin typeface="Arial Narrow" pitchFamily="34" charset="0"/>
              </a:rPr>
              <a:t>INTERVENÇÃO FARMACOLÓGICA:</a:t>
            </a:r>
          </a:p>
          <a:p>
            <a:pPr lvl="1">
              <a:lnSpc>
                <a:spcPct val="80000"/>
              </a:lnSpc>
              <a:defRPr/>
            </a:pPr>
            <a:endParaRPr lang="pt-BR" sz="2400" b="1" u="sng" smtClean="0">
              <a:latin typeface="Arial Narrow" pitchFamily="34" charset="0"/>
            </a:endParaRPr>
          </a:p>
          <a:p>
            <a:pPr lvl="2">
              <a:lnSpc>
                <a:spcPct val="90000"/>
              </a:lnSpc>
              <a:defRPr/>
            </a:pPr>
            <a:r>
              <a:rPr lang="pt-BR" b="1" smtClean="0">
                <a:latin typeface="Arial Narrow" pitchFamily="34" charset="0"/>
              </a:rPr>
              <a:t>INDOMETACINA:</a:t>
            </a:r>
          </a:p>
          <a:p>
            <a:pPr lvl="2">
              <a:lnSpc>
                <a:spcPct val="90000"/>
              </a:lnSpc>
              <a:defRPr/>
            </a:pPr>
            <a:endParaRPr lang="pt-BR" b="1" smtClean="0">
              <a:latin typeface="Arial Narrow" pitchFamily="34" charset="0"/>
            </a:endParaRP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Ment e cl, 1994:          HIV: 12% versus 18% (controles)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(Doses: 0,1 mg/ Kg EV 6 -12 h seguido de 2 doses cada 24h </a:t>
            </a:r>
          </a:p>
          <a:p>
            <a:pPr>
              <a:lnSpc>
                <a:spcPct val="12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431 RN de peso 600 - 1250g)</a:t>
            </a:r>
          </a:p>
          <a:p>
            <a:pPr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MECANISMO:      FSC (20-30%)</a:t>
            </a:r>
          </a:p>
          <a:p>
            <a:pPr>
              <a:lnSpc>
                <a:spcPct val="8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			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INIBIÇÃO  DA PROSTAGLANDINA         VASOCOSNTRICÇÃO CEREBRAL                   			                  	</a:t>
            </a:r>
          </a:p>
        </p:txBody>
      </p:sp>
      <p:sp>
        <p:nvSpPr>
          <p:cNvPr id="57347" name="Rectangle 4"/>
          <p:cNvSpPr>
            <a:spLocks noChangeArrowheads="1"/>
          </p:cNvSpPr>
          <p:nvPr/>
        </p:nvSpPr>
        <p:spPr bwMode="auto">
          <a:xfrm>
            <a:off x="0" y="6491288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itchFamily="34" charset="0"/>
              </a:rPr>
              <a:t>Margotto,PR</a:t>
            </a:r>
          </a:p>
        </p:txBody>
      </p:sp>
      <p:sp>
        <p:nvSpPr>
          <p:cNvPr id="57348" name="AutoShape 5"/>
          <p:cNvSpPr>
            <a:spLocks noChangeArrowheads="1"/>
          </p:cNvSpPr>
          <p:nvPr/>
        </p:nvSpPr>
        <p:spPr bwMode="auto">
          <a:xfrm>
            <a:off x="1116013" y="4365625"/>
            <a:ext cx="673100" cy="368300"/>
          </a:xfrm>
          <a:prstGeom prst="downArrow">
            <a:avLst>
              <a:gd name="adj1" fmla="val 50000"/>
              <a:gd name="adj2" fmla="val 50005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7349" name="AutoShape 6"/>
          <p:cNvSpPr>
            <a:spLocks noChangeArrowheads="1"/>
          </p:cNvSpPr>
          <p:nvPr/>
        </p:nvSpPr>
        <p:spPr bwMode="auto">
          <a:xfrm>
            <a:off x="2268538" y="4076700"/>
            <a:ext cx="215900" cy="292100"/>
          </a:xfrm>
          <a:prstGeom prst="downArrow">
            <a:avLst>
              <a:gd name="adj1" fmla="val 50000"/>
              <a:gd name="adj2" fmla="val 67653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7350" name="AutoShape 9"/>
          <p:cNvSpPr>
            <a:spLocks noChangeArrowheads="1"/>
          </p:cNvSpPr>
          <p:nvPr/>
        </p:nvSpPr>
        <p:spPr bwMode="auto">
          <a:xfrm>
            <a:off x="2627313" y="2781300"/>
            <a:ext cx="215900" cy="292100"/>
          </a:xfrm>
          <a:prstGeom prst="downArrow">
            <a:avLst>
              <a:gd name="adj1" fmla="val 50000"/>
              <a:gd name="adj2" fmla="val 67653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7351" name="AutoShape 10"/>
          <p:cNvSpPr>
            <a:spLocks noChangeArrowheads="1"/>
          </p:cNvSpPr>
          <p:nvPr/>
        </p:nvSpPr>
        <p:spPr bwMode="auto">
          <a:xfrm>
            <a:off x="4356100" y="4076700"/>
            <a:ext cx="471488" cy="269875"/>
          </a:xfrm>
          <a:prstGeom prst="rightArrow">
            <a:avLst>
              <a:gd name="adj1" fmla="val 50000"/>
              <a:gd name="adj2" fmla="val 4367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57352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9066213" cy="5334000"/>
          </a:xfrm>
        </p:spPr>
        <p:txBody>
          <a:bodyPr/>
          <a:lstStyle/>
          <a:p>
            <a:pPr algn="ctr"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INDOMETACINA FOLLOW-UP AOS 3 ANOS</a:t>
            </a:r>
          </a:p>
        </p:txBody>
      </p:sp>
      <p:graphicFrame>
        <p:nvGraphicFramePr>
          <p:cNvPr id="58371" name="Object 5"/>
          <p:cNvGraphicFramePr>
            <a:graphicFrameLocks/>
          </p:cNvGraphicFramePr>
          <p:nvPr/>
        </p:nvGraphicFramePr>
        <p:xfrm>
          <a:off x="1619250" y="1196975"/>
          <a:ext cx="6451600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7" name="Documento" r:id="rId3" imgW="6085840" imgH="4064000" progId="Word.Document.6">
                  <p:embed/>
                </p:oleObj>
              </mc:Choice>
              <mc:Fallback>
                <p:oleObj name="Documento" r:id="rId3" imgW="6085840" imgH="4064000" progId="Word.Document.6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196975"/>
                        <a:ext cx="6451600" cy="426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2" name="Rectangle 6"/>
          <p:cNvSpPr>
            <a:spLocks noChangeArrowheads="1"/>
          </p:cNvSpPr>
          <p:nvPr/>
        </p:nvSpPr>
        <p:spPr bwMode="auto">
          <a:xfrm>
            <a:off x="900113" y="4508500"/>
            <a:ext cx="740727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500" b="1">
                <a:latin typeface="Arial Narrow" pitchFamily="34" charset="0"/>
              </a:rPr>
              <a:t>* n</a:t>
            </a:r>
            <a:r>
              <a:rPr lang="pt-BR" altLang="pt-BR" sz="2500" b="1" baseline="30000">
                <a:latin typeface="Arial Narrow" pitchFamily="34" charset="0"/>
              </a:rPr>
              <a:t>o</a:t>
            </a:r>
            <a:r>
              <a:rPr lang="pt-BR" altLang="pt-BR" sz="2500" b="1">
                <a:latin typeface="Arial Narrow" pitchFamily="34" charset="0"/>
              </a:rPr>
              <a:t> de crianças submetidas ao secreening de visão e audição nos primeiros18 meses</a:t>
            </a:r>
          </a:p>
        </p:txBody>
      </p:sp>
      <p:sp>
        <p:nvSpPr>
          <p:cNvPr id="58373" name="Rectangle 7"/>
          <p:cNvSpPr>
            <a:spLocks noChangeArrowheads="1"/>
          </p:cNvSpPr>
          <p:nvPr/>
        </p:nvSpPr>
        <p:spPr bwMode="auto">
          <a:xfrm>
            <a:off x="6600825" y="4941888"/>
            <a:ext cx="2543175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300" b="1">
                <a:latin typeface="Arial Narrow" pitchFamily="34" charset="0"/>
              </a:rPr>
              <a:t>Ment e cl, 1996</a:t>
            </a:r>
          </a:p>
        </p:txBody>
      </p:sp>
      <p:sp>
        <p:nvSpPr>
          <p:cNvPr id="58374" name="Text Box 8"/>
          <p:cNvSpPr txBox="1">
            <a:spLocks noChangeArrowheads="1"/>
          </p:cNvSpPr>
          <p:nvPr/>
        </p:nvSpPr>
        <p:spPr bwMode="auto">
          <a:xfrm>
            <a:off x="1331913" y="5516563"/>
            <a:ext cx="686752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Fowlie (Cochrane,2010):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-sem efeito na mortalidade (</a:t>
            </a:r>
            <a:r>
              <a:rPr lang="pt-BR" altLang="pt-BR" sz="2400" b="1"/>
              <a:t>RR:0,96;0,81-1,12</a:t>
            </a:r>
            <a:r>
              <a:rPr lang="pt-BR" altLang="pt-BR" sz="2400"/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-sem efeito na morte;neurodesen (</a:t>
            </a:r>
            <a:r>
              <a:rPr lang="pt-BR" altLang="pt-BR" sz="2400" b="1"/>
              <a:t>RR:1,02; 0,90-1,17</a:t>
            </a:r>
            <a:r>
              <a:rPr lang="pt-BR" altLang="pt-BR" sz="2400"/>
              <a:t>)</a:t>
            </a:r>
          </a:p>
        </p:txBody>
      </p:sp>
      <p:sp>
        <p:nvSpPr>
          <p:cNvPr id="58375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400">
                <a:solidFill>
                  <a:schemeClr val="tx2"/>
                </a:solidFill>
              </a:rPr>
              <a:t>Prevenção da Hemorragia Intracraniana</a:t>
            </a:r>
          </a:p>
        </p:txBody>
      </p:sp>
      <p:sp>
        <p:nvSpPr>
          <p:cNvPr id="135172" name="Rectangle 4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/>
            </a:pPr>
            <a:r>
              <a:rPr lang="pt-BR" sz="3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Evaluation and development of potentially better practices for the prevention of brain hemorrhage and isquemic brain injury in very low birth weight infants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endParaRPr lang="pt-BR" sz="320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marL="342900" indent="-342900" algn="ctr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3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Carteaux, C et al</a:t>
            </a:r>
          </a:p>
          <a:p>
            <a:pPr marL="342900" indent="-342900" algn="ctr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3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Pediatrics 2003; 111 ( 4 )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400">
                <a:solidFill>
                  <a:schemeClr val="tx2"/>
                </a:solidFill>
              </a:rPr>
              <a:t>Prevenção da Hemorragia Intracraniana</a:t>
            </a:r>
          </a:p>
        </p:txBody>
      </p:sp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/>
            </a:pPr>
            <a:r>
              <a:rPr lang="pt-BR" sz="32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Otimizar o uso do </a:t>
            </a:r>
            <a:r>
              <a:rPr lang="pt-BR" sz="3200" b="1" dirty="0" err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do</a:t>
            </a:r>
            <a:r>
              <a:rPr lang="pt-BR" sz="32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esteróide pré natal</a:t>
            </a:r>
            <a:endParaRPr lang="pt-BR" sz="3200" dirty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</a:t>
            </a:r>
            <a:r>
              <a:rPr lang="pt-BR" sz="32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betametasona</a:t>
            </a: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- Evidência = 1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Evitar </a:t>
            </a:r>
            <a:r>
              <a:rPr lang="pt-BR" sz="32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dexametasona</a:t>
            </a: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- Evidência = 4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Estudo retrospectivo indicou que a </a:t>
            </a:r>
            <a:r>
              <a:rPr lang="pt-BR" sz="32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dexametasona</a:t>
            </a: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está associada com um maior risco de </a:t>
            </a:r>
            <a:r>
              <a:rPr lang="pt-BR" sz="32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leucomalácia</a:t>
            </a: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pt-BR" sz="32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periventricular</a:t>
            </a: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quando comparada com a </a:t>
            </a:r>
            <a:r>
              <a:rPr lang="pt-BR" sz="32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betametasona</a:t>
            </a:r>
            <a:endParaRPr lang="pt-BR" sz="3200" dirty="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0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                     </a:t>
            </a:r>
            <a:r>
              <a:rPr lang="pt-BR" sz="20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Baud</a:t>
            </a:r>
            <a:r>
              <a:rPr lang="pt-BR" sz="20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O - N </a:t>
            </a:r>
            <a:r>
              <a:rPr lang="pt-BR" sz="20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engl</a:t>
            </a:r>
            <a:r>
              <a:rPr lang="pt-BR" sz="20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J </a:t>
            </a:r>
            <a:r>
              <a:rPr lang="pt-BR" sz="2000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Med</a:t>
            </a:r>
            <a:r>
              <a:rPr lang="pt-BR" sz="20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- 1999; 341 ( 16): 1190-6</a:t>
            </a:r>
            <a:r>
              <a:rPr lang="pt-BR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400">
                <a:solidFill>
                  <a:schemeClr val="tx2"/>
                </a:solidFill>
              </a:rPr>
              <a:t>Prevenção da Hemorragia Intracraniana</a:t>
            </a:r>
          </a:p>
        </p:txBody>
      </p:sp>
      <p:sp>
        <p:nvSpPr>
          <p:cNvPr id="138243" name="Rectangle 3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/>
            </a:pPr>
            <a:r>
              <a:rPr lang="pt-BR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Centro terciário com UTI Neo</a:t>
            </a:r>
            <a:r>
              <a:rPr lang="pt-BR" sz="3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- Evidência = 3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3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Estudos mostraram que RN PT transportados tiveram maior morbimortalidade, incluindo HIC/LPV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                  Cooke RW Arch Dis Child 1991;66:403-407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                  Clark C J Pediatr 1981;99:625-28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                  Hawgood S Am J Dis Child 1984;138:136-39</a:t>
            </a:r>
            <a:endParaRPr lang="pt-BR" sz="320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/>
            </a:pPr>
            <a:endParaRPr lang="pt-BR" sz="320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400">
                <a:solidFill>
                  <a:schemeClr val="tx2"/>
                </a:solidFill>
              </a:rPr>
              <a:t>Prevenção da Hemorragia Intracraniana</a:t>
            </a:r>
          </a:p>
        </p:txBody>
      </p:sp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/>
            </a:pPr>
            <a:r>
              <a:rPr lang="pt-BR" sz="28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Administrar antibióticos prenatal para ruptura prematura de membranas</a:t>
            </a:r>
            <a:r>
              <a:rPr lang="pt-BR" sz="2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- Evidência = 1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Corioamnionite é o maior fator de risco independente para HIC/LPV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População de RNPT MBP ( 374 ) uso materno de antibiótico foi associado com diminuição do risco de LPV.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               </a:t>
            </a:r>
            <a:r>
              <a:rPr lang="pt-BR" sz="20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Paul DA. Arch Pediatr Adolesc Med 2003: 157 : 145-9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400">
                <a:solidFill>
                  <a:schemeClr val="tx2"/>
                </a:solidFill>
              </a:rPr>
              <a:t>Prevenção da Hemorragia Intracraniana</a:t>
            </a:r>
          </a:p>
        </p:txBody>
      </p:sp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/>
            </a:pPr>
            <a:r>
              <a:rPr lang="pt-BR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Otimizar terapia para hipotensão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endParaRPr lang="pt-BR" sz="320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3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Tratar somente hipovolemia evidente com perda de sangue obvia - </a:t>
            </a:r>
            <a:r>
              <a:rPr lang="pt-BR" sz="2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Evidência = 3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Sem hipovolemia evidente fazer no máximo 2 bolus de volume - Evidência = 2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r>
              <a:rPr lang="pt-BR" sz="2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Infundir bolus de volume em período acima de 30 minutos - Evidência = 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400">
                <a:solidFill>
                  <a:schemeClr val="tx2"/>
                </a:solidFill>
              </a:rPr>
              <a:t>Então :evidência 1</a:t>
            </a:r>
          </a:p>
        </p:txBody>
      </p:sp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468313" y="4292600"/>
            <a:ext cx="799147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/>
            </a:pPr>
            <a:r>
              <a:rPr lang="pt-BR" sz="3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Administrar betametasona pré natal.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/>
            </a:pPr>
            <a:r>
              <a:rPr lang="pt-BR" sz="3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Administrar antibiótico pré- natal para ruptura prematura de membranas.</a:t>
            </a:r>
          </a:p>
          <a:p>
            <a:pPr marL="342900" indent="-342900" algn="just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None/>
              <a:defRPr/>
            </a:pPr>
            <a:endParaRPr lang="pt-BR" sz="320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pic>
        <p:nvPicPr>
          <p:cNvPr id="64516" name="Picture 6" descr="1326li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377950"/>
            <a:ext cx="3887788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28600" y="685800"/>
            <a:ext cx="8686800" cy="5105400"/>
          </a:xfrm>
        </p:spPr>
        <p:txBody>
          <a:bodyPr/>
          <a:lstStyle/>
          <a:p>
            <a:pPr>
              <a:defRPr/>
            </a:pPr>
            <a:r>
              <a:rPr lang="pt-BR" b="1" smtClean="0">
                <a:solidFill>
                  <a:srgbClr val="FF9900"/>
                </a:solidFill>
              </a:rPr>
              <a:t>Vigilância interdisciplinar</a:t>
            </a:r>
            <a:r>
              <a:rPr lang="pt-BR" smtClean="0"/>
              <a:t> </a:t>
            </a:r>
            <a:r>
              <a:rPr lang="pt-BR" smtClean="0">
                <a:sym typeface="Wingdings" pitchFamily="2" charset="2"/>
              </a:rPr>
              <a:t>(2004/2005)</a:t>
            </a:r>
            <a:r>
              <a:rPr lang="pt-BR" smtClean="0"/>
              <a:t> RN &lt;1000g</a:t>
            </a:r>
          </a:p>
          <a:p>
            <a:pPr>
              <a:defRPr/>
            </a:pPr>
            <a:r>
              <a:rPr lang="pt-BR" smtClean="0"/>
              <a:t>Obstetras e Neonatologistas (reuniões mensais)</a:t>
            </a:r>
          </a:p>
          <a:p>
            <a:pPr>
              <a:defRPr/>
            </a:pPr>
            <a:r>
              <a:rPr lang="pt-BR" smtClean="0"/>
              <a:t>-Obladen M (2008)</a:t>
            </a:r>
          </a:p>
          <a:p>
            <a:pPr>
              <a:defRPr/>
            </a:pPr>
            <a:r>
              <a:rPr lang="pt-BR" smtClean="0"/>
              <a:t>-Todos os graus: 33,7%      vigilância:</a:t>
            </a:r>
          </a:p>
          <a:p>
            <a:pPr>
              <a:defRPr/>
            </a:pPr>
            <a:endParaRPr lang="pt-BR" smtClean="0"/>
          </a:p>
          <a:p>
            <a:pPr>
              <a:defRPr/>
            </a:pPr>
            <a:r>
              <a:rPr lang="pt-BR" smtClean="0"/>
              <a:t>                             13,5% (p=0,007)</a:t>
            </a:r>
          </a:p>
          <a:p>
            <a:pPr>
              <a:defRPr/>
            </a:pPr>
            <a:r>
              <a:rPr lang="pt-BR" smtClean="0"/>
              <a:t>-Grau III-IV:20%      vigilância:</a:t>
            </a:r>
          </a:p>
          <a:p>
            <a:pPr>
              <a:defRPr/>
            </a:pPr>
            <a:endParaRPr lang="pt-BR" smtClean="0"/>
          </a:p>
          <a:p>
            <a:pPr>
              <a:defRPr/>
            </a:pPr>
            <a:r>
              <a:rPr lang="pt-BR" smtClean="0"/>
              <a:t>                                 3,4% (p=0,0006)</a:t>
            </a:r>
          </a:p>
          <a:p>
            <a:pPr>
              <a:defRPr/>
            </a:pPr>
            <a:r>
              <a:rPr lang="pt-BR" smtClean="0"/>
              <a:t>-</a:t>
            </a:r>
            <a:r>
              <a:rPr lang="pt-BR" sz="2800" smtClean="0">
                <a:solidFill>
                  <a:srgbClr val="00FF00"/>
                </a:solidFill>
              </a:rPr>
              <a:t>esteróide pré-natal,  tempo do uso do surfactante</a:t>
            </a:r>
          </a:p>
          <a:p>
            <a:pPr>
              <a:defRPr/>
            </a:pPr>
            <a:endParaRPr lang="pt-BR" smtClean="0">
              <a:solidFill>
                <a:srgbClr val="00FF00"/>
              </a:solidFill>
            </a:endParaRPr>
          </a:p>
          <a:p>
            <a:pPr>
              <a:defRPr/>
            </a:pPr>
            <a:endParaRPr lang="pt-BR" smtClean="0"/>
          </a:p>
          <a:p>
            <a:pPr>
              <a:defRPr/>
            </a:pPr>
            <a:endParaRPr lang="pt-BR" smtClean="0"/>
          </a:p>
        </p:txBody>
      </p:sp>
      <p:sp>
        <p:nvSpPr>
          <p:cNvPr id="65539" name="AutoShape 4"/>
          <p:cNvSpPr>
            <a:spLocks noChangeArrowheads="1"/>
          </p:cNvSpPr>
          <p:nvPr/>
        </p:nvSpPr>
        <p:spPr bwMode="auto">
          <a:xfrm>
            <a:off x="5435600" y="3141663"/>
            <a:ext cx="457200" cy="257175"/>
          </a:xfrm>
          <a:prstGeom prst="notchedRightArrow">
            <a:avLst>
              <a:gd name="adj1" fmla="val 50000"/>
              <a:gd name="adj2" fmla="val 4444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65540" name="AutoShape 5"/>
          <p:cNvSpPr>
            <a:spLocks noChangeArrowheads="1"/>
          </p:cNvSpPr>
          <p:nvPr/>
        </p:nvSpPr>
        <p:spPr bwMode="auto">
          <a:xfrm>
            <a:off x="5003800" y="4868863"/>
            <a:ext cx="457200" cy="257175"/>
          </a:xfrm>
          <a:prstGeom prst="notchedRightArrow">
            <a:avLst>
              <a:gd name="adj1" fmla="val 50000"/>
              <a:gd name="adj2" fmla="val 4444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65541" name="AutoShape 6"/>
          <p:cNvSpPr>
            <a:spLocks noChangeArrowheads="1"/>
          </p:cNvSpPr>
          <p:nvPr/>
        </p:nvSpPr>
        <p:spPr bwMode="auto">
          <a:xfrm>
            <a:off x="3563938" y="5300663"/>
            <a:ext cx="1152525" cy="792162"/>
          </a:xfrm>
          <a:prstGeom prst="lightningBolt">
            <a:avLst/>
          </a:prstGeom>
          <a:solidFill>
            <a:srgbClr val="00FF00"/>
          </a:solidFill>
          <a:ln w="12700">
            <a:solidFill>
              <a:srgbClr val="FF99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65542" name="AutoShape 7"/>
          <p:cNvSpPr>
            <a:spLocks noChangeArrowheads="1"/>
          </p:cNvSpPr>
          <p:nvPr/>
        </p:nvSpPr>
        <p:spPr bwMode="auto">
          <a:xfrm>
            <a:off x="3419475" y="3644900"/>
            <a:ext cx="1081088" cy="720725"/>
          </a:xfrm>
          <a:prstGeom prst="lightningBolt">
            <a:avLst/>
          </a:prstGeom>
          <a:solidFill>
            <a:srgbClr val="00FF00"/>
          </a:solidFill>
          <a:ln w="12700">
            <a:solidFill>
              <a:srgbClr val="FF99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65543" name="AutoShape 12"/>
          <p:cNvSpPr>
            <a:spLocks noChangeArrowheads="1"/>
          </p:cNvSpPr>
          <p:nvPr/>
        </p:nvSpPr>
        <p:spPr bwMode="auto">
          <a:xfrm>
            <a:off x="2124075" y="0"/>
            <a:ext cx="4681538" cy="914400"/>
          </a:xfrm>
          <a:prstGeom prst="irregularSeal2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>
                <a:solidFill>
                  <a:srgbClr val="FFFFFF"/>
                </a:solidFill>
              </a:rPr>
              <a:t>Mensagem para casa</a:t>
            </a:r>
          </a:p>
        </p:txBody>
      </p:sp>
      <p:pic>
        <p:nvPicPr>
          <p:cNvPr id="65544" name="Picture 17" descr="c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463"/>
            <a:ext cx="155892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81200"/>
            <a:ext cx="8447087" cy="4114800"/>
          </a:xfrm>
        </p:spPr>
        <p:txBody>
          <a:bodyPr/>
          <a:lstStyle/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800" dirty="0" smtClean="0"/>
              <a:t>Então, </a:t>
            </a:r>
            <a:r>
              <a:rPr lang="pt-BR" sz="2800" dirty="0" smtClean="0">
                <a:solidFill>
                  <a:srgbClr val="FF9900"/>
                </a:solidFill>
              </a:rPr>
              <a:t>falando especificamente</a:t>
            </a:r>
            <a:r>
              <a:rPr lang="pt-BR" sz="2800" dirty="0" smtClean="0"/>
              <a:t>: </a:t>
            </a:r>
            <a:r>
              <a:rPr lang="pt-BR" b="1" dirty="0" smtClean="0">
                <a:solidFill>
                  <a:srgbClr val="0000FF"/>
                </a:solidFill>
              </a:rPr>
              <a:t>1</a:t>
            </a:r>
            <a:r>
              <a:rPr lang="pt-BR" b="1" baseline="30000" dirty="0" smtClean="0">
                <a:solidFill>
                  <a:srgbClr val="0000FF"/>
                </a:solidFill>
              </a:rPr>
              <a:t>meiros </a:t>
            </a:r>
            <a:r>
              <a:rPr lang="pt-BR" b="1" dirty="0" smtClean="0">
                <a:solidFill>
                  <a:srgbClr val="0000FF"/>
                </a:solidFill>
                <a:effectLst/>
              </a:rPr>
              <a:t>3-4dias</a:t>
            </a:r>
            <a:r>
              <a:rPr lang="pt-BR" dirty="0" smtClean="0">
                <a:effectLst/>
              </a:rPr>
              <a:t> </a:t>
            </a:r>
            <a:r>
              <a:rPr lang="pt-BR" dirty="0" smtClean="0">
                <a:solidFill>
                  <a:srgbClr val="0000FF"/>
                </a:solidFill>
                <a:effectLst/>
              </a:rPr>
              <a:t>de vida</a:t>
            </a: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endParaRPr lang="pt-BR" sz="1800" dirty="0" smtClean="0">
              <a:solidFill>
                <a:srgbClr val="0000FF"/>
              </a:solidFill>
              <a:effectLst/>
            </a:endParaRP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r>
              <a:rPr lang="pt-BR" sz="2800" b="1" dirty="0" smtClean="0">
                <a:solidFill>
                  <a:srgbClr val="FF9900"/>
                </a:solidFill>
              </a:rPr>
              <a:t>                    Evitar aspirações de cânulas de rotina</a:t>
            </a:r>
            <a:endParaRPr lang="pt-BR" sz="1800" baseline="30000" dirty="0" smtClean="0">
              <a:solidFill>
                <a:srgbClr val="0000FF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pt-BR" sz="2800" dirty="0" smtClean="0"/>
              <a:t>Evitar o manuseio excessivo</a:t>
            </a:r>
          </a:p>
          <a:p>
            <a:pPr>
              <a:lnSpc>
                <a:spcPct val="90000"/>
              </a:lnSpc>
              <a:defRPr/>
            </a:pPr>
            <a:r>
              <a:rPr lang="pt-BR" sz="2800" dirty="0" smtClean="0"/>
              <a:t>Aconchegar o recém-nascido</a:t>
            </a:r>
          </a:p>
          <a:p>
            <a:pPr>
              <a:lnSpc>
                <a:spcPct val="90000"/>
              </a:lnSpc>
              <a:defRPr/>
            </a:pPr>
            <a:r>
              <a:rPr lang="pt-BR" sz="2800" dirty="0" smtClean="0"/>
              <a:t>Agrupar tarefas</a:t>
            </a:r>
          </a:p>
          <a:p>
            <a:pPr>
              <a:lnSpc>
                <a:spcPct val="90000"/>
              </a:lnSpc>
              <a:defRPr/>
            </a:pPr>
            <a:r>
              <a:rPr lang="pt-BR" sz="2800" dirty="0" smtClean="0"/>
              <a:t>Avaliar a presença de dor</a:t>
            </a:r>
          </a:p>
          <a:p>
            <a:pPr>
              <a:lnSpc>
                <a:spcPct val="90000"/>
              </a:lnSpc>
              <a:defRPr/>
            </a:pPr>
            <a:r>
              <a:rPr lang="pt-BR" sz="2800" dirty="0" smtClean="0"/>
              <a:t>RN no respirador: avaliar a </a:t>
            </a:r>
            <a:r>
              <a:rPr lang="pt-BR" sz="2800" dirty="0" err="1" smtClean="0"/>
              <a:t>assincronia</a:t>
            </a:r>
            <a:endParaRPr lang="pt-BR" sz="2800" dirty="0" smtClean="0"/>
          </a:p>
          <a:p>
            <a:pPr>
              <a:lnSpc>
                <a:spcPct val="90000"/>
              </a:lnSpc>
              <a:defRPr/>
            </a:pPr>
            <a:r>
              <a:rPr lang="pt-BR" sz="2800" dirty="0" smtClean="0"/>
              <a:t>Evitar punções de calcanhares</a:t>
            </a:r>
          </a:p>
        </p:txBody>
      </p:sp>
      <p:sp>
        <p:nvSpPr>
          <p:cNvPr id="66563" name="Rectangle 2"/>
          <p:cNvSpPr>
            <a:spLocks noChangeArrowheads="1"/>
          </p:cNvSpPr>
          <p:nvPr/>
        </p:nvSpPr>
        <p:spPr bwMode="auto">
          <a:xfrm>
            <a:off x="971550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 i="1">
                <a:solidFill>
                  <a:schemeClr val="tx2"/>
                </a:solidFill>
                <a:latin typeface="Arial Narrow" pitchFamily="34" charset="0"/>
              </a:rPr>
              <a:t>HEMORRAGIA INTRAVENTRICULAR NO PRÉ-TERMO</a:t>
            </a:r>
            <a:br>
              <a:rPr lang="pt-BR" altLang="pt-BR" sz="28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800" b="1" i="1">
              <a:solidFill>
                <a:schemeClr val="tx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9"/>
          <p:cNvSpPr txBox="1">
            <a:spLocks noChangeArrowheads="1"/>
          </p:cNvSpPr>
          <p:nvPr/>
        </p:nvSpPr>
        <p:spPr bwMode="auto">
          <a:xfrm>
            <a:off x="5867400" y="4437063"/>
            <a:ext cx="2513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rgbClr val="FF9900"/>
                </a:solidFill>
              </a:rPr>
              <a:t>       </a:t>
            </a:r>
            <a:r>
              <a:rPr lang="pt-BR" altLang="pt-BR" sz="2400" b="1">
                <a:solidFill>
                  <a:srgbClr val="FF9900"/>
                </a:solidFill>
              </a:rPr>
              <a:t>OBRIGADO!</a:t>
            </a:r>
          </a:p>
        </p:txBody>
      </p:sp>
      <p:pic>
        <p:nvPicPr>
          <p:cNvPr id="67587" name="Picture 18" descr="a-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1863" y="1484313"/>
            <a:ext cx="2225675" cy="2952750"/>
          </a:xfrm>
        </p:spPr>
      </p:pic>
      <p:sp>
        <p:nvSpPr>
          <p:cNvPr id="67588" name="Text Box 19"/>
          <p:cNvSpPr txBox="1">
            <a:spLocks noChangeArrowheads="1"/>
          </p:cNvSpPr>
          <p:nvPr/>
        </p:nvSpPr>
        <p:spPr bwMode="auto">
          <a:xfrm>
            <a:off x="917575" y="5305425"/>
            <a:ext cx="717391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Hemorragia intraventricular no recém-nascido pré-termo.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Margotto PR. Assistência ao Recém-Nascido de, Brasília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/>
              <a:t>3a Edição,2013</a:t>
            </a:r>
          </a:p>
        </p:txBody>
      </p:sp>
      <p:pic>
        <p:nvPicPr>
          <p:cNvPr id="67589" name="Picture 3" descr="Imagem1klçpo (46)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268413"/>
            <a:ext cx="2857500" cy="4032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90" name="Rectangle 2"/>
          <p:cNvSpPr>
            <a:spLocks noChangeArrowheads="1"/>
          </p:cNvSpPr>
          <p:nvPr/>
        </p:nvSpPr>
        <p:spPr bwMode="auto">
          <a:xfrm>
            <a:off x="971550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800" b="1" i="1">
                <a:solidFill>
                  <a:schemeClr val="tx2"/>
                </a:solidFill>
                <a:latin typeface="Arial Narrow" pitchFamily="34" charset="0"/>
              </a:rPr>
              <a:t>HEMORRAGIA INTRAVENTRICULAR NO PRÉ-TERMO</a:t>
            </a:r>
            <a:br>
              <a:rPr lang="pt-BR" altLang="pt-BR" sz="2800" b="1" i="1">
                <a:solidFill>
                  <a:schemeClr val="tx2"/>
                </a:solidFill>
                <a:latin typeface="Arial Narrow" pitchFamily="34" charset="0"/>
              </a:rPr>
            </a:br>
            <a:endParaRPr lang="pt-BR" altLang="pt-BR" sz="2800" b="1" i="1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67591" name="Picture 12" descr="link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6062663"/>
            <a:ext cx="5683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6675" y="404813"/>
            <a:ext cx="9432925" cy="914400"/>
          </a:xfrm>
        </p:spPr>
        <p:txBody>
          <a:bodyPr/>
          <a:lstStyle/>
          <a:p>
            <a:pPr eaLnBrk="1" hangingPunct="1"/>
            <a:r>
              <a:rPr lang="pt-BR" altLang="pt-BR" sz="4000" b="1" smtClean="0">
                <a:solidFill>
                  <a:srgbClr val="FFFFFF"/>
                </a:solidFill>
                <a:latin typeface="Comic Sans MS" pitchFamily="66" charset="0"/>
              </a:rPr>
              <a:t>Lesão Cerebral no RN Pré – termo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971550" y="1196975"/>
            <a:ext cx="7924800" cy="1295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pt-BR" altLang="pt-BR" sz="1800" dirty="0" smtClean="0">
              <a:latin typeface="Arial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dirty="0" smtClean="0">
                <a:solidFill>
                  <a:srgbClr val="FF9900"/>
                </a:solidFill>
                <a:latin typeface="Arial" pitchFamily="34" charset="0"/>
              </a:rPr>
              <a:t>( </a:t>
            </a:r>
            <a:r>
              <a:rPr lang="pt-BR" altLang="pt-BR" b="1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b="1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b="1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r>
              <a:rPr lang="pt-BR" altLang="pt-BR" b="1" dirty="0" smtClean="0">
                <a:solidFill>
                  <a:srgbClr val="FF9900"/>
                </a:solidFill>
                <a:latin typeface="Arial" pitchFamily="34" charset="0"/>
              </a:rPr>
              <a:t> / 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b="1" dirty="0" smtClean="0">
                <a:solidFill>
                  <a:srgbClr val="FF9900"/>
                </a:solidFill>
                <a:latin typeface="Arial" pitchFamily="34" charset="0"/>
              </a:rPr>
              <a:t>Infarto Hemorrágico </a:t>
            </a:r>
            <a:r>
              <a:rPr lang="pt-BR" altLang="pt-BR" b="1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r>
              <a:rPr lang="pt-BR" altLang="pt-BR" b="1" dirty="0" smtClean="0">
                <a:solidFill>
                  <a:srgbClr val="FF9900"/>
                </a:solidFill>
                <a:latin typeface="Arial" pitchFamily="34" charset="0"/>
              </a:rPr>
              <a:t> )</a:t>
            </a:r>
            <a:r>
              <a:rPr lang="pt-BR" altLang="pt-BR" dirty="0" smtClean="0">
                <a:latin typeface="Arial" pitchFamily="34" charset="0"/>
              </a:rPr>
              <a:t> 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pt-BR" altLang="pt-BR" dirty="0" smtClean="0">
              <a:latin typeface="Arial" pitchFamily="34" charset="0"/>
            </a:endParaRPr>
          </a:p>
          <a:p>
            <a:pPr algn="ctr" eaLnBrk="1" hangingPunct="1">
              <a:lnSpc>
                <a:spcPct val="110000"/>
              </a:lnSpc>
              <a:buFontTx/>
              <a:buNone/>
              <a:defRPr/>
            </a:pPr>
            <a:r>
              <a:rPr lang="pt-BR" altLang="pt-BR" dirty="0" smtClean="0">
                <a:solidFill>
                  <a:srgbClr val="FFFFFF"/>
                </a:solidFill>
                <a:latin typeface="Arial" pitchFamily="34" charset="0"/>
              </a:rPr>
              <a:t>Paulo R. Margotto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pt-BR" altLang="pt-BR" dirty="0" smtClean="0">
              <a:solidFill>
                <a:srgbClr val="FFFFFF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0"/>
              </a:lnSpc>
              <a:buFontTx/>
              <a:buNone/>
              <a:defRPr/>
            </a:pPr>
            <a:endParaRPr lang="pt-BR" altLang="pt-BR" dirty="0" smtClean="0">
              <a:solidFill>
                <a:schemeClr val="bg1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140000"/>
              </a:lnSpc>
              <a:buFontTx/>
              <a:buNone/>
              <a:defRPr/>
            </a:pPr>
            <a:endParaRPr lang="pt-BR" altLang="pt-BR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68612" name="Rectangle 5"/>
          <p:cNvSpPr>
            <a:spLocks noChangeArrowheads="1"/>
          </p:cNvSpPr>
          <p:nvPr/>
        </p:nvSpPr>
        <p:spPr bwMode="auto">
          <a:xfrm>
            <a:off x="3348038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68613" name="Picture 4" descr="https://encrypted-tbn0.gstatic.com/images?q=tbn:ANd9GcQ9ueNFrui0PprOrjl5WNettZmwGSBCyxrLMhQ8Rtd9RMa3LAVsA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2657475"/>
            <a:ext cx="1516062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4" name="Picture 2" descr="http://doutissima.com.br/wp-content/uploads/2013/07/ginastica_cerebro1_61112172695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2657475"/>
            <a:ext cx="2555875" cy="181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84313"/>
            <a:ext cx="8748712" cy="503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308725"/>
            <a:ext cx="802798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ipse 6"/>
          <p:cNvSpPr/>
          <p:nvPr/>
        </p:nvSpPr>
        <p:spPr>
          <a:xfrm>
            <a:off x="1331913" y="2133600"/>
            <a:ext cx="3744912" cy="2016125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 sz="1800"/>
          </a:p>
        </p:txBody>
      </p:sp>
      <p:sp>
        <p:nvSpPr>
          <p:cNvPr id="8" name="Elipse 7"/>
          <p:cNvSpPr/>
          <p:nvPr/>
        </p:nvSpPr>
        <p:spPr>
          <a:xfrm>
            <a:off x="6300788" y="2492375"/>
            <a:ext cx="2447925" cy="1304925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pt-BR" sz="1800"/>
          </a:p>
        </p:txBody>
      </p:sp>
      <p:graphicFrame>
        <p:nvGraphicFramePr>
          <p:cNvPr id="87089" name="Group 49"/>
          <p:cNvGraphicFramePr>
            <a:graphicFrameLocks noGrp="1"/>
          </p:cNvGraphicFramePr>
          <p:nvPr/>
        </p:nvGraphicFramePr>
        <p:xfrm>
          <a:off x="0" y="333375"/>
          <a:ext cx="9144000" cy="1066800"/>
        </p:xfrm>
        <a:graphic>
          <a:graphicData uri="http://schemas.openxmlformats.org/drawingml/2006/table">
            <a:tbl>
              <a:tblPr/>
              <a:tblGrid>
                <a:gridCol w="8175625"/>
                <a:gridCol w="968375"/>
              </a:tblGrid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Sobrevida e morbidade em prematuros com menos de 32 semanas de gestação na região central do Brasil (Apresentação). </a:t>
                      </a:r>
                      <a:r>
                        <a:rPr kumimoji="0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Autor(es): Márcia Pimentel de Castro, Lígia Maria Suppo Souza Rugolo, Paulo Roberto Margotto. Apresentação:Rafael dos S. Marques, Rafael L. J.A. Silva, Vinicius F. Paranaíba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hlinkClick r:id="rId4"/>
                        </a:rPr>
                        <a:t>  </a:t>
                      </a: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 </a:t>
                      </a:r>
                      <a:r>
                        <a:rPr kumimoji="0" lang="pt-BR" alt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9641" name="Picture 33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47700"/>
            <a:ext cx="496888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323850" y="1557338"/>
            <a:ext cx="9144000" cy="3124200"/>
          </a:xfrm>
        </p:spPr>
        <p:txBody>
          <a:bodyPr/>
          <a:lstStyle/>
          <a:p>
            <a:pPr marL="0" indent="0" algn="ctr" eaLnBrk="1" hangingPunct="1">
              <a:lnSpc>
                <a:spcPct val="140000"/>
              </a:lnSpc>
              <a:buFontTx/>
              <a:buNone/>
              <a:defRPr/>
            </a:pPr>
            <a:r>
              <a:rPr lang="pt-BR" altLang="pt-BR" sz="2400" b="1" dirty="0" smtClean="0">
                <a:solidFill>
                  <a:schemeClr val="accent2"/>
                </a:solidFill>
                <a:latin typeface="Arial" pitchFamily="34" charset="0"/>
              </a:rPr>
              <a:t>R</a:t>
            </a:r>
            <a:r>
              <a:rPr lang="pt-BR" altLang="pt-BR" sz="2400" dirty="0" smtClean="0">
                <a:solidFill>
                  <a:schemeClr val="accent2"/>
                </a:solidFill>
                <a:latin typeface="Arial" pitchFamily="34" charset="0"/>
              </a:rPr>
              <a:t>ecomendação</a:t>
            </a:r>
            <a:endParaRPr lang="pt-BR" altLang="pt-BR" sz="2400" b="1" dirty="0" smtClean="0">
              <a:solidFill>
                <a:schemeClr val="accent2"/>
              </a:solidFill>
              <a:latin typeface="Arial" pitchFamily="34" charset="0"/>
            </a:endParaRPr>
          </a:p>
          <a:p>
            <a:pPr marL="0" indent="0" eaLnBrk="1" hangingPunct="1">
              <a:lnSpc>
                <a:spcPct val="50000"/>
              </a:lnSpc>
              <a:defRPr/>
            </a:pPr>
            <a:endParaRPr lang="pt-BR" altLang="pt-BR" sz="2400" dirty="0" smtClean="0">
              <a:solidFill>
                <a:schemeClr val="accent2"/>
              </a:solidFill>
              <a:latin typeface="Arial" pitchFamily="34" charset="0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pt-BR" altLang="pt-BR" sz="2800" dirty="0" smtClean="0">
                <a:solidFill>
                  <a:srgbClr val="FF6600"/>
                </a:solidFill>
                <a:latin typeface="Arial" pitchFamily="34" charset="0"/>
              </a:rPr>
              <a:t> </a:t>
            </a:r>
            <a:r>
              <a:rPr lang="pt-BR" altLang="pt-BR" sz="2800" dirty="0" smtClean="0">
                <a:solidFill>
                  <a:schemeClr val="hlink"/>
                </a:solidFill>
                <a:latin typeface="Arial" pitchFamily="34" charset="0"/>
              </a:rPr>
              <a:t>-</a:t>
            </a:r>
            <a:r>
              <a:rPr lang="pt-BR" altLang="pt-BR" sz="2400" u="sng" dirty="0" smtClean="0">
                <a:solidFill>
                  <a:schemeClr val="hlink"/>
                </a:solidFill>
                <a:latin typeface="Arial" pitchFamily="34" charset="0"/>
              </a:rPr>
              <a:t>&lt;</a:t>
            </a:r>
            <a:r>
              <a:rPr lang="pt-BR" altLang="pt-BR" sz="2400" dirty="0" smtClean="0">
                <a:solidFill>
                  <a:schemeClr val="hlink"/>
                </a:solidFill>
                <a:latin typeface="Arial" pitchFamily="34" charset="0"/>
              </a:rPr>
              <a:t> 23   </a:t>
            </a:r>
            <a:r>
              <a:rPr lang="pt-BR" altLang="pt-BR" sz="2400" dirty="0" err="1" smtClean="0">
                <a:solidFill>
                  <a:schemeClr val="hlink"/>
                </a:solidFill>
                <a:latin typeface="Arial" pitchFamily="34" charset="0"/>
              </a:rPr>
              <a:t>seman</a:t>
            </a:r>
            <a:r>
              <a:rPr lang="pt-BR" altLang="pt-BR" sz="2400" dirty="0" smtClean="0">
                <a:solidFill>
                  <a:srgbClr val="FF6600"/>
                </a:solidFill>
                <a:latin typeface="Arial" pitchFamily="34" charset="0"/>
              </a:rPr>
              <a:t>  </a:t>
            </a:r>
            <a:r>
              <a:rPr lang="pt-BR" altLang="pt-BR" sz="2400" dirty="0" smtClean="0">
                <a:latin typeface="Arial" pitchFamily="34" charset="0"/>
              </a:rPr>
              <a:t>: </a:t>
            </a:r>
            <a:r>
              <a:rPr lang="pt-BR" altLang="pt-BR" sz="2400" dirty="0" smtClean="0">
                <a:solidFill>
                  <a:srgbClr val="FF0000"/>
                </a:solidFill>
                <a:latin typeface="Arial" pitchFamily="34" charset="0"/>
              </a:rPr>
              <a:t>Não são Reanimados – Conforto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pt-BR" altLang="pt-BR" sz="2400" dirty="0" smtClean="0">
                <a:solidFill>
                  <a:schemeClr val="hlink"/>
                </a:solidFill>
                <a:latin typeface="Arial" pitchFamily="34" charset="0"/>
              </a:rPr>
              <a:t>-23 -24 </a:t>
            </a:r>
            <a:r>
              <a:rPr lang="pt-BR" altLang="pt-BR" sz="2400" dirty="0" err="1" smtClean="0">
                <a:solidFill>
                  <a:schemeClr val="hlink"/>
                </a:solidFill>
                <a:latin typeface="Arial" pitchFamily="34" charset="0"/>
              </a:rPr>
              <a:t>seman</a:t>
            </a:r>
            <a:r>
              <a:rPr lang="pt-BR" altLang="pt-BR" sz="2400" dirty="0" smtClean="0">
                <a:solidFill>
                  <a:srgbClr val="FF6600"/>
                </a:solidFill>
                <a:latin typeface="Arial" pitchFamily="34" charset="0"/>
              </a:rPr>
              <a:t> </a:t>
            </a:r>
            <a:r>
              <a:rPr lang="pt-BR" altLang="pt-BR" sz="2400" dirty="0" smtClean="0">
                <a:latin typeface="Arial" pitchFamily="34" charset="0"/>
              </a:rPr>
              <a:t>: </a:t>
            </a:r>
            <a:r>
              <a:rPr lang="pt-BR" altLang="pt-BR" sz="2400" dirty="0" smtClean="0">
                <a:solidFill>
                  <a:schemeClr val="folHlink"/>
                </a:solidFill>
                <a:latin typeface="Arial" pitchFamily="34" charset="0"/>
              </a:rPr>
              <a:t>(Zona cinzenta) </a:t>
            </a:r>
            <a:r>
              <a:rPr lang="pt-BR" altLang="pt-BR" sz="2200" dirty="0" smtClean="0">
                <a:solidFill>
                  <a:schemeClr val="folHlink"/>
                </a:solidFill>
                <a:latin typeface="Arial" pitchFamily="34" charset="0"/>
              </a:rPr>
              <a:t>Depende: </a:t>
            </a:r>
          </a:p>
          <a:p>
            <a:pPr marL="0" indent="0" eaLnBrk="1" hangingPunct="1">
              <a:buFontTx/>
              <a:buNone/>
              <a:defRPr/>
            </a:pP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                             Resposta a Reanimação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I</a:t>
            </a: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nicial/Estabilização</a:t>
            </a:r>
          </a:p>
          <a:p>
            <a:pPr marL="0" indent="0" eaLnBrk="1" hangingPunct="1"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                          Se na UTI: CPAP </a:t>
            </a:r>
            <a:r>
              <a:rPr lang="pt-BR" altLang="pt-BR" sz="2400" dirty="0" smtClean="0">
                <a:solidFill>
                  <a:schemeClr val="bg1"/>
                </a:solidFill>
                <a:latin typeface="Arial" pitchFamily="34" charset="0"/>
              </a:rPr>
              <a:t>Nasal</a:t>
            </a:r>
          </a:p>
          <a:p>
            <a:pPr marL="0" indent="0" eaLnBrk="1" hangingPunct="1">
              <a:buFontTx/>
              <a:buNone/>
              <a:defRPr/>
            </a:pPr>
            <a:r>
              <a:rPr lang="pt-BR" altLang="pt-BR" sz="2400" dirty="0" smtClean="0">
                <a:solidFill>
                  <a:schemeClr val="hlink"/>
                </a:solidFill>
                <a:latin typeface="Arial" pitchFamily="34" charset="0"/>
              </a:rPr>
              <a:t> - &gt;= 25 </a:t>
            </a:r>
            <a:r>
              <a:rPr lang="pt-BR" altLang="pt-BR" sz="2400" dirty="0" err="1" smtClean="0">
                <a:solidFill>
                  <a:schemeClr val="hlink"/>
                </a:solidFill>
                <a:latin typeface="Arial" pitchFamily="34" charset="0"/>
              </a:rPr>
              <a:t>seman</a:t>
            </a:r>
            <a:r>
              <a:rPr lang="pt-BR" altLang="pt-BR" sz="2400" dirty="0" smtClean="0">
                <a:solidFill>
                  <a:srgbClr val="FF6600"/>
                </a:solidFill>
                <a:latin typeface="Arial" pitchFamily="34" charset="0"/>
              </a:rPr>
              <a:t>   </a:t>
            </a:r>
            <a:r>
              <a:rPr lang="pt-BR" altLang="pt-BR" sz="2400" b="1" dirty="0" smtClean="0">
                <a:solidFill>
                  <a:schemeClr val="hlink"/>
                </a:solidFill>
                <a:latin typeface="Arial" pitchFamily="34" charset="0"/>
              </a:rPr>
              <a:t>: </a:t>
            </a:r>
            <a:r>
              <a:rPr lang="pt-BR" altLang="pt-BR" sz="2400" b="1" dirty="0" smtClean="0">
                <a:solidFill>
                  <a:schemeClr val="accent2"/>
                </a:solidFill>
                <a:latin typeface="Arial" pitchFamily="34" charset="0"/>
              </a:rPr>
              <a:t>Reanimar sempre!</a:t>
            </a:r>
          </a:p>
        </p:txBody>
      </p:sp>
      <p:sp>
        <p:nvSpPr>
          <p:cNvPr id="70659" name="WordArt 3"/>
          <p:cNvSpPr>
            <a:spLocks noChangeArrowheads="1" noChangeShapeType="1" noTextEdit="1"/>
          </p:cNvSpPr>
          <p:nvPr/>
        </p:nvSpPr>
        <p:spPr bwMode="auto">
          <a:xfrm>
            <a:off x="539750" y="404813"/>
            <a:ext cx="815340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kern="10" spc="72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CC00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Arial"/>
                <a:cs typeface="Arial"/>
              </a:rPr>
              <a:t>Limite de viabilidade: Unidade de Neonatologia do HRAS/SES/DF/2012</a:t>
            </a:r>
          </a:p>
        </p:txBody>
      </p:sp>
      <p:sp>
        <p:nvSpPr>
          <p:cNvPr id="70660" name="Text Box 5"/>
          <p:cNvSpPr txBox="1">
            <a:spLocks noChangeArrowheads="1"/>
          </p:cNvSpPr>
          <p:nvPr/>
        </p:nvSpPr>
        <p:spPr bwMode="auto">
          <a:xfrm>
            <a:off x="539750" y="4724400"/>
            <a:ext cx="8353425" cy="879475"/>
          </a:xfrm>
          <a:prstGeom prst="rect">
            <a:avLst/>
          </a:prstGeom>
          <a:solidFill>
            <a:srgbClr val="FFCC00"/>
          </a:solidFill>
          <a:ln w="57150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A Sala de Parto é o local mais inadequado para decidir.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latin typeface="Arial" pitchFamily="34" charset="0"/>
              </a:rPr>
              <a:t> Dê ao RN o benefício da dúvida</a:t>
            </a:r>
          </a:p>
        </p:txBody>
      </p:sp>
      <p:pic>
        <p:nvPicPr>
          <p:cNvPr id="70661" name="Picture 6" descr="R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928688"/>
            <a:ext cx="2071687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2" name="Rectangle 7"/>
          <p:cNvSpPr>
            <a:spLocks noChangeArrowheads="1"/>
          </p:cNvSpPr>
          <p:nvPr/>
        </p:nvSpPr>
        <p:spPr bwMode="auto">
          <a:xfrm>
            <a:off x="2681288" y="6461125"/>
            <a:ext cx="38306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buClrTx/>
              <a:buSzTx/>
              <a:buFontTx/>
              <a:buNone/>
            </a:pPr>
            <a:r>
              <a:rPr lang="pt-BR" altLang="pt-BR" sz="2000" i="1">
                <a:latin typeface="Arial" pitchFamily="34" charset="0"/>
              </a:rPr>
              <a:t>Equipe Neonatal HRAS/SES/DF</a:t>
            </a:r>
          </a:p>
        </p:txBody>
      </p:sp>
      <p:pic>
        <p:nvPicPr>
          <p:cNvPr id="70663" name="Picture 14" descr="http://alternativas.ttverde.com/imagem/nascer-prematuro/dedo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589588"/>
            <a:ext cx="1208087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4" name="Picture 8" descr="IMG_029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82638"/>
            <a:ext cx="2233613" cy="167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838200"/>
            <a:ext cx="7924800" cy="60198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defRPr/>
            </a:pP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Manifestações Neurológicas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pt-BR" altLang="pt-BR" sz="2400" u="sng" dirty="0" smtClean="0">
                <a:solidFill>
                  <a:srgbClr val="FF9900"/>
                </a:solidFill>
                <a:latin typeface="Arial" pitchFamily="34" charset="0"/>
              </a:rPr>
              <a:t>Déficit motores </a:t>
            </a:r>
            <a:r>
              <a:rPr lang="pt-BR" altLang="pt-BR" sz="2400" u="sng" dirty="0" err="1" smtClean="0">
                <a:solidFill>
                  <a:srgbClr val="FF9900"/>
                </a:solidFill>
                <a:latin typeface="Arial" pitchFamily="34" charset="0"/>
              </a:rPr>
              <a:t>espásticos</a:t>
            </a:r>
            <a:endParaRPr lang="pt-BR" altLang="pt-BR" sz="2400" u="sng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110000"/>
              </a:lnSpc>
              <a:buFontTx/>
              <a:buChar char="-"/>
              <a:defRPr/>
            </a:pP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Quadriparesia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espástica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: MMII (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Diplegia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espástica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)</a:t>
            </a:r>
          </a:p>
          <a:p>
            <a:pPr eaLnBrk="1" hangingPunct="1"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Hemiparesia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espástica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: MMII / MMSS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	(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quadriparesia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400" dirty="0" smtClean="0">
                <a:solidFill>
                  <a:schemeClr val="bg1"/>
                </a:solidFill>
                <a:latin typeface="Arial" pitchFamily="34" charset="0"/>
              </a:rPr>
              <a:t>assimétrica )</a:t>
            </a:r>
          </a:p>
          <a:p>
            <a:pPr eaLnBrk="1" hangingPunct="1">
              <a:lnSpc>
                <a:spcPct val="80000"/>
              </a:lnSpc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9900"/>
                </a:solidFill>
                <a:latin typeface="Arial" pitchFamily="34" charset="0"/>
              </a:rPr>
              <a:t>Déficit Intelectuais</a:t>
            </a:r>
          </a:p>
          <a:p>
            <a:pPr eaLnBrk="1" hangingPunct="1">
              <a:lnSpc>
                <a:spcPct val="110000"/>
              </a:lnSpc>
              <a:buFontTx/>
              <a:buBlip>
                <a:blip r:embed="rId2"/>
              </a:buBlip>
              <a:defRPr/>
            </a:pPr>
            <a:r>
              <a:rPr lang="pt-BR" altLang="pt-BR" sz="2400" u="sng" dirty="0" smtClean="0">
                <a:solidFill>
                  <a:srgbClr val="FFFFFF"/>
                </a:solidFill>
                <a:latin typeface="Arial" pitchFamily="34" charset="0"/>
              </a:rPr>
              <a:t>Injúrias cerebrais relacionadas com déficits motores :</a:t>
            </a:r>
          </a:p>
          <a:p>
            <a:pPr eaLnBrk="1" hangingPunct="1">
              <a:buFontTx/>
              <a:buChar char="-"/>
              <a:defRPr/>
            </a:pP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Leucomalacia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( LPV ) </a:t>
            </a:r>
          </a:p>
          <a:p>
            <a:pPr eaLnBrk="1" hangingPunct="1"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Infarto Hemorrágico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( IHP )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Hidrocéfalo pós-hemorrágico </a:t>
            </a: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7499350" y="6491288"/>
            <a:ext cx="1644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1977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838200"/>
            <a:ext cx="7924800" cy="60198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160000"/>
              </a:lnSpc>
              <a:buFontTx/>
              <a:buChar char="-"/>
              <a:defRPr/>
            </a:pPr>
            <a:endParaRPr lang="pt-BR" altLang="pt-BR" sz="2400" dirty="0" smtClean="0">
              <a:latin typeface="Arial" pitchFamily="34" charset="0"/>
            </a:endParaRPr>
          </a:p>
          <a:p>
            <a:pPr eaLnBrk="1" hangingPunct="1">
              <a:lnSpc>
                <a:spcPct val="160000"/>
              </a:lnSpc>
              <a:buFontTx/>
              <a:buNone/>
              <a:defRPr/>
            </a:pPr>
            <a:r>
              <a:rPr lang="pt-BR" altLang="pt-BR" sz="2400" u="sng" dirty="0" smtClean="0">
                <a:solidFill>
                  <a:srgbClr val="FFFFFF"/>
                </a:solidFill>
                <a:latin typeface="Arial" pitchFamily="34" charset="0"/>
              </a:rPr>
              <a:t>Incidência 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: Tempo de sobrevivência / </a:t>
            </a:r>
          </a:p>
          <a:p>
            <a:pPr algn="ctr" eaLnBrk="1" hangingPunct="1">
              <a:lnSpc>
                <a:spcPct val="16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Distúrbios cardiorrespiratórios </a:t>
            </a:r>
          </a:p>
          <a:p>
            <a:pPr eaLnBrk="1" hangingPunct="1">
              <a:lnSpc>
                <a:spcPct val="150000"/>
              </a:lnSpc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7-34% ( 88% RN &gt; 7 dias sob VM )</a:t>
            </a:r>
          </a:p>
          <a:p>
            <a:pPr eaLnBrk="1" hangingPunct="1">
              <a:lnSpc>
                <a:spcPct val="50000"/>
              </a:lnSpc>
              <a:buFontTx/>
              <a:buChar char="-"/>
              <a:defRPr/>
            </a:pPr>
            <a:endParaRPr lang="pt-BR" altLang="pt-BR" sz="24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110000"/>
              </a:lnSpc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32 sem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sem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: 4,3 % / 28 sem : 16 % </a:t>
            </a:r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7086600" y="6096000"/>
            <a:ext cx="177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1977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Paneth N, 1990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838200"/>
            <a:ext cx="7924800" cy="60198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Patologia :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pt-BR" altLang="pt-BR" sz="2400" u="sng" dirty="0" smtClean="0">
                <a:solidFill>
                  <a:srgbClr val="FFFFFF"/>
                </a:solidFill>
                <a:latin typeface="Arial" pitchFamily="34" charset="0"/>
              </a:rPr>
              <a:t>Necrose </a:t>
            </a:r>
            <a:r>
              <a:rPr lang="pt-BR" altLang="pt-BR" sz="2400" u="sng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400" u="sng" dirty="0" smtClean="0">
                <a:solidFill>
                  <a:srgbClr val="FFFFFF"/>
                </a:solidFill>
                <a:latin typeface="Arial" pitchFamily="34" charset="0"/>
              </a:rPr>
              <a:t> focal :</a:t>
            </a:r>
          </a:p>
          <a:p>
            <a:pPr eaLnBrk="1" hangingPunct="1">
              <a:lnSpc>
                <a:spcPct val="11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              Cornos Anteriores /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Trígonos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dos V laterais </a:t>
            </a:r>
          </a:p>
          <a:p>
            <a:pPr eaLnBrk="1" hangingPunct="1">
              <a:lnSpc>
                <a:spcPct val="1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         Zonas fronteiriças</a:t>
            </a:r>
          </a:p>
          <a:p>
            <a:pPr eaLnBrk="1" hangingPunct="1">
              <a:lnSpc>
                <a:spcPct val="14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Art. Cerebral Anterior                        Art. Cerebral Média /           						   Posterior</a:t>
            </a:r>
          </a:p>
          <a:p>
            <a:pPr eaLnBrk="1" hangingPunct="1">
              <a:lnSpc>
                <a:spcPct val="120000"/>
              </a:lnSpc>
              <a:buFontTx/>
              <a:buNone/>
              <a:defRPr/>
            </a:pPr>
            <a:r>
              <a:rPr lang="pt-BR" altLang="pt-BR" sz="2400" u="sng" dirty="0" smtClean="0">
                <a:solidFill>
                  <a:srgbClr val="FFFFFF"/>
                </a:solidFill>
                <a:latin typeface="Arial" pitchFamily="34" charset="0"/>
              </a:rPr>
              <a:t>Injúria </a:t>
            </a:r>
            <a:r>
              <a:rPr lang="pt-BR" altLang="pt-BR" sz="2400" u="sng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400" u="sng" dirty="0" smtClean="0">
                <a:solidFill>
                  <a:srgbClr val="FFFFFF"/>
                </a:solidFill>
                <a:latin typeface="Arial" pitchFamily="34" charset="0"/>
              </a:rPr>
              <a:t> difusa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:    Perda de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oligodendrócitos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					</a:t>
            </a:r>
          </a:p>
          <a:p>
            <a:pPr eaLnBrk="1" hangingPunct="1">
              <a:lnSpc>
                <a:spcPct val="12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			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Astrócitos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hipertróficos 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7086600" y="6491288"/>
            <a:ext cx="1771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1997</a:t>
            </a:r>
          </a:p>
        </p:txBody>
      </p:sp>
      <p:sp>
        <p:nvSpPr>
          <p:cNvPr id="73734" name="Line 6"/>
          <p:cNvSpPr>
            <a:spLocks noChangeShapeType="1"/>
          </p:cNvSpPr>
          <p:nvPr/>
        </p:nvSpPr>
        <p:spPr bwMode="auto">
          <a:xfrm flipV="1">
            <a:off x="2667000" y="2743200"/>
            <a:ext cx="304800" cy="8382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 flipV="1">
            <a:off x="5181600" y="2743200"/>
            <a:ext cx="0" cy="3810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 flipH="1" flipV="1">
            <a:off x="7620000" y="2743200"/>
            <a:ext cx="228600" cy="7620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73737" name="Line 9"/>
          <p:cNvSpPr>
            <a:spLocks noChangeShapeType="1"/>
          </p:cNvSpPr>
          <p:nvPr/>
        </p:nvSpPr>
        <p:spPr bwMode="auto">
          <a:xfrm>
            <a:off x="7391400" y="5181600"/>
            <a:ext cx="0" cy="533400"/>
          </a:xfrm>
          <a:prstGeom prst="line">
            <a:avLst/>
          </a:prstGeom>
          <a:noFill/>
          <a:ln w="38100">
            <a:solidFill>
              <a:schemeClr val="tx2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609600"/>
            <a:ext cx="7924800" cy="6248400"/>
          </a:xfrm>
        </p:spPr>
        <p:txBody>
          <a:bodyPr/>
          <a:lstStyle/>
          <a:p>
            <a:pPr marL="533400" indent="-533400" algn="ctr" eaLnBrk="1" hangingPunct="1">
              <a:lnSpc>
                <a:spcPct val="110000"/>
              </a:lnSpc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Patogênese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Ocorre nas áreas de circulação terminal</a:t>
            </a: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solidFill>
                <a:srgbClr val="FFFFFF"/>
              </a:solidFill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solidFill>
                <a:schemeClr val="bg1"/>
              </a:solidFill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pt-BR" altLang="pt-BR" sz="2200" dirty="0" smtClean="0">
              <a:latin typeface="Arial" pitchFamily="34" charset="0"/>
            </a:endParaRPr>
          </a:p>
          <a:p>
            <a:pPr marL="533400" indent="-533400" algn="ctr" eaLnBrk="1" hangingPunct="1">
              <a:lnSpc>
                <a:spcPct val="80000"/>
              </a:lnSpc>
              <a:buFontTx/>
              <a:buNone/>
              <a:defRPr/>
            </a:pPr>
            <a:endParaRPr lang="pt-BR" altLang="pt-BR" sz="22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80000"/>
              </a:lnSpc>
              <a:buFontTx/>
              <a:buChar char="-"/>
              <a:defRPr/>
            </a:pPr>
            <a:endParaRPr lang="pt-BR" altLang="pt-BR" sz="20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80000"/>
              </a:lnSpc>
              <a:buFontTx/>
              <a:buChar char="-"/>
              <a:defRPr/>
            </a:pPr>
            <a:endParaRPr lang="pt-BR" altLang="pt-BR" sz="2000" dirty="0" smtClean="0">
              <a:latin typeface="Arial" pitchFamily="34" charset="0"/>
            </a:endParaRPr>
          </a:p>
          <a:p>
            <a:pPr marL="533400" indent="-533400" eaLnBrk="1" hangingPunct="1">
              <a:lnSpc>
                <a:spcPct val="80000"/>
              </a:lnSpc>
              <a:buFontTx/>
              <a:buChar char="-"/>
              <a:defRPr/>
            </a:pP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Borch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e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Greisen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( 1998 ): FSC à subst. branca e muito baixo 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( 50 % FSC do córtex )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2. Volpe ( 1995) : 24 - 28 sem : infrequente anastomose entre as penetrantes</a:t>
            </a:r>
          </a:p>
          <a:p>
            <a:pPr marL="533400" indent="-533400" eaLnBrk="1" hangingPunct="1">
              <a:lnSpc>
                <a:spcPct val="80000"/>
              </a:lnSpc>
              <a:buFontTx/>
              <a:buChar char="-"/>
              <a:defRPr/>
            </a:pPr>
            <a:endParaRPr lang="pt-BR" altLang="pt-BR" sz="20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7372350" y="6340475"/>
            <a:ext cx="17716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latin typeface="Arial" pitchFamily="34" charset="0"/>
              </a:rPr>
              <a:t>Volpe J , 1977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latin typeface="Arial" pitchFamily="34" charset="0"/>
              </a:rPr>
              <a:t>Paneth N, 1990</a:t>
            </a: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1624013" y="14811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7475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828800"/>
            <a:ext cx="5410200" cy="3429000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1676400" y="2133600"/>
            <a:ext cx="1771650" cy="336550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</a:rPr>
              <a:t>Penetrantes Curtas</a:t>
            </a:r>
          </a:p>
        </p:txBody>
      </p:sp>
      <p:sp>
        <p:nvSpPr>
          <p:cNvPr id="74761" name="Text Box 9"/>
          <p:cNvSpPr txBox="1">
            <a:spLocks noChangeArrowheads="1"/>
          </p:cNvSpPr>
          <p:nvPr/>
        </p:nvSpPr>
        <p:spPr bwMode="auto">
          <a:xfrm>
            <a:off x="5562600" y="2057400"/>
            <a:ext cx="1198563" cy="581025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LPV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 Difusa</a:t>
            </a:r>
          </a:p>
        </p:txBody>
      </p:sp>
      <p:sp>
        <p:nvSpPr>
          <p:cNvPr id="74762" name="Text Box 10"/>
          <p:cNvSpPr txBox="1">
            <a:spLocks noChangeArrowheads="1"/>
          </p:cNvSpPr>
          <p:nvPr/>
        </p:nvSpPr>
        <p:spPr bwMode="auto">
          <a:xfrm>
            <a:off x="5791200" y="3276600"/>
            <a:ext cx="679450" cy="581025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LPV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Focal</a:t>
            </a:r>
          </a:p>
        </p:txBody>
      </p:sp>
      <p:sp>
        <p:nvSpPr>
          <p:cNvPr id="74763" name="Text Box 11"/>
          <p:cNvSpPr txBox="1">
            <a:spLocks noChangeArrowheads="1"/>
          </p:cNvSpPr>
          <p:nvPr/>
        </p:nvSpPr>
        <p:spPr bwMode="auto">
          <a:xfrm>
            <a:off x="1219200" y="3276600"/>
            <a:ext cx="1203325" cy="549275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itchFamily="34" charset="0"/>
              </a:rPr>
              <a:t>Penetrantes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itchFamily="34" charset="0"/>
              </a:rPr>
              <a:t>Longas</a:t>
            </a: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      </a:t>
            </a:r>
          </a:p>
        </p:txBody>
      </p:sp>
      <p:sp>
        <p:nvSpPr>
          <p:cNvPr id="74764" name="Text Box 12"/>
          <p:cNvSpPr txBox="1">
            <a:spLocks noChangeArrowheads="1"/>
          </p:cNvSpPr>
          <p:nvPr/>
        </p:nvSpPr>
        <p:spPr bwMode="auto">
          <a:xfrm flipV="1">
            <a:off x="3946525" y="3581400"/>
            <a:ext cx="184150" cy="228600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pt-BR" altLang="pt-BR" sz="900"/>
          </a:p>
        </p:txBody>
      </p:sp>
      <p:sp>
        <p:nvSpPr>
          <p:cNvPr id="74765" name="Text Box 13"/>
          <p:cNvSpPr txBox="1">
            <a:spLocks noChangeArrowheads="1"/>
          </p:cNvSpPr>
          <p:nvPr/>
        </p:nvSpPr>
        <p:spPr bwMode="auto">
          <a:xfrm>
            <a:off x="1828800" y="4572000"/>
            <a:ext cx="1279525" cy="581025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Penetrantes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Basais</a:t>
            </a:r>
          </a:p>
        </p:txBody>
      </p:sp>
      <p:sp>
        <p:nvSpPr>
          <p:cNvPr id="74766" name="Line 15"/>
          <p:cNvSpPr>
            <a:spLocks noChangeShapeType="1"/>
          </p:cNvSpPr>
          <p:nvPr/>
        </p:nvSpPr>
        <p:spPr bwMode="auto">
          <a:xfrm>
            <a:off x="2590800" y="2438400"/>
            <a:ext cx="304800" cy="304800"/>
          </a:xfrm>
          <a:prstGeom prst="line">
            <a:avLst/>
          </a:prstGeom>
          <a:noFill/>
          <a:ln w="9525">
            <a:solidFill>
              <a:srgbClr val="FFCC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4767" name="Line 24"/>
          <p:cNvSpPr>
            <a:spLocks noChangeShapeType="1"/>
          </p:cNvSpPr>
          <p:nvPr/>
        </p:nvSpPr>
        <p:spPr bwMode="auto">
          <a:xfrm>
            <a:off x="2209800" y="2819400"/>
            <a:ext cx="381000" cy="152400"/>
          </a:xfrm>
          <a:prstGeom prst="line">
            <a:avLst/>
          </a:prstGeom>
          <a:noFill/>
          <a:ln w="9525">
            <a:solidFill>
              <a:srgbClr val="FFCC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4768" name="Line 25"/>
          <p:cNvSpPr>
            <a:spLocks noChangeShapeType="1"/>
          </p:cNvSpPr>
          <p:nvPr/>
        </p:nvSpPr>
        <p:spPr bwMode="auto">
          <a:xfrm flipV="1">
            <a:off x="1828800" y="2819400"/>
            <a:ext cx="381000" cy="457200"/>
          </a:xfrm>
          <a:prstGeom prst="line">
            <a:avLst/>
          </a:prstGeom>
          <a:noFill/>
          <a:ln w="28575">
            <a:solidFill>
              <a:srgbClr val="FFCC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4769" name="Line 26"/>
          <p:cNvSpPr>
            <a:spLocks noChangeShapeType="1"/>
          </p:cNvSpPr>
          <p:nvPr/>
        </p:nvSpPr>
        <p:spPr bwMode="auto">
          <a:xfrm flipH="1">
            <a:off x="4648200" y="2362200"/>
            <a:ext cx="914400" cy="914400"/>
          </a:xfrm>
          <a:prstGeom prst="line">
            <a:avLst/>
          </a:prstGeom>
          <a:noFill/>
          <a:ln w="28575">
            <a:solidFill>
              <a:srgbClr val="FFCC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4770" name="Line 27"/>
          <p:cNvSpPr>
            <a:spLocks noChangeShapeType="1"/>
          </p:cNvSpPr>
          <p:nvPr/>
        </p:nvSpPr>
        <p:spPr bwMode="auto">
          <a:xfrm flipH="1" flipV="1">
            <a:off x="4800600" y="3429000"/>
            <a:ext cx="1066800" cy="76200"/>
          </a:xfrm>
          <a:prstGeom prst="line">
            <a:avLst/>
          </a:prstGeom>
          <a:noFill/>
          <a:ln w="28575">
            <a:solidFill>
              <a:srgbClr val="FFCC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4771" name="Rectangle 28"/>
          <p:cNvSpPr>
            <a:spLocks noChangeArrowheads="1"/>
          </p:cNvSpPr>
          <p:nvPr/>
        </p:nvSpPr>
        <p:spPr bwMode="auto">
          <a:xfrm>
            <a:off x="2362200" y="3505200"/>
            <a:ext cx="304800" cy="228600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74772" name="Line 29"/>
          <p:cNvSpPr>
            <a:spLocks noChangeShapeType="1"/>
          </p:cNvSpPr>
          <p:nvPr/>
        </p:nvSpPr>
        <p:spPr bwMode="auto">
          <a:xfrm>
            <a:off x="2971800" y="4953000"/>
            <a:ext cx="304800" cy="0"/>
          </a:xfrm>
          <a:prstGeom prst="line">
            <a:avLst/>
          </a:prstGeom>
          <a:noFill/>
          <a:ln w="28575">
            <a:solidFill>
              <a:srgbClr val="FFCC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533400"/>
            <a:ext cx="7924800" cy="63246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Patogênese – Deficiente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autorregulação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do FSC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- Ausência de musculatura art. penetrantes / arteríola</a:t>
            </a: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- Hipoxemia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-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Hipercapnia</a:t>
            </a:r>
            <a:endParaRPr lang="pt-BR" altLang="pt-BR" sz="20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Queda da Pressão Arterial : Fator crítico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		- Asfixia Pré-natal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		- Severa Hemorragia Pulmonar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Pós-Natal          - Insuficiência Miocárdica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     		- Sepses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		- PCA : Fluxo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Diast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. Retrogrado ( LPV – 2X )</a:t>
            </a:r>
          </a:p>
          <a:p>
            <a:pPr eaLnBrk="1" hangingPunct="1"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		- Apnéia c/ bradicardia :      Fluxo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Diast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. /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Sist</a:t>
            </a:r>
            <a:endParaRPr lang="pt-BR" altLang="pt-BR" sz="20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                         -Severa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hipocapnia</a:t>
            </a:r>
            <a:endParaRPr lang="pt-BR" altLang="pt-BR" sz="20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3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		- Anafilaxia</a:t>
            </a: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Pré-Natal	- Arritmia Cardíaca Fetal</a:t>
            </a: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		- DPP</a:t>
            </a: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		- Prolapso de Cordão</a:t>
            </a:r>
          </a:p>
          <a:p>
            <a:pPr algn="ctr" eaLnBrk="1" hangingPunct="1">
              <a:lnSpc>
                <a:spcPct val="12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- Vulnerabilidade intrínseca da Subst. Branca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    -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Oligodendrócitos:Sensível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a radicais livres (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esquemia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/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reperfusão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)</a:t>
            </a:r>
          </a:p>
        </p:txBody>
      </p:sp>
      <p:sp>
        <p:nvSpPr>
          <p:cNvPr id="75780" name="Text Box 5"/>
          <p:cNvSpPr txBox="1">
            <a:spLocks noChangeArrowheads="1"/>
          </p:cNvSpPr>
          <p:nvPr/>
        </p:nvSpPr>
        <p:spPr bwMode="auto">
          <a:xfrm>
            <a:off x="5105400" y="6127750"/>
            <a:ext cx="403860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itchFamily="34" charset="0"/>
              </a:rPr>
              <a:t>Volpe e cl , 1995  Luciano R, 1997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itchFamily="34" charset="0"/>
              </a:rPr>
              <a:t>Ito, 1997 ;  Shortland D e cl, 1990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itchFamily="34" charset="0"/>
              </a:rPr>
              <a:t>Perlman J, Volpe J , 1985 ; Volpe J , 1997</a:t>
            </a:r>
          </a:p>
        </p:txBody>
      </p:sp>
      <p:sp>
        <p:nvSpPr>
          <p:cNvPr id="75781" name="Rectangle 6"/>
          <p:cNvSpPr>
            <a:spLocks noChangeArrowheads="1"/>
          </p:cNvSpPr>
          <p:nvPr/>
        </p:nvSpPr>
        <p:spPr bwMode="auto">
          <a:xfrm>
            <a:off x="2524125" y="2271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75782" name="AutoShape 7"/>
          <p:cNvSpPr>
            <a:spLocks/>
          </p:cNvSpPr>
          <p:nvPr/>
        </p:nvSpPr>
        <p:spPr bwMode="auto">
          <a:xfrm>
            <a:off x="2590800" y="2514600"/>
            <a:ext cx="381000" cy="1447800"/>
          </a:xfrm>
          <a:prstGeom prst="leftBrace">
            <a:avLst>
              <a:gd name="adj1" fmla="val 31667"/>
              <a:gd name="adj2" fmla="val 50000"/>
            </a:avLst>
          </a:prstGeom>
          <a:noFill/>
          <a:ln w="38100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75783" name="AutoShape 8"/>
          <p:cNvSpPr>
            <a:spLocks/>
          </p:cNvSpPr>
          <p:nvPr/>
        </p:nvSpPr>
        <p:spPr bwMode="auto">
          <a:xfrm>
            <a:off x="2667000" y="4495800"/>
            <a:ext cx="228600" cy="990600"/>
          </a:xfrm>
          <a:prstGeom prst="leftBrace">
            <a:avLst>
              <a:gd name="adj1" fmla="val 36111"/>
              <a:gd name="adj2" fmla="val 50000"/>
            </a:avLst>
          </a:prstGeom>
          <a:noFill/>
          <a:ln w="38100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75784" name="Line 9"/>
          <p:cNvSpPr>
            <a:spLocks noChangeShapeType="1"/>
          </p:cNvSpPr>
          <p:nvPr/>
        </p:nvSpPr>
        <p:spPr bwMode="auto">
          <a:xfrm>
            <a:off x="6019800" y="4038600"/>
            <a:ext cx="0" cy="3048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75785" name="Rectangle 10"/>
          <p:cNvSpPr>
            <a:spLocks noChangeArrowheads="1"/>
          </p:cNvSpPr>
          <p:nvPr/>
        </p:nvSpPr>
        <p:spPr bwMode="auto">
          <a:xfrm>
            <a:off x="228600" y="6521450"/>
            <a:ext cx="2590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110000"/>
              </a:lnSpc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Patogênese: Citocinas X Infecção intrauterina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-Sensibiliza o cérebro imaturo á injúria (sensível a períodos de hipóxia-isquemia)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     Citocinas -Anti-inflamatórias :IL-10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-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pró-inflamatórios: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TNF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–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alfa,IL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-6 , IL-1,IL-2 		   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	   		                            </a:t>
            </a:r>
            <a:r>
              <a:rPr lang="pt-BR" altLang="pt-BR" sz="1600" dirty="0" err="1" smtClean="0">
                <a:solidFill>
                  <a:srgbClr val="FFFFFF"/>
                </a:solidFill>
                <a:latin typeface="Arial" pitchFamily="34" charset="0"/>
              </a:rPr>
              <a:t>Dammann</a:t>
            </a:r>
            <a:r>
              <a:rPr lang="pt-BR" altLang="pt-BR" sz="16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1600" dirty="0" err="1" smtClean="0">
                <a:solidFill>
                  <a:srgbClr val="FFFFFF"/>
                </a:solidFill>
                <a:latin typeface="Arial" pitchFamily="34" charset="0"/>
              </a:rPr>
              <a:t>O,Leviton</a:t>
            </a:r>
            <a:r>
              <a:rPr lang="pt-BR" altLang="pt-BR" sz="1600" dirty="0" smtClean="0">
                <a:solidFill>
                  <a:srgbClr val="FFFFFF"/>
                </a:solidFill>
                <a:latin typeface="Arial" pitchFamily="34" charset="0"/>
              </a:rPr>
              <a:t> A 1999, 2000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Yoon e cl (1997):     Citocinas no LA de mães RN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Pré-termo com lesão na substância branca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Perlman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e cl ( 1996):632 RN &lt; 175 g : RPM* :OR = 6,9 </a:t>
            </a:r>
            <a:r>
              <a:rPr lang="pt-BR" altLang="pt-BR" sz="1600" dirty="0" smtClean="0">
                <a:solidFill>
                  <a:srgbClr val="FFFFFF"/>
                </a:solidFill>
                <a:latin typeface="Arial" pitchFamily="34" charset="0"/>
              </a:rPr>
              <a:t>(1,96–22,16)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Leviton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e cl (1999) :Vasculite –11X (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ecolucência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        ( 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TBR – 1 hora )  RPM*-rotura prematura membranas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7086600" y="6096000"/>
            <a:ext cx="177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1977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Paneth N, 1990</a:t>
            </a:r>
          </a:p>
        </p:txBody>
      </p:sp>
      <p:sp>
        <p:nvSpPr>
          <p:cNvPr id="76806" name="Line 6"/>
          <p:cNvSpPr>
            <a:spLocks noChangeShapeType="1"/>
          </p:cNvSpPr>
          <p:nvPr/>
        </p:nvSpPr>
        <p:spPr bwMode="auto">
          <a:xfrm flipV="1">
            <a:off x="2916238" y="3954463"/>
            <a:ext cx="0" cy="3810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838200"/>
            <a:ext cx="7924800" cy="60198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Patogênese </a:t>
            </a:r>
          </a:p>
          <a:p>
            <a:pPr algn="ctr" eaLnBrk="1" hangingPunct="1">
              <a:lnSpc>
                <a:spcPct val="50000"/>
              </a:lnSpc>
              <a:buFontTx/>
              <a:buNone/>
              <a:defRPr/>
            </a:pPr>
            <a:r>
              <a:rPr lang="pt-BR" altLang="pt-BR" sz="2400" dirty="0" err="1" smtClean="0">
                <a:solidFill>
                  <a:srgbClr val="FF9900"/>
                </a:solidFill>
                <a:latin typeface="Arial" pitchFamily="34" charset="0"/>
              </a:rPr>
              <a:t>Corticosteróide</a:t>
            </a:r>
            <a:r>
              <a:rPr lang="pt-BR" altLang="pt-BR" sz="2400" dirty="0" smtClean="0">
                <a:solidFill>
                  <a:srgbClr val="FF9900"/>
                </a:solidFill>
                <a:latin typeface="Arial" pitchFamily="34" charset="0"/>
              </a:rPr>
              <a:t> : pré – natal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Dunlop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e cl ( 1997) : exposição repetida : atraso na                 			 mielinização dos axônios ópticos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Baud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e cl ( 1999 ) : Dexametasona : 11% LPV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         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Betametasona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400" dirty="0" smtClean="0">
                <a:solidFill>
                  <a:schemeClr val="bg1"/>
                </a:solidFill>
                <a:latin typeface="Arial" pitchFamily="34" charset="0"/>
              </a:rPr>
              <a:t>: 4,4 %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chemeClr val="bg1"/>
                </a:solidFill>
                <a:latin typeface="Arial" pitchFamily="34" charset="0"/>
              </a:rPr>
              <a:t>			          Controle : 8,4 %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latin typeface="Arial" pitchFamily="34" charset="0"/>
              </a:rPr>
              <a:t>			</a:t>
            </a:r>
            <a:r>
              <a:rPr lang="pt-BR" altLang="pt-BR" sz="2400" dirty="0" err="1" smtClean="0">
                <a:solidFill>
                  <a:srgbClr val="FF9900"/>
                </a:solidFill>
                <a:latin typeface="Arial" pitchFamily="34" charset="0"/>
              </a:rPr>
              <a:t>Corticosteróide</a:t>
            </a:r>
            <a:r>
              <a:rPr lang="pt-BR" altLang="pt-BR" sz="2400" dirty="0" smtClean="0">
                <a:solidFill>
                  <a:srgbClr val="FF9900"/>
                </a:solidFill>
                <a:latin typeface="Arial" pitchFamily="34" charset="0"/>
              </a:rPr>
              <a:t> : pós – natal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Murphy e cl (2001):     do vol. da subst. cinzenta cortical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35% : Ressonância Magnética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Papile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e cl ( 1998 ) :        PC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pt-BR" altLang="pt-BR" sz="24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           NA DISPLASIA BRONCOPULMONAR:</a:t>
            </a:r>
          </a:p>
          <a:p>
            <a:pPr algn="ctr"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Doyle e cl (2007) : 10 dias vida; 0,89 mg / Kg / (dose total)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chemeClr val="bg1"/>
                </a:solidFill>
                <a:latin typeface="Arial" pitchFamily="34" charset="0"/>
              </a:rPr>
              <a:t>    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77829" name="Line 5"/>
          <p:cNvSpPr>
            <a:spLocks noChangeShapeType="1"/>
          </p:cNvSpPr>
          <p:nvPr/>
        </p:nvSpPr>
        <p:spPr bwMode="auto">
          <a:xfrm>
            <a:off x="4038600" y="4038600"/>
            <a:ext cx="0" cy="3810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77830" name="Line 6"/>
          <p:cNvSpPr>
            <a:spLocks noChangeShapeType="1"/>
          </p:cNvSpPr>
          <p:nvPr/>
        </p:nvSpPr>
        <p:spPr bwMode="auto">
          <a:xfrm>
            <a:off x="4343400" y="4800600"/>
            <a:ext cx="0" cy="3810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609600"/>
            <a:ext cx="7924800" cy="6248400"/>
          </a:xfr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Correlação Clínico – Patológica / Prognóstico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Diplegia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Espástica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: Fibras descendentes </a:t>
            </a:r>
            <a:r>
              <a:rPr lang="pt-BR" altLang="pt-BR" sz="2400" dirty="0" smtClean="0">
                <a:solidFill>
                  <a:schemeClr val="bg1"/>
                </a:solidFill>
                <a:latin typeface="Arial" pitchFamily="34" charset="0"/>
              </a:rPr>
              <a:t>do </a:t>
            </a:r>
            <a:r>
              <a:rPr lang="pt-BR" altLang="pt-BR" sz="2000" dirty="0" smtClean="0">
                <a:solidFill>
                  <a:schemeClr val="bg1"/>
                </a:solidFill>
                <a:latin typeface="Arial" pitchFamily="34" charset="0"/>
              </a:rPr>
              <a:t>Córtex motor</a:t>
            </a: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1552575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Margotto, P.R. UN - HRAS</a:t>
            </a:r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7086600" y="6096000"/>
            <a:ext cx="177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1977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Paneth N, 1990</a:t>
            </a:r>
          </a:p>
        </p:txBody>
      </p:sp>
      <p:sp>
        <p:nvSpPr>
          <p:cNvPr id="78854" name="Rectangle 6"/>
          <p:cNvSpPr>
            <a:spLocks noChangeArrowheads="1"/>
          </p:cNvSpPr>
          <p:nvPr/>
        </p:nvSpPr>
        <p:spPr bwMode="auto">
          <a:xfrm>
            <a:off x="2524125" y="2271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78855" name="Rectangle 7"/>
          <p:cNvSpPr>
            <a:spLocks noChangeArrowheads="1"/>
          </p:cNvSpPr>
          <p:nvPr/>
        </p:nvSpPr>
        <p:spPr bwMode="auto">
          <a:xfrm>
            <a:off x="1876425" y="1752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788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981200"/>
            <a:ext cx="6629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1622425" y="3627438"/>
            <a:ext cx="763588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Boca</a:t>
            </a: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7239000" y="3733800"/>
            <a:ext cx="990600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Boca</a:t>
            </a:r>
          </a:p>
        </p:txBody>
      </p:sp>
      <p:sp>
        <p:nvSpPr>
          <p:cNvPr id="78859" name="Text Box 11"/>
          <p:cNvSpPr txBox="1">
            <a:spLocks noChangeArrowheads="1"/>
          </p:cNvSpPr>
          <p:nvPr/>
        </p:nvSpPr>
        <p:spPr bwMode="auto">
          <a:xfrm>
            <a:off x="1987550" y="3048000"/>
            <a:ext cx="749300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Face</a:t>
            </a:r>
          </a:p>
        </p:txBody>
      </p:sp>
      <p:sp>
        <p:nvSpPr>
          <p:cNvPr id="78860" name="Text Box 12"/>
          <p:cNvSpPr txBox="1">
            <a:spLocks noChangeArrowheads="1"/>
          </p:cNvSpPr>
          <p:nvPr/>
        </p:nvSpPr>
        <p:spPr bwMode="auto">
          <a:xfrm>
            <a:off x="2168525" y="2514600"/>
            <a:ext cx="879475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Braço</a:t>
            </a:r>
          </a:p>
        </p:txBody>
      </p:sp>
      <p:sp>
        <p:nvSpPr>
          <p:cNvPr id="78861" name="Text Box 13"/>
          <p:cNvSpPr txBox="1">
            <a:spLocks noChangeArrowheads="1"/>
          </p:cNvSpPr>
          <p:nvPr/>
        </p:nvSpPr>
        <p:spPr bwMode="auto">
          <a:xfrm>
            <a:off x="3019425" y="2133600"/>
            <a:ext cx="974725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Tronco</a:t>
            </a:r>
          </a:p>
        </p:txBody>
      </p:sp>
      <p:sp>
        <p:nvSpPr>
          <p:cNvPr id="78862" name="Text Box 14"/>
          <p:cNvSpPr txBox="1">
            <a:spLocks noChangeArrowheads="1"/>
          </p:cNvSpPr>
          <p:nvPr/>
        </p:nvSpPr>
        <p:spPr bwMode="auto">
          <a:xfrm>
            <a:off x="3990975" y="1981200"/>
            <a:ext cx="862013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Perna</a:t>
            </a:r>
          </a:p>
        </p:txBody>
      </p:sp>
      <p:sp>
        <p:nvSpPr>
          <p:cNvPr id="78863" name="Text Box 15"/>
          <p:cNvSpPr txBox="1">
            <a:spLocks noChangeArrowheads="1"/>
          </p:cNvSpPr>
          <p:nvPr/>
        </p:nvSpPr>
        <p:spPr bwMode="auto">
          <a:xfrm>
            <a:off x="5133975" y="2057400"/>
            <a:ext cx="862013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Perna</a:t>
            </a:r>
          </a:p>
        </p:txBody>
      </p:sp>
      <p:sp>
        <p:nvSpPr>
          <p:cNvPr id="78864" name="Text Box 16"/>
          <p:cNvSpPr txBox="1">
            <a:spLocks noChangeArrowheads="1"/>
          </p:cNvSpPr>
          <p:nvPr/>
        </p:nvSpPr>
        <p:spPr bwMode="auto">
          <a:xfrm>
            <a:off x="6019800" y="2133600"/>
            <a:ext cx="974725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Tronco</a:t>
            </a:r>
          </a:p>
        </p:txBody>
      </p:sp>
      <p:sp>
        <p:nvSpPr>
          <p:cNvPr id="78865" name="Text Box 17"/>
          <p:cNvSpPr txBox="1">
            <a:spLocks noChangeArrowheads="1"/>
          </p:cNvSpPr>
          <p:nvPr/>
        </p:nvSpPr>
        <p:spPr bwMode="auto">
          <a:xfrm>
            <a:off x="6588125" y="2514600"/>
            <a:ext cx="847725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Braço</a:t>
            </a:r>
          </a:p>
        </p:txBody>
      </p:sp>
      <p:sp>
        <p:nvSpPr>
          <p:cNvPr id="78866" name="Text Box 18"/>
          <p:cNvSpPr txBox="1">
            <a:spLocks noChangeArrowheads="1"/>
          </p:cNvSpPr>
          <p:nvPr/>
        </p:nvSpPr>
        <p:spPr bwMode="auto">
          <a:xfrm>
            <a:off x="7016750" y="3048000"/>
            <a:ext cx="749300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itchFamily="34" charset="0"/>
              </a:rPr>
              <a:t>Face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pic>
        <p:nvPicPr>
          <p:cNvPr id="79875" name="Picture 10" descr="HIV-4=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3860800"/>
            <a:ext cx="3529012" cy="2613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395288" y="1557338"/>
            <a:ext cx="3810000" cy="41148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Leucomalacia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0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Diagnóstico 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Ultrassonografia : RN &lt; 1500 g e ou IG &lt; 32 semanas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1os 3 dias – 4 dias / 7 dias / 14 dias / 21o dia e na alta / 40 a sem de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IGPc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79877" name="Text Box 4"/>
          <p:cNvSpPr txBox="1">
            <a:spLocks noChangeArrowheads="1"/>
          </p:cNvSpPr>
          <p:nvPr/>
        </p:nvSpPr>
        <p:spPr bwMode="auto">
          <a:xfrm>
            <a:off x="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79878" name="Rectangle 7"/>
          <p:cNvSpPr>
            <a:spLocks noChangeArrowheads="1"/>
          </p:cNvSpPr>
          <p:nvPr/>
        </p:nvSpPr>
        <p:spPr bwMode="auto">
          <a:xfrm>
            <a:off x="1976438" y="18383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79879" name="Rectangle 9"/>
          <p:cNvSpPr>
            <a:spLocks noChangeArrowheads="1"/>
          </p:cNvSpPr>
          <p:nvPr/>
        </p:nvSpPr>
        <p:spPr bwMode="auto">
          <a:xfrm>
            <a:off x="2014538" y="-7000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79880" name="Picture 12" descr="HIV5=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557338"/>
            <a:ext cx="4343400" cy="4941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762000"/>
            <a:ext cx="7924800" cy="60960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Leucomalacia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000" dirty="0" smtClean="0">
              <a:solidFill>
                <a:srgbClr val="FF9900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Diagnóstico  / Prognóstico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Hiperecogenicidade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periventriculares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( “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flares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“ )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Dammann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e </a:t>
            </a: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Leviton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( 1997 ) </a:t>
            </a:r>
          </a:p>
          <a:p>
            <a:pPr lvl="3"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dirty="0" smtClean="0">
                <a:solidFill>
                  <a:srgbClr val="FFFFFF"/>
                </a:solidFill>
                <a:latin typeface="Arial" pitchFamily="34" charset="0"/>
              </a:rPr>
              <a:t>- Curto : Resolve em 6 dias </a:t>
            </a:r>
          </a:p>
          <a:p>
            <a:pPr lvl="3"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dirty="0" smtClean="0">
                <a:solidFill>
                  <a:srgbClr val="FFFFFF"/>
                </a:solidFill>
                <a:latin typeface="Arial" pitchFamily="34" charset="0"/>
              </a:rPr>
              <a:t>- Intermediário : Resolve em 7 – 14 dias</a:t>
            </a:r>
          </a:p>
          <a:p>
            <a:pPr lvl="3"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dirty="0" smtClean="0">
                <a:solidFill>
                  <a:srgbClr val="FFFFFF"/>
                </a:solidFill>
                <a:latin typeface="Arial" pitchFamily="34" charset="0"/>
              </a:rPr>
              <a:t>- Prolongado : persiste &gt; 14 dias</a:t>
            </a:r>
          </a:p>
          <a:p>
            <a:pPr lvl="3" eaLnBrk="1" hangingPunct="1">
              <a:lnSpc>
                <a:spcPct val="70000"/>
              </a:lnSpc>
              <a:buFontTx/>
              <a:buChar char="-"/>
              <a:defRPr/>
            </a:pPr>
            <a:r>
              <a:rPr lang="pt-BR" altLang="pt-BR" dirty="0" smtClean="0">
                <a:solidFill>
                  <a:srgbClr val="FFFFFF"/>
                </a:solidFill>
                <a:latin typeface="Arial" pitchFamily="34" charset="0"/>
              </a:rPr>
              <a:t>Aos 18 meses : Paralisia Cerebral : 8,3% X 62% </a:t>
            </a:r>
          </a:p>
          <a:p>
            <a:pPr lvl="3"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dirty="0" smtClean="0">
                <a:solidFill>
                  <a:srgbClr val="FFFFFF"/>
                </a:solidFill>
                <a:latin typeface="Arial" pitchFamily="34" charset="0"/>
              </a:rPr>
              <a:t>						LPV cística</a:t>
            </a:r>
          </a:p>
          <a:p>
            <a:pPr algn="ctr"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DeVries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e cl ( 1988)</a:t>
            </a:r>
            <a:r>
              <a:rPr lang="pt-BR" altLang="pt-BR" sz="2000" dirty="0" smtClean="0">
                <a:latin typeface="Arial" pitchFamily="34" charset="0"/>
              </a:rPr>
              <a:t>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-  53 RN c/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hiperecogenicidade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prolongada ( 10 dias ) </a:t>
            </a:r>
          </a:p>
          <a:p>
            <a:pPr lvl="2" eaLnBrk="1" hangingPunct="1">
              <a:lnSpc>
                <a:spcPct val="80000"/>
              </a:lnSpc>
              <a:buFontTx/>
              <a:buChar char="-"/>
              <a:defRPr/>
            </a:pPr>
            <a:r>
              <a:rPr lang="pt-BR" altLang="pt-BR" sz="1800" dirty="0" smtClean="0">
                <a:solidFill>
                  <a:srgbClr val="FFFFFF"/>
                </a:solidFill>
                <a:latin typeface="Arial" pitchFamily="34" charset="0"/>
              </a:rPr>
              <a:t>8% com paralisia cerebral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Jongmans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M e cl ( 1993 )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smtClean="0">
                <a:latin typeface="Arial" pitchFamily="34" charset="0"/>
              </a:rPr>
              <a:t>     </a:t>
            </a:r>
            <a:r>
              <a:rPr lang="pt-BR" altLang="pt-BR" sz="1800" dirty="0" smtClean="0">
                <a:solidFill>
                  <a:srgbClr val="FFFFFF"/>
                </a:solidFill>
                <a:latin typeface="Arial" pitchFamily="34" charset="0"/>
              </a:rPr>
              <a:t>da performance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 </a:t>
            </a:r>
            <a:r>
              <a:rPr lang="pt-BR" altLang="pt-BR" sz="1800" dirty="0" smtClean="0">
                <a:solidFill>
                  <a:srgbClr val="FFFFFF"/>
                </a:solidFill>
                <a:latin typeface="Arial" pitchFamily="34" charset="0"/>
              </a:rPr>
              <a:t>motora aos 6 anos nos RN com ( “ </a:t>
            </a:r>
            <a:r>
              <a:rPr lang="pt-BR" altLang="pt-BR" sz="1800" dirty="0" err="1" smtClean="0">
                <a:solidFill>
                  <a:srgbClr val="FFFFFF"/>
                </a:solidFill>
                <a:latin typeface="Arial" pitchFamily="34" charset="0"/>
              </a:rPr>
              <a:t>flares</a:t>
            </a:r>
            <a:r>
              <a:rPr lang="pt-BR" altLang="pt-BR" sz="1800" dirty="0" smtClean="0">
                <a:solidFill>
                  <a:srgbClr val="FFFFFF"/>
                </a:solidFill>
                <a:latin typeface="Arial" pitchFamily="34" charset="0"/>
              </a:rPr>
              <a:t> “)   &gt; 14 dias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Appleton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 e cl ( 1990)</a:t>
            </a:r>
          </a:p>
          <a:p>
            <a:pPr eaLnBrk="1" hangingPunct="1">
              <a:lnSpc>
                <a:spcPct val="80000"/>
              </a:lnSpc>
              <a:buFontTx/>
              <a:buChar char="-"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13,3% de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diplegia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espástica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( 2/ 15)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              ( RN com “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flares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“ 21 - 35 dias )</a:t>
            </a:r>
          </a:p>
          <a:p>
            <a:pPr eaLnBrk="1" hangingPunct="1">
              <a:lnSpc>
                <a:spcPct val="80000"/>
              </a:lnSpc>
              <a:buFontTx/>
              <a:buChar char="-"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Os “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flares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“ representam provavelmente uma LPV leve  </a:t>
            </a: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80901" name="AutoShape 5"/>
          <p:cNvSpPr>
            <a:spLocks noChangeArrowheads="1"/>
          </p:cNvSpPr>
          <p:nvPr/>
        </p:nvSpPr>
        <p:spPr bwMode="auto">
          <a:xfrm>
            <a:off x="2286000" y="2590800"/>
            <a:ext cx="228600" cy="457200"/>
          </a:xfrm>
          <a:prstGeom prst="curvedRightArrow">
            <a:avLst>
              <a:gd name="adj1" fmla="val 40000"/>
              <a:gd name="adj2" fmla="val 80000"/>
              <a:gd name="adj3" fmla="val 33333"/>
            </a:avLst>
          </a:prstGeom>
          <a:solidFill>
            <a:srgbClr val="FFCC99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80902" name="Line 6"/>
          <p:cNvSpPr>
            <a:spLocks noChangeShapeType="1"/>
          </p:cNvSpPr>
          <p:nvPr/>
        </p:nvSpPr>
        <p:spPr bwMode="auto">
          <a:xfrm>
            <a:off x="1447800" y="4343400"/>
            <a:ext cx="0" cy="3810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2771775" y="1196975"/>
            <a:ext cx="3810000" cy="41148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buFontTx/>
              <a:buNone/>
              <a:defRPr/>
            </a:pPr>
            <a:r>
              <a:rPr lang="pt-BR" altLang="pt-BR" sz="24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4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4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400" dirty="0" smtClean="0">
              <a:solidFill>
                <a:srgbClr val="FF9900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Hiperecogenicidade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endParaRPr lang="pt-BR" altLang="pt-BR" sz="2400" dirty="0" smtClean="0">
              <a:solidFill>
                <a:srgbClr val="FFFFFF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110000"/>
              </a:lnSpc>
              <a:buFontTx/>
              <a:buNone/>
              <a:defRPr/>
            </a:pPr>
            <a:endParaRPr lang="pt-BR" altLang="pt-BR" sz="2400" dirty="0" smtClean="0">
              <a:solidFill>
                <a:srgbClr val="FF9900"/>
              </a:solidFill>
              <a:latin typeface="Arial" pitchFamily="34" charset="0"/>
            </a:endParaRP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81925" name="Rectangle 6"/>
          <p:cNvSpPr>
            <a:spLocks noChangeArrowheads="1"/>
          </p:cNvSpPr>
          <p:nvPr/>
        </p:nvSpPr>
        <p:spPr bwMode="auto">
          <a:xfrm>
            <a:off x="1766888" y="1223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81926" name="Picture 7" descr="HIV6=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713" y="2852738"/>
            <a:ext cx="5686425" cy="360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39750" y="1412875"/>
            <a:ext cx="8281988" cy="2232025"/>
          </a:xfr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Diagnóstico Ultrassom</a:t>
            </a:r>
          </a:p>
          <a:p>
            <a:pPr eaLnBrk="1" hangingPunct="1">
              <a:lnSpc>
                <a:spcPct val="70000"/>
              </a:lnSpc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Múltiplos cistos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ecolucentes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(queijo suíço) : 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1 – 3 sem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Cistos podem desaparecer após 1 – 3 meses (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Gliose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)</a:t>
            </a:r>
          </a:p>
          <a:p>
            <a:pPr eaLnBrk="1" hangingPunct="1">
              <a:buFontTx/>
              <a:buChar char="-"/>
              <a:defRPr/>
            </a:pP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Ventriculomegalia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( Diminuição da mielina cerebral )</a:t>
            </a:r>
          </a:p>
          <a:p>
            <a:pPr eaLnBrk="1" hangingPunct="1">
              <a:lnSpc>
                <a:spcPct val="110000"/>
              </a:lnSpc>
              <a:buFontTx/>
              <a:buChar char="-"/>
              <a:defRPr/>
            </a:pPr>
            <a:endParaRPr lang="pt-BR" altLang="pt-BR" sz="2400" dirty="0" smtClean="0">
              <a:solidFill>
                <a:srgbClr val="FFFFFF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110000"/>
              </a:lnSpc>
              <a:defRPr/>
            </a:pPr>
            <a:endParaRPr lang="pt-BR" altLang="pt-BR" sz="24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6534150" y="6270625"/>
            <a:ext cx="260985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1995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Rodrigues J e cl, 1990</a:t>
            </a:r>
          </a:p>
        </p:txBody>
      </p:sp>
      <p:sp>
        <p:nvSpPr>
          <p:cNvPr id="82950" name="Rectangle 6"/>
          <p:cNvSpPr>
            <a:spLocks noChangeArrowheads="1"/>
          </p:cNvSpPr>
          <p:nvPr/>
        </p:nvSpPr>
        <p:spPr bwMode="auto">
          <a:xfrm>
            <a:off x="2419350" y="1781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82951" name="Rectangle 9"/>
          <p:cNvSpPr>
            <a:spLocks noChangeArrowheads="1"/>
          </p:cNvSpPr>
          <p:nvPr/>
        </p:nvSpPr>
        <p:spPr bwMode="auto">
          <a:xfrm>
            <a:off x="2686050" y="2100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82952" name="Picture 8" descr="FUG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573463"/>
            <a:ext cx="3771900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10" descr="HIV7=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500438"/>
            <a:ext cx="3810000" cy="2633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609600"/>
            <a:ext cx="7924800" cy="62484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defRPr/>
            </a:pP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endParaRPr lang="pt-BR" altLang="pt-BR" sz="2800" dirty="0" smtClean="0">
              <a:solidFill>
                <a:srgbClr val="FF9900"/>
              </a:solidFill>
              <a:latin typeface="Arial" pitchFamily="34" charset="0"/>
            </a:endParaRP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1. Prevenção - Prevenir a Isquemia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- Evitar a hipotensão Arterial</a:t>
            </a: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- Evitar a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hipocapnia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( VAFO 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- Detectar o RN com deficiente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autorregulação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do 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FSC: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              	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Hipercapnia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/ Hipoxemia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2. Sulfato de Magnésio Pré-Natal: Proteção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3. Citocinas anti-inflamatórias : Interleucina 10</a:t>
            </a: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4. Tiroxina : Proteção dos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oligodendrócitos</a:t>
            </a:r>
            <a:endParaRPr lang="pt-BR" altLang="pt-BR" sz="24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5</a:t>
            </a: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. </a:t>
            </a:r>
            <a:r>
              <a:rPr lang="pt-BR" altLang="pt-BR" sz="2200" dirty="0" err="1" smtClean="0">
                <a:solidFill>
                  <a:srgbClr val="FFFFFF"/>
                </a:solidFill>
                <a:latin typeface="Arial" pitchFamily="34" charset="0"/>
              </a:rPr>
              <a:t>Corticóide</a:t>
            </a: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 Pré – Natal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	-          do risco de paralisias cerebrais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	- Curso completo        </a:t>
            </a:r>
            <a:r>
              <a:rPr lang="pt-BR" altLang="pt-BR" sz="2200" dirty="0" err="1" smtClean="0">
                <a:solidFill>
                  <a:srgbClr val="FFFFFF"/>
                </a:solidFill>
                <a:latin typeface="Arial" pitchFamily="34" charset="0"/>
              </a:rPr>
              <a:t>ecolucência</a:t>
            </a: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200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</a:p>
          <a:p>
            <a:pPr eaLnBrk="1" hangingPunct="1">
              <a:buFontTx/>
              <a:buNone/>
              <a:defRPr/>
            </a:pP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          			       </a:t>
            </a:r>
            <a:r>
              <a:rPr lang="pt-BR" altLang="pt-BR" sz="2200" dirty="0" err="1" smtClean="0">
                <a:solidFill>
                  <a:srgbClr val="FFFFFF"/>
                </a:solidFill>
                <a:latin typeface="Arial" pitchFamily="34" charset="0"/>
              </a:rPr>
              <a:t>Ventriculomegalia</a:t>
            </a:r>
            <a:endParaRPr lang="pt-BR" altLang="pt-BR" sz="22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	- Curso completo ou Parcial : </a:t>
            </a:r>
            <a:r>
              <a:rPr lang="pt-BR" altLang="pt-BR" sz="2200" dirty="0" err="1" smtClean="0">
                <a:solidFill>
                  <a:srgbClr val="FFFFFF"/>
                </a:solidFill>
                <a:latin typeface="Arial" pitchFamily="34" charset="0"/>
              </a:rPr>
              <a:t>neuroproteção</a:t>
            </a:r>
            <a:r>
              <a:rPr lang="pt-BR" altLang="pt-BR" sz="22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</a:t>
            </a:r>
          </a:p>
          <a:p>
            <a:pPr eaLnBrk="1" hangingPunct="1">
              <a:lnSpc>
                <a:spcPct val="5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	       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Vasculite 		      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Hipotiroxinemia</a:t>
            </a:r>
            <a:endParaRPr lang="pt-BR" altLang="pt-BR" sz="20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50000"/>
              </a:lnSpc>
              <a:buFontTx/>
              <a:buNone/>
              <a:defRPr/>
            </a:pPr>
            <a:endParaRPr lang="pt-BR" altLang="pt-BR" sz="2000" dirty="0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5410200" y="6248400"/>
            <a:ext cx="37338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itchFamily="34" charset="0"/>
              </a:rPr>
              <a:t>Leviton A e cl ( 1999); Volpe J , 1997; Cooker R , 1999; Grether J e cl , 2000.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83974" name="Line 6"/>
          <p:cNvSpPr>
            <a:spLocks noChangeShapeType="1"/>
          </p:cNvSpPr>
          <p:nvPr/>
        </p:nvSpPr>
        <p:spPr bwMode="auto">
          <a:xfrm>
            <a:off x="2286000" y="4114800"/>
            <a:ext cx="0" cy="3048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83975" name="Line 7"/>
          <p:cNvSpPr>
            <a:spLocks noChangeShapeType="1"/>
          </p:cNvSpPr>
          <p:nvPr/>
        </p:nvSpPr>
        <p:spPr bwMode="auto">
          <a:xfrm>
            <a:off x="4114800" y="4876800"/>
            <a:ext cx="0" cy="3048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83976" name="Line 8"/>
          <p:cNvSpPr>
            <a:spLocks noChangeShapeType="1"/>
          </p:cNvSpPr>
          <p:nvPr/>
        </p:nvSpPr>
        <p:spPr bwMode="auto">
          <a:xfrm>
            <a:off x="4114800" y="4419600"/>
            <a:ext cx="0" cy="3048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83977" name="Line 9"/>
          <p:cNvSpPr>
            <a:spLocks noChangeShapeType="1"/>
          </p:cNvSpPr>
          <p:nvPr/>
        </p:nvSpPr>
        <p:spPr bwMode="auto">
          <a:xfrm>
            <a:off x="6781800" y="5562600"/>
            <a:ext cx="457200" cy="4572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83978" name="Line 10"/>
          <p:cNvSpPr>
            <a:spLocks noChangeShapeType="1"/>
          </p:cNvSpPr>
          <p:nvPr/>
        </p:nvSpPr>
        <p:spPr bwMode="auto">
          <a:xfrm flipH="1">
            <a:off x="5791200" y="5562600"/>
            <a:ext cx="381000" cy="3810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838200"/>
            <a:ext cx="7924800" cy="17526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9900"/>
                </a:solidFill>
                <a:latin typeface="Arial" pitchFamily="34" charset="0"/>
              </a:rPr>
              <a:t>Infarto Hemorrágico </a:t>
            </a:r>
            <a:r>
              <a:rPr lang="pt-BR" altLang="pt-BR" sz="24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r>
              <a:rPr lang="pt-BR" altLang="pt-BR" sz="24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Correlação Clínico – patológica / Prognóstico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Hemiparesia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espástica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ou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quadriparesias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assimétricas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Déficits intelectuais</a:t>
            </a:r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0" y="6248400"/>
            <a:ext cx="3581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84997" name="Rectangle 6"/>
          <p:cNvSpPr>
            <a:spLocks noChangeArrowheads="1"/>
          </p:cNvSpPr>
          <p:nvPr/>
        </p:nvSpPr>
        <p:spPr bwMode="auto">
          <a:xfrm>
            <a:off x="3119438" y="12620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8499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514600"/>
            <a:ext cx="3524250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3733800" y="2590800"/>
            <a:ext cx="7112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Comic Sans MS" pitchFamily="66" charset="0"/>
              </a:rPr>
              <a:t>Perna</a:t>
            </a: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4876800" y="2743200"/>
            <a:ext cx="84455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Comic Sans MS" pitchFamily="66" charset="0"/>
              </a:rPr>
              <a:t>Tronco</a:t>
            </a: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5410200" y="32004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Comic Sans MS" pitchFamily="66" charset="0"/>
              </a:rPr>
              <a:t>Braço</a:t>
            </a: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5715000" y="3581400"/>
            <a:ext cx="62865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Comic Sans MS" pitchFamily="66" charset="0"/>
              </a:rPr>
              <a:t>Face</a:t>
            </a:r>
          </a:p>
        </p:txBody>
      </p:sp>
      <p:sp>
        <p:nvSpPr>
          <p:cNvPr id="85003" name="Text Box 11"/>
          <p:cNvSpPr txBox="1">
            <a:spLocks noChangeArrowheads="1"/>
          </p:cNvSpPr>
          <p:nvPr/>
        </p:nvSpPr>
        <p:spPr bwMode="auto">
          <a:xfrm>
            <a:off x="5943600" y="4191000"/>
            <a:ext cx="8382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Comic Sans MS" pitchFamily="66" charset="0"/>
              </a:rPr>
              <a:t>Boca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5"/>
          <p:cNvSpPr>
            <a:spLocks noChangeArrowheads="1"/>
          </p:cNvSpPr>
          <p:nvPr/>
        </p:nvSpPr>
        <p:spPr bwMode="auto">
          <a:xfrm>
            <a:off x="-900113" y="1125538"/>
            <a:ext cx="10044113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</a:rPr>
              <a:t>                      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</a:rPr>
              <a:t>                                      </a:t>
            </a:r>
            <a:r>
              <a:rPr lang="pt-BR" altLang="pt-BR" sz="2800">
                <a:solidFill>
                  <a:schemeClr val="accent1"/>
                </a:solidFill>
              </a:rPr>
              <a:t>A US prediz com segurança: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pt-BR" sz="2800">
                <a:solidFill>
                  <a:schemeClr val="bg1"/>
                </a:solidFill>
              </a:rPr>
              <a:t>                    -</a:t>
            </a:r>
            <a:r>
              <a:rPr lang="pt-BR" altLang="pt-BR" sz="2800">
                <a:solidFill>
                  <a:srgbClr val="FF0000"/>
                </a:solidFill>
              </a:rPr>
              <a:t>hemorragia peri/intraventricular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pt-BR" sz="2800">
                <a:solidFill>
                  <a:srgbClr val="FF0000"/>
                </a:solidFill>
              </a:rPr>
              <a:t>                    -hidrocéfalo hemorrágico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pt-BR" sz="2800">
                <a:solidFill>
                  <a:srgbClr val="FF0000"/>
                </a:solidFill>
              </a:rPr>
              <a:t>                    -infarto hemorrágico peri / intraventricular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pt-BR" sz="2800">
                <a:solidFill>
                  <a:schemeClr val="bg1"/>
                </a:solidFill>
              </a:rPr>
              <a:t>           Desconhecemos o potencial do cérebro em desenvolvimento e a expectativa da estimulação precoce</a:t>
            </a:r>
          </a:p>
        </p:txBody>
      </p:sp>
      <p:sp>
        <p:nvSpPr>
          <p:cNvPr id="86019" name="Rectangle 7"/>
          <p:cNvSpPr>
            <a:spLocks noChangeArrowheads="1"/>
          </p:cNvSpPr>
          <p:nvPr/>
        </p:nvSpPr>
        <p:spPr bwMode="auto">
          <a:xfrm>
            <a:off x="323850" y="6165850"/>
            <a:ext cx="288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86020" name="Rectangle 8"/>
          <p:cNvSpPr>
            <a:spLocks noChangeArrowheads="1"/>
          </p:cNvSpPr>
          <p:nvPr/>
        </p:nvSpPr>
        <p:spPr bwMode="auto">
          <a:xfrm>
            <a:off x="914400" y="0"/>
            <a:ext cx="7359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60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86021" name="Rectangle 9"/>
          <p:cNvSpPr>
            <a:spLocks noChangeArrowheads="1"/>
          </p:cNvSpPr>
          <p:nvPr/>
        </p:nvSpPr>
        <p:spPr bwMode="auto">
          <a:xfrm>
            <a:off x="2895600" y="533400"/>
            <a:ext cx="19780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pt-BR" altLang="pt-BR" sz="2400" b="1">
                <a:solidFill>
                  <a:srgbClr val="FFFFFF"/>
                </a:solidFill>
                <a:latin typeface="Arial" pitchFamily="34" charset="0"/>
              </a:rPr>
              <a:t>Prognóstico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838200"/>
            <a:ext cx="7924800" cy="6019800"/>
          </a:xfrm>
        </p:spPr>
        <p:txBody>
          <a:bodyPr/>
          <a:lstStyle/>
          <a:p>
            <a:pPr algn="ctr" eaLnBrk="1" hangingPunct="1">
              <a:lnSpc>
                <a:spcPct val="130000"/>
              </a:lnSpc>
              <a:defRPr/>
            </a:pP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Infarto Hemorrágico </a:t>
            </a:r>
            <a:r>
              <a:rPr lang="pt-BR" altLang="pt-BR" sz="28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r>
              <a:rPr lang="pt-BR" altLang="pt-BR" sz="28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</a:p>
          <a:p>
            <a:pPr eaLnBrk="1" hangingPunct="1">
              <a:lnSpc>
                <a:spcPct val="0"/>
              </a:lnSpc>
              <a:buFontTx/>
              <a:buNone/>
              <a:defRPr/>
            </a:pPr>
            <a:endParaRPr lang="pt-BR" altLang="pt-BR" sz="2400" dirty="0" smtClean="0">
              <a:latin typeface="Arial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800" dirty="0" smtClean="0">
                <a:solidFill>
                  <a:srgbClr val="FFFFFF"/>
                </a:solidFill>
                <a:latin typeface="Arial" pitchFamily="34" charset="0"/>
              </a:rPr>
              <a:t>Prevenção da Hemorragia Peri/Intraventricular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</a:p>
          <a:p>
            <a:pPr eaLnBrk="1" hangingPunct="1">
              <a:lnSpc>
                <a:spcPct val="1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		- Uso do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esteróide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pré-Natal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- Melhora da assistência neonatal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- Corrigir a VFSC flutuante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          	- Evitar a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hipercapnia</a:t>
            </a:r>
            <a:endParaRPr lang="pt-BR" altLang="pt-BR" sz="24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- Evitar </a:t>
            </a:r>
            <a:r>
              <a:rPr lang="pt-BR" altLang="pt-BR" sz="2400" dirty="0" err="1" smtClean="0">
                <a:solidFill>
                  <a:srgbClr val="FFFFFF"/>
                </a:solidFill>
                <a:latin typeface="Arial" pitchFamily="34" charset="0"/>
              </a:rPr>
              <a:t>assincronia</a:t>
            </a: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 na ventilação mecânica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	- Evitar hipoxemia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- Evitar o pneumotórax</a:t>
            </a:r>
          </a:p>
          <a:p>
            <a:pPr eaLnBrk="1" hangingPunct="1"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- Corrigir a persistência do canal arterial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- Evitar expansões rápidas de volume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pt-BR" altLang="pt-BR" sz="2400" dirty="0" smtClean="0">
                <a:solidFill>
                  <a:srgbClr val="FFFFFF"/>
                </a:solidFill>
                <a:latin typeface="Arial" pitchFamily="34" charset="0"/>
              </a:rPr>
              <a:t>		- Uso de indometacina : discutível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pt-BR" altLang="pt-BR" sz="24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13716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7315200" y="6491288"/>
            <a:ext cx="1828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1997</a:t>
            </a:r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3733800" y="2147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95288" y="838200"/>
            <a:ext cx="8748712" cy="1150938"/>
          </a:xfrm>
        </p:spPr>
        <p:txBody>
          <a:bodyPr/>
          <a:lstStyle/>
          <a:p>
            <a:pPr algn="ctr" eaLnBrk="1" hangingPunct="1">
              <a:lnSpc>
                <a:spcPct val="130000"/>
              </a:lnSpc>
              <a:defRPr/>
            </a:pPr>
            <a:r>
              <a:rPr lang="pt-BR" altLang="pt-BR" sz="2800" smtClean="0">
                <a:solidFill>
                  <a:srgbClr val="FF9900"/>
                </a:solidFill>
                <a:latin typeface="Arial" pitchFamily="34" charset="0"/>
              </a:rPr>
              <a:t>Leucomalácia periventricular x Infarto Hemorrágico Periventricular </a:t>
            </a:r>
          </a:p>
          <a:p>
            <a:pPr eaLnBrk="1" hangingPunct="1">
              <a:lnSpc>
                <a:spcPct val="0"/>
              </a:lnSpc>
              <a:buFontTx/>
              <a:buNone/>
              <a:defRPr/>
            </a:pPr>
            <a:endParaRPr lang="pt-BR" altLang="pt-BR" sz="2400" smtClean="0">
              <a:latin typeface="Arial" pitchFamily="34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pt-BR" altLang="pt-BR" sz="240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13716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7315200" y="6491288"/>
            <a:ext cx="1828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1997</a:t>
            </a:r>
          </a:p>
        </p:txBody>
      </p:sp>
      <p:sp>
        <p:nvSpPr>
          <p:cNvPr id="88070" name="Rectangle 6"/>
          <p:cNvSpPr>
            <a:spLocks noChangeArrowheads="1"/>
          </p:cNvSpPr>
          <p:nvPr/>
        </p:nvSpPr>
        <p:spPr bwMode="auto">
          <a:xfrm>
            <a:off x="3733800" y="22050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880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276475"/>
            <a:ext cx="8720137" cy="344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72" name="CaixaDeTexto 1"/>
          <p:cNvSpPr txBox="1">
            <a:spLocks noChangeArrowheads="1"/>
          </p:cNvSpPr>
          <p:nvPr/>
        </p:nvSpPr>
        <p:spPr bwMode="auto">
          <a:xfrm>
            <a:off x="2195513" y="6029325"/>
            <a:ext cx="39449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>
                <a:solidFill>
                  <a:schemeClr val="bg1"/>
                </a:solidFill>
              </a:rPr>
              <a:t>RN de 23-27 semanas:855 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89091" name="Text Box 5"/>
          <p:cNvSpPr txBox="1">
            <a:spLocks noChangeArrowheads="1"/>
          </p:cNvSpPr>
          <p:nvPr/>
        </p:nvSpPr>
        <p:spPr bwMode="auto">
          <a:xfrm>
            <a:off x="7315200" y="6491288"/>
            <a:ext cx="1828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1997</a:t>
            </a:r>
          </a:p>
        </p:txBody>
      </p:sp>
      <p:sp>
        <p:nvSpPr>
          <p:cNvPr id="89092" name="Rectangle 6"/>
          <p:cNvSpPr>
            <a:spLocks noChangeArrowheads="1"/>
          </p:cNvSpPr>
          <p:nvPr/>
        </p:nvSpPr>
        <p:spPr bwMode="auto">
          <a:xfrm>
            <a:off x="3733800" y="2147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pic>
        <p:nvPicPr>
          <p:cNvPr id="8909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812925"/>
            <a:ext cx="4465638" cy="488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6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971550" y="692150"/>
            <a:ext cx="7924800" cy="1109663"/>
          </a:xfrm>
        </p:spPr>
        <p:txBody>
          <a:bodyPr/>
          <a:lstStyle/>
          <a:p>
            <a:pPr algn="ctr" eaLnBrk="1" hangingPunct="1">
              <a:lnSpc>
                <a:spcPct val="130000"/>
              </a:lnSpc>
              <a:defRPr/>
            </a:pPr>
            <a:r>
              <a:rPr lang="pt-BR" altLang="pt-BR" sz="2800" smtClean="0">
                <a:solidFill>
                  <a:srgbClr val="FF9900"/>
                </a:solidFill>
                <a:latin typeface="Arial" pitchFamily="34" charset="0"/>
              </a:rPr>
              <a:t>Leucomalácia periventricular x Infarto Hemorrágico Periventricular </a:t>
            </a:r>
          </a:p>
          <a:p>
            <a:pPr eaLnBrk="1" hangingPunct="1">
              <a:lnSpc>
                <a:spcPct val="0"/>
              </a:lnSpc>
              <a:buFontTx/>
              <a:buNone/>
              <a:defRPr/>
            </a:pPr>
            <a:endParaRPr lang="pt-BR" altLang="pt-BR" sz="2400" smtClean="0">
              <a:latin typeface="Arial" pitchFamily="34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pt-BR" altLang="pt-BR" sz="240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89095" name="Retângulo 9"/>
          <p:cNvSpPr>
            <a:spLocks noChangeArrowheads="1"/>
          </p:cNvSpPr>
          <p:nvPr/>
        </p:nvSpPr>
        <p:spPr bwMode="auto">
          <a:xfrm>
            <a:off x="4643438" y="2565400"/>
            <a:ext cx="4500562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PT" altLang="pt-BR" sz="2400">
                <a:solidFill>
                  <a:srgbClr val="FFFFFF"/>
                </a:solidFill>
              </a:rPr>
              <a:t>Isto sugere que as lesões hipoecóicas acompanhadas ou precedidas  por hemorragia intraventricular (nosso substituto para o infarto hemorrágico periventricular) pode ter causas diferentes do que as lesões hipoecóicas sem hemorragia intraventricular, nosso substituto para leucomalácia periventricular</a:t>
            </a:r>
            <a:r>
              <a:rPr lang="pt-PT" altLang="pt-BR" sz="2400">
                <a:solidFill>
                  <a:schemeClr val="bg1"/>
                </a:solidFill>
              </a:rPr>
              <a:t>.</a:t>
            </a:r>
            <a:endParaRPr lang="pt-BR" altLang="pt-BR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90115" name="Text Box 4"/>
          <p:cNvSpPr txBox="1">
            <a:spLocks noChangeArrowheads="1"/>
          </p:cNvSpPr>
          <p:nvPr/>
        </p:nvSpPr>
        <p:spPr bwMode="auto">
          <a:xfrm>
            <a:off x="13716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90116" name="Text Box 5"/>
          <p:cNvSpPr txBox="1">
            <a:spLocks noChangeArrowheads="1"/>
          </p:cNvSpPr>
          <p:nvPr/>
        </p:nvSpPr>
        <p:spPr bwMode="auto">
          <a:xfrm>
            <a:off x="7315200" y="6491288"/>
            <a:ext cx="1828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1997</a:t>
            </a:r>
          </a:p>
        </p:txBody>
      </p:sp>
      <p:sp>
        <p:nvSpPr>
          <p:cNvPr id="90117" name="Rectangle 6"/>
          <p:cNvSpPr>
            <a:spLocks noChangeArrowheads="1"/>
          </p:cNvSpPr>
          <p:nvPr/>
        </p:nvSpPr>
        <p:spPr bwMode="auto">
          <a:xfrm>
            <a:off x="3733800" y="2147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41990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81000" y="765175"/>
            <a:ext cx="8583613" cy="1108075"/>
          </a:xfrm>
        </p:spPr>
        <p:txBody>
          <a:bodyPr/>
          <a:lstStyle/>
          <a:p>
            <a:pPr algn="ctr" eaLnBrk="1" hangingPunct="1">
              <a:lnSpc>
                <a:spcPct val="130000"/>
              </a:lnSpc>
              <a:defRPr/>
            </a:pPr>
            <a:r>
              <a:rPr lang="pt-BR" altLang="pt-BR" sz="2000" smtClean="0">
                <a:solidFill>
                  <a:srgbClr val="FF9900"/>
                </a:solidFill>
                <a:latin typeface="Arial" pitchFamily="34" charset="0"/>
              </a:rPr>
              <a:t>Leucomalácia periventricular x Infarto Hemorrágico Periventricular </a:t>
            </a:r>
          </a:p>
          <a:p>
            <a:pPr eaLnBrk="1" hangingPunct="1">
              <a:lnSpc>
                <a:spcPct val="0"/>
              </a:lnSpc>
              <a:buFontTx/>
              <a:buNone/>
              <a:defRPr/>
            </a:pPr>
            <a:endParaRPr lang="pt-BR" altLang="pt-BR" sz="2400" smtClean="0">
              <a:latin typeface="Arial" pitchFamily="34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pt-BR" altLang="pt-BR" sz="240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90119" name="Retângulo 3"/>
          <p:cNvSpPr>
            <a:spLocks noChangeArrowheads="1"/>
          </p:cNvSpPr>
          <p:nvPr/>
        </p:nvSpPr>
        <p:spPr bwMode="auto">
          <a:xfrm>
            <a:off x="192088" y="1196975"/>
            <a:ext cx="85693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pt-BR" sz="2400">
                <a:hlinkClick r:id="rId2"/>
              </a:rPr>
              <a:t>Survival and morbidity of premature babies with less than 32 weeks of gestation in the central region of Brazil].</a:t>
            </a:r>
            <a:endParaRPr lang="en-US" altLang="pt-BR" sz="24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pt-BR" sz="2400">
                <a:solidFill>
                  <a:srgbClr val="FFFFFF"/>
                </a:solidFill>
              </a:rPr>
              <a:t>de Castro MP, Rugolo LM, Margotto PR.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pt-BR" sz="2400">
                <a:solidFill>
                  <a:srgbClr val="FFFFFF"/>
                </a:solidFill>
              </a:rPr>
              <a:t>Rev Bras Ginecol Obstet. 2012 May;34(5):235-42. Portuguese.</a:t>
            </a:r>
          </a:p>
        </p:txBody>
      </p:sp>
      <p:pic>
        <p:nvPicPr>
          <p:cNvPr id="901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2857500"/>
            <a:ext cx="8502650" cy="365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21" name="Line 6"/>
          <p:cNvSpPr>
            <a:spLocks noChangeShapeType="1"/>
          </p:cNvSpPr>
          <p:nvPr/>
        </p:nvSpPr>
        <p:spPr bwMode="auto">
          <a:xfrm>
            <a:off x="212725" y="5300663"/>
            <a:ext cx="215900" cy="287337"/>
          </a:xfrm>
          <a:prstGeom prst="line">
            <a:avLst/>
          </a:prstGeom>
          <a:noFill/>
          <a:ln w="57150" cap="sq">
            <a:solidFill>
              <a:srgbClr val="FF33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838200"/>
            <a:ext cx="7924800" cy="6019800"/>
          </a:xfrm>
        </p:spPr>
        <p:txBody>
          <a:bodyPr/>
          <a:lstStyle/>
          <a:p>
            <a:pPr algn="ctr" eaLnBrk="1" hangingPunct="1">
              <a:lnSpc>
                <a:spcPct val="130000"/>
              </a:lnSpc>
              <a:buFontTx/>
              <a:buNone/>
              <a:defRPr/>
            </a:pP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Leucomalácia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/ Infarto Hemorrágico </a:t>
            </a:r>
            <a:r>
              <a:rPr lang="pt-BR" altLang="pt-BR" sz="2000" dirty="0" err="1" smtClean="0">
                <a:solidFill>
                  <a:srgbClr val="FF9900"/>
                </a:solidFill>
                <a:latin typeface="Arial" pitchFamily="34" charset="0"/>
              </a:rPr>
              <a:t>Periventricular</a:t>
            </a:r>
            <a:r>
              <a:rPr lang="pt-BR" altLang="pt-BR" sz="2000" dirty="0" smtClean="0">
                <a:solidFill>
                  <a:srgbClr val="FF9900"/>
                </a:solidFill>
                <a:latin typeface="Arial" pitchFamily="34" charset="0"/>
              </a:rPr>
              <a:t> </a:t>
            </a:r>
          </a:p>
          <a:p>
            <a:pPr algn="ctr" eaLnBrk="1" hangingPunct="1">
              <a:lnSpc>
                <a:spcPct val="110000"/>
              </a:lnSpc>
              <a:buFontTx/>
              <a:buChar char="-"/>
              <a:defRPr/>
            </a:pPr>
            <a:r>
              <a:rPr lang="pt-BR" altLang="pt-BR" sz="2000" dirty="0" smtClean="0">
                <a:solidFill>
                  <a:srgbClr val="FF0000"/>
                </a:solidFill>
                <a:latin typeface="Arial" pitchFamily="34" charset="0"/>
              </a:rPr>
              <a:t>Lesões da substância branca com repercussões corticais</a:t>
            </a:r>
            <a:r>
              <a:rPr lang="pt-BR" altLang="pt-BR" sz="2000" dirty="0" smtClean="0">
                <a:solidFill>
                  <a:schemeClr val="bg1"/>
                </a:solidFill>
                <a:latin typeface="Arial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pt-BR" altLang="pt-BR" sz="2000" b="1" i="1" dirty="0" err="1" smtClean="0">
                <a:solidFill>
                  <a:srgbClr val="FFFFFF"/>
                </a:solidFill>
                <a:latin typeface="Arial" pitchFamily="34" charset="0"/>
              </a:rPr>
              <a:t>Leucomalacia</a:t>
            </a:r>
            <a:r>
              <a:rPr lang="pt-BR" altLang="pt-BR" sz="2000" b="1" i="1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pt-BR" altLang="pt-BR" sz="2000" b="1" i="1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: -  lesão de origem isquêmica ? </a:t>
            </a:r>
          </a:p>
          <a:p>
            <a:pPr eaLnBrk="1" hangingPunct="1">
              <a:lnSpc>
                <a:spcPct val="11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                                         	      -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Infeccção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intrauterina 					        ( importante papel )</a:t>
            </a:r>
          </a:p>
          <a:p>
            <a:pPr eaLnBrk="1" hangingPunct="1"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</a:t>
            </a:r>
            <a:r>
              <a:rPr lang="pt-BR" altLang="pt-BR" sz="2000" b="1" i="1" dirty="0" smtClean="0">
                <a:solidFill>
                  <a:srgbClr val="FFFFFF"/>
                </a:solidFill>
                <a:latin typeface="Arial" pitchFamily="34" charset="0"/>
              </a:rPr>
              <a:t>Infarto hemorrágico </a:t>
            </a:r>
            <a:r>
              <a:rPr lang="pt-BR" altLang="pt-BR" sz="2000" b="1" i="1" dirty="0" err="1" smtClean="0">
                <a:solidFill>
                  <a:srgbClr val="FFFFFF"/>
                </a:solidFill>
                <a:latin typeface="Arial" pitchFamily="34" charset="0"/>
              </a:rPr>
              <a:t>Periventricular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: infarto hemorrágico 						    (venoso)</a:t>
            </a:r>
          </a:p>
          <a:p>
            <a:pPr eaLnBrk="1" hangingPunct="1"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      ( obstrução da veia terminal pela hemorragia intraventricular  )</a:t>
            </a:r>
          </a:p>
          <a:p>
            <a:pPr eaLnBrk="1" hangingPunct="1">
              <a:lnSpc>
                <a:spcPct val="30000"/>
              </a:lnSpc>
              <a:buFontTx/>
              <a:buNone/>
              <a:defRPr/>
            </a:pPr>
            <a:endParaRPr lang="pt-BR" altLang="pt-BR" sz="20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   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Seqüelas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: Déficits motores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espásticos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( déficits intelectuais )</a:t>
            </a: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endParaRPr lang="pt-BR" altLang="pt-BR" sz="2000" dirty="0" smtClean="0">
              <a:solidFill>
                <a:srgbClr val="FFFFFF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	     </a:t>
            </a:r>
            <a:r>
              <a:rPr lang="pt-BR" altLang="pt-BR" sz="2000" dirty="0" err="1" smtClean="0">
                <a:solidFill>
                  <a:srgbClr val="FFFFFF"/>
                </a:solidFill>
                <a:latin typeface="Arial" pitchFamily="34" charset="0"/>
              </a:rPr>
              <a:t>Corticosteróide</a:t>
            </a:r>
            <a:r>
              <a:rPr lang="pt-BR" altLang="pt-BR" sz="2000" dirty="0" smtClean="0">
                <a:solidFill>
                  <a:srgbClr val="FFFFFF"/>
                </a:solidFill>
                <a:latin typeface="Arial" pitchFamily="34" charset="0"/>
              </a:rPr>
              <a:t> pré-natal : importante papel na prevenção </a:t>
            </a:r>
          </a:p>
          <a:p>
            <a:pPr eaLnBrk="1" hangingPunct="1">
              <a:lnSpc>
                <a:spcPct val="4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chemeClr val="bg1"/>
                </a:solidFill>
                <a:latin typeface="Arial" pitchFamily="34" charset="0"/>
              </a:rPr>
              <a:t>	 </a:t>
            </a:r>
          </a:p>
          <a:p>
            <a:pPr eaLnBrk="1" hangingPunct="1">
              <a:lnSpc>
                <a:spcPct val="120000"/>
              </a:lnSpc>
              <a:buFontTx/>
              <a:buNone/>
              <a:defRPr/>
            </a:pPr>
            <a:r>
              <a:rPr lang="pt-BR" altLang="pt-BR" sz="2000" dirty="0" smtClean="0">
                <a:solidFill>
                  <a:schemeClr val="bg1"/>
                </a:solidFill>
                <a:latin typeface="Arial" pitchFamily="34" charset="0"/>
              </a:rPr>
              <a:t>	</a:t>
            </a:r>
            <a:r>
              <a:rPr lang="pt-BR" altLang="pt-BR" sz="2000" b="1" dirty="0" smtClean="0">
                <a:solidFill>
                  <a:srgbClr val="0099FF"/>
                </a:solidFill>
                <a:latin typeface="Arial" pitchFamily="34" charset="0"/>
              </a:rPr>
              <a:t>Não passar da realidade benéfica ao exagero prejudicial </a:t>
            </a:r>
          </a:p>
          <a:p>
            <a:pPr algn="ctr" eaLnBrk="1" hangingPunct="1">
              <a:lnSpc>
                <a:spcPct val="130000"/>
              </a:lnSpc>
              <a:buFontTx/>
              <a:buChar char="-"/>
              <a:defRPr/>
            </a:pPr>
            <a:endParaRPr lang="pt-BR" altLang="pt-BR" sz="2000" b="1" dirty="0" smtClean="0">
              <a:solidFill>
                <a:srgbClr val="0099FF"/>
              </a:solidFill>
              <a:latin typeface="Arial" pitchFamily="34" charset="0"/>
            </a:endParaRPr>
          </a:p>
          <a:p>
            <a:pPr eaLnBrk="1" hangingPunct="1">
              <a:lnSpc>
                <a:spcPct val="0"/>
              </a:lnSpc>
              <a:buFontTx/>
              <a:buNone/>
              <a:defRPr/>
            </a:pPr>
            <a:endParaRPr lang="pt-BR" altLang="pt-BR" sz="2000" dirty="0" smtClean="0">
              <a:solidFill>
                <a:srgbClr val="0099FF"/>
              </a:solidFill>
              <a:latin typeface="Arial" pitchFamily="34" charset="0"/>
            </a:endParaRP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13716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7315200" y="6491288"/>
            <a:ext cx="1828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itchFamily="34" charset="0"/>
              </a:rPr>
              <a:t>Volpe J , 1997</a:t>
            </a:r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3779838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91143" name="Line 7"/>
          <p:cNvSpPr>
            <a:spLocks noChangeShapeType="1"/>
          </p:cNvSpPr>
          <p:nvPr/>
        </p:nvSpPr>
        <p:spPr bwMode="auto">
          <a:xfrm flipV="1">
            <a:off x="3429000" y="5791200"/>
            <a:ext cx="0" cy="381000"/>
          </a:xfrm>
          <a:prstGeom prst="line">
            <a:avLst/>
          </a:prstGeom>
          <a:noFill/>
          <a:ln w="28575">
            <a:solidFill>
              <a:srgbClr val="FFCC99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91144" name="AutoShape 8"/>
          <p:cNvSpPr>
            <a:spLocks/>
          </p:cNvSpPr>
          <p:nvPr/>
        </p:nvSpPr>
        <p:spPr bwMode="auto">
          <a:xfrm>
            <a:off x="1447800" y="2743200"/>
            <a:ext cx="152400" cy="914400"/>
          </a:xfrm>
          <a:prstGeom prst="leftBracket">
            <a:avLst>
              <a:gd name="adj" fmla="val 50000"/>
            </a:avLst>
          </a:prstGeom>
          <a:noFill/>
          <a:ln w="28575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sp>
        <p:nvSpPr>
          <p:cNvPr id="91145" name="Line 9"/>
          <p:cNvSpPr>
            <a:spLocks noChangeShapeType="1"/>
          </p:cNvSpPr>
          <p:nvPr/>
        </p:nvSpPr>
        <p:spPr bwMode="auto">
          <a:xfrm flipH="1">
            <a:off x="1295400" y="3276600"/>
            <a:ext cx="152400" cy="0"/>
          </a:xfrm>
          <a:prstGeom prst="line">
            <a:avLst/>
          </a:prstGeom>
          <a:noFill/>
          <a:ln w="9525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91146" name="Line 10"/>
          <p:cNvSpPr>
            <a:spLocks noChangeShapeType="1"/>
          </p:cNvSpPr>
          <p:nvPr/>
        </p:nvSpPr>
        <p:spPr bwMode="auto">
          <a:xfrm>
            <a:off x="1295400" y="3276600"/>
            <a:ext cx="0" cy="2362200"/>
          </a:xfrm>
          <a:prstGeom prst="line">
            <a:avLst/>
          </a:prstGeom>
          <a:noFill/>
          <a:ln w="9525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91147" name="Line 11"/>
          <p:cNvSpPr>
            <a:spLocks noChangeShapeType="1"/>
          </p:cNvSpPr>
          <p:nvPr/>
        </p:nvSpPr>
        <p:spPr bwMode="auto">
          <a:xfrm>
            <a:off x="1295400" y="5638800"/>
            <a:ext cx="685800" cy="0"/>
          </a:xfrm>
          <a:prstGeom prst="line">
            <a:avLst/>
          </a:prstGeom>
          <a:noFill/>
          <a:ln w="28575">
            <a:solidFill>
              <a:srgbClr val="FFCC99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848600" cy="8382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Pré-termo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219200" y="838200"/>
            <a:ext cx="7924800" cy="6019800"/>
          </a:xfrm>
        </p:spPr>
        <p:txBody>
          <a:bodyPr/>
          <a:lstStyle/>
          <a:p>
            <a:pPr lvl="1" algn="ctr" eaLnBrk="1" hangingPunct="1">
              <a:lnSpc>
                <a:spcPct val="130000"/>
              </a:lnSpc>
              <a:buFontTx/>
              <a:buNone/>
              <a:defRPr/>
            </a:pPr>
            <a:r>
              <a:rPr lang="pt-BR" altLang="pt-BR" sz="4400" dirty="0" smtClean="0">
                <a:solidFill>
                  <a:srgbClr val="FF9900"/>
                </a:solidFill>
                <a:latin typeface="Arial" pitchFamily="34" charset="0"/>
              </a:rPr>
              <a:t>Consultem também:</a:t>
            </a:r>
            <a:endParaRPr lang="pt-BR" altLang="pt-BR" sz="4400" b="1" dirty="0" smtClean="0">
              <a:solidFill>
                <a:srgbClr val="0099FF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130000"/>
              </a:lnSpc>
              <a:buFontTx/>
              <a:buChar char="-"/>
              <a:defRPr/>
            </a:pPr>
            <a:endParaRPr lang="pt-BR" altLang="pt-BR" sz="2000" b="1" dirty="0" smtClean="0">
              <a:solidFill>
                <a:srgbClr val="0099FF"/>
              </a:solidFill>
              <a:latin typeface="Arial" pitchFamily="34" charset="0"/>
            </a:endParaRPr>
          </a:p>
          <a:p>
            <a:pPr eaLnBrk="1" hangingPunct="1">
              <a:lnSpc>
                <a:spcPct val="0"/>
              </a:lnSpc>
              <a:buFontTx/>
              <a:buNone/>
              <a:defRPr/>
            </a:pPr>
            <a:endParaRPr lang="pt-BR" altLang="pt-BR" sz="2000" dirty="0" smtClean="0">
              <a:solidFill>
                <a:srgbClr val="0099FF"/>
              </a:solidFill>
              <a:latin typeface="Arial" pitchFamily="34" charset="0"/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13716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itchFamily="34" charset="0"/>
              </a:rPr>
              <a:t>Margotto, P.R. UN - HRAS</a:t>
            </a:r>
          </a:p>
        </p:txBody>
      </p:sp>
      <p:sp>
        <p:nvSpPr>
          <p:cNvPr id="92165" name="Rectangle 6"/>
          <p:cNvSpPr>
            <a:spLocks noChangeArrowheads="1"/>
          </p:cNvSpPr>
          <p:nvPr/>
        </p:nvSpPr>
        <p:spPr bwMode="auto">
          <a:xfrm>
            <a:off x="3779838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400"/>
          </a:p>
        </p:txBody>
      </p:sp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42888" y="1295400"/>
          <a:ext cx="8496300" cy="1336756"/>
        </p:xfrm>
        <a:graphic>
          <a:graphicData uri="http://schemas.openxmlformats.org/drawingml/2006/table">
            <a:tbl>
              <a:tblPr/>
              <a:tblGrid>
                <a:gridCol w="32225"/>
                <a:gridCol w="8008209"/>
                <a:gridCol w="455866"/>
              </a:tblGrid>
              <a:tr h="262392">
                <a:tc>
                  <a:txBody>
                    <a:bodyPr/>
                    <a:lstStyle/>
                    <a:p>
                      <a:endParaRPr lang="pt-BR" sz="600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5ADDE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600" dirty="0"/>
                    </a:p>
                  </a:txBody>
                  <a:tcPr marL="30610" marR="30610" marT="15293" marB="15293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pt-BR" sz="600"/>
                    </a:p>
                  </a:txBody>
                  <a:tcPr marL="30610" marR="30610" marT="15293" marB="15293"/>
                </a:tc>
              </a:tr>
              <a:tr h="121945">
                <a:tc rowSpan="2">
                  <a:txBody>
                    <a:bodyPr/>
                    <a:lstStyle/>
                    <a:p>
                      <a:endParaRPr lang="pt-BR" sz="280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600"/>
                    </a:p>
                  </a:txBody>
                  <a:tcPr marL="30610" marR="30610" marT="15293" marB="15293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pt-BR" sz="600"/>
                    </a:p>
                  </a:txBody>
                  <a:tcPr marL="30610" marR="30610" marT="15293" marB="15293"/>
                </a:tc>
              </a:tr>
              <a:tr h="95233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2400" b="1" dirty="0"/>
                        <a:t>Hemorragia intraventricular no recém-nascido </a:t>
                      </a:r>
                      <a:r>
                        <a:rPr lang="pt-BR" sz="2400" b="1" dirty="0" err="1"/>
                        <a:t>pré</a:t>
                      </a:r>
                      <a:r>
                        <a:rPr lang="pt-BR" sz="2400" b="1" dirty="0"/>
                        <a:t>-termo</a:t>
                      </a:r>
                      <a:r>
                        <a:rPr lang="pt-BR" sz="2400" dirty="0"/>
                        <a:t/>
                      </a:r>
                      <a:br>
                        <a:rPr lang="pt-BR" sz="2400" dirty="0"/>
                      </a:br>
                      <a:r>
                        <a:rPr lang="pt-BR" sz="2400" dirty="0"/>
                        <a:t>Autor(es): Paulo R. Margotto</a:t>
                      </a:r>
                    </a:p>
                  </a:txBody>
                  <a:tcPr marL="6378" marR="6378" marT="6372" marB="6372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sz="600" dirty="0"/>
                    </a:p>
                  </a:txBody>
                  <a:tcPr marL="6378" marR="6378" marT="6372" marB="6372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2180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675" y="1943100"/>
            <a:ext cx="496888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358775" y="3136900"/>
          <a:ext cx="8426450" cy="1584325"/>
        </p:xfrm>
        <a:graphic>
          <a:graphicData uri="http://schemas.openxmlformats.org/drawingml/2006/table">
            <a:tbl>
              <a:tblPr/>
              <a:tblGrid>
                <a:gridCol w="25403"/>
                <a:gridCol w="7882623"/>
                <a:gridCol w="518424"/>
              </a:tblGrid>
              <a:tr h="223228">
                <a:tc>
                  <a:txBody>
                    <a:bodyPr/>
                    <a:lstStyle/>
                    <a:p>
                      <a:endParaRPr lang="pt-BR" sz="400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5ADDE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400" dirty="0"/>
                    </a:p>
                  </a:txBody>
                  <a:tcPr marL="19937" marR="19937" marT="9968" marB="9968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pt-BR" sz="400"/>
                    </a:p>
                  </a:txBody>
                  <a:tcPr marL="19937" marR="19937" marT="9968" marB="9968"/>
                </a:tc>
              </a:tr>
              <a:tr h="80905">
                <a:tc rowSpan="2">
                  <a:txBody>
                    <a:bodyPr/>
                    <a:lstStyle/>
                    <a:p>
                      <a:endParaRPr lang="pt-BR" sz="1600" dirty="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400"/>
                    </a:p>
                  </a:txBody>
                  <a:tcPr marL="19937" marR="19937" marT="9968" marB="9968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pt-BR" sz="400"/>
                    </a:p>
                  </a:txBody>
                  <a:tcPr marL="19937" marR="19937" marT="9968" marB="9968"/>
                </a:tc>
              </a:tr>
              <a:tr h="128019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2400" b="1" dirty="0"/>
                        <a:t>Lesão neurológica isquêmica e hemorrágica do prematuro: patogenia, fatores de risco, diagnóstico e tratamento</a:t>
                      </a:r>
                      <a:r>
                        <a:rPr lang="pt-BR" sz="2400" dirty="0"/>
                        <a:t/>
                      </a:r>
                      <a:br>
                        <a:rPr lang="pt-BR" sz="2400" dirty="0"/>
                      </a:br>
                      <a:r>
                        <a:rPr lang="pt-BR" sz="2400" dirty="0"/>
                        <a:t>Autor(es): Paulo R. Margotto</a:t>
                      </a:r>
                    </a:p>
                  </a:txBody>
                  <a:tcPr marL="4154" marR="4154" marT="4154" marB="4154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sz="1600" dirty="0"/>
                    </a:p>
                  </a:txBody>
                  <a:tcPr marL="4154" marR="4154" marT="4154" marB="4154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2195" name="Picture 2" descr="http://www.paulomargotto.com.br/images/lin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200" y="3929063"/>
            <a:ext cx="49530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6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27575"/>
            <a:ext cx="2344738" cy="194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197" name="Retângulo 3"/>
          <p:cNvSpPr>
            <a:spLocks noChangeArrowheads="1"/>
          </p:cNvSpPr>
          <p:nvPr/>
        </p:nvSpPr>
        <p:spPr bwMode="auto">
          <a:xfrm>
            <a:off x="3995738" y="4652963"/>
            <a:ext cx="457200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pt-BR" altLang="pt-BR">
                <a:solidFill>
                  <a:srgbClr val="FF9900"/>
                </a:solidFill>
              </a:rPr>
              <a:t>Dos livros </a:t>
            </a:r>
            <a:r>
              <a:rPr lang="pt-BR" altLang="pt-BR" i="1">
                <a:solidFill>
                  <a:srgbClr val="FF9900"/>
                </a:solidFill>
              </a:rPr>
              <a:t>Assistência ao Recém-Nascido de Risco</a:t>
            </a:r>
            <a:r>
              <a:rPr lang="pt-BR" altLang="pt-BR">
                <a:solidFill>
                  <a:srgbClr val="FF9900"/>
                </a:solidFill>
              </a:rPr>
              <a:t> e </a:t>
            </a:r>
            <a:r>
              <a:rPr lang="pt-BR" altLang="pt-BR" i="1">
                <a:solidFill>
                  <a:srgbClr val="FF9900"/>
                </a:solidFill>
              </a:rPr>
              <a:t>Neurossonografia Neonatal/2013</a:t>
            </a:r>
          </a:p>
          <a:p>
            <a:pPr algn="ctr"/>
            <a:r>
              <a:rPr lang="pt-BR" altLang="pt-BR" i="1">
                <a:solidFill>
                  <a:srgbClr val="FF9900"/>
                </a:solidFill>
              </a:rPr>
              <a:t>Em </a:t>
            </a:r>
            <a:r>
              <a:rPr lang="pt-BR" altLang="pt-BR" i="1">
                <a:solidFill>
                  <a:srgbClr val="FF9900"/>
                </a:solidFill>
                <a:hlinkClick r:id="rId4"/>
              </a:rPr>
              <a:t>www.paulomargotto.com.br</a:t>
            </a:r>
            <a:endParaRPr lang="pt-BR" altLang="pt-BR" i="1">
              <a:solidFill>
                <a:srgbClr val="FF9900"/>
              </a:solidFill>
            </a:endParaRPr>
          </a:p>
          <a:p>
            <a:pPr algn="ctr"/>
            <a:r>
              <a:rPr lang="pt-BR" altLang="pt-BR" i="1">
                <a:solidFill>
                  <a:srgbClr val="FF9900"/>
                </a:solidFill>
              </a:rPr>
              <a:t>(Distúrbios Neurológicos)</a:t>
            </a:r>
          </a:p>
        </p:txBody>
      </p:sp>
      <p:sp>
        <p:nvSpPr>
          <p:cNvPr id="92198" name="Retângulo 5"/>
          <p:cNvSpPr>
            <a:spLocks noChangeArrowheads="1"/>
          </p:cNvSpPr>
          <p:nvPr/>
        </p:nvSpPr>
        <p:spPr bwMode="auto">
          <a:xfrm>
            <a:off x="2232025" y="2565400"/>
            <a:ext cx="4572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pt-BR" altLang="pt-BR" i="1">
                <a:solidFill>
                  <a:srgbClr val="FF9900"/>
                </a:solidFill>
              </a:rPr>
              <a:t>Em </a:t>
            </a:r>
            <a:r>
              <a:rPr lang="pt-BR" altLang="pt-BR" i="1">
                <a:solidFill>
                  <a:srgbClr val="FF9900"/>
                </a:solidFill>
                <a:hlinkClick r:id="rId4"/>
              </a:rPr>
              <a:t>www.paulomargotto.com.br</a:t>
            </a:r>
            <a:endParaRPr lang="pt-BR" altLang="pt-BR" i="1">
              <a:solidFill>
                <a:srgbClr val="FF9900"/>
              </a:solidFill>
            </a:endParaRPr>
          </a:p>
          <a:p>
            <a:pPr algn="ctr"/>
            <a:r>
              <a:rPr lang="pt-BR" altLang="pt-BR" i="1">
                <a:solidFill>
                  <a:srgbClr val="FF9900"/>
                </a:solidFill>
              </a:rPr>
              <a:t>(Distúrbios Neurológicos)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524000"/>
          </a:xfrm>
        </p:spPr>
        <p:txBody>
          <a:bodyPr/>
          <a:lstStyle/>
          <a:p>
            <a:pPr eaLnBrk="1" hangingPunct="1"/>
            <a:r>
              <a:rPr lang="pt-BR" altLang="pt-BR" sz="3600" smtClean="0">
                <a:solidFill>
                  <a:srgbClr val="FF9900"/>
                </a:solidFill>
                <a:latin typeface="Comic Sans MS" pitchFamily="66" charset="0"/>
              </a:rPr>
              <a:t>Lesão Cerebral no RN Pré - termo</a:t>
            </a:r>
          </a:p>
        </p:txBody>
      </p:sp>
      <p:pic>
        <p:nvPicPr>
          <p:cNvPr id="93187" name="Picture 3" descr="bebes"/>
          <p:cNvPicPr>
            <a:picLocks noChangeAspect="1" noChangeArrowheads="1"/>
          </p:cNvPicPr>
          <p:nvPr/>
        </p:nvPicPr>
        <p:blipFill>
          <a:blip r:embed="rId2">
            <a:lum bright="-4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036763"/>
            <a:ext cx="7223125" cy="482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3260725" y="1292225"/>
            <a:ext cx="3530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charset="2"/>
              <a:buChar char="u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Monotype Sorts" charset="2"/>
              <a:buChar char="F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000">
                <a:solidFill>
                  <a:schemeClr val="accent1"/>
                </a:solidFill>
              </a:rPr>
              <a:t>Muito obrigado!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zul">
  <a:themeElements>
    <a:clrScheme name="">
      <a:dk1>
        <a:srgbClr val="000000"/>
      </a:dk1>
      <a:lt1>
        <a:srgbClr val="FFFF00"/>
      </a:lt1>
      <a:dk2>
        <a:srgbClr val="000066"/>
      </a:dk2>
      <a:lt2>
        <a:srgbClr val="FFCC00"/>
      </a:lt2>
      <a:accent1>
        <a:srgbClr val="FFCC00"/>
      </a:accent1>
      <a:accent2>
        <a:srgbClr val="990000"/>
      </a:accent2>
      <a:accent3>
        <a:srgbClr val="AAAAB8"/>
      </a:accent3>
      <a:accent4>
        <a:srgbClr val="DADA00"/>
      </a:accent4>
      <a:accent5>
        <a:srgbClr val="FFE2AA"/>
      </a:accent5>
      <a:accent6>
        <a:srgbClr val="8A0000"/>
      </a:accent6>
      <a:hlink>
        <a:srgbClr val="CC0000"/>
      </a:hlink>
      <a:folHlink>
        <a:srgbClr val="CC0000"/>
      </a:folHlink>
    </a:clrScheme>
    <a:fontScheme name="Azul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Azul 1">
        <a:dk1>
          <a:srgbClr val="000000"/>
        </a:dk1>
        <a:lt1>
          <a:srgbClr val="FFFFFF"/>
        </a:lt1>
        <a:dk2>
          <a:srgbClr val="3333FF"/>
        </a:dk2>
        <a:lt2>
          <a:srgbClr val="00FFFF"/>
        </a:lt2>
        <a:accent1>
          <a:srgbClr val="00CCCC"/>
        </a:accent1>
        <a:accent2>
          <a:srgbClr val="CC99FF"/>
        </a:accent2>
        <a:accent3>
          <a:srgbClr val="ADADFF"/>
        </a:accent3>
        <a:accent4>
          <a:srgbClr val="DADADA"/>
        </a:accent4>
        <a:accent5>
          <a:srgbClr val="AAE2E2"/>
        </a:accent5>
        <a:accent6>
          <a:srgbClr val="B98AE7"/>
        </a:accent6>
        <a:hlink>
          <a:srgbClr val="6600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l 2">
        <a:dk1>
          <a:srgbClr val="000000"/>
        </a:dk1>
        <a:lt1>
          <a:srgbClr val="CCECFF"/>
        </a:lt1>
        <a:dk2>
          <a:srgbClr val="330099"/>
        </a:dk2>
        <a:lt2>
          <a:srgbClr val="0099CC"/>
        </a:lt2>
        <a:accent1>
          <a:srgbClr val="009999"/>
        </a:accent1>
        <a:accent2>
          <a:srgbClr val="FF99CC"/>
        </a:accent2>
        <a:accent3>
          <a:srgbClr val="E2F4FF"/>
        </a:accent3>
        <a:accent4>
          <a:srgbClr val="000000"/>
        </a:accent4>
        <a:accent5>
          <a:srgbClr val="AACACA"/>
        </a:accent5>
        <a:accent6>
          <a:srgbClr val="E78AB9"/>
        </a:accent6>
        <a:hlink>
          <a:srgbClr val="6600CC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zu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97979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4513</TotalTime>
  <Words>4093</Words>
  <Application>Microsoft Office PowerPoint</Application>
  <PresentationFormat>Apresentação na tela (4:3)</PresentationFormat>
  <Paragraphs>959</Paragraphs>
  <Slides>89</Slides>
  <Notes>11</Notes>
  <HiddenSlides>0</HiddenSlides>
  <MMClips>1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89</vt:i4>
      </vt:variant>
    </vt:vector>
  </HeadingPairs>
  <TitlesOfParts>
    <vt:vector size="91" baseType="lpstr">
      <vt:lpstr>Azul</vt:lpstr>
      <vt:lpstr>Documento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Premedicação em Intubação semi-eletiva ou eletiva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HEMORRAGIA INTRAVENTRICULAR NO PRÉ-TERMO Fatores de risco pós-natais SEXO</vt:lpstr>
      <vt:lpstr>HEMORRAGIA INTRAVENTRICULAR NO PRÉ-TERMO Fatores de risco pós-natais Hipernatremia/Excesso de Na+</vt:lpstr>
      <vt:lpstr>HEMORRAGIA INTRAVENTRICULAR NO PRÉ-TERMO Fatores de risco pós-natais  Hipernatremia/Excesso de Na+</vt:lpstr>
      <vt:lpstr>HEMORRAGIA INTRAVENTRICULAR NO PRÉ-TERMO Fatores de risco pós-natais TRANSPORTE DOS PRÉ-TERMOS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SIGNIFICADO PERINATAL DAS DILATAÇÕES VENTRICULARES CEREBRAIS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Lesão Cerebral no RN Pré – termo</vt:lpstr>
      <vt:lpstr>Apresentação do PowerPoint</vt:lpstr>
      <vt:lpstr>Apresentação do PowerPoint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Apresentação do PowerPoint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 - termo</vt:lpstr>
      <vt:lpstr>Lesão Cerebral no RN Pré-termo</vt:lpstr>
      <vt:lpstr>Lesão Cerebral no RN Pré - termo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HEMORRAGIA INTRA E PERIVENTRICULAR</dc:title>
  <dc:creator>MMX 166</dc:creator>
  <cp:lastModifiedBy>paulo</cp:lastModifiedBy>
  <cp:revision>134</cp:revision>
  <cp:lastPrinted>1998-06-23T16:20:26Z</cp:lastPrinted>
  <dcterms:created xsi:type="dcterms:W3CDTF">1995-05-28T16:07:12Z</dcterms:created>
  <dcterms:modified xsi:type="dcterms:W3CDTF">2013-09-27T17:07:59Z</dcterms:modified>
</cp:coreProperties>
</file>