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84"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8" r:id="rId31"/>
    <p:sldId id="285" r:id="rId32"/>
    <p:sldId id="295" r:id="rId33"/>
    <p:sldId id="289"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 id="319" r:id="rId49"/>
    <p:sldId id="320" r:id="rId50"/>
    <p:sldId id="290" r:id="rId51"/>
    <p:sldId id="291" r:id="rId52"/>
    <p:sldId id="292" r:id="rId53"/>
    <p:sldId id="294" r:id="rId54"/>
    <p:sldId id="296" r:id="rId55"/>
    <p:sldId id="298" r:id="rId56"/>
    <p:sldId id="299" r:id="rId57"/>
    <p:sldId id="297" r:id="rId58"/>
    <p:sldId id="300" r:id="rId59"/>
    <p:sldId id="302" r:id="rId60"/>
    <p:sldId id="322" r:id="rId61"/>
    <p:sldId id="321" r:id="rId62"/>
    <p:sldId id="304" r:id="rId6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FF33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9" d="100"/>
          <a:sy n="89" d="100"/>
        </p:scale>
        <p:origin x="-773" y="-7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Slide Number Placeholder 5"/>
          <p:cNvSpPr>
            <a:spLocks noGrp="1"/>
          </p:cNvSpPr>
          <p:nvPr>
            <p:ph type="sldNum" sz="quarter" idx="10"/>
          </p:nvPr>
        </p:nvSpPr>
        <p:spPr>
          <a:ln/>
        </p:spPr>
        <p:txBody>
          <a:bodyPr/>
          <a:lstStyle>
            <a:lvl1pPr>
              <a:defRPr/>
            </a:lvl1pPr>
          </a:lstStyle>
          <a:p>
            <a:pPr>
              <a:defRPr/>
            </a:pPr>
            <a:fld id="{6F52C0A9-4518-4B57-8DFB-C4812FACE23B}"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00D3CFE0-0D11-4868-A798-CFB5980AEF5C}" type="datetimeFigureOut">
              <a:rPr lang="pt-BR"/>
              <a:pPr>
                <a:defRPr/>
              </a:pPr>
              <a:t>26/08/2017</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6BAD2EFF-C0C1-4654-ACC1-48B194704E64}"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3987F0FA-885F-43DE-957F-87C0FF91B2B8}" type="datetimeFigureOut">
              <a:rPr lang="pt-BR"/>
              <a:pPr>
                <a:defRPr/>
              </a:pPr>
              <a:t>26/08/2017</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Slide Number Placeholder 5"/>
          <p:cNvSpPr>
            <a:spLocks noGrp="1"/>
          </p:cNvSpPr>
          <p:nvPr>
            <p:ph type="sldNum" sz="quarter" idx="10"/>
          </p:nvPr>
        </p:nvSpPr>
        <p:spPr>
          <a:ln/>
        </p:spPr>
        <p:txBody>
          <a:bodyPr/>
          <a:lstStyle>
            <a:lvl1pPr>
              <a:defRPr/>
            </a:lvl1pPr>
          </a:lstStyle>
          <a:p>
            <a:pPr>
              <a:defRPr/>
            </a:pPr>
            <a:fld id="{8C61807E-A216-41F6-BEF4-C03E49CB8223}"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6C7F51E3-1403-4336-B0E2-508E99046758}" type="datetimeFigureOut">
              <a:rPr lang="pt-BR"/>
              <a:pPr>
                <a:defRPr/>
              </a:pPr>
              <a:t>26/08/2017</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Slide Number Placeholder 5"/>
          <p:cNvSpPr>
            <a:spLocks noGrp="1"/>
          </p:cNvSpPr>
          <p:nvPr>
            <p:ph type="sldNum" sz="quarter" idx="10"/>
          </p:nvPr>
        </p:nvSpPr>
        <p:spPr>
          <a:ln/>
        </p:spPr>
        <p:txBody>
          <a:bodyPr/>
          <a:lstStyle>
            <a:lvl1pPr>
              <a:defRPr/>
            </a:lvl1pPr>
          </a:lstStyle>
          <a:p>
            <a:pPr>
              <a:defRPr/>
            </a:pPr>
            <a:fld id="{7BE1478D-8D06-4BE8-B621-8F7AB1282737}"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FBFAA36F-C52D-467C-B559-9AF0CC154DC7}" type="datetimeFigureOut">
              <a:rPr lang="pt-BR"/>
              <a:pPr>
                <a:defRPr/>
              </a:pPr>
              <a:t>26/08/2017</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5"/>
          <p:cNvSpPr>
            <a:spLocks noGrp="1"/>
          </p:cNvSpPr>
          <p:nvPr>
            <p:ph type="sldNum" sz="quarter" idx="10"/>
          </p:nvPr>
        </p:nvSpPr>
        <p:spPr>
          <a:ln/>
        </p:spPr>
        <p:txBody>
          <a:bodyPr/>
          <a:lstStyle>
            <a:lvl1pPr>
              <a:defRPr/>
            </a:lvl1pPr>
          </a:lstStyle>
          <a:p>
            <a:pPr>
              <a:defRPr/>
            </a:pPr>
            <a:fld id="{1919FABA-339E-467D-B16E-32249C7F05E8}" type="slidenum">
              <a:rPr lang="pt-BR"/>
              <a:pPr>
                <a:defRPr/>
              </a:pPr>
              <a:t>‹nº›</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Date Placeholder 3"/>
          <p:cNvSpPr>
            <a:spLocks noGrp="1"/>
          </p:cNvSpPr>
          <p:nvPr>
            <p:ph type="dt" sz="half" idx="12"/>
          </p:nvPr>
        </p:nvSpPr>
        <p:spPr/>
        <p:txBody>
          <a:bodyPr/>
          <a:lstStyle>
            <a:lvl1pPr>
              <a:defRPr/>
            </a:lvl1pPr>
          </a:lstStyle>
          <a:p>
            <a:pPr>
              <a:defRPr/>
            </a:pPr>
            <a:fld id="{54CF4F6A-7C2C-4697-83AF-48EA78962126}" type="datetimeFigureOut">
              <a:rPr lang="pt-BR"/>
              <a:pPr>
                <a:defRPr/>
              </a:pPr>
              <a:t>26/08/2017</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Slide Number Placeholder 5"/>
          <p:cNvSpPr>
            <a:spLocks noGrp="1"/>
          </p:cNvSpPr>
          <p:nvPr>
            <p:ph type="sldNum" sz="quarter" idx="10"/>
          </p:nvPr>
        </p:nvSpPr>
        <p:spPr>
          <a:ln/>
        </p:spPr>
        <p:txBody>
          <a:bodyPr/>
          <a:lstStyle>
            <a:lvl1pPr>
              <a:defRPr/>
            </a:lvl1pPr>
          </a:lstStyle>
          <a:p>
            <a:pPr>
              <a:defRPr/>
            </a:pPr>
            <a:fld id="{84925C27-6E05-4D81-B5A5-40F0B9BD0149}" type="slidenum">
              <a:rPr lang="pt-BR"/>
              <a:pPr>
                <a:defRPr/>
              </a:pPr>
              <a:t>‹nº›</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Date Placeholder 3"/>
          <p:cNvSpPr>
            <a:spLocks noGrp="1"/>
          </p:cNvSpPr>
          <p:nvPr>
            <p:ph type="dt" sz="half" idx="12"/>
          </p:nvPr>
        </p:nvSpPr>
        <p:spPr/>
        <p:txBody>
          <a:bodyPr/>
          <a:lstStyle>
            <a:lvl1pPr>
              <a:defRPr/>
            </a:lvl1pPr>
          </a:lstStyle>
          <a:p>
            <a:pPr>
              <a:defRPr/>
            </a:pPr>
            <a:fld id="{5B37FD5C-D20E-4C02-82B2-DF93FF35E3ED}" type="datetimeFigureOut">
              <a:rPr lang="pt-BR"/>
              <a:pPr>
                <a:defRPr/>
              </a:pPr>
              <a:t>26/08/2017</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29B8FDFC-8CDA-436D-9D41-E1EB84D1CCA6}" type="slidenum">
              <a:rPr lang="pt-BR"/>
              <a:pPr>
                <a:defRPr/>
              </a:pPr>
              <a:t>‹nº›</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Date Placeholder 3"/>
          <p:cNvSpPr>
            <a:spLocks noGrp="1"/>
          </p:cNvSpPr>
          <p:nvPr>
            <p:ph type="dt" sz="half" idx="12"/>
          </p:nvPr>
        </p:nvSpPr>
        <p:spPr/>
        <p:txBody>
          <a:bodyPr/>
          <a:lstStyle>
            <a:lvl1pPr>
              <a:defRPr/>
            </a:lvl1pPr>
          </a:lstStyle>
          <a:p>
            <a:pPr>
              <a:defRPr/>
            </a:pPr>
            <a:fld id="{4DE84D0E-9936-4B0E-A70E-42FBEAC02725}" type="datetimeFigureOut">
              <a:rPr lang="pt-BR"/>
              <a:pPr>
                <a:defRPr/>
              </a:pPr>
              <a:t>26/08/2017</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pt-BR" smtClean="0"/>
              <a:t>Clique para editar o título mestre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Content Placeholder 8"/>
          <p:cNvSpPr>
            <a:spLocks noGrp="1"/>
          </p:cNvSpPr>
          <p:nvPr>
            <p:ph sz="quarter" idx="13"/>
          </p:nvPr>
        </p:nvSpPr>
        <p:spPr>
          <a:xfrm>
            <a:off x="304800" y="381000"/>
            <a:ext cx="7772400" cy="494284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Slide Number Placeholder 5"/>
          <p:cNvSpPr>
            <a:spLocks noGrp="1"/>
          </p:cNvSpPr>
          <p:nvPr>
            <p:ph type="sldNum" sz="quarter" idx="14"/>
          </p:nvPr>
        </p:nvSpPr>
        <p:spPr>
          <a:ln/>
        </p:spPr>
        <p:txBody>
          <a:bodyPr/>
          <a:lstStyle>
            <a:lvl1pPr>
              <a:defRPr/>
            </a:lvl1pPr>
          </a:lstStyle>
          <a:p>
            <a:pPr>
              <a:defRPr/>
            </a:pPr>
            <a:fld id="{903FC110-746F-467B-9396-BCD0A2B5DA1B}" type="slidenum">
              <a:rPr lang="pt-BR"/>
              <a:pPr>
                <a:defRPr/>
              </a:pPr>
              <a:t>‹nº›</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Date Placeholder 3"/>
          <p:cNvSpPr>
            <a:spLocks noGrp="1"/>
          </p:cNvSpPr>
          <p:nvPr>
            <p:ph type="dt" sz="half" idx="16"/>
          </p:nvPr>
        </p:nvSpPr>
        <p:spPr/>
        <p:txBody>
          <a:bodyPr/>
          <a:lstStyle>
            <a:lvl1pPr>
              <a:defRPr/>
            </a:lvl1pPr>
          </a:lstStyle>
          <a:p>
            <a:pPr>
              <a:defRPr/>
            </a:pPr>
            <a:fld id="{F20B6D52-446F-492A-86E7-D97372FAFB36}" type="datetimeFigureOut">
              <a:rPr lang="pt-BR"/>
              <a:pPr>
                <a:defRPr/>
              </a:pPr>
              <a:t>26/08/2017</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Slide Number Placeholder 5"/>
          <p:cNvSpPr>
            <a:spLocks noGrp="1"/>
          </p:cNvSpPr>
          <p:nvPr>
            <p:ph type="sldNum" sz="quarter" idx="10"/>
          </p:nvPr>
        </p:nvSpPr>
        <p:spPr>
          <a:ln/>
        </p:spPr>
        <p:txBody>
          <a:bodyPr/>
          <a:lstStyle>
            <a:lvl1pPr>
              <a:defRPr/>
            </a:lvl1pPr>
          </a:lstStyle>
          <a:p>
            <a:pPr>
              <a:defRPr/>
            </a:pPr>
            <a:fld id="{4D8D6FA0-88CF-48AD-B392-AB9E628CDCF3}"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C6AF07C1-9DEB-4CAC-8EA9-062154283606}" type="datetimeFigureOut">
              <a:rPr lang="pt-BR"/>
              <a:pPr>
                <a:defRPr/>
              </a:pPr>
              <a:t>26/08/2017</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C31056B4-F627-4B70-A683-E40C03CEF096}"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FD7B2BA2-ED82-4B81-99D5-0F2BAB9817B4}" type="datetimeFigureOut">
              <a:rPr lang="pt-BR"/>
              <a:pPr>
                <a:defRPr/>
              </a:pPr>
              <a:t>26/08/2017</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816150AA-6421-4B45-9843-EFBC5DBB7FEE}"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B2566C53-87CF-400C-81B3-8488956D7D7F}" type="datetimeFigureOut">
              <a:rPr lang="pt-BR"/>
              <a:pPr>
                <a:defRPr/>
              </a:pPr>
              <a:t>26/08/2017</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762000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lide Number Placeholder 5"/>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lIns="0" tIns="0" rIns="0" bIns="0" rtlCol="0" anchor="ctr"/>
          <a:lstStyle>
            <a:lvl1pPr algn="ctr" fontAlgn="auto">
              <a:spcBef>
                <a:spcPts val="0"/>
              </a:spcBef>
              <a:spcAft>
                <a:spcPts val="0"/>
              </a:spcAft>
              <a:defRPr sz="1800" smtClean="0">
                <a:solidFill>
                  <a:srgbClr val="FFFFFF"/>
                </a:solidFill>
                <a:latin typeface="+mn-lt"/>
                <a:cs typeface="+mn-cs"/>
              </a:defRPr>
            </a:lvl1pPr>
          </a:lstStyle>
          <a:p>
            <a:pPr>
              <a:defRPr/>
            </a:pPr>
            <a:fld id="{58A0B289-5BBB-460D-9CA1-843B65519620}" type="slidenum">
              <a:rPr lang="pt-BR"/>
              <a:pPr>
                <a:defRPr/>
              </a:pPr>
              <a:t>‹nº›</a:t>
            </a:fld>
            <a:endParaRPr lang="pt-BR"/>
          </a:p>
        </p:txBody>
      </p:sp>
      <p:sp>
        <p:nvSpPr>
          <p:cNvPr id="5" name="Footer Placeholder 4"/>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fontAlgn="auto">
              <a:spcBef>
                <a:spcPts val="0"/>
              </a:spcBef>
              <a:spcAft>
                <a:spcPts val="0"/>
              </a:spcAft>
              <a:defRPr sz="1200">
                <a:solidFill>
                  <a:schemeClr val="bg2"/>
                </a:solidFill>
                <a:latin typeface="+mn-lt"/>
                <a:cs typeface="+mn-cs"/>
              </a:defRPr>
            </a:lvl1pPr>
          </a:lstStyle>
          <a:p>
            <a:pPr>
              <a:defRPr/>
            </a:pPr>
            <a:endParaRPr lang="pt-BR"/>
          </a:p>
        </p:txBody>
      </p:sp>
      <p:sp>
        <p:nvSpPr>
          <p:cNvPr id="4" name="Date Placeholder 3"/>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bg2"/>
                </a:solidFill>
                <a:latin typeface="+mn-lt"/>
                <a:cs typeface="+mn-cs"/>
              </a:defRPr>
            </a:lvl1pPr>
          </a:lstStyle>
          <a:p>
            <a:pPr>
              <a:defRPr/>
            </a:pPr>
            <a:fld id="{25EC413B-8441-4162-A7E4-E8D937C63652}" type="datetimeFigureOut">
              <a:rPr lang="pt-BR"/>
              <a:pPr>
                <a:defRPr/>
              </a:pPr>
              <a:t>26/08/2017</a:t>
            </a:fld>
            <a:endParaRPr lang="pt-BR"/>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rtl="0" fontAlgn="base">
        <a:spcBef>
          <a:spcPct val="0"/>
        </a:spcBef>
        <a:spcAft>
          <a:spcPct val="0"/>
        </a:spcAft>
        <a:defRPr sz="4600" kern="1200" spc="-100">
          <a:solidFill>
            <a:schemeClr val="tx2"/>
          </a:solidFill>
          <a:latin typeface="+mj-lt"/>
          <a:ea typeface="+mj-ea"/>
          <a:cs typeface="+mj-cs"/>
        </a:defRPr>
      </a:lvl1pPr>
      <a:lvl2pPr algn="l" rtl="0" fontAlgn="base">
        <a:spcBef>
          <a:spcPct val="0"/>
        </a:spcBef>
        <a:spcAft>
          <a:spcPct val="0"/>
        </a:spcAft>
        <a:defRPr sz="4600">
          <a:solidFill>
            <a:schemeClr val="tx2"/>
          </a:solidFill>
          <a:latin typeface="Cambria" pitchFamily="18" charset="0"/>
        </a:defRPr>
      </a:lvl2pPr>
      <a:lvl3pPr algn="l" rtl="0" fontAlgn="base">
        <a:spcBef>
          <a:spcPct val="0"/>
        </a:spcBef>
        <a:spcAft>
          <a:spcPct val="0"/>
        </a:spcAft>
        <a:defRPr sz="4600">
          <a:solidFill>
            <a:schemeClr val="tx2"/>
          </a:solidFill>
          <a:latin typeface="Cambria" pitchFamily="18" charset="0"/>
        </a:defRPr>
      </a:lvl3pPr>
      <a:lvl4pPr algn="l" rtl="0" fontAlgn="base">
        <a:spcBef>
          <a:spcPct val="0"/>
        </a:spcBef>
        <a:spcAft>
          <a:spcPct val="0"/>
        </a:spcAft>
        <a:defRPr sz="4600">
          <a:solidFill>
            <a:schemeClr val="tx2"/>
          </a:solidFill>
          <a:latin typeface="Cambria" pitchFamily="18" charset="0"/>
        </a:defRPr>
      </a:lvl4pPr>
      <a:lvl5pPr algn="l" rtl="0" fontAlgn="base">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fontAlgn="base">
        <a:spcBef>
          <a:spcPct val="20000"/>
        </a:spcBef>
        <a:spcAft>
          <a:spcPct val="0"/>
        </a:spcAft>
        <a:buClr>
          <a:schemeClr val="accent1"/>
        </a:buClr>
        <a:buFont typeface="Arial" charset="0"/>
        <a:buChar char="•"/>
        <a:defRPr sz="2200" kern="1200">
          <a:solidFill>
            <a:schemeClr val="tx1"/>
          </a:solidFill>
          <a:latin typeface="+mn-lt"/>
          <a:ea typeface="+mn-ea"/>
          <a:cs typeface="+mn-cs"/>
        </a:defRPr>
      </a:lvl1pPr>
      <a:lvl2pPr marL="639763" indent="-228600" algn="l" rtl="0" fontAlgn="base">
        <a:spcBef>
          <a:spcPct val="20000"/>
        </a:spcBef>
        <a:spcAft>
          <a:spcPct val="0"/>
        </a:spcAft>
        <a:buClr>
          <a:schemeClr val="accent2"/>
        </a:buClr>
        <a:buFont typeface="Arial" charset="0"/>
        <a:buChar char="•"/>
        <a:defRPr sz="2000" kern="1200">
          <a:solidFill>
            <a:schemeClr val="tx1"/>
          </a:solidFill>
          <a:latin typeface="+mn-lt"/>
          <a:ea typeface="+mn-ea"/>
          <a:cs typeface="+mn-cs"/>
        </a:defRPr>
      </a:lvl2pPr>
      <a:lvl3pPr marL="1004888" indent="-228600" algn="l" rtl="0" fontAlgn="base">
        <a:spcBef>
          <a:spcPct val="20000"/>
        </a:spcBef>
        <a:spcAft>
          <a:spcPct val="0"/>
        </a:spcAft>
        <a:buClr>
          <a:srgbClr val="7F8FA9"/>
        </a:buClr>
        <a:buFont typeface="Arial" charset="0"/>
        <a:buChar char="•"/>
        <a:defRPr kern="1200">
          <a:solidFill>
            <a:schemeClr val="tx1"/>
          </a:solidFill>
          <a:latin typeface="+mn-lt"/>
          <a:ea typeface="+mn-ea"/>
          <a:cs typeface="+mn-cs"/>
        </a:defRPr>
      </a:lvl3pPr>
      <a:lvl4pPr marL="1279525" indent="-228600" algn="l" rtl="0" fontAlgn="base">
        <a:spcBef>
          <a:spcPct val="20000"/>
        </a:spcBef>
        <a:spcAft>
          <a:spcPct val="0"/>
        </a:spcAft>
        <a:buClr>
          <a:srgbClr val="4A66AC"/>
        </a:buClr>
        <a:buFont typeface="Arial" charset="0"/>
        <a:buChar char="•"/>
        <a:defRPr sz="1600" kern="1200">
          <a:solidFill>
            <a:schemeClr val="tx1"/>
          </a:solidFill>
          <a:latin typeface="+mn-lt"/>
          <a:ea typeface="+mn-ea"/>
          <a:cs typeface="+mn-cs"/>
        </a:defRPr>
      </a:lvl4pPr>
      <a:lvl5pPr marL="1554163" indent="-228600" algn="l" rtl="0" fontAlgn="base">
        <a:spcBef>
          <a:spcPct val="20000"/>
        </a:spcBef>
        <a:spcAft>
          <a:spcPct val="0"/>
        </a:spcAft>
        <a:buClr>
          <a:srgbClr val="5AA2AE"/>
        </a:buClr>
        <a:buFont typeface="Arial"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ncbi.nlm.nih.gov/pubmed/28349556"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Protocolo_Bilirrubinometro_2017.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paulomargotto.com.br/documentos/SPSS_o_essencial.doc"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UTI_Neurologica_2017.doc"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23728382"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Hipotermia_Protocolo_2017.doc" TargetMode="Externa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Mudan_circul_HIV.doc" TargetMode="External"/><Relationship Id="rId1" Type="http://schemas.openxmlformats.org/officeDocument/2006/relationships/slideLayout" Target="../slideLayouts/slideLayout2.xml"/><Relationship Id="rId4" Type="http://schemas.openxmlformats.org/officeDocument/2006/relationships/hyperlink" Target="http://www.ncbi.nlm.nih.gov/pubmed/24183212"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www.paulomargotto.com.br/documentos/Enteroc_transf_sang_dieta_2014.ppt" TargetMode="External"/><Relationship Id="rId2" Type="http://schemas.openxmlformats.org/officeDocument/2006/relationships/hyperlink" Target="https://www.ncbi.nlm.nih.gov/pubmed/24948351"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5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16013" y="4076700"/>
            <a:ext cx="6461125" cy="1066800"/>
          </a:xfrm>
        </p:spPr>
        <p:txBody>
          <a:bodyPr/>
          <a:lstStyle/>
          <a:p>
            <a:pPr algn="ctr">
              <a:lnSpc>
                <a:spcPct val="90000"/>
              </a:lnSpc>
            </a:pPr>
            <a:r>
              <a:rPr lang="pt-BR" dirty="0" smtClean="0">
                <a:solidFill>
                  <a:srgbClr val="898989"/>
                </a:solidFill>
              </a:rPr>
              <a:t>Apresentação</a:t>
            </a:r>
            <a:r>
              <a:rPr lang="pt-BR" dirty="0" smtClean="0">
                <a:solidFill>
                  <a:srgbClr val="898989"/>
                </a:solidFill>
              </a:rPr>
              <a:t>: Gabriela </a:t>
            </a:r>
            <a:r>
              <a:rPr lang="pt-BR" dirty="0" smtClean="0">
                <a:solidFill>
                  <a:srgbClr val="898989"/>
                </a:solidFill>
              </a:rPr>
              <a:t>Santos – R2 Pediatria HMIB/SES/DF</a:t>
            </a:r>
          </a:p>
          <a:p>
            <a:pPr algn="ctr">
              <a:lnSpc>
                <a:spcPct val="90000"/>
              </a:lnSpc>
            </a:pPr>
            <a:r>
              <a:rPr lang="pt-BR" dirty="0" smtClean="0">
                <a:solidFill>
                  <a:srgbClr val="898989"/>
                </a:solidFill>
              </a:rPr>
              <a:t>Coordenação: Paulo R.  Margotto</a:t>
            </a:r>
          </a:p>
          <a:p>
            <a:pPr algn="ctr">
              <a:lnSpc>
                <a:spcPct val="90000"/>
              </a:lnSpc>
            </a:pPr>
            <a:r>
              <a:rPr lang="pt-BR" dirty="0" smtClean="0">
                <a:solidFill>
                  <a:srgbClr val="898989"/>
                </a:solidFill>
              </a:rPr>
              <a:t>26 de Agosto de 2017</a:t>
            </a:r>
          </a:p>
        </p:txBody>
      </p:sp>
      <p:sp>
        <p:nvSpPr>
          <p:cNvPr id="2054" name="Rectangle 6"/>
          <p:cNvSpPr>
            <a:spLocks noChangeArrowheads="1"/>
          </p:cNvSpPr>
          <p:nvPr/>
        </p:nvSpPr>
        <p:spPr bwMode="auto">
          <a:xfrm>
            <a:off x="0" y="2678113"/>
            <a:ext cx="8459788" cy="1314450"/>
          </a:xfrm>
          <a:prstGeom prst="rect">
            <a:avLst/>
          </a:prstGeom>
          <a:solidFill>
            <a:schemeClr val="bg1"/>
          </a:solidFill>
          <a:ln w="9525">
            <a:noFill/>
            <a:miter lim="800000"/>
            <a:headEnd/>
            <a:tailEnd/>
          </a:ln>
          <a:effectLst/>
        </p:spPr>
        <p:txBody>
          <a:bodyPr anchor="ctr">
            <a:spAutoFit/>
          </a:bodyPr>
          <a:lstStyle/>
          <a:p>
            <a:pPr algn="ctr"/>
            <a:r>
              <a:rPr lang="pt-BR" sz="1600" b="1" dirty="0">
                <a:hlinkClick r:id="rId2"/>
              </a:rPr>
              <a:t>Cerebral</a:t>
            </a:r>
            <a:r>
              <a:rPr lang="pt-BR" sz="1600" dirty="0">
                <a:hlinkClick r:id="rId2"/>
              </a:rPr>
              <a:t> </a:t>
            </a:r>
            <a:r>
              <a:rPr lang="pt-BR" sz="1600" b="1" dirty="0" err="1">
                <a:hlinkClick r:id="rId2"/>
              </a:rPr>
              <a:t>oxygenation</a:t>
            </a:r>
            <a:r>
              <a:rPr lang="pt-BR" sz="1600" dirty="0">
                <a:hlinkClick r:id="rId2"/>
              </a:rPr>
              <a:t> as </a:t>
            </a:r>
            <a:r>
              <a:rPr lang="pt-BR" sz="1600" b="1" dirty="0" err="1">
                <a:hlinkClick r:id="rId2"/>
              </a:rPr>
              <a:t>measured</a:t>
            </a:r>
            <a:r>
              <a:rPr lang="pt-BR" sz="1600" dirty="0">
                <a:hlinkClick r:id="rId2"/>
              </a:rPr>
              <a:t> </a:t>
            </a:r>
            <a:r>
              <a:rPr lang="pt-BR" sz="1600" dirty="0" err="1">
                <a:hlinkClick r:id="rId2"/>
              </a:rPr>
              <a:t>by</a:t>
            </a:r>
            <a:r>
              <a:rPr lang="pt-BR" sz="1600" dirty="0">
                <a:hlinkClick r:id="rId2"/>
              </a:rPr>
              <a:t> </a:t>
            </a:r>
            <a:r>
              <a:rPr lang="pt-BR" sz="1600" b="1" dirty="0" err="1">
                <a:hlinkClick r:id="rId2"/>
              </a:rPr>
              <a:t>near-infrared</a:t>
            </a:r>
            <a:r>
              <a:rPr lang="pt-BR" sz="1600" b="1" dirty="0">
                <a:hlinkClick r:id="rId2"/>
              </a:rPr>
              <a:t> </a:t>
            </a:r>
            <a:r>
              <a:rPr lang="pt-BR" sz="1600" b="1" dirty="0" err="1">
                <a:hlinkClick r:id="rId2"/>
              </a:rPr>
              <a:t>spectroscopy</a:t>
            </a:r>
            <a:r>
              <a:rPr lang="pt-BR" sz="1600" dirty="0">
                <a:hlinkClick r:id="rId2"/>
              </a:rPr>
              <a:t> in </a:t>
            </a:r>
            <a:r>
              <a:rPr lang="pt-BR" sz="1600" b="1" dirty="0">
                <a:hlinkClick r:id="rId2"/>
              </a:rPr>
              <a:t>neonatal </a:t>
            </a:r>
            <a:r>
              <a:rPr lang="pt-BR" sz="1600" b="1" dirty="0" err="1">
                <a:hlinkClick r:id="rId2"/>
              </a:rPr>
              <a:t>intensive</a:t>
            </a:r>
            <a:r>
              <a:rPr lang="pt-BR" sz="1600" b="1" dirty="0">
                <a:hlinkClick r:id="rId2"/>
              </a:rPr>
              <a:t> </a:t>
            </a:r>
            <a:r>
              <a:rPr lang="pt-BR" sz="1600" b="1" dirty="0" err="1">
                <a:hlinkClick r:id="rId2"/>
              </a:rPr>
              <a:t>care</a:t>
            </a:r>
            <a:r>
              <a:rPr lang="pt-BR" sz="1600" dirty="0">
                <a:hlinkClick r:id="rId2"/>
              </a:rPr>
              <a:t>: </a:t>
            </a:r>
            <a:r>
              <a:rPr lang="pt-BR" sz="1600" b="1" dirty="0" err="1">
                <a:hlinkClick r:id="rId2"/>
              </a:rPr>
              <a:t>correlation</a:t>
            </a:r>
            <a:r>
              <a:rPr lang="pt-BR" sz="1600" dirty="0">
                <a:hlinkClick r:id="rId2"/>
              </a:rPr>
              <a:t> </a:t>
            </a:r>
            <a:r>
              <a:rPr lang="pt-BR" sz="1600" dirty="0" err="1">
                <a:hlinkClick r:id="rId2"/>
              </a:rPr>
              <a:t>with</a:t>
            </a:r>
            <a:r>
              <a:rPr lang="pt-BR" sz="1600" dirty="0">
                <a:hlinkClick r:id="rId2"/>
              </a:rPr>
              <a:t> </a:t>
            </a:r>
            <a:r>
              <a:rPr lang="pt-BR" sz="1600" b="1" dirty="0">
                <a:hlinkClick r:id="rId2"/>
              </a:rPr>
              <a:t>arterial</a:t>
            </a:r>
            <a:r>
              <a:rPr lang="pt-BR" sz="1600" dirty="0">
                <a:hlinkClick r:id="rId2"/>
              </a:rPr>
              <a:t> </a:t>
            </a:r>
            <a:r>
              <a:rPr lang="pt-BR" sz="1600" b="1" dirty="0" err="1">
                <a:hlinkClick r:id="rId2"/>
              </a:rPr>
              <a:t>oxygenation</a:t>
            </a:r>
            <a:r>
              <a:rPr lang="pt-BR" sz="1600" dirty="0">
                <a:hlinkClick r:id="rId2"/>
              </a:rPr>
              <a:t>.</a:t>
            </a:r>
            <a:r>
              <a:rPr lang="pt-BR" sz="1600" dirty="0"/>
              <a:t> Hunter CL, </a:t>
            </a:r>
            <a:r>
              <a:rPr lang="pt-BR" sz="1600" dirty="0" err="1"/>
              <a:t>Oei</a:t>
            </a:r>
            <a:r>
              <a:rPr lang="pt-BR" sz="1600" dirty="0"/>
              <a:t> JL, </a:t>
            </a:r>
            <a:r>
              <a:rPr lang="pt-BR" sz="1600" dirty="0" err="1"/>
              <a:t>Lui</a:t>
            </a:r>
            <a:r>
              <a:rPr lang="pt-BR" sz="1600" dirty="0"/>
              <a:t> K, Schindler T. </a:t>
            </a:r>
            <a:r>
              <a:rPr lang="pt-BR" sz="1600" dirty="0" err="1">
                <a:solidFill>
                  <a:srgbClr val="0000FF"/>
                </a:solidFill>
              </a:rPr>
              <a:t>Acta</a:t>
            </a:r>
            <a:r>
              <a:rPr lang="pt-BR" sz="1600" dirty="0">
                <a:solidFill>
                  <a:srgbClr val="0000FF"/>
                </a:solidFill>
              </a:rPr>
              <a:t> </a:t>
            </a:r>
            <a:r>
              <a:rPr lang="pt-BR" sz="1600" dirty="0" err="1">
                <a:solidFill>
                  <a:srgbClr val="0000FF"/>
                </a:solidFill>
              </a:rPr>
              <a:t>Paediatr</a:t>
            </a:r>
            <a:r>
              <a:rPr lang="pt-BR" sz="1600" dirty="0">
                <a:solidFill>
                  <a:srgbClr val="0000FF"/>
                </a:solidFill>
              </a:rPr>
              <a:t>. 2017 Jul;106(7):1073-1078. </a:t>
            </a:r>
            <a:r>
              <a:rPr lang="pt-BR" sz="1600" dirty="0" err="1">
                <a:solidFill>
                  <a:srgbClr val="0000FF"/>
                </a:solidFill>
              </a:rPr>
              <a:t>doi</a:t>
            </a:r>
            <a:r>
              <a:rPr lang="pt-BR" sz="1600" dirty="0">
                <a:solidFill>
                  <a:srgbClr val="0000FF"/>
                </a:solidFill>
              </a:rPr>
              <a:t>: 10.1111/</a:t>
            </a:r>
            <a:r>
              <a:rPr lang="pt-BR" sz="1600" dirty="0" err="1">
                <a:solidFill>
                  <a:srgbClr val="0000FF"/>
                </a:solidFill>
              </a:rPr>
              <a:t>apa</a:t>
            </a:r>
            <a:r>
              <a:rPr lang="pt-BR" sz="1600" dirty="0">
                <a:solidFill>
                  <a:srgbClr val="0000FF"/>
                </a:solidFill>
              </a:rPr>
              <a:t>.13848. </a:t>
            </a:r>
            <a:r>
              <a:rPr lang="pt-BR" sz="1600" dirty="0" err="1">
                <a:solidFill>
                  <a:srgbClr val="0000FF"/>
                </a:solidFill>
              </a:rPr>
              <a:t>Epub</a:t>
            </a:r>
            <a:r>
              <a:rPr lang="pt-BR" sz="1600" dirty="0">
                <a:solidFill>
                  <a:srgbClr val="0000FF"/>
                </a:solidFill>
              </a:rPr>
              <a:t> 2017 </a:t>
            </a:r>
            <a:r>
              <a:rPr lang="pt-BR" sz="1600" dirty="0" err="1">
                <a:solidFill>
                  <a:srgbClr val="0000FF"/>
                </a:solidFill>
              </a:rPr>
              <a:t>Apr</a:t>
            </a:r>
            <a:r>
              <a:rPr lang="pt-BR" sz="1600" dirty="0">
                <a:solidFill>
                  <a:srgbClr val="0000FF"/>
                </a:solidFill>
              </a:rPr>
              <a:t> 26</a:t>
            </a:r>
            <a:r>
              <a:rPr lang="pt-BR" sz="1600" dirty="0"/>
              <a:t>.PMID:28349556</a:t>
            </a:r>
          </a:p>
          <a:p>
            <a:pPr algn="ctr" eaLnBrk="0" hangingPunct="0"/>
            <a:endParaRPr lang="pt-BR" sz="1600" dirty="0">
              <a:latin typeface="Calibri" pitchFamily="34" charset="0"/>
            </a:endParaRPr>
          </a:p>
        </p:txBody>
      </p:sp>
      <p:sp>
        <p:nvSpPr>
          <p:cNvPr id="2056" name="Text Box 8"/>
          <p:cNvSpPr txBox="1">
            <a:spLocks noChangeArrowheads="1"/>
          </p:cNvSpPr>
          <p:nvPr/>
        </p:nvSpPr>
        <p:spPr bwMode="auto">
          <a:xfrm>
            <a:off x="179388" y="1412875"/>
            <a:ext cx="8208962" cy="1311275"/>
          </a:xfrm>
          <a:prstGeom prst="rect">
            <a:avLst/>
          </a:prstGeom>
          <a:noFill/>
          <a:ln w="9525">
            <a:noFill/>
            <a:miter lim="800000"/>
            <a:headEnd/>
            <a:tailEnd/>
          </a:ln>
          <a:effectLst/>
        </p:spPr>
        <p:txBody>
          <a:bodyPr>
            <a:spAutoFit/>
          </a:bodyPr>
          <a:lstStyle/>
          <a:p>
            <a:pPr algn="ctr"/>
            <a:r>
              <a:rPr lang="pt-PT" sz="2000" b="1" dirty="0">
                <a:solidFill>
                  <a:srgbClr val="0000FF"/>
                </a:solidFill>
              </a:rPr>
              <a:t>Oxigenação cerebral medida por espectroscopia próxima ao  infravermelho em</a:t>
            </a:r>
          </a:p>
          <a:p>
            <a:pPr algn="ctr"/>
            <a:r>
              <a:rPr lang="pt-PT" sz="2000" b="1" dirty="0">
                <a:solidFill>
                  <a:srgbClr val="0000FF"/>
                </a:solidFill>
              </a:rPr>
              <a:t> cuidados intensivos neonatais: correlação com oxigenação arterial</a:t>
            </a:r>
            <a:r>
              <a:rPr lang="pt-BR" sz="1600" b="1" dirty="0">
                <a:solidFill>
                  <a:srgbClr val="0000FF"/>
                </a:solidFill>
              </a:rPr>
              <a:t> </a:t>
            </a:r>
          </a:p>
        </p:txBody>
      </p:sp>
      <p:pic>
        <p:nvPicPr>
          <p:cNvPr id="2057" name="Picture 3" descr="20160830_130858"/>
          <p:cNvPicPr>
            <a:picLocks noChangeAspect="1" noChangeArrowheads="1"/>
          </p:cNvPicPr>
          <p:nvPr/>
        </p:nvPicPr>
        <p:blipFill>
          <a:blip r:embed="rId3">
            <a:lum bright="36000" contrast="48000"/>
          </a:blip>
          <a:srcRect/>
          <a:stretch>
            <a:fillRect/>
          </a:stretch>
        </p:blipFill>
        <p:spPr bwMode="auto">
          <a:xfrm>
            <a:off x="0" y="0"/>
            <a:ext cx="9144000" cy="1308100"/>
          </a:xfrm>
          <a:prstGeom prst="rect">
            <a:avLst/>
          </a:prstGeom>
          <a:noFill/>
          <a:ln w="38100">
            <a:solidFill>
              <a:srgbClr val="FF00FF"/>
            </a:solidFill>
            <a:miter lim="800000"/>
            <a:headEnd/>
            <a:tailEnd/>
          </a:ln>
        </p:spPr>
      </p:pic>
      <p:pic>
        <p:nvPicPr>
          <p:cNvPr id="2058" name="Picture 6"/>
          <p:cNvPicPr>
            <a:picLocks noChangeAspect="1" noChangeArrowheads="1"/>
          </p:cNvPicPr>
          <p:nvPr/>
        </p:nvPicPr>
        <p:blipFill>
          <a:blip r:embed="rId4"/>
          <a:srcRect/>
          <a:stretch>
            <a:fillRect/>
          </a:stretch>
        </p:blipFill>
        <p:spPr bwMode="auto">
          <a:xfrm>
            <a:off x="-12700" y="5419725"/>
            <a:ext cx="9156700" cy="1438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Introdução</a:t>
            </a:r>
          </a:p>
        </p:txBody>
      </p:sp>
      <p:sp>
        <p:nvSpPr>
          <p:cNvPr id="3075" name="Espaço Reservado para Conteúdo 2"/>
          <p:cNvSpPr>
            <a:spLocks noGrp="1"/>
          </p:cNvSpPr>
          <p:nvPr>
            <p:ph idx="1"/>
          </p:nvPr>
        </p:nvSpPr>
        <p:spPr>
          <a:xfrm>
            <a:off x="468313" y="1457325"/>
            <a:ext cx="7632700" cy="5400675"/>
          </a:xfrm>
        </p:spPr>
        <p:txBody>
          <a:bodyPr/>
          <a:lstStyle/>
          <a:p>
            <a:pPr algn="just"/>
            <a:r>
              <a:rPr lang="pt-BR" smtClean="0"/>
              <a:t>A avaliação clínica da hemodinâmica cerebral é importante na Unidade de Terapia Intensiva Neonatal (UTIN), uma vez que alterações no fluxo e oxigenação cerebral são associadas a </a:t>
            </a:r>
            <a:r>
              <a:rPr lang="pt-BR" b="1" smtClean="0"/>
              <a:t>déficits</a:t>
            </a:r>
            <a:r>
              <a:rPr lang="pt-BR" smtClean="0"/>
              <a:t> no desenvolvimento neurológico.(1,2)</a:t>
            </a:r>
          </a:p>
          <a:p>
            <a:pPr algn="just"/>
            <a:endParaRPr lang="pt-BR" smtClean="0"/>
          </a:p>
          <a:p>
            <a:pPr algn="just"/>
            <a:r>
              <a:rPr lang="pt-BR" smtClean="0"/>
              <a:t>A hipoperfusão cerebral é associada a injúria neuronal, que leva a condições como leucomalácia periventricular.(3,4)</a:t>
            </a:r>
          </a:p>
          <a:p>
            <a:pPr algn="just"/>
            <a:endParaRPr lang="en-US" smtClean="0"/>
          </a:p>
          <a:p>
            <a:pPr algn="just"/>
            <a:r>
              <a:rPr lang="pt-BR" smtClean="0"/>
              <a:t>Por outro lado a hiperoxia cerebral aumenta a tensão de O2 levando a complicações como retinopatia da prematuridade.(1)</a:t>
            </a:r>
          </a:p>
          <a:p>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Introdução</a:t>
            </a:r>
          </a:p>
        </p:txBody>
      </p:sp>
      <p:sp>
        <p:nvSpPr>
          <p:cNvPr id="4099" name="Espaço Reservado para Conteúdo 2"/>
          <p:cNvSpPr>
            <a:spLocks noGrp="1"/>
          </p:cNvSpPr>
          <p:nvPr>
            <p:ph idx="1"/>
          </p:nvPr>
        </p:nvSpPr>
        <p:spPr/>
        <p:txBody>
          <a:bodyPr/>
          <a:lstStyle/>
          <a:p>
            <a:pPr algn="just"/>
            <a:r>
              <a:rPr lang="pt-BR" smtClean="0"/>
              <a:t>A capacidade de monitorar a hemodinâmica cerebral é especialmente importante nos RN pré-termo, pois estes apresentam menor capacidade de autorregulação da perfusão cerebral, e mesmo pequenas oscilações podem levar a complicações por hipoxia ou hiperoxia.(5,6) </a:t>
            </a:r>
          </a:p>
          <a:p>
            <a:pPr algn="just"/>
            <a:endParaRPr lang="pt-BR" smtClean="0"/>
          </a:p>
          <a:p>
            <a:pPr algn="just"/>
            <a:r>
              <a:rPr lang="pt-BR" smtClean="0"/>
              <a:t>A capacidade autorregulatória do cérebro pode ser totalmente perdida em 50% do tempo nos primeiros dias de vida.(5)</a:t>
            </a:r>
          </a:p>
          <a:p>
            <a:pPr algn="just"/>
            <a:endParaRPr lang="pt-BR" smtClean="0"/>
          </a:p>
          <a:p>
            <a:pPr algn="just"/>
            <a:r>
              <a:rPr lang="pt-BR" smtClean="0"/>
              <a:t>Desde sua introdução em 1977,(7) a espectroscopia de luz próxima ao infravermelho (</a:t>
            </a:r>
            <a:r>
              <a:rPr lang="pt-BR" b="1" smtClean="0">
                <a:solidFill>
                  <a:srgbClr val="0000FF"/>
                </a:solidFill>
              </a:rPr>
              <a:t>NIRS</a:t>
            </a:r>
            <a:r>
              <a:rPr lang="pt-BR" smtClean="0"/>
              <a:t>) atrai muito interesse como uma ferramenta em potencial para monitorização hemodinâmica no recém-nascido.</a:t>
            </a:r>
          </a:p>
          <a:p>
            <a:endParaRPr lang="en-US" smtClean="0"/>
          </a:p>
          <a:p>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Introdução</a:t>
            </a:r>
          </a:p>
        </p:txBody>
      </p:sp>
      <p:sp>
        <p:nvSpPr>
          <p:cNvPr id="5123" name="Espaço Reservado para Conteúdo 2"/>
          <p:cNvSpPr>
            <a:spLocks noGrp="1"/>
          </p:cNvSpPr>
          <p:nvPr>
            <p:ph idx="1"/>
          </p:nvPr>
        </p:nvSpPr>
        <p:spPr>
          <a:xfrm>
            <a:off x="323850" y="836613"/>
            <a:ext cx="7848600" cy="5400675"/>
          </a:xfrm>
        </p:spPr>
        <p:txBody>
          <a:bodyPr/>
          <a:lstStyle/>
          <a:p>
            <a:pPr algn="just"/>
            <a:r>
              <a:rPr lang="pt-BR" smtClean="0"/>
              <a:t>É uma tecnologia portátil, segura e não invasiva, que pode fornecer monitorização contínua da oxigenação cerebral, para detectar fenômenos hipóxico-isquêmicos em tempo real.(8.9)</a:t>
            </a:r>
          </a:p>
          <a:p>
            <a:pPr algn="just"/>
            <a:endParaRPr lang="pt-BR" smtClean="0"/>
          </a:p>
          <a:p>
            <a:pPr algn="just"/>
            <a:r>
              <a:rPr lang="pt-BR" smtClean="0"/>
              <a:t>Tem papel significante na monitorização de pacientes adultos e pediátricos(10), mas ainda não foi introduzida como ferramenta de rotina em Unidades Neonatais devido a dificuldade de demonstrar que este método tem mais benefício que outras ferramentas atuais. </a:t>
            </a:r>
          </a:p>
          <a:p>
            <a:pPr algn="just"/>
            <a:endParaRPr lang="pt-BR" smtClean="0"/>
          </a:p>
          <a:p>
            <a:pPr algn="just"/>
            <a:r>
              <a:rPr lang="pt-BR" smtClean="0"/>
              <a:t>Isto pode ser atribuído a muitos fatores, inclusive discrepâncias entre fabricantes de NIRS, dificuldade de comparar resultados de estudos entre diferentes grupos (Ex: recém-nascido a termo versos  recém-nascido pré-temo) e limitação de métodos para avaliar a oxigenação cerebral que poderiam servir como padrão ouro.(11)</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Introdução</a:t>
            </a:r>
          </a:p>
        </p:txBody>
      </p:sp>
      <p:sp>
        <p:nvSpPr>
          <p:cNvPr id="3" name="Espaço Reservado para Conteúdo 2"/>
          <p:cNvSpPr>
            <a:spLocks noGrp="1"/>
          </p:cNvSpPr>
          <p:nvPr>
            <p:ph idx="1"/>
          </p:nvPr>
        </p:nvSpPr>
        <p:spPr/>
        <p:txBody>
          <a:bodyPr>
            <a:normAutofit lnSpcReduction="10000"/>
          </a:bodyPr>
          <a:lstStyle/>
          <a:p>
            <a:pPr algn="just">
              <a:lnSpc>
                <a:spcPct val="90000"/>
              </a:lnSpc>
            </a:pPr>
            <a:r>
              <a:rPr lang="pt-BR" smtClean="0"/>
              <a:t>A despeito disto, estudos atuais mostram que as leituras dos NIRS têm boa correlação com a saturação arterial de O2 nos recém-nascidos pré-termo (RNPT), levantando a possibilidade de seu uso como monitor em pacientes de forma individualizada. A correlação interpaciente nesta população ainda é incerta. </a:t>
            </a:r>
          </a:p>
          <a:p>
            <a:pPr algn="just">
              <a:lnSpc>
                <a:spcPct val="90000"/>
              </a:lnSpc>
            </a:pPr>
            <a:endParaRPr lang="pt-BR" smtClean="0"/>
          </a:p>
          <a:p>
            <a:pPr algn="just">
              <a:lnSpc>
                <a:spcPct val="90000"/>
              </a:lnSpc>
            </a:pPr>
            <a:r>
              <a:rPr lang="pt-BR" smtClean="0"/>
              <a:t>Foi demonstrado que o NIRS tem boa correlação com a PaO2 em pacientes pediátricos, mas nenhum estudo comparativo investigou a relação entre a oxigenação arterial e cerebral na população pré-termo. </a:t>
            </a:r>
          </a:p>
          <a:p>
            <a:pPr algn="just">
              <a:lnSpc>
                <a:spcPct val="90000"/>
              </a:lnSpc>
            </a:pPr>
            <a:endParaRPr lang="pt-BR" smtClean="0"/>
          </a:p>
          <a:p>
            <a:pPr algn="ctr">
              <a:lnSpc>
                <a:spcPct val="90000"/>
              </a:lnSpc>
            </a:pPr>
            <a:r>
              <a:rPr lang="pt-BR" b="1" smtClean="0">
                <a:solidFill>
                  <a:srgbClr val="0000FF"/>
                </a:solidFill>
              </a:rPr>
              <a:t>O objetivo deste estudo é avaliar esta correlação, medindo a oxigenação arterial pela PaO2 na gasometria e oxigenação cerebral através no NIRS, em RNPT</a:t>
            </a:r>
            <a:r>
              <a:rPr lang="pt-BR" smtClean="0"/>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a:t>
            </a:r>
            <a:r>
              <a:rPr lang="pt-BR" sz="4200" smtClean="0"/>
              <a:t> </a:t>
            </a:r>
            <a:br>
              <a:rPr lang="pt-BR" sz="4200" smtClean="0"/>
            </a:br>
            <a:r>
              <a:rPr lang="pt-BR" sz="4200" smtClean="0"/>
              <a:t>Participantes</a:t>
            </a:r>
          </a:p>
        </p:txBody>
      </p:sp>
      <p:sp>
        <p:nvSpPr>
          <p:cNvPr id="7171" name="Espaço Reservado para Conteúdo 2"/>
          <p:cNvSpPr>
            <a:spLocks noGrp="1"/>
          </p:cNvSpPr>
          <p:nvPr>
            <p:ph idx="1"/>
          </p:nvPr>
        </p:nvSpPr>
        <p:spPr/>
        <p:txBody>
          <a:bodyPr/>
          <a:lstStyle/>
          <a:p>
            <a:pPr algn="just"/>
            <a:r>
              <a:rPr lang="pt-BR" smtClean="0"/>
              <a:t>Este estudo foi realizado na UTI neonatal do Royal Hospital for Women, Randwick, NSW, Australia.  Todos os RNPT com acesso arterial umbilical ou periférico eram elegíveis para participação. </a:t>
            </a:r>
          </a:p>
          <a:p>
            <a:pPr algn="just"/>
            <a:endParaRPr lang="pt-BR" smtClean="0"/>
          </a:p>
          <a:p>
            <a:pPr algn="just"/>
            <a:r>
              <a:rPr lang="pt-BR" smtClean="0"/>
              <a:t>Os bebês foram selecionados baseado na disponibilidade de pessoal e equipamento para realização do estudo, após consentimento informado dos pais.</a:t>
            </a:r>
          </a:p>
          <a:p>
            <a:pPr algn="just"/>
            <a:endParaRPr lang="pt-BR" smtClean="0"/>
          </a:p>
          <a:p>
            <a:pPr algn="just"/>
            <a:r>
              <a:rPr lang="pt-BR" smtClean="0"/>
              <a:t>Critérios de exclusão: presença de anomalia congênita conhecida ou lesão cutânea no local de aplicação do sensor do NIRS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 </a:t>
            </a:r>
            <a:br>
              <a:rPr lang="pt-BR" sz="4200" smtClean="0">
                <a:solidFill>
                  <a:srgbClr val="0000FF"/>
                </a:solidFill>
              </a:rPr>
            </a:br>
            <a:r>
              <a:rPr lang="pt-BR" sz="4200" smtClean="0"/>
              <a:t>Equipamento</a:t>
            </a:r>
          </a:p>
        </p:txBody>
      </p:sp>
      <p:sp>
        <p:nvSpPr>
          <p:cNvPr id="8195" name="Espaço Reservado para Conteúdo 2"/>
          <p:cNvSpPr>
            <a:spLocks noGrp="1"/>
          </p:cNvSpPr>
          <p:nvPr>
            <p:ph idx="1"/>
          </p:nvPr>
        </p:nvSpPr>
        <p:spPr/>
        <p:txBody>
          <a:bodyPr/>
          <a:lstStyle/>
          <a:p>
            <a:pPr algn="just"/>
            <a:r>
              <a:rPr lang="pt-BR" smtClean="0"/>
              <a:t>O NIRS usado foi o Nonin SenSmart X-100, com sensores Nonin EQUANOX Advance non-adhesive neonatal/ paediatric sensors (Model 8004CB-NA).</a:t>
            </a:r>
          </a:p>
          <a:p>
            <a:pPr algn="just"/>
            <a:endParaRPr lang="pt-BR" smtClean="0"/>
          </a:p>
          <a:p>
            <a:pPr algn="just"/>
            <a:r>
              <a:rPr lang="pt-BR" smtClean="0"/>
              <a:t>Diferente de outros dispositivos NIRS, o  SenSmart X-100 tem um algoritmo compensatório que corrige a diferença por mielinização, levando em conta as variações na atenuação da luz, o que melhora os resultados das leituras em RN com variados graus de mielinização. </a:t>
            </a:r>
          </a:p>
          <a:p>
            <a:pPr algn="just"/>
            <a:endParaRPr lang="pt-BR" smtClean="0"/>
          </a:p>
          <a:p>
            <a:pPr algn="just"/>
            <a:r>
              <a:rPr lang="pt-BR" smtClean="0"/>
              <a:t>Isto corrobora o conhecimento prévio de que os RNPT apresentam desenvolvimento cerebral atrasado em relação aos RNT.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a:t>
            </a:r>
            <a:r>
              <a:rPr lang="pt-BR" sz="4200" smtClean="0"/>
              <a:t> </a:t>
            </a:r>
            <a:br>
              <a:rPr lang="pt-BR" sz="4200" smtClean="0"/>
            </a:br>
            <a:r>
              <a:rPr lang="pt-BR" sz="4200" smtClean="0"/>
              <a:t>Equipamento</a:t>
            </a:r>
          </a:p>
        </p:txBody>
      </p:sp>
      <p:sp>
        <p:nvSpPr>
          <p:cNvPr id="9219" name="Espaço Reservado para Conteúdo 2"/>
          <p:cNvSpPr>
            <a:spLocks noGrp="1"/>
          </p:cNvSpPr>
          <p:nvPr>
            <p:ph idx="1"/>
          </p:nvPr>
        </p:nvSpPr>
        <p:spPr/>
        <p:txBody>
          <a:bodyPr/>
          <a:lstStyle/>
          <a:p>
            <a:pPr algn="just"/>
            <a:r>
              <a:rPr lang="pt-BR" smtClean="0"/>
              <a:t>O sistema SenSmart X-100 transmite quatro tipos de onda (730, 760, 810 e 880 nm) e usa uma distância emissor-detector de 12.5 mm para sensores adjacentes e 25 mm para distancias alternativas. </a:t>
            </a:r>
          </a:p>
          <a:p>
            <a:pPr algn="just"/>
            <a:endParaRPr lang="pt-BR" smtClean="0"/>
          </a:p>
          <a:p>
            <a:pPr algn="just"/>
            <a:r>
              <a:rPr lang="pt-BR" smtClean="0"/>
              <a:t>Isto permite uma penetração dos fótons de 12.5 mm, profundidade que na teoria atinge apenas o córtex cerebral, evitando interferência de outros tecidos próximos.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a:t>
            </a:r>
            <a:r>
              <a:rPr lang="pt-BR" sz="4200" smtClean="0"/>
              <a:t> </a:t>
            </a:r>
            <a:br>
              <a:rPr lang="pt-BR" sz="4200" smtClean="0"/>
            </a:br>
            <a:r>
              <a:rPr lang="pt-BR" sz="4200" smtClean="0"/>
              <a:t>Coleta de dados</a:t>
            </a:r>
          </a:p>
        </p:txBody>
      </p:sp>
      <p:sp>
        <p:nvSpPr>
          <p:cNvPr id="3" name="Espaço Reservado para Conteúdo 2"/>
          <p:cNvSpPr>
            <a:spLocks noGrp="1"/>
          </p:cNvSpPr>
          <p:nvPr>
            <p:ph idx="1"/>
          </p:nvPr>
        </p:nvSpPr>
        <p:spPr/>
        <p:txBody>
          <a:bodyPr rtlCol="0">
            <a:normAutofit lnSpcReduction="10000"/>
          </a:bodyPr>
          <a:lstStyle/>
          <a:p>
            <a:pPr algn="just" fontAlgn="auto">
              <a:spcAft>
                <a:spcPts val="0"/>
              </a:spcAft>
              <a:buFont typeface="Arial" pitchFamily="34" charset="0"/>
              <a:buChar char="•"/>
              <a:defRPr/>
            </a:pPr>
            <a:r>
              <a:rPr lang="pt-BR" dirty="0" smtClean="0"/>
              <a:t>Cada participante era monitorizado desde o recrutamento até a retirada do acesso arterial, com avaliações pareadas da oxigenação arterial e cerebral sempre que uma gasometria fosse coletada por motivos clínicos. </a:t>
            </a:r>
          </a:p>
          <a:p>
            <a:pPr algn="just" fontAlgn="auto">
              <a:spcAft>
                <a:spcPts val="0"/>
              </a:spcAft>
              <a:buFont typeface="Arial" pitchFamily="34" charset="0"/>
              <a:buChar char="•"/>
              <a:defRPr/>
            </a:pPr>
            <a:endParaRPr lang="pt-BR" dirty="0" smtClean="0"/>
          </a:p>
          <a:p>
            <a:pPr algn="just" fontAlgn="auto">
              <a:spcAft>
                <a:spcPts val="0"/>
              </a:spcAft>
              <a:buFont typeface="Arial" pitchFamily="34" charset="0"/>
              <a:buChar char="•"/>
              <a:defRPr/>
            </a:pPr>
            <a:r>
              <a:rPr lang="pt-BR" dirty="0" smtClean="0"/>
              <a:t>O dispositivo NIRS era conectado à parte lateral da testa do neonato, com este em posição supina. Dez minutos antes de cada gasometria a posição do sensor era checada para garantir boa aderência e leituras contínuas eram tomadas durante um período de 20 minutos (10 minutos antes e após a gasometria). </a:t>
            </a:r>
          </a:p>
          <a:p>
            <a:pPr algn="just" fontAlgn="auto">
              <a:spcAft>
                <a:spcPts val="0"/>
              </a:spcAft>
              <a:buFont typeface="Arial" pitchFamily="34" charset="0"/>
              <a:buChar char="•"/>
              <a:defRPr/>
            </a:pPr>
            <a:endParaRPr lang="pt-BR" dirty="0" smtClean="0"/>
          </a:p>
          <a:p>
            <a:pPr algn="just" fontAlgn="auto">
              <a:spcAft>
                <a:spcPts val="0"/>
              </a:spcAft>
              <a:buFont typeface="Arial" pitchFamily="34" charset="0"/>
              <a:buChar char="•"/>
              <a:defRPr/>
            </a:pPr>
            <a:r>
              <a:rPr lang="pt-BR" dirty="0" smtClean="0"/>
              <a:t>Observações clínicas na hora da coleta do exame também eram anotadas</a:t>
            </a:r>
            <a:endParaRPr lang="pt-B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a:t>
            </a:r>
            <a:r>
              <a:rPr lang="pt-BR" sz="4200" smtClean="0"/>
              <a:t> </a:t>
            </a:r>
            <a:br>
              <a:rPr lang="pt-BR" sz="4200" smtClean="0"/>
            </a:br>
            <a:r>
              <a:rPr lang="pt-BR" sz="4200" smtClean="0"/>
              <a:t>Coleta de dados</a:t>
            </a:r>
          </a:p>
        </p:txBody>
      </p:sp>
      <p:sp>
        <p:nvSpPr>
          <p:cNvPr id="3" name="Espaço Reservado para Conteúdo 2"/>
          <p:cNvSpPr>
            <a:spLocks noGrp="1"/>
          </p:cNvSpPr>
          <p:nvPr>
            <p:ph idx="1"/>
          </p:nvPr>
        </p:nvSpPr>
        <p:spPr>
          <a:xfrm>
            <a:off x="468313" y="1412875"/>
            <a:ext cx="7608887" cy="4987925"/>
          </a:xfrm>
        </p:spPr>
        <p:txBody>
          <a:bodyPr>
            <a:normAutofit/>
          </a:bodyPr>
          <a:lstStyle/>
          <a:p>
            <a:pPr algn="just">
              <a:lnSpc>
                <a:spcPct val="90000"/>
              </a:lnSpc>
            </a:pPr>
            <a:r>
              <a:rPr lang="en-US" smtClean="0"/>
              <a:t>Uma </a:t>
            </a:r>
            <a:r>
              <a:rPr lang="pt-BR" smtClean="0"/>
              <a:t>leitura pontual era registrada no momento exato de cada gasometria e também calculada a média das leituras dos 20 minutos. </a:t>
            </a:r>
          </a:p>
          <a:p>
            <a:pPr algn="just">
              <a:lnSpc>
                <a:spcPct val="90000"/>
              </a:lnSpc>
            </a:pPr>
            <a:endParaRPr lang="pt-BR" smtClean="0"/>
          </a:p>
          <a:p>
            <a:pPr algn="just">
              <a:lnSpc>
                <a:spcPct val="90000"/>
              </a:lnSpc>
            </a:pPr>
            <a:r>
              <a:rPr lang="pt-BR" smtClean="0"/>
              <a:t>A média era considerada como representativa da oxigenação cerebral na hora da gasometria, corrigindo possíveis interferências da coleta do exame e minimizando erros de leitura ocorridos em momentos pontuais.</a:t>
            </a:r>
          </a:p>
          <a:p>
            <a:pPr algn="just">
              <a:lnSpc>
                <a:spcPct val="90000"/>
              </a:lnSpc>
            </a:pPr>
            <a:endParaRPr lang="pt-BR" smtClean="0"/>
          </a:p>
          <a:p>
            <a:pPr algn="just">
              <a:lnSpc>
                <a:spcPct val="90000"/>
              </a:lnSpc>
            </a:pPr>
            <a:r>
              <a:rPr lang="pt-BR" smtClean="0"/>
              <a:t>Era feito </a:t>
            </a:r>
            <a:r>
              <a:rPr lang="pt-BR" i="1" smtClean="0"/>
              <a:t>download</a:t>
            </a:r>
            <a:r>
              <a:rPr lang="pt-BR" smtClean="0"/>
              <a:t> das informações registradas pelo NIRS usando o </a:t>
            </a:r>
            <a:r>
              <a:rPr lang="pt-BR" i="1" smtClean="0"/>
              <a:t>software SenSmart</a:t>
            </a:r>
            <a:r>
              <a:rPr lang="pt-BR" smtClean="0"/>
              <a:t> e apresentadas em forma de gráfico e de texto, a última documentando valores exatos do NIRS em intervalos de 4 segundos. Estes valores eram comparados à hora exata da coleta de gasometria, registrada em prontuário eletrônico.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z="4200" smtClean="0">
                <a:solidFill>
                  <a:srgbClr val="0000FF"/>
                </a:solidFill>
              </a:rPr>
              <a:t>Métodos  </a:t>
            </a:r>
            <a:br>
              <a:rPr lang="pt-BR" sz="4200" smtClean="0">
                <a:solidFill>
                  <a:srgbClr val="0000FF"/>
                </a:solidFill>
              </a:rPr>
            </a:br>
            <a:r>
              <a:rPr lang="pt-BR" sz="4200" smtClean="0">
                <a:solidFill>
                  <a:schemeClr val="tx1"/>
                </a:solidFill>
              </a:rPr>
              <a:t>análise estatística</a:t>
            </a:r>
          </a:p>
        </p:txBody>
      </p:sp>
      <p:sp>
        <p:nvSpPr>
          <p:cNvPr id="12291" name="Espaço Reservado para Conteúdo 2"/>
          <p:cNvSpPr>
            <a:spLocks noGrp="1"/>
          </p:cNvSpPr>
          <p:nvPr>
            <p:ph idx="1"/>
          </p:nvPr>
        </p:nvSpPr>
        <p:spPr/>
        <p:txBody>
          <a:bodyPr/>
          <a:lstStyle/>
          <a:p>
            <a:pPr algn="just"/>
            <a:r>
              <a:rPr lang="pt-BR" smtClean="0"/>
              <a:t>Para demonstrar uma correlação estatisticamente significativa com coeficiente intraclasse de 0.9 e intervalo de confiança de 0.2, foram necessários 15 recém nascidos, baseado no seguinte cálculo para o tamanho da amostra:</a:t>
            </a:r>
            <a:endParaRPr lang="pt-BR" smtClean="0">
              <a:solidFill>
                <a:srgbClr val="FF0000"/>
              </a:solidFill>
            </a:endParaRPr>
          </a:p>
          <a:p>
            <a:pPr algn="just"/>
            <a:endParaRPr lang="pt-BR" smtClean="0">
              <a:solidFill>
                <a:srgbClr val="FF0000"/>
              </a:solidFill>
            </a:endParaRPr>
          </a:p>
          <a:p>
            <a:pPr algn="just"/>
            <a:endParaRPr lang="pt-BR" smtClean="0">
              <a:solidFill>
                <a:srgbClr val="FF0000"/>
              </a:solidFill>
            </a:endParaRPr>
          </a:p>
          <a:p>
            <a:pPr algn="just"/>
            <a:endParaRPr lang="pt-BR" smtClean="0">
              <a:solidFill>
                <a:srgbClr val="FF0000"/>
              </a:solidFill>
            </a:endParaRPr>
          </a:p>
          <a:p>
            <a:pPr algn="just"/>
            <a:r>
              <a:rPr lang="pt-BR" smtClean="0"/>
              <a:t>Os dados coletados foram gravados em uma única base de dados e analisados usando SPSS versão 21.0 (IBM Corp, New York, NY, USA). Registros incompletos foram removidos e todos os dados passaram por análise descritiva. As leituras do NIRS foram então comparadas a outras variáveis usando modelo linear misto para estimar efeitos fixos (FE). </a:t>
            </a:r>
            <a:endParaRPr lang="pt-BR" smtClean="0">
              <a:solidFill>
                <a:srgbClr val="FF0000"/>
              </a:solidFill>
            </a:endParaRPr>
          </a:p>
        </p:txBody>
      </p:sp>
      <p:pic>
        <p:nvPicPr>
          <p:cNvPr id="12292" name="Picture 2"/>
          <p:cNvPicPr>
            <a:picLocks noChangeAspect="1" noChangeArrowheads="1"/>
          </p:cNvPicPr>
          <p:nvPr/>
        </p:nvPicPr>
        <p:blipFill>
          <a:blip r:embed="rId2"/>
          <a:srcRect/>
          <a:stretch>
            <a:fillRect/>
          </a:stretch>
        </p:blipFill>
        <p:spPr bwMode="auto">
          <a:xfrm>
            <a:off x="1835150" y="3068638"/>
            <a:ext cx="4897438" cy="11938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bwMode="auto">
          <a:noFill/>
        </p:spPr>
        <p:txBody>
          <a:bodyPr wrap="square" numCol="1" anchorCtr="0" compatLnSpc="1">
            <a:prstTxWarp prst="textNoShape">
              <a:avLst/>
            </a:prstTxWarp>
          </a:bodyPr>
          <a:lstStyle/>
          <a:p>
            <a:pPr algn="ctr"/>
            <a:r>
              <a:rPr lang="pt-BR" b="1" smtClean="0">
                <a:solidFill>
                  <a:srgbClr val="0000FF"/>
                </a:solidFill>
              </a:rPr>
              <a:t>Abreviaturas usadas</a:t>
            </a:r>
          </a:p>
        </p:txBody>
      </p:sp>
      <p:pic>
        <p:nvPicPr>
          <p:cNvPr id="41988" name="Picture 4"/>
          <p:cNvPicPr>
            <a:picLocks noChangeAspect="1" noChangeArrowheads="1"/>
          </p:cNvPicPr>
          <p:nvPr/>
        </p:nvPicPr>
        <p:blipFill>
          <a:blip r:embed="rId2"/>
          <a:srcRect/>
          <a:stretch>
            <a:fillRect/>
          </a:stretch>
        </p:blipFill>
        <p:spPr bwMode="auto">
          <a:xfrm>
            <a:off x="1692275" y="2565400"/>
            <a:ext cx="5424488" cy="1744663"/>
          </a:xfrm>
          <a:prstGeom prst="rect">
            <a:avLst/>
          </a:prstGeom>
          <a:solidFill>
            <a:srgbClr val="0000FF"/>
          </a:solidFill>
          <a:ln w="57150">
            <a:solidFill>
              <a:srgbClr val="0000FF"/>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solidFill>
                  <a:srgbClr val="0000FF"/>
                </a:solidFill>
              </a:rPr>
              <a:t>Resultados </a:t>
            </a:r>
            <a:r>
              <a:rPr lang="pt-BR" smtClean="0"/>
              <a:t> </a:t>
            </a:r>
            <a:br>
              <a:rPr lang="pt-BR" smtClean="0"/>
            </a:br>
            <a:r>
              <a:rPr lang="pt-BR" smtClean="0"/>
              <a:t>Características dos pacientes</a:t>
            </a:r>
          </a:p>
        </p:txBody>
      </p:sp>
      <p:sp>
        <p:nvSpPr>
          <p:cNvPr id="13315" name="Espaço Reservado para Conteúdo 2"/>
          <p:cNvSpPr>
            <a:spLocks noGrp="1"/>
          </p:cNvSpPr>
          <p:nvPr>
            <p:ph idx="1"/>
          </p:nvPr>
        </p:nvSpPr>
        <p:spPr/>
        <p:txBody>
          <a:bodyPr/>
          <a:lstStyle/>
          <a:p>
            <a:pPr algn="just"/>
            <a:r>
              <a:rPr lang="pt-BR" smtClean="0">
                <a:solidFill>
                  <a:srgbClr val="0000FF"/>
                </a:solidFill>
              </a:rPr>
              <a:t>Vinte e sete RN foram pré-selecionados para o estudo</a:t>
            </a:r>
            <a:r>
              <a:rPr lang="pt-BR" smtClean="0"/>
              <a:t>. Um deles teve consentimento negado. Dois foram excluídos pois nenhuma gasometria foi necessária durante o período. Outros dois foram excluídos pois não foi possível parear o momento da coleta da gasometria com a leitura do NIRS. (devido a um erro de calibração no relógio do aparelho).</a:t>
            </a:r>
          </a:p>
          <a:p>
            <a:pPr algn="just"/>
            <a:endParaRPr lang="pt-BR" smtClean="0"/>
          </a:p>
          <a:p>
            <a:pPr algn="just"/>
            <a:r>
              <a:rPr lang="pt-BR" b="1" smtClean="0">
                <a:solidFill>
                  <a:srgbClr val="0000FF"/>
                </a:solidFill>
              </a:rPr>
              <a:t>Dos 22 RN restantes, um total de 86 leituras de NIRS foram pareadas com gasometrias</a:t>
            </a:r>
            <a:r>
              <a:rPr lang="pt-BR" smtClean="0"/>
              <a:t>.  Em 10 destas leituras o sensor perdeu contato por algum período dos 20 minutos de leitura. Isso pode ser identificado por um longo período de saturação cerebral (rScO2) a 100%.</a:t>
            </a:r>
          </a:p>
          <a:p>
            <a:endParaRPr lang="en-US" smtClean="0"/>
          </a:p>
          <a:p>
            <a:endParaRPr lang="en-US" smtClean="0"/>
          </a:p>
          <a:p>
            <a:endParaRPr lang="en-US" smtClean="0"/>
          </a:p>
          <a:p>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Resultados </a:t>
            </a:r>
            <a:r>
              <a:rPr lang="pt-BR" smtClean="0"/>
              <a:t/>
            </a:r>
            <a:br>
              <a:rPr lang="pt-BR" smtClean="0"/>
            </a:br>
            <a:r>
              <a:rPr lang="pt-BR" smtClean="0"/>
              <a:t> Características dos pacientes</a:t>
            </a:r>
          </a:p>
        </p:txBody>
      </p:sp>
      <p:sp>
        <p:nvSpPr>
          <p:cNvPr id="14339" name="Espaço Reservado para Conteúdo 2"/>
          <p:cNvSpPr>
            <a:spLocks noGrp="1"/>
          </p:cNvSpPr>
          <p:nvPr>
            <p:ph idx="1"/>
          </p:nvPr>
        </p:nvSpPr>
        <p:spPr>
          <a:xfrm>
            <a:off x="395288" y="1600200"/>
            <a:ext cx="7681912" cy="5068888"/>
          </a:xfrm>
        </p:spPr>
        <p:txBody>
          <a:bodyPr/>
          <a:lstStyle/>
          <a:p>
            <a:pPr algn="just"/>
            <a:r>
              <a:rPr lang="pt-BR" smtClean="0"/>
              <a:t>Além disso, o NIRS fornece dados em intervalos de 1,8 segundos, o que permite a detecção de períodos com possível interferência de artefatos. No casos onde houve tais interferências as leituras foram desprezadas, sem tentativa de calcular uma média corrigida. </a:t>
            </a:r>
          </a:p>
          <a:p>
            <a:pPr algn="just"/>
            <a:endParaRPr lang="pt-BR" smtClean="0"/>
          </a:p>
          <a:p>
            <a:pPr algn="just"/>
            <a:r>
              <a:rPr lang="pt-BR" smtClean="0"/>
              <a:t>Uma outra leitura foi excluída pois a gasometria foi coletada antes de 10 minutos após o NIRS ser aplicado, impedindo o cálculo da média de 20 minutos. </a:t>
            </a:r>
          </a:p>
          <a:p>
            <a:pPr algn="just"/>
            <a:endParaRPr lang="pt-BR" smtClean="0"/>
          </a:p>
          <a:p>
            <a:pPr algn="just"/>
            <a:r>
              <a:rPr lang="pt-BR" b="1" smtClean="0"/>
              <a:t>Um total de 75 leituras foram consideradas válidas destes 22 RN</a:t>
            </a:r>
            <a:r>
              <a:rPr lang="pt-BR" smtClean="0"/>
              <a:t> (</a:t>
            </a:r>
            <a:r>
              <a:rPr lang="pt-BR" smtClean="0">
                <a:solidFill>
                  <a:srgbClr val="0000FF"/>
                </a:solidFill>
              </a:rPr>
              <a:t>Fig. 1</a:t>
            </a:r>
            <a:r>
              <a:rPr lang="pt-BR" smtClean="0"/>
              <a:t>). As principais características dos participantes são mostradas na </a:t>
            </a:r>
            <a:r>
              <a:rPr lang="pt-BR" smtClean="0">
                <a:solidFill>
                  <a:srgbClr val="0000FF"/>
                </a:solidFill>
              </a:rPr>
              <a:t>Tabela 1</a:t>
            </a:r>
            <a:r>
              <a:rPr lang="pt-BR" smtClean="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2"/>
          <a:srcRect/>
          <a:stretch>
            <a:fillRect/>
          </a:stretch>
        </p:blipFill>
        <p:spPr bwMode="auto">
          <a:xfrm>
            <a:off x="1835150" y="333375"/>
            <a:ext cx="4438650" cy="6119813"/>
          </a:xfrm>
          <a:prstGeom prst="rect">
            <a:avLst/>
          </a:prstGeom>
          <a:noFill/>
          <a:ln w="28575">
            <a:solidFill>
              <a:srgbClr val="FF33CC"/>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p:cNvPicPr>
            <a:picLocks noChangeAspect="1" noChangeArrowheads="1"/>
          </p:cNvPicPr>
          <p:nvPr/>
        </p:nvPicPr>
        <p:blipFill>
          <a:blip r:embed="rId2"/>
          <a:srcRect/>
          <a:stretch>
            <a:fillRect/>
          </a:stretch>
        </p:blipFill>
        <p:spPr bwMode="auto">
          <a:xfrm>
            <a:off x="1692275" y="115888"/>
            <a:ext cx="5476875" cy="6480175"/>
          </a:xfrm>
          <a:prstGeom prst="rect">
            <a:avLst/>
          </a:prstGeom>
          <a:noFill/>
          <a:ln w="28575">
            <a:solidFill>
              <a:srgbClr val="FF33CC"/>
            </a:solid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solidFill>
                  <a:srgbClr val="0000FF"/>
                </a:solidFill>
              </a:rPr>
              <a:t>Resultados</a:t>
            </a:r>
            <a:r>
              <a:rPr lang="pt-BR" smtClean="0"/>
              <a:t> – </a:t>
            </a:r>
            <a:r>
              <a:rPr lang="pt-BR" b="1" smtClean="0">
                <a:solidFill>
                  <a:srgbClr val="0000FF"/>
                </a:solidFill>
              </a:rPr>
              <a:t>NIRS x PaO2</a:t>
            </a:r>
          </a:p>
        </p:txBody>
      </p:sp>
      <p:sp>
        <p:nvSpPr>
          <p:cNvPr id="17411" name="Espaço Reservado para Conteúdo 2"/>
          <p:cNvSpPr>
            <a:spLocks noGrp="1"/>
          </p:cNvSpPr>
          <p:nvPr>
            <p:ph idx="1"/>
          </p:nvPr>
        </p:nvSpPr>
        <p:spPr/>
        <p:txBody>
          <a:bodyPr/>
          <a:lstStyle/>
          <a:p>
            <a:pPr algn="just"/>
            <a:r>
              <a:rPr lang="pt-BR" smtClean="0"/>
              <a:t>Dois tipos de varáveis foram analisadas usando modelo linear misto para estimar FE: a medida feita no momento exato da coleta de gasometria e a média dos 20 minutos de monitorização contínua. </a:t>
            </a:r>
          </a:p>
          <a:p>
            <a:pPr algn="just"/>
            <a:endParaRPr lang="pt-BR" smtClean="0"/>
          </a:p>
          <a:p>
            <a:pPr algn="just"/>
            <a:r>
              <a:rPr lang="pt-BR" smtClean="0">
                <a:solidFill>
                  <a:srgbClr val="FF0000"/>
                </a:solidFill>
              </a:rPr>
              <a:t>Esta análise não demonstrou relação significativa entre nenhuma das duas variáveis em relação à PaO2, produzindo um FE de 0.33 [Erro padrão (SE) 0.36, p = 0.37] e 0.04 (SE 0.51, p = 0.94), respectivamente. </a:t>
            </a:r>
          </a:p>
          <a:p>
            <a:pPr algn="just"/>
            <a:endParaRPr lang="pt-BR" smtClean="0">
              <a:solidFill>
                <a:srgbClr val="FF0000"/>
              </a:solidFill>
            </a:endParaRPr>
          </a:p>
          <a:p>
            <a:pPr algn="just"/>
            <a:r>
              <a:rPr lang="pt-BR" smtClean="0"/>
              <a:t>A </a:t>
            </a:r>
            <a:r>
              <a:rPr lang="pt-BR" smtClean="0">
                <a:solidFill>
                  <a:srgbClr val="0000FF"/>
                </a:solidFill>
              </a:rPr>
              <a:t>Figura 2</a:t>
            </a:r>
            <a:r>
              <a:rPr lang="pt-BR" smtClean="0"/>
              <a:t> representa as relações entre PaO2 e </a:t>
            </a:r>
            <a:r>
              <a:rPr lang="pt-BR" smtClean="0">
                <a:solidFill>
                  <a:srgbClr val="0000FF"/>
                </a:solidFill>
              </a:rPr>
              <a:t>oxigenação cerebral (rScO2</a:t>
            </a:r>
            <a:r>
              <a:rPr lang="pt-BR" smtClean="0"/>
              <a:t> )visualmente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p:cNvPicPr>
            <a:picLocks noChangeAspect="1" noChangeArrowheads="1"/>
          </p:cNvPicPr>
          <p:nvPr/>
        </p:nvPicPr>
        <p:blipFill>
          <a:blip r:embed="rId2"/>
          <a:srcRect/>
          <a:stretch>
            <a:fillRect/>
          </a:stretch>
        </p:blipFill>
        <p:spPr bwMode="auto">
          <a:xfrm>
            <a:off x="2276475" y="115888"/>
            <a:ext cx="4595813" cy="6626225"/>
          </a:xfrm>
          <a:prstGeom prst="rect">
            <a:avLst/>
          </a:prstGeom>
          <a:noFill/>
          <a:ln w="28575">
            <a:solidFill>
              <a:srgbClr val="FF33CC"/>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smtClean="0">
                <a:solidFill>
                  <a:srgbClr val="0000FF"/>
                </a:solidFill>
              </a:rPr>
              <a:t>Resultados</a:t>
            </a:r>
            <a:r>
              <a:rPr lang="pt-BR" smtClean="0"/>
              <a:t> </a:t>
            </a:r>
            <a:br>
              <a:rPr lang="pt-BR" smtClean="0"/>
            </a:br>
            <a:r>
              <a:rPr lang="pt-BR" smtClean="0">
                <a:solidFill>
                  <a:srgbClr val="FF0000"/>
                </a:solidFill>
              </a:rPr>
              <a:t>NIRS x outras variáveis</a:t>
            </a:r>
          </a:p>
        </p:txBody>
      </p:sp>
      <p:sp>
        <p:nvSpPr>
          <p:cNvPr id="19459" name="Espaço Reservado para Conteúdo 2"/>
          <p:cNvSpPr>
            <a:spLocks noGrp="1"/>
          </p:cNvSpPr>
          <p:nvPr>
            <p:ph idx="1"/>
          </p:nvPr>
        </p:nvSpPr>
        <p:spPr/>
        <p:txBody>
          <a:bodyPr/>
          <a:lstStyle/>
          <a:p>
            <a:pPr algn="just"/>
            <a:endParaRPr lang="en-US" smtClean="0"/>
          </a:p>
          <a:p>
            <a:pPr algn="just"/>
            <a:r>
              <a:rPr lang="pt-BR" smtClean="0"/>
              <a:t>A </a:t>
            </a:r>
            <a:r>
              <a:rPr lang="pt-BR" smtClean="0">
                <a:solidFill>
                  <a:srgbClr val="0000FF"/>
                </a:solidFill>
              </a:rPr>
              <a:t>relação entre</a:t>
            </a:r>
            <a:r>
              <a:rPr lang="pt-BR" smtClean="0"/>
              <a:t> os dados do </a:t>
            </a:r>
            <a:r>
              <a:rPr lang="pt-BR" smtClean="0">
                <a:solidFill>
                  <a:srgbClr val="0000FF"/>
                </a:solidFill>
              </a:rPr>
              <a:t>NIRS</a:t>
            </a:r>
            <a:r>
              <a:rPr lang="pt-BR" smtClean="0"/>
              <a:t> e outros parâmetros (</a:t>
            </a:r>
            <a:r>
              <a:rPr lang="pt-BR" smtClean="0">
                <a:solidFill>
                  <a:srgbClr val="FF33CC"/>
                </a:solidFill>
              </a:rPr>
              <a:t>Tabela 2</a:t>
            </a:r>
            <a:r>
              <a:rPr lang="pt-BR" smtClean="0"/>
              <a:t>) mostrou </a:t>
            </a:r>
            <a:r>
              <a:rPr lang="pt-BR" b="1" smtClean="0">
                <a:solidFill>
                  <a:srgbClr val="0000FF"/>
                </a:solidFill>
              </a:rPr>
              <a:t>associação significativa</a:t>
            </a:r>
            <a:r>
              <a:rPr lang="pt-BR" smtClean="0"/>
              <a:t> entre leituras pontuais </a:t>
            </a:r>
            <a:r>
              <a:rPr lang="pt-BR" smtClean="0">
                <a:solidFill>
                  <a:srgbClr val="0000FF"/>
                </a:solidFill>
              </a:rPr>
              <a:t>e hemoglobina (FE 0.99, SE 0.43, p = 0.02</a:t>
            </a:r>
            <a:r>
              <a:rPr lang="pt-BR" smtClean="0"/>
              <a:t>), </a:t>
            </a:r>
            <a:r>
              <a:rPr lang="pt-BR" b="1" smtClean="0">
                <a:solidFill>
                  <a:srgbClr val="0000FF"/>
                </a:solidFill>
              </a:rPr>
              <a:t>oxihemoglobina</a:t>
            </a:r>
            <a:r>
              <a:rPr lang="pt-BR" smtClean="0"/>
              <a:t> (FE 0.23, SE 0.11, p = 0.05) e </a:t>
            </a:r>
            <a:r>
              <a:rPr lang="pt-BR" b="1" smtClean="0">
                <a:solidFill>
                  <a:srgbClr val="0000FF"/>
                </a:solidFill>
              </a:rPr>
              <a:t>frequência respiratória</a:t>
            </a:r>
            <a:r>
              <a:rPr lang="pt-BR" smtClean="0"/>
              <a:t> (FE 0.46, SE 0.21, p = 0.03).</a:t>
            </a:r>
          </a:p>
          <a:p>
            <a:pPr algn="just"/>
            <a:endParaRPr lang="pt-BR" smtClean="0"/>
          </a:p>
          <a:p>
            <a:pPr algn="just"/>
            <a:r>
              <a:rPr lang="pt-BR" b="1" smtClean="0">
                <a:solidFill>
                  <a:srgbClr val="FF0000"/>
                </a:solidFill>
              </a:rPr>
              <a:t>Não foi encontrada associação entre </a:t>
            </a:r>
            <a:r>
              <a:rPr lang="en-US" b="1" smtClean="0">
                <a:solidFill>
                  <a:srgbClr val="FF0000"/>
                </a:solidFill>
              </a:rPr>
              <a:t>rScO2 e SaO2 (FE 0.22, SE 0.11, </a:t>
            </a:r>
            <a:r>
              <a:rPr lang="pt-BR" b="1" smtClean="0">
                <a:solidFill>
                  <a:srgbClr val="FF0000"/>
                </a:solidFill>
              </a:rPr>
              <a:t>p = 0.06), nem SpO2 (FE </a:t>
            </a:r>
            <a:r>
              <a:rPr lang="en-US" b="1" smtClean="0">
                <a:solidFill>
                  <a:srgbClr val="FF0000"/>
                </a:solidFill>
              </a:rPr>
              <a:t>0.08, SE 0.11, p = 0.44), nem </a:t>
            </a:r>
            <a:r>
              <a:rPr lang="pt-BR" b="1" smtClean="0">
                <a:solidFill>
                  <a:srgbClr val="FF0000"/>
                </a:solidFill>
              </a:rPr>
              <a:t>PaCO2 (FE 0.04, SE 0.15, p = 0.79), como mostrado na </a:t>
            </a:r>
            <a:r>
              <a:rPr lang="pt-BR" b="1" smtClean="0">
                <a:solidFill>
                  <a:srgbClr val="0000FF"/>
                </a:solidFill>
              </a:rPr>
              <a:t>Figura 3.</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p:cNvPicPr>
            <a:picLocks noChangeAspect="1" noChangeArrowheads="1"/>
          </p:cNvPicPr>
          <p:nvPr/>
        </p:nvPicPr>
        <p:blipFill>
          <a:blip r:embed="rId2"/>
          <a:srcRect/>
          <a:stretch>
            <a:fillRect/>
          </a:stretch>
        </p:blipFill>
        <p:spPr bwMode="auto">
          <a:xfrm>
            <a:off x="1979613" y="260350"/>
            <a:ext cx="4922837" cy="6048375"/>
          </a:xfrm>
          <a:prstGeom prst="rect">
            <a:avLst/>
          </a:prstGeom>
          <a:noFill/>
          <a:ln w="28575">
            <a:solidFill>
              <a:srgbClr val="FF33CC"/>
            </a:solid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srcRect/>
          <a:stretch>
            <a:fillRect/>
          </a:stretch>
        </p:blipFill>
        <p:spPr bwMode="auto">
          <a:xfrm>
            <a:off x="250825" y="1052513"/>
            <a:ext cx="3919538" cy="5110162"/>
          </a:xfrm>
          <a:prstGeom prst="rect">
            <a:avLst/>
          </a:prstGeom>
          <a:noFill/>
          <a:ln w="28575">
            <a:solidFill>
              <a:srgbClr val="FF33CC"/>
            </a:solidFill>
            <a:miter lim="800000"/>
            <a:headEnd/>
            <a:tailEnd/>
          </a:ln>
        </p:spPr>
      </p:pic>
      <p:pic>
        <p:nvPicPr>
          <p:cNvPr id="21507" name="Picture 3"/>
          <p:cNvPicPr>
            <a:picLocks noChangeAspect="1" noChangeArrowheads="1"/>
          </p:cNvPicPr>
          <p:nvPr/>
        </p:nvPicPr>
        <p:blipFill>
          <a:blip r:embed="rId3"/>
          <a:srcRect/>
          <a:stretch>
            <a:fillRect/>
          </a:stretch>
        </p:blipFill>
        <p:spPr bwMode="auto">
          <a:xfrm>
            <a:off x="4195763" y="2179638"/>
            <a:ext cx="3600450" cy="2857500"/>
          </a:xfrm>
          <a:prstGeom prst="rect">
            <a:avLst/>
          </a:prstGeom>
          <a:noFill/>
          <a:ln w="28575">
            <a:solidFill>
              <a:srgbClr val="FF33CC"/>
            </a:solid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3" name="Espaço Reservado para Conteúdo 2"/>
          <p:cNvSpPr>
            <a:spLocks noGrp="1"/>
          </p:cNvSpPr>
          <p:nvPr>
            <p:ph idx="1"/>
          </p:nvPr>
        </p:nvSpPr>
        <p:spPr>
          <a:xfrm>
            <a:off x="323850" y="765175"/>
            <a:ext cx="7705725" cy="5400675"/>
          </a:xfrm>
        </p:spPr>
        <p:txBody>
          <a:bodyPr>
            <a:normAutofit/>
          </a:bodyPr>
          <a:lstStyle/>
          <a:p>
            <a:pPr algn="just"/>
            <a:r>
              <a:rPr lang="pt-BR" sz="2000" smtClean="0">
                <a:solidFill>
                  <a:srgbClr val="FF0000"/>
                </a:solidFill>
              </a:rPr>
              <a:t>Este estudo mostra que o NIRS tem correlação pobre com a oxigenação arterial nos pré-termo clinicamente estáveis</a:t>
            </a:r>
            <a:r>
              <a:rPr lang="pt-BR" sz="2000" smtClean="0"/>
              <a:t>. </a:t>
            </a:r>
          </a:p>
          <a:p>
            <a:pPr algn="just"/>
            <a:endParaRPr lang="pt-BR" sz="2000" smtClean="0"/>
          </a:p>
          <a:p>
            <a:pPr algn="just"/>
            <a:r>
              <a:rPr lang="pt-BR" sz="2000" smtClean="0"/>
              <a:t>Os resultados deste estudo contribuem para o conhecimento atual sobre a utilidade clínica do NIRS. Apesar de </a:t>
            </a:r>
            <a:r>
              <a:rPr lang="pt-BR" sz="2000" smtClean="0">
                <a:solidFill>
                  <a:srgbClr val="0000FF"/>
                </a:solidFill>
              </a:rPr>
              <a:t>associações significativas terem sido observadas com a hemoglobina, oxihemoglobina e frequência respiratória</a:t>
            </a:r>
            <a:r>
              <a:rPr lang="pt-BR" sz="2000" smtClean="0"/>
              <a:t>, a aplicação clínica destes achados ainda é incerta. </a:t>
            </a:r>
          </a:p>
          <a:p>
            <a:pPr algn="just"/>
            <a:endParaRPr lang="pt-BR" sz="2000" smtClean="0"/>
          </a:p>
          <a:p>
            <a:pPr algn="just"/>
            <a:r>
              <a:rPr lang="pt-BR" sz="2000" smtClean="0"/>
              <a:t>Uma correlação forte entre rScO2 e outros parâmetros da gasometria, como Saturação de oxigênio (SaO2) e PaCO2 teria aplicações clínicas mais significativas, mas esta relação não foi encontrada (</a:t>
            </a:r>
            <a:r>
              <a:rPr lang="pt-BR" sz="2000" smtClean="0">
                <a:solidFill>
                  <a:srgbClr val="0000FF"/>
                </a:solidFill>
              </a:rPr>
              <a:t>Fig. 3</a:t>
            </a:r>
            <a:r>
              <a:rPr lang="pt-BR" sz="2000" smtClean="0"/>
              <a:t>). </a:t>
            </a:r>
          </a:p>
          <a:p>
            <a:pPr algn="just"/>
            <a:endParaRPr lang="pt-BR" sz="2000" smtClean="0"/>
          </a:p>
          <a:p>
            <a:pPr algn="just"/>
            <a:r>
              <a:rPr lang="pt-BR" sz="2000" smtClean="0"/>
              <a:t>Os valores de PaO2 incluídos no estudo estavam em uma faixa estreita que não permitia que muitas correlações fossem feitas. Foi observado que não existia relação linear entre as leituras do NIRS e a oxigenação cerebral, mas uma relação não linear poderia existir.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3" name="Espaço Reservado para Conteúdo 2"/>
          <p:cNvSpPr>
            <a:spLocks noGrp="1"/>
          </p:cNvSpPr>
          <p:nvPr>
            <p:ph idx="1"/>
          </p:nvPr>
        </p:nvSpPr>
        <p:spPr>
          <a:xfrm>
            <a:off x="395288" y="1268413"/>
            <a:ext cx="7681912" cy="5132387"/>
          </a:xfrm>
        </p:spPr>
        <p:txBody>
          <a:bodyPr>
            <a:normAutofit/>
          </a:bodyPr>
          <a:lstStyle/>
          <a:p>
            <a:pPr algn="just"/>
            <a:r>
              <a:rPr lang="pt-BR" sz="2000" b="1" smtClean="0"/>
              <a:t>O papel do NIRS na população pré-termo permanece controverso</a:t>
            </a:r>
            <a:r>
              <a:rPr lang="pt-BR" sz="2000" smtClean="0"/>
              <a:t>, pois o recém-nascido pré-termo (RNPT)  têm anatomia e fisiologia muito diferentes de outros pacientes. </a:t>
            </a:r>
          </a:p>
          <a:p>
            <a:pPr algn="just"/>
            <a:endParaRPr lang="pt-BR" sz="2000" smtClean="0"/>
          </a:p>
          <a:p>
            <a:pPr algn="just"/>
            <a:r>
              <a:rPr lang="pt-BR" sz="2000" smtClean="0"/>
              <a:t>A atenuação da luz do NIRS para o tecido cerebral aumenta 10 vezes nos primeiros 12 anos de vida, mas o grau de mielinização mais lento nos prematuros faz com que esta processo não seja uniforme. Portanto, mesmo resultados de estudos em recém-nascido a termo não podem ser aplicados diretamente em RNPT.</a:t>
            </a:r>
          </a:p>
          <a:p>
            <a:pPr algn="just"/>
            <a:endParaRPr lang="pt-BR" sz="2000" smtClean="0"/>
          </a:p>
          <a:p>
            <a:pPr algn="just"/>
            <a:r>
              <a:rPr lang="pt-BR" sz="2000" smtClean="0"/>
              <a:t>Kreeger et al (9) demonstraram uma forte correlação entre rScO2 e SaO2 em uma população pediátrica com cardiopatias. </a:t>
            </a:r>
            <a:r>
              <a:rPr lang="pt-BR" sz="2000" b="1" smtClean="0"/>
              <a:t>Segundo a noção de que a SaO2 afeta a oxigenação cerebral, era esperado que uma relação similar fosse encontrada na população pré-termo, mas não foi o caso.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7620000" cy="1143000"/>
          </a:xfrm>
        </p:spPr>
        <p:txBody>
          <a:bodyPr wrap="square" numCol="1" anchorCtr="0" compatLnSpc="1">
            <a:prstTxWarp prst="textNoShape">
              <a:avLst/>
            </a:prstTxWarp>
          </a:bodyPr>
          <a:lstStyle/>
          <a:p>
            <a:pPr algn="ctr"/>
            <a:r>
              <a:rPr lang="pt-BR" b="1" smtClean="0">
                <a:solidFill>
                  <a:srgbClr val="0000FF"/>
                </a:solidFill>
              </a:rPr>
              <a:t>Discussão</a:t>
            </a:r>
          </a:p>
        </p:txBody>
      </p:sp>
      <p:sp>
        <p:nvSpPr>
          <p:cNvPr id="3" name="Espaço Reservado para Conteúdo 2"/>
          <p:cNvSpPr>
            <a:spLocks noGrp="1"/>
          </p:cNvSpPr>
          <p:nvPr>
            <p:ph idx="1"/>
          </p:nvPr>
        </p:nvSpPr>
        <p:spPr>
          <a:xfrm>
            <a:off x="395288" y="1196975"/>
            <a:ext cx="7681912" cy="5400675"/>
          </a:xfrm>
        </p:spPr>
        <p:txBody>
          <a:bodyPr>
            <a:normAutofit/>
          </a:bodyPr>
          <a:lstStyle/>
          <a:p>
            <a:pPr algn="just"/>
            <a:r>
              <a:rPr lang="pt-BR" sz="2000" smtClean="0"/>
              <a:t>Durante o estudo foi observado que a rScO2 tendia a ficar entre 70–80% para quase todos os RN, mesmo quando outros parâmetros hemodinâmicos flutuavam significativamente. Estes valores estão dentro da faixa esperada (&gt;65%), de acôrdo com o critério de SafBoosC.(18) </a:t>
            </a:r>
          </a:p>
          <a:p>
            <a:pPr algn="just"/>
            <a:endParaRPr lang="pt-BR" sz="2000" smtClean="0"/>
          </a:p>
          <a:p>
            <a:pPr algn="just"/>
            <a:r>
              <a:rPr lang="pt-BR" sz="2000" smtClean="0"/>
              <a:t>Isso poderia  refletir a autorregulação cerebral. Nos RNPT esta autorregulação muitas vezes não é eficiente, principalmente nos primeiros dias de vida.(5,6,19) </a:t>
            </a:r>
            <a:r>
              <a:rPr lang="pt-BR" sz="2000" b="1" smtClean="0"/>
              <a:t>Este estudo foi conduzido em RNPT com uma média de 6 dias de vida, já estáveis, com maior chance de já possuir autorregulação, o que pode explicar a estabilidade nas leituras de NIRS apesar das flutuações nos outros parâmetros</a:t>
            </a:r>
            <a:r>
              <a:rPr lang="pt-BR" sz="2000" smtClean="0"/>
              <a:t>.</a:t>
            </a:r>
          </a:p>
          <a:p>
            <a:pPr algn="just"/>
            <a:endParaRPr lang="pt-BR" sz="2000" smtClean="0"/>
          </a:p>
          <a:p>
            <a:pPr algn="just"/>
            <a:r>
              <a:rPr lang="pt-BR" sz="2000" b="1" smtClean="0"/>
              <a:t>Outros estudos são necessários</a:t>
            </a:r>
            <a:r>
              <a:rPr lang="pt-BR" sz="2000" smtClean="0"/>
              <a:t> para enfatizar a relação em potencial entre a oxigenação arterial e cerebral </a:t>
            </a:r>
            <a:r>
              <a:rPr lang="pt-BR" sz="2000" b="1" smtClean="0"/>
              <a:t>nas primeiras 72h de vida,</a:t>
            </a:r>
            <a:r>
              <a:rPr lang="pt-BR" sz="2000" smtClean="0"/>
              <a:t> quando o mecanismo de </a:t>
            </a:r>
            <a:r>
              <a:rPr lang="pt-BR" sz="2000" b="1" smtClean="0"/>
              <a:t>autorregulação ainda não está bem desenvolvido.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25603" name="Espaço Reservado para Conteúdo 2"/>
          <p:cNvSpPr>
            <a:spLocks noGrp="1"/>
          </p:cNvSpPr>
          <p:nvPr>
            <p:ph idx="1"/>
          </p:nvPr>
        </p:nvSpPr>
        <p:spPr>
          <a:xfrm>
            <a:off x="395288" y="1412875"/>
            <a:ext cx="7681912" cy="4987925"/>
          </a:xfrm>
        </p:spPr>
        <p:txBody>
          <a:bodyPr/>
          <a:lstStyle/>
          <a:p>
            <a:pPr algn="just"/>
            <a:r>
              <a:rPr lang="pt-BR" smtClean="0"/>
              <a:t>Além da autorregulação ser uma causa possível para as poucas flutuações no rScO2, outra coisa a se considerar é a funcionalidade do dispositivo NIRS e se os valores registrados são confiáveis. </a:t>
            </a:r>
          </a:p>
          <a:p>
            <a:pPr algn="just"/>
            <a:endParaRPr lang="pt-BR" smtClean="0"/>
          </a:p>
          <a:p>
            <a:pPr algn="just"/>
            <a:r>
              <a:rPr lang="pt-BR" smtClean="0"/>
              <a:t>Schneider et al (20) compararam  4 dispositivos disponíveis no mercado, incluindo o NONIN SenSmart X-100, e descobriu que, apesar de haver uma variabilidade de 2.93%–12.66%, sua funcionalidade era comparável.</a:t>
            </a:r>
          </a:p>
          <a:p>
            <a:pPr algn="just"/>
            <a:endParaRPr lang="pt-BR" smtClean="0"/>
          </a:p>
          <a:p>
            <a:pPr algn="just"/>
            <a:r>
              <a:rPr lang="pt-BR" smtClean="0"/>
              <a:t>Há de se considerar também se o aparelho específico usado no estudo estava funcionando corretamente, uma vez que erros mecânicos poderiam comprometer os achados.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3" name="Espaço Reservado para Conteúdo 2"/>
          <p:cNvSpPr>
            <a:spLocks noGrp="1"/>
          </p:cNvSpPr>
          <p:nvPr>
            <p:ph idx="1"/>
          </p:nvPr>
        </p:nvSpPr>
        <p:spPr>
          <a:xfrm>
            <a:off x="395288" y="1628775"/>
            <a:ext cx="7681912" cy="4987925"/>
          </a:xfrm>
        </p:spPr>
        <p:txBody>
          <a:bodyPr>
            <a:normAutofit/>
          </a:bodyPr>
          <a:lstStyle/>
          <a:p>
            <a:pPr algn="just">
              <a:lnSpc>
                <a:spcPct val="90000"/>
              </a:lnSpc>
            </a:pPr>
            <a:r>
              <a:rPr lang="pt-BR" smtClean="0"/>
              <a:t>O aparelho usado foi calibrado regularmente com as configurações de fábrica. Além disso, foi colocado nos RN desde sua seleção para o estudo até a retirada do acesso arterial. </a:t>
            </a:r>
            <a:r>
              <a:rPr lang="pt-BR" b="1" smtClean="0"/>
              <a:t>Isso permitiu a monitorização dos valores registrados durante situações como dessaturações e apneias</a:t>
            </a:r>
            <a:r>
              <a:rPr lang="pt-BR" smtClean="0"/>
              <a:t>. </a:t>
            </a:r>
          </a:p>
          <a:p>
            <a:pPr algn="just">
              <a:lnSpc>
                <a:spcPct val="90000"/>
              </a:lnSpc>
            </a:pPr>
            <a:endParaRPr lang="pt-BR" smtClean="0"/>
          </a:p>
          <a:p>
            <a:pPr algn="just">
              <a:lnSpc>
                <a:spcPct val="90000"/>
              </a:lnSpc>
            </a:pPr>
            <a:r>
              <a:rPr lang="pt-BR" smtClean="0"/>
              <a:t>Foi observado que </a:t>
            </a:r>
            <a:r>
              <a:rPr lang="pt-BR" b="1" smtClean="0"/>
              <a:t>os valores registrados durante estes eventos tendiam a ser menores do que quando o paciente estava estável</a:t>
            </a:r>
            <a:r>
              <a:rPr lang="pt-BR" smtClean="0"/>
              <a:t>. Não há então nenhuma razão para suspeitar de defeito mecânico no aparelho usado no estudo. </a:t>
            </a:r>
          </a:p>
          <a:p>
            <a:pPr algn="just">
              <a:lnSpc>
                <a:spcPct val="90000"/>
              </a:lnSpc>
            </a:pPr>
            <a:endParaRPr lang="pt-BR" smtClean="0"/>
          </a:p>
          <a:p>
            <a:pPr algn="just">
              <a:lnSpc>
                <a:spcPct val="90000"/>
              </a:lnSpc>
            </a:pPr>
            <a:r>
              <a:rPr lang="pt-BR" smtClean="0"/>
              <a:t>Estes registros durante dessaturações não foram representados no estudo pois as gasometrias normalmente eram colhidas quando os bebês estavam estáveis.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27651" name="Espaço Reservado para Conteúdo 2"/>
          <p:cNvSpPr>
            <a:spLocks noGrp="1"/>
          </p:cNvSpPr>
          <p:nvPr>
            <p:ph idx="1"/>
          </p:nvPr>
        </p:nvSpPr>
        <p:spPr/>
        <p:txBody>
          <a:bodyPr/>
          <a:lstStyle/>
          <a:p>
            <a:pPr algn="just"/>
            <a:r>
              <a:rPr lang="pt-BR" smtClean="0"/>
              <a:t>Limitações do estudo: artefatos devido à movimentação podem interferir na acurácia dos registros do NIRS, então cuidados com a fixação são essenciais. </a:t>
            </a:r>
          </a:p>
          <a:p>
            <a:pPr algn="just"/>
            <a:r>
              <a:rPr lang="pt-BR" smtClean="0"/>
              <a:t>Apesar de o estudo ter usado </a:t>
            </a:r>
            <a:r>
              <a:rPr lang="pt-BR" b="1" smtClean="0"/>
              <a:t>sensores neonatais, o tamanho destes ainda era muito grande,</a:t>
            </a:r>
            <a:r>
              <a:rPr lang="pt-BR" smtClean="0"/>
              <a:t> atrapalhando sua fixação. Nestes casos se fazia o máximo para corrigir o posicionamento e aderência, assegurando que todo o sensor estava em contato com a pele. </a:t>
            </a:r>
          </a:p>
          <a:p>
            <a:pPr algn="just"/>
            <a:r>
              <a:rPr lang="pt-BR" smtClean="0"/>
              <a:t>Estes são exemplos de dificuldades práticas no uso de tecnologias desenvolvidas para crianças e adultos em populações de RNPT. Estudos futuros associando as discrepâncias na rScO2 e o tamanho do sensor pode levar ao desenvolvimento de sensores mais adequados para neonatos.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Discussão</a:t>
            </a:r>
          </a:p>
        </p:txBody>
      </p:sp>
      <p:sp>
        <p:nvSpPr>
          <p:cNvPr id="3" name="Espaço Reservado para Conteúdo 2"/>
          <p:cNvSpPr>
            <a:spLocks noGrp="1"/>
          </p:cNvSpPr>
          <p:nvPr>
            <p:ph idx="1"/>
          </p:nvPr>
        </p:nvSpPr>
        <p:spPr>
          <a:xfrm>
            <a:off x="457200" y="1600200"/>
            <a:ext cx="7499350" cy="5068888"/>
          </a:xfrm>
        </p:spPr>
        <p:txBody>
          <a:bodyPr>
            <a:normAutofit/>
          </a:bodyPr>
          <a:lstStyle/>
          <a:p>
            <a:pPr algn="just">
              <a:lnSpc>
                <a:spcPct val="90000"/>
              </a:lnSpc>
            </a:pPr>
            <a:r>
              <a:rPr lang="pt-BR" sz="2000" smtClean="0"/>
              <a:t>O posicionamento também foi afetado pela presença de fita nasal, e assim os sensores às vezes precisavam ser colocados um pouco mais superior ou lateralmente. É preciso avaliar se sensores menores poderiam dar melhor acurácia em relação à oxigenação. </a:t>
            </a:r>
          </a:p>
          <a:p>
            <a:pPr algn="just">
              <a:lnSpc>
                <a:spcPct val="90000"/>
              </a:lnSpc>
            </a:pPr>
            <a:endParaRPr lang="pt-BR" sz="2000" smtClean="0"/>
          </a:p>
          <a:p>
            <a:pPr algn="just">
              <a:lnSpc>
                <a:spcPct val="90000"/>
              </a:lnSpc>
            </a:pPr>
            <a:r>
              <a:rPr lang="pt-BR" sz="2000" smtClean="0"/>
              <a:t>Outra limitação foi o tamanho relativamente pequeno da amostra, com 22 RN e 75 leituras. Apesar de ser o suficiente para avaliar a relação entre rScO2 e os parâmetros da gasometria entre vários sujeitos, não foi o suficiente para avaliar esta relação em um mesmo sujeito. Isso significa que o estudo não demonstrou se o NIRS é útil como monitor qualitativo de forma individual (ao contrário dos estudos anteriores sobre o assunto)</a:t>
            </a:r>
          </a:p>
          <a:p>
            <a:pPr algn="just">
              <a:lnSpc>
                <a:spcPct val="90000"/>
              </a:lnSpc>
            </a:pPr>
            <a:endParaRPr lang="pt-BR" sz="2000" smtClean="0"/>
          </a:p>
          <a:p>
            <a:pPr algn="just">
              <a:lnSpc>
                <a:spcPct val="90000"/>
              </a:lnSpc>
            </a:pPr>
            <a:r>
              <a:rPr lang="pt-BR" sz="2000" smtClean="0"/>
              <a:t>O pequeno tamanho da amostra também não permitiu a investigação acerca dos efeitos da idade gestacional ou da idade pós-natal sobre as correlações estudadas.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b="1" smtClean="0">
                <a:solidFill>
                  <a:srgbClr val="0000FF"/>
                </a:solidFill>
              </a:rPr>
              <a:t>Conclusão</a:t>
            </a:r>
          </a:p>
        </p:txBody>
      </p:sp>
      <p:sp>
        <p:nvSpPr>
          <p:cNvPr id="29699" name="Espaço Reservado para Conteúdo 2"/>
          <p:cNvSpPr>
            <a:spLocks noGrp="1"/>
          </p:cNvSpPr>
          <p:nvPr>
            <p:ph idx="1"/>
          </p:nvPr>
        </p:nvSpPr>
        <p:spPr>
          <a:xfrm>
            <a:off x="468313" y="1557338"/>
            <a:ext cx="7620000" cy="3959225"/>
          </a:xfrm>
          <a:ln w="38100">
            <a:solidFill>
              <a:srgbClr val="FF33CC"/>
            </a:solidFill>
          </a:ln>
        </p:spPr>
        <p:txBody>
          <a:bodyPr/>
          <a:lstStyle/>
          <a:p>
            <a:pPr algn="just"/>
            <a:r>
              <a:rPr lang="pt-BR" smtClean="0"/>
              <a:t>Este estudo não foi capaz de demonstrar nenhuma correlação entre leituras pontuais de NIRS ou da média das leituras realizadas em um período de 20 minutos e a oxigenação arterial (avaliada por gasometria) em RNPT clinicamente estáveis. </a:t>
            </a:r>
          </a:p>
          <a:p>
            <a:pPr algn="just"/>
            <a:endParaRPr lang="pt-BR" smtClean="0"/>
          </a:p>
          <a:p>
            <a:pPr algn="just"/>
            <a:r>
              <a:rPr lang="pt-BR" smtClean="0"/>
              <a:t>Também não foram encontradas associações significativas com outros parâmetros clinicamente relevantes. Estes resultados mostram algumas das dificuldades na interpretação clínica de NIRS em um ambiente de UTI neonatal.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755650" y="2565400"/>
            <a:ext cx="7200900" cy="3889375"/>
          </a:xfrm>
          <a:solidFill>
            <a:schemeClr val="bg2"/>
          </a:solidFill>
          <a:ln w="38100">
            <a:solidFill>
              <a:srgbClr val="FF33CC"/>
            </a:solidFill>
          </a:ln>
        </p:spPr>
        <p:txBody>
          <a:bodyPr/>
          <a:lstStyle/>
          <a:p>
            <a:pPr>
              <a:lnSpc>
                <a:spcPct val="90000"/>
              </a:lnSpc>
              <a:buFont typeface="Arial" charset="0"/>
              <a:buNone/>
            </a:pPr>
            <a:r>
              <a:rPr lang="pt-PT" sz="2800" b="1" smtClean="0">
                <a:solidFill>
                  <a:srgbClr val="0000FF"/>
                </a:solidFill>
              </a:rPr>
              <a:t>                                   Notas-chave</a:t>
            </a:r>
            <a:br>
              <a:rPr lang="pt-PT" sz="2800" b="1" smtClean="0">
                <a:solidFill>
                  <a:srgbClr val="0000FF"/>
                </a:solidFill>
              </a:rPr>
            </a:br>
            <a:r>
              <a:rPr lang="pt-PT" smtClean="0"/>
              <a:t>-A espectroscopia próxima ao  infravermelho próximo (NIRS) permite o contínuo monitoramento não invasivo da oxigenação cerebral.</a:t>
            </a:r>
            <a:br>
              <a:rPr lang="pt-PT" smtClean="0"/>
            </a:br>
            <a:r>
              <a:rPr lang="pt-PT" smtClean="0"/>
              <a:t>-As leituras de NIRS se correlacionam bem com oxigenação arterial sistêmica em populações de pacientes pediátricos e adultos..</a:t>
            </a:r>
            <a:br>
              <a:rPr lang="pt-PT" smtClean="0"/>
            </a:br>
            <a:r>
              <a:rPr lang="pt-PT" smtClean="0"/>
              <a:t>-Este estudo encontrou fraca correlação entre leituras de NIRS e oxigenação arterial em recém-nascidos pré-termo.</a:t>
            </a:r>
            <a:br>
              <a:rPr lang="pt-PT" smtClean="0"/>
            </a:br>
            <a:r>
              <a:rPr lang="pt-PT" smtClean="0"/>
              <a:t>É necessário um estudo mais aprofundado para determinar a a aplicabilidade clínica de NIRS no bebê pré-termo</a:t>
            </a:r>
            <a:r>
              <a:rPr lang="pt-BR" smtClean="0"/>
              <a:t> </a:t>
            </a:r>
          </a:p>
        </p:txBody>
      </p:sp>
      <p:pic>
        <p:nvPicPr>
          <p:cNvPr id="46084" name="Picture 4"/>
          <p:cNvPicPr>
            <a:picLocks noChangeAspect="1" noChangeArrowheads="1"/>
          </p:cNvPicPr>
          <p:nvPr/>
        </p:nvPicPr>
        <p:blipFill>
          <a:blip r:embed="rId2"/>
          <a:srcRect/>
          <a:stretch>
            <a:fillRect/>
          </a:stretch>
        </p:blipFill>
        <p:spPr bwMode="auto">
          <a:xfrm>
            <a:off x="2124075" y="115888"/>
            <a:ext cx="4452938" cy="2254250"/>
          </a:xfrm>
          <a:prstGeom prst="rect">
            <a:avLst/>
          </a:prstGeom>
          <a:noFill/>
          <a:ln w="38100">
            <a:solidFill>
              <a:srgbClr val="FF33CC"/>
            </a:solid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p:cNvPicPr>
            <a:picLocks noChangeAspect="1" noChangeArrowheads="1"/>
          </p:cNvPicPr>
          <p:nvPr/>
        </p:nvPicPr>
        <p:blipFill>
          <a:blip r:embed="rId2"/>
          <a:srcRect/>
          <a:stretch>
            <a:fillRect/>
          </a:stretch>
        </p:blipFill>
        <p:spPr bwMode="auto">
          <a:xfrm>
            <a:off x="684213" y="866775"/>
            <a:ext cx="7488237" cy="4959350"/>
          </a:xfrm>
          <a:prstGeom prst="rect">
            <a:avLst/>
          </a:prstGeom>
          <a:noFill/>
          <a:ln w="38100">
            <a:solidFill>
              <a:srgbClr val="FF33CC"/>
            </a:solid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srcRect/>
          <a:stretch>
            <a:fillRect/>
          </a:stretch>
        </p:blipFill>
        <p:spPr bwMode="auto">
          <a:xfrm>
            <a:off x="539750" y="476250"/>
            <a:ext cx="7381875" cy="5829300"/>
          </a:xfrm>
          <a:prstGeom prst="rect">
            <a:avLst/>
          </a:prstGeom>
          <a:solidFill>
            <a:srgbClr val="FF33CC"/>
          </a:solidFill>
          <a:ln w="38100">
            <a:solidFill>
              <a:srgbClr val="FF33CC"/>
            </a:solid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bwMode="auto">
          <a:xfrm>
            <a:off x="755650" y="260350"/>
            <a:ext cx="7620000" cy="1143000"/>
          </a:xfrm>
          <a:noFill/>
        </p:spPr>
        <p:txBody>
          <a:bodyPr wrap="square" numCol="1" anchorCtr="0" compatLnSpc="1">
            <a:prstTxWarp prst="textNoShape">
              <a:avLst/>
            </a:prstTxWarp>
          </a:bodyPr>
          <a:lstStyle/>
          <a:p>
            <a:pPr algn="ctr"/>
            <a:r>
              <a:rPr lang="pt-BR" sz="2800" b="1" smtClean="0">
                <a:solidFill>
                  <a:srgbClr val="0000FF"/>
                </a:solidFill>
              </a:rPr>
              <a:t>Nota do Editor do site, Dr. Paulo R. Margotto.</a:t>
            </a:r>
            <a:br>
              <a:rPr lang="pt-BR" sz="2800" b="1" smtClean="0">
                <a:solidFill>
                  <a:srgbClr val="0000FF"/>
                </a:solidFill>
              </a:rPr>
            </a:br>
            <a:r>
              <a:rPr lang="pt-BR" sz="2800" b="1" smtClean="0">
                <a:solidFill>
                  <a:srgbClr val="0000FF"/>
                </a:solidFill>
              </a:rPr>
              <a:t>Consultem também! Aqui e Agora! Estudando Juntos!</a:t>
            </a:r>
          </a:p>
        </p:txBody>
      </p:sp>
      <p:pic>
        <p:nvPicPr>
          <p:cNvPr id="47108" name="Picture 4" descr="20161115_131140"/>
          <p:cNvPicPr>
            <a:picLocks noChangeAspect="1" noChangeArrowheads="1"/>
          </p:cNvPicPr>
          <p:nvPr/>
        </p:nvPicPr>
        <p:blipFill>
          <a:blip r:embed="rId2" cstate="print">
            <a:lum bright="12000" contrast="18000"/>
          </a:blip>
          <a:srcRect/>
          <a:stretch>
            <a:fillRect/>
          </a:stretch>
        </p:blipFill>
        <p:spPr bwMode="auto">
          <a:xfrm>
            <a:off x="2268538" y="1557338"/>
            <a:ext cx="4535487" cy="2552700"/>
          </a:xfrm>
          <a:prstGeom prst="rect">
            <a:avLst/>
          </a:prstGeom>
          <a:noFill/>
          <a:ln w="28575">
            <a:solidFill>
              <a:srgbClr val="0000FF"/>
            </a:solidFill>
            <a:miter lim="800000"/>
            <a:headEnd/>
            <a:tailEnd/>
          </a:ln>
        </p:spPr>
      </p:pic>
      <p:sp>
        <p:nvSpPr>
          <p:cNvPr id="47109" name="Text Box 5"/>
          <p:cNvSpPr txBox="1">
            <a:spLocks noChangeArrowheads="1"/>
          </p:cNvSpPr>
          <p:nvPr/>
        </p:nvSpPr>
        <p:spPr bwMode="auto">
          <a:xfrm>
            <a:off x="3276600" y="4149725"/>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
        <p:nvSpPr>
          <p:cNvPr id="47110" name="Text Box 6"/>
          <p:cNvSpPr txBox="1">
            <a:spLocks noChangeArrowheads="1"/>
          </p:cNvSpPr>
          <p:nvPr/>
        </p:nvSpPr>
        <p:spPr bwMode="auto">
          <a:xfrm>
            <a:off x="0" y="4941888"/>
            <a:ext cx="9144000" cy="1465262"/>
          </a:xfrm>
          <a:prstGeom prst="rect">
            <a:avLst/>
          </a:prstGeom>
          <a:solidFill>
            <a:schemeClr val="bg1"/>
          </a:solidFill>
          <a:ln w="9525">
            <a:noFill/>
            <a:miter lim="800000"/>
            <a:headEnd/>
            <a:tailEnd/>
          </a:ln>
          <a:effectLst/>
        </p:spPr>
        <p:txBody>
          <a:bodyPr>
            <a:spAutoFit/>
          </a:bodyPr>
          <a:lstStyle/>
          <a:p>
            <a:pPr algn="ctr"/>
            <a:r>
              <a:rPr lang="pt-BR" b="1">
                <a:solidFill>
                  <a:srgbClr val="FF33CC"/>
                </a:solidFill>
              </a:rPr>
              <a:t>1- Entendendo correlação e regressão</a:t>
            </a:r>
          </a:p>
          <a:p>
            <a:pPr algn="ctr"/>
            <a:r>
              <a:rPr lang="pt-BR" b="1">
                <a:solidFill>
                  <a:srgbClr val="FF33CC"/>
                </a:solidFill>
              </a:rPr>
              <a:t>2- NIRS e fluxo sanguíneo cerebral e Hipercapnia na explicação da hemorragia </a:t>
            </a:r>
          </a:p>
          <a:p>
            <a:pPr algn="ctr"/>
            <a:r>
              <a:rPr lang="pt-BR" b="1">
                <a:solidFill>
                  <a:srgbClr val="FF33CC"/>
                </a:solidFill>
              </a:rPr>
              <a:t>    peri/intraventricular</a:t>
            </a:r>
          </a:p>
          <a:p>
            <a:pPr algn="ctr"/>
            <a:r>
              <a:rPr lang="pt-BR" b="1">
                <a:solidFill>
                  <a:srgbClr val="FF33CC"/>
                </a:solidFill>
              </a:rPr>
              <a:t>3-NIRS e oxigenação mesentérico na explicação do risco de enterocolite se</a:t>
            </a:r>
          </a:p>
          <a:p>
            <a:pPr algn="ctr"/>
            <a:r>
              <a:rPr lang="pt-BR" b="1">
                <a:solidFill>
                  <a:srgbClr val="FF33CC"/>
                </a:solidFill>
              </a:rPr>
              <a:t>dieta durante a transfusão sanguínea</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
        <p:nvSpPr>
          <p:cNvPr id="64517" name="Text Box 6"/>
          <p:cNvSpPr txBox="1">
            <a:spLocks noChangeArrowheads="1"/>
          </p:cNvSpPr>
          <p:nvPr/>
        </p:nvSpPr>
        <p:spPr bwMode="auto">
          <a:xfrm>
            <a:off x="0" y="1052513"/>
            <a:ext cx="9055100" cy="1203325"/>
          </a:xfrm>
          <a:prstGeom prst="rect">
            <a:avLst/>
          </a:prstGeom>
          <a:noFill/>
          <a:ln w="9525">
            <a:noFill/>
            <a:miter lim="800000"/>
            <a:headEnd/>
            <a:tailEnd/>
          </a:ln>
        </p:spPr>
        <p:txBody>
          <a:bodyPr>
            <a:spAutoFit/>
          </a:bodyPr>
          <a:lstStyle/>
          <a:p>
            <a:pPr algn="ctr" defTabSz="912813">
              <a:lnSpc>
                <a:spcPct val="130000"/>
              </a:lnSpc>
            </a:pPr>
            <a:r>
              <a:rPr lang="en-US" sz="2800">
                <a:solidFill>
                  <a:schemeClr val="folHlink"/>
                </a:solidFill>
              </a:rPr>
              <a:t>Correlação / Regressão</a:t>
            </a:r>
          </a:p>
          <a:p>
            <a:pPr defTabSz="912813">
              <a:lnSpc>
                <a:spcPct val="130000"/>
              </a:lnSpc>
              <a:buFontTx/>
              <a:buChar char="•"/>
            </a:pPr>
            <a:r>
              <a:rPr lang="en-US" sz="2400">
                <a:solidFill>
                  <a:srgbClr val="FF6600"/>
                </a:solidFill>
              </a:rPr>
              <a:t> </a:t>
            </a:r>
            <a:r>
              <a:rPr lang="en-US" sz="2800">
                <a:solidFill>
                  <a:srgbClr val="FF6600"/>
                </a:solidFill>
              </a:rPr>
              <a:t>Correlação</a:t>
            </a:r>
            <a:endParaRPr lang="pt-BR" sz="2800">
              <a:sym typeface="Symbol" pitchFamily="18" charset="2"/>
            </a:endParaRPr>
          </a:p>
        </p:txBody>
      </p:sp>
      <p:sp>
        <p:nvSpPr>
          <p:cNvPr id="64518" name="Text Box 7"/>
          <p:cNvSpPr txBox="1">
            <a:spLocks noChangeArrowheads="1"/>
          </p:cNvSpPr>
          <p:nvPr/>
        </p:nvSpPr>
        <p:spPr bwMode="auto">
          <a:xfrm>
            <a:off x="84138" y="2133600"/>
            <a:ext cx="9059862" cy="3671888"/>
          </a:xfrm>
          <a:prstGeom prst="rect">
            <a:avLst/>
          </a:prstGeom>
          <a:solidFill>
            <a:schemeClr val="bg1"/>
          </a:solidFill>
          <a:ln w="9525">
            <a:noFill/>
            <a:miter lim="800000"/>
            <a:headEnd/>
            <a:tailEnd/>
          </a:ln>
        </p:spPr>
        <p:txBody>
          <a:bodyPr>
            <a:spAutoFit/>
          </a:bodyPr>
          <a:lstStyle/>
          <a:p>
            <a:pPr defTabSz="912813">
              <a:lnSpc>
                <a:spcPct val="120000"/>
              </a:lnSpc>
            </a:pPr>
            <a:r>
              <a:rPr lang="pt-BR" sz="2400"/>
              <a:t>Associaçao entre duas variáveis (contínuas) peso e altura; quantifica a força da associação entre duas variáveis;  quanto aumenta o peso à medida que aumenta a altura?</a:t>
            </a:r>
          </a:p>
          <a:p>
            <a:pPr defTabSz="912813">
              <a:lnSpc>
                <a:spcPct val="120000"/>
              </a:lnSpc>
              <a:buFontTx/>
              <a:buChar char="•"/>
            </a:pPr>
            <a:r>
              <a:rPr lang="pt-BR" sz="2800">
                <a:solidFill>
                  <a:srgbClr val="FF6600"/>
                </a:solidFill>
              </a:rPr>
              <a:t> Diagrama de dispersão: representação gráfica</a:t>
            </a:r>
          </a:p>
          <a:p>
            <a:pPr defTabSz="912813">
              <a:lnSpc>
                <a:spcPct val="120000"/>
              </a:lnSpc>
              <a:buFontTx/>
              <a:buChar char="•"/>
            </a:pPr>
            <a:r>
              <a:rPr lang="pt-BR" sz="2400"/>
              <a:t> X = Horizontal (eixo das abscissas): variável independente ou explanatória </a:t>
            </a:r>
          </a:p>
          <a:p>
            <a:pPr defTabSz="912813">
              <a:lnSpc>
                <a:spcPct val="120000"/>
              </a:lnSpc>
              <a:buFontTx/>
              <a:buChar char="•"/>
            </a:pPr>
            <a:r>
              <a:rPr lang="pt-BR" sz="2400"/>
              <a:t> Y = Vertical (eixo das ordenadas) : variável dependente</a:t>
            </a:r>
          </a:p>
          <a:p>
            <a:pPr defTabSz="912813">
              <a:lnSpc>
                <a:spcPct val="120000"/>
              </a:lnSpc>
            </a:pPr>
            <a:endParaRPr lang="pt-BR" sz="2400"/>
          </a:p>
        </p:txBody>
      </p:sp>
      <p:sp>
        <p:nvSpPr>
          <p:cNvPr id="64519" name="Text Box 8"/>
          <p:cNvSpPr txBox="1">
            <a:spLocks noChangeArrowheads="1"/>
          </p:cNvSpPr>
          <p:nvPr/>
        </p:nvSpPr>
        <p:spPr bwMode="auto">
          <a:xfrm>
            <a:off x="179388" y="5445125"/>
            <a:ext cx="8820150" cy="530225"/>
          </a:xfrm>
          <a:prstGeom prst="rect">
            <a:avLst/>
          </a:prstGeom>
          <a:gradFill rotWithShape="1">
            <a:gsLst>
              <a:gs pos="0">
                <a:srgbClr val="CC3300"/>
              </a:gs>
              <a:gs pos="100000">
                <a:srgbClr val="000000"/>
              </a:gs>
            </a:gsLst>
            <a:path path="rect">
              <a:fillToRect r="100000" b="100000"/>
            </a:path>
          </a:gradFill>
          <a:ln w="9525">
            <a:noFill/>
            <a:miter lim="800000"/>
            <a:headEnd/>
            <a:tailEnd/>
          </a:ln>
        </p:spPr>
        <p:txBody>
          <a:bodyPr>
            <a:spAutoFit/>
          </a:bodyPr>
          <a:lstStyle/>
          <a:p>
            <a:pPr algn="ctr" defTabSz="912813">
              <a:lnSpc>
                <a:spcPct val="120000"/>
              </a:lnSpc>
            </a:pPr>
            <a:r>
              <a:rPr lang="pt-BR" sz="2400">
                <a:solidFill>
                  <a:srgbClr val="FFFF00"/>
                </a:solidFill>
              </a:rPr>
              <a:t>A correlação quantifica quão bem o X e Y variam em conjunto</a:t>
            </a:r>
          </a:p>
        </p:txBody>
      </p:sp>
      <p:sp>
        <p:nvSpPr>
          <p:cNvPr id="64520" name="Rectangle 8"/>
          <p:cNvSpPr>
            <a:spLocks noChangeArrowheads="1"/>
          </p:cNvSpPr>
          <p:nvPr/>
        </p:nvSpPr>
        <p:spPr bwMode="auto">
          <a:xfrm>
            <a:off x="6022975" y="6796088"/>
            <a:ext cx="349250" cy="366712"/>
          </a:xfrm>
          <a:prstGeom prst="rect">
            <a:avLst/>
          </a:prstGeom>
          <a:noFill/>
          <a:ln w="9525">
            <a:noFill/>
            <a:miter lim="800000"/>
            <a:headEnd/>
            <a:tailEnd/>
          </a:ln>
          <a:effectLst/>
        </p:spPr>
        <p:txBody>
          <a:bodyPr wrap="none">
            <a:spAutoFit/>
          </a:bodyPr>
          <a:lstStyle/>
          <a:p>
            <a:r>
              <a:rPr lang="pt-BR" i="1">
                <a:solidFill>
                  <a:srgbClr val="FFFF00"/>
                </a:solidFill>
              </a:rPr>
              <a:t>w</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1" name="Text Box 11"/>
          <p:cNvSpPr txBox="1">
            <a:spLocks noChangeArrowheads="1"/>
          </p:cNvSpPr>
          <p:nvPr/>
        </p:nvSpPr>
        <p:spPr bwMode="auto">
          <a:xfrm>
            <a:off x="323850" y="1628775"/>
            <a:ext cx="8569325" cy="366713"/>
          </a:xfrm>
          <a:prstGeom prst="rect">
            <a:avLst/>
          </a:prstGeom>
          <a:noFill/>
          <a:ln w="9525">
            <a:noFill/>
            <a:miter lim="800000"/>
            <a:headEnd/>
            <a:tailEnd/>
          </a:ln>
        </p:spPr>
        <p:txBody>
          <a:bodyPr>
            <a:spAutoFit/>
          </a:bodyPr>
          <a:lstStyle/>
          <a:p>
            <a:pPr defTabSz="912813">
              <a:spcBef>
                <a:spcPct val="50000"/>
              </a:spcBef>
            </a:pPr>
            <a:endParaRPr lang="pt-BR"/>
          </a:p>
        </p:txBody>
      </p:sp>
      <p:sp>
        <p:nvSpPr>
          <p:cNvPr id="65542" name="Text Box 12"/>
          <p:cNvSpPr txBox="1">
            <a:spLocks noChangeArrowheads="1"/>
          </p:cNvSpPr>
          <p:nvPr/>
        </p:nvSpPr>
        <p:spPr bwMode="auto">
          <a:xfrm>
            <a:off x="303213" y="1647825"/>
            <a:ext cx="8445500" cy="457200"/>
          </a:xfrm>
          <a:prstGeom prst="rect">
            <a:avLst/>
          </a:prstGeom>
          <a:noFill/>
          <a:ln w="9525">
            <a:noFill/>
            <a:miter lim="800000"/>
            <a:headEnd/>
            <a:tailEnd/>
          </a:ln>
        </p:spPr>
        <p:txBody>
          <a:bodyPr>
            <a:spAutoFit/>
          </a:bodyPr>
          <a:lstStyle/>
          <a:p>
            <a:pPr algn="ctr" defTabSz="912813"/>
            <a:r>
              <a:rPr lang="pt-BR" sz="2400"/>
              <a:t>Correlação +		  Correlação -	   Sem correlação</a:t>
            </a:r>
          </a:p>
        </p:txBody>
      </p:sp>
      <p:pic>
        <p:nvPicPr>
          <p:cNvPr id="65543" name="Picture 11" descr="4565I"/>
          <p:cNvPicPr>
            <a:picLocks noChangeAspect="1" noChangeArrowheads="1"/>
          </p:cNvPicPr>
          <p:nvPr/>
        </p:nvPicPr>
        <p:blipFill>
          <a:blip r:embed="rId2"/>
          <a:srcRect/>
          <a:stretch>
            <a:fillRect/>
          </a:stretch>
        </p:blipFill>
        <p:spPr bwMode="auto">
          <a:xfrm>
            <a:off x="250825" y="2205038"/>
            <a:ext cx="2743200" cy="3286125"/>
          </a:xfrm>
          <a:prstGeom prst="rect">
            <a:avLst/>
          </a:prstGeom>
          <a:solidFill>
            <a:schemeClr val="tx1"/>
          </a:solidFill>
          <a:ln w="76200">
            <a:solidFill>
              <a:srgbClr val="000000"/>
            </a:solidFill>
            <a:miter lim="800000"/>
            <a:headEnd/>
            <a:tailEnd/>
          </a:ln>
        </p:spPr>
      </p:pic>
      <p:pic>
        <p:nvPicPr>
          <p:cNvPr id="65544" name="Picture 12" descr="FGHHYU7893"/>
          <p:cNvPicPr>
            <a:picLocks noChangeAspect="1" noChangeArrowheads="1"/>
          </p:cNvPicPr>
          <p:nvPr/>
        </p:nvPicPr>
        <p:blipFill>
          <a:blip r:embed="rId3"/>
          <a:srcRect/>
          <a:stretch>
            <a:fillRect/>
          </a:stretch>
        </p:blipFill>
        <p:spPr bwMode="auto">
          <a:xfrm>
            <a:off x="3059113" y="2276475"/>
            <a:ext cx="2743200" cy="3279775"/>
          </a:xfrm>
          <a:prstGeom prst="rect">
            <a:avLst/>
          </a:prstGeom>
          <a:noFill/>
          <a:ln w="9525">
            <a:noFill/>
            <a:miter lim="800000"/>
            <a:headEnd/>
            <a:tailEnd/>
          </a:ln>
        </p:spPr>
      </p:pic>
      <p:pic>
        <p:nvPicPr>
          <p:cNvPr id="65545" name="Picture 13" descr="123699TR"/>
          <p:cNvPicPr>
            <a:picLocks noChangeAspect="1" noChangeArrowheads="1"/>
          </p:cNvPicPr>
          <p:nvPr/>
        </p:nvPicPr>
        <p:blipFill>
          <a:blip r:embed="rId4"/>
          <a:srcRect/>
          <a:stretch>
            <a:fillRect/>
          </a:stretch>
        </p:blipFill>
        <p:spPr bwMode="auto">
          <a:xfrm>
            <a:off x="5940425" y="2276475"/>
            <a:ext cx="2743200" cy="3170238"/>
          </a:xfrm>
          <a:prstGeom prst="rect">
            <a:avLst/>
          </a:prstGeom>
          <a:noFill/>
          <a:ln w="9525">
            <a:noFill/>
            <a:miter lim="800000"/>
            <a:headEnd/>
            <a:tailEnd/>
          </a:ln>
        </p:spPr>
      </p:pic>
      <p:sp>
        <p:nvSpPr>
          <p:cNvPr id="65546" name="Text Box 10"/>
          <p:cNvSpPr txBox="1">
            <a:spLocks noChangeArrowheads="1"/>
          </p:cNvSpPr>
          <p:nvPr/>
        </p:nvSpPr>
        <p:spPr bwMode="auto">
          <a:xfrm>
            <a:off x="1095375" y="5465763"/>
            <a:ext cx="336550" cy="366712"/>
          </a:xfrm>
          <a:prstGeom prst="rect">
            <a:avLst/>
          </a:prstGeom>
          <a:noFill/>
          <a:ln w="9525">
            <a:noFill/>
            <a:miter lim="800000"/>
            <a:headEnd/>
            <a:tailEnd/>
          </a:ln>
          <a:effectLst/>
        </p:spPr>
        <p:txBody>
          <a:bodyPr wrap="none">
            <a:spAutoFit/>
          </a:bodyPr>
          <a:lstStyle/>
          <a:p>
            <a:r>
              <a:rPr lang="pt-BR" b="1">
                <a:solidFill>
                  <a:srgbClr val="FFFF00"/>
                </a:solidFill>
              </a:rPr>
              <a:t>X</a:t>
            </a:r>
          </a:p>
        </p:txBody>
      </p:sp>
      <p:sp>
        <p:nvSpPr>
          <p:cNvPr id="65547" name="Text Box 11"/>
          <p:cNvSpPr txBox="1">
            <a:spLocks noChangeArrowheads="1"/>
          </p:cNvSpPr>
          <p:nvPr/>
        </p:nvSpPr>
        <p:spPr bwMode="auto">
          <a:xfrm>
            <a:off x="0" y="3500438"/>
            <a:ext cx="336550" cy="366712"/>
          </a:xfrm>
          <a:prstGeom prst="rect">
            <a:avLst/>
          </a:prstGeom>
          <a:noFill/>
          <a:ln w="9525">
            <a:noFill/>
            <a:miter lim="800000"/>
            <a:headEnd/>
            <a:tailEnd/>
          </a:ln>
          <a:effectLst/>
        </p:spPr>
        <p:txBody>
          <a:bodyPr wrap="none">
            <a:spAutoFit/>
          </a:bodyPr>
          <a:lstStyle/>
          <a:p>
            <a:r>
              <a:rPr lang="pt-BR" b="1">
                <a:solidFill>
                  <a:srgbClr val="FFFF00"/>
                </a:solidFill>
              </a:rPr>
              <a:t>Y</a:t>
            </a: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5" name="Text Box 5"/>
          <p:cNvSpPr txBox="1">
            <a:spLocks noChangeArrowheads="1"/>
          </p:cNvSpPr>
          <p:nvPr/>
        </p:nvSpPr>
        <p:spPr bwMode="auto">
          <a:xfrm>
            <a:off x="0" y="692150"/>
            <a:ext cx="9055100" cy="1041400"/>
          </a:xfrm>
          <a:prstGeom prst="rect">
            <a:avLst/>
          </a:prstGeom>
          <a:noFill/>
          <a:ln w="9525">
            <a:noFill/>
            <a:miter lim="800000"/>
            <a:headEnd/>
            <a:tailEnd/>
          </a:ln>
        </p:spPr>
        <p:txBody>
          <a:bodyPr>
            <a:spAutoFit/>
          </a:bodyPr>
          <a:lstStyle/>
          <a:p>
            <a:pPr algn="ctr" defTabSz="912813">
              <a:lnSpc>
                <a:spcPct val="130000"/>
              </a:lnSpc>
            </a:pPr>
            <a:r>
              <a:rPr lang="en-US" sz="2400">
                <a:solidFill>
                  <a:schemeClr val="folHlink"/>
                </a:solidFill>
              </a:rPr>
              <a:t>Correlação / Regressão</a:t>
            </a:r>
          </a:p>
          <a:p>
            <a:pPr defTabSz="912813">
              <a:lnSpc>
                <a:spcPct val="130000"/>
              </a:lnSpc>
            </a:pPr>
            <a:endParaRPr lang="pt-BR" sz="2400">
              <a:sym typeface="Symbol" pitchFamily="18" charset="2"/>
            </a:endParaRPr>
          </a:p>
        </p:txBody>
      </p:sp>
      <p:graphicFrame>
        <p:nvGraphicFramePr>
          <p:cNvPr id="66633" name="Group 73"/>
          <p:cNvGraphicFramePr>
            <a:graphicFrameLocks noGrp="1"/>
          </p:cNvGraphicFramePr>
          <p:nvPr/>
        </p:nvGraphicFramePr>
        <p:xfrm>
          <a:off x="0" y="1196975"/>
          <a:ext cx="4752975" cy="3582988"/>
        </p:xfrm>
        <a:graphic>
          <a:graphicData uri="http://schemas.openxmlformats.org/drawingml/2006/table">
            <a:tbl>
              <a:tblPr/>
              <a:tblGrid>
                <a:gridCol w="1492250"/>
                <a:gridCol w="1027113"/>
                <a:gridCol w="1490662"/>
                <a:gridCol w="742950"/>
              </a:tblGrid>
              <a:tr h="55086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Comp</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Peso</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Comp</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Peso</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891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104</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23,5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98</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15,0</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90500">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107</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22,7</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14,9</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8891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103</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21,1</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92</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15,1</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90500">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105</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21,5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104</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22,2</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8891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100</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17,0</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94</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13,6</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90500">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104</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28,5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99</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16,1</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8891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108</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19,0</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98</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18,0</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90500">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91</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14,5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98</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16,0</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88913">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102</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19,0</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104</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20,0</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90500">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  99</a:t>
                      </a: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19,5</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100</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28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ea typeface="Times New Roman" pitchFamily="18" charset="0"/>
                          <a:cs typeface="Arial" charset="0"/>
                        </a:rPr>
                        <a:t>18,3</a:t>
                      </a: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r>
            </a:tbl>
          </a:graphicData>
        </a:graphic>
      </p:graphicFrame>
      <p:sp>
        <p:nvSpPr>
          <p:cNvPr id="66628" name="Rectangle 307"/>
          <p:cNvSpPr>
            <a:spLocks noChangeArrowheads="1"/>
          </p:cNvSpPr>
          <p:nvPr/>
        </p:nvSpPr>
        <p:spPr bwMode="auto">
          <a:xfrm>
            <a:off x="0" y="2157413"/>
            <a:ext cx="9144000" cy="0"/>
          </a:xfrm>
          <a:prstGeom prst="rect">
            <a:avLst/>
          </a:prstGeom>
          <a:noFill/>
          <a:ln w="9525">
            <a:noFill/>
            <a:miter lim="800000"/>
            <a:headEnd/>
            <a:tailEnd/>
          </a:ln>
        </p:spPr>
        <p:txBody>
          <a:bodyPr wrap="none" anchor="ctr">
            <a:spAutoFit/>
          </a:bodyPr>
          <a:lstStyle/>
          <a:p>
            <a:pPr defTabSz="912813"/>
            <a:endParaRPr lang="pt-BR"/>
          </a:p>
        </p:txBody>
      </p:sp>
      <p:sp>
        <p:nvSpPr>
          <p:cNvPr id="66629" name="Text Box 308"/>
          <p:cNvSpPr txBox="1">
            <a:spLocks noChangeArrowheads="1"/>
          </p:cNvSpPr>
          <p:nvPr/>
        </p:nvSpPr>
        <p:spPr bwMode="auto">
          <a:xfrm>
            <a:off x="231775" y="5535613"/>
            <a:ext cx="8805863" cy="831850"/>
          </a:xfrm>
          <a:prstGeom prst="rect">
            <a:avLst/>
          </a:prstGeom>
          <a:gradFill rotWithShape="1">
            <a:gsLst>
              <a:gs pos="0">
                <a:schemeClr val="bg1"/>
              </a:gs>
              <a:gs pos="100000">
                <a:srgbClr val="CC3300"/>
              </a:gs>
            </a:gsLst>
            <a:path path="shape">
              <a:fillToRect l="50000" t="50000" r="50000" b="50000"/>
            </a:path>
          </a:gradFill>
          <a:ln w="9525">
            <a:solidFill>
              <a:srgbClr val="990033"/>
            </a:solidFill>
            <a:miter lim="800000"/>
            <a:headEnd/>
            <a:tailEnd/>
          </a:ln>
        </p:spPr>
        <p:txBody>
          <a:bodyPr wrap="none">
            <a:spAutoFit/>
          </a:bodyPr>
          <a:lstStyle/>
          <a:p>
            <a:pPr defTabSz="912813"/>
            <a:r>
              <a:rPr lang="pt-BR" sz="2400"/>
              <a:t>Observem que à medida que o comprimento dos cães aumenta</a:t>
            </a:r>
          </a:p>
          <a:p>
            <a:pPr defTabSz="912813"/>
            <a:r>
              <a:rPr lang="pt-BR" sz="2400"/>
              <a:t> (variável explanatória) o peso aumenta (variável dependente)</a:t>
            </a:r>
          </a:p>
        </p:txBody>
      </p:sp>
      <p:pic>
        <p:nvPicPr>
          <p:cNvPr id="66630" name="Picture 309" descr="b-12"/>
          <p:cNvPicPr>
            <a:picLocks noChangeAspect="1" noChangeArrowheads="1"/>
          </p:cNvPicPr>
          <p:nvPr/>
        </p:nvPicPr>
        <p:blipFill>
          <a:blip r:embed="rId2"/>
          <a:srcRect/>
          <a:stretch>
            <a:fillRect/>
          </a:stretch>
        </p:blipFill>
        <p:spPr bwMode="auto">
          <a:xfrm>
            <a:off x="5003800" y="1484313"/>
            <a:ext cx="3846513" cy="3824287"/>
          </a:xfrm>
          <a:prstGeom prst="rect">
            <a:avLst/>
          </a:prstGeom>
          <a:noFill/>
          <a:ln w="9525">
            <a:noFill/>
            <a:miter lim="800000"/>
            <a:headEnd/>
            <a:tailEnd/>
          </a:ln>
        </p:spPr>
      </p:pic>
      <p:sp>
        <p:nvSpPr>
          <p:cNvPr id="66631" name="Line 72"/>
          <p:cNvSpPr>
            <a:spLocks noChangeShapeType="1"/>
          </p:cNvSpPr>
          <p:nvPr/>
        </p:nvSpPr>
        <p:spPr bwMode="auto">
          <a:xfrm flipV="1">
            <a:off x="6084888" y="2565400"/>
            <a:ext cx="1655762" cy="1800225"/>
          </a:xfrm>
          <a:prstGeom prst="line">
            <a:avLst/>
          </a:prstGeom>
          <a:noFill/>
          <a:ln w="57150">
            <a:solidFill>
              <a:srgbClr val="CC3300"/>
            </a:solidFill>
            <a:round/>
            <a:headEnd/>
            <a:tailEnd/>
          </a:ln>
        </p:spPr>
        <p:txBody>
          <a:bodyPr/>
          <a:lstStyle/>
          <a:p>
            <a:endParaRPr lang="pt-B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Text Box 5"/>
          <p:cNvSpPr txBox="1">
            <a:spLocks noChangeArrowheads="1"/>
          </p:cNvSpPr>
          <p:nvPr/>
        </p:nvSpPr>
        <p:spPr bwMode="auto">
          <a:xfrm>
            <a:off x="0" y="908050"/>
            <a:ext cx="9055100" cy="4108450"/>
          </a:xfrm>
          <a:prstGeom prst="rect">
            <a:avLst/>
          </a:prstGeom>
          <a:noFill/>
          <a:ln w="9525">
            <a:noFill/>
            <a:miter lim="800000"/>
            <a:headEnd/>
            <a:tailEnd/>
          </a:ln>
        </p:spPr>
        <p:txBody>
          <a:bodyPr>
            <a:spAutoFit/>
          </a:bodyPr>
          <a:lstStyle/>
          <a:p>
            <a:pPr algn="ctr" defTabSz="912813"/>
            <a:r>
              <a:rPr lang="en-US" sz="2400">
                <a:solidFill>
                  <a:schemeClr val="folHlink"/>
                </a:solidFill>
              </a:rPr>
              <a:t>Correlação / Regressão</a:t>
            </a:r>
          </a:p>
          <a:p>
            <a:pPr defTabSz="912813">
              <a:buFontTx/>
              <a:buChar char="•"/>
            </a:pPr>
            <a:r>
              <a:rPr lang="en-US" sz="2400">
                <a:solidFill>
                  <a:srgbClr val="FF6600"/>
                </a:solidFill>
              </a:rPr>
              <a:t> </a:t>
            </a:r>
            <a:r>
              <a:rPr lang="en-US" sz="2400" b="1">
                <a:solidFill>
                  <a:srgbClr val="FF6600"/>
                </a:solidFill>
              </a:rPr>
              <a:t>Coeficiente de correlação: (r de Pearson)</a:t>
            </a:r>
            <a:r>
              <a:rPr lang="en-US" sz="2400">
                <a:solidFill>
                  <a:srgbClr val="FF6600"/>
                </a:solidFill>
              </a:rPr>
              <a:t> :</a:t>
            </a:r>
          </a:p>
          <a:p>
            <a:pPr defTabSz="912813"/>
            <a:r>
              <a:rPr lang="pt-BR" sz="2400">
                <a:sym typeface="Symbol" pitchFamily="18" charset="2"/>
              </a:rPr>
              <a:t>Expressa quantitativamente as relações entre duas variáveis</a:t>
            </a:r>
          </a:p>
          <a:p>
            <a:pPr defTabSz="912813"/>
            <a:r>
              <a:rPr lang="pt-BR" sz="2400">
                <a:sym typeface="Symbol" pitchFamily="18" charset="2"/>
              </a:rPr>
              <a:t>r = 0,8 – 1     – forte</a:t>
            </a:r>
          </a:p>
          <a:p>
            <a:pPr defTabSz="912813"/>
            <a:r>
              <a:rPr lang="pt-BR" sz="2400">
                <a:sym typeface="Symbol" pitchFamily="18" charset="2"/>
              </a:rPr>
              <a:t>r = 0,5 – 0,8  – moderada</a:t>
            </a:r>
          </a:p>
          <a:p>
            <a:pPr defTabSz="912813"/>
            <a:r>
              <a:rPr lang="pt-BR" sz="2400">
                <a:sym typeface="Symbol" pitchFamily="18" charset="2"/>
              </a:rPr>
              <a:t>R = 0,2 – 0,5 – fraca</a:t>
            </a:r>
          </a:p>
          <a:p>
            <a:pPr defTabSz="912813"/>
            <a:r>
              <a:rPr lang="pt-BR" sz="2400">
                <a:sym typeface="Symbol" pitchFamily="18" charset="2"/>
              </a:rPr>
              <a:t>r = 0 – 0,2     – insignificante</a:t>
            </a:r>
          </a:p>
          <a:p>
            <a:pPr defTabSz="912813"/>
            <a:r>
              <a:rPr lang="pt-BR" sz="2400">
                <a:sym typeface="Symbol" pitchFamily="18" charset="2"/>
              </a:rPr>
              <a:t>Cálculo do r:</a:t>
            </a:r>
          </a:p>
          <a:p>
            <a:pPr defTabSz="912813"/>
            <a:endParaRPr lang="pt-BR" sz="2400">
              <a:sym typeface="Symbol" pitchFamily="18" charset="2"/>
            </a:endParaRPr>
          </a:p>
          <a:p>
            <a:pPr defTabSz="912813"/>
            <a:r>
              <a:rPr lang="pt-BR" sz="2400">
                <a:sym typeface="Symbol" pitchFamily="18" charset="2"/>
              </a:rPr>
              <a:t>r = 		∑xy - </a:t>
            </a:r>
            <a:r>
              <a:rPr lang="pt-BR" sz="2400" u="sng">
                <a:sym typeface="Symbol" pitchFamily="18" charset="2"/>
              </a:rPr>
              <a:t>∑x∑y</a:t>
            </a:r>
          </a:p>
          <a:p>
            <a:pPr defTabSz="912813"/>
            <a:r>
              <a:rPr lang="pt-BR" sz="2400">
                <a:sym typeface="Symbol" pitchFamily="18" charset="2"/>
              </a:rPr>
              <a:t>	</a:t>
            </a:r>
            <a:r>
              <a:rPr lang="pt-BR" sz="2400" u="sng">
                <a:sym typeface="Symbol" pitchFamily="18" charset="2"/>
              </a:rPr>
              <a:t>	             n                   </a:t>
            </a:r>
            <a:r>
              <a:rPr lang="pt-BR" sz="2400" u="sng">
                <a:solidFill>
                  <a:schemeClr val="bg1"/>
                </a:solidFill>
                <a:sym typeface="Symbol" pitchFamily="18" charset="2"/>
              </a:rPr>
              <a:t>000000000</a:t>
            </a:r>
            <a:r>
              <a:rPr lang="pt-BR" sz="2400">
                <a:solidFill>
                  <a:schemeClr val="bg1"/>
                </a:solidFill>
                <a:sym typeface="Symbol" pitchFamily="18" charset="2"/>
              </a:rPr>
              <a:t> </a:t>
            </a:r>
          </a:p>
        </p:txBody>
      </p:sp>
      <p:sp>
        <p:nvSpPr>
          <p:cNvPr id="67590" name="Text Box 9"/>
          <p:cNvSpPr txBox="1">
            <a:spLocks noChangeArrowheads="1"/>
          </p:cNvSpPr>
          <p:nvPr/>
        </p:nvSpPr>
        <p:spPr bwMode="auto">
          <a:xfrm>
            <a:off x="1042988" y="5113338"/>
            <a:ext cx="1944687" cy="1123950"/>
          </a:xfrm>
          <a:prstGeom prst="rect">
            <a:avLst/>
          </a:prstGeom>
          <a:noFill/>
          <a:ln w="9525">
            <a:noFill/>
            <a:miter lim="800000"/>
            <a:headEnd/>
            <a:tailEnd/>
          </a:ln>
        </p:spPr>
        <p:txBody>
          <a:bodyPr/>
          <a:lstStyle/>
          <a:p>
            <a:pPr defTabSz="912813"/>
            <a:r>
              <a:rPr lang="pt-BR" sz="2400"/>
              <a:t>∑x</a:t>
            </a:r>
            <a:r>
              <a:rPr lang="pt-BR" sz="2400" baseline="30000"/>
              <a:t>2 </a:t>
            </a:r>
            <a:r>
              <a:rPr lang="pt-BR" sz="2400"/>
              <a:t>– </a:t>
            </a:r>
            <a:r>
              <a:rPr lang="pt-BR" sz="2400" u="sng"/>
              <a:t>(∑x)</a:t>
            </a:r>
            <a:r>
              <a:rPr lang="pt-BR" sz="2400" u="sng" baseline="30000"/>
              <a:t>2</a:t>
            </a:r>
            <a:endParaRPr lang="pt-BR" sz="2400"/>
          </a:p>
          <a:p>
            <a:pPr defTabSz="912813"/>
            <a:r>
              <a:rPr lang="pt-BR" sz="2400"/>
              <a:t>            n</a:t>
            </a:r>
          </a:p>
        </p:txBody>
      </p:sp>
      <p:sp>
        <p:nvSpPr>
          <p:cNvPr id="67591" name="Text Box 10"/>
          <p:cNvSpPr txBox="1">
            <a:spLocks noChangeArrowheads="1"/>
          </p:cNvSpPr>
          <p:nvPr/>
        </p:nvSpPr>
        <p:spPr bwMode="auto">
          <a:xfrm>
            <a:off x="2987675" y="5157788"/>
            <a:ext cx="2087563" cy="1295400"/>
          </a:xfrm>
          <a:prstGeom prst="rect">
            <a:avLst/>
          </a:prstGeom>
          <a:noFill/>
          <a:ln w="9525">
            <a:noFill/>
            <a:miter lim="800000"/>
            <a:headEnd/>
            <a:tailEnd/>
          </a:ln>
        </p:spPr>
        <p:txBody>
          <a:bodyPr/>
          <a:lstStyle/>
          <a:p>
            <a:pPr defTabSz="912813"/>
            <a:r>
              <a:rPr lang="pt-BR" sz="2400"/>
              <a:t>∑y</a:t>
            </a:r>
            <a:r>
              <a:rPr lang="pt-BR" sz="2400" baseline="30000"/>
              <a:t>2 </a:t>
            </a:r>
            <a:r>
              <a:rPr lang="pt-BR" sz="2400"/>
              <a:t>– </a:t>
            </a:r>
            <a:r>
              <a:rPr lang="pt-BR" sz="2400" u="sng"/>
              <a:t>(∑y)</a:t>
            </a:r>
            <a:r>
              <a:rPr lang="pt-BR" sz="2400" u="sng" baseline="30000"/>
              <a:t>2</a:t>
            </a:r>
            <a:endParaRPr lang="pt-BR" sz="2400" u="sng"/>
          </a:p>
          <a:p>
            <a:pPr defTabSz="912813"/>
            <a:r>
              <a:rPr lang="pt-BR" sz="2400"/>
              <a:t>            n</a:t>
            </a:r>
          </a:p>
        </p:txBody>
      </p:sp>
      <p:sp>
        <p:nvSpPr>
          <p:cNvPr id="67592" name="AutoShape 11"/>
          <p:cNvSpPr>
            <a:spLocks noChangeArrowheads="1"/>
          </p:cNvSpPr>
          <p:nvPr/>
        </p:nvSpPr>
        <p:spPr bwMode="auto">
          <a:xfrm>
            <a:off x="971550" y="5157788"/>
            <a:ext cx="1871663" cy="719137"/>
          </a:xfrm>
          <a:prstGeom prst="bracketPair">
            <a:avLst>
              <a:gd name="adj" fmla="val 16667"/>
            </a:avLst>
          </a:prstGeom>
          <a:noFill/>
          <a:ln w="9525">
            <a:solidFill>
              <a:schemeClr val="tx1"/>
            </a:solidFill>
            <a:round/>
            <a:headEnd/>
            <a:tailEnd/>
          </a:ln>
        </p:spPr>
        <p:txBody>
          <a:bodyPr wrap="none" anchor="ctr"/>
          <a:lstStyle/>
          <a:p>
            <a:pPr defTabSz="912813"/>
            <a:endParaRPr lang="pt-BR"/>
          </a:p>
        </p:txBody>
      </p:sp>
      <p:sp>
        <p:nvSpPr>
          <p:cNvPr id="67593" name="AutoShape 12"/>
          <p:cNvSpPr>
            <a:spLocks noChangeArrowheads="1"/>
          </p:cNvSpPr>
          <p:nvPr/>
        </p:nvSpPr>
        <p:spPr bwMode="auto">
          <a:xfrm>
            <a:off x="2987675" y="5157788"/>
            <a:ext cx="1728788" cy="719137"/>
          </a:xfrm>
          <a:prstGeom prst="bracketPair">
            <a:avLst>
              <a:gd name="adj" fmla="val 16667"/>
            </a:avLst>
          </a:prstGeom>
          <a:noFill/>
          <a:ln w="9525">
            <a:solidFill>
              <a:schemeClr val="tx1"/>
            </a:solidFill>
            <a:round/>
            <a:headEnd/>
            <a:tailEnd/>
          </a:ln>
        </p:spPr>
        <p:txBody>
          <a:bodyPr wrap="none" anchor="ctr"/>
          <a:lstStyle/>
          <a:p>
            <a:pPr defTabSz="912813"/>
            <a:endParaRPr lang="pt-BR"/>
          </a:p>
        </p:txBody>
      </p:sp>
      <p:sp>
        <p:nvSpPr>
          <p:cNvPr id="67594" name="Line 13"/>
          <p:cNvSpPr>
            <a:spLocks noChangeShapeType="1"/>
          </p:cNvSpPr>
          <p:nvPr/>
        </p:nvSpPr>
        <p:spPr bwMode="auto">
          <a:xfrm>
            <a:off x="395288" y="5157788"/>
            <a:ext cx="215900" cy="719137"/>
          </a:xfrm>
          <a:prstGeom prst="line">
            <a:avLst/>
          </a:prstGeom>
          <a:noFill/>
          <a:ln w="9525">
            <a:solidFill>
              <a:schemeClr val="tx1"/>
            </a:solidFill>
            <a:round/>
            <a:headEnd/>
            <a:tailEnd/>
          </a:ln>
        </p:spPr>
        <p:txBody>
          <a:bodyPr/>
          <a:lstStyle/>
          <a:p>
            <a:endParaRPr lang="pt-BR"/>
          </a:p>
        </p:txBody>
      </p:sp>
      <p:sp>
        <p:nvSpPr>
          <p:cNvPr id="67595" name="Line 14"/>
          <p:cNvSpPr>
            <a:spLocks noChangeShapeType="1"/>
          </p:cNvSpPr>
          <p:nvPr/>
        </p:nvSpPr>
        <p:spPr bwMode="auto">
          <a:xfrm flipV="1">
            <a:off x="611188" y="5084763"/>
            <a:ext cx="144462" cy="792162"/>
          </a:xfrm>
          <a:prstGeom prst="line">
            <a:avLst/>
          </a:prstGeom>
          <a:noFill/>
          <a:ln w="9525">
            <a:solidFill>
              <a:schemeClr val="tx1"/>
            </a:solidFill>
            <a:round/>
            <a:headEnd/>
            <a:tailEnd/>
          </a:ln>
        </p:spPr>
        <p:txBody>
          <a:bodyPr/>
          <a:lstStyle/>
          <a:p>
            <a:endParaRPr lang="pt-BR"/>
          </a:p>
        </p:txBody>
      </p:sp>
      <p:sp>
        <p:nvSpPr>
          <p:cNvPr id="67596" name="Line 15"/>
          <p:cNvSpPr>
            <a:spLocks noChangeShapeType="1"/>
          </p:cNvSpPr>
          <p:nvPr/>
        </p:nvSpPr>
        <p:spPr bwMode="auto">
          <a:xfrm>
            <a:off x="755650" y="5084763"/>
            <a:ext cx="4032250" cy="0"/>
          </a:xfrm>
          <a:prstGeom prst="line">
            <a:avLst/>
          </a:prstGeom>
          <a:noFill/>
          <a:ln w="9525">
            <a:solidFill>
              <a:schemeClr val="tx1"/>
            </a:solidFill>
            <a:round/>
            <a:headEnd/>
            <a:tailEnd/>
          </a:ln>
        </p:spPr>
        <p:txBody>
          <a:bodyPr/>
          <a:lstStyle/>
          <a:p>
            <a:endParaRPr lang="pt-BR"/>
          </a:p>
        </p:txBody>
      </p:sp>
      <p:sp>
        <p:nvSpPr>
          <p:cNvPr id="67597" name="Text Box 17"/>
          <p:cNvSpPr txBox="1">
            <a:spLocks noChangeArrowheads="1"/>
          </p:cNvSpPr>
          <p:nvPr/>
        </p:nvSpPr>
        <p:spPr bwMode="auto">
          <a:xfrm>
            <a:off x="4114800" y="2362200"/>
            <a:ext cx="4635500" cy="1187450"/>
          </a:xfrm>
          <a:prstGeom prst="rect">
            <a:avLst/>
          </a:prstGeom>
          <a:noFill/>
          <a:ln w="9525">
            <a:noFill/>
            <a:miter lim="800000"/>
            <a:headEnd/>
            <a:tailEnd/>
          </a:ln>
        </p:spPr>
        <p:txBody>
          <a:bodyPr>
            <a:spAutoFit/>
          </a:bodyPr>
          <a:lstStyle/>
          <a:p>
            <a:pPr algn="ctr" defTabSz="912813"/>
            <a:r>
              <a:rPr lang="pt-BR" sz="2400" b="1">
                <a:latin typeface="Times New Roman" pitchFamily="18" charset="0"/>
              </a:rPr>
              <a:t>Débito cardíaco e Pressão arterial </a:t>
            </a:r>
            <a:r>
              <a:rPr lang="pt-BR" sz="2400" b="1">
                <a:solidFill>
                  <a:srgbClr val="FF0000"/>
                </a:solidFill>
                <a:latin typeface="Times New Roman" pitchFamily="18" charset="0"/>
              </a:rPr>
              <a:t>r=0,38</a:t>
            </a:r>
            <a:r>
              <a:rPr lang="pt-BR" sz="2400" b="1">
                <a:latin typeface="Times New Roman" pitchFamily="18" charset="0"/>
              </a:rPr>
              <a:t>  (correlação fraca) Kluckow et</a:t>
            </a:r>
            <a:r>
              <a:rPr lang="pt-BR" b="1"/>
              <a:t> al</a:t>
            </a: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ChangeArrowheads="1"/>
          </p:cNvSpPr>
          <p:nvPr/>
        </p:nvSpPr>
        <p:spPr bwMode="auto">
          <a:xfrm>
            <a:off x="1979613" y="836613"/>
            <a:ext cx="6165850" cy="641350"/>
          </a:xfrm>
          <a:prstGeom prst="rect">
            <a:avLst/>
          </a:prstGeom>
          <a:noFill/>
          <a:ln w="9525">
            <a:noFill/>
            <a:miter lim="800000"/>
            <a:headEnd/>
            <a:tailEnd/>
          </a:ln>
          <a:effectLst/>
        </p:spPr>
        <p:txBody>
          <a:bodyPr wrap="none">
            <a:spAutoFit/>
          </a:bodyPr>
          <a:lstStyle/>
          <a:p>
            <a:pPr algn="ctr"/>
            <a:r>
              <a:rPr lang="en-US" b="1">
                <a:solidFill>
                  <a:srgbClr val="0000FF"/>
                </a:solidFill>
              </a:rPr>
              <a:t>No Estudo Aqui Apresentado:Correlação  de NIRS com</a:t>
            </a:r>
          </a:p>
          <a:p>
            <a:pPr algn="ctr"/>
            <a:r>
              <a:rPr lang="en-US" b="1">
                <a:solidFill>
                  <a:srgbClr val="0000FF"/>
                </a:solidFill>
              </a:rPr>
              <a:t>SatO2, SpO2, PaCO2, PaO2</a:t>
            </a:r>
            <a:endParaRPr lang="pt-BR" b="1">
              <a:solidFill>
                <a:srgbClr val="0000FF"/>
              </a:solidFill>
            </a:endParaRPr>
          </a:p>
        </p:txBody>
      </p:sp>
      <p:pic>
        <p:nvPicPr>
          <p:cNvPr id="68612" name="Picture 4"/>
          <p:cNvPicPr>
            <a:picLocks noChangeAspect="1" noChangeArrowheads="1"/>
          </p:cNvPicPr>
          <p:nvPr/>
        </p:nvPicPr>
        <p:blipFill>
          <a:blip r:embed="rId2"/>
          <a:srcRect/>
          <a:stretch>
            <a:fillRect/>
          </a:stretch>
        </p:blipFill>
        <p:spPr bwMode="auto">
          <a:xfrm>
            <a:off x="0" y="1412875"/>
            <a:ext cx="2960688" cy="5229225"/>
          </a:xfrm>
          <a:prstGeom prst="rect">
            <a:avLst/>
          </a:prstGeom>
          <a:noFill/>
        </p:spPr>
      </p:pic>
      <p:sp>
        <p:nvSpPr>
          <p:cNvPr id="68613" name="Text Box 5"/>
          <p:cNvSpPr txBox="1">
            <a:spLocks noChangeArrowheads="1"/>
          </p:cNvSpPr>
          <p:nvPr/>
        </p:nvSpPr>
        <p:spPr bwMode="auto">
          <a:xfrm>
            <a:off x="2916238" y="1916113"/>
            <a:ext cx="628650" cy="366712"/>
          </a:xfrm>
          <a:prstGeom prst="rect">
            <a:avLst/>
          </a:prstGeom>
          <a:noFill/>
          <a:ln w="9525">
            <a:noFill/>
            <a:miter lim="800000"/>
            <a:headEnd/>
            <a:tailEnd/>
          </a:ln>
          <a:effectLst/>
        </p:spPr>
        <p:txBody>
          <a:bodyPr wrap="none">
            <a:spAutoFit/>
          </a:bodyPr>
          <a:lstStyle/>
          <a:p>
            <a:r>
              <a:rPr lang="pt-BR"/>
              <a:t>0,22</a:t>
            </a:r>
          </a:p>
        </p:txBody>
      </p:sp>
      <p:sp>
        <p:nvSpPr>
          <p:cNvPr id="68614" name="Text Box 6"/>
          <p:cNvSpPr txBox="1">
            <a:spLocks noChangeArrowheads="1"/>
          </p:cNvSpPr>
          <p:nvPr/>
        </p:nvSpPr>
        <p:spPr bwMode="auto">
          <a:xfrm>
            <a:off x="2987675" y="3573463"/>
            <a:ext cx="628650" cy="366712"/>
          </a:xfrm>
          <a:prstGeom prst="rect">
            <a:avLst/>
          </a:prstGeom>
          <a:noFill/>
          <a:ln w="9525">
            <a:noFill/>
            <a:miter lim="800000"/>
            <a:headEnd/>
            <a:tailEnd/>
          </a:ln>
          <a:effectLst/>
        </p:spPr>
        <p:txBody>
          <a:bodyPr wrap="none">
            <a:spAutoFit/>
          </a:bodyPr>
          <a:lstStyle/>
          <a:p>
            <a:r>
              <a:rPr lang="pt-BR"/>
              <a:t>0,08</a:t>
            </a:r>
          </a:p>
        </p:txBody>
      </p:sp>
      <p:sp>
        <p:nvSpPr>
          <p:cNvPr id="68615" name="Text Box 7"/>
          <p:cNvSpPr txBox="1">
            <a:spLocks noChangeArrowheads="1"/>
          </p:cNvSpPr>
          <p:nvPr/>
        </p:nvSpPr>
        <p:spPr bwMode="auto">
          <a:xfrm>
            <a:off x="2916238" y="5445125"/>
            <a:ext cx="704850" cy="366713"/>
          </a:xfrm>
          <a:prstGeom prst="rect">
            <a:avLst/>
          </a:prstGeom>
          <a:noFill/>
          <a:ln w="9525">
            <a:noFill/>
            <a:miter lim="800000"/>
            <a:headEnd/>
            <a:tailEnd/>
          </a:ln>
          <a:effectLst/>
        </p:spPr>
        <p:txBody>
          <a:bodyPr wrap="none">
            <a:spAutoFit/>
          </a:bodyPr>
          <a:lstStyle/>
          <a:p>
            <a:r>
              <a:rPr lang="pt-BR"/>
              <a:t>-0,04</a:t>
            </a:r>
          </a:p>
        </p:txBody>
      </p:sp>
      <p:pic>
        <p:nvPicPr>
          <p:cNvPr id="68616" name="Picture 8"/>
          <p:cNvPicPr>
            <a:picLocks noChangeAspect="1" noChangeArrowheads="1"/>
          </p:cNvPicPr>
          <p:nvPr/>
        </p:nvPicPr>
        <p:blipFill>
          <a:blip r:embed="rId3"/>
          <a:srcRect/>
          <a:stretch>
            <a:fillRect/>
          </a:stretch>
        </p:blipFill>
        <p:spPr bwMode="auto">
          <a:xfrm>
            <a:off x="5913438" y="1484313"/>
            <a:ext cx="3230562" cy="4283075"/>
          </a:xfrm>
          <a:prstGeom prst="rect">
            <a:avLst/>
          </a:prstGeom>
          <a:noFill/>
        </p:spPr>
      </p:pic>
      <p:sp>
        <p:nvSpPr>
          <p:cNvPr id="68617" name="Text Box 9"/>
          <p:cNvSpPr txBox="1">
            <a:spLocks noChangeArrowheads="1"/>
          </p:cNvSpPr>
          <p:nvPr/>
        </p:nvSpPr>
        <p:spPr bwMode="auto">
          <a:xfrm>
            <a:off x="5292725" y="2492375"/>
            <a:ext cx="628650" cy="366713"/>
          </a:xfrm>
          <a:prstGeom prst="rect">
            <a:avLst/>
          </a:prstGeom>
          <a:noFill/>
          <a:ln w="9525">
            <a:noFill/>
            <a:miter lim="800000"/>
            <a:headEnd/>
            <a:tailEnd/>
          </a:ln>
          <a:effectLst/>
        </p:spPr>
        <p:txBody>
          <a:bodyPr wrap="none">
            <a:spAutoFit/>
          </a:bodyPr>
          <a:lstStyle/>
          <a:p>
            <a:r>
              <a:rPr lang="pt-BR"/>
              <a:t>0,33</a:t>
            </a:r>
          </a:p>
        </p:txBody>
      </p:sp>
      <p:sp>
        <p:nvSpPr>
          <p:cNvPr id="68618" name="Text Box 10"/>
          <p:cNvSpPr txBox="1">
            <a:spLocks noChangeArrowheads="1"/>
          </p:cNvSpPr>
          <p:nvPr/>
        </p:nvSpPr>
        <p:spPr bwMode="auto">
          <a:xfrm>
            <a:off x="4932363" y="4292600"/>
            <a:ext cx="1223962" cy="549275"/>
          </a:xfrm>
          <a:prstGeom prst="rect">
            <a:avLst/>
          </a:prstGeom>
          <a:noFill/>
          <a:ln w="9525">
            <a:noFill/>
            <a:miter lim="800000"/>
            <a:headEnd/>
            <a:tailEnd/>
          </a:ln>
          <a:effectLst/>
        </p:spPr>
        <p:txBody>
          <a:bodyPr>
            <a:spAutoFit/>
          </a:bodyPr>
          <a:lstStyle/>
          <a:p>
            <a:pPr algn="ctr"/>
            <a:r>
              <a:rPr lang="pt-BR"/>
              <a:t>-0,04</a:t>
            </a:r>
          </a:p>
          <a:p>
            <a:pPr algn="ctr"/>
            <a:r>
              <a:rPr lang="pt-BR" sz="1200"/>
              <a:t>(aos 20min)</a:t>
            </a:r>
          </a:p>
        </p:txBody>
      </p:sp>
      <p:sp>
        <p:nvSpPr>
          <p:cNvPr id="68620" name="Rectangle 12"/>
          <p:cNvSpPr>
            <a:spLocks noChangeArrowheads="1"/>
          </p:cNvSpPr>
          <p:nvPr/>
        </p:nvSpPr>
        <p:spPr bwMode="auto">
          <a:xfrm>
            <a:off x="2411413" y="1412875"/>
            <a:ext cx="4887912" cy="549275"/>
          </a:xfrm>
          <a:prstGeom prst="rect">
            <a:avLst/>
          </a:prstGeom>
          <a:solidFill>
            <a:schemeClr val="bg1"/>
          </a:solidFill>
          <a:ln w="9525">
            <a:noFill/>
            <a:miter lim="800000"/>
            <a:headEnd/>
            <a:tailEnd/>
          </a:ln>
          <a:effectLst/>
        </p:spPr>
        <p:txBody>
          <a:bodyPr wrap="none" anchor="ctr">
            <a:spAutoFit/>
          </a:bodyPr>
          <a:lstStyle/>
          <a:p>
            <a:pPr eaLnBrk="0" hangingPunct="0"/>
            <a:r>
              <a:rPr lang="pt-BR" sz="1000" b="1"/>
              <a:t>Acta Pædiatrica. Published by John Wiley &amp; Sons Ltd 2017 106, pp. 1073–1078</a:t>
            </a:r>
            <a:br>
              <a:rPr lang="pt-BR" sz="1000" b="1"/>
            </a:br>
            <a:r>
              <a:rPr lang="pt-BR" sz="1000"/>
              <a:t/>
            </a:r>
            <a:br>
              <a:rPr lang="pt-BR" sz="1000"/>
            </a:br>
            <a:endParaRPr lang="pt-BR" sz="1000"/>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ChangeArrowheads="1"/>
          </p:cNvSpPr>
          <p:nvPr/>
        </p:nvSpPr>
        <p:spPr bwMode="auto">
          <a:xfrm>
            <a:off x="4643438" y="333375"/>
            <a:ext cx="4500562" cy="1058863"/>
          </a:xfrm>
          <a:prstGeom prst="rect">
            <a:avLst/>
          </a:prstGeom>
          <a:solidFill>
            <a:schemeClr val="accent1"/>
          </a:solidFill>
          <a:ln w="9525">
            <a:solidFill>
              <a:schemeClr val="tx1"/>
            </a:solidFill>
            <a:miter lim="800000"/>
            <a:headEnd/>
            <a:tailEnd/>
          </a:ln>
        </p:spPr>
        <p:txBody>
          <a:bodyPr wrap="none" anchor="ctr"/>
          <a:lstStyle/>
          <a:p>
            <a:pPr algn="ctr"/>
            <a:r>
              <a:rPr lang="pt-BR" sz="1400">
                <a:solidFill>
                  <a:srgbClr val="FFFF00"/>
                </a:solidFill>
              </a:rPr>
              <a:t>Correlação entre bilirrubina transcutânea</a:t>
            </a:r>
          </a:p>
          <a:p>
            <a:pPr algn="ctr"/>
            <a:r>
              <a:rPr lang="pt-BR" sz="1400">
                <a:solidFill>
                  <a:srgbClr val="FFFF00"/>
                </a:solidFill>
              </a:rPr>
              <a:t> (TcB) e bilirrubina sérica total (TSB) em RN sob</a:t>
            </a:r>
          </a:p>
          <a:p>
            <a:pPr algn="ctr"/>
            <a:r>
              <a:rPr lang="pt-BR" sz="1400">
                <a:solidFill>
                  <a:srgbClr val="FFFF00"/>
                </a:solidFill>
              </a:rPr>
              <a:t>fototerapia</a:t>
            </a:r>
          </a:p>
        </p:txBody>
      </p:sp>
      <p:sp>
        <p:nvSpPr>
          <p:cNvPr id="69635" name="Text Box 7"/>
          <p:cNvSpPr txBox="1">
            <a:spLocks noChangeArrowheads="1"/>
          </p:cNvSpPr>
          <p:nvPr/>
        </p:nvSpPr>
        <p:spPr bwMode="auto">
          <a:xfrm>
            <a:off x="1476375" y="3429000"/>
            <a:ext cx="1911350" cy="366713"/>
          </a:xfrm>
          <a:prstGeom prst="rect">
            <a:avLst/>
          </a:prstGeom>
          <a:noFill/>
          <a:ln w="9525">
            <a:noFill/>
            <a:miter lim="800000"/>
            <a:headEnd/>
            <a:tailEnd/>
          </a:ln>
        </p:spPr>
        <p:txBody>
          <a:bodyPr wrap="none">
            <a:spAutoFit/>
          </a:bodyPr>
          <a:lstStyle/>
          <a:p>
            <a:r>
              <a:rPr lang="pt-BR">
                <a:solidFill>
                  <a:srgbClr val="0000FF"/>
                </a:solidFill>
              </a:rPr>
              <a:t>TcB pele coberta</a:t>
            </a:r>
          </a:p>
        </p:txBody>
      </p:sp>
      <p:sp>
        <p:nvSpPr>
          <p:cNvPr id="69636" name="Text Box 8"/>
          <p:cNvSpPr txBox="1">
            <a:spLocks noChangeArrowheads="1"/>
          </p:cNvSpPr>
          <p:nvPr/>
        </p:nvSpPr>
        <p:spPr bwMode="auto">
          <a:xfrm>
            <a:off x="2339975" y="6237288"/>
            <a:ext cx="2063750" cy="366712"/>
          </a:xfrm>
          <a:prstGeom prst="rect">
            <a:avLst/>
          </a:prstGeom>
          <a:noFill/>
          <a:ln w="9525">
            <a:noFill/>
            <a:miter lim="800000"/>
            <a:headEnd/>
            <a:tailEnd/>
          </a:ln>
        </p:spPr>
        <p:txBody>
          <a:bodyPr wrap="none">
            <a:spAutoFit/>
          </a:bodyPr>
          <a:lstStyle/>
          <a:p>
            <a:r>
              <a:rPr lang="pt-BR" b="1">
                <a:solidFill>
                  <a:srgbClr val="FF3300"/>
                </a:solidFill>
              </a:rPr>
              <a:t>TcB pele exposta</a:t>
            </a:r>
          </a:p>
        </p:txBody>
      </p:sp>
      <p:sp>
        <p:nvSpPr>
          <p:cNvPr id="69637" name="Text Box 9"/>
          <p:cNvSpPr txBox="1">
            <a:spLocks noChangeArrowheads="1"/>
          </p:cNvSpPr>
          <p:nvPr/>
        </p:nvSpPr>
        <p:spPr bwMode="auto">
          <a:xfrm>
            <a:off x="87313" y="6329363"/>
            <a:ext cx="1657350" cy="366712"/>
          </a:xfrm>
          <a:prstGeom prst="rect">
            <a:avLst/>
          </a:prstGeom>
          <a:noFill/>
          <a:ln w="9525">
            <a:noFill/>
            <a:miter lim="800000"/>
            <a:headEnd/>
            <a:tailEnd/>
          </a:ln>
        </p:spPr>
        <p:txBody>
          <a:bodyPr wrap="none">
            <a:spAutoFit/>
          </a:bodyPr>
          <a:lstStyle/>
          <a:p>
            <a:r>
              <a:rPr lang="pt-BR"/>
              <a:t>Zecca E, 2009</a:t>
            </a:r>
          </a:p>
        </p:txBody>
      </p:sp>
      <p:sp>
        <p:nvSpPr>
          <p:cNvPr id="69638" name="Text Box 10"/>
          <p:cNvSpPr txBox="1">
            <a:spLocks noChangeArrowheads="1"/>
          </p:cNvSpPr>
          <p:nvPr/>
        </p:nvSpPr>
        <p:spPr bwMode="auto">
          <a:xfrm>
            <a:off x="0" y="4365625"/>
            <a:ext cx="4159250" cy="641350"/>
          </a:xfrm>
          <a:prstGeom prst="rect">
            <a:avLst/>
          </a:prstGeom>
          <a:noFill/>
          <a:ln w="9525">
            <a:noFill/>
            <a:miter lim="800000"/>
            <a:headEnd/>
            <a:tailEnd/>
          </a:ln>
        </p:spPr>
        <p:txBody>
          <a:bodyPr wrap="none">
            <a:spAutoFit/>
          </a:bodyPr>
          <a:lstStyle/>
          <a:p>
            <a:pPr algn="ctr"/>
            <a:r>
              <a:rPr lang="pt-BR" b="1">
                <a:solidFill>
                  <a:srgbClr val="0000FF"/>
                </a:solidFill>
              </a:rPr>
              <a:t>Observem a melhor correlação entre</a:t>
            </a:r>
          </a:p>
          <a:p>
            <a:pPr algn="ctr"/>
            <a:r>
              <a:rPr lang="pt-BR" b="1">
                <a:solidFill>
                  <a:srgbClr val="0000FF"/>
                </a:solidFill>
              </a:rPr>
              <a:t>TSB e TcB com a pele coberta</a:t>
            </a:r>
          </a:p>
        </p:txBody>
      </p:sp>
      <p:sp>
        <p:nvSpPr>
          <p:cNvPr id="69639" name="Line 11"/>
          <p:cNvSpPr>
            <a:spLocks noChangeShapeType="1"/>
          </p:cNvSpPr>
          <p:nvPr/>
        </p:nvSpPr>
        <p:spPr bwMode="auto">
          <a:xfrm flipV="1">
            <a:off x="539750" y="3644900"/>
            <a:ext cx="431800" cy="576263"/>
          </a:xfrm>
          <a:prstGeom prst="line">
            <a:avLst/>
          </a:prstGeom>
          <a:noFill/>
          <a:ln w="76200">
            <a:solidFill>
              <a:srgbClr val="0066FF"/>
            </a:solidFill>
            <a:round/>
            <a:headEnd/>
            <a:tailEnd type="triangle" w="med" len="med"/>
          </a:ln>
        </p:spPr>
        <p:txBody>
          <a:bodyPr/>
          <a:lstStyle/>
          <a:p>
            <a:endParaRPr lang="pt-BR"/>
          </a:p>
        </p:txBody>
      </p:sp>
      <p:pic>
        <p:nvPicPr>
          <p:cNvPr id="69640" name="Picture 11" descr="Imsasasasasa"/>
          <p:cNvPicPr>
            <a:picLocks noChangeAspect="1" noChangeArrowheads="1"/>
          </p:cNvPicPr>
          <p:nvPr/>
        </p:nvPicPr>
        <p:blipFill>
          <a:blip r:embed="rId2"/>
          <a:srcRect/>
          <a:stretch>
            <a:fillRect/>
          </a:stretch>
        </p:blipFill>
        <p:spPr bwMode="auto">
          <a:xfrm>
            <a:off x="4427538" y="3759200"/>
            <a:ext cx="4716462" cy="3098800"/>
          </a:xfrm>
          <a:prstGeom prst="rect">
            <a:avLst/>
          </a:prstGeom>
          <a:noFill/>
          <a:ln w="9525">
            <a:noFill/>
            <a:miter lim="800000"/>
            <a:headEnd/>
            <a:tailEnd/>
          </a:ln>
        </p:spPr>
      </p:pic>
      <p:pic>
        <p:nvPicPr>
          <p:cNvPr id="69641" name="Picture 12" descr="yeyeyeyeye"/>
          <p:cNvPicPr>
            <a:picLocks noChangeAspect="1" noChangeArrowheads="1"/>
          </p:cNvPicPr>
          <p:nvPr/>
        </p:nvPicPr>
        <p:blipFill>
          <a:blip r:embed="rId3"/>
          <a:srcRect/>
          <a:stretch>
            <a:fillRect/>
          </a:stretch>
        </p:blipFill>
        <p:spPr bwMode="auto">
          <a:xfrm>
            <a:off x="0" y="0"/>
            <a:ext cx="4932363" cy="33909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180975" y="836613"/>
            <a:ext cx="9144000" cy="698500"/>
          </a:xfrm>
          <a:prstGeom prst="rect">
            <a:avLst/>
          </a:prstGeom>
          <a:solidFill>
            <a:schemeClr val="accent1"/>
          </a:solidFill>
          <a:ln w="9525">
            <a:solidFill>
              <a:schemeClr val="tx1"/>
            </a:solidFill>
            <a:miter lim="800000"/>
            <a:headEnd/>
            <a:tailEnd/>
          </a:ln>
        </p:spPr>
        <p:txBody>
          <a:bodyPr wrap="none" anchor="ctr"/>
          <a:lstStyle/>
          <a:p>
            <a:pPr algn="ctr"/>
            <a:r>
              <a:rPr lang="pt-BR" sz="2000"/>
              <a:t>Uso do bilirrubinômetro transcutâneo em recém-nascidos </a:t>
            </a:r>
            <a:r>
              <a:rPr lang="pt-BR" sz="2000" b="1">
                <a:solidFill>
                  <a:srgbClr val="FF3300"/>
                </a:solidFill>
              </a:rPr>
              <a:t>pré-termos 34sem</a:t>
            </a:r>
          </a:p>
        </p:txBody>
      </p:sp>
      <p:sp>
        <p:nvSpPr>
          <p:cNvPr id="70659" name="Text Box 6"/>
          <p:cNvSpPr txBox="1">
            <a:spLocks noChangeArrowheads="1"/>
          </p:cNvSpPr>
          <p:nvPr/>
        </p:nvSpPr>
        <p:spPr bwMode="auto">
          <a:xfrm>
            <a:off x="395288" y="1557338"/>
            <a:ext cx="8731250" cy="641350"/>
          </a:xfrm>
          <a:prstGeom prst="rect">
            <a:avLst/>
          </a:prstGeom>
          <a:noFill/>
          <a:ln w="9525">
            <a:noFill/>
            <a:miter lim="800000"/>
            <a:headEnd/>
            <a:tailEnd/>
          </a:ln>
        </p:spPr>
        <p:txBody>
          <a:bodyPr wrap="none">
            <a:spAutoFit/>
          </a:bodyPr>
          <a:lstStyle/>
          <a:p>
            <a:pPr algn="ctr"/>
            <a:r>
              <a:rPr lang="pt-BR">
                <a:solidFill>
                  <a:srgbClr val="0000FF"/>
                </a:solidFill>
              </a:rPr>
              <a:t>Correlação entre bilirrubina transcutânea(TcB) e bilirrubina sérica total (TSB) em RN</a:t>
            </a:r>
          </a:p>
          <a:p>
            <a:pPr algn="ctr"/>
            <a:r>
              <a:rPr lang="pt-BR">
                <a:solidFill>
                  <a:srgbClr val="0000FF"/>
                </a:solidFill>
              </a:rPr>
              <a:t>Pré-termos</a:t>
            </a:r>
          </a:p>
        </p:txBody>
      </p:sp>
      <p:sp>
        <p:nvSpPr>
          <p:cNvPr id="70660" name="Text Box 7"/>
          <p:cNvSpPr txBox="1">
            <a:spLocks noChangeArrowheads="1"/>
          </p:cNvSpPr>
          <p:nvPr/>
        </p:nvSpPr>
        <p:spPr bwMode="auto">
          <a:xfrm>
            <a:off x="2700338" y="6165850"/>
            <a:ext cx="4476750" cy="366713"/>
          </a:xfrm>
          <a:prstGeom prst="rect">
            <a:avLst/>
          </a:prstGeom>
          <a:noFill/>
          <a:ln w="9525">
            <a:noFill/>
            <a:miter lim="800000"/>
            <a:headEnd/>
            <a:tailEnd/>
          </a:ln>
        </p:spPr>
        <p:txBody>
          <a:bodyPr wrap="none">
            <a:spAutoFit/>
          </a:bodyPr>
          <a:lstStyle/>
          <a:p>
            <a:r>
              <a:rPr lang="pt-BR" b="1">
                <a:solidFill>
                  <a:srgbClr val="0000FF"/>
                </a:solidFill>
              </a:rPr>
              <a:t>Observem a correlação positiva e forte!</a:t>
            </a:r>
          </a:p>
        </p:txBody>
      </p:sp>
      <p:sp>
        <p:nvSpPr>
          <p:cNvPr id="70661" name="Text Box 8"/>
          <p:cNvSpPr txBox="1">
            <a:spLocks noChangeArrowheads="1"/>
          </p:cNvSpPr>
          <p:nvPr/>
        </p:nvSpPr>
        <p:spPr bwMode="auto">
          <a:xfrm>
            <a:off x="7092950" y="6491288"/>
            <a:ext cx="1733550" cy="366712"/>
          </a:xfrm>
          <a:prstGeom prst="rect">
            <a:avLst/>
          </a:prstGeom>
          <a:solidFill>
            <a:schemeClr val="bg1"/>
          </a:solidFill>
          <a:ln w="9525">
            <a:noFill/>
            <a:miter lim="800000"/>
            <a:headEnd/>
            <a:tailEnd/>
          </a:ln>
        </p:spPr>
        <p:txBody>
          <a:bodyPr wrap="none">
            <a:spAutoFit/>
          </a:bodyPr>
          <a:lstStyle/>
          <a:p>
            <a:r>
              <a:rPr lang="pt-BR"/>
              <a:t>Badiee Z, 2012</a:t>
            </a:r>
          </a:p>
        </p:txBody>
      </p:sp>
      <p:pic>
        <p:nvPicPr>
          <p:cNvPr id="70662" name="Picture 8" descr="yçyçyçyçy"/>
          <p:cNvPicPr>
            <a:picLocks noChangeAspect="1" noChangeArrowheads="1"/>
          </p:cNvPicPr>
          <p:nvPr/>
        </p:nvPicPr>
        <p:blipFill>
          <a:blip r:embed="rId2"/>
          <a:srcRect/>
          <a:stretch>
            <a:fillRect/>
          </a:stretch>
        </p:blipFill>
        <p:spPr bwMode="auto">
          <a:xfrm>
            <a:off x="1403350" y="2133600"/>
            <a:ext cx="6257925" cy="4029075"/>
          </a:xfrm>
          <a:prstGeom prst="rect">
            <a:avLst/>
          </a:prstGeom>
          <a:noFill/>
          <a:ln w="9525">
            <a:noFill/>
            <a:miter lim="800000"/>
            <a:headEnd/>
            <a:tailEnd/>
          </a:ln>
        </p:spPr>
      </p:pic>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6"/>
          <p:cNvSpPr>
            <a:spLocks noChangeArrowheads="1"/>
          </p:cNvSpPr>
          <p:nvPr/>
        </p:nvSpPr>
        <p:spPr bwMode="auto">
          <a:xfrm>
            <a:off x="0" y="836613"/>
            <a:ext cx="9144000" cy="698500"/>
          </a:xfrm>
          <a:prstGeom prst="rect">
            <a:avLst/>
          </a:prstGeom>
          <a:solidFill>
            <a:schemeClr val="accent1"/>
          </a:solidFill>
          <a:ln w="9525">
            <a:solidFill>
              <a:schemeClr val="tx1"/>
            </a:solidFill>
            <a:miter lim="800000"/>
            <a:headEnd/>
            <a:tailEnd/>
          </a:ln>
        </p:spPr>
        <p:txBody>
          <a:bodyPr wrap="none" anchor="ctr"/>
          <a:lstStyle/>
          <a:p>
            <a:pPr algn="ctr"/>
            <a:r>
              <a:rPr lang="pt-BR" sz="2000"/>
              <a:t>Uso do bilirrubinômetro transcutâneo em recém-nascidos com 5-14 dias de vida</a:t>
            </a:r>
          </a:p>
        </p:txBody>
      </p:sp>
      <p:sp>
        <p:nvSpPr>
          <p:cNvPr id="71683" name="Text Box 7"/>
          <p:cNvSpPr txBox="1">
            <a:spLocks noChangeArrowheads="1"/>
          </p:cNvSpPr>
          <p:nvPr/>
        </p:nvSpPr>
        <p:spPr bwMode="auto">
          <a:xfrm>
            <a:off x="395288" y="1557338"/>
            <a:ext cx="7918450" cy="641350"/>
          </a:xfrm>
          <a:prstGeom prst="rect">
            <a:avLst/>
          </a:prstGeom>
          <a:noFill/>
          <a:ln w="9525">
            <a:noFill/>
            <a:miter lim="800000"/>
            <a:headEnd/>
            <a:tailEnd/>
          </a:ln>
        </p:spPr>
        <p:txBody>
          <a:bodyPr wrap="none">
            <a:spAutoFit/>
          </a:bodyPr>
          <a:lstStyle/>
          <a:p>
            <a:pPr algn="ctr"/>
            <a:r>
              <a:rPr lang="pt-BR">
                <a:solidFill>
                  <a:srgbClr val="0000FF"/>
                </a:solidFill>
              </a:rPr>
              <a:t>Observem a correlação positiva e forte entre a TSB e a TcB  em RN de 5-14</a:t>
            </a:r>
          </a:p>
          <a:p>
            <a:pPr algn="ctr"/>
            <a:r>
              <a:rPr lang="pt-BR">
                <a:solidFill>
                  <a:srgbClr val="0000FF"/>
                </a:solidFill>
              </a:rPr>
              <a:t>dias de vida e ACIMA DE 2 SEMANAS DE VIDA!</a:t>
            </a:r>
          </a:p>
        </p:txBody>
      </p:sp>
      <p:sp>
        <p:nvSpPr>
          <p:cNvPr id="71684" name="Rectangle 8"/>
          <p:cNvSpPr>
            <a:spLocks noChangeArrowheads="1"/>
          </p:cNvSpPr>
          <p:nvPr/>
        </p:nvSpPr>
        <p:spPr bwMode="auto">
          <a:xfrm>
            <a:off x="7392988" y="6381750"/>
            <a:ext cx="1751012" cy="304800"/>
          </a:xfrm>
          <a:prstGeom prst="rect">
            <a:avLst/>
          </a:prstGeom>
          <a:solidFill>
            <a:schemeClr val="bg1"/>
          </a:solidFill>
          <a:ln w="9525">
            <a:noFill/>
            <a:miter lim="800000"/>
            <a:headEnd/>
            <a:tailEnd/>
          </a:ln>
        </p:spPr>
        <p:txBody>
          <a:bodyPr wrap="none">
            <a:spAutoFit/>
          </a:bodyPr>
          <a:lstStyle/>
          <a:p>
            <a:r>
              <a:rPr lang="pt-BR" sz="1400"/>
              <a:t>Kitsommart R, 2013</a:t>
            </a:r>
          </a:p>
        </p:txBody>
      </p:sp>
      <p:pic>
        <p:nvPicPr>
          <p:cNvPr id="71685" name="Picture 8" descr="7676767676767Imagem1"/>
          <p:cNvPicPr>
            <a:picLocks noChangeAspect="1" noChangeArrowheads="1"/>
          </p:cNvPicPr>
          <p:nvPr/>
        </p:nvPicPr>
        <p:blipFill>
          <a:blip r:embed="rId2"/>
          <a:srcRect/>
          <a:stretch>
            <a:fillRect/>
          </a:stretch>
        </p:blipFill>
        <p:spPr bwMode="auto">
          <a:xfrm>
            <a:off x="0" y="2781300"/>
            <a:ext cx="4643438" cy="3379788"/>
          </a:xfrm>
          <a:prstGeom prst="rect">
            <a:avLst/>
          </a:prstGeom>
          <a:noFill/>
          <a:ln w="9525">
            <a:noFill/>
            <a:miter lim="800000"/>
            <a:headEnd/>
            <a:tailEnd/>
          </a:ln>
        </p:spPr>
      </p:pic>
      <p:pic>
        <p:nvPicPr>
          <p:cNvPr id="71686" name="Picture 9" descr="5454545454Imagem1"/>
          <p:cNvPicPr>
            <a:picLocks noChangeAspect="1" noChangeArrowheads="1"/>
          </p:cNvPicPr>
          <p:nvPr/>
        </p:nvPicPr>
        <p:blipFill>
          <a:blip r:embed="rId3"/>
          <a:srcRect/>
          <a:stretch>
            <a:fillRect/>
          </a:stretch>
        </p:blipFill>
        <p:spPr bwMode="auto">
          <a:xfrm>
            <a:off x="4714875" y="2781300"/>
            <a:ext cx="4429125" cy="3506788"/>
          </a:xfrm>
          <a:prstGeom prst="rect">
            <a:avLst/>
          </a:prstGeom>
          <a:noFill/>
          <a:ln w="9525">
            <a:noFill/>
            <a:miter lim="800000"/>
            <a:headEnd/>
            <a:tailEnd/>
          </a:ln>
        </p:spPr>
      </p:pic>
      <p:sp>
        <p:nvSpPr>
          <p:cNvPr id="71687" name="Retângulo 1"/>
          <p:cNvSpPr>
            <a:spLocks noChangeArrowheads="1"/>
          </p:cNvSpPr>
          <p:nvPr/>
        </p:nvSpPr>
        <p:spPr bwMode="auto">
          <a:xfrm>
            <a:off x="1619250" y="6288088"/>
            <a:ext cx="1847850" cy="366712"/>
          </a:xfrm>
          <a:prstGeom prst="rect">
            <a:avLst/>
          </a:prstGeom>
          <a:noFill/>
          <a:ln w="9525">
            <a:noFill/>
            <a:miter lim="800000"/>
            <a:headEnd/>
            <a:tailEnd/>
          </a:ln>
        </p:spPr>
        <p:txBody>
          <a:bodyPr wrap="none">
            <a:spAutoFit/>
          </a:bodyPr>
          <a:lstStyle/>
          <a:p>
            <a:r>
              <a:rPr lang="pt-BR" b="1">
                <a:solidFill>
                  <a:srgbClr val="0000FF"/>
                </a:solidFill>
              </a:rPr>
              <a:t>para 3 medidas</a:t>
            </a:r>
            <a:endParaRPr lang="pt-BR">
              <a:solidFill>
                <a:srgbClr val="0000FF"/>
              </a:solidFill>
            </a:endParaRPr>
          </a:p>
        </p:txBody>
      </p:sp>
      <p:sp>
        <p:nvSpPr>
          <p:cNvPr id="71688" name="Retângulo 2"/>
          <p:cNvSpPr>
            <a:spLocks noChangeArrowheads="1"/>
          </p:cNvSpPr>
          <p:nvPr/>
        </p:nvSpPr>
        <p:spPr bwMode="auto">
          <a:xfrm>
            <a:off x="5364163" y="6316663"/>
            <a:ext cx="1720850" cy="366712"/>
          </a:xfrm>
          <a:prstGeom prst="rect">
            <a:avLst/>
          </a:prstGeom>
          <a:noFill/>
          <a:ln w="9525">
            <a:noFill/>
            <a:miter lim="800000"/>
            <a:headEnd/>
            <a:tailEnd/>
          </a:ln>
        </p:spPr>
        <p:txBody>
          <a:bodyPr wrap="none">
            <a:spAutoFit/>
          </a:bodyPr>
          <a:lstStyle/>
          <a:p>
            <a:r>
              <a:rPr lang="pt-BR" b="1">
                <a:solidFill>
                  <a:srgbClr val="0000FF"/>
                </a:solidFill>
              </a:rPr>
              <a:t>para 1 medida</a:t>
            </a:r>
            <a:endParaRPr lang="pt-BR">
              <a:solidFill>
                <a:srgbClr val="0000FF"/>
              </a:solidFill>
            </a:endParaRP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descr="TY"/>
          <p:cNvPicPr>
            <a:picLocks noChangeAspect="1" noChangeArrowheads="1"/>
          </p:cNvPicPr>
          <p:nvPr/>
        </p:nvPicPr>
        <p:blipFill>
          <a:blip r:embed="rId2"/>
          <a:srcRect/>
          <a:stretch>
            <a:fillRect/>
          </a:stretch>
        </p:blipFill>
        <p:spPr bwMode="auto">
          <a:xfrm>
            <a:off x="4859338" y="981075"/>
            <a:ext cx="3836987" cy="2952750"/>
          </a:xfrm>
          <a:prstGeom prst="rect">
            <a:avLst/>
          </a:prstGeom>
          <a:noFill/>
          <a:ln w="9525">
            <a:noFill/>
            <a:miter lim="800000"/>
            <a:headEnd/>
            <a:tailEnd/>
          </a:ln>
        </p:spPr>
      </p:pic>
      <p:pic>
        <p:nvPicPr>
          <p:cNvPr id="72707" name="Picture 5" descr="MN"/>
          <p:cNvPicPr>
            <a:picLocks noChangeAspect="1" noChangeArrowheads="1"/>
          </p:cNvPicPr>
          <p:nvPr/>
        </p:nvPicPr>
        <p:blipFill>
          <a:blip r:embed="rId3"/>
          <a:srcRect/>
          <a:stretch>
            <a:fillRect/>
          </a:stretch>
        </p:blipFill>
        <p:spPr bwMode="auto">
          <a:xfrm>
            <a:off x="179388" y="4221163"/>
            <a:ext cx="3995737" cy="2205037"/>
          </a:xfrm>
          <a:prstGeom prst="rect">
            <a:avLst/>
          </a:prstGeom>
          <a:noFill/>
          <a:ln w="9525">
            <a:noFill/>
            <a:miter lim="800000"/>
            <a:headEnd/>
            <a:tailEnd/>
          </a:ln>
        </p:spPr>
      </p:pic>
      <p:pic>
        <p:nvPicPr>
          <p:cNvPr id="72708" name="Picture 6" descr="´´"/>
          <p:cNvPicPr>
            <a:picLocks noChangeAspect="1" noChangeArrowheads="1"/>
          </p:cNvPicPr>
          <p:nvPr/>
        </p:nvPicPr>
        <p:blipFill>
          <a:blip r:embed="rId4"/>
          <a:srcRect/>
          <a:stretch>
            <a:fillRect/>
          </a:stretch>
        </p:blipFill>
        <p:spPr bwMode="auto">
          <a:xfrm>
            <a:off x="4572000" y="4221163"/>
            <a:ext cx="4284663" cy="2303462"/>
          </a:xfrm>
          <a:prstGeom prst="rect">
            <a:avLst/>
          </a:prstGeom>
          <a:noFill/>
          <a:ln w="9525">
            <a:noFill/>
            <a:miter lim="800000"/>
            <a:headEnd/>
            <a:tailEnd/>
          </a:ln>
        </p:spPr>
      </p:pic>
      <p:sp>
        <p:nvSpPr>
          <p:cNvPr id="72709" name="Text Box 9"/>
          <p:cNvSpPr txBox="1">
            <a:spLocks noChangeArrowheads="1"/>
          </p:cNvSpPr>
          <p:nvPr/>
        </p:nvSpPr>
        <p:spPr bwMode="auto">
          <a:xfrm>
            <a:off x="5580063" y="3933825"/>
            <a:ext cx="2571750" cy="366713"/>
          </a:xfrm>
          <a:prstGeom prst="rect">
            <a:avLst/>
          </a:prstGeom>
          <a:noFill/>
          <a:ln w="9525">
            <a:noFill/>
            <a:miter lim="800000"/>
            <a:headEnd/>
            <a:tailEnd/>
          </a:ln>
        </p:spPr>
        <p:txBody>
          <a:bodyPr wrap="none">
            <a:spAutoFit/>
          </a:bodyPr>
          <a:lstStyle/>
          <a:p>
            <a:r>
              <a:rPr lang="pt-BR">
                <a:solidFill>
                  <a:schemeClr val="accent1"/>
                </a:solidFill>
              </a:rPr>
              <a:t>Paula Cristina Margotto</a:t>
            </a:r>
          </a:p>
        </p:txBody>
      </p:sp>
      <p:sp>
        <p:nvSpPr>
          <p:cNvPr id="72710" name="Text Box 0"/>
          <p:cNvSpPr txBox="1">
            <a:spLocks noChangeArrowheads="1"/>
          </p:cNvSpPr>
          <p:nvPr/>
        </p:nvSpPr>
        <p:spPr bwMode="auto">
          <a:xfrm>
            <a:off x="468313" y="1844675"/>
            <a:ext cx="4895850" cy="1979613"/>
          </a:xfrm>
          <a:prstGeom prst="rect">
            <a:avLst/>
          </a:prstGeom>
          <a:noFill/>
          <a:ln w="9525">
            <a:noFill/>
            <a:miter lim="800000"/>
            <a:headEnd/>
            <a:tailEnd/>
          </a:ln>
        </p:spPr>
        <p:txBody>
          <a:bodyPr>
            <a:spAutoFit/>
          </a:bodyPr>
          <a:lstStyle/>
          <a:p>
            <a:r>
              <a:rPr lang="pt-BR" sz="2800">
                <a:solidFill>
                  <a:srgbClr val="FF33CC"/>
                </a:solidFill>
              </a:rPr>
              <a:t>Bilgen H et al, 1998</a:t>
            </a:r>
          </a:p>
          <a:p>
            <a:r>
              <a:rPr lang="pt-BR" sz="2400"/>
              <a:t>  r=0,83 </a:t>
            </a:r>
          </a:p>
          <a:p>
            <a:r>
              <a:rPr lang="pt-BR" sz="2400"/>
              <a:t>(bilirrubinômetro transcutâneo)</a:t>
            </a:r>
          </a:p>
          <a:p>
            <a:r>
              <a:rPr lang="pt-BR" sz="2400"/>
              <a:t>  r=0,78</a:t>
            </a:r>
          </a:p>
          <a:p>
            <a:r>
              <a:rPr lang="pt-BR" sz="2400"/>
              <a:t> (icterômetro transcutâneo</a:t>
            </a:r>
            <a:r>
              <a:rPr lang="pt-BR"/>
              <a:t>) </a:t>
            </a:r>
          </a:p>
        </p:txBody>
      </p:sp>
      <p:sp>
        <p:nvSpPr>
          <p:cNvPr id="72711" name="Título 1"/>
          <p:cNvSpPr>
            <a:spLocks/>
          </p:cNvSpPr>
          <p:nvPr/>
        </p:nvSpPr>
        <p:spPr bwMode="auto">
          <a:xfrm>
            <a:off x="539750" y="-315913"/>
            <a:ext cx="8229600" cy="1250951"/>
          </a:xfrm>
          <a:prstGeom prst="rect">
            <a:avLst/>
          </a:prstGeom>
          <a:noFill/>
          <a:ln w="9525">
            <a:noFill/>
            <a:miter lim="800000"/>
            <a:headEnd/>
            <a:tailEnd/>
          </a:ln>
        </p:spPr>
        <p:txBody>
          <a:bodyPr rIns="45720" anchor="b"/>
          <a:lstStyle/>
          <a:p>
            <a:pPr algn="ctr"/>
            <a:r>
              <a:rPr lang="pt-BR" sz="3600" b="1">
                <a:solidFill>
                  <a:srgbClr val="0000FF"/>
                </a:solidFill>
                <a:latin typeface="Corbel" pitchFamily="34" charset="0"/>
              </a:rPr>
              <a:t>ICTERÔMETRO TRANSCUTÂNEO</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xfrm>
            <a:off x="395288" y="836613"/>
            <a:ext cx="7620000" cy="1143000"/>
          </a:xfrm>
          <a:noFill/>
        </p:spPr>
        <p:txBody>
          <a:bodyPr wrap="square" numCol="1" anchorCtr="0" compatLnSpc="1">
            <a:prstTxWarp prst="textNoShape">
              <a:avLst/>
            </a:prstTxWarp>
          </a:bodyPr>
          <a:lstStyle/>
          <a:p>
            <a:pPr algn="ctr"/>
            <a:r>
              <a:rPr lang="pt-BR" sz="2400" smtClean="0">
                <a:solidFill>
                  <a:srgbClr val="0000FF"/>
                </a:solidFill>
              </a:rPr>
              <a:t>Protocolo para o Uso do Bilirrubinômetro</a:t>
            </a:r>
            <a:br>
              <a:rPr lang="pt-BR" sz="2400" smtClean="0">
                <a:solidFill>
                  <a:srgbClr val="0000FF"/>
                </a:solidFill>
              </a:rPr>
            </a:br>
            <a:r>
              <a:rPr lang="pt-BR" sz="2400" smtClean="0">
                <a:solidFill>
                  <a:srgbClr val="0000FF"/>
                </a:solidFill>
              </a:rPr>
              <a:t>Dr. Paulo R. Margotto-Agosto/2017</a:t>
            </a:r>
          </a:p>
        </p:txBody>
      </p:sp>
      <p:sp>
        <p:nvSpPr>
          <p:cNvPr id="73731" name="Rectangle 3"/>
          <p:cNvSpPr>
            <a:spLocks noGrp="1"/>
          </p:cNvSpPr>
          <p:nvPr>
            <p:ph type="body" idx="1"/>
          </p:nvPr>
        </p:nvSpPr>
        <p:spPr>
          <a:xfrm>
            <a:off x="395288" y="1989138"/>
            <a:ext cx="8229600" cy="4530725"/>
          </a:xfrm>
        </p:spPr>
        <p:txBody>
          <a:bodyPr/>
          <a:lstStyle/>
          <a:p>
            <a:pPr>
              <a:lnSpc>
                <a:spcPct val="90000"/>
              </a:lnSpc>
            </a:pPr>
            <a:r>
              <a:rPr lang="pt-BR" altLang="ja-JP" smtClean="0">
                <a:ea typeface="ＭＳ Ｐゴシック" pitchFamily="34" charset="-128"/>
              </a:rPr>
              <a:t>O estudo israelense de Cucuy M et al, 2017, com  RN </a:t>
            </a:r>
            <a:r>
              <a:rPr lang="pt-BR" altLang="ja-JP" smtClean="0">
                <a:solidFill>
                  <a:srgbClr val="0000FF"/>
                </a:solidFill>
                <a:ea typeface="ＭＳ Ｐゴシック" pitchFamily="34" charset="-128"/>
              </a:rPr>
              <a:t>entre 26-34 semanas</a:t>
            </a:r>
            <a:r>
              <a:rPr lang="pt-BR" altLang="ja-JP" smtClean="0">
                <a:ea typeface="ＭＳ Ｐゴシック" pitchFamily="34" charset="-128"/>
              </a:rPr>
              <a:t>, mostrou:</a:t>
            </a:r>
          </a:p>
          <a:p>
            <a:pPr>
              <a:lnSpc>
                <a:spcPct val="90000"/>
              </a:lnSpc>
            </a:pPr>
            <a:r>
              <a:rPr lang="pt-BR" altLang="ja-JP" smtClean="0">
                <a:ea typeface="ＭＳ Ｐゴシック" pitchFamily="34" charset="-128"/>
              </a:rPr>
              <a:t> correlação (r) entre a bilirrubina total sérica e BTc (transcutânea) de</a:t>
            </a:r>
            <a:r>
              <a:rPr lang="pt-BR" altLang="ja-JP" smtClean="0">
                <a:solidFill>
                  <a:srgbClr val="0000FF"/>
                </a:solidFill>
                <a:ea typeface="ＭＳ Ｐゴシック" pitchFamily="34" charset="-128"/>
              </a:rPr>
              <a:t> 0,80</a:t>
            </a:r>
            <a:r>
              <a:rPr lang="pt-BR" altLang="ja-JP" smtClean="0">
                <a:solidFill>
                  <a:srgbClr val="FFFF00"/>
                </a:solidFill>
                <a:ea typeface="ＭＳ Ｐゴシック" pitchFamily="34" charset="-128"/>
              </a:rPr>
              <a:t>.</a:t>
            </a:r>
            <a:r>
              <a:rPr lang="pt-BR" altLang="ja-JP" smtClean="0">
                <a:ea typeface="ＭＳ Ｐゴシック" pitchFamily="34" charset="-128"/>
              </a:rPr>
              <a:t> </a:t>
            </a:r>
          </a:p>
          <a:p>
            <a:pPr>
              <a:lnSpc>
                <a:spcPct val="90000"/>
              </a:lnSpc>
            </a:pPr>
            <a:r>
              <a:rPr lang="pt-BR" altLang="ja-JP" smtClean="0">
                <a:ea typeface="ＭＳ Ｐゴシック" pitchFamily="34" charset="-128"/>
              </a:rPr>
              <a:t>No entanto a correlação foi menor para os RN&lt;1000g (</a:t>
            </a:r>
            <a:r>
              <a:rPr lang="pt-BR" altLang="ja-JP" smtClean="0">
                <a:solidFill>
                  <a:srgbClr val="0000FF"/>
                </a:solidFill>
                <a:ea typeface="ＭＳ Ｐゴシック" pitchFamily="34" charset="-128"/>
              </a:rPr>
              <a:t>r=0,6</a:t>
            </a:r>
            <a:r>
              <a:rPr lang="pt-BR" altLang="ja-JP" smtClean="0">
                <a:ea typeface="ＭＳ Ｐゴシック" pitchFamily="34" charset="-128"/>
              </a:rPr>
              <a:t>). </a:t>
            </a:r>
          </a:p>
          <a:p>
            <a:pPr>
              <a:lnSpc>
                <a:spcPct val="90000"/>
              </a:lnSpc>
            </a:pPr>
            <a:r>
              <a:rPr lang="pt-BR" altLang="ja-JP" smtClean="0">
                <a:ea typeface="ＭＳ Ｐゴシック" pitchFamily="34" charset="-128"/>
              </a:rPr>
              <a:t>Interessante que estas correlações e mantiveram 12 horas após a fototerapia </a:t>
            </a:r>
            <a:endParaRPr lang="pt-BR" smtClean="0"/>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graphicFrame>
        <p:nvGraphicFramePr>
          <p:cNvPr id="73755" name="Group 27"/>
          <p:cNvGraphicFramePr>
            <a:graphicFrameLocks noGrp="1"/>
          </p:cNvGraphicFramePr>
          <p:nvPr/>
        </p:nvGraphicFramePr>
        <p:xfrm>
          <a:off x="827088" y="5013325"/>
          <a:ext cx="7343775" cy="639763"/>
        </p:xfrm>
        <a:graphic>
          <a:graphicData uri="http://schemas.openxmlformats.org/drawingml/2006/table">
            <a:tbl>
              <a:tblPr/>
              <a:tblGrid>
                <a:gridCol w="2447925"/>
                <a:gridCol w="2447925"/>
                <a:gridCol w="24479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hlinkClick r:id="rId2"/>
                        </a:rPr>
                        <a:t>Protocolo para o Uso do Bilirrubinômetro</a:t>
                      </a:r>
                      <a:endParaRPr kumimoji="0" lang="pt-BR" sz="18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hlinkClick r:id="rId2"/>
                        </a:rPr>
                        <a:t>Paulo R. Margotto</a:t>
                      </a:r>
                      <a:endParaRPr kumimoji="0" lang="pt-BR" sz="18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hlinkClick r:id="rId2"/>
                        </a:rPr>
                        <a:t>  </a:t>
                      </a:r>
                      <a:r>
                        <a:rPr kumimoji="0" lang="pt-BR" sz="2300" b="0" i="0" u="none" strike="noStrike" cap="none" normalizeH="0" baseline="0" smtClean="0">
                          <a:ln>
                            <a:noFill/>
                          </a:ln>
                          <a:solidFill>
                            <a:schemeClr val="tx1"/>
                          </a:solidFill>
                          <a:effectLst/>
                          <a:latin typeface="Calibri" pitchFamily="34" charset="0"/>
                        </a:rPr>
                        <a:t> </a:t>
                      </a:r>
                      <a:r>
                        <a:rPr kumimoji="0" lang="pt-BR" sz="1800" b="0" i="0" u="none" strike="noStrike" cap="none" normalizeH="0" baseline="0" smtClean="0">
                          <a:ln>
                            <a:noFill/>
                          </a:ln>
                          <a:solidFill>
                            <a:schemeClr val="tx1"/>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3736" name="Picture 8" descr="Clique aqui para ver o artigo">
            <a:hlinkClick r:id="rId2"/>
          </p:cNvPr>
          <p:cNvPicPr>
            <a:picLocks noChangeAspect="1" noChangeArrowheads="1"/>
          </p:cNvPicPr>
          <p:nvPr/>
        </p:nvPicPr>
        <p:blipFill>
          <a:blip r:embed="rId3"/>
          <a:srcRect/>
          <a:stretch>
            <a:fillRect/>
          </a:stretch>
        </p:blipFill>
        <p:spPr bwMode="auto">
          <a:xfrm>
            <a:off x="6588125" y="5229225"/>
            <a:ext cx="371475" cy="3714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7" name="Text Box 5"/>
          <p:cNvSpPr txBox="1">
            <a:spLocks noChangeArrowheads="1"/>
          </p:cNvSpPr>
          <p:nvPr/>
        </p:nvSpPr>
        <p:spPr bwMode="auto">
          <a:xfrm>
            <a:off x="0" y="692150"/>
            <a:ext cx="9055100" cy="3573463"/>
          </a:xfrm>
          <a:prstGeom prst="rect">
            <a:avLst/>
          </a:prstGeom>
          <a:noFill/>
          <a:ln w="9525">
            <a:noFill/>
            <a:miter lim="800000"/>
            <a:headEnd/>
            <a:tailEnd/>
          </a:ln>
        </p:spPr>
        <p:txBody>
          <a:bodyPr>
            <a:spAutoFit/>
          </a:bodyPr>
          <a:lstStyle/>
          <a:p>
            <a:pPr algn="ctr" defTabSz="912813">
              <a:lnSpc>
                <a:spcPct val="130000"/>
              </a:lnSpc>
            </a:pPr>
            <a:r>
              <a:rPr lang="en-US" sz="2400">
                <a:solidFill>
                  <a:schemeClr val="folHlink"/>
                </a:solidFill>
              </a:rPr>
              <a:t>Correlação / </a:t>
            </a:r>
            <a:r>
              <a:rPr lang="en-US" sz="2400" b="1">
                <a:solidFill>
                  <a:srgbClr val="0000FF"/>
                </a:solidFill>
              </a:rPr>
              <a:t>Regressão</a:t>
            </a:r>
          </a:p>
          <a:p>
            <a:pPr defTabSz="912813">
              <a:buFontTx/>
              <a:buChar char="•"/>
            </a:pPr>
            <a:r>
              <a:rPr lang="en-US" sz="2400">
                <a:solidFill>
                  <a:srgbClr val="FF6600"/>
                </a:solidFill>
              </a:rPr>
              <a:t> Correlação: </a:t>
            </a:r>
            <a:r>
              <a:rPr lang="en-US" sz="2400"/>
              <a:t>grau de associação / </a:t>
            </a:r>
            <a:r>
              <a:rPr lang="en-US" sz="2400">
                <a:solidFill>
                  <a:srgbClr val="FF6600"/>
                </a:solidFill>
              </a:rPr>
              <a:t>Regressão:</a:t>
            </a:r>
            <a:r>
              <a:rPr lang="en-US" sz="2400"/>
              <a:t> capacidade </a:t>
            </a:r>
          </a:p>
          <a:p>
            <a:pPr defTabSz="912813"/>
            <a:r>
              <a:rPr lang="en-US" sz="2400"/>
              <a:t>		    </a:t>
            </a:r>
            <a:r>
              <a:rPr lang="en-US" sz="2000"/>
              <a:t>entre 2 variáveis         de predicção de um valor baseado            				               no conhecimento do outro</a:t>
            </a:r>
          </a:p>
          <a:p>
            <a:pPr algn="ctr" defTabSz="912813"/>
            <a:r>
              <a:rPr lang="en-US" sz="2400"/>
              <a:t>(prever Y conhecendo-se o X)</a:t>
            </a:r>
          </a:p>
          <a:p>
            <a:pPr algn="ctr" defTabSz="912813">
              <a:lnSpc>
                <a:spcPct val="110000"/>
              </a:lnSpc>
            </a:pPr>
            <a:r>
              <a:rPr lang="en-US" sz="2400">
                <a:solidFill>
                  <a:schemeClr val="folHlink"/>
                </a:solidFill>
              </a:rPr>
              <a:t>Equação da Reta de Regressão:</a:t>
            </a:r>
          </a:p>
          <a:p>
            <a:pPr algn="ctr" defTabSz="912813">
              <a:lnSpc>
                <a:spcPct val="110000"/>
              </a:lnSpc>
            </a:pPr>
            <a:r>
              <a:rPr lang="en-US" sz="2400"/>
              <a:t>Y = a + bx	(a= Y – bx)</a:t>
            </a:r>
          </a:p>
          <a:p>
            <a:pPr algn="ctr" defTabSz="912813">
              <a:lnSpc>
                <a:spcPct val="110000"/>
              </a:lnSpc>
            </a:pPr>
            <a:r>
              <a:rPr lang="en-US" sz="2400"/>
              <a:t>a : coeficiente angular (inclinação da reta)</a:t>
            </a:r>
          </a:p>
          <a:p>
            <a:pPr algn="ctr" defTabSz="912813">
              <a:lnSpc>
                <a:spcPct val="110000"/>
              </a:lnSpc>
            </a:pPr>
            <a:r>
              <a:rPr lang="en-US" sz="2400"/>
              <a:t>b: coeficiente linear (intersecção da reta com o eixo X)</a:t>
            </a:r>
            <a:endParaRPr lang="pt-BR" sz="2400">
              <a:sym typeface="Symbol" pitchFamily="18" charset="2"/>
            </a:endParaRPr>
          </a:p>
        </p:txBody>
      </p:sp>
      <p:sp>
        <p:nvSpPr>
          <p:cNvPr id="74758" name="Line 9"/>
          <p:cNvSpPr>
            <a:spLocks noChangeShapeType="1"/>
          </p:cNvSpPr>
          <p:nvPr/>
        </p:nvSpPr>
        <p:spPr bwMode="auto">
          <a:xfrm>
            <a:off x="2771775" y="3068638"/>
            <a:ext cx="360363" cy="0"/>
          </a:xfrm>
          <a:prstGeom prst="line">
            <a:avLst/>
          </a:prstGeom>
          <a:noFill/>
          <a:ln w="9525">
            <a:solidFill>
              <a:schemeClr val="tx1"/>
            </a:solidFill>
            <a:round/>
            <a:headEnd/>
            <a:tailEnd/>
          </a:ln>
        </p:spPr>
        <p:txBody>
          <a:bodyPr/>
          <a:lstStyle/>
          <a:p>
            <a:endParaRPr lang="pt-BR"/>
          </a:p>
        </p:txBody>
      </p:sp>
      <p:sp>
        <p:nvSpPr>
          <p:cNvPr id="74759" name="Line 10"/>
          <p:cNvSpPr>
            <a:spLocks noChangeShapeType="1"/>
          </p:cNvSpPr>
          <p:nvPr/>
        </p:nvSpPr>
        <p:spPr bwMode="auto">
          <a:xfrm>
            <a:off x="5148263" y="3068638"/>
            <a:ext cx="360362" cy="0"/>
          </a:xfrm>
          <a:prstGeom prst="line">
            <a:avLst/>
          </a:prstGeom>
          <a:noFill/>
          <a:ln w="9525">
            <a:solidFill>
              <a:schemeClr val="tx1"/>
            </a:solidFill>
            <a:round/>
            <a:headEnd/>
            <a:tailEnd/>
          </a:ln>
        </p:spPr>
        <p:txBody>
          <a:bodyPr/>
          <a:lstStyle/>
          <a:p>
            <a:endParaRPr lang="pt-BR"/>
          </a:p>
        </p:txBody>
      </p:sp>
      <p:pic>
        <p:nvPicPr>
          <p:cNvPr id="74760" name="Picture 11" descr="Estatística 1"/>
          <p:cNvPicPr>
            <a:picLocks noChangeAspect="1" noChangeArrowheads="1"/>
          </p:cNvPicPr>
          <p:nvPr/>
        </p:nvPicPr>
        <p:blipFill>
          <a:blip r:embed="rId2"/>
          <a:srcRect/>
          <a:stretch>
            <a:fillRect/>
          </a:stretch>
        </p:blipFill>
        <p:spPr bwMode="auto">
          <a:xfrm>
            <a:off x="2438400" y="4267200"/>
            <a:ext cx="3657600" cy="2447925"/>
          </a:xfrm>
          <a:prstGeom prst="rect">
            <a:avLst/>
          </a:prstGeom>
          <a:noFill/>
          <a:ln w="9525">
            <a:noFill/>
            <a:miter lim="800000"/>
            <a:headEnd/>
            <a:tailEnd/>
          </a:ln>
        </p:spPr>
      </p:pic>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bwMode="auto">
          <a:xfrm>
            <a:off x="2557462" y="-53975"/>
            <a:ext cx="8229600" cy="1250950"/>
          </a:xfrm>
        </p:spPr>
        <p:txBody>
          <a:bodyPr wrap="square" rIns="45720" numCol="1" anchorCtr="0" compatLnSpc="1">
            <a:prstTxWarp prst="textNoShape">
              <a:avLst/>
            </a:prstTxWarp>
            <a:normAutofit/>
            <a:scene3d>
              <a:camera prst="orthographicFront"/>
              <a:lightRig rig="threePt" dir="t">
                <a:rot lat="0" lon="0" rev="4800000"/>
              </a:lightRig>
            </a:scene3d>
            <a:sp3d prstMaterial="matte">
              <a:bevelT w="50800" h="10160"/>
            </a:sp3d>
          </a:bodyPr>
          <a:lstStyle/>
          <a:p>
            <a:pPr eaLnBrk="0" hangingPunct="0">
              <a:defRPr/>
            </a:pPr>
            <a:r>
              <a:rPr lang="pt-BR" sz="3200" b="1" spc="0" smtClean="0">
                <a:solidFill>
                  <a:schemeClr val="accent1"/>
                </a:solidFill>
              </a:rPr>
              <a:t>CORRELAÇÃO E REGRESSÃO</a:t>
            </a:r>
          </a:p>
        </p:txBody>
      </p:sp>
      <p:sp>
        <p:nvSpPr>
          <p:cNvPr id="75779" name="Rectangle 3"/>
          <p:cNvSpPr>
            <a:spLocks noGrp="1"/>
          </p:cNvSpPr>
          <p:nvPr>
            <p:ph type="body" idx="4294967295"/>
          </p:nvPr>
        </p:nvSpPr>
        <p:spPr>
          <a:xfrm>
            <a:off x="0" y="1773238"/>
            <a:ext cx="8532813" cy="4625975"/>
          </a:xfrm>
          <a:solidFill>
            <a:schemeClr val="bg1"/>
          </a:solidFill>
        </p:spPr>
        <p:txBody>
          <a:bodyPr lIns="54864" tIns="91440"/>
          <a:lstStyle/>
          <a:p>
            <a:pPr marL="438150" indent="-319088">
              <a:lnSpc>
                <a:spcPct val="80000"/>
              </a:lnSpc>
              <a:buFont typeface="Arial" charset="0"/>
              <a:buNone/>
            </a:pPr>
            <a:r>
              <a:rPr lang="pt-BR" sz="1800" b="1" smtClean="0">
                <a:solidFill>
                  <a:srgbClr val="0066FF"/>
                </a:solidFill>
              </a:rPr>
              <a:t>                              Regressão Linear simples</a:t>
            </a:r>
          </a:p>
          <a:p>
            <a:pPr marL="438150" indent="-319088">
              <a:lnSpc>
                <a:spcPct val="80000"/>
              </a:lnSpc>
            </a:pPr>
            <a:endParaRPr lang="pt-BR" sz="1800" b="1" smtClean="0">
              <a:solidFill>
                <a:srgbClr val="0066FF"/>
              </a:solidFill>
            </a:endParaRPr>
          </a:p>
          <a:p>
            <a:pPr marL="438150" indent="-319088">
              <a:lnSpc>
                <a:spcPct val="80000"/>
              </a:lnSpc>
            </a:pPr>
            <a:r>
              <a:rPr lang="pt-BR" sz="1800" smtClean="0"/>
              <a:t>Enquanto a </a:t>
            </a:r>
            <a:r>
              <a:rPr lang="pt-BR" sz="1800" b="1" smtClean="0">
                <a:solidFill>
                  <a:schemeClr val="accent1"/>
                </a:solidFill>
              </a:rPr>
              <a:t>CORRELAÇÃO</a:t>
            </a:r>
            <a:r>
              <a:rPr lang="pt-BR" sz="1800" smtClean="0"/>
              <a:t> indica o grau de </a:t>
            </a:r>
            <a:r>
              <a:rPr lang="pt-BR" sz="1800" b="1" smtClean="0"/>
              <a:t>associação</a:t>
            </a:r>
            <a:r>
              <a:rPr lang="pt-BR" sz="1800" smtClean="0"/>
              <a:t> entre duas variáveis, a </a:t>
            </a:r>
            <a:r>
              <a:rPr lang="pt-BR" sz="1800" b="1" smtClean="0">
                <a:solidFill>
                  <a:srgbClr val="0066FF"/>
                </a:solidFill>
              </a:rPr>
              <a:t>REGRESSÃO</a:t>
            </a:r>
            <a:r>
              <a:rPr lang="pt-BR" sz="1800" smtClean="0"/>
              <a:t> diz respeito à </a:t>
            </a:r>
            <a:r>
              <a:rPr lang="pt-BR" sz="1800" b="1" smtClean="0"/>
              <a:t>capacidade de prever</a:t>
            </a:r>
            <a:r>
              <a:rPr lang="pt-BR" sz="1800" smtClean="0"/>
              <a:t> um valor baseado no conhecimento do outro (de prever Y dado que X seja conhecido). </a:t>
            </a:r>
            <a:r>
              <a:rPr lang="pt-BR" sz="1800" b="1" smtClean="0">
                <a:solidFill>
                  <a:srgbClr val="0000FF"/>
                </a:solidFill>
              </a:rPr>
              <a:t>A regressão tem como objetivo quantificar o efeito do X sobre o Y</a:t>
            </a:r>
            <a:r>
              <a:rPr lang="pt-BR" sz="1800" smtClean="0"/>
              <a:t>. A essência da análise de regressão é a previsão de algum tipo de saída (resultado) a partir de uma (regressão simples)  ou mais variáveis previsoras (regressão múltipla). O conceito de regressão deve-se a Galton e consiste em aproximar uma linha reta (</a:t>
            </a:r>
            <a:r>
              <a:rPr lang="pt-BR" sz="1800" b="1" smtClean="0"/>
              <a:t>reta de regressão</a:t>
            </a:r>
            <a:r>
              <a:rPr lang="pt-BR" sz="1800" smtClean="0"/>
              <a:t>) de uma nuvem de pontos de um diagrama de dispersão, ou seja, representa a nuvem de pontos mediante uma reta.</a:t>
            </a:r>
          </a:p>
        </p:txBody>
      </p:sp>
      <p:sp>
        <p:nvSpPr>
          <p:cNvPr id="75780" name="Oval 4"/>
          <p:cNvSpPr>
            <a:spLocks noChangeArrowheads="1"/>
          </p:cNvSpPr>
          <p:nvPr/>
        </p:nvSpPr>
        <p:spPr bwMode="auto">
          <a:xfrm>
            <a:off x="0" y="0"/>
            <a:ext cx="2555875" cy="908050"/>
          </a:xfrm>
          <a:prstGeom prst="ellipse">
            <a:avLst/>
          </a:prstGeom>
          <a:solidFill>
            <a:schemeClr val="accent1"/>
          </a:solidFill>
          <a:ln w="9525">
            <a:solidFill>
              <a:schemeClr val="tx1"/>
            </a:solidFill>
            <a:round/>
            <a:headEnd/>
            <a:tailEnd/>
          </a:ln>
        </p:spPr>
        <p:txBody>
          <a:bodyPr wrap="none" anchor="ctr"/>
          <a:lstStyle/>
          <a:p>
            <a:pPr algn="ctr"/>
            <a:r>
              <a:rPr lang="pt-BR"/>
              <a:t>Observação!Se dúvida</a:t>
            </a:r>
          </a:p>
          <a:p>
            <a:pPr algn="ctr"/>
            <a:r>
              <a:rPr lang="pt-BR"/>
              <a:t>Consultem!</a:t>
            </a:r>
          </a:p>
        </p:txBody>
      </p:sp>
      <p:graphicFrame>
        <p:nvGraphicFramePr>
          <p:cNvPr id="71685" name="Group 5"/>
          <p:cNvGraphicFramePr>
            <a:graphicFrameLocks noGrp="1"/>
          </p:cNvGraphicFramePr>
          <p:nvPr/>
        </p:nvGraphicFramePr>
        <p:xfrm>
          <a:off x="179388" y="981075"/>
          <a:ext cx="8964612" cy="579438"/>
        </p:xfrm>
        <a:graphic>
          <a:graphicData uri="http://schemas.openxmlformats.org/drawingml/2006/table">
            <a:tbl>
              <a:tblPr/>
              <a:tblGrid>
                <a:gridCol w="8178800"/>
                <a:gridCol w="785812"/>
              </a:tblGrid>
              <a:tr h="579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Estat</a:t>
                      </a:r>
                      <a:r>
                        <a:rPr kumimoji="0" lang="pt-BR" sz="1200" b="1" i="0" u="none" strike="noStrike" cap="none" normalizeH="0" baseline="0" smtClean="0">
                          <a:ln>
                            <a:noFill/>
                          </a:ln>
                          <a:solidFill>
                            <a:srgbClr val="999999"/>
                          </a:solidFill>
                          <a:effectLst/>
                          <a:latin typeface="Calibri" pitchFamily="34" charset="0"/>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stica computacional: Uso do SPSS - o essencial</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chemeClr val="tx1"/>
                        </a:solidFill>
                        <a:effectLst/>
                        <a:latin typeface="Calibri" pitchFamily="34" charset="0"/>
                        <a:cs typeface="Arial" charset="0"/>
                      </a:endParaRPr>
                    </a:p>
                  </a:txBody>
                  <a:tcPr marT="45745" marB="45745"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400" b="0" i="0" u="none" strike="noStrike" cap="none" normalizeH="0" baseline="0" smtClean="0">
                          <a:ln>
                            <a:noFill/>
                          </a:ln>
                          <a:solidFill>
                            <a:srgbClr val="000000"/>
                          </a:solidFill>
                          <a:effectLst/>
                          <a:latin typeface="Calibri" pitchFamily="34"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marT="45745" marB="45745" horzOverflow="overflow">
                    <a:lnL>
                      <a:noFill/>
                    </a:lnL>
                    <a:lnR>
                      <a:noFill/>
                    </a:lnR>
                    <a:lnT>
                      <a:noFill/>
                    </a:lnT>
                    <a:lnB>
                      <a:noFill/>
                    </a:lnB>
                    <a:lnTlToBr>
                      <a:noFill/>
                    </a:lnTlToBr>
                    <a:lnBlToTr>
                      <a:noFill/>
                    </a:lnBlToTr>
                    <a:solidFill>
                      <a:srgbClr val="E4E4E4"/>
                    </a:solidFill>
                  </a:tcPr>
                </a:tc>
              </a:tr>
            </a:tbl>
          </a:graphicData>
        </a:graphic>
      </p:graphicFrame>
      <p:pic>
        <p:nvPicPr>
          <p:cNvPr id="75784" name="Picture 12" descr="link2">
            <a:hlinkClick r:id="rId2"/>
          </p:cNvPr>
          <p:cNvPicPr>
            <a:picLocks noChangeAspect="1" noChangeArrowheads="1"/>
          </p:cNvPicPr>
          <p:nvPr/>
        </p:nvPicPr>
        <p:blipFill>
          <a:blip r:embed="rId3"/>
          <a:srcRect/>
          <a:stretch>
            <a:fillRect/>
          </a:stretch>
        </p:blipFill>
        <p:spPr bwMode="auto">
          <a:xfrm>
            <a:off x="8575675" y="1052513"/>
            <a:ext cx="568325" cy="460375"/>
          </a:xfrm>
          <a:prstGeom prst="rect">
            <a:avLst/>
          </a:prstGeom>
          <a:noFill/>
          <a:ln w="9525">
            <a:noFill/>
            <a:miter lim="800000"/>
            <a:headEnd/>
            <a:tailEnd/>
          </a:ln>
        </p:spPr>
      </p:pic>
      <p:sp>
        <p:nvSpPr>
          <p:cNvPr id="75785" name="Text Box 14"/>
          <p:cNvSpPr txBox="1">
            <a:spLocks noChangeArrowheads="1"/>
          </p:cNvSpPr>
          <p:nvPr/>
        </p:nvSpPr>
        <p:spPr bwMode="auto">
          <a:xfrm>
            <a:off x="6351588" y="6400800"/>
            <a:ext cx="2165350" cy="366713"/>
          </a:xfrm>
          <a:prstGeom prst="rect">
            <a:avLst/>
          </a:prstGeom>
          <a:noFill/>
          <a:ln w="9525">
            <a:noFill/>
            <a:miter lim="800000"/>
            <a:headEnd/>
            <a:tailEnd/>
          </a:ln>
        </p:spPr>
        <p:txBody>
          <a:bodyPr wrap="none">
            <a:spAutoFit/>
          </a:bodyPr>
          <a:lstStyle/>
          <a:p>
            <a:r>
              <a:rPr lang="pt-BR"/>
              <a:t>Margotto, PR, 2012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5" name="Text Box 5"/>
          <p:cNvSpPr txBox="1">
            <a:spLocks noChangeArrowheads="1"/>
          </p:cNvSpPr>
          <p:nvPr/>
        </p:nvSpPr>
        <p:spPr bwMode="auto">
          <a:xfrm>
            <a:off x="0" y="692150"/>
            <a:ext cx="9055100" cy="5857875"/>
          </a:xfrm>
          <a:prstGeom prst="rect">
            <a:avLst/>
          </a:prstGeom>
          <a:solidFill>
            <a:schemeClr val="bg1"/>
          </a:solidFill>
          <a:ln w="9525">
            <a:noFill/>
            <a:miter lim="800000"/>
            <a:headEnd/>
            <a:tailEnd/>
          </a:ln>
        </p:spPr>
        <p:txBody>
          <a:bodyPr>
            <a:spAutoFit/>
          </a:bodyPr>
          <a:lstStyle/>
          <a:p>
            <a:pPr algn="ctr" defTabSz="912813">
              <a:lnSpc>
                <a:spcPct val="140000"/>
              </a:lnSpc>
            </a:pPr>
            <a:r>
              <a:rPr lang="en-US" sz="2000">
                <a:solidFill>
                  <a:schemeClr val="folHlink"/>
                </a:solidFill>
              </a:rPr>
              <a:t>Correlação / Regressão</a:t>
            </a:r>
          </a:p>
          <a:p>
            <a:pPr defTabSz="912813">
              <a:lnSpc>
                <a:spcPct val="90000"/>
              </a:lnSpc>
              <a:buFontTx/>
              <a:buChar char="•"/>
            </a:pPr>
            <a:r>
              <a:rPr lang="en-US" sz="2000">
                <a:solidFill>
                  <a:srgbClr val="FF6600"/>
                </a:solidFill>
              </a:rPr>
              <a:t> Exemplo: </a:t>
            </a:r>
            <a:r>
              <a:rPr lang="en-US" sz="2000"/>
              <a:t>a correlação entre o peso pré-gravídico e o peso do RN foi de 0,22. Aequação da reta: Y = 2547, 79 + 12,8 x</a:t>
            </a:r>
          </a:p>
          <a:p>
            <a:pPr defTabSz="912813">
              <a:lnSpc>
                <a:spcPct val="140000"/>
              </a:lnSpc>
              <a:buFontTx/>
              <a:buChar char="•"/>
            </a:pPr>
            <a:endParaRPr lang="en-US" sz="2000"/>
          </a:p>
          <a:p>
            <a:pPr defTabSz="912813">
              <a:lnSpc>
                <a:spcPct val="140000"/>
              </a:lnSpc>
              <a:buFontTx/>
              <a:buChar char="•"/>
            </a:pPr>
            <a:endParaRPr lang="en-US" sz="2000"/>
          </a:p>
          <a:p>
            <a:pPr defTabSz="912813">
              <a:lnSpc>
                <a:spcPct val="140000"/>
              </a:lnSpc>
              <a:buFontTx/>
              <a:buChar char="•"/>
            </a:pPr>
            <a:endParaRPr lang="en-US" sz="2000"/>
          </a:p>
          <a:p>
            <a:pPr defTabSz="912813">
              <a:lnSpc>
                <a:spcPct val="140000"/>
              </a:lnSpc>
              <a:buFontTx/>
              <a:buChar char="•"/>
            </a:pPr>
            <a:endParaRPr lang="en-US" sz="2000"/>
          </a:p>
          <a:p>
            <a:pPr defTabSz="912813">
              <a:lnSpc>
                <a:spcPct val="140000"/>
              </a:lnSpc>
              <a:buFontTx/>
              <a:buChar char="•"/>
            </a:pPr>
            <a:endParaRPr lang="en-US" sz="2000"/>
          </a:p>
          <a:p>
            <a:pPr defTabSz="912813">
              <a:lnSpc>
                <a:spcPct val="140000"/>
              </a:lnSpc>
              <a:buFontTx/>
              <a:buChar char="•"/>
            </a:pPr>
            <a:endParaRPr lang="en-US" sz="2000"/>
          </a:p>
          <a:p>
            <a:pPr defTabSz="912813">
              <a:lnSpc>
                <a:spcPct val="140000"/>
              </a:lnSpc>
            </a:pPr>
            <a:r>
              <a:rPr lang="pt-BR" sz="2000">
                <a:sym typeface="Symbol" pitchFamily="18" charset="2"/>
              </a:rPr>
              <a:t> Assim, uma gestante com peso pré-gravídico de 60 Kg espera-se um RN c/ peso de 3,315g</a:t>
            </a:r>
          </a:p>
          <a:p>
            <a:pPr defTabSz="912813">
              <a:lnSpc>
                <a:spcPct val="90000"/>
              </a:lnSpc>
            </a:pPr>
            <a:r>
              <a:rPr lang="pt-BR" sz="2000">
                <a:sym typeface="Symbol" pitchFamily="18" charset="2"/>
              </a:rPr>
              <a:t>R2 ( r squared): coeficiente de determinação: proporção da variação total que é explicada. Peso pré –gravídico e peso ao nascer :</a:t>
            </a:r>
          </a:p>
          <a:p>
            <a:pPr defTabSz="912813">
              <a:lnSpc>
                <a:spcPct val="90000"/>
              </a:lnSpc>
            </a:pPr>
            <a:r>
              <a:rPr lang="pt-BR" sz="2000">
                <a:sym typeface="Symbol" pitchFamily="18" charset="2"/>
              </a:rPr>
              <a:t> r</a:t>
            </a:r>
            <a:r>
              <a:rPr lang="pt-BR" sz="2000" baseline="30000">
                <a:sym typeface="Symbol" pitchFamily="18" charset="2"/>
              </a:rPr>
              <a:t>2</a:t>
            </a:r>
            <a:r>
              <a:rPr lang="pt-BR" sz="2000">
                <a:sym typeface="Symbol" pitchFamily="18" charset="2"/>
              </a:rPr>
              <a:t> = 0,22 </a:t>
            </a:r>
            <a:r>
              <a:rPr lang="pt-BR" sz="2000" baseline="30000">
                <a:sym typeface="Symbol" pitchFamily="18" charset="2"/>
              </a:rPr>
              <a:t>2</a:t>
            </a:r>
            <a:r>
              <a:rPr lang="pt-BR" sz="2000">
                <a:sym typeface="Symbol" pitchFamily="18" charset="2"/>
              </a:rPr>
              <a:t> = 4,84 ≈ 5%</a:t>
            </a:r>
          </a:p>
          <a:p>
            <a:pPr defTabSz="912813">
              <a:lnSpc>
                <a:spcPct val="90000"/>
              </a:lnSpc>
            </a:pPr>
            <a:r>
              <a:rPr lang="pt-BR" sz="2000">
                <a:sym typeface="Symbol" pitchFamily="18" charset="2"/>
              </a:rPr>
              <a:t>( o peso ao nascer é explicado pelo peso da mãe em apenas 5%)</a:t>
            </a:r>
          </a:p>
          <a:p>
            <a:pPr defTabSz="912813">
              <a:lnSpc>
                <a:spcPct val="90000"/>
              </a:lnSpc>
            </a:pPr>
            <a:r>
              <a:rPr lang="pt-BR" sz="2000">
                <a:sym typeface="Symbol" pitchFamily="18" charset="2"/>
              </a:rPr>
              <a:t>(Tese de Doutorado – Curvas de Crescimento Intra-uterinas Margotto, PR)</a:t>
            </a:r>
          </a:p>
        </p:txBody>
      </p:sp>
      <p:sp>
        <p:nvSpPr>
          <p:cNvPr id="76806" name="Line 7"/>
          <p:cNvSpPr>
            <a:spLocks noChangeShapeType="1"/>
          </p:cNvSpPr>
          <p:nvPr/>
        </p:nvSpPr>
        <p:spPr bwMode="auto">
          <a:xfrm>
            <a:off x="4356100" y="1916113"/>
            <a:ext cx="360363" cy="0"/>
          </a:xfrm>
          <a:prstGeom prst="line">
            <a:avLst/>
          </a:prstGeom>
          <a:noFill/>
          <a:ln w="9525">
            <a:solidFill>
              <a:schemeClr val="tx1"/>
            </a:solidFill>
            <a:round/>
            <a:headEnd/>
            <a:tailEnd/>
          </a:ln>
        </p:spPr>
        <p:txBody>
          <a:bodyPr/>
          <a:lstStyle/>
          <a:p>
            <a:endParaRPr lang="pt-BR"/>
          </a:p>
        </p:txBody>
      </p:sp>
      <p:pic>
        <p:nvPicPr>
          <p:cNvPr id="76807" name="Picture 9" descr="pag52"/>
          <p:cNvPicPr>
            <a:picLocks noChangeAspect="1" noChangeArrowheads="1"/>
          </p:cNvPicPr>
          <p:nvPr/>
        </p:nvPicPr>
        <p:blipFill>
          <a:blip r:embed="rId2">
            <a:lum bright="-38000" contrast="52000"/>
          </a:blip>
          <a:srcRect/>
          <a:stretch>
            <a:fillRect/>
          </a:stretch>
        </p:blipFill>
        <p:spPr bwMode="auto">
          <a:xfrm>
            <a:off x="2555875" y="1700213"/>
            <a:ext cx="3024188" cy="2665412"/>
          </a:xfrm>
          <a:prstGeom prst="rect">
            <a:avLst/>
          </a:prstGeom>
          <a:noFill/>
          <a:ln w="9525">
            <a:noFill/>
            <a:miter lim="800000"/>
            <a:headEnd/>
            <a:tailEnd/>
          </a:ln>
        </p:spPr>
      </p:pic>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9" name="Text Box 5"/>
          <p:cNvSpPr txBox="1">
            <a:spLocks noChangeArrowheads="1"/>
          </p:cNvSpPr>
          <p:nvPr/>
        </p:nvSpPr>
        <p:spPr bwMode="auto">
          <a:xfrm>
            <a:off x="88900" y="609600"/>
            <a:ext cx="9055100" cy="1990725"/>
          </a:xfrm>
          <a:prstGeom prst="rect">
            <a:avLst/>
          </a:prstGeom>
          <a:noFill/>
          <a:ln w="9525">
            <a:noFill/>
            <a:miter lim="800000"/>
            <a:headEnd/>
            <a:tailEnd/>
          </a:ln>
        </p:spPr>
        <p:txBody>
          <a:bodyPr>
            <a:spAutoFit/>
          </a:bodyPr>
          <a:lstStyle/>
          <a:p>
            <a:pPr algn="ctr" defTabSz="912813">
              <a:lnSpc>
                <a:spcPct val="130000"/>
              </a:lnSpc>
            </a:pPr>
            <a:r>
              <a:rPr lang="en-US" sz="2400">
                <a:solidFill>
                  <a:schemeClr val="folHlink"/>
                </a:solidFill>
              </a:rPr>
              <a:t>Correlação / </a:t>
            </a:r>
            <a:r>
              <a:rPr lang="en-US" sz="2400" b="1">
                <a:solidFill>
                  <a:srgbClr val="0000FF"/>
                </a:solidFill>
              </a:rPr>
              <a:t>Regressão</a:t>
            </a:r>
          </a:p>
          <a:p>
            <a:pPr defTabSz="912813">
              <a:lnSpc>
                <a:spcPct val="130000"/>
              </a:lnSpc>
              <a:buFontTx/>
              <a:buChar char="•"/>
            </a:pPr>
            <a:r>
              <a:rPr lang="en-US" sz="2400">
                <a:solidFill>
                  <a:srgbClr val="FF6600"/>
                </a:solidFill>
              </a:rPr>
              <a:t> </a:t>
            </a:r>
            <a:r>
              <a:rPr lang="en-US" sz="2400" b="1">
                <a:solidFill>
                  <a:srgbClr val="FF33CC"/>
                </a:solidFill>
              </a:rPr>
              <a:t>Base excess e PaCO</a:t>
            </a:r>
            <a:r>
              <a:rPr lang="en-US" sz="2400" b="1" baseline="-25000">
                <a:solidFill>
                  <a:srgbClr val="FF33CC"/>
                </a:solidFill>
              </a:rPr>
              <a:t>2</a:t>
            </a:r>
          </a:p>
          <a:p>
            <a:pPr marL="742950" lvl="1" indent="-285750" defTabSz="912813">
              <a:lnSpc>
                <a:spcPct val="130000"/>
              </a:lnSpc>
            </a:pPr>
            <a:r>
              <a:rPr lang="pt-BR" sz="2400">
                <a:solidFill>
                  <a:srgbClr val="0000FF"/>
                </a:solidFill>
                <a:sym typeface="Symbol" pitchFamily="18" charset="2"/>
              </a:rPr>
              <a:t>Equação de regressão: Y = 1,07 BE + 40 ,98</a:t>
            </a:r>
          </a:p>
          <a:p>
            <a:pPr defTabSz="912813">
              <a:lnSpc>
                <a:spcPct val="130000"/>
              </a:lnSpc>
            </a:pPr>
            <a:r>
              <a:rPr lang="pt-BR" sz="2400">
                <a:sym typeface="Symbol" pitchFamily="18" charset="2"/>
              </a:rPr>
              <a:t>				  r = 0,94 / r</a:t>
            </a:r>
            <a:r>
              <a:rPr lang="pt-BR" sz="2400" baseline="30000">
                <a:sym typeface="Symbol" pitchFamily="18" charset="2"/>
              </a:rPr>
              <a:t>2</a:t>
            </a:r>
            <a:r>
              <a:rPr lang="pt-BR" sz="2400">
                <a:sym typeface="Symbol" pitchFamily="18" charset="2"/>
              </a:rPr>
              <a:t> = 0.88 = 88%</a:t>
            </a:r>
          </a:p>
        </p:txBody>
      </p:sp>
      <p:pic>
        <p:nvPicPr>
          <p:cNvPr id="77830" name="Picture 11" descr="b-17"/>
          <p:cNvPicPr>
            <a:picLocks noChangeAspect="1" noChangeArrowheads="1"/>
          </p:cNvPicPr>
          <p:nvPr/>
        </p:nvPicPr>
        <p:blipFill>
          <a:blip r:embed="rId2"/>
          <a:srcRect/>
          <a:stretch>
            <a:fillRect/>
          </a:stretch>
        </p:blipFill>
        <p:spPr bwMode="auto">
          <a:xfrm>
            <a:off x="827088" y="2565400"/>
            <a:ext cx="5054600" cy="3538538"/>
          </a:xfrm>
          <a:prstGeom prst="rect">
            <a:avLst/>
          </a:prstGeom>
          <a:noFill/>
          <a:ln w="9525">
            <a:noFill/>
            <a:miter lim="800000"/>
            <a:headEnd/>
            <a:tailEnd/>
          </a:ln>
        </p:spPr>
      </p:pic>
      <p:sp>
        <p:nvSpPr>
          <p:cNvPr id="77831" name="Text Box 7"/>
          <p:cNvSpPr txBox="1">
            <a:spLocks noChangeArrowheads="1"/>
          </p:cNvSpPr>
          <p:nvPr/>
        </p:nvSpPr>
        <p:spPr bwMode="auto">
          <a:xfrm>
            <a:off x="663575" y="6040438"/>
            <a:ext cx="5480050" cy="366712"/>
          </a:xfrm>
          <a:prstGeom prst="rect">
            <a:avLst/>
          </a:prstGeom>
          <a:noFill/>
          <a:ln w="9525">
            <a:noFill/>
            <a:miter lim="800000"/>
            <a:headEnd/>
            <a:tailEnd/>
          </a:ln>
          <a:effectLst/>
        </p:spPr>
        <p:txBody>
          <a:bodyPr wrap="none">
            <a:spAutoFit/>
          </a:bodyPr>
          <a:lstStyle/>
          <a:p>
            <a:r>
              <a:rPr lang="pt-BR"/>
              <a:t>Vejam que o </a:t>
            </a:r>
            <a:r>
              <a:rPr lang="pt-BR" i="1"/>
              <a:t>base excess</a:t>
            </a:r>
            <a:r>
              <a:rPr lang="pt-BR"/>
              <a:t> explica a PaCO2 em 88%</a:t>
            </a:r>
          </a:p>
        </p:txBody>
      </p:sp>
      <p:sp>
        <p:nvSpPr>
          <p:cNvPr id="77833" name="Line 9"/>
          <p:cNvSpPr>
            <a:spLocks noChangeShapeType="1"/>
          </p:cNvSpPr>
          <p:nvPr/>
        </p:nvSpPr>
        <p:spPr bwMode="auto">
          <a:xfrm flipH="1" flipV="1">
            <a:off x="5435600" y="2420938"/>
            <a:ext cx="720725" cy="503237"/>
          </a:xfrm>
          <a:prstGeom prst="line">
            <a:avLst/>
          </a:prstGeom>
          <a:noFill/>
          <a:ln w="76200">
            <a:solidFill>
              <a:srgbClr val="FF33CC"/>
            </a:solidFill>
            <a:round/>
            <a:headEnd/>
            <a:tailEnd type="triangle" w="med" len="med"/>
          </a:ln>
          <a:effectLst/>
        </p:spPr>
        <p:txBody>
          <a:bodyPr/>
          <a:lstStyle/>
          <a:p>
            <a:endParaRPr lang="pt-BR"/>
          </a:p>
        </p:txBody>
      </p:sp>
      <p:sp>
        <p:nvSpPr>
          <p:cNvPr id="77834" name="Text Box 10"/>
          <p:cNvSpPr txBox="1">
            <a:spLocks noChangeArrowheads="1"/>
          </p:cNvSpPr>
          <p:nvPr/>
        </p:nvSpPr>
        <p:spPr bwMode="auto">
          <a:xfrm>
            <a:off x="6135688" y="2728913"/>
            <a:ext cx="2009775" cy="650875"/>
          </a:xfrm>
          <a:prstGeom prst="rect">
            <a:avLst/>
          </a:prstGeom>
          <a:noFill/>
          <a:ln w="9525">
            <a:solidFill>
              <a:srgbClr val="FF33CC"/>
            </a:solidFill>
            <a:miter lim="800000"/>
            <a:headEnd/>
            <a:tailEnd/>
          </a:ln>
          <a:effectLst/>
        </p:spPr>
        <p:txBody>
          <a:bodyPr wrap="none">
            <a:spAutoFit/>
          </a:bodyPr>
          <a:lstStyle/>
          <a:p>
            <a:r>
              <a:rPr lang="pt-BR">
                <a:solidFill>
                  <a:srgbClr val="0000FF"/>
                </a:solidFill>
              </a:rPr>
              <a:t>É o coeficiente de</a:t>
            </a:r>
          </a:p>
          <a:p>
            <a:r>
              <a:rPr lang="pt-BR">
                <a:solidFill>
                  <a:srgbClr val="0000FF"/>
                </a:solidFill>
              </a:rPr>
              <a:t>Determinação!</a:t>
            </a: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4"/>
          <p:cNvSpPr>
            <a:spLocks noChangeArrowheads="1"/>
          </p:cNvSpPr>
          <p:nvPr/>
        </p:nvSpPr>
        <p:spPr bwMode="auto">
          <a:xfrm>
            <a:off x="-180975" y="1052513"/>
            <a:ext cx="9144000" cy="698500"/>
          </a:xfrm>
          <a:prstGeom prst="rect">
            <a:avLst/>
          </a:prstGeom>
          <a:solidFill>
            <a:schemeClr val="accent1"/>
          </a:solidFill>
          <a:ln w="9525">
            <a:solidFill>
              <a:schemeClr val="tx1"/>
            </a:solidFill>
            <a:miter lim="800000"/>
            <a:headEnd/>
            <a:tailEnd/>
          </a:ln>
        </p:spPr>
        <p:txBody>
          <a:bodyPr wrap="none" anchor="ctr"/>
          <a:lstStyle/>
          <a:p>
            <a:pPr algn="ctr"/>
            <a:r>
              <a:rPr lang="pt-BR" sz="2000"/>
              <a:t>Uso do bilirrubinômetro transcutâneo em recém-nascidos pré-termos </a:t>
            </a:r>
            <a:r>
              <a:rPr lang="pt-BR" sz="2000" b="1">
                <a:solidFill>
                  <a:srgbClr val="FF3300"/>
                </a:solidFill>
              </a:rPr>
              <a:t>≤34sem</a:t>
            </a:r>
          </a:p>
        </p:txBody>
      </p:sp>
      <p:sp>
        <p:nvSpPr>
          <p:cNvPr id="78851" name="Text Box 7"/>
          <p:cNvSpPr txBox="1">
            <a:spLocks noChangeArrowheads="1"/>
          </p:cNvSpPr>
          <p:nvPr/>
        </p:nvSpPr>
        <p:spPr bwMode="auto">
          <a:xfrm>
            <a:off x="552450" y="6216650"/>
            <a:ext cx="4603750" cy="641350"/>
          </a:xfrm>
          <a:prstGeom prst="rect">
            <a:avLst/>
          </a:prstGeom>
          <a:noFill/>
          <a:ln w="9525">
            <a:noFill/>
            <a:miter lim="800000"/>
            <a:headEnd/>
            <a:tailEnd/>
          </a:ln>
        </p:spPr>
        <p:txBody>
          <a:bodyPr wrap="none">
            <a:spAutoFit/>
          </a:bodyPr>
          <a:lstStyle/>
          <a:p>
            <a:pPr algn="ctr"/>
            <a:r>
              <a:rPr lang="pt-BR">
                <a:solidFill>
                  <a:srgbClr val="0000FF"/>
                </a:solidFill>
              </a:rPr>
              <a:t>Diagrama de dispersão mostrando</a:t>
            </a:r>
          </a:p>
          <a:p>
            <a:pPr algn="ctr"/>
            <a:r>
              <a:rPr lang="pt-BR">
                <a:solidFill>
                  <a:srgbClr val="0000FF"/>
                </a:solidFill>
              </a:rPr>
              <a:t>a correlação entre TSB(mg%) e TcB (mg%)</a:t>
            </a:r>
          </a:p>
        </p:txBody>
      </p:sp>
      <p:sp>
        <p:nvSpPr>
          <p:cNvPr id="78852" name="Text Box 9"/>
          <p:cNvSpPr txBox="1">
            <a:spLocks noChangeArrowheads="1"/>
          </p:cNvSpPr>
          <p:nvPr/>
        </p:nvSpPr>
        <p:spPr bwMode="auto">
          <a:xfrm>
            <a:off x="5559425" y="5824538"/>
            <a:ext cx="3092450" cy="641350"/>
          </a:xfrm>
          <a:prstGeom prst="rect">
            <a:avLst/>
          </a:prstGeom>
          <a:solidFill>
            <a:schemeClr val="bg1"/>
          </a:solidFill>
          <a:ln w="9525">
            <a:noFill/>
            <a:miter lim="800000"/>
            <a:headEnd/>
            <a:tailEnd/>
          </a:ln>
        </p:spPr>
        <p:txBody>
          <a:bodyPr wrap="none">
            <a:spAutoFit/>
          </a:bodyPr>
          <a:lstStyle/>
          <a:p>
            <a:r>
              <a:rPr lang="pt-BR"/>
              <a:t>TSB: bilirrubina sérica total</a:t>
            </a:r>
          </a:p>
          <a:p>
            <a:r>
              <a:rPr lang="pt-BR"/>
              <a:t>TcB: bilirrubina transcutânea</a:t>
            </a:r>
          </a:p>
        </p:txBody>
      </p:sp>
      <p:sp>
        <p:nvSpPr>
          <p:cNvPr id="78853" name="Oval 10"/>
          <p:cNvSpPr>
            <a:spLocks noChangeArrowheads="1"/>
          </p:cNvSpPr>
          <p:nvPr/>
        </p:nvSpPr>
        <p:spPr bwMode="auto">
          <a:xfrm>
            <a:off x="4932363" y="1989138"/>
            <a:ext cx="4211637" cy="1727200"/>
          </a:xfrm>
          <a:prstGeom prst="ellipse">
            <a:avLst/>
          </a:prstGeom>
          <a:solidFill>
            <a:schemeClr val="accent1"/>
          </a:solidFill>
          <a:ln w="9525">
            <a:solidFill>
              <a:schemeClr val="tx1"/>
            </a:solidFill>
            <a:round/>
            <a:headEnd/>
            <a:tailEnd/>
          </a:ln>
        </p:spPr>
        <p:txBody>
          <a:bodyPr wrap="none" anchor="ctr"/>
          <a:lstStyle/>
          <a:p>
            <a:pPr algn="ctr"/>
            <a:r>
              <a:rPr lang="pt-BR">
                <a:solidFill>
                  <a:srgbClr val="FFFF00"/>
                </a:solidFill>
              </a:rPr>
              <a:t>Observem a significante correlação</a:t>
            </a:r>
          </a:p>
          <a:p>
            <a:pPr algn="ctr"/>
            <a:r>
              <a:rPr lang="pt-BR">
                <a:solidFill>
                  <a:srgbClr val="FFFF00"/>
                </a:solidFill>
              </a:rPr>
              <a:t>Entre TSB e TcB.</a:t>
            </a:r>
          </a:p>
          <a:p>
            <a:pPr algn="ctr"/>
            <a:r>
              <a:rPr lang="pt-BR">
                <a:solidFill>
                  <a:srgbClr val="FFFF00"/>
                </a:solidFill>
              </a:rPr>
              <a:t>Equação da reta:</a:t>
            </a:r>
          </a:p>
          <a:p>
            <a:pPr algn="ctr"/>
            <a:r>
              <a:rPr lang="pt-BR" b="1">
                <a:solidFill>
                  <a:srgbClr val="FFFF00"/>
                </a:solidFill>
              </a:rPr>
              <a:t>Y=1,13x-1,96</a:t>
            </a:r>
          </a:p>
        </p:txBody>
      </p:sp>
      <p:sp>
        <p:nvSpPr>
          <p:cNvPr id="78854" name="AutoShape 12"/>
          <p:cNvSpPr>
            <a:spLocks noChangeArrowheads="1"/>
          </p:cNvSpPr>
          <p:nvPr/>
        </p:nvSpPr>
        <p:spPr bwMode="auto">
          <a:xfrm>
            <a:off x="4211638" y="3429000"/>
            <a:ext cx="1296987" cy="1152525"/>
          </a:xfrm>
          <a:prstGeom prst="curvedRightArrow">
            <a:avLst>
              <a:gd name="adj1" fmla="val 20000"/>
              <a:gd name="adj2" fmla="val 40000"/>
              <a:gd name="adj3" fmla="val 37511"/>
            </a:avLst>
          </a:prstGeom>
          <a:solidFill>
            <a:srgbClr val="FF33CC"/>
          </a:solidFill>
          <a:ln w="38100">
            <a:solidFill>
              <a:srgbClr val="0000FF"/>
            </a:solidFill>
            <a:miter lim="800000"/>
            <a:headEnd/>
            <a:tailEnd/>
          </a:ln>
        </p:spPr>
        <p:txBody>
          <a:bodyPr wrap="none" anchor="ctr"/>
          <a:lstStyle/>
          <a:p>
            <a:endParaRPr lang="pt-BR">
              <a:solidFill>
                <a:srgbClr val="0000FF"/>
              </a:solidFill>
            </a:endParaRPr>
          </a:p>
        </p:txBody>
      </p:sp>
      <p:sp>
        <p:nvSpPr>
          <p:cNvPr id="78855" name="Text Box 13"/>
          <p:cNvSpPr txBox="1">
            <a:spLocks noChangeArrowheads="1"/>
          </p:cNvSpPr>
          <p:nvPr/>
        </p:nvSpPr>
        <p:spPr bwMode="auto">
          <a:xfrm>
            <a:off x="5508625" y="3789363"/>
            <a:ext cx="3346450" cy="1190625"/>
          </a:xfrm>
          <a:prstGeom prst="rect">
            <a:avLst/>
          </a:prstGeom>
          <a:solidFill>
            <a:schemeClr val="bg1"/>
          </a:solidFill>
          <a:ln w="9525">
            <a:noFill/>
            <a:miter lim="800000"/>
            <a:headEnd/>
            <a:tailEnd/>
          </a:ln>
        </p:spPr>
        <p:txBody>
          <a:bodyPr wrap="none">
            <a:spAutoFit/>
          </a:bodyPr>
          <a:lstStyle/>
          <a:p>
            <a:pPr algn="ctr"/>
            <a:r>
              <a:rPr lang="pt-BR" b="1">
                <a:solidFill>
                  <a:srgbClr val="0066FF"/>
                </a:solidFill>
              </a:rPr>
              <a:t>Veja a predição da</a:t>
            </a:r>
          </a:p>
          <a:p>
            <a:pPr algn="ctr"/>
            <a:r>
              <a:rPr lang="pt-BR" b="1">
                <a:solidFill>
                  <a:srgbClr val="0066FF"/>
                </a:solidFill>
              </a:rPr>
              <a:t>TcB pela TSB</a:t>
            </a:r>
          </a:p>
          <a:p>
            <a:pPr algn="ctr"/>
            <a:r>
              <a:rPr lang="pt-BR" b="1">
                <a:solidFill>
                  <a:srgbClr val="0066FF"/>
                </a:solidFill>
              </a:rPr>
              <a:t>(a TBS explica a TcB em 77%</a:t>
            </a:r>
          </a:p>
          <a:p>
            <a:pPr algn="ctr"/>
            <a:r>
              <a:rPr lang="pt-BR" b="1">
                <a:solidFill>
                  <a:srgbClr val="0066FF"/>
                </a:solidFill>
              </a:rPr>
              <a:t>que é 0,88 ao quadrado!)</a:t>
            </a:r>
          </a:p>
        </p:txBody>
      </p:sp>
      <p:sp>
        <p:nvSpPr>
          <p:cNvPr id="78856" name="Rectangle 14"/>
          <p:cNvSpPr>
            <a:spLocks noChangeArrowheads="1"/>
          </p:cNvSpPr>
          <p:nvPr/>
        </p:nvSpPr>
        <p:spPr bwMode="auto">
          <a:xfrm>
            <a:off x="6300788" y="6553200"/>
            <a:ext cx="1614487" cy="304800"/>
          </a:xfrm>
          <a:prstGeom prst="rect">
            <a:avLst/>
          </a:prstGeom>
          <a:noFill/>
          <a:ln w="9525">
            <a:noFill/>
            <a:miter lim="800000"/>
            <a:headEnd/>
            <a:tailEnd/>
          </a:ln>
        </p:spPr>
        <p:txBody>
          <a:bodyPr wrap="none">
            <a:spAutoFit/>
          </a:bodyPr>
          <a:lstStyle/>
          <a:p>
            <a:r>
              <a:rPr lang="pt-BR" sz="1400"/>
              <a:t>Schmidt ER, 2009</a:t>
            </a:r>
          </a:p>
        </p:txBody>
      </p:sp>
      <p:pic>
        <p:nvPicPr>
          <p:cNvPr id="78857" name="Picture 11" descr="y11y1y1y1y1y1"/>
          <p:cNvPicPr>
            <a:picLocks noChangeAspect="1" noChangeArrowheads="1"/>
          </p:cNvPicPr>
          <p:nvPr/>
        </p:nvPicPr>
        <p:blipFill>
          <a:blip r:embed="rId2"/>
          <a:srcRect/>
          <a:stretch>
            <a:fillRect/>
          </a:stretch>
        </p:blipFill>
        <p:spPr bwMode="auto">
          <a:xfrm>
            <a:off x="323850" y="2133600"/>
            <a:ext cx="3816350" cy="3609975"/>
          </a:xfrm>
          <a:prstGeom prst="rect">
            <a:avLst/>
          </a:prstGeom>
          <a:noFill/>
          <a:ln w="9525">
            <a:noFill/>
            <a:miter lim="800000"/>
            <a:headEnd/>
            <a:tailEnd/>
          </a:ln>
        </p:spPr>
      </p:pic>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4"/>
          <p:cNvSpPr>
            <a:spLocks noChangeArrowheads="1"/>
          </p:cNvSpPr>
          <p:nvPr/>
        </p:nvSpPr>
        <p:spPr bwMode="auto">
          <a:xfrm>
            <a:off x="-107950" y="908050"/>
            <a:ext cx="9144000" cy="698500"/>
          </a:xfrm>
          <a:prstGeom prst="rect">
            <a:avLst/>
          </a:prstGeom>
          <a:solidFill>
            <a:schemeClr val="accent1"/>
          </a:solidFill>
          <a:ln w="9525">
            <a:solidFill>
              <a:schemeClr val="tx1"/>
            </a:solidFill>
            <a:miter lim="800000"/>
            <a:headEnd/>
            <a:tailEnd/>
          </a:ln>
        </p:spPr>
        <p:txBody>
          <a:bodyPr wrap="none" anchor="ctr"/>
          <a:lstStyle/>
          <a:p>
            <a:pPr algn="ctr"/>
            <a:r>
              <a:rPr lang="pt-BR" sz="2600"/>
              <a:t>Análise de 3 bilirrubinômetros em uma população multirracial</a:t>
            </a:r>
          </a:p>
        </p:txBody>
      </p:sp>
      <p:pic>
        <p:nvPicPr>
          <p:cNvPr id="79875" name="Picture 5"/>
          <p:cNvPicPr>
            <a:picLocks noChangeAspect="1" noChangeArrowheads="1"/>
          </p:cNvPicPr>
          <p:nvPr/>
        </p:nvPicPr>
        <p:blipFill>
          <a:blip r:embed="rId2"/>
          <a:srcRect/>
          <a:stretch>
            <a:fillRect/>
          </a:stretch>
        </p:blipFill>
        <p:spPr bwMode="auto">
          <a:xfrm>
            <a:off x="0" y="1844675"/>
            <a:ext cx="4686300" cy="2278063"/>
          </a:xfrm>
          <a:prstGeom prst="rect">
            <a:avLst/>
          </a:prstGeom>
          <a:noFill/>
          <a:ln w="57150">
            <a:solidFill>
              <a:srgbClr val="0066FF"/>
            </a:solidFill>
            <a:miter lim="800000"/>
            <a:headEnd/>
            <a:tailEnd/>
          </a:ln>
        </p:spPr>
      </p:pic>
      <p:pic>
        <p:nvPicPr>
          <p:cNvPr id="79876" name="Picture 6"/>
          <p:cNvPicPr>
            <a:picLocks noChangeAspect="1" noChangeArrowheads="1"/>
          </p:cNvPicPr>
          <p:nvPr/>
        </p:nvPicPr>
        <p:blipFill>
          <a:blip r:embed="rId3"/>
          <a:srcRect/>
          <a:stretch>
            <a:fillRect/>
          </a:stretch>
        </p:blipFill>
        <p:spPr bwMode="auto">
          <a:xfrm>
            <a:off x="0" y="4221163"/>
            <a:ext cx="4702175" cy="2179637"/>
          </a:xfrm>
          <a:prstGeom prst="rect">
            <a:avLst/>
          </a:prstGeom>
          <a:noFill/>
          <a:ln w="57150">
            <a:solidFill>
              <a:srgbClr val="0066FF"/>
            </a:solidFill>
            <a:miter lim="800000"/>
            <a:headEnd/>
            <a:tailEnd/>
          </a:ln>
        </p:spPr>
      </p:pic>
      <p:pic>
        <p:nvPicPr>
          <p:cNvPr id="79877" name="Picture 8"/>
          <p:cNvPicPr>
            <a:picLocks noChangeAspect="1" noChangeArrowheads="1"/>
          </p:cNvPicPr>
          <p:nvPr/>
        </p:nvPicPr>
        <p:blipFill>
          <a:blip r:embed="rId4"/>
          <a:srcRect/>
          <a:stretch>
            <a:fillRect/>
          </a:stretch>
        </p:blipFill>
        <p:spPr bwMode="auto">
          <a:xfrm>
            <a:off x="4826000" y="2565400"/>
            <a:ext cx="4318000" cy="2060575"/>
          </a:xfrm>
          <a:prstGeom prst="rect">
            <a:avLst/>
          </a:prstGeom>
          <a:noFill/>
          <a:ln w="76200">
            <a:solidFill>
              <a:srgbClr val="FF3300"/>
            </a:solidFill>
            <a:miter lim="800000"/>
            <a:headEnd/>
            <a:tailEnd/>
          </a:ln>
        </p:spPr>
      </p:pic>
      <p:sp>
        <p:nvSpPr>
          <p:cNvPr id="79878" name="Rectangle 9"/>
          <p:cNvSpPr>
            <a:spLocks noChangeArrowheads="1"/>
          </p:cNvSpPr>
          <p:nvPr/>
        </p:nvSpPr>
        <p:spPr bwMode="auto">
          <a:xfrm>
            <a:off x="3203575" y="1916113"/>
            <a:ext cx="1246188" cy="366712"/>
          </a:xfrm>
          <a:prstGeom prst="rect">
            <a:avLst/>
          </a:prstGeom>
          <a:noFill/>
          <a:ln w="9525">
            <a:noFill/>
            <a:miter lim="800000"/>
            <a:headEnd/>
            <a:tailEnd/>
          </a:ln>
        </p:spPr>
        <p:txBody>
          <a:bodyPr wrap="none">
            <a:spAutoFit/>
          </a:bodyPr>
          <a:lstStyle/>
          <a:p>
            <a:r>
              <a:rPr lang="pt-BR">
                <a:solidFill>
                  <a:srgbClr val="0066FF"/>
                </a:solidFill>
              </a:rPr>
              <a:t>BiliCheck</a:t>
            </a:r>
            <a:r>
              <a:rPr lang="pt-BR" baseline="30000">
                <a:solidFill>
                  <a:srgbClr val="0066FF"/>
                </a:solidFill>
              </a:rPr>
              <a:t>R</a:t>
            </a:r>
          </a:p>
        </p:txBody>
      </p:sp>
      <p:sp>
        <p:nvSpPr>
          <p:cNvPr id="79879" name="Rectangle 10"/>
          <p:cNvSpPr>
            <a:spLocks noChangeArrowheads="1"/>
          </p:cNvSpPr>
          <p:nvPr/>
        </p:nvSpPr>
        <p:spPr bwMode="auto">
          <a:xfrm>
            <a:off x="3276600" y="4292600"/>
            <a:ext cx="1055688" cy="366713"/>
          </a:xfrm>
          <a:prstGeom prst="rect">
            <a:avLst/>
          </a:prstGeom>
          <a:noFill/>
          <a:ln w="9525">
            <a:noFill/>
            <a:miter lim="800000"/>
            <a:headEnd/>
            <a:tailEnd/>
          </a:ln>
        </p:spPr>
        <p:txBody>
          <a:bodyPr wrap="none">
            <a:spAutoFit/>
          </a:bodyPr>
          <a:lstStyle/>
          <a:p>
            <a:r>
              <a:rPr lang="pt-BR">
                <a:solidFill>
                  <a:srgbClr val="0066FF"/>
                </a:solidFill>
              </a:rPr>
              <a:t>JM-103</a:t>
            </a:r>
            <a:r>
              <a:rPr lang="pt-BR" baseline="30000">
                <a:solidFill>
                  <a:srgbClr val="0066FF"/>
                </a:solidFill>
              </a:rPr>
              <a:t>R</a:t>
            </a:r>
          </a:p>
        </p:txBody>
      </p:sp>
      <p:sp>
        <p:nvSpPr>
          <p:cNvPr id="79880" name="Rectangle 11"/>
          <p:cNvSpPr>
            <a:spLocks noChangeArrowheads="1"/>
          </p:cNvSpPr>
          <p:nvPr/>
        </p:nvSpPr>
        <p:spPr bwMode="auto">
          <a:xfrm>
            <a:off x="7740650" y="2636838"/>
            <a:ext cx="1042988" cy="366712"/>
          </a:xfrm>
          <a:prstGeom prst="rect">
            <a:avLst/>
          </a:prstGeom>
          <a:noFill/>
          <a:ln w="9525">
            <a:noFill/>
            <a:miter lim="800000"/>
            <a:headEnd/>
            <a:tailEnd/>
          </a:ln>
        </p:spPr>
        <p:txBody>
          <a:bodyPr wrap="none">
            <a:spAutoFit/>
          </a:bodyPr>
          <a:lstStyle/>
          <a:p>
            <a:r>
              <a:rPr lang="pt-BR">
                <a:solidFill>
                  <a:srgbClr val="FF3300"/>
                </a:solidFill>
              </a:rPr>
              <a:t>BiliMed</a:t>
            </a:r>
            <a:r>
              <a:rPr lang="pt-BR" baseline="30000">
                <a:solidFill>
                  <a:srgbClr val="FF3300"/>
                </a:solidFill>
              </a:rPr>
              <a:t>R</a:t>
            </a:r>
          </a:p>
        </p:txBody>
      </p:sp>
      <p:sp>
        <p:nvSpPr>
          <p:cNvPr id="79881" name="Text Box 12"/>
          <p:cNvSpPr txBox="1">
            <a:spLocks noChangeArrowheads="1"/>
          </p:cNvSpPr>
          <p:nvPr/>
        </p:nvSpPr>
        <p:spPr bwMode="auto">
          <a:xfrm>
            <a:off x="5416550" y="5392738"/>
            <a:ext cx="3689350" cy="641350"/>
          </a:xfrm>
          <a:prstGeom prst="rect">
            <a:avLst/>
          </a:prstGeom>
          <a:noFill/>
          <a:ln w="9525">
            <a:noFill/>
            <a:miter lim="800000"/>
            <a:headEnd/>
            <a:tailEnd/>
          </a:ln>
        </p:spPr>
        <p:txBody>
          <a:bodyPr wrap="none">
            <a:spAutoFit/>
          </a:bodyPr>
          <a:lstStyle/>
          <a:p>
            <a:pPr algn="ctr"/>
            <a:r>
              <a:rPr lang="pt-BR">
                <a:solidFill>
                  <a:srgbClr val="0000FF"/>
                </a:solidFill>
              </a:rPr>
              <a:t>Observem o resultado ruim com o </a:t>
            </a:r>
          </a:p>
          <a:p>
            <a:pPr algn="ctr"/>
            <a:r>
              <a:rPr lang="pt-BR">
                <a:solidFill>
                  <a:srgbClr val="0000FF"/>
                </a:solidFill>
              </a:rPr>
              <a:t>Uso do BiliMed</a:t>
            </a:r>
            <a:r>
              <a:rPr lang="pt-BR" baseline="30000">
                <a:solidFill>
                  <a:srgbClr val="0000FF"/>
                </a:solidFill>
              </a:rPr>
              <a:t>R</a:t>
            </a:r>
          </a:p>
        </p:txBody>
      </p:sp>
      <p:sp>
        <p:nvSpPr>
          <p:cNvPr id="79882" name="Rectangle 13"/>
          <p:cNvSpPr>
            <a:spLocks noChangeArrowheads="1"/>
          </p:cNvSpPr>
          <p:nvPr/>
        </p:nvSpPr>
        <p:spPr bwMode="auto">
          <a:xfrm>
            <a:off x="7219950" y="6542088"/>
            <a:ext cx="1533525" cy="304800"/>
          </a:xfrm>
          <a:prstGeom prst="rect">
            <a:avLst/>
          </a:prstGeom>
          <a:solidFill>
            <a:schemeClr val="accent1"/>
          </a:solidFill>
          <a:ln w="9525">
            <a:noFill/>
            <a:miter lim="800000"/>
            <a:headEnd/>
            <a:tailEnd/>
          </a:ln>
        </p:spPr>
        <p:txBody>
          <a:bodyPr wrap="none">
            <a:spAutoFit/>
          </a:bodyPr>
          <a:lstStyle/>
          <a:p>
            <a:r>
              <a:rPr lang="pt-BR" sz="1400"/>
              <a:t>Raimondi F,2012</a:t>
            </a:r>
          </a:p>
        </p:txBody>
      </p:sp>
      <p:sp>
        <p:nvSpPr>
          <p:cNvPr id="79883" name="Rectangle 14"/>
          <p:cNvSpPr>
            <a:spLocks noChangeArrowheads="1"/>
          </p:cNvSpPr>
          <p:nvPr/>
        </p:nvSpPr>
        <p:spPr bwMode="auto">
          <a:xfrm>
            <a:off x="0" y="6518275"/>
            <a:ext cx="5734050" cy="339725"/>
          </a:xfrm>
          <a:prstGeom prst="rect">
            <a:avLst/>
          </a:prstGeom>
          <a:noFill/>
          <a:ln w="9525">
            <a:noFill/>
            <a:miter lim="800000"/>
            <a:headEnd/>
            <a:tailEnd/>
          </a:ln>
        </p:spPr>
        <p:txBody>
          <a:bodyPr wrap="none">
            <a:spAutoFit/>
          </a:bodyPr>
          <a:lstStyle/>
          <a:p>
            <a:pPr eaLnBrk="0" hangingPunct="0">
              <a:lnSpc>
                <a:spcPct val="90000"/>
              </a:lnSpc>
              <a:buClr>
                <a:schemeClr val="accent1"/>
              </a:buClr>
              <a:buSzPct val="80000"/>
              <a:buFont typeface="Wingdings 2" pitchFamily="18" charset="2"/>
              <a:buNone/>
            </a:pPr>
            <a:r>
              <a:rPr lang="pt-BR">
                <a:solidFill>
                  <a:srgbClr val="0000FF"/>
                </a:solidFill>
              </a:rPr>
              <a:t>Correlação entre TcB e TSB (colhida 20 minutos após)</a:t>
            </a:r>
          </a:p>
        </p:txBody>
      </p:sp>
      <p:sp>
        <p:nvSpPr>
          <p:cNvPr id="59395" name="Rectangle 3"/>
          <p:cNvSpPr>
            <a:spLocks noGrp="1" noChangeArrowheads="1"/>
          </p:cNvSpPr>
          <p:nvPr>
            <p:ph type="ctrTitle" idx="4294967295"/>
          </p:nvPr>
        </p:nvSpPr>
        <p:spPr>
          <a:xfrm>
            <a:off x="107950" y="73025"/>
            <a:ext cx="8929688" cy="692150"/>
          </a:xfrm>
          <a:gradFill rotWithShape="1">
            <a:gsLst>
              <a:gs pos="0">
                <a:schemeClr val="bg2"/>
              </a:gs>
              <a:gs pos="100000">
                <a:schemeClr val="bg2">
                  <a:gamma/>
                  <a:shade val="0"/>
                  <a:invGamma/>
                </a:schemeClr>
              </a:gs>
            </a:gsLst>
            <a:lin ang="5400000" scaled="1"/>
          </a:gradFill>
          <a:ln w="57150">
            <a:solidFill>
              <a:schemeClr val="folHlink"/>
            </a:solidFill>
          </a:ln>
        </p:spPr>
        <p:txBody>
          <a:bodyPr wrap="square" numCol="1" anchorCtr="1" compatLnSpc="1">
            <a:prstTxWarp prst="textNoShape">
              <a:avLst/>
            </a:prstTxWarp>
          </a:bodyPr>
          <a:lstStyle/>
          <a:p>
            <a:pPr algn="ctr"/>
            <a:r>
              <a:rPr lang="pt-BR" sz="2800" b="1" smtClean="0">
                <a:solidFill>
                  <a:srgbClr val="FFFF00"/>
                </a:solidFill>
                <a:effectLst>
                  <a:outerShdw blurRad="38100" dist="38100" dir="2700000" algn="tl">
                    <a:srgbClr val="000000"/>
                  </a:outerShdw>
                </a:effectLst>
              </a:rPr>
              <a:t>ENTENDENDO CORRELAÇÃO/REGRESSÃO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395288" y="2057400"/>
            <a:ext cx="7620000" cy="4800600"/>
          </a:xfrm>
        </p:spPr>
        <p:txBody>
          <a:bodyPr/>
          <a:lstStyle/>
          <a:p>
            <a:pPr algn="ctr">
              <a:buFont typeface="Arial" charset="0"/>
              <a:buNone/>
            </a:pPr>
            <a:r>
              <a:rPr lang="pt-BR" b="1" smtClean="0">
                <a:solidFill>
                  <a:srgbClr val="0000FF"/>
                </a:solidFill>
              </a:rPr>
              <a:t>O que a monitorização do cérebro a beira do leito pode nos dar</a:t>
            </a:r>
            <a:endParaRPr lang="pt-BR" smtClean="0">
              <a:solidFill>
                <a:srgbClr val="0000FF"/>
              </a:solidFill>
            </a:endParaRPr>
          </a:p>
          <a:p>
            <a:pPr>
              <a:buFont typeface="Arial" charset="0"/>
              <a:buNone/>
            </a:pPr>
            <a:r>
              <a:rPr lang="pt-BR" smtClean="0"/>
              <a:t>    É uma ferramenta complementar á beira do leito, como o eletroencefalograma (EEG), ressonância magnética (RM), ultrassom (US), a espectroscopia próxima ao infravermelho (NIRS). Provê aos clínicos as informações em tempo real mostrando as mudanças do </a:t>
            </a:r>
            <a:r>
              <a:rPr lang="pt-BR" i="1" smtClean="0"/>
              <a:t>status</a:t>
            </a:r>
            <a:r>
              <a:rPr lang="pt-BR" smtClean="0"/>
              <a:t> neurológico, considerando a gravidade do paciente e qual o tratamento que deve ser dado ao  exame neurológico.</a:t>
            </a:r>
          </a:p>
          <a:p>
            <a:r>
              <a:rPr lang="pt-BR" smtClean="0"/>
              <a:t>	</a:t>
            </a:r>
          </a:p>
        </p:txBody>
      </p:sp>
      <p:graphicFrame>
        <p:nvGraphicFramePr>
          <p:cNvPr id="48159" name="Group 31"/>
          <p:cNvGraphicFramePr>
            <a:graphicFrameLocks noGrp="1"/>
          </p:cNvGraphicFramePr>
          <p:nvPr/>
        </p:nvGraphicFramePr>
        <p:xfrm>
          <a:off x="107950" y="333375"/>
          <a:ext cx="8280400" cy="1008063"/>
        </p:xfrm>
        <a:graphic>
          <a:graphicData uri="http://schemas.openxmlformats.org/drawingml/2006/table">
            <a:tbl>
              <a:tblPr/>
              <a:tblGrid>
                <a:gridCol w="2759075"/>
                <a:gridCol w="2762250"/>
                <a:gridCol w="2759075"/>
              </a:tblGrid>
              <a:tr h="10080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2"/>
                        </a:rPr>
                        <a:t>Novo enfoque para os recém-nascidos com lesão cerebral: Três anos de experiência com neurointensivismo neonatal (por quê abrir uma UTI Neurológica?)</a:t>
                      </a:r>
                      <a:endParaRPr kumimoji="0" lang="pt-BR" sz="12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2"/>
                        </a:rPr>
                        <a:t>Krisa Van Meurs (EUA;23o Congresso Brasileiro de Perinatologia, 14 a 17 de setembro de 2016, Gramado, RS ). Realizado por Paulo R. Margotto</a:t>
                      </a:r>
                      <a:endParaRPr kumimoji="0" lang="pt-BR" sz="12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hlinkClick r:id="rId2"/>
                        </a:rPr>
                        <a:t>  </a:t>
                      </a:r>
                      <a:r>
                        <a:rPr kumimoji="0" lang="pt-BR" sz="2300" b="0" i="0" u="none" strike="noStrike" cap="none" normalizeH="0" baseline="0" smtClean="0">
                          <a:ln>
                            <a:noFill/>
                          </a:ln>
                          <a:solidFill>
                            <a:schemeClr val="tx1"/>
                          </a:solidFill>
                          <a:effectLst/>
                          <a:latin typeface="Calibri" pitchFamily="34" charset="0"/>
                        </a:rPr>
                        <a:t> </a:t>
                      </a:r>
                      <a:r>
                        <a:rPr kumimoji="0" lang="pt-BR" sz="1800" b="0" i="0" u="none" strike="noStrike" cap="none" normalizeH="0" baseline="0" smtClean="0">
                          <a:ln>
                            <a:noFill/>
                          </a:ln>
                          <a:solidFill>
                            <a:schemeClr val="tx1"/>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8135" name="Picture 7" descr="Clique aqui para ver o artigo">
            <a:hlinkClick r:id="rId2"/>
          </p:cNvPr>
          <p:cNvPicPr>
            <a:picLocks noChangeAspect="1" noChangeArrowheads="1"/>
          </p:cNvPicPr>
          <p:nvPr/>
        </p:nvPicPr>
        <p:blipFill>
          <a:blip r:embed="rId3"/>
          <a:srcRect/>
          <a:stretch>
            <a:fillRect/>
          </a:stretch>
        </p:blipFill>
        <p:spPr bwMode="auto">
          <a:xfrm>
            <a:off x="6659563" y="692150"/>
            <a:ext cx="371475" cy="371475"/>
          </a:xfrm>
          <a:prstGeom prst="rect">
            <a:avLst/>
          </a:prstGeom>
          <a:noFill/>
        </p:spPr>
      </p:pic>
      <p:sp>
        <p:nvSpPr>
          <p:cNvPr id="48160" name="Rectangle 32"/>
          <p:cNvSpPr>
            <a:spLocks noChangeArrowheads="1"/>
          </p:cNvSpPr>
          <p:nvPr/>
        </p:nvSpPr>
        <p:spPr bwMode="auto">
          <a:xfrm>
            <a:off x="323850" y="1412875"/>
            <a:ext cx="7681913" cy="641350"/>
          </a:xfrm>
          <a:prstGeom prst="rect">
            <a:avLst/>
          </a:prstGeom>
          <a:noFill/>
          <a:ln w="9525">
            <a:noFill/>
            <a:miter lim="800000"/>
            <a:headEnd/>
            <a:tailEnd/>
          </a:ln>
          <a:effectLst/>
        </p:spPr>
        <p:txBody>
          <a:bodyPr wrap="none" anchor="ctr">
            <a:spAutoFit/>
          </a:bodyPr>
          <a:lstStyle/>
          <a:p>
            <a:pPr algn="ctr"/>
            <a:r>
              <a:rPr lang="pt-BR"/>
              <a:t>"O cuidado neuroconsciente é uma nova fronteira para as UTI Neonatais. </a:t>
            </a:r>
            <a:endParaRPr lang="pt-BR" altLang="ja-JP">
              <a:ea typeface="ＭＳ Ｐゴシック" pitchFamily="34" charset="-128"/>
            </a:endParaRPr>
          </a:p>
          <a:p>
            <a:pPr algn="ctr"/>
            <a:r>
              <a:rPr lang="pt-BR" altLang="ja-JP">
                <a:ea typeface="ＭＳ Ｐゴシック" pitchFamily="34" charset="-128"/>
              </a:rPr>
              <a:t>Temos os seus futuros em nossas mãos" Meurs KV</a:t>
            </a:r>
          </a:p>
        </p:txBody>
      </p:sp>
      <p:sp>
        <p:nvSpPr>
          <p:cNvPr id="48161" name="AutoShape 33"/>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323850" y="404813"/>
            <a:ext cx="7620000" cy="4800600"/>
          </a:xfrm>
        </p:spPr>
        <p:txBody>
          <a:bodyPr/>
          <a:lstStyle/>
          <a:p>
            <a:r>
              <a:rPr lang="pt-BR" smtClean="0"/>
              <a:t>NIRS é um dispositivo de medida contínua em tempo real da oxigenação tecidual regional (rSO2). Mede a saturação de oxigênio no cérebro, intestino. Há uma boa correlação da rSO2 com a saturação venosa jugular (r=0.73), como podemos ver na figura a seguir.</a:t>
            </a:r>
          </a:p>
        </p:txBody>
      </p:sp>
      <p:pic>
        <p:nvPicPr>
          <p:cNvPr id="49156" name="Picture 4"/>
          <p:cNvPicPr>
            <a:picLocks noChangeAspect="1" noChangeArrowheads="1"/>
          </p:cNvPicPr>
          <p:nvPr/>
        </p:nvPicPr>
        <p:blipFill>
          <a:blip r:embed="rId2"/>
          <a:srcRect/>
          <a:stretch>
            <a:fillRect/>
          </a:stretch>
        </p:blipFill>
        <p:spPr bwMode="auto">
          <a:xfrm>
            <a:off x="1258888" y="2420938"/>
            <a:ext cx="6405562" cy="3805237"/>
          </a:xfrm>
          <a:prstGeom prst="rect">
            <a:avLst/>
          </a:prstGeom>
          <a:noFill/>
        </p:spPr>
      </p:pic>
      <p:sp>
        <p:nvSpPr>
          <p:cNvPr id="49157" name="AutoShape 5"/>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a:xfrm>
            <a:off x="611188" y="115888"/>
            <a:ext cx="7620000" cy="4800600"/>
          </a:xfrm>
        </p:spPr>
        <p:txBody>
          <a:bodyPr/>
          <a:lstStyle/>
          <a:p>
            <a:r>
              <a:rPr lang="pt-BR" sz="1400" smtClean="0"/>
              <a:t>A oximetria cerebral (NIRS) tem sido utilizado nos nos recém-nascidos com encefalopatia hipóxico-isquêmica; </a:t>
            </a:r>
            <a:r>
              <a:rPr lang="pt-BR" sz="1400" b="1" smtClean="0">
                <a:solidFill>
                  <a:srgbClr val="FF0000"/>
                </a:solidFill>
              </a:rPr>
              <a:t>os bebês com saturação muito alta (na faixa de 90%) tem um desfecho ruim (linha pontilhada), pois significa que o cérebro não está extraindo oxigênio e isto se deve a insuficiência energética secundária</a:t>
            </a:r>
          </a:p>
        </p:txBody>
      </p:sp>
      <p:pic>
        <p:nvPicPr>
          <p:cNvPr id="50180" name="Picture 4"/>
          <p:cNvPicPr>
            <a:picLocks noChangeAspect="1" noChangeArrowheads="1"/>
          </p:cNvPicPr>
          <p:nvPr/>
        </p:nvPicPr>
        <p:blipFill>
          <a:blip r:embed="rId2"/>
          <a:srcRect/>
          <a:stretch>
            <a:fillRect/>
          </a:stretch>
        </p:blipFill>
        <p:spPr bwMode="auto">
          <a:xfrm>
            <a:off x="4643438" y="836613"/>
            <a:ext cx="3771900" cy="5821362"/>
          </a:xfrm>
          <a:prstGeom prst="rect">
            <a:avLst/>
          </a:prstGeom>
          <a:noFill/>
        </p:spPr>
      </p:pic>
      <p:sp>
        <p:nvSpPr>
          <p:cNvPr id="50181" name="Rectangle 5"/>
          <p:cNvSpPr>
            <a:spLocks/>
          </p:cNvSpPr>
          <p:nvPr/>
        </p:nvSpPr>
        <p:spPr bwMode="auto">
          <a:xfrm>
            <a:off x="179388" y="1700213"/>
            <a:ext cx="4356100" cy="3241675"/>
          </a:xfrm>
          <a:prstGeom prst="rect">
            <a:avLst/>
          </a:prstGeom>
          <a:noFill/>
          <a:ln w="28575">
            <a:solidFill>
              <a:srgbClr val="0000FF"/>
            </a:solidFill>
            <a:miter lim="800000"/>
            <a:headEnd/>
            <a:tailEnd/>
          </a:ln>
        </p:spPr>
        <p:txBody>
          <a:bodyPr/>
          <a:lstStyle/>
          <a:p>
            <a:pPr marL="342900" indent="-228600">
              <a:lnSpc>
                <a:spcPct val="90000"/>
              </a:lnSpc>
              <a:spcBef>
                <a:spcPct val="20000"/>
              </a:spcBef>
              <a:buClr>
                <a:schemeClr val="accent1"/>
              </a:buClr>
              <a:buFont typeface="Arial" charset="0"/>
              <a:buChar char="•"/>
            </a:pPr>
            <a:r>
              <a:rPr lang="pt-BR" altLang="ja-JP" sz="1600">
                <a:latin typeface="Calibri" pitchFamily="34" charset="0"/>
                <a:ea typeface="ＭＳ Ｐゴシック" pitchFamily="34" charset="-128"/>
              </a:rPr>
              <a:t>A Saturação cerebral de oxigênio (rSO2</a:t>
            </a:r>
            <a:r>
              <a:rPr lang="pt-BR" altLang="ja-JP" sz="1600" b="1">
                <a:latin typeface="Calibri" pitchFamily="34" charset="0"/>
                <a:ea typeface="ＭＳ Ｐゴシック" pitchFamily="34" charset="-128"/>
              </a:rPr>
              <a:t>) </a:t>
            </a:r>
            <a:r>
              <a:rPr lang="pt-BR" altLang="ja-JP" sz="1600">
                <a:latin typeface="Calibri" pitchFamily="34" charset="0"/>
                <a:ea typeface="ＭＳ Ｐゴシック" pitchFamily="34" charset="-128"/>
              </a:rPr>
              <a:t>é</a:t>
            </a:r>
            <a:r>
              <a:rPr lang="pt-BR" altLang="ja-JP" sz="1600" b="1">
                <a:latin typeface="Calibri" pitchFamily="34" charset="0"/>
                <a:ea typeface="ＭＳ Ｐゴシック" pitchFamily="34" charset="-128"/>
              </a:rPr>
              <a:t> maior</a:t>
            </a:r>
            <a:r>
              <a:rPr lang="pt-BR" altLang="ja-JP" sz="1600">
                <a:latin typeface="Calibri" pitchFamily="34" charset="0"/>
                <a:ea typeface="ＭＳ Ｐゴシック" pitchFamily="34" charset="-128"/>
              </a:rPr>
              <a:t> e a  fração de extração tecidual de oxigênio (FTOE) é </a:t>
            </a:r>
            <a:r>
              <a:rPr lang="pt-BR" altLang="ja-JP" sz="1600" b="1">
                <a:latin typeface="Calibri" pitchFamily="34" charset="0"/>
                <a:ea typeface="ＭＳ Ｐゴシック" pitchFamily="34" charset="-128"/>
              </a:rPr>
              <a:t>menor</a:t>
            </a:r>
            <a:r>
              <a:rPr lang="pt-BR" altLang="ja-JP" sz="1600">
                <a:latin typeface="Calibri" pitchFamily="34" charset="0"/>
                <a:ea typeface="ＭＳ Ｐゴシック" pitchFamily="34" charset="-128"/>
              </a:rPr>
              <a:t>  por 24 horas nos neonatos com EHI com resultados adversos (FTOE=SaO2-rScO2/SatO2), refletindo falha secundária de energia com reduzido consumo de oxigênio pela severa lesão das células neuronais (</a:t>
            </a:r>
            <a:r>
              <a:rPr lang="pt-BR" altLang="ja-JP" sz="1600">
                <a:latin typeface="Calibri" pitchFamily="34" charset="0"/>
                <a:ea typeface="ＭＳ Ｐゴシック" pitchFamily="34" charset="-128"/>
                <a:hlinkClick r:id="rId3"/>
              </a:rPr>
              <a:t>Cerebral oxygenation and brain activity after perinatal asphyxia: does hypothermia change their prognostic value?</a:t>
            </a:r>
            <a:r>
              <a:rPr lang="pt-BR" altLang="ja-JP" sz="1600">
                <a:latin typeface="Calibri" pitchFamily="34" charset="0"/>
                <a:ea typeface="ＭＳ Ｐゴシック" pitchFamily="34" charset="-128"/>
              </a:rPr>
              <a:t> </a:t>
            </a:r>
            <a:r>
              <a:rPr lang="nl-NL" altLang="ja-JP" sz="1600">
                <a:latin typeface="Calibri" pitchFamily="34" charset="0"/>
                <a:ea typeface="ＭＳ Ｐゴシック" pitchFamily="34" charset="-128"/>
              </a:rPr>
              <a:t>Lemmers PM, Zwanenburg RJ, Benders MJ, de Vries LS, Groenendaal F, van Bel F, Toet MC. </a:t>
            </a:r>
            <a:r>
              <a:rPr lang="pt-BR" altLang="ja-JP" sz="1600">
                <a:latin typeface="Calibri" pitchFamily="34" charset="0"/>
                <a:ea typeface="ＭＳ Ｐゴシック" pitchFamily="34" charset="-128"/>
              </a:rPr>
              <a:t>Pediatr Res. 2013 Aug;74(2):180-5. doi: 10.1038/pr.2013.84. Epub 2013 May 31). </a:t>
            </a:r>
            <a:endParaRPr lang="pt-BR" sz="1600">
              <a:latin typeface="Calibri" pitchFamily="34" charset="0"/>
            </a:endParaRPr>
          </a:p>
        </p:txBody>
      </p:sp>
      <p:sp>
        <p:nvSpPr>
          <p:cNvPr id="50182" name="AutoShape 6"/>
          <p:cNvSpPr>
            <a:spLocks noChangeArrowheads="1"/>
          </p:cNvSpPr>
          <p:nvPr/>
        </p:nvSpPr>
        <p:spPr bwMode="auto">
          <a:xfrm>
            <a:off x="8532813" y="6237288"/>
            <a:ext cx="215900" cy="620712"/>
          </a:xfrm>
          <a:prstGeom prst="curvedRightArrow">
            <a:avLst>
              <a:gd name="adj1" fmla="val 57500"/>
              <a:gd name="adj2" fmla="val 115000"/>
              <a:gd name="adj3" fmla="val 33333"/>
            </a:avLst>
          </a:prstGeom>
          <a:solidFill>
            <a:srgbClr val="FFFF00"/>
          </a:solidFill>
          <a:ln w="9525">
            <a:solidFill>
              <a:srgbClr val="FFFF00"/>
            </a:solidFill>
            <a:miter lim="800000"/>
            <a:headEnd/>
            <a:tailEnd/>
          </a:ln>
          <a:effectLst/>
        </p:spPr>
        <p:txBody>
          <a:bodyPr wrap="none" anchor="ctr"/>
          <a:lstStyle/>
          <a:p>
            <a:pPr algn="ctr"/>
            <a:endParaRPr lang="pt-BR">
              <a:solidFill>
                <a:srgbClr val="FFFF00"/>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pPr algn="ctr">
              <a:lnSpc>
                <a:spcPct val="90000"/>
              </a:lnSpc>
              <a:buFont typeface="Arial" charset="0"/>
              <a:buNone/>
            </a:pPr>
            <a:r>
              <a:rPr lang="pt-BR" sz="2000" b="1" smtClean="0">
                <a:solidFill>
                  <a:srgbClr val="0000FF"/>
                </a:solidFill>
              </a:rPr>
              <a:t>NIRS (</a:t>
            </a:r>
            <a:r>
              <a:rPr lang="pt-BR" sz="2000" b="1" i="1" smtClean="0">
                <a:solidFill>
                  <a:srgbClr val="0000FF"/>
                </a:solidFill>
              </a:rPr>
              <a:t>Near Infrared Spectroscopy</a:t>
            </a:r>
            <a:r>
              <a:rPr lang="pt-BR" sz="2000" b="1" smtClean="0">
                <a:solidFill>
                  <a:srgbClr val="0000FF"/>
                </a:solidFill>
              </a:rPr>
              <a:t> - Espectroscopia infravermelha)</a:t>
            </a:r>
          </a:p>
          <a:p>
            <a:pPr algn="ctr">
              <a:lnSpc>
                <a:spcPct val="90000"/>
              </a:lnSpc>
              <a:buFont typeface="Arial" charset="0"/>
              <a:buNone/>
            </a:pPr>
            <a:r>
              <a:rPr lang="pt-BR" sz="2000" smtClean="0"/>
              <a:t>(é um dispositivo de medida contínua em tempo real que mede a saturação de oxigênio cerebral (rSO2) </a:t>
            </a:r>
          </a:p>
          <a:p>
            <a:pPr algn="ctr">
              <a:lnSpc>
                <a:spcPct val="90000"/>
              </a:lnSpc>
              <a:buFont typeface="Arial" charset="0"/>
              <a:buNone/>
            </a:pPr>
            <a:endParaRPr lang="pt-BR" sz="2000" smtClean="0"/>
          </a:p>
          <a:p>
            <a:pPr algn="ctr">
              <a:lnSpc>
                <a:spcPct val="90000"/>
              </a:lnSpc>
              <a:buFont typeface="Arial" charset="0"/>
              <a:buNone/>
            </a:pPr>
            <a:endParaRPr lang="pt-BR" sz="2000" smtClean="0"/>
          </a:p>
          <a:p>
            <a:pPr algn="ctr">
              <a:lnSpc>
                <a:spcPct val="90000"/>
              </a:lnSpc>
              <a:buFont typeface="Arial" charset="0"/>
              <a:buNone/>
            </a:pPr>
            <a:endParaRPr lang="pt-BR" sz="2000" smtClean="0"/>
          </a:p>
          <a:p>
            <a:pPr algn="ctr">
              <a:lnSpc>
                <a:spcPct val="90000"/>
              </a:lnSpc>
              <a:buFont typeface="Arial" charset="0"/>
              <a:buNone/>
            </a:pPr>
            <a:endParaRPr lang="pt-BR" sz="2000" smtClean="0"/>
          </a:p>
          <a:p>
            <a:pPr algn="ctr">
              <a:lnSpc>
                <a:spcPct val="90000"/>
              </a:lnSpc>
              <a:buFont typeface="Arial" charset="0"/>
              <a:buNone/>
            </a:pPr>
            <a:endParaRPr lang="pt-BR" sz="2000" smtClean="0"/>
          </a:p>
          <a:p>
            <a:pPr algn="ctr">
              <a:lnSpc>
                <a:spcPct val="90000"/>
              </a:lnSpc>
              <a:buFont typeface="Arial" charset="0"/>
              <a:buNone/>
            </a:pPr>
            <a:r>
              <a:rPr lang="pt-BR" sz="2000" b="1" smtClean="0">
                <a:solidFill>
                  <a:srgbClr val="FF0000"/>
                </a:solidFill>
              </a:rPr>
              <a:t>Se a saturação cerebral for muito baixa</a:t>
            </a:r>
            <a:r>
              <a:rPr lang="pt-BR" sz="2000" smtClean="0"/>
              <a:t> , pensar em: hipocapnia (diminuir a ventilação), hipotensão (fluidoterapia ou drogas vasoativas, guiado pela ecocardiografia funcional), anemia (transfusão) e baixa saturação de O2 arterial (aumentar a FiO2).</a:t>
            </a:r>
          </a:p>
          <a:p>
            <a:pPr>
              <a:lnSpc>
                <a:spcPct val="90000"/>
              </a:lnSpc>
            </a:pPr>
            <a:r>
              <a:rPr lang="pt-BR" sz="2000" smtClean="0"/>
              <a:t> </a:t>
            </a:r>
            <a:r>
              <a:rPr lang="pt-BR" sz="2000" b="1" smtClean="0">
                <a:solidFill>
                  <a:srgbClr val="FF0000"/>
                </a:solidFill>
              </a:rPr>
              <a:t>Se a saturação cerebral estiver alta</a:t>
            </a:r>
            <a:r>
              <a:rPr lang="pt-BR" sz="2000" smtClean="0"/>
              <a:t>, pensar em saturação de O2 arterial muito alta (diminuir a FiO2) e hipercapnia (aumentar a ventilação). </a:t>
            </a:r>
          </a:p>
        </p:txBody>
      </p:sp>
      <p:graphicFrame>
        <p:nvGraphicFramePr>
          <p:cNvPr id="52251" name="Group 27"/>
          <p:cNvGraphicFramePr>
            <a:graphicFrameLocks noGrp="1"/>
          </p:cNvGraphicFramePr>
          <p:nvPr/>
        </p:nvGraphicFramePr>
        <p:xfrm>
          <a:off x="179388" y="260350"/>
          <a:ext cx="8280400" cy="941388"/>
        </p:xfrm>
        <a:graphic>
          <a:graphicData uri="http://schemas.openxmlformats.org/drawingml/2006/table">
            <a:tbl>
              <a:tblPr/>
              <a:tblGrid>
                <a:gridCol w="2105025"/>
                <a:gridCol w="2106612"/>
                <a:gridCol w="4068763"/>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Protocolo para Hipotermia Terapêutica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Paulo R. Margotto, Carlos Alberto Moreno Zaconeta e Equipe de Neonatologia do HRAS/HMIB/SES/DF</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  </a:t>
                      </a:r>
                      <a:r>
                        <a:rPr kumimoji="0" lang="pt-BR" sz="1400" b="0" i="0" u="none" strike="noStrike" cap="none" normalizeH="0" baseline="0" smtClean="0">
                          <a:ln>
                            <a:noFill/>
                          </a:ln>
                          <a:solidFill>
                            <a:schemeClr val="tx1"/>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2231" name="Picture 7" descr="Clique aqui para ver o artigo">
            <a:hlinkClick r:id="rId2"/>
          </p:cNvPr>
          <p:cNvPicPr>
            <a:picLocks noChangeAspect="1" noChangeArrowheads="1"/>
          </p:cNvPicPr>
          <p:nvPr/>
        </p:nvPicPr>
        <p:blipFill>
          <a:blip r:embed="rId3"/>
          <a:srcRect/>
          <a:stretch>
            <a:fillRect/>
          </a:stretch>
        </p:blipFill>
        <p:spPr bwMode="auto">
          <a:xfrm>
            <a:off x="6084888" y="549275"/>
            <a:ext cx="371475" cy="371475"/>
          </a:xfrm>
          <a:prstGeom prst="rect">
            <a:avLst/>
          </a:prstGeom>
          <a:noFill/>
        </p:spPr>
      </p:pic>
      <p:pic>
        <p:nvPicPr>
          <p:cNvPr id="52252" name="Picture 28"/>
          <p:cNvPicPr>
            <a:picLocks noChangeAspect="1" noChangeArrowheads="1"/>
          </p:cNvPicPr>
          <p:nvPr/>
        </p:nvPicPr>
        <p:blipFill>
          <a:blip r:embed="rId4"/>
          <a:srcRect/>
          <a:stretch>
            <a:fillRect/>
          </a:stretch>
        </p:blipFill>
        <p:spPr bwMode="auto">
          <a:xfrm>
            <a:off x="900113" y="2708275"/>
            <a:ext cx="6615112" cy="952500"/>
          </a:xfrm>
          <a:prstGeom prst="rect">
            <a:avLst/>
          </a:prstGeom>
          <a:noFill/>
          <a:ln w="76200">
            <a:solidFill>
              <a:srgbClr val="0000FF"/>
            </a:solid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395288" y="3284538"/>
            <a:ext cx="7620000" cy="4800600"/>
          </a:xfrm>
        </p:spPr>
        <p:txBody>
          <a:bodyPr/>
          <a:lstStyle/>
          <a:p>
            <a:pPr>
              <a:lnSpc>
                <a:spcPct val="80000"/>
              </a:lnSpc>
            </a:pPr>
            <a:r>
              <a:rPr lang="pt-BR" sz="1500" smtClean="0"/>
              <a:t>O fluxo sanguíneo cerebral (FSC)  muda durante a vida fetal, cai ao nascimento e aumenta nos primeiros  3 dias, aumentando gradualmente nas semanas seguintes. </a:t>
            </a:r>
          </a:p>
          <a:p>
            <a:pPr>
              <a:lnSpc>
                <a:spcPct val="80000"/>
              </a:lnSpc>
            </a:pPr>
            <a:r>
              <a:rPr lang="pt-BR" sz="1500" smtClean="0"/>
              <a:t>A maioria dos estudos que avalia mudanças no FSC em prematuros extremos mostram </a:t>
            </a:r>
            <a:r>
              <a:rPr lang="pt-BR" sz="1500" b="1" smtClean="0"/>
              <a:t>baixo fluxo sanguíneo durante o primeiro dia de vida </a:t>
            </a:r>
            <a:r>
              <a:rPr lang="pt-BR" sz="1500" smtClean="0"/>
              <a:t>e estes bebês pode mais tarde, embora nem todos, desenvolver hemorragia intraventricular (HIV). </a:t>
            </a:r>
          </a:p>
          <a:p>
            <a:pPr>
              <a:lnSpc>
                <a:spcPct val="80000"/>
              </a:lnSpc>
            </a:pPr>
            <a:r>
              <a:rPr lang="pt-BR" sz="1500" smtClean="0"/>
              <a:t>As causas subjacentes do exagerado baixo FSC  pós-natal precoce que ocorrem no grupo de recém-nascidos pré-termos que se acredita apresentar  maior risco para o desenvolvimento posterior de HIV, ainda devem ser elucidadas. </a:t>
            </a:r>
          </a:p>
          <a:p>
            <a:pPr>
              <a:lnSpc>
                <a:spcPct val="80000"/>
              </a:lnSpc>
            </a:pPr>
            <a:r>
              <a:rPr lang="pt-BR" sz="1500" smtClean="0"/>
              <a:t>No entanto, especula-se que a imaturidade do sistema cardiovascular com subsequente hipoperfusão sistêmica possa desempenhar papel. </a:t>
            </a:r>
          </a:p>
          <a:p>
            <a:pPr>
              <a:lnSpc>
                <a:spcPct val="80000"/>
              </a:lnSpc>
            </a:pPr>
            <a:r>
              <a:rPr lang="pt-BR" sz="1500" smtClean="0"/>
              <a:t>O aumento da sensibilidade do miocárdio imaturo à pós-carga e o aumento abrupto da resistência vascular sistêmica (RVS) após a remoção da circulação de baixa resistência placentária seguindo o clampeamento do cordão  pode explicar, pelo menos em parte, o desenvolvimento da disfunção miocárdica e deficiente débito cardíaco logo após o nascimento. </a:t>
            </a:r>
          </a:p>
          <a:p>
            <a:pPr>
              <a:lnSpc>
                <a:spcPct val="80000"/>
              </a:lnSpc>
            </a:pPr>
            <a:r>
              <a:rPr lang="pt-BR" sz="1500" b="1" smtClean="0">
                <a:solidFill>
                  <a:srgbClr val="FF0000"/>
                </a:solidFill>
              </a:rPr>
              <a:t>A diminuição da perfusão sistêmica (ou seja, o débito cardíaco) pode, em alguns pacientes, levar a hipoperfusão mesmo que  a pressão arterial permaneça dentro do normal. </a:t>
            </a:r>
          </a:p>
        </p:txBody>
      </p:sp>
      <p:graphicFrame>
        <p:nvGraphicFramePr>
          <p:cNvPr id="55323" name="Group 27"/>
          <p:cNvGraphicFramePr>
            <a:graphicFrameLocks noGrp="1"/>
          </p:cNvGraphicFramePr>
          <p:nvPr/>
        </p:nvGraphicFramePr>
        <p:xfrm>
          <a:off x="395288" y="115888"/>
          <a:ext cx="8064500" cy="1154112"/>
        </p:xfrm>
        <a:graphic>
          <a:graphicData uri="http://schemas.openxmlformats.org/drawingml/2006/table">
            <a:tbl>
              <a:tblPr/>
              <a:tblGrid>
                <a:gridCol w="3751262"/>
                <a:gridCol w="1182688"/>
                <a:gridCol w="313055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Mudanças na circulação e hemorragia intracraniana ((22o Congresso Brasileiro de Perinatologia, 19-22 de novembro de 2014, Brasília)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Shahab Noori (EUA). Realizado por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Calibri" pitchFamily="34" charset="0"/>
                          <a:hlinkClick r:id="rId2"/>
                        </a:rPr>
                        <a:t>  </a:t>
                      </a:r>
                      <a:r>
                        <a:rPr kumimoji="0" lang="pt-BR" sz="1400" b="0" i="0" u="none" strike="noStrike" cap="none" normalizeH="0" baseline="0" smtClean="0">
                          <a:ln>
                            <a:noFill/>
                          </a:ln>
                          <a:solidFill>
                            <a:schemeClr val="tx1"/>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03" name="Picture 7" descr="Clique aqui para ver o artigo">
            <a:hlinkClick r:id="rId2"/>
          </p:cNvPr>
          <p:cNvPicPr>
            <a:picLocks noChangeAspect="1" noChangeArrowheads="1"/>
          </p:cNvPicPr>
          <p:nvPr/>
        </p:nvPicPr>
        <p:blipFill>
          <a:blip r:embed="rId3"/>
          <a:srcRect/>
          <a:stretch>
            <a:fillRect/>
          </a:stretch>
        </p:blipFill>
        <p:spPr bwMode="auto">
          <a:xfrm>
            <a:off x="6877050" y="620713"/>
            <a:ext cx="371475" cy="371475"/>
          </a:xfrm>
          <a:prstGeom prst="rect">
            <a:avLst/>
          </a:prstGeom>
          <a:noFill/>
        </p:spPr>
      </p:pic>
      <p:sp>
        <p:nvSpPr>
          <p:cNvPr id="55324" name="Rectangle 28"/>
          <p:cNvSpPr>
            <a:spLocks noChangeArrowheads="1"/>
          </p:cNvSpPr>
          <p:nvPr/>
        </p:nvSpPr>
        <p:spPr bwMode="auto">
          <a:xfrm>
            <a:off x="696913" y="1716088"/>
            <a:ext cx="7105650" cy="1704975"/>
          </a:xfrm>
          <a:prstGeom prst="rect">
            <a:avLst/>
          </a:prstGeom>
          <a:noFill/>
          <a:ln w="9525">
            <a:noFill/>
            <a:miter lim="800000"/>
            <a:headEnd/>
            <a:tailEnd/>
          </a:ln>
          <a:effectLst/>
        </p:spPr>
        <p:txBody>
          <a:bodyPr wrap="none" anchor="ctr">
            <a:spAutoFit/>
          </a:bodyPr>
          <a:lstStyle/>
          <a:p>
            <a:pPr algn="ctr"/>
            <a:r>
              <a:rPr lang="pt-BR" altLang="ja-JP" sz="1400" b="1">
                <a:solidFill>
                  <a:srgbClr val="0000FF"/>
                </a:solidFill>
                <a:ea typeface="ＭＳ Ｐゴシック" pitchFamily="34" charset="-128"/>
              </a:rPr>
              <a:t>Através da  tecnologia  NIRS foi monitorizada a extração de O2 no cérebro</a:t>
            </a:r>
          </a:p>
          <a:p>
            <a:pPr algn="ctr"/>
            <a:r>
              <a:rPr lang="pt-BR" altLang="ja-JP" sz="1400" b="1">
                <a:solidFill>
                  <a:srgbClr val="0000FF"/>
                </a:solidFill>
                <a:ea typeface="ＭＳ Ｐゴシック" pitchFamily="34" charset="-128"/>
              </a:rPr>
              <a:t>podendo assim calcular </a:t>
            </a:r>
            <a:r>
              <a:rPr lang="pt-BR" sz="1400" b="1">
                <a:solidFill>
                  <a:srgbClr val="0000FF"/>
                </a:solidFill>
                <a:ea typeface="ＭＳ Ｐゴシック" pitchFamily="34" charset="-128"/>
              </a:rPr>
              <a:t>extração fracional cerebral de oxigênio (CFOE)</a:t>
            </a:r>
            <a:r>
              <a:rPr lang="pt-BR">
                <a:ea typeface="ＭＳ Ｐゴシック" pitchFamily="34" charset="-128"/>
              </a:rPr>
              <a:t> </a:t>
            </a:r>
          </a:p>
          <a:p>
            <a:pPr algn="ctr"/>
            <a:r>
              <a:rPr lang="pt-BR" b="1">
                <a:solidFill>
                  <a:srgbClr val="FF0000"/>
                </a:solidFill>
                <a:ea typeface="ＭＳ Ｐゴシック" pitchFamily="34" charset="-128"/>
              </a:rPr>
              <a:t>mudanças na rSO2 e CFOE podem refletir as mudanças no FSC</a:t>
            </a:r>
            <a:endParaRPr lang="pt-BR" altLang="ja-JP" sz="1400" b="1">
              <a:solidFill>
                <a:srgbClr val="0000FF"/>
              </a:solidFill>
              <a:ea typeface="ＭＳ Ｐゴシック" pitchFamily="34" charset="-128"/>
            </a:endParaRPr>
          </a:p>
          <a:p>
            <a:pPr algn="ctr"/>
            <a:r>
              <a:rPr lang="pt-BR" sz="1400">
                <a:ea typeface="ＭＳ Ｐゴシック" pitchFamily="34" charset="-128"/>
              </a:rPr>
              <a:t>(</a:t>
            </a:r>
            <a:r>
              <a:rPr lang="pt-BR" sz="1400">
                <a:ea typeface="ＭＳ Ｐゴシック" pitchFamily="34" charset="-128"/>
                <a:hlinkClick r:id="rId4"/>
              </a:rPr>
              <a:t>Changes in cardiac function and cerebral blood flow in </a:t>
            </a:r>
          </a:p>
          <a:p>
            <a:pPr algn="ctr"/>
            <a:r>
              <a:rPr lang="pt-BR" sz="1400">
                <a:ea typeface="ＭＳ Ｐゴシック" pitchFamily="34" charset="-128"/>
                <a:hlinkClick r:id="rId4"/>
              </a:rPr>
              <a:t>relation to peri/intraventricular hemorrhage in extremely preterm infants.</a:t>
            </a:r>
            <a:r>
              <a:rPr lang="pt-BR" sz="1400">
                <a:ea typeface="ＭＳ Ｐゴシック" pitchFamily="34" charset="-128"/>
              </a:rPr>
              <a:t> </a:t>
            </a:r>
            <a:r>
              <a:rPr lang="en-US" sz="1400" b="1">
                <a:ea typeface="ＭＳ Ｐゴシック" pitchFamily="34" charset="-128"/>
              </a:rPr>
              <a:t>Noori</a:t>
            </a:r>
            <a:r>
              <a:rPr lang="en-US" sz="1400">
                <a:ea typeface="ＭＳ Ｐゴシック" pitchFamily="34" charset="-128"/>
              </a:rPr>
              <a:t> S, </a:t>
            </a:r>
          </a:p>
          <a:p>
            <a:pPr algn="ctr"/>
            <a:r>
              <a:rPr lang="en-US" sz="1400">
                <a:ea typeface="ＭＳ Ｐゴシック" pitchFamily="34" charset="-128"/>
              </a:rPr>
              <a:t>McCoy M, Anderson MP, Ramji F, </a:t>
            </a:r>
            <a:r>
              <a:rPr lang="en-US" sz="1400" b="1">
                <a:ea typeface="ＭＳ Ｐゴシック" pitchFamily="34" charset="-128"/>
              </a:rPr>
              <a:t>Seri</a:t>
            </a:r>
            <a:r>
              <a:rPr lang="en-US" sz="1400">
                <a:ea typeface="ＭＳ Ｐゴシック" pitchFamily="34" charset="-128"/>
              </a:rPr>
              <a:t> I. J Pediatr. </a:t>
            </a:r>
            <a:r>
              <a:rPr lang="pt-BR" sz="1400">
                <a:ea typeface="ＭＳ Ｐゴシック" pitchFamily="34" charset="-128"/>
              </a:rPr>
              <a:t>2014 Feb;164(2):264-70.e1-3)</a:t>
            </a:r>
            <a:endParaRPr lang="pt-BR" altLang="ja-JP" sz="1400" b="1">
              <a:solidFill>
                <a:srgbClr val="0000FF"/>
              </a:solidFill>
              <a:ea typeface="ＭＳ Ｐゴシック" pitchFamily="34" charset="-128"/>
            </a:endParaRPr>
          </a:p>
          <a:p>
            <a:pPr algn="ctr"/>
            <a:r>
              <a:rPr lang="pt-BR" altLang="ja-JP" sz="1400">
                <a:ea typeface="ＭＳ Ｐゴシック" pitchFamily="34" charset="-128"/>
              </a:rPr>
              <a:t> </a:t>
            </a:r>
          </a:p>
        </p:txBody>
      </p:sp>
      <p:sp>
        <p:nvSpPr>
          <p:cNvPr id="55325" name="AutoShape 29"/>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95288" y="549275"/>
            <a:ext cx="7835900" cy="6308725"/>
          </a:xfrm>
        </p:spPr>
        <p:txBody>
          <a:bodyPr/>
          <a:lstStyle/>
          <a:p>
            <a:pPr>
              <a:lnSpc>
                <a:spcPct val="80000"/>
              </a:lnSpc>
            </a:pPr>
            <a:r>
              <a:rPr lang="pt-BR" sz="1600" smtClean="0"/>
              <a:t>A saturação de oxigênio regional cerebral (rSO2) foi avaliada continuamente por 72 horas, começando com 4-6 horas de vida. </a:t>
            </a:r>
          </a:p>
          <a:p>
            <a:pPr>
              <a:lnSpc>
                <a:spcPct val="80000"/>
              </a:lnSpc>
            </a:pPr>
            <a:r>
              <a:rPr lang="pt-BR" sz="1600" smtClean="0"/>
              <a:t>Assim, a extração fracional cerebral de oxigênio (CFOE) pode ser calculada como (SpO2-rSO2)/SpO2). </a:t>
            </a:r>
          </a:p>
          <a:p>
            <a:pPr>
              <a:lnSpc>
                <a:spcPct val="80000"/>
              </a:lnSpc>
            </a:pPr>
            <a:r>
              <a:rPr lang="pt-BR" sz="1600" smtClean="0"/>
              <a:t>Não havendo mudanças significativas na taxa metabólica, SpO2, concentração de hemoglobina e relativa contribuição do sangue venoso e arterial para o tecido em questão, </a:t>
            </a:r>
            <a:r>
              <a:rPr lang="pt-BR" sz="1600" smtClean="0">
                <a:solidFill>
                  <a:srgbClr val="FF0000"/>
                </a:solidFill>
              </a:rPr>
              <a:t>mudanças na rSO2 e CFOE podem refletir as mudanças no FSC</a:t>
            </a:r>
            <a:r>
              <a:rPr lang="pt-BR" sz="1600" smtClean="0"/>
              <a:t> (</a:t>
            </a:r>
            <a:r>
              <a:rPr lang="pt-BR" sz="1600" b="1" smtClean="0">
                <a:solidFill>
                  <a:srgbClr val="FF0000"/>
                </a:solidFill>
              </a:rPr>
              <a:t>a CFOE é inversamente proporcional ao FSC, uma vez que a CFOE aumenta para manter a oferta de O2 ao tecido cerebral quando o FSC diminui</a:t>
            </a:r>
            <a:r>
              <a:rPr lang="pt-BR" sz="1600" smtClean="0"/>
              <a:t>).</a:t>
            </a:r>
          </a:p>
          <a:p>
            <a:pPr>
              <a:lnSpc>
                <a:spcPct val="80000"/>
              </a:lnSpc>
            </a:pPr>
            <a:r>
              <a:rPr lang="pt-BR" sz="1600" smtClean="0"/>
              <a:t>Vejamos agora os dados do FSC  e extração fracional de oxigênio: </a:t>
            </a:r>
          </a:p>
          <a:p>
            <a:pPr>
              <a:lnSpc>
                <a:spcPct val="80000"/>
              </a:lnSpc>
            </a:pPr>
            <a:r>
              <a:rPr lang="pt-BR" sz="1600" smtClean="0"/>
              <a:t>Neste estudo observacional, prospectivo, 22 recém-nascidos prematuros (idade gestacional de 25,9 ±1,2 semanas, variando entre 23-27 semanas) foram monitoradas entre 4 e 76 horas após o nascimento. A função cardíaca e alterações no FSC e hemorragia peri/intraventricular (HP/HIV) foram avaliadas por ultrassom a cada 12 horas. Mudanças no FSC também foram seguidas de monitorização contínua da saturação de oxigênio regional cerebral (rSO2) e pelo cálculo da extração fracional cerebral de oxigênio (CFOE).</a:t>
            </a:r>
            <a:endParaRPr lang="pt-BR" altLang="ja-JP" sz="1600" smtClean="0">
              <a:ea typeface="ＭＳ Ｐゴシック" pitchFamily="34" charset="-128"/>
            </a:endParaRPr>
          </a:p>
          <a:p>
            <a:pPr>
              <a:lnSpc>
                <a:spcPct val="80000"/>
              </a:lnSpc>
            </a:pPr>
            <a:r>
              <a:rPr lang="pt-BR" altLang="ja-JP" sz="1600" b="1" smtClean="0">
                <a:solidFill>
                  <a:srgbClr val="FF0000"/>
                </a:solidFill>
                <a:ea typeface="ＭＳ Ｐゴシック" pitchFamily="34" charset="-128"/>
              </a:rPr>
              <a:t>Durante as primeiras 12 horas de monitorização, rSO2 cerebral, em média para a totalidade do período de estudo em primeiro lugar, foi significativamente inferior no grupo com HP/HIV comparado com o grupo sem HP/HIV</a:t>
            </a:r>
            <a:r>
              <a:rPr lang="pt-BR" altLang="ja-JP" sz="1600" b="1" smtClean="0">
                <a:ea typeface="ＭＳ Ｐゴシック" pitchFamily="34" charset="-128"/>
              </a:rPr>
              <a:t> </a:t>
            </a:r>
            <a:r>
              <a:rPr lang="pt-BR" altLang="ja-JP" sz="1600" smtClean="0">
                <a:ea typeface="ＭＳ Ｐゴシック" pitchFamily="34" charset="-128"/>
              </a:rPr>
              <a:t>(mediana [intervalo]: 67,9% [58,3-72,4] vs 78,9% [68-89,3], P =0,004), e SpO2 não diferiu entre os grupos (90,6% [88,1-97,2] versus 92,1% [88,9-94,6], P = 0,8). </a:t>
            </a:r>
          </a:p>
          <a:p>
            <a:pPr>
              <a:lnSpc>
                <a:spcPct val="80000"/>
              </a:lnSpc>
            </a:pPr>
            <a:r>
              <a:rPr lang="pt-BR" altLang="ja-JP" sz="1600" smtClean="0">
                <a:ea typeface="ＭＳ Ｐゴシック" pitchFamily="34" charset="-128"/>
              </a:rPr>
              <a:t>Como resultado, </a:t>
            </a:r>
            <a:r>
              <a:rPr lang="pt-BR" altLang="ja-JP" sz="1600" b="1" smtClean="0">
                <a:solidFill>
                  <a:srgbClr val="FF0000"/>
                </a:solidFill>
                <a:ea typeface="ＭＳ Ｐゴシック" pitchFamily="34" charset="-128"/>
              </a:rPr>
              <a:t>a CFOE média foi significativamente maior em recém-nascidos no grupo com HP/HIV durante as primeiras 12 horas</a:t>
            </a:r>
            <a:r>
              <a:rPr lang="pt-BR" altLang="ja-JP" sz="1600" smtClean="0">
                <a:ea typeface="ＭＳ Ｐゴシック" pitchFamily="34" charset="-128"/>
              </a:rPr>
              <a:t> (26,6% [22,5-35,6] versus 15.4% [4.7-26.2],P= .004).  </a:t>
            </a:r>
          </a:p>
          <a:p>
            <a:pPr>
              <a:lnSpc>
                <a:spcPct val="80000"/>
              </a:lnSpc>
              <a:buFont typeface="Arial" charset="0"/>
              <a:buNone/>
            </a:pPr>
            <a:r>
              <a:rPr lang="pt-BR" sz="1600" smtClean="0"/>
              <a:t>                                                          (Observem as </a:t>
            </a:r>
            <a:r>
              <a:rPr lang="pt-BR" sz="1600" smtClean="0">
                <a:solidFill>
                  <a:srgbClr val="0000FF"/>
                </a:solidFill>
              </a:rPr>
              <a:t>Figuras 1 </a:t>
            </a:r>
            <a:r>
              <a:rPr lang="pt-BR" sz="1600" smtClean="0"/>
              <a:t>e</a:t>
            </a:r>
            <a:r>
              <a:rPr lang="pt-BR" sz="1600" smtClean="0">
                <a:solidFill>
                  <a:srgbClr val="0000FF"/>
                </a:solidFill>
              </a:rPr>
              <a:t> 2</a:t>
            </a:r>
            <a:r>
              <a:rPr lang="pt-BR" sz="1600" smtClean="0"/>
              <a:t> a seguir)</a:t>
            </a:r>
          </a:p>
        </p:txBody>
      </p:sp>
      <p:sp>
        <p:nvSpPr>
          <p:cNvPr id="57350" name="AutoShape 6"/>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Grp="1" noChangeAspect="1" noChangeArrowheads="1"/>
          </p:cNvPicPr>
          <p:nvPr>
            <p:ph type="body" idx="1"/>
          </p:nvPr>
        </p:nvPicPr>
        <p:blipFill>
          <a:blip r:embed="rId2"/>
          <a:srcRect/>
          <a:stretch>
            <a:fillRect/>
          </a:stretch>
        </p:blipFill>
        <p:spPr>
          <a:xfrm>
            <a:off x="179388" y="188913"/>
            <a:ext cx="4183062" cy="3429000"/>
          </a:xfrm>
          <a:ln w="38100">
            <a:solidFill>
              <a:srgbClr val="FF33CC"/>
            </a:solidFill>
          </a:ln>
        </p:spPr>
      </p:pic>
      <p:pic>
        <p:nvPicPr>
          <p:cNvPr id="58373" name="Picture 5"/>
          <p:cNvPicPr>
            <a:picLocks noChangeAspect="1" noChangeArrowheads="1"/>
          </p:cNvPicPr>
          <p:nvPr/>
        </p:nvPicPr>
        <p:blipFill>
          <a:blip r:embed="rId3"/>
          <a:srcRect/>
          <a:stretch>
            <a:fillRect/>
          </a:stretch>
        </p:blipFill>
        <p:spPr bwMode="auto">
          <a:xfrm>
            <a:off x="4668838" y="2276475"/>
            <a:ext cx="3679825" cy="3873500"/>
          </a:xfrm>
          <a:prstGeom prst="rect">
            <a:avLst/>
          </a:prstGeom>
          <a:noFill/>
          <a:ln w="28575">
            <a:solidFill>
              <a:srgbClr val="FF33CC"/>
            </a:solidFill>
            <a:miter lim="800000"/>
            <a:headEnd/>
            <a:tailEnd/>
          </a:ln>
        </p:spPr>
      </p:pic>
      <p:sp>
        <p:nvSpPr>
          <p:cNvPr id="58374" name="Text Box 6"/>
          <p:cNvSpPr txBox="1">
            <a:spLocks noChangeArrowheads="1"/>
          </p:cNvSpPr>
          <p:nvPr/>
        </p:nvSpPr>
        <p:spPr bwMode="auto">
          <a:xfrm>
            <a:off x="4624388" y="5826125"/>
            <a:ext cx="522287" cy="274638"/>
          </a:xfrm>
          <a:prstGeom prst="rect">
            <a:avLst/>
          </a:prstGeom>
          <a:noFill/>
          <a:ln w="9525">
            <a:noFill/>
            <a:miter lim="800000"/>
            <a:headEnd/>
            <a:tailEnd/>
          </a:ln>
          <a:effectLst/>
        </p:spPr>
        <p:txBody>
          <a:bodyPr wrap="none">
            <a:spAutoFit/>
          </a:bodyPr>
          <a:lstStyle/>
          <a:p>
            <a:r>
              <a:rPr lang="pt-BR" sz="1200">
                <a:solidFill>
                  <a:srgbClr val="0000FF"/>
                </a:solidFill>
              </a:rPr>
              <a:t>Fig.2</a:t>
            </a:r>
          </a:p>
        </p:txBody>
      </p:sp>
      <p:sp>
        <p:nvSpPr>
          <p:cNvPr id="58375" name="Line 7"/>
          <p:cNvSpPr>
            <a:spLocks noChangeShapeType="1"/>
          </p:cNvSpPr>
          <p:nvPr/>
        </p:nvSpPr>
        <p:spPr bwMode="auto">
          <a:xfrm>
            <a:off x="1547813" y="404813"/>
            <a:ext cx="287337" cy="431800"/>
          </a:xfrm>
          <a:prstGeom prst="line">
            <a:avLst/>
          </a:prstGeom>
          <a:noFill/>
          <a:ln w="57150">
            <a:solidFill>
              <a:srgbClr val="FF0000"/>
            </a:solidFill>
            <a:round/>
            <a:headEnd/>
            <a:tailEnd type="triangle" w="med" len="med"/>
          </a:ln>
          <a:effectLst/>
        </p:spPr>
        <p:txBody>
          <a:bodyPr/>
          <a:lstStyle/>
          <a:p>
            <a:endParaRPr lang="pt-BR"/>
          </a:p>
        </p:txBody>
      </p:sp>
      <p:sp>
        <p:nvSpPr>
          <p:cNvPr id="58376" name="Line 8"/>
          <p:cNvSpPr>
            <a:spLocks noChangeShapeType="1"/>
          </p:cNvSpPr>
          <p:nvPr/>
        </p:nvSpPr>
        <p:spPr bwMode="auto">
          <a:xfrm flipV="1">
            <a:off x="5364163" y="3357563"/>
            <a:ext cx="287337" cy="287337"/>
          </a:xfrm>
          <a:prstGeom prst="line">
            <a:avLst/>
          </a:prstGeom>
          <a:noFill/>
          <a:ln w="57150">
            <a:solidFill>
              <a:srgbClr val="FF0000"/>
            </a:solidFill>
            <a:round/>
            <a:headEnd/>
            <a:tailEnd type="triangle" w="med" len="med"/>
          </a:ln>
          <a:effectLst/>
        </p:spPr>
        <p:txBody>
          <a:bodyPr/>
          <a:lstStyle/>
          <a:p>
            <a:endParaRPr lang="pt-BR"/>
          </a:p>
        </p:txBody>
      </p:sp>
      <p:sp>
        <p:nvSpPr>
          <p:cNvPr id="58377" name="Line 9"/>
          <p:cNvSpPr>
            <a:spLocks noChangeShapeType="1"/>
          </p:cNvSpPr>
          <p:nvPr/>
        </p:nvSpPr>
        <p:spPr bwMode="auto">
          <a:xfrm>
            <a:off x="6084888" y="4724400"/>
            <a:ext cx="360362" cy="288925"/>
          </a:xfrm>
          <a:prstGeom prst="line">
            <a:avLst/>
          </a:prstGeom>
          <a:noFill/>
          <a:ln w="57150">
            <a:solidFill>
              <a:srgbClr val="FF0000"/>
            </a:solidFill>
            <a:round/>
            <a:headEnd/>
            <a:tailEnd type="triangle" w="med" len="med"/>
          </a:ln>
          <a:effectLst/>
        </p:spPr>
        <p:txBody>
          <a:bodyPr/>
          <a:lstStyle/>
          <a:p>
            <a:endParaRPr lang="pt-BR"/>
          </a:p>
        </p:txBody>
      </p:sp>
      <p:sp>
        <p:nvSpPr>
          <p:cNvPr id="58378" name="AutoShape 10"/>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0" y="2636838"/>
            <a:ext cx="8964613" cy="4800600"/>
          </a:xfrm>
          <a:solidFill>
            <a:schemeClr val="bg1"/>
          </a:solidFill>
        </p:spPr>
        <p:txBody>
          <a:bodyPr/>
          <a:lstStyle/>
          <a:p>
            <a:r>
              <a:rPr lang="en-US" sz="2000" smtClean="0">
                <a:solidFill>
                  <a:srgbClr val="0000FF"/>
                </a:solidFill>
              </a:rPr>
              <a:t>O presente estudo utilizou NIRS para avaliar oxigenação do tecido mesentérico em </a:t>
            </a:r>
            <a:r>
              <a:rPr lang="en-US" sz="2000" b="1" smtClean="0">
                <a:solidFill>
                  <a:srgbClr val="0000FF"/>
                </a:solidFill>
              </a:rPr>
              <a:t>pacientes que receberam nutrição enteral durante a transfusão </a:t>
            </a:r>
            <a:r>
              <a:rPr lang="en-US" sz="2000" b="1" smtClean="0">
                <a:solidFill>
                  <a:srgbClr val="FF33CC"/>
                </a:solidFill>
              </a:rPr>
              <a:t>(durante o momento da transfusão e até 48 horas após o procedimento)</a:t>
            </a:r>
            <a:r>
              <a:rPr lang="en-US" sz="2000" smtClean="0">
                <a:solidFill>
                  <a:srgbClr val="0000FF"/>
                </a:solidFill>
              </a:rPr>
              <a:t> em comparação com aqueles que não foram alimentados durante o procedimento</a:t>
            </a:r>
          </a:p>
          <a:p>
            <a:pPr lvl="1" algn="just"/>
            <a:r>
              <a:rPr lang="en-US" b="1" smtClean="0">
                <a:solidFill>
                  <a:srgbClr val="0000FF"/>
                </a:solidFill>
              </a:rPr>
              <a:t>9 pacientes: receberam nutrição enteral durante a transfusão</a:t>
            </a:r>
            <a:r>
              <a:rPr lang="en-US" smtClean="0"/>
              <a:t>;</a:t>
            </a:r>
          </a:p>
          <a:p>
            <a:pPr lvl="1" algn="just"/>
            <a:r>
              <a:rPr lang="en-US" b="1" smtClean="0">
                <a:solidFill>
                  <a:srgbClr val="0000FF"/>
                </a:solidFill>
              </a:rPr>
              <a:t>8 pacientes: não receberam nutrição enteral durante a transfusão</a:t>
            </a:r>
            <a:r>
              <a:rPr lang="en-US" smtClean="0"/>
              <a:t>.</a:t>
            </a:r>
          </a:p>
          <a:p>
            <a:pPr lvl="1" algn="just"/>
            <a:r>
              <a:rPr lang="en-US" smtClean="0">
                <a:solidFill>
                  <a:srgbClr val="FF0000"/>
                </a:solidFill>
                <a:ea typeface="ＭＳ Ｐゴシック" pitchFamily="34" charset="-128"/>
              </a:rPr>
              <a:t>Os valores da saturação de O</a:t>
            </a:r>
            <a:r>
              <a:rPr lang="en-US" baseline="-25000" smtClean="0">
                <a:solidFill>
                  <a:srgbClr val="FF0000"/>
                </a:solidFill>
                <a:ea typeface="ＭＳ Ｐゴシック" pitchFamily="34" charset="-128"/>
              </a:rPr>
              <a:t>2</a:t>
            </a:r>
            <a:r>
              <a:rPr lang="en-US" smtClean="0">
                <a:solidFill>
                  <a:srgbClr val="FF0000"/>
                </a:solidFill>
                <a:ea typeface="ＭＳ Ｐゴシック" pitchFamily="34" charset="-128"/>
              </a:rPr>
              <a:t> da região mesentérica (rSO</a:t>
            </a:r>
            <a:r>
              <a:rPr lang="en-US" baseline="-25000" smtClean="0">
                <a:solidFill>
                  <a:srgbClr val="FF0000"/>
                </a:solidFill>
                <a:ea typeface="ＭＳ Ｐゴシック" pitchFamily="34" charset="-128"/>
              </a:rPr>
              <a:t>2) </a:t>
            </a:r>
            <a:r>
              <a:rPr lang="en-US" smtClean="0">
                <a:solidFill>
                  <a:srgbClr val="FF0000"/>
                </a:solidFill>
                <a:ea typeface="ＭＳ Ｐゴシック" pitchFamily="34" charset="-128"/>
              </a:rPr>
              <a:t>foram menores nas crianças mais jovens – idade no momento da transfusão sanguínea (&lt; 30 semanas</a:t>
            </a:r>
            <a:r>
              <a:rPr lang="en-US" smtClean="0">
                <a:ea typeface="ＭＳ Ｐゴシック" pitchFamily="34" charset="-128"/>
              </a:rPr>
              <a:t>, seguidos pelas crianças de 30-33 semanas). </a:t>
            </a:r>
            <a:r>
              <a:rPr lang="en-US" smtClean="0">
                <a:solidFill>
                  <a:srgbClr val="0000FF"/>
                </a:solidFill>
                <a:ea typeface="ＭＳ Ｐゴシック" pitchFamily="34" charset="-128"/>
              </a:rPr>
              <a:t>Figura 2 a seguir</a:t>
            </a:r>
            <a:r>
              <a:rPr lang="en-US" smtClean="0">
                <a:ea typeface="ＭＳ Ｐゴシック" pitchFamily="34" charset="-128"/>
              </a:rPr>
              <a:t> </a:t>
            </a:r>
            <a:endParaRPr lang="pt-BR" smtClean="0">
              <a:solidFill>
                <a:srgbClr val="0000FF"/>
              </a:solidFill>
            </a:endParaRPr>
          </a:p>
        </p:txBody>
      </p:sp>
      <p:sp>
        <p:nvSpPr>
          <p:cNvPr id="56324" name="Rectangle 4"/>
          <p:cNvSpPr>
            <a:spLocks noChangeArrowheads="1"/>
          </p:cNvSpPr>
          <p:nvPr/>
        </p:nvSpPr>
        <p:spPr bwMode="auto">
          <a:xfrm>
            <a:off x="0" y="1700213"/>
            <a:ext cx="9144000" cy="942975"/>
          </a:xfrm>
          <a:prstGeom prst="rect">
            <a:avLst/>
          </a:prstGeom>
          <a:solidFill>
            <a:schemeClr val="bg1"/>
          </a:solidFill>
          <a:ln w="9525">
            <a:noFill/>
            <a:miter lim="800000"/>
            <a:headEnd/>
            <a:tailEnd/>
          </a:ln>
          <a:effectLst/>
        </p:spPr>
        <p:txBody>
          <a:bodyPr anchor="ctr">
            <a:spAutoFit/>
          </a:bodyPr>
          <a:lstStyle/>
          <a:p>
            <a:pPr algn="ctr"/>
            <a:r>
              <a:rPr lang="pt-BR" sz="1400">
                <a:hlinkClick r:id="rId2"/>
              </a:rPr>
              <a:t>Feeding preterm infants during red blood cell transfusion is associated with a decline in postprandial mesenteric oxygenation.</a:t>
            </a:r>
            <a:r>
              <a:rPr lang="pt-BR" sz="1400"/>
              <a:t>Marin T, Josephson CD, Kosmetatos N, Higgins M, Moore JE.J Pediatr. 2014 Sep;165(3):464-71.e1. doi: 10.1016/j.jpeds.2014.05.009. Epub 2014 Jun 16.PMID:24948351</a:t>
            </a:r>
          </a:p>
          <a:p>
            <a:pPr algn="ctr" eaLnBrk="0" hangingPunct="0"/>
            <a:endParaRPr lang="pt-BR" sz="1400">
              <a:latin typeface="Calibri" pitchFamily="34" charset="0"/>
            </a:endParaRPr>
          </a:p>
        </p:txBody>
      </p:sp>
      <p:graphicFrame>
        <p:nvGraphicFramePr>
          <p:cNvPr id="56353" name="Group 33"/>
          <p:cNvGraphicFramePr>
            <a:graphicFrameLocks noGrp="1"/>
          </p:cNvGraphicFramePr>
          <p:nvPr/>
        </p:nvGraphicFramePr>
        <p:xfrm>
          <a:off x="0" y="620713"/>
          <a:ext cx="9144000" cy="908050"/>
        </p:xfrm>
        <a:graphic>
          <a:graphicData uri="http://schemas.openxmlformats.org/drawingml/2006/table">
            <a:tbl>
              <a:tblPr/>
              <a:tblGrid>
                <a:gridCol w="3048000"/>
                <a:gridCol w="3048000"/>
                <a:gridCol w="3048000"/>
              </a:tblGrid>
              <a:tr h="9080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3"/>
                        </a:rPr>
                        <a:t>Nutrição enteral do pré-termo durante a transfusão de hemácias associa-se com a queda da oxigenação mesentérica</a:t>
                      </a:r>
                      <a:endParaRPr kumimoji="0" lang="pt-BR" sz="12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3"/>
                        </a:rPr>
                        <a:t>Terri Marin, Cassandra D. Josephson, , Niki Kosmetatos, Melinda Higgins and James E. Moore. Apresentação: AmandA Rocha, Joyce Braun, Ludmila G. Santos, Paulo R. Margotto</a:t>
                      </a:r>
                      <a:endParaRPr kumimoji="0" lang="pt-BR" sz="12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3"/>
                        </a:rPr>
                        <a:t>  </a:t>
                      </a:r>
                      <a:r>
                        <a:rPr kumimoji="0" lang="pt-BR" sz="1200" b="0" i="0" u="none" strike="noStrike" cap="none" normalizeH="0" baseline="0" smtClean="0">
                          <a:ln>
                            <a:noFill/>
                          </a:ln>
                          <a:solidFill>
                            <a:schemeClr val="tx1"/>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6329" name="Picture 9" descr="Clique aqui para ver o artigo">
            <a:hlinkClick r:id="rId3"/>
          </p:cNvPr>
          <p:cNvPicPr>
            <a:picLocks noChangeAspect="1" noChangeArrowheads="1"/>
          </p:cNvPicPr>
          <p:nvPr/>
        </p:nvPicPr>
        <p:blipFill>
          <a:blip r:embed="rId4"/>
          <a:srcRect/>
          <a:stretch>
            <a:fillRect/>
          </a:stretch>
        </p:blipFill>
        <p:spPr bwMode="auto">
          <a:xfrm>
            <a:off x="7308850" y="908050"/>
            <a:ext cx="371475" cy="371475"/>
          </a:xfrm>
          <a:prstGeom prst="rect">
            <a:avLst/>
          </a:prstGeom>
          <a:noFill/>
        </p:spPr>
      </p:pic>
      <p:sp>
        <p:nvSpPr>
          <p:cNvPr id="56354" name="AutoShape 34"/>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3" descr="Captura de Tela 2014-09-09 às 16.52.53.png"/>
          <p:cNvPicPr>
            <a:picLocks noGrp="1" noChangeAspect="1"/>
          </p:cNvPicPr>
          <p:nvPr>
            <p:ph type="body" idx="1"/>
          </p:nvPr>
        </p:nvPicPr>
        <p:blipFill>
          <a:blip r:embed="rId2"/>
          <a:srcRect/>
          <a:stretch>
            <a:fillRect/>
          </a:stretch>
        </p:blipFill>
        <p:spPr>
          <a:xfrm>
            <a:off x="611188" y="476250"/>
            <a:ext cx="7416800" cy="3373438"/>
          </a:xfrm>
          <a:noFill/>
          <a:ln w="28575">
            <a:solidFill>
              <a:srgbClr val="FF33CC"/>
            </a:solidFill>
          </a:ln>
        </p:spPr>
      </p:pic>
      <p:sp>
        <p:nvSpPr>
          <p:cNvPr id="59397" name="Rectangle 5"/>
          <p:cNvSpPr>
            <a:spLocks noChangeArrowheads="1"/>
          </p:cNvSpPr>
          <p:nvPr/>
        </p:nvSpPr>
        <p:spPr bwMode="auto">
          <a:xfrm>
            <a:off x="395288" y="4292600"/>
            <a:ext cx="7921625" cy="1465263"/>
          </a:xfrm>
          <a:prstGeom prst="rect">
            <a:avLst/>
          </a:prstGeom>
          <a:noFill/>
          <a:ln w="9525">
            <a:noFill/>
            <a:miter lim="800000"/>
            <a:headEnd/>
            <a:tailEnd/>
          </a:ln>
          <a:effectLst/>
        </p:spPr>
        <p:txBody>
          <a:bodyPr>
            <a:spAutoFit/>
          </a:bodyPr>
          <a:lstStyle/>
          <a:p>
            <a:pPr lvl="2">
              <a:spcBef>
                <a:spcPct val="20000"/>
              </a:spcBef>
              <a:buClr>
                <a:srgbClr val="8CADAE"/>
              </a:buClr>
              <a:buSzPct val="75000"/>
              <a:buFont typeface="Wingdings 2" pitchFamily="18" charset="2"/>
              <a:buChar char=""/>
            </a:pPr>
            <a:r>
              <a:rPr lang="en-US"/>
              <a:t>As crianças que </a:t>
            </a:r>
            <a:r>
              <a:rPr lang="en-US" b="1">
                <a:solidFill>
                  <a:srgbClr val="FF0000"/>
                </a:solidFill>
              </a:rPr>
              <a:t>receberam alimentação durante a transfusão sanguínea</a:t>
            </a:r>
            <a:r>
              <a:rPr lang="en-US"/>
              <a:t> apresentaram </a:t>
            </a:r>
            <a:r>
              <a:rPr lang="en-US">
                <a:solidFill>
                  <a:srgbClr val="FF0000"/>
                </a:solidFill>
              </a:rPr>
              <a:t>maiores valores iniciais de oxigenação mesentérica</a:t>
            </a:r>
            <a:r>
              <a:rPr lang="en-US">
                <a:solidFill>
                  <a:srgbClr val="A0A5B8"/>
                </a:solidFill>
              </a:rPr>
              <a:t> </a:t>
            </a:r>
            <a:r>
              <a:rPr lang="en-US"/>
              <a:t>(P=.001), mas mostraram </a:t>
            </a:r>
            <a:r>
              <a:rPr lang="en-US" b="1">
                <a:solidFill>
                  <a:srgbClr val="FF0000"/>
                </a:solidFill>
              </a:rPr>
              <a:t>maior declínio</a:t>
            </a:r>
            <a:r>
              <a:rPr lang="en-US">
                <a:solidFill>
                  <a:srgbClr val="A0A5B8"/>
                </a:solidFill>
              </a:rPr>
              <a:t> </a:t>
            </a:r>
            <a:r>
              <a:rPr lang="en-US"/>
              <a:t>do que as crianças não alimentadas durante a transfusão (P&lt;.001) – </a:t>
            </a:r>
            <a:r>
              <a:rPr lang="en-US">
                <a:solidFill>
                  <a:srgbClr val="FF0000"/>
                </a:solidFill>
              </a:rPr>
              <a:t>os valores de rSO2 caíram entre - 2.16 e -4.15 (</a:t>
            </a:r>
            <a:r>
              <a:rPr lang="en-US">
                <a:solidFill>
                  <a:srgbClr val="0000FF"/>
                </a:solidFill>
              </a:rPr>
              <a:t>Figura 2 a seguir</a:t>
            </a:r>
            <a:r>
              <a:rPr lang="en-US">
                <a:solidFill>
                  <a:srgbClr val="FF0000"/>
                </a:solidFill>
              </a:rPr>
              <a:t>)</a:t>
            </a:r>
          </a:p>
        </p:txBody>
      </p:sp>
      <p:sp>
        <p:nvSpPr>
          <p:cNvPr id="59398" name="AutoShape 6"/>
          <p:cNvSpPr>
            <a:spLocks noChangeArrowheads="1"/>
          </p:cNvSpPr>
          <p:nvPr/>
        </p:nvSpPr>
        <p:spPr bwMode="auto">
          <a:xfrm>
            <a:off x="8027988" y="6237288"/>
            <a:ext cx="215900" cy="620712"/>
          </a:xfrm>
          <a:prstGeom prst="curvedRightArrow">
            <a:avLst>
              <a:gd name="adj1" fmla="val 57500"/>
              <a:gd name="adj2" fmla="val 115000"/>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p:cNvPicPr>
            <a:picLocks noChangeAspect="1" noChangeArrowheads="1"/>
          </p:cNvPicPr>
          <p:nvPr/>
        </p:nvPicPr>
        <p:blipFill>
          <a:blip r:embed="rId2"/>
          <a:srcRect/>
          <a:stretch>
            <a:fillRect/>
          </a:stretch>
        </p:blipFill>
        <p:spPr bwMode="auto">
          <a:xfrm>
            <a:off x="1331913" y="260350"/>
            <a:ext cx="5576887" cy="6378575"/>
          </a:xfrm>
          <a:prstGeom prst="rect">
            <a:avLst/>
          </a:prstGeom>
          <a:noFill/>
          <a:ln w="38100">
            <a:solidFill>
              <a:srgbClr val="FF33CC"/>
            </a:solid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bwMode="auto">
          <a:noFill/>
        </p:spPr>
        <p:txBody>
          <a:bodyPr wrap="square" numCol="1" anchorCtr="0" compatLnSpc="1">
            <a:prstTxWarp prst="textNoShape">
              <a:avLst/>
            </a:prstTxWarp>
          </a:bodyPr>
          <a:lstStyle/>
          <a:p>
            <a:r>
              <a:rPr lang="pt-BR" smtClean="0"/>
              <a:t>Portanto...</a:t>
            </a:r>
          </a:p>
        </p:txBody>
      </p:sp>
      <p:sp>
        <p:nvSpPr>
          <p:cNvPr id="86019" name="Rectangle 3"/>
          <p:cNvSpPr>
            <a:spLocks noGrp="1"/>
          </p:cNvSpPr>
          <p:nvPr>
            <p:ph type="body" idx="1"/>
          </p:nvPr>
        </p:nvSpPr>
        <p:spPr/>
        <p:txBody>
          <a:bodyPr/>
          <a:lstStyle/>
          <a:p>
            <a:pPr>
              <a:lnSpc>
                <a:spcPct val="80000"/>
              </a:lnSpc>
              <a:buFont typeface="Arial" charset="0"/>
              <a:buNone/>
            </a:pPr>
            <a:r>
              <a:rPr lang="pt-BR" altLang="ja-JP" sz="1300" smtClean="0">
                <a:ea typeface="ＭＳ Ｐゴシック" pitchFamily="34" charset="-128"/>
              </a:rPr>
              <a:t>Já é do nosso conhecimento que avaliação clínica da hemodinâmica cerebral é importante na Unidade de Terapia Intensiva Neonatal (UTIN), principalmente no  que apresentam deficiente autorregulação do fluxo sanguíneo cerebral (FHC) nos pré-termos extremos ( 50% desta capacidade é perdida nestes bebês nos primeiros dias de vida). As alterações no fluxo e oxigenação cerebral são associadas a déficits no desenvolvimento neurológico e que a hipoperfusão cerebral é associada a injúria neuronal, que leva a condições como leucomalácia periventricular. Desde sua introdução em 1977 o uso de </a:t>
            </a:r>
            <a:r>
              <a:rPr lang="pt-BR" altLang="ja-JP" sz="1300" b="1" smtClean="0">
                <a:ea typeface="ＭＳ Ｐゴシック" pitchFamily="34" charset="-128"/>
              </a:rPr>
              <a:t>NIRS</a:t>
            </a:r>
            <a:r>
              <a:rPr lang="pt-BR" altLang="ja-JP" sz="1300" smtClean="0">
                <a:ea typeface="ＭＳ Ｐゴシック" pitchFamily="34" charset="-128"/>
              </a:rPr>
              <a:t> atrai muito interesse como uma ferramenta em potencial para monitorização hemodinâmica no recém-nascido. Em pacientes pediátricos já foi evidenciado que esta tecnologia tem boa correlação com a PaO2, mas nenhum estudo investigou a correlação entre a oxigenação arterial e tecidual  cerebral nos recém-nascidos (RN) pré-termos (rScO2) e o presente estudo fez exatamente isto. Com este objetivo, 22 pré-termo extremos foram estudados, havendo pareamento de 86 leituras de NIRS com a gasometria. Utilizando esta tecnologia, os </a:t>
            </a:r>
            <a:r>
              <a:rPr lang="pt-BR" altLang="ja-JP" sz="1300" b="1" smtClean="0">
                <a:ea typeface="ＭＳ Ｐゴシック" pitchFamily="34" charset="-128"/>
              </a:rPr>
              <a:t>autores não demonstraram correlação entre PaO2 e rScO2 e nem também com a Saturação de Oxigênio e PaCO2</a:t>
            </a:r>
            <a:r>
              <a:rPr lang="pt-BR" altLang="ja-JP" sz="1300" smtClean="0">
                <a:ea typeface="ＭＳ Ｐゴシック" pitchFamily="34" charset="-128"/>
              </a:rPr>
              <a:t>. No entanto, foi demonstrada correlação significativa com a hemoglobina, oxihemoglobina e frequência respiratória. Assim, </a:t>
            </a:r>
            <a:r>
              <a:rPr lang="pt-BR" altLang="ja-JP" sz="1300" b="1" smtClean="0">
                <a:ea typeface="ＭＳ Ｐゴシック" pitchFamily="34" charset="-128"/>
              </a:rPr>
              <a:t>o</a:t>
            </a:r>
            <a:r>
              <a:rPr lang="pt-BR" altLang="ja-JP" sz="1300" smtClean="0">
                <a:ea typeface="ＭＳ Ｐゴシック" pitchFamily="34" charset="-128"/>
              </a:rPr>
              <a:t> </a:t>
            </a:r>
            <a:r>
              <a:rPr lang="pt-BR" altLang="ja-JP" sz="1300" b="1" smtClean="0">
                <a:ea typeface="ＭＳ Ｐゴシック" pitchFamily="34" charset="-128"/>
              </a:rPr>
              <a:t>papel do uso de  NIRS na população pré-termo permanece controverso. </a:t>
            </a:r>
            <a:r>
              <a:rPr lang="pt-BR" altLang="ja-JP" sz="1300" smtClean="0">
                <a:ea typeface="ＭＳ Ｐゴシック" pitchFamily="34" charset="-128"/>
              </a:rPr>
              <a:t>Os resultados nos RN a termo não podem ser simplesmente extrapolados para os pré-termos, devido ao grau de maturação da mielina nestes pré-termos (prejudica a uniformidade da atenuação da luz no tecido cerebral) e provável deficiente autorregulação do FSC (embora neste estudos os RN tinham em média 6 dias de vida). Torna-se </a:t>
            </a:r>
            <a:r>
              <a:rPr lang="pt-PT" altLang="ja-JP" sz="1300" smtClean="0">
                <a:ea typeface="ＭＳ Ｐゴシック" pitchFamily="34" charset="-128"/>
              </a:rPr>
              <a:t>necessário um estudo mais aprofundado para determinar a a aplicabilidade clínica de NIRS no bebê pré-termo. Nos links trouxemos importantes implicações da Tecnologia NIRS, como na monitorização da oxigeneação tecidual cerebral nos RN com Encefalopatia hipóxico-isquêmica</a:t>
            </a:r>
            <a:r>
              <a:rPr lang="pt-PT" altLang="ja-JP" sz="1300" b="1" smtClean="0">
                <a:ea typeface="ＭＳ Ｐゴシック" pitchFamily="34" charset="-128"/>
              </a:rPr>
              <a:t> </a:t>
            </a:r>
            <a:r>
              <a:rPr lang="pt-PT" altLang="ja-JP" sz="1300" smtClean="0">
                <a:ea typeface="ＭＳ Ｐゴシック" pitchFamily="34" charset="-128"/>
              </a:rPr>
              <a:t>(</a:t>
            </a:r>
            <a:r>
              <a:rPr lang="pt-BR" altLang="ja-JP" sz="1300" smtClean="0">
                <a:ea typeface="ＭＳ Ｐゴシック" pitchFamily="34" charset="-128"/>
              </a:rPr>
              <a:t>os bebês com saturação muito alta [na faixa de 90%] tem um desfecho ruim, pois significa que o cérebro não está extraindo oxigênio e isto se deve a insuficiência energética secundária; através das mudanças na extração fracional cerebral de oxigênio e oxigenação cerebral de oxigênio pode refletir as mudanças no FSC (na hemorragia intraventricular aumentam para manter a extração de oxigênio!), como brilhantemente demonstrou o Dr. Noori, quando aqui esteve em 2014.No intestino, utilizando esta tecnologia, foi evidenciado que a oxigenação tecidual mesentérica foi menor nos RN (30 semanas) que receberam transfusão sanguínea concomitantemente  com a dieta, devendo não ser usada alimentação durante a transfusão sanguínea pelo maior risco de enterocolite necrosante</a:t>
            </a:r>
            <a:endParaRPr lang="pt-BR" sz="1300" smtClean="0"/>
          </a:p>
        </p:txBody>
      </p:sp>
      <p:sp>
        <p:nvSpPr>
          <p:cNvPr id="86020" name="Text Box 4"/>
          <p:cNvSpPr txBox="1">
            <a:spLocks noChangeArrowheads="1"/>
          </p:cNvSpPr>
          <p:nvPr/>
        </p:nvSpPr>
        <p:spPr bwMode="auto">
          <a:xfrm>
            <a:off x="7451725" y="6453188"/>
            <a:ext cx="1008063" cy="214312"/>
          </a:xfrm>
          <a:prstGeom prst="rect">
            <a:avLst/>
          </a:prstGeom>
          <a:noFill/>
          <a:ln w="9525">
            <a:noFill/>
            <a:miter lim="800000"/>
            <a:headEnd/>
            <a:tailEnd/>
          </a:ln>
          <a:effectLst/>
        </p:spPr>
        <p:txBody>
          <a:bodyPr wrap="none">
            <a:spAutoFit/>
          </a:bodyPr>
          <a:lstStyle/>
          <a:p>
            <a:r>
              <a:rPr lang="pt-BR" sz="800"/>
              <a:t>Paulo R. Margotto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AutoShape 3" descr="51254aaf-2917-4762-b6e5-08b93b95319e"/>
          <p:cNvSpPr>
            <a:spLocks noChangeAspect="1" noChangeArrowheads="1"/>
          </p:cNvSpPr>
          <p:nvPr/>
        </p:nvSpPr>
        <p:spPr bwMode="auto">
          <a:xfrm>
            <a:off x="155575" y="46038"/>
            <a:ext cx="304800" cy="304800"/>
          </a:xfrm>
          <a:prstGeom prst="rect">
            <a:avLst/>
          </a:prstGeom>
          <a:noFill/>
        </p:spPr>
        <p:txBody>
          <a:bodyPr/>
          <a:lstStyle/>
          <a:p>
            <a:endParaRPr lang="pt-BR"/>
          </a:p>
        </p:txBody>
      </p:sp>
      <p:sp>
        <p:nvSpPr>
          <p:cNvPr id="84996" name="AutoShape 4" descr="51254aaf-2917-4762-b6e5-08b93b95319e"/>
          <p:cNvSpPr>
            <a:spLocks noChangeAspect="1" noChangeArrowheads="1"/>
          </p:cNvSpPr>
          <p:nvPr/>
        </p:nvSpPr>
        <p:spPr bwMode="auto">
          <a:xfrm>
            <a:off x="155575" y="46038"/>
            <a:ext cx="304800" cy="304800"/>
          </a:xfrm>
          <a:prstGeom prst="rect">
            <a:avLst/>
          </a:prstGeom>
          <a:noFill/>
        </p:spPr>
        <p:txBody>
          <a:bodyPr/>
          <a:lstStyle/>
          <a:p>
            <a:endParaRPr lang="pt-BR"/>
          </a:p>
        </p:txBody>
      </p:sp>
      <p:sp>
        <p:nvSpPr>
          <p:cNvPr id="84997" name="AutoShape 5" descr="51254aaf-2917-4762-b6e5-08b93b95319e"/>
          <p:cNvSpPr>
            <a:spLocks noChangeAspect="1" noChangeArrowheads="1"/>
          </p:cNvSpPr>
          <p:nvPr/>
        </p:nvSpPr>
        <p:spPr bwMode="auto">
          <a:xfrm>
            <a:off x="4419600" y="3276600"/>
            <a:ext cx="304800" cy="304800"/>
          </a:xfrm>
          <a:prstGeom prst="rect">
            <a:avLst/>
          </a:prstGeom>
          <a:noFill/>
        </p:spPr>
        <p:txBody>
          <a:bodyPr/>
          <a:lstStyle/>
          <a:p>
            <a:endParaRPr lang="pt-BR"/>
          </a:p>
        </p:txBody>
      </p:sp>
      <p:sp>
        <p:nvSpPr>
          <p:cNvPr id="84998" name="AutoShape 6" descr="51254aaf-2917-4762-b6e5-08b93b95319e"/>
          <p:cNvSpPr>
            <a:spLocks noChangeAspect="1" noChangeArrowheads="1"/>
          </p:cNvSpPr>
          <p:nvPr/>
        </p:nvSpPr>
        <p:spPr bwMode="auto">
          <a:xfrm>
            <a:off x="4419600" y="3276600"/>
            <a:ext cx="304800" cy="304800"/>
          </a:xfrm>
          <a:prstGeom prst="rect">
            <a:avLst/>
          </a:prstGeom>
          <a:noFill/>
        </p:spPr>
        <p:txBody>
          <a:bodyPr/>
          <a:lstStyle/>
          <a:p>
            <a:endParaRPr lang="pt-BR"/>
          </a:p>
        </p:txBody>
      </p:sp>
      <p:pic>
        <p:nvPicPr>
          <p:cNvPr id="84999" name="Picture 7"/>
          <p:cNvPicPr>
            <a:picLocks noChangeAspect="1" noChangeArrowheads="1"/>
          </p:cNvPicPr>
          <p:nvPr/>
        </p:nvPicPr>
        <p:blipFill>
          <a:blip r:embed="rId2"/>
          <a:srcRect/>
          <a:stretch>
            <a:fillRect/>
          </a:stretch>
        </p:blipFill>
        <p:spPr bwMode="auto">
          <a:xfrm>
            <a:off x="1116013" y="765175"/>
            <a:ext cx="5349875" cy="4740275"/>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xfrm>
            <a:off x="468313" y="260350"/>
            <a:ext cx="7620000" cy="1143000"/>
          </a:xfrm>
          <a:noFill/>
        </p:spPr>
        <p:txBody>
          <a:bodyPr wrap="square" numCol="1" anchorCtr="0" compatLnSpc="1">
            <a:prstTxWarp prst="textNoShape">
              <a:avLst/>
            </a:prstTxWarp>
          </a:bodyPr>
          <a:lstStyle/>
          <a:p>
            <a:r>
              <a:rPr lang="pt-BR" smtClean="0">
                <a:solidFill>
                  <a:srgbClr val="0000FF"/>
                </a:solidFill>
              </a:rPr>
              <a:t>OBRIGADO!</a:t>
            </a:r>
          </a:p>
        </p:txBody>
      </p:sp>
      <p:pic>
        <p:nvPicPr>
          <p:cNvPr id="63492" name="Picture 4" descr="20170816_091931"/>
          <p:cNvPicPr>
            <a:picLocks noChangeAspect="1" noChangeArrowheads="1"/>
          </p:cNvPicPr>
          <p:nvPr/>
        </p:nvPicPr>
        <p:blipFill>
          <a:blip r:embed="rId2" cstate="print">
            <a:lum bright="-6000"/>
          </a:blip>
          <a:srcRect/>
          <a:stretch>
            <a:fillRect/>
          </a:stretch>
        </p:blipFill>
        <p:spPr bwMode="auto">
          <a:xfrm>
            <a:off x="539750" y="1557338"/>
            <a:ext cx="7488238" cy="4211637"/>
          </a:xfrm>
          <a:prstGeom prst="rect">
            <a:avLst/>
          </a:prstGeom>
          <a:noFill/>
        </p:spPr>
      </p:pic>
      <p:sp>
        <p:nvSpPr>
          <p:cNvPr id="63493" name="Text Box 5"/>
          <p:cNvSpPr txBox="1">
            <a:spLocks noChangeArrowheads="1"/>
          </p:cNvSpPr>
          <p:nvPr/>
        </p:nvSpPr>
        <p:spPr bwMode="auto">
          <a:xfrm>
            <a:off x="468313" y="5734050"/>
            <a:ext cx="7600950" cy="366713"/>
          </a:xfrm>
          <a:prstGeom prst="rect">
            <a:avLst/>
          </a:prstGeom>
          <a:noFill/>
          <a:ln w="9525">
            <a:noFill/>
            <a:miter lim="800000"/>
            <a:headEnd/>
            <a:tailEnd/>
          </a:ln>
          <a:effectLst/>
        </p:spPr>
        <p:txBody>
          <a:bodyPr wrap="none">
            <a:spAutoFit/>
          </a:bodyPr>
          <a:lstStyle/>
          <a:p>
            <a:r>
              <a:rPr lang="pt-BR">
                <a:solidFill>
                  <a:srgbClr val="0000FF"/>
                </a:solidFill>
              </a:rPr>
              <a:t>Dra. Gabriela, Dr. Paulo R. Margotto e Dra. Natália Solarte (R2 Pediatria)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ência">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ê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2129</TotalTime>
  <Words>5275</Words>
  <Application>Microsoft Office PowerPoint</Application>
  <PresentationFormat>Apresentação na tela (4:3)</PresentationFormat>
  <Paragraphs>393</Paragraphs>
  <Slides>62</Slides>
  <Notes>0</Notes>
  <HiddenSlides>0</HiddenSlides>
  <MMClips>0</MMClips>
  <ScaleCrop>false</ScaleCrop>
  <HeadingPairs>
    <vt:vector size="4" baseType="variant">
      <vt:variant>
        <vt:lpstr>Tema</vt:lpstr>
      </vt:variant>
      <vt:variant>
        <vt:i4>1</vt:i4>
      </vt:variant>
      <vt:variant>
        <vt:lpstr>Títulos de slides</vt:lpstr>
      </vt:variant>
      <vt:variant>
        <vt:i4>62</vt:i4>
      </vt:variant>
    </vt:vector>
  </HeadingPairs>
  <TitlesOfParts>
    <vt:vector size="63" baseType="lpstr">
      <vt:lpstr>Adjacência</vt:lpstr>
      <vt:lpstr>Slide 1</vt:lpstr>
      <vt:lpstr>Introdução</vt:lpstr>
      <vt:lpstr>Introdução</vt:lpstr>
      <vt:lpstr>Introdução</vt:lpstr>
      <vt:lpstr>Introdução</vt:lpstr>
      <vt:lpstr>Métodos  Participantes</vt:lpstr>
      <vt:lpstr>Métodos  Equipamento</vt:lpstr>
      <vt:lpstr>Métodos  Equipamento</vt:lpstr>
      <vt:lpstr>Métodos  Coleta de dados</vt:lpstr>
      <vt:lpstr>Métodos  Coleta de dados</vt:lpstr>
      <vt:lpstr>Métodos   análise estatística</vt:lpstr>
      <vt:lpstr>Abreviaturas usadas</vt:lpstr>
      <vt:lpstr>Resultados   Características dos pacientes</vt:lpstr>
      <vt:lpstr>Resultados   Características dos pacientes</vt:lpstr>
      <vt:lpstr>Slide 15</vt:lpstr>
      <vt:lpstr>Slide 16</vt:lpstr>
      <vt:lpstr>Resultados – NIRS x PaO2</vt:lpstr>
      <vt:lpstr>Slide 18</vt:lpstr>
      <vt:lpstr>Resultados  NIRS x outras variáveis</vt:lpstr>
      <vt:lpstr>Slide 20</vt:lpstr>
      <vt:lpstr>Slide 21</vt:lpstr>
      <vt:lpstr>Discussão</vt:lpstr>
      <vt:lpstr>Discussão</vt:lpstr>
      <vt:lpstr>Discussão</vt:lpstr>
      <vt:lpstr>Discussão</vt:lpstr>
      <vt:lpstr>Discussão</vt:lpstr>
      <vt:lpstr>Discussão</vt:lpstr>
      <vt:lpstr>Discussão</vt:lpstr>
      <vt:lpstr>Conclusão</vt:lpstr>
      <vt:lpstr>Slide 30</vt:lpstr>
      <vt:lpstr>Slide 31</vt:lpstr>
      <vt:lpstr>Slide 32</vt:lpstr>
      <vt:lpstr>Nota do Editor do site, Dr. Paulo R. Margotto. Consultem também! Aqui e Agora! Estudando Juntos!</vt:lpstr>
      <vt:lpstr>ENTENDENDO CORRELAÇÃO/REGRESSÃO</vt:lpstr>
      <vt:lpstr>ENTENDENDO CORRELAÇÃO/REGRESSÃO</vt:lpstr>
      <vt:lpstr>ENTENDENDO CORRELAÇÃO/REGRESSÃO</vt:lpstr>
      <vt:lpstr>ENTENDENDO CORRELAÇÃO/REGRESSÃO</vt:lpstr>
      <vt:lpstr>ENTENDENDO CORRELAÇÃO/REGRESSÃO</vt:lpstr>
      <vt:lpstr>Slide 39</vt:lpstr>
      <vt:lpstr>ENTENDENDO CORRELAÇÃO/REGRESSÃO</vt:lpstr>
      <vt:lpstr>ENTENDENDO CORRELAÇÃO/REGRESSÃO</vt:lpstr>
      <vt:lpstr>Slide 42</vt:lpstr>
      <vt:lpstr>Protocolo para o Uso do Bilirrubinômetro Dr. Paulo R. Margotto-Agosto/2017</vt:lpstr>
      <vt:lpstr>ENTENDENDO CORRELAÇÃO/REGRESSÃO</vt:lpstr>
      <vt:lpstr>CORRELAÇÃO E REGRESSÃO</vt:lpstr>
      <vt:lpstr>ENTENDENDO CORRELAÇÃO/REGRESSÃO</vt:lpstr>
      <vt:lpstr>ENTENDENDO CORRELAÇÃO/REGRESSÃO</vt:lpstr>
      <vt:lpstr>ENTENDENDO CORRELAÇÃO/REGRESSÃO</vt:lpstr>
      <vt:lpstr>ENTENDENDO CORRELAÇÃO/REGRESSÃO</vt:lpstr>
      <vt:lpstr>Slide 50</vt:lpstr>
      <vt:lpstr>Slide 51</vt:lpstr>
      <vt:lpstr>Slide 52</vt:lpstr>
      <vt:lpstr>Slide 53</vt:lpstr>
      <vt:lpstr>Slide 54</vt:lpstr>
      <vt:lpstr>Slide 55</vt:lpstr>
      <vt:lpstr>Slide 56</vt:lpstr>
      <vt:lpstr>Slide 57</vt:lpstr>
      <vt:lpstr>Slide 58</vt:lpstr>
      <vt:lpstr>Slide 59</vt:lpstr>
      <vt:lpstr>Portanto...</vt:lpstr>
      <vt:lpstr>Slide 61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User</dc:creator>
  <cp:lastModifiedBy>Paulo</cp:lastModifiedBy>
  <cp:revision>49</cp:revision>
  <dcterms:created xsi:type="dcterms:W3CDTF">2017-08-08T03:20:39Z</dcterms:created>
  <dcterms:modified xsi:type="dcterms:W3CDTF">2017-08-26T16:56:54Z</dcterms:modified>
</cp:coreProperties>
</file>