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64" r:id="rId3"/>
    <p:sldId id="261" r:id="rId4"/>
    <p:sldId id="262" r:id="rId5"/>
    <p:sldId id="263" r:id="rId6"/>
    <p:sldId id="259" r:id="rId7"/>
    <p:sldId id="260" r:id="rId8"/>
    <p:sldId id="258" r:id="rId9"/>
    <p:sldId id="267" r:id="rId10"/>
    <p:sldId id="265" r:id="rId11"/>
    <p:sldId id="266" r:id="rId12"/>
    <p:sldId id="271" r:id="rId13"/>
    <p:sldId id="268" r:id="rId14"/>
    <p:sldId id="272" r:id="rId15"/>
    <p:sldId id="269" r:id="rId16"/>
    <p:sldId id="270" r:id="rId17"/>
    <p:sldId id="273" r:id="rId18"/>
    <p:sldId id="276" r:id="rId19"/>
    <p:sldId id="275" r:id="rId20"/>
    <p:sldId id="277" r:id="rId21"/>
    <p:sldId id="278" r:id="rId22"/>
    <p:sldId id="298" r:id="rId23"/>
    <p:sldId id="299" r:id="rId24"/>
    <p:sldId id="274" r:id="rId25"/>
    <p:sldId id="311" r:id="rId26"/>
    <p:sldId id="312" r:id="rId27"/>
    <p:sldId id="281" r:id="rId28"/>
    <p:sldId id="293" r:id="rId29"/>
    <p:sldId id="297" r:id="rId30"/>
    <p:sldId id="294" r:id="rId31"/>
    <p:sldId id="295" r:id="rId32"/>
    <p:sldId id="301" r:id="rId33"/>
    <p:sldId id="302" r:id="rId34"/>
    <p:sldId id="303" r:id="rId35"/>
    <p:sldId id="304" r:id="rId36"/>
    <p:sldId id="305" r:id="rId37"/>
    <p:sldId id="306" r:id="rId38"/>
    <p:sldId id="307" r:id="rId39"/>
    <p:sldId id="308" r:id="rId40"/>
    <p:sldId id="310" r:id="rId41"/>
    <p:sldId id="290" r:id="rId42"/>
    <p:sldId id="291" r:id="rId43"/>
    <p:sldId id="292" r:id="rId44"/>
    <p:sldId id="296" r:id="rId45"/>
    <p:sldId id="313" r:id="rId46"/>
    <p:sldId id="314" r:id="rId47"/>
    <p:sldId id="315" r:id="rId48"/>
    <p:sldId id="316" r:id="rId49"/>
    <p:sldId id="309" r:id="rId5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33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>
        <p:scale>
          <a:sx n="75" d="100"/>
          <a:sy n="75" d="100"/>
        </p:scale>
        <p:origin x="-1022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e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Títu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22" name="Subtítu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6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DEBF39C-2A1B-4F5F-A74D-CC80C71291E6}" type="datetimeFigureOut">
              <a:rPr lang="pt-BR"/>
              <a:pPr>
                <a:defRPr/>
              </a:pPr>
              <a:t>24/07/2014</a:t>
            </a:fld>
            <a:endParaRPr lang="pt-BR"/>
          </a:p>
        </p:txBody>
      </p:sp>
      <p:sp>
        <p:nvSpPr>
          <p:cNvPr id="7" name="Espaço Reservado para Rodapé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F6EECD7-8140-41BD-B0A1-5233A8E8E84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EB235-42BA-4D1A-883F-1BF815612986}" type="datetimeFigureOut">
              <a:rPr lang="pt-BR"/>
              <a:pPr>
                <a:defRPr/>
              </a:pPr>
              <a:t>24/07/2014</a:t>
            </a:fld>
            <a:endParaRPr lang="pt-BR"/>
          </a:p>
        </p:txBody>
      </p:sp>
      <p:sp>
        <p:nvSpPr>
          <p:cNvPr id="5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0E9AA-0D75-45D7-A0B5-DE8131AFB1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e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8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3FD004A-7C45-463C-A6EA-ED576C393CFF}" type="datetimeFigureOut">
              <a:rPr lang="pt-BR"/>
              <a:pPr>
                <a:defRPr/>
              </a:pPr>
              <a:t>24/07/2014</a:t>
            </a:fld>
            <a:endParaRPr lang="pt-BR"/>
          </a:p>
        </p:txBody>
      </p:sp>
      <p:sp>
        <p:nvSpPr>
          <p:cNvPr id="9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B2E5266-B438-4ADB-B8C7-415E1915E59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6233A-00EC-4168-8563-8CCF8B85AA0F}" type="datetimeFigureOut">
              <a:rPr lang="pt-BR"/>
              <a:pPr>
                <a:defRPr/>
              </a:pPr>
              <a:t>24/07/2014</a:t>
            </a:fld>
            <a:endParaRPr lang="pt-BR"/>
          </a:p>
        </p:txBody>
      </p:sp>
      <p:sp>
        <p:nvSpPr>
          <p:cNvPr id="6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2F6F9-F4F1-4F32-A7F5-DC1B45C703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C134541-29D0-48D0-B5C3-31A8D6E312C8}" type="datetimeFigureOut">
              <a:rPr lang="pt-BR"/>
              <a:pPr>
                <a:defRPr/>
              </a:pPr>
              <a:t>24/07/2014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DFA161D-D0D0-4C67-86F8-E94B11BDAB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4871F-3B99-4EC7-88EC-DE44C084322D}" type="datetimeFigureOut">
              <a:rPr lang="pt-BR"/>
              <a:pPr>
                <a:defRPr/>
              </a:pPr>
              <a:t>24/07/2014</a:t>
            </a:fld>
            <a:endParaRPr lang="pt-BR"/>
          </a:p>
        </p:txBody>
      </p:sp>
      <p:sp>
        <p:nvSpPr>
          <p:cNvPr id="4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3B6CA-756C-42A9-9FFA-C7925C83459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Retângulo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CABD6CD-1A32-43F5-B92F-D9097237D45A}" type="datetimeFigureOut">
              <a:rPr lang="pt-BR"/>
              <a:pPr>
                <a:defRPr/>
              </a:pPr>
              <a:t>24/07/2014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9C87D6E-BC58-4E0C-AA58-EC0868F93EF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5270ADF-0551-4A8C-9BC2-A57070FF6437}" type="datetimeFigureOut">
              <a:rPr lang="pt-BR"/>
              <a:pPr>
                <a:defRPr/>
              </a:pPr>
              <a:t>24/07/2014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594137F-33D4-429C-9E4D-444CEAD4ED1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Retângulo 7"/>
          <p:cNvGrpSpPr>
            <a:grpSpLocks/>
          </p:cNvGrpSpPr>
          <p:nvPr/>
        </p:nvGrpSpPr>
        <p:grpSpPr bwMode="auto">
          <a:xfrm>
            <a:off x="646113" y="969963"/>
            <a:ext cx="4803775" cy="4802187"/>
            <a:chOff x="407" y="611"/>
            <a:chExt cx="3026" cy="3025"/>
          </a:xfrm>
        </p:grpSpPr>
        <p:pic>
          <p:nvPicPr>
            <p:cNvPr id="6" name="Retângulo 7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07" y="611"/>
              <a:ext cx="3026" cy="3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 Box 3"/>
            <p:cNvSpPr txBox="1">
              <a:spLocks noChangeArrowheads="1"/>
            </p:cNvSpPr>
            <p:nvPr/>
          </p:nvSpPr>
          <p:spPr bwMode="auto">
            <a:xfrm>
              <a:off x="480" y="672"/>
              <a:ext cx="2880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tIns="274320"/>
            <a:lstStyle/>
            <a:p>
              <a:pPr indent="-282575">
                <a:lnSpc>
                  <a:spcPts val="3000"/>
                </a:lnSpc>
                <a:spcBef>
                  <a:spcPts val="600"/>
                </a:spcBef>
                <a:buClr>
                  <a:schemeClr val="accent1"/>
                </a:buClr>
                <a:buSzPct val="80000"/>
                <a:buFont typeface="Wingdings 2" pitchFamily="18" charset="2"/>
                <a:buNone/>
                <a:defRPr/>
              </a:pPr>
              <a:endParaRPr lang="en-US" sz="3200">
                <a:latin typeface="Gill Sans MT"/>
              </a:endParaRPr>
            </a:p>
          </p:txBody>
        </p:sp>
      </p:grpSp>
      <p:sp>
        <p:nvSpPr>
          <p:cNvPr id="8" name="Fluxograma: Processo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Fluxograma: Processo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0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2437379-C783-4E61-AC03-77F70F4DB9DE}" type="datetimeFigureOut">
              <a:rPr lang="pt-BR"/>
              <a:pPr>
                <a:defRPr/>
              </a:pPr>
              <a:t>24/07/2014</a:t>
            </a:fld>
            <a:endParaRPr lang="pt-BR"/>
          </a:p>
        </p:txBody>
      </p:sp>
      <p:sp>
        <p:nvSpPr>
          <p:cNvPr id="11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2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55F30D5-AD9E-4407-AAD4-F5427161CEF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25DB3-7C16-49A5-8DEC-1EB587703E72}" type="datetimeFigureOut">
              <a:rPr lang="pt-BR"/>
              <a:pPr>
                <a:defRPr/>
              </a:pPr>
              <a:t>24/07/2014</a:t>
            </a:fld>
            <a:endParaRPr lang="pt-BR"/>
          </a:p>
        </p:txBody>
      </p:sp>
      <p:sp>
        <p:nvSpPr>
          <p:cNvPr id="5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39AE1-EDC4-4147-B8B4-AFA4AEB130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6970F-71E1-484C-BA25-E0B1853F8773}" type="datetimeFigureOut">
              <a:rPr lang="pt-BR"/>
              <a:pPr>
                <a:defRPr/>
              </a:pPr>
              <a:t>24/07/2014</a:t>
            </a:fld>
            <a:endParaRPr lang="pt-BR"/>
          </a:p>
        </p:txBody>
      </p:sp>
      <p:sp>
        <p:nvSpPr>
          <p:cNvPr id="5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41B03-4717-431D-870A-4F140A8BB2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17EEC-0A27-43CA-85F2-AA7E41F15556}" type="datetimeFigureOut">
              <a:rPr lang="pt-BR"/>
              <a:pPr>
                <a:defRPr/>
              </a:pPr>
              <a:t>24/07/2014</a:t>
            </a:fld>
            <a:endParaRPr lang="pt-BR"/>
          </a:p>
        </p:txBody>
      </p:sp>
      <p:sp>
        <p:nvSpPr>
          <p:cNvPr id="3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44C33-AF39-4937-B87F-D213560172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zza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e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osca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tângulo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spaço Reservado para Título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33" name="Espaço Reservado para Texto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24" name="Espaço Reservado para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D058E5E-F88E-427F-AD05-36DDC74FFDFE}" type="datetimeFigureOut">
              <a:rPr lang="pt-BR"/>
              <a:pPr>
                <a:defRPr/>
              </a:pPr>
              <a:t>24/07/2014</a:t>
            </a:fld>
            <a:endParaRPr lang="pt-BR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22" name="Espaço Reservado para Número de Slide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E5D9E9A-4D0C-4B32-80C7-D8952297897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5" name="Retângulo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0" r:id="rId2"/>
    <p:sldLayoutId id="2147483782" r:id="rId3"/>
    <p:sldLayoutId id="2147483779" r:id="rId4"/>
    <p:sldLayoutId id="2147483783" r:id="rId5"/>
    <p:sldLayoutId id="2147483778" r:id="rId6"/>
    <p:sldLayoutId id="2147483784" r:id="rId7"/>
    <p:sldLayoutId id="2147483785" r:id="rId8"/>
    <p:sldLayoutId id="2147483786" r:id="rId9"/>
    <p:sldLayoutId id="2147483777" r:id="rId10"/>
    <p:sldLayoutId id="2147483776" r:id="rId11"/>
    <p:sldLayoutId id="2147483775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cafeina_apneia.ppt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aulomargotto.com.br/documentos/Cafe&#237;na_segmento.doc" TargetMode="External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cafeina_apneia_prematuridade.doc" TargetMode="External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paulomargotto.com.br/documentos/Apneia_neonatal.doc" TargetMode="External"/><Relationship Id="rId5" Type="http://schemas.openxmlformats.org/officeDocument/2006/relationships/image" Target="http://www.paulomargotto.com.br/images/veja.gif" TargetMode="External"/><Relationship Id="rId4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cafeina_apneia.ppt" TargetMode="External"/><Relationship Id="rId2" Type="http://schemas.openxmlformats.org/officeDocument/2006/relationships/hyperlink" Target="http://www.ncbi.nlm.nih.gov/pubmed/1670774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Apneia_premat-Bancala_2012.doc" TargetMode="External"/><Relationship Id="rId2" Type="http://schemas.openxmlformats.org/officeDocument/2006/relationships/hyperlink" Target="http://www.ncbi.nlm.nih.gov/pubmed/1168695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paulomargotto.com.br/documentos/neuroprotecao.ppt" TargetMode="Externa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www.ncbi.nlm.nih.gov/pubmed/22253397" TargetMode="Externa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www.paulomargotto.com.br/documentos/Cafe&#237;na_segmento.doc" TargetMode="External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2253394" TargetMode="Externa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ubtítulo 2"/>
          <p:cNvSpPr>
            <a:spLocks noGrp="1"/>
          </p:cNvSpPr>
          <p:nvPr>
            <p:ph type="subTitle" idx="1"/>
          </p:nvPr>
        </p:nvSpPr>
        <p:spPr>
          <a:xfrm>
            <a:off x="1814513" y="5600700"/>
            <a:ext cx="6400800" cy="2471738"/>
          </a:xfrm>
        </p:spPr>
        <p:txBody>
          <a:bodyPr/>
          <a:lstStyle/>
          <a:p>
            <a:pPr marL="26988" algn="ctr" eaLnBrk="1" hangingPunct="1"/>
            <a:r>
              <a:rPr lang="pt-BR" sz="1600" smtClean="0">
                <a:solidFill>
                  <a:schemeClr val="tx1"/>
                </a:solidFill>
                <a:latin typeface="Lucida Sans Unicode" pitchFamily="34" charset="0"/>
                <a:ea typeface="Lucida Sans Unicode" pitchFamily="34" charset="0"/>
                <a:cs typeface="Lucida Sans Unicode" pitchFamily="34" charset="0"/>
              </a:rPr>
              <a:t>Apresentação: Aline Damares de Castro Cardoso</a:t>
            </a:r>
          </a:p>
          <a:p>
            <a:pPr marL="26988" algn="ctr" eaLnBrk="1" hangingPunct="1"/>
            <a:r>
              <a:rPr lang="pt-BR" sz="1600" smtClean="0">
                <a:solidFill>
                  <a:schemeClr val="tx1"/>
                </a:solidFill>
                <a:latin typeface="Lucida Sans Unicode" pitchFamily="34" charset="0"/>
                <a:ea typeface="Lucida Sans Unicode" pitchFamily="34" charset="0"/>
                <a:cs typeface="Lucida Sans Unicode" pitchFamily="34" charset="0"/>
              </a:rPr>
              <a:t>Coordenação: Dra. Marília Aires</a:t>
            </a:r>
          </a:p>
          <a:p>
            <a:pPr marL="26988" algn="ctr" eaLnBrk="1" hangingPunct="1"/>
            <a:r>
              <a:rPr lang="pt-BR" sz="1600" smtClean="0">
                <a:solidFill>
                  <a:schemeClr val="tx1"/>
                </a:solidFill>
                <a:latin typeface="Lucida Sans Unicode" pitchFamily="34" charset="0"/>
                <a:ea typeface="Lucida Sans Unicode" pitchFamily="34" charset="0"/>
                <a:cs typeface="Lucida Sans Unicode" pitchFamily="34" charset="0"/>
                <a:hlinkClick r:id="rId2"/>
              </a:rPr>
              <a:t>www.paulomargotto.com.br</a:t>
            </a:r>
            <a:endParaRPr lang="pt-BR" sz="1600" smtClean="0">
              <a:solidFill>
                <a:schemeClr val="tx1"/>
              </a:solidFill>
              <a:latin typeface="Lucida Sans Unicode" pitchFamily="34" charset="0"/>
              <a:ea typeface="Lucida Sans Unicode" pitchFamily="34" charset="0"/>
              <a:cs typeface="Lucida Sans Unicode" pitchFamily="34" charset="0"/>
            </a:endParaRPr>
          </a:p>
          <a:p>
            <a:pPr marL="26988" algn="ctr" eaLnBrk="1" hangingPunct="1"/>
            <a:r>
              <a:rPr lang="pt-BR" sz="1600" smtClean="0">
                <a:solidFill>
                  <a:schemeClr val="tx1"/>
                </a:solidFill>
                <a:latin typeface="Lucida Sans Unicode" pitchFamily="34" charset="0"/>
                <a:ea typeface="Lucida Sans Unicode" pitchFamily="34" charset="0"/>
                <a:cs typeface="Lucida Sans Unicode" pitchFamily="34" charset="0"/>
              </a:rPr>
              <a:t>Brasília, 23 de julho de 2014</a:t>
            </a:r>
          </a:p>
          <a:p>
            <a:pPr marL="26988" eaLnBrk="1" hangingPunct="1"/>
            <a:endParaRPr lang="pt-BR" sz="1600" smtClean="0">
              <a:solidFill>
                <a:srgbClr val="320E04"/>
              </a:solidFill>
              <a:latin typeface="Lucida Sans Unicode" pitchFamily="34" charset="0"/>
              <a:ea typeface="Lucida Sans Unicode" pitchFamily="34" charset="0"/>
              <a:cs typeface="Lucida Sans Unicode" pitchFamily="34" charset="0"/>
            </a:endParaRPr>
          </a:p>
        </p:txBody>
      </p:sp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2420938"/>
            <a:ext cx="6227763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3575" y="3933825"/>
            <a:ext cx="34178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Imagem 6" descr="xicara-cafe-materia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4300" y="4221163"/>
            <a:ext cx="1919288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Text Box 7"/>
          <p:cNvSpPr txBox="1">
            <a:spLocks noChangeArrowheads="1"/>
          </p:cNvSpPr>
          <p:nvPr/>
        </p:nvSpPr>
        <p:spPr bwMode="auto">
          <a:xfrm>
            <a:off x="1331913" y="1144588"/>
            <a:ext cx="685323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800" b="1">
                <a:solidFill>
                  <a:srgbClr val="0033CC"/>
                </a:solidFill>
              </a:rPr>
              <a:t>Cafeína para apnéia da prematuridade: </a:t>
            </a:r>
          </a:p>
          <a:p>
            <a:pPr algn="ctr"/>
            <a:r>
              <a:rPr lang="pt-BR" sz="2800" b="1">
                <a:solidFill>
                  <a:srgbClr val="0033CC"/>
                </a:solidFill>
              </a:rPr>
              <a:t>uma história neonatal de sucesso</a:t>
            </a:r>
          </a:p>
        </p:txBody>
      </p:sp>
      <p:sp>
        <p:nvSpPr>
          <p:cNvPr id="14343" name="Rectangle 8"/>
          <p:cNvSpPr>
            <a:spLocks noChangeArrowheads="1"/>
          </p:cNvSpPr>
          <p:nvPr/>
        </p:nvSpPr>
        <p:spPr bwMode="auto">
          <a:xfrm>
            <a:off x="6877050" y="981075"/>
            <a:ext cx="22669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>
                <a:solidFill>
                  <a:srgbClr val="0033CC"/>
                </a:solidFill>
              </a:rPr>
              <a:t>Neonatologia HRAS/HMIB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46238" y="-242888"/>
            <a:ext cx="7497762" cy="1143001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2">
                    <a:satMod val="130000"/>
                  </a:schemeClr>
                </a:solidFill>
              </a:rPr>
              <a:t>Como funciona a cafeína ?</a:t>
            </a:r>
            <a:endParaRPr lang="pt-BR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125538"/>
            <a:ext cx="8532812" cy="48006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Clr>
                <a:srgbClr val="4B3E21"/>
              </a:buClr>
            </a:pPr>
            <a:r>
              <a:rPr lang="pt-PT" sz="2700" smtClean="0"/>
              <a:t>Metilxantina (potente estimulante respiratório).</a:t>
            </a:r>
          </a:p>
          <a:p>
            <a:pPr algn="just" eaLnBrk="1" hangingPunct="1">
              <a:lnSpc>
                <a:spcPct val="90000"/>
              </a:lnSpc>
              <a:buClr>
                <a:srgbClr val="4B3E21"/>
              </a:buClr>
            </a:pPr>
            <a:r>
              <a:rPr lang="pt-PT" sz="2700" smtClean="0"/>
              <a:t>Atua como inibidor não específico dos receptores de adenosina (A1 e A2a,A2b e A3) que quando ativados controlam a excitabilidade neuronal, neuroprotetor durante hipoxia e isquemia.</a:t>
            </a:r>
            <a:endParaRPr lang="pt-BR" sz="2700" smtClean="0"/>
          </a:p>
          <a:p>
            <a:pPr algn="just" eaLnBrk="1" hangingPunct="1">
              <a:lnSpc>
                <a:spcPct val="90000"/>
              </a:lnSpc>
              <a:buClr>
                <a:srgbClr val="4B3E21"/>
              </a:buClr>
            </a:pPr>
            <a:r>
              <a:rPr lang="pt-PT" sz="2700" smtClean="0"/>
              <a:t>No período pós-natal a ativação do receptor de adenosina A1 pode contribuir para lesão da substância branca no RN prematuro uma vez que  altera desenvolvimento de oligodendrócitos.</a:t>
            </a:r>
          </a:p>
          <a:p>
            <a:pPr algn="just" eaLnBrk="1" hangingPunct="1">
              <a:lnSpc>
                <a:spcPct val="90000"/>
              </a:lnSpc>
              <a:buClr>
                <a:srgbClr val="4B3E21"/>
              </a:buClr>
            </a:pPr>
            <a:r>
              <a:rPr lang="pt-PT" sz="2700" smtClean="0"/>
              <a:t>No entanto, em modelos animais de lesão cerebral perinatal, a cafeína é neuroprotetora para a lesão da substância branca e a encefalopatia hipóxico-isquêmica.</a:t>
            </a:r>
          </a:p>
          <a:p>
            <a:pPr algn="just" eaLnBrk="1" hangingPunct="1">
              <a:lnSpc>
                <a:spcPct val="90000"/>
              </a:lnSpc>
              <a:buClr>
                <a:srgbClr val="4B3E21"/>
              </a:buClr>
            </a:pPr>
            <a:endParaRPr lang="pt-BR" sz="2700" smtClean="0"/>
          </a:p>
          <a:p>
            <a:pPr algn="just" eaLnBrk="1" hangingPunct="1">
              <a:lnSpc>
                <a:spcPct val="90000"/>
              </a:lnSpc>
              <a:buFont typeface="Wingdings 2" pitchFamily="18" charset="2"/>
              <a:buNone/>
            </a:pPr>
            <a:endParaRPr lang="pt-BR" sz="2700" smtClean="0"/>
          </a:p>
          <a:p>
            <a:pPr algn="just" eaLnBrk="1" hangingPunct="1">
              <a:lnSpc>
                <a:spcPct val="90000"/>
              </a:lnSpc>
            </a:pPr>
            <a:endParaRPr lang="pt-BR" sz="2700" smtClean="0"/>
          </a:p>
        </p:txBody>
      </p:sp>
      <p:pic>
        <p:nvPicPr>
          <p:cNvPr id="15363" name="Imagem 3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31988" y="274638"/>
            <a:ext cx="7497762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2">
                    <a:satMod val="130000"/>
                  </a:schemeClr>
                </a:solidFill>
              </a:rPr>
              <a:t>A descoberta da cafeína</a:t>
            </a:r>
            <a:endParaRPr lang="pt-BR" b="1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6386" name="Espaço Reservado para Conteúdo 3" descr="cafe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14500" y="1428750"/>
            <a:ext cx="6715125" cy="5010150"/>
          </a:xfrm>
        </p:spPr>
      </p:pic>
      <p:pic>
        <p:nvPicPr>
          <p:cNvPr id="16387" name="Imagem 5" descr="xicara-cafe-materia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76375" y="-315913"/>
            <a:ext cx="7499350" cy="1143001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2">
                    <a:satMod val="130000"/>
                  </a:schemeClr>
                </a:solidFill>
              </a:rPr>
              <a:t>Origem do café</a:t>
            </a:r>
            <a:endParaRPr lang="pt-BR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>
          <a:xfrm>
            <a:off x="1258888" y="620713"/>
            <a:ext cx="7497762" cy="51958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rgbClr val="4B3E21"/>
              </a:buClr>
            </a:pPr>
            <a:r>
              <a:rPr lang="pt-PT" sz="2700" smtClean="0"/>
              <a:t>Mito de Kaldi:</a:t>
            </a:r>
          </a:p>
          <a:p>
            <a:pPr algn="just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PT" sz="2700" smtClean="0"/>
              <a:t> Pastor etíope que notou o efeito estimulante do café em grão quando suas cabras mastigaram os frutos vermelhos de um arbusto, o que o levou a provar do fruto, percebendo seu efeito energizante. </a:t>
            </a:r>
          </a:p>
          <a:p>
            <a:pPr algn="just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PT" sz="2700" smtClean="0"/>
              <a:t>Resolveu, então, levar os frutos vermelhos a um homem santo de um mosteiro próximo. O santo não aprovou seu uso e jogou-os no fogo, fazendo com que surgisse um aroma sedutor das chamas. </a:t>
            </a:r>
          </a:p>
          <a:p>
            <a:pPr algn="just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PT" sz="2700" smtClean="0"/>
              <a:t>Os grãos torrados foram retirados do fogo, pulverizados e adicionado à agua quente, resultando na primeira xícara de café do mundo!</a:t>
            </a:r>
            <a:endParaRPr lang="pt-BR" sz="2700" smtClean="0"/>
          </a:p>
          <a:p>
            <a:pPr eaLnBrk="1" hangingPunct="1">
              <a:lnSpc>
                <a:spcPct val="90000"/>
              </a:lnSpc>
            </a:pPr>
            <a:endParaRPr lang="pt-BR" sz="2700" smtClean="0"/>
          </a:p>
          <a:p>
            <a:pPr eaLnBrk="1" hangingPunct="1">
              <a:lnSpc>
                <a:spcPct val="90000"/>
              </a:lnSpc>
            </a:pPr>
            <a:endParaRPr lang="pt-BR" sz="2700" smtClean="0"/>
          </a:p>
        </p:txBody>
      </p:sp>
      <p:pic>
        <p:nvPicPr>
          <p:cNvPr id="17411" name="Imagem 3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m 4" descr="cafe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547688"/>
            <a:ext cx="5810250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Imagem 5" descr="xicara-cafe-materia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985838" y="500063"/>
            <a:ext cx="82296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2">
                    <a:satMod val="130000"/>
                  </a:schemeClr>
                </a:solidFill>
              </a:rPr>
              <a:t>Cafeína</a:t>
            </a:r>
            <a:endParaRPr lang="pt-BR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057275" y="1714500"/>
            <a:ext cx="7943850" cy="45720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Clr>
                <a:srgbClr val="4B3E21"/>
              </a:buClr>
              <a:buFont typeface="Wingdings 2" pitchFamily="18" charset="2"/>
              <a:buNone/>
            </a:pPr>
            <a:endParaRPr lang="pt-PT" sz="2500" smtClean="0"/>
          </a:p>
          <a:p>
            <a:pPr algn="just" eaLnBrk="1" hangingPunct="1">
              <a:lnSpc>
                <a:spcPct val="80000"/>
              </a:lnSpc>
              <a:buClr>
                <a:srgbClr val="4B3E21"/>
              </a:buClr>
            </a:pPr>
            <a:r>
              <a:rPr lang="pt-PT" sz="2500" smtClean="0"/>
              <a:t>Droga usada há mais de 40 anos e até 2006 havia apenas alguns estudos relativamente pequenos e de curto prazo sem dados suficientes sobre sua eficácia e segurança.</a:t>
            </a:r>
          </a:p>
          <a:p>
            <a:pPr algn="just" eaLnBrk="1" hangingPunct="1">
              <a:lnSpc>
                <a:spcPct val="80000"/>
              </a:lnSpc>
              <a:buClr>
                <a:srgbClr val="4B3E21"/>
              </a:buClr>
              <a:buFont typeface="Wingdings 2" pitchFamily="18" charset="2"/>
              <a:buNone/>
            </a:pPr>
            <a:endParaRPr lang="pt-PT" sz="2500" smtClean="0"/>
          </a:p>
          <a:p>
            <a:pPr algn="just" eaLnBrk="1" hangingPunct="1">
              <a:lnSpc>
                <a:spcPct val="80000"/>
              </a:lnSpc>
              <a:buClr>
                <a:srgbClr val="4B3E21"/>
              </a:buClr>
            </a:pPr>
            <a:r>
              <a:rPr lang="pt-PT" sz="2500" smtClean="0"/>
              <a:t>Graças aos esforços de B. Schmidt, grupo de ensaio </a:t>
            </a:r>
            <a:r>
              <a:rPr lang="pt-PT" sz="2500" i="1" smtClean="0"/>
              <a:t>Caffeine for Apnea of Prematurity (CAP</a:t>
            </a:r>
            <a:r>
              <a:rPr lang="pt-PT" sz="2500" smtClean="0"/>
              <a:t>), Canadian Institutes of Health Research (CIHR) e National Health and Medical Research Council of Australia (NHMRC) foram obtidos resultados de alta qualidade e dados confiáveis sobre o uso da cafeína na prematuridade a partir de um estudo  publicado em 2007</a:t>
            </a:r>
            <a:endParaRPr lang="pt-BR" sz="2500" smtClean="0"/>
          </a:p>
          <a:p>
            <a:pPr algn="just"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PT" sz="2500" smtClean="0"/>
          </a:p>
          <a:p>
            <a:pPr algn="just"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PT" sz="2500" smtClean="0"/>
          </a:p>
        </p:txBody>
      </p:sp>
      <p:pic>
        <p:nvPicPr>
          <p:cNvPr id="19459" name="Imagem 3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85875" y="571500"/>
            <a:ext cx="7497763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39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Metodologia</a:t>
            </a:r>
            <a:br>
              <a:rPr lang="pt-BR" sz="39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pt-BR" sz="39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Ensaio CAP</a:t>
            </a:r>
            <a:br>
              <a:rPr lang="pt-BR" sz="39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pt-BR" sz="32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pt-PT" sz="3200" i="1" smtClean="0">
                <a:effectLst/>
              </a:rPr>
              <a:t>Caffeine for Apnea of Prematurity) </a:t>
            </a:r>
            <a:br>
              <a:rPr lang="pt-PT" sz="3200" i="1" smtClean="0">
                <a:effectLst/>
              </a:rPr>
            </a:br>
            <a:r>
              <a:rPr lang="pt-PT" sz="3200" i="1" smtClean="0">
                <a:effectLst/>
              </a:rPr>
              <a:t> </a:t>
            </a:r>
            <a:r>
              <a:rPr lang="pt-PT" sz="3200" smtClean="0">
                <a:effectLst/>
              </a:rPr>
              <a:t>B. Schmidt et al, 2006(referência 7)</a:t>
            </a:r>
            <a:endParaRPr lang="pt-BR" sz="3200" smtClean="0">
              <a:effectLst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8888" y="2420938"/>
            <a:ext cx="7497762" cy="4800600"/>
          </a:xfrm>
        </p:spPr>
        <p:txBody>
          <a:bodyPr>
            <a:normAutofit/>
          </a:bodyPr>
          <a:lstStyle/>
          <a:p>
            <a:pPr marL="365760" indent="-283464" algn="just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Wingdings 2"/>
              <a:buChar char=""/>
              <a:defRPr/>
            </a:pPr>
            <a:r>
              <a:rPr lang="pt-BR" sz="2400" dirty="0" smtClean="0"/>
              <a:t>Estudo </a:t>
            </a:r>
            <a:r>
              <a:rPr lang="pt-BR" sz="2400" dirty="0" err="1" smtClean="0"/>
              <a:t>randomizado</a:t>
            </a:r>
            <a:r>
              <a:rPr lang="pt-BR" sz="2400" dirty="0" smtClean="0"/>
              <a:t>,  multicêntrico, placebo-controlado, cego, aprovado pelo comitê de ética.</a:t>
            </a:r>
          </a:p>
          <a:p>
            <a:pPr marL="365760" indent="-283464" algn="just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bg2">
                  <a:lumMod val="25000"/>
                </a:schemeClr>
              </a:buClr>
              <a:buFontTx/>
              <a:buNone/>
              <a:defRPr/>
            </a:pPr>
            <a:endParaRPr lang="pt-BR" sz="2400" dirty="0" smtClean="0"/>
          </a:p>
          <a:p>
            <a:pPr marL="365760" indent="-283464" algn="just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Wingdings 2"/>
              <a:buChar char=""/>
              <a:defRPr/>
            </a:pPr>
            <a:r>
              <a:rPr lang="pt-BR" sz="2400" dirty="0" smtClean="0"/>
              <a:t>Critérios de inclusão: </a:t>
            </a:r>
          </a:p>
          <a:p>
            <a:pPr marL="640080" lvl="1" indent="-237744" algn="just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Verdana"/>
              <a:buChar char="◦"/>
              <a:defRPr/>
            </a:pPr>
            <a:r>
              <a:rPr lang="pt-BR" sz="2400" dirty="0" smtClean="0"/>
              <a:t>Peso de nascimento entre 500g e 1250g;</a:t>
            </a:r>
          </a:p>
          <a:p>
            <a:pPr marL="640080" lvl="1" indent="-237744" algn="just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Verdana"/>
              <a:buChar char="◦"/>
              <a:defRPr/>
            </a:pPr>
            <a:r>
              <a:rPr lang="pt-BR" sz="2400" dirty="0" smtClean="0"/>
              <a:t>Ser considerado candidato ao uso de cafeína pelo médico assistente nos primeiros 10 dias de vida;</a:t>
            </a:r>
          </a:p>
          <a:p>
            <a:pPr marL="640080" lvl="1" indent="-237744" algn="just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Verdana"/>
              <a:buChar char="◦"/>
              <a:defRPr/>
            </a:pPr>
            <a:r>
              <a:rPr lang="pt-BR" sz="2400" dirty="0" smtClean="0"/>
              <a:t>Principais indicações observadas: tratamento da </a:t>
            </a:r>
            <a:r>
              <a:rPr lang="pt-BR" sz="2400" dirty="0" err="1" smtClean="0"/>
              <a:t>apnéia</a:t>
            </a:r>
            <a:r>
              <a:rPr lang="pt-BR" sz="2400" dirty="0" smtClean="0"/>
              <a:t> e facilitar a </a:t>
            </a:r>
            <a:r>
              <a:rPr lang="pt-BR" sz="2400" dirty="0" err="1" smtClean="0"/>
              <a:t>extubação</a:t>
            </a:r>
            <a:r>
              <a:rPr lang="pt-BR" sz="2400" dirty="0" smtClean="0"/>
              <a:t>.</a:t>
            </a:r>
          </a:p>
          <a:p>
            <a:pPr marL="365760" indent="-283464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dirty="0"/>
          </a:p>
        </p:txBody>
      </p:sp>
      <p:pic>
        <p:nvPicPr>
          <p:cNvPr id="20483" name="Imagem 3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57313" y="785813"/>
            <a:ext cx="7497762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2">
                    <a:satMod val="130000"/>
                  </a:schemeClr>
                </a:solidFill>
              </a:rPr>
              <a:t>Objetivos do estudo</a:t>
            </a:r>
            <a:endParaRPr lang="pt-BR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5875" y="2343150"/>
            <a:ext cx="7497763" cy="4800600"/>
          </a:xfrm>
        </p:spPr>
        <p:txBody>
          <a:bodyPr>
            <a:normAutofit/>
          </a:bodyPr>
          <a:lstStyle/>
          <a:p>
            <a:pPr marL="365760" indent="-283464" algn="just" eaLnBrk="1" fontAlgn="auto" hangingPunct="1"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Wingdings 2"/>
              <a:buChar char=""/>
              <a:defRPr/>
            </a:pPr>
            <a:r>
              <a:rPr lang="pt-PT" dirty="0" smtClean="0"/>
              <a:t>Determinar se as crianças com idade corrigida de 18 meses que receberam placebo tiveram um menor  atraso cognitivo comparados com os que utilizaram cafeína.</a:t>
            </a:r>
            <a:endParaRPr lang="pt-BR" dirty="0"/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dirty="0"/>
          </a:p>
        </p:txBody>
      </p:sp>
      <p:pic>
        <p:nvPicPr>
          <p:cNvPr id="21507" name="Imagem 3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Conteúdo 2"/>
          <p:cNvSpPr>
            <a:spLocks noGrp="1"/>
          </p:cNvSpPr>
          <p:nvPr>
            <p:ph idx="1"/>
          </p:nvPr>
        </p:nvSpPr>
        <p:spPr>
          <a:xfrm>
            <a:off x="1289050" y="2343150"/>
            <a:ext cx="7497763" cy="4800600"/>
          </a:xfrm>
        </p:spPr>
        <p:txBody>
          <a:bodyPr/>
          <a:lstStyle/>
          <a:p>
            <a:pPr algn="just" eaLnBrk="1" hangingPunct="1">
              <a:buClr>
                <a:srgbClr val="4B3E21"/>
              </a:buClr>
            </a:pPr>
            <a:r>
              <a:rPr lang="pt-BR" smtClean="0"/>
              <a:t>O objetivo principal do estudo foi avaliar a frequência de óbito, paralisia cerebral, atraso cognitivo, perda auditiva e cegueira na idade corrigida de 18 a 21 meses e aos 5 anos de idade. </a:t>
            </a:r>
          </a:p>
          <a:p>
            <a:pPr algn="just" eaLnBrk="1" hangingPunct="1"/>
            <a:endParaRPr lang="pt-BR" smtClean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1357313" y="785813"/>
            <a:ext cx="7497762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4300" b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Objetivos do estudo</a:t>
            </a:r>
          </a:p>
        </p:txBody>
      </p:sp>
      <p:pic>
        <p:nvPicPr>
          <p:cNvPr id="22531" name="Imagem 5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100" y="928688"/>
            <a:ext cx="749935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2">
                    <a:satMod val="130000"/>
                  </a:schemeClr>
                </a:solidFill>
              </a:rPr>
              <a:t>Uso da cafeína no tratamento da </a:t>
            </a:r>
            <a:r>
              <a:rPr lang="pt-BR" b="1" dirty="0" err="1" smtClean="0">
                <a:solidFill>
                  <a:schemeClr val="tx2">
                    <a:satMod val="130000"/>
                  </a:schemeClr>
                </a:solidFill>
              </a:rPr>
              <a:t>apnéia</a:t>
            </a:r>
            <a:r>
              <a:rPr lang="pt-BR" b="1" dirty="0" smtClean="0">
                <a:solidFill>
                  <a:schemeClr val="tx2">
                    <a:satMod val="130000"/>
                  </a:schemeClr>
                </a:solidFill>
              </a:rPr>
              <a:t> da prematuridade</a:t>
            </a:r>
            <a:endParaRPr lang="pt-BR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>
          <a:xfrm>
            <a:off x="1042988" y="2276475"/>
            <a:ext cx="7497762" cy="4800600"/>
          </a:xfrm>
        </p:spPr>
        <p:txBody>
          <a:bodyPr/>
          <a:lstStyle/>
          <a:p>
            <a:pPr algn="just" eaLnBrk="1" hangingPunct="1">
              <a:buClr>
                <a:srgbClr val="4B3E21"/>
              </a:buClr>
            </a:pPr>
            <a:r>
              <a:rPr lang="pt-BR" smtClean="0"/>
              <a:t>Foram estudados 2006 recém-nascidos (RN)</a:t>
            </a:r>
          </a:p>
          <a:p>
            <a:pPr algn="just" eaLnBrk="1" hangingPunct="1">
              <a:buClr>
                <a:srgbClr val="4B3E21"/>
              </a:buClr>
            </a:pPr>
            <a:r>
              <a:rPr lang="pt-BR" smtClean="0"/>
              <a:t>Divididos aleatoriamente:</a:t>
            </a:r>
          </a:p>
          <a:p>
            <a:pPr algn="just" eaLnBrk="1" hangingPunct="1">
              <a:buClr>
                <a:srgbClr val="4B3E21"/>
              </a:buClr>
              <a:buFont typeface="Wingdings 2" pitchFamily="18" charset="2"/>
              <a:buNone/>
            </a:pPr>
            <a:r>
              <a:rPr lang="pt-BR" smtClean="0"/>
              <a:t>	1)Grupo recebe cafeína;</a:t>
            </a:r>
          </a:p>
          <a:p>
            <a:pPr algn="just" eaLnBrk="1" hangingPunct="1">
              <a:buClr>
                <a:srgbClr val="4B3E21"/>
              </a:buClr>
              <a:buFont typeface="Wingdings 2" pitchFamily="18" charset="2"/>
              <a:buNone/>
            </a:pPr>
            <a:r>
              <a:rPr lang="pt-BR" smtClean="0"/>
              <a:t>	2)Grupo recebe placebo.</a:t>
            </a:r>
          </a:p>
          <a:p>
            <a:pPr algn="just" eaLnBrk="1" hangingPunct="1"/>
            <a:endParaRPr lang="pt-BR" smtClean="0"/>
          </a:p>
          <a:p>
            <a:pPr algn="just" eaLnBrk="1" hangingPunct="1">
              <a:buFont typeface="Wingdings 2" pitchFamily="18" charset="2"/>
              <a:buNone/>
            </a:pPr>
            <a:endParaRPr lang="pt-BR" smtClean="0"/>
          </a:p>
          <a:p>
            <a:pPr algn="just" eaLnBrk="1" hangingPunct="1"/>
            <a:endParaRPr lang="pt-BR" smtClean="0"/>
          </a:p>
        </p:txBody>
      </p:sp>
      <p:pic>
        <p:nvPicPr>
          <p:cNvPr id="23555" name="Imagem 3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60488" y="274638"/>
            <a:ext cx="7497762" cy="11430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900" b="1" dirty="0" smtClean="0">
                <a:solidFill>
                  <a:schemeClr val="tx2">
                    <a:satMod val="130000"/>
                  </a:schemeClr>
                </a:solidFill>
              </a:rPr>
              <a:t>Resultados</a:t>
            </a:r>
            <a:endParaRPr lang="pt-BR" sz="39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>
          <a:xfrm>
            <a:off x="1285875" y="1628775"/>
            <a:ext cx="7648575" cy="48006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Clr>
                <a:srgbClr val="4B3E21"/>
              </a:buClr>
              <a:buFont typeface="Wingdings 2" pitchFamily="18" charset="2"/>
              <a:buNone/>
            </a:pPr>
            <a:r>
              <a:rPr lang="pt-PT" smtClean="0"/>
              <a:t>Dados publicados em 2007:</a:t>
            </a:r>
          </a:p>
          <a:p>
            <a:pPr algn="just" eaLnBrk="1" hangingPunct="1">
              <a:lnSpc>
                <a:spcPct val="90000"/>
              </a:lnSpc>
              <a:buClr>
                <a:srgbClr val="4B3E21"/>
              </a:buClr>
              <a:buFont typeface="Wingdings 2" pitchFamily="18" charset="2"/>
              <a:buNone/>
            </a:pPr>
            <a:r>
              <a:rPr lang="pt-PT" smtClean="0">
                <a:solidFill>
                  <a:srgbClr val="0033CC"/>
                </a:solidFill>
              </a:rPr>
              <a:t>-Redução da incidência de displasia broncopulmonar (DBP):</a:t>
            </a:r>
          </a:p>
          <a:p>
            <a:pPr algn="just" eaLnBrk="1" hangingPunct="1">
              <a:lnSpc>
                <a:spcPct val="90000"/>
              </a:lnSpc>
              <a:buClr>
                <a:srgbClr val="4B3E21"/>
              </a:buClr>
              <a:buFont typeface="Wingdings 2" pitchFamily="18" charset="2"/>
              <a:buNone/>
            </a:pPr>
            <a:r>
              <a:rPr lang="pt-PT" sz="2700" smtClean="0"/>
              <a:t>36% grupo cafeína X 47% grupo placebo (p</a:t>
            </a:r>
          </a:p>
          <a:p>
            <a:pPr algn="just" eaLnBrk="1" hangingPunct="1">
              <a:lnSpc>
                <a:spcPct val="90000"/>
              </a:lnSpc>
              <a:buClr>
                <a:srgbClr val="4B3E21"/>
              </a:buClr>
              <a:buFont typeface="Wingdings 2" pitchFamily="18" charset="2"/>
              <a:buNone/>
            </a:pPr>
            <a:r>
              <a:rPr lang="en-US" sz="2000" smtClean="0">
                <a:solidFill>
                  <a:srgbClr val="0033CC"/>
                </a:solidFill>
              </a:rPr>
              <a:t>            (OR 0.63; 95% IC: 0.52–0.76; p &lt; 0.001)</a:t>
            </a:r>
            <a:endParaRPr lang="pt-BR" sz="2700" smtClean="0"/>
          </a:p>
          <a:p>
            <a:pPr algn="just" eaLnBrk="1" hangingPunct="1">
              <a:lnSpc>
                <a:spcPct val="90000"/>
              </a:lnSpc>
              <a:buClr>
                <a:srgbClr val="4B3E21"/>
              </a:buClr>
              <a:buFont typeface="Wingdings 2" pitchFamily="18" charset="2"/>
              <a:buNone/>
            </a:pPr>
            <a:r>
              <a:rPr lang="pt-PT" smtClean="0"/>
              <a:t>-Redução do ganho de peso nas primeiras 3 semanas após início da terapia;</a:t>
            </a:r>
          </a:p>
          <a:p>
            <a:pPr algn="just" eaLnBrk="1" hangingPunct="1">
              <a:lnSpc>
                <a:spcPct val="90000"/>
              </a:lnSpc>
              <a:buClr>
                <a:srgbClr val="4B3E21"/>
              </a:buClr>
            </a:pPr>
            <a:r>
              <a:rPr lang="pt-PT" smtClean="0"/>
              <a:t>Perímetro Cefálico  não foi afetado.</a:t>
            </a:r>
            <a:endParaRPr lang="pt-BR" smtClean="0"/>
          </a:p>
        </p:txBody>
      </p:sp>
      <p:pic>
        <p:nvPicPr>
          <p:cNvPr id="24579" name="Imagem 3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ço Reservado para Conteúdo 2"/>
          <p:cNvSpPr>
            <a:spLocks noGrp="1"/>
          </p:cNvSpPr>
          <p:nvPr>
            <p:ph idx="1"/>
          </p:nvPr>
        </p:nvSpPr>
        <p:spPr>
          <a:xfrm>
            <a:off x="1071563" y="1590675"/>
            <a:ext cx="7929562" cy="4481513"/>
          </a:xfrm>
        </p:spPr>
        <p:txBody>
          <a:bodyPr/>
          <a:lstStyle/>
          <a:p>
            <a:pPr algn="just" eaLnBrk="1" hangingPunct="1">
              <a:buClr>
                <a:srgbClr val="3B1D15"/>
              </a:buClr>
            </a:pPr>
            <a:r>
              <a:rPr lang="pt-BR" sz="2800" smtClean="0"/>
              <a:t>Não houve diferença entre os grupos quanto à frequência de:</a:t>
            </a:r>
          </a:p>
          <a:p>
            <a:pPr algn="just" eaLnBrk="1" hangingPunct="1">
              <a:buClr>
                <a:srgbClr val="3B1D15"/>
              </a:buClr>
            </a:pPr>
            <a:endParaRPr lang="pt-BR" sz="2800" smtClean="0"/>
          </a:p>
          <a:p>
            <a:pPr lvl="1" algn="just" eaLnBrk="1" hangingPunct="1">
              <a:buClr>
                <a:srgbClr val="3B1D15"/>
              </a:buClr>
            </a:pPr>
            <a:r>
              <a:rPr lang="pt-BR" smtClean="0"/>
              <a:t>Óbito até a primeira alta hospitalar;</a:t>
            </a:r>
          </a:p>
          <a:p>
            <a:pPr lvl="1" algn="just" eaLnBrk="1" hangingPunct="1">
              <a:buClr>
                <a:srgbClr val="3B1D15"/>
              </a:buClr>
            </a:pPr>
            <a:endParaRPr lang="pt-BR" smtClean="0"/>
          </a:p>
          <a:p>
            <a:pPr lvl="1" algn="just" eaLnBrk="1" hangingPunct="1">
              <a:buClr>
                <a:srgbClr val="3B1D15"/>
              </a:buClr>
            </a:pPr>
            <a:r>
              <a:rPr lang="pt-BR" smtClean="0"/>
              <a:t>Enterocolite necrosante;</a:t>
            </a:r>
          </a:p>
          <a:p>
            <a:pPr lvl="1" algn="just" eaLnBrk="1" hangingPunct="1">
              <a:buClr>
                <a:srgbClr val="3B1D15"/>
              </a:buClr>
            </a:pPr>
            <a:endParaRPr lang="pt-BR" smtClean="0"/>
          </a:p>
          <a:p>
            <a:pPr lvl="1" algn="just" eaLnBrk="1" hangingPunct="1">
              <a:buClr>
                <a:srgbClr val="3B1D15"/>
              </a:buClr>
            </a:pPr>
            <a:r>
              <a:rPr lang="pt-BR" smtClean="0"/>
              <a:t>Sinais ultrassonográficos de lesão cerebral.</a:t>
            </a: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1360488" y="274638"/>
            <a:ext cx="7497762" cy="11430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3900" b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Resultados</a:t>
            </a:r>
          </a:p>
        </p:txBody>
      </p:sp>
      <p:pic>
        <p:nvPicPr>
          <p:cNvPr id="25603" name="Imagem 5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100" y="785813"/>
            <a:ext cx="749935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4000" b="1" dirty="0" smtClean="0">
                <a:solidFill>
                  <a:schemeClr val="tx2">
                    <a:satMod val="130000"/>
                  </a:schemeClr>
                </a:solidFill>
              </a:rPr>
              <a:t>Critérios diagnósticos</a:t>
            </a:r>
            <a:endParaRPr lang="pt-BR" sz="40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>
          <a:xfrm>
            <a:off x="1360488" y="2486025"/>
            <a:ext cx="7497762" cy="4800600"/>
          </a:xfrm>
        </p:spPr>
        <p:txBody>
          <a:bodyPr/>
          <a:lstStyle/>
          <a:p>
            <a:pPr algn="just" eaLnBrk="1" hangingPunct="1">
              <a:buClr>
                <a:srgbClr val="4B3E21"/>
              </a:buClr>
            </a:pPr>
            <a:r>
              <a:rPr lang="pt-PT" smtClean="0"/>
              <a:t>Atraso cognitivo definido como pontuação &lt; 85 no Índice Mental de Desenvolvimento na Escala Bayley de Desenvolvimento Infantil II</a:t>
            </a:r>
          </a:p>
        </p:txBody>
      </p:sp>
      <p:pic>
        <p:nvPicPr>
          <p:cNvPr id="26627" name="Imagem 3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100" y="428625"/>
            <a:ext cx="749935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b="1" dirty="0" smtClean="0">
                <a:solidFill>
                  <a:schemeClr val="tx2">
                    <a:satMod val="130000"/>
                  </a:schemeClr>
                </a:solidFill>
              </a:rPr>
              <a:t>Escala de Bayley</a:t>
            </a:r>
            <a:endParaRPr lang="pt-BR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>
          <a:xfrm>
            <a:off x="1116013" y="1843088"/>
            <a:ext cx="8027987" cy="4800600"/>
          </a:xfrm>
        </p:spPr>
        <p:txBody>
          <a:bodyPr/>
          <a:lstStyle/>
          <a:p>
            <a:pPr algn="just" eaLnBrk="1" hangingPunct="1">
              <a:buClr>
                <a:srgbClr val="4B3E21"/>
              </a:buClr>
            </a:pPr>
            <a:r>
              <a:rPr lang="pt-BR" sz="2800" smtClean="0"/>
              <a:t>Sua utilização abrange crianças recém-nascidas até 30 meses de idade.</a:t>
            </a:r>
          </a:p>
          <a:p>
            <a:pPr algn="just" eaLnBrk="1" hangingPunct="1">
              <a:buClr>
                <a:srgbClr val="4B3E21"/>
              </a:buClr>
              <a:buFont typeface="Wingdings 2" pitchFamily="18" charset="2"/>
              <a:buNone/>
            </a:pPr>
            <a:endParaRPr lang="pt-BR" sz="2800" smtClean="0"/>
          </a:p>
          <a:p>
            <a:pPr algn="just" eaLnBrk="1" hangingPunct="1">
              <a:buClr>
                <a:srgbClr val="4B3E21"/>
              </a:buClr>
            </a:pPr>
            <a:r>
              <a:rPr lang="pt-BR" sz="2800" smtClean="0"/>
              <a:t>Compreende 3 escalas: </a:t>
            </a:r>
          </a:p>
          <a:p>
            <a:pPr algn="just" eaLnBrk="1" hangingPunct="1">
              <a:buClr>
                <a:srgbClr val="4B3E21"/>
              </a:buClr>
              <a:buFont typeface="Wingdings 2" pitchFamily="18" charset="2"/>
              <a:buNone/>
            </a:pPr>
            <a:r>
              <a:rPr lang="pt-BR" sz="2800" smtClean="0"/>
              <a:t>-Mental, que  fornece o Índice de Desenvolvimento Mental (MDI); a </a:t>
            </a:r>
          </a:p>
          <a:p>
            <a:pPr algn="just" eaLnBrk="1" hangingPunct="1">
              <a:buClr>
                <a:srgbClr val="4B3E21"/>
              </a:buClr>
              <a:buFont typeface="Wingdings 2" pitchFamily="18" charset="2"/>
              <a:buNone/>
            </a:pPr>
            <a:r>
              <a:rPr lang="pt-BR" sz="2800" smtClean="0"/>
              <a:t>-Psicomotora, fornece o Índice de Desenvolvimento Psicomotor (PDI) e </a:t>
            </a:r>
          </a:p>
          <a:p>
            <a:pPr algn="just" eaLnBrk="1" hangingPunct="1">
              <a:buClr>
                <a:srgbClr val="4B3E21"/>
              </a:buClr>
              <a:buFont typeface="Wingdings 2" pitchFamily="18" charset="2"/>
              <a:buNone/>
            </a:pPr>
            <a:r>
              <a:rPr lang="pt-BR" sz="2800" smtClean="0"/>
              <a:t>-Escala Comportamental.</a:t>
            </a:r>
          </a:p>
        </p:txBody>
      </p:sp>
      <p:pic>
        <p:nvPicPr>
          <p:cNvPr id="27651" name="Imagem 3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Text Box 5"/>
          <p:cNvSpPr txBox="1">
            <a:spLocks noChangeArrowheads="1"/>
          </p:cNvSpPr>
          <p:nvPr/>
        </p:nvSpPr>
        <p:spPr bwMode="auto">
          <a:xfrm>
            <a:off x="0" y="115888"/>
            <a:ext cx="22685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	</a:t>
            </a:r>
            <a:r>
              <a:rPr lang="pt-BR" sz="3200" b="1">
                <a:solidFill>
                  <a:srgbClr val="0033CC"/>
                </a:solidFill>
              </a:rPr>
              <a:t>Nota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Espaço Reservado para Conteúdo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49815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rgbClr val="4B3E21"/>
              </a:buClr>
              <a:buFont typeface="Wingdings 2" pitchFamily="18" charset="2"/>
              <a:buNone/>
            </a:pPr>
            <a:r>
              <a:rPr lang="pt-PT" sz="3000" smtClean="0"/>
              <a:t>Dados publicados em 2007:</a:t>
            </a:r>
          </a:p>
          <a:p>
            <a:pPr eaLnBrk="1" hangingPunct="1">
              <a:lnSpc>
                <a:spcPct val="80000"/>
              </a:lnSpc>
              <a:buClr>
                <a:srgbClr val="4B3E21"/>
              </a:buClr>
              <a:buFont typeface="Wingdings 2" pitchFamily="18" charset="2"/>
              <a:buNone/>
            </a:pPr>
            <a:endParaRPr lang="pt-PT" sz="3000" smtClean="0"/>
          </a:p>
          <a:p>
            <a:pPr eaLnBrk="1" hangingPunct="1">
              <a:lnSpc>
                <a:spcPct val="80000"/>
              </a:lnSpc>
              <a:buClr>
                <a:srgbClr val="4B3E21"/>
              </a:buClr>
            </a:pPr>
            <a:r>
              <a:rPr lang="pt-PT" sz="3000" smtClean="0">
                <a:solidFill>
                  <a:srgbClr val="0033CC"/>
                </a:solidFill>
              </a:rPr>
              <a:t>Grupo cafeína</a:t>
            </a:r>
            <a:r>
              <a:rPr lang="pt-PT" sz="3000" smtClean="0"/>
              <a:t>:    </a:t>
            </a:r>
          </a:p>
          <a:p>
            <a:pPr eaLnBrk="1" hangingPunct="1">
              <a:lnSpc>
                <a:spcPct val="80000"/>
              </a:lnSpc>
              <a:buClr>
                <a:srgbClr val="4B3E21"/>
              </a:buClr>
              <a:buFont typeface="Wingdings 2" pitchFamily="18" charset="2"/>
              <a:buNone/>
            </a:pPr>
            <a:r>
              <a:rPr lang="pt-PT" sz="3000" smtClean="0"/>
              <a:t>377 de 937 (40,2%)  óbito ou sobreviveram com atraso cognitivo</a:t>
            </a:r>
          </a:p>
          <a:p>
            <a:pPr eaLnBrk="1" hangingPunct="1">
              <a:lnSpc>
                <a:spcPct val="80000"/>
              </a:lnSpc>
              <a:buClr>
                <a:srgbClr val="4B3E21"/>
              </a:buClr>
              <a:buFont typeface="Wingdings 2" pitchFamily="18" charset="2"/>
              <a:buNone/>
            </a:pPr>
            <a:endParaRPr lang="pt-BR" sz="3000" smtClean="0"/>
          </a:p>
          <a:p>
            <a:pPr eaLnBrk="1" hangingPunct="1">
              <a:lnSpc>
                <a:spcPct val="80000"/>
              </a:lnSpc>
              <a:buClr>
                <a:srgbClr val="4B3E21"/>
              </a:buClr>
            </a:pPr>
            <a:r>
              <a:rPr lang="pt-PT" sz="3000" smtClean="0">
                <a:solidFill>
                  <a:srgbClr val="FF3300"/>
                </a:solidFill>
              </a:rPr>
              <a:t>Grupo placebo</a:t>
            </a:r>
          </a:p>
          <a:p>
            <a:pPr eaLnBrk="1" hangingPunct="1">
              <a:lnSpc>
                <a:spcPct val="80000"/>
              </a:lnSpc>
              <a:buClr>
                <a:srgbClr val="4B3E21"/>
              </a:buClr>
              <a:buFont typeface="Wingdings 2" pitchFamily="18" charset="2"/>
              <a:buNone/>
            </a:pPr>
            <a:r>
              <a:rPr lang="pt-PT" sz="3000" smtClean="0"/>
              <a:t>431 de 932 ( 46,2%) óbito ou sobreviveram com atraso cognitivo</a:t>
            </a:r>
          </a:p>
          <a:p>
            <a:pPr eaLnBrk="1" hangingPunct="1">
              <a:lnSpc>
                <a:spcPct val="80000"/>
              </a:lnSpc>
              <a:buClr>
                <a:srgbClr val="4B3E21"/>
              </a:buClr>
              <a:buFont typeface="Wingdings 2" pitchFamily="18" charset="2"/>
              <a:buNone/>
            </a:pPr>
            <a:endParaRPr lang="pt-PT" sz="3000" smtClean="0"/>
          </a:p>
          <a:p>
            <a:pPr eaLnBrk="1" hangingPunct="1">
              <a:lnSpc>
                <a:spcPct val="80000"/>
              </a:lnSpc>
              <a:buClr>
                <a:srgbClr val="4B3E21"/>
              </a:buClr>
              <a:buFont typeface="Wingdings 2" pitchFamily="18" charset="2"/>
              <a:buNone/>
            </a:pPr>
            <a:r>
              <a:rPr lang="pt-PT" sz="3000" b="1" smtClean="0">
                <a:solidFill>
                  <a:srgbClr val="0033CC"/>
                </a:solidFill>
              </a:rPr>
              <a:t>(OR 0.77, 95% CI 0,64-0,93; p= 0,008)</a:t>
            </a:r>
            <a:endParaRPr lang="pt-BR" sz="3000" b="1" smtClean="0">
              <a:solidFill>
                <a:srgbClr val="0033CC"/>
              </a:solidFill>
            </a:endParaRPr>
          </a:p>
          <a:p>
            <a:pPr eaLnBrk="1" hangingPunct="1">
              <a:lnSpc>
                <a:spcPct val="80000"/>
              </a:lnSpc>
              <a:buClr>
                <a:srgbClr val="4B3E21"/>
              </a:buClr>
            </a:pPr>
            <a:endParaRPr lang="pt-BR" sz="3000" b="1" smtClean="0">
              <a:solidFill>
                <a:srgbClr val="0033CC"/>
              </a:solidFill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1360488" y="274638"/>
            <a:ext cx="7497762" cy="11430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3900" b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Resultados</a:t>
            </a:r>
          </a:p>
        </p:txBody>
      </p:sp>
      <p:pic>
        <p:nvPicPr>
          <p:cNvPr id="28675" name="Imagem 5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57313" y="285750"/>
            <a:ext cx="7497762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Avaliação a longo prazo</a:t>
            </a:r>
            <a:br>
              <a:rPr lang="pt-BR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pt-BR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PT" sz="3200" smtClean="0">
                <a:effectLst/>
              </a:rPr>
              <a:t>B. Schmidt et al,2012 (referência 14)</a:t>
            </a:r>
            <a:endParaRPr lang="pt-BR" sz="3200" smtClean="0">
              <a:effectLst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57313" y="1628775"/>
            <a:ext cx="7497762" cy="4800600"/>
          </a:xfrm>
        </p:spPr>
        <p:txBody>
          <a:bodyPr>
            <a:normAutofit/>
          </a:bodyPr>
          <a:lstStyle/>
          <a:p>
            <a:pPr marL="365760" indent="-283464" algn="just" eaLnBrk="1" fontAlgn="auto" hangingPunct="1"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Wingdings 2"/>
              <a:buChar char=""/>
              <a:defRPr/>
            </a:pPr>
            <a:r>
              <a:rPr lang="pt-PT" dirty="0" smtClean="0"/>
              <a:t>Com </a:t>
            </a:r>
            <a:r>
              <a:rPr lang="pt-PT" dirty="0"/>
              <a:t>idade de </a:t>
            </a:r>
            <a:r>
              <a:rPr lang="pt-PT" dirty="0" smtClean="0"/>
              <a:t>5 anos:</a:t>
            </a:r>
          </a:p>
          <a:p>
            <a:pPr indent="-3175" algn="just" eaLnBrk="1" fontAlgn="auto" hangingPunct="1"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Wingdings 2"/>
              <a:buNone/>
              <a:defRPr/>
            </a:pPr>
            <a:r>
              <a:rPr lang="pt-PT" dirty="0" smtClean="0"/>
              <a:t>1640 (84,9%) das crianças do estudo foram avaliadas;</a:t>
            </a:r>
          </a:p>
          <a:p>
            <a:pPr indent="-3175" algn="just" eaLnBrk="1" fontAlgn="auto" hangingPunct="1"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Wingdings 2"/>
              <a:buNone/>
              <a:defRPr/>
            </a:pPr>
            <a:endParaRPr lang="pt-BR" dirty="0" smtClean="0"/>
          </a:p>
          <a:p>
            <a:pPr marL="365760" indent="-283464" algn="just" eaLnBrk="1" fontAlgn="auto" hangingPunct="1"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Wingdings 2"/>
              <a:buChar char=""/>
              <a:defRPr/>
            </a:pPr>
            <a:r>
              <a:rPr lang="pt-PT" dirty="0" smtClean="0"/>
              <a:t>Objetivo</a:t>
            </a:r>
            <a:r>
              <a:rPr lang="pt-PT" dirty="0"/>
              <a:t>: </a:t>
            </a:r>
            <a:r>
              <a:rPr lang="pt-PT" dirty="0" smtClean="0"/>
              <a:t> </a:t>
            </a:r>
            <a:endParaRPr lang="pt-PT" dirty="0"/>
          </a:p>
          <a:p>
            <a:pPr indent="-3175" algn="just" eaLnBrk="1" fontAlgn="auto" hangingPunct="1"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Wingdings 2"/>
              <a:buNone/>
              <a:defRPr/>
            </a:pPr>
            <a:r>
              <a:rPr lang="pt-PT" dirty="0" smtClean="0"/>
              <a:t>Avaliar se a terapia </a:t>
            </a:r>
            <a:r>
              <a:rPr lang="pt-PT" dirty="0"/>
              <a:t>neonatal </a:t>
            </a:r>
            <a:r>
              <a:rPr lang="pt-PT" dirty="0" smtClean="0"/>
              <a:t>com </a:t>
            </a:r>
            <a:r>
              <a:rPr lang="pt-PT" dirty="0"/>
              <a:t>cafeína teria benefícios </a:t>
            </a:r>
            <a:r>
              <a:rPr lang="pt-PT" dirty="0" smtClean="0"/>
              <a:t>duradouros </a:t>
            </a:r>
            <a:r>
              <a:rPr lang="pt-PT" dirty="0"/>
              <a:t>ou </a:t>
            </a:r>
            <a:r>
              <a:rPr lang="pt-PT" dirty="0" smtClean="0"/>
              <a:t>teria promovido algum risco na idade escolar precoce</a:t>
            </a:r>
          </a:p>
          <a:p>
            <a:pPr marL="365760" indent="-283464" algn="just" eaLnBrk="1" fontAlgn="auto" hangingPunct="1"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Wingdings 2"/>
              <a:buNone/>
              <a:defRPr/>
            </a:pPr>
            <a:endParaRPr lang="pt-PT" dirty="0"/>
          </a:p>
          <a:p>
            <a:pPr marL="365760" indent="-283464" algn="just" eaLnBrk="1" fontAlgn="auto" hangingPunct="1"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Wingdings 2"/>
              <a:buNone/>
              <a:defRPr/>
            </a:pPr>
            <a:endParaRPr lang="pt-PT" dirty="0" smtClean="0"/>
          </a:p>
          <a:p>
            <a:pPr marL="365760" indent="-283464" algn="just" eaLnBrk="1" fontAlgn="auto" hangingPunct="1"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Wingdings 2"/>
              <a:buNone/>
              <a:defRPr/>
            </a:pPr>
            <a:endParaRPr lang="pt-BR" dirty="0"/>
          </a:p>
          <a:p>
            <a:pPr marL="365760" indent="-283464" algn="just" eaLnBrk="1" fontAlgn="auto" hangingPunct="1"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Wingdings 2"/>
              <a:buNone/>
              <a:defRPr/>
            </a:pPr>
            <a:endParaRPr lang="pt-BR" dirty="0"/>
          </a:p>
        </p:txBody>
      </p:sp>
      <p:pic>
        <p:nvPicPr>
          <p:cNvPr id="29699" name="Imagem 3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100" y="142875"/>
            <a:ext cx="749935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2">
                    <a:satMod val="130000"/>
                  </a:schemeClr>
                </a:solidFill>
              </a:rPr>
              <a:t>Resultados a longo prazo</a:t>
            </a:r>
            <a:endParaRPr lang="pt-BR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>
          <a:xfrm>
            <a:off x="1143000" y="1428750"/>
            <a:ext cx="7720013" cy="5195888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Clr>
                <a:srgbClr val="4B3E21"/>
              </a:buClr>
            </a:pPr>
            <a:r>
              <a:rPr lang="pt-PT" sz="2700" smtClean="0"/>
              <a:t>Foi realizada avaliação de óbitos ou sobrevivência aos 5 anos seguida de um ou mais dos seguintes itens:</a:t>
            </a:r>
          </a:p>
          <a:p>
            <a:pPr lvl="1" algn="just" eaLnBrk="1" hangingPunct="1">
              <a:lnSpc>
                <a:spcPct val="90000"/>
              </a:lnSpc>
              <a:buClr>
                <a:srgbClr val="4B3E21"/>
              </a:buClr>
            </a:pPr>
            <a:r>
              <a:rPr lang="pt-PT" sz="2400" smtClean="0"/>
              <a:t>Comprometimento motor (definido como um nível </a:t>
            </a:r>
            <a:r>
              <a:rPr lang="pt-PT" sz="2400" i="1" smtClean="0"/>
              <a:t>Gross Motor Function Classification System</a:t>
            </a:r>
            <a:r>
              <a:rPr lang="pt-PT" sz="2400" smtClean="0"/>
              <a:t> de 3-5);</a:t>
            </a:r>
          </a:p>
          <a:p>
            <a:pPr lvl="1" algn="just" eaLnBrk="1" hangingPunct="1">
              <a:lnSpc>
                <a:spcPct val="90000"/>
              </a:lnSpc>
              <a:buClr>
                <a:srgbClr val="4B3E21"/>
              </a:buClr>
            </a:pPr>
            <a:r>
              <a:rPr lang="pt-PT" sz="2400" smtClean="0"/>
              <a:t>Comprometimento cognitivo (definido como um </a:t>
            </a:r>
            <a:r>
              <a:rPr lang="pt-PT" sz="2400" i="1" smtClean="0"/>
              <a:t>Full-Scale </a:t>
            </a:r>
            <a:r>
              <a:rPr lang="pt-PT" sz="2400" smtClean="0"/>
              <a:t>QI &lt; 70 no pré escolar);</a:t>
            </a:r>
          </a:p>
          <a:p>
            <a:pPr lvl="1" algn="just" eaLnBrk="1" hangingPunct="1">
              <a:lnSpc>
                <a:spcPct val="90000"/>
              </a:lnSpc>
              <a:buClr>
                <a:srgbClr val="4B3E21"/>
              </a:buClr>
            </a:pPr>
            <a:r>
              <a:rPr lang="pt-PT" sz="2400" smtClean="0"/>
              <a:t>Problemas comportamentais;</a:t>
            </a:r>
          </a:p>
          <a:p>
            <a:pPr lvl="1" algn="just" eaLnBrk="1" hangingPunct="1">
              <a:lnSpc>
                <a:spcPct val="90000"/>
              </a:lnSpc>
              <a:buClr>
                <a:srgbClr val="4B3E21"/>
              </a:buClr>
            </a:pPr>
            <a:r>
              <a:rPr lang="pt-PT" sz="2400" smtClean="0"/>
              <a:t>Surdez;</a:t>
            </a:r>
          </a:p>
          <a:p>
            <a:pPr lvl="1" algn="just" eaLnBrk="1" hangingPunct="1">
              <a:lnSpc>
                <a:spcPct val="90000"/>
              </a:lnSpc>
              <a:buClr>
                <a:srgbClr val="4B3E21"/>
              </a:buClr>
            </a:pPr>
            <a:r>
              <a:rPr lang="pt-PT" sz="2400" smtClean="0"/>
              <a:t>Cegueira bilateral;</a:t>
            </a:r>
          </a:p>
          <a:p>
            <a:pPr lvl="1" algn="just" eaLnBrk="1" hangingPunct="1">
              <a:lnSpc>
                <a:spcPct val="90000"/>
              </a:lnSpc>
              <a:buClr>
                <a:srgbClr val="4B3E21"/>
              </a:buClr>
            </a:pPr>
            <a:r>
              <a:rPr lang="pt-PT" sz="2400" smtClean="0"/>
              <a:t>Problemas de saúde.</a:t>
            </a:r>
          </a:p>
          <a:p>
            <a:pPr algn="just" eaLnBrk="1" hangingPunct="1">
              <a:lnSpc>
                <a:spcPct val="90000"/>
              </a:lnSpc>
              <a:buClr>
                <a:srgbClr val="4B3E21"/>
              </a:buClr>
            </a:pPr>
            <a:r>
              <a:rPr lang="pt-PT" sz="2700" smtClean="0"/>
              <a:t>Resultado:  </a:t>
            </a:r>
            <a:r>
              <a:rPr lang="pt-PT" sz="2700" b="1" smtClean="0"/>
              <a:t>a diferença entre os grupos não  apresentou significância estatística.</a:t>
            </a:r>
          </a:p>
          <a:p>
            <a:pPr algn="just" eaLnBrk="1" hangingPunct="1">
              <a:lnSpc>
                <a:spcPct val="90000"/>
              </a:lnSpc>
              <a:buClr>
                <a:srgbClr val="4B3E21"/>
              </a:buClr>
              <a:buFont typeface="Wingdings 2" pitchFamily="18" charset="2"/>
              <a:buNone/>
            </a:pPr>
            <a:endParaRPr lang="pt-PT" sz="2700" smtClean="0"/>
          </a:p>
        </p:txBody>
      </p:sp>
      <p:pic>
        <p:nvPicPr>
          <p:cNvPr id="30723" name="Imagem 4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mtClean="0">
                <a:effectLst/>
              </a:rPr>
              <a:t>Portanto:</a:t>
            </a:r>
          </a:p>
        </p:txBody>
      </p:sp>
      <p:sp>
        <p:nvSpPr>
          <p:cNvPr id="3174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A </a:t>
            </a:r>
            <a:r>
              <a:rPr lang="pt-BR" smtClean="0">
                <a:solidFill>
                  <a:srgbClr val="0033CC"/>
                </a:solidFill>
              </a:rPr>
              <a:t>cafeína </a:t>
            </a:r>
            <a:r>
              <a:rPr lang="pt-BR" smtClean="0"/>
              <a:t>não somente </a:t>
            </a:r>
            <a:r>
              <a:rPr lang="pt-BR" smtClean="0">
                <a:solidFill>
                  <a:srgbClr val="0033CC"/>
                </a:solidFill>
              </a:rPr>
              <a:t>reduz a taxa de displasia broncopulmonar</a:t>
            </a:r>
            <a:r>
              <a:rPr lang="pt-BR" smtClean="0"/>
              <a:t> e </a:t>
            </a:r>
            <a:r>
              <a:rPr lang="pt-BR" smtClean="0">
                <a:solidFill>
                  <a:srgbClr val="0033CC"/>
                </a:solidFill>
              </a:rPr>
              <a:t>melhora a taxa de sobrevivência sem 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mtClean="0">
                <a:solidFill>
                  <a:srgbClr val="0033CC"/>
                </a:solidFill>
              </a:rPr>
              <a:t>  deficiência do neurodesenvolvimento em 18-21 meses</a:t>
            </a:r>
            <a:r>
              <a:rPr lang="pt-BR" smtClean="0"/>
              <a:t> em recém-nascidos com peso ao nascer de </a:t>
            </a:r>
            <a:r>
              <a:rPr lang="pt-BR" b="1" smtClean="0"/>
              <a:t>500-1250g</a:t>
            </a:r>
            <a:r>
              <a:rPr lang="pt-BR" smtClean="0"/>
              <a:t>, como também </a:t>
            </a:r>
            <a:r>
              <a:rPr lang="pt-BR" smtClean="0">
                <a:solidFill>
                  <a:srgbClr val="0033CC"/>
                </a:solidFill>
              </a:rPr>
              <a:t>reduz custos</a:t>
            </a:r>
            <a:r>
              <a:rPr lang="pt-BR" smtClean="0"/>
              <a:t>, principalmente devido ao reduzido número de dias em ventilação por pressão positiva </a:t>
            </a:r>
          </a:p>
          <a:p>
            <a:pPr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14375" y="500063"/>
            <a:ext cx="8643938" cy="11430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3600" b="1" dirty="0" smtClean="0">
                <a:solidFill>
                  <a:schemeClr val="tx2">
                    <a:satMod val="130000"/>
                  </a:schemeClr>
                </a:solidFill>
              </a:rPr>
              <a:t>Cafeína como profilaxia da apnéia</a:t>
            </a:r>
            <a:r>
              <a:rPr lang="pt-BR" sz="3600" b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pt-BR" sz="3600" b="1" dirty="0" smtClean="0">
                <a:solidFill>
                  <a:schemeClr val="tx2">
                    <a:satMod val="130000"/>
                  </a:schemeClr>
                </a:solidFill>
              </a:rPr>
            </a:br>
            <a:endParaRPr lang="pt-BR" sz="36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>
          <a:xfrm>
            <a:off x="1143000" y="1500188"/>
            <a:ext cx="7640638" cy="485775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Clr>
                <a:srgbClr val="4B3E21"/>
              </a:buClr>
            </a:pPr>
            <a:r>
              <a:rPr lang="pt-PT" sz="2500" smtClean="0"/>
              <a:t>Os resultados do CAP não tem evidência científica para incentivar o uso profilático da cafeína.</a:t>
            </a:r>
          </a:p>
          <a:p>
            <a:pPr algn="just" eaLnBrk="1" hangingPunct="1">
              <a:lnSpc>
                <a:spcPct val="80000"/>
              </a:lnSpc>
              <a:buClr>
                <a:srgbClr val="4B3E21"/>
              </a:buClr>
            </a:pPr>
            <a:endParaRPr lang="pt-PT" sz="2500" smtClean="0"/>
          </a:p>
          <a:p>
            <a:pPr algn="just" eaLnBrk="1" hangingPunct="1">
              <a:lnSpc>
                <a:spcPct val="80000"/>
              </a:lnSpc>
              <a:buClr>
                <a:srgbClr val="4B3E21"/>
              </a:buClr>
            </a:pPr>
            <a:r>
              <a:rPr lang="pt-PT" sz="2500" smtClean="0"/>
              <a:t>Sabe-se que no estudo  22,5% dos neonatologistas iniciaram cafeína para prevenção da apnéia.</a:t>
            </a:r>
          </a:p>
          <a:p>
            <a:pPr algn="just" eaLnBrk="1" hangingPunct="1">
              <a:lnSpc>
                <a:spcPct val="80000"/>
              </a:lnSpc>
              <a:buClr>
                <a:srgbClr val="4B3E21"/>
              </a:buClr>
            </a:pPr>
            <a:endParaRPr lang="pt-BR" sz="2500" smtClean="0"/>
          </a:p>
          <a:p>
            <a:pPr algn="just" eaLnBrk="1" hangingPunct="1">
              <a:lnSpc>
                <a:spcPct val="80000"/>
              </a:lnSpc>
              <a:buClr>
                <a:srgbClr val="4B3E21"/>
              </a:buClr>
            </a:pPr>
            <a:r>
              <a:rPr lang="pt-PT" sz="2500" smtClean="0"/>
              <a:t>Início precoce de cafeína (&lt;3dias) levou a maior redução no tempo de ventilação mecânica (VM) comparados aos de inicio tardio (&gt; 3dias).</a:t>
            </a:r>
            <a:endParaRPr lang="pt-BR" sz="2500" smtClean="0"/>
          </a:p>
          <a:p>
            <a:pPr algn="just" eaLnBrk="1" hangingPunct="1">
              <a:lnSpc>
                <a:spcPct val="80000"/>
              </a:lnSpc>
              <a:buClr>
                <a:srgbClr val="4B3E21"/>
              </a:buClr>
            </a:pPr>
            <a:endParaRPr lang="pt-PT" sz="2500" smtClean="0"/>
          </a:p>
          <a:p>
            <a:pPr algn="just" eaLnBrk="1" hangingPunct="1">
              <a:lnSpc>
                <a:spcPct val="80000"/>
              </a:lnSpc>
              <a:buClr>
                <a:srgbClr val="4B3E21"/>
              </a:buClr>
            </a:pPr>
            <a:r>
              <a:rPr lang="pt-PT" sz="2500" smtClean="0"/>
              <a:t>Estudo recente transversal de neonatologistas da Tailândia, Líbano, Austrália  e EUA mostra que o uso profilático da cafeína é comum nesses locais e  a taxa de resposta é de 50% (referência 17). </a:t>
            </a:r>
            <a:endParaRPr lang="pt-BR" sz="2500" smtClean="0"/>
          </a:p>
        </p:txBody>
      </p:sp>
      <p:pic>
        <p:nvPicPr>
          <p:cNvPr id="32771" name="Imagem 3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>
                <a:effectLst/>
              </a:rPr>
              <a:t>Tributo à  Barbara Schmidt</a:t>
            </a:r>
            <a:endParaRPr lang="pt-BR" smtClean="0">
              <a:effectLst/>
            </a:endParaRPr>
          </a:p>
        </p:txBody>
      </p:sp>
      <p:sp>
        <p:nvSpPr>
          <p:cNvPr id="33794" name="Rectangle 4"/>
          <p:cNvSpPr>
            <a:spLocks/>
          </p:cNvSpPr>
          <p:nvPr/>
        </p:nvSpPr>
        <p:spPr bwMode="auto">
          <a:xfrm>
            <a:off x="1038225" y="1484313"/>
            <a:ext cx="8105775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82575" eaLnBrk="0" hangingPunct="0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 sz="2800">
                <a:latin typeface="Gill Sans MT"/>
              </a:rPr>
              <a:t>Alguns nomes vêm à mente quando se considera as pessoas que fizeram a investigação da terapia com cafeína para </a:t>
            </a:r>
          </a:p>
          <a:p>
            <a:pPr marL="365125" indent="-282575" eaLnBrk="0" hangingPunct="0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pt-BR" sz="2800">
                <a:latin typeface="Gill Sans MT"/>
              </a:rPr>
              <a:t>  apnéia da prematuridade uma história de sucesso. </a:t>
            </a:r>
          </a:p>
          <a:p>
            <a:pPr marL="365125" indent="-282575" eaLnBrk="0" hangingPunct="0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 sz="2800">
                <a:solidFill>
                  <a:srgbClr val="0033CC"/>
                </a:solidFill>
                <a:latin typeface="Gill Sans MT"/>
              </a:rPr>
              <a:t>Kuzemko e Paala</a:t>
            </a:r>
            <a:r>
              <a:rPr lang="pt-BR" sz="2800">
                <a:latin typeface="Gill Sans MT"/>
              </a:rPr>
              <a:t> publicaram o primeiro relato de uso de metilxantina para apnéia da prematuridade em 1973. </a:t>
            </a:r>
          </a:p>
          <a:p>
            <a:pPr marL="365125" indent="-282575" eaLnBrk="0" hangingPunct="0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 sz="2800">
                <a:solidFill>
                  <a:srgbClr val="0033CC"/>
                </a:solidFill>
                <a:latin typeface="Gill Sans MT"/>
              </a:rPr>
              <a:t>Aranda et al</a:t>
            </a:r>
            <a:r>
              <a:rPr lang="pt-BR" sz="2800">
                <a:latin typeface="Gill Sans MT"/>
              </a:rPr>
              <a:t> relataram o primeiro uso da terapia de cafeína para a apnéia na literatura biomédica em inglês.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/>
          </p:cNvSpPr>
          <p:nvPr>
            <p:ph type="title"/>
          </p:nvPr>
        </p:nvSpPr>
        <p:spPr bwMode="auto">
          <a:xfrm>
            <a:off x="1403350" y="692150"/>
            <a:ext cx="7499350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sz="2800" smtClean="0">
                <a:effectLst/>
              </a:rPr>
              <a:t>Quando se trata de ensaios clínicos controlados, um nome se destaca: </a:t>
            </a:r>
            <a:r>
              <a:rPr lang="pt-BR" sz="2800" b="1" smtClean="0">
                <a:solidFill>
                  <a:srgbClr val="0033CC"/>
                </a:solidFill>
                <a:effectLst/>
              </a:rPr>
              <a:t>Barbara Schmidt</a:t>
            </a:r>
            <a:r>
              <a:rPr lang="pt-BR" sz="2800" smtClean="0">
                <a:effectLst/>
              </a:rPr>
              <a:t>.</a:t>
            </a:r>
            <a:br>
              <a:rPr lang="pt-BR" sz="2800" smtClean="0">
                <a:effectLst/>
              </a:rPr>
            </a:br>
            <a:endParaRPr lang="pt-BR" sz="2800" smtClean="0">
              <a:effectLst/>
            </a:endParaRPr>
          </a:p>
        </p:txBody>
      </p:sp>
      <p:sp>
        <p:nvSpPr>
          <p:cNvPr id="34818" name="Rectangle 4"/>
          <p:cNvSpPr>
            <a:spLocks/>
          </p:cNvSpPr>
          <p:nvPr/>
        </p:nvSpPr>
        <p:spPr bwMode="auto">
          <a:xfrm>
            <a:off x="1403350" y="20574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82575" eaLnBrk="0" hangingPunct="0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 sz="2400">
                <a:latin typeface="Gill Sans MT"/>
              </a:rPr>
              <a:t>Um encontro entre duas pessoas com diferentes formações profissionais, Runge o cientista e Goethe o poeta, resultou no isolamento da cafeína, primeiramente relevado ao mundo isolado cafeína primeiro a ser revelado a ele mundo.</a:t>
            </a:r>
          </a:p>
          <a:p>
            <a:pPr marL="365125" indent="-282575" eaLnBrk="0" hangingPunct="0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 sz="2400">
                <a:latin typeface="Gill Sans MT"/>
              </a:rPr>
              <a:t>No entanto, um ensaio clínico projetado principalmente por uma pessoa, Barbara Schmidt, combinando sua experiência em clínica epidemiologia e neonatologia, é o que demonstrou </a:t>
            </a:r>
          </a:p>
          <a:p>
            <a:pPr marL="365125" indent="-282575" eaLnBrk="0" hangingPunct="0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pt-BR" sz="2400">
                <a:latin typeface="Gill Sans MT"/>
              </a:rPr>
              <a:t>   claramente os importantes benefícios da terapia com cafeína para a apnéia da prematuridade.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z="2400" smtClean="0"/>
              <a:t>Atualmente, Professora de Pediatria 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2400" smtClean="0"/>
              <a:t>   do Centro de Epidemiologia Clínica e Bioestatística da Faculdade de Medicina da Universidade da Pensilvânia, ela é também Neonatologista da Divisão de Neonatologia do Hospital Infantil da Filadélfia e da Universidade da Pensilvânia. 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A pesquisa de Barbara Schmidt se concentra em estudos randomizados colaborativas neonatais que têm importância clínica, resultados de longo prazo, não apenas para a cafeína, mas 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2400" smtClean="0"/>
              <a:t>    também para outras drogas, tais como a indometacina (referência 20).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3"/>
          <p:cNvSpPr>
            <a:spLocks noGrp="1"/>
          </p:cNvSpPr>
          <p:nvPr>
            <p:ph type="body" idx="1"/>
          </p:nvPr>
        </p:nvSpPr>
        <p:spPr>
          <a:xfrm>
            <a:off x="1435100" y="1268413"/>
            <a:ext cx="7499350" cy="4800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800" smtClean="0"/>
              <a:t>Quando os  Neonatologistas são perguntados sobre os principais resultados de pesquisas que mudaram sua abordagem na prática clínica, muitos citam o estudo da cafeína de   Barbara Schmidt </a:t>
            </a:r>
          </a:p>
          <a:p>
            <a:pPr>
              <a:lnSpc>
                <a:spcPct val="90000"/>
              </a:lnSpc>
            </a:pPr>
            <a:r>
              <a:rPr lang="pt-BR" sz="2800" smtClean="0"/>
              <a:t>Este estudo contribuiu substancialmente para o fato de que a cafeína para o tratamento da apnéia de prematuridade pode ser considerada uma grande história neonatal de história de sucesso (referência 21).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57313" y="714375"/>
            <a:ext cx="7497762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2">
                    <a:satMod val="130000"/>
                  </a:schemeClr>
                </a:solidFill>
              </a:rPr>
              <a:t>Conclusão</a:t>
            </a:r>
            <a:endParaRPr lang="pt-BR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360488" y="2200275"/>
            <a:ext cx="7497762" cy="4800600"/>
          </a:xfrm>
        </p:spPr>
        <p:txBody>
          <a:bodyPr>
            <a:normAutofit/>
          </a:bodyPr>
          <a:lstStyle/>
          <a:p>
            <a:pPr marL="365760" indent="-283464" algn="just" eaLnBrk="1" fontAlgn="auto" hangingPunct="1"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Wingdings 2"/>
              <a:buChar char=""/>
              <a:defRPr/>
            </a:pPr>
            <a:r>
              <a:rPr lang="pt-PT" dirty="0" smtClean="0"/>
              <a:t>Cafeína </a:t>
            </a:r>
            <a:r>
              <a:rPr lang="pt-PT" dirty="0"/>
              <a:t>reduz taxas de DBP, melhora taxa de sobrevivência sem déficit neurológico em 18-21 meses nos RN 500 a 1250g e é uma terapia de redução de custos quando comparada com placebo.</a:t>
            </a:r>
            <a:endParaRPr lang="pt-BR" dirty="0"/>
          </a:p>
          <a:p>
            <a:pPr marL="365760" indent="-283464" algn="just" eaLnBrk="1" fontAlgn="auto" hangingPunct="1">
              <a:spcAft>
                <a:spcPts val="0"/>
              </a:spcAft>
              <a:buClr>
                <a:schemeClr val="bg2">
                  <a:lumMod val="25000"/>
                </a:schemeClr>
              </a:buClr>
              <a:buFont typeface="Wingdings 2"/>
              <a:buChar char=""/>
              <a:defRPr/>
            </a:pPr>
            <a:endParaRPr lang="pt-BR" dirty="0"/>
          </a:p>
        </p:txBody>
      </p:sp>
      <p:pic>
        <p:nvPicPr>
          <p:cNvPr id="37891" name="Imagem 3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0"/>
            <a:ext cx="4083050" cy="508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4937125"/>
            <a:ext cx="4062412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404813"/>
            <a:ext cx="8964612" cy="614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6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429260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7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5013325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/>
          </p:cNvSpPr>
          <p:nvPr>
            <p:ph type="title"/>
          </p:nvPr>
        </p:nvSpPr>
        <p:spPr bwMode="auto">
          <a:xfrm>
            <a:off x="1403350" y="1196975"/>
            <a:ext cx="7499350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sz="3900" smtClean="0">
                <a:effectLst/>
              </a:rPr>
              <a:t>Nota do Editor do site, Dr. Paulo R. Margotto</a:t>
            </a:r>
          </a:p>
        </p:txBody>
      </p:sp>
      <p:sp>
        <p:nvSpPr>
          <p:cNvPr id="40962" name="Rectangle 3"/>
          <p:cNvSpPr>
            <a:spLocks noGrp="1"/>
          </p:cNvSpPr>
          <p:nvPr>
            <p:ph type="body" idx="1"/>
          </p:nvPr>
        </p:nvSpPr>
        <p:spPr>
          <a:xfrm>
            <a:off x="971550" y="3357563"/>
            <a:ext cx="7499350" cy="4800600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0033CC"/>
                </a:solidFill>
              </a:rPr>
              <a:t>Consultem também Aqui e Agora!</a:t>
            </a:r>
          </a:p>
          <a:p>
            <a:pPr eaLnBrk="1" hangingPunct="1"/>
            <a:r>
              <a:rPr lang="pt-BR" smtClean="0">
                <a:solidFill>
                  <a:srgbClr val="0033CC"/>
                </a:solidFill>
              </a:rPr>
              <a:t>O papel da cafeína na Apnéia e como Neuroprotetora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042988" y="1341438"/>
            <a:ext cx="7497762" cy="4800600"/>
          </a:xfrm>
        </p:spPr>
        <p:txBody>
          <a:bodyPr/>
          <a:lstStyle/>
          <a:p>
            <a:pPr algn="just" eaLnBrk="1" hangingPunct="1">
              <a:buClr>
                <a:srgbClr val="4B3E21"/>
              </a:buClr>
            </a:pPr>
            <a:r>
              <a:rPr lang="pt-BR" altLang="ja-JP" sz="2000" b="1" smtClean="0">
                <a:ea typeface="ＭＳ Ｐゴシック" pitchFamily="34" charset="-128"/>
              </a:rPr>
              <a:t>A cafeína reduz de maneira significativa a displasia broncopulmonar na idade pós-concepção de 36 semanas (OR: 0,63; IC a 95%%: 0,52-0,76) (36% no grupo cafeína versus 47% no grupo placebo). A patência do canal arterial foi reduzida de maneira substancial 40% para 30% (OR: 0,62; IC a 95% 0,53-0,82).</a:t>
            </a:r>
            <a:r>
              <a:rPr lang="pt-BR" altLang="ja-JP" sz="2000" smtClean="0">
                <a:ea typeface="ＭＳ Ｐゴシック" pitchFamily="34" charset="-128"/>
              </a:rPr>
              <a:t> Interessante o efeito sobre o fechamento cirúrgico do canal arterial, sendo mais eficaz do que a indometacina profilática (13% do grupo placebo versus 5% no grupo da cafeína). Tenho que lembrar que a PCA e o fechamento cirúrgico da PCA não foram resultados especificados. Esta foi uma análise posterior e, portanto temos que tomar cuidado sobre a interpretação destes resultados. </a:t>
            </a:r>
            <a:endParaRPr lang="pt-BR" sz="2000" smtClean="0"/>
          </a:p>
        </p:txBody>
      </p:sp>
      <p:pic>
        <p:nvPicPr>
          <p:cNvPr id="41986" name="Imagem 3" descr="xicara-cafe-materi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29313"/>
            <a:ext cx="142081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Rectangle 6"/>
          <p:cNvSpPr>
            <a:spLocks noChangeArrowheads="1"/>
          </p:cNvSpPr>
          <p:nvPr/>
        </p:nvSpPr>
        <p:spPr bwMode="auto">
          <a:xfrm>
            <a:off x="2255838" y="3079750"/>
            <a:ext cx="4633912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41988" name="Rectangle 9"/>
          <p:cNvSpPr>
            <a:spLocks noChangeArrowheads="1"/>
          </p:cNvSpPr>
          <p:nvPr/>
        </p:nvSpPr>
        <p:spPr bwMode="auto">
          <a:xfrm>
            <a:off x="2255838" y="3079750"/>
            <a:ext cx="4633912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/>
          </a:p>
        </p:txBody>
      </p:sp>
      <p:pic>
        <p:nvPicPr>
          <p:cNvPr id="41989" name="Picture 5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7812088" y="476250"/>
            <a:ext cx="5175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6354" name="Group 34"/>
          <p:cNvGraphicFramePr>
            <a:graphicFrameLocks noGrp="1"/>
          </p:cNvGraphicFramePr>
          <p:nvPr/>
        </p:nvGraphicFramePr>
        <p:xfrm>
          <a:off x="2124075" y="333375"/>
          <a:ext cx="5545138" cy="944563"/>
        </p:xfrm>
        <a:graphic>
          <a:graphicData uri="http://schemas.openxmlformats.org/drawingml/2006/table">
            <a:tbl>
              <a:tblPr/>
              <a:tblGrid>
                <a:gridCol w="1689100"/>
                <a:gridCol w="1690688"/>
                <a:gridCol w="2165350"/>
              </a:tblGrid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3"/>
                        </a:rPr>
                        <a:t>Cafe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ea typeface="Batang" pitchFamily="18" charset="-127"/>
                          <a:cs typeface="Arial" charset="0"/>
                          <a:hlinkClick r:id="rId3"/>
                        </a:rPr>
                        <a:t>í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3"/>
                        </a:rPr>
                        <a:t>na e apn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ea typeface="Batang" pitchFamily="18" charset="-127"/>
                          <a:cs typeface="Arial" charset="0"/>
                          <a:hlinkClick r:id="rId3"/>
                        </a:rPr>
                        <a:t>é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3"/>
                        </a:rPr>
                        <a:t>ia neonatal-estudo colaborativo internacional</a:t>
                      </a:r>
                      <a:endParaRPr kumimoji="0" lang="pt-BR" altLang="ja-JP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3"/>
                        </a:rPr>
                        <a:t>Barbara Schmidt (Canad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/>
                          <a:ea typeface="Batang" pitchFamily="18" charset="-127"/>
                          <a:cs typeface="Arial" charset="0"/>
                          <a:hlinkClick r:id="rId3"/>
                        </a:rPr>
                        <a:t>á</a:t>
                      </a:r>
                      <a:r>
                        <a:rPr kumimoji="0" lang="pt-BR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Batang" pitchFamily="18" charset="-127"/>
                          <a:cs typeface="Arial" charset="0"/>
                          <a:hlinkClick r:id="rId3"/>
                        </a:rPr>
                        <a:t>), Realizado por Paulo R. Margotto</a:t>
                      </a:r>
                      <a:endParaRPr kumimoji="0" lang="pt-BR" altLang="ja-JP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pt-BR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42000" name="Picture 28" descr="Clique aqui para ver o arti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373063" cy="37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001" name="AutoShape 18"/>
          <p:cNvSpPr>
            <a:spLocks noChangeArrowheads="1"/>
          </p:cNvSpPr>
          <p:nvPr/>
        </p:nvSpPr>
        <p:spPr bwMode="auto">
          <a:xfrm>
            <a:off x="7667625" y="5876925"/>
            <a:ext cx="976313" cy="485775"/>
          </a:xfrm>
          <a:custGeom>
            <a:avLst/>
            <a:gdLst>
              <a:gd name="T0" fmla="*/ 1495963732 w 21600"/>
              <a:gd name="T1" fmla="*/ 0 h 21600"/>
              <a:gd name="T2" fmla="*/ 0 w 21600"/>
              <a:gd name="T3" fmla="*/ 122848180 h 21600"/>
              <a:gd name="T4" fmla="*/ 1495963732 w 21600"/>
              <a:gd name="T5" fmla="*/ 245695820 h 21600"/>
              <a:gd name="T6" fmla="*/ 1994617585 w 21600"/>
              <a:gd name="T7" fmla="*/ 12284818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400" smtClean="0">
                <a:effectLst/>
              </a:rPr>
              <a:t>Pergunta  que realizamos por ocasião desta Conferência com a Dra. Barbara Schmidt (Canadá)</a:t>
            </a:r>
          </a:p>
        </p:txBody>
      </p:sp>
      <p:sp>
        <p:nvSpPr>
          <p:cNvPr id="4301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1400" b="1" smtClean="0"/>
              <a:t>Como a cafeína atuaria no fechamento do canal arterial? </a:t>
            </a:r>
            <a:endParaRPr lang="pt-BR" sz="1400" smtClean="0"/>
          </a:p>
          <a:p>
            <a:pPr>
              <a:lnSpc>
                <a:spcPct val="80000"/>
              </a:lnSpc>
            </a:pPr>
            <a:r>
              <a:rPr lang="pt-BR" sz="1400" smtClean="0"/>
              <a:t>Barbara Schmidt: Não tivemos dados ecocardiográficos em relação à patência do canal arterial. Todos sabem que o exame clínico não é preciso e podemos ter  falso-positvos e falso-negativos. Nem todos os canais são sintomáticos. Na verdade não sabemos se trata de um efeito biológico ou um vies de suspeita, ou seja, as pessoas examinam mais cuidadosamente. </a:t>
            </a:r>
            <a:endParaRPr lang="pt-BR" sz="1400" b="1" smtClean="0"/>
          </a:p>
          <a:p>
            <a:pPr>
              <a:lnSpc>
                <a:spcPct val="80000"/>
              </a:lnSpc>
            </a:pPr>
            <a:r>
              <a:rPr lang="pt-BR" sz="1400" b="1" smtClean="0"/>
              <a:t>Como não temos a cafeína endovenosa, a biodisponibilidade é a mesma oral e venosa? Estes efeitos da cafeína poderiam ser estendidos a teofilina?</a:t>
            </a:r>
            <a:endParaRPr lang="pt-BR" sz="1400" smtClean="0"/>
          </a:p>
          <a:p>
            <a:pPr>
              <a:lnSpc>
                <a:spcPct val="80000"/>
              </a:lnSpc>
            </a:pPr>
            <a:r>
              <a:rPr lang="pt-BR" sz="1400" smtClean="0"/>
              <a:t>Bárbara Schmidt: Podemos supor que os efeitos da cafeína encontrados neste estudo poderiam ser estendidos a Teofilina. Os efeitos sobre os receptores de adenosina são iguais tanto usando a cafeína como teofilina. O efeito da cafeína na frequência da apnéia é comparável a teofilina.No nosso estudo, também usamos a cafeína oral. No momento em que foi possível passamos da via endovenosa para a via oral.</a:t>
            </a:r>
            <a:endParaRPr lang="pt-BR" sz="1400" b="1" smtClean="0"/>
          </a:p>
          <a:p>
            <a:pPr>
              <a:lnSpc>
                <a:spcPct val="80000"/>
              </a:lnSpc>
            </a:pPr>
            <a:r>
              <a:rPr lang="pt-BR" sz="1400" b="1" smtClean="0"/>
              <a:t>Há risco de  problemas psicológicos nos adolescentes que usaram teofilina no período neonatal</a:t>
            </a:r>
            <a:endParaRPr lang="pt-BR" sz="1400" smtClean="0"/>
          </a:p>
          <a:p>
            <a:pPr>
              <a:lnSpc>
                <a:spcPct val="80000"/>
              </a:lnSpc>
            </a:pPr>
            <a:r>
              <a:rPr lang="pt-BR" sz="1400" smtClean="0"/>
              <a:t>Barbara Schmidt: Há estudos experimentais que mostraram que as metilxantinas poderiam mudar de forma permanente o comportamento em um organismo em desenvolvimento. Os camundongos mostraram-se muito agressivos. Existem outros estudos indicando que se dermos metilxantinas durante o desenvolvimento crítico neuronal, como fazemos com os RN prematuros, podemos alterar permanentemente a distribuição dos receptores de adenosina no cérebro. Esta análise não pode ser verificada aos 18 meses, razão pela qual estendemos para 5 anos e temos questionários de avaliação de comportamento nesta idade. Agora vocês vão ter que aguardar até o ano 2010. Há razão para se acreditar sim que há um efeito sobre o comportamento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3"/>
          <p:cNvSpPr>
            <a:spLocks noGrp="1"/>
          </p:cNvSpPr>
          <p:nvPr>
            <p:ph type="body" idx="1"/>
          </p:nvPr>
        </p:nvSpPr>
        <p:spPr>
          <a:xfrm>
            <a:off x="1403350" y="908050"/>
            <a:ext cx="7499350" cy="11525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1400" b="1" smtClean="0">
                <a:hlinkClick r:id="rId2"/>
              </a:rPr>
              <a:t>Caffeine</a:t>
            </a:r>
            <a:r>
              <a:rPr lang="pt-BR" sz="1400" smtClean="0">
                <a:hlinkClick r:id="rId2"/>
              </a:rPr>
              <a:t> </a:t>
            </a:r>
            <a:r>
              <a:rPr lang="pt-BR" sz="1400" b="1" smtClean="0">
                <a:hlinkClick r:id="rId2"/>
              </a:rPr>
              <a:t>therapy</a:t>
            </a:r>
            <a:r>
              <a:rPr lang="pt-BR" sz="1400" smtClean="0">
                <a:hlinkClick r:id="rId2"/>
              </a:rPr>
              <a:t> for </a:t>
            </a:r>
            <a:r>
              <a:rPr lang="pt-BR" sz="1400" b="1" smtClean="0">
                <a:hlinkClick r:id="rId2"/>
              </a:rPr>
              <a:t>apnea</a:t>
            </a:r>
            <a:r>
              <a:rPr lang="pt-BR" sz="1400" smtClean="0">
                <a:hlinkClick r:id="rId2"/>
              </a:rPr>
              <a:t> of </a:t>
            </a:r>
            <a:r>
              <a:rPr lang="pt-BR" sz="1400" b="1" smtClean="0">
                <a:hlinkClick r:id="rId2"/>
              </a:rPr>
              <a:t>prematurity</a:t>
            </a:r>
            <a:r>
              <a:rPr lang="pt-BR" sz="1400" smtClean="0">
                <a:hlinkClick r:id="rId2"/>
              </a:rPr>
              <a:t>.</a:t>
            </a:r>
            <a:endParaRPr lang="pt-BR" sz="1400" b="1" smtClean="0"/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1400" b="1" smtClean="0"/>
              <a:t>    Schmidt B</a:t>
            </a:r>
            <a:r>
              <a:rPr lang="pt-BR" sz="1400" smtClean="0"/>
              <a:t>, Roberts RS, Davis P, Doyle LW, Barrington KJ, Ohlsson A, Solimano A, Tin W; </a:t>
            </a:r>
            <a:r>
              <a:rPr lang="pt-BR" sz="1400" b="1" smtClean="0"/>
              <a:t>Caffeine</a:t>
            </a:r>
            <a:r>
              <a:rPr lang="pt-BR" sz="1400" smtClean="0"/>
              <a:t> for </a:t>
            </a:r>
            <a:r>
              <a:rPr lang="pt-BR" sz="1400" b="1" smtClean="0"/>
              <a:t>Apnea</a:t>
            </a:r>
            <a:r>
              <a:rPr lang="pt-BR" sz="1400" smtClean="0"/>
              <a:t> of </a:t>
            </a:r>
            <a:r>
              <a:rPr lang="pt-BR" sz="1400" b="1" smtClean="0"/>
              <a:t>Prematurity</a:t>
            </a:r>
            <a:r>
              <a:rPr lang="pt-BR" sz="1400" smtClean="0"/>
              <a:t> Trial Group.</a:t>
            </a:r>
            <a:endParaRPr lang="pt-BR" sz="1400" b="1" smtClean="0"/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pt-BR" sz="1400" b="1" smtClean="0"/>
              <a:t>     N Engl J Med</a:t>
            </a:r>
            <a:r>
              <a:rPr lang="pt-BR" sz="1400" smtClean="0"/>
              <a:t>. 2006 May 18;354(20):2112-21.</a:t>
            </a:r>
            <a:r>
              <a:rPr lang="pt-BR" sz="1400" b="1" smtClean="0">
                <a:solidFill>
                  <a:srgbClr val="0033CC"/>
                </a:solidFill>
              </a:rPr>
              <a:t>Artigo Integral!</a:t>
            </a:r>
          </a:p>
        </p:txBody>
      </p:sp>
      <p:graphicFrame>
        <p:nvGraphicFramePr>
          <p:cNvPr id="42010" name="Group 26"/>
          <p:cNvGraphicFramePr>
            <a:graphicFrameLocks noGrp="1"/>
          </p:cNvGraphicFramePr>
          <p:nvPr/>
        </p:nvGraphicFramePr>
        <p:xfrm>
          <a:off x="1692275" y="188913"/>
          <a:ext cx="6767513" cy="701675"/>
        </p:xfrm>
        <a:graphic>
          <a:graphicData uri="http://schemas.openxmlformats.org/drawingml/2006/table">
            <a:tbl>
              <a:tblPr/>
              <a:tblGrid>
                <a:gridCol w="2255838"/>
                <a:gridCol w="2255837"/>
                <a:gridCol w="2255838"/>
              </a:tblGrid>
              <a:tr h="70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Uso da cafe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Times New Roman" pitchFamily="18" charset="0"/>
                          <a:hlinkClick r:id="rId3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na na apn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Times New Roman" pitchFamily="18" charset="0"/>
                          <a:hlinkClick r:id="rId3"/>
                        </a:rPr>
                        <a:t>é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ia da prematuridade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Schmidt B, et al. Apresenta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Times New Roman" pitchFamily="18" charset="0"/>
                          <a:hlinkClick r:id="rId3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ão; Eula Leisle Braz Lima, Fernanda Carvalho Oliveira, 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         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44044" name="Picture 6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48488" y="40481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45" name="Rectangle 29"/>
          <p:cNvSpPr>
            <a:spLocks noChangeArrowheads="1"/>
          </p:cNvSpPr>
          <p:nvPr/>
        </p:nvSpPr>
        <p:spPr bwMode="auto">
          <a:xfrm>
            <a:off x="1476375" y="20574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>
                <a:latin typeface="Gill Sans MT"/>
              </a:rPr>
              <a:t>Menor duração de CPAP,  ventilação mecânica e oxigênio suplementar.</a:t>
            </a: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endParaRPr lang="pt-BR">
              <a:latin typeface="Gill Sans MT"/>
            </a:endParaRP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>
                <a:latin typeface="Gill Sans MT"/>
              </a:rPr>
              <a:t>Número menor de co-intervenções (Doxapram, Corticóide pós-natal, transfusões).</a:t>
            </a: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endParaRPr lang="pt-BR">
              <a:latin typeface="Gill Sans MT"/>
            </a:endParaRP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>
                <a:latin typeface="Gill Sans MT"/>
              </a:rPr>
              <a:t>Redução na freqüência de displasia broncopulmonar.</a:t>
            </a: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endParaRPr lang="pt-BR">
              <a:latin typeface="Gill Sans MT"/>
            </a:endParaRP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>
                <a:latin typeface="Gill Sans MT"/>
              </a:rPr>
              <a:t>Diminuição do ganho de peso nas três primeiras semanas (em relação ao grupo placebo).</a:t>
            </a: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endParaRPr lang="pt-BR">
              <a:latin typeface="Gill Sans MT"/>
            </a:endParaRP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>
                <a:latin typeface="Gill Sans MT"/>
              </a:rPr>
              <a:t>Redução da necessidade de terapia para fechamento do canal arterial. </a:t>
            </a: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 sz="1400" b="1">
                <a:solidFill>
                  <a:srgbClr val="0033CC"/>
                </a:solidFill>
                <a:latin typeface="Gill Sans MT"/>
              </a:rPr>
              <a:t>Não houve diferença entre os grupos quanto à frequência de:</a:t>
            </a:r>
          </a:p>
          <a:p>
            <a:pPr marL="639763" lvl="1" indent="-236538" eaLnBrk="0" hangingPunct="0">
              <a:lnSpc>
                <a:spcPct val="80000"/>
              </a:lnSpc>
              <a:spcBef>
                <a:spcPts val="550"/>
              </a:spcBef>
              <a:buClr>
                <a:schemeClr val="accent1"/>
              </a:buClr>
              <a:buFont typeface="Verdana" pitchFamily="34" charset="0"/>
              <a:buChar char="◦"/>
            </a:pPr>
            <a:r>
              <a:rPr lang="pt-BR" sz="1200">
                <a:latin typeface="Gill Sans MT"/>
              </a:rPr>
              <a:t>Óbito até a primeira alta hospitalar</a:t>
            </a:r>
          </a:p>
          <a:p>
            <a:pPr marL="639763" lvl="1" indent="-236538" eaLnBrk="0" hangingPunct="0">
              <a:lnSpc>
                <a:spcPct val="80000"/>
              </a:lnSpc>
              <a:spcBef>
                <a:spcPts val="550"/>
              </a:spcBef>
              <a:buClr>
                <a:schemeClr val="accent1"/>
              </a:buClr>
              <a:buFont typeface="Verdana" pitchFamily="34" charset="0"/>
              <a:buChar char="◦"/>
            </a:pPr>
            <a:r>
              <a:rPr lang="pt-BR" sz="1200" b="1">
                <a:solidFill>
                  <a:srgbClr val="FF3300"/>
                </a:solidFill>
                <a:latin typeface="Gill Sans MT"/>
              </a:rPr>
              <a:t>Enterocolite necrosante</a:t>
            </a:r>
          </a:p>
          <a:p>
            <a:pPr marL="639763" lvl="1" indent="-236538" eaLnBrk="0" hangingPunct="0">
              <a:lnSpc>
                <a:spcPct val="80000"/>
              </a:lnSpc>
              <a:spcBef>
                <a:spcPts val="550"/>
              </a:spcBef>
              <a:buClr>
                <a:schemeClr val="accent1"/>
              </a:buClr>
              <a:buFont typeface="Verdana" pitchFamily="34" charset="0"/>
              <a:buChar char="◦"/>
            </a:pPr>
            <a:r>
              <a:rPr lang="pt-BR" sz="1200">
                <a:latin typeface="Gill Sans MT"/>
              </a:rPr>
              <a:t>Sinais ultrassonográficos de injúria cerebral</a:t>
            </a:r>
          </a:p>
          <a:p>
            <a:pPr marL="639763" lvl="1" indent="-236538" eaLnBrk="0" hangingPunct="0">
              <a:lnSpc>
                <a:spcPct val="80000"/>
              </a:lnSpc>
              <a:spcBef>
                <a:spcPts val="550"/>
              </a:spcBef>
              <a:buClr>
                <a:schemeClr val="accent1"/>
              </a:buClr>
              <a:buFont typeface="Verdana" pitchFamily="34" charset="0"/>
              <a:buChar char="◦"/>
            </a:pPr>
            <a:r>
              <a:rPr lang="pt-BR" sz="1200">
                <a:latin typeface="Gill Sans MT"/>
              </a:rPr>
              <a:t>Retinopatia da prematuridade</a:t>
            </a:r>
          </a:p>
          <a:p>
            <a:pPr marL="639763" lvl="1" indent="-236538" eaLnBrk="0" hangingPunct="0">
              <a:lnSpc>
                <a:spcPct val="80000"/>
              </a:lnSpc>
              <a:spcBef>
                <a:spcPts val="550"/>
              </a:spcBef>
              <a:buClr>
                <a:schemeClr val="accent1"/>
              </a:buClr>
              <a:buFont typeface="Verdana" pitchFamily="34" charset="0"/>
              <a:buChar char="◦"/>
            </a:pPr>
            <a:endParaRPr lang="pt-BR" sz="1200">
              <a:latin typeface="Gill Sans MT"/>
            </a:endParaRP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endParaRPr lang="pt-BR">
              <a:latin typeface="Gill Sans MT"/>
            </a:endParaRP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endParaRPr lang="pt-BR">
              <a:latin typeface="Gill Sans MT"/>
            </a:endParaRP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endParaRPr lang="pt-BR" sz="1200">
              <a:latin typeface="Gill Sans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/>
          </p:cNvSpPr>
          <p:nvPr>
            <p:ph type="title"/>
          </p:nvPr>
        </p:nvSpPr>
        <p:spPr bwMode="auto">
          <a:xfrm>
            <a:off x="1258888" y="2924175"/>
            <a:ext cx="7499350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4000" b="1" smtClean="0">
                <a:effectLst/>
              </a:rPr>
              <a:t>Nesta Apresentação também discutimos o Editorial realizado pelo Dr. Eduardo Bancalari</a:t>
            </a:r>
          </a:p>
        </p:txBody>
      </p:sp>
      <p:sp>
        <p:nvSpPr>
          <p:cNvPr id="45058" name="Rectangle 4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lvl="1"/>
            <a:endParaRPr lang="pt-BR" smtClean="0"/>
          </a:p>
          <a:p>
            <a:endParaRPr lang="pt-BR" sz="4000" smtClean="0"/>
          </a:p>
          <a:p>
            <a:endParaRPr lang="pt-BR" sz="4000" smtClean="0"/>
          </a:p>
          <a:p>
            <a:endParaRPr lang="pt-BR" sz="2800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/>
          </p:cNvSpPr>
          <p:nvPr>
            <p:ph type="title"/>
          </p:nvPr>
        </p:nvSpPr>
        <p:spPr bwMode="auto">
          <a:xfrm>
            <a:off x="1435100" y="541338"/>
            <a:ext cx="7499350" cy="60801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>
                <a:effectLst/>
              </a:rPr>
              <a:t>Editorial</a:t>
            </a:r>
          </a:p>
        </p:txBody>
      </p:sp>
      <p:sp>
        <p:nvSpPr>
          <p:cNvPr id="46082" name="Rectangle 3"/>
          <p:cNvSpPr>
            <a:spLocks noGrp="1"/>
          </p:cNvSpPr>
          <p:nvPr>
            <p:ph type="body" idx="1"/>
          </p:nvPr>
        </p:nvSpPr>
        <p:spPr>
          <a:xfrm>
            <a:off x="1042988" y="2743200"/>
            <a:ext cx="7772400" cy="4114800"/>
          </a:xfrm>
        </p:spPr>
        <p:txBody>
          <a:bodyPr/>
          <a:lstStyle/>
          <a:p>
            <a:r>
              <a:rPr lang="pt-BR" sz="2400" smtClean="0"/>
              <a:t>Embora os autores mencionem a eficácia da terapia com cafeína como um dos objetivos do estudo, os episódios de apnéia e hipoxemia não foram incluídos, perdendo-se uma oportunidade de avaliar a eficácia dessa terapia na redução da freqüência de apnéia, principal indicação pela qual a cafeína é prescrita.</a:t>
            </a:r>
          </a:p>
        </p:txBody>
      </p:sp>
      <p:sp>
        <p:nvSpPr>
          <p:cNvPr id="46083" name="Text Box 4"/>
          <p:cNvSpPr txBox="1">
            <a:spLocks noChangeArrowheads="1"/>
          </p:cNvSpPr>
          <p:nvPr/>
        </p:nvSpPr>
        <p:spPr bwMode="auto">
          <a:xfrm>
            <a:off x="2268538" y="1341438"/>
            <a:ext cx="56896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>
                <a:latin typeface="Comic Sans MS" pitchFamily="66" charset="0"/>
              </a:rPr>
              <a:t>Eduardo Bancalari, M.D.</a:t>
            </a:r>
          </a:p>
          <a:p>
            <a:pPr>
              <a:spcBef>
                <a:spcPct val="50000"/>
              </a:spcBef>
            </a:pPr>
            <a:r>
              <a:rPr lang="pt-BR" sz="2400">
                <a:latin typeface="Comic Sans MS" pitchFamily="66" charset="0"/>
              </a:rPr>
              <a:t>N Engl J Med 2006; 354:2179-2181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/>
          </p:cNvSpPr>
          <p:nvPr>
            <p:ph type="title"/>
          </p:nvPr>
        </p:nvSpPr>
        <p:spPr bwMode="auto">
          <a:xfrm>
            <a:off x="1435100" y="541338"/>
            <a:ext cx="7499350" cy="60801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>
                <a:effectLst/>
              </a:rPr>
              <a:t>Editorial</a:t>
            </a:r>
          </a:p>
        </p:txBody>
      </p:sp>
      <p:sp>
        <p:nvSpPr>
          <p:cNvPr id="47106" name="Rectangle 3"/>
          <p:cNvSpPr>
            <a:spLocks noGrp="1"/>
          </p:cNvSpPr>
          <p:nvPr>
            <p:ph type="body" idx="1"/>
          </p:nvPr>
        </p:nvSpPr>
        <p:spPr>
          <a:xfrm>
            <a:off x="1042988" y="2133600"/>
            <a:ext cx="7772400" cy="4114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400" smtClean="0"/>
              <a:t>Na prática, os estimulantes respiratórios geralmente não são prescritos até que o paciente  seja considerado próximo à extubação.</a:t>
            </a:r>
          </a:p>
          <a:p>
            <a:pPr>
              <a:lnSpc>
                <a:spcPct val="80000"/>
              </a:lnSpc>
            </a:pPr>
            <a:endParaRPr lang="pt-BR" sz="2400" smtClean="0"/>
          </a:p>
          <a:p>
            <a:pPr>
              <a:lnSpc>
                <a:spcPct val="80000"/>
              </a:lnSpc>
            </a:pPr>
            <a:r>
              <a:rPr lang="pt-BR" sz="2400" smtClean="0"/>
              <a:t> O critério utilizado no estudo, de introduzir a cafeína dentro dos primeiros dez dias de vida, excluiu muitos dos neonatos menores que permanecem em ventilação mecânica por longos períodos, sendo a cafeína prescrita quando já desenvolveram dano pulmonar severo. Nesses pacientes, é improvável que a cafeína possa proteger contra a injúria pulmonar.</a:t>
            </a:r>
          </a:p>
        </p:txBody>
      </p:sp>
      <p:sp>
        <p:nvSpPr>
          <p:cNvPr id="47107" name="Text Box 4"/>
          <p:cNvSpPr txBox="1">
            <a:spLocks noChangeArrowheads="1"/>
          </p:cNvSpPr>
          <p:nvPr/>
        </p:nvSpPr>
        <p:spPr bwMode="auto">
          <a:xfrm>
            <a:off x="3132138" y="1196975"/>
            <a:ext cx="3889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>
                <a:latin typeface="Comic Sans MS" pitchFamily="66" charset="0"/>
              </a:rPr>
              <a:t>Eduardo Bancalari, M.D.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/>
          </p:cNvSpPr>
          <p:nvPr>
            <p:ph type="title"/>
          </p:nvPr>
        </p:nvSpPr>
        <p:spPr bwMode="auto">
          <a:xfrm>
            <a:off x="1435100" y="541338"/>
            <a:ext cx="7499350" cy="60801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>
                <a:effectLst/>
              </a:rPr>
              <a:t>Editorial</a:t>
            </a:r>
          </a:p>
        </p:txBody>
      </p:sp>
      <p:sp>
        <p:nvSpPr>
          <p:cNvPr id="48130" name="Rectangle 3"/>
          <p:cNvSpPr>
            <a:spLocks noGrp="1"/>
          </p:cNvSpPr>
          <p:nvPr>
            <p:ph type="body" idx="1"/>
          </p:nvPr>
        </p:nvSpPr>
        <p:spPr>
          <a:xfrm>
            <a:off x="1042988" y="2743200"/>
            <a:ext cx="7772400" cy="4114800"/>
          </a:xfrm>
        </p:spPr>
        <p:txBody>
          <a:bodyPr/>
          <a:lstStyle/>
          <a:p>
            <a:r>
              <a:rPr lang="pt-BR" sz="2400" smtClean="0"/>
              <a:t>Embora os autores mencionem a eficácia da terapia com cafeína como um dos objetivos do estudo, os episódios de apnéia e hipoxemia não foram incluídos, perdendo-se uma oportunidade de avaliar a eficácia dessa terapia na redução da freqüência de apnéia, principal indicação pela qual a cafeína é prescrita.</a:t>
            </a:r>
          </a:p>
        </p:txBody>
      </p:sp>
      <p:sp>
        <p:nvSpPr>
          <p:cNvPr id="48131" name="Text Box 4"/>
          <p:cNvSpPr txBox="1">
            <a:spLocks noChangeArrowheads="1"/>
          </p:cNvSpPr>
          <p:nvPr/>
        </p:nvSpPr>
        <p:spPr bwMode="auto">
          <a:xfrm>
            <a:off x="2268538" y="1341438"/>
            <a:ext cx="56896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>
                <a:latin typeface="Comic Sans MS" pitchFamily="66" charset="0"/>
              </a:rPr>
              <a:t>Eduardo Bancalari, M.D.</a:t>
            </a:r>
          </a:p>
          <a:p>
            <a:pPr>
              <a:spcBef>
                <a:spcPct val="50000"/>
              </a:spcBef>
            </a:pPr>
            <a:r>
              <a:rPr lang="pt-BR" sz="2400">
                <a:latin typeface="Comic Sans MS" pitchFamily="66" charset="0"/>
              </a:rPr>
              <a:t>N Engl J Med 2006; 354:2179-2181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/>
          </p:cNvSpPr>
          <p:nvPr>
            <p:ph type="title"/>
          </p:nvPr>
        </p:nvSpPr>
        <p:spPr bwMode="auto">
          <a:xfrm>
            <a:off x="1435100" y="541338"/>
            <a:ext cx="7499350" cy="60801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>
                <a:effectLst/>
              </a:rPr>
              <a:t>Editorial</a:t>
            </a:r>
          </a:p>
        </p:txBody>
      </p:sp>
      <p:sp>
        <p:nvSpPr>
          <p:cNvPr id="49154" name="Rectangle 3"/>
          <p:cNvSpPr>
            <a:spLocks noGrp="1"/>
          </p:cNvSpPr>
          <p:nvPr>
            <p:ph type="body" idx="1"/>
          </p:nvPr>
        </p:nvSpPr>
        <p:spPr>
          <a:xfrm>
            <a:off x="1042988" y="2133600"/>
            <a:ext cx="7772400" cy="4114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400" smtClean="0"/>
              <a:t>Na prática, os estimulantes respiratórios geralmente não são prescritos até que o paciente  seja considerado próximo à extubação.</a:t>
            </a:r>
          </a:p>
          <a:p>
            <a:pPr>
              <a:lnSpc>
                <a:spcPct val="80000"/>
              </a:lnSpc>
            </a:pPr>
            <a:endParaRPr lang="pt-BR" sz="2400" smtClean="0"/>
          </a:p>
          <a:p>
            <a:pPr>
              <a:lnSpc>
                <a:spcPct val="80000"/>
              </a:lnSpc>
            </a:pPr>
            <a:r>
              <a:rPr lang="pt-BR" sz="2400" smtClean="0"/>
              <a:t> O critério utilizado no estudo, de introduzir a cafeína dentro dos primeiros dez dias de vida, excluiu muitos dos neonatos menores que permanecem em ventilação mecânica por longos períodos, sendo a cafeína prescrita quando já desenvolveram dano pulmonar severo. Nesses pacientes, é improvável que a cafeína possa proteger contra a injúria pulmonar.</a:t>
            </a:r>
          </a:p>
        </p:txBody>
      </p:sp>
      <p:sp>
        <p:nvSpPr>
          <p:cNvPr id="49155" name="Text Box 4"/>
          <p:cNvSpPr txBox="1">
            <a:spLocks noChangeArrowheads="1"/>
          </p:cNvSpPr>
          <p:nvPr/>
        </p:nvSpPr>
        <p:spPr bwMode="auto">
          <a:xfrm>
            <a:off x="3132138" y="1196975"/>
            <a:ext cx="3889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>
                <a:latin typeface="Comic Sans MS" pitchFamily="66" charset="0"/>
              </a:rPr>
              <a:t>Eduardo Bancalari, M.D.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/>
          </p:cNvSpPr>
          <p:nvPr>
            <p:ph type="title"/>
          </p:nvPr>
        </p:nvSpPr>
        <p:spPr bwMode="auto">
          <a:xfrm>
            <a:off x="1435100" y="541338"/>
            <a:ext cx="7499350" cy="60801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>
                <a:effectLst/>
              </a:rPr>
              <a:t>Editorial</a:t>
            </a:r>
          </a:p>
        </p:txBody>
      </p:sp>
      <p:sp>
        <p:nvSpPr>
          <p:cNvPr id="50178" name="Rectangle 3"/>
          <p:cNvSpPr>
            <a:spLocks noGrp="1"/>
          </p:cNvSpPr>
          <p:nvPr>
            <p:ph type="body" idx="1"/>
          </p:nvPr>
        </p:nvSpPr>
        <p:spPr>
          <a:xfrm>
            <a:off x="1042988" y="2060575"/>
            <a:ext cx="7772400" cy="44656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400" smtClean="0"/>
              <a:t>Uma questão chave no estudo é até que ponto a necessidade reduzida de suporte respiratório relatada, reflete uma real uma real redução da lesão pulmonar ou aumento do “drive” respiratório.</a:t>
            </a:r>
          </a:p>
          <a:p>
            <a:pPr>
              <a:lnSpc>
                <a:spcPct val="80000"/>
              </a:lnSpc>
            </a:pPr>
            <a:endParaRPr lang="pt-BR" sz="2400" smtClean="0"/>
          </a:p>
          <a:p>
            <a:pPr>
              <a:lnSpc>
                <a:spcPct val="80000"/>
              </a:lnSpc>
            </a:pPr>
            <a:r>
              <a:rPr lang="pt-BR" sz="2400" smtClean="0"/>
              <a:t>A redução na necessidade de ventilação mecânica na terapia com cafeína não é uma surpresa. Esse achado já foi demonstrado em estudos anteriores sendo esse efeito atribuído ao aumento do “drive” respiratório e da contratilidade diafragmática. Esses efeitos, no entanto, não explicam a necessidade diminuída de oxigênio suplementar, o que sugere menor dano pulmonar em relação ao grupo placebo.</a:t>
            </a:r>
          </a:p>
        </p:txBody>
      </p:sp>
      <p:sp>
        <p:nvSpPr>
          <p:cNvPr id="50179" name="Text Box 4"/>
          <p:cNvSpPr txBox="1">
            <a:spLocks noChangeArrowheads="1"/>
          </p:cNvSpPr>
          <p:nvPr/>
        </p:nvSpPr>
        <p:spPr bwMode="auto">
          <a:xfrm>
            <a:off x="3132138" y="1196975"/>
            <a:ext cx="3889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>
                <a:latin typeface="Comic Sans MS" pitchFamily="66" charset="0"/>
              </a:rPr>
              <a:t>Eduardo Bancalari, M.D.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/>
          </p:cNvSpPr>
          <p:nvPr>
            <p:ph type="title"/>
          </p:nvPr>
        </p:nvSpPr>
        <p:spPr bwMode="auto">
          <a:xfrm>
            <a:off x="1435100" y="541338"/>
            <a:ext cx="7499350" cy="60801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>
                <a:effectLst/>
              </a:rPr>
              <a:t>Editorial</a:t>
            </a:r>
          </a:p>
        </p:txBody>
      </p:sp>
      <p:sp>
        <p:nvSpPr>
          <p:cNvPr id="51202" name="Rectangle 3"/>
          <p:cNvSpPr>
            <a:spLocks noGrp="1"/>
          </p:cNvSpPr>
          <p:nvPr>
            <p:ph type="body" idx="1"/>
          </p:nvPr>
        </p:nvSpPr>
        <p:spPr>
          <a:xfrm>
            <a:off x="1042988" y="2060575"/>
            <a:ext cx="7772400" cy="4465638"/>
          </a:xfrm>
        </p:spPr>
        <p:txBody>
          <a:bodyPr/>
          <a:lstStyle/>
          <a:p>
            <a:r>
              <a:rPr lang="pt-BR" sz="2400" smtClean="0"/>
              <a:t>O que poderia explicar a menor injúria pulmonar no grupo tratado com cafeína?</a:t>
            </a:r>
          </a:p>
          <a:p>
            <a:pPr lvl="1"/>
            <a:r>
              <a:rPr lang="pt-BR" sz="2000" smtClean="0"/>
              <a:t>A cafeína  promove uma redução da resistência  e aumento da complacência pulmonar com concomitante redução na necessidade de oxigênio suplementar.</a:t>
            </a:r>
          </a:p>
          <a:p>
            <a:pPr lvl="1"/>
            <a:r>
              <a:rPr lang="pt-BR" sz="2000" smtClean="0"/>
              <a:t>O efeito estimulante sobre o centro respiratório reduz a necessidade de ventilação mecânica e consequentemente o dano pulmonar induzido por pressão positiva.</a:t>
            </a:r>
          </a:p>
          <a:p>
            <a:pPr lvl="1"/>
            <a:r>
              <a:rPr lang="pt-BR" sz="2000" smtClean="0"/>
              <a:t>A cafeína tem efeito diurético, reduzindo a congestão pulmonar com melhora da mecânica ventilatória e troca gasosa.</a:t>
            </a:r>
          </a:p>
          <a:p>
            <a:pPr lvl="1"/>
            <a:r>
              <a:rPr lang="pt-BR" sz="2000" smtClean="0"/>
              <a:t>Possível ação antiinflamatória nos pulmões  imaturos.</a:t>
            </a:r>
          </a:p>
          <a:p>
            <a:pPr lvl="1"/>
            <a:endParaRPr lang="pt-BR" sz="2000" smtClean="0"/>
          </a:p>
          <a:p>
            <a:pPr lvl="1">
              <a:buFont typeface="Verdana" pitchFamily="34" charset="0"/>
              <a:buNone/>
            </a:pPr>
            <a:endParaRPr lang="pt-BR" sz="2000" smtClean="0"/>
          </a:p>
        </p:txBody>
      </p:sp>
      <p:sp>
        <p:nvSpPr>
          <p:cNvPr id="51203" name="Text Box 4"/>
          <p:cNvSpPr txBox="1">
            <a:spLocks noChangeArrowheads="1"/>
          </p:cNvSpPr>
          <p:nvPr/>
        </p:nvSpPr>
        <p:spPr bwMode="auto">
          <a:xfrm>
            <a:off x="3132138" y="1196975"/>
            <a:ext cx="3889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>
                <a:latin typeface="Comic Sans MS" pitchFamily="66" charset="0"/>
              </a:rPr>
              <a:t>Eduardo Bancalari, M.D.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/>
          </p:cNvSpPr>
          <p:nvPr>
            <p:ph type="title"/>
          </p:nvPr>
        </p:nvSpPr>
        <p:spPr bwMode="auto">
          <a:xfrm>
            <a:off x="1435100" y="541338"/>
            <a:ext cx="7499350" cy="60801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>
                <a:effectLst/>
              </a:rPr>
              <a:t>Editorial</a:t>
            </a:r>
          </a:p>
        </p:txBody>
      </p:sp>
      <p:sp>
        <p:nvSpPr>
          <p:cNvPr id="52226" name="Rectangle 3"/>
          <p:cNvSpPr>
            <a:spLocks noGrp="1"/>
          </p:cNvSpPr>
          <p:nvPr>
            <p:ph type="body" idx="1"/>
          </p:nvPr>
        </p:nvSpPr>
        <p:spPr>
          <a:xfrm>
            <a:off x="1042988" y="2060575"/>
            <a:ext cx="7772400" cy="44656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400" smtClean="0"/>
              <a:t>Há evidência de que a persistência do ducto arterial por longo período, nos prematuros, está associada a uma deterioração da função pulmonar e um aumento do risco de displasia broncopulmonar, sendo possível, portanto, que o fechamento precoce  possa reduzir esse risco.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Um efeito intrigante relatado no estudo, é a possibilidade de que o efeito protetor da cafeína sobre o pulmão esteja relacionado ao fechamento do ducto arterial. No entanto, este achado deve ser visto com cautela, necessitando de outros estudos para confirmação.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400" smtClean="0"/>
          </a:p>
          <a:p>
            <a:pPr lvl="1">
              <a:lnSpc>
                <a:spcPct val="90000"/>
              </a:lnSpc>
              <a:buFont typeface="Verdana" pitchFamily="34" charset="0"/>
              <a:buNone/>
            </a:pPr>
            <a:endParaRPr lang="pt-BR" sz="2000" smtClean="0"/>
          </a:p>
        </p:txBody>
      </p:sp>
      <p:sp>
        <p:nvSpPr>
          <p:cNvPr id="52227" name="Text Box 4"/>
          <p:cNvSpPr txBox="1">
            <a:spLocks noChangeArrowheads="1"/>
          </p:cNvSpPr>
          <p:nvPr/>
        </p:nvSpPr>
        <p:spPr bwMode="auto">
          <a:xfrm>
            <a:off x="3132138" y="1196975"/>
            <a:ext cx="3889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>
                <a:latin typeface="Comic Sans MS" pitchFamily="66" charset="0"/>
              </a:rPr>
              <a:t>Eduardo Bancalari, M.D.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/>
          </p:cNvSpPr>
          <p:nvPr>
            <p:ph type="title"/>
          </p:nvPr>
        </p:nvSpPr>
        <p:spPr bwMode="auto">
          <a:xfrm>
            <a:off x="1435100" y="541338"/>
            <a:ext cx="7499350" cy="608012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>
                <a:effectLst/>
              </a:rPr>
              <a:t>Editorial</a:t>
            </a:r>
          </a:p>
        </p:txBody>
      </p:sp>
      <p:sp>
        <p:nvSpPr>
          <p:cNvPr id="53250" name="Rectangle 3"/>
          <p:cNvSpPr>
            <a:spLocks noGrp="1"/>
          </p:cNvSpPr>
          <p:nvPr>
            <p:ph type="body" idx="1"/>
          </p:nvPr>
        </p:nvSpPr>
        <p:spPr>
          <a:xfrm>
            <a:off x="1042988" y="2060575"/>
            <a:ext cx="7772400" cy="44656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1800" smtClean="0"/>
              <a:t>  </a:t>
            </a:r>
            <a:r>
              <a:rPr lang="pt-BR" sz="2400" smtClean="0"/>
              <a:t>Após quase 40 anos de pesquisas, sem sucesso, para a prevenção da displasia broncopulmonar, seria bem vinda a confirmação de que uma simples medida farmacológica reduza sua incidência. </a:t>
            </a:r>
          </a:p>
          <a:p>
            <a:pPr>
              <a:lnSpc>
                <a:spcPct val="90000"/>
              </a:lnSpc>
            </a:pPr>
            <a:endParaRPr lang="pt-BR" sz="2400" smtClean="0"/>
          </a:p>
          <a:p>
            <a:pPr>
              <a:lnSpc>
                <a:spcPct val="90000"/>
              </a:lnSpc>
            </a:pPr>
            <a:r>
              <a:rPr lang="pt-BR" sz="2400" smtClean="0"/>
              <a:t>Este estudo sugere que a cafeína possa ter esse efeito, pelo menos nos neonatos que não necessitaram de entubação prolongada.  No entanto os resultados a longo prazo ainda estão pendentes e devem ser avaliados antes que essa terapia possa ser instituída como rotina para prevenção da displasia broncopulmonar.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BR" sz="2400" smtClean="0"/>
          </a:p>
        </p:txBody>
      </p:sp>
      <p:sp>
        <p:nvSpPr>
          <p:cNvPr id="53251" name="Text Box 4"/>
          <p:cNvSpPr txBox="1">
            <a:spLocks noChangeArrowheads="1"/>
          </p:cNvSpPr>
          <p:nvPr/>
        </p:nvSpPr>
        <p:spPr bwMode="auto">
          <a:xfrm>
            <a:off x="3132138" y="1196975"/>
            <a:ext cx="3889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>
                <a:latin typeface="Comic Sans MS" pitchFamily="66" charset="0"/>
              </a:rPr>
              <a:t>Eduardo Bancalari, M.D.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800" smtClean="0"/>
              <a:t>Em termos de efeitos colaterais há 3 estudos que mostram menores efeitos colaterais com a cafeína em relação à teofilina, razão pela qual damos preferência nos EUA mais à cafeína (</a:t>
            </a:r>
            <a:r>
              <a:rPr lang="pt-BR" sz="2800" smtClean="0">
                <a:hlinkClick r:id="rId2"/>
              </a:rPr>
              <a:t>Methylxanthine treatment for </a:t>
            </a:r>
            <a:r>
              <a:rPr lang="pt-BR" sz="2800" b="1" smtClean="0">
                <a:hlinkClick r:id="rId2"/>
              </a:rPr>
              <a:t>apnea</a:t>
            </a:r>
            <a:r>
              <a:rPr lang="pt-BR" sz="2800" smtClean="0">
                <a:hlinkClick r:id="rId2"/>
              </a:rPr>
              <a:t> in preterm infants. </a:t>
            </a:r>
            <a:r>
              <a:rPr lang="pt-BR" sz="2800" smtClean="0"/>
              <a:t> </a:t>
            </a:r>
            <a:r>
              <a:rPr lang="da-DK" sz="2800" smtClean="0"/>
              <a:t>Henderson-Smart DJ, Steer P. Cochrane Database Syst Rev. 2001; (3): CD000140. </a:t>
            </a:r>
            <a:r>
              <a:rPr lang="pt-BR" sz="2800" smtClean="0"/>
              <a:t>Review. Update in: Cochrane Database Syst Rev. 2010. </a:t>
            </a:r>
            <a:r>
              <a:rPr lang="pt-BR" sz="2800" b="1" smtClean="0"/>
              <a:t>Artigo Integral</a:t>
            </a:r>
            <a:r>
              <a:rPr lang="pt-BR" sz="2800" smtClean="0"/>
              <a:t>). </a:t>
            </a:r>
          </a:p>
        </p:txBody>
      </p:sp>
      <p:graphicFrame>
        <p:nvGraphicFramePr>
          <p:cNvPr id="63505" name="Group 17"/>
          <p:cNvGraphicFramePr>
            <a:graphicFrameLocks noGrp="1"/>
          </p:cNvGraphicFramePr>
          <p:nvPr/>
        </p:nvGraphicFramePr>
        <p:xfrm>
          <a:off x="1042988" y="333375"/>
          <a:ext cx="7777162" cy="658813"/>
        </p:xfrm>
        <a:graphic>
          <a:graphicData uri="http://schemas.openxmlformats.org/drawingml/2006/table">
            <a:tbl>
              <a:tblPr/>
              <a:tblGrid>
                <a:gridCol w="4483100"/>
                <a:gridCol w="2779712"/>
                <a:gridCol w="514350"/>
              </a:tblGrid>
              <a:tr h="658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Arial" charset="0"/>
                          <a:hlinkClick r:id="rId3"/>
                        </a:rPr>
                        <a:t>Apn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/>
                          <a:cs typeface="Arial" charset="0"/>
                          <a:hlinkClick r:id="rId3"/>
                        </a:rPr>
                        <a:t>é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Arial" charset="0"/>
                          <a:hlinkClick r:id="rId3"/>
                        </a:rPr>
                        <a:t>ia da prematuridade (IX Congresso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/>
                          <a:cs typeface="Arial" charset="0"/>
                          <a:hlinkClick r:id="rId3"/>
                        </a:rPr>
                        <a:t>Í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Arial" charset="0"/>
                          <a:hlinkClick r:id="rId3"/>
                        </a:rPr>
                        <a:t>beroamericano de Neonatologia-SIBEN, 20-203/6/2012)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Arial" charset="0"/>
                          <a:hlinkClick r:id="rId3"/>
                        </a:rPr>
                        <a:t>Eduardo Bancalari (EUA). Realizado por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  <a:hlinkClick r:id="rId3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54278" name="Picture 7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16913" y="4762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42988" y="1628775"/>
            <a:ext cx="7848600" cy="58674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t-BR" smtClean="0">
                <a:latin typeface="Times" pitchFamily="18" charset="0"/>
              </a:rPr>
              <a:t>           </a:t>
            </a:r>
            <a:r>
              <a:rPr lang="pt-BR" sz="3600" smtClean="0">
                <a:solidFill>
                  <a:srgbClr val="0000FF"/>
                </a:solidFill>
                <a:latin typeface="Times" pitchFamily="18" charset="0"/>
              </a:rPr>
              <a:t>Cafeína: Neuroprotetora?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mtClean="0">
                <a:latin typeface="Times" pitchFamily="18" charset="0"/>
              </a:rPr>
              <a:t>                    </a:t>
            </a:r>
            <a:r>
              <a:rPr lang="pt-BR" sz="2400" smtClean="0">
                <a:solidFill>
                  <a:srgbClr val="FF0000"/>
                </a:solidFill>
                <a:latin typeface="Times" pitchFamily="18" charset="0"/>
              </a:rPr>
              <a:t>Aos 18 a 21 meses:</a:t>
            </a:r>
          </a:p>
          <a:p>
            <a:pPr eaLnBrk="1" hangingPunct="1"/>
            <a:r>
              <a:rPr lang="pt-BR" sz="2400" smtClean="0">
                <a:latin typeface="Times" pitchFamily="18" charset="0"/>
              </a:rPr>
              <a:t>Paralisia cerebral, atraso cognitivo, perda auditiva ou cegueira bilateral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400" smtClean="0">
                <a:latin typeface="Times" pitchFamily="18" charset="0"/>
              </a:rPr>
              <a:t>                  OR ajustada: 0,77 (0.67-0,93)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400" smtClean="0">
                <a:latin typeface="Times" pitchFamily="18" charset="0"/>
              </a:rPr>
              <a:t>                     </a:t>
            </a:r>
            <a:r>
              <a:rPr lang="pt-BR" sz="2400" smtClean="0">
                <a:solidFill>
                  <a:srgbClr val="FF0000"/>
                </a:solidFill>
                <a:latin typeface="Times" pitchFamily="18" charset="0"/>
              </a:rPr>
              <a:t>Aos 5 anos</a:t>
            </a:r>
            <a:r>
              <a:rPr lang="pt-BR" sz="2400" smtClean="0">
                <a:latin typeface="Times" pitchFamily="18" charset="0"/>
              </a:rPr>
              <a:t>:</a:t>
            </a:r>
          </a:p>
          <a:p>
            <a:pPr eaLnBrk="1" hangingPunct="1"/>
            <a:r>
              <a:rPr lang="pt-BR" sz="2400" smtClean="0">
                <a:latin typeface="Times" pitchFamily="18" charset="0"/>
              </a:rPr>
              <a:t>Somente a melhora motora se manteve (melhora no escore </a:t>
            </a:r>
            <a:r>
              <a:rPr lang="pt-BR" sz="2400" i="1" smtClean="0">
                <a:latin typeface="Times" pitchFamily="18" charset="0"/>
              </a:rPr>
              <a:t>Gross Motor Function Classification System (GMFCS)-</a:t>
            </a:r>
            <a:r>
              <a:rPr lang="pt-BR" sz="2400" smtClean="0">
                <a:latin typeface="Times" pitchFamily="18" charset="0"/>
              </a:rPr>
              <a:t>preditor de função na vida adulta</a:t>
            </a:r>
          </a:p>
          <a:p>
            <a:pPr eaLnBrk="1" hangingPunct="1"/>
            <a:endParaRPr lang="pt-BR" sz="2400" smtClean="0">
              <a:latin typeface="Times" pitchFamily="18" charset="0"/>
            </a:endParaRPr>
          </a:p>
        </p:txBody>
      </p:sp>
      <p:sp>
        <p:nvSpPr>
          <p:cNvPr id="55298" name="Text Box 7"/>
          <p:cNvSpPr txBox="1">
            <a:spLocks noChangeArrowheads="1"/>
          </p:cNvSpPr>
          <p:nvPr/>
        </p:nvSpPr>
        <p:spPr bwMode="auto">
          <a:xfrm>
            <a:off x="5919788" y="6113463"/>
            <a:ext cx="3028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Maitre, 2012;Schimidt, 2012</a:t>
            </a:r>
          </a:p>
        </p:txBody>
      </p:sp>
      <p:graphicFrame>
        <p:nvGraphicFramePr>
          <p:cNvPr id="53258" name="Group 10"/>
          <p:cNvGraphicFramePr>
            <a:graphicFrameLocks noGrp="1"/>
          </p:cNvGraphicFramePr>
          <p:nvPr/>
        </p:nvGraphicFramePr>
        <p:xfrm>
          <a:off x="1547813" y="0"/>
          <a:ext cx="6985000" cy="1006475"/>
        </p:xfrm>
        <a:graphic>
          <a:graphicData uri="http://schemas.openxmlformats.org/drawingml/2006/table">
            <a:tbl>
              <a:tblPr/>
              <a:tblGrid>
                <a:gridCol w="5608637"/>
                <a:gridCol w="1376363"/>
              </a:tblGrid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Neuroprote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Arial" charset="0"/>
                        </a:rPr>
                        <a:t>ç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ão em UTI Neonatal (4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Arial" charset="0"/>
                        </a:rPr>
                        <a:t>ª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Jornada de UTI Pedi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Arial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trica e Neonatal da SPSP , Maternidade Sinh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charset="0"/>
                          <a:cs typeface="Arial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 Junqueira, Ribeirão Preto,SP, 29/9/2012 e Congresso de Cooperativismo em Pediatria (12/10 a 13/10/2012, João Pessoa, PB)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Autor(es):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hlinkClick r:id="rId2"/>
                        </a:rPr>
                        <a:t>  </a:t>
                      </a:r>
                      <a:endParaRPr kumimoji="0" lang="pt-BR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5302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260350"/>
            <a:ext cx="50482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3" name="Rectangle 12"/>
          <p:cNvSpPr>
            <a:spLocks noChangeArrowheads="1"/>
          </p:cNvSpPr>
          <p:nvPr/>
        </p:nvSpPr>
        <p:spPr bwMode="auto">
          <a:xfrm>
            <a:off x="1258888" y="5788025"/>
            <a:ext cx="45720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hlinkClick r:id="rId4"/>
              </a:rPr>
              <a:t>Neuroprotection for premature infants?: another perspective on </a:t>
            </a:r>
            <a:r>
              <a:rPr lang="pt-BR" sz="1400" b="1">
                <a:hlinkClick r:id="rId4"/>
              </a:rPr>
              <a:t>caffeine</a:t>
            </a:r>
            <a:r>
              <a:rPr lang="pt-BR" sz="1400">
                <a:hlinkClick r:id="rId4"/>
              </a:rPr>
              <a:t>.</a:t>
            </a:r>
            <a:r>
              <a:rPr lang="pt-BR" sz="1400"/>
              <a:t> Maitre NL, Stark AR. JAMA. 2012 Jan 18;307(3):304-5. </a:t>
            </a:r>
            <a:r>
              <a:rPr lang="pt-BR" b="1">
                <a:solidFill>
                  <a:srgbClr val="0000FF"/>
                </a:solidFill>
              </a:rPr>
              <a:t>ARTIGO INTEGRAL</a:t>
            </a:r>
          </a:p>
          <a:p>
            <a:endParaRPr lang="pt-BR" sz="1400"/>
          </a:p>
        </p:txBody>
      </p:sp>
      <p:sp>
        <p:nvSpPr>
          <p:cNvPr id="55304" name="AutoShape 13"/>
          <p:cNvSpPr>
            <a:spLocks noChangeArrowheads="1"/>
          </p:cNvSpPr>
          <p:nvPr/>
        </p:nvSpPr>
        <p:spPr bwMode="auto">
          <a:xfrm>
            <a:off x="8459788" y="6453188"/>
            <a:ext cx="471487" cy="26987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63184704 h 21600"/>
              <a:gd name="T4" fmla="*/ 2147483647 w 21600"/>
              <a:gd name="T5" fmla="*/ 526367808 h 21600"/>
              <a:gd name="T6" fmla="*/ 2147483647 w 21600"/>
              <a:gd name="T7" fmla="*/ 263184704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16013" y="692150"/>
            <a:ext cx="7848600" cy="6515100"/>
          </a:xfrm>
        </p:spPr>
        <p:txBody>
          <a:bodyPr/>
          <a:lstStyle/>
          <a:p>
            <a:pPr eaLnBrk="1" hangingPunct="1"/>
            <a:endParaRPr lang="pt-BR" smtClean="0">
              <a:latin typeface="Times" pitchFamily="18" charset="0"/>
            </a:endParaRPr>
          </a:p>
          <a:p>
            <a:pPr eaLnBrk="1" hangingPunct="1"/>
            <a:r>
              <a:rPr lang="pt-BR" sz="2400" smtClean="0">
                <a:latin typeface="Times" pitchFamily="18" charset="0"/>
              </a:rPr>
              <a:t>Estudos animais: a cafeína potencializa a </a:t>
            </a:r>
            <a:r>
              <a:rPr lang="pt-BR" sz="2400" smtClean="0">
                <a:solidFill>
                  <a:srgbClr val="0000FF"/>
                </a:solidFill>
                <a:latin typeface="Times" pitchFamily="18" charset="0"/>
              </a:rPr>
              <a:t>plasticidade cerebral</a:t>
            </a:r>
            <a:r>
              <a:rPr lang="pt-BR" sz="2400" smtClean="0">
                <a:latin typeface="Times" pitchFamily="18" charset="0"/>
              </a:rPr>
              <a:t> (via receptores NMDaspartato), mudando a morfologia das sinapses neurais, potencializando novas vias conectivas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pt-BR" sz="2400" smtClean="0">
                <a:solidFill>
                  <a:srgbClr val="0000FF"/>
                </a:solidFill>
                <a:latin typeface="Times" pitchFamily="18" charset="0"/>
              </a:rPr>
              <a:t>CAFEÍNA: AUMENTA A HABILIDADE INATA DE RECUPERAÇÃO CEREBRAL</a:t>
            </a:r>
          </a:p>
          <a:p>
            <a:pPr eaLnBrk="1" hangingPunct="1"/>
            <a:r>
              <a:rPr lang="pt-BR" sz="2400" smtClean="0">
                <a:latin typeface="Times" pitchFamily="18" charset="0"/>
              </a:rPr>
              <a:t>Portanto: os neonatologista estavam usando o primeiro neuroprotetor seguro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400" b="1" smtClean="0">
                <a:solidFill>
                  <a:srgbClr val="FF9900"/>
                </a:solidFill>
                <a:latin typeface="Times" pitchFamily="18" charset="0"/>
              </a:rPr>
              <a:t>                      </a:t>
            </a:r>
            <a:r>
              <a:rPr lang="pt-BR" sz="2400" smtClean="0">
                <a:solidFill>
                  <a:srgbClr val="FF9900"/>
                </a:solidFill>
                <a:latin typeface="Times" pitchFamily="18" charset="0"/>
              </a:rPr>
              <a:t>Para todo RN&lt;34 semanas</a:t>
            </a:r>
            <a:r>
              <a:rPr lang="pt-BR" sz="2400" smtClean="0">
                <a:latin typeface="Times" pitchFamily="18" charset="0"/>
              </a:rPr>
              <a:t>: metilxantina, mesmo em assistência ventilatória (Ventilação mecânica/CPAP)</a:t>
            </a:r>
          </a:p>
          <a:p>
            <a:pPr eaLnBrk="1" hangingPunct="1"/>
            <a:r>
              <a:rPr lang="pt-BR" sz="2400" smtClean="0">
                <a:latin typeface="Times" pitchFamily="18" charset="0"/>
              </a:rPr>
              <a:t>Reduz displasia broncopulmonar</a:t>
            </a:r>
          </a:p>
          <a:p>
            <a:pPr eaLnBrk="1" hangingPunct="1"/>
            <a:r>
              <a:rPr lang="pt-BR" sz="2400" smtClean="0">
                <a:latin typeface="Times" pitchFamily="18" charset="0"/>
              </a:rPr>
              <a:t>Reduz canal arterial patente</a:t>
            </a:r>
          </a:p>
          <a:p>
            <a:pPr eaLnBrk="1" hangingPunct="1"/>
            <a:r>
              <a:rPr lang="pt-BR" sz="2400" smtClean="0">
                <a:latin typeface="Times" pitchFamily="18" charset="0"/>
              </a:rPr>
              <a:t>Reduz tempo de ventilação</a:t>
            </a:r>
          </a:p>
          <a:p>
            <a:pPr eaLnBrk="1" hangingPunct="1"/>
            <a:endParaRPr lang="pt-BR" sz="2400" smtClean="0">
              <a:latin typeface="Times" pitchFamily="18" charset="0"/>
            </a:endParaRPr>
          </a:p>
          <a:p>
            <a:pPr eaLnBrk="1" hangingPunct="1"/>
            <a:endParaRPr lang="pt-BR" sz="2400" smtClean="0">
              <a:latin typeface="Times" pitchFamily="18" charset="0"/>
            </a:endParaRPr>
          </a:p>
          <a:p>
            <a:pPr eaLnBrk="1" hangingPunct="1"/>
            <a:endParaRPr lang="pt-BR" sz="2400" smtClean="0">
              <a:latin typeface="Times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pt-BR" sz="2400" smtClean="0">
              <a:latin typeface="Times" pitchFamily="18" charset="0"/>
            </a:endParaRPr>
          </a:p>
          <a:p>
            <a:pPr eaLnBrk="1" hangingPunct="1"/>
            <a:endParaRPr lang="pt-BR" sz="2400" smtClean="0">
              <a:latin typeface="Times" pitchFamily="18" charset="0"/>
            </a:endParaRPr>
          </a:p>
        </p:txBody>
      </p:sp>
      <p:sp>
        <p:nvSpPr>
          <p:cNvPr id="56322" name="Rectangle 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042988" y="404813"/>
            <a:ext cx="7848600" cy="533400"/>
          </a:xfrm>
          <a:noFill/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mtClean="0">
                <a:solidFill>
                  <a:srgbClr val="0000FF"/>
                </a:solidFill>
                <a:effectLst/>
                <a:latin typeface="Franklin Gothic Medium" pitchFamily="34" charset="0"/>
              </a:rPr>
              <a:t>Cafeína: Neuroprotetora?</a:t>
            </a:r>
            <a:br>
              <a:rPr lang="pt-BR" smtClean="0">
                <a:solidFill>
                  <a:srgbClr val="0000FF"/>
                </a:solidFill>
                <a:effectLst/>
                <a:latin typeface="Franklin Gothic Medium" pitchFamily="34" charset="0"/>
              </a:rPr>
            </a:br>
            <a:endParaRPr lang="pt-BR" smtClean="0">
              <a:solidFill>
                <a:srgbClr val="0000FF"/>
              </a:solidFill>
              <a:effectLst/>
              <a:latin typeface="Franklin Gothic Medium" pitchFamily="34" charset="0"/>
            </a:endParaRPr>
          </a:p>
        </p:txBody>
      </p:sp>
      <p:sp>
        <p:nvSpPr>
          <p:cNvPr id="56323" name="AutoShape 9"/>
          <p:cNvSpPr>
            <a:spLocks noChangeArrowheads="1"/>
          </p:cNvSpPr>
          <p:nvPr/>
        </p:nvSpPr>
        <p:spPr bwMode="auto">
          <a:xfrm>
            <a:off x="1042988" y="1268413"/>
            <a:ext cx="360362" cy="1873250"/>
          </a:xfrm>
          <a:prstGeom prst="curvedRightArrow">
            <a:avLst>
              <a:gd name="adj1" fmla="val 103965"/>
              <a:gd name="adj2" fmla="val 20793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56324" name="Text Box 10"/>
          <p:cNvSpPr txBox="1">
            <a:spLocks noChangeArrowheads="1"/>
          </p:cNvSpPr>
          <p:nvPr/>
        </p:nvSpPr>
        <p:spPr bwMode="auto">
          <a:xfrm>
            <a:off x="5919788" y="6113463"/>
            <a:ext cx="3028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Maitre, 2012;Schimidt, 2012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125538"/>
            <a:ext cx="8229600" cy="4525962"/>
          </a:xfrm>
        </p:spPr>
        <p:txBody>
          <a:bodyPr/>
          <a:lstStyle/>
          <a:p>
            <a:pPr indent="-255588">
              <a:lnSpc>
                <a:spcPct val="90000"/>
              </a:lnSpc>
            </a:pPr>
            <a:r>
              <a:rPr lang="pt-BR" sz="2500" b="1" smtClean="0">
                <a:solidFill>
                  <a:srgbClr val="0033CC"/>
                </a:solidFill>
              </a:rPr>
              <a:t>Qual seria o provável mecanismo da neuroproteção da cafeína?</a:t>
            </a:r>
            <a:r>
              <a:rPr lang="pt-BR" sz="2500" smtClean="0"/>
              <a:t> A redução da necessidade do uso da ventilação por pressão positiva, em comparação com o grupo placebo, foi a variável intermediária mais importante, explicando mais da metade do efeito da cafeína nos resultados aos 18 meses. Os RN do grupo placebo, receberam pressão positiva por uma semana a mais  em relação aos RN do grupo da cafeína.A lesão pulmonar induzida pela ventilação mecânica promove o desenvolvimento da displasia broncopulmonar que por sua vez é um importante fator de risco para a desabilidade neurocomportamental nestas crianças.</a:t>
            </a:r>
          </a:p>
          <a:p>
            <a:pPr indent="-255588">
              <a:lnSpc>
                <a:spcPct val="90000"/>
              </a:lnSpc>
            </a:pPr>
            <a:r>
              <a:rPr lang="pt-BR" sz="2500" smtClean="0"/>
              <a:t>	Mesmo após ajuste para 5 variáveis intermediárias adicionais, 45% dos efeitos da cafeína nos resultados aos 18 meses ficaram sem explicação.</a:t>
            </a:r>
          </a:p>
        </p:txBody>
      </p:sp>
      <p:graphicFrame>
        <p:nvGraphicFramePr>
          <p:cNvPr id="69650" name="Group 18"/>
          <p:cNvGraphicFramePr>
            <a:graphicFrameLocks noGrp="1"/>
          </p:cNvGraphicFramePr>
          <p:nvPr/>
        </p:nvGraphicFramePr>
        <p:xfrm>
          <a:off x="468313" y="0"/>
          <a:ext cx="7920037" cy="1079500"/>
        </p:xfrm>
        <a:graphic>
          <a:graphicData uri="http://schemas.openxmlformats.org/drawingml/2006/table">
            <a:tbl>
              <a:tblPr/>
              <a:tblGrid>
                <a:gridCol w="3795712"/>
                <a:gridCol w="3578225"/>
                <a:gridCol w="546100"/>
              </a:tblGrid>
              <a:tr h="1079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Geneva"/>
                          <a:cs typeface="Geneva"/>
                          <a:hlinkClick r:id="rId2"/>
                        </a:rPr>
                        <a:t>Efeitos a longo prazo da terapia com cafeína para a apnéia da prematuridade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ea typeface="Geneva"/>
                          <a:cs typeface="Geneva"/>
                          <a:hlinkClick r:id="rId2"/>
                        </a:rPr>
                        <a:t>Schmidt B, Robersts RS, Davis P et al. Realizado por Paulo R. Margotto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ea typeface="Geneva"/>
                        <a:cs typeface="Geneva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  <a:hlinkClick r:id="rId2"/>
                        </a:rPr>
                        <a:t>  </a:t>
                      </a:r>
                      <a:r>
                        <a:rPr kumimoji="0" lang="pt-B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  <a:cs typeface="Arial" charset="0"/>
                        </a:rPr>
                        <a:t>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57350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115888"/>
            <a:ext cx="576262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/>
          </p:cNvSpPr>
          <p:nvPr>
            <p:ph type="body" idx="4294967295"/>
          </p:nvPr>
        </p:nvSpPr>
        <p:spPr>
          <a:xfrm>
            <a:off x="755650" y="260350"/>
            <a:ext cx="7467600" cy="4873625"/>
          </a:xfrm>
        </p:spPr>
        <p:txBody>
          <a:bodyPr/>
          <a:lstStyle/>
          <a:p>
            <a:pPr marL="292100" indent="-292100"/>
            <a:r>
              <a:rPr lang="pt-BR" sz="2400" smtClean="0">
                <a:hlinkClick r:id="rId2"/>
              </a:rPr>
              <a:t>Survival without disability to age 5 years after neonatal </a:t>
            </a:r>
            <a:r>
              <a:rPr lang="pt-BR" sz="2400" b="1" smtClean="0">
                <a:hlinkClick r:id="rId2"/>
              </a:rPr>
              <a:t>caffeine</a:t>
            </a:r>
            <a:r>
              <a:rPr lang="pt-BR" sz="2400" smtClean="0">
                <a:hlinkClick r:id="rId2"/>
              </a:rPr>
              <a:t> therapy for </a:t>
            </a:r>
            <a:r>
              <a:rPr lang="pt-BR" sz="2400" b="1" smtClean="0">
                <a:hlinkClick r:id="rId2"/>
              </a:rPr>
              <a:t>apnea</a:t>
            </a:r>
            <a:r>
              <a:rPr lang="pt-BR" sz="2400" smtClean="0">
                <a:hlinkClick r:id="rId2"/>
              </a:rPr>
              <a:t> of prematurity.</a:t>
            </a:r>
            <a:endParaRPr lang="pt-BR" sz="2400" smtClean="0"/>
          </a:p>
          <a:p>
            <a:pPr marL="292100" indent="-292100"/>
            <a:r>
              <a:rPr lang="pt-BR" sz="2400" smtClean="0"/>
              <a:t>Schmidt B, Anderson PJ, Doyle LW, Dewey D, Grunau RE, Asztalos EV, Davis PG, Tin W, Moddemann D, Solimano A, Ohlsson A, Barrington KJ, Roberts RS; </a:t>
            </a:r>
            <a:r>
              <a:rPr lang="pt-BR" sz="2400" b="1" smtClean="0"/>
              <a:t>Caffeine</a:t>
            </a:r>
            <a:r>
              <a:rPr lang="pt-BR" sz="2400" smtClean="0"/>
              <a:t> for </a:t>
            </a:r>
            <a:r>
              <a:rPr lang="pt-BR" sz="2400" b="1" smtClean="0"/>
              <a:t>Apnea</a:t>
            </a:r>
            <a:r>
              <a:rPr lang="pt-BR" sz="2400" smtClean="0"/>
              <a:t> of Prematurity (CAP) Trial Investigators.</a:t>
            </a:r>
          </a:p>
          <a:p>
            <a:pPr marL="292100" indent="-292100"/>
            <a:r>
              <a:rPr lang="pt-BR" sz="2400" smtClean="0"/>
              <a:t>JAMA. 2012 Jan 18;307(3):275-82.</a:t>
            </a:r>
          </a:p>
          <a:p>
            <a:pPr marL="292100" indent="-292100">
              <a:buFont typeface="Wingdings 2" pitchFamily="18" charset="2"/>
              <a:buNone/>
            </a:pPr>
            <a:r>
              <a:rPr lang="pt-BR" sz="2400" smtClean="0"/>
              <a:t>                       </a:t>
            </a:r>
            <a:r>
              <a:rPr lang="pt-BR" sz="2400" b="1" smtClean="0">
                <a:solidFill>
                  <a:srgbClr val="0000FF"/>
                </a:solidFill>
              </a:rPr>
              <a:t>ARTIGO INTEGRAL</a:t>
            </a:r>
          </a:p>
        </p:txBody>
      </p:sp>
      <p:sp>
        <p:nvSpPr>
          <p:cNvPr id="58370" name="Rectangle 3"/>
          <p:cNvSpPr>
            <a:spLocks noChangeArrowheads="1"/>
          </p:cNvSpPr>
          <p:nvPr/>
        </p:nvSpPr>
        <p:spPr bwMode="auto">
          <a:xfrm>
            <a:off x="611188" y="4221163"/>
            <a:ext cx="734536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/>
              <a:t>    </a:t>
            </a:r>
            <a:r>
              <a:rPr lang="pt-BR">
                <a:solidFill>
                  <a:srgbClr val="FF9933"/>
                </a:solidFill>
              </a:rPr>
              <a:t>Uma análise secundária mostrou melhora na função motora associada com a cafeína.   A odds ratio ajustada para o Centro para os 5 níveis de comprometimento foi de 0,64 (95% CI, 0,47</a:t>
            </a:r>
          </a:p>
          <a:p>
            <a:pPr algn="ctr"/>
            <a:r>
              <a:rPr lang="pt-BR">
                <a:solidFill>
                  <a:srgbClr val="FF9933"/>
                </a:solidFill>
              </a:rPr>
              <a:t>0,88, P = 0,006)</a:t>
            </a:r>
          </a:p>
        </p:txBody>
      </p:sp>
      <p:sp>
        <p:nvSpPr>
          <p:cNvPr id="58371" name="AutoShape 4"/>
          <p:cNvSpPr>
            <a:spLocks noChangeArrowheads="1"/>
          </p:cNvSpPr>
          <p:nvPr/>
        </p:nvSpPr>
        <p:spPr bwMode="auto">
          <a:xfrm>
            <a:off x="395288" y="3500438"/>
            <a:ext cx="914400" cy="914400"/>
          </a:xfrm>
          <a:prstGeom prst="lightningBol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3900" smtClean="0">
                <a:effectLst/>
              </a:rPr>
              <a:t>Publicação para agosto de 2014 no Journal of Pediatrics</a:t>
            </a:r>
            <a:br>
              <a:rPr lang="pt-BR" sz="3900" smtClean="0">
                <a:effectLst/>
              </a:rPr>
            </a:br>
            <a:endParaRPr lang="pt-BR" sz="3900" smtClean="0">
              <a:effectLst/>
            </a:endParaRPr>
          </a:p>
        </p:txBody>
      </p:sp>
      <p:sp>
        <p:nvSpPr>
          <p:cNvPr id="66563" name="Rectangle 3"/>
          <p:cNvSpPr>
            <a:spLocks noGrp="1"/>
          </p:cNvSpPr>
          <p:nvPr>
            <p:ph type="body" idx="1"/>
          </p:nvPr>
        </p:nvSpPr>
        <p:spPr>
          <a:xfrm>
            <a:off x="1116013" y="3573463"/>
            <a:ext cx="7499350" cy="48006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000" smtClean="0"/>
              <a:t>objetivo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Para determinar o efeito do tratamento com cafeína neonatal sobre as taxas de coordenação de desenvolvimento dis-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ordem (DCD).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O desenho do estudo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Crianças em julgamento de Caffeinefor Apneaof Prematuridade foram avaliados o desempenho formotor (Mova-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mento Bateria de Avaliação para Crianças [MABC]), sinais clínicos de paralisia cerebral, e em grande escala de QI aos 5 anos de idade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por funcionários que não tinham conhecimento do grupo de tratamento das crianças. DCD foi definido como MABC &lt;percentil 5 em crianças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com um QI de escala completa&gt; 69 anos que não tinha um diagnóstico de paralisia cerebral.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resultados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Havia 1.433 crianças com conhecidos percentil corrigido idade MABC bem como conhecido IQ-escala completa no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5 anos e estado de paralisia cerebral, dos quais 735 foram aleatoriamente designados para a cafeína e 698 para placebo ther-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apy. A taxa de DCD foi inferior nos doentes tratados com a cafeína (11,3%) do que no grupo placebo (15,2%)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(OR ajustado para o centro e co-variáveis ​​de base, 0,71, 95% CI,,52-,97;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P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= 0,032).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Conclusões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Terapia Neonatal cafeína para a apnéia da prematuridade reduz a taxa de DCD aos 5 anos de idade. como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mais crianças têm DCD de ter paralisia cerebral, este é um importante benefício adicional de cafeína neonatal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tratamento. </a:t>
            </a:r>
          </a:p>
          <a:p>
            <a:pPr>
              <a:lnSpc>
                <a:spcPct val="80000"/>
              </a:lnSpc>
            </a:pPr>
            <a:r>
              <a:rPr lang="pt-BR" sz="1000" smtClean="0"/>
              <a:t>(J Pediatr 2014; 165:356-9) </a:t>
            </a:r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-491724950" y="-128822450"/>
            <a:ext cx="860425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 sz="2700"/>
              <a:t>Reduction in Developmental Coordination Disorder with</a:t>
            </a:r>
            <a:endParaRPr lang="pt-BR" sz="600"/>
          </a:p>
          <a:p>
            <a:pPr eaLnBrk="0" hangingPunct="0"/>
            <a:endParaRPr lang="pt-BR"/>
          </a:p>
        </p:txBody>
      </p:sp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496589050" y="135178800"/>
            <a:ext cx="42799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 sz="2700"/>
              <a:t>Neonatal Caffeine Therapy</a:t>
            </a:r>
            <a:endParaRPr lang="pt-BR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-491724950" y="-128822450"/>
            <a:ext cx="860425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 sz="2700"/>
              <a:t>Reduction in Developmental Coordination Disorder with</a:t>
            </a:r>
            <a:endParaRPr lang="pt-BR" sz="600"/>
          </a:p>
          <a:p>
            <a:pPr eaLnBrk="0" hangingPunct="0"/>
            <a:endParaRPr lang="pt-BR"/>
          </a:p>
        </p:txBody>
      </p:sp>
      <p:sp>
        <p:nvSpPr>
          <p:cNvPr id="66567" name="Rectangle 7"/>
          <p:cNvSpPr>
            <a:spLocks noChangeArrowheads="1"/>
          </p:cNvSpPr>
          <p:nvPr/>
        </p:nvSpPr>
        <p:spPr bwMode="auto">
          <a:xfrm>
            <a:off x="496589050" y="135178800"/>
            <a:ext cx="42799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 sz="2700"/>
              <a:t>Neonatal Caffeine Therapy</a:t>
            </a:r>
            <a:endParaRPr lang="pt-BR"/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-491724950" y="-128822450"/>
            <a:ext cx="860425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 sz="2700"/>
              <a:t>Reduction in Developmental Coordination Disorder with</a:t>
            </a:r>
            <a:endParaRPr lang="pt-BR" sz="600"/>
          </a:p>
          <a:p>
            <a:pPr eaLnBrk="0" hangingPunct="0"/>
            <a:endParaRPr lang="pt-BR"/>
          </a:p>
        </p:txBody>
      </p:sp>
      <p:sp>
        <p:nvSpPr>
          <p:cNvPr id="66569" name="Rectangle 9"/>
          <p:cNvSpPr>
            <a:spLocks noChangeArrowheads="1"/>
          </p:cNvSpPr>
          <p:nvPr/>
        </p:nvSpPr>
        <p:spPr bwMode="auto">
          <a:xfrm>
            <a:off x="496589050" y="135178800"/>
            <a:ext cx="42799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 sz="2700"/>
              <a:t>Neonatal Caffeine Therapy</a:t>
            </a:r>
            <a:endParaRPr lang="pt-BR"/>
          </a:p>
        </p:txBody>
      </p:sp>
      <p:sp>
        <p:nvSpPr>
          <p:cNvPr id="66570" name="Rectangle 10"/>
          <p:cNvSpPr>
            <a:spLocks noChangeArrowheads="1"/>
          </p:cNvSpPr>
          <p:nvPr/>
        </p:nvSpPr>
        <p:spPr bwMode="auto">
          <a:xfrm>
            <a:off x="3348038" y="1484313"/>
            <a:ext cx="2813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/>
              <a:t>J Pediatr 2014;165:356-9 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title"/>
          </p:nvPr>
        </p:nvSpPr>
        <p:spPr bwMode="auto">
          <a:xfrm>
            <a:off x="1331913" y="908050"/>
            <a:ext cx="7499350" cy="1143000"/>
          </a:xfrm>
          <a:noFill/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600" smtClean="0">
                <a:solidFill>
                  <a:srgbClr val="0033CC"/>
                </a:solidFill>
                <a:effectLst/>
              </a:rPr>
              <a:t>Redução do Distúrbio de Coordenação do Desenvolvimento com a terapia neonatal com cafeína</a:t>
            </a:r>
          </a:p>
        </p:txBody>
      </p:sp>
      <p:sp>
        <p:nvSpPr>
          <p:cNvPr id="67587" name="Rectangle 3"/>
          <p:cNvSpPr>
            <a:spLocks noGrp="1"/>
          </p:cNvSpPr>
          <p:nvPr>
            <p:ph type="body" idx="1"/>
          </p:nvPr>
        </p:nvSpPr>
        <p:spPr>
          <a:xfrm>
            <a:off x="1403350" y="2420938"/>
            <a:ext cx="7499350" cy="6477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t-BR" sz="1600" smtClean="0"/>
              <a:t>Reduction in Developmental Coordination Disorder with Neonatal Caffeine Therapy</a:t>
            </a:r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3419475" y="3213100"/>
            <a:ext cx="2813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/>
              <a:t>J Pediatr 2014;165:356-9 </a:t>
            </a:r>
          </a:p>
        </p:txBody>
      </p:sp>
      <p:sp>
        <p:nvSpPr>
          <p:cNvPr id="67589" name="Rectangle 5"/>
          <p:cNvSpPr>
            <a:spLocks noChangeArrowheads="1"/>
          </p:cNvSpPr>
          <p:nvPr/>
        </p:nvSpPr>
        <p:spPr bwMode="auto">
          <a:xfrm>
            <a:off x="2700338" y="4292600"/>
            <a:ext cx="41703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sz="2400">
                <a:solidFill>
                  <a:srgbClr val="572314"/>
                </a:solidFill>
              </a:rPr>
              <a:t>Publicação para Agosto/2014</a:t>
            </a:r>
            <a:br>
              <a:rPr lang="pt-BR" sz="2400">
                <a:solidFill>
                  <a:srgbClr val="572314"/>
                </a:solidFill>
              </a:rPr>
            </a:br>
            <a:r>
              <a:rPr lang="pt-BR" sz="2400">
                <a:solidFill>
                  <a:srgbClr val="572314"/>
                </a:solidFill>
              </a:rPr>
              <a:t>Journal of Pediatrics</a:t>
            </a:r>
            <a:br>
              <a:rPr lang="pt-BR" sz="2400">
                <a:solidFill>
                  <a:srgbClr val="572314"/>
                </a:solidFill>
              </a:rPr>
            </a:br>
            <a:endParaRPr lang="pt-BR" sz="2400">
              <a:solidFill>
                <a:srgbClr val="572314"/>
              </a:solidFill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7850" y="1341438"/>
            <a:ext cx="8566150" cy="4283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/>
          </p:cNvSpPr>
          <p:nvPr>
            <p:ph type="body" idx="1"/>
          </p:nvPr>
        </p:nvSpPr>
        <p:spPr>
          <a:xfrm>
            <a:off x="1325563" y="765175"/>
            <a:ext cx="7818437" cy="5868988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mtClean="0"/>
              <a:t>Objetivo </a:t>
            </a:r>
          </a:p>
          <a:p>
            <a:pPr>
              <a:lnSpc>
                <a:spcPct val="80000"/>
              </a:lnSpc>
            </a:pPr>
            <a:r>
              <a:rPr lang="pt-BR" sz="1400" smtClean="0"/>
              <a:t>Para determinar o efeito do tratamento com cafeína neonatal sobre as taxas de distúrbio de coordenação do desenvolvimento (DCD). </a:t>
            </a:r>
          </a:p>
          <a:p>
            <a:pPr>
              <a:lnSpc>
                <a:spcPct val="80000"/>
              </a:lnSpc>
            </a:pPr>
            <a:r>
              <a:rPr lang="pt-BR" smtClean="0"/>
              <a:t>Desenho do estudo </a:t>
            </a:r>
          </a:p>
          <a:p>
            <a:pPr>
              <a:lnSpc>
                <a:spcPct val="80000"/>
              </a:lnSpc>
            </a:pPr>
            <a:r>
              <a:rPr lang="pt-BR" sz="1600" smtClean="0">
                <a:latin typeface="Arial" charset="0"/>
              </a:rPr>
              <a:t>Crianças do ensaio Cafeína para a Apnéia da Prematuridade  foram avaliadas o desempenho motor (Movement Assessment Battery for Children [MABC]) sinais clínicos de paralisia cerebral e QI aos 5 anos de idade (Escala Completa</a:t>
            </a:r>
            <a:r>
              <a:rPr lang="pt-BR" sz="1600" smtClean="0"/>
              <a:t>) 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por profissionais que não tinham conhecimento do grupo de tratamento das crianças. DCD foi definido como MABC &lt;percentil 5 em crianças com um QI  (Escala Completa&gt; 69 que não tinha um diagnóstico de paralisia cerebral). </a:t>
            </a:r>
          </a:p>
          <a:p>
            <a:pPr>
              <a:lnSpc>
                <a:spcPct val="80000"/>
              </a:lnSpc>
            </a:pPr>
            <a:r>
              <a:rPr lang="pt-BR" smtClean="0"/>
              <a:t>Resultados </a:t>
            </a:r>
          </a:p>
          <a:p>
            <a:pPr>
              <a:lnSpc>
                <a:spcPct val="80000"/>
              </a:lnSpc>
            </a:pPr>
            <a:r>
              <a:rPr lang="pt-BR" sz="1600" smtClean="0"/>
              <a:t>Havia 1.433 crianças com MABC  conhecido ,bem como QI 9Escala Completa) aos 5 anos de idade e </a:t>
            </a:r>
            <a:r>
              <a:rPr lang="pt-BR" sz="1600" i="1" smtClean="0"/>
              <a:t>status</a:t>
            </a:r>
            <a:r>
              <a:rPr lang="pt-BR" sz="1600" smtClean="0"/>
              <a:t> de paralisia cerebral, dos quais 735 tinham sido  aleatoriamente designados para a cafeína e 698 para terapia com placebo. A taxa de DCD foi inferior nos doentes tratados com a cafeína (11,3%) do que no grupo placebo (15,2%) (OR ajustado para o centro e covariáveis ​​de base, </a:t>
            </a:r>
            <a:r>
              <a:rPr lang="pt-BR" sz="1800" smtClean="0">
                <a:solidFill>
                  <a:srgbClr val="0033CC"/>
                </a:solidFill>
              </a:rPr>
              <a:t>0,71, 95% CI:52-,97; P= 0,032</a:t>
            </a:r>
            <a:r>
              <a:rPr lang="pt-BR" sz="1600" smtClean="0">
                <a:solidFill>
                  <a:srgbClr val="0033CC"/>
                </a:solidFill>
              </a:rPr>
              <a:t>). </a:t>
            </a:r>
          </a:p>
          <a:p>
            <a:pPr>
              <a:lnSpc>
                <a:spcPct val="80000"/>
              </a:lnSpc>
            </a:pPr>
            <a:r>
              <a:rPr lang="pt-BR" sz="2800" smtClean="0"/>
              <a:t>Conclusões </a:t>
            </a:r>
          </a:p>
          <a:p>
            <a:pPr algn="ctr">
              <a:lnSpc>
                <a:spcPct val="80000"/>
              </a:lnSpc>
            </a:pPr>
            <a:r>
              <a:rPr lang="pt-BR" sz="1600" b="1" smtClean="0">
                <a:solidFill>
                  <a:srgbClr val="0033CC"/>
                </a:solidFill>
              </a:rPr>
              <a:t>Terapia Neonatal com cafeína para a apnéia da prematuridade reduz a taxa de DCD aos 5 anos de idade. Assim que mais crianças têm DCD do que paralisia cerebral, este é um importante benefício adicional do tratamento com  cafeína neonatal. 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/>
          </p:cNvSpPr>
          <p:nvPr>
            <p:ph type="title"/>
          </p:nvPr>
        </p:nvSpPr>
        <p:spPr bwMode="auto"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effectLst/>
              </a:rPr>
              <a:t>OBRIGADA</a:t>
            </a:r>
          </a:p>
        </p:txBody>
      </p:sp>
      <p:pic>
        <p:nvPicPr>
          <p:cNvPr id="59394" name="Picture 5" descr="20140514_0916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1484313"/>
            <a:ext cx="5391150" cy="404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Text Box 6"/>
          <p:cNvSpPr txBox="1">
            <a:spLocks noChangeArrowheads="1"/>
          </p:cNvSpPr>
          <p:nvPr/>
        </p:nvSpPr>
        <p:spPr bwMode="auto">
          <a:xfrm>
            <a:off x="1619250" y="5661025"/>
            <a:ext cx="6508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Dra.Caroline Dias, Dr. Paulo R. Margotto, Dra. Aline Damares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ício">
  <a:themeElements>
    <a:clrScheme name="Solstí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íc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íc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765</TotalTime>
  <Words>3305</Words>
  <Application>Microsoft Office PowerPoint</Application>
  <PresentationFormat>Apresentação na tela (4:3)</PresentationFormat>
  <Paragraphs>279</Paragraphs>
  <Slides>49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Modelo de design</vt:lpstr>
      </vt:variant>
      <vt:variant>
        <vt:i4>7</vt:i4>
      </vt:variant>
      <vt:variant>
        <vt:lpstr>Títulos de slides</vt:lpstr>
      </vt:variant>
      <vt:variant>
        <vt:i4>49</vt:i4>
      </vt:variant>
    </vt:vector>
  </HeadingPairs>
  <TitlesOfParts>
    <vt:vector size="69" baseType="lpstr">
      <vt:lpstr>Arial</vt:lpstr>
      <vt:lpstr>Gill Sans MT</vt:lpstr>
      <vt:lpstr>Wingdings 2</vt:lpstr>
      <vt:lpstr>Verdana</vt:lpstr>
      <vt:lpstr>Calibri</vt:lpstr>
      <vt:lpstr>Lucida Sans Unicode</vt:lpstr>
      <vt:lpstr>ＭＳ Ｐゴシック</vt:lpstr>
      <vt:lpstr>Batang</vt:lpstr>
      <vt:lpstr>Geneva</vt:lpstr>
      <vt:lpstr>Times New Roman</vt:lpstr>
      <vt:lpstr>Comic Sans MS</vt:lpstr>
      <vt:lpstr>Times</vt:lpstr>
      <vt:lpstr>Franklin Gothic Medium</vt:lpstr>
      <vt:lpstr>Solstício</vt:lpstr>
      <vt:lpstr>Solstício</vt:lpstr>
      <vt:lpstr>Solstício</vt:lpstr>
      <vt:lpstr>Solstício</vt:lpstr>
      <vt:lpstr>Solstício</vt:lpstr>
      <vt:lpstr>Solstício</vt:lpstr>
      <vt:lpstr>Solstício</vt:lpstr>
      <vt:lpstr>Slide 1</vt:lpstr>
      <vt:lpstr>Como funciona a cafeína ?</vt:lpstr>
      <vt:lpstr>A descoberta da cafeína</vt:lpstr>
      <vt:lpstr>Origem do café</vt:lpstr>
      <vt:lpstr>Slide 5</vt:lpstr>
      <vt:lpstr>Cafeína</vt:lpstr>
      <vt:lpstr>Metodologia Ensaio CAP (Caffeine for Apnea of Prematurity)   B. Schmidt et al, 2006(referência 7)</vt:lpstr>
      <vt:lpstr>Objetivos do estudo</vt:lpstr>
      <vt:lpstr>Slide 9</vt:lpstr>
      <vt:lpstr>Uso da cafeína no tratamento da apnéia da prematuridade</vt:lpstr>
      <vt:lpstr>Resultados</vt:lpstr>
      <vt:lpstr>Slide 12</vt:lpstr>
      <vt:lpstr>Critérios diagnósticos</vt:lpstr>
      <vt:lpstr>Escala de Bayley</vt:lpstr>
      <vt:lpstr>Slide 15</vt:lpstr>
      <vt:lpstr>Avaliação a longo prazo  B. Schmidt et al,2012 (referência 14)</vt:lpstr>
      <vt:lpstr>Resultados a longo prazo</vt:lpstr>
      <vt:lpstr>Portanto:</vt:lpstr>
      <vt:lpstr>Cafeína como profilaxia da apnéia </vt:lpstr>
      <vt:lpstr>Tributo à  Barbara Schmidt</vt:lpstr>
      <vt:lpstr>Quando se trata de ensaios clínicos controlados, um nome se destaca: Barbara Schmidt. </vt:lpstr>
      <vt:lpstr>Slide 22</vt:lpstr>
      <vt:lpstr>Slide 23</vt:lpstr>
      <vt:lpstr>Conclusão</vt:lpstr>
      <vt:lpstr>Slide 25</vt:lpstr>
      <vt:lpstr>Slide 26</vt:lpstr>
      <vt:lpstr>Nota do Editor do site, Dr. Paulo R. Margotto</vt:lpstr>
      <vt:lpstr>Slide 28</vt:lpstr>
      <vt:lpstr>Pergunta  que realizamos por ocasião desta Conferência com a Dra. Barbara Schmidt (Canadá)</vt:lpstr>
      <vt:lpstr>Slide 30</vt:lpstr>
      <vt:lpstr>Nesta Apresentação também discutimos o Editorial realizado pelo Dr. Eduardo Bancalari</vt:lpstr>
      <vt:lpstr>Editorial</vt:lpstr>
      <vt:lpstr>Editorial</vt:lpstr>
      <vt:lpstr>Editorial</vt:lpstr>
      <vt:lpstr>Editorial</vt:lpstr>
      <vt:lpstr>Editorial</vt:lpstr>
      <vt:lpstr>Editorial</vt:lpstr>
      <vt:lpstr>Editorial</vt:lpstr>
      <vt:lpstr>Editorial</vt:lpstr>
      <vt:lpstr>Slide 40</vt:lpstr>
      <vt:lpstr>Slide 41</vt:lpstr>
      <vt:lpstr>Cafeína: Neuroprotetora? </vt:lpstr>
      <vt:lpstr>Slide 43</vt:lpstr>
      <vt:lpstr>Slide 44</vt:lpstr>
      <vt:lpstr>Publicação para agosto de 2014 no Journal of Pediatrics </vt:lpstr>
      <vt:lpstr>Redução do Distúrbio de Coordenação do Desenvolvimento com a terapia neonatal com cafeína</vt:lpstr>
      <vt:lpstr>Slide 47</vt:lpstr>
      <vt:lpstr>Slide 48</vt:lpstr>
      <vt:lpstr>OBRIGADA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Caffeine for Apnea of Prematurity: A Neonatal Success Story</dc:title>
  <dc:creator>Aline</dc:creator>
  <cp:lastModifiedBy>Paulo</cp:lastModifiedBy>
  <cp:revision>55</cp:revision>
  <dcterms:created xsi:type="dcterms:W3CDTF">2014-07-16T17:51:52Z</dcterms:created>
  <dcterms:modified xsi:type="dcterms:W3CDTF">2014-07-25T01:41:31Z</dcterms:modified>
</cp:coreProperties>
</file>