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41"/>
  </p:notesMasterIdLst>
  <p:sldIdLst>
    <p:sldId id="256" r:id="rId2"/>
    <p:sldId id="298" r:id="rId3"/>
    <p:sldId id="260" r:id="rId4"/>
    <p:sldId id="286" r:id="rId5"/>
    <p:sldId id="261" r:id="rId6"/>
    <p:sldId id="274" r:id="rId7"/>
    <p:sldId id="287" r:id="rId8"/>
    <p:sldId id="285" r:id="rId9"/>
    <p:sldId id="257" r:id="rId10"/>
    <p:sldId id="288" r:id="rId11"/>
    <p:sldId id="270" r:id="rId12"/>
    <p:sldId id="258" r:id="rId13"/>
    <p:sldId id="262" r:id="rId14"/>
    <p:sldId id="259" r:id="rId15"/>
    <p:sldId id="264" r:id="rId16"/>
    <p:sldId id="268" r:id="rId17"/>
    <p:sldId id="265" r:id="rId18"/>
    <p:sldId id="266" r:id="rId19"/>
    <p:sldId id="267" r:id="rId20"/>
    <p:sldId id="271" r:id="rId21"/>
    <p:sldId id="272" r:id="rId22"/>
    <p:sldId id="273" r:id="rId23"/>
    <p:sldId id="275" r:id="rId24"/>
    <p:sldId id="289" r:id="rId25"/>
    <p:sldId id="276" r:id="rId26"/>
    <p:sldId id="277" r:id="rId27"/>
    <p:sldId id="291" r:id="rId28"/>
    <p:sldId id="292" r:id="rId29"/>
    <p:sldId id="293" r:id="rId30"/>
    <p:sldId id="278" r:id="rId31"/>
    <p:sldId id="296" r:id="rId32"/>
    <p:sldId id="299" r:id="rId33"/>
    <p:sldId id="279" r:id="rId34"/>
    <p:sldId id="281" r:id="rId35"/>
    <p:sldId id="282" r:id="rId36"/>
    <p:sldId id="280" r:id="rId37"/>
    <p:sldId id="283" r:id="rId38"/>
    <p:sldId id="284" r:id="rId39"/>
    <p:sldId id="269" r:id="rId4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60" autoAdjust="0"/>
  </p:normalViewPr>
  <p:slideViewPr>
    <p:cSldViewPr>
      <p:cViewPr varScale="1">
        <p:scale>
          <a:sx n="93" d="100"/>
          <a:sy n="93" d="100"/>
        </p:scale>
        <p:origin x="-100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F374B3-33C4-45BF-9C56-91196C2B5EC7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E6E70F3-F82A-4BBA-83C9-D95EA8842A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E9D2F0-80A2-4B31-AE1F-AD82E1D7FA5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49E5C8-FC14-4523-9CCB-799A9E2CEBF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58F024-FF83-46F0-9010-C7706E533C22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9DBD74A-B903-4300-8055-400255A51BF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12F25F-2E12-4439-856B-F3F3499B11A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Entre os 844 recém-nascidos muito prematuros incluídos no estudo, 165 (19,5%) morreram antes da alta da UTI neonatal. Entre as 679 crianças que sobreviveram, foram excluídos 7 recém-nascidos com anomalias congênitas (3 com anomalias cromossómicas e 4 com anomalias cerebrais congênitas), e outros 97 bebês foram perdidos para follow-up.</a:t>
            </a:r>
            <a:endParaRPr lang="pt-BR" smtClean="0"/>
          </a:p>
          <a:p>
            <a:pPr>
              <a:spcBef>
                <a:spcPct val="0"/>
              </a:spcBef>
            </a:pPr>
            <a:r>
              <a:rPr lang="pt-PT" smtClean="0"/>
              <a:t>Um total de 575 crianças (taxa de acompanhamento, 85,8%) estavam disponíveis para análise com a idade de 5 anos (média ± SD, 5,0 ± 0,1 anos). Entre eles, 36 pacientes desenvolveram FS, embora uma criança foi excluída por causa de uma história de convulsão neonatal, produzindo, assim, um FS</a:t>
            </a:r>
            <a:br>
              <a:rPr lang="pt-PT" smtClean="0"/>
            </a:br>
            <a:r>
              <a:rPr lang="pt-PT" smtClean="0"/>
              <a:t>taxa de prevalência de 6,1% (35 de 575) em crianças jovens nascidos muito prematuros</a:t>
            </a:r>
            <a:br>
              <a:rPr lang="pt-PT" smtClean="0"/>
            </a:br>
            <a:r>
              <a:rPr lang="pt-PT" smtClean="0"/>
              <a:t>(Figura 1).</a:t>
            </a:r>
            <a:endParaRPr lang="pt-BR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FEF9A8-C4A4-4AC4-B50D-17E259F8733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45D299-BD6D-4D1D-B918-E8EFE022C5D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A idade média dos FS início foi de 2,7 ± 1,3 anos. </a:t>
            </a:r>
            <a:r>
              <a:rPr lang="pt-BR" smtClean="0"/>
              <a:t>Os fatores demográficos e médicos dos grupos FS e não-FS estão listadas na Tabela 1. Não houve diferenças significativas</a:t>
            </a:r>
            <a:br>
              <a:rPr lang="pt-BR" smtClean="0"/>
            </a:br>
            <a:r>
              <a:rPr lang="pt-BR" smtClean="0"/>
              <a:t>observada no sexo, idade gestacional média, ou média peso de nascimento e perímetro cefálico entre os FS e grupos não-FS. Os 2 grupos eram</a:t>
            </a:r>
            <a:br>
              <a:rPr lang="pt-BR" smtClean="0"/>
            </a:br>
            <a:r>
              <a:rPr lang="pt-BR" smtClean="0"/>
              <a:t>comparáveis ​​sobre as complicações maternas durante a gravidez (por exemplo, diabetes gestacional, pré-eclâmpsia, eclâmpsia), 5 minutos de Apgar (&lt;6), e complicações pós-natais relacionadas com o parto pré-termo (por exemplo, síndrome da angústia respiratória, necessitando de surfactantes, canal arterial patente sintomático exigindo ligadura cirúrgica , retinopatia da prematuridade, displasia broncopulmonar, hemorragia intraventricular, leucomalácia periventricular cística). Não foi observada diferença no uso de pré-natal</a:t>
            </a:r>
            <a:br>
              <a:rPr lang="pt-BR" smtClean="0"/>
            </a:br>
            <a:r>
              <a:rPr lang="pt-BR" smtClean="0"/>
              <a:t>corticosteróides ou sulfato de magnésio ou indometacina pós-natal entre os 2 grupos. O grupo FS tinha uma taxa significativamente maior de tratamento com corticosteróide pós-natal do que o grupo não-FS (OR, [IC 95%, 1,9-15,8] 5,4; P = 0,006)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3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83BA17-130F-427F-AB07-36941B18372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AA0A1C-90B9-4467-90AA-B662552BF3A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44845-CA8C-4B16-A087-7CEE832893E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56F8CF-3846-4071-87F5-97E9CEA2FD7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2157EA9-437C-4A97-B2A5-F1500DBBFC0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BCEF9F1-5EEB-4C4A-A392-D273F1F4393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C978E6-504E-4D45-8BAF-462FDB204304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539BC5-5E64-4EE4-BA52-E9FAE726A1D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F2A2E6C-500D-4FC4-9D38-D9AB3837E52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E39E90-D39C-4504-9DC6-85F6FB5A705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658E39-C571-4213-80CB-8F76447A919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9737BC-0ABC-403A-BCB8-790179D3D56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D2AEBF-B903-480D-BB27-F7E37ED5660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2D83F7-54B1-4419-BB22-6E9B0433BE1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600FE1-071D-466B-A629-815EB81DDB7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E374546-8C3E-43BA-9C62-F8A3AF3F901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54CB4B-F8DF-4A69-9F09-1D1D83B5938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B84638-2E7D-451B-BFE4-FAEB8D5F38F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38F0C9-60B5-47B5-B2D7-A0744E6286C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F28A1C-3BF1-4332-AF8B-E6A7096C887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/>
          <a:lstStyle>
            <a:lvl1pPr algn="l">
              <a:lnSpc>
                <a:spcPct val="85000"/>
              </a:lnSpc>
              <a:defRPr sz="6600" baseline="0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/>
          <a:lstStyle>
            <a:lvl1pPr marL="0" indent="0" algn="l">
              <a:buNone/>
              <a:defRPr sz="2000" baseline="0">
                <a:solidFill>
                  <a:schemeClr val="tx1">
                    <a:lumMod val="8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/>
            </a:pPr>
            <a:fld id="{FB4A393E-9021-4317-AC26-11F08DE41212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18179DEF-265A-45E1-936A-BA86604842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83881-1EE7-4831-BD7C-C14A12A1E3F1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B8CE0-2193-4252-AACB-38AEF2BAB4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/>
          <a:lstStyle>
            <a:lvl1pPr>
              <a:lnSpc>
                <a:spcPct val="85000"/>
              </a:lnSpc>
              <a:defRPr sz="6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AF7C2-0276-4CD9-B795-0DF775EBF558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463BD-C6BC-496E-9D65-E0805A9227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B5C1C-CD03-40E6-AE8B-9096F5B7A17C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5C2F8-AE7F-405D-8E10-A2A5DE7AFF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buFontTx/>
              <a:buNone/>
              <a:defRPr lang="en-US" sz="1800" b="0" kern="1200" spc="1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332FE-07F8-4DD8-8EE7-B70ED1F0850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AA7A1-45CB-4DBE-8AA6-413E79CD1B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2AE8-8287-4223-B2A3-ECF3170A3F49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5A1EB-57DB-434E-BDEA-816D8C3AC1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98942-65A9-479C-9E55-4FE8B50CE6D7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B2567-E419-44C5-ACB9-260FB31C6E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/>
          <a:lstStyle>
            <a:lvl1pPr>
              <a:defRPr sz="2800" b="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/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633A5-AC0A-4E2B-BBAA-9F7AF6F71DE8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6B85B-09C3-4A24-852B-C51FDB2E8B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5105400"/>
            <a:ext cx="8469313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/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4A109-87E6-4486-904C-2A59BBEA4ED1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6B0E6-3BD3-43B3-B334-C56E9A5066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072AE-CADE-4280-8843-6819CB3ED229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5DBFF-66FA-4F0C-952B-5B29BD4B59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8E3D0-D6F5-46F7-AEC5-2418CE00F2B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D8D98-D418-440E-B91C-DA9B051A99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513" y="0"/>
            <a:ext cx="731837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150" y="1828800"/>
            <a:ext cx="64468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138" y="1044575"/>
            <a:ext cx="19050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b="0" smtClean="0">
                <a:solidFill>
                  <a:schemeClr val="tx2">
                    <a:lumMod val="20000"/>
                    <a:lumOff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71518A-37EC-480E-8807-1EC220F1297E}" type="datetimeFigureOut">
              <a:rPr lang="pt-BR"/>
              <a:pPr>
                <a:defRPr/>
              </a:pPr>
              <a:t>19/05/2016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2938" y="4092575"/>
            <a:ext cx="3581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2">
                    <a:lumMod val="20000"/>
                    <a:lumOff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0738" y="6172200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320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2B70BC-9935-4711-9434-884DC76711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07" r:id="rId2"/>
    <p:sldLayoutId id="2147483816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7" r:id="rId9"/>
    <p:sldLayoutId id="2147483813" r:id="rId10"/>
    <p:sldLayoutId id="2147483814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 spc="-5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Schoolbook"/>
        </a:defRPr>
      </a:lvl9pPr>
    </p:titleStyle>
    <p:bodyStyle>
      <a:lvl1pPr marL="182563" indent="-182563" algn="l" rtl="0" fontAlgn="base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kern="1200" spc="1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4"/>
          <p:cNvPicPr>
            <a:picLocks noChangeAspect="1"/>
          </p:cNvPicPr>
          <p:nvPr/>
        </p:nvPicPr>
        <p:blipFill>
          <a:blip r:embed="rId3"/>
          <a:srcRect l="19008" t="36218" r="26756" b="43111"/>
          <a:stretch>
            <a:fillRect/>
          </a:stretch>
        </p:blipFill>
        <p:spPr bwMode="auto">
          <a:xfrm>
            <a:off x="1285852" y="2500306"/>
            <a:ext cx="68421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http://www.jaoc.com.br/resources/Logotipos/Logo-UC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692150"/>
            <a:ext cx="2808287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tângulo 9"/>
          <p:cNvSpPr>
            <a:spLocks noChangeArrowheads="1"/>
          </p:cNvSpPr>
          <p:nvPr/>
        </p:nvSpPr>
        <p:spPr bwMode="auto">
          <a:xfrm>
            <a:off x="1428728" y="4071942"/>
            <a:ext cx="619125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>
                <a:latin typeface="Century Schoolbook"/>
              </a:rPr>
              <a:t>Curso de Medicina</a:t>
            </a:r>
          </a:p>
          <a:p>
            <a:pPr algn="ctr"/>
            <a:r>
              <a:rPr lang="pt-BR" dirty="0">
                <a:latin typeface="Century Schoolbook"/>
              </a:rPr>
              <a:t>Internato em Pediatria-6ª Série</a:t>
            </a:r>
          </a:p>
          <a:p>
            <a:pPr algn="ctr"/>
            <a:endParaRPr lang="pt-BR" dirty="0">
              <a:latin typeface="Century Schoolbook"/>
            </a:endParaRPr>
          </a:p>
          <a:p>
            <a:pPr algn="ctr"/>
            <a:r>
              <a:rPr lang="pt-BR" dirty="0">
                <a:latin typeface="Century Schoolbook"/>
              </a:rPr>
              <a:t>Apresentação: Ana Carolina N. Lopes, Anna Carla Cabral, Arquimedes Rezende, Bruna Caixeta, Hugo </a:t>
            </a:r>
            <a:r>
              <a:rPr lang="pt-BR" dirty="0" err="1">
                <a:latin typeface="Century Schoolbook"/>
              </a:rPr>
              <a:t>Fróes</a:t>
            </a:r>
            <a:r>
              <a:rPr lang="pt-BR" dirty="0">
                <a:latin typeface="Century Schoolbook"/>
              </a:rPr>
              <a:t>.</a:t>
            </a:r>
          </a:p>
          <a:p>
            <a:pPr algn="ctr"/>
            <a:endParaRPr lang="pt-BR" dirty="0">
              <a:latin typeface="Century Schoolbook"/>
            </a:endParaRPr>
          </a:p>
          <a:p>
            <a:pPr algn="ctr"/>
            <a:r>
              <a:rPr lang="pt-BR" dirty="0">
                <a:latin typeface="Century Schoolbook"/>
              </a:rPr>
              <a:t>Coordenação: Paulo R. Margotto</a:t>
            </a:r>
          </a:p>
          <a:p>
            <a:pPr algn="ctr"/>
            <a:r>
              <a:rPr lang="pt-BR" dirty="0">
                <a:latin typeface="Century Schoolbook"/>
                <a:hlinkClick r:id="rId5"/>
              </a:rPr>
              <a:t>www.paulomargotto.com.br</a:t>
            </a:r>
            <a:r>
              <a:rPr lang="pt-BR" dirty="0">
                <a:latin typeface="Century Schoolbook"/>
              </a:rPr>
              <a:t> </a:t>
            </a:r>
          </a:p>
          <a:p>
            <a:pPr algn="ctr"/>
            <a:r>
              <a:rPr lang="pt-BR" dirty="0">
                <a:latin typeface="Century Schoolbook"/>
              </a:rPr>
              <a:t>Brasília, 14 de maio de 2016</a:t>
            </a:r>
          </a:p>
        </p:txBody>
      </p:sp>
      <p:pic>
        <p:nvPicPr>
          <p:cNvPr id="5126" name="Picture 6" descr="20160330_1600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0"/>
            <a:ext cx="2879725" cy="1798638"/>
          </a:xfrm>
          <a:prstGeom prst="rect">
            <a:avLst/>
          </a:prstGeom>
          <a:noFill/>
        </p:spPr>
      </p:pic>
      <p:pic>
        <p:nvPicPr>
          <p:cNvPr id="5127" name="Picture 7" descr="20160330_1600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0"/>
            <a:ext cx="3276600" cy="1930400"/>
          </a:xfrm>
          <a:prstGeom prst="rect">
            <a:avLst/>
          </a:prstGeom>
          <a:noFill/>
        </p:spPr>
      </p:pic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214414" y="3643314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 err="1"/>
              <a:t>Pediatrics</a:t>
            </a:r>
            <a:r>
              <a:rPr lang="pt-BR" dirty="0"/>
              <a:t> 2016 Mar 24. </a:t>
            </a:r>
            <a:r>
              <a:rPr lang="pt-BR" dirty="0" err="1"/>
              <a:t>pii</a:t>
            </a:r>
            <a:r>
              <a:rPr lang="pt-BR" dirty="0"/>
              <a:t>: </a:t>
            </a:r>
            <a:r>
              <a:rPr lang="pt-BR" dirty="0" err="1"/>
              <a:t>peds</a:t>
            </a:r>
            <a:r>
              <a:rPr lang="pt-BR" dirty="0"/>
              <a:t>.2015-3404. [</a:t>
            </a:r>
            <a:r>
              <a:rPr lang="pt-BR" dirty="0" err="1"/>
              <a:t>Epub</a:t>
            </a:r>
            <a:r>
              <a:rPr lang="pt-BR" dirty="0"/>
              <a:t> </a:t>
            </a:r>
            <a:r>
              <a:rPr lang="pt-BR" dirty="0" err="1"/>
              <a:t>ahead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print</a:t>
            </a:r>
            <a:r>
              <a:rPr lang="pt-BR" dirty="0"/>
              <a:t>] 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12738" y="2060575"/>
            <a:ext cx="8831262" cy="35083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700" b="1" dirty="0">
                <a:solidFill>
                  <a:srgbClr val="FF3399"/>
                </a:solidFill>
              </a:rPr>
              <a:t>Esteróides pós-natais e susceptibilidade a convulsão febril nas crianças pré-termos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971550" y="2781300"/>
            <a:ext cx="7777163" cy="2520950"/>
          </a:xfrm>
          <a:solidFill>
            <a:schemeClr val="folHlink"/>
          </a:solidFill>
          <a:ln>
            <a:solidFill>
              <a:schemeClr val="hlink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buFont typeface="Arial" pitchFamily="34" charset="0"/>
              <a:buNone/>
            </a:pPr>
            <a:r>
              <a:rPr lang="pt-PT" sz="2400" smtClean="0">
                <a:solidFill>
                  <a:srgbClr val="FF3399"/>
                </a:solidFill>
              </a:rPr>
              <a:t>O QUE É CONHECIDO SOBRE ESTE ASSUNTO</a:t>
            </a:r>
            <a:endParaRPr lang="pt-PT" smtClean="0">
              <a:solidFill>
                <a:srgbClr val="FF3399"/>
              </a:solidFill>
            </a:endParaRPr>
          </a:p>
          <a:p>
            <a:pPr algn="ctr">
              <a:buFont typeface="Arial" pitchFamily="34" charset="0"/>
              <a:buNone/>
            </a:pPr>
            <a:r>
              <a:rPr lang="pt-PT" smtClean="0">
                <a:solidFill>
                  <a:schemeClr val="bg1"/>
                </a:solidFill>
              </a:rPr>
              <a:t>Convulsão febril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(FS) é um distúrbio neurológico comum em crianças.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Baixo peso ao nascer e complicações  perinatais são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fatores de risco para FS. Nenhum  estudo populacional tem-se concentrado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em FS numa população pré-termo, que tem uma maior</a:t>
            </a:r>
            <a:br>
              <a:rPr lang="pt-PT" smtClean="0">
                <a:solidFill>
                  <a:schemeClr val="bg1"/>
                </a:solidFill>
              </a:rPr>
            </a:br>
            <a:r>
              <a:rPr lang="pt-PT" smtClean="0">
                <a:solidFill>
                  <a:schemeClr val="bg1"/>
                </a:solidFill>
              </a:rPr>
              <a:t>taxa de complicações perinatais e neonatais.</a:t>
            </a:r>
            <a:r>
              <a:rPr lang="pt-BR" smtClean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620713"/>
            <a:ext cx="5472113" cy="1960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>
                <a:solidFill>
                  <a:schemeClr val="accent1"/>
                </a:solidFill>
              </a:rPr>
              <a:t>Introdução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214282" y="1857364"/>
            <a:ext cx="8137525" cy="4071966"/>
          </a:xfrm>
        </p:spPr>
        <p:txBody>
          <a:bodyPr wrap="square" numCol="1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algn="just">
              <a:lnSpc>
                <a:spcPct val="85000"/>
              </a:lnSpc>
            </a:pPr>
            <a:r>
              <a:rPr lang="pt-BR" sz="2200" dirty="0" smtClean="0"/>
              <a:t>A convulsão febril é o mais comum distúrbio neurológico em crianças, com uma incidência de 2% a 5% em crianças &lt;5 anos.(1,2)</a:t>
            </a:r>
            <a:endParaRPr lang="en-US" sz="2200" dirty="0" smtClean="0"/>
          </a:p>
          <a:p>
            <a:pPr algn="just">
              <a:lnSpc>
                <a:spcPct val="85000"/>
              </a:lnSpc>
            </a:pPr>
            <a:r>
              <a:rPr lang="pt-BR" sz="2200" dirty="0" smtClean="0"/>
              <a:t>A epilepsia desenvolve-se em 2% a 6% de crianças com uma história de convulsão febril.(1,2) Além de fatores genéticos, biológicos os fatores ambientais também são fontes de risco para a convulsão febril.(3,7) </a:t>
            </a:r>
          </a:p>
          <a:p>
            <a:pPr algn="just">
              <a:lnSpc>
                <a:spcPct val="85000"/>
              </a:lnSpc>
            </a:pPr>
            <a:r>
              <a:rPr lang="pt-BR" sz="2200" dirty="0" smtClean="0"/>
              <a:t>Estudos anteriores têm mostrado que a doença materna, baixo peso ao nascer, complicações </a:t>
            </a:r>
            <a:r>
              <a:rPr lang="pt-BR" sz="2200" dirty="0" err="1" smtClean="0"/>
              <a:t>perinatais</a:t>
            </a:r>
            <a:r>
              <a:rPr lang="pt-BR" sz="2200" dirty="0" smtClean="0"/>
              <a:t> ou medicamentos, aumentam o risco de convulsão febril.(8)</a:t>
            </a:r>
          </a:p>
          <a:p>
            <a:pPr>
              <a:lnSpc>
                <a:spcPct val="85000"/>
              </a:lnSpc>
            </a:pPr>
            <a:r>
              <a:rPr lang="pt-BR" sz="2200" dirty="0" smtClean="0"/>
              <a:t> </a:t>
            </a:r>
            <a:r>
              <a:rPr lang="pt-PT" sz="2200" dirty="0" smtClean="0"/>
              <a:t>Os avanços nos cuidados intensivos neonatais melhoraram a taxa de sobrevivência de prematuros extremos. 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No entanto, a taxa de incidência de deficiente desenvolvimento neurológico é alta (9)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 Os prematuros muitas vezes apresentam insultos hipóxico-isquêmicos e infecciosos durante os períodos  pré-natal, perinatal e pós-natal. (10)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Eventos adversos no início da vida dos prematuros pode por conseguinte, aumentar a ocorrência de FS.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Um estudo de caso-controle de convulsões em um Hospital Universitário constatou que a incidência de FS foi de 13,5% (8 de 59) em filhos nascidos muito prematuros, em comparação com 5% (3 de 60) nos controles (filhos nascidos a termo).11filhos.(11) </a:t>
            </a:r>
          </a:p>
          <a:p>
            <a:pPr>
              <a:lnSpc>
                <a:spcPct val="85000"/>
              </a:lnSpc>
            </a:pPr>
            <a:r>
              <a:rPr lang="pt-PT" sz="2200" dirty="0" smtClean="0"/>
              <a:t>No entanto, ao nosso conhecimento nenhum estudo populacional</a:t>
            </a:r>
            <a:br>
              <a:rPr lang="pt-PT" sz="2200" dirty="0" smtClean="0"/>
            </a:br>
            <a:r>
              <a:rPr lang="pt-PT" sz="2200" dirty="0" smtClean="0"/>
              <a:t>concentrou-se em FS em crianças nascidas muito prematuras.</a:t>
            </a:r>
            <a:r>
              <a:rPr lang="pt-BR" sz="2200" dirty="0" smtClean="0"/>
              <a:t> </a:t>
            </a:r>
          </a:p>
          <a:p>
            <a:pPr>
              <a:lnSpc>
                <a:spcPct val="85000"/>
              </a:lnSpc>
            </a:pPr>
            <a:endParaRPr lang="pt-BR" sz="1600" dirty="0" smtClean="0"/>
          </a:p>
          <a:p>
            <a:pPr algn="just">
              <a:lnSpc>
                <a:spcPct val="85000"/>
              </a:lnSpc>
            </a:pPr>
            <a:endParaRPr lang="pt-BR" sz="16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b="1" smtClean="0">
                <a:solidFill>
                  <a:schemeClr val="accent1"/>
                </a:solidFill>
              </a:rPr>
              <a:t>OBJETIVO DO ESTUDO</a:t>
            </a:r>
          </a:p>
        </p:txBody>
      </p:sp>
      <p:sp>
        <p:nvSpPr>
          <p:cNvPr id="3" name="Retângulo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2988" y="1916113"/>
            <a:ext cx="5989637" cy="2303462"/>
          </a:xfrm>
          <a:solidFill>
            <a:schemeClr val="bg1"/>
          </a:solidFill>
          <a:ln w="57150" algn="ctr">
            <a:solidFill>
              <a:srgbClr val="FF3399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buClr>
                <a:srgbClr val="0F6FC6"/>
              </a:buClr>
            </a:pPr>
            <a:r>
              <a:rPr lang="pt-BR" sz="2400" smtClean="0"/>
              <a:t>Objetivo: explorar os fatores de risco e neurodesenvolvimento de crianças  prematuras por meio de um potencial registro de dados de prematuros nascidos no sul de Taiwan.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828800"/>
            <a:ext cx="7964488" cy="4351338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2000" smtClean="0"/>
              <a:t>Foi realizado um estudo de prospectivo de </a:t>
            </a:r>
            <a:r>
              <a:rPr lang="pt-BR" sz="2000" b="1" smtClean="0">
                <a:solidFill>
                  <a:schemeClr val="accent1"/>
                </a:solidFill>
              </a:rPr>
              <a:t>844 recém-nascidos prematuros</a:t>
            </a:r>
            <a:r>
              <a:rPr lang="pt-BR" sz="2000" smtClean="0"/>
              <a:t> (</a:t>
            </a:r>
            <a:r>
              <a:rPr lang="pt-BR" sz="2000" b="1" smtClean="0"/>
              <a:t>peso &lt;1500g e idade gestacional &lt;32 semanas</a:t>
            </a:r>
            <a:r>
              <a:rPr lang="pt-BR" sz="2000" smtClean="0"/>
              <a:t>)  de julho de 2001 há dezembro de 2009 no sul de Taiwan.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Foram investigados a prevalência, riscos, padrões, e os resultados da convulsão febril em crianças ate 5 anos de idade.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Os bebês com anomalias congênitas ou cromossômica e aqueles que morreram antes foram excluídos. </a:t>
            </a:r>
          </a:p>
          <a:p>
            <a:pPr algn="just"/>
            <a:endParaRPr lang="pt-BR" sz="20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1828800"/>
            <a:ext cx="7964488" cy="4351338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2000" smtClean="0"/>
              <a:t>Dados sobre fatores demográficos e médicos complicações durante o pré-natal, períodos perinatal e pós-natal foram recolhido após a obtenção de autorização dos pais.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Após a alta, todas as crianças foram acompanhadas com  6, 12 e 24 meses e novamente em 5 anos.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Durante as visitas de acompanhamento, pediatras realizavam para avaliação neuromotora, psicológica e de desenvolvimento das crianças.(10,12) </a:t>
            </a:r>
            <a:endParaRPr lang="pt-BR" sz="8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828800"/>
            <a:ext cx="8243888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buFont typeface="Arial" pitchFamily="34" charset="0"/>
              <a:buNone/>
            </a:pPr>
            <a:r>
              <a:rPr lang="pt-BR" sz="1600" smtClean="0">
                <a:solidFill>
                  <a:srgbClr val="FF3399"/>
                </a:solidFill>
              </a:rPr>
              <a:t>                     Definição de  Convulsão Febril (FEBRILE SEISURE-FS)</a:t>
            </a:r>
          </a:p>
          <a:p>
            <a:r>
              <a:rPr lang="pt-PT" sz="1600" smtClean="0"/>
              <a:t>FS é definida como uma apreensão ocorrendo em crianças com idade entre 6 meses</a:t>
            </a:r>
            <a:br>
              <a:rPr lang="pt-PT" sz="1600" smtClean="0"/>
            </a:br>
            <a:r>
              <a:rPr lang="pt-PT" sz="1600" smtClean="0"/>
              <a:t>e 5 anos que estava associado febre (temperatura corporal&gt; 38°C) não causada por uma infecção do sistema nervoso central. </a:t>
            </a:r>
          </a:p>
          <a:p>
            <a:r>
              <a:rPr lang="pt-PT" sz="1600" smtClean="0"/>
              <a:t>Diagnóstico de FS não pode ser feito para pacientes com uma história de convulsões neonatais,convulsões não provocadas ou outras convulsões agudas sintomáticas.(1, 2, 13)</a:t>
            </a:r>
            <a:br>
              <a:rPr lang="pt-PT" sz="1600" smtClean="0"/>
            </a:br>
            <a:endParaRPr lang="pt-PT" sz="1600" smtClean="0"/>
          </a:p>
          <a:p>
            <a:r>
              <a:rPr lang="pt-PT" sz="1600" smtClean="0"/>
              <a:t>FS simples é caracterizada por convulsões únicas,  generalizadas e breves</a:t>
            </a:r>
            <a:br>
              <a:rPr lang="pt-PT" sz="1600" smtClean="0"/>
            </a:br>
            <a:r>
              <a:rPr lang="pt-PT" sz="1600" smtClean="0"/>
              <a:t>(&lt;15 minutos), ao passo que a FS complexa é caracterizada pelo aparecimento focal e</a:t>
            </a:r>
            <a:br>
              <a:rPr lang="pt-PT" sz="1600" smtClean="0"/>
            </a:br>
            <a:r>
              <a:rPr lang="pt-PT" sz="1600" smtClean="0"/>
              <a:t>duração prolongada (&gt; 15 minutos) ou a ocorrência de convulsões múltiplas</a:t>
            </a:r>
            <a:br>
              <a:rPr lang="pt-PT" sz="1600" smtClean="0"/>
            </a:br>
            <a:r>
              <a:rPr lang="pt-PT" sz="1600" smtClean="0"/>
              <a:t>no prazo de 24 horas.(14)</a:t>
            </a:r>
          </a:p>
          <a:p>
            <a:r>
              <a:rPr lang="pt-PT" sz="1600" smtClean="0"/>
              <a:t> Status febril epilepticus epiléptico é definido como uma FS durante &gt; 30 minutos</a:t>
            </a:r>
            <a:r>
              <a:rPr lang="pt-BR" sz="1600" smtClean="0"/>
              <a:t> </a:t>
            </a:r>
            <a:endParaRPr lang="pt-BR" sz="1600" smtClean="0">
              <a:solidFill>
                <a:srgbClr val="FF3399"/>
              </a:solidFill>
            </a:endParaRPr>
          </a:p>
          <a:p>
            <a:endParaRPr lang="pt-BR" sz="1600" smtClean="0">
              <a:solidFill>
                <a:srgbClr val="FF3399"/>
              </a:solidFill>
            </a:endParaRP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946150" y="365125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Métodos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z="2800" smtClean="0"/>
              <a:t>Análise estatística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de-DE" smtClean="0">
                <a:latin typeface="Calibri" pitchFamily="34" charset="0"/>
              </a:rPr>
              <a:t>Diferenças de fatores </a:t>
            </a:r>
            <a:r>
              <a:rPr lang="pt-BR" smtClean="0">
                <a:latin typeface="Calibri" pitchFamily="34" charset="0"/>
              </a:rPr>
              <a:t>demográficos, complicações médicas, e o resultado do desenvolvimento neurológico entre filhos nascidos muito prematuros que desenvolveram FS e aqueles que não desenvolveram FS, foram determinados usando o teste exato de Fisher para variáveis categóricas e o teste de Mann-Whitney U, para as variáveis numéricas. </a:t>
            </a:r>
            <a:r>
              <a:rPr lang="en-US" smtClean="0">
                <a:latin typeface="Calibri" pitchFamily="34" charset="0"/>
              </a:rPr>
              <a:t> </a:t>
            </a:r>
          </a:p>
          <a:p>
            <a:pPr algn="just"/>
            <a:r>
              <a:rPr lang="de-DE" smtClean="0">
                <a:latin typeface="Calibri" pitchFamily="34" charset="0"/>
              </a:rPr>
              <a:t> Os potenciais preditores</a:t>
            </a:r>
            <a:r>
              <a:rPr lang="pt-BR" smtClean="0">
                <a:latin typeface="Calibri" pitchFamily="34" charset="0"/>
              </a:rPr>
              <a:t> com níveis de significância de P &lt;0,05 na análise univariada ou com significado clínico, foram colocados em um modelo de regressão logística multivariada  para calcular probabilidades, odds ratio(OR) e intervalos de confiança a 95%.</a:t>
            </a:r>
          </a:p>
          <a:p>
            <a:pPr algn="just"/>
            <a:r>
              <a:rPr lang="pt-BR" smtClean="0">
                <a:latin typeface="Calibri" pitchFamily="34" charset="0"/>
              </a:rPr>
              <a:t> Todas as análises foram realizadas  usando versão SPSS </a:t>
            </a:r>
            <a:r>
              <a:rPr lang="de-DE" smtClean="0">
                <a:latin typeface="Calibri" pitchFamily="34" charset="0"/>
              </a:rPr>
              <a:t>17 (IBM SPSS Statistics, IBM</a:t>
            </a:r>
            <a:r>
              <a:rPr lang="en-US" smtClean="0">
                <a:latin typeface="Calibri" pitchFamily="34" charset="0"/>
              </a:rPr>
              <a:t> </a:t>
            </a:r>
            <a:r>
              <a:rPr lang="de-DE" smtClean="0">
                <a:latin typeface="Calibri" pitchFamily="34" charset="0"/>
              </a:rPr>
              <a:t>Corporation, Armonk, Nova Iorque).</a:t>
            </a:r>
            <a:endParaRPr lang="en-US" smtClean="0">
              <a:latin typeface="Calibri" pitchFamily="34" charset="0"/>
            </a:endParaRPr>
          </a:p>
          <a:p>
            <a:endParaRPr lang="en-US" smtClean="0"/>
          </a:p>
        </p:txBody>
      </p:sp>
      <p:sp>
        <p:nvSpPr>
          <p:cNvPr id="4" name="Título 1"/>
          <p:cNvSpPr>
            <a:spLocks/>
          </p:cNvSpPr>
          <p:nvPr/>
        </p:nvSpPr>
        <p:spPr bwMode="auto">
          <a:xfrm>
            <a:off x="971550" y="-242888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Métodos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7269162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1557338"/>
            <a:ext cx="8229600" cy="4967287"/>
          </a:xfrm>
        </p:spPr>
        <p:txBody>
          <a:bodyPr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                                 </a:t>
            </a:r>
            <a:r>
              <a:rPr lang="pt-BR" sz="1700" b="1" smtClean="0"/>
              <a:t>844 crianças</a:t>
            </a:r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165 morreram                                   679 sobreviveram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                                                                                                          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smtClean="0"/>
              <a:t>             </a:t>
            </a:r>
            <a:r>
              <a:rPr lang="pt-BR" sz="1700" b="1" smtClean="0">
                <a:solidFill>
                  <a:srgbClr val="FF0000"/>
                </a:solidFill>
              </a:rPr>
              <a:t>x</a:t>
            </a:r>
            <a:r>
              <a:rPr lang="pt-BR" sz="1700" smtClean="0"/>
              <a:t> 7 RN com anomalias congênitas                      </a:t>
            </a:r>
            <a:r>
              <a:rPr lang="pt-BR" sz="1700" b="1" smtClean="0">
                <a:solidFill>
                  <a:srgbClr val="FF0000"/>
                </a:solidFill>
              </a:rPr>
              <a:t>x</a:t>
            </a:r>
            <a:r>
              <a:rPr lang="pt-BR" sz="1700" smtClean="0"/>
              <a:t>  97 para follow-up</a:t>
            </a:r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</a:pPr>
            <a:endParaRPr lang="pt-BR" sz="1700" smtClean="0"/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          575 crianças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                                         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</a:t>
            </a:r>
            <a:r>
              <a:rPr lang="pt-BR" sz="1700" smtClean="0"/>
              <a:t>36 com FS ( -1 c/ convulsão neonatal)                          539 sem FS</a:t>
            </a:r>
          </a:p>
          <a:p>
            <a:pPr marL="0" indent="0">
              <a:lnSpc>
                <a:spcPct val="85000"/>
              </a:lnSpc>
              <a:buFont typeface="Arial" pitchFamily="34" charset="0"/>
              <a:buNone/>
            </a:pPr>
            <a:r>
              <a:rPr lang="pt-BR" sz="1700" b="1" smtClean="0"/>
              <a:t>                                                                   (</a:t>
            </a:r>
            <a:r>
              <a:rPr lang="pt-BR" sz="1700" b="1" smtClean="0">
                <a:solidFill>
                  <a:schemeClr val="accent1"/>
                </a:solidFill>
              </a:rPr>
              <a:t>Figura 1</a:t>
            </a:r>
            <a:r>
              <a:rPr lang="pt-BR" sz="1700" b="1" smtClean="0"/>
              <a:t>)</a:t>
            </a:r>
          </a:p>
        </p:txBody>
      </p:sp>
      <p:cxnSp>
        <p:nvCxnSpPr>
          <p:cNvPr id="18" name="Conector de seta reta 17"/>
          <p:cNvCxnSpPr/>
          <p:nvPr/>
        </p:nvCxnSpPr>
        <p:spPr>
          <a:xfrm flipH="1">
            <a:off x="2555875" y="1895475"/>
            <a:ext cx="431800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>
            <a:off x="4619625" y="1895475"/>
            <a:ext cx="360363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/>
          <p:nvPr/>
        </p:nvCxnSpPr>
        <p:spPr>
          <a:xfrm flipH="1">
            <a:off x="4032250" y="2681288"/>
            <a:ext cx="53975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/>
          <p:cNvCxnSpPr/>
          <p:nvPr/>
        </p:nvCxnSpPr>
        <p:spPr>
          <a:xfrm>
            <a:off x="6894513" y="2681288"/>
            <a:ext cx="576262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eta para baixo 24"/>
          <p:cNvSpPr/>
          <p:nvPr/>
        </p:nvSpPr>
        <p:spPr>
          <a:xfrm>
            <a:off x="5435600" y="3933825"/>
            <a:ext cx="431800" cy="7191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7" name="Conector de seta reta 26"/>
          <p:cNvCxnSpPr/>
          <p:nvPr/>
        </p:nvCxnSpPr>
        <p:spPr>
          <a:xfrm flipH="1">
            <a:off x="4222750" y="5033963"/>
            <a:ext cx="576263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de seta reta 28"/>
          <p:cNvCxnSpPr/>
          <p:nvPr/>
        </p:nvCxnSpPr>
        <p:spPr>
          <a:xfrm>
            <a:off x="7254875" y="5249863"/>
            <a:ext cx="43180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88913"/>
            <a:ext cx="5256212" cy="5138737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395288" y="5595938"/>
            <a:ext cx="807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Na </a:t>
            </a:r>
            <a:r>
              <a:rPr lang="pt-BR">
                <a:solidFill>
                  <a:schemeClr val="accent1"/>
                </a:solidFill>
              </a:rPr>
              <a:t>Tabela 1</a:t>
            </a:r>
            <a:r>
              <a:rPr lang="pt-BR"/>
              <a:t>, os fatores demográficos e complicações  durante os períodos </a:t>
            </a:r>
          </a:p>
          <a:p>
            <a:r>
              <a:rPr lang="pt-BR"/>
              <a:t>pré-natal, perinatal e pós-natal nas crianças muito prematuras com e sem FS.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908050"/>
            <a:ext cx="7777162" cy="5287963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PT" dirty="0" smtClean="0"/>
              <a:t>A idade média do início FS foi de 2,7 ± 1,3 anos. </a:t>
            </a:r>
            <a:endParaRPr lang="pt-BR" dirty="0" smtClean="0"/>
          </a:p>
          <a:p>
            <a:pPr algn="just"/>
            <a:r>
              <a:rPr lang="pt-BR" dirty="0" smtClean="0"/>
              <a:t> Não houve diferenças significativas observada no sexo, idade gestacional (IG) média, ou média de peso de nascimento e perímetro cefálico (PC) entre os FS e grupos </a:t>
            </a:r>
            <a:r>
              <a:rPr lang="pt-BR" dirty="0" err="1" smtClean="0"/>
              <a:t>não-FS</a:t>
            </a:r>
            <a:r>
              <a:rPr lang="pt-BR" dirty="0" smtClean="0"/>
              <a:t>. </a:t>
            </a:r>
          </a:p>
          <a:p>
            <a:pPr algn="just"/>
            <a:r>
              <a:rPr lang="pt-BR" dirty="0" smtClean="0"/>
              <a:t>Os 2 grupos eram comparáveis ​​quanto  às complicações maternas durante a gravidez (por exemplo, diabetes gestacional, </a:t>
            </a:r>
            <a:r>
              <a:rPr lang="pt-BR" dirty="0" err="1" smtClean="0"/>
              <a:t>pré-eclâmpsia</a:t>
            </a:r>
            <a:r>
              <a:rPr lang="pt-BR" dirty="0" smtClean="0"/>
              <a:t>, </a:t>
            </a:r>
            <a:r>
              <a:rPr lang="pt-BR" dirty="0" err="1" smtClean="0"/>
              <a:t>eclâmpsia</a:t>
            </a:r>
            <a:r>
              <a:rPr lang="pt-BR" dirty="0" smtClean="0"/>
              <a:t>), </a:t>
            </a:r>
            <a:r>
              <a:rPr lang="pt-BR" dirty="0" err="1" smtClean="0"/>
              <a:t>Apgar</a:t>
            </a:r>
            <a:r>
              <a:rPr lang="pt-BR" dirty="0" smtClean="0"/>
              <a:t> ao 5o minuto (&lt;6), e complicações pós-natais relacionadas com o parto pré-termo (por exemplo, síndrome da angústia respiratória, necessitando de surfactante, canal arterial patente sintomático exigindo ligadura cirúrgica, retinopatia da prematuridade, displasia broncopulmonar, hemorragia intraventricular, </a:t>
            </a:r>
            <a:r>
              <a:rPr lang="pt-BR" dirty="0" err="1" smtClean="0"/>
              <a:t>leucomalácia</a:t>
            </a:r>
            <a:r>
              <a:rPr lang="pt-BR" dirty="0" smtClean="0"/>
              <a:t> </a:t>
            </a:r>
            <a:r>
              <a:rPr lang="pt-BR" dirty="0" err="1" smtClean="0"/>
              <a:t>periventricular</a:t>
            </a:r>
            <a:r>
              <a:rPr lang="pt-BR" dirty="0" smtClean="0"/>
              <a:t> cística). </a:t>
            </a:r>
          </a:p>
          <a:p>
            <a:pPr algn="just"/>
            <a:r>
              <a:rPr lang="pt-BR" dirty="0" smtClean="0"/>
              <a:t>Não foi observada diferença no uso  corticosteróides  no pré-natal ou sulfato de magnésio ou indometacina pós-natal entre os 2 grupos. </a:t>
            </a:r>
            <a:r>
              <a:rPr lang="pt-BR" sz="1400" b="1" dirty="0" smtClean="0">
                <a:solidFill>
                  <a:srgbClr val="FF3399"/>
                </a:solidFill>
              </a:rPr>
              <a:t>O grupo FS tinha uma taxa significativamente maior de tratamento com corticosteróide pós-natal do que o grupo </a:t>
            </a:r>
            <a:r>
              <a:rPr lang="pt-BR" sz="1400" b="1" dirty="0" err="1" smtClean="0">
                <a:solidFill>
                  <a:srgbClr val="FF3399"/>
                </a:solidFill>
              </a:rPr>
              <a:t>não-FS</a:t>
            </a:r>
            <a:r>
              <a:rPr lang="pt-BR" sz="1400" b="1" dirty="0" smtClean="0">
                <a:solidFill>
                  <a:srgbClr val="FF3399"/>
                </a:solidFill>
              </a:rPr>
              <a:t> (OR=5,4; IC a  95% de  1,9-15,8 - P = 0,006)</a:t>
            </a:r>
          </a:p>
          <a:p>
            <a:pPr algn="just"/>
            <a:endParaRPr lang="pt-BR" b="1" dirty="0" smtClean="0">
              <a:solidFill>
                <a:srgbClr val="FF3399"/>
              </a:solidFill>
            </a:endParaRP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468313" y="-663575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Resultados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23850" y="6216650"/>
            <a:ext cx="807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Na </a:t>
            </a:r>
            <a:r>
              <a:rPr lang="pt-BR">
                <a:solidFill>
                  <a:schemeClr val="accent1"/>
                </a:solidFill>
              </a:rPr>
              <a:t>Tabela 1</a:t>
            </a:r>
            <a:r>
              <a:rPr lang="pt-BR"/>
              <a:t>, os fatores demográficos e complicações  durante os períodos </a:t>
            </a:r>
          </a:p>
          <a:p>
            <a:r>
              <a:rPr lang="pt-BR"/>
              <a:t>pré-natal, perinatal e pós-natal nas crianças muito prematuras com e sem FS.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Espaço Reservado para Conteúdo 3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00113" y="188913"/>
            <a:ext cx="7010400" cy="6408737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684213" y="5445125"/>
            <a:ext cx="574675" cy="28892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115888"/>
            <a:ext cx="7269163" cy="13255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950" y="1916113"/>
            <a:ext cx="8107363" cy="4351337"/>
          </a:xfrm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/>
            <a:r>
              <a:rPr lang="pt-BR" sz="2000" smtClean="0"/>
              <a:t>Foi examinado a </a:t>
            </a:r>
            <a:r>
              <a:rPr lang="pt-BR" sz="2000" smtClean="0">
                <a:solidFill>
                  <a:srgbClr val="FF3399"/>
                </a:solidFill>
              </a:rPr>
              <a:t>associação entre a exposição de corticosteróides pós-natal e a susceptibilidade a convulsão febril</a:t>
            </a:r>
            <a:r>
              <a:rPr lang="pt-BR" sz="2000" smtClean="0"/>
              <a:t> usando um modelo de regressão logística multivariada;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Após o ajuste para possíveis fatores de confusão (sexo, idade gestacional, peso ao nascer, Apgar no 5° minuto &lt; 6, displasia broncopulmonar, hemorragia intraventricular grau III-IV, e leucomalácia periventricular cística), </a:t>
            </a:r>
            <a:r>
              <a:rPr lang="pt-BR" sz="2000" b="1" smtClean="0">
                <a:solidFill>
                  <a:srgbClr val="FF3399"/>
                </a:solidFill>
              </a:rPr>
              <a:t>a corticoterapia pós-natal ainda demonstrou significância prognóstica para convulsão febril (OR- =  7.9 com IC de 95% de 2,0-30,7 P = 0,03)</a:t>
            </a:r>
            <a:r>
              <a:rPr lang="pt-BR" sz="2000" b="1" smtClean="0"/>
              <a:t>.</a:t>
            </a:r>
          </a:p>
          <a:p>
            <a:pPr algn="just">
              <a:buFont typeface="Arial" pitchFamily="34" charset="0"/>
              <a:buNone/>
            </a:pPr>
            <a:r>
              <a:rPr lang="pt-BR" sz="2000" b="1" smtClean="0"/>
              <a:t>                                                 </a:t>
            </a:r>
            <a:r>
              <a:rPr lang="pt-BR" sz="2000" b="1" smtClean="0">
                <a:solidFill>
                  <a:schemeClr val="accent1"/>
                </a:solidFill>
              </a:rPr>
              <a:t>(</a:t>
            </a:r>
            <a:r>
              <a:rPr lang="pt-BR" sz="2000" smtClean="0">
                <a:solidFill>
                  <a:schemeClr val="accent1"/>
                </a:solidFill>
              </a:rPr>
              <a:t>Tabela2</a:t>
            </a:r>
            <a:r>
              <a:rPr lang="pt-BR" sz="2000" b="1" smtClean="0">
                <a:solidFill>
                  <a:schemeClr val="accent1"/>
                </a:solidFill>
              </a:rPr>
              <a:t>)</a:t>
            </a:r>
          </a:p>
          <a:p>
            <a:pPr algn="just"/>
            <a:endParaRPr lang="pt-BR" b="1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269162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pic>
        <p:nvPicPr>
          <p:cNvPr id="13315" name="Espaço Reservado para Conteúdo 3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44675"/>
            <a:ext cx="8208962" cy="3490913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0" y="3789363"/>
            <a:ext cx="323850" cy="215900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850" y="47625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2205038"/>
            <a:ext cx="7213600" cy="43513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pt-BR" sz="2000" dirty="0" smtClean="0"/>
              <a:t>No seguimento, </a:t>
            </a:r>
            <a:r>
              <a:rPr lang="pt-BR" sz="2000" b="1" dirty="0" smtClean="0">
                <a:solidFill>
                  <a:schemeClr val="accent1"/>
                </a:solidFill>
              </a:rPr>
              <a:t>não foi observada diferença significativa nos escores cognitivos ou motores de desenvolvimento aos 24 meses ou do QI em 5 anos entre os que tiveram convulsão febril e grupos que não tiveram; </a:t>
            </a:r>
          </a:p>
          <a:p>
            <a:pPr algn="just"/>
            <a:endParaRPr lang="pt-BR" sz="2000" b="1" dirty="0" smtClean="0">
              <a:solidFill>
                <a:schemeClr val="accent1"/>
              </a:solidFill>
            </a:endParaRPr>
          </a:p>
          <a:p>
            <a:pPr algn="just"/>
            <a:r>
              <a:rPr lang="pt-BR" sz="2000" b="1" dirty="0" smtClean="0">
                <a:solidFill>
                  <a:schemeClr val="accent1"/>
                </a:solidFill>
              </a:rPr>
              <a:t>Os 2 grupos  também foram comparáveis em relação à taxa de epilepsia </a:t>
            </a:r>
            <a:r>
              <a:rPr lang="pt-BR" sz="2000" b="1" dirty="0" err="1" smtClean="0">
                <a:solidFill>
                  <a:schemeClr val="accent1"/>
                </a:solidFill>
              </a:rPr>
              <a:t>subsequente</a:t>
            </a:r>
            <a:r>
              <a:rPr lang="pt-BR" sz="2000" dirty="0" smtClean="0"/>
              <a:t>.</a:t>
            </a:r>
          </a:p>
          <a:p>
            <a:pPr algn="just">
              <a:buFont typeface="Arial" pitchFamily="34" charset="0"/>
              <a:buNone/>
            </a:pPr>
            <a:r>
              <a:rPr lang="pt-BR" sz="2000" dirty="0" smtClean="0"/>
              <a:t>                    (</a:t>
            </a:r>
            <a:r>
              <a:rPr lang="pt-BR" sz="2000" dirty="0" smtClean="0">
                <a:solidFill>
                  <a:schemeClr val="accent1"/>
                </a:solidFill>
              </a:rPr>
              <a:t>Tabela 3</a:t>
            </a:r>
            <a:r>
              <a:rPr lang="pt-BR" sz="2000" dirty="0" smtClean="0"/>
              <a:t>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268413"/>
            <a:ext cx="7488237" cy="4464050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Resultados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9900" y="-315913"/>
            <a:ext cx="7269163" cy="13255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341438"/>
            <a:ext cx="7848600" cy="5256212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5000"/>
              </a:lnSpc>
            </a:pPr>
            <a:r>
              <a:rPr lang="pt-BR" sz="1900" smtClean="0"/>
              <a:t>Além disso, foi investigada a associação do uso de corticosteróides pós-natal com o resultado do neurodesenvolvimento e características das convulsões nas crianças com FS . (</a:t>
            </a:r>
            <a:r>
              <a:rPr lang="pt-BR" sz="1900" smtClean="0">
                <a:solidFill>
                  <a:schemeClr val="accent1"/>
                </a:solidFill>
              </a:rPr>
              <a:t>Tabela 4).</a:t>
            </a:r>
            <a:r>
              <a:rPr lang="pt-BR" sz="1900" smtClean="0"/>
              <a:t>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No grupo com convulsão febril, as crianças com uso de corticóide pós-natal não teve neurodesenvolvimento com 24 meses pior ou QI aos 5 anos de idade em comparação com aqueles sem tratamento com corticosteróide pós-natal.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Não foi observada diferença na idade de início da convulsão febril, a ocorrência de convulsão complexa ou estado epiléptico febril, taxa de recorrência, ou o desenvolvimento de epilepsia entre os 2 grupos. </a:t>
            </a:r>
          </a:p>
          <a:p>
            <a:pPr algn="just">
              <a:lnSpc>
                <a:spcPct val="85000"/>
              </a:lnSpc>
            </a:pPr>
            <a:r>
              <a:rPr lang="pt-BR" sz="1900" smtClean="0"/>
              <a:t>No entanto, </a:t>
            </a:r>
            <a:r>
              <a:rPr lang="pt-BR" sz="1900" b="1" smtClean="0">
                <a:solidFill>
                  <a:srgbClr val="FF3399"/>
                </a:solidFill>
              </a:rPr>
              <a:t>no grupo com convulsão febril , as crianças com uso de corticóide pós-natal tinham uma temperatura corporal significativamente menor durante o primeiro ataque do que aqueles sem tratamento com corticosteróide pós-natal (38,6 ± 0,4 ° C vs 39,2 ± 0,6 ° C; P = 0,034).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7488237" cy="6264275"/>
          </a:xfrm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468313" y="5157788"/>
            <a:ext cx="358775" cy="14287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88913"/>
            <a:ext cx="7269163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12875"/>
            <a:ext cx="7820025" cy="4767263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/>
              <a:t>O presente estudo é o </a:t>
            </a:r>
            <a:r>
              <a:rPr lang="pt-BR" smtClean="0">
                <a:solidFill>
                  <a:srgbClr val="C00000"/>
                </a:solidFill>
              </a:rPr>
              <a:t>primeiro</a:t>
            </a:r>
            <a:r>
              <a:rPr lang="pt-BR" smtClean="0"/>
              <a:t> a se concentrar especificamente na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u="sng" smtClean="0">
                <a:solidFill>
                  <a:srgbClr val="C00000"/>
                </a:solidFill>
              </a:rPr>
              <a:t> </a:t>
            </a:r>
            <a:r>
              <a:rPr lang="pt-BR" smtClean="0"/>
              <a:t>em </a:t>
            </a:r>
            <a:r>
              <a:rPr lang="pt-BR" smtClean="0">
                <a:solidFill>
                  <a:srgbClr val="C00000"/>
                </a:solidFill>
              </a:rPr>
              <a:t>crianças</a:t>
            </a:r>
            <a:r>
              <a:rPr lang="pt-BR" smtClean="0"/>
              <a:t> nascidas </a:t>
            </a:r>
            <a:r>
              <a:rPr lang="pt-BR" smtClean="0">
                <a:solidFill>
                  <a:srgbClr val="C00000"/>
                </a:solidFill>
              </a:rPr>
              <a:t>muito prematuras</a:t>
            </a:r>
            <a:r>
              <a:rPr lang="pt-BR" smtClean="0"/>
              <a:t>.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 estudo revelou uma </a:t>
            </a:r>
            <a:r>
              <a:rPr lang="pt-BR" smtClean="0">
                <a:solidFill>
                  <a:srgbClr val="C00000"/>
                </a:solidFill>
              </a:rPr>
              <a:t>alta incidência de convulsão febril</a:t>
            </a:r>
            <a:r>
              <a:rPr lang="pt-BR" u="sng" smtClean="0">
                <a:solidFill>
                  <a:srgbClr val="C00000"/>
                </a:solidFill>
              </a:rPr>
              <a:t> </a:t>
            </a:r>
            <a:r>
              <a:rPr lang="pt-BR" smtClean="0"/>
              <a:t>em crianças nascidas muito </a:t>
            </a:r>
            <a:r>
              <a:rPr lang="pt-BR" smtClean="0">
                <a:solidFill>
                  <a:srgbClr val="C00000"/>
                </a:solidFill>
              </a:rPr>
              <a:t>prematuras</a:t>
            </a:r>
            <a:r>
              <a:rPr lang="pt-BR" smtClean="0"/>
              <a:t>- </a:t>
            </a:r>
            <a:r>
              <a:rPr lang="pt-BR" sz="2400" b="1" smtClean="0"/>
              <a:t>6,1%.</a:t>
            </a:r>
          </a:p>
          <a:p>
            <a:pPr algn="just"/>
            <a:endParaRPr lang="pt-BR" smtClean="0">
              <a:solidFill>
                <a:srgbClr val="C00000"/>
              </a:solidFill>
            </a:endParaRPr>
          </a:p>
          <a:p>
            <a:pPr algn="just"/>
            <a:r>
              <a:rPr lang="pt-BR" smtClean="0"/>
              <a:t>O grupo com </a:t>
            </a:r>
            <a:r>
              <a:rPr lang="pt-BR" smtClean="0">
                <a:solidFill>
                  <a:srgbClr val="C00000"/>
                </a:solidFill>
              </a:rPr>
              <a:t>convulsão febril </a:t>
            </a:r>
            <a:r>
              <a:rPr lang="pt-BR" smtClean="0"/>
              <a:t>e o grupo de </a:t>
            </a:r>
            <a:r>
              <a:rPr lang="pt-BR" smtClean="0">
                <a:solidFill>
                  <a:srgbClr val="C00000"/>
                </a:solidFill>
              </a:rPr>
              <a:t>não-convulsão febril </a:t>
            </a:r>
            <a:r>
              <a:rPr lang="pt-BR" smtClean="0"/>
              <a:t>foram </a:t>
            </a:r>
            <a:r>
              <a:rPr lang="pt-BR" smtClean="0">
                <a:solidFill>
                  <a:srgbClr val="C00000"/>
                </a:solidFill>
              </a:rPr>
              <a:t>comparados</a:t>
            </a:r>
            <a:r>
              <a:rPr lang="pt-BR" smtClean="0"/>
              <a:t> quanto as </a:t>
            </a:r>
            <a:r>
              <a:rPr lang="pt-BR" smtClean="0">
                <a:solidFill>
                  <a:srgbClr val="C00000"/>
                </a:solidFill>
              </a:rPr>
              <a:t>complicações maternas </a:t>
            </a:r>
            <a:r>
              <a:rPr lang="pt-BR" smtClean="0"/>
              <a:t>durante a gravidez, </a:t>
            </a:r>
            <a:r>
              <a:rPr lang="pt-BR" smtClean="0">
                <a:solidFill>
                  <a:srgbClr val="C00000"/>
                </a:solidFill>
              </a:rPr>
              <a:t>IG</a:t>
            </a:r>
            <a:r>
              <a:rPr lang="pt-BR" smtClean="0"/>
              <a:t>, </a:t>
            </a:r>
            <a:r>
              <a:rPr lang="pt-BR" smtClean="0">
                <a:solidFill>
                  <a:srgbClr val="C00000"/>
                </a:solidFill>
              </a:rPr>
              <a:t>complicações pós-natais </a:t>
            </a:r>
            <a:r>
              <a:rPr lang="pt-BR" smtClean="0"/>
              <a:t>e </a:t>
            </a:r>
            <a:r>
              <a:rPr lang="pt-BR" smtClean="0">
                <a:solidFill>
                  <a:srgbClr val="C00000"/>
                </a:solidFill>
              </a:rPr>
              <a:t>neurodesenvolvimento</a:t>
            </a:r>
            <a:r>
              <a:rPr lang="pt-BR" smtClean="0"/>
              <a:t> até os </a:t>
            </a:r>
            <a:r>
              <a:rPr lang="pt-BR" smtClean="0">
                <a:solidFill>
                  <a:srgbClr val="C00000"/>
                </a:solidFill>
              </a:rPr>
              <a:t>5 anos </a:t>
            </a:r>
            <a:r>
              <a:rPr lang="pt-BR" smtClean="0"/>
              <a:t>de idade. </a:t>
            </a:r>
          </a:p>
          <a:p>
            <a:pPr algn="just"/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12875"/>
            <a:ext cx="7820025" cy="23034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>
                <a:solidFill>
                  <a:srgbClr val="000000"/>
                </a:solidFill>
              </a:rPr>
              <a:t>No entanto, o </a:t>
            </a:r>
            <a:r>
              <a:rPr lang="pt-BR" smtClean="0">
                <a:solidFill>
                  <a:srgbClr val="C00000"/>
                </a:solidFill>
              </a:rPr>
              <a:t>grupo com convulsão febril</a:t>
            </a:r>
            <a:r>
              <a:rPr lang="pt-BR" smtClean="0">
                <a:solidFill>
                  <a:srgbClr val="000000"/>
                </a:solidFill>
              </a:rPr>
              <a:t> tinha uma </a:t>
            </a:r>
            <a:r>
              <a:rPr lang="pt-BR" smtClean="0">
                <a:solidFill>
                  <a:srgbClr val="C00000"/>
                </a:solidFill>
              </a:rPr>
              <a:t>taxa</a:t>
            </a:r>
            <a:r>
              <a:rPr lang="pt-BR" smtClean="0">
                <a:solidFill>
                  <a:srgbClr val="000000"/>
                </a:solidFill>
              </a:rPr>
              <a:t> significativamente </a:t>
            </a:r>
            <a:r>
              <a:rPr lang="pt-BR" smtClean="0">
                <a:solidFill>
                  <a:srgbClr val="C00000"/>
                </a:solidFill>
              </a:rPr>
              <a:t>mais elevada</a:t>
            </a:r>
            <a:r>
              <a:rPr lang="pt-BR" smtClean="0">
                <a:solidFill>
                  <a:srgbClr val="000000"/>
                </a:solidFill>
              </a:rPr>
              <a:t> de </a:t>
            </a:r>
            <a:r>
              <a:rPr lang="pt-BR" smtClean="0">
                <a:solidFill>
                  <a:srgbClr val="C00000"/>
                </a:solidFill>
              </a:rPr>
              <a:t>tratamento</a:t>
            </a:r>
            <a:r>
              <a:rPr lang="pt-BR" smtClean="0">
                <a:solidFill>
                  <a:srgbClr val="000000"/>
                </a:solidFill>
              </a:rPr>
              <a:t> </a:t>
            </a:r>
            <a:r>
              <a:rPr lang="pt-BR" smtClean="0">
                <a:solidFill>
                  <a:srgbClr val="C00000"/>
                </a:solidFill>
              </a:rPr>
              <a:t>pós-natal</a:t>
            </a:r>
            <a:r>
              <a:rPr lang="pt-BR" smtClean="0">
                <a:solidFill>
                  <a:srgbClr val="000000"/>
                </a:solidFill>
              </a:rPr>
              <a:t> com </a:t>
            </a:r>
            <a:r>
              <a:rPr lang="pt-BR" smtClean="0">
                <a:solidFill>
                  <a:srgbClr val="C00000"/>
                </a:solidFill>
              </a:rPr>
              <a:t>corticosteróides</a:t>
            </a:r>
            <a:r>
              <a:rPr lang="pt-BR" smtClean="0">
                <a:solidFill>
                  <a:srgbClr val="000000"/>
                </a:solidFill>
              </a:rPr>
              <a:t>.</a:t>
            </a:r>
          </a:p>
          <a:p>
            <a:pPr lvl="2" algn="just">
              <a:buFont typeface="Wingdings" pitchFamily="2" charset="2"/>
              <a:buChar char="ü"/>
            </a:pPr>
            <a:r>
              <a:rPr lang="pt-BR" sz="1800" smtClean="0">
                <a:solidFill>
                  <a:srgbClr val="002060"/>
                </a:solidFill>
              </a:rPr>
              <a:t>Não tiveram neurodesenvolvimento pior quando comparados com aqueles sem uso de corticóide pós-natal.</a:t>
            </a:r>
          </a:p>
          <a:p>
            <a:pPr lvl="2" algn="just">
              <a:buFont typeface="Wingdings" pitchFamily="2" charset="2"/>
              <a:buChar char="ü"/>
            </a:pPr>
            <a:r>
              <a:rPr lang="pt-BR" sz="2000" b="1" smtClean="0">
                <a:solidFill>
                  <a:srgbClr val="FF3399"/>
                </a:solidFill>
              </a:rPr>
              <a:t>Teve temperaturas corporais significativamente mais baixas durante o primeiro ataque de convulsão febril.</a:t>
            </a:r>
          </a:p>
        </p:txBody>
      </p:sp>
      <p:sp>
        <p:nvSpPr>
          <p:cNvPr id="5" name="Retângulo 4"/>
          <p:cNvSpPr/>
          <p:nvPr/>
        </p:nvSpPr>
        <p:spPr>
          <a:xfrm>
            <a:off x="427038" y="4202113"/>
            <a:ext cx="7788275" cy="2232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3" indent="-182563" algn="just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rgbClr val="0F6FC6"/>
              </a:buClr>
              <a:buSzPct val="80000"/>
              <a:buFont typeface="Arial" pitchFamily="34" charset="0"/>
              <a:buChar char="•"/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Os resultados sugerem que 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crianças nascidas muito prematuras são suscetíveis à 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e </a:t>
            </a:r>
            <a:r>
              <a:rPr lang="pt-BR" sz="2000" b="1">
                <a:solidFill>
                  <a:srgbClr val="FF3399"/>
                </a:solidFill>
                <a:latin typeface="Century Schoolbook"/>
              </a:rPr>
              <a:t>o tratamento pós-natal com corticosteróide está associado com o risco de convulsão febril e susceptibilidade a convulsão durante uma doença febril.</a:t>
            </a:r>
          </a:p>
          <a:p>
            <a:pPr marL="182563" indent="-182563" algn="just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rgbClr val="0F6FC6"/>
              </a:buClr>
              <a:buSzPct val="80000"/>
              <a:buFont typeface="Arial" pitchFamily="34" charset="0"/>
              <a:buChar char="•"/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incidência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é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2% para 5%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em crianças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&lt;5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anos, com o pico de incidência ocorrendo no 2º ano de vida.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268413"/>
            <a:ext cx="7747000" cy="2447925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/>
              <a:t>Na </a:t>
            </a:r>
            <a:r>
              <a:rPr lang="pt-BR" smtClean="0">
                <a:solidFill>
                  <a:srgbClr val="C00000"/>
                </a:solidFill>
              </a:rPr>
              <a:t>Europa</a:t>
            </a:r>
            <a:r>
              <a:rPr lang="pt-BR" smtClean="0"/>
              <a:t> e nos </a:t>
            </a:r>
            <a:r>
              <a:rPr lang="pt-BR" smtClean="0">
                <a:solidFill>
                  <a:srgbClr val="C00000"/>
                </a:solidFill>
              </a:rPr>
              <a:t>Estados Unidos </a:t>
            </a:r>
            <a:r>
              <a:rPr lang="pt-BR" smtClean="0"/>
              <a:t>estima-se que a </a:t>
            </a:r>
            <a:r>
              <a:rPr lang="pt-BR" smtClean="0">
                <a:solidFill>
                  <a:srgbClr val="C00000"/>
                </a:solidFill>
              </a:rPr>
              <a:t>prevalência de convulsão febril</a:t>
            </a:r>
            <a:r>
              <a:rPr lang="pt-BR" smtClean="0"/>
              <a:t> seja  de 2% a 5% na população pediátrica, enquanto que na </a:t>
            </a:r>
            <a:r>
              <a:rPr lang="pt-BR" smtClean="0">
                <a:solidFill>
                  <a:srgbClr val="C00000"/>
                </a:solidFill>
              </a:rPr>
              <a:t>China</a:t>
            </a:r>
            <a:r>
              <a:rPr lang="pt-BR" smtClean="0"/>
              <a:t> é </a:t>
            </a:r>
            <a:r>
              <a:rPr lang="pt-BR" smtClean="0">
                <a:solidFill>
                  <a:srgbClr val="C00000"/>
                </a:solidFill>
              </a:rPr>
              <a:t>por volta de 1,5% </a:t>
            </a:r>
            <a:r>
              <a:rPr lang="pt-BR" smtClean="0"/>
              <a:t>.(1)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Um estudo anterior na população </a:t>
            </a:r>
            <a:r>
              <a:rPr lang="pt-BR" smtClean="0">
                <a:solidFill>
                  <a:srgbClr val="C00000"/>
                </a:solidFill>
              </a:rPr>
              <a:t>Sul de Taiwan </a:t>
            </a:r>
            <a:r>
              <a:rPr lang="pt-BR" smtClean="0"/>
              <a:t>(em 2% dos nascidos prematuros) revelou uma </a:t>
            </a:r>
            <a:r>
              <a:rPr lang="pt-BR" smtClean="0">
                <a:solidFill>
                  <a:srgbClr val="C00000"/>
                </a:solidFill>
              </a:rPr>
              <a:t>incidência convulsão febril </a:t>
            </a:r>
            <a:r>
              <a:rPr lang="pt-BR" smtClean="0"/>
              <a:t>de </a:t>
            </a:r>
            <a:r>
              <a:rPr lang="pt-BR" smtClean="0">
                <a:solidFill>
                  <a:srgbClr val="C00000"/>
                </a:solidFill>
              </a:rPr>
              <a:t>2,4%</a:t>
            </a:r>
            <a:r>
              <a:rPr lang="pt-BR" smtClean="0"/>
              <a:t> em </a:t>
            </a:r>
            <a:r>
              <a:rPr lang="pt-BR" smtClean="0">
                <a:solidFill>
                  <a:srgbClr val="C00000"/>
                </a:solidFill>
              </a:rPr>
              <a:t>crianças com 3 anos</a:t>
            </a:r>
            <a:r>
              <a:rPr lang="pt-BR" smtClean="0"/>
              <a:t>.(13) 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Outros estudos também têm demonstrado que </a:t>
            </a:r>
            <a:r>
              <a:rPr lang="pt-BR" smtClean="0">
                <a:solidFill>
                  <a:srgbClr val="C00000"/>
                </a:solidFill>
              </a:rPr>
              <a:t>o baixo peso ao nascer </a:t>
            </a:r>
            <a:r>
              <a:rPr lang="pt-BR" smtClean="0"/>
              <a:t>e </a:t>
            </a:r>
            <a:r>
              <a:rPr lang="pt-BR" smtClean="0">
                <a:solidFill>
                  <a:srgbClr val="C00000"/>
                </a:solidFill>
              </a:rPr>
              <a:t>prematuridade</a:t>
            </a:r>
            <a:r>
              <a:rPr lang="pt-BR" smtClean="0"/>
              <a:t> são </a:t>
            </a:r>
            <a:r>
              <a:rPr lang="pt-BR" smtClean="0">
                <a:solidFill>
                  <a:srgbClr val="C00000"/>
                </a:solidFill>
              </a:rPr>
              <a:t>fatores de risco </a:t>
            </a:r>
            <a:r>
              <a:rPr lang="pt-BR" smtClean="0"/>
              <a:t>para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smtClean="0"/>
              <a:t>.(3-8)</a:t>
            </a:r>
          </a:p>
          <a:p>
            <a:pPr algn="just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4005263"/>
            <a:ext cx="8137525" cy="2447925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mtClean="0">
                <a:solidFill>
                  <a:srgbClr val="C00000"/>
                </a:solidFill>
              </a:rPr>
              <a:t>Prematuros</a:t>
            </a:r>
            <a:r>
              <a:rPr lang="pt-BR" smtClean="0"/>
              <a:t> correm um </a:t>
            </a:r>
            <a:r>
              <a:rPr lang="pt-BR" smtClean="0">
                <a:solidFill>
                  <a:srgbClr val="C00000"/>
                </a:solidFill>
              </a:rPr>
              <a:t>alto risco </a:t>
            </a:r>
            <a:r>
              <a:rPr lang="pt-BR" smtClean="0"/>
              <a:t>de eventos </a:t>
            </a:r>
            <a:r>
              <a:rPr lang="pt-BR" smtClean="0">
                <a:solidFill>
                  <a:srgbClr val="C00000"/>
                </a:solidFill>
              </a:rPr>
              <a:t>hipóxico-isquêmicos</a:t>
            </a:r>
            <a:r>
              <a:rPr lang="pt-BR" smtClean="0"/>
              <a:t> e </a:t>
            </a:r>
            <a:r>
              <a:rPr lang="pt-BR" smtClean="0">
                <a:solidFill>
                  <a:srgbClr val="C00000"/>
                </a:solidFill>
              </a:rPr>
              <a:t>infecciosos</a:t>
            </a:r>
            <a:r>
              <a:rPr lang="pt-BR" smtClean="0"/>
              <a:t> por causa da </a:t>
            </a:r>
            <a:r>
              <a:rPr lang="pt-BR" smtClean="0">
                <a:solidFill>
                  <a:srgbClr val="002060"/>
                </a:solidFill>
              </a:rPr>
              <a:t>imaturidade pulmonar</a:t>
            </a:r>
            <a:r>
              <a:rPr lang="pt-BR" smtClean="0"/>
              <a:t>, </a:t>
            </a:r>
            <a:r>
              <a:rPr lang="pt-BR" smtClean="0">
                <a:solidFill>
                  <a:srgbClr val="002060"/>
                </a:solidFill>
              </a:rPr>
              <a:t>insuficiência cardiovascular</a:t>
            </a:r>
            <a:r>
              <a:rPr lang="pt-BR" smtClean="0"/>
              <a:t> e </a:t>
            </a:r>
            <a:r>
              <a:rPr lang="pt-BR" smtClean="0">
                <a:solidFill>
                  <a:srgbClr val="002060"/>
                </a:solidFill>
              </a:rPr>
              <a:t>sepse</a:t>
            </a:r>
            <a:r>
              <a:rPr lang="pt-BR" smtClean="0"/>
              <a:t>. (10)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mtClean="0"/>
              <a:t>O aumento na ocorrência de convulsão febril em crianças nascidas muito prematuras podem ser devido a vários eventos adversos relacionados com eventos hipóxico-isquêmicos  ou infecção durante o início da vida (estes  podem alterar a excitabilidade neuronal).(22,23)</a:t>
            </a:r>
            <a:endParaRPr lang="pt-BR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algn="just"/>
            <a:endParaRPr lang="pt-BR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00113" y="188913"/>
            <a:ext cx="7269162" cy="758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Discussão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250825" y="1125538"/>
            <a:ext cx="7942263" cy="2678112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FF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>
                <a:solidFill>
                  <a:srgbClr val="000000"/>
                </a:solidFill>
                <a:latin typeface="Century Schoolbook"/>
              </a:rPr>
              <a:t>O presente estudo, verificou-se que 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incidência de convulsão febril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foi de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4%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(23 de 575) com a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idade de 3 anos 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em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crianças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nascidas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muito prematuras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e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6,1%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 (35 de 575) naqueles com </a:t>
            </a:r>
            <a:r>
              <a:rPr lang="pt-BR">
                <a:solidFill>
                  <a:srgbClr val="C00000"/>
                </a:solidFill>
                <a:latin typeface="Century Schoolbook"/>
              </a:rPr>
              <a:t>5 anos</a:t>
            </a:r>
            <a:r>
              <a:rPr lang="pt-BR">
                <a:solidFill>
                  <a:srgbClr val="000000"/>
                </a:solidFill>
                <a:latin typeface="Century Schoolbook"/>
              </a:rPr>
              <a:t>. Ambos resultados são consideravelmente mais elevados do que a incidência na população geral. (1,8,13)</a:t>
            </a:r>
          </a:p>
          <a:p>
            <a:pPr marL="742950" lvl="1" indent="-285750" algn="just">
              <a:buFont typeface="Wingdings" pitchFamily="2" charset="2"/>
              <a:buChar char="v"/>
            </a:pPr>
            <a:r>
              <a:rPr lang="pt-BR" sz="1600">
                <a:solidFill>
                  <a:srgbClr val="002060"/>
                </a:solidFill>
                <a:latin typeface="Century Schoolbook"/>
              </a:rPr>
              <a:t>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razão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 para esta discrepância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permanece desconhecida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. </a:t>
            </a:r>
          </a:p>
          <a:p>
            <a:pPr marL="1200150" lvl="2" indent="-285750" algn="just">
              <a:buFont typeface="Wingdings" pitchFamily="2" charset="2"/>
              <a:buChar char="v"/>
            </a:pPr>
            <a:r>
              <a:rPr lang="pt-BR" sz="1600">
                <a:solidFill>
                  <a:srgbClr val="002060"/>
                </a:solidFill>
                <a:latin typeface="Century Schoolbook"/>
              </a:rPr>
              <a:t>Pode estar associada com 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vulnerabilidade do cérebro</a:t>
            </a:r>
            <a:r>
              <a:rPr lang="pt-BR" sz="1600">
                <a:solidFill>
                  <a:srgbClr val="002060"/>
                </a:solidFill>
                <a:latin typeface="Century Schoolbook"/>
              </a:rPr>
              <a:t> em desenvolvimento ou complicações ou a </a:t>
            </a:r>
            <a:r>
              <a:rPr lang="pt-BR" sz="1600">
                <a:solidFill>
                  <a:srgbClr val="C00000"/>
                </a:solidFill>
                <a:latin typeface="Century Schoolbook"/>
              </a:rPr>
              <a:t>medicação usada no início da vida.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>
              <a:lnSpc>
                <a:spcPct val="85000"/>
              </a:lnSpc>
            </a:pPr>
            <a:r>
              <a:rPr lang="pt-BR" smtClean="0"/>
              <a:t>Estudos tem indicado que alterações na estrutura e função neural, provocado por um estresse no RN, pode contribuir para  </a:t>
            </a:r>
            <a:r>
              <a:rPr lang="pt-BR" smtClean="0">
                <a:solidFill>
                  <a:srgbClr val="C00000"/>
                </a:solidFill>
              </a:rPr>
              <a:t>convulsão febril</a:t>
            </a:r>
            <a:r>
              <a:rPr lang="pt-BR" smtClean="0">
                <a:solidFill>
                  <a:srgbClr val="FF0000"/>
                </a:solidFill>
              </a:rPr>
              <a:t> </a:t>
            </a:r>
            <a:r>
              <a:rPr lang="pt-BR" smtClean="0"/>
              <a:t>e epilepsia.(24,25)</a:t>
            </a:r>
          </a:p>
          <a:p>
            <a:pPr algn="just">
              <a:lnSpc>
                <a:spcPct val="85000"/>
              </a:lnSpc>
            </a:pPr>
            <a:endParaRPr lang="pt-BR" smtClean="0"/>
          </a:p>
          <a:p>
            <a:pPr algn="just">
              <a:lnSpc>
                <a:spcPct val="85000"/>
              </a:lnSpc>
            </a:pPr>
            <a:r>
              <a:rPr lang="pt-BR" smtClean="0"/>
              <a:t>Estudos anteriores, relataram que os </a:t>
            </a:r>
            <a:r>
              <a:rPr lang="pt-BR" smtClean="0">
                <a:solidFill>
                  <a:srgbClr val="C00000"/>
                </a:solidFill>
              </a:rPr>
              <a:t>Hormônios Excitatórios Liberadores de Corticotropina (CRH), que é ativado pelo estresse, estão associados  com o desenvolvimento de convulsões. (26)</a:t>
            </a:r>
          </a:p>
          <a:p>
            <a:pPr>
              <a:lnSpc>
                <a:spcPct val="85000"/>
              </a:lnSpc>
            </a:pPr>
            <a:r>
              <a:rPr lang="pt-PT" smtClean="0"/>
              <a:t>CRH, uma molécula pró-convulsivante, atua não somente com um produtor de fator hipotalâmico, mas também como um modulador de excitação do circuito límbico. </a:t>
            </a:r>
          </a:p>
          <a:p>
            <a:pPr>
              <a:lnSpc>
                <a:spcPct val="85000"/>
              </a:lnSpc>
            </a:pPr>
            <a:r>
              <a:rPr lang="pt-PT" smtClean="0"/>
              <a:t>Populações neuronais que  sintetizam CRH ou possuem receptores CRH são abundantes no sistema límbico, particularmente a amígdala e hipocampo. (27)</a:t>
            </a:r>
            <a:r>
              <a:rPr lang="pt-BR" smtClean="0"/>
              <a:t> </a:t>
            </a:r>
            <a:endParaRPr lang="pt-BR" smtClean="0">
              <a:solidFill>
                <a:srgbClr val="C00000"/>
              </a:solidFill>
            </a:endParaRPr>
          </a:p>
          <a:p>
            <a:pPr>
              <a:lnSpc>
                <a:spcPct val="85000"/>
              </a:lnSpc>
            </a:pPr>
            <a:endParaRPr lang="pt-BR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1"/>
          </p:nvPr>
        </p:nvSpPr>
        <p:spPr bwMode="auto">
          <a:xfrm>
            <a:off x="179388" y="1828800"/>
            <a:ext cx="8064500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85000"/>
              </a:lnSpc>
            </a:pPr>
            <a:r>
              <a:rPr lang="pt-PT" sz="2000" smtClean="0"/>
              <a:t>As crianças mais novas podem ser particularmente susceptíveis a convulsões porque o receptor CRH é o principal receptor ligado durante experiências estressantes em animais jovens (28) e aumento dos níveis de CRH, receptores CRH, e proteína ligada ao CRH foi observado no pós-morte nos cérebros de crianças com epilepsia generalizada. (29)</a:t>
            </a:r>
            <a:endParaRPr lang="pt-BR" sz="2000" smtClean="0"/>
          </a:p>
          <a:p>
            <a:pPr>
              <a:lnSpc>
                <a:spcPct val="85000"/>
              </a:lnSpc>
            </a:pPr>
            <a:r>
              <a:rPr lang="pt-PT" sz="2000" smtClean="0"/>
              <a:t>CRH é um provável candidato para modular a excitabilidade em resposta a disparadores tais como febre no desenvolvimento cérebro (26).</a:t>
            </a:r>
            <a:r>
              <a:rPr lang="pt-BR" sz="2000" smtClean="0"/>
              <a:t> </a:t>
            </a:r>
          </a:p>
          <a:p>
            <a:pPr algn="ctr">
              <a:lnSpc>
                <a:spcPct val="85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3399"/>
                </a:solidFill>
              </a:rPr>
              <a:t>Estes resultados sugerem que o aumento do risco de convulsão febril em crianças muito prematuras podem estar relacionados com substratos neurais característicos tais como o  CRH induzido pelo estresse no início da formação  cerebral, ainda imatura.    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971550" y="333375"/>
            <a:ext cx="72691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0"/>
            <a:ext cx="7269163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428736"/>
            <a:ext cx="7018342" cy="4351338"/>
          </a:xfrm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/>
            <a:r>
              <a:rPr lang="pt-BR" dirty="0" smtClean="0"/>
              <a:t> </a:t>
            </a:r>
            <a:r>
              <a:rPr lang="pt-BR" sz="1600" dirty="0" smtClean="0"/>
              <a:t>Durante o período neonatal, </a:t>
            </a:r>
            <a:r>
              <a:rPr lang="pt-BR" sz="1600" dirty="0" smtClean="0">
                <a:solidFill>
                  <a:srgbClr val="C00000"/>
                </a:solidFill>
              </a:rPr>
              <a:t>corticosteróides </a:t>
            </a:r>
            <a:r>
              <a:rPr lang="pt-BR" sz="1600" dirty="0" smtClean="0"/>
              <a:t>são comumente utilizados para tratar </a:t>
            </a:r>
            <a:r>
              <a:rPr lang="pt-BR" sz="1600" dirty="0" smtClean="0">
                <a:solidFill>
                  <a:srgbClr val="C00000"/>
                </a:solidFill>
              </a:rPr>
              <a:t>displasia</a:t>
            </a:r>
            <a:r>
              <a:rPr lang="pt-BR" sz="1600" dirty="0" smtClean="0">
                <a:solidFill>
                  <a:srgbClr val="FF0000"/>
                </a:solidFill>
              </a:rPr>
              <a:t> </a:t>
            </a:r>
            <a:r>
              <a:rPr lang="pt-BR" sz="1600" dirty="0" smtClean="0">
                <a:solidFill>
                  <a:srgbClr val="C00000"/>
                </a:solidFill>
              </a:rPr>
              <a:t>broncopulmonar</a:t>
            </a:r>
            <a:r>
              <a:rPr lang="pt-BR" sz="1600" dirty="0" smtClean="0"/>
              <a:t>, o que é uma causa comum de efeito adverso a longo prazo.(12,30)</a:t>
            </a:r>
          </a:p>
          <a:p>
            <a:pPr algn="just"/>
            <a:r>
              <a:rPr lang="pt-BR" sz="1600" dirty="0" smtClean="0"/>
              <a:t> O presente estudo evidencia que a exposição aos </a:t>
            </a:r>
            <a:r>
              <a:rPr lang="pt-BR" sz="1600" dirty="0" smtClean="0">
                <a:solidFill>
                  <a:srgbClr val="C00000"/>
                </a:solidFill>
              </a:rPr>
              <a:t>corticosteróides pós</a:t>
            </a:r>
            <a:r>
              <a:rPr lang="pt-BR" sz="1600" dirty="0" smtClean="0">
                <a:solidFill>
                  <a:srgbClr val="FF0000"/>
                </a:solidFill>
              </a:rPr>
              <a:t>-</a:t>
            </a:r>
            <a:r>
              <a:rPr lang="pt-BR" sz="1600" dirty="0" smtClean="0">
                <a:solidFill>
                  <a:srgbClr val="C00000"/>
                </a:solidFill>
              </a:rPr>
              <a:t>natais</a:t>
            </a:r>
            <a:r>
              <a:rPr lang="pt-BR" sz="1600" dirty="0" smtClean="0"/>
              <a:t>, está associada a uma alta incidência de </a:t>
            </a:r>
            <a:r>
              <a:rPr lang="pt-BR" sz="1600" dirty="0" smtClean="0">
                <a:solidFill>
                  <a:srgbClr val="C00000"/>
                </a:solidFill>
              </a:rPr>
              <a:t>convulsão</a:t>
            </a:r>
            <a:r>
              <a:rPr lang="pt-BR" sz="1600" dirty="0" smtClean="0">
                <a:solidFill>
                  <a:srgbClr val="FF0000"/>
                </a:solidFill>
              </a:rPr>
              <a:t> </a:t>
            </a:r>
            <a:r>
              <a:rPr lang="pt-BR" sz="1600" dirty="0" smtClean="0">
                <a:solidFill>
                  <a:srgbClr val="C00000"/>
                </a:solidFill>
              </a:rPr>
              <a:t>febril</a:t>
            </a:r>
            <a:r>
              <a:rPr lang="pt-BR" sz="1600" dirty="0" smtClean="0"/>
              <a:t>, em crianças nascidas muito prematuras. Contudo, sua fisiopatologia, continua pouco conhecida.</a:t>
            </a:r>
          </a:p>
          <a:p>
            <a:r>
              <a:rPr lang="pt-PT" sz="1600" dirty="0" smtClean="0"/>
              <a:t>Receptores de  glucocorticóides no hipocampo e CRH, que estão envolvidos na susceptibilidade da convulsão neuronal e comportamento, foram identificados como possíveis alvos  do efeito dos glucocorticóides no início da vida . </a:t>
            </a:r>
          </a:p>
          <a:p>
            <a:pPr algn="ctr"/>
            <a:r>
              <a:rPr lang="pt-PT" sz="2000" b="1" dirty="0" smtClean="0">
                <a:solidFill>
                  <a:srgbClr val="FF3399"/>
                </a:solidFill>
              </a:rPr>
              <a:t>Exposição excessiva aos glucocorticóides precocemente pode levar a uma diminuição da expressão dos receptores aos glucocorticóides e um aumento da expressão do CRH nos neurônio .(31)</a:t>
            </a:r>
            <a:endParaRPr lang="pt-BR" sz="2000" b="1" dirty="0" smtClean="0">
              <a:solidFill>
                <a:srgbClr val="FF3399"/>
              </a:solidFill>
            </a:endParaRPr>
          </a:p>
          <a:p>
            <a:pPr algn="ctr"/>
            <a:endParaRPr lang="pt-BR" sz="2000" b="1" dirty="0" smtClean="0">
              <a:solidFill>
                <a:srgbClr val="FF3399"/>
              </a:solidFill>
            </a:endParaRPr>
          </a:p>
          <a:p>
            <a:pPr algn="just"/>
            <a:endParaRPr lang="pt-BR" sz="2000" b="1" dirty="0" smtClean="0">
              <a:solidFill>
                <a:srgbClr val="FF3399"/>
              </a:solidFill>
            </a:endParaRPr>
          </a:p>
          <a:p>
            <a:pPr algn="just"/>
            <a:endParaRPr lang="pt-BR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828800"/>
            <a:ext cx="8316913" cy="455295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85000"/>
              </a:lnSpc>
            </a:pPr>
            <a:r>
              <a:rPr lang="pt-BR" smtClean="0"/>
              <a:t> Os achados mostram que o uso de </a:t>
            </a:r>
            <a:r>
              <a:rPr lang="pt-BR" smtClean="0">
                <a:solidFill>
                  <a:srgbClr val="C00000"/>
                </a:solidFill>
              </a:rPr>
              <a:t>corticosteróides </a:t>
            </a:r>
            <a:r>
              <a:rPr lang="pt-BR" smtClean="0"/>
              <a:t>nos recém-nascidos, pode estar associado a um risco de </a:t>
            </a:r>
            <a:r>
              <a:rPr lang="pt-BR" smtClean="0">
                <a:solidFill>
                  <a:srgbClr val="C00000"/>
                </a:solidFill>
              </a:rPr>
              <a:t>convulsão</a:t>
            </a:r>
            <a:r>
              <a:rPr lang="pt-BR" smtClean="0"/>
              <a:t>, por alteração na regulação do CRH, em regiões envolvidas nesse circuito, que processa estímulos cerebrais.(26)</a:t>
            </a:r>
          </a:p>
          <a:p>
            <a:pPr>
              <a:lnSpc>
                <a:spcPct val="85000"/>
              </a:lnSpc>
            </a:pPr>
            <a:r>
              <a:rPr lang="pt-BR" smtClean="0"/>
              <a:t>Além disto, em numerosos modelos animais, a suplementação de corticosteróides tem levada a mudanças morfológicas ou funcionais nas estruturas do hipocampo que são semelhantes aquelas nos pacientes com epilepsia do lobo temporal. (24) </a:t>
            </a:r>
            <a:br>
              <a:rPr lang="pt-BR" smtClean="0"/>
            </a:br>
            <a:endParaRPr lang="pt-BR" smtClean="0"/>
          </a:p>
          <a:p>
            <a:pPr>
              <a:lnSpc>
                <a:spcPct val="85000"/>
              </a:lnSpc>
            </a:pPr>
            <a:r>
              <a:rPr lang="pt-BR" smtClean="0"/>
              <a:t>A administração de doses elevadas de </a:t>
            </a:r>
            <a:r>
              <a:rPr lang="pt-BR" smtClean="0">
                <a:solidFill>
                  <a:srgbClr val="C00000"/>
                </a:solidFill>
              </a:rPr>
              <a:t>glicocorticóides</a:t>
            </a:r>
            <a:r>
              <a:rPr lang="pt-BR" smtClean="0"/>
              <a:t>, resultou em atrofia do hipocampo, perda de células piramidais na regiões CA1 e CA3 e inibição  da neurogênese das células granuladas dentadas.(33)</a:t>
            </a:r>
          </a:p>
          <a:p>
            <a:pPr algn="just">
              <a:lnSpc>
                <a:spcPct val="85000"/>
              </a:lnSpc>
            </a:pPr>
            <a:endParaRPr lang="pt-BR" smtClean="0">
              <a:solidFill>
                <a:srgbClr val="FF3399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714488"/>
            <a:ext cx="8640763" cy="48387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pt-PT" sz="2000" dirty="0" smtClean="0"/>
              <a:t>Estas alterações anormais são suportadas pela observação de que o </a:t>
            </a:r>
            <a:r>
              <a:rPr lang="pt-PT" sz="2000" dirty="0" smtClean="0">
                <a:solidFill>
                  <a:srgbClr val="FF3399"/>
                </a:solidFill>
              </a:rPr>
              <a:t>estresse precoce facilita o desenvolvimento de convulsão</a:t>
            </a:r>
            <a:r>
              <a:rPr lang="pt-PT" sz="2000" dirty="0" smtClean="0"/>
              <a:t>. (34)</a:t>
            </a:r>
          </a:p>
          <a:p>
            <a:r>
              <a:rPr lang="pt-PT" sz="2000" dirty="0" smtClean="0">
                <a:solidFill>
                  <a:srgbClr val="FF3399"/>
                </a:solidFill>
              </a:rPr>
              <a:t>Esse efeito sobre o desenvolvimento da convulsão pode ser mediada pela </a:t>
            </a:r>
            <a:r>
              <a:rPr lang="pt-PT" sz="2000" b="1" dirty="0" smtClean="0">
                <a:solidFill>
                  <a:srgbClr val="FF3399"/>
                </a:solidFill>
              </a:rPr>
              <a:t>corticosterona</a:t>
            </a:r>
            <a:r>
              <a:rPr lang="pt-PT" sz="2000" dirty="0" smtClean="0"/>
              <a:t>: o efeito facilitador da corticosterona no estado de mal epiléptico induzido quimicamente em filhotes de ratos é inibida pela síntese do bloqueador da corticosterona, </a:t>
            </a:r>
            <a:r>
              <a:rPr lang="pt-PT" sz="2000" b="1" dirty="0" smtClean="0">
                <a:solidFill>
                  <a:srgbClr val="FF3399"/>
                </a:solidFill>
              </a:rPr>
              <a:t>confirmando assim</a:t>
            </a:r>
            <a:br>
              <a:rPr lang="pt-PT" sz="2000" b="1" dirty="0" smtClean="0">
                <a:solidFill>
                  <a:srgbClr val="FF3399"/>
                </a:solidFill>
              </a:rPr>
            </a:br>
            <a:r>
              <a:rPr lang="pt-PT" sz="2000" b="1" dirty="0" smtClean="0">
                <a:solidFill>
                  <a:srgbClr val="FF3399"/>
                </a:solidFill>
              </a:rPr>
              <a:t>o papel crucial da corticosterona na susceptibilidade na convulsão</a:t>
            </a:r>
            <a:r>
              <a:rPr lang="pt-PT" sz="2000" dirty="0" smtClean="0"/>
              <a:t>. (35)</a:t>
            </a:r>
            <a:br>
              <a:rPr lang="pt-PT" sz="2000" dirty="0" smtClean="0"/>
            </a:br>
            <a:endParaRPr lang="pt-BR" sz="2000" dirty="0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1844675"/>
            <a:ext cx="8485188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PT" b="1" smtClean="0">
                <a:solidFill>
                  <a:srgbClr val="FF3399"/>
                </a:solidFill>
              </a:rPr>
              <a:t>Altos níveis de corticosterona na vida precoce acredita-se que irreversivelmente prejudiquem o controle inibidor do eixo hipotálamo-pituitária-adrenal</a:t>
            </a:r>
            <a:r>
              <a:rPr lang="pt-PT" smtClean="0">
                <a:solidFill>
                  <a:srgbClr val="FF3399"/>
                </a:solidFill>
              </a:rPr>
              <a:t>.</a:t>
            </a:r>
          </a:p>
          <a:p>
            <a:r>
              <a:rPr lang="pt-PT" smtClean="0"/>
              <a:t>A desinibição deste eixo de estresse crônico eixo pode induzir baixa regulação do CRH dos  núcleos paraventriculares. (26). </a:t>
            </a:r>
          </a:p>
          <a:p>
            <a:r>
              <a:rPr lang="pt-PT" smtClean="0"/>
              <a:t>Além disso, Qaheri et al (36) relataram que </a:t>
            </a:r>
            <a:r>
              <a:rPr lang="pt-PT" b="1" smtClean="0">
                <a:solidFill>
                  <a:srgbClr val="FF3399"/>
                </a:solidFill>
              </a:rPr>
              <a:t>a exposição à dexametasona neonatal  em crias de ratos diminuiu o limiar das convulsões na vida adulta.</a:t>
            </a:r>
            <a:br>
              <a:rPr lang="pt-PT" b="1" smtClean="0">
                <a:solidFill>
                  <a:srgbClr val="FF3399"/>
                </a:solidFill>
              </a:rPr>
            </a:br>
            <a:endParaRPr lang="pt-PT" b="1" smtClean="0">
              <a:solidFill>
                <a:srgbClr val="FF3399"/>
              </a:solidFill>
            </a:endParaRPr>
          </a:p>
          <a:p>
            <a:r>
              <a:rPr lang="pt-PT" smtClean="0"/>
              <a:t>Coletivamente, estes relatos sobre </a:t>
            </a:r>
            <a:r>
              <a:rPr lang="pt-PT" b="1" smtClean="0">
                <a:solidFill>
                  <a:srgbClr val="FF3399"/>
                </a:solidFill>
              </a:rPr>
              <a:t>a utilização de corticosteróides durante o início da vida apóiam apresente constatação de que o tratamento  pós-natal com corticosteróide reduz o limiar de convulsão durante a doença febril em crianças nascidas muito prematuros</a:t>
            </a:r>
            <a:r>
              <a:rPr lang="pt-BR" b="1" smtClean="0">
                <a:solidFill>
                  <a:srgbClr val="FF3399"/>
                </a:solidFill>
              </a:rPr>
              <a:t> 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/>
          </p:cNvSpPr>
          <p:nvPr>
            <p:ph type="body" idx="1"/>
          </p:nvPr>
        </p:nvSpPr>
        <p:spPr bwMode="auto">
          <a:xfrm>
            <a:off x="250825" y="1828800"/>
            <a:ext cx="7921625" cy="43513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PT" smtClean="0"/>
              <a:t>No entanto, um maior seguimento das crianças com FS e com maior número de pacientes nascidos prematuros é necessário para validar os presentes resultados deste. </a:t>
            </a:r>
          </a:p>
          <a:p>
            <a:r>
              <a:rPr lang="pt-PT" smtClean="0"/>
              <a:t>O estado de sobrevivência foi um potencial efeito comum do uso de corticosteróides e FS. Devido ter sido  incluídos apenas os sobreviventes, os autores poderiam  ter introduzido viés de seleção que rendeu espúria</a:t>
            </a:r>
            <a:br>
              <a:rPr lang="pt-PT" smtClean="0"/>
            </a:br>
            <a:r>
              <a:rPr lang="pt-PT" smtClean="0"/>
              <a:t>associações entre o uso de esteróide  e FS. </a:t>
            </a:r>
          </a:p>
          <a:p>
            <a:r>
              <a:rPr lang="pt-PT" smtClean="0"/>
              <a:t>No entanto, esse viés pode ter tido apenas um efeito menor sobre</a:t>
            </a:r>
            <a:br>
              <a:rPr lang="pt-PT" smtClean="0"/>
            </a:br>
            <a:r>
              <a:rPr lang="pt-PT" smtClean="0"/>
              <a:t>o presente achado porque a taxa de mortalidade pela FS é muito rara. (37)</a:t>
            </a:r>
            <a:br>
              <a:rPr lang="pt-PT" smtClean="0"/>
            </a:br>
            <a:endParaRPr lang="pt-BR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611188" y="-387350"/>
            <a:ext cx="7269162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pt-BR" sz="4000">
                <a:solidFill>
                  <a:schemeClr val="accent1"/>
                </a:solidFill>
                <a:latin typeface="Century Schoolbook"/>
              </a:rPr>
              <a:t>Discussão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accent1"/>
                </a:solidFill>
              </a:rPr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 bwMode="auto">
          <a:ln w="57150" cap="rnd">
            <a:solidFill>
              <a:srgbClr val="FF3399"/>
            </a:solidFill>
            <a:prstDash val="sysDot"/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buFont typeface="Arial" pitchFamily="34" charset="0"/>
              <a:buNone/>
            </a:pPr>
            <a:r>
              <a:rPr lang="pt-BR" sz="2800" smtClean="0"/>
              <a:t>O presente estudo indica que crianças nascidas muito prematuras, são susceptíveis a apresentarem convulsão febril e que o</a:t>
            </a:r>
            <a:r>
              <a:rPr lang="pt-BR" sz="2800" smtClean="0">
                <a:solidFill>
                  <a:srgbClr val="000000"/>
                </a:solidFill>
              </a:rPr>
              <a:t> tratamento pós-natal com </a:t>
            </a:r>
            <a:r>
              <a:rPr lang="pt-BR" sz="2800" smtClean="0">
                <a:solidFill>
                  <a:srgbClr val="C00000"/>
                </a:solidFill>
              </a:rPr>
              <a:t>corticosteróide </a:t>
            </a:r>
            <a:r>
              <a:rPr lang="pt-BR" sz="2800" smtClean="0">
                <a:solidFill>
                  <a:srgbClr val="000000"/>
                </a:solidFill>
              </a:rPr>
              <a:t>está associado com o risco de </a:t>
            </a:r>
            <a:r>
              <a:rPr lang="pt-BR" sz="2800" smtClean="0">
                <a:solidFill>
                  <a:srgbClr val="C00000"/>
                </a:solidFill>
              </a:rPr>
              <a:t>convulsão</a:t>
            </a:r>
            <a:r>
              <a:rPr lang="pt-BR" sz="2800" smtClean="0">
                <a:solidFill>
                  <a:srgbClr val="FF0000"/>
                </a:solidFill>
              </a:rPr>
              <a:t> </a:t>
            </a:r>
            <a:r>
              <a:rPr lang="pt-BR" sz="2800" smtClean="0">
                <a:solidFill>
                  <a:srgbClr val="C00000"/>
                </a:solidFill>
              </a:rPr>
              <a:t>febril</a:t>
            </a:r>
            <a:r>
              <a:rPr lang="pt-BR" sz="2800" smtClean="0">
                <a:solidFill>
                  <a:srgbClr val="FF0000"/>
                </a:solidFill>
              </a:rPr>
              <a:t>  e ao aumento da susceptibilidade de convulsões durante uma doença febril </a:t>
            </a:r>
            <a:r>
              <a:rPr lang="pt-BR" sz="2800" smtClean="0">
                <a:solidFill>
                  <a:srgbClr val="000000"/>
                </a:solidFill>
              </a:rPr>
              <a:t>nestas crianças</a:t>
            </a:r>
          </a:p>
          <a:p>
            <a:pPr algn="ctr"/>
            <a:endParaRPr lang="pt-BR" sz="280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268413"/>
            <a:ext cx="7429500" cy="4351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/>
          </p:cNvSpPr>
          <p:nvPr>
            <p:ph type="body" idx="1"/>
          </p:nvPr>
        </p:nvSpPr>
        <p:spPr bwMode="auto">
          <a:xfrm>
            <a:off x="1042988" y="2924175"/>
            <a:ext cx="6289675" cy="2160588"/>
          </a:xfrm>
          <a:solidFill>
            <a:schemeClr val="folHlink"/>
          </a:solidFill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75000"/>
              </a:lnSpc>
              <a:buFont typeface="Arial" pitchFamily="34" charset="0"/>
              <a:buNone/>
            </a:pPr>
            <a:r>
              <a:rPr lang="pt-PT" sz="1200" b="1" smtClean="0">
                <a:solidFill>
                  <a:schemeClr val="accent1"/>
                </a:solidFill>
              </a:rPr>
              <a:t>                   </a:t>
            </a:r>
            <a:r>
              <a:rPr lang="pt-PT" sz="1600" b="1" smtClean="0">
                <a:solidFill>
                  <a:schemeClr val="accent1"/>
                </a:solidFill>
              </a:rPr>
              <a:t>O QUE ESTE ESTUDO ACRESCENTA</a:t>
            </a:r>
            <a:endParaRPr lang="pt-PT" sz="1600" smtClean="0"/>
          </a:p>
          <a:p>
            <a:pPr>
              <a:lnSpc>
                <a:spcPct val="75000"/>
              </a:lnSpc>
            </a:pPr>
            <a:r>
              <a:rPr lang="pt-PT" sz="2000" smtClean="0">
                <a:solidFill>
                  <a:srgbClr val="FF3399"/>
                </a:solidFill>
              </a:rPr>
              <a:t>A incidência cumulativa de FS foi alta (6,1%) em crianças de 5 anos de idade que nasceram muito prematuras. O tratamento com corticosteróides pós-natal aumentou o risco de  FS e a susceptibilidade à convulsão  durante a doença febril em crianças nascidas muito prematuras.</a:t>
            </a:r>
            <a:r>
              <a:rPr lang="pt-BR" sz="2000" smtClean="0">
                <a:solidFill>
                  <a:srgbClr val="FF3399"/>
                </a:solidFill>
              </a:rPr>
              <a:t> </a:t>
            </a:r>
          </a:p>
        </p:txBody>
      </p:sp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92150"/>
            <a:ext cx="5543550" cy="2039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/>
          <a:lstStyle/>
          <a:p>
            <a:pPr marL="182880" indent="-182880" algn="just" fontAlgn="auto">
              <a:defRPr/>
            </a:pPr>
            <a:r>
              <a:rPr lang="pt-BR" sz="1400" dirty="0"/>
              <a:t>1. </a:t>
            </a:r>
            <a:r>
              <a:rPr lang="pt-BR" sz="1400" dirty="0" err="1"/>
              <a:t>Baram</a:t>
            </a:r>
            <a:r>
              <a:rPr lang="pt-BR" sz="1400" dirty="0"/>
              <a:t> TZ, </a:t>
            </a:r>
            <a:r>
              <a:rPr lang="pt-BR" sz="1400" dirty="0" err="1"/>
              <a:t>Shinnar</a:t>
            </a:r>
            <a:r>
              <a:rPr lang="pt-BR" sz="1400" dirty="0"/>
              <a:t> S.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San Diego, CA: </a:t>
            </a:r>
            <a:r>
              <a:rPr lang="pt-BR" sz="1400" dirty="0" err="1"/>
              <a:t>Academic</a:t>
            </a:r>
            <a:r>
              <a:rPr lang="pt-BR" sz="1400" dirty="0"/>
              <a:t> Press; 2002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2. Patterson JL, </a:t>
            </a:r>
            <a:r>
              <a:rPr lang="pt-BR" sz="1400" dirty="0" err="1"/>
              <a:t>Carapetian</a:t>
            </a:r>
            <a:r>
              <a:rPr lang="pt-BR" sz="1400" dirty="0"/>
              <a:t> SA, </a:t>
            </a:r>
            <a:r>
              <a:rPr lang="pt-BR" sz="1400" dirty="0" err="1"/>
              <a:t>Hageman</a:t>
            </a:r>
            <a:r>
              <a:rPr lang="pt-BR" sz="1400" dirty="0"/>
              <a:t> JR, </a:t>
            </a:r>
            <a:r>
              <a:rPr lang="pt-BR" sz="1400" dirty="0" err="1"/>
              <a:t>Kelley</a:t>
            </a:r>
            <a:r>
              <a:rPr lang="pt-BR" sz="1400" dirty="0"/>
              <a:t> KR.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</a:t>
            </a:r>
            <a:r>
              <a:rPr lang="pt-BR" sz="1400" dirty="0"/>
              <a:t> Ann. 2013;42(12):249–254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3. </a:t>
            </a:r>
            <a:r>
              <a:rPr lang="pt-BR" sz="1400" dirty="0" err="1"/>
              <a:t>Visser</a:t>
            </a:r>
            <a:r>
              <a:rPr lang="pt-BR" sz="1400" dirty="0"/>
              <a:t> AM, </a:t>
            </a:r>
            <a:r>
              <a:rPr lang="pt-BR" sz="1400" dirty="0" err="1"/>
              <a:t>Jaddoe</a:t>
            </a:r>
            <a:r>
              <a:rPr lang="pt-BR" sz="1400" dirty="0"/>
              <a:t> VW, </a:t>
            </a:r>
            <a:r>
              <a:rPr lang="pt-BR" sz="1400" dirty="0" err="1"/>
              <a:t>Hofman</a:t>
            </a:r>
            <a:r>
              <a:rPr lang="pt-BR" sz="1400" dirty="0"/>
              <a:t> A, et al. Fetal </a:t>
            </a:r>
            <a:r>
              <a:rPr lang="pt-BR" sz="1400" dirty="0" err="1"/>
              <a:t>growth</a:t>
            </a:r>
            <a:r>
              <a:rPr lang="pt-BR" sz="1400" dirty="0"/>
              <a:t> </a:t>
            </a:r>
            <a:r>
              <a:rPr lang="pt-BR" sz="1400" dirty="0" err="1"/>
              <a:t>retardation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of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2010;126(4). </a:t>
            </a:r>
            <a:r>
              <a:rPr lang="pt-BR" sz="1400" dirty="0" err="1"/>
              <a:t>Available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: </a:t>
            </a:r>
            <a:r>
              <a:rPr lang="pt-BR" sz="1400" dirty="0" err="1"/>
              <a:t>www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</a:t>
            </a:r>
            <a:r>
              <a:rPr lang="pt-BR" sz="1400" dirty="0" err="1"/>
              <a:t>org</a:t>
            </a:r>
            <a:r>
              <a:rPr lang="pt-BR" sz="1400" dirty="0"/>
              <a:t>/ </a:t>
            </a:r>
            <a:r>
              <a:rPr lang="pt-BR" sz="1400" dirty="0" err="1"/>
              <a:t>cgi</a:t>
            </a:r>
            <a:r>
              <a:rPr lang="pt-BR" sz="1400" dirty="0"/>
              <a:t>/ </a:t>
            </a:r>
            <a:r>
              <a:rPr lang="pt-BR" sz="1400" dirty="0" err="1"/>
              <a:t>content</a:t>
            </a:r>
            <a:r>
              <a:rPr lang="pt-BR" sz="1400" dirty="0"/>
              <a:t>/ </a:t>
            </a:r>
            <a:r>
              <a:rPr lang="pt-BR" sz="1400" dirty="0" err="1"/>
              <a:t>full</a:t>
            </a:r>
            <a:r>
              <a:rPr lang="pt-BR" sz="1400" dirty="0"/>
              <a:t>/ 126/ 4/ e919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4. </a:t>
            </a:r>
            <a:r>
              <a:rPr lang="pt-BR" sz="1400" dirty="0" err="1"/>
              <a:t>Vestergaard</a:t>
            </a:r>
            <a:r>
              <a:rPr lang="pt-BR" sz="1400" dirty="0"/>
              <a:t> M, </a:t>
            </a:r>
            <a:r>
              <a:rPr lang="pt-BR" sz="1400" dirty="0" err="1"/>
              <a:t>Wisborg</a:t>
            </a:r>
            <a:r>
              <a:rPr lang="pt-BR" sz="1400" dirty="0"/>
              <a:t> K, </a:t>
            </a:r>
            <a:r>
              <a:rPr lang="pt-BR" sz="1400" dirty="0" err="1"/>
              <a:t>Henriksen</a:t>
            </a:r>
            <a:r>
              <a:rPr lang="pt-BR" sz="1400" dirty="0"/>
              <a:t> TB, </a:t>
            </a:r>
            <a:r>
              <a:rPr lang="pt-BR" sz="1400" dirty="0" err="1"/>
              <a:t>Secher</a:t>
            </a:r>
            <a:r>
              <a:rPr lang="pt-BR" sz="1400" dirty="0"/>
              <a:t> NJ, </a:t>
            </a:r>
            <a:r>
              <a:rPr lang="pt-BR" sz="1400" dirty="0" err="1"/>
              <a:t>Ostergaard</a:t>
            </a:r>
            <a:r>
              <a:rPr lang="pt-BR" sz="1400" dirty="0"/>
              <a:t> JR, Olsen J. </a:t>
            </a:r>
            <a:r>
              <a:rPr lang="pt-BR" sz="1400" dirty="0" err="1"/>
              <a:t>Prenatal</a:t>
            </a:r>
            <a:r>
              <a:rPr lang="pt-BR" sz="1400" dirty="0"/>
              <a:t> </a:t>
            </a:r>
            <a:r>
              <a:rPr lang="pt-BR" sz="1400" dirty="0" err="1"/>
              <a:t>exposure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cigarettes</a:t>
            </a:r>
            <a:r>
              <a:rPr lang="pt-BR" sz="1400" dirty="0"/>
              <a:t>, </a:t>
            </a:r>
            <a:r>
              <a:rPr lang="pt-BR" sz="1400" dirty="0" err="1"/>
              <a:t>alcohol</a:t>
            </a:r>
            <a:r>
              <a:rPr lang="pt-BR" sz="1400" dirty="0"/>
              <a:t>,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coffee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for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2005;116(5):1089–1094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5. </a:t>
            </a:r>
            <a:r>
              <a:rPr lang="pt-BR" sz="1400" dirty="0" err="1"/>
              <a:t>Vestergaard</a:t>
            </a:r>
            <a:r>
              <a:rPr lang="pt-BR" sz="1400" dirty="0"/>
              <a:t> M, Basso O, </a:t>
            </a:r>
            <a:r>
              <a:rPr lang="pt-BR" sz="1400" dirty="0" err="1"/>
              <a:t>Henriksen</a:t>
            </a:r>
            <a:r>
              <a:rPr lang="pt-BR" sz="1400" dirty="0"/>
              <a:t> TB, </a:t>
            </a:r>
            <a:r>
              <a:rPr lang="pt-BR" sz="1400" dirty="0" err="1"/>
              <a:t>Ostergaard</a:t>
            </a:r>
            <a:r>
              <a:rPr lang="pt-BR" sz="1400" dirty="0"/>
              <a:t> J, </a:t>
            </a:r>
            <a:r>
              <a:rPr lang="pt-BR" sz="1400" dirty="0" err="1"/>
              <a:t>Secher</a:t>
            </a:r>
            <a:r>
              <a:rPr lang="pt-BR" sz="1400" dirty="0"/>
              <a:t> NJ, Olsen J. </a:t>
            </a:r>
            <a:r>
              <a:rPr lang="pt-BR" sz="1400" dirty="0" err="1"/>
              <a:t>Pre-eclampsia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convulsions</a:t>
            </a:r>
            <a:r>
              <a:rPr lang="pt-BR" sz="1400" dirty="0"/>
              <a:t>. </a:t>
            </a:r>
            <a:r>
              <a:rPr lang="pt-BR" sz="1400" dirty="0" err="1"/>
              <a:t>Arch</a:t>
            </a:r>
            <a:r>
              <a:rPr lang="pt-BR" sz="1400" dirty="0"/>
              <a:t> </a:t>
            </a:r>
            <a:r>
              <a:rPr lang="pt-BR" sz="1400" dirty="0" err="1"/>
              <a:t>Dis</a:t>
            </a:r>
            <a:r>
              <a:rPr lang="pt-BR" sz="1400" dirty="0"/>
              <a:t> </a:t>
            </a:r>
            <a:r>
              <a:rPr lang="pt-BR" sz="1400" dirty="0" err="1"/>
              <a:t>Child</a:t>
            </a:r>
            <a:r>
              <a:rPr lang="pt-BR" sz="1400" dirty="0"/>
              <a:t>. 2003;88(8):726–727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6. </a:t>
            </a:r>
            <a:r>
              <a:rPr lang="pt-BR" sz="1400" dirty="0" err="1"/>
              <a:t>Landreau</a:t>
            </a:r>
            <a:r>
              <a:rPr lang="pt-BR" sz="1400" dirty="0"/>
              <a:t>-Mascaro A, </a:t>
            </a:r>
            <a:r>
              <a:rPr lang="pt-BR" sz="1400" dirty="0" err="1"/>
              <a:t>Barret</a:t>
            </a:r>
            <a:r>
              <a:rPr lang="pt-BR" sz="1400" dirty="0"/>
              <a:t> B, </a:t>
            </a:r>
            <a:r>
              <a:rPr lang="pt-BR" sz="1400" dirty="0" err="1"/>
              <a:t>Mayaux</a:t>
            </a:r>
            <a:r>
              <a:rPr lang="pt-BR" sz="1400" dirty="0"/>
              <a:t> MJ, </a:t>
            </a:r>
            <a:r>
              <a:rPr lang="pt-BR" sz="1400" dirty="0" err="1"/>
              <a:t>Tardieu</a:t>
            </a:r>
            <a:r>
              <a:rPr lang="pt-BR" sz="1400" dirty="0"/>
              <a:t> M, </a:t>
            </a:r>
            <a:r>
              <a:rPr lang="pt-BR" sz="1400" dirty="0" err="1"/>
              <a:t>Blanche</a:t>
            </a:r>
            <a:r>
              <a:rPr lang="pt-BR" sz="1400" dirty="0"/>
              <a:t> S; </a:t>
            </a:r>
            <a:r>
              <a:rPr lang="pt-BR" sz="1400" dirty="0" err="1"/>
              <a:t>French</a:t>
            </a:r>
            <a:r>
              <a:rPr lang="pt-BR" sz="1400" dirty="0"/>
              <a:t> Perinatal </a:t>
            </a:r>
            <a:r>
              <a:rPr lang="pt-BR" sz="1400" dirty="0" err="1"/>
              <a:t>Cohort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 </a:t>
            </a:r>
            <a:r>
              <a:rPr lang="pt-BR" sz="1400" dirty="0" err="1"/>
              <a:t>Group</a:t>
            </a:r>
            <a:r>
              <a:rPr lang="pt-BR" sz="1400" dirty="0"/>
              <a:t>. </a:t>
            </a:r>
            <a:r>
              <a:rPr lang="pt-BR" sz="1400" dirty="0" err="1"/>
              <a:t>Risk</a:t>
            </a:r>
            <a:r>
              <a:rPr lang="pt-BR" sz="1400" dirty="0"/>
              <a:t> of </a:t>
            </a:r>
            <a:r>
              <a:rPr lang="pt-BR" sz="1400" dirty="0" err="1"/>
              <a:t>early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perinatal </a:t>
            </a:r>
            <a:r>
              <a:rPr lang="pt-BR" sz="1400" dirty="0" err="1"/>
              <a:t>exposure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nucleoside</a:t>
            </a:r>
            <a:r>
              <a:rPr lang="pt-BR" sz="1400" dirty="0"/>
              <a:t> </a:t>
            </a:r>
            <a:r>
              <a:rPr lang="pt-BR" sz="1400" dirty="0" err="1"/>
              <a:t>analogues</a:t>
            </a:r>
            <a:r>
              <a:rPr lang="pt-BR" sz="1400" dirty="0"/>
              <a:t>. Lancet. 2002;16:359(9306):583–584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7. Nelson KB, </a:t>
            </a:r>
            <a:r>
              <a:rPr lang="pt-BR" sz="1400" dirty="0" err="1"/>
              <a:t>Ellenberg</a:t>
            </a:r>
            <a:r>
              <a:rPr lang="pt-BR" sz="1400" dirty="0"/>
              <a:t> JH. </a:t>
            </a:r>
            <a:r>
              <a:rPr lang="pt-BR" sz="1400" dirty="0" err="1"/>
              <a:t>Prenatal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perinatal </a:t>
            </a:r>
            <a:r>
              <a:rPr lang="pt-BR" sz="1400" dirty="0" err="1"/>
              <a:t>antecedents</a:t>
            </a:r>
            <a:r>
              <a:rPr lang="pt-BR" sz="1400" dirty="0"/>
              <a:t> of </a:t>
            </a:r>
            <a:r>
              <a:rPr lang="de-DE" sz="1400" dirty="0"/>
              <a:t>febrile seizures. Ann Neurol. 1990;27(2):127–131</a:t>
            </a:r>
            <a:endParaRPr lang="pt-BR" sz="14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8. </a:t>
            </a:r>
            <a:r>
              <a:rPr lang="pt-BR" sz="1400" dirty="0" err="1"/>
              <a:t>Vestergaard</a:t>
            </a:r>
            <a:r>
              <a:rPr lang="pt-BR" sz="1400" dirty="0"/>
              <a:t> M, </a:t>
            </a:r>
            <a:r>
              <a:rPr lang="pt-BR" sz="1400" dirty="0" err="1"/>
              <a:t>Christensen</a:t>
            </a:r>
            <a:r>
              <a:rPr lang="pt-BR" sz="1400" dirty="0"/>
              <a:t> J. </a:t>
            </a:r>
            <a:r>
              <a:rPr lang="pt-BR" sz="1400" dirty="0" err="1"/>
              <a:t>Register-based</a:t>
            </a:r>
            <a:r>
              <a:rPr lang="pt-BR" sz="1400" dirty="0"/>
              <a:t> </a:t>
            </a:r>
            <a:r>
              <a:rPr lang="pt-BR" sz="1400" dirty="0" err="1"/>
              <a:t>studies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in </a:t>
            </a:r>
            <a:r>
              <a:rPr lang="pt-BR" sz="1400" dirty="0" err="1"/>
              <a:t>Denmark</a:t>
            </a:r>
            <a:r>
              <a:rPr lang="pt-BR" sz="1400" dirty="0"/>
              <a:t>. </a:t>
            </a:r>
            <a:r>
              <a:rPr lang="pt-BR" sz="1400" dirty="0" err="1"/>
              <a:t>Brain</a:t>
            </a:r>
            <a:r>
              <a:rPr lang="pt-BR" sz="1400" dirty="0"/>
              <a:t> Dev. 2009;31(5):372–377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9. Volpe JJ. </a:t>
            </a:r>
            <a:r>
              <a:rPr lang="pt-BR" sz="1400" dirty="0" err="1"/>
              <a:t>Brain</a:t>
            </a:r>
            <a:r>
              <a:rPr lang="pt-BR" sz="1400" dirty="0"/>
              <a:t> </a:t>
            </a:r>
            <a:r>
              <a:rPr lang="pt-BR" sz="1400" dirty="0" err="1"/>
              <a:t>injury</a:t>
            </a:r>
            <a:r>
              <a:rPr lang="pt-BR" sz="1400" dirty="0"/>
              <a:t> in </a:t>
            </a:r>
            <a:r>
              <a:rPr lang="pt-BR" sz="1400" dirty="0" err="1"/>
              <a:t>premature</a:t>
            </a:r>
            <a:r>
              <a:rPr lang="pt-BR" sz="1400" dirty="0"/>
              <a:t> </a:t>
            </a:r>
            <a:r>
              <a:rPr lang="pt-BR" sz="1400" dirty="0" err="1"/>
              <a:t>infants</a:t>
            </a:r>
            <a:r>
              <a:rPr lang="pt-BR" sz="1400" dirty="0"/>
              <a:t>: a </a:t>
            </a:r>
            <a:r>
              <a:rPr lang="pt-BR" sz="1400" dirty="0" err="1"/>
              <a:t>complex</a:t>
            </a:r>
            <a:r>
              <a:rPr lang="pt-BR" sz="1400" dirty="0"/>
              <a:t> </a:t>
            </a:r>
            <a:r>
              <a:rPr lang="pt-BR" sz="1400" dirty="0" err="1"/>
              <a:t>amalgam</a:t>
            </a:r>
            <a:r>
              <a:rPr lang="pt-BR" sz="1400" dirty="0"/>
              <a:t> of </a:t>
            </a:r>
            <a:r>
              <a:rPr lang="pt-BR" sz="1400" dirty="0" err="1"/>
              <a:t>destructive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developmental</a:t>
            </a:r>
            <a:r>
              <a:rPr lang="pt-BR" sz="1400" dirty="0"/>
              <a:t> </a:t>
            </a:r>
            <a:r>
              <a:rPr lang="pt-BR" sz="1400" dirty="0" err="1"/>
              <a:t>disturbances</a:t>
            </a:r>
            <a:r>
              <a:rPr lang="pt-BR" sz="1400" dirty="0"/>
              <a:t>. Lancet </a:t>
            </a:r>
            <a:r>
              <a:rPr lang="pt-BR" sz="1400" dirty="0" err="1"/>
              <a:t>Neurol</a:t>
            </a:r>
            <a:r>
              <a:rPr lang="pt-BR" sz="1400" dirty="0"/>
              <a:t>. 2009;8(1):110–124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10. Wang LW, </a:t>
            </a:r>
            <a:r>
              <a:rPr lang="pt-BR" sz="1400" dirty="0" err="1"/>
              <a:t>Lin</a:t>
            </a:r>
            <a:r>
              <a:rPr lang="pt-BR" sz="1400" dirty="0"/>
              <a:t> YC, Wang ST, </a:t>
            </a:r>
            <a:r>
              <a:rPr lang="pt-BR" sz="1400" dirty="0" err="1"/>
              <a:t>Yeh</a:t>
            </a:r>
            <a:r>
              <a:rPr lang="pt-BR" sz="1400" dirty="0"/>
              <a:t> TF, Huang CC. </a:t>
            </a:r>
            <a:r>
              <a:rPr lang="pt-BR" sz="1400" dirty="0" err="1"/>
              <a:t>Hypoxic</a:t>
            </a:r>
            <a:r>
              <a:rPr lang="pt-BR" sz="1400" dirty="0"/>
              <a:t>/</a:t>
            </a:r>
            <a:r>
              <a:rPr lang="pt-BR" sz="1400" dirty="0" err="1"/>
              <a:t>ischemic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infectious</a:t>
            </a:r>
            <a:r>
              <a:rPr lang="pt-BR" sz="1400" dirty="0"/>
              <a:t> </a:t>
            </a:r>
            <a:r>
              <a:rPr lang="pt-BR" sz="1400" dirty="0" err="1"/>
              <a:t>events</a:t>
            </a:r>
            <a:r>
              <a:rPr lang="pt-BR" sz="1400" dirty="0"/>
              <a:t> </a:t>
            </a:r>
            <a:r>
              <a:rPr lang="pt-BR" sz="1400" dirty="0" err="1"/>
              <a:t>have</a:t>
            </a:r>
            <a:r>
              <a:rPr lang="pt-BR" sz="1400" dirty="0"/>
              <a:t> </a:t>
            </a:r>
            <a:r>
              <a:rPr lang="pt-BR" sz="1400" dirty="0" err="1"/>
              <a:t>cumulative</a:t>
            </a:r>
            <a:r>
              <a:rPr lang="pt-BR" sz="1400" dirty="0"/>
              <a:t> </a:t>
            </a:r>
            <a:r>
              <a:rPr lang="pt-BR" sz="1400" dirty="0" err="1"/>
              <a:t>effects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risk</a:t>
            </a:r>
            <a:r>
              <a:rPr lang="pt-BR" sz="1400" dirty="0"/>
              <a:t> of cerebral </a:t>
            </a:r>
            <a:r>
              <a:rPr lang="pt-BR" sz="1400" dirty="0" err="1"/>
              <a:t>palsy</a:t>
            </a:r>
            <a:r>
              <a:rPr lang="pt-BR" sz="1400" dirty="0"/>
              <a:t> in </a:t>
            </a:r>
            <a:r>
              <a:rPr lang="pt-BR" sz="1400" dirty="0" err="1"/>
              <a:t>very-low-birth-weight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 </a:t>
            </a:r>
            <a:r>
              <a:rPr lang="pt-BR" sz="1400" dirty="0" err="1"/>
              <a:t>infants</a:t>
            </a:r>
            <a:r>
              <a:rPr lang="pt-BR" sz="1400" dirty="0"/>
              <a:t>. </a:t>
            </a:r>
            <a:r>
              <a:rPr lang="pt-BR" sz="1400" dirty="0" err="1"/>
              <a:t>Neonatology</a:t>
            </a:r>
            <a:r>
              <a:rPr lang="pt-BR" sz="1400" dirty="0"/>
              <a:t>. 2014;106(3):209–215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11. </a:t>
            </a:r>
            <a:r>
              <a:rPr lang="pt-BR" sz="1400" dirty="0" err="1"/>
              <a:t>Herrgård</a:t>
            </a:r>
            <a:r>
              <a:rPr lang="pt-BR" sz="1400" dirty="0"/>
              <a:t> EA, </a:t>
            </a:r>
            <a:r>
              <a:rPr lang="pt-BR" sz="1400" dirty="0" err="1"/>
              <a:t>Karvonen</a:t>
            </a:r>
            <a:r>
              <a:rPr lang="pt-BR" sz="1400" dirty="0"/>
              <a:t> M, </a:t>
            </a:r>
            <a:r>
              <a:rPr lang="pt-BR" sz="1400" dirty="0" err="1"/>
              <a:t>Luoma</a:t>
            </a:r>
            <a:r>
              <a:rPr lang="pt-BR" sz="1400" dirty="0"/>
              <a:t> L, et al. </a:t>
            </a:r>
            <a:r>
              <a:rPr lang="pt-BR" sz="1400" dirty="0" err="1"/>
              <a:t>Increased</a:t>
            </a:r>
            <a:r>
              <a:rPr lang="pt-BR" sz="1400" dirty="0"/>
              <a:t> </a:t>
            </a:r>
            <a:r>
              <a:rPr lang="pt-BR" sz="1400" dirty="0" err="1"/>
              <a:t>number</a:t>
            </a:r>
            <a:r>
              <a:rPr lang="pt-BR" sz="1400" dirty="0"/>
              <a:t> of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born</a:t>
            </a:r>
            <a:r>
              <a:rPr lang="pt-BR" sz="1400" dirty="0"/>
              <a:t> </a:t>
            </a:r>
            <a:r>
              <a:rPr lang="pt-BR" sz="1400" dirty="0" err="1"/>
              <a:t>very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: </a:t>
            </a:r>
            <a:r>
              <a:rPr lang="pt-BR" sz="1400" dirty="0" err="1"/>
              <a:t>relation</a:t>
            </a:r>
            <a:r>
              <a:rPr lang="pt-BR" sz="1400" dirty="0"/>
              <a:t> of neonatal,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epileptic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neurological</a:t>
            </a:r>
            <a:r>
              <a:rPr lang="pt-BR" sz="1400" dirty="0"/>
              <a:t> </a:t>
            </a:r>
            <a:r>
              <a:rPr lang="pt-BR" sz="1400" dirty="0" err="1"/>
              <a:t>dysfunction</a:t>
            </a:r>
            <a:r>
              <a:rPr lang="pt-BR" sz="1400" dirty="0"/>
              <a:t> </a:t>
            </a:r>
            <a:r>
              <a:rPr lang="pt-BR" sz="1400" dirty="0" err="1"/>
              <a:t>to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</a:t>
            </a:r>
            <a:r>
              <a:rPr lang="pt-BR" sz="1400" dirty="0" err="1"/>
              <a:t>outcome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 16 </a:t>
            </a:r>
            <a:r>
              <a:rPr lang="pt-BR" sz="1400" dirty="0" err="1"/>
              <a:t>years</a:t>
            </a:r>
            <a:r>
              <a:rPr lang="pt-BR" sz="1400" dirty="0"/>
              <a:t> of age. </a:t>
            </a:r>
            <a:r>
              <a:rPr lang="pt-BR" sz="1400" dirty="0" err="1"/>
              <a:t>Seizure</a:t>
            </a:r>
            <a:r>
              <a:rPr lang="pt-BR" sz="1400" dirty="0"/>
              <a:t>. 2006;15(8):590–597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12. </a:t>
            </a:r>
            <a:r>
              <a:rPr lang="pt-BR" sz="1400" dirty="0" err="1"/>
              <a:t>Yeh</a:t>
            </a:r>
            <a:r>
              <a:rPr lang="pt-BR" sz="1400" dirty="0"/>
              <a:t> TF, </a:t>
            </a:r>
            <a:r>
              <a:rPr lang="pt-BR" sz="1400" dirty="0" err="1"/>
              <a:t>Lin</a:t>
            </a:r>
            <a:r>
              <a:rPr lang="pt-BR" sz="1400" dirty="0"/>
              <a:t> YJ, </a:t>
            </a:r>
            <a:r>
              <a:rPr lang="pt-BR" sz="1400" dirty="0" err="1"/>
              <a:t>Lin</a:t>
            </a:r>
            <a:r>
              <a:rPr lang="pt-BR" sz="1400" dirty="0"/>
              <a:t> HC, et al. </a:t>
            </a:r>
            <a:r>
              <a:rPr lang="pt-BR" sz="1400" dirty="0" err="1"/>
              <a:t>Outcomes</a:t>
            </a:r>
            <a:r>
              <a:rPr lang="pt-BR" sz="1400" dirty="0"/>
              <a:t> </a:t>
            </a:r>
            <a:r>
              <a:rPr lang="pt-BR" sz="1400" dirty="0" err="1"/>
              <a:t>at</a:t>
            </a:r>
            <a:r>
              <a:rPr lang="pt-BR" sz="1400" dirty="0"/>
              <a:t> </a:t>
            </a:r>
            <a:r>
              <a:rPr lang="pt-BR" sz="1400" dirty="0" err="1"/>
              <a:t>school</a:t>
            </a:r>
            <a:r>
              <a:rPr lang="pt-BR" sz="1400" dirty="0"/>
              <a:t> age </a:t>
            </a:r>
            <a:r>
              <a:rPr lang="pt-BR" sz="1400" dirty="0" err="1"/>
              <a:t>after</a:t>
            </a:r>
            <a:r>
              <a:rPr lang="pt-BR" sz="1400" dirty="0"/>
              <a:t> </a:t>
            </a:r>
            <a:r>
              <a:rPr lang="pt-BR" sz="1400" dirty="0" err="1"/>
              <a:t>postnatal</a:t>
            </a:r>
            <a:r>
              <a:rPr lang="pt-BR" sz="1400" dirty="0"/>
              <a:t> </a:t>
            </a:r>
            <a:r>
              <a:rPr lang="pt-BR" sz="1400" dirty="0" err="1"/>
              <a:t>dexamethasone</a:t>
            </a:r>
            <a:r>
              <a:rPr lang="pt-BR" sz="1400" dirty="0"/>
              <a:t> </a:t>
            </a:r>
            <a:r>
              <a:rPr lang="pt-BR" sz="1400" dirty="0" err="1"/>
              <a:t>therapy</a:t>
            </a:r>
            <a:r>
              <a:rPr lang="pt-BR" sz="1400" dirty="0"/>
              <a:t> for </a:t>
            </a:r>
            <a:r>
              <a:rPr lang="pt-BR" sz="1400" dirty="0" err="1"/>
              <a:t>lung</a:t>
            </a:r>
            <a:r>
              <a:rPr lang="pt-BR" sz="1400" dirty="0"/>
              <a:t> </a:t>
            </a:r>
            <a:r>
              <a:rPr lang="pt-BR" sz="1400" dirty="0" err="1"/>
              <a:t>disease</a:t>
            </a:r>
            <a:r>
              <a:rPr lang="pt-BR" sz="1400" dirty="0"/>
              <a:t> of </a:t>
            </a:r>
            <a:r>
              <a:rPr lang="pt-BR" sz="1400" dirty="0" err="1"/>
              <a:t>prematurity</a:t>
            </a:r>
            <a:r>
              <a:rPr lang="pt-BR" sz="1400" dirty="0"/>
              <a:t>. N </a:t>
            </a:r>
            <a:r>
              <a:rPr lang="pt-BR" sz="1400" dirty="0" err="1"/>
              <a:t>Engl</a:t>
            </a:r>
            <a:r>
              <a:rPr lang="pt-BR" sz="1400" dirty="0"/>
              <a:t> J Med. 2004;350(13):1304–1313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13. Huang CC, Wang ST, Chang YC, Huang MC, Chi YC, </a:t>
            </a:r>
            <a:r>
              <a:rPr lang="pt-BR" sz="1400" dirty="0" err="1"/>
              <a:t>Tsai</a:t>
            </a:r>
            <a:r>
              <a:rPr lang="pt-BR" sz="1400" dirty="0"/>
              <a:t> JJ. </a:t>
            </a:r>
            <a:r>
              <a:rPr lang="pt-BR" sz="1400" dirty="0" err="1"/>
              <a:t>Risk</a:t>
            </a:r>
            <a:r>
              <a:rPr lang="pt-BR" sz="1400" dirty="0"/>
              <a:t> </a:t>
            </a:r>
            <a:r>
              <a:rPr lang="pt-BR" sz="1400" dirty="0" err="1"/>
              <a:t>factors</a:t>
            </a:r>
            <a:r>
              <a:rPr lang="pt-BR" sz="1400" dirty="0"/>
              <a:t> for a </a:t>
            </a:r>
            <a:r>
              <a:rPr lang="pt-BR" sz="1400" dirty="0" err="1"/>
              <a:t>fi</a:t>
            </a:r>
            <a:r>
              <a:rPr lang="pt-BR" sz="1400" dirty="0"/>
              <a:t> </a:t>
            </a:r>
            <a:r>
              <a:rPr lang="pt-BR" sz="1400" dirty="0" err="1"/>
              <a:t>rst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convulsion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: a </a:t>
            </a:r>
            <a:r>
              <a:rPr lang="pt-BR" sz="1400" dirty="0" err="1"/>
              <a:t>population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 in </a:t>
            </a:r>
            <a:r>
              <a:rPr lang="pt-BR" sz="1400" dirty="0" err="1"/>
              <a:t>southern</a:t>
            </a:r>
            <a:r>
              <a:rPr lang="pt-BR" sz="1400" dirty="0"/>
              <a:t> Taiwan. Epilepsia. 1999;40(6):719–725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14. </a:t>
            </a:r>
            <a:r>
              <a:rPr lang="pt-BR" sz="1400" dirty="0" err="1"/>
              <a:t>Shinnar</a:t>
            </a:r>
            <a:r>
              <a:rPr lang="pt-BR" sz="1400" dirty="0"/>
              <a:t> S.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. In: </a:t>
            </a:r>
            <a:r>
              <a:rPr lang="pt-BR" sz="1400" dirty="0" err="1"/>
              <a:t>Swaiman</a:t>
            </a:r>
            <a:r>
              <a:rPr lang="pt-BR" sz="1400" dirty="0"/>
              <a:t> KF, </a:t>
            </a:r>
            <a:r>
              <a:rPr lang="pt-BR" sz="1400" dirty="0" err="1"/>
              <a:t>Aschwal</a:t>
            </a:r>
            <a:r>
              <a:rPr lang="pt-BR" sz="1400" dirty="0"/>
              <a:t> S, </a:t>
            </a:r>
            <a:r>
              <a:rPr lang="pt-BR" sz="1400" dirty="0" err="1"/>
              <a:t>Ferriero</a:t>
            </a:r>
            <a:r>
              <a:rPr lang="pt-BR" sz="1400" dirty="0"/>
              <a:t> DM, </a:t>
            </a:r>
            <a:r>
              <a:rPr lang="pt-BR" sz="1400" dirty="0" err="1"/>
              <a:t>Schor</a:t>
            </a:r>
            <a:r>
              <a:rPr lang="pt-BR" sz="1400" dirty="0"/>
              <a:t> NF, eds. </a:t>
            </a:r>
            <a:r>
              <a:rPr lang="pt-BR" sz="1400" dirty="0" err="1"/>
              <a:t>Swaiman's</a:t>
            </a:r>
            <a:r>
              <a:rPr lang="pt-BR" sz="1400" dirty="0"/>
              <a:t> </a:t>
            </a:r>
            <a:r>
              <a:rPr lang="pt-BR" sz="1400" dirty="0" err="1"/>
              <a:t>Pediatric</a:t>
            </a:r>
            <a:r>
              <a:rPr lang="pt-BR" sz="1400" dirty="0"/>
              <a:t> </a:t>
            </a:r>
            <a:r>
              <a:rPr lang="pt-BR" sz="1400" dirty="0" err="1"/>
              <a:t>Neurology</a:t>
            </a:r>
            <a:r>
              <a:rPr lang="pt-BR" sz="1400" dirty="0"/>
              <a:t>. </a:t>
            </a:r>
            <a:r>
              <a:rPr lang="pt-BR" sz="1400" dirty="0" err="1"/>
              <a:t>Vol</a:t>
            </a:r>
            <a:r>
              <a:rPr lang="pt-BR" sz="1400" dirty="0"/>
              <a:t> 1. 5th ed. Philadelphia, PA: </a:t>
            </a:r>
            <a:r>
              <a:rPr lang="pt-BR" sz="1400" dirty="0" err="1"/>
              <a:t>Elsevier</a:t>
            </a:r>
            <a:r>
              <a:rPr lang="pt-BR" sz="1400" dirty="0"/>
              <a:t>/</a:t>
            </a:r>
            <a:r>
              <a:rPr lang="pt-BR" sz="1400" dirty="0" err="1"/>
              <a:t>Saunders</a:t>
            </a:r>
            <a:r>
              <a:rPr lang="pt-BR" sz="1400" dirty="0"/>
              <a:t>; 2012:790–797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15. American Diabetes </a:t>
            </a:r>
            <a:r>
              <a:rPr lang="pt-BR" sz="1400" dirty="0" err="1"/>
              <a:t>Association</a:t>
            </a:r>
            <a:r>
              <a:rPr lang="pt-BR" sz="1400" dirty="0"/>
              <a:t>. </a:t>
            </a:r>
            <a:r>
              <a:rPr lang="pt-BR" sz="1400" dirty="0" err="1"/>
              <a:t>Diagnosis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classifi</a:t>
            </a:r>
            <a:r>
              <a:rPr lang="pt-BR" sz="1400" dirty="0"/>
              <a:t> </a:t>
            </a:r>
            <a:r>
              <a:rPr lang="pt-BR" sz="1400" dirty="0" err="1"/>
              <a:t>cation</a:t>
            </a:r>
            <a:r>
              <a:rPr lang="pt-BR" sz="1400" dirty="0"/>
              <a:t> of diabetes mellitus. Diabetes </a:t>
            </a:r>
            <a:r>
              <a:rPr lang="pt-BR" sz="1400" dirty="0" err="1"/>
              <a:t>Care</a:t>
            </a:r>
            <a:r>
              <a:rPr lang="pt-BR" sz="1400" dirty="0"/>
              <a:t>. 2009;32(</a:t>
            </a:r>
            <a:r>
              <a:rPr lang="pt-BR" sz="1400" dirty="0" err="1"/>
              <a:t>suppl</a:t>
            </a:r>
            <a:r>
              <a:rPr lang="pt-BR" sz="1400" dirty="0"/>
              <a:t> 1):S62–S67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16. </a:t>
            </a:r>
            <a:r>
              <a:rPr lang="pt-BR" sz="1400" dirty="0" err="1"/>
              <a:t>Jobe</a:t>
            </a:r>
            <a:r>
              <a:rPr lang="pt-BR" sz="1400" dirty="0"/>
              <a:t> AH, </a:t>
            </a:r>
            <a:r>
              <a:rPr lang="pt-BR" sz="1400" dirty="0" err="1"/>
              <a:t>Bancalari</a:t>
            </a:r>
            <a:r>
              <a:rPr lang="pt-BR" sz="1400" dirty="0"/>
              <a:t> E. </a:t>
            </a:r>
            <a:r>
              <a:rPr lang="pt-BR" sz="1400" dirty="0" err="1"/>
              <a:t>Bronchopulmonary</a:t>
            </a:r>
            <a:r>
              <a:rPr lang="pt-BR" sz="1400" dirty="0"/>
              <a:t> </a:t>
            </a:r>
            <a:r>
              <a:rPr lang="pt-BR" sz="1400" dirty="0" err="1"/>
              <a:t>dysplasia</a:t>
            </a:r>
            <a:r>
              <a:rPr lang="pt-BR" sz="1400" dirty="0"/>
              <a:t>. </a:t>
            </a:r>
            <a:r>
              <a:rPr lang="pt-BR" sz="1400" dirty="0" err="1"/>
              <a:t>Am</a:t>
            </a:r>
            <a:r>
              <a:rPr lang="pt-BR" sz="1400" dirty="0"/>
              <a:t> J </a:t>
            </a:r>
            <a:r>
              <a:rPr lang="pt-BR" sz="1400" dirty="0" err="1"/>
              <a:t>Respir</a:t>
            </a:r>
            <a:r>
              <a:rPr lang="pt-BR" sz="1400" dirty="0"/>
              <a:t> </a:t>
            </a:r>
            <a:r>
              <a:rPr lang="pt-BR" sz="1400" dirty="0" err="1"/>
              <a:t>Crit</a:t>
            </a:r>
            <a:r>
              <a:rPr lang="pt-BR" sz="1400" dirty="0"/>
              <a:t> </a:t>
            </a:r>
            <a:r>
              <a:rPr lang="pt-BR" sz="1400" dirty="0" err="1"/>
              <a:t>Care</a:t>
            </a:r>
            <a:r>
              <a:rPr lang="pt-BR" sz="1400" dirty="0"/>
              <a:t> Med. 2001;163(7):1723–1729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17. </a:t>
            </a:r>
            <a:r>
              <a:rPr lang="pt-BR" sz="1400" dirty="0" err="1"/>
              <a:t>An</a:t>
            </a:r>
            <a:r>
              <a:rPr lang="pt-BR" sz="1400" dirty="0"/>
              <a:t> </a:t>
            </a:r>
            <a:r>
              <a:rPr lang="pt-BR" sz="1400" dirty="0" err="1"/>
              <a:t>international</a:t>
            </a:r>
            <a:r>
              <a:rPr lang="pt-BR" sz="1400" dirty="0"/>
              <a:t> </a:t>
            </a:r>
            <a:r>
              <a:rPr lang="pt-BR" sz="1400" dirty="0" err="1"/>
              <a:t>classifi</a:t>
            </a:r>
            <a:r>
              <a:rPr lang="pt-BR" sz="1400" dirty="0"/>
              <a:t> </a:t>
            </a:r>
            <a:r>
              <a:rPr lang="pt-BR" sz="1400" dirty="0" err="1"/>
              <a:t>cation</a:t>
            </a:r>
            <a:r>
              <a:rPr lang="pt-BR" sz="1400" dirty="0"/>
              <a:t> of </a:t>
            </a:r>
            <a:r>
              <a:rPr lang="pt-BR" sz="1400" dirty="0" err="1"/>
              <a:t>retinopathy</a:t>
            </a:r>
            <a:r>
              <a:rPr lang="pt-BR" sz="1400" dirty="0"/>
              <a:t> of </a:t>
            </a:r>
            <a:r>
              <a:rPr lang="pt-BR" sz="1400" dirty="0" err="1"/>
              <a:t>prematurity</a:t>
            </a:r>
            <a:r>
              <a:rPr lang="pt-BR" sz="1400" dirty="0"/>
              <a:t>. </a:t>
            </a:r>
            <a:r>
              <a:rPr lang="pt-BR" sz="1400" dirty="0" err="1"/>
              <a:t>Pediatrics</a:t>
            </a:r>
            <a:r>
              <a:rPr lang="pt-BR" sz="1400" dirty="0"/>
              <a:t>. 1984;74(1):127–133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18. </a:t>
            </a:r>
            <a:r>
              <a:rPr lang="pt-BR" sz="1400" dirty="0" err="1"/>
              <a:t>Papile</a:t>
            </a:r>
            <a:r>
              <a:rPr lang="pt-BR" sz="1400" dirty="0"/>
              <a:t> LA, </a:t>
            </a:r>
            <a:r>
              <a:rPr lang="pt-BR" sz="1400" dirty="0" err="1"/>
              <a:t>Burstein</a:t>
            </a:r>
            <a:r>
              <a:rPr lang="pt-BR" sz="1400" dirty="0"/>
              <a:t> J, </a:t>
            </a:r>
            <a:r>
              <a:rPr lang="pt-BR" sz="1400" dirty="0" err="1"/>
              <a:t>Burstein</a:t>
            </a:r>
            <a:r>
              <a:rPr lang="pt-BR" sz="1400" dirty="0"/>
              <a:t> R, </a:t>
            </a:r>
            <a:r>
              <a:rPr lang="pt-BR" sz="1400" dirty="0" err="1"/>
              <a:t>Koffl</a:t>
            </a:r>
            <a:r>
              <a:rPr lang="pt-BR" sz="1400" dirty="0"/>
              <a:t> </a:t>
            </a:r>
            <a:r>
              <a:rPr lang="pt-BR" sz="1400" dirty="0" err="1"/>
              <a:t>er</a:t>
            </a:r>
            <a:r>
              <a:rPr lang="pt-BR" sz="1400" dirty="0"/>
              <a:t> H. </a:t>
            </a:r>
            <a:r>
              <a:rPr lang="pt-BR" sz="1400" dirty="0" err="1"/>
              <a:t>Incidence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evolution</a:t>
            </a:r>
            <a:r>
              <a:rPr lang="pt-BR" sz="1400" dirty="0"/>
              <a:t> of </a:t>
            </a:r>
            <a:r>
              <a:rPr lang="pt-BR" sz="1400" dirty="0" err="1"/>
              <a:t>subependymal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intraventricular </a:t>
            </a:r>
            <a:r>
              <a:rPr lang="en-US" sz="1400" dirty="0"/>
              <a:t>hemorrhage: a study of infants with birth weights less than 1, 500 gm. J </a:t>
            </a:r>
            <a:r>
              <a:rPr lang="en-US" sz="1400" dirty="0" err="1"/>
              <a:t>Pediatr</a:t>
            </a:r>
            <a:r>
              <a:rPr lang="en-US" sz="1400" dirty="0"/>
              <a:t>. 1978;92(4):529–534 </a:t>
            </a:r>
          </a:p>
          <a:p>
            <a:pPr marL="182880" indent="-182880" algn="just" fontAlgn="auto">
              <a:defRPr/>
            </a:pPr>
            <a:r>
              <a:rPr lang="en-US" sz="1400" dirty="0"/>
              <a:t>19. </a:t>
            </a:r>
            <a:r>
              <a:rPr lang="en-US" sz="1400" dirty="0" err="1"/>
              <a:t>Govaert</a:t>
            </a:r>
            <a:r>
              <a:rPr lang="en-US" sz="1400" dirty="0"/>
              <a:t> P, de </a:t>
            </a:r>
            <a:r>
              <a:rPr lang="en-US" sz="1400" dirty="0" err="1"/>
              <a:t>Vries</a:t>
            </a:r>
            <a:r>
              <a:rPr lang="en-US" sz="1400" dirty="0"/>
              <a:t> LS. An Atlas of Neonatal Brain Sonography. 2nd ed. London, UK: </a:t>
            </a:r>
            <a:r>
              <a:rPr lang="en-US" sz="1400" dirty="0" err="1"/>
              <a:t>MacKeith</a:t>
            </a:r>
            <a:r>
              <a:rPr lang="en-US" sz="1400" dirty="0"/>
              <a:t>; 2010</a:t>
            </a:r>
            <a:endParaRPr lang="pt-BR" sz="1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773238"/>
            <a:ext cx="7891463" cy="4624387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t-BR" sz="1400" smtClean="0"/>
              <a:t>20. Committee on Fetus and Newborn. Postnatal corticosteroids to treat or prevent chronic lung disease in preterm infants. Pediatrics. 2002;109(2):330–338 </a:t>
            </a:r>
          </a:p>
          <a:p>
            <a:pPr algn="just"/>
            <a:r>
              <a:rPr lang="pt-BR" sz="1400" smtClean="0"/>
              <a:t>21. Watterberg KL, Gerdes JS, Gifford KL, Lin HM. Prophylaxis against early adrenal insuffi ciency to prevent chronic lung disease in premature infants. Pediatrics. 1999;104(6):1258–1263 </a:t>
            </a:r>
          </a:p>
          <a:p>
            <a:pPr algn="just"/>
            <a:r>
              <a:rPr lang="pt-BR" sz="1400" smtClean="0"/>
              <a:t>22. Glass HC, Hong KJ, Rogers EE, et al. Risk factors for epilepsy in children with neonatal encephalopathy. Pediatr Res. 2011;70(5):535–540 </a:t>
            </a:r>
          </a:p>
          <a:p>
            <a:pPr algn="just"/>
            <a:r>
              <a:rPr lang="pt-BR" sz="1400" smtClean="0"/>
              <a:t>23. Galic MA, Riazi K, Heida JG, et al. Postnatal inflammation increases seizure susceptibility in adult rats. J Neurosci. 2008;28(27):6904–6913 </a:t>
            </a:r>
          </a:p>
          <a:p>
            <a:pPr algn="just"/>
            <a:r>
              <a:rPr lang="pt-BR" sz="1400" smtClean="0"/>
              <a:t>24. Joëls M. Stress, the hippocampus, and epilepsy. Epilepsia. 2009;50(4): 586–597 </a:t>
            </a:r>
          </a:p>
          <a:p>
            <a:pPr algn="just"/>
            <a:r>
              <a:rPr lang="pt-BR" sz="1400" smtClean="0"/>
              <a:t>25. Greenwood R, Golding J, Ross E, Verity C. Prenatal and perinatal antecedents of febrile convulsions and afebrile seizures: data from a national cohort study. Paediatr Perinat Epidemiol. 1998;12(suppl 1):76–95 </a:t>
            </a:r>
          </a:p>
          <a:p>
            <a:pPr algn="just">
              <a:buClr>
                <a:srgbClr val="0F6FC6"/>
              </a:buClr>
            </a:pPr>
            <a:r>
              <a:rPr lang="pt-BR" sz="1400" smtClean="0">
                <a:solidFill>
                  <a:srgbClr val="000000"/>
                </a:solidFill>
              </a:rPr>
              <a:t>26. Baram TZ, Hatalski CG. Neuropeptidemediated excitability: a key triggering mechanism for seizure generation in the developing brain. Trends Neurosci. 1998;21(11):471–476 </a:t>
            </a:r>
          </a:p>
          <a:p>
            <a:pPr algn="just"/>
            <a:endParaRPr lang="pt-BR" sz="14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27. Chen Y, </a:t>
            </a:r>
            <a:r>
              <a:rPr lang="pt-BR" sz="1400" dirty="0" err="1"/>
              <a:t>Andres</a:t>
            </a:r>
            <a:r>
              <a:rPr lang="pt-BR" sz="1400" dirty="0"/>
              <a:t> AL, </a:t>
            </a:r>
            <a:r>
              <a:rPr lang="pt-BR" sz="1400" dirty="0" err="1"/>
              <a:t>Frotscher</a:t>
            </a:r>
            <a:r>
              <a:rPr lang="pt-BR" sz="1400" dirty="0"/>
              <a:t> M, </a:t>
            </a:r>
            <a:r>
              <a:rPr lang="pt-BR" sz="1400" dirty="0" err="1"/>
              <a:t>Baram</a:t>
            </a:r>
            <a:r>
              <a:rPr lang="pt-BR" sz="1400" dirty="0"/>
              <a:t> TZ. </a:t>
            </a:r>
            <a:r>
              <a:rPr lang="pt-BR" sz="1400" dirty="0" err="1"/>
              <a:t>Tuning</a:t>
            </a:r>
            <a:r>
              <a:rPr lang="pt-BR" sz="1400" dirty="0"/>
              <a:t> </a:t>
            </a:r>
            <a:r>
              <a:rPr lang="pt-BR" sz="1400" dirty="0" err="1"/>
              <a:t>synaptic</a:t>
            </a:r>
            <a:r>
              <a:rPr lang="pt-BR" sz="1400" dirty="0"/>
              <a:t> </a:t>
            </a:r>
            <a:r>
              <a:rPr lang="pt-BR" sz="1400" dirty="0" err="1"/>
              <a:t>transmission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hippocampus</a:t>
            </a:r>
            <a:r>
              <a:rPr lang="pt-BR" sz="1400" dirty="0"/>
              <a:t> </a:t>
            </a:r>
            <a:r>
              <a:rPr lang="pt-BR" sz="1400" dirty="0" err="1"/>
              <a:t>by</a:t>
            </a:r>
            <a:r>
              <a:rPr lang="pt-BR" sz="1400" dirty="0"/>
              <a:t> stress: </a:t>
            </a:r>
            <a:r>
              <a:rPr lang="pt-BR" sz="1400" dirty="0" err="1"/>
              <a:t>the</a:t>
            </a:r>
            <a:r>
              <a:rPr lang="pt-BR" sz="1400" dirty="0"/>
              <a:t> CRH system. Front </a:t>
            </a:r>
            <a:r>
              <a:rPr lang="pt-BR" sz="1400" dirty="0" err="1"/>
              <a:t>Cell</a:t>
            </a:r>
            <a:r>
              <a:rPr lang="pt-BR" sz="1400" dirty="0"/>
              <a:t> </a:t>
            </a:r>
            <a:r>
              <a:rPr lang="pt-BR" sz="1400" dirty="0" err="1"/>
              <a:t>Neurosci</a:t>
            </a:r>
            <a:r>
              <a:rPr lang="pt-BR" sz="1400" dirty="0"/>
              <a:t>. 2012;6:13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28. </a:t>
            </a:r>
            <a:r>
              <a:rPr lang="pt-BR" sz="1400" dirty="0" err="1"/>
              <a:t>Baram</a:t>
            </a:r>
            <a:r>
              <a:rPr lang="pt-BR" sz="1400" dirty="0"/>
              <a:t> TZ, </a:t>
            </a:r>
            <a:r>
              <a:rPr lang="pt-BR" sz="1400" dirty="0" err="1"/>
              <a:t>Chalmers</a:t>
            </a:r>
            <a:r>
              <a:rPr lang="pt-BR" sz="1400" dirty="0"/>
              <a:t> DT, Chen C, </a:t>
            </a:r>
            <a:r>
              <a:rPr lang="pt-BR" sz="1400" dirty="0" err="1"/>
              <a:t>Koutsoukos</a:t>
            </a:r>
            <a:r>
              <a:rPr lang="pt-BR" sz="1400" dirty="0"/>
              <a:t> Y, De Souza EB. The CRF1 receptor </a:t>
            </a:r>
            <a:r>
              <a:rPr lang="pt-BR" sz="1400" dirty="0" err="1"/>
              <a:t>mediates</a:t>
            </a:r>
            <a:r>
              <a:rPr lang="pt-BR" sz="1400" dirty="0"/>
              <a:t>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excitatory</a:t>
            </a:r>
            <a:r>
              <a:rPr lang="pt-BR" sz="1400" dirty="0"/>
              <a:t> </a:t>
            </a:r>
            <a:r>
              <a:rPr lang="pt-BR" sz="1400" dirty="0" err="1"/>
              <a:t>actions</a:t>
            </a:r>
            <a:r>
              <a:rPr lang="pt-BR" sz="1400" dirty="0"/>
              <a:t> of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</a:t>
            </a:r>
            <a:r>
              <a:rPr lang="pt-BR" sz="1400" dirty="0" err="1"/>
              <a:t>factor</a:t>
            </a:r>
            <a:r>
              <a:rPr lang="pt-BR" sz="1400" dirty="0"/>
              <a:t> (CRF)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developing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 </a:t>
            </a:r>
            <a:r>
              <a:rPr lang="pt-BR" sz="1400" dirty="0" err="1"/>
              <a:t>brain</a:t>
            </a:r>
            <a:r>
              <a:rPr lang="pt-BR" sz="1400" dirty="0"/>
              <a:t>: in vivo </a:t>
            </a:r>
            <a:r>
              <a:rPr lang="pt-BR" sz="1400" dirty="0" err="1"/>
              <a:t>evidence</a:t>
            </a:r>
            <a:r>
              <a:rPr lang="pt-BR" sz="1400" dirty="0"/>
              <a:t> </a:t>
            </a:r>
            <a:r>
              <a:rPr lang="pt-BR" sz="1400" dirty="0" err="1"/>
              <a:t>using</a:t>
            </a:r>
            <a:r>
              <a:rPr lang="pt-BR" sz="1400" dirty="0"/>
              <a:t> a novel, </a:t>
            </a:r>
            <a:r>
              <a:rPr lang="pt-BR" sz="1400" dirty="0" err="1"/>
              <a:t>selective</a:t>
            </a:r>
            <a:r>
              <a:rPr lang="pt-BR" sz="1400" dirty="0"/>
              <a:t>, non-</a:t>
            </a:r>
            <a:r>
              <a:rPr lang="pt-BR" sz="1400" dirty="0" err="1"/>
              <a:t>peptide</a:t>
            </a:r>
            <a:r>
              <a:rPr lang="pt-BR" sz="1400" dirty="0"/>
              <a:t> CRF receptor </a:t>
            </a:r>
            <a:r>
              <a:rPr lang="pt-BR" sz="1400" dirty="0" err="1"/>
              <a:t>antagonist</a:t>
            </a:r>
            <a:r>
              <a:rPr lang="pt-BR" sz="1400" dirty="0"/>
              <a:t>. </a:t>
            </a:r>
            <a:r>
              <a:rPr lang="pt-BR" sz="1400" dirty="0" err="1"/>
              <a:t>Brain</a:t>
            </a:r>
            <a:r>
              <a:rPr lang="pt-BR" sz="1400" dirty="0"/>
              <a:t> Res. 1997;770(1–2):89–95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29. Wang W, Dow KE, Fraser DD. </a:t>
            </a:r>
            <a:r>
              <a:rPr lang="pt-BR" sz="1400" dirty="0" err="1"/>
              <a:t>Elevated</a:t>
            </a:r>
            <a:r>
              <a:rPr lang="pt-BR" sz="1400" dirty="0"/>
              <a:t>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</a:t>
            </a:r>
            <a:r>
              <a:rPr lang="pt-BR" sz="1400" dirty="0" err="1"/>
              <a:t>hormone</a:t>
            </a:r>
            <a:r>
              <a:rPr lang="pt-BR" sz="1400" dirty="0"/>
              <a:t>/ </a:t>
            </a:r>
            <a:r>
              <a:rPr lang="pt-BR" sz="1400" dirty="0" err="1"/>
              <a:t>corticotropin</a:t>
            </a:r>
            <a:r>
              <a:rPr lang="pt-BR" sz="1400" dirty="0"/>
              <a:t> </a:t>
            </a:r>
            <a:r>
              <a:rPr lang="pt-BR" sz="1400" dirty="0" err="1"/>
              <a:t>releasing</a:t>
            </a:r>
            <a:r>
              <a:rPr lang="pt-BR" sz="1400" dirty="0"/>
              <a:t> hormone-R1 </a:t>
            </a:r>
            <a:r>
              <a:rPr lang="pt-BR" sz="1400" dirty="0" err="1"/>
              <a:t>expression</a:t>
            </a:r>
            <a:r>
              <a:rPr lang="pt-BR" sz="1400" dirty="0"/>
              <a:t> in </a:t>
            </a:r>
            <a:r>
              <a:rPr lang="pt-BR" sz="1400" dirty="0" err="1"/>
              <a:t>postmortem</a:t>
            </a:r>
            <a:r>
              <a:rPr lang="pt-BR" sz="1400" dirty="0"/>
              <a:t> </a:t>
            </a:r>
            <a:r>
              <a:rPr lang="pt-BR" sz="1400" dirty="0" err="1"/>
              <a:t>brain</a:t>
            </a:r>
            <a:r>
              <a:rPr lang="pt-BR" sz="1400" dirty="0"/>
              <a:t> </a:t>
            </a:r>
            <a:r>
              <a:rPr lang="pt-BR" sz="1400" dirty="0" err="1"/>
              <a:t>obtained</a:t>
            </a:r>
            <a:r>
              <a:rPr lang="pt-BR" sz="1400" dirty="0"/>
              <a:t> </a:t>
            </a:r>
            <a:r>
              <a:rPr lang="pt-BR" sz="1400" dirty="0" err="1"/>
              <a:t>from</a:t>
            </a:r>
            <a:r>
              <a:rPr lang="pt-BR" sz="1400" dirty="0"/>
              <a:t>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generalized</a:t>
            </a:r>
            <a:r>
              <a:rPr lang="pt-BR" sz="1400" dirty="0"/>
              <a:t> </a:t>
            </a:r>
            <a:r>
              <a:rPr lang="pt-BR" sz="1400" dirty="0" err="1"/>
              <a:t>epilepsy</a:t>
            </a:r>
            <a:r>
              <a:rPr lang="pt-BR" sz="1400" dirty="0"/>
              <a:t>. Ann </a:t>
            </a:r>
            <a:r>
              <a:rPr lang="pt-BR" sz="1400" dirty="0" err="1"/>
              <a:t>Neurol</a:t>
            </a:r>
            <a:r>
              <a:rPr lang="pt-BR" sz="1400" dirty="0"/>
              <a:t>. 2001;50(3):404–409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30. Gupta S, </a:t>
            </a:r>
            <a:r>
              <a:rPr lang="pt-BR" sz="1400" dirty="0" err="1"/>
              <a:t>Parasanth</a:t>
            </a:r>
            <a:r>
              <a:rPr lang="pt-BR" sz="1400" dirty="0"/>
              <a:t> K, Chen CM, </a:t>
            </a:r>
            <a:r>
              <a:rPr lang="pt-BR" sz="1400" dirty="0" err="1"/>
              <a:t>Yeh</a:t>
            </a:r>
            <a:r>
              <a:rPr lang="pt-BR" sz="1400" dirty="0"/>
              <a:t> TF. </a:t>
            </a:r>
            <a:r>
              <a:rPr lang="pt-BR" sz="1400" dirty="0" err="1"/>
              <a:t>Postnatal</a:t>
            </a:r>
            <a:r>
              <a:rPr lang="pt-BR" sz="1400" dirty="0"/>
              <a:t> </a:t>
            </a:r>
            <a:r>
              <a:rPr lang="pt-BR" sz="1400" dirty="0" err="1"/>
              <a:t>corticosteroids</a:t>
            </a:r>
            <a:r>
              <a:rPr lang="pt-BR" sz="1400" dirty="0"/>
              <a:t> for </a:t>
            </a:r>
            <a:r>
              <a:rPr lang="pt-BR" sz="1400" dirty="0" err="1"/>
              <a:t>prevention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treatment</a:t>
            </a:r>
            <a:r>
              <a:rPr lang="pt-BR" sz="1400" dirty="0"/>
              <a:t> of </a:t>
            </a:r>
            <a:r>
              <a:rPr lang="pt-BR" sz="1400" dirty="0" err="1"/>
              <a:t>chronic</a:t>
            </a:r>
            <a:r>
              <a:rPr lang="pt-BR" sz="1400" dirty="0"/>
              <a:t> </a:t>
            </a:r>
            <a:r>
              <a:rPr lang="pt-BR" sz="1400" dirty="0" err="1"/>
              <a:t>lung</a:t>
            </a:r>
            <a:r>
              <a:rPr lang="pt-BR" sz="1400" dirty="0"/>
              <a:t> </a:t>
            </a:r>
            <a:r>
              <a:rPr lang="pt-BR" sz="1400" dirty="0" err="1"/>
              <a:t>disease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preterm</a:t>
            </a:r>
            <a:r>
              <a:rPr lang="pt-BR" sz="1400" dirty="0"/>
              <a:t> </a:t>
            </a:r>
            <a:r>
              <a:rPr lang="pt-BR" sz="1400" dirty="0" err="1"/>
              <a:t>newborn</a:t>
            </a:r>
            <a:r>
              <a:rPr lang="pt-BR" sz="1400" dirty="0"/>
              <a:t>. </a:t>
            </a:r>
            <a:r>
              <a:rPr lang="pt-BR" sz="1400" dirty="0" err="1"/>
              <a:t>Int</a:t>
            </a:r>
            <a:r>
              <a:rPr lang="pt-BR" sz="1400" dirty="0"/>
              <a:t> J </a:t>
            </a:r>
            <a:r>
              <a:rPr lang="pt-BR" sz="1400" dirty="0" err="1"/>
              <a:t>Pediatr</a:t>
            </a:r>
            <a:r>
              <a:rPr lang="pt-BR" sz="1400" dirty="0"/>
              <a:t>. 2012;2012:315642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31. Levitt NS, Lindsay RS, Holmes MC, </a:t>
            </a:r>
            <a:r>
              <a:rPr lang="pt-BR" sz="1400" dirty="0" err="1"/>
              <a:t>Seckl</a:t>
            </a:r>
            <a:r>
              <a:rPr lang="pt-BR" sz="1400" dirty="0"/>
              <a:t> JR. </a:t>
            </a:r>
            <a:r>
              <a:rPr lang="pt-BR" sz="1400" dirty="0" err="1"/>
              <a:t>Dexamethasone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last</a:t>
            </a:r>
            <a:r>
              <a:rPr lang="pt-BR" sz="1400" dirty="0"/>
              <a:t> </a:t>
            </a:r>
            <a:r>
              <a:rPr lang="pt-BR" sz="1400" dirty="0" err="1"/>
              <a:t>week</a:t>
            </a:r>
            <a:r>
              <a:rPr lang="pt-BR" sz="1400" dirty="0"/>
              <a:t> of </a:t>
            </a:r>
            <a:r>
              <a:rPr lang="pt-BR" sz="1400" dirty="0" err="1"/>
              <a:t>pregnancy</a:t>
            </a:r>
            <a:r>
              <a:rPr lang="pt-BR" sz="1400" dirty="0"/>
              <a:t> </a:t>
            </a:r>
            <a:r>
              <a:rPr lang="pt-BR" sz="1400" dirty="0" err="1"/>
              <a:t>attenuates</a:t>
            </a:r>
            <a:r>
              <a:rPr lang="pt-BR" sz="1400" dirty="0"/>
              <a:t>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glucocorticoid</a:t>
            </a:r>
            <a:r>
              <a:rPr lang="pt-BR" sz="1400" dirty="0"/>
              <a:t> receptor gene </a:t>
            </a:r>
            <a:r>
              <a:rPr lang="pt-BR" sz="1400" dirty="0" err="1"/>
              <a:t>expression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elevates</a:t>
            </a:r>
            <a:r>
              <a:rPr lang="pt-BR" sz="1400" dirty="0"/>
              <a:t> </a:t>
            </a:r>
            <a:r>
              <a:rPr lang="pt-BR" sz="1400" dirty="0" err="1"/>
              <a:t>blood</a:t>
            </a:r>
            <a:r>
              <a:rPr lang="pt-BR" sz="1400" dirty="0"/>
              <a:t> </a:t>
            </a:r>
            <a:r>
              <a:rPr lang="pt-BR" sz="1400" dirty="0" err="1"/>
              <a:t>pressure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adult</a:t>
            </a:r>
            <a:r>
              <a:rPr lang="pt-BR" sz="1400" dirty="0"/>
              <a:t> </a:t>
            </a:r>
            <a:r>
              <a:rPr lang="pt-BR" sz="1400" dirty="0" err="1"/>
              <a:t>offspring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. </a:t>
            </a:r>
            <a:r>
              <a:rPr lang="pt-BR" sz="1400" dirty="0" err="1"/>
              <a:t>Neuroendocrinology</a:t>
            </a:r>
            <a:r>
              <a:rPr lang="pt-BR" sz="1400" dirty="0"/>
              <a:t>. 1996;64(6):412–418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32. </a:t>
            </a:r>
            <a:r>
              <a:rPr lang="pt-BR" sz="1400" dirty="0" err="1"/>
              <a:t>Barrot</a:t>
            </a:r>
            <a:r>
              <a:rPr lang="pt-BR" sz="1400" dirty="0"/>
              <a:t> M, </a:t>
            </a:r>
            <a:r>
              <a:rPr lang="pt-BR" sz="1400" dirty="0" err="1"/>
              <a:t>Abrous</a:t>
            </a:r>
            <a:r>
              <a:rPr lang="pt-BR" sz="1400" dirty="0"/>
              <a:t> DN, </a:t>
            </a:r>
            <a:r>
              <a:rPr lang="pt-BR" sz="1400" dirty="0" err="1"/>
              <a:t>Marinelli</a:t>
            </a:r>
            <a:r>
              <a:rPr lang="pt-BR" sz="1400" dirty="0"/>
              <a:t> M, </a:t>
            </a:r>
            <a:r>
              <a:rPr lang="pt-BR" sz="1400" dirty="0" err="1"/>
              <a:t>Rougé-Pont</a:t>
            </a:r>
            <a:r>
              <a:rPr lang="pt-BR" sz="1400" dirty="0"/>
              <a:t> F, Le Moal M, Piazza PV. </a:t>
            </a:r>
            <a:r>
              <a:rPr lang="pt-BR" sz="1400" dirty="0" err="1"/>
              <a:t>Infl</a:t>
            </a:r>
            <a:r>
              <a:rPr lang="pt-BR" sz="1400" dirty="0"/>
              <a:t> </a:t>
            </a:r>
            <a:r>
              <a:rPr lang="pt-BR" sz="1400" dirty="0" err="1"/>
              <a:t>uence</a:t>
            </a:r>
            <a:r>
              <a:rPr lang="pt-BR" sz="1400" dirty="0"/>
              <a:t> of </a:t>
            </a:r>
            <a:r>
              <a:rPr lang="pt-BR" sz="1400" dirty="0" err="1"/>
              <a:t>glucocorticoids</a:t>
            </a:r>
            <a:r>
              <a:rPr lang="pt-BR" sz="1400" dirty="0"/>
              <a:t> </a:t>
            </a:r>
            <a:r>
              <a:rPr lang="pt-BR" sz="1400" dirty="0" err="1"/>
              <a:t>on</a:t>
            </a:r>
            <a:r>
              <a:rPr lang="pt-BR" sz="1400" dirty="0"/>
              <a:t> </a:t>
            </a:r>
            <a:r>
              <a:rPr lang="pt-BR" sz="1400" dirty="0" err="1"/>
              <a:t>dopaminergic</a:t>
            </a:r>
            <a:r>
              <a:rPr lang="pt-BR" sz="1400" dirty="0"/>
              <a:t> </a:t>
            </a:r>
            <a:r>
              <a:rPr lang="pt-BR" sz="1400" dirty="0" err="1"/>
              <a:t>transmission</a:t>
            </a:r>
            <a:r>
              <a:rPr lang="pt-BR" sz="1400" dirty="0"/>
              <a:t> in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rat</a:t>
            </a:r>
            <a:r>
              <a:rPr lang="pt-BR" sz="1400" dirty="0"/>
              <a:t> dorsolateral </a:t>
            </a:r>
            <a:r>
              <a:rPr lang="pt-BR" sz="1400" dirty="0" err="1"/>
              <a:t>striatum</a:t>
            </a:r>
            <a:r>
              <a:rPr lang="pt-BR" sz="1400" dirty="0"/>
              <a:t>. </a:t>
            </a:r>
            <a:r>
              <a:rPr lang="pt-BR" sz="1400" dirty="0" err="1"/>
              <a:t>Eur</a:t>
            </a:r>
            <a:r>
              <a:rPr lang="pt-BR" sz="1400" dirty="0"/>
              <a:t> J </a:t>
            </a:r>
            <a:r>
              <a:rPr lang="pt-BR" sz="1400" dirty="0" err="1"/>
              <a:t>Neurosci</a:t>
            </a:r>
            <a:r>
              <a:rPr lang="pt-BR" sz="1400" dirty="0"/>
              <a:t>. 2001;13(4):812–818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831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Referências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828800"/>
            <a:ext cx="7891463" cy="4624388"/>
          </a:xfrm>
        </p:spPr>
        <p:txBody>
          <a:bodyPr>
            <a:noAutofit/>
          </a:bodyPr>
          <a:lstStyle/>
          <a:p>
            <a:pPr marL="182880" indent="-182880" algn="just" fontAlgn="auto">
              <a:defRPr/>
            </a:pPr>
            <a:r>
              <a:rPr lang="pt-BR" sz="1400" dirty="0"/>
              <a:t>33. </a:t>
            </a:r>
            <a:r>
              <a:rPr lang="pt-BR" sz="1400" dirty="0" err="1"/>
              <a:t>McEwen</a:t>
            </a:r>
            <a:r>
              <a:rPr lang="pt-BR" sz="1400" dirty="0"/>
              <a:t> BS, </a:t>
            </a:r>
            <a:r>
              <a:rPr lang="pt-BR" sz="1400" dirty="0" err="1"/>
              <a:t>Magarinos</a:t>
            </a:r>
            <a:r>
              <a:rPr lang="pt-BR" sz="1400" dirty="0"/>
              <a:t> AM. Stress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plasticity</a:t>
            </a:r>
            <a:r>
              <a:rPr lang="pt-BR" sz="1400" dirty="0"/>
              <a:t>: </a:t>
            </a:r>
            <a:r>
              <a:rPr lang="pt-BR" sz="1400" dirty="0" err="1"/>
              <a:t>implications</a:t>
            </a:r>
            <a:r>
              <a:rPr lang="pt-BR" sz="1400" dirty="0"/>
              <a:t> for </a:t>
            </a:r>
            <a:r>
              <a:rPr lang="pt-BR" sz="1400" dirty="0" err="1"/>
              <a:t>the</a:t>
            </a:r>
            <a:r>
              <a:rPr lang="pt-BR" sz="1400" dirty="0"/>
              <a:t> </a:t>
            </a:r>
            <a:r>
              <a:rPr lang="pt-BR" sz="1400" dirty="0" err="1"/>
              <a:t>pathophysiology</a:t>
            </a:r>
            <a:r>
              <a:rPr lang="pt-BR" sz="1400" dirty="0"/>
              <a:t> of </a:t>
            </a:r>
            <a:r>
              <a:rPr lang="pt-BR" sz="1400" dirty="0" err="1"/>
              <a:t>affective</a:t>
            </a:r>
            <a:r>
              <a:rPr lang="pt-BR" sz="1400" dirty="0"/>
              <a:t> </a:t>
            </a:r>
            <a:r>
              <a:rPr lang="pt-BR" sz="1400" dirty="0" err="1"/>
              <a:t>disorders</a:t>
            </a:r>
            <a:r>
              <a:rPr lang="pt-BR" sz="1400" dirty="0"/>
              <a:t>. Hum </a:t>
            </a:r>
            <a:r>
              <a:rPr lang="pt-BR" sz="1400" dirty="0" err="1"/>
              <a:t>Psychopharmacol</a:t>
            </a:r>
            <a:r>
              <a:rPr lang="pt-BR" sz="1400" dirty="0"/>
              <a:t>. 2001;16(S1):S7–S19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34. Sawyer NT, </a:t>
            </a:r>
            <a:r>
              <a:rPr lang="pt-BR" sz="1400" dirty="0" err="1"/>
              <a:t>Escayg</a:t>
            </a:r>
            <a:r>
              <a:rPr lang="pt-BR" sz="1400" dirty="0"/>
              <a:t> A. Stress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epilepsy</a:t>
            </a:r>
            <a:r>
              <a:rPr lang="pt-BR" sz="1400" dirty="0"/>
              <a:t>: </a:t>
            </a:r>
            <a:r>
              <a:rPr lang="pt-BR" sz="1400" dirty="0" err="1"/>
              <a:t>multiple</a:t>
            </a:r>
            <a:r>
              <a:rPr lang="pt-BR" sz="1400" dirty="0"/>
              <a:t> </a:t>
            </a:r>
            <a:r>
              <a:rPr lang="pt-BR" sz="1400" dirty="0" err="1"/>
              <a:t>models</a:t>
            </a:r>
            <a:r>
              <a:rPr lang="pt-BR" sz="1400" dirty="0"/>
              <a:t>, </a:t>
            </a:r>
            <a:r>
              <a:rPr lang="pt-BR" sz="1400" dirty="0" err="1"/>
              <a:t>multiple</a:t>
            </a:r>
            <a:r>
              <a:rPr lang="pt-BR" sz="1400" dirty="0"/>
              <a:t> </a:t>
            </a:r>
            <a:r>
              <a:rPr lang="pt-BR" sz="1400" dirty="0" err="1"/>
              <a:t>outcomes</a:t>
            </a:r>
            <a:r>
              <a:rPr lang="pt-BR" sz="1400" dirty="0"/>
              <a:t>. J </a:t>
            </a:r>
            <a:r>
              <a:rPr lang="pt-BR" sz="1400" dirty="0" err="1"/>
              <a:t>Clin</a:t>
            </a:r>
            <a:r>
              <a:rPr lang="pt-BR" sz="1400" dirty="0"/>
              <a:t> </a:t>
            </a:r>
            <a:r>
              <a:rPr lang="pt-BR" sz="1400" dirty="0" err="1"/>
              <a:t>Neurophysiol</a:t>
            </a:r>
            <a:r>
              <a:rPr lang="pt-BR" sz="1400" dirty="0"/>
              <a:t>. 2010;27(6):445–452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35. </a:t>
            </a:r>
            <a:r>
              <a:rPr lang="pt-BR" sz="1400" dirty="0" err="1"/>
              <a:t>Lai</a:t>
            </a:r>
            <a:r>
              <a:rPr lang="pt-BR" sz="1400" dirty="0"/>
              <a:t> MC, Yang SN, Huang LT. Neonatal </a:t>
            </a:r>
            <a:r>
              <a:rPr lang="pt-BR" sz="1400" dirty="0" err="1"/>
              <a:t>isolation</a:t>
            </a:r>
            <a:r>
              <a:rPr lang="pt-BR" sz="1400" dirty="0"/>
              <a:t> </a:t>
            </a:r>
            <a:r>
              <a:rPr lang="pt-BR" sz="1400" dirty="0" err="1"/>
              <a:t>enhances</a:t>
            </a:r>
            <a:r>
              <a:rPr lang="pt-BR" sz="1400" dirty="0"/>
              <a:t> </a:t>
            </a:r>
            <a:r>
              <a:rPr lang="pt-BR" sz="1400" dirty="0" err="1"/>
              <a:t>anxiety-like</a:t>
            </a:r>
            <a:r>
              <a:rPr lang="pt-BR" sz="1400" dirty="0"/>
              <a:t> </a:t>
            </a:r>
            <a:r>
              <a:rPr lang="pt-BR" sz="1400" dirty="0" err="1"/>
              <a:t>behavior</a:t>
            </a:r>
            <a:r>
              <a:rPr lang="pt-BR" sz="1400" dirty="0"/>
              <a:t> </a:t>
            </a:r>
            <a:r>
              <a:rPr lang="pt-BR" sz="1400" dirty="0" err="1"/>
              <a:t>following</a:t>
            </a:r>
            <a:r>
              <a:rPr lang="pt-BR" sz="1400" dirty="0"/>
              <a:t> </a:t>
            </a:r>
            <a:r>
              <a:rPr lang="pt-BR" sz="1400" dirty="0" err="1"/>
              <a:t>early-life</a:t>
            </a:r>
            <a:r>
              <a:rPr lang="pt-BR" sz="1400" dirty="0"/>
              <a:t> </a:t>
            </a:r>
            <a:r>
              <a:rPr lang="pt-BR" sz="1400" dirty="0" err="1"/>
              <a:t>seizure</a:t>
            </a:r>
            <a:r>
              <a:rPr lang="pt-BR" sz="1400" dirty="0"/>
              <a:t> in </a:t>
            </a:r>
            <a:r>
              <a:rPr lang="pt-BR" sz="1400" dirty="0" err="1"/>
              <a:t>rats</a:t>
            </a:r>
            <a:r>
              <a:rPr lang="pt-BR" sz="1400" dirty="0"/>
              <a:t>. </a:t>
            </a:r>
            <a:r>
              <a:rPr lang="pt-BR" sz="1400" dirty="0" err="1"/>
              <a:t>Pediatr</a:t>
            </a:r>
            <a:r>
              <a:rPr lang="pt-BR" sz="1400" dirty="0"/>
              <a:t> </a:t>
            </a:r>
            <a:r>
              <a:rPr lang="pt-BR" sz="1400" dirty="0" err="1"/>
              <a:t>Neonatol</a:t>
            </a:r>
            <a:r>
              <a:rPr lang="pt-BR" sz="1400" dirty="0"/>
              <a:t>. 2008;49(2):19–25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36. </a:t>
            </a:r>
            <a:r>
              <a:rPr lang="pt-BR" sz="1400" dirty="0" err="1"/>
              <a:t>Qaheri</a:t>
            </a:r>
            <a:r>
              <a:rPr lang="pt-BR" sz="1400" dirty="0"/>
              <a:t> SN, Ali AB, </a:t>
            </a:r>
            <a:r>
              <a:rPr lang="pt-BR" sz="1400" dirty="0" err="1"/>
              <a:t>Alalwaan</a:t>
            </a:r>
            <a:r>
              <a:rPr lang="pt-BR" sz="1400" dirty="0"/>
              <a:t> AA, Ahmed FA, Ahmed MM, </a:t>
            </a:r>
            <a:r>
              <a:rPr lang="pt-BR" sz="1400" dirty="0" err="1"/>
              <a:t>Kamal</a:t>
            </a:r>
            <a:r>
              <a:rPr lang="pt-BR" sz="1400" dirty="0"/>
              <a:t> AH. Neonatal </a:t>
            </a:r>
            <a:r>
              <a:rPr lang="pt-BR" sz="1400" dirty="0" err="1"/>
              <a:t>dexamethasone</a:t>
            </a:r>
            <a:r>
              <a:rPr lang="pt-BR" sz="1400" dirty="0"/>
              <a:t> </a:t>
            </a:r>
            <a:r>
              <a:rPr lang="pt-BR" sz="1400" dirty="0" err="1"/>
              <a:t>exposure</a:t>
            </a:r>
            <a:r>
              <a:rPr lang="pt-BR" sz="1400" dirty="0"/>
              <a:t> in </a:t>
            </a:r>
            <a:r>
              <a:rPr lang="pt-BR" sz="1400" dirty="0" err="1"/>
              <a:t>rats</a:t>
            </a:r>
            <a:r>
              <a:rPr lang="pt-BR" sz="1400" dirty="0"/>
              <a:t> </a:t>
            </a:r>
            <a:r>
              <a:rPr lang="pt-BR" sz="1400" dirty="0" err="1"/>
              <a:t>resulted</a:t>
            </a:r>
            <a:r>
              <a:rPr lang="pt-BR" sz="1400" dirty="0"/>
              <a:t> in </a:t>
            </a:r>
            <a:r>
              <a:rPr lang="pt-BR" sz="1400" dirty="0" err="1"/>
              <a:t>hippocampal</a:t>
            </a:r>
            <a:r>
              <a:rPr lang="pt-BR" sz="1400" dirty="0"/>
              <a:t> </a:t>
            </a:r>
            <a:r>
              <a:rPr lang="pt-BR" sz="1400" dirty="0" err="1"/>
              <a:t>learning</a:t>
            </a:r>
            <a:r>
              <a:rPr lang="pt-BR" sz="1400" dirty="0"/>
              <a:t> </a:t>
            </a:r>
            <a:r>
              <a:rPr lang="pt-BR" sz="1400" dirty="0" err="1"/>
              <a:t>and</a:t>
            </a:r>
            <a:r>
              <a:rPr lang="pt-BR" sz="1400" dirty="0"/>
              <a:t> </a:t>
            </a:r>
            <a:r>
              <a:rPr lang="pt-BR" sz="1400" dirty="0" err="1"/>
              <a:t>memory</a:t>
            </a:r>
            <a:r>
              <a:rPr lang="pt-BR" sz="1400" dirty="0"/>
              <a:t> </a:t>
            </a:r>
            <a:r>
              <a:rPr lang="pt-BR" sz="1400" dirty="0" err="1"/>
              <a:t>defects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decreased</a:t>
            </a:r>
            <a:r>
              <a:rPr lang="pt-BR" sz="1400" dirty="0"/>
              <a:t> </a:t>
            </a:r>
            <a:r>
              <a:rPr lang="pt-BR" sz="1400" dirty="0" err="1"/>
              <a:t>convulsion</a:t>
            </a:r>
            <a:r>
              <a:rPr lang="pt-BR" sz="1400" dirty="0"/>
              <a:t> </a:t>
            </a:r>
            <a:r>
              <a:rPr lang="pt-BR" sz="1400" dirty="0" err="1"/>
              <a:t>threshold</a:t>
            </a:r>
            <a:r>
              <a:rPr lang="pt-BR" sz="1400" dirty="0"/>
              <a:t> later in </a:t>
            </a:r>
            <a:r>
              <a:rPr lang="pt-BR" sz="1400" dirty="0" err="1"/>
              <a:t>adult</a:t>
            </a:r>
            <a:r>
              <a:rPr lang="pt-BR" sz="1400" dirty="0"/>
              <a:t> </a:t>
            </a:r>
            <a:r>
              <a:rPr lang="pt-BR" sz="1400" dirty="0" err="1"/>
              <a:t>life</a:t>
            </a:r>
            <a:r>
              <a:rPr lang="pt-BR" sz="1400" dirty="0"/>
              <a:t>. </a:t>
            </a:r>
            <a:r>
              <a:rPr lang="pt-BR" sz="1400" dirty="0" err="1"/>
              <a:t>Neurosciences</a:t>
            </a:r>
            <a:r>
              <a:rPr lang="pt-BR" sz="1400" dirty="0"/>
              <a:t> (</a:t>
            </a:r>
            <a:r>
              <a:rPr lang="pt-BR" sz="1400" dirty="0" err="1"/>
              <a:t>Riyadh</a:t>
            </a:r>
            <a:r>
              <a:rPr lang="pt-BR" sz="1400" dirty="0"/>
              <a:t>). 2013;18(4):388–390 </a:t>
            </a:r>
          </a:p>
          <a:p>
            <a:pPr marL="182880" indent="-182880" algn="just" fontAlgn="auto">
              <a:defRPr/>
            </a:pPr>
            <a:r>
              <a:rPr lang="pt-BR" sz="1400" dirty="0"/>
              <a:t>37. </a:t>
            </a:r>
            <a:r>
              <a:rPr lang="pt-BR" sz="1400" dirty="0" err="1"/>
              <a:t>Vestergaard</a:t>
            </a:r>
            <a:r>
              <a:rPr lang="pt-BR" sz="1400" dirty="0"/>
              <a:t> M, Pedersen MG, </a:t>
            </a:r>
            <a:r>
              <a:rPr lang="pt-BR" sz="1400" dirty="0" err="1"/>
              <a:t>Ostergaard</a:t>
            </a:r>
            <a:r>
              <a:rPr lang="pt-BR" sz="1400" dirty="0"/>
              <a:t> JR, Pedersen CB, Olsen J, </a:t>
            </a:r>
            <a:r>
              <a:rPr lang="pt-BR" sz="1400" dirty="0" err="1"/>
              <a:t>Christensen</a:t>
            </a:r>
            <a:r>
              <a:rPr lang="pt-BR" sz="1400" dirty="0"/>
              <a:t> J. </a:t>
            </a:r>
            <a:r>
              <a:rPr lang="pt-BR" sz="1400" dirty="0" err="1"/>
              <a:t>Death</a:t>
            </a:r>
            <a:r>
              <a:rPr lang="pt-BR" sz="1400" dirty="0"/>
              <a:t> in </a:t>
            </a:r>
            <a:r>
              <a:rPr lang="pt-BR" sz="1400" dirty="0" err="1"/>
              <a:t>children</a:t>
            </a:r>
            <a:r>
              <a:rPr lang="pt-BR" sz="1400" dirty="0"/>
              <a:t> </a:t>
            </a:r>
            <a:r>
              <a:rPr lang="pt-BR" sz="1400" dirty="0" err="1"/>
              <a:t>with</a:t>
            </a:r>
            <a:r>
              <a:rPr lang="pt-BR" sz="1400" dirty="0"/>
              <a:t> </a:t>
            </a:r>
            <a:r>
              <a:rPr lang="pt-BR" sz="1400" dirty="0" err="1"/>
              <a:t>febrile</a:t>
            </a:r>
            <a:r>
              <a:rPr lang="pt-BR" sz="1400" dirty="0"/>
              <a:t> </a:t>
            </a:r>
            <a:r>
              <a:rPr lang="pt-BR" sz="1400" dirty="0" err="1"/>
              <a:t>seizures</a:t>
            </a:r>
            <a:r>
              <a:rPr lang="pt-BR" sz="1400" dirty="0"/>
              <a:t>: a </a:t>
            </a:r>
            <a:r>
              <a:rPr lang="pt-BR" sz="1400" dirty="0" err="1"/>
              <a:t>populationbased</a:t>
            </a:r>
            <a:r>
              <a:rPr lang="pt-BR" sz="1400" dirty="0"/>
              <a:t> </a:t>
            </a:r>
            <a:r>
              <a:rPr lang="pt-BR" sz="1400" dirty="0" err="1"/>
              <a:t>cohort</a:t>
            </a:r>
            <a:r>
              <a:rPr lang="pt-BR" sz="1400" dirty="0"/>
              <a:t> </a:t>
            </a:r>
            <a:r>
              <a:rPr lang="pt-BR" sz="1400" dirty="0" err="1"/>
              <a:t>study</a:t>
            </a:r>
            <a:r>
              <a:rPr lang="pt-BR" sz="1400" dirty="0"/>
              <a:t>. Lancet. 2008;372(9637):457–463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41338" y="-531813"/>
            <a:ext cx="7269163" cy="1323976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5400" i="1" smtClean="0">
                <a:solidFill>
                  <a:schemeClr val="accent1"/>
                </a:solidFill>
              </a:rPr>
              <a:t>Obrigado!</a:t>
            </a:r>
          </a:p>
        </p:txBody>
      </p:sp>
      <p:pic>
        <p:nvPicPr>
          <p:cNvPr id="34820" name="Picture 4" descr="20160503_1512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036050" cy="5143500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31775" y="5897563"/>
            <a:ext cx="78280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accent1"/>
                </a:solidFill>
              </a:rPr>
              <a:t>Dr. Paulo R. Margotto, </a:t>
            </a:r>
            <a:r>
              <a:rPr lang="pt-BR" dirty="0" smtClean="0">
                <a:solidFill>
                  <a:schemeClr val="accent1"/>
                </a:solidFill>
              </a:rPr>
              <a:t>Ana Carla, </a:t>
            </a:r>
            <a:r>
              <a:rPr lang="pt-BR" dirty="0">
                <a:solidFill>
                  <a:schemeClr val="accent1"/>
                </a:solidFill>
              </a:rPr>
              <a:t>Arquimedes, Hugo, </a:t>
            </a:r>
            <a:r>
              <a:rPr lang="pt-BR" dirty="0" smtClean="0">
                <a:solidFill>
                  <a:schemeClr val="accent1"/>
                </a:solidFill>
              </a:rPr>
              <a:t>Bruna e </a:t>
            </a:r>
            <a:r>
              <a:rPr lang="pt-BR" dirty="0">
                <a:solidFill>
                  <a:schemeClr val="accent1"/>
                </a:solidFill>
              </a:rPr>
              <a:t>Ana Carolina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Azul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iew">
      <a:maj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zul">
    <a:dk1>
      <a:sysClr val="windowText" lastClr="000000"/>
    </a:dk1>
    <a:lt1>
      <a:sysClr val="window" lastClr="FFFFFF"/>
    </a:lt1>
    <a:dk2>
      <a:srgbClr val="17406D"/>
    </a:dk2>
    <a:lt2>
      <a:srgbClr val="DBEF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TM03457515[[fn=Exibir]]</Template>
  <TotalTime>644</TotalTime>
  <Words>3801</Words>
  <Application>Microsoft Office PowerPoint</Application>
  <PresentationFormat>Apresentação na tela (4:3)</PresentationFormat>
  <Paragraphs>221</Paragraphs>
  <Slides>39</Slides>
  <Notes>27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0" baseType="lpstr">
      <vt:lpstr>View</vt:lpstr>
      <vt:lpstr>Slide 1</vt:lpstr>
      <vt:lpstr>Slide 2</vt:lpstr>
      <vt:lpstr>Introdução</vt:lpstr>
      <vt:lpstr>OBJETIVO DO ESTUDO</vt:lpstr>
      <vt:lpstr>Métodos</vt:lpstr>
      <vt:lpstr>Métodos</vt:lpstr>
      <vt:lpstr>Slide 7</vt:lpstr>
      <vt:lpstr>Análise estatística</vt:lpstr>
      <vt:lpstr>Resultados</vt:lpstr>
      <vt:lpstr>Slide 10</vt:lpstr>
      <vt:lpstr>Slide 11</vt:lpstr>
      <vt:lpstr>Slide 12</vt:lpstr>
      <vt:lpstr>Resultados</vt:lpstr>
      <vt:lpstr>Resultados</vt:lpstr>
      <vt:lpstr>Resultados</vt:lpstr>
      <vt:lpstr>Slide 16</vt:lpstr>
      <vt:lpstr>Resultados</vt:lpstr>
      <vt:lpstr>Slide 18</vt:lpstr>
      <vt:lpstr>Discussão</vt:lpstr>
      <vt:lpstr>Discussão</vt:lpstr>
      <vt:lpstr>Discussão</vt:lpstr>
      <vt:lpstr>Discussão</vt:lpstr>
      <vt:lpstr>Discussão</vt:lpstr>
      <vt:lpstr>Slide 24</vt:lpstr>
      <vt:lpstr>Discussão</vt:lpstr>
      <vt:lpstr>Discussão</vt:lpstr>
      <vt:lpstr>Slide 27</vt:lpstr>
      <vt:lpstr>Slide 28</vt:lpstr>
      <vt:lpstr>Slide 29</vt:lpstr>
      <vt:lpstr>Conclusão</vt:lpstr>
      <vt:lpstr>Slide 31</vt:lpstr>
      <vt:lpstr>Slide 32</vt:lpstr>
      <vt:lpstr>Referências </vt:lpstr>
      <vt:lpstr>Referências </vt:lpstr>
      <vt:lpstr>Referências </vt:lpstr>
      <vt:lpstr>Referências </vt:lpstr>
      <vt:lpstr>Referências </vt:lpstr>
      <vt:lpstr>Referências 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David</dc:creator>
  <cp:lastModifiedBy>Paulo</cp:lastModifiedBy>
  <cp:revision>36</cp:revision>
  <dcterms:created xsi:type="dcterms:W3CDTF">2016-05-02T19:02:10Z</dcterms:created>
  <dcterms:modified xsi:type="dcterms:W3CDTF">2016-05-19T18:52:07Z</dcterms:modified>
</cp:coreProperties>
</file>