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69" r:id="rId2"/>
    <p:sldId id="344" r:id="rId3"/>
    <p:sldId id="345" r:id="rId4"/>
    <p:sldId id="347" r:id="rId5"/>
    <p:sldId id="348" r:id="rId6"/>
    <p:sldId id="346" r:id="rId7"/>
    <p:sldId id="349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70" r:id="rId20"/>
    <p:sldId id="362" r:id="rId21"/>
    <p:sldId id="363" r:id="rId22"/>
    <p:sldId id="365" r:id="rId23"/>
    <p:sldId id="366" r:id="rId24"/>
    <p:sldId id="368" r:id="rId25"/>
    <p:sldId id="371" r:id="rId26"/>
  </p:sldIdLst>
  <p:sldSz cx="9144000" cy="6858000" type="screen4x3"/>
  <p:notesSz cx="6858000" cy="9144000"/>
  <p:defaultTextStyle>
    <a:defPPr>
      <a:defRPr lang="pt-BR"/>
    </a:defPPr>
    <a:lvl1pPr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9933"/>
    <a:srgbClr val="FF00FF"/>
    <a:srgbClr val="FFFF00"/>
    <a:srgbClr val="FF0000"/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7072" autoAdjust="0"/>
    <p:restoredTop sz="92904" autoAdjust="0"/>
  </p:normalViewPr>
  <p:slideViewPr>
    <p:cSldViewPr snapToGrid="0" snapToObjects="1">
      <p:cViewPr>
        <p:scale>
          <a:sx n="75" d="100"/>
          <a:sy n="75" d="100"/>
        </p:scale>
        <p:origin x="-1968" y="-42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D5DD0C1-DF02-411A-B550-90D669C1638C}" type="datetime1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FBBFA90-10F4-4489-B9FA-4F0277AD00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5D298B-CD33-4D68-AF5C-AE0B73D3C507}" type="datetime1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pt-B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F2FB3C-1291-47B1-A911-F1D5F89452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" name="Rectangle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ctangle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  <a:prstGeom prst="rect">
            <a:avLst/>
          </a:prstGeom>
        </p:spPr>
        <p:txBody>
          <a:bodyPr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  <a:prstGeom prst="rect">
            <a:avLst/>
          </a:prstGeo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  <a:prstGeom prst="rect">
            <a:avLst/>
          </a:prstGeo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C6C235-0D54-4D6A-A9D4-CE09DFF5EF57}" type="slidenum">
              <a:rPr lang="en-US"/>
              <a:pPr>
                <a:defRPr/>
              </a:pPr>
              <a:t>‹nº›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  <a:prstGeom prst="rect">
            <a:avLst/>
          </a:prstGeom>
        </p:spPr>
        <p:txBody>
          <a:bodyPr>
            <a:noAutofit/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24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6BF80A-23D5-4EF6-BF94-42BB4D9750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fld id="{0300EC67-F72A-48A3-8173-5DDD635A94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fld id="{58CC2F29-8896-4AF9-BB71-2359A4502E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6C0996-4158-49AC-9D02-56566A0FBB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0A0620-A702-4C72-A0AD-809BDA2412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22F531-FBAE-4F13-8E5A-1050DF4317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ctangle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Rectangle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Rectangle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x-none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2800">
                <a:latin typeface="+mn-lt"/>
                <a:cs typeface="+mn-cs"/>
              </a:defRPr>
            </a:lvl1pPr>
          </a:lstStyle>
          <a:p>
            <a:pPr>
              <a:defRPr/>
            </a:pPr>
            <a:fld id="{38B52FC8-C9A5-46BD-B4F7-1299C1B338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8156575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fld id="{CFD510EA-68CE-4C0E-A06B-DEB4541616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x-none"/>
              <a:t>8/9/14</a:t>
            </a:r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>
                <a:latin typeface="+mn-lt"/>
                <a:cs typeface="+mn-cs"/>
              </a:defRPr>
            </a:lvl1pPr>
          </a:lstStyle>
          <a:p>
            <a:pPr>
              <a:defRPr/>
            </a:pPr>
            <a:fld id="{2F138EFD-3C2E-4CBB-89ED-D5B9AD95C3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9pPr>
    </p:titleStyle>
    <p:bodyStyle>
      <a:lvl1pPr marL="319088" indent="-319088" algn="just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just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just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just" rtl="0" eaLnBrk="0" fontAlgn="base" hangingPunct="0">
        <a:spcBef>
          <a:spcPts val="400"/>
        </a:spcBef>
        <a:spcAft>
          <a:spcPct val="0"/>
        </a:spcAft>
        <a:buClr>
          <a:srgbClr val="A04DA3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just" rtl="0" eaLnBrk="0" fontAlgn="base" hangingPunct="0">
        <a:spcBef>
          <a:spcPts val="400"/>
        </a:spcBef>
        <a:spcAft>
          <a:spcPct val="0"/>
        </a:spcAft>
        <a:buClr>
          <a:srgbClr val="C4652D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hyperlink" Target="https://drive.google.com/open?id=0B5b9fOW0rJ3Sa0pSeFQ3YmVsOU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mailto:pmargotto@gmail.com" TargetMode="External"/><Relationship Id="rId4" Type="http://schemas.openxmlformats.org/officeDocument/2006/relationships/hyperlink" Target="http://www.paul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aifi.com/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paulomargotto.com.br/documentos/HIV_grau%202_cerebelo_desenvolv.pptx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open?id=0B5b9fOW0rJ3SRkRpUFMwVUxJZjA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1"/>
          <p:cNvSpPr>
            <a:spLocks noChangeArrowheads="1"/>
          </p:cNvSpPr>
          <p:nvPr/>
        </p:nvSpPr>
        <p:spPr bwMode="auto">
          <a:xfrm>
            <a:off x="215900" y="720725"/>
            <a:ext cx="8559800" cy="4857750"/>
          </a:xfrm>
          <a:prstGeom prst="rect">
            <a:avLst/>
          </a:prstGeom>
          <a:noFill/>
          <a:ln w="38100" algn="ctr">
            <a:solidFill>
              <a:srgbClr val="FF00F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pt-BR" sz="1800">
              <a:solidFill>
                <a:srgbClr val="FF00FF"/>
              </a:solidFill>
              <a:latin typeface="Tw Cen MT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ctrTitle" idx="4294967295"/>
          </p:nvPr>
        </p:nvSpPr>
        <p:spPr>
          <a:xfrm>
            <a:off x="347663" y="755650"/>
            <a:ext cx="8610600" cy="1828800"/>
          </a:xfrm>
        </p:spPr>
        <p:txBody>
          <a:bodyPr/>
          <a:lstStyle/>
          <a:p>
            <a:pPr eaLnBrk="1" hangingPunct="1"/>
            <a:r>
              <a:rPr lang="pt-BR" sz="3200" b="1" dirty="0" smtClean="0">
                <a:solidFill>
                  <a:srgbClr val="0033CC"/>
                </a:solidFill>
              </a:rPr>
              <a:t/>
            </a:r>
            <a:br>
              <a:rPr lang="pt-BR" sz="3200" b="1" dirty="0" smtClean="0">
                <a:solidFill>
                  <a:srgbClr val="0033CC"/>
                </a:solidFill>
              </a:rPr>
            </a:br>
            <a:r>
              <a:rPr lang="pt-BR" sz="3200" b="1" dirty="0" smtClean="0">
                <a:solidFill>
                  <a:srgbClr val="0033CC"/>
                </a:solidFill>
              </a:rPr>
              <a:t/>
            </a:r>
            <a:br>
              <a:rPr lang="pt-BR" sz="3200" b="1" dirty="0" smtClean="0">
                <a:solidFill>
                  <a:srgbClr val="0033CC"/>
                </a:solidFill>
              </a:rPr>
            </a:br>
            <a:r>
              <a:rPr lang="pt-BR" sz="3200" b="1" dirty="0" smtClean="0">
                <a:solidFill>
                  <a:srgbClr val="0033CC"/>
                </a:solidFill>
              </a:rPr>
              <a:t>Ultrassonografia  nas Malformações Cerebrais</a:t>
            </a:r>
            <a:br>
              <a:rPr lang="pt-BR" sz="3200" b="1" dirty="0" smtClean="0">
                <a:solidFill>
                  <a:srgbClr val="0033CC"/>
                </a:solidFill>
              </a:rPr>
            </a:br>
            <a:r>
              <a:rPr lang="pt-BR" sz="1600" b="1" dirty="0" smtClean="0">
                <a:solidFill>
                  <a:schemeClr val="tx1"/>
                </a:solidFill>
              </a:rPr>
              <a:t>Paulo R. Margotto</a:t>
            </a:r>
            <a:br>
              <a:rPr lang="pt-BR" sz="1600" b="1" dirty="0" smtClean="0">
                <a:solidFill>
                  <a:schemeClr val="tx1"/>
                </a:solidFill>
              </a:rPr>
            </a:br>
            <a:r>
              <a:rPr lang="pt-BR" sz="1600" b="1" dirty="0" smtClean="0">
                <a:solidFill>
                  <a:schemeClr val="tx1"/>
                </a:solidFill>
              </a:rPr>
              <a:t>Universidade Católica de Brasília</a:t>
            </a:r>
            <a:br>
              <a:rPr lang="pt-BR" sz="1600" b="1" dirty="0" smtClean="0">
                <a:solidFill>
                  <a:schemeClr val="tx1"/>
                </a:solidFill>
              </a:rPr>
            </a:br>
            <a:r>
              <a:rPr lang="pt-BR" sz="1600" b="1" dirty="0" smtClean="0">
                <a:solidFill>
                  <a:schemeClr val="tx1"/>
                </a:solidFill>
              </a:rPr>
              <a:t>Unidade de Neonatologia do Hospital Materno Infantil de Brasília/SES/DF</a:t>
            </a:r>
            <a:br>
              <a:rPr lang="pt-BR" sz="1600" b="1" dirty="0" smtClean="0">
                <a:solidFill>
                  <a:schemeClr val="tx1"/>
                </a:solidFill>
              </a:rPr>
            </a:br>
            <a:r>
              <a:rPr lang="pt-BR" sz="1600" b="1" dirty="0" smtClean="0">
                <a:solidFill>
                  <a:schemeClr val="tx1"/>
                </a:solidFill>
              </a:rPr>
              <a:t>Hospital Maternidade Brasília</a:t>
            </a:r>
            <a:endParaRPr lang="pt-BR" sz="1600" b="1" i="1" dirty="0" smtClean="0">
              <a:solidFill>
                <a:schemeClr val="tx1"/>
              </a:solidFill>
            </a:endParaRPr>
          </a:p>
        </p:txBody>
      </p:sp>
      <p:sp>
        <p:nvSpPr>
          <p:cNvPr id="12292" name="TextBox 10"/>
          <p:cNvSpPr txBox="1">
            <a:spLocks noChangeArrowheads="1"/>
          </p:cNvSpPr>
          <p:nvPr/>
        </p:nvSpPr>
        <p:spPr bwMode="auto">
          <a:xfrm>
            <a:off x="347663" y="3200400"/>
            <a:ext cx="77184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  <a:sym typeface="Baskerville"/>
              </a:rPr>
              <a:t>20° Congresso Brasileiro da Sociedade Brasileira de Ultrassonografia - SBUS </a:t>
            </a:r>
          </a:p>
          <a:p>
            <a:pPr algn="ctr"/>
            <a:r>
              <a:rPr lang="pt-BR" b="1">
                <a:solidFill>
                  <a:srgbClr val="0000FF"/>
                </a:solidFill>
                <a:sym typeface="Baskerville"/>
              </a:rPr>
              <a:t> 12° Congresso Internacional de Ultrassonografia da FISUSAL</a:t>
            </a:r>
          </a:p>
          <a:p>
            <a:pPr algn="ctr"/>
            <a:r>
              <a:rPr lang="pt-BR" b="1">
                <a:solidFill>
                  <a:srgbClr val="0000FF"/>
                </a:solidFill>
                <a:sym typeface="Baskerville"/>
              </a:rPr>
              <a:t>(São Paulo, 19 a 22 de outubro de 2016)</a:t>
            </a:r>
          </a:p>
        </p:txBody>
      </p:sp>
      <p:pic>
        <p:nvPicPr>
          <p:cNvPr id="12293" name="Picture 23" descr="DSC05629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382588" y="4405313"/>
            <a:ext cx="1649412" cy="231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6750" y="4081463"/>
            <a:ext cx="2208213" cy="1882775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2295" name="Text Box 17"/>
          <p:cNvSpPr txBox="1">
            <a:spLocks noChangeArrowheads="1"/>
          </p:cNvSpPr>
          <p:nvPr/>
        </p:nvSpPr>
        <p:spPr bwMode="auto">
          <a:xfrm>
            <a:off x="5903913" y="4421188"/>
            <a:ext cx="26019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4"/>
              </a:rPr>
              <a:t>www.paulmargotto.com.br</a:t>
            </a:r>
            <a:r>
              <a:rPr lang="pt-BR"/>
              <a:t> </a:t>
            </a:r>
          </a:p>
          <a:p>
            <a:pPr defTabSz="914400"/>
            <a:r>
              <a:rPr lang="pt-BR">
                <a:hlinkClick r:id="rId5"/>
              </a:rPr>
              <a:t>pmargotto@gmail.com</a:t>
            </a:r>
            <a:r>
              <a:rPr lang="pt-BR"/>
              <a:t> </a:t>
            </a:r>
          </a:p>
        </p:txBody>
      </p:sp>
      <p:pic>
        <p:nvPicPr>
          <p:cNvPr id="12296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2032000" y="6107113"/>
            <a:ext cx="6704013" cy="6111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sz="1800" i="1"/>
              <a:t>Link para Download:</a:t>
            </a:r>
            <a:endParaRPr lang="pt-BR" sz="1800"/>
          </a:p>
          <a:p>
            <a:pPr algn="ctr"/>
            <a:r>
              <a:rPr lang="pt-BR" i="1">
                <a:hlinkClick r:id="rId7"/>
              </a:rPr>
              <a:t>https://drive.google.com/open?id=0B5b9fOW0rJ3Sa0pSeFQ3YmVsOU0</a:t>
            </a:r>
            <a:endParaRPr lang="pt-BR" i="1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2032000" y="6107113"/>
            <a:ext cx="2152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(2013,182 páginas)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3200" b="1" smtClean="0">
                <a:solidFill>
                  <a:srgbClr val="0033CC"/>
                </a:solidFill>
              </a:rPr>
              <a:t>Ultrassonografia  nas Malformações Cerebrais</a:t>
            </a:r>
            <a:br>
              <a:rPr lang="pt-BR" sz="3200" b="1" smtClean="0">
                <a:solidFill>
                  <a:srgbClr val="0033CC"/>
                </a:solidFill>
              </a:rPr>
            </a:br>
            <a:endParaRPr lang="pt-BR" sz="3200" b="1" smtClean="0">
              <a:solidFill>
                <a:srgbClr val="0033CC"/>
              </a:solidFill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122238" y="1033463"/>
            <a:ext cx="8418512" cy="4927600"/>
          </a:xfrm>
        </p:spPr>
        <p:txBody>
          <a:bodyPr/>
          <a:lstStyle/>
          <a:p>
            <a:r>
              <a:rPr lang="pt-BR" sz="1400" smtClean="0"/>
              <a:t>Os recém-nascidos com grandes lesões cerebrais podem estar em grande risco de apresentarem desabilidade no neurodesenvolvimento.</a:t>
            </a:r>
          </a:p>
          <a:p>
            <a:r>
              <a:rPr lang="pt-BR" sz="1400" smtClean="0"/>
              <a:t>A detecção precoce das grandes lesões pode alertar tanto aos clínicos como os</a:t>
            </a:r>
            <a:br>
              <a:rPr lang="pt-BR" sz="1400" smtClean="0"/>
            </a:br>
            <a:r>
              <a:rPr lang="pt-BR" sz="1400" smtClean="0"/>
              <a:t>pais e referendar para uma intervenção apropriada e precoce.</a:t>
            </a:r>
          </a:p>
          <a:p>
            <a:pPr algn="l">
              <a:buFont typeface="Wingdings" pitchFamily="2" charset="2"/>
              <a:buNone/>
            </a:pPr>
            <a:r>
              <a:rPr lang="pt-BR" sz="1400" smtClean="0"/>
              <a:t>                                                </a:t>
            </a:r>
            <a:r>
              <a:rPr lang="pt-BR" sz="2000" b="1" smtClean="0">
                <a:solidFill>
                  <a:srgbClr val="0033CC"/>
                </a:solidFill>
              </a:rPr>
              <a:t>Vamos abordar  as principais:</a:t>
            </a:r>
          </a:p>
          <a:p>
            <a:pPr>
              <a:buFont typeface="Wingdings" pitchFamily="2" charset="2"/>
              <a:buNone/>
            </a:pPr>
            <a:endParaRPr lang="pt-BR" sz="2000" b="1" smtClean="0">
              <a:solidFill>
                <a:srgbClr val="0033CC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pt-BR" sz="1400" smtClean="0"/>
              <a:t>      </a:t>
            </a:r>
            <a:r>
              <a:rPr lang="pt-BR" sz="1400" b="1" smtClean="0">
                <a:solidFill>
                  <a:srgbClr val="FF0000"/>
                </a:solidFill>
              </a:rPr>
              <a:t>1-AGENESIA DO SEPTO PELÚCIDO (DISPLASIA SEPTO-ÓTICA: SÍNDROME DE MORSIER)</a:t>
            </a:r>
          </a:p>
          <a:p>
            <a:pPr algn="ctr"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      2-AGENESIA DO CORPO CALOSO</a:t>
            </a:r>
          </a:p>
          <a:p>
            <a:pPr algn="ctr"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     3-MALFORMAÇÃO DE ARNOLD CHIARI</a:t>
            </a:r>
          </a:p>
          <a:p>
            <a:pPr algn="ctr"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     4-COMPLEXO DANDY WALKER E AUMENTO DA CISTERNA MAGNA</a:t>
            </a:r>
          </a:p>
          <a:p>
            <a:pPr algn="ctr"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     5-HOLOPROSENCEFALIA</a:t>
            </a:r>
          </a:p>
          <a:p>
            <a:pPr algn="ctr"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    6-ESQUISENCEFALIA</a:t>
            </a:r>
          </a:p>
          <a:p>
            <a:pPr algn="ctr"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    7-LESÕES CEREBELARES</a:t>
            </a:r>
          </a:p>
          <a:p>
            <a:pPr algn="ctr"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    8-MALFORMAÇÃO DA VEIA DE GALENO</a:t>
            </a:r>
          </a:p>
          <a:p>
            <a:pPr algn="ctr"/>
            <a:r>
              <a:rPr lang="pt-BR" sz="1400" smtClean="0">
                <a:solidFill>
                  <a:srgbClr val="FF0000"/>
                </a:solidFill>
              </a:rPr>
              <a:t/>
            </a:r>
            <a:br>
              <a:rPr lang="pt-BR" sz="1400" smtClean="0">
                <a:solidFill>
                  <a:srgbClr val="FF0000"/>
                </a:solidFill>
              </a:rPr>
            </a:br>
            <a:endParaRPr lang="pt-BR" sz="25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>
          <a:xfrm>
            <a:off x="425450" y="779463"/>
            <a:ext cx="8153400" cy="4927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1600" b="1" smtClean="0">
                <a:solidFill>
                  <a:srgbClr val="FF0000"/>
                </a:solidFill>
              </a:rPr>
              <a:t>AGENESIA DO SEPTO PELÚCIDO (DISPLASIA SEPTO-ÓTICA: SÍNDROME DE MORSIER)</a:t>
            </a:r>
          </a:p>
          <a:p>
            <a:pPr algn="l"/>
            <a:r>
              <a:rPr lang="pt-BR" sz="1600" b="1" smtClean="0"/>
              <a:t>Rara anomalia (2-3/100.000)</a:t>
            </a:r>
          </a:p>
          <a:p>
            <a:pPr algn="l"/>
            <a:r>
              <a:rPr lang="pt-BR" sz="1600" b="1" smtClean="0">
                <a:solidFill>
                  <a:srgbClr val="FF0000"/>
                </a:solidFill>
              </a:rPr>
              <a:t>ausência do septo pelúcido+hipoplasia do disco óptico</a:t>
            </a:r>
          </a:p>
          <a:p>
            <a:pPr algn="l"/>
            <a:r>
              <a:rPr lang="pt-BR" sz="1600" b="1" smtClean="0"/>
              <a:t>Outros achados: anomalias crâniofaciais, como hipotelorismo e lábio leporino, ventriculomegalia, retardo mental, hemiparesia</a:t>
            </a:r>
          </a:p>
          <a:p>
            <a:pPr algn="l"/>
            <a:r>
              <a:rPr lang="pt-BR" sz="1600" b="1" smtClean="0"/>
              <a:t>Diagnóstico: ressonância magnética e oftalmoscopia do nervo óptico</a:t>
            </a:r>
          </a:p>
          <a:p>
            <a:pPr algn="l"/>
            <a:r>
              <a:rPr lang="pt-BR" sz="1600" b="1" smtClean="0"/>
              <a:t>Clínica:convulsões, retardo motor, hemiplegia, atetose, autismo, epilepsia, déficits de aprendizado e atenção</a:t>
            </a:r>
            <a:br>
              <a:rPr lang="pt-BR" sz="1600" b="1" smtClean="0"/>
            </a:br>
            <a:endParaRPr lang="pt-BR" sz="1600" b="1" smtClean="0"/>
          </a:p>
          <a:p>
            <a:pPr algn="l"/>
            <a:endParaRPr lang="pt-BR" b="1" smtClean="0"/>
          </a:p>
          <a:p>
            <a:pPr algn="l"/>
            <a:endParaRPr lang="pt-BR" b="1" smtClean="0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425450" y="0"/>
            <a:ext cx="85677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sz="2800" b="1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0313"/>
            <a:ext cx="4044950" cy="2795587"/>
          </a:xfrm>
          <a:prstGeom prst="rect">
            <a:avLst/>
          </a:prstGeom>
          <a:noFill/>
          <a:ln w="1905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4044950" y="4222750"/>
            <a:ext cx="494823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Aparência quadrangular dos cornos frontais fundidos</a:t>
            </a:r>
          </a:p>
          <a:p>
            <a:pPr defTabSz="914400"/>
            <a:r>
              <a:rPr lang="pt-BR"/>
              <a:t>Corpo caloso hipoplásico (adelgaçado)</a:t>
            </a:r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4044950" y="5707063"/>
            <a:ext cx="145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/>
              <a:t>Margotto/Castro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>
          <a:xfrm>
            <a:off x="612775" y="0"/>
            <a:ext cx="8153400" cy="990600"/>
          </a:xfrm>
        </p:spPr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3" y="1098550"/>
            <a:ext cx="4770437" cy="2439988"/>
          </a:xfrm>
          <a:prstGeom prst="rect">
            <a:avLst/>
          </a:prstGeom>
          <a:noFill/>
          <a:ln w="28575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1989138" y="654050"/>
            <a:ext cx="2159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RN de 34 sem;1600g</a:t>
            </a:r>
          </a:p>
        </p:txBody>
      </p:sp>
      <p:pic>
        <p:nvPicPr>
          <p:cNvPr id="1536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688" y="3662363"/>
            <a:ext cx="3992562" cy="279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8"/>
          <p:cNvSpPr txBox="1">
            <a:spLocks noChangeArrowheads="1"/>
          </p:cNvSpPr>
          <p:nvPr/>
        </p:nvSpPr>
        <p:spPr bwMode="auto">
          <a:xfrm>
            <a:off x="4575175" y="3538538"/>
            <a:ext cx="10906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Margotto/Castro</a:t>
            </a:r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4575175" y="5724525"/>
            <a:ext cx="161925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/>
              <a:t>Scoffis, Kurian</a:t>
            </a:r>
            <a:br>
              <a:rPr lang="pt-BR" sz="1000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sp>
        <p:nvSpPr>
          <p:cNvPr id="15368" name="Text Box 10"/>
          <p:cNvSpPr txBox="1">
            <a:spLocks noChangeArrowheads="1"/>
          </p:cNvSpPr>
          <p:nvPr/>
        </p:nvSpPr>
        <p:spPr bwMode="auto">
          <a:xfrm>
            <a:off x="5819775" y="1349375"/>
            <a:ext cx="2990850" cy="85407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/>
              <a:t>Pode ocorrer agenesia do</a:t>
            </a:r>
          </a:p>
          <a:p>
            <a:pPr algn="ctr" defTabSz="914400"/>
            <a:r>
              <a:rPr lang="pt-BR"/>
              <a:t>cavo do septo pelúcido, </a:t>
            </a:r>
          </a:p>
          <a:p>
            <a:pPr algn="ctr" defTabSz="914400"/>
            <a:r>
              <a:rPr lang="pt-BR"/>
              <a:t>independente da S. de Morsier</a:t>
            </a:r>
          </a:p>
        </p:txBody>
      </p:sp>
      <p:sp>
        <p:nvSpPr>
          <p:cNvPr id="15369" name="Text Box 11"/>
          <p:cNvSpPr txBox="1">
            <a:spLocks noChangeArrowheads="1"/>
          </p:cNvSpPr>
          <p:nvPr/>
        </p:nvSpPr>
        <p:spPr bwMode="auto">
          <a:xfrm>
            <a:off x="5665788" y="2319338"/>
            <a:ext cx="3281362" cy="1343025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/>
              <a:t>Vem acompanhada de </a:t>
            </a:r>
          </a:p>
          <a:p>
            <a:pPr algn="ctr" defTabSz="914400"/>
            <a:r>
              <a:rPr lang="pt-BR"/>
              <a:t>Agenesia do corpo caloso</a:t>
            </a:r>
          </a:p>
          <a:p>
            <a:pPr algn="ctr" defTabSz="914400"/>
            <a:r>
              <a:rPr lang="pt-BR"/>
              <a:t>(desenvolvimento do septo</a:t>
            </a:r>
          </a:p>
          <a:p>
            <a:pPr algn="ctr" defTabSz="914400"/>
            <a:r>
              <a:rPr lang="pt-BR"/>
              <a:t>pelúcido ligado ao do corpo caloso)</a:t>
            </a:r>
          </a:p>
        </p:txBody>
      </p:sp>
      <p:sp>
        <p:nvSpPr>
          <p:cNvPr id="15370" name="Text Box 12"/>
          <p:cNvSpPr txBox="1">
            <a:spLocks noChangeArrowheads="1"/>
          </p:cNvSpPr>
          <p:nvPr/>
        </p:nvSpPr>
        <p:spPr bwMode="auto">
          <a:xfrm>
            <a:off x="5441950" y="4044950"/>
            <a:ext cx="322103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/>
              <a:t>     Seta (sem cabeça na US):</a:t>
            </a:r>
          </a:p>
          <a:p>
            <a:pPr defTabSz="914400"/>
            <a:r>
              <a:rPr lang="pt-BR"/>
              <a:t> fórnix na posição caudal anormal</a:t>
            </a:r>
          </a:p>
        </p:txBody>
      </p:sp>
      <p:sp>
        <p:nvSpPr>
          <p:cNvPr id="15371" name="Line 14"/>
          <p:cNvSpPr>
            <a:spLocks noChangeShapeType="1"/>
          </p:cNvSpPr>
          <p:nvPr/>
        </p:nvSpPr>
        <p:spPr bwMode="auto">
          <a:xfrm flipV="1">
            <a:off x="1744663" y="5383213"/>
            <a:ext cx="555625" cy="2063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5372" name="Line 19"/>
          <p:cNvSpPr>
            <a:spLocks noChangeShapeType="1"/>
          </p:cNvSpPr>
          <p:nvPr/>
        </p:nvSpPr>
        <p:spPr bwMode="auto">
          <a:xfrm>
            <a:off x="1593850" y="2233613"/>
            <a:ext cx="15081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222250" y="508000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1600" b="1" smtClean="0">
                <a:solidFill>
                  <a:srgbClr val="FF0000"/>
                </a:solidFill>
              </a:rPr>
              <a:t>AGENESIA DO CORPO CALOSO (ACC)</a:t>
            </a:r>
          </a:p>
          <a:p>
            <a:r>
              <a:rPr lang="pt-BR" sz="1200" b="1" smtClean="0"/>
              <a:t>Corpo caloso (CC): é a mais larga comissura que conecta os hemisférios cerebrais</a:t>
            </a:r>
          </a:p>
          <a:p>
            <a:r>
              <a:rPr lang="pt-BR" sz="1200" b="1" smtClean="0"/>
              <a:t>Completa ou Parcial (digenesia do CC: falta da porção caudal[tronco e esplênio])</a:t>
            </a:r>
          </a:p>
          <a:p>
            <a:r>
              <a:rPr lang="pt-BR" sz="1200" b="1" smtClean="0"/>
              <a:t>Distorce a arquitetura intracraniana:</a:t>
            </a:r>
          </a:p>
          <a:p>
            <a:r>
              <a:rPr lang="pt-BR" sz="1200" b="1" smtClean="0"/>
              <a:t>                                     -maiores ventrículos (átrios e cornos occipitais)</a:t>
            </a:r>
            <a:r>
              <a:rPr lang="pt-BR" sz="1200" b="1" smtClean="0">
                <a:solidFill>
                  <a:srgbClr val="FF0000"/>
                </a:solidFill>
              </a:rPr>
              <a:t> (</a:t>
            </a:r>
            <a:r>
              <a:rPr lang="pt-BR" sz="1200" b="1" smtClean="0">
                <a:solidFill>
                  <a:srgbClr val="0033CC"/>
                </a:solidFill>
              </a:rPr>
              <a:t>B</a:t>
            </a:r>
            <a:r>
              <a:rPr lang="pt-BR" sz="1200" b="1" smtClean="0">
                <a:solidFill>
                  <a:srgbClr val="FF0000"/>
                </a:solidFill>
              </a:rPr>
              <a:t>)</a:t>
            </a:r>
          </a:p>
          <a:p>
            <a:r>
              <a:rPr lang="pt-BR" sz="1200" b="1" smtClean="0">
                <a:solidFill>
                  <a:srgbClr val="FF0000"/>
                </a:solidFill>
              </a:rPr>
              <a:t>                                     -</a:t>
            </a:r>
            <a:r>
              <a:rPr lang="pt-BR" sz="1200" b="1" smtClean="0"/>
              <a:t>cornos frontais: aspecto de “chifre de touro”</a:t>
            </a:r>
            <a:r>
              <a:rPr lang="pt-BR" sz="1200" b="1" smtClean="0">
                <a:solidFill>
                  <a:srgbClr val="FF0000"/>
                </a:solidFill>
              </a:rPr>
              <a:t> (</a:t>
            </a:r>
            <a:r>
              <a:rPr lang="pt-BR" sz="1200" b="1" smtClean="0">
                <a:solidFill>
                  <a:srgbClr val="0033CC"/>
                </a:solidFill>
              </a:rPr>
              <a:t>A</a:t>
            </a:r>
            <a:r>
              <a:rPr lang="pt-BR" sz="1200" b="1" smtClean="0">
                <a:solidFill>
                  <a:srgbClr val="FF0000"/>
                </a:solidFill>
              </a:rPr>
              <a:t>)</a:t>
            </a:r>
          </a:p>
          <a:p>
            <a:r>
              <a:rPr lang="pt-BR" sz="1200" b="1" smtClean="0">
                <a:solidFill>
                  <a:srgbClr val="FF0000"/>
                </a:solidFill>
              </a:rPr>
              <a:t>                                     -</a:t>
            </a:r>
            <a:r>
              <a:rPr lang="pt-BR" sz="1200" b="1" smtClean="0"/>
              <a:t>3o ventrículo alongado</a:t>
            </a:r>
          </a:p>
          <a:p>
            <a:r>
              <a:rPr lang="pt-BR" sz="1200" b="1" smtClean="0"/>
              <a:t>                                     -sucos cerebrais médios em forma de “raios de sol”</a:t>
            </a:r>
            <a:r>
              <a:rPr lang="pt-BR" sz="1200" b="1" smtClean="0">
                <a:solidFill>
                  <a:srgbClr val="FF0000"/>
                </a:solidFill>
              </a:rPr>
              <a:t> (</a:t>
            </a:r>
            <a:r>
              <a:rPr lang="pt-BR" sz="1200" b="1" smtClean="0">
                <a:solidFill>
                  <a:srgbClr val="0033CC"/>
                </a:solidFill>
              </a:rPr>
              <a:t>C</a:t>
            </a:r>
            <a:r>
              <a:rPr lang="pt-BR" sz="1200" b="1" smtClean="0">
                <a:solidFill>
                  <a:srgbClr val="FF0000"/>
                </a:solidFill>
              </a:rPr>
              <a:t>)</a:t>
            </a:r>
          </a:p>
          <a:p>
            <a:r>
              <a:rPr lang="pt-BR" sz="1200" b="1" smtClean="0">
                <a:solidFill>
                  <a:srgbClr val="FF0000"/>
                </a:solidFill>
              </a:rPr>
              <a:t>                                     -</a:t>
            </a:r>
            <a:r>
              <a:rPr lang="pt-BR" sz="1200" b="1" smtClean="0"/>
              <a:t>artéria pericalosa ascende verticalmente</a:t>
            </a:r>
            <a:r>
              <a:rPr lang="pt-BR" sz="1200" b="1" smtClean="0">
                <a:solidFill>
                  <a:srgbClr val="FF0000"/>
                </a:solidFill>
              </a:rPr>
              <a:t> (</a:t>
            </a:r>
            <a:r>
              <a:rPr lang="pt-BR" sz="1200" b="1" smtClean="0">
                <a:solidFill>
                  <a:srgbClr val="0033CC"/>
                </a:solidFill>
              </a:rPr>
              <a:t>D</a:t>
            </a:r>
            <a:r>
              <a:rPr lang="pt-BR" sz="1200" b="1" smtClean="0">
                <a:solidFill>
                  <a:srgbClr val="FF0000"/>
                </a:solidFill>
              </a:rPr>
              <a:t>)</a:t>
            </a:r>
          </a:p>
          <a:p>
            <a:pPr>
              <a:buFont typeface="Wingdings" pitchFamily="2" charset="2"/>
              <a:buNone/>
            </a:pPr>
            <a:r>
              <a:rPr lang="pt-BR" sz="1200" b="1" smtClean="0">
                <a:solidFill>
                  <a:srgbClr val="FF0000"/>
                </a:solidFill>
              </a:rPr>
              <a:t>                                           -</a:t>
            </a:r>
            <a:r>
              <a:rPr lang="pt-BR" sz="1200" b="1" smtClean="0"/>
              <a:t>plexos coróides paralelos (corte coronal posterior)</a:t>
            </a:r>
            <a:r>
              <a:rPr lang="pt-BR" sz="1200" b="1" smtClean="0">
                <a:solidFill>
                  <a:srgbClr val="FF0000"/>
                </a:solidFill>
              </a:rPr>
              <a:t> (</a:t>
            </a:r>
            <a:r>
              <a:rPr lang="pt-BR" sz="1200" b="1" smtClean="0">
                <a:solidFill>
                  <a:srgbClr val="0033CC"/>
                </a:solidFill>
              </a:rPr>
              <a:t>B</a:t>
            </a:r>
            <a:r>
              <a:rPr lang="pt-BR" sz="1200" b="1" smtClean="0">
                <a:solidFill>
                  <a:srgbClr val="FF0000"/>
                </a:solidFill>
              </a:rPr>
              <a:t>)</a:t>
            </a:r>
          </a:p>
          <a:p>
            <a:endParaRPr lang="pt-BR" sz="1200" b="1" smtClean="0">
              <a:solidFill>
                <a:srgbClr val="FF0000"/>
              </a:solidFill>
            </a:endParaRPr>
          </a:p>
        </p:txBody>
      </p:sp>
      <p:sp>
        <p:nvSpPr>
          <p:cNvPr id="16387" name="Rectangle 4"/>
          <p:cNvSpPr>
            <a:spLocks noGrp="1"/>
          </p:cNvSpPr>
          <p:nvPr>
            <p:ph type="title" idx="4294967295"/>
          </p:nvPr>
        </p:nvSpPr>
        <p:spPr>
          <a:xfrm>
            <a:off x="612775" y="-293688"/>
            <a:ext cx="8153400" cy="990601"/>
          </a:xfrm>
        </p:spPr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16388" name="Picture 6" descr="Resultado de imagem para imagem do corpo calos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6450"/>
            <a:ext cx="1912938" cy="166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13263"/>
            <a:ext cx="2289175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9175" y="4513263"/>
            <a:ext cx="2205038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94213" y="4513263"/>
            <a:ext cx="2030412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24625" y="4513263"/>
            <a:ext cx="2382838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Text Box 11"/>
          <p:cNvSpPr txBox="1">
            <a:spLocks noChangeArrowheads="1"/>
          </p:cNvSpPr>
          <p:nvPr/>
        </p:nvSpPr>
        <p:spPr bwMode="auto">
          <a:xfrm>
            <a:off x="3336925" y="3322638"/>
            <a:ext cx="10906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Margotto/Castro</a:t>
            </a:r>
          </a:p>
        </p:txBody>
      </p:sp>
      <p:sp>
        <p:nvSpPr>
          <p:cNvPr id="16394" name="Text Box 12"/>
          <p:cNvSpPr txBox="1">
            <a:spLocks noChangeArrowheads="1"/>
          </p:cNvSpPr>
          <p:nvPr/>
        </p:nvSpPr>
        <p:spPr bwMode="auto">
          <a:xfrm>
            <a:off x="3009900" y="6543675"/>
            <a:ext cx="10906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Margotto/Castro</a:t>
            </a:r>
          </a:p>
        </p:txBody>
      </p:sp>
      <p:sp>
        <p:nvSpPr>
          <p:cNvPr id="16395" name="Text Box 13"/>
          <p:cNvSpPr txBox="1">
            <a:spLocks noChangeArrowheads="1"/>
          </p:cNvSpPr>
          <p:nvPr/>
        </p:nvSpPr>
        <p:spPr bwMode="auto">
          <a:xfrm>
            <a:off x="4933950" y="6538913"/>
            <a:ext cx="10906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Margotto/Castro</a:t>
            </a:r>
          </a:p>
        </p:txBody>
      </p:sp>
      <p:sp>
        <p:nvSpPr>
          <p:cNvPr id="16396" name="Rectangle 14"/>
          <p:cNvSpPr>
            <a:spLocks noChangeArrowheads="1"/>
          </p:cNvSpPr>
          <p:nvPr/>
        </p:nvSpPr>
        <p:spPr bwMode="auto">
          <a:xfrm>
            <a:off x="6524625" y="6284913"/>
            <a:ext cx="303213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D</a:t>
            </a:r>
          </a:p>
        </p:txBody>
      </p:sp>
      <p:sp>
        <p:nvSpPr>
          <p:cNvPr id="16397" name="Text Box 15"/>
          <p:cNvSpPr txBox="1">
            <a:spLocks noChangeArrowheads="1"/>
          </p:cNvSpPr>
          <p:nvPr/>
        </p:nvSpPr>
        <p:spPr bwMode="auto">
          <a:xfrm>
            <a:off x="7081838" y="6538913"/>
            <a:ext cx="11160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Samuel Santana</a:t>
            </a:r>
          </a:p>
        </p:txBody>
      </p:sp>
      <p:sp>
        <p:nvSpPr>
          <p:cNvPr id="16398" name="Text Box 18"/>
          <p:cNvSpPr txBox="1">
            <a:spLocks noChangeArrowheads="1"/>
          </p:cNvSpPr>
          <p:nvPr/>
        </p:nvSpPr>
        <p:spPr bwMode="auto">
          <a:xfrm>
            <a:off x="2735263" y="4094163"/>
            <a:ext cx="5365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ACC:associações: cromossopatias (13,18),Dandy-Walker</a:t>
            </a:r>
          </a:p>
        </p:txBody>
      </p:sp>
      <p:sp>
        <p:nvSpPr>
          <p:cNvPr id="16399" name="Rectangle 19"/>
          <p:cNvSpPr>
            <a:spLocks noChangeArrowheads="1"/>
          </p:cNvSpPr>
          <p:nvPr/>
        </p:nvSpPr>
        <p:spPr bwMode="auto">
          <a:xfrm>
            <a:off x="2587625" y="3559175"/>
            <a:ext cx="6113463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b="1">
                <a:solidFill>
                  <a:srgbClr val="0033CC"/>
                </a:solidFill>
              </a:rPr>
              <a:t>banda sonoluscente demarcada superior e inferiormente por </a:t>
            </a:r>
          </a:p>
          <a:p>
            <a:pPr algn="ctr" eaLnBrk="0" hangingPunct="0"/>
            <a:r>
              <a:rPr lang="pt-BR" b="1">
                <a:solidFill>
                  <a:srgbClr val="0033CC"/>
                </a:solidFill>
              </a:rPr>
              <a:t>duas linhas  ecogênicas.</a:t>
            </a:r>
            <a:br>
              <a:rPr lang="pt-BR" b="1">
                <a:solidFill>
                  <a:srgbClr val="0033CC"/>
                </a:solidFill>
              </a:rPr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pic>
        <p:nvPicPr>
          <p:cNvPr id="16400" name="Picture 20"/>
          <p:cNvPicPr>
            <a:picLocks noChangeAspect="1" noChangeArrowheads="1"/>
          </p:cNvPicPr>
          <p:nvPr/>
        </p:nvPicPr>
        <p:blipFill>
          <a:blip r:embed="rId7">
            <a:lum bright="-12000" contrast="18000"/>
          </a:blip>
          <a:srcRect/>
          <a:stretch>
            <a:fillRect/>
          </a:stretch>
        </p:blipFill>
        <p:spPr bwMode="auto">
          <a:xfrm>
            <a:off x="1838325" y="2347913"/>
            <a:ext cx="1498600" cy="121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1" name="Line 21"/>
          <p:cNvSpPr>
            <a:spLocks noChangeShapeType="1"/>
          </p:cNvSpPr>
          <p:nvPr/>
        </p:nvSpPr>
        <p:spPr bwMode="auto">
          <a:xfrm flipH="1" flipV="1">
            <a:off x="2338388" y="3567113"/>
            <a:ext cx="498475" cy="419100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6402" name="Rectangle 23"/>
          <p:cNvSpPr>
            <a:spLocks noChangeArrowheads="1"/>
          </p:cNvSpPr>
          <p:nvPr/>
        </p:nvSpPr>
        <p:spPr bwMode="auto">
          <a:xfrm>
            <a:off x="376238" y="3741738"/>
            <a:ext cx="9604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000" u="sng">
                <a:hlinkClick r:id="rId8"/>
              </a:rPr>
              <a:t>www.laifi.com</a:t>
            </a:r>
            <a:endParaRPr lang="pt-BR" sz="1000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219200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b="1" smtClean="0">
                <a:solidFill>
                  <a:srgbClr val="0033CC"/>
                </a:solidFill>
              </a:rPr>
              <a:t>Avaliação do crescimento do corpo caloso</a:t>
            </a:r>
          </a:p>
          <a:p>
            <a:r>
              <a:rPr lang="pt-BR" sz="1600" smtClean="0"/>
              <a:t>Anderson NG (2006) et al: 61 RN de muito baixo peso(23-35 semanas)</a:t>
            </a:r>
          </a:p>
          <a:p>
            <a:pPr>
              <a:buFont typeface="Wingdings" pitchFamily="2" charset="2"/>
              <a:buNone/>
            </a:pPr>
            <a:r>
              <a:rPr lang="pt-BR" sz="1600" smtClean="0"/>
              <a:t>                             - </a:t>
            </a:r>
            <a:r>
              <a:rPr lang="pt-BR" sz="1600" smtClean="0">
                <a:solidFill>
                  <a:srgbClr val="FF00FF"/>
                </a:solidFill>
              </a:rPr>
              <a:t>o CC cresce 0,2-a 0,27mm/dia</a:t>
            </a:r>
          </a:p>
          <a:p>
            <a:pPr>
              <a:buFont typeface="Wingdings" pitchFamily="2" charset="2"/>
              <a:buNone/>
            </a:pPr>
            <a:r>
              <a:rPr lang="pt-BR" sz="1600" smtClean="0"/>
              <a:t>               (forte correção com o cresc. do vermis cerebelar:r</a:t>
            </a:r>
            <a:r>
              <a:rPr lang="pt-BR" sz="1600" baseline="30000" smtClean="0"/>
              <a:t>2</a:t>
            </a:r>
            <a:r>
              <a:rPr lang="pt-BR" sz="1600" smtClean="0"/>
              <a:t> de 0,68)</a:t>
            </a:r>
          </a:p>
          <a:p>
            <a:pPr>
              <a:buFont typeface="Wingdings" pitchFamily="2" charset="2"/>
              <a:buNone/>
            </a:pPr>
            <a:r>
              <a:rPr lang="pt-BR" sz="1600" smtClean="0"/>
              <a:t>                            - </a:t>
            </a:r>
            <a:r>
              <a:rPr lang="pt-BR" sz="1600" smtClean="0">
                <a:solidFill>
                  <a:srgbClr val="FF00FF"/>
                </a:solidFill>
              </a:rPr>
              <a:t>deficiente crescimento do CC entre 2-6 semanas pós-natal</a:t>
            </a:r>
          </a:p>
          <a:p>
            <a:pPr>
              <a:buFont typeface="Wingdings" pitchFamily="2" charset="2"/>
              <a:buNone/>
            </a:pPr>
            <a:r>
              <a:rPr lang="pt-BR" sz="1600" smtClean="0"/>
              <a:t>                                </a:t>
            </a:r>
            <a:r>
              <a:rPr lang="pt-BR" sz="1600" smtClean="0">
                <a:solidFill>
                  <a:srgbClr val="FF0000"/>
                </a:solidFill>
              </a:rPr>
              <a:t>paralisia cerebral e atraso motor aos 2 anos</a:t>
            </a:r>
            <a:endParaRPr lang="pt-BR" smtClean="0">
              <a:solidFill>
                <a:srgbClr val="FF0000"/>
              </a:solidFill>
            </a:endParaRP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3233738" y="3033713"/>
            <a:ext cx="603250" cy="463550"/>
          </a:xfrm>
          <a:prstGeom prst="curvedRightArrow">
            <a:avLst>
              <a:gd name="adj1" fmla="val 20000"/>
              <a:gd name="adj2" fmla="val 40000"/>
              <a:gd name="adj3" fmla="val 4337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43138" y="3656013"/>
            <a:ext cx="3505200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Line 7"/>
          <p:cNvSpPr>
            <a:spLocks noChangeShapeType="1"/>
          </p:cNvSpPr>
          <p:nvPr/>
        </p:nvSpPr>
        <p:spPr bwMode="auto">
          <a:xfrm>
            <a:off x="2695575" y="4430713"/>
            <a:ext cx="425450" cy="263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7415" name="Line 8"/>
          <p:cNvSpPr>
            <a:spLocks noChangeShapeType="1"/>
          </p:cNvSpPr>
          <p:nvPr/>
        </p:nvSpPr>
        <p:spPr bwMode="auto">
          <a:xfrm flipH="1" flipV="1">
            <a:off x="4675188" y="5608638"/>
            <a:ext cx="330200" cy="263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7416" name="Text Box 10"/>
          <p:cNvSpPr txBox="1">
            <a:spLocks noChangeArrowheads="1"/>
          </p:cNvSpPr>
          <p:nvPr/>
        </p:nvSpPr>
        <p:spPr bwMode="auto">
          <a:xfrm>
            <a:off x="5748338" y="6503988"/>
            <a:ext cx="9493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000"/>
              <a:t>Anderson 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Agenesia completa e parcial do corpo caloso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 flipV="1">
            <a:off x="2630488" y="2063750"/>
            <a:ext cx="593725" cy="33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628775" y="2393950"/>
            <a:ext cx="24860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Embriogênese defeituosa</a:t>
            </a:r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 flipH="1" flipV="1">
            <a:off x="5326063" y="2063750"/>
            <a:ext cx="574675" cy="33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432300" y="2393950"/>
            <a:ext cx="44862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rgbClr val="FF00FF"/>
                </a:solidFill>
              </a:rPr>
              <a:t>Evento que interrompeu o seu desenvolvimento</a:t>
            </a:r>
          </a:p>
          <a:p>
            <a:pPr algn="ctr" defTabSz="914400"/>
            <a:r>
              <a:rPr lang="pt-BR">
                <a:solidFill>
                  <a:srgbClr val="FF00FF"/>
                </a:solidFill>
              </a:rPr>
              <a:t>em qualquer época da gestação</a:t>
            </a:r>
            <a:r>
              <a:rPr lang="pt-BR"/>
              <a:t>:</a:t>
            </a:r>
          </a:p>
          <a:p>
            <a:pPr algn="ctr" defTabSz="914400"/>
            <a:r>
              <a:rPr lang="pt-BR"/>
              <a:t>     Porção anterior: </a:t>
            </a:r>
            <a:r>
              <a:rPr lang="pt-BR">
                <a:solidFill>
                  <a:srgbClr val="FF0000"/>
                </a:solidFill>
              </a:rPr>
              <a:t>encefalomalácia</a:t>
            </a:r>
          </a:p>
          <a:p>
            <a:pPr algn="ctr" defTabSz="914400"/>
            <a:r>
              <a:rPr lang="pt-BR"/>
              <a:t>          Porção posterior: formação incompleta</a:t>
            </a:r>
          </a:p>
        </p:txBody>
      </p:sp>
      <p:sp>
        <p:nvSpPr>
          <p:cNvPr id="18440" name="Text Box 9"/>
          <p:cNvSpPr txBox="1">
            <a:spLocks noChangeArrowheads="1"/>
          </p:cNvSpPr>
          <p:nvPr/>
        </p:nvSpPr>
        <p:spPr bwMode="auto">
          <a:xfrm>
            <a:off x="682625" y="6191250"/>
            <a:ext cx="8235950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Prognóstico sem outras malformações</a:t>
            </a:r>
            <a:r>
              <a:rPr lang="pt-BR"/>
              <a:t>: </a:t>
            </a:r>
            <a:r>
              <a:rPr lang="pt-BR">
                <a:solidFill>
                  <a:srgbClr val="0033CC"/>
                </a:solidFill>
              </a:rPr>
              <a:t>desenvolvimento normal ou </a:t>
            </a:r>
            <a:r>
              <a:rPr lang="pt-BR" i="1">
                <a:solidFill>
                  <a:srgbClr val="0033CC"/>
                </a:solidFill>
              </a:rPr>
              <a:t>bordeline</a:t>
            </a:r>
            <a:r>
              <a:rPr lang="pt-BR">
                <a:solidFill>
                  <a:srgbClr val="0033CC"/>
                </a:solidFill>
              </a:rPr>
              <a:t> em 87%</a:t>
            </a:r>
          </a:p>
        </p:txBody>
      </p:sp>
      <p:pic>
        <p:nvPicPr>
          <p:cNvPr id="18441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3" y="3463925"/>
            <a:ext cx="25495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7650" y="3463925"/>
            <a:ext cx="2538413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7363" y="3463925"/>
            <a:ext cx="2571750" cy="178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4" name="Text Box 13"/>
          <p:cNvSpPr txBox="1">
            <a:spLocks noChangeArrowheads="1"/>
          </p:cNvSpPr>
          <p:nvPr/>
        </p:nvSpPr>
        <p:spPr bwMode="auto">
          <a:xfrm>
            <a:off x="185738" y="5311775"/>
            <a:ext cx="85613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00"/>
                </a:solidFill>
              </a:rPr>
              <a:t>Coley BD e Hogann MJ (1997):leucomalácia cística do CC (32 sem;1430g; sepse,convulsão)</a:t>
            </a:r>
          </a:p>
          <a:p>
            <a:pPr defTabSz="914400"/>
            <a:r>
              <a:rPr lang="pt-BR">
                <a:solidFill>
                  <a:srgbClr val="FF00FF"/>
                </a:solidFill>
              </a:rPr>
              <a:t>Curso típico da leucomalácia:  ecogenicidade,mudança cística, colapso e perda de volume</a:t>
            </a:r>
          </a:p>
        </p:txBody>
      </p:sp>
      <p:sp>
        <p:nvSpPr>
          <p:cNvPr id="18445" name="Line 15"/>
          <p:cNvSpPr>
            <a:spLocks noChangeShapeType="1"/>
          </p:cNvSpPr>
          <p:nvPr/>
        </p:nvSpPr>
        <p:spPr bwMode="auto">
          <a:xfrm flipV="1">
            <a:off x="2987675" y="5627688"/>
            <a:ext cx="0" cy="1508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46" name="AutoShape 16"/>
          <p:cNvSpPr>
            <a:spLocks noChangeArrowheads="1"/>
          </p:cNvSpPr>
          <p:nvPr/>
        </p:nvSpPr>
        <p:spPr bwMode="auto">
          <a:xfrm>
            <a:off x="4552950" y="2870200"/>
            <a:ext cx="365125" cy="463550"/>
          </a:xfrm>
          <a:prstGeom prst="downArrow">
            <a:avLst>
              <a:gd name="adj1" fmla="val 50000"/>
              <a:gd name="adj2" fmla="val 31739"/>
            </a:avLst>
          </a:prstGeom>
          <a:solidFill>
            <a:schemeClr val="accent1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0"/>
            <a:ext cx="8153400" cy="990600"/>
          </a:xfrm>
        </p:spPr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>
          <a:xfrm>
            <a:off x="519113" y="714375"/>
            <a:ext cx="8472487" cy="4927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2800" smtClean="0">
                <a:solidFill>
                  <a:srgbClr val="FF0000"/>
                </a:solidFill>
              </a:rPr>
              <a:t>Malformação de Arnold-Chiari (descrita em 1890)</a:t>
            </a:r>
          </a:p>
          <a:p>
            <a:r>
              <a:rPr lang="pt-BR" sz="1800" b="1" smtClean="0"/>
              <a:t>Deslocamento caudal do cerebelo e 4º ventrículo para o canal vertebral</a:t>
            </a:r>
          </a:p>
          <a:p>
            <a:endParaRPr lang="pt-BR" sz="1800" b="1" smtClean="0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739900"/>
            <a:ext cx="8705850" cy="16891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2284413" y="3429000"/>
            <a:ext cx="50561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00FF"/>
                </a:solidFill>
              </a:rPr>
              <a:t>Tipos III e IV</a:t>
            </a:r>
            <a:r>
              <a:rPr lang="pt-BR">
                <a:solidFill>
                  <a:srgbClr val="0033CC"/>
                </a:solidFill>
              </a:rPr>
              <a:t>: mais atualmente não tem sido incluídas</a:t>
            </a:r>
          </a:p>
        </p:txBody>
      </p:sp>
      <p:sp>
        <p:nvSpPr>
          <p:cNvPr id="19462" name="Text Box 8"/>
          <p:cNvSpPr txBox="1">
            <a:spLocks noChangeArrowheads="1"/>
          </p:cNvSpPr>
          <p:nvPr/>
        </p:nvSpPr>
        <p:spPr bwMode="auto">
          <a:xfrm>
            <a:off x="954088" y="3765550"/>
            <a:ext cx="78613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33CC"/>
                </a:solidFill>
              </a:rPr>
              <a:t>Causas</a:t>
            </a:r>
            <a:r>
              <a:rPr lang="pt-BR"/>
              <a:t>: estenose (40-75% dos casos), </a:t>
            </a:r>
          </a:p>
          <a:p>
            <a:pPr defTabSz="914400"/>
            <a:r>
              <a:rPr lang="pt-BR"/>
              <a:t>              atresia (10%) ou </a:t>
            </a:r>
          </a:p>
          <a:p>
            <a:pPr defTabSz="914400"/>
            <a:r>
              <a:rPr lang="pt-BR"/>
              <a:t>              compressão do aqueduto de Sylvius </a:t>
            </a:r>
          </a:p>
          <a:p>
            <a:pPr defTabSz="914400"/>
            <a:r>
              <a:rPr lang="pt-BR"/>
              <a:t>(estiramento e posteriormente estreitamento pelo deslocamento caudal do cerebelo)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                                </a:t>
            </a:r>
            <a:r>
              <a:rPr lang="pt-BR">
                <a:solidFill>
                  <a:srgbClr val="FF0000"/>
                </a:solidFill>
              </a:rPr>
              <a:t>Parece haver um componente hereditário</a:t>
            </a:r>
          </a:p>
        </p:txBody>
      </p:sp>
      <p:sp>
        <p:nvSpPr>
          <p:cNvPr id="19463" name="Text Box 9"/>
          <p:cNvSpPr txBox="1">
            <a:spLocks noChangeArrowheads="1"/>
          </p:cNvSpPr>
          <p:nvPr/>
        </p:nvSpPr>
        <p:spPr bwMode="auto">
          <a:xfrm>
            <a:off x="5224463" y="3927475"/>
            <a:ext cx="3448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00"/>
                </a:solidFill>
              </a:rPr>
              <a:t>A hidrocefalia é frequente ao nascer</a:t>
            </a:r>
          </a:p>
        </p:txBody>
      </p:sp>
      <p:sp>
        <p:nvSpPr>
          <p:cNvPr id="19464" name="Text Box 10"/>
          <p:cNvSpPr txBox="1">
            <a:spLocks noChangeArrowheads="1"/>
          </p:cNvSpPr>
          <p:nvPr/>
        </p:nvSpPr>
        <p:spPr bwMode="auto">
          <a:xfrm>
            <a:off x="954088" y="5446713"/>
            <a:ext cx="69929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33CC"/>
                </a:solidFill>
              </a:rPr>
              <a:t>Sintomas:</a:t>
            </a:r>
            <a:r>
              <a:rPr lang="pt-BR"/>
              <a:t> cefaléia, distúrbios do sono, apnéia (compressão ou isquemia do</a:t>
            </a:r>
          </a:p>
          <a:p>
            <a:pPr defTabSz="914400"/>
            <a:r>
              <a:rPr lang="pt-BR"/>
              <a:t>Centro respiratório): melhora após descompressão de fossa posterior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1006475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   Malformação de Arnold-Chiari</a:t>
            </a:r>
            <a:endParaRPr lang="pt-BR" smtClean="0"/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1217613" y="5449888"/>
            <a:ext cx="13589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/>
              <a:t>colpocefalia</a:t>
            </a: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4483100" y="5495925"/>
            <a:ext cx="31892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/>
              <a:t>Proeminente massa intermédia</a:t>
            </a:r>
          </a:p>
          <a:p>
            <a:pPr algn="ctr"/>
            <a:r>
              <a:rPr lang="pt-BR" b="1"/>
              <a:t>No 3o ventrículo</a:t>
            </a:r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7672388" y="5200650"/>
            <a:ext cx="1090612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000"/>
              <a:t>Margotto/Castro</a:t>
            </a:r>
            <a:br>
              <a:rPr lang="pt-BR" sz="1000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pic>
        <p:nvPicPr>
          <p:cNvPr id="2048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7613" y="1662113"/>
            <a:ext cx="6446837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8" name="Text Box 10"/>
          <p:cNvSpPr txBox="1">
            <a:spLocks noChangeArrowheads="1"/>
          </p:cNvSpPr>
          <p:nvPr/>
        </p:nvSpPr>
        <p:spPr bwMode="auto">
          <a:xfrm>
            <a:off x="2239963" y="6032500"/>
            <a:ext cx="2541587" cy="825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-cerebelo rebaixado</a:t>
            </a:r>
          </a:p>
          <a:p>
            <a:pPr defTabSz="914400"/>
            <a:r>
              <a:rPr lang="pt-BR"/>
              <a:t>-aumento do 3º Ventrículo</a:t>
            </a:r>
          </a:p>
          <a:p>
            <a:pPr defTabSz="914400"/>
            <a:r>
              <a:rPr lang="pt-BR"/>
              <a:t>-Plexo coróide lobulado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08063"/>
            <a:ext cx="8153400" cy="5519737"/>
          </a:xfrm>
        </p:spPr>
        <p:txBody>
          <a:bodyPr/>
          <a:lstStyle/>
          <a:p>
            <a:r>
              <a:rPr lang="pt-BR" b="1" smtClean="0">
                <a:solidFill>
                  <a:srgbClr val="FF0000"/>
                </a:solidFill>
              </a:rPr>
              <a:t>Dandy-Walker: defeito do desenvolvimento do teto do 4º Ventrículo</a:t>
            </a:r>
          </a:p>
          <a:p>
            <a:pPr algn="ctr">
              <a:buFont typeface="Wingdings" pitchFamily="2" charset="2"/>
              <a:buNone/>
            </a:pPr>
            <a:r>
              <a:rPr lang="pt-BR" sz="1800" b="1" smtClean="0"/>
              <a:t>(dilatação cística do 4º Ventrículo devido a</a:t>
            </a:r>
          </a:p>
          <a:p>
            <a:pPr algn="ctr">
              <a:buFont typeface="Wingdings" pitchFamily="2" charset="2"/>
              <a:buNone/>
            </a:pPr>
            <a:r>
              <a:rPr lang="pt-BR" sz="1800" b="1" smtClean="0"/>
              <a:t>atresia dos foramens de Magendie e de Luschka)</a:t>
            </a:r>
          </a:p>
          <a:p>
            <a:pPr algn="ctr">
              <a:buFont typeface="Wingdings" pitchFamily="2" charset="2"/>
              <a:buNone/>
            </a:pPr>
            <a:endParaRPr lang="pt-BR" sz="1800" b="1" smtClean="0"/>
          </a:p>
          <a:p>
            <a:pPr>
              <a:buFont typeface="Wingdings" pitchFamily="2" charset="2"/>
              <a:buNone/>
            </a:pPr>
            <a:r>
              <a:rPr lang="pt-BR" sz="1800" b="1" smtClean="0"/>
              <a:t>                                           </a:t>
            </a:r>
            <a:r>
              <a:rPr lang="pt-BR" sz="1800" b="1" smtClean="0">
                <a:solidFill>
                  <a:srgbClr val="0033CC"/>
                </a:solidFill>
              </a:rPr>
              <a:t>Compreende:</a:t>
            </a:r>
          </a:p>
          <a:p>
            <a:r>
              <a:rPr lang="pt-BR" b="1" smtClean="0">
                <a:solidFill>
                  <a:srgbClr val="FF0000"/>
                </a:solidFill>
              </a:rPr>
              <a:t> -malformação clássica de Dandy-Walker</a:t>
            </a:r>
          </a:p>
          <a:p>
            <a:pPr algn="ctr">
              <a:buFont typeface="Wingdings" pitchFamily="2" charset="2"/>
              <a:buNone/>
            </a:pPr>
            <a:r>
              <a:rPr lang="pt-BR" sz="1600" b="1" smtClean="0"/>
              <a:t>(Prognóstico:hidrocefalia (primeiro ano de vida);40% morrem no período neonatal e 70% com déficits cognitivos)</a:t>
            </a:r>
          </a:p>
          <a:p>
            <a:r>
              <a:rPr lang="pt-BR" b="1" smtClean="0">
                <a:solidFill>
                  <a:srgbClr val="FF0000"/>
                </a:solidFill>
              </a:rPr>
              <a:t>-a variante Dandy-Walker</a:t>
            </a:r>
          </a:p>
          <a:p>
            <a:r>
              <a:rPr lang="pt-BR" b="1" smtClean="0">
                <a:solidFill>
                  <a:srgbClr val="FF0000"/>
                </a:solidFill>
              </a:rPr>
              <a:t>-megacisterna magda</a:t>
            </a:r>
          </a:p>
          <a:p>
            <a:endParaRPr lang="pt-BR" b="1" smtClean="0">
              <a:solidFill>
                <a:srgbClr val="FF0000"/>
              </a:solidFill>
            </a:endParaRPr>
          </a:p>
          <a:p>
            <a:endParaRPr lang="pt-BR" b="1" smtClean="0">
              <a:solidFill>
                <a:srgbClr val="FF0000"/>
              </a:solidFill>
            </a:endParaRPr>
          </a:p>
          <a:p>
            <a:endParaRPr lang="pt-BR" smtClean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435100" y="2759075"/>
            <a:ext cx="6000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/>
              <a:t>Associa-se com outras malformações em 50-70% dos casos</a:t>
            </a:r>
          </a:p>
        </p:txBody>
      </p:sp>
      <p:sp>
        <p:nvSpPr>
          <p:cNvPr id="21509" name="AutoShape 5"/>
          <p:cNvSpPr>
            <a:spLocks/>
          </p:cNvSpPr>
          <p:nvPr/>
        </p:nvSpPr>
        <p:spPr bwMode="auto">
          <a:xfrm>
            <a:off x="5391150" y="467995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38100">
            <a:solidFill>
              <a:srgbClr val="0033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5592763" y="4892675"/>
            <a:ext cx="19224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Prognóstico incerto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219200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b="1" smtClean="0">
                <a:solidFill>
                  <a:srgbClr val="FF0000"/>
                </a:solidFill>
              </a:rPr>
              <a:t>                   Dandy-Walker</a:t>
            </a:r>
          </a:p>
          <a:p>
            <a:r>
              <a:rPr lang="pt-BR" sz="1800" smtClean="0">
                <a:solidFill>
                  <a:srgbClr val="FF0000"/>
                </a:solidFill>
              </a:rPr>
              <a:t>Variante Dandy-Walker:</a:t>
            </a:r>
          </a:p>
          <a:p>
            <a:pPr algn="ctr">
              <a:buFont typeface="Wingdings" pitchFamily="2" charset="2"/>
              <a:buNone/>
            </a:pPr>
            <a:r>
              <a:rPr lang="pt-BR" sz="1800" smtClean="0"/>
              <a:t>     Pequeno defeito no vermix cerebelar sem dilatação da cisterna magna:difícil diagnóstico</a:t>
            </a:r>
          </a:p>
          <a:p>
            <a:r>
              <a:rPr lang="pt-BR" sz="1800" smtClean="0">
                <a:solidFill>
                  <a:srgbClr val="FF0000"/>
                </a:solidFill>
              </a:rPr>
              <a:t>Megacisterna magna </a:t>
            </a:r>
          </a:p>
          <a:p>
            <a:pPr algn="ctr">
              <a:buFont typeface="Wingdings" pitchFamily="2" charset="2"/>
              <a:buNone/>
            </a:pPr>
            <a:r>
              <a:rPr lang="pt-BR" sz="1800" smtClean="0"/>
              <a:t>(&gt;10mm; sem digenesia cerebelar; associa-se com a trissomia do 18)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0"/>
            <a:ext cx="2976563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71888" y="3429000"/>
            <a:ext cx="467042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 Box 8"/>
          <p:cNvSpPr txBox="1">
            <a:spLocks noChangeArrowheads="1"/>
          </p:cNvSpPr>
          <p:nvPr/>
        </p:nvSpPr>
        <p:spPr bwMode="auto">
          <a:xfrm>
            <a:off x="190500" y="3536950"/>
            <a:ext cx="20812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Megacisterna magna</a:t>
            </a:r>
          </a:p>
        </p:txBody>
      </p:sp>
      <p:sp>
        <p:nvSpPr>
          <p:cNvPr id="22535" name="Text Box 9"/>
          <p:cNvSpPr txBox="1">
            <a:spLocks noChangeArrowheads="1"/>
          </p:cNvSpPr>
          <p:nvPr/>
        </p:nvSpPr>
        <p:spPr bwMode="auto">
          <a:xfrm>
            <a:off x="3935413" y="5676900"/>
            <a:ext cx="4440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Dandy – Walker com agenesia do corpo caloso</a:t>
            </a:r>
          </a:p>
        </p:txBody>
      </p:sp>
      <p:sp>
        <p:nvSpPr>
          <p:cNvPr id="22536" name="Text Box 10"/>
          <p:cNvSpPr txBox="1">
            <a:spLocks noChangeArrowheads="1"/>
          </p:cNvSpPr>
          <p:nvPr/>
        </p:nvSpPr>
        <p:spPr bwMode="auto">
          <a:xfrm>
            <a:off x="2884488" y="6627813"/>
            <a:ext cx="571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000"/>
              <a:t>Correa</a:t>
            </a:r>
          </a:p>
        </p:txBody>
      </p:sp>
      <p:sp>
        <p:nvSpPr>
          <p:cNvPr id="22537" name="Text Box 11"/>
          <p:cNvSpPr txBox="1">
            <a:spLocks noChangeArrowheads="1"/>
          </p:cNvSpPr>
          <p:nvPr/>
        </p:nvSpPr>
        <p:spPr bwMode="auto">
          <a:xfrm>
            <a:off x="8342313" y="5508625"/>
            <a:ext cx="717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Margotto/</a:t>
            </a:r>
          </a:p>
          <a:p>
            <a:r>
              <a:rPr lang="pt-BR" sz="1000"/>
              <a:t>Castro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52513"/>
            <a:ext cx="8153400" cy="4927600"/>
          </a:xfrm>
        </p:spPr>
        <p:txBody>
          <a:bodyPr/>
          <a:lstStyle/>
          <a:p>
            <a:r>
              <a:rPr lang="pt-BR" smtClean="0">
                <a:solidFill>
                  <a:srgbClr val="FF0000"/>
                </a:solidFill>
              </a:rPr>
              <a:t>Holoprosencefalia</a:t>
            </a:r>
          </a:p>
          <a:p>
            <a:pPr algn="ctr">
              <a:buFont typeface="Wingdings" pitchFamily="2" charset="2"/>
              <a:buNone/>
            </a:pPr>
            <a:r>
              <a:rPr lang="pt-BR" sz="1800" b="1" smtClean="0"/>
              <a:t>Falha parcial ou completa do procencéfalo primitivo em formar: início nas 5ª-6ª semana</a:t>
            </a:r>
          </a:p>
          <a:p>
            <a:pPr>
              <a:buFont typeface="Wingdings" pitchFamily="2" charset="2"/>
              <a:buNone/>
            </a:pPr>
            <a:r>
              <a:rPr lang="pt-BR" sz="1800" b="1" smtClean="0"/>
              <a:t>                    o telencéfalo (hemisférios cerebrais) e </a:t>
            </a:r>
          </a:p>
          <a:p>
            <a:pPr>
              <a:buFont typeface="Wingdings" pitchFamily="2" charset="2"/>
              <a:buNone/>
            </a:pPr>
            <a:r>
              <a:rPr lang="pt-BR" sz="1800" b="1" smtClean="0"/>
              <a:t>                    o diencéfalo (tálamo,hipotálamo)</a:t>
            </a:r>
          </a:p>
          <a:p>
            <a:r>
              <a:rPr lang="pt-BR" sz="1800" b="1" smtClean="0"/>
              <a:t>Caso graves: ciclopia/Mais geralmente:fenda palatina/narina única</a:t>
            </a:r>
          </a:p>
          <a:p>
            <a:r>
              <a:rPr lang="pt-BR" sz="1800" b="1" smtClean="0"/>
              <a:t>Causa principal:distúrbio cromossômico (</a:t>
            </a:r>
            <a:r>
              <a:rPr lang="pt-BR" sz="1800" b="1" smtClean="0">
                <a:solidFill>
                  <a:srgbClr val="FF0000"/>
                </a:solidFill>
              </a:rPr>
              <a:t>75% com trissomia do 13</a:t>
            </a:r>
            <a:r>
              <a:rPr lang="pt-BR" sz="1800" b="1" smtClean="0"/>
              <a:t>)</a:t>
            </a:r>
          </a:p>
          <a:p>
            <a:r>
              <a:rPr lang="pt-BR" sz="1800" b="1" smtClean="0"/>
              <a:t>São 3 formas: alobar. Lobar e semilobar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875" y="4151313"/>
            <a:ext cx="8604250" cy="1708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46163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              Holoprosencefalia</a:t>
            </a:r>
          </a:p>
          <a:p>
            <a:endParaRPr lang="pt-BR" smtClean="0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9038" y="1557338"/>
            <a:ext cx="6959600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509713" y="5729288"/>
            <a:ext cx="54435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Holoprosencefalia alobar:único ventrículo e fusão talâmica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273050" y="5505450"/>
            <a:ext cx="91598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800"/>
              <a:t>Margotto/Castro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8148638" y="5505450"/>
            <a:ext cx="44608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800"/>
              <a:t>Volpe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-130175"/>
            <a:ext cx="8153400" cy="990600"/>
          </a:xfrm>
        </p:spPr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idx="4294967295"/>
          </p:nvPr>
        </p:nvSpPr>
        <p:spPr>
          <a:xfrm>
            <a:off x="782638" y="860425"/>
            <a:ext cx="8153400" cy="4927600"/>
          </a:xfrm>
        </p:spPr>
        <p:txBody>
          <a:bodyPr/>
          <a:lstStyle/>
          <a:p>
            <a:r>
              <a:rPr lang="pt-BR" smtClean="0">
                <a:solidFill>
                  <a:srgbClr val="FF0000"/>
                </a:solidFill>
              </a:rPr>
              <a:t>Esquisencefalia</a:t>
            </a:r>
          </a:p>
          <a:p>
            <a:r>
              <a:rPr lang="pt-BR" sz="1800" b="1" smtClean="0"/>
              <a:t>anomalia congênita da migração neuronal caracterizada pela presença de fendas que se estendem da margem ventricular a superfície cortical</a:t>
            </a:r>
          </a:p>
          <a:p>
            <a:r>
              <a:rPr lang="pt-BR" sz="1800" smtClean="0"/>
              <a:t>Outras malformações associadas: agenesia calosa, displasia séptico óptica, ventriculomegalia, polimicrogiria, paquigiria, lisencefalia.</a:t>
            </a:r>
            <a:r>
              <a:rPr lang="pt-BR" sz="1800" smtClean="0">
                <a:solidFill>
                  <a:srgbClr val="FF0000"/>
                </a:solidFill>
              </a:rPr>
              <a:t> Classificada em 2 tipos:</a:t>
            </a:r>
          </a:p>
          <a:p>
            <a:r>
              <a:rPr lang="pt-BR" sz="1600" b="1" smtClean="0"/>
              <a:t>Tipo I: lábios fechados</a:t>
            </a:r>
            <a:r>
              <a:rPr lang="pt-BR" sz="1600" smtClean="0"/>
              <a:t> (fenda pequena e simétrica;não contém LCR)</a:t>
            </a:r>
          </a:p>
          <a:p>
            <a:r>
              <a:rPr lang="pt-BR" sz="1600" b="1" smtClean="0"/>
              <a:t>Tipo II: lábios abertos</a:t>
            </a:r>
            <a:r>
              <a:rPr lang="pt-BR" sz="1600" smtClean="0"/>
              <a:t> (defeito cortical maior; ventrículo se comunica com o espaço subaracnóide-mais em lobos parietal e temporal)</a:t>
            </a:r>
          </a:p>
        </p:txBody>
      </p:sp>
      <p:pic>
        <p:nvPicPr>
          <p:cNvPr id="2560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30688"/>
            <a:ext cx="4675188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2150" y="4230688"/>
            <a:ext cx="2671763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Text Box 10"/>
          <p:cNvSpPr txBox="1">
            <a:spLocks noChangeArrowheads="1"/>
          </p:cNvSpPr>
          <p:nvPr/>
        </p:nvSpPr>
        <p:spPr bwMode="auto">
          <a:xfrm>
            <a:off x="7346950" y="5797550"/>
            <a:ext cx="12747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Margotto/Castro</a:t>
            </a:r>
          </a:p>
        </p:txBody>
      </p:sp>
      <p:sp>
        <p:nvSpPr>
          <p:cNvPr id="25607" name="Text Box 11"/>
          <p:cNvSpPr txBox="1">
            <a:spLocks noChangeArrowheads="1"/>
          </p:cNvSpPr>
          <p:nvPr/>
        </p:nvSpPr>
        <p:spPr bwMode="auto">
          <a:xfrm>
            <a:off x="7391400" y="4421188"/>
            <a:ext cx="1620838" cy="1108075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rgbClr val="FF0000"/>
                </a:solidFill>
              </a:rPr>
              <a:t>Ausência do</a:t>
            </a:r>
          </a:p>
          <a:p>
            <a:pPr algn="ctr" defTabSz="914400"/>
            <a:r>
              <a:rPr lang="pt-BR">
                <a:solidFill>
                  <a:srgbClr val="FF0000"/>
                </a:solidFill>
              </a:rPr>
              <a:t>Septo pelúcido,</a:t>
            </a:r>
          </a:p>
          <a:p>
            <a:pPr algn="ctr" defTabSz="914400"/>
            <a:r>
              <a:rPr lang="pt-BR">
                <a:solidFill>
                  <a:srgbClr val="FF0000"/>
                </a:solidFill>
              </a:rPr>
              <a:t>TC:Paquigira,</a:t>
            </a:r>
          </a:p>
          <a:p>
            <a:pPr algn="ctr" defTabSz="914400"/>
            <a:r>
              <a:rPr lang="pt-BR">
                <a:solidFill>
                  <a:srgbClr val="FF0000"/>
                </a:solidFill>
              </a:rPr>
              <a:t>Lisencefalia</a:t>
            </a:r>
          </a:p>
        </p:txBody>
      </p:sp>
      <p:sp>
        <p:nvSpPr>
          <p:cNvPr id="25608" name="Text Box 12"/>
          <p:cNvSpPr txBox="1">
            <a:spLocks noChangeArrowheads="1"/>
          </p:cNvSpPr>
          <p:nvPr/>
        </p:nvSpPr>
        <p:spPr bwMode="auto">
          <a:xfrm>
            <a:off x="7467600" y="6137275"/>
            <a:ext cx="1042988" cy="3746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00"/>
                </a:solidFill>
              </a:rPr>
              <a:t>Epilepsia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36638"/>
            <a:ext cx="8153400" cy="54911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       Defeitos cerebelares</a:t>
            </a:r>
          </a:p>
          <a:p>
            <a:pPr>
              <a:buFont typeface="Wingdings" pitchFamily="2" charset="2"/>
              <a:buNone/>
            </a:pPr>
            <a:r>
              <a:rPr lang="pt-BR" sz="1800" smtClean="0"/>
              <a:t>            Tecido vulnerável entre 25-28 semanas de gestação</a:t>
            </a:r>
          </a:p>
          <a:p>
            <a:r>
              <a:rPr lang="pt-BR" sz="1800" smtClean="0"/>
              <a:t>Causa de Paralisia cerebral,déficits cognitivos e motores</a:t>
            </a:r>
          </a:p>
          <a:p>
            <a:r>
              <a:rPr lang="pt-BR" sz="1800" smtClean="0"/>
              <a:t>Característica mais comum: </a:t>
            </a:r>
            <a:r>
              <a:rPr lang="pt-BR" sz="1800" b="1" smtClean="0">
                <a:solidFill>
                  <a:srgbClr val="FF0000"/>
                </a:solidFill>
              </a:rPr>
              <a:t>Diminuição de volume</a:t>
            </a:r>
          </a:p>
          <a:p>
            <a:endParaRPr lang="pt-BR" sz="1800" smtClean="0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6700" y="3224213"/>
            <a:ext cx="6065838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443163" y="5324475"/>
            <a:ext cx="16843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33CC"/>
                </a:solidFill>
              </a:rPr>
              <a:t>Cerebelo normal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800600" y="5324475"/>
            <a:ext cx="2654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00"/>
                </a:solidFill>
              </a:rPr>
              <a:t>Reduzido volume cerebelar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3508375" y="5691188"/>
            <a:ext cx="1536700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Messerschmidt et al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0" y="982663"/>
            <a:ext cx="597535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 Box 6"/>
          <p:cNvSpPr txBox="1">
            <a:spLocks noChangeArrowheads="1"/>
          </p:cNvSpPr>
          <p:nvPr/>
        </p:nvSpPr>
        <p:spPr bwMode="auto">
          <a:xfrm>
            <a:off x="609600" y="5064125"/>
            <a:ext cx="79279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/>
              <a:t>RN de 26sem3d com desaparecimento do vermis cerebelar e sucessivo alargamento</a:t>
            </a:r>
          </a:p>
          <a:p>
            <a:pPr algn="ctr" defTabSz="914400"/>
            <a:r>
              <a:rPr lang="pt-BR"/>
              <a:t>do 4º ventrículo (com 15 semanas&gt;RM mostra cerebelo como uma pequena estrutura</a:t>
            </a:r>
          </a:p>
          <a:p>
            <a:pPr algn="ctr" defTabSz="914400"/>
            <a:r>
              <a:rPr lang="pt-BR"/>
              <a:t>longitudinal</a:t>
            </a:r>
          </a:p>
        </p:txBody>
      </p:sp>
      <p:sp>
        <p:nvSpPr>
          <p:cNvPr id="27653" name="Text Box 7"/>
          <p:cNvSpPr txBox="1">
            <a:spLocks noChangeArrowheads="1"/>
          </p:cNvSpPr>
          <p:nvPr/>
        </p:nvSpPr>
        <p:spPr bwMode="auto">
          <a:xfrm>
            <a:off x="717550" y="1792288"/>
            <a:ext cx="866775" cy="3651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57 dias</a:t>
            </a:r>
          </a:p>
        </p:txBody>
      </p:sp>
      <p:sp>
        <p:nvSpPr>
          <p:cNvPr id="27654" name="Text Box 8"/>
          <p:cNvSpPr txBox="1">
            <a:spLocks noChangeArrowheads="1"/>
          </p:cNvSpPr>
          <p:nvPr/>
        </p:nvSpPr>
        <p:spPr bwMode="auto">
          <a:xfrm>
            <a:off x="7531100" y="1792288"/>
            <a:ext cx="876300" cy="3746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86 dias</a:t>
            </a:r>
          </a:p>
        </p:txBody>
      </p:sp>
      <p:sp>
        <p:nvSpPr>
          <p:cNvPr id="27655" name="Text Box 9"/>
          <p:cNvSpPr txBox="1">
            <a:spLocks noChangeArrowheads="1"/>
          </p:cNvSpPr>
          <p:nvPr/>
        </p:nvSpPr>
        <p:spPr bwMode="auto">
          <a:xfrm>
            <a:off x="604838" y="3667125"/>
            <a:ext cx="989012" cy="3746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106 dias</a:t>
            </a:r>
          </a:p>
        </p:txBody>
      </p:sp>
      <p:sp>
        <p:nvSpPr>
          <p:cNvPr id="27656" name="Text Box 10"/>
          <p:cNvSpPr txBox="1">
            <a:spLocks noChangeArrowheads="1"/>
          </p:cNvSpPr>
          <p:nvPr/>
        </p:nvSpPr>
        <p:spPr bwMode="auto">
          <a:xfrm>
            <a:off x="7761288" y="3797300"/>
            <a:ext cx="12906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15 semanas</a:t>
            </a:r>
          </a:p>
        </p:txBody>
      </p:sp>
      <p:sp>
        <p:nvSpPr>
          <p:cNvPr id="27657" name="Rectangle 11"/>
          <p:cNvSpPr>
            <a:spLocks noChangeArrowheads="1"/>
          </p:cNvSpPr>
          <p:nvPr/>
        </p:nvSpPr>
        <p:spPr bwMode="auto">
          <a:xfrm>
            <a:off x="6983413" y="5691188"/>
            <a:ext cx="1536700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Messerschmidt et al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2">
            <a:lum bright="-18000"/>
          </a:blip>
          <a:srcRect/>
          <a:stretch>
            <a:fillRect/>
          </a:stretch>
        </p:blipFill>
        <p:spPr bwMode="auto">
          <a:xfrm>
            <a:off x="1201738" y="1609725"/>
            <a:ext cx="62865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2227263" y="5314950"/>
            <a:ext cx="4375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RN a termo com ausência de vermis cerebelar</a:t>
            </a:r>
          </a:p>
        </p:txBody>
      </p:sp>
      <p:sp>
        <p:nvSpPr>
          <p:cNvPr id="28677" name="Text Box 7"/>
          <p:cNvSpPr txBox="1">
            <a:spLocks noChangeArrowheads="1"/>
          </p:cNvSpPr>
          <p:nvPr/>
        </p:nvSpPr>
        <p:spPr bwMode="auto">
          <a:xfrm>
            <a:off x="7488238" y="4703763"/>
            <a:ext cx="12747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Margotto/Castro</a:t>
            </a:r>
          </a:p>
        </p:txBody>
      </p:sp>
      <p:sp>
        <p:nvSpPr>
          <p:cNvPr id="28678" name="Rectangle 8"/>
          <p:cNvSpPr>
            <a:spLocks noChangeArrowheads="1"/>
          </p:cNvSpPr>
          <p:nvPr/>
        </p:nvSpPr>
        <p:spPr bwMode="auto">
          <a:xfrm>
            <a:off x="3238500" y="903288"/>
            <a:ext cx="3452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800">
                <a:solidFill>
                  <a:srgbClr val="FF0000"/>
                </a:solidFill>
              </a:rPr>
              <a:t>Defeitos cerebelares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296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Cerebelo</a:t>
            </a:r>
            <a:r>
              <a:rPr lang="pt-BR" smtClean="0"/>
              <a:t> </a:t>
            </a:r>
            <a:r>
              <a:rPr lang="pt-BR" smtClean="0">
                <a:sym typeface="Wingdings" pitchFamily="2" charset="2"/>
              </a:rPr>
              <a:t></a:t>
            </a:r>
            <a:r>
              <a:rPr lang="pt-BR" smtClean="0"/>
              <a:t> região central ligada ao desenvolvimento motor, cognitivo, comportamental nos pré-termos. Importante desenvolvimento no 3º trimestre).</a:t>
            </a:r>
          </a:p>
          <a:p>
            <a:r>
              <a:rPr lang="pt-BR" smtClean="0"/>
              <a:t> </a:t>
            </a:r>
            <a:r>
              <a:rPr lang="pt-BR" smtClean="0">
                <a:solidFill>
                  <a:srgbClr val="FF00FF"/>
                </a:solidFill>
              </a:rPr>
              <a:t>Deficiente desenvolvimento cerebelar e HIV</a:t>
            </a:r>
            <a:r>
              <a:rPr lang="pt-BR" smtClean="0"/>
              <a:t>: devido o cerebelo ser influenciado por extensivas conecções com o cérebro. 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182688" y="958850"/>
            <a:ext cx="7177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800">
                <a:solidFill>
                  <a:srgbClr val="FF0000"/>
                </a:solidFill>
              </a:rPr>
              <a:t>Hemorragia intraventricular (HIV) e cerebelo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616325" y="5465763"/>
            <a:ext cx="37274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Keunen K,2016; Limperopoulos V,2007</a:t>
            </a:r>
          </a:p>
          <a:p>
            <a:pPr defTabSz="914400"/>
            <a:r>
              <a:rPr lang="pt-BR"/>
              <a:t>Srinivasan l, 2006; Tam EW,2011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500" smtClean="0"/>
              <a:t>Jeong HJ, 2016:72 RN pré-termos com idade gestacional média de 28sem4d </a:t>
            </a:r>
          </a:p>
          <a:p>
            <a:pPr>
              <a:buFont typeface="Wingdings" pitchFamily="2" charset="2"/>
              <a:buNone/>
            </a:pPr>
            <a:r>
              <a:rPr lang="pt-BR" sz="2500" smtClean="0"/>
              <a:t>                 (</a:t>
            </a:r>
            <a:r>
              <a:rPr lang="pt-BR" sz="2500" smtClean="0">
                <a:solidFill>
                  <a:srgbClr val="FF0000"/>
                </a:solidFill>
              </a:rPr>
              <a:t>HIV GRAU II</a:t>
            </a:r>
            <a:r>
              <a:rPr lang="pt-BR" sz="2500" smtClean="0"/>
              <a:t>: 33,3%)</a:t>
            </a:r>
          </a:p>
          <a:p>
            <a:pPr>
              <a:buFont typeface="Wingdings" pitchFamily="2" charset="2"/>
              <a:buNone/>
            </a:pPr>
            <a:r>
              <a:rPr lang="pt-BR" sz="2500" b="1" smtClean="0">
                <a:solidFill>
                  <a:srgbClr val="FF00FF"/>
                </a:solidFill>
              </a:rPr>
              <a:t>Ressonância magnética a termo: &lt;volume cerebelar</a:t>
            </a:r>
          </a:p>
          <a:p>
            <a:pPr algn="ctr">
              <a:buFont typeface="Wingdings" pitchFamily="2" charset="2"/>
              <a:buNone/>
            </a:pPr>
            <a:r>
              <a:rPr lang="pt-BR" sz="2500" smtClean="0"/>
              <a:t>Reflexo das  vias imaturas  cérebro-cerebelar em prematuros</a:t>
            </a:r>
          </a:p>
          <a:p>
            <a:pPr>
              <a:buFont typeface="Wingdings" pitchFamily="2" charset="2"/>
              <a:buNone/>
            </a:pPr>
            <a:r>
              <a:rPr lang="pt-BR" sz="2300" smtClean="0"/>
              <a:t>E tem mais... </a:t>
            </a:r>
            <a:r>
              <a:rPr lang="pt-BR" sz="2300" smtClean="0">
                <a:solidFill>
                  <a:srgbClr val="FF0000"/>
                </a:solidFill>
              </a:rPr>
              <a:t>Alteração da microestrutura dos pedúnculos cerebelares</a:t>
            </a:r>
          </a:p>
          <a:p>
            <a:pPr>
              <a:buFont typeface="Wingdings" pitchFamily="2" charset="2"/>
              <a:buNone/>
            </a:pPr>
            <a:r>
              <a:rPr lang="pt-BR" sz="2300" smtClean="0"/>
              <a:t>(interrupção das ligações normais de saída e entrada entre o cerebelo e o cérebro    do volume cerebelar)</a:t>
            </a:r>
          </a:p>
        </p:txBody>
      </p: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1182688" y="958850"/>
            <a:ext cx="7177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>
                <a:solidFill>
                  <a:srgbClr val="FF0000"/>
                </a:solidFill>
              </a:rPr>
              <a:t>Hemorragia intraventricular (HIV) e cerebelo</a:t>
            </a:r>
          </a:p>
        </p:txBody>
      </p:sp>
      <p:sp>
        <p:nvSpPr>
          <p:cNvPr id="30724" name="Rectangle 8"/>
          <p:cNvSpPr>
            <a:spLocks noChangeArrowheads="1"/>
          </p:cNvSpPr>
          <p:nvPr/>
        </p:nvSpPr>
        <p:spPr bwMode="auto">
          <a:xfrm>
            <a:off x="2232025" y="325438"/>
            <a:ext cx="4679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0725" name="AutoShape 9"/>
          <p:cNvSpPr>
            <a:spLocks noChangeArrowheads="1"/>
          </p:cNvSpPr>
          <p:nvPr/>
        </p:nvSpPr>
        <p:spPr bwMode="auto">
          <a:xfrm>
            <a:off x="3667125" y="5270500"/>
            <a:ext cx="220663" cy="327025"/>
          </a:xfrm>
          <a:prstGeom prst="downArrow">
            <a:avLst>
              <a:gd name="adj1" fmla="val 50000"/>
              <a:gd name="adj2" fmla="val 370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0726" name="AutoShape 10"/>
          <p:cNvSpPr>
            <a:spLocks noChangeArrowheads="1"/>
          </p:cNvSpPr>
          <p:nvPr/>
        </p:nvSpPr>
        <p:spPr bwMode="auto">
          <a:xfrm>
            <a:off x="4492625" y="4773613"/>
            <a:ext cx="1031875" cy="254000"/>
          </a:xfrm>
          <a:prstGeom prst="curvedDownArrow">
            <a:avLst>
              <a:gd name="adj1" fmla="val 81250"/>
              <a:gd name="adj2" fmla="val 1625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0727" name="Line 11"/>
          <p:cNvSpPr>
            <a:spLocks noChangeShapeType="1"/>
          </p:cNvSpPr>
          <p:nvPr/>
        </p:nvSpPr>
        <p:spPr bwMode="auto">
          <a:xfrm flipV="1">
            <a:off x="1182688" y="3343275"/>
            <a:ext cx="382587" cy="1412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30728" name="Picture 11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1175" y="207486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1747" name="Rectangle 3"/>
          <p:cNvSpPr>
            <a:spLocks noGrp="1"/>
          </p:cNvSpPr>
          <p:nvPr>
            <p:ph type="body" idx="4294967295"/>
          </p:nvPr>
        </p:nvSpPr>
        <p:spPr>
          <a:xfrm>
            <a:off x="725488" y="1023938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Malformação do plexo coróide</a:t>
            </a:r>
          </a:p>
          <a:p>
            <a:r>
              <a:rPr lang="pt-BR" sz="18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Heck et al(2002):RN a termo,2450g,Apgar 8/9</a:t>
            </a:r>
          </a:p>
          <a:p>
            <a:r>
              <a:rPr lang="pt-BR" sz="18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Apnéia, postura de descerebração, convulsão</a:t>
            </a:r>
          </a:p>
          <a:p>
            <a:r>
              <a:rPr lang="pt-BR" sz="18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US/TC/RM:hemorragia intraventricular (HIV) a   direita</a:t>
            </a: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7563" y="2682875"/>
            <a:ext cx="4968875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7056438" y="5832475"/>
            <a:ext cx="860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/>
              <a:t>Heck et 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4294967295"/>
          </p:nvPr>
        </p:nvSpPr>
        <p:spPr>
          <a:xfrm>
            <a:off x="207963" y="977900"/>
            <a:ext cx="86995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        Malformação do plexo coróide</a:t>
            </a:r>
          </a:p>
          <a:p>
            <a:r>
              <a:rPr lang="pt-BR" sz="1800" smtClean="0"/>
              <a:t>Estudos da coagulação normais</a:t>
            </a:r>
          </a:p>
          <a:p>
            <a:r>
              <a:rPr lang="pt-BR" sz="1800" smtClean="0"/>
              <a:t>Angiograma no 3º dia:malformação arteriovenoso no plexo coróide</a:t>
            </a:r>
          </a:p>
        </p:txBody>
      </p:sp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0" y="2322513"/>
            <a:ext cx="3033713" cy="340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 Box 7"/>
          <p:cNvSpPr txBox="1">
            <a:spLocks noChangeArrowheads="1"/>
          </p:cNvSpPr>
          <p:nvPr/>
        </p:nvSpPr>
        <p:spPr bwMode="auto">
          <a:xfrm>
            <a:off x="4589463" y="3621088"/>
            <a:ext cx="3995737" cy="11080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0000"/>
                </a:solidFill>
              </a:rPr>
              <a:t>1</a:t>
            </a:r>
            <a:r>
              <a:rPr lang="pt-BR"/>
              <a:t>:aumento da largura da artéria</a:t>
            </a:r>
          </a:p>
          <a:p>
            <a:pPr defTabSz="914400"/>
            <a:r>
              <a:rPr lang="pt-BR"/>
              <a:t>coroidal posterior</a:t>
            </a:r>
          </a:p>
          <a:p>
            <a:pPr defTabSz="914400"/>
            <a:r>
              <a:rPr lang="pt-BR" b="1">
                <a:solidFill>
                  <a:srgbClr val="FF0000"/>
                </a:solidFill>
              </a:rPr>
              <a:t>2</a:t>
            </a:r>
            <a:r>
              <a:rPr lang="pt-BR"/>
              <a:t>:drenagem precoce para a veia cerebral </a:t>
            </a:r>
          </a:p>
          <a:p>
            <a:pPr defTabSz="914400"/>
            <a:r>
              <a:rPr lang="pt-BR"/>
              <a:t>interna</a:t>
            </a:r>
          </a:p>
        </p:txBody>
      </p:sp>
      <p:sp>
        <p:nvSpPr>
          <p:cNvPr id="32774" name="Rectangle 8"/>
          <p:cNvSpPr>
            <a:spLocks noChangeArrowheads="1"/>
          </p:cNvSpPr>
          <p:nvPr/>
        </p:nvSpPr>
        <p:spPr bwMode="auto">
          <a:xfrm>
            <a:off x="2427288" y="5730875"/>
            <a:ext cx="860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Heck et al</a:t>
            </a:r>
          </a:p>
        </p:txBody>
      </p:sp>
      <p:sp>
        <p:nvSpPr>
          <p:cNvPr id="32775" name="Text Box 9"/>
          <p:cNvSpPr txBox="1">
            <a:spLocks noChangeArrowheads="1"/>
          </p:cNvSpPr>
          <p:nvPr/>
        </p:nvSpPr>
        <p:spPr bwMode="auto">
          <a:xfrm>
            <a:off x="4881563" y="5033963"/>
            <a:ext cx="40243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0033CC"/>
                </a:solidFill>
              </a:rPr>
              <a:t>Em RN a termo sem fatores conhecidos</a:t>
            </a:r>
          </a:p>
          <a:p>
            <a:pPr algn="ctr" defTabSz="914400"/>
            <a:r>
              <a:rPr lang="pt-BR" b="1">
                <a:solidFill>
                  <a:srgbClr val="0033CC"/>
                </a:solidFill>
              </a:rPr>
              <a:t>Para a HIV, pensar em malformação</a:t>
            </a:r>
          </a:p>
          <a:p>
            <a:pPr algn="ctr" defTabSz="914400"/>
            <a:r>
              <a:rPr lang="pt-BR" b="1">
                <a:solidFill>
                  <a:srgbClr val="0033CC"/>
                </a:solidFill>
              </a:rPr>
              <a:t>arteriovenosa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35050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   Malformação da veia de Galeno</a:t>
            </a:r>
          </a:p>
          <a:p>
            <a:r>
              <a:rPr lang="pt-BR" sz="1800" smtClean="0"/>
              <a:t>A mais comum malformação arteriovenosa cerebral</a:t>
            </a:r>
          </a:p>
          <a:p>
            <a:r>
              <a:rPr lang="pt-BR" sz="1800" smtClean="0"/>
              <a:t>95% se apresentam com insuficiência cardíaca; hidropsia fetal não imune</a:t>
            </a:r>
          </a:p>
          <a:p>
            <a:r>
              <a:rPr lang="pt-BR" sz="1800" smtClean="0"/>
              <a:t>US:  - Doppler:aumento da velocidade do FSC</a:t>
            </a:r>
          </a:p>
          <a:p>
            <a:pPr>
              <a:buFont typeface="Wingdings" pitchFamily="2" charset="2"/>
              <a:buNone/>
            </a:pPr>
            <a:r>
              <a:rPr lang="pt-BR" sz="1800" smtClean="0"/>
              <a:t>             - estrutura cística atrás do 3o Ventrículo     compressão do aqueduto  com hidrocefalia</a:t>
            </a:r>
            <a:r>
              <a:rPr lang="pt-BR" smtClean="0"/>
              <a:t>    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6663" y="3638550"/>
            <a:ext cx="3376612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8763000" y="3159125"/>
            <a:ext cx="292100" cy="9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6176963" y="571817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pt-BR"/>
          </a:p>
        </p:txBody>
      </p:sp>
      <p:sp>
        <p:nvSpPr>
          <p:cNvPr id="33799" name="Text Box 8"/>
          <p:cNvSpPr txBox="1">
            <a:spLocks noChangeArrowheads="1"/>
          </p:cNvSpPr>
          <p:nvPr/>
        </p:nvSpPr>
        <p:spPr bwMode="auto">
          <a:xfrm>
            <a:off x="5862638" y="5688013"/>
            <a:ext cx="9953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/>
              <a:t>Margoto,PR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4819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35050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   Malformação da veia de Galeno</a:t>
            </a:r>
          </a:p>
          <a:p>
            <a:r>
              <a:rPr lang="pt-BR" sz="1800" smtClean="0"/>
              <a:t>Doppler: fluxo dentro do aneurisma; artérias originando das artérias   cerebrais posteriores e média (Boa correlação com a angiografia)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</p:txBody>
      </p:sp>
      <p:pic>
        <p:nvPicPr>
          <p:cNvPr id="3482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3125" y="2509838"/>
            <a:ext cx="7893050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8"/>
          <p:cNvSpPr txBox="1">
            <a:spLocks noChangeArrowheads="1"/>
          </p:cNvSpPr>
          <p:nvPr/>
        </p:nvSpPr>
        <p:spPr bwMode="auto">
          <a:xfrm>
            <a:off x="3876675" y="5129213"/>
            <a:ext cx="19923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(Tessler et al, 1989)</a:t>
            </a:r>
          </a:p>
        </p:txBody>
      </p:sp>
      <p:sp>
        <p:nvSpPr>
          <p:cNvPr id="34822" name="Rectangle 9"/>
          <p:cNvSpPr>
            <a:spLocks/>
          </p:cNvSpPr>
          <p:nvPr/>
        </p:nvSpPr>
        <p:spPr bwMode="auto">
          <a:xfrm>
            <a:off x="0" y="5465763"/>
            <a:ext cx="9001125" cy="11715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 defTabSz="914400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pt-BR" sz="1200" b="1">
                <a:latin typeface="Tw Cen MT"/>
              </a:rPr>
              <a:t>Doppler colorido no plano sagital evidenciando em (A) </a:t>
            </a:r>
            <a:r>
              <a:rPr lang="pt-BR" sz="1200" b="1">
                <a:solidFill>
                  <a:srgbClr val="FF0000"/>
                </a:solidFill>
                <a:latin typeface="Tw Cen MT"/>
              </a:rPr>
              <a:t>vasos alimentadores</a:t>
            </a:r>
            <a:r>
              <a:rPr lang="pt-BR" sz="1200" b="1">
                <a:latin typeface="Tw Cen MT"/>
              </a:rPr>
              <a:t> (setas).LV:</a:t>
            </a:r>
            <a:r>
              <a:rPr lang="pt-BR" sz="1200">
                <a:latin typeface="Tw Cen MT"/>
              </a:rPr>
              <a:t/>
            </a:r>
            <a:br>
              <a:rPr lang="pt-BR" sz="1200">
                <a:latin typeface="Tw Cen MT"/>
              </a:rPr>
            </a:br>
            <a:r>
              <a:rPr lang="pt-BR" sz="1200" b="1">
                <a:latin typeface="Tw Cen MT"/>
              </a:rPr>
              <a:t>ventrículo dilatado. Em (B), transdutor angulado mais posteriormente mostrando a veia de Galeno</a:t>
            </a:r>
            <a:r>
              <a:rPr lang="pt-BR" sz="1200">
                <a:latin typeface="Tw Cen MT"/>
              </a:rPr>
              <a:t/>
            </a:r>
            <a:br>
              <a:rPr lang="pt-BR" sz="1200">
                <a:latin typeface="Tw Cen MT"/>
              </a:rPr>
            </a:br>
            <a:r>
              <a:rPr lang="pt-BR" sz="1200" b="1">
                <a:latin typeface="Tw Cen MT"/>
              </a:rPr>
              <a:t>dilatado (totalmente preenchida com cor); a </a:t>
            </a:r>
            <a:r>
              <a:rPr lang="pt-BR" sz="1200" b="1">
                <a:solidFill>
                  <a:srgbClr val="0033CC"/>
                </a:solidFill>
                <a:latin typeface="Tw Cen MT"/>
              </a:rPr>
              <a:t>cor amarela indica jato de alta velocidade dos ramos</a:t>
            </a:r>
            <a:r>
              <a:rPr lang="pt-BR" sz="1200">
                <a:solidFill>
                  <a:srgbClr val="0033CC"/>
                </a:solidFill>
                <a:latin typeface="Tw Cen MT"/>
              </a:rPr>
              <a:t/>
            </a:r>
            <a:br>
              <a:rPr lang="pt-BR" sz="1200">
                <a:solidFill>
                  <a:srgbClr val="0033CC"/>
                </a:solidFill>
                <a:latin typeface="Tw Cen MT"/>
              </a:rPr>
            </a:br>
            <a:r>
              <a:rPr lang="pt-BR" sz="1200" b="1">
                <a:solidFill>
                  <a:srgbClr val="0033CC"/>
                </a:solidFill>
                <a:latin typeface="Tw Cen MT"/>
              </a:rPr>
              <a:t>alimentadores.</a:t>
            </a:r>
            <a:r>
              <a:rPr lang="pt-BR" sz="1200" b="1">
                <a:latin typeface="Tw Cen MT"/>
              </a:rPr>
              <a:t> Em (C), projeção lateral do angiograma da carótida interna direita, mostrando</a:t>
            </a:r>
            <a:r>
              <a:rPr lang="pt-BR" sz="1200">
                <a:latin typeface="Tw Cen MT"/>
              </a:rPr>
              <a:t/>
            </a:r>
            <a:br>
              <a:rPr lang="pt-BR" sz="1200">
                <a:latin typeface="Tw Cen MT"/>
              </a:rPr>
            </a:br>
            <a:r>
              <a:rPr lang="pt-BR" sz="1200" b="1">
                <a:latin typeface="Tw Cen MT"/>
              </a:rPr>
              <a:t>os </a:t>
            </a:r>
            <a:r>
              <a:rPr lang="pt-BR" sz="1200" b="1">
                <a:solidFill>
                  <a:srgbClr val="0033CC"/>
                </a:solidFill>
                <a:latin typeface="Tw Cen MT"/>
              </a:rPr>
              <a:t>ramos coroidais posteriores alimentando a veia de Galeno</a:t>
            </a:r>
            <a:r>
              <a:rPr lang="pt-BR" sz="1200" b="1">
                <a:latin typeface="Tw Cen MT"/>
              </a:rPr>
              <a:t> (setas); os jatos de alta velocidade cabeça de seta) correspondem a zona amarela vista na US Doppler colorida visto em (A).</a:t>
            </a:r>
            <a:endParaRPr lang="pt-BR" sz="2900">
              <a:latin typeface="Tw Cen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2800" b="1" smtClean="0">
                <a:solidFill>
                  <a:srgbClr val="0033CC"/>
                </a:solidFill>
              </a:rPr>
              <a:t>Ultrassonografia  nas Malformações Cerebrais</a:t>
            </a:r>
          </a:p>
        </p:txBody>
      </p:sp>
      <p:sp>
        <p:nvSpPr>
          <p:cNvPr id="35843" name="Rectangle 3"/>
          <p:cNvSpPr>
            <a:spLocks noGrp="1"/>
          </p:cNvSpPr>
          <p:nvPr>
            <p:ph type="body" idx="4294967295"/>
          </p:nvPr>
        </p:nvSpPr>
        <p:spPr>
          <a:xfrm>
            <a:off x="612775" y="1035050"/>
            <a:ext cx="8153400" cy="4927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     Malformação da veia de Galeno</a:t>
            </a:r>
          </a:p>
        </p:txBody>
      </p:sp>
      <p:pic>
        <p:nvPicPr>
          <p:cNvPr id="3584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6300" y="2651125"/>
            <a:ext cx="5284788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Text Box 8"/>
          <p:cNvSpPr txBox="1">
            <a:spLocks noChangeArrowheads="1"/>
          </p:cNvSpPr>
          <p:nvPr/>
        </p:nvSpPr>
        <p:spPr bwMode="auto">
          <a:xfrm>
            <a:off x="0" y="1685925"/>
            <a:ext cx="9218613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RN 2º gemelar, “hidrocefalia intra-útero”;nasceu no dia 7/2/03, cesariana, 38 semanas de gestação; </a:t>
            </a:r>
          </a:p>
          <a:p>
            <a:pPr defTabSz="914400"/>
            <a:r>
              <a:rPr lang="pt-BR"/>
              <a:t>peso ao nascer de 2155g; Apgar de 9 e 10. Alta em boas condições; com 9 dias: no PS com ICC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sp>
        <p:nvSpPr>
          <p:cNvPr id="35846" name="Line 9"/>
          <p:cNvSpPr>
            <a:spLocks noChangeShapeType="1"/>
          </p:cNvSpPr>
          <p:nvPr/>
        </p:nvSpPr>
        <p:spPr bwMode="auto">
          <a:xfrm flipV="1">
            <a:off x="2549525" y="3759200"/>
            <a:ext cx="315913" cy="4270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5847" name="Line 10"/>
          <p:cNvSpPr>
            <a:spLocks noChangeShapeType="1"/>
          </p:cNvSpPr>
          <p:nvPr/>
        </p:nvSpPr>
        <p:spPr bwMode="auto">
          <a:xfrm>
            <a:off x="4703763" y="3514725"/>
            <a:ext cx="284162" cy="2444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35848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5638" y="4684713"/>
            <a:ext cx="3260725" cy="217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9" name="Line 12"/>
          <p:cNvSpPr>
            <a:spLocks noChangeShapeType="1"/>
          </p:cNvSpPr>
          <p:nvPr/>
        </p:nvSpPr>
        <p:spPr bwMode="auto">
          <a:xfrm>
            <a:off x="5516563" y="5253038"/>
            <a:ext cx="122237" cy="3349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5850" name="Text Box 13"/>
          <p:cNvSpPr txBox="1">
            <a:spLocks noChangeArrowheads="1"/>
          </p:cNvSpPr>
          <p:nvPr/>
        </p:nvSpPr>
        <p:spPr bwMode="auto">
          <a:xfrm>
            <a:off x="6364288" y="6254750"/>
            <a:ext cx="10810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/>
              <a:t>Margotto, PR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 idx="4294967295"/>
          </p:nvPr>
        </p:nvSpPr>
        <p:spPr>
          <a:xfrm>
            <a:off x="-223838" y="0"/>
            <a:ext cx="8153401" cy="990600"/>
          </a:xfrm>
        </p:spPr>
        <p:txBody>
          <a:bodyPr/>
          <a:lstStyle/>
          <a:p>
            <a:r>
              <a:rPr lang="pt-BR" smtClean="0">
                <a:solidFill>
                  <a:srgbClr val="0033CC"/>
                </a:solidFill>
              </a:rPr>
              <a:t>Obrigado!</a:t>
            </a:r>
          </a:p>
        </p:txBody>
      </p:sp>
      <p:pic>
        <p:nvPicPr>
          <p:cNvPr id="36867" name="Picture 6" descr="20160830_130858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lum bright="24000"/>
          </a:blip>
          <a:srcRect/>
          <a:stretch>
            <a:fillRect/>
          </a:stretch>
        </p:blipFill>
        <p:spPr>
          <a:xfrm>
            <a:off x="0" y="811213"/>
            <a:ext cx="9144000" cy="1608137"/>
          </a:xfrm>
          <a:ln w="19050">
            <a:solidFill>
              <a:srgbClr val="FF00FF"/>
            </a:solidFill>
          </a:ln>
        </p:spPr>
      </p:pic>
      <p:sp>
        <p:nvSpPr>
          <p:cNvPr id="36868" name="AutoShape 6"/>
          <p:cNvSpPr>
            <a:spLocks noChangeArrowheads="1"/>
          </p:cNvSpPr>
          <p:nvPr/>
        </p:nvSpPr>
        <p:spPr bwMode="auto">
          <a:xfrm>
            <a:off x="4565650" y="4092575"/>
            <a:ext cx="2586038" cy="1047750"/>
          </a:xfrm>
          <a:prstGeom prst="curvedDownArrow">
            <a:avLst>
              <a:gd name="adj1" fmla="val 49364"/>
              <a:gd name="adj2" fmla="val 9872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6869" name="Rectangle 7"/>
          <p:cNvSpPr>
            <a:spLocks noChangeArrowheads="1"/>
          </p:cNvSpPr>
          <p:nvPr/>
        </p:nvSpPr>
        <p:spPr bwMode="auto">
          <a:xfrm>
            <a:off x="4565650" y="5268913"/>
            <a:ext cx="45783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i="1"/>
              <a:t>Link Para Download:</a:t>
            </a:r>
            <a:endParaRPr lang="pt-BR" i="1">
              <a:hlinkClick r:id="rId3"/>
            </a:endParaRPr>
          </a:p>
          <a:p>
            <a:pPr algn="ctr"/>
            <a:r>
              <a:rPr lang="pt-BR" i="1">
                <a:hlinkClick r:id="rId3"/>
              </a:rPr>
              <a:t>https://drive.google.com/open?id=0B5b9fOW0rJ3SRkRpUFMwVUxJZjA</a:t>
            </a:r>
            <a:r>
              <a:rPr lang="pt-BR"/>
              <a:t> </a:t>
            </a:r>
          </a:p>
        </p:txBody>
      </p:sp>
      <p:pic>
        <p:nvPicPr>
          <p:cNvPr id="36870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422525"/>
            <a:ext cx="4565650" cy="406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Median.thmx</Template>
  <TotalTime>7730</TotalTime>
  <Words>1424</Words>
  <Application>Microsoft Macintosh PowerPoint</Application>
  <PresentationFormat>Apresentação na tela (4:3)</PresentationFormat>
  <Paragraphs>226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3" baseType="lpstr">
      <vt:lpstr>Arial</vt:lpstr>
      <vt:lpstr>Tw Cen MT</vt:lpstr>
      <vt:lpstr>Wingdings</vt:lpstr>
      <vt:lpstr>Wingdings 2</vt:lpstr>
      <vt:lpstr>Calibri</vt:lpstr>
      <vt:lpstr>Baskerville</vt:lpstr>
      <vt:lpstr>Arial Unicode MS</vt:lpstr>
      <vt:lpstr>Median</vt:lpstr>
      <vt:lpstr>  Ultrassonografia  nas Malformações Cerebrais Paulo R. Margotto Universidade Católica de Brasília Unidade de Neonatologia do Hospital Materno Infantil de Brasília/SES/DF Hospital Maternidade Brasília</vt:lpstr>
      <vt:lpstr>Ultrassonografia  nas Malformações Cerebrais </vt:lpstr>
      <vt:lpstr>Slide 3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Slide 19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Ultrassonografia  nas Malformações Cerebrais</vt:lpstr>
      <vt:lpstr>Obrigado!</vt:lpstr>
    </vt:vector>
  </TitlesOfParts>
  <Company>Universidade Catolica de Brasilia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Optimal Oxygenation of Extremely Low Birth Weight Infants: A Meta-Analysis and Systematic Review of the Oxygen Saturation Target Studies</dc:title>
  <dc:creator>Marina Sousa da SIlva</dc:creator>
  <cp:lastModifiedBy>Paulo</cp:lastModifiedBy>
  <cp:revision>125</cp:revision>
  <dcterms:created xsi:type="dcterms:W3CDTF">2014-08-12T10:16:01Z</dcterms:created>
  <dcterms:modified xsi:type="dcterms:W3CDTF">2018-02-25T20:00:59Z</dcterms:modified>
</cp:coreProperties>
</file>