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3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57" r:id="rId9"/>
    <p:sldId id="258" r:id="rId10"/>
    <p:sldId id="265" r:id="rId11"/>
    <p:sldId id="266" r:id="rId12"/>
    <p:sldId id="267" r:id="rId13"/>
    <p:sldId id="269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70" r:id="rId28"/>
    <p:sldId id="271" r:id="rId29"/>
    <p:sldId id="286" r:id="rId30"/>
    <p:sldId id="298" r:id="rId31"/>
    <p:sldId id="299" r:id="rId32"/>
    <p:sldId id="300" r:id="rId33"/>
    <p:sldId id="301" r:id="rId34"/>
    <p:sldId id="302" r:id="rId35"/>
    <p:sldId id="303" r:id="rId36"/>
    <p:sldId id="304" r:id="rId37"/>
    <p:sldId id="305" r:id="rId38"/>
    <p:sldId id="294" r:id="rId39"/>
    <p:sldId id="287" r:id="rId40"/>
    <p:sldId id="296" r:id="rId41"/>
    <p:sldId id="297" r:id="rId42"/>
    <p:sldId id="291" r:id="rId43"/>
    <p:sldId id="293" r:id="rId44"/>
    <p:sldId id="292" r:id="rId45"/>
    <p:sldId id="295" r:id="rId46"/>
    <p:sldId id="290" r:id="rId47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66FF"/>
    <a:srgbClr val="0000FF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9568"/>
    <p:restoredTop sz="92614"/>
  </p:normalViewPr>
  <p:slideViewPr>
    <p:cSldViewPr snapToGrid="0" snapToObjects="1">
      <p:cViewPr>
        <p:scale>
          <a:sx n="75" d="100"/>
          <a:sy n="75" d="100"/>
        </p:scale>
        <p:origin x="-1133" y="-4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22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295EC-6B14-4019-B8CC-D39F3092CF5E}" type="datetimeFigureOut">
              <a:rPr lang="pt-BR"/>
              <a:pPr>
                <a:defRPr/>
              </a:pPr>
              <a:t>16/03/2018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A3288-A464-4AB2-84EA-D55CE49ACE2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E8BC9-F27C-4657-A068-529A1B9A0D6A}" type="datetimeFigureOut">
              <a:rPr lang="pt-BR"/>
              <a:pPr>
                <a:defRPr/>
              </a:pPr>
              <a:t>16/03/2018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449FD-79BB-437C-8561-667375142AB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A8112-A47C-4450-8C33-4D948F5F6113}" type="datetimeFigureOut">
              <a:rPr lang="pt-BR"/>
              <a:pPr>
                <a:defRPr/>
              </a:pPr>
              <a:t>16/03/2018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3F79A-6B84-4D00-9769-C6E1BEB7308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674EC-1240-4188-9132-1CDC9BD0CA4C}" type="datetimeFigureOut">
              <a:rPr lang="pt-BR"/>
              <a:pPr>
                <a:defRPr/>
              </a:pPr>
              <a:t>16/03/2018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0BB5B-B215-4FAC-8A82-F41410F6363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>
            <a:extLst>
              <a:ext uri="{FF2B5EF4-FFF2-40B4-BE49-F238E27FC236}"/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0D75E-9867-48E5-B715-5D7EA2E6577E}" type="datetimeFigureOut">
              <a:rPr lang="pt-BR"/>
              <a:pPr>
                <a:defRPr/>
              </a:pPr>
              <a:t>16/03/2018</a:t>
            </a:fld>
            <a:endParaRPr lang="pt-BR"/>
          </a:p>
        </p:txBody>
      </p:sp>
      <p:sp>
        <p:nvSpPr>
          <p:cNvPr id="8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49841-00DA-4745-B706-1AE69AA1B9A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56799D-41B3-4D79-8385-F4414AB03CC1}" type="datetimeFigureOut">
              <a:rPr lang="pt-BR"/>
              <a:pPr>
                <a:defRPr/>
              </a:pPr>
              <a:t>16/03/2018</a:t>
            </a:fld>
            <a:endParaRPr lang="pt-BR"/>
          </a:p>
        </p:txBody>
      </p:sp>
      <p:sp>
        <p:nvSpPr>
          <p:cNvPr id="4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6D7EF-EA1E-4F4A-8AD8-8B886683461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DC3A11-7223-47EE-BA64-3AB349A3628A}" type="datetimeFigureOut">
              <a:rPr lang="pt-BR"/>
              <a:pPr>
                <a:defRPr/>
              </a:pPr>
              <a:t>16/03/2018</a:t>
            </a:fld>
            <a:endParaRPr lang="pt-BR"/>
          </a:p>
        </p:txBody>
      </p:sp>
      <p:sp>
        <p:nvSpPr>
          <p:cNvPr id="3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A4AF9-F200-45BD-AF4A-13B8B87C2F6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F3319-B925-4B83-BC8F-4216497C0C5F}" type="datetimeFigureOut">
              <a:rPr lang="pt-BR"/>
              <a:pPr>
                <a:defRPr/>
              </a:pPr>
              <a:t>16/03/2018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2A7D6C-D9D2-4493-9950-C433B1F18B1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/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7C987-BFB5-456D-8CB5-6E9930A4E969}" type="datetimeFigureOut">
              <a:rPr lang="pt-BR"/>
              <a:pPr>
                <a:defRPr/>
              </a:pPr>
              <a:t>16/03/2018</a:t>
            </a:fld>
            <a:endParaRPr lang="pt-BR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AB1F7-68AB-43E7-ACBF-B700F2F6151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3D5560-4E28-463A-85DA-5576D80641B2}" type="datetimeFigureOut">
              <a:rPr lang="pt-BR"/>
              <a:pPr>
                <a:defRPr/>
              </a:pPr>
              <a:t>16/03/2018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95BDE-DF89-4129-9773-A3F111CC98D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/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B3705-0F2C-43CD-9CDF-D2F3960C4FE6}" type="datetimeFigureOut">
              <a:rPr lang="pt-BR"/>
              <a:pPr>
                <a:defRPr/>
              </a:pPr>
              <a:t>16/03/2018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FCE94-0D13-4355-BBD7-E84EA3096AE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920272-D225-401D-912A-B9E511970869}" type="datetimeFigureOut">
              <a:rPr lang="pt-BR"/>
              <a:pPr>
                <a:defRPr/>
              </a:pPr>
              <a:t>16/03/2018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40705C-5649-4531-B93E-B268A369CFE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3" r:id="rId2"/>
    <p:sldLayoutId id="2147483722" r:id="rId3"/>
    <p:sldLayoutId id="2147483721" r:id="rId4"/>
    <p:sldLayoutId id="2147483720" r:id="rId5"/>
    <p:sldLayoutId id="2147483719" r:id="rId6"/>
    <p:sldLayoutId id="2147483718" r:id="rId7"/>
    <p:sldLayoutId id="2147483717" r:id="rId8"/>
    <p:sldLayoutId id="2147483716" r:id="rId9"/>
    <p:sldLayoutId id="2147483715" r:id="rId10"/>
    <p:sldLayoutId id="2147483714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2640396" TargetMode="External"/><Relationship Id="rId2" Type="http://schemas.openxmlformats.org/officeDocument/2006/relationships/hyperlink" Target="https://www.ncbi.nlm.nih.gov/pubmed/22640396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mailto:pmargotto@gmail.com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29374627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28472058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2584859" TargetMode="External"/><Relationship Id="rId2" Type="http://schemas.openxmlformats.org/officeDocument/2006/relationships/hyperlink" Target="https://www.ncbi.nlm.nih.gov/pubmed/22584859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cbi.nlm.nih.gov/pubmed/16705006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7770305" TargetMode="External"/><Relationship Id="rId2" Type="http://schemas.openxmlformats.org/officeDocument/2006/relationships/hyperlink" Target="https://www.ncbi.nlm.nih.gov/pubmed/7770305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12898240" TargetMode="External"/><Relationship Id="rId2" Type="http://schemas.openxmlformats.org/officeDocument/2006/relationships/hyperlink" Target="https://www.ncbi.nlm.nih.gov/pubmed/12898240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3711674" TargetMode="External"/><Relationship Id="rId2" Type="http://schemas.openxmlformats.org/officeDocument/2006/relationships/hyperlink" Target="https://www.ncbi.nlm.nih.gov/pubmed/23711674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4937" TargetMode="External"/><Relationship Id="rId2" Type="http://schemas.openxmlformats.org/officeDocument/2006/relationships/hyperlink" Target="http://paulomargotto.com.br/hemorragia-pulmonar-2018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ítulo 1"/>
          <p:cNvSpPr>
            <a:spLocks noGrp="1"/>
          </p:cNvSpPr>
          <p:nvPr>
            <p:ph type="ctrTitle"/>
          </p:nvPr>
        </p:nvSpPr>
        <p:spPr>
          <a:xfrm>
            <a:off x="723900" y="1955800"/>
            <a:ext cx="10406063" cy="2387600"/>
          </a:xfrm>
        </p:spPr>
        <p:txBody>
          <a:bodyPr/>
          <a:lstStyle/>
          <a:p>
            <a:pPr eaLnBrk="1" hangingPunct="1"/>
            <a:r>
              <a:rPr lang="pt-BR" sz="3600" b="1" smtClean="0">
                <a:solidFill>
                  <a:srgbClr val="FF3300"/>
                </a:solidFill>
              </a:rPr>
              <a:t>Hemorragia pulmonar nos recém-nascidos de muito baixo peso: fatores de risco e manejo</a:t>
            </a:r>
            <a:r>
              <a:rPr lang="pt-BR" sz="2800" b="1" smtClean="0"/>
              <a:t/>
            </a:r>
            <a:br>
              <a:rPr lang="pt-BR" sz="2800" b="1" smtClean="0"/>
            </a:br>
            <a:r>
              <a:rPr lang="pt-BR" sz="2000" smtClean="0"/>
              <a:t/>
            </a:r>
            <a:br>
              <a:rPr lang="pt-BR" sz="2000" smtClean="0"/>
            </a:br>
            <a:r>
              <a:rPr lang="pt-BR" sz="2000" smtClean="0">
                <a:hlinkClick r:id="rId2"/>
              </a:rPr>
              <a:t>Pulmonary hemorrhage in very low-birthweight infants: risk factors and management.</a:t>
            </a:r>
            <a:r>
              <a:rPr lang="pt-BR" sz="2000" smtClean="0"/>
              <a:t/>
            </a:r>
            <a:br>
              <a:rPr lang="pt-BR" sz="2000" smtClean="0"/>
            </a:br>
            <a:r>
              <a:rPr lang="pt-BR" sz="2000" smtClean="0"/>
              <a:t>Chen YY, Wang HP, Lin SM, Chang JT, Hsieh KS, Huang FK, Chiou YH, Huang YF; Taiwan Premature Infant Development Collaborative Study Group.Pediatr Int. 2012 Dec;54(6):743-7. doi: 10.1111/j.1442-200X.2012.03670.x. Epub 2012 Sep 11.PMID: 22640396. S</a:t>
            </a:r>
            <a:r>
              <a:rPr lang="pt-BR" sz="2000" u="sng" smtClean="0">
                <a:hlinkClick r:id="rId3"/>
              </a:rPr>
              <a:t>imilar articles</a:t>
            </a:r>
            <a:r>
              <a:rPr lang="pt-BR" sz="2000" smtClean="0"/>
              <a:t/>
            </a:r>
            <a:br>
              <a:rPr lang="pt-BR" sz="2000" smtClean="0"/>
            </a:br>
            <a:endParaRPr lang="pt-BR" sz="2000" smtClean="0"/>
          </a:p>
        </p:txBody>
      </p:sp>
      <p:sp>
        <p:nvSpPr>
          <p:cNvPr id="2051" name="Subtítulo 2"/>
          <p:cNvSpPr>
            <a:spLocks noGrp="1"/>
          </p:cNvSpPr>
          <p:nvPr>
            <p:ph type="subTitle" idx="1"/>
          </p:nvPr>
        </p:nvSpPr>
        <p:spPr>
          <a:xfrm>
            <a:off x="501650" y="4552950"/>
            <a:ext cx="10833100" cy="1655763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pt-BR" sz="2000" smtClean="0">
                <a:solidFill>
                  <a:srgbClr val="0000FF"/>
                </a:solidFill>
              </a:rPr>
              <a:t>Apresentação</a:t>
            </a:r>
            <a:r>
              <a:rPr lang="pt-BR" sz="2000" smtClean="0"/>
              <a:t>:Ddos. Bruno Eduardo Morais Santos, Caio Freire de Abreu, Matheus Silveira Carneiro Ildefonso Dourado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>
                <a:solidFill>
                  <a:srgbClr val="0000FF"/>
                </a:solidFill>
              </a:rPr>
              <a:t>Coordenação</a:t>
            </a:r>
            <a:r>
              <a:rPr lang="pt-BR" sz="2000" smtClean="0"/>
              <a:t>: Paulo R. Margotto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/>
              <a:t>Faculdade de Medicina da Universidade Católica de Brasília, 6ª Série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/>
              <a:t>Unidade de Neonatologia do HMIB/SES/DF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/>
              <a:t>Brasília, 17 de março de 2018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>
                <a:hlinkClick r:id="rId4"/>
              </a:rPr>
              <a:t>www.paulomargotto.com.br</a:t>
            </a:r>
            <a:r>
              <a:rPr lang="pt-BR" sz="2000" smtClean="0"/>
              <a:t> </a:t>
            </a:r>
          </a:p>
          <a:p>
            <a:pPr eaLnBrk="1" hangingPunct="1">
              <a:lnSpc>
                <a:spcPct val="70000"/>
              </a:lnSpc>
            </a:pPr>
            <a:endParaRPr lang="pt-BR" sz="2000" smtClean="0"/>
          </a:p>
        </p:txBody>
      </p:sp>
      <p:pic>
        <p:nvPicPr>
          <p:cNvPr id="2052" name="Picture 10" descr="20160217_155859_00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2570163" cy="144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DSC03468 (1)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65438" y="0"/>
            <a:ext cx="9144000" cy="144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Introdução</a:t>
            </a:r>
            <a:r>
              <a:rPr lang="pt-BR" smtClean="0"/>
              <a:t> </a:t>
            </a:r>
          </a:p>
        </p:txBody>
      </p:sp>
      <p:sp>
        <p:nvSpPr>
          <p:cNvPr id="307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Os neonatos de muito baixo peso (VLBW≤1500g) são vulneráveis, requerendo sempre um cuidado agressivo e monitorização nas Unidades de Terapia Intensiva Neonatal. </a:t>
            </a:r>
          </a:p>
          <a:p>
            <a:pPr algn="just" eaLnBrk="1" hangingPunct="1"/>
            <a:r>
              <a:rPr lang="pt-BR" smtClean="0"/>
              <a:t>Uma hipoxemia respiratória súbita devido a uma hemorragia pulmonar maciça (MPH) pode ser fatal em um VLBW</a:t>
            </a:r>
          </a:p>
          <a:p>
            <a:pPr algn="just" eaLnBrk="1" hangingPunct="1"/>
            <a:r>
              <a:rPr lang="pt-BR" smtClean="0"/>
              <a:t>Em janeiro de 2011, a </a:t>
            </a:r>
            <a:r>
              <a:rPr lang="pt-BR" i="1" smtClean="0"/>
              <a:t>The Premature Baby Foundation </a:t>
            </a:r>
            <a:r>
              <a:rPr lang="pt-BR" smtClean="0"/>
              <a:t>of Taiwan (PBFA) publicou um estudo realizado em 21 Hospitais, incluindo Centros Médicos. Nele observou-se que entre 1997-2006 a causa de morte por hemorragia pulmonar correspondeu a 10,5% das mortes, segundo </a:t>
            </a:r>
            <a:r>
              <a:rPr lang="pt-BR" i="1" smtClean="0"/>
              <a:t>Tsou et al </a:t>
            </a:r>
            <a:r>
              <a:rPr lang="pt-BR" i="1" baseline="30000" smtClean="0"/>
              <a:t>1 </a:t>
            </a:r>
            <a:endParaRPr lang="pt-BR" i="1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Introdução</a:t>
            </a:r>
            <a:r>
              <a:rPr lang="pt-BR" smtClean="0"/>
              <a:t> </a:t>
            </a:r>
          </a:p>
        </p:txBody>
      </p:sp>
      <p:sp>
        <p:nvSpPr>
          <p:cNvPr id="409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sz="2600" smtClean="0"/>
              <a:t>A mortalidade em VLBW nessa coorte foi analisada por </a:t>
            </a:r>
            <a:r>
              <a:rPr lang="pt-BR" sz="2600" i="1" smtClean="0"/>
              <a:t>Chiang et al </a:t>
            </a:r>
            <a:r>
              <a:rPr lang="pt-BR" sz="2600" smtClean="0"/>
              <a:t>e a HP foi uma das principais causas de morte com uma incidência entre 2,2-27,6% entre 10 centros médicos</a:t>
            </a:r>
            <a:r>
              <a:rPr lang="pt-BR" sz="2600" baseline="30000" smtClean="0"/>
              <a:t>2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600" smtClean="0"/>
              <a:t>No passado, quando havia uma MPH) sempre era feito epinefrina via tubo endotraqueal seguido de ventilação por pressão positiva para tentar para o sangramento, porem a mortalidade permaneceu muito alta. 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600" smtClean="0">
                <a:solidFill>
                  <a:srgbClr val="0000FF"/>
                </a:solidFill>
              </a:rPr>
              <a:t>Quando os autores mudaram a forma de administrar a epinefrina via intratraqueal da epinefrina, proporcionaram uma  a nova abordagem terapêutica para lactentes com MPH.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600" smtClean="0"/>
              <a:t>Neste estudo retrospectivo, os autores buscam  avaliar o resultado relativo desses procedimentos em lactentes e avaliar os fatores de risco para MPH.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Métodos	</a:t>
            </a:r>
          </a:p>
        </p:txBody>
      </p:sp>
      <p:sp>
        <p:nvSpPr>
          <p:cNvPr id="51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Usando os dados fornecidos pelo PBFA, os VLBW da UTI Neonatal  do Hospital geral dos veteranos de Kaohsiung entre 2000-2010 foram alocados e divididos em 2 grupos </a:t>
            </a:r>
          </a:p>
          <a:p>
            <a:pPr algn="just" eaLnBrk="1" hangingPunct="1"/>
            <a:r>
              <a:rPr lang="pt-BR" smtClean="0"/>
              <a:t>Os </a:t>
            </a:r>
            <a:r>
              <a:rPr lang="pt-BR" b="1" smtClean="0">
                <a:solidFill>
                  <a:srgbClr val="0000FF"/>
                </a:solidFill>
              </a:rPr>
              <a:t>bebes do 1º grupo</a:t>
            </a:r>
            <a:r>
              <a:rPr lang="pt-BR" smtClean="0"/>
              <a:t> foram admitidos entre </a:t>
            </a:r>
            <a:r>
              <a:rPr lang="pt-BR" b="1" smtClean="0"/>
              <a:t>2000-2006</a:t>
            </a:r>
            <a:r>
              <a:rPr lang="pt-BR" smtClean="0"/>
              <a:t> e os bebes do </a:t>
            </a:r>
            <a:r>
              <a:rPr lang="pt-BR" b="1" smtClean="0">
                <a:solidFill>
                  <a:srgbClr val="0000FF"/>
                </a:solidFill>
              </a:rPr>
              <a:t>2º grupo</a:t>
            </a:r>
            <a:r>
              <a:rPr lang="pt-BR" smtClean="0"/>
              <a:t> foram admitidos entre </a:t>
            </a:r>
            <a:r>
              <a:rPr lang="pt-BR" b="1" smtClean="0"/>
              <a:t>2007-2010</a:t>
            </a:r>
          </a:p>
          <a:p>
            <a:pPr algn="just" eaLnBrk="1" hangingPunct="1"/>
            <a:r>
              <a:rPr lang="pt-BR" smtClean="0"/>
              <a:t>Desde 2007 os autores usam  um cateter para administrar a epinefrina o mais profundo e rapidamente possível para resolver a MPH nesses bebes.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 	</a:t>
            </a:r>
          </a:p>
        </p:txBody>
      </p:sp>
      <p:sp>
        <p:nvSpPr>
          <p:cNvPr id="614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É preferível a utilização de um cateter  5Fr ou 6Fr </a:t>
            </a:r>
          </a:p>
          <a:p>
            <a:pPr algn="just" eaLnBrk="1" hangingPunct="1"/>
            <a:r>
              <a:rPr lang="pt-BR" smtClean="0"/>
              <a:t>Primeiro o cateter endotraqueal que será usado deve ser medido, devendo ser longo o suficiente para atingir a carina mas não deverá passar dela.</a:t>
            </a:r>
          </a:p>
          <a:p>
            <a:pPr algn="just" eaLnBrk="1" hangingPunct="1"/>
            <a:r>
              <a:rPr lang="pt-BR" b="1" smtClean="0">
                <a:solidFill>
                  <a:srgbClr val="0000FF"/>
                </a:solidFill>
              </a:rPr>
              <a:t>Após a sucção do sangue pelo tubo, administre rapidamente 1 ou 2 ml de epinefrina seguido de várias ventilações com pressão positiva para distribuir a droga e contrair as arteríolas. </a:t>
            </a:r>
          </a:p>
          <a:p>
            <a:pPr algn="just" eaLnBrk="1" hangingPunct="1"/>
            <a:endParaRPr lang="pt-BR" b="1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Métodos</a:t>
            </a:r>
            <a:r>
              <a:rPr lang="pt-BR" smtClean="0"/>
              <a:t> </a:t>
            </a:r>
          </a:p>
        </p:txBody>
      </p:sp>
      <p:sp>
        <p:nvSpPr>
          <p:cNvPr id="717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z="2600" smtClean="0"/>
              <a:t>O gênero, idade gestacional(GA), peso ao nascer (BW), idade materna, uso pre-natal de antibióticos ou esteroides, e via de parto foram registrados. </a:t>
            </a:r>
          </a:p>
          <a:p>
            <a:pPr algn="just" eaLnBrk="1" hangingPunct="1"/>
            <a:r>
              <a:rPr lang="pt-BR" sz="2600" smtClean="0"/>
              <a:t>Os fatores de risco incluíram: Apgar de 1˚, 5˚ e 10˚ minuto, Síndrome do desconforto respiratório severo  do recém nascido severo (RDS, 3˚e 4˚), Ducto arterial persistente (PDA, com tratamento  medicamentoso ou cirurgicamente), uso de surfactante ou hemorragia intraventricular (IVH, 3 e 4) </a:t>
            </a:r>
          </a:p>
          <a:p>
            <a:pPr algn="just" eaLnBrk="1" hangingPunct="1"/>
            <a:r>
              <a:rPr lang="pt-BR" sz="2600" smtClean="0"/>
              <a:t>A GA foi definida por medida obstétrica em semanas completas, a PDA foi diagnosticada por método ecocardiográfico com sinais clínicos e necessidade terapêutica</a:t>
            </a:r>
            <a:r>
              <a:rPr lang="pt-BR" sz="2600" baseline="30000" smtClean="0"/>
              <a:t>3</a:t>
            </a:r>
            <a:r>
              <a:rPr lang="pt-BR" sz="2600" smtClean="0"/>
              <a:t>; a IVH foi classificado segundo estudo de </a:t>
            </a:r>
            <a:r>
              <a:rPr lang="pt-BR" sz="2600" i="1" smtClean="0"/>
              <a:t> Papile et al</a:t>
            </a:r>
            <a:r>
              <a:rPr lang="pt-BR" sz="2600" i="1" baseline="30000" smtClean="0"/>
              <a:t>4</a:t>
            </a:r>
            <a:r>
              <a:rPr lang="pt-BR" sz="2600" i="1" smtClean="0"/>
              <a:t>. </a:t>
            </a:r>
            <a:r>
              <a:rPr lang="pt-BR" sz="2600" smtClean="0"/>
              <a:t>A gravidade da RDS foi definida na apresentação clinica e radiografia de tórax. </a:t>
            </a:r>
            <a:r>
              <a:rPr lang="pt-BR" sz="2600" baseline="30000" smtClean="0"/>
              <a:t>5</a:t>
            </a:r>
            <a:endParaRPr lang="pt-BR" sz="2600" i="1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Métodos</a:t>
            </a:r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Os bebes foram revisados pelos prontuários e foram analisados: o leucograma, as plaquetas, PCR, infecção materna ou rotura prematura de membranas (ROPREMA) e o dia da hemorragia </a:t>
            </a:r>
          </a:p>
          <a:p>
            <a:pPr algn="ctr" eaLnBrk="1" hangingPunct="1">
              <a:buFont typeface="Arial" pitchFamily="34" charset="0"/>
              <a:buNone/>
            </a:pPr>
            <a:r>
              <a:rPr lang="pt-BR" b="1" smtClean="0">
                <a:solidFill>
                  <a:srgbClr val="FF3300"/>
                </a:solidFill>
              </a:rPr>
              <a:t>A MPH foi definida como sangramento oriundo da traqueia com aspecto vermelho vivo associado a queda em mais de 10% do Hematócrito anterior à hemorragia e uma nova imagem de opacificação em radiografia de tórax. </a:t>
            </a:r>
          </a:p>
          <a:p>
            <a:pPr algn="just" eaLnBrk="1" hangingPunct="1"/>
            <a:r>
              <a:rPr lang="pt-BR" smtClean="0"/>
              <a:t>Todos os dados foram coletados e analisados usando o SPSS versão 12.0 para o Windows; o teste Qui-quadrado e t-teste foram usados para a comparação dos dados (mortalidade, características e fatores de risco nos RN VLBW com ou sem MHP e comparação entre dois perídos, 2000-2006 e 2007-2010).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Resultados</a:t>
            </a:r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900613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sz="2600" smtClean="0"/>
              <a:t>Foram admitidos um total de 399 neonatos de muito baixo peso no hospital, entre Janeiro de 2000 e Dezembro de 2010. 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600" smtClean="0"/>
              <a:t>A m</a:t>
            </a:r>
            <a:r>
              <a:rPr lang="en-US" sz="2600" smtClean="0"/>
              <a:t>édia de peso ao nascer (BW) era de 1099,6 g, com uma correção de 272,7 g para mais ou para menos. A media da idade gestacional (GA) era de 28,7 </a:t>
            </a:r>
            <a:r>
              <a:rPr lang="pt-BR" sz="2600" smtClean="0"/>
              <a:t>± 2,9 semanas.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600" smtClean="0"/>
              <a:t>A taxa geral de sobreviv</a:t>
            </a:r>
            <a:r>
              <a:rPr lang="en-US" sz="2600" smtClean="0"/>
              <a:t>ência foi de 84,2% (</a:t>
            </a:r>
            <a:r>
              <a:rPr lang="en-US" sz="2600" smtClean="0">
                <a:solidFill>
                  <a:srgbClr val="0000FF"/>
                </a:solidFill>
              </a:rPr>
              <a:t>Tabela 1</a:t>
            </a:r>
            <a:r>
              <a:rPr lang="en-US" sz="2600" smtClean="0"/>
              <a:t>).</a:t>
            </a:r>
          </a:p>
          <a:p>
            <a:pPr algn="just" eaLnBrk="1" hangingPunct="1">
              <a:lnSpc>
                <a:spcPct val="80000"/>
              </a:lnSpc>
            </a:pPr>
            <a:r>
              <a:rPr lang="en-US" sz="2600" smtClean="0"/>
              <a:t>Os dados da PBFA demonstraram que 25 RNs tiveram hemorragia pulmonar.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en-US" sz="2200" smtClean="0"/>
              <a:t>Uma revisão de prontuários demonstrou que destes 25, 7 não tiveram hemorragia; um teve uma hemorragia leve após episódio de enterocolite necrosante, coagulação intravascular disseminada (CIVD) e uma hemorragia intraventricular (IVH) severa; e outro teve uma hemorragia leve no 29º dia de vida por uma trombocitopenia persistente e suspeita de infecção fúngica sistêmica.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en-US" sz="2200" smtClean="0"/>
              <a:t>Excluídos estes 9 RN, ficaram </a:t>
            </a:r>
            <a:r>
              <a:rPr lang="en-US" sz="2200" smtClean="0">
                <a:solidFill>
                  <a:srgbClr val="FF3300"/>
                </a:solidFill>
              </a:rPr>
              <a:t>16 neonatos VLBW com MPH.</a:t>
            </a:r>
            <a:endParaRPr lang="pt-BR" sz="2200" smtClean="0">
              <a:solidFill>
                <a:srgbClr val="FF33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Resultados</a:t>
            </a:r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>
          <a:xfrm>
            <a:off x="822325" y="1825625"/>
            <a:ext cx="10645775" cy="4351338"/>
          </a:xfrm>
        </p:spPr>
        <p:txBody>
          <a:bodyPr/>
          <a:lstStyle/>
          <a:p>
            <a:pPr algn="just" eaLnBrk="1" hangingPunct="1">
              <a:lnSpc>
                <a:spcPct val="70000"/>
              </a:lnSpc>
            </a:pPr>
            <a:r>
              <a:rPr lang="pt-BR" sz="2400" smtClean="0"/>
              <a:t>Desses 16 RN a m</a:t>
            </a:r>
            <a:r>
              <a:rPr lang="en-US" sz="2400" smtClean="0"/>
              <a:t>édia de peso ao nascer foi de 864,9 ± 301,4 g e a média de idade gestacional foi de 26,1 ± 2,0 semanas. Os que tiveram MPH apresentavam peso ao nascer e idade gestacional significativamente menores que os RN que não apresentaram MPH (P = 0,0002 e 0,0004, respectivamente).</a:t>
            </a:r>
          </a:p>
          <a:p>
            <a:pPr algn="just" eaLnBrk="1" hangingPunct="1">
              <a:lnSpc>
                <a:spcPct val="70000"/>
              </a:lnSpc>
            </a:pPr>
            <a:r>
              <a:rPr lang="en-US" sz="2400" smtClean="0"/>
              <a:t>A média dos escores de Apgar no 1º e 5º minutos também foram significativamente mais baixas nestes RN (P = 0,001 e 0,004, respectivamente).</a:t>
            </a:r>
          </a:p>
          <a:p>
            <a:pPr algn="just" eaLnBrk="1" hangingPunct="1">
              <a:lnSpc>
                <a:spcPct val="70000"/>
              </a:lnSpc>
            </a:pPr>
            <a:r>
              <a:rPr lang="en-US" sz="2400" smtClean="0"/>
              <a:t>As diferenças na incidência de RDS (graus 3 e 4), uso de surfactante e IVH (graus 3 e 4) também foram significativas entre os dois grupos (P = 0,004; 0,001 e 0,01, respectivamente).</a:t>
            </a:r>
          </a:p>
          <a:p>
            <a:pPr algn="just" eaLnBrk="1" hangingPunct="1">
              <a:lnSpc>
                <a:spcPct val="70000"/>
              </a:lnSpc>
            </a:pPr>
            <a:r>
              <a:rPr lang="en-US" sz="2400" smtClean="0"/>
              <a:t>O grupo com MPH teve uma mortalidade significativamente maior que o grupo sem MPH (P = 0,0000002).</a:t>
            </a:r>
          </a:p>
          <a:p>
            <a:pPr algn="just" eaLnBrk="1" hangingPunct="1">
              <a:lnSpc>
                <a:spcPct val="70000"/>
              </a:lnSpc>
            </a:pPr>
            <a:r>
              <a:rPr lang="en-US" sz="2400" smtClean="0"/>
              <a:t>Nenhum dos dois grupos teve diferença significativa em gênero, idade materna, via de parto, uso de antibióticos e esteroides durante a gestação, Apgar de 10º minuto ou incidência de PDA</a:t>
            </a:r>
            <a:endParaRPr lang="pt-BR" sz="240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1525" y="479425"/>
            <a:ext cx="10150475" cy="5830888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Resultados</a:t>
            </a:r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sz="2600" smtClean="0">
                <a:solidFill>
                  <a:srgbClr val="FF3300"/>
                </a:solidFill>
              </a:rPr>
              <a:t>Entre os RN com MPH, o primeiro grupo, avaliado de 2000 a 2006, com 11 neonatos teve uma taxa de sobreviv</a:t>
            </a:r>
            <a:r>
              <a:rPr lang="en-US" sz="2600" smtClean="0">
                <a:solidFill>
                  <a:srgbClr val="FF3300"/>
                </a:solidFill>
              </a:rPr>
              <a:t>ência de 18,2%.</a:t>
            </a:r>
          </a:p>
          <a:p>
            <a:pPr algn="just" eaLnBrk="1" hangingPunct="1">
              <a:lnSpc>
                <a:spcPct val="80000"/>
              </a:lnSpc>
            </a:pPr>
            <a:r>
              <a:rPr lang="en-US" sz="2600" smtClean="0">
                <a:solidFill>
                  <a:srgbClr val="0000FF"/>
                </a:solidFill>
              </a:rPr>
              <a:t>Os cinco neonatos do Segundo grupo (2007-2010) tiveram uma taxa de sobrevivência de 80%</a:t>
            </a:r>
            <a:r>
              <a:rPr lang="en-US" sz="2600" smtClean="0"/>
              <a:t> (</a:t>
            </a:r>
            <a:r>
              <a:rPr lang="en-US" sz="2600" smtClean="0">
                <a:solidFill>
                  <a:srgbClr val="0000FF"/>
                </a:solidFill>
              </a:rPr>
              <a:t>Tabela 2</a:t>
            </a:r>
            <a:r>
              <a:rPr lang="en-US" sz="2600" smtClean="0"/>
              <a:t>).</a:t>
            </a:r>
          </a:p>
          <a:p>
            <a:pPr algn="just" eaLnBrk="1" hangingPunct="1">
              <a:lnSpc>
                <a:spcPct val="80000"/>
              </a:lnSpc>
            </a:pPr>
            <a:r>
              <a:rPr lang="en-US" sz="2600" smtClean="0"/>
              <a:t>A taxa de sobrevivência melhorou significativamente no segundo grupo (P = 0,022). Este grupo teve um uso maior de antibióticos e esteroides pré-natais (P = 0,006 e 0,035). Não houve outra característica ou fator de risco perinatal significativamente diferente entre os dois grupos.</a:t>
            </a:r>
          </a:p>
          <a:p>
            <a:pPr algn="just" eaLnBrk="1" hangingPunct="1">
              <a:lnSpc>
                <a:spcPct val="80000"/>
              </a:lnSpc>
            </a:pPr>
            <a:r>
              <a:rPr lang="en-US" sz="2600" smtClean="0"/>
              <a:t>Os dados clínicos dos RN com MPH encontram-se na </a:t>
            </a:r>
            <a:r>
              <a:rPr lang="en-US" sz="2600" smtClean="0">
                <a:solidFill>
                  <a:srgbClr val="0000FF"/>
                </a:solidFill>
              </a:rPr>
              <a:t>Tabela 3</a:t>
            </a:r>
            <a:r>
              <a:rPr lang="en-US" sz="2600" smtClean="0"/>
              <a:t>. Não houve diferenças significativas entre os dois grupos. Para todos os neonates a hemorragia ocorreu entre o 1º e o 6º dia de vida (3,12 ± 1,55 dias de vida).</a:t>
            </a:r>
            <a:endParaRPr lang="pt-BR" sz="260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885825" y="344488"/>
            <a:ext cx="10228263" cy="6056312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13315" name="Line 6"/>
          <p:cNvSpPr>
            <a:spLocks noChangeShapeType="1"/>
          </p:cNvSpPr>
          <p:nvPr/>
        </p:nvSpPr>
        <p:spPr bwMode="auto">
          <a:xfrm>
            <a:off x="696913" y="5305425"/>
            <a:ext cx="381000" cy="334963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3316" name="Line 7"/>
          <p:cNvSpPr>
            <a:spLocks noChangeShapeType="1"/>
          </p:cNvSpPr>
          <p:nvPr/>
        </p:nvSpPr>
        <p:spPr bwMode="auto">
          <a:xfrm>
            <a:off x="3692525" y="5353050"/>
            <a:ext cx="381000" cy="334963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3317" name="Line 8"/>
          <p:cNvSpPr>
            <a:spLocks noChangeShapeType="1"/>
          </p:cNvSpPr>
          <p:nvPr/>
        </p:nvSpPr>
        <p:spPr bwMode="auto">
          <a:xfrm>
            <a:off x="5819775" y="5353050"/>
            <a:ext cx="381000" cy="334963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/>
          <p:cNvPicPr>
            <a:picLocks noChangeAspect="1" noChangeArrowheads="1"/>
          </p:cNvPicPr>
          <p:nvPr/>
        </p:nvPicPr>
        <p:blipFill>
          <a:blip r:embed="rId2">
            <a:lum contrast="24000"/>
          </a:blip>
          <a:srcRect/>
          <a:stretch>
            <a:fillRect/>
          </a:stretch>
        </p:blipFill>
        <p:spPr bwMode="auto">
          <a:xfrm>
            <a:off x="484188" y="1014413"/>
            <a:ext cx="11264900" cy="4675187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Discussão</a:t>
            </a:r>
          </a:p>
        </p:txBody>
      </p:sp>
      <p:sp>
        <p:nvSpPr>
          <p:cNvPr id="15363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sz="2600" smtClean="0"/>
              <a:t>A hemorragia pulmonar no neonato pode variar de focal, autolimitada ou maciça, além de letal.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600" smtClean="0"/>
              <a:t>Garland </a:t>
            </a:r>
            <a:r>
              <a:rPr lang="pt-BR" sz="2600" i="1" smtClean="0"/>
              <a:t>et al</a:t>
            </a:r>
            <a:r>
              <a:rPr lang="pt-BR" sz="2600" smtClean="0"/>
              <a:t>. relataram uma incidência de 6% de hemorragia pulmonar em RN de baixo peso e muito baixo peso (≤1700g).</a:t>
            </a:r>
            <a:r>
              <a:rPr lang="pt-BR" sz="2600" baseline="30000" smtClean="0"/>
              <a:t>7</a:t>
            </a:r>
            <a:r>
              <a:rPr lang="pt-BR" sz="2600" smtClean="0"/>
              <a:t>  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600" smtClean="0"/>
              <a:t>Lin </a:t>
            </a:r>
            <a:r>
              <a:rPr lang="pt-BR" sz="2600" i="1" smtClean="0"/>
              <a:t>et al. </a:t>
            </a:r>
            <a:r>
              <a:rPr lang="pt-BR" sz="2600" smtClean="0"/>
              <a:t>encontraram, em estudo retrospectivo de 2 anos, uma incidência de 5.9% de hemorragia pulmonar maciça em RN de muito baixo peso ao nascer.</a:t>
            </a:r>
            <a:r>
              <a:rPr lang="pt-BR" sz="2600" baseline="30000" smtClean="0"/>
              <a:t> 6</a:t>
            </a:r>
            <a:endParaRPr lang="pt-BR" sz="2600" smtClean="0"/>
          </a:p>
          <a:p>
            <a:pPr algn="just" eaLnBrk="1" hangingPunct="1">
              <a:lnSpc>
                <a:spcPct val="80000"/>
              </a:lnSpc>
            </a:pPr>
            <a:r>
              <a:rPr lang="pt-BR" sz="2600" smtClean="0"/>
              <a:t>Kluckow and Evans relataram uma incidência de hemorragia pulmonar maciça de 9.5% em crianças que nasceram com menos de 30 semanas de gestação.</a:t>
            </a:r>
            <a:r>
              <a:rPr lang="pt-BR" sz="2600" baseline="30000" smtClean="0"/>
              <a:t> 8</a:t>
            </a:r>
            <a:endParaRPr lang="pt-BR" sz="2600" smtClean="0"/>
          </a:p>
          <a:p>
            <a:pPr algn="just" eaLnBrk="1" hangingPunct="1">
              <a:lnSpc>
                <a:spcPct val="80000"/>
              </a:lnSpc>
            </a:pPr>
            <a:r>
              <a:rPr lang="pt-BR" sz="2600" smtClean="0"/>
              <a:t>A incidência apresentada pelo artigo é de 4%, então, menor que o resultados de alguns estudos apresentados.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Discussão</a:t>
            </a:r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smtClean="0"/>
              <a:t>Durante a infância e o estágio pré-púbere, infecções, traumas e corpos estranhos são causas comuns de hemorragia pulmonar.</a:t>
            </a:r>
            <a:r>
              <a:rPr lang="pt-BR" baseline="30000" smtClean="0"/>
              <a:t> 9</a:t>
            </a:r>
            <a:endParaRPr lang="pt-BR" smtClean="0"/>
          </a:p>
          <a:p>
            <a:pPr algn="just" eaLnBrk="1" hangingPunct="1">
              <a:lnSpc>
                <a:spcPct val="80000"/>
              </a:lnSpc>
            </a:pPr>
            <a:r>
              <a:rPr lang="pt-BR" smtClean="0"/>
              <a:t>A etiologia exata da hemorragia pulmonar em neonatos de muito baixo peso ao nascimento permanece não esclarecida, embora alguma patogênese tenha sido descrita.</a:t>
            </a:r>
            <a:r>
              <a:rPr lang="pt-BR" baseline="30000" smtClean="0"/>
              <a:t> 10</a:t>
            </a:r>
            <a:endParaRPr lang="pt-BR" smtClean="0"/>
          </a:p>
          <a:p>
            <a:pPr algn="just" eaLnBrk="1" hangingPunct="1">
              <a:lnSpc>
                <a:spcPct val="80000"/>
              </a:lnSpc>
            </a:pPr>
            <a:r>
              <a:rPr lang="pt-BR" smtClean="0"/>
              <a:t>Neste estudo, bebês com hemorragia pulmonar maciça tiveram menor idade gestacional, baixo peso ao nascer e menor Apgar (1 e 5min) que aqueles sem sangramento.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mtClean="0"/>
              <a:t>Os autores postulam que a prematuridade, com a imaturidade pulmonar e a asfixia ao nascimento parecem ser a principal causa de hemorragia pulmonar maciça.</a:t>
            </a:r>
          </a:p>
          <a:p>
            <a:pPr algn="just" eaLnBrk="1" hangingPunct="1">
              <a:lnSpc>
                <a:spcPct val="80000"/>
              </a:lnSpc>
            </a:pPr>
            <a:endParaRPr lang="pt-BR" smtClean="0"/>
          </a:p>
        </p:txBody>
      </p:sp>
      <p:sp>
        <p:nvSpPr>
          <p:cNvPr id="16388" name="Título 1"/>
          <p:cNvSpPr>
            <a:spLocks/>
          </p:cNvSpPr>
          <p:nvPr/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pt-BR" sz="4400">
                <a:solidFill>
                  <a:srgbClr val="FF66FF"/>
                </a:solidFill>
                <a:latin typeface="Calibri Light" pitchFamily="34" charset="0"/>
              </a:rPr>
              <a:t>Discussão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Discussão</a:t>
            </a:r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719263"/>
            <a:ext cx="10515600" cy="4351337"/>
          </a:xfrm>
        </p:spPr>
        <p:txBody>
          <a:bodyPr/>
          <a:lstStyle/>
          <a:p>
            <a:pPr algn="just" eaLnBrk="1" hangingPunct="1">
              <a:lnSpc>
                <a:spcPct val="70000"/>
              </a:lnSpc>
            </a:pPr>
            <a:r>
              <a:rPr lang="pt-BR" sz="2400" smtClean="0"/>
              <a:t>Outros fatores de risco importantes têm sido mencionados como associados à hemorragia pulmonar.</a:t>
            </a:r>
            <a:r>
              <a:rPr lang="pt-BR" sz="2400" baseline="30000" smtClean="0"/>
              <a:t> 10</a:t>
            </a:r>
            <a:endParaRPr lang="pt-BR" sz="2400" smtClean="0"/>
          </a:p>
          <a:p>
            <a:pPr algn="just" eaLnBrk="1" hangingPunct="1">
              <a:lnSpc>
                <a:spcPct val="70000"/>
              </a:lnSpc>
            </a:pPr>
            <a:r>
              <a:rPr lang="pt-BR" sz="2400" smtClean="0"/>
              <a:t>Em bebês com choque séptico e produção de endotoxinas, o aumento da permeabilidade da microvasculatura pode causar hemorragia pulmonar maciça.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400" smtClean="0"/>
              <a:t>Neste estudo, os autores  não encontraram achados bacterianos ou virais em culturas de bebês que sofreram hemorragia pulmonar difusa.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400" smtClean="0"/>
              <a:t>7 bebês tiveram contagens baixas de leucócitos (≤5000/mm</a:t>
            </a:r>
            <a:r>
              <a:rPr lang="pt-BR" sz="2400" baseline="30000" smtClean="0"/>
              <a:t>3</a:t>
            </a:r>
            <a:r>
              <a:rPr lang="pt-BR" sz="2400" smtClean="0"/>
              <a:t>) após o nascimento, e em 2 bebês a contagem de leucócitos caiu ≤ 5000/mm</a:t>
            </a:r>
            <a:r>
              <a:rPr lang="pt-BR" sz="2400" baseline="30000" smtClean="0"/>
              <a:t> 3</a:t>
            </a:r>
            <a:r>
              <a:rPr lang="pt-BR" sz="2400" smtClean="0"/>
              <a:t> antes da hemorragia pulmonar</a:t>
            </a:r>
            <a:endParaRPr lang="pt-BR" sz="2400" baseline="30000" smtClean="0"/>
          </a:p>
          <a:p>
            <a:pPr algn="just" eaLnBrk="1" hangingPunct="1">
              <a:lnSpc>
                <a:spcPct val="70000"/>
              </a:lnSpc>
            </a:pPr>
            <a:r>
              <a:rPr lang="pt-BR" sz="2400" smtClean="0"/>
              <a:t>Leucopenia não foi parâmetro para ser considerada uma infecção na criança, porque  o limite mínimo de uma neutrofilia normal não pode ser claramente estabelecido em bebês prematuros.</a:t>
            </a:r>
            <a:r>
              <a:rPr lang="pt-BR" sz="2400" baseline="30000" smtClean="0"/>
              <a:t> 11</a:t>
            </a:r>
            <a:endParaRPr lang="pt-BR" sz="2400" smtClean="0"/>
          </a:p>
          <a:p>
            <a:pPr algn="just" eaLnBrk="1" hangingPunct="1">
              <a:lnSpc>
                <a:spcPct val="70000"/>
              </a:lnSpc>
            </a:pPr>
            <a:r>
              <a:rPr lang="pt-BR" sz="2400" smtClean="0"/>
              <a:t>Trombocitopenia, comum em bebês doentes admitidos em UTI Neonatais, tem sido associada a asfixia perinatal.</a:t>
            </a:r>
            <a:r>
              <a:rPr lang="pt-BR" sz="2400" baseline="30000" smtClean="0"/>
              <a:t> 11</a:t>
            </a:r>
            <a:endParaRPr lang="pt-BR" sz="2400" smtClean="0"/>
          </a:p>
          <a:p>
            <a:pPr algn="just" eaLnBrk="1" hangingPunct="1">
              <a:lnSpc>
                <a:spcPct val="70000"/>
              </a:lnSpc>
            </a:pPr>
            <a:endParaRPr lang="pt-BR" sz="240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Discussão</a:t>
            </a:r>
          </a:p>
        </p:txBody>
      </p:sp>
      <p:sp>
        <p:nvSpPr>
          <p:cNvPr id="1843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70000"/>
              </a:lnSpc>
            </a:pPr>
            <a:r>
              <a:rPr lang="pt-BR" sz="2600" smtClean="0"/>
              <a:t>A associação entre canal arterial pérvio  e hemorragia pulmonar já havia sido caracterizada.</a:t>
            </a:r>
            <a:r>
              <a:rPr lang="pt-BR" sz="2600" baseline="30000" smtClean="0"/>
              <a:t> 6-8</a:t>
            </a:r>
            <a:endParaRPr lang="pt-BR" sz="2600" smtClean="0"/>
          </a:p>
          <a:p>
            <a:pPr algn="just" eaLnBrk="1" hangingPunct="1">
              <a:lnSpc>
                <a:spcPct val="70000"/>
              </a:lnSpc>
            </a:pPr>
            <a:r>
              <a:rPr lang="pt-BR" sz="2600" smtClean="0"/>
              <a:t>A persistência do canal arterial causa um shunt esquerda-direita que resulta em lesões no leito vascular, consequente ao alto fluxo e a alta pressão.</a:t>
            </a:r>
            <a:r>
              <a:rPr lang="pt-BR" sz="2600" baseline="30000" smtClean="0"/>
              <a:t> 10</a:t>
            </a:r>
            <a:endParaRPr lang="pt-BR" sz="2600" smtClean="0"/>
          </a:p>
          <a:p>
            <a:pPr algn="just" eaLnBrk="1" hangingPunct="1">
              <a:lnSpc>
                <a:spcPct val="70000"/>
              </a:lnSpc>
            </a:pPr>
            <a:r>
              <a:rPr lang="pt-BR" sz="2600" smtClean="0"/>
              <a:t>Kluckow and Evans relataram que a hemorragia pulmonar em bebês pré-termos foi significativamente associada com o shunt ductal e com o alto fluxo pulmonar previsto.</a:t>
            </a:r>
            <a:r>
              <a:rPr lang="pt-BR" sz="2600" baseline="30000" smtClean="0"/>
              <a:t> 8</a:t>
            </a:r>
            <a:endParaRPr lang="pt-BR" sz="2600" smtClean="0"/>
          </a:p>
          <a:p>
            <a:pPr algn="just" eaLnBrk="1" hangingPunct="1">
              <a:lnSpc>
                <a:spcPct val="70000"/>
              </a:lnSpc>
            </a:pPr>
            <a:r>
              <a:rPr lang="pt-BR" sz="2600" smtClean="0">
                <a:solidFill>
                  <a:srgbClr val="0000FF"/>
                </a:solidFill>
              </a:rPr>
              <a:t>Neste estudo, a incidência de canal arterial pérvio não foi diferente entre os grupos com ou sem hemorragia pulmonar maciça (p=0.734).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600" smtClean="0"/>
              <a:t>Braun et al encontraram os mesmos resultados</a:t>
            </a:r>
            <a:r>
              <a:rPr lang="pt-BR" sz="2600" baseline="30000" smtClean="0"/>
              <a:t> 12</a:t>
            </a:r>
            <a:endParaRPr lang="pt-BR" sz="2600" smtClean="0"/>
          </a:p>
          <a:p>
            <a:pPr algn="just" eaLnBrk="1" hangingPunct="1">
              <a:lnSpc>
                <a:spcPct val="70000"/>
              </a:lnSpc>
            </a:pPr>
            <a:r>
              <a:rPr lang="pt-BR" sz="2600" smtClean="0"/>
              <a:t>Estudos mais aprofundados , incluindo monitorização rígida das mudanças hemodinâmicas associadas com a persistência do canal arterial, podem ajudar a esclarecer essa associação.</a:t>
            </a:r>
          </a:p>
          <a:p>
            <a:pPr algn="just" eaLnBrk="1" hangingPunct="1">
              <a:lnSpc>
                <a:spcPct val="70000"/>
              </a:lnSpc>
            </a:pPr>
            <a:endParaRPr lang="pt-BR" sz="260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Discussão</a:t>
            </a:r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Terapia de reposição de surfactante para síndrome do desconforto respiratório também tem sido relatada associar-se à hemorragia pulmonar.</a:t>
            </a:r>
            <a:r>
              <a:rPr lang="pt-BR" baseline="30000" smtClean="0"/>
              <a:t> 13-15</a:t>
            </a:r>
            <a:endParaRPr lang="pt-BR" smtClean="0"/>
          </a:p>
          <a:p>
            <a:pPr algn="just" eaLnBrk="1" hangingPunct="1"/>
            <a:r>
              <a:rPr lang="pt-BR" smtClean="0"/>
              <a:t>Surfactantes podem melhorar a função pulmonar, além de melhorar o fluxo sanguíneo pulmonar que tem sido associado à hemorragia pulmonar maciça.</a:t>
            </a:r>
            <a:r>
              <a:rPr lang="pt-BR" baseline="30000" smtClean="0"/>
              <a:t> 10</a:t>
            </a:r>
            <a:endParaRPr lang="pt-BR" smtClean="0"/>
          </a:p>
          <a:p>
            <a:pPr algn="just" eaLnBrk="1" hangingPunct="1"/>
            <a:r>
              <a:rPr lang="pt-BR" smtClean="0"/>
              <a:t>No presente estudo, síndrome do desconforto respiratório grave e uso de surfactante foram significativamente mais prevalentes no grupo de hemorragia pulmonar maciça (p=0.004, 0.001, respectivamente).</a:t>
            </a:r>
          </a:p>
          <a:p>
            <a:pPr algn="just" eaLnBrk="1" hangingPunct="1"/>
            <a:endParaRPr lang="pt-BR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Discussão</a:t>
            </a:r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smtClean="0"/>
              <a:t>Alta prevalência de síndrome do desconforto respiratório grave (graus 3 e 4) no grupo com hemorragia pulmonar maciça pode ser considerada uma forma extrema de edema por elevada permeabilidade pulmonar em que a congestão capilar causa a hemorragia.</a:t>
            </a:r>
            <a:r>
              <a:rPr lang="pt-BR" baseline="30000" smtClean="0"/>
              <a:t> 16</a:t>
            </a:r>
            <a:endParaRPr lang="pt-BR" smtClean="0"/>
          </a:p>
          <a:p>
            <a:pPr algn="just" eaLnBrk="1" hangingPunct="1">
              <a:lnSpc>
                <a:spcPct val="80000"/>
              </a:lnSpc>
            </a:pPr>
            <a:r>
              <a:rPr lang="pt-BR" smtClean="0"/>
              <a:t>Em consequência da baixa idade gestacional, baixo peso ao nascer e baixo escore Apgar destes bebês, a síndrome do desconforto respiratório foi sempre grave o que dificultou muito o não uso do surfactante.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mtClean="0"/>
              <a:t>O risco do uso do surfactante foi menor, comparado com os benefícios conhecidos.</a:t>
            </a:r>
            <a:r>
              <a:rPr lang="pt-BR" baseline="30000" smtClean="0"/>
              <a:t> 10,13,14</a:t>
            </a:r>
            <a:endParaRPr lang="pt-BR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Discussão</a:t>
            </a:r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>
                <a:solidFill>
                  <a:srgbClr val="FF3300"/>
                </a:solidFill>
              </a:rPr>
              <a:t>A incidência da hemorragia intraventricular (graus 3 e 4) no grupo de hemorragia pulmonar maciça foi mais elevada que a do grupo sem sangramento do pulmão (p=0.01). </a:t>
            </a:r>
          </a:p>
          <a:p>
            <a:pPr algn="just" eaLnBrk="1" hangingPunct="1"/>
            <a:r>
              <a:rPr lang="pt-BR" smtClean="0"/>
              <a:t>A patogênese da hemorragia intraventricular é multifatorial.</a:t>
            </a:r>
            <a:r>
              <a:rPr lang="pt-BR" baseline="30000" smtClean="0"/>
              <a:t> 17</a:t>
            </a:r>
            <a:endParaRPr lang="pt-BR" smtClean="0"/>
          </a:p>
          <a:p>
            <a:pPr algn="just" eaLnBrk="1" hangingPunct="1"/>
            <a:r>
              <a:rPr lang="pt-BR" smtClean="0"/>
              <a:t>Hemorragia pulmonar maciça pode causar alterações no fluxo sanguíneo cerebral, distúrbios de coagulação, hipoxia e finalmente hemorragia intraventricular.</a:t>
            </a:r>
          </a:p>
          <a:p>
            <a:pPr algn="just" eaLnBrk="1" hangingPunct="1"/>
            <a:r>
              <a:rPr lang="pt-BR" smtClean="0"/>
              <a:t>No grupo de hemorragia pulmonar maciça, todos os bebês tiveram hemorragia intraventricular (graus 3 e 4) ao mesmo tempo, ou logo após o início do sangramento do pulmão.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Discussão</a:t>
            </a:r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70000"/>
              </a:lnSpc>
            </a:pPr>
            <a:r>
              <a:rPr lang="pt-BR" sz="2200" smtClean="0"/>
              <a:t>Frequentemente, hemorragia pulmonar maciça ocorre tão subitamente que é causa de insuficiência respiratória e morte, mas os autores não tiveram medidas efetivas e emergenciais para isto, com exceção de </a:t>
            </a:r>
            <a:r>
              <a:rPr lang="pt-BR" sz="2200" smtClean="0">
                <a:solidFill>
                  <a:srgbClr val="0000FF"/>
                </a:solidFill>
              </a:rPr>
              <a:t>ventilação com pressão positiva, reposição volêmica sanguínea, correção da hipotensão, hipoxemia, acidose e distúrbios de coagulação.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200" smtClean="0"/>
              <a:t>Epinefrina (também chamada de adrenalina) age em quase todos os tecidos. Ela é um agonista não seletivo de todos os receptores adrenérgicos.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200" smtClean="0"/>
              <a:t>Isto pode aumentar a força e a frequência das contrações cardíacas, relaxamento da musculatura lisa na via aérea, no entanto causa contração da musculatura lisa arteriolar.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200" smtClean="0"/>
              <a:t>Os autores do presente estudo acreditam  que </a:t>
            </a:r>
            <a:r>
              <a:rPr lang="pt-BR" sz="2200" smtClean="0">
                <a:solidFill>
                  <a:srgbClr val="0000FF"/>
                </a:solidFill>
              </a:rPr>
              <a:t>a hemorragia pulmonar iria diminuir e parar após a contração arteriolar nos bronquíolos.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200" smtClean="0"/>
              <a:t>Antes de 2007, esses autores usam  solução de epinefrina</a:t>
            </a:r>
            <a:r>
              <a:rPr lang="pt-BR" sz="2200" baseline="30000" smtClean="0"/>
              <a:t> 18</a:t>
            </a:r>
            <a:r>
              <a:rPr lang="pt-BR" sz="2200" smtClean="0"/>
              <a:t> (1:10000), </a:t>
            </a:r>
            <a:r>
              <a:rPr lang="pt-BR" sz="2200" smtClean="0">
                <a:solidFill>
                  <a:srgbClr val="0000FF"/>
                </a:solidFill>
              </a:rPr>
              <a:t>0.3 a 1mL/Kg</a:t>
            </a:r>
            <a:r>
              <a:rPr lang="pt-BR" sz="2200" smtClean="0"/>
              <a:t>, ou 0.03 a 0.1mg/Kg, </a:t>
            </a:r>
            <a:r>
              <a:rPr lang="pt-BR" sz="2200" smtClean="0">
                <a:solidFill>
                  <a:srgbClr val="0000FF"/>
                </a:solidFill>
              </a:rPr>
              <a:t>via endotraqueal</a:t>
            </a:r>
            <a:r>
              <a:rPr lang="pt-BR" sz="2200" smtClean="0"/>
              <a:t> para hemorragia pulmonar maciça, mas </a:t>
            </a:r>
            <a:r>
              <a:rPr lang="pt-BR" sz="2200" smtClean="0">
                <a:solidFill>
                  <a:srgbClr val="FF3300"/>
                </a:solidFill>
              </a:rPr>
              <a:t>os resultados foram pobres em consequência à massa sanguínea e ao inundamento do tubo</a:t>
            </a:r>
            <a:r>
              <a:rPr lang="pt-BR" sz="2200" smtClean="0"/>
              <a:t>.</a:t>
            </a:r>
          </a:p>
          <a:p>
            <a:pPr algn="just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pt-BR" sz="2400" b="1" smtClean="0">
                <a:solidFill>
                  <a:srgbClr val="FF3300"/>
                </a:solidFill>
              </a:rPr>
              <a:t>    Nestas condições a epinefrina não consegue chegar ao ponto de sangramento.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>
          <a:xfrm>
            <a:off x="838200" y="500063"/>
            <a:ext cx="10515600" cy="1325562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Discussão</a:t>
            </a:r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b="1" smtClean="0">
                <a:solidFill>
                  <a:srgbClr val="0000FF"/>
                </a:solidFill>
              </a:rPr>
              <a:t>Uso do cateter e rápido </a:t>
            </a:r>
            <a:r>
              <a:rPr lang="pt-BR" b="1" i="1" smtClean="0">
                <a:solidFill>
                  <a:srgbClr val="0000FF"/>
                </a:solidFill>
              </a:rPr>
              <a:t>push</a:t>
            </a:r>
            <a:r>
              <a:rPr lang="pt-BR" b="1" smtClean="0">
                <a:solidFill>
                  <a:srgbClr val="0000FF"/>
                </a:solidFill>
              </a:rPr>
              <a:t> ajudaram a epinefrina a atingir mais profundamente a lesão.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mtClean="0"/>
              <a:t>A taxa de sobrevida melhorou de 18.2% no primeiro grupo (2000-2006) para 80% no segundo grupo (2007-2010).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mtClean="0"/>
              <a:t>O aumento do uso de antibióticos e esteroides no período pré-natal, no segundo grupo, para prevenir infecções congênitas ou síndrome do desconforto respiratório grave pode ter contribuído para o resultado e representa uma melhoria no cuidado pré-natal.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mtClean="0"/>
              <a:t>A </a:t>
            </a:r>
            <a:r>
              <a:rPr lang="pt-BR" smtClean="0">
                <a:solidFill>
                  <a:srgbClr val="0000FF"/>
                </a:solidFill>
              </a:rPr>
              <a:t>incidência de hemorragia intraventricular (graus 3 e 4) no segundo grupo caiu também</a:t>
            </a:r>
            <a:r>
              <a:rPr lang="pt-BR" smtClean="0"/>
              <a:t>, embora a diferença não foi estatisticamente significante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Discussão</a:t>
            </a:r>
          </a:p>
        </p:txBody>
      </p:sp>
      <p:sp>
        <p:nvSpPr>
          <p:cNvPr id="2457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70000"/>
              </a:lnSpc>
            </a:pPr>
            <a:r>
              <a:rPr lang="pt-BR" sz="2000" smtClean="0"/>
              <a:t>Hemorragia pulmonar usualmente ocorre entre 2 a 4 dias de vida do bebê sendo submetido à ventilação mecânica.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000" smtClean="0">
                <a:solidFill>
                  <a:srgbClr val="0000FF"/>
                </a:solidFill>
              </a:rPr>
              <a:t>O mais importante fator predisponente foi a insuficiência ventricular esquerda</a:t>
            </a:r>
            <a:r>
              <a:rPr lang="pt-BR" sz="2000" smtClean="0"/>
              <a:t> causada pela asfixia, ou outros eventos.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000" smtClean="0"/>
              <a:t>Os pacientes deste estudo com hemorragia pulmonar maciça também apresentaram a mesma janela de tempo e grave asfixia, com baixo Apgar no primeiro e quinto minuto.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000" smtClean="0"/>
              <a:t>Em consequência do início súbito, 13 bebês com hemorragia pulmonar maciça não têm ecocardiograma completo no momento.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000" smtClean="0"/>
              <a:t>Os 3 bebês remanescentes tiveram ecocardiograma que não mostrou insuficiência ventricular esquerda, antes da hemorragia pulmonar maciça, e eles sobreviveram.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000" smtClean="0"/>
              <a:t>Em acordo com a apresentação clínica, 8 bebês que tiveram saturação de oxigênio instável, diminuição do débito urinário, e baixa temperatura corporal horas antes da hemorragia pulmonar maciça, morreram.</a:t>
            </a:r>
          </a:p>
          <a:p>
            <a:pPr algn="just" eaLnBrk="1" hangingPunct="1">
              <a:lnSpc>
                <a:spcPct val="70000"/>
              </a:lnSpc>
            </a:pPr>
            <a:r>
              <a:rPr lang="pt-BR" sz="2000" smtClean="0"/>
              <a:t>Os outros 8 bebês sem estes sinais permaneceram com a pressão arterial mais estável, e 6 deles sobreviveram.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Discussão</a:t>
            </a:r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508125"/>
            <a:ext cx="10515600" cy="4351338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sz="2600" smtClean="0"/>
              <a:t>Quando a hemorragia pulmonar ocorre, tratamento agressivo e imediato são vitais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600" smtClean="0">
                <a:solidFill>
                  <a:srgbClr val="0000FF"/>
                </a:solidFill>
              </a:rPr>
              <a:t>Após parar a hemorragia, ventilação mecânica de alta frequência pode ser escolhida para tratamento da insuficiência respiratória</a:t>
            </a:r>
            <a:r>
              <a:rPr lang="pt-BR" sz="2600" smtClean="0"/>
              <a:t>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600" smtClean="0"/>
              <a:t>Neste estudo, 6 bebês com hemorragia pulmonar difusa foram ventilados com alta  frequência.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600" smtClean="0"/>
              <a:t>Todos os 3 bebês do primeiro grupo morreram, mas somente um dos 3 bebês do segundo grupo morreu. 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600" smtClean="0"/>
              <a:t>Embora a mortalidade tenha sido alta, hemorragia pulmonar não aumentou significativamente o risco de sequelas pulmonares ou do neurodesenvolvimento.</a:t>
            </a:r>
            <a:r>
              <a:rPr lang="pt-BR" sz="2600" baseline="30000" smtClean="0"/>
              <a:t> 20</a:t>
            </a:r>
            <a:endParaRPr lang="pt-BR" sz="2600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Conclusão</a:t>
            </a:r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smtClean="0"/>
              <a:t>Os fatores de risco para hemorragia pulmonar maciça foram: recém-nascidos pequenos para idade gestacional, baixo peso ao nascer, baixo escore de Apgar (1º a 5º min), síndrome do desconforto respiratório grave, e uso de surfactante.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mtClean="0"/>
              <a:t> A prevenção do trabalho de parto prematuro, bem como o uso apropriado de corticoide e antimicrobianos (na presença de infecção), foram os mais importantes fatores para evitar a hemorragia pulmonar.</a:t>
            </a:r>
          </a:p>
          <a:p>
            <a:pPr algn="ctr"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b="1" smtClean="0">
                <a:solidFill>
                  <a:srgbClr val="0000FF"/>
                </a:solidFill>
              </a:rPr>
              <a:t>Epinefrina intratraqueal aplicada com um cateter pode melhorar a taxa de sobrevida dos bebês que sofreram com hemorragia pulmonar maciça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9588" y="1004888"/>
            <a:ext cx="11012487" cy="4779962"/>
          </a:xfrm>
          <a:prstGeom prst="rect">
            <a:avLst/>
          </a:prstGeom>
          <a:noFill/>
          <a:ln w="38100">
            <a:solidFill>
              <a:srgbClr val="FF66FF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References</a:t>
            </a:r>
          </a:p>
        </p:txBody>
      </p:sp>
      <p:sp>
        <p:nvSpPr>
          <p:cNvPr id="7" name="Espaço Reservado para Conteúdo 6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419100" y="1690688"/>
            <a:ext cx="11353800" cy="5284787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1 </a:t>
            </a:r>
            <a:r>
              <a:rPr lang="pt-BR" dirty="0" err="1"/>
              <a:t>Tsou</a:t>
            </a:r>
            <a:r>
              <a:rPr lang="pt-BR" dirty="0"/>
              <a:t> KI, The Taiwan </a:t>
            </a:r>
            <a:r>
              <a:rPr lang="pt-BR" dirty="0" err="1"/>
              <a:t>Premature</a:t>
            </a:r>
            <a:r>
              <a:rPr lang="pt-BR" dirty="0"/>
              <a:t> </a:t>
            </a:r>
            <a:r>
              <a:rPr lang="pt-BR" dirty="0" err="1"/>
              <a:t>Infant</a:t>
            </a:r>
            <a:r>
              <a:rPr lang="pt-BR" dirty="0"/>
              <a:t> </a:t>
            </a:r>
            <a:r>
              <a:rPr lang="pt-BR" dirty="0" err="1"/>
              <a:t>Developmental</a:t>
            </a:r>
            <a:r>
              <a:rPr lang="pt-BR" dirty="0"/>
              <a:t> </a:t>
            </a:r>
            <a:r>
              <a:rPr lang="pt-BR" dirty="0" err="1"/>
              <a:t>Collabora</a:t>
            </a:r>
            <a:r>
              <a:rPr lang="pt-BR" dirty="0"/>
              <a:t>- tive </a:t>
            </a:r>
            <a:r>
              <a:rPr lang="pt-BR" dirty="0" err="1"/>
              <a:t>Study</a:t>
            </a:r>
            <a:r>
              <a:rPr lang="pt-BR" dirty="0"/>
              <a:t> </a:t>
            </a:r>
            <a:r>
              <a:rPr lang="pt-BR" dirty="0" err="1"/>
              <a:t>Group</a:t>
            </a:r>
            <a:r>
              <a:rPr lang="pt-BR" dirty="0"/>
              <a:t>. The </a:t>
            </a:r>
            <a:r>
              <a:rPr lang="pt-BR" dirty="0" err="1"/>
              <a:t>morbidity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survival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very</a:t>
            </a:r>
            <a:r>
              <a:rPr lang="pt-BR" dirty="0"/>
              <a:t> </a:t>
            </a:r>
            <a:r>
              <a:rPr lang="pt-BR" dirty="0" err="1"/>
              <a:t>low</a:t>
            </a:r>
            <a:r>
              <a:rPr lang="pt-BR" dirty="0"/>
              <a:t> </a:t>
            </a:r>
            <a:r>
              <a:rPr lang="pt-BR" dirty="0" err="1"/>
              <a:t>birth</a:t>
            </a:r>
            <a:r>
              <a:rPr lang="pt-BR" dirty="0"/>
              <a:t> </a:t>
            </a:r>
            <a:r>
              <a:rPr lang="pt-BR" dirty="0" err="1"/>
              <a:t>weight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 in Taiwan: </a:t>
            </a:r>
            <a:r>
              <a:rPr lang="pt-BR" dirty="0" err="1"/>
              <a:t>Changes</a:t>
            </a:r>
            <a:r>
              <a:rPr lang="pt-BR" dirty="0"/>
              <a:t> in 10 </a:t>
            </a:r>
            <a:r>
              <a:rPr lang="pt-BR" dirty="0" err="1"/>
              <a:t>years</a:t>
            </a:r>
            <a:r>
              <a:rPr lang="pt-BR" dirty="0"/>
              <a:t>. In: </a:t>
            </a:r>
            <a:r>
              <a:rPr lang="pt-BR" i="1" dirty="0"/>
              <a:t>White </a:t>
            </a:r>
            <a:r>
              <a:rPr lang="pt-BR" i="1" dirty="0" err="1"/>
              <a:t>paper</a:t>
            </a:r>
            <a:r>
              <a:rPr lang="pt-BR" dirty="0"/>
              <a:t>. </a:t>
            </a:r>
            <a:r>
              <a:rPr lang="pt-BR" dirty="0" err="1"/>
              <a:t>Premature</a:t>
            </a:r>
            <a:r>
              <a:rPr lang="pt-BR" dirty="0"/>
              <a:t> Baby Foundation </a:t>
            </a:r>
            <a:r>
              <a:rPr lang="pt-BR" dirty="0" err="1"/>
              <a:t>of</a:t>
            </a:r>
            <a:r>
              <a:rPr lang="pt-BR" dirty="0"/>
              <a:t> Taiwan, Taipei, 2011; 5–24.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2 </a:t>
            </a:r>
            <a:r>
              <a:rPr lang="pt-BR" dirty="0" err="1"/>
              <a:t>ChiangMC,LinHC,LinRY,TheTaiwanPrematureInfantDevel</a:t>
            </a:r>
            <a:r>
              <a:rPr lang="pt-BR" dirty="0"/>
              <a:t>- </a:t>
            </a:r>
            <a:r>
              <a:rPr lang="pt-BR" dirty="0" err="1"/>
              <a:t>opmental</a:t>
            </a:r>
            <a:r>
              <a:rPr lang="pt-BR" dirty="0"/>
              <a:t> </a:t>
            </a:r>
            <a:r>
              <a:rPr lang="pt-BR" dirty="0" err="1"/>
              <a:t>Collaborative</a:t>
            </a:r>
            <a:r>
              <a:rPr lang="pt-BR" dirty="0"/>
              <a:t> </a:t>
            </a:r>
            <a:r>
              <a:rPr lang="pt-BR" dirty="0" err="1"/>
              <a:t>Study</a:t>
            </a:r>
            <a:r>
              <a:rPr lang="pt-BR" dirty="0"/>
              <a:t> </a:t>
            </a:r>
            <a:r>
              <a:rPr lang="pt-BR" dirty="0" err="1"/>
              <a:t>Group</a:t>
            </a:r>
            <a:r>
              <a:rPr lang="pt-BR" dirty="0"/>
              <a:t>. </a:t>
            </a:r>
            <a:r>
              <a:rPr lang="pt-BR" dirty="0" err="1"/>
              <a:t>Analyzing</a:t>
            </a:r>
            <a:r>
              <a:rPr lang="pt-BR" dirty="0"/>
              <a:t> </a:t>
            </a:r>
            <a:r>
              <a:rPr lang="pt-BR" dirty="0" err="1"/>
              <a:t>mortality</a:t>
            </a:r>
            <a:r>
              <a:rPr lang="pt-BR" dirty="0"/>
              <a:t> rate </a:t>
            </a:r>
            <a:r>
              <a:rPr lang="pt-BR" dirty="0" err="1"/>
              <a:t>among</a:t>
            </a:r>
            <a:r>
              <a:rPr lang="pt-BR" dirty="0"/>
              <a:t> extreme </a:t>
            </a:r>
            <a:r>
              <a:rPr lang="pt-BR" dirty="0" err="1"/>
              <a:t>low</a:t>
            </a:r>
            <a:r>
              <a:rPr lang="pt-BR" dirty="0"/>
              <a:t> </a:t>
            </a:r>
            <a:r>
              <a:rPr lang="pt-BR" dirty="0" err="1"/>
              <a:t>birth</a:t>
            </a:r>
            <a:r>
              <a:rPr lang="pt-BR" dirty="0"/>
              <a:t> </a:t>
            </a:r>
            <a:r>
              <a:rPr lang="pt-BR" dirty="0" err="1"/>
              <a:t>weight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 in Taiwan </a:t>
            </a:r>
            <a:r>
              <a:rPr lang="pt-BR" dirty="0" err="1"/>
              <a:t>between</a:t>
            </a:r>
            <a:r>
              <a:rPr lang="pt-BR" dirty="0"/>
              <a:t> </a:t>
            </a:r>
            <a:r>
              <a:rPr lang="pt-BR" dirty="0" err="1"/>
              <a:t>two</a:t>
            </a:r>
            <a:r>
              <a:rPr lang="pt-BR" dirty="0"/>
              <a:t> </a:t>
            </a:r>
            <a:r>
              <a:rPr lang="pt-BR" dirty="0" err="1"/>
              <a:t>periods</a:t>
            </a:r>
            <a:r>
              <a:rPr lang="pt-BR" dirty="0"/>
              <a:t> (1997–2001 </a:t>
            </a:r>
            <a:r>
              <a:rPr lang="pt-BR" dirty="0" err="1"/>
              <a:t>and</a:t>
            </a:r>
            <a:r>
              <a:rPr lang="pt-BR" dirty="0"/>
              <a:t> 2002–2006). In: </a:t>
            </a:r>
            <a:r>
              <a:rPr lang="pt-BR" i="1" dirty="0"/>
              <a:t>White </a:t>
            </a:r>
            <a:r>
              <a:rPr lang="pt-BR" i="1" dirty="0" err="1"/>
              <a:t>paper</a:t>
            </a:r>
            <a:r>
              <a:rPr lang="pt-BR" dirty="0"/>
              <a:t>. </a:t>
            </a:r>
            <a:r>
              <a:rPr lang="pt-BR" dirty="0" err="1"/>
              <a:t>Premature</a:t>
            </a:r>
            <a:r>
              <a:rPr lang="pt-BR" dirty="0"/>
              <a:t> Baby Foundation </a:t>
            </a:r>
            <a:r>
              <a:rPr lang="pt-BR" dirty="0" err="1"/>
              <a:t>of</a:t>
            </a:r>
            <a:r>
              <a:rPr lang="pt-BR" dirty="0"/>
              <a:t> Taiwan, Taipei, 2011; 25–37.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3  </a:t>
            </a:r>
            <a:r>
              <a:rPr lang="pt-BR" dirty="0" err="1"/>
              <a:t>Clyman</a:t>
            </a:r>
            <a:r>
              <a:rPr lang="pt-BR" dirty="0"/>
              <a:t> RI. </a:t>
            </a:r>
            <a:r>
              <a:rPr lang="pt-BR" dirty="0" err="1"/>
              <a:t>Patent</a:t>
            </a:r>
            <a:r>
              <a:rPr lang="pt-BR" dirty="0"/>
              <a:t> </a:t>
            </a:r>
            <a:r>
              <a:rPr lang="pt-BR" dirty="0" err="1"/>
              <a:t>ductus</a:t>
            </a:r>
            <a:r>
              <a:rPr lang="pt-BR" dirty="0"/>
              <a:t> </a:t>
            </a:r>
            <a:r>
              <a:rPr lang="pt-BR" dirty="0" err="1"/>
              <a:t>arteriosus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premature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. In: </a:t>
            </a:r>
            <a:r>
              <a:rPr lang="pt-BR" dirty="0" err="1"/>
              <a:t>Taeusch</a:t>
            </a:r>
            <a:r>
              <a:rPr lang="pt-BR" dirty="0"/>
              <a:t> HW, </a:t>
            </a:r>
            <a:r>
              <a:rPr lang="pt-BR" dirty="0" err="1"/>
              <a:t>Ballard</a:t>
            </a:r>
            <a:r>
              <a:rPr lang="pt-BR" dirty="0"/>
              <a:t> RA, </a:t>
            </a:r>
            <a:r>
              <a:rPr lang="pt-BR" dirty="0" err="1"/>
              <a:t>Gleason</a:t>
            </a:r>
            <a:r>
              <a:rPr lang="pt-BR" dirty="0"/>
              <a:t> CA (</a:t>
            </a:r>
            <a:r>
              <a:rPr lang="pt-BR" dirty="0" err="1"/>
              <a:t>eds</a:t>
            </a:r>
            <a:r>
              <a:rPr lang="pt-BR" dirty="0"/>
              <a:t>). </a:t>
            </a:r>
            <a:r>
              <a:rPr lang="pt-BR" i="1" dirty="0" err="1"/>
              <a:t>Avery’s</a:t>
            </a:r>
            <a:r>
              <a:rPr lang="pt-BR" i="1" dirty="0"/>
              <a:t> </a:t>
            </a:r>
            <a:r>
              <a:rPr lang="pt-BR" i="1" dirty="0" err="1"/>
              <a:t>Diseases</a:t>
            </a:r>
            <a:r>
              <a:rPr lang="pt-BR" i="1" dirty="0"/>
              <a:t> </a:t>
            </a:r>
            <a:r>
              <a:rPr lang="pt-BR" i="1" dirty="0" err="1"/>
              <a:t>of</a:t>
            </a:r>
            <a:r>
              <a:rPr lang="pt-BR" i="1" dirty="0"/>
              <a:t> </a:t>
            </a:r>
            <a:r>
              <a:rPr lang="pt-BR" i="1" dirty="0" err="1"/>
              <a:t>the</a:t>
            </a:r>
            <a:r>
              <a:rPr lang="pt-BR" i="1" dirty="0"/>
              <a:t> </a:t>
            </a:r>
            <a:r>
              <a:rPr lang="pt-BR" i="1" dirty="0" err="1"/>
              <a:t>Newborn</a:t>
            </a:r>
            <a:r>
              <a:rPr lang="pt-BR" dirty="0"/>
              <a:t>, 8th </a:t>
            </a:r>
            <a:r>
              <a:rPr lang="pt-BR" dirty="0" err="1"/>
              <a:t>edn</a:t>
            </a:r>
            <a:r>
              <a:rPr lang="pt-BR" dirty="0"/>
              <a:t>. </a:t>
            </a:r>
            <a:r>
              <a:rPr lang="pt-BR" dirty="0" err="1"/>
              <a:t>Elsevier</a:t>
            </a:r>
            <a:r>
              <a:rPr lang="pt-BR" dirty="0"/>
              <a:t> </a:t>
            </a:r>
            <a:r>
              <a:rPr lang="pt-BR" dirty="0" err="1"/>
              <a:t>Saunders</a:t>
            </a:r>
            <a:r>
              <a:rPr lang="pt-BR" dirty="0"/>
              <a:t>, Philadelphia, PA, 2005; 816–26.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4  </a:t>
            </a:r>
            <a:r>
              <a:rPr lang="pt-BR" dirty="0" err="1"/>
              <a:t>Papile</a:t>
            </a:r>
            <a:r>
              <a:rPr lang="pt-BR" dirty="0"/>
              <a:t> LA, </a:t>
            </a:r>
            <a:r>
              <a:rPr lang="pt-BR" dirty="0" err="1"/>
              <a:t>Burstein</a:t>
            </a:r>
            <a:r>
              <a:rPr lang="pt-BR" dirty="0"/>
              <a:t> J, </a:t>
            </a:r>
            <a:r>
              <a:rPr lang="pt-BR" dirty="0" err="1"/>
              <a:t>Burstein</a:t>
            </a:r>
            <a:r>
              <a:rPr lang="pt-BR" dirty="0"/>
              <a:t> </a:t>
            </a:r>
            <a:r>
              <a:rPr lang="pt-BR" dirty="0" err="1"/>
              <a:t>R</a:t>
            </a:r>
            <a:r>
              <a:rPr lang="pt-BR" dirty="0"/>
              <a:t>, </a:t>
            </a:r>
            <a:r>
              <a:rPr lang="pt-BR" dirty="0" err="1"/>
              <a:t>Koffler</a:t>
            </a:r>
            <a:r>
              <a:rPr lang="pt-BR" dirty="0"/>
              <a:t> H. </a:t>
            </a:r>
            <a:r>
              <a:rPr lang="pt-BR" dirty="0" err="1"/>
              <a:t>Incidence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evolution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subependymal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intraventricular </a:t>
            </a:r>
            <a:r>
              <a:rPr lang="pt-BR" dirty="0" err="1"/>
              <a:t>hemorrhage</a:t>
            </a:r>
            <a:r>
              <a:rPr lang="pt-BR" dirty="0"/>
              <a:t>: A </a:t>
            </a:r>
            <a:r>
              <a:rPr lang="pt-BR" dirty="0" err="1"/>
              <a:t>study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 </a:t>
            </a:r>
            <a:r>
              <a:rPr lang="pt-BR" dirty="0" err="1"/>
              <a:t>with</a:t>
            </a:r>
            <a:r>
              <a:rPr lang="pt-BR" dirty="0"/>
              <a:t> </a:t>
            </a:r>
            <a:r>
              <a:rPr lang="pt-BR" dirty="0" err="1"/>
              <a:t>birth</a:t>
            </a:r>
            <a:r>
              <a:rPr lang="pt-BR" dirty="0"/>
              <a:t> </a:t>
            </a:r>
            <a:r>
              <a:rPr lang="pt-BR" dirty="0" err="1"/>
              <a:t>weights</a:t>
            </a:r>
            <a:r>
              <a:rPr lang="pt-BR" dirty="0"/>
              <a:t> </a:t>
            </a:r>
            <a:r>
              <a:rPr lang="pt-BR" dirty="0" err="1"/>
              <a:t>less</a:t>
            </a:r>
            <a:r>
              <a:rPr lang="pt-BR" dirty="0"/>
              <a:t> </a:t>
            </a:r>
            <a:r>
              <a:rPr lang="pt-BR" dirty="0" err="1"/>
              <a:t>than</a:t>
            </a:r>
            <a:r>
              <a:rPr lang="pt-BR" dirty="0"/>
              <a:t> 1,500 </a:t>
            </a:r>
            <a:r>
              <a:rPr lang="pt-BR" dirty="0" err="1"/>
              <a:t>gm</a:t>
            </a:r>
            <a:r>
              <a:rPr lang="pt-BR" dirty="0"/>
              <a:t>. </a:t>
            </a:r>
            <a:r>
              <a:rPr lang="pt-BR" i="1" dirty="0"/>
              <a:t>J. </a:t>
            </a:r>
            <a:r>
              <a:rPr lang="pt-BR" i="1" dirty="0" err="1"/>
              <a:t>Pediatr</a:t>
            </a:r>
            <a:r>
              <a:rPr lang="pt-BR" i="1" dirty="0"/>
              <a:t>. </a:t>
            </a:r>
            <a:r>
              <a:rPr lang="pt-BR" dirty="0"/>
              <a:t>1978; </a:t>
            </a:r>
            <a:r>
              <a:rPr lang="pt-BR" b="1" dirty="0"/>
              <a:t>92</a:t>
            </a:r>
            <a:r>
              <a:rPr lang="pt-BR" dirty="0"/>
              <a:t>: 529–34.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5  </a:t>
            </a:r>
            <a:r>
              <a:rPr lang="pt-BR" dirty="0" err="1"/>
              <a:t>Whitsett</a:t>
            </a:r>
            <a:r>
              <a:rPr lang="pt-BR" dirty="0"/>
              <a:t> JA, </a:t>
            </a:r>
            <a:r>
              <a:rPr lang="pt-BR" dirty="0" err="1"/>
              <a:t>Pryhuber</a:t>
            </a:r>
            <a:r>
              <a:rPr lang="pt-BR" dirty="0"/>
              <a:t> GS, Rice WR, Warner BB, </a:t>
            </a:r>
            <a:r>
              <a:rPr lang="pt-BR" dirty="0" err="1"/>
              <a:t>Wert</a:t>
            </a:r>
            <a:r>
              <a:rPr lang="pt-BR" dirty="0"/>
              <a:t> SE. </a:t>
            </a:r>
            <a:r>
              <a:rPr lang="pt-BR" dirty="0" err="1"/>
              <a:t>Acute</a:t>
            </a:r>
            <a:r>
              <a:rPr lang="pt-BR" dirty="0"/>
              <a:t> </a:t>
            </a:r>
            <a:r>
              <a:rPr lang="pt-BR" dirty="0" err="1"/>
              <a:t>respiratory</a:t>
            </a:r>
            <a:r>
              <a:rPr lang="pt-BR" dirty="0"/>
              <a:t> </a:t>
            </a:r>
            <a:r>
              <a:rPr lang="pt-BR" dirty="0" err="1"/>
              <a:t>disorder</a:t>
            </a:r>
            <a:r>
              <a:rPr lang="pt-BR" dirty="0"/>
              <a:t>. In: </a:t>
            </a:r>
            <a:r>
              <a:rPr lang="pt-BR" dirty="0" err="1"/>
              <a:t>Avery</a:t>
            </a:r>
            <a:r>
              <a:rPr lang="pt-BR" dirty="0"/>
              <a:t> GB, </a:t>
            </a:r>
            <a:r>
              <a:rPr lang="pt-BR" dirty="0" err="1"/>
              <a:t>Fletcher</a:t>
            </a:r>
            <a:r>
              <a:rPr lang="pt-BR" dirty="0"/>
              <a:t> MA, </a:t>
            </a:r>
            <a:r>
              <a:rPr lang="pt-BR" dirty="0" err="1"/>
              <a:t>MacDonald</a:t>
            </a:r>
            <a:r>
              <a:rPr lang="pt-BR" dirty="0"/>
              <a:t> MG (</a:t>
            </a:r>
            <a:r>
              <a:rPr lang="pt-BR" dirty="0" err="1"/>
              <a:t>eds</a:t>
            </a:r>
            <a:r>
              <a:rPr lang="pt-BR" dirty="0"/>
              <a:t>). </a:t>
            </a:r>
            <a:r>
              <a:rPr lang="pt-BR" i="1" dirty="0" err="1"/>
              <a:t>Neonatology</a:t>
            </a:r>
            <a:r>
              <a:rPr lang="pt-BR" i="1" dirty="0"/>
              <a:t>: </a:t>
            </a:r>
            <a:r>
              <a:rPr lang="pt-BR" i="1" dirty="0" err="1"/>
              <a:t>Pathophysiology</a:t>
            </a:r>
            <a:r>
              <a:rPr lang="pt-BR" i="1" dirty="0"/>
              <a:t> </a:t>
            </a:r>
            <a:r>
              <a:rPr lang="pt-BR" i="1" dirty="0" err="1"/>
              <a:t>and</a:t>
            </a:r>
            <a:r>
              <a:rPr lang="pt-BR" i="1" dirty="0"/>
              <a:t> Management </a:t>
            </a:r>
            <a:r>
              <a:rPr lang="pt-BR" i="1" dirty="0" err="1"/>
              <a:t>of</a:t>
            </a:r>
            <a:r>
              <a:rPr lang="pt-BR" i="1" dirty="0"/>
              <a:t> </a:t>
            </a:r>
            <a:r>
              <a:rPr lang="pt-BR" i="1" dirty="0" err="1"/>
              <a:t>the</a:t>
            </a:r>
            <a:r>
              <a:rPr lang="pt-BR" i="1" dirty="0"/>
              <a:t> </a:t>
            </a:r>
            <a:r>
              <a:rPr lang="pt-BR" i="1" dirty="0" err="1"/>
              <a:t>Newborn</a:t>
            </a:r>
            <a:r>
              <a:rPr lang="pt-BR" dirty="0"/>
              <a:t>, 5th </a:t>
            </a:r>
            <a:r>
              <a:rPr lang="pt-BR" dirty="0" err="1"/>
              <a:t>edn</a:t>
            </a:r>
            <a:r>
              <a:rPr lang="pt-BR" dirty="0"/>
              <a:t>. </a:t>
            </a:r>
            <a:r>
              <a:rPr lang="pt-BR" dirty="0" err="1"/>
              <a:t>Lippincott</a:t>
            </a:r>
            <a:r>
              <a:rPr lang="pt-BR" dirty="0"/>
              <a:t> Williams &amp; Wilkins, Philadelphia, 1999; 485–508.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6 </a:t>
            </a:r>
            <a:r>
              <a:rPr lang="pt-BR" dirty="0" err="1"/>
              <a:t>LinTW,SuBH,LinHC</a:t>
            </a:r>
            <a:r>
              <a:rPr lang="pt-BR" i="1" dirty="0" err="1"/>
              <a:t>etal</a:t>
            </a:r>
            <a:r>
              <a:rPr lang="pt-BR" dirty="0" err="1"/>
              <a:t>.Riskfactorsofpulmonaryhemor</a:t>
            </a:r>
            <a:r>
              <a:rPr lang="pt-BR" dirty="0"/>
              <a:t>- </a:t>
            </a:r>
            <a:r>
              <a:rPr lang="pt-BR" dirty="0" err="1"/>
              <a:t>rhage</a:t>
            </a:r>
            <a:r>
              <a:rPr lang="pt-BR" dirty="0"/>
              <a:t> in </a:t>
            </a:r>
            <a:r>
              <a:rPr lang="pt-BR" dirty="0" err="1"/>
              <a:t>very-low-birth-weight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: A </a:t>
            </a:r>
            <a:r>
              <a:rPr lang="pt-BR" dirty="0" err="1"/>
              <a:t>two-year</a:t>
            </a:r>
            <a:r>
              <a:rPr lang="pt-BR" dirty="0"/>
              <a:t> </a:t>
            </a:r>
            <a:r>
              <a:rPr lang="pt-BR" dirty="0" err="1"/>
              <a:t>retrospective</a:t>
            </a:r>
            <a:r>
              <a:rPr lang="pt-BR" dirty="0"/>
              <a:t> </a:t>
            </a:r>
            <a:r>
              <a:rPr lang="pt-BR" dirty="0" err="1"/>
              <a:t>study</a:t>
            </a:r>
            <a:r>
              <a:rPr lang="pt-BR" dirty="0"/>
              <a:t>. </a:t>
            </a:r>
            <a:r>
              <a:rPr lang="pt-BR" i="1" dirty="0"/>
              <a:t>Acta </a:t>
            </a:r>
            <a:r>
              <a:rPr lang="pt-BR" i="1" dirty="0" err="1"/>
              <a:t>Paediatr</a:t>
            </a:r>
            <a:r>
              <a:rPr lang="pt-BR" i="1" dirty="0"/>
              <a:t>. Taiwan </a:t>
            </a:r>
            <a:r>
              <a:rPr lang="pt-BR" dirty="0"/>
              <a:t>2000; </a:t>
            </a:r>
            <a:r>
              <a:rPr lang="pt-BR" b="1" dirty="0"/>
              <a:t>41</a:t>
            </a:r>
            <a:r>
              <a:rPr lang="pt-BR" dirty="0"/>
              <a:t>: 255–8.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7 Garland J, Buck </a:t>
            </a:r>
            <a:r>
              <a:rPr lang="pt-BR" dirty="0" err="1"/>
              <a:t>R</a:t>
            </a:r>
            <a:r>
              <a:rPr lang="pt-BR" dirty="0"/>
              <a:t>, Weinberg M. </a:t>
            </a:r>
            <a:r>
              <a:rPr lang="pt-BR" dirty="0" err="1"/>
              <a:t>Pulmonary</a:t>
            </a:r>
            <a:r>
              <a:rPr lang="pt-BR" dirty="0"/>
              <a:t> </a:t>
            </a:r>
            <a:r>
              <a:rPr lang="pt-BR" dirty="0" err="1"/>
              <a:t>hemorrhage</a:t>
            </a:r>
            <a:r>
              <a:rPr lang="pt-BR" dirty="0"/>
              <a:t> </a:t>
            </a:r>
            <a:r>
              <a:rPr lang="pt-BR" dirty="0" err="1"/>
              <a:t>risk</a:t>
            </a:r>
            <a:r>
              <a:rPr lang="pt-BR" dirty="0"/>
              <a:t> in </a:t>
            </a:r>
            <a:r>
              <a:rPr lang="pt-BR" dirty="0" err="1"/>
              <a:t>infants</a:t>
            </a:r>
            <a:r>
              <a:rPr lang="pt-BR" dirty="0"/>
              <a:t> </a:t>
            </a:r>
            <a:r>
              <a:rPr lang="pt-BR" dirty="0" err="1"/>
              <a:t>with</a:t>
            </a:r>
            <a:r>
              <a:rPr lang="pt-BR" dirty="0"/>
              <a:t> a </a:t>
            </a:r>
            <a:r>
              <a:rPr lang="pt-BR" dirty="0" err="1"/>
              <a:t>clinically</a:t>
            </a:r>
            <a:r>
              <a:rPr lang="pt-BR" dirty="0"/>
              <a:t> </a:t>
            </a:r>
            <a:r>
              <a:rPr lang="pt-BR" dirty="0" err="1"/>
              <a:t>diagnosed</a:t>
            </a:r>
            <a:r>
              <a:rPr lang="pt-BR" dirty="0"/>
              <a:t> </a:t>
            </a:r>
            <a:r>
              <a:rPr lang="pt-BR" dirty="0" err="1"/>
              <a:t>patent</a:t>
            </a:r>
            <a:r>
              <a:rPr lang="pt-BR" dirty="0"/>
              <a:t> </a:t>
            </a:r>
            <a:r>
              <a:rPr lang="pt-BR" dirty="0" err="1"/>
              <a:t>ductus</a:t>
            </a:r>
            <a:r>
              <a:rPr lang="pt-BR" dirty="0"/>
              <a:t> </a:t>
            </a:r>
            <a:r>
              <a:rPr lang="pt-BR" dirty="0" err="1"/>
              <a:t>arteriosus</a:t>
            </a:r>
            <a:r>
              <a:rPr lang="pt-BR" dirty="0"/>
              <a:t>: A </a:t>
            </a:r>
            <a:r>
              <a:rPr lang="pt-BR" dirty="0" err="1"/>
              <a:t>retrospective</a:t>
            </a:r>
            <a:r>
              <a:rPr lang="pt-BR" dirty="0"/>
              <a:t> </a:t>
            </a:r>
            <a:r>
              <a:rPr lang="pt-BR" dirty="0" err="1"/>
              <a:t>cohort</a:t>
            </a:r>
            <a:r>
              <a:rPr lang="pt-BR" dirty="0"/>
              <a:t> </a:t>
            </a:r>
            <a:r>
              <a:rPr lang="pt-BR" dirty="0" err="1"/>
              <a:t>study</a:t>
            </a:r>
            <a:r>
              <a:rPr lang="pt-BR" dirty="0"/>
              <a:t>. </a:t>
            </a:r>
            <a:r>
              <a:rPr lang="pt-BR" i="1" dirty="0" err="1"/>
              <a:t>Pediatrics</a:t>
            </a:r>
            <a:r>
              <a:rPr lang="pt-BR" i="1" dirty="0"/>
              <a:t> </a:t>
            </a:r>
            <a:r>
              <a:rPr lang="pt-BR" dirty="0"/>
              <a:t>1994; </a:t>
            </a:r>
            <a:r>
              <a:rPr lang="pt-BR" b="1" dirty="0"/>
              <a:t>94</a:t>
            </a:r>
            <a:r>
              <a:rPr lang="pt-BR" dirty="0"/>
              <a:t>: 719–23.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8 </a:t>
            </a:r>
            <a:r>
              <a:rPr lang="pt-BR" dirty="0" err="1"/>
              <a:t>Kluckow</a:t>
            </a:r>
            <a:r>
              <a:rPr lang="pt-BR" dirty="0"/>
              <a:t> M, Evans N. </a:t>
            </a:r>
            <a:r>
              <a:rPr lang="pt-BR" dirty="0" err="1"/>
              <a:t>Ductal</a:t>
            </a:r>
            <a:r>
              <a:rPr lang="pt-BR" dirty="0"/>
              <a:t> </a:t>
            </a:r>
            <a:r>
              <a:rPr lang="pt-BR" dirty="0" err="1"/>
              <a:t>shunting</a:t>
            </a:r>
            <a:r>
              <a:rPr lang="pt-BR" dirty="0"/>
              <a:t>, high </a:t>
            </a:r>
            <a:r>
              <a:rPr lang="pt-BR" dirty="0" err="1"/>
              <a:t>pulmonary</a:t>
            </a:r>
            <a:r>
              <a:rPr lang="pt-BR" dirty="0"/>
              <a:t> </a:t>
            </a:r>
            <a:r>
              <a:rPr lang="pt-BR" dirty="0" err="1"/>
              <a:t>blood</a:t>
            </a:r>
            <a:r>
              <a:rPr lang="pt-BR" dirty="0"/>
              <a:t> </a:t>
            </a:r>
            <a:r>
              <a:rPr lang="pt-BR" dirty="0" err="1"/>
              <a:t>flow</a:t>
            </a:r>
            <a:r>
              <a:rPr lang="pt-BR" dirty="0"/>
              <a:t>,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pulmonary</a:t>
            </a:r>
            <a:r>
              <a:rPr lang="pt-BR" dirty="0"/>
              <a:t> </a:t>
            </a:r>
            <a:r>
              <a:rPr lang="pt-BR" dirty="0" err="1"/>
              <a:t>hemorrhage</a:t>
            </a:r>
            <a:r>
              <a:rPr lang="pt-BR" dirty="0"/>
              <a:t>. </a:t>
            </a:r>
            <a:r>
              <a:rPr lang="pt-BR" i="1" dirty="0"/>
              <a:t>J. </a:t>
            </a:r>
            <a:r>
              <a:rPr lang="pt-BR" i="1" dirty="0" err="1"/>
              <a:t>Pediatr</a:t>
            </a:r>
            <a:r>
              <a:rPr lang="pt-BR" i="1" dirty="0"/>
              <a:t>. </a:t>
            </a:r>
            <a:r>
              <a:rPr lang="pt-BR" dirty="0"/>
              <a:t>2000; </a:t>
            </a:r>
            <a:r>
              <a:rPr lang="pt-BR" b="1" dirty="0"/>
              <a:t>137</a:t>
            </a:r>
            <a:r>
              <a:rPr lang="pt-BR" dirty="0"/>
              <a:t>: 68–72.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9 </a:t>
            </a:r>
            <a:r>
              <a:rPr lang="pt-BR" dirty="0" err="1"/>
              <a:t>Nevin</a:t>
            </a:r>
            <a:r>
              <a:rPr lang="pt-BR" dirty="0"/>
              <a:t> MA. </a:t>
            </a:r>
            <a:r>
              <a:rPr lang="pt-BR" dirty="0" err="1"/>
              <a:t>Pulmonary</a:t>
            </a:r>
            <a:r>
              <a:rPr lang="pt-BR" dirty="0"/>
              <a:t> </a:t>
            </a:r>
            <a:r>
              <a:rPr lang="pt-BR" dirty="0" err="1"/>
              <a:t>embolism</a:t>
            </a:r>
            <a:r>
              <a:rPr lang="pt-BR" dirty="0"/>
              <a:t>, </a:t>
            </a:r>
            <a:r>
              <a:rPr lang="pt-BR" dirty="0" err="1"/>
              <a:t>infarction</a:t>
            </a:r>
            <a:r>
              <a:rPr lang="pt-BR" dirty="0"/>
              <a:t>,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hemorrhage</a:t>
            </a:r>
            <a:r>
              <a:rPr lang="pt-BR" dirty="0"/>
              <a:t>. In: </a:t>
            </a:r>
            <a:r>
              <a:rPr lang="pt-BR" dirty="0" err="1"/>
              <a:t>Kliegman</a:t>
            </a:r>
            <a:r>
              <a:rPr lang="pt-BR" dirty="0"/>
              <a:t> RM, </a:t>
            </a:r>
            <a:r>
              <a:rPr lang="pt-BR" dirty="0" err="1"/>
              <a:t>Stanton</a:t>
            </a:r>
            <a:r>
              <a:rPr lang="pt-BR" dirty="0"/>
              <a:t> BF, </a:t>
            </a:r>
            <a:r>
              <a:rPr lang="pt-BR" dirty="0" err="1"/>
              <a:t>St</a:t>
            </a:r>
            <a:r>
              <a:rPr lang="pt-BR" dirty="0"/>
              <a:t> Geme JW, </a:t>
            </a:r>
            <a:r>
              <a:rPr lang="pt-BR" dirty="0" err="1"/>
              <a:t>Schor</a:t>
            </a:r>
            <a:r>
              <a:rPr lang="pt-BR" dirty="0"/>
              <a:t> NF, </a:t>
            </a:r>
            <a:r>
              <a:rPr lang="pt-BR" dirty="0" err="1"/>
              <a:t>Behrman</a:t>
            </a:r>
            <a:r>
              <a:rPr lang="pt-BR" dirty="0"/>
              <a:t> RE (</a:t>
            </a:r>
            <a:r>
              <a:rPr lang="pt-BR" dirty="0" err="1"/>
              <a:t>eds</a:t>
            </a:r>
            <a:r>
              <a:rPr lang="pt-BR" dirty="0"/>
              <a:t>). </a:t>
            </a:r>
            <a:r>
              <a:rPr lang="pt-BR" i="1" dirty="0"/>
              <a:t>Nelson </a:t>
            </a:r>
            <a:r>
              <a:rPr lang="pt-BR" i="1" dirty="0" err="1"/>
              <a:t>Textbook</a:t>
            </a:r>
            <a:r>
              <a:rPr lang="pt-BR" i="1" dirty="0"/>
              <a:t> </a:t>
            </a:r>
            <a:r>
              <a:rPr lang="pt-BR" i="1" dirty="0" err="1"/>
              <a:t>of</a:t>
            </a:r>
            <a:r>
              <a:rPr lang="pt-BR" i="1" dirty="0"/>
              <a:t> </a:t>
            </a:r>
            <a:r>
              <a:rPr lang="pt-BR" i="1" dirty="0" err="1"/>
              <a:t>Pediatrics</a:t>
            </a:r>
            <a:r>
              <a:rPr lang="pt-BR" dirty="0"/>
              <a:t>, 19th </a:t>
            </a:r>
            <a:r>
              <a:rPr lang="pt-BR" dirty="0" err="1"/>
              <a:t>edn</a:t>
            </a:r>
            <a:r>
              <a:rPr lang="pt-BR" dirty="0"/>
              <a:t>. </a:t>
            </a:r>
            <a:r>
              <a:rPr lang="pt-BR" dirty="0" err="1"/>
              <a:t>Elsevier</a:t>
            </a:r>
            <a:r>
              <a:rPr lang="pt-BR" dirty="0"/>
              <a:t> </a:t>
            </a:r>
            <a:r>
              <a:rPr lang="pt-BR" dirty="0" err="1"/>
              <a:t>Saunders</a:t>
            </a:r>
            <a:r>
              <a:rPr lang="pt-BR" dirty="0"/>
              <a:t>, Philadelphia, PA, 2011; 1500–1504.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10  Hansen TN, </a:t>
            </a:r>
            <a:r>
              <a:rPr lang="pt-BR" dirty="0" err="1"/>
              <a:t>Corbet</a:t>
            </a:r>
            <a:r>
              <a:rPr lang="pt-BR" dirty="0"/>
              <a:t> A. </a:t>
            </a:r>
            <a:r>
              <a:rPr lang="pt-BR" dirty="0" err="1"/>
              <a:t>Pulmonary</a:t>
            </a:r>
            <a:r>
              <a:rPr lang="pt-BR" dirty="0"/>
              <a:t> </a:t>
            </a:r>
            <a:r>
              <a:rPr lang="pt-BR" dirty="0" err="1"/>
              <a:t>physiology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newborn</a:t>
            </a:r>
            <a:r>
              <a:rPr lang="pt-BR" dirty="0"/>
              <a:t>. In: </a:t>
            </a:r>
            <a:r>
              <a:rPr lang="pt-BR" dirty="0" err="1"/>
              <a:t>Taeusch</a:t>
            </a:r>
            <a:r>
              <a:rPr lang="pt-BR" dirty="0"/>
              <a:t> HW, </a:t>
            </a:r>
            <a:r>
              <a:rPr lang="pt-BR" dirty="0" err="1"/>
              <a:t>Ballard</a:t>
            </a:r>
            <a:r>
              <a:rPr lang="pt-BR" dirty="0"/>
              <a:t> RA, </a:t>
            </a:r>
            <a:r>
              <a:rPr lang="pt-BR" dirty="0" err="1"/>
              <a:t>Gleason</a:t>
            </a:r>
            <a:r>
              <a:rPr lang="pt-BR" dirty="0"/>
              <a:t> CA (</a:t>
            </a:r>
            <a:r>
              <a:rPr lang="pt-BR" dirty="0" err="1"/>
              <a:t>eds</a:t>
            </a:r>
            <a:r>
              <a:rPr lang="pt-BR" dirty="0"/>
              <a:t>). </a:t>
            </a:r>
            <a:r>
              <a:rPr lang="pt-BR" i="1" dirty="0" err="1"/>
              <a:t>Avery’s</a:t>
            </a:r>
            <a:r>
              <a:rPr lang="pt-BR" i="1" dirty="0"/>
              <a:t> </a:t>
            </a:r>
            <a:r>
              <a:rPr lang="pt-BR" i="1" dirty="0" err="1"/>
              <a:t>Diseases</a:t>
            </a:r>
            <a:r>
              <a:rPr lang="pt-BR" i="1" dirty="0"/>
              <a:t> </a:t>
            </a:r>
            <a:r>
              <a:rPr lang="pt-BR" i="1" dirty="0" err="1"/>
              <a:t>of</a:t>
            </a:r>
            <a:r>
              <a:rPr lang="pt-BR" i="1" dirty="0"/>
              <a:t> </a:t>
            </a:r>
            <a:r>
              <a:rPr lang="pt-BR" i="1" dirty="0" err="1"/>
              <a:t>the</a:t>
            </a:r>
            <a:r>
              <a:rPr lang="pt-BR" i="1" dirty="0"/>
              <a:t> </a:t>
            </a:r>
            <a:r>
              <a:rPr lang="pt-BR" i="1" dirty="0" err="1"/>
              <a:t>Newborn</a:t>
            </a:r>
            <a:r>
              <a:rPr lang="pt-BR" dirty="0"/>
              <a:t>, 8th </a:t>
            </a:r>
            <a:r>
              <a:rPr lang="pt-BR" dirty="0" err="1"/>
              <a:t>edn</a:t>
            </a:r>
            <a:r>
              <a:rPr lang="pt-BR" dirty="0"/>
              <a:t>. </a:t>
            </a:r>
            <a:r>
              <a:rPr lang="pt-BR" dirty="0" err="1"/>
              <a:t>Elsevier</a:t>
            </a:r>
            <a:r>
              <a:rPr lang="pt-BR" dirty="0"/>
              <a:t> </a:t>
            </a:r>
            <a:r>
              <a:rPr lang="pt-BR" dirty="0" err="1"/>
              <a:t>Saunders</a:t>
            </a:r>
            <a:r>
              <a:rPr lang="pt-BR" dirty="0"/>
              <a:t>, Philadelphia, PA, 2005; 634–47. 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290513" y="1481138"/>
            <a:ext cx="11064875" cy="48355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11  Doyle JJ, Schmidt </a:t>
            </a:r>
            <a:r>
              <a:rPr lang="pt-BR" dirty="0" err="1"/>
              <a:t>B</a:t>
            </a:r>
            <a:r>
              <a:rPr lang="pt-BR" dirty="0"/>
              <a:t>, </a:t>
            </a:r>
            <a:r>
              <a:rPr lang="pt-BR" dirty="0" err="1"/>
              <a:t>Blanchette</a:t>
            </a:r>
            <a:r>
              <a:rPr lang="pt-BR" dirty="0"/>
              <a:t> V, </a:t>
            </a:r>
            <a:r>
              <a:rPr lang="pt-BR" dirty="0" err="1"/>
              <a:t>Zipursky</a:t>
            </a:r>
            <a:r>
              <a:rPr lang="pt-BR" dirty="0"/>
              <a:t> A. </a:t>
            </a:r>
            <a:r>
              <a:rPr lang="pt-BR" dirty="0" err="1"/>
              <a:t>Hematology</a:t>
            </a:r>
            <a:r>
              <a:rPr lang="pt-BR" dirty="0"/>
              <a:t>. In: </a:t>
            </a:r>
            <a:r>
              <a:rPr lang="pt-BR" dirty="0" err="1"/>
              <a:t>Avery</a:t>
            </a:r>
            <a:r>
              <a:rPr lang="pt-BR" dirty="0"/>
              <a:t> GB, </a:t>
            </a:r>
            <a:r>
              <a:rPr lang="pt-BR" dirty="0" err="1"/>
              <a:t>Fletcher</a:t>
            </a:r>
            <a:r>
              <a:rPr lang="pt-BR" dirty="0"/>
              <a:t> MA, </a:t>
            </a:r>
            <a:r>
              <a:rPr lang="pt-BR" dirty="0" err="1"/>
              <a:t>MacDonald</a:t>
            </a:r>
            <a:r>
              <a:rPr lang="pt-BR" dirty="0"/>
              <a:t> MG (</a:t>
            </a:r>
            <a:r>
              <a:rPr lang="pt-BR" dirty="0" err="1"/>
              <a:t>eds</a:t>
            </a:r>
            <a:r>
              <a:rPr lang="pt-BR" dirty="0"/>
              <a:t>). </a:t>
            </a:r>
            <a:r>
              <a:rPr lang="pt-BR" i="1" dirty="0" err="1"/>
              <a:t>Neonatology</a:t>
            </a:r>
            <a:r>
              <a:rPr lang="pt-BR" i="1" dirty="0"/>
              <a:t>: </a:t>
            </a:r>
            <a:r>
              <a:rPr lang="pt-BR" i="1" dirty="0" err="1"/>
              <a:t>Pathophysiology</a:t>
            </a:r>
            <a:r>
              <a:rPr lang="pt-BR" i="1" dirty="0"/>
              <a:t> &amp; Management </a:t>
            </a:r>
            <a:r>
              <a:rPr lang="pt-BR" i="1" dirty="0" err="1"/>
              <a:t>of</a:t>
            </a:r>
            <a:r>
              <a:rPr lang="pt-BR" i="1" dirty="0"/>
              <a:t> </a:t>
            </a:r>
            <a:r>
              <a:rPr lang="pt-BR" i="1" dirty="0" err="1"/>
              <a:t>the</a:t>
            </a:r>
            <a:r>
              <a:rPr lang="pt-BR" i="1" dirty="0"/>
              <a:t> </a:t>
            </a:r>
            <a:r>
              <a:rPr lang="pt-BR" i="1" dirty="0" err="1"/>
              <a:t>Newborn</a:t>
            </a:r>
            <a:r>
              <a:rPr lang="pt-BR" dirty="0"/>
              <a:t>, 5th </a:t>
            </a:r>
            <a:r>
              <a:rPr lang="pt-BR" dirty="0" err="1"/>
              <a:t>edn</a:t>
            </a:r>
            <a:r>
              <a:rPr lang="pt-BR" dirty="0"/>
              <a:t>. </a:t>
            </a:r>
            <a:r>
              <a:rPr lang="pt-BR" dirty="0" err="1"/>
              <a:t>Lippincott</a:t>
            </a:r>
            <a:r>
              <a:rPr lang="pt-BR" dirty="0"/>
              <a:t> Williams &amp; Wilkins, Philadelphia, PA, 1999; 1045–91.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12 </a:t>
            </a:r>
            <a:r>
              <a:rPr lang="pt-BR" dirty="0" err="1"/>
              <a:t>Braun</a:t>
            </a:r>
            <a:r>
              <a:rPr lang="pt-BR" dirty="0"/>
              <a:t> KR, Davidson KM, Henry M, Nielsen HC. </a:t>
            </a:r>
            <a:r>
              <a:rPr lang="pt-BR" dirty="0" err="1"/>
              <a:t>Severe</a:t>
            </a:r>
            <a:r>
              <a:rPr lang="pt-BR" dirty="0"/>
              <a:t> </a:t>
            </a:r>
            <a:r>
              <a:rPr lang="pt-BR" dirty="0" err="1"/>
              <a:t>pulmo</a:t>
            </a:r>
            <a:r>
              <a:rPr lang="pt-BR" dirty="0"/>
              <a:t>- </a:t>
            </a:r>
            <a:r>
              <a:rPr lang="pt-BR" dirty="0" err="1"/>
              <a:t>nary</a:t>
            </a:r>
            <a:r>
              <a:rPr lang="pt-BR" dirty="0"/>
              <a:t> </a:t>
            </a:r>
            <a:r>
              <a:rPr lang="pt-BR" dirty="0" err="1"/>
              <a:t>hemorrhage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premature</a:t>
            </a:r>
            <a:r>
              <a:rPr lang="pt-BR" dirty="0"/>
              <a:t> </a:t>
            </a:r>
            <a:r>
              <a:rPr lang="pt-BR" dirty="0" err="1"/>
              <a:t>newborn</a:t>
            </a:r>
            <a:r>
              <a:rPr lang="pt-BR" dirty="0"/>
              <a:t> </a:t>
            </a:r>
            <a:r>
              <a:rPr lang="pt-BR" dirty="0" err="1"/>
              <a:t>infant</a:t>
            </a:r>
            <a:r>
              <a:rPr lang="pt-BR" dirty="0"/>
              <a:t>: </a:t>
            </a:r>
            <a:r>
              <a:rPr lang="pt-BR" dirty="0" err="1"/>
              <a:t>Analysis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presurfactant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surfactant</a:t>
            </a:r>
            <a:r>
              <a:rPr lang="pt-BR" dirty="0"/>
              <a:t> eras. </a:t>
            </a:r>
            <a:r>
              <a:rPr lang="pt-BR" i="1" dirty="0"/>
              <a:t>Biol. </a:t>
            </a:r>
            <a:r>
              <a:rPr lang="pt-BR" i="1" dirty="0" err="1"/>
              <a:t>Neonate</a:t>
            </a:r>
            <a:r>
              <a:rPr lang="pt-BR" i="1" dirty="0"/>
              <a:t> </a:t>
            </a:r>
            <a:r>
              <a:rPr lang="pt-BR" dirty="0"/>
              <a:t>1999; </a:t>
            </a:r>
            <a:r>
              <a:rPr lang="pt-BR" b="1" dirty="0"/>
              <a:t>75</a:t>
            </a:r>
            <a:r>
              <a:rPr lang="pt-BR" dirty="0"/>
              <a:t>: 18–30.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13 The OSIRIS </a:t>
            </a:r>
            <a:r>
              <a:rPr lang="pt-BR" dirty="0" err="1"/>
              <a:t>Collaborative</a:t>
            </a:r>
            <a:r>
              <a:rPr lang="pt-BR" dirty="0"/>
              <a:t> </a:t>
            </a:r>
            <a:r>
              <a:rPr lang="pt-BR" dirty="0" err="1"/>
              <a:t>Group</a:t>
            </a:r>
            <a:r>
              <a:rPr lang="pt-BR" dirty="0"/>
              <a:t>. </a:t>
            </a:r>
            <a:r>
              <a:rPr lang="pt-BR" dirty="0" err="1"/>
              <a:t>Early</a:t>
            </a:r>
            <a:r>
              <a:rPr lang="pt-BR" dirty="0"/>
              <a:t> versus </a:t>
            </a:r>
            <a:r>
              <a:rPr lang="pt-BR" dirty="0" err="1"/>
              <a:t>delayed</a:t>
            </a:r>
            <a:r>
              <a:rPr lang="pt-BR" dirty="0"/>
              <a:t> neonatal </a:t>
            </a:r>
            <a:r>
              <a:rPr lang="pt-BR" dirty="0" err="1"/>
              <a:t>administration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a </a:t>
            </a:r>
            <a:r>
              <a:rPr lang="pt-BR" dirty="0" err="1"/>
              <a:t>synthetic</a:t>
            </a:r>
            <a:r>
              <a:rPr lang="pt-BR" dirty="0"/>
              <a:t> </a:t>
            </a:r>
            <a:r>
              <a:rPr lang="pt-BR" dirty="0" err="1"/>
              <a:t>surfactant</a:t>
            </a:r>
            <a:r>
              <a:rPr lang="pt-BR" dirty="0"/>
              <a:t>: The </a:t>
            </a:r>
            <a:r>
              <a:rPr lang="pt-BR" dirty="0" err="1"/>
              <a:t>judgment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OSIRIS. </a:t>
            </a:r>
            <a:r>
              <a:rPr lang="pt-BR" i="1" dirty="0"/>
              <a:t>Lancet </a:t>
            </a:r>
            <a:r>
              <a:rPr lang="pt-BR" dirty="0"/>
              <a:t>1992; </a:t>
            </a:r>
            <a:r>
              <a:rPr lang="pt-BR" b="1" dirty="0"/>
              <a:t>340</a:t>
            </a:r>
            <a:r>
              <a:rPr lang="pt-BR" dirty="0"/>
              <a:t>: 1363–9.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14 Ragu TN, </a:t>
            </a:r>
            <a:r>
              <a:rPr lang="pt-BR" dirty="0" err="1"/>
              <a:t>Langenberg</a:t>
            </a:r>
            <a:r>
              <a:rPr lang="pt-BR" dirty="0"/>
              <a:t> P. </a:t>
            </a:r>
            <a:r>
              <a:rPr lang="pt-BR" dirty="0" err="1"/>
              <a:t>Pulmonary</a:t>
            </a:r>
            <a:r>
              <a:rPr lang="pt-BR" dirty="0"/>
              <a:t> </a:t>
            </a:r>
            <a:r>
              <a:rPr lang="pt-BR" dirty="0" err="1"/>
              <a:t>hemorrhage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exogenous</a:t>
            </a:r>
            <a:r>
              <a:rPr lang="pt-BR" dirty="0"/>
              <a:t> </a:t>
            </a:r>
            <a:r>
              <a:rPr lang="pt-BR" dirty="0" err="1"/>
              <a:t>surfactant</a:t>
            </a:r>
            <a:r>
              <a:rPr lang="pt-BR" dirty="0"/>
              <a:t> </a:t>
            </a:r>
            <a:r>
              <a:rPr lang="pt-BR" dirty="0" err="1"/>
              <a:t>therapy</a:t>
            </a:r>
            <a:r>
              <a:rPr lang="pt-BR" dirty="0"/>
              <a:t>: A </a:t>
            </a:r>
            <a:r>
              <a:rPr lang="pt-BR" dirty="0" err="1"/>
              <a:t>metaanalysis</a:t>
            </a:r>
            <a:r>
              <a:rPr lang="pt-BR" dirty="0"/>
              <a:t>. </a:t>
            </a:r>
            <a:r>
              <a:rPr lang="pt-BR" i="1" dirty="0"/>
              <a:t>J. </a:t>
            </a:r>
            <a:r>
              <a:rPr lang="pt-BR" i="1" dirty="0" err="1"/>
              <a:t>Pediatr</a:t>
            </a:r>
            <a:r>
              <a:rPr lang="pt-BR" i="1" dirty="0"/>
              <a:t>. </a:t>
            </a:r>
            <a:r>
              <a:rPr lang="pt-BR" dirty="0"/>
              <a:t>1993; </a:t>
            </a:r>
            <a:r>
              <a:rPr lang="pt-BR" b="1" dirty="0"/>
              <a:t>123</a:t>
            </a:r>
            <a:r>
              <a:rPr lang="pt-BR" dirty="0"/>
              <a:t>: 603–10.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15 </a:t>
            </a:r>
            <a:r>
              <a:rPr lang="pt-BR" dirty="0" err="1"/>
              <a:t>Pappin</a:t>
            </a:r>
            <a:r>
              <a:rPr lang="pt-BR" dirty="0"/>
              <a:t> A, </a:t>
            </a:r>
            <a:r>
              <a:rPr lang="pt-BR" dirty="0" err="1"/>
              <a:t>Shenker</a:t>
            </a:r>
            <a:r>
              <a:rPr lang="pt-BR" dirty="0"/>
              <a:t> N, </a:t>
            </a:r>
            <a:r>
              <a:rPr lang="pt-BR" dirty="0" err="1"/>
              <a:t>Hack</a:t>
            </a:r>
            <a:r>
              <a:rPr lang="pt-BR" dirty="0"/>
              <a:t> M, </a:t>
            </a:r>
            <a:r>
              <a:rPr lang="pt-BR" dirty="0" err="1"/>
              <a:t>Redline</a:t>
            </a:r>
            <a:r>
              <a:rPr lang="pt-BR" dirty="0"/>
              <a:t> RW. </a:t>
            </a:r>
            <a:r>
              <a:rPr lang="pt-BR" dirty="0" err="1"/>
              <a:t>Extensive</a:t>
            </a:r>
            <a:r>
              <a:rPr lang="pt-BR" dirty="0"/>
              <a:t> </a:t>
            </a:r>
            <a:r>
              <a:rPr lang="pt-BR" dirty="0" err="1"/>
              <a:t>intraalveo</a:t>
            </a:r>
            <a:r>
              <a:rPr lang="pt-BR" dirty="0"/>
              <a:t>- lar </a:t>
            </a:r>
            <a:r>
              <a:rPr lang="pt-BR" dirty="0" err="1"/>
              <a:t>pulmonary</a:t>
            </a:r>
            <a:r>
              <a:rPr lang="pt-BR" dirty="0"/>
              <a:t> </a:t>
            </a:r>
            <a:r>
              <a:rPr lang="pt-BR" dirty="0" err="1"/>
              <a:t>hemorrhage</a:t>
            </a:r>
            <a:r>
              <a:rPr lang="pt-BR" dirty="0"/>
              <a:t> in </a:t>
            </a:r>
            <a:r>
              <a:rPr lang="pt-BR" dirty="0" err="1"/>
              <a:t>infants</a:t>
            </a:r>
            <a:r>
              <a:rPr lang="pt-BR" dirty="0"/>
              <a:t> </a:t>
            </a:r>
            <a:r>
              <a:rPr lang="pt-BR" dirty="0" err="1"/>
              <a:t>dying</a:t>
            </a:r>
            <a:r>
              <a:rPr lang="pt-BR" dirty="0"/>
              <a:t> </a:t>
            </a:r>
            <a:r>
              <a:rPr lang="pt-BR" dirty="0" err="1"/>
              <a:t>after</a:t>
            </a:r>
            <a:r>
              <a:rPr lang="pt-BR" dirty="0"/>
              <a:t> </a:t>
            </a:r>
            <a:r>
              <a:rPr lang="pt-BR" dirty="0" err="1"/>
              <a:t>surfactant</a:t>
            </a:r>
            <a:r>
              <a:rPr lang="pt-BR" dirty="0"/>
              <a:t> </a:t>
            </a:r>
            <a:r>
              <a:rPr lang="pt-BR" dirty="0" err="1"/>
              <a:t>therapy</a:t>
            </a:r>
            <a:r>
              <a:rPr lang="pt-BR" dirty="0"/>
              <a:t>. </a:t>
            </a:r>
            <a:r>
              <a:rPr lang="pt-BR" i="1" dirty="0"/>
              <a:t>J. </a:t>
            </a:r>
            <a:r>
              <a:rPr lang="pt-BR" i="1" dirty="0" err="1"/>
              <a:t>Pediatr</a:t>
            </a:r>
            <a:r>
              <a:rPr lang="pt-BR" i="1" dirty="0"/>
              <a:t>. </a:t>
            </a:r>
            <a:r>
              <a:rPr lang="pt-BR" dirty="0"/>
              <a:t>1994; </a:t>
            </a:r>
            <a:r>
              <a:rPr lang="pt-BR" b="1" dirty="0"/>
              <a:t>124</a:t>
            </a:r>
            <a:r>
              <a:rPr lang="pt-BR" dirty="0"/>
              <a:t>: 621–6.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16 </a:t>
            </a:r>
            <a:r>
              <a:rPr lang="pt-BR" dirty="0" err="1"/>
              <a:t>Welty</a:t>
            </a:r>
            <a:r>
              <a:rPr lang="pt-BR" dirty="0"/>
              <a:t> </a:t>
            </a:r>
            <a:r>
              <a:rPr lang="pt-BR" dirty="0" err="1"/>
              <a:t>S</a:t>
            </a:r>
            <a:r>
              <a:rPr lang="pt-BR" dirty="0"/>
              <a:t>, Hansen TN, </a:t>
            </a:r>
            <a:r>
              <a:rPr lang="pt-BR" dirty="0" err="1"/>
              <a:t>Corbet</a:t>
            </a:r>
            <a:r>
              <a:rPr lang="pt-BR" dirty="0"/>
              <a:t> A. </a:t>
            </a:r>
            <a:r>
              <a:rPr lang="pt-BR" dirty="0" err="1"/>
              <a:t>Respiratory</a:t>
            </a:r>
            <a:r>
              <a:rPr lang="pt-BR" dirty="0"/>
              <a:t> </a:t>
            </a:r>
            <a:r>
              <a:rPr lang="pt-BR" dirty="0" err="1"/>
              <a:t>distress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</a:t>
            </a:r>
            <a:r>
              <a:rPr lang="pt-BR" dirty="0" err="1"/>
              <a:t>preterm</a:t>
            </a:r>
            <a:r>
              <a:rPr lang="pt-BR" dirty="0"/>
              <a:t> </a:t>
            </a:r>
            <a:r>
              <a:rPr lang="pt-BR" dirty="0" err="1"/>
              <a:t>infant.In:TaeuschHW,BallardRA,GleasonCA</a:t>
            </a:r>
            <a:r>
              <a:rPr lang="pt-BR" dirty="0"/>
              <a:t>(</a:t>
            </a:r>
            <a:r>
              <a:rPr lang="pt-BR" dirty="0" err="1"/>
              <a:t>eds</a:t>
            </a:r>
            <a:r>
              <a:rPr lang="pt-BR" dirty="0"/>
              <a:t>).</a:t>
            </a:r>
            <a:r>
              <a:rPr lang="pt-BR" i="1" dirty="0" err="1"/>
              <a:t>Avery’s</a:t>
            </a:r>
            <a:r>
              <a:rPr lang="pt-BR" i="1" dirty="0"/>
              <a:t> </a:t>
            </a:r>
            <a:r>
              <a:rPr lang="pt-BR" i="1" dirty="0" err="1"/>
              <a:t>Diseases</a:t>
            </a:r>
            <a:r>
              <a:rPr lang="pt-BR" i="1" dirty="0"/>
              <a:t> </a:t>
            </a:r>
            <a:r>
              <a:rPr lang="pt-BR" i="1" dirty="0" err="1"/>
              <a:t>of</a:t>
            </a:r>
            <a:r>
              <a:rPr lang="pt-BR" i="1" dirty="0"/>
              <a:t> </a:t>
            </a:r>
            <a:r>
              <a:rPr lang="pt-BR" i="1" dirty="0" err="1"/>
              <a:t>the</a:t>
            </a:r>
            <a:r>
              <a:rPr lang="pt-BR" i="1" dirty="0"/>
              <a:t> </a:t>
            </a:r>
            <a:r>
              <a:rPr lang="pt-BR" i="1" dirty="0" err="1"/>
              <a:t>Newborn</a:t>
            </a:r>
            <a:r>
              <a:rPr lang="pt-BR" dirty="0"/>
              <a:t>, 8th </a:t>
            </a:r>
            <a:r>
              <a:rPr lang="pt-BR" dirty="0" err="1"/>
              <a:t>edn</a:t>
            </a:r>
            <a:r>
              <a:rPr lang="pt-BR" dirty="0"/>
              <a:t>. </a:t>
            </a:r>
            <a:r>
              <a:rPr lang="pt-BR" dirty="0" err="1"/>
              <a:t>Elsevier</a:t>
            </a:r>
            <a:r>
              <a:rPr lang="pt-BR" dirty="0"/>
              <a:t> </a:t>
            </a:r>
            <a:r>
              <a:rPr lang="pt-BR" dirty="0" err="1"/>
              <a:t>Saunders</a:t>
            </a:r>
            <a:r>
              <a:rPr lang="pt-BR" dirty="0"/>
              <a:t>, Philadelphia, PA, 2005; 687–702.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17 Hill A, Volpe JJ. </a:t>
            </a:r>
            <a:r>
              <a:rPr lang="pt-BR" dirty="0" err="1"/>
              <a:t>Neurological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neuromuscular </a:t>
            </a:r>
            <a:r>
              <a:rPr lang="pt-BR" dirty="0" err="1"/>
              <a:t>disorders</a:t>
            </a:r>
            <a:r>
              <a:rPr lang="pt-BR" dirty="0"/>
              <a:t>. In: </a:t>
            </a:r>
            <a:r>
              <a:rPr lang="pt-BR" dirty="0" err="1"/>
              <a:t>Avery</a:t>
            </a:r>
            <a:r>
              <a:rPr lang="pt-BR" dirty="0"/>
              <a:t> GB, </a:t>
            </a:r>
            <a:r>
              <a:rPr lang="pt-BR" dirty="0" err="1"/>
              <a:t>Fletcher</a:t>
            </a:r>
            <a:r>
              <a:rPr lang="pt-BR" dirty="0"/>
              <a:t> MA, </a:t>
            </a:r>
            <a:r>
              <a:rPr lang="pt-BR" dirty="0" err="1"/>
              <a:t>MacDonald</a:t>
            </a:r>
            <a:r>
              <a:rPr lang="pt-BR" dirty="0"/>
              <a:t> MG (</a:t>
            </a:r>
            <a:r>
              <a:rPr lang="pt-BR" dirty="0" err="1"/>
              <a:t>eds</a:t>
            </a:r>
            <a:r>
              <a:rPr lang="pt-BR" dirty="0"/>
              <a:t>). </a:t>
            </a:r>
            <a:r>
              <a:rPr lang="pt-BR" i="1" dirty="0" err="1"/>
              <a:t>Neonatology</a:t>
            </a:r>
            <a:r>
              <a:rPr lang="pt-BR" i="1" dirty="0"/>
              <a:t>: </a:t>
            </a:r>
            <a:r>
              <a:rPr lang="pt-BR" i="1" dirty="0" err="1"/>
              <a:t>Pathophysiology</a:t>
            </a:r>
            <a:r>
              <a:rPr lang="pt-BR" i="1" dirty="0"/>
              <a:t> </a:t>
            </a:r>
            <a:r>
              <a:rPr lang="pt-BR" i="1" dirty="0" err="1"/>
              <a:t>and</a:t>
            </a:r>
            <a:r>
              <a:rPr lang="pt-BR" i="1" dirty="0"/>
              <a:t> Management </a:t>
            </a:r>
            <a:r>
              <a:rPr lang="pt-BR" i="1" dirty="0" err="1"/>
              <a:t>of</a:t>
            </a:r>
            <a:r>
              <a:rPr lang="pt-BR" i="1" dirty="0"/>
              <a:t> </a:t>
            </a:r>
            <a:r>
              <a:rPr lang="pt-BR" i="1" dirty="0" err="1"/>
              <a:t>the</a:t>
            </a:r>
            <a:r>
              <a:rPr lang="pt-BR" i="1" dirty="0"/>
              <a:t> </a:t>
            </a:r>
            <a:r>
              <a:rPr lang="pt-BR" i="1" dirty="0" err="1"/>
              <a:t>Newborn</a:t>
            </a:r>
            <a:r>
              <a:rPr lang="pt-BR" dirty="0"/>
              <a:t>, 5th </a:t>
            </a:r>
            <a:r>
              <a:rPr lang="pt-BR" dirty="0" err="1"/>
              <a:t>edn</a:t>
            </a:r>
            <a:r>
              <a:rPr lang="pt-BR" dirty="0"/>
              <a:t>. </a:t>
            </a:r>
            <a:r>
              <a:rPr lang="pt-BR" dirty="0" err="1"/>
              <a:t>Lippincott</a:t>
            </a:r>
            <a:r>
              <a:rPr lang="pt-BR" dirty="0"/>
              <a:t> Williams &amp; Wilkins, Philadelphia, 1999; 1231–52.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18 American </a:t>
            </a:r>
            <a:r>
              <a:rPr lang="pt-BR" dirty="0" err="1"/>
              <a:t>Academy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Pediatrics</a:t>
            </a:r>
            <a:r>
              <a:rPr lang="pt-BR" dirty="0"/>
              <a:t>, American Heart </a:t>
            </a:r>
            <a:r>
              <a:rPr lang="pt-BR" dirty="0" err="1"/>
              <a:t>Association</a:t>
            </a:r>
            <a:r>
              <a:rPr lang="pt-BR" dirty="0"/>
              <a:t>. </a:t>
            </a:r>
            <a:r>
              <a:rPr lang="pt-BR" dirty="0" err="1"/>
              <a:t>Lesson</a:t>
            </a:r>
            <a:r>
              <a:rPr lang="pt-BR" dirty="0"/>
              <a:t> 6: </a:t>
            </a:r>
            <a:r>
              <a:rPr lang="pt-BR" dirty="0" err="1"/>
              <a:t>medications</a:t>
            </a:r>
            <a:r>
              <a:rPr lang="pt-BR" dirty="0"/>
              <a:t>. In: </a:t>
            </a:r>
            <a:r>
              <a:rPr lang="pt-BR" dirty="0" err="1"/>
              <a:t>Kattwinkel</a:t>
            </a:r>
            <a:r>
              <a:rPr lang="pt-BR" dirty="0"/>
              <a:t> J (</a:t>
            </a:r>
            <a:r>
              <a:rPr lang="pt-BR" dirty="0" err="1"/>
              <a:t>ed</a:t>
            </a:r>
            <a:r>
              <a:rPr lang="pt-BR" dirty="0"/>
              <a:t>). </a:t>
            </a:r>
            <a:r>
              <a:rPr lang="pt-BR" i="1" dirty="0" err="1"/>
              <a:t>Textbook</a:t>
            </a:r>
            <a:r>
              <a:rPr lang="pt-BR" i="1" dirty="0"/>
              <a:t> </a:t>
            </a:r>
            <a:r>
              <a:rPr lang="pt-BR" i="1" dirty="0" err="1"/>
              <a:t>of</a:t>
            </a:r>
            <a:r>
              <a:rPr lang="pt-BR" i="1" dirty="0"/>
              <a:t> Neonatal </a:t>
            </a:r>
            <a:r>
              <a:rPr lang="pt-BR" i="1" dirty="0" err="1"/>
              <a:t>Resuscitation</a:t>
            </a:r>
            <a:r>
              <a:rPr lang="pt-BR" dirty="0"/>
              <a:t>, 6th </a:t>
            </a:r>
            <a:r>
              <a:rPr lang="pt-BR" dirty="0" err="1"/>
              <a:t>edn</a:t>
            </a:r>
            <a:r>
              <a:rPr lang="pt-BR" dirty="0"/>
              <a:t>. American </a:t>
            </a:r>
            <a:r>
              <a:rPr lang="pt-BR" dirty="0" err="1"/>
              <a:t>Academy</a:t>
            </a:r>
            <a:r>
              <a:rPr lang="pt-BR" dirty="0"/>
              <a:t>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Pediatrics</a:t>
            </a:r>
            <a:r>
              <a:rPr lang="pt-BR" dirty="0"/>
              <a:t>, </a:t>
            </a:r>
            <a:r>
              <a:rPr lang="pt-BR" dirty="0" err="1"/>
              <a:t>Elk</a:t>
            </a:r>
            <a:r>
              <a:rPr lang="pt-BR" dirty="0"/>
              <a:t> Grove Village, 2011; 211–36.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19 </a:t>
            </a:r>
            <a:r>
              <a:rPr lang="pt-BR" dirty="0" err="1"/>
              <a:t>AlKharfy</a:t>
            </a:r>
            <a:r>
              <a:rPr lang="pt-BR" dirty="0"/>
              <a:t> TM. High-</a:t>
            </a:r>
            <a:r>
              <a:rPr lang="pt-BR" dirty="0" err="1"/>
              <a:t>frequency</a:t>
            </a:r>
            <a:r>
              <a:rPr lang="pt-BR" dirty="0"/>
              <a:t> </a:t>
            </a:r>
            <a:r>
              <a:rPr lang="pt-BR" dirty="0" err="1"/>
              <a:t>ventilation</a:t>
            </a:r>
            <a:r>
              <a:rPr lang="pt-BR" dirty="0"/>
              <a:t> in </a:t>
            </a:r>
            <a:r>
              <a:rPr lang="pt-BR" dirty="0" err="1"/>
              <a:t>the</a:t>
            </a:r>
            <a:r>
              <a:rPr lang="pt-BR" dirty="0"/>
              <a:t> management </a:t>
            </a:r>
            <a:r>
              <a:rPr lang="pt-BR" dirty="0" err="1"/>
              <a:t>of</a:t>
            </a:r>
            <a:r>
              <a:rPr lang="pt-BR" dirty="0"/>
              <a:t> </a:t>
            </a:r>
            <a:r>
              <a:rPr lang="pt-BR" dirty="0" err="1"/>
              <a:t>very-low-birth-weight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 </a:t>
            </a:r>
            <a:r>
              <a:rPr lang="pt-BR" dirty="0" err="1"/>
              <a:t>with</a:t>
            </a:r>
            <a:r>
              <a:rPr lang="pt-BR" dirty="0"/>
              <a:t> </a:t>
            </a:r>
            <a:r>
              <a:rPr lang="pt-BR" dirty="0" err="1"/>
              <a:t>pulmonary</a:t>
            </a:r>
            <a:r>
              <a:rPr lang="pt-BR" dirty="0"/>
              <a:t> </a:t>
            </a:r>
            <a:r>
              <a:rPr lang="pt-BR" dirty="0" err="1"/>
              <a:t>hemorrhage</a:t>
            </a:r>
            <a:r>
              <a:rPr lang="pt-BR" dirty="0"/>
              <a:t>. </a:t>
            </a:r>
            <a:r>
              <a:rPr lang="pt-BR" i="1" dirty="0"/>
              <a:t>Am. J. </a:t>
            </a:r>
            <a:r>
              <a:rPr lang="pt-BR" i="1" dirty="0" err="1"/>
              <a:t>Perinatol</a:t>
            </a:r>
            <a:r>
              <a:rPr lang="pt-BR" i="1" dirty="0"/>
              <a:t>. </a:t>
            </a:r>
            <a:r>
              <a:rPr lang="pt-BR" dirty="0"/>
              <a:t>2004; </a:t>
            </a:r>
            <a:r>
              <a:rPr lang="pt-BR" b="1" dirty="0"/>
              <a:t>21</a:t>
            </a:r>
            <a:r>
              <a:rPr lang="pt-BR" dirty="0"/>
              <a:t>: 19–26.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20 </a:t>
            </a:r>
            <a:r>
              <a:rPr lang="pt-BR" dirty="0" err="1"/>
              <a:t>Tomaszewska</a:t>
            </a:r>
            <a:r>
              <a:rPr lang="pt-BR" dirty="0"/>
              <a:t> M, </a:t>
            </a:r>
            <a:r>
              <a:rPr lang="pt-BR" dirty="0" err="1"/>
              <a:t>Stork</a:t>
            </a:r>
            <a:r>
              <a:rPr lang="pt-BR" dirty="0"/>
              <a:t> E, </a:t>
            </a:r>
            <a:r>
              <a:rPr lang="pt-BR" dirty="0" err="1"/>
              <a:t>Minich</a:t>
            </a:r>
            <a:r>
              <a:rPr lang="pt-BR" dirty="0"/>
              <a:t> NM, Friedman H, Berlin </a:t>
            </a:r>
            <a:r>
              <a:rPr lang="pt-BR" dirty="0" err="1"/>
              <a:t>S</a:t>
            </a:r>
            <a:r>
              <a:rPr lang="pt-BR" dirty="0"/>
              <a:t>, </a:t>
            </a:r>
            <a:r>
              <a:rPr lang="pt-BR" dirty="0" err="1"/>
              <a:t>Hack</a:t>
            </a:r>
            <a:r>
              <a:rPr lang="pt-BR" dirty="0"/>
              <a:t> M. </a:t>
            </a:r>
            <a:r>
              <a:rPr lang="pt-BR" dirty="0" err="1"/>
              <a:t>Pulmonary</a:t>
            </a:r>
            <a:r>
              <a:rPr lang="pt-BR" dirty="0"/>
              <a:t> </a:t>
            </a:r>
            <a:r>
              <a:rPr lang="pt-BR" dirty="0" err="1"/>
              <a:t>hemorrhage</a:t>
            </a:r>
            <a:r>
              <a:rPr lang="pt-BR" dirty="0"/>
              <a:t>: </a:t>
            </a:r>
            <a:r>
              <a:rPr lang="pt-BR" dirty="0" err="1"/>
              <a:t>Clinical</a:t>
            </a:r>
            <a:r>
              <a:rPr lang="pt-BR" dirty="0"/>
              <a:t> </a:t>
            </a:r>
            <a:r>
              <a:rPr lang="pt-BR" dirty="0" err="1"/>
              <a:t>course</a:t>
            </a:r>
            <a:r>
              <a:rPr lang="pt-BR" dirty="0"/>
              <a:t> </a:t>
            </a:r>
            <a:r>
              <a:rPr lang="pt-BR" dirty="0" err="1"/>
              <a:t>and</a:t>
            </a:r>
            <a:r>
              <a:rPr lang="pt-BR" dirty="0"/>
              <a:t> </a:t>
            </a:r>
            <a:r>
              <a:rPr lang="pt-BR" dirty="0" err="1"/>
              <a:t>outcomes</a:t>
            </a:r>
            <a:r>
              <a:rPr lang="pt-BR" dirty="0"/>
              <a:t> </a:t>
            </a:r>
            <a:r>
              <a:rPr lang="pt-BR" dirty="0" err="1"/>
              <a:t>among</a:t>
            </a:r>
            <a:r>
              <a:rPr lang="pt-BR" dirty="0"/>
              <a:t> </a:t>
            </a:r>
            <a:r>
              <a:rPr lang="pt-BR" dirty="0" err="1"/>
              <a:t>very</a:t>
            </a:r>
            <a:r>
              <a:rPr lang="pt-BR" dirty="0"/>
              <a:t> </a:t>
            </a:r>
            <a:r>
              <a:rPr lang="pt-BR" dirty="0" err="1"/>
              <a:t>low-birth-weight</a:t>
            </a:r>
            <a:r>
              <a:rPr lang="pt-BR" dirty="0"/>
              <a:t> </a:t>
            </a:r>
            <a:r>
              <a:rPr lang="pt-BR" dirty="0" err="1"/>
              <a:t>infants</a:t>
            </a:r>
            <a:r>
              <a:rPr lang="pt-BR" dirty="0"/>
              <a:t>. </a:t>
            </a:r>
            <a:r>
              <a:rPr lang="pt-BR" i="1" dirty="0" err="1"/>
              <a:t>Arch</a:t>
            </a:r>
            <a:r>
              <a:rPr lang="pt-BR" i="1" dirty="0"/>
              <a:t>. </a:t>
            </a:r>
            <a:r>
              <a:rPr lang="pt-BR" i="1" dirty="0" err="1"/>
              <a:t>Pediatr</a:t>
            </a:r>
            <a:r>
              <a:rPr lang="pt-BR" i="1" dirty="0"/>
              <a:t>. </a:t>
            </a:r>
            <a:r>
              <a:rPr lang="pt-BR" i="1" dirty="0" err="1"/>
              <a:t>Adolesc</a:t>
            </a:r>
            <a:r>
              <a:rPr lang="pt-BR" i="1" dirty="0"/>
              <a:t>. Med. </a:t>
            </a:r>
            <a:r>
              <a:rPr lang="pt-BR" dirty="0"/>
              <a:t>1999; </a:t>
            </a:r>
            <a:r>
              <a:rPr lang="pt-BR" b="1" dirty="0"/>
              <a:t>153</a:t>
            </a:r>
            <a:r>
              <a:rPr lang="pt-BR" dirty="0"/>
              <a:t>: 715–21.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b="1" smtClean="0">
                <a:solidFill>
                  <a:srgbClr val="0000FF"/>
                </a:solidFill>
              </a:rPr>
              <a:t>Nota do Editor do site, Dr. Paulo R. Margotto. Consultem também! Aqui e Agora!</a:t>
            </a:r>
          </a:p>
        </p:txBody>
      </p:sp>
      <p:sp>
        <p:nvSpPr>
          <p:cNvPr id="30723" name="Rectangle 3"/>
          <p:cNvSpPr>
            <a:spLocks noGrp="1"/>
          </p:cNvSpPr>
          <p:nvPr>
            <p:ph type="body" idx="1"/>
          </p:nvPr>
        </p:nvSpPr>
        <p:spPr>
          <a:xfrm>
            <a:off x="838200" y="6262688"/>
            <a:ext cx="10515600" cy="4351337"/>
          </a:xfrm>
        </p:spPr>
        <p:txBody>
          <a:bodyPr/>
          <a:lstStyle/>
          <a:p>
            <a:pPr eaLnBrk="1" hangingPunct="1">
              <a:buFont typeface="Arial" pitchFamily="34" charset="0"/>
              <a:buNone/>
            </a:pPr>
            <a:r>
              <a:rPr lang="pt-BR" smtClean="0"/>
              <a:t>                   Dr. Paulo R. Margotto – </a:t>
            </a:r>
            <a:r>
              <a:rPr lang="pt-BR" smtClean="0">
                <a:hlinkClick r:id="rId2"/>
              </a:rPr>
              <a:t>pmargotto@gmail.com</a:t>
            </a:r>
            <a:r>
              <a:rPr lang="pt-BR" smtClean="0"/>
              <a:t> </a:t>
            </a:r>
          </a:p>
        </p:txBody>
      </p:sp>
      <p:pic>
        <p:nvPicPr>
          <p:cNvPr id="30724" name="Picture 4" descr="Univ_Catolica_Brasilia"/>
          <p:cNvPicPr>
            <a:picLocks noChangeAspect="1" noChangeArrowheads="1"/>
          </p:cNvPicPr>
          <p:nvPr/>
        </p:nvPicPr>
        <p:blipFill>
          <a:blip r:embed="rId3">
            <a:lum bright="-6000" contrast="18000"/>
          </a:blip>
          <a:srcRect/>
          <a:stretch>
            <a:fillRect/>
          </a:stretch>
        </p:blipFill>
        <p:spPr bwMode="auto">
          <a:xfrm>
            <a:off x="3190875" y="1841500"/>
            <a:ext cx="5678488" cy="4259263"/>
          </a:xfrm>
          <a:prstGeom prst="rect">
            <a:avLst/>
          </a:prstGeom>
          <a:noFill/>
          <a:ln w="28575">
            <a:solidFill>
              <a:srgbClr val="FF66FF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/>
          </p:cNvSpPr>
          <p:nvPr>
            <p:ph type="body" idx="1"/>
          </p:nvPr>
        </p:nvSpPr>
        <p:spPr>
          <a:xfrm>
            <a:off x="838200" y="2070100"/>
            <a:ext cx="10515600" cy="435133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mtClean="0"/>
              <a:t>A partir de 596 411 crianças (de 340 Unidades de Terapia Intensiva Neonatal da Rede Pediatrix dos Estados Unidos de 2005 a 2014 sem anomalias congênitas), os autores identificaram  </a:t>
            </a:r>
            <a:r>
              <a:rPr lang="pt-BR" b="1" smtClean="0"/>
              <a:t>2799 com diagnóstico de hemorragia pulmonar</a:t>
            </a:r>
            <a:r>
              <a:rPr lang="pt-BR" smtClean="0"/>
              <a:t>. A incidência máxima foi de 86,9 casos por 1000 admissões para neonatos nascidos às 24 semanas de gestação; 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/>
              <a:t>Assim,  foram identificadas 1476 crianças &lt;28 semanas de gestação com um diagnóstico precoce de hemorragia pulmonar  em ≤7 dias de idade, dos quais </a:t>
            </a:r>
            <a:r>
              <a:rPr lang="pt-BR" smtClean="0">
                <a:solidFill>
                  <a:srgbClr val="0000FF"/>
                </a:solidFill>
              </a:rPr>
              <a:t>1363 (92,3%) foram exitosamente pareados com 2726 sem hemorragia pulmonar</a:t>
            </a:r>
            <a:r>
              <a:rPr lang="pt-BR" smtClean="0"/>
              <a:t> para o nascimento peso, idade gestacional, gênero, esteróide pré-natal exposição, dia de vida 0 ou 1 intubação e gestação múltipla. </a:t>
            </a:r>
          </a:p>
        </p:txBody>
      </p:sp>
      <p:sp>
        <p:nvSpPr>
          <p:cNvPr id="31747" name="Rectangle 4"/>
          <p:cNvSpPr>
            <a:spLocks noChangeArrowheads="1"/>
          </p:cNvSpPr>
          <p:nvPr/>
        </p:nvSpPr>
        <p:spPr bwMode="auto">
          <a:xfrm>
            <a:off x="395288" y="971550"/>
            <a:ext cx="11796712" cy="10985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b="1">
                <a:hlinkClick r:id="rId2"/>
              </a:rPr>
              <a:t>Morbidity and mortality</a:t>
            </a:r>
            <a:r>
              <a:rPr lang="pt-BR">
                <a:hlinkClick r:id="rId2"/>
              </a:rPr>
              <a:t> with </a:t>
            </a:r>
            <a:r>
              <a:rPr lang="pt-BR" b="1">
                <a:hlinkClick r:id="rId2"/>
              </a:rPr>
              <a:t>early</a:t>
            </a:r>
            <a:r>
              <a:rPr lang="pt-BR">
                <a:hlinkClick r:id="rId2"/>
              </a:rPr>
              <a:t> </a:t>
            </a:r>
            <a:r>
              <a:rPr lang="pt-BR" b="1">
                <a:hlinkClick r:id="rId2"/>
              </a:rPr>
              <a:t>pulmonary</a:t>
            </a:r>
            <a:r>
              <a:rPr lang="pt-BR">
                <a:hlinkClick r:id="rId2"/>
              </a:rPr>
              <a:t> </a:t>
            </a:r>
            <a:r>
              <a:rPr lang="pt-BR" b="1">
                <a:hlinkClick r:id="rId2"/>
              </a:rPr>
              <a:t>haemorrhage</a:t>
            </a:r>
            <a:r>
              <a:rPr lang="pt-BR">
                <a:hlinkClick r:id="rId2"/>
              </a:rPr>
              <a:t> in </a:t>
            </a:r>
            <a:r>
              <a:rPr lang="pt-BR" b="1">
                <a:hlinkClick r:id="rId2"/>
              </a:rPr>
              <a:t>preterm</a:t>
            </a:r>
            <a:r>
              <a:rPr lang="pt-BR">
                <a:hlinkClick r:id="rId2"/>
              </a:rPr>
              <a:t> </a:t>
            </a:r>
            <a:r>
              <a:rPr lang="pt-BR" b="1">
                <a:hlinkClick r:id="rId2"/>
              </a:rPr>
              <a:t>neonates</a:t>
            </a:r>
            <a:r>
              <a:rPr lang="pt-BR">
                <a:hlinkClick r:id="rId2"/>
              </a:rPr>
              <a:t>.</a:t>
            </a:r>
            <a:r>
              <a:rPr lang="pt-BR"/>
              <a:t>Ahmad KA, Bennett MM, Ahmad SF, Clark RH, Tolia VN. Arch Dis Child Fetal Neonatal Ed. 2018 Jan 27. pii: fetalneonatal-2017-314172. doi: 10.1136/archdischild-2017-314172. [Epub ahead of print] PMID: 29374627</a:t>
            </a:r>
          </a:p>
          <a:p>
            <a:pPr algn="ctr" eaLnBrk="0" hangingPunct="0"/>
            <a:endParaRPr lang="pt-BR">
              <a:latin typeface="Calibri" pitchFamily="34" charset="0"/>
            </a:endParaRPr>
          </a:p>
        </p:txBody>
      </p:sp>
      <p:sp>
        <p:nvSpPr>
          <p:cNvPr id="31748" name="Text Box 5"/>
          <p:cNvSpPr txBox="1">
            <a:spLocks noChangeArrowheads="1"/>
          </p:cNvSpPr>
          <p:nvPr/>
        </p:nvSpPr>
        <p:spPr bwMode="auto">
          <a:xfrm>
            <a:off x="1735138" y="604838"/>
            <a:ext cx="8210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Morbimortalidade com hemorragia pulmonar precoce nos neonatos prematuros</a:t>
            </a:r>
          </a:p>
        </p:txBody>
      </p:sp>
      <p:sp>
        <p:nvSpPr>
          <p:cNvPr id="31749" name="AutoShape 6"/>
          <p:cNvSpPr>
            <a:spLocks noChangeArrowheads="1"/>
          </p:cNvSpPr>
          <p:nvPr/>
        </p:nvSpPr>
        <p:spPr bwMode="auto">
          <a:xfrm>
            <a:off x="11353800" y="6178550"/>
            <a:ext cx="595313" cy="485775"/>
          </a:xfrm>
          <a:custGeom>
            <a:avLst/>
            <a:gdLst>
              <a:gd name="T0" fmla="*/ 339148481 w 21600"/>
              <a:gd name="T1" fmla="*/ 0 h 21600"/>
              <a:gd name="T2" fmla="*/ 0 w 21600"/>
              <a:gd name="T3" fmla="*/ 122848180 h 21600"/>
              <a:gd name="T4" fmla="*/ 339148481 w 21600"/>
              <a:gd name="T5" fmla="*/ 245695820 h 21600"/>
              <a:gd name="T6" fmla="*/ 452197938 w 21600"/>
              <a:gd name="T7" fmla="*/ 12284818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31750" name="Oval 7"/>
          <p:cNvSpPr>
            <a:spLocks noChangeArrowheads="1"/>
          </p:cNvSpPr>
          <p:nvPr/>
        </p:nvSpPr>
        <p:spPr bwMode="auto">
          <a:xfrm>
            <a:off x="0" y="57150"/>
            <a:ext cx="9144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2018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z="2400" smtClean="0">
                <a:solidFill>
                  <a:srgbClr val="FF3300"/>
                </a:solidFill>
              </a:rPr>
              <a:t>Pacientes com hemorragia pulmonar precoce tiveram</a:t>
            </a:r>
            <a:r>
              <a:rPr lang="pt-BR" sz="2400" smtClean="0"/>
              <a:t>: 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z="2400" smtClean="0"/>
              <a:t>    -significativamente maior exposição ao alfa poractante (35,4% vs 28%),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z="2400" smtClean="0"/>
              <a:t>    -diagnóstico de choque (63,7% vs 51%) e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z="2400" smtClean="0"/>
              <a:t>   - hemorragia intraventricular grau IV (20,8% vs 6%);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z="2400" smtClean="0"/>
              <a:t>   - pacientes com hemorragia pulmonar também tiveram taxas de mortalidade significativamente maiores: 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z="2400" smtClean="0"/>
              <a:t>            - aos 7 dias de idade (40,6% vs 18,9%), 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z="2400" smtClean="0"/>
              <a:t>            -30 dias de idade (54% vs 28,8%) e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z="2400" smtClean="0"/>
              <a:t>            - antes da alta (56,9% vs 33,7) </a:t>
            </a:r>
          </a:p>
        </p:txBody>
      </p:sp>
      <p:sp>
        <p:nvSpPr>
          <p:cNvPr id="32771" name="AutoShape 4"/>
          <p:cNvSpPr>
            <a:spLocks noChangeArrowheads="1"/>
          </p:cNvSpPr>
          <p:nvPr/>
        </p:nvSpPr>
        <p:spPr bwMode="auto">
          <a:xfrm>
            <a:off x="11353800" y="6178550"/>
            <a:ext cx="595313" cy="485775"/>
          </a:xfrm>
          <a:custGeom>
            <a:avLst/>
            <a:gdLst>
              <a:gd name="T0" fmla="*/ 339148481 w 21600"/>
              <a:gd name="T1" fmla="*/ 0 h 21600"/>
              <a:gd name="T2" fmla="*/ 0 w 21600"/>
              <a:gd name="T3" fmla="*/ 122848180 h 21600"/>
              <a:gd name="T4" fmla="*/ 339148481 w 21600"/>
              <a:gd name="T5" fmla="*/ 245695820 h 21600"/>
              <a:gd name="T6" fmla="*/ 452197938 w 21600"/>
              <a:gd name="T7" fmla="*/ 12284818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400" smtClean="0"/>
              <a:t>Os  bebês com hemorragia pulmonar precoce  eram mais prováveis nascer via </a:t>
            </a:r>
            <a:r>
              <a:rPr lang="pt-BR" sz="2400" smtClean="0">
                <a:solidFill>
                  <a:srgbClr val="FF3300"/>
                </a:solidFill>
              </a:rPr>
              <a:t>parto vaginal</a:t>
            </a:r>
            <a:r>
              <a:rPr lang="pt-BR" sz="2400" smtClean="0"/>
              <a:t> (26,6% vs 20,8%, P &lt;0,0001), mas não houve diferenças nas taxas de intubação da Sala de Parto, Ressuscitação cardiopulmonar (RCP) ou Apgar com 1 e 5 minutos comparada aos controles.</a:t>
            </a:r>
          </a:p>
          <a:p>
            <a:pPr eaLnBrk="1" hangingPunct="1">
              <a:lnSpc>
                <a:spcPct val="80000"/>
              </a:lnSpc>
            </a:pPr>
            <a:r>
              <a:rPr lang="pt-BR" sz="2400" smtClean="0">
                <a:solidFill>
                  <a:srgbClr val="FF3300"/>
                </a:solidFill>
              </a:rPr>
              <a:t>Entre os surfactantes, apenas alfa alfa tinha uma porcentagem significativamente maior de uso</a:t>
            </a:r>
            <a:r>
              <a:rPr lang="pt-BR" sz="2400" smtClean="0"/>
              <a:t> entre os casos de hemorragia pulmonar precoce versus controles (35,4% vs 28%, P &lt;0,0001).</a:t>
            </a:r>
          </a:p>
          <a:p>
            <a:pPr algn="ctr"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sz="2400" b="1" smtClean="0"/>
              <a:t>(ensaios iniciais de alfa poractante não encontrou uma associação semelhante; no entanto, havia poucas  crianças de 23 e 24 semanas que tem maior risco de hemorragia pulmonar). Ensaio mais recente matriculou-se mais bebês extremamente prematuros, mas, como com os primeiros ensaios, provavelmente não teve  poder suficiente para detectar tal associação).</a:t>
            </a:r>
          </a:p>
          <a:p>
            <a:pPr algn="ctr"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sz="2400" b="1" smtClean="0"/>
              <a:t> </a:t>
            </a:r>
          </a:p>
        </p:txBody>
      </p:sp>
      <p:sp>
        <p:nvSpPr>
          <p:cNvPr id="33796" name="AutoShape 5"/>
          <p:cNvSpPr>
            <a:spLocks noChangeArrowheads="1"/>
          </p:cNvSpPr>
          <p:nvPr/>
        </p:nvSpPr>
        <p:spPr bwMode="auto">
          <a:xfrm>
            <a:off x="11353800" y="6178550"/>
            <a:ext cx="595313" cy="485775"/>
          </a:xfrm>
          <a:custGeom>
            <a:avLst/>
            <a:gdLst>
              <a:gd name="T0" fmla="*/ 339148481 w 21600"/>
              <a:gd name="T1" fmla="*/ 0 h 21600"/>
              <a:gd name="T2" fmla="*/ 0 w 21600"/>
              <a:gd name="T3" fmla="*/ 122848180 h 21600"/>
              <a:gd name="T4" fmla="*/ 339148481 w 21600"/>
              <a:gd name="T5" fmla="*/ 245695820 h 21600"/>
              <a:gd name="T6" fmla="*/ 452197938 w 21600"/>
              <a:gd name="T7" fmla="*/ 12284818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6034088"/>
            <a:ext cx="10718800" cy="7302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pt-BR" sz="1400">
                <a:hlinkClick r:id="rId2"/>
              </a:rPr>
              <a:t>Poractant alfa versus bovine lipid extract surfactant for infants 24+0 to 31+6 weeks gestational age: A randomized controlled trial.</a:t>
            </a:r>
            <a:endParaRPr lang="pt-BR" sz="1400"/>
          </a:p>
          <a:p>
            <a:pPr algn="ctr"/>
            <a:r>
              <a:rPr lang="pt-BR" sz="1400"/>
              <a:t>Lemyre B, Fusch C, Schmölzer GM, Rouvinez Bouali N, Reddy D, Barrowman N, Huneault-Purney N, Lacaze-Masmonteil T.</a:t>
            </a:r>
          </a:p>
          <a:p>
            <a:pPr algn="ctr"/>
            <a:r>
              <a:rPr lang="pt-BR" sz="1400"/>
              <a:t>PLoS One. 2017 May 4;12(5):e0175922. </a:t>
            </a:r>
            <a:r>
              <a:rPr lang="pt-BR" sz="1400">
                <a:solidFill>
                  <a:srgbClr val="0000FF"/>
                </a:solidFill>
              </a:rPr>
              <a:t>Artigo Integral!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3300"/>
                </a:solidFill>
              </a:rPr>
              <a:t>Uma avaliação dos resultados na amostra correspondente mostra  que os bebês com hemorragia pulmonar precoce, em relação aos controle,   apresentaram taxas significativamente maiores de:</a:t>
            </a:r>
          </a:p>
          <a:p>
            <a:pPr eaLnBrk="1" hangingPunct="1">
              <a:lnSpc>
                <a:spcPct val="70000"/>
              </a:lnSpc>
            </a:pPr>
            <a:r>
              <a:rPr lang="pt-BR" sz="2400" smtClean="0"/>
              <a:t>síndrome do desconforto respiratório,</a:t>
            </a:r>
          </a:p>
          <a:p>
            <a:pPr eaLnBrk="1" hangingPunct="1">
              <a:lnSpc>
                <a:spcPct val="70000"/>
              </a:lnSpc>
            </a:pPr>
            <a:r>
              <a:rPr lang="pt-BR" sz="2400" smtClean="0"/>
              <a:t>  pneumotórax, </a:t>
            </a:r>
          </a:p>
          <a:p>
            <a:pPr eaLnBrk="1" hangingPunct="1">
              <a:lnSpc>
                <a:spcPct val="70000"/>
              </a:lnSpc>
            </a:pPr>
            <a:r>
              <a:rPr lang="pt-BR" sz="2400" smtClean="0"/>
              <a:t>ductus arteriosus patente (PDA),</a:t>
            </a:r>
          </a:p>
          <a:p>
            <a:pPr eaLnBrk="1" hangingPunct="1">
              <a:lnSpc>
                <a:spcPct val="70000"/>
              </a:lnSpc>
            </a:pPr>
            <a:r>
              <a:rPr lang="pt-BR" sz="2400" smtClean="0"/>
              <a:t> choque e </a:t>
            </a:r>
          </a:p>
          <a:p>
            <a:pPr eaLnBrk="1" hangingPunct="1">
              <a:lnSpc>
                <a:spcPct val="70000"/>
              </a:lnSpc>
            </a:pPr>
            <a:r>
              <a:rPr lang="pt-BR" sz="2400" smtClean="0"/>
              <a:t> graves hemorragias intraventriculares (IVH)  graus III e </a:t>
            </a:r>
          </a:p>
          <a:p>
            <a:pPr eaLnBrk="1" hangingPunct="1">
              <a:lnSpc>
                <a:spcPct val="70000"/>
              </a:lnSpc>
            </a:pPr>
            <a:r>
              <a:rPr lang="pt-BR" sz="2400" smtClean="0"/>
              <a:t> taxas de mortalidade significativamente maiores: </a:t>
            </a:r>
          </a:p>
          <a:p>
            <a:pPr eaLnBrk="1" hangingPunct="1">
              <a:lnSpc>
                <a:spcPct val="70000"/>
              </a:lnSpc>
              <a:buFontTx/>
              <a:buNone/>
            </a:pPr>
            <a:r>
              <a:rPr lang="pt-BR" sz="2400" smtClean="0"/>
              <a:t>        - aos 7 dias de idade (40,6% vs 18,9%, P &lt;0,0001), </a:t>
            </a:r>
          </a:p>
          <a:p>
            <a:pPr eaLnBrk="1" hangingPunct="1">
              <a:lnSpc>
                <a:spcPct val="70000"/>
              </a:lnSpc>
              <a:buFontTx/>
              <a:buNone/>
            </a:pPr>
            <a:r>
              <a:rPr lang="pt-BR" sz="2400" smtClean="0"/>
              <a:t>         -30 dias de idade (54% vs 28,8%, P &lt;0,0001) e</a:t>
            </a:r>
          </a:p>
          <a:p>
            <a:pPr eaLnBrk="1" hangingPunct="1">
              <a:lnSpc>
                <a:spcPct val="70000"/>
              </a:lnSpc>
              <a:buFontTx/>
              <a:buNone/>
            </a:pPr>
            <a:r>
              <a:rPr lang="pt-BR" sz="2400" smtClean="0"/>
              <a:t>        - antes da alta (56,9%). vs 33,7, P &lt;0,0001). </a:t>
            </a:r>
          </a:p>
        </p:txBody>
      </p:sp>
      <p:sp>
        <p:nvSpPr>
          <p:cNvPr id="34819" name="AutoShape 4"/>
          <p:cNvSpPr>
            <a:spLocks noChangeArrowheads="1"/>
          </p:cNvSpPr>
          <p:nvPr/>
        </p:nvSpPr>
        <p:spPr bwMode="auto">
          <a:xfrm>
            <a:off x="11353800" y="6178550"/>
            <a:ext cx="595313" cy="485775"/>
          </a:xfrm>
          <a:custGeom>
            <a:avLst/>
            <a:gdLst>
              <a:gd name="T0" fmla="*/ 339148481 w 21600"/>
              <a:gd name="T1" fmla="*/ 0 h 21600"/>
              <a:gd name="T2" fmla="*/ 0 w 21600"/>
              <a:gd name="T3" fmla="*/ 122848180 h 21600"/>
              <a:gd name="T4" fmla="*/ 339148481 w 21600"/>
              <a:gd name="T5" fmla="*/ 245695820 h 21600"/>
              <a:gd name="T6" fmla="*/ 452197938 w 21600"/>
              <a:gd name="T7" fmla="*/ 12284818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b="1" smtClean="0">
                <a:solidFill>
                  <a:srgbClr val="0000FF"/>
                </a:solidFill>
              </a:rPr>
              <a:t>Os sobreviventes</a:t>
            </a:r>
            <a:r>
              <a:rPr lang="pt-BR" smtClean="0"/>
              <a:t> tiveram exposição mais freqüente aos esteróides pré-natais, mais provável de nascer por parto por cesariana e teve idade gestacional significativamente maior e peso ao nascer.</a:t>
            </a:r>
          </a:p>
          <a:p>
            <a:pPr eaLnBrk="1" hangingPunct="1"/>
            <a:r>
              <a:rPr lang="pt-BR" smtClean="0"/>
              <a:t> </a:t>
            </a:r>
            <a:r>
              <a:rPr lang="pt-BR" b="1" smtClean="0">
                <a:solidFill>
                  <a:srgbClr val="0000FF"/>
                </a:solidFill>
              </a:rPr>
              <a:t>Os sobreviventes</a:t>
            </a:r>
            <a:r>
              <a:rPr lang="pt-BR" smtClean="0"/>
              <a:t> também tiveram exposição significativamente menor aos pressores. </a:t>
            </a:r>
          </a:p>
          <a:p>
            <a:pPr eaLnBrk="1" hangingPunct="1"/>
            <a:r>
              <a:rPr lang="pt-BR" b="1" smtClean="0">
                <a:solidFill>
                  <a:srgbClr val="0000FF"/>
                </a:solidFill>
              </a:rPr>
              <a:t>Os sobreviventes</a:t>
            </a:r>
            <a:r>
              <a:rPr lang="pt-BR" smtClean="0"/>
              <a:t> da hemorragia pulmonar precoce tiveram significativamente menos choque e hemorragia intraventricular grau IV,mas apresentaram mais persistência do canal arterial  e enterocolite necrosante. </a:t>
            </a:r>
          </a:p>
        </p:txBody>
      </p:sp>
      <p:sp>
        <p:nvSpPr>
          <p:cNvPr id="35843" name="AutoShape 4"/>
          <p:cNvSpPr>
            <a:spLocks noChangeArrowheads="1"/>
          </p:cNvSpPr>
          <p:nvPr/>
        </p:nvSpPr>
        <p:spPr bwMode="auto">
          <a:xfrm>
            <a:off x="11353800" y="6178550"/>
            <a:ext cx="595313" cy="485775"/>
          </a:xfrm>
          <a:custGeom>
            <a:avLst/>
            <a:gdLst>
              <a:gd name="T0" fmla="*/ 339148481 w 21600"/>
              <a:gd name="T1" fmla="*/ 0 h 21600"/>
              <a:gd name="T2" fmla="*/ 0 w 21600"/>
              <a:gd name="T3" fmla="*/ 122848180 h 21600"/>
              <a:gd name="T4" fmla="*/ 339148481 w 21600"/>
              <a:gd name="T5" fmla="*/ 245695820 h 21600"/>
              <a:gd name="T6" fmla="*/ 452197938 w 21600"/>
              <a:gd name="T7" fmla="*/ 12284818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/>
          <p:cNvSpPr>
            <a:spLocks noGrp="1"/>
          </p:cNvSpPr>
          <p:nvPr>
            <p:ph type="body" idx="1"/>
          </p:nvPr>
        </p:nvSpPr>
        <p:spPr>
          <a:xfrm>
            <a:off x="695325" y="3833813"/>
            <a:ext cx="10515600" cy="2892425"/>
          </a:xfrm>
          <a:solidFill>
            <a:srgbClr val="FF66FF"/>
          </a:solidFill>
          <a:ln w="38100">
            <a:solidFill>
              <a:srgbClr val="FF66FF"/>
            </a:solidFill>
          </a:ln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b="1" smtClean="0">
                <a:solidFill>
                  <a:srgbClr val="0000FF"/>
                </a:solidFill>
              </a:rPr>
              <a:t>O que este estudo acrescenta? 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► Em uma grande coorte, a hemorragia pulmonar é mais comum entre 23 e 24 semanas gestação com 86 e 86,9 casos por 1000 pacientes. 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► Com  &lt;28 semanas de gestação, casos de hemorragia pulmonar ocorrem mais comumente o primeiro (24%) e o segundo dia (33%) de vida. 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► Hemorragia pulmonar precoce entre lactentes &lt;28 semanas de gestação estão associados a um aumento da mortalidade aos 7 dias (40,6% vs 18,9%) e em geral (56,9% vs 33,7%). </a:t>
            </a:r>
          </a:p>
        </p:txBody>
      </p:sp>
      <p:pic>
        <p:nvPicPr>
          <p:cNvPr id="3686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5013" y="0"/>
            <a:ext cx="4625975" cy="383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AutoShape 6"/>
          <p:cNvSpPr>
            <a:spLocks noChangeArrowheads="1"/>
          </p:cNvSpPr>
          <p:nvPr/>
        </p:nvSpPr>
        <p:spPr bwMode="auto">
          <a:xfrm>
            <a:off x="11353800" y="6178550"/>
            <a:ext cx="595313" cy="485775"/>
          </a:xfrm>
          <a:custGeom>
            <a:avLst/>
            <a:gdLst>
              <a:gd name="T0" fmla="*/ 339148481 w 21600"/>
              <a:gd name="T1" fmla="*/ 0 h 21600"/>
              <a:gd name="T2" fmla="*/ 0 w 21600"/>
              <a:gd name="T3" fmla="*/ 122848180 h 21600"/>
              <a:gd name="T4" fmla="*/ 339148481 w 21600"/>
              <a:gd name="T5" fmla="*/ 245695820 h 21600"/>
              <a:gd name="T6" fmla="*/ 452197938 w 21600"/>
              <a:gd name="T7" fmla="*/ 12284818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0000FF"/>
                </a:solidFill>
              </a:rPr>
              <a:t>CONCLUSÃO DOS AUTORES...</a:t>
            </a:r>
          </a:p>
        </p:txBody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pt-BR" sz="2400" smtClean="0"/>
              <a:t>Em conclusão, os autores  fornecem  a primeira curva específica de idade gestacional e curvas de sobrevivência para recém nascidos prematuros diagnosticado com hemorragia pulmonar precoce. </a:t>
            </a:r>
          </a:p>
          <a:p>
            <a:pPr eaLnBrk="1" hangingPunct="1">
              <a:lnSpc>
                <a:spcPct val="70000"/>
              </a:lnSpc>
            </a:pPr>
            <a:r>
              <a:rPr lang="pt-BR" sz="2400" smtClean="0"/>
              <a:t>Os autores não tem  conhecimento de nenhuma outra condição comum em condições nos recém-nascidos prematuros  associados a mais de 50% de mortalidade. </a:t>
            </a:r>
          </a:p>
          <a:p>
            <a:pPr eaLnBrk="1" hangingPunct="1">
              <a:lnSpc>
                <a:spcPct val="70000"/>
              </a:lnSpc>
            </a:pPr>
            <a:r>
              <a:rPr lang="pt-BR" sz="2400" smtClean="0"/>
              <a:t>Esses dados enfatizam que a  hemorragia pulmonar precoce  é uma área de morbimortalidade contínua  e alta nesta população de recém-nascidos. </a:t>
            </a:r>
          </a:p>
          <a:p>
            <a:pPr eaLnBrk="1" hangingPunct="1">
              <a:lnSpc>
                <a:spcPct val="70000"/>
              </a:lnSpc>
            </a:pPr>
            <a:r>
              <a:rPr lang="pt-BR" sz="2400" smtClean="0"/>
              <a:t>Há ma  forte  necessidade para estudos adicionais que se concentram na prevenção subjacente da hemorragia pulmonar precoce , que pode render benefícios extraordinários na melhoria da sobrevivência e resultados dos pacientes mais prematuros. </a:t>
            </a:r>
          </a:p>
          <a:p>
            <a:pPr eaLnBrk="1" hangingPunct="1">
              <a:lnSpc>
                <a:spcPct val="70000"/>
              </a:lnSpc>
            </a:pPr>
            <a:r>
              <a:rPr lang="pt-BR" sz="2400" smtClean="0"/>
              <a:t>Estes estudos provavelmente requerem mais foco na prevenção, detecção e terapia precoce  do canal arterial pérvio.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/>
          <p:cNvSpPr>
            <a:spLocks noGrp="1"/>
          </p:cNvSpPr>
          <p:nvPr>
            <p:ph type="body" idx="1"/>
          </p:nvPr>
        </p:nvSpPr>
        <p:spPr>
          <a:xfrm>
            <a:off x="838200" y="2079625"/>
            <a:ext cx="11090275" cy="4351338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pt-BR" sz="2000" smtClean="0"/>
              <a:t>A coorte compreendeu 198 prematuros, nascidos na Unidade de Neonatologia do HMIB/SES/DF  entre 1º de agosto de 2009 e 31 de outubro de 2010, sendo G25=59 (IG 25≤28 sem),28=43 (IG 28≤30 sem) e  G30=96 (G 30&lt;32 sem).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/>
              <a:t> Ao controlarmos  a influência do peso ao nascer e da IG nas variáveis que se associaram ao óbito (SDR, sepse precoce, enterocolite necrosante, hemorragia pulmonar, hemorragia intraventricular graus III-IV, reanimação), </a:t>
            </a:r>
            <a:r>
              <a:rPr lang="pt-BR" sz="2000" b="1" smtClean="0">
                <a:solidFill>
                  <a:srgbClr val="FF3300"/>
                </a:solidFill>
              </a:rPr>
              <a:t>a analise multivariada com regressão logística mostrou que apenas a hemorragia pulmonar (</a:t>
            </a:r>
            <a:r>
              <a:rPr lang="pt-BR" sz="2000" b="1" i="1" smtClean="0">
                <a:solidFill>
                  <a:srgbClr val="FF3300"/>
                </a:solidFill>
              </a:rPr>
              <a:t>odds ratio </a:t>
            </a:r>
            <a:r>
              <a:rPr lang="pt-BR" sz="2000" b="1" smtClean="0">
                <a:solidFill>
                  <a:srgbClr val="FF3300"/>
                </a:solidFill>
              </a:rPr>
              <a:t>– OR=3,3;IC95% 1,4–7,9; p=0,01)</a:t>
            </a:r>
            <a:r>
              <a:rPr lang="pt-BR" sz="2000" smtClean="0"/>
              <a:t> </a:t>
            </a:r>
            <a:r>
              <a:rPr lang="pt-BR" sz="2000" b="1" smtClean="0"/>
              <a:t>e a doença da membrana hialina (OR=2,5; IC95% 1,1–6,0; p=0,04) persistiram significativamente associadas ao óbito</a:t>
            </a:r>
            <a:r>
              <a:rPr lang="pt-BR" sz="2000" smtClean="0"/>
              <a:t>.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/>
              <a:t/>
            </a:r>
            <a:br>
              <a:rPr lang="pt-BR" sz="2000" smtClean="0"/>
            </a:br>
            <a:r>
              <a:rPr lang="pt-BR" sz="2000" smtClean="0"/>
              <a:t>A elevada incidência de hemorragia pulmonar, em G25 (32,2%), possivelmente se deve à maior ocorrência de sepse nesse grupo. 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/>
              <a:t>A infecção bacteriana induz a produção de interleucina-8, que estimula a ativação de neutrófilos, o que</a:t>
            </a:r>
            <a:br>
              <a:rPr lang="pt-BR" sz="2000" smtClean="0"/>
            </a:br>
            <a:r>
              <a:rPr lang="pt-BR" sz="2000" smtClean="0"/>
              <a:t>contribui para o desenvolvimento da hemorragia pulmonar, além do comprometimento da função cardiovascular, que  propicia alteração do fluxo sanguíneo cerebral (Mehta R et al, 2006)</a:t>
            </a:r>
            <a:br>
              <a:rPr lang="pt-BR" sz="2000" smtClean="0"/>
            </a:br>
            <a:endParaRPr lang="pt-BR" sz="2000" smtClean="0"/>
          </a:p>
        </p:txBody>
      </p:sp>
      <p:sp>
        <p:nvSpPr>
          <p:cNvPr id="38915" name="Rectangle 4"/>
          <p:cNvSpPr>
            <a:spLocks noChangeArrowheads="1"/>
          </p:cNvSpPr>
          <p:nvPr/>
        </p:nvSpPr>
        <p:spPr bwMode="auto">
          <a:xfrm>
            <a:off x="441325" y="1001713"/>
            <a:ext cx="11309350" cy="8239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95220" bIns="0" anchor="ctr">
            <a:spAutoFit/>
          </a:bodyPr>
          <a:lstStyle/>
          <a:p>
            <a:pPr algn="ctr"/>
            <a:r>
              <a:rPr lang="pt-BR">
                <a:hlinkClick r:id="rId2"/>
              </a:rPr>
              <a:t>[Survival and morbidity of premature babies with less than 32 weeks of gestation in the central region of Brazil].</a:t>
            </a:r>
            <a:endParaRPr lang="pt-BR"/>
          </a:p>
          <a:p>
            <a:pPr algn="ctr"/>
            <a:r>
              <a:rPr lang="pt-BR"/>
              <a:t>de Castro MP, Rugolo LM, Margotto PR. Rev Bras Ginecol Obstet. 2012 May;34(5):235-42. Portuguese.</a:t>
            </a:r>
          </a:p>
          <a:p>
            <a:pPr algn="ctr"/>
            <a:r>
              <a:rPr lang="pt-BR"/>
              <a:t>PMID: 22584859. </a:t>
            </a:r>
            <a:r>
              <a:rPr lang="pt-BR" b="1">
                <a:hlinkClick r:id="rId2"/>
              </a:rPr>
              <a:t>Free Article</a:t>
            </a:r>
            <a:r>
              <a:rPr lang="pt-BR" b="1"/>
              <a:t>. </a:t>
            </a:r>
            <a:r>
              <a:rPr lang="pt-BR" u="sng">
                <a:hlinkClick r:id="rId3"/>
              </a:rPr>
              <a:t>Similar articles</a:t>
            </a:r>
            <a:r>
              <a:rPr lang="pt-BR" u="sng"/>
              <a:t>. </a:t>
            </a:r>
            <a:r>
              <a:rPr lang="pt-BR" b="1" u="sng">
                <a:solidFill>
                  <a:srgbClr val="0000FF"/>
                </a:solidFill>
              </a:rPr>
              <a:t>Artigo Integral!</a:t>
            </a:r>
          </a:p>
        </p:txBody>
      </p:sp>
      <p:sp>
        <p:nvSpPr>
          <p:cNvPr id="38916" name="Rectangle 5"/>
          <p:cNvSpPr>
            <a:spLocks noChangeArrowheads="1"/>
          </p:cNvSpPr>
          <p:nvPr/>
        </p:nvSpPr>
        <p:spPr bwMode="auto">
          <a:xfrm>
            <a:off x="639763" y="258763"/>
            <a:ext cx="109315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Sobrevida e morbidade em prematuros com menos de 32 semanas de gestação na região central do Brasil</a:t>
            </a:r>
            <a:br>
              <a:rPr lang="pt-BR" b="1">
                <a:solidFill>
                  <a:srgbClr val="0000FF"/>
                </a:solidFill>
              </a:rPr>
            </a:br>
            <a:endParaRPr lang="pt-BR" b="1">
              <a:solidFill>
                <a:srgbClr val="0000FF"/>
              </a:solidFill>
            </a:endParaRPr>
          </a:p>
        </p:txBody>
      </p:sp>
      <p:sp>
        <p:nvSpPr>
          <p:cNvPr id="38917" name="Rectangle 6"/>
          <p:cNvSpPr>
            <a:spLocks noChangeArrowheads="1"/>
          </p:cNvSpPr>
          <p:nvPr/>
        </p:nvSpPr>
        <p:spPr bwMode="auto">
          <a:xfrm>
            <a:off x="1495425" y="5622925"/>
            <a:ext cx="9747250" cy="6413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t-BR">
                <a:hlinkClick r:id="rId4"/>
              </a:rPr>
              <a:t>Intrauterine neutrophil activation is associated with pulmonary haemorrhage in preterm infants.</a:t>
            </a:r>
            <a:endParaRPr lang="pt-BR"/>
          </a:p>
          <a:p>
            <a:pPr algn="ctr"/>
            <a:r>
              <a:rPr lang="pt-BR"/>
              <a:t>Mehta R, Petrova A. Arch Dis Child Fetal Neonatal Ed. 2006 Nov;91(6):F415-8. </a:t>
            </a:r>
            <a:r>
              <a:rPr lang="pt-BR">
                <a:solidFill>
                  <a:srgbClr val="0000FF"/>
                </a:solidFill>
              </a:rPr>
              <a:t>Artigo Integral!</a:t>
            </a:r>
          </a:p>
        </p:txBody>
      </p:sp>
      <p:sp>
        <p:nvSpPr>
          <p:cNvPr id="38918" name="Oval 8"/>
          <p:cNvSpPr>
            <a:spLocks noChangeArrowheads="1"/>
          </p:cNvSpPr>
          <p:nvPr/>
        </p:nvSpPr>
        <p:spPr bwMode="auto">
          <a:xfrm>
            <a:off x="0" y="258763"/>
            <a:ext cx="838200" cy="7127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2012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/>
          </p:cNvSpPr>
          <p:nvPr>
            <p:ph type="body" idx="1"/>
          </p:nvPr>
        </p:nvSpPr>
        <p:spPr>
          <a:xfrm>
            <a:off x="719138" y="2506663"/>
            <a:ext cx="10515600" cy="4351337"/>
          </a:xfrm>
        </p:spPr>
        <p:txBody>
          <a:bodyPr/>
          <a:lstStyle/>
          <a:p>
            <a:pPr eaLnBrk="1" hangingPunct="1"/>
            <a:r>
              <a:rPr lang="pt-BR" smtClean="0"/>
              <a:t>No estudo de Pandit BP et al (15 neonatos com peso médio de 969g), numa média de 10 horas após a ocorrência da hemorragia pulmonar,  o uso de </a:t>
            </a:r>
            <a:r>
              <a:rPr lang="pt-BR" b="1" smtClean="0"/>
              <a:t>100 mg/kg de surfactante natural</a:t>
            </a:r>
            <a:r>
              <a:rPr lang="pt-BR" smtClean="0"/>
              <a:t> </a:t>
            </a:r>
            <a:r>
              <a:rPr lang="pt-BR" b="1" smtClean="0">
                <a:solidFill>
                  <a:srgbClr val="0000FF"/>
                </a:solidFill>
              </a:rPr>
              <a:t>diminuiu o índice de oxigenação (IO) de 24.6 para 8.6  três a seis horas depois</a:t>
            </a:r>
            <a:r>
              <a:rPr lang="pt-BR" smtClean="0"/>
              <a:t> e a hemorragia pulmonar não recorreu em nenhum recém-nascido.</a:t>
            </a:r>
          </a:p>
        </p:txBody>
      </p:sp>
      <p:sp>
        <p:nvSpPr>
          <p:cNvPr id="39939" name="Rectangle 4"/>
          <p:cNvSpPr>
            <a:spLocks noChangeArrowheads="1"/>
          </p:cNvSpPr>
          <p:nvPr/>
        </p:nvSpPr>
        <p:spPr bwMode="auto">
          <a:xfrm>
            <a:off x="838200" y="1352550"/>
            <a:ext cx="9340850" cy="82391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95220" bIns="0" anchor="ctr">
            <a:spAutoFit/>
          </a:bodyPr>
          <a:lstStyle/>
          <a:p>
            <a:pPr algn="ctr"/>
            <a:r>
              <a:rPr lang="pt-BR">
                <a:hlinkClick r:id="rId2"/>
              </a:rPr>
              <a:t>Surfactant therapy in neonates with respiratory deterioration due to pulmonary hemorrhage.</a:t>
            </a:r>
            <a:endParaRPr lang="pt-BR"/>
          </a:p>
          <a:p>
            <a:pPr algn="ctr"/>
            <a:r>
              <a:rPr lang="pt-BR"/>
              <a:t>Pandit PB, Dunn MS, Colucci EA.Pediatrics. 1995 Jan;95(1):32-6.</a:t>
            </a:r>
          </a:p>
          <a:p>
            <a:pPr algn="ctr"/>
            <a:r>
              <a:rPr lang="pt-BR"/>
              <a:t>PMID: 7770305. </a:t>
            </a:r>
            <a:r>
              <a:rPr lang="pt-BR" u="sng">
                <a:hlinkClick r:id="rId3"/>
              </a:rPr>
              <a:t>Similar articles</a:t>
            </a:r>
            <a:endParaRPr lang="pt-BR" u="sng"/>
          </a:p>
        </p:txBody>
      </p:sp>
      <p:sp>
        <p:nvSpPr>
          <p:cNvPr id="39940" name="Text Box 5"/>
          <p:cNvSpPr txBox="1">
            <a:spLocks noChangeArrowheads="1"/>
          </p:cNvSpPr>
          <p:nvPr/>
        </p:nvSpPr>
        <p:spPr bwMode="auto">
          <a:xfrm>
            <a:off x="838200" y="620713"/>
            <a:ext cx="10991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Terapia com surfactante em neonatos com deterioração respiratória devido a hemorragia pulmonar</a:t>
            </a:r>
          </a:p>
        </p:txBody>
      </p:sp>
      <p:sp>
        <p:nvSpPr>
          <p:cNvPr id="39941" name="Oval 6"/>
          <p:cNvSpPr>
            <a:spLocks noChangeArrowheads="1"/>
          </p:cNvSpPr>
          <p:nvPr/>
        </p:nvSpPr>
        <p:spPr bwMode="auto">
          <a:xfrm>
            <a:off x="0" y="258763"/>
            <a:ext cx="838200" cy="7127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1995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3"/>
          <p:cNvSpPr>
            <a:spLocks noGrp="1"/>
          </p:cNvSpPr>
          <p:nvPr>
            <p:ph type="body" idx="1"/>
          </p:nvPr>
        </p:nvSpPr>
        <p:spPr>
          <a:xfrm>
            <a:off x="454025" y="2247900"/>
            <a:ext cx="10515600" cy="435133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400" smtClean="0"/>
              <a:t>O extravasamento  grave de componentes sanguíneos no espaço alveolar ocorre na hemorragia pulmonar ou edema pulmonar hemorrágico. </a:t>
            </a:r>
          </a:p>
          <a:p>
            <a:pPr eaLnBrk="1" hangingPunct="1">
              <a:lnSpc>
                <a:spcPct val="80000"/>
              </a:lnSpc>
            </a:pPr>
            <a:r>
              <a:rPr lang="pt-BR" sz="2400" smtClean="0"/>
              <a:t>A presença de hemoglobina, lipídios da membrana de glóbulos vermelhos e proteínas séricas aumenta a tensão superficial, levando a deficiência secundária de surfactante ou a disfunção de surfactante.</a:t>
            </a:r>
          </a:p>
          <a:p>
            <a:pPr eaLnBrk="1" hangingPunct="1">
              <a:lnSpc>
                <a:spcPct val="80000"/>
              </a:lnSpc>
            </a:pPr>
            <a:r>
              <a:rPr lang="pt-BR" sz="2400" smtClean="0"/>
              <a:t> O aumento da tensão superficial pode ser superado aumentando a concentração de surfactante e essa é a razão para o uso de surfactante em hemorragia pulmonar.</a:t>
            </a:r>
          </a:p>
          <a:p>
            <a:pPr eaLnBrk="1" hangingPunct="1">
              <a:lnSpc>
                <a:spcPct val="80000"/>
              </a:lnSpc>
            </a:pPr>
            <a:r>
              <a:rPr lang="pt-BR" sz="2400" smtClean="0"/>
              <a:t> Pandit et al relataram os resultados clínicos de neonatos com doença da membrana hialina que receberam surfactante e que desenvolveram hemorragia pulmonar : 38% morreram e 62% dos sobreviventes desenvolveram doença pulmonar crônica.</a:t>
            </a:r>
          </a:p>
        </p:txBody>
      </p:sp>
      <p:sp>
        <p:nvSpPr>
          <p:cNvPr id="40963" name="Rectangle 4"/>
          <p:cNvSpPr>
            <a:spLocks noChangeArrowheads="1"/>
          </p:cNvSpPr>
          <p:nvPr/>
        </p:nvSpPr>
        <p:spPr bwMode="auto">
          <a:xfrm>
            <a:off x="354013" y="1423988"/>
            <a:ext cx="10433050" cy="8239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95220" bIns="0" anchor="ctr">
            <a:spAutoFit/>
          </a:bodyPr>
          <a:lstStyle/>
          <a:p>
            <a:pPr algn="ctr"/>
            <a:r>
              <a:rPr lang="pt-BR">
                <a:hlinkClick r:id="rId2"/>
              </a:rPr>
              <a:t>Surfactant therapy in neonates with respiratory failure due to haemorrhagic pulmonary oedema.</a:t>
            </a:r>
            <a:endParaRPr lang="pt-BR"/>
          </a:p>
          <a:p>
            <a:pPr algn="ctr"/>
            <a:r>
              <a:rPr lang="pt-BR"/>
              <a:t>Amizuka T, Shimizu H, Niida Y, Ogawa Y.Eur J Pediatr. 2003 Oct;162(10):697-702. Epub 2003 Jul 29.</a:t>
            </a:r>
          </a:p>
          <a:p>
            <a:pPr algn="ctr"/>
            <a:r>
              <a:rPr lang="pt-BR"/>
              <a:t>PMID: 12898240. </a:t>
            </a:r>
            <a:r>
              <a:rPr lang="pt-BR" u="sng">
                <a:hlinkClick r:id="rId3"/>
              </a:rPr>
              <a:t>Similar articles</a:t>
            </a:r>
            <a:endParaRPr lang="pt-BR" u="sng"/>
          </a:p>
        </p:txBody>
      </p:sp>
      <p:sp>
        <p:nvSpPr>
          <p:cNvPr id="40964" name="Text Box 5"/>
          <p:cNvSpPr txBox="1">
            <a:spLocks noChangeArrowheads="1"/>
          </p:cNvSpPr>
          <p:nvPr/>
        </p:nvSpPr>
        <p:spPr bwMode="auto">
          <a:xfrm>
            <a:off x="209550" y="647700"/>
            <a:ext cx="11207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Terapia com surfactante em neonatos com insuficiência respiratória devido ao edema pulmonar hemorrágico</a:t>
            </a:r>
          </a:p>
        </p:txBody>
      </p:sp>
      <p:sp>
        <p:nvSpPr>
          <p:cNvPr id="40965" name="AutoShape 6"/>
          <p:cNvSpPr>
            <a:spLocks noChangeArrowheads="1"/>
          </p:cNvSpPr>
          <p:nvPr/>
        </p:nvSpPr>
        <p:spPr bwMode="auto">
          <a:xfrm>
            <a:off x="11353800" y="6178550"/>
            <a:ext cx="595313" cy="485775"/>
          </a:xfrm>
          <a:custGeom>
            <a:avLst/>
            <a:gdLst>
              <a:gd name="T0" fmla="*/ 339148481 w 21600"/>
              <a:gd name="T1" fmla="*/ 0 h 21600"/>
              <a:gd name="T2" fmla="*/ 0 w 21600"/>
              <a:gd name="T3" fmla="*/ 122848180 h 21600"/>
              <a:gd name="T4" fmla="*/ 339148481 w 21600"/>
              <a:gd name="T5" fmla="*/ 245695820 h 21600"/>
              <a:gd name="T6" fmla="*/ 452197938 w 21600"/>
              <a:gd name="T7" fmla="*/ 12284818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40966" name="Oval 7"/>
          <p:cNvSpPr>
            <a:spLocks noChangeArrowheads="1"/>
          </p:cNvSpPr>
          <p:nvPr/>
        </p:nvSpPr>
        <p:spPr bwMode="auto">
          <a:xfrm>
            <a:off x="34925" y="0"/>
            <a:ext cx="838200" cy="7127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2003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z="2400" smtClean="0"/>
              <a:t>No presente estudo, a atividade inibitória significativa contra o surfactante pulmonar foi demonstrada no primeiro efluente pulmonar de 22 dos 27 neonatos com hemorragia pulmonar. </a:t>
            </a:r>
          </a:p>
          <a:p>
            <a:pPr eaLnBrk="1" hangingPunct="1"/>
            <a:r>
              <a:rPr lang="pt-BR" sz="2400" smtClean="0"/>
              <a:t>Isso sugere que uma das patogênese da insuficiência respiratória na hemorragia pulmonar  é a deficiência secundária de surfactante ou a disfunção do surfactante. </a:t>
            </a:r>
          </a:p>
          <a:p>
            <a:pPr eaLnBrk="1" hangingPunct="1"/>
            <a:r>
              <a:rPr lang="pt-BR" sz="2400" smtClean="0"/>
              <a:t>Um estudo experimental demonstrou que a inibição do surfactante por componentes de hemoglobina e plasma pode ser revertida se ocorrer um surfactante suficiente. </a:t>
            </a:r>
          </a:p>
          <a:p>
            <a:pPr eaLnBrk="1" hangingPunct="1"/>
            <a:r>
              <a:rPr lang="pt-BR" sz="2400" smtClean="0"/>
              <a:t>O presente estudo demonstrou a importância de uma concentração de surfactante suficientemente alta para superar a inibição do surfactante.</a:t>
            </a:r>
          </a:p>
        </p:txBody>
      </p:sp>
      <p:sp>
        <p:nvSpPr>
          <p:cNvPr id="41987" name="AutoShape 3"/>
          <p:cNvSpPr>
            <a:spLocks noChangeArrowheads="1"/>
          </p:cNvSpPr>
          <p:nvPr/>
        </p:nvSpPr>
        <p:spPr bwMode="auto">
          <a:xfrm>
            <a:off x="11353800" y="6178550"/>
            <a:ext cx="595313" cy="485775"/>
          </a:xfrm>
          <a:custGeom>
            <a:avLst/>
            <a:gdLst>
              <a:gd name="T0" fmla="*/ 339148481 w 21600"/>
              <a:gd name="T1" fmla="*/ 0 h 21600"/>
              <a:gd name="T2" fmla="*/ 0 w 21600"/>
              <a:gd name="T3" fmla="*/ 122848180 h 21600"/>
              <a:gd name="T4" fmla="*/ 339148481 w 21600"/>
              <a:gd name="T5" fmla="*/ 245695820 h 21600"/>
              <a:gd name="T6" fmla="*/ 452197938 w 21600"/>
              <a:gd name="T7" fmla="*/ 12284818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Em conclusão, a disfunção do surfactante pareceu estar associada à insuficiência respiratória na hemorragia pulmonar. </a:t>
            </a:r>
          </a:p>
          <a:p>
            <a:pPr eaLnBrk="1" hangingPunct="1"/>
            <a:r>
              <a:rPr lang="pt-BR" smtClean="0"/>
              <a:t>A administração de surfactante exógeno foi uma terapia adjunta útil  para superar a atividade inibitória contra o surfactante e para normalizar o estado respiratório de dos recém-nascidos com hemorragia pulmonar.</a:t>
            </a:r>
          </a:p>
          <a:p>
            <a:pPr eaLnBrk="1" hangingPunct="1"/>
            <a:r>
              <a:rPr lang="pt-BR" smtClean="0"/>
              <a:t>Uma resposta imediata e sustentada para surfactante exógeno estava relacionado a intervalo mais curto entre o início da hemorragia pulmonar e administração de surfactante.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3"/>
          <p:cNvSpPr>
            <a:spLocks noGrp="1"/>
          </p:cNvSpPr>
          <p:nvPr>
            <p:ph type="body" idx="1"/>
          </p:nvPr>
        </p:nvSpPr>
        <p:spPr>
          <a:xfrm>
            <a:off x="838200" y="2241550"/>
            <a:ext cx="10515600" cy="435133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400" smtClean="0"/>
              <a:t>Yen TA  et al  relataram a ocorrência de hemorragia pulmonar severa  em torno de 2,5 dias  de vida  em 18 RN (incidência de 3,2%), média de idade gestacional de 27 semanas e peso médio de 822g. Dos 18, 13  (88,8%) apresentaram doença da membrana hialina e 13, receberam terapia com surfactante pulmonar. Dos 18, 12 (66.6%) desenvolveram doença da membrana hialina secundária e destes, 4 </a:t>
            </a:r>
            <a:r>
              <a:rPr lang="pt-BR" sz="2400" smtClean="0">
                <a:solidFill>
                  <a:srgbClr val="0000FF"/>
                </a:solidFill>
              </a:rPr>
              <a:t>receberam surfactante pulmonar suplementar (média de 1,2 horas após o evento</a:t>
            </a:r>
            <a:r>
              <a:rPr lang="pt-BR" sz="2400" smtClean="0"/>
              <a:t>). No grupo do surfactante suplementar, o gradiente Alvéolo-arterial e o índice de oxigenação  durante o período de hemorragia pós-pulmonar e 2 a 4 horas houve melhora estatisticamente significativa, enquanto o outro grupo mostrou apenas uma tendência para a melhoria sem alcançar significância estatística quando comparado aos dados de linha de base. A FiO2  necessária também foi menor no grupo de surfactante suplementar. </a:t>
            </a:r>
          </a:p>
        </p:txBody>
      </p:sp>
      <p:sp>
        <p:nvSpPr>
          <p:cNvPr id="44035" name="Rectangle 4"/>
          <p:cNvSpPr>
            <a:spLocks noChangeArrowheads="1"/>
          </p:cNvSpPr>
          <p:nvPr/>
        </p:nvSpPr>
        <p:spPr bwMode="auto">
          <a:xfrm>
            <a:off x="1890713" y="965200"/>
            <a:ext cx="7667625" cy="850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95220" bIns="0" anchor="ctr">
            <a:spAutoFit/>
          </a:bodyPr>
          <a:lstStyle/>
          <a:p>
            <a:pPr algn="ctr"/>
            <a:r>
              <a:rPr lang="pt-BR" sz="1400">
                <a:hlinkClick r:id="rId2"/>
              </a:rPr>
              <a:t>Short-term outcome of pulmonary hemorrhage in very-low-birth-weight preterm infants.</a:t>
            </a:r>
            <a:endParaRPr lang="pt-BR" sz="1400"/>
          </a:p>
          <a:p>
            <a:pPr algn="ctr"/>
            <a:r>
              <a:rPr lang="pt-BR" sz="1400"/>
              <a:t>Yen TA, Wang CC, Hsieh WS, Chou HC, Chen CY, Tsao PN.</a:t>
            </a:r>
          </a:p>
          <a:p>
            <a:pPr algn="ctr"/>
            <a:r>
              <a:rPr lang="pt-BR" sz="1400"/>
              <a:t>Pediatr Neonatol. 2013 Oct;54(5):330-4. doi: 10.1016/j.pedneo.2013.04.005. Epub 2013 May 24.</a:t>
            </a:r>
          </a:p>
          <a:p>
            <a:pPr algn="ctr"/>
            <a:r>
              <a:rPr lang="pt-BR" sz="1400"/>
              <a:t>PMID: 23711674.  </a:t>
            </a:r>
            <a:r>
              <a:rPr lang="pt-BR" sz="1400" u="sng">
                <a:hlinkClick r:id="rId3"/>
              </a:rPr>
              <a:t>Similar articles</a:t>
            </a:r>
            <a:r>
              <a:rPr lang="pt-BR" sz="1400" u="sng"/>
              <a:t>. </a:t>
            </a:r>
            <a:r>
              <a:rPr lang="pt-BR" sz="1400" b="1" u="sng">
                <a:solidFill>
                  <a:srgbClr val="0000FF"/>
                </a:solidFill>
              </a:rPr>
              <a:t>Artigo Integral!</a:t>
            </a:r>
          </a:p>
        </p:txBody>
      </p:sp>
      <p:sp>
        <p:nvSpPr>
          <p:cNvPr id="44036" name="Text Box 5"/>
          <p:cNvSpPr txBox="1">
            <a:spLocks noChangeArrowheads="1"/>
          </p:cNvSpPr>
          <p:nvPr/>
        </p:nvSpPr>
        <p:spPr bwMode="auto">
          <a:xfrm>
            <a:off x="279400" y="428625"/>
            <a:ext cx="11360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Resultados a curto prazo da severa hemorragia pulmonar nos recém-nascidos pré-termo de muito  baixo peso</a:t>
            </a:r>
          </a:p>
        </p:txBody>
      </p:sp>
      <p:sp>
        <p:nvSpPr>
          <p:cNvPr id="44037" name="AutoShape 6"/>
          <p:cNvSpPr>
            <a:spLocks noChangeArrowheads="1"/>
          </p:cNvSpPr>
          <p:nvPr/>
        </p:nvSpPr>
        <p:spPr bwMode="auto">
          <a:xfrm>
            <a:off x="11353800" y="6178550"/>
            <a:ext cx="595313" cy="485775"/>
          </a:xfrm>
          <a:custGeom>
            <a:avLst/>
            <a:gdLst>
              <a:gd name="T0" fmla="*/ 339148481 w 21600"/>
              <a:gd name="T1" fmla="*/ 0 h 21600"/>
              <a:gd name="T2" fmla="*/ 0 w 21600"/>
              <a:gd name="T3" fmla="*/ 122848180 h 21600"/>
              <a:gd name="T4" fmla="*/ 339148481 w 21600"/>
              <a:gd name="T5" fmla="*/ 245695820 h 21600"/>
              <a:gd name="T6" fmla="*/ 452197938 w 21600"/>
              <a:gd name="T7" fmla="*/ 12284818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44038" name="Oval 7"/>
          <p:cNvSpPr>
            <a:spLocks noChangeArrowheads="1"/>
          </p:cNvSpPr>
          <p:nvPr/>
        </p:nvSpPr>
        <p:spPr bwMode="auto">
          <a:xfrm>
            <a:off x="0" y="795338"/>
            <a:ext cx="838200" cy="7127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2013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1377950" y="898525"/>
            <a:ext cx="9769475" cy="284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Line 5"/>
          <p:cNvSpPr>
            <a:spLocks noChangeShapeType="1"/>
          </p:cNvSpPr>
          <p:nvPr/>
        </p:nvSpPr>
        <p:spPr bwMode="auto">
          <a:xfrm flipV="1">
            <a:off x="1003300" y="2571750"/>
            <a:ext cx="414338" cy="254000"/>
          </a:xfrm>
          <a:prstGeom prst="line">
            <a:avLst/>
          </a:prstGeom>
          <a:noFill/>
          <a:ln w="76200">
            <a:solidFill>
              <a:srgbClr val="FF66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5060" name="Line 6"/>
          <p:cNvSpPr>
            <a:spLocks noChangeShapeType="1"/>
          </p:cNvSpPr>
          <p:nvPr/>
        </p:nvSpPr>
        <p:spPr bwMode="auto">
          <a:xfrm flipV="1">
            <a:off x="1209675" y="2825750"/>
            <a:ext cx="334963" cy="371475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5061" name="Text Box 8"/>
          <p:cNvSpPr txBox="1">
            <a:spLocks noChangeArrowheads="1"/>
          </p:cNvSpPr>
          <p:nvPr/>
        </p:nvSpPr>
        <p:spPr bwMode="auto">
          <a:xfrm>
            <a:off x="433388" y="4038600"/>
            <a:ext cx="1110615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600" b="1">
                <a:solidFill>
                  <a:srgbClr val="0000FF"/>
                </a:solidFill>
              </a:rPr>
              <a:t>A racionalidade do uso de surfactante ha hemorragia pulmonar  se deve ao fato da hemoglobina e componentes </a:t>
            </a:r>
          </a:p>
          <a:p>
            <a:pPr algn="ctr"/>
            <a:r>
              <a:rPr lang="pt-BR" sz="1600" b="1">
                <a:solidFill>
                  <a:srgbClr val="0000FF"/>
                </a:solidFill>
              </a:rPr>
              <a:t>plasmáticos (proteínas) inibirem o surfactante pulmonar, inibição esta que pode ter melhora pelo aumento da </a:t>
            </a:r>
          </a:p>
          <a:p>
            <a:pPr algn="ctr"/>
            <a:r>
              <a:rPr lang="pt-BR" sz="1600" b="1">
                <a:solidFill>
                  <a:srgbClr val="0000FF"/>
                </a:solidFill>
              </a:rPr>
              <a:t>concentração do surfactante pulmonar </a:t>
            </a:r>
          </a:p>
          <a:p>
            <a:pPr algn="ctr"/>
            <a:endParaRPr lang="pt-BR" sz="1600" b="1">
              <a:solidFill>
                <a:srgbClr val="0000FF"/>
              </a:solidFill>
            </a:endParaRPr>
          </a:p>
        </p:txBody>
      </p:sp>
      <p:sp>
        <p:nvSpPr>
          <p:cNvPr id="45062" name="AutoShape 9"/>
          <p:cNvSpPr>
            <a:spLocks noChangeArrowheads="1"/>
          </p:cNvSpPr>
          <p:nvPr/>
        </p:nvSpPr>
        <p:spPr bwMode="auto">
          <a:xfrm>
            <a:off x="11353800" y="6178550"/>
            <a:ext cx="595313" cy="485775"/>
          </a:xfrm>
          <a:custGeom>
            <a:avLst/>
            <a:gdLst>
              <a:gd name="T0" fmla="*/ 339148481 w 21600"/>
              <a:gd name="T1" fmla="*/ 0 h 21600"/>
              <a:gd name="T2" fmla="*/ 0 w 21600"/>
              <a:gd name="T3" fmla="*/ 122848180 h 21600"/>
              <a:gd name="T4" fmla="*/ 339148481 w 21600"/>
              <a:gd name="T5" fmla="*/ 245695820 h 21600"/>
              <a:gd name="T6" fmla="*/ 452197938 w 21600"/>
              <a:gd name="T7" fmla="*/ 12284818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z="4800" b="1" smtClean="0">
                <a:solidFill>
                  <a:srgbClr val="0000FF"/>
                </a:solidFill>
              </a:rPr>
              <a:t>Em conclusão</a:t>
            </a:r>
            <a:r>
              <a:rPr lang="pt-BR" smtClean="0"/>
              <a:t>, segundo Yen TA et al:</a:t>
            </a:r>
          </a:p>
        </p:txBody>
      </p:sp>
      <p:sp>
        <p:nvSpPr>
          <p:cNvPr id="46083" name="Rectangle 3"/>
          <p:cNvSpPr>
            <a:spLocks noGrp="1"/>
          </p:cNvSpPr>
          <p:nvPr>
            <p:ph type="body" idx="1"/>
          </p:nvPr>
        </p:nvSpPr>
        <p:spPr>
          <a:xfrm>
            <a:off x="838200" y="1462088"/>
            <a:ext cx="10515600" cy="4351337"/>
          </a:xfrm>
        </p:spPr>
        <p:txBody>
          <a:bodyPr/>
          <a:lstStyle/>
          <a:p>
            <a:pPr eaLnBrk="1" hangingPunct="1">
              <a:buFont typeface="Arial" pitchFamily="34" charset="0"/>
              <a:buNone/>
            </a:pPr>
            <a:r>
              <a:rPr lang="pt-BR" smtClean="0">
                <a:solidFill>
                  <a:srgbClr val="FF66FF"/>
                </a:solidFill>
              </a:rPr>
              <a:t>                            Tratamentos incluindo:</a:t>
            </a:r>
          </a:p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Epinefrina através do tubo endotraqueal, </a:t>
            </a:r>
          </a:p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evitar a sucção endotraqueal desnecessária, </a:t>
            </a:r>
          </a:p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terapia com componentes sanguíneos, </a:t>
            </a:r>
          </a:p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suporte ventilatório com alta frequência </a:t>
            </a:r>
          </a:p>
          <a:p>
            <a:pPr eaLnBrk="1" hangingPunct="1"/>
            <a:r>
              <a:rPr lang="pt-BR" smtClean="0">
                <a:solidFill>
                  <a:srgbClr val="FF66FF"/>
                </a:solidFill>
              </a:rPr>
              <a:t>e terapia com surfactante (nos caso dos doença da membrana hialina secundária) </a:t>
            </a:r>
          </a:p>
          <a:p>
            <a:pPr algn="ctr" eaLnBrk="1" hangingPunct="1">
              <a:buFont typeface="Arial" pitchFamily="34" charset="0"/>
              <a:buNone/>
            </a:pPr>
            <a:r>
              <a:rPr lang="pt-BR" smtClean="0"/>
              <a:t> </a:t>
            </a:r>
            <a:r>
              <a:rPr lang="pt-BR" smtClean="0">
                <a:solidFill>
                  <a:srgbClr val="0000FF"/>
                </a:solidFill>
              </a:rPr>
              <a:t>Foram seguros e eficazes para bebês de muito baixo peso  que desenvolveram hemorragia pulmonar.</a:t>
            </a:r>
          </a:p>
        </p:txBody>
      </p:sp>
      <p:sp>
        <p:nvSpPr>
          <p:cNvPr id="46084" name="AutoShape 4"/>
          <p:cNvSpPr>
            <a:spLocks noChangeArrowheads="1"/>
          </p:cNvSpPr>
          <p:nvPr/>
        </p:nvSpPr>
        <p:spPr bwMode="auto">
          <a:xfrm>
            <a:off x="0" y="2508250"/>
            <a:ext cx="838200" cy="3511550"/>
          </a:xfrm>
          <a:prstGeom prst="curvedRightArrow">
            <a:avLst>
              <a:gd name="adj1" fmla="val 83788"/>
              <a:gd name="adj2" fmla="val 167576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 eaLnBrk="1" hangingPunct="1"/>
            <a:r>
              <a:rPr lang="pt-BR" sz="4000" smtClean="0">
                <a:solidFill>
                  <a:srgbClr val="FF3300"/>
                </a:solidFill>
              </a:rPr>
              <a:t> </a:t>
            </a:r>
            <a:r>
              <a:rPr lang="pt-BR" b="1" smtClean="0">
                <a:solidFill>
                  <a:srgbClr val="FF3300"/>
                </a:solidFill>
              </a:rPr>
              <a:t>Hemorragia pulmonar</a:t>
            </a:r>
            <a:r>
              <a:rPr lang="pt-BR" smtClean="0">
                <a:solidFill>
                  <a:srgbClr val="FF3300"/>
                </a:solidFill>
              </a:rPr>
              <a:t/>
            </a:r>
            <a:br>
              <a:rPr lang="pt-BR" smtClean="0">
                <a:solidFill>
                  <a:srgbClr val="FF3300"/>
                </a:solidFill>
              </a:rPr>
            </a:br>
            <a:r>
              <a:rPr lang="pt-BR" sz="2400" b="1" i="1" smtClean="0">
                <a:solidFill>
                  <a:srgbClr val="0000FF"/>
                </a:solidFill>
              </a:rPr>
              <a:t>Capítulo do livro Assistência ao Recém-Nascido de Risco, 4ª Edição,Hospital de Ensino Materno Infantil de Brasília, 2018, em preparação</a:t>
            </a:r>
          </a:p>
        </p:txBody>
      </p:sp>
      <p:sp>
        <p:nvSpPr>
          <p:cNvPr id="47107" name="Rectangle 3"/>
          <p:cNvSpPr>
            <a:spLocks noGrp="1"/>
          </p:cNvSpPr>
          <p:nvPr>
            <p:ph type="body" idx="1"/>
          </p:nvPr>
        </p:nvSpPr>
        <p:spPr>
          <a:xfrm>
            <a:off x="715963" y="1325563"/>
            <a:ext cx="10515600" cy="4957762"/>
          </a:xfrm>
        </p:spPr>
        <p:txBody>
          <a:bodyPr/>
          <a:lstStyle/>
          <a:p>
            <a:pPr eaLnBrk="1" hangingPunct="1"/>
            <a:r>
              <a:rPr lang="pt-BR" smtClean="0"/>
              <a:t> </a:t>
            </a:r>
            <a:r>
              <a:rPr lang="pt-BR" sz="1600" smtClean="0"/>
              <a:t>A hemorragia pulmonar é definida pela presença de secreção tinta de sangue na sucção do tubo endotraqueal, acompanhado por um aumento no índice de oxigenação maior que 100% do valor imediatamente antes da ocorrência da hemorragia pulmonar.</a:t>
            </a:r>
          </a:p>
          <a:p>
            <a:pPr eaLnBrk="1" hangingPunct="1"/>
            <a:r>
              <a:rPr lang="pt-BR" sz="1600" smtClean="0"/>
              <a:t>Ocorre com 2-4 dias de vida, principalmente em recém-nascidos ventilados com severo quadro de doença da membrana hialina que recebeu surfactante pulmonar.</a:t>
            </a:r>
          </a:p>
          <a:p>
            <a:pPr eaLnBrk="1" hangingPunct="1"/>
            <a:r>
              <a:rPr lang="pt-BR" sz="1600" smtClean="0"/>
              <a:t>	Maciça hemorragia pulmonar no recém-nascido (RN) freqüentemente está associada à doença da membrana hialina, podendo ser, freqüentemente indistinguível desta do ponto de vista radiológico. </a:t>
            </a:r>
          </a:p>
          <a:p>
            <a:pPr eaLnBrk="1" hangingPunct="1"/>
            <a:r>
              <a:rPr lang="pt-BR" sz="1600" smtClean="0"/>
              <a:t>	Estudo recente a partir de 596 411 crianças (de 340 Unidades de Terapia Intensiva Neonatal da Rede Pediatrix dos Estados Unidos de 2005 a 2014 sem anomalias congênitas), os autores identificaram  2799 com diagnóstico de hemorragia pulmonar. A incidência máxima foi de 86,9 casos por 1000 admissões para neonatos nascidos às 24 semanas de gestação. </a:t>
            </a:r>
          </a:p>
          <a:p>
            <a:pPr eaLnBrk="1" hangingPunct="1"/>
            <a:r>
              <a:rPr lang="pt-BR" sz="1600" smtClean="0"/>
              <a:t>    	 Os sobreviventes tiveram exposição mais freqüente aos esteróides pré-natais, mais provável de nascer por parto por cesariana e teve idade gestacional significativamente maior e peso ao nascer e  também tiveram exposição significativamente menor aos pressores. </a:t>
            </a:r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2347913" y="5326063"/>
            <a:ext cx="9264650" cy="12049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tIns="126960" bIns="25392" anchor="ctr">
            <a:spAutoFit/>
          </a:bodyPr>
          <a:lstStyle/>
          <a:p>
            <a:r>
              <a:rPr lang="pt-BR" sz="2200" b="1" u="sng">
                <a:solidFill>
                  <a:srgbClr val="072A4D"/>
                </a:solidFill>
                <a:latin typeface="Lato" pitchFamily="34" charset="0"/>
                <a:hlinkClick r:id="rId2"/>
              </a:rPr>
              <a:t>Hemorragia Pulmonar-2018</a:t>
            </a:r>
            <a:endParaRPr lang="pt-BR" sz="2200" b="1">
              <a:solidFill>
                <a:srgbClr val="072A4D"/>
              </a:solidFill>
              <a:latin typeface="Lato" pitchFamily="34" charset="0"/>
            </a:endParaRPr>
          </a:p>
          <a:p>
            <a:pPr eaLnBrk="0" hangingPunct="0"/>
            <a:r>
              <a:rPr lang="pt-BR" sz="1300">
                <a:solidFill>
                  <a:srgbClr val="2A6490"/>
                </a:solidFill>
                <a:latin typeface="Source Sans Pro"/>
              </a:rPr>
              <a:t>  </a:t>
            </a:r>
            <a:r>
              <a:rPr lang="pt-BR" sz="1300">
                <a:solidFill>
                  <a:srgbClr val="2A6490"/>
                </a:solidFill>
                <a:latin typeface="Calibri" pitchFamily="34" charset="0"/>
              </a:rPr>
              <a:t>       </a:t>
            </a:r>
            <a:r>
              <a:rPr lang="pt-BR" sz="1300">
                <a:solidFill>
                  <a:srgbClr val="424242"/>
                </a:solidFill>
                <a:latin typeface="Source Sans Pro"/>
              </a:rPr>
              <a:t/>
            </a:r>
            <a:br>
              <a:rPr lang="pt-BR" sz="1300">
                <a:solidFill>
                  <a:srgbClr val="424242"/>
                </a:solidFill>
                <a:latin typeface="Source Sans Pro"/>
              </a:rPr>
            </a:br>
            <a:endParaRPr lang="pt-BR" sz="800"/>
          </a:p>
          <a:p>
            <a:pPr eaLnBrk="0" hangingPunct="0"/>
            <a:r>
              <a:rPr lang="pt-BR" sz="1300">
                <a:solidFill>
                  <a:srgbClr val="2A6490"/>
                </a:solidFill>
                <a:latin typeface="Source Sans Pro"/>
              </a:rPr>
              <a:t/>
            </a:r>
            <a:br>
              <a:rPr lang="pt-BR" sz="1300">
                <a:solidFill>
                  <a:srgbClr val="2A6490"/>
                </a:solidFill>
                <a:latin typeface="Source Sans Pro"/>
              </a:rPr>
            </a:br>
            <a:endParaRPr lang="pt-BR" sz="1300">
              <a:solidFill>
                <a:srgbClr val="2A6490"/>
              </a:solidFill>
              <a:latin typeface="Source Sans Pro"/>
            </a:endParaRPr>
          </a:p>
        </p:txBody>
      </p:sp>
      <p:pic>
        <p:nvPicPr>
          <p:cNvPr id="47109" name="Picture 5" descr="doc">
            <a:hlinkClick r:id="rId3" tooltip="NOVO-HEMORRAGIA PULMONAR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50038" y="5491163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10" name="Line 7"/>
          <p:cNvSpPr>
            <a:spLocks noChangeShapeType="1"/>
          </p:cNvSpPr>
          <p:nvPr/>
        </p:nvSpPr>
        <p:spPr bwMode="auto">
          <a:xfrm flipV="1">
            <a:off x="2927350" y="5948363"/>
            <a:ext cx="485775" cy="334962"/>
          </a:xfrm>
          <a:prstGeom prst="line">
            <a:avLst/>
          </a:prstGeom>
          <a:noFill/>
          <a:ln w="76200">
            <a:solidFill>
              <a:srgbClr val="FF66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7111" name="Text Box 8"/>
          <p:cNvSpPr txBox="1">
            <a:spLocks noChangeArrowheads="1"/>
          </p:cNvSpPr>
          <p:nvPr/>
        </p:nvSpPr>
        <p:spPr bwMode="auto">
          <a:xfrm>
            <a:off x="3321050" y="6015038"/>
            <a:ext cx="4616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Clique Aqui com o eslide em Apresentação!</a:t>
            </a:r>
          </a:p>
        </p:txBody>
      </p:sp>
      <p:sp>
        <p:nvSpPr>
          <p:cNvPr id="47112" name="Oval 9"/>
          <p:cNvSpPr>
            <a:spLocks noChangeArrowheads="1"/>
          </p:cNvSpPr>
          <p:nvPr/>
        </p:nvSpPr>
        <p:spPr bwMode="auto">
          <a:xfrm>
            <a:off x="296863" y="0"/>
            <a:ext cx="838200" cy="7127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2018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/>
          </p:cNvSpPr>
          <p:nvPr>
            <p:ph type="title"/>
          </p:nvPr>
        </p:nvSpPr>
        <p:spPr>
          <a:xfrm>
            <a:off x="350838" y="206375"/>
            <a:ext cx="10515600" cy="1325563"/>
          </a:xfrm>
        </p:spPr>
        <p:txBody>
          <a:bodyPr/>
          <a:lstStyle/>
          <a:p>
            <a:pPr eaLnBrk="1" hangingPunct="1"/>
            <a:r>
              <a:rPr lang="pt-BR" b="1" smtClean="0">
                <a:solidFill>
                  <a:srgbClr val="0000FF"/>
                </a:solidFill>
              </a:rPr>
              <a:t>Obrigado!</a:t>
            </a:r>
          </a:p>
        </p:txBody>
      </p:sp>
      <p:pic>
        <p:nvPicPr>
          <p:cNvPr id="48131" name="Picture 4"/>
          <p:cNvPicPr>
            <a:picLocks noChangeAspect="1" noChangeArrowheads="1"/>
          </p:cNvPicPr>
          <p:nvPr/>
        </p:nvPicPr>
        <p:blipFill>
          <a:blip r:embed="rId2">
            <a:lum bright="-6000" contrast="12000"/>
          </a:blip>
          <a:srcRect/>
          <a:stretch>
            <a:fillRect/>
          </a:stretch>
        </p:blipFill>
        <p:spPr bwMode="auto">
          <a:xfrm>
            <a:off x="739775" y="1147763"/>
            <a:ext cx="10420350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2" name="Text Box 5"/>
          <p:cNvSpPr txBox="1">
            <a:spLocks noChangeArrowheads="1"/>
          </p:cNvSpPr>
          <p:nvPr/>
        </p:nvSpPr>
        <p:spPr bwMode="auto">
          <a:xfrm>
            <a:off x="2054225" y="6176963"/>
            <a:ext cx="8528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Ddos. Raphaella, Caio, Bruno, Allana, (Dr. Paulo R. Margotto) e Matheus Dourado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624</TotalTime>
  <Words>4625</Words>
  <Application>Microsoft Office PowerPoint</Application>
  <PresentationFormat>Personalizar</PresentationFormat>
  <Paragraphs>249</Paragraphs>
  <Slides>46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46</vt:i4>
      </vt:variant>
    </vt:vector>
  </HeadingPairs>
  <TitlesOfParts>
    <vt:vector size="52" baseType="lpstr">
      <vt:lpstr>Arial</vt:lpstr>
      <vt:lpstr>Calibri Light</vt:lpstr>
      <vt:lpstr>Calibri</vt:lpstr>
      <vt:lpstr>Lato</vt:lpstr>
      <vt:lpstr>Source Sans Pro</vt:lpstr>
      <vt:lpstr>Tema do Office</vt:lpstr>
      <vt:lpstr>Hemorragia pulmonar nos recém-nascidos de muito baixo peso: fatores de risco e manejo  Pulmonary hemorrhage in very low-birthweight infants: risk factors and management. Chen YY, Wang HP, Lin SM, Chang JT, Hsieh KS, Huang FK, Chiou YH, Huang YF; Taiwan Premature Infant Development Collaborative Study Group.Pediatr Int. 2012 Dec;54(6):743-7. doi: 10.1111/j.1442-200X.2012.03670.x. Epub 2012 Sep 11.PMID: 22640396. Similar articles </vt:lpstr>
      <vt:lpstr>Introdução </vt:lpstr>
      <vt:lpstr>Introdução </vt:lpstr>
      <vt:lpstr>Métodos </vt:lpstr>
      <vt:lpstr>Métodos  </vt:lpstr>
      <vt:lpstr>Métodos </vt:lpstr>
      <vt:lpstr>Métodos</vt:lpstr>
      <vt:lpstr>Resultados</vt:lpstr>
      <vt:lpstr>Resultados</vt:lpstr>
      <vt:lpstr>Slide 10</vt:lpstr>
      <vt:lpstr>Resultados</vt:lpstr>
      <vt:lpstr>Slide 12</vt:lpstr>
      <vt:lpstr>Slide 13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Conclusão</vt:lpstr>
      <vt:lpstr>Slide 26</vt:lpstr>
      <vt:lpstr>References</vt:lpstr>
      <vt:lpstr>Slide 28</vt:lpstr>
      <vt:lpstr>Nota do Editor do site, Dr. Paulo R. Margotto. Consultem também! Aqui e Agora!</vt:lpstr>
      <vt:lpstr>Slide 30</vt:lpstr>
      <vt:lpstr>Slide 31</vt:lpstr>
      <vt:lpstr>Slide 32</vt:lpstr>
      <vt:lpstr>Slide 33</vt:lpstr>
      <vt:lpstr>Slide 34</vt:lpstr>
      <vt:lpstr>Slide 35</vt:lpstr>
      <vt:lpstr>CONCLUSÃO DOS AUTORES...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Em conclusão, segundo Yen TA et al:</vt:lpstr>
      <vt:lpstr> Hemorragia pulmonar Capítulo do livro Assistência ao Recém-Nascido de Risco, 4ª Edição,Hospital de Ensino Materno Infantil de Brasília, 2018, em preparação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Pulmonary Hemorrhage in Very Low-Birthweight Infants: Risk Factors and Management</dc:title>
  <dc:creator>Caio Freire de Abreu</dc:creator>
  <cp:lastModifiedBy>Paulo</cp:lastModifiedBy>
  <cp:revision>32</cp:revision>
  <dcterms:created xsi:type="dcterms:W3CDTF">2018-02-21T23:59:57Z</dcterms:created>
  <dcterms:modified xsi:type="dcterms:W3CDTF">2018-03-17T00:48:28Z</dcterms:modified>
</cp:coreProperties>
</file>