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82" r:id="rId2"/>
    <p:sldId id="314" r:id="rId3"/>
    <p:sldId id="298" r:id="rId4"/>
    <p:sldId id="323" r:id="rId5"/>
    <p:sldId id="324" r:id="rId6"/>
    <p:sldId id="299" r:id="rId7"/>
    <p:sldId id="300" r:id="rId8"/>
    <p:sldId id="301" r:id="rId9"/>
    <p:sldId id="313" r:id="rId10"/>
    <p:sldId id="315" r:id="rId11"/>
    <p:sldId id="316" r:id="rId12"/>
    <p:sldId id="302" r:id="rId13"/>
    <p:sldId id="322" r:id="rId14"/>
    <p:sldId id="303" r:id="rId15"/>
    <p:sldId id="304" r:id="rId16"/>
    <p:sldId id="305" r:id="rId17"/>
    <p:sldId id="306" r:id="rId18"/>
    <p:sldId id="307" r:id="rId19"/>
    <p:sldId id="325" r:id="rId20"/>
    <p:sldId id="308" r:id="rId21"/>
    <p:sldId id="330" r:id="rId22"/>
    <p:sldId id="332" r:id="rId23"/>
    <p:sldId id="333" r:id="rId24"/>
    <p:sldId id="331" r:id="rId25"/>
    <p:sldId id="310" r:id="rId26"/>
    <p:sldId id="311" r:id="rId27"/>
    <p:sldId id="312" r:id="rId28"/>
    <p:sldId id="317" r:id="rId29"/>
    <p:sldId id="326" r:id="rId30"/>
    <p:sldId id="329" r:id="rId31"/>
  </p:sldIdLst>
  <p:sldSz cx="13004800" cy="9753600"/>
  <p:notesSz cx="6858000" cy="9144000"/>
  <p:defaultTextStyle>
    <a:defPPr>
      <a:defRPr lang="pt-BR"/>
    </a:defPPr>
    <a:lvl1pPr algn="l" defTabSz="584200" rtl="0" fontAlgn="base">
      <a:spcBef>
        <a:spcPct val="0"/>
      </a:spcBef>
      <a:spcAft>
        <a:spcPct val="0"/>
      </a:spcAft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1pPr>
    <a:lvl2pPr marL="457200" algn="l" defTabSz="584200" rtl="0" fontAlgn="base">
      <a:spcBef>
        <a:spcPct val="0"/>
      </a:spcBef>
      <a:spcAft>
        <a:spcPct val="0"/>
      </a:spcAft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2pPr>
    <a:lvl3pPr marL="914400" algn="l" defTabSz="584200" rtl="0" fontAlgn="base">
      <a:spcBef>
        <a:spcPct val="0"/>
      </a:spcBef>
      <a:spcAft>
        <a:spcPct val="0"/>
      </a:spcAft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3pPr>
    <a:lvl4pPr marL="1371600" algn="l" defTabSz="584200" rtl="0" fontAlgn="base">
      <a:spcBef>
        <a:spcPct val="0"/>
      </a:spcBef>
      <a:spcAft>
        <a:spcPct val="0"/>
      </a:spcAft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4pPr>
    <a:lvl5pPr marL="1828800" algn="l" defTabSz="584200" rtl="0" fontAlgn="base">
      <a:spcBef>
        <a:spcPct val="0"/>
      </a:spcBef>
      <a:spcAft>
        <a:spcPct val="0"/>
      </a:spcAft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5pPr>
    <a:lvl6pPr marL="2286000" algn="l" defTabSz="914400" rtl="0" eaLnBrk="1" latinLnBrk="0" hangingPunct="1"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6pPr>
    <a:lvl7pPr marL="2743200" algn="l" defTabSz="914400" rtl="0" eaLnBrk="1" latinLnBrk="0" hangingPunct="1"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7pPr>
    <a:lvl8pPr marL="3200400" algn="l" defTabSz="914400" rtl="0" eaLnBrk="1" latinLnBrk="0" hangingPunct="1"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8pPr>
    <a:lvl9pPr marL="3657600" algn="l" defTabSz="914400" rtl="0" eaLnBrk="1" latinLnBrk="0" hangingPunct="1">
      <a:defRPr sz="3600" kern="1200">
        <a:solidFill>
          <a:srgbClr val="5E5E5E"/>
        </a:solidFill>
        <a:latin typeface="Baskerville"/>
        <a:ea typeface="Baskerville"/>
        <a:cs typeface="Baskerville"/>
        <a:sym typeface="Baskerville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3300"/>
    <a:srgbClr val="FFFF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D9E3E9"/>
          </a:solidFill>
        </a:fill>
      </a:tcStyle>
    </a:wholeTbl>
    <a:band2H>
      <a:tcTxStyle/>
      <a:tcStyle>
        <a:tcBdr/>
        <a:fill>
          <a:solidFill>
            <a:srgbClr val="EDF1F4"/>
          </a:solidFill>
        </a:fill>
      </a:tcStyle>
    </a:band2H>
    <a:firstCol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87AEC1"/>
          </a:solidFill>
        </a:fill>
      </a:tcStyle>
    </a:firstCol>
    <a:la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381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87AEC1"/>
          </a:solidFill>
        </a:fill>
      </a:tcStyle>
    </a:lastRow>
    <a:fir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381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87AEC1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ECD6D3"/>
          </a:solidFill>
        </a:fill>
      </a:tcStyle>
    </a:wholeTbl>
    <a:band2H>
      <a:tcTxStyle/>
      <a:tcStyle>
        <a:tcBdr/>
        <a:fill>
          <a:solidFill>
            <a:srgbClr val="F6ECEA"/>
          </a:solidFill>
        </a:fill>
      </a:tcStyle>
    </a:band2H>
    <a:firstCol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CC7A69"/>
          </a:solidFill>
        </a:fill>
      </a:tcStyle>
    </a:firstCol>
    <a:la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381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CC7A69"/>
          </a:solidFill>
        </a:fill>
      </a:tcStyle>
    </a:lastRow>
    <a:fir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381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CC7A69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E9EDDA"/>
          </a:solidFill>
        </a:fill>
      </a:tcStyle>
    </a:wholeTbl>
    <a:band2H>
      <a:tcTxStyle/>
      <a:tcStyle>
        <a:tcBdr/>
        <a:fill>
          <a:solidFill>
            <a:srgbClr val="F4F6ED"/>
          </a:solidFill>
        </a:fill>
      </a:tcStyle>
    </a:band2H>
    <a:firstCol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C3CD8B"/>
          </a:solidFill>
        </a:fill>
      </a:tcStyle>
    </a:firstCol>
    <a:la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381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C3CD8B"/>
          </a:solidFill>
        </a:fill>
      </a:tcStyle>
    </a:lastRow>
    <a:fir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381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C3CD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9E9E9"/>
          </a:solidFill>
        </a:fill>
      </a:tcStyle>
    </a:wholeTbl>
    <a:band2H>
      <a:tcTxStyle/>
      <a:tcStyle>
        <a:tcBdr/>
        <a:fill>
          <a:solidFill>
            <a:srgbClr val="5E0033"/>
          </a:solidFill>
        </a:fill>
      </a:tcStyle>
    </a:band2H>
    <a:firstCol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7AEC1"/>
          </a:solidFill>
        </a:fill>
      </a:tcStyle>
    </a:firstCol>
    <a:lastRow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E5E5E"/>
              </a:solidFill>
              <a:prstDash val="solid"/>
              <a:bevel/>
            </a:ln>
          </a:top>
          <a:bottom>
            <a:ln w="25400" cap="flat">
              <a:solidFill>
                <a:srgbClr val="5E5E5E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E0033"/>
          </a:solidFill>
        </a:fill>
      </a:tcStyle>
    </a:lastRow>
    <a:fir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E5E5E"/>
              </a:solidFill>
              <a:prstDash val="solid"/>
              <a:bevel/>
            </a:ln>
          </a:top>
          <a:bottom>
            <a:ln w="25400" cap="flat">
              <a:solidFill>
                <a:srgbClr val="5E5E5E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7AEC1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D1D1D1"/>
          </a:solidFill>
        </a:fill>
      </a:tcStyle>
    </a:wholeTbl>
    <a:band2H>
      <a:tcTxStyle/>
      <a:tcStyle>
        <a:tcBdr/>
        <a:fill>
          <a:solidFill>
            <a:srgbClr val="E9E9E9"/>
          </a:solidFill>
        </a:fill>
      </a:tcStyle>
    </a:band2H>
    <a:firstCol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5E5E5E"/>
          </a:solidFill>
        </a:fill>
      </a:tcStyle>
    </a:firstCol>
    <a:la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38100" cap="flat">
              <a:solidFill>
                <a:srgbClr val="5E0033"/>
              </a:solidFill>
              <a:prstDash val="solid"/>
              <a:bevel/>
            </a:ln>
          </a:top>
          <a:bottom>
            <a:ln w="127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5E5E5E"/>
          </a:solidFill>
        </a:fill>
      </a:tcStyle>
    </a:lastRow>
    <a:firstRow>
      <a:tcTxStyle b="on" i="on">
        <a:font>
          <a:latin typeface="Baskerville"/>
          <a:ea typeface="Baskerville"/>
          <a:cs typeface="Baskerville"/>
        </a:font>
        <a:srgbClr val="5E0033"/>
      </a:tcTxStyle>
      <a:tcStyle>
        <a:tcBdr>
          <a:left>
            <a:ln w="12700" cap="flat">
              <a:solidFill>
                <a:srgbClr val="5E0033"/>
              </a:solidFill>
              <a:prstDash val="solid"/>
              <a:bevel/>
            </a:ln>
          </a:left>
          <a:right>
            <a:ln w="12700" cap="flat">
              <a:solidFill>
                <a:srgbClr val="5E0033"/>
              </a:solidFill>
              <a:prstDash val="solid"/>
              <a:bevel/>
            </a:ln>
          </a:right>
          <a:top>
            <a:ln w="12700" cap="flat">
              <a:solidFill>
                <a:srgbClr val="5E0033"/>
              </a:solidFill>
              <a:prstDash val="solid"/>
              <a:bevel/>
            </a:ln>
          </a:top>
          <a:bottom>
            <a:ln w="38100" cap="flat">
              <a:solidFill>
                <a:srgbClr val="5E0033"/>
              </a:solidFill>
              <a:prstDash val="solid"/>
              <a:bevel/>
            </a:ln>
          </a:bottom>
          <a:insideH>
            <a:ln w="12700" cap="flat">
              <a:solidFill>
                <a:srgbClr val="5E0033"/>
              </a:solidFill>
              <a:prstDash val="solid"/>
              <a:bevel/>
            </a:ln>
          </a:insideH>
          <a:insideV>
            <a:ln w="12700" cap="flat">
              <a:solidFill>
                <a:srgbClr val="5E0033"/>
              </a:solidFill>
              <a:prstDash val="solid"/>
              <a:bevel/>
            </a:ln>
          </a:insideV>
        </a:tcBdr>
        <a:fill>
          <a:solidFill>
            <a:srgbClr val="5E5E5E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bevel/>
            </a:ln>
          </a:left>
          <a:right>
            <a:ln w="12700" cap="flat">
              <a:solidFill>
                <a:srgbClr val="5E5E5E"/>
              </a:solidFill>
              <a:prstDash val="solid"/>
              <a:bevel/>
            </a:ln>
          </a:right>
          <a:top>
            <a:ln w="12700" cap="flat">
              <a:solidFill>
                <a:srgbClr val="5E5E5E"/>
              </a:solidFill>
              <a:prstDash val="solid"/>
              <a:bevel/>
            </a:ln>
          </a:top>
          <a:bottom>
            <a:ln w="12700" cap="flat">
              <a:solidFill>
                <a:srgbClr val="5E5E5E"/>
              </a:solidFill>
              <a:prstDash val="solid"/>
              <a:bevel/>
            </a:ln>
          </a:bottom>
          <a:insideH>
            <a:ln w="12700" cap="flat">
              <a:solidFill>
                <a:srgbClr val="5E5E5E"/>
              </a:solidFill>
              <a:prstDash val="solid"/>
              <a:bevel/>
            </a:ln>
          </a:insideH>
          <a:insideV>
            <a:ln w="12700" cap="flat">
              <a:solidFill>
                <a:srgbClr val="5E5E5E"/>
              </a:solidFill>
              <a:prstDash val="solid"/>
              <a:bevel/>
            </a:ln>
          </a:insideV>
        </a:tcBdr>
        <a:fill>
          <a:solidFill>
            <a:srgbClr val="5E5E5E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bevel/>
            </a:ln>
          </a:left>
          <a:right>
            <a:ln w="12700" cap="flat">
              <a:solidFill>
                <a:srgbClr val="5E5E5E"/>
              </a:solidFill>
              <a:prstDash val="solid"/>
              <a:bevel/>
            </a:ln>
          </a:right>
          <a:top>
            <a:ln w="12700" cap="flat">
              <a:solidFill>
                <a:srgbClr val="5E5E5E"/>
              </a:solidFill>
              <a:prstDash val="solid"/>
              <a:bevel/>
            </a:ln>
          </a:top>
          <a:bottom>
            <a:ln w="12700" cap="flat">
              <a:solidFill>
                <a:srgbClr val="5E5E5E"/>
              </a:solidFill>
              <a:prstDash val="solid"/>
              <a:bevel/>
            </a:ln>
          </a:bottom>
          <a:insideH>
            <a:ln w="12700" cap="flat">
              <a:solidFill>
                <a:srgbClr val="5E5E5E"/>
              </a:solidFill>
              <a:prstDash val="solid"/>
              <a:bevel/>
            </a:ln>
          </a:insideH>
          <a:insideV>
            <a:ln w="12700" cap="flat">
              <a:solidFill>
                <a:srgbClr val="5E5E5E"/>
              </a:solidFill>
              <a:prstDash val="solid"/>
              <a:bevel/>
            </a:ln>
          </a:insideV>
        </a:tcBdr>
        <a:fill>
          <a:solidFill>
            <a:srgbClr val="5E5E5E">
              <a:alpha val="20000"/>
            </a:srgbClr>
          </a:solidFill>
        </a:fill>
      </a:tcStyle>
    </a:firstCol>
    <a:lastRow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bevel/>
            </a:ln>
          </a:left>
          <a:right>
            <a:ln w="12700" cap="flat">
              <a:solidFill>
                <a:srgbClr val="5E5E5E"/>
              </a:solidFill>
              <a:prstDash val="solid"/>
              <a:bevel/>
            </a:ln>
          </a:right>
          <a:top>
            <a:ln w="50800" cap="flat">
              <a:solidFill>
                <a:srgbClr val="5E5E5E"/>
              </a:solidFill>
              <a:prstDash val="solid"/>
              <a:bevel/>
            </a:ln>
          </a:top>
          <a:bottom>
            <a:ln w="12700" cap="flat">
              <a:solidFill>
                <a:srgbClr val="5E5E5E"/>
              </a:solidFill>
              <a:prstDash val="solid"/>
              <a:bevel/>
            </a:ln>
          </a:bottom>
          <a:insideH>
            <a:ln w="12700" cap="flat">
              <a:solidFill>
                <a:srgbClr val="5E5E5E"/>
              </a:solidFill>
              <a:prstDash val="solid"/>
              <a:bevel/>
            </a:ln>
          </a:insideH>
          <a:insideV>
            <a:ln w="12700" cap="flat">
              <a:solidFill>
                <a:srgbClr val="5E5E5E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Baskerville"/>
          <a:ea typeface="Baskerville"/>
          <a:cs typeface="Baskerville"/>
        </a:font>
        <a:srgbClr val="5E5E5E"/>
      </a:tcTxStyle>
      <a:tcStyle>
        <a:tcBdr>
          <a:left>
            <a:ln w="12700" cap="flat">
              <a:solidFill>
                <a:srgbClr val="5E5E5E"/>
              </a:solidFill>
              <a:prstDash val="solid"/>
              <a:bevel/>
            </a:ln>
          </a:left>
          <a:right>
            <a:ln w="12700" cap="flat">
              <a:solidFill>
                <a:srgbClr val="5E5E5E"/>
              </a:solidFill>
              <a:prstDash val="solid"/>
              <a:bevel/>
            </a:ln>
          </a:right>
          <a:top>
            <a:ln w="12700" cap="flat">
              <a:solidFill>
                <a:srgbClr val="5E5E5E"/>
              </a:solidFill>
              <a:prstDash val="solid"/>
              <a:bevel/>
            </a:ln>
          </a:top>
          <a:bottom>
            <a:ln w="25400" cap="flat">
              <a:solidFill>
                <a:srgbClr val="5E5E5E"/>
              </a:solidFill>
              <a:prstDash val="solid"/>
              <a:bevel/>
            </a:ln>
          </a:bottom>
          <a:insideH>
            <a:ln w="12700" cap="flat">
              <a:solidFill>
                <a:srgbClr val="5E5E5E"/>
              </a:solidFill>
              <a:prstDash val="solid"/>
              <a:bevel/>
            </a:ln>
          </a:insideH>
          <a:insideV>
            <a:ln w="12700" cap="flat">
              <a:solidFill>
                <a:srgbClr val="5E5E5E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-1080" y="-91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30" name="Shape 3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Subtítulo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/>
          </p:cNvSpPr>
          <p:nvPr>
            <p:ph type="title"/>
          </p:nvPr>
        </p:nvSpPr>
        <p:spPr>
          <a:xfrm>
            <a:off x="787400" y="1511300"/>
            <a:ext cx="11430000" cy="3810000"/>
          </a:xfrm>
          <a:prstGeom prst="rect">
            <a:avLst/>
          </a:prstGeom>
        </p:spPr>
        <p:txBody>
          <a:bodyPr anchor="b"/>
          <a:lstStyle>
            <a:lvl1pPr>
              <a:defRPr>
                <a:solidFill>
                  <a:srgbClr val="276D6D"/>
                </a:solidFill>
              </a:defRPr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6" name="Shape 6"/>
          <p:cNvSpPr>
            <a:spLocks noGrp="1"/>
          </p:cNvSpPr>
          <p:nvPr>
            <p:ph type="body" idx="1"/>
          </p:nvPr>
        </p:nvSpPr>
        <p:spPr>
          <a:xfrm>
            <a:off x="787400" y="5308600"/>
            <a:ext cx="11430000" cy="1447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0" algn="ctr">
              <a:spcBef>
                <a:spcPts val="0"/>
              </a:spcBef>
              <a:buSzTx/>
              <a:buNone/>
              <a:defRPr sz="4000"/>
            </a:lvl2pPr>
            <a:lvl3pPr marL="0" indent="0" algn="ctr">
              <a:spcBef>
                <a:spcPts val="0"/>
              </a:spcBef>
              <a:buSzTx/>
              <a:buNone/>
              <a:defRPr sz="4000"/>
            </a:lvl3pPr>
            <a:lvl4pPr marL="0" indent="0" algn="ctr">
              <a:spcBef>
                <a:spcPts val="0"/>
              </a:spcBef>
              <a:buSzTx/>
              <a:buNone/>
              <a:defRPr sz="4000"/>
            </a:lvl4pPr>
            <a:lvl5pPr marL="0" indent="0" algn="ctr">
              <a:spcBef>
                <a:spcPts val="0"/>
              </a:spcBef>
              <a:buSzTx/>
              <a:buNone/>
              <a:defRPr sz="40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Ce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787400" y="3657600"/>
            <a:ext cx="11430000" cy="243840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>
            <a:spLocks noGrp="1"/>
          </p:cNvSpPr>
          <p:nvPr>
            <p:ph type="title"/>
          </p:nvPr>
        </p:nvSpPr>
        <p:spPr>
          <a:xfrm>
            <a:off x="457200" y="0"/>
            <a:ext cx="5600700" cy="4711700"/>
          </a:xfrm>
          <a:prstGeom prst="rect">
            <a:avLst/>
          </a:prstGeom>
        </p:spPr>
        <p:txBody>
          <a:bodyPr anchor="b"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14" name="Shape 14"/>
          <p:cNvSpPr>
            <a:spLocks noGrp="1"/>
          </p:cNvSpPr>
          <p:nvPr>
            <p:ph type="body" idx="1"/>
          </p:nvPr>
        </p:nvSpPr>
        <p:spPr>
          <a:xfrm>
            <a:off x="457200" y="4851400"/>
            <a:ext cx="5600700" cy="49022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000"/>
            </a:lvl1pPr>
            <a:lvl2pPr marL="0" indent="0" algn="ctr">
              <a:spcBef>
                <a:spcPts val="0"/>
              </a:spcBef>
              <a:buSzTx/>
              <a:buNone/>
              <a:defRPr sz="4000"/>
            </a:lvl2pPr>
            <a:lvl3pPr marL="0" indent="0" algn="ctr">
              <a:spcBef>
                <a:spcPts val="0"/>
              </a:spcBef>
              <a:buSzTx/>
              <a:buNone/>
              <a:defRPr sz="4000"/>
            </a:lvl3pPr>
            <a:lvl4pPr marL="0" indent="0" algn="ctr">
              <a:spcBef>
                <a:spcPts val="0"/>
              </a:spcBef>
              <a:buSzTx/>
              <a:buNone/>
              <a:defRPr sz="4000"/>
            </a:lvl4pPr>
            <a:lvl5pPr marL="0" indent="0" algn="ctr">
              <a:spcBef>
                <a:spcPts val="0"/>
              </a:spcBef>
              <a:buSzTx/>
              <a:buNone/>
              <a:defRPr sz="40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- Superio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787400" y="36149"/>
            <a:ext cx="11430000" cy="2874102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19" name="Shape 19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22" name="Shape 22"/>
          <p:cNvSpPr>
            <a:spLocks noGrp="1"/>
          </p:cNvSpPr>
          <p:nvPr>
            <p:ph type="body" idx="1"/>
          </p:nvPr>
        </p:nvSpPr>
        <p:spPr>
          <a:xfrm>
            <a:off x="787400" y="2705537"/>
            <a:ext cx="5486400" cy="5841126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2800"/>
              </a:spcBef>
              <a:buBlip>
                <a:blip r:embed="rId2"/>
              </a:buBlip>
              <a:defRPr sz="3000"/>
            </a:lvl1pPr>
            <a:lvl2pPr marL="685800" indent="-342900">
              <a:spcBef>
                <a:spcPts val="2800"/>
              </a:spcBef>
              <a:buBlip>
                <a:blip r:embed="rId2"/>
              </a:buBlip>
              <a:defRPr sz="3000"/>
            </a:lvl2pPr>
            <a:lvl3pPr marL="1028700" indent="-342900">
              <a:spcBef>
                <a:spcPts val="2800"/>
              </a:spcBef>
              <a:buBlip>
                <a:blip r:embed="rId2"/>
              </a:buBlip>
              <a:defRPr sz="3000"/>
            </a:lvl3pPr>
            <a:lvl4pPr marL="1371600" indent="-342900">
              <a:spcBef>
                <a:spcPts val="2800"/>
              </a:spcBef>
              <a:buBlip>
                <a:blip r:embed="rId2"/>
              </a:buBlip>
              <a:defRPr sz="3000"/>
            </a:lvl4pPr>
            <a:lvl5pPr marL="1714500" indent="-342900">
              <a:spcBef>
                <a:spcPts val="2800"/>
              </a:spcBef>
              <a:buBlip>
                <a:blip r:embed="rId2"/>
              </a:buBlip>
              <a:defRPr sz="30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body" idx="1"/>
          </p:nvPr>
        </p:nvSpPr>
        <p:spPr>
          <a:xfrm>
            <a:off x="787400" y="1257300"/>
            <a:ext cx="11430000" cy="7239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 3 - Aci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87400" y="241300"/>
            <a:ext cx="11430000" cy="24638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787400" y="2705100"/>
            <a:ext cx="11430000" cy="5843588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title"/>
          </p:nvPr>
        </p:nvSpPr>
        <p:spPr>
          <a:xfrm>
            <a:off x="787400" y="241300"/>
            <a:ext cx="11430000" cy="2463800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0" tIns="0" rIns="0" bIns="0" anchor="ctr">
            <a:normAutofit/>
          </a:bodyPr>
          <a:lstStyle/>
          <a:p>
            <a:pPr lvl="0"/>
            <a:r>
              <a:rPr/>
              <a:t>Texto do Título</a:t>
            </a:r>
          </a:p>
        </p:txBody>
      </p:sp>
      <p:sp>
        <p:nvSpPr>
          <p:cNvPr id="1027" name="Shape 3"/>
          <p:cNvSpPr>
            <a:spLocks noGrp="1"/>
          </p:cNvSpPr>
          <p:nvPr>
            <p:ph type="body" idx="1"/>
          </p:nvPr>
        </p:nvSpPr>
        <p:spPr bwMode="auto">
          <a:xfrm>
            <a:off x="787400" y="2705100"/>
            <a:ext cx="11430000" cy="584358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Hoefler Text"/>
              </a:rPr>
              <a:t>Nível de Corpo Um</a:t>
            </a:r>
          </a:p>
          <a:p>
            <a:pPr lvl="1"/>
            <a:r>
              <a:rPr lang="pt-BR" smtClean="0">
                <a:sym typeface="Hoefler Text"/>
              </a:rPr>
              <a:t>Nível de Corpo Dois</a:t>
            </a:r>
          </a:p>
          <a:p>
            <a:pPr lvl="2"/>
            <a:r>
              <a:rPr lang="pt-BR" smtClean="0">
                <a:sym typeface="Hoefler Text"/>
              </a:rPr>
              <a:t>Nível de Corpo Três</a:t>
            </a:r>
          </a:p>
          <a:p>
            <a:pPr lvl="3"/>
            <a:r>
              <a:rPr lang="pt-BR" smtClean="0">
                <a:sym typeface="Hoefler Text"/>
              </a:rPr>
              <a:t>Nível de Corpo Quatro</a:t>
            </a:r>
          </a:p>
          <a:p>
            <a:pPr lvl="4"/>
            <a:r>
              <a:rPr lang="pt-BR" smtClean="0">
                <a:sym typeface="Hoefler Text"/>
              </a:rPr>
              <a:t>Nível de Corpo Cinco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17" r:id="rId2"/>
    <p:sldLayoutId id="2147483718" r:id="rId3"/>
    <p:sldLayoutId id="2147483719" r:id="rId4"/>
    <p:sldLayoutId id="2147483720" r:id="rId5"/>
    <p:sldLayoutId id="2147483721" r:id="rId6"/>
    <p:sldLayoutId id="2147483722" r:id="rId7"/>
    <p:sldLayoutId id="2147483723" r:id="rId8"/>
    <p:sldLayoutId id="2147483724" r:id="rId9"/>
    <p:sldLayoutId id="2147483725" r:id="rId10"/>
    <p:sldLayoutId id="2147483726" r:id="rId11"/>
    <p:sldLayoutId id="2147483727" r:id="rId12"/>
    <p:sldLayoutId id="2147483728" r:id="rId13"/>
  </p:sldLayoutIdLst>
  <p:transition spd="med"/>
  <p:txStyles>
    <p:titleStyle>
      <a:lvl1pPr algn="ctr" defTabSz="584200" rtl="0" eaLnBrk="0" fontAlgn="base" hangingPunct="0">
        <a:spcBef>
          <a:spcPct val="0"/>
        </a:spcBef>
        <a:spcAft>
          <a:spcPct val="0"/>
        </a:spcAft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1pPr>
      <a:lvl2pPr algn="ctr" defTabSz="584200" rtl="0" eaLnBrk="0" fontAlgn="base" hangingPunct="0">
        <a:spcBef>
          <a:spcPct val="0"/>
        </a:spcBef>
        <a:spcAft>
          <a:spcPct val="0"/>
        </a:spcAft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2pPr>
      <a:lvl3pPr algn="ctr" defTabSz="584200" rtl="0" eaLnBrk="0" fontAlgn="base" hangingPunct="0">
        <a:spcBef>
          <a:spcPct val="0"/>
        </a:spcBef>
        <a:spcAft>
          <a:spcPct val="0"/>
        </a:spcAft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3pPr>
      <a:lvl4pPr algn="ctr" defTabSz="584200" rtl="0" eaLnBrk="0" fontAlgn="base" hangingPunct="0">
        <a:spcBef>
          <a:spcPct val="0"/>
        </a:spcBef>
        <a:spcAft>
          <a:spcPct val="0"/>
        </a:spcAft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4pPr>
      <a:lvl5pPr algn="ctr" defTabSz="584200" rtl="0" eaLnBrk="0" fontAlgn="base" hangingPunct="0">
        <a:spcBef>
          <a:spcPct val="0"/>
        </a:spcBef>
        <a:spcAft>
          <a:spcPct val="0"/>
        </a:spcAft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5pPr>
      <a:lvl6pPr algn="ctr" defTabSz="584200"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6pPr>
      <a:lvl7pPr algn="ctr" defTabSz="584200"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7pPr>
      <a:lvl8pPr algn="ctr" defTabSz="584200"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8pPr>
      <a:lvl9pPr algn="ctr" defTabSz="584200">
        <a:defRPr sz="7800">
          <a:solidFill>
            <a:srgbClr val="767367"/>
          </a:solidFill>
          <a:effectLst>
            <a:outerShdw blurRad="63500" dist="12700" dir="5400000" rotWithShape="0">
              <a:srgbClr val="000000">
                <a:alpha val="30000"/>
              </a:srgbClr>
            </a:outerShdw>
          </a:effectLst>
          <a:latin typeface="Baskerville"/>
          <a:ea typeface="Baskerville"/>
          <a:cs typeface="Baskerville"/>
          <a:sym typeface="Baskerville"/>
        </a:defRPr>
      </a:lvl9pPr>
    </p:titleStyle>
    <p:bodyStyle>
      <a:lvl1pPr marL="392113" indent="-392113" algn="l" defTabSz="584200" rtl="0" eaLnBrk="0" fontAlgn="base" hangingPunct="0">
        <a:spcBef>
          <a:spcPts val="3588"/>
        </a:spcBef>
        <a:spcAft>
          <a:spcPct val="0"/>
        </a:spcAft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1pPr>
      <a:lvl2pPr marL="787400" indent="-395288" algn="l" defTabSz="584200" rtl="0" eaLnBrk="0" fontAlgn="base" hangingPunct="0">
        <a:spcBef>
          <a:spcPts val="3588"/>
        </a:spcBef>
        <a:spcAft>
          <a:spcPct val="0"/>
        </a:spcAft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2pPr>
      <a:lvl3pPr marL="1181100" indent="-393700" algn="l" defTabSz="584200" rtl="0" eaLnBrk="0" fontAlgn="base" hangingPunct="0">
        <a:spcBef>
          <a:spcPts val="3588"/>
        </a:spcBef>
        <a:spcAft>
          <a:spcPct val="0"/>
        </a:spcAft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3pPr>
      <a:lvl4pPr marL="1573213" indent="-392113" algn="l" defTabSz="584200" rtl="0" eaLnBrk="0" fontAlgn="base" hangingPunct="0">
        <a:spcBef>
          <a:spcPts val="3588"/>
        </a:spcBef>
        <a:spcAft>
          <a:spcPct val="0"/>
        </a:spcAft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4pPr>
      <a:lvl5pPr marL="1968500" indent="-395288" algn="l" defTabSz="584200" rtl="0" eaLnBrk="0" fontAlgn="base" hangingPunct="0">
        <a:spcBef>
          <a:spcPts val="3588"/>
        </a:spcBef>
        <a:spcAft>
          <a:spcPct val="0"/>
        </a:spcAft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5pPr>
      <a:lvl6pPr marL="2362200" indent="-393700" defTabSz="584200">
        <a:spcBef>
          <a:spcPts val="3600"/>
        </a:spcBef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6pPr>
      <a:lvl7pPr marL="2755900" indent="-393700" defTabSz="584200">
        <a:spcBef>
          <a:spcPts val="3600"/>
        </a:spcBef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7pPr>
      <a:lvl8pPr marL="3149600" indent="-393700" defTabSz="584200">
        <a:spcBef>
          <a:spcPts val="3600"/>
        </a:spcBef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8pPr>
      <a:lvl9pPr marL="3543300" indent="-393700" defTabSz="584200">
        <a:spcBef>
          <a:spcPts val="3600"/>
        </a:spcBef>
        <a:buSzPct val="50000"/>
        <a:buBlip>
          <a:blip r:embed="rId16"/>
        </a:buBlip>
        <a:defRPr sz="3600">
          <a:solidFill>
            <a:srgbClr val="5E5E5E"/>
          </a:solidFill>
          <a:latin typeface="Hoefler Text"/>
          <a:ea typeface="Hoefler Text"/>
          <a:cs typeface="Hoefler Text"/>
          <a:sym typeface="Hoefler Text"/>
        </a:defRPr>
      </a:lvl9pPr>
    </p:bodyStyle>
    <p:otherStyle>
      <a:lvl1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1pPr>
      <a:lvl2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2pPr>
      <a:lvl3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3pPr>
      <a:lvl4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4pPr>
      <a:lvl5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5pPr>
      <a:lvl6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6pPr>
      <a:lvl7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7pPr>
      <a:lvl8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8pPr>
      <a:lvl9pPr algn="r" defTabSz="584200">
        <a:defRPr sz="1200">
          <a:solidFill>
            <a:schemeClr val="tx1"/>
          </a:solidFill>
          <a:latin typeface="+mn-lt"/>
          <a:ea typeface="+mn-ea"/>
          <a:cs typeface="+mn-cs"/>
          <a:sym typeface="Hoefler Tex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Encefalop.doc" TargetMode="Externa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Neuros_Neon_Leucomal_asfi.pdf" TargetMode="Externa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Neuros_Neon_Leucomal_asfi.pdf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Neuros_Neon_Leucomal_asfi.pdf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Neuros_Neon_Leucomal_asfi.pdf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Neuros_Neon_Leucomal_asfi.pdf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Neuros_Neon_Leucomal_asfi.pdf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Anat_Clin_Sind_Hipox_Isquem.pdf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paulomargotto.com.br/documentos/Anat_Clin_Sind_Hipox_Isquem.pdf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Anat_Clin_Sind_Hipox_Isquem.pdf" TargetMode="External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9.jpeg"/><Relationship Id="rId4" Type="http://schemas.openxmlformats.org/officeDocument/2006/relationships/image" Target="../media/image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4.jpe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jpeg"/><Relationship Id="rId4" Type="http://schemas.openxmlformats.org/officeDocument/2006/relationships/image" Target="../media/image43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Relationship Id="rId5" Type="http://schemas.openxmlformats.org/officeDocument/2006/relationships/hyperlink" Target="https://drive.google.com/open?id=0B5b9fOW0rJ3Sa0pSeFQ3YmVsOU0" TargetMode="External"/><Relationship Id="rId4" Type="http://schemas.openxmlformats.org/officeDocument/2006/relationships/hyperlink" Target="https://drive.google.com/open?id=0B5b9fOW0rJ3SRkRpUFMwVUxJZj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6BB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hape 111"/>
          <p:cNvSpPr>
            <a:spLocks noGrp="1"/>
          </p:cNvSpPr>
          <p:nvPr>
            <p:ph type="body" idx="1"/>
          </p:nvPr>
        </p:nvSpPr>
        <p:spPr>
          <a:xfrm>
            <a:off x="225425" y="2478088"/>
            <a:ext cx="12499975" cy="2149475"/>
          </a:xfrm>
        </p:spPr>
        <p:txBody>
          <a:bodyPr/>
          <a:lstStyle/>
          <a:p>
            <a:pPr defTabSz="474663" eaLnBrk="1" hangingPunct="1">
              <a:spcBef>
                <a:spcPct val="0"/>
              </a:spcBef>
            </a:pPr>
            <a:r>
              <a:rPr lang="pt-BR" sz="4800" b="1" dirty="0" smtClean="0">
                <a:solidFill>
                  <a:srgbClr val="FF0000"/>
                </a:solidFill>
                <a:latin typeface="Palatino"/>
                <a:ea typeface="Palatino"/>
                <a:cs typeface="Palatino"/>
                <a:sym typeface="Palatino"/>
              </a:rPr>
              <a:t>Aspectos </a:t>
            </a:r>
            <a:r>
              <a:rPr lang="pt-BR" sz="4800" b="1" dirty="0" err="1" smtClean="0">
                <a:solidFill>
                  <a:srgbClr val="FF0000"/>
                </a:solidFill>
                <a:latin typeface="Palatino"/>
                <a:ea typeface="Palatino"/>
                <a:cs typeface="Palatino"/>
                <a:sym typeface="Palatino"/>
              </a:rPr>
              <a:t>ultrassonográficos</a:t>
            </a:r>
            <a:r>
              <a:rPr lang="pt-BR" sz="4800" b="1" dirty="0" smtClean="0">
                <a:solidFill>
                  <a:srgbClr val="FF0000"/>
                </a:solidFill>
                <a:latin typeface="Palatino"/>
                <a:ea typeface="Palatino"/>
                <a:cs typeface="Palatino"/>
                <a:sym typeface="Palatino"/>
              </a:rPr>
              <a:t> da Síndrome </a:t>
            </a:r>
            <a:r>
              <a:rPr lang="pt-BR" sz="4800" b="1" dirty="0" err="1" smtClean="0">
                <a:solidFill>
                  <a:srgbClr val="FF0000"/>
                </a:solidFill>
                <a:latin typeface="Palatino"/>
                <a:ea typeface="Palatino"/>
                <a:cs typeface="Palatino"/>
                <a:sym typeface="Palatino"/>
              </a:rPr>
              <a:t>Hipóxico-Isquêmica</a:t>
            </a:r>
            <a:endParaRPr lang="pt-BR" sz="4800" b="1" dirty="0" smtClean="0">
              <a:solidFill>
                <a:srgbClr val="FF0000"/>
              </a:solidFill>
              <a:latin typeface="Palatino"/>
              <a:ea typeface="Palatino"/>
              <a:cs typeface="Palatino"/>
              <a:sym typeface="Palatino"/>
            </a:endParaRPr>
          </a:p>
        </p:txBody>
      </p:sp>
      <p:sp>
        <p:nvSpPr>
          <p:cNvPr id="3075" name="Shape 112"/>
          <p:cNvSpPr>
            <a:spLocks noChangeArrowheads="1"/>
          </p:cNvSpPr>
          <p:nvPr/>
        </p:nvSpPr>
        <p:spPr bwMode="auto">
          <a:xfrm>
            <a:off x="1333500" y="4737100"/>
            <a:ext cx="11017250" cy="26638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797" tIns="50797" rIns="50797" bIns="50797" anchor="ctr">
            <a:spAutoFit/>
          </a:bodyPr>
          <a:lstStyle/>
          <a:p>
            <a:pPr marL="0" lvl="2" algn="ctr" defTabSz="560388"/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</a:rPr>
              <a:t>Paulo R. Margotto</a:t>
            </a:r>
          </a:p>
          <a:p>
            <a:pPr marL="0" lvl="2" algn="ctr" defTabSz="560388"/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</a:rPr>
              <a:t>Unidade de Neonatologia do HMIB/SES/DF</a:t>
            </a:r>
          </a:p>
          <a:p>
            <a:pPr marL="0" lvl="2" algn="ctr" defTabSz="560388"/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</a:rPr>
              <a:t>Maternidade Brasília</a:t>
            </a:r>
          </a:p>
          <a:p>
            <a:pPr marL="0" lvl="2" algn="ctr" defTabSz="560388"/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</a:rPr>
              <a:t>Universidade Católica de Brasília</a:t>
            </a:r>
          </a:p>
          <a:p>
            <a:pPr marL="0" lvl="2" algn="ctr" defTabSz="560388"/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  <a:hlinkClick r:id="rId2"/>
              </a:rPr>
              <a:t>www.paulomargotto.com.br</a:t>
            </a:r>
            <a:endParaRPr lang="pt-BR" sz="2800" b="1">
              <a:solidFill>
                <a:srgbClr val="7C4A08"/>
              </a:solidFill>
              <a:latin typeface="Palatino"/>
              <a:ea typeface="Palatino"/>
              <a:cs typeface="Palatino"/>
              <a:sym typeface="Palatino"/>
            </a:endParaRPr>
          </a:p>
          <a:p>
            <a:pPr marL="0" lvl="2" algn="ctr" defTabSz="560388"/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  <a:hlinkClick r:id="rId3"/>
              </a:rPr>
              <a:t>pmargotto@gmail.com</a:t>
            </a:r>
            <a:r>
              <a:rPr lang="pt-BR" sz="2800" b="1">
                <a:solidFill>
                  <a:srgbClr val="7C4A08"/>
                </a:solidFill>
                <a:latin typeface="Palatino"/>
                <a:ea typeface="Palatino"/>
                <a:cs typeface="Palatino"/>
                <a:sym typeface="Palatino"/>
              </a:rPr>
              <a:t>  </a:t>
            </a:r>
          </a:p>
        </p:txBody>
      </p:sp>
      <p:sp>
        <p:nvSpPr>
          <p:cNvPr id="3076" name="Rectangle 9"/>
          <p:cNvSpPr>
            <a:spLocks noChangeArrowheads="1"/>
          </p:cNvSpPr>
          <p:nvPr/>
        </p:nvSpPr>
        <p:spPr bwMode="auto">
          <a:xfrm>
            <a:off x="0" y="339725"/>
            <a:ext cx="13004800" cy="16224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914400"/>
            <a:r>
              <a:rPr lang="pt-BR" sz="2700" b="1">
                <a:solidFill>
                  <a:schemeClr val="hlink"/>
                </a:solidFill>
              </a:rPr>
              <a:t>20</a:t>
            </a:r>
            <a:r>
              <a:rPr lang="pt-BR" sz="2600" b="1">
                <a:solidFill>
                  <a:schemeClr val="hlink"/>
                </a:solidFill>
              </a:rPr>
              <a:t>° Congresso Brasileiro da Sociedade Brasileira de Ultrassonografia - SBUS </a:t>
            </a:r>
          </a:p>
          <a:p>
            <a:pPr algn="ctr" defTabSz="914400"/>
            <a:r>
              <a:rPr lang="pt-BR" sz="2600" b="1">
                <a:solidFill>
                  <a:schemeClr val="hlink"/>
                </a:solidFill>
              </a:rPr>
              <a:t> 12° Congresso Internacional de Ultrassonografia da FISUSAL</a:t>
            </a:r>
          </a:p>
          <a:p>
            <a:pPr algn="ctr" defTabSz="914400"/>
            <a:r>
              <a:rPr lang="pt-BR" sz="2600" b="1">
                <a:solidFill>
                  <a:schemeClr val="hlink"/>
                </a:solidFill>
              </a:rPr>
              <a:t>(São Paulo, 19 a 22 de outubro de 2016 )</a:t>
            </a:r>
          </a:p>
        </p:txBody>
      </p:sp>
      <p:pic>
        <p:nvPicPr>
          <p:cNvPr id="3077" name="Picture 11" descr="20160509_074835_00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7607300"/>
            <a:ext cx="3816350" cy="214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12" descr="20160301_12492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063038" y="7535863"/>
            <a:ext cx="3941762" cy="2217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0975" y="3819525"/>
            <a:ext cx="2798763" cy="279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50875" y="2276475"/>
            <a:ext cx="11845925" cy="6867525"/>
          </a:xfrm>
        </p:spPr>
        <p:txBody>
          <a:bodyPr lIns="130046" tIns="65023" rIns="130046" bIns="65023" anchor="t"/>
          <a:lstStyle/>
          <a:p>
            <a:pPr marL="273050" indent="-273050" algn="just" defTabSz="914400" eaLnBrk="1" hangingPunct="1">
              <a:buFont typeface="Wingdings" pitchFamily="2" charset="2"/>
              <a:buChar char="Ø"/>
            </a:pPr>
            <a:r>
              <a:rPr lang="pt-BR" sz="3200" smtClean="0"/>
              <a:t> A encefalopatia hipóxico-isquêmica (EHI) é a enfermidade mais freqüente no período neonatal, variando a sua </a:t>
            </a:r>
            <a:r>
              <a:rPr lang="pt-BR" sz="3200" b="1" smtClean="0"/>
              <a:t>incidência de 1-1,5%</a:t>
            </a:r>
            <a:r>
              <a:rPr lang="pt-BR" sz="3200" smtClean="0"/>
              <a:t> (até 9% nos recém-nascidos prematuros menores de 36 semanas e 0,5% acima de 36 semanas de gestação).</a:t>
            </a:r>
          </a:p>
          <a:p>
            <a:pPr marL="273050" indent="-273050" algn="just" defTabSz="914400" eaLnBrk="1" hangingPunct="1">
              <a:buFont typeface="Wingdings" pitchFamily="2" charset="2"/>
              <a:buChar char="Ø"/>
            </a:pPr>
            <a:r>
              <a:rPr lang="pt-BR" sz="3200" smtClean="0"/>
              <a:t>Entre as causas, as </a:t>
            </a:r>
            <a:r>
              <a:rPr lang="pt-BR" sz="3200" b="1" smtClean="0"/>
              <a:t>intrapartos</a:t>
            </a:r>
            <a:r>
              <a:rPr lang="pt-BR" sz="3200" smtClean="0"/>
              <a:t>, são as mais freqüentes. </a:t>
            </a:r>
          </a:p>
          <a:p>
            <a:pPr marL="273050" indent="-273050" algn="just" defTabSz="914400" eaLnBrk="1" hangingPunct="1">
              <a:buFont typeface="Wingdings" pitchFamily="2" charset="2"/>
              <a:buNone/>
            </a:pPr>
            <a:r>
              <a:rPr lang="pt-BR" sz="3200" smtClean="0"/>
              <a:t>            -</a:t>
            </a:r>
            <a:r>
              <a:rPr lang="pt-BR" sz="3200" b="1" smtClean="0"/>
              <a:t> pré-natais ocorrem em 20%</a:t>
            </a:r>
          </a:p>
          <a:p>
            <a:pPr marL="273050" indent="-273050" algn="just" defTabSz="914400" eaLnBrk="1" hangingPunct="1">
              <a:buFont typeface="Wingdings" pitchFamily="2" charset="2"/>
              <a:buNone/>
            </a:pPr>
            <a:r>
              <a:rPr lang="pt-BR" sz="3200" b="1" smtClean="0"/>
              <a:t>             -após o nascimento: apenas  10%</a:t>
            </a:r>
          </a:p>
        </p:txBody>
      </p:sp>
      <p:sp>
        <p:nvSpPr>
          <p:cNvPr id="4099" name="Rectangle 4"/>
          <p:cNvSpPr>
            <a:spLocks noChangeArrowheads="1"/>
          </p:cNvSpPr>
          <p:nvPr/>
        </p:nvSpPr>
        <p:spPr bwMode="auto">
          <a:xfrm>
            <a:off x="1038225" y="650875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  <p:sp>
        <p:nvSpPr>
          <p:cNvPr id="4100" name="Text Box 5"/>
          <p:cNvSpPr txBox="1">
            <a:spLocks noChangeArrowheads="1"/>
          </p:cNvSpPr>
          <p:nvPr/>
        </p:nvSpPr>
        <p:spPr bwMode="auto">
          <a:xfrm>
            <a:off x="8999538" y="8523288"/>
            <a:ext cx="3257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/>
              <a:t>Legido A, 2003</a:t>
            </a:r>
          </a:p>
        </p:txBody>
      </p:sp>
      <p:pic>
        <p:nvPicPr>
          <p:cNvPr id="4101" name="Picture 23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58450" y="8067675"/>
            <a:ext cx="6096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3"/>
          <p:cNvSpPr>
            <a:spLocks noGrp="1"/>
          </p:cNvSpPr>
          <p:nvPr>
            <p:ph type="body" idx="4294967295"/>
          </p:nvPr>
        </p:nvSpPr>
        <p:spPr>
          <a:xfrm>
            <a:off x="344488" y="922338"/>
            <a:ext cx="12660312" cy="7008812"/>
          </a:xfrm>
        </p:spPr>
        <p:txBody>
          <a:bodyPr lIns="130046" tIns="65023" rIns="130046" bIns="65023" anchor="t"/>
          <a:lstStyle/>
          <a:p>
            <a:pPr marL="319088" indent="-319088" defTabSz="914400" eaLnBrk="1" hangingPunct="1"/>
            <a:r>
              <a:rPr lang="pt-BR" sz="2700" smtClean="0"/>
              <a:t>A lesão hipóxico-isquêmica é um processo evolutivo que começa durante o insulto que ocorre no útero (interrupção do fluxo sanguíneo placentário) e se estende até o período de recuperação que é chamado de período de reperfusão. </a:t>
            </a:r>
          </a:p>
          <a:p>
            <a:pPr marL="319088" indent="-319088" defTabSz="914400" eaLnBrk="1" hangingPunct="1"/>
            <a:r>
              <a:rPr lang="pt-BR" sz="2700" smtClean="0"/>
              <a:t>A lesão tecidual tem a forma de necrose que é caracterizada pelo edema tecidual, rotura de membrana, resposta pró-inflamatória ou apoptose</a:t>
            </a:r>
          </a:p>
          <a:p>
            <a:pPr marL="319088" indent="-319088" defTabSz="914400" eaLnBrk="1" hangingPunct="1"/>
            <a:r>
              <a:rPr lang="pt-BR" sz="2700" b="1" smtClean="0">
                <a:solidFill>
                  <a:srgbClr val="FF9933"/>
                </a:solidFill>
              </a:rPr>
              <a:t>Os padrões principais de lesão cerebral nos RN com encefalopatia hipóxico isquêmica (EHI) são: </a:t>
            </a:r>
          </a:p>
          <a:p>
            <a:pPr marL="319088" indent="-319088" defTabSz="914400" eaLnBrk="1" hangingPunct="1"/>
            <a:r>
              <a:rPr lang="pt-BR" sz="2700" smtClean="0"/>
              <a:t>-</a:t>
            </a:r>
            <a:r>
              <a:rPr lang="pt-BR" sz="2700" b="1" smtClean="0">
                <a:solidFill>
                  <a:srgbClr val="FF00FF"/>
                </a:solidFill>
              </a:rPr>
              <a:t>lesão cerebral parassagital</a:t>
            </a:r>
            <a:r>
              <a:rPr lang="pt-BR" sz="2700" smtClean="0">
                <a:solidFill>
                  <a:srgbClr val="FF00FF"/>
                </a:solidFill>
              </a:rPr>
              <a:t> </a:t>
            </a:r>
            <a:endParaRPr lang="pt-BR" sz="2700" smtClean="0"/>
          </a:p>
          <a:p>
            <a:pPr marL="319088" indent="-319088" defTabSz="914400" eaLnBrk="1" hangingPunct="1"/>
            <a:r>
              <a:rPr lang="pt-BR" sz="2700" smtClean="0"/>
              <a:t>-</a:t>
            </a:r>
            <a:r>
              <a:rPr lang="pt-BR" sz="2700" b="1" smtClean="0">
                <a:solidFill>
                  <a:srgbClr val="FF00FF"/>
                </a:solidFill>
              </a:rPr>
              <a:t>necrose cerebral focal e multifocal isquêmica</a:t>
            </a:r>
          </a:p>
          <a:p>
            <a:pPr marL="319088" indent="-319088" defTabSz="914400" eaLnBrk="1" hangingPunct="1"/>
            <a:r>
              <a:rPr lang="pt-BR" sz="2700" b="1" smtClean="0">
                <a:solidFill>
                  <a:srgbClr val="FF00FF"/>
                </a:solidFill>
              </a:rPr>
              <a:t>-leucomalácia periventricular</a:t>
            </a:r>
            <a:r>
              <a:rPr lang="pt-BR" sz="2700" b="1" smtClean="0"/>
              <a:t> </a:t>
            </a:r>
            <a:r>
              <a:rPr lang="pt-BR" sz="2700" smtClean="0"/>
              <a:t>(ocorre em 50% dos RN com EHI)</a:t>
            </a:r>
          </a:p>
          <a:p>
            <a:pPr marL="319088" indent="-319088" defTabSz="914400" eaLnBrk="1" hangingPunct="1"/>
            <a:r>
              <a:rPr lang="pt-BR" sz="2700" b="1" smtClean="0">
                <a:solidFill>
                  <a:srgbClr val="FF00FF"/>
                </a:solidFill>
              </a:rPr>
              <a:t>-necrose neuronal seletiva: GÂNGLIA </a:t>
            </a:r>
            <a:r>
              <a:rPr lang="pt-BR" sz="2700" b="1" smtClean="0">
                <a:solidFill>
                  <a:schemeClr val="folHlink"/>
                </a:solidFill>
              </a:rPr>
              <a:t>BASAL/TÁLAMO</a:t>
            </a:r>
            <a:r>
              <a:rPr lang="pt-BR" sz="2700" b="1" smtClean="0">
                <a:solidFill>
                  <a:srgbClr val="FF9933"/>
                </a:solidFill>
              </a:rPr>
              <a:t>: vulneráveis à hipoperfusão </a:t>
            </a:r>
          </a:p>
        </p:txBody>
      </p:sp>
      <p:sp>
        <p:nvSpPr>
          <p:cNvPr id="5123" name="Rectangle 4"/>
          <p:cNvSpPr>
            <a:spLocks/>
          </p:cNvSpPr>
          <p:nvPr/>
        </p:nvSpPr>
        <p:spPr bwMode="auto">
          <a:xfrm>
            <a:off x="688975" y="-180975"/>
            <a:ext cx="11596688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4397375" y="8678863"/>
            <a:ext cx="7927975" cy="909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650875"/>
            <a:r>
              <a:rPr lang="pt-BR" sz="17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Margotto PR. Leucomalácia periventricular/síndrome hipóxico-isquêmica. In.Margotto PR. Neurossonografia Neonatal, </a:t>
            </a:r>
          </a:p>
          <a:p>
            <a:pPr algn="ctr" defTabSz="650875"/>
            <a:r>
              <a:rPr lang="pt-BR" sz="17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ESCS, Brasília, 2013</a:t>
            </a:r>
          </a:p>
        </p:txBody>
      </p:sp>
      <p:pic>
        <p:nvPicPr>
          <p:cNvPr id="5125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66263" y="9209088"/>
            <a:ext cx="468312" cy="37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4078288" y="2713038"/>
            <a:ext cx="5059362" cy="361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711200" y="923925"/>
            <a:ext cx="118935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  <a:br>
              <a:rPr lang="pt-BR" b="1">
                <a:solidFill>
                  <a:srgbClr val="0033CC"/>
                </a:solidFill>
              </a:rPr>
            </a:br>
            <a:r>
              <a:rPr lang="pt-BR" b="1">
                <a:solidFill>
                  <a:schemeClr val="folHlink"/>
                </a:solidFill>
              </a:rPr>
              <a:t>Edema cerebral com</a:t>
            </a:r>
          </a:p>
          <a:p>
            <a:pPr algn="ctr"/>
            <a:r>
              <a:rPr lang="pt-BR" b="1">
                <a:solidFill>
                  <a:schemeClr val="folHlink"/>
                </a:solidFill>
              </a:rPr>
              <a:t>Hiperecogenicidade na substância branca subcortical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1397000" y="6197600"/>
            <a:ext cx="836453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folHlink"/>
                </a:solidFill>
              </a:rPr>
              <a:t>Hiperecogenicidade na gânglia basal</a:t>
            </a:r>
          </a:p>
        </p:txBody>
      </p:sp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1343025" y="6807200"/>
            <a:ext cx="2471738" cy="278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273675" y="7221538"/>
            <a:ext cx="57277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/>
              <a:t>A RM é o padrão ouro (provê informação</a:t>
            </a:r>
          </a:p>
          <a:p>
            <a:pPr algn="ctr"/>
            <a:r>
              <a:rPr lang="pt-BR" sz="2400"/>
              <a:t>anatômica e funcional): importante na </a:t>
            </a:r>
          </a:p>
          <a:p>
            <a:pPr algn="ctr"/>
            <a:r>
              <a:rPr lang="pt-BR" sz="2400"/>
              <a:t>determinação da severidade da doença</a:t>
            </a:r>
          </a:p>
          <a:p>
            <a:pPr algn="ctr"/>
            <a:r>
              <a:rPr lang="pt-BR" sz="2400"/>
              <a:t>e prognóstico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9979025" y="8629650"/>
            <a:ext cx="20335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/>
              <a:t>Cassia GS,2012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8097838" y="8928100"/>
            <a:ext cx="2800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No entanto...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/>
          <p:cNvSpPr>
            <a:spLocks noGrp="1"/>
          </p:cNvSpPr>
          <p:nvPr>
            <p:ph type="body" idx="1"/>
          </p:nvPr>
        </p:nvSpPr>
        <p:spPr>
          <a:xfrm>
            <a:off x="1062038" y="-979488"/>
            <a:ext cx="11430000" cy="5843588"/>
          </a:xfrm>
        </p:spPr>
        <p:txBody>
          <a:bodyPr/>
          <a:lstStyle/>
          <a:p>
            <a:pPr algn="ctr"/>
            <a:r>
              <a:rPr lang="pt-BR" b="1" smtClean="0">
                <a:solidFill>
                  <a:schemeClr val="folHlink"/>
                </a:solidFill>
              </a:rPr>
              <a:t>Na avaliação da hiperecogenicidade: transdutor de 7,5MHz versos 5MHz</a:t>
            </a:r>
          </a:p>
        </p:txBody>
      </p:sp>
      <p:sp>
        <p:nvSpPr>
          <p:cNvPr id="7171" name="Rectangle 4"/>
          <p:cNvSpPr>
            <a:spLocks noChangeArrowheads="1"/>
          </p:cNvSpPr>
          <p:nvPr/>
        </p:nvSpPr>
        <p:spPr bwMode="auto">
          <a:xfrm>
            <a:off x="1038225" y="636588"/>
            <a:ext cx="10852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  <a:br>
              <a:rPr lang="pt-BR" b="1">
                <a:solidFill>
                  <a:srgbClr val="0033CC"/>
                </a:solidFill>
              </a:rPr>
            </a:br>
            <a:endParaRPr lang="pt-BR" b="1">
              <a:solidFill>
                <a:srgbClr val="0033CC"/>
              </a:solidFill>
            </a:endParaRPr>
          </a:p>
        </p:txBody>
      </p:sp>
      <p:pic>
        <p:nvPicPr>
          <p:cNvPr id="717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92538" y="2501900"/>
            <a:ext cx="4643437" cy="674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8450263" y="4217988"/>
            <a:ext cx="3035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>
                <a:solidFill>
                  <a:schemeClr val="hlink"/>
                </a:solidFill>
              </a:rPr>
              <a:t>7,5MHz: ventrículo e</a:t>
            </a:r>
          </a:p>
          <a:p>
            <a:pPr defTabSz="914400"/>
            <a:r>
              <a:rPr lang="pt-BR" sz="2400">
                <a:solidFill>
                  <a:schemeClr val="hlink"/>
                </a:solidFill>
              </a:rPr>
              <a:t>região periventricular</a:t>
            </a:r>
          </a:p>
        </p:txBody>
      </p:sp>
      <p:sp>
        <p:nvSpPr>
          <p:cNvPr id="7174" name="Text Box 7"/>
          <p:cNvSpPr txBox="1">
            <a:spLocks noChangeArrowheads="1"/>
          </p:cNvSpPr>
          <p:nvPr/>
        </p:nvSpPr>
        <p:spPr bwMode="auto">
          <a:xfrm>
            <a:off x="8499475" y="8201025"/>
            <a:ext cx="3611563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2400">
                <a:solidFill>
                  <a:schemeClr val="hlink"/>
                </a:solidFill>
              </a:rPr>
              <a:t>5MHz:estruturas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profundas (gânglia basal,</a:t>
            </a:r>
          </a:p>
          <a:p>
            <a:pPr algn="ctr" defTabSz="914400"/>
            <a:r>
              <a:rPr lang="pt-BR" sz="2400">
                <a:solidFill>
                  <a:schemeClr val="hlink"/>
                </a:solidFill>
              </a:rPr>
              <a:t>Tálamo)</a:t>
            </a:r>
          </a:p>
        </p:txBody>
      </p:sp>
      <p:sp>
        <p:nvSpPr>
          <p:cNvPr id="7175" name="Rectangle 8"/>
          <p:cNvSpPr>
            <a:spLocks noChangeArrowheads="1"/>
          </p:cNvSpPr>
          <p:nvPr/>
        </p:nvSpPr>
        <p:spPr bwMode="auto">
          <a:xfrm>
            <a:off x="446088" y="9007475"/>
            <a:ext cx="3273425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pt-BR" sz="1800"/>
              <a:t>Gerda van Wezel-Meijler,2013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type="body" idx="4294967295"/>
          </p:nvPr>
        </p:nvSpPr>
        <p:spPr>
          <a:xfrm>
            <a:off x="1047750" y="1295400"/>
            <a:ext cx="11595100" cy="7008813"/>
          </a:xfrm>
        </p:spPr>
        <p:txBody>
          <a:bodyPr lIns="130046" tIns="65023" rIns="130046" bIns="65023" anchor="t"/>
          <a:lstStyle/>
          <a:p>
            <a:pPr marL="319088" indent="-319088" defTabSz="914400" eaLnBrk="1" hangingPunct="1"/>
            <a:r>
              <a:rPr lang="pt-BR" sz="2300" smtClean="0"/>
              <a:t>O ultrassom (US) evidencia a </a:t>
            </a:r>
            <a:r>
              <a:rPr lang="pt-BR" sz="2300" smtClean="0">
                <a:solidFill>
                  <a:srgbClr val="FF00FF"/>
                </a:solidFill>
              </a:rPr>
              <a:t>lesão da gânglia basal e tálamo</a:t>
            </a:r>
            <a:r>
              <a:rPr lang="pt-BR" sz="2300" smtClean="0"/>
              <a:t>, quando a necrose hemorrágica está presente. A lesão neuronal a gânglia basal resulta em uma lesão característica, que é o </a:t>
            </a:r>
            <a:r>
              <a:rPr lang="pt-BR" sz="2300" i="1" smtClean="0">
                <a:solidFill>
                  <a:srgbClr val="FF00FF"/>
                </a:solidFill>
              </a:rPr>
              <a:t>status marmoratus</a:t>
            </a:r>
            <a:r>
              <a:rPr lang="pt-BR" sz="2300" smtClean="0"/>
              <a:t>. A patogênese parece agora estar relacionada primariamente com a morte neuronal glutamato-induzida. </a:t>
            </a:r>
          </a:p>
        </p:txBody>
      </p:sp>
      <p:sp>
        <p:nvSpPr>
          <p:cNvPr id="8195" name="Rectangle 4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8196" name="Rectangle 7"/>
          <p:cNvSpPr>
            <a:spLocks noChangeArrowheads="1"/>
          </p:cNvSpPr>
          <p:nvPr/>
        </p:nvSpPr>
        <p:spPr bwMode="auto">
          <a:xfrm>
            <a:off x="4397375" y="8620125"/>
            <a:ext cx="7927975" cy="90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650875"/>
            <a:r>
              <a:rPr lang="pt-BR" sz="17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Margotto PR. Leucomalácia periventricular/síndrome hipóxico-isquêmica. In.Margotto PR. Neurossonografia Neonatal, </a:t>
            </a:r>
          </a:p>
          <a:p>
            <a:pPr algn="ctr" defTabSz="650875"/>
            <a:r>
              <a:rPr lang="pt-BR" sz="17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ESCS, Brasília, 2013</a:t>
            </a:r>
          </a:p>
        </p:txBody>
      </p:sp>
      <p:pic>
        <p:nvPicPr>
          <p:cNvPr id="8197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98013" y="9193213"/>
            <a:ext cx="3619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Picture 9" descr="Imagem18"/>
          <p:cNvPicPr>
            <a:picLocks noChangeAspect="1" noChangeArrowheads="1"/>
          </p:cNvPicPr>
          <p:nvPr/>
        </p:nvPicPr>
        <p:blipFill>
          <a:blip r:embed="rId4">
            <a:lum bright="-12000"/>
          </a:blip>
          <a:srcRect/>
          <a:stretch>
            <a:fillRect/>
          </a:stretch>
        </p:blipFill>
        <p:spPr bwMode="auto">
          <a:xfrm>
            <a:off x="0" y="3417888"/>
            <a:ext cx="9378950" cy="5202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9" name="Picture 10" descr="Imagem19"/>
          <p:cNvPicPr>
            <a:picLocks noChangeAspect="1" noChangeArrowheads="1"/>
          </p:cNvPicPr>
          <p:nvPr/>
        </p:nvPicPr>
        <p:blipFill>
          <a:blip r:embed="rId5">
            <a:lum bright="-6000"/>
          </a:blip>
          <a:srcRect/>
          <a:stretch>
            <a:fillRect/>
          </a:stretch>
        </p:blipFill>
        <p:spPr bwMode="auto">
          <a:xfrm>
            <a:off x="9550400" y="3924300"/>
            <a:ext cx="34544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9219" name="Rectangle 7"/>
          <p:cNvSpPr>
            <a:spLocks noChangeArrowheads="1"/>
          </p:cNvSpPr>
          <p:nvPr/>
        </p:nvSpPr>
        <p:spPr bwMode="auto">
          <a:xfrm>
            <a:off x="4397375" y="8680450"/>
            <a:ext cx="792797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Margotto PR. Leucomalácia periventricular/síndrome hipóxico-isquêmica. In.Margotto PR. Neurossonografia Neonatal, </a:t>
            </a:r>
          </a:p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ESCS, Brasília, 2013</a:t>
            </a:r>
          </a:p>
        </p:txBody>
      </p:sp>
      <p:pic>
        <p:nvPicPr>
          <p:cNvPr id="9220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20213" y="9193213"/>
            <a:ext cx="360362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 descr="Imagem2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950" y="1508125"/>
            <a:ext cx="6394450" cy="434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9" descr="Imagem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502400" y="4573588"/>
            <a:ext cx="6421438" cy="392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/>
          <p:cNvSpPr>
            <a:spLocks noGrp="1"/>
          </p:cNvSpPr>
          <p:nvPr>
            <p:ph type="body" idx="4294967295"/>
          </p:nvPr>
        </p:nvSpPr>
        <p:spPr>
          <a:xfrm>
            <a:off x="728663" y="1524000"/>
            <a:ext cx="11596687" cy="7008813"/>
          </a:xfrm>
        </p:spPr>
        <p:txBody>
          <a:bodyPr lIns="130046" tIns="65023" rIns="130046" bIns="65023" anchor="t"/>
          <a:lstStyle/>
          <a:p>
            <a:pPr marL="319088" indent="-319088" defTabSz="914400" eaLnBrk="1" hangingPunct="1">
              <a:buFontTx/>
              <a:buNone/>
            </a:pPr>
            <a:r>
              <a:rPr lang="pt-BR" smtClean="0"/>
              <a:t>              </a:t>
            </a:r>
            <a:r>
              <a:rPr lang="pt-BR" b="1" smtClean="0">
                <a:solidFill>
                  <a:srgbClr val="FF00FF"/>
                </a:solidFill>
              </a:rPr>
              <a:t>Leucomalácia periventricular</a:t>
            </a:r>
          </a:p>
        </p:txBody>
      </p:sp>
      <p:sp>
        <p:nvSpPr>
          <p:cNvPr id="10243" name="Rectangle 4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4397375" y="8680450"/>
            <a:ext cx="792797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Margotto PR. Leucomalácia periventricular/síndrome hipóxico-isquêmica. In.Margotto PR. Neurossonografia Neonatal, </a:t>
            </a:r>
          </a:p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ESCS, Brasília, 2013</a:t>
            </a:r>
          </a:p>
        </p:txBody>
      </p:sp>
      <p:pic>
        <p:nvPicPr>
          <p:cNvPr id="10245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50400" y="9193213"/>
            <a:ext cx="361950" cy="29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Picture 8" descr="Imagem2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76500" y="2255838"/>
            <a:ext cx="8453438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/>
          <p:cNvSpPr>
            <a:spLocks noGrp="1"/>
          </p:cNvSpPr>
          <p:nvPr>
            <p:ph type="body" idx="1"/>
          </p:nvPr>
        </p:nvSpPr>
        <p:spPr>
          <a:xfrm>
            <a:off x="252413" y="2208213"/>
            <a:ext cx="12592050" cy="634047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pt-BR" sz="2400" b="1" smtClean="0"/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r>
              <a:rPr lang="pt-BR" sz="2400" b="1" smtClean="0"/>
              <a:t>Prevalência das calcificações cerebrais devido à EHI?</a:t>
            </a:r>
            <a:r>
              <a:rPr lang="pt-BR" sz="2400" smtClean="0"/>
              <a:t> Há relatos de ocorrência em </a:t>
            </a:r>
            <a:r>
              <a:rPr lang="pt-BR" sz="2400" smtClean="0">
                <a:solidFill>
                  <a:schemeClr val="tx1"/>
                </a:solidFill>
              </a:rPr>
              <a:t>até </a:t>
            </a:r>
            <a:r>
              <a:rPr lang="pt-BR" sz="2400" smtClean="0">
                <a:solidFill>
                  <a:srgbClr val="FF3300"/>
                </a:solidFill>
              </a:rPr>
              <a:t>40% dos casos</a:t>
            </a:r>
            <a:r>
              <a:rPr lang="pt-BR" sz="2400" smtClean="0"/>
              <a:t> (</a:t>
            </a:r>
            <a:r>
              <a:rPr lang="pt-BR" sz="2000" smtClean="0">
                <a:solidFill>
                  <a:srgbClr val="0000FF"/>
                </a:solidFill>
              </a:rPr>
              <a:t>Ansari MQ et al, 1990)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pt-PT" sz="2000" smtClean="0"/>
              <a:t>Resumidamente, em seres humanos, as concentrações de cálcio são</a:t>
            </a:r>
            <a:br>
              <a:rPr lang="pt-PT" sz="2000" smtClean="0"/>
            </a:br>
            <a:r>
              <a:rPr lang="pt-PT" sz="2000" smtClean="0"/>
              <a:t>estritamente mantidos em compartimentos diferentes.  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pt-PT" sz="2000" smtClean="0">
                <a:solidFill>
                  <a:srgbClr val="0000FF"/>
                </a:solidFill>
              </a:rPr>
              <a:t>A concentração habitual de Ca⁺⁺ no intracelular é mantida a 10⁻⁷, enquanto que no extracelular é mantida a 10⁻</a:t>
            </a:r>
            <a:r>
              <a:rPr lang="pt-PT" sz="2100" smtClean="0">
                <a:solidFill>
                  <a:srgbClr val="0000FF"/>
                </a:solidFill>
                <a:latin typeface="Calibri" pitchFamily="34" charset="0"/>
              </a:rPr>
              <a:t>³</a:t>
            </a:r>
            <a:r>
              <a:rPr lang="pt-PT" sz="2000" smtClean="0">
                <a:solidFill>
                  <a:srgbClr val="0000FF"/>
                </a:solidFill>
              </a:rPr>
              <a:t>. Este gradiente é 10000 vezes maior em toda membrana plasmática, e é regulada por bombas de Ca⁺⁺ energia-dependente localizadas na membrana plasmática, mitocôndria e retículo endoplasmático.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pt-PT" sz="2000" smtClean="0">
                <a:solidFill>
                  <a:srgbClr val="FF0000"/>
                </a:solidFill>
              </a:rPr>
              <a:t>Lesão hipóxico-isquêmicas causa queda repentina desse gradiente, levando cálcio para o intracelular, sobrecarregando a célula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pt-PT" sz="2000" smtClean="0">
                <a:solidFill>
                  <a:srgbClr val="FF0000"/>
                </a:solidFill>
              </a:rPr>
              <a:t>(</a:t>
            </a:r>
            <a:r>
              <a:rPr lang="pt-PT" sz="2000" b="1" smtClean="0">
                <a:solidFill>
                  <a:srgbClr val="FF0000"/>
                </a:solidFill>
              </a:rPr>
              <a:t>desrregulação da homeostase do cálcio intracelular</a:t>
            </a:r>
            <a:r>
              <a:rPr lang="pt-PT" sz="2000" smtClean="0">
                <a:solidFill>
                  <a:srgbClr val="FF0000"/>
                </a:solidFill>
              </a:rPr>
              <a:t>).</a:t>
            </a:r>
          </a:p>
          <a:p>
            <a:pPr algn="ctr" eaLnBrk="1" hangingPunct="1">
              <a:lnSpc>
                <a:spcPct val="80000"/>
              </a:lnSpc>
              <a:buFontTx/>
              <a:buNone/>
            </a:pPr>
            <a:r>
              <a:rPr lang="pt-PT" sz="2000" smtClean="0">
                <a:solidFill>
                  <a:srgbClr val="FF0000"/>
                </a:solidFill>
              </a:rPr>
              <a:t>Gânglia basal ( o mais alto grau de calcificação) </a:t>
            </a: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None/>
            </a:pPr>
            <a:endParaRPr lang="pt-BR" sz="2000" smtClean="0">
              <a:solidFill>
                <a:srgbClr val="0000FF"/>
              </a:solidFill>
            </a:endParaRPr>
          </a:p>
          <a:p>
            <a:pPr algn="just" eaLnBrk="1" hangingPunct="1">
              <a:lnSpc>
                <a:spcPct val="80000"/>
              </a:lnSpc>
              <a:buFont typeface="Wingdings" pitchFamily="2" charset="2"/>
              <a:buChar char="Ø"/>
            </a:pPr>
            <a:endParaRPr lang="pt-BR" sz="2000" smtClean="0">
              <a:solidFill>
                <a:srgbClr val="0000FF"/>
              </a:solidFill>
            </a:endParaRPr>
          </a:p>
          <a:p>
            <a:pPr>
              <a:lnSpc>
                <a:spcPct val="80000"/>
              </a:lnSpc>
            </a:pPr>
            <a:endParaRPr lang="pt-BR" sz="2000" smtClean="0"/>
          </a:p>
        </p:txBody>
      </p:sp>
      <p:sp>
        <p:nvSpPr>
          <p:cNvPr id="11267" name="Rectangle 4"/>
          <p:cNvSpPr>
            <a:spLocks/>
          </p:cNvSpPr>
          <p:nvPr/>
        </p:nvSpPr>
        <p:spPr bwMode="auto">
          <a:xfrm>
            <a:off x="1093788" y="344488"/>
            <a:ext cx="11596687" cy="140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</a:p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Calcificações intracranianas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08613" y="7589838"/>
            <a:ext cx="2662237" cy="1565275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1269" name="Rectangle 6"/>
          <p:cNvSpPr>
            <a:spLocks noChangeArrowheads="1"/>
          </p:cNvSpPr>
          <p:nvPr/>
        </p:nvSpPr>
        <p:spPr bwMode="auto">
          <a:xfrm>
            <a:off x="8997950" y="9386888"/>
            <a:ext cx="40068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800">
                <a:solidFill>
                  <a:srgbClr val="0000FF"/>
                </a:solidFill>
                <a:sym typeface="Hoefler Text"/>
              </a:rPr>
              <a:t>Rodrigues Mj, 2001; Ansari MQ, 1990</a:t>
            </a:r>
          </a:p>
        </p:txBody>
      </p:sp>
      <p:sp>
        <p:nvSpPr>
          <p:cNvPr id="11270" name="Text Box 7"/>
          <p:cNvSpPr txBox="1">
            <a:spLocks noChangeArrowheads="1"/>
          </p:cNvSpPr>
          <p:nvPr/>
        </p:nvSpPr>
        <p:spPr bwMode="auto">
          <a:xfrm>
            <a:off x="3527425" y="8824913"/>
            <a:ext cx="1822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800">
                <a:solidFill>
                  <a:schemeClr val="hlink"/>
                </a:solidFill>
              </a:rPr>
              <a:t>Ansari MR,1990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3"/>
          <p:cNvSpPr>
            <a:spLocks noGrp="1"/>
          </p:cNvSpPr>
          <p:nvPr>
            <p:ph type="body" idx="1"/>
          </p:nvPr>
        </p:nvSpPr>
        <p:spPr>
          <a:xfrm>
            <a:off x="1085850" y="1331913"/>
            <a:ext cx="11430000" cy="5843587"/>
          </a:xfrm>
        </p:spPr>
        <p:txBody>
          <a:bodyPr/>
          <a:lstStyle/>
          <a:p>
            <a:r>
              <a:rPr lang="pt-BR" smtClean="0"/>
              <a:t>(Abril / 2012):RN de 37 sem;  2810g; Apgar de 1,3,4; Hipotermia terapêutica</a:t>
            </a:r>
          </a:p>
          <a:p>
            <a:r>
              <a:rPr lang="pt-BR" smtClean="0"/>
              <a:t>6 dias de vida: hiperecogenicidade talâmica</a:t>
            </a:r>
          </a:p>
        </p:txBody>
      </p:sp>
      <p:sp>
        <p:nvSpPr>
          <p:cNvPr id="12291" name="Rectangle 4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</a:p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Calcificações intracranianas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/>
          <a:stretch>
            <a:fillRect/>
          </a:stretch>
        </p:blipFill>
        <p:spPr bwMode="auto">
          <a:xfrm>
            <a:off x="3533775" y="5964238"/>
            <a:ext cx="5254625" cy="3043237"/>
          </a:xfrm>
          <a:prstGeom prst="rect">
            <a:avLst/>
          </a:prstGeom>
          <a:noFill/>
          <a:ln w="3810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2293" name="Line 6"/>
          <p:cNvSpPr>
            <a:spLocks noChangeShapeType="1"/>
          </p:cNvSpPr>
          <p:nvPr/>
        </p:nvSpPr>
        <p:spPr bwMode="auto">
          <a:xfrm>
            <a:off x="4205288" y="6937375"/>
            <a:ext cx="339725" cy="35242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2294" name="Line 7"/>
          <p:cNvSpPr>
            <a:spLocks noChangeShapeType="1"/>
          </p:cNvSpPr>
          <p:nvPr/>
        </p:nvSpPr>
        <p:spPr bwMode="auto">
          <a:xfrm>
            <a:off x="7021513" y="6956425"/>
            <a:ext cx="339725" cy="35242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</a:p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Calcificações intracranianas</a:t>
            </a: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pic>
        <p:nvPicPr>
          <p:cNvPr id="13315" name="Picture 8"/>
          <p:cNvPicPr>
            <a:picLocks noChangeAspect="1" noChangeArrowheads="1"/>
          </p:cNvPicPr>
          <p:nvPr/>
        </p:nvPicPr>
        <p:blipFill>
          <a:blip r:embed="rId2">
            <a:lum contrast="-6000"/>
          </a:blip>
          <a:srcRect/>
          <a:stretch>
            <a:fillRect/>
          </a:stretch>
        </p:blipFill>
        <p:spPr bwMode="auto">
          <a:xfrm>
            <a:off x="2598738" y="2682875"/>
            <a:ext cx="4714875" cy="3135313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  <p:pic>
        <p:nvPicPr>
          <p:cNvPr id="13316" name="Picture 14"/>
          <p:cNvPicPr>
            <a:picLocks noChangeAspect="1" noChangeArrowheads="1"/>
          </p:cNvPicPr>
          <p:nvPr/>
        </p:nvPicPr>
        <p:blipFill>
          <a:blip r:embed="rId3">
            <a:lum contrast="12000"/>
          </a:blip>
          <a:srcRect/>
          <a:stretch>
            <a:fillRect/>
          </a:stretch>
        </p:blipFill>
        <p:spPr bwMode="auto">
          <a:xfrm>
            <a:off x="7335838" y="2657475"/>
            <a:ext cx="2286000" cy="3167063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3317" name="Text Box 7"/>
          <p:cNvSpPr txBox="1">
            <a:spLocks noChangeArrowheads="1"/>
          </p:cNvSpPr>
          <p:nvPr/>
        </p:nvSpPr>
        <p:spPr bwMode="auto">
          <a:xfrm>
            <a:off x="0" y="1455738"/>
            <a:ext cx="1275238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/>
              <a:t>Com 27 dias de vida: calcificações periventriculares e talâmicas</a:t>
            </a:r>
          </a:p>
        </p:txBody>
      </p:sp>
      <p:pic>
        <p:nvPicPr>
          <p:cNvPr id="13318" name="Picture 19"/>
          <p:cNvPicPr>
            <a:picLocks noChangeAspect="1" noChangeArrowheads="1"/>
          </p:cNvPicPr>
          <p:nvPr/>
        </p:nvPicPr>
        <p:blipFill>
          <a:blip r:embed="rId4">
            <a:lum bright="-6000"/>
          </a:blip>
          <a:srcRect/>
          <a:stretch>
            <a:fillRect/>
          </a:stretch>
        </p:blipFill>
        <p:spPr bwMode="auto">
          <a:xfrm>
            <a:off x="5132388" y="5830888"/>
            <a:ext cx="3335337" cy="376555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13319" name="Line 21"/>
          <p:cNvSpPr>
            <a:spLocks noChangeShapeType="1"/>
          </p:cNvSpPr>
          <p:nvPr/>
        </p:nvSpPr>
        <p:spPr bwMode="auto">
          <a:xfrm>
            <a:off x="5056188" y="3784600"/>
            <a:ext cx="287337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320" name="Line 21"/>
          <p:cNvSpPr>
            <a:spLocks noChangeShapeType="1"/>
          </p:cNvSpPr>
          <p:nvPr/>
        </p:nvSpPr>
        <p:spPr bwMode="auto">
          <a:xfrm>
            <a:off x="5911850" y="6951663"/>
            <a:ext cx="287338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321" name="Line 21"/>
          <p:cNvSpPr>
            <a:spLocks noChangeShapeType="1"/>
          </p:cNvSpPr>
          <p:nvPr/>
        </p:nvSpPr>
        <p:spPr bwMode="auto">
          <a:xfrm>
            <a:off x="6011863" y="7689850"/>
            <a:ext cx="287337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322" name="Line 21"/>
          <p:cNvSpPr>
            <a:spLocks noChangeShapeType="1"/>
          </p:cNvSpPr>
          <p:nvPr/>
        </p:nvSpPr>
        <p:spPr bwMode="auto">
          <a:xfrm>
            <a:off x="7662863" y="3962400"/>
            <a:ext cx="287337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3323" name="Text Box 15"/>
          <p:cNvSpPr txBox="1">
            <a:spLocks noChangeArrowheads="1"/>
          </p:cNvSpPr>
          <p:nvPr/>
        </p:nvSpPr>
        <p:spPr bwMode="auto">
          <a:xfrm>
            <a:off x="654050" y="6591300"/>
            <a:ext cx="44259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/>
              <a:t>Aos 30 dias de vida</a:t>
            </a:r>
          </a:p>
        </p:txBody>
      </p:sp>
      <p:sp>
        <p:nvSpPr>
          <p:cNvPr id="13324" name="Text Box 16"/>
          <p:cNvSpPr txBox="1">
            <a:spLocks noChangeArrowheads="1"/>
          </p:cNvSpPr>
          <p:nvPr/>
        </p:nvSpPr>
        <p:spPr bwMode="auto">
          <a:xfrm>
            <a:off x="8594725" y="6119813"/>
            <a:ext cx="4056063" cy="1754187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/>
              <a:t>      EEG </a:t>
            </a:r>
          </a:p>
          <a:p>
            <a:pPr defTabSz="914400"/>
            <a:r>
              <a:rPr lang="pt-BR" sz="2400"/>
              <a:t>   (28 dias de vida):</a:t>
            </a:r>
          </a:p>
          <a:p>
            <a:pPr defTabSz="914400"/>
            <a:r>
              <a:rPr lang="pt-BR" sz="2400"/>
              <a:t>Convulsões eletroclínicas</a:t>
            </a:r>
          </a:p>
          <a:p>
            <a:pPr defTabSz="914400"/>
            <a:r>
              <a:rPr lang="pt-BR" sz="2400"/>
              <a:t>          repetitivas</a:t>
            </a: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728663" y="1571625"/>
            <a:ext cx="11596687" cy="7007225"/>
          </a:xfrm>
        </p:spPr>
        <p:txBody>
          <a:bodyPr lIns="130046" tIns="65023" rIns="130046" bIns="65023" anchor="t"/>
          <a:lstStyle/>
          <a:p>
            <a:pPr marL="319088" indent="-319088" defTabSz="914400" eaLnBrk="1" hangingPunct="1"/>
            <a:r>
              <a:rPr lang="pt-BR" sz="1900" smtClean="0"/>
              <a:t>O primeiro US nos RN com encefalopatia hipóxico-isquêmica evidencia um </a:t>
            </a:r>
            <a:r>
              <a:rPr lang="pt-BR" sz="1900" b="1" smtClean="0"/>
              <a:t>aspecto hiperecogênico</a:t>
            </a:r>
            <a:r>
              <a:rPr lang="pt-BR" sz="1900" smtClean="0"/>
              <a:t> difuso do cérebro com ventrículos em “fenda” (colabados) e pouca definição dos sulcos, traduzindo um aspecto de edema cerebral difuso. </a:t>
            </a:r>
          </a:p>
        </p:txBody>
      </p:sp>
      <p:sp>
        <p:nvSpPr>
          <p:cNvPr id="14339" name="Rectangle 4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r>
              <a:rPr lang="pt-BR" sz="2800" b="1">
                <a:solidFill>
                  <a:srgbClr val="FF00FF"/>
                </a:solidFill>
                <a:latin typeface="Tw Cen MT"/>
                <a:cs typeface="Arial" pitchFamily="34" charset="0"/>
              </a:rPr>
              <a:t>Edema cerebral</a:t>
            </a:r>
          </a:p>
        </p:txBody>
      </p:sp>
      <p:sp>
        <p:nvSpPr>
          <p:cNvPr id="14340" name="Rectangle 6"/>
          <p:cNvSpPr>
            <a:spLocks noChangeArrowheads="1"/>
          </p:cNvSpPr>
          <p:nvPr/>
        </p:nvSpPr>
        <p:spPr bwMode="auto">
          <a:xfrm>
            <a:off x="4397375" y="8680450"/>
            <a:ext cx="792797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Margotto PR. Leucomalácia periventricular/síndrome hipóxico-isquêmica. In.Margotto PR. Neurossonografia Neonatal, </a:t>
            </a:r>
          </a:p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ESCS, Brasília, 2013</a:t>
            </a:r>
          </a:p>
        </p:txBody>
      </p:sp>
      <p:pic>
        <p:nvPicPr>
          <p:cNvPr id="14341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388475" y="9236075"/>
            <a:ext cx="360363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8" descr="Imagem2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25600" y="2786063"/>
            <a:ext cx="9753600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1"/>
          </p:nvPr>
        </p:nvSpPr>
        <p:spPr>
          <a:xfrm>
            <a:off x="512763" y="315913"/>
            <a:ext cx="11430000" cy="5843587"/>
          </a:xfrm>
        </p:spPr>
        <p:txBody>
          <a:bodyPr/>
          <a:lstStyle/>
          <a:p>
            <a:r>
              <a:rPr lang="pt-BR" smtClean="0"/>
              <a:t>Eperlman M,2010: US: acurácia de 97,7%</a:t>
            </a: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1665288" y="585788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  <p:sp>
        <p:nvSpPr>
          <p:cNvPr id="15364" name="Rectangle 5"/>
          <p:cNvSpPr>
            <a:spLocks noChangeArrowheads="1"/>
          </p:cNvSpPr>
          <p:nvPr/>
        </p:nvSpPr>
        <p:spPr bwMode="auto">
          <a:xfrm>
            <a:off x="1030288" y="1511300"/>
            <a:ext cx="11218862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 b="1">
                <a:solidFill>
                  <a:schemeClr val="folHlink"/>
                </a:solidFill>
              </a:rPr>
              <a:t>Ressonância magnética e Ultrassonografica (US) cerebral na Encefalopatia hipóxico- isquêmica</a:t>
            </a:r>
          </a:p>
        </p:txBody>
      </p:sp>
      <p:pic>
        <p:nvPicPr>
          <p:cNvPr id="1536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4313" y="3779838"/>
            <a:ext cx="8702675" cy="2767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1682750" y="6550025"/>
            <a:ext cx="875665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/>
            <a:r>
              <a:rPr lang="pt-BR" sz="2000"/>
              <a:t>RN com 2 dias de vida (a): </a:t>
            </a:r>
            <a:r>
              <a:rPr lang="pt-BR" sz="2000" b="1"/>
              <a:t>hiperecogenicidade</a:t>
            </a:r>
            <a:r>
              <a:rPr lang="pt-BR" sz="2000"/>
              <a:t> na </a:t>
            </a:r>
            <a:r>
              <a:rPr lang="pt-BR" sz="2000">
                <a:solidFill>
                  <a:srgbClr val="FF3300"/>
                </a:solidFill>
              </a:rPr>
              <a:t>gânglia </a:t>
            </a:r>
          </a:p>
          <a:p>
            <a:pPr algn="ctr" defTabSz="914400"/>
            <a:r>
              <a:rPr lang="pt-BR" sz="2000">
                <a:solidFill>
                  <a:srgbClr val="FF3300"/>
                </a:solidFill>
              </a:rPr>
              <a:t>basal esquerda com área hiperecóica focal mais no </a:t>
            </a:r>
          </a:p>
          <a:p>
            <a:pPr algn="ctr" defTabSz="914400"/>
            <a:r>
              <a:rPr lang="pt-BR" sz="2000">
                <a:solidFill>
                  <a:srgbClr val="FF3300"/>
                </a:solidFill>
              </a:rPr>
              <a:t>putamen esquerdo</a:t>
            </a:r>
            <a:r>
              <a:rPr lang="pt-BR" sz="2000"/>
              <a:t> (seta) (b) aumento da  mesma imagem mostrando </a:t>
            </a:r>
          </a:p>
          <a:p>
            <a:pPr algn="ctr" defTabSz="914400"/>
            <a:r>
              <a:rPr lang="pt-BR" sz="2000"/>
              <a:t>hiperecogenicidade no </a:t>
            </a:r>
            <a:r>
              <a:rPr lang="pt-BR" sz="2000">
                <a:solidFill>
                  <a:srgbClr val="FF3300"/>
                </a:solidFill>
              </a:rPr>
              <a:t>núcleo caudado também</a:t>
            </a:r>
            <a:r>
              <a:rPr lang="pt-BR" sz="2000"/>
              <a:t> (seta sem cabeça) (d) RM:</a:t>
            </a:r>
          </a:p>
          <a:p>
            <a:pPr algn="ctr" defTabSz="914400"/>
            <a:r>
              <a:rPr lang="pt-BR" sz="2000"/>
              <a:t>semelhantes mudanças, no entanto mais extensivas</a:t>
            </a:r>
          </a:p>
        </p:txBody>
      </p:sp>
      <p:sp>
        <p:nvSpPr>
          <p:cNvPr id="15367" name="Text Box 9"/>
          <p:cNvSpPr txBox="1">
            <a:spLocks noChangeArrowheads="1"/>
          </p:cNvSpPr>
          <p:nvPr/>
        </p:nvSpPr>
        <p:spPr bwMode="auto">
          <a:xfrm>
            <a:off x="207963" y="8548688"/>
            <a:ext cx="7980362" cy="1044575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2000" b="1">
                <a:solidFill>
                  <a:schemeClr val="hlink"/>
                </a:solidFill>
              </a:rPr>
              <a:t>A US é uma modalidade efetiva para documentar anormalidades</a:t>
            </a:r>
          </a:p>
          <a:p>
            <a:pPr algn="ctr" defTabSz="914400"/>
            <a:r>
              <a:rPr lang="pt-BR" sz="2000" b="1">
                <a:solidFill>
                  <a:schemeClr val="hlink"/>
                </a:solidFill>
              </a:rPr>
              <a:t>no parênquima cerebral no período neonatal. No entanto é</a:t>
            </a:r>
          </a:p>
          <a:p>
            <a:pPr algn="ctr" defTabSz="914400"/>
            <a:r>
              <a:rPr lang="pt-BR" sz="2000" b="1">
                <a:solidFill>
                  <a:schemeClr val="hlink"/>
                </a:solidFill>
              </a:rPr>
              <a:t>importante que o operador esteja familiarizado com a técnica</a:t>
            </a:r>
          </a:p>
        </p:txBody>
      </p:sp>
      <p:sp>
        <p:nvSpPr>
          <p:cNvPr id="15368" name="Text Box 10"/>
          <p:cNvSpPr txBox="1">
            <a:spLocks noChangeArrowheads="1"/>
          </p:cNvSpPr>
          <p:nvPr/>
        </p:nvSpPr>
        <p:spPr bwMode="auto">
          <a:xfrm>
            <a:off x="8972550" y="8562975"/>
            <a:ext cx="3613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>
                <a:solidFill>
                  <a:schemeClr val="hlink"/>
                </a:solidFill>
              </a:rPr>
              <a:t>Quando possível</a:t>
            </a:r>
          </a:p>
          <a:p>
            <a:pPr algn="ctr" defTabSz="914400"/>
            <a:r>
              <a:rPr lang="pt-BR">
                <a:solidFill>
                  <a:schemeClr val="hlink"/>
                </a:solidFill>
              </a:rPr>
              <a:t>Realizar a RM!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787400" y="1712913"/>
            <a:ext cx="11430000" cy="6848475"/>
          </a:xfrm>
        </p:spPr>
        <p:txBody>
          <a:bodyPr lIns="130046" tIns="65023" rIns="130046" bIns="65023" anchor="t"/>
          <a:lstStyle/>
          <a:p>
            <a:pPr marL="319088" indent="-319088" defTabSz="914400" eaLnBrk="1" hangingPunct="1"/>
            <a:r>
              <a:rPr lang="pt-BR" sz="1900" smtClean="0">
                <a:solidFill>
                  <a:srgbClr val="FF00FF"/>
                </a:solidFill>
              </a:rPr>
              <a:t>Após duas semanas (ou mais)</a:t>
            </a:r>
            <a:r>
              <a:rPr lang="pt-BR" sz="1900" smtClean="0"/>
              <a:t>, vamos evidenciar aspecto de perda de volume (</a:t>
            </a:r>
            <a:r>
              <a:rPr lang="pt-BR" sz="1900" smtClean="0">
                <a:solidFill>
                  <a:srgbClr val="FF00FF"/>
                </a:solidFill>
              </a:rPr>
              <a:t>atrofia cerebral</a:t>
            </a:r>
            <a:r>
              <a:rPr lang="pt-BR" sz="1900" smtClean="0">
                <a:solidFill>
                  <a:schemeClr val="tx1"/>
                </a:solidFill>
              </a:rPr>
              <a:t>-figura</a:t>
            </a:r>
            <a:r>
              <a:rPr lang="pt-BR" sz="1900" smtClean="0"/>
              <a:t> 3.25), com aumento dos ventrículos, principalmente dos cornos frontais, afastamento da cisura interhemisférica, proximidade dos giros com os ventrículos e áreas de necrose (encefalomalácia, como descrito anteriormente). </a:t>
            </a:r>
          </a:p>
        </p:txBody>
      </p:sp>
      <p:sp>
        <p:nvSpPr>
          <p:cNvPr id="16387" name="Rectangle 5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r>
              <a:rPr lang="pt-BR" sz="2800" b="1">
                <a:solidFill>
                  <a:srgbClr val="FF00FF"/>
                </a:solidFill>
                <a:latin typeface="Tw Cen MT"/>
                <a:cs typeface="Arial" pitchFamily="34" charset="0"/>
              </a:rPr>
              <a:t>Atrofia cerebral</a:t>
            </a:r>
          </a:p>
        </p:txBody>
      </p:sp>
      <p:sp>
        <p:nvSpPr>
          <p:cNvPr id="16388" name="Rectangle 6"/>
          <p:cNvSpPr>
            <a:spLocks noChangeArrowheads="1"/>
          </p:cNvSpPr>
          <p:nvPr/>
        </p:nvSpPr>
        <p:spPr bwMode="auto">
          <a:xfrm>
            <a:off x="4397375" y="8680450"/>
            <a:ext cx="7927975" cy="84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Margotto PR. Leucomalácia periventricular/síndrome hipóxico-isquêmica. In.Margotto PR. Neurossonografia Neonatal, </a:t>
            </a:r>
          </a:p>
          <a:p>
            <a:pPr algn="ctr" defTabSz="650875"/>
            <a:r>
              <a:rPr lang="pt-BR" sz="16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ESCS, Brasília, 2013</a:t>
            </a:r>
          </a:p>
        </p:txBody>
      </p:sp>
      <p:pic>
        <p:nvPicPr>
          <p:cNvPr id="16389" name="Picture 7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28163" y="9236075"/>
            <a:ext cx="361950" cy="29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8" descr="Imagem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84363" y="3463925"/>
            <a:ext cx="8801100" cy="475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>
          <a:xfrm>
            <a:off x="812800" y="2143125"/>
            <a:ext cx="11430000" cy="5843588"/>
          </a:xfrm>
        </p:spPr>
        <p:txBody>
          <a:bodyPr lIns="130046" tIns="65023" rIns="130046" bIns="65023" anchor="t"/>
          <a:lstStyle/>
          <a:p>
            <a:pPr marL="319088" indent="-319088" algn="ctr" defTabSz="914400" eaLnBrk="1" hangingPunct="1"/>
            <a:r>
              <a:rPr lang="pt-BR" smtClean="0">
                <a:solidFill>
                  <a:srgbClr val="FF00FF"/>
                </a:solidFill>
              </a:rPr>
              <a:t>RN de 38 semanas ,2346g,PIG assimétrico, Apgar de 2/4/4</a:t>
            </a:r>
          </a:p>
        </p:txBody>
      </p:sp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2508250" y="7747000"/>
            <a:ext cx="121920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7 dias </a:t>
            </a:r>
          </a:p>
        </p:txBody>
      </p:sp>
      <p:sp>
        <p:nvSpPr>
          <p:cNvPr id="17412" name="Text Box 7"/>
          <p:cNvSpPr txBox="1">
            <a:spLocks noChangeArrowheads="1"/>
          </p:cNvSpPr>
          <p:nvPr/>
        </p:nvSpPr>
        <p:spPr bwMode="auto">
          <a:xfrm>
            <a:off x="8396288" y="7747000"/>
            <a:ext cx="1400175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14 dias </a:t>
            </a:r>
          </a:p>
        </p:txBody>
      </p:sp>
      <p:sp>
        <p:nvSpPr>
          <p:cNvPr id="17413" name="Rectangle 9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graphicFrame>
        <p:nvGraphicFramePr>
          <p:cNvPr id="124954" name="Group 26"/>
          <p:cNvGraphicFramePr>
            <a:graphicFrameLocks noGrp="1"/>
          </p:cNvGraphicFramePr>
          <p:nvPr/>
        </p:nvGraphicFramePr>
        <p:xfrm>
          <a:off x="3279775" y="8910638"/>
          <a:ext cx="9450388" cy="831850"/>
        </p:xfrm>
        <a:graphic>
          <a:graphicData uri="http://schemas.openxmlformats.org/drawingml/2006/table">
            <a:tbl>
              <a:tblPr/>
              <a:tblGrid>
                <a:gridCol w="8450263"/>
                <a:gridCol w="1000125"/>
              </a:tblGrid>
              <a:tr h="6207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Sessão de Anatomia Cl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nica: S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ndrome hip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xico-isquêmica (necrose neuronal difusa)</a:t>
                      </a:r>
                      <a: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Rafaela Frota (R2 Ginecologia/Obstetr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cia); Mar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lia L. Bahia Evangelista (R3 Neonatologia); Carla Silveira (R2, HRS) Coordena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ão: Paulo R. Margotto, Marta David Rocha Moura, Denise Cidade, Marcos E. A. Segura (Patologista)</a:t>
                      </a:r>
                      <a:endParaRPr kumimoji="0" lang="pt-BR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5E5E5E"/>
                        </a:solidFill>
                        <a:effectLst/>
                        <a:latin typeface="Hoefler Text"/>
                        <a:ea typeface="Hoefler Text"/>
                        <a:cs typeface="Arial" pitchFamily="34" charset="0"/>
                        <a:sym typeface="Hoefler Text"/>
                      </a:endParaRPr>
                    </a:p>
                  </a:txBody>
                  <a:tcPr marL="130046" marR="130046" marT="65023" marB="650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     </a:t>
                      </a:r>
                      <a:endParaRPr kumimoji="0" lang="pt-BR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marL="130046" marR="130046" marT="65023" marB="650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7417" name="Picture 12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731625" y="9034463"/>
            <a:ext cx="50165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3" descr="Imagem2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71538" y="3695700"/>
            <a:ext cx="3875087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4" descr="Imagem2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70700" y="3695700"/>
            <a:ext cx="4198938" cy="395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0" name="Rectangle 12"/>
          <p:cNvSpPr>
            <a:spLocks noChangeArrowheads="1"/>
          </p:cNvSpPr>
          <p:nvPr/>
        </p:nvSpPr>
        <p:spPr bwMode="auto">
          <a:xfrm>
            <a:off x="3840163" y="1171575"/>
            <a:ext cx="4883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FF00FF"/>
                </a:solidFill>
              </a:rPr>
              <a:t>lesão neuronal difusa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5"/>
          <p:cNvSpPr txBox="1">
            <a:spLocks noChangeArrowheads="1"/>
          </p:cNvSpPr>
          <p:nvPr/>
        </p:nvSpPr>
        <p:spPr bwMode="auto">
          <a:xfrm>
            <a:off x="3443288" y="6226175"/>
            <a:ext cx="130968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21 dias</a:t>
            </a:r>
          </a:p>
        </p:txBody>
      </p:sp>
      <p:sp>
        <p:nvSpPr>
          <p:cNvPr id="18435" name="Text Box 7"/>
          <p:cNvSpPr txBox="1">
            <a:spLocks noChangeArrowheads="1"/>
          </p:cNvSpPr>
          <p:nvPr/>
        </p:nvSpPr>
        <p:spPr bwMode="auto">
          <a:xfrm>
            <a:off x="10229850" y="6935788"/>
            <a:ext cx="130968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29 dias</a:t>
            </a:r>
          </a:p>
        </p:txBody>
      </p:sp>
      <p:sp>
        <p:nvSpPr>
          <p:cNvPr id="18436" name="Rectangle 8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r>
              <a:rPr lang="pt-BR" sz="2800" b="1">
                <a:solidFill>
                  <a:srgbClr val="FF00FF"/>
                </a:solidFill>
                <a:latin typeface="Tw Cen MT"/>
                <a:cs typeface="Arial" pitchFamily="34" charset="0"/>
              </a:rPr>
              <a:t>lesão neuronal difusa</a:t>
            </a:r>
          </a:p>
        </p:txBody>
      </p:sp>
      <p:graphicFrame>
        <p:nvGraphicFramePr>
          <p:cNvPr id="125970" name="Group 18"/>
          <p:cNvGraphicFramePr>
            <a:graphicFrameLocks noGrp="1"/>
          </p:cNvGraphicFramePr>
          <p:nvPr>
            <p:ph idx="4294967295"/>
          </p:nvPr>
        </p:nvGraphicFramePr>
        <p:xfrm>
          <a:off x="3363913" y="8848725"/>
          <a:ext cx="9577387" cy="831850"/>
        </p:xfrm>
        <a:graphic>
          <a:graphicData uri="http://schemas.openxmlformats.org/drawingml/2006/table">
            <a:tbl>
              <a:tblPr/>
              <a:tblGrid>
                <a:gridCol w="8562975"/>
                <a:gridCol w="1014412"/>
              </a:tblGrid>
              <a:tr h="582613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Sessão de Anatomia Cl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nica: S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ndrome hip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xico-isquêmica (necrose neuronal difusa)</a:t>
                      </a:r>
                      <a: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Rafaela Frota (R2 Ginecologia/Obstetr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cia); Mar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lia L. Bahia Evangelista (R3 Neonatologia); Carla Silveira (R2, HRS) Coordena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ão: Paulo R. Margotto, Marta David Rocha Moura, Denise Cidade, Marcos E. A. Segura (Patologista)</a:t>
                      </a:r>
                      <a:endParaRPr kumimoji="0" lang="pt-BR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5E5E5E"/>
                        </a:solidFill>
                        <a:effectLst/>
                        <a:latin typeface="Hoefler Text"/>
                        <a:ea typeface="Hoefler Text"/>
                        <a:cs typeface="Arial" pitchFamily="34" charset="0"/>
                        <a:sym typeface="Hoefler Text"/>
                      </a:endParaRPr>
                    </a:p>
                  </a:txBody>
                  <a:tcPr marL="130046" marR="130046" marT="65023" marB="650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     </a:t>
                      </a:r>
                      <a:endParaRPr kumimoji="0" lang="pt-BR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marL="130046" marR="130046" marT="65023" marB="650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8440" name="Picture 1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04675" y="9080500"/>
            <a:ext cx="50165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12" descr="Imagem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738313"/>
            <a:ext cx="8159750" cy="4379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3" descr="Imagem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21688" y="3743325"/>
            <a:ext cx="4084637" cy="3192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5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r>
              <a:rPr lang="pt-BR" sz="2800" b="1">
                <a:solidFill>
                  <a:srgbClr val="FF00FF"/>
                </a:solidFill>
                <a:latin typeface="Tw Cen MT"/>
                <a:cs typeface="Arial" pitchFamily="34" charset="0"/>
              </a:rPr>
              <a:t>lesão neuronal difusa</a:t>
            </a:r>
          </a:p>
        </p:txBody>
      </p:sp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4600575" y="1363663"/>
            <a:ext cx="38687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Óbito aos 3º dias de vida</a:t>
            </a:r>
          </a:p>
        </p:txBody>
      </p:sp>
      <p:pic>
        <p:nvPicPr>
          <p:cNvPr id="19460" name="Picture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78950" y="2332038"/>
            <a:ext cx="3397250" cy="318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8"/>
          <p:cNvSpPr>
            <a:spLocks noChangeArrowheads="1"/>
          </p:cNvSpPr>
          <p:nvPr/>
        </p:nvSpPr>
        <p:spPr bwMode="auto">
          <a:xfrm>
            <a:off x="9263063" y="5513388"/>
            <a:ext cx="3513137" cy="1300162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algn="ctr" defTabSz="1300163"/>
            <a:r>
              <a:rPr lang="pt-BR" sz="2400" b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Necrose do parênquima</a:t>
            </a:r>
          </a:p>
          <a:p>
            <a:pPr algn="ctr" defTabSz="1300163"/>
            <a:r>
              <a:rPr lang="pt-BR" sz="2400" b="1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cerebral</a:t>
            </a:r>
          </a:p>
        </p:txBody>
      </p:sp>
      <p:graphicFrame>
        <p:nvGraphicFramePr>
          <p:cNvPr id="126997" name="Group 21"/>
          <p:cNvGraphicFramePr>
            <a:graphicFrameLocks noGrp="1"/>
          </p:cNvGraphicFramePr>
          <p:nvPr>
            <p:ph idx="4294967295"/>
          </p:nvPr>
        </p:nvGraphicFramePr>
        <p:xfrm>
          <a:off x="3417888" y="8715375"/>
          <a:ext cx="9586912" cy="831850"/>
        </p:xfrm>
        <a:graphic>
          <a:graphicData uri="http://schemas.openxmlformats.org/drawingml/2006/table">
            <a:tbl>
              <a:tblPr/>
              <a:tblGrid>
                <a:gridCol w="8572500"/>
                <a:gridCol w="1014412"/>
              </a:tblGrid>
              <a:tr h="628650"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Sessão de Anatomia Cl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nica: S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ndrome hip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ó</a:t>
                      </a:r>
                      <a:r>
                        <a:rPr kumimoji="0" lang="pt-BR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xico-isquêmica (necrose neuronal difusa)</a:t>
                      </a:r>
                      <a: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/>
                      </a:r>
                      <a:br>
                        <a:rPr kumimoji="0" lang="pt-BR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</a:rPr>
                      </a:b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Autor(es): Rafaela Frota (R2 Ginecologia/Obstetr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cia); Mar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lia L. Bahia Evangelista (R3 Neonatologia); Carla Silveira (R2, HRS) Coordena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Hoefler Text"/>
                          <a:cs typeface="Times New Roman" pitchFamily="18" charset="0"/>
                          <a:sym typeface="Hoefler Text"/>
                        </a:rPr>
                        <a:t>ão: Paulo R. Margotto, Marta David Rocha Moura, Denise Cidade, Marcos E. A. Segura (Patologista)</a:t>
                      </a:r>
                      <a:endParaRPr kumimoji="0" lang="pt-BR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5E5E5E"/>
                        </a:solidFill>
                        <a:effectLst/>
                        <a:latin typeface="Hoefler Text"/>
                        <a:ea typeface="Hoefler Text"/>
                        <a:cs typeface="Arial" pitchFamily="34" charset="0"/>
                        <a:sym typeface="Hoefler Text"/>
                      </a:endParaRPr>
                    </a:p>
                  </a:txBody>
                  <a:tcPr marL="130046" marR="130046" marT="65023" marB="650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Hoefler Text"/>
                          <a:cs typeface="Times New Roman" pitchFamily="18" charset="0"/>
                          <a:sym typeface="Hoefler Text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Hoefler Text"/>
                          <a:ea typeface="Hoefler Text"/>
                          <a:cs typeface="Times New Roman" pitchFamily="18" charset="0"/>
                          <a:sym typeface="Hoefler Text"/>
                        </a:rPr>
                        <a:t>      </a:t>
                      </a:r>
                      <a:endParaRPr kumimoji="0" lang="pt-BR" sz="23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Hoefler Text"/>
                        <a:cs typeface="Times New Roman" pitchFamily="18" charset="0"/>
                        <a:sym typeface="Hoefler Text"/>
                      </a:endParaRPr>
                    </a:p>
                  </a:txBody>
                  <a:tcPr marL="130046" marR="130046" marT="65023" marB="65023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19465" name="Picture 22" descr="link2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990388" y="8877300"/>
            <a:ext cx="50165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2" descr="Imagem2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113" y="2112963"/>
            <a:ext cx="8874125" cy="513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3"/>
          <p:cNvSpPr txBox="1">
            <a:spLocks noChangeArrowheads="1"/>
          </p:cNvSpPr>
          <p:nvPr/>
        </p:nvSpPr>
        <p:spPr bwMode="auto">
          <a:xfrm>
            <a:off x="0" y="1908175"/>
            <a:ext cx="13004800" cy="883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marL="650875" lvl="1" algn="ctr" defTabSz="1300163">
              <a:lnSpc>
                <a:spcPct val="110000"/>
              </a:lnSpc>
              <a:buClr>
                <a:srgbClr val="FFCC00"/>
              </a:buClr>
              <a:buFont typeface="Wingdings" pitchFamily="2" charset="2"/>
              <a:buChar char="Ø"/>
            </a:pPr>
            <a:r>
              <a:rPr lang="pt-BR" sz="3400" b="1">
                <a:solidFill>
                  <a:schemeClr val="tx1"/>
                </a:solidFill>
                <a:latin typeface="Arial" pitchFamily="34" charset="0"/>
              </a:rPr>
              <a:t>Encefalopatia hipóxico – isquêmica</a:t>
            </a:r>
            <a:r>
              <a:rPr lang="pt-BR" sz="3400">
                <a:solidFill>
                  <a:schemeClr val="bg1"/>
                </a:solidFill>
                <a:latin typeface="Arial" pitchFamily="34" charset="0"/>
              </a:rPr>
              <a:t> </a:t>
            </a:r>
          </a:p>
          <a:p>
            <a:pPr marL="650875" lvl="1" defTabSz="1300163">
              <a:lnSpc>
                <a:spcPct val="110000"/>
              </a:lnSpc>
              <a:buClr>
                <a:srgbClr val="FFCC00"/>
              </a:buClr>
            </a:pPr>
            <a:r>
              <a:rPr lang="pt-BR" sz="3400">
                <a:solidFill>
                  <a:schemeClr val="bg1"/>
                </a:solidFill>
                <a:latin typeface="Arial" pitchFamily="34" charset="0"/>
              </a:rPr>
              <a:t>                         </a:t>
            </a:r>
            <a:r>
              <a:rPr lang="pt-BR" sz="3400">
                <a:solidFill>
                  <a:schemeClr val="hlink"/>
                </a:solidFill>
                <a:latin typeface="Arial" pitchFamily="34" charset="0"/>
              </a:rPr>
              <a:t>IR: ÍNDICE DE RESISTÊNCIA</a:t>
            </a:r>
          </a:p>
          <a:p>
            <a:pPr marL="650875" lvl="1" defTabSz="1300163">
              <a:lnSpc>
                <a:spcPct val="130000"/>
              </a:lnSpc>
              <a:buClr>
                <a:srgbClr val="FFCC00"/>
              </a:buClr>
              <a:buFontTx/>
              <a:buChar char="•"/>
            </a:pPr>
            <a:r>
              <a:rPr lang="pt-BR" sz="3400">
                <a:solidFill>
                  <a:schemeClr val="bg1"/>
                </a:solidFill>
                <a:latin typeface="Arial" pitchFamily="34" charset="0"/>
              </a:rPr>
              <a:t> 	  </a:t>
            </a: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IR</a:t>
            </a:r>
            <a:r>
              <a:rPr lang="pt-BR" sz="3400" b="1">
                <a:solidFill>
                  <a:schemeClr val="bg2"/>
                </a:solidFill>
                <a:latin typeface="Arial" pitchFamily="34" charset="0"/>
              </a:rPr>
              <a:t>:</a:t>
            </a:r>
            <a:r>
              <a:rPr lang="pt-BR" sz="3400">
                <a:solidFill>
                  <a:schemeClr val="bg1"/>
                </a:solidFill>
                <a:latin typeface="Arial" pitchFamily="34" charset="0"/>
              </a:rPr>
              <a:t>      </a:t>
            </a: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da velocidade diastólica final devido a:</a:t>
            </a:r>
          </a:p>
          <a:p>
            <a:pPr marL="2600325" lvl="4" defTabSz="1300163">
              <a:lnSpc>
                <a:spcPct val="130000"/>
              </a:lnSpc>
              <a:buClr>
                <a:srgbClr val="FFCC00"/>
              </a:buClr>
            </a:pP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 da vasodilatação* ( hipoxia, acidose,     PaCO</a:t>
            </a:r>
            <a:r>
              <a:rPr lang="pt-BR" sz="3400" baseline="-25000">
                <a:solidFill>
                  <a:schemeClr val="tx1"/>
                </a:solidFill>
                <a:latin typeface="Arial" pitchFamily="34" charset="0"/>
              </a:rPr>
              <a:t>2</a:t>
            </a: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)</a:t>
            </a:r>
          </a:p>
          <a:p>
            <a:pPr marL="2600325" lvl="4" defTabSz="1300163">
              <a:lnSpc>
                <a:spcPct val="130000"/>
              </a:lnSpc>
              <a:buClr>
                <a:srgbClr val="FFCC00"/>
              </a:buClr>
            </a:pP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  que leva à perfusão de luxúria </a:t>
            </a:r>
          </a:p>
          <a:p>
            <a:pPr marL="650875" lvl="1" defTabSz="1300163">
              <a:lnSpc>
                <a:spcPct val="130000"/>
              </a:lnSpc>
              <a:buClr>
                <a:srgbClr val="FFCC00"/>
              </a:buClr>
            </a:pPr>
            <a:r>
              <a:rPr lang="pt-BR" sz="3400">
                <a:solidFill>
                  <a:schemeClr val="bg1"/>
                </a:solidFill>
                <a:latin typeface="Arial" pitchFamily="34" charset="0"/>
              </a:rPr>
              <a:t>  </a:t>
            </a:r>
            <a:r>
              <a:rPr lang="pt-BR" sz="3400" b="1">
                <a:solidFill>
                  <a:schemeClr val="hlink"/>
                </a:solidFill>
                <a:latin typeface="Arial" pitchFamily="34" charset="0"/>
              </a:rPr>
              <a:t>Rotura de capilares da matriz germinativa  e do plexo coróide        hemorragia intraventricular</a:t>
            </a:r>
          </a:p>
          <a:p>
            <a:pPr marL="650875" lvl="1" defTabSz="1300163">
              <a:lnSpc>
                <a:spcPct val="130000"/>
              </a:lnSpc>
              <a:buClr>
                <a:srgbClr val="FFCC00"/>
              </a:buClr>
            </a:pPr>
            <a:r>
              <a:rPr lang="pt-BR" sz="3400">
                <a:solidFill>
                  <a:schemeClr val="bg1"/>
                </a:solidFill>
                <a:latin typeface="Arial" pitchFamily="34" charset="0"/>
              </a:rPr>
              <a:t>*</a:t>
            </a: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A persistente vasodilatação       reflexo da deficiente autorregulação do FSC       perfusão de luxúria</a:t>
            </a:r>
          </a:p>
          <a:p>
            <a:pPr marL="650875" lvl="1" defTabSz="1300163">
              <a:lnSpc>
                <a:spcPct val="130000"/>
              </a:lnSpc>
              <a:buClr>
                <a:srgbClr val="FFCC00"/>
              </a:buClr>
            </a:pP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  </a:t>
            </a:r>
            <a:r>
              <a:rPr lang="pt-BR" sz="2800">
                <a:solidFill>
                  <a:schemeClr val="tx1"/>
                </a:solidFill>
                <a:latin typeface="Arial" pitchFamily="34" charset="0"/>
              </a:rPr>
              <a:t>IR:</a:t>
            </a:r>
            <a:r>
              <a:rPr lang="en-US" sz="2800"/>
              <a:t>edema cerebral, hemorragia, persistência do canal arterial, isquemia miocárdica ou descompensação</a:t>
            </a:r>
          </a:p>
          <a:p>
            <a:pPr marL="650875" lvl="1" defTabSz="1300163">
              <a:lnSpc>
                <a:spcPct val="130000"/>
              </a:lnSpc>
              <a:buClr>
                <a:srgbClr val="FFCC00"/>
              </a:buClr>
            </a:pPr>
            <a:r>
              <a:rPr lang="en-US" sz="2800"/>
              <a:t>           </a:t>
            </a:r>
            <a:r>
              <a:rPr lang="en-US" sz="2800">
                <a:solidFill>
                  <a:srgbClr val="FF3300"/>
                </a:solidFill>
              </a:rPr>
              <a:t>IR </a:t>
            </a:r>
            <a:r>
              <a:rPr lang="pt-BR" sz="2800">
                <a:solidFill>
                  <a:srgbClr val="FF3300"/>
                </a:solidFill>
              </a:rPr>
              <a:t>≥90: severa EHI e IR&gt;1:sugere morte cerebral</a:t>
            </a:r>
          </a:p>
          <a:p>
            <a:pPr marL="650875" lvl="1" defTabSz="1300163">
              <a:lnSpc>
                <a:spcPct val="130000"/>
              </a:lnSpc>
              <a:buClr>
                <a:srgbClr val="FFCC00"/>
              </a:buClr>
            </a:pPr>
            <a:endParaRPr lang="pt-BR" sz="2800">
              <a:solidFill>
                <a:srgbClr val="FF3300"/>
              </a:solidFill>
              <a:latin typeface="Arial" pitchFamily="34" charset="0"/>
            </a:endParaRPr>
          </a:p>
          <a:p>
            <a:pPr marL="2600325" lvl="4" defTabSz="1300163">
              <a:lnSpc>
                <a:spcPct val="120000"/>
              </a:lnSpc>
              <a:buClr>
                <a:srgbClr val="FFCC00"/>
              </a:buClr>
            </a:pPr>
            <a:endParaRPr lang="pt-BR" sz="28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483" name="AutoShape 7"/>
          <p:cNvSpPr>
            <a:spLocks noChangeArrowheads="1"/>
          </p:cNvSpPr>
          <p:nvPr/>
        </p:nvSpPr>
        <p:spPr bwMode="auto">
          <a:xfrm>
            <a:off x="1176338" y="3236913"/>
            <a:ext cx="306387" cy="512762"/>
          </a:xfrm>
          <a:prstGeom prst="downArrow">
            <a:avLst>
              <a:gd name="adj1" fmla="val 50000"/>
              <a:gd name="adj2" fmla="val 41839"/>
            </a:avLst>
          </a:prstGeom>
          <a:solidFill>
            <a:schemeClr val="hlink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rgbClr val="FF3300"/>
              </a:solidFill>
              <a:latin typeface="Arial" pitchFamily="34" charset="0"/>
            </a:endParaRPr>
          </a:p>
        </p:txBody>
      </p:sp>
      <p:sp>
        <p:nvSpPr>
          <p:cNvPr id="20484" name="AutoShape 8"/>
          <p:cNvSpPr>
            <a:spLocks noChangeArrowheads="1"/>
          </p:cNvSpPr>
          <p:nvPr/>
        </p:nvSpPr>
        <p:spPr bwMode="auto">
          <a:xfrm>
            <a:off x="2419350" y="3236913"/>
            <a:ext cx="411163" cy="512762"/>
          </a:xfrm>
          <a:prstGeom prst="upArrow">
            <a:avLst>
              <a:gd name="adj1" fmla="val 50000"/>
              <a:gd name="adj2" fmla="val 31178"/>
            </a:avLst>
          </a:prstGeom>
          <a:solidFill>
            <a:schemeClr val="hlink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485" name="AutoShape 9"/>
          <p:cNvSpPr>
            <a:spLocks noChangeArrowheads="1"/>
          </p:cNvSpPr>
          <p:nvPr/>
        </p:nvSpPr>
        <p:spPr bwMode="auto">
          <a:xfrm>
            <a:off x="2406650" y="3851275"/>
            <a:ext cx="409575" cy="512763"/>
          </a:xfrm>
          <a:prstGeom prst="upArrow">
            <a:avLst>
              <a:gd name="adj1" fmla="val 50000"/>
              <a:gd name="adj2" fmla="val 31298"/>
            </a:avLst>
          </a:prstGeom>
          <a:solidFill>
            <a:schemeClr val="hlink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486" name="AutoShape 13"/>
          <p:cNvSpPr>
            <a:spLocks noChangeArrowheads="1"/>
          </p:cNvSpPr>
          <p:nvPr/>
        </p:nvSpPr>
        <p:spPr bwMode="auto">
          <a:xfrm>
            <a:off x="1381125" y="3956050"/>
            <a:ext cx="309563" cy="1331913"/>
          </a:xfrm>
          <a:prstGeom prst="downArrow">
            <a:avLst>
              <a:gd name="adj1" fmla="val 50000"/>
              <a:gd name="adj2" fmla="val 107564"/>
            </a:avLst>
          </a:prstGeom>
          <a:solidFill>
            <a:srgbClr val="FF66CC"/>
          </a:solidFill>
          <a:ln w="9525">
            <a:solidFill>
              <a:srgbClr val="FF66CC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487" name="AutoShape 14"/>
          <p:cNvSpPr>
            <a:spLocks noChangeArrowheads="1"/>
          </p:cNvSpPr>
          <p:nvPr/>
        </p:nvSpPr>
        <p:spPr bwMode="auto">
          <a:xfrm>
            <a:off x="9882188" y="3956050"/>
            <a:ext cx="407987" cy="512763"/>
          </a:xfrm>
          <a:prstGeom prst="upArrow">
            <a:avLst>
              <a:gd name="adj1" fmla="val 50000"/>
              <a:gd name="adj2" fmla="val 31420"/>
            </a:avLst>
          </a:prstGeom>
          <a:solidFill>
            <a:schemeClr val="hlink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488" name="Line 14"/>
          <p:cNvSpPr>
            <a:spLocks noChangeShapeType="1"/>
          </p:cNvSpPr>
          <p:nvPr/>
        </p:nvSpPr>
        <p:spPr bwMode="auto">
          <a:xfrm>
            <a:off x="6297613" y="6924675"/>
            <a:ext cx="612775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9" name="Line 15"/>
          <p:cNvSpPr>
            <a:spLocks noChangeShapeType="1"/>
          </p:cNvSpPr>
          <p:nvPr/>
        </p:nvSpPr>
        <p:spPr bwMode="auto">
          <a:xfrm>
            <a:off x="5375275" y="7642225"/>
            <a:ext cx="61436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90" name="Line 16"/>
          <p:cNvSpPr>
            <a:spLocks noChangeShapeType="1"/>
          </p:cNvSpPr>
          <p:nvPr/>
        </p:nvSpPr>
        <p:spPr bwMode="auto">
          <a:xfrm>
            <a:off x="2406650" y="6208713"/>
            <a:ext cx="61436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91" name="Rectangle 5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Doppler</a:t>
            </a:r>
          </a:p>
        </p:txBody>
      </p:sp>
      <p:sp>
        <p:nvSpPr>
          <p:cNvPr id="20492" name="AutoShape 8"/>
          <p:cNvSpPr>
            <a:spLocks noChangeArrowheads="1"/>
          </p:cNvSpPr>
          <p:nvPr/>
        </p:nvSpPr>
        <p:spPr bwMode="auto">
          <a:xfrm>
            <a:off x="649288" y="7932738"/>
            <a:ext cx="411162" cy="512762"/>
          </a:xfrm>
          <a:prstGeom prst="upArrow">
            <a:avLst>
              <a:gd name="adj1" fmla="val 50000"/>
              <a:gd name="adj2" fmla="val 31178"/>
            </a:avLst>
          </a:prstGeom>
          <a:solidFill>
            <a:schemeClr val="hlink"/>
          </a:solidFill>
          <a:ln w="9525">
            <a:solidFill>
              <a:srgbClr val="FFCC00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0493" name="Rectangle 14"/>
          <p:cNvSpPr>
            <a:spLocks noChangeArrowheads="1"/>
          </p:cNvSpPr>
          <p:nvPr/>
        </p:nvSpPr>
        <p:spPr bwMode="auto">
          <a:xfrm>
            <a:off x="11141075" y="8642350"/>
            <a:ext cx="154305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800"/>
              <a:t>Jing Liu,2007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/>
          <p:cNvSpPr>
            <a:spLocks noChangeArrowheads="1"/>
          </p:cNvSpPr>
          <p:nvPr/>
        </p:nvSpPr>
        <p:spPr bwMode="auto">
          <a:xfrm>
            <a:off x="1965325" y="187325"/>
            <a:ext cx="8478838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800" b="1">
                <a:solidFill>
                  <a:srgbClr val="0033CC"/>
                </a:solidFill>
              </a:rPr>
              <a:t>US NA ENCEFALOPATIA  HIPÓXICO-ISQUÊMICA</a:t>
            </a:r>
          </a:p>
          <a:p>
            <a:pPr defTabSz="914400"/>
            <a:r>
              <a:rPr lang="pt-BR" sz="2800" b="1">
                <a:solidFill>
                  <a:srgbClr val="0033CC"/>
                </a:solidFill>
              </a:rPr>
              <a:t>                                  Doppler</a:t>
            </a:r>
            <a:br>
              <a:rPr lang="pt-BR" sz="2800" b="1">
                <a:solidFill>
                  <a:srgbClr val="0033CC"/>
                </a:solidFill>
              </a:rPr>
            </a:br>
            <a:endParaRPr lang="pt-BR" sz="2800" b="1">
              <a:solidFill>
                <a:srgbClr val="0033CC"/>
              </a:solidFill>
            </a:endParaRPr>
          </a:p>
        </p:txBody>
      </p:sp>
      <p:pic>
        <p:nvPicPr>
          <p:cNvPr id="2150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100" y="1906588"/>
            <a:ext cx="3743325" cy="2305050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21508" name="Text Box 6"/>
          <p:cNvSpPr txBox="1">
            <a:spLocks noChangeArrowheads="1"/>
          </p:cNvSpPr>
          <p:nvPr/>
        </p:nvSpPr>
        <p:spPr bwMode="auto">
          <a:xfrm>
            <a:off x="3865563" y="7959725"/>
            <a:ext cx="473392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914400"/>
            <a:r>
              <a:rPr lang="pt-BR"/>
              <a:t>              </a:t>
            </a:r>
            <a:r>
              <a:rPr lang="pt-BR">
                <a:solidFill>
                  <a:srgbClr val="FF3300"/>
                </a:solidFill>
              </a:rPr>
              <a:t>IR=0,55</a:t>
            </a:r>
          </a:p>
          <a:p>
            <a:pPr algn="ctr" defTabSz="914400"/>
            <a:r>
              <a:rPr lang="pt-BR" sz="2000"/>
              <a:t>(moderada a severa EHI)</a:t>
            </a:r>
          </a:p>
        </p:txBody>
      </p:sp>
      <p:pic>
        <p:nvPicPr>
          <p:cNvPr id="21509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51863" y="1860550"/>
            <a:ext cx="4203700" cy="2174875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21510" name="Rectangle 9"/>
          <p:cNvSpPr>
            <a:spLocks noGrp="1"/>
          </p:cNvSpPr>
          <p:nvPr>
            <p:ph type="body" idx="1"/>
          </p:nvPr>
        </p:nvSpPr>
        <p:spPr>
          <a:xfrm>
            <a:off x="-457200" y="9485313"/>
            <a:ext cx="11430000" cy="5843587"/>
          </a:xfrm>
        </p:spPr>
        <p:txBody>
          <a:bodyPr/>
          <a:lstStyle/>
          <a:p>
            <a:endParaRPr lang="pt-BR" smtClean="0"/>
          </a:p>
        </p:txBody>
      </p:sp>
      <p:sp>
        <p:nvSpPr>
          <p:cNvPr id="21511" name="Text Box 10"/>
          <p:cNvSpPr txBox="1">
            <a:spLocks noChangeArrowheads="1"/>
          </p:cNvSpPr>
          <p:nvPr/>
        </p:nvSpPr>
        <p:spPr bwMode="auto">
          <a:xfrm>
            <a:off x="9761538" y="4086225"/>
            <a:ext cx="254000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   </a:t>
            </a:r>
            <a:r>
              <a:rPr lang="pt-BR">
                <a:solidFill>
                  <a:srgbClr val="FF3300"/>
                </a:solidFill>
              </a:rPr>
              <a:t> IR&gt;1</a:t>
            </a:r>
          </a:p>
          <a:p>
            <a:pPr algn="ctr"/>
            <a:r>
              <a:rPr lang="pt-BR" sz="2000"/>
              <a:t>Severa EHI</a:t>
            </a:r>
          </a:p>
          <a:p>
            <a:pPr algn="ctr"/>
            <a:r>
              <a:rPr lang="pt-BR" sz="2000"/>
              <a:t>(</a:t>
            </a:r>
            <a:r>
              <a:rPr lang="pt-BR" sz="2000">
                <a:solidFill>
                  <a:srgbClr val="FF3300"/>
                </a:solidFill>
              </a:rPr>
              <a:t>associa-se ao óbito</a:t>
            </a:r>
            <a:r>
              <a:rPr lang="pt-BR" sz="2000"/>
              <a:t>)</a:t>
            </a:r>
          </a:p>
        </p:txBody>
      </p:sp>
      <p:pic>
        <p:nvPicPr>
          <p:cNvPr id="21512" name="Picture 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1538" y="5829300"/>
            <a:ext cx="3119437" cy="1887538"/>
          </a:xfrm>
          <a:prstGeom prst="rect">
            <a:avLst/>
          </a:prstGeom>
          <a:noFill/>
          <a:ln w="57150">
            <a:solidFill>
              <a:srgbClr val="FF3300"/>
            </a:solidFill>
            <a:miter lim="800000"/>
            <a:headEnd/>
            <a:tailEnd/>
          </a:ln>
        </p:spPr>
      </p:pic>
      <p:sp>
        <p:nvSpPr>
          <p:cNvPr id="21513" name="Text Box 12"/>
          <p:cNvSpPr txBox="1">
            <a:spLocks noChangeArrowheads="1"/>
          </p:cNvSpPr>
          <p:nvPr/>
        </p:nvSpPr>
        <p:spPr bwMode="auto">
          <a:xfrm>
            <a:off x="0" y="4230688"/>
            <a:ext cx="4733925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              </a:t>
            </a:r>
            <a:r>
              <a:rPr lang="pt-BR">
                <a:solidFill>
                  <a:srgbClr val="FF3300"/>
                </a:solidFill>
              </a:rPr>
              <a:t>IR=1</a:t>
            </a:r>
          </a:p>
          <a:p>
            <a:pPr algn="ctr"/>
            <a:r>
              <a:rPr lang="pt-BR" sz="2000"/>
              <a:t>(ausência de perfusão durante a diástole):severa EHI</a:t>
            </a:r>
          </a:p>
        </p:txBody>
      </p:sp>
      <p:sp>
        <p:nvSpPr>
          <p:cNvPr id="21514" name="Rectangle 15"/>
          <p:cNvSpPr>
            <a:spLocks noChangeArrowheads="1"/>
          </p:cNvSpPr>
          <p:nvPr/>
        </p:nvSpPr>
        <p:spPr bwMode="auto">
          <a:xfrm>
            <a:off x="11304588" y="9215438"/>
            <a:ext cx="1543050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1800"/>
              <a:t>Jing Liu,2007</a:t>
            </a:r>
            <a:r>
              <a:rPr lang="pt-BR"/>
              <a:t/>
            </a:r>
            <a:br>
              <a:rPr lang="pt-BR"/>
            </a:br>
            <a:r>
              <a:rPr lang="pt-BR"/>
              <a:t/>
            </a:r>
            <a:br>
              <a:rPr lang="pt-BR"/>
            </a:br>
            <a:endParaRPr lang="pt-BR"/>
          </a:p>
        </p:txBody>
      </p:sp>
      <p:pic>
        <p:nvPicPr>
          <p:cNvPr id="21515" name="Picture 17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41838" y="4308475"/>
            <a:ext cx="3529012" cy="96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6" name="Picture 1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02113" y="2025650"/>
            <a:ext cx="4235450" cy="1990725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21517" name="Text Box 19"/>
          <p:cNvSpPr txBox="1">
            <a:spLocks noChangeArrowheads="1"/>
          </p:cNvSpPr>
          <p:nvPr/>
        </p:nvSpPr>
        <p:spPr bwMode="auto">
          <a:xfrm>
            <a:off x="5618163" y="3951288"/>
            <a:ext cx="1079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000">
                <a:solidFill>
                  <a:schemeClr val="hlink"/>
                </a:solidFill>
              </a:rPr>
              <a:t>IR=0,71</a:t>
            </a:r>
          </a:p>
        </p:txBody>
      </p:sp>
      <p:sp>
        <p:nvSpPr>
          <p:cNvPr id="21518" name="Text Box 20"/>
          <p:cNvSpPr txBox="1">
            <a:spLocks noChangeArrowheads="1"/>
          </p:cNvSpPr>
          <p:nvPr/>
        </p:nvSpPr>
        <p:spPr bwMode="auto">
          <a:xfrm>
            <a:off x="7353300" y="3946525"/>
            <a:ext cx="10382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1200"/>
              <a:t>Margotto,PR</a:t>
            </a:r>
          </a:p>
        </p:txBody>
      </p:sp>
      <p:sp>
        <p:nvSpPr>
          <p:cNvPr id="21519" name="Rectangle 21"/>
          <p:cNvSpPr>
            <a:spLocks noChangeArrowheads="1"/>
          </p:cNvSpPr>
          <p:nvPr/>
        </p:nvSpPr>
        <p:spPr bwMode="auto">
          <a:xfrm>
            <a:off x="1903413" y="1081088"/>
            <a:ext cx="9277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Avalia o distúrbio hemodinâmico cerebral</a:t>
            </a:r>
          </a:p>
        </p:txBody>
      </p:sp>
      <p:sp>
        <p:nvSpPr>
          <p:cNvPr id="21520" name="Text Box 22"/>
          <p:cNvSpPr txBox="1">
            <a:spLocks noChangeArrowheads="1"/>
          </p:cNvSpPr>
          <p:nvPr/>
        </p:nvSpPr>
        <p:spPr bwMode="auto">
          <a:xfrm>
            <a:off x="9221788" y="6524625"/>
            <a:ext cx="34861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>
                <a:solidFill>
                  <a:schemeClr val="hlink"/>
                </a:solidFill>
              </a:rPr>
              <a:t>         IR</a:t>
            </a:r>
          </a:p>
          <a:p>
            <a:pPr defTabSz="914400"/>
            <a:r>
              <a:rPr lang="pt-BR">
                <a:solidFill>
                  <a:schemeClr val="hlink"/>
                </a:solidFill>
              </a:rPr>
              <a:t>Normal:0,60-90)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27188" y="1838325"/>
            <a:ext cx="9934575" cy="626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Rectangle 5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22532" name="Rectangle 6"/>
          <p:cNvSpPr>
            <a:spLocks noChangeArrowheads="1"/>
          </p:cNvSpPr>
          <p:nvPr/>
        </p:nvSpPr>
        <p:spPr bwMode="auto">
          <a:xfrm>
            <a:off x="5859463" y="1120775"/>
            <a:ext cx="191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Doppler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8"/>
          <p:cNvSpPr>
            <a:spLocks noChangeArrowheads="1"/>
          </p:cNvSpPr>
          <p:nvPr/>
        </p:nvSpPr>
        <p:spPr bwMode="auto">
          <a:xfrm>
            <a:off x="5375275" y="2930525"/>
            <a:ext cx="6773863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/>
          <a:lstStyle/>
          <a:p>
            <a:pPr algn="ctr" defTabSz="1300163">
              <a:lnSpc>
                <a:spcPct val="80000"/>
              </a:lnSpc>
              <a:spcBef>
                <a:spcPct val="20000"/>
              </a:spcBef>
            </a:pPr>
            <a:endParaRPr lang="pt-BR" sz="2800">
              <a:solidFill>
                <a:srgbClr val="FFCC00"/>
              </a:solidFill>
              <a:latin typeface="Arial" pitchFamily="34" charset="0"/>
            </a:endParaRPr>
          </a:p>
        </p:txBody>
      </p:sp>
      <p:pic>
        <p:nvPicPr>
          <p:cNvPr id="2355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064375"/>
            <a:ext cx="3635375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40163" y="7107238"/>
            <a:ext cx="2968625" cy="264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80588" y="7129463"/>
            <a:ext cx="2917825" cy="262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8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015163" y="7129463"/>
            <a:ext cx="2589212" cy="262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9" name="Line 9"/>
          <p:cNvSpPr>
            <a:spLocks noChangeShapeType="1"/>
          </p:cNvSpPr>
          <p:nvPr/>
        </p:nvSpPr>
        <p:spPr bwMode="auto">
          <a:xfrm>
            <a:off x="561975" y="9753600"/>
            <a:ext cx="3079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3560" name="Text Box 14"/>
          <p:cNvSpPr txBox="1">
            <a:spLocks noChangeArrowheads="1"/>
          </p:cNvSpPr>
          <p:nvPr/>
        </p:nvSpPr>
        <p:spPr bwMode="auto">
          <a:xfrm>
            <a:off x="2917825" y="6618288"/>
            <a:ext cx="15938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700">
                <a:solidFill>
                  <a:schemeClr val="bg1"/>
                </a:solidFill>
                <a:latin typeface="Arial" pitchFamily="34" charset="0"/>
              </a:rPr>
              <a:t>5 dias de vida</a:t>
            </a:r>
          </a:p>
        </p:txBody>
      </p:sp>
      <p:sp>
        <p:nvSpPr>
          <p:cNvPr id="23561" name="Text Box 23"/>
          <p:cNvSpPr txBox="1">
            <a:spLocks noChangeArrowheads="1"/>
          </p:cNvSpPr>
          <p:nvPr/>
        </p:nvSpPr>
        <p:spPr bwMode="auto">
          <a:xfrm>
            <a:off x="8856663" y="6618288"/>
            <a:ext cx="171450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700">
                <a:solidFill>
                  <a:schemeClr val="bg1"/>
                </a:solidFill>
                <a:latin typeface="Arial" pitchFamily="34" charset="0"/>
              </a:rPr>
              <a:t>13 dias de vida</a:t>
            </a:r>
          </a:p>
        </p:txBody>
      </p:sp>
      <p:sp>
        <p:nvSpPr>
          <p:cNvPr id="23562" name="Rectangle 25"/>
          <p:cNvSpPr>
            <a:spLocks noChangeArrowheads="1"/>
          </p:cNvSpPr>
          <p:nvPr/>
        </p:nvSpPr>
        <p:spPr bwMode="auto">
          <a:xfrm>
            <a:off x="357188" y="3224213"/>
            <a:ext cx="11704637" cy="3687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/>
          <a:lstStyle/>
          <a:p>
            <a:pPr marL="487363" indent="-487363" algn="ctr" defTabSz="1300163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RN com EHI* (Sarnat grau 3),38 sem;2364g;PIG assim;Apgar de 2.4,4; ventilação mecânica</a:t>
            </a:r>
          </a:p>
          <a:p>
            <a:pPr marL="487363" indent="-487363" algn="ctr" defTabSz="1300163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pt-BR" sz="3400">
              <a:solidFill>
                <a:schemeClr val="tx1"/>
              </a:solidFill>
              <a:latin typeface="Arial" pitchFamily="34" charset="0"/>
            </a:endParaRPr>
          </a:p>
          <a:p>
            <a:pPr marL="487363" indent="-487363" algn="ctr" defTabSz="1300163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pt-BR" sz="3400">
                <a:solidFill>
                  <a:schemeClr val="tx1"/>
                </a:solidFill>
                <a:latin typeface="Arial" pitchFamily="34" charset="0"/>
              </a:rPr>
              <a:t>-1ª Eco:2 dias de vida          NORMAL</a:t>
            </a:r>
          </a:p>
          <a:p>
            <a:pPr marL="487363" indent="-487363" algn="ctr" defTabSz="1300163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pt-BR" sz="3400">
              <a:solidFill>
                <a:schemeClr val="tx1"/>
              </a:solidFill>
              <a:latin typeface="Arial" pitchFamily="34" charset="0"/>
            </a:endParaRPr>
          </a:p>
          <a:p>
            <a:pPr marL="487363" indent="-487363" defTabSz="1300163" eaLnBrk="0" hangingPunct="0">
              <a:lnSpc>
                <a:spcPct val="90000"/>
              </a:lnSpc>
              <a:spcBef>
                <a:spcPct val="20000"/>
              </a:spcBef>
            </a:pPr>
            <a:r>
              <a:rPr lang="pt-BR" sz="2800">
                <a:solidFill>
                  <a:srgbClr val="FF66CC"/>
                </a:solidFill>
                <a:latin typeface="Arial" pitchFamily="34" charset="0"/>
              </a:rPr>
              <a:t>*</a:t>
            </a:r>
            <a:r>
              <a:rPr lang="pt-BR" sz="2800" b="1">
                <a:solidFill>
                  <a:srgbClr val="FF66CC"/>
                </a:solidFill>
                <a:latin typeface="Arial" pitchFamily="34" charset="0"/>
              </a:rPr>
              <a:t>EHI:encefalopatia hipóxico-isquêmica</a:t>
            </a:r>
          </a:p>
        </p:txBody>
      </p:sp>
      <p:sp>
        <p:nvSpPr>
          <p:cNvPr id="23563" name="AutoShape 27"/>
          <p:cNvSpPr>
            <a:spLocks noChangeArrowheads="1"/>
          </p:cNvSpPr>
          <p:nvPr/>
        </p:nvSpPr>
        <p:spPr bwMode="auto">
          <a:xfrm>
            <a:off x="7219950" y="4978400"/>
            <a:ext cx="981075" cy="487363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564" name="Text Box 9"/>
          <p:cNvSpPr txBox="1">
            <a:spLocks noChangeArrowheads="1"/>
          </p:cNvSpPr>
          <p:nvPr/>
        </p:nvSpPr>
        <p:spPr bwMode="auto">
          <a:xfrm>
            <a:off x="0" y="1497013"/>
            <a:ext cx="130048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marL="650875" lvl="1" algn="ctr" defTabSz="1300163">
              <a:lnSpc>
                <a:spcPct val="110000"/>
              </a:lnSpc>
              <a:buClr>
                <a:srgbClr val="FFCC00"/>
              </a:buClr>
              <a:buFont typeface="Wingdings" pitchFamily="2" charset="2"/>
              <a:buChar char="Ø"/>
            </a:pPr>
            <a:r>
              <a:rPr lang="pt-BR" sz="400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pt-BR" sz="4000">
                <a:solidFill>
                  <a:srgbClr val="FF3300"/>
                </a:solidFill>
                <a:latin typeface="Arial" pitchFamily="34" charset="0"/>
              </a:rPr>
              <a:t>Morte Cerebral</a:t>
            </a:r>
          </a:p>
          <a:p>
            <a:pPr marL="650875" lvl="1" algn="ctr" defTabSz="1300163">
              <a:lnSpc>
                <a:spcPct val="110000"/>
              </a:lnSpc>
              <a:buClr>
                <a:srgbClr val="FFCC00"/>
              </a:buClr>
              <a:buFont typeface="Wingdings" pitchFamily="2" charset="2"/>
              <a:buNone/>
            </a:pPr>
            <a:r>
              <a:rPr lang="pt-BR" sz="4000">
                <a:solidFill>
                  <a:srgbClr val="FF3300"/>
                </a:solidFill>
                <a:latin typeface="Arial" pitchFamily="34" charset="0"/>
              </a:rPr>
              <a:t>(Necrose neuronal difusa)</a:t>
            </a:r>
          </a:p>
        </p:txBody>
      </p:sp>
      <p:sp>
        <p:nvSpPr>
          <p:cNvPr id="23565" name="AutoShape 30"/>
          <p:cNvSpPr>
            <a:spLocks noChangeArrowheads="1"/>
          </p:cNvSpPr>
          <p:nvPr/>
        </p:nvSpPr>
        <p:spPr bwMode="auto">
          <a:xfrm>
            <a:off x="11093450" y="6399213"/>
            <a:ext cx="1389063" cy="690562"/>
          </a:xfrm>
          <a:custGeom>
            <a:avLst/>
            <a:gdLst>
              <a:gd name="T0" fmla="*/ 2147483647 w 21600"/>
              <a:gd name="T1" fmla="*/ 0 h 21600"/>
              <a:gd name="T2" fmla="*/ 0 w 21600"/>
              <a:gd name="T3" fmla="*/ 2147483647 h 21600"/>
              <a:gd name="T4" fmla="*/ 2147483647 w 21600"/>
              <a:gd name="T5" fmla="*/ 2147483647 h 21600"/>
              <a:gd name="T6" fmla="*/ 2147483647 w 21600"/>
              <a:gd name="T7" fmla="*/ 2147483647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130046" tIns="65023" rIns="130046" bIns="65023" anchor="ctr"/>
          <a:lstStyle/>
          <a:p>
            <a:pPr defTabSz="1300163"/>
            <a:endParaRPr lang="pt-BR" sz="460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23566" name="Text Box 31"/>
          <p:cNvSpPr txBox="1">
            <a:spLocks noChangeArrowheads="1"/>
          </p:cNvSpPr>
          <p:nvPr/>
        </p:nvSpPr>
        <p:spPr bwMode="auto">
          <a:xfrm>
            <a:off x="10231438" y="9363075"/>
            <a:ext cx="2206625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700" b="1">
                <a:solidFill>
                  <a:schemeClr val="bg1"/>
                </a:solidFill>
                <a:latin typeface="Arial" pitchFamily="34" charset="0"/>
              </a:rPr>
              <a:t>Margotto, PR, 2013</a:t>
            </a:r>
          </a:p>
        </p:txBody>
      </p:sp>
      <p:sp>
        <p:nvSpPr>
          <p:cNvPr id="23567" name="Rectangle 16"/>
          <p:cNvSpPr>
            <a:spLocks noChangeArrowheads="1"/>
          </p:cNvSpPr>
          <p:nvPr/>
        </p:nvSpPr>
        <p:spPr bwMode="auto">
          <a:xfrm>
            <a:off x="1089025" y="374650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0" y="1908175"/>
            <a:ext cx="13004800" cy="735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marL="650875" lvl="1" algn="ctr" defTabSz="1300163">
              <a:lnSpc>
                <a:spcPct val="110000"/>
              </a:lnSpc>
              <a:buClr>
                <a:srgbClr val="FFCC00"/>
              </a:buClr>
              <a:buFont typeface="Wingdings" pitchFamily="2" charset="2"/>
              <a:buChar char="Ø"/>
            </a:pPr>
            <a:r>
              <a:rPr lang="pt-BR" sz="400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pt-BR" sz="4000">
                <a:solidFill>
                  <a:srgbClr val="FF3300"/>
                </a:solidFill>
                <a:latin typeface="Arial" pitchFamily="34" charset="0"/>
              </a:rPr>
              <a:t>Morte Cerebral</a:t>
            </a:r>
          </a:p>
          <a:p>
            <a:pPr marL="650875" lvl="1" defTabSz="1300163">
              <a:lnSpc>
                <a:spcPct val="150000"/>
              </a:lnSpc>
              <a:buClr>
                <a:srgbClr val="FFCC00"/>
              </a:buClr>
              <a:buFontTx/>
              <a:buChar char="-"/>
            </a:pPr>
            <a:r>
              <a:rPr lang="pt-BR" sz="3700">
                <a:solidFill>
                  <a:schemeClr val="bg2"/>
                </a:solidFill>
                <a:latin typeface="Arial" pitchFamily="34" charset="0"/>
              </a:rPr>
              <a:t>Sequência:  perda do fluxo diastólico</a:t>
            </a:r>
          </a:p>
          <a:p>
            <a:pPr marL="2600325" lvl="4" defTabSz="1300163">
              <a:lnSpc>
                <a:spcPct val="150000"/>
              </a:lnSpc>
              <a:buClr>
                <a:srgbClr val="FFCC00"/>
              </a:buClr>
            </a:pPr>
            <a:r>
              <a:rPr lang="pt-BR" sz="3700">
                <a:solidFill>
                  <a:schemeClr val="bg2"/>
                </a:solidFill>
                <a:latin typeface="Arial" pitchFamily="34" charset="0"/>
              </a:rPr>
              <a:t>      fluxo retrógrado (diástole)</a:t>
            </a:r>
          </a:p>
          <a:p>
            <a:pPr marL="2600325" lvl="4" defTabSz="1300163">
              <a:lnSpc>
                <a:spcPct val="150000"/>
              </a:lnSpc>
              <a:buClr>
                <a:srgbClr val="FFCC00"/>
              </a:buClr>
            </a:pPr>
            <a:r>
              <a:rPr lang="pt-BR" sz="3700">
                <a:solidFill>
                  <a:schemeClr val="bg2"/>
                </a:solidFill>
                <a:latin typeface="Arial" pitchFamily="34" charset="0"/>
              </a:rPr>
              <a:t>           do fluxo sistólico  até desaparecer</a:t>
            </a:r>
          </a:p>
          <a:p>
            <a:pPr algn="ctr" defTabSz="1300163">
              <a:lnSpc>
                <a:spcPct val="150000"/>
              </a:lnSpc>
              <a:buClr>
                <a:srgbClr val="FFCC00"/>
              </a:buClr>
            </a:pPr>
            <a:r>
              <a:rPr lang="pt-BR" sz="3700">
                <a:solidFill>
                  <a:schemeClr val="bg2"/>
                </a:solidFill>
                <a:latin typeface="Arial" pitchFamily="34" charset="0"/>
              </a:rPr>
              <a:t>(    da resistência cerebrovascular pela      da pressão cerebral pela necrose cerebral difusa e edema)</a:t>
            </a:r>
          </a:p>
          <a:p>
            <a:pPr algn="ctr" defTabSz="1300163">
              <a:lnSpc>
                <a:spcPct val="150000"/>
              </a:lnSpc>
              <a:buClr>
                <a:srgbClr val="FFCC00"/>
              </a:buClr>
            </a:pPr>
            <a:r>
              <a:rPr lang="pt-BR" sz="3400">
                <a:solidFill>
                  <a:schemeClr val="bg2"/>
                </a:solidFill>
                <a:latin typeface="Arial" pitchFamily="34" charset="0"/>
              </a:rPr>
              <a:t>Fluxo diastólico reverso: a pressão intracraniana&gt;pressão diastólica</a:t>
            </a:r>
          </a:p>
          <a:p>
            <a:pPr algn="ctr" defTabSz="1300163">
              <a:lnSpc>
                <a:spcPct val="150000"/>
              </a:lnSpc>
              <a:buClr>
                <a:srgbClr val="FFCC00"/>
              </a:buClr>
            </a:pPr>
            <a:r>
              <a:rPr lang="pt-BR" sz="3400">
                <a:solidFill>
                  <a:schemeClr val="bg2"/>
                </a:solidFill>
                <a:latin typeface="Arial" pitchFamily="34" charset="0"/>
              </a:rPr>
              <a:t>Constitui uma técnica complementar</a:t>
            </a:r>
          </a:p>
        </p:txBody>
      </p:sp>
      <p:sp>
        <p:nvSpPr>
          <p:cNvPr id="24579" name="Line 6"/>
          <p:cNvSpPr>
            <a:spLocks noChangeShapeType="1"/>
          </p:cNvSpPr>
          <p:nvPr/>
        </p:nvSpPr>
        <p:spPr bwMode="auto">
          <a:xfrm>
            <a:off x="9369425" y="5491163"/>
            <a:ext cx="0" cy="614362"/>
          </a:xfrm>
          <a:prstGeom prst="line">
            <a:avLst/>
          </a:prstGeom>
          <a:noFill/>
          <a:ln w="381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4580" name="Line 7"/>
          <p:cNvSpPr>
            <a:spLocks noChangeShapeType="1"/>
          </p:cNvSpPr>
          <p:nvPr/>
        </p:nvSpPr>
        <p:spPr bwMode="auto">
          <a:xfrm>
            <a:off x="3840163" y="4570413"/>
            <a:ext cx="0" cy="612775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4581" name="Line 8"/>
          <p:cNvSpPr>
            <a:spLocks noChangeShapeType="1"/>
          </p:cNvSpPr>
          <p:nvPr/>
        </p:nvSpPr>
        <p:spPr bwMode="auto">
          <a:xfrm flipV="1">
            <a:off x="1381125" y="5375275"/>
            <a:ext cx="0" cy="512763"/>
          </a:xfrm>
          <a:prstGeom prst="line">
            <a:avLst/>
          </a:prstGeom>
          <a:noFill/>
          <a:ln w="76200">
            <a:solidFill>
              <a:srgbClr val="FF33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4582" name="Rectangle 9"/>
          <p:cNvSpPr>
            <a:spLocks noChangeArrowheads="1"/>
          </p:cNvSpPr>
          <p:nvPr/>
        </p:nvSpPr>
        <p:spPr bwMode="auto">
          <a:xfrm>
            <a:off x="5924550" y="8929688"/>
            <a:ext cx="7080250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>
            <a:spAutoFit/>
          </a:bodyPr>
          <a:lstStyle/>
          <a:p>
            <a:pPr defTabSz="1300163" eaLnBrk="0" hangingPunct="0"/>
            <a:r>
              <a:rPr lang="pt-BR" sz="2300">
                <a:solidFill>
                  <a:schemeClr val="bg1"/>
                </a:solidFill>
                <a:latin typeface="Arial" pitchFamily="34" charset="0"/>
              </a:rPr>
              <a:t>McMenamin e Volpe, 1983;Mata-Zubillaga D, 2012</a:t>
            </a:r>
            <a:r>
              <a:rPr lang="pt-BR" sz="4600">
                <a:solidFill>
                  <a:schemeClr val="tx1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24583" name="Text Box 10"/>
          <p:cNvSpPr txBox="1">
            <a:spLocks noChangeArrowheads="1"/>
          </p:cNvSpPr>
          <p:nvPr/>
        </p:nvSpPr>
        <p:spPr bwMode="auto">
          <a:xfrm>
            <a:off x="841375" y="7669213"/>
            <a:ext cx="3254375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rgbClr val="FF3300"/>
                </a:solidFill>
                <a:latin typeface="Arial" pitchFamily="34" charset="0"/>
              </a:rPr>
              <a:t>(fluxo reverberantre)</a:t>
            </a:r>
          </a:p>
        </p:txBody>
      </p:sp>
      <p:sp>
        <p:nvSpPr>
          <p:cNvPr id="24584" name="Rectangle 9"/>
          <p:cNvSpPr>
            <a:spLocks noChangeArrowheads="1"/>
          </p:cNvSpPr>
          <p:nvPr/>
        </p:nvSpPr>
        <p:spPr bwMode="auto">
          <a:xfrm>
            <a:off x="1089025" y="374650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9"/>
          <p:cNvSpPr txBox="1">
            <a:spLocks noChangeArrowheads="1"/>
          </p:cNvSpPr>
          <p:nvPr/>
        </p:nvSpPr>
        <p:spPr bwMode="auto">
          <a:xfrm>
            <a:off x="0" y="1497013"/>
            <a:ext cx="13004800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marL="650875" lvl="1" algn="ctr" defTabSz="1300163">
              <a:lnSpc>
                <a:spcPct val="110000"/>
              </a:lnSpc>
              <a:buClr>
                <a:srgbClr val="FFCC00"/>
              </a:buClr>
              <a:buFont typeface="Wingdings" pitchFamily="2" charset="2"/>
              <a:buChar char="Ø"/>
            </a:pPr>
            <a:r>
              <a:rPr lang="pt-BR" sz="400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pt-BR" sz="4000">
                <a:solidFill>
                  <a:srgbClr val="FF3300"/>
                </a:solidFill>
                <a:latin typeface="Arial" pitchFamily="34" charset="0"/>
              </a:rPr>
              <a:t>Morte Cerebral</a:t>
            </a:r>
          </a:p>
        </p:txBody>
      </p:sp>
      <p:pic>
        <p:nvPicPr>
          <p:cNvPr id="25603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9950" y="2214563"/>
            <a:ext cx="7666038" cy="7324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4" name="Rectangle 9"/>
          <p:cNvSpPr>
            <a:spLocks noChangeArrowheads="1"/>
          </p:cNvSpPr>
          <p:nvPr/>
        </p:nvSpPr>
        <p:spPr bwMode="auto">
          <a:xfrm>
            <a:off x="8550275" y="8661400"/>
            <a:ext cx="43561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 anchor="ctr">
            <a:spAutoFit/>
          </a:bodyPr>
          <a:lstStyle/>
          <a:p>
            <a:pPr defTabSz="1300163" eaLnBrk="0" hangingPunct="0"/>
            <a:r>
              <a:rPr lang="pt-BR" sz="2600">
                <a:solidFill>
                  <a:schemeClr val="bg2"/>
                </a:solidFill>
                <a:latin typeface="Arial" pitchFamily="34" charset="0"/>
              </a:rPr>
              <a:t>McMenamin e Volpe, 1983</a:t>
            </a:r>
            <a:r>
              <a:rPr lang="pt-BR" sz="4600">
                <a:solidFill>
                  <a:schemeClr val="tx1"/>
                </a:solidFill>
                <a:latin typeface="Arial" pitchFamily="34" charset="0"/>
              </a:rPr>
              <a:t> </a:t>
            </a:r>
          </a:p>
        </p:txBody>
      </p:sp>
      <p:sp>
        <p:nvSpPr>
          <p:cNvPr id="25605" name="Rectangle 6"/>
          <p:cNvSpPr>
            <a:spLocks noChangeArrowheads="1"/>
          </p:cNvSpPr>
          <p:nvPr/>
        </p:nvSpPr>
        <p:spPr bwMode="auto">
          <a:xfrm>
            <a:off x="1089025" y="374650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316163"/>
            <a:ext cx="6427788" cy="3282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2100263" y="4775200"/>
            <a:ext cx="24463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chemeClr val="bg1"/>
                </a:solidFill>
                <a:latin typeface="Arial" pitchFamily="34" charset="0"/>
              </a:rPr>
              <a:t>21 dias de vida</a:t>
            </a:r>
          </a:p>
        </p:txBody>
      </p:sp>
      <p:pic>
        <p:nvPicPr>
          <p:cNvPr id="26628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3150" y="2417763"/>
            <a:ext cx="4727575" cy="318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8"/>
          <p:cNvSpPr txBox="1">
            <a:spLocks noChangeArrowheads="1"/>
          </p:cNvSpPr>
          <p:nvPr/>
        </p:nvSpPr>
        <p:spPr bwMode="auto">
          <a:xfrm>
            <a:off x="8243888" y="4876800"/>
            <a:ext cx="24463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>
                <a:solidFill>
                  <a:schemeClr val="bg1"/>
                </a:solidFill>
                <a:latin typeface="Arial" pitchFamily="34" charset="0"/>
              </a:rPr>
              <a:t>25 dias de vida</a:t>
            </a:r>
          </a:p>
        </p:txBody>
      </p:sp>
      <p:pic>
        <p:nvPicPr>
          <p:cNvPr id="26630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5657850"/>
            <a:ext cx="7064375" cy="409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1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9307513" y="6067425"/>
            <a:ext cx="2968625" cy="277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2" name="Text Box 11"/>
          <p:cNvSpPr txBox="1">
            <a:spLocks noChangeArrowheads="1"/>
          </p:cNvSpPr>
          <p:nvPr/>
        </p:nvSpPr>
        <p:spPr bwMode="auto">
          <a:xfrm>
            <a:off x="7356475" y="8943975"/>
            <a:ext cx="5405438" cy="52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2600" b="1">
                <a:solidFill>
                  <a:schemeClr val="bg1"/>
                </a:solidFill>
                <a:latin typeface="Arial" pitchFamily="34" charset="0"/>
              </a:rPr>
              <a:t>Necrose do parênquima cerebral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-257175" y="1190625"/>
            <a:ext cx="13004800" cy="79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marL="650875" lvl="1" algn="ctr" defTabSz="1300163">
              <a:lnSpc>
                <a:spcPct val="110000"/>
              </a:lnSpc>
              <a:buClr>
                <a:srgbClr val="FFCC00"/>
              </a:buClr>
              <a:buFont typeface="Wingdings" pitchFamily="2" charset="2"/>
              <a:buChar char="Ø"/>
            </a:pPr>
            <a:r>
              <a:rPr lang="pt-BR" sz="4000">
                <a:solidFill>
                  <a:srgbClr val="FF3300"/>
                </a:solidFill>
                <a:latin typeface="Arial" pitchFamily="34" charset="0"/>
              </a:rPr>
              <a:t>Necrose neuronal difusa</a:t>
            </a:r>
          </a:p>
        </p:txBody>
      </p:sp>
      <p:sp>
        <p:nvSpPr>
          <p:cNvPr id="26634" name="Text Box 16"/>
          <p:cNvSpPr txBox="1">
            <a:spLocks noChangeArrowheads="1"/>
          </p:cNvSpPr>
          <p:nvPr/>
        </p:nvSpPr>
        <p:spPr bwMode="auto">
          <a:xfrm>
            <a:off x="8426450" y="5588000"/>
            <a:ext cx="2206625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700" b="1">
                <a:solidFill>
                  <a:schemeClr val="bg1"/>
                </a:solidFill>
                <a:latin typeface="Arial" pitchFamily="34" charset="0"/>
              </a:rPr>
              <a:t>Margotto, PR, 2013</a:t>
            </a:r>
          </a:p>
        </p:txBody>
      </p:sp>
      <p:sp>
        <p:nvSpPr>
          <p:cNvPr id="26635" name="Text Box 17"/>
          <p:cNvSpPr txBox="1">
            <a:spLocks noChangeArrowheads="1"/>
          </p:cNvSpPr>
          <p:nvPr/>
        </p:nvSpPr>
        <p:spPr bwMode="auto">
          <a:xfrm>
            <a:off x="7277100" y="7551738"/>
            <a:ext cx="1898650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700" b="1">
                <a:solidFill>
                  <a:schemeClr val="bg1"/>
                </a:solidFill>
                <a:latin typeface="Arial" pitchFamily="34" charset="0"/>
              </a:rPr>
              <a:t>Segura, M, 2013</a:t>
            </a:r>
          </a:p>
        </p:txBody>
      </p:sp>
      <p:sp>
        <p:nvSpPr>
          <p:cNvPr id="26636" name="Rectangle 13"/>
          <p:cNvSpPr>
            <a:spLocks noChangeArrowheads="1"/>
          </p:cNvSpPr>
          <p:nvPr/>
        </p:nvSpPr>
        <p:spPr bwMode="auto">
          <a:xfrm>
            <a:off x="1089025" y="361950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2276475"/>
            <a:ext cx="13004800" cy="7477125"/>
          </a:xfrm>
        </p:spPr>
        <p:txBody>
          <a:bodyPr lIns="130046" tIns="65023" rIns="130046" bIns="65023" anchor="t"/>
          <a:lstStyle/>
          <a:p>
            <a:pPr algn="ctr">
              <a:lnSpc>
                <a:spcPct val="80000"/>
              </a:lnSpc>
              <a:buFontTx/>
              <a:buNone/>
            </a:pPr>
            <a:endParaRPr lang="en-US" sz="2800" smtClean="0">
              <a:solidFill>
                <a:schemeClr val="bg1"/>
              </a:solidFill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en-US" sz="2800" smtClean="0">
                <a:solidFill>
                  <a:schemeClr val="bg2"/>
                </a:solidFill>
              </a:rPr>
              <a:t>No estudo de Archer et al,1986 (a acurácia da predicção) :86%</a:t>
            </a:r>
          </a:p>
          <a:p>
            <a:pPr algn="ctr">
              <a:lnSpc>
                <a:spcPct val="80000"/>
              </a:lnSpc>
              <a:buFontTx/>
              <a:buNone/>
            </a:pPr>
            <a:endParaRPr lang="en-US" sz="2800" smtClean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800" smtClean="0">
                <a:solidFill>
                  <a:schemeClr val="bg2"/>
                </a:solidFill>
              </a:rPr>
              <a:t>Stark et al, 1994: IR&lt;60: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en-US" sz="2800" smtClean="0">
                <a:solidFill>
                  <a:schemeClr val="bg2"/>
                </a:solidFill>
              </a:rPr>
              <a:t>   severo atraso neurocomportamental na idade de 3 meses a 32 meses </a:t>
            </a:r>
          </a:p>
          <a:p>
            <a:pPr>
              <a:lnSpc>
                <a:spcPct val="80000"/>
              </a:lnSpc>
            </a:pPr>
            <a:endParaRPr lang="en-US" sz="2800" smtClean="0">
              <a:solidFill>
                <a:schemeClr val="bg2"/>
              </a:solidFill>
            </a:endParaRPr>
          </a:p>
          <a:p>
            <a:pPr>
              <a:lnSpc>
                <a:spcPct val="80000"/>
              </a:lnSpc>
            </a:pPr>
            <a:r>
              <a:rPr lang="en-US" sz="2800" smtClean="0">
                <a:solidFill>
                  <a:schemeClr val="bg2"/>
                </a:solidFill>
              </a:rPr>
              <a:t>Rosenbaum et al,1996:  significante correlação entre FSC e QI na infância , estando o alto FSC associado com menor QI (follow-up de 4 - 12</a:t>
            </a:r>
            <a:r>
              <a:rPr lang="en-US" sz="2800" smtClean="0">
                <a:solidFill>
                  <a:schemeClr val="bg1"/>
                </a:solidFill>
              </a:rPr>
              <a:t> </a:t>
            </a:r>
            <a:r>
              <a:rPr lang="en-US" sz="2800" smtClean="0">
                <a:solidFill>
                  <a:schemeClr val="bg2"/>
                </a:solidFill>
              </a:rPr>
              <a:t>anos).</a:t>
            </a:r>
            <a:r>
              <a:rPr lang="en-US" sz="2800" smtClean="0">
                <a:solidFill>
                  <a:schemeClr val="bg1"/>
                </a:solidFill>
              </a:rPr>
              <a:t> </a:t>
            </a:r>
          </a:p>
          <a:p>
            <a:pPr algn="ctr">
              <a:lnSpc>
                <a:spcPct val="80000"/>
              </a:lnSpc>
            </a:pPr>
            <a:r>
              <a:rPr lang="en-US" sz="2800" b="1" smtClean="0">
                <a:solidFill>
                  <a:srgbClr val="FF3300"/>
                </a:solidFill>
              </a:rPr>
              <a:t>O maior FSC nos pacientes com pior prognóstico neurológico e intelectual pode ser o reflexo de maior perda da autorregulação cerebrovascular</a:t>
            </a:r>
            <a:r>
              <a:rPr lang="en-US" sz="2800" smtClean="0">
                <a:solidFill>
                  <a:srgbClr val="FFFF00"/>
                </a:solidFill>
              </a:rPr>
              <a:t>.</a:t>
            </a:r>
            <a:endParaRPr lang="pt-BR" sz="2800" smtClean="0">
              <a:solidFill>
                <a:srgbClr val="FFFF00"/>
              </a:solidFill>
            </a:endParaRPr>
          </a:p>
        </p:txBody>
      </p:sp>
      <p:sp>
        <p:nvSpPr>
          <p:cNvPr id="27651" name="Rectangle 6"/>
          <p:cNvSpPr>
            <a:spLocks noChangeArrowheads="1"/>
          </p:cNvSpPr>
          <p:nvPr/>
        </p:nvSpPr>
        <p:spPr bwMode="auto">
          <a:xfrm>
            <a:off x="2341563" y="1979613"/>
            <a:ext cx="75120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4000">
                <a:solidFill>
                  <a:srgbClr val="FF66CC"/>
                </a:solidFill>
                <a:latin typeface="Arial" pitchFamily="34" charset="0"/>
              </a:rPr>
              <a:t>              </a:t>
            </a:r>
            <a:r>
              <a:rPr lang="pt-BR" sz="4000" b="1">
                <a:solidFill>
                  <a:schemeClr val="hlink"/>
                </a:solidFill>
                <a:latin typeface="Arial" pitchFamily="34" charset="0"/>
              </a:rPr>
              <a:t>Índice de prognóstico</a:t>
            </a:r>
          </a:p>
        </p:txBody>
      </p:sp>
      <p:sp>
        <p:nvSpPr>
          <p:cNvPr id="27652" name="Rectangle 5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27653" name="Rectangle 7"/>
          <p:cNvSpPr>
            <a:spLocks noChangeArrowheads="1"/>
          </p:cNvSpPr>
          <p:nvPr/>
        </p:nvSpPr>
        <p:spPr bwMode="auto">
          <a:xfrm>
            <a:off x="5494338" y="1068388"/>
            <a:ext cx="191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Doppler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7700" y="4211638"/>
            <a:ext cx="11503025" cy="288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6"/>
          <p:cNvSpPr txBox="1">
            <a:spLocks noChangeArrowheads="1"/>
          </p:cNvSpPr>
          <p:nvPr/>
        </p:nvSpPr>
        <p:spPr bwMode="auto">
          <a:xfrm>
            <a:off x="0" y="7027863"/>
            <a:ext cx="13004800" cy="354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1300163"/>
            <a:r>
              <a:rPr lang="pt-BR" sz="2800" b="1">
                <a:solidFill>
                  <a:schemeClr val="hlink"/>
                </a:solidFill>
                <a:latin typeface="Arial" pitchFamily="34" charset="0"/>
              </a:rPr>
              <a:t>Maior VFSC na BA do que na ACA:</a:t>
            </a:r>
            <a:r>
              <a:rPr lang="pt-BR" sz="2800">
                <a:solidFill>
                  <a:srgbClr val="FFFF00"/>
                </a:solidFill>
                <a:latin typeface="Arial" pitchFamily="34" charset="0"/>
              </a:rPr>
              <a:t>:</a:t>
            </a:r>
            <a:r>
              <a:rPr lang="pt-BR" sz="2800">
                <a:solidFill>
                  <a:schemeClr val="bg1"/>
                </a:solidFill>
                <a:latin typeface="Arial" pitchFamily="34" charset="0"/>
              </a:rPr>
              <a:t> </a:t>
            </a:r>
            <a:r>
              <a:rPr lang="pt-BR" sz="2800">
                <a:solidFill>
                  <a:schemeClr val="bg2"/>
                </a:solidFill>
                <a:latin typeface="Arial" pitchFamily="34" charset="0"/>
              </a:rPr>
              <a:t>Este achado traduz: redistribuição do</a:t>
            </a:r>
          </a:p>
          <a:p>
            <a:pPr algn="ctr" defTabSz="1300163"/>
            <a:r>
              <a:rPr lang="pt-BR" sz="2800">
                <a:solidFill>
                  <a:schemeClr val="bg2"/>
                </a:solidFill>
                <a:latin typeface="Arial" pitchFamily="34" charset="0"/>
              </a:rPr>
              <a:t>sangue  para o tronco cerebral, às expensas  da região cortical,</a:t>
            </a:r>
          </a:p>
          <a:p>
            <a:pPr algn="ctr" defTabSz="1300163"/>
            <a:r>
              <a:rPr lang="pt-BR" sz="2800">
                <a:solidFill>
                  <a:schemeClr val="bg2"/>
                </a:solidFill>
                <a:latin typeface="Arial" pitchFamily="34" charset="0"/>
              </a:rPr>
              <a:t>encéfalo ou plexo coróide durante a asfixia</a:t>
            </a:r>
          </a:p>
          <a:p>
            <a:pPr algn="ctr" defTabSz="1300163"/>
            <a:r>
              <a:rPr lang="pt-BR" sz="2800" b="1">
                <a:solidFill>
                  <a:schemeClr val="bg2"/>
                </a:solidFill>
                <a:latin typeface="Arial" pitchFamily="34" charset="0"/>
              </a:rPr>
              <a:t>A BA fornece sangue ao troco cerebral rico em oxigênio</a:t>
            </a:r>
            <a:r>
              <a:rPr lang="pt-BR" sz="2800">
                <a:solidFill>
                  <a:schemeClr val="bg2"/>
                </a:solidFill>
                <a:latin typeface="Arial" pitchFamily="34" charset="0"/>
              </a:rPr>
              <a:t>. Um aumento da</a:t>
            </a:r>
          </a:p>
          <a:p>
            <a:pPr algn="ctr" defTabSz="1300163"/>
            <a:r>
              <a:rPr lang="pt-BR" sz="2800">
                <a:solidFill>
                  <a:schemeClr val="bg2"/>
                </a:solidFill>
                <a:latin typeface="Arial" pitchFamily="34" charset="0"/>
              </a:rPr>
              <a:t>VFSC na BA pode representar o fluxo de sangue redistribuído para o tronco cerebral em crianças severamente asfíxicas.</a:t>
            </a:r>
          </a:p>
          <a:p>
            <a:pPr defTabSz="1300163"/>
            <a:r>
              <a:rPr lang="pt-BR" sz="2800">
                <a:solidFill>
                  <a:schemeClr val="bg1"/>
                </a:solidFill>
                <a:latin typeface="Arial" pitchFamily="34" charset="0"/>
              </a:rPr>
              <a:t>.</a:t>
            </a:r>
          </a:p>
          <a:p>
            <a:pPr defTabSz="1300163"/>
            <a:endParaRPr lang="pt-BR" sz="2800">
              <a:solidFill>
                <a:schemeClr val="bg1"/>
              </a:solidFill>
              <a:latin typeface="Arial" pitchFamily="34" charset="0"/>
            </a:endParaRPr>
          </a:p>
        </p:txBody>
      </p:sp>
      <p:sp>
        <p:nvSpPr>
          <p:cNvPr id="28676" name="Rectangle 9"/>
          <p:cNvSpPr>
            <a:spLocks noChangeArrowheads="1"/>
          </p:cNvSpPr>
          <p:nvPr/>
        </p:nvSpPr>
        <p:spPr bwMode="auto">
          <a:xfrm>
            <a:off x="2530475" y="1460500"/>
            <a:ext cx="7512050" cy="73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4000">
                <a:solidFill>
                  <a:srgbClr val="FF66CC"/>
                </a:solidFill>
                <a:latin typeface="Arial" pitchFamily="34" charset="0"/>
              </a:rPr>
              <a:t>              </a:t>
            </a:r>
            <a:r>
              <a:rPr lang="pt-BR" sz="4000" b="1">
                <a:solidFill>
                  <a:schemeClr val="hlink"/>
                </a:solidFill>
                <a:latin typeface="Arial" pitchFamily="34" charset="0"/>
              </a:rPr>
              <a:t>Índice de prognóstico</a:t>
            </a:r>
          </a:p>
        </p:txBody>
      </p:sp>
      <p:sp>
        <p:nvSpPr>
          <p:cNvPr id="28677" name="Rectangle 10"/>
          <p:cNvSpPr>
            <a:spLocks noChangeArrowheads="1"/>
          </p:cNvSpPr>
          <p:nvPr/>
        </p:nvSpPr>
        <p:spPr bwMode="auto">
          <a:xfrm>
            <a:off x="658813" y="2446338"/>
            <a:ext cx="11368087" cy="122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algn="ctr" defTabSz="1300163"/>
            <a:r>
              <a:rPr lang="pt-BR" sz="2400">
                <a:solidFill>
                  <a:schemeClr val="tx1"/>
                </a:solidFill>
                <a:latin typeface="Arial" pitchFamily="34" charset="0"/>
              </a:rPr>
              <a:t>Medição da VFSC na ACA e BA (artéria basilar). A  Esquerda: o fluxo sanguíneo cerebral na ACA é detectado na frente do terceiro ventrículo. Á Direita, o fluxo sanguíneo cerebral na BA é detectada em frente da ponte.</a:t>
            </a:r>
          </a:p>
        </p:txBody>
      </p:sp>
      <p:sp>
        <p:nvSpPr>
          <p:cNvPr id="28678" name="Text Box 12"/>
          <p:cNvSpPr txBox="1">
            <a:spLocks noChangeArrowheads="1"/>
          </p:cNvSpPr>
          <p:nvPr/>
        </p:nvSpPr>
        <p:spPr bwMode="auto">
          <a:xfrm>
            <a:off x="1776413" y="3829050"/>
            <a:ext cx="3011487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>
            <a:spAutoFit/>
          </a:bodyPr>
          <a:lstStyle/>
          <a:p>
            <a:pPr defTabSz="1300163"/>
            <a:r>
              <a:rPr lang="pt-BR" sz="1700">
                <a:solidFill>
                  <a:schemeClr val="hlink"/>
                </a:solidFill>
                <a:latin typeface="Arial" pitchFamily="34" charset="0"/>
              </a:rPr>
              <a:t>ACA:artéria cerebral anterior</a:t>
            </a:r>
          </a:p>
        </p:txBody>
      </p:sp>
      <p:sp>
        <p:nvSpPr>
          <p:cNvPr id="28679" name="Text Box 13"/>
          <p:cNvSpPr txBox="1">
            <a:spLocks noChangeArrowheads="1"/>
          </p:cNvSpPr>
          <p:nvPr/>
        </p:nvSpPr>
        <p:spPr bwMode="auto">
          <a:xfrm>
            <a:off x="8372475" y="3775075"/>
            <a:ext cx="2505075" cy="388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>
            <a:spAutoFit/>
          </a:bodyPr>
          <a:lstStyle/>
          <a:p>
            <a:pPr defTabSz="1300163"/>
            <a:r>
              <a:rPr lang="pt-BR" sz="1700">
                <a:solidFill>
                  <a:schemeClr val="hlink"/>
                </a:solidFill>
                <a:latin typeface="Arial" pitchFamily="34" charset="0"/>
              </a:rPr>
              <a:t>BA:artéria basilar</a:t>
            </a:r>
          </a:p>
        </p:txBody>
      </p:sp>
      <p:sp>
        <p:nvSpPr>
          <p:cNvPr id="28680" name="Rectangle 14"/>
          <p:cNvSpPr>
            <a:spLocks noChangeArrowheads="1"/>
          </p:cNvSpPr>
          <p:nvPr/>
        </p:nvSpPr>
        <p:spPr bwMode="auto">
          <a:xfrm>
            <a:off x="10496550" y="9363075"/>
            <a:ext cx="2001838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30046" tIns="65023" rIns="130046" bIns="65023" anchor="ctr">
            <a:spAutoFit/>
          </a:bodyPr>
          <a:lstStyle/>
          <a:p>
            <a:pPr defTabSz="1300163" eaLnBrk="0" hangingPunct="0"/>
            <a:r>
              <a:rPr lang="pt-BR" sz="1700">
                <a:solidFill>
                  <a:schemeClr val="bg2"/>
                </a:solidFill>
                <a:latin typeface="Arial" pitchFamily="34" charset="0"/>
              </a:rPr>
              <a:t>Nishimaki S, 2008</a:t>
            </a:r>
          </a:p>
        </p:txBody>
      </p:sp>
      <p:sp>
        <p:nvSpPr>
          <p:cNvPr id="28681" name="Rectangle 5"/>
          <p:cNvSpPr>
            <a:spLocks/>
          </p:cNvSpPr>
          <p:nvPr/>
        </p:nvSpPr>
        <p:spPr bwMode="auto">
          <a:xfrm>
            <a:off x="728663" y="330200"/>
            <a:ext cx="11596687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28682" name="Rectangle 12"/>
          <p:cNvSpPr>
            <a:spLocks noChangeArrowheads="1"/>
          </p:cNvSpPr>
          <p:nvPr/>
        </p:nvSpPr>
        <p:spPr bwMode="auto">
          <a:xfrm>
            <a:off x="5364163" y="977900"/>
            <a:ext cx="19113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Doppler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066800"/>
            <a:ext cx="12353925" cy="4673600"/>
          </a:xfrm>
        </p:spPr>
        <p:txBody>
          <a:bodyPr lIns="130046" tIns="65023" rIns="130046" bIns="65023" anchor="t"/>
          <a:lstStyle/>
          <a:p>
            <a:pPr>
              <a:lnSpc>
                <a:spcPct val="80000"/>
              </a:lnSpc>
            </a:pPr>
            <a:r>
              <a:rPr lang="pt-BR" sz="3200" smtClean="0">
                <a:solidFill>
                  <a:schemeClr val="bg2"/>
                </a:solidFill>
              </a:rPr>
              <a:t>Skranes JH et al, 2014:valor prognóstico do</a:t>
            </a:r>
            <a:r>
              <a:rPr lang="pt-BR" sz="3200" smtClean="0">
                <a:solidFill>
                  <a:schemeClr val="bg1"/>
                </a:solidFill>
              </a:rPr>
              <a:t> </a:t>
            </a:r>
            <a:r>
              <a:rPr lang="pt-BR" sz="3200" smtClean="0">
                <a:solidFill>
                  <a:schemeClr val="hlink"/>
                </a:solidFill>
              </a:rPr>
              <a:t>IR</a:t>
            </a:r>
            <a:r>
              <a:rPr lang="pt-BR" sz="3200" smtClean="0">
                <a:solidFill>
                  <a:schemeClr val="hlink"/>
                </a:solidFill>
                <a:cs typeface="Arial" pitchFamily="34" charset="0"/>
              </a:rPr>
              <a:t>≤0,55 em 45  RN com EHI sob Hipotermia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chemeClr val="tx1"/>
                </a:solidFill>
                <a:cs typeface="Arial" pitchFamily="34" charset="0"/>
              </a:rPr>
              <a:t>IR precoce (11 h)/ IR tardio (62h)/ IR após reaquec(89h)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chemeClr val="tx1"/>
                </a:solidFill>
                <a:cs typeface="Arial" pitchFamily="34" charset="0"/>
              </a:rPr>
              <a:t>-sem valor preditivo durante hipotermia</a:t>
            </a:r>
          </a:p>
          <a:p>
            <a:pPr>
              <a:lnSpc>
                <a:spcPct val="80000"/>
              </a:lnSpc>
            </a:pPr>
            <a:r>
              <a:rPr lang="pt-BR" sz="2000" smtClean="0">
                <a:solidFill>
                  <a:schemeClr val="tx1"/>
                </a:solidFill>
                <a:cs typeface="Arial" pitchFamily="34" charset="0"/>
              </a:rPr>
              <a:t>-</a:t>
            </a:r>
            <a:r>
              <a:rPr lang="pt-BR" sz="2400" b="1" smtClean="0">
                <a:solidFill>
                  <a:schemeClr val="tx1"/>
                </a:solidFill>
                <a:cs typeface="Arial" pitchFamily="34" charset="0"/>
              </a:rPr>
              <a:t>persiste poderoso preditor após o reaquecimento</a:t>
            </a:r>
            <a:r>
              <a:rPr lang="pt-BR" sz="2000" smtClean="0">
                <a:solidFill>
                  <a:schemeClr val="tx1"/>
                </a:solidFill>
                <a:cs typeface="Arial" pitchFamily="34" charset="0"/>
              </a:rPr>
              <a:t>.</a:t>
            </a:r>
          </a:p>
          <a:p>
            <a:pPr>
              <a:lnSpc>
                <a:spcPct val="80000"/>
              </a:lnSpc>
            </a:pPr>
            <a:r>
              <a:rPr lang="pt-BR" sz="2400" b="1" smtClean="0">
                <a:solidFill>
                  <a:srgbClr val="FF66CC"/>
                </a:solidFill>
                <a:cs typeface="Arial" pitchFamily="34" charset="0"/>
              </a:rPr>
              <a:t>Hipotermia</a:t>
            </a:r>
            <a:r>
              <a:rPr lang="pt-BR" sz="2000" smtClean="0">
                <a:solidFill>
                  <a:schemeClr val="bg1"/>
                </a:solidFill>
                <a:cs typeface="Arial" pitchFamily="34" charset="0"/>
              </a:rPr>
              <a:t>: </a:t>
            </a:r>
            <a:r>
              <a:rPr lang="pt-BR" sz="2000" smtClean="0">
                <a:solidFill>
                  <a:schemeClr val="tx1"/>
                </a:solidFill>
                <a:cs typeface="Arial" pitchFamily="34" charset="0"/>
              </a:rPr>
              <a:t>vasoconstrição cerebral/atenuar vasodilatação e hiperemia cerebral</a:t>
            </a:r>
          </a:p>
          <a:p>
            <a:pPr>
              <a:lnSpc>
                <a:spcPct val="80000"/>
              </a:lnSpc>
            </a:pPr>
            <a:r>
              <a:rPr lang="pt-BR" sz="2000" b="1" smtClean="0">
                <a:solidFill>
                  <a:schemeClr val="hlink"/>
                </a:solidFill>
                <a:cs typeface="Arial" pitchFamily="34" charset="0"/>
              </a:rPr>
              <a:t>                 Assim, nos RN resfriados:medir o IR no dia 2 e 3 (Estad M, 2011)</a:t>
            </a:r>
            <a:endParaRPr lang="pt-BR" sz="3200" b="1" smtClean="0">
              <a:solidFill>
                <a:schemeClr val="hlink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</a:pPr>
            <a:endParaRPr lang="pt-BR" sz="200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  <a:buFontTx/>
              <a:buNone/>
            </a:pPr>
            <a:endParaRPr lang="pt-BR" sz="3200" smtClean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29699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75663" y="1508125"/>
            <a:ext cx="4306887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163" y="6002338"/>
            <a:ext cx="11355387" cy="375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Line 7"/>
          <p:cNvSpPr>
            <a:spLocks noChangeShapeType="1"/>
          </p:cNvSpPr>
          <p:nvPr/>
        </p:nvSpPr>
        <p:spPr bwMode="auto">
          <a:xfrm>
            <a:off x="228600" y="8256588"/>
            <a:ext cx="3327400" cy="0"/>
          </a:xfrm>
          <a:prstGeom prst="line">
            <a:avLst/>
          </a:prstGeom>
          <a:noFill/>
          <a:ln w="38100">
            <a:solidFill>
              <a:srgbClr val="FF66CC"/>
            </a:solidFill>
            <a:round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29702" name="Line 8"/>
          <p:cNvSpPr>
            <a:spLocks noChangeShapeType="1"/>
          </p:cNvSpPr>
          <p:nvPr/>
        </p:nvSpPr>
        <p:spPr bwMode="auto">
          <a:xfrm>
            <a:off x="7040563" y="7989888"/>
            <a:ext cx="407987" cy="203200"/>
          </a:xfrm>
          <a:prstGeom prst="line">
            <a:avLst/>
          </a:prstGeom>
          <a:noFill/>
          <a:ln w="57150">
            <a:solidFill>
              <a:srgbClr val="FF66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9703" name="Line 9"/>
          <p:cNvSpPr>
            <a:spLocks noChangeShapeType="1"/>
          </p:cNvSpPr>
          <p:nvPr/>
        </p:nvSpPr>
        <p:spPr bwMode="auto">
          <a:xfrm>
            <a:off x="9172575" y="7937500"/>
            <a:ext cx="409575" cy="203200"/>
          </a:xfrm>
          <a:prstGeom prst="line">
            <a:avLst/>
          </a:prstGeom>
          <a:noFill/>
          <a:ln w="57150">
            <a:solidFill>
              <a:srgbClr val="FF66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9704" name="Rectangle 5"/>
          <p:cNvSpPr>
            <a:spLocks/>
          </p:cNvSpPr>
          <p:nvPr/>
        </p:nvSpPr>
        <p:spPr bwMode="auto">
          <a:xfrm>
            <a:off x="806450" y="0"/>
            <a:ext cx="11596688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29705" name="Rectangle 10"/>
          <p:cNvSpPr>
            <a:spLocks noChangeArrowheads="1"/>
          </p:cNvSpPr>
          <p:nvPr/>
        </p:nvSpPr>
        <p:spPr bwMode="auto">
          <a:xfrm>
            <a:off x="5284788" y="682625"/>
            <a:ext cx="1335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 b="1">
                <a:solidFill>
                  <a:srgbClr val="0033CC"/>
                </a:solidFill>
              </a:rPr>
              <a:t>Doppler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708025" y="236538"/>
            <a:ext cx="11430000" cy="5843587"/>
          </a:xfrm>
        </p:spPr>
        <p:txBody>
          <a:bodyPr/>
          <a:lstStyle/>
          <a:p>
            <a:pPr algn="ctr"/>
            <a:r>
              <a:rPr lang="pt-BR" b="1" smtClean="0">
                <a:solidFill>
                  <a:schemeClr val="folHlink"/>
                </a:solidFill>
              </a:rPr>
              <a:t>Deficiente autorregulação do fluxo sanguíneo cerebral (FSC)</a:t>
            </a:r>
          </a:p>
          <a:p>
            <a:pPr algn="ctr"/>
            <a:r>
              <a:rPr lang="pt-BR" sz="2800" b="1" smtClean="0"/>
              <a:t>Flutuação do IR ao longo do tempo: útil marcador da EHI (provável reflexo da perda da autorregulação da circulação cerebral)</a:t>
            </a:r>
          </a:p>
          <a:p>
            <a:r>
              <a:rPr lang="pt-BR" sz="2800" smtClean="0"/>
              <a:t>, </a:t>
            </a:r>
          </a:p>
        </p:txBody>
      </p:sp>
      <p:sp>
        <p:nvSpPr>
          <p:cNvPr id="30723" name="Rectangle 5"/>
          <p:cNvSpPr>
            <a:spLocks/>
          </p:cNvSpPr>
          <p:nvPr/>
        </p:nvSpPr>
        <p:spPr bwMode="auto">
          <a:xfrm>
            <a:off x="806450" y="0"/>
            <a:ext cx="11596688" cy="140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/>
          <a:lstStyle/>
          <a:p>
            <a:pPr algn="ctr" defTabSz="1300163"/>
            <a: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  <a:t>US NA ENCEFALOPATIA  HIPÓXICO-ISQUÊMICA</a:t>
            </a:r>
            <a:br>
              <a:rPr lang="pt-BR" sz="2800" b="1">
                <a:solidFill>
                  <a:srgbClr val="0033CC"/>
                </a:solidFill>
                <a:latin typeface="Tw Cen MT"/>
                <a:cs typeface="Arial" pitchFamily="34" charset="0"/>
              </a:rPr>
            </a:br>
            <a:endParaRPr lang="pt-BR" sz="2800" b="1">
              <a:solidFill>
                <a:srgbClr val="FF00FF"/>
              </a:solidFill>
              <a:latin typeface="Tw Cen MT"/>
              <a:cs typeface="Arial" pitchFamily="34" charset="0"/>
            </a:endParaRPr>
          </a:p>
        </p:txBody>
      </p:sp>
      <p:sp>
        <p:nvSpPr>
          <p:cNvPr id="30724" name="Rectangle 6"/>
          <p:cNvSpPr>
            <a:spLocks noChangeArrowheads="1"/>
          </p:cNvSpPr>
          <p:nvPr/>
        </p:nvSpPr>
        <p:spPr bwMode="auto">
          <a:xfrm>
            <a:off x="5284788" y="682625"/>
            <a:ext cx="13350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400" b="1">
                <a:solidFill>
                  <a:srgbClr val="0033CC"/>
                </a:solidFill>
              </a:rPr>
              <a:t>Doppler</a:t>
            </a:r>
          </a:p>
        </p:txBody>
      </p:sp>
      <p:pic>
        <p:nvPicPr>
          <p:cNvPr id="30725" name="Picture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2813" y="3951288"/>
            <a:ext cx="4538662" cy="563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6" name="Text Box 9"/>
          <p:cNvSpPr txBox="1">
            <a:spLocks noChangeArrowheads="1"/>
          </p:cNvSpPr>
          <p:nvPr/>
        </p:nvSpPr>
        <p:spPr bwMode="auto">
          <a:xfrm>
            <a:off x="6397625" y="4768850"/>
            <a:ext cx="5310188" cy="3565525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914400"/>
            <a:r>
              <a:rPr lang="pt-BR" sz="2800"/>
              <a:t>RN de 9 dias de vida com grave</a:t>
            </a:r>
          </a:p>
          <a:p>
            <a:pPr algn="ctr" defTabSz="914400"/>
            <a:r>
              <a:rPr lang="pt-BR" sz="2800"/>
              <a:t>asfixia perinatal com grande </a:t>
            </a:r>
          </a:p>
          <a:p>
            <a:pPr algn="ctr" defTabSz="914400"/>
            <a:r>
              <a:rPr lang="pt-BR" sz="2800"/>
              <a:t>flutuação do FSC (diferença de</a:t>
            </a:r>
          </a:p>
          <a:p>
            <a:pPr algn="ctr" defTabSz="914400"/>
            <a:r>
              <a:rPr lang="pt-BR" sz="2800"/>
              <a:t>poucos minutos)</a:t>
            </a:r>
          </a:p>
          <a:p>
            <a:pPr algn="ctr" defTabSz="914400"/>
            <a:r>
              <a:rPr lang="pt-BR" sz="2800"/>
              <a:t>Recomendação: repetir exame</a:t>
            </a:r>
          </a:p>
          <a:p>
            <a:pPr algn="ctr" defTabSz="914400"/>
            <a:r>
              <a:rPr lang="pt-BR" sz="2800"/>
              <a:t>(extrema variação ocorre</a:t>
            </a:r>
          </a:p>
          <a:p>
            <a:pPr algn="ctr" defTabSz="914400"/>
            <a:r>
              <a:rPr lang="pt-BR" sz="2800"/>
              <a:t>aqueles com maior deficiente</a:t>
            </a:r>
          </a:p>
          <a:p>
            <a:pPr algn="ctr" defTabSz="914400"/>
            <a:r>
              <a:rPr lang="pt-BR" sz="2800"/>
              <a:t>autorregulação do FSC</a:t>
            </a:r>
          </a:p>
        </p:txBody>
      </p:sp>
      <p:sp>
        <p:nvSpPr>
          <p:cNvPr id="30727" name="Text Box 10"/>
          <p:cNvSpPr txBox="1">
            <a:spLocks noChangeArrowheads="1"/>
          </p:cNvSpPr>
          <p:nvPr/>
        </p:nvSpPr>
        <p:spPr bwMode="auto">
          <a:xfrm>
            <a:off x="5459413" y="9024938"/>
            <a:ext cx="25749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400"/>
              <a:t>Epelman M, 2010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785813" y="2611438"/>
            <a:ext cx="11430000" cy="5843587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pt-BR" sz="2400" b="1" smtClean="0">
                <a:solidFill>
                  <a:schemeClr val="hlink"/>
                </a:solidFill>
                <a:latin typeface="Times New Roman" pitchFamily="18" charset="0"/>
              </a:rPr>
              <a:t>US craniana continua sendo  ferramenta valiosa para a avaliação do neonato com  encefalopatia hipóxico isquêmica (EHI)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Constitui um dos pilares da imagem do cérebro neonatal complementar a ressonância magnética (RM).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É um complementar e não um concorrente direto com a RM.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Os pontos fortes da US craniana: disponível no leito, baixo custo, capacidade de mostrar resultados considerados “ponta do </a:t>
            </a:r>
            <a:r>
              <a:rPr lang="pt-BR" sz="2800" i="1" smtClean="0">
                <a:latin typeface="Times New Roman" pitchFamily="18" charset="0"/>
              </a:rPr>
              <a:t>iceberg</a:t>
            </a:r>
            <a:r>
              <a:rPr lang="pt-BR" sz="2800" smtClean="0">
                <a:latin typeface="Times New Roman" pitchFamily="18" charset="0"/>
              </a:rPr>
              <a:t>” da imagem, considerando avaliação mais profunda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latin typeface="Times New Roman" pitchFamily="18" charset="0"/>
              </a:rPr>
              <a:t>No entanto, para maximizar o seu uso diagnóstico, especial atenção deve ser dada à:  </a:t>
            </a:r>
            <a:r>
              <a:rPr lang="pt-BR" sz="2800" b="1" smtClean="0">
                <a:latin typeface="Times New Roman" pitchFamily="18" charset="0"/>
              </a:rPr>
              <a:t>técnica e atenção rigorosa  aos resultados (detalhes) sutis</a:t>
            </a:r>
            <a:r>
              <a:rPr lang="pt-BR" sz="2800" smtClean="0">
                <a:latin typeface="Times New Roman" pitchFamily="18" charset="0"/>
              </a:rPr>
              <a:t> para não perder a “ponta</a:t>
            </a:r>
            <a:r>
              <a:rPr lang="pt-BR" sz="2800" smtClean="0"/>
              <a:t> </a:t>
            </a:r>
            <a:r>
              <a:rPr lang="pt-BR" sz="2800" smtClean="0">
                <a:latin typeface="Times New Roman" pitchFamily="18" charset="0"/>
              </a:rPr>
              <a:t>do</a:t>
            </a:r>
            <a:r>
              <a:rPr lang="pt-BR" sz="2800" smtClean="0"/>
              <a:t> </a:t>
            </a:r>
            <a:r>
              <a:rPr lang="pt-BR" sz="2800" smtClean="0">
                <a:latin typeface="Times New Roman" pitchFamily="18" charset="0"/>
              </a:rPr>
              <a:t>iceberg”</a:t>
            </a:r>
          </a:p>
          <a:p>
            <a:pPr>
              <a:lnSpc>
                <a:spcPct val="80000"/>
              </a:lnSpc>
            </a:pPr>
            <a:endParaRPr lang="pt-BR" sz="2800" smtClean="0">
              <a:latin typeface="Times New Roman" pitchFamily="18" charset="0"/>
            </a:endParaRPr>
          </a:p>
        </p:txBody>
      </p:sp>
      <p:sp>
        <p:nvSpPr>
          <p:cNvPr id="31747" name="Rectangle 4"/>
          <p:cNvSpPr>
            <a:spLocks noChangeArrowheads="1"/>
          </p:cNvSpPr>
          <p:nvPr/>
        </p:nvSpPr>
        <p:spPr bwMode="auto">
          <a:xfrm>
            <a:off x="958850" y="585788"/>
            <a:ext cx="10852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b="1">
                <a:solidFill>
                  <a:srgbClr val="0033CC"/>
                </a:solidFill>
              </a:rPr>
              <a:t>US NA ENCEFALOPATIA  HIPÓXICO-ISQUÊMICA</a:t>
            </a:r>
          </a:p>
        </p:txBody>
      </p:sp>
      <p:sp>
        <p:nvSpPr>
          <p:cNvPr id="31748" name="Text Box 5"/>
          <p:cNvSpPr txBox="1">
            <a:spLocks noChangeArrowheads="1"/>
          </p:cNvSpPr>
          <p:nvPr/>
        </p:nvSpPr>
        <p:spPr bwMode="auto">
          <a:xfrm>
            <a:off x="9194800" y="9151938"/>
            <a:ext cx="36464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2000">
                <a:latin typeface="Times New Roman" pitchFamily="18" charset="0"/>
              </a:rPr>
              <a:t>Dinan D, 2014;Epelman M, 2010 </a:t>
            </a:r>
          </a:p>
        </p:txBody>
      </p:sp>
      <p:sp>
        <p:nvSpPr>
          <p:cNvPr id="31749" name="Rectangle 6"/>
          <p:cNvSpPr>
            <a:spLocks noChangeArrowheads="1"/>
          </p:cNvSpPr>
          <p:nvPr/>
        </p:nvSpPr>
        <p:spPr bwMode="auto">
          <a:xfrm>
            <a:off x="1185863" y="8213725"/>
            <a:ext cx="11518900" cy="97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defTabSz="914400" eaLnBrk="0" hangingPunct="0">
              <a:lnSpc>
                <a:spcPct val="80000"/>
              </a:lnSpc>
              <a:spcBef>
                <a:spcPct val="50000"/>
              </a:spcBef>
              <a:buSzPct val="50000"/>
            </a:pPr>
            <a:r>
              <a:rPr lang="pt-BR" sz="2000" b="1"/>
              <a:t>A RM é o padrão ouro (provê informação anatômica e funcional): importante na  determinação da severidade da doença e prognóstico</a:t>
            </a:r>
          </a:p>
          <a:p>
            <a:pPr defTabSz="914400" eaLnBrk="0" hangingPunct="0">
              <a:lnSpc>
                <a:spcPct val="80000"/>
              </a:lnSpc>
              <a:spcBef>
                <a:spcPct val="50000"/>
              </a:spcBef>
              <a:buSzPct val="50000"/>
              <a:buFontTx/>
              <a:buBlip>
                <a:blip r:embed="rId2"/>
              </a:buBlip>
            </a:pPr>
            <a:endParaRPr lang="pt-BR" sz="2000" b="1">
              <a:latin typeface="Times New Roman" pitchFamily="18" charset="0"/>
              <a:ea typeface="Hoefler Text"/>
              <a:cs typeface="Hoefler Text"/>
              <a:sym typeface="Hoefler Text"/>
            </a:endParaRP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/>
          </p:cNvSpPr>
          <p:nvPr>
            <p:ph type="title"/>
          </p:nvPr>
        </p:nvSpPr>
        <p:spPr bwMode="auto">
          <a:xfrm>
            <a:off x="-319088" y="0"/>
            <a:ext cx="11596688" cy="1408113"/>
          </a:xfrm>
          <a:noFill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rgbClr val="0033CC"/>
                </a:solidFill>
                <a:effectLst/>
              </a:rPr>
              <a:t>Obrigado!</a:t>
            </a:r>
          </a:p>
        </p:txBody>
      </p:sp>
      <p:pic>
        <p:nvPicPr>
          <p:cNvPr id="32771" name="Picture 6" descr="20160830_130858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bright="12000"/>
          </a:blip>
          <a:srcRect/>
          <a:stretch>
            <a:fillRect/>
          </a:stretch>
        </p:blipFill>
        <p:spPr>
          <a:xfrm>
            <a:off x="0" y="1168400"/>
            <a:ext cx="13004800" cy="2286000"/>
          </a:xfrm>
          <a:noFill/>
          <a:ln w="19050">
            <a:solidFill>
              <a:srgbClr val="FF00FF"/>
            </a:solidFill>
          </a:ln>
        </p:spPr>
      </p:pic>
      <p:pic>
        <p:nvPicPr>
          <p:cNvPr id="32772" name="Picture 4" descr="Livros-2"/>
          <p:cNvPicPr>
            <a:picLocks noChangeAspect="1" noChangeArrowheads="1"/>
          </p:cNvPicPr>
          <p:nvPr/>
        </p:nvPicPr>
        <p:blipFill>
          <a:blip r:embed="rId3">
            <a:lum contrast="24000"/>
          </a:blip>
          <a:srcRect/>
          <a:stretch>
            <a:fillRect/>
          </a:stretch>
        </p:blipFill>
        <p:spPr bwMode="auto">
          <a:xfrm>
            <a:off x="0" y="3452813"/>
            <a:ext cx="6492875" cy="577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AutoShape 5"/>
          <p:cNvSpPr>
            <a:spLocks noChangeArrowheads="1"/>
          </p:cNvSpPr>
          <p:nvPr/>
        </p:nvSpPr>
        <p:spPr bwMode="auto">
          <a:xfrm>
            <a:off x="6089650" y="5819775"/>
            <a:ext cx="3678238" cy="1490663"/>
          </a:xfrm>
          <a:prstGeom prst="curvedDownArrow">
            <a:avLst>
              <a:gd name="adj1" fmla="val 49350"/>
              <a:gd name="adj2" fmla="val 98701"/>
              <a:gd name="adj3" fmla="val 33333"/>
            </a:avLst>
          </a:prstGeom>
          <a:solidFill>
            <a:schemeClr val="folHlink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6492875" y="7493000"/>
            <a:ext cx="6511925" cy="117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30046" tIns="65023" rIns="130046" bIns="65023" anchor="ctr">
            <a:spAutoFit/>
          </a:bodyPr>
          <a:lstStyle/>
          <a:p>
            <a:pPr algn="ctr" defTabSz="830263"/>
            <a:r>
              <a:rPr lang="pt-BR" sz="2300" i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Link Para Download:</a:t>
            </a:r>
            <a:endParaRPr lang="pt-BR" sz="2300" i="1">
              <a:solidFill>
                <a:schemeClr val="tx1"/>
              </a:solidFill>
              <a:latin typeface="Arial" pitchFamily="34" charset="0"/>
              <a:cs typeface="Arial" pitchFamily="34" charset="0"/>
              <a:hlinkClick r:id="rId4"/>
            </a:endParaRPr>
          </a:p>
          <a:p>
            <a:pPr algn="ctr" defTabSz="830263"/>
            <a:r>
              <a:rPr lang="pt-BR" sz="2300" i="1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4"/>
              </a:rPr>
              <a:t>https://drive.google.com/open?id=0B5b9fOW0rJ3SRkRpUFMwVUxJZjA</a:t>
            </a:r>
            <a:r>
              <a:rPr lang="pt-BR" sz="230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2671763" y="8785225"/>
            <a:ext cx="6704012" cy="611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sz="1800" i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Link para Download:</a:t>
            </a:r>
            <a:endParaRPr lang="pt-BR" sz="180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pt-BR" sz="1600" i="1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5"/>
              </a:rPr>
              <a:t>https://drive.google.com/open?id=0B5b9fOW0rJ3Sa0pSeFQ3YmVsOU0</a:t>
            </a:r>
            <a:endParaRPr lang="pt-BR" sz="1600" i="1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2776" name="AutoShape 8"/>
          <p:cNvSpPr>
            <a:spLocks noChangeArrowheads="1"/>
          </p:cNvSpPr>
          <p:nvPr/>
        </p:nvSpPr>
        <p:spPr bwMode="auto">
          <a:xfrm>
            <a:off x="1854200" y="8034338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57150">
            <a:solidFill>
              <a:schemeClr val="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5E5E5E"/>
      </a:dk1>
      <a:lt1>
        <a:srgbClr val="FFFFFF"/>
      </a:lt1>
      <a:dk2>
        <a:srgbClr val="A7A7A7"/>
      </a:dk2>
      <a:lt2>
        <a:srgbClr val="535353"/>
      </a:lt2>
      <a:accent1>
        <a:srgbClr val="87AEC1"/>
      </a:accent1>
      <a:accent2>
        <a:srgbClr val="D6BB9E"/>
      </a:accent2>
      <a:accent3>
        <a:srgbClr val="CC7A69"/>
      </a:accent3>
      <a:accent4>
        <a:srgbClr val="EAAB5C"/>
      </a:accent4>
      <a:accent5>
        <a:srgbClr val="98C8C6"/>
      </a:accent5>
      <a:accent6>
        <a:srgbClr val="C3CD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5E0033"/>
        </a:solidFill>
        <a:ln w="25400" cap="flat">
          <a:solidFill>
            <a:srgbClr val="87AEC1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87AEC1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87AEC1"/>
      </a:accent1>
      <a:accent2>
        <a:srgbClr val="D6BB9E"/>
      </a:accent2>
      <a:accent3>
        <a:srgbClr val="CC7A69"/>
      </a:accent3>
      <a:accent4>
        <a:srgbClr val="EAAB5C"/>
      </a:accent4>
      <a:accent5>
        <a:srgbClr val="98C8C6"/>
      </a:accent5>
      <a:accent6>
        <a:srgbClr val="C3CD8B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5E0033"/>
        </a:solidFill>
        <a:ln w="25400" cap="flat">
          <a:solidFill>
            <a:srgbClr val="87AEC1"/>
          </a:solidFill>
          <a:prstDash val="solid"/>
          <a:bevel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87AEC1"/>
          </a:solidFill>
          <a:prstDash val="solid"/>
          <a:bevel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Baskerville"/>
            <a:ea typeface="Baskerville"/>
            <a:cs typeface="Baskerville"/>
            <a:sym typeface="Baskervill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1677</Words>
  <Application>Microsoft Office PowerPoint</Application>
  <PresentationFormat>Personalizar</PresentationFormat>
  <Paragraphs>235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30</vt:i4>
      </vt:variant>
    </vt:vector>
  </HeadingPairs>
  <TitlesOfParts>
    <vt:vector size="41" baseType="lpstr">
      <vt:lpstr>Baskerville</vt:lpstr>
      <vt:lpstr>Arial</vt:lpstr>
      <vt:lpstr>Hoefler Text</vt:lpstr>
      <vt:lpstr>Helvetica Neue</vt:lpstr>
      <vt:lpstr>Palatino</vt:lpstr>
      <vt:lpstr>Wingdings</vt:lpstr>
      <vt:lpstr>Tw Cen MT</vt:lpstr>
      <vt:lpstr>Calibri</vt:lpstr>
      <vt:lpstr>Verdana</vt:lpstr>
      <vt:lpstr>Times New Roman</vt:lpstr>
      <vt:lpstr>Default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Paulo</dc:creator>
  <cp:lastModifiedBy>Paulo</cp:lastModifiedBy>
  <cp:revision>20</cp:revision>
  <dcterms:modified xsi:type="dcterms:W3CDTF">2018-02-25T20:03:39Z</dcterms:modified>
</cp:coreProperties>
</file>