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44" r:id="rId18"/>
    <p:sldId id="345" r:id="rId19"/>
    <p:sldId id="338" r:id="rId20"/>
    <p:sldId id="339" r:id="rId21"/>
    <p:sldId id="341" r:id="rId22"/>
    <p:sldId id="342" r:id="rId23"/>
    <p:sldId id="340" r:id="rId24"/>
    <p:sldId id="343" r:id="rId25"/>
    <p:sldId id="321" r:id="rId2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33CC"/>
    <a:srgbClr val="FF0000"/>
    <a:srgbClr val="FF9900"/>
    <a:srgbClr val="FF66CC"/>
    <a:srgbClr val="FF33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1579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3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a livre 4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grpSp>
        <p:nvGrpSpPr>
          <p:cNvPr id="6" name="Grupo 15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9A59C-28F4-48CC-8190-4CBE451C5570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11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5C4A10-A088-455B-A13A-BF55C4D89EC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14F5E-3F96-41A8-A4DC-9171BE579630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8181E9-C7F7-4AEE-BA83-F642167795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3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Forma livre 4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grpSp>
        <p:nvGrpSpPr>
          <p:cNvPr id="6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9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6CCF5-469B-460B-A692-DD638935AEDC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10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9ADD1-C801-4763-A747-07FFDEF8FB5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F0D7EC-79E8-4F81-B3A2-65F3346DCBE1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F876D5-2ABC-491C-9AE5-E3A078B912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5E7EF-9A85-4739-8AEB-DC4621D2B970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50ACB-ABCB-49EF-B297-A8918D1E26E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9D947-86EF-43DD-BC3C-81F1EC75315A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89CDD-9CA7-4D32-A9C2-04A198EF773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E2EAAD-A2DA-406D-9CA0-8AF149FE02F1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74A44-A729-4A87-8B00-542FB5C10B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CB39F-4F33-449C-A468-ADA824E77C19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76463-5706-46E8-A206-FEE17DFFD6B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7492F2-A99F-4249-BD32-D92B291FEE92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F7A1F0-996B-423A-B24D-A86F5D2589C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E81FBC-EAE6-4EF2-8274-53F0BDF28867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CB393-6EA9-451B-9B7F-FA01F0ECFD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461BC5-DB23-4B74-A174-EFBFB2493176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777BA-B907-4BDC-91EF-17825DC87F9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  <a:endParaRPr lang="en-US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0CA933-7531-47DA-85BE-58AD80AB0E5D}" type="datetimeFigureOut">
              <a:rPr lang="pt-BR"/>
              <a:pPr>
                <a:defRPr/>
              </a:pPr>
              <a:t>25/02/2018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2FB9BE-FA88-4511-A530-CC4BD65CB9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grpSp>
          <p:nvGrpSpPr>
            <p:cNvPr id="1034" name="Forma livre 11"/>
            <p:cNvGrpSpPr>
              <a:grpSpLocks/>
            </p:cNvGrpSpPr>
            <p:nvPr/>
          </p:nvGrpSpPr>
          <p:grpSpPr bwMode="auto">
            <a:xfrm>
              <a:off x="-6124" y="-10242"/>
              <a:ext cx="9137904" cy="1048512"/>
              <a:chOff x="-6096" y="-24384"/>
              <a:chExt cx="9137904" cy="1048512"/>
            </a:xfrm>
          </p:grpSpPr>
          <p:pic>
            <p:nvPicPr>
              <p:cNvPr id="1038" name="Forma livre 11"/>
              <p:cNvPicPr>
                <a:picLocks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-6096" y="-24384"/>
                <a:ext cx="9137904" cy="10485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035" name="Text Box 11"/>
              <p:cNvSpPr txBox="1">
                <a:spLocks noChangeArrowheads="1"/>
              </p:cNvSpPr>
              <p:nvPr/>
            </p:nvSpPr>
            <p:spPr bwMode="auto">
              <a:xfrm rot="21435692">
                <a:off x="-30130" y="420408"/>
                <a:ext cx="0" cy="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latin typeface="Constantia" pitchFamily="18" charset="0"/>
                </a:endParaRPr>
              </a:p>
            </p:txBody>
          </p:sp>
        </p:grp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03" r:id="rId2"/>
    <p:sldLayoutId id="2147483712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13" r:id="rId9"/>
    <p:sldLayoutId id="2147483709" r:id="rId10"/>
    <p:sldLayoutId id="214748371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rive.google.com/open?id=0B5b9fOW0rJ3Sa0pSeFQ3YmVsOU0" TargetMode="External"/><Relationship Id="rId5" Type="http://schemas.openxmlformats.org/officeDocument/2006/relationships/image" Target="../media/image4.jpeg"/><Relationship Id="rId4" Type="http://schemas.openxmlformats.org/officeDocument/2006/relationships/hyperlink" Target="mailto:pmargotto@gmail.com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4" Type="http://schemas.openxmlformats.org/officeDocument/2006/relationships/image" Target="http://nominuto.com/_assets/modules/noticias/noticia_125579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http://nominuto.com/_assets/modules/noticias/noticia_125579.jpg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http://nominuto.com/_assets/modules/noticias/noticia_125579.jpg" TargetMode="Externa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5" Type="http://schemas.openxmlformats.org/officeDocument/2006/relationships/image" Target="http://nominuto.com/_assets/modules/noticias/noticia_125579.jpg" TargetMode="External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http://nominuto.com/_assets/modules/noticias/noticia_125579.jpg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6"/>
          <p:cNvSpPr txBox="1">
            <a:spLocks noChangeArrowheads="1"/>
          </p:cNvSpPr>
          <p:nvPr/>
        </p:nvSpPr>
        <p:spPr bwMode="auto">
          <a:xfrm>
            <a:off x="260350" y="1989138"/>
            <a:ext cx="8832850" cy="3667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512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151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ctangle 10"/>
          <p:cNvSpPr>
            <a:spLocks noChangeArrowheads="1"/>
          </p:cNvSpPr>
          <p:nvPr/>
        </p:nvSpPr>
        <p:spPr bwMode="auto">
          <a:xfrm>
            <a:off x="468313" y="2492375"/>
            <a:ext cx="81089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pt-BR" b="1"/>
          </a:p>
          <a:p>
            <a:pPr algn="ctr"/>
            <a:r>
              <a:rPr lang="pt-BR" b="1"/>
              <a:t>Paulo R. Margotto</a:t>
            </a:r>
            <a:br>
              <a:rPr lang="pt-BR" b="1"/>
            </a:br>
            <a:r>
              <a:rPr lang="pt-BR" b="1"/>
              <a:t>Universidade Católica de Brasília</a:t>
            </a:r>
            <a:br>
              <a:rPr lang="pt-BR" b="1"/>
            </a:br>
            <a:r>
              <a:rPr lang="pt-BR" b="1"/>
              <a:t>Unidade de Neonatologia do Hospital Materno Infantil de Brasília/SES/DF</a:t>
            </a:r>
            <a:br>
              <a:rPr lang="pt-BR" b="1"/>
            </a:br>
            <a:r>
              <a:rPr lang="pt-BR" b="1"/>
              <a:t>Hospital Maternidade Brasília</a:t>
            </a:r>
          </a:p>
        </p:txBody>
      </p:sp>
      <p:sp>
        <p:nvSpPr>
          <p:cNvPr id="5125" name="Rectangle 11"/>
          <p:cNvSpPr>
            <a:spLocks noChangeArrowheads="1"/>
          </p:cNvSpPr>
          <p:nvPr/>
        </p:nvSpPr>
        <p:spPr bwMode="auto">
          <a:xfrm>
            <a:off x="1655763" y="4076700"/>
            <a:ext cx="7488237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FF00"/>
                </a:solidFill>
                <a:sym typeface="Baskerville"/>
              </a:rPr>
              <a:t>20° Congresso Brasileiro da Sociedade Brasileira de Ultrassonografia - SBUS </a:t>
            </a:r>
          </a:p>
          <a:p>
            <a:pPr algn="ctr"/>
            <a:r>
              <a:rPr lang="pt-BR" b="1">
                <a:solidFill>
                  <a:srgbClr val="FFFF00"/>
                </a:solidFill>
                <a:sym typeface="Baskerville"/>
              </a:rPr>
              <a:t> 12° Congresso Internacional de Ultrassonografia da FISUSAL</a:t>
            </a:r>
          </a:p>
          <a:p>
            <a:pPr algn="ctr"/>
            <a:r>
              <a:rPr lang="pt-BR" b="1">
                <a:solidFill>
                  <a:srgbClr val="FFFF00"/>
                </a:solidFill>
                <a:sym typeface="Baskerville"/>
              </a:rPr>
              <a:t>(São Paulo, 19 a 22 de outubro de 2016)</a:t>
            </a:r>
          </a:p>
          <a:p>
            <a:pPr algn="ctr"/>
            <a:r>
              <a:rPr lang="pt-BR" b="1">
                <a:solidFill>
                  <a:srgbClr val="FF9900"/>
                </a:solidFill>
                <a:sym typeface="Baskerville"/>
                <a:hlinkClick r:id="rId3"/>
              </a:rPr>
              <a:t>www.paulomargotto.com.br</a:t>
            </a:r>
            <a:endParaRPr lang="pt-BR" b="1">
              <a:solidFill>
                <a:srgbClr val="FF9900"/>
              </a:solidFill>
              <a:sym typeface="Baskerville"/>
            </a:endParaRPr>
          </a:p>
          <a:p>
            <a:pPr algn="ctr"/>
            <a:r>
              <a:rPr lang="pt-BR" b="1">
                <a:solidFill>
                  <a:srgbClr val="FF9900"/>
                </a:solidFill>
                <a:sym typeface="Baskerville"/>
                <a:hlinkClick r:id="rId4"/>
              </a:rPr>
              <a:t>pmargotto@gmail.com</a:t>
            </a:r>
            <a:r>
              <a:rPr lang="pt-BR" b="1">
                <a:solidFill>
                  <a:srgbClr val="FF9900"/>
                </a:solidFill>
                <a:sym typeface="Baskerville"/>
              </a:rPr>
              <a:t> </a:t>
            </a:r>
          </a:p>
        </p:txBody>
      </p:sp>
      <p:pic>
        <p:nvPicPr>
          <p:cNvPr id="5126" name="Picture 23" descr="DSC05629"/>
          <p:cNvPicPr>
            <a:picLocks noChangeAspect="1" noChangeArrowheads="1"/>
          </p:cNvPicPr>
          <p:nvPr/>
        </p:nvPicPr>
        <p:blipFill>
          <a:blip r:embed="rId5">
            <a:lum bright="-12000"/>
          </a:blip>
          <a:srcRect/>
          <a:stretch>
            <a:fillRect/>
          </a:stretch>
        </p:blipFill>
        <p:spPr bwMode="auto">
          <a:xfrm>
            <a:off x="0" y="4508500"/>
            <a:ext cx="167640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Rectangle 13"/>
          <p:cNvSpPr>
            <a:spLocks noChangeArrowheads="1"/>
          </p:cNvSpPr>
          <p:nvPr/>
        </p:nvSpPr>
        <p:spPr bwMode="auto">
          <a:xfrm>
            <a:off x="1625600" y="6216650"/>
            <a:ext cx="7518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i="1"/>
              <a:t>Link para Download:</a:t>
            </a:r>
            <a:endParaRPr lang="pt-BR"/>
          </a:p>
          <a:p>
            <a:pPr algn="ctr"/>
            <a:r>
              <a:rPr lang="pt-BR" i="1">
                <a:hlinkClick r:id="rId6"/>
              </a:rPr>
              <a:t>https://drive.google.com/open?id=0B5b9fOW0rJ3Sa0pSeFQ3YmVsOU0</a:t>
            </a:r>
            <a:endParaRPr lang="pt-BR" i="1"/>
          </a:p>
        </p:txBody>
      </p:sp>
      <p:sp>
        <p:nvSpPr>
          <p:cNvPr id="5128" name="Text Box 14"/>
          <p:cNvSpPr txBox="1">
            <a:spLocks noChangeArrowheads="1"/>
          </p:cNvSpPr>
          <p:nvPr/>
        </p:nvSpPr>
        <p:spPr bwMode="auto">
          <a:xfrm>
            <a:off x="1692275" y="5949950"/>
            <a:ext cx="2152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(2013,182 páginas)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idx="4294967295"/>
          </p:nvPr>
        </p:nvSpPr>
        <p:spPr>
          <a:xfrm>
            <a:off x="0" y="1528763"/>
            <a:ext cx="8964613" cy="53292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z="2200" smtClean="0"/>
              <a:t>                                     </a:t>
            </a:r>
            <a:r>
              <a:rPr lang="pt-BR" sz="2200" smtClean="0">
                <a:solidFill>
                  <a:srgbClr val="FF0000"/>
                </a:solidFill>
              </a:rPr>
              <a:t>Infecções perinatais crônicas</a:t>
            </a:r>
          </a:p>
          <a:p>
            <a:pPr eaLnBrk="1" hangingPunct="1"/>
            <a:r>
              <a:rPr lang="pt-BR" sz="2200" smtClean="0">
                <a:solidFill>
                  <a:srgbClr val="0033CC"/>
                </a:solidFill>
              </a:rPr>
              <a:t>Podem causar: semelhantes tipos de neuropatias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0033CC"/>
                </a:solidFill>
              </a:rPr>
              <a:t>       -inflamação,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0033CC"/>
                </a:solidFill>
              </a:rPr>
              <a:t>       -infiltração de meninges  e estruturas vasculares,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0033CC"/>
                </a:solidFill>
              </a:rPr>
              <a:t>       -necrose do parênquima cerebral,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0033CC"/>
                </a:solidFill>
              </a:rPr>
              <a:t>       -proliferação reativa microglial e astroglial.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/>
              <a:t>                                 </a:t>
            </a:r>
            <a:r>
              <a:rPr lang="pt-BR" sz="2200" b="1" smtClean="0">
                <a:solidFill>
                  <a:srgbClr val="FF3300"/>
                </a:solidFill>
              </a:rPr>
              <a:t>Citomegalia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FF3300"/>
                </a:solidFill>
              </a:rPr>
              <a:t>                                   Toxoplasmose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FF3300"/>
                </a:solidFill>
              </a:rPr>
              <a:t>                                   Rubéola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FF3300"/>
                </a:solidFill>
              </a:rPr>
              <a:t>                                   Parvovírus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FF3300"/>
                </a:solidFill>
              </a:rPr>
              <a:t>                                    Zika virus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FF3300"/>
                </a:solidFill>
              </a:rPr>
              <a:t>                                    Meningite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FF3300"/>
                </a:solidFill>
              </a:rPr>
              <a:t>                                    Candidíase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 idx="4294967295"/>
          </p:nvPr>
        </p:nvSpPr>
        <p:spPr>
          <a:xfrm>
            <a:off x="358775" y="188913"/>
            <a:ext cx="8785225" cy="1143000"/>
          </a:xfrm>
        </p:spPr>
        <p:txBody>
          <a:bodyPr/>
          <a:lstStyle/>
          <a:p>
            <a:pPr algn="ctr" eaLnBrk="1" hangingPunct="1"/>
            <a:r>
              <a:rPr 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7171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916113"/>
            <a:ext cx="8964612" cy="4826000"/>
          </a:xfrm>
          <a:solidFill>
            <a:schemeClr val="tx1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300" smtClean="0">
                <a:solidFill>
                  <a:srgbClr val="FF3300"/>
                </a:solidFill>
              </a:rPr>
              <a:t>                               </a:t>
            </a:r>
            <a:r>
              <a:rPr lang="pt-BR" sz="2000" b="1" smtClean="0">
                <a:solidFill>
                  <a:srgbClr val="FF3300"/>
                </a:solidFill>
              </a:rPr>
              <a:t>CITOMEGALOVÍRUS: processo inflamatório necrosante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300" smtClean="0">
                <a:solidFill>
                  <a:schemeClr val="bg1"/>
                </a:solidFill>
              </a:rPr>
              <a:t>                   </a:t>
            </a:r>
            <a:r>
              <a:rPr lang="pt-BR" sz="1600" smtClean="0">
                <a:solidFill>
                  <a:schemeClr val="bg1"/>
                </a:solidFill>
              </a:rPr>
              <a:t>predileção para a matriz germinativa subependimal,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smtClean="0">
                <a:solidFill>
                  <a:schemeClr val="bg1"/>
                </a:solidFill>
              </a:rPr>
              <a:t>               distúrbios da migração neuronal (polimicrogiria). </a:t>
            </a:r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pt-BR" sz="1600" smtClean="0">
                <a:solidFill>
                  <a:schemeClr val="bg1"/>
                </a:solidFill>
              </a:rPr>
              <a:t>               periventriculite, com aspecto ultrassonográfio que</a:t>
            </a:r>
            <a:br>
              <a:rPr lang="pt-BR" sz="1600" smtClean="0">
                <a:solidFill>
                  <a:schemeClr val="bg1"/>
                </a:solidFill>
              </a:rPr>
            </a:br>
            <a:r>
              <a:rPr lang="pt-BR" sz="1600" smtClean="0">
                <a:solidFill>
                  <a:schemeClr val="bg1"/>
                </a:solidFill>
              </a:rPr>
              <a:t>              lembra hemorragia intraventricular</a:t>
            </a:r>
          </a:p>
          <a:p>
            <a:pPr eaLnBrk="1" hangingPunct="1">
              <a:lnSpc>
                <a:spcPct val="80000"/>
              </a:lnSpc>
            </a:pPr>
            <a:endParaRPr lang="pt-BR" sz="160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pt-BR" sz="160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ventriculomegalia, cistos periventriculares, hiperecogenicidade periventricular (microcalcificações)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Polimicrogiria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microcefalia, 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hidrocefalia,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calcificações intracranianas, 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hipoplasia cerebelar,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 cistos paraventriculares </a:t>
            </a:r>
          </a:p>
          <a:p>
            <a:pPr eaLnBrk="1" hangingPunct="1">
              <a:lnSpc>
                <a:spcPct val="80000"/>
              </a:lnSpc>
            </a:pPr>
            <a:r>
              <a:rPr lang="pt-BR" sz="1600" smtClean="0">
                <a:solidFill>
                  <a:schemeClr val="bg1"/>
                </a:solidFill>
              </a:rPr>
              <a:t>lesões isquêmicas destrutivas tais como: </a:t>
            </a:r>
            <a:br>
              <a:rPr lang="pt-BR" sz="1600" smtClean="0">
                <a:solidFill>
                  <a:schemeClr val="bg1"/>
                </a:solidFill>
              </a:rPr>
            </a:br>
            <a:r>
              <a:rPr lang="pt-BR" sz="1600" smtClean="0">
                <a:solidFill>
                  <a:schemeClr val="bg1"/>
                </a:solidFill>
              </a:rPr>
              <a:t>                                                                      </a:t>
            </a:r>
            <a:r>
              <a:rPr lang="pt-BR" sz="1600" smtClean="0">
                <a:solidFill>
                  <a:srgbClr val="FF0000"/>
                </a:solidFill>
              </a:rPr>
              <a:t>porencefalia, hidranencefalia e polimicrogiria</a:t>
            </a:r>
            <a:r>
              <a:rPr lang="pt-BR" sz="1600" smtClean="0">
                <a:solidFill>
                  <a:schemeClr val="bg1"/>
                </a:solidFill>
              </a:rPr>
              <a:t/>
            </a:r>
            <a:br>
              <a:rPr lang="pt-BR" sz="1600" smtClean="0">
                <a:solidFill>
                  <a:schemeClr val="bg1"/>
                </a:solidFill>
              </a:rPr>
            </a:br>
            <a:r>
              <a:rPr lang="pt-BR" sz="1600" smtClean="0">
                <a:solidFill>
                  <a:schemeClr val="bg1"/>
                </a:solidFill>
              </a:rPr>
              <a:t/>
            </a:r>
            <a:br>
              <a:rPr lang="pt-BR" sz="1600" smtClean="0">
                <a:solidFill>
                  <a:schemeClr val="bg1"/>
                </a:solidFill>
              </a:rPr>
            </a:br>
            <a:endParaRPr lang="pt-BR" sz="1600" smtClean="0">
              <a:solidFill>
                <a:schemeClr val="bg1"/>
              </a:solidFill>
            </a:endParaRPr>
          </a:p>
        </p:txBody>
      </p:sp>
      <p:sp>
        <p:nvSpPr>
          <p:cNvPr id="7172" name="AutoShape 5"/>
          <p:cNvSpPr>
            <a:spLocks noChangeArrowheads="1"/>
          </p:cNvSpPr>
          <p:nvPr/>
        </p:nvSpPr>
        <p:spPr bwMode="auto">
          <a:xfrm>
            <a:off x="250825" y="2492375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7173" name="AutoShape 6"/>
          <p:cNvSpPr>
            <a:spLocks noChangeArrowheads="1"/>
          </p:cNvSpPr>
          <p:nvPr/>
        </p:nvSpPr>
        <p:spPr bwMode="auto">
          <a:xfrm flipH="1">
            <a:off x="6300788" y="2492375"/>
            <a:ext cx="936625" cy="1081088"/>
          </a:xfrm>
          <a:prstGeom prst="curvedRightArrow">
            <a:avLst>
              <a:gd name="adj1" fmla="val 23085"/>
              <a:gd name="adj2" fmla="val 4617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>
            <a:off x="4067175" y="5445125"/>
            <a:ext cx="288925" cy="2889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916113"/>
            <a:ext cx="8229600" cy="4389437"/>
          </a:xfrm>
          <a:solidFill>
            <a:schemeClr val="tx1"/>
          </a:solidFill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pt-BR" sz="2000" b="1" smtClean="0">
                <a:solidFill>
                  <a:srgbClr val="FF3300"/>
                </a:solidFill>
              </a:rPr>
              <a:t>      CITOMEGALOVÍRUS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000" b="1" smtClean="0">
                <a:solidFill>
                  <a:srgbClr val="FF3300"/>
                </a:solidFill>
              </a:rPr>
              <a:t>-</a:t>
            </a:r>
            <a:r>
              <a:rPr lang="pt-BR" sz="2000" b="1" smtClean="0">
                <a:solidFill>
                  <a:schemeClr val="bg1"/>
                </a:solidFill>
              </a:rPr>
              <a:t>Aumento da ecogenicidade talâmica semelhante a uma castiçal ramificado ao longo das artérias tálamoestriadas (Tomá P, 1989)</a:t>
            </a:r>
          </a:p>
        </p:txBody>
      </p:sp>
      <p:sp>
        <p:nvSpPr>
          <p:cNvPr id="8195" name="Rectangle 4"/>
          <p:cNvSpPr>
            <a:spLocks noGrp="1"/>
          </p:cNvSpPr>
          <p:nvPr>
            <p:ph type="title" idx="4294967295"/>
          </p:nvPr>
        </p:nvSpPr>
        <p:spPr>
          <a:xfrm>
            <a:off x="358775" y="-242888"/>
            <a:ext cx="8785225" cy="1143001"/>
          </a:xfrm>
        </p:spPr>
        <p:txBody>
          <a:bodyPr/>
          <a:lstStyle/>
          <a:p>
            <a:pPr algn="ctr" eaLnBrk="1" hangingPunct="1"/>
            <a:r>
              <a:rPr 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2">
            <a:lum bright="-18000"/>
          </a:blip>
          <a:srcRect/>
          <a:stretch>
            <a:fillRect/>
          </a:stretch>
        </p:blipFill>
        <p:spPr bwMode="auto">
          <a:xfrm>
            <a:off x="323850" y="2924175"/>
            <a:ext cx="8085138" cy="303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9"/>
          <p:cNvSpPr txBox="1">
            <a:spLocks noChangeArrowheads="1"/>
          </p:cNvSpPr>
          <p:nvPr/>
        </p:nvSpPr>
        <p:spPr bwMode="auto">
          <a:xfrm>
            <a:off x="4591050" y="5876925"/>
            <a:ext cx="4184650" cy="6413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33CC"/>
                </a:solidFill>
              </a:rPr>
              <a:t>Doppler confirma onda típica arterial</a:t>
            </a:r>
          </a:p>
          <a:p>
            <a:pPr algn="ctr"/>
            <a:r>
              <a:rPr lang="pt-BR">
                <a:solidFill>
                  <a:srgbClr val="0033CC"/>
                </a:solidFill>
              </a:rPr>
              <a:t>na posição das estrias hiperecogênicas</a:t>
            </a:r>
          </a:p>
        </p:txBody>
      </p:sp>
      <p:sp>
        <p:nvSpPr>
          <p:cNvPr id="8198" name="Text Box 10"/>
          <p:cNvSpPr txBox="1">
            <a:spLocks noChangeArrowheads="1"/>
          </p:cNvSpPr>
          <p:nvPr/>
        </p:nvSpPr>
        <p:spPr bwMode="auto">
          <a:xfrm>
            <a:off x="2771775" y="6021388"/>
            <a:ext cx="71755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chemeClr val="bg1"/>
                </a:solidFill>
              </a:rPr>
              <a:t>Tomá P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 idx="4294967295"/>
          </p:nvPr>
        </p:nvSpPr>
        <p:spPr>
          <a:xfrm>
            <a:off x="684213" y="-26988"/>
            <a:ext cx="8229600" cy="1143001"/>
          </a:xfrm>
        </p:spPr>
        <p:txBody>
          <a:bodyPr/>
          <a:lstStyle/>
          <a:p>
            <a:pPr eaLnBrk="1" hangingPunct="1"/>
            <a:r>
              <a:rPr 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9219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773238"/>
            <a:ext cx="82296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z="2400" b="1" smtClean="0">
                <a:solidFill>
                  <a:srgbClr val="FF3300"/>
                </a:solidFill>
              </a:rPr>
              <a:t>                      CITOMEGALOVÍRUS </a:t>
            </a:r>
          </a:p>
          <a:p>
            <a:pPr eaLnBrk="1" hangingPunct="1"/>
            <a:endParaRPr lang="pt-BR" sz="2400" b="1" smtClean="0">
              <a:solidFill>
                <a:srgbClr val="FF3300"/>
              </a:solidFill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611188" y="2349500"/>
            <a:ext cx="4100512" cy="2757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187450" y="5157788"/>
            <a:ext cx="417671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 b="1">
                <a:solidFill>
                  <a:srgbClr val="0033CC"/>
                </a:solidFill>
              </a:rPr>
              <a:t>Vasculopatia mineralizante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4787900" y="2347913"/>
            <a:ext cx="3960813" cy="2630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768850" y="4984750"/>
            <a:ext cx="3776663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rgbClr val="0033CC"/>
                </a:solidFill>
              </a:rPr>
              <a:t>Calcificações periventriculares:áreas</a:t>
            </a:r>
          </a:p>
          <a:p>
            <a:pPr algn="ctr"/>
            <a:r>
              <a:rPr lang="pt-BR" sz="1600" b="1">
                <a:solidFill>
                  <a:srgbClr val="0033CC"/>
                </a:solidFill>
              </a:rPr>
              <a:t>ovóides com sombreamento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067175" y="5589588"/>
            <a:ext cx="1568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bg1"/>
                </a:solidFill>
              </a:rPr>
              <a:t>Barr LL, 1989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>
          <a:xfrm>
            <a:off x="755650" y="-242888"/>
            <a:ext cx="8229600" cy="1143001"/>
          </a:xfrm>
        </p:spPr>
        <p:txBody>
          <a:bodyPr/>
          <a:lstStyle/>
          <a:p>
            <a:pPr eaLnBrk="1" hangingPunct="1"/>
            <a:r>
              <a:rPr 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916113"/>
            <a:ext cx="9036050" cy="494188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z="2400" b="1" smtClean="0">
                <a:solidFill>
                  <a:srgbClr val="FF3300"/>
                </a:solidFill>
              </a:rPr>
              <a:t>                 CITOMEGALOVÍRUS</a:t>
            </a:r>
          </a:p>
          <a:p>
            <a:pPr eaLnBrk="1" hangingPunct="1"/>
            <a:r>
              <a:rPr lang="pt-BR" sz="2400" b="1" smtClean="0">
                <a:solidFill>
                  <a:srgbClr val="FF0000"/>
                </a:solidFill>
              </a:rPr>
              <a:t>Calcificações periventriculares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400" b="1" smtClean="0">
                <a:solidFill>
                  <a:srgbClr val="0033CC"/>
                </a:solidFill>
              </a:rPr>
              <a:t>     -principal achado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400" b="1" smtClean="0">
                <a:solidFill>
                  <a:srgbClr val="FF3300"/>
                </a:solidFill>
              </a:rPr>
              <a:t>     -</a:t>
            </a:r>
            <a:r>
              <a:rPr lang="pt-BR" sz="2400" b="1" smtClean="0">
                <a:solidFill>
                  <a:srgbClr val="0033CC"/>
                </a:solidFill>
              </a:rPr>
              <a:t>diagnóstico diferencial com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400" b="1" smtClean="0">
                <a:solidFill>
                  <a:srgbClr val="0033CC"/>
                </a:solidFill>
              </a:rPr>
              <a:t>                     Parvovirose)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41888" y="1916113"/>
            <a:ext cx="4202112" cy="494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11188" y="5157788"/>
            <a:ext cx="42735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Calcificações perivenriculares (setas)</a:t>
            </a:r>
          </a:p>
          <a:p>
            <a:r>
              <a:rPr lang="pt-BR" b="1">
                <a:solidFill>
                  <a:srgbClr val="0033CC"/>
                </a:solidFill>
              </a:rPr>
              <a:t>e subependimárias (cabeças de seta)</a:t>
            </a:r>
          </a:p>
          <a:p>
            <a:r>
              <a:rPr lang="pt-BR" b="1">
                <a:solidFill>
                  <a:srgbClr val="0033CC"/>
                </a:solidFill>
              </a:rPr>
              <a:t>                     Parvovirose</a:t>
            </a:r>
          </a:p>
        </p:txBody>
      </p:sp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3924300" y="6308725"/>
            <a:ext cx="103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chemeClr val="bg1"/>
                </a:solidFill>
              </a:rPr>
              <a:t>Margotto,PR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 idx="4294967295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pPr eaLnBrk="1" hangingPunct="1"/>
            <a:r>
              <a:rPr 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4294967295"/>
          </p:nvPr>
        </p:nvSpPr>
        <p:spPr>
          <a:xfrm>
            <a:off x="250825" y="1916113"/>
            <a:ext cx="8447088" cy="47529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sz="2400" b="1" smtClean="0">
                <a:solidFill>
                  <a:srgbClr val="FF3300"/>
                </a:solidFill>
              </a:rPr>
              <a:t>CITOMEGALOVÍRUS</a:t>
            </a:r>
          </a:p>
          <a:p>
            <a:pPr eaLnBrk="1" hangingPunct="1"/>
            <a:endParaRPr lang="pt-BR" sz="2400" b="1" smtClean="0">
              <a:solidFill>
                <a:srgbClr val="FF3300"/>
              </a:solidFill>
            </a:endParaRPr>
          </a:p>
          <a:p>
            <a:pPr eaLnBrk="1" hangingPunct="1"/>
            <a:endParaRPr lang="pt-BR" sz="2400" b="1" smtClean="0">
              <a:solidFill>
                <a:srgbClr val="FF3300"/>
              </a:solidFill>
            </a:endParaRPr>
          </a:p>
          <a:p>
            <a:pPr eaLnBrk="1" hangingPunct="1"/>
            <a:r>
              <a:rPr lang="pt-BR" sz="2400" b="1" smtClean="0">
                <a:solidFill>
                  <a:srgbClr val="FF3300"/>
                </a:solidFill>
              </a:rPr>
              <a:t>Tomografia do caso anterior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000" b="1" smtClean="0">
                <a:solidFill>
                  <a:srgbClr val="000000"/>
                </a:solidFill>
              </a:rPr>
              <a:t>      -calcificações periventriculares,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000" b="1" smtClean="0">
                <a:solidFill>
                  <a:srgbClr val="000000"/>
                </a:solidFill>
              </a:rPr>
              <a:t>         subependimárias e cerebelares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000" b="1" smtClean="0">
                <a:solidFill>
                  <a:srgbClr val="000000"/>
                </a:solidFill>
              </a:rPr>
              <a:t>      -defeito de migração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000" b="1" smtClean="0">
                <a:solidFill>
                  <a:srgbClr val="000000"/>
                </a:solidFill>
              </a:rPr>
              <a:t>    (sugestivo de </a:t>
            </a:r>
            <a:r>
              <a:rPr lang="pt-BR" sz="2000" b="1" smtClean="0">
                <a:solidFill>
                  <a:srgbClr val="FF3300"/>
                </a:solidFill>
              </a:rPr>
              <a:t>citomegalovirose</a:t>
            </a:r>
            <a:r>
              <a:rPr lang="pt-BR" sz="2000" b="1" smtClean="0">
                <a:solidFill>
                  <a:srgbClr val="000000"/>
                </a:solidFill>
              </a:rPr>
              <a:t>)</a:t>
            </a:r>
          </a:p>
          <a:p>
            <a:pPr eaLnBrk="1" hangingPunct="1"/>
            <a:endParaRPr lang="pt-BR" sz="2000" b="1" smtClean="0">
              <a:solidFill>
                <a:srgbClr val="000000"/>
              </a:solidFill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3825" y="1844675"/>
            <a:ext cx="3940175" cy="481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403350" y="5661025"/>
            <a:ext cx="3041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Tomografia do caso anterior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611188" y="-387350"/>
            <a:ext cx="8229600" cy="1143000"/>
          </a:xfrm>
        </p:spPr>
        <p:txBody>
          <a:bodyPr/>
          <a:lstStyle/>
          <a:p>
            <a:pPr eaLnBrk="1" hangingPunct="1"/>
            <a:r>
              <a:rPr 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908050"/>
            <a:ext cx="8229600" cy="4389438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mtClean="0">
                <a:solidFill>
                  <a:srgbClr val="FF3300"/>
                </a:solidFill>
              </a:rPr>
              <a:t>                      </a:t>
            </a:r>
            <a:r>
              <a:rPr lang="pt-BR" b="1" smtClean="0">
                <a:solidFill>
                  <a:srgbClr val="FF3300"/>
                </a:solidFill>
              </a:rPr>
              <a:t>TOXOPLASMOSE</a:t>
            </a:r>
          </a:p>
          <a:p>
            <a:pPr eaLnBrk="1" hangingPunct="1"/>
            <a:r>
              <a:rPr lang="pt-BR" sz="1800" smtClean="0">
                <a:solidFill>
                  <a:srgbClr val="FF3300"/>
                </a:solidFill>
              </a:rPr>
              <a:t>Os aspectos US incluem:</a:t>
            </a:r>
            <a:r>
              <a:rPr lang="pt-BR" sz="1800" smtClean="0">
                <a:solidFill>
                  <a:schemeClr val="bg1"/>
                </a:solidFill>
              </a:rPr>
              <a:t> calcificações intracranianas (multifocais), hidrocefalia, microcefalia, atrofia cerebral e hidrocefalia</a:t>
            </a:r>
            <a:r>
              <a:rPr lang="pt-BR" smtClean="0">
                <a:solidFill>
                  <a:schemeClr val="bg1"/>
                </a:solidFill>
              </a:rPr>
              <a:t>.</a:t>
            </a:r>
          </a:p>
          <a:p>
            <a:pPr eaLnBrk="1" hangingPunct="1"/>
            <a:r>
              <a:rPr lang="pt-BR" smtClean="0">
                <a:solidFill>
                  <a:schemeClr val="bg1"/>
                </a:solidFill>
              </a:rPr>
              <a:t> </a:t>
            </a:r>
            <a:r>
              <a:rPr lang="pt-BR" smtClean="0">
                <a:solidFill>
                  <a:srgbClr val="FF0000"/>
                </a:solidFill>
              </a:rPr>
              <a:t>Calcificações</a:t>
            </a:r>
            <a:r>
              <a:rPr lang="pt-BR" smtClean="0">
                <a:solidFill>
                  <a:schemeClr val="bg1"/>
                </a:solidFill>
              </a:rPr>
              <a:t>: </a:t>
            </a:r>
            <a:r>
              <a:rPr lang="pt-BR" sz="1800" smtClean="0">
                <a:solidFill>
                  <a:schemeClr val="bg1"/>
                </a:solidFill>
              </a:rPr>
              <a:t>inicia com vasculite         necrose e infiltração celular no córtex, meninges, substância branca, gânglia basal e tronco cerebral. A necrose é seguida por calcificação</a:t>
            </a:r>
            <a:br>
              <a:rPr lang="pt-BR" sz="1800" smtClean="0">
                <a:solidFill>
                  <a:schemeClr val="bg1"/>
                </a:solidFill>
              </a:rPr>
            </a:br>
            <a:r>
              <a:rPr lang="pt-BR" smtClean="0"/>
              <a:t/>
            </a:r>
            <a:br>
              <a:rPr lang="pt-BR" smtClean="0"/>
            </a:br>
            <a:r>
              <a:rPr lang="pt-BR" smtClean="0">
                <a:solidFill>
                  <a:schemeClr val="bg1"/>
                </a:solidFill>
              </a:rPr>
              <a:t/>
            </a:r>
            <a:br>
              <a:rPr lang="pt-BR" smtClean="0">
                <a:solidFill>
                  <a:schemeClr val="bg1"/>
                </a:solidFill>
              </a:rPr>
            </a:br>
            <a:endParaRPr lang="pt-BR" smtClean="0">
              <a:solidFill>
                <a:schemeClr val="bg1"/>
              </a:solidFill>
            </a:endParaRP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5003800" y="2420938"/>
            <a:ext cx="3603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3141663"/>
            <a:ext cx="3776663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9700" y="3141663"/>
            <a:ext cx="3455988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1052513"/>
            <a:ext cx="8686800" cy="4624387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0000"/>
                </a:solidFill>
              </a:rPr>
              <a:t>RUBÉOLA</a:t>
            </a:r>
          </a:p>
          <a:p>
            <a:pPr eaLnBrk="1" hangingPunct="1"/>
            <a:r>
              <a:rPr lang="pt-BR" sz="1800" b="1" smtClean="0">
                <a:solidFill>
                  <a:srgbClr val="0033CC"/>
                </a:solidFill>
              </a:rPr>
              <a:t>caracterizam-se por lesão vascular, mas</a:t>
            </a:r>
            <a:br>
              <a:rPr lang="pt-BR" sz="1800" b="1" smtClean="0">
                <a:solidFill>
                  <a:srgbClr val="0033CC"/>
                </a:solidFill>
              </a:rPr>
            </a:br>
            <a:r>
              <a:rPr lang="pt-BR" sz="1800" b="1" smtClean="0">
                <a:solidFill>
                  <a:srgbClr val="0033CC"/>
                </a:solidFill>
              </a:rPr>
              <a:t>podem ser demonstrados retardo da mielinização e a microcalcificação</a:t>
            </a:r>
            <a:br>
              <a:rPr lang="pt-BR" sz="1800" b="1" smtClean="0">
                <a:solidFill>
                  <a:srgbClr val="0033CC"/>
                </a:solidFill>
              </a:rPr>
            </a:br>
            <a:endParaRPr lang="pt-BR" sz="1800" b="1" smtClean="0">
              <a:solidFill>
                <a:srgbClr val="0033CC"/>
              </a:solidFill>
            </a:endParaRPr>
          </a:p>
          <a:p>
            <a:pPr eaLnBrk="1" hangingPunct="1"/>
            <a:r>
              <a:rPr lang="pt-BR" sz="1800" b="1" smtClean="0">
                <a:solidFill>
                  <a:srgbClr val="0033CC"/>
                </a:solidFill>
              </a:rPr>
              <a:t>Pode se apresentar com típica ventriculite (debris nos ventrículos)</a:t>
            </a:r>
          </a:p>
          <a:p>
            <a:pPr eaLnBrk="1" hangingPunct="1"/>
            <a:r>
              <a:rPr lang="pt-BR" sz="1800" b="1" smtClean="0">
                <a:solidFill>
                  <a:srgbClr val="0033CC"/>
                </a:solidFill>
              </a:rPr>
              <a:t>Plexo coróide irregular</a:t>
            </a:r>
          </a:p>
          <a:p>
            <a:pPr eaLnBrk="1" hangingPunct="1"/>
            <a:r>
              <a:rPr lang="pt-BR" sz="1800" b="1" smtClean="0">
                <a:solidFill>
                  <a:srgbClr val="0033CC"/>
                </a:solidFill>
              </a:rPr>
              <a:t>Áreas hiperecogênicas na gânglia basal</a:t>
            </a:r>
            <a:br>
              <a:rPr lang="pt-BR" sz="1800" b="1" smtClean="0">
                <a:solidFill>
                  <a:srgbClr val="0033CC"/>
                </a:solidFill>
              </a:rPr>
            </a:br>
            <a:endParaRPr lang="pt-BR" sz="1800" b="1" smtClean="0">
              <a:solidFill>
                <a:srgbClr val="0033CC"/>
              </a:solidFill>
            </a:endParaRP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323850" y="620713"/>
            <a:ext cx="883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429000"/>
            <a:ext cx="4618038" cy="221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429000"/>
            <a:ext cx="4248150" cy="204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3327400" y="5753100"/>
            <a:ext cx="233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Carey BM, 1987 et al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>
          <a:xfrm>
            <a:off x="0" y="1773238"/>
            <a:ext cx="9144000" cy="439261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3300"/>
                </a:solidFill>
              </a:rPr>
              <a:t>RUBÉOLA</a:t>
            </a:r>
          </a:p>
          <a:p>
            <a:pPr algn="ctr" eaLnBrk="1" hangingPunct="1"/>
            <a:r>
              <a:rPr lang="pt-BR" sz="1800" b="1" smtClean="0">
                <a:solidFill>
                  <a:srgbClr val="0033CC"/>
                </a:solidFill>
              </a:rPr>
              <a:t>cisto subependimal no nó caudotalâmico, lesões ecogênicas bilaterais (aos 6 meses):</a:t>
            </a:r>
            <a:br>
              <a:rPr lang="pt-BR" sz="1800" b="1" smtClean="0">
                <a:solidFill>
                  <a:srgbClr val="0033CC"/>
                </a:solidFill>
              </a:rPr>
            </a:br>
            <a:r>
              <a:rPr lang="pt-BR" sz="1800" b="1" smtClean="0">
                <a:solidFill>
                  <a:srgbClr val="0033CC"/>
                </a:solidFill>
              </a:rPr>
              <a:t>    estágio tardio da mineralização da vasculite com calcificação</a:t>
            </a:r>
            <a:br>
              <a:rPr lang="pt-BR" sz="1800" b="1" smtClean="0">
                <a:solidFill>
                  <a:srgbClr val="0033CC"/>
                </a:solidFill>
              </a:rPr>
            </a:br>
            <a:r>
              <a:rPr lang="pt-BR" b="1" smtClean="0">
                <a:solidFill>
                  <a:srgbClr val="0033CC"/>
                </a:solidFill>
              </a:rPr>
              <a:t/>
            </a:r>
            <a:br>
              <a:rPr lang="pt-BR" b="1" smtClean="0">
                <a:solidFill>
                  <a:srgbClr val="0033CC"/>
                </a:solidFill>
              </a:rPr>
            </a:br>
            <a:r>
              <a:rPr lang="pt-BR" b="1" smtClean="0">
                <a:solidFill>
                  <a:srgbClr val="FF3300"/>
                </a:solidFill>
              </a:rPr>
              <a:t/>
            </a:r>
            <a:br>
              <a:rPr lang="pt-BR" b="1" smtClean="0">
                <a:solidFill>
                  <a:srgbClr val="FF3300"/>
                </a:solidFill>
              </a:rPr>
            </a:br>
            <a:endParaRPr lang="pt-BR" b="1" smtClean="0">
              <a:solidFill>
                <a:srgbClr val="FF3300"/>
              </a:solidFill>
            </a:endParaRP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179388" y="7651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14340" name="Line 5"/>
          <p:cNvSpPr>
            <a:spLocks noChangeShapeType="1"/>
          </p:cNvSpPr>
          <p:nvPr/>
        </p:nvSpPr>
        <p:spPr bwMode="auto">
          <a:xfrm flipV="1">
            <a:off x="1835150" y="2565400"/>
            <a:ext cx="649288" cy="2889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213100"/>
            <a:ext cx="4321175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3284538"/>
            <a:ext cx="4716462" cy="2160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Text Box 8"/>
          <p:cNvSpPr txBox="1">
            <a:spLocks noChangeArrowheads="1"/>
          </p:cNvSpPr>
          <p:nvPr/>
        </p:nvSpPr>
        <p:spPr bwMode="auto">
          <a:xfrm>
            <a:off x="5343525" y="5561013"/>
            <a:ext cx="2408238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rgbClr val="0033CC"/>
                </a:solidFill>
              </a:rPr>
              <a:t>Cistos subependimais:</a:t>
            </a:r>
          </a:p>
          <a:p>
            <a:pPr algn="ctr"/>
            <a:r>
              <a:rPr lang="pt-BR" sz="1600" b="1">
                <a:solidFill>
                  <a:srgbClr val="0033CC"/>
                </a:solidFill>
              </a:rPr>
              <a:t>Beltinger C, 1988</a:t>
            </a:r>
          </a:p>
        </p:txBody>
      </p:sp>
      <p:sp>
        <p:nvSpPr>
          <p:cNvPr id="14344" name="Text Box 9"/>
          <p:cNvSpPr txBox="1">
            <a:spLocks noChangeArrowheads="1"/>
          </p:cNvSpPr>
          <p:nvPr/>
        </p:nvSpPr>
        <p:spPr bwMode="auto">
          <a:xfrm>
            <a:off x="395288" y="5489575"/>
            <a:ext cx="344963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 b="1">
                <a:solidFill>
                  <a:srgbClr val="0033CC"/>
                </a:solidFill>
              </a:rPr>
              <a:t>Lesões ecogênicas bilaterais</a:t>
            </a:r>
          </a:p>
          <a:p>
            <a:pPr algn="ctr"/>
            <a:r>
              <a:rPr lang="pt-BR" sz="1600" b="1">
                <a:solidFill>
                  <a:srgbClr val="0033CC"/>
                </a:solidFill>
              </a:rPr>
              <a:t>(gânglia basal):Yamashita Y, 1991</a:t>
            </a:r>
          </a:p>
        </p:txBody>
      </p:sp>
      <p:sp>
        <p:nvSpPr>
          <p:cNvPr id="14345" name="Rectangle 10"/>
          <p:cNvSpPr>
            <a:spLocks noChangeArrowheads="1"/>
          </p:cNvSpPr>
          <p:nvPr/>
        </p:nvSpPr>
        <p:spPr bwMode="auto">
          <a:xfrm>
            <a:off x="3870325" y="2971800"/>
            <a:ext cx="14033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b="1"/>
              <a:t>Yamashita)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1125538"/>
            <a:ext cx="8208963" cy="5399087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0000"/>
                </a:solidFill>
              </a:rPr>
              <a:t>Outras Infecções: Candidíase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Nas infecções sistêmicas: 64% no SNC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Achados nos pré-termos extremos; 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-compatíveis com ventriculite bacteriana (dilatação ventricular, materiais ecogênicos em forma de cordões)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-múltiplos abscessos granulomatosos</a:t>
            </a:r>
          </a:p>
          <a:p>
            <a:pPr eaLnBrk="1" hangingPunct="1"/>
            <a:endParaRPr lang="pt-BR" sz="1600" b="1" smtClean="0">
              <a:solidFill>
                <a:srgbClr val="0033CC"/>
              </a:solidFill>
            </a:endParaRPr>
          </a:p>
          <a:p>
            <a:pPr eaLnBrk="1" hangingPunct="1"/>
            <a:endParaRPr lang="pt-BR" b="1" smtClean="0">
              <a:solidFill>
                <a:srgbClr val="FF0000"/>
              </a:solidFill>
            </a:endParaRP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250825" y="620713"/>
            <a:ext cx="883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3213100"/>
            <a:ext cx="5418137" cy="214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755650" y="5516563"/>
            <a:ext cx="3270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     </a:t>
            </a:r>
            <a:r>
              <a:rPr lang="pt-BR" b="1">
                <a:solidFill>
                  <a:srgbClr val="0033CC"/>
                </a:solidFill>
              </a:rPr>
              <a:t>Aspecto de ventriculite</a:t>
            </a: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3903663" y="5537200"/>
            <a:ext cx="3028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</a:t>
            </a:r>
            <a:r>
              <a:rPr lang="pt-BR" b="1">
                <a:solidFill>
                  <a:srgbClr val="0033CC"/>
                </a:solidFill>
              </a:rPr>
              <a:t>Formação de abscessos</a:t>
            </a:r>
          </a:p>
        </p:txBody>
      </p:sp>
      <p:sp>
        <p:nvSpPr>
          <p:cNvPr id="15367" name="Oval 8"/>
          <p:cNvSpPr>
            <a:spLocks noChangeArrowheads="1"/>
          </p:cNvSpPr>
          <p:nvPr/>
        </p:nvSpPr>
        <p:spPr bwMode="auto">
          <a:xfrm>
            <a:off x="6804025" y="4076700"/>
            <a:ext cx="1800225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/>
              <a:t>Aos 29 dias de vida</a:t>
            </a:r>
          </a:p>
        </p:txBody>
      </p:sp>
      <p:sp>
        <p:nvSpPr>
          <p:cNvPr id="15368" name="Rectangle 9"/>
          <p:cNvSpPr>
            <a:spLocks noChangeArrowheads="1"/>
          </p:cNvSpPr>
          <p:nvPr/>
        </p:nvSpPr>
        <p:spPr bwMode="auto">
          <a:xfrm>
            <a:off x="3978275" y="2971800"/>
            <a:ext cx="11874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b="1"/>
              <a:t>Bozynski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sp>
        <p:nvSpPr>
          <p:cNvPr id="15369" name="Rectangle 10"/>
          <p:cNvSpPr>
            <a:spLocks noChangeArrowheads="1"/>
          </p:cNvSpPr>
          <p:nvPr/>
        </p:nvSpPr>
        <p:spPr bwMode="auto">
          <a:xfrm>
            <a:off x="3635375" y="5942013"/>
            <a:ext cx="20764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>
                <a:solidFill>
                  <a:srgbClr val="000000"/>
                </a:solidFill>
              </a:rPr>
              <a:t>Bozynski ME,1986</a:t>
            </a:r>
            <a:br>
              <a:rPr lang="pt-BR">
                <a:solidFill>
                  <a:srgbClr val="000000"/>
                </a:solidFill>
              </a:rPr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sp>
        <p:nvSpPr>
          <p:cNvPr id="15370" name="Text Box 11"/>
          <p:cNvSpPr txBox="1">
            <a:spLocks noChangeArrowheads="1"/>
          </p:cNvSpPr>
          <p:nvPr/>
        </p:nvSpPr>
        <p:spPr bwMode="auto">
          <a:xfrm>
            <a:off x="5775325" y="5824538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268413"/>
            <a:ext cx="8424862" cy="51847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0000"/>
                </a:solidFill>
              </a:rPr>
              <a:t>Outras infecções: Meningite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Anormalidades em 65% (100% de deterioração clínica/laboratorial após 48 horas)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Recomenda-se um exame ao diagnóstico e semanalmente se alterado ou deterioração clínica/laboratorial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Achados: alargamento ecogênico do sulco cerebral ou espessamento meníngeo (26-83% dos pacientes)/efusão subdural</a:t>
            </a:r>
          </a:p>
          <a:p>
            <a:pPr eaLnBrk="1" hangingPunct="1"/>
            <a:endParaRPr lang="pt-BR" sz="1600" b="1" smtClean="0">
              <a:solidFill>
                <a:srgbClr val="0033CC"/>
              </a:solidFill>
            </a:endParaRPr>
          </a:p>
          <a:p>
            <a:pPr eaLnBrk="1" hangingPunct="1"/>
            <a:endParaRPr lang="pt-BR" sz="1600" b="1" smtClean="0">
              <a:solidFill>
                <a:srgbClr val="0033CC"/>
              </a:solidFill>
            </a:endParaRPr>
          </a:p>
          <a:p>
            <a:pPr eaLnBrk="1" hangingPunct="1"/>
            <a:endParaRPr lang="pt-BR" b="1" smtClean="0">
              <a:solidFill>
                <a:srgbClr val="FF0000"/>
              </a:solidFill>
            </a:endParaRP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250825" y="620713"/>
            <a:ext cx="883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3068638"/>
            <a:ext cx="3101975" cy="197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663575" y="5056188"/>
            <a:ext cx="4430713" cy="61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solidFill>
                  <a:srgbClr val="0033CC"/>
                </a:solidFill>
              </a:rPr>
              <a:t>Espessamento difuso da leptomeníngea(setas)</a:t>
            </a:r>
          </a:p>
          <a:p>
            <a:r>
              <a:rPr lang="pt-BR" sz="1600">
                <a:solidFill>
                  <a:srgbClr val="0033CC"/>
                </a:solidFill>
              </a:rPr>
              <a:t>Com aumento dos espaços extra-axiais</a:t>
            </a:r>
            <a:r>
              <a:rPr lang="pt-BR"/>
              <a:t>(*)</a:t>
            </a:r>
          </a:p>
        </p:txBody>
      </p:sp>
      <p:sp>
        <p:nvSpPr>
          <p:cNvPr id="16390" name="Rectangle 8"/>
          <p:cNvSpPr>
            <a:spLocks noChangeArrowheads="1"/>
          </p:cNvSpPr>
          <p:nvPr/>
        </p:nvSpPr>
        <p:spPr bwMode="auto">
          <a:xfrm>
            <a:off x="4787900" y="5589588"/>
            <a:ext cx="12890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1400">
                <a:solidFill>
                  <a:schemeClr val="bg1"/>
                </a:solidFill>
              </a:rPr>
              <a:t>Yikilmaz,2008</a:t>
            </a:r>
            <a:br>
              <a:rPr lang="pt-BR" sz="1400">
                <a:solidFill>
                  <a:schemeClr val="bg1"/>
                </a:solidFill>
              </a:rPr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pic>
        <p:nvPicPr>
          <p:cNvPr id="16391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24525" y="3141663"/>
            <a:ext cx="2792413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 Box 10"/>
          <p:cNvSpPr txBox="1">
            <a:spLocks noChangeArrowheads="1"/>
          </p:cNvSpPr>
          <p:nvPr/>
        </p:nvSpPr>
        <p:spPr bwMode="auto">
          <a:xfrm>
            <a:off x="5775325" y="5056188"/>
            <a:ext cx="27019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>
                <a:solidFill>
                  <a:srgbClr val="0033CC"/>
                </a:solidFill>
              </a:rPr>
              <a:t>Efusão subdural com debris</a:t>
            </a:r>
          </a:p>
          <a:p>
            <a:pPr algn="ctr"/>
            <a:r>
              <a:rPr lang="pt-BR" sz="1600">
                <a:solidFill>
                  <a:srgbClr val="0033CC"/>
                </a:solidFill>
              </a:rPr>
              <a:t>ecogênicos no interior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052513"/>
            <a:ext cx="8229600" cy="532765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0000"/>
                </a:solidFill>
              </a:rPr>
              <a:t>Outras Infecções: Meningite</a:t>
            </a:r>
          </a:p>
          <a:p>
            <a:pPr eaLnBrk="1" hangingPunct="1"/>
            <a:r>
              <a:rPr lang="pt-BR" sz="1800" b="1" smtClean="0">
                <a:solidFill>
                  <a:srgbClr val="FF0000"/>
                </a:solidFill>
              </a:rPr>
              <a:t>Ventriculite</a:t>
            </a:r>
            <a:r>
              <a:rPr lang="pt-BR" sz="1600" b="1" smtClean="0">
                <a:solidFill>
                  <a:srgbClr val="000000"/>
                </a:solidFill>
              </a:rPr>
              <a:t>: </a:t>
            </a:r>
            <a:r>
              <a:rPr lang="pt-BR" sz="1600" b="1" smtClean="0">
                <a:solidFill>
                  <a:srgbClr val="0033CC"/>
                </a:solidFill>
              </a:rPr>
              <a:t>epêndima irregular e ecogênico, presença de debris (</a:t>
            </a:r>
            <a:r>
              <a:rPr lang="pt-BR" sz="1600" b="1" i="1" smtClean="0">
                <a:solidFill>
                  <a:srgbClr val="0033CC"/>
                </a:solidFill>
              </a:rPr>
              <a:t>E.coli</a:t>
            </a:r>
            <a:r>
              <a:rPr lang="pt-BR" sz="1600" b="1" smtClean="0">
                <a:solidFill>
                  <a:srgbClr val="0033CC"/>
                </a:solidFill>
              </a:rPr>
              <a:t>) e dilatação ventricular (a resolução destes mostra a eficácia do antibiótico)</a:t>
            </a:r>
          </a:p>
          <a:p>
            <a:pPr eaLnBrk="1" hangingPunct="1"/>
            <a:r>
              <a:rPr lang="pt-BR" sz="1600" b="1" smtClean="0">
                <a:solidFill>
                  <a:srgbClr val="0033CC"/>
                </a:solidFill>
              </a:rPr>
              <a:t>Complicações: adesões intraventriculares/formação de septos (1o%) e cistos</a:t>
            </a:r>
            <a:br>
              <a:rPr lang="pt-BR" sz="1600" b="1" smtClean="0">
                <a:solidFill>
                  <a:srgbClr val="0033CC"/>
                </a:solidFill>
              </a:rPr>
            </a:br>
            <a:endParaRPr lang="pt-BR" sz="1600" b="1" smtClean="0">
              <a:solidFill>
                <a:srgbClr val="0033CC"/>
              </a:solidFill>
            </a:endParaRP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250825" y="620713"/>
            <a:ext cx="883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17412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2492375"/>
            <a:ext cx="4938712" cy="2560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8"/>
          <p:cNvSpPr txBox="1">
            <a:spLocks noChangeArrowheads="1"/>
          </p:cNvSpPr>
          <p:nvPr/>
        </p:nvSpPr>
        <p:spPr bwMode="auto">
          <a:xfrm>
            <a:off x="2555875" y="5157788"/>
            <a:ext cx="4400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Ventriculite (setas: epêndima edematoso)</a:t>
            </a:r>
          </a:p>
        </p:txBody>
      </p:sp>
      <p:sp>
        <p:nvSpPr>
          <p:cNvPr id="17414" name="Rectangle 9"/>
          <p:cNvSpPr>
            <a:spLocks noChangeArrowheads="1"/>
          </p:cNvSpPr>
          <p:nvPr/>
        </p:nvSpPr>
        <p:spPr bwMode="auto">
          <a:xfrm>
            <a:off x="3924300" y="5530850"/>
            <a:ext cx="1446213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1600">
                <a:solidFill>
                  <a:srgbClr val="000000"/>
                </a:solidFill>
              </a:rPr>
              <a:t>Yikilmaz,2008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647700" y="1341438"/>
            <a:ext cx="8496300" cy="5516562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b="1" smtClean="0">
                <a:solidFill>
                  <a:srgbClr val="FF3300"/>
                </a:solidFill>
              </a:rPr>
              <a:t>                    Outras infecções: Meningite</a:t>
            </a:r>
          </a:p>
          <a:p>
            <a:pPr eaLnBrk="1" hangingPunct="1"/>
            <a:r>
              <a:rPr lang="pt-BR" sz="1800" b="1" smtClean="0">
                <a:solidFill>
                  <a:srgbClr val="FF3300"/>
                </a:solidFill>
              </a:rPr>
              <a:t>Achados anormais no parênquima</a:t>
            </a:r>
            <a:r>
              <a:rPr lang="pt-BR" sz="1600" smtClean="0">
                <a:solidFill>
                  <a:srgbClr val="0033CC"/>
                </a:solidFill>
              </a:rPr>
              <a:t>: áreas anormais de ecogenicidade cerebral podem ocorrer entre 12% a 65% na meningite bacteriana (prognóstico ruim):</a:t>
            </a:r>
            <a:br>
              <a:rPr lang="pt-BR" sz="1600" smtClean="0">
                <a:solidFill>
                  <a:srgbClr val="0033CC"/>
                </a:solidFill>
              </a:rPr>
            </a:br>
            <a:r>
              <a:rPr lang="pt-BR" sz="1600" smtClean="0">
                <a:solidFill>
                  <a:srgbClr val="0033CC"/>
                </a:solidFill>
              </a:rPr>
              <a:t>infarto, cerebrite, abscessos precoces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1600" smtClean="0">
                <a:solidFill>
                  <a:srgbClr val="0033CC"/>
                </a:solidFill>
              </a:rPr>
              <a:t>     </a:t>
            </a:r>
            <a:r>
              <a:rPr lang="pt-BR" sz="1800" b="1" smtClean="0">
                <a:solidFill>
                  <a:srgbClr val="FF3300"/>
                </a:solidFill>
              </a:rPr>
              <a:t>abscessos</a:t>
            </a:r>
            <a:r>
              <a:rPr lang="pt-BR" sz="1600" smtClean="0">
                <a:solidFill>
                  <a:srgbClr val="0033CC"/>
                </a:solidFill>
              </a:rPr>
              <a:t>: 1-18%; complicação devastadora com altas mortalidade/sequelas; </a:t>
            </a:r>
            <a:r>
              <a:rPr lang="pt-BR" sz="1600" i="1" smtClean="0">
                <a:solidFill>
                  <a:srgbClr val="0033CC"/>
                </a:solidFill>
              </a:rPr>
              <a:t>Citrobacter </a:t>
            </a:r>
            <a:r>
              <a:rPr lang="pt-BR" sz="1600" smtClean="0">
                <a:solidFill>
                  <a:srgbClr val="0033CC"/>
                </a:solidFill>
              </a:rPr>
              <a:t>e </a:t>
            </a:r>
            <a:r>
              <a:rPr lang="pt-BR" sz="1600" i="1" smtClean="0">
                <a:solidFill>
                  <a:srgbClr val="0033CC"/>
                </a:solidFill>
              </a:rPr>
              <a:t>Enterobacter</a:t>
            </a:r>
            <a:r>
              <a:rPr lang="pt-BR" sz="1600" smtClean="0">
                <a:solidFill>
                  <a:srgbClr val="0033CC"/>
                </a:solidFill>
              </a:rPr>
              <a:t/>
            </a:r>
            <a:br>
              <a:rPr lang="pt-BR" sz="1600" smtClean="0">
                <a:solidFill>
                  <a:srgbClr val="0033CC"/>
                </a:solidFill>
              </a:rPr>
            </a:br>
            <a:r>
              <a:rPr lang="pt-BR" sz="1600" smtClean="0">
                <a:solidFill>
                  <a:srgbClr val="0033CC"/>
                </a:solidFill>
              </a:rPr>
              <a:t>(vasculite seguida de infarto e necrose por liquefação da substância branca)</a:t>
            </a:r>
            <a:br>
              <a:rPr lang="pt-BR" sz="1600" smtClean="0">
                <a:solidFill>
                  <a:srgbClr val="0033CC"/>
                </a:solidFill>
              </a:rPr>
            </a:br>
            <a:r>
              <a:rPr lang="pt-BR" smtClean="0">
                <a:solidFill>
                  <a:srgbClr val="0033CC"/>
                </a:solidFill>
              </a:rPr>
              <a:t> 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311150" y="836613"/>
            <a:ext cx="883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573463"/>
            <a:ext cx="3871913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6"/>
          <p:cNvSpPr txBox="1">
            <a:spLocks noChangeArrowheads="1"/>
          </p:cNvSpPr>
          <p:nvPr/>
        </p:nvSpPr>
        <p:spPr bwMode="auto">
          <a:xfrm>
            <a:off x="4335463" y="4121150"/>
            <a:ext cx="4757737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/>
              <a:t>(</a:t>
            </a:r>
            <a:r>
              <a:rPr lang="pt-BR" sz="1600">
                <a:solidFill>
                  <a:srgbClr val="0033CC"/>
                </a:solidFill>
              </a:rPr>
              <a:t>A):Hiperecogenicidade no lobo frontal)</a:t>
            </a:r>
          </a:p>
          <a:p>
            <a:r>
              <a:rPr lang="pt-BR" sz="1600">
                <a:solidFill>
                  <a:srgbClr val="0033CC"/>
                </a:solidFill>
              </a:rPr>
              <a:t> e na gânglia basal (B)</a:t>
            </a:r>
          </a:p>
          <a:p>
            <a:r>
              <a:rPr lang="pt-BR" sz="1600">
                <a:solidFill>
                  <a:srgbClr val="0033CC"/>
                </a:solidFill>
              </a:rPr>
              <a:t>(C e D):liquefação do lobo frontal 5 e 7 dias depois</a:t>
            </a:r>
          </a:p>
          <a:p>
            <a:endParaRPr lang="pt-BR" sz="1600">
              <a:solidFill>
                <a:srgbClr val="0033CC"/>
              </a:solidFill>
            </a:endParaRPr>
          </a:p>
        </p:txBody>
      </p:sp>
      <p:sp>
        <p:nvSpPr>
          <p:cNvPr id="18438" name="Line 7"/>
          <p:cNvSpPr>
            <a:spLocks noChangeShapeType="1"/>
          </p:cNvSpPr>
          <p:nvPr/>
        </p:nvSpPr>
        <p:spPr bwMode="auto">
          <a:xfrm flipH="1">
            <a:off x="5580063" y="3860800"/>
            <a:ext cx="215900" cy="2889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39" name="Line 9"/>
          <p:cNvSpPr>
            <a:spLocks noChangeShapeType="1"/>
          </p:cNvSpPr>
          <p:nvPr/>
        </p:nvSpPr>
        <p:spPr bwMode="auto">
          <a:xfrm flipH="1">
            <a:off x="5364163" y="3933825"/>
            <a:ext cx="287337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40" name="Text Box 10"/>
          <p:cNvSpPr txBox="1">
            <a:spLocks noChangeArrowheads="1"/>
          </p:cNvSpPr>
          <p:nvPr/>
        </p:nvSpPr>
        <p:spPr bwMode="auto">
          <a:xfrm>
            <a:off x="5632450" y="37369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33CC"/>
                </a:solidFill>
              </a:rPr>
              <a:t>cerebrite</a:t>
            </a:r>
          </a:p>
        </p:txBody>
      </p:sp>
      <p:sp>
        <p:nvSpPr>
          <p:cNvPr id="18441" name="Rectangle 14"/>
          <p:cNvSpPr>
            <a:spLocks noChangeArrowheads="1"/>
          </p:cNvSpPr>
          <p:nvPr/>
        </p:nvSpPr>
        <p:spPr bwMode="auto">
          <a:xfrm>
            <a:off x="4284663" y="5589588"/>
            <a:ext cx="1695450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1600">
                <a:solidFill>
                  <a:schemeClr val="bg1"/>
                </a:solidFill>
              </a:rPr>
              <a:t>Yikilmaz A, 2008</a:t>
            </a:r>
            <a:r>
              <a:rPr lang="pt-BR">
                <a:solidFill>
                  <a:schemeClr val="bg1"/>
                </a:solidFill>
              </a:rPr>
              <a:t/>
            </a:r>
            <a:br>
              <a:rPr lang="pt-BR">
                <a:solidFill>
                  <a:schemeClr val="bg1"/>
                </a:solidFill>
              </a:rPr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341438"/>
            <a:ext cx="82296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b="1" smtClean="0">
                <a:solidFill>
                  <a:srgbClr val="FF3300"/>
                </a:solidFill>
              </a:rPr>
              <a:t>Outras infecções: Meningite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b="1" smtClean="0">
                <a:solidFill>
                  <a:srgbClr val="FF3300"/>
                </a:solidFill>
              </a:rPr>
              <a:t>Edema cerebral: na fase aguda da meningite, </a:t>
            </a:r>
            <a:r>
              <a:rPr lang="pt-BR" b="1" smtClean="0">
                <a:solidFill>
                  <a:srgbClr val="0033CC"/>
                </a:solidFill>
              </a:rPr>
              <a:t>a US mostra ecogenicidade  difusa ou heterogênea do cérebro com obliteração dos sulcos e giros</a:t>
            </a:r>
            <a:br>
              <a:rPr lang="pt-BR" b="1" smtClean="0">
                <a:solidFill>
                  <a:srgbClr val="0033CC"/>
                </a:solidFill>
              </a:rPr>
            </a:br>
            <a:r>
              <a:rPr lang="pt-BR" b="1" smtClean="0">
                <a:solidFill>
                  <a:schemeClr val="bg1"/>
                </a:solidFill>
              </a:rPr>
              <a:t/>
            </a:r>
            <a:br>
              <a:rPr lang="pt-BR" b="1" smtClean="0">
                <a:solidFill>
                  <a:schemeClr val="bg1"/>
                </a:solidFill>
              </a:rPr>
            </a:br>
            <a:endParaRPr lang="pt-BR" b="1" smtClean="0">
              <a:solidFill>
                <a:schemeClr val="bg1"/>
              </a:solidFill>
            </a:endParaRPr>
          </a:p>
          <a:p>
            <a:pPr eaLnBrk="1" hangingPunct="1"/>
            <a:endParaRPr lang="pt-BR" smtClean="0"/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07950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3141663"/>
            <a:ext cx="3148013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5940425" y="4797425"/>
            <a:ext cx="16065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>
                <a:solidFill>
                  <a:srgbClr val="000000"/>
                </a:solidFill>
              </a:rPr>
              <a:t>Yikilmaz,2008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1412875"/>
            <a:ext cx="8229600" cy="4389438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b="1" smtClean="0">
                <a:solidFill>
                  <a:srgbClr val="FF3300"/>
                </a:solidFill>
              </a:rPr>
              <a:t>Outras infecções: Meningite</a:t>
            </a:r>
          </a:p>
          <a:p>
            <a:pPr eaLnBrk="1" hangingPunct="1"/>
            <a:r>
              <a:rPr lang="pt-BR" sz="1800" b="1" smtClean="0">
                <a:solidFill>
                  <a:srgbClr val="FF3300"/>
                </a:solidFill>
              </a:rPr>
              <a:t>Outras complicações: </a:t>
            </a:r>
            <a:r>
              <a:rPr lang="pt-BR" sz="1800" b="1" smtClean="0">
                <a:solidFill>
                  <a:srgbClr val="0033CC"/>
                </a:solidFill>
              </a:rPr>
              <a:t>Atrofia cerebral difusa, encefalopatia multicística e porencefalia</a:t>
            </a:r>
          </a:p>
          <a:p>
            <a:pPr eaLnBrk="1" hangingPunct="1"/>
            <a:r>
              <a:rPr lang="pt-BR" sz="1800" b="1" smtClean="0">
                <a:solidFill>
                  <a:srgbClr val="FF0000"/>
                </a:solidFill>
              </a:rPr>
              <a:t>Hidrocefalia</a:t>
            </a:r>
            <a:r>
              <a:rPr lang="pt-BR" sz="1800" b="1" smtClean="0">
                <a:solidFill>
                  <a:srgbClr val="0033CC"/>
                </a:solidFill>
              </a:rPr>
              <a:t>: 14-65%</a:t>
            </a:r>
          </a:p>
          <a:p>
            <a:pPr eaLnBrk="1" hangingPunct="1"/>
            <a:r>
              <a:rPr lang="pt-BR" sz="1800" b="1" smtClean="0">
                <a:solidFill>
                  <a:srgbClr val="0033CC"/>
                </a:solidFill>
              </a:rPr>
              <a:t>(obstrução da circulação do líquor cefalorraquidiano por ependimite ou secundário a adesões a nível do aqueduto de Sylvius ou no forâmen de Magendie)</a:t>
            </a:r>
            <a:br>
              <a:rPr lang="pt-BR" sz="1800" b="1" smtClean="0">
                <a:solidFill>
                  <a:srgbClr val="0033CC"/>
                </a:solidFill>
              </a:rPr>
            </a:br>
            <a:r>
              <a:rPr lang="pt-BR" b="1" smtClean="0">
                <a:solidFill>
                  <a:srgbClr val="0033CC"/>
                </a:solidFill>
              </a:rPr>
              <a:t/>
            </a:r>
            <a:br>
              <a:rPr lang="pt-BR" b="1" smtClean="0">
                <a:solidFill>
                  <a:srgbClr val="0033CC"/>
                </a:solidFill>
              </a:rPr>
            </a:br>
            <a:r>
              <a:rPr lang="pt-BR" b="1" smtClean="0"/>
              <a:t> </a:t>
            </a:r>
            <a:br>
              <a:rPr lang="pt-BR" b="1" smtClean="0"/>
            </a:br>
            <a:r>
              <a:rPr lang="pt-BR" b="1" smtClean="0"/>
              <a:t/>
            </a:r>
            <a:br>
              <a:rPr lang="pt-BR" b="1" smtClean="0"/>
            </a:br>
            <a:r>
              <a:rPr lang="pt-BR" b="1" smtClean="0"/>
              <a:t/>
            </a:r>
            <a:br>
              <a:rPr lang="pt-BR" b="1" smtClean="0"/>
            </a:br>
            <a:endParaRPr lang="pt-BR" b="1" smtClean="0"/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07950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3644900"/>
            <a:ext cx="3384550" cy="237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1763713" y="6032500"/>
            <a:ext cx="5565775" cy="8255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solidFill>
                  <a:srgbClr val="0033CC"/>
                </a:solidFill>
              </a:rPr>
              <a:t>Plano sagital linha média: estenose do Aqueduto de Sylvios</a:t>
            </a:r>
          </a:p>
          <a:p>
            <a:r>
              <a:rPr lang="pt-BR" sz="1600">
                <a:solidFill>
                  <a:srgbClr val="0033CC"/>
                </a:solidFill>
              </a:rPr>
              <a:t>(dilatação do ventrículo lateral (seta fina) e 3º ventrículo</a:t>
            </a:r>
          </a:p>
          <a:p>
            <a:r>
              <a:rPr lang="pt-BR" sz="1600">
                <a:solidFill>
                  <a:srgbClr val="0033CC"/>
                </a:solidFill>
              </a:rPr>
              <a:t>(seta branca grossa); seta preta: 4º ventrículo normal</a:t>
            </a:r>
          </a:p>
        </p:txBody>
      </p:sp>
      <p:sp>
        <p:nvSpPr>
          <p:cNvPr id="20486" name="Rectangle 8"/>
          <p:cNvSpPr>
            <a:spLocks noChangeArrowheads="1"/>
          </p:cNvSpPr>
          <p:nvPr/>
        </p:nvSpPr>
        <p:spPr bwMode="auto">
          <a:xfrm>
            <a:off x="3851275" y="5459413"/>
            <a:ext cx="1446213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1600">
                <a:solidFill>
                  <a:schemeClr val="bg1"/>
                </a:solidFill>
              </a:rPr>
              <a:t>Yikilmaz,2008</a:t>
            </a:r>
            <a:br>
              <a:rPr lang="pt-BR" sz="1600">
                <a:solidFill>
                  <a:schemeClr val="bg1"/>
                </a:solidFill>
              </a:rPr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981075"/>
            <a:ext cx="8229600" cy="5343525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z="3500" b="1" smtClean="0">
                <a:solidFill>
                  <a:srgbClr val="FF3300"/>
                </a:solidFill>
              </a:rPr>
              <a:t>       Outras infecções: Meningite</a:t>
            </a:r>
          </a:p>
          <a:p>
            <a:pPr eaLnBrk="1" hangingPunct="1"/>
            <a:r>
              <a:rPr lang="pt-BR" sz="2000" b="1" smtClean="0">
                <a:solidFill>
                  <a:srgbClr val="FF3300"/>
                </a:solidFill>
              </a:rPr>
              <a:t>RN de 28 sem-1090g/sepse precoce/tardia (setembro2016)</a:t>
            </a:r>
          </a:p>
          <a:p>
            <a:pPr eaLnBrk="1" hangingPunct="1"/>
            <a:r>
              <a:rPr lang="pt-BR" sz="2000" b="1" smtClean="0">
                <a:solidFill>
                  <a:srgbClr val="FF3300"/>
                </a:solidFill>
              </a:rPr>
              <a:t>4 dias de vida: HIV III E ; VD=5,1mm</a:t>
            </a:r>
          </a:p>
          <a:p>
            <a:pPr eaLnBrk="1" hangingPunct="1"/>
            <a:r>
              <a:rPr lang="pt-BR" sz="2000" b="1" smtClean="0">
                <a:solidFill>
                  <a:srgbClr val="FF3300"/>
                </a:solidFill>
              </a:rPr>
              <a:t>14 dias de vida: debris em VD/VE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000" b="1" smtClean="0">
                <a:solidFill>
                  <a:srgbClr val="FF3300"/>
                </a:solidFill>
              </a:rPr>
              <a:t>                      </a:t>
            </a:r>
            <a:r>
              <a:rPr lang="pt-BR" sz="2000" b="1" smtClean="0">
                <a:solidFill>
                  <a:srgbClr val="0033CC"/>
                </a:solidFill>
              </a:rPr>
              <a:t>Solicitado LCR:700 células/ glicose:3mg%/hem: 32000</a:t>
            </a: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07950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395288" y="3141663"/>
            <a:ext cx="4176712" cy="309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3141663"/>
            <a:ext cx="403860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0" name="Line 7"/>
          <p:cNvSpPr>
            <a:spLocks noChangeShapeType="1"/>
          </p:cNvSpPr>
          <p:nvPr/>
        </p:nvSpPr>
        <p:spPr bwMode="auto">
          <a:xfrm flipH="1">
            <a:off x="3059113" y="3933825"/>
            <a:ext cx="360362" cy="287338"/>
          </a:xfrm>
          <a:prstGeom prst="line">
            <a:avLst/>
          </a:prstGeom>
          <a:noFill/>
          <a:ln w="57150">
            <a:solidFill>
              <a:srgbClr val="FF66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1511" name="Line 8"/>
          <p:cNvSpPr>
            <a:spLocks noChangeShapeType="1"/>
          </p:cNvSpPr>
          <p:nvPr/>
        </p:nvSpPr>
        <p:spPr bwMode="auto">
          <a:xfrm flipH="1">
            <a:off x="7235825" y="4149725"/>
            <a:ext cx="360363" cy="287338"/>
          </a:xfrm>
          <a:prstGeom prst="line">
            <a:avLst/>
          </a:prstGeom>
          <a:noFill/>
          <a:ln w="57150">
            <a:solidFill>
              <a:srgbClr val="FF66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1512" name="Text Box 11"/>
          <p:cNvSpPr txBox="1">
            <a:spLocks noChangeArrowheads="1"/>
          </p:cNvSpPr>
          <p:nvPr/>
        </p:nvSpPr>
        <p:spPr bwMode="auto">
          <a:xfrm>
            <a:off x="5848350" y="6256338"/>
            <a:ext cx="239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Margotto/Castro,2016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549275"/>
            <a:ext cx="8785225" cy="5903913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z="3500" b="1" smtClean="0">
                <a:solidFill>
                  <a:srgbClr val="FF3300"/>
                </a:solidFill>
              </a:rPr>
              <a:t>         Outras infecções: Meningite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1800" b="1" smtClean="0">
                <a:solidFill>
                  <a:srgbClr val="FF3300"/>
                </a:solidFill>
              </a:rPr>
              <a:t>                                                   20 dias: HIDROCÉFALO</a:t>
            </a:r>
          </a:p>
          <a:p>
            <a:pPr eaLnBrk="1" hangingPunct="1"/>
            <a:endParaRPr lang="pt-BR" sz="1800" b="1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250825" y="188913"/>
            <a:ext cx="883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2253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03575" y="4365625"/>
            <a:ext cx="2470150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1557338"/>
            <a:ext cx="3040063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1484313"/>
            <a:ext cx="3241675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5" name="Text Box 12"/>
          <p:cNvSpPr txBox="1">
            <a:spLocks noChangeArrowheads="1"/>
          </p:cNvSpPr>
          <p:nvPr/>
        </p:nvSpPr>
        <p:spPr bwMode="auto">
          <a:xfrm>
            <a:off x="6750050" y="6491288"/>
            <a:ext cx="2393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Margotto/Castro,2016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916113"/>
            <a:ext cx="82296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</a:t>
            </a:r>
            <a:r>
              <a:rPr lang="pt-BR" b="1" smtClean="0">
                <a:solidFill>
                  <a:srgbClr val="FF0000"/>
                </a:solidFill>
              </a:rPr>
              <a:t>Síndrome congênita do ZIKA VIRUS (</a:t>
            </a:r>
            <a:r>
              <a:rPr lang="pt-BR" b="1" smtClean="0">
                <a:solidFill>
                  <a:srgbClr val="FF3300"/>
                </a:solidFill>
              </a:rPr>
              <a:t>ZKV</a:t>
            </a:r>
            <a:r>
              <a:rPr lang="pt-BR" b="1" smtClean="0">
                <a:solidFill>
                  <a:srgbClr val="FF0000"/>
                </a:solidFill>
              </a:rPr>
              <a:t>)</a:t>
            </a:r>
          </a:p>
          <a:p>
            <a:pPr eaLnBrk="1" hangingPunct="1"/>
            <a:r>
              <a:rPr lang="pt-BR" smtClean="0">
                <a:solidFill>
                  <a:srgbClr val="000000"/>
                </a:solidFill>
              </a:rPr>
              <a:t>Interrompimento do crescimento cerebral fetal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mtClean="0">
                <a:solidFill>
                  <a:srgbClr val="FF0000"/>
                </a:solidFill>
              </a:rPr>
              <a:t>       (atraso da expansão da substância branca)</a:t>
            </a:r>
          </a:p>
          <a:p>
            <a:pPr eaLnBrk="1" hangingPunct="1"/>
            <a:r>
              <a:rPr lang="pt-BR" smtClean="0">
                <a:solidFill>
                  <a:srgbClr val="000000"/>
                </a:solidFill>
              </a:rPr>
              <a:t>Neuroinvasão viral</a:t>
            </a:r>
          </a:p>
          <a:p>
            <a:pPr eaLnBrk="1" hangingPunct="1"/>
            <a:endParaRPr lang="pt-BR" smtClean="0">
              <a:solidFill>
                <a:srgbClr val="000000"/>
              </a:solidFill>
            </a:endParaRPr>
          </a:p>
          <a:p>
            <a:pPr eaLnBrk="1" hangingPunct="1"/>
            <a:r>
              <a:rPr lang="pt-BR" smtClean="0">
                <a:solidFill>
                  <a:srgbClr val="FF0000"/>
                </a:solidFill>
              </a:rPr>
              <a:t>                                </a:t>
            </a:r>
            <a:r>
              <a:rPr lang="pt-BR" sz="2800" b="1" smtClean="0">
                <a:solidFill>
                  <a:srgbClr val="FF0000"/>
                </a:solidFill>
              </a:rPr>
              <a:t> Microcefalia </a:t>
            </a: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311150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23556" name="AutoShape 5"/>
          <p:cNvSpPr>
            <a:spLocks noChangeArrowheads="1"/>
          </p:cNvSpPr>
          <p:nvPr/>
        </p:nvSpPr>
        <p:spPr bwMode="auto">
          <a:xfrm>
            <a:off x="2339975" y="4005263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3557" name="AutoShape 6"/>
          <p:cNvSpPr>
            <a:spLocks noChangeArrowheads="1"/>
          </p:cNvSpPr>
          <p:nvPr/>
        </p:nvSpPr>
        <p:spPr bwMode="auto">
          <a:xfrm flipH="1">
            <a:off x="5580063" y="4149725"/>
            <a:ext cx="792162" cy="1141413"/>
          </a:xfrm>
          <a:prstGeom prst="curvedRightArrow">
            <a:avLst>
              <a:gd name="adj1" fmla="val 28818"/>
              <a:gd name="adj2" fmla="val 5763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6856413" y="6256338"/>
            <a:ext cx="2101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Waldorf KMA,2016</a:t>
            </a:r>
          </a:p>
        </p:txBody>
      </p:sp>
      <p:pic>
        <p:nvPicPr>
          <p:cNvPr id="23559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4797425"/>
            <a:ext cx="1803400" cy="183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Text Box 9"/>
          <p:cNvSpPr txBox="1">
            <a:spLocks noChangeArrowheads="1"/>
          </p:cNvSpPr>
          <p:nvPr/>
        </p:nvSpPr>
        <p:spPr bwMode="auto">
          <a:xfrm>
            <a:off x="3708400" y="6583363"/>
            <a:ext cx="17526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000000"/>
                </a:solidFill>
              </a:rPr>
              <a:t>Oliveira-Szejnfeld,2016</a:t>
            </a:r>
          </a:p>
        </p:txBody>
      </p:sp>
      <p:sp>
        <p:nvSpPr>
          <p:cNvPr id="23561" name="Text Box 10"/>
          <p:cNvSpPr txBox="1">
            <a:spLocks noChangeArrowheads="1"/>
          </p:cNvSpPr>
          <p:nvPr/>
        </p:nvSpPr>
        <p:spPr bwMode="auto">
          <a:xfrm>
            <a:off x="6496050" y="4240213"/>
            <a:ext cx="21526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0000"/>
                </a:solidFill>
              </a:rPr>
              <a:t>Julho/2016:</a:t>
            </a:r>
          </a:p>
          <a:p>
            <a:pPr algn="ctr"/>
            <a:r>
              <a:rPr lang="pt-BR">
                <a:solidFill>
                  <a:srgbClr val="FF0000"/>
                </a:solidFill>
              </a:rPr>
              <a:t>8301 casos</a:t>
            </a:r>
          </a:p>
          <a:p>
            <a:pPr algn="ctr"/>
            <a:r>
              <a:rPr lang="pt-BR">
                <a:solidFill>
                  <a:srgbClr val="FF0000"/>
                </a:solidFill>
              </a:rPr>
              <a:t>(confirmados:1656)</a:t>
            </a:r>
          </a:p>
        </p:txBody>
      </p:sp>
      <p:pic>
        <p:nvPicPr>
          <p:cNvPr id="23562" name="Picture 12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3" r:link="rId4"/>
          <a:srcRect/>
          <a:stretch>
            <a:fillRect/>
          </a:stretch>
        </p:blipFill>
        <p:spPr bwMode="auto">
          <a:xfrm>
            <a:off x="3851275" y="981075"/>
            <a:ext cx="1600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935163"/>
            <a:ext cx="8964612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</a:t>
            </a:r>
            <a:r>
              <a:rPr lang="pt-BR" sz="2200" b="1" smtClean="0">
                <a:solidFill>
                  <a:srgbClr val="FF0000"/>
                </a:solidFill>
              </a:rPr>
              <a:t>Síndrome congênita do ZIKA VIRUS (</a:t>
            </a:r>
            <a:r>
              <a:rPr lang="pt-BR" sz="2200" b="1" smtClean="0">
                <a:solidFill>
                  <a:srgbClr val="FF3300"/>
                </a:solidFill>
              </a:rPr>
              <a:t>ZKV</a:t>
            </a:r>
            <a:r>
              <a:rPr lang="pt-BR" sz="2200" b="1" smtClean="0">
                <a:solidFill>
                  <a:srgbClr val="FF0000"/>
                </a:solidFill>
              </a:rPr>
              <a:t>)</a:t>
            </a:r>
          </a:p>
          <a:p>
            <a:pPr eaLnBrk="1" hangingPunct="1"/>
            <a:r>
              <a:rPr lang="pt-BR" sz="2200" smtClean="0">
                <a:solidFill>
                  <a:srgbClr val="000000"/>
                </a:solidFill>
              </a:rPr>
              <a:t>Variedade de anormalidades cerebrais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     Tamanho ventricular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     Perda de volume da substância branca e cinzenta 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     Tronco cerebral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     Calcificações</a:t>
            </a:r>
          </a:p>
          <a:p>
            <a:pPr eaLnBrk="1" hangingPunct="1"/>
            <a:r>
              <a:rPr lang="pt-BR" sz="2200" smtClean="0">
                <a:solidFill>
                  <a:srgbClr val="000000"/>
                </a:solidFill>
              </a:rPr>
              <a:t>Mudança mais notável:</a:t>
            </a:r>
            <a:r>
              <a:rPr lang="pt-BR" sz="2200" smtClean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                 </a:t>
            </a:r>
            <a:r>
              <a:rPr lang="pt-BR" sz="2400" b="1" smtClean="0">
                <a:solidFill>
                  <a:srgbClr val="FF0000"/>
                </a:solidFill>
              </a:rPr>
              <a:t>redução do volume do parênquima cerebral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t-BR" sz="2400" b="1" smtClean="0">
                <a:solidFill>
                  <a:srgbClr val="FF0000"/>
                </a:solidFill>
              </a:rPr>
              <a:t>-94%(infecções confirmadas)/100% (infecções pressumíveis)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79388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24580" name="AutoShape 6"/>
          <p:cNvSpPr>
            <a:spLocks noChangeArrowheads="1"/>
          </p:cNvSpPr>
          <p:nvPr/>
        </p:nvSpPr>
        <p:spPr bwMode="auto">
          <a:xfrm>
            <a:off x="3419475" y="4149725"/>
            <a:ext cx="976313" cy="976313"/>
          </a:xfrm>
          <a:custGeom>
            <a:avLst/>
            <a:gdLst>
              <a:gd name="T0" fmla="*/ 22062457 w 21600"/>
              <a:gd name="T1" fmla="*/ 0 h 21600"/>
              <a:gd name="T2" fmla="*/ 5516123 w 21600"/>
              <a:gd name="T3" fmla="*/ 22064536 h 21600"/>
              <a:gd name="T4" fmla="*/ 22062457 w 21600"/>
              <a:gd name="T5" fmla="*/ 11032245 h 21600"/>
              <a:gd name="T6" fmla="*/ 49645159 w 21600"/>
              <a:gd name="T7" fmla="*/ 22064536 h 21600"/>
              <a:gd name="T8" fmla="*/ 38612905 w 21600"/>
              <a:gd name="T9" fmla="*/ 33096784 h 21600"/>
              <a:gd name="T10" fmla="*/ 27580663 w 21600"/>
              <a:gd name="T11" fmla="*/ 22064536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4581" name="Text Box 7"/>
          <p:cNvSpPr txBox="1">
            <a:spLocks noChangeArrowheads="1"/>
          </p:cNvSpPr>
          <p:nvPr/>
        </p:nvSpPr>
        <p:spPr bwMode="auto">
          <a:xfrm>
            <a:off x="6567488" y="5824538"/>
            <a:ext cx="2609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00"/>
                </a:solidFill>
              </a:rPr>
              <a:t>Oliveira-Szejnfeld, 2016</a:t>
            </a:r>
          </a:p>
        </p:txBody>
      </p:sp>
      <p:pic>
        <p:nvPicPr>
          <p:cNvPr id="24582" name="Picture 8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3635375" y="908050"/>
            <a:ext cx="1600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4294967295"/>
          </p:nvPr>
        </p:nvSpPr>
        <p:spPr>
          <a:xfrm>
            <a:off x="0" y="1935163"/>
            <a:ext cx="91440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</a:t>
            </a:r>
            <a:r>
              <a:rPr lang="pt-BR" sz="2200" b="1" smtClean="0">
                <a:solidFill>
                  <a:srgbClr val="FF0000"/>
                </a:solidFill>
              </a:rPr>
              <a:t>Síndrome congênita do ZIKA VIRUS (</a:t>
            </a:r>
            <a:r>
              <a:rPr lang="pt-BR" sz="2200" b="1" smtClean="0">
                <a:solidFill>
                  <a:srgbClr val="FF3300"/>
                </a:solidFill>
              </a:rPr>
              <a:t>ZKV</a:t>
            </a:r>
            <a:r>
              <a:rPr lang="pt-BR" sz="2200" b="1" smtClean="0">
                <a:solidFill>
                  <a:srgbClr val="FF0000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>
                <a:solidFill>
                  <a:srgbClr val="000000"/>
                </a:solidFill>
              </a:rPr>
              <a:t>Anormalidades no corpo caloso: agenesia e/ou disgenesia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>
                <a:solidFill>
                  <a:srgbClr val="000000"/>
                </a:solidFill>
              </a:rPr>
              <a:t>Ventriculomegalia 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>
                <a:solidFill>
                  <a:srgbClr val="000000"/>
                </a:solidFill>
              </a:rPr>
              <a:t>Septações dos ventrículos (mais no corno occipital)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>
                <a:solidFill>
                  <a:srgbClr val="000000"/>
                </a:solidFill>
              </a:rPr>
              <a:t>Anormalidades no cerebelo: hipoplasia do hemisfério/vermis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>
                <a:solidFill>
                  <a:srgbClr val="000000"/>
                </a:solidFill>
              </a:rPr>
              <a:t>Atrofia ou hipoplasia do tronco cerebral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b="1" smtClean="0">
                <a:solidFill>
                  <a:srgbClr val="FF0000"/>
                </a:solidFill>
              </a:rPr>
              <a:t>Calcificações:</a:t>
            </a:r>
            <a:r>
              <a:rPr lang="pt-BR" sz="2200" smtClean="0">
                <a:solidFill>
                  <a:srgbClr val="000000"/>
                </a:solidFill>
              </a:rPr>
              <a:t> -junção substância cinzenta-branca (sugere componente vascular da infecção) 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z="2200" smtClean="0">
                <a:solidFill>
                  <a:srgbClr val="000000"/>
                </a:solidFill>
              </a:rPr>
              <a:t>                            -regiões periventriculares/corticais/tálamo,ganglia basal</a:t>
            </a:r>
          </a:p>
          <a:p>
            <a:pPr eaLnBrk="1" hangingPunct="1">
              <a:lnSpc>
                <a:spcPct val="90000"/>
              </a:lnSpc>
            </a:pPr>
            <a:r>
              <a:rPr lang="pt-BR" sz="2200" smtClean="0">
                <a:solidFill>
                  <a:srgbClr val="000000"/>
                </a:solidFill>
              </a:rPr>
              <a:t>Aumento do espaço extra-axial (subdesenvolvimento ou atrofia do córtex)</a:t>
            </a:r>
          </a:p>
          <a:p>
            <a:pPr eaLnBrk="1" hangingPunct="1">
              <a:lnSpc>
                <a:spcPct val="90000"/>
              </a:lnSpc>
              <a:buFont typeface="Wingdings 2" pitchFamily="18" charset="2"/>
              <a:buNone/>
            </a:pPr>
            <a:r>
              <a:rPr lang="pt-BR" sz="2200" smtClean="0">
                <a:solidFill>
                  <a:srgbClr val="FF0000"/>
                </a:solidFill>
              </a:rPr>
              <a:t>                 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11150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6567488" y="5824538"/>
            <a:ext cx="2609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00"/>
                </a:solidFill>
              </a:rPr>
              <a:t>Oliveira-Szejnfeld, 2016</a:t>
            </a:r>
          </a:p>
        </p:txBody>
      </p:sp>
      <p:pic>
        <p:nvPicPr>
          <p:cNvPr id="25605" name="Picture 6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3635375" y="908050"/>
            <a:ext cx="1600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196975"/>
            <a:ext cx="8964612" cy="5661025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b="1" smtClean="0">
                <a:solidFill>
                  <a:srgbClr val="FF0000"/>
                </a:solidFill>
              </a:rPr>
              <a:t>          Síndrome congênita do ZIKA VIRUS </a:t>
            </a:r>
            <a:r>
              <a:rPr lang="pt-BR" b="1" smtClean="0">
                <a:solidFill>
                  <a:srgbClr val="FF3300"/>
                </a:solidFill>
              </a:rPr>
              <a:t>(ZKV</a:t>
            </a:r>
            <a:r>
              <a:rPr lang="pt-BR" b="1" smtClean="0">
                <a:solidFill>
                  <a:srgbClr val="FF0000"/>
                </a:solidFill>
              </a:rPr>
              <a:t>)</a:t>
            </a:r>
          </a:p>
          <a:p>
            <a:pPr eaLnBrk="1" hangingPunct="1"/>
            <a:endParaRPr lang="pt-BR" b="1" smtClean="0">
              <a:solidFill>
                <a:srgbClr val="FF0000"/>
              </a:solidFill>
            </a:endParaRP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179388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2">
            <a:lum bright="6000"/>
          </a:blip>
          <a:srcRect/>
          <a:stretch>
            <a:fillRect/>
          </a:stretch>
        </p:blipFill>
        <p:spPr bwMode="auto">
          <a:xfrm>
            <a:off x="539750" y="4221163"/>
            <a:ext cx="2159000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2627313" y="5589588"/>
            <a:ext cx="48006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FF0000"/>
                </a:solidFill>
              </a:rPr>
              <a:t>Calcificações  cerebelares (hemisférios)</a:t>
            </a:r>
          </a:p>
          <a:p>
            <a:r>
              <a:rPr lang="pt-BR" sz="1400">
                <a:solidFill>
                  <a:srgbClr val="FF0000"/>
                </a:solidFill>
              </a:rPr>
              <a:t>Hipoplasia do vermis inferior (aumento da cisterna magna</a:t>
            </a:r>
            <a:r>
              <a:rPr lang="pt-BR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2663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9750" y="1773238"/>
            <a:ext cx="2249488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1" name="Text Box 8"/>
          <p:cNvSpPr txBox="1">
            <a:spLocks noChangeArrowheads="1"/>
          </p:cNvSpPr>
          <p:nvPr/>
        </p:nvSpPr>
        <p:spPr bwMode="auto">
          <a:xfrm>
            <a:off x="2843213" y="2420938"/>
            <a:ext cx="3249612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>
                <a:solidFill>
                  <a:srgbClr val="FF0000"/>
                </a:solidFill>
              </a:rPr>
              <a:t>Calcificações corticais e na sustância</a:t>
            </a:r>
          </a:p>
          <a:p>
            <a:pPr algn="ctr"/>
            <a:r>
              <a:rPr lang="pt-BR" sz="1400">
                <a:solidFill>
                  <a:srgbClr val="FF0000"/>
                </a:solidFill>
              </a:rPr>
              <a:t>branca subcortical-aspecto linear</a:t>
            </a:r>
          </a:p>
          <a:p>
            <a:pPr algn="ctr"/>
            <a:r>
              <a:rPr lang="pt-BR" sz="1400">
                <a:solidFill>
                  <a:srgbClr val="FF0000"/>
                </a:solidFill>
              </a:rPr>
              <a:t>Grande fissura interhemisférica</a:t>
            </a:r>
          </a:p>
          <a:p>
            <a:pPr algn="ctr"/>
            <a:r>
              <a:rPr lang="pt-BR" sz="1400">
                <a:solidFill>
                  <a:srgbClr val="FF0000"/>
                </a:solidFill>
              </a:rPr>
              <a:t>(atrofia cerebral)</a:t>
            </a:r>
          </a:p>
        </p:txBody>
      </p:sp>
      <p:sp>
        <p:nvSpPr>
          <p:cNvPr id="26632" name="Text Box 9"/>
          <p:cNvSpPr txBox="1">
            <a:spLocks noChangeArrowheads="1"/>
          </p:cNvSpPr>
          <p:nvPr/>
        </p:nvSpPr>
        <p:spPr bwMode="auto">
          <a:xfrm>
            <a:off x="827088" y="6453188"/>
            <a:ext cx="17954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000000"/>
                </a:solidFill>
              </a:rPr>
              <a:t>Oliveira-Szejnfeld, 2016</a:t>
            </a:r>
          </a:p>
        </p:txBody>
      </p:sp>
      <p:pic>
        <p:nvPicPr>
          <p:cNvPr id="26633" name="Picture 19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7543800" y="981075"/>
            <a:ext cx="16002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4" name="Line 20"/>
          <p:cNvSpPr>
            <a:spLocks noChangeShapeType="1"/>
          </p:cNvSpPr>
          <p:nvPr/>
        </p:nvSpPr>
        <p:spPr bwMode="auto">
          <a:xfrm flipH="1">
            <a:off x="1619250" y="2133600"/>
            <a:ext cx="217488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6635" name="Line 22"/>
          <p:cNvSpPr>
            <a:spLocks noChangeShapeType="1"/>
          </p:cNvSpPr>
          <p:nvPr/>
        </p:nvSpPr>
        <p:spPr bwMode="auto">
          <a:xfrm flipH="1">
            <a:off x="1042988" y="4581525"/>
            <a:ext cx="217487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6636" name="Line 23"/>
          <p:cNvSpPr>
            <a:spLocks noChangeShapeType="1"/>
          </p:cNvSpPr>
          <p:nvPr/>
        </p:nvSpPr>
        <p:spPr bwMode="auto">
          <a:xfrm>
            <a:off x="684213" y="2349500"/>
            <a:ext cx="287337" cy="21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6637" name="Line 24"/>
          <p:cNvSpPr>
            <a:spLocks noChangeShapeType="1"/>
          </p:cNvSpPr>
          <p:nvPr/>
        </p:nvSpPr>
        <p:spPr bwMode="auto">
          <a:xfrm>
            <a:off x="539750" y="4724400"/>
            <a:ext cx="287338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268413"/>
            <a:ext cx="9036050" cy="50371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endParaRPr lang="pt-BR" b="1" smtClean="0">
              <a:solidFill>
                <a:srgbClr val="FF0000"/>
              </a:solidFill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pt-BR" smtClean="0">
                <a:solidFill>
                  <a:srgbClr val="FF0000"/>
                </a:solidFill>
              </a:rPr>
              <a:t> </a:t>
            </a:r>
            <a:endParaRPr lang="pt-BR" smtClean="0"/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79388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9650" y="2420938"/>
            <a:ext cx="1462088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2492375"/>
            <a:ext cx="12938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7"/>
          <p:cNvSpPr txBox="1">
            <a:spLocks noChangeArrowheads="1"/>
          </p:cNvSpPr>
          <p:nvPr/>
        </p:nvSpPr>
        <p:spPr bwMode="auto">
          <a:xfrm>
            <a:off x="323850" y="4437063"/>
            <a:ext cx="290353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FF0000"/>
                </a:solidFill>
              </a:rPr>
              <a:t>Calcificações em forma de bandas</a:t>
            </a:r>
          </a:p>
        </p:txBody>
      </p:sp>
      <p:sp>
        <p:nvSpPr>
          <p:cNvPr id="27655" name="Text Box 8"/>
          <p:cNvSpPr txBox="1">
            <a:spLocks noChangeArrowheads="1"/>
          </p:cNvSpPr>
          <p:nvPr/>
        </p:nvSpPr>
        <p:spPr bwMode="auto">
          <a:xfrm>
            <a:off x="4572000" y="4292600"/>
            <a:ext cx="3149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ko-KR" sz="1400">
                <a:solidFill>
                  <a:srgbClr val="FF0000"/>
                </a:solidFill>
                <a:ea typeface="Gulim" pitchFamily="34" charset="-127"/>
              </a:rPr>
              <a:t>acidente vascular cerebral isquêmico</a:t>
            </a:r>
            <a:r>
              <a:rPr lang="pt-BR" altLang="ko-KR" sz="1400">
                <a:ea typeface="Gulim" pitchFamily="34" charset="-127"/>
              </a:rPr>
              <a:t> </a:t>
            </a:r>
            <a:endParaRPr lang="pt-BR" sz="1400">
              <a:ea typeface="Gulim" pitchFamily="34" charset="-127"/>
            </a:endParaRPr>
          </a:p>
        </p:txBody>
      </p:sp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3276600" y="3141663"/>
            <a:ext cx="12477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000000"/>
                </a:solidFill>
              </a:rPr>
              <a:t>Hazin AN, 2016</a:t>
            </a:r>
          </a:p>
        </p:txBody>
      </p:sp>
      <p:sp>
        <p:nvSpPr>
          <p:cNvPr id="27657" name="Rectangle 10"/>
          <p:cNvSpPr>
            <a:spLocks noChangeArrowheads="1"/>
          </p:cNvSpPr>
          <p:nvPr/>
        </p:nvSpPr>
        <p:spPr bwMode="auto">
          <a:xfrm>
            <a:off x="1908175" y="1989138"/>
            <a:ext cx="48752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rgbClr val="0BD0D9"/>
              </a:buClr>
              <a:buSzPct val="95000"/>
              <a:buFont typeface="Wingdings 2" pitchFamily="18" charset="2"/>
              <a:buChar char=""/>
            </a:pPr>
            <a:r>
              <a:rPr lang="pt-BR" b="1">
                <a:solidFill>
                  <a:srgbClr val="FF0000"/>
                </a:solidFill>
              </a:rPr>
              <a:t>Síndrome congênita do ZIKA VIRUS (ZKV)</a:t>
            </a:r>
          </a:p>
        </p:txBody>
      </p:sp>
      <p:pic>
        <p:nvPicPr>
          <p:cNvPr id="27658" name="Picture 1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00113" y="4941888"/>
            <a:ext cx="2271712" cy="170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9" name="Picture 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92725" y="4868863"/>
            <a:ext cx="20351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60" name="Text Box 15"/>
          <p:cNvSpPr txBox="1">
            <a:spLocks noChangeArrowheads="1"/>
          </p:cNvSpPr>
          <p:nvPr/>
        </p:nvSpPr>
        <p:spPr bwMode="auto">
          <a:xfrm>
            <a:off x="3563938" y="5516563"/>
            <a:ext cx="1414462" cy="66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200">
                <a:solidFill>
                  <a:srgbClr val="000000"/>
                </a:solidFill>
              </a:rPr>
              <a:t>Margotto,PR</a:t>
            </a:r>
          </a:p>
          <a:p>
            <a:pPr algn="ctr"/>
            <a:r>
              <a:rPr lang="pt-BR" sz="1200">
                <a:solidFill>
                  <a:srgbClr val="000000"/>
                </a:solidFill>
              </a:rPr>
              <a:t>2016</a:t>
            </a:r>
          </a:p>
          <a:p>
            <a:pPr algn="ctr"/>
            <a:r>
              <a:rPr lang="pt-BR" sz="1400">
                <a:solidFill>
                  <a:srgbClr val="FF3300"/>
                </a:solidFill>
              </a:rPr>
              <a:t>545g-30sem1d </a:t>
            </a:r>
          </a:p>
        </p:txBody>
      </p:sp>
      <p:pic>
        <p:nvPicPr>
          <p:cNvPr id="27661" name="Picture 19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3563938" y="1052513"/>
            <a:ext cx="16002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250825" y="549275"/>
            <a:ext cx="8832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2867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179388" y="1052513"/>
            <a:ext cx="8507412" cy="580548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FF3300"/>
                </a:solidFill>
              </a:rPr>
              <a:t>                 Síndrome congênita do ZIKA VIRUS (ZKV)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000000"/>
                </a:solidFill>
              </a:rPr>
              <a:t>     O que difere de  outras Infecções Congênitas:</a:t>
            </a:r>
          </a:p>
          <a:p>
            <a:pPr eaLnBrk="1" hangingPunct="1"/>
            <a:r>
              <a:rPr lang="pt-BR" sz="2200" b="1" smtClean="0">
                <a:solidFill>
                  <a:srgbClr val="000000"/>
                </a:solidFill>
              </a:rPr>
              <a:t>NA ZIKV: até 24 semanas, desenvolvimento normal do cérebro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000000"/>
                </a:solidFill>
              </a:rPr>
              <a:t>(apesar da infecção ocorre no primeiro trimestre na maioria dos casos)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0033CC"/>
                </a:solidFill>
              </a:rPr>
              <a:t>Assim:US pré-natal deve ser realizada com  20-24 sem; 26-30 sem e após 34 sem </a:t>
            </a:r>
            <a:br>
              <a:rPr lang="pt-BR" sz="2200" b="1" smtClean="0">
                <a:solidFill>
                  <a:srgbClr val="0033CC"/>
                </a:solidFill>
              </a:rPr>
            </a:br>
            <a:r>
              <a:rPr lang="pt-BR" sz="2200" b="1" smtClean="0">
                <a:solidFill>
                  <a:srgbClr val="0033CC"/>
                </a:solidFill>
              </a:rPr>
              <a:t/>
            </a:r>
            <a:br>
              <a:rPr lang="pt-BR" sz="2200" b="1" smtClean="0">
                <a:solidFill>
                  <a:srgbClr val="0033CC"/>
                </a:solidFill>
              </a:rPr>
            </a:br>
            <a:endParaRPr lang="pt-BR" sz="2200" b="1" smtClean="0">
              <a:solidFill>
                <a:srgbClr val="0033CC"/>
              </a:solidFill>
            </a:endParaRPr>
          </a:p>
          <a:p>
            <a:pPr algn="ctr" eaLnBrk="1" hangingPunct="1">
              <a:buFont typeface="Wingdings 2" pitchFamily="18" charset="2"/>
              <a:buNone/>
            </a:pPr>
            <a:r>
              <a:rPr lang="pt-BR" sz="2200" b="1" smtClean="0">
                <a:solidFill>
                  <a:srgbClr val="0033CC"/>
                </a:solidFill>
              </a:rPr>
              <a:t>O US neonatal: detecta  adicionais anormalidades em 71,4%</a:t>
            </a:r>
          </a:p>
          <a:p>
            <a:pPr eaLnBrk="1" hangingPunct="1"/>
            <a:r>
              <a:rPr lang="pt-BR" sz="2200" b="1" smtClean="0">
                <a:solidFill>
                  <a:srgbClr val="0033CC"/>
                </a:solidFill>
              </a:rPr>
              <a:t> O que procurar: </a:t>
            </a:r>
            <a:r>
              <a:rPr lang="pt-BR" sz="2200" b="1" smtClean="0">
                <a:solidFill>
                  <a:srgbClr val="FF3300"/>
                </a:solidFill>
              </a:rPr>
              <a:t>ventriculomegalia; calcificações cerebrais; disgenesia do corpo caloso, hipoplasia cerebelar com destruição do vermis cerebelar e megacisterna magna (lembra Dandy-Walker)</a:t>
            </a:r>
          </a:p>
        </p:txBody>
      </p:sp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4427538" y="6553200"/>
            <a:ext cx="42433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>
                <a:solidFill>
                  <a:schemeClr val="bg1"/>
                </a:solidFill>
              </a:rPr>
              <a:t>Sarno M, Ultrasound Obster Gynecol, 2016 Sep 19 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20160126_12045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25775"/>
            <a:ext cx="5867400" cy="3298825"/>
          </a:xfrm>
          <a:prstGeom prst="rect">
            <a:avLst/>
          </a:prstGeom>
          <a:noFill/>
          <a:ln w="38100">
            <a:solidFill>
              <a:srgbClr val="FF66CC"/>
            </a:solidFill>
            <a:miter lim="800000"/>
            <a:headEnd/>
            <a:tailEnd/>
          </a:ln>
        </p:spPr>
      </p:pic>
      <p:sp>
        <p:nvSpPr>
          <p:cNvPr id="29699" name="Text Box 4"/>
          <p:cNvSpPr txBox="1">
            <a:spLocks noChangeArrowheads="1"/>
          </p:cNvSpPr>
          <p:nvPr/>
        </p:nvSpPr>
        <p:spPr bwMode="auto">
          <a:xfrm>
            <a:off x="0" y="0"/>
            <a:ext cx="1962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chemeClr val="accent2"/>
                </a:solidFill>
              </a:rPr>
              <a:t>OBRIGADO!</a:t>
            </a:r>
          </a:p>
        </p:txBody>
      </p:sp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2195513" y="6491288"/>
            <a:ext cx="5391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accent2"/>
                </a:solidFill>
              </a:rPr>
              <a:t>Hospital Materno Infantil de Brasília (HMIB/SES/DF</a:t>
            </a:r>
          </a:p>
        </p:txBody>
      </p:sp>
      <p:pic>
        <p:nvPicPr>
          <p:cNvPr id="29701" name="Picture 6" descr="20160830_130858"/>
          <p:cNvPicPr>
            <a:picLocks noChangeAspect="1" noChangeArrowheads="1"/>
          </p:cNvPicPr>
          <p:nvPr/>
        </p:nvPicPr>
        <p:blipFill>
          <a:blip r:embed="rId3">
            <a:lum bright="12000" contrast="24000"/>
          </a:blip>
          <a:srcRect/>
          <a:stretch>
            <a:fillRect/>
          </a:stretch>
        </p:blipFill>
        <p:spPr bwMode="auto">
          <a:xfrm>
            <a:off x="0" y="1052513"/>
            <a:ext cx="9144000" cy="1666875"/>
          </a:xfrm>
          <a:prstGeom prst="rect">
            <a:avLst/>
          </a:prstGeom>
          <a:noFill/>
          <a:ln w="19050">
            <a:solidFill>
              <a:srgbClr val="FF00FF"/>
            </a:solidFill>
            <a:miter lim="800000"/>
            <a:headEnd/>
            <a:tailEnd/>
          </a:ln>
        </p:spPr>
      </p:pic>
      <p:pic>
        <p:nvPicPr>
          <p:cNvPr id="29702" name="Picture 7" descr="20151201_143727-2"/>
          <p:cNvPicPr>
            <a:picLocks noChangeAspect="1" noChangeArrowheads="1"/>
          </p:cNvPicPr>
          <p:nvPr/>
        </p:nvPicPr>
        <p:blipFill>
          <a:blip r:embed="rId4">
            <a:lum bright="18000" contrast="12000"/>
          </a:blip>
          <a:srcRect/>
          <a:stretch>
            <a:fillRect/>
          </a:stretch>
        </p:blipFill>
        <p:spPr bwMode="auto">
          <a:xfrm>
            <a:off x="5940425" y="3860800"/>
            <a:ext cx="3203575" cy="1801813"/>
          </a:xfrm>
          <a:prstGeom prst="rect">
            <a:avLst/>
          </a:prstGeom>
          <a:noFill/>
          <a:ln w="38100">
            <a:solidFill>
              <a:srgbClr val="FF66CC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2351</TotalTime>
  <Words>1186</Words>
  <Application>Microsoft Office PowerPoint</Application>
  <PresentationFormat>Apresentação na tela (4:3)</PresentationFormat>
  <Paragraphs>217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Arial</vt:lpstr>
      <vt:lpstr>Calibri</vt:lpstr>
      <vt:lpstr>Constantia</vt:lpstr>
      <vt:lpstr>Wingdings 2</vt:lpstr>
      <vt:lpstr>Baskerville</vt:lpstr>
      <vt:lpstr>Gulim</vt:lpstr>
      <vt:lpstr>Fluxo</vt:lpstr>
      <vt:lpstr>Slide 1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Luciana</dc:creator>
  <cp:lastModifiedBy>Paulo</cp:lastModifiedBy>
  <cp:revision>126</cp:revision>
  <dcterms:created xsi:type="dcterms:W3CDTF">2015-10-04T12:53:29Z</dcterms:created>
  <dcterms:modified xsi:type="dcterms:W3CDTF">2018-02-25T20:06:09Z</dcterms:modified>
</cp:coreProperties>
</file>