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56" r:id="rId2"/>
    <p:sldId id="319" r:id="rId3"/>
    <p:sldId id="300"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306" r:id="rId20"/>
    <p:sldId id="274" r:id="rId21"/>
    <p:sldId id="275" r:id="rId22"/>
    <p:sldId id="284" r:id="rId23"/>
    <p:sldId id="292" r:id="rId24"/>
    <p:sldId id="285" r:id="rId25"/>
    <p:sldId id="296" r:id="rId26"/>
    <p:sldId id="286" r:id="rId27"/>
    <p:sldId id="287" r:id="rId28"/>
    <p:sldId id="297" r:id="rId29"/>
    <p:sldId id="293" r:id="rId30"/>
    <p:sldId id="289" r:id="rId31"/>
    <p:sldId id="294" r:id="rId32"/>
    <p:sldId id="290" r:id="rId33"/>
    <p:sldId id="291" r:id="rId34"/>
    <p:sldId id="295" r:id="rId35"/>
    <p:sldId id="299" r:id="rId36"/>
    <p:sldId id="277" r:id="rId37"/>
    <p:sldId id="278" r:id="rId38"/>
    <p:sldId id="279" r:id="rId39"/>
    <p:sldId id="280" r:id="rId40"/>
    <p:sldId id="281" r:id="rId41"/>
    <p:sldId id="282" r:id="rId42"/>
    <p:sldId id="303" r:id="rId43"/>
    <p:sldId id="283" r:id="rId44"/>
    <p:sldId id="301" r:id="rId45"/>
    <p:sldId id="302" r:id="rId46"/>
    <p:sldId id="304" r:id="rId47"/>
    <p:sldId id="307" r:id="rId48"/>
    <p:sldId id="309" r:id="rId49"/>
    <p:sldId id="308" r:id="rId50"/>
    <p:sldId id="305" r:id="rId51"/>
    <p:sldId id="310" r:id="rId52"/>
    <p:sldId id="311" r:id="rId53"/>
    <p:sldId id="314" r:id="rId54"/>
    <p:sldId id="315" r:id="rId55"/>
    <p:sldId id="316" r:id="rId56"/>
    <p:sldId id="317" r:id="rId57"/>
    <p:sldId id="318" r:id="rId58"/>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EAEAEA"/>
    <a:srgbClr val="6699FF"/>
    <a:srgbClr val="FF000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81508" autoAdjust="0"/>
  </p:normalViewPr>
  <p:slideViewPr>
    <p:cSldViewPr>
      <p:cViewPr varScale="1">
        <p:scale>
          <a:sx n="73" d="100"/>
          <a:sy n="73" d="100"/>
        </p:scale>
        <p:origin x="-1704"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E210460-77DC-4DA9-9A06-7F6CEF5CD692}" type="datetimeFigureOut">
              <a:rPr lang="pt-BR"/>
              <a:pPr>
                <a:defRPr/>
              </a:pPr>
              <a:t>11/10/2015</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itchFamily="34" charset="0"/>
              </a:defRPr>
            </a:lvl1pPr>
          </a:lstStyle>
          <a:p>
            <a:pPr>
              <a:defRPr/>
            </a:pPr>
            <a:fld id="{B947C666-37C3-40B3-A006-079128A1C07A}"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32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 A Tabela 1 apresenta características demográficas e neonatais da população do estudo e a tabela 2 as principais indicações para tratamento com CPAP nasal. Como a população exibiu uma distribuição normal, apenas valores medios são mostrados nas tabelas.</a:t>
            </a:r>
          </a:p>
          <a:p>
            <a:pPr eaLnBrk="1" hangingPunct="1">
              <a:spcBef>
                <a:spcPct val="0"/>
              </a:spcBef>
            </a:pPr>
            <a:endParaRPr lang="pt-BR" smtClean="0"/>
          </a:p>
        </p:txBody>
      </p:sp>
      <p:sp>
        <p:nvSpPr>
          <p:cNvPr id="53252" name="Espaço Reservado para Número de Slide 3"/>
          <p:cNvSpPr>
            <a:spLocks noGrp="1"/>
          </p:cNvSpPr>
          <p:nvPr>
            <p:ph type="sldNum" sz="quarter" idx="5"/>
          </p:nvPr>
        </p:nvSpPr>
        <p:spPr bwMode="auto">
          <a:noFill/>
          <a:ln>
            <a:miter lim="800000"/>
            <a:headEnd/>
            <a:tailEnd/>
          </a:ln>
        </p:spPr>
        <p:txBody>
          <a:bodyPr/>
          <a:lstStyle/>
          <a:p>
            <a:fld id="{82981835-FDF2-47FA-A25D-1918C891107A}" type="slidenum">
              <a:rPr lang="pt-BR"/>
              <a:pPr/>
              <a:t>24</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 name="Espaço Reservado para Anotações 2"/>
          <p:cNvSpPr>
            <a:spLocks noGrp="1"/>
          </p:cNvSpPr>
          <p:nvPr>
            <p:ph type="body" idx="1"/>
          </p:nvPr>
        </p:nvSpPr>
        <p:spPr/>
        <p:txBody>
          <a:bodyPr/>
          <a:lstStyle/>
          <a:p>
            <a:pPr marL="457200" indent="-457200" algn="just" eaLnBrk="1" fontAlgn="auto" hangingPunct="1">
              <a:spcBef>
                <a:spcPts val="0"/>
              </a:spcBef>
              <a:spcAft>
                <a:spcPts val="0"/>
              </a:spcAft>
              <a:buFont typeface="Arial" panose="020B0604020202020204" pitchFamily="34" charset="0"/>
              <a:buChar char="•"/>
              <a:defRPr/>
            </a:pPr>
            <a:r>
              <a:rPr lang="pt-BR" dirty="0" smtClean="0"/>
              <a:t>A Tabela 3 descreve características de subgrupos de pacientes, dependendo do seu resultado e 2 por comparações .</a:t>
            </a:r>
          </a:p>
          <a:p>
            <a:pPr marL="457200" indent="-457200" algn="just" eaLnBrk="1" fontAlgn="auto" hangingPunct="1">
              <a:spcBef>
                <a:spcPts val="0"/>
              </a:spcBef>
              <a:spcAft>
                <a:spcPts val="0"/>
              </a:spcAft>
              <a:buFont typeface="Arial" panose="020B0604020202020204" pitchFamily="34" charset="0"/>
              <a:buChar char="•"/>
              <a:defRPr/>
            </a:pPr>
            <a:endParaRPr lang="pt-BR" dirty="0" smtClean="0"/>
          </a:p>
          <a:p>
            <a:pPr marL="457200" indent="-457200" algn="just" eaLnBrk="1" fontAlgn="auto" hangingPunct="1">
              <a:spcBef>
                <a:spcPts val="0"/>
              </a:spcBef>
              <a:spcAft>
                <a:spcPts val="0"/>
              </a:spcAft>
              <a:buFont typeface="Arial" panose="020B0604020202020204" pitchFamily="34" charset="0"/>
              <a:buChar char="•"/>
              <a:defRPr/>
            </a:pPr>
            <a:r>
              <a:rPr lang="pt-BR" dirty="0" smtClean="0"/>
              <a:t>Frequência e gravidade dos traumas nasais estratificados para diferentes idades gestacionais e categorias de peso ao nascer são apresentados na tabela 4.</a:t>
            </a:r>
          </a:p>
          <a:p>
            <a:pPr eaLnBrk="1" fontAlgn="auto" hangingPunct="1">
              <a:spcBef>
                <a:spcPts val="0"/>
              </a:spcBef>
              <a:spcAft>
                <a:spcPts val="0"/>
              </a:spcAft>
              <a:defRPr/>
            </a:pPr>
            <a:endParaRPr lang="pt-BR" dirty="0"/>
          </a:p>
        </p:txBody>
      </p:sp>
      <p:sp>
        <p:nvSpPr>
          <p:cNvPr id="54276" name="Espaço Reservado para Número de Slide 3"/>
          <p:cNvSpPr>
            <a:spLocks noGrp="1"/>
          </p:cNvSpPr>
          <p:nvPr>
            <p:ph type="sldNum" sz="quarter" idx="5"/>
          </p:nvPr>
        </p:nvSpPr>
        <p:spPr bwMode="auto">
          <a:noFill/>
          <a:ln>
            <a:miter lim="800000"/>
            <a:headEnd/>
            <a:tailEnd/>
          </a:ln>
        </p:spPr>
        <p:txBody>
          <a:bodyPr/>
          <a:lstStyle/>
          <a:p>
            <a:fld id="{1D9CCC43-319F-4479-92EE-FEE22E16BEF2}" type="slidenum">
              <a:rPr lang="pt-BR"/>
              <a:pPr/>
              <a:t>27</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5763155D-7C2F-42A8-90F7-F90355F43EDB}" type="slidenum">
              <a:rPr lang="pt-BR" sz="1200"/>
              <a:pPr algn="r" eaLnBrk="1" hangingPunct="1"/>
              <a:t>51</a:t>
            </a:fld>
            <a:endParaRPr lang="pt-BR" sz="1200"/>
          </a:p>
        </p:txBody>
      </p:sp>
      <p:sp>
        <p:nvSpPr>
          <p:cNvPr id="6758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758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9A716625-80FD-4056-8544-117AC2E30AC0}" type="slidenum">
              <a:rPr lang="pt-BR" sz="1200"/>
              <a:pPr algn="r" eaLnBrk="1" hangingPunct="1"/>
              <a:t>52</a:t>
            </a:fld>
            <a:endParaRPr lang="pt-BR" sz="1200"/>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96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E964AE36-E11D-462C-86DC-5B7D24D2B92D}" type="slidenum">
              <a:rPr lang="pt-BR" sz="1200"/>
              <a:pPr algn="r" eaLnBrk="1" hangingPunct="1"/>
              <a:t>53</a:t>
            </a:fld>
            <a:endParaRPr lang="pt-BR" sz="1200"/>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8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D09AF8F7-C91E-47F6-8ED5-21151D30654B}" type="slidenum">
              <a:rPr lang="pt-BR" sz="1200"/>
              <a:pPr algn="r" eaLnBrk="1" hangingPunct="1"/>
              <a:t>54</a:t>
            </a:fld>
            <a:endParaRPr lang="pt-BR" sz="1200"/>
          </a:p>
        </p:txBody>
      </p:sp>
      <p:sp>
        <p:nvSpPr>
          <p:cNvPr id="778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78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59001604-BB01-4F24-B014-9B14A0D09D5B}" type="slidenum">
              <a:rPr lang="pt-BR" sz="1200"/>
              <a:pPr algn="r" eaLnBrk="1" hangingPunct="1"/>
              <a:t>55</a:t>
            </a:fld>
            <a:endParaRPr lang="pt-BR" sz="1200"/>
          </a:p>
        </p:txBody>
      </p:sp>
      <p:sp>
        <p:nvSpPr>
          <p:cNvPr id="7987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987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eaLnBrk="1" hangingPunct="1"/>
            <a:fld id="{8CDC27EA-B297-4D82-9898-D97100DAA637}" type="slidenum">
              <a:rPr lang="pt-BR" sz="1200"/>
              <a:pPr algn="r" eaLnBrk="1" hangingPunct="1"/>
              <a:t>56</a:t>
            </a:fld>
            <a:endParaRPr lang="pt-BR" sz="1200"/>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192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3516A737-5BCA-4198-AF1C-5B72A3625F47}" type="datetimeFigureOut">
              <a:rPr lang="pt-BR"/>
              <a:pPr>
                <a:defRPr/>
              </a:pPr>
              <a:t>11/10/2015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9B5025F-C247-44FB-B984-2CA559A85007}"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9CDF092-9162-4834-9167-36280EB543FC}" type="datetimeFigureOut">
              <a:rPr lang="pt-BR"/>
              <a:pPr>
                <a:defRPr/>
              </a:pPr>
              <a:t>11/10/2015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2C654AA-12A9-4578-A367-11BA9082BE66}"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79CAAEDA-1877-4A58-B18F-21BD5A0463C8}" type="datetimeFigureOut">
              <a:rPr lang="pt-BR"/>
              <a:pPr>
                <a:defRPr/>
              </a:pPr>
              <a:t>11/10/2015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6C360D9-363E-4968-AA50-186FE049E8C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5E3CABF8-0B26-41E0-B3FB-24FB567339B3}" type="datetimeFigureOut">
              <a:rPr lang="pt-BR"/>
              <a:pPr>
                <a:defRPr/>
              </a:pPr>
              <a:t>11/10/2015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3AF3F5A1-7CEA-4DA4-AE27-55ED26B04DE0}"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660F2702-452A-4581-A7B4-FA08E4D0ABE8}" type="datetimeFigureOut">
              <a:rPr lang="pt-BR"/>
              <a:pPr>
                <a:defRPr/>
              </a:pPr>
              <a:t>11/10/2015</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FD2155AC-3B54-408B-A678-F1FE6C3F9136}"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AD53FFFF-1129-4248-8660-7B490B7B7695}" type="datetimeFigureOut">
              <a:rPr lang="pt-BR"/>
              <a:pPr>
                <a:defRPr/>
              </a:pPr>
              <a:t>11/10/2015</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1EDB20A1-CB52-45AA-8C6E-B8E0985D7167}"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284E905A-D9F2-44AB-8935-6ABAC3BB3AA6}" type="datetimeFigureOut">
              <a:rPr lang="pt-BR"/>
              <a:pPr>
                <a:defRPr/>
              </a:pPr>
              <a:t>11/10/2015</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7AB7CAB8-9AE8-4313-BD45-AD37B5D32AAA}"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E8C6FFD6-FA4E-4347-8B67-A38200ACD4F3}" type="datetimeFigureOut">
              <a:rPr lang="pt-BR"/>
              <a:pPr>
                <a:defRPr/>
              </a:pPr>
              <a:t>11/10/2015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BACDC2F6-0F1C-406E-93AD-721DBFD2353B}"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74AF418C-9526-4047-A8C8-B427EFE233E5}" type="datetimeFigureOut">
              <a:rPr lang="pt-BR"/>
              <a:pPr>
                <a:defRPr/>
              </a:pPr>
              <a:t>11/10/2015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299EDDB2-C5FA-49FF-A33A-8B129AE15263}"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9A442F6C-6872-4025-A52C-B5C05478B7D7}" type="datetimeFigureOut">
              <a:rPr lang="pt-BR"/>
              <a:pPr>
                <a:defRPr/>
              </a:pPr>
              <a:t>11/10/2015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6776712-0204-452E-BBCA-62017AE35D2F}"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23F82E18-EEB3-431E-BEFD-FC1A38D9297D}" type="datetimeFigureOut">
              <a:rPr lang="pt-BR"/>
              <a:pPr>
                <a:defRPr/>
              </a:pPr>
              <a:t>11/10/2015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1DBF9CE7-3988-4AE5-BCB3-FDF57471550F}"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78FE0B7-D0B0-43C6-82A7-5BB1B3A7FC14}" type="datetimeFigureOut">
              <a:rPr lang="pt-BR"/>
              <a:pPr>
                <a:defRPr/>
              </a:pPr>
              <a:t>11/10/2015</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itchFamily="34" charset="0"/>
              </a:defRPr>
            </a:lvl1pPr>
          </a:lstStyle>
          <a:p>
            <a:pPr>
              <a:defRPr/>
            </a:pPr>
            <a:fld id="{275BF387-30EF-4082-876B-5FC0F76B40E7}"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paulomargotto.com.br/documentos/CPAP%20NASAL.doc"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paulomargotto.com.br/documentos/CPAPnasal_VNI_otimizacao.ppt"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paulomargotto.com.br/documentos/CPAP%20oral.ppt"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5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943100" y="3573463"/>
            <a:ext cx="7200900" cy="1752600"/>
          </a:xfrm>
        </p:spPr>
        <p:txBody>
          <a:bodyPr>
            <a:normAutofit fontScale="92500" lnSpcReduction="20000"/>
          </a:bodyPr>
          <a:lstStyle/>
          <a:p>
            <a:pPr eaLnBrk="1" hangingPunct="1">
              <a:lnSpc>
                <a:spcPct val="80000"/>
              </a:lnSpc>
              <a:defRPr/>
            </a:pPr>
            <a:r>
              <a:rPr lang="en-US" sz="2000" b="1" dirty="0" err="1" smtClean="0">
                <a:solidFill>
                  <a:srgbClr val="898989"/>
                </a:solidFill>
              </a:rPr>
              <a:t>Faculdade</a:t>
            </a:r>
            <a:r>
              <a:rPr lang="en-US" sz="2000" b="1" dirty="0" smtClean="0">
                <a:solidFill>
                  <a:srgbClr val="898989"/>
                </a:solidFill>
              </a:rPr>
              <a:t> de </a:t>
            </a:r>
            <a:r>
              <a:rPr lang="en-US" sz="2000" b="1" dirty="0" err="1" smtClean="0">
                <a:solidFill>
                  <a:srgbClr val="898989"/>
                </a:solidFill>
              </a:rPr>
              <a:t>Medicina</a:t>
            </a:r>
            <a:r>
              <a:rPr lang="en-US" sz="2000" b="1" dirty="0" smtClean="0">
                <a:solidFill>
                  <a:srgbClr val="898989"/>
                </a:solidFill>
              </a:rPr>
              <a:t> </a:t>
            </a:r>
            <a:r>
              <a:rPr lang="en-US" sz="2000" b="1" dirty="0" err="1" smtClean="0">
                <a:solidFill>
                  <a:srgbClr val="898989"/>
                </a:solidFill>
              </a:rPr>
              <a:t>da</a:t>
            </a:r>
            <a:r>
              <a:rPr lang="en-US" sz="2000" b="1" dirty="0" smtClean="0">
                <a:solidFill>
                  <a:srgbClr val="898989"/>
                </a:solidFill>
              </a:rPr>
              <a:t> </a:t>
            </a:r>
            <a:r>
              <a:rPr lang="en-US" sz="2000" b="1" dirty="0" err="1" smtClean="0">
                <a:solidFill>
                  <a:srgbClr val="898989"/>
                </a:solidFill>
              </a:rPr>
              <a:t>Universidade</a:t>
            </a:r>
            <a:r>
              <a:rPr lang="en-US" sz="2000" b="1" dirty="0" smtClean="0">
                <a:solidFill>
                  <a:srgbClr val="898989"/>
                </a:solidFill>
              </a:rPr>
              <a:t> Cat</a:t>
            </a:r>
            <a:r>
              <a:rPr lang="pt-BR" sz="2000" b="1" dirty="0" err="1" smtClean="0">
                <a:solidFill>
                  <a:srgbClr val="898989"/>
                </a:solidFill>
              </a:rPr>
              <a:t>ólica</a:t>
            </a:r>
            <a:r>
              <a:rPr lang="pt-BR" sz="2000" b="1" dirty="0" smtClean="0">
                <a:solidFill>
                  <a:srgbClr val="898989"/>
                </a:solidFill>
              </a:rPr>
              <a:t> de Brasília</a:t>
            </a:r>
          </a:p>
          <a:p>
            <a:pPr eaLnBrk="1" hangingPunct="1">
              <a:lnSpc>
                <a:spcPct val="80000"/>
              </a:lnSpc>
              <a:defRPr/>
            </a:pPr>
            <a:r>
              <a:rPr lang="pt-BR" sz="2000" dirty="0" smtClean="0">
                <a:solidFill>
                  <a:srgbClr val="898989"/>
                </a:solidFill>
              </a:rPr>
              <a:t>Guilherme R. </a:t>
            </a:r>
            <a:r>
              <a:rPr lang="pt-BR" sz="2000" dirty="0" err="1" smtClean="0">
                <a:solidFill>
                  <a:srgbClr val="898989"/>
                </a:solidFill>
              </a:rPr>
              <a:t>Nardi</a:t>
            </a:r>
            <a:endParaRPr lang="pt-BR" sz="2000" dirty="0" smtClean="0">
              <a:solidFill>
                <a:srgbClr val="898989"/>
              </a:solidFill>
            </a:endParaRPr>
          </a:p>
          <a:p>
            <a:pPr eaLnBrk="1" hangingPunct="1">
              <a:lnSpc>
                <a:spcPct val="80000"/>
              </a:lnSpc>
              <a:defRPr/>
            </a:pPr>
            <a:r>
              <a:rPr lang="pt-BR" sz="2000" dirty="0" smtClean="0">
                <a:solidFill>
                  <a:srgbClr val="898989"/>
                </a:solidFill>
              </a:rPr>
              <a:t>Carolina Almeida</a:t>
            </a:r>
          </a:p>
          <a:p>
            <a:pPr eaLnBrk="1" hangingPunct="1">
              <a:lnSpc>
                <a:spcPct val="80000"/>
              </a:lnSpc>
              <a:defRPr/>
            </a:pPr>
            <a:r>
              <a:rPr lang="pt-BR" sz="2000" dirty="0" smtClean="0">
                <a:solidFill>
                  <a:srgbClr val="898989"/>
                </a:solidFill>
              </a:rPr>
              <a:t>Pedro Figueiredo</a:t>
            </a:r>
          </a:p>
          <a:p>
            <a:pPr eaLnBrk="1" hangingPunct="1">
              <a:lnSpc>
                <a:spcPct val="80000"/>
              </a:lnSpc>
              <a:defRPr/>
            </a:pPr>
            <a:r>
              <a:rPr lang="pt-BR" sz="2000" dirty="0" smtClean="0">
                <a:solidFill>
                  <a:srgbClr val="898989"/>
                </a:solidFill>
              </a:rPr>
              <a:t>Coordenação: Paulo R. Margotto</a:t>
            </a:r>
          </a:p>
          <a:p>
            <a:pPr eaLnBrk="1" hangingPunct="1">
              <a:lnSpc>
                <a:spcPct val="80000"/>
              </a:lnSpc>
              <a:defRPr/>
            </a:pPr>
            <a:r>
              <a:rPr lang="pt-BR" sz="2000" dirty="0" smtClean="0">
                <a:solidFill>
                  <a:srgbClr val="898989"/>
                </a:solidFill>
                <a:hlinkClick r:id="rId2"/>
              </a:rPr>
              <a:t>www.paulomargotto.com.br</a:t>
            </a:r>
            <a:endParaRPr lang="pt-BR" sz="2000" dirty="0" smtClean="0">
              <a:solidFill>
                <a:srgbClr val="898989"/>
              </a:solidFill>
            </a:endParaRPr>
          </a:p>
          <a:p>
            <a:pPr eaLnBrk="1" hangingPunct="1">
              <a:lnSpc>
                <a:spcPct val="80000"/>
              </a:lnSpc>
              <a:defRPr/>
            </a:pPr>
            <a:r>
              <a:rPr lang="pt-BR" sz="2000" dirty="0" smtClean="0">
                <a:solidFill>
                  <a:srgbClr val="898989"/>
                </a:solidFill>
              </a:rPr>
              <a:t>Brasília</a:t>
            </a:r>
            <a:r>
              <a:rPr lang="pt-BR" sz="2000" smtClean="0">
                <a:solidFill>
                  <a:srgbClr val="898989"/>
                </a:solidFill>
              </a:rPr>
              <a:t>, 10 </a:t>
            </a:r>
            <a:r>
              <a:rPr lang="pt-BR" sz="2000" dirty="0" smtClean="0">
                <a:solidFill>
                  <a:srgbClr val="898989"/>
                </a:solidFill>
              </a:rPr>
              <a:t>de outubro de 2015</a:t>
            </a:r>
          </a:p>
        </p:txBody>
      </p:sp>
      <p:pic>
        <p:nvPicPr>
          <p:cNvPr id="2051" name="Picture 2"/>
          <p:cNvPicPr>
            <a:picLocks noChangeAspect="1" noChangeArrowheads="1"/>
          </p:cNvPicPr>
          <p:nvPr/>
        </p:nvPicPr>
        <p:blipFill>
          <a:blip r:embed="rId3"/>
          <a:srcRect/>
          <a:stretch>
            <a:fillRect/>
          </a:stretch>
        </p:blipFill>
        <p:spPr bwMode="auto">
          <a:xfrm>
            <a:off x="0" y="1268413"/>
            <a:ext cx="9144000" cy="2247900"/>
          </a:xfrm>
          <a:prstGeom prst="rect">
            <a:avLst/>
          </a:prstGeom>
          <a:noFill/>
          <a:ln w="9525">
            <a:noFill/>
            <a:miter lim="800000"/>
            <a:headEnd/>
            <a:tailEnd/>
          </a:ln>
        </p:spPr>
      </p:pic>
      <p:pic>
        <p:nvPicPr>
          <p:cNvPr id="2052" name="Picture 3"/>
          <p:cNvPicPr>
            <a:picLocks noChangeAspect="1" noChangeArrowheads="1"/>
          </p:cNvPicPr>
          <p:nvPr/>
        </p:nvPicPr>
        <p:blipFill>
          <a:blip r:embed="rId4"/>
          <a:srcRect/>
          <a:stretch>
            <a:fillRect/>
          </a:stretch>
        </p:blipFill>
        <p:spPr bwMode="auto">
          <a:xfrm>
            <a:off x="28575" y="2133600"/>
            <a:ext cx="1590675" cy="1666875"/>
          </a:xfrm>
          <a:prstGeom prst="rect">
            <a:avLst/>
          </a:prstGeom>
          <a:noFill/>
          <a:ln w="9525">
            <a:noFill/>
            <a:miter lim="800000"/>
            <a:headEnd/>
            <a:tailEnd/>
          </a:ln>
        </p:spPr>
      </p:pic>
      <p:pic>
        <p:nvPicPr>
          <p:cNvPr id="2053" name="Picture 4"/>
          <p:cNvPicPr>
            <a:picLocks noChangeAspect="1" noChangeArrowheads="1"/>
          </p:cNvPicPr>
          <p:nvPr/>
        </p:nvPicPr>
        <p:blipFill>
          <a:blip r:embed="rId5"/>
          <a:srcRect/>
          <a:stretch>
            <a:fillRect/>
          </a:stretch>
        </p:blipFill>
        <p:spPr bwMode="auto">
          <a:xfrm>
            <a:off x="3635375" y="3429000"/>
            <a:ext cx="2895600" cy="171450"/>
          </a:xfrm>
          <a:prstGeom prst="rect">
            <a:avLst/>
          </a:prstGeom>
          <a:noFill/>
          <a:ln w="9525">
            <a:noFill/>
            <a:miter lim="800000"/>
            <a:headEnd/>
            <a:tailEnd/>
          </a:ln>
        </p:spPr>
      </p:pic>
      <p:pic>
        <p:nvPicPr>
          <p:cNvPr id="2054" name="Imagem 8" descr="logomarca_ucb.png"/>
          <p:cNvPicPr>
            <a:picLocks noChangeAspect="1"/>
          </p:cNvPicPr>
          <p:nvPr/>
        </p:nvPicPr>
        <p:blipFill>
          <a:blip r:embed="rId6"/>
          <a:srcRect/>
          <a:stretch>
            <a:fillRect/>
          </a:stretch>
        </p:blipFill>
        <p:spPr bwMode="auto">
          <a:xfrm>
            <a:off x="1403350" y="0"/>
            <a:ext cx="6119813" cy="692150"/>
          </a:xfrm>
          <a:prstGeom prst="rect">
            <a:avLst/>
          </a:prstGeom>
          <a:noFill/>
          <a:ln w="9525">
            <a:noFill/>
            <a:miter lim="800000"/>
            <a:headEnd/>
            <a:tailEnd/>
          </a:ln>
        </p:spPr>
      </p:pic>
      <p:sp>
        <p:nvSpPr>
          <p:cNvPr id="2055" name="Oval 8"/>
          <p:cNvSpPr>
            <a:spLocks noChangeArrowheads="1"/>
          </p:cNvSpPr>
          <p:nvPr/>
        </p:nvSpPr>
        <p:spPr bwMode="auto">
          <a:xfrm>
            <a:off x="179388" y="692150"/>
            <a:ext cx="8964612" cy="769938"/>
          </a:xfrm>
          <a:prstGeom prst="ellipse">
            <a:avLst/>
          </a:prstGeom>
          <a:solidFill>
            <a:schemeClr val="accent1"/>
          </a:solidFill>
          <a:ln w="9525">
            <a:solidFill>
              <a:schemeClr val="tx1"/>
            </a:solidFill>
            <a:round/>
            <a:headEnd/>
            <a:tailEnd/>
          </a:ln>
        </p:spPr>
        <p:txBody>
          <a:bodyPr wrap="none" anchor="ctr"/>
          <a:lstStyle/>
          <a:p>
            <a:pPr algn="ctr" eaLnBrk="1" hangingPunct="1"/>
            <a:r>
              <a:rPr lang="pt-BR" sz="2000" b="1">
                <a:solidFill>
                  <a:srgbClr val="FFFF00"/>
                </a:solidFill>
              </a:rPr>
              <a:t>Trauma nasal devido a pressão positiva contínua nas vias aéreas</a:t>
            </a:r>
          </a:p>
        </p:txBody>
      </p:sp>
      <p:pic>
        <p:nvPicPr>
          <p:cNvPr id="2056" name="Picture 6" descr="DSC04438"/>
          <p:cNvPicPr>
            <a:picLocks noChangeAspect="1" noChangeArrowheads="1"/>
          </p:cNvPicPr>
          <p:nvPr/>
        </p:nvPicPr>
        <p:blipFill>
          <a:blip r:embed="rId7"/>
          <a:srcRect/>
          <a:stretch>
            <a:fillRect/>
          </a:stretch>
        </p:blipFill>
        <p:spPr bwMode="auto">
          <a:xfrm>
            <a:off x="900113" y="5805488"/>
            <a:ext cx="7380287" cy="10525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p:nvPr>
        </p:nvSpPr>
        <p:spPr/>
        <p:txBody>
          <a:bodyPr/>
          <a:lstStyle/>
          <a:p>
            <a:endParaRPr lang="pt-BR" smtClean="0"/>
          </a:p>
        </p:txBody>
      </p:sp>
      <p:sp>
        <p:nvSpPr>
          <p:cNvPr id="86019" name="Rectangle 3"/>
          <p:cNvSpPr>
            <a:spLocks noGrp="1"/>
          </p:cNvSpPr>
          <p:nvPr>
            <p:ph type="body" idx="1"/>
          </p:nvPr>
        </p:nvSpPr>
        <p:spPr>
          <a:xfrm>
            <a:off x="-180975" y="6453188"/>
            <a:ext cx="8229600" cy="4525962"/>
          </a:xfrm>
        </p:spPr>
        <p:txBody>
          <a:bodyPr/>
          <a:lstStyle/>
          <a:p>
            <a:endParaRPr lang="pt-BR" smtClean="0"/>
          </a:p>
        </p:txBody>
      </p:sp>
      <p:pic>
        <p:nvPicPr>
          <p:cNvPr id="86020" name="Picture 4" descr="DSC04882"/>
          <p:cNvPicPr>
            <a:picLocks noChangeAspect="1" noChangeArrowheads="1"/>
          </p:cNvPicPr>
          <p:nvPr/>
        </p:nvPicPr>
        <p:blipFill>
          <a:blip r:embed="rId2" cstate="print"/>
          <a:srcRect/>
          <a:stretch>
            <a:fillRect/>
          </a:stretch>
        </p:blipFill>
        <p:spPr bwMode="auto">
          <a:xfrm>
            <a:off x="-193675" y="-144463"/>
            <a:ext cx="9531350" cy="7148513"/>
          </a:xfrm>
          <a:prstGeom prst="rect">
            <a:avLst/>
          </a:prstGeom>
          <a:noFill/>
        </p:spPr>
      </p:pic>
      <p:sp>
        <p:nvSpPr>
          <p:cNvPr id="86021" name="Text Box 5"/>
          <p:cNvSpPr txBox="1">
            <a:spLocks noChangeArrowheads="1"/>
          </p:cNvSpPr>
          <p:nvPr/>
        </p:nvSpPr>
        <p:spPr bwMode="auto">
          <a:xfrm>
            <a:off x="1214414" y="6491287"/>
            <a:ext cx="6762750" cy="366713"/>
          </a:xfrm>
          <a:prstGeom prst="rect">
            <a:avLst/>
          </a:prstGeom>
          <a:noFill/>
          <a:ln w="9525">
            <a:noFill/>
            <a:miter lim="800000"/>
            <a:headEnd/>
            <a:tailEnd/>
          </a:ln>
          <a:effectLst/>
        </p:spPr>
        <p:txBody>
          <a:bodyPr wrap="none">
            <a:spAutoFit/>
          </a:bodyPr>
          <a:lstStyle/>
          <a:p>
            <a:r>
              <a:rPr lang="pt-BR" b="1" dirty="0" err="1">
                <a:solidFill>
                  <a:schemeClr val="hlink"/>
                </a:solidFill>
              </a:rPr>
              <a:t>Ddos</a:t>
            </a:r>
            <a:r>
              <a:rPr lang="pt-BR" b="1" dirty="0">
                <a:solidFill>
                  <a:schemeClr val="hlink"/>
                </a:solidFill>
              </a:rPr>
              <a:t> </a:t>
            </a:r>
            <a:r>
              <a:rPr lang="pt-BR" b="1" dirty="0" err="1">
                <a:solidFill>
                  <a:schemeClr val="hlink"/>
                </a:solidFill>
              </a:rPr>
              <a:t>Ane</a:t>
            </a:r>
            <a:r>
              <a:rPr lang="pt-BR" b="1" dirty="0">
                <a:solidFill>
                  <a:schemeClr val="hlink"/>
                </a:solidFill>
              </a:rPr>
              <a:t>, Paula e à frente, Carolina, </a:t>
            </a:r>
            <a:r>
              <a:rPr lang="pt-BR" b="1" dirty="0" err="1">
                <a:solidFill>
                  <a:schemeClr val="hlink"/>
                </a:solidFill>
              </a:rPr>
              <a:t>Nardi</a:t>
            </a:r>
            <a:r>
              <a:rPr lang="pt-BR" b="1" dirty="0">
                <a:solidFill>
                  <a:schemeClr val="hlink"/>
                </a:solidFill>
              </a:rPr>
              <a:t>, Pedro e </a:t>
            </a:r>
            <a:r>
              <a:rPr lang="pt-BR" b="1" dirty="0" err="1">
                <a:solidFill>
                  <a:schemeClr val="hlink"/>
                </a:solidFill>
              </a:rPr>
              <a:t>Marcella</a:t>
            </a:r>
            <a:endParaRPr lang="pt-BR" b="1" dirty="0">
              <a:solidFill>
                <a:schemeClr val="hlink"/>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p:cNvSpPr>
          <p:nvPr>
            <p:ph type="body" idx="1"/>
          </p:nvPr>
        </p:nvSpPr>
        <p:spPr>
          <a:xfrm>
            <a:off x="395288" y="3284538"/>
            <a:ext cx="8229600" cy="2592387"/>
          </a:xfrm>
          <a:solidFill>
            <a:srgbClr val="EAEAEA"/>
          </a:solidFill>
          <a:ln w="38100">
            <a:solidFill>
              <a:schemeClr val="hlink"/>
            </a:solidFill>
          </a:ln>
        </p:spPr>
        <p:txBody>
          <a:bodyPr/>
          <a:lstStyle/>
          <a:p>
            <a:pPr eaLnBrk="1" hangingPunct="1">
              <a:lnSpc>
                <a:spcPct val="90000"/>
              </a:lnSpc>
            </a:pPr>
            <a:r>
              <a:rPr lang="pt-BR" sz="2800" smtClean="0"/>
              <a:t>Pressão positiva contínua nasal (CPAP nasal) é usada com freqüência no manuseio da doença da membrana hialina.</a:t>
            </a:r>
          </a:p>
          <a:p>
            <a:pPr eaLnBrk="1" hangingPunct="1">
              <a:lnSpc>
                <a:spcPct val="90000"/>
              </a:lnSpc>
            </a:pPr>
            <a:r>
              <a:rPr lang="pt-BR" sz="2800" smtClean="0"/>
              <a:t> Trauma nasal é uma complicação reconhecida de CPAP nasal, mas sua extensão não tem sido bem descrita.</a:t>
            </a:r>
          </a:p>
        </p:txBody>
      </p:sp>
      <p:pic>
        <p:nvPicPr>
          <p:cNvPr id="3075" name="Picture 4"/>
          <p:cNvPicPr>
            <a:picLocks noChangeAspect="1" noChangeArrowheads="1"/>
          </p:cNvPicPr>
          <p:nvPr/>
        </p:nvPicPr>
        <p:blipFill>
          <a:blip r:embed="rId2"/>
          <a:srcRect/>
          <a:stretch>
            <a:fillRect/>
          </a:stretch>
        </p:blipFill>
        <p:spPr bwMode="auto">
          <a:xfrm>
            <a:off x="2339975" y="260350"/>
            <a:ext cx="4686300" cy="2743200"/>
          </a:xfrm>
          <a:prstGeom prst="rect">
            <a:avLst/>
          </a:prstGeom>
          <a:noFill/>
          <a:ln w="38100">
            <a:solidFill>
              <a:schemeClr val="hlink"/>
            </a:solid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p:txBody>
          <a:bodyPr/>
          <a:lstStyle/>
          <a:p>
            <a:pPr eaLnBrk="1" hangingPunct="1"/>
            <a:r>
              <a:rPr lang="pt-BR" smtClean="0"/>
              <a:t>Introdução</a:t>
            </a:r>
          </a:p>
        </p:txBody>
      </p:sp>
      <p:sp>
        <p:nvSpPr>
          <p:cNvPr id="4099" name="Espaço Reservado para Conteúdo 2"/>
          <p:cNvSpPr>
            <a:spLocks noGrp="1"/>
          </p:cNvSpPr>
          <p:nvPr>
            <p:ph idx="1"/>
          </p:nvPr>
        </p:nvSpPr>
        <p:spPr/>
        <p:txBody>
          <a:bodyPr/>
          <a:lstStyle/>
          <a:p>
            <a:pPr eaLnBrk="1" hangingPunct="1"/>
            <a:r>
              <a:rPr lang="pt-BR" smtClean="0"/>
              <a:t>O CPAP administrado por via nasal – nCPAP – é amplamente utilizado no manejo respiratório de recém nascidos. </a:t>
            </a:r>
            <a:r>
              <a:rPr lang="en-US" baseline="30000" smtClean="0"/>
              <a:t>1-5</a:t>
            </a:r>
            <a:endParaRPr lang="pt-BR" smtClean="0"/>
          </a:p>
          <a:p>
            <a:pPr eaLnBrk="1" hangingPunct="1"/>
            <a:r>
              <a:rPr lang="pt-BR" smtClean="0"/>
              <a:t>Embora complicações como distensão gástrica e vazamento de ar são bem descritas, há pequena documentação sobre o trauma nasal, outro efeito adverso.</a:t>
            </a:r>
            <a:r>
              <a:rPr lang="en-US" baseline="30000" smtClean="0"/>
              <a:t> 6</a:t>
            </a:r>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pPr eaLnBrk="1" hangingPunct="1"/>
            <a:r>
              <a:rPr lang="pt-BR" smtClean="0"/>
              <a:t>Introdução</a:t>
            </a:r>
          </a:p>
        </p:txBody>
      </p:sp>
      <p:sp>
        <p:nvSpPr>
          <p:cNvPr id="3" name="Espaço Reservado para Conteúdo 2"/>
          <p:cNvSpPr>
            <a:spLocks noGrp="1"/>
          </p:cNvSpPr>
          <p:nvPr>
            <p:ph idx="1"/>
          </p:nvPr>
        </p:nvSpPr>
        <p:spPr/>
        <p:txBody>
          <a:bodyPr>
            <a:normAutofit fontScale="92500"/>
          </a:bodyPr>
          <a:lstStyle/>
          <a:p>
            <a:pPr eaLnBrk="1" hangingPunct="1">
              <a:lnSpc>
                <a:spcPct val="90000"/>
              </a:lnSpc>
              <a:defRPr/>
            </a:pPr>
            <a:r>
              <a:rPr lang="pt-BR" smtClean="0"/>
              <a:t>A pressão local do nCPAP tende a formar lesões de decúbito no RN devido a sua vulnerabilidade cutânea e fatores anatômicos como vascularização terminal da </a:t>
            </a:r>
            <a:r>
              <a:rPr lang="pt-BR" i="1" smtClean="0"/>
              <a:t>Columella nasi </a:t>
            </a:r>
            <a:r>
              <a:rPr lang="pt-BR" smtClean="0"/>
              <a:t>(septo nasal) e narinas.</a:t>
            </a:r>
            <a:r>
              <a:rPr lang="en-US" baseline="30000" smtClean="0"/>
              <a:t> 7</a:t>
            </a:r>
          </a:p>
          <a:p>
            <a:pPr eaLnBrk="1" hangingPunct="1">
              <a:lnSpc>
                <a:spcPct val="90000"/>
              </a:lnSpc>
              <a:defRPr/>
            </a:pPr>
            <a:r>
              <a:rPr lang="en-US" smtClean="0"/>
              <a:t>O trauma nasal é uma fonte de desconforto, possível sítio de infecção e um risco de sequela cosmética ou funcional ao longo termo. </a:t>
            </a:r>
            <a:r>
              <a:rPr lang="en-US" baseline="30000" smtClean="0"/>
              <a:t>8-10</a:t>
            </a:r>
          </a:p>
          <a:p>
            <a:pPr eaLnBrk="1" hangingPunct="1">
              <a:lnSpc>
                <a:spcPct val="90000"/>
              </a:lnSpc>
              <a:defRPr/>
            </a:pPr>
            <a:r>
              <a:rPr lang="en-US" smtClean="0"/>
              <a:t>Há poucos  e heterogêneos dados na literatura a respeito deste tópico.</a:t>
            </a:r>
            <a:r>
              <a:rPr lang="en-US" baseline="30000" smtClean="0"/>
              <a:t>11-16</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pPr eaLnBrk="1" hangingPunct="1"/>
            <a:r>
              <a:rPr lang="pt-BR" smtClean="0"/>
              <a:t>Introdução</a:t>
            </a:r>
          </a:p>
        </p:txBody>
      </p:sp>
      <p:sp>
        <p:nvSpPr>
          <p:cNvPr id="6147" name="Espaço Reservado para Conteúdo 2"/>
          <p:cNvSpPr>
            <a:spLocks noGrp="1"/>
          </p:cNvSpPr>
          <p:nvPr>
            <p:ph idx="1"/>
          </p:nvPr>
        </p:nvSpPr>
        <p:spPr>
          <a:xfrm>
            <a:off x="539750" y="1196975"/>
            <a:ext cx="8424863" cy="4525963"/>
          </a:xfrm>
        </p:spPr>
        <p:txBody>
          <a:bodyPr/>
          <a:lstStyle/>
          <a:p>
            <a:pPr eaLnBrk="1" hangingPunct="1"/>
            <a:r>
              <a:rPr lang="pt-BR" smtClean="0"/>
              <a:t>Robertson </a:t>
            </a:r>
            <a:r>
              <a:rPr lang="pt-BR" i="1" smtClean="0"/>
              <a:t>et al</a:t>
            </a:r>
            <a:r>
              <a:rPr lang="pt-BR" smtClean="0"/>
              <a:t> reportaram primeiramente uma taxa de 20% de deformidades nasais secundárias a nCPAP em lactentes com peso ao nascimento muito baixo (7 casos).</a:t>
            </a:r>
            <a:r>
              <a:rPr lang="en-US" baseline="30000" smtClean="0"/>
              <a:t> 11</a:t>
            </a:r>
          </a:p>
          <a:p>
            <a:pPr eaLnBrk="1" hangingPunct="1"/>
            <a:r>
              <a:rPr lang="en-US" smtClean="0"/>
              <a:t>Trauma nasal tem sido descrito em relatos de casos.</a:t>
            </a:r>
            <a:r>
              <a:rPr lang="en-US" baseline="30000" smtClean="0"/>
              <a:t>12,13</a:t>
            </a:r>
          </a:p>
          <a:p>
            <a:pPr eaLnBrk="1" hangingPunct="1"/>
            <a:r>
              <a:rPr lang="en-US" smtClean="0"/>
              <a:t>Yong </a:t>
            </a:r>
            <a:r>
              <a:rPr lang="en-US" i="1" smtClean="0"/>
              <a:t>et al </a:t>
            </a:r>
            <a:r>
              <a:rPr lang="en-US" smtClean="0"/>
              <a:t>estudaram o efeito da máscara </a:t>
            </a:r>
            <a:r>
              <a:rPr lang="en-US" i="1" smtClean="0"/>
              <a:t>versus </a:t>
            </a:r>
            <a:r>
              <a:rPr lang="en-US" smtClean="0"/>
              <a:t>cânula no desenvolvimento do trauma nasal</a:t>
            </a:r>
            <a:r>
              <a:rPr lang="pt-BR" smtClean="0"/>
              <a:t> e não achou significância estatística entre os dois (29% vs 35% respectivamente).</a:t>
            </a:r>
            <a:r>
              <a:rPr lang="en-US" baseline="30000" smtClean="0"/>
              <a:t> 14</a:t>
            </a:r>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468313" y="0"/>
            <a:ext cx="8229600" cy="1143000"/>
          </a:xfrm>
        </p:spPr>
        <p:txBody>
          <a:bodyPr/>
          <a:lstStyle/>
          <a:p>
            <a:pPr eaLnBrk="1" hangingPunct="1"/>
            <a:r>
              <a:rPr lang="pt-BR" smtClean="0"/>
              <a:t>Introdução</a:t>
            </a:r>
          </a:p>
        </p:txBody>
      </p:sp>
      <p:sp>
        <p:nvSpPr>
          <p:cNvPr id="3" name="Espaço Reservado para Conteúdo 2"/>
          <p:cNvSpPr>
            <a:spLocks noGrp="1"/>
          </p:cNvSpPr>
          <p:nvPr>
            <p:ph idx="1"/>
          </p:nvPr>
        </p:nvSpPr>
        <p:spPr/>
        <p:txBody>
          <a:bodyPr>
            <a:normAutofit lnSpcReduction="10000"/>
          </a:bodyPr>
          <a:lstStyle/>
          <a:p>
            <a:pPr eaLnBrk="1" hangingPunct="1">
              <a:lnSpc>
                <a:spcPct val="90000"/>
              </a:lnSpc>
              <a:defRPr/>
            </a:pPr>
            <a:r>
              <a:rPr lang="pt-BR" sz="2800" smtClean="0"/>
              <a:t>Outros estudos relataram estas complicações com resultados secundários, comparando diferentes sistemas de nCPAP.</a:t>
            </a:r>
            <a:r>
              <a:rPr lang="pt-BR" sz="2800" baseline="30000" smtClean="0"/>
              <a:t>15,16</a:t>
            </a:r>
          </a:p>
          <a:p>
            <a:pPr eaLnBrk="1" hangingPunct="1">
              <a:defRPr/>
            </a:pPr>
            <a:r>
              <a:rPr lang="pt-BR" sz="2800" smtClean="0"/>
              <a:t>Além disso, a nomenclatura de tais lesões nasais é muito variável(trauma nasal, lesões,     quebra, branqueamento, sangramento ou necrose).</a:t>
            </a:r>
          </a:p>
          <a:p>
            <a:pPr eaLnBrk="1" hangingPunct="1">
              <a:lnSpc>
                <a:spcPct val="90000"/>
              </a:lnSpc>
              <a:defRPr/>
            </a:pPr>
            <a:r>
              <a:rPr lang="pt-BR" sz="2800" smtClean="0"/>
              <a:t>Os objetivos deste estudo observacional prospectivo eram avaliar a incidência, severidade e fatores de risco para o trauma nasal em decorrência do nCPAP.</a:t>
            </a:r>
          </a:p>
          <a:p>
            <a:pPr eaLnBrk="1" hangingPunct="1">
              <a:lnSpc>
                <a:spcPct val="90000"/>
              </a:lnSpc>
              <a:defRPr/>
            </a:pPr>
            <a:r>
              <a:rPr lang="pt-BR" sz="2800" smtClean="0"/>
              <a:t>Foi utilizado um sistema de classificação adaptado derivado da literatura de úlcera de decúbito.</a:t>
            </a:r>
            <a:r>
              <a:rPr lang="pt-BR" sz="2800" baseline="30000" smtClean="0"/>
              <a:t>17,18</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3"/>
          <p:cNvSpPr>
            <a:spLocks noGrp="1"/>
          </p:cNvSpPr>
          <p:nvPr>
            <p:ph type="ctrTitle"/>
          </p:nvPr>
        </p:nvSpPr>
        <p:spPr/>
        <p:txBody>
          <a:bodyPr/>
          <a:lstStyle/>
          <a:p>
            <a:pPr eaLnBrk="1" hangingPunct="1"/>
            <a:r>
              <a:rPr lang="pt-BR" smtClean="0"/>
              <a:t>Pacientes e Métodos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pPr eaLnBrk="1" hangingPunct="1"/>
            <a:r>
              <a:rPr lang="pt-BR" smtClean="0"/>
              <a:t>Cenário e Pacientes</a:t>
            </a:r>
          </a:p>
        </p:txBody>
      </p:sp>
      <p:sp>
        <p:nvSpPr>
          <p:cNvPr id="9219" name="Espaço Reservado para Conteúdo 2"/>
          <p:cNvSpPr>
            <a:spLocks noGrp="1"/>
          </p:cNvSpPr>
          <p:nvPr>
            <p:ph idx="1"/>
          </p:nvPr>
        </p:nvSpPr>
        <p:spPr/>
        <p:txBody>
          <a:bodyPr/>
          <a:lstStyle/>
          <a:p>
            <a:pPr eaLnBrk="1" hangingPunct="1"/>
            <a:r>
              <a:rPr lang="pt-BR" smtClean="0"/>
              <a:t>Todos os pacientes que foram admitidos entre janeiro de 2002 e dezembro de 2007 na unidade de terapia intensiva neonatal do Hospital da Universadade de Lausanne, Suíça, foram considerados elegíveis.</a:t>
            </a:r>
          </a:p>
          <a:p>
            <a:pPr eaLnBrk="1" hangingPunct="1"/>
            <a:r>
              <a:rPr lang="pt-BR" smtClean="0"/>
              <a:t>A UTIN tem capacidade para 30 leitos, onde são atendidos 500-600 neonatos por ano, incluindo 120-140 pesando &lt;1500g.</a:t>
            </a:r>
          </a:p>
          <a:p>
            <a:pPr eaLnBrk="1" hangingPunct="1">
              <a:buFont typeface="Arial" pitchFamily="34" charset="0"/>
              <a:buNone/>
            </a:pPr>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pPr eaLnBrk="1" hangingPunct="1"/>
            <a:r>
              <a:rPr lang="pt-BR" smtClean="0"/>
              <a:t>Cenário e Pacientes</a:t>
            </a:r>
          </a:p>
        </p:txBody>
      </p:sp>
      <p:sp>
        <p:nvSpPr>
          <p:cNvPr id="10243" name="Espaço Reservado para Conteúdo 2"/>
          <p:cNvSpPr>
            <a:spLocks noGrp="1"/>
          </p:cNvSpPr>
          <p:nvPr>
            <p:ph idx="1"/>
          </p:nvPr>
        </p:nvSpPr>
        <p:spPr/>
        <p:txBody>
          <a:bodyPr/>
          <a:lstStyle/>
          <a:p>
            <a:pPr eaLnBrk="1" hangingPunct="1"/>
            <a:r>
              <a:rPr lang="pt-BR" smtClean="0"/>
              <a:t>O critério de inclusão:  tratamento com nCPAP.</a:t>
            </a:r>
          </a:p>
          <a:p>
            <a:pPr eaLnBrk="1" hangingPunct="1"/>
            <a:r>
              <a:rPr lang="pt-BR" smtClean="0"/>
              <a:t>O critério de exclusão: terapia com nCPAP &lt;24h, lesões nasais pré-existentes secundárias a intubação nasotraqueal, malformações em trato respiratório superior ou pacientes referidos de outros centros após &gt;24h de nCPAP.</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eaLnBrk="1" hangingPunct="1"/>
            <a:r>
              <a:rPr lang="pt-BR" smtClean="0"/>
              <a:t>Cenário e Pacientes</a:t>
            </a:r>
          </a:p>
        </p:txBody>
      </p:sp>
      <p:sp>
        <p:nvSpPr>
          <p:cNvPr id="11267" name="Espaço Reservado para Conteúdo 2"/>
          <p:cNvSpPr>
            <a:spLocks noGrp="1"/>
          </p:cNvSpPr>
          <p:nvPr>
            <p:ph idx="1"/>
          </p:nvPr>
        </p:nvSpPr>
        <p:spPr/>
        <p:txBody>
          <a:bodyPr/>
          <a:lstStyle/>
          <a:p>
            <a:pPr eaLnBrk="1" hangingPunct="1"/>
            <a:r>
              <a:rPr lang="pt-BR" smtClean="0"/>
              <a:t>Todos os RN foram observados prospectivamente desde o primeiro dia em nCPAP até seu desmame para detectar a injúria nasal. Se a lesão persistisse, foi organizado acompanhamento ambulatorial com cirurgião plástico pediátrico.</a:t>
            </a:r>
          </a:p>
          <a:p>
            <a:pPr eaLnBrk="1" hangingPunct="1"/>
            <a:endParaRPr 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t>Aplicações e modalidades do </a:t>
            </a:r>
            <a:r>
              <a:rPr lang="pt-BR" dirty="0" err="1" smtClean="0"/>
              <a:t>nCPAP</a:t>
            </a:r>
            <a:endParaRPr lang="pt-BR" dirty="0"/>
          </a:p>
        </p:txBody>
      </p:sp>
      <p:sp>
        <p:nvSpPr>
          <p:cNvPr id="12291" name="Espaço Reservado para Conteúdo 2"/>
          <p:cNvSpPr>
            <a:spLocks noGrp="1"/>
          </p:cNvSpPr>
          <p:nvPr>
            <p:ph idx="1"/>
          </p:nvPr>
        </p:nvSpPr>
        <p:spPr/>
        <p:txBody>
          <a:bodyPr/>
          <a:lstStyle/>
          <a:p>
            <a:pPr eaLnBrk="1" hangingPunct="1"/>
            <a:r>
              <a:rPr lang="pt-BR" smtClean="0"/>
              <a:t>A política padrão da UTIN onde ocorreu o estudo é promover o uso rotineiro de nCPAP dentro de minutos para todos os RN com angústia respiratória de várias etiologias.</a:t>
            </a:r>
          </a:p>
          <a:p>
            <a:pPr eaLnBrk="1" hangingPunct="1"/>
            <a:r>
              <a:rPr lang="pt-BR" smtClean="0"/>
              <a:t>Pressão de 5 cm de H</a:t>
            </a:r>
            <a:r>
              <a:rPr lang="en-US" baseline="-25000" smtClean="0"/>
              <a:t>2</a:t>
            </a:r>
            <a:r>
              <a:rPr lang="pt-BR" smtClean="0"/>
              <a:t>O é mantida e o oxigênio é ajustado para manter PaO</a:t>
            </a:r>
            <a:r>
              <a:rPr lang="en-US" baseline="-25000" smtClean="0"/>
              <a:t>2</a:t>
            </a:r>
            <a:r>
              <a:rPr lang="en-US" smtClean="0"/>
              <a:t>&gt;</a:t>
            </a:r>
            <a:r>
              <a:rPr lang="pt-BR" smtClean="0"/>
              <a:t> 50 mmHg.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t>Aplicações e modalidades do </a:t>
            </a:r>
            <a:r>
              <a:rPr lang="pt-BR" dirty="0" err="1" smtClean="0"/>
              <a:t>nCPAP</a:t>
            </a:r>
            <a:endParaRPr lang="pt-BR" dirty="0"/>
          </a:p>
        </p:txBody>
      </p:sp>
      <p:sp>
        <p:nvSpPr>
          <p:cNvPr id="3" name="Espaço Reservado para Conteúdo 2"/>
          <p:cNvSpPr>
            <a:spLocks noGrp="1"/>
          </p:cNvSpPr>
          <p:nvPr>
            <p:ph idx="1"/>
          </p:nvPr>
        </p:nvSpPr>
        <p:spPr/>
        <p:txBody>
          <a:bodyPr>
            <a:normAutofit fontScale="92500"/>
          </a:bodyPr>
          <a:lstStyle/>
          <a:p>
            <a:pPr eaLnBrk="1" hangingPunct="1">
              <a:lnSpc>
                <a:spcPct val="90000"/>
              </a:lnSpc>
              <a:defRPr/>
            </a:pPr>
            <a:r>
              <a:rPr lang="pt-BR" sz="3000" smtClean="0"/>
              <a:t>Intubação nasal e ventilação mecânica são considerados quando o tratamento em nCPAP não é suficiente para atingir PaO</a:t>
            </a:r>
            <a:r>
              <a:rPr lang="en-US" sz="3000" baseline="-25000" smtClean="0"/>
              <a:t>2</a:t>
            </a:r>
            <a:r>
              <a:rPr lang="en-US" sz="3000" smtClean="0"/>
              <a:t> satisfatória sob FiO</a:t>
            </a:r>
            <a:r>
              <a:rPr lang="en-US" sz="3000" baseline="-25000" smtClean="0"/>
              <a:t>2</a:t>
            </a:r>
            <a:r>
              <a:rPr lang="en-US" sz="3000" smtClean="0"/>
              <a:t> 80-100% O</a:t>
            </a:r>
            <a:r>
              <a:rPr lang="en-US" sz="3000" baseline="-25000" smtClean="0"/>
              <a:t>2 </a:t>
            </a:r>
            <a:r>
              <a:rPr lang="en-US" sz="3000" smtClean="0"/>
              <a:t>e manter  PaCO</a:t>
            </a:r>
            <a:r>
              <a:rPr lang="en-US" sz="3000" baseline="-25000" smtClean="0"/>
              <a:t>2</a:t>
            </a:r>
            <a:r>
              <a:rPr lang="en-US" sz="3000" smtClean="0"/>
              <a:t>&lt; 65 mmHg, ou para aliviar retrações marcadas ou apnéias frequentes.</a:t>
            </a:r>
            <a:endParaRPr lang="pt-BR" sz="3000" smtClean="0"/>
          </a:p>
          <a:p>
            <a:pPr eaLnBrk="1" hangingPunct="1">
              <a:lnSpc>
                <a:spcPct val="90000"/>
              </a:lnSpc>
              <a:defRPr/>
            </a:pPr>
            <a:r>
              <a:rPr lang="pt-BR" sz="3000" smtClean="0"/>
              <a:t>Desmame de nCPAP era considerado quando a taquipnéia e retrações desapareciam ou eram mínimas ou quando não havia mais a necessidade e O</a:t>
            </a:r>
            <a:r>
              <a:rPr lang="en-US" sz="3000" baseline="-25000" smtClean="0"/>
              <a:t>2</a:t>
            </a:r>
            <a:r>
              <a:rPr lang="en-US" sz="3000" smtClean="0"/>
              <a:t> suplementar.</a:t>
            </a:r>
          </a:p>
          <a:p>
            <a:pPr eaLnBrk="1" hangingPunct="1">
              <a:lnSpc>
                <a:spcPct val="90000"/>
              </a:lnSpc>
              <a:defRPr/>
            </a:pPr>
            <a:r>
              <a:rPr lang="en-US" sz="3000" smtClean="0"/>
              <a:t>Se FR&gt;70ipm, retrações profundas, apnéia com bradicardia frequente.</a:t>
            </a:r>
            <a:endParaRPr lang="pt-BR" sz="3000" smtClean="0"/>
          </a:p>
          <a:p>
            <a:pPr eaLnBrk="1" hangingPunct="1">
              <a:lnSpc>
                <a:spcPct val="90000"/>
              </a:lnSpc>
              <a:defRPr/>
            </a:pPr>
            <a:endParaRPr lang="pt-BR" sz="30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t>Aplicações e modalidades do </a:t>
            </a:r>
            <a:r>
              <a:rPr lang="pt-BR" dirty="0" err="1" smtClean="0"/>
              <a:t>nCPAP</a:t>
            </a:r>
            <a:endParaRPr lang="pt-BR" dirty="0"/>
          </a:p>
        </p:txBody>
      </p:sp>
      <p:sp>
        <p:nvSpPr>
          <p:cNvPr id="14339" name="Espaço Reservado para Conteúdo 2"/>
          <p:cNvSpPr>
            <a:spLocks noGrp="1"/>
          </p:cNvSpPr>
          <p:nvPr>
            <p:ph idx="1"/>
          </p:nvPr>
        </p:nvSpPr>
        <p:spPr>
          <a:xfrm>
            <a:off x="179388" y="1600200"/>
            <a:ext cx="8964612" cy="4525963"/>
          </a:xfrm>
        </p:spPr>
        <p:txBody>
          <a:bodyPr/>
          <a:lstStyle/>
          <a:p>
            <a:pPr eaLnBrk="1" hangingPunct="1"/>
            <a:r>
              <a:rPr lang="pt-BR" smtClean="0"/>
              <a:t>Ao longo do estudo, o mesmo sistema de   nCPAP foi utilizado (</a:t>
            </a:r>
            <a:r>
              <a:rPr lang="pt-BR" i="1" smtClean="0"/>
              <a:t>Infant Flow Driver system</a:t>
            </a:r>
            <a:r>
              <a:rPr lang="pt-BR" smtClean="0"/>
              <a:t>, Hamilton Medical, Bonaduz,Switzerland)</a:t>
            </a:r>
            <a:br>
              <a:rPr lang="pt-BR" smtClean="0"/>
            </a:br>
            <a:r>
              <a:rPr lang="pt-BR" smtClean="0"/>
              <a:t>. Máscaras e prongas nasais foram utilizadas alternadamente, em todos os pacientes, trocando os dispositivos cada 4-6h.</a:t>
            </a:r>
          </a:p>
          <a:p>
            <a:pPr eaLnBrk="1" hangingPunct="1"/>
            <a:r>
              <a:rPr lang="pt-BR" smtClean="0"/>
              <a:t>Seu tamanho foi adaptado ao nariz e narinas e foram fixados a um chapéu com bigodes de velcro (</a:t>
            </a:r>
            <a:r>
              <a:rPr lang="pt-BR" smtClean="0">
                <a:solidFill>
                  <a:schemeClr val="hlink"/>
                </a:solidFill>
              </a:rPr>
              <a:t>Figura 1 A,B</a:t>
            </a:r>
            <a:r>
              <a:rPr lang="pt-BR" smtClean="0"/>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Grp="1" noChangeAspect="1" noChangeArrowheads="1"/>
          </p:cNvPicPr>
          <p:nvPr>
            <p:ph idx="1"/>
          </p:nvPr>
        </p:nvPicPr>
        <p:blipFill>
          <a:blip r:embed="rId2"/>
          <a:srcRect/>
          <a:stretch>
            <a:fillRect/>
          </a:stretch>
        </p:blipFill>
        <p:spPr>
          <a:xfrm>
            <a:off x="211138" y="1484313"/>
            <a:ext cx="8969375" cy="4392612"/>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sz="4000" smtClean="0"/>
              <a:t>Aplicações e modalidades de nCPAP</a:t>
            </a:r>
          </a:p>
        </p:txBody>
      </p:sp>
      <p:sp>
        <p:nvSpPr>
          <p:cNvPr id="16387" name="Espaço Reservado para Conteúdo 2"/>
          <p:cNvSpPr>
            <a:spLocks noGrp="1"/>
          </p:cNvSpPr>
          <p:nvPr>
            <p:ph idx="1"/>
          </p:nvPr>
        </p:nvSpPr>
        <p:spPr>
          <a:xfrm>
            <a:off x="-180975" y="1268413"/>
            <a:ext cx="8686800" cy="4525962"/>
          </a:xfrm>
        </p:spPr>
        <p:txBody>
          <a:bodyPr/>
          <a:lstStyle/>
          <a:p>
            <a:pPr eaLnBrk="1" hangingPunct="1"/>
            <a:r>
              <a:rPr lang="pt-BR" smtClean="0"/>
              <a:t>Cuidados da enfermagem incluíam massagens gentis, sem nenhuma pomada, nos pontos de pressão dos dispositivos nasais a cada 2-4h.</a:t>
            </a:r>
          </a:p>
          <a:p>
            <a:pPr eaLnBrk="1" hangingPunct="1"/>
            <a:r>
              <a:rPr lang="pt-BR" smtClean="0"/>
              <a:t>Quando o trauma nasal aparecia era massageado com pomada de dexpanthenolum e paracetamol na presença de escores de dor elevados. Se persistente o trauma, filme de hidrocolóide era colocado.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t>Aplicações e modalidades do </a:t>
            </a:r>
            <a:r>
              <a:rPr lang="pt-BR" dirty="0" err="1" smtClean="0"/>
              <a:t>nCPAP</a:t>
            </a:r>
            <a:endParaRPr lang="pt-BR" dirty="0"/>
          </a:p>
        </p:txBody>
      </p:sp>
      <p:sp>
        <p:nvSpPr>
          <p:cNvPr id="17411" name="Espaço Reservado para Conteúdo 2"/>
          <p:cNvSpPr>
            <a:spLocks noGrp="1"/>
          </p:cNvSpPr>
          <p:nvPr>
            <p:ph idx="1"/>
          </p:nvPr>
        </p:nvSpPr>
        <p:spPr/>
        <p:txBody>
          <a:bodyPr/>
          <a:lstStyle/>
          <a:p>
            <a:pPr eaLnBrk="1" hangingPunct="1"/>
            <a:r>
              <a:rPr lang="pt-BR" smtClean="0"/>
              <a:t>Estas atitudes não foram consideradas intervencionistas pois já eram aplicadas a todos os pacientes em uso de nCPAP antes do início do estudo.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t>Descrição e Classificação do Trauma Nasal</a:t>
            </a:r>
            <a:endParaRPr lang="pt-BR" dirty="0"/>
          </a:p>
        </p:txBody>
      </p:sp>
      <p:sp>
        <p:nvSpPr>
          <p:cNvPr id="18435" name="Espaço Reservado para Conteúdo 2"/>
          <p:cNvSpPr>
            <a:spLocks noGrp="1"/>
          </p:cNvSpPr>
          <p:nvPr>
            <p:ph idx="1"/>
          </p:nvPr>
        </p:nvSpPr>
        <p:spPr/>
        <p:txBody>
          <a:bodyPr/>
          <a:lstStyle/>
          <a:p>
            <a:pPr eaLnBrk="1" hangingPunct="1"/>
            <a:r>
              <a:rPr lang="pt-BR" smtClean="0"/>
              <a:t>A classificação foi baseada na padronização de úlcera de decúbito do NPUAP (</a:t>
            </a:r>
            <a:r>
              <a:rPr lang="pt-BR" i="1" smtClean="0"/>
              <a:t>National Pressure Ulcer Advisory Panel</a:t>
            </a:r>
            <a:r>
              <a:rPr lang="pt-BR" smtClean="0"/>
              <a:t>)</a:t>
            </a:r>
            <a:r>
              <a:rPr lang="pt-BR" baseline="30000" smtClean="0"/>
              <a:t>17,18</a:t>
            </a:r>
            <a:r>
              <a:rPr lang="pt-BR" smtClean="0"/>
              <a:t> dos EUA.</a:t>
            </a:r>
          </a:p>
          <a:p>
            <a:pPr eaLnBrk="1" hangingPunct="1">
              <a:buFont typeface="Arial" pitchFamily="34" charset="0"/>
              <a:buNone/>
            </a:pPr>
            <a:r>
              <a:rPr lang="pt-BR" smtClean="0"/>
              <a:t>                        (</a:t>
            </a:r>
            <a:r>
              <a:rPr lang="pt-BR" smtClean="0">
                <a:solidFill>
                  <a:schemeClr val="hlink"/>
                </a:solidFill>
              </a:rPr>
              <a:t>Figuras 2A, 2B, 2C</a:t>
            </a:r>
            <a:r>
              <a:rPr lang="pt-BR" smtClean="0"/>
              <a:t>)</a:t>
            </a:r>
          </a:p>
          <a:p>
            <a:pPr eaLnBrk="1" hangingPunct="1"/>
            <a:endParaRPr lang="pt-BR"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p:cNvSpPr>
          <p:nvPr>
            <p:ph type="body" idx="1"/>
          </p:nvPr>
        </p:nvSpPr>
        <p:spPr>
          <a:xfrm>
            <a:off x="539750" y="260350"/>
            <a:ext cx="8229600" cy="4525963"/>
          </a:xfrm>
        </p:spPr>
        <p:txBody>
          <a:bodyPr/>
          <a:lstStyle/>
          <a:p>
            <a:pPr eaLnBrk="1" hangingPunct="1"/>
            <a:r>
              <a:rPr lang="pt-BR" sz="2800" smtClean="0"/>
              <a:t>Estágio I: eritema sem branqueamento, ou seja,  pele intacta (Figura 2A)</a:t>
            </a:r>
          </a:p>
          <a:p>
            <a:pPr eaLnBrk="1" hangingPunct="1"/>
            <a:r>
              <a:rPr lang="pt-BR" sz="2800" smtClean="0"/>
              <a:t> Estágio II:úlcera superficial ou erosão, com espessura parcial, perda de pele (Figura 2B)</a:t>
            </a:r>
          </a:p>
          <a:p>
            <a:pPr eaLnBrk="1" hangingPunct="1"/>
            <a:r>
              <a:rPr lang="pt-BR" sz="2800" smtClean="0"/>
              <a:t>  Estágio III: necrose, com espessura total, perda de pele (Figura 2C)</a:t>
            </a:r>
          </a:p>
          <a:p>
            <a:pPr eaLnBrk="1" hangingPunct="1"/>
            <a:endParaRPr lang="pt-BR" smtClean="0"/>
          </a:p>
        </p:txBody>
      </p:sp>
      <p:pic>
        <p:nvPicPr>
          <p:cNvPr id="19459" name="Picture 2"/>
          <p:cNvPicPr>
            <a:picLocks noChangeAspect="1" noChangeArrowheads="1"/>
          </p:cNvPicPr>
          <p:nvPr/>
        </p:nvPicPr>
        <p:blipFill>
          <a:blip r:embed="rId2"/>
          <a:srcRect/>
          <a:stretch>
            <a:fillRect/>
          </a:stretch>
        </p:blipFill>
        <p:spPr bwMode="auto">
          <a:xfrm>
            <a:off x="0" y="3068638"/>
            <a:ext cx="9020175" cy="2647950"/>
          </a:xfrm>
          <a:prstGeom prst="rect">
            <a:avLst/>
          </a:prstGeom>
          <a:noFill/>
          <a:ln w="9525">
            <a:noFill/>
            <a:miter lim="800000"/>
            <a:headEnd/>
            <a:tailEnd/>
          </a:ln>
        </p:spPr>
      </p:pic>
      <p:sp>
        <p:nvSpPr>
          <p:cNvPr id="19460" name="Rectangle 5"/>
          <p:cNvSpPr>
            <a:spLocks noChangeArrowheads="1"/>
          </p:cNvSpPr>
          <p:nvPr/>
        </p:nvSpPr>
        <p:spPr bwMode="auto">
          <a:xfrm>
            <a:off x="0" y="5300663"/>
            <a:ext cx="9144000" cy="842962"/>
          </a:xfrm>
          <a:prstGeom prst="rect">
            <a:avLst/>
          </a:prstGeom>
          <a:solidFill>
            <a:schemeClr val="accent1"/>
          </a:solidFill>
          <a:ln w="9525">
            <a:solidFill>
              <a:schemeClr val="tx1"/>
            </a:solidFill>
            <a:miter lim="800000"/>
            <a:headEnd/>
            <a:tailEnd/>
          </a:ln>
        </p:spPr>
        <p:txBody>
          <a:bodyPr wrap="none" anchor="ctr"/>
          <a:lstStyle/>
          <a:p>
            <a:pPr algn="ctr" eaLnBrk="1" hangingPunct="1"/>
            <a:r>
              <a:rPr lang="pt-BR"/>
              <a:t>Fig.2. Classificação do trauma nasal: (A):Estágio I (eritema sem branqueamento; (B):</a:t>
            </a:r>
          </a:p>
          <a:p>
            <a:pPr algn="ctr" eaLnBrk="1" hangingPunct="1"/>
            <a:r>
              <a:rPr lang="pt-BR"/>
              <a:t>Estágio II (erosão superficial); (C): Estágio III (necrose com espessamento</a:t>
            </a:r>
          </a:p>
          <a:p>
            <a:pPr algn="ctr" eaLnBrk="1" hangingPunct="1"/>
            <a:r>
              <a:rPr lang="pt-BR"/>
              <a:t>total da pele)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pPr eaLnBrk="1" hangingPunct="1"/>
            <a:r>
              <a:rPr lang="pt-BR" smtClean="0"/>
              <a:t>Dados</a:t>
            </a:r>
          </a:p>
        </p:txBody>
      </p:sp>
      <p:sp>
        <p:nvSpPr>
          <p:cNvPr id="20483" name="Espaço Reservado para Conteúdo 2"/>
          <p:cNvSpPr>
            <a:spLocks noGrp="1"/>
          </p:cNvSpPr>
          <p:nvPr>
            <p:ph idx="1"/>
          </p:nvPr>
        </p:nvSpPr>
        <p:spPr/>
        <p:txBody>
          <a:bodyPr/>
          <a:lstStyle/>
          <a:p>
            <a:pPr eaLnBrk="1" hangingPunct="1"/>
            <a:r>
              <a:rPr lang="pt-BR" smtClean="0"/>
              <a:t>Dados administrativos, demográficos, clínicos e respiratórios foram registrados anonimamente e computadorizados.</a:t>
            </a:r>
          </a:p>
          <a:p>
            <a:pPr eaLnBrk="1" hangingPunct="1"/>
            <a:r>
              <a:rPr lang="pt-BR" smtClean="0"/>
              <a:t>Todo o trauma nasal secundário ao nCPAP foi sempre reportado utilizando um formulário indicando a data, severidade, evolução e possível tratamento.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pPr eaLnBrk="1" hangingPunct="1"/>
            <a:r>
              <a:rPr lang="pt-BR" smtClean="0"/>
              <a:t>Análise Estatística</a:t>
            </a:r>
          </a:p>
        </p:txBody>
      </p:sp>
      <p:sp>
        <p:nvSpPr>
          <p:cNvPr id="3" name="Espaço Reservado para Conteúdo 2"/>
          <p:cNvSpPr>
            <a:spLocks noGrp="1"/>
          </p:cNvSpPr>
          <p:nvPr>
            <p:ph idx="1"/>
          </p:nvPr>
        </p:nvSpPr>
        <p:spPr/>
        <p:txBody>
          <a:bodyPr>
            <a:normAutofit fontScale="92500" lnSpcReduction="10000"/>
          </a:bodyPr>
          <a:lstStyle/>
          <a:p>
            <a:pPr eaLnBrk="1" hangingPunct="1">
              <a:lnSpc>
                <a:spcPct val="90000"/>
              </a:lnSpc>
              <a:defRPr/>
            </a:pPr>
            <a:r>
              <a:rPr lang="pt-BR" smtClean="0"/>
              <a:t>Os resultados foram analisados com o SPSS V.15.0 para Windows. </a:t>
            </a:r>
          </a:p>
          <a:p>
            <a:pPr eaLnBrk="1" hangingPunct="1">
              <a:lnSpc>
                <a:spcPct val="90000"/>
              </a:lnSpc>
              <a:defRPr/>
            </a:pPr>
            <a:r>
              <a:rPr lang="pt-BR" smtClean="0"/>
              <a:t>Entre os grupos foram realizadas análises univariadas de variância. Foram realizados Testes </a:t>
            </a:r>
            <a:r>
              <a:rPr lang="el-GR" smtClean="0"/>
              <a:t>χ</a:t>
            </a:r>
            <a:r>
              <a:rPr lang="en-US" baseline="30000" smtClean="0"/>
              <a:t>2</a:t>
            </a:r>
            <a:r>
              <a:rPr lang="pt-BR" smtClean="0"/>
              <a:t> (quiquadrado) para frequências, com comparações dois a dois num segundo passo e testes pós-hoc (Tukey) para comparação de variáveis dois a dois.</a:t>
            </a:r>
          </a:p>
          <a:p>
            <a:pPr eaLnBrk="1" hangingPunct="1">
              <a:lnSpc>
                <a:spcPct val="90000"/>
              </a:lnSpc>
              <a:defRPr/>
            </a:pPr>
            <a:r>
              <a:rPr lang="pt-BR" smtClean="0"/>
              <a:t>  Foram realizadas correlação e regressões logísticas. </a:t>
            </a:r>
          </a:p>
          <a:p>
            <a:pPr eaLnBrk="1" hangingPunct="1">
              <a:lnSpc>
                <a:spcPct val="90000"/>
              </a:lnSpc>
              <a:defRPr/>
            </a:pPr>
            <a:r>
              <a:rPr lang="pt-BR" smtClean="0"/>
              <a:t>O limiar para significância foi de p&lt;0.05.</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ustomShape 1"/>
          <p:cNvSpPr>
            <a:spLocks noChangeArrowheads="1"/>
          </p:cNvSpPr>
          <p:nvPr/>
        </p:nvSpPr>
        <p:spPr bwMode="auto">
          <a:xfrm>
            <a:off x="457200" y="274638"/>
            <a:ext cx="8229600" cy="1143000"/>
          </a:xfrm>
          <a:prstGeom prst="rect">
            <a:avLst/>
          </a:prstGeom>
          <a:noFill/>
          <a:ln w="9525">
            <a:noFill/>
            <a:miter lim="800000"/>
            <a:headEnd/>
            <a:tailEnd/>
          </a:ln>
        </p:spPr>
        <p:txBody>
          <a:bodyPr lIns="0" tIns="0" rIns="0" bIns="0" anchor="ctr"/>
          <a:lstStyle/>
          <a:p>
            <a:pPr algn="ctr" eaLnBrk="1" hangingPunct="1"/>
            <a:r>
              <a:rPr lang="en-US" sz="4400">
                <a:latin typeface="Calibri" pitchFamily="34" charset="0"/>
              </a:rPr>
              <a:t>RESULTADOS</a:t>
            </a:r>
            <a:endParaRPr lang="pt-BR">
              <a:latin typeface="Calibri" pitchFamily="34" charset="0"/>
            </a:endParaRPr>
          </a:p>
        </p:txBody>
      </p:sp>
      <p:sp>
        <p:nvSpPr>
          <p:cNvPr id="22531" name="CustomShape 2"/>
          <p:cNvSpPr>
            <a:spLocks noChangeArrowheads="1"/>
          </p:cNvSpPr>
          <p:nvPr/>
        </p:nvSpPr>
        <p:spPr bwMode="auto">
          <a:xfrm>
            <a:off x="457200" y="1446213"/>
            <a:ext cx="8229600" cy="4935537"/>
          </a:xfrm>
          <a:prstGeom prst="rect">
            <a:avLst/>
          </a:prstGeom>
          <a:noFill/>
          <a:ln w="9525">
            <a:noFill/>
            <a:miter lim="800000"/>
            <a:headEnd/>
            <a:tailEnd/>
          </a:ln>
        </p:spPr>
        <p:txBody>
          <a:bodyPr lIns="0" tIns="0" rIns="0" bIns="0"/>
          <a:lstStyle/>
          <a:p>
            <a:pPr marL="457200" indent="-457200" algn="just" eaLnBrk="1" hangingPunct="1">
              <a:buFont typeface="Arial" pitchFamily="34" charset="0"/>
              <a:buChar char="•"/>
            </a:pPr>
            <a:r>
              <a:rPr lang="en-US" sz="3200">
                <a:latin typeface="Calibri" pitchFamily="34" charset="0"/>
              </a:rPr>
              <a:t>Dos 2987 RN admitidos na UTIN durante o estudo, 1529 foram tratados com CPAP nasal (51,2 %).</a:t>
            </a:r>
          </a:p>
          <a:p>
            <a:pPr marL="457200" indent="-457200" algn="just" eaLnBrk="1" hangingPunct="1">
              <a:buFont typeface="Arial" pitchFamily="34" charset="0"/>
              <a:buChar char="•"/>
            </a:pPr>
            <a:endParaRPr lang="pt-BR">
              <a:latin typeface="Calibri" pitchFamily="34" charset="0"/>
            </a:endParaRPr>
          </a:p>
          <a:p>
            <a:pPr marL="457200" indent="-457200" algn="just" eaLnBrk="1" hangingPunct="1">
              <a:buFont typeface="Arial" pitchFamily="34" charset="0"/>
              <a:buChar char="•"/>
            </a:pPr>
            <a:r>
              <a:rPr lang="en-US" sz="3200">
                <a:latin typeface="Calibri" pitchFamily="34" charset="0"/>
              </a:rPr>
              <a:t>Os critérios de exclusão estavam presentes em 396 pacientes: </a:t>
            </a:r>
            <a:endParaRPr lang="pt-BR">
              <a:latin typeface="Calibri" pitchFamily="34" charset="0"/>
            </a:endParaRPr>
          </a:p>
          <a:p>
            <a:pPr marL="914400" lvl="1" indent="-457200" algn="just" eaLnBrk="1" hangingPunct="1">
              <a:buFont typeface="Wingdings" pitchFamily="2" charset="2"/>
              <a:buChar char="§"/>
            </a:pPr>
            <a:r>
              <a:rPr lang="en-US" sz="2400">
                <a:latin typeface="Calibri" pitchFamily="34" charset="0"/>
              </a:rPr>
              <a:t>250 tratados com CPAP nasal &lt;24 h</a:t>
            </a:r>
            <a:endParaRPr lang="pt-BR" sz="1400">
              <a:latin typeface="Calibri" pitchFamily="34" charset="0"/>
            </a:endParaRPr>
          </a:p>
          <a:p>
            <a:pPr marL="914400" lvl="1" indent="-457200" algn="just" eaLnBrk="1" hangingPunct="1">
              <a:buFont typeface="Wingdings" pitchFamily="2" charset="2"/>
              <a:buChar char="§"/>
            </a:pPr>
            <a:r>
              <a:rPr lang="en-US" sz="2400">
                <a:latin typeface="Calibri" pitchFamily="34" charset="0"/>
              </a:rPr>
              <a:t>105 com lesão nasal pré-existente secundária a intubação nasal </a:t>
            </a:r>
            <a:endParaRPr lang="pt-BR" sz="1400">
              <a:latin typeface="Calibri" pitchFamily="34" charset="0"/>
            </a:endParaRPr>
          </a:p>
          <a:p>
            <a:pPr marL="914400" lvl="1" indent="-457200" algn="just" eaLnBrk="1" hangingPunct="1">
              <a:buFont typeface="Wingdings" pitchFamily="2" charset="2"/>
              <a:buChar char="§"/>
            </a:pPr>
            <a:r>
              <a:rPr lang="en-US" sz="2400">
                <a:latin typeface="Calibri" pitchFamily="34" charset="0"/>
              </a:rPr>
              <a:t>2 com malformações de vias aéreas superiores</a:t>
            </a:r>
            <a:endParaRPr lang="pt-BR" sz="1400">
              <a:latin typeface="Calibri" pitchFamily="34" charset="0"/>
            </a:endParaRPr>
          </a:p>
          <a:p>
            <a:pPr marL="914400" lvl="1" indent="-457200" algn="just" eaLnBrk="1" hangingPunct="1">
              <a:buFont typeface="Wingdings" pitchFamily="2" charset="2"/>
              <a:buChar char="§"/>
            </a:pPr>
            <a:r>
              <a:rPr lang="en-US" sz="2400">
                <a:latin typeface="Calibri" pitchFamily="34" charset="0"/>
              </a:rPr>
              <a:t>39 referidos de outra Unidade após &gt; 24 h de CPAP nasal</a:t>
            </a:r>
            <a:endParaRPr lang="pt-BR" sz="1400">
              <a:latin typeface="Calibri" pitchFamily="34" charset="0"/>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2"/>
          <p:cNvSpPr>
            <a:spLocks noGrp="1"/>
          </p:cNvSpPr>
          <p:nvPr>
            <p:ph type="title"/>
          </p:nvPr>
        </p:nvSpPr>
        <p:spPr/>
        <p:txBody>
          <a:bodyPr/>
          <a:lstStyle/>
          <a:p>
            <a:pPr eaLnBrk="1" hangingPunct="1"/>
            <a:r>
              <a:rPr lang="pt-BR" smtClean="0"/>
              <a:t>RESULTADOS</a:t>
            </a:r>
          </a:p>
        </p:txBody>
      </p:sp>
      <p:sp>
        <p:nvSpPr>
          <p:cNvPr id="4" name="Espaço Reservado para Conteúdo 3"/>
          <p:cNvSpPr>
            <a:spLocks noGrp="1"/>
          </p:cNvSpPr>
          <p:nvPr>
            <p:ph idx="1"/>
          </p:nvPr>
        </p:nvSpPr>
        <p:spPr/>
        <p:txBody>
          <a:bodyPr>
            <a:normAutofit fontScale="92500" lnSpcReduction="10000"/>
          </a:bodyPr>
          <a:lstStyle/>
          <a:p>
            <a:pPr marL="457200" indent="-457200" algn="just" eaLnBrk="1" hangingPunct="1">
              <a:lnSpc>
                <a:spcPct val="90000"/>
              </a:lnSpc>
              <a:defRPr/>
            </a:pPr>
            <a:r>
              <a:rPr lang="pt-BR" smtClean="0"/>
              <a:t>Durante o seguimento, 144 pacientes foram perdidos:</a:t>
            </a:r>
          </a:p>
          <a:p>
            <a:pPr marL="857250" lvl="1" indent="-457200" algn="just" eaLnBrk="1" hangingPunct="1">
              <a:lnSpc>
                <a:spcPct val="90000"/>
              </a:lnSpc>
              <a:defRPr/>
            </a:pPr>
            <a:r>
              <a:rPr lang="pt-BR" smtClean="0"/>
              <a:t>101 transferidos para outra unidade enquanto ainda sob CPAP nasal</a:t>
            </a:r>
          </a:p>
          <a:p>
            <a:pPr marL="857250" lvl="1" indent="-457200" algn="just" eaLnBrk="1" hangingPunct="1">
              <a:lnSpc>
                <a:spcPct val="90000"/>
              </a:lnSpc>
              <a:defRPr/>
            </a:pPr>
            <a:r>
              <a:rPr lang="pt-BR" smtClean="0"/>
              <a:t>43 morreram</a:t>
            </a:r>
          </a:p>
          <a:p>
            <a:pPr marL="457200" indent="-457200" algn="just" eaLnBrk="1" hangingPunct="1">
              <a:lnSpc>
                <a:spcPct val="90000"/>
              </a:lnSpc>
              <a:defRPr/>
            </a:pPr>
            <a:r>
              <a:rPr lang="pt-BR" smtClean="0"/>
              <a:t>No total, </a:t>
            </a:r>
            <a:r>
              <a:rPr lang="pt-BR" b="1" smtClean="0"/>
              <a:t>989 doentes</a:t>
            </a:r>
            <a:r>
              <a:rPr lang="pt-BR" smtClean="0"/>
              <a:t> foram incluídos e observados durante 13719 dias de tratamento com CPAP nasal.</a:t>
            </a:r>
          </a:p>
          <a:p>
            <a:pPr marL="457200" indent="-457200" algn="just" eaLnBrk="1" hangingPunct="1">
              <a:lnSpc>
                <a:spcPct val="90000"/>
              </a:lnSpc>
              <a:defRPr/>
            </a:pPr>
            <a:r>
              <a:rPr lang="pt-BR" smtClean="0"/>
              <a:t>Na </a:t>
            </a:r>
            <a:r>
              <a:rPr lang="pt-BR" smtClean="0">
                <a:solidFill>
                  <a:schemeClr val="hlink"/>
                </a:solidFill>
              </a:rPr>
              <a:t>Tabela 1,</a:t>
            </a:r>
            <a:r>
              <a:rPr lang="pt-BR" smtClean="0"/>
              <a:t> características demográficas e neonatais da população estudada e na Tabela 2, as principais indicações do uso de nCPAP. </a:t>
            </a:r>
          </a:p>
          <a:p>
            <a:pPr marL="457200" indent="-457200" eaLnBrk="1" hangingPunct="1">
              <a:lnSpc>
                <a:spcPct val="90000"/>
              </a:lnSpc>
              <a:defRPr/>
            </a:pPr>
            <a:endParaRPr lang="pt-BR"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ustomShape 1"/>
          <p:cNvSpPr>
            <a:spLocks noChangeArrowheads="1"/>
          </p:cNvSpPr>
          <p:nvPr/>
        </p:nvSpPr>
        <p:spPr bwMode="auto">
          <a:xfrm>
            <a:off x="457200" y="274638"/>
            <a:ext cx="8229600" cy="1143000"/>
          </a:xfrm>
          <a:prstGeom prst="rect">
            <a:avLst/>
          </a:prstGeom>
          <a:noFill/>
          <a:ln w="9525">
            <a:noFill/>
            <a:miter lim="800000"/>
            <a:headEnd/>
            <a:tailEnd/>
          </a:ln>
        </p:spPr>
        <p:txBody>
          <a:bodyPr lIns="0" tIns="0" rIns="0" bIns="0" anchor="ctr"/>
          <a:lstStyle/>
          <a:p>
            <a:pPr algn="ctr" eaLnBrk="1" hangingPunct="1"/>
            <a:r>
              <a:rPr lang="en-US" sz="3200">
                <a:latin typeface="Calibri" pitchFamily="34" charset="0"/>
              </a:rPr>
              <a:t>Características </a:t>
            </a:r>
            <a:r>
              <a:rPr lang="pt-BR" sz="3200">
                <a:latin typeface="Calibri" pitchFamily="34" charset="0"/>
              </a:rPr>
              <a:t>demográficas e neonatais </a:t>
            </a:r>
            <a:r>
              <a:rPr lang="en-US" sz="3200">
                <a:latin typeface="Calibri" pitchFamily="34" charset="0"/>
              </a:rPr>
              <a:t>população do estudo</a:t>
            </a:r>
            <a:endParaRPr lang="pt-BR" sz="1200">
              <a:latin typeface="Calibri" pitchFamily="34" charset="0"/>
            </a:endParaRPr>
          </a:p>
        </p:txBody>
      </p:sp>
      <p:sp>
        <p:nvSpPr>
          <p:cNvPr id="24579" name="CustomShape 2"/>
          <p:cNvSpPr>
            <a:spLocks noChangeArrowheads="1"/>
          </p:cNvSpPr>
          <p:nvPr/>
        </p:nvSpPr>
        <p:spPr bwMode="auto">
          <a:xfrm>
            <a:off x="457200" y="1600200"/>
            <a:ext cx="8229600" cy="4525963"/>
          </a:xfrm>
          <a:prstGeom prst="rect">
            <a:avLst/>
          </a:prstGeom>
          <a:noFill/>
          <a:ln w="9525">
            <a:noFill/>
            <a:miter lim="800000"/>
            <a:headEnd/>
            <a:tailEnd/>
          </a:ln>
        </p:spPr>
        <p:txBody>
          <a:bodyPr lIns="0" tIns="0" rIns="0" bIns="0"/>
          <a:lstStyle/>
          <a:p>
            <a:pPr algn="just" eaLnBrk="1" hangingPunct="1"/>
            <a:endParaRPr lang="pt-BR">
              <a:latin typeface="Calibri" pitchFamily="34" charset="0"/>
            </a:endParaRPr>
          </a:p>
          <a:p>
            <a:pPr algn="just" eaLnBrk="1" hangingPunct="1"/>
            <a:r>
              <a:rPr lang="en-US" sz="2600">
                <a:latin typeface="Calibri" pitchFamily="34" charset="0"/>
              </a:rPr>
              <a:t>	</a:t>
            </a:r>
            <a:endParaRPr lang="pt-BR">
              <a:latin typeface="Calibri" pitchFamily="34" charset="0"/>
            </a:endParaRPr>
          </a:p>
          <a:p>
            <a:pPr algn="just" eaLnBrk="1" hangingPunct="1"/>
            <a:endParaRPr lang="pt-BR">
              <a:latin typeface="Calibri" pitchFamily="34" charset="0"/>
            </a:endParaRPr>
          </a:p>
        </p:txBody>
      </p:sp>
      <p:sp>
        <p:nvSpPr>
          <p:cNvPr id="24580" name="CustomShape 3"/>
          <p:cNvSpPr>
            <a:spLocks noChangeArrowheads="1"/>
          </p:cNvSpPr>
          <p:nvPr/>
        </p:nvSpPr>
        <p:spPr bwMode="auto">
          <a:xfrm>
            <a:off x="457200" y="1600200"/>
            <a:ext cx="8229600" cy="4525963"/>
          </a:xfrm>
          <a:prstGeom prst="rect">
            <a:avLst/>
          </a:prstGeom>
          <a:noFill/>
          <a:ln w="9525">
            <a:noFill/>
            <a:miter lim="800000"/>
            <a:headEnd/>
            <a:tailEnd/>
          </a:ln>
        </p:spPr>
        <p:txBody>
          <a:bodyPr/>
          <a:lstStyle/>
          <a:p>
            <a:pPr eaLnBrk="1" hangingPunct="1"/>
            <a:endParaRPr lang="pt-BR"/>
          </a:p>
        </p:txBody>
      </p:sp>
      <p:pic>
        <p:nvPicPr>
          <p:cNvPr id="24581" name="Imagem 1"/>
          <p:cNvPicPr>
            <a:picLocks noChangeAspect="1"/>
          </p:cNvPicPr>
          <p:nvPr/>
        </p:nvPicPr>
        <p:blipFill>
          <a:blip r:embed="rId3"/>
          <a:srcRect/>
          <a:stretch>
            <a:fillRect/>
          </a:stretch>
        </p:blipFill>
        <p:spPr bwMode="auto">
          <a:xfrm>
            <a:off x="1317625" y="1773238"/>
            <a:ext cx="6638925" cy="4391025"/>
          </a:xfrm>
          <a:prstGeom prst="rect">
            <a:avLst/>
          </a:prstGeom>
          <a:noFill/>
          <a:ln w="9525">
            <a:noFill/>
            <a:miter lim="800000"/>
            <a:headEnd/>
            <a:tailEnd/>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m 1"/>
          <p:cNvPicPr>
            <a:picLocks noChangeAspect="1"/>
          </p:cNvPicPr>
          <p:nvPr/>
        </p:nvPicPr>
        <p:blipFill>
          <a:blip r:embed="rId2"/>
          <a:srcRect/>
          <a:stretch>
            <a:fillRect/>
          </a:stretch>
        </p:blipFill>
        <p:spPr bwMode="auto">
          <a:xfrm>
            <a:off x="900113" y="1617663"/>
            <a:ext cx="7083425" cy="4332287"/>
          </a:xfrm>
          <a:prstGeom prst="rect">
            <a:avLst/>
          </a:prstGeom>
          <a:noFill/>
          <a:ln w="9525">
            <a:noFill/>
            <a:miter lim="800000"/>
            <a:headEnd/>
            <a:tailEnd/>
          </a:ln>
        </p:spPr>
      </p:pic>
      <p:sp>
        <p:nvSpPr>
          <p:cNvPr id="25603" name="Título 2"/>
          <p:cNvSpPr>
            <a:spLocks noGrp="1"/>
          </p:cNvSpPr>
          <p:nvPr>
            <p:ph type="title"/>
          </p:nvPr>
        </p:nvSpPr>
        <p:spPr/>
        <p:txBody>
          <a:bodyPr/>
          <a:lstStyle/>
          <a:p>
            <a:pPr eaLnBrk="1" hangingPunct="1"/>
            <a:r>
              <a:rPr lang="pt-BR" sz="2800" smtClean="0"/>
              <a:t>Principais indicações para tratamento com CPAP nasal</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ustomShape 1"/>
          <p:cNvSpPr>
            <a:spLocks noChangeArrowheads="1"/>
          </p:cNvSpPr>
          <p:nvPr/>
        </p:nvSpPr>
        <p:spPr bwMode="auto">
          <a:xfrm>
            <a:off x="457200" y="274638"/>
            <a:ext cx="8229600" cy="1143000"/>
          </a:xfrm>
          <a:prstGeom prst="rect">
            <a:avLst/>
          </a:prstGeom>
          <a:noFill/>
          <a:ln w="9525">
            <a:noFill/>
            <a:miter lim="800000"/>
            <a:headEnd/>
            <a:tailEnd/>
          </a:ln>
        </p:spPr>
        <p:txBody>
          <a:bodyPr lIns="0" tIns="0" rIns="0" bIns="0" anchor="ctr"/>
          <a:lstStyle/>
          <a:p>
            <a:pPr algn="ctr" eaLnBrk="1" hangingPunct="1"/>
            <a:r>
              <a:rPr lang="en-US" sz="3600">
                <a:latin typeface="Calibri" pitchFamily="34" charset="0"/>
              </a:rPr>
              <a:t>Incidência e gravidade do trauma nasal</a:t>
            </a:r>
            <a:endParaRPr lang="pt-BR" sz="2000">
              <a:latin typeface="Calibri" pitchFamily="34" charset="0"/>
            </a:endParaRPr>
          </a:p>
        </p:txBody>
      </p:sp>
      <p:sp>
        <p:nvSpPr>
          <p:cNvPr id="26627" name="CustomShape 2"/>
          <p:cNvSpPr>
            <a:spLocks noChangeArrowheads="1"/>
          </p:cNvSpPr>
          <p:nvPr/>
        </p:nvSpPr>
        <p:spPr bwMode="auto">
          <a:xfrm>
            <a:off x="457200" y="1600200"/>
            <a:ext cx="8229600" cy="4525963"/>
          </a:xfrm>
          <a:prstGeom prst="rect">
            <a:avLst/>
          </a:prstGeom>
          <a:noFill/>
          <a:ln w="9525">
            <a:noFill/>
            <a:miter lim="800000"/>
            <a:headEnd/>
            <a:tailEnd/>
          </a:ln>
        </p:spPr>
        <p:txBody>
          <a:bodyPr lIns="0" tIns="0" rIns="0" bIns="0"/>
          <a:lstStyle/>
          <a:p>
            <a:pPr marL="457200" indent="-457200" algn="just" eaLnBrk="1" hangingPunct="1">
              <a:buFont typeface="Arial" pitchFamily="34" charset="0"/>
              <a:buChar char="•"/>
            </a:pPr>
            <a:r>
              <a:rPr lang="en-US" sz="2400">
                <a:latin typeface="Calibri" pitchFamily="34" charset="0"/>
              </a:rPr>
              <a:t>Entre os </a:t>
            </a:r>
            <a:r>
              <a:rPr lang="en-US" sz="2400">
                <a:solidFill>
                  <a:schemeClr val="hlink"/>
                </a:solidFill>
                <a:latin typeface="Calibri" pitchFamily="34" charset="0"/>
              </a:rPr>
              <a:t>989 </a:t>
            </a:r>
            <a:r>
              <a:rPr lang="en-US" sz="2400">
                <a:latin typeface="Calibri" pitchFamily="34" charset="0"/>
              </a:rPr>
              <a:t>doentes incluídos, </a:t>
            </a:r>
            <a:r>
              <a:rPr lang="en-US" sz="2400" b="1">
                <a:solidFill>
                  <a:srgbClr val="FF0000"/>
                </a:solidFill>
                <a:latin typeface="Calibri" pitchFamily="34" charset="0"/>
              </a:rPr>
              <a:t>420 (42,5%)</a:t>
            </a:r>
            <a:r>
              <a:rPr lang="en-US" sz="2400">
                <a:latin typeface="Calibri" pitchFamily="34" charset="0"/>
              </a:rPr>
              <a:t> desenvolveram um trauma nasal. </a:t>
            </a:r>
          </a:p>
          <a:p>
            <a:pPr marL="457200" indent="-457200" algn="just" eaLnBrk="1" hangingPunct="1">
              <a:buFont typeface="Arial" pitchFamily="34" charset="0"/>
              <a:buChar char="•"/>
            </a:pPr>
            <a:endParaRPr lang="pt-BR" sz="1400">
              <a:latin typeface="Calibri" pitchFamily="34" charset="0"/>
            </a:endParaRPr>
          </a:p>
          <a:p>
            <a:pPr marL="457200" indent="-457200" algn="just" eaLnBrk="1" hangingPunct="1">
              <a:buFont typeface="Arial" pitchFamily="34" charset="0"/>
              <a:buChar char="•"/>
            </a:pPr>
            <a:r>
              <a:rPr lang="en-US" sz="2400">
                <a:latin typeface="Calibri" pitchFamily="34" charset="0"/>
              </a:rPr>
              <a:t>De acordo com a classificação, houve </a:t>
            </a:r>
          </a:p>
          <a:p>
            <a:pPr marL="914400" lvl="1" indent="-457200" algn="just" eaLnBrk="1" hangingPunct="1">
              <a:buFont typeface="Wingdings" pitchFamily="2" charset="2"/>
              <a:buChar char="§"/>
            </a:pPr>
            <a:r>
              <a:rPr lang="en-US" sz="2400" b="1">
                <a:latin typeface="Calibri" pitchFamily="34" charset="0"/>
              </a:rPr>
              <a:t>371</a:t>
            </a:r>
            <a:r>
              <a:rPr lang="en-US" sz="2400">
                <a:latin typeface="Calibri" pitchFamily="34" charset="0"/>
              </a:rPr>
              <a:t> (88,3%) casos de trauma nasal estágio I </a:t>
            </a:r>
          </a:p>
          <a:p>
            <a:pPr marL="914400" lvl="1" indent="-457200" algn="just" eaLnBrk="1" hangingPunct="1">
              <a:buFont typeface="Wingdings" pitchFamily="2" charset="2"/>
              <a:buChar char="§"/>
            </a:pPr>
            <a:r>
              <a:rPr lang="en-US" sz="2400" b="1">
                <a:latin typeface="Calibri" pitchFamily="34" charset="0"/>
              </a:rPr>
              <a:t>46</a:t>
            </a:r>
            <a:r>
              <a:rPr lang="en-US" sz="2400">
                <a:latin typeface="Calibri" pitchFamily="34" charset="0"/>
              </a:rPr>
              <a:t> (11%) casos de estágio II </a:t>
            </a:r>
          </a:p>
          <a:p>
            <a:pPr marL="914400" lvl="1" indent="-457200" algn="just" eaLnBrk="1" hangingPunct="1">
              <a:buFont typeface="Wingdings" pitchFamily="2" charset="2"/>
              <a:buChar char="§"/>
            </a:pPr>
            <a:r>
              <a:rPr lang="en-US" sz="2400" b="1">
                <a:latin typeface="Calibri" pitchFamily="34" charset="0"/>
              </a:rPr>
              <a:t>3</a:t>
            </a:r>
            <a:r>
              <a:rPr lang="en-US" sz="2400">
                <a:latin typeface="Calibri" pitchFamily="34" charset="0"/>
              </a:rPr>
              <a:t> (0,7%) casos de estágio III. </a:t>
            </a:r>
          </a:p>
          <a:p>
            <a:pPr marL="457200" indent="-457200" algn="just" eaLnBrk="1" hangingPunct="1">
              <a:buFont typeface="Arial" pitchFamily="34" charset="0"/>
              <a:buChar char="•"/>
            </a:pPr>
            <a:endParaRPr lang="pt-BR" sz="1400">
              <a:latin typeface="Calibri" pitchFamily="34" charset="0"/>
            </a:endParaRPr>
          </a:p>
          <a:p>
            <a:pPr marL="457200" indent="-457200" algn="just" eaLnBrk="1" hangingPunct="1">
              <a:buFont typeface="Arial" pitchFamily="34" charset="0"/>
              <a:buChar char="•"/>
            </a:pPr>
            <a:r>
              <a:rPr lang="en-US" sz="2400">
                <a:latin typeface="Calibri" pitchFamily="34" charset="0"/>
              </a:rPr>
              <a:t>Isto corresponde a uma incidência de 30,6 casos de trauma nasal/1000 dias de CPAP nasal, respectivamente 27,1 casos estágio I/1000 dias de nCPAP e 3,5 casos de estágios II-III/1000 dias de CPAP nasal. </a:t>
            </a:r>
          </a:p>
          <a:p>
            <a:pPr marL="457200" indent="-457200" algn="just" eaLnBrk="1" hangingPunct="1">
              <a:buFont typeface="Arial" pitchFamily="34" charset="0"/>
              <a:buChar char="•"/>
            </a:pPr>
            <a:endParaRPr lang="pt-BR" sz="1400">
              <a:latin typeface="Calibri" pitchFamily="34" charset="0"/>
            </a:endParaRPr>
          </a:p>
          <a:p>
            <a:pPr marL="457200" indent="-457200" algn="just" eaLnBrk="1" hangingPunct="1">
              <a:buFont typeface="Arial" pitchFamily="34" charset="0"/>
              <a:buChar char="•"/>
            </a:pPr>
            <a:r>
              <a:rPr lang="en-US" sz="2400">
                <a:latin typeface="Calibri" pitchFamily="34" charset="0"/>
              </a:rPr>
              <a:t>Para análise estatística, os 3 pacientes que desenvolveram estágio III foram agrupados com o estágio II. </a:t>
            </a:r>
            <a:endParaRPr lang="pt-BR" sz="1400">
              <a:latin typeface="Calibri" pitchFamily="34" charset="0"/>
            </a:endParaRPr>
          </a:p>
        </p:txBody>
      </p:sp>
      <p:sp>
        <p:nvSpPr>
          <p:cNvPr id="26628" name="CustomShape 3"/>
          <p:cNvSpPr>
            <a:spLocks noChangeArrowheads="1"/>
          </p:cNvSpPr>
          <p:nvPr/>
        </p:nvSpPr>
        <p:spPr bwMode="auto">
          <a:xfrm>
            <a:off x="457200" y="1600200"/>
            <a:ext cx="8229600" cy="4525963"/>
          </a:xfrm>
          <a:prstGeom prst="rect">
            <a:avLst/>
          </a:prstGeom>
          <a:noFill/>
          <a:ln w="9525">
            <a:noFill/>
            <a:miter lim="800000"/>
            <a:headEnd/>
            <a:tailEnd/>
          </a:ln>
        </p:spPr>
        <p:txBody>
          <a:bodyPr lIns="0" tIns="0" rIns="0" bIns="0"/>
          <a:lstStyle/>
          <a:p>
            <a:pPr eaLnBrk="1" hangingPunct="1"/>
            <a:endParaRPr lang="pt-BR">
              <a:latin typeface="Calibri" pitchFamily="34" charset="0"/>
            </a:endParaRPr>
          </a:p>
          <a:p>
            <a:pPr eaLnBrk="1" hangingPunct="1"/>
            <a:endParaRPr lang="pt-BR">
              <a:latin typeface="Calibri" pitchFamily="34" charset="0"/>
            </a:endParaRPr>
          </a:p>
          <a:p>
            <a:pPr eaLnBrk="1" hangingPunct="1"/>
            <a:endParaRPr lang="pt-BR">
              <a:latin typeface="Calibri" pitchFamily="34" charset="0"/>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ustomShape 1"/>
          <p:cNvSpPr>
            <a:spLocks noChangeArrowheads="1"/>
          </p:cNvSpPr>
          <p:nvPr/>
        </p:nvSpPr>
        <p:spPr bwMode="auto">
          <a:xfrm>
            <a:off x="457200" y="274638"/>
            <a:ext cx="8229600" cy="1143000"/>
          </a:xfrm>
          <a:prstGeom prst="rect">
            <a:avLst/>
          </a:prstGeom>
          <a:noFill/>
          <a:ln w="9525">
            <a:noFill/>
            <a:miter lim="800000"/>
            <a:headEnd/>
            <a:tailEnd/>
          </a:ln>
        </p:spPr>
        <p:txBody>
          <a:bodyPr/>
          <a:lstStyle/>
          <a:p>
            <a:pPr eaLnBrk="1" hangingPunct="1"/>
            <a:endParaRPr lang="pt-BR"/>
          </a:p>
        </p:txBody>
      </p:sp>
      <p:sp>
        <p:nvSpPr>
          <p:cNvPr id="27651" name="CustomShape 2"/>
          <p:cNvSpPr>
            <a:spLocks noChangeArrowheads="1"/>
          </p:cNvSpPr>
          <p:nvPr/>
        </p:nvSpPr>
        <p:spPr bwMode="auto">
          <a:xfrm>
            <a:off x="457200" y="1268413"/>
            <a:ext cx="8229600" cy="4525962"/>
          </a:xfrm>
          <a:prstGeom prst="rect">
            <a:avLst/>
          </a:prstGeom>
          <a:noFill/>
          <a:ln w="9525">
            <a:noFill/>
            <a:miter lim="800000"/>
            <a:headEnd/>
            <a:tailEnd/>
          </a:ln>
        </p:spPr>
        <p:txBody>
          <a:bodyPr lIns="0" tIns="0" rIns="0" bIns="0"/>
          <a:lstStyle/>
          <a:p>
            <a:pPr marL="285750" indent="-285750" algn="just" eaLnBrk="1" hangingPunct="1">
              <a:buFont typeface="Arial" pitchFamily="34" charset="0"/>
              <a:buChar char="•"/>
            </a:pPr>
            <a:endParaRPr lang="pt-BR">
              <a:latin typeface="Calibri" pitchFamily="34" charset="0"/>
            </a:endParaRPr>
          </a:p>
          <a:p>
            <a:pPr marL="285750" indent="-285750" algn="just" eaLnBrk="1" hangingPunct="1">
              <a:buFont typeface="Arial" pitchFamily="34" charset="0"/>
              <a:buChar char="•"/>
            </a:pPr>
            <a:r>
              <a:rPr lang="en-US" sz="2400">
                <a:latin typeface="Calibri" pitchFamily="34" charset="0"/>
              </a:rPr>
              <a:t>Trauma nasal devido a CPAP nasal desenvolveu-se em </a:t>
            </a:r>
          </a:p>
          <a:p>
            <a:pPr marL="914400" lvl="1" indent="-457200" algn="just" eaLnBrk="1" hangingPunct="1">
              <a:buFont typeface="Wingdings" pitchFamily="2" charset="2"/>
              <a:buChar char="§"/>
            </a:pPr>
            <a:r>
              <a:rPr lang="en-US" sz="2400" b="1">
                <a:solidFill>
                  <a:srgbClr val="FF0000"/>
                </a:solidFill>
                <a:latin typeface="Calibri" pitchFamily="34" charset="0"/>
              </a:rPr>
              <a:t>90% dos pacientes com &lt;28 semanas de gestação </a:t>
            </a:r>
          </a:p>
          <a:p>
            <a:pPr marL="914400" lvl="1" indent="-457200" algn="just" eaLnBrk="1" hangingPunct="1">
              <a:buFont typeface="Wingdings" pitchFamily="2" charset="2"/>
              <a:buChar char="§"/>
            </a:pPr>
            <a:r>
              <a:rPr lang="en-US" sz="2400" b="1">
                <a:solidFill>
                  <a:srgbClr val="FF0000"/>
                </a:solidFill>
                <a:latin typeface="Calibri" pitchFamily="34" charset="0"/>
              </a:rPr>
              <a:t>77% dos pacientes com &lt;32 semanas de gestação</a:t>
            </a:r>
          </a:p>
          <a:p>
            <a:pPr marL="914400" lvl="1" indent="-457200" algn="just" eaLnBrk="1" hangingPunct="1">
              <a:buFont typeface="Wingdings" pitchFamily="2" charset="2"/>
              <a:buChar char="§"/>
            </a:pPr>
            <a:r>
              <a:rPr lang="en-US" sz="2400" b="1">
                <a:solidFill>
                  <a:srgbClr val="FF0000"/>
                </a:solidFill>
                <a:latin typeface="Calibri" pitchFamily="34" charset="0"/>
              </a:rPr>
              <a:t>28% dos pacientes com ≥32 semanas de gestação</a:t>
            </a:r>
          </a:p>
          <a:p>
            <a:pPr marL="914400" lvl="1" indent="-457200" algn="just" eaLnBrk="1" hangingPunct="1">
              <a:buFont typeface="Wingdings" pitchFamily="2" charset="2"/>
              <a:buChar char="§"/>
            </a:pPr>
            <a:r>
              <a:rPr lang="en-US" sz="2400" b="1">
                <a:solidFill>
                  <a:srgbClr val="FF0000"/>
                </a:solidFill>
                <a:latin typeface="Calibri" pitchFamily="34" charset="0"/>
              </a:rPr>
              <a:t>11% dos neonatos a termo. </a:t>
            </a:r>
          </a:p>
          <a:p>
            <a:pPr marL="285750" indent="-285750" algn="just" eaLnBrk="1" hangingPunct="1">
              <a:buFont typeface="Arial" pitchFamily="34" charset="0"/>
              <a:buChar char="•"/>
            </a:pPr>
            <a:endParaRPr lang="pt-BR" sz="1400" b="1">
              <a:solidFill>
                <a:srgbClr val="FF0000"/>
              </a:solidFill>
              <a:latin typeface="Calibri" pitchFamily="34" charset="0"/>
            </a:endParaRPr>
          </a:p>
          <a:p>
            <a:pPr marL="285750" indent="-285750" algn="just" eaLnBrk="1" hangingPunct="1">
              <a:buFont typeface="Arial" pitchFamily="34" charset="0"/>
              <a:buChar char="•"/>
            </a:pPr>
            <a:r>
              <a:rPr lang="en-US" sz="2400">
                <a:latin typeface="Calibri" pitchFamily="34" charset="0"/>
              </a:rPr>
              <a:t>Freqüência de trauma nasal em recém-nascidos com &lt;26 semanas e peso &lt;750 g não foi maior do que quando comparadas com crianças de 26-28 semanas e peso ao nascimento de 750-1000g</a:t>
            </a:r>
          </a:p>
          <a:p>
            <a:pPr marL="285750" indent="-285750" algn="just" eaLnBrk="1" hangingPunct="1">
              <a:buFont typeface="Arial" pitchFamily="34" charset="0"/>
              <a:buChar char="•"/>
            </a:pPr>
            <a:r>
              <a:rPr lang="en-US" sz="2400">
                <a:latin typeface="Calibri" pitchFamily="34" charset="0"/>
              </a:rPr>
              <a:t>Análise correlacional confirmou que </a:t>
            </a:r>
            <a:r>
              <a:rPr lang="en-US" sz="2400" b="1">
                <a:solidFill>
                  <a:schemeClr val="hlink"/>
                </a:solidFill>
                <a:latin typeface="Calibri" pitchFamily="34" charset="0"/>
              </a:rPr>
              <a:t>a idade gestacional e o peso se correlacionam inversamente com a gravidade do trauma nasal.</a:t>
            </a:r>
          </a:p>
          <a:p>
            <a:pPr marL="285750" indent="-285750" algn="just" eaLnBrk="1" hangingPunct="1">
              <a:buFont typeface="Arial" pitchFamily="34" charset="0"/>
              <a:buChar char="•"/>
            </a:pPr>
            <a:r>
              <a:rPr lang="en-US" sz="2400" b="1">
                <a:solidFill>
                  <a:schemeClr val="hlink"/>
                </a:solidFill>
                <a:latin typeface="Calibri" pitchFamily="34" charset="0"/>
              </a:rPr>
              <a:t>Na Tabela 3, </a:t>
            </a:r>
            <a:r>
              <a:rPr lang="pt-BR"/>
              <a:t>as características dos subgrupos de pacientes de acordo com o estágio do trauma nasal.</a:t>
            </a:r>
          </a:p>
        </p:txBody>
      </p:sp>
      <p:sp>
        <p:nvSpPr>
          <p:cNvPr id="3" name="Título 2"/>
          <p:cNvSpPr>
            <a:spLocks noGrp="1"/>
          </p:cNvSpPr>
          <p:nvPr>
            <p:ph type="title"/>
          </p:nvPr>
        </p:nvSpPr>
        <p:spPr/>
        <p:txBody>
          <a:bodyPr rtlCol="0">
            <a:normAutofit fontScale="90000"/>
          </a:bodyPr>
          <a:lstStyle/>
          <a:p>
            <a:pPr eaLnBrk="1" fontAlgn="auto" hangingPunct="1">
              <a:spcAft>
                <a:spcPts val="0"/>
              </a:spcAft>
              <a:defRPr/>
            </a:pPr>
            <a:r>
              <a:rPr lang="pt-BR" dirty="0" smtClean="0"/>
              <a:t/>
            </a:r>
            <a:br>
              <a:rPr lang="pt-BR" dirty="0" smtClean="0"/>
            </a:br>
            <a:r>
              <a:rPr lang="pt-BR" dirty="0" smtClean="0"/>
              <a:t>Incidência </a:t>
            </a:r>
            <a:r>
              <a:rPr lang="pt-BR" dirty="0"/>
              <a:t>e gravidade do trauma nasal</a:t>
            </a:r>
            <a:r>
              <a:rPr lang="pt-BR" sz="2800" dirty="0"/>
              <a:t/>
            </a:r>
            <a:br>
              <a:rPr lang="pt-BR" sz="2800" dirty="0"/>
            </a:br>
            <a:endParaRPr lang="pt-BR" dirty="0"/>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a:xfrm>
            <a:off x="479425" y="404813"/>
            <a:ext cx="8229600" cy="1143000"/>
          </a:xfrm>
        </p:spPr>
        <p:txBody>
          <a:bodyPr/>
          <a:lstStyle/>
          <a:p>
            <a:pPr eaLnBrk="1" hangingPunct="1"/>
            <a:r>
              <a:rPr lang="pt-BR" sz="3200" smtClean="0"/>
              <a:t>Características dos subgrupos de pacientes de acordo com o estágio do trauma nasal</a:t>
            </a:r>
          </a:p>
        </p:txBody>
      </p:sp>
      <p:pic>
        <p:nvPicPr>
          <p:cNvPr id="28675" name="Imagem 2"/>
          <p:cNvPicPr>
            <a:picLocks noChangeAspect="1"/>
          </p:cNvPicPr>
          <p:nvPr/>
        </p:nvPicPr>
        <p:blipFill>
          <a:blip r:embed="rId2"/>
          <a:srcRect/>
          <a:stretch>
            <a:fillRect/>
          </a:stretch>
        </p:blipFill>
        <p:spPr bwMode="auto">
          <a:xfrm>
            <a:off x="457200" y="1916113"/>
            <a:ext cx="8478838" cy="3849687"/>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rtlCol="0">
            <a:normAutofit fontScale="90000"/>
          </a:bodyPr>
          <a:lstStyle/>
          <a:p>
            <a:pPr eaLnBrk="1" fontAlgn="auto" hangingPunct="1">
              <a:spcAft>
                <a:spcPts val="0"/>
              </a:spcAft>
              <a:defRPr/>
            </a:pPr>
            <a:r>
              <a:rPr lang="pt-BR" dirty="0"/>
              <a:t>Incidência e gravidade do trauma nasal</a:t>
            </a:r>
          </a:p>
        </p:txBody>
      </p:sp>
      <p:sp>
        <p:nvSpPr>
          <p:cNvPr id="29699" name="Espaço Reservado para Conteúdo 4"/>
          <p:cNvSpPr>
            <a:spLocks noGrp="1"/>
          </p:cNvSpPr>
          <p:nvPr>
            <p:ph idx="1"/>
          </p:nvPr>
        </p:nvSpPr>
        <p:spPr>
          <a:xfrm>
            <a:off x="214313" y="1643063"/>
            <a:ext cx="8686800" cy="4924425"/>
          </a:xfrm>
        </p:spPr>
        <p:txBody>
          <a:bodyPr/>
          <a:lstStyle/>
          <a:p>
            <a:pPr algn="just" eaLnBrk="1" hangingPunct="1"/>
            <a:r>
              <a:rPr lang="pt-BR" sz="2400" smtClean="0"/>
              <a:t>A </a:t>
            </a:r>
            <a:r>
              <a:rPr lang="pt-BR" sz="2400" smtClean="0">
                <a:solidFill>
                  <a:schemeClr val="hlink"/>
                </a:solidFill>
              </a:rPr>
              <a:t>regressão logística</a:t>
            </a:r>
            <a:r>
              <a:rPr lang="pt-BR" sz="2400" smtClean="0"/>
              <a:t> mostrou que o risco relativo de desenvolvimento de trauma nasal foi significativamente maior quando</a:t>
            </a:r>
          </a:p>
          <a:p>
            <a:pPr algn="just" eaLnBrk="1" hangingPunct="1">
              <a:buFont typeface="Arial" pitchFamily="34" charset="0"/>
              <a:buNone/>
            </a:pPr>
            <a:r>
              <a:rPr lang="pt-BR" sz="2400" smtClean="0">
                <a:solidFill>
                  <a:srgbClr val="FF0000"/>
                </a:solidFill>
              </a:rPr>
              <a:t>    a idade gestacional foi &lt;32 semanas: </a:t>
            </a:r>
            <a:r>
              <a:rPr lang="pt-BR" sz="2400" smtClean="0"/>
              <a:t>OR=2.48, 95% CI:1.59 a 3.86</a:t>
            </a:r>
            <a:br>
              <a:rPr lang="pt-BR" sz="2400" smtClean="0"/>
            </a:br>
            <a:r>
              <a:rPr lang="pt-BR" smtClean="0"/>
              <a:t/>
            </a:r>
            <a:br>
              <a:rPr lang="pt-BR" smtClean="0"/>
            </a:br>
            <a:r>
              <a:rPr lang="pt-BR" sz="2400" smtClean="0">
                <a:solidFill>
                  <a:srgbClr val="FF0000"/>
                </a:solidFill>
              </a:rPr>
              <a:t>peso ao nascer &lt;1.500g: </a:t>
            </a:r>
            <a:r>
              <a:rPr lang="pt-BR" sz="2400" smtClean="0"/>
              <a:t>OR=2.28, 95% CI:1.43 a 3.64</a:t>
            </a:r>
            <a:br>
              <a:rPr lang="pt-BR" sz="2400" smtClean="0"/>
            </a:br>
            <a:r>
              <a:rPr lang="pt-BR" sz="2400" smtClean="0"/>
              <a:t/>
            </a:r>
            <a:br>
              <a:rPr lang="pt-BR" sz="2400" smtClean="0"/>
            </a:br>
            <a:r>
              <a:rPr lang="pt-BR" sz="2400" smtClean="0">
                <a:solidFill>
                  <a:srgbClr val="FF0000"/>
                </a:solidFill>
              </a:rPr>
              <a:t>duração do CPAP nasal &gt; 5 dias: </a:t>
            </a:r>
            <a:r>
              <a:rPr lang="pt-BR" sz="2400" smtClean="0"/>
              <a:t>OR=5.36, 95% CI: 3.82 a</a:t>
            </a:r>
            <a:r>
              <a:rPr lang="pt-BR" smtClean="0"/>
              <a:t> </a:t>
            </a:r>
            <a:r>
              <a:rPr lang="pt-BR" sz="2400" smtClean="0"/>
              <a:t>7.52</a:t>
            </a:r>
            <a:r>
              <a:rPr lang="pt-BR" smtClean="0"/>
              <a:t/>
            </a:r>
            <a:br>
              <a:rPr lang="pt-BR" smtClean="0"/>
            </a:br>
            <a:r>
              <a:rPr lang="pt-BR" smtClean="0"/>
              <a:t/>
            </a:r>
            <a:br>
              <a:rPr lang="pt-BR" smtClean="0"/>
            </a:br>
            <a:r>
              <a:rPr lang="pt-BR" sz="2400" smtClean="0">
                <a:solidFill>
                  <a:srgbClr val="FF0000"/>
                </a:solidFill>
              </a:rPr>
              <a:t>duração UTIN &gt; 14 dias: </a:t>
            </a:r>
            <a:r>
              <a:rPr lang="pt-BR" sz="2400" smtClean="0"/>
              <a:t>OR=1.67, 95% CI: 1.22 a 2.28)</a:t>
            </a:r>
            <a:br>
              <a:rPr lang="pt-BR" sz="2400" smtClean="0"/>
            </a:br>
            <a:r>
              <a:rPr lang="pt-BR" sz="2400" smtClean="0"/>
              <a:t/>
            </a:r>
            <a:br>
              <a:rPr lang="pt-BR" sz="2400" smtClean="0"/>
            </a:br>
            <a:endParaRPr lang="pt-BR" sz="2400" smtClean="0">
              <a:solidFill>
                <a:srgbClr val="FF0000"/>
              </a:solidFill>
            </a:endParaRPr>
          </a:p>
          <a:p>
            <a:pPr algn="just" eaLnBrk="1" hangingPunct="1"/>
            <a:endParaRPr lang="pt-BR" smtClean="0">
              <a:solidFill>
                <a:srgbClr val="FF00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ustomShape 1"/>
          <p:cNvSpPr>
            <a:spLocks noChangeArrowheads="1"/>
          </p:cNvSpPr>
          <p:nvPr/>
        </p:nvSpPr>
        <p:spPr bwMode="auto">
          <a:xfrm>
            <a:off x="457200" y="274638"/>
            <a:ext cx="8229600" cy="1143000"/>
          </a:xfrm>
          <a:prstGeom prst="rect">
            <a:avLst/>
          </a:prstGeom>
          <a:noFill/>
          <a:ln w="9525">
            <a:noFill/>
            <a:miter lim="800000"/>
            <a:headEnd/>
            <a:tailEnd/>
          </a:ln>
        </p:spPr>
        <p:txBody>
          <a:bodyPr/>
          <a:lstStyle/>
          <a:p>
            <a:pPr eaLnBrk="1" hangingPunct="1"/>
            <a:endParaRPr lang="pt-BR"/>
          </a:p>
        </p:txBody>
      </p:sp>
      <p:sp>
        <p:nvSpPr>
          <p:cNvPr id="30723" name="CustomShape 2"/>
          <p:cNvSpPr>
            <a:spLocks noChangeArrowheads="1"/>
          </p:cNvSpPr>
          <p:nvPr/>
        </p:nvSpPr>
        <p:spPr bwMode="auto">
          <a:xfrm>
            <a:off x="457200" y="1600200"/>
            <a:ext cx="8229600" cy="4525963"/>
          </a:xfrm>
          <a:prstGeom prst="rect">
            <a:avLst/>
          </a:prstGeom>
          <a:noFill/>
          <a:ln w="9525">
            <a:noFill/>
            <a:miter lim="800000"/>
            <a:headEnd/>
            <a:tailEnd/>
          </a:ln>
        </p:spPr>
        <p:txBody>
          <a:bodyPr lIns="0" tIns="0" rIns="0" bIns="0"/>
          <a:lstStyle/>
          <a:p>
            <a:pPr algn="just" eaLnBrk="1" hangingPunct="1"/>
            <a:endParaRPr lang="pt-BR">
              <a:latin typeface="Calibri" pitchFamily="34" charset="0"/>
            </a:endParaRPr>
          </a:p>
          <a:p>
            <a:pPr algn="just" eaLnBrk="1" hangingPunct="1">
              <a:buFont typeface="Arial" pitchFamily="34" charset="0"/>
              <a:buChar char="•"/>
            </a:pPr>
            <a:r>
              <a:rPr lang="en-US" sz="2800">
                <a:latin typeface="Calibri" pitchFamily="34" charset="0"/>
              </a:rPr>
              <a:t>Todos estes fatores representam risco significativo para o desenvolvimento de trauma nasal, porém eles </a:t>
            </a:r>
            <a:r>
              <a:rPr lang="en-US" sz="2800">
                <a:solidFill>
                  <a:schemeClr val="hlink"/>
                </a:solidFill>
                <a:latin typeface="Calibri" pitchFamily="34" charset="0"/>
              </a:rPr>
              <a:t>não foram significativos para o risco de progressão de uma fase I para um estágio mais grave ( II ou III ).</a:t>
            </a:r>
            <a:endParaRPr lang="pt-BR" sz="1600">
              <a:solidFill>
                <a:schemeClr val="hlink"/>
              </a:solidFill>
              <a:latin typeface="Calibri" pitchFamily="34" charset="0"/>
            </a:endParaRPr>
          </a:p>
          <a:p>
            <a:pPr algn="just" eaLnBrk="1" hangingPunct="1">
              <a:buFont typeface="Arial" pitchFamily="34" charset="0"/>
              <a:buChar char="•"/>
            </a:pPr>
            <a:endParaRPr lang="pt-BR" sz="1600">
              <a:solidFill>
                <a:schemeClr val="hlink"/>
              </a:solidFill>
              <a:latin typeface="Calibri" pitchFamily="34" charset="0"/>
            </a:endParaRPr>
          </a:p>
          <a:p>
            <a:pPr algn="just" eaLnBrk="1" hangingPunct="1">
              <a:buFont typeface="Arial" pitchFamily="34" charset="0"/>
              <a:buChar char="•"/>
            </a:pPr>
            <a:r>
              <a:rPr lang="en-US" sz="2800">
                <a:solidFill>
                  <a:schemeClr val="hlink"/>
                </a:solidFill>
                <a:latin typeface="Calibri" pitchFamily="34" charset="0"/>
              </a:rPr>
              <a:t>Intubação nasal não pareceu ser um fator de risco</a:t>
            </a:r>
            <a:r>
              <a:rPr lang="en-US" sz="2800">
                <a:latin typeface="Calibri" pitchFamily="34" charset="0"/>
              </a:rPr>
              <a:t> significativo para o desenvolvimento posterior de trauma nasal sob CPAP nasal. </a:t>
            </a:r>
            <a:r>
              <a:rPr lang="pt-BR"/>
              <a:t>OR 1.16, 95% CI 0.76 to 1.77</a:t>
            </a:r>
            <a:br>
              <a:rPr lang="pt-BR"/>
            </a:br>
            <a:r>
              <a:rPr lang="pt-BR"/>
              <a:t/>
            </a:r>
            <a:br>
              <a:rPr lang="pt-BR"/>
            </a:br>
            <a:endParaRPr lang="pt-BR"/>
          </a:p>
        </p:txBody>
      </p:sp>
      <p:sp>
        <p:nvSpPr>
          <p:cNvPr id="4" name="Título 3"/>
          <p:cNvSpPr>
            <a:spLocks noGrp="1"/>
          </p:cNvSpPr>
          <p:nvPr>
            <p:ph type="title"/>
          </p:nvPr>
        </p:nvSpPr>
        <p:spPr/>
        <p:txBody>
          <a:bodyPr rtlCol="0">
            <a:normAutofit fontScale="90000"/>
          </a:bodyPr>
          <a:lstStyle/>
          <a:p>
            <a:pPr eaLnBrk="1" fontAlgn="auto" hangingPunct="1">
              <a:spcAft>
                <a:spcPts val="0"/>
              </a:spcAft>
              <a:defRPr/>
            </a:pPr>
            <a:r>
              <a:rPr lang="pt-BR" dirty="0"/>
              <a:t>Incidência e gravidade do trauma nasal</a:t>
            </a: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en-US" dirty="0" smtClean="0"/>
              <a:t/>
            </a:r>
            <a:br>
              <a:rPr lang="en-US" dirty="0" smtClean="0"/>
            </a:br>
            <a:r>
              <a:rPr lang="en-US" dirty="0" err="1" smtClean="0"/>
              <a:t>Aparecimento</a:t>
            </a:r>
            <a:r>
              <a:rPr lang="en-US" dirty="0" smtClean="0"/>
              <a:t> </a:t>
            </a:r>
            <a:r>
              <a:rPr lang="en-US" dirty="0"/>
              <a:t>do trauma nasal</a:t>
            </a:r>
            <a:br>
              <a:rPr lang="en-US" dirty="0"/>
            </a:br>
            <a:endParaRPr lang="pt-BR" dirty="0"/>
          </a:p>
        </p:txBody>
      </p:sp>
      <p:sp>
        <p:nvSpPr>
          <p:cNvPr id="31747" name="Espaço Reservado para Conteúdo 2"/>
          <p:cNvSpPr>
            <a:spLocks noGrp="1"/>
          </p:cNvSpPr>
          <p:nvPr>
            <p:ph idx="1"/>
          </p:nvPr>
        </p:nvSpPr>
        <p:spPr/>
        <p:txBody>
          <a:bodyPr/>
          <a:lstStyle/>
          <a:p>
            <a:pPr algn="just" eaLnBrk="1" hangingPunct="1"/>
            <a:r>
              <a:rPr lang="pt-BR" sz="2800" smtClean="0"/>
              <a:t>O </a:t>
            </a:r>
            <a:r>
              <a:rPr lang="pt-BR" sz="2800" smtClean="0">
                <a:solidFill>
                  <a:schemeClr val="hlink"/>
                </a:solidFill>
              </a:rPr>
              <a:t>tempo médio</a:t>
            </a:r>
            <a:r>
              <a:rPr lang="pt-BR" sz="2800" smtClean="0"/>
              <a:t> de intervalo entre a aplicação do CPAP nasal e o </a:t>
            </a:r>
            <a:r>
              <a:rPr lang="pt-BR" sz="2800" smtClean="0">
                <a:solidFill>
                  <a:schemeClr val="hlink"/>
                </a:solidFill>
              </a:rPr>
              <a:t>aparecimento do trauma nasal foi de 2,7 dias.</a:t>
            </a:r>
          </a:p>
          <a:p>
            <a:pPr algn="just" eaLnBrk="1" hangingPunct="1">
              <a:buFont typeface="Arial" pitchFamily="34" charset="0"/>
              <a:buNone/>
            </a:pPr>
            <a:endParaRPr lang="pt-BR" sz="2800" smtClean="0">
              <a:solidFill>
                <a:schemeClr val="hlink"/>
              </a:solidFill>
            </a:endParaRPr>
          </a:p>
          <a:p>
            <a:pPr algn="just" eaLnBrk="1" hangingPunct="1"/>
            <a:r>
              <a:rPr lang="pt-BR" sz="2800" smtClean="0"/>
              <a:t>Trauma estágio I apareceu mais cedo, após uma média de 2,5 dias de CPAP nasal e estágio II- III após um período médio de 4,5 dias.</a:t>
            </a:r>
          </a:p>
          <a:p>
            <a:pPr algn="just" eaLnBrk="1" hangingPunct="1"/>
            <a:r>
              <a:rPr lang="pt-BR" sz="2800" smtClean="0"/>
              <a:t>Na </a:t>
            </a:r>
            <a:r>
              <a:rPr lang="pt-BR" sz="2800" smtClean="0">
                <a:solidFill>
                  <a:schemeClr val="hlink"/>
                </a:solidFill>
              </a:rPr>
              <a:t>Figura 3</a:t>
            </a:r>
            <a:r>
              <a:rPr lang="pt-BR" sz="2800" smtClean="0"/>
              <a:t>, o </a:t>
            </a:r>
            <a:r>
              <a:rPr lang="en-US" smtClean="0"/>
              <a:t>período de início do trauma nasal no curso do tratamento CPAP nasal </a:t>
            </a:r>
            <a:endParaRPr lang="pt-BR" sz="2800" smtClean="0"/>
          </a:p>
          <a:p>
            <a:pPr eaLnBrk="1" hangingPunct="1"/>
            <a:endParaRPr lang="pt-BR"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ustomShape 1"/>
          <p:cNvSpPr>
            <a:spLocks noChangeArrowheads="1"/>
          </p:cNvSpPr>
          <p:nvPr/>
        </p:nvSpPr>
        <p:spPr bwMode="auto">
          <a:xfrm>
            <a:off x="457200" y="274638"/>
            <a:ext cx="8229600" cy="1143000"/>
          </a:xfrm>
          <a:prstGeom prst="rect">
            <a:avLst/>
          </a:prstGeom>
          <a:noFill/>
          <a:ln w="9525">
            <a:noFill/>
            <a:miter lim="800000"/>
            <a:headEnd/>
            <a:tailEnd/>
          </a:ln>
        </p:spPr>
        <p:txBody>
          <a:bodyPr lIns="0" tIns="0" rIns="0" bIns="0" anchor="ctr"/>
          <a:lstStyle/>
          <a:p>
            <a:pPr algn="ctr" eaLnBrk="1" hangingPunct="1"/>
            <a:r>
              <a:rPr lang="en-US" sz="3200">
                <a:latin typeface="Calibri" pitchFamily="34" charset="0"/>
              </a:rPr>
              <a:t>Período de início do trauma nasal no curso do tratamento CPAP nasal </a:t>
            </a:r>
          </a:p>
          <a:p>
            <a:pPr eaLnBrk="1" hangingPunct="1"/>
            <a:endParaRPr lang="pt-BR">
              <a:latin typeface="Calibri" pitchFamily="34" charset="0"/>
            </a:endParaRPr>
          </a:p>
        </p:txBody>
      </p:sp>
      <p:sp>
        <p:nvSpPr>
          <p:cNvPr id="32771" name="CustomShape 2"/>
          <p:cNvSpPr>
            <a:spLocks noChangeArrowheads="1"/>
          </p:cNvSpPr>
          <p:nvPr/>
        </p:nvSpPr>
        <p:spPr bwMode="auto">
          <a:xfrm>
            <a:off x="442913" y="1417638"/>
            <a:ext cx="8229600" cy="4524375"/>
          </a:xfrm>
          <a:prstGeom prst="rect">
            <a:avLst/>
          </a:prstGeom>
          <a:noFill/>
          <a:ln w="9525">
            <a:noFill/>
            <a:miter lim="800000"/>
            <a:headEnd/>
            <a:tailEnd/>
          </a:ln>
        </p:spPr>
        <p:txBody>
          <a:bodyPr lIns="0" tIns="0" rIns="0" bIns="0"/>
          <a:lstStyle/>
          <a:p>
            <a:pPr algn="just" eaLnBrk="1" hangingPunct="1"/>
            <a:endParaRPr lang="pt-BR">
              <a:latin typeface="Calibri" pitchFamily="34" charset="0"/>
            </a:endParaRPr>
          </a:p>
        </p:txBody>
      </p:sp>
      <p:pic>
        <p:nvPicPr>
          <p:cNvPr id="32772" name="Imagem 1"/>
          <p:cNvPicPr>
            <a:picLocks noChangeAspect="1"/>
          </p:cNvPicPr>
          <p:nvPr/>
        </p:nvPicPr>
        <p:blipFill>
          <a:blip r:embed="rId2"/>
          <a:srcRect/>
          <a:stretch>
            <a:fillRect/>
          </a:stretch>
        </p:blipFill>
        <p:spPr bwMode="auto">
          <a:xfrm>
            <a:off x="1187450" y="1557338"/>
            <a:ext cx="6992938" cy="4533900"/>
          </a:xfrm>
          <a:prstGeom prst="rect">
            <a:avLst/>
          </a:prstGeom>
          <a:noFill/>
          <a:ln w="9525">
            <a:noFill/>
            <a:miter lim="800000"/>
            <a:headEnd/>
            <a:tailEnd/>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ustomShape 1"/>
          <p:cNvSpPr>
            <a:spLocks noChangeArrowheads="1"/>
          </p:cNvSpPr>
          <p:nvPr/>
        </p:nvSpPr>
        <p:spPr bwMode="auto">
          <a:xfrm>
            <a:off x="457200" y="274638"/>
            <a:ext cx="8229600" cy="1143000"/>
          </a:xfrm>
          <a:prstGeom prst="rect">
            <a:avLst/>
          </a:prstGeom>
          <a:noFill/>
          <a:ln w="9525">
            <a:noFill/>
            <a:miter lim="800000"/>
            <a:headEnd/>
            <a:tailEnd/>
          </a:ln>
        </p:spPr>
        <p:txBody>
          <a:bodyPr/>
          <a:lstStyle/>
          <a:p>
            <a:pPr eaLnBrk="1" hangingPunct="1"/>
            <a:endParaRPr lang="pt-BR"/>
          </a:p>
        </p:txBody>
      </p:sp>
      <p:sp>
        <p:nvSpPr>
          <p:cNvPr id="33795" name="CustomShape 2"/>
          <p:cNvSpPr>
            <a:spLocks noChangeArrowheads="1"/>
          </p:cNvSpPr>
          <p:nvPr/>
        </p:nvSpPr>
        <p:spPr bwMode="auto">
          <a:xfrm>
            <a:off x="457200" y="1600200"/>
            <a:ext cx="8229600" cy="4525963"/>
          </a:xfrm>
          <a:prstGeom prst="rect">
            <a:avLst/>
          </a:prstGeom>
          <a:noFill/>
          <a:ln w="9525">
            <a:noFill/>
            <a:miter lim="800000"/>
            <a:headEnd/>
            <a:tailEnd/>
          </a:ln>
        </p:spPr>
        <p:txBody>
          <a:bodyPr/>
          <a:lstStyle/>
          <a:p>
            <a:pPr eaLnBrk="1" hangingPunct="1"/>
            <a:endParaRPr lang="pt-BR"/>
          </a:p>
        </p:txBody>
      </p:sp>
      <p:sp>
        <p:nvSpPr>
          <p:cNvPr id="33796" name="CustomShape 3"/>
          <p:cNvSpPr>
            <a:spLocks noChangeArrowheads="1"/>
          </p:cNvSpPr>
          <p:nvPr/>
        </p:nvSpPr>
        <p:spPr bwMode="auto">
          <a:xfrm>
            <a:off x="457200" y="1600200"/>
            <a:ext cx="8229600" cy="4997450"/>
          </a:xfrm>
          <a:prstGeom prst="rect">
            <a:avLst/>
          </a:prstGeom>
          <a:noFill/>
          <a:ln w="9525">
            <a:noFill/>
            <a:miter lim="800000"/>
            <a:headEnd/>
            <a:tailEnd/>
          </a:ln>
        </p:spPr>
        <p:txBody>
          <a:bodyPr lIns="0" tIns="0" rIns="0" bIns="0"/>
          <a:lstStyle/>
          <a:p>
            <a:pPr marL="457200" indent="-457200" algn="just" eaLnBrk="1" hangingPunct="1">
              <a:buFont typeface="Arial" pitchFamily="34" charset="0"/>
              <a:buChar char="•"/>
            </a:pPr>
            <a:r>
              <a:rPr lang="en-US" sz="2800">
                <a:latin typeface="Calibri" pitchFamily="34" charset="0"/>
              </a:rPr>
              <a:t>Trauma nasal estágio II foi precedido pelo estágio I em 36/46 (78,3%)</a:t>
            </a:r>
            <a:r>
              <a:rPr lang="en-US" sz="1600">
                <a:latin typeface="Calibri" pitchFamily="34" charset="0"/>
              </a:rPr>
              <a:t> </a:t>
            </a:r>
            <a:r>
              <a:rPr lang="en-US" sz="2800">
                <a:latin typeface="Calibri" pitchFamily="34" charset="0"/>
              </a:rPr>
              <a:t>dos casos , enquanto que em 371/407 (91,1 %) o trauma nasal estágio I não progrediu para estágio II ou III. </a:t>
            </a:r>
          </a:p>
          <a:p>
            <a:pPr marL="457200" indent="-457200" algn="just" eaLnBrk="1" hangingPunct="1">
              <a:buFont typeface="Arial" pitchFamily="34" charset="0"/>
              <a:buChar char="•"/>
            </a:pPr>
            <a:endParaRPr lang="en-US" sz="2800">
              <a:latin typeface="Calibri" pitchFamily="34" charset="0"/>
            </a:endParaRPr>
          </a:p>
          <a:p>
            <a:pPr marL="457200" indent="-457200" algn="just" eaLnBrk="1" hangingPunct="1">
              <a:buFont typeface="Arial" pitchFamily="34" charset="0"/>
              <a:buChar char="•"/>
            </a:pPr>
            <a:r>
              <a:rPr lang="en-US" sz="2800">
                <a:latin typeface="Calibri" pitchFamily="34" charset="0"/>
              </a:rPr>
              <a:t>2 casos dos 46 da fase II  (4,3%)</a:t>
            </a:r>
            <a:r>
              <a:rPr lang="en-US" sz="1600">
                <a:latin typeface="Calibri" pitchFamily="34" charset="0"/>
              </a:rPr>
              <a:t> </a:t>
            </a:r>
            <a:r>
              <a:rPr lang="en-US" sz="2800">
                <a:latin typeface="Calibri" pitchFamily="34" charset="0"/>
              </a:rPr>
              <a:t>evoluíram para estágio III . </a:t>
            </a:r>
          </a:p>
          <a:p>
            <a:pPr marL="457200" indent="-457200" algn="just" eaLnBrk="1" hangingPunct="1">
              <a:buFont typeface="Arial" pitchFamily="34" charset="0"/>
              <a:buChar char="•"/>
            </a:pPr>
            <a:endParaRPr lang="en-US" sz="2800">
              <a:latin typeface="Calibri" pitchFamily="34" charset="0"/>
            </a:endParaRPr>
          </a:p>
          <a:p>
            <a:pPr marL="457200" indent="-457200" algn="ctr" eaLnBrk="1" hangingPunct="1">
              <a:buFont typeface="Arial" pitchFamily="34" charset="0"/>
              <a:buChar char="•"/>
            </a:pPr>
            <a:r>
              <a:rPr lang="en-US" sz="2800" b="1">
                <a:solidFill>
                  <a:schemeClr val="hlink"/>
                </a:solidFill>
                <a:latin typeface="Calibri" pitchFamily="34" charset="0"/>
              </a:rPr>
              <a:t>Nenhum CPAP nasal precisou ser interrompido e nenhuma criança teve que ser intubada devido a trauma nasal.</a:t>
            </a:r>
            <a:endParaRPr lang="pt-BR" sz="1600" b="1">
              <a:solidFill>
                <a:schemeClr val="hlink"/>
              </a:solidFill>
              <a:latin typeface="Calibri" pitchFamily="34" charset="0"/>
            </a:endParaRPr>
          </a:p>
        </p:txBody>
      </p:sp>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en-US" dirty="0" smtClean="0"/>
              <a:t/>
            </a:r>
            <a:br>
              <a:rPr lang="en-US" dirty="0" smtClean="0"/>
            </a:br>
            <a:r>
              <a:rPr lang="en-US" dirty="0" err="1" smtClean="0"/>
              <a:t>Aparecimento</a:t>
            </a:r>
            <a:r>
              <a:rPr lang="en-US" dirty="0" smtClean="0"/>
              <a:t> </a:t>
            </a:r>
            <a:r>
              <a:rPr lang="en-US" dirty="0"/>
              <a:t>do trauma nasal</a:t>
            </a:r>
            <a:br>
              <a:rPr lang="en-US" dirty="0"/>
            </a:br>
            <a:endParaRPr lang="pt-BR" dirty="0"/>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3"/>
          <p:cNvSpPr>
            <a:spLocks noGrp="1"/>
          </p:cNvSpPr>
          <p:nvPr>
            <p:ph type="title"/>
          </p:nvPr>
        </p:nvSpPr>
        <p:spPr>
          <a:xfrm>
            <a:off x="468313" y="260350"/>
            <a:ext cx="8229600" cy="1143000"/>
          </a:xfrm>
        </p:spPr>
        <p:txBody>
          <a:bodyPr/>
          <a:lstStyle/>
          <a:p>
            <a:pPr eaLnBrk="1" hangingPunct="1"/>
            <a:r>
              <a:rPr lang="en-US" smtClean="0"/>
              <a:t>Aparecimento do trauma nasal</a:t>
            </a:r>
            <a:endParaRPr lang="pt-BR" smtClean="0"/>
          </a:p>
        </p:txBody>
      </p:sp>
      <p:sp>
        <p:nvSpPr>
          <p:cNvPr id="34819" name="Espaço Reservado para Conteúdo 4"/>
          <p:cNvSpPr>
            <a:spLocks noGrp="1"/>
          </p:cNvSpPr>
          <p:nvPr>
            <p:ph idx="1"/>
          </p:nvPr>
        </p:nvSpPr>
        <p:spPr/>
        <p:txBody>
          <a:bodyPr/>
          <a:lstStyle/>
          <a:p>
            <a:pPr marL="457200" indent="-457200" algn="just" eaLnBrk="1" hangingPunct="1">
              <a:lnSpc>
                <a:spcPct val="80000"/>
              </a:lnSpc>
            </a:pPr>
            <a:r>
              <a:rPr lang="pt-BR" sz="3000" smtClean="0">
                <a:solidFill>
                  <a:schemeClr val="hlink"/>
                </a:solidFill>
              </a:rPr>
              <a:t>Cura no momento do desmame de CPAP nasal foi observada em todos os estádios I e II de trauma nasal . </a:t>
            </a:r>
          </a:p>
          <a:p>
            <a:pPr marL="457200" indent="-457200" algn="just" eaLnBrk="1" hangingPunct="1">
              <a:lnSpc>
                <a:spcPct val="80000"/>
              </a:lnSpc>
            </a:pPr>
            <a:endParaRPr lang="pt-BR" sz="3000" smtClean="0">
              <a:solidFill>
                <a:schemeClr val="hlink"/>
              </a:solidFill>
            </a:endParaRPr>
          </a:p>
          <a:p>
            <a:pPr marL="457200" indent="-457200" algn="just" eaLnBrk="1" hangingPunct="1">
              <a:lnSpc>
                <a:spcPct val="80000"/>
              </a:lnSpc>
            </a:pPr>
            <a:r>
              <a:rPr lang="pt-BR" sz="3000" smtClean="0"/>
              <a:t>Os 3 pacientes com trauma estágio</a:t>
            </a:r>
            <a:r>
              <a:rPr lang="pt-BR" sz="1700" smtClean="0"/>
              <a:t> </a:t>
            </a:r>
            <a:r>
              <a:rPr lang="pt-BR" sz="3000" smtClean="0"/>
              <a:t>III apresentaram uma cicatriz no momento da alta hospitalar</a:t>
            </a:r>
            <a:r>
              <a:rPr lang="pt-BR" sz="1700" smtClean="0"/>
              <a:t> </a:t>
            </a:r>
            <a:r>
              <a:rPr lang="pt-BR" sz="3000" smtClean="0"/>
              <a:t>e foram acompanhados pelo cirurgião plástico pediátrico. </a:t>
            </a:r>
          </a:p>
          <a:p>
            <a:pPr marL="857250" lvl="1" indent="-457200" algn="just" eaLnBrk="1" hangingPunct="1">
              <a:lnSpc>
                <a:spcPct val="80000"/>
              </a:lnSpc>
            </a:pPr>
            <a:r>
              <a:rPr lang="pt-BR" sz="2600" smtClean="0"/>
              <a:t>Em um paciente a cicatriz foi atenuada . </a:t>
            </a:r>
          </a:p>
          <a:p>
            <a:pPr marL="857250" lvl="1" indent="-457200" algn="just" eaLnBrk="1" hangingPunct="1">
              <a:lnSpc>
                <a:spcPct val="80000"/>
              </a:lnSpc>
            </a:pPr>
            <a:r>
              <a:rPr lang="pt-BR" sz="2600" smtClean="0"/>
              <a:t>Os</a:t>
            </a:r>
            <a:r>
              <a:rPr lang="pt-BR" sz="1300" smtClean="0"/>
              <a:t> </a:t>
            </a:r>
            <a:r>
              <a:rPr lang="pt-BR" sz="2600" smtClean="0"/>
              <a:t>outros dois pacientes possivelmente exigem cirurgia estética</a:t>
            </a:r>
            <a:r>
              <a:rPr lang="pt-BR" sz="1300" smtClean="0"/>
              <a:t> </a:t>
            </a:r>
            <a:r>
              <a:rPr lang="pt-BR" sz="2600" smtClean="0"/>
              <a:t>mais tardiamente (</a:t>
            </a:r>
            <a:r>
              <a:rPr lang="pt-BR" sz="2600" smtClean="0">
                <a:solidFill>
                  <a:schemeClr val="hlink"/>
                </a:solidFill>
              </a:rPr>
              <a:t>Figura 4A , B</a:t>
            </a:r>
            <a:r>
              <a:rPr lang="pt-BR" sz="2600" smtClean="0"/>
              <a:t>).</a:t>
            </a:r>
            <a:endParaRPr lang="pt-BR" sz="1300" smtClean="0"/>
          </a:p>
          <a:p>
            <a:pPr marL="457200" indent="-457200" eaLnBrk="1" hangingPunct="1">
              <a:lnSpc>
                <a:spcPct val="80000"/>
              </a:lnSpc>
            </a:pPr>
            <a:endParaRPr lang="pt-BR" sz="3000"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pPr eaLnBrk="1" hangingPunct="1"/>
            <a:r>
              <a:rPr lang="pt-BR" sz="4000" smtClean="0"/>
              <a:t>Pacientes com trauma nasal estágio III</a:t>
            </a:r>
          </a:p>
        </p:txBody>
      </p:sp>
      <p:pic>
        <p:nvPicPr>
          <p:cNvPr id="35843" name="Espaço Reservado para Conteúdo 3"/>
          <p:cNvPicPr>
            <a:picLocks noGrp="1" noChangeAspect="1"/>
          </p:cNvPicPr>
          <p:nvPr>
            <p:ph idx="1"/>
          </p:nvPr>
        </p:nvPicPr>
        <p:blipFill>
          <a:blip r:embed="rId2"/>
          <a:srcRect/>
          <a:stretch>
            <a:fillRect/>
          </a:stretch>
        </p:blipFill>
        <p:spPr>
          <a:xfrm>
            <a:off x="1235075" y="1417638"/>
            <a:ext cx="6673850" cy="4643437"/>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pPr eaLnBrk="1" hangingPunct="1"/>
            <a:r>
              <a:rPr lang="pt-BR" smtClean="0">
                <a:solidFill>
                  <a:schemeClr val="hlink"/>
                </a:solidFill>
              </a:rPr>
              <a:t>Discussão</a:t>
            </a:r>
          </a:p>
        </p:txBody>
      </p:sp>
      <p:sp>
        <p:nvSpPr>
          <p:cNvPr id="36867" name="Espaço Reservado para Conteúdo 2"/>
          <p:cNvSpPr>
            <a:spLocks noGrp="1"/>
          </p:cNvSpPr>
          <p:nvPr>
            <p:ph idx="1"/>
          </p:nvPr>
        </p:nvSpPr>
        <p:spPr>
          <a:xfrm>
            <a:off x="468313" y="1268413"/>
            <a:ext cx="8229600" cy="5257800"/>
          </a:xfrm>
        </p:spPr>
        <p:txBody>
          <a:bodyPr/>
          <a:lstStyle/>
          <a:p>
            <a:pPr eaLnBrk="1" hangingPunct="1">
              <a:lnSpc>
                <a:spcPct val="80000"/>
              </a:lnSpc>
            </a:pPr>
            <a:r>
              <a:rPr lang="pt-BR" sz="2700" smtClean="0"/>
              <a:t>Trauma nasal secundário ao uso de CPAP nasal é um evento adverso com potenciais conseqüências a curto ou longo prazo.  </a:t>
            </a:r>
          </a:p>
          <a:p>
            <a:pPr eaLnBrk="1" hangingPunct="1">
              <a:lnSpc>
                <a:spcPct val="80000"/>
              </a:lnSpc>
            </a:pPr>
            <a:endParaRPr lang="pt-BR" sz="2700" smtClean="0"/>
          </a:p>
          <a:p>
            <a:pPr eaLnBrk="1" hangingPunct="1">
              <a:lnSpc>
                <a:spcPct val="80000"/>
              </a:lnSpc>
            </a:pPr>
            <a:r>
              <a:rPr lang="pt-BR" sz="2700" smtClean="0"/>
              <a:t>Poucos dados poucos estudos com incidências variando entre 20% a 60%.</a:t>
            </a:r>
            <a:r>
              <a:rPr lang="pt-BR" sz="2700" baseline="30000" smtClean="0"/>
              <a:t>11, 14-16 </a:t>
            </a:r>
          </a:p>
          <a:p>
            <a:pPr eaLnBrk="1" hangingPunct="1">
              <a:lnSpc>
                <a:spcPct val="80000"/>
              </a:lnSpc>
            </a:pPr>
            <a:endParaRPr lang="pt-BR" sz="2700" smtClean="0"/>
          </a:p>
          <a:p>
            <a:pPr eaLnBrk="1" hangingPunct="1">
              <a:lnSpc>
                <a:spcPct val="80000"/>
              </a:lnSpc>
            </a:pPr>
            <a:r>
              <a:rPr lang="pt-BR" sz="2700" smtClean="0"/>
              <a:t>Comparações entre estudos publicados é difícil devido a variabilidade na descrição e definição de trauma nasal. </a:t>
            </a:r>
          </a:p>
          <a:p>
            <a:pPr eaLnBrk="1" hangingPunct="1">
              <a:lnSpc>
                <a:spcPct val="80000"/>
              </a:lnSpc>
            </a:pPr>
            <a:endParaRPr lang="pt-BR" sz="2700" smtClean="0"/>
          </a:p>
          <a:p>
            <a:pPr eaLnBrk="1" hangingPunct="1">
              <a:lnSpc>
                <a:spcPct val="80000"/>
              </a:lnSpc>
            </a:pPr>
            <a:r>
              <a:rPr lang="pt-BR" sz="2700" smtClean="0"/>
              <a:t>Os autores propõem um sistema de classificação simples e reprodutível incluindo três estágios adaptados (US NPUAP)</a:t>
            </a:r>
            <a:r>
              <a:rPr lang="pt-BR" sz="2700" baseline="30000" smtClean="0"/>
              <a:t>17, 18</a:t>
            </a:r>
            <a:r>
              <a:rPr lang="pt-BR" sz="2700" smtClean="0"/>
              <a:t>.</a:t>
            </a:r>
          </a:p>
          <a:p>
            <a:pPr eaLnBrk="1" hangingPunct="1">
              <a:lnSpc>
                <a:spcPct val="80000"/>
              </a:lnSpc>
            </a:pPr>
            <a:endParaRPr lang="pt-BR" sz="270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p:txBody>
          <a:bodyPr/>
          <a:lstStyle/>
          <a:p>
            <a:pPr eaLnBrk="1" hangingPunct="1"/>
            <a:r>
              <a:rPr lang="pt-BR" smtClean="0"/>
              <a:t>Discussão</a:t>
            </a:r>
          </a:p>
        </p:txBody>
      </p:sp>
      <p:sp>
        <p:nvSpPr>
          <p:cNvPr id="37891" name="Espaço Reservado para Conteúdo 2"/>
          <p:cNvSpPr>
            <a:spLocks noGrp="1"/>
          </p:cNvSpPr>
          <p:nvPr>
            <p:ph idx="1"/>
          </p:nvPr>
        </p:nvSpPr>
        <p:spPr>
          <a:xfrm>
            <a:off x="457200" y="1600200"/>
            <a:ext cx="8229600" cy="5043488"/>
          </a:xfrm>
        </p:spPr>
        <p:txBody>
          <a:bodyPr/>
          <a:lstStyle/>
          <a:p>
            <a:pPr eaLnBrk="1" hangingPunct="1">
              <a:lnSpc>
                <a:spcPct val="80000"/>
              </a:lnSpc>
            </a:pPr>
            <a:r>
              <a:rPr lang="pt-BR" sz="2500" smtClean="0"/>
              <a:t>Resultados do presente estudo  mostraram que o traumatismo nasal secundário ao uso de CPAP nasal é uma complicação muito frequente em neonatos, com uma taxa de mais de 40% na população estudada. </a:t>
            </a:r>
          </a:p>
          <a:p>
            <a:pPr eaLnBrk="1" hangingPunct="1">
              <a:lnSpc>
                <a:spcPct val="80000"/>
              </a:lnSpc>
            </a:pPr>
            <a:r>
              <a:rPr lang="pt-BR" sz="2500" smtClean="0"/>
              <a:t>A incidência geral: superior a 30 casos / 1.000 dias de CPAP nasal. </a:t>
            </a:r>
          </a:p>
          <a:p>
            <a:pPr lvl="1" eaLnBrk="1" hangingPunct="1">
              <a:lnSpc>
                <a:spcPct val="80000"/>
              </a:lnSpc>
            </a:pPr>
            <a:r>
              <a:rPr lang="pt-BR" sz="2200" smtClean="0"/>
              <a:t>Maioria de trauma de superficial (88,3% de fase I). </a:t>
            </a:r>
          </a:p>
          <a:p>
            <a:pPr lvl="1" eaLnBrk="1" hangingPunct="1">
              <a:lnSpc>
                <a:spcPct val="80000"/>
              </a:lnSpc>
            </a:pPr>
            <a:r>
              <a:rPr lang="pt-BR" sz="2200" smtClean="0"/>
              <a:t>Incidência de casos de fase II para III trauma (3,5 casos / 1.000 dias de CPAP nasal) é comparável aos relatados em um estudo recente sobre iatrogenias em UTIN (2,7 casos / 1.000 dias de nCPAP)</a:t>
            </a:r>
            <a:r>
              <a:rPr lang="pt-BR" sz="2200" baseline="30000" smtClean="0"/>
              <a:t>19</a:t>
            </a:r>
          </a:p>
          <a:p>
            <a:pPr eaLnBrk="1" hangingPunct="1">
              <a:lnSpc>
                <a:spcPct val="80000"/>
              </a:lnSpc>
            </a:pPr>
            <a:r>
              <a:rPr lang="en-US" sz="2500" smtClean="0"/>
              <a:t>A incidência pode ser subestimada, uma vez que algumas crianças de menor IG e peso ao nascer foram excluídas devido a pré-existência de trauma nasal secundário a intubação nasal.</a:t>
            </a:r>
            <a:endParaRPr lang="pt-BR" sz="2500" smtClean="0"/>
          </a:p>
          <a:p>
            <a:pPr eaLnBrk="1" hangingPunct="1">
              <a:lnSpc>
                <a:spcPct val="80000"/>
              </a:lnSpc>
            </a:pPr>
            <a:endParaRPr lang="pt-BR" sz="250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p:txBody>
          <a:bodyPr/>
          <a:lstStyle/>
          <a:p>
            <a:pPr eaLnBrk="1" hangingPunct="1"/>
            <a:r>
              <a:rPr lang="pt-BR" smtClean="0"/>
              <a:t>Discussão</a:t>
            </a:r>
          </a:p>
        </p:txBody>
      </p:sp>
      <p:sp>
        <p:nvSpPr>
          <p:cNvPr id="3" name="Espaço Reservado para Conteúdo 2"/>
          <p:cNvSpPr>
            <a:spLocks noGrp="1"/>
          </p:cNvSpPr>
          <p:nvPr>
            <p:ph idx="1"/>
          </p:nvPr>
        </p:nvSpPr>
        <p:spPr>
          <a:xfrm>
            <a:off x="457200" y="1600200"/>
            <a:ext cx="8229600" cy="5043488"/>
          </a:xfrm>
        </p:spPr>
        <p:txBody>
          <a:bodyPr rtlCol="0">
            <a:normAutofit fontScale="85000" lnSpcReduction="20000"/>
          </a:bodyPr>
          <a:lstStyle/>
          <a:p>
            <a:pPr eaLnBrk="1" fontAlgn="auto" hangingPunct="1">
              <a:spcAft>
                <a:spcPts val="0"/>
              </a:spcAft>
              <a:defRPr/>
            </a:pPr>
            <a:r>
              <a:rPr lang="pt-BR" dirty="0" smtClean="0"/>
              <a:t>Freqüência e gravidade do trauma nasal aumentaram com:</a:t>
            </a:r>
          </a:p>
          <a:p>
            <a:pPr lvl="1" eaLnBrk="1" hangingPunct="1">
              <a:spcAft>
                <a:spcPts val="0"/>
              </a:spcAft>
              <a:defRPr/>
            </a:pPr>
            <a:r>
              <a:rPr lang="pt-BR" dirty="0" smtClean="0"/>
              <a:t>Baixa idade gestacional (&gt; 90% em recém-nascidos &lt;28 semanas  IG);</a:t>
            </a:r>
          </a:p>
          <a:p>
            <a:pPr lvl="1" eaLnBrk="1" hangingPunct="1">
              <a:spcAft>
                <a:spcPts val="0"/>
              </a:spcAft>
              <a:defRPr/>
            </a:pPr>
            <a:r>
              <a:rPr lang="pt-BR" dirty="0" smtClean="0"/>
              <a:t>Baixo peso ao nascer;</a:t>
            </a:r>
          </a:p>
          <a:p>
            <a:pPr lvl="1" eaLnBrk="1" hangingPunct="1">
              <a:spcAft>
                <a:spcPts val="0"/>
              </a:spcAft>
              <a:defRPr/>
            </a:pPr>
            <a:r>
              <a:rPr lang="pt-BR" dirty="0" smtClean="0"/>
              <a:t>Uso mais longo do CPAP nasal</a:t>
            </a:r>
          </a:p>
          <a:p>
            <a:pPr lvl="1" eaLnBrk="1" hangingPunct="1">
              <a:spcAft>
                <a:spcPts val="0"/>
              </a:spcAft>
              <a:defRPr/>
            </a:pPr>
            <a:r>
              <a:rPr lang="pt-BR" dirty="0" smtClean="0"/>
              <a:t>Mais tempo de permanência na UTIN.</a:t>
            </a:r>
          </a:p>
          <a:p>
            <a:pPr eaLnBrk="1" fontAlgn="auto" hangingPunct="1">
              <a:spcAft>
                <a:spcPts val="0"/>
              </a:spcAft>
              <a:defRPr/>
            </a:pPr>
            <a:r>
              <a:rPr lang="pt-BR" dirty="0" smtClean="0"/>
              <a:t>Risco relativo estimado foi significativamente maior em pacientes:</a:t>
            </a:r>
          </a:p>
          <a:p>
            <a:pPr lvl="1" eaLnBrk="1" hangingPunct="1">
              <a:spcAft>
                <a:spcPts val="0"/>
              </a:spcAft>
              <a:defRPr/>
            </a:pPr>
            <a:r>
              <a:rPr lang="pt-BR" dirty="0" smtClean="0"/>
              <a:t>&lt; 32 semanas de IG; </a:t>
            </a:r>
          </a:p>
          <a:p>
            <a:pPr lvl="1" eaLnBrk="1" hangingPunct="1">
              <a:spcAft>
                <a:spcPts val="0"/>
              </a:spcAft>
              <a:defRPr/>
            </a:pPr>
            <a:r>
              <a:rPr lang="pt-BR" dirty="0" smtClean="0"/>
              <a:t>Peso &lt; 1.500 g</a:t>
            </a:r>
          </a:p>
          <a:p>
            <a:pPr lvl="1" eaLnBrk="1" hangingPunct="1">
              <a:spcAft>
                <a:spcPts val="0"/>
              </a:spcAft>
              <a:defRPr/>
            </a:pPr>
            <a:r>
              <a:rPr lang="pt-BR" dirty="0" smtClean="0"/>
              <a:t>UTIN &gt; 14 dias. </a:t>
            </a:r>
          </a:p>
          <a:p>
            <a:pPr lvl="1" eaLnBrk="1" hangingPunct="1">
              <a:spcAft>
                <a:spcPts val="0"/>
              </a:spcAft>
              <a:defRPr/>
            </a:pPr>
            <a:r>
              <a:rPr lang="en-US" dirty="0" err="1" smtClean="0"/>
              <a:t>nCPAP</a:t>
            </a:r>
            <a:r>
              <a:rPr lang="en-US" dirty="0" smtClean="0"/>
              <a:t> &gt; ​​5 </a:t>
            </a:r>
            <a:r>
              <a:rPr lang="en-US" dirty="0" err="1" smtClean="0"/>
              <a:t>dias</a:t>
            </a:r>
            <a:r>
              <a:rPr lang="en-US" dirty="0" smtClean="0"/>
              <a:t> - factor de </a:t>
            </a:r>
            <a:r>
              <a:rPr lang="en-US" dirty="0" err="1" smtClean="0"/>
              <a:t>risco</a:t>
            </a:r>
            <a:r>
              <a:rPr lang="en-US" dirty="0" smtClean="0"/>
              <a:t> </a:t>
            </a:r>
            <a:r>
              <a:rPr lang="en-US" dirty="0" err="1" smtClean="0"/>
              <a:t>mais</a:t>
            </a:r>
            <a:r>
              <a:rPr lang="en-US" dirty="0" smtClean="0"/>
              <a:t> forte (OR 5.36, 95% CI 3,82 </a:t>
            </a:r>
            <a:r>
              <a:rPr lang="en-US" dirty="0" err="1" smtClean="0"/>
              <a:t>para</a:t>
            </a:r>
            <a:r>
              <a:rPr lang="en-US" dirty="0" smtClean="0"/>
              <a:t> 7,52).</a:t>
            </a:r>
            <a:r>
              <a:rPr lang="en-US" dirty="0" err="1" smtClean="0"/>
              <a:t>Concordante</a:t>
            </a:r>
            <a:r>
              <a:rPr lang="en-US" dirty="0" smtClean="0"/>
              <a:t> com um </a:t>
            </a:r>
            <a:r>
              <a:rPr lang="en-US" dirty="0" err="1" smtClean="0"/>
              <a:t>estudo</a:t>
            </a:r>
            <a:r>
              <a:rPr lang="en-US" dirty="0" smtClean="0"/>
              <a:t> prévio.</a:t>
            </a:r>
            <a:r>
              <a:rPr lang="en-US" baseline="30000" dirty="0" smtClean="0"/>
              <a:t>14</a:t>
            </a:r>
            <a:r>
              <a:rPr lang="en-US" dirty="0" smtClean="0"/>
              <a:t> </a:t>
            </a:r>
            <a:endParaRPr lang="pt-BR" sz="5400"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pPr eaLnBrk="1" hangingPunct="1"/>
            <a:r>
              <a:rPr lang="pt-BR" smtClean="0"/>
              <a:t>Discussão</a:t>
            </a:r>
          </a:p>
        </p:txBody>
      </p:sp>
      <p:sp>
        <p:nvSpPr>
          <p:cNvPr id="3" name="Espaço Reservado para Conteúdo 2"/>
          <p:cNvSpPr>
            <a:spLocks noGrp="1"/>
          </p:cNvSpPr>
          <p:nvPr>
            <p:ph idx="1"/>
          </p:nvPr>
        </p:nvSpPr>
        <p:spPr>
          <a:xfrm>
            <a:off x="468313" y="1196975"/>
            <a:ext cx="8229600" cy="5043488"/>
          </a:xfrm>
        </p:spPr>
        <p:txBody>
          <a:bodyPr>
            <a:normAutofit/>
          </a:bodyPr>
          <a:lstStyle/>
          <a:p>
            <a:pPr eaLnBrk="1" hangingPunct="1">
              <a:lnSpc>
                <a:spcPct val="70000"/>
              </a:lnSpc>
            </a:pPr>
            <a:r>
              <a:rPr lang="pt-BR" sz="2600" smtClean="0"/>
              <a:t>Maioria do trauma nasal: apareceu durante os primeiros dias de CPAP nasal e raramente após várias semanas de tratamento.  </a:t>
            </a:r>
          </a:p>
          <a:p>
            <a:pPr eaLnBrk="1" hangingPunct="1">
              <a:lnSpc>
                <a:spcPct val="70000"/>
              </a:lnSpc>
            </a:pPr>
            <a:r>
              <a:rPr lang="pt-BR" sz="2600" smtClean="0"/>
              <a:t>Seqüelas estéticas ou funcionais: foram relatados sem necessidade previsível de cirurgia.</a:t>
            </a:r>
            <a:r>
              <a:rPr lang="pt-BR" sz="2600" baseline="30000" smtClean="0"/>
              <a:t>9 10 21</a:t>
            </a:r>
            <a:r>
              <a:rPr lang="pt-BR" sz="2600" smtClean="0"/>
              <a:t> </a:t>
            </a:r>
          </a:p>
          <a:p>
            <a:pPr eaLnBrk="1" hangingPunct="1">
              <a:lnSpc>
                <a:spcPct val="70000"/>
              </a:lnSpc>
            </a:pPr>
            <a:r>
              <a:rPr lang="pt-BR" sz="2600" smtClean="0"/>
              <a:t>Nenhuma criança na população estudada necessitou até o momento de reparação cirúrgica.</a:t>
            </a:r>
          </a:p>
          <a:p>
            <a:pPr eaLnBrk="1" hangingPunct="1">
              <a:lnSpc>
                <a:spcPct val="70000"/>
              </a:lnSpc>
            </a:pPr>
            <a:r>
              <a:rPr lang="pt-BR" sz="2600" smtClean="0"/>
              <a:t>Outra possível complicação do uso de CPAPnasal:infecção nosocomial (tratados com cânulas nasais)</a:t>
            </a:r>
            <a:r>
              <a:rPr lang="pt-BR" sz="2600" baseline="30000" smtClean="0"/>
              <a:t>8</a:t>
            </a:r>
            <a:r>
              <a:rPr lang="pt-BR" sz="2600" smtClean="0"/>
              <a:t>. No entanto, este presente estudo não teve poder suficiente para esta análise.</a:t>
            </a:r>
          </a:p>
          <a:p>
            <a:pPr eaLnBrk="1" hangingPunct="1">
              <a:lnSpc>
                <a:spcPct val="70000"/>
              </a:lnSpc>
            </a:pPr>
            <a:endParaRPr lang="pt-BR" sz="2600" smtClean="0"/>
          </a:p>
          <a:p>
            <a:pPr eaLnBrk="1" hangingPunct="1">
              <a:lnSpc>
                <a:spcPct val="70000"/>
              </a:lnSpc>
            </a:pPr>
            <a:r>
              <a:rPr lang="pt-BR" sz="2600" smtClean="0"/>
              <a:t>A utilização do mesmo sistema de CPAP nasal durante o estudo reforça a validade interna do estudo, mesmo que isso limite sua generalização. </a:t>
            </a:r>
          </a:p>
          <a:p>
            <a:pPr eaLnBrk="1" hangingPunct="1">
              <a:lnSpc>
                <a:spcPct val="70000"/>
              </a:lnSpc>
            </a:pPr>
            <a:endParaRPr lang="pt-BR" sz="2600"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p:txBody>
          <a:bodyPr/>
          <a:lstStyle/>
          <a:p>
            <a:pPr eaLnBrk="1" hangingPunct="1"/>
            <a:r>
              <a:rPr lang="pt-BR" smtClean="0"/>
              <a:t>Discussão</a:t>
            </a:r>
          </a:p>
        </p:txBody>
      </p:sp>
      <p:sp>
        <p:nvSpPr>
          <p:cNvPr id="40963" name="Espaço Reservado para Conteúdo 2"/>
          <p:cNvSpPr>
            <a:spLocks noGrp="1"/>
          </p:cNvSpPr>
          <p:nvPr>
            <p:ph idx="1"/>
          </p:nvPr>
        </p:nvSpPr>
        <p:spPr>
          <a:xfrm>
            <a:off x="457200" y="1600200"/>
            <a:ext cx="8229600" cy="5043488"/>
          </a:xfrm>
        </p:spPr>
        <p:txBody>
          <a:bodyPr/>
          <a:lstStyle/>
          <a:p>
            <a:pPr eaLnBrk="1" hangingPunct="1">
              <a:lnSpc>
                <a:spcPct val="80000"/>
              </a:lnSpc>
            </a:pPr>
            <a:r>
              <a:rPr lang="pt-BR" sz="3000" smtClean="0"/>
              <a:t>O papel de diferentes sistemas no trauma nasal  permanece incerto, sendo necessário  mais  pesquisas com objetivo determinar qual dispositivo é o menos traumático</a:t>
            </a:r>
            <a:r>
              <a:rPr lang="pt-BR" sz="3000" baseline="30000" smtClean="0"/>
              <a:t>22</a:t>
            </a:r>
            <a:r>
              <a:rPr lang="pt-BR" sz="3000" smtClean="0"/>
              <a:t>.</a:t>
            </a:r>
          </a:p>
          <a:p>
            <a:pPr eaLnBrk="1" hangingPunct="1">
              <a:lnSpc>
                <a:spcPct val="80000"/>
              </a:lnSpc>
            </a:pPr>
            <a:r>
              <a:rPr lang="pt-BR" sz="3000" smtClean="0"/>
              <a:t>Recomendações comuns para a prevenção de trauma pelo uso de CPAP nasal no RN: cuidados com monitoramento e prevenção de pressão, fricção e umidade.</a:t>
            </a:r>
            <a:r>
              <a:rPr lang="pt-BR" sz="3000" baseline="30000" smtClean="0"/>
              <a:t> 23-25</a:t>
            </a:r>
            <a:r>
              <a:rPr lang="pt-BR" sz="3000" smtClean="0"/>
              <a:t> ​​</a:t>
            </a:r>
          </a:p>
          <a:p>
            <a:pPr eaLnBrk="1" hangingPunct="1">
              <a:lnSpc>
                <a:spcPct val="80000"/>
              </a:lnSpc>
            </a:pPr>
            <a:r>
              <a:rPr lang="pt-BR" sz="3000" smtClean="0"/>
              <a:t>Tais medidas já eram utilizadas no local, há vários anos, durante o período de estudo local, evidenciando que sozinhas não fornecem proteção suficiente.</a:t>
            </a:r>
          </a:p>
          <a:p>
            <a:pPr eaLnBrk="1" hangingPunct="1">
              <a:lnSpc>
                <a:spcPct val="80000"/>
              </a:lnSpc>
            </a:pPr>
            <a:endParaRPr lang="pt-BR" sz="3000"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p:txBody>
          <a:bodyPr/>
          <a:lstStyle/>
          <a:p>
            <a:pPr eaLnBrk="1" hangingPunct="1"/>
            <a:r>
              <a:rPr lang="pt-BR" smtClean="0"/>
              <a:t>Conclusão</a:t>
            </a:r>
          </a:p>
        </p:txBody>
      </p:sp>
      <p:sp>
        <p:nvSpPr>
          <p:cNvPr id="41987" name="Espaço Reservado para Conteúdo 2"/>
          <p:cNvSpPr>
            <a:spLocks noGrp="1"/>
          </p:cNvSpPr>
          <p:nvPr>
            <p:ph idx="1"/>
          </p:nvPr>
        </p:nvSpPr>
        <p:spPr>
          <a:xfrm>
            <a:off x="457200" y="1600200"/>
            <a:ext cx="8229600" cy="5043488"/>
          </a:xfrm>
        </p:spPr>
        <p:txBody>
          <a:bodyPr/>
          <a:lstStyle/>
          <a:p>
            <a:pPr eaLnBrk="1" hangingPunct="1">
              <a:lnSpc>
                <a:spcPct val="80000"/>
              </a:lnSpc>
            </a:pPr>
            <a:r>
              <a:rPr lang="pt-BR" sz="2200" smtClean="0"/>
              <a:t>Trauma nasal é uma complicação muito frequente de CPAP nasal, especialmente no mais prematuros, mais ,frequentemente limitada a um eritema que surge no início do curso do tratamento. </a:t>
            </a:r>
          </a:p>
          <a:p>
            <a:pPr eaLnBrk="1" hangingPunct="1">
              <a:lnSpc>
                <a:spcPct val="80000"/>
              </a:lnSpc>
            </a:pPr>
            <a:endParaRPr lang="pt-BR" sz="2200" smtClean="0"/>
          </a:p>
          <a:p>
            <a:pPr eaLnBrk="1" hangingPunct="1">
              <a:lnSpc>
                <a:spcPct val="80000"/>
              </a:lnSpc>
            </a:pPr>
            <a:r>
              <a:rPr lang="pt-BR" sz="2200" smtClean="0"/>
              <a:t>Sequelas estéticas de longo prazo são muito raras e quando presente exigirá acompanhamento especializado e possível cirurgia. </a:t>
            </a:r>
          </a:p>
          <a:p>
            <a:pPr eaLnBrk="1" hangingPunct="1">
              <a:lnSpc>
                <a:spcPct val="80000"/>
              </a:lnSpc>
            </a:pPr>
            <a:endParaRPr lang="pt-BR" sz="2200" smtClean="0"/>
          </a:p>
          <a:p>
            <a:pPr eaLnBrk="1" hangingPunct="1">
              <a:lnSpc>
                <a:spcPct val="80000"/>
              </a:lnSpc>
            </a:pPr>
            <a:r>
              <a:rPr lang="pt-BR" sz="2200" smtClean="0"/>
              <a:t>Estudos são necessários para desenvolver estratégias preventivas ou terapêuticas eficientes para redução dessa complicação iatrogênica.</a:t>
            </a:r>
          </a:p>
          <a:p>
            <a:pPr eaLnBrk="1" hangingPunct="1">
              <a:lnSpc>
                <a:spcPct val="80000"/>
              </a:lnSpc>
            </a:pPr>
            <a:endParaRPr lang="pt-BR" sz="2200" smtClean="0"/>
          </a:p>
          <a:p>
            <a:pPr eaLnBrk="1" hangingPunct="1">
              <a:lnSpc>
                <a:spcPct val="80000"/>
              </a:lnSpc>
            </a:pPr>
            <a:r>
              <a:rPr lang="pt-BR" sz="2200" smtClean="0"/>
              <a:t>Este estudo é o maior estudo prospectivo de coorte documentando o desenvolvimento de trauma nasal secundário ao uso de CPAP nasal.</a:t>
            </a:r>
          </a:p>
          <a:p>
            <a:pPr eaLnBrk="1" hangingPunct="1">
              <a:lnSpc>
                <a:spcPct val="80000"/>
              </a:lnSpc>
            </a:pPr>
            <a:endParaRPr lang="pt-BR" sz="220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p:cNvPicPr>
            <a:picLocks noChangeAspect="1" noChangeArrowheads="1"/>
          </p:cNvPicPr>
          <p:nvPr/>
        </p:nvPicPr>
        <p:blipFill>
          <a:blip r:embed="rId2"/>
          <a:srcRect/>
          <a:stretch>
            <a:fillRect/>
          </a:stretch>
        </p:blipFill>
        <p:spPr bwMode="auto">
          <a:xfrm>
            <a:off x="0" y="0"/>
            <a:ext cx="4424363" cy="5661025"/>
          </a:xfrm>
          <a:prstGeom prst="rect">
            <a:avLst/>
          </a:prstGeom>
          <a:noFill/>
          <a:ln w="9525">
            <a:noFill/>
            <a:miter lim="800000"/>
            <a:headEnd/>
            <a:tailEnd/>
          </a:ln>
        </p:spPr>
      </p:pic>
      <p:pic>
        <p:nvPicPr>
          <p:cNvPr id="43011" name="Picture 5"/>
          <p:cNvPicPr>
            <a:picLocks noChangeAspect="1" noChangeArrowheads="1"/>
          </p:cNvPicPr>
          <p:nvPr/>
        </p:nvPicPr>
        <p:blipFill>
          <a:blip r:embed="rId3"/>
          <a:srcRect/>
          <a:stretch>
            <a:fillRect/>
          </a:stretch>
        </p:blipFill>
        <p:spPr bwMode="auto">
          <a:xfrm>
            <a:off x="4643438" y="1700213"/>
            <a:ext cx="4500562" cy="274955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6"/>
          <p:cNvPicPr>
            <a:picLocks noChangeAspect="1" noChangeArrowheads="1"/>
          </p:cNvPicPr>
          <p:nvPr/>
        </p:nvPicPr>
        <p:blipFill>
          <a:blip r:embed="rId2"/>
          <a:srcRect/>
          <a:stretch>
            <a:fillRect/>
          </a:stretch>
        </p:blipFill>
        <p:spPr bwMode="auto">
          <a:xfrm>
            <a:off x="1258888" y="260350"/>
            <a:ext cx="6538912" cy="5929313"/>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p:cNvPicPr>
            <a:picLocks noChangeAspect="1" noChangeArrowheads="1"/>
          </p:cNvPicPr>
          <p:nvPr/>
        </p:nvPicPr>
        <p:blipFill>
          <a:blip r:embed="rId2"/>
          <a:srcRect/>
          <a:stretch>
            <a:fillRect/>
          </a:stretch>
        </p:blipFill>
        <p:spPr bwMode="auto">
          <a:xfrm>
            <a:off x="539750" y="0"/>
            <a:ext cx="5838825" cy="5392738"/>
          </a:xfrm>
          <a:prstGeom prst="rect">
            <a:avLst/>
          </a:prstGeom>
          <a:noFill/>
          <a:ln w="9525">
            <a:noFill/>
            <a:miter lim="800000"/>
            <a:headEnd/>
            <a:tailEnd/>
          </a:ln>
        </p:spPr>
      </p:pic>
      <p:pic>
        <p:nvPicPr>
          <p:cNvPr id="45059" name="Picture 5"/>
          <p:cNvPicPr>
            <a:picLocks noChangeAspect="1" noChangeArrowheads="1"/>
          </p:cNvPicPr>
          <p:nvPr/>
        </p:nvPicPr>
        <p:blipFill>
          <a:blip r:embed="rId3"/>
          <a:srcRect/>
          <a:stretch>
            <a:fillRect/>
          </a:stretch>
        </p:blipFill>
        <p:spPr bwMode="auto">
          <a:xfrm>
            <a:off x="468313" y="5399088"/>
            <a:ext cx="5697537" cy="1458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1"/>
          </p:nvPr>
        </p:nvSpPr>
        <p:spPr>
          <a:xfrm>
            <a:off x="539750" y="2636838"/>
            <a:ext cx="8229600" cy="3529012"/>
          </a:xfrm>
          <a:solidFill>
            <a:srgbClr val="EAEAEA"/>
          </a:solidFill>
          <a:ln w="38100">
            <a:solidFill>
              <a:schemeClr val="hlink"/>
            </a:solidFill>
          </a:ln>
        </p:spPr>
        <p:txBody>
          <a:bodyPr/>
          <a:lstStyle/>
          <a:p>
            <a:pPr eaLnBrk="1" hangingPunct="1">
              <a:lnSpc>
                <a:spcPct val="90000"/>
              </a:lnSpc>
            </a:pPr>
            <a:r>
              <a:rPr lang="pt-BR" smtClean="0"/>
              <a:t>Pressão positiva contínua nasal (CPAP nasal) freqüentemente provoca trauma nasal em recém-nascidos; eritema é mais comum, mas erosão ou necrose ocorrem ocasionalmente.</a:t>
            </a:r>
          </a:p>
          <a:p>
            <a:pPr eaLnBrk="1" hangingPunct="1">
              <a:lnSpc>
                <a:spcPct val="90000"/>
              </a:lnSpc>
            </a:pPr>
            <a:r>
              <a:rPr lang="pt-BR" smtClean="0"/>
              <a:t>Os autores propõem um sistema padronizado para classificar trauma nasal associada com o uso de  CPAPnasal</a:t>
            </a:r>
          </a:p>
        </p:txBody>
      </p:sp>
      <p:pic>
        <p:nvPicPr>
          <p:cNvPr id="46083" name="Picture 4"/>
          <p:cNvPicPr>
            <a:picLocks noChangeAspect="1" noChangeArrowheads="1"/>
          </p:cNvPicPr>
          <p:nvPr/>
        </p:nvPicPr>
        <p:blipFill>
          <a:blip r:embed="rId2"/>
          <a:srcRect/>
          <a:stretch>
            <a:fillRect/>
          </a:stretch>
        </p:blipFill>
        <p:spPr bwMode="auto">
          <a:xfrm>
            <a:off x="1763713" y="188913"/>
            <a:ext cx="5256212" cy="2241550"/>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a:xfrm>
            <a:off x="539750" y="2276475"/>
            <a:ext cx="8229600" cy="1143000"/>
          </a:xfrm>
        </p:spPr>
        <p:txBody>
          <a:bodyPr/>
          <a:lstStyle/>
          <a:p>
            <a:pPr eaLnBrk="1" hangingPunct="1"/>
            <a:r>
              <a:rPr lang="pt-BR" sz="4000" b="1" smtClean="0">
                <a:solidFill>
                  <a:schemeClr val="hlink"/>
                </a:solidFill>
              </a:rPr>
              <a:t>Nota do Editor do site, Dr. Paulo R. Margotto</a:t>
            </a:r>
            <a:br>
              <a:rPr lang="pt-BR" sz="4000" b="1" smtClean="0">
                <a:solidFill>
                  <a:schemeClr val="hlink"/>
                </a:solidFill>
              </a:rPr>
            </a:br>
            <a:r>
              <a:rPr lang="pt-BR" sz="4000" b="1" smtClean="0">
                <a:solidFill>
                  <a:schemeClr val="hlink"/>
                </a:solidFill>
              </a:rPr>
              <a:t>Consultem também Aqui e Agora!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1"/>
          </p:nvPr>
        </p:nvSpPr>
        <p:spPr>
          <a:xfrm>
            <a:off x="468313" y="1628775"/>
            <a:ext cx="8229600" cy="5000625"/>
          </a:xfrm>
        </p:spPr>
        <p:txBody>
          <a:bodyPr/>
          <a:lstStyle/>
          <a:p>
            <a:pPr algn="ctr" eaLnBrk="1" hangingPunct="1">
              <a:lnSpc>
                <a:spcPct val="80000"/>
              </a:lnSpc>
              <a:buFont typeface="Arial" pitchFamily="34" charset="0"/>
              <a:buNone/>
            </a:pPr>
            <a:r>
              <a:rPr lang="pt-BR" sz="1800" b="1" smtClean="0">
                <a:solidFill>
                  <a:srgbClr val="FF3399"/>
                </a:solidFill>
              </a:rPr>
              <a:t>RECOMENDAÇÕES PARA SE AUMENTAR A EFICIENCIA DO CPAP NASAL E SE EVITAR AS COMPLICAÇÕES:</a:t>
            </a:r>
          </a:p>
          <a:p>
            <a:pPr eaLnBrk="1" hangingPunct="1">
              <a:lnSpc>
                <a:spcPct val="80000"/>
              </a:lnSpc>
            </a:pPr>
            <a:r>
              <a:rPr lang="pt-BR" sz="1800" smtClean="0"/>
              <a:t>Evitar o fluxo excessivo, este pode aumentar a resistência ao fluxo de ar, gerar turbulências e também aumentar a pressão oferecida. Manter o fluxo em 5-8 litros por minuto ou o menor fluxo que consiga fazer borbulhar o sistema.</a:t>
            </a:r>
          </a:p>
          <a:p>
            <a:pPr eaLnBrk="1" hangingPunct="1">
              <a:lnSpc>
                <a:spcPct val="80000"/>
              </a:lnSpc>
            </a:pPr>
            <a:r>
              <a:rPr lang="pt-BR" sz="1800" smtClean="0"/>
              <a:t>Utilizar as mangueiras corrugadas próprias que por serem mais leves e flexíveis evitam a tração e o deslocamento freqüente da pronga, responsável por  lesões nasais.</a:t>
            </a:r>
          </a:p>
          <a:p>
            <a:pPr eaLnBrk="1" hangingPunct="1">
              <a:lnSpc>
                <a:spcPct val="80000"/>
              </a:lnSpc>
            </a:pPr>
            <a:r>
              <a:rPr lang="pt-BR" sz="1800" smtClean="0"/>
              <a:t> Aliviar o  peso da tubulação para que não exerça tração  no nariz do RN. </a:t>
            </a:r>
          </a:p>
          <a:p>
            <a:pPr eaLnBrk="1" hangingPunct="1">
              <a:lnSpc>
                <a:spcPct val="80000"/>
              </a:lnSpc>
            </a:pPr>
            <a:r>
              <a:rPr lang="pt-BR" sz="1800" smtClean="0"/>
              <a:t>Escolha a pronga adequada, não pode ficar frouxa nem apertada. Prongas pequenas podem incrementar a resistência ao fluxo de ar e aumentar a pressão inadvertidamente (PEEP inadvertida) ou propiciar escape de ar, enquanto que pronga demasiado grandes ferem as narinas e o septo, podendo necrosá-lo. A pronga é considerada do tamanho adequado quando não fica frouxa dentro do nariz nem apertada ao ponto de distender as narinas (Ver tabela 1).</a:t>
            </a:r>
          </a:p>
          <a:p>
            <a:pPr eaLnBrk="1" hangingPunct="1">
              <a:lnSpc>
                <a:spcPct val="80000"/>
              </a:lnSpc>
            </a:pPr>
            <a:r>
              <a:rPr lang="pt-BR" sz="1800" smtClean="0"/>
              <a:t>Distender as narinas suavemente, com cotonete embebido em soro fisiológico antes de adaptar a pronga ao RN. A pronga deve entrar apenas alguns milímetros, não deve  tocar o septo nasal e deve estar bem fixada.</a:t>
            </a:r>
          </a:p>
          <a:p>
            <a:pPr eaLnBrk="1" hangingPunct="1">
              <a:lnSpc>
                <a:spcPct val="80000"/>
              </a:lnSpc>
            </a:pPr>
            <a:r>
              <a:rPr lang="pt-BR" sz="1800" smtClean="0"/>
              <a:t> Observar atentamente o nariz do RN. Não deve ter assimetrias nem sulcos no dorso. Examinar o septo nasal frequentemente. </a:t>
            </a:r>
          </a:p>
        </p:txBody>
      </p:sp>
      <p:graphicFrame>
        <p:nvGraphicFramePr>
          <p:cNvPr id="66585" name="Group 25"/>
          <p:cNvGraphicFramePr>
            <a:graphicFrameLocks noGrp="1"/>
          </p:cNvGraphicFramePr>
          <p:nvPr/>
        </p:nvGraphicFramePr>
        <p:xfrm>
          <a:off x="539750" y="404813"/>
          <a:ext cx="8064500" cy="518160"/>
        </p:xfrm>
        <a:graphic>
          <a:graphicData uri="http://schemas.openxmlformats.org/drawingml/2006/table">
            <a:tbl>
              <a:tblPr/>
              <a:tblGrid>
                <a:gridCol w="2687638"/>
                <a:gridCol w="2689225"/>
                <a:gridCol w="2687637"/>
              </a:tblGrid>
              <a:tr h="438150">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CPAP nasal</a:t>
                      </a:r>
                      <a:endParaRPr kumimoji="0" lang="pt-BR" sz="1400" b="0" i="0" u="none" strike="noStrike" cap="none" normalizeH="0" baseline="0" smtClean="0">
                        <a:ln>
                          <a:noFill/>
                        </a:ln>
                        <a:solidFill>
                          <a:schemeClr val="tx1"/>
                        </a:solidFill>
                        <a:effectLst/>
                        <a:latin typeface="Calibri" panose="020F0502020204030204"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Carlos Alberto Moreno Zaconeta</a:t>
                      </a:r>
                      <a:endParaRPr kumimoji="0" lang="pt-BR" sz="1400" b="0" i="0" u="none" strike="noStrike" cap="none" normalizeH="0" baseline="0" smtClean="0">
                        <a:ln>
                          <a:noFill/>
                        </a:ln>
                        <a:solidFill>
                          <a:schemeClr val="tx1"/>
                        </a:solidFill>
                        <a:effectLst/>
                        <a:latin typeface="Calibri" panose="020F0502020204030204"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hlinkClick r:id="rId2"/>
                        </a:rPr>
                        <a:t>  </a:t>
                      </a:r>
                      <a:r>
                        <a:rPr kumimoji="0" lang="pt-BR" sz="1400" b="0" i="0" u="none" strike="noStrike" cap="none" normalizeH="0" baseline="0" smtClean="0">
                          <a:ln>
                            <a:noFill/>
                          </a:ln>
                          <a:solidFill>
                            <a:srgbClr val="000066"/>
                          </a:solidFill>
                          <a:effectLst/>
                          <a:latin typeface="Calibri" panose="020F0502020204030204" pitchFamily="34" charset="0"/>
                          <a:cs typeface="Times New Roman" panose="02020603050405020304" pitchFamily="18" charset="0"/>
                        </a:rPr>
                        <a:t>           </a:t>
                      </a:r>
                      <a:endParaRPr kumimoji="0" lang="pt-BR" sz="14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8141" name="Picture 7" descr="Clique aqui para ver o artigo">
            <a:hlinkClick r:id="rId2"/>
          </p:cNvPr>
          <p:cNvPicPr>
            <a:picLocks noChangeAspect="1" noChangeArrowheads="1"/>
          </p:cNvPicPr>
          <p:nvPr/>
        </p:nvPicPr>
        <p:blipFill>
          <a:blip r:embed="rId3"/>
          <a:srcRect/>
          <a:stretch>
            <a:fillRect/>
          </a:stretch>
        </p:blipFill>
        <p:spPr bwMode="auto">
          <a:xfrm>
            <a:off x="6877050" y="476250"/>
            <a:ext cx="371475" cy="371475"/>
          </a:xfrm>
          <a:prstGeom prst="rect">
            <a:avLst/>
          </a:prstGeom>
          <a:noFill/>
          <a:ln w="9525">
            <a:noFill/>
            <a:miter lim="800000"/>
            <a:headEnd/>
            <a:tailEnd/>
          </a:ln>
        </p:spPr>
      </p:pic>
      <p:pic>
        <p:nvPicPr>
          <p:cNvPr id="48142" name="Picture 26"/>
          <p:cNvPicPr>
            <a:picLocks noChangeAspect="1" noChangeArrowheads="1"/>
          </p:cNvPicPr>
          <p:nvPr/>
        </p:nvPicPr>
        <p:blipFill>
          <a:blip r:embed="rId4">
            <a:lum contrast="-6000"/>
          </a:blip>
          <a:srcRect/>
          <a:stretch>
            <a:fillRect/>
          </a:stretch>
        </p:blipFill>
        <p:spPr bwMode="auto">
          <a:xfrm>
            <a:off x="7885113" y="0"/>
            <a:ext cx="1258887" cy="1557338"/>
          </a:xfrm>
          <a:prstGeom prst="rect">
            <a:avLst/>
          </a:prstGeom>
          <a:noFill/>
          <a:ln w="9525">
            <a:noFill/>
            <a:miter lim="800000"/>
            <a:headEnd/>
            <a:tailEnd/>
          </a:ln>
        </p:spPr>
      </p:pic>
      <p:sp>
        <p:nvSpPr>
          <p:cNvPr id="48143" name="Text Box 27"/>
          <p:cNvSpPr txBox="1">
            <a:spLocks noChangeArrowheads="1"/>
          </p:cNvSpPr>
          <p:nvPr/>
        </p:nvSpPr>
        <p:spPr bwMode="auto">
          <a:xfrm>
            <a:off x="2103438" y="979488"/>
            <a:ext cx="5135562" cy="517525"/>
          </a:xfrm>
          <a:prstGeom prst="rect">
            <a:avLst/>
          </a:prstGeom>
          <a:noFill/>
          <a:ln w="9525">
            <a:noFill/>
            <a:miter lim="800000"/>
            <a:headEnd/>
            <a:tailEnd/>
          </a:ln>
        </p:spPr>
        <p:txBody>
          <a:bodyPr wrap="none">
            <a:spAutoFit/>
          </a:bodyPr>
          <a:lstStyle/>
          <a:p>
            <a:pPr algn="ctr" eaLnBrk="1" hangingPunct="1"/>
            <a:r>
              <a:rPr lang="pt-BR" sz="1400" b="1"/>
              <a:t>Capítulo do livro Assistência ao Recém-Nascido de Risco, </a:t>
            </a:r>
          </a:p>
          <a:p>
            <a:pPr algn="ctr" eaLnBrk="1" hangingPunct="1"/>
            <a:r>
              <a:rPr lang="pt-BR" sz="1400" b="1"/>
              <a:t>ESCS, Brasília, 3ª Edição, 2013</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1"/>
          </p:nvPr>
        </p:nvSpPr>
        <p:spPr>
          <a:xfrm>
            <a:off x="395288" y="1989138"/>
            <a:ext cx="8229600" cy="4525962"/>
          </a:xfrm>
        </p:spPr>
        <p:txBody>
          <a:bodyPr/>
          <a:lstStyle/>
          <a:p>
            <a:pPr eaLnBrk="1" hangingPunct="1"/>
            <a:endParaRPr lang="pt-BR" sz="2800" smtClean="0"/>
          </a:p>
          <a:p>
            <a:pPr eaLnBrk="1" hangingPunct="1">
              <a:buFont typeface="Arial" pitchFamily="34" charset="0"/>
              <a:buNone/>
            </a:pPr>
            <a:r>
              <a:rPr lang="pt-BR" sz="2800" smtClean="0"/>
              <a:t>                         </a:t>
            </a:r>
            <a:r>
              <a:rPr lang="pt-BR" sz="2800" smtClean="0">
                <a:solidFill>
                  <a:schemeClr val="hlink"/>
                </a:solidFill>
              </a:rPr>
              <a:t>OBJETIVOS</a:t>
            </a:r>
          </a:p>
          <a:p>
            <a:pPr eaLnBrk="1" hangingPunct="1"/>
            <a:r>
              <a:rPr lang="pt-BR" sz="2800" smtClean="0"/>
              <a:t>Discutir o sucesso na extubação como o resultado de um processo e não como um fato isolado.</a:t>
            </a:r>
          </a:p>
          <a:p>
            <a:pPr eaLnBrk="1" hangingPunct="1"/>
            <a:r>
              <a:rPr lang="pt-BR" sz="2800" smtClean="0"/>
              <a:t>Motivar o trabalho em equipes multidisciplinares, mas integrados.</a:t>
            </a:r>
          </a:p>
          <a:p>
            <a:pPr eaLnBrk="1" hangingPunct="1"/>
            <a:r>
              <a:rPr lang="pt-BR" sz="2800" smtClean="0"/>
              <a:t>Treinar a observação e o cuidado de neonatos em uso de CPAP nasal/VNI (ventilação não invasiva)</a:t>
            </a:r>
          </a:p>
        </p:txBody>
      </p:sp>
      <p:graphicFrame>
        <p:nvGraphicFramePr>
          <p:cNvPr id="68635" name="Group 27"/>
          <p:cNvGraphicFramePr>
            <a:graphicFrameLocks noGrp="1"/>
          </p:cNvGraphicFramePr>
          <p:nvPr/>
        </p:nvGraphicFramePr>
        <p:xfrm>
          <a:off x="684213" y="549275"/>
          <a:ext cx="7993062" cy="731520"/>
        </p:xfrm>
        <a:graphic>
          <a:graphicData uri="http://schemas.openxmlformats.org/drawingml/2006/table">
            <a:tbl>
              <a:tblPr/>
              <a:tblGrid>
                <a:gridCol w="2665412"/>
                <a:gridCol w="2662238"/>
                <a:gridCol w="2665412"/>
              </a:tblGrid>
              <a:tr h="442913">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CPAP nasal e VNI em Neonatologia. </a:t>
                      </a:r>
                      <a:r>
                        <a:rPr kumimoji="0" lang="pt-BR" sz="1400" b="0" i="0" u="none" strike="noStrike" cap="none" normalizeH="0" baseline="0" smtClean="0">
                          <a:ln>
                            <a:noFill/>
                          </a:ln>
                          <a:solidFill>
                            <a:srgbClr val="000066"/>
                          </a:solidFill>
                          <a:effectLst/>
                          <a:latin typeface="Calibri" panose="020F0502020204030204" pitchFamily="34" charset="0"/>
                          <a:cs typeface="Times New Roman" panose="02020603050405020304" pitchFamily="18" charset="0"/>
                          <a:hlinkClick r:id="rId2"/>
                        </a:rPr>
                        <a:t>É</a:t>
                      </a: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 poss</a:t>
                      </a:r>
                      <a:r>
                        <a:rPr kumimoji="0" lang="pt-BR" sz="1400" b="0" i="0" u="none" strike="noStrike" cap="none" normalizeH="0" baseline="0" smtClean="0">
                          <a:ln>
                            <a:noFill/>
                          </a:ln>
                          <a:solidFill>
                            <a:srgbClr val="000066"/>
                          </a:solidFill>
                          <a:effectLst/>
                          <a:latin typeface="Calibri" panose="020F0502020204030204" pitchFamily="34" charset="0"/>
                          <a:cs typeface="Times New Roman" panose="02020603050405020304" pitchFamily="18" charset="0"/>
                          <a:hlinkClick r:id="rId2"/>
                        </a:rPr>
                        <a:t>í</a:t>
                      </a: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vel otimizar?</a:t>
                      </a:r>
                      <a:endParaRPr kumimoji="0" lang="pt-BR" sz="1400" b="0" i="0" u="none" strike="noStrike" cap="none" normalizeH="0" baseline="0" smtClean="0">
                        <a:ln>
                          <a:noFill/>
                        </a:ln>
                        <a:solidFill>
                          <a:schemeClr val="tx1"/>
                        </a:solidFill>
                        <a:effectLst/>
                        <a:latin typeface="Calibri" panose="020F0502020204030204"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anose="02020603050405020304" pitchFamily="18" charset="0"/>
                          <a:hlinkClick r:id="rId2"/>
                        </a:rPr>
                        <a:t>Carlos A. Zaconeta</a:t>
                      </a:r>
                      <a:endParaRPr kumimoji="0" lang="pt-BR" sz="1400" b="0" i="0" u="none" strike="noStrike" cap="none" normalizeH="0" baseline="0" smtClean="0">
                        <a:ln>
                          <a:noFill/>
                        </a:ln>
                        <a:solidFill>
                          <a:schemeClr val="tx1"/>
                        </a:solidFill>
                        <a:effectLst/>
                        <a:latin typeface="Calibri" panose="020F0502020204030204"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a:spcBef>
                          <a:spcPct val="20000"/>
                        </a:spcBef>
                        <a:buFont typeface="Arial" panose="020B0604020202020204" pitchFamily="34" charset="0"/>
                        <a:defRPr sz="2400">
                          <a:solidFill>
                            <a:schemeClr val="tx1"/>
                          </a:solidFill>
                          <a:latin typeface="Calibri" panose="020F0502020204030204" pitchFamily="34" charset="0"/>
                        </a:defRPr>
                      </a:lvl2pPr>
                      <a:lvl3pPr>
                        <a:spcBef>
                          <a:spcPct val="20000"/>
                        </a:spcBef>
                        <a:buFont typeface="Arial" panose="020B0604020202020204" pitchFamily="34" charset="0"/>
                        <a:defRPr sz="2000">
                          <a:solidFill>
                            <a:schemeClr val="tx1"/>
                          </a:solidFill>
                          <a:latin typeface="Calibri" panose="020F0502020204030204" pitchFamily="34" charset="0"/>
                        </a:defRPr>
                      </a:lvl3pPr>
                      <a:lvl4pPr>
                        <a:spcBef>
                          <a:spcPct val="20000"/>
                        </a:spcBef>
                        <a:buFont typeface="Arial" panose="020B0604020202020204" pitchFamily="34" charset="0"/>
                        <a:defRPr>
                          <a:solidFill>
                            <a:schemeClr val="tx1"/>
                          </a:solidFill>
                          <a:latin typeface="Calibri" panose="020F0502020204030204" pitchFamily="34" charset="0"/>
                        </a:defRPr>
                      </a:lvl4pPr>
                      <a:lvl5pPr>
                        <a:spcBef>
                          <a:spcPct val="20000"/>
                        </a:spcBef>
                        <a:buFont typeface="Arial" panose="020B0604020202020204" pitchFamily="34" charset="0"/>
                        <a:defRPr>
                          <a:solidFill>
                            <a:schemeClr val="tx1"/>
                          </a:solidFill>
                          <a:latin typeface="Calibri" panose="020F0502020204030204" pitchFamily="34" charset="0"/>
                        </a:defRPr>
                      </a:lvl5pPr>
                      <a:lvl6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hlinkClick r:id="rId2"/>
                        </a:rPr>
                        <a:t>  </a:t>
                      </a:r>
                      <a:r>
                        <a:rPr kumimoji="0" lang="pt-BR" sz="2300" b="0" i="0" u="none" strike="noStrike" cap="none" normalizeH="0" baseline="0" smtClean="0">
                          <a:ln>
                            <a:noFill/>
                          </a:ln>
                          <a:solidFill>
                            <a:srgbClr val="000066"/>
                          </a:solidFill>
                          <a:effectLst/>
                          <a:latin typeface="Calibri" panose="020F0502020204030204" pitchFamily="34" charset="0"/>
                          <a:cs typeface="Times New Roman" panose="02020603050405020304" pitchFamily="18" charset="0"/>
                        </a:rPr>
                        <a:t> </a:t>
                      </a:r>
                      <a:r>
                        <a:rPr kumimoji="0" lang="pt-BR" sz="1000" b="0" i="0" u="none" strike="noStrike" cap="none" normalizeH="0" baseline="0" smtClean="0">
                          <a:ln>
                            <a:noFill/>
                          </a:ln>
                          <a:solidFill>
                            <a:srgbClr val="000066"/>
                          </a:solidFill>
                          <a:effectLst/>
                          <a:latin typeface="Calibri" panose="020F0502020204030204" pitchFamily="34" charset="0"/>
                          <a:cs typeface="Times New Roman" panose="02020603050405020304" pitchFamily="18" charset="0"/>
                        </a:rPr>
                        <a:t>          </a:t>
                      </a:r>
                      <a:endParaRPr kumimoji="0" lang="pt-BR" sz="1000" b="0" i="0" u="none" strike="noStrike" cap="none" normalizeH="0" baseline="0" smtClean="0">
                        <a:ln>
                          <a:noFill/>
                        </a:ln>
                        <a:solidFill>
                          <a:srgbClr val="000066"/>
                        </a:solidFill>
                        <a:effectLst/>
                        <a:latin typeface="Times New Roman" panose="02020603050405020304" pitchFamily="18" charset="0"/>
                        <a:cs typeface="Times New Roman" panose="02020603050405020304"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9165" name="Picture 7" descr="Clique aqui para ver o artigo">
            <a:hlinkClick r:id="rId2"/>
          </p:cNvPr>
          <p:cNvPicPr>
            <a:picLocks noChangeAspect="1" noChangeArrowheads="1"/>
          </p:cNvPicPr>
          <p:nvPr/>
        </p:nvPicPr>
        <p:blipFill>
          <a:blip r:embed="rId3"/>
          <a:srcRect/>
          <a:stretch>
            <a:fillRect/>
          </a:stretch>
        </p:blipFill>
        <p:spPr bwMode="auto">
          <a:xfrm>
            <a:off x="7019925" y="620713"/>
            <a:ext cx="371475" cy="371475"/>
          </a:xfrm>
          <a:prstGeom prst="rect">
            <a:avLst/>
          </a:prstGeom>
          <a:noFill/>
          <a:ln w="9525">
            <a:noFill/>
            <a:miter lim="800000"/>
            <a:headEnd/>
            <a:tailEnd/>
          </a:ln>
        </p:spPr>
      </p:pic>
      <p:pic>
        <p:nvPicPr>
          <p:cNvPr id="49166" name="Picture 28"/>
          <p:cNvPicPr>
            <a:picLocks noChangeAspect="1" noChangeArrowheads="1"/>
          </p:cNvPicPr>
          <p:nvPr/>
        </p:nvPicPr>
        <p:blipFill>
          <a:blip r:embed="rId4"/>
          <a:srcRect/>
          <a:stretch>
            <a:fillRect/>
          </a:stretch>
        </p:blipFill>
        <p:spPr bwMode="auto">
          <a:xfrm>
            <a:off x="7467600" y="0"/>
            <a:ext cx="1676400" cy="2889250"/>
          </a:xfrm>
          <a:prstGeom prst="rect">
            <a:avLst/>
          </a:prstGeom>
          <a:noFill/>
          <a:ln w="9525">
            <a:noFill/>
            <a:miter lim="800000"/>
            <a:headEnd/>
            <a:tailEnd/>
          </a:ln>
        </p:spPr>
      </p:pic>
      <p:sp>
        <p:nvSpPr>
          <p:cNvPr id="49167" name="Text Box 29"/>
          <p:cNvSpPr txBox="1">
            <a:spLocks noChangeArrowheads="1"/>
          </p:cNvSpPr>
          <p:nvPr/>
        </p:nvSpPr>
        <p:spPr bwMode="auto">
          <a:xfrm>
            <a:off x="7599363" y="2852738"/>
            <a:ext cx="1544637" cy="274637"/>
          </a:xfrm>
          <a:prstGeom prst="rect">
            <a:avLst/>
          </a:prstGeom>
          <a:noFill/>
          <a:ln w="9525">
            <a:noFill/>
            <a:miter lim="800000"/>
            <a:headEnd/>
            <a:tailEnd/>
          </a:ln>
        </p:spPr>
        <p:txBody>
          <a:bodyPr wrap="none">
            <a:spAutoFit/>
          </a:bodyPr>
          <a:lstStyle/>
          <a:p>
            <a:pPr eaLnBrk="1" hangingPunct="1"/>
            <a:r>
              <a:rPr lang="pt-BR" sz="1200"/>
              <a:t>Dr. Carlos Zaconeta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p:cNvSpPr>
          <p:nvPr>
            <p:ph type="body" idx="1"/>
          </p:nvPr>
        </p:nvSpPr>
        <p:spPr>
          <a:xfrm>
            <a:off x="468313" y="0"/>
            <a:ext cx="8229600" cy="6597650"/>
          </a:xfrm>
        </p:spPr>
        <p:txBody>
          <a:bodyPr/>
          <a:lstStyle/>
          <a:p>
            <a:pPr marL="609600" indent="-609600" eaLnBrk="1" hangingPunct="1">
              <a:lnSpc>
                <a:spcPct val="80000"/>
              </a:lnSpc>
            </a:pPr>
            <a:r>
              <a:rPr lang="pt-BR" sz="1800" smtClean="0">
                <a:solidFill>
                  <a:srgbClr val="FF0000"/>
                </a:solidFill>
              </a:rPr>
              <a:t>A lesão nasal por CPAP tem 3 estágios: inicia com hiperemia  por pressão, evolui para hiperemia com erosão e finalmente necrose. Detectar e corrigir precocemente, ainda no estado de hiperemia, para evitar a progressão do dano.</a:t>
            </a:r>
          </a:p>
          <a:p>
            <a:pPr marL="609600" indent="-609600" eaLnBrk="1" hangingPunct="1">
              <a:lnSpc>
                <a:spcPct val="80000"/>
              </a:lnSpc>
            </a:pPr>
            <a:r>
              <a:rPr lang="pt-BR" sz="1800" smtClean="0"/>
              <a:t>Passar informações a respeito de lesões nasais precoces na passagem de plantão de médicos, enfermeiras e fisioterapeutas, com a finalidade de observar mais os pacientes com lesões iniciais.</a:t>
            </a:r>
          </a:p>
          <a:p>
            <a:pPr marL="609600" indent="-609600" eaLnBrk="1" hangingPunct="1">
              <a:lnSpc>
                <a:spcPct val="80000"/>
              </a:lnSpc>
            </a:pPr>
            <a:r>
              <a:rPr lang="pt-BR" sz="1800" smtClean="0"/>
              <a:t>Aspirar as secreções das cavidades nasal  e  oral sempre que necessário. Realizar os procedimentos cuidadosamente.</a:t>
            </a:r>
          </a:p>
          <a:p>
            <a:pPr marL="609600" indent="-609600" eaLnBrk="1" hangingPunct="1">
              <a:lnSpc>
                <a:spcPct val="80000"/>
              </a:lnSpc>
            </a:pPr>
            <a:r>
              <a:rPr lang="pt-BR" sz="1800" smtClean="0"/>
              <a:t>Manter o RN em decúbito dorsal e com coxim na região subescapular. Manter a cabeça na região mediana do corpo com apoios laterais. A movimentação voluntária e constante da cabeça pode resultar em lesões do nariz e oscilações freqüentes na pressão . </a:t>
            </a:r>
          </a:p>
          <a:p>
            <a:pPr marL="609600" indent="-609600" eaLnBrk="1" hangingPunct="1">
              <a:lnSpc>
                <a:spcPct val="80000"/>
              </a:lnSpc>
            </a:pPr>
            <a:r>
              <a:rPr lang="pt-BR" sz="1800" smtClean="0"/>
              <a:t>A toca deve estar localizada logo acima das sobrancelhas e estar bem firme.</a:t>
            </a:r>
          </a:p>
          <a:p>
            <a:pPr marL="609600" indent="-609600" eaLnBrk="1" hangingPunct="1">
              <a:lnSpc>
                <a:spcPct val="80000"/>
              </a:lnSpc>
            </a:pPr>
            <a:r>
              <a:rPr lang="pt-BR" sz="1800" smtClean="0"/>
              <a:t>Evitar a distensão do estômago mantendo  sonda orogástrica aberta. Caso o RN receba alimentação, abri-la uma hora após a dieta, deixando-a em posição vertical.</a:t>
            </a:r>
          </a:p>
          <a:p>
            <a:pPr marL="609600" indent="-609600" eaLnBrk="1" hangingPunct="1">
              <a:lnSpc>
                <a:spcPct val="80000"/>
              </a:lnSpc>
            </a:pPr>
            <a:r>
              <a:rPr lang="pt-BR" sz="1800" smtClean="0"/>
              <a:t>No selo d’água, o zero deve estar sempre ao nível d’água (ver figura 08). Atentar para a evaporação,  que diminuirá o nível de água e conseqüentemente a pressão oferecida. Portanto, ir repondo as perdas.</a:t>
            </a:r>
          </a:p>
          <a:p>
            <a:pPr marL="609600" indent="-609600" eaLnBrk="1" hangingPunct="1">
              <a:lnSpc>
                <a:spcPct val="80000"/>
              </a:lnSpc>
            </a:pPr>
            <a:r>
              <a:rPr lang="pt-BR" sz="1800" smtClean="0"/>
              <a:t> Fixar bem a mangueira submergida para evitar flutuações da pressão (ver figura 09).</a:t>
            </a:r>
          </a:p>
          <a:p>
            <a:pPr marL="609600" indent="-609600" eaLnBrk="1" hangingPunct="1">
              <a:lnSpc>
                <a:spcPct val="80000"/>
              </a:lnSpc>
            </a:pPr>
            <a:r>
              <a:rPr lang="pt-BR" sz="1800" smtClean="0"/>
              <a:t>Manter o sistema livre de água nos circuitos. Isto causa flutuação da pressão e o barulho é extremamente incomodo para o recém nascido. </a:t>
            </a:r>
          </a:p>
          <a:p>
            <a:pPr marL="609600" indent="-609600" eaLnBrk="1" hangingPunct="1">
              <a:lnSpc>
                <a:spcPct val="80000"/>
              </a:lnSpc>
            </a:pPr>
            <a:r>
              <a:rPr lang="pt-BR" sz="1800" smtClean="0"/>
              <a:t>Médicos, enfermeiras e fisioterapeutas devem ter por hábito realizar uma varredura visual de todo o sistema e dos detalhes acima citados sempre que avistarem um paciente em uso de CPAP.</a:t>
            </a:r>
          </a:p>
          <a:p>
            <a:pPr marL="609600" indent="-609600" eaLnBrk="1" hangingPunct="1">
              <a:lnSpc>
                <a:spcPct val="80000"/>
              </a:lnSpc>
            </a:pPr>
            <a:r>
              <a:rPr lang="pt-BR" sz="1800" smtClean="0"/>
              <a:t>A pronga deverá ser trocada </a:t>
            </a:r>
            <a:r>
              <a:rPr lang="pt-BR" sz="1800" b="1" smtClean="0"/>
              <a:t>a cada 7 dias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p:txBody>
          <a:bodyPr/>
          <a:lstStyle/>
          <a:p>
            <a:pPr eaLnBrk="1" hangingPunct="1"/>
            <a:r>
              <a:rPr lang="pt-BR" smtClean="0"/>
              <a:t>RN com grave trauma no septo nasal foi submetido a CPAP oral como alternativa à intubação:</a:t>
            </a:r>
          </a:p>
        </p:txBody>
      </p:sp>
      <p:graphicFrame>
        <p:nvGraphicFramePr>
          <p:cNvPr id="51228" name="Group 28"/>
          <p:cNvGraphicFramePr>
            <a:graphicFrameLocks noGrp="1"/>
          </p:cNvGraphicFramePr>
          <p:nvPr/>
        </p:nvGraphicFramePr>
        <p:xfrm>
          <a:off x="611188" y="476250"/>
          <a:ext cx="8064500" cy="1005840"/>
        </p:xfrm>
        <a:graphic>
          <a:graphicData uri="http://schemas.openxmlformats.org/drawingml/2006/table">
            <a:tbl>
              <a:tblPr/>
              <a:tblGrid>
                <a:gridCol w="2689225"/>
                <a:gridCol w="2686050"/>
                <a:gridCol w="2689225"/>
              </a:tblGrid>
              <a:tr h="4429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CPAP oral (Oral continuous positive airway pressure (CPAP) following nasal injury in a preterm infant)</a:t>
                      </a:r>
                      <a:endParaRPr kumimoji="0" lang="pt-BR" sz="12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H R Carlisle; C O F Kamlin; L S Owen; P G Davis; C J Morley. Apresenta</a:t>
                      </a:r>
                      <a:r>
                        <a:rPr kumimoji="0" lang="pt-BR" sz="1200" b="0" i="0" u="none" strike="noStrike" cap="none" normalizeH="0" baseline="0" smtClean="0">
                          <a:ln>
                            <a:noFill/>
                          </a:ln>
                          <a:solidFill>
                            <a:srgbClr val="000066"/>
                          </a:solidFill>
                          <a:effectLst/>
                          <a:latin typeface="Arial"/>
                          <a:cs typeface="Times New Roman" pitchFamily="18" charset="0"/>
                          <a:hlinkClick r:id="rId2"/>
                        </a:rPr>
                        <a:t>ç</a:t>
                      </a:r>
                      <a:r>
                        <a:rPr kumimoji="0" lang="pt-BR" sz="1200" b="0" i="0" u="none" strike="noStrike" cap="none" normalizeH="0" baseline="0" smtClean="0">
                          <a:ln>
                            <a:noFill/>
                          </a:ln>
                          <a:solidFill>
                            <a:srgbClr val="000066"/>
                          </a:solidFill>
                          <a:effectLst/>
                          <a:latin typeface="Geneva"/>
                          <a:cs typeface="Times New Roman" pitchFamily="18" charset="0"/>
                          <a:hlinkClick r:id="rId2"/>
                        </a:rPr>
                        <a:t>ão: Apresenta</a:t>
                      </a:r>
                      <a:r>
                        <a:rPr kumimoji="0" lang="pt-BR" sz="1200" b="0" i="0" u="none" strike="noStrike" cap="none" normalizeH="0" baseline="0" smtClean="0">
                          <a:ln>
                            <a:noFill/>
                          </a:ln>
                          <a:solidFill>
                            <a:srgbClr val="000066"/>
                          </a:solidFill>
                          <a:effectLst/>
                          <a:latin typeface="Arial"/>
                          <a:cs typeface="Times New Roman" pitchFamily="18" charset="0"/>
                          <a:hlinkClick r:id="rId2"/>
                        </a:rPr>
                        <a:t>ç</a:t>
                      </a:r>
                      <a:r>
                        <a:rPr kumimoji="0" lang="pt-BR" sz="1200" b="0" i="0" u="none" strike="noStrike" cap="none" normalizeH="0" baseline="0" smtClean="0">
                          <a:ln>
                            <a:noFill/>
                          </a:ln>
                          <a:solidFill>
                            <a:srgbClr val="000066"/>
                          </a:solidFill>
                          <a:effectLst/>
                          <a:latin typeface="Geneva"/>
                          <a:cs typeface="Times New Roman" pitchFamily="18" charset="0"/>
                          <a:hlinkClick r:id="rId2"/>
                        </a:rPr>
                        <a:t>ão:Ana Carolina Pereira Matos, Paulo R. Margotto</a:t>
                      </a:r>
                      <a:endParaRPr kumimoji="0" lang="pt-BR" sz="12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Arial"/>
                          <a:cs typeface="Times New Roman" pitchFamily="18" charset="0"/>
                        </a:rPr>
                        <a:t> </a:t>
                      </a:r>
                      <a:r>
                        <a:rPr kumimoji="0" lang="pt-BR" sz="1000" b="0" i="0" u="none" strike="noStrike" cap="none" normalizeH="0" baseline="0" smtClean="0">
                          <a:ln>
                            <a:noFill/>
                          </a:ln>
                          <a:solidFill>
                            <a:srgbClr val="000066"/>
                          </a:solidFill>
                          <a:effectLst/>
                          <a:latin typeface="Arial"/>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1208" name="Picture 8" descr="Clique aqui para ver o artigo">
            <a:hlinkClick r:id="rId2"/>
          </p:cNvPr>
          <p:cNvPicPr>
            <a:picLocks noChangeAspect="1" noChangeArrowheads="1"/>
          </p:cNvPicPr>
          <p:nvPr/>
        </p:nvPicPr>
        <p:blipFill>
          <a:blip r:embed="rId3"/>
          <a:srcRect/>
          <a:stretch>
            <a:fillRect/>
          </a:stretch>
        </p:blipFill>
        <p:spPr bwMode="auto">
          <a:xfrm>
            <a:off x="6877050" y="836613"/>
            <a:ext cx="371475" cy="371475"/>
          </a:xfrm>
          <a:prstGeom prst="rect">
            <a:avLst/>
          </a:prstGeom>
          <a:noFill/>
        </p:spPr>
      </p:pic>
      <p:pic>
        <p:nvPicPr>
          <p:cNvPr id="51229" name="Picture 29"/>
          <p:cNvPicPr>
            <a:picLocks noChangeAspect="1" noChangeArrowheads="1"/>
          </p:cNvPicPr>
          <p:nvPr/>
        </p:nvPicPr>
        <p:blipFill>
          <a:blip r:embed="rId4"/>
          <a:srcRect/>
          <a:stretch>
            <a:fillRect/>
          </a:stretch>
        </p:blipFill>
        <p:spPr bwMode="auto">
          <a:xfrm>
            <a:off x="2339975" y="3213100"/>
            <a:ext cx="4294188" cy="2914650"/>
          </a:xfrm>
          <a:prstGeom prst="rect">
            <a:avLst/>
          </a:prstGeom>
          <a:noFill/>
          <a:ln w="9525">
            <a:noFill/>
            <a:miter lim="800000"/>
            <a:headEnd/>
            <a:tailEnd/>
          </a:ln>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Rectangle 5"/>
          <p:cNvSpPr>
            <a:spLocks noGrp="1" noChangeArrowheads="1"/>
          </p:cNvSpPr>
          <p:nvPr>
            <p:ph type="title" idx="4294967295"/>
          </p:nvPr>
        </p:nvSpPr>
        <p:spPr>
          <a:xfrm>
            <a:off x="457200" y="274638"/>
            <a:ext cx="3970338" cy="490537"/>
          </a:xfrm>
        </p:spPr>
        <p:txBody>
          <a:bodyPr anchorCtr="1"/>
          <a:lstStyle/>
          <a:p>
            <a:pPr eaLnBrk="1" hangingPunct="1"/>
            <a:r>
              <a:rPr lang="pt-BR" sz="2400" b="1" smtClean="0">
                <a:solidFill>
                  <a:srgbClr val="FF9900"/>
                </a:solidFill>
                <a:effectLst>
                  <a:outerShdw blurRad="38100" dist="38100" dir="2700000" algn="tl">
                    <a:srgbClr val="C0C0C0"/>
                  </a:outerShdw>
                </a:effectLst>
              </a:rPr>
              <a:t>Confecção do dispositivo</a:t>
            </a:r>
            <a:r>
              <a:rPr lang="pt-BR" sz="2400" smtClean="0">
                <a:effectLst>
                  <a:outerShdw blurRad="38100" dist="38100" dir="2700000" algn="tl">
                    <a:srgbClr val="C0C0C0"/>
                  </a:outerShdw>
                </a:effectLst>
              </a:rPr>
              <a:t>:</a:t>
            </a:r>
          </a:p>
        </p:txBody>
      </p:sp>
      <p:sp>
        <p:nvSpPr>
          <p:cNvPr id="9219" name="Rectangle 3"/>
          <p:cNvSpPr>
            <a:spLocks noGrp="1" noChangeArrowheads="1"/>
          </p:cNvSpPr>
          <p:nvPr>
            <p:ph type="body" sz="half" idx="4294967295"/>
          </p:nvPr>
        </p:nvSpPr>
        <p:spPr>
          <a:xfrm>
            <a:off x="179388" y="981075"/>
            <a:ext cx="5113337" cy="5688013"/>
          </a:xfrm>
        </p:spPr>
        <p:txBody>
          <a:bodyPr/>
          <a:lstStyle/>
          <a:p>
            <a:pPr eaLnBrk="1" hangingPunct="1">
              <a:lnSpc>
                <a:spcPct val="80000"/>
              </a:lnSpc>
            </a:pPr>
            <a:r>
              <a:rPr lang="pt-BR" sz="2400" smtClean="0">
                <a:effectLst>
                  <a:outerShdw blurRad="38100" dist="38100" dir="2700000" algn="tl">
                    <a:srgbClr val="C0C0C0"/>
                  </a:outerShdw>
                </a:effectLst>
              </a:rPr>
              <a:t>Para confeccionar o dispositivo modificou-se uma “chupeta”, fazendo um pequeno furo em sua ponta e introduzindo, através dela, um tubo endotraqueal (ETT) de 3mm de diâmetro;</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O ETT foi preso ao bico, para que não adentrasse pelo furo;</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A chupeta foi colocada na boca da criança e fixada com uma fita, que enlaçava o gorro;</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O tubo foi mantido na orofaringe, próximo ao palato duro.</a:t>
            </a:r>
          </a:p>
        </p:txBody>
      </p:sp>
      <p:pic>
        <p:nvPicPr>
          <p:cNvPr id="66564" name="Picture 4"/>
          <p:cNvPicPr>
            <a:picLocks noChangeAspect="1" noChangeArrowheads="1"/>
          </p:cNvPicPr>
          <p:nvPr/>
        </p:nvPicPr>
        <p:blipFill>
          <a:blip r:embed="rId3"/>
          <a:srcRect/>
          <a:stretch>
            <a:fillRect/>
          </a:stretch>
        </p:blipFill>
        <p:spPr bwMode="auto">
          <a:xfrm>
            <a:off x="5508625" y="981075"/>
            <a:ext cx="3421063" cy="2562225"/>
          </a:xfrm>
          <a:prstGeom prst="rect">
            <a:avLst/>
          </a:prstGeom>
          <a:noFill/>
          <a:ln w="9525">
            <a:noFill/>
            <a:miter lim="800000"/>
            <a:headEnd/>
            <a:tailEnd/>
          </a:ln>
        </p:spPr>
      </p:pic>
      <p:pic>
        <p:nvPicPr>
          <p:cNvPr id="66565" name="Picture 7"/>
          <p:cNvPicPr>
            <a:picLocks noChangeAspect="1" noChangeArrowheads="1"/>
          </p:cNvPicPr>
          <p:nvPr/>
        </p:nvPicPr>
        <p:blipFill>
          <a:blip r:embed="rId4"/>
          <a:srcRect/>
          <a:stretch>
            <a:fillRect/>
          </a:stretch>
        </p:blipFill>
        <p:spPr bwMode="auto">
          <a:xfrm>
            <a:off x="5508625" y="3716338"/>
            <a:ext cx="3384550" cy="2287587"/>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type="body" idx="4294967295"/>
          </p:nvPr>
        </p:nvSpPr>
        <p:spPr>
          <a:xfrm>
            <a:off x="179388" y="377825"/>
            <a:ext cx="8712200" cy="6480175"/>
          </a:xfrm>
        </p:spPr>
        <p:txBody>
          <a:bodyPr/>
          <a:lstStyle/>
          <a:p>
            <a:pPr eaLnBrk="1" hangingPunct="1">
              <a:lnSpc>
                <a:spcPct val="90000"/>
              </a:lnSpc>
            </a:pPr>
            <a:r>
              <a:rPr lang="pt-BR" sz="2400" smtClean="0">
                <a:effectLst>
                  <a:outerShdw blurRad="38100" dist="38100" dir="2700000" algn="tl">
                    <a:srgbClr val="C0C0C0"/>
                  </a:outerShdw>
                </a:effectLst>
              </a:rPr>
              <a:t>Após a o uso do dispositivo o bebê manteve estabilidade clínica, mantendo os mesmos parâmetros de oxigenação;</a:t>
            </a:r>
          </a:p>
          <a:p>
            <a:pPr eaLnBrk="1" hangingPunct="1">
              <a:lnSpc>
                <a:spcPct val="90000"/>
              </a:lnSpc>
            </a:pPr>
            <a:endParaRPr lang="pt-BR" sz="2400" smtClean="0">
              <a:effectLst>
                <a:outerShdw blurRad="38100" dist="38100" dir="2700000" algn="tl">
                  <a:srgbClr val="C0C0C0"/>
                </a:outerShdw>
              </a:effectLst>
            </a:endParaRPr>
          </a:p>
          <a:p>
            <a:pPr eaLnBrk="1" hangingPunct="1">
              <a:lnSpc>
                <a:spcPct val="90000"/>
              </a:lnSpc>
            </a:pPr>
            <a:r>
              <a:rPr lang="pt-BR" sz="2400" smtClean="0">
                <a:effectLst>
                  <a:outerShdw blurRad="38100" dist="38100" dir="2700000" algn="tl">
                    <a:srgbClr val="C0C0C0"/>
                  </a:outerShdw>
                </a:effectLst>
              </a:rPr>
              <a:t>Apnéias e bradicardias foram relatadas antes e após o uso do dispositivo, não há evidências de mudança na freqüência;</a:t>
            </a:r>
          </a:p>
          <a:p>
            <a:pPr eaLnBrk="1" hangingPunct="1">
              <a:lnSpc>
                <a:spcPct val="90000"/>
              </a:lnSpc>
            </a:pPr>
            <a:endParaRPr lang="pt-BR" sz="2400" smtClean="0">
              <a:effectLst>
                <a:outerShdw blurRad="38100" dist="38100" dir="2700000" algn="tl">
                  <a:srgbClr val="C0C0C0"/>
                </a:outerShdw>
              </a:effectLst>
            </a:endParaRPr>
          </a:p>
          <a:p>
            <a:pPr eaLnBrk="1" hangingPunct="1">
              <a:lnSpc>
                <a:spcPct val="90000"/>
              </a:lnSpc>
            </a:pPr>
            <a:r>
              <a:rPr lang="pt-BR" sz="2400" smtClean="0">
                <a:effectLst>
                  <a:outerShdw blurRad="38100" dist="38100" dir="2700000" algn="tl">
                    <a:srgbClr val="C0C0C0"/>
                  </a:outerShdw>
                </a:effectLst>
              </a:rPr>
              <a:t>A freqüência respiratória comandada pelo NIPPV foi reduzida para 10rpm e posteriormente zerada e deixado apenas o CPAP;</a:t>
            </a:r>
          </a:p>
          <a:p>
            <a:pPr eaLnBrk="1" hangingPunct="1">
              <a:lnSpc>
                <a:spcPct val="90000"/>
              </a:lnSpc>
            </a:pPr>
            <a:endParaRPr lang="pt-BR" sz="2400" smtClean="0">
              <a:effectLst>
                <a:outerShdw blurRad="38100" dist="38100" dir="2700000" algn="tl">
                  <a:srgbClr val="C0C0C0"/>
                </a:outerShdw>
              </a:effectLst>
            </a:endParaRPr>
          </a:p>
          <a:p>
            <a:pPr eaLnBrk="1" hangingPunct="1">
              <a:lnSpc>
                <a:spcPct val="90000"/>
              </a:lnSpc>
            </a:pPr>
            <a:r>
              <a:rPr lang="pt-BR" sz="2400" smtClean="0">
                <a:effectLst>
                  <a:outerShdw blurRad="38100" dist="38100" dir="2700000" algn="tl">
                    <a:srgbClr val="C0C0C0"/>
                  </a:outerShdw>
                </a:effectLst>
              </a:rPr>
              <a:t>Durante esse tempo a criança foi alimentada por uma sonda orogástrica introduzida através do bico.</a:t>
            </a:r>
          </a:p>
          <a:p>
            <a:pPr eaLnBrk="1" hangingPunct="1">
              <a:lnSpc>
                <a:spcPct val="90000"/>
              </a:lnSpc>
            </a:pPr>
            <a:endParaRPr lang="pt-BR" sz="2400" smtClean="0">
              <a:effectLst>
                <a:outerShdw blurRad="38100" dist="38100" dir="2700000" algn="tl">
                  <a:srgbClr val="C0C0C0"/>
                </a:outerShdw>
              </a:effectLst>
            </a:endParaRPr>
          </a:p>
          <a:p>
            <a:pPr eaLnBrk="1" hangingPunct="1">
              <a:lnSpc>
                <a:spcPct val="90000"/>
              </a:lnSpc>
            </a:pPr>
            <a:r>
              <a:rPr lang="pt-BR" sz="2400" smtClean="0">
                <a:effectLst>
                  <a:outerShdw blurRad="38100" dist="38100" dir="2700000" algn="tl">
                    <a:srgbClr val="C0C0C0"/>
                  </a:outerShdw>
                </a:effectLst>
              </a:rPr>
              <a:t>O sistema requeria aspiração intermitente e em caso de vômitos o ETT deveria ser trocado para evitar obstrução pelo leite.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4294967295"/>
          </p:nvPr>
        </p:nvSpPr>
        <p:spPr>
          <a:xfrm>
            <a:off x="395288" y="1600200"/>
            <a:ext cx="8291512" cy="5068888"/>
          </a:xfrm>
        </p:spPr>
        <p:txBody>
          <a:bodyPr/>
          <a:lstStyle/>
          <a:p>
            <a:pPr eaLnBrk="1" hangingPunct="1">
              <a:lnSpc>
                <a:spcPct val="80000"/>
              </a:lnSpc>
            </a:pPr>
            <a:r>
              <a:rPr lang="pt-BR" sz="2400" smtClean="0">
                <a:effectLst>
                  <a:outerShdw blurRad="38100" dist="38100" dir="2700000" algn="tl">
                    <a:srgbClr val="C0C0C0"/>
                  </a:outerShdw>
                </a:effectLst>
              </a:rPr>
              <a:t>O dispositivo foi tolerado sem maiores complicações.</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A efetividade desse novo tipo de CPAP foi mensurada simultaneamente através de um circuito de pressões faríngeas (sensor pressórico calibrado). Isso foi utilizado para antecipar a descontinuação do CPAP quando a pressão estivesse em 5 cm H2O.</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No 71° dia (combinando NIPP e CPAP) o dispositivo de pressão foi interrompido, já com boa cicatrização da lesão nasal;</a:t>
            </a:r>
          </a:p>
          <a:p>
            <a:pPr eaLnBrk="1" hangingPunct="1">
              <a:lnSpc>
                <a:spcPct val="80000"/>
              </a:lnSpc>
            </a:pPr>
            <a:endParaRPr lang="pt-BR" sz="2400" smtClean="0">
              <a:effectLst>
                <a:outerShdw blurRad="38100" dist="38100" dir="2700000" algn="tl">
                  <a:srgbClr val="C0C0C0"/>
                </a:outerShdw>
              </a:effectLst>
            </a:endParaRPr>
          </a:p>
          <a:p>
            <a:pPr eaLnBrk="1" hangingPunct="1">
              <a:lnSpc>
                <a:spcPct val="80000"/>
              </a:lnSpc>
            </a:pPr>
            <a:r>
              <a:rPr lang="pt-BR" sz="2400" smtClean="0">
                <a:effectLst>
                  <a:outerShdw blurRad="38100" dist="38100" dir="2700000" algn="tl">
                    <a:srgbClr val="C0C0C0"/>
                  </a:outerShdw>
                </a:effectLst>
              </a:rPr>
              <a:t>A criança recebeu alta 5 semanas pós-termo, com oxigênio domiciliar, para posterior reconstrução do septo nasal.</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2268538" y="333375"/>
            <a:ext cx="4186237" cy="417513"/>
          </a:xfrm>
        </p:spPr>
        <p:txBody>
          <a:bodyPr anchorCtr="1"/>
          <a:lstStyle/>
          <a:p>
            <a:pPr eaLnBrk="1" hangingPunct="1"/>
            <a:r>
              <a:rPr lang="pt-BR" sz="3000" smtClean="0">
                <a:effectLst>
                  <a:outerShdw blurRad="38100" dist="38100" dir="2700000" algn="tl">
                    <a:srgbClr val="C0C0C0"/>
                  </a:outerShdw>
                </a:effectLst>
              </a:rPr>
              <a:t>Discussão</a:t>
            </a:r>
          </a:p>
        </p:txBody>
      </p:sp>
      <p:sp>
        <p:nvSpPr>
          <p:cNvPr id="12291" name="Rectangle 3"/>
          <p:cNvSpPr>
            <a:spLocks noGrp="1" noChangeArrowheads="1"/>
          </p:cNvSpPr>
          <p:nvPr>
            <p:ph type="body" idx="4294967295"/>
          </p:nvPr>
        </p:nvSpPr>
        <p:spPr>
          <a:xfrm>
            <a:off x="179388" y="1268413"/>
            <a:ext cx="8785225" cy="5589587"/>
          </a:xfrm>
        </p:spPr>
        <p:txBody>
          <a:bodyPr/>
          <a:lstStyle/>
          <a:p>
            <a:pPr eaLnBrk="1" hangingPunct="1">
              <a:lnSpc>
                <a:spcPct val="80000"/>
              </a:lnSpc>
            </a:pPr>
            <a:r>
              <a:rPr lang="pt-BR" sz="2000" smtClean="0">
                <a:effectLst>
                  <a:outerShdw blurRad="38100" dist="38100" dir="2700000" algn="tl">
                    <a:srgbClr val="C0C0C0"/>
                  </a:outerShdw>
                </a:effectLst>
              </a:rPr>
              <a:t>O suporte respiratório não invasivo tem sido usado cada vez mais cedo e com maior frequência em pré-termos;</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RN de extremo baixo peso fazem uso de NIPPV e CPAP por longos períodos, consequentemente mais complicações do CIPAP nasal tem sido relatadas, por isso novos métodos alternativos de CPAP devem ser explorados;</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Quando se usa o CPAP nasal, sabe-se que as prongas binasais curtas são mais efetivas, porém um dispositivo ótimo de CPAP ainda não está estabelecido;</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O trauma nasal é uma, bem documentada, complicação do suporte respiratório não invasivo (freqüência de 40%). </a:t>
            </a:r>
            <a:r>
              <a:rPr lang="pt-BR" sz="1600" smtClean="0">
                <a:effectLst>
                  <a:outerShdw blurRad="38100" dist="38100" dir="2700000" algn="tl">
                    <a:srgbClr val="C0C0C0"/>
                  </a:outerShdw>
                </a:effectLst>
              </a:rPr>
              <a:t>Ao comparar a pronga com uma máscara nasal de silicone, não houve diferença na incidência da lesão (n=89), contudo houve diferença quanto ao local de lesão (pronga </a:t>
            </a:r>
            <a:r>
              <a:rPr lang="pt-BR" sz="1600" smtClean="0">
                <a:effectLst>
                  <a:outerShdw blurRad="38100" dist="38100" dir="2700000" algn="tl">
                    <a:srgbClr val="C0C0C0"/>
                  </a:outerShdw>
                </a:effectLst>
                <a:sym typeface="Wingdings" pitchFamily="2" charset="2"/>
              </a:rPr>
              <a:t> parte medial do septo; máscara nasal  base do septo);</a:t>
            </a:r>
            <a:endParaRPr lang="pt-BR" sz="1600" smtClean="0">
              <a:effectLst>
                <a:outerShdw blurRad="38100" dist="38100" dir="2700000" algn="tl">
                  <a:srgbClr val="C0C0C0"/>
                </a:outerShdw>
              </a:effectLst>
            </a:endParaRP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Crostas, sangramento, escoriações e eritema podem reduzir o lúmen nasal;</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4294967295"/>
          </p:nvPr>
        </p:nvSpPr>
        <p:spPr>
          <a:xfrm>
            <a:off x="250825" y="1196975"/>
            <a:ext cx="8642350" cy="5661025"/>
          </a:xfrm>
        </p:spPr>
        <p:txBody>
          <a:bodyPr/>
          <a:lstStyle/>
          <a:p>
            <a:pPr eaLnBrk="1" hangingPunct="1">
              <a:lnSpc>
                <a:spcPct val="80000"/>
              </a:lnSpc>
            </a:pPr>
            <a:r>
              <a:rPr lang="pt-BR" sz="2200" smtClean="0">
                <a:effectLst>
                  <a:outerShdw blurRad="38100" dist="38100" dir="2700000" algn="tl">
                    <a:srgbClr val="C0C0C0"/>
                  </a:outerShdw>
                </a:effectLst>
              </a:rPr>
              <a:t>Há relatos que mostram lesão nasal provocada pela pronga binasal do CPAP com 3 dias do início do uso do dispositivo.</a:t>
            </a:r>
          </a:p>
          <a:p>
            <a:pPr eaLnBrk="1" hangingPunct="1">
              <a:lnSpc>
                <a:spcPct val="80000"/>
              </a:lnSpc>
            </a:pPr>
            <a:endParaRPr lang="pt-BR" sz="2200" smtClean="0">
              <a:effectLst>
                <a:outerShdw blurRad="38100" dist="38100" dir="2700000" algn="tl">
                  <a:srgbClr val="C0C0C0"/>
                </a:outerShdw>
              </a:effectLst>
            </a:endParaRPr>
          </a:p>
          <a:p>
            <a:pPr eaLnBrk="1" hangingPunct="1">
              <a:lnSpc>
                <a:spcPct val="80000"/>
              </a:lnSpc>
            </a:pPr>
            <a:r>
              <a:rPr lang="pt-BR" sz="2200" smtClean="0">
                <a:effectLst>
                  <a:outerShdw blurRad="38100" dist="38100" dir="2700000" algn="tl">
                    <a:srgbClr val="C0C0C0"/>
                  </a:outerShdw>
                </a:effectLst>
              </a:rPr>
              <a:t>Significantes lesões nasais podem limitar o uso do CIPAP nasal em crianças que necessitam de um suporte respiratório avançado.</a:t>
            </a:r>
          </a:p>
          <a:p>
            <a:pPr eaLnBrk="1" hangingPunct="1">
              <a:lnSpc>
                <a:spcPct val="80000"/>
              </a:lnSpc>
            </a:pPr>
            <a:endParaRPr lang="pt-BR" sz="2200" smtClean="0">
              <a:effectLst>
                <a:outerShdw blurRad="38100" dist="38100" dir="2700000" algn="tl">
                  <a:srgbClr val="C0C0C0"/>
                </a:outerShdw>
              </a:effectLst>
            </a:endParaRPr>
          </a:p>
          <a:p>
            <a:pPr eaLnBrk="1" hangingPunct="1">
              <a:lnSpc>
                <a:spcPct val="80000"/>
              </a:lnSpc>
            </a:pPr>
            <a:r>
              <a:rPr lang="pt-BR" sz="2200" smtClean="0">
                <a:effectLst>
                  <a:outerShdw blurRad="38100" dist="38100" dir="2700000" algn="tl">
                    <a:srgbClr val="C0C0C0"/>
                  </a:outerShdw>
                </a:effectLst>
              </a:rPr>
              <a:t>O CPAP oral não foi previamente descrito, porém na década de 70 foram usadas máscaras faciais para prover uma pressão positiva. Em adultos máscaras orais são utilizadas no tratamento da apnéia do sono, provando ser tão efetivas quanto as nasais.</a:t>
            </a:r>
          </a:p>
          <a:p>
            <a:pPr eaLnBrk="1" hangingPunct="1">
              <a:lnSpc>
                <a:spcPct val="80000"/>
              </a:lnSpc>
            </a:pPr>
            <a:endParaRPr lang="pt-BR" sz="2200" smtClean="0">
              <a:effectLst>
                <a:outerShdw blurRad="38100" dist="38100" dir="2700000" algn="tl">
                  <a:srgbClr val="C0C0C0"/>
                </a:outerShdw>
              </a:effectLst>
            </a:endParaRPr>
          </a:p>
          <a:p>
            <a:pPr eaLnBrk="1" hangingPunct="1">
              <a:lnSpc>
                <a:spcPct val="80000"/>
              </a:lnSpc>
            </a:pPr>
            <a:r>
              <a:rPr lang="pt-BR" sz="2200" smtClean="0">
                <a:effectLst>
                  <a:outerShdw blurRad="38100" dist="38100" dir="2700000" algn="tl">
                    <a:srgbClr val="C0C0C0"/>
                  </a:outerShdw>
                </a:effectLst>
              </a:rPr>
              <a:t>Ao medir a pressão da faringe observou-se que era semelhante à pressão obtida pela pronga nasal (2 cm H2O),indicando que o CPAP oral é tão efetivo quanto o nasal, podendo ser usado por longo período sem evidência de ferimentos, evitando uma nova intubação, com suas inerentes complicações, além das lesões nasais.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4294967295"/>
          </p:nvPr>
        </p:nvSpPr>
        <p:spPr>
          <a:xfrm>
            <a:off x="250825" y="1052513"/>
            <a:ext cx="8353425" cy="5472112"/>
          </a:xfrm>
        </p:spPr>
        <p:txBody>
          <a:bodyPr/>
          <a:lstStyle/>
          <a:p>
            <a:pPr eaLnBrk="1" hangingPunct="1">
              <a:lnSpc>
                <a:spcPct val="80000"/>
              </a:lnSpc>
            </a:pPr>
            <a:r>
              <a:rPr lang="pt-BR" sz="2000" smtClean="0">
                <a:effectLst>
                  <a:outerShdw blurRad="38100" dist="38100" dir="2700000" algn="tl">
                    <a:srgbClr val="C0C0C0"/>
                  </a:outerShdw>
                </a:effectLst>
              </a:rPr>
              <a:t>Na presença de erosão septal em prematuros que são dependentes de CPAP pode-se usar uma pronga única ou prongas binasais macias conectadas a um sistema de alto fluxo. No caso descrito a pronga única iria prejudicar a cicatrização do septo e agravaria a lesão, </a:t>
            </a:r>
            <a:r>
              <a:rPr lang="pt-BR" sz="1200" smtClean="0">
                <a:effectLst>
                  <a:outerShdw blurRad="38100" dist="38100" dir="2700000" algn="tl">
                    <a:srgbClr val="C0C0C0"/>
                  </a:outerShdw>
                </a:effectLst>
              </a:rPr>
              <a:t>(como foi observado usando uma máscara nasal)</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Em resumo, este caso mostra um novo método de CPAP, sem efeitos adversos, em um bebê pré-termo. Esta estratégia evitou uma reintubação, além de possibilitar a cicatrização do septo nasal.</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Propõe-se que seja um método alternativo para pressão positiva não invasiva a ser utilizados naqueles bebês que possuem lesão de septo nasal e não podem utilizar prongas ou máscaras.</a:t>
            </a:r>
          </a:p>
          <a:p>
            <a:pPr eaLnBrk="1" hangingPunct="1">
              <a:lnSpc>
                <a:spcPct val="80000"/>
              </a:lnSpc>
            </a:pPr>
            <a:endParaRPr lang="pt-BR" sz="2000" smtClean="0">
              <a:effectLst>
                <a:outerShdw blurRad="38100" dist="38100" dir="2700000" algn="tl">
                  <a:srgbClr val="C0C0C0"/>
                </a:outerShdw>
              </a:effectLst>
            </a:endParaRPr>
          </a:p>
          <a:p>
            <a:pPr eaLnBrk="1" hangingPunct="1">
              <a:lnSpc>
                <a:spcPct val="80000"/>
              </a:lnSpc>
            </a:pPr>
            <a:r>
              <a:rPr lang="pt-BR" sz="2000" smtClean="0">
                <a:effectLst>
                  <a:outerShdw blurRad="38100" dist="38100" dir="2700000" algn="tl">
                    <a:srgbClr val="C0C0C0"/>
                  </a:outerShdw>
                </a:effectLst>
              </a:rPr>
              <a:t>Contudo novos estudos são necessários para definir a segurança e eficácia dessa técnica, antes que ela seja amplamente utilizada em casos de trauma nasal.</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p:nvPr>
        </p:nvSpPr>
        <p:spPr/>
        <p:txBody>
          <a:bodyPr/>
          <a:lstStyle/>
          <a:p>
            <a:r>
              <a:rPr lang="pt-BR" smtClean="0"/>
              <a:t>OBRIGADO!</a:t>
            </a:r>
          </a:p>
        </p:txBody>
      </p:sp>
      <p:pic>
        <p:nvPicPr>
          <p:cNvPr id="82949" name="Picture 5" descr="DSC04876 (1)"/>
          <p:cNvPicPr>
            <a:picLocks noChangeAspect="1" noChangeArrowheads="1"/>
          </p:cNvPicPr>
          <p:nvPr/>
        </p:nvPicPr>
        <p:blipFill>
          <a:blip r:embed="rId2" cstate="print"/>
          <a:srcRect/>
          <a:stretch>
            <a:fillRect/>
          </a:stretch>
        </p:blipFill>
        <p:spPr bwMode="auto">
          <a:xfrm>
            <a:off x="-252413" y="0"/>
            <a:ext cx="9783763" cy="7337425"/>
          </a:xfrm>
          <a:prstGeom prst="rect">
            <a:avLst/>
          </a:prstGeom>
          <a:noFill/>
        </p:spPr>
      </p:pic>
      <p:pic>
        <p:nvPicPr>
          <p:cNvPr id="82950" name="Picture 6"/>
          <p:cNvPicPr>
            <a:picLocks noChangeAspect="1" noChangeArrowheads="1"/>
          </p:cNvPicPr>
          <p:nvPr/>
        </p:nvPicPr>
        <p:blipFill>
          <a:blip r:embed="rId3"/>
          <a:srcRect/>
          <a:stretch>
            <a:fillRect/>
          </a:stretch>
        </p:blipFill>
        <p:spPr bwMode="auto">
          <a:xfrm>
            <a:off x="179388" y="6021388"/>
            <a:ext cx="9358312" cy="676275"/>
          </a:xfrm>
          <a:prstGeom prst="rect">
            <a:avLst/>
          </a:prstGeom>
          <a:noFill/>
          <a:ln w="9525">
            <a:noFill/>
            <a:miter lim="800000"/>
            <a:headEnd/>
            <a:tailEnd/>
          </a:ln>
          <a:effectLst/>
        </p:spPr>
      </p:pic>
      <p:sp>
        <p:nvSpPr>
          <p:cNvPr id="82951" name="Text Box 7"/>
          <p:cNvSpPr txBox="1">
            <a:spLocks noChangeArrowheads="1"/>
          </p:cNvSpPr>
          <p:nvPr/>
        </p:nvSpPr>
        <p:spPr bwMode="auto">
          <a:xfrm>
            <a:off x="4716463" y="260350"/>
            <a:ext cx="1479550" cy="366713"/>
          </a:xfrm>
          <a:prstGeom prst="rect">
            <a:avLst/>
          </a:prstGeom>
          <a:noFill/>
          <a:ln w="9525">
            <a:noFill/>
            <a:miter lim="800000"/>
            <a:headEnd/>
            <a:tailEnd/>
          </a:ln>
          <a:effectLst/>
        </p:spPr>
        <p:txBody>
          <a:bodyPr wrap="none">
            <a:spAutoFit/>
          </a:bodyPr>
          <a:lstStyle/>
          <a:p>
            <a:r>
              <a:rPr lang="pt-BR">
                <a:solidFill>
                  <a:srgbClr val="FFFF00"/>
                </a:solidFill>
              </a:rPr>
              <a:t>OBRIGADO!</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725</TotalTime>
  <Words>3708</Words>
  <Application>Microsoft Office PowerPoint</Application>
  <PresentationFormat>Apresentação na tela (4:3)</PresentationFormat>
  <Paragraphs>282</Paragraphs>
  <Slides>57</Slides>
  <Notes>8</Notes>
  <HiddenSlides>0</HiddenSlides>
  <MMClips>0</MMClips>
  <ScaleCrop>false</ScaleCrop>
  <HeadingPairs>
    <vt:vector size="4" baseType="variant">
      <vt:variant>
        <vt:lpstr>Tema</vt:lpstr>
      </vt:variant>
      <vt:variant>
        <vt:i4>1</vt:i4>
      </vt:variant>
      <vt:variant>
        <vt:lpstr>Títulos de slides</vt:lpstr>
      </vt:variant>
      <vt:variant>
        <vt:i4>57</vt:i4>
      </vt:variant>
    </vt:vector>
  </HeadingPairs>
  <TitlesOfParts>
    <vt:vector size="58" baseType="lpstr">
      <vt:lpstr>Tema do Office</vt:lpstr>
      <vt:lpstr>Slide 1</vt:lpstr>
      <vt:lpstr>Slide 2</vt:lpstr>
      <vt:lpstr>Slide 3</vt:lpstr>
      <vt:lpstr>Introdução</vt:lpstr>
      <vt:lpstr>Introdução</vt:lpstr>
      <vt:lpstr>Introdução</vt:lpstr>
      <vt:lpstr>Introdução</vt:lpstr>
      <vt:lpstr>Pacientes e Métodos</vt:lpstr>
      <vt:lpstr>Cenário e Pacientes</vt:lpstr>
      <vt:lpstr>Cenário e Pacientes</vt:lpstr>
      <vt:lpstr>Cenário e Pacientes</vt:lpstr>
      <vt:lpstr>Aplicações e modalidades do nCPAP</vt:lpstr>
      <vt:lpstr>Aplicações e modalidades do nCPAP</vt:lpstr>
      <vt:lpstr>Aplicações e modalidades do nCPAP</vt:lpstr>
      <vt:lpstr>Slide 15</vt:lpstr>
      <vt:lpstr>Aplicações e modalidades de nCPAP</vt:lpstr>
      <vt:lpstr>Aplicações e modalidades do nCPAP</vt:lpstr>
      <vt:lpstr>Descrição e Classificação do Trauma Nasal</vt:lpstr>
      <vt:lpstr>Slide 19</vt:lpstr>
      <vt:lpstr>Dados</vt:lpstr>
      <vt:lpstr>Análise Estatística</vt:lpstr>
      <vt:lpstr>Slide 22</vt:lpstr>
      <vt:lpstr>RESULTADOS</vt:lpstr>
      <vt:lpstr>Slide 24</vt:lpstr>
      <vt:lpstr>Principais indicações para tratamento com CPAP nasal</vt:lpstr>
      <vt:lpstr>Slide 26</vt:lpstr>
      <vt:lpstr> Incidência e gravidade do trauma nasal </vt:lpstr>
      <vt:lpstr>Características dos subgrupos de pacientes de acordo com o estágio do trauma nasal</vt:lpstr>
      <vt:lpstr>Incidência e gravidade do trauma nasal</vt:lpstr>
      <vt:lpstr>Incidência e gravidade do trauma nasal</vt:lpstr>
      <vt:lpstr> Aparecimento do trauma nasal </vt:lpstr>
      <vt:lpstr>Slide 32</vt:lpstr>
      <vt:lpstr> Aparecimento do trauma nasal </vt:lpstr>
      <vt:lpstr>Aparecimento do trauma nasal</vt:lpstr>
      <vt:lpstr>Pacientes com trauma nasal estágio III</vt:lpstr>
      <vt:lpstr>Discussão</vt:lpstr>
      <vt:lpstr>Discussão</vt:lpstr>
      <vt:lpstr>Discussão</vt:lpstr>
      <vt:lpstr>Discussão</vt:lpstr>
      <vt:lpstr>Discussão</vt:lpstr>
      <vt:lpstr>Conclusão</vt:lpstr>
      <vt:lpstr>Slide 42</vt:lpstr>
      <vt:lpstr>Slide 43</vt:lpstr>
      <vt:lpstr>Slide 44</vt:lpstr>
      <vt:lpstr>Slide 45</vt:lpstr>
      <vt:lpstr>Nota do Editor do site, Dr. Paulo R. Margotto Consultem também Aqui e Agora!</vt:lpstr>
      <vt:lpstr>Slide 47</vt:lpstr>
      <vt:lpstr>Slide 48</vt:lpstr>
      <vt:lpstr>Slide 49</vt:lpstr>
      <vt:lpstr>Slide 50</vt:lpstr>
      <vt:lpstr>Confecção do dispositivo:</vt:lpstr>
      <vt:lpstr>Slide 52</vt:lpstr>
      <vt:lpstr>Slide 53</vt:lpstr>
      <vt:lpstr>Discussão</vt:lpstr>
      <vt:lpstr>Slide 55</vt:lpstr>
      <vt:lpstr>Slide 56</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Marina</dc:creator>
  <cp:lastModifiedBy>Paulo</cp:lastModifiedBy>
  <cp:revision>23</cp:revision>
  <dcterms:created xsi:type="dcterms:W3CDTF">2015-09-21T23:17:33Z</dcterms:created>
  <dcterms:modified xsi:type="dcterms:W3CDTF">2015-10-11T13:47:48Z</dcterms:modified>
</cp:coreProperties>
</file>