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8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9" r:id="rId23"/>
    <p:sldId id="276" r:id="rId24"/>
    <p:sldId id="277" r:id="rId25"/>
    <p:sldId id="278" r:id="rId26"/>
    <p:sldId id="280" r:id="rId27"/>
    <p:sldId id="283" r:id="rId28"/>
    <p:sldId id="284" r:id="rId29"/>
    <p:sldId id="285" r:id="rId30"/>
    <p:sldId id="286" r:id="rId31"/>
    <p:sldId id="287" r:id="rId32"/>
    <p:sldId id="288" r:id="rId33"/>
    <p:sldId id="289" r:id="rId34"/>
    <p:sldId id="292" r:id="rId35"/>
    <p:sldId id="293" r:id="rId36"/>
    <p:sldId id="294" r:id="rId37"/>
    <p:sldId id="295" r:id="rId38"/>
    <p:sldId id="296" r:id="rId39"/>
    <p:sldId id="297" r:id="rId40"/>
    <p:sldId id="290" r:id="rId41"/>
    <p:sldId id="291" r:id="rId42"/>
    <p:sldId id="299" r:id="rId43"/>
    <p:sldId id="298" r:id="rId44"/>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3300"/>
    <a:srgbClr val="0000FF"/>
    <a:srgbClr val="666699"/>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86" d="100"/>
          <a:sy n="86" d="100"/>
        </p:scale>
        <p:origin x="-77" y="-264"/>
      </p:cViewPr>
      <p:guideLst>
        <p:guide orient="horz" pos="2160"/>
        <p:guide pos="3840"/>
      </p:guideLst>
    </p:cSldViewPr>
  </p:slideViewPr>
  <p:notesTextViewPr>
    <p:cViewPr>
      <p:scale>
        <a:sx n="1" d="1"/>
        <a:sy n="1" d="1"/>
      </p:scale>
      <p:origin x="0" y="0"/>
    </p:cViewPr>
  </p:notesTextViewPr>
  <p:sorterViewPr>
    <p:cViewPr>
      <p:scale>
        <a:sx n="66" d="100"/>
        <a:sy n="66" d="100"/>
      </p:scale>
      <p:origin x="0" y="1301"/>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1B4D9B24-790F-435F-9883-ABD8E7A985B1}"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A45C009-4F87-4FAB-B35F-5D632D51FEF7}"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0D97837-FAAB-400E-A209-B79ECD43D780}"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64EA382-17E4-4758-8A93-6F82FFE728FA}"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4" name="Date Placeholder 3"/>
          <p:cNvSpPr>
            <a:spLocks noGrp="1"/>
          </p:cNvSpPr>
          <p:nvPr>
            <p:ph type="dt" sz="half" idx="10"/>
          </p:nvPr>
        </p:nvSpPr>
        <p:spPr/>
        <p:txBody>
          <a:bodyPr/>
          <a:lstStyle>
            <a:lvl1pPr>
              <a:defRPr/>
            </a:lvl1pPr>
          </a:lstStyle>
          <a:p>
            <a:pPr>
              <a:defRPr/>
            </a:pPr>
            <a:fld id="{D3B98582-6E3A-40D9-B613-9DEEFBD23F23}"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F7F4F6-5C14-4280-AF3C-DC34D5A33D82}"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176EE6D-7083-431C-812F-540AE9F11854}" type="datetimeFigureOut">
              <a:rPr lang="en-US"/>
              <a:pPr>
                <a:defRPr/>
              </a:pPr>
              <a:t>9/16/2017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5D6CB71-F45F-4869-BEAF-C72FFE568D59}"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7413C8A-5AC8-41D7-B21D-F26B78C4EC11}" type="datetimeFigureOut">
              <a:rPr lang="en-US"/>
              <a:pPr>
                <a:defRPr/>
              </a:pPr>
              <a:t>9/16/2017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3E90452-EFBA-43A1-8A5E-8CB1C34A462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56157F82-9F0B-4C29-AC5F-0747D01A7249}" type="datetimeFigureOut">
              <a:rPr lang="en-US"/>
              <a:pPr>
                <a:defRPr/>
              </a:pPr>
              <a:t>9/16/2017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0183AD9-A4F1-4273-9A9F-17F75C34C90C}"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EC336AB-2531-4366-B19F-1F62FA1A5416}" type="datetimeFigureOut">
              <a:rPr lang="en-US"/>
              <a:pPr>
                <a:defRPr/>
              </a:pPr>
              <a:t>9/16/2017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CF66D82-EF6D-45C1-82CF-040870626BEC}"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F72ADCEA-53EC-40B7-B6D7-4683B6CA5625}" type="datetimeFigureOut">
              <a:rPr lang="en-US"/>
              <a:pPr>
                <a:defRPr/>
              </a:pPr>
              <a:t>9/16/2017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2DAF830-3A69-43EB-8A07-88A8722AD558}"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A6FEB5D5-E936-4983-8A26-D6818DDB64BA}" type="datetimeFigureOut">
              <a:rPr lang="en-US"/>
              <a:pPr>
                <a:defRPr/>
              </a:pPr>
              <a:t>9/16/2017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9496D69-1AF7-49B3-9C16-B96846BA6764}"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88AD6059-FA88-4877-950E-79FFEEFB4DFE}" type="datetimeFigureOut">
              <a:rPr lang="en-US"/>
              <a:pPr>
                <a:defRPr/>
              </a:pPr>
              <a:t>9/16/2017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CEF256C-E9C4-404A-A9EE-A5DD3655333F}"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4" name="Date Placeholder 3"/>
          <p:cNvSpPr>
            <a:spLocks noGrp="1"/>
          </p:cNvSpPr>
          <p:nvPr>
            <p:ph type="dt" sz="half" idx="10"/>
          </p:nvPr>
        </p:nvSpPr>
        <p:spPr/>
        <p:txBody>
          <a:bodyPr/>
          <a:lstStyle>
            <a:lvl1pPr>
              <a:defRPr/>
            </a:lvl1pPr>
          </a:lstStyle>
          <a:p>
            <a:pPr>
              <a:defRPr/>
            </a:pPr>
            <a:fld id="{4818A028-C91E-4F65-AD47-45F7E3257E10}"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AC9E50F-B391-40F0-BCCA-C37A843D82AA}"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7" name="Date Placeholder 3"/>
          <p:cNvSpPr>
            <a:spLocks noGrp="1"/>
          </p:cNvSpPr>
          <p:nvPr>
            <p:ph type="dt" sz="half" idx="15"/>
          </p:nvPr>
        </p:nvSpPr>
        <p:spPr/>
        <p:txBody>
          <a:bodyPr/>
          <a:lstStyle>
            <a:lvl1pPr>
              <a:defRPr/>
            </a:lvl1pPr>
          </a:lstStyle>
          <a:p>
            <a:pPr>
              <a:defRPr/>
            </a:pPr>
            <a:fld id="{293ED535-7F90-45EF-9150-EA46B19D1D6C}" type="datetimeFigureOut">
              <a:rPr lang="en-US"/>
              <a:pPr>
                <a:defRPr/>
              </a:pPr>
              <a:t>9/16/2017</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08CF400D-E0ED-4931-8D10-A1A3FD4C2F1C}"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4" name="Date Placeholder 3"/>
          <p:cNvSpPr>
            <a:spLocks noGrp="1"/>
          </p:cNvSpPr>
          <p:nvPr>
            <p:ph type="dt" sz="half" idx="10"/>
          </p:nvPr>
        </p:nvSpPr>
        <p:spPr/>
        <p:txBody>
          <a:bodyPr/>
          <a:lstStyle>
            <a:lvl1pPr>
              <a:defRPr/>
            </a:lvl1pPr>
          </a:lstStyle>
          <a:p>
            <a:pPr>
              <a:defRPr/>
            </a:pPr>
            <a:fld id="{AA228F4D-E770-4BA6-8939-264915643CA1}"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49D7F56-4488-4ED9-8E3D-A6D4BF798FB9}"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1" name="Date Placeholder 3"/>
          <p:cNvSpPr>
            <a:spLocks noGrp="1"/>
          </p:cNvSpPr>
          <p:nvPr>
            <p:ph type="dt" sz="half" idx="18"/>
          </p:nvPr>
        </p:nvSpPr>
        <p:spPr/>
        <p:txBody>
          <a:bodyPr/>
          <a:lstStyle>
            <a:lvl1pPr>
              <a:defRPr/>
            </a:lvl1pPr>
          </a:lstStyle>
          <a:p>
            <a:pPr>
              <a:defRPr/>
            </a:pPr>
            <a:fld id="{878E9F63-D77F-497C-A607-0E64C666C774}" type="datetimeFigureOut">
              <a:rPr lang="en-US"/>
              <a:pPr>
                <a:defRPr/>
              </a:pPr>
              <a:t>9/16/2017</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E7CCADA5-8E19-47EA-AD45-2DBF4DF6A555}"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5" name="Date Placeholder 3"/>
          <p:cNvSpPr>
            <a:spLocks noGrp="1"/>
          </p:cNvSpPr>
          <p:nvPr>
            <p:ph type="dt" sz="half" idx="23"/>
          </p:nvPr>
        </p:nvSpPr>
        <p:spPr/>
        <p:txBody>
          <a:bodyPr/>
          <a:lstStyle>
            <a:lvl1pPr>
              <a:defRPr/>
            </a:lvl1pPr>
          </a:lstStyle>
          <a:p>
            <a:pPr>
              <a:defRPr/>
            </a:pPr>
            <a:fld id="{3F83C139-44B0-478A-B629-C58B02CF513D}" type="datetimeFigureOut">
              <a:rPr lang="en-US"/>
              <a:pPr>
                <a:defRPr/>
              </a:pPr>
              <a:t>9/16/2017</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79832E1D-2C28-45F0-AF77-AE5631F4D2AE}"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9452283-8838-4475-889D-E22A6B16D5BE}"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561125-9B77-4337-BB70-8807315396A4}"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5CD2F5C-C2CA-45A1-8EB2-0212A2BE72B2}" type="datetimeFigureOut">
              <a:rPr lang="en-US"/>
              <a:pPr>
                <a:defRPr/>
              </a:pPr>
              <a:t>9/16/2017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A7F1D2-9CED-4B3D-B95B-21D42398FB9D}"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dirty="0">
                <a:solidFill>
                  <a:schemeClr val="tx1">
                    <a:tint val="75000"/>
                    <a:alpha val="60000"/>
                  </a:schemeClr>
                </a:solidFill>
                <a:latin typeface="+mn-lt"/>
                <a:cs typeface="+mn-cs"/>
              </a:defRPr>
            </a:lvl1pPr>
          </a:lstStyle>
          <a:p>
            <a:pPr>
              <a:defRPr/>
            </a:pPr>
            <a:fld id="{1F5F5699-E090-4F59-8827-CA2C0E61909D}" type="datetimeFigureOut">
              <a:rPr lang="en-US"/>
              <a:pPr>
                <a:defRPr/>
              </a:pPr>
              <a:t>9/16/2017</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dirty="0">
                <a:solidFill>
                  <a:schemeClr val="tx1">
                    <a:tint val="75000"/>
                    <a:alpha val="6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tx1">
                    <a:tint val="75000"/>
                  </a:schemeClr>
                </a:solidFill>
                <a:latin typeface="+mn-lt"/>
                <a:cs typeface="+mn-cs"/>
              </a:defRPr>
            </a:lvl1pPr>
          </a:lstStyle>
          <a:p>
            <a:pPr>
              <a:defRPr/>
            </a:pPr>
            <a:fld id="{94DB777D-2768-4B66-9D76-DB606BEBCB9F}"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8" r:id="rId12"/>
    <p:sldLayoutId id="2147483685" r:id="rId13"/>
    <p:sldLayoutId id="2147483689" r:id="rId14"/>
    <p:sldLayoutId id="2147483690" r:id="rId15"/>
    <p:sldLayoutId id="2147483686" r:id="rId16"/>
    <p:sldLayoutId id="2147483687" r:id="rId17"/>
  </p:sldLayoutIdLst>
  <p:hf sldNum="0" hdr="0" ftr="0" dt="0"/>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807545"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rive.google.com/open?id=0B5b9fOW0rJ3SRkRpUFMwVUxJZjA"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Displasia-broncopul_qual_veneno.doc"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DBP-Novid-patogen-preven-2017.doc"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389063" y="4200525"/>
            <a:ext cx="8824912" cy="2171700"/>
          </a:xfrm>
          <a:solidFill>
            <a:srgbClr val="666699"/>
          </a:solidFill>
        </p:spPr>
        <p:txBody>
          <a:bodyPr/>
          <a:lstStyle/>
          <a:p>
            <a:pPr algn="ctr">
              <a:lnSpc>
                <a:spcPct val="90000"/>
              </a:lnSpc>
            </a:pPr>
            <a:r>
              <a:rPr lang="pt-BR" sz="1600" cap="none" dirty="0" smtClean="0">
                <a:solidFill>
                  <a:srgbClr val="FFFF00"/>
                </a:solidFill>
              </a:rPr>
              <a:t>Apresentação : Ana Luiza Alves, R2 Pediatria HMIB/SES/DF </a:t>
            </a:r>
          </a:p>
          <a:p>
            <a:pPr algn="ctr">
              <a:lnSpc>
                <a:spcPct val="90000"/>
              </a:lnSpc>
            </a:pPr>
            <a:r>
              <a:rPr lang="pt-BR" sz="1600" cap="none" dirty="0" smtClean="0">
                <a:solidFill>
                  <a:srgbClr val="FFFF00"/>
                </a:solidFill>
              </a:rPr>
              <a:t>Coordenação: Paulo R. Margotto</a:t>
            </a:r>
          </a:p>
          <a:p>
            <a:pPr algn="ctr">
              <a:lnSpc>
                <a:spcPct val="90000"/>
              </a:lnSpc>
            </a:pPr>
            <a:r>
              <a:rPr lang="pt-BR" sz="1600" cap="none" dirty="0" smtClean="0">
                <a:solidFill>
                  <a:srgbClr val="FFFF00"/>
                </a:solidFill>
              </a:rPr>
              <a:t>Unidade de Neonatologia do Hospital Materno Infantil de Brasília</a:t>
            </a:r>
          </a:p>
          <a:p>
            <a:pPr algn="ctr">
              <a:lnSpc>
                <a:spcPct val="90000"/>
              </a:lnSpc>
            </a:pPr>
            <a:r>
              <a:rPr lang="pt-BR" sz="1600" cap="none" dirty="0" smtClean="0">
                <a:solidFill>
                  <a:srgbClr val="FFFF00"/>
                </a:solidFill>
              </a:rPr>
              <a:t>Faculdade de Medicina da Universidade Católica de Brasília</a:t>
            </a:r>
          </a:p>
          <a:p>
            <a:pPr algn="ctr">
              <a:lnSpc>
                <a:spcPct val="90000"/>
              </a:lnSpc>
            </a:pPr>
            <a:r>
              <a:rPr lang="pt-BR" sz="1600" cap="none" dirty="0" smtClean="0">
                <a:solidFill>
                  <a:srgbClr val="FFFF00"/>
                </a:solidFill>
                <a:hlinkClick r:id="rId2"/>
              </a:rPr>
              <a:t>www.paulomargotto.com.br</a:t>
            </a:r>
            <a:endParaRPr lang="pt-BR" sz="1600" cap="none" dirty="0" smtClean="0">
              <a:solidFill>
                <a:srgbClr val="FFFF00"/>
              </a:solidFill>
            </a:endParaRPr>
          </a:p>
          <a:p>
            <a:pPr algn="ctr">
              <a:lnSpc>
                <a:spcPct val="90000"/>
              </a:lnSpc>
            </a:pPr>
            <a:r>
              <a:rPr lang="pt-BR" sz="1600" cap="none" dirty="0" smtClean="0">
                <a:solidFill>
                  <a:srgbClr val="FFFF00"/>
                </a:solidFill>
              </a:rPr>
              <a:t>São Paulo, 16 de setembro de 2017 </a:t>
            </a:r>
          </a:p>
        </p:txBody>
      </p:sp>
      <p:sp>
        <p:nvSpPr>
          <p:cNvPr id="5132" name="Rectangle 12"/>
          <p:cNvSpPr>
            <a:spLocks noChangeArrowheads="1"/>
          </p:cNvSpPr>
          <p:nvPr/>
        </p:nvSpPr>
        <p:spPr bwMode="auto">
          <a:xfrm>
            <a:off x="450850" y="2851150"/>
            <a:ext cx="11107738" cy="1098550"/>
          </a:xfrm>
          <a:prstGeom prst="rect">
            <a:avLst/>
          </a:prstGeom>
          <a:solidFill>
            <a:srgbClr val="FFFFFF"/>
          </a:solidFill>
          <a:ln w="9525">
            <a:noFill/>
            <a:miter lim="800000"/>
            <a:headEnd/>
            <a:tailEnd/>
          </a:ln>
          <a:effectLst/>
        </p:spPr>
        <p:txBody>
          <a:bodyPr lIns="0" tIns="0" rIns="0" bIns="0" anchor="ctr">
            <a:spAutoFit/>
          </a:bodyPr>
          <a:lstStyle/>
          <a:p>
            <a:pPr algn="ctr"/>
            <a:r>
              <a:rPr lang="en-US" dirty="0" err="1">
                <a:hlinkClick r:id="rId3"/>
              </a:rPr>
              <a:t>Bronchopulmonary</a:t>
            </a:r>
            <a:r>
              <a:rPr lang="en-US" dirty="0">
                <a:hlinkClick r:id="rId3"/>
              </a:rPr>
              <a:t> dysplasia: Myths of pharmacologic management.</a:t>
            </a:r>
            <a:r>
              <a:rPr lang="en-US" dirty="0"/>
              <a:t> </a:t>
            </a:r>
            <a:r>
              <a:rPr lang="en-US" dirty="0" err="1">
                <a:solidFill>
                  <a:schemeClr val="bg1"/>
                </a:solidFill>
              </a:rPr>
              <a:t>Donn</a:t>
            </a:r>
            <a:r>
              <a:rPr lang="en-US" dirty="0"/>
              <a:t> </a:t>
            </a:r>
            <a:r>
              <a:rPr lang="en-US" dirty="0">
                <a:solidFill>
                  <a:schemeClr val="bg1"/>
                </a:solidFill>
              </a:rPr>
              <a:t>SM. </a:t>
            </a:r>
            <a:r>
              <a:rPr lang="en-US" dirty="0" err="1">
                <a:solidFill>
                  <a:schemeClr val="bg2"/>
                </a:solidFill>
              </a:rPr>
              <a:t>Semin</a:t>
            </a:r>
            <a:r>
              <a:rPr lang="en-US" dirty="0">
                <a:solidFill>
                  <a:schemeClr val="bg2"/>
                </a:solidFill>
              </a:rPr>
              <a:t> Fetal Neonatal Med. 2017 Aug 11. </a:t>
            </a:r>
            <a:r>
              <a:rPr lang="en-US" dirty="0" err="1">
                <a:solidFill>
                  <a:schemeClr val="bg2"/>
                </a:solidFill>
              </a:rPr>
              <a:t>pii</a:t>
            </a:r>
            <a:r>
              <a:rPr lang="en-US" dirty="0">
                <a:solidFill>
                  <a:schemeClr val="bg2"/>
                </a:solidFill>
              </a:rPr>
              <a:t>: S1744-165X(17)30091-4. </a:t>
            </a:r>
            <a:r>
              <a:rPr lang="en-US" dirty="0" err="1">
                <a:solidFill>
                  <a:schemeClr val="bg2"/>
                </a:solidFill>
              </a:rPr>
              <a:t>doi</a:t>
            </a:r>
            <a:r>
              <a:rPr lang="en-US" dirty="0">
                <a:solidFill>
                  <a:schemeClr val="bg2"/>
                </a:solidFill>
              </a:rPr>
              <a:t>: 10.1016/j.siny.2017.08.002. [</a:t>
            </a:r>
            <a:r>
              <a:rPr lang="en-US" dirty="0" err="1">
                <a:solidFill>
                  <a:schemeClr val="bg2"/>
                </a:solidFill>
              </a:rPr>
              <a:t>Epub</a:t>
            </a:r>
            <a:r>
              <a:rPr lang="en-US" dirty="0">
                <a:solidFill>
                  <a:schemeClr val="bg2"/>
                </a:solidFill>
              </a:rPr>
              <a:t> ahead of print] </a:t>
            </a:r>
            <a:r>
              <a:rPr lang="en-US" dirty="0" err="1">
                <a:solidFill>
                  <a:schemeClr val="bg2"/>
                </a:solidFill>
              </a:rPr>
              <a:t>Review.PMID</a:t>
            </a:r>
            <a:r>
              <a:rPr lang="en-US" dirty="0">
                <a:solidFill>
                  <a:schemeClr val="bg2"/>
                </a:solidFill>
              </a:rPr>
              <a:t>: 28807545</a:t>
            </a:r>
          </a:p>
          <a:p>
            <a:pPr algn="ctr" eaLnBrk="0" hangingPunct="0"/>
            <a:endParaRPr lang="en-US" dirty="0">
              <a:solidFill>
                <a:schemeClr val="bg2"/>
              </a:solidFill>
              <a:latin typeface="Century Gothic" pitchFamily="34" charset="0"/>
            </a:endParaRPr>
          </a:p>
        </p:txBody>
      </p:sp>
      <p:sp>
        <p:nvSpPr>
          <p:cNvPr id="5133" name="Rectangle 13"/>
          <p:cNvSpPr>
            <a:spLocks noChangeArrowheads="1"/>
          </p:cNvSpPr>
          <p:nvPr/>
        </p:nvSpPr>
        <p:spPr bwMode="auto">
          <a:xfrm>
            <a:off x="817563" y="1679575"/>
            <a:ext cx="10456862" cy="922338"/>
          </a:xfrm>
          <a:prstGeom prst="rect">
            <a:avLst/>
          </a:prstGeom>
          <a:solidFill>
            <a:schemeClr val="accent1"/>
          </a:solidFill>
          <a:ln w="9525">
            <a:solidFill>
              <a:schemeClr val="tx1"/>
            </a:solidFill>
            <a:miter lim="800000"/>
            <a:headEnd/>
            <a:tailEnd/>
          </a:ln>
          <a:effectLst/>
        </p:spPr>
        <p:txBody>
          <a:bodyPr wrap="none" anchor="ctr"/>
          <a:lstStyle/>
          <a:p>
            <a:pPr algn="ctr" defTabSz="914400"/>
            <a:r>
              <a:rPr lang="pt-BR" sz="2800" b="1" dirty="0">
                <a:solidFill>
                  <a:srgbClr val="FFFF00"/>
                </a:solidFill>
              </a:rPr>
              <a:t>Displasia broncopulmonar: Mitos do manejo farmacológico</a:t>
            </a:r>
          </a:p>
        </p:txBody>
      </p:sp>
      <p:pic>
        <p:nvPicPr>
          <p:cNvPr id="5134" name="Picture 2"/>
          <p:cNvPicPr>
            <a:picLocks noChangeAspect="1" noChangeArrowheads="1"/>
          </p:cNvPicPr>
          <p:nvPr/>
        </p:nvPicPr>
        <p:blipFill>
          <a:blip r:embed="rId4">
            <a:lum bright="30000"/>
          </a:blip>
          <a:srcRect/>
          <a:stretch>
            <a:fillRect/>
          </a:stretch>
        </p:blipFill>
        <p:spPr bwMode="auto">
          <a:xfrm>
            <a:off x="1274763" y="304800"/>
            <a:ext cx="9144000" cy="1412875"/>
          </a:xfrm>
          <a:prstGeom prst="rect">
            <a:avLst/>
          </a:prstGeom>
          <a:noFill/>
          <a:ln w="9525">
            <a:noFill/>
            <a:miter lim="800000"/>
            <a:headEnd/>
            <a:tailEnd/>
          </a:ln>
        </p:spPr>
      </p:pic>
      <p:sp>
        <p:nvSpPr>
          <p:cNvPr id="5137" name="Text Box 17"/>
          <p:cNvSpPr txBox="1">
            <a:spLocks noChangeArrowheads="1"/>
          </p:cNvSpPr>
          <p:nvPr/>
        </p:nvSpPr>
        <p:spPr bwMode="auto">
          <a:xfrm>
            <a:off x="10374313" y="1368425"/>
            <a:ext cx="1503362" cy="274638"/>
          </a:xfrm>
          <a:prstGeom prst="rect">
            <a:avLst/>
          </a:prstGeom>
          <a:noFill/>
          <a:ln w="9525">
            <a:noFill/>
            <a:miter lim="800000"/>
            <a:headEnd/>
            <a:tailEnd/>
          </a:ln>
          <a:effectLst/>
        </p:spPr>
        <p:txBody>
          <a:bodyPr wrap="none">
            <a:spAutoFit/>
          </a:bodyPr>
          <a:lstStyle/>
          <a:p>
            <a:pPr defTabSz="914400"/>
            <a:r>
              <a:rPr lang="pt-BR" sz="1200">
                <a:solidFill>
                  <a:srgbClr val="FFFF00"/>
                </a:solidFill>
              </a:rPr>
              <a:t>UTI Neonatal HMIB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646113" y="452438"/>
            <a:ext cx="9404350" cy="754062"/>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555625" y="1309688"/>
            <a:ext cx="9494838" cy="4938712"/>
          </a:xfrm>
        </p:spPr>
        <p:txBody>
          <a:bodyPr rtlCol="0">
            <a:normAutofit lnSpcReduction="10000"/>
          </a:bodyPr>
          <a:lstStyle/>
          <a:p>
            <a:pPr algn="just" fontAlgn="auto">
              <a:spcAft>
                <a:spcPts val="0"/>
              </a:spcAft>
              <a:buClr>
                <a:schemeClr val="bg2">
                  <a:lumMod val="40000"/>
                  <a:lumOff val="60000"/>
                </a:schemeClr>
              </a:buClr>
              <a:buFont typeface="Wingdings 3" charset="2"/>
              <a:buChar char=""/>
              <a:defRPr/>
            </a:pPr>
            <a:r>
              <a:rPr lang="pt-BR" dirty="0"/>
              <a:t>A displasia broncopulmonar (DBP) é a principal causa a longo prazo de morbidade respiratória em recém-nascidos que necessitaram de apoio respiratório no nascimento. </a:t>
            </a:r>
          </a:p>
          <a:p>
            <a:pPr algn="just" fontAlgn="auto">
              <a:spcAft>
                <a:spcPts val="0"/>
              </a:spcAft>
              <a:buClr>
                <a:schemeClr val="bg2">
                  <a:lumMod val="40000"/>
                  <a:lumOff val="60000"/>
                </a:schemeClr>
              </a:buClr>
              <a:buFont typeface="Wingdings 3" charset="2"/>
              <a:buChar char=""/>
              <a:defRPr/>
            </a:pPr>
            <a:r>
              <a:rPr lang="pt-BR" dirty="0"/>
              <a:t> Esta desordem foi originalmente descrita em 1967 por </a:t>
            </a:r>
            <a:r>
              <a:rPr lang="pt-BR" dirty="0" err="1"/>
              <a:t>Northway</a:t>
            </a:r>
            <a:r>
              <a:rPr lang="pt-BR" dirty="0"/>
              <a:t> et al. em uma série de 13 pacientes que haviam sobrevivido a síndrome de dificuldade respiratória (RDS) [1]. Esses bebês variaram de 30 a 39 semanas de idade gestacional e tiveram peso de nascimento entre 1474 e 3204 g. </a:t>
            </a:r>
          </a:p>
          <a:p>
            <a:pPr algn="just" fontAlgn="auto">
              <a:spcAft>
                <a:spcPts val="0"/>
              </a:spcAft>
              <a:buClr>
                <a:schemeClr val="bg2">
                  <a:lumMod val="40000"/>
                  <a:lumOff val="60000"/>
                </a:schemeClr>
              </a:buClr>
              <a:buFont typeface="Wingdings 3" charset="2"/>
              <a:buChar char=""/>
              <a:defRPr/>
            </a:pPr>
            <a:endParaRPr lang="pt-BR" dirty="0"/>
          </a:p>
          <a:p>
            <a:pPr algn="just" fontAlgn="auto">
              <a:spcAft>
                <a:spcPts val="0"/>
              </a:spcAft>
              <a:buClr>
                <a:schemeClr val="bg2">
                  <a:lumMod val="40000"/>
                  <a:lumOff val="60000"/>
                </a:schemeClr>
              </a:buClr>
              <a:buFont typeface="Wingdings 3" charset="2"/>
              <a:buChar char=""/>
              <a:defRPr/>
            </a:pPr>
            <a:r>
              <a:rPr lang="pt-BR" dirty="0"/>
              <a:t>Foram acompanhados e nos anos seguintes observados tais</a:t>
            </a:r>
            <a:r>
              <a:rPr lang="pt-PT" dirty="0"/>
              <a:t> alterações radiográficas: hiperinflação, enfisema e fibrose. As alterações histopatológicas mostraram edema intersticial e alveolar, doença das vias aéreas menores, extensa inflamação e fibrose pulmonar. Espessamento arteriolar e a hipertensão pulmonar foram as características comuns.</a:t>
            </a:r>
            <a:endParaRPr lang="pt-BR" dirty="0"/>
          </a:p>
          <a:p>
            <a:pPr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endParaRPr lang="pt-B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46113" y="452438"/>
            <a:ext cx="9404350" cy="876300"/>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20713" y="1271588"/>
            <a:ext cx="10518775" cy="4919662"/>
          </a:xfrm>
        </p:spPr>
        <p:txBody>
          <a:bodyPr>
            <a:normAutofit/>
          </a:bodyPr>
          <a:lstStyle/>
          <a:p>
            <a:r>
              <a:rPr lang="pt-BR" smtClean="0"/>
              <a:t>Porém...</a:t>
            </a:r>
          </a:p>
          <a:p>
            <a:pPr>
              <a:buFont typeface="Wingdings 3" pitchFamily="18" charset="2"/>
              <a:buNone/>
            </a:pPr>
            <a:endParaRPr lang="pt-BR" smtClean="0"/>
          </a:p>
          <a:p>
            <a:pPr algn="just"/>
            <a:r>
              <a:rPr lang="pt-PT" smtClean="0"/>
              <a:t>Houve uma mudança na demografia da Unidade de Terapia Intensiva Neonatal (UTIN). A população mudou ao longo das décadas desde o relatório de Northway, então também mudaram as características do DBP. </a:t>
            </a:r>
          </a:p>
          <a:p>
            <a:pPr algn="just">
              <a:buFont typeface="Wingdings 3" pitchFamily="18" charset="2"/>
              <a:buNone/>
            </a:pPr>
            <a:endParaRPr lang="pt-PT" smtClean="0"/>
          </a:p>
          <a:p>
            <a:pPr algn="just"/>
            <a:r>
              <a:rPr lang="pt-PT" smtClean="0"/>
              <a:t>Em 1999, Alan Jobe colocou o termo "Nova DBP" para descrever essa transição. As crianças afetadas agora tendem a ser muito baixo peso ao nascer e exigir apenas ventilação modesta e suporte de oxigênio. Histopatologicamente, diminuiu a alveolarização, a doença das vias aéreas pequenas e a inflamação e fibrose do que a “DBP antiga" [2].</a:t>
            </a:r>
          </a:p>
          <a:p>
            <a:pPr algn="ctr">
              <a:buFont typeface="Wingdings 3" pitchFamily="18" charset="2"/>
              <a:buNone/>
            </a:pPr>
            <a:r>
              <a:rPr lang="pt-PT" smtClean="0">
                <a:solidFill>
                  <a:srgbClr val="FFFF00"/>
                </a:solidFill>
              </a:rPr>
              <a:t>(The new BPD: AN arrest of lung development. Pediatric Res 1999;46:641-3)</a:t>
            </a:r>
          </a:p>
          <a:p>
            <a:pPr algn="ctr">
              <a:buFont typeface="Wingdings 3" pitchFamily="18" charset="2"/>
              <a:buNone/>
            </a:pPr>
            <a:r>
              <a:rPr lang="pt-PT" smtClean="0">
                <a:solidFill>
                  <a:srgbClr val="FFFF00"/>
                </a:solidFill>
              </a:rPr>
              <a:t>A Nova Displasia broncopulmonar: um atraso no desenvolvimento pulmonar</a:t>
            </a:r>
            <a:endParaRPr lang="pt-BR" smtClean="0">
              <a:solidFill>
                <a:srgbClr val="FFFF00"/>
              </a:solidFill>
            </a:endParaRPr>
          </a:p>
          <a:p>
            <a:pPr algn="ctr">
              <a:buFont typeface="Wingdings 3" pitchFamily="18" charset="2"/>
              <a:buNone/>
            </a:pPr>
            <a:endParaRPr lang="pt-BR" smtClean="0">
              <a:solidFill>
                <a:srgbClr val="FFFF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646113" y="452438"/>
            <a:ext cx="9404350" cy="706437"/>
          </a:xfrm>
        </p:spPr>
        <p:txBody>
          <a:bodyPr/>
          <a:lstStyle/>
          <a:p>
            <a:r>
              <a:rPr lang="pt-BR" smtClean="0"/>
              <a:t>Displasia Broncopulmonar</a:t>
            </a:r>
          </a:p>
        </p:txBody>
      </p:sp>
      <p:sp>
        <p:nvSpPr>
          <p:cNvPr id="8195" name="Espaço Reservado para Conteúdo 2"/>
          <p:cNvSpPr>
            <a:spLocks noGrp="1"/>
          </p:cNvSpPr>
          <p:nvPr>
            <p:ph idx="1"/>
          </p:nvPr>
        </p:nvSpPr>
        <p:spPr>
          <a:xfrm>
            <a:off x="646113" y="1376363"/>
            <a:ext cx="9404350" cy="4872037"/>
          </a:xfrm>
        </p:spPr>
        <p:txBody>
          <a:bodyPr/>
          <a:lstStyle/>
          <a:p>
            <a:pPr algn="just"/>
            <a:r>
              <a:rPr lang="pt-PT" smtClean="0"/>
              <a:t>A incidência de DBP é inversamente proporcional ao peso ao nascer ou idade gestacional. </a:t>
            </a:r>
          </a:p>
          <a:p>
            <a:pPr algn="just"/>
            <a:r>
              <a:rPr lang="pt-PT" smtClean="0"/>
              <a:t>Ocorre em mais de metade dos bebês sobreviventes entre 500 e 750 g, em um terço de bebês 751e1000 g, 14% de lactentes 1001e1250 g e 6% de bebês 1251e1500 g [3].</a:t>
            </a:r>
          </a:p>
          <a:p>
            <a:pPr algn="just"/>
            <a:r>
              <a:rPr lang="pt-PT" smtClean="0"/>
              <a:t>A DBP permanece uma importante causa de mortalidade e morbidade na população das Unidades de Terapia de Cuidados Intensivos. </a:t>
            </a:r>
          </a:p>
          <a:p>
            <a:pPr algn="just"/>
            <a:r>
              <a:rPr lang="pt-PT" smtClean="0"/>
              <a:t>Os lactentes afetados têm hospitalizações prolongadas e recorrentes  e taxas mais elevadas de outras complicações graves da prematuridade.</a:t>
            </a:r>
            <a:endParaRPr lang="pt-BR" smtClean="0"/>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646113" y="452438"/>
            <a:ext cx="9404350" cy="847725"/>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536700"/>
            <a:ext cx="9404350" cy="4711700"/>
          </a:xfrm>
        </p:spPr>
        <p:txBody>
          <a:bodyPr>
            <a:normAutofit/>
          </a:bodyPr>
          <a:lstStyle/>
          <a:p>
            <a:pPr algn="just"/>
            <a:r>
              <a:rPr lang="pt-PT" smtClean="0"/>
              <a:t>Estima-se que haja 14 mil novos casos nos EUA a cada ano [4]. Uma tendência alarmante é a crescente prevalência da DBP em todos os estratos de peso. Desde 1993 e 19994, a proporção de sobreviventes com DBP em crianças com 24 e 28 semanas aumentou; desde 1998, a mesma tendência foi notada para lactentes 29e30 semanas [5]. </a:t>
            </a:r>
          </a:p>
          <a:p>
            <a:pPr algn="just">
              <a:buFont typeface="Wingdings 3" pitchFamily="18" charset="2"/>
              <a:buNone/>
            </a:pPr>
            <a:endParaRPr lang="pt-PT" smtClean="0"/>
          </a:p>
          <a:p>
            <a:pPr algn="just"/>
            <a:r>
              <a:rPr lang="pt-PT" smtClean="0"/>
              <a:t>A longo prazo o acompanhamento revelou alterações na função pulmonar, com pequenos danos e hiperinflação das vias aéreas persistentes até a idade 8 e10 anos; obstrução de vias aéreas na vida adulta, aumento da susceptibilidade ao infecções respiratórias virais (particularmente vírus respiratório sincicial), e há uma forte associação com paralisia cerebral e de atrasos no desenvolvimento neurológico.</a:t>
            </a:r>
            <a:endParaRPr lang="pt-BR" smtClean="0"/>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646113" y="452438"/>
            <a:ext cx="9404350" cy="830262"/>
          </a:xfrm>
        </p:spPr>
        <p:txBody>
          <a:bodyPr/>
          <a:lstStyle/>
          <a:p>
            <a:r>
              <a:rPr lang="pt-BR" smtClean="0"/>
              <a:t>Displasia Broncopulmonar</a:t>
            </a:r>
          </a:p>
        </p:txBody>
      </p:sp>
      <p:sp>
        <p:nvSpPr>
          <p:cNvPr id="10243" name="Espaço Reservado para Conteúdo 2"/>
          <p:cNvSpPr>
            <a:spLocks noGrp="1"/>
          </p:cNvSpPr>
          <p:nvPr>
            <p:ph idx="1"/>
          </p:nvPr>
        </p:nvSpPr>
        <p:spPr>
          <a:xfrm>
            <a:off x="646113" y="1282700"/>
            <a:ext cx="9404350" cy="4965700"/>
          </a:xfrm>
        </p:spPr>
        <p:txBody>
          <a:bodyPr/>
          <a:lstStyle/>
          <a:p>
            <a:pPr algn="just"/>
            <a:r>
              <a:rPr lang="pt-PT" smtClean="0"/>
              <a:t>A displasia broncopulmonar é um distúrbio multifatorial (Fig. 1).  Resultado de um parto prematuro, de um bebê com pulmão de desenvolvimento incompleto  e um número reduzido de alvéolos. Isso requer a iniciação do suporte respiratório e exposição crônica  ao oxigênio. </a:t>
            </a:r>
          </a:p>
          <a:p>
            <a:pPr algn="just"/>
            <a:endParaRPr lang="pt-PT" smtClean="0"/>
          </a:p>
          <a:p>
            <a:pPr algn="just"/>
            <a:r>
              <a:rPr lang="pt-PT" smtClean="0"/>
              <a:t>Infelizmente, os pulmões desses bebês são estrutural e bioquimicamente imaturos e podem reagir adversamente aos tratamentos com lesão pulmonar induzida por ventilador (LPIV).</a:t>
            </a:r>
          </a:p>
          <a:p>
            <a:pPr algn="just"/>
            <a:endParaRPr lang="pt-PT" smtClean="0"/>
          </a:p>
          <a:p>
            <a:pPr algn="just"/>
            <a:r>
              <a:rPr lang="pt-PT" smtClean="0"/>
              <a:t>Infecção, inflamação, toxicidade do oxigênio, nutrição inadequada e corticosteróide podem resultar em alveolarização diminuída e quando juntamente com a LPIV levarem ao desenvolvimento da DBP [6].</a:t>
            </a:r>
            <a:endParaRPr lang="pt-BR" smtClean="0"/>
          </a:p>
          <a:p>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646113" y="452438"/>
            <a:ext cx="9404350" cy="811212"/>
          </a:xfrm>
        </p:spPr>
        <p:txBody>
          <a:bodyPr/>
          <a:lstStyle/>
          <a:p>
            <a:r>
              <a:rPr lang="pt-BR" smtClean="0"/>
              <a:t>Displasia Broncopulmonar</a:t>
            </a:r>
          </a:p>
        </p:txBody>
      </p:sp>
      <p:pic>
        <p:nvPicPr>
          <p:cNvPr id="11270" name="Picture 6" descr="Imagem4"/>
          <p:cNvPicPr>
            <a:picLocks noChangeAspect="1" noChangeArrowheads="1"/>
          </p:cNvPicPr>
          <p:nvPr/>
        </p:nvPicPr>
        <p:blipFill>
          <a:blip r:embed="rId2"/>
          <a:srcRect/>
          <a:stretch>
            <a:fillRect/>
          </a:stretch>
        </p:blipFill>
        <p:spPr bwMode="auto">
          <a:xfrm>
            <a:off x="595313" y="1690688"/>
            <a:ext cx="10998200" cy="464661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903288" y="268288"/>
            <a:ext cx="9404350" cy="1400175"/>
          </a:xfrm>
        </p:spPr>
        <p:txBody>
          <a:bodyPr/>
          <a:lstStyle/>
          <a:p>
            <a:r>
              <a:rPr lang="pt-BR" sz="3800" smtClean="0"/>
              <a:t>Nota:do Capítulo do Livro Assistência ao Recém-Nascido de Risco</a:t>
            </a:r>
          </a:p>
        </p:txBody>
      </p:sp>
      <p:sp>
        <p:nvSpPr>
          <p:cNvPr id="49157" name="Text Box 5"/>
          <p:cNvSpPr txBox="1">
            <a:spLocks noChangeArrowheads="1"/>
          </p:cNvSpPr>
          <p:nvPr/>
        </p:nvSpPr>
        <p:spPr bwMode="auto">
          <a:xfrm>
            <a:off x="563563" y="1765300"/>
            <a:ext cx="10837862" cy="1190625"/>
          </a:xfrm>
          <a:prstGeom prst="rect">
            <a:avLst/>
          </a:prstGeom>
          <a:noFill/>
          <a:ln w="9525">
            <a:noFill/>
            <a:miter lim="800000"/>
            <a:headEnd/>
            <a:tailEnd/>
          </a:ln>
          <a:effectLst/>
        </p:spPr>
        <p:txBody>
          <a:bodyPr>
            <a:spAutoFit/>
          </a:bodyPr>
          <a:lstStyle/>
          <a:p>
            <a:pPr algn="ctr" defTabSz="914400"/>
            <a:r>
              <a:rPr lang="pt-BR"/>
              <a:t>O pulmão fetal não começa alveolarizar até por volta de 32 semanas de idade gestacional e a alveolarização contínua até por volta de 18 meses de idade, quando a criança passa a ter 300 milhões de alvéolos. </a:t>
            </a:r>
            <a:r>
              <a:rPr lang="pt-BR" b="1">
                <a:solidFill>
                  <a:srgbClr val="FFFF00"/>
                </a:solidFill>
              </a:rPr>
              <a:t>Entre 32 semanas e a termo, por volta de 1/3 do número de alvéolos da fase adulta se forma nesta janela de tempo</a:t>
            </a:r>
            <a:r>
              <a:rPr lang="pt-BR"/>
              <a:t>. Veja a figura:</a:t>
            </a:r>
          </a:p>
        </p:txBody>
      </p:sp>
      <p:pic>
        <p:nvPicPr>
          <p:cNvPr id="49158" name="Imagem 1"/>
          <p:cNvPicPr>
            <a:picLocks noChangeAspect="1" noChangeArrowheads="1"/>
          </p:cNvPicPr>
          <p:nvPr/>
        </p:nvPicPr>
        <p:blipFill>
          <a:blip r:embed="rId2"/>
          <a:srcRect/>
          <a:stretch>
            <a:fillRect/>
          </a:stretch>
        </p:blipFill>
        <p:spPr bwMode="auto">
          <a:xfrm>
            <a:off x="7766050" y="2917825"/>
            <a:ext cx="2806700" cy="2814638"/>
          </a:xfrm>
          <a:prstGeom prst="rect">
            <a:avLst/>
          </a:prstGeom>
          <a:noFill/>
          <a:ln w="9525">
            <a:noFill/>
            <a:miter lim="800000"/>
            <a:headEnd/>
            <a:tailEnd/>
          </a:ln>
        </p:spPr>
      </p:pic>
      <p:sp>
        <p:nvSpPr>
          <p:cNvPr id="49159" name="Rectangle 7"/>
          <p:cNvSpPr>
            <a:spLocks noChangeArrowheads="1"/>
          </p:cNvSpPr>
          <p:nvPr/>
        </p:nvSpPr>
        <p:spPr bwMode="auto">
          <a:xfrm>
            <a:off x="7307263" y="5667375"/>
            <a:ext cx="3638550" cy="1190625"/>
          </a:xfrm>
          <a:prstGeom prst="rect">
            <a:avLst/>
          </a:prstGeom>
          <a:noFill/>
          <a:ln w="9525">
            <a:noFill/>
            <a:miter lim="800000"/>
            <a:headEnd/>
            <a:tailEnd/>
          </a:ln>
          <a:effectLst/>
        </p:spPr>
        <p:txBody>
          <a:bodyPr anchor="ctr">
            <a:spAutoFit/>
          </a:bodyPr>
          <a:lstStyle/>
          <a:p>
            <a:pPr algn="ctr"/>
            <a:r>
              <a:rPr lang="pt-BR" i="1"/>
              <a:t>Link Para Download:</a:t>
            </a:r>
            <a:endParaRPr lang="pt-BR"/>
          </a:p>
          <a:p>
            <a:pPr algn="ctr"/>
            <a:r>
              <a:rPr lang="pt-BR" i="1">
                <a:hlinkClick r:id="rId3"/>
              </a:rPr>
              <a:t>https://drive.google.com/open?id=0B5b9fOW0rJ3SRkRpUFMwVUxJZjA</a:t>
            </a:r>
            <a:endParaRPr lang="pt-BR" i="1"/>
          </a:p>
        </p:txBody>
      </p:sp>
      <p:pic>
        <p:nvPicPr>
          <p:cNvPr id="49160" name="Picture 8" descr="Imagem1"/>
          <p:cNvPicPr>
            <a:picLocks noChangeAspect="1" noChangeArrowheads="1"/>
          </p:cNvPicPr>
          <p:nvPr/>
        </p:nvPicPr>
        <p:blipFill>
          <a:blip r:embed="rId4"/>
          <a:srcRect/>
          <a:stretch>
            <a:fillRect/>
          </a:stretch>
        </p:blipFill>
        <p:spPr bwMode="auto">
          <a:xfrm>
            <a:off x="720725" y="2963863"/>
            <a:ext cx="6194425" cy="389413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46113" y="452438"/>
            <a:ext cx="9404350" cy="847725"/>
          </a:xfrm>
        </p:spPr>
        <p:txBody>
          <a:bodyPr/>
          <a:lstStyle/>
          <a:p>
            <a:r>
              <a:rPr lang="pt-BR" smtClean="0"/>
              <a:t>Displasia Broncopulmonar</a:t>
            </a:r>
          </a:p>
        </p:txBody>
      </p:sp>
      <p:sp>
        <p:nvSpPr>
          <p:cNvPr id="12291" name="Espaço Reservado para Conteúdo 8"/>
          <p:cNvSpPr>
            <a:spLocks noGrp="1"/>
          </p:cNvSpPr>
          <p:nvPr>
            <p:ph idx="1"/>
          </p:nvPr>
        </p:nvSpPr>
        <p:spPr>
          <a:xfrm>
            <a:off x="646113" y="1300163"/>
            <a:ext cx="9404350" cy="4948237"/>
          </a:xfrm>
        </p:spPr>
        <p:txBody>
          <a:bodyPr/>
          <a:lstStyle/>
          <a:p>
            <a:r>
              <a:rPr lang="pt-PT" smtClean="0"/>
              <a:t>O gerenciamento de bebês com DBP é controverso e tem uma base de evidências quase inexistente. Isso é bem demonstrado pelo seguinte relato de caso:</a:t>
            </a:r>
            <a:endParaRPr lang="pt-BR" smtClean="0"/>
          </a:p>
          <a:p>
            <a:pPr algn="just"/>
            <a:r>
              <a:rPr lang="pt-PT" smtClean="0">
                <a:solidFill>
                  <a:srgbClr val="FFFF00"/>
                </a:solidFill>
              </a:rPr>
              <a:t>“Uma criança do sexo feminino de gestação de 25 semanas de gestação, de 5 meses de idade, foi  transferido para a nossa instituição para uma maior gestão da insuficiência respiratória. Ela era dependente do ventilador e exigiu 55% de oxigênio. Ela pesava apenas 1,87 kg. A </a:t>
            </a:r>
            <a:r>
              <a:rPr lang="pt-PT" b="1" smtClean="0">
                <a:solidFill>
                  <a:srgbClr val="FF3300"/>
                </a:solidFill>
              </a:rPr>
              <a:t>caixa 1</a:t>
            </a:r>
            <a:r>
              <a:rPr lang="pt-PT" smtClean="0">
                <a:solidFill>
                  <a:srgbClr val="FFFF00"/>
                </a:solidFill>
              </a:rPr>
              <a:t> lista o medicamentos que estava recebendo no momento da transferência. Um pneumologista pediátrico foi consultado e escreveu: "Dado que ela tem DBP cística, os diuréticos são uma parte importante do seu plano de cuidado. A determinação de usar ou não furosemida ou a hidroclorotiazida pode ser feita com base no seu nível de potássio, dado que a sobrecarga de fluido pode ainda comprometer seu estado respiratório ".</a:t>
            </a:r>
            <a:endParaRPr lang="pt-BR" smtClean="0">
              <a:solidFill>
                <a:srgbClr val="FFFF00"/>
              </a:solidFill>
            </a:endParaRPr>
          </a:p>
          <a:p>
            <a:endParaRPr lang="pt-BR" smtClean="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646113" y="452438"/>
            <a:ext cx="9404350" cy="820737"/>
          </a:xfrm>
        </p:spPr>
        <p:txBody>
          <a:bodyPr/>
          <a:lstStyle/>
          <a:p>
            <a:r>
              <a:rPr lang="pt-BR" smtClean="0"/>
              <a:t>Displasia Broncopulmonar</a:t>
            </a:r>
          </a:p>
        </p:txBody>
      </p:sp>
      <p:pic>
        <p:nvPicPr>
          <p:cNvPr id="13317" name="Picture 5" descr="Imagem2"/>
          <p:cNvPicPr>
            <a:picLocks noChangeAspect="1" noChangeArrowheads="1"/>
          </p:cNvPicPr>
          <p:nvPr/>
        </p:nvPicPr>
        <p:blipFill>
          <a:blip r:embed="rId2"/>
          <a:srcRect/>
          <a:stretch>
            <a:fillRect/>
          </a:stretch>
        </p:blipFill>
        <p:spPr bwMode="auto">
          <a:xfrm>
            <a:off x="2981325" y="1528763"/>
            <a:ext cx="5546725" cy="44005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646113" y="452438"/>
            <a:ext cx="9404350" cy="773112"/>
          </a:xfrm>
        </p:spPr>
        <p:txBody>
          <a:bodyPr/>
          <a:lstStyle/>
          <a:p>
            <a:r>
              <a:rPr lang="pt-BR" smtClean="0"/>
              <a:t>Displasia Broncopulmonar</a:t>
            </a:r>
          </a:p>
        </p:txBody>
      </p:sp>
      <p:sp>
        <p:nvSpPr>
          <p:cNvPr id="14339" name="Espaço Reservado para Conteúdo 2"/>
          <p:cNvSpPr>
            <a:spLocks noGrp="1"/>
          </p:cNvSpPr>
          <p:nvPr>
            <p:ph idx="1"/>
          </p:nvPr>
        </p:nvSpPr>
        <p:spPr>
          <a:xfrm>
            <a:off x="744538" y="1347788"/>
            <a:ext cx="9305925" cy="4900612"/>
          </a:xfrm>
        </p:spPr>
        <p:txBody>
          <a:bodyPr/>
          <a:lstStyle/>
          <a:p>
            <a:pPr algn="just"/>
            <a:r>
              <a:rPr lang="pt-PT" smtClean="0"/>
              <a:t>Existiu uma crença antiga de que os bebês com DBP tem pouca tolerância a ingestão excessiva de fluido e tendem a acumular água nos pulmões. Isso decorre da observação da “DBP antiga”. A ingestão de água e sal foi limitada ao mínimo necessário para fornecer calorias adequadas e apoiar as necessidades metabólicas e crescimento. </a:t>
            </a:r>
            <a:r>
              <a:rPr lang="pt-PT" b="1" smtClean="0">
                <a:solidFill>
                  <a:srgbClr val="FF3300"/>
                </a:solidFill>
              </a:rPr>
              <a:t>O raciocínio dedutivo levou a o uso de diuréticos para permitir a administração de mais fluido e calorias e melhor crescimento</a:t>
            </a:r>
            <a:r>
              <a:rPr lang="pt-PT" smtClean="0"/>
              <a:t>, mas é apropriado para o "novo DBP? "</a:t>
            </a:r>
            <a:endParaRPr lang="pt-BR" smtClean="0"/>
          </a:p>
          <a:p>
            <a:pPr algn="just"/>
            <a:r>
              <a:rPr lang="pt-PT" smtClean="0"/>
              <a:t>Uma revisão sistemática por Laughon e Bose e duas revisões da Cochrane que incluíam pequenos estudos mostraram que apenas resultados a curto prazo (taxa de extubação, alteração na conformidade pulmonar, ou necessidade de oxigênio) foram  relatados. Concluíram que a evidência não apóia uso "preventivo" de diuréticos.[7]</a:t>
            </a:r>
            <a:endParaRPr lang="pt-BR" smtClean="0"/>
          </a:p>
          <a:p>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646113" y="452438"/>
            <a:ext cx="9404350" cy="78263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235075"/>
            <a:ext cx="9404350" cy="5013325"/>
          </a:xfrm>
        </p:spPr>
        <p:txBody>
          <a:bodyPr>
            <a:normAutofit/>
          </a:bodyPr>
          <a:lstStyle/>
          <a:p>
            <a:pPr>
              <a:buFont typeface="Wingdings" pitchFamily="2" charset="2"/>
              <a:buChar char="v"/>
            </a:pPr>
            <a:r>
              <a:rPr lang="pt-BR" smtClean="0"/>
              <a:t>Diuréticos...</a:t>
            </a:r>
          </a:p>
          <a:p>
            <a:pPr>
              <a:buFont typeface="Wingdings 3" pitchFamily="18" charset="2"/>
              <a:buNone/>
            </a:pPr>
            <a:endParaRPr lang="pt-BR" smtClean="0"/>
          </a:p>
          <a:p>
            <a:pPr algn="just"/>
            <a:r>
              <a:rPr lang="pt-PT" smtClean="0"/>
              <a:t>Talvez a maior questão sobre os diuréticos seja se eles efetivamente tratam DBP estabelecida. A resposta parece ser </a:t>
            </a:r>
            <a:r>
              <a:rPr lang="pt-PT" b="1" smtClean="0">
                <a:solidFill>
                  <a:srgbClr val="FF3300"/>
                </a:solidFill>
              </a:rPr>
              <a:t>"não".</a:t>
            </a:r>
            <a:r>
              <a:rPr lang="pt-PT" smtClean="0"/>
              <a:t> Duas avaliações abrangentes da terapia diurética indicam algumas melhorias da função pulmonar a curto prazo, mas sem qualquer redução substancial no suporte do ventilador ou duração do tratamento. Não há benefícios a longo prazo, como redução da mortalidade, duração da ventilação de pressão positiva ou uso de oxigênio, ou tempo de permanência hospitalar  8,9].</a:t>
            </a:r>
            <a:endParaRPr lang="pt-BR" smtClean="0"/>
          </a:p>
          <a:p>
            <a:pPr>
              <a:buFont typeface="Wingdings 3" pitchFamily="18" charset="2"/>
              <a:buNone/>
            </a:pPr>
            <a:endParaRPr lang="pt-BR" smtClean="0"/>
          </a:p>
          <a:p>
            <a:pPr>
              <a:buFont typeface="Wingdings 3" pitchFamily="18" charset="2"/>
              <a:buNone/>
            </a:pPr>
            <a:r>
              <a:rPr lang="pt-PT" smtClean="0"/>
              <a:t> </a:t>
            </a:r>
            <a:endParaRPr lang="pt-BR" smtClean="0"/>
          </a:p>
          <a:p>
            <a:pPr>
              <a:buFont typeface="Wingdings" pitchFamily="2" charset="2"/>
              <a:buChar char="v"/>
            </a:pPr>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646113" y="452438"/>
            <a:ext cx="9404350" cy="76358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489075"/>
            <a:ext cx="9404350" cy="4759325"/>
          </a:xfrm>
        </p:spPr>
        <p:txBody>
          <a:bodyPr>
            <a:normAutofit/>
          </a:bodyPr>
          <a:lstStyle/>
          <a:p>
            <a:pPr algn="just"/>
            <a:r>
              <a:rPr lang="pt-PT" smtClean="0"/>
              <a:t>A administração de diuréticos a uma criança com DBP geralmente resulta em diurese, com subseqüente perda de sal e água. O uso  crônico levará a hiponatremia, hipocalemia, hipocloremia, calciúria, e uma alcalose. Isto é freqüentemente seguido de perda de sal e repleção de água, o que, por sua vez, leva à retenção de líquidos e posteriormente mais diurético. </a:t>
            </a:r>
          </a:p>
          <a:p>
            <a:pPr algn="just">
              <a:buFont typeface="Wingdings 3" pitchFamily="18" charset="2"/>
              <a:buNone/>
            </a:pPr>
            <a:endParaRPr lang="pt-PT" smtClean="0"/>
          </a:p>
          <a:p>
            <a:pPr algn="just"/>
            <a:r>
              <a:rPr lang="pt-PT" smtClean="0"/>
              <a:t>Perda de cálcio, exacerbada pelo corticosteróide e  medicamentos  podem resultar em nefrolitíase ou nefrocalcinose, e doença óssea osteopênica, o que pode piorar a DBP, alterando a conformidade da parede torácica ou o desenvolvimento de cartilagem das vias aéreas.</a:t>
            </a:r>
            <a:endParaRPr lang="pt-BR" smtClean="0"/>
          </a:p>
          <a:p>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646113" y="452438"/>
            <a:ext cx="9404350" cy="885825"/>
          </a:xfrm>
        </p:spPr>
        <p:txBody>
          <a:bodyPr/>
          <a:lstStyle/>
          <a:p>
            <a:r>
              <a:rPr lang="pt-BR" smtClean="0"/>
              <a:t>Displasia Broncopulmonar</a:t>
            </a:r>
          </a:p>
        </p:txBody>
      </p:sp>
      <p:sp>
        <p:nvSpPr>
          <p:cNvPr id="17411" name="Espaço Reservado para Conteúdo 2"/>
          <p:cNvSpPr>
            <a:spLocks noGrp="1"/>
          </p:cNvSpPr>
          <p:nvPr>
            <p:ph idx="1"/>
          </p:nvPr>
        </p:nvSpPr>
        <p:spPr>
          <a:xfrm>
            <a:off x="763588" y="1338263"/>
            <a:ext cx="9286875" cy="4910137"/>
          </a:xfrm>
        </p:spPr>
        <p:txBody>
          <a:bodyPr/>
          <a:lstStyle/>
          <a:p>
            <a:pPr algn="just"/>
            <a:r>
              <a:rPr lang="pt-PT" smtClean="0"/>
              <a:t>Uma pesquisa nacional recentemente publicada sobre o uso de diuréticos na DBP  por Slaughter et al.[10] revelou uma grande variação na prática clínica. A pesquisa demonstrou variações nos padrões de prescrição de drogas específicas, bem como na duração da terapia . </a:t>
            </a:r>
          </a:p>
          <a:p>
            <a:pPr algn="ctr">
              <a:buFont typeface="Wingdings 3" pitchFamily="18" charset="2"/>
              <a:buNone/>
            </a:pPr>
            <a:r>
              <a:rPr lang="pt-PT" b="1" smtClean="0">
                <a:solidFill>
                  <a:srgbClr val="FF3300"/>
                </a:solidFill>
              </a:rPr>
              <a:t>É claro que quando há muita variabilidade, não existe um padrão verdadeiro, e é uma declaração sobre a falta de profundidade do nosso conhecimento nessa aplicação.</a:t>
            </a:r>
            <a:endParaRPr lang="pt-BR" b="1" smtClean="0">
              <a:solidFill>
                <a:srgbClr val="FF3300"/>
              </a:solidFill>
            </a:endParaRPr>
          </a:p>
          <a:p>
            <a:pPr algn="ctr"/>
            <a:endParaRPr lang="pt-BR" b="1" smtClean="0">
              <a:solidFill>
                <a:srgbClr val="FF33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646113" y="452438"/>
            <a:ext cx="9404350" cy="792162"/>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244600"/>
            <a:ext cx="9404350" cy="5003800"/>
          </a:xfrm>
        </p:spPr>
        <p:txBody>
          <a:bodyPr>
            <a:normAutofit/>
          </a:bodyPr>
          <a:lstStyle/>
          <a:p>
            <a:pPr>
              <a:lnSpc>
                <a:spcPct val="90000"/>
              </a:lnSpc>
              <a:buFont typeface="Wingdings" pitchFamily="2" charset="2"/>
              <a:buChar char="v"/>
            </a:pPr>
            <a:r>
              <a:rPr lang="pt-BR" sz="1900" smtClean="0"/>
              <a:t>Broncodilatadores:</a:t>
            </a:r>
          </a:p>
          <a:p>
            <a:pPr>
              <a:lnSpc>
                <a:spcPct val="90000"/>
              </a:lnSpc>
              <a:buFont typeface="Wingdings 3" pitchFamily="18" charset="2"/>
              <a:buNone/>
            </a:pPr>
            <a:endParaRPr lang="pt-BR" sz="1900" smtClean="0"/>
          </a:p>
          <a:p>
            <a:pPr algn="just">
              <a:lnSpc>
                <a:spcPct val="90000"/>
              </a:lnSpc>
            </a:pPr>
            <a:r>
              <a:rPr lang="pt-PT" sz="1900" smtClean="0"/>
              <a:t>O uso de broncodilatadores na DBP é novamente uma prática que esteve em uso há muito tempo. Provavelmente também remonta a "antiga DBP”  quando houve maior envolvimento das vias aéreas e mais broncoespasmo [11]. Os bebês eram maiores e mais maduros, e talvez um pouco mais sensível a esses agentes farmacológicos. </a:t>
            </a:r>
          </a:p>
          <a:p>
            <a:pPr algn="just">
              <a:lnSpc>
                <a:spcPct val="90000"/>
              </a:lnSpc>
            </a:pPr>
            <a:r>
              <a:rPr lang="pt-PT" sz="1900" smtClean="0"/>
              <a:t>Tal como acontece com os diuréticos, há uma escassez de evidências sobre os benefícios e a toxicidade de broncodilatadores administrados cronicamente [8,9].</a:t>
            </a:r>
            <a:endParaRPr lang="pt-BR" sz="1900" smtClean="0"/>
          </a:p>
          <a:p>
            <a:pPr algn="just">
              <a:lnSpc>
                <a:spcPct val="90000"/>
              </a:lnSpc>
            </a:pPr>
            <a:r>
              <a:rPr lang="pt-PT" sz="1900" smtClean="0"/>
              <a:t>Outra pesquisa nacional recente foi conduzida por Slaughter para documentar o uso de broncodilatadores em bebês com DBP. Tal como  com os  diuréticos, houve uma enorme variabilidade na prática clínica. A frequência de administração e a duração da terapia foram altamente inconsistente. No entanto, os autores encontraram um interessante padrão quanto mais um bebê foi intubado e recebeu ventilação mecânica, maior a probabilidade de um broncodilatador ser prescrito [12]. Essas são apenas drogas de desespero?</a:t>
            </a:r>
            <a:endParaRPr lang="pt-BR" sz="1900" smtClean="0"/>
          </a:p>
          <a:p>
            <a:pPr>
              <a:lnSpc>
                <a:spcPct val="90000"/>
              </a:lnSpc>
              <a:buFont typeface="Wingdings 3" pitchFamily="18" charset="2"/>
              <a:buNone/>
            </a:pPr>
            <a:endParaRPr lang="pt-BR" sz="19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646113" y="452438"/>
            <a:ext cx="9404350" cy="83978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725488" y="1292225"/>
            <a:ext cx="9324975" cy="4956175"/>
          </a:xfrm>
        </p:spPr>
        <p:txBody>
          <a:bodyPr>
            <a:normAutofit/>
          </a:bodyPr>
          <a:lstStyle/>
          <a:p>
            <a:pPr>
              <a:lnSpc>
                <a:spcPct val="90000"/>
              </a:lnSpc>
              <a:buFont typeface="Wingdings" pitchFamily="2" charset="2"/>
              <a:buChar char="v"/>
            </a:pPr>
            <a:r>
              <a:rPr lang="pt-BR" sz="1900" smtClean="0"/>
              <a:t>Corticosteróides:</a:t>
            </a:r>
          </a:p>
          <a:p>
            <a:pPr algn="just">
              <a:lnSpc>
                <a:spcPct val="90000"/>
              </a:lnSpc>
            </a:pPr>
            <a:r>
              <a:rPr lang="pt-PT" sz="1900" smtClean="0"/>
              <a:t>As propriedades anti-inflamatórias dos corticosteróides fez com que essas drogas fossem uma terapia popular na DBP. Grande e pequenos ensaios clínicos de terapia com corticosteróides pós-natal alegaram grande atenção e utilizaram recursos significativos. Enquanto que efeitos imediatos a curto prazo (redução  na dependência de O2 e extubação precoce, sangramento gástrico, hipertensão e hiperglicemia) são reconhecidos, a longo prazo, osteopenia, imunossupressão, paralisia cerebral e outros  resultados neurológicos adversos.</a:t>
            </a:r>
            <a:endParaRPr lang="pt-BR" sz="1900" smtClean="0"/>
          </a:p>
          <a:p>
            <a:pPr algn="just">
              <a:lnSpc>
                <a:spcPct val="90000"/>
              </a:lnSpc>
            </a:pPr>
            <a:r>
              <a:rPr lang="pt-PT" sz="1900" smtClean="0"/>
              <a:t>O momento da administração de corticosteróides parece ser um aspecto crítico. Alguns efeitos adversos parecem depender do tempo de administração de esteróides. Administração antecipada (nos primeiros 4 dias de vida) facilita a extubação e parece reduzir o risco de DBP, mas está associada com sangramento gastrointestinal e perfuração intestinal . Estudos de acompanhamento a longo prazo sugerem um risco aumentado dos desfechos adversos do desenvolvimento neurológico, incluindo a paralisia cerebral em prematuros tratados precocemente. </a:t>
            </a:r>
            <a:endParaRPr lang="pt-BR" sz="19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646113" y="452438"/>
            <a:ext cx="9404350" cy="82073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763588" y="1395413"/>
            <a:ext cx="9286875" cy="4852987"/>
          </a:xfrm>
        </p:spPr>
        <p:txBody>
          <a:bodyPr>
            <a:normAutofit/>
          </a:bodyPr>
          <a:lstStyle/>
          <a:p>
            <a:pPr algn="just">
              <a:lnSpc>
                <a:spcPct val="90000"/>
              </a:lnSpc>
            </a:pPr>
            <a:r>
              <a:rPr lang="pt-PT" smtClean="0"/>
              <a:t>Uma tendência para mais paralisia cerebral em lactentes tratados com esteróides é compensada por menos mortes pulmonares e redução da mortalidade global. O desfecho da morte ou paralisia cerebral não diferiu entre os tratados com esteróides e grupos de controle [13]. </a:t>
            </a:r>
          </a:p>
          <a:p>
            <a:pPr algn="just">
              <a:lnSpc>
                <a:spcPct val="90000"/>
              </a:lnSpc>
            </a:pPr>
            <a:r>
              <a:rPr lang="pt-PT" smtClean="0"/>
              <a:t>Preocupações sobre o aumento de casos de paralisia cerebral levou a Academia Americana de Pediatria a se manifestar [14]. Isso foi seguido por uma redução da paralisia cerebral, mas um aumento da DBP.</a:t>
            </a:r>
            <a:endParaRPr lang="pt-BR" smtClean="0"/>
          </a:p>
          <a:p>
            <a:pPr algn="just">
              <a:lnSpc>
                <a:spcPct val="90000"/>
              </a:lnSpc>
            </a:pPr>
            <a:r>
              <a:rPr lang="pt-PT" smtClean="0"/>
              <a:t>Enquanto eles são potentes agentes anti-inflamatórios, eles também são potentes inibidores da síntese de DNA e têm potencial para diminuir o crescimento cerebral, somático e alveolar. No momento, parece prudente reservar o uso do tratamento com corticosteróides para lactentes dependentes da ventilação e para minimizar a dose e a duração de tratamento.</a:t>
            </a:r>
            <a:endParaRPr lang="pt-BR" smtClean="0"/>
          </a:p>
          <a:p>
            <a:pPr algn="just">
              <a:lnSpc>
                <a:spcPct val="90000"/>
              </a:lnSpc>
            </a:pPr>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646113" y="452438"/>
            <a:ext cx="9404350" cy="792162"/>
          </a:xfrm>
        </p:spPr>
        <p:txBody>
          <a:bodyPr/>
          <a:lstStyle/>
          <a:p>
            <a:r>
              <a:rPr lang="pt-BR" smtClean="0"/>
              <a:t>Displasia Broncopulmonar</a:t>
            </a:r>
          </a:p>
        </p:txBody>
      </p:sp>
      <p:sp>
        <p:nvSpPr>
          <p:cNvPr id="21507" name="Espaço Reservado para Conteúdo 2"/>
          <p:cNvSpPr>
            <a:spLocks noGrp="1"/>
          </p:cNvSpPr>
          <p:nvPr>
            <p:ph idx="1"/>
          </p:nvPr>
        </p:nvSpPr>
        <p:spPr>
          <a:xfrm>
            <a:off x="725488" y="1244600"/>
            <a:ext cx="9324975" cy="5003800"/>
          </a:xfrm>
        </p:spPr>
        <p:txBody>
          <a:bodyPr/>
          <a:lstStyle/>
          <a:p>
            <a:pPr>
              <a:buFont typeface="Wingdings" pitchFamily="2" charset="2"/>
              <a:buChar char="v"/>
            </a:pPr>
            <a:r>
              <a:rPr lang="pt-BR" smtClean="0"/>
              <a:t>Medicamento anti refluxo:</a:t>
            </a:r>
          </a:p>
          <a:p>
            <a:pPr algn="just"/>
            <a:r>
              <a:rPr lang="pt-PT" smtClean="0"/>
              <a:t>Os bebês com DBP são frequentemente tratados por refluxo gastroesofágico (RGE). Freqüentemente, o diagnóstico é feito por motivos clínicos, apesar do fato de que </a:t>
            </a:r>
            <a:r>
              <a:rPr lang="pt-PT" smtClean="0">
                <a:solidFill>
                  <a:srgbClr val="FFFF00"/>
                </a:solidFill>
              </a:rPr>
              <a:t>a maioria dos refluxos em lactentes não ser ácido</a:t>
            </a:r>
            <a:r>
              <a:rPr lang="pt-PT" smtClean="0"/>
              <a:t>. Isso sugere que os tratamentos poderiam ser piores do que a doença.  Considerando que a evidência de eficácia está faltando novamente, existe um conjunto de dados evoluindo para sugerir que esses medicamentos são prejudiciais. </a:t>
            </a:r>
          </a:p>
          <a:p>
            <a:pPr algn="just"/>
            <a:r>
              <a:rPr lang="pt-BR" smtClean="0"/>
              <a:t>Os estudos em adultos mostram que o uso prolongado de </a:t>
            </a:r>
            <a:r>
              <a:rPr lang="pt-PT" smtClean="0"/>
              <a:t>inibidores da bomba de próton têm maiores taxas de fraturas do quadril do que as que não usaram [15,16]. Em um grande estudo prospectivo de 63.878 pacientes hospitalizados em Boston, MA, de 2004 a 2007, os pacientes tratados com antiácidos apresentaram um aumento de 30% na probabilidade de pneumonia adquirida no hospital [17].</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646113" y="452438"/>
            <a:ext cx="9404350" cy="811212"/>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725488" y="1263650"/>
            <a:ext cx="9324975" cy="4984750"/>
          </a:xfrm>
        </p:spPr>
        <p:txBody>
          <a:bodyPr>
            <a:normAutofit/>
          </a:bodyPr>
          <a:lstStyle/>
          <a:p>
            <a:pPr algn="just"/>
            <a:r>
              <a:rPr lang="pt-PT" sz="1900" smtClean="0"/>
              <a:t>Os dados pediátricos e neonatais também são convincentes, embora os números não sejam tão robustos. A Rede de Pesquisa Neonatal do NICHD publicou um estudo de caso de estudo da enterocolite necrosante (ECN), que examinou 11.072 crianças com peso de nascimento entre 401 e 1500 g. Destes, 7.1% desenvolveram o ECN. O recebimento de um bloqueador de H2 foi associado a uma incidência aumentada de ECN [19]. </a:t>
            </a:r>
          </a:p>
          <a:p>
            <a:pPr algn="just"/>
            <a:r>
              <a:rPr lang="pt-PT" sz="1900" smtClean="0"/>
              <a:t>Omari estudou 10  recém-nascidos pré-termo para examinar os efeitos do omeprazol. Em comparação com o placebo, o omeprazol resultou em um menor período de tempo com pH gástrico &lt;4, mas não houve diferenças na ocorrência de sinais para os quais os bebês foram inseridos no estudo: vômito, apneia, engasgamento ou comportamento suspeito ao RGE [20]. </a:t>
            </a:r>
          </a:p>
          <a:p>
            <a:pPr algn="just"/>
            <a:r>
              <a:rPr lang="pt-PT" sz="1900" smtClean="0"/>
              <a:t>A Orenstein conduziu um ensaio controlado por placebo com inibidores da  bomba de próton em 44 prematuros. Não houve diferenças após 7 dias de tratamento, mas houve eventos adversos significantemente mais graves com o uso de inibidores da bomba de próton (P = 0,032) [21]. </a:t>
            </a:r>
          </a:p>
          <a:p>
            <a:endParaRPr lang="pt-BR" sz="19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646113" y="452438"/>
            <a:ext cx="9404350" cy="914400"/>
          </a:xfrm>
        </p:spPr>
        <p:txBody>
          <a:bodyPr/>
          <a:lstStyle/>
          <a:p>
            <a:r>
              <a:rPr lang="pt-BR" smtClean="0"/>
              <a:t>Displasia Broncopulmonar</a:t>
            </a:r>
          </a:p>
        </p:txBody>
      </p:sp>
      <p:sp>
        <p:nvSpPr>
          <p:cNvPr id="23555" name="Espaço Reservado para Conteúdo 2"/>
          <p:cNvSpPr>
            <a:spLocks noGrp="1"/>
          </p:cNvSpPr>
          <p:nvPr>
            <p:ph idx="1"/>
          </p:nvPr>
        </p:nvSpPr>
        <p:spPr>
          <a:xfrm>
            <a:off x="646113" y="1517650"/>
            <a:ext cx="9404350" cy="4730750"/>
          </a:xfrm>
        </p:spPr>
        <p:txBody>
          <a:bodyPr/>
          <a:lstStyle/>
          <a:p>
            <a:pPr algn="just"/>
            <a:r>
              <a:rPr lang="pt-PT" smtClean="0"/>
              <a:t>Esses dados ressaltam a importância de evitar drogas sem eficácia. A maioria dos lactentes que exibem preditores de associação alimentar não responde aos inibidores da bomba de próton. Alguns investigadores já questionaram se os julgamentos empíricos são devidamente justificados [21,22]. </a:t>
            </a:r>
          </a:p>
          <a:p>
            <a:pPr algn="just"/>
            <a:r>
              <a:rPr lang="pt-PT" smtClean="0"/>
              <a:t>Vandenplas opinou que não existem provas suficientes para justificar o uso de agentes farmacológicos para tratar o RGE [23] .</a:t>
            </a:r>
            <a:endParaRPr lang="pt-BR" smtClean="0"/>
          </a:p>
          <a:p>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646113" y="452438"/>
            <a:ext cx="9404350" cy="839787"/>
          </a:xfrm>
        </p:spPr>
        <p:txBody>
          <a:bodyPr/>
          <a:lstStyle/>
          <a:p>
            <a:r>
              <a:rPr lang="pt-BR" smtClean="0"/>
              <a:t>Displasia Broncopulmonar</a:t>
            </a:r>
          </a:p>
        </p:txBody>
      </p:sp>
      <p:sp>
        <p:nvSpPr>
          <p:cNvPr id="24579" name="Espaço Reservado para Conteúdo 2"/>
          <p:cNvSpPr>
            <a:spLocks noGrp="1"/>
          </p:cNvSpPr>
          <p:nvPr>
            <p:ph idx="1"/>
          </p:nvPr>
        </p:nvSpPr>
        <p:spPr>
          <a:xfrm>
            <a:off x="704850" y="1471613"/>
            <a:ext cx="9404350" cy="4768850"/>
          </a:xfrm>
        </p:spPr>
        <p:txBody>
          <a:bodyPr/>
          <a:lstStyle/>
          <a:p>
            <a:pPr algn="just"/>
            <a:r>
              <a:rPr lang="pt-PT" smtClean="0"/>
              <a:t>De volta ao paciente. </a:t>
            </a:r>
            <a:r>
              <a:rPr lang="pt-PT" smtClean="0">
                <a:solidFill>
                  <a:srgbClr val="FF3300"/>
                </a:solidFill>
              </a:rPr>
              <a:t>O bebê apresentado tinha uma lista de problemas que era quase tão longa como a lista  de medicamentos</a:t>
            </a:r>
            <a:r>
              <a:rPr lang="pt-PT" smtClean="0"/>
              <a:t> (</a:t>
            </a:r>
            <a:r>
              <a:rPr lang="pt-PT" b="1" smtClean="0">
                <a:solidFill>
                  <a:srgbClr val="FF3300"/>
                </a:solidFill>
              </a:rPr>
              <a:t>Caixa 2</a:t>
            </a:r>
            <a:r>
              <a:rPr lang="pt-PT" smtClean="0"/>
              <a:t>). Quase todos estes estavam relacionados com drogas. Ele se tornou dependente de esteróides e extremamente difícil de desmamar. Ele exibiu os efeitos da diurético crônico, incluindo nefrolitíase, nefrocalcinosis, fraturas multipatológicas, cardiomiopatia hipertrófica e hipertensão sistêmica e pulmonar.</a:t>
            </a:r>
            <a:endParaRPr lang="pt-BR" smtClean="0"/>
          </a:p>
        </p:txBody>
      </p:sp>
      <p:pic>
        <p:nvPicPr>
          <p:cNvPr id="24582" name="Picture 6" descr="Imagem3"/>
          <p:cNvPicPr>
            <a:picLocks noChangeAspect="1" noChangeArrowheads="1"/>
          </p:cNvPicPr>
          <p:nvPr/>
        </p:nvPicPr>
        <p:blipFill>
          <a:blip r:embed="rId2"/>
          <a:srcRect/>
          <a:stretch>
            <a:fillRect/>
          </a:stretch>
        </p:blipFill>
        <p:spPr bwMode="auto">
          <a:xfrm>
            <a:off x="2854325" y="3829050"/>
            <a:ext cx="5291138" cy="302895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646113" y="452438"/>
            <a:ext cx="9404350" cy="76358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565275"/>
            <a:ext cx="9404350" cy="4683125"/>
          </a:xfrm>
        </p:spPr>
        <p:txBody>
          <a:bodyPr>
            <a:normAutofit/>
          </a:bodyPr>
          <a:lstStyle/>
          <a:p>
            <a:pPr algn="just">
              <a:lnSpc>
                <a:spcPct val="90000"/>
              </a:lnSpc>
            </a:pPr>
            <a:r>
              <a:rPr lang="pt-PT" sz="1900" smtClean="0"/>
              <a:t>Um estudo está examinando a administração da furosemida para ver se há impacto na redução da incidência ou gravidade da DBP.</a:t>
            </a:r>
          </a:p>
          <a:p>
            <a:pPr algn="just">
              <a:lnSpc>
                <a:spcPct val="90000"/>
              </a:lnSpc>
            </a:pPr>
            <a:r>
              <a:rPr lang="pt-PT" sz="1900" smtClean="0"/>
              <a:t>Outra área de investigação ativa é a </a:t>
            </a:r>
            <a:r>
              <a:rPr lang="pt-PT" sz="1900" smtClean="0">
                <a:solidFill>
                  <a:srgbClr val="FF3300"/>
                </a:solidFill>
              </a:rPr>
              <a:t>gestão da hipertensão pulmonar</a:t>
            </a:r>
            <a:r>
              <a:rPr lang="pt-PT" sz="1900" smtClean="0"/>
              <a:t>. Os cardiologistas pediátricos tornaram-se muito ativos no tratamento da hipertensão pulmonar, mas pouco se sabe sobre a história natural dessa complicação.</a:t>
            </a:r>
          </a:p>
          <a:p>
            <a:pPr algn="just">
              <a:lnSpc>
                <a:spcPct val="90000"/>
              </a:lnSpc>
            </a:pPr>
            <a:r>
              <a:rPr lang="pt-PT" sz="1900" smtClean="0"/>
              <a:t>O amplo papel dos  medicamentos vasoativos pulmonares prescritos, como sildenafil, milrinona, e o epoprostenol precisa ser avaliado minuciosamente, mas a história natural da hipertensão pulmonar precisa ser estudada primeiro. </a:t>
            </a:r>
          </a:p>
          <a:p>
            <a:pPr algn="just">
              <a:lnSpc>
                <a:spcPct val="90000"/>
              </a:lnSpc>
            </a:pPr>
            <a:r>
              <a:rPr lang="pt-PT" sz="1900" smtClean="0"/>
              <a:t>Joshi et al. estudou de novo a função cardiovascular em crianças que tinha DBP. Ao acompanhamento de 8 anos, o ecocardiograma, não demonstrou diferenças na função ventricular ou elevação da pressão arterial em comparação com bebês a termo normais [24]. </a:t>
            </a:r>
          </a:p>
          <a:p>
            <a:pPr algn="just">
              <a:lnSpc>
                <a:spcPct val="90000"/>
              </a:lnSpc>
            </a:pPr>
            <a:r>
              <a:rPr lang="pt-PT" sz="1900" smtClean="0"/>
              <a:t>Talvez a hipertensão pulmonar se resolva por conta própria. Pouco se sabe sobre a segurança ou eficácia do sildenafil nesta população [25].</a:t>
            </a:r>
            <a:endParaRPr lang="pt-BR" sz="1900" smtClean="0"/>
          </a:p>
          <a:p>
            <a:pPr>
              <a:lnSpc>
                <a:spcPct val="90000"/>
              </a:lnSpc>
            </a:pPr>
            <a:endParaRPr lang="pt-BR" sz="19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646113" y="452438"/>
            <a:ext cx="9404350" cy="76358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763588" y="1216025"/>
            <a:ext cx="9286875" cy="5032375"/>
          </a:xfrm>
        </p:spPr>
        <p:txBody>
          <a:bodyPr>
            <a:normAutofit/>
          </a:bodyPr>
          <a:lstStyle/>
          <a:p>
            <a:endParaRPr lang="pt-PT" smtClean="0"/>
          </a:p>
          <a:p>
            <a:r>
              <a:rPr lang="pt-PT" smtClean="0"/>
              <a:t>A displasia broncopulmonar é uma desordem frustrante que é muitas vezes difícil de gerenciar. </a:t>
            </a:r>
          </a:p>
          <a:p>
            <a:r>
              <a:rPr lang="pt-PT" smtClean="0"/>
              <a:t>Dependência crônica do ventilador e um sentimento de desesperança também leva ao uso generalizado de medicamentos farmacológicos que não possuem eficácia comprovada ou segurança, e o que pode prejudicar o processo de cura e agravar a situação. </a:t>
            </a:r>
          </a:p>
          <a:p>
            <a:r>
              <a:rPr lang="pt-PT" smtClean="0"/>
              <a:t>Como a DBP é um processo multifatorial, estudos adequados para determinar a eficácia e a segurança são difíceis e dispendiosos de se executar. </a:t>
            </a:r>
          </a:p>
          <a:p>
            <a:r>
              <a:rPr lang="pt-PT" smtClean="0"/>
              <a:t>O uso de agentes farmacológicos deve ser cuidadosamente escolhido para maximizar o benefício, minimizando danos. </a:t>
            </a:r>
            <a:endParaRPr 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646113" y="452438"/>
            <a:ext cx="9404350" cy="782637"/>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470025"/>
            <a:ext cx="9404350" cy="4778375"/>
          </a:xfrm>
        </p:spPr>
        <p:txBody>
          <a:bodyPr>
            <a:normAutofit/>
          </a:bodyPr>
          <a:lstStyle/>
          <a:p>
            <a:pPr marL="0" indent="0" algn="just">
              <a:buFont typeface="Wingdings 3" pitchFamily="18" charset="2"/>
              <a:buNone/>
            </a:pPr>
            <a:endParaRPr lang="pt-PT" smtClean="0"/>
          </a:p>
          <a:p>
            <a:pPr marL="0" indent="0" algn="just"/>
            <a:r>
              <a:rPr lang="pt-PT" b="1" smtClean="0">
                <a:solidFill>
                  <a:srgbClr val="FFFF00"/>
                </a:solidFill>
              </a:rPr>
              <a:t>Primeiro, defina um objetivo terapêutico razoável.</a:t>
            </a:r>
          </a:p>
          <a:p>
            <a:pPr marL="0" indent="0" algn="just"/>
            <a:r>
              <a:rPr lang="pt-PT" b="1" smtClean="0">
                <a:solidFill>
                  <a:srgbClr val="FFFF00"/>
                </a:solidFill>
              </a:rPr>
              <a:t>Em segundo lugar, defina a duração do tratamento para ver um efeito. Uma dose pode não ser suficiente, mas uma semana de terapia sem uma resposta pode ser muito longa. </a:t>
            </a:r>
          </a:p>
          <a:p>
            <a:pPr marL="0" indent="0" algn="just"/>
            <a:r>
              <a:rPr lang="pt-PT" b="1" smtClean="0">
                <a:solidFill>
                  <a:srgbClr val="FFFF00"/>
                </a:solidFill>
              </a:rPr>
              <a:t>Em terceiro lugar, defina toxicidade e observe de perto por isso. </a:t>
            </a:r>
          </a:p>
          <a:p>
            <a:pPr marL="0" indent="0" algn="just"/>
            <a:r>
              <a:rPr lang="pt-PT" b="1" smtClean="0">
                <a:solidFill>
                  <a:srgbClr val="FFFF00"/>
                </a:solidFill>
              </a:rPr>
              <a:t>Em quarto lugar, de forma relacionada, determine o risco: relação benefício </a:t>
            </a:r>
          </a:p>
          <a:p>
            <a:pPr marL="0" indent="0" algn="just"/>
            <a:r>
              <a:rPr lang="pt-PT" b="1" smtClean="0">
                <a:solidFill>
                  <a:srgbClr val="FFFF00"/>
                </a:solidFill>
              </a:rPr>
              <a:t>Quinto, interrompa o medicamento se não funcionar ou se surgirem complicações.</a:t>
            </a:r>
            <a:endParaRPr lang="pt-BR" b="1" smtClean="0">
              <a:solidFill>
                <a:srgbClr val="FFFF00"/>
              </a:solidFill>
            </a:endParaRPr>
          </a:p>
          <a:p>
            <a:pPr marL="0" indent="0"/>
            <a:endParaRPr lang="pt-BR" b="1" smtClean="0">
              <a:solidFill>
                <a:srgbClr val="FFFF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646113" y="452438"/>
            <a:ext cx="9404350" cy="885825"/>
          </a:xfrm>
        </p:spPr>
        <p:txBody>
          <a:bodyPr/>
          <a:lstStyle/>
          <a:p>
            <a:r>
              <a:rPr lang="pt-BR" smtClean="0"/>
              <a:t>Displasia Broncopulmonar</a:t>
            </a:r>
          </a:p>
        </p:txBody>
      </p:sp>
      <p:sp>
        <p:nvSpPr>
          <p:cNvPr id="3" name="Espaço Reservado para Conteúdo 2">
            <a:extLst>
              <a:ext uri="{FF2B5EF4-FFF2-40B4-BE49-F238E27FC236}"/>
            </a:extLst>
          </p:cNvPr>
          <p:cNvSpPr>
            <a:spLocks noGrp="1"/>
          </p:cNvSpPr>
          <p:nvPr>
            <p:ph idx="1"/>
          </p:nvPr>
        </p:nvSpPr>
        <p:spPr>
          <a:xfrm>
            <a:off x="646113" y="1338263"/>
            <a:ext cx="9404350" cy="4910137"/>
          </a:xfrm>
        </p:spPr>
        <p:txBody>
          <a:bodyPr>
            <a:normAutofit/>
          </a:bodyPr>
          <a:lstStyle/>
          <a:p>
            <a:pPr algn="just">
              <a:lnSpc>
                <a:spcPct val="90000"/>
              </a:lnSpc>
            </a:pPr>
            <a:r>
              <a:rPr lang="pt-PT" sz="1900" smtClean="0"/>
              <a:t>DBP é um distúrbio multifatorial que afeta crianças recém nascidas com insuficiência respiratória. </a:t>
            </a:r>
          </a:p>
          <a:p>
            <a:pPr algn="just">
              <a:lnSpc>
                <a:spcPct val="90000"/>
              </a:lnSpc>
            </a:pPr>
            <a:r>
              <a:rPr lang="pt-PT" sz="1900" smtClean="0"/>
              <a:t>Terapias amplamente prescritas, incluindo diuréticos, broncodilatadores, e os medicamentos anti-refluxo não possuem evidências adequadas para apoiar seu uso rotineiro. </a:t>
            </a:r>
            <a:r>
              <a:rPr lang="pt-PT" sz="1900" smtClean="0">
                <a:solidFill>
                  <a:srgbClr val="FFFF00"/>
                </a:solidFill>
              </a:rPr>
              <a:t>Muitos desses agentes são realmente prejudiciais</a:t>
            </a:r>
            <a:r>
              <a:rPr lang="pt-PT" sz="1900" smtClean="0"/>
              <a:t>. </a:t>
            </a:r>
          </a:p>
          <a:p>
            <a:pPr algn="just">
              <a:lnSpc>
                <a:spcPct val="90000"/>
              </a:lnSpc>
            </a:pPr>
            <a:r>
              <a:rPr lang="pt-PT" sz="1900" smtClean="0"/>
              <a:t>Os estudos clínicos cuidando de bebês com DBP devem fazê-los sob os princípios de </a:t>
            </a:r>
            <a:r>
              <a:rPr lang="pt-PT" sz="1900" b="1" smtClean="0">
                <a:solidFill>
                  <a:srgbClr val="FFFF00"/>
                </a:solidFill>
              </a:rPr>
              <a:t>medicina baseada em evidências</a:t>
            </a:r>
            <a:r>
              <a:rPr lang="pt-PT" sz="1900" smtClean="0">
                <a:solidFill>
                  <a:srgbClr val="FFFF00"/>
                </a:solidFill>
              </a:rPr>
              <a:t>.</a:t>
            </a:r>
            <a:r>
              <a:rPr lang="pt-PT" sz="1900" smtClean="0"/>
              <a:t> </a:t>
            </a:r>
            <a:endParaRPr lang="pt-BR" sz="1900" smtClean="0"/>
          </a:p>
          <a:p>
            <a:pPr algn="just">
              <a:lnSpc>
                <a:spcPct val="90000"/>
              </a:lnSpc>
            </a:pPr>
            <a:r>
              <a:rPr lang="pt-PT" sz="1900" smtClean="0"/>
              <a:t>O papel ideal da terapia com corticosteróides ainda não está definido. Os estudos mostraram eficácia e risco. Ensaios clínicos adicionais são necessários.</a:t>
            </a:r>
            <a:endParaRPr lang="pt-BR" sz="1900" smtClean="0"/>
          </a:p>
          <a:p>
            <a:pPr algn="just">
              <a:lnSpc>
                <a:spcPct val="90000"/>
              </a:lnSpc>
            </a:pPr>
            <a:r>
              <a:rPr lang="pt-PT" sz="1900" smtClean="0"/>
              <a:t>Compreender a história natural da hipertensão pulmonar, acompanhar a DBP grave deve ser realizada antes de tentar tratá-las com drogas de eficácia ou segurança desconhecidas.</a:t>
            </a:r>
            <a:endParaRPr lang="pt-BR" sz="1900" smtClean="0"/>
          </a:p>
          <a:p>
            <a:pPr algn="just">
              <a:lnSpc>
                <a:spcPct val="90000"/>
              </a:lnSpc>
            </a:pPr>
            <a:r>
              <a:rPr lang="pt-PT" sz="1900" smtClean="0"/>
              <a:t>Ensaios clínicos que avaliam agentes farmacológicos para tratar a DBP ou a suas complicações devem examinar resultados a longo prazo, bem como resultados a curto prazo.</a:t>
            </a:r>
            <a:endParaRPr lang="pt-BR" sz="1900" smtClean="0"/>
          </a:p>
          <a:p>
            <a:pPr>
              <a:lnSpc>
                <a:spcPct val="90000"/>
              </a:lnSpc>
            </a:pPr>
            <a:endParaRPr lang="pt-BR" sz="19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p:cNvPicPr>
            <a:picLocks noChangeAspect="1" noChangeArrowheads="1"/>
          </p:cNvPicPr>
          <p:nvPr/>
        </p:nvPicPr>
        <p:blipFill>
          <a:blip r:embed="rId2"/>
          <a:srcRect/>
          <a:stretch>
            <a:fillRect/>
          </a:stretch>
        </p:blipFill>
        <p:spPr bwMode="auto">
          <a:xfrm>
            <a:off x="1327150" y="1411288"/>
            <a:ext cx="8709025" cy="472757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0" y="971550"/>
            <a:ext cx="11950700" cy="5100638"/>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r>
              <a:rPr lang="pt-BR" sz="3800" b="1" smtClean="0">
                <a:solidFill>
                  <a:srgbClr val="FFFF00"/>
                </a:solidFill>
              </a:rPr>
              <a:t>Nota do Editor do site, Dr. Paulo R. Margotto. Consultem também! AQUI E AGORA! VAMOS ESTUDAR JUNTOS</a:t>
            </a:r>
            <a:r>
              <a:rPr lang="pt-BR" sz="3800" smtClean="0">
                <a:solidFill>
                  <a:srgbClr val="FFFF00"/>
                </a:solidFill>
              </a:rPr>
              <a:t>!</a:t>
            </a:r>
          </a:p>
        </p:txBody>
      </p:sp>
      <p:sp>
        <p:nvSpPr>
          <p:cNvPr id="51203" name="Rectangle 3"/>
          <p:cNvSpPr>
            <a:spLocks noGrp="1"/>
          </p:cNvSpPr>
          <p:nvPr>
            <p:ph type="body" idx="1"/>
          </p:nvPr>
        </p:nvSpPr>
        <p:spPr>
          <a:xfrm>
            <a:off x="987425" y="2662238"/>
            <a:ext cx="9480550" cy="4195762"/>
          </a:xfrm>
        </p:spPr>
        <p:txBody>
          <a:bodyPr/>
          <a:lstStyle/>
          <a:p>
            <a:r>
              <a:rPr lang="pt-BR" b="1" smtClean="0">
                <a:solidFill>
                  <a:srgbClr val="FF3399"/>
                </a:solidFill>
              </a:rPr>
              <a:t>Displasia Broncopulmonar: escolha o veneno (diurético ou oxigênio?)</a:t>
            </a:r>
          </a:p>
          <a:p>
            <a:pPr>
              <a:buFont typeface="Wingdings 3" pitchFamily="18" charset="2"/>
              <a:buNone/>
            </a:pPr>
            <a:r>
              <a:rPr lang="pt-BR" smtClean="0"/>
              <a:t>                                    (Augusto Sola, EUA 2012)</a:t>
            </a:r>
          </a:p>
          <a:p>
            <a:r>
              <a:rPr lang="pt-BR" b="1" smtClean="0">
                <a:solidFill>
                  <a:srgbClr val="FF3399"/>
                </a:solidFill>
              </a:rPr>
              <a:t>Diuréticos na Displasia broncopulmonar</a:t>
            </a:r>
          </a:p>
          <a:p>
            <a:pPr>
              <a:buFont typeface="Wingdings 3" pitchFamily="18" charset="2"/>
              <a:buNone/>
            </a:pPr>
            <a:r>
              <a:rPr lang="pt-BR" smtClean="0"/>
              <a:t>                                    (Paulo R. Margotto (2017)</a:t>
            </a:r>
          </a:p>
          <a:p>
            <a:r>
              <a:rPr lang="pt-BR" b="1" smtClean="0">
                <a:solidFill>
                  <a:srgbClr val="FF3399"/>
                </a:solidFill>
              </a:rPr>
              <a:t>O que há de novo na patogenia e prevenção da displasia broncopulmonar</a:t>
            </a:r>
          </a:p>
          <a:p>
            <a:pPr>
              <a:buFont typeface="Wingdings 3" pitchFamily="18" charset="2"/>
              <a:buNone/>
            </a:pPr>
            <a:r>
              <a:rPr lang="pt-BR" smtClean="0"/>
              <a:t>                              (Eduardo Bancalari, EUA, 2016)</a:t>
            </a:r>
          </a:p>
          <a:p>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1360488" y="963613"/>
            <a:ext cx="9371012" cy="4686300"/>
          </a:xfrm>
        </p:spPr>
        <p:txBody>
          <a:bodyPr/>
          <a:lstStyle/>
          <a:p>
            <a:r>
              <a:rPr lang="pt-BR" smtClean="0">
                <a:latin typeface="Times New Roman" pitchFamily="18" charset="0"/>
              </a:rPr>
              <a:t>Inicio abordando o uso da furosemide na displasia broncopulmonar (DBP). Perguntei a um colega da Neonatologia o porquê do uso de diurético na DBP. Ele me respondeu que leu um artigo, foi comentado no Congresso, porque melhora a função pulmonar (melhora a complacência pulmonar dinâmica), melhora a inflamação pulmonar.</a:t>
            </a:r>
          </a:p>
          <a:p>
            <a:r>
              <a:rPr lang="pt-BR" smtClean="0">
                <a:latin typeface="Times New Roman" pitchFamily="18" charset="0"/>
              </a:rPr>
              <a:t>  A única indicação do uso de diurético é para urinar mais. Você gosta de ver urina de bebê? Isto ocorreu muito tempo atrás, talvez vocês tenham lido este livro, de 1987: não sabemos porque se usa diurético  na grande  maioria dos casos e sabemos menos ainda, sobre o uso de diurético em displasia broncopulmonar. Todos sabem que o diurético causa hiponatremia e esta hiponatremia causa alterações no sistema nervoso central (SNC). É uma contradição profunda usar diurético, ter hiponatremia e administrar sódio!Se fosse um ditador na medicina tomaria sua licença médica! </a:t>
            </a:r>
          </a:p>
        </p:txBody>
      </p:sp>
      <p:graphicFrame>
        <p:nvGraphicFramePr>
          <p:cNvPr id="52249" name="Group 25"/>
          <p:cNvGraphicFramePr>
            <a:graphicFrameLocks noGrp="1"/>
          </p:cNvGraphicFramePr>
          <p:nvPr/>
        </p:nvGraphicFramePr>
        <p:xfrm>
          <a:off x="1316038" y="190500"/>
          <a:ext cx="8505825" cy="728663"/>
        </p:xfrm>
        <a:graphic>
          <a:graphicData uri="http://schemas.openxmlformats.org/drawingml/2006/table">
            <a:tbl>
              <a:tblPr/>
              <a:tblGrid>
                <a:gridCol w="2835275"/>
                <a:gridCol w="2835275"/>
                <a:gridCol w="2835275"/>
              </a:tblGrid>
              <a:tr h="6127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broncopulmonar-qual veneno escolher: oxigênio ou diur</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ticos</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Augusto Sola (EUA). Realizado por Paulo R.Margotto</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entury Gothic"/>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2231" name="Picture 7" descr="Clique aqui para ver o artigo">
            <a:hlinkClick r:id="rId2"/>
          </p:cNvPr>
          <p:cNvPicPr>
            <a:picLocks noChangeAspect="1" noChangeArrowheads="1"/>
          </p:cNvPicPr>
          <p:nvPr/>
        </p:nvPicPr>
        <p:blipFill>
          <a:blip r:embed="rId3"/>
          <a:srcRect/>
          <a:stretch>
            <a:fillRect/>
          </a:stretch>
        </p:blipFill>
        <p:spPr bwMode="auto">
          <a:xfrm>
            <a:off x="7977188" y="387350"/>
            <a:ext cx="371475" cy="371475"/>
          </a:xfrm>
          <a:prstGeom prst="rect">
            <a:avLst/>
          </a:prstGeom>
          <a:noFill/>
        </p:spPr>
      </p:pic>
      <p:sp>
        <p:nvSpPr>
          <p:cNvPr id="52250" name="AutoShape 26"/>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pic>
        <p:nvPicPr>
          <p:cNvPr id="52251" name="Picture 27" descr="DSC09827"/>
          <p:cNvPicPr>
            <a:picLocks noChangeAspect="1" noChangeArrowheads="1"/>
          </p:cNvPicPr>
          <p:nvPr/>
        </p:nvPicPr>
        <p:blipFill>
          <a:blip r:embed="rId4"/>
          <a:srcRect/>
          <a:stretch>
            <a:fillRect/>
          </a:stretch>
        </p:blipFill>
        <p:spPr bwMode="auto">
          <a:xfrm>
            <a:off x="2197100" y="4521200"/>
            <a:ext cx="2886075" cy="2162175"/>
          </a:xfrm>
          <a:prstGeom prst="rect">
            <a:avLst/>
          </a:prstGeom>
          <a:noFill/>
          <a:ln w="9525">
            <a:noFill/>
            <a:miter lim="800000"/>
            <a:headEnd/>
            <a:tailEnd/>
          </a:ln>
        </p:spPr>
      </p:pic>
      <p:sp>
        <p:nvSpPr>
          <p:cNvPr id="52252" name="Rectangle 28"/>
          <p:cNvSpPr>
            <a:spLocks noChangeArrowheads="1"/>
          </p:cNvSpPr>
          <p:nvPr/>
        </p:nvSpPr>
        <p:spPr bwMode="auto">
          <a:xfrm>
            <a:off x="5132388" y="5372100"/>
            <a:ext cx="6267450" cy="457200"/>
          </a:xfrm>
          <a:prstGeom prst="rect">
            <a:avLst/>
          </a:prstGeom>
          <a:noFill/>
          <a:ln w="9525">
            <a:noFill/>
            <a:miter lim="800000"/>
            <a:headEnd/>
            <a:tailEnd/>
          </a:ln>
          <a:effectLst/>
        </p:spPr>
        <p:txBody>
          <a:bodyPr anchor="ctr">
            <a:spAutoFit/>
          </a:bodyPr>
          <a:lstStyle/>
          <a:p>
            <a:pPr algn="ctr"/>
            <a:r>
              <a:rPr lang="pt-BR" sz="1200"/>
              <a:t>Drs. Navantino Alves Filho, Yolanda P. Saldenõ, Paulo R. Margotto, Oswaldo Trindade e Augusto Sola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296863" y="1304925"/>
            <a:ext cx="10218737" cy="5283200"/>
          </a:xfrm>
        </p:spPr>
        <p:txBody>
          <a:bodyPr/>
          <a:lstStyle/>
          <a:p>
            <a:r>
              <a:rPr lang="pt-BR" sz="2400" b="1" i="1" smtClean="0">
                <a:latin typeface="Times New Roman" pitchFamily="18" charset="0"/>
              </a:rPr>
              <a:t>Alguns clínicos usam o diurético e avaliam a resposta. Não havendo resposta, o diurético é descontinuado. Esta é a idéia.</a:t>
            </a:r>
            <a:endParaRPr lang="pt-BR" sz="2400" smtClean="0">
              <a:latin typeface="Times New Roman" pitchFamily="18" charset="0"/>
            </a:endParaRPr>
          </a:p>
          <a:p>
            <a:r>
              <a:rPr lang="pt-BR" sz="2400" smtClean="0">
                <a:latin typeface="Times New Roman" pitchFamily="18" charset="0"/>
              </a:rPr>
              <a:t>O diurético a longo prazo após a extubação em dependentes de oxigênio melhora a função pulmonar  e reduz a necessidade de oxigênio. Aqui pergunto: </a:t>
            </a:r>
            <a:r>
              <a:rPr lang="pt-BR" sz="2400" b="1" smtClean="0">
                <a:latin typeface="Times New Roman" pitchFamily="18" charset="0"/>
              </a:rPr>
              <a:t>qual vai ser o mais venenoso? Deixar o oxigênio ou o diurético a longo prazo depois da ventilação?</a:t>
            </a:r>
            <a:endParaRPr lang="pt-BR" sz="2400" smtClean="0">
              <a:latin typeface="Times New Roman" pitchFamily="18" charset="0"/>
            </a:endParaRPr>
          </a:p>
          <a:p>
            <a:r>
              <a:rPr lang="pt-BR" sz="2400" smtClean="0">
                <a:latin typeface="Times New Roman" pitchFamily="18" charset="0"/>
              </a:rPr>
              <a:t>Se você tem um bebê que não sai do respirador e você decidi usar diurético, você deve avaliar a resposta. Deixar 5-6 dias vai desenvolver outras complicações, como hipocalemia, alcalose metabólica. Sempre que usarmos medicamentos muito venenosos, temos que avaliar a resposta do paciente, não porque está escrito em alguns trabalhos que melhora várias respostas. </a:t>
            </a:r>
          </a:p>
        </p:txBody>
      </p:sp>
      <p:sp>
        <p:nvSpPr>
          <p:cNvPr id="53252"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247650" y="1154113"/>
            <a:ext cx="10309225" cy="5492750"/>
          </a:xfrm>
        </p:spPr>
        <p:txBody>
          <a:bodyPr/>
          <a:lstStyle/>
          <a:p>
            <a:r>
              <a:rPr lang="pt-BR" sz="2400" smtClean="0">
                <a:latin typeface="Times New Roman" pitchFamily="18" charset="0"/>
              </a:rPr>
              <a:t>Quanto </a:t>
            </a:r>
            <a:r>
              <a:rPr lang="pt-BR" sz="2400" b="1" smtClean="0">
                <a:latin typeface="Times New Roman" pitchFamily="18" charset="0"/>
              </a:rPr>
              <a:t>à mecânica pulmonar</a:t>
            </a:r>
            <a:r>
              <a:rPr lang="pt-BR" sz="2400" smtClean="0">
                <a:latin typeface="Times New Roman" pitchFamily="18" charset="0"/>
              </a:rPr>
              <a:t>: não há resultados clínicos de importância ainda (existem efeitos individuais). A base de dados Cochrane não recomenda o uso rotineiro de furosemide em aerossol (melhora a resistência da via aéreas, mas não sabemos o que ocorre com a infecção). Não usamos furosemide em aerossol. Há aqueles que dizem que, ao invés de usar furosemide, vamos usar um diurético menos potente, como espironolactona, como por exemplo. Há um estudo aleatório de muitos anos atrás com o uso de espironolactona + hidroclorotiazida. que demonstrou que </a:t>
            </a:r>
            <a:r>
              <a:rPr lang="pt-BR" sz="2400" b="1" smtClean="0">
                <a:latin typeface="Times New Roman" pitchFamily="18" charset="0"/>
              </a:rPr>
              <a:t>NÃO HÁ  MELHORIA NA MECÂNICA PULMONAR,</a:t>
            </a:r>
            <a:r>
              <a:rPr lang="pt-BR" sz="2400" smtClean="0">
                <a:latin typeface="Times New Roman" pitchFamily="18" charset="0"/>
              </a:rPr>
              <a:t> ou seja, </a:t>
            </a:r>
            <a:r>
              <a:rPr lang="pt-BR" sz="2400" b="1" i="1" smtClean="0">
                <a:latin typeface="Times New Roman" pitchFamily="18" charset="0"/>
              </a:rPr>
              <a:t>o uso de dois diuréticos combinados é outra destas magias  que não sabemos  de onde surgiram resultados para o seu uso</a:t>
            </a:r>
            <a:r>
              <a:rPr lang="pt-BR" sz="2400" smtClean="0">
                <a:latin typeface="Times New Roman" pitchFamily="18" charset="0"/>
              </a:rPr>
              <a:t>. Na verdade não há estudo aleatorizado que comprove a melhora da mecânica pulmonar </a:t>
            </a:r>
          </a:p>
        </p:txBody>
      </p:sp>
      <p:sp>
        <p:nvSpPr>
          <p:cNvPr id="54276"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177925" y="1328738"/>
            <a:ext cx="9520238" cy="5343525"/>
          </a:xfrm>
        </p:spPr>
        <p:txBody>
          <a:bodyPr/>
          <a:lstStyle/>
          <a:p>
            <a:r>
              <a:rPr lang="pt-BR" sz="2400" smtClean="0">
                <a:latin typeface="Times New Roman" pitchFamily="18" charset="0"/>
              </a:rPr>
              <a:t>Quanto ao oxigênio na criança com DBP: Se você quiser uma saturação de 100%, vai ter que administrar oxigênio. O excesso de oxigênio pode ser um grande inimigo e aqui na DBP temos inflamação, fibrose e infecção. Se há oxigênio em excesso que penetra o pulmão, você pode aumentar a inflamação, fibrose e levar o bebe a óbito. A hiperoxemia neonatal acentua a inflamatória e aumenta o risco de óbito e mais óbito, como evidenciado em estudo experimental em ratos. </a:t>
            </a:r>
          </a:p>
          <a:p>
            <a:r>
              <a:rPr lang="pt-BR" sz="2400" smtClean="0">
                <a:latin typeface="Times New Roman" pitchFamily="18" charset="0"/>
              </a:rPr>
              <a:t>Devemos saber que muito dos problemas neonatais de hoje são devidos a soluções inventadas, coisas que não fazíamos antes, de repente começamos a fazer e temos problemas piores.</a:t>
            </a:r>
          </a:p>
          <a:p>
            <a:r>
              <a:rPr lang="pt-BR" sz="2400" smtClean="0">
                <a:latin typeface="Times New Roman" pitchFamily="18" charset="0"/>
              </a:rPr>
              <a:t>Os pacientes de Galeno que não melhoraram foram aqueles que morreram. Não vamos cometer este tipo de erro. Temos que aprender com os erros!</a:t>
            </a:r>
          </a:p>
        </p:txBody>
      </p:sp>
      <p:sp>
        <p:nvSpPr>
          <p:cNvPr id="55300"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854075" y="730250"/>
            <a:ext cx="9420225" cy="5892800"/>
          </a:xfrm>
        </p:spPr>
        <p:txBody>
          <a:bodyPr/>
          <a:lstStyle/>
          <a:p>
            <a:r>
              <a:rPr lang="pt-BR" sz="1800" smtClean="0"/>
              <a:t>Portanto, a mensagem é: se o RN está fazendo uso de oxigênio em casa ou no Hospital, vamos fazer uma prova com diurético. Avalie se o bebe melhorou: se não melhorou, ou seja, se você não conseguiu reduzir a oferta de oxigênio e continua usando o diurético, então agora você está usando DOIS VENENOS! Se você está usando o diurético, veja se pode reduzir o oxigênio e mantém só o diurético, que é um veneno menos pior que o oxigênio.Não havendo resposta, retire o diurético. Dos dois venenos, o OXIGÊNIO É O PIOR e vai tentar retirar logo que possível e assim, você usa somente um veneno. Se a saturação estiver entre 97-98% em repouso, comece a reduzir o  oxigênio e se conseguir baixar e a saturação continua 97-98-99%, você estava usando de forma desnecessária este veneno neste bebês.</a:t>
            </a:r>
          </a:p>
          <a:p>
            <a:r>
              <a:rPr lang="pt-BR" sz="1800" smtClean="0"/>
              <a:t>	Se eu tiver de escolher o veneno eu escolheria o diurético, mas na realidade vou usar o diurético e ver a resposta. Não havendo resposta, interrompo o uso do diurético.</a:t>
            </a:r>
          </a:p>
          <a:p>
            <a:pPr algn="ctr">
              <a:buFont typeface="Wingdings 3" pitchFamily="18" charset="2"/>
              <a:buNone/>
            </a:pPr>
            <a:r>
              <a:rPr lang="pt-BR" sz="1800" smtClean="0">
                <a:solidFill>
                  <a:srgbClr val="FFFF00"/>
                </a:solidFill>
              </a:rPr>
              <a:t>Termino citando o que o Dr. Williamn Osler citou em uma palestra para residentes que iam fazer Neonatologia para salvar bebês, na Universidade YALE:</a:t>
            </a:r>
            <a:endParaRPr lang="pt-BR" sz="1800" b="1" smtClean="0">
              <a:solidFill>
                <a:srgbClr val="FFFF00"/>
              </a:solidFill>
            </a:endParaRPr>
          </a:p>
          <a:p>
            <a:pPr algn="ctr">
              <a:buFont typeface="Wingdings 3" pitchFamily="18" charset="2"/>
              <a:buNone/>
            </a:pPr>
            <a:r>
              <a:rPr lang="pt-BR" sz="1800" b="1" smtClean="0">
                <a:solidFill>
                  <a:srgbClr val="FFFF00"/>
                </a:solidFill>
              </a:rPr>
              <a:t>A metade de tudo que acabamos de ensinar a vocês está errada, mas o pior é que não sabemos qual das duas metades está correta.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a:xfrm>
            <a:off x="1128713" y="385763"/>
            <a:ext cx="9478962" cy="1125537"/>
          </a:xfrm>
          <a:solidFill>
            <a:srgbClr val="666699"/>
          </a:solidFill>
        </p:spPr>
        <p:txBody>
          <a:bodyPr/>
          <a:lstStyle/>
          <a:p>
            <a:pPr algn="ctr"/>
            <a:r>
              <a:rPr lang="pt-BR" sz="3200" b="1" smtClean="0">
                <a:solidFill>
                  <a:srgbClr val="FF3300"/>
                </a:solidFill>
              </a:rPr>
              <a:t>Uso de diurético na displasia broncopulmonar</a:t>
            </a:r>
            <a:br>
              <a:rPr lang="pt-BR" sz="3200" b="1" smtClean="0">
                <a:solidFill>
                  <a:srgbClr val="FF3300"/>
                </a:solidFill>
              </a:rPr>
            </a:br>
            <a:r>
              <a:rPr lang="pt-BR" sz="3200" b="1" smtClean="0">
                <a:solidFill>
                  <a:srgbClr val="FF3300"/>
                </a:solidFill>
              </a:rPr>
              <a:t>Paulo R. Margotto (em preparação)</a:t>
            </a:r>
          </a:p>
        </p:txBody>
      </p:sp>
      <p:sp>
        <p:nvSpPr>
          <p:cNvPr id="59395" name="Rectangle 3"/>
          <p:cNvSpPr>
            <a:spLocks noGrp="1"/>
          </p:cNvSpPr>
          <p:nvPr>
            <p:ph type="body" idx="1"/>
          </p:nvPr>
        </p:nvSpPr>
        <p:spPr>
          <a:xfrm>
            <a:off x="495300" y="1847850"/>
            <a:ext cx="11001375" cy="5010150"/>
          </a:xfrm>
        </p:spPr>
        <p:txBody>
          <a:bodyPr/>
          <a:lstStyle/>
          <a:p>
            <a:pPr>
              <a:lnSpc>
                <a:spcPct val="90000"/>
              </a:lnSpc>
            </a:pPr>
            <a:r>
              <a:rPr lang="pt-BR" sz="1800" smtClean="0">
                <a:latin typeface="Times New Roman" pitchFamily="18" charset="0"/>
              </a:rPr>
              <a:t>Os diuréticos são um dos medicamentos mais freqüentemente prescritos na Unidade Neonatal de Terapia Intensiva (UTIN). Clark et al relataram que a furosemida era o sétimo medicamente mais comumente relatados na UTIN, com mais de 8% dos pacientes na UTIN expostos a este agente.</a:t>
            </a:r>
          </a:p>
          <a:p>
            <a:pPr>
              <a:lnSpc>
                <a:spcPct val="90000"/>
              </a:lnSpc>
            </a:pPr>
            <a:r>
              <a:rPr lang="pt-BR" sz="1800" smtClean="0">
                <a:latin typeface="Times New Roman" pitchFamily="18" charset="0"/>
              </a:rPr>
              <a:t>	Os diuréticos são frequentemente prescritos </a:t>
            </a:r>
            <a:r>
              <a:rPr lang="pt-BR" sz="1800" i="1" smtClean="0">
                <a:latin typeface="Times New Roman" pitchFamily="18" charset="0"/>
              </a:rPr>
              <a:t>off-label</a:t>
            </a:r>
            <a:r>
              <a:rPr lang="pt-BR" sz="1800" smtClean="0">
                <a:latin typeface="Times New Roman" pitchFamily="18" charset="0"/>
              </a:rPr>
              <a:t> (não há indicação do FDA [</a:t>
            </a:r>
            <a:r>
              <a:rPr lang="pt-BR" sz="1800" i="1" smtClean="0">
                <a:latin typeface="Times New Roman" pitchFamily="18" charset="0"/>
              </a:rPr>
              <a:t>Food and Drug Administration</a:t>
            </a:r>
            <a:r>
              <a:rPr lang="pt-BR" sz="1800" smtClean="0">
                <a:latin typeface="Times New Roman" pitchFamily="18" charset="0"/>
              </a:rPr>
              <a:t>]) aos recém-nascidos (RN) prematuros, particularmente na prevenção ou tratamento da displasia broncopulmonar (DBP). </a:t>
            </a:r>
          </a:p>
          <a:p>
            <a:pPr>
              <a:lnSpc>
                <a:spcPct val="90000"/>
              </a:lnSpc>
            </a:pPr>
            <a:r>
              <a:rPr lang="pt-BR" sz="1800" smtClean="0">
                <a:latin typeface="Times New Roman" pitchFamily="18" charset="0"/>
              </a:rPr>
              <a:t>	No estudo de coorte retrospectivo de Laughon, envolvendo 107.542 recém-nascidos com idade gestacional &lt;32 semanas e peso ao nascer &lt;1500g em 333 UTI Neonatais na Flórida, entre 1997-2011,  39.357 (37%) das crianças foram expostas a pelo menos um diurético, com o principal objetivo de reduzir ou tratar a DBP. Os expostos aos diuréticos tiveram  menores idades geracionais e peso ao nascer (66% &lt;1000g). A primeira exposição ao diurético ocorreu em média 18 dias (9-33 dias) e a sua duração média foi de 6 dias (2-24 dias). Houve um aumento de 10% entre 1997(29%) e 2005 (39%), mantendo-se estável  a seguir (36% em 2010).</a:t>
            </a:r>
          </a:p>
          <a:p>
            <a:pPr>
              <a:lnSpc>
                <a:spcPct val="90000"/>
              </a:lnSpc>
            </a:pPr>
            <a:r>
              <a:rPr lang="pt-BR" sz="1800" smtClean="0">
                <a:latin typeface="Times New Roman" pitchFamily="18" charset="0"/>
              </a:rPr>
              <a:t>	O diurético mais usado tem sido a furosemide (93%), sendo também o mais frequente em números de cursos  e dias de uso. Em seguida, os mais usados foram espironolactona, clorotiazida, hidrocolorotiazida, bumetanide e acetazolamina. A combinação de diuréticos ocorreu em torno de 1/3 dos pacientes (19% e 6%  usaram dois e  diuréticos, respectivamente),  sendo mais frequente furosemide + espironolactona, seguido por furosemide+ clorotiazida e clorotiazida + espironolactona. A maioria dos RN que recebeu diuréticos não estavam em assistência ventilatória mecânica.</a:t>
            </a:r>
          </a:p>
        </p:txBody>
      </p:sp>
      <p:sp>
        <p:nvSpPr>
          <p:cNvPr id="59396"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895350" y="1163638"/>
            <a:ext cx="9753600" cy="4702175"/>
          </a:xfrm>
        </p:spPr>
        <p:txBody>
          <a:bodyPr/>
          <a:lstStyle/>
          <a:p>
            <a:r>
              <a:rPr lang="pt-BR" sz="2800" smtClean="0">
                <a:latin typeface="Times New Roman" pitchFamily="18" charset="0"/>
              </a:rPr>
              <a:t>A administração de  diurético aos RN pré-termo com displasia broncopulmonar (DBP) tem sido praticado usado há mais de 30 anos (desde 1983 com o estudo de Kao LC et al,  mostrando a diminuição aguda da resistência das vias aéreas nos RN com doença pulmonar crônica). Há uma variação entre as Instituições quanto ao tempo de uso, ocorrendo em 86% em um tempo curto(≤5 dias)-86% e em 40% em um tempo longo ( &gt;5 dias). A furosemide tem sido o diurético mais prescrito (85%), embora a clorotiazida tenha sido do diurético de maior  tempo de uso (mediana de 21 dias) (Slaughter JL et al)</a:t>
            </a:r>
          </a:p>
        </p:txBody>
      </p:sp>
      <p:sp>
        <p:nvSpPr>
          <p:cNvPr id="60420"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538163" y="647700"/>
            <a:ext cx="9944100" cy="5851525"/>
          </a:xfrm>
        </p:spPr>
        <p:txBody>
          <a:bodyPr/>
          <a:lstStyle/>
          <a:p>
            <a:r>
              <a:rPr lang="pt-BR" smtClean="0">
                <a:latin typeface="Times New Roman" pitchFamily="18" charset="0"/>
              </a:rPr>
              <a:t>Os estudos sobre o uso de diurético na DBP tem-se concentrado e das classes de diuréticos:  diurético de alça,como a furosemida  e diuréticos que atuam no túbulo distal, como a tiazida ou espirolactona. </a:t>
            </a:r>
          </a:p>
          <a:p>
            <a:r>
              <a:rPr lang="pt-BR" smtClean="0">
                <a:latin typeface="Times New Roman" pitchFamily="18" charset="0"/>
              </a:rPr>
              <a:t>	Em 1983, Kao LC et al evidenciaram que  a furosemida, uma hora após a sua administração. diminui a resistência das vias aéreas, especificamente a condutância das vias aéreas e aumenta a complacência pulmonar, com melhora da dinâmica pulmonar, requerendo menores parâmetros ventilatórios. Os autores aribuíram a melhora da obstrução da via aérea pela remoção do edema pulmonar intersticial. Outras ações da furosemide incluem:produção de prostaglandina levando a vasodilatação pulmonar, inibição da contração da musculatura lisa brônquica e diminuição de fatores mediadores inflamatórios (Slaughter JL)</a:t>
            </a:r>
          </a:p>
          <a:p>
            <a:r>
              <a:rPr lang="pt-BR" smtClean="0">
                <a:latin typeface="Times New Roman" pitchFamily="18" charset="0"/>
              </a:rPr>
              <a:t>	A tiazida e espironolactona, atuando no túbulo distal, causando a menor anormalidades eletrolíticos, quando usadas isoladamente (não aumentam a excreção de cálcio). A espironolactona é um esteróide sintético que atua como um antagonista competitivo do receptor de aldosterona. Ao inibir a aldosterona, a espironolactona atenua a reabsorção de sódio e pouca perda de potássio, sendo um diurético usado em combinação com a tiazida,   por esta característica (Sega JL). No entanto, quando usadas juntas,  associam-se com hipercalciúria (Atkinson SA et al). </a:t>
            </a:r>
          </a:p>
        </p:txBody>
      </p:sp>
      <p:sp>
        <p:nvSpPr>
          <p:cNvPr id="61444" name="AutoShape 4"/>
          <p:cNvSpPr>
            <a:spLocks noChangeArrowheads="1"/>
          </p:cNvSpPr>
          <p:nvPr/>
        </p:nvSpPr>
        <p:spPr bwMode="auto">
          <a:xfrm>
            <a:off x="11490325" y="6057900"/>
            <a:ext cx="474663" cy="674688"/>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180975" y="1289050"/>
            <a:ext cx="10734675" cy="5367338"/>
          </a:xfrm>
        </p:spPr>
        <p:txBody>
          <a:bodyPr/>
          <a:lstStyle/>
          <a:p>
            <a:r>
              <a:rPr lang="pt-BR" smtClean="0">
                <a:latin typeface="Times New Roman" pitchFamily="18" charset="0"/>
              </a:rPr>
              <a:t>Hoffman DJ et al , em 33 crianças que receberam  por duas semanas  tiazida com espironolatona versos apenas tiazida, não foram observadas diferenças  nos eletrólitos séricos, na necessidade para a reposição de sódio e potássio, assim como  diferenças na mecânica pulmonar. Os autores explicam este achado  a resposta parcial do túbulo distal a aldosterona.  A inefetividade da espironolactona, um antagonista da aldosterona, em preservar o potássio, pode estar relacionado ao desenvolvimento renal destes pequenos prematuros. A função renal no prematuro antes de 34 semanas é limitada durante semanas pós-natal. A hiponatremia da prematuridade pode ser devida à resposta parcial do nefron distal a aldosterona (a função da aldosterona é aumentar a reabsorção de sódio e excretar potássio). A espironolactona age somente na presença de aldosterona. Se o nefron distal não reponde a aldosterona, especula-se que este também não reponde ao antagonista da aldosterona, resultando assim, numa perda de potássio.</a:t>
            </a:r>
          </a:p>
          <a:p>
            <a:r>
              <a:rPr lang="pt-BR" smtClean="0">
                <a:latin typeface="Times New Roman" pitchFamily="18" charset="0"/>
              </a:rPr>
              <a:t>	Em 1984, Kao LC et al,, em um estudo randomizado, duplo-cego e controlado com placebo em  10 pacientes não ventilados relataram que a combinação de clorotiazida (20mg/kg/dose) e espironolactona (1,5mg/kg/dose), administrados duas vezes ao dia via via oral,por 7 dias, resultou em diminuição significativa da resistência das vias aéreas e na complacência dinâmica pulmonar em comparação com o placebo. Os autores relatam aumento da excreção de fósforo e potássio. </a:t>
            </a:r>
          </a:p>
        </p:txBody>
      </p:sp>
      <p:sp>
        <p:nvSpPr>
          <p:cNvPr id="62468"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a:xfrm>
            <a:off x="255588" y="738188"/>
            <a:ext cx="10236200" cy="5918200"/>
          </a:xfrm>
        </p:spPr>
        <p:txBody>
          <a:bodyPr/>
          <a:lstStyle/>
          <a:p>
            <a:r>
              <a:rPr lang="pt-BR" smtClean="0">
                <a:latin typeface="Times New Roman" pitchFamily="18" charset="0"/>
              </a:rPr>
              <a:t>Em 1989, Engelhardt et al, randomizaram 21  crianças com DBP em respiração espontânea para receberem espironolactona+ hidroclotiazida (3mg/kg/dia de ambas) por 6-8 dias. Não foram relatada melhora na mecânica pulmonar ou na oxigenação. Houve aumento da diurese, questionando-se assim se o aumento da diurese por si só seja responsável pela melhora da função pulmonar. </a:t>
            </a:r>
          </a:p>
          <a:p>
            <a:r>
              <a:rPr lang="pt-BR" smtClean="0">
                <a:latin typeface="Times New Roman" pitchFamily="18" charset="0"/>
              </a:rPr>
              <a:t>	Em 1994, Kao LC et  al, com 43 pacientes  com DBP recebendo clorotizazida e espironolactona ou placebo até30 dias, relatam melhora da resistência das vias aéreas (31%;P&lt;0,05) e  na complacência dinâmica pulmonar (46%;P&lt;0.001). No entanto no houve redução total nos dias requerendo oxigênio e a melhora na função pulmonar associada ao uso do diurético não se manteve após a sua descontinuação.</a:t>
            </a:r>
            <a:endParaRPr lang="pt-BR" altLang="ja-JP" smtClean="0">
              <a:latin typeface="Times New Roman" pitchFamily="18" charset="0"/>
              <a:ea typeface="MS PGothic" pitchFamily="34" charset="-128"/>
            </a:endParaRPr>
          </a:p>
          <a:p>
            <a:r>
              <a:rPr lang="pt-BR" altLang="ja-JP" smtClean="0">
                <a:latin typeface="Times New Roman" pitchFamily="18" charset="0"/>
                <a:ea typeface="MS PGothic" pitchFamily="34" charset="-128"/>
              </a:rPr>
              <a:t>	Apesar do uso generalizado de diurético na DBP há poucos dados  que avaliam o valor significativo desta terapia na DBP. Todas as  três revisões sistemáticas da Cochrane, avaliando os riscos e benefícios dos diuréticos na DBP (furosemide, tiazida + espironolactona) mostram que o uso do diurético, apresenta melhorias  na oxigenação e complacência pulmonar, mas esses benefícios fisiológicos a curto prazo não se traduzem em nenhum benefício clínico significativo como mortalidade, duração da ventilação mecânica,  dependência de oxigênio e internação hospitalar. </a:t>
            </a:r>
            <a:endParaRPr lang="pt-BR" smtClean="0">
              <a:latin typeface="Times New Roman" pitchFamily="18" charset="0"/>
            </a:endParaRPr>
          </a:p>
        </p:txBody>
      </p:sp>
      <p:sp>
        <p:nvSpPr>
          <p:cNvPr id="63492"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p:txBody>
          <a:bodyPr/>
          <a:lstStyle/>
          <a:p>
            <a:r>
              <a:rPr lang="pt-BR" smtClean="0"/>
              <a:t>Portanto...</a:t>
            </a:r>
          </a:p>
        </p:txBody>
      </p:sp>
      <p:sp>
        <p:nvSpPr>
          <p:cNvPr id="64515" name="Rectangle 3"/>
          <p:cNvSpPr>
            <a:spLocks noGrp="1"/>
          </p:cNvSpPr>
          <p:nvPr>
            <p:ph type="body" idx="1"/>
          </p:nvPr>
        </p:nvSpPr>
        <p:spPr>
          <a:xfrm>
            <a:off x="447675" y="1279525"/>
            <a:ext cx="9977438" cy="5351463"/>
          </a:xfrm>
        </p:spPr>
        <p:txBody>
          <a:bodyPr/>
          <a:lstStyle/>
          <a:p>
            <a:r>
              <a:rPr lang="pt-BR" b="1" smtClean="0">
                <a:solidFill>
                  <a:srgbClr val="FFFF00"/>
                </a:solidFill>
                <a:latin typeface="Arila"/>
                <a:ea typeface="Arila"/>
                <a:cs typeface="Arila"/>
              </a:rPr>
              <a:t>Antes do uso rotineiro de diur</a:t>
            </a:r>
            <a:r>
              <a:rPr lang="pt-BR" b="1" smtClean="0">
                <a:solidFill>
                  <a:srgbClr val="FFFF00"/>
                </a:solidFill>
                <a:ea typeface="Arila"/>
                <a:cs typeface="Arila"/>
              </a:rPr>
              <a:t>é</a:t>
            </a:r>
            <a:r>
              <a:rPr lang="pt-BR" b="1" smtClean="0">
                <a:solidFill>
                  <a:srgbClr val="FFFF00"/>
                </a:solidFill>
                <a:latin typeface="Arila"/>
                <a:ea typeface="Arila"/>
                <a:cs typeface="Arila"/>
              </a:rPr>
              <a:t>ticos  sistêmicos na DBP recomendam-se  estudos que demonstram efeitos a longo prazo, como sobrevivência, dura</a:t>
            </a:r>
            <a:r>
              <a:rPr lang="pt-BR" b="1" smtClean="0">
                <a:solidFill>
                  <a:srgbClr val="FFFF00"/>
                </a:solidFill>
                <a:ea typeface="Arila"/>
                <a:cs typeface="Arila"/>
              </a:rPr>
              <a:t>ç</a:t>
            </a:r>
            <a:r>
              <a:rPr lang="pt-BR" b="1" smtClean="0">
                <a:solidFill>
                  <a:srgbClr val="FFFF00"/>
                </a:solidFill>
                <a:latin typeface="Arila"/>
                <a:ea typeface="Arila"/>
                <a:cs typeface="Arila"/>
              </a:rPr>
              <a:t>ão da oxigena</a:t>
            </a:r>
            <a:r>
              <a:rPr lang="pt-BR" b="1" smtClean="0">
                <a:solidFill>
                  <a:srgbClr val="FFFF00"/>
                </a:solidFill>
                <a:ea typeface="Arila"/>
                <a:cs typeface="Arila"/>
              </a:rPr>
              <a:t>ç</a:t>
            </a:r>
            <a:r>
              <a:rPr lang="pt-BR" b="1" smtClean="0">
                <a:solidFill>
                  <a:srgbClr val="FFFF00"/>
                </a:solidFill>
                <a:latin typeface="Arila"/>
                <a:ea typeface="Arila"/>
                <a:cs typeface="Arila"/>
              </a:rPr>
              <a:t>ão, dependência do ventilador e dura</a:t>
            </a:r>
            <a:r>
              <a:rPr lang="pt-BR" b="1" smtClean="0">
                <a:solidFill>
                  <a:srgbClr val="FFFF00"/>
                </a:solidFill>
                <a:ea typeface="Arila"/>
                <a:cs typeface="Arila"/>
              </a:rPr>
              <a:t>ç</a:t>
            </a:r>
            <a:r>
              <a:rPr lang="pt-BR" b="1" smtClean="0">
                <a:solidFill>
                  <a:srgbClr val="FFFF00"/>
                </a:solidFill>
                <a:latin typeface="Arila"/>
                <a:ea typeface="Arila"/>
                <a:cs typeface="Arila"/>
              </a:rPr>
              <a:t>ão da interna</a:t>
            </a:r>
            <a:r>
              <a:rPr lang="pt-BR" b="1" smtClean="0">
                <a:solidFill>
                  <a:srgbClr val="FFFF00"/>
                </a:solidFill>
                <a:ea typeface="Arila"/>
                <a:cs typeface="Arila"/>
              </a:rPr>
              <a:t>ç</a:t>
            </a:r>
            <a:r>
              <a:rPr lang="pt-BR" b="1" smtClean="0">
                <a:solidFill>
                  <a:srgbClr val="FFFF00"/>
                </a:solidFill>
                <a:latin typeface="Arila"/>
                <a:ea typeface="Arila"/>
                <a:cs typeface="Arila"/>
              </a:rPr>
              <a:t>ão, al</a:t>
            </a:r>
            <a:r>
              <a:rPr lang="pt-BR" b="1" smtClean="0">
                <a:solidFill>
                  <a:srgbClr val="FFFF00"/>
                </a:solidFill>
                <a:ea typeface="Arila"/>
                <a:cs typeface="Arila"/>
              </a:rPr>
              <a:t>é</a:t>
            </a:r>
            <a:r>
              <a:rPr lang="pt-BR" b="1" smtClean="0">
                <a:solidFill>
                  <a:srgbClr val="FFFF00"/>
                </a:solidFill>
                <a:latin typeface="Arila"/>
                <a:ea typeface="Arila"/>
                <a:cs typeface="Arila"/>
              </a:rPr>
              <a:t>m do estudo das  complica</a:t>
            </a:r>
            <a:r>
              <a:rPr lang="pt-BR" b="1" smtClean="0">
                <a:solidFill>
                  <a:srgbClr val="FFFF00"/>
                </a:solidFill>
                <a:ea typeface="Arila"/>
                <a:cs typeface="Arila"/>
              </a:rPr>
              <a:t>ç</a:t>
            </a:r>
            <a:r>
              <a:rPr lang="pt-BR" b="1" smtClean="0">
                <a:solidFill>
                  <a:srgbClr val="FFFF00"/>
                </a:solidFill>
                <a:latin typeface="Arila"/>
                <a:ea typeface="Arila"/>
                <a:cs typeface="Arila"/>
              </a:rPr>
              <a:t>ões. (Brion LP, 2001)</a:t>
            </a:r>
          </a:p>
          <a:p>
            <a:r>
              <a:rPr lang="pt-BR" b="1" smtClean="0">
                <a:solidFill>
                  <a:srgbClr val="FFFF00"/>
                </a:solidFill>
                <a:latin typeface="Arila"/>
                <a:ea typeface="Arila"/>
                <a:cs typeface="Arila"/>
              </a:rPr>
              <a:t>	Na nossa pr</a:t>
            </a:r>
            <a:r>
              <a:rPr lang="pt-BR" b="1" smtClean="0">
                <a:solidFill>
                  <a:srgbClr val="FFFF00"/>
                </a:solidFill>
                <a:ea typeface="Arila"/>
                <a:cs typeface="Arila"/>
              </a:rPr>
              <a:t>á</a:t>
            </a:r>
            <a:r>
              <a:rPr lang="pt-BR" b="1" smtClean="0">
                <a:solidFill>
                  <a:srgbClr val="FFFF00"/>
                </a:solidFill>
                <a:latin typeface="Arila"/>
                <a:ea typeface="Arila"/>
                <a:cs typeface="Arila"/>
              </a:rPr>
              <a:t>tica cl</a:t>
            </a:r>
            <a:r>
              <a:rPr lang="pt-BR" b="1" smtClean="0">
                <a:solidFill>
                  <a:srgbClr val="FFFF00"/>
                </a:solidFill>
                <a:ea typeface="Arila"/>
                <a:cs typeface="Arila"/>
              </a:rPr>
              <a:t>í</a:t>
            </a:r>
            <a:r>
              <a:rPr lang="pt-BR" b="1" smtClean="0">
                <a:solidFill>
                  <a:srgbClr val="FFFF00"/>
                </a:solidFill>
                <a:latin typeface="Arila"/>
                <a:ea typeface="Arila"/>
                <a:cs typeface="Arila"/>
              </a:rPr>
              <a:t>nica reservamos o diur</a:t>
            </a:r>
            <a:r>
              <a:rPr lang="pt-BR" b="1" smtClean="0">
                <a:solidFill>
                  <a:srgbClr val="FFFF00"/>
                </a:solidFill>
                <a:ea typeface="Arila"/>
                <a:cs typeface="Arila"/>
              </a:rPr>
              <a:t>é</a:t>
            </a:r>
            <a:r>
              <a:rPr lang="pt-BR" b="1" smtClean="0">
                <a:solidFill>
                  <a:srgbClr val="FFFF00"/>
                </a:solidFill>
                <a:latin typeface="Arila"/>
                <a:ea typeface="Arila"/>
                <a:cs typeface="Arila"/>
              </a:rPr>
              <a:t>tico para </a:t>
            </a:r>
            <a:r>
              <a:rPr lang="pt-BR" b="1" smtClean="0">
                <a:solidFill>
                  <a:srgbClr val="FF3300"/>
                </a:solidFill>
                <a:latin typeface="Arila"/>
                <a:ea typeface="Arila"/>
                <a:cs typeface="Arila"/>
              </a:rPr>
              <a:t>casos de edema pulmonar</a:t>
            </a:r>
            <a:r>
              <a:rPr lang="pt-BR" b="1" smtClean="0">
                <a:solidFill>
                  <a:srgbClr val="FFFF00"/>
                </a:solidFill>
                <a:latin typeface="Arila"/>
                <a:ea typeface="Arila"/>
                <a:cs typeface="Arila"/>
              </a:rPr>
              <a:t> (o furosemide diminui o edema pulmonar, diminuindo a resistência vascular pulmonar: furosemide:1m/kg/dia) (Margotto, PR, 2013)</a:t>
            </a:r>
          </a:p>
          <a:p>
            <a:pPr algn="ctr"/>
            <a:r>
              <a:rPr lang="pt-BR" b="1" smtClean="0">
                <a:solidFill>
                  <a:srgbClr val="FFFF00"/>
                </a:solidFill>
                <a:latin typeface="Arila"/>
                <a:ea typeface="Arila"/>
                <a:cs typeface="Arila"/>
              </a:rPr>
              <a:t>	</a:t>
            </a:r>
            <a:r>
              <a:rPr lang="pt-BR" sz="2800" b="1" smtClean="0">
                <a:solidFill>
                  <a:srgbClr val="FF3300"/>
                </a:solidFill>
                <a:latin typeface="Arila"/>
                <a:ea typeface="Arila"/>
                <a:cs typeface="Arila"/>
              </a:rPr>
              <a:t>De todas as terapias adjuntas o prematuro com DBP, a terapia diur</a:t>
            </a:r>
            <a:r>
              <a:rPr lang="pt-BR" sz="2800" b="1" smtClean="0">
                <a:solidFill>
                  <a:srgbClr val="FF3300"/>
                </a:solidFill>
                <a:ea typeface="Arila"/>
                <a:cs typeface="Arila"/>
              </a:rPr>
              <a:t>é</a:t>
            </a:r>
            <a:r>
              <a:rPr lang="pt-BR" sz="2800" b="1" smtClean="0">
                <a:solidFill>
                  <a:srgbClr val="FF3300"/>
                </a:solidFill>
                <a:latin typeface="Arila"/>
                <a:ea typeface="Arila"/>
                <a:cs typeface="Arila"/>
              </a:rPr>
              <a:t>tica </a:t>
            </a:r>
            <a:r>
              <a:rPr lang="pt-BR" sz="2800" b="1" smtClean="0">
                <a:solidFill>
                  <a:srgbClr val="FF3300"/>
                </a:solidFill>
                <a:ea typeface="Arila"/>
                <a:cs typeface="Arila"/>
              </a:rPr>
              <a:t>é</a:t>
            </a:r>
            <a:r>
              <a:rPr lang="pt-BR" sz="2800" b="1" smtClean="0">
                <a:solidFill>
                  <a:srgbClr val="FF3300"/>
                </a:solidFill>
                <a:latin typeface="Arila"/>
                <a:ea typeface="Arila"/>
                <a:cs typeface="Arila"/>
              </a:rPr>
              <a:t> uma das mais abusadas, sem evidência de benef</a:t>
            </a:r>
            <a:r>
              <a:rPr lang="pt-BR" sz="2800" b="1" smtClean="0">
                <a:solidFill>
                  <a:srgbClr val="FF3300"/>
                </a:solidFill>
                <a:ea typeface="Arila"/>
                <a:cs typeface="Arila"/>
              </a:rPr>
              <a:t>í</a:t>
            </a:r>
            <a:r>
              <a:rPr lang="pt-BR" sz="2800" b="1" smtClean="0">
                <a:solidFill>
                  <a:srgbClr val="FF3300"/>
                </a:solidFill>
                <a:latin typeface="Arila"/>
                <a:ea typeface="Arila"/>
                <a:cs typeface="Arila"/>
              </a:rPr>
              <a:t>cios substanciais</a:t>
            </a:r>
            <a:r>
              <a:rPr lang="pt-BR" b="1" smtClean="0">
                <a:solidFill>
                  <a:srgbClr val="FFFF00"/>
                </a:solidFill>
                <a:latin typeface="Arila"/>
                <a:ea typeface="Arila"/>
                <a:cs typeface="Arila"/>
              </a:rPr>
              <a:t>. ( Tin Win, Eiswell T).</a:t>
            </a:r>
          </a:p>
          <a:p>
            <a:r>
              <a:rPr lang="pt-BR" b="1" smtClean="0">
                <a:solidFill>
                  <a:srgbClr val="FFFF00"/>
                </a:solidFill>
                <a:latin typeface="Arila"/>
                <a:ea typeface="Arila"/>
                <a:cs typeface="Arila"/>
              </a:rPr>
              <a:t>		Quando h</a:t>
            </a:r>
            <a:r>
              <a:rPr lang="pt-BR" b="1" smtClean="0">
                <a:solidFill>
                  <a:srgbClr val="FFFF00"/>
                </a:solidFill>
                <a:ea typeface="Arila"/>
                <a:cs typeface="Arila"/>
              </a:rPr>
              <a:t>á</a:t>
            </a:r>
            <a:r>
              <a:rPr lang="pt-BR" b="1" smtClean="0">
                <a:solidFill>
                  <a:srgbClr val="FFFF00"/>
                </a:solidFill>
                <a:latin typeface="Arila"/>
                <a:ea typeface="Arila"/>
                <a:cs typeface="Arila"/>
              </a:rPr>
              <a:t>  ampla variabilidade na pr</a:t>
            </a:r>
            <a:r>
              <a:rPr lang="pt-BR" b="1" smtClean="0">
                <a:solidFill>
                  <a:srgbClr val="FFFF00"/>
                </a:solidFill>
                <a:ea typeface="Arila"/>
                <a:cs typeface="Arila"/>
              </a:rPr>
              <a:t>á</a:t>
            </a:r>
            <a:r>
              <a:rPr lang="pt-BR" b="1" smtClean="0">
                <a:solidFill>
                  <a:srgbClr val="FFFF00"/>
                </a:solidFill>
                <a:latin typeface="Arila"/>
                <a:ea typeface="Arila"/>
                <a:cs typeface="Arila"/>
              </a:rPr>
              <a:t>tica cl</a:t>
            </a:r>
            <a:r>
              <a:rPr lang="pt-BR" b="1" smtClean="0">
                <a:solidFill>
                  <a:srgbClr val="FFFF00"/>
                </a:solidFill>
                <a:ea typeface="Arila"/>
                <a:cs typeface="Arila"/>
              </a:rPr>
              <a:t>í</a:t>
            </a:r>
            <a:r>
              <a:rPr lang="pt-BR" b="1" smtClean="0">
                <a:solidFill>
                  <a:srgbClr val="FFFF00"/>
                </a:solidFill>
                <a:latin typeface="Arila"/>
                <a:ea typeface="Arila"/>
                <a:cs typeface="Arila"/>
              </a:rPr>
              <a:t>nica do uso de diur</a:t>
            </a:r>
            <a:r>
              <a:rPr lang="pt-BR" b="1" smtClean="0">
                <a:solidFill>
                  <a:srgbClr val="FFFF00"/>
                </a:solidFill>
                <a:ea typeface="Arila"/>
                <a:cs typeface="Arila"/>
              </a:rPr>
              <a:t>é</a:t>
            </a:r>
            <a:r>
              <a:rPr lang="pt-BR" b="1" smtClean="0">
                <a:solidFill>
                  <a:srgbClr val="FFFF00"/>
                </a:solidFill>
                <a:latin typeface="Arila"/>
                <a:ea typeface="Arila"/>
                <a:cs typeface="Arila"/>
              </a:rPr>
              <a:t>tico na DBP (Slaughter et al) não existe um padrão verdadeiro </a:t>
            </a:r>
            <a:r>
              <a:rPr lang="pt-PT" b="1" smtClean="0">
                <a:solidFill>
                  <a:srgbClr val="FFFF00"/>
                </a:solidFill>
                <a:latin typeface="Arila"/>
                <a:ea typeface="Arila"/>
                <a:cs typeface="Arila"/>
              </a:rPr>
              <a:t>e </a:t>
            </a:r>
            <a:r>
              <a:rPr lang="pt-PT" b="1" smtClean="0">
                <a:solidFill>
                  <a:srgbClr val="FFFF00"/>
                </a:solidFill>
                <a:ea typeface="Arila"/>
                <a:cs typeface="Arila"/>
              </a:rPr>
              <a:t>é</a:t>
            </a:r>
            <a:r>
              <a:rPr lang="pt-PT" b="1" smtClean="0">
                <a:solidFill>
                  <a:srgbClr val="FFFF00"/>
                </a:solidFill>
                <a:latin typeface="Arila"/>
                <a:ea typeface="Arila"/>
                <a:cs typeface="Arila"/>
              </a:rPr>
              <a:t> uma declara</a:t>
            </a:r>
            <a:r>
              <a:rPr lang="pt-PT" b="1" smtClean="0">
                <a:solidFill>
                  <a:srgbClr val="FFFF00"/>
                </a:solidFill>
                <a:ea typeface="Arila"/>
                <a:cs typeface="Arila"/>
              </a:rPr>
              <a:t>ç</a:t>
            </a:r>
            <a:r>
              <a:rPr lang="pt-PT" b="1" smtClean="0">
                <a:solidFill>
                  <a:srgbClr val="FFFF00"/>
                </a:solidFill>
                <a:latin typeface="Arila"/>
                <a:ea typeface="Arila"/>
                <a:cs typeface="Arila"/>
              </a:rPr>
              <a:t>ão sobre a falta de profundidade do nosso conhecimento nessa aplica</a:t>
            </a:r>
            <a:r>
              <a:rPr lang="pt-PT" b="1" smtClean="0">
                <a:solidFill>
                  <a:srgbClr val="FFFF00"/>
                </a:solidFill>
                <a:ea typeface="Arila"/>
                <a:cs typeface="Arila"/>
              </a:rPr>
              <a:t>ç</a:t>
            </a:r>
            <a:r>
              <a:rPr lang="pt-PT" b="1" smtClean="0">
                <a:solidFill>
                  <a:srgbClr val="FFFF00"/>
                </a:solidFill>
                <a:latin typeface="Arila"/>
                <a:ea typeface="Arila"/>
                <a:cs typeface="Arila"/>
              </a:rPr>
              <a:t>ão (Donn SM, 2007)</a:t>
            </a:r>
            <a:endParaRPr lang="pt-BR" b="1" smtClean="0">
              <a:solidFill>
                <a:srgbClr val="FFFF00"/>
              </a:solidFill>
              <a:latin typeface="Arila"/>
              <a:ea typeface="Arila"/>
              <a:cs typeface="Aril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746125" y="1554163"/>
            <a:ext cx="10875963" cy="5303837"/>
          </a:xfrm>
        </p:spPr>
        <p:txBody>
          <a:bodyPr/>
          <a:lstStyle/>
          <a:p>
            <a:r>
              <a:rPr lang="pt-BR" altLang="ja-JP" sz="1800" smtClean="0">
                <a:latin typeface="Times New Roman" pitchFamily="18" charset="0"/>
                <a:ea typeface="MS PGothic" pitchFamily="34" charset="-128"/>
              </a:rPr>
              <a:t>Palestra administrada pelo Dr. Eduardo Bancalari (Miami, Estados Unidos), ocorrida no 230 Congresso Brasileiro de Perinatologia ocorrido em Gramado (RS) entre os dias 14-17 de setembro de 2016), reproduzida e pesquisada por Paulo R. Margotto. A displasia broncopulmonar (DBP), uma das sequelas mais importante dos recém-nascidos prematuros, infelizmente  não tem diminuído nos últimos anos devido a maior sobrevivência dos recém-nascidos prematuros extremos. Com o uso de esteróide pré-natal, surfactante pós-natal, o uso de padrões menos agressivos de ventilação mecânica (VM) o quadro da DBP mudou muito. Do quadro de enfisema e atelectasia, metaplasia epitelial das vias aéreas, fibrose intersticial, hiperplasia da musculatura lisa das vias aéreas e dos vasos sanguíneos pulmonares, hipertrofia do ventrículo direito (velha DBP) para um quadro de mínimas lesões nas vias aéreas, edema pulmonar, não mais fibrose, e essencialmente, diminuição da septação alveolar e dminuição do desenvolvimento vascular ou seja, </a:t>
            </a:r>
            <a:r>
              <a:rPr lang="pt-BR" altLang="ja-JP" sz="1800" b="1" smtClean="0">
                <a:latin typeface="Times New Roman" pitchFamily="18" charset="0"/>
                <a:ea typeface="MS PGothic" pitchFamily="34" charset="-128"/>
              </a:rPr>
              <a:t>cessa o desenvolvimento alveolar</a:t>
            </a:r>
            <a:r>
              <a:rPr lang="pt-BR" altLang="ja-JP" sz="1800" smtClean="0">
                <a:latin typeface="Times New Roman" pitchFamily="18" charset="0"/>
                <a:ea typeface="MS PGothic" pitchFamily="34" charset="-128"/>
              </a:rPr>
              <a:t> (nova DBP). Entre os fatores que diminuem o desenvolvimento pulmonar se destacam a corioamnionite, a persistência prolongada  do canal arterial hemodinamicamente significativo, altas concentrações de oxigênio, infecção, distensão pulmonar, deficiências nutricionais, restrição do crescimento intrauterino, o não uso de esteróide pré-natal e o grande vilão é a ventilação mecânica prolongada, principalmente quando agressiva (24 horas a 7 dias, 2,4 vezes mais e &gt; 7 dias, 15 vezes mais!) O uso de CPAP nasal, INSURE (intubação-surfactante-extubação) e, como comentadoos </a:t>
            </a:r>
            <a:r>
              <a:rPr lang="pt-BR" altLang="ja-JP" sz="1800" i="1" smtClean="0">
                <a:latin typeface="Times New Roman" pitchFamily="18" charset="0"/>
                <a:ea typeface="MS PGothic" pitchFamily="34" charset="-128"/>
              </a:rPr>
              <a:t>links</a:t>
            </a:r>
            <a:r>
              <a:rPr lang="pt-BR" altLang="ja-JP" sz="1800" smtClean="0">
                <a:latin typeface="Times New Roman" pitchFamily="18" charset="0"/>
                <a:ea typeface="MS PGothic" pitchFamily="34" charset="-128"/>
              </a:rPr>
              <a:t>, o MINI INSURE (uso de surfactante de forma menos invasiva) tem  resultado em menos ventilação mecânica nestes recém-nascidos </a:t>
            </a:r>
            <a:endParaRPr lang="pt-BR" sz="1800" smtClean="0">
              <a:latin typeface="Times New Roman" pitchFamily="18" charset="0"/>
            </a:endParaRPr>
          </a:p>
        </p:txBody>
      </p:sp>
      <p:graphicFrame>
        <p:nvGraphicFramePr>
          <p:cNvPr id="57368" name="Group 24"/>
          <p:cNvGraphicFramePr>
            <a:graphicFrameLocks noGrp="1"/>
          </p:cNvGraphicFramePr>
          <p:nvPr/>
        </p:nvGraphicFramePr>
        <p:xfrm>
          <a:off x="941388" y="292100"/>
          <a:ext cx="9485312" cy="1265238"/>
        </p:xfrm>
        <a:graphic>
          <a:graphicData uri="http://schemas.openxmlformats.org/drawingml/2006/table">
            <a:tbl>
              <a:tblPr/>
              <a:tblGrid>
                <a:gridCol w="3162300"/>
                <a:gridCol w="3160712"/>
                <a:gridCol w="3162300"/>
              </a:tblGrid>
              <a:tr h="12652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que h</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de novo na Patogenia e Preven</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da Displasia Broncopulmonar (23o Congresso Brasileiro de Perinatologia, 14-17 de setembro de 2016, Gramado, RS)</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Eduardo Bancalari (EUA). Realizado por Paulo R. Margotto</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entury Gothic"/>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7351" name="Picture 7" descr="Clique aqui para ver o artigo">
            <a:hlinkClick r:id="rId2"/>
          </p:cNvPr>
          <p:cNvPicPr>
            <a:picLocks noChangeAspect="1" noChangeArrowheads="1"/>
          </p:cNvPicPr>
          <p:nvPr/>
        </p:nvPicPr>
        <p:blipFill>
          <a:blip r:embed="rId3"/>
          <a:srcRect/>
          <a:stretch>
            <a:fillRect/>
          </a:stretch>
        </p:blipFill>
        <p:spPr bwMode="auto">
          <a:xfrm>
            <a:off x="8408988" y="719138"/>
            <a:ext cx="371475" cy="371475"/>
          </a:xfrm>
          <a:prstGeom prst="rect">
            <a:avLst/>
          </a:prstGeom>
          <a:noFill/>
        </p:spPr>
      </p:pic>
      <p:sp>
        <p:nvSpPr>
          <p:cNvPr id="57369" name="AutoShape 25"/>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14300" y="301625"/>
            <a:ext cx="10917238" cy="6429375"/>
          </a:xfrm>
        </p:spPr>
        <p:txBody>
          <a:bodyPr/>
          <a:lstStyle/>
          <a:p>
            <a:pPr>
              <a:lnSpc>
                <a:spcPct val="90000"/>
              </a:lnSpc>
            </a:pPr>
            <a:r>
              <a:rPr lang="pt-BR" altLang="ja-JP" smtClean="0">
                <a:latin typeface="Times New Roman" pitchFamily="18" charset="0"/>
                <a:ea typeface="MS PGothic" pitchFamily="34" charset="-128"/>
              </a:rPr>
              <a:t>Há estratégias de ventilação que podem oferecer vantagens como a ventilação sincronizada com suporte de pressão e a ventilação com objetivo de volume (</a:t>
            </a:r>
            <a:r>
              <a:rPr lang="pt-BR" altLang="ja-JP" i="1" smtClean="0">
                <a:latin typeface="Times New Roman" pitchFamily="18" charset="0"/>
                <a:ea typeface="MS PGothic" pitchFamily="34" charset="-128"/>
              </a:rPr>
              <a:t>volume tarjet ventilation</a:t>
            </a:r>
            <a:r>
              <a:rPr lang="pt-BR" altLang="ja-JP" smtClean="0">
                <a:latin typeface="Times New Roman" pitchFamily="18" charset="0"/>
                <a:ea typeface="MS PGothic" pitchFamily="34" charset="-128"/>
              </a:rPr>
              <a:t>). Na prevenção, ainda em estudo, com destaque para  o uso de </a:t>
            </a:r>
            <a:r>
              <a:rPr lang="pt-BR" altLang="ja-JP" b="1" smtClean="0">
                <a:solidFill>
                  <a:srgbClr val="FFFF00"/>
                </a:solidFill>
                <a:latin typeface="Times New Roman" pitchFamily="18" charset="0"/>
                <a:ea typeface="MS PGothic" pitchFamily="34" charset="-128"/>
              </a:rPr>
              <a:t>budesonida intra-traqueal (0,25mg/kg) com surfactante (100mg/kg) , com resultados dramáticos (a incidência  de DBP/morte foi de 42% versos 66% no grupo controle: RR=0,58;IC a 95% de 0,44-0,77-P=0,001!).</a:t>
            </a:r>
            <a:r>
              <a:rPr lang="pt-BR" altLang="ja-JP" smtClean="0">
                <a:latin typeface="Times New Roman" pitchFamily="18" charset="0"/>
                <a:ea typeface="MS PGothic" pitchFamily="34" charset="-128"/>
              </a:rPr>
              <a:t> Inclusive, o seguimento destes recém-nascidos não demonstrou nenhuma evidência de efeito negativo na evolução neurológica destes recém-nascidos. Também e evidência o uso de célula tronco (melhora a alveolarização inibida com altas concentrações de oxigênio, assim como a significativa redução de medidores inflamatórias nas vias aéreas). Como diz Bancalari E, é impossível eliminar a DBP, principalmente nos RN de 23-24-25-26 semanas, mas com os conhecimentos já adquiridos, podemos diminuir a sua incidência. No entanto, para estes recém-nascidos com extrema prematuridade, teremos que usar novas intervenções ainda em estudo, incluindo o uso de CTGF (um fator de crescimento do tecido conjuntivo -fator profibrótico - que desacelera a alveolarização, sendo produzido em ventilação com alto volume corrente). É importante que saibamos também (nos links) que a DBP associa-e com atraso na maturação cerebral (</a:t>
            </a:r>
            <a:r>
              <a:rPr lang="pt-BR" altLang="ja-JP" b="1" smtClean="0">
                <a:latin typeface="Times New Roman" pitchFamily="18" charset="0"/>
                <a:ea typeface="MS PGothic" pitchFamily="34" charset="-128"/>
              </a:rPr>
              <a:t>3,8 vezes mais; IC a 95% de 1,2 – 12 P=0,023!) </a:t>
            </a:r>
            <a:r>
              <a:rPr lang="pt-BR" altLang="ja-JP" smtClean="0">
                <a:latin typeface="Times New Roman" pitchFamily="18" charset="0"/>
                <a:ea typeface="MS PGothic" pitchFamily="34" charset="-128"/>
              </a:rPr>
              <a:t>Através das discussões diárias na Unidade  de Neonatologia do HMIB/SES/DF, implementamos a idéia que "menos é mais", evitando sempre que possível a ventilação mecânica e quando usada, pelo menor tempo possível, dando prioridade aos métodos de ventilação não invasiva (CPAP precoce, INSURE, MINI INURE,  Ventilação não invasiva e mais recentemente, o uso de cânula de alto fluxo na extubação, ainda em teste na Unidade) e a prioridade na nutrição, principalmente enteral (que evita a proteólise - a DBP é uma doença inflamatória proteolítica) com maior teor proteico. </a:t>
            </a:r>
            <a:endParaRPr lang="pt-BR" smtClean="0">
              <a:latin typeface="Times New Roman" pitchFamily="18" charset="0"/>
            </a:endParaRPr>
          </a:p>
        </p:txBody>
      </p:sp>
      <p:sp>
        <p:nvSpPr>
          <p:cNvPr id="58372" name="AutoShape 4"/>
          <p:cNvSpPr>
            <a:spLocks noChangeArrowheads="1"/>
          </p:cNvSpPr>
          <p:nvPr/>
        </p:nvSpPr>
        <p:spPr bwMode="auto">
          <a:xfrm>
            <a:off x="11490325" y="6049963"/>
            <a:ext cx="474663" cy="674687"/>
          </a:xfrm>
          <a:prstGeom prst="curvedRightArrow">
            <a:avLst>
              <a:gd name="adj1" fmla="val 28428"/>
              <a:gd name="adj2" fmla="val 56856"/>
              <a:gd name="adj3" fmla="val 33333"/>
            </a:avLst>
          </a:prstGeom>
          <a:solidFill>
            <a:srgbClr val="0000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p:txBody>
          <a:bodyPr/>
          <a:lstStyle/>
          <a:p>
            <a:r>
              <a:rPr lang="pt-BR" smtClean="0"/>
              <a:t>    Portanto... </a:t>
            </a:r>
            <a:endParaRPr lang="pt-BR" sz="1200" smtClean="0"/>
          </a:p>
        </p:txBody>
      </p:sp>
      <p:sp>
        <p:nvSpPr>
          <p:cNvPr id="66563" name="Rectangle 3"/>
          <p:cNvSpPr>
            <a:spLocks noGrp="1"/>
          </p:cNvSpPr>
          <p:nvPr>
            <p:ph type="body" idx="1"/>
          </p:nvPr>
        </p:nvSpPr>
        <p:spPr>
          <a:xfrm>
            <a:off x="954088" y="1295400"/>
            <a:ext cx="9312275" cy="4594225"/>
          </a:xfrm>
        </p:spPr>
        <p:txBody>
          <a:bodyPr/>
          <a:lstStyle/>
          <a:p>
            <a:pPr>
              <a:lnSpc>
                <a:spcPct val="80000"/>
              </a:lnSpc>
            </a:pPr>
            <a:r>
              <a:rPr lang="pt-BR" altLang="ja-JP" sz="1600" smtClean="0">
                <a:ea typeface="MS PGothic" pitchFamily="34" charset="-128"/>
              </a:rPr>
              <a:t>Desde a primeira descrição da displasia broncopulmonar (DBP) em 1967 por </a:t>
            </a:r>
            <a:r>
              <a:rPr lang="pt-PT" altLang="ja-JP" sz="1600" smtClean="0">
                <a:ea typeface="MS PGothic" pitchFamily="34" charset="-128"/>
              </a:rPr>
              <a:t>Northway </a:t>
            </a:r>
            <a:r>
              <a:rPr lang="pt-BR" altLang="ja-JP" sz="1600" smtClean="0">
                <a:ea typeface="MS PGothic" pitchFamily="34" charset="-128"/>
              </a:rPr>
              <a:t>a</a:t>
            </a:r>
            <a:r>
              <a:rPr lang="pt-PT" altLang="ja-JP" sz="1600" smtClean="0">
                <a:ea typeface="MS PGothic" pitchFamily="34" charset="-128"/>
              </a:rPr>
              <a:t>população mudou ao longo das décadas e então também mudaram as características do DBP.Em 1999, Alan Jobe colocou o termo "Nova DBP" para descrever essa transição. O gerenciamento de bebês com DBP é controverso e tem uma base de evidências quase inexistente e cita um caso de um bebês com DBP que tinha uma lista de problemas que era quase tão longa como a lista  de medicamentos. O autor abordar estratégias como uso de diurético, corticosteróide, broncodilatadores e terapia anti-refluxo. Especificamente quanto aos diuréticos, um das medicações mais usadas na UTI neonatal (8% dos RN são expostos aos diuréticos!), não liberada pelo FDA (então o seu uso é considerado </a:t>
            </a:r>
            <a:r>
              <a:rPr lang="pt-PT" altLang="ja-JP" sz="1600" i="1" smtClean="0">
                <a:ea typeface="MS PGothic" pitchFamily="34" charset="-128"/>
              </a:rPr>
              <a:t>of label</a:t>
            </a:r>
            <a:r>
              <a:rPr lang="pt-PT" altLang="ja-JP" sz="1600" smtClean="0">
                <a:ea typeface="MS PGothic" pitchFamily="34" charset="-128"/>
              </a:rPr>
              <a:t>), particularmente na prevenção e tratamento da DBP. Há uma grande variabilidade o seu uso entre as Unidades. As complicações são sérias, como nefrolitíase, nefrocalcionose, hiponatremia, hipocalemia, calciúria, doença metabólica óssea, deformidade da parede torácia e e alteração do desenvolvimento da carrtilagem das vias aéreas. Tal como os diuréticos, ocorre o mesmo com o uso de broncodilatadores (usados na "velha DBP com mais envolvimento das vias aéreas e broncoespasmo): há uma escassez de evidências. Quanto aos uso dos corticosteróides, parece prudente reservar o seu uso do para lactentes dependentes da ventilação e para minimizar a dose e a duração de tratamento. Medicamentos anti-refluxo: existe um conjunto de dados evoluindo para sugerir que esses medicamentos são prejudiciais.Não existem provas suficientes para justificar o uso de agentes farmacológicos para tratar o refluxo gastroesofágico na DBP. Temos que evitar de usar drogas sem eficácia. Nos links, Sola A diz, na Palestra do SIBEN-2012 em Belo Horizonte(DBP: ESCOLHA O VENENO) que devemos </a:t>
            </a:r>
            <a:r>
              <a:rPr lang="pt-BR" altLang="ja-JP" sz="1600" smtClean="0">
                <a:ea typeface="MS PGothic" pitchFamily="34" charset="-128"/>
              </a:rPr>
              <a:t>saber que muito dos problemas neonatais de hoje são devidos a soluções inventadas, coisas que não fazíamos antes, de repente começamos a fazer e temos problemas piores. Se o que estamos usando não tem a resposta esperada, suspenda (não podemos usar dois medicamentos "venenosos", como o diurético e o oxigênio concomitantemente) </a:t>
            </a:r>
            <a:endParaRPr lang="pt-BR" sz="1600" smtClean="0"/>
          </a:p>
        </p:txBody>
      </p:sp>
      <p:sp>
        <p:nvSpPr>
          <p:cNvPr id="66564" name="Rectangle 4"/>
          <p:cNvSpPr>
            <a:spLocks noChangeArrowheads="1"/>
          </p:cNvSpPr>
          <p:nvPr/>
        </p:nvSpPr>
        <p:spPr bwMode="auto">
          <a:xfrm>
            <a:off x="10842625" y="6481763"/>
            <a:ext cx="1201738" cy="244475"/>
          </a:xfrm>
          <a:prstGeom prst="rect">
            <a:avLst/>
          </a:prstGeom>
          <a:noFill/>
          <a:ln w="9525">
            <a:noFill/>
            <a:miter lim="800000"/>
            <a:headEnd/>
            <a:tailEnd/>
          </a:ln>
          <a:effectLst/>
        </p:spPr>
        <p:txBody>
          <a:bodyPr wrap="none">
            <a:spAutoFit/>
          </a:bodyPr>
          <a:lstStyle/>
          <a:p>
            <a:pPr defTabSz="914400"/>
            <a:r>
              <a:rPr lang="pt-BR" sz="1000">
                <a:solidFill>
                  <a:schemeClr val="tx2"/>
                </a:solidFill>
              </a:rPr>
              <a:t>Paulo R. Margotto</a:t>
            </a:r>
            <a:endParaRPr lang="pt-BR">
              <a:solidFill>
                <a:schemeClr val="tx2"/>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p:txBody>
          <a:bodyPr/>
          <a:lstStyle/>
          <a:p>
            <a:pPr algn="ctr"/>
            <a:r>
              <a:rPr lang="pt-BR" smtClean="0">
                <a:solidFill>
                  <a:srgbClr val="FFFF00"/>
                </a:solidFill>
              </a:rPr>
              <a:t>Obrigado! Foi muito bom estarmos juntos!</a:t>
            </a:r>
          </a:p>
        </p:txBody>
      </p:sp>
      <p:sp>
        <p:nvSpPr>
          <p:cNvPr id="65541" name="Text Box 5"/>
          <p:cNvSpPr txBox="1">
            <a:spLocks noChangeArrowheads="1"/>
          </p:cNvSpPr>
          <p:nvPr/>
        </p:nvSpPr>
        <p:spPr bwMode="auto">
          <a:xfrm>
            <a:off x="2525713" y="6348413"/>
            <a:ext cx="7448550" cy="366712"/>
          </a:xfrm>
          <a:prstGeom prst="rect">
            <a:avLst/>
          </a:prstGeom>
          <a:noFill/>
          <a:ln w="9525">
            <a:noFill/>
            <a:miter lim="800000"/>
            <a:headEnd/>
            <a:tailEnd/>
          </a:ln>
          <a:effectLst/>
        </p:spPr>
        <p:txBody>
          <a:bodyPr wrap="none">
            <a:spAutoFit/>
          </a:bodyPr>
          <a:lstStyle/>
          <a:p>
            <a:pPr defTabSz="914400"/>
            <a:r>
              <a:rPr lang="pt-BR">
                <a:solidFill>
                  <a:srgbClr val="FFFF00"/>
                </a:solidFill>
              </a:rPr>
              <a:t>Residentes e Staffs da Unidade Neonatal do HMIB/SES/DF (11/9/2017)</a:t>
            </a:r>
          </a:p>
        </p:txBody>
      </p:sp>
      <p:pic>
        <p:nvPicPr>
          <p:cNvPr id="65546" name="Picture 10" descr="20170912_075705"/>
          <p:cNvPicPr>
            <a:picLocks noChangeAspect="1" noChangeArrowheads="1"/>
          </p:cNvPicPr>
          <p:nvPr/>
        </p:nvPicPr>
        <p:blipFill>
          <a:blip r:embed="rId2"/>
          <a:srcRect/>
          <a:stretch>
            <a:fillRect/>
          </a:stretch>
        </p:blipFill>
        <p:spPr bwMode="auto">
          <a:xfrm>
            <a:off x="2366963" y="1879600"/>
            <a:ext cx="7847012" cy="441325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483</TotalTime>
  <Words>5166</Words>
  <Application>Microsoft Office PowerPoint</Application>
  <PresentationFormat>Personalizar</PresentationFormat>
  <Paragraphs>168</Paragraphs>
  <Slides>43</Slides>
  <Notes>0</Notes>
  <HiddenSlides>0</HiddenSlides>
  <MMClips>0</MMClips>
  <ScaleCrop>false</ScaleCrop>
  <HeadingPairs>
    <vt:vector size="4" baseType="variant">
      <vt:variant>
        <vt:lpstr>Tema</vt:lpstr>
      </vt:variant>
      <vt:variant>
        <vt:i4>1</vt:i4>
      </vt:variant>
      <vt:variant>
        <vt:lpstr>Títulos de slides</vt:lpstr>
      </vt:variant>
      <vt:variant>
        <vt:i4>43</vt:i4>
      </vt:variant>
    </vt:vector>
  </HeadingPairs>
  <TitlesOfParts>
    <vt:vector size="44" baseType="lpstr">
      <vt:lpstr>Íon</vt:lpstr>
      <vt:lpstr>Slide 1</vt:lpstr>
      <vt:lpstr>Displasia Broncopulmonar</vt:lpstr>
      <vt:lpstr>Displasia Broncopulmonar</vt:lpstr>
      <vt:lpstr>Displasia Broncopulmonar</vt:lpstr>
      <vt:lpstr>Displasia Broncopulmonar</vt:lpstr>
      <vt:lpstr>Displasia Broncopulmonar</vt:lpstr>
      <vt:lpstr>Displasia Broncopulmonar</vt:lpstr>
      <vt:lpstr>Nota:do Capítulo do Livro Assistência ao Recém-Nascido de Risco</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Displasia Broncopulmonar</vt:lpstr>
      <vt:lpstr>Slide 26</vt:lpstr>
      <vt:lpstr>Slide 27</vt:lpstr>
      <vt:lpstr>Nota do Editor do site, Dr. Paulo R. Margotto. Consultem também! AQUI E AGORA! VAMOS ESTUDAR JUNTOS!</vt:lpstr>
      <vt:lpstr>Slide 29</vt:lpstr>
      <vt:lpstr>Slide 30</vt:lpstr>
      <vt:lpstr>Slide 31</vt:lpstr>
      <vt:lpstr>Slide 32</vt:lpstr>
      <vt:lpstr>Slide 33</vt:lpstr>
      <vt:lpstr>Uso de diurético na displasia broncopulmonar Paulo R. Margotto (em preparação)</vt:lpstr>
      <vt:lpstr>Slide 35</vt:lpstr>
      <vt:lpstr>Slide 36</vt:lpstr>
      <vt:lpstr>Slide 37</vt:lpstr>
      <vt:lpstr>Slide 38</vt:lpstr>
      <vt:lpstr>Portanto...</vt:lpstr>
      <vt:lpstr>Slide 40</vt:lpstr>
      <vt:lpstr>Slide 41</vt:lpstr>
      <vt:lpstr>    Portanto... </vt:lpstr>
      <vt:lpstr>Obrigado! Foi muito bom estarmos juntos!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nelio pereira</dc:creator>
  <cp:lastModifiedBy>Paulo</cp:lastModifiedBy>
  <cp:revision>64</cp:revision>
  <dcterms:created xsi:type="dcterms:W3CDTF">2017-09-06T22:22:20Z</dcterms:created>
  <dcterms:modified xsi:type="dcterms:W3CDTF">2017-09-16T10:27:46Z</dcterms:modified>
</cp:coreProperties>
</file>