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3"/>
  </p:notesMasterIdLst>
  <p:sldIdLst>
    <p:sldId id="256" r:id="rId2"/>
    <p:sldId id="349" r:id="rId3"/>
    <p:sldId id="350" r:id="rId4"/>
    <p:sldId id="261" r:id="rId5"/>
    <p:sldId id="342" r:id="rId6"/>
    <p:sldId id="263" r:id="rId7"/>
    <p:sldId id="343" r:id="rId8"/>
    <p:sldId id="514" r:id="rId9"/>
    <p:sldId id="346" r:id="rId10"/>
    <p:sldId id="515" r:id="rId11"/>
    <p:sldId id="531" r:id="rId12"/>
    <p:sldId id="541" r:id="rId13"/>
    <p:sldId id="290" r:id="rId14"/>
    <p:sldId id="457" r:id="rId15"/>
    <p:sldId id="280" r:id="rId16"/>
    <p:sldId id="437" r:id="rId17"/>
    <p:sldId id="512" r:id="rId18"/>
    <p:sldId id="494" r:id="rId19"/>
    <p:sldId id="482" r:id="rId20"/>
    <p:sldId id="483" r:id="rId21"/>
    <p:sldId id="488" r:id="rId22"/>
    <p:sldId id="513" r:id="rId23"/>
    <p:sldId id="285" r:id="rId24"/>
    <p:sldId id="480" r:id="rId25"/>
    <p:sldId id="420" r:id="rId26"/>
    <p:sldId id="421" r:id="rId27"/>
    <p:sldId id="423" r:id="rId28"/>
    <p:sldId id="424" r:id="rId29"/>
    <p:sldId id="422" r:id="rId30"/>
    <p:sldId id="425" r:id="rId31"/>
    <p:sldId id="426" r:id="rId32"/>
    <p:sldId id="429" r:id="rId33"/>
    <p:sldId id="431" r:id="rId34"/>
    <p:sldId id="530" r:id="rId35"/>
    <p:sldId id="414" r:id="rId36"/>
    <p:sldId id="427" r:id="rId37"/>
    <p:sldId id="432" r:id="rId38"/>
    <p:sldId id="532" r:id="rId39"/>
    <p:sldId id="439" r:id="rId40"/>
    <p:sldId id="540" r:id="rId41"/>
    <p:sldId id="543" r:id="rId42"/>
    <p:sldId id="440" r:id="rId43"/>
    <p:sldId id="533" r:id="rId44"/>
    <p:sldId id="535" r:id="rId45"/>
    <p:sldId id="536" r:id="rId46"/>
    <p:sldId id="537" r:id="rId47"/>
    <p:sldId id="441" r:id="rId48"/>
    <p:sldId id="443" r:id="rId49"/>
    <p:sldId id="450" r:id="rId50"/>
    <p:sldId id="544" r:id="rId51"/>
    <p:sldId id="545" r:id="rId52"/>
    <p:sldId id="546" r:id="rId53"/>
    <p:sldId id="444" r:id="rId54"/>
    <p:sldId id="445" r:id="rId55"/>
    <p:sldId id="446" r:id="rId56"/>
    <p:sldId id="476" r:id="rId57"/>
    <p:sldId id="477" r:id="rId58"/>
    <p:sldId id="481" r:id="rId59"/>
    <p:sldId id="518" r:id="rId60"/>
    <p:sldId id="542" r:id="rId61"/>
    <p:sldId id="547" r:id="rId62"/>
    <p:sldId id="466" r:id="rId63"/>
    <p:sldId id="539" r:id="rId64"/>
    <p:sldId id="538" r:id="rId65"/>
    <p:sldId id="521" r:id="rId66"/>
    <p:sldId id="467" r:id="rId67"/>
    <p:sldId id="522" r:id="rId68"/>
    <p:sldId id="523" r:id="rId69"/>
    <p:sldId id="478" r:id="rId70"/>
    <p:sldId id="487" r:id="rId71"/>
    <p:sldId id="465" r:id="rId72"/>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0"/>
    <p:restoredTop sz="91915" autoAdjust="0"/>
  </p:normalViewPr>
  <p:slideViewPr>
    <p:cSldViewPr>
      <p:cViewPr>
        <p:scale>
          <a:sx n="66" d="100"/>
          <a:sy n="66" d="100"/>
        </p:scale>
        <p:origin x="-72"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FE26F8FE-13EB-4460-9E8F-2B78261A9983}" type="datetimeFigureOut">
              <a:rPr lang="pt-BR"/>
              <a:pPr>
                <a:defRPr/>
              </a:pPr>
              <a:t>12/12/2014</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260A4CEB-3936-46E2-AA1A-EB3E4987B0D2}"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clinicalkey.com/"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Espaço Reservado para Imagem de Slide 1"/>
          <p:cNvSpPr>
            <a:spLocks noGrp="1" noRot="1" noChangeAspect="1"/>
          </p:cNvSpPr>
          <p:nvPr>
            <p:ph type="sldImg"/>
          </p:nvPr>
        </p:nvSpPr>
        <p:spPr bwMode="auto">
          <a:noFill/>
          <a:ln>
            <a:solidFill>
              <a:srgbClr val="000000"/>
            </a:solidFill>
            <a:miter lim="800000"/>
            <a:headEnd/>
            <a:tailEnd/>
          </a:ln>
        </p:spPr>
      </p:sp>
      <p:sp>
        <p:nvSpPr>
          <p:cNvPr id="1638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1638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4F01543-5D10-4146-8058-2F94F1EBAAF4}" type="slidenum">
              <a:rPr lang="pt-BR">
                <a:cs typeface="Arial" charset="0"/>
              </a:rPr>
              <a:pPr fontAlgn="base">
                <a:spcBef>
                  <a:spcPct val="0"/>
                </a:spcBef>
                <a:spcAft>
                  <a:spcPct val="0"/>
                </a:spcAft>
                <a:defRPr/>
              </a:pPr>
              <a:t>2</a:t>
            </a:fld>
            <a:endParaRPr lang="pt-BR">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Espaço Reservado para Imagem de Slide 1"/>
          <p:cNvSpPr>
            <a:spLocks noGrp="1" noRot="1" noChangeAspect="1"/>
          </p:cNvSpPr>
          <p:nvPr>
            <p:ph type="sldImg"/>
          </p:nvPr>
        </p:nvSpPr>
        <p:spPr bwMode="auto">
          <a:noFill/>
          <a:ln>
            <a:solidFill>
              <a:srgbClr val="000000"/>
            </a:solidFill>
            <a:miter lim="800000"/>
            <a:headEnd/>
            <a:tailEnd/>
          </a:ln>
        </p:spPr>
      </p:sp>
      <p:sp>
        <p:nvSpPr>
          <p:cNvPr id="3" name="Espaço Reservado para Anotações 2"/>
          <p:cNvSpPr>
            <a:spLocks noGrp="1"/>
          </p:cNvSpPr>
          <p:nvPr>
            <p:ph type="body" idx="1"/>
          </p:nvPr>
        </p:nvSpPr>
        <p:spPr/>
        <p:txBody>
          <a:bodyPr/>
          <a:lstStyle/>
          <a:p>
            <a:pPr eaLnBrk="1" fontAlgn="auto" hangingPunct="1">
              <a:spcBef>
                <a:spcPts val="0"/>
              </a:spcBef>
              <a:spcAft>
                <a:spcPts val="0"/>
              </a:spcAft>
              <a:defRPr/>
            </a:pPr>
            <a:r>
              <a:rPr lang="en-US" dirty="0" smtClean="0"/>
              <a:t>Oxygen and carbon dioxide pass between the alveolus and the pulmonary capillary bed by passive diffusion from higher to lower concentration. </a:t>
            </a:r>
            <a:r>
              <a:rPr lang="en-US" baseline="30000" dirty="0" smtClean="0">
                <a:hlinkClick r:id="rId3"/>
              </a:rPr>
              <a:t>56</a:t>
            </a:r>
            <a:r>
              <a:rPr lang="en-US" baseline="30000" dirty="0" smtClean="0"/>
              <a:t> </a:t>
            </a:r>
            <a:r>
              <a:rPr lang="en-US" dirty="0" smtClean="0"/>
              <a:t>Because diffusion in a gaseous environment is a function of molecular weight, oxygen diffuses more rapidly through air than carbon dioxide does. However because diffusion across the capillary alveolar membrane involves a shift from the gaseous phase to the liquid phase, solubility of the gas in liquid becomes rate limiting, so carbon dioxide (being far more soluble than oxygen) diffuses 20 times more rapidly. </a:t>
            </a:r>
            <a:r>
              <a:rPr lang="en-US" baseline="30000" dirty="0" smtClean="0">
                <a:hlinkClick r:id="rId3"/>
              </a:rPr>
              <a:t>57</a:t>
            </a:r>
            <a:endParaRPr lang="en-US" dirty="0" smtClean="0"/>
          </a:p>
          <a:p>
            <a:pPr eaLnBrk="1" fontAlgn="auto" hangingPunct="1">
              <a:spcBef>
                <a:spcPts val="0"/>
              </a:spcBef>
              <a:spcAft>
                <a:spcPts val="0"/>
              </a:spcAft>
              <a:defRPr/>
            </a:pPr>
            <a:r>
              <a:rPr lang="en-US" dirty="0" smtClean="0"/>
              <a:t>Diffusion is driven not only by differences in solubility but also by differences in partial pressure of the gases across the capillary alveolar membrane. Gas exchange is consequently most rapid at the beginning of the capillary where the differences in the partial pressure of oxygen (P </a:t>
            </a:r>
            <a:r>
              <a:rPr lang="en-US" cap="all" dirty="0" smtClean="0"/>
              <a:t>O</a:t>
            </a:r>
            <a:r>
              <a:rPr lang="en-US" dirty="0" smtClean="0"/>
              <a:t> </a:t>
            </a:r>
            <a:r>
              <a:rPr lang="en-US" baseline="-25000" dirty="0" smtClean="0"/>
              <a:t>2</a:t>
            </a:r>
            <a:r>
              <a:rPr lang="en-US" dirty="0" smtClean="0"/>
              <a:t>) and P </a:t>
            </a:r>
            <a:r>
              <a:rPr lang="en-US" cap="all" dirty="0" smtClean="0"/>
              <a:t>CO</a:t>
            </a:r>
            <a:r>
              <a:rPr lang="en-US" dirty="0" smtClean="0"/>
              <a:t> </a:t>
            </a:r>
            <a:r>
              <a:rPr lang="en-US" baseline="-25000" dirty="0" smtClean="0"/>
              <a:t>2</a:t>
            </a:r>
            <a:r>
              <a:rPr lang="en-US" dirty="0" smtClean="0"/>
              <a:t> between the alveoli and the capillaries are greatest; gas exchange is virtually complete one third of the way across the pulmonary capillary bed. </a:t>
            </a:r>
            <a:r>
              <a:rPr lang="en-US" baseline="30000" dirty="0" smtClean="0">
                <a:hlinkClick r:id="rId3"/>
              </a:rPr>
              <a:t>58</a:t>
            </a:r>
            <a:r>
              <a:rPr lang="en-US" baseline="30000" dirty="0" smtClean="0"/>
              <a:t> </a:t>
            </a:r>
            <a:r>
              <a:rPr lang="en-US" dirty="0" smtClean="0"/>
              <a:t>Consequently in normal individuals the principal limiting factor for oxygen uptake at rest or during exercise is pulmonary blood flow. </a:t>
            </a:r>
            <a:r>
              <a:rPr lang="en-US" baseline="30000" dirty="0" smtClean="0">
                <a:hlinkClick r:id="rId3"/>
              </a:rPr>
              <a:t>59</a:t>
            </a:r>
            <a:r>
              <a:rPr lang="en-US" baseline="30000" dirty="0" smtClean="0"/>
              <a:t> </a:t>
            </a:r>
            <a:r>
              <a:rPr lang="en-US" dirty="0" smtClean="0"/>
              <a:t>Although the rate of diffusion is not rate limiting in the healthy state, when the alveolar capillary membrane is thickened, diffusion may become sufficiently impaired to prevent complete saturation of available hemoglobin. Carbon monoxide, which has diffusion characteristics similar to those of oxygen, is used to measure diffusion capacity.</a:t>
            </a:r>
          </a:p>
          <a:p>
            <a:pPr eaLnBrk="1" fontAlgn="auto" hangingPunct="1">
              <a:spcBef>
                <a:spcPts val="0"/>
              </a:spcBef>
              <a:spcAft>
                <a:spcPts val="0"/>
              </a:spcAft>
              <a:defRPr/>
            </a:pPr>
            <a:endParaRPr lang="pt-BR" dirty="0"/>
          </a:p>
        </p:txBody>
      </p:sp>
      <p:sp>
        <p:nvSpPr>
          <p:cNvPr id="35843"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F7779D4-F20C-4ED1-B9A3-E9C7E93EA6E9}" type="slidenum">
              <a:rPr lang="pt-BR">
                <a:cs typeface="Arial" charset="0"/>
              </a:rPr>
              <a:pPr fontAlgn="base">
                <a:spcBef>
                  <a:spcPct val="0"/>
                </a:spcBef>
                <a:spcAft>
                  <a:spcPct val="0"/>
                </a:spcAft>
                <a:defRPr/>
              </a:pPr>
              <a:t>20</a:t>
            </a:fld>
            <a:endParaRPr lang="pt-BR">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Espaço Reservado para Imagem de Slide 1"/>
          <p:cNvSpPr>
            <a:spLocks noGrp="1" noRot="1" noChangeAspect="1"/>
          </p:cNvSpPr>
          <p:nvPr>
            <p:ph type="sldImg"/>
          </p:nvPr>
        </p:nvSpPr>
        <p:spPr bwMode="auto">
          <a:noFill/>
          <a:ln>
            <a:solidFill>
              <a:srgbClr val="000000"/>
            </a:solidFill>
            <a:miter lim="800000"/>
            <a:headEnd/>
            <a:tailEnd/>
          </a:ln>
        </p:spPr>
      </p:sp>
      <p:sp>
        <p:nvSpPr>
          <p:cNvPr id="52226"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52227"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EAB4FA9-7EF2-40B1-BD1B-05B7D0071B50}" type="slidenum">
              <a:rPr lang="pt-BR">
                <a:cs typeface="Arial" charset="0"/>
              </a:rPr>
              <a:pPr fontAlgn="base">
                <a:spcBef>
                  <a:spcPct val="0"/>
                </a:spcBef>
                <a:spcAft>
                  <a:spcPct val="0"/>
                </a:spcAft>
                <a:defRPr/>
              </a:pPr>
              <a:t>35</a:t>
            </a:fld>
            <a:endParaRPr lang="pt-BR">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F608D9C3-8771-429E-8688-77DFAAF461BE}" type="datetime1">
              <a:rPr lang="pt-BR"/>
              <a:pPr>
                <a:defRPr/>
              </a:pPr>
              <a:t>12/12/2014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r>
              <a:rPr lang="pt-BR"/>
              <a:t>PVM</a:t>
            </a:r>
          </a:p>
        </p:txBody>
      </p:sp>
      <p:sp>
        <p:nvSpPr>
          <p:cNvPr id="6" name="Espaço Reservado para Número de Slide 5"/>
          <p:cNvSpPr>
            <a:spLocks noGrp="1"/>
          </p:cNvSpPr>
          <p:nvPr>
            <p:ph type="sldNum" sz="quarter" idx="12"/>
          </p:nvPr>
        </p:nvSpPr>
        <p:spPr/>
        <p:txBody>
          <a:bodyPr/>
          <a:lstStyle>
            <a:lvl1pPr>
              <a:defRPr/>
            </a:lvl1pPr>
          </a:lstStyle>
          <a:p>
            <a:pPr>
              <a:defRPr/>
            </a:pPr>
            <a:fld id="{54E8EE47-BFD8-46C8-ABB8-DE1FE8A66B2F}"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9EB308FC-97D7-4D6B-8C9C-228B409BD248}" type="datetime1">
              <a:rPr lang="pt-BR"/>
              <a:pPr>
                <a:defRPr/>
              </a:pPr>
              <a:t>12/12/2014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r>
              <a:rPr lang="pt-BR"/>
              <a:t>PVM</a:t>
            </a:r>
          </a:p>
        </p:txBody>
      </p:sp>
      <p:sp>
        <p:nvSpPr>
          <p:cNvPr id="6" name="Espaço Reservado para Número de Slide 5"/>
          <p:cNvSpPr>
            <a:spLocks noGrp="1"/>
          </p:cNvSpPr>
          <p:nvPr>
            <p:ph type="sldNum" sz="quarter" idx="12"/>
          </p:nvPr>
        </p:nvSpPr>
        <p:spPr/>
        <p:txBody>
          <a:bodyPr/>
          <a:lstStyle>
            <a:lvl1pPr>
              <a:defRPr/>
            </a:lvl1pPr>
          </a:lstStyle>
          <a:p>
            <a:pPr>
              <a:defRPr/>
            </a:pPr>
            <a:fld id="{E4ACF52F-ECB5-4B42-A149-B39C81D80C24}" type="slidenum">
              <a:rPr lang="pt-BR"/>
              <a:pPr>
                <a:defRPr/>
              </a:pPr>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0EACFE92-5FCA-4C64-AF25-4D8FB487A51A}" type="datetime1">
              <a:rPr lang="pt-BR"/>
              <a:pPr>
                <a:defRPr/>
              </a:pPr>
              <a:t>12/12/2014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r>
              <a:rPr lang="pt-BR"/>
              <a:t>PVM</a:t>
            </a:r>
          </a:p>
        </p:txBody>
      </p:sp>
      <p:sp>
        <p:nvSpPr>
          <p:cNvPr id="6" name="Espaço Reservado para Número de Slide 5"/>
          <p:cNvSpPr>
            <a:spLocks noGrp="1"/>
          </p:cNvSpPr>
          <p:nvPr>
            <p:ph type="sldNum" sz="quarter" idx="12"/>
          </p:nvPr>
        </p:nvSpPr>
        <p:spPr/>
        <p:txBody>
          <a:bodyPr/>
          <a:lstStyle>
            <a:lvl1pPr>
              <a:defRPr/>
            </a:lvl1pPr>
          </a:lstStyle>
          <a:p>
            <a:pPr>
              <a:defRPr/>
            </a:pPr>
            <a:fld id="{01C3F002-88FE-4893-BFA8-459A6E552807}"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FB648C0E-58BA-42A3-A77F-C3E736AA2100}" type="datetime1">
              <a:rPr lang="pt-BR"/>
              <a:pPr>
                <a:defRPr/>
              </a:pPr>
              <a:t>12/12/2014</a:t>
            </a:fld>
            <a:endParaRPr lang="pt-BR"/>
          </a:p>
        </p:txBody>
      </p:sp>
      <p:sp>
        <p:nvSpPr>
          <p:cNvPr id="6" name="Espaço Reservado para Rodapé 4"/>
          <p:cNvSpPr>
            <a:spLocks noGrp="1"/>
          </p:cNvSpPr>
          <p:nvPr>
            <p:ph type="ftr" sz="quarter" idx="11"/>
          </p:nvPr>
        </p:nvSpPr>
        <p:spPr/>
        <p:txBody>
          <a:bodyPr/>
          <a:lstStyle>
            <a:lvl1pPr>
              <a:defRPr/>
            </a:lvl1pPr>
          </a:lstStyle>
          <a:p>
            <a:pPr>
              <a:defRPr/>
            </a:pPr>
            <a:r>
              <a:rPr lang="pt-BR"/>
              <a:t>PVM</a:t>
            </a:r>
          </a:p>
        </p:txBody>
      </p:sp>
      <p:sp>
        <p:nvSpPr>
          <p:cNvPr id="7" name="Espaço Reservado para Número de Slide 5"/>
          <p:cNvSpPr>
            <a:spLocks noGrp="1"/>
          </p:cNvSpPr>
          <p:nvPr>
            <p:ph type="sldNum" sz="quarter" idx="12"/>
          </p:nvPr>
        </p:nvSpPr>
        <p:spPr/>
        <p:txBody>
          <a:bodyPr/>
          <a:lstStyle>
            <a:lvl1pPr>
              <a:defRPr/>
            </a:lvl1pPr>
          </a:lstStyle>
          <a:p>
            <a:pPr>
              <a:defRPr/>
            </a:pPr>
            <a:fld id="{DAA5C733-0068-41D7-ACFF-25D37D8CA84A}"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29DD2C8A-D506-4721-9482-F55A6D2423EB}" type="datetime1">
              <a:rPr lang="pt-BR"/>
              <a:pPr>
                <a:defRPr/>
              </a:pPr>
              <a:t>12/12/2014</a:t>
            </a:fld>
            <a:endParaRPr lang="pt-BR"/>
          </a:p>
        </p:txBody>
      </p:sp>
      <p:sp>
        <p:nvSpPr>
          <p:cNvPr id="8" name="Espaço Reservado para Rodapé 4"/>
          <p:cNvSpPr>
            <a:spLocks noGrp="1"/>
          </p:cNvSpPr>
          <p:nvPr>
            <p:ph type="ftr" sz="quarter" idx="11"/>
          </p:nvPr>
        </p:nvSpPr>
        <p:spPr/>
        <p:txBody>
          <a:bodyPr/>
          <a:lstStyle>
            <a:lvl1pPr>
              <a:defRPr/>
            </a:lvl1pPr>
          </a:lstStyle>
          <a:p>
            <a:pPr>
              <a:defRPr/>
            </a:pPr>
            <a:r>
              <a:rPr lang="pt-BR"/>
              <a:t>PVM</a:t>
            </a:r>
          </a:p>
        </p:txBody>
      </p:sp>
      <p:sp>
        <p:nvSpPr>
          <p:cNvPr id="9" name="Espaço Reservado para Número de Slide 5"/>
          <p:cNvSpPr>
            <a:spLocks noGrp="1"/>
          </p:cNvSpPr>
          <p:nvPr>
            <p:ph type="sldNum" sz="quarter" idx="12"/>
          </p:nvPr>
        </p:nvSpPr>
        <p:spPr/>
        <p:txBody>
          <a:bodyPr/>
          <a:lstStyle>
            <a:lvl1pPr>
              <a:defRPr/>
            </a:lvl1pPr>
          </a:lstStyle>
          <a:p>
            <a:pPr>
              <a:defRPr/>
            </a:pPr>
            <a:fld id="{175FADDD-5AAA-4A13-8ADF-9A5B97BDCF50}"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F3782E82-649E-4953-97E0-6CA6DA83AC20}" type="datetime1">
              <a:rPr lang="pt-BR"/>
              <a:pPr>
                <a:defRPr/>
              </a:pPr>
              <a:t>12/12/2014</a:t>
            </a:fld>
            <a:endParaRPr lang="pt-BR"/>
          </a:p>
        </p:txBody>
      </p:sp>
      <p:sp>
        <p:nvSpPr>
          <p:cNvPr id="4" name="Espaço Reservado para Rodapé 4"/>
          <p:cNvSpPr>
            <a:spLocks noGrp="1"/>
          </p:cNvSpPr>
          <p:nvPr>
            <p:ph type="ftr" sz="quarter" idx="11"/>
          </p:nvPr>
        </p:nvSpPr>
        <p:spPr/>
        <p:txBody>
          <a:bodyPr/>
          <a:lstStyle>
            <a:lvl1pPr>
              <a:defRPr/>
            </a:lvl1pPr>
          </a:lstStyle>
          <a:p>
            <a:pPr>
              <a:defRPr/>
            </a:pPr>
            <a:r>
              <a:rPr lang="pt-BR"/>
              <a:t>PVM</a:t>
            </a:r>
          </a:p>
        </p:txBody>
      </p:sp>
      <p:sp>
        <p:nvSpPr>
          <p:cNvPr id="5" name="Espaço Reservado para Número de Slide 5"/>
          <p:cNvSpPr>
            <a:spLocks noGrp="1"/>
          </p:cNvSpPr>
          <p:nvPr>
            <p:ph type="sldNum" sz="quarter" idx="12"/>
          </p:nvPr>
        </p:nvSpPr>
        <p:spPr/>
        <p:txBody>
          <a:bodyPr/>
          <a:lstStyle>
            <a:lvl1pPr>
              <a:defRPr/>
            </a:lvl1pPr>
          </a:lstStyle>
          <a:p>
            <a:pPr>
              <a:defRPr/>
            </a:pPr>
            <a:fld id="{2EA858F0-835F-41F2-9749-92BA1A1DC976}"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49375187-B0C6-4CD6-8750-3B32DD163E07}" type="datetime1">
              <a:rPr lang="pt-BR"/>
              <a:pPr>
                <a:defRPr/>
              </a:pPr>
              <a:t>12/12/2014</a:t>
            </a:fld>
            <a:endParaRPr lang="pt-BR"/>
          </a:p>
        </p:txBody>
      </p:sp>
      <p:sp>
        <p:nvSpPr>
          <p:cNvPr id="3" name="Espaço Reservado para Rodapé 4"/>
          <p:cNvSpPr>
            <a:spLocks noGrp="1"/>
          </p:cNvSpPr>
          <p:nvPr>
            <p:ph type="ftr" sz="quarter" idx="11"/>
          </p:nvPr>
        </p:nvSpPr>
        <p:spPr/>
        <p:txBody>
          <a:bodyPr/>
          <a:lstStyle>
            <a:lvl1pPr>
              <a:defRPr/>
            </a:lvl1pPr>
          </a:lstStyle>
          <a:p>
            <a:pPr>
              <a:defRPr/>
            </a:pPr>
            <a:r>
              <a:rPr lang="pt-BR"/>
              <a:t>PVM</a:t>
            </a:r>
          </a:p>
        </p:txBody>
      </p:sp>
      <p:sp>
        <p:nvSpPr>
          <p:cNvPr id="4" name="Espaço Reservado para Número de Slide 5"/>
          <p:cNvSpPr>
            <a:spLocks noGrp="1"/>
          </p:cNvSpPr>
          <p:nvPr>
            <p:ph type="sldNum" sz="quarter" idx="12"/>
          </p:nvPr>
        </p:nvSpPr>
        <p:spPr/>
        <p:txBody>
          <a:bodyPr/>
          <a:lstStyle>
            <a:lvl1pPr>
              <a:defRPr/>
            </a:lvl1pPr>
          </a:lstStyle>
          <a:p>
            <a:pPr>
              <a:defRPr/>
            </a:pPr>
            <a:fld id="{AD22F613-2514-40B0-8B9F-B0709DB30B6B}"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65811867-0FAE-4FB5-9954-2ADF3EB4C5A8}" type="datetime1">
              <a:rPr lang="pt-BR"/>
              <a:pPr>
                <a:defRPr/>
              </a:pPr>
              <a:t>12/12/2014</a:t>
            </a:fld>
            <a:endParaRPr lang="pt-BR"/>
          </a:p>
        </p:txBody>
      </p:sp>
      <p:sp>
        <p:nvSpPr>
          <p:cNvPr id="6" name="Espaço Reservado para Rodapé 4"/>
          <p:cNvSpPr>
            <a:spLocks noGrp="1"/>
          </p:cNvSpPr>
          <p:nvPr>
            <p:ph type="ftr" sz="quarter" idx="11"/>
          </p:nvPr>
        </p:nvSpPr>
        <p:spPr/>
        <p:txBody>
          <a:bodyPr/>
          <a:lstStyle>
            <a:lvl1pPr>
              <a:defRPr/>
            </a:lvl1pPr>
          </a:lstStyle>
          <a:p>
            <a:pPr>
              <a:defRPr/>
            </a:pPr>
            <a:r>
              <a:rPr lang="pt-BR"/>
              <a:t>PVM</a:t>
            </a:r>
          </a:p>
        </p:txBody>
      </p:sp>
      <p:sp>
        <p:nvSpPr>
          <p:cNvPr id="7" name="Espaço Reservado para Número de Slide 5"/>
          <p:cNvSpPr>
            <a:spLocks noGrp="1"/>
          </p:cNvSpPr>
          <p:nvPr>
            <p:ph type="sldNum" sz="quarter" idx="12"/>
          </p:nvPr>
        </p:nvSpPr>
        <p:spPr/>
        <p:txBody>
          <a:bodyPr/>
          <a:lstStyle>
            <a:lvl1pPr>
              <a:defRPr/>
            </a:lvl1pPr>
          </a:lstStyle>
          <a:p>
            <a:pPr>
              <a:defRPr/>
            </a:pPr>
            <a:fld id="{D8770ACC-BD45-4C82-A5CE-BD07A8A33EEA}"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pt-BR" noProof="0"/>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AF0F81D2-F8C8-418A-A5B7-382186B2B1EF}" type="datetime1">
              <a:rPr lang="pt-BR"/>
              <a:pPr>
                <a:defRPr/>
              </a:pPr>
              <a:t>12/12/2014</a:t>
            </a:fld>
            <a:endParaRPr lang="pt-BR"/>
          </a:p>
        </p:txBody>
      </p:sp>
      <p:sp>
        <p:nvSpPr>
          <p:cNvPr id="6" name="Espaço Reservado para Rodapé 4"/>
          <p:cNvSpPr>
            <a:spLocks noGrp="1"/>
          </p:cNvSpPr>
          <p:nvPr>
            <p:ph type="ftr" sz="quarter" idx="11"/>
          </p:nvPr>
        </p:nvSpPr>
        <p:spPr/>
        <p:txBody>
          <a:bodyPr/>
          <a:lstStyle>
            <a:lvl1pPr>
              <a:defRPr/>
            </a:lvl1pPr>
          </a:lstStyle>
          <a:p>
            <a:pPr>
              <a:defRPr/>
            </a:pPr>
            <a:r>
              <a:rPr lang="pt-BR"/>
              <a:t>PVM</a:t>
            </a:r>
          </a:p>
        </p:txBody>
      </p:sp>
      <p:sp>
        <p:nvSpPr>
          <p:cNvPr id="7" name="Espaço Reservado para Número de Slide 5"/>
          <p:cNvSpPr>
            <a:spLocks noGrp="1"/>
          </p:cNvSpPr>
          <p:nvPr>
            <p:ph type="sldNum" sz="quarter" idx="12"/>
          </p:nvPr>
        </p:nvSpPr>
        <p:spPr/>
        <p:txBody>
          <a:bodyPr/>
          <a:lstStyle>
            <a:lvl1pPr>
              <a:defRPr/>
            </a:lvl1pPr>
          </a:lstStyle>
          <a:p>
            <a:pPr>
              <a:defRPr/>
            </a:pPr>
            <a:fld id="{2662D9C3-2FAA-4D74-9326-A779A44E73C2}"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58EE52CE-0909-4D13-AFA4-0DC4ED8B2C73}" type="datetime1">
              <a:rPr lang="pt-BR"/>
              <a:pPr>
                <a:defRPr/>
              </a:pPr>
              <a:t>12/12/2014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r>
              <a:rPr lang="pt-BR"/>
              <a:t>PVM</a:t>
            </a:r>
          </a:p>
        </p:txBody>
      </p:sp>
      <p:sp>
        <p:nvSpPr>
          <p:cNvPr id="6" name="Espaço Reservado para Número de Slide 5"/>
          <p:cNvSpPr>
            <a:spLocks noGrp="1"/>
          </p:cNvSpPr>
          <p:nvPr>
            <p:ph type="sldNum" sz="quarter" idx="12"/>
          </p:nvPr>
        </p:nvSpPr>
        <p:spPr/>
        <p:txBody>
          <a:bodyPr/>
          <a:lstStyle>
            <a:lvl1pPr>
              <a:defRPr/>
            </a:lvl1pPr>
          </a:lstStyle>
          <a:p>
            <a:pPr>
              <a:defRPr/>
            </a:pPr>
            <a:fld id="{25EFA63A-B81F-4369-84AD-3153F551BADE}"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8F56717F-1A11-463B-B207-E9353D9ED158}" type="datetime1">
              <a:rPr lang="pt-BR"/>
              <a:pPr>
                <a:defRPr/>
              </a:pPr>
              <a:t>12/12/2014</a:t>
            </a:fld>
            <a:endParaRPr lang="pt-BR"/>
          </a:p>
        </p:txBody>
      </p:sp>
      <p:sp>
        <p:nvSpPr>
          <p:cNvPr id="5" name="Espaço Reservado para Rodapé 4"/>
          <p:cNvSpPr>
            <a:spLocks noGrp="1"/>
          </p:cNvSpPr>
          <p:nvPr>
            <p:ph type="ftr" sz="quarter" idx="11"/>
          </p:nvPr>
        </p:nvSpPr>
        <p:spPr/>
        <p:txBody>
          <a:bodyPr/>
          <a:lstStyle>
            <a:lvl1pPr>
              <a:defRPr/>
            </a:lvl1pPr>
          </a:lstStyle>
          <a:p>
            <a:pPr>
              <a:defRPr/>
            </a:pPr>
            <a:r>
              <a:rPr lang="pt-BR"/>
              <a:t>PVM</a:t>
            </a:r>
          </a:p>
        </p:txBody>
      </p:sp>
      <p:sp>
        <p:nvSpPr>
          <p:cNvPr id="6" name="Espaço Reservado para Número de Slide 5"/>
          <p:cNvSpPr>
            <a:spLocks noGrp="1"/>
          </p:cNvSpPr>
          <p:nvPr>
            <p:ph type="sldNum" sz="quarter" idx="12"/>
          </p:nvPr>
        </p:nvSpPr>
        <p:spPr/>
        <p:txBody>
          <a:bodyPr/>
          <a:lstStyle>
            <a:lvl1pPr>
              <a:defRPr/>
            </a:lvl1pPr>
          </a:lstStyle>
          <a:p>
            <a:pPr>
              <a:defRPr/>
            </a:pPr>
            <a:fld id="{3A32F0BE-9174-44BD-83AA-78B607572E83}"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1">
          <a:gsLst>
            <a:gs pos="0">
              <a:srgbClr val="000000"/>
            </a:gs>
            <a:gs pos="99001">
              <a:srgbClr val="0A128C"/>
            </a:gs>
            <a:gs pos="100000">
              <a:srgbClr val="0A128C"/>
            </a:gs>
          </a:gsLst>
          <a:lin ang="5400000"/>
        </a:gradFill>
        <a:effectLst/>
      </p:bgPr>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E8A0B5C6-EF2D-404A-988B-9B3E3A60799A}" type="datetime1">
              <a:rPr lang="pt-BR"/>
              <a:pPr>
                <a:defRPr/>
              </a:pPr>
              <a:t>12/12/2014</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r>
              <a:rPr lang="pt-BR"/>
              <a:t>PVM</a:t>
            </a: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26AA93F1-F73B-45C1-B98E-3ACB486B7205}"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sldNum="0" hd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www.paulomargotto.com.br/"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1.png"/></Relationships>
</file>

<file path=ppt/slides/_rels/slide3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47.png"/></Relationships>
</file>

<file path=ppt/slides/_rels/slide5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7.xml"/><Relationship Id="rId4" Type="http://schemas.openxmlformats.org/officeDocument/2006/relationships/image" Target="../media/image54.png"/></Relationships>
</file>

<file path=ppt/slides/_rels/slide56.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7.pn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60.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60.png"/><Relationship Id="rId7" Type="http://schemas.openxmlformats.org/officeDocument/2006/relationships/image" Target="../media/image2.png"/><Relationship Id="rId2" Type="http://schemas.openxmlformats.org/officeDocument/2006/relationships/image" Target="../media/image59.png"/><Relationship Id="rId1" Type="http://schemas.openxmlformats.org/officeDocument/2006/relationships/slideLayout" Target="../slideLayouts/slideLayout2.xml"/><Relationship Id="rId6" Type="http://schemas.openxmlformats.org/officeDocument/2006/relationships/image" Target="../media/image1.jpeg"/><Relationship Id="rId5" Type="http://schemas.openxmlformats.org/officeDocument/2006/relationships/image" Target="../media/image61.jpeg"/><Relationship Id="rId4" Type="http://schemas.openxmlformats.org/officeDocument/2006/relationships/image" Target="../media/image42.png"/></Relationships>
</file>

<file path=ppt/slides/_rels/slide6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2.png"/><Relationship Id="rId1" Type="http://schemas.openxmlformats.org/officeDocument/2006/relationships/slideLayout" Target="../slideLayouts/slideLayout7.xml"/><Relationship Id="rId5" Type="http://schemas.openxmlformats.org/officeDocument/2006/relationships/image" Target="../media/image64.png"/><Relationship Id="rId4" Type="http://schemas.openxmlformats.org/officeDocument/2006/relationships/image" Target="../media/image63.pn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62.png"/><Relationship Id="rId1" Type="http://schemas.openxmlformats.org/officeDocument/2006/relationships/slideLayout" Target="../slideLayouts/slideLayout7.xml"/><Relationship Id="rId5" Type="http://schemas.openxmlformats.org/officeDocument/2006/relationships/image" Target="../media/image45.png"/><Relationship Id="rId4" Type="http://schemas.openxmlformats.org/officeDocument/2006/relationships/image" Target="../media/image66.png"/></Relationships>
</file>

<file path=ppt/slides/_rels/slide6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62.pn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67.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2.pn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69.png"/><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71.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ítulo 1"/>
          <p:cNvSpPr>
            <a:spLocks noGrp="1"/>
          </p:cNvSpPr>
          <p:nvPr>
            <p:ph type="ctrTitle"/>
          </p:nvPr>
        </p:nvSpPr>
        <p:spPr>
          <a:xfrm>
            <a:off x="685800" y="1052513"/>
            <a:ext cx="7772400" cy="2547937"/>
          </a:xfrm>
        </p:spPr>
        <p:txBody>
          <a:bodyPr/>
          <a:lstStyle/>
          <a:p>
            <a:pPr eaLnBrk="1" hangingPunct="1"/>
            <a:r>
              <a:rPr lang="pt-BR" smtClean="0">
                <a:solidFill>
                  <a:schemeClr val="bg1"/>
                </a:solidFill>
              </a:rPr>
              <a:t>ESPAÇO MORTO</a:t>
            </a:r>
            <a:br>
              <a:rPr lang="pt-BR" smtClean="0">
                <a:solidFill>
                  <a:schemeClr val="bg1"/>
                </a:solidFill>
              </a:rPr>
            </a:br>
            <a:r>
              <a:rPr lang="pt-BR" smtClean="0">
                <a:solidFill>
                  <a:schemeClr val="bg1"/>
                </a:solidFill>
              </a:rPr>
              <a:t>&amp;</a:t>
            </a:r>
            <a:br>
              <a:rPr lang="pt-BR" smtClean="0">
                <a:solidFill>
                  <a:schemeClr val="bg1"/>
                </a:solidFill>
              </a:rPr>
            </a:br>
            <a:r>
              <a:rPr lang="pt-BR" smtClean="0">
                <a:solidFill>
                  <a:schemeClr val="bg1"/>
                </a:solidFill>
              </a:rPr>
              <a:t>CAPNOGRAFIA VOLUMÉTRICA</a:t>
            </a:r>
          </a:p>
        </p:txBody>
      </p:sp>
      <p:sp>
        <p:nvSpPr>
          <p:cNvPr id="14338" name="Subtítulo 2"/>
          <p:cNvSpPr>
            <a:spLocks noGrp="1"/>
          </p:cNvSpPr>
          <p:nvPr>
            <p:ph type="subTitle" idx="1"/>
          </p:nvPr>
        </p:nvSpPr>
        <p:spPr>
          <a:xfrm>
            <a:off x="1371600" y="3886200"/>
            <a:ext cx="6400800" cy="2495550"/>
          </a:xfrm>
        </p:spPr>
        <p:txBody>
          <a:bodyPr/>
          <a:lstStyle/>
          <a:p>
            <a:pPr eaLnBrk="1" hangingPunct="1">
              <a:lnSpc>
                <a:spcPct val="80000"/>
              </a:lnSpc>
            </a:pPr>
            <a:endParaRPr lang="pt-BR" sz="2000" smtClean="0">
              <a:solidFill>
                <a:srgbClr val="FFFF00"/>
              </a:solidFill>
            </a:endParaRPr>
          </a:p>
          <a:p>
            <a:pPr eaLnBrk="1" hangingPunct="1">
              <a:lnSpc>
                <a:spcPct val="80000"/>
              </a:lnSpc>
            </a:pPr>
            <a:endParaRPr lang="pt-BR" sz="2000" smtClean="0">
              <a:solidFill>
                <a:srgbClr val="FFFF00"/>
              </a:solidFill>
            </a:endParaRPr>
          </a:p>
          <a:p>
            <a:pPr eaLnBrk="1" hangingPunct="1">
              <a:lnSpc>
                <a:spcPct val="80000"/>
              </a:lnSpc>
            </a:pPr>
            <a:r>
              <a:rPr lang="pt-BR" sz="2000" smtClean="0">
                <a:solidFill>
                  <a:schemeClr val="bg1"/>
                </a:solidFill>
              </a:rPr>
              <a:t>Plínio Vasconcelos Maia</a:t>
            </a:r>
          </a:p>
          <a:p>
            <a:pPr eaLnBrk="1" hangingPunct="1">
              <a:lnSpc>
                <a:spcPct val="80000"/>
              </a:lnSpc>
            </a:pPr>
            <a:r>
              <a:rPr lang="pt-BR" sz="2000" smtClean="0">
                <a:solidFill>
                  <a:schemeClr val="bg1"/>
                </a:solidFill>
              </a:rPr>
              <a:t>HMEM</a:t>
            </a:r>
          </a:p>
          <a:p>
            <a:pPr eaLnBrk="1" hangingPunct="1">
              <a:lnSpc>
                <a:spcPct val="80000"/>
              </a:lnSpc>
            </a:pPr>
            <a:r>
              <a:rPr lang="pt-BR" sz="1800" smtClean="0">
                <a:solidFill>
                  <a:schemeClr val="bg1"/>
                </a:solidFill>
              </a:rPr>
              <a:t>Vitória da Conquista, BA</a:t>
            </a:r>
            <a:endParaRPr lang="pt-BR" sz="2000" smtClean="0">
              <a:solidFill>
                <a:schemeClr val="bg1"/>
              </a:solidFill>
            </a:endParaRPr>
          </a:p>
          <a:p>
            <a:pPr eaLnBrk="1" hangingPunct="1">
              <a:lnSpc>
                <a:spcPct val="80000"/>
              </a:lnSpc>
            </a:pPr>
            <a:r>
              <a:rPr lang="pt-BR" sz="2000" smtClean="0">
                <a:solidFill>
                  <a:schemeClr val="bg1"/>
                </a:solidFill>
                <a:hlinkClick r:id="rId2"/>
              </a:rPr>
              <a:t>www.paulomargotto.com.br</a:t>
            </a:r>
            <a:endParaRPr lang="pt-BR" sz="2000" smtClean="0">
              <a:solidFill>
                <a:schemeClr val="bg1"/>
              </a:solidFill>
            </a:endParaRPr>
          </a:p>
          <a:p>
            <a:pPr eaLnBrk="1" hangingPunct="1">
              <a:lnSpc>
                <a:spcPct val="80000"/>
              </a:lnSpc>
            </a:pPr>
            <a:r>
              <a:rPr lang="pt-BR" sz="2000" smtClean="0">
                <a:solidFill>
                  <a:schemeClr val="bg1"/>
                </a:solidFill>
              </a:rPr>
              <a:t>Brasília, 12 de dezembro de 2014</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ítulo 1"/>
          <p:cNvSpPr>
            <a:spLocks noGrp="1"/>
          </p:cNvSpPr>
          <p:nvPr>
            <p:ph type="title"/>
          </p:nvPr>
        </p:nvSpPr>
        <p:spPr/>
        <p:txBody>
          <a:bodyPr/>
          <a:lstStyle/>
          <a:p>
            <a:pPr eaLnBrk="1" hangingPunct="1"/>
            <a:r>
              <a:rPr lang="pt-BR" smtClean="0">
                <a:solidFill>
                  <a:schemeClr val="bg1"/>
                </a:solidFill>
              </a:rPr>
              <a:t>VM e Proteção Pulmonar</a:t>
            </a:r>
          </a:p>
        </p:txBody>
      </p:sp>
      <p:sp>
        <p:nvSpPr>
          <p:cNvPr id="15362" name="Espaço Reservado para Conteúdo 2"/>
          <p:cNvSpPr>
            <a:spLocks noGrp="1"/>
          </p:cNvSpPr>
          <p:nvPr>
            <p:ph idx="1"/>
          </p:nvPr>
        </p:nvSpPr>
        <p:spPr>
          <a:xfrm>
            <a:off x="457200" y="1600200"/>
            <a:ext cx="8229600" cy="4852988"/>
          </a:xfrm>
        </p:spPr>
        <p:txBody>
          <a:bodyPr/>
          <a:lstStyle/>
          <a:p>
            <a:pPr marL="0" indent="0" algn="ctr" eaLnBrk="1" hangingPunct="1">
              <a:buFont typeface="Arial" charset="0"/>
              <a:buNone/>
            </a:pPr>
            <a:r>
              <a:rPr lang="pt-BR" smtClean="0">
                <a:solidFill>
                  <a:schemeClr val="bg1"/>
                </a:solidFill>
              </a:rPr>
              <a:t>Parâmetros da VM</a:t>
            </a:r>
          </a:p>
          <a:p>
            <a:pPr marL="0" indent="0" algn="ctr" eaLnBrk="1" hangingPunct="1">
              <a:buFont typeface="Arial" charset="0"/>
              <a:buNone/>
            </a:pPr>
            <a:endParaRPr lang="pt-BR" smtClean="0">
              <a:solidFill>
                <a:schemeClr val="bg1"/>
              </a:solidFill>
            </a:endParaRPr>
          </a:p>
          <a:p>
            <a:pPr marL="0" indent="0" algn="ctr" eaLnBrk="1" hangingPunct="1">
              <a:buFont typeface="Arial" charset="0"/>
              <a:buNone/>
            </a:pPr>
            <a:r>
              <a:rPr lang="pt-BR" smtClean="0">
                <a:solidFill>
                  <a:schemeClr val="bg1"/>
                </a:solidFill>
              </a:rPr>
              <a:t>Resposta mecânica</a:t>
            </a:r>
          </a:p>
          <a:p>
            <a:pPr marL="0" indent="0" algn="ctr" eaLnBrk="1" hangingPunct="1">
              <a:buFont typeface="Arial" charset="0"/>
              <a:buNone/>
            </a:pPr>
            <a:r>
              <a:rPr lang="pt-BR" smtClean="0">
                <a:solidFill>
                  <a:schemeClr val="bg1"/>
                </a:solidFill>
              </a:rPr>
              <a:t>Resposta fisiológica</a:t>
            </a:r>
          </a:p>
          <a:p>
            <a:pPr marL="0" indent="0" algn="ctr" eaLnBrk="1" hangingPunct="1">
              <a:buFont typeface="Arial" charset="0"/>
              <a:buNone/>
            </a:pPr>
            <a:endParaRPr lang="pt-BR" smtClean="0">
              <a:solidFill>
                <a:schemeClr val="bg1"/>
              </a:solidFill>
            </a:endParaRPr>
          </a:p>
          <a:p>
            <a:pPr marL="0" indent="0" algn="ctr" eaLnBrk="1" hangingPunct="1">
              <a:buFont typeface="Arial" charset="0"/>
              <a:buNone/>
            </a:pPr>
            <a:r>
              <a:rPr lang="pt-BR" smtClean="0">
                <a:solidFill>
                  <a:schemeClr val="bg1"/>
                </a:solidFill>
              </a:rPr>
              <a:t>Monitorização Clínica</a:t>
            </a:r>
          </a:p>
          <a:p>
            <a:pPr marL="0" indent="0" algn="ctr" eaLnBrk="1" hangingPunct="1">
              <a:buFont typeface="Arial" charset="0"/>
              <a:buNone/>
            </a:pPr>
            <a:r>
              <a:rPr lang="pt-BR" smtClean="0">
                <a:solidFill>
                  <a:schemeClr val="bg1"/>
                </a:solidFill>
              </a:rPr>
              <a:t>Monitorização Laboratorial</a:t>
            </a:r>
          </a:p>
        </p:txBody>
      </p:sp>
      <p:sp>
        <p:nvSpPr>
          <p:cNvPr id="4" name="Seta para baixo 3"/>
          <p:cNvSpPr/>
          <p:nvPr/>
        </p:nvSpPr>
        <p:spPr>
          <a:xfrm>
            <a:off x="4140200" y="2349500"/>
            <a:ext cx="792163"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Seta para baixo 4"/>
          <p:cNvSpPr/>
          <p:nvPr/>
        </p:nvSpPr>
        <p:spPr>
          <a:xfrm>
            <a:off x="4211638" y="4076700"/>
            <a:ext cx="792162"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ítulo 1"/>
          <p:cNvSpPr>
            <a:spLocks noGrp="1"/>
          </p:cNvSpPr>
          <p:nvPr>
            <p:ph type="title"/>
          </p:nvPr>
        </p:nvSpPr>
        <p:spPr/>
        <p:txBody>
          <a:bodyPr/>
          <a:lstStyle/>
          <a:p>
            <a:pPr eaLnBrk="1" hangingPunct="1"/>
            <a:r>
              <a:rPr lang="pt-BR" smtClean="0">
                <a:solidFill>
                  <a:schemeClr val="bg1"/>
                </a:solidFill>
              </a:rPr>
              <a:t>VM e Proteção Pulmonar</a:t>
            </a:r>
          </a:p>
        </p:txBody>
      </p:sp>
      <p:sp>
        <p:nvSpPr>
          <p:cNvPr id="17410" name="Espaço Reservado para Conteúdo 2"/>
          <p:cNvSpPr>
            <a:spLocks noGrp="1"/>
          </p:cNvSpPr>
          <p:nvPr>
            <p:ph idx="1"/>
          </p:nvPr>
        </p:nvSpPr>
        <p:spPr>
          <a:xfrm>
            <a:off x="420688" y="1651000"/>
            <a:ext cx="8229600" cy="4852988"/>
          </a:xfrm>
        </p:spPr>
        <p:txBody>
          <a:bodyPr/>
          <a:lstStyle/>
          <a:p>
            <a:pPr marL="0" indent="0" algn="ctr" eaLnBrk="1" hangingPunct="1">
              <a:buFont typeface="Arial" charset="0"/>
              <a:buNone/>
            </a:pPr>
            <a:r>
              <a:rPr lang="pt-BR" smtClean="0">
                <a:solidFill>
                  <a:schemeClr val="bg1"/>
                </a:solidFill>
              </a:rPr>
              <a:t>Parâmetros da VM</a:t>
            </a:r>
          </a:p>
          <a:p>
            <a:pPr marL="0" indent="0" algn="ctr" eaLnBrk="1" hangingPunct="1">
              <a:buFont typeface="Arial" charset="0"/>
              <a:buNone/>
            </a:pPr>
            <a:endParaRPr lang="pt-BR" smtClean="0">
              <a:solidFill>
                <a:schemeClr val="bg1"/>
              </a:solidFill>
            </a:endParaRPr>
          </a:p>
          <a:p>
            <a:pPr marL="0" indent="0" algn="ctr" eaLnBrk="1" hangingPunct="1">
              <a:buFont typeface="Arial" charset="0"/>
              <a:buNone/>
            </a:pPr>
            <a:r>
              <a:rPr lang="pt-BR" smtClean="0">
                <a:solidFill>
                  <a:schemeClr val="bg1"/>
                </a:solidFill>
              </a:rPr>
              <a:t>Resposta mecânica</a:t>
            </a:r>
          </a:p>
          <a:p>
            <a:pPr marL="0" indent="0" algn="ctr" eaLnBrk="1" hangingPunct="1">
              <a:buFont typeface="Arial" charset="0"/>
              <a:buNone/>
            </a:pPr>
            <a:r>
              <a:rPr lang="pt-BR" smtClean="0">
                <a:solidFill>
                  <a:schemeClr val="bg1"/>
                </a:solidFill>
              </a:rPr>
              <a:t>Resposta fisiológica</a:t>
            </a:r>
          </a:p>
          <a:p>
            <a:pPr marL="0" indent="0" algn="ctr" eaLnBrk="1" hangingPunct="1">
              <a:buFont typeface="Arial" charset="0"/>
              <a:buNone/>
            </a:pPr>
            <a:endParaRPr lang="pt-BR" smtClean="0">
              <a:solidFill>
                <a:schemeClr val="bg1"/>
              </a:solidFill>
            </a:endParaRPr>
          </a:p>
          <a:p>
            <a:pPr marL="0" indent="0" algn="ctr" eaLnBrk="1" hangingPunct="1">
              <a:buFont typeface="Arial" charset="0"/>
              <a:buNone/>
            </a:pPr>
            <a:r>
              <a:rPr lang="pt-BR" smtClean="0">
                <a:solidFill>
                  <a:schemeClr val="bg1"/>
                </a:solidFill>
              </a:rPr>
              <a:t>Monitorização Clínica</a:t>
            </a:r>
          </a:p>
          <a:p>
            <a:pPr marL="0" indent="0" algn="ctr" eaLnBrk="1" hangingPunct="1">
              <a:buFont typeface="Arial" charset="0"/>
              <a:buNone/>
            </a:pPr>
            <a:r>
              <a:rPr lang="pt-BR" smtClean="0">
                <a:solidFill>
                  <a:schemeClr val="bg1"/>
                </a:solidFill>
              </a:rPr>
              <a:t>Monitorização Laboratorial</a:t>
            </a:r>
          </a:p>
        </p:txBody>
      </p:sp>
      <p:sp>
        <p:nvSpPr>
          <p:cNvPr id="4" name="Seta para baixo 3"/>
          <p:cNvSpPr/>
          <p:nvPr/>
        </p:nvSpPr>
        <p:spPr>
          <a:xfrm>
            <a:off x="4140200" y="2349500"/>
            <a:ext cx="792163"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Seta para baixo 4"/>
          <p:cNvSpPr/>
          <p:nvPr/>
        </p:nvSpPr>
        <p:spPr>
          <a:xfrm>
            <a:off x="4211638" y="4076700"/>
            <a:ext cx="792162" cy="431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Seta para a esquerda e para cima 7"/>
          <p:cNvSpPr/>
          <p:nvPr/>
        </p:nvSpPr>
        <p:spPr>
          <a:xfrm flipH="1" flipV="1">
            <a:off x="2051050" y="1773238"/>
            <a:ext cx="792163" cy="3240087"/>
          </a:xfrm>
          <a:prstGeom prst="leftUpArrow">
            <a:avLst>
              <a:gd name="adj1" fmla="val 19765"/>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9" name="Seta para a esquerda e para cima 8"/>
          <p:cNvSpPr/>
          <p:nvPr/>
        </p:nvSpPr>
        <p:spPr>
          <a:xfrm flipV="1">
            <a:off x="6300788" y="1773238"/>
            <a:ext cx="719137" cy="3240087"/>
          </a:xfrm>
          <a:prstGeom prst="leftUpArrow">
            <a:avLst>
              <a:gd name="adj1" fmla="val 19765"/>
              <a:gd name="adj2" fmla="val 25000"/>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Título 1"/>
          <p:cNvSpPr>
            <a:spLocks noGrp="1"/>
          </p:cNvSpPr>
          <p:nvPr>
            <p:ph type="title"/>
          </p:nvPr>
        </p:nvSpPr>
        <p:spPr/>
        <p:txBody>
          <a:bodyPr/>
          <a:lstStyle/>
          <a:p>
            <a:pPr eaLnBrk="1" hangingPunct="1"/>
            <a:r>
              <a:rPr lang="pt-BR" smtClean="0">
                <a:solidFill>
                  <a:schemeClr val="bg1"/>
                </a:solidFill>
              </a:rPr>
              <a:t>Fisiologia do Tórax</a:t>
            </a:r>
          </a:p>
        </p:txBody>
      </p:sp>
      <p:pic>
        <p:nvPicPr>
          <p:cNvPr id="4" name="Picture 2" descr="VQ - ben 3-7"/>
          <p:cNvPicPr>
            <a:picLocks noChangeAspect="1" noChangeArrowheads="1"/>
          </p:cNvPicPr>
          <p:nvPr/>
        </p:nvPicPr>
        <p:blipFill>
          <a:blip r:embed="rId2"/>
          <a:srcRect/>
          <a:stretch>
            <a:fillRect/>
          </a:stretch>
        </p:blipFill>
        <p:spPr bwMode="auto">
          <a:xfrm>
            <a:off x="755650" y="1412875"/>
            <a:ext cx="4310063" cy="5178425"/>
          </a:xfrm>
          <a:prstGeom prst="rect">
            <a:avLst/>
          </a:prstGeom>
          <a:noFill/>
          <a:effectLst>
            <a:outerShdw dist="53882" dir="2700000" algn="ctr" rotWithShape="0">
              <a:schemeClr val="bg2"/>
            </a:outerShdw>
          </a:effectLst>
        </p:spPr>
      </p:pic>
      <p:pic>
        <p:nvPicPr>
          <p:cNvPr id="18435" name="Picture 3"/>
          <p:cNvPicPr>
            <a:picLocks noChangeAspect="1" noChangeArrowheads="1"/>
          </p:cNvPicPr>
          <p:nvPr/>
        </p:nvPicPr>
        <p:blipFill>
          <a:blip r:embed="rId3"/>
          <a:srcRect/>
          <a:stretch>
            <a:fillRect/>
          </a:stretch>
        </p:blipFill>
        <p:spPr bwMode="auto">
          <a:xfrm>
            <a:off x="5148263" y="2205038"/>
            <a:ext cx="3844925" cy="3384550"/>
          </a:xfrm>
          <a:prstGeom prst="rect">
            <a:avLst/>
          </a:prstGeom>
          <a:noFill/>
          <a:ln w="9525">
            <a:noFill/>
            <a:miter lim="800000"/>
            <a:headEnd/>
            <a:tailEnd/>
          </a:ln>
        </p:spPr>
      </p:pic>
      <p:sp>
        <p:nvSpPr>
          <p:cNvPr id="6" name="Retângulo 5"/>
          <p:cNvSpPr/>
          <p:nvPr/>
        </p:nvSpPr>
        <p:spPr>
          <a:xfrm>
            <a:off x="2668588" y="3048000"/>
            <a:ext cx="503237" cy="4318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0,8</a:t>
            </a:r>
          </a:p>
        </p:txBody>
      </p:sp>
      <p:sp>
        <p:nvSpPr>
          <p:cNvPr id="7" name="Retângulo 6"/>
          <p:cNvSpPr/>
          <p:nvPr/>
        </p:nvSpPr>
        <p:spPr>
          <a:xfrm>
            <a:off x="3821113" y="4005263"/>
            <a:ext cx="503237" cy="431800"/>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40</a:t>
            </a:r>
          </a:p>
        </p:txBody>
      </p:sp>
      <p:sp>
        <p:nvSpPr>
          <p:cNvPr id="5" name="Espaço Reservado para Rodapé 4"/>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p:txBody>
          <a:bodyPr/>
          <a:lstStyle/>
          <a:p>
            <a:pPr eaLnBrk="1" hangingPunct="1"/>
            <a:r>
              <a:rPr lang="pt-BR" smtClean="0">
                <a:solidFill>
                  <a:schemeClr val="bg1"/>
                </a:solidFill>
              </a:rPr>
              <a:t>Complacência Torácica</a:t>
            </a:r>
          </a:p>
        </p:txBody>
      </p:sp>
      <p:sp>
        <p:nvSpPr>
          <p:cNvPr id="19458" name="AutoShape 2" descr="FIGURE 11-3"/>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pt-BR">
              <a:latin typeface="Calibri" pitchFamily="34" charset="0"/>
            </a:endParaRPr>
          </a:p>
        </p:txBody>
      </p:sp>
      <p:sp>
        <p:nvSpPr>
          <p:cNvPr id="19459" name="AutoShape 4" descr="FIGURE 11-3"/>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pt-BR">
              <a:latin typeface="Calibri" pitchFamily="34" charset="0"/>
            </a:endParaRPr>
          </a:p>
        </p:txBody>
      </p:sp>
      <p:pic>
        <p:nvPicPr>
          <p:cNvPr id="19460" name="Picture 5"/>
          <p:cNvPicPr>
            <a:picLocks noChangeAspect="1" noChangeArrowheads="1"/>
          </p:cNvPicPr>
          <p:nvPr/>
        </p:nvPicPr>
        <p:blipFill>
          <a:blip r:embed="rId2"/>
          <a:srcRect/>
          <a:stretch>
            <a:fillRect/>
          </a:stretch>
        </p:blipFill>
        <p:spPr bwMode="auto">
          <a:xfrm>
            <a:off x="684213" y="1563688"/>
            <a:ext cx="7848600" cy="5294312"/>
          </a:xfrm>
          <a:prstGeom prst="rect">
            <a:avLst/>
          </a:prstGeom>
          <a:noFill/>
          <a:ln w="9525">
            <a:noFill/>
            <a:miter lim="800000"/>
            <a:headEnd/>
            <a:tailEnd/>
          </a:ln>
        </p:spPr>
      </p:pic>
      <p:cxnSp>
        <p:nvCxnSpPr>
          <p:cNvPr id="15" name="Conector de seta reta 14"/>
          <p:cNvCxnSpPr/>
          <p:nvPr/>
        </p:nvCxnSpPr>
        <p:spPr>
          <a:xfrm rot="5400000" flipH="1" flipV="1">
            <a:off x="5399881" y="3177382"/>
            <a:ext cx="2447925" cy="1655762"/>
          </a:xfrm>
          <a:prstGeom prst="straightConnector1">
            <a:avLst/>
          </a:prstGeom>
          <a:ln w="38100">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5" name="Conector de seta reta 4"/>
          <p:cNvCxnSpPr/>
          <p:nvPr/>
        </p:nvCxnSpPr>
        <p:spPr>
          <a:xfrm>
            <a:off x="2339975" y="2060575"/>
            <a:ext cx="1655763" cy="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1" name="Conector de seta reta 10"/>
          <p:cNvCxnSpPr/>
          <p:nvPr/>
        </p:nvCxnSpPr>
        <p:spPr>
          <a:xfrm>
            <a:off x="2411413" y="3860800"/>
            <a:ext cx="1655762" cy="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Conector de seta reta 11"/>
          <p:cNvCxnSpPr/>
          <p:nvPr/>
        </p:nvCxnSpPr>
        <p:spPr>
          <a:xfrm>
            <a:off x="2484438" y="5445125"/>
            <a:ext cx="1655762" cy="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ítulo 1"/>
          <p:cNvSpPr>
            <a:spLocks noGrp="1"/>
          </p:cNvSpPr>
          <p:nvPr>
            <p:ph type="title"/>
          </p:nvPr>
        </p:nvSpPr>
        <p:spPr>
          <a:xfrm>
            <a:off x="457200" y="88900"/>
            <a:ext cx="8229600" cy="819150"/>
          </a:xfrm>
        </p:spPr>
        <p:txBody>
          <a:bodyPr/>
          <a:lstStyle/>
          <a:p>
            <a:pPr eaLnBrk="1" hangingPunct="1"/>
            <a:r>
              <a:rPr lang="pt-BR" smtClean="0">
                <a:solidFill>
                  <a:schemeClr val="bg1"/>
                </a:solidFill>
              </a:rPr>
              <a:t>Fisiologia do Tórax</a:t>
            </a:r>
          </a:p>
        </p:txBody>
      </p:sp>
      <p:pic>
        <p:nvPicPr>
          <p:cNvPr id="20482" name="Picture 2"/>
          <p:cNvPicPr>
            <a:picLocks noChangeAspect="1" noChangeArrowheads="1"/>
          </p:cNvPicPr>
          <p:nvPr/>
        </p:nvPicPr>
        <p:blipFill>
          <a:blip r:embed="rId2"/>
          <a:srcRect/>
          <a:stretch>
            <a:fillRect/>
          </a:stretch>
        </p:blipFill>
        <p:spPr bwMode="auto">
          <a:xfrm>
            <a:off x="1116013" y="1095375"/>
            <a:ext cx="5903912" cy="5762625"/>
          </a:xfrm>
          <a:prstGeom prst="rect">
            <a:avLst/>
          </a:prstGeom>
          <a:noFill/>
          <a:ln w="9525">
            <a:noFill/>
            <a:miter lim="800000"/>
            <a:headEnd/>
            <a:tailEnd/>
          </a:ln>
        </p:spPr>
      </p:pic>
      <p:cxnSp>
        <p:nvCxnSpPr>
          <p:cNvPr id="7" name="Conector reto 6"/>
          <p:cNvCxnSpPr/>
          <p:nvPr/>
        </p:nvCxnSpPr>
        <p:spPr>
          <a:xfrm rot="5400000" flipH="1" flipV="1">
            <a:off x="3130550" y="5445125"/>
            <a:ext cx="144145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Conector reto 8"/>
          <p:cNvCxnSpPr/>
          <p:nvPr/>
        </p:nvCxnSpPr>
        <p:spPr>
          <a:xfrm rot="5400000" flipH="1" flipV="1">
            <a:off x="3395662" y="5157788"/>
            <a:ext cx="2016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Conector reto 10"/>
          <p:cNvCxnSpPr/>
          <p:nvPr/>
        </p:nvCxnSpPr>
        <p:spPr>
          <a:xfrm rot="10800000">
            <a:off x="1811338" y="4149725"/>
            <a:ext cx="259238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Conector reto 12"/>
          <p:cNvCxnSpPr/>
          <p:nvPr/>
        </p:nvCxnSpPr>
        <p:spPr>
          <a:xfrm flipH="1">
            <a:off x="1835150" y="4724400"/>
            <a:ext cx="2016125"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Conector reto 14"/>
          <p:cNvCxnSpPr/>
          <p:nvPr/>
        </p:nvCxnSpPr>
        <p:spPr>
          <a:xfrm rot="5400000" flipH="1" flipV="1">
            <a:off x="3888581" y="4904582"/>
            <a:ext cx="2376487"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Conector reto 16"/>
          <p:cNvCxnSpPr/>
          <p:nvPr/>
        </p:nvCxnSpPr>
        <p:spPr>
          <a:xfrm flipH="1">
            <a:off x="1835150" y="3716338"/>
            <a:ext cx="321786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Conector reto 18"/>
          <p:cNvCxnSpPr/>
          <p:nvPr/>
        </p:nvCxnSpPr>
        <p:spPr>
          <a:xfrm rot="5400000" flipH="1" flipV="1">
            <a:off x="4391819" y="4833144"/>
            <a:ext cx="2519362"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Conector reto 20"/>
          <p:cNvCxnSpPr/>
          <p:nvPr/>
        </p:nvCxnSpPr>
        <p:spPr>
          <a:xfrm flipH="1">
            <a:off x="1763713" y="3573463"/>
            <a:ext cx="3852862"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Elipse 21"/>
          <p:cNvSpPr/>
          <p:nvPr/>
        </p:nvSpPr>
        <p:spPr>
          <a:xfrm>
            <a:off x="3132138" y="4365625"/>
            <a:ext cx="215900" cy="2159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3" name="Elipse 22"/>
          <p:cNvSpPr/>
          <p:nvPr/>
        </p:nvSpPr>
        <p:spPr>
          <a:xfrm>
            <a:off x="3779838" y="4221163"/>
            <a:ext cx="431800" cy="431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27" name="Conector de seta reta 26"/>
          <p:cNvCxnSpPr>
            <a:stCxn id="22" idx="6"/>
            <a:endCxn id="23" idx="2"/>
          </p:cNvCxnSpPr>
          <p:nvPr/>
        </p:nvCxnSpPr>
        <p:spPr>
          <a:xfrm flipV="1">
            <a:off x="3348038" y="4437063"/>
            <a:ext cx="431800" cy="3651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0" name="Elipse 19"/>
          <p:cNvSpPr/>
          <p:nvPr/>
        </p:nvSpPr>
        <p:spPr>
          <a:xfrm>
            <a:off x="2555875" y="5445125"/>
            <a:ext cx="144463" cy="14446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6" name="Elipse 25"/>
          <p:cNvSpPr/>
          <p:nvPr/>
        </p:nvSpPr>
        <p:spPr>
          <a:xfrm>
            <a:off x="2768600" y="5430838"/>
            <a:ext cx="260350" cy="20002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Título 1"/>
          <p:cNvSpPr>
            <a:spLocks noGrp="1"/>
          </p:cNvSpPr>
          <p:nvPr>
            <p:ph type="title"/>
          </p:nvPr>
        </p:nvSpPr>
        <p:spPr/>
        <p:txBody>
          <a:bodyPr/>
          <a:lstStyle/>
          <a:p>
            <a:pPr eaLnBrk="1" hangingPunct="1"/>
            <a:r>
              <a:rPr lang="pt-BR" smtClean="0">
                <a:solidFill>
                  <a:schemeClr val="bg1"/>
                </a:solidFill>
              </a:rPr>
              <a:t>Complacência Torácica</a:t>
            </a:r>
            <a:endParaRPr lang="pt-BR" smtClean="0"/>
          </a:p>
        </p:txBody>
      </p:sp>
      <p:sp>
        <p:nvSpPr>
          <p:cNvPr id="3" name="Espaço Reservado para Conteúdo 2"/>
          <p:cNvSpPr>
            <a:spLocks noGrp="1"/>
          </p:cNvSpPr>
          <p:nvPr>
            <p:ph idx="1"/>
          </p:nvPr>
        </p:nvSpPr>
        <p:spPr/>
        <p:txBody>
          <a:bodyPr rtlCol="0">
            <a:normAutofit fontScale="92500" lnSpcReduction="10000"/>
          </a:bodyPr>
          <a:lstStyle/>
          <a:p>
            <a:pPr eaLnBrk="1" fontAlgn="auto" hangingPunct="1">
              <a:spcAft>
                <a:spcPts val="0"/>
              </a:spcAft>
              <a:buFont typeface="Arial" pitchFamily="34" charset="0"/>
              <a:buChar char="•"/>
              <a:defRPr/>
            </a:pPr>
            <a:r>
              <a:rPr lang="pt-BR" dirty="0" smtClean="0">
                <a:solidFill>
                  <a:schemeClr val="bg1"/>
                </a:solidFill>
              </a:rPr>
              <a:t>O que mantém a CRF</a:t>
            </a:r>
          </a:p>
          <a:p>
            <a:pPr lvl="1" algn="just" eaLnBrk="1" fontAlgn="auto" hangingPunct="1">
              <a:spcAft>
                <a:spcPts val="0"/>
              </a:spcAft>
              <a:buFont typeface="Arial" pitchFamily="34" charset="0"/>
              <a:buChar char="–"/>
              <a:defRPr/>
            </a:pPr>
            <a:r>
              <a:rPr lang="pt-BR" dirty="0" smtClean="0">
                <a:solidFill>
                  <a:schemeClr val="bg1"/>
                </a:solidFill>
              </a:rPr>
              <a:t>Tórax: arcabouço ósseo e tônus da musculatura intercostal.</a:t>
            </a:r>
          </a:p>
          <a:p>
            <a:pPr lvl="1" algn="just" eaLnBrk="1" fontAlgn="auto" hangingPunct="1">
              <a:spcAft>
                <a:spcPts val="0"/>
              </a:spcAft>
              <a:buFont typeface="Arial" pitchFamily="34" charset="0"/>
              <a:buChar char="–"/>
              <a:defRPr/>
            </a:pPr>
            <a:r>
              <a:rPr lang="pt-BR" dirty="0" smtClean="0">
                <a:solidFill>
                  <a:schemeClr val="bg1"/>
                </a:solidFill>
              </a:rPr>
              <a:t>Surfactante (</a:t>
            </a:r>
            <a:r>
              <a:rPr lang="pt-BR" dirty="0" err="1" smtClean="0">
                <a:solidFill>
                  <a:schemeClr val="bg1"/>
                </a:solidFill>
              </a:rPr>
              <a:t>fosfatidil</a:t>
            </a:r>
            <a:r>
              <a:rPr lang="pt-BR" dirty="0" smtClean="0">
                <a:solidFill>
                  <a:schemeClr val="bg1"/>
                </a:solidFill>
              </a:rPr>
              <a:t> colina)</a:t>
            </a:r>
          </a:p>
          <a:p>
            <a:pPr lvl="2" algn="just" eaLnBrk="1" fontAlgn="auto" hangingPunct="1">
              <a:spcAft>
                <a:spcPts val="0"/>
              </a:spcAft>
              <a:buFont typeface="Arial" pitchFamily="34" charset="0"/>
              <a:buChar char="•"/>
              <a:defRPr/>
            </a:pPr>
            <a:r>
              <a:rPr lang="pt-BR" dirty="0" smtClean="0">
                <a:solidFill>
                  <a:schemeClr val="bg1"/>
                </a:solidFill>
              </a:rPr>
              <a:t>Mais eficiente nos alvéolos de menor raio.</a:t>
            </a:r>
          </a:p>
          <a:p>
            <a:pPr lvl="1" algn="just" eaLnBrk="1" fontAlgn="auto" hangingPunct="1">
              <a:spcAft>
                <a:spcPts val="0"/>
              </a:spcAft>
              <a:buFont typeface="Arial" pitchFamily="34" charset="0"/>
              <a:buChar char="–"/>
              <a:defRPr/>
            </a:pPr>
            <a:r>
              <a:rPr lang="pt-BR" dirty="0" smtClean="0">
                <a:solidFill>
                  <a:schemeClr val="bg1"/>
                </a:solidFill>
              </a:rPr>
              <a:t>PEEP natural: fechamento das cordas vocais antes do fim da expiração, alta resistência nasal.</a:t>
            </a:r>
          </a:p>
          <a:p>
            <a:pPr lvl="1" algn="just" eaLnBrk="1" fontAlgn="auto" hangingPunct="1">
              <a:spcAft>
                <a:spcPts val="0"/>
              </a:spcAft>
              <a:buFont typeface="Arial" pitchFamily="34" charset="0"/>
              <a:buChar char="–"/>
              <a:defRPr/>
            </a:pPr>
            <a:r>
              <a:rPr lang="pt-BR" dirty="0" smtClean="0">
                <a:solidFill>
                  <a:schemeClr val="bg1"/>
                </a:solidFill>
              </a:rPr>
              <a:t>Conteúdo alveolar: oxigênio e nitrogênio</a:t>
            </a:r>
          </a:p>
          <a:p>
            <a:pPr lvl="1" algn="ctr" eaLnBrk="1" fontAlgn="auto" hangingPunct="1">
              <a:spcAft>
                <a:spcPts val="0"/>
              </a:spcAft>
              <a:buFont typeface="Arial" pitchFamily="34" charset="0"/>
              <a:buNone/>
              <a:defRPr/>
            </a:pPr>
            <a:r>
              <a:rPr lang="pt-BR" sz="4000" dirty="0" smtClean="0">
                <a:solidFill>
                  <a:schemeClr val="bg1"/>
                </a:solidFill>
              </a:rPr>
              <a:t>X</a:t>
            </a:r>
          </a:p>
          <a:p>
            <a:pPr lvl="1" algn="just" eaLnBrk="1" fontAlgn="auto" hangingPunct="1">
              <a:spcAft>
                <a:spcPts val="0"/>
              </a:spcAft>
              <a:buFont typeface="Arial" pitchFamily="34" charset="0"/>
              <a:buChar char="–"/>
              <a:defRPr/>
            </a:pPr>
            <a:r>
              <a:rPr lang="pt-BR" dirty="0" smtClean="0">
                <a:solidFill>
                  <a:schemeClr val="bg1"/>
                </a:solidFill>
              </a:rPr>
              <a:t>Recolhimento elástico do pulmão</a:t>
            </a:r>
            <a:endParaRPr lang="pt-BR" dirty="0">
              <a:solidFill>
                <a:schemeClr val="bg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Título 1"/>
          <p:cNvSpPr>
            <a:spLocks noGrp="1"/>
          </p:cNvSpPr>
          <p:nvPr>
            <p:ph type="title"/>
          </p:nvPr>
        </p:nvSpPr>
        <p:spPr>
          <a:xfrm>
            <a:off x="3276600" y="274638"/>
            <a:ext cx="5410200" cy="1066800"/>
          </a:xfrm>
        </p:spPr>
        <p:txBody>
          <a:bodyPr/>
          <a:lstStyle/>
          <a:p>
            <a:pPr eaLnBrk="1" hangingPunct="1"/>
            <a:r>
              <a:rPr lang="pt-BR" smtClean="0">
                <a:solidFill>
                  <a:schemeClr val="bg1"/>
                </a:solidFill>
              </a:rPr>
              <a:t>CRF</a:t>
            </a:r>
          </a:p>
        </p:txBody>
      </p:sp>
      <p:pic>
        <p:nvPicPr>
          <p:cNvPr id="22530" name="Picture 5"/>
          <p:cNvPicPr>
            <a:picLocks noChangeAspect="1" noChangeArrowheads="1"/>
          </p:cNvPicPr>
          <p:nvPr/>
        </p:nvPicPr>
        <p:blipFill>
          <a:blip r:embed="rId2"/>
          <a:srcRect/>
          <a:stretch>
            <a:fillRect/>
          </a:stretch>
        </p:blipFill>
        <p:spPr bwMode="auto">
          <a:xfrm>
            <a:off x="107950" y="188913"/>
            <a:ext cx="3078163" cy="6586537"/>
          </a:xfrm>
          <a:prstGeom prst="rect">
            <a:avLst/>
          </a:prstGeom>
          <a:noFill/>
          <a:ln w="9525">
            <a:noFill/>
            <a:miter lim="800000"/>
            <a:headEnd/>
            <a:tailEnd/>
          </a:ln>
        </p:spPr>
      </p:pic>
      <p:sp>
        <p:nvSpPr>
          <p:cNvPr id="22531" name="Retângulo 3"/>
          <p:cNvSpPr>
            <a:spLocks noChangeArrowheads="1"/>
          </p:cNvSpPr>
          <p:nvPr/>
        </p:nvSpPr>
        <p:spPr bwMode="auto">
          <a:xfrm>
            <a:off x="3438525" y="1125538"/>
            <a:ext cx="5310188" cy="3554412"/>
          </a:xfrm>
          <a:prstGeom prst="rect">
            <a:avLst/>
          </a:prstGeom>
          <a:noFill/>
          <a:ln w="9525">
            <a:noFill/>
            <a:miter lim="800000"/>
            <a:headEnd/>
            <a:tailEnd/>
          </a:ln>
        </p:spPr>
        <p:txBody>
          <a:bodyPr>
            <a:spAutoFit/>
          </a:bodyPr>
          <a:lstStyle/>
          <a:p>
            <a:pPr algn="ctr"/>
            <a:r>
              <a:rPr lang="en-US" sz="2500">
                <a:solidFill>
                  <a:schemeClr val="bg1"/>
                </a:solidFill>
                <a:latin typeface="Calibri" pitchFamily="34" charset="0"/>
              </a:rPr>
              <a:t>The balance of inward recoil of the lung tissue tending to collapse the lung countered by outward recoil of the chest wall tending to expand the lung. The exact balance of these forces at the end of expiration represents the functional residual capacity (FRC) of the lung. </a:t>
            </a:r>
            <a:r>
              <a:rPr lang="en-US" sz="2500">
                <a:solidFill>
                  <a:srgbClr val="FFFF00"/>
                </a:solidFill>
                <a:latin typeface="Calibri" pitchFamily="34" charset="0"/>
              </a:rPr>
              <a:t>C, The lung volume that exists at the end of expiration, the FRC.</a:t>
            </a:r>
            <a:endParaRPr lang="pt-BR" sz="2500">
              <a:solidFill>
                <a:srgbClr val="FFFF00"/>
              </a:solidFill>
              <a:latin typeface="Calibri" pitchFamily="34" charset="0"/>
            </a:endParaRPr>
          </a:p>
        </p:txBody>
      </p:sp>
      <p:sp>
        <p:nvSpPr>
          <p:cNvPr id="22532" name="Retângulo 4"/>
          <p:cNvSpPr>
            <a:spLocks noChangeArrowheads="1"/>
          </p:cNvSpPr>
          <p:nvPr/>
        </p:nvSpPr>
        <p:spPr bwMode="auto">
          <a:xfrm>
            <a:off x="4211638" y="6308725"/>
            <a:ext cx="4537075" cy="428625"/>
          </a:xfrm>
          <a:prstGeom prst="rect">
            <a:avLst/>
          </a:prstGeom>
          <a:noFill/>
          <a:ln w="9525">
            <a:noFill/>
            <a:miter lim="800000"/>
            <a:headEnd/>
            <a:tailEnd/>
          </a:ln>
        </p:spPr>
        <p:txBody>
          <a:bodyPr>
            <a:spAutoFit/>
          </a:bodyPr>
          <a:lstStyle/>
          <a:p>
            <a:r>
              <a:rPr lang="en-US" sz="1100">
                <a:solidFill>
                  <a:schemeClr val="bg1"/>
                </a:solidFill>
                <a:latin typeface="Calibri" pitchFamily="34" charset="0"/>
              </a:rPr>
              <a:t>Kendig and Chernick’s Disorders of the Respiratory Tract in Children , Eighth Edition</a:t>
            </a:r>
          </a:p>
        </p:txBody>
      </p:sp>
      <p:sp>
        <p:nvSpPr>
          <p:cNvPr id="3" name="Espaço Reservado para Rodapé 2"/>
          <p:cNvSpPr>
            <a:spLocks noGrp="1"/>
          </p:cNvSpPr>
          <p:nvPr>
            <p:ph type="ftr" sz="quarter" idx="11"/>
          </p:nvPr>
        </p:nvSpPr>
        <p:spPr/>
        <p:txBody>
          <a:bodyPr/>
          <a:lstStyle/>
          <a:p>
            <a:pPr>
              <a:defRPr/>
            </a:pPr>
            <a:r>
              <a:rPr lang="pt-BR"/>
              <a:t>PVM</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ítulo 1"/>
          <p:cNvSpPr>
            <a:spLocks noGrp="1"/>
          </p:cNvSpPr>
          <p:nvPr>
            <p:ph type="title"/>
          </p:nvPr>
        </p:nvSpPr>
        <p:spPr/>
        <p:txBody>
          <a:bodyPr/>
          <a:lstStyle/>
          <a:p>
            <a:pPr eaLnBrk="1" hangingPunct="1"/>
            <a:r>
              <a:rPr lang="pt-BR" smtClean="0">
                <a:solidFill>
                  <a:schemeClr val="bg1"/>
                </a:solidFill>
              </a:rPr>
              <a:t>Volume de Fechamento (VF)</a:t>
            </a:r>
          </a:p>
        </p:txBody>
      </p:sp>
      <p:sp>
        <p:nvSpPr>
          <p:cNvPr id="23554" name="Espaço Reservado para Conteúdo 2"/>
          <p:cNvSpPr>
            <a:spLocks noGrp="1"/>
          </p:cNvSpPr>
          <p:nvPr>
            <p:ph idx="1"/>
          </p:nvPr>
        </p:nvSpPr>
        <p:spPr/>
        <p:txBody>
          <a:bodyPr/>
          <a:lstStyle/>
          <a:p>
            <a:pPr eaLnBrk="1" hangingPunct="1"/>
            <a:endParaRPr lang="pt-BR" smtClean="0">
              <a:solidFill>
                <a:schemeClr val="bg1"/>
              </a:solidFill>
            </a:endParaRPr>
          </a:p>
          <a:p>
            <a:pPr eaLnBrk="1" hangingPunct="1"/>
            <a:r>
              <a:rPr lang="pt-BR" smtClean="0">
                <a:solidFill>
                  <a:schemeClr val="bg1"/>
                </a:solidFill>
              </a:rPr>
              <a:t>Definição: O volume de gás que permanece no pulmão quando pequenos alvéolos e vias aéreas em regiões dependentes do pulmão são consideradas colapsadas.</a:t>
            </a:r>
          </a:p>
          <a:p>
            <a:pPr eaLnBrk="1" hangingPunct="1"/>
            <a:endParaRPr lang="pt-BR" smtClean="0">
              <a:solidFill>
                <a:schemeClr val="bg1"/>
              </a:solidFill>
            </a:endParaRPr>
          </a:p>
        </p:txBody>
      </p:sp>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2"/>
          <p:cNvPicPr>
            <a:picLocks noChangeAspect="1" noChangeArrowheads="1"/>
          </p:cNvPicPr>
          <p:nvPr/>
        </p:nvPicPr>
        <p:blipFill>
          <a:blip r:embed="rId2"/>
          <a:srcRect/>
          <a:stretch>
            <a:fillRect/>
          </a:stretch>
        </p:blipFill>
        <p:spPr bwMode="auto">
          <a:xfrm>
            <a:off x="3757613" y="1870075"/>
            <a:ext cx="2809875" cy="2495550"/>
          </a:xfrm>
          <a:prstGeom prst="rect">
            <a:avLst/>
          </a:prstGeom>
          <a:noFill/>
          <a:ln w="9525">
            <a:noFill/>
            <a:miter lim="800000"/>
            <a:headEnd/>
            <a:tailEnd/>
          </a:ln>
        </p:spPr>
      </p:pic>
      <p:pic>
        <p:nvPicPr>
          <p:cNvPr id="24578" name="Picture 2"/>
          <p:cNvPicPr>
            <a:picLocks noChangeAspect="1" noChangeArrowheads="1"/>
          </p:cNvPicPr>
          <p:nvPr/>
        </p:nvPicPr>
        <p:blipFill>
          <a:blip r:embed="rId2"/>
          <a:srcRect/>
          <a:stretch>
            <a:fillRect/>
          </a:stretch>
        </p:blipFill>
        <p:spPr bwMode="auto">
          <a:xfrm>
            <a:off x="107950" y="1628775"/>
            <a:ext cx="3457575" cy="3071813"/>
          </a:xfrm>
          <a:prstGeom prst="rect">
            <a:avLst/>
          </a:prstGeom>
          <a:noFill/>
          <a:ln w="9525">
            <a:noFill/>
            <a:miter lim="800000"/>
            <a:headEnd/>
            <a:tailEnd/>
          </a:ln>
        </p:spPr>
      </p:pic>
      <p:pic>
        <p:nvPicPr>
          <p:cNvPr id="24579" name="Picture 2"/>
          <p:cNvPicPr>
            <a:picLocks noChangeAspect="1" noChangeArrowheads="1"/>
          </p:cNvPicPr>
          <p:nvPr/>
        </p:nvPicPr>
        <p:blipFill>
          <a:blip r:embed="rId2"/>
          <a:srcRect/>
          <a:stretch>
            <a:fillRect/>
          </a:stretch>
        </p:blipFill>
        <p:spPr bwMode="auto">
          <a:xfrm>
            <a:off x="6732588" y="2093913"/>
            <a:ext cx="2232025" cy="1982787"/>
          </a:xfrm>
          <a:prstGeom prst="rect">
            <a:avLst/>
          </a:prstGeom>
          <a:noFill/>
          <a:ln w="9525">
            <a:noFill/>
            <a:miter lim="800000"/>
            <a:headEnd/>
            <a:tailEnd/>
          </a:ln>
        </p:spPr>
      </p:pic>
      <p:sp>
        <p:nvSpPr>
          <p:cNvPr id="4" name="Retângulo 3"/>
          <p:cNvSpPr/>
          <p:nvPr/>
        </p:nvSpPr>
        <p:spPr>
          <a:xfrm>
            <a:off x="4406900" y="765175"/>
            <a:ext cx="1511300" cy="5032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dirty="0"/>
              <a:t>VF</a:t>
            </a:r>
          </a:p>
        </p:txBody>
      </p:sp>
      <p:sp>
        <p:nvSpPr>
          <p:cNvPr id="8" name="Retângulo 7"/>
          <p:cNvSpPr/>
          <p:nvPr/>
        </p:nvSpPr>
        <p:spPr>
          <a:xfrm>
            <a:off x="7092950" y="765175"/>
            <a:ext cx="1511300" cy="5032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dirty="0"/>
              <a:t>CRF</a:t>
            </a:r>
          </a:p>
        </p:txBody>
      </p:sp>
      <p:sp>
        <p:nvSpPr>
          <p:cNvPr id="9" name="Retângulo 8"/>
          <p:cNvSpPr/>
          <p:nvPr/>
        </p:nvSpPr>
        <p:spPr>
          <a:xfrm>
            <a:off x="1081088" y="765175"/>
            <a:ext cx="1511300" cy="5032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dirty="0"/>
              <a:t>CRF</a:t>
            </a:r>
          </a:p>
        </p:txBody>
      </p:sp>
      <p:cxnSp>
        <p:nvCxnSpPr>
          <p:cNvPr id="12" name="Conector de seta reta 11"/>
          <p:cNvCxnSpPr/>
          <p:nvPr/>
        </p:nvCxnSpPr>
        <p:spPr>
          <a:xfrm flipH="1">
            <a:off x="4067175" y="4508500"/>
            <a:ext cx="1095375" cy="1296988"/>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Conector de seta reta 13"/>
          <p:cNvCxnSpPr/>
          <p:nvPr/>
        </p:nvCxnSpPr>
        <p:spPr>
          <a:xfrm>
            <a:off x="1611313" y="4797425"/>
            <a:ext cx="1665287" cy="1008063"/>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9" name="Conector de seta reta 18"/>
          <p:cNvCxnSpPr/>
          <p:nvPr/>
        </p:nvCxnSpPr>
        <p:spPr>
          <a:xfrm>
            <a:off x="5148263" y="4508500"/>
            <a:ext cx="1203325" cy="1152525"/>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Conector de seta reta 20"/>
          <p:cNvCxnSpPr/>
          <p:nvPr/>
        </p:nvCxnSpPr>
        <p:spPr>
          <a:xfrm flipH="1">
            <a:off x="7005638" y="4365625"/>
            <a:ext cx="1095375" cy="1295400"/>
          </a:xfrm>
          <a:prstGeom prst="straightConnector1">
            <a:avLst/>
          </a:prstGeom>
          <a:ln w="762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3" name="Retângulo 22"/>
          <p:cNvSpPr/>
          <p:nvPr/>
        </p:nvSpPr>
        <p:spPr>
          <a:xfrm>
            <a:off x="2443163" y="5949950"/>
            <a:ext cx="1984375" cy="5032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dirty="0"/>
              <a:t>Desejável</a:t>
            </a:r>
          </a:p>
        </p:txBody>
      </p:sp>
      <p:sp>
        <p:nvSpPr>
          <p:cNvPr id="24" name="Retângulo 23"/>
          <p:cNvSpPr/>
          <p:nvPr/>
        </p:nvSpPr>
        <p:spPr>
          <a:xfrm>
            <a:off x="5795963" y="5876925"/>
            <a:ext cx="1984375" cy="504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dirty="0"/>
              <a:t>Atelectasia</a:t>
            </a:r>
          </a:p>
        </p:txBody>
      </p:sp>
      <p:sp>
        <p:nvSpPr>
          <p:cNvPr id="22" name="Espaço Reservado para Rodapé 21"/>
          <p:cNvSpPr>
            <a:spLocks noGrp="1"/>
          </p:cNvSpPr>
          <p:nvPr>
            <p:ph type="ftr" sz="quarter" idx="11"/>
          </p:nvPr>
        </p:nvSpPr>
        <p:spPr/>
        <p:txBody>
          <a:bodyPr/>
          <a:lstStyle/>
          <a:p>
            <a:pPr>
              <a:defRPr/>
            </a:pPr>
            <a:r>
              <a:rPr lang="pt-BR"/>
              <a:t>PVM</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ítulo 1"/>
          <p:cNvSpPr>
            <a:spLocks noGrp="1"/>
          </p:cNvSpPr>
          <p:nvPr>
            <p:ph type="title"/>
          </p:nvPr>
        </p:nvSpPr>
        <p:spPr/>
        <p:txBody>
          <a:bodyPr/>
          <a:lstStyle/>
          <a:p>
            <a:pPr eaLnBrk="1" hangingPunct="1"/>
            <a:r>
              <a:rPr lang="pt-BR" smtClean="0">
                <a:solidFill>
                  <a:schemeClr val="bg1"/>
                </a:solidFill>
              </a:rPr>
              <a:t>Espaço Morto</a:t>
            </a:r>
          </a:p>
        </p:txBody>
      </p:sp>
      <p:sp>
        <p:nvSpPr>
          <p:cNvPr id="3" name="Espaço Reservado para Conteúdo 2"/>
          <p:cNvSpPr>
            <a:spLocks noGrp="1"/>
          </p:cNvSpPr>
          <p:nvPr>
            <p:ph idx="1"/>
          </p:nvPr>
        </p:nvSpPr>
        <p:spPr/>
        <p:txBody>
          <a:bodyPr rtlCol="0">
            <a:normAutofit lnSpcReduction="10000"/>
          </a:bodyPr>
          <a:lstStyle/>
          <a:p>
            <a:pPr marL="0" indent="0" eaLnBrk="1" fontAlgn="auto" hangingPunct="1">
              <a:spcAft>
                <a:spcPts val="0"/>
              </a:spcAft>
              <a:buFont typeface="Arial" pitchFamily="34" charset="0"/>
              <a:buNone/>
              <a:defRPr/>
            </a:pPr>
            <a:endParaRPr lang="pt-BR" dirty="0" smtClean="0">
              <a:solidFill>
                <a:schemeClr val="bg1"/>
              </a:solidFill>
            </a:endParaRPr>
          </a:p>
          <a:p>
            <a:pPr marL="0" indent="0" eaLnBrk="1" fontAlgn="auto" hangingPunct="1">
              <a:spcAft>
                <a:spcPts val="0"/>
              </a:spcAft>
              <a:buFont typeface="Arial" pitchFamily="34" charset="0"/>
              <a:buNone/>
              <a:defRPr/>
            </a:pPr>
            <a:endParaRPr lang="pt-BR" dirty="0" smtClean="0">
              <a:solidFill>
                <a:schemeClr val="bg1"/>
              </a:solidFill>
            </a:endParaRPr>
          </a:p>
          <a:p>
            <a:pPr marL="0" indent="0" eaLnBrk="1" fontAlgn="auto" hangingPunct="1">
              <a:spcAft>
                <a:spcPts val="0"/>
              </a:spcAft>
              <a:buFont typeface="Arial" pitchFamily="34" charset="0"/>
              <a:buNone/>
              <a:defRPr/>
            </a:pPr>
            <a:r>
              <a:rPr lang="pt-BR" dirty="0" smtClean="0">
                <a:solidFill>
                  <a:schemeClr val="bg1"/>
                </a:solidFill>
              </a:rPr>
              <a:t>    Espaço Morto                                 PEEP</a:t>
            </a:r>
          </a:p>
          <a:p>
            <a:pPr marL="0" indent="0" eaLnBrk="1" fontAlgn="auto" hangingPunct="1">
              <a:spcAft>
                <a:spcPts val="0"/>
              </a:spcAft>
              <a:buFont typeface="Arial" pitchFamily="34" charset="0"/>
              <a:buNone/>
              <a:defRPr/>
            </a:pPr>
            <a:endParaRPr lang="pt-BR" dirty="0">
              <a:solidFill>
                <a:schemeClr val="bg1"/>
              </a:solidFill>
            </a:endParaRPr>
          </a:p>
          <a:p>
            <a:pPr marL="0" indent="0" algn="ctr" eaLnBrk="1" fontAlgn="auto" hangingPunct="1">
              <a:spcAft>
                <a:spcPts val="0"/>
              </a:spcAft>
              <a:buFont typeface="Arial" pitchFamily="34" charset="0"/>
              <a:buNone/>
              <a:defRPr/>
            </a:pPr>
            <a:endParaRPr lang="pt-BR" dirty="0" smtClean="0">
              <a:solidFill>
                <a:schemeClr val="bg1"/>
              </a:solidFill>
            </a:endParaRPr>
          </a:p>
          <a:p>
            <a:pPr marL="0" indent="0" algn="ctr" eaLnBrk="1" fontAlgn="auto" hangingPunct="1">
              <a:spcAft>
                <a:spcPts val="0"/>
              </a:spcAft>
              <a:buFont typeface="Arial" pitchFamily="34" charset="0"/>
              <a:buNone/>
              <a:defRPr/>
            </a:pPr>
            <a:r>
              <a:rPr lang="pt-BR" dirty="0" err="1" smtClean="0">
                <a:solidFill>
                  <a:schemeClr val="bg1"/>
                </a:solidFill>
              </a:rPr>
              <a:t>Volutrauma</a:t>
            </a:r>
            <a:endParaRPr lang="pt-BR" dirty="0" smtClean="0">
              <a:solidFill>
                <a:schemeClr val="bg1"/>
              </a:solidFill>
            </a:endParaRPr>
          </a:p>
          <a:p>
            <a:pPr marL="0" indent="0" algn="ctr" eaLnBrk="1" fontAlgn="auto" hangingPunct="1">
              <a:spcAft>
                <a:spcPts val="0"/>
              </a:spcAft>
              <a:buFont typeface="Arial" pitchFamily="34" charset="0"/>
              <a:buNone/>
              <a:defRPr/>
            </a:pPr>
            <a:r>
              <a:rPr lang="pt-BR" dirty="0" smtClean="0">
                <a:solidFill>
                  <a:schemeClr val="bg1"/>
                </a:solidFill>
              </a:rPr>
              <a:t>\/</a:t>
            </a:r>
            <a:endParaRPr lang="pt-BR" dirty="0">
              <a:solidFill>
                <a:schemeClr val="bg1"/>
              </a:solidFill>
            </a:endParaRPr>
          </a:p>
          <a:p>
            <a:pPr marL="0" indent="0" algn="ctr" eaLnBrk="1" fontAlgn="auto" hangingPunct="1">
              <a:spcAft>
                <a:spcPts val="0"/>
              </a:spcAft>
              <a:buFont typeface="Arial" pitchFamily="34" charset="0"/>
              <a:buNone/>
              <a:defRPr/>
            </a:pPr>
            <a:r>
              <a:rPr lang="pt-BR" dirty="0" smtClean="0">
                <a:solidFill>
                  <a:schemeClr val="bg1"/>
                </a:solidFill>
              </a:rPr>
              <a:t>Inflamação</a:t>
            </a:r>
          </a:p>
          <a:p>
            <a:pPr marL="0" indent="0" eaLnBrk="1" fontAlgn="auto" hangingPunct="1">
              <a:spcAft>
                <a:spcPts val="0"/>
              </a:spcAft>
              <a:buFont typeface="Arial" pitchFamily="34" charset="0"/>
              <a:buNone/>
              <a:defRPr/>
            </a:pPr>
            <a:endParaRPr lang="pt-BR" dirty="0">
              <a:solidFill>
                <a:schemeClr val="bg1"/>
              </a:solidFill>
            </a:endParaRPr>
          </a:p>
        </p:txBody>
      </p:sp>
      <p:sp>
        <p:nvSpPr>
          <p:cNvPr id="5" name="Triângulo isósceles 4"/>
          <p:cNvSpPr/>
          <p:nvPr/>
        </p:nvSpPr>
        <p:spPr>
          <a:xfrm>
            <a:off x="2843213" y="2492375"/>
            <a:ext cx="3600450" cy="1512888"/>
          </a:xfrm>
          <a:prstGeom prst="triangl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Rodapé 3"/>
          <p:cNvSpPr>
            <a:spLocks noGrp="1"/>
          </p:cNvSpPr>
          <p:nvPr>
            <p:ph type="ftr" sz="quarter" idx="11"/>
          </p:nvPr>
        </p:nvSpPr>
        <p:spPr/>
        <p:txBody>
          <a:bodyPr/>
          <a:lstStyle/>
          <a:p>
            <a:pPr>
              <a:defRPr/>
            </a:pPr>
            <a:r>
              <a:rPr lang="pt-BR"/>
              <a:t>PVM</a:t>
            </a:r>
          </a:p>
        </p:txBody>
      </p:sp>
      <p:pic>
        <p:nvPicPr>
          <p:cNvPr id="26626" name="Picture 2"/>
          <p:cNvPicPr>
            <a:picLocks noChangeAspect="1" noChangeArrowheads="1"/>
          </p:cNvPicPr>
          <p:nvPr/>
        </p:nvPicPr>
        <p:blipFill>
          <a:blip r:embed="rId2"/>
          <a:srcRect/>
          <a:stretch>
            <a:fillRect/>
          </a:stretch>
        </p:blipFill>
        <p:spPr bwMode="auto">
          <a:xfrm>
            <a:off x="1214438" y="365125"/>
            <a:ext cx="7029450" cy="1695450"/>
          </a:xfrm>
          <a:prstGeom prst="rect">
            <a:avLst/>
          </a:prstGeom>
          <a:noFill/>
          <a:ln w="9525">
            <a:noFill/>
            <a:miter lim="800000"/>
            <a:headEnd/>
            <a:tailEnd/>
          </a:ln>
        </p:spPr>
      </p:pic>
      <p:pic>
        <p:nvPicPr>
          <p:cNvPr id="26627" name="Picture 3"/>
          <p:cNvPicPr>
            <a:picLocks noChangeAspect="1" noChangeArrowheads="1"/>
          </p:cNvPicPr>
          <p:nvPr/>
        </p:nvPicPr>
        <p:blipFill>
          <a:blip r:embed="rId3"/>
          <a:srcRect/>
          <a:stretch>
            <a:fillRect/>
          </a:stretch>
        </p:blipFill>
        <p:spPr bwMode="auto">
          <a:xfrm>
            <a:off x="250825" y="2992438"/>
            <a:ext cx="8958263" cy="1876425"/>
          </a:xfrm>
          <a:prstGeom prst="rect">
            <a:avLst/>
          </a:prstGeom>
          <a:noFill/>
          <a:ln w="9525">
            <a:noFill/>
            <a:miter lim="800000"/>
            <a:headEnd/>
            <a:tailEnd/>
          </a:ln>
        </p:spPr>
      </p:pic>
      <p:pic>
        <p:nvPicPr>
          <p:cNvPr id="26628" name="Picture 4"/>
          <p:cNvPicPr>
            <a:picLocks noChangeAspect="1" noChangeArrowheads="1"/>
          </p:cNvPicPr>
          <p:nvPr/>
        </p:nvPicPr>
        <p:blipFill>
          <a:blip r:embed="rId4"/>
          <a:srcRect/>
          <a:stretch>
            <a:fillRect/>
          </a:stretch>
        </p:blipFill>
        <p:spPr bwMode="auto">
          <a:xfrm>
            <a:off x="3851275" y="6102350"/>
            <a:ext cx="5221288" cy="61595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rtlCol="0">
            <a:normAutofit fontScale="90000"/>
          </a:bodyPr>
          <a:lstStyle/>
          <a:p>
            <a:pPr eaLnBrk="1" fontAlgn="auto" hangingPunct="1">
              <a:spcAft>
                <a:spcPts val="0"/>
              </a:spcAft>
              <a:defRPr/>
            </a:pPr>
            <a:r>
              <a:rPr lang="pt-BR" dirty="0" smtClean="0">
                <a:solidFill>
                  <a:schemeClr val="bg1"/>
                </a:solidFill>
              </a:rPr>
              <a:t>Mecanismos da Disfunção Pulmonar</a:t>
            </a:r>
            <a:endParaRPr lang="pt-BR" dirty="0">
              <a:solidFill>
                <a:schemeClr val="bg1"/>
              </a:solidFill>
            </a:endParaRPr>
          </a:p>
        </p:txBody>
      </p:sp>
      <p:sp>
        <p:nvSpPr>
          <p:cNvPr id="3" name="Espaço Reservado para Conteúdo 2"/>
          <p:cNvSpPr>
            <a:spLocks noGrp="1"/>
          </p:cNvSpPr>
          <p:nvPr>
            <p:ph idx="1"/>
          </p:nvPr>
        </p:nvSpPr>
        <p:spPr/>
        <p:txBody>
          <a:bodyPr rtlCol="0">
            <a:normAutofit fontScale="92500" lnSpcReduction="20000"/>
          </a:bodyPr>
          <a:lstStyle/>
          <a:p>
            <a:pPr eaLnBrk="1" fontAlgn="auto" hangingPunct="1">
              <a:spcAft>
                <a:spcPts val="0"/>
              </a:spcAft>
              <a:buFont typeface="Arial" pitchFamily="34" charset="0"/>
              <a:buChar char="•"/>
              <a:defRPr/>
            </a:pPr>
            <a:r>
              <a:rPr lang="pt-BR" dirty="0" err="1" smtClean="0">
                <a:solidFill>
                  <a:schemeClr val="bg1"/>
                </a:solidFill>
              </a:rPr>
              <a:t>Atelectrauma</a:t>
            </a:r>
            <a:endParaRPr lang="pt-BR" dirty="0" smtClean="0">
              <a:solidFill>
                <a:schemeClr val="bg1"/>
              </a:solidFill>
            </a:endParaRPr>
          </a:p>
          <a:p>
            <a:pPr lvl="1" eaLnBrk="1" fontAlgn="auto" hangingPunct="1">
              <a:spcAft>
                <a:spcPts val="0"/>
              </a:spcAft>
              <a:buFont typeface="Arial" pitchFamily="34" charset="0"/>
              <a:buChar char="–"/>
              <a:defRPr/>
            </a:pPr>
            <a:r>
              <a:rPr lang="pt-BR" dirty="0" smtClean="0">
                <a:solidFill>
                  <a:schemeClr val="bg1"/>
                </a:solidFill>
              </a:rPr>
              <a:t>Recrutamento repetido</a:t>
            </a:r>
          </a:p>
          <a:p>
            <a:pPr lvl="1" eaLnBrk="1" fontAlgn="auto" hangingPunct="1">
              <a:spcAft>
                <a:spcPts val="0"/>
              </a:spcAft>
              <a:buFont typeface="Arial" pitchFamily="34" charset="0"/>
              <a:buChar char="–"/>
              <a:defRPr/>
            </a:pPr>
            <a:r>
              <a:rPr lang="pt-BR" dirty="0" smtClean="0">
                <a:solidFill>
                  <a:schemeClr val="bg1"/>
                </a:solidFill>
              </a:rPr>
              <a:t>Estresse por cisalhamento</a:t>
            </a:r>
          </a:p>
          <a:p>
            <a:pPr eaLnBrk="1" fontAlgn="auto" hangingPunct="1">
              <a:spcAft>
                <a:spcPts val="0"/>
              </a:spcAft>
              <a:buFont typeface="Arial" pitchFamily="34" charset="0"/>
              <a:buChar char="•"/>
              <a:defRPr/>
            </a:pPr>
            <a:endParaRPr lang="pt-BR" dirty="0" smtClean="0">
              <a:solidFill>
                <a:schemeClr val="bg1"/>
              </a:solidFill>
            </a:endParaRPr>
          </a:p>
          <a:p>
            <a:pPr eaLnBrk="1" fontAlgn="auto" hangingPunct="1">
              <a:spcAft>
                <a:spcPts val="0"/>
              </a:spcAft>
              <a:buFont typeface="Arial" pitchFamily="34" charset="0"/>
              <a:buChar char="•"/>
              <a:defRPr/>
            </a:pPr>
            <a:r>
              <a:rPr lang="pt-BR" dirty="0" err="1" smtClean="0">
                <a:solidFill>
                  <a:schemeClr val="bg1"/>
                </a:solidFill>
              </a:rPr>
              <a:t>Barotrauma</a:t>
            </a:r>
            <a:r>
              <a:rPr lang="pt-BR" dirty="0">
                <a:solidFill>
                  <a:schemeClr val="bg1"/>
                </a:solidFill>
              </a:rPr>
              <a:t>: ruptura dos espaços aéreos e fuga de ar: </a:t>
            </a:r>
            <a:r>
              <a:rPr lang="pt-BR" dirty="0" err="1">
                <a:solidFill>
                  <a:schemeClr val="bg1"/>
                </a:solidFill>
              </a:rPr>
              <a:t>Pneumomediastino</a:t>
            </a:r>
            <a:r>
              <a:rPr lang="pt-BR" dirty="0">
                <a:solidFill>
                  <a:schemeClr val="bg1"/>
                </a:solidFill>
              </a:rPr>
              <a:t> / Enfisema subcutâneo / Pneumotórax</a:t>
            </a:r>
          </a:p>
          <a:p>
            <a:pPr lvl="1" eaLnBrk="1" fontAlgn="auto" hangingPunct="1">
              <a:spcAft>
                <a:spcPts val="0"/>
              </a:spcAft>
              <a:buFont typeface="Arial" pitchFamily="34" charset="0"/>
              <a:buChar char="–"/>
              <a:defRPr/>
            </a:pPr>
            <a:endParaRPr lang="pt-BR" dirty="0">
              <a:solidFill>
                <a:schemeClr val="bg1"/>
              </a:solidFill>
            </a:endParaRPr>
          </a:p>
          <a:p>
            <a:pPr eaLnBrk="1" fontAlgn="auto" hangingPunct="1">
              <a:spcAft>
                <a:spcPts val="0"/>
              </a:spcAft>
              <a:buFont typeface="Arial" pitchFamily="34" charset="0"/>
              <a:buChar char="•"/>
              <a:defRPr/>
            </a:pPr>
            <a:r>
              <a:rPr lang="pt-BR" dirty="0" err="1">
                <a:solidFill>
                  <a:srgbClr val="FFFF00"/>
                </a:solidFill>
              </a:rPr>
              <a:t>Volutrauma</a:t>
            </a:r>
            <a:r>
              <a:rPr lang="pt-BR" dirty="0">
                <a:solidFill>
                  <a:srgbClr val="FFFF00"/>
                </a:solidFill>
              </a:rPr>
              <a:t>: lesão por volume corrente alto</a:t>
            </a:r>
          </a:p>
          <a:p>
            <a:pPr lvl="2" eaLnBrk="1" fontAlgn="auto" hangingPunct="1">
              <a:spcAft>
                <a:spcPts val="0"/>
              </a:spcAft>
              <a:buFont typeface="Arial" pitchFamily="34" charset="0"/>
              <a:buChar char="•"/>
              <a:defRPr/>
            </a:pPr>
            <a:r>
              <a:rPr lang="pt-BR" dirty="0">
                <a:solidFill>
                  <a:srgbClr val="FFFF00"/>
                </a:solidFill>
              </a:rPr>
              <a:t>Grau de insuflação parece ser mais importe que os níveis de pressão</a:t>
            </a:r>
          </a:p>
          <a:p>
            <a:pPr eaLnBrk="1" fontAlgn="auto" hangingPunct="1">
              <a:spcAft>
                <a:spcPts val="0"/>
              </a:spcAft>
              <a:buFont typeface="Arial" pitchFamily="34" charset="0"/>
              <a:buChar char="•"/>
              <a:defRPr/>
            </a:pPr>
            <a:endParaRPr lang="pt-BR" dirty="0" smtClean="0">
              <a:solidFill>
                <a:schemeClr val="bg1"/>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3"/>
          <p:cNvPicPr>
            <a:picLocks noChangeAspect="1" noChangeArrowheads="1"/>
          </p:cNvPicPr>
          <p:nvPr/>
        </p:nvPicPr>
        <p:blipFill>
          <a:blip r:embed="rId2"/>
          <a:srcRect/>
          <a:stretch>
            <a:fillRect/>
          </a:stretch>
        </p:blipFill>
        <p:spPr bwMode="auto">
          <a:xfrm>
            <a:off x="2068513" y="188913"/>
            <a:ext cx="4448175" cy="6115050"/>
          </a:xfrm>
          <a:prstGeom prst="rect">
            <a:avLst/>
          </a:prstGeom>
          <a:noFill/>
          <a:ln w="9525">
            <a:noFill/>
            <a:miter lim="800000"/>
            <a:headEnd/>
            <a:tailEnd/>
          </a:ln>
        </p:spPr>
      </p:pic>
      <p:pic>
        <p:nvPicPr>
          <p:cNvPr id="28674" name="Picture 4"/>
          <p:cNvPicPr>
            <a:picLocks noChangeAspect="1" noChangeArrowheads="1"/>
          </p:cNvPicPr>
          <p:nvPr/>
        </p:nvPicPr>
        <p:blipFill>
          <a:blip r:embed="rId3"/>
          <a:srcRect/>
          <a:stretch>
            <a:fillRect/>
          </a:stretch>
        </p:blipFill>
        <p:spPr bwMode="auto">
          <a:xfrm>
            <a:off x="4932363" y="6165850"/>
            <a:ext cx="4121150" cy="668338"/>
          </a:xfrm>
          <a:prstGeom prst="rect">
            <a:avLst/>
          </a:prstGeom>
          <a:noFill/>
          <a:ln w="9525">
            <a:noFill/>
            <a:miter lim="800000"/>
            <a:headEnd/>
            <a:tailEnd/>
          </a:ln>
        </p:spPr>
      </p:pic>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ítulo 1"/>
          <p:cNvSpPr>
            <a:spLocks noGrp="1"/>
          </p:cNvSpPr>
          <p:nvPr>
            <p:ph type="title"/>
          </p:nvPr>
        </p:nvSpPr>
        <p:spPr/>
        <p:txBody>
          <a:bodyPr/>
          <a:lstStyle/>
          <a:p>
            <a:pPr eaLnBrk="1" hangingPunct="1"/>
            <a:endParaRPr lang="pt-BR" smtClean="0">
              <a:solidFill>
                <a:srgbClr val="FFFF00"/>
              </a:solidFill>
            </a:endParaRPr>
          </a:p>
        </p:txBody>
      </p:sp>
      <p:sp>
        <p:nvSpPr>
          <p:cNvPr id="29698" name="Espaço Reservado para Conteúdo 2"/>
          <p:cNvSpPr>
            <a:spLocks noGrp="1"/>
          </p:cNvSpPr>
          <p:nvPr>
            <p:ph idx="1"/>
          </p:nvPr>
        </p:nvSpPr>
        <p:spPr/>
        <p:txBody>
          <a:bodyPr/>
          <a:lstStyle/>
          <a:p>
            <a:pPr eaLnBrk="1" hangingPunct="1"/>
            <a:endParaRPr lang="pt-BR" smtClean="0">
              <a:solidFill>
                <a:srgbClr val="FFFF00"/>
              </a:solidFill>
            </a:endParaRPr>
          </a:p>
        </p:txBody>
      </p:sp>
      <p:pic>
        <p:nvPicPr>
          <p:cNvPr id="29699" name="Picture 2"/>
          <p:cNvPicPr>
            <a:picLocks noChangeAspect="1" noChangeArrowheads="1"/>
          </p:cNvPicPr>
          <p:nvPr/>
        </p:nvPicPr>
        <p:blipFill>
          <a:blip r:embed="rId2"/>
          <a:srcRect/>
          <a:stretch>
            <a:fillRect/>
          </a:stretch>
        </p:blipFill>
        <p:spPr bwMode="auto">
          <a:xfrm>
            <a:off x="-36513" y="44450"/>
            <a:ext cx="9180513" cy="6697663"/>
          </a:xfrm>
          <a:prstGeom prst="rect">
            <a:avLst/>
          </a:prstGeom>
          <a:noFill/>
          <a:ln w="9525">
            <a:noFill/>
            <a:miter lim="800000"/>
            <a:headEnd/>
            <a:tailEnd/>
          </a:ln>
        </p:spPr>
      </p:pic>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Espaço Reservado para Conteúdo 2"/>
          <p:cNvSpPr>
            <a:spLocks noGrp="1"/>
          </p:cNvSpPr>
          <p:nvPr>
            <p:ph idx="1"/>
          </p:nvPr>
        </p:nvSpPr>
        <p:spPr/>
        <p:txBody>
          <a:bodyPr/>
          <a:lstStyle/>
          <a:p>
            <a:pPr eaLnBrk="1" hangingPunct="1"/>
            <a:endParaRPr lang="pt-BR" smtClean="0"/>
          </a:p>
        </p:txBody>
      </p:sp>
      <p:pic>
        <p:nvPicPr>
          <p:cNvPr id="30722" name="Picture 2"/>
          <p:cNvPicPr>
            <a:picLocks noChangeAspect="1" noChangeArrowheads="1"/>
          </p:cNvPicPr>
          <p:nvPr/>
        </p:nvPicPr>
        <p:blipFill>
          <a:blip r:embed="rId2"/>
          <a:srcRect/>
          <a:stretch>
            <a:fillRect/>
          </a:stretch>
        </p:blipFill>
        <p:spPr bwMode="auto">
          <a:xfrm>
            <a:off x="323850" y="333375"/>
            <a:ext cx="8412163" cy="6119813"/>
          </a:xfrm>
          <a:prstGeom prst="rect">
            <a:avLst/>
          </a:prstGeom>
          <a:noFill/>
          <a:ln w="9525">
            <a:noFill/>
            <a:miter lim="800000"/>
            <a:headEnd/>
            <a:tailEnd/>
          </a:ln>
        </p:spPr>
      </p:pic>
      <p:sp>
        <p:nvSpPr>
          <p:cNvPr id="30723" name="Retângulo 3"/>
          <p:cNvSpPr>
            <a:spLocks noChangeArrowheads="1"/>
          </p:cNvSpPr>
          <p:nvPr/>
        </p:nvSpPr>
        <p:spPr bwMode="auto">
          <a:xfrm>
            <a:off x="2933700" y="2708275"/>
            <a:ext cx="2646363" cy="1006475"/>
          </a:xfrm>
          <a:prstGeom prst="rect">
            <a:avLst/>
          </a:prstGeom>
          <a:solidFill>
            <a:srgbClr val="002060"/>
          </a:solidFill>
          <a:ln w="9525">
            <a:noFill/>
            <a:miter lim="800000"/>
            <a:headEnd/>
            <a:tailEnd/>
          </a:ln>
        </p:spPr>
        <p:txBody>
          <a:bodyPr>
            <a:spAutoFit/>
          </a:bodyPr>
          <a:lstStyle/>
          <a:p>
            <a:r>
              <a:rPr lang="pt-BR" sz="2000">
                <a:solidFill>
                  <a:schemeClr val="bg1"/>
                </a:solidFill>
                <a:latin typeface="Calibri" pitchFamily="34" charset="0"/>
              </a:rPr>
              <a:t>Membrana hialina</a:t>
            </a:r>
          </a:p>
          <a:p>
            <a:r>
              <a:rPr lang="pt-BR" sz="2000">
                <a:solidFill>
                  <a:schemeClr val="bg1"/>
                </a:solidFill>
                <a:latin typeface="Calibri" pitchFamily="34" charset="0"/>
              </a:rPr>
              <a:t>Hemorragia alveolar</a:t>
            </a:r>
          </a:p>
          <a:p>
            <a:r>
              <a:rPr lang="pt-BR" sz="2000">
                <a:solidFill>
                  <a:schemeClr val="bg1"/>
                </a:solidFill>
                <a:latin typeface="Calibri" pitchFamily="34" charset="0"/>
              </a:rPr>
              <a:t>Infiltração neutrofílica</a:t>
            </a:r>
            <a:endParaRPr lang="en-US" sz="2000">
              <a:solidFill>
                <a:schemeClr val="bg1"/>
              </a:solidFill>
              <a:latin typeface="Calibri" pitchFamily="34" charset="0"/>
            </a:endParaRPr>
          </a:p>
        </p:txBody>
      </p:sp>
      <p:sp>
        <p:nvSpPr>
          <p:cNvPr id="5" name="Espaço Reservado para Rodapé 4"/>
          <p:cNvSpPr>
            <a:spLocks noGrp="1"/>
          </p:cNvSpPr>
          <p:nvPr>
            <p:ph type="ftr" sz="quarter" idx="11"/>
          </p:nvPr>
        </p:nvSpPr>
        <p:spPr/>
        <p:txBody>
          <a:bodyPr/>
          <a:lstStyle/>
          <a:p>
            <a:pPr>
              <a:defRPr/>
            </a:pPr>
            <a:r>
              <a:rPr lang="pt-BR"/>
              <a:t>PVM</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AutoShape 2" descr="FIGURE 105-3"/>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pt-BR">
              <a:latin typeface="Calibri" pitchFamily="34" charset="0"/>
            </a:endParaRPr>
          </a:p>
        </p:txBody>
      </p:sp>
      <p:pic>
        <p:nvPicPr>
          <p:cNvPr id="31746" name="Picture 3"/>
          <p:cNvPicPr>
            <a:picLocks noChangeAspect="1" noChangeArrowheads="1"/>
          </p:cNvPicPr>
          <p:nvPr/>
        </p:nvPicPr>
        <p:blipFill>
          <a:blip r:embed="rId2"/>
          <a:srcRect/>
          <a:stretch>
            <a:fillRect/>
          </a:stretch>
        </p:blipFill>
        <p:spPr bwMode="auto">
          <a:xfrm>
            <a:off x="250825" y="908050"/>
            <a:ext cx="8656638" cy="4800600"/>
          </a:xfrm>
          <a:prstGeom prst="rect">
            <a:avLst/>
          </a:prstGeom>
          <a:noFill/>
          <a:ln w="9525">
            <a:noFill/>
            <a:miter lim="800000"/>
            <a:headEnd/>
            <a:tailEnd/>
          </a:ln>
        </p:spPr>
      </p:pic>
      <p:pic>
        <p:nvPicPr>
          <p:cNvPr id="31747" name="Picture 4"/>
          <p:cNvPicPr>
            <a:picLocks noChangeAspect="1" noChangeArrowheads="1"/>
          </p:cNvPicPr>
          <p:nvPr/>
        </p:nvPicPr>
        <p:blipFill>
          <a:blip r:embed="rId3"/>
          <a:srcRect/>
          <a:stretch>
            <a:fillRect/>
          </a:stretch>
        </p:blipFill>
        <p:spPr bwMode="auto">
          <a:xfrm>
            <a:off x="4794250" y="6059488"/>
            <a:ext cx="4113213" cy="461962"/>
          </a:xfrm>
          <a:prstGeom prst="rect">
            <a:avLst/>
          </a:prstGeom>
          <a:noFill/>
          <a:ln w="9525">
            <a:noFill/>
            <a:miter lim="800000"/>
            <a:headEnd/>
            <a:tailEnd/>
          </a:ln>
        </p:spPr>
      </p:pic>
      <p:sp>
        <p:nvSpPr>
          <p:cNvPr id="3" name="Espaço Reservado para Rodapé 2"/>
          <p:cNvSpPr>
            <a:spLocks noGrp="1"/>
          </p:cNvSpPr>
          <p:nvPr>
            <p:ph type="ftr" sz="quarter" idx="11"/>
          </p:nvPr>
        </p:nvSpPr>
        <p:spPr/>
        <p:txBody>
          <a:bodyPr/>
          <a:lstStyle/>
          <a:p>
            <a:pPr>
              <a:defRPr/>
            </a:pPr>
            <a:r>
              <a:rPr lang="pt-BR"/>
              <a:t>PVM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69" name="Picture 3"/>
          <p:cNvPicPr>
            <a:picLocks noChangeAspect="1" noChangeArrowheads="1"/>
          </p:cNvPicPr>
          <p:nvPr/>
        </p:nvPicPr>
        <p:blipFill>
          <a:blip r:embed="rId2"/>
          <a:srcRect/>
          <a:stretch>
            <a:fillRect/>
          </a:stretch>
        </p:blipFill>
        <p:spPr bwMode="auto">
          <a:xfrm>
            <a:off x="1187450" y="88900"/>
            <a:ext cx="7416800" cy="6580188"/>
          </a:xfrm>
          <a:prstGeom prst="rect">
            <a:avLst/>
          </a:prstGeom>
          <a:noFill/>
          <a:ln w="9525">
            <a:noFill/>
            <a:miter lim="800000"/>
            <a:headEnd/>
            <a:tailEnd/>
          </a:ln>
        </p:spPr>
      </p:pic>
      <p:sp>
        <p:nvSpPr>
          <p:cNvPr id="2" name="Espaço Reservado para Rodapé 1"/>
          <p:cNvSpPr>
            <a:spLocks noGrp="1"/>
          </p:cNvSpPr>
          <p:nvPr>
            <p:ph type="ftr" sz="quarter" idx="11"/>
          </p:nvPr>
        </p:nvSpPr>
        <p:spPr/>
        <p:txBody>
          <a:bodyPr/>
          <a:lstStyle/>
          <a:p>
            <a:pPr>
              <a:defRPr/>
            </a:pPr>
            <a:r>
              <a:rPr lang="pt-BR"/>
              <a:t>PVM</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3" name="Picture 3"/>
          <p:cNvPicPr>
            <a:picLocks noChangeAspect="1" noChangeArrowheads="1"/>
          </p:cNvPicPr>
          <p:nvPr/>
        </p:nvPicPr>
        <p:blipFill>
          <a:blip r:embed="rId2"/>
          <a:srcRect/>
          <a:stretch>
            <a:fillRect/>
          </a:stretch>
        </p:blipFill>
        <p:spPr bwMode="auto">
          <a:xfrm>
            <a:off x="34925" y="620713"/>
            <a:ext cx="9069388" cy="5248275"/>
          </a:xfrm>
          <a:prstGeom prst="rect">
            <a:avLst/>
          </a:prstGeom>
          <a:noFill/>
          <a:ln w="9525">
            <a:noFill/>
            <a:miter lim="800000"/>
            <a:headEnd/>
            <a:tailEnd/>
          </a:ln>
        </p:spPr>
      </p:pic>
      <p:sp>
        <p:nvSpPr>
          <p:cNvPr id="2" name="Elipse 1"/>
          <p:cNvSpPr/>
          <p:nvPr/>
        </p:nvSpPr>
        <p:spPr>
          <a:xfrm>
            <a:off x="179388" y="1341438"/>
            <a:ext cx="1296987" cy="1223962"/>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4" name="Elipse 3"/>
          <p:cNvSpPr/>
          <p:nvPr/>
        </p:nvSpPr>
        <p:spPr>
          <a:xfrm>
            <a:off x="5148263" y="1516063"/>
            <a:ext cx="1295400" cy="1225550"/>
          </a:xfrm>
          <a:prstGeom prst="ellipse">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Espaço Reservado para Rodapé 2"/>
          <p:cNvSpPr>
            <a:spLocks noGrp="1"/>
          </p:cNvSpPr>
          <p:nvPr>
            <p:ph type="ftr" sz="quarter" idx="11"/>
          </p:nvPr>
        </p:nvSpPr>
        <p:spPr/>
        <p:txBody>
          <a:bodyPr/>
          <a:lstStyle/>
          <a:p>
            <a:pPr>
              <a:defRPr/>
            </a:pPr>
            <a:r>
              <a:rPr lang="pt-BR"/>
              <a:t>PVM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4"/>
          <p:cNvPicPr>
            <a:picLocks noChangeAspect="1" noChangeArrowheads="1"/>
          </p:cNvPicPr>
          <p:nvPr/>
        </p:nvPicPr>
        <p:blipFill>
          <a:blip r:embed="rId3"/>
          <a:srcRect/>
          <a:stretch>
            <a:fillRect/>
          </a:stretch>
        </p:blipFill>
        <p:spPr bwMode="auto">
          <a:xfrm>
            <a:off x="34925" y="698500"/>
            <a:ext cx="4679950" cy="5033963"/>
          </a:xfrm>
          <a:prstGeom prst="rect">
            <a:avLst/>
          </a:prstGeom>
          <a:noFill/>
          <a:ln w="9525">
            <a:noFill/>
            <a:miter lim="800000"/>
            <a:headEnd/>
            <a:tailEnd/>
          </a:ln>
        </p:spPr>
      </p:pic>
      <p:pic>
        <p:nvPicPr>
          <p:cNvPr id="34818" name="Picture 5"/>
          <p:cNvPicPr>
            <a:picLocks noChangeAspect="1" noChangeArrowheads="1"/>
          </p:cNvPicPr>
          <p:nvPr/>
        </p:nvPicPr>
        <p:blipFill>
          <a:blip r:embed="rId4"/>
          <a:srcRect/>
          <a:stretch>
            <a:fillRect/>
          </a:stretch>
        </p:blipFill>
        <p:spPr bwMode="auto">
          <a:xfrm>
            <a:off x="4859338" y="3492500"/>
            <a:ext cx="3848100" cy="3249613"/>
          </a:xfrm>
          <a:prstGeom prst="rect">
            <a:avLst/>
          </a:prstGeom>
          <a:noFill/>
          <a:ln w="9525">
            <a:noFill/>
            <a:miter lim="800000"/>
            <a:headEnd/>
            <a:tailEnd/>
          </a:ln>
        </p:spPr>
      </p:pic>
      <p:pic>
        <p:nvPicPr>
          <p:cNvPr id="34819" name="Picture 6"/>
          <p:cNvPicPr>
            <a:picLocks noChangeAspect="1" noChangeArrowheads="1"/>
          </p:cNvPicPr>
          <p:nvPr/>
        </p:nvPicPr>
        <p:blipFill>
          <a:blip r:embed="rId5"/>
          <a:srcRect/>
          <a:stretch>
            <a:fillRect/>
          </a:stretch>
        </p:blipFill>
        <p:spPr bwMode="auto">
          <a:xfrm>
            <a:off x="4859338" y="90488"/>
            <a:ext cx="3848100" cy="3249612"/>
          </a:xfrm>
          <a:prstGeom prst="rect">
            <a:avLst/>
          </a:prstGeom>
          <a:noFill/>
          <a:ln w="9525">
            <a:noFill/>
            <a:miter lim="800000"/>
            <a:headEnd/>
            <a:tailEnd/>
          </a:ln>
        </p:spPr>
      </p:pic>
      <p:pic>
        <p:nvPicPr>
          <p:cNvPr id="34820" name="Picture 7"/>
          <p:cNvPicPr>
            <a:picLocks noChangeAspect="1" noChangeArrowheads="1"/>
          </p:cNvPicPr>
          <p:nvPr/>
        </p:nvPicPr>
        <p:blipFill>
          <a:blip r:embed="rId6"/>
          <a:srcRect/>
          <a:stretch>
            <a:fillRect/>
          </a:stretch>
        </p:blipFill>
        <p:spPr bwMode="auto">
          <a:xfrm>
            <a:off x="479425" y="5876925"/>
            <a:ext cx="3790950" cy="666750"/>
          </a:xfrm>
          <a:prstGeom prst="rect">
            <a:avLst/>
          </a:prstGeom>
          <a:noFill/>
          <a:ln w="9525">
            <a:noFill/>
            <a:miter lim="800000"/>
            <a:headEnd/>
            <a:tailEnd/>
          </a:ln>
        </p:spPr>
      </p:pic>
      <p:sp>
        <p:nvSpPr>
          <p:cNvPr id="34821" name="Retângulo 1"/>
          <p:cNvSpPr>
            <a:spLocks noChangeArrowheads="1"/>
          </p:cNvSpPr>
          <p:nvPr/>
        </p:nvSpPr>
        <p:spPr bwMode="auto">
          <a:xfrm>
            <a:off x="34925" y="4111625"/>
            <a:ext cx="1584325" cy="1477963"/>
          </a:xfrm>
          <a:prstGeom prst="rect">
            <a:avLst/>
          </a:prstGeom>
          <a:noFill/>
          <a:ln w="9525">
            <a:noFill/>
            <a:miter lim="800000"/>
            <a:headEnd/>
            <a:tailEnd/>
          </a:ln>
        </p:spPr>
        <p:txBody>
          <a:bodyPr>
            <a:spAutoFit/>
          </a:bodyPr>
          <a:lstStyle/>
          <a:p>
            <a:pPr algn="ctr"/>
            <a:r>
              <a:rPr lang="en-US" b="1">
                <a:latin typeface="Calibri" pitchFamily="34" charset="0"/>
              </a:rPr>
              <a:t>0.25 second, or one third the total transit time (0.75 second)</a:t>
            </a:r>
            <a:endParaRPr lang="pt-BR" b="1">
              <a:latin typeface="Calibri" pitchFamily="34" charset="0"/>
            </a:endParaRPr>
          </a:p>
        </p:txBody>
      </p:sp>
      <p:sp>
        <p:nvSpPr>
          <p:cNvPr id="3" name="Espaço Reservado para Rodapé 2"/>
          <p:cNvSpPr>
            <a:spLocks noGrp="1"/>
          </p:cNvSpPr>
          <p:nvPr>
            <p:ph type="ftr" sz="quarter" idx="11"/>
          </p:nvPr>
        </p:nvSpPr>
        <p:spPr/>
        <p:txBody>
          <a:bodyPr/>
          <a:lstStyle/>
          <a:p>
            <a:pPr>
              <a:defRPr/>
            </a:pPr>
            <a:r>
              <a:rPr lang="pt-BR"/>
              <a:t>PVM</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Título 3"/>
          <p:cNvSpPr>
            <a:spLocks noGrp="1"/>
          </p:cNvSpPr>
          <p:nvPr>
            <p:ph type="title"/>
          </p:nvPr>
        </p:nvSpPr>
        <p:spPr/>
        <p:txBody>
          <a:bodyPr/>
          <a:lstStyle/>
          <a:p>
            <a:pPr eaLnBrk="1" hangingPunct="1"/>
            <a:r>
              <a:rPr lang="pt-BR" smtClean="0">
                <a:solidFill>
                  <a:schemeClr val="bg1"/>
                </a:solidFill>
              </a:rPr>
              <a:t>Inflamação</a:t>
            </a:r>
          </a:p>
        </p:txBody>
      </p:sp>
      <p:sp>
        <p:nvSpPr>
          <p:cNvPr id="36866" name="Espaço Reservado para Conteúdo 4"/>
          <p:cNvSpPr>
            <a:spLocks noGrp="1"/>
          </p:cNvSpPr>
          <p:nvPr>
            <p:ph idx="1"/>
          </p:nvPr>
        </p:nvSpPr>
        <p:spPr/>
        <p:txBody>
          <a:bodyPr/>
          <a:lstStyle/>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endParaRPr lang="pt-BR" smtClean="0"/>
          </a:p>
          <a:p>
            <a:pPr eaLnBrk="1" hangingPunct="1"/>
            <a:r>
              <a:rPr lang="pt-BR" smtClean="0">
                <a:solidFill>
                  <a:schemeClr val="bg1"/>
                </a:solidFill>
              </a:rPr>
              <a:t>Peep, FiO2, I/E, Aumentar fluxo, Pausa Ins.</a:t>
            </a:r>
          </a:p>
        </p:txBody>
      </p:sp>
      <p:pic>
        <p:nvPicPr>
          <p:cNvPr id="36867" name="Picture 5"/>
          <p:cNvPicPr>
            <a:picLocks noChangeAspect="1" noChangeArrowheads="1"/>
          </p:cNvPicPr>
          <p:nvPr/>
        </p:nvPicPr>
        <p:blipFill>
          <a:blip r:embed="rId2"/>
          <a:srcRect/>
          <a:stretch>
            <a:fillRect/>
          </a:stretch>
        </p:blipFill>
        <p:spPr bwMode="auto">
          <a:xfrm>
            <a:off x="5416550" y="1916113"/>
            <a:ext cx="2984500" cy="2520950"/>
          </a:xfrm>
          <a:prstGeom prst="rect">
            <a:avLst/>
          </a:prstGeom>
          <a:noFill/>
          <a:ln w="9525">
            <a:noFill/>
            <a:miter lim="800000"/>
            <a:headEnd/>
            <a:tailEnd/>
          </a:ln>
        </p:spPr>
      </p:pic>
      <p:pic>
        <p:nvPicPr>
          <p:cNvPr id="36868" name="Picture 6"/>
          <p:cNvPicPr>
            <a:picLocks noChangeAspect="1" noChangeArrowheads="1"/>
          </p:cNvPicPr>
          <p:nvPr/>
        </p:nvPicPr>
        <p:blipFill>
          <a:blip r:embed="rId3"/>
          <a:srcRect/>
          <a:stretch>
            <a:fillRect/>
          </a:stretch>
        </p:blipFill>
        <p:spPr bwMode="auto">
          <a:xfrm>
            <a:off x="827088" y="1916113"/>
            <a:ext cx="2984500" cy="2520950"/>
          </a:xfrm>
          <a:prstGeom prst="rect">
            <a:avLst/>
          </a:prstGeom>
          <a:noFill/>
          <a:ln w="9525">
            <a:noFill/>
            <a:miter lim="800000"/>
            <a:headEnd/>
            <a:tailEnd/>
          </a:ln>
        </p:spPr>
      </p:pic>
      <p:sp>
        <p:nvSpPr>
          <p:cNvPr id="8" name="Seta para baixo 7"/>
          <p:cNvSpPr/>
          <p:nvPr/>
        </p:nvSpPr>
        <p:spPr>
          <a:xfrm rot="16200000">
            <a:off x="4067969" y="2780507"/>
            <a:ext cx="1152525" cy="865187"/>
          </a:xfrm>
          <a:prstGeom prst="down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 name="Espaço Reservado para Rodapé 1"/>
          <p:cNvSpPr>
            <a:spLocks noGrp="1"/>
          </p:cNvSpPr>
          <p:nvPr>
            <p:ph type="ftr" sz="quarter" idx="11"/>
          </p:nvPr>
        </p:nvSpPr>
        <p:spPr/>
        <p:txBody>
          <a:bodyPr/>
          <a:lstStyle/>
          <a:p>
            <a:pPr>
              <a:defRPr/>
            </a:pPr>
            <a:r>
              <a:rPr lang="pt-BR"/>
              <a:t>PVM</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2"/>
          <p:cNvPicPr>
            <a:picLocks noChangeAspect="1" noChangeArrowheads="1"/>
          </p:cNvPicPr>
          <p:nvPr/>
        </p:nvPicPr>
        <p:blipFill>
          <a:blip r:embed="rId2"/>
          <a:srcRect/>
          <a:stretch>
            <a:fillRect/>
          </a:stretch>
        </p:blipFill>
        <p:spPr bwMode="auto">
          <a:xfrm>
            <a:off x="1547813" y="115888"/>
            <a:ext cx="6192837" cy="5413375"/>
          </a:xfrm>
          <a:prstGeom prst="rect">
            <a:avLst/>
          </a:prstGeom>
          <a:noFill/>
          <a:ln w="9525">
            <a:noFill/>
            <a:miter lim="800000"/>
            <a:headEnd/>
            <a:tailEnd/>
          </a:ln>
        </p:spPr>
      </p:pic>
      <p:sp>
        <p:nvSpPr>
          <p:cNvPr id="37890" name="Retângulo 3"/>
          <p:cNvSpPr>
            <a:spLocks noChangeArrowheads="1"/>
          </p:cNvSpPr>
          <p:nvPr/>
        </p:nvSpPr>
        <p:spPr bwMode="auto">
          <a:xfrm>
            <a:off x="1187450" y="5732463"/>
            <a:ext cx="7272338" cy="822325"/>
          </a:xfrm>
          <a:prstGeom prst="rect">
            <a:avLst/>
          </a:prstGeom>
          <a:noFill/>
          <a:ln w="9525">
            <a:noFill/>
            <a:miter lim="800000"/>
            <a:headEnd/>
            <a:tailEnd/>
          </a:ln>
        </p:spPr>
        <p:txBody>
          <a:bodyPr>
            <a:spAutoFit/>
          </a:bodyPr>
          <a:lstStyle/>
          <a:p>
            <a:r>
              <a:rPr lang="en-US" sz="2400" b="1">
                <a:solidFill>
                  <a:schemeClr val="bg1"/>
                </a:solidFill>
                <a:latin typeface="Calibri" pitchFamily="34" charset="0"/>
              </a:rPr>
              <a:t>A, Electrophotomicrograph of a type I pneumocyte. Note the thin alveolar-arterial interface.</a:t>
            </a:r>
            <a:endParaRPr lang="pt-BR" sz="2400" b="1">
              <a:solidFill>
                <a:schemeClr val="bg1"/>
              </a:solidFill>
              <a:latin typeface="Calibri" pitchFamily="34" charset="0"/>
            </a:endParaRPr>
          </a:p>
        </p:txBody>
      </p:sp>
      <p:sp>
        <p:nvSpPr>
          <p:cNvPr id="2" name="Espaço Reservado para Rodapé 1"/>
          <p:cNvSpPr>
            <a:spLocks noGrp="1"/>
          </p:cNvSpPr>
          <p:nvPr>
            <p:ph type="ftr" sz="quarter" idx="11"/>
          </p:nvPr>
        </p:nvSpPr>
        <p:spPr/>
        <p:txBody>
          <a:bodyPr/>
          <a:lstStyle/>
          <a:p>
            <a:pPr>
              <a:defRPr/>
            </a:pPr>
            <a:r>
              <a:rPr lang="pt-BR"/>
              <a:t>PVM</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Título 1"/>
          <p:cNvSpPr>
            <a:spLocks noGrp="1"/>
          </p:cNvSpPr>
          <p:nvPr>
            <p:ph type="title"/>
          </p:nvPr>
        </p:nvSpPr>
        <p:spPr/>
        <p:txBody>
          <a:bodyPr/>
          <a:lstStyle/>
          <a:p>
            <a:pPr eaLnBrk="1" hangingPunct="1"/>
            <a:r>
              <a:rPr lang="pt-BR" smtClean="0">
                <a:solidFill>
                  <a:schemeClr val="bg1"/>
                </a:solidFill>
              </a:rPr>
              <a:t>Abordagem da Disfunção Pulmonar</a:t>
            </a:r>
          </a:p>
        </p:txBody>
      </p:sp>
      <p:sp>
        <p:nvSpPr>
          <p:cNvPr id="38914" name="Espaço Reservado para Conteúdo 2"/>
          <p:cNvSpPr>
            <a:spLocks noGrp="1"/>
          </p:cNvSpPr>
          <p:nvPr>
            <p:ph idx="1"/>
          </p:nvPr>
        </p:nvSpPr>
        <p:spPr/>
        <p:txBody>
          <a:bodyPr/>
          <a:lstStyle/>
          <a:p>
            <a:pPr eaLnBrk="1" hangingPunct="1"/>
            <a:r>
              <a:rPr lang="pt-BR" smtClean="0">
                <a:solidFill>
                  <a:schemeClr val="bg1"/>
                </a:solidFill>
              </a:rPr>
              <a:t>Ventilação mecânica protetora</a:t>
            </a:r>
          </a:p>
          <a:p>
            <a:pPr lvl="1" eaLnBrk="1" hangingPunct="1"/>
            <a:r>
              <a:rPr lang="pt-BR" smtClean="0">
                <a:solidFill>
                  <a:schemeClr val="bg1"/>
                </a:solidFill>
              </a:rPr>
              <a:t>Evitar barotrauma/volutrauma/atelectrauma</a:t>
            </a:r>
          </a:p>
          <a:p>
            <a:pPr lvl="1" eaLnBrk="1" hangingPunct="1"/>
            <a:r>
              <a:rPr lang="pt-BR" smtClean="0">
                <a:solidFill>
                  <a:schemeClr val="bg1"/>
                </a:solidFill>
              </a:rPr>
              <a:t>Usar PEEP para estabilizar o alvéolo </a:t>
            </a:r>
          </a:p>
          <a:p>
            <a:pPr lvl="1" eaLnBrk="1" hangingPunct="1"/>
            <a:r>
              <a:rPr lang="pt-BR" smtClean="0">
                <a:solidFill>
                  <a:schemeClr val="bg1"/>
                </a:solidFill>
              </a:rPr>
              <a:t>Minimizar FiO2</a:t>
            </a:r>
          </a:p>
          <a:p>
            <a:pPr lvl="1" eaLnBrk="1" hangingPunct="1"/>
            <a:r>
              <a:rPr lang="pt-BR" smtClean="0">
                <a:solidFill>
                  <a:schemeClr val="bg1"/>
                </a:solidFill>
              </a:rPr>
              <a:t>Vt &lt; 6ml/Kg</a:t>
            </a:r>
          </a:p>
          <a:p>
            <a:pPr lvl="1" eaLnBrk="1" hangingPunct="1"/>
            <a:r>
              <a:rPr lang="pt-BR" smtClean="0">
                <a:solidFill>
                  <a:schemeClr val="bg1"/>
                </a:solidFill>
              </a:rPr>
              <a:t>Pressão plateou &lt; 25-30 cmH2O</a:t>
            </a:r>
          </a:p>
          <a:p>
            <a:pPr lvl="1" eaLnBrk="1" hangingPunct="1"/>
            <a:r>
              <a:rPr lang="pt-BR" smtClean="0">
                <a:solidFill>
                  <a:schemeClr val="bg1"/>
                </a:solidFill>
              </a:rPr>
              <a:t>Permitir hipercapnia</a:t>
            </a:r>
          </a:p>
          <a:p>
            <a:pPr lvl="1" eaLnBrk="1" hangingPunct="1"/>
            <a:r>
              <a:rPr lang="pt-BR" smtClean="0">
                <a:solidFill>
                  <a:srgbClr val="FFFF00"/>
                </a:solidFill>
              </a:rPr>
              <a:t>Minimizar espaço morto</a:t>
            </a:r>
          </a:p>
        </p:txBody>
      </p:sp>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2"/>
          <p:cNvPicPr>
            <a:picLocks noChangeAspect="1" noChangeArrowheads="1"/>
          </p:cNvPicPr>
          <p:nvPr/>
        </p:nvPicPr>
        <p:blipFill>
          <a:blip r:embed="rId2"/>
          <a:srcRect/>
          <a:stretch>
            <a:fillRect/>
          </a:stretch>
        </p:blipFill>
        <p:spPr bwMode="auto">
          <a:xfrm>
            <a:off x="2603500" y="549275"/>
            <a:ext cx="3821113" cy="1765300"/>
          </a:xfrm>
          <a:prstGeom prst="rect">
            <a:avLst/>
          </a:prstGeom>
          <a:noFill/>
          <a:ln w="9525">
            <a:noFill/>
            <a:miter lim="800000"/>
            <a:headEnd/>
            <a:tailEnd/>
          </a:ln>
        </p:spPr>
      </p:pic>
      <p:pic>
        <p:nvPicPr>
          <p:cNvPr id="39938" name="Picture 3"/>
          <p:cNvPicPr>
            <a:picLocks noChangeAspect="1" noChangeArrowheads="1"/>
          </p:cNvPicPr>
          <p:nvPr/>
        </p:nvPicPr>
        <p:blipFill>
          <a:blip r:embed="rId3"/>
          <a:srcRect/>
          <a:stretch>
            <a:fillRect/>
          </a:stretch>
        </p:blipFill>
        <p:spPr bwMode="auto">
          <a:xfrm>
            <a:off x="107950" y="2565400"/>
            <a:ext cx="8872538" cy="4059238"/>
          </a:xfrm>
          <a:prstGeom prst="rect">
            <a:avLst/>
          </a:prstGeom>
          <a:noFill/>
          <a:ln w="9525">
            <a:noFill/>
            <a:miter lim="800000"/>
            <a:headEnd/>
            <a:tailEnd/>
          </a:ln>
        </p:spPr>
      </p:pic>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Título 1"/>
          <p:cNvSpPr>
            <a:spLocks noGrp="1"/>
          </p:cNvSpPr>
          <p:nvPr>
            <p:ph type="title"/>
          </p:nvPr>
        </p:nvSpPr>
        <p:spPr/>
        <p:txBody>
          <a:bodyPr/>
          <a:lstStyle/>
          <a:p>
            <a:pPr eaLnBrk="1" hangingPunct="1"/>
            <a:endParaRPr lang="pt-BR" smtClean="0"/>
          </a:p>
        </p:txBody>
      </p:sp>
      <p:pic>
        <p:nvPicPr>
          <p:cNvPr id="40962" name="Picture 2"/>
          <p:cNvPicPr>
            <a:picLocks noChangeAspect="1" noChangeArrowheads="1"/>
          </p:cNvPicPr>
          <p:nvPr/>
        </p:nvPicPr>
        <p:blipFill>
          <a:blip r:embed="rId2"/>
          <a:srcRect/>
          <a:stretch>
            <a:fillRect/>
          </a:stretch>
        </p:blipFill>
        <p:spPr bwMode="auto">
          <a:xfrm>
            <a:off x="179388" y="44450"/>
            <a:ext cx="8629650" cy="1905000"/>
          </a:xfrm>
          <a:prstGeom prst="rect">
            <a:avLst/>
          </a:prstGeom>
          <a:noFill/>
          <a:ln w="9525">
            <a:noFill/>
            <a:miter lim="800000"/>
            <a:headEnd/>
            <a:tailEnd/>
          </a:ln>
        </p:spPr>
      </p:pic>
      <p:pic>
        <p:nvPicPr>
          <p:cNvPr id="40963" name="Picture 3"/>
          <p:cNvPicPr>
            <a:picLocks noChangeAspect="1" noChangeArrowheads="1"/>
          </p:cNvPicPr>
          <p:nvPr/>
        </p:nvPicPr>
        <p:blipFill>
          <a:blip r:embed="rId3"/>
          <a:srcRect/>
          <a:stretch>
            <a:fillRect/>
          </a:stretch>
        </p:blipFill>
        <p:spPr bwMode="auto">
          <a:xfrm>
            <a:off x="1763713" y="1898650"/>
            <a:ext cx="5761037" cy="4914900"/>
          </a:xfrm>
          <a:prstGeom prst="rect">
            <a:avLst/>
          </a:prstGeom>
          <a:noFill/>
          <a:ln w="9525">
            <a:noFill/>
            <a:miter lim="800000"/>
            <a:headEnd/>
            <a:tailEnd/>
          </a:ln>
        </p:spPr>
      </p:pic>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Título 1"/>
          <p:cNvSpPr>
            <a:spLocks noGrp="1"/>
          </p:cNvSpPr>
          <p:nvPr>
            <p:ph type="title"/>
          </p:nvPr>
        </p:nvSpPr>
        <p:spPr/>
        <p:txBody>
          <a:bodyPr/>
          <a:lstStyle/>
          <a:p>
            <a:pPr eaLnBrk="1" hangingPunct="1"/>
            <a:r>
              <a:rPr lang="pt-BR" smtClean="0">
                <a:solidFill>
                  <a:schemeClr val="bg1"/>
                </a:solidFill>
              </a:rPr>
              <a:t>PROVHILO TRIAL</a:t>
            </a:r>
          </a:p>
        </p:txBody>
      </p:sp>
      <p:sp>
        <p:nvSpPr>
          <p:cNvPr id="41986" name="Espaço Reservado para Conteúdo 2"/>
          <p:cNvSpPr>
            <a:spLocks noGrp="1"/>
          </p:cNvSpPr>
          <p:nvPr>
            <p:ph idx="1"/>
          </p:nvPr>
        </p:nvSpPr>
        <p:spPr/>
        <p:txBody>
          <a:bodyPr/>
          <a:lstStyle/>
          <a:p>
            <a:pPr eaLnBrk="1" hangingPunct="1"/>
            <a:r>
              <a:rPr lang="pt-BR" smtClean="0">
                <a:solidFill>
                  <a:schemeClr val="bg1"/>
                </a:solidFill>
              </a:rPr>
              <a:t>N pequeno</a:t>
            </a:r>
          </a:p>
          <a:p>
            <a:pPr eaLnBrk="1" hangingPunct="1"/>
            <a:r>
              <a:rPr lang="pt-BR" smtClean="0">
                <a:solidFill>
                  <a:schemeClr val="bg1"/>
                </a:solidFill>
              </a:rPr>
              <a:t>Atelectasia persistente no pós-operatório relacionada a FiO2 alta</a:t>
            </a:r>
          </a:p>
          <a:p>
            <a:pPr eaLnBrk="1" hangingPunct="1"/>
            <a:endParaRPr lang="pt-BR" smtClean="0">
              <a:solidFill>
                <a:schemeClr val="bg1"/>
              </a:solidFill>
            </a:endParaRPr>
          </a:p>
          <a:p>
            <a:pPr eaLnBrk="1" hangingPunct="1"/>
            <a:r>
              <a:rPr lang="pt-BR" smtClean="0">
                <a:solidFill>
                  <a:schemeClr val="bg1"/>
                </a:solidFill>
              </a:rPr>
              <a:t>Grupo PEEP alto: melhor complacência torácica mas não houve melhor desfecho:</a:t>
            </a:r>
          </a:p>
          <a:p>
            <a:pPr lvl="1" eaLnBrk="1" hangingPunct="1"/>
            <a:r>
              <a:rPr lang="pt-BR" smtClean="0">
                <a:solidFill>
                  <a:schemeClr val="bg1"/>
                </a:solidFill>
              </a:rPr>
              <a:t>Volutrauma nas regiões não dependentes</a:t>
            </a:r>
          </a:p>
          <a:p>
            <a:pPr lvl="1" eaLnBrk="1" hangingPunct="1"/>
            <a:r>
              <a:rPr lang="pt-BR" smtClean="0">
                <a:solidFill>
                  <a:schemeClr val="bg1"/>
                </a:solidFill>
              </a:rPr>
              <a:t>Hemodinâmica</a:t>
            </a:r>
          </a:p>
        </p:txBody>
      </p:sp>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Título 1"/>
          <p:cNvSpPr>
            <a:spLocks noGrp="1"/>
          </p:cNvSpPr>
          <p:nvPr>
            <p:ph type="title"/>
          </p:nvPr>
        </p:nvSpPr>
        <p:spPr/>
        <p:txBody>
          <a:bodyPr/>
          <a:lstStyle/>
          <a:p>
            <a:pPr eaLnBrk="1" hangingPunct="1"/>
            <a:r>
              <a:rPr lang="pt-BR" smtClean="0">
                <a:solidFill>
                  <a:schemeClr val="bg1"/>
                </a:solidFill>
              </a:rPr>
              <a:t>PROVHILO TRIAL</a:t>
            </a:r>
          </a:p>
        </p:txBody>
      </p:sp>
      <p:pic>
        <p:nvPicPr>
          <p:cNvPr id="43010" name="Picture 2"/>
          <p:cNvPicPr>
            <a:picLocks noChangeAspect="1" noChangeArrowheads="1"/>
          </p:cNvPicPr>
          <p:nvPr/>
        </p:nvPicPr>
        <p:blipFill>
          <a:blip r:embed="rId2"/>
          <a:srcRect/>
          <a:stretch>
            <a:fillRect/>
          </a:stretch>
        </p:blipFill>
        <p:spPr bwMode="auto">
          <a:xfrm>
            <a:off x="34925" y="2060575"/>
            <a:ext cx="9132888" cy="3240088"/>
          </a:xfrm>
          <a:prstGeom prst="rect">
            <a:avLst/>
          </a:prstGeom>
          <a:noFill/>
          <a:ln w="9525">
            <a:noFill/>
            <a:miter lim="800000"/>
            <a:headEnd/>
            <a:tailEnd/>
          </a:ln>
        </p:spPr>
      </p:pic>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Espaço Reservado para Conteúdo 2"/>
          <p:cNvSpPr>
            <a:spLocks noGrp="1"/>
          </p:cNvSpPr>
          <p:nvPr>
            <p:ph idx="1"/>
          </p:nvPr>
        </p:nvSpPr>
        <p:spPr/>
        <p:txBody>
          <a:bodyPr/>
          <a:lstStyle/>
          <a:p>
            <a:pPr eaLnBrk="1" hangingPunct="1"/>
            <a:endParaRPr lang="pt-BR" smtClean="0"/>
          </a:p>
        </p:txBody>
      </p:sp>
      <p:pic>
        <p:nvPicPr>
          <p:cNvPr id="44034" name="Picture 2" descr="Unfortunately we are unable to provide accessible alternative text for this. If you require assistance to access this image, please contact help@nature.com or the author"/>
          <p:cNvPicPr>
            <a:picLocks noChangeAspect="1" noChangeArrowheads="1"/>
          </p:cNvPicPr>
          <p:nvPr/>
        </p:nvPicPr>
        <p:blipFill>
          <a:blip r:embed="rId2"/>
          <a:srcRect/>
          <a:stretch>
            <a:fillRect/>
          </a:stretch>
        </p:blipFill>
        <p:spPr bwMode="auto">
          <a:xfrm>
            <a:off x="179388" y="596900"/>
            <a:ext cx="8742362" cy="5649913"/>
          </a:xfrm>
          <a:prstGeom prst="rect">
            <a:avLst/>
          </a:prstGeom>
          <a:noFill/>
          <a:ln w="9525">
            <a:noFill/>
            <a:miter lim="800000"/>
            <a:headEnd/>
            <a:tailEnd/>
          </a:ln>
        </p:spPr>
      </p:pic>
      <p:sp>
        <p:nvSpPr>
          <p:cNvPr id="7" name="Elipse 6"/>
          <p:cNvSpPr/>
          <p:nvPr/>
        </p:nvSpPr>
        <p:spPr>
          <a:xfrm>
            <a:off x="2124075" y="4365625"/>
            <a:ext cx="2232025" cy="18716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Espaço Reservado para Conteúdo 2"/>
          <p:cNvSpPr>
            <a:spLocks noGrp="1"/>
          </p:cNvSpPr>
          <p:nvPr>
            <p:ph idx="1"/>
          </p:nvPr>
        </p:nvSpPr>
        <p:spPr/>
        <p:txBody>
          <a:bodyPr/>
          <a:lstStyle/>
          <a:p>
            <a:pPr eaLnBrk="1" hangingPunct="1"/>
            <a:endParaRPr lang="pt-BR" smtClean="0"/>
          </a:p>
        </p:txBody>
      </p:sp>
      <p:pic>
        <p:nvPicPr>
          <p:cNvPr id="45058" name="Picture 2"/>
          <p:cNvPicPr>
            <a:picLocks noChangeAspect="1" noChangeArrowheads="1"/>
          </p:cNvPicPr>
          <p:nvPr/>
        </p:nvPicPr>
        <p:blipFill>
          <a:blip r:embed="rId2"/>
          <a:srcRect/>
          <a:stretch>
            <a:fillRect/>
          </a:stretch>
        </p:blipFill>
        <p:spPr bwMode="auto">
          <a:xfrm>
            <a:off x="0" y="333375"/>
            <a:ext cx="8785225" cy="6280150"/>
          </a:xfrm>
          <a:prstGeom prst="rect">
            <a:avLst/>
          </a:prstGeom>
          <a:noFill/>
          <a:ln w="9525">
            <a:noFill/>
            <a:miter lim="800000"/>
            <a:headEnd/>
            <a:tailEnd/>
          </a:ln>
        </p:spPr>
      </p:pic>
      <p:sp>
        <p:nvSpPr>
          <p:cNvPr id="5" name="Seta para cima 4"/>
          <p:cNvSpPr/>
          <p:nvPr/>
        </p:nvSpPr>
        <p:spPr>
          <a:xfrm>
            <a:off x="250825" y="1125538"/>
            <a:ext cx="720725" cy="4967287"/>
          </a:xfrm>
          <a:prstGeom prs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8" name="Retângulo 7"/>
          <p:cNvSpPr/>
          <p:nvPr/>
        </p:nvSpPr>
        <p:spPr>
          <a:xfrm>
            <a:off x="2339975" y="188913"/>
            <a:ext cx="4752975"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PEEP</a:t>
            </a:r>
            <a:endParaRPr lang="pt-BR" sz="2000" b="1" dirty="0">
              <a:solidFill>
                <a:schemeClr val="bg1"/>
              </a:solidFill>
            </a:endParaRPr>
          </a:p>
        </p:txBody>
      </p:sp>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Picture 3"/>
          <p:cNvPicPr>
            <a:picLocks noChangeAspect="1" noChangeArrowheads="1"/>
          </p:cNvPicPr>
          <p:nvPr/>
        </p:nvPicPr>
        <p:blipFill>
          <a:blip r:embed="rId2"/>
          <a:srcRect/>
          <a:stretch>
            <a:fillRect/>
          </a:stretch>
        </p:blipFill>
        <p:spPr bwMode="auto">
          <a:xfrm>
            <a:off x="762000" y="42863"/>
            <a:ext cx="7618413" cy="6770687"/>
          </a:xfrm>
          <a:prstGeom prst="rect">
            <a:avLst/>
          </a:prstGeom>
          <a:noFill/>
          <a:ln w="9525">
            <a:noFill/>
            <a:miter lim="800000"/>
            <a:headEnd/>
            <a:tailEnd/>
          </a:ln>
        </p:spPr>
      </p:pic>
      <p:sp>
        <p:nvSpPr>
          <p:cNvPr id="2" name="Seta para cima 1"/>
          <p:cNvSpPr/>
          <p:nvPr/>
        </p:nvSpPr>
        <p:spPr>
          <a:xfrm>
            <a:off x="2411413" y="3357563"/>
            <a:ext cx="431800" cy="719137"/>
          </a:xfrm>
          <a:prstGeom prs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Seta para cima 4"/>
          <p:cNvSpPr/>
          <p:nvPr/>
        </p:nvSpPr>
        <p:spPr>
          <a:xfrm rot="5400000">
            <a:off x="4283869" y="1916906"/>
            <a:ext cx="431800" cy="719138"/>
          </a:xfrm>
          <a:prstGeom prs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Retângulo de cantos arredondados 2"/>
          <p:cNvSpPr/>
          <p:nvPr/>
        </p:nvSpPr>
        <p:spPr>
          <a:xfrm>
            <a:off x="2843213" y="3429000"/>
            <a:ext cx="865187" cy="431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PEEP</a:t>
            </a:r>
          </a:p>
        </p:txBody>
      </p:sp>
      <p:sp>
        <p:nvSpPr>
          <p:cNvPr id="7" name="Retângulo de cantos arredondados 6"/>
          <p:cNvSpPr/>
          <p:nvPr/>
        </p:nvSpPr>
        <p:spPr>
          <a:xfrm>
            <a:off x="4067175" y="2565400"/>
            <a:ext cx="865188" cy="431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PEEP</a:t>
            </a:r>
          </a:p>
        </p:txBody>
      </p:sp>
      <p:sp>
        <p:nvSpPr>
          <p:cNvPr id="8" name="Retângulo 7"/>
          <p:cNvSpPr/>
          <p:nvPr/>
        </p:nvSpPr>
        <p:spPr>
          <a:xfrm>
            <a:off x="2195513" y="6237288"/>
            <a:ext cx="863600" cy="431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b="1" dirty="0"/>
              <a:t>V/</a:t>
            </a:r>
            <a:r>
              <a:rPr lang="pt-BR" sz="3000" b="1" dirty="0">
                <a:solidFill>
                  <a:srgbClr val="FFFF00"/>
                </a:solidFill>
              </a:rPr>
              <a:t>Q</a:t>
            </a:r>
          </a:p>
        </p:txBody>
      </p:sp>
      <p:sp>
        <p:nvSpPr>
          <p:cNvPr id="9" name="Retângulo 8"/>
          <p:cNvSpPr/>
          <p:nvPr/>
        </p:nvSpPr>
        <p:spPr>
          <a:xfrm>
            <a:off x="2195513" y="2852738"/>
            <a:ext cx="863600" cy="431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b="1" dirty="0"/>
              <a:t>V/Q</a:t>
            </a:r>
          </a:p>
        </p:txBody>
      </p:sp>
      <p:sp>
        <p:nvSpPr>
          <p:cNvPr id="10" name="Retângulo 9"/>
          <p:cNvSpPr/>
          <p:nvPr/>
        </p:nvSpPr>
        <p:spPr>
          <a:xfrm>
            <a:off x="5940425" y="3000375"/>
            <a:ext cx="863600" cy="431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V</a:t>
            </a:r>
            <a:r>
              <a:rPr lang="pt-BR" sz="2000" b="1" dirty="0"/>
              <a:t>/</a:t>
            </a:r>
            <a:r>
              <a:rPr lang="pt-BR" sz="2000" b="1" dirty="0">
                <a:solidFill>
                  <a:schemeClr val="bg1"/>
                </a:solidFill>
              </a:rPr>
              <a:t>Q</a:t>
            </a:r>
          </a:p>
        </p:txBody>
      </p:sp>
      <p:sp>
        <p:nvSpPr>
          <p:cNvPr id="11" name="Retângulo 10"/>
          <p:cNvSpPr/>
          <p:nvPr/>
        </p:nvSpPr>
        <p:spPr>
          <a:xfrm>
            <a:off x="2339975" y="260350"/>
            <a:ext cx="4752975"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PEEP</a:t>
            </a:r>
            <a:endParaRPr lang="pt-BR" sz="2000" b="1" dirty="0">
              <a:solidFill>
                <a:schemeClr val="bg1"/>
              </a:solidFill>
            </a:endParaRPr>
          </a:p>
        </p:txBody>
      </p:sp>
      <p:sp>
        <p:nvSpPr>
          <p:cNvPr id="4" name="Espaço Reservado para Rodapé 3"/>
          <p:cNvSpPr>
            <a:spLocks noGrp="1"/>
          </p:cNvSpPr>
          <p:nvPr>
            <p:ph type="ftr" sz="quarter" idx="11"/>
          </p:nvPr>
        </p:nvSpPr>
        <p:spPr/>
        <p:txBody>
          <a:bodyPr/>
          <a:lstStyle/>
          <a:p>
            <a:pPr>
              <a:defRPr/>
            </a:pPr>
            <a:r>
              <a:rPr lang="pt-BR"/>
              <a:t>PVM</a:t>
            </a:r>
          </a:p>
        </p:txBody>
      </p:sp>
      <p:sp>
        <p:nvSpPr>
          <p:cNvPr id="6" name="Elipse 5"/>
          <p:cNvSpPr/>
          <p:nvPr/>
        </p:nvSpPr>
        <p:spPr>
          <a:xfrm>
            <a:off x="2195513" y="4797425"/>
            <a:ext cx="863600" cy="935038"/>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Elipse 12"/>
          <p:cNvSpPr/>
          <p:nvPr/>
        </p:nvSpPr>
        <p:spPr>
          <a:xfrm>
            <a:off x="5927725" y="4784725"/>
            <a:ext cx="863600" cy="936625"/>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46093" name="Picture 3"/>
          <p:cNvPicPr>
            <a:picLocks noChangeAspect="1" noChangeArrowheads="1"/>
          </p:cNvPicPr>
          <p:nvPr/>
        </p:nvPicPr>
        <p:blipFill>
          <a:blip r:embed="rId3"/>
          <a:srcRect/>
          <a:stretch>
            <a:fillRect/>
          </a:stretch>
        </p:blipFill>
        <p:spPr bwMode="auto">
          <a:xfrm>
            <a:off x="468313" y="5729288"/>
            <a:ext cx="971550" cy="939800"/>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5" name="Picture 3"/>
          <p:cNvPicPr>
            <a:picLocks noChangeAspect="1" noChangeArrowheads="1"/>
          </p:cNvPicPr>
          <p:nvPr/>
        </p:nvPicPr>
        <p:blipFill>
          <a:blip r:embed="rId2"/>
          <a:srcRect/>
          <a:stretch>
            <a:fillRect/>
          </a:stretch>
        </p:blipFill>
        <p:spPr bwMode="auto">
          <a:xfrm>
            <a:off x="762000" y="42863"/>
            <a:ext cx="7618413" cy="6770687"/>
          </a:xfrm>
          <a:prstGeom prst="rect">
            <a:avLst/>
          </a:prstGeom>
          <a:noFill/>
          <a:ln w="9525">
            <a:noFill/>
            <a:miter lim="800000"/>
            <a:headEnd/>
            <a:tailEnd/>
          </a:ln>
        </p:spPr>
      </p:pic>
      <p:sp>
        <p:nvSpPr>
          <p:cNvPr id="2" name="Seta para cima 1"/>
          <p:cNvSpPr/>
          <p:nvPr/>
        </p:nvSpPr>
        <p:spPr>
          <a:xfrm>
            <a:off x="2411413" y="3357563"/>
            <a:ext cx="431800" cy="719137"/>
          </a:xfrm>
          <a:prstGeom prs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Seta para cima 4"/>
          <p:cNvSpPr/>
          <p:nvPr/>
        </p:nvSpPr>
        <p:spPr>
          <a:xfrm rot="5400000">
            <a:off x="4283869" y="1916906"/>
            <a:ext cx="431800" cy="719138"/>
          </a:xfrm>
          <a:prstGeom prs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Retângulo de cantos arredondados 2"/>
          <p:cNvSpPr/>
          <p:nvPr/>
        </p:nvSpPr>
        <p:spPr>
          <a:xfrm>
            <a:off x="2843213" y="3429000"/>
            <a:ext cx="865187" cy="431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PEEP</a:t>
            </a:r>
          </a:p>
        </p:txBody>
      </p:sp>
      <p:sp>
        <p:nvSpPr>
          <p:cNvPr id="7" name="Retângulo de cantos arredondados 6"/>
          <p:cNvSpPr/>
          <p:nvPr/>
        </p:nvSpPr>
        <p:spPr>
          <a:xfrm>
            <a:off x="4067175" y="2565400"/>
            <a:ext cx="865188" cy="431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PEEP</a:t>
            </a:r>
          </a:p>
        </p:txBody>
      </p:sp>
      <p:sp>
        <p:nvSpPr>
          <p:cNvPr id="8" name="Retângulo 7"/>
          <p:cNvSpPr/>
          <p:nvPr/>
        </p:nvSpPr>
        <p:spPr>
          <a:xfrm>
            <a:off x="2195513" y="6237288"/>
            <a:ext cx="863600" cy="431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b="1" dirty="0"/>
              <a:t>V/</a:t>
            </a:r>
            <a:r>
              <a:rPr lang="pt-BR" sz="3000" b="1" dirty="0">
                <a:solidFill>
                  <a:srgbClr val="FFFF00"/>
                </a:solidFill>
              </a:rPr>
              <a:t>Q</a:t>
            </a:r>
          </a:p>
        </p:txBody>
      </p:sp>
      <p:sp>
        <p:nvSpPr>
          <p:cNvPr id="9" name="Retângulo 8"/>
          <p:cNvSpPr/>
          <p:nvPr/>
        </p:nvSpPr>
        <p:spPr>
          <a:xfrm>
            <a:off x="2195513" y="2852738"/>
            <a:ext cx="863600" cy="431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b="1" dirty="0"/>
              <a:t>V/Q</a:t>
            </a:r>
          </a:p>
        </p:txBody>
      </p:sp>
      <p:sp>
        <p:nvSpPr>
          <p:cNvPr id="10" name="Retângulo 9"/>
          <p:cNvSpPr/>
          <p:nvPr/>
        </p:nvSpPr>
        <p:spPr>
          <a:xfrm>
            <a:off x="5940425" y="3000375"/>
            <a:ext cx="863600" cy="431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V</a:t>
            </a:r>
            <a:r>
              <a:rPr lang="pt-BR" sz="2000" b="1" dirty="0"/>
              <a:t>/</a:t>
            </a:r>
            <a:r>
              <a:rPr lang="pt-BR" sz="2000" b="1" dirty="0">
                <a:solidFill>
                  <a:schemeClr val="bg1"/>
                </a:solidFill>
              </a:rPr>
              <a:t>Q</a:t>
            </a:r>
          </a:p>
        </p:txBody>
      </p:sp>
      <p:sp>
        <p:nvSpPr>
          <p:cNvPr id="4" name="Seta dobrada 3"/>
          <p:cNvSpPr/>
          <p:nvPr/>
        </p:nvSpPr>
        <p:spPr>
          <a:xfrm>
            <a:off x="3851275" y="3068638"/>
            <a:ext cx="1657350" cy="2089150"/>
          </a:xfrm>
          <a:prstGeom prst="bentArrow">
            <a:avLst>
              <a:gd name="adj1" fmla="val 25000"/>
              <a:gd name="adj2" fmla="val 25435"/>
              <a:gd name="adj3" fmla="val 25000"/>
              <a:gd name="adj4" fmla="val 28072"/>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solidFill>
                <a:schemeClr val="tx1"/>
              </a:solidFill>
            </a:endParaRPr>
          </a:p>
        </p:txBody>
      </p:sp>
      <p:sp>
        <p:nvSpPr>
          <p:cNvPr id="11" name="Retângulo 10"/>
          <p:cNvSpPr/>
          <p:nvPr/>
        </p:nvSpPr>
        <p:spPr>
          <a:xfrm>
            <a:off x="2339975" y="260350"/>
            <a:ext cx="4752975"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PEEP</a:t>
            </a:r>
            <a:endParaRPr lang="pt-BR" sz="2000" b="1" dirty="0">
              <a:solidFill>
                <a:schemeClr val="bg1"/>
              </a:solidFill>
            </a:endParaRPr>
          </a:p>
        </p:txBody>
      </p:sp>
      <p:sp>
        <p:nvSpPr>
          <p:cNvPr id="12" name="Elipse 11"/>
          <p:cNvSpPr/>
          <p:nvPr/>
        </p:nvSpPr>
        <p:spPr>
          <a:xfrm>
            <a:off x="1303338" y="873125"/>
            <a:ext cx="2649537" cy="25193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Espaço Reservado para Rodapé 5"/>
          <p:cNvSpPr>
            <a:spLocks noGrp="1"/>
          </p:cNvSpPr>
          <p:nvPr>
            <p:ph type="ftr" sz="quarter" idx="11"/>
          </p:nvPr>
        </p:nvSpPr>
        <p:spPr/>
        <p:txBody>
          <a:bodyPr/>
          <a:lstStyle/>
          <a:p>
            <a:pPr>
              <a:defRPr/>
            </a:pPr>
            <a:r>
              <a:rPr lang="pt-BR"/>
              <a:t>PVM</a:t>
            </a:r>
          </a:p>
        </p:txBody>
      </p:sp>
      <p:sp>
        <p:nvSpPr>
          <p:cNvPr id="14" name="Elipse 13"/>
          <p:cNvSpPr/>
          <p:nvPr/>
        </p:nvSpPr>
        <p:spPr>
          <a:xfrm>
            <a:off x="2195513" y="4797425"/>
            <a:ext cx="863600" cy="935038"/>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5" name="Elipse 14"/>
          <p:cNvSpPr/>
          <p:nvPr/>
        </p:nvSpPr>
        <p:spPr>
          <a:xfrm>
            <a:off x="5927725" y="4784725"/>
            <a:ext cx="863600" cy="936625"/>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47119" name="Picture 3"/>
          <p:cNvPicPr>
            <a:picLocks noChangeAspect="1" noChangeArrowheads="1"/>
          </p:cNvPicPr>
          <p:nvPr/>
        </p:nvPicPr>
        <p:blipFill>
          <a:blip r:embed="rId3"/>
          <a:srcRect/>
          <a:stretch>
            <a:fillRect/>
          </a:stretch>
        </p:blipFill>
        <p:spPr bwMode="auto">
          <a:xfrm>
            <a:off x="468313" y="5729288"/>
            <a:ext cx="971550" cy="939800"/>
          </a:xfrm>
          <a:prstGeom prst="rect">
            <a:avLst/>
          </a:prstGeom>
          <a:noFill/>
          <a:ln w="9525">
            <a:noFill/>
            <a:miter lim="800000"/>
            <a:headEnd/>
            <a:tailEnd/>
          </a:ln>
        </p:spPr>
      </p:pic>
      <p:sp>
        <p:nvSpPr>
          <p:cNvPr id="17" name="Retângulo 16"/>
          <p:cNvSpPr/>
          <p:nvPr/>
        </p:nvSpPr>
        <p:spPr>
          <a:xfrm>
            <a:off x="4356100" y="3803650"/>
            <a:ext cx="4537075" cy="920750"/>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dirty="0"/>
              <a:t>Aumento da PEEP melhora relação V/Q. Aumento exagerado leva a aumento do “espaço morto”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3"/>
          <p:cNvPicPr>
            <a:picLocks noChangeAspect="1" noChangeArrowheads="1"/>
          </p:cNvPicPr>
          <p:nvPr/>
        </p:nvPicPr>
        <p:blipFill>
          <a:blip r:embed="rId2"/>
          <a:srcRect/>
          <a:stretch>
            <a:fillRect/>
          </a:stretch>
        </p:blipFill>
        <p:spPr bwMode="auto">
          <a:xfrm>
            <a:off x="762000" y="42863"/>
            <a:ext cx="7618413" cy="6770687"/>
          </a:xfrm>
          <a:prstGeom prst="rect">
            <a:avLst/>
          </a:prstGeom>
          <a:noFill/>
          <a:ln w="9525">
            <a:noFill/>
            <a:miter lim="800000"/>
            <a:headEnd/>
            <a:tailEnd/>
          </a:ln>
        </p:spPr>
      </p:pic>
      <p:sp>
        <p:nvSpPr>
          <p:cNvPr id="10" name="Retângulo 9"/>
          <p:cNvSpPr/>
          <p:nvPr/>
        </p:nvSpPr>
        <p:spPr>
          <a:xfrm>
            <a:off x="2339975" y="260350"/>
            <a:ext cx="4752975"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Inflamação</a:t>
            </a:r>
            <a:endParaRPr lang="pt-BR" sz="2000" b="1" dirty="0">
              <a:solidFill>
                <a:schemeClr val="bg1"/>
              </a:solidFill>
            </a:endParaRPr>
          </a:p>
        </p:txBody>
      </p:sp>
      <p:cxnSp>
        <p:nvCxnSpPr>
          <p:cNvPr id="11" name="Conector de seta reta 10"/>
          <p:cNvCxnSpPr/>
          <p:nvPr/>
        </p:nvCxnSpPr>
        <p:spPr>
          <a:xfrm>
            <a:off x="6338888" y="2997200"/>
            <a:ext cx="0" cy="1368425"/>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Conector de seta reta 12"/>
          <p:cNvCxnSpPr/>
          <p:nvPr/>
        </p:nvCxnSpPr>
        <p:spPr>
          <a:xfrm>
            <a:off x="3708400" y="2989263"/>
            <a:ext cx="2016125" cy="1663700"/>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a:off x="3708400" y="5157788"/>
            <a:ext cx="1655763" cy="0"/>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4" name="Elipse 13"/>
          <p:cNvSpPr/>
          <p:nvPr/>
        </p:nvSpPr>
        <p:spPr>
          <a:xfrm>
            <a:off x="5019675" y="4032250"/>
            <a:ext cx="2647950" cy="25193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 name="Espaço Reservado para Rodapé 1"/>
          <p:cNvSpPr>
            <a:spLocks noGrp="1"/>
          </p:cNvSpPr>
          <p:nvPr>
            <p:ph type="ftr" sz="quarter" idx="11"/>
          </p:nvPr>
        </p:nvSpPr>
        <p:spPr/>
        <p:txBody>
          <a:bodyPr/>
          <a:lstStyle/>
          <a:p>
            <a:pPr>
              <a:defRPr/>
            </a:pPr>
            <a:r>
              <a:rPr lang="pt-BR"/>
              <a:t>PVM</a:t>
            </a:r>
          </a:p>
        </p:txBody>
      </p:sp>
      <p:sp>
        <p:nvSpPr>
          <p:cNvPr id="9" name="Elipse 8"/>
          <p:cNvSpPr/>
          <p:nvPr/>
        </p:nvSpPr>
        <p:spPr>
          <a:xfrm>
            <a:off x="2195513" y="4797425"/>
            <a:ext cx="863600" cy="935038"/>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2" name="Elipse 11"/>
          <p:cNvSpPr/>
          <p:nvPr/>
        </p:nvSpPr>
        <p:spPr>
          <a:xfrm>
            <a:off x="5927725" y="4784725"/>
            <a:ext cx="863600" cy="936625"/>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48138" name="Picture 3"/>
          <p:cNvPicPr>
            <a:picLocks noChangeAspect="1" noChangeArrowheads="1"/>
          </p:cNvPicPr>
          <p:nvPr/>
        </p:nvPicPr>
        <p:blipFill>
          <a:blip r:embed="rId3"/>
          <a:srcRect/>
          <a:stretch>
            <a:fillRect/>
          </a:stretch>
        </p:blipFill>
        <p:spPr bwMode="auto">
          <a:xfrm>
            <a:off x="468313" y="5729288"/>
            <a:ext cx="971550" cy="939800"/>
          </a:xfrm>
          <a:prstGeom prst="rect">
            <a:avLst/>
          </a:prstGeom>
          <a:noFill/>
          <a:ln w="9525">
            <a:noFill/>
            <a:miter lim="800000"/>
            <a:headEnd/>
            <a:tailEnd/>
          </a:ln>
        </p:spPr>
      </p:pic>
      <p:cxnSp>
        <p:nvCxnSpPr>
          <p:cNvPr id="17" name="Conector de seta reta 16"/>
          <p:cNvCxnSpPr/>
          <p:nvPr/>
        </p:nvCxnSpPr>
        <p:spPr>
          <a:xfrm>
            <a:off x="2662238" y="2997200"/>
            <a:ext cx="0" cy="1368425"/>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8" name="Retângulo 17"/>
          <p:cNvSpPr/>
          <p:nvPr/>
        </p:nvSpPr>
        <p:spPr>
          <a:xfrm>
            <a:off x="4500563" y="1916113"/>
            <a:ext cx="4535487" cy="922337"/>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dirty="0" err="1"/>
              <a:t>Biotrauma</a:t>
            </a:r>
            <a:r>
              <a:rPr lang="pt-BR" sz="2000" dirty="0"/>
              <a:t> e inflamação: inundação do </a:t>
            </a:r>
            <a:r>
              <a:rPr lang="pt-BR" sz="2000" dirty="0" err="1"/>
              <a:t>alvélolo</a:t>
            </a:r>
            <a:r>
              <a:rPr lang="pt-BR" sz="2000" dirty="0"/>
              <a:t> e vasoconstrição pulmonar </a:t>
            </a:r>
            <a:r>
              <a:rPr lang="pt-BR" sz="2000" dirty="0" err="1"/>
              <a:t>hipóxica</a:t>
            </a:r>
            <a:endParaRPr lang="pt-BR" sz="20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3" name="Picture 3"/>
          <p:cNvPicPr>
            <a:picLocks noChangeAspect="1" noChangeArrowheads="1"/>
          </p:cNvPicPr>
          <p:nvPr/>
        </p:nvPicPr>
        <p:blipFill>
          <a:blip r:embed="rId2"/>
          <a:srcRect/>
          <a:stretch>
            <a:fillRect/>
          </a:stretch>
        </p:blipFill>
        <p:spPr bwMode="auto">
          <a:xfrm>
            <a:off x="762000" y="42863"/>
            <a:ext cx="7618413" cy="6770687"/>
          </a:xfrm>
          <a:prstGeom prst="rect">
            <a:avLst/>
          </a:prstGeom>
          <a:noFill/>
          <a:ln w="9525">
            <a:noFill/>
            <a:miter lim="800000"/>
            <a:headEnd/>
            <a:tailEnd/>
          </a:ln>
        </p:spPr>
      </p:pic>
      <p:sp>
        <p:nvSpPr>
          <p:cNvPr id="10" name="Retângulo 9"/>
          <p:cNvSpPr/>
          <p:nvPr/>
        </p:nvSpPr>
        <p:spPr>
          <a:xfrm>
            <a:off x="2339975" y="260350"/>
            <a:ext cx="4752975"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 Reposição Volêmica</a:t>
            </a:r>
            <a:endParaRPr lang="pt-BR" sz="2000" b="1" dirty="0">
              <a:solidFill>
                <a:schemeClr val="bg1"/>
              </a:solidFill>
            </a:endParaRPr>
          </a:p>
        </p:txBody>
      </p:sp>
      <p:cxnSp>
        <p:nvCxnSpPr>
          <p:cNvPr id="13" name="Conector de seta reta 12"/>
          <p:cNvCxnSpPr/>
          <p:nvPr/>
        </p:nvCxnSpPr>
        <p:spPr>
          <a:xfrm flipH="1">
            <a:off x="3708400" y="2997200"/>
            <a:ext cx="1584325" cy="1223963"/>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Conector de seta reta 14"/>
          <p:cNvCxnSpPr/>
          <p:nvPr/>
        </p:nvCxnSpPr>
        <p:spPr>
          <a:xfrm flipH="1">
            <a:off x="3995738" y="5157788"/>
            <a:ext cx="1368425" cy="0"/>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4" name="Elipse 13"/>
          <p:cNvSpPr/>
          <p:nvPr/>
        </p:nvSpPr>
        <p:spPr>
          <a:xfrm>
            <a:off x="1258888" y="4032250"/>
            <a:ext cx="2649537" cy="25193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12" name="Conector de seta reta 11"/>
          <p:cNvCxnSpPr/>
          <p:nvPr/>
        </p:nvCxnSpPr>
        <p:spPr>
          <a:xfrm>
            <a:off x="2627313" y="2916238"/>
            <a:ext cx="0" cy="1089025"/>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pic>
        <p:nvPicPr>
          <p:cNvPr id="49159" name="Picture 3"/>
          <p:cNvPicPr>
            <a:picLocks noChangeAspect="1" noChangeArrowheads="1"/>
          </p:cNvPicPr>
          <p:nvPr/>
        </p:nvPicPr>
        <p:blipFill>
          <a:blip r:embed="rId3"/>
          <a:srcRect/>
          <a:stretch>
            <a:fillRect/>
          </a:stretch>
        </p:blipFill>
        <p:spPr bwMode="auto">
          <a:xfrm>
            <a:off x="6573838" y="2924175"/>
            <a:ext cx="2535237" cy="1657350"/>
          </a:xfrm>
          <a:prstGeom prst="rect">
            <a:avLst/>
          </a:prstGeom>
          <a:noFill/>
          <a:ln w="9525">
            <a:noFill/>
            <a:miter lim="800000"/>
            <a:headEnd/>
            <a:tailEnd/>
          </a:ln>
        </p:spPr>
      </p:pic>
      <p:cxnSp>
        <p:nvCxnSpPr>
          <p:cNvPr id="9" name="Conector de seta reta 8"/>
          <p:cNvCxnSpPr/>
          <p:nvPr/>
        </p:nvCxnSpPr>
        <p:spPr>
          <a:xfrm flipH="1">
            <a:off x="4067175" y="2276475"/>
            <a:ext cx="944563" cy="0"/>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 name="Espaço Reservado para Rodapé 1"/>
          <p:cNvSpPr>
            <a:spLocks noGrp="1"/>
          </p:cNvSpPr>
          <p:nvPr>
            <p:ph type="ftr" sz="quarter" idx="11"/>
          </p:nvPr>
        </p:nvSpPr>
        <p:spPr/>
        <p:txBody>
          <a:bodyPr/>
          <a:lstStyle/>
          <a:p>
            <a:pPr>
              <a:defRPr/>
            </a:pPr>
            <a:r>
              <a:rPr lang="pt-BR"/>
              <a:t>PVM</a:t>
            </a:r>
          </a:p>
        </p:txBody>
      </p:sp>
      <p:sp>
        <p:nvSpPr>
          <p:cNvPr id="11" name="Elipse 10"/>
          <p:cNvSpPr/>
          <p:nvPr/>
        </p:nvSpPr>
        <p:spPr>
          <a:xfrm>
            <a:off x="2195513" y="4797425"/>
            <a:ext cx="863600" cy="935038"/>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7" name="Elipse 16"/>
          <p:cNvSpPr/>
          <p:nvPr/>
        </p:nvSpPr>
        <p:spPr>
          <a:xfrm>
            <a:off x="5927725" y="4784725"/>
            <a:ext cx="863600" cy="936625"/>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49164" name="Picture 3"/>
          <p:cNvPicPr>
            <a:picLocks noChangeAspect="1" noChangeArrowheads="1"/>
          </p:cNvPicPr>
          <p:nvPr/>
        </p:nvPicPr>
        <p:blipFill>
          <a:blip r:embed="rId4"/>
          <a:srcRect/>
          <a:stretch>
            <a:fillRect/>
          </a:stretch>
        </p:blipFill>
        <p:spPr bwMode="auto">
          <a:xfrm>
            <a:off x="468313" y="5729288"/>
            <a:ext cx="971550" cy="939800"/>
          </a:xfrm>
          <a:prstGeom prst="rect">
            <a:avLst/>
          </a:prstGeom>
          <a:noFill/>
          <a:ln w="9525">
            <a:noFill/>
            <a:miter lim="800000"/>
            <a:headEnd/>
            <a:tailEnd/>
          </a:ln>
        </p:spPr>
      </p:pic>
      <p:sp>
        <p:nvSpPr>
          <p:cNvPr id="19" name="Retângulo 18"/>
          <p:cNvSpPr/>
          <p:nvPr/>
        </p:nvSpPr>
        <p:spPr>
          <a:xfrm>
            <a:off x="4356100" y="6035675"/>
            <a:ext cx="4537075" cy="561975"/>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dirty="0"/>
              <a:t>Reposição volêmica exagerada: shunt.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7" name="Picture 3"/>
          <p:cNvPicPr>
            <a:picLocks noChangeAspect="1" noChangeArrowheads="1"/>
          </p:cNvPicPr>
          <p:nvPr/>
        </p:nvPicPr>
        <p:blipFill>
          <a:blip r:embed="rId2"/>
          <a:srcRect/>
          <a:stretch>
            <a:fillRect/>
          </a:stretch>
        </p:blipFill>
        <p:spPr bwMode="auto">
          <a:xfrm>
            <a:off x="762000" y="42863"/>
            <a:ext cx="7618413" cy="6770687"/>
          </a:xfrm>
          <a:prstGeom prst="rect">
            <a:avLst/>
          </a:prstGeom>
          <a:noFill/>
          <a:ln w="9525">
            <a:noFill/>
            <a:miter lim="800000"/>
            <a:headEnd/>
            <a:tailEnd/>
          </a:ln>
        </p:spPr>
      </p:pic>
      <p:sp>
        <p:nvSpPr>
          <p:cNvPr id="10" name="Retângulo 9"/>
          <p:cNvSpPr/>
          <p:nvPr/>
        </p:nvSpPr>
        <p:spPr>
          <a:xfrm>
            <a:off x="2339975" y="260350"/>
            <a:ext cx="4752975"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DESIDRATAÇÃO</a:t>
            </a:r>
            <a:endParaRPr lang="pt-BR" sz="2000" b="1" dirty="0">
              <a:solidFill>
                <a:schemeClr val="bg1"/>
              </a:solidFill>
            </a:endParaRPr>
          </a:p>
        </p:txBody>
      </p:sp>
      <p:cxnSp>
        <p:nvCxnSpPr>
          <p:cNvPr id="13" name="Conector de seta reta 12"/>
          <p:cNvCxnSpPr/>
          <p:nvPr/>
        </p:nvCxnSpPr>
        <p:spPr>
          <a:xfrm flipV="1">
            <a:off x="3851275" y="3068638"/>
            <a:ext cx="1368425" cy="1331912"/>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4" name="Elipse 13"/>
          <p:cNvSpPr/>
          <p:nvPr/>
        </p:nvSpPr>
        <p:spPr>
          <a:xfrm>
            <a:off x="5035550" y="765175"/>
            <a:ext cx="2647950" cy="25193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9" name="Conector de seta reta 8"/>
          <p:cNvCxnSpPr/>
          <p:nvPr/>
        </p:nvCxnSpPr>
        <p:spPr>
          <a:xfrm>
            <a:off x="4016375" y="2276475"/>
            <a:ext cx="915988" cy="0"/>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2" name="Espaço Reservado para Rodapé 1"/>
          <p:cNvSpPr>
            <a:spLocks noGrp="1"/>
          </p:cNvSpPr>
          <p:nvPr>
            <p:ph type="ftr" sz="quarter" idx="11"/>
          </p:nvPr>
        </p:nvSpPr>
        <p:spPr/>
        <p:txBody>
          <a:bodyPr/>
          <a:lstStyle/>
          <a:p>
            <a:pPr>
              <a:defRPr/>
            </a:pPr>
            <a:r>
              <a:rPr lang="pt-BR"/>
              <a:t>PVM</a:t>
            </a:r>
          </a:p>
        </p:txBody>
      </p:sp>
      <p:sp>
        <p:nvSpPr>
          <p:cNvPr id="11" name="Elipse 10"/>
          <p:cNvSpPr/>
          <p:nvPr/>
        </p:nvSpPr>
        <p:spPr>
          <a:xfrm>
            <a:off x="2195513" y="4797425"/>
            <a:ext cx="863600" cy="935038"/>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7" name="Elipse 16"/>
          <p:cNvSpPr/>
          <p:nvPr/>
        </p:nvSpPr>
        <p:spPr>
          <a:xfrm>
            <a:off x="5927725" y="4784725"/>
            <a:ext cx="863600" cy="936625"/>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50185" name="Picture 3"/>
          <p:cNvPicPr>
            <a:picLocks noChangeAspect="1" noChangeArrowheads="1"/>
          </p:cNvPicPr>
          <p:nvPr/>
        </p:nvPicPr>
        <p:blipFill>
          <a:blip r:embed="rId3"/>
          <a:srcRect/>
          <a:stretch>
            <a:fillRect/>
          </a:stretch>
        </p:blipFill>
        <p:spPr bwMode="auto">
          <a:xfrm>
            <a:off x="468313" y="5729288"/>
            <a:ext cx="971550" cy="939800"/>
          </a:xfrm>
          <a:prstGeom prst="rect">
            <a:avLst/>
          </a:prstGeom>
          <a:noFill/>
          <a:ln w="9525">
            <a:noFill/>
            <a:miter lim="800000"/>
            <a:headEnd/>
            <a:tailEnd/>
          </a:ln>
        </p:spPr>
      </p:pic>
      <p:sp>
        <p:nvSpPr>
          <p:cNvPr id="19" name="Retângulo 18"/>
          <p:cNvSpPr/>
          <p:nvPr/>
        </p:nvSpPr>
        <p:spPr>
          <a:xfrm>
            <a:off x="3851275" y="2420938"/>
            <a:ext cx="4537075" cy="503237"/>
          </a:xfrm>
          <a:prstGeom prst="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dirty="0"/>
              <a:t>Desidratação : ESPAÇO MORTO.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Título 1"/>
          <p:cNvSpPr>
            <a:spLocks noGrp="1"/>
          </p:cNvSpPr>
          <p:nvPr>
            <p:ph type="title"/>
          </p:nvPr>
        </p:nvSpPr>
        <p:spPr/>
        <p:txBody>
          <a:bodyPr/>
          <a:lstStyle/>
          <a:p>
            <a:pPr eaLnBrk="1" hangingPunct="1"/>
            <a:r>
              <a:rPr lang="pt-BR" smtClean="0">
                <a:solidFill>
                  <a:schemeClr val="bg1"/>
                </a:solidFill>
              </a:rPr>
              <a:t>DOSIMETRIA</a:t>
            </a:r>
          </a:p>
        </p:txBody>
      </p:sp>
      <p:sp>
        <p:nvSpPr>
          <p:cNvPr id="3" name="Espaço Reservado para Conteúdo 2"/>
          <p:cNvSpPr>
            <a:spLocks noGrp="1"/>
          </p:cNvSpPr>
          <p:nvPr>
            <p:ph idx="1"/>
          </p:nvPr>
        </p:nvSpPr>
        <p:spPr/>
        <p:txBody>
          <a:bodyPr rtlCol="0">
            <a:normAutofit lnSpcReduction="10000"/>
          </a:bodyPr>
          <a:lstStyle/>
          <a:p>
            <a:pPr eaLnBrk="1" fontAlgn="auto" hangingPunct="1">
              <a:spcAft>
                <a:spcPts val="0"/>
              </a:spcAft>
              <a:buFont typeface="Arial" pitchFamily="34" charset="0"/>
              <a:buChar char="•"/>
              <a:defRPr/>
            </a:pPr>
            <a:r>
              <a:rPr lang="pt-BR" dirty="0" err="1" smtClean="0">
                <a:solidFill>
                  <a:schemeClr val="bg1"/>
                </a:solidFill>
              </a:rPr>
              <a:t>Peep</a:t>
            </a:r>
            <a:endParaRPr lang="pt-BR" dirty="0" smtClean="0">
              <a:solidFill>
                <a:schemeClr val="bg1"/>
              </a:solidFill>
            </a:endParaRPr>
          </a:p>
          <a:p>
            <a:pPr eaLnBrk="1" fontAlgn="auto" hangingPunct="1">
              <a:spcAft>
                <a:spcPts val="0"/>
              </a:spcAft>
              <a:buFont typeface="Arial" pitchFamily="34" charset="0"/>
              <a:buChar char="•"/>
              <a:defRPr/>
            </a:pPr>
            <a:r>
              <a:rPr lang="pt-BR" dirty="0" smtClean="0">
                <a:solidFill>
                  <a:schemeClr val="bg1"/>
                </a:solidFill>
              </a:rPr>
              <a:t>Reposição volêmica</a:t>
            </a:r>
          </a:p>
          <a:p>
            <a:pPr eaLnBrk="1" fontAlgn="auto" hangingPunct="1">
              <a:spcAft>
                <a:spcPts val="0"/>
              </a:spcAft>
              <a:buFont typeface="Arial" pitchFamily="34" charset="0"/>
              <a:buChar char="•"/>
              <a:defRPr/>
            </a:pPr>
            <a:r>
              <a:rPr lang="pt-BR" dirty="0" smtClean="0">
                <a:solidFill>
                  <a:schemeClr val="bg1"/>
                </a:solidFill>
              </a:rPr>
              <a:t>Vasopressores</a:t>
            </a:r>
          </a:p>
          <a:p>
            <a:pPr marL="0" indent="0" algn="ctr" eaLnBrk="1" fontAlgn="auto" hangingPunct="1">
              <a:spcAft>
                <a:spcPts val="0"/>
              </a:spcAft>
              <a:buFont typeface="Arial" pitchFamily="34" charset="0"/>
              <a:buNone/>
              <a:defRPr/>
            </a:pPr>
            <a:endParaRPr lang="pt-BR" dirty="0" smtClean="0">
              <a:solidFill>
                <a:schemeClr val="bg1"/>
              </a:solidFill>
            </a:endParaRPr>
          </a:p>
          <a:p>
            <a:pPr marL="0" indent="0" eaLnBrk="1" fontAlgn="auto" hangingPunct="1">
              <a:spcAft>
                <a:spcPts val="0"/>
              </a:spcAft>
              <a:buFont typeface="Arial" pitchFamily="34" charset="0"/>
              <a:buNone/>
              <a:defRPr/>
            </a:pPr>
            <a:r>
              <a:rPr lang="pt-BR" dirty="0" smtClean="0">
                <a:solidFill>
                  <a:schemeClr val="bg1"/>
                </a:solidFill>
              </a:rPr>
              <a:t>Monitorização </a:t>
            </a:r>
            <a:r>
              <a:rPr lang="pt-BR" dirty="0">
                <a:solidFill>
                  <a:schemeClr val="bg1"/>
                </a:solidFill>
              </a:rPr>
              <a:t>adequada</a:t>
            </a:r>
          </a:p>
          <a:p>
            <a:pPr eaLnBrk="1" fontAlgn="auto" hangingPunct="1">
              <a:spcAft>
                <a:spcPts val="0"/>
              </a:spcAft>
              <a:buFont typeface="Arial" pitchFamily="34" charset="0"/>
              <a:buChar char="•"/>
              <a:defRPr/>
            </a:pPr>
            <a:r>
              <a:rPr lang="pt-BR" dirty="0" smtClean="0">
                <a:solidFill>
                  <a:srgbClr val="FFFF00"/>
                </a:solidFill>
              </a:rPr>
              <a:t>Hemodinâmica</a:t>
            </a:r>
          </a:p>
          <a:p>
            <a:pPr eaLnBrk="1" fontAlgn="auto" hangingPunct="1">
              <a:spcAft>
                <a:spcPts val="0"/>
              </a:spcAft>
              <a:buFont typeface="Arial" pitchFamily="34" charset="0"/>
              <a:buChar char="•"/>
              <a:defRPr/>
            </a:pPr>
            <a:r>
              <a:rPr lang="pt-BR" dirty="0" smtClean="0">
                <a:solidFill>
                  <a:srgbClr val="FFFF00"/>
                </a:solidFill>
              </a:rPr>
              <a:t>Respiratória</a:t>
            </a:r>
          </a:p>
          <a:p>
            <a:pPr eaLnBrk="1" fontAlgn="auto" hangingPunct="1">
              <a:spcAft>
                <a:spcPts val="0"/>
              </a:spcAft>
              <a:buFont typeface="Arial" pitchFamily="34" charset="0"/>
              <a:buChar char="•"/>
              <a:defRPr/>
            </a:pPr>
            <a:r>
              <a:rPr lang="pt-BR" dirty="0" smtClean="0">
                <a:solidFill>
                  <a:srgbClr val="FFFF00"/>
                </a:solidFill>
              </a:rPr>
              <a:t>Imagem</a:t>
            </a:r>
          </a:p>
        </p:txBody>
      </p:sp>
      <p:pic>
        <p:nvPicPr>
          <p:cNvPr id="51203" name="Picture 2"/>
          <p:cNvPicPr>
            <a:picLocks noChangeAspect="1" noChangeArrowheads="1"/>
          </p:cNvPicPr>
          <p:nvPr/>
        </p:nvPicPr>
        <p:blipFill>
          <a:blip r:embed="rId3"/>
          <a:srcRect/>
          <a:stretch>
            <a:fillRect/>
          </a:stretch>
        </p:blipFill>
        <p:spPr bwMode="auto">
          <a:xfrm>
            <a:off x="4787900" y="2133600"/>
            <a:ext cx="4067175" cy="3743325"/>
          </a:xfrm>
          <a:prstGeom prst="rect">
            <a:avLst/>
          </a:prstGeom>
          <a:noFill/>
          <a:ln w="9525">
            <a:noFill/>
            <a:miter lim="800000"/>
            <a:headEnd/>
            <a:tailEnd/>
          </a:ln>
        </p:spPr>
      </p:pic>
      <p:sp>
        <p:nvSpPr>
          <p:cNvPr id="5" name="Espaço Reservado para Rodapé 4"/>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Título 1"/>
          <p:cNvSpPr>
            <a:spLocks noGrp="1"/>
          </p:cNvSpPr>
          <p:nvPr>
            <p:ph type="title"/>
          </p:nvPr>
        </p:nvSpPr>
        <p:spPr/>
        <p:txBody>
          <a:bodyPr/>
          <a:lstStyle/>
          <a:p>
            <a:pPr eaLnBrk="1" hangingPunct="1"/>
            <a:r>
              <a:rPr lang="pt-BR" smtClean="0">
                <a:solidFill>
                  <a:schemeClr val="bg1"/>
                </a:solidFill>
              </a:rPr>
              <a:t>DOSIMETRIA</a:t>
            </a:r>
            <a:endParaRPr lang="pt-BR" smtClean="0"/>
          </a:p>
        </p:txBody>
      </p:sp>
      <p:sp>
        <p:nvSpPr>
          <p:cNvPr id="3" name="Espaço Reservado para Conteúdo 2"/>
          <p:cNvSpPr>
            <a:spLocks noGrp="1"/>
          </p:cNvSpPr>
          <p:nvPr>
            <p:ph idx="1"/>
          </p:nvPr>
        </p:nvSpPr>
        <p:spPr/>
        <p:txBody>
          <a:bodyPr rtlCol="0">
            <a:normAutofit/>
          </a:bodyPr>
          <a:lstStyle/>
          <a:p>
            <a:pPr eaLnBrk="1" fontAlgn="auto" hangingPunct="1">
              <a:spcAft>
                <a:spcPts val="0"/>
              </a:spcAft>
              <a:buFont typeface="Arial" pitchFamily="34" charset="0"/>
              <a:buChar char="•"/>
              <a:defRPr/>
            </a:pPr>
            <a:r>
              <a:rPr lang="pt-BR" dirty="0" smtClean="0">
                <a:solidFill>
                  <a:schemeClr val="bg1"/>
                </a:solidFill>
              </a:rPr>
              <a:t>DO2= DC x CaO2</a:t>
            </a:r>
          </a:p>
          <a:p>
            <a:pPr lvl="1" eaLnBrk="1" fontAlgn="auto" hangingPunct="1">
              <a:spcAft>
                <a:spcPts val="0"/>
              </a:spcAft>
              <a:buFont typeface="Arial" pitchFamily="34" charset="0"/>
              <a:buChar char="–"/>
              <a:defRPr/>
            </a:pPr>
            <a:r>
              <a:rPr lang="pt-BR" dirty="0" smtClean="0">
                <a:solidFill>
                  <a:schemeClr val="bg1"/>
                </a:solidFill>
              </a:rPr>
              <a:t>Lactato</a:t>
            </a:r>
          </a:p>
          <a:p>
            <a:pPr lvl="1" eaLnBrk="1" fontAlgn="auto" hangingPunct="1">
              <a:spcAft>
                <a:spcPts val="0"/>
              </a:spcAft>
              <a:buFont typeface="Arial" pitchFamily="34" charset="0"/>
              <a:buChar char="–"/>
              <a:defRPr/>
            </a:pPr>
            <a:r>
              <a:rPr lang="pt-BR" dirty="0" smtClean="0">
                <a:solidFill>
                  <a:schemeClr val="bg1"/>
                </a:solidFill>
              </a:rPr>
              <a:t>SvO2 e SvcO2</a:t>
            </a:r>
          </a:p>
          <a:p>
            <a:pPr marL="457200" lvl="1" indent="0" eaLnBrk="1" fontAlgn="auto" hangingPunct="1">
              <a:spcAft>
                <a:spcPts val="0"/>
              </a:spcAft>
              <a:buFont typeface="Arial" pitchFamily="34" charset="0"/>
              <a:buNone/>
              <a:defRPr/>
            </a:pPr>
            <a:endParaRPr lang="pt-BR" dirty="0">
              <a:solidFill>
                <a:schemeClr val="bg1"/>
              </a:solidFill>
            </a:endParaRPr>
          </a:p>
        </p:txBody>
      </p:sp>
      <p:pic>
        <p:nvPicPr>
          <p:cNvPr id="53251" name="Picture 7" descr="http://4.bp.blogspot.com/-2KTlPjmYNm4/T_-z4Jp009I/AAAAAAAAAI0/KYbnDmU4ALo/s640/nuevo-1.gif"/>
          <p:cNvPicPr>
            <a:picLocks noChangeAspect="1" noChangeArrowheads="1"/>
          </p:cNvPicPr>
          <p:nvPr/>
        </p:nvPicPr>
        <p:blipFill>
          <a:blip r:embed="rId2"/>
          <a:srcRect/>
          <a:stretch>
            <a:fillRect/>
          </a:stretch>
        </p:blipFill>
        <p:spPr bwMode="auto">
          <a:xfrm>
            <a:off x="1258888" y="3449638"/>
            <a:ext cx="6337300" cy="3346450"/>
          </a:xfrm>
          <a:prstGeom prst="rect">
            <a:avLst/>
          </a:prstGeom>
          <a:noFill/>
          <a:ln w="9525">
            <a:noFill/>
            <a:miter lim="800000"/>
            <a:headEnd/>
            <a:tailEnd/>
          </a:ln>
        </p:spPr>
      </p:pic>
      <p:sp>
        <p:nvSpPr>
          <p:cNvPr id="5" name="Espaço Reservado para Rodapé 4"/>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3" name="Título 1"/>
          <p:cNvSpPr>
            <a:spLocks noGrp="1"/>
          </p:cNvSpPr>
          <p:nvPr>
            <p:ph type="title"/>
          </p:nvPr>
        </p:nvSpPr>
        <p:spPr/>
        <p:txBody>
          <a:bodyPr/>
          <a:lstStyle/>
          <a:p>
            <a:pPr eaLnBrk="1" hangingPunct="1"/>
            <a:r>
              <a:rPr lang="pt-BR" smtClean="0">
                <a:solidFill>
                  <a:schemeClr val="bg1"/>
                </a:solidFill>
              </a:rPr>
              <a:t>Monitorização</a:t>
            </a:r>
            <a:endParaRPr lang="pt-BR" smtClean="0"/>
          </a:p>
        </p:txBody>
      </p:sp>
      <p:sp>
        <p:nvSpPr>
          <p:cNvPr id="54274" name="Espaço Reservado para Conteúdo 2"/>
          <p:cNvSpPr>
            <a:spLocks noGrp="1"/>
          </p:cNvSpPr>
          <p:nvPr>
            <p:ph idx="1"/>
          </p:nvPr>
        </p:nvSpPr>
        <p:spPr/>
        <p:txBody>
          <a:bodyPr/>
          <a:lstStyle/>
          <a:p>
            <a:pPr eaLnBrk="1" hangingPunct="1"/>
            <a:endParaRPr lang="pt-BR" sz="2800" smtClean="0">
              <a:solidFill>
                <a:schemeClr val="bg1"/>
              </a:solidFill>
            </a:endParaRPr>
          </a:p>
          <a:p>
            <a:pPr eaLnBrk="1" hangingPunct="1"/>
            <a:r>
              <a:rPr lang="pt-BR" smtClean="0">
                <a:solidFill>
                  <a:schemeClr val="bg1"/>
                </a:solidFill>
              </a:rPr>
              <a:t>Laboratório</a:t>
            </a:r>
          </a:p>
          <a:p>
            <a:pPr eaLnBrk="1" hangingPunct="1"/>
            <a:endParaRPr lang="pt-BR" smtClean="0">
              <a:solidFill>
                <a:schemeClr val="bg1"/>
              </a:solidFill>
            </a:endParaRPr>
          </a:p>
          <a:p>
            <a:pPr eaLnBrk="1" hangingPunct="1"/>
            <a:r>
              <a:rPr lang="pt-BR" smtClean="0">
                <a:solidFill>
                  <a:schemeClr val="bg1"/>
                </a:solidFill>
              </a:rPr>
              <a:t>Gráficos</a:t>
            </a:r>
          </a:p>
          <a:p>
            <a:pPr eaLnBrk="1" hangingPunct="1"/>
            <a:endParaRPr lang="pt-BR" smtClean="0">
              <a:solidFill>
                <a:schemeClr val="bg1"/>
              </a:solidFill>
            </a:endParaRPr>
          </a:p>
          <a:p>
            <a:pPr eaLnBrk="1" hangingPunct="1"/>
            <a:r>
              <a:rPr lang="pt-BR" smtClean="0">
                <a:solidFill>
                  <a:schemeClr val="bg1"/>
                </a:solidFill>
              </a:rPr>
              <a:t>Capnografia</a:t>
            </a:r>
          </a:p>
          <a:p>
            <a:pPr marL="457200" lvl="1" indent="0" eaLnBrk="1" hangingPunct="1">
              <a:buFont typeface="Arial" charset="0"/>
              <a:buNone/>
            </a:pPr>
            <a:endParaRPr lang="pt-BR" smtClean="0">
              <a:solidFill>
                <a:schemeClr val="bg1"/>
              </a:solidFill>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ítulo 1"/>
          <p:cNvSpPr>
            <a:spLocks noGrp="1"/>
          </p:cNvSpPr>
          <p:nvPr>
            <p:ph type="title"/>
          </p:nvPr>
        </p:nvSpPr>
        <p:spPr/>
        <p:txBody>
          <a:bodyPr/>
          <a:lstStyle/>
          <a:p>
            <a:pPr eaLnBrk="1" hangingPunct="1"/>
            <a:r>
              <a:rPr lang="pt-BR" smtClean="0">
                <a:solidFill>
                  <a:schemeClr val="bg1"/>
                </a:solidFill>
              </a:rPr>
              <a:t>Monitorização</a:t>
            </a:r>
            <a:endParaRPr lang="pt-BR" smtClean="0"/>
          </a:p>
        </p:txBody>
      </p:sp>
      <p:sp>
        <p:nvSpPr>
          <p:cNvPr id="3" name="Espaço Reservado para Conteúdo 2"/>
          <p:cNvSpPr>
            <a:spLocks noGrp="1"/>
          </p:cNvSpPr>
          <p:nvPr>
            <p:ph idx="1"/>
          </p:nvPr>
        </p:nvSpPr>
        <p:spPr/>
        <p:txBody>
          <a:bodyPr rtlCol="0">
            <a:normAutofit/>
          </a:bodyPr>
          <a:lstStyle/>
          <a:p>
            <a:pPr marL="0" indent="0" algn="ctr" eaLnBrk="1" fontAlgn="auto" hangingPunct="1">
              <a:spcAft>
                <a:spcPts val="0"/>
              </a:spcAft>
              <a:buFont typeface="Arial" pitchFamily="34" charset="0"/>
              <a:buNone/>
              <a:defRPr/>
            </a:pPr>
            <a:r>
              <a:rPr lang="pt-BR" sz="6000" dirty="0" smtClean="0">
                <a:solidFill>
                  <a:schemeClr val="bg1"/>
                </a:solidFill>
              </a:rPr>
              <a:t>PaO2/FiO2</a:t>
            </a:r>
          </a:p>
          <a:p>
            <a:pPr algn="just" eaLnBrk="1" fontAlgn="auto" hangingPunct="1">
              <a:spcAft>
                <a:spcPts val="0"/>
              </a:spcAft>
              <a:buFont typeface="Arial" pitchFamily="34" charset="0"/>
              <a:buChar char="•"/>
              <a:defRPr/>
            </a:pPr>
            <a:r>
              <a:rPr lang="pt-BR" sz="2800" dirty="0" smtClean="0">
                <a:solidFill>
                  <a:schemeClr val="bg1"/>
                </a:solidFill>
              </a:rPr>
              <a:t>Recrutamento</a:t>
            </a:r>
          </a:p>
          <a:p>
            <a:pPr algn="just" eaLnBrk="1" fontAlgn="auto" hangingPunct="1">
              <a:spcAft>
                <a:spcPts val="0"/>
              </a:spcAft>
              <a:buFont typeface="Arial" pitchFamily="34" charset="0"/>
              <a:buChar char="•"/>
              <a:defRPr/>
            </a:pPr>
            <a:r>
              <a:rPr lang="pt-BR" sz="2800" dirty="0" smtClean="0">
                <a:solidFill>
                  <a:schemeClr val="bg1"/>
                </a:solidFill>
              </a:rPr>
              <a:t>PEEP</a:t>
            </a:r>
          </a:p>
          <a:p>
            <a:pPr eaLnBrk="1" fontAlgn="auto" hangingPunct="1">
              <a:spcAft>
                <a:spcPts val="0"/>
              </a:spcAft>
              <a:buFont typeface="Arial" pitchFamily="34" charset="0"/>
              <a:buChar char="•"/>
              <a:defRPr/>
            </a:pPr>
            <a:r>
              <a:rPr lang="pt-BR" dirty="0" smtClean="0">
                <a:solidFill>
                  <a:schemeClr val="bg1"/>
                </a:solidFill>
              </a:rPr>
              <a:t>Armadilhas:</a:t>
            </a:r>
          </a:p>
          <a:p>
            <a:pPr lvl="1" eaLnBrk="1" fontAlgn="auto" hangingPunct="1">
              <a:spcAft>
                <a:spcPts val="0"/>
              </a:spcAft>
              <a:buFont typeface="Arial" pitchFamily="34" charset="0"/>
              <a:buChar char="–"/>
              <a:defRPr/>
            </a:pPr>
            <a:r>
              <a:rPr lang="pt-BR" dirty="0" smtClean="0">
                <a:solidFill>
                  <a:schemeClr val="bg1"/>
                </a:solidFill>
              </a:rPr>
              <a:t>PEEP muito alto: aumenta espaço morto fisiológico</a:t>
            </a:r>
          </a:p>
          <a:p>
            <a:pPr lvl="1" eaLnBrk="1" fontAlgn="auto" hangingPunct="1">
              <a:spcAft>
                <a:spcPts val="0"/>
              </a:spcAft>
              <a:buFont typeface="Arial" pitchFamily="34" charset="0"/>
              <a:buChar char="–"/>
              <a:defRPr/>
            </a:pPr>
            <a:r>
              <a:rPr lang="pt-BR" dirty="0" smtClean="0">
                <a:solidFill>
                  <a:schemeClr val="bg1"/>
                </a:solidFill>
              </a:rPr>
              <a:t>Reposição volêmica excessiva: aumenta shunt</a:t>
            </a:r>
          </a:p>
          <a:p>
            <a:pPr marL="457200" lvl="1" indent="0" eaLnBrk="1" fontAlgn="auto" hangingPunct="1">
              <a:spcAft>
                <a:spcPts val="0"/>
              </a:spcAft>
              <a:buFont typeface="Arial" pitchFamily="34" charset="0"/>
              <a:buNone/>
              <a:defRPr/>
            </a:pPr>
            <a:endParaRPr lang="pt-BR" dirty="0">
              <a:solidFill>
                <a:schemeClr val="bg1"/>
              </a:solidFill>
            </a:endParaRPr>
          </a:p>
        </p:txBody>
      </p:sp>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Título 1"/>
          <p:cNvSpPr>
            <a:spLocks noGrp="1"/>
          </p:cNvSpPr>
          <p:nvPr>
            <p:ph type="title"/>
          </p:nvPr>
        </p:nvSpPr>
        <p:spPr/>
        <p:txBody>
          <a:bodyPr/>
          <a:lstStyle/>
          <a:p>
            <a:pPr eaLnBrk="1" hangingPunct="1"/>
            <a:r>
              <a:rPr lang="pt-BR" smtClean="0">
                <a:solidFill>
                  <a:schemeClr val="bg1"/>
                </a:solidFill>
              </a:rPr>
              <a:t>Capnografia</a:t>
            </a:r>
          </a:p>
        </p:txBody>
      </p:sp>
      <p:sp>
        <p:nvSpPr>
          <p:cNvPr id="3" name="Espaço Reservado para Conteúdo 2"/>
          <p:cNvSpPr>
            <a:spLocks noGrp="1"/>
          </p:cNvSpPr>
          <p:nvPr>
            <p:ph idx="1"/>
          </p:nvPr>
        </p:nvSpPr>
        <p:spPr/>
        <p:txBody>
          <a:bodyPr rtlCol="0">
            <a:normAutofit lnSpcReduction="10000"/>
          </a:bodyPr>
          <a:lstStyle/>
          <a:p>
            <a:pPr eaLnBrk="1" fontAlgn="auto" hangingPunct="1">
              <a:spcAft>
                <a:spcPts val="0"/>
              </a:spcAft>
              <a:buFont typeface="Arial" pitchFamily="34" charset="0"/>
              <a:buChar char="•"/>
              <a:defRPr/>
            </a:pPr>
            <a:r>
              <a:rPr lang="pt-BR" dirty="0" smtClean="0">
                <a:solidFill>
                  <a:schemeClr val="bg1"/>
                </a:solidFill>
              </a:rPr>
              <a:t>Gradiente PaCO2-PETCO2</a:t>
            </a:r>
          </a:p>
          <a:p>
            <a:pPr lvl="1" eaLnBrk="1" fontAlgn="auto" hangingPunct="1">
              <a:spcAft>
                <a:spcPts val="0"/>
              </a:spcAft>
              <a:buFont typeface="Arial" pitchFamily="34" charset="0"/>
              <a:buChar char="–"/>
              <a:defRPr/>
            </a:pPr>
            <a:r>
              <a:rPr lang="pt-BR" dirty="0" smtClean="0">
                <a:solidFill>
                  <a:schemeClr val="bg1"/>
                </a:solidFill>
              </a:rPr>
              <a:t>Correlação com </a:t>
            </a:r>
            <a:r>
              <a:rPr lang="pt-BR" dirty="0" err="1" smtClean="0">
                <a:solidFill>
                  <a:schemeClr val="bg1"/>
                </a:solidFill>
              </a:rPr>
              <a:t>Vd</a:t>
            </a:r>
            <a:r>
              <a:rPr lang="pt-BR" dirty="0" smtClean="0">
                <a:solidFill>
                  <a:schemeClr val="bg1"/>
                </a:solidFill>
              </a:rPr>
              <a:t>/</a:t>
            </a:r>
            <a:r>
              <a:rPr lang="pt-BR" dirty="0" err="1" smtClean="0">
                <a:solidFill>
                  <a:schemeClr val="bg1"/>
                </a:solidFill>
              </a:rPr>
              <a:t>Vt</a:t>
            </a:r>
            <a:endParaRPr lang="pt-BR" dirty="0" smtClean="0">
              <a:solidFill>
                <a:schemeClr val="bg1"/>
              </a:solidFill>
            </a:endParaRPr>
          </a:p>
          <a:p>
            <a:pPr lvl="1" eaLnBrk="1" fontAlgn="auto" hangingPunct="1">
              <a:spcAft>
                <a:spcPts val="0"/>
              </a:spcAft>
              <a:buFont typeface="Arial" pitchFamily="34" charset="0"/>
              <a:buChar char="–"/>
              <a:defRPr/>
            </a:pPr>
            <a:r>
              <a:rPr lang="pt-BR" dirty="0" err="1" smtClean="0">
                <a:solidFill>
                  <a:schemeClr val="bg1"/>
                </a:solidFill>
              </a:rPr>
              <a:t>PEEPideal</a:t>
            </a:r>
            <a:r>
              <a:rPr lang="pt-BR" dirty="0" smtClean="0">
                <a:solidFill>
                  <a:schemeClr val="bg1"/>
                </a:solidFill>
              </a:rPr>
              <a:t>: reduz o gradiente </a:t>
            </a:r>
            <a:r>
              <a:rPr lang="pt-BR" dirty="0" err="1" smtClean="0">
                <a:solidFill>
                  <a:schemeClr val="bg1"/>
                </a:solidFill>
              </a:rPr>
              <a:t>Pa-PET</a:t>
            </a:r>
            <a:endParaRPr lang="pt-BR" dirty="0" smtClean="0">
              <a:solidFill>
                <a:schemeClr val="bg1"/>
              </a:solidFill>
            </a:endParaRPr>
          </a:p>
          <a:p>
            <a:pPr lvl="1" eaLnBrk="1" fontAlgn="auto" hangingPunct="1">
              <a:spcAft>
                <a:spcPts val="0"/>
              </a:spcAft>
              <a:buFont typeface="Arial" pitchFamily="34" charset="0"/>
              <a:buChar char="–"/>
              <a:defRPr/>
            </a:pPr>
            <a:r>
              <a:rPr lang="pt-BR" dirty="0" smtClean="0">
                <a:solidFill>
                  <a:schemeClr val="bg1"/>
                </a:solidFill>
              </a:rPr>
              <a:t>PEEP excessiva: aumenta o gradiente </a:t>
            </a:r>
            <a:r>
              <a:rPr lang="pt-BR" dirty="0" err="1" smtClean="0">
                <a:solidFill>
                  <a:schemeClr val="bg1"/>
                </a:solidFill>
              </a:rPr>
              <a:t>Pa-PET</a:t>
            </a:r>
            <a:endParaRPr lang="pt-BR" dirty="0" smtClean="0">
              <a:solidFill>
                <a:schemeClr val="bg1"/>
              </a:solidFill>
            </a:endParaRPr>
          </a:p>
          <a:p>
            <a:pPr lvl="2" eaLnBrk="1" fontAlgn="auto" hangingPunct="1">
              <a:spcAft>
                <a:spcPts val="0"/>
              </a:spcAft>
              <a:buFont typeface="Arial" pitchFamily="34" charset="0"/>
              <a:buChar char="•"/>
              <a:defRPr/>
            </a:pPr>
            <a:r>
              <a:rPr lang="pt-BR" dirty="0" smtClean="0">
                <a:solidFill>
                  <a:schemeClr val="bg1"/>
                </a:solidFill>
              </a:rPr>
              <a:t>Diminuiu DC</a:t>
            </a:r>
          </a:p>
          <a:p>
            <a:pPr lvl="2" eaLnBrk="1" fontAlgn="auto" hangingPunct="1">
              <a:spcAft>
                <a:spcPts val="0"/>
              </a:spcAft>
              <a:buFont typeface="Arial" pitchFamily="34" charset="0"/>
              <a:buChar char="•"/>
              <a:defRPr/>
            </a:pPr>
            <a:r>
              <a:rPr lang="pt-BR" dirty="0" smtClean="0">
                <a:solidFill>
                  <a:schemeClr val="bg1"/>
                </a:solidFill>
              </a:rPr>
              <a:t>Aumenta espaço morto</a:t>
            </a:r>
          </a:p>
          <a:p>
            <a:pPr eaLnBrk="1" fontAlgn="auto" hangingPunct="1">
              <a:spcAft>
                <a:spcPts val="0"/>
              </a:spcAft>
              <a:buFont typeface="Arial" pitchFamily="34" charset="0"/>
              <a:buChar char="•"/>
              <a:defRPr/>
            </a:pPr>
            <a:endParaRPr lang="pt-BR" dirty="0" smtClean="0">
              <a:solidFill>
                <a:schemeClr val="bg1"/>
              </a:solidFill>
            </a:endParaRPr>
          </a:p>
          <a:p>
            <a:pPr eaLnBrk="1" fontAlgn="auto" hangingPunct="1">
              <a:spcAft>
                <a:spcPts val="0"/>
              </a:spcAft>
              <a:buFont typeface="Arial" pitchFamily="34" charset="0"/>
              <a:buChar char="•"/>
              <a:defRPr/>
            </a:pPr>
            <a:r>
              <a:rPr lang="pt-BR" dirty="0" smtClean="0">
                <a:solidFill>
                  <a:schemeClr val="bg1"/>
                </a:solidFill>
              </a:rPr>
              <a:t>Calculo do espaço morto</a:t>
            </a:r>
          </a:p>
          <a:p>
            <a:pPr lvl="1" eaLnBrk="1" fontAlgn="auto" hangingPunct="1">
              <a:spcAft>
                <a:spcPts val="0"/>
              </a:spcAft>
              <a:buFont typeface="Arial" pitchFamily="34" charset="0"/>
              <a:buChar char="–"/>
              <a:defRPr/>
            </a:pPr>
            <a:r>
              <a:rPr lang="it-IT" dirty="0">
                <a:solidFill>
                  <a:schemeClr val="bg1"/>
                </a:solidFill>
              </a:rPr>
              <a:t>VD/ VT=(PaCO2−PECO2)/PaCO2</a:t>
            </a:r>
            <a:endParaRPr lang="pt-BR" dirty="0" smtClean="0">
              <a:solidFill>
                <a:schemeClr val="bg1"/>
              </a:solidFill>
            </a:endParaRPr>
          </a:p>
          <a:p>
            <a:pPr lvl="1" eaLnBrk="1" fontAlgn="auto" hangingPunct="1">
              <a:spcAft>
                <a:spcPts val="0"/>
              </a:spcAft>
              <a:buFont typeface="Arial" pitchFamily="34" charset="0"/>
              <a:buChar char="–"/>
              <a:defRPr/>
            </a:pPr>
            <a:endParaRPr lang="pt-BR" dirty="0">
              <a:solidFill>
                <a:schemeClr val="bg1"/>
              </a:solidFill>
            </a:endParaRPr>
          </a:p>
        </p:txBody>
      </p:sp>
      <p:sp>
        <p:nvSpPr>
          <p:cNvPr id="4" name="Espaço Reservado para Rodapé 3"/>
          <p:cNvSpPr>
            <a:spLocks noGrp="1"/>
          </p:cNvSpPr>
          <p:nvPr>
            <p:ph type="ftr" sz="quarter" idx="11"/>
          </p:nvPr>
        </p:nvSpPr>
        <p:spPr/>
        <p:txBody>
          <a:bodyPr/>
          <a:lstStyle/>
          <a:p>
            <a:pPr>
              <a:defRPr/>
            </a:pPr>
            <a:r>
              <a:rPr lang="pt-BR"/>
              <a:t>PVM</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Título 1"/>
          <p:cNvSpPr>
            <a:spLocks noGrp="1"/>
          </p:cNvSpPr>
          <p:nvPr>
            <p:ph type="title"/>
          </p:nvPr>
        </p:nvSpPr>
        <p:spPr/>
        <p:txBody>
          <a:bodyPr/>
          <a:lstStyle/>
          <a:p>
            <a:pPr eaLnBrk="1" hangingPunct="1"/>
            <a:r>
              <a:rPr lang="pt-BR" smtClean="0">
                <a:solidFill>
                  <a:schemeClr val="bg1"/>
                </a:solidFill>
              </a:rPr>
              <a:t>Capnografia</a:t>
            </a:r>
            <a:endParaRPr lang="pt-BR" smtClean="0"/>
          </a:p>
        </p:txBody>
      </p:sp>
      <p:sp>
        <p:nvSpPr>
          <p:cNvPr id="4" name="Espaço Reservado para Rodapé 3"/>
          <p:cNvSpPr>
            <a:spLocks noGrp="1"/>
          </p:cNvSpPr>
          <p:nvPr>
            <p:ph type="ftr" sz="quarter" idx="11"/>
          </p:nvPr>
        </p:nvSpPr>
        <p:spPr/>
        <p:txBody>
          <a:bodyPr/>
          <a:lstStyle/>
          <a:p>
            <a:pPr>
              <a:defRPr/>
            </a:pPr>
            <a:r>
              <a:rPr lang="pt-BR"/>
              <a:t>PVM</a:t>
            </a:r>
          </a:p>
        </p:txBody>
      </p:sp>
      <p:pic>
        <p:nvPicPr>
          <p:cNvPr id="57347" name="Picture 2"/>
          <p:cNvPicPr>
            <a:picLocks noChangeAspect="1" noChangeArrowheads="1"/>
          </p:cNvPicPr>
          <p:nvPr/>
        </p:nvPicPr>
        <p:blipFill>
          <a:blip r:embed="rId2"/>
          <a:srcRect/>
          <a:stretch>
            <a:fillRect/>
          </a:stretch>
        </p:blipFill>
        <p:spPr bwMode="auto">
          <a:xfrm>
            <a:off x="250825" y="1412875"/>
            <a:ext cx="8243888" cy="4562475"/>
          </a:xfrm>
          <a:prstGeom prst="rect">
            <a:avLst/>
          </a:prstGeom>
          <a:noFill/>
          <a:ln w="9525">
            <a:noFill/>
            <a:miter lim="800000"/>
            <a:headEnd/>
            <a:tailEnd/>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69" name="Título 2"/>
          <p:cNvSpPr>
            <a:spLocks noGrp="1"/>
          </p:cNvSpPr>
          <p:nvPr>
            <p:ph type="title"/>
          </p:nvPr>
        </p:nvSpPr>
        <p:spPr/>
        <p:txBody>
          <a:bodyPr/>
          <a:lstStyle/>
          <a:p>
            <a:pPr eaLnBrk="1" hangingPunct="1"/>
            <a:r>
              <a:rPr lang="pt-BR" smtClean="0">
                <a:solidFill>
                  <a:schemeClr val="bg1"/>
                </a:solidFill>
              </a:rPr>
              <a:t>Espaço Morto</a:t>
            </a:r>
          </a:p>
        </p:txBody>
      </p:sp>
      <p:pic>
        <p:nvPicPr>
          <p:cNvPr id="58370" name="Picture 2"/>
          <p:cNvPicPr>
            <a:picLocks noChangeAspect="1" noChangeArrowheads="1"/>
          </p:cNvPicPr>
          <p:nvPr/>
        </p:nvPicPr>
        <p:blipFill>
          <a:blip r:embed="rId2"/>
          <a:srcRect/>
          <a:stretch>
            <a:fillRect/>
          </a:stretch>
        </p:blipFill>
        <p:spPr bwMode="auto">
          <a:xfrm>
            <a:off x="63500" y="1412875"/>
            <a:ext cx="8972550" cy="4425950"/>
          </a:xfrm>
          <a:prstGeom prst="rect">
            <a:avLst/>
          </a:prstGeom>
          <a:noFill/>
          <a:ln w="9525">
            <a:noFill/>
            <a:miter lim="800000"/>
            <a:headEnd/>
            <a:tailEnd/>
          </a:ln>
        </p:spPr>
      </p:pic>
      <p:pic>
        <p:nvPicPr>
          <p:cNvPr id="58371" name="Picture 3"/>
          <p:cNvPicPr>
            <a:picLocks noChangeAspect="1" noChangeArrowheads="1"/>
          </p:cNvPicPr>
          <p:nvPr/>
        </p:nvPicPr>
        <p:blipFill>
          <a:blip r:embed="rId3"/>
          <a:srcRect/>
          <a:stretch>
            <a:fillRect/>
          </a:stretch>
        </p:blipFill>
        <p:spPr bwMode="auto">
          <a:xfrm>
            <a:off x="4678363" y="5445125"/>
            <a:ext cx="4362450" cy="1336675"/>
          </a:xfrm>
          <a:prstGeom prst="rect">
            <a:avLst/>
          </a:prstGeom>
          <a:noFill/>
          <a:ln w="9525">
            <a:noFill/>
            <a:miter lim="800000"/>
            <a:headEnd/>
            <a:tailEnd/>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3" name="Picture 3"/>
          <p:cNvPicPr>
            <a:picLocks noChangeAspect="1" noChangeArrowheads="1"/>
          </p:cNvPicPr>
          <p:nvPr/>
        </p:nvPicPr>
        <p:blipFill>
          <a:blip r:embed="rId2"/>
          <a:srcRect/>
          <a:stretch>
            <a:fillRect/>
          </a:stretch>
        </p:blipFill>
        <p:spPr bwMode="auto">
          <a:xfrm>
            <a:off x="762000" y="42863"/>
            <a:ext cx="7618413" cy="6770687"/>
          </a:xfrm>
          <a:prstGeom prst="rect">
            <a:avLst/>
          </a:prstGeom>
          <a:noFill/>
          <a:ln w="9525">
            <a:noFill/>
            <a:miter lim="800000"/>
            <a:headEnd/>
            <a:tailEnd/>
          </a:ln>
        </p:spPr>
      </p:pic>
      <p:sp>
        <p:nvSpPr>
          <p:cNvPr id="2" name="Seta para cima 1"/>
          <p:cNvSpPr/>
          <p:nvPr/>
        </p:nvSpPr>
        <p:spPr>
          <a:xfrm>
            <a:off x="2411413" y="3357563"/>
            <a:ext cx="431800" cy="719137"/>
          </a:xfrm>
          <a:prstGeom prs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5" name="Seta para cima 4"/>
          <p:cNvSpPr/>
          <p:nvPr/>
        </p:nvSpPr>
        <p:spPr>
          <a:xfrm rot="5400000">
            <a:off x="4283869" y="1916906"/>
            <a:ext cx="431800" cy="719138"/>
          </a:xfrm>
          <a:prstGeom prst="up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Retângulo de cantos arredondados 2"/>
          <p:cNvSpPr/>
          <p:nvPr/>
        </p:nvSpPr>
        <p:spPr>
          <a:xfrm>
            <a:off x="2843213" y="3429000"/>
            <a:ext cx="865187" cy="431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PEEP</a:t>
            </a:r>
          </a:p>
        </p:txBody>
      </p:sp>
      <p:sp>
        <p:nvSpPr>
          <p:cNvPr id="7" name="Retângulo de cantos arredondados 6"/>
          <p:cNvSpPr/>
          <p:nvPr/>
        </p:nvSpPr>
        <p:spPr>
          <a:xfrm>
            <a:off x="4067175" y="2565400"/>
            <a:ext cx="865188" cy="431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PEEP</a:t>
            </a:r>
          </a:p>
        </p:txBody>
      </p:sp>
      <p:sp>
        <p:nvSpPr>
          <p:cNvPr id="8" name="Retângulo 7"/>
          <p:cNvSpPr/>
          <p:nvPr/>
        </p:nvSpPr>
        <p:spPr>
          <a:xfrm>
            <a:off x="2195513" y="6237288"/>
            <a:ext cx="863600" cy="431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b="1" dirty="0"/>
              <a:t>V/</a:t>
            </a:r>
            <a:r>
              <a:rPr lang="pt-BR" sz="3000" b="1" dirty="0">
                <a:solidFill>
                  <a:srgbClr val="FFFF00"/>
                </a:solidFill>
              </a:rPr>
              <a:t>Q</a:t>
            </a:r>
          </a:p>
        </p:txBody>
      </p:sp>
      <p:sp>
        <p:nvSpPr>
          <p:cNvPr id="9" name="Retângulo 8"/>
          <p:cNvSpPr/>
          <p:nvPr/>
        </p:nvSpPr>
        <p:spPr>
          <a:xfrm>
            <a:off x="2195513" y="2852738"/>
            <a:ext cx="863600" cy="431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000" b="1" dirty="0"/>
              <a:t>V/Q</a:t>
            </a:r>
          </a:p>
        </p:txBody>
      </p:sp>
      <p:sp>
        <p:nvSpPr>
          <p:cNvPr id="10" name="Retângulo 9"/>
          <p:cNvSpPr/>
          <p:nvPr/>
        </p:nvSpPr>
        <p:spPr>
          <a:xfrm>
            <a:off x="5940425" y="3000375"/>
            <a:ext cx="863600" cy="4318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V</a:t>
            </a:r>
            <a:r>
              <a:rPr lang="pt-BR" sz="2000" b="1" dirty="0"/>
              <a:t>/</a:t>
            </a:r>
            <a:r>
              <a:rPr lang="pt-BR" sz="2000" b="1" dirty="0">
                <a:solidFill>
                  <a:schemeClr val="bg1"/>
                </a:solidFill>
              </a:rPr>
              <a:t>Q</a:t>
            </a:r>
          </a:p>
        </p:txBody>
      </p:sp>
      <p:sp>
        <p:nvSpPr>
          <p:cNvPr id="11" name="Retângulo 10"/>
          <p:cNvSpPr/>
          <p:nvPr/>
        </p:nvSpPr>
        <p:spPr>
          <a:xfrm>
            <a:off x="2339975" y="260350"/>
            <a:ext cx="4752975"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solidFill>
                  <a:srgbClr val="FFFF00"/>
                </a:solidFill>
              </a:rPr>
              <a:t>PEEP</a:t>
            </a:r>
            <a:endParaRPr lang="pt-BR" sz="2000" b="1" dirty="0">
              <a:solidFill>
                <a:schemeClr val="bg1"/>
              </a:solidFill>
            </a:endParaRPr>
          </a:p>
        </p:txBody>
      </p:sp>
      <p:sp>
        <p:nvSpPr>
          <p:cNvPr id="4" name="Espaço Reservado para Rodapé 3"/>
          <p:cNvSpPr>
            <a:spLocks noGrp="1"/>
          </p:cNvSpPr>
          <p:nvPr>
            <p:ph type="ftr" sz="quarter" idx="11"/>
          </p:nvPr>
        </p:nvSpPr>
        <p:spPr/>
        <p:txBody>
          <a:bodyPr/>
          <a:lstStyle/>
          <a:p>
            <a:pPr>
              <a:defRPr/>
            </a:pPr>
            <a:r>
              <a:rPr lang="pt-BR"/>
              <a:t>PVM</a:t>
            </a:r>
          </a:p>
        </p:txBody>
      </p:sp>
      <p:cxnSp>
        <p:nvCxnSpPr>
          <p:cNvPr id="12" name="Conector de seta reta 11"/>
          <p:cNvCxnSpPr/>
          <p:nvPr/>
        </p:nvCxnSpPr>
        <p:spPr>
          <a:xfrm flipH="1">
            <a:off x="3995738" y="5157788"/>
            <a:ext cx="1368425" cy="0"/>
          </a:xfrm>
          <a:prstGeom prst="straightConnector1">
            <a:avLst/>
          </a:prstGeom>
          <a:ln w="73025" cmpd="dbl">
            <a:solidFill>
              <a:srgbClr val="C00000"/>
            </a:solidFill>
            <a:tailEnd type="arrow"/>
          </a:ln>
        </p:spPr>
        <p:style>
          <a:lnRef idx="1">
            <a:schemeClr val="accent1"/>
          </a:lnRef>
          <a:fillRef idx="0">
            <a:schemeClr val="accent1"/>
          </a:fillRef>
          <a:effectRef idx="0">
            <a:schemeClr val="accent1"/>
          </a:effectRef>
          <a:fontRef idx="minor">
            <a:schemeClr val="tx1"/>
          </a:fontRef>
        </p:style>
      </p:cxnSp>
      <p:sp>
        <p:nvSpPr>
          <p:cNvPr id="13" name="Elipse 12"/>
          <p:cNvSpPr/>
          <p:nvPr/>
        </p:nvSpPr>
        <p:spPr>
          <a:xfrm>
            <a:off x="2195513" y="4797425"/>
            <a:ext cx="863600" cy="935038"/>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4" name="Elipse 13"/>
          <p:cNvSpPr/>
          <p:nvPr/>
        </p:nvSpPr>
        <p:spPr>
          <a:xfrm>
            <a:off x="5927725" y="4784725"/>
            <a:ext cx="863600" cy="936625"/>
          </a:xfrm>
          <a:prstGeom prst="ellipse">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59406" name="Picture 3"/>
          <p:cNvPicPr>
            <a:picLocks noChangeAspect="1" noChangeArrowheads="1"/>
          </p:cNvPicPr>
          <p:nvPr/>
        </p:nvPicPr>
        <p:blipFill>
          <a:blip r:embed="rId3"/>
          <a:srcRect/>
          <a:stretch>
            <a:fillRect/>
          </a:stretch>
        </p:blipFill>
        <p:spPr bwMode="auto">
          <a:xfrm>
            <a:off x="468313" y="5729288"/>
            <a:ext cx="971550" cy="939800"/>
          </a:xfrm>
          <a:prstGeom prst="rect">
            <a:avLst/>
          </a:prstGeom>
          <a:noFill/>
          <a:ln w="9525">
            <a:noFill/>
            <a:miter lim="800000"/>
            <a:headEnd/>
            <a:tailEnd/>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Título 2"/>
          <p:cNvSpPr>
            <a:spLocks noGrp="1"/>
          </p:cNvSpPr>
          <p:nvPr>
            <p:ph type="title"/>
          </p:nvPr>
        </p:nvSpPr>
        <p:spPr/>
        <p:txBody>
          <a:bodyPr/>
          <a:lstStyle/>
          <a:p>
            <a:pPr eaLnBrk="1" hangingPunct="1"/>
            <a:r>
              <a:rPr lang="pt-BR" smtClean="0">
                <a:solidFill>
                  <a:schemeClr val="bg1"/>
                </a:solidFill>
              </a:rPr>
              <a:t>Espaço Morto</a:t>
            </a:r>
          </a:p>
        </p:txBody>
      </p:sp>
      <p:sp>
        <p:nvSpPr>
          <p:cNvPr id="60418" name="Espaço Reservado para Conteúdo 3"/>
          <p:cNvSpPr>
            <a:spLocks noGrp="1"/>
          </p:cNvSpPr>
          <p:nvPr>
            <p:ph idx="1"/>
          </p:nvPr>
        </p:nvSpPr>
        <p:spPr/>
        <p:txBody>
          <a:bodyPr/>
          <a:lstStyle/>
          <a:p>
            <a:pPr eaLnBrk="1" hangingPunct="1"/>
            <a:r>
              <a:rPr lang="pt-BR" smtClean="0">
                <a:solidFill>
                  <a:schemeClr val="bg1"/>
                </a:solidFill>
              </a:rPr>
              <a:t>Porção do sistema respiratório não envolvido em trocas gasosas</a:t>
            </a:r>
          </a:p>
          <a:p>
            <a:pPr lvl="1" eaLnBrk="1" hangingPunct="1"/>
            <a:endParaRPr lang="pt-BR" smtClean="0">
              <a:solidFill>
                <a:schemeClr val="bg1"/>
              </a:solidFill>
            </a:endParaRPr>
          </a:p>
          <a:p>
            <a:pPr lvl="1" eaLnBrk="1" hangingPunct="1"/>
            <a:r>
              <a:rPr lang="pt-BR" smtClean="0">
                <a:solidFill>
                  <a:schemeClr val="bg1"/>
                </a:solidFill>
              </a:rPr>
              <a:t>Espaço Morto Anatômico</a:t>
            </a:r>
          </a:p>
          <a:p>
            <a:pPr lvl="1" eaLnBrk="1" hangingPunct="1"/>
            <a:r>
              <a:rPr lang="pt-BR" smtClean="0">
                <a:solidFill>
                  <a:schemeClr val="bg1"/>
                </a:solidFill>
              </a:rPr>
              <a:t>Espaço Morto Alveolar</a:t>
            </a:r>
          </a:p>
          <a:p>
            <a:pPr lvl="1" eaLnBrk="1" hangingPunct="1"/>
            <a:endParaRPr lang="pt-BR" smtClean="0">
              <a:solidFill>
                <a:schemeClr val="bg1"/>
              </a:solidFill>
            </a:endParaRPr>
          </a:p>
          <a:p>
            <a:pPr eaLnBrk="1" hangingPunct="1"/>
            <a:r>
              <a:rPr lang="pt-BR" smtClean="0">
                <a:solidFill>
                  <a:schemeClr val="bg1"/>
                </a:solidFill>
              </a:rPr>
              <a:t>EM Fisiológico</a:t>
            </a:r>
          </a:p>
        </p:txBody>
      </p:sp>
      <p:sp>
        <p:nvSpPr>
          <p:cNvPr id="2" name="Espaço Reservado para Rodapé 1"/>
          <p:cNvSpPr>
            <a:spLocks noGrp="1"/>
          </p:cNvSpPr>
          <p:nvPr>
            <p:ph type="ftr" sz="quarter" idx="11"/>
          </p:nvPr>
        </p:nvSpPr>
        <p:spPr/>
        <p:txBody>
          <a:bodyPr/>
          <a:lstStyle/>
          <a:p>
            <a:pPr>
              <a:defRPr/>
            </a:pPr>
            <a:r>
              <a:rPr lang="pt-BR"/>
              <a:t>PVM</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1" name="Título 2"/>
          <p:cNvSpPr>
            <a:spLocks noGrp="1"/>
          </p:cNvSpPr>
          <p:nvPr>
            <p:ph type="title"/>
          </p:nvPr>
        </p:nvSpPr>
        <p:spPr/>
        <p:txBody>
          <a:bodyPr/>
          <a:lstStyle/>
          <a:p>
            <a:pPr eaLnBrk="1" hangingPunct="1"/>
            <a:r>
              <a:rPr lang="pt-BR" smtClean="0">
                <a:solidFill>
                  <a:schemeClr val="bg1"/>
                </a:solidFill>
              </a:rPr>
              <a:t>Espaço Morto</a:t>
            </a:r>
          </a:p>
        </p:txBody>
      </p:sp>
      <p:pic>
        <p:nvPicPr>
          <p:cNvPr id="61442" name="Picture 2"/>
          <p:cNvPicPr>
            <a:picLocks noChangeAspect="1" noChangeArrowheads="1"/>
          </p:cNvPicPr>
          <p:nvPr/>
        </p:nvPicPr>
        <p:blipFill>
          <a:blip r:embed="rId2"/>
          <a:srcRect/>
          <a:stretch>
            <a:fillRect/>
          </a:stretch>
        </p:blipFill>
        <p:spPr bwMode="auto">
          <a:xfrm>
            <a:off x="323850" y="131763"/>
            <a:ext cx="8640763" cy="6537325"/>
          </a:xfrm>
          <a:prstGeom prst="rect">
            <a:avLst/>
          </a:prstGeom>
          <a:noFill/>
          <a:ln w="9525">
            <a:noFill/>
            <a:miter lim="800000"/>
            <a:headEnd/>
            <a:tailEnd/>
          </a:ln>
        </p:spPr>
      </p:pic>
      <p:sp>
        <p:nvSpPr>
          <p:cNvPr id="4" name="Retângulo 3"/>
          <p:cNvSpPr/>
          <p:nvPr/>
        </p:nvSpPr>
        <p:spPr>
          <a:xfrm>
            <a:off x="900113" y="1773238"/>
            <a:ext cx="1223962" cy="33845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Grandes vias aéreas, tubo traqueal até a peça Y</a:t>
            </a:r>
          </a:p>
        </p:txBody>
      </p:sp>
      <p:sp>
        <p:nvSpPr>
          <p:cNvPr id="5" name="Retângulo 4"/>
          <p:cNvSpPr/>
          <p:nvPr/>
        </p:nvSpPr>
        <p:spPr>
          <a:xfrm>
            <a:off x="5580063" y="2420938"/>
            <a:ext cx="2592387" cy="15128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Ventilação alveolar</a:t>
            </a:r>
          </a:p>
        </p:txBody>
      </p:sp>
      <p:sp>
        <p:nvSpPr>
          <p:cNvPr id="6" name="Retângulo 5"/>
          <p:cNvSpPr/>
          <p:nvPr/>
        </p:nvSpPr>
        <p:spPr>
          <a:xfrm>
            <a:off x="2916238" y="4076700"/>
            <a:ext cx="2232025" cy="14398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Vias aéreas + espaço morto alveolar</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Título 1"/>
          <p:cNvSpPr>
            <a:spLocks noGrp="1"/>
          </p:cNvSpPr>
          <p:nvPr>
            <p:ph type="title"/>
          </p:nvPr>
        </p:nvSpPr>
        <p:spPr/>
        <p:txBody>
          <a:bodyPr/>
          <a:lstStyle/>
          <a:p>
            <a:pPr eaLnBrk="1" hangingPunct="1"/>
            <a:endParaRPr lang="pt-BR" smtClean="0"/>
          </a:p>
        </p:txBody>
      </p:sp>
      <p:sp>
        <p:nvSpPr>
          <p:cNvPr id="62466" name="Espaço Reservado para Conteúdo 2"/>
          <p:cNvSpPr>
            <a:spLocks noGrp="1"/>
          </p:cNvSpPr>
          <p:nvPr>
            <p:ph idx="1"/>
          </p:nvPr>
        </p:nvSpPr>
        <p:spPr/>
        <p:txBody>
          <a:bodyPr/>
          <a:lstStyle/>
          <a:p>
            <a:pPr eaLnBrk="1" hangingPunct="1"/>
            <a:endParaRPr lang="pt-BR" smtClean="0"/>
          </a:p>
        </p:txBody>
      </p:sp>
      <p:sp>
        <p:nvSpPr>
          <p:cNvPr id="4" name="Espaço Reservado para Rodapé 3"/>
          <p:cNvSpPr>
            <a:spLocks noGrp="1"/>
          </p:cNvSpPr>
          <p:nvPr>
            <p:ph type="ftr" sz="quarter" idx="11"/>
          </p:nvPr>
        </p:nvSpPr>
        <p:spPr/>
        <p:txBody>
          <a:bodyPr/>
          <a:lstStyle/>
          <a:p>
            <a:pPr>
              <a:defRPr/>
            </a:pPr>
            <a:r>
              <a:rPr lang="pt-BR"/>
              <a:t>PVM</a:t>
            </a:r>
          </a:p>
        </p:txBody>
      </p:sp>
      <p:pic>
        <p:nvPicPr>
          <p:cNvPr id="62468" name="Picture 2"/>
          <p:cNvPicPr>
            <a:picLocks noChangeAspect="1" noChangeArrowheads="1"/>
          </p:cNvPicPr>
          <p:nvPr/>
        </p:nvPicPr>
        <p:blipFill>
          <a:blip r:embed="rId2"/>
          <a:srcRect/>
          <a:stretch>
            <a:fillRect/>
          </a:stretch>
        </p:blipFill>
        <p:spPr bwMode="auto">
          <a:xfrm>
            <a:off x="323850" y="173038"/>
            <a:ext cx="8569325" cy="6496050"/>
          </a:xfrm>
          <a:prstGeom prst="rect">
            <a:avLst/>
          </a:prstGeom>
          <a:noFill/>
          <a:ln w="9525">
            <a:noFill/>
            <a:miter lim="800000"/>
            <a:headEnd/>
            <a:tailEnd/>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89" name="Título 1"/>
          <p:cNvSpPr>
            <a:spLocks noGrp="1"/>
          </p:cNvSpPr>
          <p:nvPr>
            <p:ph type="title"/>
          </p:nvPr>
        </p:nvSpPr>
        <p:spPr/>
        <p:txBody>
          <a:bodyPr/>
          <a:lstStyle/>
          <a:p>
            <a:pPr eaLnBrk="1" hangingPunct="1"/>
            <a:r>
              <a:rPr lang="pt-BR" smtClean="0"/>
              <a:t>v</a:t>
            </a:r>
          </a:p>
        </p:txBody>
      </p:sp>
      <p:sp>
        <p:nvSpPr>
          <p:cNvPr id="63490" name="Espaço Reservado para Conteúdo 2"/>
          <p:cNvSpPr>
            <a:spLocks noGrp="1"/>
          </p:cNvSpPr>
          <p:nvPr>
            <p:ph idx="1"/>
          </p:nvPr>
        </p:nvSpPr>
        <p:spPr/>
        <p:txBody>
          <a:bodyPr/>
          <a:lstStyle/>
          <a:p>
            <a:pPr eaLnBrk="1" hangingPunct="1"/>
            <a:endParaRPr lang="pt-BR" smtClean="0"/>
          </a:p>
        </p:txBody>
      </p:sp>
      <p:sp>
        <p:nvSpPr>
          <p:cNvPr id="4" name="Espaço Reservado para Rodapé 3"/>
          <p:cNvSpPr>
            <a:spLocks noGrp="1"/>
          </p:cNvSpPr>
          <p:nvPr>
            <p:ph type="ftr" sz="quarter" idx="11"/>
          </p:nvPr>
        </p:nvSpPr>
        <p:spPr/>
        <p:txBody>
          <a:bodyPr/>
          <a:lstStyle/>
          <a:p>
            <a:pPr>
              <a:defRPr/>
            </a:pPr>
            <a:r>
              <a:rPr lang="pt-BR"/>
              <a:t>PVM</a:t>
            </a:r>
          </a:p>
        </p:txBody>
      </p:sp>
      <p:pic>
        <p:nvPicPr>
          <p:cNvPr id="63492" name="Picture 2"/>
          <p:cNvPicPr>
            <a:picLocks noChangeAspect="1" noChangeArrowheads="1"/>
          </p:cNvPicPr>
          <p:nvPr/>
        </p:nvPicPr>
        <p:blipFill>
          <a:blip r:embed="rId2"/>
          <a:srcRect/>
          <a:stretch>
            <a:fillRect/>
          </a:stretch>
        </p:blipFill>
        <p:spPr bwMode="auto">
          <a:xfrm>
            <a:off x="107950" y="404813"/>
            <a:ext cx="8928100" cy="6176962"/>
          </a:xfrm>
          <a:prstGeom prst="rect">
            <a:avLst/>
          </a:prstGeom>
          <a:noFill/>
          <a:ln w="9525">
            <a:noFill/>
            <a:miter lim="800000"/>
            <a:headEnd/>
            <a:tailEnd/>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3" name="Picture 2"/>
          <p:cNvPicPr>
            <a:picLocks noChangeAspect="1" noChangeArrowheads="1"/>
          </p:cNvPicPr>
          <p:nvPr/>
        </p:nvPicPr>
        <p:blipFill>
          <a:blip r:embed="rId2"/>
          <a:srcRect/>
          <a:stretch>
            <a:fillRect/>
          </a:stretch>
        </p:blipFill>
        <p:spPr bwMode="auto">
          <a:xfrm>
            <a:off x="403225" y="933450"/>
            <a:ext cx="8345488" cy="5016500"/>
          </a:xfrm>
          <a:prstGeom prst="rect">
            <a:avLst/>
          </a:prstGeom>
          <a:noFill/>
          <a:ln w="9525">
            <a:noFill/>
            <a:miter lim="800000"/>
            <a:headEnd/>
            <a:tailEnd/>
          </a:ln>
        </p:spPr>
      </p:pic>
      <p:sp>
        <p:nvSpPr>
          <p:cNvPr id="2" name="Espaço Reservado para Rodapé 1"/>
          <p:cNvSpPr>
            <a:spLocks noGrp="1"/>
          </p:cNvSpPr>
          <p:nvPr>
            <p:ph type="ftr" sz="quarter" idx="11"/>
          </p:nvPr>
        </p:nvSpPr>
        <p:spPr/>
        <p:txBody>
          <a:bodyPr/>
          <a:lstStyle/>
          <a:p>
            <a:pPr>
              <a:defRPr/>
            </a:pPr>
            <a:r>
              <a:rPr lang="pt-BR"/>
              <a:t>PVM</a:t>
            </a:r>
          </a:p>
        </p:txBody>
      </p:sp>
      <p:cxnSp>
        <p:nvCxnSpPr>
          <p:cNvPr id="4" name="Conector reto 3"/>
          <p:cNvCxnSpPr/>
          <p:nvPr/>
        </p:nvCxnSpPr>
        <p:spPr>
          <a:xfrm flipH="1">
            <a:off x="2987675" y="1989138"/>
            <a:ext cx="4392613" cy="287337"/>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7" name="Picture 3"/>
          <p:cNvPicPr>
            <a:picLocks noChangeAspect="1" noChangeArrowheads="1"/>
          </p:cNvPicPr>
          <p:nvPr/>
        </p:nvPicPr>
        <p:blipFill>
          <a:blip r:embed="rId2"/>
          <a:srcRect/>
          <a:stretch>
            <a:fillRect/>
          </a:stretch>
        </p:blipFill>
        <p:spPr bwMode="auto">
          <a:xfrm>
            <a:off x="395288" y="115888"/>
            <a:ext cx="8353425" cy="5856287"/>
          </a:xfrm>
          <a:prstGeom prst="rect">
            <a:avLst/>
          </a:prstGeom>
          <a:noFill/>
          <a:ln w="9525">
            <a:noFill/>
            <a:miter lim="800000"/>
            <a:headEnd/>
            <a:tailEnd/>
          </a:ln>
        </p:spPr>
      </p:pic>
      <p:pic>
        <p:nvPicPr>
          <p:cNvPr id="65538" name="Picture 2"/>
          <p:cNvPicPr>
            <a:picLocks noChangeAspect="1" noChangeArrowheads="1"/>
          </p:cNvPicPr>
          <p:nvPr/>
        </p:nvPicPr>
        <p:blipFill>
          <a:blip r:embed="rId3"/>
          <a:srcRect/>
          <a:stretch>
            <a:fillRect/>
          </a:stretch>
        </p:blipFill>
        <p:spPr bwMode="auto">
          <a:xfrm>
            <a:off x="3851275" y="6067425"/>
            <a:ext cx="5276850" cy="746125"/>
          </a:xfrm>
          <a:prstGeom prst="rect">
            <a:avLst/>
          </a:prstGeom>
          <a:noFill/>
          <a:ln w="9525">
            <a:noFill/>
            <a:miter lim="800000"/>
            <a:headEnd/>
            <a:tailEnd/>
          </a:ln>
        </p:spPr>
      </p:pic>
      <p:sp>
        <p:nvSpPr>
          <p:cNvPr id="2" name="Espaço Reservado para Rodapé 1"/>
          <p:cNvSpPr>
            <a:spLocks noGrp="1"/>
          </p:cNvSpPr>
          <p:nvPr>
            <p:ph type="ftr" sz="quarter" idx="11"/>
          </p:nvPr>
        </p:nvSpPr>
        <p:spPr/>
        <p:txBody>
          <a:bodyPr/>
          <a:lstStyle/>
          <a:p>
            <a:pPr>
              <a:defRPr/>
            </a:pPr>
            <a:r>
              <a:rPr lang="pt-BR"/>
              <a:t>PVM</a:t>
            </a:r>
          </a:p>
        </p:txBody>
      </p:sp>
      <p:sp>
        <p:nvSpPr>
          <p:cNvPr id="3" name="Retângulo 2"/>
          <p:cNvSpPr/>
          <p:nvPr/>
        </p:nvSpPr>
        <p:spPr>
          <a:xfrm>
            <a:off x="107950" y="4508500"/>
            <a:ext cx="2879725" cy="13684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Grandes vias aéreas, tubo traqueal até a peça Y</a:t>
            </a:r>
          </a:p>
        </p:txBody>
      </p:sp>
      <p:sp>
        <p:nvSpPr>
          <p:cNvPr id="6" name="Retângulo 5"/>
          <p:cNvSpPr/>
          <p:nvPr/>
        </p:nvSpPr>
        <p:spPr>
          <a:xfrm>
            <a:off x="6227763" y="4581525"/>
            <a:ext cx="2447925" cy="13684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Vias aéreas + espaço morto alveolar</a:t>
            </a:r>
          </a:p>
        </p:txBody>
      </p:sp>
      <p:sp>
        <p:nvSpPr>
          <p:cNvPr id="7" name="Retângulo 6"/>
          <p:cNvSpPr/>
          <p:nvPr/>
        </p:nvSpPr>
        <p:spPr>
          <a:xfrm>
            <a:off x="5435600" y="620713"/>
            <a:ext cx="2592388" cy="79216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Ventilação alveolar</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1" name="Picture 2"/>
          <p:cNvPicPr>
            <a:picLocks noChangeAspect="1" noChangeArrowheads="1"/>
          </p:cNvPicPr>
          <p:nvPr/>
        </p:nvPicPr>
        <p:blipFill>
          <a:blip r:embed="rId2"/>
          <a:srcRect/>
          <a:stretch>
            <a:fillRect/>
          </a:stretch>
        </p:blipFill>
        <p:spPr bwMode="auto">
          <a:xfrm>
            <a:off x="3851275" y="6067425"/>
            <a:ext cx="5276850" cy="746125"/>
          </a:xfrm>
          <a:prstGeom prst="rect">
            <a:avLst/>
          </a:prstGeom>
          <a:noFill/>
          <a:ln w="9525">
            <a:noFill/>
            <a:miter lim="800000"/>
            <a:headEnd/>
            <a:tailEnd/>
          </a:ln>
        </p:spPr>
      </p:pic>
      <p:pic>
        <p:nvPicPr>
          <p:cNvPr id="66562" name="Picture 5"/>
          <p:cNvPicPr>
            <a:picLocks noChangeAspect="1" noChangeArrowheads="1"/>
          </p:cNvPicPr>
          <p:nvPr/>
        </p:nvPicPr>
        <p:blipFill>
          <a:blip r:embed="rId3"/>
          <a:srcRect/>
          <a:stretch>
            <a:fillRect/>
          </a:stretch>
        </p:blipFill>
        <p:spPr bwMode="auto">
          <a:xfrm>
            <a:off x="179388" y="215900"/>
            <a:ext cx="6985000" cy="5661025"/>
          </a:xfrm>
          <a:prstGeom prst="rect">
            <a:avLst/>
          </a:prstGeom>
          <a:noFill/>
          <a:ln w="9525">
            <a:noFill/>
            <a:miter lim="800000"/>
            <a:headEnd/>
            <a:tailEnd/>
          </a:ln>
        </p:spPr>
      </p:pic>
      <p:sp>
        <p:nvSpPr>
          <p:cNvPr id="2" name="Retângulo 1"/>
          <p:cNvSpPr/>
          <p:nvPr/>
        </p:nvSpPr>
        <p:spPr>
          <a:xfrm>
            <a:off x="6156325" y="1506538"/>
            <a:ext cx="2900363" cy="2498725"/>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2600" dirty="0"/>
              <a:t>EM-alveolar: </a:t>
            </a:r>
          </a:p>
          <a:p>
            <a:pPr algn="ctr" fontAlgn="auto">
              <a:spcBef>
                <a:spcPts val="0"/>
              </a:spcBef>
              <a:spcAft>
                <a:spcPts val="0"/>
              </a:spcAft>
              <a:defRPr/>
            </a:pPr>
            <a:r>
              <a:rPr lang="en-US" sz="2600" dirty="0"/>
              <a:t>Y/(X + Y)</a:t>
            </a:r>
          </a:p>
          <a:p>
            <a:pPr algn="ctr" fontAlgn="auto">
              <a:spcBef>
                <a:spcPts val="0"/>
              </a:spcBef>
              <a:spcAft>
                <a:spcPts val="0"/>
              </a:spcAft>
              <a:defRPr/>
            </a:pPr>
            <a:endParaRPr lang="en-US" sz="2600" dirty="0"/>
          </a:p>
          <a:p>
            <a:pPr algn="ctr" fontAlgn="auto">
              <a:spcBef>
                <a:spcPts val="0"/>
              </a:spcBef>
              <a:spcAft>
                <a:spcPts val="0"/>
              </a:spcAft>
              <a:defRPr/>
            </a:pPr>
            <a:r>
              <a:rPr lang="en-US" sz="2600" dirty="0"/>
              <a:t>EM-</a:t>
            </a:r>
            <a:r>
              <a:rPr lang="en-US" sz="2600" dirty="0" err="1"/>
              <a:t>fisiológico</a:t>
            </a:r>
            <a:r>
              <a:rPr lang="en-US" sz="2600" dirty="0"/>
              <a:t>: </a:t>
            </a:r>
          </a:p>
          <a:p>
            <a:pPr algn="ctr" fontAlgn="auto">
              <a:spcBef>
                <a:spcPts val="0"/>
              </a:spcBef>
              <a:spcAft>
                <a:spcPts val="0"/>
              </a:spcAft>
              <a:defRPr/>
            </a:pPr>
            <a:r>
              <a:rPr lang="en-US" sz="2600" dirty="0"/>
              <a:t>(Y + Z)/(X + Y + Z</a:t>
            </a:r>
            <a:r>
              <a:rPr lang="en-US" sz="2400" dirty="0"/>
              <a:t>)</a:t>
            </a:r>
            <a:endParaRPr lang="pt-BR" sz="2400" dirty="0"/>
          </a:p>
        </p:txBody>
      </p:sp>
      <p:sp>
        <p:nvSpPr>
          <p:cNvPr id="3" name="Espaço Reservado para Rodapé 2"/>
          <p:cNvSpPr>
            <a:spLocks noGrp="1"/>
          </p:cNvSpPr>
          <p:nvPr>
            <p:ph type="ftr" sz="quarter" idx="11"/>
          </p:nvPr>
        </p:nvSpPr>
        <p:spPr/>
        <p:txBody>
          <a:bodyPr/>
          <a:lstStyle/>
          <a:p>
            <a:pPr>
              <a:defRPr/>
            </a:pPr>
            <a:r>
              <a:rPr lang="pt-BR"/>
              <a:t>PVM</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5" name="Picture 2"/>
          <p:cNvPicPr>
            <a:picLocks noChangeAspect="1" noChangeArrowheads="1"/>
          </p:cNvPicPr>
          <p:nvPr/>
        </p:nvPicPr>
        <p:blipFill>
          <a:blip r:embed="rId2"/>
          <a:srcRect/>
          <a:stretch>
            <a:fillRect/>
          </a:stretch>
        </p:blipFill>
        <p:spPr bwMode="auto">
          <a:xfrm>
            <a:off x="107950" y="260350"/>
            <a:ext cx="4367213" cy="2808288"/>
          </a:xfrm>
          <a:prstGeom prst="rect">
            <a:avLst/>
          </a:prstGeom>
          <a:noFill/>
          <a:ln w="9525">
            <a:noFill/>
            <a:miter lim="800000"/>
            <a:headEnd/>
            <a:tailEnd/>
          </a:ln>
        </p:spPr>
      </p:pic>
      <p:pic>
        <p:nvPicPr>
          <p:cNvPr id="67586" name="Picture 3"/>
          <p:cNvPicPr>
            <a:picLocks noChangeAspect="1" noChangeArrowheads="1"/>
          </p:cNvPicPr>
          <p:nvPr/>
        </p:nvPicPr>
        <p:blipFill>
          <a:blip r:embed="rId3"/>
          <a:srcRect/>
          <a:stretch>
            <a:fillRect/>
          </a:stretch>
        </p:blipFill>
        <p:spPr bwMode="auto">
          <a:xfrm>
            <a:off x="4667250" y="260350"/>
            <a:ext cx="4297363" cy="2808288"/>
          </a:xfrm>
          <a:prstGeom prst="rect">
            <a:avLst/>
          </a:prstGeom>
          <a:noFill/>
          <a:ln w="9525">
            <a:noFill/>
            <a:miter lim="800000"/>
            <a:headEnd/>
            <a:tailEnd/>
          </a:ln>
        </p:spPr>
      </p:pic>
      <p:pic>
        <p:nvPicPr>
          <p:cNvPr id="67587" name="Picture 4"/>
          <p:cNvPicPr>
            <a:picLocks noChangeAspect="1" noChangeArrowheads="1"/>
          </p:cNvPicPr>
          <p:nvPr/>
        </p:nvPicPr>
        <p:blipFill>
          <a:blip r:embed="rId4"/>
          <a:srcRect/>
          <a:stretch>
            <a:fillRect/>
          </a:stretch>
        </p:blipFill>
        <p:spPr bwMode="auto">
          <a:xfrm>
            <a:off x="112713" y="3357563"/>
            <a:ext cx="9067800" cy="2016125"/>
          </a:xfrm>
          <a:prstGeom prst="rect">
            <a:avLst/>
          </a:prstGeom>
          <a:noFill/>
          <a:ln w="9525">
            <a:noFill/>
            <a:miter lim="800000"/>
            <a:headEnd/>
            <a:tailEnd/>
          </a:ln>
        </p:spPr>
      </p:pic>
      <p:pic>
        <p:nvPicPr>
          <p:cNvPr id="67588" name="Picture 5"/>
          <p:cNvPicPr>
            <a:picLocks noChangeAspect="1" noChangeArrowheads="1"/>
          </p:cNvPicPr>
          <p:nvPr/>
        </p:nvPicPr>
        <p:blipFill>
          <a:blip r:embed="rId5"/>
          <a:srcRect/>
          <a:stretch>
            <a:fillRect/>
          </a:stretch>
        </p:blipFill>
        <p:spPr bwMode="auto">
          <a:xfrm>
            <a:off x="5514975" y="5732463"/>
            <a:ext cx="3451225" cy="931862"/>
          </a:xfrm>
          <a:prstGeom prst="rect">
            <a:avLst/>
          </a:prstGeom>
          <a:noFill/>
          <a:ln w="9525">
            <a:noFill/>
            <a:miter lim="800000"/>
            <a:headEnd/>
            <a:tailEnd/>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9" name="Picture 2"/>
          <p:cNvPicPr>
            <a:picLocks noChangeAspect="1" noChangeArrowheads="1"/>
          </p:cNvPicPr>
          <p:nvPr/>
        </p:nvPicPr>
        <p:blipFill>
          <a:blip r:embed="rId2"/>
          <a:srcRect/>
          <a:stretch>
            <a:fillRect/>
          </a:stretch>
        </p:blipFill>
        <p:spPr bwMode="auto">
          <a:xfrm>
            <a:off x="190500" y="620713"/>
            <a:ext cx="8845550" cy="5688012"/>
          </a:xfrm>
          <a:prstGeom prst="rect">
            <a:avLst/>
          </a:prstGeom>
          <a:noFill/>
          <a:ln w="9525">
            <a:noFill/>
            <a:miter lim="800000"/>
            <a:headEnd/>
            <a:tailEnd/>
          </a:ln>
        </p:spPr>
      </p:pic>
      <p:cxnSp>
        <p:nvCxnSpPr>
          <p:cNvPr id="5" name="Conector reto 4"/>
          <p:cNvCxnSpPr/>
          <p:nvPr/>
        </p:nvCxnSpPr>
        <p:spPr>
          <a:xfrm flipH="1">
            <a:off x="2709863" y="1628775"/>
            <a:ext cx="5175250" cy="7143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 name="Conector reto 6"/>
          <p:cNvCxnSpPr/>
          <p:nvPr/>
        </p:nvCxnSpPr>
        <p:spPr>
          <a:xfrm flipV="1">
            <a:off x="2709863" y="1665288"/>
            <a:ext cx="0" cy="3635375"/>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3" name="Picture 2"/>
          <p:cNvPicPr>
            <a:picLocks noChangeAspect="1" noChangeArrowheads="1"/>
          </p:cNvPicPr>
          <p:nvPr/>
        </p:nvPicPr>
        <p:blipFill>
          <a:blip r:embed="rId2"/>
          <a:srcRect/>
          <a:stretch>
            <a:fillRect/>
          </a:stretch>
        </p:blipFill>
        <p:spPr bwMode="auto">
          <a:xfrm>
            <a:off x="190500" y="620713"/>
            <a:ext cx="8845550" cy="5688012"/>
          </a:xfrm>
          <a:prstGeom prst="rect">
            <a:avLst/>
          </a:prstGeom>
          <a:noFill/>
          <a:ln w="9525">
            <a:noFill/>
            <a:miter lim="800000"/>
            <a:headEnd/>
            <a:tailEnd/>
          </a:ln>
        </p:spPr>
      </p:pic>
      <p:cxnSp>
        <p:nvCxnSpPr>
          <p:cNvPr id="5" name="Conector reto 4"/>
          <p:cNvCxnSpPr/>
          <p:nvPr/>
        </p:nvCxnSpPr>
        <p:spPr>
          <a:xfrm flipH="1">
            <a:off x="2709863" y="1628775"/>
            <a:ext cx="5175250" cy="71438"/>
          </a:xfrm>
          <a:prstGeom prst="line">
            <a:avLst/>
          </a:prstGeom>
          <a:ln w="5715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7" name="Conector reto 6"/>
          <p:cNvCxnSpPr/>
          <p:nvPr/>
        </p:nvCxnSpPr>
        <p:spPr>
          <a:xfrm flipV="1">
            <a:off x="2709863" y="1665288"/>
            <a:ext cx="0" cy="3635375"/>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9" name="Conector reto 8"/>
          <p:cNvCxnSpPr/>
          <p:nvPr/>
        </p:nvCxnSpPr>
        <p:spPr>
          <a:xfrm flipH="1">
            <a:off x="3767138" y="2060575"/>
            <a:ext cx="4270375" cy="73025"/>
          </a:xfrm>
          <a:prstGeom prst="line">
            <a:avLst/>
          </a:prstGeom>
          <a:ln w="57150">
            <a:solidFill>
              <a:schemeClr val="tx2">
                <a:lumMod val="50000"/>
              </a:schemeClr>
            </a:solidFill>
          </a:ln>
        </p:spPr>
        <p:style>
          <a:lnRef idx="1">
            <a:schemeClr val="accent1"/>
          </a:lnRef>
          <a:fillRef idx="0">
            <a:schemeClr val="accent1"/>
          </a:fillRef>
          <a:effectRef idx="0">
            <a:schemeClr val="accent1"/>
          </a:effectRef>
          <a:fontRef idx="minor">
            <a:schemeClr val="tx1"/>
          </a:fontRef>
        </p:style>
      </p:cxnSp>
      <p:cxnSp>
        <p:nvCxnSpPr>
          <p:cNvPr id="11" name="Conector reto 10"/>
          <p:cNvCxnSpPr/>
          <p:nvPr/>
        </p:nvCxnSpPr>
        <p:spPr>
          <a:xfrm flipV="1">
            <a:off x="3767138" y="2124075"/>
            <a:ext cx="0" cy="3176588"/>
          </a:xfrm>
          <a:prstGeom prst="line">
            <a:avLst/>
          </a:prstGeom>
          <a:ln w="76200">
            <a:solidFill>
              <a:srgbClr val="00206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7" name="Picture 2"/>
          <p:cNvPicPr>
            <a:picLocks noChangeAspect="1" noChangeArrowheads="1"/>
          </p:cNvPicPr>
          <p:nvPr/>
        </p:nvPicPr>
        <p:blipFill>
          <a:blip r:embed="rId2"/>
          <a:srcRect/>
          <a:stretch>
            <a:fillRect/>
          </a:stretch>
        </p:blipFill>
        <p:spPr bwMode="auto">
          <a:xfrm>
            <a:off x="34925" y="188913"/>
            <a:ext cx="9013825" cy="3095625"/>
          </a:xfrm>
          <a:prstGeom prst="rect">
            <a:avLst/>
          </a:prstGeom>
          <a:noFill/>
          <a:ln w="9525">
            <a:noFill/>
            <a:miter lim="800000"/>
            <a:headEnd/>
            <a:tailEnd/>
          </a:ln>
        </p:spPr>
      </p:pic>
      <p:pic>
        <p:nvPicPr>
          <p:cNvPr id="70658" name="Picture 3"/>
          <p:cNvPicPr>
            <a:picLocks noChangeAspect="1" noChangeArrowheads="1"/>
          </p:cNvPicPr>
          <p:nvPr/>
        </p:nvPicPr>
        <p:blipFill>
          <a:blip r:embed="rId3"/>
          <a:srcRect/>
          <a:stretch>
            <a:fillRect/>
          </a:stretch>
        </p:blipFill>
        <p:spPr bwMode="auto">
          <a:xfrm>
            <a:off x="34925" y="3497263"/>
            <a:ext cx="9070975" cy="2452687"/>
          </a:xfrm>
          <a:prstGeom prst="rect">
            <a:avLst/>
          </a:prstGeom>
          <a:noFill/>
          <a:ln w="9525">
            <a:noFill/>
            <a:miter lim="800000"/>
            <a:headEnd/>
            <a:tailEnd/>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1" name="Imagem 1"/>
          <p:cNvPicPr>
            <a:picLocks noChangeAspect="1"/>
          </p:cNvPicPr>
          <p:nvPr/>
        </p:nvPicPr>
        <p:blipFill>
          <a:blip r:embed="rId2"/>
          <a:srcRect/>
          <a:stretch>
            <a:fillRect/>
          </a:stretch>
        </p:blipFill>
        <p:spPr bwMode="auto">
          <a:xfrm>
            <a:off x="34925" y="536575"/>
            <a:ext cx="8929688" cy="5988050"/>
          </a:xfrm>
          <a:prstGeom prst="rect">
            <a:avLst/>
          </a:prstGeom>
          <a:noFill/>
          <a:ln w="9525">
            <a:noFill/>
            <a:miter lim="800000"/>
            <a:headEnd/>
            <a:tailEnd/>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5" name="Picture 2"/>
          <p:cNvPicPr>
            <a:picLocks noChangeAspect="1" noChangeArrowheads="1"/>
          </p:cNvPicPr>
          <p:nvPr/>
        </p:nvPicPr>
        <p:blipFill>
          <a:blip r:embed="rId2"/>
          <a:srcRect/>
          <a:stretch>
            <a:fillRect/>
          </a:stretch>
        </p:blipFill>
        <p:spPr bwMode="auto">
          <a:xfrm>
            <a:off x="827088" y="101600"/>
            <a:ext cx="7694612" cy="2822575"/>
          </a:xfrm>
          <a:prstGeom prst="rect">
            <a:avLst/>
          </a:prstGeom>
          <a:noFill/>
          <a:ln w="9525">
            <a:noFill/>
            <a:miter lim="800000"/>
            <a:headEnd/>
            <a:tailEnd/>
          </a:ln>
        </p:spPr>
      </p:pic>
      <p:pic>
        <p:nvPicPr>
          <p:cNvPr id="72706" name="Picture 3"/>
          <p:cNvPicPr>
            <a:picLocks noChangeAspect="1" noChangeArrowheads="1"/>
          </p:cNvPicPr>
          <p:nvPr/>
        </p:nvPicPr>
        <p:blipFill>
          <a:blip r:embed="rId3"/>
          <a:srcRect/>
          <a:stretch>
            <a:fillRect/>
          </a:stretch>
        </p:blipFill>
        <p:spPr bwMode="auto">
          <a:xfrm>
            <a:off x="39688" y="2852738"/>
            <a:ext cx="4506912" cy="3816350"/>
          </a:xfrm>
          <a:prstGeom prst="rect">
            <a:avLst/>
          </a:prstGeom>
          <a:noFill/>
          <a:ln w="9525">
            <a:noFill/>
            <a:miter lim="800000"/>
            <a:headEnd/>
            <a:tailEnd/>
          </a:ln>
        </p:spPr>
      </p:pic>
      <p:pic>
        <p:nvPicPr>
          <p:cNvPr id="72707" name="Picture 4"/>
          <p:cNvPicPr>
            <a:picLocks noChangeAspect="1" noChangeArrowheads="1"/>
          </p:cNvPicPr>
          <p:nvPr/>
        </p:nvPicPr>
        <p:blipFill>
          <a:blip r:embed="rId4"/>
          <a:srcRect/>
          <a:stretch>
            <a:fillRect/>
          </a:stretch>
        </p:blipFill>
        <p:spPr bwMode="auto">
          <a:xfrm>
            <a:off x="4500563" y="3460750"/>
            <a:ext cx="4610100" cy="19129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29" name="Picture 2"/>
          <p:cNvPicPr>
            <a:picLocks noChangeAspect="1" noChangeArrowheads="1"/>
          </p:cNvPicPr>
          <p:nvPr/>
        </p:nvPicPr>
        <p:blipFill>
          <a:blip r:embed="rId2"/>
          <a:srcRect/>
          <a:stretch>
            <a:fillRect/>
          </a:stretch>
        </p:blipFill>
        <p:spPr bwMode="auto">
          <a:xfrm>
            <a:off x="1881188" y="14288"/>
            <a:ext cx="5381625" cy="6829425"/>
          </a:xfrm>
          <a:prstGeom prst="rect">
            <a:avLst/>
          </a:prstGeom>
          <a:noFill/>
          <a:ln w="9525">
            <a:noFill/>
            <a:miter lim="800000"/>
            <a:headEnd/>
            <a:tailEnd/>
          </a:ln>
        </p:spPr>
      </p:pic>
      <p:sp>
        <p:nvSpPr>
          <p:cNvPr id="2" name="Retângulo 1"/>
          <p:cNvSpPr/>
          <p:nvPr/>
        </p:nvSpPr>
        <p:spPr>
          <a:xfrm>
            <a:off x="1881188" y="6092825"/>
            <a:ext cx="5211762" cy="288925"/>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Espaço Reservado para Rodapé 2"/>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3" name="Picture 2"/>
          <p:cNvPicPr>
            <a:picLocks noChangeAspect="1" noChangeArrowheads="1"/>
          </p:cNvPicPr>
          <p:nvPr/>
        </p:nvPicPr>
        <p:blipFill>
          <a:blip r:embed="rId2"/>
          <a:srcRect/>
          <a:stretch>
            <a:fillRect/>
          </a:stretch>
        </p:blipFill>
        <p:spPr bwMode="auto">
          <a:xfrm>
            <a:off x="2033588" y="0"/>
            <a:ext cx="5249862" cy="6807200"/>
          </a:xfrm>
          <a:prstGeom prst="rect">
            <a:avLst/>
          </a:prstGeom>
          <a:noFill/>
          <a:ln w="9525">
            <a:noFill/>
            <a:miter lim="800000"/>
            <a:headEnd/>
            <a:tailEnd/>
          </a:ln>
        </p:spPr>
      </p:pic>
      <p:sp>
        <p:nvSpPr>
          <p:cNvPr id="5" name="Retângulo 4"/>
          <p:cNvSpPr/>
          <p:nvPr/>
        </p:nvSpPr>
        <p:spPr>
          <a:xfrm>
            <a:off x="2060575" y="6069013"/>
            <a:ext cx="5210175" cy="28733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2" name="Espaço Reservado para Rodapé 1"/>
          <p:cNvSpPr>
            <a:spLocks noGrp="1"/>
          </p:cNvSpPr>
          <p:nvPr>
            <p:ph type="ftr" sz="quarter" idx="11"/>
          </p:nvPr>
        </p:nvSpPr>
        <p:spPr/>
        <p:txBody>
          <a:bodyPr/>
          <a:lstStyle/>
          <a:p>
            <a:pPr>
              <a:defRPr/>
            </a:pPr>
            <a:r>
              <a:rPr lang="pt-BR"/>
              <a:t>PVM</a:t>
            </a: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7" name="Picture 2"/>
          <p:cNvPicPr>
            <a:picLocks noChangeAspect="1" noChangeArrowheads="1"/>
          </p:cNvPicPr>
          <p:nvPr/>
        </p:nvPicPr>
        <p:blipFill>
          <a:blip r:embed="rId2"/>
          <a:srcRect/>
          <a:stretch>
            <a:fillRect/>
          </a:stretch>
        </p:blipFill>
        <p:spPr bwMode="auto">
          <a:xfrm>
            <a:off x="900113" y="198438"/>
            <a:ext cx="7862887" cy="6383337"/>
          </a:xfrm>
          <a:prstGeom prst="rect">
            <a:avLst/>
          </a:prstGeom>
          <a:noFill/>
          <a:ln w="9525">
            <a:noFill/>
            <a:miter lim="800000"/>
            <a:headEnd/>
            <a:tailEnd/>
          </a:ln>
        </p:spPr>
      </p:pic>
      <p:sp>
        <p:nvSpPr>
          <p:cNvPr id="2" name="Seta em curva para cima 1"/>
          <p:cNvSpPr/>
          <p:nvPr/>
        </p:nvSpPr>
        <p:spPr>
          <a:xfrm rot="3204721" flipH="1">
            <a:off x="2493963" y="2586038"/>
            <a:ext cx="2854325" cy="936625"/>
          </a:xfrm>
          <a:prstGeom prst="curvedUp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4000" dirty="0">
                <a:solidFill>
                  <a:schemeClr val="tx1"/>
                </a:solidFill>
              </a:rPr>
              <a:t>CO2</a:t>
            </a:r>
          </a:p>
        </p:txBody>
      </p:sp>
      <p:pic>
        <p:nvPicPr>
          <p:cNvPr id="75779" name="Picture 3"/>
          <p:cNvPicPr>
            <a:picLocks noChangeAspect="1" noChangeArrowheads="1"/>
          </p:cNvPicPr>
          <p:nvPr/>
        </p:nvPicPr>
        <p:blipFill>
          <a:blip r:embed="rId3"/>
          <a:srcRect/>
          <a:stretch>
            <a:fillRect/>
          </a:stretch>
        </p:blipFill>
        <p:spPr bwMode="auto">
          <a:xfrm>
            <a:off x="4140200" y="6415088"/>
            <a:ext cx="4829175" cy="333375"/>
          </a:xfrm>
          <a:prstGeom prst="rect">
            <a:avLst/>
          </a:prstGeom>
          <a:noFill/>
          <a:ln w="9525">
            <a:noFill/>
            <a:miter lim="800000"/>
            <a:headEnd/>
            <a:tailEnd/>
          </a:ln>
        </p:spPr>
      </p:pic>
      <p:sp>
        <p:nvSpPr>
          <p:cNvPr id="3" name="Espaço Reservado para Rodapé 2"/>
          <p:cNvSpPr>
            <a:spLocks noGrp="1"/>
          </p:cNvSpPr>
          <p:nvPr>
            <p:ph type="ftr" sz="quarter" idx="11"/>
          </p:nvPr>
        </p:nvSpPr>
        <p:spPr/>
        <p:txBody>
          <a:bodyPr/>
          <a:lstStyle/>
          <a:p>
            <a:pPr>
              <a:defRPr/>
            </a:pPr>
            <a:r>
              <a:rPr lang="pt-BR"/>
              <a:t>PVM</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1" name="Picture 2"/>
          <p:cNvPicPr>
            <a:picLocks noChangeAspect="1" noChangeArrowheads="1"/>
          </p:cNvPicPr>
          <p:nvPr/>
        </p:nvPicPr>
        <p:blipFill>
          <a:blip r:embed="rId2"/>
          <a:srcRect/>
          <a:stretch>
            <a:fillRect/>
          </a:stretch>
        </p:blipFill>
        <p:spPr bwMode="auto">
          <a:xfrm>
            <a:off x="220663" y="1196975"/>
            <a:ext cx="3990975" cy="3240088"/>
          </a:xfrm>
          <a:prstGeom prst="rect">
            <a:avLst/>
          </a:prstGeom>
          <a:noFill/>
          <a:ln w="9525">
            <a:noFill/>
            <a:miter lim="800000"/>
            <a:headEnd/>
            <a:tailEnd/>
          </a:ln>
        </p:spPr>
      </p:pic>
      <p:sp>
        <p:nvSpPr>
          <p:cNvPr id="4" name="Título 3"/>
          <p:cNvSpPr>
            <a:spLocks noGrp="1"/>
          </p:cNvSpPr>
          <p:nvPr>
            <p:ph type="title"/>
          </p:nvPr>
        </p:nvSpPr>
        <p:spPr/>
        <p:txBody>
          <a:bodyPr rtlCol="0">
            <a:normAutofit fontScale="90000"/>
          </a:bodyPr>
          <a:lstStyle/>
          <a:p>
            <a:pPr eaLnBrk="1" fontAlgn="auto" hangingPunct="1">
              <a:spcAft>
                <a:spcPts val="0"/>
              </a:spcAft>
              <a:defRPr/>
            </a:pPr>
            <a:r>
              <a:rPr lang="pt-BR" dirty="0" err="1" smtClean="0">
                <a:solidFill>
                  <a:schemeClr val="bg1"/>
                </a:solidFill>
              </a:rPr>
              <a:t>Vt</a:t>
            </a:r>
            <a:r>
              <a:rPr lang="pt-BR" dirty="0" smtClean="0">
                <a:solidFill>
                  <a:schemeClr val="bg1"/>
                </a:solidFill>
              </a:rPr>
              <a:t> pequeno: Aumento do </a:t>
            </a:r>
            <a:r>
              <a:rPr lang="pt-BR" dirty="0" err="1" smtClean="0">
                <a:solidFill>
                  <a:schemeClr val="bg1"/>
                </a:solidFill>
              </a:rPr>
              <a:t>Pa-Pet</a:t>
            </a:r>
            <a:r>
              <a:rPr lang="pt-BR" dirty="0" smtClean="0">
                <a:solidFill>
                  <a:schemeClr val="bg1"/>
                </a:solidFill>
              </a:rPr>
              <a:t> CO2</a:t>
            </a:r>
            <a:endParaRPr lang="pt-BR" dirty="0">
              <a:solidFill>
                <a:schemeClr val="bg1"/>
              </a:solidFill>
            </a:endParaRPr>
          </a:p>
        </p:txBody>
      </p:sp>
      <p:sp>
        <p:nvSpPr>
          <p:cNvPr id="3" name="Espaço Reservado para Rodapé 2"/>
          <p:cNvSpPr>
            <a:spLocks noGrp="1"/>
          </p:cNvSpPr>
          <p:nvPr>
            <p:ph type="ftr" sz="quarter" idx="11"/>
          </p:nvPr>
        </p:nvSpPr>
        <p:spPr/>
        <p:txBody>
          <a:bodyPr/>
          <a:lstStyle/>
          <a:p>
            <a:pPr>
              <a:defRPr/>
            </a:pPr>
            <a:r>
              <a:rPr lang="pt-BR"/>
              <a:t>PVM</a:t>
            </a:r>
          </a:p>
        </p:txBody>
      </p:sp>
      <p:pic>
        <p:nvPicPr>
          <p:cNvPr id="76804" name="Picture 3"/>
          <p:cNvPicPr>
            <a:picLocks noChangeAspect="1" noChangeArrowheads="1"/>
          </p:cNvPicPr>
          <p:nvPr/>
        </p:nvPicPr>
        <p:blipFill>
          <a:blip r:embed="rId3"/>
          <a:srcRect/>
          <a:stretch>
            <a:fillRect/>
          </a:stretch>
        </p:blipFill>
        <p:spPr bwMode="auto">
          <a:xfrm>
            <a:off x="4414838" y="1196975"/>
            <a:ext cx="4621212" cy="3240088"/>
          </a:xfrm>
          <a:prstGeom prst="rect">
            <a:avLst/>
          </a:prstGeom>
          <a:noFill/>
          <a:ln w="9525">
            <a:noFill/>
            <a:miter lim="800000"/>
            <a:headEnd/>
            <a:tailEnd/>
          </a:ln>
        </p:spPr>
      </p:pic>
      <p:pic>
        <p:nvPicPr>
          <p:cNvPr id="9" name="Picture 2" descr="VQ - ben 3-7"/>
          <p:cNvPicPr>
            <a:picLocks noChangeAspect="1" noChangeArrowheads="1"/>
          </p:cNvPicPr>
          <p:nvPr/>
        </p:nvPicPr>
        <p:blipFill>
          <a:blip r:embed="rId4"/>
          <a:srcRect/>
          <a:stretch>
            <a:fillRect/>
          </a:stretch>
        </p:blipFill>
        <p:spPr bwMode="auto">
          <a:xfrm>
            <a:off x="2909888" y="3582988"/>
            <a:ext cx="2603500" cy="3128962"/>
          </a:xfrm>
          <a:prstGeom prst="rect">
            <a:avLst/>
          </a:prstGeom>
          <a:noFill/>
          <a:effectLst>
            <a:outerShdw dist="53882" dir="2700000" algn="ctr" rotWithShape="0">
              <a:schemeClr val="bg2"/>
            </a:outerShdw>
          </a:effectLst>
        </p:spPr>
      </p:pic>
      <p:sp>
        <p:nvSpPr>
          <p:cNvPr id="8" name="Retângulo de cantos arredondados 7"/>
          <p:cNvSpPr/>
          <p:nvPr/>
        </p:nvSpPr>
        <p:spPr>
          <a:xfrm>
            <a:off x="4716463" y="3860800"/>
            <a:ext cx="360362" cy="2232025"/>
          </a:xfrm>
          <a:prstGeom prst="round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5" name="Picture 3"/>
          <p:cNvPicPr>
            <a:picLocks noChangeAspect="1" noChangeArrowheads="1"/>
          </p:cNvPicPr>
          <p:nvPr/>
        </p:nvPicPr>
        <p:blipFill>
          <a:blip r:embed="rId2"/>
          <a:srcRect/>
          <a:stretch>
            <a:fillRect/>
          </a:stretch>
        </p:blipFill>
        <p:spPr bwMode="auto">
          <a:xfrm>
            <a:off x="107950" y="2649538"/>
            <a:ext cx="9001125" cy="3300412"/>
          </a:xfrm>
          <a:prstGeom prst="rect">
            <a:avLst/>
          </a:prstGeom>
          <a:noFill/>
          <a:ln w="9525">
            <a:noFill/>
            <a:miter lim="800000"/>
            <a:headEnd/>
            <a:tailEnd/>
          </a:ln>
        </p:spPr>
      </p:pic>
      <p:pic>
        <p:nvPicPr>
          <p:cNvPr id="77826" name="Picture 4"/>
          <p:cNvPicPr>
            <a:picLocks noChangeAspect="1" noChangeArrowheads="1"/>
          </p:cNvPicPr>
          <p:nvPr/>
        </p:nvPicPr>
        <p:blipFill>
          <a:blip r:embed="rId3"/>
          <a:srcRect/>
          <a:stretch>
            <a:fillRect/>
          </a:stretch>
        </p:blipFill>
        <p:spPr bwMode="auto">
          <a:xfrm>
            <a:off x="4367213" y="5746750"/>
            <a:ext cx="4741862" cy="995363"/>
          </a:xfrm>
          <a:prstGeom prst="rect">
            <a:avLst/>
          </a:prstGeom>
          <a:noFill/>
          <a:ln w="9525">
            <a:noFill/>
            <a:miter lim="800000"/>
            <a:headEnd/>
            <a:tailEnd/>
          </a:ln>
        </p:spPr>
      </p:pic>
      <p:sp>
        <p:nvSpPr>
          <p:cNvPr id="77827" name="Título 2"/>
          <p:cNvSpPr>
            <a:spLocks noGrp="1"/>
          </p:cNvSpPr>
          <p:nvPr>
            <p:ph type="title"/>
          </p:nvPr>
        </p:nvSpPr>
        <p:spPr/>
        <p:txBody>
          <a:bodyPr/>
          <a:lstStyle/>
          <a:p>
            <a:pPr eaLnBrk="1" hangingPunct="1"/>
            <a:r>
              <a:rPr lang="pt-BR" smtClean="0">
                <a:solidFill>
                  <a:schemeClr val="bg1"/>
                </a:solidFill>
              </a:rPr>
              <a:t>Espaço Morto</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49" name="Picture 3"/>
          <p:cNvPicPr>
            <a:picLocks noChangeAspect="1" noChangeArrowheads="1"/>
          </p:cNvPicPr>
          <p:nvPr/>
        </p:nvPicPr>
        <p:blipFill>
          <a:blip r:embed="rId2"/>
          <a:srcRect/>
          <a:stretch>
            <a:fillRect/>
          </a:stretch>
        </p:blipFill>
        <p:spPr bwMode="auto">
          <a:xfrm>
            <a:off x="107950" y="2649538"/>
            <a:ext cx="9001125" cy="3300412"/>
          </a:xfrm>
          <a:prstGeom prst="rect">
            <a:avLst/>
          </a:prstGeom>
          <a:noFill/>
          <a:ln w="9525">
            <a:noFill/>
            <a:miter lim="800000"/>
            <a:headEnd/>
            <a:tailEnd/>
          </a:ln>
        </p:spPr>
      </p:pic>
      <p:pic>
        <p:nvPicPr>
          <p:cNvPr id="78850" name="Picture 4"/>
          <p:cNvPicPr>
            <a:picLocks noChangeAspect="1" noChangeArrowheads="1"/>
          </p:cNvPicPr>
          <p:nvPr/>
        </p:nvPicPr>
        <p:blipFill>
          <a:blip r:embed="rId3"/>
          <a:srcRect/>
          <a:stretch>
            <a:fillRect/>
          </a:stretch>
        </p:blipFill>
        <p:spPr bwMode="auto">
          <a:xfrm>
            <a:off x="4367213" y="5746750"/>
            <a:ext cx="4741862" cy="995363"/>
          </a:xfrm>
          <a:prstGeom prst="rect">
            <a:avLst/>
          </a:prstGeom>
          <a:noFill/>
          <a:ln w="9525">
            <a:noFill/>
            <a:miter lim="800000"/>
            <a:headEnd/>
            <a:tailEnd/>
          </a:ln>
        </p:spPr>
      </p:pic>
      <p:pic>
        <p:nvPicPr>
          <p:cNvPr id="78851" name="Picture 3"/>
          <p:cNvPicPr>
            <a:picLocks noChangeAspect="1" noChangeArrowheads="1"/>
          </p:cNvPicPr>
          <p:nvPr/>
        </p:nvPicPr>
        <p:blipFill>
          <a:blip r:embed="rId4"/>
          <a:srcRect/>
          <a:stretch>
            <a:fillRect/>
          </a:stretch>
        </p:blipFill>
        <p:spPr bwMode="auto">
          <a:xfrm>
            <a:off x="107950" y="165100"/>
            <a:ext cx="3541713" cy="2484438"/>
          </a:xfrm>
          <a:prstGeom prst="rect">
            <a:avLst/>
          </a:prstGeom>
          <a:noFill/>
          <a:ln w="9525">
            <a:noFill/>
            <a:miter lim="800000"/>
            <a:headEnd/>
            <a:tailEnd/>
          </a:ln>
        </p:spPr>
      </p:pic>
      <p:pic>
        <p:nvPicPr>
          <p:cNvPr id="78852" name="Picture 2" descr="https://classconnection.s3.amazonaws.com/445/flashcards/491445/jpg/respiratory_tree1317652374051.jpg"/>
          <p:cNvPicPr>
            <a:picLocks noChangeAspect="1" noChangeArrowheads="1"/>
          </p:cNvPicPr>
          <p:nvPr/>
        </p:nvPicPr>
        <p:blipFill>
          <a:blip r:embed="rId5"/>
          <a:srcRect/>
          <a:stretch>
            <a:fillRect/>
          </a:stretch>
        </p:blipFill>
        <p:spPr bwMode="auto">
          <a:xfrm>
            <a:off x="6804025" y="15875"/>
            <a:ext cx="2205038" cy="2879725"/>
          </a:xfrm>
          <a:prstGeom prst="rect">
            <a:avLst/>
          </a:prstGeom>
          <a:noFill/>
          <a:ln w="9525">
            <a:noFill/>
            <a:miter lim="800000"/>
            <a:headEnd/>
            <a:tailEnd/>
          </a:ln>
        </p:spPr>
      </p:pic>
      <p:pic>
        <p:nvPicPr>
          <p:cNvPr id="7" name="Picture 2" descr="VQ - ben 3-7"/>
          <p:cNvPicPr>
            <a:picLocks noChangeAspect="1" noChangeArrowheads="1"/>
          </p:cNvPicPr>
          <p:nvPr/>
        </p:nvPicPr>
        <p:blipFill>
          <a:blip r:embed="rId6"/>
          <a:srcRect/>
          <a:stretch>
            <a:fillRect/>
          </a:stretch>
        </p:blipFill>
        <p:spPr bwMode="auto">
          <a:xfrm>
            <a:off x="4343400" y="66675"/>
            <a:ext cx="2085975" cy="2506663"/>
          </a:xfrm>
          <a:prstGeom prst="rect">
            <a:avLst/>
          </a:prstGeom>
          <a:noFill/>
          <a:effectLst>
            <a:outerShdw dist="53882" dir="2700000" algn="ctr" rotWithShape="0">
              <a:schemeClr val="bg2"/>
            </a:outerShdw>
          </a:effectLst>
        </p:spPr>
      </p:pic>
      <p:pic>
        <p:nvPicPr>
          <p:cNvPr id="78854" name="Picture 3"/>
          <p:cNvPicPr>
            <a:picLocks noChangeAspect="1" noChangeArrowheads="1"/>
          </p:cNvPicPr>
          <p:nvPr/>
        </p:nvPicPr>
        <p:blipFill>
          <a:blip r:embed="rId7"/>
          <a:srcRect/>
          <a:stretch>
            <a:fillRect/>
          </a:stretch>
        </p:blipFill>
        <p:spPr bwMode="auto">
          <a:xfrm>
            <a:off x="3033713" y="708025"/>
            <a:ext cx="1589087" cy="1398588"/>
          </a:xfrm>
          <a:prstGeom prst="rect">
            <a:avLst/>
          </a:prstGeom>
          <a:noFill/>
          <a:ln w="9525">
            <a:noFill/>
            <a:miter lim="800000"/>
            <a:headEnd/>
            <a:tailEnd/>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3" name="Picture 6"/>
          <p:cNvPicPr>
            <a:picLocks noChangeAspect="1" noChangeArrowheads="1"/>
          </p:cNvPicPr>
          <p:nvPr/>
        </p:nvPicPr>
        <p:blipFill>
          <a:blip r:embed="rId2"/>
          <a:srcRect/>
          <a:stretch>
            <a:fillRect/>
          </a:stretch>
        </p:blipFill>
        <p:spPr bwMode="auto">
          <a:xfrm>
            <a:off x="34925" y="-1588"/>
            <a:ext cx="8855075" cy="4078288"/>
          </a:xfrm>
          <a:prstGeom prst="rect">
            <a:avLst/>
          </a:prstGeom>
          <a:noFill/>
          <a:ln w="9525">
            <a:noFill/>
            <a:miter lim="800000"/>
            <a:headEnd/>
            <a:tailEnd/>
          </a:ln>
        </p:spPr>
      </p:pic>
      <p:sp>
        <p:nvSpPr>
          <p:cNvPr id="2" name="Retângulo 1"/>
          <p:cNvSpPr/>
          <p:nvPr/>
        </p:nvSpPr>
        <p:spPr>
          <a:xfrm>
            <a:off x="358775" y="4292600"/>
            <a:ext cx="5005388" cy="208915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500" dirty="0" err="1"/>
              <a:t>Vd</a:t>
            </a:r>
            <a:r>
              <a:rPr lang="pt-BR" sz="2500" dirty="0"/>
              <a:t>/</a:t>
            </a:r>
            <a:r>
              <a:rPr lang="pt-BR" sz="2500" dirty="0" err="1"/>
              <a:t>Vt</a:t>
            </a:r>
            <a:r>
              <a:rPr lang="pt-BR" sz="2500" dirty="0"/>
              <a:t>= (PaCO2-PeCO2)/PaCO2</a:t>
            </a:r>
          </a:p>
          <a:p>
            <a:pPr algn="ctr" fontAlgn="auto">
              <a:spcBef>
                <a:spcPts val="0"/>
              </a:spcBef>
              <a:spcAft>
                <a:spcPts val="0"/>
              </a:spcAft>
              <a:defRPr/>
            </a:pPr>
            <a:r>
              <a:rPr lang="pt-BR" sz="2500" dirty="0" err="1"/>
              <a:t>Vd</a:t>
            </a:r>
            <a:r>
              <a:rPr lang="pt-BR" sz="2500" dirty="0"/>
              <a:t>/</a:t>
            </a:r>
            <a:r>
              <a:rPr lang="pt-BR" sz="2500" dirty="0" err="1"/>
              <a:t>vT</a:t>
            </a:r>
            <a:r>
              <a:rPr lang="pt-BR" sz="2500" dirty="0"/>
              <a:t>=0,3 &gt;  </a:t>
            </a:r>
            <a:r>
              <a:rPr lang="pt-BR" sz="2500" dirty="0" err="1"/>
              <a:t>Vd</a:t>
            </a:r>
            <a:r>
              <a:rPr lang="pt-BR" sz="2500" dirty="0"/>
              <a:t>=0,3xVt</a:t>
            </a:r>
          </a:p>
          <a:p>
            <a:pPr algn="ctr" fontAlgn="auto">
              <a:spcBef>
                <a:spcPts val="0"/>
              </a:spcBef>
              <a:spcAft>
                <a:spcPts val="0"/>
              </a:spcAft>
              <a:defRPr/>
            </a:pPr>
            <a:r>
              <a:rPr lang="pt-BR" sz="2500" dirty="0" err="1"/>
              <a:t>Vd</a:t>
            </a:r>
            <a:r>
              <a:rPr lang="pt-BR" sz="2500" dirty="0"/>
              <a:t>=500ml*0,3= 150</a:t>
            </a:r>
          </a:p>
          <a:p>
            <a:pPr algn="ctr" fontAlgn="auto">
              <a:spcBef>
                <a:spcPts val="0"/>
              </a:spcBef>
              <a:spcAft>
                <a:spcPts val="0"/>
              </a:spcAft>
              <a:defRPr/>
            </a:pPr>
            <a:r>
              <a:rPr lang="pt-BR" sz="2500" dirty="0" err="1"/>
              <a:t>Vt</a:t>
            </a:r>
            <a:r>
              <a:rPr lang="pt-BR" sz="2500" dirty="0"/>
              <a:t> alveolar= 500-150= 350ml.</a:t>
            </a:r>
          </a:p>
        </p:txBody>
      </p:sp>
      <p:pic>
        <p:nvPicPr>
          <p:cNvPr id="79875" name="Picture 5"/>
          <p:cNvPicPr>
            <a:picLocks noChangeAspect="1" noChangeArrowheads="1"/>
          </p:cNvPicPr>
          <p:nvPr/>
        </p:nvPicPr>
        <p:blipFill>
          <a:blip r:embed="rId3"/>
          <a:srcRect/>
          <a:stretch>
            <a:fillRect/>
          </a:stretch>
        </p:blipFill>
        <p:spPr bwMode="auto">
          <a:xfrm>
            <a:off x="5916613" y="4225925"/>
            <a:ext cx="3192462" cy="2587625"/>
          </a:xfrm>
          <a:prstGeom prst="rect">
            <a:avLst/>
          </a:prstGeom>
          <a:noFill/>
          <a:ln w="9525">
            <a:noFill/>
            <a:miter lim="800000"/>
            <a:headEnd/>
            <a:tailEnd/>
          </a:ln>
        </p:spPr>
      </p:pic>
      <p:pic>
        <p:nvPicPr>
          <p:cNvPr id="79876" name="Picture 2"/>
          <p:cNvPicPr>
            <a:picLocks noChangeAspect="1" noChangeArrowheads="1"/>
          </p:cNvPicPr>
          <p:nvPr/>
        </p:nvPicPr>
        <p:blipFill>
          <a:blip r:embed="rId4"/>
          <a:srcRect/>
          <a:stretch>
            <a:fillRect/>
          </a:stretch>
        </p:blipFill>
        <p:spPr bwMode="auto">
          <a:xfrm>
            <a:off x="7077075" y="111125"/>
            <a:ext cx="1816100" cy="1589088"/>
          </a:xfrm>
          <a:prstGeom prst="rect">
            <a:avLst/>
          </a:prstGeom>
          <a:noFill/>
          <a:ln w="9525">
            <a:noFill/>
            <a:miter lim="800000"/>
            <a:headEnd/>
            <a:tailEnd/>
          </a:ln>
        </p:spPr>
      </p:pic>
      <p:sp>
        <p:nvSpPr>
          <p:cNvPr id="3" name="Retângulo 2"/>
          <p:cNvSpPr/>
          <p:nvPr/>
        </p:nvSpPr>
        <p:spPr>
          <a:xfrm>
            <a:off x="7104063" y="111125"/>
            <a:ext cx="1428750" cy="2905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EM alveolar</a:t>
            </a:r>
          </a:p>
        </p:txBody>
      </p:sp>
      <p:sp>
        <p:nvSpPr>
          <p:cNvPr id="5" name="Retângulo 4"/>
          <p:cNvSpPr/>
          <p:nvPr/>
        </p:nvSpPr>
        <p:spPr>
          <a:xfrm>
            <a:off x="5580063" y="765175"/>
            <a:ext cx="720725"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b="1" dirty="0"/>
              <a:t>+</a:t>
            </a:r>
          </a:p>
        </p:txBody>
      </p:sp>
      <p:sp>
        <p:nvSpPr>
          <p:cNvPr id="8" name="Retângulo 7"/>
          <p:cNvSpPr/>
          <p:nvPr/>
        </p:nvSpPr>
        <p:spPr>
          <a:xfrm>
            <a:off x="107950" y="742950"/>
            <a:ext cx="2792413" cy="3825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000" dirty="0"/>
              <a:t>EM fisiológico=</a:t>
            </a:r>
          </a:p>
        </p:txBody>
      </p:sp>
      <p:pic>
        <p:nvPicPr>
          <p:cNvPr id="79880" name="Picture 2"/>
          <p:cNvPicPr>
            <a:picLocks noChangeAspect="1" noChangeArrowheads="1"/>
          </p:cNvPicPr>
          <p:nvPr/>
        </p:nvPicPr>
        <p:blipFill>
          <a:blip r:embed="rId5"/>
          <a:srcRect/>
          <a:stretch>
            <a:fillRect/>
          </a:stretch>
        </p:blipFill>
        <p:spPr bwMode="auto">
          <a:xfrm>
            <a:off x="6977063" y="3716338"/>
            <a:ext cx="1916112" cy="360362"/>
          </a:xfrm>
          <a:prstGeom prst="rect">
            <a:avLst/>
          </a:prstGeom>
          <a:noFill/>
          <a:ln w="9525">
            <a:noFill/>
            <a:miter lim="800000"/>
            <a:headEnd/>
            <a:tailEnd/>
          </a:ln>
        </p:spPr>
      </p:pic>
      <p:sp>
        <p:nvSpPr>
          <p:cNvPr id="7" name="Elipse 6"/>
          <p:cNvSpPr/>
          <p:nvPr/>
        </p:nvSpPr>
        <p:spPr>
          <a:xfrm>
            <a:off x="3635375" y="111125"/>
            <a:ext cx="2089150" cy="65405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10" name="Conector de seta reta 9"/>
          <p:cNvCxnSpPr/>
          <p:nvPr/>
        </p:nvCxnSpPr>
        <p:spPr>
          <a:xfrm flipV="1">
            <a:off x="4356100" y="2708275"/>
            <a:ext cx="1560513" cy="2520950"/>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7" name="Título 2"/>
          <p:cNvSpPr>
            <a:spLocks noGrp="1"/>
          </p:cNvSpPr>
          <p:nvPr>
            <p:ph type="title"/>
          </p:nvPr>
        </p:nvSpPr>
        <p:spPr/>
        <p:txBody>
          <a:bodyPr/>
          <a:lstStyle/>
          <a:p>
            <a:pPr eaLnBrk="1" hangingPunct="1"/>
            <a:r>
              <a:rPr lang="pt-BR" smtClean="0">
                <a:solidFill>
                  <a:schemeClr val="bg1"/>
                </a:solidFill>
              </a:rPr>
              <a:t>Espaço Morto</a:t>
            </a:r>
          </a:p>
        </p:txBody>
      </p:sp>
      <p:sp>
        <p:nvSpPr>
          <p:cNvPr id="80898" name="Espaço Reservado para Conteúdo 3"/>
          <p:cNvSpPr>
            <a:spLocks noGrp="1"/>
          </p:cNvSpPr>
          <p:nvPr>
            <p:ph idx="1"/>
          </p:nvPr>
        </p:nvSpPr>
        <p:spPr/>
        <p:txBody>
          <a:bodyPr/>
          <a:lstStyle/>
          <a:p>
            <a:pPr eaLnBrk="1" hangingPunct="1"/>
            <a:r>
              <a:rPr lang="pt-BR" smtClean="0">
                <a:solidFill>
                  <a:schemeClr val="bg1"/>
                </a:solidFill>
              </a:rPr>
              <a:t>Vd/Vt= (PaCO2-PeCO2)/PaCO2</a:t>
            </a:r>
          </a:p>
          <a:p>
            <a:pPr eaLnBrk="1" hangingPunct="1"/>
            <a:r>
              <a:rPr lang="pt-BR" smtClean="0">
                <a:solidFill>
                  <a:schemeClr val="bg1"/>
                </a:solidFill>
              </a:rPr>
              <a:t>Paciente de 60kg x 6ml/kg= Vt de 360ml</a:t>
            </a:r>
          </a:p>
          <a:p>
            <a:pPr eaLnBrk="1" hangingPunct="1"/>
            <a:r>
              <a:rPr lang="pt-BR" smtClean="0">
                <a:solidFill>
                  <a:schemeClr val="bg1"/>
                </a:solidFill>
              </a:rPr>
              <a:t>Considerando: Vd/Vt=0,6</a:t>
            </a:r>
          </a:p>
          <a:p>
            <a:pPr eaLnBrk="1" hangingPunct="1"/>
            <a:endParaRPr lang="pt-BR" smtClean="0">
              <a:solidFill>
                <a:schemeClr val="bg1"/>
              </a:solidFill>
            </a:endParaRPr>
          </a:p>
          <a:p>
            <a:pPr eaLnBrk="1" hangingPunct="1"/>
            <a:endParaRPr lang="pt-BR" smtClean="0">
              <a:solidFill>
                <a:schemeClr val="bg1"/>
              </a:solidFill>
            </a:endParaRPr>
          </a:p>
          <a:p>
            <a:pPr eaLnBrk="1" hangingPunct="1"/>
            <a:r>
              <a:rPr lang="pt-BR" smtClean="0">
                <a:solidFill>
                  <a:schemeClr val="bg1"/>
                </a:solidFill>
              </a:rPr>
              <a:t>Vd/vT=0,6&gt; Vd=0,6xVt&gt; Vd=360ml*0,6= </a:t>
            </a:r>
            <a:r>
              <a:rPr lang="pt-BR" smtClean="0">
                <a:solidFill>
                  <a:srgbClr val="FFFF00"/>
                </a:solidFill>
              </a:rPr>
              <a:t>216</a:t>
            </a:r>
          </a:p>
          <a:p>
            <a:pPr eaLnBrk="1" hangingPunct="1"/>
            <a:r>
              <a:rPr lang="pt-BR" smtClean="0">
                <a:solidFill>
                  <a:srgbClr val="FFFF00"/>
                </a:solidFill>
              </a:rPr>
              <a:t>Vt alveolar</a:t>
            </a:r>
            <a:r>
              <a:rPr lang="pt-BR" smtClean="0">
                <a:solidFill>
                  <a:schemeClr val="bg1"/>
                </a:solidFill>
              </a:rPr>
              <a:t>= 360-216= </a:t>
            </a:r>
            <a:r>
              <a:rPr lang="pt-BR" smtClean="0">
                <a:solidFill>
                  <a:srgbClr val="FFFF00"/>
                </a:solidFill>
              </a:rPr>
              <a:t>144ml</a:t>
            </a:r>
            <a:r>
              <a:rPr lang="pt-BR" smtClean="0">
                <a:solidFill>
                  <a:schemeClr val="bg1"/>
                </a:solidFill>
              </a:rPr>
              <a:t>.</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1" name="Título 2"/>
          <p:cNvSpPr>
            <a:spLocks noGrp="1"/>
          </p:cNvSpPr>
          <p:nvPr>
            <p:ph type="title"/>
          </p:nvPr>
        </p:nvSpPr>
        <p:spPr/>
        <p:txBody>
          <a:bodyPr/>
          <a:lstStyle/>
          <a:p>
            <a:pPr eaLnBrk="1" hangingPunct="1"/>
            <a:r>
              <a:rPr lang="pt-BR" smtClean="0">
                <a:solidFill>
                  <a:schemeClr val="bg1"/>
                </a:solidFill>
              </a:rPr>
              <a:t>Espaço Morto</a:t>
            </a:r>
          </a:p>
        </p:txBody>
      </p:sp>
      <p:sp>
        <p:nvSpPr>
          <p:cNvPr id="81922" name="Espaço Reservado para Conteúdo 3"/>
          <p:cNvSpPr>
            <a:spLocks noGrp="1"/>
          </p:cNvSpPr>
          <p:nvPr>
            <p:ph idx="1"/>
          </p:nvPr>
        </p:nvSpPr>
        <p:spPr/>
        <p:txBody>
          <a:bodyPr/>
          <a:lstStyle/>
          <a:p>
            <a:pPr eaLnBrk="1" hangingPunct="1"/>
            <a:r>
              <a:rPr lang="pt-BR" smtClean="0">
                <a:solidFill>
                  <a:schemeClr val="bg1"/>
                </a:solidFill>
              </a:rPr>
              <a:t>Vd/vT=0,6&gt; Vd=0,6xVt&gt; Vd=360ml*0,6= </a:t>
            </a:r>
            <a:r>
              <a:rPr lang="pt-BR" smtClean="0">
                <a:solidFill>
                  <a:srgbClr val="FFFF00"/>
                </a:solidFill>
              </a:rPr>
              <a:t>216</a:t>
            </a:r>
          </a:p>
          <a:p>
            <a:pPr eaLnBrk="1" hangingPunct="1"/>
            <a:r>
              <a:rPr lang="pt-BR" smtClean="0">
                <a:solidFill>
                  <a:srgbClr val="FFFF00"/>
                </a:solidFill>
              </a:rPr>
              <a:t>Vt alveolar</a:t>
            </a:r>
            <a:r>
              <a:rPr lang="pt-BR" smtClean="0">
                <a:solidFill>
                  <a:schemeClr val="bg1"/>
                </a:solidFill>
              </a:rPr>
              <a:t>= 360-216= </a:t>
            </a:r>
            <a:r>
              <a:rPr lang="pt-BR" smtClean="0">
                <a:solidFill>
                  <a:srgbClr val="FFFF00"/>
                </a:solidFill>
              </a:rPr>
              <a:t>144ml</a:t>
            </a:r>
            <a:r>
              <a:rPr lang="pt-BR" smtClean="0">
                <a:solidFill>
                  <a:schemeClr val="bg1"/>
                </a:solidFill>
              </a:rPr>
              <a:t>.</a:t>
            </a:r>
          </a:p>
          <a:p>
            <a:pPr eaLnBrk="1" hangingPunct="1"/>
            <a:endParaRPr lang="pt-BR" smtClean="0">
              <a:solidFill>
                <a:schemeClr val="bg1"/>
              </a:solidFill>
            </a:endParaRPr>
          </a:p>
          <a:p>
            <a:pPr eaLnBrk="1" hangingPunct="1"/>
            <a:r>
              <a:rPr lang="pt-BR" smtClean="0">
                <a:solidFill>
                  <a:schemeClr val="bg1"/>
                </a:solidFill>
              </a:rPr>
              <a:t>26ml (traqueia extensora)=</a:t>
            </a:r>
          </a:p>
          <a:p>
            <a:pPr lvl="1" eaLnBrk="1" hangingPunct="1"/>
            <a:r>
              <a:rPr lang="pt-BR" smtClean="0">
                <a:solidFill>
                  <a:schemeClr val="bg1"/>
                </a:solidFill>
              </a:rPr>
              <a:t>216-26=190ml</a:t>
            </a:r>
          </a:p>
          <a:p>
            <a:pPr lvl="1" eaLnBrk="1" hangingPunct="1"/>
            <a:r>
              <a:rPr lang="pt-BR" smtClean="0">
                <a:solidFill>
                  <a:srgbClr val="FFFF00"/>
                </a:solidFill>
              </a:rPr>
              <a:t>Vd/Vt=190/360=</a:t>
            </a:r>
            <a:r>
              <a:rPr lang="pt-BR" b="1" smtClean="0">
                <a:solidFill>
                  <a:srgbClr val="FFFF00"/>
                </a:solidFill>
              </a:rPr>
              <a:t>0,52</a:t>
            </a:r>
          </a:p>
          <a:p>
            <a:pPr lvl="1" eaLnBrk="1" hangingPunct="1"/>
            <a:endParaRPr lang="pt-BR" b="1" smtClean="0">
              <a:solidFill>
                <a:srgbClr val="FFFF00"/>
              </a:solidFill>
            </a:endParaRPr>
          </a:p>
          <a:p>
            <a:pPr eaLnBrk="1" hangingPunct="1"/>
            <a:r>
              <a:rPr lang="pt-BR" smtClean="0">
                <a:solidFill>
                  <a:srgbClr val="FFFF00"/>
                </a:solidFill>
              </a:rPr>
              <a:t>Aumento de 32% na ventilação alveolar</a:t>
            </a:r>
          </a:p>
          <a:p>
            <a:pPr eaLnBrk="1" hangingPunct="1"/>
            <a:endParaRPr lang="pt-BR" smtClean="0">
              <a:solidFill>
                <a:schemeClr val="bg1"/>
              </a:solidFill>
            </a:endParaRPr>
          </a:p>
        </p:txBody>
      </p:sp>
      <p:pic>
        <p:nvPicPr>
          <p:cNvPr id="81923" name="Picture 2"/>
          <p:cNvPicPr>
            <a:picLocks noChangeAspect="1" noChangeArrowheads="1"/>
          </p:cNvPicPr>
          <p:nvPr/>
        </p:nvPicPr>
        <p:blipFill>
          <a:blip r:embed="rId2"/>
          <a:srcRect/>
          <a:stretch>
            <a:fillRect/>
          </a:stretch>
        </p:blipFill>
        <p:spPr bwMode="auto">
          <a:xfrm>
            <a:off x="4500563" y="3989388"/>
            <a:ext cx="3695700" cy="1095375"/>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5" name="Picture 6"/>
          <p:cNvPicPr>
            <a:picLocks noChangeAspect="1" noChangeArrowheads="1"/>
          </p:cNvPicPr>
          <p:nvPr/>
        </p:nvPicPr>
        <p:blipFill>
          <a:blip r:embed="rId2"/>
          <a:srcRect/>
          <a:stretch>
            <a:fillRect/>
          </a:stretch>
        </p:blipFill>
        <p:spPr bwMode="auto">
          <a:xfrm>
            <a:off x="38100" y="430213"/>
            <a:ext cx="8855075" cy="4078287"/>
          </a:xfrm>
          <a:prstGeom prst="rect">
            <a:avLst/>
          </a:prstGeom>
          <a:noFill/>
          <a:ln w="9525">
            <a:noFill/>
            <a:miter lim="800000"/>
            <a:headEnd/>
            <a:tailEnd/>
          </a:ln>
        </p:spPr>
      </p:pic>
      <p:sp>
        <p:nvSpPr>
          <p:cNvPr id="2" name="Elipse 1"/>
          <p:cNvSpPr/>
          <p:nvPr/>
        </p:nvSpPr>
        <p:spPr>
          <a:xfrm>
            <a:off x="5724525" y="2565400"/>
            <a:ext cx="1008063" cy="7921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Retângulo 2"/>
          <p:cNvSpPr/>
          <p:nvPr/>
        </p:nvSpPr>
        <p:spPr>
          <a:xfrm>
            <a:off x="4140200" y="4508500"/>
            <a:ext cx="4392613" cy="22336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DIMINUEM “volume de troca”</a:t>
            </a:r>
          </a:p>
          <a:p>
            <a:pPr marL="285750" indent="-285750" algn="just" fontAlgn="auto">
              <a:spcBef>
                <a:spcPts val="0"/>
              </a:spcBef>
              <a:spcAft>
                <a:spcPts val="0"/>
              </a:spcAft>
              <a:buFont typeface="Arial" pitchFamily="34" charset="0"/>
              <a:buChar char="•"/>
              <a:defRPr/>
            </a:pPr>
            <a:r>
              <a:rPr lang="pt-BR" dirty="0" err="1"/>
              <a:t>Peep</a:t>
            </a:r>
            <a:r>
              <a:rPr lang="pt-BR" dirty="0"/>
              <a:t> acima da ideal.</a:t>
            </a:r>
          </a:p>
          <a:p>
            <a:pPr marL="285750" indent="-285750" algn="just" fontAlgn="auto">
              <a:spcBef>
                <a:spcPts val="0"/>
              </a:spcBef>
              <a:spcAft>
                <a:spcPts val="0"/>
              </a:spcAft>
              <a:buFont typeface="Arial" pitchFamily="34" charset="0"/>
              <a:buChar char="•"/>
              <a:defRPr/>
            </a:pPr>
            <a:r>
              <a:rPr lang="pt-BR" dirty="0"/>
              <a:t>Ti curto.</a:t>
            </a:r>
          </a:p>
          <a:p>
            <a:pPr marL="285750" indent="-285750" algn="just" fontAlgn="auto">
              <a:spcBef>
                <a:spcPts val="0"/>
              </a:spcBef>
              <a:spcAft>
                <a:spcPts val="0"/>
              </a:spcAft>
              <a:buFont typeface="Arial" pitchFamily="34" charset="0"/>
              <a:buChar char="•"/>
              <a:defRPr/>
            </a:pPr>
            <a:r>
              <a:rPr lang="pt-BR" dirty="0"/>
              <a:t>Te curto.</a:t>
            </a:r>
          </a:p>
          <a:p>
            <a:pPr marL="285750" indent="-285750" algn="just" fontAlgn="auto">
              <a:spcBef>
                <a:spcPts val="0"/>
              </a:spcBef>
              <a:spcAft>
                <a:spcPts val="0"/>
              </a:spcAft>
              <a:buFont typeface="Arial" pitchFamily="34" charset="0"/>
              <a:buChar char="•"/>
              <a:defRPr/>
            </a:pPr>
            <a:r>
              <a:rPr lang="pt-BR" dirty="0"/>
              <a:t>FR alta.</a:t>
            </a:r>
          </a:p>
          <a:p>
            <a:pPr marL="285750" indent="-285750" algn="just" fontAlgn="auto">
              <a:spcBef>
                <a:spcPts val="0"/>
              </a:spcBef>
              <a:spcAft>
                <a:spcPts val="0"/>
              </a:spcAft>
              <a:buFont typeface="Arial" pitchFamily="34" charset="0"/>
              <a:buChar char="•"/>
              <a:defRPr/>
            </a:pPr>
            <a:r>
              <a:rPr lang="pt-BR" dirty="0"/>
              <a:t>EM anatômico.</a:t>
            </a:r>
          </a:p>
          <a:p>
            <a:pPr marL="285750" indent="-285750" algn="just" fontAlgn="auto">
              <a:spcBef>
                <a:spcPts val="0"/>
              </a:spcBef>
              <a:spcAft>
                <a:spcPts val="0"/>
              </a:spcAft>
              <a:buFont typeface="Arial" pitchFamily="34" charset="0"/>
              <a:buChar char="•"/>
              <a:defRPr/>
            </a:pPr>
            <a:r>
              <a:rPr lang="pt-BR" dirty="0"/>
              <a:t>Aumento de resistência</a:t>
            </a:r>
          </a:p>
        </p:txBody>
      </p:sp>
      <p:cxnSp>
        <p:nvCxnSpPr>
          <p:cNvPr id="5" name="Conector de seta reta 4"/>
          <p:cNvCxnSpPr/>
          <p:nvPr/>
        </p:nvCxnSpPr>
        <p:spPr>
          <a:xfrm>
            <a:off x="5208588" y="2205038"/>
            <a:ext cx="649287" cy="37147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 name="Espaço Reservado para Rodapé 3"/>
          <p:cNvSpPr>
            <a:spLocks noGrp="1"/>
          </p:cNvSpPr>
          <p:nvPr>
            <p:ph type="ftr" sz="quarter" idx="11"/>
          </p:nvPr>
        </p:nvSpPr>
        <p:spPr/>
        <p:txBody>
          <a:bodyPr/>
          <a:lstStyle/>
          <a:p>
            <a:pPr>
              <a:defRPr/>
            </a:pPr>
            <a:r>
              <a:rPr lang="pt-BR"/>
              <a:t>PVM</a:t>
            </a:r>
          </a:p>
        </p:txBody>
      </p:sp>
      <p:cxnSp>
        <p:nvCxnSpPr>
          <p:cNvPr id="7" name="Conector de seta reta 6"/>
          <p:cNvCxnSpPr/>
          <p:nvPr/>
        </p:nvCxnSpPr>
        <p:spPr>
          <a:xfrm>
            <a:off x="5724525" y="4508500"/>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82951" name="Picture 2"/>
          <p:cNvPicPr>
            <a:picLocks noChangeAspect="1" noChangeArrowheads="1"/>
          </p:cNvPicPr>
          <p:nvPr/>
        </p:nvPicPr>
        <p:blipFill>
          <a:blip r:embed="rId3"/>
          <a:srcRect/>
          <a:stretch>
            <a:fillRect/>
          </a:stretch>
        </p:blipFill>
        <p:spPr bwMode="auto">
          <a:xfrm>
            <a:off x="211138" y="4581525"/>
            <a:ext cx="3713162" cy="2232025"/>
          </a:xfrm>
          <a:prstGeom prst="rect">
            <a:avLst/>
          </a:prstGeom>
          <a:noFill/>
          <a:ln w="9525">
            <a:noFill/>
            <a:miter lim="800000"/>
            <a:headEnd/>
            <a:tailEnd/>
          </a:ln>
        </p:spPr>
      </p:pic>
      <p:pic>
        <p:nvPicPr>
          <p:cNvPr id="82952" name="Picture 2"/>
          <p:cNvPicPr>
            <a:picLocks noChangeAspect="1" noChangeArrowheads="1"/>
          </p:cNvPicPr>
          <p:nvPr/>
        </p:nvPicPr>
        <p:blipFill>
          <a:blip r:embed="rId4"/>
          <a:srcRect/>
          <a:stretch>
            <a:fillRect/>
          </a:stretch>
        </p:blipFill>
        <p:spPr bwMode="auto">
          <a:xfrm>
            <a:off x="6611938" y="476250"/>
            <a:ext cx="2208212" cy="788988"/>
          </a:xfrm>
          <a:prstGeom prst="rect">
            <a:avLst/>
          </a:prstGeom>
          <a:noFill/>
          <a:ln w="9525">
            <a:noFill/>
            <a:miter lim="800000"/>
            <a:headEnd/>
            <a:tailEnd/>
          </a:ln>
        </p:spPr>
      </p:pic>
      <p:pic>
        <p:nvPicPr>
          <p:cNvPr id="82953" name="Picture 2"/>
          <p:cNvPicPr>
            <a:picLocks noChangeAspect="1" noChangeArrowheads="1"/>
          </p:cNvPicPr>
          <p:nvPr/>
        </p:nvPicPr>
        <p:blipFill>
          <a:blip r:embed="rId5"/>
          <a:srcRect/>
          <a:stretch>
            <a:fillRect/>
          </a:stretch>
        </p:blipFill>
        <p:spPr bwMode="auto">
          <a:xfrm>
            <a:off x="6950075" y="5192713"/>
            <a:ext cx="2014538" cy="1295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69" name="Picture 6"/>
          <p:cNvPicPr>
            <a:picLocks noChangeAspect="1" noChangeArrowheads="1"/>
          </p:cNvPicPr>
          <p:nvPr/>
        </p:nvPicPr>
        <p:blipFill>
          <a:blip r:embed="rId2"/>
          <a:srcRect/>
          <a:stretch>
            <a:fillRect/>
          </a:stretch>
        </p:blipFill>
        <p:spPr bwMode="auto">
          <a:xfrm>
            <a:off x="38100" y="430213"/>
            <a:ext cx="8855075" cy="4078287"/>
          </a:xfrm>
          <a:prstGeom prst="rect">
            <a:avLst/>
          </a:prstGeom>
          <a:noFill/>
          <a:ln w="9525">
            <a:noFill/>
            <a:miter lim="800000"/>
            <a:headEnd/>
            <a:tailEnd/>
          </a:ln>
        </p:spPr>
      </p:pic>
      <p:sp>
        <p:nvSpPr>
          <p:cNvPr id="2" name="Elipse 1"/>
          <p:cNvSpPr/>
          <p:nvPr/>
        </p:nvSpPr>
        <p:spPr>
          <a:xfrm>
            <a:off x="5724525" y="2565400"/>
            <a:ext cx="1008063" cy="7921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Retângulo 2"/>
          <p:cNvSpPr/>
          <p:nvPr/>
        </p:nvSpPr>
        <p:spPr>
          <a:xfrm>
            <a:off x="4140200" y="4508500"/>
            <a:ext cx="4392613" cy="22336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DIMINUEM “volume de troca”</a:t>
            </a:r>
          </a:p>
          <a:p>
            <a:pPr marL="285750" indent="-285750" algn="just" fontAlgn="auto">
              <a:spcBef>
                <a:spcPts val="0"/>
              </a:spcBef>
              <a:spcAft>
                <a:spcPts val="0"/>
              </a:spcAft>
              <a:buFont typeface="Arial" pitchFamily="34" charset="0"/>
              <a:buChar char="•"/>
              <a:defRPr/>
            </a:pPr>
            <a:r>
              <a:rPr lang="pt-BR" dirty="0" err="1"/>
              <a:t>Peep</a:t>
            </a:r>
            <a:r>
              <a:rPr lang="pt-BR" dirty="0"/>
              <a:t> acima da ideal.</a:t>
            </a:r>
          </a:p>
          <a:p>
            <a:pPr marL="285750" indent="-285750" algn="just" fontAlgn="auto">
              <a:spcBef>
                <a:spcPts val="0"/>
              </a:spcBef>
              <a:spcAft>
                <a:spcPts val="0"/>
              </a:spcAft>
              <a:buFont typeface="Arial" pitchFamily="34" charset="0"/>
              <a:buChar char="•"/>
              <a:defRPr/>
            </a:pPr>
            <a:r>
              <a:rPr lang="pt-BR" dirty="0"/>
              <a:t>Ti curto.</a:t>
            </a:r>
          </a:p>
          <a:p>
            <a:pPr marL="285750" indent="-285750" algn="just" fontAlgn="auto">
              <a:spcBef>
                <a:spcPts val="0"/>
              </a:spcBef>
              <a:spcAft>
                <a:spcPts val="0"/>
              </a:spcAft>
              <a:buFont typeface="Arial" pitchFamily="34" charset="0"/>
              <a:buChar char="•"/>
              <a:defRPr/>
            </a:pPr>
            <a:r>
              <a:rPr lang="pt-BR" dirty="0"/>
              <a:t>Te curto.</a:t>
            </a:r>
          </a:p>
          <a:p>
            <a:pPr marL="285750" indent="-285750" algn="just" fontAlgn="auto">
              <a:spcBef>
                <a:spcPts val="0"/>
              </a:spcBef>
              <a:spcAft>
                <a:spcPts val="0"/>
              </a:spcAft>
              <a:buFont typeface="Arial" pitchFamily="34" charset="0"/>
              <a:buChar char="•"/>
              <a:defRPr/>
            </a:pPr>
            <a:r>
              <a:rPr lang="pt-BR" dirty="0"/>
              <a:t>FR alta.</a:t>
            </a:r>
          </a:p>
          <a:p>
            <a:pPr marL="285750" indent="-285750" algn="just" fontAlgn="auto">
              <a:spcBef>
                <a:spcPts val="0"/>
              </a:spcBef>
              <a:spcAft>
                <a:spcPts val="0"/>
              </a:spcAft>
              <a:buFont typeface="Arial" pitchFamily="34" charset="0"/>
              <a:buChar char="•"/>
              <a:defRPr/>
            </a:pPr>
            <a:r>
              <a:rPr lang="pt-BR" dirty="0"/>
              <a:t>EM anatômico.</a:t>
            </a:r>
          </a:p>
          <a:p>
            <a:pPr marL="285750" indent="-285750" algn="just" fontAlgn="auto">
              <a:spcBef>
                <a:spcPts val="0"/>
              </a:spcBef>
              <a:spcAft>
                <a:spcPts val="0"/>
              </a:spcAft>
              <a:buFont typeface="Arial" pitchFamily="34" charset="0"/>
              <a:buChar char="•"/>
              <a:defRPr/>
            </a:pPr>
            <a:r>
              <a:rPr lang="pt-BR" dirty="0"/>
              <a:t>Aumento de resistência</a:t>
            </a:r>
          </a:p>
        </p:txBody>
      </p:sp>
      <p:cxnSp>
        <p:nvCxnSpPr>
          <p:cNvPr id="5" name="Conector de seta reta 4"/>
          <p:cNvCxnSpPr/>
          <p:nvPr/>
        </p:nvCxnSpPr>
        <p:spPr>
          <a:xfrm>
            <a:off x="5208588" y="2205038"/>
            <a:ext cx="649287" cy="37147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4" name="Espaço Reservado para Rodapé 3"/>
          <p:cNvSpPr>
            <a:spLocks noGrp="1"/>
          </p:cNvSpPr>
          <p:nvPr>
            <p:ph type="ftr" sz="quarter" idx="11"/>
          </p:nvPr>
        </p:nvSpPr>
        <p:spPr/>
        <p:txBody>
          <a:bodyPr/>
          <a:lstStyle/>
          <a:p>
            <a:pPr>
              <a:defRPr/>
            </a:pPr>
            <a:r>
              <a:rPr lang="pt-BR"/>
              <a:t>PVM</a:t>
            </a:r>
          </a:p>
        </p:txBody>
      </p:sp>
      <p:cxnSp>
        <p:nvCxnSpPr>
          <p:cNvPr id="7" name="Conector de seta reta 6"/>
          <p:cNvCxnSpPr/>
          <p:nvPr/>
        </p:nvCxnSpPr>
        <p:spPr>
          <a:xfrm>
            <a:off x="5724525" y="4508500"/>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83975" name="Picture 5"/>
          <p:cNvPicPr>
            <a:picLocks noChangeAspect="1" noChangeArrowheads="1"/>
          </p:cNvPicPr>
          <p:nvPr/>
        </p:nvPicPr>
        <p:blipFill>
          <a:blip r:embed="rId3"/>
          <a:srcRect/>
          <a:stretch>
            <a:fillRect/>
          </a:stretch>
        </p:blipFill>
        <p:spPr bwMode="auto">
          <a:xfrm>
            <a:off x="395288" y="4465638"/>
            <a:ext cx="2808287" cy="2276475"/>
          </a:xfrm>
          <a:prstGeom prst="rect">
            <a:avLst/>
          </a:prstGeom>
          <a:noFill/>
          <a:ln w="9525">
            <a:noFill/>
            <a:miter lim="800000"/>
            <a:headEnd/>
            <a:tailEnd/>
          </a:ln>
        </p:spPr>
      </p:pic>
      <p:sp>
        <p:nvSpPr>
          <p:cNvPr id="21" name="Elipse 20"/>
          <p:cNvSpPr/>
          <p:nvPr/>
        </p:nvSpPr>
        <p:spPr>
          <a:xfrm>
            <a:off x="323850" y="4849813"/>
            <a:ext cx="1008063" cy="174783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cxnSp>
        <p:nvCxnSpPr>
          <p:cNvPr id="22" name="Conector de seta reta 21"/>
          <p:cNvCxnSpPr/>
          <p:nvPr/>
        </p:nvCxnSpPr>
        <p:spPr>
          <a:xfrm flipH="1" flipV="1">
            <a:off x="2268538" y="2576513"/>
            <a:ext cx="2016125" cy="3636962"/>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3" name="Conector de seta reta 22"/>
          <p:cNvCxnSpPr/>
          <p:nvPr/>
        </p:nvCxnSpPr>
        <p:spPr>
          <a:xfrm flipH="1" flipV="1">
            <a:off x="1476375" y="5722938"/>
            <a:ext cx="2808288" cy="490537"/>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83979" name="Picture 2"/>
          <p:cNvPicPr>
            <a:picLocks noChangeAspect="1" noChangeArrowheads="1"/>
          </p:cNvPicPr>
          <p:nvPr/>
        </p:nvPicPr>
        <p:blipFill>
          <a:blip r:embed="rId4"/>
          <a:srcRect/>
          <a:stretch>
            <a:fillRect/>
          </a:stretch>
        </p:blipFill>
        <p:spPr bwMode="auto">
          <a:xfrm>
            <a:off x="6611938" y="476250"/>
            <a:ext cx="2208212" cy="788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3" name="Picture 6"/>
          <p:cNvPicPr>
            <a:picLocks noChangeAspect="1" noChangeArrowheads="1"/>
          </p:cNvPicPr>
          <p:nvPr/>
        </p:nvPicPr>
        <p:blipFill>
          <a:blip r:embed="rId2"/>
          <a:srcRect/>
          <a:stretch>
            <a:fillRect/>
          </a:stretch>
        </p:blipFill>
        <p:spPr bwMode="auto">
          <a:xfrm>
            <a:off x="38100" y="430213"/>
            <a:ext cx="8855075" cy="4078287"/>
          </a:xfrm>
          <a:prstGeom prst="rect">
            <a:avLst/>
          </a:prstGeom>
          <a:noFill/>
          <a:ln w="9525">
            <a:noFill/>
            <a:miter lim="800000"/>
            <a:headEnd/>
            <a:tailEnd/>
          </a:ln>
        </p:spPr>
      </p:pic>
      <p:sp>
        <p:nvSpPr>
          <p:cNvPr id="2" name="Elipse 1"/>
          <p:cNvSpPr/>
          <p:nvPr/>
        </p:nvSpPr>
        <p:spPr>
          <a:xfrm>
            <a:off x="5724525" y="2565400"/>
            <a:ext cx="1008063" cy="79216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3" name="Retângulo 2"/>
          <p:cNvSpPr/>
          <p:nvPr/>
        </p:nvSpPr>
        <p:spPr>
          <a:xfrm>
            <a:off x="4140200" y="4508500"/>
            <a:ext cx="4392613" cy="223361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dirty="0"/>
              <a:t>DIMINUEM “volume de troca”</a:t>
            </a:r>
          </a:p>
          <a:p>
            <a:pPr marL="285750" indent="-285750" algn="just" fontAlgn="auto">
              <a:spcBef>
                <a:spcPts val="0"/>
              </a:spcBef>
              <a:spcAft>
                <a:spcPts val="0"/>
              </a:spcAft>
              <a:buFont typeface="Arial" pitchFamily="34" charset="0"/>
              <a:buChar char="•"/>
              <a:defRPr/>
            </a:pPr>
            <a:r>
              <a:rPr lang="pt-BR" dirty="0" err="1"/>
              <a:t>Peep</a:t>
            </a:r>
            <a:r>
              <a:rPr lang="pt-BR" dirty="0"/>
              <a:t> acima da ideal.</a:t>
            </a:r>
          </a:p>
          <a:p>
            <a:pPr marL="285750" indent="-285750" algn="just" fontAlgn="auto">
              <a:spcBef>
                <a:spcPts val="0"/>
              </a:spcBef>
              <a:spcAft>
                <a:spcPts val="0"/>
              </a:spcAft>
              <a:buFont typeface="Arial" pitchFamily="34" charset="0"/>
              <a:buChar char="•"/>
              <a:defRPr/>
            </a:pPr>
            <a:r>
              <a:rPr lang="pt-BR" dirty="0"/>
              <a:t>Ti curto.</a:t>
            </a:r>
          </a:p>
          <a:p>
            <a:pPr marL="285750" indent="-285750" algn="just" fontAlgn="auto">
              <a:spcBef>
                <a:spcPts val="0"/>
              </a:spcBef>
              <a:spcAft>
                <a:spcPts val="0"/>
              </a:spcAft>
              <a:buFont typeface="Arial" pitchFamily="34" charset="0"/>
              <a:buChar char="•"/>
              <a:defRPr/>
            </a:pPr>
            <a:r>
              <a:rPr lang="pt-BR" dirty="0"/>
              <a:t>Te curto.</a:t>
            </a:r>
          </a:p>
          <a:p>
            <a:pPr marL="285750" indent="-285750" algn="just" fontAlgn="auto">
              <a:spcBef>
                <a:spcPts val="0"/>
              </a:spcBef>
              <a:spcAft>
                <a:spcPts val="0"/>
              </a:spcAft>
              <a:buFont typeface="Arial" pitchFamily="34" charset="0"/>
              <a:buChar char="•"/>
              <a:defRPr/>
            </a:pPr>
            <a:r>
              <a:rPr lang="pt-BR" dirty="0"/>
              <a:t>FR alta.</a:t>
            </a:r>
          </a:p>
          <a:p>
            <a:pPr marL="285750" indent="-285750" algn="just" fontAlgn="auto">
              <a:spcBef>
                <a:spcPts val="0"/>
              </a:spcBef>
              <a:spcAft>
                <a:spcPts val="0"/>
              </a:spcAft>
              <a:buFont typeface="Arial" pitchFamily="34" charset="0"/>
              <a:buChar char="•"/>
              <a:defRPr/>
            </a:pPr>
            <a:r>
              <a:rPr lang="pt-BR" dirty="0"/>
              <a:t>EM anatômico.</a:t>
            </a:r>
          </a:p>
          <a:p>
            <a:pPr marL="285750" indent="-285750" algn="just" fontAlgn="auto">
              <a:spcBef>
                <a:spcPts val="0"/>
              </a:spcBef>
              <a:spcAft>
                <a:spcPts val="0"/>
              </a:spcAft>
              <a:buFont typeface="Arial" pitchFamily="34" charset="0"/>
              <a:buChar char="•"/>
              <a:defRPr/>
            </a:pPr>
            <a:r>
              <a:rPr lang="pt-BR" dirty="0"/>
              <a:t>Aumento de resistência</a:t>
            </a:r>
          </a:p>
        </p:txBody>
      </p:sp>
      <p:cxnSp>
        <p:nvCxnSpPr>
          <p:cNvPr id="5" name="Conector de seta reta 4"/>
          <p:cNvCxnSpPr/>
          <p:nvPr/>
        </p:nvCxnSpPr>
        <p:spPr>
          <a:xfrm>
            <a:off x="5208588" y="2205038"/>
            <a:ext cx="649287" cy="37147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84997" name="Picture 2"/>
          <p:cNvPicPr>
            <a:picLocks noChangeAspect="1" noChangeArrowheads="1"/>
          </p:cNvPicPr>
          <p:nvPr/>
        </p:nvPicPr>
        <p:blipFill>
          <a:blip r:embed="rId3"/>
          <a:srcRect/>
          <a:stretch>
            <a:fillRect/>
          </a:stretch>
        </p:blipFill>
        <p:spPr bwMode="auto">
          <a:xfrm>
            <a:off x="107950" y="3228975"/>
            <a:ext cx="3875088" cy="3629025"/>
          </a:xfrm>
          <a:prstGeom prst="rect">
            <a:avLst/>
          </a:prstGeom>
          <a:noFill/>
          <a:ln w="9525">
            <a:noFill/>
            <a:miter lim="800000"/>
            <a:headEnd/>
            <a:tailEnd/>
          </a:ln>
        </p:spPr>
      </p:pic>
      <p:sp>
        <p:nvSpPr>
          <p:cNvPr id="4" name="Espaço Reservado para Rodapé 3"/>
          <p:cNvSpPr>
            <a:spLocks noGrp="1"/>
          </p:cNvSpPr>
          <p:nvPr>
            <p:ph type="ftr" sz="quarter" idx="11"/>
          </p:nvPr>
        </p:nvSpPr>
        <p:spPr/>
        <p:txBody>
          <a:bodyPr/>
          <a:lstStyle/>
          <a:p>
            <a:pPr>
              <a:defRPr/>
            </a:pPr>
            <a:r>
              <a:rPr lang="pt-BR"/>
              <a:t>PVM</a:t>
            </a:r>
          </a:p>
        </p:txBody>
      </p:sp>
      <p:cxnSp>
        <p:nvCxnSpPr>
          <p:cNvPr id="7" name="Conector de seta reta 6"/>
          <p:cNvCxnSpPr/>
          <p:nvPr/>
        </p:nvCxnSpPr>
        <p:spPr>
          <a:xfrm>
            <a:off x="5724525" y="4508500"/>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pic>
        <p:nvPicPr>
          <p:cNvPr id="85000" name="Picture 2"/>
          <p:cNvPicPr>
            <a:picLocks noChangeAspect="1" noChangeArrowheads="1"/>
          </p:cNvPicPr>
          <p:nvPr/>
        </p:nvPicPr>
        <p:blipFill>
          <a:blip r:embed="rId4"/>
          <a:srcRect/>
          <a:stretch>
            <a:fillRect/>
          </a:stretch>
        </p:blipFill>
        <p:spPr bwMode="auto">
          <a:xfrm>
            <a:off x="6611938" y="476250"/>
            <a:ext cx="2208212" cy="7889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7" name="Título 2"/>
          <p:cNvSpPr>
            <a:spLocks noGrp="1"/>
          </p:cNvSpPr>
          <p:nvPr>
            <p:ph type="title"/>
          </p:nvPr>
        </p:nvSpPr>
        <p:spPr/>
        <p:txBody>
          <a:bodyPr/>
          <a:lstStyle/>
          <a:p>
            <a:pPr eaLnBrk="1" hangingPunct="1"/>
            <a:r>
              <a:rPr lang="pt-BR" smtClean="0">
                <a:solidFill>
                  <a:schemeClr val="bg1"/>
                </a:solidFill>
              </a:rPr>
              <a:t>Manter Vt Efetivo</a:t>
            </a:r>
          </a:p>
        </p:txBody>
      </p:sp>
      <p:sp>
        <p:nvSpPr>
          <p:cNvPr id="86018" name="Espaço Reservado para Conteúdo 3"/>
          <p:cNvSpPr>
            <a:spLocks noGrp="1"/>
          </p:cNvSpPr>
          <p:nvPr>
            <p:ph idx="1"/>
          </p:nvPr>
        </p:nvSpPr>
        <p:spPr/>
        <p:txBody>
          <a:bodyPr/>
          <a:lstStyle/>
          <a:p>
            <a:pPr marL="285750" indent="-285750" algn="just" eaLnBrk="1" hangingPunct="1"/>
            <a:r>
              <a:rPr lang="pt-BR" smtClean="0">
                <a:solidFill>
                  <a:schemeClr val="bg1"/>
                </a:solidFill>
              </a:rPr>
              <a:t>Peep ideal.</a:t>
            </a:r>
          </a:p>
          <a:p>
            <a:pPr marL="285750" indent="-285750" algn="just" eaLnBrk="1" hangingPunct="1"/>
            <a:r>
              <a:rPr lang="pt-BR" smtClean="0">
                <a:solidFill>
                  <a:schemeClr val="bg1"/>
                </a:solidFill>
              </a:rPr>
              <a:t>Ti adequado</a:t>
            </a:r>
          </a:p>
          <a:p>
            <a:pPr marL="285750" indent="-285750" algn="just" eaLnBrk="1" hangingPunct="1"/>
            <a:r>
              <a:rPr lang="pt-BR" smtClean="0">
                <a:solidFill>
                  <a:schemeClr val="bg1"/>
                </a:solidFill>
              </a:rPr>
              <a:t>Te adequado</a:t>
            </a:r>
          </a:p>
          <a:p>
            <a:pPr marL="285750" indent="-285750" algn="just" eaLnBrk="1" hangingPunct="1"/>
            <a:r>
              <a:rPr lang="pt-BR" smtClean="0">
                <a:solidFill>
                  <a:schemeClr val="bg1"/>
                </a:solidFill>
              </a:rPr>
              <a:t>Relação I/E adequada</a:t>
            </a:r>
          </a:p>
          <a:p>
            <a:pPr marL="285750" indent="-285750" algn="just" eaLnBrk="1" hangingPunct="1"/>
            <a:r>
              <a:rPr lang="pt-BR" smtClean="0">
                <a:solidFill>
                  <a:schemeClr val="bg1"/>
                </a:solidFill>
              </a:rPr>
              <a:t>FR adequada</a:t>
            </a:r>
          </a:p>
          <a:p>
            <a:pPr marL="285750" indent="-285750" algn="just" eaLnBrk="1" hangingPunct="1"/>
            <a:r>
              <a:rPr lang="pt-BR" smtClean="0">
                <a:solidFill>
                  <a:schemeClr val="bg1"/>
                </a:solidFill>
              </a:rPr>
              <a:t>Reduzir EM anatômico.</a:t>
            </a:r>
          </a:p>
          <a:p>
            <a:pPr marL="285750" indent="-285750" algn="just" eaLnBrk="1" hangingPunct="1"/>
            <a:r>
              <a:rPr lang="pt-BR" smtClean="0">
                <a:solidFill>
                  <a:schemeClr val="bg1"/>
                </a:solidFill>
              </a:rPr>
              <a:t>Evitar aumento de resistência</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1" name="Título 1"/>
          <p:cNvSpPr>
            <a:spLocks noGrp="1"/>
          </p:cNvSpPr>
          <p:nvPr>
            <p:ph type="title"/>
          </p:nvPr>
        </p:nvSpPr>
        <p:spPr/>
        <p:txBody>
          <a:bodyPr/>
          <a:lstStyle/>
          <a:p>
            <a:pPr eaLnBrk="1" hangingPunct="1"/>
            <a:r>
              <a:rPr lang="pt-BR" smtClean="0">
                <a:solidFill>
                  <a:schemeClr val="bg1"/>
                </a:solidFill>
              </a:rPr>
              <a:t>Espaço Morto</a:t>
            </a:r>
          </a:p>
        </p:txBody>
      </p:sp>
      <p:sp>
        <p:nvSpPr>
          <p:cNvPr id="3" name="Espaço Reservado para Conteúdo 2"/>
          <p:cNvSpPr>
            <a:spLocks noGrp="1"/>
          </p:cNvSpPr>
          <p:nvPr>
            <p:ph idx="1"/>
          </p:nvPr>
        </p:nvSpPr>
        <p:spPr/>
        <p:txBody>
          <a:bodyPr rtlCol="0">
            <a:normAutofit/>
          </a:bodyPr>
          <a:lstStyle/>
          <a:p>
            <a:pPr eaLnBrk="1" fontAlgn="auto" hangingPunct="1">
              <a:spcAft>
                <a:spcPts val="0"/>
              </a:spcAft>
              <a:buFont typeface="Arial" pitchFamily="34" charset="0"/>
              <a:buChar char="•"/>
              <a:defRPr/>
            </a:pPr>
            <a:r>
              <a:rPr lang="pt-BR" dirty="0" smtClean="0">
                <a:solidFill>
                  <a:schemeClr val="bg1"/>
                </a:solidFill>
              </a:rPr>
              <a:t>Espaço morto anatômico</a:t>
            </a:r>
          </a:p>
          <a:p>
            <a:pPr eaLnBrk="1" fontAlgn="auto" hangingPunct="1">
              <a:spcAft>
                <a:spcPts val="0"/>
              </a:spcAft>
              <a:buFont typeface="Arial" pitchFamily="34" charset="0"/>
              <a:buChar char="•"/>
              <a:defRPr/>
            </a:pPr>
            <a:r>
              <a:rPr lang="pt-BR" dirty="0" smtClean="0">
                <a:solidFill>
                  <a:schemeClr val="bg1"/>
                </a:solidFill>
              </a:rPr>
              <a:t>Espaço morto alveolar</a:t>
            </a:r>
          </a:p>
          <a:p>
            <a:pPr eaLnBrk="1" fontAlgn="auto" hangingPunct="1">
              <a:spcAft>
                <a:spcPts val="0"/>
              </a:spcAft>
              <a:buFont typeface="Arial" pitchFamily="34" charset="0"/>
              <a:buChar char="•"/>
              <a:defRPr/>
            </a:pPr>
            <a:endParaRPr lang="pt-BR" dirty="0">
              <a:solidFill>
                <a:schemeClr val="bg1"/>
              </a:solidFill>
            </a:endParaRPr>
          </a:p>
          <a:p>
            <a:pPr marL="285750" indent="-285750" algn="just" eaLnBrk="1" fontAlgn="auto" hangingPunct="1">
              <a:spcAft>
                <a:spcPts val="0"/>
              </a:spcAft>
              <a:buFont typeface="Arial" pitchFamily="34" charset="0"/>
              <a:buChar char="•"/>
              <a:defRPr/>
            </a:pPr>
            <a:r>
              <a:rPr lang="pt-BR" dirty="0" err="1" smtClean="0">
                <a:solidFill>
                  <a:schemeClr val="bg1"/>
                </a:solidFill>
              </a:rPr>
              <a:t>Peep</a:t>
            </a:r>
            <a:r>
              <a:rPr lang="pt-BR" dirty="0" smtClean="0">
                <a:solidFill>
                  <a:schemeClr val="bg1"/>
                </a:solidFill>
              </a:rPr>
              <a:t> adequado</a:t>
            </a:r>
            <a:endParaRPr lang="pt-BR" dirty="0">
              <a:solidFill>
                <a:schemeClr val="bg1"/>
              </a:solidFill>
            </a:endParaRPr>
          </a:p>
          <a:p>
            <a:pPr marL="285750" indent="-285750" algn="just" eaLnBrk="1" fontAlgn="auto" hangingPunct="1">
              <a:spcAft>
                <a:spcPts val="0"/>
              </a:spcAft>
              <a:buFont typeface="Arial" pitchFamily="34" charset="0"/>
              <a:buChar char="•"/>
              <a:defRPr/>
            </a:pPr>
            <a:r>
              <a:rPr lang="pt-BR" dirty="0" smtClean="0">
                <a:solidFill>
                  <a:schemeClr val="bg1"/>
                </a:solidFill>
              </a:rPr>
              <a:t>Zona 1 de West</a:t>
            </a:r>
          </a:p>
          <a:p>
            <a:pPr eaLnBrk="1" fontAlgn="auto" hangingPunct="1">
              <a:spcAft>
                <a:spcPts val="0"/>
              </a:spcAft>
              <a:buFont typeface="Arial" pitchFamily="34" charset="0"/>
              <a:buChar char="•"/>
              <a:defRPr/>
            </a:pPr>
            <a:r>
              <a:rPr lang="pt-BR" dirty="0">
                <a:solidFill>
                  <a:schemeClr val="bg1"/>
                </a:solidFill>
              </a:rPr>
              <a:t>Gradiente PaCO2-PETCO2</a:t>
            </a:r>
          </a:p>
          <a:p>
            <a:pPr eaLnBrk="1" fontAlgn="auto" hangingPunct="1">
              <a:spcAft>
                <a:spcPts val="0"/>
              </a:spcAft>
              <a:buFont typeface="Arial" pitchFamily="34" charset="0"/>
              <a:buChar char="•"/>
              <a:defRPr/>
            </a:pPr>
            <a:r>
              <a:rPr lang="it-IT" sz="2800" dirty="0" smtClean="0">
                <a:solidFill>
                  <a:schemeClr val="bg1"/>
                </a:solidFill>
              </a:rPr>
              <a:t>VD</a:t>
            </a:r>
            <a:r>
              <a:rPr lang="it-IT" sz="2800" dirty="0">
                <a:solidFill>
                  <a:schemeClr val="bg1"/>
                </a:solidFill>
              </a:rPr>
              <a:t>/ VT=(PaCO2−PECO2)/</a:t>
            </a:r>
            <a:r>
              <a:rPr lang="it-IT" sz="2800" dirty="0" smtClean="0">
                <a:solidFill>
                  <a:schemeClr val="bg1"/>
                </a:solidFill>
              </a:rPr>
              <a:t>PaCO2</a:t>
            </a:r>
            <a:endParaRPr lang="pt-BR" dirty="0" smtClean="0">
              <a:solidFill>
                <a:schemeClr val="bg1"/>
              </a:solidFill>
            </a:endParaRPr>
          </a:p>
          <a:p>
            <a:pPr marL="0" indent="0" eaLnBrk="1" fontAlgn="auto" hangingPunct="1">
              <a:spcAft>
                <a:spcPts val="0"/>
              </a:spcAft>
              <a:buFont typeface="Arial" pitchFamily="34" charset="0"/>
              <a:buNone/>
              <a:defRPr/>
            </a:pPr>
            <a:endParaRPr lang="pt-BR" dirty="0">
              <a:solidFill>
                <a:schemeClr val="bg1"/>
              </a:solidFill>
            </a:endParaRPr>
          </a:p>
        </p:txBody>
      </p:sp>
      <p:sp>
        <p:nvSpPr>
          <p:cNvPr id="4" name="Chave direita 3"/>
          <p:cNvSpPr/>
          <p:nvPr/>
        </p:nvSpPr>
        <p:spPr>
          <a:xfrm>
            <a:off x="5364163" y="1773238"/>
            <a:ext cx="503237" cy="935037"/>
          </a:xfrm>
          <a:prstGeom prst="rightBrace">
            <a:avLst/>
          </a:prstGeom>
          <a:noFill/>
          <a:ln w="57150">
            <a:solidFill>
              <a:schemeClr val="bg1"/>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pt-BR"/>
          </a:p>
        </p:txBody>
      </p:sp>
      <p:sp>
        <p:nvSpPr>
          <p:cNvPr id="5" name="Retângulo 4"/>
          <p:cNvSpPr/>
          <p:nvPr/>
        </p:nvSpPr>
        <p:spPr>
          <a:xfrm>
            <a:off x="6156325" y="1557338"/>
            <a:ext cx="2736850" cy="136683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3200" dirty="0"/>
              <a:t>Espaço morto fisiológico</a:t>
            </a:r>
          </a:p>
        </p:txBody>
      </p:sp>
      <p:pic>
        <p:nvPicPr>
          <p:cNvPr id="6" name="Picture 2" descr="VQ - ben 3-7"/>
          <p:cNvPicPr>
            <a:picLocks noChangeAspect="1" noChangeArrowheads="1"/>
          </p:cNvPicPr>
          <p:nvPr/>
        </p:nvPicPr>
        <p:blipFill>
          <a:blip r:embed="rId2"/>
          <a:srcRect/>
          <a:stretch>
            <a:fillRect/>
          </a:stretch>
        </p:blipFill>
        <p:spPr bwMode="auto">
          <a:xfrm>
            <a:off x="5578475" y="3019425"/>
            <a:ext cx="3097213" cy="3722688"/>
          </a:xfrm>
          <a:prstGeom prst="rect">
            <a:avLst/>
          </a:prstGeom>
          <a:noFill/>
          <a:effectLst>
            <a:outerShdw dist="53882" dir="2700000" algn="ctr" rotWithShape="0">
              <a:schemeClr val="bg2"/>
            </a:outerShdw>
          </a:effectLst>
        </p:spPr>
      </p:pic>
      <p:sp>
        <p:nvSpPr>
          <p:cNvPr id="7" name="Elipse 6"/>
          <p:cNvSpPr/>
          <p:nvPr/>
        </p:nvSpPr>
        <p:spPr>
          <a:xfrm>
            <a:off x="6923088" y="3908425"/>
            <a:ext cx="457200" cy="360363"/>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pic>
        <p:nvPicPr>
          <p:cNvPr id="87047" name="Picture 2"/>
          <p:cNvPicPr>
            <a:picLocks noChangeAspect="1" noChangeArrowheads="1"/>
          </p:cNvPicPr>
          <p:nvPr/>
        </p:nvPicPr>
        <p:blipFill>
          <a:blip r:embed="rId3"/>
          <a:srcRect/>
          <a:stretch>
            <a:fillRect/>
          </a:stretch>
        </p:blipFill>
        <p:spPr bwMode="auto">
          <a:xfrm>
            <a:off x="6372225" y="5008563"/>
            <a:ext cx="1790700" cy="1804987"/>
          </a:xfrm>
          <a:prstGeom prst="rect">
            <a:avLst/>
          </a:prstGeom>
          <a:noFill/>
          <a:ln w="9525">
            <a:noFill/>
            <a:miter lim="800000"/>
            <a:headEnd/>
            <a:tailEnd/>
          </a:ln>
        </p:spPr>
      </p:pic>
      <p:sp>
        <p:nvSpPr>
          <p:cNvPr id="9" name="Seta para cima e para baixo 8"/>
          <p:cNvSpPr/>
          <p:nvPr/>
        </p:nvSpPr>
        <p:spPr>
          <a:xfrm>
            <a:off x="7019925" y="4437063"/>
            <a:ext cx="360363" cy="792162"/>
          </a:xfrm>
          <a:prstGeom prst="upDown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5" name="Picture 3"/>
          <p:cNvPicPr>
            <a:picLocks noChangeAspect="1" noChangeArrowheads="1"/>
          </p:cNvPicPr>
          <p:nvPr/>
        </p:nvPicPr>
        <p:blipFill>
          <a:blip r:embed="rId2"/>
          <a:srcRect/>
          <a:stretch>
            <a:fillRect/>
          </a:stretch>
        </p:blipFill>
        <p:spPr bwMode="auto">
          <a:xfrm>
            <a:off x="250825" y="1335088"/>
            <a:ext cx="4105275" cy="3965575"/>
          </a:xfrm>
          <a:prstGeom prst="rect">
            <a:avLst/>
          </a:prstGeom>
          <a:noFill/>
          <a:ln w="9525">
            <a:noFill/>
            <a:miter lim="800000"/>
            <a:headEnd/>
            <a:tailEnd/>
          </a:ln>
        </p:spPr>
      </p:pic>
      <p:pic>
        <p:nvPicPr>
          <p:cNvPr id="88066" name="Picture 2"/>
          <p:cNvPicPr>
            <a:picLocks noChangeAspect="1" noChangeArrowheads="1"/>
          </p:cNvPicPr>
          <p:nvPr/>
        </p:nvPicPr>
        <p:blipFill>
          <a:blip r:embed="rId3"/>
          <a:srcRect/>
          <a:stretch>
            <a:fillRect/>
          </a:stretch>
        </p:blipFill>
        <p:spPr bwMode="auto">
          <a:xfrm>
            <a:off x="4424363" y="1341438"/>
            <a:ext cx="4611687" cy="3743325"/>
          </a:xfrm>
          <a:prstGeom prst="rect">
            <a:avLst/>
          </a:prstGeom>
          <a:noFill/>
          <a:ln w="9525">
            <a:noFill/>
            <a:miter lim="800000"/>
            <a:headEnd/>
            <a:tailEnd/>
          </a:ln>
        </p:spPr>
      </p:pic>
      <p:sp>
        <p:nvSpPr>
          <p:cNvPr id="3" name="Espaço Reservado para Rodapé 2"/>
          <p:cNvSpPr>
            <a:spLocks noGrp="1"/>
          </p:cNvSpPr>
          <p:nvPr>
            <p:ph type="ftr" sz="quarter" idx="11"/>
          </p:nvPr>
        </p:nvSpPr>
        <p:spPr/>
        <p:txBody>
          <a:bodyPr/>
          <a:lstStyle/>
          <a:p>
            <a:pPr>
              <a:defRPr/>
            </a:pPr>
            <a:r>
              <a:rPr lang="pt-BR"/>
              <a:t>PVM</a:t>
            </a:r>
          </a:p>
        </p:txBody>
      </p:sp>
      <p:pic>
        <p:nvPicPr>
          <p:cNvPr id="88068" name="Picture 2"/>
          <p:cNvPicPr>
            <a:picLocks noChangeAspect="1" noChangeArrowheads="1"/>
          </p:cNvPicPr>
          <p:nvPr/>
        </p:nvPicPr>
        <p:blipFill>
          <a:blip r:embed="rId4"/>
          <a:srcRect/>
          <a:stretch>
            <a:fillRect/>
          </a:stretch>
        </p:blipFill>
        <p:spPr bwMode="auto">
          <a:xfrm>
            <a:off x="539750" y="4724400"/>
            <a:ext cx="8064500" cy="1971675"/>
          </a:xfrm>
          <a:prstGeom prst="rect">
            <a:avLst/>
          </a:prstGeom>
          <a:noFill/>
          <a:ln w="9525">
            <a:noFill/>
            <a:miter lim="800000"/>
            <a:headEnd/>
            <a:tailEnd/>
          </a:ln>
        </p:spPr>
      </p:pic>
      <p:sp>
        <p:nvSpPr>
          <p:cNvPr id="4" name="Retângulo 3"/>
          <p:cNvSpPr/>
          <p:nvPr/>
        </p:nvSpPr>
        <p:spPr>
          <a:xfrm>
            <a:off x="539750" y="620713"/>
            <a:ext cx="3095625" cy="6477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PEEP “De menos”</a:t>
            </a:r>
          </a:p>
        </p:txBody>
      </p:sp>
      <p:sp>
        <p:nvSpPr>
          <p:cNvPr id="8" name="Retângulo 7"/>
          <p:cNvSpPr/>
          <p:nvPr/>
        </p:nvSpPr>
        <p:spPr>
          <a:xfrm>
            <a:off x="5508625" y="620713"/>
            <a:ext cx="2843213" cy="64770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PEEP “De mais”</a:t>
            </a:r>
          </a:p>
        </p:txBody>
      </p:sp>
      <p:sp>
        <p:nvSpPr>
          <p:cNvPr id="5" name="Elipse 4"/>
          <p:cNvSpPr/>
          <p:nvPr/>
        </p:nvSpPr>
        <p:spPr>
          <a:xfrm>
            <a:off x="7885113" y="2852738"/>
            <a:ext cx="935037" cy="1008062"/>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1" name="Retângulo 10"/>
          <p:cNvSpPr/>
          <p:nvPr/>
        </p:nvSpPr>
        <p:spPr>
          <a:xfrm>
            <a:off x="4259263" y="4076700"/>
            <a:ext cx="936625" cy="100012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pt-BR" sz="2400" dirty="0"/>
              <a:t>PEEP Ideal</a:t>
            </a:r>
          </a:p>
        </p:txBody>
      </p:sp>
      <p:sp>
        <p:nvSpPr>
          <p:cNvPr id="7" name="Retângulo 6"/>
          <p:cNvSpPr/>
          <p:nvPr/>
        </p:nvSpPr>
        <p:spPr>
          <a:xfrm>
            <a:off x="4067175" y="3933825"/>
            <a:ext cx="1296988" cy="2762250"/>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89" name="Espaço Reservado para Conteúdo 2"/>
          <p:cNvSpPr>
            <a:spLocks noGrp="1"/>
          </p:cNvSpPr>
          <p:nvPr>
            <p:ph idx="1"/>
          </p:nvPr>
        </p:nvSpPr>
        <p:spPr>
          <a:xfrm>
            <a:off x="622300" y="1600200"/>
            <a:ext cx="8229600" cy="4525963"/>
          </a:xfrm>
        </p:spPr>
        <p:txBody>
          <a:bodyPr/>
          <a:lstStyle/>
          <a:p>
            <a:pPr eaLnBrk="1" hangingPunct="1"/>
            <a:endParaRPr lang="pt-BR" smtClean="0"/>
          </a:p>
        </p:txBody>
      </p:sp>
      <p:pic>
        <p:nvPicPr>
          <p:cNvPr id="89090" name="Picture 4"/>
          <p:cNvPicPr>
            <a:picLocks noChangeAspect="1" noChangeArrowheads="1"/>
          </p:cNvPicPr>
          <p:nvPr/>
        </p:nvPicPr>
        <p:blipFill>
          <a:blip r:embed="rId2"/>
          <a:srcRect/>
          <a:stretch>
            <a:fillRect/>
          </a:stretch>
        </p:blipFill>
        <p:spPr bwMode="auto">
          <a:xfrm>
            <a:off x="34925" y="1125538"/>
            <a:ext cx="5030788" cy="4751387"/>
          </a:xfrm>
          <a:prstGeom prst="rect">
            <a:avLst/>
          </a:prstGeom>
          <a:noFill/>
          <a:ln w="9525">
            <a:noFill/>
            <a:miter lim="800000"/>
            <a:headEnd/>
            <a:tailEnd/>
          </a:ln>
        </p:spPr>
      </p:pic>
      <p:pic>
        <p:nvPicPr>
          <p:cNvPr id="89091" name="Picture 6" descr="http://2.bp.blogspot.com/__qLQmqywr8Y/TT739JcxtuI/AAAAAAAAAmY/IKWNa6tHCaU/s1600/o-pensador.jpg"/>
          <p:cNvPicPr>
            <a:picLocks noChangeAspect="1" noChangeArrowheads="1"/>
          </p:cNvPicPr>
          <p:nvPr/>
        </p:nvPicPr>
        <p:blipFill>
          <a:blip r:embed="rId3"/>
          <a:srcRect/>
          <a:stretch>
            <a:fillRect/>
          </a:stretch>
        </p:blipFill>
        <p:spPr bwMode="auto">
          <a:xfrm>
            <a:off x="5003800" y="1125538"/>
            <a:ext cx="4103688" cy="4751387"/>
          </a:xfrm>
          <a:prstGeom prst="rect">
            <a:avLst/>
          </a:prstGeom>
          <a:noFill/>
          <a:ln w="9525">
            <a:noFill/>
            <a:miter lim="800000"/>
            <a:headEnd/>
            <a:tailEnd/>
          </a:ln>
        </p:spPr>
      </p:pic>
    </p:spTree>
  </p:cSld>
  <p:clrMapOvr>
    <a:masterClrMapping/>
  </p:clrMapOvr>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1995</TotalTime>
  <Words>1011</Words>
  <Application>Microsoft Office PowerPoint</Application>
  <PresentationFormat>Apresentação na tela (4:3)</PresentationFormat>
  <Paragraphs>303</Paragraphs>
  <Slides>71</Slides>
  <Notes>3</Notes>
  <HiddenSlides>0</HiddenSlides>
  <MMClips>0</MMClips>
  <ScaleCrop>false</ScaleCrop>
  <HeadingPairs>
    <vt:vector size="6" baseType="variant">
      <vt:variant>
        <vt:lpstr>Fontes usadas</vt:lpstr>
      </vt:variant>
      <vt:variant>
        <vt:i4>2</vt:i4>
      </vt:variant>
      <vt:variant>
        <vt:lpstr>Modelo de design</vt:lpstr>
      </vt:variant>
      <vt:variant>
        <vt:i4>1</vt:i4>
      </vt:variant>
      <vt:variant>
        <vt:lpstr>Títulos de slides</vt:lpstr>
      </vt:variant>
      <vt:variant>
        <vt:i4>71</vt:i4>
      </vt:variant>
    </vt:vector>
  </HeadingPairs>
  <TitlesOfParts>
    <vt:vector size="74" baseType="lpstr">
      <vt:lpstr>Arial</vt:lpstr>
      <vt:lpstr>Calibri</vt:lpstr>
      <vt:lpstr>Tema do Office</vt:lpstr>
      <vt:lpstr>ESPAÇO MORTO &amp; CAPNOGRAFIA VOLUMÉTRICA</vt:lpstr>
      <vt:lpstr>VM e Proteção Pulmonar</vt:lpstr>
      <vt:lpstr>VM e Proteção Pulmonar</vt:lpstr>
      <vt:lpstr>Fisiologia do Tórax</vt:lpstr>
      <vt:lpstr>Complacência Torácica</vt:lpstr>
      <vt:lpstr>Fisiologia do Tórax</vt:lpstr>
      <vt:lpstr>Complacência Torácica</vt:lpstr>
      <vt:lpstr>CRF</vt:lpstr>
      <vt:lpstr>Volume de Fechamento (VF)</vt:lpstr>
      <vt:lpstr>Slide 10</vt:lpstr>
      <vt:lpstr>Espaço Morto</vt:lpstr>
      <vt:lpstr>Slide 12</vt:lpstr>
      <vt:lpstr>Mecanismos da Disfunção Pulmonar</vt:lpstr>
      <vt:lpstr>Slide 14</vt:lpstr>
      <vt:lpstr>Slide 15</vt:lpstr>
      <vt:lpstr>Slide 16</vt:lpstr>
      <vt:lpstr>Slide 17</vt:lpstr>
      <vt:lpstr>Slide 18</vt:lpstr>
      <vt:lpstr>Slide 19</vt:lpstr>
      <vt:lpstr>Slide 20</vt:lpstr>
      <vt:lpstr>Inflamação</vt:lpstr>
      <vt:lpstr>Slide 22</vt:lpstr>
      <vt:lpstr>Abordagem da Disfunção Pulmonar</vt:lpstr>
      <vt:lpstr>Slide 24</vt:lpstr>
      <vt:lpstr>Slide 25</vt:lpstr>
      <vt:lpstr>PROVHILO TRIAL</vt:lpstr>
      <vt:lpstr>PROVHILO TRIAL</vt:lpstr>
      <vt:lpstr>Slide 28</vt:lpstr>
      <vt:lpstr>Slide 29</vt:lpstr>
      <vt:lpstr>Slide 30</vt:lpstr>
      <vt:lpstr>Slide 31</vt:lpstr>
      <vt:lpstr>Slide 32</vt:lpstr>
      <vt:lpstr>Slide 33</vt:lpstr>
      <vt:lpstr>Slide 34</vt:lpstr>
      <vt:lpstr>DOSIMETRIA</vt:lpstr>
      <vt:lpstr>DOSIMETRIA</vt:lpstr>
      <vt:lpstr>Monitorização</vt:lpstr>
      <vt:lpstr>Monitorização</vt:lpstr>
      <vt:lpstr>Capnografia</vt:lpstr>
      <vt:lpstr>Capnografia</vt:lpstr>
      <vt:lpstr>Espaço Morto</vt:lpstr>
      <vt:lpstr>Slide 42</vt:lpstr>
      <vt:lpstr>Espaço Morto</vt:lpstr>
      <vt:lpstr>Espaço Morto</vt:lpstr>
      <vt:lpstr>Slide 45</vt:lpstr>
      <vt:lpstr>v</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Vt pequeno: Aumento do Pa-Pet CO2</vt:lpstr>
      <vt:lpstr>Espaço Morto</vt:lpstr>
      <vt:lpstr>Slide 61</vt:lpstr>
      <vt:lpstr>Slide 62</vt:lpstr>
      <vt:lpstr>Espaço Morto</vt:lpstr>
      <vt:lpstr>Espaço Morto</vt:lpstr>
      <vt:lpstr>Slide 65</vt:lpstr>
      <vt:lpstr>Slide 66</vt:lpstr>
      <vt:lpstr>Slide 67</vt:lpstr>
      <vt:lpstr>Manter Vt Efetivo</vt:lpstr>
      <vt:lpstr>Espaço Morto</vt:lpstr>
      <vt:lpstr>Slide 70</vt:lpstr>
      <vt:lpstr>Slide 71</vt:lpstr>
    </vt:vector>
  </TitlesOfParts>
  <Company>Usuário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Usuário</dc:creator>
  <cp:lastModifiedBy>PRM</cp:lastModifiedBy>
  <cp:revision>333</cp:revision>
  <dcterms:created xsi:type="dcterms:W3CDTF">2011-10-01T22:54:08Z</dcterms:created>
  <dcterms:modified xsi:type="dcterms:W3CDTF">2014-12-13T00:13:50Z</dcterms:modified>
</cp:coreProperties>
</file>