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6" r:id="rId2"/>
    <p:sldId id="262" r:id="rId3"/>
    <p:sldId id="264" r:id="rId4"/>
    <p:sldId id="263" r:id="rId5"/>
    <p:sldId id="265" r:id="rId6"/>
    <p:sldId id="269" r:id="rId7"/>
    <p:sldId id="267" r:id="rId8"/>
    <p:sldId id="268" r:id="rId9"/>
    <p:sldId id="270" r:id="rId10"/>
    <p:sldId id="271" r:id="rId11"/>
    <p:sldId id="272" r:id="rId12"/>
    <p:sldId id="273" r:id="rId13"/>
    <p:sldId id="274" r:id="rId14"/>
    <p:sldId id="275" r:id="rId15"/>
    <p:sldId id="277" r:id="rId16"/>
    <p:sldId id="278" r:id="rId17"/>
    <p:sldId id="279" r:id="rId18"/>
    <p:sldId id="280" r:id="rId19"/>
    <p:sldId id="293" r:id="rId20"/>
    <p:sldId id="281" r:id="rId21"/>
    <p:sldId id="294" r:id="rId22"/>
    <p:sldId id="282" r:id="rId23"/>
    <p:sldId id="283" r:id="rId24"/>
    <p:sldId id="295" r:id="rId25"/>
    <p:sldId id="296" r:id="rId26"/>
    <p:sldId id="297" r:id="rId27"/>
    <p:sldId id="301" r:id="rId28"/>
    <p:sldId id="298" r:id="rId29"/>
    <p:sldId id="300" r:id="rId30"/>
    <p:sldId id="299" r:id="rId31"/>
    <p:sldId id="302" r:id="rId32"/>
    <p:sldId id="303" r:id="rId33"/>
    <p:sldId id="304" r:id="rId34"/>
    <p:sldId id="305" r:id="rId35"/>
    <p:sldId id="310" r:id="rId36"/>
    <p:sldId id="309" r:id="rId37"/>
    <p:sldId id="308" r:id="rId38"/>
    <p:sldId id="307" r:id="rId39"/>
    <p:sldId id="306" r:id="rId40"/>
    <p:sldId id="284" r:id="rId41"/>
    <p:sldId id="285" r:id="rId42"/>
    <p:sldId id="316" r:id="rId43"/>
    <p:sldId id="290" r:id="rId44"/>
    <p:sldId id="311" r:id="rId45"/>
    <p:sldId id="312" r:id="rId46"/>
    <p:sldId id="314" r:id="rId47"/>
    <p:sldId id="315" r:id="rId48"/>
    <p:sldId id="327" r:id="rId49"/>
    <p:sldId id="328" r:id="rId50"/>
    <p:sldId id="317" r:id="rId51"/>
    <p:sldId id="318" r:id="rId52"/>
    <p:sldId id="319" r:id="rId53"/>
    <p:sldId id="320" r:id="rId54"/>
    <p:sldId id="321" r:id="rId55"/>
    <p:sldId id="322" r:id="rId56"/>
    <p:sldId id="323" r:id="rId57"/>
    <p:sldId id="324" r:id="rId58"/>
    <p:sldId id="325" r:id="rId59"/>
    <p:sldId id="326" r:id="rId60"/>
    <p:sldId id="289" r:id="rId61"/>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charset="0"/>
        <a:ea typeface="+mn-ea"/>
        <a:cs typeface="Arial" charset="0"/>
      </a:defRPr>
    </a:lvl1pPr>
    <a:lvl2pPr marL="457200" algn="l" rtl="0" eaLnBrk="0" fontAlgn="base" hangingPunct="0">
      <a:spcBef>
        <a:spcPct val="0"/>
      </a:spcBef>
      <a:spcAft>
        <a:spcPct val="0"/>
      </a:spcAft>
      <a:defRPr kern="1200">
        <a:solidFill>
          <a:schemeClr val="tx1"/>
        </a:solidFill>
        <a:latin typeface="Arial" charset="0"/>
        <a:ea typeface="+mn-ea"/>
        <a:cs typeface="Arial" charset="0"/>
      </a:defRPr>
    </a:lvl2pPr>
    <a:lvl3pPr marL="914400" algn="l" rtl="0" eaLnBrk="0" fontAlgn="base" hangingPunct="0">
      <a:spcBef>
        <a:spcPct val="0"/>
      </a:spcBef>
      <a:spcAft>
        <a:spcPct val="0"/>
      </a:spcAft>
      <a:defRPr kern="1200">
        <a:solidFill>
          <a:schemeClr val="tx1"/>
        </a:solidFill>
        <a:latin typeface="Arial" charset="0"/>
        <a:ea typeface="+mn-ea"/>
        <a:cs typeface="Arial" charset="0"/>
      </a:defRPr>
    </a:lvl3pPr>
    <a:lvl4pPr marL="1371600" algn="l" rtl="0" eaLnBrk="0" fontAlgn="base" hangingPunct="0">
      <a:spcBef>
        <a:spcPct val="0"/>
      </a:spcBef>
      <a:spcAft>
        <a:spcPct val="0"/>
      </a:spcAft>
      <a:defRPr kern="1200">
        <a:solidFill>
          <a:schemeClr val="tx1"/>
        </a:solidFill>
        <a:latin typeface="Arial" charset="0"/>
        <a:ea typeface="+mn-ea"/>
        <a:cs typeface="Arial" charset="0"/>
      </a:defRPr>
    </a:lvl4pPr>
    <a:lvl5pPr marL="1828800" algn="l" rtl="0" eaLnBrk="0" fontAlgn="base" hangingPunct="0">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2AB39859-895E-469C-B7F3-3B33589C3B05}" type="datetimeFigureOut">
              <a:rPr lang="pt-BR"/>
              <a:pPr>
                <a:defRPr/>
              </a:pPr>
              <a:t>04/10/2013</a:t>
            </a:fld>
            <a:endParaRPr lang="pt-BR" dirty="0"/>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dirty="0" smtClean="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AA995070-DB74-4134-8B58-D8DC84BD4C73}" type="slidenum">
              <a:rPr lang="pt-BR"/>
              <a:pPr>
                <a:defRPr/>
              </a:pPr>
              <a:t>‹nº›</a:t>
            </a:fld>
            <a:endParaRPr lang="pt-BR" dirty="0"/>
          </a:p>
        </p:txBody>
      </p:sp>
    </p:spTree>
    <p:extLst>
      <p:ext uri="{BB962C8B-B14F-4D97-AF65-F5344CB8AC3E}">
        <p14:creationId xmlns:p14="http://schemas.microsoft.com/office/powerpoint/2010/main" val="23342622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altLang="pt-BR" dirty="0" smtClean="0"/>
          </a:p>
        </p:txBody>
      </p:sp>
      <p:sp>
        <p:nvSpPr>
          <p:cNvPr id="6349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E41FAD5B-D118-463C-ADFE-5D6ECFDEEAB0}" type="slidenum">
              <a:rPr lang="pt-BR" altLang="pt-BR" smtClean="0"/>
              <a:pPr/>
              <a:t>39</a:t>
            </a:fld>
            <a:endParaRPr lang="pt-BR" altLang="pt-BR"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76FECB4A-E98C-4F89-B172-FBA3468E7FF1}" type="datetimeFigureOut">
              <a:rPr lang="pt-BR"/>
              <a:pPr>
                <a:defRPr/>
              </a:pPr>
              <a:t>04/10/2013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A1DDC58F-4E24-4F57-8BC7-89FB664F30FD}" type="slidenum">
              <a:rPr lang="pt-BR" altLang="pt-BR"/>
              <a:pPr>
                <a:defRPr/>
              </a:pPr>
              <a:t>‹nº›</a:t>
            </a:fld>
            <a:endParaRPr lang="pt-BR" altLang="pt-BR" dirty="0"/>
          </a:p>
        </p:txBody>
      </p:sp>
    </p:spTree>
    <p:extLst>
      <p:ext uri="{BB962C8B-B14F-4D97-AF65-F5344CB8AC3E}">
        <p14:creationId xmlns:p14="http://schemas.microsoft.com/office/powerpoint/2010/main" val="1053389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0EB6241-DE32-4E32-AC09-AE7A67F5F67D}" type="datetimeFigureOut">
              <a:rPr lang="pt-BR"/>
              <a:pPr>
                <a:defRPr/>
              </a:pPr>
              <a:t>04/10/2013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2F570E05-578E-44E2-8640-C09451089563}" type="slidenum">
              <a:rPr lang="pt-BR" altLang="pt-BR"/>
              <a:pPr>
                <a:defRPr/>
              </a:pPr>
              <a:t>‹nº›</a:t>
            </a:fld>
            <a:endParaRPr lang="pt-BR" altLang="pt-BR" dirty="0"/>
          </a:p>
        </p:txBody>
      </p:sp>
    </p:spTree>
    <p:extLst>
      <p:ext uri="{BB962C8B-B14F-4D97-AF65-F5344CB8AC3E}">
        <p14:creationId xmlns:p14="http://schemas.microsoft.com/office/powerpoint/2010/main" val="29277412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7491B2ED-869B-4F4B-AC8E-19C88C4CD2ED}" type="datetimeFigureOut">
              <a:rPr lang="pt-BR"/>
              <a:pPr>
                <a:defRPr/>
              </a:pPr>
              <a:t>04/10/2013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8E0CD4C3-8771-4EA8-8A4B-F75F42FFF3D0}" type="slidenum">
              <a:rPr lang="pt-BR" altLang="pt-BR"/>
              <a:pPr>
                <a:defRPr/>
              </a:pPr>
              <a:t>‹nº›</a:t>
            </a:fld>
            <a:endParaRPr lang="pt-BR" altLang="pt-BR" dirty="0"/>
          </a:p>
        </p:txBody>
      </p:sp>
    </p:spTree>
    <p:extLst>
      <p:ext uri="{BB962C8B-B14F-4D97-AF65-F5344CB8AC3E}">
        <p14:creationId xmlns:p14="http://schemas.microsoft.com/office/powerpoint/2010/main" val="3541525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6D1C31EF-4F50-46B5-B3C1-3E282D1124AF}" type="datetimeFigureOut">
              <a:rPr lang="pt-BR"/>
              <a:pPr>
                <a:defRPr/>
              </a:pPr>
              <a:t>04/10/2013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1CB18B60-D675-4DFB-9FD5-6A359B9F6AD7}" type="slidenum">
              <a:rPr lang="pt-BR" altLang="pt-BR"/>
              <a:pPr>
                <a:defRPr/>
              </a:pPr>
              <a:t>‹nº›</a:t>
            </a:fld>
            <a:endParaRPr lang="pt-BR" altLang="pt-BR" dirty="0"/>
          </a:p>
        </p:txBody>
      </p:sp>
    </p:spTree>
    <p:extLst>
      <p:ext uri="{BB962C8B-B14F-4D97-AF65-F5344CB8AC3E}">
        <p14:creationId xmlns:p14="http://schemas.microsoft.com/office/powerpoint/2010/main" val="912323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AAFE5313-319E-4514-BDC0-1D660E2ED5F4}" type="datetimeFigureOut">
              <a:rPr lang="pt-BR"/>
              <a:pPr>
                <a:defRPr/>
              </a:pPr>
              <a:t>04/10/2013</a:t>
            </a:fld>
            <a:endParaRPr lang="pt-BR" dirty="0"/>
          </a:p>
        </p:txBody>
      </p:sp>
      <p:sp>
        <p:nvSpPr>
          <p:cNvPr id="8" name="Espaço Reservado para Rodapé 4"/>
          <p:cNvSpPr>
            <a:spLocks noGrp="1"/>
          </p:cNvSpPr>
          <p:nvPr>
            <p:ph type="ftr" sz="quarter" idx="11"/>
          </p:nvPr>
        </p:nvSpPr>
        <p:spPr/>
        <p:txBody>
          <a:bodyPr/>
          <a:lstStyle>
            <a:lvl1pPr>
              <a:defRPr/>
            </a:lvl1pPr>
          </a:lstStyle>
          <a:p>
            <a:pPr>
              <a:defRPr/>
            </a:pPr>
            <a:endParaRPr lang="pt-BR" dirty="0"/>
          </a:p>
        </p:txBody>
      </p:sp>
      <p:sp>
        <p:nvSpPr>
          <p:cNvPr id="9" name="Espaço Reservado para Número de Slide 5"/>
          <p:cNvSpPr>
            <a:spLocks noGrp="1"/>
          </p:cNvSpPr>
          <p:nvPr>
            <p:ph type="sldNum" sz="quarter" idx="12"/>
          </p:nvPr>
        </p:nvSpPr>
        <p:spPr/>
        <p:txBody>
          <a:bodyPr/>
          <a:lstStyle>
            <a:lvl1pPr>
              <a:defRPr/>
            </a:lvl1pPr>
          </a:lstStyle>
          <a:p>
            <a:pPr>
              <a:defRPr/>
            </a:pPr>
            <a:fld id="{00911EAB-CE9C-4DAE-804F-BBC2A2DEE053}" type="slidenum">
              <a:rPr lang="pt-BR" altLang="pt-BR"/>
              <a:pPr>
                <a:defRPr/>
              </a:pPr>
              <a:t>‹nº›</a:t>
            </a:fld>
            <a:endParaRPr lang="pt-BR" altLang="pt-BR" dirty="0"/>
          </a:p>
        </p:txBody>
      </p:sp>
    </p:spTree>
    <p:extLst>
      <p:ext uri="{BB962C8B-B14F-4D97-AF65-F5344CB8AC3E}">
        <p14:creationId xmlns:p14="http://schemas.microsoft.com/office/powerpoint/2010/main" val="2525743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CB26DFDD-30E9-4A52-B9B1-2ABC39D00691}" type="datetimeFigureOut">
              <a:rPr lang="pt-BR"/>
              <a:pPr>
                <a:defRPr/>
              </a:pPr>
              <a:t>04/10/2013</a:t>
            </a:fld>
            <a:endParaRPr lang="pt-BR" dirty="0"/>
          </a:p>
        </p:txBody>
      </p:sp>
      <p:sp>
        <p:nvSpPr>
          <p:cNvPr id="4" name="Espaço Reservado para Rodapé 4"/>
          <p:cNvSpPr>
            <a:spLocks noGrp="1"/>
          </p:cNvSpPr>
          <p:nvPr>
            <p:ph type="ftr" sz="quarter" idx="11"/>
          </p:nvPr>
        </p:nvSpPr>
        <p:spPr/>
        <p:txBody>
          <a:bodyPr/>
          <a:lstStyle>
            <a:lvl1pPr>
              <a:defRPr/>
            </a:lvl1pPr>
          </a:lstStyle>
          <a:p>
            <a:pPr>
              <a:defRPr/>
            </a:pPr>
            <a:endParaRPr lang="pt-BR" dirty="0"/>
          </a:p>
        </p:txBody>
      </p:sp>
      <p:sp>
        <p:nvSpPr>
          <p:cNvPr id="5" name="Espaço Reservado para Número de Slide 5"/>
          <p:cNvSpPr>
            <a:spLocks noGrp="1"/>
          </p:cNvSpPr>
          <p:nvPr>
            <p:ph type="sldNum" sz="quarter" idx="12"/>
          </p:nvPr>
        </p:nvSpPr>
        <p:spPr/>
        <p:txBody>
          <a:bodyPr/>
          <a:lstStyle>
            <a:lvl1pPr>
              <a:defRPr/>
            </a:lvl1pPr>
          </a:lstStyle>
          <a:p>
            <a:pPr>
              <a:defRPr/>
            </a:pPr>
            <a:fld id="{CFAB00F6-2949-48CA-9B0B-6365746EBBEE}" type="slidenum">
              <a:rPr lang="pt-BR" altLang="pt-BR"/>
              <a:pPr>
                <a:defRPr/>
              </a:pPr>
              <a:t>‹nº›</a:t>
            </a:fld>
            <a:endParaRPr lang="pt-BR" altLang="pt-BR" dirty="0"/>
          </a:p>
        </p:txBody>
      </p:sp>
    </p:spTree>
    <p:extLst>
      <p:ext uri="{BB962C8B-B14F-4D97-AF65-F5344CB8AC3E}">
        <p14:creationId xmlns:p14="http://schemas.microsoft.com/office/powerpoint/2010/main" val="1361468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2759EEC2-210E-4772-AFFA-13CE219F88B5}" type="datetimeFigureOut">
              <a:rPr lang="pt-BR"/>
              <a:pPr>
                <a:defRPr/>
              </a:pPr>
              <a:t>04/10/2013</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endParaRPr lang="pt-BR" dirty="0"/>
          </a:p>
        </p:txBody>
      </p:sp>
      <p:sp>
        <p:nvSpPr>
          <p:cNvPr id="4" name="Espaço Reservado para Número de Slide 5"/>
          <p:cNvSpPr>
            <a:spLocks noGrp="1"/>
          </p:cNvSpPr>
          <p:nvPr>
            <p:ph type="sldNum" sz="quarter" idx="12"/>
          </p:nvPr>
        </p:nvSpPr>
        <p:spPr/>
        <p:txBody>
          <a:bodyPr/>
          <a:lstStyle>
            <a:lvl1pPr>
              <a:defRPr/>
            </a:lvl1pPr>
          </a:lstStyle>
          <a:p>
            <a:pPr>
              <a:defRPr/>
            </a:pPr>
            <a:fld id="{FD3EA9B8-6B46-4BED-99D8-2249E7F91BDF}" type="slidenum">
              <a:rPr lang="pt-BR" altLang="pt-BR"/>
              <a:pPr>
                <a:defRPr/>
              </a:pPr>
              <a:t>‹nº›</a:t>
            </a:fld>
            <a:endParaRPr lang="pt-BR" altLang="pt-BR" dirty="0"/>
          </a:p>
        </p:txBody>
      </p:sp>
    </p:spTree>
    <p:extLst>
      <p:ext uri="{BB962C8B-B14F-4D97-AF65-F5344CB8AC3E}">
        <p14:creationId xmlns:p14="http://schemas.microsoft.com/office/powerpoint/2010/main" val="1314125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D5EA6F63-FAB4-479B-9449-5F0A5463B229}" type="datetimeFigureOut">
              <a:rPr lang="pt-BR"/>
              <a:pPr>
                <a:defRPr/>
              </a:pPr>
              <a:t>04/10/2013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C631181E-63B7-43D0-83C5-93B5E7C02AD8}" type="slidenum">
              <a:rPr lang="pt-BR" altLang="pt-BR"/>
              <a:pPr>
                <a:defRPr/>
              </a:pPr>
              <a:t>‹nº›</a:t>
            </a:fld>
            <a:endParaRPr lang="pt-BR" altLang="pt-BR" dirty="0"/>
          </a:p>
        </p:txBody>
      </p:sp>
    </p:spTree>
    <p:extLst>
      <p:ext uri="{BB962C8B-B14F-4D97-AF65-F5344CB8AC3E}">
        <p14:creationId xmlns:p14="http://schemas.microsoft.com/office/powerpoint/2010/main" val="4068179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dirty="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F0207593-CA26-4299-8C36-3B1D84CB0FAC}" type="datetimeFigureOut">
              <a:rPr lang="pt-BR"/>
              <a:pPr>
                <a:defRPr/>
              </a:pPr>
              <a:t>04/10/2013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dirty="0"/>
          </a:p>
        </p:txBody>
      </p:sp>
      <p:sp>
        <p:nvSpPr>
          <p:cNvPr id="7" name="Espaço Reservado para Número de Slide 5"/>
          <p:cNvSpPr>
            <a:spLocks noGrp="1"/>
          </p:cNvSpPr>
          <p:nvPr>
            <p:ph type="sldNum" sz="quarter" idx="12"/>
          </p:nvPr>
        </p:nvSpPr>
        <p:spPr/>
        <p:txBody>
          <a:bodyPr/>
          <a:lstStyle>
            <a:lvl1pPr>
              <a:defRPr/>
            </a:lvl1pPr>
          </a:lstStyle>
          <a:p>
            <a:pPr>
              <a:defRPr/>
            </a:pPr>
            <a:fld id="{465CC256-B79A-4290-A335-B5FB14689EA5}" type="slidenum">
              <a:rPr lang="pt-BR" altLang="pt-BR"/>
              <a:pPr>
                <a:defRPr/>
              </a:pPr>
              <a:t>‹nº›</a:t>
            </a:fld>
            <a:endParaRPr lang="pt-BR" altLang="pt-BR" dirty="0"/>
          </a:p>
        </p:txBody>
      </p:sp>
    </p:spTree>
    <p:extLst>
      <p:ext uri="{BB962C8B-B14F-4D97-AF65-F5344CB8AC3E}">
        <p14:creationId xmlns:p14="http://schemas.microsoft.com/office/powerpoint/2010/main" val="2467518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E1798985-C85A-410C-B085-1CA2626A8A12}" type="datetimeFigureOut">
              <a:rPr lang="pt-BR"/>
              <a:pPr>
                <a:defRPr/>
              </a:pPr>
              <a:t>04/10/2013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62EB3375-908A-4C08-B6AD-3CBEF56423E1}" type="slidenum">
              <a:rPr lang="pt-BR" altLang="pt-BR"/>
              <a:pPr>
                <a:defRPr/>
              </a:pPr>
              <a:t>‹nº›</a:t>
            </a:fld>
            <a:endParaRPr lang="pt-BR" altLang="pt-BR" dirty="0"/>
          </a:p>
        </p:txBody>
      </p:sp>
    </p:spTree>
    <p:extLst>
      <p:ext uri="{BB962C8B-B14F-4D97-AF65-F5344CB8AC3E}">
        <p14:creationId xmlns:p14="http://schemas.microsoft.com/office/powerpoint/2010/main" val="3390652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524C6781-9156-4868-898E-CAC57E25F930}" type="datetimeFigureOut">
              <a:rPr lang="pt-BR"/>
              <a:pPr>
                <a:defRPr/>
              </a:pPr>
              <a:t>04/10/2013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dirty="0"/>
          </a:p>
        </p:txBody>
      </p:sp>
      <p:sp>
        <p:nvSpPr>
          <p:cNvPr id="6" name="Espaço Reservado para Número de Slide 5"/>
          <p:cNvSpPr>
            <a:spLocks noGrp="1"/>
          </p:cNvSpPr>
          <p:nvPr>
            <p:ph type="sldNum" sz="quarter" idx="12"/>
          </p:nvPr>
        </p:nvSpPr>
        <p:spPr/>
        <p:txBody>
          <a:bodyPr/>
          <a:lstStyle>
            <a:lvl1pPr>
              <a:defRPr/>
            </a:lvl1pPr>
          </a:lstStyle>
          <a:p>
            <a:pPr>
              <a:defRPr/>
            </a:pPr>
            <a:fld id="{B10751A3-0635-4314-942C-EF1969A6B6BC}" type="slidenum">
              <a:rPr lang="pt-BR" altLang="pt-BR"/>
              <a:pPr>
                <a:defRPr/>
              </a:pPr>
              <a:t>‹nº›</a:t>
            </a:fld>
            <a:endParaRPr lang="pt-BR" altLang="pt-BR" dirty="0"/>
          </a:p>
        </p:txBody>
      </p:sp>
    </p:spTree>
    <p:extLst>
      <p:ext uri="{BB962C8B-B14F-4D97-AF65-F5344CB8AC3E}">
        <p14:creationId xmlns:p14="http://schemas.microsoft.com/office/powerpoint/2010/main" val="6515785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FBAFC42E-6406-41BE-9D32-32BDF54FD69E}" type="datetimeFigureOut">
              <a:rPr lang="pt-BR"/>
              <a:pPr>
                <a:defRPr/>
              </a:pPr>
              <a:t>04/10/2013</a:t>
            </a:fld>
            <a:endParaRPr lang="pt-BR" dirty="0"/>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pt-BR" dirty="0"/>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Arial" charset="0"/>
              </a:defRPr>
            </a:lvl1pPr>
          </a:lstStyle>
          <a:p>
            <a:pPr>
              <a:defRPr/>
            </a:pPr>
            <a:fld id="{626F4976-9467-41B5-9B99-B15248BFB7CD}" type="slidenum">
              <a:rPr lang="pt-BR" altLang="pt-BR"/>
              <a:pPr>
                <a:defRPr/>
              </a:pPr>
              <a:t>‹nº›</a:t>
            </a:fld>
            <a:endParaRPr lang="pt-BR" altLang="pt-B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paulomargotto.com.br/documentos/Analgesia%20e%20Sedacao-RN%20vent.doc" TargetMode="Externa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ncbi.nlm.nih.gov/pubmed/15158628" TargetMode="External"/><Relationship Id="rId1" Type="http://schemas.openxmlformats.org/officeDocument/2006/relationships/slideLayout" Target="../slideLayouts/slideLayout2.xml"/><Relationship Id="rId4" Type="http://schemas.openxmlformats.org/officeDocument/2006/relationships/hyperlink" Target="http://www.paulomargotto.com.br/" TargetMode="External"/></Relationships>
</file>

<file path=ppt/slides/_rels/slide47.xml.rels><?xml version="1.0" encoding="UTF-8" standalone="yes"?>
<Relationships xmlns="http://schemas.openxmlformats.org/package/2006/relationships"><Relationship Id="rId2" Type="http://schemas.openxmlformats.org/officeDocument/2006/relationships/hyperlink" Target="http://www.ncbi.nlm.nih.gov/pubmed/16117990"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hyperlink" Target="http://www.paulomargotto.com.br/" TargetMode="External"/><Relationship Id="rId4" Type="http://schemas.openxmlformats.org/officeDocument/2006/relationships/image" Target="../media/image22.png"/></Relationships>
</file>

<file path=ppt/slides/_rels/slide49.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www.ncbi.nlm.nih.gov/pubmed/23037996"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www.ncbi.nlm.nih.gov/pubmed/20977897"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25488" y="2420938"/>
            <a:ext cx="7772400" cy="1470025"/>
          </a:xfrm>
        </p:spPr>
        <p:txBody>
          <a:bodyPr rtlCol="0">
            <a:normAutofit fontScale="90000"/>
          </a:bodyPr>
          <a:lstStyle/>
          <a:p>
            <a:pPr eaLnBrk="1" fontAlgn="auto" hangingPunct="1">
              <a:spcAft>
                <a:spcPts val="0"/>
              </a:spcAft>
              <a:defRPr/>
            </a:pPr>
            <a:r>
              <a:rPr lang="pt-BR" sz="3100" dirty="0" smtClean="0"/>
              <a:t/>
            </a:r>
            <a:br>
              <a:rPr lang="pt-BR" sz="3100" dirty="0" smtClean="0"/>
            </a:br>
            <a:r>
              <a:rPr lang="pt-BR" sz="3100" dirty="0"/>
              <a:t/>
            </a:r>
            <a:br>
              <a:rPr lang="pt-BR" sz="3100" dirty="0"/>
            </a:br>
            <a:r>
              <a:rPr lang="pt-BR" sz="3100" b="1" dirty="0" smtClean="0">
                <a:solidFill>
                  <a:srgbClr val="0000FF"/>
                </a:solidFill>
              </a:rPr>
              <a:t>Eficácia e segurança da infusão contínua de fentanil para o controle da dor em recém-nascidos pré-termos em ventilação mecânica</a:t>
            </a:r>
            <a:br>
              <a:rPr lang="pt-BR" sz="3100" b="1" dirty="0" smtClean="0">
                <a:solidFill>
                  <a:srgbClr val="0000FF"/>
                </a:solidFill>
              </a:rPr>
            </a:br>
            <a:r>
              <a:rPr lang="pt-BR" sz="2700" i="1" dirty="0" smtClean="0"/>
              <a:t>Efficacy and safety of continuous infusion of fentanyl for pain control in preterm newborns on mechanical ventilation</a:t>
            </a:r>
            <a:br>
              <a:rPr lang="pt-BR" sz="2700" i="1" dirty="0" smtClean="0"/>
            </a:br>
            <a:r>
              <a:rPr lang="pt-BR" sz="2700" i="1" dirty="0" smtClean="0"/>
              <a:t>Ancora G, Lago P, Garreti E et al (Itália)</a:t>
            </a:r>
            <a:r>
              <a:rPr lang="pt-BR" sz="2700" i="1" dirty="0"/>
              <a:t/>
            </a:r>
            <a:br>
              <a:rPr lang="pt-BR" sz="2700" i="1" dirty="0"/>
            </a:br>
            <a:r>
              <a:rPr lang="pt-BR" sz="2700" b="1" i="1" dirty="0" smtClean="0"/>
              <a:t>J Pediatr 2013;163:645-51</a:t>
            </a:r>
            <a:br>
              <a:rPr lang="pt-BR" sz="2700" b="1" i="1" dirty="0" smtClean="0"/>
            </a:br>
            <a:r>
              <a:rPr lang="pt-BR" sz="2700" b="1" i="1" dirty="0" smtClean="0"/>
              <a:t>Escola Superior de Ciências da Saúde (ESCS)/SES/DF</a:t>
            </a:r>
            <a:r>
              <a:rPr lang="pt-BR" sz="2700" i="1" dirty="0"/>
              <a:t/>
            </a:r>
            <a:br>
              <a:rPr lang="pt-BR" sz="2700" i="1" dirty="0"/>
            </a:br>
            <a:endParaRPr lang="pt-BR" sz="2700" i="1" dirty="0"/>
          </a:p>
        </p:txBody>
      </p:sp>
      <p:sp>
        <p:nvSpPr>
          <p:cNvPr id="3" name="Subtítulo 2"/>
          <p:cNvSpPr>
            <a:spLocks noGrp="1"/>
          </p:cNvSpPr>
          <p:nvPr>
            <p:ph type="subTitle" idx="1"/>
          </p:nvPr>
        </p:nvSpPr>
        <p:spPr>
          <a:xfrm>
            <a:off x="1444625" y="4941888"/>
            <a:ext cx="6400800" cy="1752600"/>
          </a:xfrm>
        </p:spPr>
        <p:txBody>
          <a:bodyPr rtlCol="0">
            <a:normAutofit fontScale="77500" lnSpcReduction="20000"/>
          </a:bodyPr>
          <a:lstStyle/>
          <a:p>
            <a:pPr eaLnBrk="1" fontAlgn="auto" hangingPunct="1">
              <a:spcAft>
                <a:spcPts val="0"/>
              </a:spcAft>
              <a:buFont typeface="Arial" pitchFamily="34" charset="0"/>
              <a:buNone/>
              <a:defRPr/>
            </a:pPr>
            <a:r>
              <a:rPr lang="pt-BR" sz="3000" dirty="0" smtClean="0">
                <a:solidFill>
                  <a:schemeClr val="tx1"/>
                </a:solidFill>
              </a:rPr>
              <a:t>Apresentação: Diego Lago Pachá,  Gustavo Henrique Valadares</a:t>
            </a:r>
          </a:p>
          <a:p>
            <a:pPr eaLnBrk="1" fontAlgn="auto" hangingPunct="1">
              <a:spcAft>
                <a:spcPts val="0"/>
              </a:spcAft>
              <a:buFont typeface="Arial" pitchFamily="34" charset="0"/>
              <a:buNone/>
              <a:defRPr/>
            </a:pPr>
            <a:r>
              <a:rPr lang="pt-BR" sz="3000" dirty="0" smtClean="0">
                <a:solidFill>
                  <a:schemeClr val="tx1"/>
                </a:solidFill>
              </a:rPr>
              <a:t>Coordenação: Paulo R. Margotto</a:t>
            </a:r>
          </a:p>
          <a:p>
            <a:pPr eaLnBrk="1" fontAlgn="auto" hangingPunct="1">
              <a:spcAft>
                <a:spcPts val="0"/>
              </a:spcAft>
              <a:buFont typeface="Arial" pitchFamily="34" charset="0"/>
              <a:buNone/>
              <a:defRPr/>
            </a:pPr>
            <a:r>
              <a:rPr lang="pt-BR" sz="3000" dirty="0" smtClean="0">
                <a:solidFill>
                  <a:schemeClr val="tx1"/>
                </a:solidFill>
                <a:hlinkClick r:id="rId2"/>
              </a:rPr>
              <a:t>www.paulomargotto.com.br</a:t>
            </a:r>
            <a:r>
              <a:rPr lang="pt-BR" sz="3000" dirty="0" smtClean="0">
                <a:solidFill>
                  <a:schemeClr val="tx1"/>
                </a:solidFill>
              </a:rPr>
              <a:t> </a:t>
            </a:r>
          </a:p>
          <a:p>
            <a:pPr eaLnBrk="1" fontAlgn="auto" hangingPunct="1">
              <a:spcAft>
                <a:spcPts val="0"/>
              </a:spcAft>
              <a:buFont typeface="Arial" pitchFamily="34" charset="0"/>
              <a:buNone/>
              <a:defRPr/>
            </a:pPr>
            <a:r>
              <a:rPr lang="pt-BR" dirty="0" smtClean="0">
                <a:solidFill>
                  <a:schemeClr val="tx1"/>
                </a:solidFill>
              </a:rPr>
              <a:t>  </a:t>
            </a:r>
            <a:endParaRPr lang="pt-BR" dirty="0">
              <a:solidFill>
                <a:schemeClr val="tx1"/>
              </a:solidFill>
            </a:endParaRPr>
          </a:p>
        </p:txBody>
      </p:sp>
      <p:sp>
        <p:nvSpPr>
          <p:cNvPr id="2052" name="CaixaDeTexto 4"/>
          <p:cNvSpPr txBox="1">
            <a:spLocks noChangeArrowheads="1"/>
          </p:cNvSpPr>
          <p:nvPr/>
        </p:nvSpPr>
        <p:spPr bwMode="auto">
          <a:xfrm>
            <a:off x="1444625" y="6203950"/>
            <a:ext cx="64087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pt-BR" altLang="pt-BR" sz="1800" dirty="0"/>
              <a:t>Brasília, 28 de setembro de 2013</a:t>
            </a:r>
          </a:p>
        </p:txBody>
      </p:sp>
      <p:pic>
        <p:nvPicPr>
          <p:cNvPr id="2053" name="Picture 7" descr="DSC0696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00" y="1588"/>
            <a:ext cx="2544763"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m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99792" y="157593"/>
            <a:ext cx="3191080" cy="15955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5" name="Picture 6" descr="DSC0494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4888" y="122238"/>
            <a:ext cx="2379662" cy="178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ítulo 1"/>
          <p:cNvSpPr>
            <a:spLocks noGrp="1"/>
          </p:cNvSpPr>
          <p:nvPr>
            <p:ph type="title"/>
          </p:nvPr>
        </p:nvSpPr>
        <p:spPr/>
        <p:txBody>
          <a:bodyPr/>
          <a:lstStyle/>
          <a:p>
            <a:pPr eaLnBrk="1" hangingPunct="1"/>
            <a:r>
              <a:rPr lang="pt-BR" altLang="pt-BR" dirty="0" smtClean="0">
                <a:solidFill>
                  <a:srgbClr val="0000FF"/>
                </a:solidFill>
              </a:rPr>
              <a:t>Introdução</a:t>
            </a:r>
          </a:p>
        </p:txBody>
      </p:sp>
      <p:sp>
        <p:nvSpPr>
          <p:cNvPr id="3" name="Espaço Reservado para Conteúdo 2"/>
          <p:cNvSpPr>
            <a:spLocks noGrp="1"/>
          </p:cNvSpPr>
          <p:nvPr>
            <p:ph idx="1"/>
          </p:nvPr>
        </p:nvSpPr>
        <p:spPr>
          <a:xfrm>
            <a:off x="457200" y="1600200"/>
            <a:ext cx="8229600" cy="4924425"/>
          </a:xfrm>
        </p:spPr>
        <p:txBody>
          <a:bodyPr rtlCol="0">
            <a:normAutofit fontScale="62500" lnSpcReduction="20000"/>
          </a:bodyPr>
          <a:lstStyle/>
          <a:p>
            <a:pPr eaLnBrk="1" fontAlgn="auto" hangingPunct="1">
              <a:spcAft>
                <a:spcPts val="0"/>
              </a:spcAft>
              <a:buFont typeface="Arial" pitchFamily="34" charset="0"/>
              <a:buChar char="•"/>
              <a:defRPr/>
            </a:pPr>
            <a:r>
              <a:rPr lang="pt-BR" dirty="0" smtClean="0"/>
              <a:t>A ventilação mecânica (VM) </a:t>
            </a:r>
            <a:r>
              <a:rPr lang="pt-BR" dirty="0"/>
              <a:t>por tubo endotraqueal e procedimentos invasivos relacionados são fontes de dor e estresse. </a:t>
            </a:r>
            <a:r>
              <a:rPr lang="pt-BR" dirty="0" smtClean="0"/>
              <a:t>Os pacientes adulto  </a:t>
            </a:r>
            <a:r>
              <a:rPr lang="pt-BR" dirty="0"/>
              <a:t>relatam que a ventilação mecânica causa desconforto, dor episódica (durante a aspiração traqueal e </a:t>
            </a:r>
            <a:r>
              <a:rPr lang="pt-BR" dirty="0" smtClean="0"/>
              <a:t>outros procedimentos</a:t>
            </a:r>
            <a:r>
              <a:rPr lang="pt-BR" dirty="0"/>
              <a:t>), e os sentimentos de falta de </a:t>
            </a:r>
            <a:r>
              <a:rPr lang="pt-BR" dirty="0" smtClean="0"/>
              <a:t>ar (1,2);</a:t>
            </a:r>
          </a:p>
          <a:p>
            <a:pPr eaLnBrk="1" fontAlgn="auto" hangingPunct="1">
              <a:spcAft>
                <a:spcPts val="0"/>
              </a:spcAft>
              <a:buFont typeface="Arial" pitchFamily="34" charset="0"/>
              <a:buChar char="•"/>
              <a:defRPr/>
            </a:pPr>
            <a:r>
              <a:rPr lang="pt-BR" dirty="0"/>
              <a:t>Os recém-nascidos </a:t>
            </a:r>
            <a:r>
              <a:rPr lang="pt-BR" dirty="0" smtClean="0"/>
              <a:t>também </a:t>
            </a:r>
            <a:r>
              <a:rPr lang="pt-BR" dirty="0"/>
              <a:t>podem perceber </a:t>
            </a:r>
            <a:r>
              <a:rPr lang="pt-BR" dirty="0" smtClean="0"/>
              <a:t> </a:t>
            </a:r>
            <a:r>
              <a:rPr lang="pt-BR" dirty="0"/>
              <a:t>dor </a:t>
            </a:r>
            <a:r>
              <a:rPr lang="pt-BR" dirty="0" smtClean="0"/>
              <a:t> durante a VM, </a:t>
            </a:r>
            <a:r>
              <a:rPr lang="pt-BR" dirty="0"/>
              <a:t>como </a:t>
            </a:r>
            <a:r>
              <a:rPr lang="pt-BR" dirty="0" smtClean="0"/>
              <a:t>demonstrado </a:t>
            </a:r>
            <a:r>
              <a:rPr lang="pt-BR" dirty="0"/>
              <a:t>por melhores indicadores fisiológicos, bioquímicos e comportamentais de dor e estresse visto em tratamento com </a:t>
            </a:r>
            <a:r>
              <a:rPr lang="pt-BR" dirty="0" smtClean="0"/>
              <a:t>opióides versus placebo (3,5);</a:t>
            </a:r>
          </a:p>
          <a:p>
            <a:pPr eaLnBrk="1" fontAlgn="auto" hangingPunct="1">
              <a:spcAft>
                <a:spcPts val="0"/>
              </a:spcAft>
              <a:buFont typeface="Arial" pitchFamily="34" charset="0"/>
              <a:buChar char="•"/>
              <a:defRPr/>
            </a:pPr>
            <a:r>
              <a:rPr lang="pt-BR" dirty="0" smtClean="0"/>
              <a:t>Estas  mudanças podem levam </a:t>
            </a:r>
            <a:r>
              <a:rPr lang="pt-BR" dirty="0"/>
              <a:t>à instabilidade clínica e possivelmente </a:t>
            </a:r>
            <a:r>
              <a:rPr lang="pt-BR" dirty="0" smtClean="0"/>
              <a:t>aumento da morbimortalidade nos neonatos criticamente doentes (6,7);</a:t>
            </a:r>
          </a:p>
          <a:p>
            <a:pPr eaLnBrk="1" fontAlgn="auto" hangingPunct="1">
              <a:spcAft>
                <a:spcPts val="0"/>
              </a:spcAft>
              <a:buFont typeface="Arial" pitchFamily="34" charset="0"/>
              <a:buChar char="•"/>
              <a:defRPr/>
            </a:pPr>
            <a:r>
              <a:rPr lang="pt-BR" dirty="0" smtClean="0"/>
              <a:t>Medidas não farmacológicas e uso de opióides para melhorar  a morbimortalidades nos RN sob VM estão sendo estudadas (3,5,7,13);</a:t>
            </a:r>
            <a:endParaRPr lang="pt-BR" dirty="0"/>
          </a:p>
          <a:p>
            <a:pPr eaLnBrk="1" fontAlgn="auto" hangingPunct="1">
              <a:spcAft>
                <a:spcPts val="0"/>
              </a:spcAft>
              <a:buFont typeface="Arial" pitchFamily="34" charset="0"/>
              <a:buChar char="•"/>
              <a:defRPr/>
            </a:pPr>
            <a:r>
              <a:rPr lang="pt-BR" dirty="0" smtClean="0"/>
              <a:t>Consensos e </a:t>
            </a:r>
            <a:r>
              <a:rPr lang="pt-BR" i="1" dirty="0" smtClean="0"/>
              <a:t>guidelines</a:t>
            </a:r>
            <a:r>
              <a:rPr lang="pt-BR" dirty="0" smtClean="0"/>
              <a:t> recomendam uso de morfina ou fentanil em baixas doses no controle de dor e estresse na VM;  </a:t>
            </a:r>
          </a:p>
          <a:p>
            <a:pPr eaLnBrk="1" fontAlgn="auto" hangingPunct="1">
              <a:spcAft>
                <a:spcPts val="0"/>
              </a:spcAft>
              <a:buFont typeface="Arial" pitchFamily="34" charset="0"/>
              <a:buChar char="•"/>
              <a:defRPr/>
            </a:pPr>
            <a:r>
              <a:rPr lang="pt-BR" dirty="0" smtClean="0"/>
              <a:t>Consensos nacionais e internacionais, </a:t>
            </a:r>
            <a:r>
              <a:rPr lang="pt-BR" i="1" dirty="0" smtClean="0"/>
              <a:t>guidelines</a:t>
            </a:r>
            <a:r>
              <a:rPr lang="pt-BR" dirty="0" smtClean="0"/>
              <a:t> tem recomendado o uso de baixas doses de morfina ou fentanil para controlar o estresse e dor durante a VM (14-16).</a:t>
            </a:r>
            <a:endParaRPr lang="pt-B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a:xfrm>
            <a:off x="395288" y="0"/>
            <a:ext cx="8229600" cy="1143000"/>
          </a:xfrm>
        </p:spPr>
        <p:txBody>
          <a:bodyPr/>
          <a:lstStyle/>
          <a:p>
            <a:pPr eaLnBrk="1" hangingPunct="1"/>
            <a:r>
              <a:rPr lang="pt-BR" altLang="pt-BR" dirty="0" smtClean="0">
                <a:solidFill>
                  <a:srgbClr val="0000FF"/>
                </a:solidFill>
              </a:rPr>
              <a:t>Introdução </a:t>
            </a:r>
          </a:p>
        </p:txBody>
      </p:sp>
      <p:sp>
        <p:nvSpPr>
          <p:cNvPr id="4099" name="Espaço Reservado para Conteúdo 2"/>
          <p:cNvSpPr>
            <a:spLocks noGrp="1"/>
          </p:cNvSpPr>
          <p:nvPr>
            <p:ph idx="1"/>
          </p:nvPr>
        </p:nvSpPr>
        <p:spPr>
          <a:xfrm>
            <a:off x="468313" y="908050"/>
            <a:ext cx="8229600" cy="5329238"/>
          </a:xfrm>
        </p:spPr>
        <p:txBody>
          <a:bodyPr/>
          <a:lstStyle/>
          <a:p>
            <a:pPr eaLnBrk="1" hangingPunct="1"/>
            <a:r>
              <a:rPr lang="pt-BR" altLang="pt-BR" sz="2300" dirty="0" smtClean="0"/>
              <a:t>Ainda reside incerteza a respeito da melhor droga, dosagem e regime terapêutico (</a:t>
            </a:r>
            <a:r>
              <a:rPr lang="pt-BR" altLang="pt-BR" sz="2300" i="1" dirty="0" smtClean="0"/>
              <a:t>bolus</a:t>
            </a:r>
            <a:r>
              <a:rPr lang="pt-BR" altLang="pt-BR" sz="2300" dirty="0" smtClean="0"/>
              <a:t> ou infusão contínua);</a:t>
            </a:r>
          </a:p>
          <a:p>
            <a:pPr eaLnBrk="1" hangingPunct="1"/>
            <a:r>
              <a:rPr lang="pt-BR" altLang="pt-BR" sz="2300" dirty="0" smtClean="0"/>
              <a:t>O fentanil parece ser mais seguro do que a morfina, no entanto estudos anteriores com fentanil envolveram populações limitadas, com diferentes desenhos (3-5,17);</a:t>
            </a:r>
          </a:p>
          <a:p>
            <a:pPr eaLnBrk="1" hangingPunct="1"/>
            <a:r>
              <a:rPr lang="pt-BR" altLang="pt-BR" sz="2300" dirty="0" smtClean="0"/>
              <a:t>No entanto, a segurança a longo prazo dos opióides não tem sido estabelecida ainda, com lesão cerebral em modelos animais (18);</a:t>
            </a:r>
          </a:p>
          <a:p>
            <a:pPr eaLnBrk="1" hangingPunct="1"/>
            <a:r>
              <a:rPr lang="pt-BR" altLang="pt-BR" sz="2300" dirty="0" smtClean="0"/>
              <a:t>Evidências adicionais são necessárias para determinar a eficácia, segurança, analgesia e sedação das drogas em neonatos com VM (19-20);</a:t>
            </a:r>
          </a:p>
          <a:p>
            <a:pPr eaLnBrk="1" hangingPunct="1"/>
            <a:r>
              <a:rPr lang="pt-BR" altLang="pt-BR" sz="2300" dirty="0" smtClean="0"/>
              <a:t>Avaliação da dor em pacientes que não verbalizam(há falta de um padrão ouro para avaliação): na prática clínica, potencial evocado, estímulo  doloroso não pode  ser aplicada (21);</a:t>
            </a:r>
          </a:p>
          <a:p>
            <a:pPr eaLnBrk="1" hangingPunct="1"/>
            <a:r>
              <a:rPr lang="pt-BR" altLang="pt-BR" sz="2300" dirty="0" smtClean="0"/>
              <a:t>Escalas para medir a dor aguda e crônica tem sido desenvolvidas e validadas em pré-termos (22,23).</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pPr eaLnBrk="1" hangingPunct="1"/>
            <a:r>
              <a:rPr lang="pt-BR" altLang="pt-BR" dirty="0" smtClean="0">
                <a:solidFill>
                  <a:srgbClr val="0000FF"/>
                </a:solidFill>
              </a:rPr>
              <a:t>Objetivo </a:t>
            </a:r>
          </a:p>
        </p:txBody>
      </p:sp>
      <p:sp>
        <p:nvSpPr>
          <p:cNvPr id="5123" name="Espaço Reservado para Conteúdo 2"/>
          <p:cNvSpPr>
            <a:spLocks noGrp="1"/>
          </p:cNvSpPr>
          <p:nvPr>
            <p:ph idx="1"/>
          </p:nvPr>
        </p:nvSpPr>
        <p:spPr/>
        <p:txBody>
          <a:bodyPr/>
          <a:lstStyle/>
          <a:p>
            <a:pPr eaLnBrk="1" hangingPunct="1"/>
            <a:r>
              <a:rPr lang="pt-BR" altLang="pt-BR" dirty="0" smtClean="0"/>
              <a:t>Avaliar a superioridade analgésica e segurança da infusão contínua de fentanil X </a:t>
            </a:r>
            <a:r>
              <a:rPr lang="pt-BR" altLang="pt-BR" i="1" dirty="0" smtClean="0"/>
              <a:t>bolus</a:t>
            </a:r>
            <a:r>
              <a:rPr lang="pt-BR" altLang="pt-BR" dirty="0" smtClean="0"/>
              <a:t> de fentanil em recém-nascido pré-termo (RNPT) &lt;=32 semanas sob ventilação mecânica.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pPr eaLnBrk="1" hangingPunct="1"/>
            <a:r>
              <a:rPr lang="pt-BR" altLang="pt-BR" dirty="0" smtClean="0">
                <a:solidFill>
                  <a:srgbClr val="0000FF"/>
                </a:solidFill>
              </a:rPr>
              <a:t>Métodos</a:t>
            </a:r>
          </a:p>
        </p:txBody>
      </p:sp>
      <p:sp>
        <p:nvSpPr>
          <p:cNvPr id="6147" name="Espaço Reservado para Conteúdo 2"/>
          <p:cNvSpPr>
            <a:spLocks noGrp="1"/>
          </p:cNvSpPr>
          <p:nvPr>
            <p:ph idx="1"/>
          </p:nvPr>
        </p:nvSpPr>
        <p:spPr>
          <a:xfrm>
            <a:off x="457200" y="1600200"/>
            <a:ext cx="8229600" cy="4997450"/>
          </a:xfrm>
        </p:spPr>
        <p:txBody>
          <a:bodyPr/>
          <a:lstStyle/>
          <a:p>
            <a:pPr eaLnBrk="1" hangingPunct="1"/>
            <a:r>
              <a:rPr lang="pt-BR" altLang="pt-BR" sz="2800" dirty="0" smtClean="0"/>
              <a:t>Neste estudo multicêntrico, duplo-cego,randomizado e controlado, os recém-nascidos em ventilação mecânica com idade gestacional &lt;=32sem6dias  foram randomizados para fentanil (infusão contínua de fentanil mais bolus se necessário ou placebo (infusão contínua de placebo mais </a:t>
            </a:r>
            <a:r>
              <a:rPr lang="pt-BR" altLang="pt-BR" sz="2800" i="1" dirty="0" smtClean="0"/>
              <a:t>bolus</a:t>
            </a:r>
            <a:r>
              <a:rPr lang="pt-BR" altLang="pt-BR" sz="2800" dirty="0" smtClean="0"/>
              <a:t> de fentanil se necessário);</a:t>
            </a:r>
          </a:p>
          <a:p>
            <a:pPr eaLnBrk="1" hangingPunct="1"/>
            <a:r>
              <a:rPr lang="pt-BR" altLang="pt-BR" sz="2800" dirty="0" smtClean="0"/>
              <a:t>O objetivo primário foi a eficácia analgésica, avaliada pela Escala EDIN ( </a:t>
            </a:r>
            <a:r>
              <a:rPr lang="pt-BR" altLang="pt-BR" sz="2800" i="1" dirty="0" smtClean="0"/>
              <a:t>Echelle Douleur Inconfort Nouveau-Né</a:t>
            </a:r>
            <a:r>
              <a:rPr lang="pt-BR" altLang="pt-BR" sz="2800" dirty="0" smtClean="0"/>
              <a:t> e Escala PIPP (</a:t>
            </a:r>
            <a:r>
              <a:rPr lang="pt-BR" altLang="pt-BR" sz="2800" i="1" dirty="0" smtClean="0"/>
              <a:t>Premature Infant Pain Profile).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pPr eaLnBrk="1" hangingPunct="1"/>
            <a:r>
              <a:rPr lang="pt-BR" altLang="pt-BR" dirty="0" smtClean="0">
                <a:solidFill>
                  <a:srgbClr val="0000FF"/>
                </a:solidFill>
              </a:rPr>
              <a:t>Métodos</a:t>
            </a:r>
          </a:p>
        </p:txBody>
      </p:sp>
      <p:sp>
        <p:nvSpPr>
          <p:cNvPr id="3" name="Espaço Reservado para Conteúdo 2"/>
          <p:cNvSpPr>
            <a:spLocks noGrp="1"/>
          </p:cNvSpPr>
          <p:nvPr>
            <p:ph idx="1"/>
          </p:nvPr>
        </p:nvSpPr>
        <p:spPr/>
        <p:txBody>
          <a:bodyPr rtlCol="0">
            <a:normAutofit fontScale="77500" lnSpcReduction="20000"/>
          </a:bodyPr>
          <a:lstStyle/>
          <a:p>
            <a:pPr eaLnBrk="1" fontAlgn="auto" hangingPunct="1">
              <a:spcAft>
                <a:spcPts val="0"/>
              </a:spcAft>
              <a:buFont typeface="Arial" pitchFamily="34" charset="0"/>
              <a:buChar char="•"/>
              <a:defRPr/>
            </a:pPr>
            <a:r>
              <a:rPr lang="pt-BR" dirty="0" smtClean="0"/>
              <a:t>O estudo foi aprovado pelo comitê de ética de cada centro e conduzido de acordo com a declaração de Helsinki e dos </a:t>
            </a:r>
            <a:r>
              <a:rPr lang="pt-BR" i="1" dirty="0" smtClean="0"/>
              <a:t>Guidelines</a:t>
            </a:r>
            <a:r>
              <a:rPr lang="pt-BR" dirty="0" smtClean="0"/>
              <a:t> da boa prática clínica;</a:t>
            </a:r>
          </a:p>
          <a:p>
            <a:pPr eaLnBrk="1" fontAlgn="auto" hangingPunct="1">
              <a:spcAft>
                <a:spcPts val="0"/>
              </a:spcAft>
              <a:buFont typeface="Arial" pitchFamily="34" charset="0"/>
              <a:buChar char="•"/>
              <a:defRPr/>
            </a:pPr>
            <a:r>
              <a:rPr lang="pt-BR" dirty="0" smtClean="0"/>
              <a:t>Administração do fentanil: ataque de 1µg/kg em 30 minutos, seguidos por infusão contínua de 1µg/kg/h por acesso central ou periférico;</a:t>
            </a:r>
          </a:p>
          <a:p>
            <a:pPr eaLnBrk="1" fontAlgn="auto" hangingPunct="1">
              <a:spcAft>
                <a:spcPts val="0"/>
              </a:spcAft>
              <a:buFont typeface="Arial" pitchFamily="34" charset="0"/>
              <a:buChar char="•"/>
              <a:defRPr/>
            </a:pPr>
            <a:r>
              <a:rPr lang="pt-BR" dirty="0" smtClean="0"/>
              <a:t>Os RN que receberam  </a:t>
            </a:r>
            <a:r>
              <a:rPr lang="pt-BR" i="1" dirty="0" smtClean="0"/>
              <a:t>bolus</a:t>
            </a:r>
            <a:r>
              <a:rPr lang="pt-BR" dirty="0" smtClean="0"/>
              <a:t> de fentanil para intubação, não receberam ataque de fentanil se o fentanil tivesse de ser iniciado dentro de 1 hora de VM;</a:t>
            </a:r>
          </a:p>
          <a:p>
            <a:pPr eaLnBrk="1" fontAlgn="auto" hangingPunct="1">
              <a:spcAft>
                <a:spcPts val="0"/>
              </a:spcAft>
              <a:buFont typeface="Arial" pitchFamily="34" charset="0"/>
              <a:buChar char="•"/>
              <a:defRPr/>
            </a:pPr>
            <a:r>
              <a:rPr lang="pt-BR" dirty="0" smtClean="0"/>
              <a:t>A infusão de fentanil iniciada dentro de 24 h após o início da VM teve de ser continuado até o final da VM, mas não mais do que 7 dias e se VM após 7 dias, foi tratado com fentanil de acordo com os protocolos locais.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pPr eaLnBrk="1" hangingPunct="1"/>
            <a:r>
              <a:rPr lang="pt-BR" altLang="pt-BR" dirty="0" smtClean="0">
                <a:solidFill>
                  <a:srgbClr val="0000FF"/>
                </a:solidFill>
              </a:rPr>
              <a:t>Métodos</a:t>
            </a:r>
          </a:p>
        </p:txBody>
      </p:sp>
      <p:sp>
        <p:nvSpPr>
          <p:cNvPr id="3" name="Espaço Reservado para Conteúdo 2"/>
          <p:cNvSpPr>
            <a:spLocks noGrp="1" noRot="1" noChangeAspect="1" noMove="1" noResize="1" noEditPoints="1" noAdjustHandles="1" noChangeArrowheads="1" noChangeShapeType="1" noTextEdit="1"/>
          </p:cNvSpPr>
          <p:nvPr>
            <p:ph idx="1"/>
          </p:nvPr>
        </p:nvSpPr>
        <p:spPr>
          <a:blipFill rotWithShape="1">
            <a:blip r:embed="rId2"/>
            <a:stretch>
              <a:fillRect l="-1481" t="-2695"/>
            </a:stretch>
          </a:blipFill>
          <a:extLst/>
        </p:spPr>
        <p:txBody>
          <a:bodyPr rtlCol="0">
            <a:normAutofit/>
          </a:bodyPr>
          <a:lstStyle/>
          <a:p>
            <a:pPr eaLnBrk="1" fontAlgn="auto" hangingPunct="1">
              <a:spcAft>
                <a:spcPts val="0"/>
              </a:spcAft>
              <a:buFont typeface="Arial" pitchFamily="34" charset="0"/>
              <a:buChar char="•"/>
              <a:defRPr/>
            </a:pPr>
            <a:r>
              <a:rPr lang="pt-BR" dirty="0">
                <a:noFill/>
              </a:rPr>
              <a:t> </a:t>
            </a:r>
          </a:p>
        </p:txBody>
      </p:sp>
      <p:sp>
        <p:nvSpPr>
          <p:cNvPr id="8196" name="CaixaDeTexto 1"/>
          <p:cNvSpPr txBox="1">
            <a:spLocks noChangeArrowheads="1"/>
          </p:cNvSpPr>
          <p:nvPr/>
        </p:nvSpPr>
        <p:spPr bwMode="auto">
          <a:xfrm>
            <a:off x="971550" y="6237288"/>
            <a:ext cx="21336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pt-BR" altLang="pt-BR" sz="1800" dirty="0">
                <a:latin typeface="Arial" charset="0"/>
              </a:rPr>
              <a:t>PO: pós-operatório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eaLnBrk="1" hangingPunct="1"/>
            <a:r>
              <a:rPr lang="pt-BR" altLang="pt-BR" dirty="0" smtClean="0">
                <a:solidFill>
                  <a:srgbClr val="0000FF"/>
                </a:solidFill>
              </a:rPr>
              <a:t>Métodos </a:t>
            </a:r>
          </a:p>
        </p:txBody>
      </p:sp>
      <p:sp>
        <p:nvSpPr>
          <p:cNvPr id="9219" name="Espaço Reservado para Conteúdo 2"/>
          <p:cNvSpPr>
            <a:spLocks noGrp="1"/>
          </p:cNvSpPr>
          <p:nvPr>
            <p:ph idx="1"/>
          </p:nvPr>
        </p:nvSpPr>
        <p:spPr>
          <a:xfrm>
            <a:off x="457200" y="1600200"/>
            <a:ext cx="8435975" cy="4525963"/>
          </a:xfrm>
        </p:spPr>
        <p:txBody>
          <a:bodyPr/>
          <a:lstStyle/>
          <a:p>
            <a:pPr eaLnBrk="1" hangingPunct="1"/>
            <a:r>
              <a:rPr lang="pt-BR" altLang="pt-BR" dirty="0" smtClean="0"/>
              <a:t>Após extubação: ↓25% cada 12 h, com interrupção da droga após 50% e na ausência de abstinência;</a:t>
            </a:r>
          </a:p>
          <a:p>
            <a:pPr eaLnBrk="1" hangingPunct="1"/>
            <a:r>
              <a:rPr lang="pt-BR" altLang="pt-BR" dirty="0" smtClean="0"/>
              <a:t>A dor aguda era aferida uma vez por dia usando-se a Escala  PIPP;</a:t>
            </a:r>
          </a:p>
          <a:p>
            <a:pPr eaLnBrk="1" hangingPunct="1"/>
            <a:r>
              <a:rPr lang="pt-BR" altLang="pt-BR" dirty="0" smtClean="0"/>
              <a:t>A dor prolongada foi medida 3X ao dia usando a Escala  EDIN.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539750" y="333375"/>
            <a:ext cx="8229600" cy="1143000"/>
          </a:xfrm>
        </p:spPr>
        <p:txBody>
          <a:bodyPr/>
          <a:lstStyle/>
          <a:p>
            <a:pPr eaLnBrk="1" hangingPunct="1"/>
            <a:r>
              <a:rPr lang="pt-BR" altLang="pt-BR" dirty="0" smtClean="0">
                <a:solidFill>
                  <a:srgbClr val="0000FF"/>
                </a:solidFill>
              </a:rPr>
              <a:t>Métodos</a:t>
            </a:r>
          </a:p>
        </p:txBody>
      </p:sp>
      <p:sp>
        <p:nvSpPr>
          <p:cNvPr id="10243" name="Espaço Reservado para Conteúdo 2"/>
          <p:cNvSpPr>
            <a:spLocks noGrp="1"/>
          </p:cNvSpPr>
          <p:nvPr>
            <p:ph idx="1"/>
          </p:nvPr>
        </p:nvSpPr>
        <p:spPr>
          <a:xfrm>
            <a:off x="457200" y="1600200"/>
            <a:ext cx="8507413" cy="4525963"/>
          </a:xfrm>
        </p:spPr>
        <p:txBody>
          <a:bodyPr/>
          <a:lstStyle/>
          <a:p>
            <a:pPr eaLnBrk="1" hangingPunct="1">
              <a:defRPr/>
            </a:pPr>
            <a:r>
              <a:rPr lang="pt-BR" altLang="pt-BR" sz="2800" dirty="0" smtClean="0"/>
              <a:t>As seguintes drogas foram excluídas: midazolam, paracetamol, morfina, relaxantes musculares, fenobarbital, fenitoína e hidrato de cloral;</a:t>
            </a:r>
          </a:p>
          <a:p>
            <a:pPr eaLnBrk="1" hangingPunct="1">
              <a:defRPr/>
            </a:pPr>
            <a:r>
              <a:rPr lang="pt-BR" altLang="pt-BR" sz="2800" dirty="0" smtClean="0"/>
              <a:t>Caso o RN necessitasse: o dado seria tabulado como intenção de tratar;</a:t>
            </a:r>
          </a:p>
          <a:p>
            <a:pPr eaLnBrk="1" hangingPunct="1">
              <a:defRPr/>
            </a:pPr>
            <a:r>
              <a:rPr lang="pt-BR" altLang="pt-BR" sz="2800" dirty="0" smtClean="0"/>
              <a:t>Acompanhamento de 7 dias até alta hospitalar;</a:t>
            </a:r>
          </a:p>
          <a:p>
            <a:pPr eaLnBrk="1" hangingPunct="1">
              <a:defRPr/>
            </a:pPr>
            <a:r>
              <a:rPr lang="pt-BR" altLang="pt-BR" sz="2800" dirty="0" smtClean="0"/>
              <a:t>Na alta hospitalar, foram avaliados: estado do paciente, duração da hospitalização, duração da VM e ocorrência de displasia broncopulmonar (dependência de oxigênio com idade gestacional de 36 semanas.</a:t>
            </a:r>
          </a:p>
          <a:p>
            <a:pPr marL="0" indent="0" eaLnBrk="1" hangingPunct="1">
              <a:buFont typeface="Arial" charset="0"/>
              <a:buNone/>
              <a:defRPr/>
            </a:pPr>
            <a:endParaRPr lang="pt-BR" altLang="pt-BR" sz="2800"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eaLnBrk="1" hangingPunct="1"/>
            <a:r>
              <a:rPr lang="pt-BR" altLang="pt-BR" dirty="0" smtClean="0">
                <a:solidFill>
                  <a:srgbClr val="0000FF"/>
                </a:solidFill>
              </a:rPr>
              <a:t>Métodos</a:t>
            </a:r>
            <a:r>
              <a:rPr lang="pt-BR" altLang="pt-BR" dirty="0" smtClean="0"/>
              <a:t/>
            </a:r>
            <a:br>
              <a:rPr lang="pt-BR" altLang="pt-BR" dirty="0" smtClean="0"/>
            </a:br>
            <a:r>
              <a:rPr lang="pt-BR" altLang="pt-BR" dirty="0" smtClean="0"/>
              <a:t>Avaliação da Eficácia e segurança</a:t>
            </a:r>
          </a:p>
        </p:txBody>
      </p:sp>
      <p:sp>
        <p:nvSpPr>
          <p:cNvPr id="3" name="Espaço Reservado para Conteúdo 2"/>
          <p:cNvSpPr>
            <a:spLocks noGrp="1"/>
          </p:cNvSpPr>
          <p:nvPr>
            <p:ph idx="1"/>
          </p:nvPr>
        </p:nvSpPr>
        <p:spPr>
          <a:xfrm>
            <a:off x="457200" y="1600200"/>
            <a:ext cx="8686800" cy="4525963"/>
          </a:xfrm>
        </p:spPr>
        <p:txBody>
          <a:bodyPr rtlCol="0">
            <a:normAutofit fontScale="70000" lnSpcReduction="20000"/>
          </a:bodyPr>
          <a:lstStyle/>
          <a:p>
            <a:pPr eaLnBrk="1" fontAlgn="auto" hangingPunct="1">
              <a:spcAft>
                <a:spcPts val="0"/>
              </a:spcAft>
              <a:buFont typeface="Arial" pitchFamily="34" charset="0"/>
              <a:buNone/>
              <a:defRPr/>
            </a:pPr>
            <a:r>
              <a:rPr lang="pt-BR" dirty="0" smtClean="0"/>
              <a:t>O objetivo primário foi a eficácia da analgesia contínua com fentanil avaliada por duas escalas; uma diferença média de 2 pontos foi considerada clinicamente significante (28);</a:t>
            </a:r>
          </a:p>
          <a:p>
            <a:pPr eaLnBrk="1" fontAlgn="auto" hangingPunct="1">
              <a:spcAft>
                <a:spcPts val="0"/>
              </a:spcAft>
              <a:buFont typeface="Arial" pitchFamily="34" charset="0"/>
              <a:buNone/>
              <a:defRPr/>
            </a:pPr>
            <a:r>
              <a:rPr lang="pt-BR" dirty="0" smtClean="0"/>
              <a:t>As seguintes variáveis foram registradas (primeira semana de vida)</a:t>
            </a:r>
          </a:p>
          <a:p>
            <a:pPr eaLnBrk="1" fontAlgn="auto" hangingPunct="1">
              <a:spcAft>
                <a:spcPts val="0"/>
              </a:spcAft>
              <a:buFont typeface="Arial" pitchFamily="34" charset="0"/>
              <a:buChar char="•"/>
              <a:defRPr/>
            </a:pPr>
            <a:r>
              <a:rPr lang="pt-BR" dirty="0" smtClean="0"/>
              <a:t>duração do primeiro ciclo de VM;</a:t>
            </a:r>
          </a:p>
          <a:p>
            <a:pPr eaLnBrk="1" fontAlgn="auto" hangingPunct="1">
              <a:spcAft>
                <a:spcPts val="0"/>
              </a:spcAft>
              <a:buFont typeface="Arial" pitchFamily="34" charset="0"/>
              <a:buChar char="•"/>
              <a:defRPr/>
            </a:pPr>
            <a:r>
              <a:rPr lang="pt-BR" dirty="0" smtClean="0"/>
              <a:t>Idade de nutrição enteral completa (150 ml/kg/dia);</a:t>
            </a:r>
          </a:p>
          <a:p>
            <a:pPr eaLnBrk="1" fontAlgn="auto" hangingPunct="1">
              <a:spcAft>
                <a:spcPts val="0"/>
              </a:spcAft>
              <a:buFont typeface="Arial" pitchFamily="34" charset="0"/>
              <a:buChar char="•"/>
              <a:defRPr/>
            </a:pPr>
            <a:r>
              <a:rPr lang="pt-BR" dirty="0" smtClean="0"/>
              <a:t>Idade da primeira eliminação de mecônio (horas);</a:t>
            </a:r>
          </a:p>
          <a:p>
            <a:pPr eaLnBrk="1" fontAlgn="auto" hangingPunct="1">
              <a:spcAft>
                <a:spcPts val="0"/>
              </a:spcAft>
              <a:buFont typeface="Arial" pitchFamily="34" charset="0"/>
              <a:buChar char="•"/>
              <a:defRPr/>
            </a:pPr>
            <a:r>
              <a:rPr lang="pt-BR" dirty="0" smtClean="0"/>
              <a:t>Morte em até 28 dias;</a:t>
            </a:r>
          </a:p>
          <a:p>
            <a:pPr eaLnBrk="1" fontAlgn="auto" hangingPunct="1">
              <a:spcAft>
                <a:spcPts val="0"/>
              </a:spcAft>
              <a:buFont typeface="Arial" pitchFamily="34" charset="0"/>
              <a:buChar char="•"/>
              <a:defRPr/>
            </a:pPr>
            <a:r>
              <a:rPr lang="pt-BR" dirty="0" smtClean="0"/>
              <a:t>Rigidez torácica (observação clínica);</a:t>
            </a:r>
          </a:p>
          <a:p>
            <a:pPr eaLnBrk="1" fontAlgn="auto" hangingPunct="1">
              <a:spcAft>
                <a:spcPts val="0"/>
              </a:spcAft>
              <a:buFont typeface="Arial" pitchFamily="34" charset="0"/>
              <a:buChar char="•"/>
              <a:defRPr/>
            </a:pPr>
            <a:r>
              <a:rPr lang="pt-BR" dirty="0" smtClean="0"/>
              <a:t>Tamanho da bexiga (ultrassom/exame clínico);</a:t>
            </a:r>
          </a:p>
          <a:p>
            <a:pPr eaLnBrk="1" fontAlgn="auto" hangingPunct="1">
              <a:spcAft>
                <a:spcPts val="0"/>
              </a:spcAft>
              <a:buFont typeface="Arial" pitchFamily="34" charset="0"/>
              <a:buChar char="•"/>
              <a:defRPr/>
            </a:pPr>
            <a:r>
              <a:rPr lang="pt-BR" dirty="0" smtClean="0"/>
              <a:t>Diurese;</a:t>
            </a:r>
          </a:p>
          <a:p>
            <a:pPr eaLnBrk="1" fontAlgn="auto" hangingPunct="1">
              <a:spcAft>
                <a:spcPts val="0"/>
              </a:spcAft>
              <a:buFont typeface="Arial" pitchFamily="34" charset="0"/>
              <a:buChar char="•"/>
              <a:defRPr/>
            </a:pPr>
            <a:r>
              <a:rPr lang="pt-BR" dirty="0" smtClean="0"/>
              <a:t>Pressão arterial não invasiva;.</a:t>
            </a:r>
            <a:endParaRPr lang="pt-B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pPr eaLnBrk="1" hangingPunct="1"/>
            <a:r>
              <a:rPr lang="pt-BR" altLang="pt-BR" dirty="0" smtClean="0">
                <a:solidFill>
                  <a:srgbClr val="0000FF"/>
                </a:solidFill>
              </a:rPr>
              <a:t>Métodos</a:t>
            </a:r>
            <a:br>
              <a:rPr lang="pt-BR" altLang="pt-BR" dirty="0" smtClean="0">
                <a:solidFill>
                  <a:srgbClr val="0000FF"/>
                </a:solidFill>
              </a:rPr>
            </a:br>
            <a:r>
              <a:rPr lang="pt-BR" altLang="pt-BR" dirty="0" smtClean="0"/>
              <a:t>Estatística</a:t>
            </a:r>
          </a:p>
        </p:txBody>
      </p:sp>
      <p:sp>
        <p:nvSpPr>
          <p:cNvPr id="3" name="Espaço Reservado para Conteúdo 2"/>
          <p:cNvSpPr>
            <a:spLocks noGrp="1"/>
          </p:cNvSpPr>
          <p:nvPr>
            <p:ph idx="1"/>
          </p:nvPr>
        </p:nvSpPr>
        <p:spPr/>
        <p:txBody>
          <a:bodyPr rtlCol="0">
            <a:normAutofit fontScale="85000" lnSpcReduction="10000"/>
          </a:bodyPr>
          <a:lstStyle/>
          <a:p>
            <a:pPr eaLnBrk="1" fontAlgn="auto" hangingPunct="1">
              <a:spcAft>
                <a:spcPts val="0"/>
              </a:spcAft>
              <a:buFont typeface="Arial" pitchFamily="34" charset="0"/>
              <a:buChar char="•"/>
              <a:defRPr/>
            </a:pPr>
            <a:r>
              <a:rPr lang="pt-BR" dirty="0" smtClean="0"/>
              <a:t>Com base no objetivo primário foram necessários 64 RN por grupo para alcançar o efeito médio (diferença de 2 pontos); Erro alfa = 5%; erro beta =20%;</a:t>
            </a:r>
          </a:p>
          <a:p>
            <a:pPr eaLnBrk="1" fontAlgn="auto" hangingPunct="1">
              <a:spcAft>
                <a:spcPts val="0"/>
              </a:spcAft>
              <a:buFont typeface="Arial" pitchFamily="34" charset="0"/>
              <a:buChar char="•"/>
              <a:defRPr/>
            </a:pPr>
            <a:r>
              <a:rPr lang="pt-BR" dirty="0" smtClean="0"/>
              <a:t>Variáveis contínuas com distribuição normal foram comparadas usando a análise de variância (ANOVA);</a:t>
            </a:r>
          </a:p>
          <a:p>
            <a:pPr eaLnBrk="1" fontAlgn="auto" hangingPunct="1">
              <a:spcAft>
                <a:spcPts val="0"/>
              </a:spcAft>
              <a:buFont typeface="Arial" pitchFamily="34" charset="0"/>
              <a:buChar char="•"/>
              <a:defRPr/>
            </a:pPr>
            <a:r>
              <a:rPr lang="pt-BR" dirty="0" smtClean="0"/>
              <a:t>Variáveis com distribuição assimétrica  foram comparadas usando Mann-</a:t>
            </a:r>
            <a:r>
              <a:rPr lang="pt-BR" dirty="0"/>
              <a:t>W</a:t>
            </a:r>
            <a:r>
              <a:rPr lang="pt-BR" dirty="0" smtClean="0"/>
              <a:t>hitney U test;</a:t>
            </a:r>
          </a:p>
          <a:p>
            <a:pPr eaLnBrk="1" fontAlgn="auto" hangingPunct="1">
              <a:spcAft>
                <a:spcPts val="0"/>
              </a:spcAft>
              <a:buFont typeface="Arial" pitchFamily="34" charset="0"/>
              <a:buChar char="•"/>
              <a:defRPr/>
            </a:pPr>
            <a:r>
              <a:rPr lang="pt-BR" dirty="0" smtClean="0"/>
              <a:t>O teste x² (quiquadrado) foi usado para as variáveis categóricas;</a:t>
            </a:r>
          </a:p>
          <a:p>
            <a:pPr eaLnBrk="1" fontAlgn="auto" hangingPunct="1">
              <a:spcAft>
                <a:spcPts val="0"/>
              </a:spcAft>
              <a:buFont typeface="Arial" pitchFamily="34" charset="0"/>
              <a:buChar char="•"/>
              <a:defRPr/>
            </a:pPr>
            <a:r>
              <a:rPr lang="pt-BR" i="1" dirty="0" smtClean="0"/>
              <a:t>Software</a:t>
            </a:r>
            <a:r>
              <a:rPr lang="pt-BR" dirty="0" smtClean="0"/>
              <a:t>: SPSS 13</a:t>
            </a:r>
            <a:endParaRPr lang="pt-BR" dirty="0"/>
          </a:p>
          <a:p>
            <a:pPr marL="0" indent="0" eaLnBrk="1" fontAlgn="auto" hangingPunct="1">
              <a:spcAft>
                <a:spcPts val="0"/>
              </a:spcAft>
              <a:buFont typeface="Arial" pitchFamily="34" charset="0"/>
              <a:buNone/>
              <a:defRPr/>
            </a:pPr>
            <a:endParaRPr lang="pt-B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eaLnBrk="1" hangingPunct="1"/>
            <a:r>
              <a:rPr lang="pt-BR" altLang="pt-BR" dirty="0" smtClean="0"/>
              <a:t>Escolha das crianças</a:t>
            </a:r>
          </a:p>
        </p:txBody>
      </p:sp>
      <p:pic>
        <p:nvPicPr>
          <p:cNvPr id="13315" name="Espaço Reservado para Conteúdo 5" descr="Untitled 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875" y="1700213"/>
            <a:ext cx="9144000" cy="4919662"/>
          </a:xfrm>
        </p:spPr>
      </p:pic>
      <p:sp>
        <p:nvSpPr>
          <p:cNvPr id="13316" name="Título 1"/>
          <p:cNvSpPr txBox="1">
            <a:spLocks/>
          </p:cNvSpPr>
          <p:nvPr/>
        </p:nvSpPr>
        <p:spPr bwMode="auto">
          <a:xfrm>
            <a:off x="623888" y="190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pPr>
            <a:r>
              <a:rPr lang="pt-BR" altLang="pt-BR" sz="4400" b="1" i="1" dirty="0">
                <a:solidFill>
                  <a:srgbClr val="0000FF"/>
                </a:solidFill>
              </a:rPr>
              <a:t>Resultados</a:t>
            </a:r>
            <a:br>
              <a:rPr lang="pt-BR" altLang="pt-BR" sz="4400" b="1" i="1" dirty="0">
                <a:solidFill>
                  <a:srgbClr val="0000FF"/>
                </a:solidFill>
              </a:rPr>
            </a:br>
            <a:endParaRPr lang="pt-BR" altLang="pt-BR" sz="4400" b="1" i="1" dirty="0">
              <a:solidFill>
                <a:srgbClr val="0000FF"/>
              </a:solidFill>
            </a:endParaRPr>
          </a:p>
        </p:txBody>
      </p:sp>
      <p:sp>
        <p:nvSpPr>
          <p:cNvPr id="13317" name="CaixaDeTexto 1"/>
          <p:cNvSpPr txBox="1">
            <a:spLocks noChangeArrowheads="1"/>
          </p:cNvSpPr>
          <p:nvPr/>
        </p:nvSpPr>
        <p:spPr bwMode="auto">
          <a:xfrm>
            <a:off x="179388" y="2852738"/>
            <a:ext cx="2224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800100" indent="-34290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lvl="1" algn="ctr">
              <a:spcBef>
                <a:spcPct val="0"/>
              </a:spcBef>
              <a:buFontTx/>
              <a:buAutoNum type="arabicPlain" startAt="64"/>
            </a:pPr>
            <a:r>
              <a:rPr lang="pt-BR" altLang="pt-BR" sz="1800" b="1" dirty="0">
                <a:solidFill>
                  <a:srgbClr val="0000FF"/>
                </a:solidFill>
                <a:latin typeface="Arial" charset="0"/>
              </a:rPr>
              <a:t>RN com </a:t>
            </a:r>
          </a:p>
          <a:p>
            <a:pPr algn="ctr">
              <a:spcBef>
                <a:spcPct val="0"/>
              </a:spcBef>
              <a:buFontTx/>
              <a:buNone/>
            </a:pPr>
            <a:r>
              <a:rPr lang="pt-BR" altLang="pt-BR" sz="1800" b="1" dirty="0">
                <a:solidFill>
                  <a:srgbClr val="0000FF"/>
                </a:solidFill>
                <a:latin typeface="Arial" charset="0"/>
              </a:rPr>
              <a:t>Infusão de fentanil</a:t>
            </a:r>
          </a:p>
          <a:p>
            <a:pPr algn="ctr">
              <a:spcBef>
                <a:spcPct val="0"/>
              </a:spcBef>
              <a:buFontTx/>
              <a:buNone/>
            </a:pPr>
            <a:r>
              <a:rPr lang="pt-BR" altLang="pt-BR" sz="1800" b="1" dirty="0">
                <a:solidFill>
                  <a:srgbClr val="0000FF"/>
                </a:solidFill>
                <a:latin typeface="Arial" charset="0"/>
              </a:rPr>
              <a:t>X </a:t>
            </a:r>
          </a:p>
          <a:p>
            <a:pPr algn="ctr">
              <a:spcBef>
                <a:spcPct val="0"/>
              </a:spcBef>
              <a:buFontTx/>
              <a:buNone/>
            </a:pPr>
            <a:r>
              <a:rPr lang="pt-BR" altLang="pt-BR" sz="1800" b="1" dirty="0">
                <a:solidFill>
                  <a:srgbClr val="0000FF"/>
                </a:solidFill>
                <a:latin typeface="Arial" charset="0"/>
              </a:rPr>
              <a:t>67 RN placebo</a:t>
            </a:r>
          </a:p>
        </p:txBody>
      </p:sp>
      <p:sp>
        <p:nvSpPr>
          <p:cNvPr id="13318" name="Rectangle 25"/>
          <p:cNvSpPr>
            <a:spLocks noChangeArrowheads="1"/>
          </p:cNvSpPr>
          <p:nvPr/>
        </p:nvSpPr>
        <p:spPr bwMode="auto">
          <a:xfrm>
            <a:off x="0" y="6165850"/>
            <a:ext cx="8604250" cy="692150"/>
          </a:xfrm>
          <a:prstGeom prst="rect">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2400" dirty="0">
                <a:latin typeface="Times New Roman" pitchFamily="18" charset="0"/>
              </a:rPr>
              <a:t>Fig. Diagrama mostrando o fluxo de pacientes através de cada estágio</a:t>
            </a:r>
          </a:p>
          <a:p>
            <a:pPr algn="ctr">
              <a:spcBef>
                <a:spcPct val="0"/>
              </a:spcBef>
              <a:buFontTx/>
              <a:buNone/>
            </a:pPr>
            <a:r>
              <a:rPr lang="pt-BR" altLang="pt-BR" sz="2400" dirty="0">
                <a:latin typeface="Times New Roman" pitchFamily="18" charset="0"/>
              </a:rPr>
              <a:t>Do estudo.MV: ventilação mecânica</a:t>
            </a:r>
            <a:endParaRPr lang="pt-BR" altLang="pt-BR" sz="1800" dirty="0">
              <a:latin typeface="Arial" charset="0"/>
            </a:endParaRPr>
          </a:p>
        </p:txBody>
      </p:sp>
      <p:sp>
        <p:nvSpPr>
          <p:cNvPr id="13319" name="CaixaDeTexto 4"/>
          <p:cNvSpPr txBox="1">
            <a:spLocks noChangeArrowheads="1"/>
          </p:cNvSpPr>
          <p:nvPr/>
        </p:nvSpPr>
        <p:spPr bwMode="auto">
          <a:xfrm>
            <a:off x="82550" y="1306513"/>
            <a:ext cx="90344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pt-BR" altLang="pt-BR" sz="1800" dirty="0">
                <a:latin typeface="Arial" charset="0"/>
              </a:rPr>
              <a:t>Foram envolvidos 131 RN entre dez/2007 e abril de 2010 em 5 UTI Neonatais da Itália</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750" y="-100013"/>
            <a:ext cx="8229600" cy="725488"/>
          </a:xfrm>
        </p:spPr>
        <p:txBody>
          <a:bodyPr rtlCol="0">
            <a:normAutofit fontScale="90000"/>
          </a:bodyPr>
          <a:lstStyle/>
          <a:p>
            <a:pPr eaLnBrk="1" fontAlgn="auto" hangingPunct="1">
              <a:spcAft>
                <a:spcPts val="0"/>
              </a:spcAft>
              <a:defRPr/>
            </a:pPr>
            <a:r>
              <a:rPr lang="pt-BR" dirty="0" smtClean="0">
                <a:solidFill>
                  <a:srgbClr val="0000FF"/>
                </a:solidFill>
              </a:rPr>
              <a:t>Características </a:t>
            </a:r>
            <a:endParaRPr lang="pt-BR" dirty="0">
              <a:solidFill>
                <a:srgbClr val="0000FF"/>
              </a:solidFill>
            </a:endParaRPr>
          </a:p>
        </p:txBody>
      </p:sp>
      <p:pic>
        <p:nvPicPr>
          <p:cNvPr id="14339" name="Espaço Reservado para Conteúdo 3" descr="Untitled 2.bmp"/>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500313" y="900113"/>
            <a:ext cx="4143375" cy="5926137"/>
          </a:xfrm>
        </p:spPr>
      </p:pic>
      <p:sp>
        <p:nvSpPr>
          <p:cNvPr id="14340" name="Rectangle 25"/>
          <p:cNvSpPr>
            <a:spLocks noChangeArrowheads="1"/>
          </p:cNvSpPr>
          <p:nvPr/>
        </p:nvSpPr>
        <p:spPr bwMode="auto">
          <a:xfrm>
            <a:off x="209550" y="549275"/>
            <a:ext cx="8604250" cy="692150"/>
          </a:xfrm>
          <a:prstGeom prst="rect">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dirty="0">
                <a:latin typeface="Arial" charset="0"/>
              </a:rPr>
              <a:t>Tabela 1.Ddaos obstétricos e neonatais de ambos os grupos de estudo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eaLnBrk="1" hangingPunct="1"/>
            <a:r>
              <a:rPr lang="pt-BR" altLang="pt-BR" dirty="0" smtClean="0">
                <a:solidFill>
                  <a:srgbClr val="0000FF"/>
                </a:solidFill>
              </a:rPr>
              <a:t>Grupo do Fentanil</a:t>
            </a:r>
          </a:p>
        </p:txBody>
      </p:sp>
      <p:sp>
        <p:nvSpPr>
          <p:cNvPr id="15363" name="Espaço Reservado para Conteúdo 2"/>
          <p:cNvSpPr>
            <a:spLocks noGrp="1"/>
          </p:cNvSpPr>
          <p:nvPr>
            <p:ph idx="1"/>
          </p:nvPr>
        </p:nvSpPr>
        <p:spPr/>
        <p:txBody>
          <a:bodyPr/>
          <a:lstStyle/>
          <a:p>
            <a:pPr eaLnBrk="1" hangingPunct="1">
              <a:defRPr/>
            </a:pPr>
            <a:r>
              <a:rPr lang="pt-BR" altLang="pt-BR" sz="2800" dirty="0" smtClean="0"/>
              <a:t>O tratamento foi administrado por uma mediana de 4.7dias (0.4 – 6.8dias) </a:t>
            </a:r>
            <a:r>
              <a:rPr lang="pt-BR" altLang="pt-BR" sz="2800" dirty="0" smtClean="0">
                <a:solidFill>
                  <a:srgbClr val="FF0000"/>
                </a:solidFill>
              </a:rPr>
              <a:t>versus</a:t>
            </a:r>
            <a:r>
              <a:rPr lang="pt-BR" altLang="pt-BR" sz="2800" dirty="0" smtClean="0"/>
              <a:t> 3,3 dias (0,1-6,8dias) no grupo placebo (p=0,053);</a:t>
            </a:r>
          </a:p>
          <a:p>
            <a:pPr eaLnBrk="1" hangingPunct="1">
              <a:defRPr/>
            </a:pPr>
            <a:r>
              <a:rPr lang="pt-BR" altLang="pt-BR" sz="2800" dirty="0" smtClean="0"/>
              <a:t> 327 dias de tratamento no grupo fentanil e 292 dias no grupo placebo;</a:t>
            </a:r>
          </a:p>
          <a:p>
            <a:pPr eaLnBrk="1" hangingPunct="1">
              <a:defRPr/>
            </a:pPr>
            <a:r>
              <a:rPr lang="pt-BR" altLang="pt-BR" sz="2800" dirty="0" smtClean="0"/>
              <a:t>102 </a:t>
            </a:r>
            <a:r>
              <a:rPr lang="pt-BR" altLang="pt-BR" sz="2800" i="1" dirty="0" smtClean="0"/>
              <a:t>bolus</a:t>
            </a:r>
            <a:r>
              <a:rPr lang="pt-BR" altLang="pt-BR" sz="2800" dirty="0" smtClean="0"/>
              <a:t> foram usados no grupo do fentanil  </a:t>
            </a:r>
          </a:p>
          <a:p>
            <a:pPr marL="0" indent="0" eaLnBrk="1" hangingPunct="1">
              <a:buFont typeface="Arial" charset="0"/>
              <a:buNone/>
              <a:defRPr/>
            </a:pPr>
            <a:r>
              <a:rPr lang="pt-BR" altLang="pt-BR" sz="2800" dirty="0" smtClean="0"/>
              <a:t>(média de 0.31 +/- 0.67 bolus/dia) </a:t>
            </a:r>
            <a:r>
              <a:rPr lang="pt-BR" altLang="pt-BR" sz="2800" dirty="0" smtClean="0">
                <a:solidFill>
                  <a:srgbClr val="FF0000"/>
                </a:solidFill>
              </a:rPr>
              <a:t>versus</a:t>
            </a:r>
            <a:r>
              <a:rPr lang="pt-BR" altLang="pt-BR" sz="2800" dirty="0" smtClean="0"/>
              <a:t>  89 bolus no grupo placebo (média de 0,31+/-0,67);</a:t>
            </a:r>
          </a:p>
          <a:p>
            <a:pPr marL="0" indent="0" algn="ctr" eaLnBrk="1" hangingPunct="1">
              <a:buFont typeface="Arial" charset="0"/>
              <a:buNone/>
              <a:defRPr/>
            </a:pPr>
            <a:r>
              <a:rPr lang="pt-BR" altLang="pt-BR" sz="2800" i="1" dirty="0" smtClean="0"/>
              <a:t>Bolus</a:t>
            </a:r>
            <a:r>
              <a:rPr lang="pt-BR" altLang="pt-BR" sz="2800" dirty="0" smtClean="0"/>
              <a:t> quando necessário (</a:t>
            </a:r>
            <a:r>
              <a:rPr lang="pt-BR" altLang="pt-BR" sz="2800" i="1" dirty="0" smtClean="0"/>
              <a:t>open-label</a:t>
            </a:r>
            <a:r>
              <a:rPr lang="pt-BR" altLang="pt-BR" sz="2800" dirty="0" smtClean="0"/>
              <a:t>) foi usado em 69 dos 327 dias de tratamento do grupo fentanil </a:t>
            </a:r>
            <a:r>
              <a:rPr lang="pt-BR" altLang="pt-BR" sz="2800" dirty="0" smtClean="0">
                <a:solidFill>
                  <a:srgbClr val="FF0000"/>
                </a:solidFill>
              </a:rPr>
              <a:t>versus</a:t>
            </a:r>
            <a:r>
              <a:rPr lang="pt-BR" altLang="pt-BR" sz="2800" dirty="0" smtClean="0"/>
              <a:t> 61 dos 292 dias no grupo placebo (p=0,949).</a:t>
            </a:r>
          </a:p>
          <a:p>
            <a:pPr marL="0" indent="0" eaLnBrk="1" hangingPunct="1">
              <a:buFont typeface="Arial" charset="0"/>
              <a:buNone/>
              <a:defRPr/>
            </a:pPr>
            <a:endParaRPr lang="pt-BR" altLang="pt-BR" dirty="0" smtClean="0"/>
          </a:p>
          <a:p>
            <a:pPr eaLnBrk="1" hangingPunct="1">
              <a:defRPr/>
            </a:pPr>
            <a:endParaRPr lang="pt-BR" altLang="pt-BR"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altLang="pt-BR" dirty="0" smtClean="0">
                <a:solidFill>
                  <a:srgbClr val="0000FF"/>
                </a:solidFill>
              </a:rPr>
              <a:t>Escore EDIN</a:t>
            </a:r>
          </a:p>
        </p:txBody>
      </p:sp>
      <p:sp>
        <p:nvSpPr>
          <p:cNvPr id="16387" name="Espaço Reservado para Conteúdo 2"/>
          <p:cNvSpPr>
            <a:spLocks noGrp="1"/>
          </p:cNvSpPr>
          <p:nvPr>
            <p:ph idx="1"/>
          </p:nvPr>
        </p:nvSpPr>
        <p:spPr/>
        <p:txBody>
          <a:bodyPr/>
          <a:lstStyle/>
          <a:p>
            <a:pPr eaLnBrk="1" hangingPunct="1"/>
            <a:r>
              <a:rPr lang="pt-BR" altLang="pt-BR" dirty="0" smtClean="0"/>
              <a:t>Sem diferença estatística devido a tempo ou grupo entre os dois grupos pelo ANOVA.        (p = 0,289 e 0,677)(</a:t>
            </a:r>
            <a:r>
              <a:rPr lang="pt-BR" altLang="pt-BR" dirty="0" smtClean="0">
                <a:solidFill>
                  <a:srgbClr val="0000FF"/>
                </a:solidFill>
              </a:rPr>
              <a:t>Tabela 2</a:t>
            </a:r>
            <a:r>
              <a:rPr lang="pt-BR" altLang="pt-BR" dirty="0" smtClean="0"/>
              <a:t>);</a:t>
            </a:r>
          </a:p>
          <a:p>
            <a:pPr eaLnBrk="1" hangingPunct="1"/>
            <a:r>
              <a:rPr lang="pt-BR" altLang="pt-BR" dirty="0" smtClean="0"/>
              <a:t>Mann-Whitney U revelou uma mediana estatisticamente, mas não clinicamente, maior nos dias 1,2,3 do grupo controle. (p=.003.</a:t>
            </a:r>
          </a:p>
          <a:p>
            <a:pPr eaLnBrk="1" hangingPunct="1"/>
            <a:endParaRPr lang="pt-BR" altLang="pt-BR" dirty="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eaLnBrk="1" hangingPunct="1"/>
            <a:r>
              <a:rPr lang="pt-BR" altLang="pt-BR" dirty="0" smtClean="0"/>
              <a:t> </a:t>
            </a:r>
            <a:r>
              <a:rPr lang="pt-BR" altLang="pt-BR" dirty="0" smtClean="0">
                <a:solidFill>
                  <a:srgbClr val="0000FF"/>
                </a:solidFill>
              </a:rPr>
              <a:t>Escore PIPP</a:t>
            </a:r>
          </a:p>
        </p:txBody>
      </p:sp>
      <p:sp>
        <p:nvSpPr>
          <p:cNvPr id="17411" name="Espaço Reservado para Conteúdo 2"/>
          <p:cNvSpPr>
            <a:spLocks noGrp="1"/>
          </p:cNvSpPr>
          <p:nvPr>
            <p:ph idx="1"/>
          </p:nvPr>
        </p:nvSpPr>
        <p:spPr/>
        <p:txBody>
          <a:bodyPr/>
          <a:lstStyle/>
          <a:p>
            <a:pPr eaLnBrk="1" hangingPunct="1"/>
            <a:r>
              <a:rPr lang="pt-BR" altLang="pt-BR" sz="2800" dirty="0" smtClean="0"/>
              <a:t>Sem diferença estatística entre os dois grupos pelo ANOVA (</a:t>
            </a:r>
            <a:r>
              <a:rPr lang="pt-BR" altLang="pt-BR" sz="2800" dirty="0" smtClean="0">
                <a:solidFill>
                  <a:srgbClr val="0000FF"/>
                </a:solidFill>
              </a:rPr>
              <a:t>Tabela 2</a:t>
            </a:r>
            <a:r>
              <a:rPr lang="pt-BR" altLang="pt-BR" sz="2800" dirty="0" smtClean="0"/>
              <a:t>);</a:t>
            </a:r>
          </a:p>
          <a:p>
            <a:pPr eaLnBrk="1" hangingPunct="1"/>
            <a:r>
              <a:rPr lang="pt-BR" altLang="pt-BR" sz="2800" dirty="0" smtClean="0"/>
              <a:t>Mann-Whitney U revelou uma mediana estatisticamente e clinicamente maior no grupo placebo do que no grupo do fentanil;</a:t>
            </a:r>
          </a:p>
          <a:p>
            <a:pPr eaLnBrk="1" hangingPunct="1"/>
            <a:r>
              <a:rPr lang="pt-BR" altLang="pt-BR" sz="2800" dirty="0" smtClean="0"/>
              <a:t>Dor severa (PIPP escore &gt;12) foi mais presente no grupo placebo. (19,9% contra 4,6% p=.000);</a:t>
            </a:r>
          </a:p>
          <a:p>
            <a:pPr eaLnBrk="1" hangingPunct="1"/>
            <a:r>
              <a:rPr lang="pt-BR" altLang="pt-BR" sz="2800" dirty="0" smtClean="0"/>
              <a:t>Sem diferenças entre os grupos quanto ao uso de glicose opcional na punção de calcanhar (p=0,851).</a:t>
            </a:r>
          </a:p>
          <a:p>
            <a:pPr eaLnBrk="1" hangingPunct="1"/>
            <a:endParaRPr lang="pt-BR" altLang="pt-BR" dirty="0" smtClean="0"/>
          </a:p>
          <a:p>
            <a:pPr eaLnBrk="1" hangingPunct="1"/>
            <a:endParaRPr lang="pt-BR" altLang="pt-BR"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a:xfrm>
            <a:off x="641350" y="188913"/>
            <a:ext cx="8229600" cy="1143000"/>
          </a:xfrm>
        </p:spPr>
        <p:txBody>
          <a:bodyPr/>
          <a:lstStyle/>
          <a:p>
            <a:pPr eaLnBrk="1" hangingPunct="1"/>
            <a:r>
              <a:rPr lang="pt-BR" altLang="pt-BR" dirty="0" smtClean="0">
                <a:solidFill>
                  <a:srgbClr val="0000FF"/>
                </a:solidFill>
              </a:rPr>
              <a:t>EDIN e PIPP</a:t>
            </a:r>
          </a:p>
        </p:txBody>
      </p:sp>
      <p:pic>
        <p:nvPicPr>
          <p:cNvPr id="18435" name="Espaço Reservado para Conteúdo 3" descr="Untitled 3.bmp"/>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971675" y="1600200"/>
            <a:ext cx="5200650" cy="4525963"/>
          </a:xfrm>
        </p:spPr>
      </p:pic>
      <p:sp>
        <p:nvSpPr>
          <p:cNvPr id="18436" name="Rectangle 25"/>
          <p:cNvSpPr>
            <a:spLocks noChangeArrowheads="1"/>
          </p:cNvSpPr>
          <p:nvPr/>
        </p:nvSpPr>
        <p:spPr bwMode="auto">
          <a:xfrm>
            <a:off x="234950" y="1557338"/>
            <a:ext cx="8604250" cy="692150"/>
          </a:xfrm>
          <a:prstGeom prst="rect">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dirty="0">
                <a:latin typeface="Arial" charset="0"/>
              </a:rPr>
              <a:t>Tabela 2. Escores de EDIN e PIPPP entre 1-7 dias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eaLnBrk="1" hangingPunct="1"/>
            <a:r>
              <a:rPr lang="pt-BR" altLang="pt-BR" dirty="0" smtClean="0">
                <a:solidFill>
                  <a:srgbClr val="0000FF"/>
                </a:solidFill>
              </a:rPr>
              <a:t>Variáveis de segurança</a:t>
            </a:r>
          </a:p>
        </p:txBody>
      </p:sp>
      <p:sp>
        <p:nvSpPr>
          <p:cNvPr id="3" name="Espaço Reservado para Conteúdo 2"/>
          <p:cNvSpPr>
            <a:spLocks noGrp="1"/>
          </p:cNvSpPr>
          <p:nvPr>
            <p:ph idx="1"/>
          </p:nvPr>
        </p:nvSpPr>
        <p:spPr/>
        <p:txBody>
          <a:bodyPr rtlCol="0">
            <a:normAutofit fontScale="77500" lnSpcReduction="20000"/>
          </a:bodyPr>
          <a:lstStyle/>
          <a:p>
            <a:pPr eaLnBrk="1" fontAlgn="auto" hangingPunct="1">
              <a:spcAft>
                <a:spcPts val="0"/>
              </a:spcAft>
              <a:buFont typeface="Arial" pitchFamily="34" charset="0"/>
              <a:buChar char="•"/>
              <a:defRPr/>
            </a:pPr>
            <a:r>
              <a:rPr lang="pt-BR" dirty="0" smtClean="0">
                <a:solidFill>
                  <a:srgbClr val="FF0000"/>
                </a:solidFill>
              </a:rPr>
              <a:t>Na primeira semana de vida 27 dos 64 RN (42.2%) estavam recebendo ventilação mecânica em comparação com 17 dos 67 (25,4%) do grupo controle (p=0,042); </a:t>
            </a:r>
          </a:p>
          <a:p>
            <a:pPr eaLnBrk="1" fontAlgn="auto" hangingPunct="1">
              <a:spcAft>
                <a:spcPts val="0"/>
              </a:spcAft>
              <a:buFont typeface="Arial" pitchFamily="34" charset="0"/>
              <a:buChar char="•"/>
              <a:defRPr/>
            </a:pPr>
            <a:r>
              <a:rPr lang="pt-BR" dirty="0" smtClean="0">
                <a:solidFill>
                  <a:srgbClr val="FF0000"/>
                </a:solidFill>
              </a:rPr>
              <a:t>A mediana da duração do ciclo inicial foi de 151.5 (19-2289) horas no grupo de fentanil e de 110 (7-2348) no controle (p = 0,019); </a:t>
            </a:r>
          </a:p>
          <a:p>
            <a:pPr eaLnBrk="1" fontAlgn="auto" hangingPunct="1">
              <a:spcAft>
                <a:spcPts val="0"/>
              </a:spcAft>
              <a:buFont typeface="Arial" pitchFamily="34" charset="0"/>
              <a:buChar char="•"/>
              <a:defRPr/>
            </a:pPr>
            <a:r>
              <a:rPr lang="pt-BR" dirty="0" smtClean="0"/>
              <a:t>A mediana da duração total de 	VM foi de 10 dias (0-96) no primeiro grupo e de 7 dias (0-99) no placebo (p = 0,211) (</a:t>
            </a:r>
            <a:r>
              <a:rPr lang="pt-BR" dirty="0" smtClean="0">
                <a:solidFill>
                  <a:srgbClr val="0000FF"/>
                </a:solidFill>
              </a:rPr>
              <a:t>tabela 3</a:t>
            </a:r>
            <a:r>
              <a:rPr lang="pt-BR" dirty="0" smtClean="0"/>
              <a:t>); </a:t>
            </a:r>
          </a:p>
          <a:p>
            <a:pPr eaLnBrk="1" fontAlgn="auto" hangingPunct="1">
              <a:spcAft>
                <a:spcPts val="0"/>
              </a:spcAft>
              <a:buFont typeface="Arial" pitchFamily="34" charset="0"/>
              <a:buChar char="•"/>
              <a:defRPr/>
            </a:pPr>
            <a:r>
              <a:rPr lang="pt-BR" dirty="0" smtClean="0">
                <a:solidFill>
                  <a:srgbClr val="FF0000"/>
                </a:solidFill>
              </a:rPr>
              <a:t>Os níveis de pressão média das vias aéreas (MAP) foram maiores no grupo do fentanil tanto no quinto quanto no sétimo dia de vida.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7325" y="42863"/>
            <a:ext cx="6229350" cy="6772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483" name="Rectangle 25"/>
          <p:cNvSpPr>
            <a:spLocks noChangeArrowheads="1"/>
          </p:cNvSpPr>
          <p:nvPr/>
        </p:nvSpPr>
        <p:spPr bwMode="auto">
          <a:xfrm>
            <a:off x="107950" y="188913"/>
            <a:ext cx="8604250" cy="1079500"/>
          </a:xfrm>
          <a:prstGeom prst="rect">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dirty="0">
                <a:latin typeface="Arial" charset="0"/>
              </a:rPr>
              <a:t>Tabela 3. Pressão média das vias aéreas na ventilação mecânica convencional</a:t>
            </a:r>
          </a:p>
          <a:p>
            <a:pPr algn="ctr">
              <a:spcBef>
                <a:spcPct val="0"/>
              </a:spcBef>
              <a:buFontTx/>
              <a:buNone/>
            </a:pPr>
            <a:r>
              <a:rPr lang="pt-BR" altLang="pt-BR" sz="1800" dirty="0">
                <a:latin typeface="Arial" charset="0"/>
              </a:rPr>
              <a:t> e pressão arterial média entre 1-7  dias de vida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eaLnBrk="1" hangingPunct="1"/>
            <a:r>
              <a:rPr lang="pt-BR" altLang="pt-BR" dirty="0" smtClean="0">
                <a:solidFill>
                  <a:srgbClr val="0000FF"/>
                </a:solidFill>
              </a:rPr>
              <a:t>Variáveis analisadas</a:t>
            </a:r>
          </a:p>
        </p:txBody>
      </p:sp>
      <p:sp>
        <p:nvSpPr>
          <p:cNvPr id="21507" name="Espaço Reservado para Conteúdo 2"/>
          <p:cNvSpPr>
            <a:spLocks noGrp="1"/>
          </p:cNvSpPr>
          <p:nvPr>
            <p:ph idx="1"/>
          </p:nvPr>
        </p:nvSpPr>
        <p:spPr>
          <a:xfrm>
            <a:off x="395288" y="1196975"/>
            <a:ext cx="8229600" cy="4525963"/>
          </a:xfrm>
        </p:spPr>
        <p:txBody>
          <a:bodyPr/>
          <a:lstStyle/>
          <a:p>
            <a:pPr eaLnBrk="1" hangingPunct="1"/>
            <a:r>
              <a:rPr lang="pt-BR" altLang="pt-BR" sz="1800" dirty="0" smtClean="0"/>
              <a:t>Alimentação exclusivamente enteral foi obtida com uma mediana de idade de  40.5 (11-103) no grupo do fentanil comparado a  32 (8-94) dias no grupo placebo, p = 0.089); </a:t>
            </a:r>
          </a:p>
          <a:p>
            <a:pPr eaLnBrk="1" hangingPunct="1"/>
            <a:r>
              <a:rPr lang="pt-BR" altLang="pt-BR" sz="1800" dirty="0" smtClean="0">
                <a:solidFill>
                  <a:srgbClr val="0000FF"/>
                </a:solidFill>
              </a:rPr>
              <a:t>A primeira eliminação de mecônio ocorreu significativamente mais cedo no grupo placebo (mediana de 41.5 horas (1-542) contra 55 horas (1-276); P = .027); </a:t>
            </a:r>
          </a:p>
          <a:p>
            <a:pPr eaLnBrk="1" hangingPunct="1"/>
            <a:r>
              <a:rPr lang="pt-BR" altLang="pt-BR" sz="1800" dirty="0" smtClean="0"/>
              <a:t>A pressão arterial média obteve diferença significativa quanto ao tempo, mas não quanto ao grupo, de acordo com o teste ANOVA  (p = 0,013 e 0,107). Valores não foram estatisticamente);</a:t>
            </a:r>
          </a:p>
          <a:p>
            <a:pPr eaLnBrk="1" hangingPunct="1"/>
            <a:r>
              <a:rPr lang="pt-BR" altLang="pt-BR" sz="1800" dirty="0" smtClean="0"/>
              <a:t> O uso de vasopressor foi de 20.6% no fentanil e de 25.35 no controle. (p = 0,333). </a:t>
            </a:r>
          </a:p>
          <a:p>
            <a:pPr eaLnBrk="1" hangingPunct="1"/>
            <a:r>
              <a:rPr lang="pt-BR" altLang="pt-BR" sz="1800" dirty="0" smtClean="0"/>
              <a:t>Rigidez da parede torácica não foi encontrada;</a:t>
            </a:r>
          </a:p>
          <a:p>
            <a:pPr eaLnBrk="1" hangingPunct="1"/>
            <a:r>
              <a:rPr lang="pt-BR" altLang="pt-BR" sz="1800" dirty="0" smtClean="0"/>
              <a:t>Aumento da bexiga foi encontrado em 7 pacientes no grupo do fentanil. (p = .580). </a:t>
            </a:r>
          </a:p>
          <a:p>
            <a:pPr eaLnBrk="1" hangingPunct="1"/>
            <a:r>
              <a:rPr lang="pt-BR" altLang="pt-BR" sz="1800" dirty="0" smtClean="0"/>
              <a:t>Não houve nenhuma outra diferença em outros parâmetros (tempo de hospitalização, incidência de </a:t>
            </a:r>
            <a:r>
              <a:rPr lang="pt-BR" altLang="pt-BR" sz="1800" i="1" dirty="0" smtClean="0"/>
              <a:t>ductus arteriosus patente</a:t>
            </a:r>
            <a:r>
              <a:rPr lang="pt-BR" altLang="pt-BR" sz="1800" dirty="0" smtClean="0"/>
              <a:t>, hemorragia intraventricular, leucomalácia periventricular, displasia broncopulmonar, enterocolite necrosante e mortalidade (</a:t>
            </a:r>
            <a:r>
              <a:rPr lang="pt-BR" altLang="pt-BR" sz="1800" dirty="0" smtClean="0">
                <a:solidFill>
                  <a:srgbClr val="0000FF"/>
                </a:solidFill>
              </a:rPr>
              <a:t>tabela 4</a:t>
            </a:r>
            <a:r>
              <a:rPr lang="pt-BR" altLang="pt-BR" sz="1800" dirty="0" smtClean="0"/>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650" y="2152650"/>
            <a:ext cx="8648700" cy="2552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531" name="Rectangle 25"/>
          <p:cNvSpPr>
            <a:spLocks noChangeArrowheads="1"/>
          </p:cNvSpPr>
          <p:nvPr/>
        </p:nvSpPr>
        <p:spPr bwMode="auto">
          <a:xfrm>
            <a:off x="468313" y="1844675"/>
            <a:ext cx="6911975" cy="720725"/>
          </a:xfrm>
          <a:prstGeom prst="rect">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dirty="0">
                <a:latin typeface="Arial" charset="0"/>
              </a:rPr>
              <a:t>Tabela 4. Desfechos analisados na alta hospitalar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pPr eaLnBrk="1" hangingPunct="1"/>
            <a:r>
              <a:rPr lang="pt-BR" altLang="pt-BR" dirty="0" smtClean="0">
                <a:solidFill>
                  <a:srgbClr val="0000FF"/>
                </a:solidFill>
              </a:rPr>
              <a:t>Discussão</a:t>
            </a:r>
          </a:p>
        </p:txBody>
      </p:sp>
      <p:sp>
        <p:nvSpPr>
          <p:cNvPr id="23555" name="Espaço Reservado para Conteúdo 2"/>
          <p:cNvSpPr>
            <a:spLocks noGrp="1"/>
          </p:cNvSpPr>
          <p:nvPr>
            <p:ph idx="1"/>
          </p:nvPr>
        </p:nvSpPr>
        <p:spPr>
          <a:xfrm>
            <a:off x="468313" y="1052513"/>
            <a:ext cx="8229600" cy="4525962"/>
          </a:xfrm>
        </p:spPr>
        <p:txBody>
          <a:bodyPr/>
          <a:lstStyle/>
          <a:p>
            <a:pPr eaLnBrk="1" hangingPunct="1"/>
            <a:r>
              <a:rPr lang="pt-BR" altLang="pt-BR" sz="2400" dirty="0" smtClean="0"/>
              <a:t>O presente estudo mostrou que o  uso contínuo do  fentanil não diminuiu a nível clínico, dor prolongada como medida pela Escala EDIN durante a ventilação mecânica nos RN &lt;=32 semanas de idade gestacional comparado com o grupo placebo;</a:t>
            </a:r>
          </a:p>
          <a:p>
            <a:pPr eaLnBrk="1" hangingPunct="1"/>
            <a:r>
              <a:rPr lang="pt-BR" altLang="pt-BR" sz="2400" dirty="0" smtClean="0"/>
              <a:t> No entanto, a incidência de dor severa prolongada, como indicada por um escore EDIN &gt;6 foi estatisticamente maior no grupo placebo comparado com o grupo do fentanil (10,6% versus 6,8%-p=0,003);</a:t>
            </a:r>
          </a:p>
          <a:p>
            <a:pPr eaLnBrk="1" hangingPunct="1"/>
            <a:r>
              <a:rPr lang="pt-BR" altLang="pt-BR" sz="2400" dirty="0" smtClean="0"/>
              <a:t>A mediana do escore PIPP foi reduzida em dois pontos no grupo do fentanil, com diminuição também da dor severa (escore PIPP&gt;12) em procedimentos em relação ao grupo placebo 919,9% versus 4,6%) - p=0.000).</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eaLnBrk="1" hangingPunct="1"/>
            <a:r>
              <a:rPr lang="pt-BR" altLang="pt-BR" dirty="0" smtClean="0">
                <a:solidFill>
                  <a:srgbClr val="0000FF"/>
                </a:solidFill>
              </a:rPr>
              <a:t>Discussão</a:t>
            </a:r>
          </a:p>
        </p:txBody>
      </p:sp>
      <p:sp>
        <p:nvSpPr>
          <p:cNvPr id="24579" name="Espaço Reservado para Conteúdo 2"/>
          <p:cNvSpPr>
            <a:spLocks noGrp="1"/>
          </p:cNvSpPr>
          <p:nvPr>
            <p:ph idx="1"/>
          </p:nvPr>
        </p:nvSpPr>
        <p:spPr/>
        <p:txBody>
          <a:bodyPr/>
          <a:lstStyle/>
          <a:p>
            <a:pPr eaLnBrk="1" hangingPunct="1"/>
            <a:r>
              <a:rPr lang="pt-BR" altLang="pt-BR" sz="2400" dirty="0" smtClean="0"/>
              <a:t>Não existe consenso no método ideal para controle da dor nos procedimentos em RN;</a:t>
            </a:r>
          </a:p>
          <a:p>
            <a:pPr eaLnBrk="1" hangingPunct="1"/>
            <a:r>
              <a:rPr lang="pt-BR" altLang="pt-BR" sz="2400" dirty="0" smtClean="0"/>
              <a:t>Metanálise de Bellù et al (2008) mostrou insuficiente evidência para recomendar o uso rotineiro de opióides nos RN sob ventilação mecânica e sugere o seu uso em  RN selecionados com base na avaliação clínica e indicadores de dor (29); no entanto esta metanálise incluiu estudos usando diferentes opióides e com ampla variação de dose, além do uso de escalas não validadas; em um subgrupo  grupo de estudos com escalas validadas mostrou menores escores de dor com o uso de morfina versus placebo (OR:1,71;ic A 95%: 3,18 a 0,24).</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idx="1"/>
          </p:nvPr>
        </p:nvSpPr>
        <p:spPr/>
        <p:txBody>
          <a:bodyPr/>
          <a:lstStyle/>
          <a:p>
            <a:pPr eaLnBrk="1" hangingPunct="1"/>
            <a:r>
              <a:rPr lang="pt-BR" altLang="pt-BR" dirty="0" smtClean="0"/>
              <a:t>No entanto, a morfina predispõe o paciente a hipotensão especialmente nos RN entre 23-26 semanas de idade gestacional e aqueles com hipotensão pré-existente (30);</a:t>
            </a:r>
          </a:p>
          <a:p>
            <a:pPr eaLnBrk="1" hangingPunct="1"/>
            <a:r>
              <a:rPr lang="pt-BR" altLang="pt-BR" dirty="0" smtClean="0"/>
              <a:t>Em comparação com a morfina, o fentanil induz menos hipotensão, porque estimular menor produção de histamina (31).</a:t>
            </a:r>
          </a:p>
        </p:txBody>
      </p:sp>
      <p:sp>
        <p:nvSpPr>
          <p:cNvPr id="25603"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Espaço Reservado para Conteúdo 2"/>
          <p:cNvSpPr>
            <a:spLocks noGrp="1"/>
          </p:cNvSpPr>
          <p:nvPr>
            <p:ph idx="1"/>
          </p:nvPr>
        </p:nvSpPr>
        <p:spPr/>
        <p:txBody>
          <a:bodyPr/>
          <a:lstStyle/>
          <a:p>
            <a:pPr eaLnBrk="1" hangingPunct="1">
              <a:defRPr/>
            </a:pPr>
            <a:r>
              <a:rPr lang="pt-BR" altLang="pt-BR" sz="2400" dirty="0" smtClean="0"/>
              <a:t>Estudos anteriores da infusão de fentanil em recém-nascidos recebendo ventilação mecânica foram inconclusivos devido ao pequeno número de pacientes, a vasta gama de doses administradas e à utilização de escalas  de medição de dor não validadas (3-5,17);</a:t>
            </a:r>
          </a:p>
          <a:p>
            <a:pPr eaLnBrk="1" hangingPunct="1">
              <a:defRPr/>
            </a:pPr>
            <a:r>
              <a:rPr lang="pt-BR" altLang="pt-BR" sz="2400" dirty="0" smtClean="0"/>
              <a:t>Os presentes autores investigaram a eficácia e segurança da infusão contínua em pré-termos sob VM para avaliar não somente a dor aguda processual, mas também a dor prolongada. Em um estudo anterior, os adultos  recebendo VM  através de um tubo endotraqueal relataram grave desconforto físico e emocional que foi significativamente reduzido com  sedação protocolizada e sedação contínua , mas não por sedação intermitente (2).</a:t>
            </a:r>
          </a:p>
          <a:p>
            <a:pPr marL="0" indent="0" eaLnBrk="1" hangingPunct="1">
              <a:buFont typeface="Arial" charset="0"/>
              <a:buNone/>
              <a:defRPr/>
            </a:pPr>
            <a:endParaRPr lang="pt-BR" altLang="pt-BR" dirty="0" smtClean="0"/>
          </a:p>
        </p:txBody>
      </p:sp>
      <p:sp>
        <p:nvSpPr>
          <p:cNvPr id="26627"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a:xfrm>
            <a:off x="611188" y="1052513"/>
            <a:ext cx="8229600" cy="4525962"/>
          </a:xfrm>
        </p:spPr>
        <p:txBody>
          <a:bodyPr/>
          <a:lstStyle/>
          <a:p>
            <a:pPr eaLnBrk="1" hangingPunct="1"/>
            <a:r>
              <a:rPr lang="pt-BR" altLang="pt-BR" dirty="0" smtClean="0"/>
              <a:t>Assim, os autores  escolheram escalas validadas para avaliar a dor prolongada em RN prematuros ventilados recém-nascidos (a escala EDIN) para este estudo; </a:t>
            </a:r>
          </a:p>
          <a:p>
            <a:pPr eaLnBrk="1" hangingPunct="1"/>
            <a:r>
              <a:rPr lang="pt-BR" altLang="pt-BR" dirty="0" smtClean="0"/>
              <a:t>A resultado do presente estudo mostraram efeitos estatísticos e clinicamente significativos  da infusão contínua de fentanil  nos escores PIPP de dor aguda, mas não nos escore EDIN (dor prolongada) durante os primeiros 3 dias de tratamento. </a:t>
            </a:r>
          </a:p>
        </p:txBody>
      </p:sp>
      <p:sp>
        <p:nvSpPr>
          <p:cNvPr id="27651"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1"/>
          </p:nvPr>
        </p:nvSpPr>
        <p:spPr>
          <a:xfrm>
            <a:off x="468313" y="1412875"/>
            <a:ext cx="8229600" cy="4525963"/>
          </a:xfrm>
        </p:spPr>
        <p:txBody>
          <a:bodyPr/>
          <a:lstStyle/>
          <a:p>
            <a:pPr eaLnBrk="1" hangingPunct="1"/>
            <a:r>
              <a:rPr lang="pt-BR" altLang="pt-BR" sz="2000" dirty="0" smtClean="0"/>
              <a:t> Simons et al (13)  estudaram os escore PIPP nos RN sob ventilação mecânica tratados com infusão contínua de morfina ou placebo durante a aspiração traqueal, e não encontraram nenhum efeito significativo  da morfina no escore do PIPP; </a:t>
            </a:r>
          </a:p>
          <a:p>
            <a:pPr eaLnBrk="1" hangingPunct="1"/>
            <a:r>
              <a:rPr lang="pt-BR" altLang="pt-BR" sz="2000" dirty="0" smtClean="0"/>
              <a:t>A aspiração endotraqueal pode causar obstrução do tubo ou estimulação vagal, levando a alterações na frequência cardíaca e saturação de oxigênio que contribuem para a maior pontuação PIPP independentes de dor.</a:t>
            </a:r>
          </a:p>
          <a:p>
            <a:pPr eaLnBrk="1" hangingPunct="1"/>
            <a:r>
              <a:rPr lang="pt-BR" altLang="pt-BR" sz="2000" dirty="0" smtClean="0"/>
              <a:t>No presente estudo, avaliou-se a dor aguda durante um procedimento de punção de calcanhar que não influencia diretamente as variáveis ​​fisiológicas avaliada na escala PIPP, possivelmente explicando a discrepância entre os presentes  resultados e os de Simons et al (13);</a:t>
            </a:r>
          </a:p>
          <a:p>
            <a:pPr eaLnBrk="1" hangingPunct="1"/>
            <a:r>
              <a:rPr lang="pt-BR" altLang="pt-BR" sz="2000" dirty="0" smtClean="0"/>
              <a:t>Interessante que o presente grupo teve um baixo escore de EDIN (&gt; 6). </a:t>
            </a:r>
          </a:p>
          <a:p>
            <a:pPr eaLnBrk="1" hangingPunct="1"/>
            <a:r>
              <a:rPr lang="pt-BR" altLang="pt-BR" sz="2000" dirty="0" smtClean="0"/>
              <a:t>Pacientes adultos que receberam ventilação mecânica comumente relatam dor relacionada à  presença do tubo endotraqueal.</a:t>
            </a:r>
          </a:p>
        </p:txBody>
      </p:sp>
      <p:sp>
        <p:nvSpPr>
          <p:cNvPr id="28675"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Espaço Reservado para Conteúdo 2"/>
          <p:cNvSpPr>
            <a:spLocks noGrp="1"/>
          </p:cNvSpPr>
          <p:nvPr>
            <p:ph idx="1"/>
          </p:nvPr>
        </p:nvSpPr>
        <p:spPr/>
        <p:txBody>
          <a:bodyPr/>
          <a:lstStyle/>
          <a:p>
            <a:pPr eaLnBrk="1" hangingPunct="1">
              <a:defRPr/>
            </a:pPr>
            <a:r>
              <a:rPr lang="pt-BR" altLang="pt-BR" sz="2000" dirty="0" smtClean="0"/>
              <a:t>As práticas de cuidados neonatais que foram recomendadas e discutidas durante as aulas teóricas e práticas (por exemplo, posicionamento correto, faixas, controle de estímulos externos [vestibular, auditivo, visual, tátil], agrupamento atividades de cuidados  no Berçário) pode ter reduzido o desconforto e dor na presente coorte estudada;</a:t>
            </a:r>
          </a:p>
          <a:p>
            <a:pPr eaLnBrk="1" hangingPunct="1">
              <a:defRPr/>
            </a:pPr>
            <a:r>
              <a:rPr lang="pt-BR" altLang="pt-BR" sz="2000" dirty="0" smtClean="0"/>
              <a:t>No entanto, não houve dados registrados sobre práticas de cuidados para reduzir estresse e dor neste presente estudo  e o impacto do escore EDIN aguarda investigação</a:t>
            </a:r>
            <a:r>
              <a:rPr lang="pt-BR" altLang="pt-BR" sz="2000" dirty="0"/>
              <a:t>;</a:t>
            </a:r>
            <a:endParaRPr lang="pt-BR" altLang="pt-BR" sz="2000" dirty="0" smtClean="0"/>
          </a:p>
          <a:p>
            <a:pPr eaLnBrk="1" hangingPunct="1">
              <a:defRPr/>
            </a:pPr>
            <a:r>
              <a:rPr lang="pt-BR" altLang="pt-BR" sz="2000" dirty="0" smtClean="0"/>
              <a:t>Outra possível explicação para os baixos valores do escore  EDIN registrados no presente estudo pode ser a inadequação da pontuação EDIN em recém-nascidos pré-termo extremos; </a:t>
            </a:r>
          </a:p>
          <a:p>
            <a:pPr eaLnBrk="1" hangingPunct="1">
              <a:defRPr/>
            </a:pPr>
            <a:r>
              <a:rPr lang="pt-BR" altLang="pt-BR" sz="2000" dirty="0" smtClean="0"/>
              <a:t>Na verdade, tem sido relatada que a expressão de dor prolongada, pode ser reduzida nos recém-nascidos de baixa idade gestacional(32).</a:t>
            </a:r>
          </a:p>
          <a:p>
            <a:pPr marL="0" indent="0" eaLnBrk="1" hangingPunct="1">
              <a:buFont typeface="Arial" charset="0"/>
              <a:buNone/>
              <a:defRPr/>
            </a:pPr>
            <a:endParaRPr lang="pt-BR" altLang="pt-BR" dirty="0" smtClean="0"/>
          </a:p>
        </p:txBody>
      </p:sp>
      <p:sp>
        <p:nvSpPr>
          <p:cNvPr id="29699"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Espaço Reservado para Conteúdo 2"/>
          <p:cNvSpPr>
            <a:spLocks noGrp="1"/>
          </p:cNvSpPr>
          <p:nvPr>
            <p:ph idx="1"/>
          </p:nvPr>
        </p:nvSpPr>
        <p:spPr>
          <a:xfrm>
            <a:off x="468313" y="476250"/>
            <a:ext cx="8229600" cy="4525963"/>
          </a:xfrm>
        </p:spPr>
        <p:txBody>
          <a:bodyPr/>
          <a:lstStyle/>
          <a:p>
            <a:pPr eaLnBrk="1" hangingPunct="1">
              <a:defRPr/>
            </a:pPr>
            <a:r>
              <a:rPr lang="pt-BR" altLang="pt-BR" sz="2400" dirty="0" smtClean="0"/>
              <a:t>Em termos de parâmetros de segurança, os resultados  do presente estudo indicam que em comparação com o grupo placebo, o grupo fentanil teve uma maior proporção de pacientes que necessitou de ventilação mecânica aos 7 dias de vida, bem como uma maior duração de ventilação  mecânica ;</a:t>
            </a:r>
          </a:p>
          <a:p>
            <a:pPr eaLnBrk="1" hangingPunct="1">
              <a:defRPr/>
            </a:pPr>
            <a:r>
              <a:rPr lang="pt-BR" altLang="pt-BR" sz="2400" dirty="0" smtClean="0"/>
              <a:t>Além disto, a pressão média das vias aéreas pressão durante a ventilação mecânica convencional foi mais elevada no grupo do fentanil. Estes dados estão de acordo com resultados apresentados na literatura; </a:t>
            </a:r>
          </a:p>
          <a:p>
            <a:pPr eaLnBrk="1" hangingPunct="1">
              <a:defRPr/>
            </a:pPr>
            <a:r>
              <a:rPr lang="pt-BR" altLang="pt-BR" sz="2400" dirty="0" smtClean="0"/>
              <a:t>Um estudo anterior de um pequeno número de RN com 26-36 semanas  em ventilação mecânica relatou maiores taxas de ventilação (maior pressão inspiratória máxima e maior PEEP) nos recém-nascidos tratados com infusão contínua de fentanil  em comparação com aqueles que receberam placebo (3).</a:t>
            </a:r>
          </a:p>
          <a:p>
            <a:pPr marL="0" indent="0" eaLnBrk="1" hangingPunct="1">
              <a:buFont typeface="Arial" charset="0"/>
              <a:buNone/>
              <a:defRPr/>
            </a:pPr>
            <a:endParaRPr lang="pt-BR" altLang="pt-BR" dirty="0" smtClean="0"/>
          </a:p>
        </p:txBody>
      </p:sp>
      <p:sp>
        <p:nvSpPr>
          <p:cNvPr id="30723" name="Título 1"/>
          <p:cNvSpPr>
            <a:spLocks noGrp="1"/>
          </p:cNvSpPr>
          <p:nvPr>
            <p:ph type="title"/>
          </p:nvPr>
        </p:nvSpPr>
        <p:spPr>
          <a:xfrm>
            <a:off x="395288" y="-315913"/>
            <a:ext cx="8229600" cy="1143001"/>
          </a:xfrm>
        </p:spPr>
        <p:txBody>
          <a:bodyPr/>
          <a:lstStyle/>
          <a:p>
            <a:pPr eaLnBrk="1" hangingPunct="1"/>
            <a:r>
              <a:rPr lang="pt-BR" altLang="pt-BR" dirty="0" smtClean="0">
                <a:solidFill>
                  <a:srgbClr val="0000FF"/>
                </a:solidFill>
              </a:rPr>
              <a:t>Discussão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Conteúdo 2"/>
          <p:cNvSpPr>
            <a:spLocks noGrp="1"/>
          </p:cNvSpPr>
          <p:nvPr>
            <p:ph idx="1"/>
          </p:nvPr>
        </p:nvSpPr>
        <p:spPr/>
        <p:txBody>
          <a:bodyPr/>
          <a:lstStyle/>
          <a:p>
            <a:pPr eaLnBrk="1" hangingPunct="1"/>
            <a:r>
              <a:rPr lang="pt-BR" altLang="pt-BR" sz="2800" dirty="0" smtClean="0"/>
              <a:t>Lago et al (5) também relataram uma tendência a uma maior duração da ventilação mecânica em recém-nascidos tratados com infusão contínua de fentanil comparado com placebo, mas a diferença não foi estatisticamente significativa;</a:t>
            </a:r>
          </a:p>
          <a:p>
            <a:pPr eaLnBrk="1" hangingPunct="1"/>
            <a:r>
              <a:rPr lang="pt-BR" altLang="pt-BR" sz="2800" dirty="0" smtClean="0"/>
              <a:t>No </a:t>
            </a:r>
            <a:r>
              <a:rPr lang="pt-BR" altLang="pt-BR" sz="2800" i="1" dirty="0" smtClean="0"/>
              <a:t>Neurologic Outcomes and Pre-emptive Analgesia in Neonates trial</a:t>
            </a:r>
            <a:r>
              <a:rPr lang="pt-BR" altLang="pt-BR" sz="2800" dirty="0" smtClean="0"/>
              <a:t>, recém-nascidos recebendo infusão contínua de morfina requereram mais dias   de ventilação total, comparado com aqueles que receberam placebo (33).</a:t>
            </a:r>
          </a:p>
        </p:txBody>
      </p:sp>
      <p:sp>
        <p:nvSpPr>
          <p:cNvPr id="31747"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a:xfrm>
            <a:off x="468312" y="620713"/>
            <a:ext cx="8496175" cy="4525962"/>
          </a:xfrm>
        </p:spPr>
        <p:txBody>
          <a:bodyPr/>
          <a:lstStyle/>
          <a:p>
            <a:pPr eaLnBrk="1" hangingPunct="1"/>
            <a:r>
              <a:rPr lang="pt-BR" altLang="pt-BR" sz="2400" dirty="0" smtClean="0"/>
              <a:t>A maior necessidade de suporte respiratório em crianças que receberam fentanil pode estar relacionado com o efeito de fentanil em centros respiratórios do tronco cerebral (34),diminuindo o </a:t>
            </a:r>
            <a:r>
              <a:rPr lang="pt-BR" altLang="pt-BR" sz="2400" i="1" dirty="0" smtClean="0"/>
              <a:t>drive</a:t>
            </a:r>
            <a:r>
              <a:rPr lang="pt-BR" altLang="pt-BR" sz="2400" dirty="0" smtClean="0"/>
              <a:t> respiratório e a resistência das vias aéreas(35); </a:t>
            </a:r>
          </a:p>
          <a:p>
            <a:pPr eaLnBrk="1" hangingPunct="1"/>
            <a:r>
              <a:rPr lang="pt-BR" altLang="pt-BR" sz="2400" dirty="0" smtClean="0"/>
              <a:t>Além disso, as crianças recebendo fentanil alcançaram  alimentação enteral plena e apresentaram a primeira eliminação de mecônio de mecônio mais tarde do que os do</a:t>
            </a:r>
          </a:p>
          <a:p>
            <a:pPr marL="0" indent="0" eaLnBrk="1" hangingPunct="1">
              <a:buNone/>
            </a:pPr>
            <a:r>
              <a:rPr lang="pt-BR" altLang="pt-BR" sz="2400" dirty="0"/>
              <a:t> </a:t>
            </a:r>
            <a:r>
              <a:rPr lang="pt-BR" altLang="pt-BR" sz="2400" dirty="0" smtClean="0"/>
              <a:t>    grupo placebo, confirmando a diminuição motilidade       gastrintestinal e  produção de secreção (17,36);</a:t>
            </a:r>
          </a:p>
          <a:p>
            <a:pPr eaLnBrk="1" hangingPunct="1"/>
            <a:r>
              <a:rPr lang="pt-BR" altLang="pt-BR" sz="2400" dirty="0" smtClean="0"/>
              <a:t>Crianças no grupo fentanil não apresentaram  menor pressão arterial média em comparação com os do grupo do placebo. Estes resultados sugerem que o fentanil tem vantagens sobre a morfina, o que pode induzir hipotensão, especialmente nos RN de menor idade gestacional (30).</a:t>
            </a:r>
          </a:p>
        </p:txBody>
      </p:sp>
      <p:sp>
        <p:nvSpPr>
          <p:cNvPr id="32771" name="Título 1"/>
          <p:cNvSpPr>
            <a:spLocks noGrp="1"/>
          </p:cNvSpPr>
          <p:nvPr>
            <p:ph type="title"/>
          </p:nvPr>
        </p:nvSpPr>
        <p:spPr>
          <a:xfrm>
            <a:off x="395288" y="-242888"/>
            <a:ext cx="8229600" cy="1143001"/>
          </a:xfrm>
        </p:spPr>
        <p:txBody>
          <a:bodyPr/>
          <a:lstStyle/>
          <a:p>
            <a:pPr eaLnBrk="1" hangingPunct="1"/>
            <a:r>
              <a:rPr lang="pt-BR" altLang="pt-BR" dirty="0" smtClean="0">
                <a:solidFill>
                  <a:srgbClr val="0000FF"/>
                </a:solidFill>
              </a:rPr>
              <a:t>Discussão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Conteúdo 2"/>
          <p:cNvSpPr>
            <a:spLocks noGrp="1"/>
          </p:cNvSpPr>
          <p:nvPr>
            <p:ph idx="1"/>
          </p:nvPr>
        </p:nvSpPr>
        <p:spPr>
          <a:xfrm>
            <a:off x="457200" y="1600200"/>
            <a:ext cx="8686800" cy="4525963"/>
          </a:xfrm>
        </p:spPr>
        <p:txBody>
          <a:bodyPr/>
          <a:lstStyle/>
          <a:p>
            <a:pPr eaLnBrk="1" hangingPunct="1"/>
            <a:r>
              <a:rPr lang="pt-BR" altLang="pt-BR" sz="2800" dirty="0" smtClean="0"/>
              <a:t>Recentemente, foram levantadas dúvidas sobre as consequências a longo prazo do uso de morfina no período neonatal (37,38);</a:t>
            </a:r>
          </a:p>
          <a:p>
            <a:pPr eaLnBrk="1" hangingPunct="1"/>
            <a:r>
              <a:rPr lang="pt-BR" altLang="pt-BR" sz="2800" dirty="0" smtClean="0"/>
              <a:t>Os presentes autores  não encontraram  nenhuma diferença na incidência de dano cerebral na alta entre o fentanil e o grupo placebo, embora este estudo não teve poder para avaliar  este resultado;</a:t>
            </a:r>
          </a:p>
          <a:p>
            <a:pPr eaLnBrk="1" hangingPunct="1"/>
            <a:r>
              <a:rPr lang="pt-BR" altLang="pt-BR" sz="2800" dirty="0" smtClean="0"/>
              <a:t> Um contínuo acompanhamento proporcionará informações sobre o desenvolvimento psicomotor nos dois grupos.</a:t>
            </a:r>
          </a:p>
        </p:txBody>
      </p:sp>
      <p:sp>
        <p:nvSpPr>
          <p:cNvPr id="33795"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Conteúdo 2"/>
          <p:cNvSpPr>
            <a:spLocks noGrp="1"/>
          </p:cNvSpPr>
          <p:nvPr>
            <p:ph idx="1"/>
          </p:nvPr>
        </p:nvSpPr>
        <p:spPr/>
        <p:txBody>
          <a:bodyPr/>
          <a:lstStyle/>
          <a:p>
            <a:pPr eaLnBrk="1" hangingPunct="1"/>
            <a:r>
              <a:rPr lang="pt-BR" altLang="pt-BR" sz="2400" dirty="0" smtClean="0"/>
              <a:t>Com base nos achados do presente estudo, os autores sugerem que são preferidos doses em </a:t>
            </a:r>
            <a:r>
              <a:rPr lang="pt-BR" altLang="pt-BR" sz="2400" i="1" dirty="0" smtClean="0"/>
              <a:t>bolus</a:t>
            </a:r>
            <a:r>
              <a:rPr lang="pt-BR" altLang="pt-BR" sz="2400" dirty="0" smtClean="0"/>
              <a:t> de fentanil em recém-nascidos prematuros quando a ventilação é de curta duração;</a:t>
            </a:r>
          </a:p>
          <a:p>
            <a:pPr eaLnBrk="1" hangingPunct="1"/>
            <a:r>
              <a:rPr lang="pt-BR" altLang="pt-BR" sz="2400" dirty="0" smtClean="0"/>
              <a:t>Bolus deve ser administrado antes de grandes  procedimentos dolorosos e, quando o escore EDIN for&gt; 6; bolus pode ser repetido a cada 2-4 horas, assim que recomendado(26);</a:t>
            </a:r>
          </a:p>
          <a:p>
            <a:pPr eaLnBrk="1" hangingPunct="1"/>
            <a:r>
              <a:rPr lang="pt-BR" altLang="pt-BR" sz="2400" dirty="0" smtClean="0"/>
              <a:t>Este regime terapêutico pode ser inadequado para os pacientes que necessitam de ventilação de maior duração (por exemplo, síndrome do desconforto respiratório grave, recém-nascidos termo com hipertensão pulmonar, cirurgia major); nestes casos, considerar o uso de infusão contínua de fentanil.</a:t>
            </a:r>
          </a:p>
        </p:txBody>
      </p:sp>
      <p:sp>
        <p:nvSpPr>
          <p:cNvPr id="34819"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Conteúdo 2"/>
          <p:cNvSpPr>
            <a:spLocks noGrp="1"/>
          </p:cNvSpPr>
          <p:nvPr>
            <p:ph idx="1"/>
          </p:nvPr>
        </p:nvSpPr>
        <p:spPr>
          <a:xfrm>
            <a:off x="323850" y="620713"/>
            <a:ext cx="8229600" cy="4525962"/>
          </a:xfrm>
        </p:spPr>
        <p:txBody>
          <a:bodyPr/>
          <a:lstStyle/>
          <a:p>
            <a:pPr eaLnBrk="1" hangingPunct="1"/>
            <a:r>
              <a:rPr lang="pt-BR" altLang="pt-BR" sz="1800" dirty="0" smtClean="0"/>
              <a:t>Uma limitação do estudo é que a mesma dose de fentanil foi utilizada em todos os recém-nascidos ao longo do período de estudo;</a:t>
            </a:r>
          </a:p>
          <a:p>
            <a:pPr eaLnBrk="1" hangingPunct="1"/>
            <a:r>
              <a:rPr lang="pt-BR" altLang="pt-BR" sz="1800" dirty="0" smtClean="0"/>
              <a:t> Devido a alterações na farmacocinética e farmacodinâmica do opióides em diferentes idades gestacionais  e pós-natal,  a utilização de uma dose mais baixa por quilo em RN de menores idades gestacionais idades pós-natais é geralmente recomendado (19);</a:t>
            </a:r>
          </a:p>
          <a:p>
            <a:pPr eaLnBrk="1" hangingPunct="1"/>
            <a:r>
              <a:rPr lang="pt-BR" altLang="pt-BR" sz="1800" dirty="0" smtClean="0"/>
              <a:t>A dosagem recomendada ara infusão de fentanil é de 0,5-2 µg / kg / hora(14). Para recém-nascidos &lt;=32 semanas como os envolvidos no presente estudo, os autores usaram uma dosagem menor de 1 µg / kg / hora; </a:t>
            </a:r>
          </a:p>
          <a:p>
            <a:pPr eaLnBrk="1" hangingPunct="1"/>
            <a:r>
              <a:rPr lang="pt-BR" altLang="pt-BR" sz="1800" dirty="0" smtClean="0"/>
              <a:t>Administração  crônica de opióides está associada com a tolerância que necessita de escalonamento de dose para manter a analgesia (39);</a:t>
            </a:r>
          </a:p>
          <a:p>
            <a:pPr eaLnBrk="1" hangingPunct="1"/>
            <a:r>
              <a:rPr lang="pt-BR" altLang="pt-BR" sz="1800" dirty="0" smtClean="0"/>
              <a:t>Tolerância ao fentanil desenvolve após 5-9 dias de  infusão contínua  ou depois de uma infusão total de 1,6 mg / kg (40);</a:t>
            </a:r>
          </a:p>
          <a:p>
            <a:pPr eaLnBrk="1" hangingPunct="1"/>
            <a:r>
              <a:rPr lang="pt-BR" altLang="pt-BR" sz="1800" dirty="0" smtClean="0"/>
              <a:t>Assim, considerando que o período de estudo teria durado para um máximo de 7 dias,  não foi planejado o uso de dose escalonada escalação dosagem foi planejado;</a:t>
            </a:r>
          </a:p>
          <a:p>
            <a:pPr eaLnBrk="1" hangingPunct="1"/>
            <a:r>
              <a:rPr lang="pt-BR" altLang="pt-BR" sz="1800" dirty="0" smtClean="0"/>
              <a:t>Ao contrário do que a hipótese, o presente estudo mostrou escores PIPP reduzido no grupo fentanil apenas durante os 3 primeiros dias de tratamento, enquanto que nenhum efeito significativo foi detectado até o dia 7 de tratamento. Este achado sugere a possível  indução de tolerância ao fentanil e a necessidade de dosagem escalonada, após o terceiro dia de tratamento.</a:t>
            </a:r>
          </a:p>
        </p:txBody>
      </p:sp>
      <p:sp>
        <p:nvSpPr>
          <p:cNvPr id="35843" name="Título 1"/>
          <p:cNvSpPr>
            <a:spLocks noGrp="1"/>
          </p:cNvSpPr>
          <p:nvPr>
            <p:ph type="title"/>
          </p:nvPr>
        </p:nvSpPr>
        <p:spPr>
          <a:xfrm>
            <a:off x="539750" y="-242888"/>
            <a:ext cx="8229600" cy="1143001"/>
          </a:xfrm>
        </p:spPr>
        <p:txBody>
          <a:bodyPr/>
          <a:lstStyle/>
          <a:p>
            <a:pPr eaLnBrk="1" hangingPunct="1"/>
            <a:r>
              <a:rPr lang="pt-BR" altLang="pt-BR" dirty="0" smtClean="0">
                <a:solidFill>
                  <a:srgbClr val="0000FF"/>
                </a:solidFill>
              </a:rPr>
              <a:t>Discussão</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Conteúdo 2"/>
          <p:cNvSpPr>
            <a:spLocks noGrp="1"/>
          </p:cNvSpPr>
          <p:nvPr>
            <p:ph idx="1"/>
          </p:nvPr>
        </p:nvSpPr>
        <p:spPr/>
        <p:txBody>
          <a:bodyPr/>
          <a:lstStyle/>
          <a:p>
            <a:pPr eaLnBrk="1" hangingPunct="1"/>
            <a:r>
              <a:rPr lang="pt-BR" altLang="pt-BR" sz="2400" dirty="0" smtClean="0"/>
              <a:t>Em conclusão, </a:t>
            </a:r>
            <a:r>
              <a:rPr lang="pt-BR" altLang="pt-BR" sz="2400" b="1" dirty="0" smtClean="0">
                <a:solidFill>
                  <a:srgbClr val="FF0000"/>
                </a:solidFill>
              </a:rPr>
              <a:t>a falta de redução dos escores de   dor prolongada e maiores efeitos colaterais associados com infusão  contínua de fentanil não suportam o uso rotineiro deste tratamento  nos recém-nascidos pré-termos ventilados;</a:t>
            </a:r>
          </a:p>
          <a:p>
            <a:pPr eaLnBrk="1" hangingPunct="1"/>
            <a:r>
              <a:rPr lang="pt-BR" altLang="pt-BR" sz="2400" b="1" dirty="0" smtClean="0">
                <a:solidFill>
                  <a:srgbClr val="0000FF"/>
                </a:solidFill>
              </a:rPr>
              <a:t>Bolus de fentanil antes de procedimentos invasivos </a:t>
            </a:r>
            <a:r>
              <a:rPr lang="pt-BR" altLang="pt-BR" sz="2400" dirty="0" smtClean="0"/>
              <a:t>ou em função dos escores de dor tem a  mesma eficácia e são mais seguros do que a infusão contínua e pode ser recomendada em tais casos;</a:t>
            </a:r>
          </a:p>
          <a:p>
            <a:pPr eaLnBrk="1" hangingPunct="1"/>
            <a:r>
              <a:rPr lang="pt-BR" altLang="pt-BR" sz="2400" dirty="0" smtClean="0">
                <a:solidFill>
                  <a:srgbClr val="FF0000"/>
                </a:solidFill>
              </a:rPr>
              <a:t>Uma importante limitação desta abordagem é que a medição da dor não é universalmente implementado na UTIN</a:t>
            </a:r>
            <a:r>
              <a:rPr lang="pt-BR" altLang="pt-BR" sz="2400" dirty="0" smtClean="0"/>
              <a:t>, e o padrão-ouro de medida da dor nestes neonatos ainda tem de ser definido.</a:t>
            </a:r>
          </a:p>
          <a:p>
            <a:pPr eaLnBrk="1" hangingPunct="1"/>
            <a:endParaRPr lang="pt-BR" altLang="pt-BR" dirty="0" smtClean="0"/>
          </a:p>
        </p:txBody>
      </p:sp>
      <p:sp>
        <p:nvSpPr>
          <p:cNvPr id="36867" name="Título 1"/>
          <p:cNvSpPr>
            <a:spLocks noGrp="1"/>
          </p:cNvSpPr>
          <p:nvPr>
            <p:ph type="title"/>
          </p:nvPr>
        </p:nvSpPr>
        <p:spPr/>
        <p:txBody>
          <a:bodyPr/>
          <a:lstStyle/>
          <a:p>
            <a:pPr eaLnBrk="1" hangingPunct="1"/>
            <a:r>
              <a:rPr lang="pt-BR" altLang="pt-BR" dirty="0" smtClean="0">
                <a:solidFill>
                  <a:srgbClr val="0000FF"/>
                </a:solidFill>
              </a:rPr>
              <a:t>Discussão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1"/>
          <p:cNvSpPr>
            <a:spLocks noGrp="1"/>
          </p:cNvSpPr>
          <p:nvPr>
            <p:ph type="title"/>
          </p:nvPr>
        </p:nvSpPr>
        <p:spPr/>
        <p:txBody>
          <a:bodyPr/>
          <a:lstStyle/>
          <a:p>
            <a:pPr eaLnBrk="1" hangingPunct="1"/>
            <a:r>
              <a:rPr lang="pt-BR" altLang="pt-BR" dirty="0" smtClean="0">
                <a:solidFill>
                  <a:srgbClr val="0000FF"/>
                </a:solidFill>
              </a:rPr>
              <a:t>ABSTRACT</a:t>
            </a:r>
          </a:p>
        </p:txBody>
      </p:sp>
      <p:pic>
        <p:nvPicPr>
          <p:cNvPr id="3789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625" y="1543050"/>
            <a:ext cx="8540750" cy="3771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3563" y="-30163"/>
            <a:ext cx="5472112" cy="17637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891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9613" y="1611313"/>
            <a:ext cx="5326062" cy="5246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0175" y="342900"/>
            <a:ext cx="6343650" cy="6172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725" y="476250"/>
            <a:ext cx="7956550" cy="4038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4192588"/>
            <a:ext cx="8135937" cy="8588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2738" y="188913"/>
            <a:ext cx="5942012" cy="64404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11113"/>
            <a:ext cx="5548313" cy="4964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301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1800" y="5024438"/>
            <a:ext cx="5538788" cy="1800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16"/>
          <p:cNvGraphicFramePr>
            <a:graphicFrameLocks noGrp="1"/>
          </p:cNvGraphicFramePr>
          <p:nvPr/>
        </p:nvGraphicFramePr>
        <p:xfrm>
          <a:off x="468313" y="1268413"/>
          <a:ext cx="7848600" cy="1000125"/>
        </p:xfrm>
        <a:graphic>
          <a:graphicData uri="http://schemas.openxmlformats.org/drawingml/2006/table">
            <a:tbl>
              <a:tblPr/>
              <a:tblGrid>
                <a:gridCol w="7017625"/>
                <a:gridCol w="830975"/>
              </a:tblGrid>
              <a:tr h="1000125">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600" b="1" i="0" u="none" strike="noStrike" cap="none" normalizeH="0" baseline="0" dirty="0" smtClean="0">
                          <a:ln>
                            <a:noFill/>
                          </a:ln>
                          <a:solidFill>
                            <a:srgbClr val="999999"/>
                          </a:solidFill>
                          <a:effectLst/>
                          <a:latin typeface="Verdana" pitchFamily="34" charset="0"/>
                          <a:cs typeface="Times New Roman" pitchFamily="18" charset="0"/>
                        </a:rPr>
                        <a:t>Analgesia e sedação no recém-nascido em ventilação mecânica/sequência rápida de intubação</a:t>
                      </a:r>
                      <a:r>
                        <a:rPr kumimoji="0" lang="pt-BR" altLang="pt-BR" sz="1600" b="0" i="0" u="none" strike="noStrike" cap="none" normalizeH="0" baseline="0" dirty="0" smtClean="0">
                          <a:ln>
                            <a:noFill/>
                          </a:ln>
                          <a:solidFill>
                            <a:srgbClr val="000000"/>
                          </a:solidFill>
                          <a:effectLst/>
                          <a:latin typeface="Times New Roman" pitchFamily="18" charset="0"/>
                          <a:cs typeface="Times New Roman" pitchFamily="18" charset="0"/>
                        </a:rPr>
                        <a:t/>
                      </a:r>
                      <a:br>
                        <a:rPr kumimoji="0" lang="pt-BR" altLang="pt-BR" sz="1600" b="0" i="0" u="none" strike="noStrike" cap="none" normalizeH="0" baseline="0" dirty="0" smtClean="0">
                          <a:ln>
                            <a:noFill/>
                          </a:ln>
                          <a:solidFill>
                            <a:srgbClr val="000000"/>
                          </a:solidFill>
                          <a:effectLst/>
                          <a:latin typeface="Times New Roman" pitchFamily="18" charset="0"/>
                          <a:cs typeface="Times New Roman" pitchFamily="18" charset="0"/>
                        </a:rPr>
                      </a:br>
                      <a:r>
                        <a:rPr kumimoji="0" lang="pt-BR" altLang="pt-BR" sz="1600" b="0" i="0" u="none" strike="noStrike" cap="none" normalizeH="0" baseline="0" dirty="0" smtClean="0">
                          <a:ln>
                            <a:noFill/>
                          </a:ln>
                          <a:solidFill>
                            <a:srgbClr val="999999"/>
                          </a:solidFill>
                          <a:effectLst/>
                          <a:latin typeface="Verdana" pitchFamily="34" charset="0"/>
                          <a:cs typeface="Times New Roman" pitchFamily="18" charset="0"/>
                        </a:rPr>
                        <a:t>Autor(es): Paulo R. Margotto, Martha David Rocha Moura</a:t>
                      </a:r>
                      <a:endParaRPr kumimoji="0" lang="pt-BR" altLang="pt-BR" sz="1600" b="0" i="0" u="none" strike="noStrike" cap="none" normalizeH="0" baseline="0" dirty="0" smtClean="0">
                        <a:ln>
                          <a:noFill/>
                        </a:ln>
                        <a:solidFill>
                          <a:schemeClr val="tx1"/>
                        </a:solidFill>
                        <a:effectLst/>
                        <a:latin typeface="Arial" charset="0"/>
                        <a:cs typeface="Arial" charset="0"/>
                      </a:endParaRPr>
                    </a:p>
                  </a:txBody>
                  <a:tcPr marL="91437" marR="91437" marT="45732" marB="45732" horzOverflow="overflow">
                    <a:lnL cap="flat">
                      <a:noFill/>
                    </a:lnL>
                    <a:lnR>
                      <a:noFill/>
                    </a:lnR>
                    <a:lnT cap="flat">
                      <a:noFill/>
                    </a:lnT>
                    <a:lnB cap="flat">
                      <a:noFill/>
                    </a:lnB>
                    <a:lnTlToBr>
                      <a:noFill/>
                    </a:lnTlToBr>
                    <a:lnBlToTr>
                      <a:noFill/>
                    </a:lnBlToTr>
                    <a:solidFill>
                      <a:srgbClr val="E4E4E4"/>
                    </a:solidFill>
                  </a:tcPr>
                </a:tc>
                <a:tc>
                  <a:txBody>
                    <a:bodyPr/>
                    <a:lstStyle>
                      <a:lvl1pPr>
                        <a:spcBef>
                          <a:spcPct val="20000"/>
                        </a:spcBef>
                        <a:defRPr sz="2800">
                          <a:solidFill>
                            <a:schemeClr val="tx1"/>
                          </a:solidFill>
                          <a:latin typeface="Arial" charset="0"/>
                          <a:cs typeface="Arial" charset="0"/>
                        </a:defRPr>
                      </a:lvl1pPr>
                      <a:lvl2pPr>
                        <a:spcBef>
                          <a:spcPct val="20000"/>
                        </a:spcBef>
                        <a:defRPr sz="2400">
                          <a:solidFill>
                            <a:schemeClr val="tx1"/>
                          </a:solidFill>
                          <a:latin typeface="Arial" charset="0"/>
                          <a:cs typeface="Arial" charset="0"/>
                        </a:defRPr>
                      </a:lvl2pPr>
                      <a:lvl3pPr>
                        <a:spcBef>
                          <a:spcPct val="20000"/>
                        </a:spcBef>
                        <a:defRPr sz="2000">
                          <a:solidFill>
                            <a:schemeClr val="tx1"/>
                          </a:solidFill>
                          <a:latin typeface="Arial" charset="0"/>
                          <a:cs typeface="Arial" charset="0"/>
                        </a:defRPr>
                      </a:lvl3pPr>
                      <a:lvl4pPr>
                        <a:spcBef>
                          <a:spcPct val="20000"/>
                        </a:spcBef>
                        <a:defRPr>
                          <a:solidFill>
                            <a:schemeClr val="tx1"/>
                          </a:solidFill>
                          <a:latin typeface="Arial" charset="0"/>
                          <a:cs typeface="Arial" charset="0"/>
                        </a:defRPr>
                      </a:lvl4pPr>
                      <a:lvl5pPr>
                        <a:spcBef>
                          <a:spcPct val="20000"/>
                        </a:spcBef>
                        <a:defRPr>
                          <a:solidFill>
                            <a:schemeClr val="tx1"/>
                          </a:solidFill>
                          <a:latin typeface="Arial" charset="0"/>
                          <a:cs typeface="Arial" charset="0"/>
                        </a:defRPr>
                      </a:lvl5pPr>
                      <a:lvl6pPr fontAlgn="base">
                        <a:spcBef>
                          <a:spcPct val="20000"/>
                        </a:spcBef>
                        <a:spcAft>
                          <a:spcPct val="0"/>
                        </a:spcAft>
                        <a:defRPr>
                          <a:solidFill>
                            <a:schemeClr val="tx1"/>
                          </a:solidFill>
                          <a:latin typeface="Arial" charset="0"/>
                          <a:cs typeface="Arial" charset="0"/>
                        </a:defRPr>
                      </a:lvl6pPr>
                      <a:lvl7pPr fontAlgn="base">
                        <a:spcBef>
                          <a:spcPct val="20000"/>
                        </a:spcBef>
                        <a:spcAft>
                          <a:spcPct val="0"/>
                        </a:spcAft>
                        <a:defRPr>
                          <a:solidFill>
                            <a:schemeClr val="tx1"/>
                          </a:solidFill>
                          <a:latin typeface="Arial" charset="0"/>
                          <a:cs typeface="Arial" charset="0"/>
                        </a:defRPr>
                      </a:lvl7pPr>
                      <a:lvl8pPr fontAlgn="base">
                        <a:spcBef>
                          <a:spcPct val="20000"/>
                        </a:spcBef>
                        <a:spcAft>
                          <a:spcPct val="0"/>
                        </a:spcAft>
                        <a:defRPr>
                          <a:solidFill>
                            <a:schemeClr val="tx1"/>
                          </a:solidFill>
                          <a:latin typeface="Arial" charset="0"/>
                          <a:cs typeface="Arial" charset="0"/>
                        </a:defRPr>
                      </a:lvl8pPr>
                      <a:lvl9pPr fontAlgn="base">
                        <a:spcBef>
                          <a:spcPct val="20000"/>
                        </a:spcBef>
                        <a:spcAft>
                          <a:spcPct val="0"/>
                        </a:spcAft>
                        <a:defRPr>
                          <a:solidFill>
                            <a:schemeClr val="tx1"/>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altLang="pt-BR" sz="1800" b="0" i="0" u="none" strike="noStrike" cap="none" normalizeH="0" baseline="0" dirty="0" smtClean="0">
                          <a:ln>
                            <a:noFill/>
                          </a:ln>
                          <a:solidFill>
                            <a:srgbClr val="000000"/>
                          </a:solidFill>
                          <a:effectLst/>
                          <a:latin typeface="Times New Roman" pitchFamily="18" charset="0"/>
                          <a:cs typeface="Times New Roman" pitchFamily="18" charset="0"/>
                          <a:hlinkClick r:id="rId2"/>
                        </a:rPr>
                        <a:t>  </a:t>
                      </a:r>
                      <a:r>
                        <a:rPr kumimoji="0" lang="pt-BR" altLang="pt-BR" sz="1800" b="0" i="0" u="none" strike="noStrike" cap="none" normalizeH="0" baseline="0" dirty="0" smtClean="0">
                          <a:ln>
                            <a:noFill/>
                          </a:ln>
                          <a:solidFill>
                            <a:srgbClr val="000000"/>
                          </a:solidFill>
                          <a:effectLst/>
                          <a:latin typeface="Times New Roman" pitchFamily="18" charset="0"/>
                          <a:cs typeface="Times New Roman" pitchFamily="18" charset="0"/>
                        </a:rPr>
                        <a:t>      </a:t>
                      </a:r>
                    </a:p>
                  </a:txBody>
                  <a:tcPr marL="91437" marR="91437" marT="45732" marB="45732"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4037" name="Picture 6" descr="link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4250" y="1470025"/>
            <a:ext cx="5334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8" name="Retângulo 1"/>
          <p:cNvSpPr>
            <a:spLocks noChangeArrowheads="1"/>
          </p:cNvSpPr>
          <p:nvPr/>
        </p:nvSpPr>
        <p:spPr bwMode="auto">
          <a:xfrm>
            <a:off x="395288" y="549275"/>
            <a:ext cx="88026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r>
              <a:rPr lang="pt-BR" altLang="pt-BR" sz="3600" b="1" dirty="0">
                <a:solidFill>
                  <a:srgbClr val="0000FF"/>
                </a:solidFill>
                <a:latin typeface="Arial" charset="0"/>
              </a:rPr>
              <a:t>Consultem também! Estudando juntos!</a:t>
            </a:r>
          </a:p>
        </p:txBody>
      </p:sp>
      <p:sp>
        <p:nvSpPr>
          <p:cNvPr id="44039" name="Retângulo 2"/>
          <p:cNvSpPr>
            <a:spLocks noChangeArrowheads="1"/>
          </p:cNvSpPr>
          <p:nvPr/>
        </p:nvSpPr>
        <p:spPr bwMode="auto">
          <a:xfrm>
            <a:off x="2266950" y="2708275"/>
            <a:ext cx="457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b="1" i="1" dirty="0">
                <a:solidFill>
                  <a:srgbClr val="0000FF"/>
                </a:solidFill>
                <a:latin typeface="Arial" charset="0"/>
              </a:rPr>
              <a:t>Capítulo do livro Assistência ao Recém-Nascido de Risco, ESC, Brasília, 3ª Edição, 2013</a:t>
            </a:r>
          </a:p>
        </p:txBody>
      </p:sp>
      <p:sp>
        <p:nvSpPr>
          <p:cNvPr id="44041" name="AutoShape 7"/>
          <p:cNvSpPr>
            <a:spLocks noChangeArrowheads="1"/>
          </p:cNvSpPr>
          <p:nvPr/>
        </p:nvSpPr>
        <p:spPr bwMode="auto">
          <a:xfrm>
            <a:off x="6900863" y="45942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15816" y="3709558"/>
            <a:ext cx="2090017" cy="3119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type="body" idx="1"/>
          </p:nvPr>
        </p:nvSpPr>
        <p:spPr>
          <a:xfrm>
            <a:off x="0" y="620713"/>
            <a:ext cx="9144000" cy="4525962"/>
          </a:xfrm>
        </p:spPr>
        <p:txBody>
          <a:bodyPr/>
          <a:lstStyle/>
          <a:p>
            <a:r>
              <a:rPr lang="pt-BR" altLang="pt-BR" sz="1800" dirty="0" smtClean="0"/>
              <a:t>Segundo Hall  e cl  para algumas terapias como drogas anticânceres, o benefício a longo prazo do tratamento é superior aos efeitos adversos. É este o caso para a analgesia em todo recém-nascido ventilado? A análise de importantes resultados de morte e evidências ultrassonográficas de lesão cerebral não mostrou melhora na morbimortalidade ou morbidade com o uso de opióide. Metanálise realizada por Bell</a:t>
            </a:r>
            <a:r>
              <a:rPr lang="pt-BR" altLang="pt-BR" sz="1600" dirty="0"/>
              <a:t>ù</a:t>
            </a:r>
            <a:r>
              <a:rPr lang="pt-BR" altLang="pt-BR" sz="1800" dirty="0" smtClean="0"/>
              <a:t> e cl (Cochrane) não demonstrou diferença entre os grupos com uso e não uso de morfina quanto a displasia broncopulmonar, enterocolite necrosante ou duração de internação hospitalar. Os recém-nascidos mais prematuros  que receberam morfina demoraram significativamente mais tempo para atingirem a nutrição enteral plena em relação aos controles. Inclusive dados de longo follow-up (5-6 anos) não mostrou diferença significante no neurodesenvolvimento entre as crianças que receberam e as que não receberam morfina. No entanto, de Graaf e cl mostraram evidência de efeitos negativos da morfina na função cognitiva nas crianças aos 5 anos de idade que receberam morfina na ventilação mecânica no período neonatal. Portanto, </a:t>
            </a:r>
            <a:r>
              <a:rPr lang="pt-BR" altLang="pt-BR" sz="1800" b="1" dirty="0" smtClean="0">
                <a:solidFill>
                  <a:srgbClr val="0000FF"/>
                </a:solidFill>
              </a:rPr>
              <a:t>os opióides nos RN em ventilação mecânica devem ser usados seletivamente, quando indicado pelo julgamento clínico e pelas avaliações dos indicadores de dor e somente após a estabilização do paciente</a:t>
            </a:r>
            <a:r>
              <a:rPr lang="pt-BR" altLang="pt-BR" sz="1800" dirty="0" smtClean="0"/>
              <a:t>, apesar da ventilação mecânica constituir uma intervenção dolorosa e desconfortante. A terapia com narcóticos para os RN ventilados só pode ser considerada provada e eticamente mandatória somente se o seu valor estiver estabelecido em um ou mais ensaios randomizados e cegos com número suficiente de RN para avaliar todos os benefícios potenciais e efeitos adversos. </a:t>
            </a:r>
          </a:p>
        </p:txBody>
      </p:sp>
      <p:sp>
        <p:nvSpPr>
          <p:cNvPr id="45059"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type="body" idx="1"/>
          </p:nvPr>
        </p:nvSpPr>
        <p:spPr>
          <a:xfrm>
            <a:off x="0" y="1268413"/>
            <a:ext cx="9144000" cy="4525962"/>
          </a:xfrm>
        </p:spPr>
        <p:txBody>
          <a:bodyPr/>
          <a:lstStyle/>
          <a:p>
            <a:r>
              <a:rPr lang="pt-BR" altLang="pt-BR" sz="1800" dirty="0" smtClean="0"/>
              <a:t>Qual é a evidência para que todo RN ventilado devesse ser tratado aceitando-se que  a ventilação causa dor? A avaliação da dor neste RN foi realizada utilizando-se  de uma variedade de escores de dor e em diferentes tempos de procedimentos invasivos. Alguns mostraram melhora significativa nos escores de dor, outros  apresentaram resultados inconsistentes em diferentes pontos e com diferentes métodos de avaliação. Portanto, diferentes escores entre os estudos com diferentes resultados, metanálises de todos os resultados para avaliação da dor foram incapazes de demonstrar efeito convincente para a redução da dor nestes recém-nascidos.</a:t>
            </a:r>
          </a:p>
          <a:p>
            <a:r>
              <a:rPr lang="pt-BR" altLang="pt-BR" sz="1800" b="1" dirty="0" smtClean="0">
                <a:solidFill>
                  <a:srgbClr val="0000FF"/>
                </a:solidFill>
              </a:rPr>
              <a:t>A recente revisão da Cochrane apresentada anteriormente conclui que a evidência é insuficiente para recomendar o uso rotineiro de opióides em todo recém-nascido em ventilação mecânica. </a:t>
            </a:r>
          </a:p>
          <a:p>
            <a:r>
              <a:rPr lang="pt-BR" altLang="pt-BR" sz="1800" dirty="0" smtClean="0"/>
              <a:t>Devemos reservar  as intervenções farmacológicas, tanto para a analgesia e sedação  para recém-nascidos selecionados onde a presença da dor pode ser razoavelmente ser predita, quando a dor e o estresse estão interferindo com o efetivo manuseio do ventilador ou outro suporte vital e quando as medidas ambientais mostraram-se falhas.</a:t>
            </a:r>
          </a:p>
          <a:p>
            <a:r>
              <a:rPr lang="pt-BR" altLang="pt-BR" sz="1800" dirty="0" smtClean="0"/>
              <a:t>Os clínicos devem equilibrar  os efeitos adversos do tratamento farmacológico, incluindo hipotensão com a morfina e a rigidez da caixa torácica com o fentanil. A tolerância, dependência  ocorrem com todos os  opióides e benzodiazepínicos.</a:t>
            </a:r>
          </a:p>
          <a:p>
            <a:endParaRPr lang="pt-BR" altLang="pt-BR" sz="1800" dirty="0" smtClean="0"/>
          </a:p>
        </p:txBody>
      </p:sp>
      <p:sp>
        <p:nvSpPr>
          <p:cNvPr id="3" name="AutoShape 7"/>
          <p:cNvSpPr>
            <a:spLocks noChangeArrowheads="1"/>
          </p:cNvSpPr>
          <p:nvPr/>
        </p:nvSpPr>
        <p:spPr bwMode="auto">
          <a:xfrm>
            <a:off x="7668344" y="6159073"/>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type="body" idx="1"/>
          </p:nvPr>
        </p:nvSpPr>
        <p:spPr>
          <a:xfrm>
            <a:off x="0" y="1268413"/>
            <a:ext cx="9144000" cy="4525962"/>
          </a:xfrm>
        </p:spPr>
        <p:txBody>
          <a:bodyPr/>
          <a:lstStyle/>
          <a:p>
            <a:r>
              <a:rPr lang="pt-BR" altLang="pt-BR" sz="1800" b="1" dirty="0" smtClean="0">
                <a:solidFill>
                  <a:srgbClr val="0000FF"/>
                </a:solidFill>
              </a:rPr>
              <a:t>A mais óbvia e efetiva estratégia para diminuir a dor do RN na UTI Neonatal é restringir a frequência de procedimentos dolorosos, especialmente àqueles que são mais comumente relatados, como as punções de calcanhares e a aspiração do tubo endotraqueal</a:t>
            </a:r>
            <a:r>
              <a:rPr lang="pt-BR" altLang="pt-BR" sz="1800" dirty="0" smtClean="0"/>
              <a:t>. Estes procedimentos nos RN mais criticamente doentes deveriam ser realizados pelos profissionais mais experientes da Unidade. Limitar os procedimentos que documentadamente tem efeito positivo na evolução do bebê criticamente doente. Evitar a hipoxemia, a agitação e a “briga com o respirador”. Fixar com maior segurança o tubo endotraqueal, assim como os cateteres para prevenir os seus deslocamentos e reinserções. Agrupar a coleta de exames para minimizar as punções. Estratégias não farmacológicas são essenciais na prevenção e manuseio da dor neonatal</a:t>
            </a:r>
            <a:r>
              <a:rPr lang="pt-BR" altLang="pt-BR" sz="1800" baseline="30000" dirty="0" smtClean="0"/>
              <a:t>.</a:t>
            </a:r>
            <a:r>
              <a:rPr lang="pt-BR" altLang="pt-BR" sz="1800" dirty="0" smtClean="0"/>
              <a:t> Vejam que há muita coisa que podemos fazer, mesmo sem drogas. Deixar o bebê confortável. As drogas que usamos (morfina, midazolam) parecem apresentar problemas, especialmente a morfina.</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type="body" idx="1"/>
          </p:nvPr>
        </p:nvSpPr>
        <p:spPr>
          <a:xfrm>
            <a:off x="467544" y="1660275"/>
            <a:ext cx="8229600" cy="5141913"/>
          </a:xfrm>
        </p:spPr>
        <p:txBody>
          <a:bodyPr/>
          <a:lstStyle/>
          <a:p>
            <a:pPr>
              <a:defRPr/>
            </a:pPr>
            <a:r>
              <a:rPr lang="pt-BR" sz="1400" b="1" dirty="0" smtClean="0"/>
              <a:t>-</a:t>
            </a:r>
            <a:r>
              <a:rPr lang="pt-BR" sz="1600" b="1" dirty="0"/>
              <a:t>Morfina</a:t>
            </a:r>
            <a:r>
              <a:rPr lang="pt-BR" sz="1600" dirty="0"/>
              <a:t>: usada há centenas de anos, desde 1600 nos adultos. Nos RN, é um analgésico potente, tem um efeito sedativo, libera histamina com risco de hipotensão. Pode levar a constipação intestinal, resíduos gástricos, intolerância alimentar e a retirada tem que ser lenta. O estudo de Anand et al de  2000, .mostrou que nos grupos que só receberam morfina e placebo, ficamos preocupados, pois aumentou um pouco  o óbito e no   grupo da morfina, aumentou 3x a hemorragia intraventricular	 e quase dobrou o  número de pior prognóstico (morte ou hemorragia intraventricular ou leucomalácia). No placebo contaminado, dobra o óbito, quintuplica a hemorragia intraventricular, dobra a leucomalácia periventricular e dobra o pior prognóstico.  O trabalho foi feito para mostrar que a morfina era protetora e mostrou que pode haver uma piora do prognóstico com o uso da morfina. Os autores foram estudar porque isto ocorreu: entre várias hipóteses, a morfina leva a hipotensão nas primeiras 72 horas e a hipotensão piora a hemorragia intraventricular e está associada ao óbito (</a:t>
            </a:r>
            <a:r>
              <a:rPr lang="pt-BR" sz="1600" u="sng" dirty="0">
                <a:hlinkClick r:id="rId2"/>
              </a:rPr>
              <a:t>Effects of morphine analgesia in ventilated preterm neonates: primary outcomes from the NEOPAIN randomised trial.</a:t>
            </a:r>
            <a:r>
              <a:rPr lang="pt-BR" sz="1600" dirty="0"/>
              <a:t> Anand KJ, Hall RW, Desai N, Shephard B, Bergqvist LL, Young TE, Boyle EM, Carbajal R, Bhutani VK, Moore MB, Kronsberg SS, Barton BA; NEOPAIN Trial Investigators Group. Lancet. 2004 May 22;363(9422):1673-82)</a:t>
            </a:r>
          </a:p>
          <a:p>
            <a:pPr marL="0" indent="0" algn="ctr">
              <a:buFont typeface="Arial" charset="0"/>
              <a:buNone/>
              <a:defRPr/>
            </a:pPr>
            <a:r>
              <a:rPr lang="pt-BR" sz="1600" b="1" dirty="0" smtClean="0">
                <a:solidFill>
                  <a:srgbClr val="0000FF"/>
                </a:solidFill>
              </a:rPr>
              <a:t>Assim</a:t>
            </a:r>
            <a:r>
              <a:rPr lang="pt-BR" sz="1600" b="1" dirty="0">
                <a:solidFill>
                  <a:srgbClr val="0000FF"/>
                </a:solidFill>
              </a:rPr>
              <a:t>, individualizar os opióides e ser iniciar somente após a estabilização hemodinâmica da criança. Os opióides não podem entrar na receita de bolo: intubou é igual à fentanil. Isto não pode ocorrer mais. Primeiro temos que ter certeza que o RN está  estável hemodinâmico e somente se dor, vamos introduzir o </a:t>
            </a:r>
            <a:r>
              <a:rPr lang="pt-BR" sz="1600" b="1" dirty="0" smtClean="0">
                <a:solidFill>
                  <a:srgbClr val="0000FF"/>
                </a:solidFill>
              </a:rPr>
              <a:t>opióide</a:t>
            </a:r>
            <a:r>
              <a:rPr lang="pt-BR" sz="1600" b="1" dirty="0">
                <a:solidFill>
                  <a:srgbClr val="0000FF"/>
                </a:solidFill>
              </a:rPr>
              <a:t>. Caso contrário, vamos piorar o prognóstico do RN</a:t>
            </a:r>
          </a:p>
          <a:p>
            <a:pPr algn="ctr">
              <a:defRPr/>
            </a:pPr>
            <a:endParaRPr lang="pt-BR" altLang="pt-BR" sz="1400" b="1" dirty="0" smtClean="0"/>
          </a:p>
        </p:txBody>
      </p:sp>
      <p:graphicFrame>
        <p:nvGraphicFramePr>
          <p:cNvPr id="2" name="Tabela 1"/>
          <p:cNvGraphicFramePr>
            <a:graphicFrameLocks noGrp="1"/>
          </p:cNvGraphicFramePr>
          <p:nvPr>
            <p:extLst>
              <p:ext uri="{D42A27DB-BD31-4B8C-83A1-F6EECF244321}">
                <p14:modId xmlns:p14="http://schemas.microsoft.com/office/powerpoint/2010/main" val="3875052074"/>
              </p:ext>
            </p:extLst>
          </p:nvPr>
        </p:nvGraphicFramePr>
        <p:xfrm>
          <a:off x="611188" y="58738"/>
          <a:ext cx="7705725" cy="1013460"/>
        </p:xfrm>
        <a:graphic>
          <a:graphicData uri="http://schemas.openxmlformats.org/drawingml/2006/table">
            <a:tbl>
              <a:tblPr/>
              <a:tblGrid>
                <a:gridCol w="6890549"/>
                <a:gridCol w="815176"/>
              </a:tblGrid>
              <a:tr h="0">
                <a:tc>
                  <a:txBody>
                    <a:bodyPr/>
                    <a:lstStyle/>
                    <a:p>
                      <a:pPr algn="l"/>
                      <a:r>
                        <a:rPr lang="pt-BR" sz="1600" b="1" u="none" strike="noStrike" dirty="0">
                          <a:solidFill>
                            <a:srgbClr val="999999"/>
                          </a:solidFill>
                          <a:effectLst/>
                          <a:latin typeface="Verdana"/>
                        </a:rPr>
                        <a:t>XX Congresso Brasileiro de Perinatologia (Rio de Janeiro, 21-24/11/2010): Estresse e dor no recém-nascido: estamos atuando?</a:t>
                      </a:r>
                      <a:r>
                        <a:rPr lang="pt-BR" sz="1600" dirty="0"/>
                        <a:t/>
                      </a:r>
                      <a:br>
                        <a:rPr lang="pt-BR" sz="1600" dirty="0"/>
                      </a:br>
                      <a:r>
                        <a:rPr lang="pt-BR" sz="1600" u="none" strike="noStrike" dirty="0">
                          <a:solidFill>
                            <a:srgbClr val="999999"/>
                          </a:solidFill>
                          <a:effectLst/>
                          <a:latin typeface="Verdana"/>
                        </a:rPr>
                        <a:t>Autor(es): Ruth Guinsburg (SP). Realizado por Paulo R. Margotto</a:t>
                      </a:r>
                      <a:endParaRPr lang="pt-BR" sz="1600" dirty="0"/>
                    </a:p>
                  </a:txBody>
                  <a:tcPr marL="19052" marR="19052" marT="19050" marB="19050">
                    <a:lnL>
                      <a:noFill/>
                    </a:lnL>
                    <a:lnR>
                      <a:noFill/>
                    </a:lnR>
                    <a:lnT>
                      <a:noFill/>
                    </a:lnT>
                    <a:lnB>
                      <a:noFill/>
                    </a:lnB>
                    <a:solidFill>
                      <a:srgbClr val="E4E4E4"/>
                    </a:solidFill>
                  </a:tcPr>
                </a:tc>
                <a:tc>
                  <a:txBody>
                    <a:bodyPr/>
                    <a:lstStyle/>
                    <a:p>
                      <a:pPr algn="l"/>
                      <a:endParaRPr lang="pt-BR" dirty="0"/>
                    </a:p>
                  </a:txBody>
                  <a:tcPr marL="19052" marR="19052" marT="19050" marB="19050">
                    <a:lnL>
                      <a:noFill/>
                    </a:lnL>
                    <a:lnR>
                      <a:noFill/>
                    </a:lnR>
                    <a:lnT>
                      <a:noFill/>
                    </a:lnT>
                    <a:lnB>
                      <a:noFill/>
                    </a:lnB>
                    <a:solidFill>
                      <a:srgbClr val="E4E4E4"/>
                    </a:solidFill>
                  </a:tcPr>
                </a:tc>
              </a:tr>
            </a:tbl>
          </a:graphicData>
        </a:graphic>
      </p:graphicFrame>
      <p:pic>
        <p:nvPicPr>
          <p:cNvPr id="48134" name="Picture 1" descr="http://www.paulomargotto.com.br/images/link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549275"/>
            <a:ext cx="35242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tângulo 4"/>
          <p:cNvSpPr/>
          <p:nvPr/>
        </p:nvSpPr>
        <p:spPr>
          <a:xfrm>
            <a:off x="2123728" y="1124744"/>
            <a:ext cx="4572000" cy="535531"/>
          </a:xfrm>
          <a:prstGeom prst="rect">
            <a:avLst/>
          </a:prstGeom>
        </p:spPr>
        <p:txBody>
          <a:bodyPr>
            <a:spAutoFit/>
          </a:bodyPr>
          <a:lstStyle/>
          <a:p>
            <a:pPr algn="ctr">
              <a:lnSpc>
                <a:spcPct val="80000"/>
              </a:lnSpc>
            </a:pPr>
            <a:r>
              <a:rPr lang="pt-BR" altLang="pt-BR" dirty="0">
                <a:solidFill>
                  <a:srgbClr val="FF3300"/>
                </a:solidFill>
              </a:rPr>
              <a:t>Consultem em </a:t>
            </a:r>
            <a:r>
              <a:rPr lang="pt-BR" altLang="pt-BR" dirty="0">
                <a:solidFill>
                  <a:srgbClr val="FF3300"/>
                </a:solidFill>
                <a:hlinkClick r:id="rId4"/>
              </a:rPr>
              <a:t>www.paulomargotto.com.br</a:t>
            </a:r>
            <a:r>
              <a:rPr lang="pt-BR" altLang="pt-BR" dirty="0">
                <a:solidFill>
                  <a:srgbClr val="FF3300"/>
                </a:solidFill>
              </a:rPr>
              <a:t> em Dor Neonatal</a:t>
            </a:r>
          </a:p>
        </p:txBody>
      </p:sp>
      <p:sp>
        <p:nvSpPr>
          <p:cNvPr id="6" name="AutoShape 7"/>
          <p:cNvSpPr>
            <a:spLocks noChangeArrowheads="1"/>
          </p:cNvSpPr>
          <p:nvPr/>
        </p:nvSpPr>
        <p:spPr bwMode="auto">
          <a:xfrm>
            <a:off x="8568991" y="6597352"/>
            <a:ext cx="483394" cy="150247"/>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noChangeArrowheads="1"/>
          </p:cNvSpPr>
          <p:nvPr>
            <p:ph type="body" idx="1"/>
          </p:nvPr>
        </p:nvSpPr>
        <p:spPr>
          <a:xfrm>
            <a:off x="0" y="1268413"/>
            <a:ext cx="9144000" cy="4525962"/>
          </a:xfrm>
        </p:spPr>
        <p:txBody>
          <a:bodyPr/>
          <a:lstStyle/>
          <a:p>
            <a:pPr>
              <a:defRPr/>
            </a:pPr>
            <a:r>
              <a:rPr lang="pt-BR" sz="1800" dirty="0"/>
              <a:t>-</a:t>
            </a:r>
            <a:r>
              <a:rPr lang="pt-BR" sz="1800" b="1" dirty="0"/>
              <a:t>Fentanil</a:t>
            </a:r>
            <a:r>
              <a:rPr lang="pt-BR" sz="1800" dirty="0"/>
              <a:t>: é o mais usado no Brasil, pois tem menor efeito hemodinâmico, tem pouco efeito sedativo e tem, como vantagem em relação à morfina, porque menos hipotensão e dá menos tolerância. Toda retirada deve ser lenta. Será que o fentanil está associado a este prognóstico ruim como a morfina? Santa ignorância nossa. Não há estudo grande o suficiente para demonstrar a segurança do fentanil. Do ponto de vista fisiopatológico, temos alguma segurança e orientamos, </a:t>
            </a:r>
            <a:r>
              <a:rPr lang="pt-BR" sz="1800" b="1" dirty="0"/>
              <a:t>introduzir o fentanil após a estabilização hemodinâmica do RN</a:t>
            </a:r>
            <a:r>
              <a:rPr lang="pt-BR" sz="1800" dirty="0"/>
              <a:t>. As metanálises do fentanil em ventilação mecânica demonstraram: diminui o escore de dor, leva à discreta bradicardia e aumenta a necessidade de parâmetros ventilatórios (</a:t>
            </a:r>
            <a:r>
              <a:rPr lang="pt-BR" sz="1800" u="sng" dirty="0">
                <a:hlinkClick r:id="rId2"/>
              </a:rPr>
              <a:t>Analgesia and sedation during mechanical ventilation in neonates.</a:t>
            </a:r>
            <a:r>
              <a:rPr lang="pt-BR" sz="1800" dirty="0"/>
              <a:t>Aranda JV, Carlo W, Hummel P, Thomas R, Lehr VT, Anand KJ.Clin Ther. 2005 Jun;27(6):877-99. Review). Usar com cuidado, sabendo a hora de começar e sabendo a hora de retirar com o uso das Escalas de dor e com o bebe sempre estável do ponto de vista hemodinâmico.</a:t>
            </a:r>
          </a:p>
          <a:p>
            <a:pPr>
              <a:defRPr/>
            </a:pPr>
            <a:r>
              <a:rPr lang="pt-BR" sz="1800" dirty="0"/>
              <a:t>O uso de analgésico nos RN deve ser individualizado. Não temos um pacote que serve a todos. Temos que saber quando começar, quando tirar. Pensar na gravidade da doença. Nas manipulações da criança, dar o conforto ao RN. Avalie os efeitos colaterais. </a:t>
            </a:r>
            <a:endParaRPr lang="pt-BR" sz="1800" dirty="0" smtClean="0"/>
          </a:p>
          <a:p>
            <a:pPr marL="0" indent="0" algn="ctr">
              <a:buFont typeface="Arial" charset="0"/>
              <a:buNone/>
              <a:defRPr/>
            </a:pPr>
            <a:r>
              <a:rPr lang="pt-BR" sz="2400" b="1" dirty="0" smtClean="0">
                <a:solidFill>
                  <a:srgbClr val="0000FF"/>
                </a:solidFill>
              </a:rPr>
              <a:t>Lembrem-se </a:t>
            </a:r>
            <a:r>
              <a:rPr lang="pt-BR" sz="2400" b="1" dirty="0">
                <a:solidFill>
                  <a:srgbClr val="0000FF"/>
                </a:solidFill>
              </a:rPr>
              <a:t>que as evidências mudam em decorrer do tempo, pois se não validarmos nossas condutas podemos causar mais mal do que bem para o recém-nascido</a:t>
            </a:r>
          </a:p>
          <a:p>
            <a:pPr>
              <a:defRPr/>
            </a:pPr>
            <a:r>
              <a:rPr lang="pt-BR" sz="1800" dirty="0"/>
              <a:t> </a:t>
            </a:r>
          </a:p>
          <a:p>
            <a:pPr>
              <a:defRPr/>
            </a:pPr>
            <a:endParaRPr lang="pt-BR" sz="1800"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noChangeArrowheads="1"/>
          </p:cNvSpPr>
          <p:nvPr>
            <p:ph type="body" idx="1"/>
          </p:nvPr>
        </p:nvSpPr>
        <p:spPr>
          <a:xfrm>
            <a:off x="0" y="1268413"/>
            <a:ext cx="9144000" cy="4525962"/>
          </a:xfrm>
        </p:spPr>
        <p:txBody>
          <a:bodyPr/>
          <a:lstStyle/>
          <a:p>
            <a:r>
              <a:rPr lang="pt-BR" altLang="pt-BR" sz="1800" dirty="0" smtClean="0"/>
              <a:t>-</a:t>
            </a:r>
          </a:p>
        </p:txBody>
      </p:sp>
      <p:graphicFrame>
        <p:nvGraphicFramePr>
          <p:cNvPr id="2" name="Tabela 1"/>
          <p:cNvGraphicFramePr>
            <a:graphicFrameLocks noGrp="1"/>
          </p:cNvGraphicFramePr>
          <p:nvPr>
            <p:extLst>
              <p:ext uri="{D42A27DB-BD31-4B8C-83A1-F6EECF244321}">
                <p14:modId xmlns:p14="http://schemas.microsoft.com/office/powerpoint/2010/main" val="1483012872"/>
              </p:ext>
            </p:extLst>
          </p:nvPr>
        </p:nvGraphicFramePr>
        <p:xfrm>
          <a:off x="863600" y="190500"/>
          <a:ext cx="6985000" cy="860425"/>
        </p:xfrm>
        <a:graphic>
          <a:graphicData uri="http://schemas.openxmlformats.org/drawingml/2006/table">
            <a:tbl>
              <a:tblPr/>
              <a:tblGrid>
                <a:gridCol w="6246068"/>
                <a:gridCol w="738932"/>
              </a:tblGrid>
              <a:tr h="860425">
                <a:tc>
                  <a:txBody>
                    <a:bodyPr/>
                    <a:lstStyle/>
                    <a:p>
                      <a:pPr algn="l"/>
                      <a:r>
                        <a:rPr lang="pt-BR" sz="1400" b="1" u="none" strike="noStrike" dirty="0">
                          <a:solidFill>
                            <a:srgbClr val="999999"/>
                          </a:solidFill>
                          <a:effectLst/>
                          <a:latin typeface="Verdana"/>
                        </a:rPr>
                        <a:t>Sequência rápida de intubação - Analgesia em todo RN em ventilação mecânica? </a:t>
                      </a:r>
                      <a:r>
                        <a:rPr lang="pt-BR" sz="1400" dirty="0"/>
                        <a:t/>
                      </a:r>
                      <a:br>
                        <a:rPr lang="pt-BR" sz="1400" dirty="0"/>
                      </a:br>
                      <a:r>
                        <a:rPr lang="pt-BR" sz="1400" u="none" strike="noStrike" dirty="0">
                          <a:solidFill>
                            <a:srgbClr val="999999"/>
                          </a:solidFill>
                          <a:effectLst/>
                          <a:latin typeface="Verdana"/>
                        </a:rPr>
                        <a:t>Autor(es): Marta David Rocha, Paulo R. Margotto</a:t>
                      </a:r>
                      <a:endParaRPr lang="pt-BR" sz="1400" dirty="0"/>
                    </a:p>
                  </a:txBody>
                  <a:tcPr marL="19051" marR="19051" marT="19010" marB="19010">
                    <a:lnL>
                      <a:noFill/>
                    </a:lnL>
                    <a:lnR>
                      <a:noFill/>
                    </a:lnR>
                    <a:lnT>
                      <a:noFill/>
                    </a:lnT>
                    <a:lnB>
                      <a:noFill/>
                    </a:lnB>
                    <a:solidFill>
                      <a:srgbClr val="E4E4E4"/>
                    </a:solidFill>
                  </a:tcPr>
                </a:tc>
                <a:tc>
                  <a:txBody>
                    <a:bodyPr/>
                    <a:lstStyle/>
                    <a:p>
                      <a:pPr algn="l"/>
                      <a:endParaRPr lang="pt-BR" sz="1800" dirty="0"/>
                    </a:p>
                  </a:txBody>
                  <a:tcPr marL="19051" marR="19051" marT="19010" marB="19010">
                    <a:lnL>
                      <a:noFill/>
                    </a:lnL>
                    <a:lnR>
                      <a:noFill/>
                    </a:lnR>
                    <a:lnT>
                      <a:noFill/>
                    </a:lnT>
                    <a:lnB>
                      <a:noFill/>
                    </a:lnB>
                    <a:solidFill>
                      <a:srgbClr val="E4E4E4"/>
                    </a:solidFill>
                  </a:tcPr>
                </a:tc>
              </a:tr>
            </a:tbl>
          </a:graphicData>
        </a:graphic>
      </p:graphicFrame>
      <p:pic>
        <p:nvPicPr>
          <p:cNvPr id="50182" name="Picture 1" descr="http://www.paulomargotto.com.br/images/link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388" y="476250"/>
            <a:ext cx="352425"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7325" y="2703513"/>
            <a:ext cx="6029325" cy="4137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018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1426379"/>
            <a:ext cx="6155010" cy="1307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tângulo 6"/>
          <p:cNvSpPr/>
          <p:nvPr/>
        </p:nvSpPr>
        <p:spPr>
          <a:xfrm>
            <a:off x="2112944" y="980728"/>
            <a:ext cx="4572000" cy="535531"/>
          </a:xfrm>
          <a:prstGeom prst="rect">
            <a:avLst/>
          </a:prstGeom>
        </p:spPr>
        <p:txBody>
          <a:bodyPr>
            <a:spAutoFit/>
          </a:bodyPr>
          <a:lstStyle/>
          <a:p>
            <a:pPr algn="ctr">
              <a:lnSpc>
                <a:spcPct val="80000"/>
              </a:lnSpc>
            </a:pPr>
            <a:r>
              <a:rPr lang="pt-BR" altLang="pt-BR" dirty="0">
                <a:solidFill>
                  <a:srgbClr val="FF3300"/>
                </a:solidFill>
              </a:rPr>
              <a:t>Consultem em </a:t>
            </a:r>
            <a:r>
              <a:rPr lang="pt-BR" altLang="pt-BR" dirty="0">
                <a:solidFill>
                  <a:srgbClr val="FF3300"/>
                </a:solidFill>
                <a:hlinkClick r:id="rId5"/>
              </a:rPr>
              <a:t>www.paulomargotto.com.br</a:t>
            </a:r>
            <a:r>
              <a:rPr lang="pt-BR" altLang="pt-BR" dirty="0">
                <a:solidFill>
                  <a:srgbClr val="FF3300"/>
                </a:solidFill>
              </a:rPr>
              <a:t> em Dor Neonatal</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p:txBody>
          <a:bodyPr/>
          <a:lstStyle/>
          <a:p>
            <a:pPr marL="0" indent="0">
              <a:buNone/>
            </a:pPr>
            <a:r>
              <a:rPr lang="pt-BR" sz="1400" b="1" dirty="0" smtClean="0"/>
              <a:t>                                                                     </a:t>
            </a:r>
            <a:r>
              <a:rPr lang="pt-BR" sz="2400" b="1" dirty="0" smtClean="0">
                <a:solidFill>
                  <a:srgbClr val="FF0000"/>
                </a:solidFill>
              </a:rPr>
              <a:t>Síndrome </a:t>
            </a:r>
            <a:r>
              <a:rPr lang="pt-BR" sz="2400" b="1" dirty="0">
                <a:solidFill>
                  <a:srgbClr val="FF0000"/>
                </a:solidFill>
              </a:rPr>
              <a:t>de </a:t>
            </a:r>
            <a:r>
              <a:rPr lang="pt-BR" sz="2400" b="1" dirty="0" smtClean="0">
                <a:solidFill>
                  <a:srgbClr val="FF0000"/>
                </a:solidFill>
              </a:rPr>
              <a:t>abstinência</a:t>
            </a:r>
            <a:endParaRPr lang="pt-BR" sz="1400" dirty="0"/>
          </a:p>
          <a:p>
            <a:r>
              <a:rPr lang="pt-BR" sz="1400" dirty="0"/>
              <a:t>Na ocorrência da </a:t>
            </a:r>
            <a:r>
              <a:rPr lang="pt-BR" sz="1400" b="1" dirty="0"/>
              <a:t>síndrome de abstinência, </a:t>
            </a:r>
            <a:r>
              <a:rPr lang="pt-BR" sz="1400" dirty="0"/>
              <a:t>voltar para a dose imediatamente anterior na qual o RN não apresentou a síndrome de abstinência. Se o RN estiver apenas no processo de retirada do opióide, se encontra em  nutrição enteral plena, sem mais necessidade de acesso venoso,  passar para a metadona, respeitando  a equivalência das medicações (0,001mg/kg/dia de fentanil endovenoso=0,1 mg/kg/dia de metadona).  Na transformação inicial  do fentanil para a metadona, calcular a dose equivalente e prescrever 50% da dose calculada, dividida em uma (24/24 horas) ou duas (12/12 horas) tomadas por via oral. Diminuir gradativamente as doses da metadona oral (20% da dose inicial a cada 3 dias)  até retirá-la.  A metadona  tem alto poder sedativo que dura 48-72 horas (a criança dorme muito). Doses excessivas de metadona também estão associadas à depressão respiratória e à obstipação intestinal. O fentanil pode ser substituído pela metadona quando a criança só está mantendo o acesso venoso por causa do esquema de retirada do fentanil, caso contrário, o fentanil  deve ser retirado gradativamente sem substituição. A dose usada é por equivalência, como descrito acima.</a:t>
            </a:r>
          </a:p>
          <a:p>
            <a:r>
              <a:rPr lang="pt-BR" sz="1400" dirty="0"/>
              <a:t>	Apresentação da metadona: Mytedom</a:t>
            </a:r>
            <a:r>
              <a:rPr lang="pt-BR" sz="1400" baseline="30000" dirty="0"/>
              <a:t>R</a:t>
            </a:r>
            <a:r>
              <a:rPr lang="pt-BR" sz="1400" dirty="0"/>
              <a:t> – injetável com 10mg/ml/compr com 5 e 10mg (a diluição é péssima; é preferível manipular)</a:t>
            </a:r>
          </a:p>
          <a:p>
            <a:r>
              <a:rPr lang="pt-BR" sz="1400" b="1" dirty="0"/>
              <a:t>Exemplo:</a:t>
            </a:r>
            <a:r>
              <a:rPr lang="pt-BR" sz="1400" dirty="0"/>
              <a:t> RN de 1,5kg, recebendo 1µg/kg/min, deve receber quanto de metadona, em caso de Síndrome de abstinência?</a:t>
            </a:r>
          </a:p>
          <a:p>
            <a:r>
              <a:rPr lang="pt-BR" sz="1400" dirty="0"/>
              <a:t>Este RN está recebendo 36 µg de fentanil/dia= 0,036mg de fentanil=0,024mg/kg/dia de fentanil.Realizando regra de três, temos: </a:t>
            </a:r>
          </a:p>
          <a:p>
            <a:r>
              <a:rPr lang="pt-BR" sz="1400" dirty="0"/>
              <a:t>                   0,001       0,1</a:t>
            </a:r>
          </a:p>
          <a:p>
            <a:r>
              <a:rPr lang="pt-BR" sz="1400" dirty="0"/>
              <a:t>                   0,024        x mg de metadona, ou seja:2,4mg</a:t>
            </a:r>
          </a:p>
          <a:p>
            <a:r>
              <a:rPr lang="pt-BR" sz="1400" dirty="0"/>
              <a:t>1µg=0,001mg</a:t>
            </a:r>
          </a:p>
          <a:p>
            <a:pPr>
              <a:lnSpc>
                <a:spcPct val="80000"/>
              </a:lnSpc>
            </a:pPr>
            <a:endParaRPr lang="pt-BR" altLang="pt-BR" sz="2000" b="1" dirty="0" smtClean="0">
              <a:solidFill>
                <a:schemeClr val="hlink"/>
              </a:solidFill>
            </a:endParaRPr>
          </a:p>
        </p:txBody>
      </p:sp>
      <p:graphicFrame>
        <p:nvGraphicFramePr>
          <p:cNvPr id="3" name="Tabela 2"/>
          <p:cNvGraphicFramePr>
            <a:graphicFrameLocks noGrp="1"/>
          </p:cNvGraphicFramePr>
          <p:nvPr>
            <p:extLst>
              <p:ext uri="{D42A27DB-BD31-4B8C-83A1-F6EECF244321}">
                <p14:modId xmlns:p14="http://schemas.microsoft.com/office/powerpoint/2010/main" val="2988202255"/>
              </p:ext>
            </p:extLst>
          </p:nvPr>
        </p:nvGraphicFramePr>
        <p:xfrm>
          <a:off x="1115616" y="476672"/>
          <a:ext cx="6120680" cy="579120"/>
        </p:xfrm>
        <a:graphic>
          <a:graphicData uri="http://schemas.openxmlformats.org/drawingml/2006/table">
            <a:tbl>
              <a:tblPr/>
              <a:tblGrid>
                <a:gridCol w="5473182"/>
                <a:gridCol w="647498"/>
              </a:tblGrid>
              <a:tr h="0">
                <a:tc>
                  <a:txBody>
                    <a:bodyPr/>
                    <a:lstStyle/>
                    <a:p>
                      <a:pPr algn="l"/>
                      <a:r>
                        <a:rPr lang="pt-BR" b="1" dirty="0"/>
                        <a:t>Dor Neonatal</a:t>
                      </a:r>
                      <a:r>
                        <a:rPr lang="pt-BR" dirty="0"/>
                        <a:t/>
                      </a:r>
                      <a:br>
                        <a:rPr lang="pt-BR" dirty="0"/>
                      </a:br>
                      <a:r>
                        <a:rPr lang="pt-BR" dirty="0"/>
                        <a:t>Autor(es): Dr.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1026" name="Picture 2" descr="http://www.paulomargotto.com.br/images/link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620688"/>
            <a:ext cx="352425" cy="285750"/>
          </a:xfrm>
          <a:prstGeom prst="rect">
            <a:avLst/>
          </a:prstGeom>
          <a:noFill/>
          <a:extLst>
            <a:ext uri="{909E8E84-426E-40DD-AFC4-6F175D3DCCD1}">
              <a14:hiddenFill xmlns:a14="http://schemas.microsoft.com/office/drawing/2010/main">
                <a:solidFill>
                  <a:srgbClr val="FFFFFF"/>
                </a:solidFill>
              </a14:hiddenFill>
            </a:ext>
          </a:extLst>
        </p:spPr>
      </p:pic>
      <p:sp>
        <p:nvSpPr>
          <p:cNvPr id="4" name="Retângulo 3"/>
          <p:cNvSpPr/>
          <p:nvPr/>
        </p:nvSpPr>
        <p:spPr>
          <a:xfrm>
            <a:off x="2123728" y="1124744"/>
            <a:ext cx="4572000" cy="535531"/>
          </a:xfrm>
          <a:prstGeom prst="rect">
            <a:avLst/>
          </a:prstGeom>
        </p:spPr>
        <p:txBody>
          <a:bodyPr>
            <a:spAutoFit/>
          </a:bodyPr>
          <a:lstStyle/>
          <a:p>
            <a:pPr algn="ctr">
              <a:lnSpc>
                <a:spcPct val="80000"/>
              </a:lnSpc>
            </a:pPr>
            <a:r>
              <a:rPr lang="pt-BR" altLang="pt-BR" dirty="0">
                <a:solidFill>
                  <a:srgbClr val="FF3300"/>
                </a:solidFill>
              </a:rPr>
              <a:t>Consultem em </a:t>
            </a:r>
            <a:r>
              <a:rPr lang="pt-BR" altLang="pt-BR" dirty="0">
                <a:solidFill>
                  <a:srgbClr val="FF3300"/>
                </a:solidFill>
                <a:hlinkClick r:id="rId3"/>
              </a:rPr>
              <a:t>www.paulomargotto.com.br</a:t>
            </a:r>
            <a:r>
              <a:rPr lang="pt-BR" altLang="pt-BR" dirty="0">
                <a:solidFill>
                  <a:srgbClr val="FF3300"/>
                </a:solidFill>
              </a:rPr>
              <a:t> em Dor Neonatal</a:t>
            </a:r>
          </a:p>
        </p:txBody>
      </p:sp>
    </p:spTree>
    <p:extLst>
      <p:ext uri="{BB962C8B-B14F-4D97-AF65-F5344CB8AC3E}">
        <p14:creationId xmlns:p14="http://schemas.microsoft.com/office/powerpoint/2010/main" val="344199909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a:xfrm>
            <a:off x="446088" y="2057400"/>
            <a:ext cx="8229600" cy="4525963"/>
          </a:xfrm>
        </p:spPr>
        <p:txBody>
          <a:bodyPr/>
          <a:lstStyle/>
          <a:p>
            <a:pPr>
              <a:lnSpc>
                <a:spcPct val="80000"/>
              </a:lnSpc>
            </a:pPr>
            <a:r>
              <a:rPr lang="pt-BR" altLang="pt-BR" sz="2000" dirty="0" smtClean="0">
                <a:solidFill>
                  <a:srgbClr val="FF3300"/>
                </a:solidFill>
              </a:rPr>
              <a:t>A dor  e estresse repetitivo não tratados podem prejudicar o cérebro imaturo e têm efeitos de curto e longo prazo.</a:t>
            </a:r>
          </a:p>
          <a:p>
            <a:pPr>
              <a:lnSpc>
                <a:spcPct val="80000"/>
              </a:lnSpc>
            </a:pPr>
            <a:r>
              <a:rPr lang="pt-BR" altLang="pt-BR" sz="2000" dirty="0" smtClean="0"/>
              <a:t>Apesar de analgesia adequada poder prevenir os efeitos da dor nestes pacientes mais vulneráveis​​, o uso de analgésicos está  ainda sob debate].</a:t>
            </a:r>
          </a:p>
          <a:p>
            <a:pPr>
              <a:lnSpc>
                <a:spcPct val="80000"/>
              </a:lnSpc>
            </a:pPr>
            <a:r>
              <a:rPr lang="pt-BR" altLang="pt-BR" sz="2000" dirty="0" smtClean="0"/>
              <a:t> </a:t>
            </a:r>
            <a:r>
              <a:rPr lang="pt-BR" altLang="pt-BR" sz="2000" dirty="0" smtClean="0">
                <a:solidFill>
                  <a:srgbClr val="FF3300"/>
                </a:solidFill>
              </a:rPr>
              <a:t>Os ensaios clínicos não fornecem provas suficientes para uso de rotina de morfina no recém-nascido  pré-termos.</a:t>
            </a:r>
          </a:p>
          <a:p>
            <a:pPr>
              <a:lnSpc>
                <a:spcPct val="80000"/>
              </a:lnSpc>
            </a:pPr>
            <a:endParaRPr lang="pt-BR" altLang="pt-BR" sz="2000" dirty="0" smtClean="0">
              <a:solidFill>
                <a:srgbClr val="FF3300"/>
              </a:solidFill>
            </a:endParaRPr>
          </a:p>
          <a:p>
            <a:pPr algn="ctr">
              <a:lnSpc>
                <a:spcPct val="80000"/>
              </a:lnSpc>
            </a:pPr>
            <a:r>
              <a:rPr lang="pt-BR" altLang="pt-BR" sz="2000" dirty="0" smtClean="0">
                <a:solidFill>
                  <a:schemeClr val="hlink"/>
                </a:solidFill>
              </a:rPr>
              <a:t>A hipótese do estudo é que a exposição a dor resulta em degeneração de células cerebrais do rato neonatal e que o tratamento preventivo destas animais com morfina protege seus cérebros.</a:t>
            </a:r>
          </a:p>
          <a:p>
            <a:pPr algn="ctr">
              <a:lnSpc>
                <a:spcPct val="80000"/>
              </a:lnSpc>
            </a:pPr>
            <a:r>
              <a:rPr lang="pt-BR" altLang="pt-BR" sz="2000" dirty="0" smtClean="0">
                <a:solidFill>
                  <a:schemeClr val="hlink"/>
                </a:solidFill>
              </a:rPr>
              <a:t> </a:t>
            </a:r>
          </a:p>
          <a:p>
            <a:pPr algn="ctr">
              <a:lnSpc>
                <a:spcPct val="80000"/>
              </a:lnSpc>
              <a:buFont typeface="Wingdings" pitchFamily="2" charset="2"/>
              <a:buNone/>
            </a:pPr>
            <a:r>
              <a:rPr lang="pt-BR" altLang="pt-BR" sz="2000" b="1" dirty="0" smtClean="0">
                <a:solidFill>
                  <a:schemeClr val="hlink"/>
                </a:solidFill>
              </a:rPr>
              <a:t>O desfecho primário deste estudo é o efeito da dor, morfina</a:t>
            </a:r>
          </a:p>
          <a:p>
            <a:pPr algn="ctr">
              <a:lnSpc>
                <a:spcPct val="80000"/>
              </a:lnSpc>
              <a:buFont typeface="Wingdings" pitchFamily="2" charset="2"/>
              <a:buNone/>
            </a:pPr>
            <a:r>
              <a:rPr lang="pt-BR" altLang="pt-BR" sz="2000" b="1" dirty="0" smtClean="0">
                <a:solidFill>
                  <a:schemeClr val="hlink"/>
                </a:solidFill>
              </a:rPr>
              <a:t> e da sua associação na neurodegeneração medido</a:t>
            </a:r>
          </a:p>
          <a:p>
            <a:pPr algn="ctr">
              <a:lnSpc>
                <a:spcPct val="80000"/>
              </a:lnSpc>
              <a:buFont typeface="Wingdings" pitchFamily="2" charset="2"/>
              <a:buNone/>
            </a:pPr>
            <a:r>
              <a:rPr lang="pt-BR" altLang="pt-BR" sz="2000" b="1" dirty="0" smtClean="0">
                <a:solidFill>
                  <a:schemeClr val="hlink"/>
                </a:solidFill>
              </a:rPr>
              <a:t>    como o número de células apoptóticas.</a:t>
            </a:r>
          </a:p>
          <a:p>
            <a:pPr algn="ctr">
              <a:lnSpc>
                <a:spcPct val="80000"/>
              </a:lnSpc>
            </a:pPr>
            <a:endParaRPr lang="pt-BR" altLang="pt-BR" sz="2000" b="1" dirty="0" smtClean="0">
              <a:solidFill>
                <a:schemeClr val="hlink"/>
              </a:solidFill>
            </a:endParaRPr>
          </a:p>
          <a:p>
            <a:pPr>
              <a:lnSpc>
                <a:spcPct val="80000"/>
              </a:lnSpc>
            </a:pPr>
            <a:endParaRPr lang="pt-BR" altLang="pt-BR" sz="2000" b="1" dirty="0" smtClean="0">
              <a:solidFill>
                <a:schemeClr val="hlink"/>
              </a:solidFill>
            </a:endParaRPr>
          </a:p>
        </p:txBody>
      </p:sp>
      <p:sp>
        <p:nvSpPr>
          <p:cNvPr id="51204"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
        <p:nvSpPr>
          <p:cNvPr id="5" name="Rectangle 5"/>
          <p:cNvSpPr>
            <a:spLocks noChangeArrowheads="1"/>
          </p:cNvSpPr>
          <p:nvPr/>
        </p:nvSpPr>
        <p:spPr bwMode="auto">
          <a:xfrm>
            <a:off x="0" y="399078"/>
            <a:ext cx="9036496" cy="147732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dirty="0">
                <a:latin typeface="Arial" charset="0"/>
                <a:hlinkClick r:id="rId2"/>
              </a:rPr>
              <a:t>Effects of repetitive exposure to pain and morphine treatment on the neonatal rat brain.</a:t>
            </a:r>
            <a:endParaRPr lang="pt-BR" altLang="pt-BR" sz="1800" dirty="0">
              <a:latin typeface="Arial" charset="0"/>
            </a:endParaRPr>
          </a:p>
          <a:p>
            <a:pPr algn="ctr">
              <a:spcBef>
                <a:spcPct val="0"/>
              </a:spcBef>
              <a:buFontTx/>
              <a:buNone/>
            </a:pPr>
            <a:r>
              <a:rPr lang="pt-BR" altLang="pt-BR" sz="1800" dirty="0">
                <a:latin typeface="Arial" charset="0"/>
              </a:rPr>
              <a:t>Dührsen L, Simons SH, Dzietko M, Genz K, Bendix I, Boos V, Sifringer M, Tibboel D, Felderhoff-Mueser U.</a:t>
            </a:r>
          </a:p>
          <a:p>
            <a:pPr algn="ctr">
              <a:spcBef>
                <a:spcPct val="0"/>
              </a:spcBef>
              <a:buFontTx/>
              <a:buNone/>
            </a:pPr>
            <a:r>
              <a:rPr lang="pt-BR" altLang="pt-BR" sz="1800" dirty="0">
                <a:latin typeface="Arial" charset="0"/>
              </a:rPr>
              <a:t>Neonatology. 2013;103(1):35-43</a:t>
            </a:r>
          </a:p>
          <a:p>
            <a:pPr algn="ctr">
              <a:spcBef>
                <a:spcPct val="0"/>
              </a:spcBef>
              <a:buFontTx/>
              <a:buNone/>
            </a:pPr>
            <a:r>
              <a:rPr lang="pt-BR" altLang="pt-BR" sz="1800" dirty="0">
                <a:latin typeface="Arial" charset="0"/>
              </a:rPr>
              <a:t>Realizado por Paulo R. Margotto</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4294967295"/>
          </p:nvPr>
        </p:nvSpPr>
        <p:spPr>
          <a:xfrm>
            <a:off x="611188" y="404813"/>
            <a:ext cx="7467600" cy="4873625"/>
          </a:xfrm>
        </p:spPr>
        <p:txBody>
          <a:bodyPr/>
          <a:lstStyle/>
          <a:p>
            <a:r>
              <a:rPr lang="pt-BR" altLang="pt-BR" sz="2600" dirty="0" smtClean="0"/>
              <a:t>Tanto a dor neonatal e exposição de opióides são importantes fatores que podem influenciar nas vias  sistema nervoso central e na sobrevivência celular</a:t>
            </a:r>
          </a:p>
          <a:p>
            <a:r>
              <a:rPr lang="pt-BR" altLang="pt-BR" sz="2600" dirty="0" smtClean="0">
                <a:solidFill>
                  <a:srgbClr val="FF3300"/>
                </a:solidFill>
              </a:rPr>
              <a:t>No presente estudo, os autores demonstraram morte celular em cérebros de ratos neonatais submetidos a moderada  e grave dor. Este dano provavelmente consiste em neuronal apoptose como mostrado na análise dos cortes histológicos cerebrais . </a:t>
            </a:r>
          </a:p>
          <a:p>
            <a:r>
              <a:rPr lang="pt-BR" altLang="pt-BR" sz="2600" dirty="0" smtClean="0"/>
              <a:t>A dor intensa também alterou a expressão do</a:t>
            </a:r>
          </a:p>
          <a:p>
            <a:pPr>
              <a:buFont typeface="Wingdings" pitchFamily="2" charset="2"/>
              <a:buNone/>
            </a:pPr>
            <a:r>
              <a:rPr lang="pt-BR" altLang="pt-BR" sz="2600" dirty="0" smtClean="0"/>
              <a:t>proteínas importantes no neurodesenvolvimento</a:t>
            </a:r>
          </a:p>
          <a:p>
            <a:endParaRPr lang="pt-BR" altLang="pt-BR" sz="2600" dirty="0" smtClean="0"/>
          </a:p>
        </p:txBody>
      </p:sp>
      <p:sp>
        <p:nvSpPr>
          <p:cNvPr id="52227"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4294967295"/>
          </p:nvPr>
        </p:nvSpPr>
        <p:spPr>
          <a:xfrm>
            <a:off x="468313" y="188913"/>
            <a:ext cx="7467600" cy="6669087"/>
          </a:xfrm>
        </p:spPr>
        <p:txBody>
          <a:bodyPr/>
          <a:lstStyle/>
          <a:p>
            <a:r>
              <a:rPr lang="pt-BR" altLang="pt-BR" sz="2800" dirty="0" smtClean="0"/>
              <a:t>Há uma  indica uma relação dose-dependente entre estresse e os danos neuronal.</a:t>
            </a:r>
          </a:p>
          <a:p>
            <a:r>
              <a:rPr lang="pt-BR" altLang="pt-BR" sz="2800" dirty="0" smtClean="0"/>
              <a:t>Morfina parece proteger o cérebro nos primeiros 3 dias de grave dor repetitiva e por 5 dias  de dor moderada repetitiva. Assim, </a:t>
            </a:r>
            <a:r>
              <a:rPr lang="pt-BR" altLang="pt-BR" sz="2800" b="1" dirty="0" smtClean="0">
                <a:solidFill>
                  <a:srgbClr val="FF3300"/>
                </a:solidFill>
              </a:rPr>
              <a:t>a morfina parece proteger o cérebro até um certo limite!</a:t>
            </a:r>
          </a:p>
          <a:p>
            <a:r>
              <a:rPr lang="pt-BR" altLang="pt-BR" sz="2800" dirty="0" smtClean="0"/>
              <a:t>No entanto, não há  evidência clínica, em humanos,  de efeitos benéficos a longo prazo com o uso de morfina para o cuidado neonatal diário</a:t>
            </a:r>
          </a:p>
          <a:p>
            <a:endParaRPr lang="pt-BR" altLang="pt-BR" sz="2800" dirty="0" smtClean="0"/>
          </a:p>
          <a:p>
            <a:endParaRPr lang="pt-BR" altLang="pt-BR" sz="2800" dirty="0" smtClean="0"/>
          </a:p>
        </p:txBody>
      </p:sp>
      <p:sp>
        <p:nvSpPr>
          <p:cNvPr id="53251"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p:cNvSpPr>
          <p:nvPr>
            <p:ph type="body" idx="4294967295"/>
          </p:nvPr>
        </p:nvSpPr>
        <p:spPr>
          <a:xfrm>
            <a:off x="395288" y="644525"/>
            <a:ext cx="8075612" cy="6213475"/>
          </a:xfrm>
        </p:spPr>
        <p:txBody>
          <a:bodyPr/>
          <a:lstStyle/>
          <a:p>
            <a:r>
              <a:rPr lang="pt-BR" altLang="pt-BR" dirty="0" smtClean="0"/>
              <a:t>Opióides parecem ter efeitos diferentes, na presença ou ausência de dor. </a:t>
            </a:r>
          </a:p>
          <a:p>
            <a:r>
              <a:rPr lang="pt-BR" altLang="pt-BR" dirty="0" smtClean="0"/>
              <a:t>Em estudos com roedores, onde os animais com certeza estavam com dor,  a morfina impediu algumas mudanças no sistema nociceptivo neonatal causada pela dor </a:t>
            </a:r>
          </a:p>
          <a:p>
            <a:pPr algn="ctr"/>
            <a:endParaRPr lang="pt-BR" altLang="pt-BR" b="1" dirty="0" smtClean="0">
              <a:solidFill>
                <a:srgbClr val="FF3300"/>
              </a:solidFill>
            </a:endParaRPr>
          </a:p>
          <a:p>
            <a:pPr algn="ctr">
              <a:buFont typeface="Wingdings" pitchFamily="2" charset="2"/>
              <a:buNone/>
            </a:pPr>
            <a:r>
              <a:rPr lang="pt-BR" altLang="pt-BR" b="1" dirty="0" smtClean="0">
                <a:solidFill>
                  <a:srgbClr val="FF3300"/>
                </a:solidFill>
              </a:rPr>
              <a:t>NO ENTANTO: na ausência de dor, os opióides têm sido mostrados neurotóxicos e  podem prejudicar o desenvolvimento cognitivo e comportamental</a:t>
            </a:r>
          </a:p>
          <a:p>
            <a:pPr>
              <a:buFont typeface="Wingdings" pitchFamily="2" charset="2"/>
              <a:buNone/>
            </a:pPr>
            <a:endParaRPr lang="pt-BR" altLang="pt-BR" b="1" dirty="0" smtClean="0">
              <a:solidFill>
                <a:srgbClr val="FF3300"/>
              </a:solidFill>
            </a:endParaRPr>
          </a:p>
        </p:txBody>
      </p:sp>
      <p:sp>
        <p:nvSpPr>
          <p:cNvPr id="54275"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p:cNvSpPr>
          <p:nvPr>
            <p:ph type="body" idx="4294967295"/>
          </p:nvPr>
        </p:nvSpPr>
        <p:spPr>
          <a:xfrm>
            <a:off x="457200" y="476250"/>
            <a:ext cx="7467600" cy="6381750"/>
          </a:xfrm>
        </p:spPr>
        <p:txBody>
          <a:bodyPr/>
          <a:lstStyle/>
          <a:p>
            <a:pPr>
              <a:lnSpc>
                <a:spcPct val="90000"/>
              </a:lnSpc>
            </a:pPr>
            <a:r>
              <a:rPr lang="pt-BR" altLang="pt-BR" sz="2400" dirty="0" smtClean="0"/>
              <a:t>O cérebro do recém-nascido prematuro  é a extremamente vulnerável com enorme potencial de lesão  a estímulos dolorosos e estressantes repetitivos (</a:t>
            </a:r>
            <a:r>
              <a:rPr lang="pt-BR" altLang="pt-BR" sz="2400" i="1" dirty="0" smtClean="0"/>
              <a:t>Brummelte S, et al. Procedural pain and brain development in premature newborns. Ann Neurol 2012;    71:    385–396</a:t>
            </a:r>
            <a:r>
              <a:rPr lang="pt-BR" altLang="pt-BR" sz="2400" dirty="0" smtClean="0"/>
              <a:t>) </a:t>
            </a:r>
          </a:p>
          <a:p>
            <a:pPr>
              <a:lnSpc>
                <a:spcPct val="90000"/>
              </a:lnSpc>
            </a:pPr>
            <a:r>
              <a:rPr lang="pt-BR" altLang="pt-BR" sz="2400" dirty="0" smtClean="0"/>
              <a:t>Mesmo hoje em dia, o tratamento neonatal de cuidados intensivos está relacionado  a procedimentos dolorosos frequentemente  inevitáveis e estresse e muitas vezes sem terapêutica farmacológica analgésica.</a:t>
            </a:r>
          </a:p>
          <a:p>
            <a:pPr>
              <a:lnSpc>
                <a:spcPct val="90000"/>
              </a:lnSpc>
            </a:pPr>
            <a:r>
              <a:rPr lang="pt-BR" altLang="pt-BR" sz="2400" dirty="0" smtClean="0"/>
              <a:t> Os ensaios clínicos não mostraram efeitos benéficos,</a:t>
            </a:r>
          </a:p>
          <a:p>
            <a:pPr>
              <a:lnSpc>
                <a:spcPct val="90000"/>
              </a:lnSpc>
              <a:buFont typeface="Wingdings" pitchFamily="2" charset="2"/>
              <a:buNone/>
            </a:pPr>
            <a:r>
              <a:rPr lang="pt-BR" altLang="pt-BR" sz="2400" dirty="0" smtClean="0"/>
              <a:t>     mas  efeitos, tais como hipotensão e ventilação prolongada com o uso rotineiro de morfina rotineiramente durante a ventilação artificial</a:t>
            </a:r>
          </a:p>
          <a:p>
            <a:pPr>
              <a:lnSpc>
                <a:spcPct val="90000"/>
              </a:lnSpc>
            </a:pPr>
            <a:r>
              <a:rPr lang="pt-BR" altLang="pt-BR" sz="2400" dirty="0" smtClean="0"/>
              <a:t> Portanto, </a:t>
            </a:r>
            <a:r>
              <a:rPr lang="pt-BR" altLang="pt-BR" sz="2400" dirty="0" smtClean="0">
                <a:solidFill>
                  <a:srgbClr val="FF3300"/>
                </a:solidFill>
              </a:rPr>
              <a:t>o tratamento opióide não faz mais parte rotineira do em recém-nascidos ventilados</a:t>
            </a:r>
          </a:p>
          <a:p>
            <a:pPr>
              <a:lnSpc>
                <a:spcPct val="90000"/>
              </a:lnSpc>
            </a:pPr>
            <a:endParaRPr lang="pt-BR" altLang="pt-BR" sz="2400" dirty="0" smtClean="0">
              <a:solidFill>
                <a:srgbClr val="FF3300"/>
              </a:solidFill>
            </a:endParaRPr>
          </a:p>
          <a:p>
            <a:pPr>
              <a:lnSpc>
                <a:spcPct val="90000"/>
              </a:lnSpc>
            </a:pPr>
            <a:endParaRPr lang="pt-BR" altLang="pt-BR" sz="2400" dirty="0" smtClean="0">
              <a:solidFill>
                <a:srgbClr val="FF3300"/>
              </a:solidFill>
            </a:endParaRPr>
          </a:p>
        </p:txBody>
      </p:sp>
      <p:sp>
        <p:nvSpPr>
          <p:cNvPr id="55299"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4294967295"/>
          </p:nvPr>
        </p:nvSpPr>
        <p:spPr>
          <a:xfrm>
            <a:off x="457200" y="476250"/>
            <a:ext cx="7467600" cy="5997575"/>
          </a:xfrm>
        </p:spPr>
        <p:txBody>
          <a:bodyPr/>
          <a:lstStyle/>
          <a:p>
            <a:r>
              <a:rPr lang="pt-BR" altLang="pt-BR" sz="2400" dirty="0" smtClean="0"/>
              <a:t>O atual tratamento da dor neonatal se concentra em abordagens individualizadas farmacológicas e não farmacológicas</a:t>
            </a:r>
          </a:p>
          <a:p>
            <a:pPr algn="ctr"/>
            <a:endParaRPr lang="pt-BR" altLang="pt-BR" sz="2400" dirty="0" smtClean="0"/>
          </a:p>
          <a:p>
            <a:pPr algn="ctr">
              <a:buFont typeface="Wingdings" pitchFamily="2" charset="2"/>
              <a:buNone/>
            </a:pPr>
            <a:r>
              <a:rPr lang="pt-BR" altLang="pt-BR" sz="2400" dirty="0" smtClean="0">
                <a:solidFill>
                  <a:schemeClr val="hlink"/>
                </a:solidFill>
              </a:rPr>
              <a:t>Como os opióides parecem ter diferentes efeitos na presença ou ausência de dor, um dos principais desafios clínicos é identificar quando um prematuro</a:t>
            </a:r>
          </a:p>
          <a:p>
            <a:pPr algn="ctr">
              <a:buFont typeface="Wingdings" pitchFamily="2" charset="2"/>
              <a:buNone/>
            </a:pPr>
            <a:r>
              <a:rPr lang="pt-BR" altLang="pt-BR" sz="2400" dirty="0" smtClean="0">
                <a:solidFill>
                  <a:schemeClr val="hlink"/>
                </a:solidFill>
              </a:rPr>
              <a:t>    realmente está com dor. </a:t>
            </a:r>
          </a:p>
          <a:p>
            <a:r>
              <a:rPr lang="pt-BR" altLang="pt-BR" sz="2400" dirty="0" smtClean="0"/>
              <a:t>É de grande importância para ambos clínicos e pesquisadores explorarem  ainda mais esta importante área de pesquisa</a:t>
            </a:r>
          </a:p>
          <a:p>
            <a:endParaRPr lang="pt-BR" altLang="pt-BR" sz="2400" dirty="0" smtClean="0"/>
          </a:p>
        </p:txBody>
      </p:sp>
      <p:sp>
        <p:nvSpPr>
          <p:cNvPr id="56323"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p:txBody>
          <a:bodyPr/>
          <a:lstStyle/>
          <a:p>
            <a:pPr>
              <a:lnSpc>
                <a:spcPct val="90000"/>
              </a:lnSpc>
            </a:pPr>
            <a:r>
              <a:rPr lang="pt-BR" altLang="pt-BR" sz="2000" dirty="0" smtClean="0"/>
              <a:t>A eficácia de morfina na redução da dor no neonatal em animais  já foi demonstrada.</a:t>
            </a:r>
          </a:p>
          <a:p>
            <a:pPr>
              <a:lnSpc>
                <a:spcPct val="90000"/>
              </a:lnSpc>
            </a:pPr>
            <a:r>
              <a:rPr lang="pt-BR" altLang="pt-BR" sz="2000" dirty="0" smtClean="0"/>
              <a:t>Embora os mecanismos inibitórios descendentes ainda não estejam  completamente formados até a terceira semana de vida, a morfina e outros opióides agonistas do receptor são analgésicos eficazes durante o início período neonatal, devido à presença de receptores de opióides espinhais desde o nascimento.</a:t>
            </a:r>
          </a:p>
          <a:p>
            <a:pPr>
              <a:lnSpc>
                <a:spcPct val="90000"/>
              </a:lnSpc>
            </a:pPr>
            <a:r>
              <a:rPr lang="pt-BR" altLang="pt-BR" sz="2000" dirty="0" smtClean="0">
                <a:solidFill>
                  <a:srgbClr val="FF3300"/>
                </a:solidFill>
              </a:rPr>
              <a:t>Resultados de estudos em animais indicam que a precoce exposição à morfina  leva ao desenvolvimento de uma alteração da resposta analgésica opióide que pode ser expressa na vida adulta. </a:t>
            </a:r>
          </a:p>
          <a:p>
            <a:pPr>
              <a:lnSpc>
                <a:spcPct val="90000"/>
              </a:lnSpc>
            </a:pPr>
            <a:r>
              <a:rPr lang="pt-BR" altLang="pt-BR" sz="2000" dirty="0" smtClean="0"/>
              <a:t>Embora tais efeitos sejam descritos na literatura, os mecanismos precisos que fundamentam as consequências a longo prazo do uso crônico de  opióides período neonatal não foram completamente investigados</a:t>
            </a:r>
          </a:p>
          <a:p>
            <a:pPr>
              <a:lnSpc>
                <a:spcPct val="90000"/>
              </a:lnSpc>
            </a:pPr>
            <a:endParaRPr lang="pt-BR" altLang="pt-BR" sz="2000" dirty="0" smtClean="0"/>
          </a:p>
        </p:txBody>
      </p:sp>
      <p:sp>
        <p:nvSpPr>
          <p:cNvPr id="57347" name="Rectangle 4"/>
          <p:cNvSpPr>
            <a:spLocks noChangeArrowheads="1"/>
          </p:cNvSpPr>
          <p:nvPr/>
        </p:nvSpPr>
        <p:spPr bwMode="auto">
          <a:xfrm>
            <a:off x="0" y="-144463"/>
            <a:ext cx="9144000" cy="175418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800" b="1" dirty="0">
                <a:latin typeface="Arial" charset="0"/>
                <a:hlinkClick r:id="rId2"/>
              </a:rPr>
              <a:t>Morphine</a:t>
            </a:r>
            <a:r>
              <a:rPr lang="pt-BR" altLang="pt-BR" sz="1800" dirty="0">
                <a:latin typeface="Arial" charset="0"/>
                <a:hlinkClick r:id="rId2"/>
              </a:rPr>
              <a:t> </a:t>
            </a:r>
            <a:r>
              <a:rPr lang="pt-BR" altLang="pt-BR" sz="1800" b="1" dirty="0">
                <a:latin typeface="Arial" charset="0"/>
                <a:hlinkClick r:id="rId2"/>
              </a:rPr>
              <a:t>exposure</a:t>
            </a:r>
            <a:r>
              <a:rPr lang="pt-BR" altLang="pt-BR" sz="1800" dirty="0">
                <a:latin typeface="Arial" charset="0"/>
                <a:hlinkClick r:id="rId2"/>
              </a:rPr>
              <a:t> in </a:t>
            </a:r>
            <a:r>
              <a:rPr lang="pt-BR" altLang="pt-BR" sz="1800" b="1" dirty="0">
                <a:latin typeface="Arial" charset="0"/>
                <a:hlinkClick r:id="rId2"/>
              </a:rPr>
              <a:t>early</a:t>
            </a:r>
            <a:r>
              <a:rPr lang="pt-BR" altLang="pt-BR" sz="1800" dirty="0">
                <a:latin typeface="Arial" charset="0"/>
                <a:hlinkClick r:id="rId2"/>
              </a:rPr>
              <a:t> </a:t>
            </a:r>
            <a:r>
              <a:rPr lang="pt-BR" altLang="pt-BR" sz="1800" b="1" dirty="0">
                <a:latin typeface="Arial" charset="0"/>
                <a:hlinkClick r:id="rId2"/>
              </a:rPr>
              <a:t>life</a:t>
            </a:r>
            <a:r>
              <a:rPr lang="pt-BR" altLang="pt-BR" sz="1800" dirty="0">
                <a:latin typeface="Arial" charset="0"/>
                <a:hlinkClick r:id="rId2"/>
              </a:rPr>
              <a:t> increases nociceptive behavior in a rat formalin tonic pain model in adult </a:t>
            </a:r>
            <a:r>
              <a:rPr lang="pt-BR" altLang="pt-BR" sz="1800" b="1" dirty="0">
                <a:latin typeface="Arial" charset="0"/>
                <a:hlinkClick r:id="rId2"/>
              </a:rPr>
              <a:t>life</a:t>
            </a:r>
            <a:r>
              <a:rPr lang="pt-BR" altLang="pt-BR" sz="1800" dirty="0">
                <a:latin typeface="Arial" charset="0"/>
                <a:hlinkClick r:id="rId2"/>
              </a:rPr>
              <a:t>.</a:t>
            </a:r>
            <a:endParaRPr lang="pt-BR" altLang="pt-BR" sz="1800" dirty="0">
              <a:latin typeface="Arial" charset="0"/>
            </a:endParaRPr>
          </a:p>
          <a:p>
            <a:pPr algn="ctr">
              <a:spcBef>
                <a:spcPct val="0"/>
              </a:spcBef>
              <a:buFontTx/>
              <a:buNone/>
            </a:pPr>
            <a:r>
              <a:rPr lang="pt-BR" altLang="pt-BR" sz="1800" b="1" dirty="0">
                <a:latin typeface="Arial" charset="0"/>
              </a:rPr>
              <a:t>Rozisky</a:t>
            </a:r>
            <a:r>
              <a:rPr lang="pt-BR" altLang="pt-BR" sz="1800" dirty="0">
                <a:latin typeface="Arial" charset="0"/>
              </a:rPr>
              <a:t> JR, Medeiros LF, Adachi LS, Espinosa J, de Souza A, Neto AS, Bonan CD, Caumo W, Torres IL.</a:t>
            </a:r>
          </a:p>
          <a:p>
            <a:pPr algn="ctr">
              <a:spcBef>
                <a:spcPct val="0"/>
              </a:spcBef>
              <a:buFontTx/>
              <a:buNone/>
            </a:pPr>
            <a:r>
              <a:rPr lang="pt-BR" altLang="pt-BR" sz="1800" dirty="0">
                <a:latin typeface="Arial" charset="0"/>
              </a:rPr>
              <a:t>Brain Res. 2011 Jan 7;1367:122-9</a:t>
            </a:r>
          </a:p>
          <a:p>
            <a:pPr algn="ctr">
              <a:spcBef>
                <a:spcPct val="0"/>
              </a:spcBef>
              <a:buFontTx/>
              <a:buNone/>
            </a:pPr>
            <a:r>
              <a:rPr lang="pt-BR" altLang="pt-BR" sz="1800" dirty="0">
                <a:latin typeface="Arial" charset="0"/>
              </a:rPr>
              <a:t>Realizado por Paulo R. Margotto</a:t>
            </a:r>
          </a:p>
        </p:txBody>
      </p:sp>
      <p:sp>
        <p:nvSpPr>
          <p:cNvPr id="57348"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p:cNvSpPr>
          <p:nvPr>
            <p:ph type="body" idx="4294967295"/>
          </p:nvPr>
        </p:nvSpPr>
        <p:spPr>
          <a:xfrm>
            <a:off x="539750" y="981075"/>
            <a:ext cx="7467600" cy="6284913"/>
          </a:xfrm>
        </p:spPr>
        <p:txBody>
          <a:bodyPr/>
          <a:lstStyle/>
          <a:p>
            <a:r>
              <a:rPr lang="pt-BR" altLang="pt-BR" sz="2800" dirty="0" smtClean="0"/>
              <a:t>Considerando a relevância do tema, o objetivo deste estudo foi investigar se o uso repetitivo da  morfina no início da vida (1 vez ao dia por 7 dias em ratos de 8 dias de vida) altera a dor neurogênica e inflamatória no curto (P16), médio (P30) e longo prazo (P60).</a:t>
            </a:r>
          </a:p>
          <a:p>
            <a:r>
              <a:rPr lang="pt-BR" altLang="pt-BR" sz="2800" dirty="0" smtClean="0"/>
              <a:t>Os autores usaram  o teste da formalina para investigar os possíveis  mecanismos envolvidos nestas alterações.</a:t>
            </a:r>
          </a:p>
          <a:p>
            <a:endParaRPr lang="pt-BR" altLang="pt-BR" sz="2800" dirty="0" smtClean="0"/>
          </a:p>
        </p:txBody>
      </p:sp>
      <p:sp>
        <p:nvSpPr>
          <p:cNvPr id="58371"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457200" y="620713"/>
            <a:ext cx="8075613" cy="5853112"/>
          </a:xfrm>
        </p:spPr>
        <p:txBody>
          <a:bodyPr/>
          <a:lstStyle/>
          <a:p>
            <a:r>
              <a:rPr lang="pt-BR" altLang="pt-BR" sz="2800" dirty="0" smtClean="0"/>
              <a:t>O grupo da  morfina mostrou nenhuma mudança na resposta nociceptiva em P16, mas em P60 e P30, a resposta nociceptiva resposta foi aumentada.</a:t>
            </a:r>
          </a:p>
          <a:p>
            <a:r>
              <a:rPr lang="pt-BR" altLang="pt-BR" sz="2800" dirty="0" smtClean="0"/>
              <a:t>O aumento da resposta nociceptiva foi completamente revertida pela ketamina, e parcialmente pela  indometacina</a:t>
            </a:r>
          </a:p>
          <a:p>
            <a:r>
              <a:rPr lang="pt-BR" altLang="pt-BR" sz="2800" dirty="0" smtClean="0"/>
              <a:t>Estes  resultados indicam que, </a:t>
            </a:r>
            <a:r>
              <a:rPr lang="pt-BR" altLang="pt-BR" sz="2800" b="1" dirty="0" smtClean="0">
                <a:solidFill>
                  <a:srgbClr val="FF3300"/>
                </a:solidFill>
              </a:rPr>
              <a:t>a exposição à morfina no início da vida provoca um aumento na resposta nociceptiva na vida adulta.</a:t>
            </a:r>
          </a:p>
          <a:p>
            <a:pPr algn="ctr"/>
            <a:r>
              <a:rPr lang="pt-BR" altLang="pt-BR" sz="2800" i="1" dirty="0" smtClean="0">
                <a:solidFill>
                  <a:srgbClr val="FF3300"/>
                </a:solidFill>
              </a:rPr>
              <a:t>É possível que este limiar nociceptivo mais baixo é devido ao neuroadaptações em circuitos nociceptivos, tais como o sistema glutamatérgico</a:t>
            </a:r>
          </a:p>
        </p:txBody>
      </p:sp>
      <p:sp>
        <p:nvSpPr>
          <p:cNvPr id="59395" name="AutoShape 4"/>
          <p:cNvSpPr>
            <a:spLocks noChangeArrowheads="1"/>
          </p:cNvSpPr>
          <p:nvPr/>
        </p:nvSpPr>
        <p:spPr bwMode="auto">
          <a:xfrm>
            <a:off x="250825" y="4868863"/>
            <a:ext cx="1006475" cy="649287"/>
          </a:xfrm>
          <a:prstGeom prst="lightningBol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spcBef>
                <a:spcPct val="0"/>
              </a:spcBef>
              <a:buFontTx/>
              <a:buNone/>
            </a:pPr>
            <a:endParaRPr lang="pt-BR" altLang="pt-BR" sz="1800" dirty="0">
              <a:latin typeface="Arial" charset="0"/>
            </a:endParaRPr>
          </a:p>
        </p:txBody>
      </p:sp>
      <p:sp>
        <p:nvSpPr>
          <p:cNvPr id="59396" name="AutoShape 7"/>
          <p:cNvSpPr>
            <a:spLocks noChangeArrowheads="1"/>
          </p:cNvSpPr>
          <p:nvPr/>
        </p:nvSpPr>
        <p:spPr bwMode="auto">
          <a:xfrm>
            <a:off x="7383463" y="6092825"/>
            <a:ext cx="966787" cy="490538"/>
          </a:xfrm>
          <a:prstGeom prst="rightArrow">
            <a:avLst>
              <a:gd name="adj1" fmla="val 100000"/>
              <a:gd name="adj2" fmla="val 160562"/>
            </a:avLst>
          </a:prstGeom>
          <a:solidFill>
            <a:schemeClr val="accent1"/>
          </a:solidFill>
          <a:ln w="12700" cap="sq">
            <a:solidFill>
              <a:schemeClr val="tx1"/>
            </a:solidFill>
            <a:miter lim="800000"/>
            <a:headEnd type="none" w="sm" len="sm"/>
            <a:tailEnd type="none" w="sm" len="sm"/>
          </a:ln>
        </p:spPr>
        <p:txBody>
          <a:bodyPr wrap="none" anchor="ct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r">
              <a:spcBef>
                <a:spcPct val="0"/>
              </a:spcBef>
              <a:buFontTx/>
              <a:buNone/>
            </a:pPr>
            <a:endParaRPr lang="pt-BR" altLang="pt-BR" sz="1800" dirty="0">
              <a:latin typeface="Arial"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p:txBody>
          <a:bodyPr/>
          <a:lstStyle/>
          <a:p>
            <a:r>
              <a:rPr lang="pt-BR" altLang="pt-BR" dirty="0" smtClean="0"/>
              <a:t>Portanto....</a:t>
            </a:r>
          </a:p>
        </p:txBody>
      </p:sp>
      <p:sp>
        <p:nvSpPr>
          <p:cNvPr id="60419" name="Rectangle 3"/>
          <p:cNvSpPr>
            <a:spLocks noGrp="1"/>
          </p:cNvSpPr>
          <p:nvPr>
            <p:ph type="body" idx="4294967295"/>
          </p:nvPr>
        </p:nvSpPr>
        <p:spPr/>
        <p:txBody>
          <a:bodyPr/>
          <a:lstStyle/>
          <a:p>
            <a:r>
              <a:rPr lang="pt-BR" altLang="pt-BR" dirty="0" smtClean="0"/>
              <a:t>Assim, </a:t>
            </a:r>
            <a:r>
              <a:rPr lang="pt-BR" altLang="pt-BR" dirty="0" smtClean="0">
                <a:solidFill>
                  <a:srgbClr val="FF3300"/>
                </a:solidFill>
              </a:rPr>
              <a:t>este trabalho (</a:t>
            </a:r>
            <a:r>
              <a:rPr lang="pt-BR" altLang="pt-BR" dirty="0" smtClean="0">
                <a:solidFill>
                  <a:schemeClr val="hlink"/>
                </a:solidFill>
              </a:rPr>
              <a:t>da Universidade Federal do Rio Grande do Sul</a:t>
            </a:r>
            <a:r>
              <a:rPr lang="pt-BR" altLang="pt-BR" dirty="0" smtClean="0">
                <a:solidFill>
                  <a:srgbClr val="FF3300"/>
                </a:solidFill>
              </a:rPr>
              <a:t>) demonstra a importância da avaliação das consequências  clínicas relacionadas com a administração precoce  de opióides</a:t>
            </a:r>
            <a:r>
              <a:rPr lang="pt-BR" altLang="pt-BR" dirty="0" smtClean="0"/>
              <a:t> e sugere a necessidade de um projeto novo de agentes que podem contrariar mudanças neuroplásticas induzidas por opiácios.</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1" descr="C:\Users\paulo\Pictures\Fotos-ESCS-HRAS-2013\DSC075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13" y="188913"/>
            <a:ext cx="7369175" cy="552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Text Box 6"/>
          <p:cNvSpPr txBox="1">
            <a:spLocks noChangeArrowheads="1"/>
          </p:cNvSpPr>
          <p:nvPr/>
        </p:nvSpPr>
        <p:spPr bwMode="auto">
          <a:xfrm>
            <a:off x="592138" y="5724525"/>
            <a:ext cx="82946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pt-BR" altLang="pt-BR" sz="1600" b="1" dirty="0">
                <a:solidFill>
                  <a:srgbClr val="FF3300"/>
                </a:solidFill>
                <a:latin typeface="Times New Roman" pitchFamily="18" charset="0"/>
              </a:rPr>
              <a:t>Ddos Gustavo HVD de Araújo, Sávya EU Oliveira, Kayo LM de Oliveira, Diego Lago Pachá </a:t>
            </a:r>
          </a:p>
          <a:p>
            <a:pPr algn="ctr">
              <a:spcBef>
                <a:spcPct val="0"/>
              </a:spcBef>
              <a:buFontTx/>
              <a:buNone/>
            </a:pPr>
            <a:r>
              <a:rPr lang="pt-BR" altLang="pt-BR" sz="1600" b="1" dirty="0">
                <a:solidFill>
                  <a:srgbClr val="FF3300"/>
                </a:solidFill>
                <a:latin typeface="Times New Roman" pitchFamily="18" charset="0"/>
              </a:rPr>
              <a:t>e Dr. Paulo R. Margotto</a:t>
            </a:r>
          </a:p>
          <a:p>
            <a:pPr algn="ctr">
              <a:spcBef>
                <a:spcPct val="0"/>
              </a:spcBef>
              <a:buFontTx/>
              <a:buNone/>
            </a:pPr>
            <a:r>
              <a:rPr lang="pt-BR" altLang="pt-BR" sz="1600" b="1" dirty="0">
                <a:solidFill>
                  <a:srgbClr val="00B050"/>
                </a:solidFill>
                <a:latin typeface="Times New Roman" pitchFamily="18" charset="0"/>
              </a:rPr>
              <a:t>ESCS! O ORGULHO DE SER ESCS!</a:t>
            </a:r>
            <a:endParaRPr lang="pt-BR" altLang="pt-BR" sz="1800" b="1" dirty="0">
              <a:solidFill>
                <a:srgbClr val="00B050"/>
              </a:solidFill>
              <a:latin typeface="Arial" charset="0"/>
            </a:endParaRP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1126</TotalTime>
  <Words>5143</Words>
  <Application>Microsoft Office PowerPoint</Application>
  <PresentationFormat>Apresentação na tela (4:3)</PresentationFormat>
  <Paragraphs>247</Paragraphs>
  <Slides>60</Slides>
  <Notes>1</Notes>
  <HiddenSlides>0</HiddenSlides>
  <MMClips>0</MMClips>
  <ScaleCrop>false</ScaleCrop>
  <HeadingPairs>
    <vt:vector size="4" baseType="variant">
      <vt:variant>
        <vt:lpstr>Tema</vt:lpstr>
      </vt:variant>
      <vt:variant>
        <vt:i4>1</vt:i4>
      </vt:variant>
      <vt:variant>
        <vt:lpstr>Títulos de slides</vt:lpstr>
      </vt:variant>
      <vt:variant>
        <vt:i4>60</vt:i4>
      </vt:variant>
    </vt:vector>
  </HeadingPairs>
  <TitlesOfParts>
    <vt:vector size="61" baseType="lpstr">
      <vt:lpstr>Tema do Office</vt:lpstr>
      <vt:lpstr>  Eficácia e segurança da infusão contínua de fentanil para o controle da dor em recém-nascidos pré-termos em ventilação mecânica Efficacy and safety of continuous infusion of fentanyl for pain control in preterm newborns on mechanical ventilation Ancora G, Lago P, Garreti E et al (Itália) J Pediatr 2013;163:645-51 Escola Superior de Ciências da Saúde (ESCS)/SES/DF </vt:lpstr>
      <vt:lpstr>Introdução</vt:lpstr>
      <vt:lpstr>Introdução </vt:lpstr>
      <vt:lpstr>Objetivo </vt:lpstr>
      <vt:lpstr>Métodos</vt:lpstr>
      <vt:lpstr>Métodos</vt:lpstr>
      <vt:lpstr>Métodos</vt:lpstr>
      <vt:lpstr>Métodos </vt:lpstr>
      <vt:lpstr>Métodos</vt:lpstr>
      <vt:lpstr>Métodos Avaliação da Eficácia e segurança</vt:lpstr>
      <vt:lpstr>Métodos Estatística</vt:lpstr>
      <vt:lpstr>Escolha das crianças</vt:lpstr>
      <vt:lpstr>Características </vt:lpstr>
      <vt:lpstr>Grupo do Fentanil</vt:lpstr>
      <vt:lpstr>Escore EDIN</vt:lpstr>
      <vt:lpstr> Escore PIPP</vt:lpstr>
      <vt:lpstr>EDIN e PIPP</vt:lpstr>
      <vt:lpstr>Variáveis de segurança</vt:lpstr>
      <vt:lpstr>Apresentação do PowerPoint</vt:lpstr>
      <vt:lpstr>Variáveis analisadas</vt:lpstr>
      <vt:lpstr>Apresentação do PowerPoint</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ABSTRACT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Efficacy and safety of continuous infusion of fentanyl for pain control in preterm newborns on mechanical ventilation.</dc:title>
  <dc:creator>wuena</dc:creator>
  <cp:lastModifiedBy>PRM</cp:lastModifiedBy>
  <cp:revision>65</cp:revision>
  <dcterms:created xsi:type="dcterms:W3CDTF">2013-09-15T22:27:07Z</dcterms:created>
  <dcterms:modified xsi:type="dcterms:W3CDTF">2013-10-04T17:22:26Z</dcterms:modified>
</cp:coreProperties>
</file>