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2"/>
  </p:notesMasterIdLst>
  <p:sldIdLst>
    <p:sldId id="290" r:id="rId2"/>
    <p:sldId id="257" r:id="rId3"/>
    <p:sldId id="258" r:id="rId4"/>
    <p:sldId id="260" r:id="rId5"/>
    <p:sldId id="262" r:id="rId6"/>
    <p:sldId id="263" r:id="rId7"/>
    <p:sldId id="261" r:id="rId8"/>
    <p:sldId id="264" r:id="rId9"/>
    <p:sldId id="265" r:id="rId10"/>
    <p:sldId id="266" r:id="rId11"/>
    <p:sldId id="267" r:id="rId12"/>
    <p:sldId id="268" r:id="rId13"/>
    <p:sldId id="270" r:id="rId14"/>
    <p:sldId id="259" r:id="rId15"/>
    <p:sldId id="271" r:id="rId16"/>
    <p:sldId id="272" r:id="rId17"/>
    <p:sldId id="274" r:id="rId18"/>
    <p:sldId id="269" r:id="rId19"/>
    <p:sldId id="275" r:id="rId20"/>
    <p:sldId id="276" r:id="rId21"/>
    <p:sldId id="278" r:id="rId22"/>
    <p:sldId id="279" r:id="rId23"/>
    <p:sldId id="277" r:id="rId24"/>
    <p:sldId id="280" r:id="rId25"/>
    <p:sldId id="281" r:id="rId26"/>
    <p:sldId id="283" r:id="rId27"/>
    <p:sldId id="282" r:id="rId28"/>
    <p:sldId id="284" r:id="rId29"/>
    <p:sldId id="285" r:id="rId30"/>
    <p:sldId id="286" r:id="rId31"/>
    <p:sldId id="287" r:id="rId32"/>
    <p:sldId id="288" r:id="rId33"/>
    <p:sldId id="289" r:id="rId34"/>
    <p:sldId id="291" r:id="rId35"/>
    <p:sldId id="297" r:id="rId36"/>
    <p:sldId id="292" r:id="rId37"/>
    <p:sldId id="294" r:id="rId38"/>
    <p:sldId id="293" r:id="rId39"/>
    <p:sldId id="298" r:id="rId40"/>
    <p:sldId id="299" r:id="rId41"/>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FF00"/>
    <a:srgbClr val="150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D668D223-FF61-40D3-814C-AC3E4EE47990}" type="datetimeFigureOut">
              <a:rPr lang="en-US"/>
              <a:pPr>
                <a:defRPr/>
              </a:pPr>
              <a:t>1/31/2014</a:t>
            </a:fld>
            <a:endParaRPr lang="pt-B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pt-BR"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5919214-C104-4DC2-B8B7-468F989B2D39}" type="slidenum">
              <a:rPr lang="pt-BR"/>
              <a:pPr>
                <a:defRPr/>
              </a:pPr>
              <a:t>‹nº›</a:t>
            </a:fld>
            <a:endParaRPr lang="pt-BR"/>
          </a:p>
        </p:txBody>
      </p:sp>
    </p:spTree>
    <p:extLst>
      <p:ext uri="{BB962C8B-B14F-4D97-AF65-F5344CB8AC3E}">
        <p14:creationId xmlns:p14="http://schemas.microsoft.com/office/powerpoint/2010/main" val="1469430177"/>
      </p:ext>
    </p:extLst>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6B772E9-8AE5-47D0-8B92-946FC308F6CC}" type="slidenum">
              <a:rPr lang="pt-BR">
                <a:latin typeface="Arial" charset="0"/>
                <a:ea typeface="MS PGothic" pitchFamily="34" charset="-128"/>
                <a:cs typeface="Arial" charset="0"/>
              </a:rPr>
              <a:pPr fontAlgn="base">
                <a:spcBef>
                  <a:spcPct val="0"/>
                </a:spcBef>
                <a:spcAft>
                  <a:spcPct val="0"/>
                </a:spcAft>
              </a:pPr>
              <a:t>3</a:t>
            </a:fld>
            <a:endParaRPr lang="pt-BR">
              <a:latin typeface="Arial" charset="0"/>
              <a:ea typeface="MS PGothic" pitchFamily="34" charset="-128"/>
              <a:cs typeface="Arial" charset="0"/>
            </a:endParaRPr>
          </a:p>
        </p:txBody>
      </p:sp>
      <p:sp>
        <p:nvSpPr>
          <p:cNvPr id="19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45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via aérea distal é relativamente mais estreita e não totalmente formada até 5 anos de idade, levando a um grande aumento na resistência da via aérea periférica.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F9B95B2-DE9E-46EA-AB2D-CE3620FF20D2}" type="slidenum">
              <a:rPr lang="pt-BR">
                <a:latin typeface="Arial" charset="0"/>
                <a:ea typeface="MS PGothic" pitchFamily="34" charset="-128"/>
                <a:cs typeface="Arial" charset="0"/>
              </a:rPr>
              <a:pPr fontAlgn="base">
                <a:spcBef>
                  <a:spcPct val="0"/>
                </a:spcBef>
                <a:spcAft>
                  <a:spcPct val="0"/>
                </a:spcAft>
              </a:pPr>
              <a:t>13</a:t>
            </a:fld>
            <a:endParaRPr lang="pt-BR">
              <a:latin typeface="Arial" charset="0"/>
              <a:ea typeface="MS PGothic" pitchFamily="34" charset="-128"/>
              <a:cs typeface="Arial" charset="0"/>
            </a:endParaRPr>
          </a:p>
        </p:txBody>
      </p:sp>
      <p:sp>
        <p:nvSpPr>
          <p:cNvPr id="307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72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E47244C-EC2B-4EF9-9979-AE7B94C2EC5B}" type="slidenum">
              <a:rPr lang="pt-BR">
                <a:latin typeface="Arial" charset="0"/>
                <a:ea typeface="MS PGothic" pitchFamily="34" charset="-128"/>
                <a:cs typeface="Arial" charset="0"/>
              </a:rPr>
              <a:pPr fontAlgn="base">
                <a:spcBef>
                  <a:spcPct val="0"/>
                </a:spcBef>
                <a:spcAft>
                  <a:spcPct val="0"/>
                </a:spcAft>
              </a:pPr>
              <a:t>15</a:t>
            </a:fld>
            <a:endParaRPr lang="pt-BR">
              <a:latin typeface="Arial" charset="0"/>
              <a:ea typeface="MS PGothic" pitchFamily="34" charset="-128"/>
              <a:cs typeface="Arial" charset="0"/>
            </a:endParaRPr>
          </a:p>
        </p:txBody>
      </p:sp>
      <p:sp>
        <p:nvSpPr>
          <p:cNvPr id="337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379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C8E2B16-3EDC-483D-A567-CFFA510ED19D}" type="slidenum">
              <a:rPr lang="pt-BR">
                <a:latin typeface="Arial" charset="0"/>
                <a:ea typeface="MS PGothic" pitchFamily="34" charset="-128"/>
                <a:cs typeface="Arial" charset="0"/>
              </a:rPr>
              <a:pPr fontAlgn="base">
                <a:spcBef>
                  <a:spcPct val="0"/>
                </a:spcBef>
                <a:spcAft>
                  <a:spcPct val="0"/>
                </a:spcAft>
              </a:pPr>
              <a:t>16</a:t>
            </a:fld>
            <a:endParaRPr lang="pt-BR">
              <a:latin typeface="Arial" charset="0"/>
              <a:ea typeface="MS PGothic" pitchFamily="34" charset="-128"/>
              <a:cs typeface="Arial" charset="0"/>
            </a:endParaRPr>
          </a:p>
        </p:txBody>
      </p:sp>
      <p:sp>
        <p:nvSpPr>
          <p:cNvPr id="358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584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0A96B71-6B2A-4816-AD5D-E8D5F1DC1D94}" type="slidenum">
              <a:rPr lang="pt-BR">
                <a:latin typeface="Arial" charset="0"/>
                <a:ea typeface="MS PGothic" pitchFamily="34" charset="-128"/>
                <a:cs typeface="Arial" charset="0"/>
              </a:rPr>
              <a:pPr fontAlgn="base">
                <a:spcBef>
                  <a:spcPct val="0"/>
                </a:spcBef>
                <a:spcAft>
                  <a:spcPct val="0"/>
                </a:spcAft>
              </a:pPr>
              <a:t>17</a:t>
            </a:fld>
            <a:endParaRPr lang="pt-BR">
              <a:latin typeface="Arial" charset="0"/>
              <a:ea typeface="MS PGothic" pitchFamily="34" charset="-128"/>
              <a:cs typeface="Arial" charset="0"/>
            </a:endParaRPr>
          </a:p>
        </p:txBody>
      </p:sp>
      <p:sp>
        <p:nvSpPr>
          <p:cNvPr id="3789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789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A872553-2C4E-4E14-A757-D88D772DFE03}" type="slidenum">
              <a:rPr lang="pt-BR">
                <a:latin typeface="Arial" charset="0"/>
                <a:ea typeface="MS PGothic" pitchFamily="34" charset="-128"/>
                <a:cs typeface="Arial" charset="0"/>
              </a:rPr>
              <a:pPr fontAlgn="base">
                <a:spcBef>
                  <a:spcPct val="0"/>
                </a:spcBef>
                <a:spcAft>
                  <a:spcPct val="0"/>
                </a:spcAft>
              </a:pPr>
              <a:t>18</a:t>
            </a:fld>
            <a:endParaRPr lang="pt-BR">
              <a:latin typeface="Arial" charset="0"/>
              <a:ea typeface="MS PGothic" pitchFamily="34" charset="-128"/>
              <a:cs typeface="Arial" charset="0"/>
            </a:endParaRPr>
          </a:p>
        </p:txBody>
      </p:sp>
      <p:sp>
        <p:nvSpPr>
          <p:cNvPr id="399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3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EDDC85-4513-4DCA-BDA4-8D521879842C}" type="slidenum">
              <a:rPr lang="pt-BR">
                <a:latin typeface="Arial" charset="0"/>
                <a:ea typeface="MS PGothic" pitchFamily="34" charset="-128"/>
                <a:cs typeface="Arial" charset="0"/>
              </a:rPr>
              <a:pPr fontAlgn="base">
                <a:spcBef>
                  <a:spcPct val="0"/>
                </a:spcBef>
                <a:spcAft>
                  <a:spcPct val="0"/>
                </a:spcAft>
              </a:pPr>
              <a:t>20</a:t>
            </a:fld>
            <a:endParaRPr lang="pt-BR">
              <a:latin typeface="Arial" charset="0"/>
              <a:ea typeface="MS PGothic" pitchFamily="34" charset="-128"/>
              <a:cs typeface="Arial" charset="0"/>
            </a:endParaRPr>
          </a:p>
        </p:txBody>
      </p:sp>
      <p:sp>
        <p:nvSpPr>
          <p:cNvPr id="430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30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Master" Target="../slideMasters/slideMaster1.xml"/><Relationship Id="rId1" Type="http://schemas.openxmlformats.org/officeDocument/2006/relationships/themeOverride" Target="../theme/themeOverride1.xml"/><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6" descr="CoverGlyph.png"/>
          <p:cNvPicPr>
            <a:picLocks noChangeAspect="1"/>
          </p:cNvPicPr>
          <p:nvPr/>
        </p:nvPicPr>
        <p:blipFill>
          <a:blip r:embed="rId4"/>
          <a:srcRect/>
          <a:stretch>
            <a:fillRect/>
          </a:stretch>
        </p:blipFill>
        <p:spPr bwMode="auto">
          <a:xfrm>
            <a:off x="4010025" y="3048000"/>
            <a:ext cx="1123950" cy="771525"/>
          </a:xfrm>
          <a:prstGeom prst="rect">
            <a:avLst/>
          </a:prstGeom>
          <a:noFill/>
          <a:ln w="9525">
            <a:noFill/>
            <a:miter lim="800000"/>
            <a:headEnd/>
            <a:tailEnd/>
          </a:ln>
        </p:spPr>
      </p:pic>
      <p:sp>
        <p:nvSpPr>
          <p:cNvPr id="2" name="Title 1"/>
          <p:cNvSpPr>
            <a:spLocks noGrp="1"/>
          </p:cNvSpPr>
          <p:nvPr>
            <p:ph type="ctrTitle"/>
          </p:nvPr>
        </p:nvSpPr>
        <p:spPr>
          <a:xfrm>
            <a:off x="685800" y="1627094"/>
            <a:ext cx="7772400" cy="1470025"/>
          </a:xfrm>
        </p:spPr>
        <p:txBody>
          <a:bodyPr anchor="b"/>
          <a:lstStyle>
            <a:lvl1pPr>
              <a:defRPr sz="5400">
                <a:gradFill>
                  <a:gsLst>
                    <a:gs pos="0">
                      <a:schemeClr val="tx2"/>
                    </a:gs>
                    <a:gs pos="100000">
                      <a:schemeClr val="tx2">
                        <a:lumMod val="75000"/>
                      </a:schemeClr>
                    </a:gs>
                  </a:gsLst>
                  <a:lin ang="5400000" scaled="0"/>
                </a:gradFill>
                <a:effectLst>
                  <a:outerShdw blurRad="50800" dist="25400" dir="5400000" algn="t" rotWithShape="0">
                    <a:prstClr val="black">
                      <a:alpha val="40000"/>
                    </a:prstClr>
                  </a:outerShdw>
                </a:effectLst>
              </a:defRPr>
            </a:lvl1pPr>
          </a:lstStyle>
          <a:p>
            <a:r>
              <a:rPr lang="x-none" smtClean="0"/>
              <a:t>Click to edit Master title style</a:t>
            </a:r>
            <a:endParaRPr/>
          </a:p>
        </p:txBody>
      </p:sp>
      <p:sp>
        <p:nvSpPr>
          <p:cNvPr id="3" name="Subtitle 2"/>
          <p:cNvSpPr>
            <a:spLocks noGrp="1"/>
          </p:cNvSpPr>
          <p:nvPr>
            <p:ph type="subTitle" idx="1"/>
          </p:nvPr>
        </p:nvSpPr>
        <p:spPr>
          <a:xfrm>
            <a:off x="685801" y="3810000"/>
            <a:ext cx="7770812" cy="1752600"/>
          </a:xfrm>
        </p:spPr>
        <p:txBody>
          <a:bodyPr>
            <a:normAutofit/>
          </a:bodyPr>
          <a:lstStyle>
            <a:lvl1pPr marL="0" indent="0" algn="ctr">
              <a:spcBef>
                <a:spcPts val="300"/>
              </a:spcBef>
              <a:buNone/>
              <a:defRPr sz="1600">
                <a:gradFill>
                  <a:gsLst>
                    <a:gs pos="0">
                      <a:schemeClr val="tx2"/>
                    </a:gs>
                    <a:gs pos="100000">
                      <a:schemeClr val="tx2">
                        <a:lumMod val="75000"/>
                      </a:schemeClr>
                    </a:gs>
                  </a:gsLst>
                  <a:lin ang="5400000" scaled="0"/>
                </a:gradFill>
                <a:effectLst>
                  <a:outerShdw blurRad="50800" dist="38100" dir="5400000" algn="t"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a:p>
        </p:txBody>
      </p:sp>
      <p:sp>
        <p:nvSpPr>
          <p:cNvPr id="5" name="Date Placeholder 3"/>
          <p:cNvSpPr>
            <a:spLocks noGrp="1"/>
          </p:cNvSpPr>
          <p:nvPr>
            <p:ph type="dt" sz="half" idx="10"/>
          </p:nvPr>
        </p:nvSpPr>
        <p:spPr/>
        <p:txBody>
          <a:bodyPr/>
          <a:lstStyle>
            <a:lvl1pPr>
              <a:defRPr/>
            </a:lvl1pPr>
          </a:lstStyle>
          <a:p>
            <a:pPr>
              <a:defRPr/>
            </a:pPr>
            <a:fld id="{FF1472B6-0DAD-48CA-AD7A-F7F3DF813864}" type="datetimeFigureOut">
              <a:rPr lang="en-US"/>
              <a:pPr>
                <a:defRPr/>
              </a:pPr>
              <a:t>1/31/2014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CCC35C18-38AF-4170-B25E-09A4E1C51B55}" type="datetimeFigureOut">
              <a:rPr lang="en-US"/>
              <a:pPr>
                <a:defRPr/>
              </a:pPr>
              <a:t>1/31/2014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2203271-3997-4891-AE89-DB1D44DF7D90}" type="slidenum">
              <a:rPr lang="pt-BR"/>
              <a:pPr>
                <a:defRPr/>
              </a:pPr>
              <a:t>‹nº›</a:t>
            </a:fld>
            <a:endParaRPr lang="pt-B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6" descr="Glyph-SectionHeader.png"/>
          <p:cNvPicPr>
            <a:picLocks noChangeAspect="1"/>
          </p:cNvPicPr>
          <p:nvPr/>
        </p:nvPicPr>
        <p:blipFill>
          <a:blip r:embed="rId2"/>
          <a:srcRect/>
          <a:stretch>
            <a:fillRect/>
          </a:stretch>
        </p:blipFill>
        <p:spPr bwMode="auto">
          <a:xfrm>
            <a:off x="4038600" y="3173413"/>
            <a:ext cx="1066800" cy="590550"/>
          </a:xfrm>
          <a:prstGeom prst="rect">
            <a:avLst/>
          </a:prstGeom>
          <a:noFill/>
          <a:ln w="9525">
            <a:noFill/>
            <a:miter lim="800000"/>
            <a:headEnd/>
            <a:tailEnd/>
          </a:ln>
        </p:spPr>
      </p:pic>
      <p:sp>
        <p:nvSpPr>
          <p:cNvPr id="2" name="Title 1"/>
          <p:cNvSpPr>
            <a:spLocks noGrp="1"/>
          </p:cNvSpPr>
          <p:nvPr>
            <p:ph type="title"/>
          </p:nvPr>
        </p:nvSpPr>
        <p:spPr>
          <a:xfrm>
            <a:off x="685800" y="1626440"/>
            <a:ext cx="7770813" cy="1472184"/>
          </a:xfrm>
        </p:spPr>
        <p:txBody>
          <a:bodyPr anchor="b"/>
          <a:lstStyle>
            <a:lvl1pPr algn="ctr">
              <a:defRPr sz="5400" b="0" i="0" cap="none" baseline="0"/>
            </a:lvl1pPr>
          </a:lstStyle>
          <a:p>
            <a:r>
              <a:rPr lang="x-none" smtClean="0"/>
              <a:t>Click to edit Master title style</a:t>
            </a:r>
            <a:endParaRPr/>
          </a:p>
        </p:txBody>
      </p:sp>
      <p:sp>
        <p:nvSpPr>
          <p:cNvPr id="3" name="Text Placeholder 2"/>
          <p:cNvSpPr>
            <a:spLocks noGrp="1"/>
          </p:cNvSpPr>
          <p:nvPr>
            <p:ph type="body" idx="1"/>
          </p:nvPr>
        </p:nvSpPr>
        <p:spPr>
          <a:xfrm>
            <a:off x="685800" y="3813048"/>
            <a:ext cx="7770813" cy="1755648"/>
          </a:xfrm>
        </p:spPr>
        <p:txBody>
          <a:bodyPr>
            <a:normAutofit/>
          </a:bodyPr>
          <a:lstStyle>
            <a:lvl1pPr marL="0" indent="0" algn="ctr">
              <a:spcBef>
                <a:spcPts val="30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A302C6B-20AD-4579-A080-3D6D6627FDC8}" type="datetimeFigureOut">
              <a:rPr lang="en-US"/>
              <a:pPr>
                <a:defRPr/>
              </a:pPr>
              <a:t>1/31/2014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C0C58D6-8D22-4E32-AC79-F78806949378}" type="slidenum">
              <a:rPr lang="pt-BR"/>
              <a:pPr>
                <a:defRPr/>
              </a:pPr>
              <a:t>‹nº›</a:t>
            </a:fld>
            <a:endParaRPr lang="pt-B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sz="half" idx="1"/>
          </p:nvPr>
        </p:nvSpPr>
        <p:spPr>
          <a:xfrm>
            <a:off x="6858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Content Placeholder 3"/>
          <p:cNvSpPr>
            <a:spLocks noGrp="1"/>
          </p:cNvSpPr>
          <p:nvPr>
            <p:ph sz="half" idx="2"/>
          </p:nvPr>
        </p:nvSpPr>
        <p:spPr>
          <a:xfrm>
            <a:off x="48006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6" name="Date Placeholder 4"/>
          <p:cNvSpPr>
            <a:spLocks noGrp="1"/>
          </p:cNvSpPr>
          <p:nvPr>
            <p:ph type="dt" sz="half" idx="10"/>
          </p:nvPr>
        </p:nvSpPr>
        <p:spPr/>
        <p:txBody>
          <a:bodyPr/>
          <a:lstStyle>
            <a:lvl1pPr>
              <a:defRPr/>
            </a:lvl1pPr>
          </a:lstStyle>
          <a:p>
            <a:pPr>
              <a:defRPr/>
            </a:pPr>
            <a:fld id="{0CEEF1E4-56C6-4A28-985A-C564FFCD2CFD}" type="datetimeFigureOut">
              <a:rPr lang="en-US"/>
              <a:pPr>
                <a:defRPr/>
              </a:pPr>
              <a:t>1/31/2014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0FF1842E-31B5-48B7-960C-B463B86484E2}" type="slidenum">
              <a:rPr lang="pt-BR"/>
              <a:pPr>
                <a:defRPr/>
              </a:pPr>
              <a:t>‹nº›</a:t>
            </a:fld>
            <a:endParaRPr lang="pt-B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x-none" smtClean="0"/>
              <a:t>Click to edit Master title style</a:t>
            </a:r>
            <a:endParaRPr/>
          </a:p>
        </p:txBody>
      </p:sp>
      <p:sp>
        <p:nvSpPr>
          <p:cNvPr id="3" name="Text Placeholder 2"/>
          <p:cNvSpPr>
            <a:spLocks noGrp="1"/>
          </p:cNvSpPr>
          <p:nvPr>
            <p:ph type="body" idx="1"/>
          </p:nvPr>
        </p:nvSpPr>
        <p:spPr>
          <a:xfrm>
            <a:off x="685800" y="2027238"/>
            <a:ext cx="3657600" cy="639762"/>
          </a:xfrm>
        </p:spPr>
        <p:txBody>
          <a:bodyPr anchor="ctr"/>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6858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Text Placeholder 4"/>
          <p:cNvSpPr>
            <a:spLocks noGrp="1"/>
          </p:cNvSpPr>
          <p:nvPr>
            <p:ph type="body" sz="quarter" idx="3"/>
          </p:nvPr>
        </p:nvSpPr>
        <p:spPr>
          <a:xfrm>
            <a:off x="4800600" y="2027238"/>
            <a:ext cx="3657600" cy="639762"/>
          </a:xfrm>
        </p:spPr>
        <p:txBody>
          <a:bodyPr anchor="ctr"/>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8006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8" name="Date Placeholder 6"/>
          <p:cNvSpPr>
            <a:spLocks noGrp="1"/>
          </p:cNvSpPr>
          <p:nvPr>
            <p:ph type="dt" sz="half" idx="10"/>
          </p:nvPr>
        </p:nvSpPr>
        <p:spPr/>
        <p:txBody>
          <a:bodyPr/>
          <a:lstStyle>
            <a:lvl1pPr>
              <a:defRPr/>
            </a:lvl1pPr>
          </a:lstStyle>
          <a:p>
            <a:pPr>
              <a:defRPr/>
            </a:pPr>
            <a:fld id="{7579504A-101F-4C96-ABDF-0DE8B3C85343}" type="datetimeFigureOut">
              <a:rPr lang="en-US"/>
              <a:pPr>
                <a:defRPr/>
              </a:pPr>
              <a:t>1/31/2014</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0" name="Slide Number Placeholder 8"/>
          <p:cNvSpPr>
            <a:spLocks noGrp="1"/>
          </p:cNvSpPr>
          <p:nvPr>
            <p:ph type="sldNum" sz="quarter" idx="12"/>
          </p:nvPr>
        </p:nvSpPr>
        <p:spPr/>
        <p:txBody>
          <a:bodyPr/>
          <a:lstStyle>
            <a:lvl1pPr>
              <a:defRPr/>
            </a:lvl1pPr>
          </a:lstStyle>
          <a:p>
            <a:pPr>
              <a:defRPr/>
            </a:pPr>
            <a:fld id="{D114DC3E-3165-43EF-AF69-4558266F8880}" type="slidenum">
              <a:rPr lang="pt-BR"/>
              <a:pPr>
                <a:defRPr/>
              </a:pPr>
              <a:t>‹nº›</a:t>
            </a:fld>
            <a:endParaRPr lang="pt-B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4" name="Date Placeholder 2"/>
          <p:cNvSpPr>
            <a:spLocks noGrp="1"/>
          </p:cNvSpPr>
          <p:nvPr>
            <p:ph type="dt" sz="half" idx="10"/>
          </p:nvPr>
        </p:nvSpPr>
        <p:spPr/>
        <p:txBody>
          <a:bodyPr/>
          <a:lstStyle>
            <a:lvl1pPr>
              <a:defRPr/>
            </a:lvl1pPr>
          </a:lstStyle>
          <a:p>
            <a:pPr>
              <a:defRPr/>
            </a:pPr>
            <a:fld id="{7287E5B9-8819-4C4E-8327-D08F9FF980EC}" type="datetimeFigureOut">
              <a:rPr lang="en-US"/>
              <a:pPr>
                <a:defRPr/>
              </a:pPr>
              <a:t>1/31/2014</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C12F25D2-D0EF-4A89-9DC1-FEA9E7107328}" type="slidenum">
              <a:rPr lang="pt-BR"/>
              <a:pPr>
                <a:defRPr/>
              </a:pPr>
              <a:t>‹nº›</a:t>
            </a:fld>
            <a:endParaRPr lang="pt-B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D5427B72-1A14-4E76-821E-4DE4D3EE9C7C}" type="slidenum">
              <a:rPr lang="pt-BR"/>
              <a:pPr>
                <a:defRPr/>
              </a:pPr>
              <a:t>‹nº›</a:t>
            </a:fld>
            <a:endParaRPr lang="pt-BR"/>
          </a:p>
        </p:txBody>
      </p:sp>
      <p:sp>
        <p:nvSpPr>
          <p:cNvPr id="3" name="Date Placeholder 3"/>
          <p:cNvSpPr>
            <a:spLocks noGrp="1"/>
          </p:cNvSpPr>
          <p:nvPr>
            <p:ph type="dt" sz="half" idx="11"/>
          </p:nvPr>
        </p:nvSpPr>
        <p:spPr/>
        <p:txBody>
          <a:bodyPr/>
          <a:lstStyle>
            <a:lvl1pPr>
              <a:defRPr/>
            </a:lvl1pPr>
          </a:lstStyle>
          <a:p>
            <a:pPr>
              <a:defRPr/>
            </a:pPr>
            <a:fld id="{DBA3F4A3-695F-43E4-A7C5-C9DA7313DC96}" type="datetimeFigureOut">
              <a:rPr lang="en-US"/>
              <a:pPr>
                <a:defRPr/>
              </a:pPr>
              <a:t>1/31/2014</a:t>
            </a:fld>
            <a:endParaRPr lang="pt-BR"/>
          </a:p>
        </p:txBody>
      </p:sp>
      <p:sp>
        <p:nvSpPr>
          <p:cNvPr id="4" name="Footer Placeholder 4"/>
          <p:cNvSpPr>
            <a:spLocks noGrp="1"/>
          </p:cNvSpPr>
          <p:nvPr>
            <p:ph type="ftr" sz="quarter" idx="12"/>
          </p:nvPr>
        </p:nvSpPr>
        <p:spPr/>
        <p:txBody>
          <a:bodyPr/>
          <a:lstStyle>
            <a:lvl1pPr>
              <a:defRPr/>
            </a:lvl1pPr>
          </a:lstStyle>
          <a:p>
            <a:pPr>
              <a:defRPr/>
            </a:pPr>
            <a:endParaRPr lang="pt-B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1665288" y="2286000"/>
            <a:ext cx="1644650" cy="169863"/>
          </a:xfrm>
          <a:prstGeom prst="rect">
            <a:avLst/>
          </a:prstGeom>
          <a:noFill/>
          <a:ln w="9525">
            <a:noFill/>
            <a:miter lim="800000"/>
            <a:headEnd/>
            <a:tailEnd/>
          </a:ln>
        </p:spPr>
      </p:pic>
      <p:sp>
        <p:nvSpPr>
          <p:cNvPr id="2" name="Title 1"/>
          <p:cNvSpPr>
            <a:spLocks noGrp="1"/>
          </p:cNvSpPr>
          <p:nvPr>
            <p:ph type="title"/>
          </p:nvPr>
        </p:nvSpPr>
        <p:spPr>
          <a:xfrm>
            <a:off x="658906" y="914400"/>
            <a:ext cx="3657600" cy="1162050"/>
          </a:xfrm>
        </p:spPr>
        <p:txBody>
          <a:bodyPr anchor="b"/>
          <a:lstStyle>
            <a:lvl1pPr algn="ctr">
              <a:defRPr sz="3800" b="0"/>
            </a:lvl1pPr>
          </a:lstStyle>
          <a:p>
            <a:r>
              <a:rPr lang="x-none" smtClean="0"/>
              <a:t>Click to edit Master title style</a:t>
            </a:r>
            <a:endParaRPr/>
          </a:p>
        </p:txBody>
      </p:sp>
      <p:sp>
        <p:nvSpPr>
          <p:cNvPr id="3" name="Content Placeholder 2"/>
          <p:cNvSpPr>
            <a:spLocks noGrp="1"/>
          </p:cNvSpPr>
          <p:nvPr>
            <p:ph idx="1"/>
          </p:nvPr>
        </p:nvSpPr>
        <p:spPr>
          <a:xfrm>
            <a:off x="4796118" y="457199"/>
            <a:ext cx="3657600" cy="5410201"/>
          </a:xfrm>
        </p:spPr>
        <p:txBody>
          <a:bodyPr>
            <a:normAutofit/>
          </a:bodyPr>
          <a:lstStyle>
            <a:lvl1pPr>
              <a:defRPr sz="2400"/>
            </a:lvl1pPr>
            <a:lvl2pPr>
              <a:defRPr sz="2200"/>
            </a:lvl2pPr>
            <a:lvl3pPr>
              <a:defRPr sz="2000"/>
            </a:lvl3pPr>
            <a:lvl4pPr>
              <a:defRPr sz="1800"/>
            </a:lvl4pPr>
            <a:lvl5pPr>
              <a:defRPr sz="1800"/>
            </a:lvl5pPr>
            <a:lvl6pPr marL="2290763" indent="-461963">
              <a:tabLst/>
              <a:defRPr sz="2000"/>
            </a:lvl6pPr>
            <a:lvl7pPr marL="2290763" indent="-461963">
              <a:tabLst/>
              <a:defRPr sz="2000"/>
            </a:lvl7pPr>
            <a:lvl8pPr marL="2290763" indent="-461963">
              <a:tabLst/>
              <a:defRPr sz="2000"/>
            </a:lvl8pPr>
            <a:lvl9pPr marL="2290763" indent="-461963">
              <a:tabLst/>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Text Placeholder 3"/>
          <p:cNvSpPr>
            <a:spLocks noGrp="1"/>
          </p:cNvSpPr>
          <p:nvPr>
            <p:ph type="body" sz="half" idx="2"/>
          </p:nvPr>
        </p:nvSpPr>
        <p:spPr>
          <a:xfrm>
            <a:off x="658906" y="2590799"/>
            <a:ext cx="3657600" cy="2895601"/>
          </a:xfrm>
        </p:spPr>
        <p:txBody>
          <a:bodyPr>
            <a:normAutofit/>
          </a:bodyPr>
          <a:lstStyle>
            <a:lvl1pPr marL="0" indent="0" algn="ctr">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F01C4A99-7C1A-48E6-BD14-B80BB44662B8}" type="datetimeFigureOut">
              <a:rPr lang="en-US"/>
              <a:pPr>
                <a:defRPr/>
              </a:pPr>
              <a:t>1/31/2014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F8AF2A7A-3D80-4182-AA32-81D98B94A7F2}" type="slidenum">
              <a:rPr lang="pt-BR"/>
              <a:pPr>
                <a:defRPr/>
              </a:pPr>
              <a:t>‹nº›</a:t>
            </a:fld>
            <a:endParaRPr lang="pt-B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5805488" y="2286000"/>
            <a:ext cx="1644650" cy="169863"/>
          </a:xfrm>
          <a:prstGeom prst="rect">
            <a:avLst/>
          </a:prstGeom>
          <a:noFill/>
          <a:ln w="9525">
            <a:noFill/>
            <a:miter lim="800000"/>
            <a:headEnd/>
            <a:tailEnd/>
          </a:ln>
        </p:spPr>
      </p:pic>
      <p:sp>
        <p:nvSpPr>
          <p:cNvPr id="2" name="Title 1"/>
          <p:cNvSpPr>
            <a:spLocks noGrp="1"/>
          </p:cNvSpPr>
          <p:nvPr>
            <p:ph type="title"/>
          </p:nvPr>
        </p:nvSpPr>
        <p:spPr>
          <a:xfrm>
            <a:off x="4799013" y="914400"/>
            <a:ext cx="3657600" cy="1161288"/>
          </a:xfrm>
          <a:effectLst/>
        </p:spPr>
        <p:txBody>
          <a:bodyPr anchor="b"/>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x-none" smtClean="0"/>
              <a:t>Click to edit Master title style</a:t>
            </a:r>
            <a:endParaRPr/>
          </a:p>
        </p:txBody>
      </p:sp>
      <p:sp>
        <p:nvSpPr>
          <p:cNvPr id="3" name="Picture Placeholder 2"/>
          <p:cNvSpPr>
            <a:spLocks noGrp="1"/>
          </p:cNvSpPr>
          <p:nvPr>
            <p:ph type="pic" idx="1"/>
          </p:nvPr>
        </p:nvSpPr>
        <p:spPr>
          <a:xfrm>
            <a:off x="658906" y="457200"/>
            <a:ext cx="3657600" cy="5413248"/>
          </a:xfrm>
          <a:ln w="101600">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4799013" y="2587752"/>
            <a:ext cx="3657600" cy="2898648"/>
          </a:xfrm>
        </p:spPr>
        <p:txBody>
          <a:bodyPr rtlCol="0">
            <a:normAutofit/>
          </a:bodyPr>
          <a:lstStyle>
            <a:lvl1pPr marL="0" indent="0" algn="ctr">
              <a:spcBef>
                <a:spcPts val="6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374638C9-524B-4D47-9730-FE72B9A66887}" type="datetimeFigureOut">
              <a:rPr lang="en-US"/>
              <a:pPr>
                <a:defRPr/>
              </a:pPr>
              <a:t>1/31/2014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5F3D324D-C8F6-42DE-A1D8-BD031FA8ABDB}" type="slidenum">
              <a:rPr lang="pt-BR"/>
              <a:pPr>
                <a:defRPr/>
              </a:pPr>
              <a:t>‹nº›</a:t>
            </a:fld>
            <a:endParaRPr lang="pt-BR"/>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3749675" y="4889500"/>
            <a:ext cx="1644650" cy="171450"/>
          </a:xfrm>
          <a:prstGeom prst="rect">
            <a:avLst/>
          </a:prstGeom>
          <a:noFill/>
          <a:ln w="9525">
            <a:noFill/>
            <a:miter lim="800000"/>
            <a:headEnd/>
            <a:tailEnd/>
          </a:ln>
        </p:spPr>
      </p:pic>
      <p:sp>
        <p:nvSpPr>
          <p:cNvPr id="2" name="Title 1"/>
          <p:cNvSpPr>
            <a:spLocks noGrp="1"/>
          </p:cNvSpPr>
          <p:nvPr>
            <p:ph type="title"/>
          </p:nvPr>
        </p:nvSpPr>
        <p:spPr>
          <a:xfrm>
            <a:off x="685800" y="3738282"/>
            <a:ext cx="7770813" cy="1048870"/>
          </a:xfrm>
          <a:effectLst/>
        </p:spPr>
        <p:txBody>
          <a:bodyPr anchor="b"/>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x-none" smtClean="0"/>
              <a:t>Click to edit Master title style</a:t>
            </a:r>
            <a:endParaRPr/>
          </a:p>
        </p:txBody>
      </p:sp>
      <p:sp>
        <p:nvSpPr>
          <p:cNvPr id="3" name="Picture Placeholder 2"/>
          <p:cNvSpPr>
            <a:spLocks noGrp="1"/>
          </p:cNvSpPr>
          <p:nvPr>
            <p:ph type="pic" idx="1"/>
          </p:nvPr>
        </p:nvSpPr>
        <p:spPr>
          <a:xfrm>
            <a:off x="2286000" y="457200"/>
            <a:ext cx="4572000" cy="3173506"/>
          </a:xfrm>
          <a:ln w="101600">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685800" y="5181600"/>
            <a:ext cx="7770813" cy="685800"/>
          </a:xfrm>
        </p:spPr>
        <p:txBody>
          <a:bodyPr rtlCol="0">
            <a:normAutofit/>
          </a:bodyPr>
          <a:lstStyle>
            <a:lvl1pPr marL="0" indent="0" algn="ctr">
              <a:spcBef>
                <a:spcPts val="3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D1C5EA94-56EF-408F-81A1-66D5C204B791}" type="datetimeFigureOut">
              <a:rPr lang="en-US"/>
              <a:pPr>
                <a:defRPr/>
              </a:pPr>
              <a:t>1/31/2014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4DAA13DD-821A-4372-9838-736FB92A63F7}" type="slidenum">
              <a:rPr lang="pt-BR"/>
              <a:pPr>
                <a:defRPr/>
              </a:pPr>
              <a:t>‹nº›</a:t>
            </a:fld>
            <a:endParaRPr lang="pt-B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286000" indent="-457200">
              <a:defRPr/>
            </a:lvl6pPr>
            <a:lvl7pPr marL="2286000" indent="-457200">
              <a:defRPr/>
            </a:lvl7pPr>
            <a:lvl8pPr marL="2286000" indent="-457200">
              <a:defRPr/>
            </a:lvl8pPr>
            <a:lvl9pPr marL="2286000" indent="-457200">
              <a:defRPr/>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10D6E58F-4C3C-4CEF-AD46-06EE6FEE4835}" type="datetimeFigureOut">
              <a:rPr lang="en-US"/>
              <a:pPr>
                <a:defRPr/>
              </a:pPr>
              <a:t>1/31/2014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0704E3A-1624-4E2F-A29E-7633C18DE8AF}" type="slidenum">
              <a:rPr lang="pt-BR"/>
              <a:pPr>
                <a:defRPr/>
              </a:pPr>
              <a:t>‹nº›</a:t>
            </a:fld>
            <a:endParaRPr lang="pt-BR"/>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6791325" y="2378075"/>
            <a:ext cx="169863" cy="1644650"/>
          </a:xfrm>
          <a:prstGeom prst="rect">
            <a:avLst/>
          </a:prstGeom>
          <a:noFill/>
          <a:ln w="9525">
            <a:noFill/>
            <a:miter lim="800000"/>
            <a:headEnd/>
            <a:tailEnd/>
          </a:ln>
        </p:spPr>
      </p:pic>
      <p:sp>
        <p:nvSpPr>
          <p:cNvPr id="2" name="Vertical Title 1"/>
          <p:cNvSpPr>
            <a:spLocks noGrp="1"/>
          </p:cNvSpPr>
          <p:nvPr>
            <p:ph type="title" orient="vert"/>
          </p:nvPr>
        </p:nvSpPr>
        <p:spPr>
          <a:xfrm>
            <a:off x="7162800" y="537882"/>
            <a:ext cx="1524000" cy="5325036"/>
          </a:xfrm>
        </p:spPr>
        <p:txBody>
          <a:bodyPr vert="eaVert"/>
          <a:lstStyle/>
          <a:p>
            <a:r>
              <a:rPr lang="x-none" smtClean="0"/>
              <a:t>Click to edit Master title style</a:t>
            </a:r>
            <a:endParaRPr/>
          </a:p>
        </p:txBody>
      </p:sp>
      <p:sp>
        <p:nvSpPr>
          <p:cNvPr id="3" name="Vertical Text Placeholder 2"/>
          <p:cNvSpPr>
            <a:spLocks noGrp="1"/>
          </p:cNvSpPr>
          <p:nvPr>
            <p:ph type="body" orient="vert" idx="1"/>
          </p:nvPr>
        </p:nvSpPr>
        <p:spPr>
          <a:xfrm>
            <a:off x="685800" y="537882"/>
            <a:ext cx="5889812" cy="5325036"/>
          </a:xfrm>
        </p:spPr>
        <p:txBody>
          <a:bodyPr vert="eaVert"/>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A8AAEBB3-A002-47CA-9D32-EB92A4FE1198}" type="datetimeFigureOut">
              <a:rPr lang="en-US"/>
              <a:pPr>
                <a:defRPr/>
              </a:pPr>
              <a:t>1/31/2014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15A949E-F389-4B39-BABD-F511113F3D92}" type="slidenum">
              <a:rPr lang="pt-BR"/>
              <a:pPr>
                <a:defRPr/>
              </a:pPr>
              <a:t>‹nº›</a:t>
            </a:fld>
            <a:endParaRPr lang="pt-BR"/>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hart">
  <p:cSld name="Título, texto e gráfic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36550"/>
            <a:ext cx="8229600" cy="1258888"/>
          </a:xfrm>
        </p:spPr>
        <p:txBody>
          <a:bodyPr/>
          <a:lstStyle/>
          <a:p>
            <a:r>
              <a:rPr lang="pt-BR" smtClean="0"/>
              <a:t>Clique para editar o título mestre</a:t>
            </a:r>
            <a:endParaRPr lang="pt-BR"/>
          </a:p>
        </p:txBody>
      </p:sp>
      <p:sp>
        <p:nvSpPr>
          <p:cNvPr id="3" name="Espaço Reservado para Texto 2"/>
          <p:cNvSpPr>
            <a:spLocks noGrp="1"/>
          </p:cNvSpPr>
          <p:nvPr>
            <p:ph type="body" sz="half" idx="1"/>
          </p:nvPr>
        </p:nvSpPr>
        <p:spPr>
          <a:xfrm>
            <a:off x="457200" y="1778001"/>
            <a:ext cx="4047067" cy="45307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Gráfico 3"/>
          <p:cNvSpPr>
            <a:spLocks noGrp="1"/>
          </p:cNvSpPr>
          <p:nvPr>
            <p:ph type="chart" sz="half" idx="2"/>
          </p:nvPr>
        </p:nvSpPr>
        <p:spPr>
          <a:xfrm>
            <a:off x="4639733" y="1778001"/>
            <a:ext cx="4047067" cy="4530725"/>
          </a:xfrm>
        </p:spPr>
        <p:txBody>
          <a:bodyPr rtlCol="0">
            <a:normAutofit/>
          </a:bodyPr>
          <a:lstStyle/>
          <a:p>
            <a:pPr lvl="0"/>
            <a:endParaRPr lang="pt-BR" noProof="0"/>
          </a:p>
        </p:txBody>
      </p:sp>
      <p:sp>
        <p:nvSpPr>
          <p:cNvPr id="5" name="Rectangle 7"/>
          <p:cNvSpPr>
            <a:spLocks noGrp="1" noChangeArrowheads="1"/>
          </p:cNvSpPr>
          <p:nvPr>
            <p:ph type="dt" sz="half" idx="10"/>
          </p:nvPr>
        </p:nvSpPr>
        <p:spPr/>
        <p:txBody>
          <a:bodyPr/>
          <a:lstStyle>
            <a:lvl1pPr>
              <a:defRPr/>
            </a:lvl1pPr>
          </a:lstStyle>
          <a:p>
            <a:pPr>
              <a:defRPr/>
            </a:pPr>
            <a:endParaRPr lang="pt-BR"/>
          </a:p>
        </p:txBody>
      </p:sp>
      <p:sp>
        <p:nvSpPr>
          <p:cNvPr id="6" name="Rectangle 8"/>
          <p:cNvSpPr>
            <a:spLocks noGrp="1" noChangeArrowheads="1"/>
          </p:cNvSpPr>
          <p:nvPr>
            <p:ph type="ftr" sz="quarter" idx="11"/>
          </p:nvPr>
        </p:nvSpPr>
        <p:spPr/>
        <p:txBody>
          <a:bodyPr/>
          <a:lstStyle>
            <a:lvl1pPr>
              <a:defRPr/>
            </a:lvl1pPr>
          </a:lstStyle>
          <a:p>
            <a:pPr>
              <a:defRPr/>
            </a:pPr>
            <a:endParaRPr lang="pt-BR"/>
          </a:p>
        </p:txBody>
      </p:sp>
      <p:sp>
        <p:nvSpPr>
          <p:cNvPr id="7" name="Rectangle 9"/>
          <p:cNvSpPr>
            <a:spLocks noGrp="1" noChangeArrowheads="1"/>
          </p:cNvSpPr>
          <p:nvPr>
            <p:ph type="sldNum" sz="quarter" idx="12"/>
          </p:nvPr>
        </p:nvSpPr>
        <p:spPr/>
        <p:txBody>
          <a:bodyPr/>
          <a:lstStyle>
            <a:lvl1pPr>
              <a:defRPr/>
            </a:lvl1pPr>
          </a:lstStyle>
          <a:p>
            <a:pPr>
              <a:defRPr/>
            </a:pPr>
            <a:fld id="{4A31DDCF-E99A-4B8F-9A8F-0F2A8A45B056}" type="slidenum">
              <a:rPr lang="pt-BR"/>
              <a:pPr>
                <a:defRPr/>
              </a:pPr>
              <a:t>‹nº›</a:t>
            </a:fld>
            <a:endParaRPr lang="pt-BR"/>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4305300" y="6289675"/>
            <a:ext cx="5334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fld id="{32C8EC3E-76B3-49DA-BAC2-911ADE08BCE0}" type="slidenum">
              <a:rPr lang="pt-BR"/>
              <a:pPr>
                <a:defRPr/>
              </a:pPr>
              <a:t>‹nº›</a:t>
            </a:fld>
            <a:endParaRPr lang="pt-BR"/>
          </a:p>
        </p:txBody>
      </p:sp>
      <p:sp>
        <p:nvSpPr>
          <p:cNvPr id="2" name="Title Placeholder 1"/>
          <p:cNvSpPr>
            <a:spLocks noGrp="1"/>
          </p:cNvSpPr>
          <p:nvPr>
            <p:ph type="title"/>
          </p:nvPr>
        </p:nvSpPr>
        <p:spPr>
          <a:xfrm>
            <a:off x="685800" y="66675"/>
            <a:ext cx="7770813" cy="1371600"/>
          </a:xfrm>
          <a:prstGeom prst="rect">
            <a:avLst/>
          </a:prstGeom>
          <a:effectLst/>
        </p:spPr>
        <p:txBody>
          <a:bodyPr vert="horz" lIns="91440" tIns="45720" rIns="91440" bIns="45720" rtlCol="0" anchor="ctr" anchorCtr="0">
            <a:noAutofit/>
          </a:bodyPr>
          <a:lstStyle/>
          <a:p>
            <a:r>
              <a:rPr lang="x-none" smtClean="0"/>
              <a:t>Click to edit Master title style</a:t>
            </a:r>
            <a:endParaRPr/>
          </a:p>
        </p:txBody>
      </p:sp>
      <p:sp>
        <p:nvSpPr>
          <p:cNvPr id="1028" name="Text Placeholder 2"/>
          <p:cNvSpPr>
            <a:spLocks noGrp="1"/>
          </p:cNvSpPr>
          <p:nvPr>
            <p:ph type="body" idx="1"/>
          </p:nvPr>
        </p:nvSpPr>
        <p:spPr bwMode="auto">
          <a:xfrm>
            <a:off x="685800" y="2209800"/>
            <a:ext cx="7770813"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p>
        </p:txBody>
      </p:sp>
      <p:sp>
        <p:nvSpPr>
          <p:cNvPr id="4" name="Date Placeholder 3"/>
          <p:cNvSpPr>
            <a:spLocks noGrp="1"/>
          </p:cNvSpPr>
          <p:nvPr>
            <p:ph type="dt" sz="half" idx="2"/>
          </p:nvPr>
        </p:nvSpPr>
        <p:spPr>
          <a:xfrm>
            <a:off x="6400800" y="6289675"/>
            <a:ext cx="23749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C4A37AF-177B-42AD-8354-98C98B9E8664}" type="datetimeFigureOut">
              <a:rPr lang="en-US"/>
              <a:pPr>
                <a:defRPr/>
              </a:pPr>
              <a:t>1/31/2014</a:t>
            </a:fld>
            <a:endParaRPr lang="pt-BR"/>
          </a:p>
        </p:txBody>
      </p:sp>
      <p:sp>
        <p:nvSpPr>
          <p:cNvPr id="5" name="Footer Placeholder 4"/>
          <p:cNvSpPr>
            <a:spLocks noGrp="1"/>
          </p:cNvSpPr>
          <p:nvPr>
            <p:ph type="ftr" sz="quarter" idx="3"/>
          </p:nvPr>
        </p:nvSpPr>
        <p:spPr>
          <a:xfrm>
            <a:off x="349250" y="6289675"/>
            <a:ext cx="315595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pt-B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73" r:id="rId7"/>
    <p:sldLayoutId id="2147483680" r:id="rId8"/>
    <p:sldLayoutId id="2147483681" r:id="rId9"/>
    <p:sldLayoutId id="2147483682" r:id="rId10"/>
    <p:sldLayoutId id="2147483683" r:id="rId11"/>
    <p:sldLayoutId id="2147483684" r:id="rId12"/>
    <p:sldLayoutId id="2147483685" r:id="rId13"/>
  </p:sldLayoutIdLst>
  <p:transition spd="slow">
    <p:fade/>
  </p:transition>
  <p:txStyles>
    <p:titleStyle>
      <a:lvl1pPr algn="ctr" rtl="0" fontAlgn="base">
        <a:spcBef>
          <a:spcPct val="0"/>
        </a:spcBef>
        <a:spcAft>
          <a:spcPct val="0"/>
        </a:spcAft>
        <a:defRPr sz="5000" kern="1200">
          <a:solidFill>
            <a:schemeClr val="tx2"/>
          </a:solidFill>
          <a:effectLst>
            <a:outerShdw blurRad="38100" dist="12700" algn="l" rotWithShape="0">
              <a:prstClr val="black">
                <a:alpha val="40000"/>
              </a:prstClr>
            </a:outerShdw>
          </a:effectLst>
          <a:latin typeface="+mj-lt"/>
          <a:ea typeface="+mj-ea"/>
          <a:cs typeface="+mj-cs"/>
        </a:defRPr>
      </a:lvl1pPr>
      <a:lvl2pPr algn="ctr" rtl="0" fontAlgn="base">
        <a:spcBef>
          <a:spcPct val="0"/>
        </a:spcBef>
        <a:spcAft>
          <a:spcPct val="0"/>
        </a:spcAft>
        <a:defRPr sz="5000">
          <a:solidFill>
            <a:schemeClr val="tx2"/>
          </a:solidFill>
          <a:latin typeface="Calisto MT"/>
        </a:defRPr>
      </a:lvl2pPr>
      <a:lvl3pPr algn="ctr" rtl="0" fontAlgn="base">
        <a:spcBef>
          <a:spcPct val="0"/>
        </a:spcBef>
        <a:spcAft>
          <a:spcPct val="0"/>
        </a:spcAft>
        <a:defRPr sz="5000">
          <a:solidFill>
            <a:schemeClr val="tx2"/>
          </a:solidFill>
          <a:latin typeface="Calisto MT"/>
        </a:defRPr>
      </a:lvl3pPr>
      <a:lvl4pPr algn="ctr" rtl="0" fontAlgn="base">
        <a:spcBef>
          <a:spcPct val="0"/>
        </a:spcBef>
        <a:spcAft>
          <a:spcPct val="0"/>
        </a:spcAft>
        <a:defRPr sz="5000">
          <a:solidFill>
            <a:schemeClr val="tx2"/>
          </a:solidFill>
          <a:latin typeface="Calisto MT"/>
        </a:defRPr>
      </a:lvl4pPr>
      <a:lvl5pPr algn="ctr" rtl="0" fontAlgn="base">
        <a:spcBef>
          <a:spcPct val="0"/>
        </a:spcBef>
        <a:spcAft>
          <a:spcPct val="0"/>
        </a:spcAft>
        <a:defRPr sz="5000">
          <a:solidFill>
            <a:schemeClr val="tx2"/>
          </a:solidFill>
          <a:latin typeface="Calisto MT"/>
        </a:defRPr>
      </a:lvl5pPr>
      <a:lvl6pPr marL="457200" algn="ctr" rtl="0" fontAlgn="base">
        <a:spcBef>
          <a:spcPct val="0"/>
        </a:spcBef>
        <a:spcAft>
          <a:spcPct val="0"/>
        </a:spcAft>
        <a:defRPr sz="5000">
          <a:solidFill>
            <a:schemeClr val="tx2"/>
          </a:solidFill>
          <a:latin typeface="Calisto MT"/>
        </a:defRPr>
      </a:lvl6pPr>
      <a:lvl7pPr marL="914400" algn="ctr" rtl="0" fontAlgn="base">
        <a:spcBef>
          <a:spcPct val="0"/>
        </a:spcBef>
        <a:spcAft>
          <a:spcPct val="0"/>
        </a:spcAft>
        <a:defRPr sz="5000">
          <a:solidFill>
            <a:schemeClr val="tx2"/>
          </a:solidFill>
          <a:latin typeface="Calisto MT"/>
        </a:defRPr>
      </a:lvl7pPr>
      <a:lvl8pPr marL="1371600" algn="ctr" rtl="0" fontAlgn="base">
        <a:spcBef>
          <a:spcPct val="0"/>
        </a:spcBef>
        <a:spcAft>
          <a:spcPct val="0"/>
        </a:spcAft>
        <a:defRPr sz="5000">
          <a:solidFill>
            <a:schemeClr val="tx2"/>
          </a:solidFill>
          <a:latin typeface="Calisto MT"/>
        </a:defRPr>
      </a:lvl8pPr>
      <a:lvl9pPr marL="1828800" algn="ctr" rtl="0" fontAlgn="base">
        <a:spcBef>
          <a:spcPct val="0"/>
        </a:spcBef>
        <a:spcAft>
          <a:spcPct val="0"/>
        </a:spcAft>
        <a:defRPr sz="5000">
          <a:solidFill>
            <a:schemeClr val="tx2"/>
          </a:solidFill>
          <a:latin typeface="Calisto MT"/>
        </a:defRPr>
      </a:lvl9pPr>
    </p:titleStyle>
    <p:bodyStyle>
      <a:lvl1pPr marL="457200" indent="-457200" algn="l" rtl="0" fontAlgn="base">
        <a:spcBef>
          <a:spcPts val="2000"/>
        </a:spcBef>
        <a:spcAft>
          <a:spcPct val="0"/>
        </a:spcAft>
        <a:buClr>
          <a:srgbClr val="8E887C"/>
        </a:buClr>
        <a:buFont typeface="Wingdings" pitchFamily="2" charset="2"/>
        <a:buChar char=""/>
        <a:defRPr sz="2400" kern="1200">
          <a:solidFill>
            <a:schemeClr val="tx2"/>
          </a:solidFill>
          <a:latin typeface="+mn-lt"/>
          <a:ea typeface="+mn-ea"/>
          <a:cs typeface="+mn-cs"/>
        </a:defRPr>
      </a:lvl1pPr>
      <a:lvl2pPr marL="914400" indent="-457200" algn="l" rtl="0" fontAlgn="base">
        <a:spcBef>
          <a:spcPts val="600"/>
        </a:spcBef>
        <a:spcAft>
          <a:spcPct val="0"/>
        </a:spcAft>
        <a:buClr>
          <a:srgbClr val="47443E"/>
        </a:buClr>
        <a:buFont typeface="Wingdings" pitchFamily="2" charset="2"/>
        <a:buChar char=""/>
        <a:defRPr sz="2200" kern="1200">
          <a:solidFill>
            <a:schemeClr val="tx2"/>
          </a:solidFill>
          <a:latin typeface="+mn-lt"/>
          <a:ea typeface="+mn-ea"/>
          <a:cs typeface="+mn-cs"/>
        </a:defRPr>
      </a:lvl2pPr>
      <a:lvl3pPr marL="1371600" indent="-457200" algn="l" rtl="0" fontAlgn="base">
        <a:spcBef>
          <a:spcPts val="600"/>
        </a:spcBef>
        <a:spcAft>
          <a:spcPct val="0"/>
        </a:spcAft>
        <a:buClr>
          <a:srgbClr val="8E887C"/>
        </a:buClr>
        <a:buFont typeface="Wingdings" pitchFamily="2" charset="2"/>
        <a:buChar char=""/>
        <a:defRPr sz="2000" kern="1200">
          <a:solidFill>
            <a:schemeClr val="tx2"/>
          </a:solidFill>
          <a:latin typeface="+mn-lt"/>
          <a:ea typeface="+mn-ea"/>
          <a:cs typeface="+mn-cs"/>
        </a:defRPr>
      </a:lvl3pPr>
      <a:lvl4pPr marL="1828800" indent="-457200" algn="l" rtl="0" fontAlgn="base">
        <a:spcBef>
          <a:spcPts val="600"/>
        </a:spcBef>
        <a:spcAft>
          <a:spcPct val="0"/>
        </a:spcAft>
        <a:buClr>
          <a:srgbClr val="47443E"/>
        </a:buClr>
        <a:buFont typeface="Wingdings" pitchFamily="2" charset="2"/>
        <a:buChar char=""/>
        <a:defRPr kern="1200">
          <a:solidFill>
            <a:schemeClr val="tx2"/>
          </a:solidFill>
          <a:latin typeface="+mn-lt"/>
          <a:ea typeface="+mn-ea"/>
          <a:cs typeface="+mn-cs"/>
        </a:defRPr>
      </a:lvl4pPr>
      <a:lvl5pPr marL="2286000" indent="-457200" algn="l" rtl="0" fontAlgn="base">
        <a:spcBef>
          <a:spcPts val="600"/>
        </a:spcBef>
        <a:spcAft>
          <a:spcPct val="0"/>
        </a:spcAft>
        <a:buClr>
          <a:srgbClr val="8E887C"/>
        </a:buClr>
        <a:buFont typeface="Wingdings" pitchFamily="2" charset="2"/>
        <a:buChar char=""/>
        <a:defRPr kern="1200">
          <a:solidFill>
            <a:schemeClr val="tx2"/>
          </a:solidFill>
          <a:latin typeface="+mn-lt"/>
          <a:ea typeface="+mn-ea"/>
          <a:cs typeface="+mn-cs"/>
        </a:defRPr>
      </a:lvl5pPr>
      <a:lvl6pPr marL="27432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6pPr>
      <a:lvl7pPr marL="32051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7pPr>
      <a:lvl8pPr marL="36576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8pPr>
      <a:lvl9pPr marL="41195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paulomargotto.com.br/documentos/Desen_Pulm_Fisiol_Resp.ppt"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documentos/desenvolvimentodasviasaereas.doc"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paulomargotto.com.br/documentos/Avaliacao_severidade_clinica.doc" TargetMode="Externa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jpeg"/></Relationships>
</file>

<file path=ppt/slides/_rels/slide37.xml.rels><?xml version="1.0" encoding="UTF-8" standalone="yes"?>
<Relationships xmlns="http://schemas.openxmlformats.org/package/2006/relationships"><Relationship Id="rId3" Type="http://schemas.openxmlformats.org/officeDocument/2006/relationships/hyperlink" Target="http://www.paulomargotto.com.br/documentos/Oximetria_pulso_Revis_2010.pdf" TargetMode="External"/><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paulomargotto.com.br/documentos/ASSISTENCIA%20VENTILATORIA%20MECANICA-%202009.zip" TargetMode="Externa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noFill/>
        </p:spPr>
        <p:txBody>
          <a:bodyPr wrap="square" numCol="1" compatLnSpc="1">
            <a:prstTxWarp prst="textNoShape">
              <a:avLst/>
            </a:prstTxWarp>
          </a:bodyPr>
          <a:lstStyle/>
          <a:p>
            <a:r>
              <a:rPr lang="pt-BR" sz="4600" b="1" smtClean="0">
                <a:solidFill>
                  <a:srgbClr val="150FFF"/>
                </a:solidFill>
                <a:effectLst/>
              </a:rPr>
              <a:t>VENTILAÇÃO MECÂNICA</a:t>
            </a:r>
          </a:p>
        </p:txBody>
      </p:sp>
      <p:sp>
        <p:nvSpPr>
          <p:cNvPr id="69635" name="Rectangle 3"/>
          <p:cNvSpPr>
            <a:spLocks noGrp="1"/>
          </p:cNvSpPr>
          <p:nvPr>
            <p:ph type="body" idx="4294967295"/>
          </p:nvPr>
        </p:nvSpPr>
        <p:spPr>
          <a:xfrm>
            <a:off x="-633413" y="2219325"/>
            <a:ext cx="10466388" cy="4445000"/>
          </a:xfrm>
        </p:spPr>
        <p:txBody>
          <a:bodyPr/>
          <a:lstStyle/>
          <a:p>
            <a:pPr algn="ctr">
              <a:lnSpc>
                <a:spcPct val="80000"/>
              </a:lnSpc>
              <a:buFont typeface="Wingdings" pitchFamily="2" charset="2"/>
              <a:buNone/>
            </a:pPr>
            <a:r>
              <a:rPr lang="pt-BR" sz="5400" dirty="0" smtClean="0"/>
              <a:t>Fisiologia e  Fisiopatologia</a:t>
            </a:r>
          </a:p>
          <a:p>
            <a:pPr algn="ctr">
              <a:lnSpc>
                <a:spcPct val="80000"/>
              </a:lnSpc>
              <a:buFont typeface="Wingdings" pitchFamily="2" charset="2"/>
              <a:buNone/>
            </a:pPr>
            <a:endParaRPr lang="pt-BR" sz="5400" dirty="0" smtClean="0"/>
          </a:p>
          <a:p>
            <a:pPr algn="ctr">
              <a:lnSpc>
                <a:spcPct val="80000"/>
              </a:lnSpc>
              <a:buFont typeface="Wingdings" pitchFamily="2" charset="2"/>
              <a:buNone/>
            </a:pPr>
            <a:r>
              <a:rPr lang="pt-BR" sz="2000" dirty="0" smtClean="0"/>
              <a:t>Tatiane Melo de Oliveira</a:t>
            </a:r>
          </a:p>
          <a:p>
            <a:pPr algn="ctr">
              <a:lnSpc>
                <a:spcPct val="80000"/>
              </a:lnSpc>
              <a:buFont typeface="Wingdings" pitchFamily="2" charset="2"/>
              <a:buNone/>
            </a:pPr>
            <a:r>
              <a:rPr lang="pt-BR" sz="2000" dirty="0" smtClean="0"/>
              <a:t>R4 em UTI Pediátrica</a:t>
            </a:r>
          </a:p>
          <a:p>
            <a:pPr algn="ctr">
              <a:lnSpc>
                <a:spcPct val="80000"/>
              </a:lnSpc>
              <a:buFont typeface="Wingdings" pitchFamily="2" charset="2"/>
              <a:buNone/>
            </a:pPr>
            <a:r>
              <a:rPr lang="pt-BR" sz="2000" dirty="0" smtClean="0"/>
              <a:t>Hospital Regional da Asa Sul/Hospital Materno Infantil de Brasília</a:t>
            </a:r>
          </a:p>
          <a:p>
            <a:pPr algn="ctr">
              <a:lnSpc>
                <a:spcPct val="80000"/>
              </a:lnSpc>
              <a:buFont typeface="Wingdings" pitchFamily="2" charset="2"/>
              <a:buNone/>
            </a:pPr>
            <a:r>
              <a:rPr lang="pt-BR" sz="2000" dirty="0" smtClean="0"/>
              <a:t>Brasília, </a:t>
            </a:r>
            <a:r>
              <a:rPr lang="pt-BR" sz="2000" dirty="0" smtClean="0"/>
              <a:t>31 </a:t>
            </a:r>
            <a:r>
              <a:rPr lang="pt-BR" sz="2000" dirty="0" smtClean="0"/>
              <a:t>de janeiro de 2014</a:t>
            </a:r>
          </a:p>
          <a:p>
            <a:pPr algn="ctr">
              <a:lnSpc>
                <a:spcPct val="80000"/>
              </a:lnSpc>
              <a:buFont typeface="Wingdings" pitchFamily="2" charset="2"/>
              <a:buNone/>
            </a:pPr>
            <a:r>
              <a:rPr lang="pt-BR" sz="2000" dirty="0" smtClean="0">
                <a:hlinkClick r:id="rId2"/>
              </a:rPr>
              <a:t>www.paulomargotto.com.br</a:t>
            </a:r>
            <a:r>
              <a:rPr lang="pt-BR" sz="2000" dirty="0" smtClean="0"/>
              <a:t> </a:t>
            </a:r>
          </a:p>
        </p:txBody>
      </p:sp>
      <p:pic>
        <p:nvPicPr>
          <p:cNvPr id="69636" name="Picture 6"/>
          <p:cNvPicPr>
            <a:picLocks noChangeAspect="1" noChangeArrowheads="1"/>
          </p:cNvPicPr>
          <p:nvPr/>
        </p:nvPicPr>
        <p:blipFill>
          <a:blip r:embed="rId3"/>
          <a:srcRect/>
          <a:stretch>
            <a:fillRect/>
          </a:stretch>
        </p:blipFill>
        <p:spPr bwMode="auto">
          <a:xfrm>
            <a:off x="1290638" y="1166813"/>
            <a:ext cx="6804025" cy="1052512"/>
          </a:xfrm>
          <a:prstGeom prst="rect">
            <a:avLst/>
          </a:prstGeom>
          <a:noFill/>
          <a:ln w="38100">
            <a:solidFill>
              <a:srgbClr val="FF3399"/>
            </a:solidFill>
            <a:miter lim="800000"/>
            <a:headEnd/>
            <a:tailEnd/>
          </a:ln>
        </p:spPr>
      </p:pic>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Diferenças Anatômicas e Fisiológicas</a:t>
            </a:r>
            <a:endParaRPr lang="pt-BR" dirty="0"/>
          </a:p>
        </p:txBody>
      </p:sp>
      <p:sp>
        <p:nvSpPr>
          <p:cNvPr id="3" name="Content Placeholder 2"/>
          <p:cNvSpPr>
            <a:spLocks noGrp="1"/>
          </p:cNvSpPr>
          <p:nvPr>
            <p:ph idx="1"/>
          </p:nvPr>
        </p:nvSpPr>
        <p:spPr>
          <a:xfrm>
            <a:off x="685800" y="2209800"/>
            <a:ext cx="7770813" cy="3973513"/>
          </a:xfrm>
        </p:spPr>
        <p:txBody>
          <a:bodyPr rtlCol="0">
            <a:normAutofit lnSpcReduction="10000"/>
          </a:bodyPr>
          <a:lstStyle/>
          <a:p>
            <a:pPr fontAlgn="auto">
              <a:spcAft>
                <a:spcPts val="0"/>
              </a:spcAft>
              <a:buClr>
                <a:schemeClr val="accent3"/>
              </a:buClr>
              <a:defRPr/>
            </a:pPr>
            <a:r>
              <a:rPr lang="pt-BR" dirty="0" smtClean="0"/>
              <a:t>As crianças apresentam uma anatomia diferente da dos  adultos, não só pelo tamanho das estruturas, com distribuição anatômica e maturidade fisiológica.</a:t>
            </a:r>
          </a:p>
          <a:p>
            <a:pPr fontAlgn="auto">
              <a:spcAft>
                <a:spcPts val="0"/>
              </a:spcAft>
              <a:buClr>
                <a:schemeClr val="accent3"/>
              </a:buClr>
              <a:defRPr/>
            </a:pPr>
            <a:r>
              <a:rPr lang="pt-BR" dirty="0" smtClean="0"/>
              <a:t>Essas diferenças tornam as crianças mais suscetíveis a desenvolver insuficiência respiratória aguda.</a:t>
            </a:r>
          </a:p>
          <a:p>
            <a:pPr fontAlgn="auto">
              <a:spcAft>
                <a:spcPts val="0"/>
              </a:spcAft>
              <a:buClr>
                <a:schemeClr val="accent3"/>
              </a:buClr>
              <a:defRPr/>
            </a:pPr>
            <a:endParaRPr lang="pt-BR" sz="800" dirty="0" smtClean="0"/>
          </a:p>
          <a:p>
            <a:pPr lvl="1" fontAlgn="auto">
              <a:spcAft>
                <a:spcPts val="0"/>
              </a:spcAft>
              <a:buClr>
                <a:schemeClr val="accent3">
                  <a:lumMod val="50000"/>
                </a:schemeClr>
              </a:buClr>
              <a:defRPr/>
            </a:pPr>
            <a:r>
              <a:rPr lang="en-US" dirty="0" smtClean="0"/>
              <a:t>O</a:t>
            </a:r>
            <a:r>
              <a:rPr lang="pt-BR" dirty="0" err="1" smtClean="0"/>
              <a:t>bstrução</a:t>
            </a:r>
            <a:r>
              <a:rPr lang="pt-BR" dirty="0" smtClean="0"/>
              <a:t> do fluxo aéreo;</a:t>
            </a:r>
          </a:p>
          <a:p>
            <a:pPr lvl="1" fontAlgn="auto">
              <a:spcAft>
                <a:spcPts val="0"/>
              </a:spcAft>
              <a:buClr>
                <a:schemeClr val="accent3">
                  <a:lumMod val="50000"/>
                </a:schemeClr>
              </a:buClr>
              <a:defRPr/>
            </a:pPr>
            <a:r>
              <a:rPr lang="pt-BR" dirty="0" smtClean="0"/>
              <a:t>Fadiga muscular;</a:t>
            </a:r>
          </a:p>
          <a:p>
            <a:pPr lvl="1" fontAlgn="auto">
              <a:spcAft>
                <a:spcPts val="0"/>
              </a:spcAft>
              <a:buClr>
                <a:schemeClr val="accent3">
                  <a:lumMod val="50000"/>
                </a:schemeClr>
              </a:buClr>
              <a:defRPr/>
            </a:pPr>
            <a:r>
              <a:rPr lang="pt-BR" dirty="0" smtClean="0"/>
              <a:t>Alterações na complacência e resistência pulmonar.</a:t>
            </a:r>
            <a:endParaRPr lang="pt-BR" dirty="0"/>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395538" y="5661025"/>
            <a:ext cx="5100637" cy="461963"/>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2400" b="1" dirty="0" smtClean="0">
                <a:effectLst>
                  <a:outerShdw blurRad="38100" dist="38100" dir="2700000" algn="tl">
                    <a:srgbClr val="000000"/>
                  </a:outerShdw>
                </a:effectLst>
              </a:rPr>
              <a:t>Via aérea em menor número</a:t>
            </a:r>
            <a:endParaRPr lang="pt-BR" sz="2400" dirty="0" smtClean="0">
              <a:effectLst>
                <a:outerShdw blurRad="38100" dist="38100" dir="2700000" algn="tl">
                  <a:srgbClr val="000000"/>
                </a:outerShdw>
              </a:effectLst>
            </a:endParaRPr>
          </a:p>
        </p:txBody>
      </p:sp>
      <p:sp>
        <p:nvSpPr>
          <p:cNvPr id="8195" name="Text Box 3"/>
          <p:cNvSpPr txBox="1">
            <a:spLocks noChangeArrowheads="1"/>
          </p:cNvSpPr>
          <p:nvPr/>
        </p:nvSpPr>
        <p:spPr bwMode="auto">
          <a:xfrm>
            <a:off x="2395538" y="404813"/>
            <a:ext cx="5100637" cy="457200"/>
          </a:xfrm>
          <a:prstGeom prst="rect">
            <a:avLst/>
          </a:prstGeom>
          <a:noFill/>
          <a:ln>
            <a:noFill/>
          </a:ln>
          <a:effectLst/>
          <a:extLst/>
        </p:spPr>
        <p:txBody>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2400" b="1" dirty="0" smtClean="0">
                <a:effectLst>
                  <a:outerShdw blurRad="38100" dist="38100" dir="2700000" algn="tl">
                    <a:srgbClr val="000000"/>
                  </a:outerShdw>
                </a:effectLst>
              </a:rPr>
              <a:t>Via aérea de menor calibre</a:t>
            </a:r>
          </a:p>
        </p:txBody>
      </p:sp>
      <p:sp>
        <p:nvSpPr>
          <p:cNvPr id="8198" name="Text Box 6"/>
          <p:cNvSpPr txBox="1">
            <a:spLocks noChangeArrowheads="1"/>
          </p:cNvSpPr>
          <p:nvPr/>
        </p:nvSpPr>
        <p:spPr bwMode="auto">
          <a:xfrm>
            <a:off x="4649612" y="2977933"/>
            <a:ext cx="3979525" cy="40011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2000" b="1" dirty="0" smtClean="0">
                <a:ln>
                  <a:solidFill>
                    <a:srgbClr val="3366FF"/>
                  </a:solidFill>
                </a:ln>
                <a:solidFill>
                  <a:srgbClr val="3366FF"/>
                </a:solidFill>
                <a:effectLst>
                  <a:outerShdw blurRad="38100" dist="38100" dir="2700000" algn="tl">
                    <a:srgbClr val="FFFFFF"/>
                  </a:outerShdw>
                </a:effectLst>
                <a:sym typeface="Monotype Sorts" charset="0"/>
              </a:rPr>
              <a:t> </a:t>
            </a:r>
            <a:r>
              <a:rPr lang="pt-BR" sz="2000" b="1" dirty="0" smtClean="0">
                <a:ln>
                  <a:solidFill>
                    <a:srgbClr val="3366FF"/>
                  </a:solidFill>
                </a:ln>
                <a:solidFill>
                  <a:srgbClr val="3366FF"/>
                </a:solidFill>
                <a:effectLst>
                  <a:outerShdw blurRad="38100" dist="38100" dir="2700000" algn="tl">
                    <a:srgbClr val="FFFFFF"/>
                  </a:outerShdw>
                </a:effectLst>
              </a:rPr>
              <a:t>Resistência da via aérea</a:t>
            </a:r>
          </a:p>
        </p:txBody>
      </p:sp>
      <p:pic>
        <p:nvPicPr>
          <p:cNvPr id="18436" name="Picture 8" descr="viaerea"/>
          <p:cNvPicPr>
            <a:picLocks noChangeAspect="1" noChangeArrowheads="1"/>
          </p:cNvPicPr>
          <p:nvPr/>
        </p:nvPicPr>
        <p:blipFill>
          <a:blip r:embed="rId3"/>
          <a:srcRect/>
          <a:stretch>
            <a:fillRect/>
          </a:stretch>
        </p:blipFill>
        <p:spPr bwMode="auto">
          <a:xfrm>
            <a:off x="539750" y="1484313"/>
            <a:ext cx="3582988" cy="3457575"/>
          </a:xfrm>
          <a:prstGeom prst="rect">
            <a:avLst/>
          </a:prstGeom>
          <a:noFill/>
          <a:ln w="9525">
            <a:solidFill>
              <a:srgbClr val="000000"/>
            </a:solidFill>
            <a:miter lim="800000"/>
            <a:headEnd/>
            <a:tailEnd/>
          </a:ln>
        </p:spPr>
      </p:pic>
      <p:sp>
        <p:nvSpPr>
          <p:cNvPr id="18437" name="Rectangle 9"/>
          <p:cNvSpPr>
            <a:spLocks noChangeArrowheads="1"/>
          </p:cNvSpPr>
          <p:nvPr/>
        </p:nvSpPr>
        <p:spPr bwMode="auto">
          <a:xfrm>
            <a:off x="1984375" y="1603375"/>
            <a:ext cx="533400" cy="457200"/>
          </a:xfrm>
          <a:prstGeom prst="rect">
            <a:avLst/>
          </a:prstGeom>
          <a:noFill/>
          <a:ln w="38100">
            <a:solidFill>
              <a:srgbClr val="FF6600"/>
            </a:solidFill>
            <a:miter lim="800000"/>
            <a:headEnd/>
            <a:tailEnd/>
          </a:ln>
        </p:spPr>
        <p:txBody>
          <a:bodyPr wrap="none" anchor="ctr"/>
          <a:lstStyle/>
          <a:p>
            <a:endParaRPr lang="pt-BR">
              <a:latin typeface="Calisto MT"/>
            </a:endParaRPr>
          </a:p>
        </p:txBody>
      </p:sp>
      <p:sp>
        <p:nvSpPr>
          <p:cNvPr id="18438" name="Line 12"/>
          <p:cNvSpPr>
            <a:spLocks noChangeShapeType="1"/>
          </p:cNvSpPr>
          <p:nvPr/>
        </p:nvSpPr>
        <p:spPr bwMode="auto">
          <a:xfrm flipV="1">
            <a:off x="2517775" y="1050925"/>
            <a:ext cx="838200" cy="838200"/>
          </a:xfrm>
          <a:prstGeom prst="line">
            <a:avLst/>
          </a:prstGeom>
          <a:noFill/>
          <a:ln w="76200">
            <a:solidFill>
              <a:srgbClr val="FF6600"/>
            </a:solidFill>
            <a:round/>
            <a:headEnd/>
            <a:tailEnd type="triangle" w="med" len="med"/>
          </a:ln>
        </p:spPr>
        <p:txBody>
          <a:bodyPr wrap="none"/>
          <a:lstStyle/>
          <a:p>
            <a:endParaRPr lang="pt-BR"/>
          </a:p>
        </p:txBody>
      </p:sp>
      <p:sp>
        <p:nvSpPr>
          <p:cNvPr id="18439" name="Line 13"/>
          <p:cNvSpPr>
            <a:spLocks noChangeShapeType="1"/>
          </p:cNvSpPr>
          <p:nvPr/>
        </p:nvSpPr>
        <p:spPr bwMode="auto">
          <a:xfrm>
            <a:off x="3203575" y="3889375"/>
            <a:ext cx="1066800" cy="1752600"/>
          </a:xfrm>
          <a:prstGeom prst="line">
            <a:avLst/>
          </a:prstGeom>
          <a:noFill/>
          <a:ln w="76200">
            <a:solidFill>
              <a:srgbClr val="FF6600"/>
            </a:solidFill>
            <a:round/>
            <a:headEnd/>
            <a:tailEnd type="triangle" w="med" len="med"/>
          </a:ln>
        </p:spPr>
        <p:txBody>
          <a:bodyPr wrap="none"/>
          <a:lstStyle/>
          <a:p>
            <a:endParaRPr lang="pt-BR"/>
          </a:p>
        </p:txBody>
      </p:sp>
      <p:sp>
        <p:nvSpPr>
          <p:cNvPr id="8206" name="AutoShape 14"/>
          <p:cNvSpPr>
            <a:spLocks noChangeArrowheads="1"/>
          </p:cNvSpPr>
          <p:nvPr/>
        </p:nvSpPr>
        <p:spPr bwMode="auto">
          <a:xfrm>
            <a:off x="4379913" y="1035050"/>
            <a:ext cx="304800" cy="4495800"/>
          </a:xfrm>
          <a:prstGeom prst="upDownArrow">
            <a:avLst>
              <a:gd name="adj1" fmla="val 50000"/>
              <a:gd name="adj2" fmla="val 142583"/>
            </a:avLst>
          </a:prstGeom>
          <a:solidFill>
            <a:schemeClr val="accent5">
              <a:lumMod val="50000"/>
              <a:lumOff val="50000"/>
            </a:schemeClr>
          </a:solidFill>
          <a:ln w="9525">
            <a:solidFill>
              <a:srgbClr val="FF6600"/>
            </a:solidFill>
            <a:miter lim="800000"/>
            <a:headEnd/>
            <a:tailEnd/>
          </a:ln>
          <a:effectLst/>
          <a:extLst/>
        </p:spPr>
        <p:txBody>
          <a:bodyPr wrap="none" anchor="ctr"/>
          <a:lstStyle/>
          <a:p>
            <a:pPr fontAlgn="auto">
              <a:spcBef>
                <a:spcPts val="0"/>
              </a:spcBef>
              <a:spcAft>
                <a:spcPts val="0"/>
              </a:spcAft>
              <a:defRPr/>
            </a:pPr>
            <a:endParaRPr lang="pt-BR">
              <a:latin typeface="Verdana" pitchFamily="34" charset="0"/>
              <a:cs typeface="+mn-cs"/>
            </a:endParaRPr>
          </a:p>
        </p:txBody>
      </p:sp>
      <p:sp>
        <p:nvSpPr>
          <p:cNvPr id="18441" name="Rectangle 18"/>
          <p:cNvSpPr>
            <a:spLocks noChangeArrowheads="1"/>
          </p:cNvSpPr>
          <p:nvPr/>
        </p:nvSpPr>
        <p:spPr bwMode="auto">
          <a:xfrm>
            <a:off x="3100388" y="3716338"/>
            <a:ext cx="333375" cy="241300"/>
          </a:xfrm>
          <a:prstGeom prst="rect">
            <a:avLst/>
          </a:prstGeom>
          <a:noFill/>
          <a:ln w="9525">
            <a:solidFill>
              <a:srgbClr val="FF6600"/>
            </a:solidFill>
            <a:miter lim="800000"/>
            <a:headEnd/>
            <a:tailEnd/>
          </a:ln>
        </p:spPr>
        <p:txBody>
          <a:bodyPr wrap="none" anchor="ctr"/>
          <a:lstStyle/>
          <a:p>
            <a:endParaRPr lang="pt-BR">
              <a:latin typeface="Calisto MT"/>
            </a:endParaRP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pt-BR" sz="2200" smtClean="0"/>
              <a:t>A via aérea distal é relativamente mais estreita e não totalmente formada até 5 anos de idade, levando a um grande aumento na resistência da via aérea periférica. </a:t>
            </a:r>
          </a:p>
          <a:p>
            <a:r>
              <a:rPr lang="pt-BR" sz="2200" smtClean="0"/>
              <a:t>O suporte cartilaginoso da traquéia é responsável pela estabilidade da via aérea de condução:</a:t>
            </a:r>
          </a:p>
          <a:p>
            <a:endParaRPr lang="pt-BR" sz="700" smtClean="0"/>
          </a:p>
          <a:p>
            <a:pPr lvl="1"/>
            <a:r>
              <a:rPr lang="en-US" sz="2000" smtClean="0"/>
              <a:t>A</a:t>
            </a:r>
            <a:r>
              <a:rPr lang="pt-BR" sz="2000" smtClean="0"/>
              <a:t> relativa fraqueza deste suporte leva a compressão dinâmica da traquéia em situações com alto fluxo expiratório e aumento da resistência da via aérea.</a:t>
            </a: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Alvéolos</a:t>
            </a:r>
            <a:endParaRPr lang="pt-BR" dirty="0"/>
          </a:p>
        </p:txBody>
      </p:sp>
      <p:sp>
        <p:nvSpPr>
          <p:cNvPr id="21506" name="Content Placeholder 2"/>
          <p:cNvSpPr>
            <a:spLocks noGrp="1"/>
          </p:cNvSpPr>
          <p:nvPr>
            <p:ph idx="1"/>
          </p:nvPr>
        </p:nvSpPr>
        <p:spPr/>
        <p:txBody>
          <a:bodyPr/>
          <a:lstStyle/>
          <a:p>
            <a:r>
              <a:rPr lang="pt-BR" smtClean="0"/>
              <a:t>O fato de a criança ter um menor número de alvéolos faz com que tenha menor reserva de troca gasosa, predispondo a IRA. </a:t>
            </a:r>
          </a:p>
          <a:p>
            <a:endParaRPr lang="pt-BR" smtClean="0"/>
          </a:p>
          <a:p>
            <a:r>
              <a:rPr lang="pt-BR" smtClean="0"/>
              <a:t>Ao mesmo tempo a criança tem maior potencial de recuperação, já que ocorre um aumento importante ao longo do tempo.</a:t>
            </a: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Ventilação Colateral</a:t>
            </a:r>
            <a:endParaRPr lang="pt-BR" dirty="0"/>
          </a:p>
        </p:txBody>
      </p:sp>
      <p:sp>
        <p:nvSpPr>
          <p:cNvPr id="22530" name="Content Placeholder 2"/>
          <p:cNvSpPr>
            <a:spLocks noGrp="1"/>
          </p:cNvSpPr>
          <p:nvPr>
            <p:ph idx="1"/>
          </p:nvPr>
        </p:nvSpPr>
        <p:spPr/>
        <p:txBody>
          <a:bodyPr/>
          <a:lstStyle/>
          <a:p>
            <a:r>
              <a:rPr lang="pt-BR" smtClean="0"/>
              <a:t>Nos lactentes, os poros de Kohn (interalveolares) e os canais de Lambert (bronquíolo alveolares) são ausentes ou em menor número e tamanho. </a:t>
            </a:r>
          </a:p>
          <a:p>
            <a:pPr lvl="1"/>
            <a:r>
              <a:rPr lang="en-US" smtClean="0"/>
              <a:t>A</a:t>
            </a:r>
            <a:r>
              <a:rPr lang="pt-BR" smtClean="0"/>
              <a:t> ventilação em unidades obstruídas é mais difícil, com prejuízo à troca gasosa e facilitando a ocorrência de atelectasias.</a:t>
            </a:r>
          </a:p>
        </p:txBody>
      </p:sp>
      <p:pic>
        <p:nvPicPr>
          <p:cNvPr id="22531" name="Picture 5" descr="Figura2"/>
          <p:cNvPicPr>
            <a:picLocks noChangeAspect="1" noChangeArrowheads="1"/>
          </p:cNvPicPr>
          <p:nvPr/>
        </p:nvPicPr>
        <p:blipFill>
          <a:blip r:embed="rId2">
            <a:clrChange>
              <a:clrFrom>
                <a:srgbClr val="FFFFFF"/>
              </a:clrFrom>
              <a:clrTo>
                <a:srgbClr val="FFFFFF">
                  <a:alpha val="0"/>
                </a:srgbClr>
              </a:clrTo>
            </a:clrChange>
          </a:blip>
          <a:srcRect l="4297" t="6541" r="38643" b="5904"/>
          <a:stretch>
            <a:fillRect/>
          </a:stretch>
        </p:blipFill>
        <p:spPr bwMode="auto">
          <a:xfrm>
            <a:off x="6777038" y="4294188"/>
            <a:ext cx="2246312" cy="256381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Resistência ao Fluxo </a:t>
            </a:r>
            <a:endParaRPr lang="pt-BR" dirty="0"/>
          </a:p>
        </p:txBody>
      </p:sp>
      <p:sp>
        <p:nvSpPr>
          <p:cNvPr id="3" name="Content Placeholder 2"/>
          <p:cNvSpPr>
            <a:spLocks noGrp="1"/>
          </p:cNvSpPr>
          <p:nvPr>
            <p:ph idx="1"/>
          </p:nvPr>
        </p:nvSpPr>
        <p:spPr/>
        <p:txBody>
          <a:bodyPr rtlCol="0">
            <a:normAutofit fontScale="92500"/>
          </a:bodyPr>
          <a:lstStyle/>
          <a:p>
            <a:pPr fontAlgn="auto">
              <a:spcAft>
                <a:spcPts val="0"/>
              </a:spcAft>
              <a:buClr>
                <a:schemeClr val="accent3"/>
              </a:buClr>
              <a:defRPr/>
            </a:pPr>
            <a:r>
              <a:rPr lang="pt-BR" dirty="0" smtClean="0"/>
              <a:t>É a diferença de </a:t>
            </a:r>
            <a:r>
              <a:rPr lang="pt-BR" dirty="0" smtClean="0">
                <a:solidFill>
                  <a:schemeClr val="tx1">
                    <a:lumMod val="65000"/>
                    <a:lumOff val="35000"/>
                  </a:schemeClr>
                </a:solidFill>
              </a:rPr>
              <a:t>pressão</a:t>
            </a:r>
            <a:r>
              <a:rPr lang="pt-BR" dirty="0" smtClean="0"/>
              <a:t> necessária para manter um determinado </a:t>
            </a:r>
            <a:r>
              <a:rPr lang="pt-BR" dirty="0" smtClean="0">
                <a:solidFill>
                  <a:srgbClr val="800000"/>
                </a:solidFill>
              </a:rPr>
              <a:t>fluxo</a:t>
            </a:r>
            <a:r>
              <a:rPr lang="pt-BR" dirty="0" smtClean="0"/>
              <a:t> através de um sistema.</a:t>
            </a:r>
          </a:p>
          <a:p>
            <a:pPr fontAlgn="auto">
              <a:spcAft>
                <a:spcPts val="0"/>
              </a:spcAft>
              <a:buClr>
                <a:schemeClr val="accent3"/>
              </a:buClr>
              <a:defRPr/>
            </a:pPr>
            <a:endParaRPr lang="pt-BR" sz="800" dirty="0" smtClean="0"/>
          </a:p>
          <a:p>
            <a:pPr marL="0" indent="0" fontAlgn="auto">
              <a:spcAft>
                <a:spcPts val="0"/>
              </a:spcAft>
              <a:buClr>
                <a:schemeClr val="accent3"/>
              </a:buClr>
              <a:buFont typeface="Wingdings" pitchFamily="2" charset="2"/>
              <a:buNone/>
              <a:defRPr/>
            </a:pPr>
            <a:r>
              <a:rPr lang="pt-BR" dirty="0" smtClean="0"/>
              <a:t>	</a:t>
            </a:r>
            <a:r>
              <a:rPr lang="pt-BR" dirty="0" err="1" smtClean="0"/>
              <a:t>R</a:t>
            </a:r>
            <a:r>
              <a:rPr lang="pt-BR" dirty="0" smtClean="0"/>
              <a:t> = </a:t>
            </a:r>
            <a:r>
              <a:rPr lang="pt-BR" dirty="0" smtClean="0">
                <a:solidFill>
                  <a:srgbClr val="595959"/>
                </a:solidFill>
              </a:rPr>
              <a:t>ΔP</a:t>
            </a:r>
            <a:r>
              <a:rPr lang="pt-BR" dirty="0" smtClean="0"/>
              <a:t>/</a:t>
            </a:r>
            <a:r>
              <a:rPr lang="pt-BR" dirty="0" err="1" smtClean="0">
                <a:solidFill>
                  <a:srgbClr val="800000"/>
                </a:solidFill>
              </a:rPr>
              <a:t>Q</a:t>
            </a:r>
            <a:r>
              <a:rPr lang="pt-BR" dirty="0" smtClean="0"/>
              <a:t>	</a:t>
            </a:r>
            <a:r>
              <a:rPr lang="pt-BR" dirty="0" err="1" smtClean="0">
                <a:solidFill>
                  <a:srgbClr val="800000"/>
                </a:solidFill>
              </a:rPr>
              <a:t>Q</a:t>
            </a:r>
            <a:r>
              <a:rPr lang="pt-BR" dirty="0" smtClean="0"/>
              <a:t> = π </a:t>
            </a:r>
            <a:r>
              <a:rPr lang="pt-BR" dirty="0" smtClean="0">
                <a:solidFill>
                  <a:srgbClr val="595959"/>
                </a:solidFill>
              </a:rPr>
              <a:t>ΔP</a:t>
            </a:r>
            <a:r>
              <a:rPr lang="pt-BR" dirty="0" smtClean="0"/>
              <a:t> </a:t>
            </a:r>
            <a:r>
              <a:rPr lang="pt-BR" dirty="0" smtClean="0">
                <a:solidFill>
                  <a:srgbClr val="008000"/>
                </a:solidFill>
              </a:rPr>
              <a:t>r</a:t>
            </a:r>
            <a:r>
              <a:rPr lang="pt-BR" baseline="30000" dirty="0" smtClean="0">
                <a:solidFill>
                  <a:srgbClr val="008000"/>
                </a:solidFill>
              </a:rPr>
              <a:t>4</a:t>
            </a:r>
            <a:r>
              <a:rPr lang="pt-BR" dirty="0" smtClean="0"/>
              <a:t>/ 8 </a:t>
            </a:r>
            <a:r>
              <a:rPr lang="pt-BR" dirty="0" err="1" smtClean="0">
                <a:solidFill>
                  <a:srgbClr val="3366FF"/>
                </a:solidFill>
              </a:rPr>
              <a:t>n</a:t>
            </a:r>
            <a:r>
              <a:rPr lang="pt-BR" dirty="0" smtClean="0"/>
              <a:t> </a:t>
            </a:r>
            <a:r>
              <a:rPr lang="pt-BR" dirty="0" smtClean="0">
                <a:solidFill>
                  <a:srgbClr val="FF0000"/>
                </a:solidFill>
              </a:rPr>
              <a:t>l</a:t>
            </a:r>
            <a:r>
              <a:rPr lang="pt-BR" dirty="0" smtClean="0"/>
              <a:t>	</a:t>
            </a:r>
            <a:r>
              <a:rPr lang="pt-BR" dirty="0" err="1" smtClean="0"/>
              <a:t>R</a:t>
            </a:r>
            <a:r>
              <a:rPr lang="pt-BR" dirty="0" smtClean="0"/>
              <a:t> = 8 </a:t>
            </a:r>
            <a:r>
              <a:rPr lang="pt-BR" dirty="0" err="1" smtClean="0">
                <a:solidFill>
                  <a:srgbClr val="3366FF"/>
                </a:solidFill>
              </a:rPr>
              <a:t>n</a:t>
            </a:r>
            <a:r>
              <a:rPr lang="pt-BR" dirty="0" smtClean="0"/>
              <a:t> </a:t>
            </a:r>
            <a:r>
              <a:rPr lang="pt-BR" dirty="0" smtClean="0">
                <a:solidFill>
                  <a:srgbClr val="FF0000"/>
                </a:solidFill>
              </a:rPr>
              <a:t>l</a:t>
            </a:r>
            <a:r>
              <a:rPr lang="pt-BR" dirty="0" smtClean="0"/>
              <a:t> / π </a:t>
            </a:r>
            <a:r>
              <a:rPr lang="pt-BR" dirty="0" smtClean="0">
                <a:solidFill>
                  <a:srgbClr val="008000"/>
                </a:solidFill>
              </a:rPr>
              <a:t>r</a:t>
            </a:r>
            <a:r>
              <a:rPr lang="pt-BR" baseline="30000" dirty="0" smtClean="0">
                <a:solidFill>
                  <a:srgbClr val="008000"/>
                </a:solidFill>
              </a:rPr>
              <a:t>4</a:t>
            </a:r>
          </a:p>
          <a:p>
            <a:pPr marL="0" indent="0" fontAlgn="auto">
              <a:spcAft>
                <a:spcPts val="0"/>
              </a:spcAft>
              <a:buClr>
                <a:schemeClr val="accent3"/>
              </a:buClr>
              <a:buFont typeface="Wingdings" pitchFamily="2" charset="2"/>
              <a:buNone/>
              <a:defRPr/>
            </a:pPr>
            <a:endParaRPr lang="pt-BR" baseline="30000" dirty="0">
              <a:solidFill>
                <a:srgbClr val="008000"/>
              </a:solidFill>
            </a:endParaRPr>
          </a:p>
          <a:p>
            <a:pPr fontAlgn="auto">
              <a:spcAft>
                <a:spcPts val="0"/>
              </a:spcAft>
              <a:buClr>
                <a:schemeClr val="accent3"/>
              </a:buClr>
              <a:defRPr/>
            </a:pPr>
            <a:r>
              <a:rPr lang="pt-BR" dirty="0" smtClean="0"/>
              <a:t>A resistência é diretamente proporcional a </a:t>
            </a:r>
            <a:r>
              <a:rPr lang="pt-BR" dirty="0" smtClean="0">
                <a:solidFill>
                  <a:srgbClr val="3366FF"/>
                </a:solidFill>
              </a:rPr>
              <a:t>viscosidade do gás </a:t>
            </a:r>
            <a:r>
              <a:rPr lang="pt-BR" dirty="0" smtClean="0"/>
              <a:t>e ao </a:t>
            </a:r>
            <a:r>
              <a:rPr lang="pt-BR" dirty="0" smtClean="0">
                <a:solidFill>
                  <a:srgbClr val="FF0000"/>
                </a:solidFill>
              </a:rPr>
              <a:t>comprimento do tubo </a:t>
            </a:r>
            <a:r>
              <a:rPr lang="pt-BR" dirty="0" smtClean="0"/>
              <a:t>e inversamente proporcional à </a:t>
            </a:r>
            <a:r>
              <a:rPr lang="pt-BR" dirty="0" smtClean="0">
                <a:solidFill>
                  <a:srgbClr val="008000"/>
                </a:solidFill>
              </a:rPr>
              <a:t>quarta potencial do raio</a:t>
            </a:r>
            <a:r>
              <a:rPr lang="pt-BR" dirty="0" smtClean="0"/>
              <a:t>.</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Resistência ao Fluxo</a:t>
            </a:r>
            <a:endParaRPr lang="pt-BR" dirty="0"/>
          </a:p>
        </p:txBody>
      </p:sp>
      <p:sp>
        <p:nvSpPr>
          <p:cNvPr id="3" name="Content Placeholder 2"/>
          <p:cNvSpPr>
            <a:spLocks noGrp="1"/>
          </p:cNvSpPr>
          <p:nvPr>
            <p:ph idx="1"/>
          </p:nvPr>
        </p:nvSpPr>
        <p:spPr/>
        <p:txBody>
          <a:bodyPr rtlCol="0" anchor="ctr">
            <a:normAutofit/>
          </a:bodyPr>
          <a:lstStyle/>
          <a:p>
            <a:pPr fontAlgn="auto">
              <a:spcAft>
                <a:spcPts val="0"/>
              </a:spcAft>
              <a:buClr>
                <a:schemeClr val="accent3"/>
              </a:buClr>
              <a:defRPr/>
            </a:pPr>
            <a:r>
              <a:rPr lang="pt-BR" dirty="0"/>
              <a:t>Maior a resistência quanto</a:t>
            </a:r>
            <a:r>
              <a:rPr lang="pt-BR" dirty="0" smtClean="0"/>
              <a:t>:</a:t>
            </a:r>
          </a:p>
          <a:p>
            <a:pPr fontAlgn="auto">
              <a:spcAft>
                <a:spcPts val="0"/>
              </a:spcAft>
              <a:buClr>
                <a:schemeClr val="accent3"/>
              </a:buClr>
              <a:defRPr/>
            </a:pPr>
            <a:endParaRPr lang="pt-BR" dirty="0"/>
          </a:p>
          <a:p>
            <a:pPr lvl="1" fontAlgn="auto">
              <a:spcAft>
                <a:spcPts val="0"/>
              </a:spcAft>
              <a:buClr>
                <a:schemeClr val="accent3">
                  <a:lumMod val="50000"/>
                </a:schemeClr>
              </a:buClr>
              <a:defRPr/>
            </a:pPr>
            <a:r>
              <a:rPr lang="pt-BR" dirty="0"/>
              <a:t>Maior o raio e maior o comprimento do tubo</a:t>
            </a:r>
            <a:r>
              <a:rPr lang="pt-BR" dirty="0" smtClean="0"/>
              <a:t>.</a:t>
            </a:r>
          </a:p>
          <a:p>
            <a:pPr lvl="1" fontAlgn="auto">
              <a:spcAft>
                <a:spcPts val="0"/>
              </a:spcAft>
              <a:buClr>
                <a:schemeClr val="accent3">
                  <a:lumMod val="50000"/>
                </a:schemeClr>
              </a:buClr>
              <a:defRPr/>
            </a:pPr>
            <a:endParaRPr lang="pt-BR" dirty="0"/>
          </a:p>
          <a:p>
            <a:pPr lvl="1" fontAlgn="auto">
              <a:spcAft>
                <a:spcPts val="0"/>
              </a:spcAft>
              <a:buClr>
                <a:schemeClr val="accent3">
                  <a:lumMod val="50000"/>
                </a:schemeClr>
              </a:buClr>
              <a:defRPr/>
            </a:pPr>
            <a:r>
              <a:rPr lang="pt-BR" dirty="0"/>
              <a:t>Maior o fluxo turbulento (</a:t>
            </a:r>
            <a:r>
              <a:rPr lang="pt-BR" dirty="0" err="1"/>
              <a:t>Ex</a:t>
            </a:r>
            <a:r>
              <a:rPr lang="pt-BR" dirty="0"/>
              <a:t>: </a:t>
            </a:r>
            <a:r>
              <a:rPr lang="pt-BR" dirty="0" err="1"/>
              <a:t>Vc</a:t>
            </a:r>
            <a:r>
              <a:rPr lang="pt-BR" dirty="0"/>
              <a:t> e FR altos) </a:t>
            </a:r>
          </a:p>
          <a:p>
            <a:pPr marL="0" indent="0" fontAlgn="auto">
              <a:spcAft>
                <a:spcPts val="0"/>
              </a:spcAft>
              <a:buClr>
                <a:schemeClr val="accent3"/>
              </a:buClr>
              <a:buFont typeface="Wingdings" pitchFamily="2" charset="2"/>
              <a:buNone/>
              <a:defRPr/>
            </a:pPr>
            <a:endParaRPr lang="pt-BR" dirty="0"/>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Complacência</a:t>
            </a:r>
            <a:endParaRPr lang="pt-BR" dirty="0"/>
          </a:p>
        </p:txBody>
      </p:sp>
      <p:sp>
        <p:nvSpPr>
          <p:cNvPr id="3" name="Content Placeholder 2"/>
          <p:cNvSpPr>
            <a:spLocks noGrp="1"/>
          </p:cNvSpPr>
          <p:nvPr>
            <p:ph idx="1"/>
          </p:nvPr>
        </p:nvSpPr>
        <p:spPr/>
        <p:txBody>
          <a:bodyPr rtlCol="0">
            <a:normAutofit/>
          </a:bodyPr>
          <a:lstStyle/>
          <a:p>
            <a:pPr fontAlgn="auto">
              <a:spcAft>
                <a:spcPts val="0"/>
              </a:spcAft>
              <a:buClr>
                <a:schemeClr val="accent3"/>
              </a:buClr>
              <a:defRPr/>
            </a:pPr>
            <a:r>
              <a:rPr lang="pt-BR" dirty="0" smtClean="0"/>
              <a:t>Mudança de volume para uma determinada mudança de pressão.</a:t>
            </a:r>
          </a:p>
          <a:p>
            <a:pPr marL="0" indent="0" fontAlgn="auto">
              <a:spcAft>
                <a:spcPts val="0"/>
              </a:spcAft>
              <a:buClr>
                <a:schemeClr val="accent3"/>
              </a:buClr>
              <a:buFont typeface="Wingdings" pitchFamily="2" charset="2"/>
              <a:buNone/>
              <a:defRPr/>
            </a:pPr>
            <a:r>
              <a:rPr lang="pt-BR" dirty="0" smtClean="0"/>
              <a:t>	C = ΔV / ΔP</a:t>
            </a:r>
          </a:p>
          <a:p>
            <a:pPr fontAlgn="auto">
              <a:spcAft>
                <a:spcPts val="0"/>
              </a:spcAft>
              <a:buClr>
                <a:schemeClr val="accent3"/>
              </a:buClr>
              <a:defRPr/>
            </a:pPr>
            <a:r>
              <a:rPr lang="pt-BR" dirty="0" smtClean="0"/>
              <a:t>Composta por:</a:t>
            </a:r>
          </a:p>
          <a:p>
            <a:pPr fontAlgn="auto">
              <a:spcAft>
                <a:spcPts val="0"/>
              </a:spcAft>
              <a:buClr>
                <a:schemeClr val="accent3"/>
              </a:buClr>
              <a:defRPr/>
            </a:pPr>
            <a:endParaRPr lang="pt-BR" sz="800" dirty="0" smtClean="0"/>
          </a:p>
          <a:p>
            <a:pPr lvl="1" fontAlgn="auto">
              <a:spcAft>
                <a:spcPts val="0"/>
              </a:spcAft>
              <a:buClr>
                <a:schemeClr val="accent3">
                  <a:lumMod val="50000"/>
                </a:schemeClr>
              </a:buClr>
              <a:defRPr/>
            </a:pPr>
            <a:r>
              <a:rPr lang="pt-BR" dirty="0" smtClean="0"/>
              <a:t>Complacência </a:t>
            </a:r>
            <a:r>
              <a:rPr lang="pt-BR" dirty="0"/>
              <a:t>da caixa torácica</a:t>
            </a:r>
            <a:r>
              <a:rPr lang="pt-BR" dirty="0" smtClean="0"/>
              <a:t>.</a:t>
            </a:r>
          </a:p>
          <a:p>
            <a:pPr lvl="1" fontAlgn="auto">
              <a:spcAft>
                <a:spcPts val="0"/>
              </a:spcAft>
              <a:buClr>
                <a:schemeClr val="accent3">
                  <a:lumMod val="50000"/>
                </a:schemeClr>
              </a:buClr>
              <a:defRPr/>
            </a:pPr>
            <a:r>
              <a:rPr lang="pt-BR" dirty="0" smtClean="0"/>
              <a:t>Complacência pulmonar.</a:t>
            </a:r>
            <a:endParaRPr lang="pt-BR" dirty="0"/>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Complacência Torácica</a:t>
            </a:r>
            <a:endParaRPr lang="pt-BR" dirty="0"/>
          </a:p>
        </p:txBody>
      </p:sp>
      <p:sp>
        <p:nvSpPr>
          <p:cNvPr id="4" name="Content Placeholder 3"/>
          <p:cNvSpPr>
            <a:spLocks noGrp="1"/>
          </p:cNvSpPr>
          <p:nvPr>
            <p:ph idx="1"/>
          </p:nvPr>
        </p:nvSpPr>
        <p:spPr>
          <a:xfrm>
            <a:off x="685800" y="2209800"/>
            <a:ext cx="7770813" cy="3883025"/>
          </a:xfrm>
        </p:spPr>
        <p:txBody>
          <a:bodyPr rtlCol="0">
            <a:normAutofit lnSpcReduction="10000"/>
          </a:bodyPr>
          <a:lstStyle/>
          <a:p>
            <a:pPr fontAlgn="auto">
              <a:spcAft>
                <a:spcPts val="0"/>
              </a:spcAft>
              <a:buClr>
                <a:schemeClr val="accent3"/>
              </a:buClr>
              <a:defRPr/>
            </a:pPr>
            <a:r>
              <a:rPr lang="pt-BR" dirty="0" smtClean="0"/>
              <a:t>As costelas são cartilaginosas e horizontalizadas e a caixa torácica é mais circular.</a:t>
            </a:r>
          </a:p>
          <a:p>
            <a:pPr fontAlgn="auto">
              <a:spcAft>
                <a:spcPts val="0"/>
              </a:spcAft>
              <a:buClr>
                <a:schemeClr val="accent3"/>
              </a:buClr>
              <a:defRPr/>
            </a:pPr>
            <a:endParaRPr lang="pt-BR" sz="800" dirty="0" smtClean="0"/>
          </a:p>
          <a:p>
            <a:pPr lvl="1" fontAlgn="auto">
              <a:spcAft>
                <a:spcPts val="0"/>
              </a:spcAft>
              <a:buClr>
                <a:schemeClr val="accent3">
                  <a:lumMod val="50000"/>
                </a:schemeClr>
              </a:buClr>
              <a:defRPr/>
            </a:pPr>
            <a:r>
              <a:rPr lang="en-US" dirty="0" smtClean="0"/>
              <a:t>A</a:t>
            </a:r>
            <a:r>
              <a:rPr lang="pt-BR" dirty="0" err="1" smtClean="0"/>
              <a:t>s</a:t>
            </a:r>
            <a:r>
              <a:rPr lang="pt-BR" dirty="0" smtClean="0"/>
              <a:t> costelas já estão elevadas contribuindo pouco com o volume corrente.</a:t>
            </a:r>
          </a:p>
          <a:p>
            <a:pPr fontAlgn="auto">
              <a:spcAft>
                <a:spcPts val="0"/>
              </a:spcAft>
              <a:buClr>
                <a:schemeClr val="accent3"/>
              </a:buClr>
              <a:defRPr/>
            </a:pPr>
            <a:r>
              <a:rPr lang="pt-BR" dirty="0" smtClean="0"/>
              <a:t>O diafragma é mais achatado e seu ângulo de inserção na caixa torácica é muito aberto.</a:t>
            </a:r>
          </a:p>
          <a:p>
            <a:pPr fontAlgn="auto">
              <a:spcAft>
                <a:spcPts val="0"/>
              </a:spcAft>
              <a:buClr>
                <a:schemeClr val="accent3"/>
              </a:buClr>
              <a:defRPr/>
            </a:pPr>
            <a:endParaRPr lang="pt-BR" sz="900" dirty="0" smtClean="0"/>
          </a:p>
          <a:p>
            <a:pPr lvl="1" fontAlgn="auto">
              <a:spcAft>
                <a:spcPts val="0"/>
              </a:spcAft>
              <a:buClr>
                <a:schemeClr val="accent3">
                  <a:lumMod val="50000"/>
                </a:schemeClr>
              </a:buClr>
              <a:defRPr/>
            </a:pPr>
            <a:r>
              <a:rPr lang="pt-BR" dirty="0" smtClean="0"/>
              <a:t>Prejudicando o mecanismo de alavanca durante a contração muscular</a:t>
            </a:r>
            <a:endParaRPr lang="pt-BR" dirty="0"/>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Complacência Torácica</a:t>
            </a:r>
            <a:endParaRPr lang="pt-BR" dirty="0"/>
          </a:p>
        </p:txBody>
      </p:sp>
      <p:sp>
        <p:nvSpPr>
          <p:cNvPr id="27650" name="Content Placeholder 2"/>
          <p:cNvSpPr>
            <a:spLocks noGrp="1"/>
          </p:cNvSpPr>
          <p:nvPr>
            <p:ph idx="1"/>
          </p:nvPr>
        </p:nvSpPr>
        <p:spPr/>
        <p:txBody>
          <a:bodyPr/>
          <a:lstStyle/>
          <a:p>
            <a:r>
              <a:rPr lang="pt-BR" smtClean="0"/>
              <a:t>A composição das fibras musculares é diferente:</a:t>
            </a:r>
          </a:p>
          <a:p>
            <a:endParaRPr lang="pt-BR" smtClean="0"/>
          </a:p>
          <a:p>
            <a:pPr lvl="1"/>
            <a:r>
              <a:rPr lang="pt-BR" smtClean="0"/>
              <a:t>Apresenta fibras do tipo I em menor proporção que nos adultos. </a:t>
            </a:r>
          </a:p>
          <a:p>
            <a:pPr lvl="1"/>
            <a:endParaRPr lang="pt-BR" smtClean="0"/>
          </a:p>
          <a:p>
            <a:pPr lvl="1"/>
            <a:r>
              <a:rPr lang="en-US" smtClean="0"/>
              <a:t>Responsáveis pela </a:t>
            </a:r>
            <a:r>
              <a:rPr lang="pt-BR" smtClean="0"/>
              <a:t>contração lenta e e maior capacidade oxidativa, sendo mais resistente a fadiga.</a:t>
            </a: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Complacência Torácica</a:t>
            </a:r>
            <a:endParaRPr lang="pt-BR" dirty="0"/>
          </a:p>
        </p:txBody>
      </p:sp>
      <p:sp>
        <p:nvSpPr>
          <p:cNvPr id="3" name="Content Placeholder 2"/>
          <p:cNvSpPr>
            <a:spLocks noGrp="1"/>
          </p:cNvSpPr>
          <p:nvPr>
            <p:ph idx="1"/>
          </p:nvPr>
        </p:nvSpPr>
        <p:spPr/>
        <p:txBody>
          <a:bodyPr rtlCol="0">
            <a:normAutofit lnSpcReduction="10000"/>
          </a:bodyPr>
          <a:lstStyle/>
          <a:p>
            <a:pPr fontAlgn="auto">
              <a:spcAft>
                <a:spcPts val="0"/>
              </a:spcAft>
              <a:buClr>
                <a:schemeClr val="accent3"/>
              </a:buClr>
              <a:defRPr/>
            </a:pPr>
            <a:r>
              <a:rPr lang="pt-BR" dirty="0"/>
              <a:t>Durante o sono REM (50% do tempo de sono do RN)</a:t>
            </a:r>
            <a:r>
              <a:rPr lang="pt-BR" dirty="0" smtClean="0"/>
              <a:t>:</a:t>
            </a:r>
          </a:p>
          <a:p>
            <a:pPr fontAlgn="auto">
              <a:spcAft>
                <a:spcPts val="0"/>
              </a:spcAft>
              <a:buClr>
                <a:schemeClr val="accent3"/>
              </a:buClr>
              <a:defRPr/>
            </a:pPr>
            <a:endParaRPr lang="pt-BR" dirty="0"/>
          </a:p>
          <a:p>
            <a:pPr lvl="1" fontAlgn="auto">
              <a:spcAft>
                <a:spcPts val="0"/>
              </a:spcAft>
              <a:buClr>
                <a:schemeClr val="accent3">
                  <a:lumMod val="50000"/>
                </a:schemeClr>
              </a:buClr>
              <a:defRPr/>
            </a:pPr>
            <a:r>
              <a:rPr lang="pt-BR" dirty="0"/>
              <a:t>Relaxamento dos músculos intercostais que ajudam a estabilizar a caixa torácica durante a inspiração</a:t>
            </a:r>
            <a:r>
              <a:rPr lang="pt-BR" dirty="0" smtClean="0"/>
              <a:t>;</a:t>
            </a:r>
          </a:p>
          <a:p>
            <a:pPr lvl="1" fontAlgn="auto">
              <a:spcAft>
                <a:spcPts val="0"/>
              </a:spcAft>
              <a:buClr>
                <a:schemeClr val="accent3">
                  <a:lumMod val="50000"/>
                </a:schemeClr>
              </a:buClr>
              <a:defRPr/>
            </a:pPr>
            <a:endParaRPr lang="pt-BR" dirty="0"/>
          </a:p>
          <a:p>
            <a:pPr lvl="1" fontAlgn="auto">
              <a:spcAft>
                <a:spcPts val="0"/>
              </a:spcAft>
              <a:buClr>
                <a:schemeClr val="accent3">
                  <a:lumMod val="50000"/>
                </a:schemeClr>
              </a:buClr>
              <a:defRPr/>
            </a:pPr>
            <a:r>
              <a:rPr lang="pt-BR" dirty="0"/>
              <a:t>Movimento paradoxal da musculatura, com prejuízo no aumento do volume intratorácico e consequente piora da ventilação.</a:t>
            </a:r>
          </a:p>
          <a:p>
            <a:pPr fontAlgn="auto">
              <a:spcAft>
                <a:spcPts val="0"/>
              </a:spcAft>
              <a:buClr>
                <a:schemeClr val="accent3"/>
              </a:buClr>
              <a:defRPr/>
            </a:pPr>
            <a:endParaRPr lang="pt-BR" dirty="0"/>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Oval 10"/>
          <p:cNvSpPr>
            <a:spLocks noChangeArrowheads="1"/>
          </p:cNvSpPr>
          <p:nvPr/>
        </p:nvSpPr>
        <p:spPr bwMode="auto">
          <a:xfrm>
            <a:off x="304800" y="5689600"/>
            <a:ext cx="8839200" cy="519113"/>
          </a:xfrm>
          <a:prstGeom prst="ellipse">
            <a:avLst/>
          </a:prstGeom>
          <a:gradFill rotWithShape="0">
            <a:gsLst>
              <a:gs pos="0">
                <a:srgbClr val="762F00"/>
              </a:gs>
              <a:gs pos="50000">
                <a:srgbClr val="FF6600"/>
              </a:gs>
              <a:gs pos="100000">
                <a:srgbClr val="762F00"/>
              </a:gs>
            </a:gsLst>
            <a:lin ang="5400000" scaled="1"/>
          </a:gradFill>
          <a:ln w="9525">
            <a:solidFill>
              <a:schemeClr val="tx1"/>
            </a:solidFill>
            <a:round/>
            <a:headEnd/>
            <a:tailEnd/>
          </a:ln>
        </p:spPr>
        <p:txBody>
          <a:bodyPr anchor="ctr">
            <a:spAutoFit/>
          </a:bodyPr>
          <a:lstStyle/>
          <a:p>
            <a:endParaRPr lang="pt-BR">
              <a:latin typeface="Calisto MT"/>
            </a:endParaRPr>
          </a:p>
        </p:txBody>
      </p:sp>
      <p:sp>
        <p:nvSpPr>
          <p:cNvPr id="11266" name="AutoShape 2"/>
          <p:cNvSpPr>
            <a:spLocks noChangeArrowheads="1"/>
          </p:cNvSpPr>
          <p:nvPr/>
        </p:nvSpPr>
        <p:spPr bwMode="auto">
          <a:xfrm>
            <a:off x="304800" y="1268413"/>
            <a:ext cx="5343525" cy="2952750"/>
          </a:xfrm>
          <a:prstGeom prst="rightArrowCallout">
            <a:avLst>
              <a:gd name="adj1" fmla="val 33546"/>
              <a:gd name="adj2" fmla="val 25000"/>
              <a:gd name="adj3" fmla="val 32787"/>
              <a:gd name="adj4" fmla="val 76250"/>
            </a:avLst>
          </a:prstGeom>
          <a:gradFill rotWithShape="0">
            <a:gsLst>
              <a:gs pos="0">
                <a:srgbClr val="0000FF">
                  <a:gamma/>
                  <a:shade val="0"/>
                  <a:invGamma/>
                </a:srgbClr>
              </a:gs>
              <a:gs pos="50000">
                <a:srgbClr val="0000FF"/>
              </a:gs>
              <a:gs pos="100000">
                <a:srgbClr val="0000FF">
                  <a:gamma/>
                  <a:shade val="0"/>
                  <a:invGamma/>
                </a:srgbClr>
              </a:gs>
            </a:gsLst>
            <a:lin ang="0" scaled="1"/>
          </a:gradFill>
          <a:ln w="9525">
            <a:solidFill>
              <a:schemeClr val="bg1"/>
            </a:solidFill>
            <a:miter lim="800000"/>
            <a:headEnd/>
            <a:tailEnd/>
          </a:ln>
          <a:effectLst/>
          <a:extLst/>
        </p:spPr>
        <p:txBody>
          <a:bodyPr wrap="none" anchor="ctr"/>
          <a:lstStyle/>
          <a:p>
            <a:pPr algn="ctr" fontAlgn="auto">
              <a:spcBef>
                <a:spcPts val="0"/>
              </a:spcBef>
              <a:spcAft>
                <a:spcPts val="0"/>
              </a:spcAft>
              <a:defRPr/>
            </a:pPr>
            <a:endParaRPr lang="pt-BR" sz="2400">
              <a:effectLst>
                <a:outerShdw blurRad="38100" dist="38100" dir="2700000" algn="tl">
                  <a:srgbClr val="000000"/>
                </a:outerShdw>
              </a:effectLst>
              <a:latin typeface="Verdana" pitchFamily="34" charset="0"/>
              <a:cs typeface="+mn-cs"/>
            </a:endParaRPr>
          </a:p>
        </p:txBody>
      </p:sp>
      <p:sp>
        <p:nvSpPr>
          <p:cNvPr id="11267" name="Rectangle 3"/>
          <p:cNvSpPr>
            <a:spLocks noChangeArrowheads="1"/>
          </p:cNvSpPr>
          <p:nvPr/>
        </p:nvSpPr>
        <p:spPr bwMode="auto">
          <a:xfrm>
            <a:off x="5754688" y="2003425"/>
            <a:ext cx="2711450" cy="1385888"/>
          </a:xfrm>
          <a:prstGeom prst="rect">
            <a:avLst/>
          </a:prstGeom>
          <a:gradFill rotWithShape="0">
            <a:gsLst>
              <a:gs pos="0">
                <a:srgbClr val="FF6600">
                  <a:gamma/>
                  <a:shade val="46275"/>
                  <a:invGamma/>
                </a:srgbClr>
              </a:gs>
              <a:gs pos="50000">
                <a:srgbClr val="FF6600"/>
              </a:gs>
              <a:gs pos="100000">
                <a:srgbClr val="FF6600">
                  <a:gamma/>
                  <a:shade val="46275"/>
                  <a:invGamma/>
                </a:srgbClr>
              </a:gs>
            </a:gsLst>
            <a:lin ang="5400000" scaled="1"/>
          </a:gradFill>
          <a:ln w="9525">
            <a:solidFill>
              <a:schemeClr val="tx1"/>
            </a:solidFill>
            <a:miter lim="800000"/>
            <a:headEnd/>
            <a:tailEnd/>
          </a:ln>
          <a:effectLst/>
          <a:extLst/>
        </p:spPr>
        <p:txBody>
          <a:bodyPr wrap="none" anchor="ctr">
            <a:spAutoFit/>
          </a:bodyPr>
          <a:lstStyle/>
          <a:p>
            <a:pPr algn="ctr" fontAlgn="auto">
              <a:spcBef>
                <a:spcPts val="0"/>
              </a:spcBef>
              <a:spcAft>
                <a:spcPts val="0"/>
              </a:spcAft>
              <a:defRPr/>
            </a:pPr>
            <a:r>
              <a:rPr lang="pt-BR" sz="2800" b="1" dirty="0">
                <a:solidFill>
                  <a:srgbClr val="FFFFFF"/>
                </a:solidFill>
                <a:effectLst>
                  <a:outerShdw blurRad="38100" dist="38100" dir="2700000" algn="tl">
                    <a:srgbClr val="000000"/>
                  </a:outerShdw>
                </a:effectLst>
                <a:latin typeface="+mn-lt"/>
                <a:sym typeface="Monotype Sorts" charset="0"/>
              </a:rPr>
              <a:t> </a:t>
            </a:r>
            <a:r>
              <a:rPr lang="pt-BR" sz="2800" b="1" dirty="0">
                <a:solidFill>
                  <a:srgbClr val="FFFFFF"/>
                </a:solidFill>
                <a:effectLst>
                  <a:outerShdw blurRad="38100" dist="38100" dir="2700000" algn="tl">
                    <a:srgbClr val="000000"/>
                  </a:outerShdw>
                </a:effectLst>
                <a:latin typeface="+mn-lt"/>
              </a:rPr>
              <a:t>complacência </a:t>
            </a:r>
          </a:p>
          <a:p>
            <a:pPr algn="ctr" fontAlgn="auto">
              <a:spcBef>
                <a:spcPts val="0"/>
              </a:spcBef>
              <a:spcAft>
                <a:spcPts val="0"/>
              </a:spcAft>
              <a:defRPr/>
            </a:pPr>
            <a:r>
              <a:rPr lang="pt-BR" sz="2800" b="1" dirty="0">
                <a:solidFill>
                  <a:srgbClr val="FFFFFF"/>
                </a:solidFill>
                <a:effectLst>
                  <a:outerShdw blurRad="38100" dist="38100" dir="2700000" algn="tl">
                    <a:srgbClr val="000000"/>
                  </a:outerShdw>
                </a:effectLst>
                <a:latin typeface="+mn-lt"/>
              </a:rPr>
              <a:t>de caixa </a:t>
            </a:r>
          </a:p>
          <a:p>
            <a:pPr algn="ctr" fontAlgn="auto">
              <a:spcBef>
                <a:spcPts val="0"/>
              </a:spcBef>
              <a:spcAft>
                <a:spcPts val="0"/>
              </a:spcAft>
              <a:defRPr/>
            </a:pPr>
            <a:r>
              <a:rPr lang="pt-BR" sz="2800" b="1" dirty="0">
                <a:solidFill>
                  <a:srgbClr val="FFFFFF"/>
                </a:solidFill>
                <a:effectLst>
                  <a:outerShdw blurRad="38100" dist="38100" dir="2700000" algn="tl">
                    <a:srgbClr val="000000"/>
                  </a:outerShdw>
                </a:effectLst>
                <a:latin typeface="+mn-lt"/>
              </a:rPr>
              <a:t>torácica</a:t>
            </a:r>
            <a:endParaRPr lang="pt-BR" sz="2800" dirty="0">
              <a:solidFill>
                <a:srgbClr val="FFFFFF"/>
              </a:solidFill>
              <a:effectLst>
                <a:outerShdw blurRad="38100" dist="38100" dir="2700000" algn="tl">
                  <a:srgbClr val="000000"/>
                </a:outerShdw>
              </a:effectLst>
              <a:latin typeface="+mn-lt"/>
            </a:endParaRPr>
          </a:p>
        </p:txBody>
      </p:sp>
      <p:sp>
        <p:nvSpPr>
          <p:cNvPr id="29700" name="AutoShape 4"/>
          <p:cNvSpPr>
            <a:spLocks noChangeArrowheads="1"/>
          </p:cNvSpPr>
          <p:nvPr/>
        </p:nvSpPr>
        <p:spPr bwMode="auto">
          <a:xfrm>
            <a:off x="3930650" y="4005263"/>
            <a:ext cx="2667000" cy="18288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gradFill rotWithShape="1">
            <a:gsLst>
              <a:gs pos="0">
                <a:srgbClr val="2F7676"/>
              </a:gs>
              <a:gs pos="50000">
                <a:srgbClr val="66FFFF"/>
              </a:gs>
              <a:gs pos="100000">
                <a:srgbClr val="2F7676"/>
              </a:gs>
            </a:gsLst>
            <a:lin ang="5400000" scaled="1"/>
          </a:gradFill>
          <a:ln w="9525">
            <a:solidFill>
              <a:schemeClr val="tx1"/>
            </a:solidFill>
            <a:miter lim="800000"/>
            <a:headEnd/>
            <a:tailEnd/>
          </a:ln>
        </p:spPr>
        <p:txBody>
          <a:bodyPr wrap="none" anchor="ctr"/>
          <a:lstStyle/>
          <a:p>
            <a:endParaRPr lang="pt-BR"/>
          </a:p>
        </p:txBody>
      </p:sp>
      <p:sp>
        <p:nvSpPr>
          <p:cNvPr id="11272" name="Text Box 8"/>
          <p:cNvSpPr txBox="1">
            <a:spLocks noChangeArrowheads="1"/>
          </p:cNvSpPr>
          <p:nvPr/>
        </p:nvSpPr>
        <p:spPr bwMode="auto">
          <a:xfrm>
            <a:off x="284163" y="1412875"/>
            <a:ext cx="4160837" cy="2492375"/>
          </a:xfrm>
          <a:prstGeom prst="rect">
            <a:avLst/>
          </a:prstGeom>
          <a:noFill/>
          <a:ln>
            <a:noFill/>
          </a:ln>
          <a:effectLst/>
          <a:extLst/>
        </p:spPr>
        <p:txBody>
          <a:bodyPr>
            <a:spAutoFit/>
          </a:bodyPr>
          <a:lstStyle>
            <a:lvl1pPr marL="361950" indent="-361950"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buClr>
                <a:srgbClr val="66FFFF"/>
              </a:buClr>
              <a:buFontTx/>
              <a:buChar char="•"/>
              <a:defRPr/>
            </a:pPr>
            <a:r>
              <a:rPr lang="pt-BR" sz="2600" b="1" dirty="0" smtClean="0">
                <a:solidFill>
                  <a:schemeClr val="bg1"/>
                </a:solidFill>
                <a:effectLst>
                  <a:outerShdw blurRad="38100" dist="38100" dir="2700000" algn="tl">
                    <a:srgbClr val="000000"/>
                  </a:outerShdw>
                </a:effectLst>
              </a:rPr>
              <a:t>Esterno menos calcificado</a:t>
            </a:r>
          </a:p>
          <a:p>
            <a:pPr eaLnBrk="1" fontAlgn="auto" hangingPunct="1">
              <a:spcBef>
                <a:spcPts val="0"/>
              </a:spcBef>
              <a:spcAft>
                <a:spcPts val="0"/>
              </a:spcAft>
              <a:buClr>
                <a:srgbClr val="66FFFF"/>
              </a:buClr>
              <a:buFontTx/>
              <a:buChar char="•"/>
              <a:defRPr/>
            </a:pPr>
            <a:r>
              <a:rPr lang="pt-BR" sz="2600" b="1" dirty="0" smtClean="0">
                <a:solidFill>
                  <a:schemeClr val="bg1"/>
                </a:solidFill>
                <a:effectLst>
                  <a:outerShdw blurRad="38100" dist="38100" dir="2700000" algn="tl">
                    <a:srgbClr val="000000"/>
                  </a:outerShdw>
                </a:effectLst>
              </a:rPr>
              <a:t>Costelas mais maleáveis</a:t>
            </a:r>
          </a:p>
          <a:p>
            <a:pPr eaLnBrk="1" fontAlgn="auto" hangingPunct="1">
              <a:spcBef>
                <a:spcPts val="0"/>
              </a:spcBef>
              <a:spcAft>
                <a:spcPts val="0"/>
              </a:spcAft>
              <a:buClr>
                <a:srgbClr val="66FFFF"/>
              </a:buClr>
              <a:buFontTx/>
              <a:buChar char="•"/>
              <a:defRPr/>
            </a:pPr>
            <a:r>
              <a:rPr lang="pt-BR" sz="2600" b="1" dirty="0" smtClean="0">
                <a:solidFill>
                  <a:schemeClr val="bg1"/>
                </a:solidFill>
                <a:effectLst>
                  <a:outerShdw blurRad="38100" dist="38100" dir="2700000" algn="tl">
                    <a:srgbClr val="000000"/>
                  </a:outerShdw>
                </a:effectLst>
              </a:rPr>
              <a:t>Musculatura menos desenvolvida</a:t>
            </a:r>
            <a:endParaRPr lang="pt-BR" sz="2600" dirty="0" smtClean="0">
              <a:solidFill>
                <a:schemeClr val="bg1"/>
              </a:solidFill>
              <a:effectLst>
                <a:outerShdw blurRad="38100" dist="38100" dir="2700000" algn="tl">
                  <a:srgbClr val="000000"/>
                </a:outerShdw>
              </a:effectLst>
            </a:endParaRPr>
          </a:p>
        </p:txBody>
      </p:sp>
      <p:sp>
        <p:nvSpPr>
          <p:cNvPr id="11273" name="Text Box 9"/>
          <p:cNvSpPr txBox="1">
            <a:spLocks noChangeArrowheads="1"/>
          </p:cNvSpPr>
          <p:nvPr/>
        </p:nvSpPr>
        <p:spPr bwMode="auto">
          <a:xfrm>
            <a:off x="641350" y="5664200"/>
            <a:ext cx="8137525" cy="522288"/>
          </a:xfrm>
          <a:prstGeom prst="rect">
            <a:avLst/>
          </a:prstGeom>
          <a:noFill/>
          <a:ln>
            <a:noFill/>
          </a:ln>
          <a:effectLst/>
          <a:extLst/>
        </p:spPr>
        <p:txBody>
          <a:bodyPr wrap="none" anchor="ct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eaLnBrk="1" fontAlgn="auto" hangingPunct="1">
              <a:spcBef>
                <a:spcPts val="0"/>
              </a:spcBef>
              <a:spcAft>
                <a:spcPts val="0"/>
              </a:spcAft>
              <a:defRPr/>
            </a:pPr>
            <a:r>
              <a:rPr lang="pt-BR" sz="2800" b="1" dirty="0" smtClean="0">
                <a:solidFill>
                  <a:srgbClr val="FFFFFF"/>
                </a:solidFill>
                <a:effectLst>
                  <a:outerShdw blurRad="38100" dist="38100" dir="2700000" algn="tl">
                    <a:srgbClr val="000000"/>
                  </a:outerShdw>
                </a:effectLst>
              </a:rPr>
              <a:t>Maior tendência à colapso na expiração</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Complacência Pulmonar</a:t>
            </a:r>
            <a:endParaRPr lang="pt-BR" dirty="0"/>
          </a:p>
        </p:txBody>
      </p:sp>
      <p:sp>
        <p:nvSpPr>
          <p:cNvPr id="31746" name="Content Placeholder 2"/>
          <p:cNvSpPr>
            <a:spLocks noGrp="1"/>
          </p:cNvSpPr>
          <p:nvPr>
            <p:ph idx="1"/>
          </p:nvPr>
        </p:nvSpPr>
        <p:spPr>
          <a:xfrm>
            <a:off x="685800" y="2209800"/>
            <a:ext cx="7770813" cy="4206875"/>
          </a:xfrm>
        </p:spPr>
        <p:txBody>
          <a:bodyPr/>
          <a:lstStyle/>
          <a:p>
            <a:r>
              <a:rPr lang="pt-BR" smtClean="0"/>
              <a:t>Reflete as propriedades físicas do pulmão.</a:t>
            </a:r>
          </a:p>
          <a:p>
            <a:r>
              <a:rPr lang="pt-BR" smtClean="0"/>
              <a:t>Complacência dinâmica</a:t>
            </a:r>
          </a:p>
          <a:p>
            <a:pPr lvl="1"/>
            <a:r>
              <a:rPr lang="pt-BR" smtClean="0"/>
              <a:t>Vc / Pins </a:t>
            </a:r>
            <a:r>
              <a:rPr lang="en-US" smtClean="0"/>
              <a:t>–</a:t>
            </a:r>
            <a:r>
              <a:rPr lang="pt-BR" smtClean="0"/>
              <a:t> PEEP </a:t>
            </a:r>
          </a:p>
          <a:p>
            <a:r>
              <a:rPr lang="pt-BR" smtClean="0">
                <a:solidFill>
                  <a:srgbClr val="FF0000"/>
                </a:solidFill>
              </a:rPr>
              <a:t>Complacência estática </a:t>
            </a:r>
          </a:p>
          <a:p>
            <a:pPr lvl="1"/>
            <a:r>
              <a:rPr lang="pt-BR" smtClean="0"/>
              <a:t>Vc / Pplatô </a:t>
            </a:r>
            <a:r>
              <a:rPr lang="en-US" smtClean="0"/>
              <a:t>–</a:t>
            </a:r>
            <a:r>
              <a:rPr lang="pt-BR" smtClean="0"/>
              <a:t> PEEP </a:t>
            </a:r>
          </a:p>
          <a:p>
            <a:pPr lvl="1"/>
            <a:endParaRPr lang="pt-BR" smtClean="0"/>
          </a:p>
          <a:p>
            <a:pPr lvl="1"/>
            <a:endParaRPr lang="pt-BR" smtClean="0"/>
          </a:p>
          <a:p>
            <a:r>
              <a:rPr lang="pt-BR" sz="1600" smtClean="0"/>
              <a:t>Quando  chego na Pins ainda tenho fluxo e se tenho fluxo ainda tenho resistência.</a:t>
            </a:r>
          </a:p>
        </p:txBody>
      </p:sp>
      <p:sp>
        <p:nvSpPr>
          <p:cNvPr id="31747" name="TextBox 3"/>
          <p:cNvSpPr txBox="1">
            <a:spLocks noChangeArrowheads="1"/>
          </p:cNvSpPr>
          <p:nvPr/>
        </p:nvSpPr>
        <p:spPr bwMode="auto">
          <a:xfrm>
            <a:off x="4200525" y="2495550"/>
            <a:ext cx="184150" cy="369888"/>
          </a:xfrm>
          <a:prstGeom prst="rect">
            <a:avLst/>
          </a:prstGeom>
          <a:noFill/>
          <a:ln w="9525">
            <a:noFill/>
            <a:miter lim="800000"/>
            <a:headEnd/>
            <a:tailEnd/>
          </a:ln>
        </p:spPr>
        <p:txBody>
          <a:bodyPr wrap="none">
            <a:spAutoFit/>
          </a:bodyPr>
          <a:lstStyle/>
          <a:p>
            <a:endParaRPr lang="pt-BR">
              <a:latin typeface="Calisto MT"/>
            </a:endParaRPr>
          </a:p>
        </p:txBody>
      </p:sp>
      <p:pic>
        <p:nvPicPr>
          <p:cNvPr id="31748" name="Picture 4"/>
          <p:cNvPicPr>
            <a:picLocks noChangeAspect="1"/>
          </p:cNvPicPr>
          <p:nvPr/>
        </p:nvPicPr>
        <p:blipFill>
          <a:blip r:embed="rId2"/>
          <a:srcRect/>
          <a:stretch>
            <a:fillRect/>
          </a:stretch>
        </p:blipFill>
        <p:spPr bwMode="auto">
          <a:xfrm>
            <a:off x="4765675" y="3200400"/>
            <a:ext cx="3919538" cy="21129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90"/>
        </a:solidFill>
        <a:effectLst/>
      </p:bgPr>
    </p:bg>
    <p:spTree>
      <p:nvGrpSpPr>
        <p:cNvPr id="1" name=""/>
        <p:cNvGrpSpPr/>
        <p:nvPr/>
      </p:nvGrpSpPr>
      <p:grpSpPr>
        <a:xfrm>
          <a:off x="0" y="0"/>
          <a:ext cx="0" cy="0"/>
          <a:chOff x="0" y="0"/>
          <a:chExt cx="0" cy="0"/>
        </a:xfrm>
      </p:grpSpPr>
      <p:sp>
        <p:nvSpPr>
          <p:cNvPr id="32771" name="Line 4"/>
          <p:cNvSpPr>
            <a:spLocks noChangeShapeType="1"/>
          </p:cNvSpPr>
          <p:nvPr/>
        </p:nvSpPr>
        <p:spPr bwMode="auto">
          <a:xfrm>
            <a:off x="2139950" y="981075"/>
            <a:ext cx="0" cy="5111750"/>
          </a:xfrm>
          <a:prstGeom prst="line">
            <a:avLst/>
          </a:prstGeom>
          <a:noFill/>
          <a:ln w="28575">
            <a:solidFill>
              <a:schemeClr val="tx2"/>
            </a:solidFill>
            <a:round/>
            <a:headEnd/>
            <a:tailEnd/>
          </a:ln>
        </p:spPr>
        <p:txBody>
          <a:bodyPr/>
          <a:lstStyle/>
          <a:p>
            <a:endParaRPr lang="pt-BR"/>
          </a:p>
        </p:txBody>
      </p:sp>
      <p:sp>
        <p:nvSpPr>
          <p:cNvPr id="32772" name="Line 5"/>
          <p:cNvSpPr>
            <a:spLocks noChangeShapeType="1"/>
          </p:cNvSpPr>
          <p:nvPr/>
        </p:nvSpPr>
        <p:spPr bwMode="auto">
          <a:xfrm>
            <a:off x="2139950" y="1341438"/>
            <a:ext cx="190500" cy="0"/>
          </a:xfrm>
          <a:prstGeom prst="line">
            <a:avLst/>
          </a:prstGeom>
          <a:noFill/>
          <a:ln w="28575">
            <a:solidFill>
              <a:schemeClr val="tx2"/>
            </a:solidFill>
            <a:round/>
            <a:headEnd/>
            <a:tailEnd/>
          </a:ln>
        </p:spPr>
        <p:txBody>
          <a:bodyPr/>
          <a:lstStyle/>
          <a:p>
            <a:endParaRPr lang="pt-BR"/>
          </a:p>
        </p:txBody>
      </p:sp>
      <p:sp>
        <p:nvSpPr>
          <p:cNvPr id="32773" name="Line 6"/>
          <p:cNvSpPr>
            <a:spLocks noChangeShapeType="1"/>
          </p:cNvSpPr>
          <p:nvPr/>
        </p:nvSpPr>
        <p:spPr bwMode="auto">
          <a:xfrm>
            <a:off x="2139950" y="2309813"/>
            <a:ext cx="190500" cy="0"/>
          </a:xfrm>
          <a:prstGeom prst="line">
            <a:avLst/>
          </a:prstGeom>
          <a:noFill/>
          <a:ln w="28575">
            <a:solidFill>
              <a:schemeClr val="tx2"/>
            </a:solidFill>
            <a:round/>
            <a:headEnd/>
            <a:tailEnd/>
          </a:ln>
        </p:spPr>
        <p:txBody>
          <a:bodyPr/>
          <a:lstStyle/>
          <a:p>
            <a:endParaRPr lang="pt-BR"/>
          </a:p>
        </p:txBody>
      </p:sp>
      <p:sp>
        <p:nvSpPr>
          <p:cNvPr id="32774" name="Line 7"/>
          <p:cNvSpPr>
            <a:spLocks noChangeShapeType="1"/>
          </p:cNvSpPr>
          <p:nvPr/>
        </p:nvSpPr>
        <p:spPr bwMode="auto">
          <a:xfrm>
            <a:off x="2139950" y="3276600"/>
            <a:ext cx="190500" cy="0"/>
          </a:xfrm>
          <a:prstGeom prst="line">
            <a:avLst/>
          </a:prstGeom>
          <a:noFill/>
          <a:ln w="28575">
            <a:solidFill>
              <a:schemeClr val="tx2"/>
            </a:solidFill>
            <a:round/>
            <a:headEnd/>
            <a:tailEnd/>
          </a:ln>
        </p:spPr>
        <p:txBody>
          <a:bodyPr/>
          <a:lstStyle/>
          <a:p>
            <a:endParaRPr lang="pt-BR"/>
          </a:p>
        </p:txBody>
      </p:sp>
      <p:sp>
        <p:nvSpPr>
          <p:cNvPr id="32775" name="Line 8"/>
          <p:cNvSpPr>
            <a:spLocks noChangeShapeType="1"/>
          </p:cNvSpPr>
          <p:nvPr/>
        </p:nvSpPr>
        <p:spPr bwMode="auto">
          <a:xfrm>
            <a:off x="2139950" y="4229100"/>
            <a:ext cx="190500" cy="0"/>
          </a:xfrm>
          <a:prstGeom prst="line">
            <a:avLst/>
          </a:prstGeom>
          <a:noFill/>
          <a:ln w="28575">
            <a:solidFill>
              <a:schemeClr val="tx2"/>
            </a:solidFill>
            <a:round/>
            <a:headEnd/>
            <a:tailEnd/>
          </a:ln>
        </p:spPr>
        <p:txBody>
          <a:bodyPr/>
          <a:lstStyle/>
          <a:p>
            <a:endParaRPr lang="pt-BR"/>
          </a:p>
        </p:txBody>
      </p:sp>
      <p:sp>
        <p:nvSpPr>
          <p:cNvPr id="32776" name="Line 9"/>
          <p:cNvSpPr>
            <a:spLocks noChangeShapeType="1"/>
          </p:cNvSpPr>
          <p:nvPr/>
        </p:nvSpPr>
        <p:spPr bwMode="auto">
          <a:xfrm>
            <a:off x="2139950" y="5189538"/>
            <a:ext cx="190500" cy="0"/>
          </a:xfrm>
          <a:prstGeom prst="line">
            <a:avLst/>
          </a:prstGeom>
          <a:noFill/>
          <a:ln w="28575">
            <a:solidFill>
              <a:schemeClr val="tx2"/>
            </a:solidFill>
            <a:round/>
            <a:headEnd/>
            <a:tailEnd/>
          </a:ln>
        </p:spPr>
        <p:txBody>
          <a:bodyPr/>
          <a:lstStyle/>
          <a:p>
            <a:endParaRPr lang="pt-BR"/>
          </a:p>
        </p:txBody>
      </p:sp>
      <p:sp>
        <p:nvSpPr>
          <p:cNvPr id="32777" name="Line 10"/>
          <p:cNvSpPr>
            <a:spLocks noChangeShapeType="1"/>
          </p:cNvSpPr>
          <p:nvPr/>
        </p:nvSpPr>
        <p:spPr bwMode="auto">
          <a:xfrm>
            <a:off x="2139950" y="6118225"/>
            <a:ext cx="190500" cy="0"/>
          </a:xfrm>
          <a:prstGeom prst="line">
            <a:avLst/>
          </a:prstGeom>
          <a:noFill/>
          <a:ln w="28575">
            <a:solidFill>
              <a:schemeClr val="tx2"/>
            </a:solidFill>
            <a:round/>
            <a:headEnd/>
            <a:tailEnd/>
          </a:ln>
        </p:spPr>
        <p:txBody>
          <a:bodyPr/>
          <a:lstStyle/>
          <a:p>
            <a:endParaRPr lang="pt-BR"/>
          </a:p>
        </p:txBody>
      </p:sp>
      <p:sp>
        <p:nvSpPr>
          <p:cNvPr id="32778" name="Rectangle 11"/>
          <p:cNvSpPr>
            <a:spLocks noChangeArrowheads="1"/>
          </p:cNvSpPr>
          <p:nvPr/>
        </p:nvSpPr>
        <p:spPr bwMode="auto">
          <a:xfrm>
            <a:off x="2955925" y="1323975"/>
            <a:ext cx="898525" cy="4760913"/>
          </a:xfrm>
          <a:prstGeom prst="rect">
            <a:avLst/>
          </a:prstGeom>
          <a:solidFill>
            <a:srgbClr val="FFFF99">
              <a:alpha val="56862"/>
            </a:srgbClr>
          </a:solidFill>
          <a:ln w="9525">
            <a:noFill/>
            <a:miter lim="800000"/>
            <a:headEnd/>
            <a:tailEnd/>
          </a:ln>
        </p:spPr>
        <p:txBody>
          <a:bodyPr wrap="none" anchor="ctr"/>
          <a:lstStyle/>
          <a:p>
            <a:endParaRPr lang="pt-BR">
              <a:latin typeface="Calisto MT"/>
            </a:endParaRPr>
          </a:p>
        </p:txBody>
      </p:sp>
      <p:sp>
        <p:nvSpPr>
          <p:cNvPr id="13323" name="Rectangle 12"/>
          <p:cNvSpPr>
            <a:spLocks noChangeArrowheads="1"/>
          </p:cNvSpPr>
          <p:nvPr/>
        </p:nvSpPr>
        <p:spPr bwMode="auto">
          <a:xfrm>
            <a:off x="5465763" y="1323975"/>
            <a:ext cx="896937" cy="4760913"/>
          </a:xfrm>
          <a:prstGeom prst="rect">
            <a:avLst/>
          </a:prstGeom>
          <a:solidFill>
            <a:schemeClr val="accent2">
              <a:lumMod val="60000"/>
              <a:lumOff val="40000"/>
              <a:alpha val="38039"/>
            </a:schemeClr>
          </a:solidFill>
          <a:ln>
            <a:noFill/>
          </a:ln>
          <a:effectLst/>
          <a:extLst/>
        </p:spPr>
        <p:txBody>
          <a:bodyPr wrap="none" anchor="ctr"/>
          <a:lstStyle/>
          <a:p>
            <a:pPr fontAlgn="auto">
              <a:spcBef>
                <a:spcPts val="0"/>
              </a:spcBef>
              <a:spcAft>
                <a:spcPts val="0"/>
              </a:spcAft>
              <a:defRPr/>
            </a:pPr>
            <a:endParaRPr lang="pt-BR">
              <a:latin typeface="+mn-lt"/>
            </a:endParaRPr>
          </a:p>
        </p:txBody>
      </p:sp>
      <p:sp>
        <p:nvSpPr>
          <p:cNvPr id="32780" name="Freeform 13"/>
          <p:cNvSpPr>
            <a:spLocks/>
          </p:cNvSpPr>
          <p:nvPr/>
        </p:nvSpPr>
        <p:spPr bwMode="auto">
          <a:xfrm>
            <a:off x="3811588" y="3421063"/>
            <a:ext cx="715962" cy="2647950"/>
          </a:xfrm>
          <a:custGeom>
            <a:avLst/>
            <a:gdLst>
              <a:gd name="T0" fmla="*/ 2147483647 w 507"/>
              <a:gd name="T1" fmla="*/ 2147483647 h 1668"/>
              <a:gd name="T2" fmla="*/ 2147483647 w 507"/>
              <a:gd name="T3" fmla="*/ 2147483647 h 1668"/>
              <a:gd name="T4" fmla="*/ 0 w 507"/>
              <a:gd name="T5" fmla="*/ 2147483647 h 1668"/>
              <a:gd name="T6" fmla="*/ 0 w 507"/>
              <a:gd name="T7" fmla="*/ 0 h 1668"/>
              <a:gd name="T8" fmla="*/ 2147483647 w 507"/>
              <a:gd name="T9" fmla="*/ 0 h 1668"/>
              <a:gd name="T10" fmla="*/ 2147483647 w 507"/>
              <a:gd name="T11" fmla="*/ 2147483647 h 1668"/>
              <a:gd name="T12" fmla="*/ 2147483647 w 507"/>
              <a:gd name="T13" fmla="*/ 2147483647 h 1668"/>
              <a:gd name="T14" fmla="*/ 0 60000 65536"/>
              <a:gd name="T15" fmla="*/ 0 60000 65536"/>
              <a:gd name="T16" fmla="*/ 0 60000 65536"/>
              <a:gd name="T17" fmla="*/ 0 60000 65536"/>
              <a:gd name="T18" fmla="*/ 0 60000 65536"/>
              <a:gd name="T19" fmla="*/ 0 60000 65536"/>
              <a:gd name="T20" fmla="*/ 0 60000 65536"/>
              <a:gd name="T21" fmla="*/ 0 w 507"/>
              <a:gd name="T22" fmla="*/ 0 h 1668"/>
              <a:gd name="T23" fmla="*/ 507 w 507"/>
              <a:gd name="T24" fmla="*/ 1668 h 16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07" h="1668">
                <a:moveTo>
                  <a:pt x="219" y="1668"/>
                </a:moveTo>
                <a:lnTo>
                  <a:pt x="219" y="238"/>
                </a:lnTo>
                <a:lnTo>
                  <a:pt x="0" y="238"/>
                </a:lnTo>
                <a:lnTo>
                  <a:pt x="0" y="0"/>
                </a:lnTo>
                <a:lnTo>
                  <a:pt x="507" y="0"/>
                </a:lnTo>
                <a:lnTo>
                  <a:pt x="507" y="1659"/>
                </a:lnTo>
                <a:lnTo>
                  <a:pt x="219" y="1668"/>
                </a:lnTo>
                <a:close/>
              </a:path>
            </a:pathLst>
          </a:custGeom>
          <a:solidFill>
            <a:srgbClr val="FFFF99">
              <a:alpha val="56862"/>
            </a:srgbClr>
          </a:solidFill>
          <a:ln w="9525">
            <a:noFill/>
            <a:round/>
            <a:headEnd/>
            <a:tailEnd/>
          </a:ln>
        </p:spPr>
        <p:txBody>
          <a:bodyPr wrap="none" anchor="ctr"/>
          <a:lstStyle/>
          <a:p>
            <a:endParaRPr lang="pt-BR"/>
          </a:p>
        </p:txBody>
      </p:sp>
      <p:sp>
        <p:nvSpPr>
          <p:cNvPr id="37900" name="Freeform 14"/>
          <p:cNvSpPr>
            <a:spLocks/>
          </p:cNvSpPr>
          <p:nvPr/>
        </p:nvSpPr>
        <p:spPr bwMode="auto">
          <a:xfrm>
            <a:off x="6319838" y="4287838"/>
            <a:ext cx="715962" cy="1781175"/>
          </a:xfrm>
          <a:custGeom>
            <a:avLst/>
            <a:gdLst>
              <a:gd name="T0" fmla="*/ 551913082 w 507"/>
              <a:gd name="T1" fmla="*/ 2147483647 h 1122"/>
              <a:gd name="T2" fmla="*/ 549393721 w 507"/>
              <a:gd name="T3" fmla="*/ 627519700 h 1122"/>
              <a:gd name="T4" fmla="*/ 0 w 507"/>
              <a:gd name="T5" fmla="*/ 650200313 h 1122"/>
              <a:gd name="T6" fmla="*/ 0 w 507"/>
              <a:gd name="T7" fmla="*/ 0 h 1122"/>
              <a:gd name="T8" fmla="*/ 1277717631 w 507"/>
              <a:gd name="T9" fmla="*/ 0 h 1122"/>
              <a:gd name="T10" fmla="*/ 1277717631 w 507"/>
              <a:gd name="T11" fmla="*/ 2147483647 h 1122"/>
              <a:gd name="T12" fmla="*/ 551913082 w 507"/>
              <a:gd name="T13" fmla="*/ 2147483647 h 1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7" h="1122">
                <a:moveTo>
                  <a:pt x="219" y="1122"/>
                </a:moveTo>
                <a:lnTo>
                  <a:pt x="218" y="249"/>
                </a:lnTo>
                <a:lnTo>
                  <a:pt x="0" y="258"/>
                </a:lnTo>
                <a:lnTo>
                  <a:pt x="0" y="0"/>
                </a:lnTo>
                <a:lnTo>
                  <a:pt x="507" y="0"/>
                </a:lnTo>
                <a:lnTo>
                  <a:pt x="507" y="1116"/>
                </a:lnTo>
                <a:lnTo>
                  <a:pt x="219" y="1122"/>
                </a:lnTo>
                <a:close/>
              </a:path>
            </a:pathLst>
          </a:custGeom>
          <a:solidFill>
            <a:schemeClr val="accent1">
              <a:lumMod val="40000"/>
              <a:lumOff val="60000"/>
              <a:alpha val="38039"/>
            </a:schemeClr>
          </a:solidFill>
          <a:ln>
            <a:noFill/>
          </a:ln>
          <a:effectLst/>
          <a:extLst/>
        </p:spPr>
        <p:txBody>
          <a:bodyPr wrap="none" anchor="ctr"/>
          <a:lstStyle/>
          <a:p>
            <a:pPr fontAlgn="auto">
              <a:spcBef>
                <a:spcPts val="0"/>
              </a:spcBef>
              <a:spcAft>
                <a:spcPts val="0"/>
              </a:spcAft>
              <a:defRPr/>
            </a:pPr>
            <a:endParaRPr lang="pt-BR">
              <a:latin typeface="+mn-lt"/>
              <a:cs typeface="+mn-cs"/>
            </a:endParaRPr>
          </a:p>
        </p:txBody>
      </p:sp>
      <p:sp>
        <p:nvSpPr>
          <p:cNvPr id="12303" name="Text Box 15"/>
          <p:cNvSpPr txBox="1">
            <a:spLocks noChangeArrowheads="1"/>
          </p:cNvSpPr>
          <p:nvPr/>
        </p:nvSpPr>
        <p:spPr bwMode="auto">
          <a:xfrm>
            <a:off x="1304925" y="1176338"/>
            <a:ext cx="971550"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b="1" smtClean="0">
                <a:effectLst>
                  <a:outerShdw blurRad="38100" dist="38100" dir="2700000" algn="tl">
                    <a:srgbClr val="000000"/>
                  </a:outerShdw>
                </a:effectLst>
              </a:rPr>
              <a:t>100%</a:t>
            </a:r>
          </a:p>
        </p:txBody>
      </p:sp>
      <p:sp>
        <p:nvSpPr>
          <p:cNvPr id="12304" name="Text Box 16"/>
          <p:cNvSpPr txBox="1">
            <a:spLocks noChangeArrowheads="1"/>
          </p:cNvSpPr>
          <p:nvPr/>
        </p:nvSpPr>
        <p:spPr bwMode="auto">
          <a:xfrm>
            <a:off x="1352550" y="2122488"/>
            <a:ext cx="806450"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r" eaLnBrk="1" fontAlgn="auto" hangingPunct="1">
              <a:lnSpc>
                <a:spcPct val="80000"/>
              </a:lnSpc>
              <a:spcBef>
                <a:spcPts val="0"/>
              </a:spcBef>
              <a:spcAft>
                <a:spcPts val="0"/>
              </a:spcAft>
              <a:defRPr/>
            </a:pPr>
            <a:r>
              <a:rPr lang="pt-BR" b="1" smtClean="0">
                <a:effectLst>
                  <a:outerShdw blurRad="38100" dist="38100" dir="2700000" algn="tl">
                    <a:srgbClr val="000000"/>
                  </a:outerShdw>
                </a:effectLst>
              </a:rPr>
              <a:t>80%</a:t>
            </a:r>
          </a:p>
        </p:txBody>
      </p:sp>
      <p:sp>
        <p:nvSpPr>
          <p:cNvPr id="12305" name="Text Box 17"/>
          <p:cNvSpPr txBox="1">
            <a:spLocks noChangeArrowheads="1"/>
          </p:cNvSpPr>
          <p:nvPr/>
        </p:nvSpPr>
        <p:spPr bwMode="auto">
          <a:xfrm>
            <a:off x="1352550" y="3100388"/>
            <a:ext cx="806450"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r" eaLnBrk="1" fontAlgn="auto" hangingPunct="1">
              <a:lnSpc>
                <a:spcPct val="80000"/>
              </a:lnSpc>
              <a:spcBef>
                <a:spcPts val="0"/>
              </a:spcBef>
              <a:spcAft>
                <a:spcPts val="0"/>
              </a:spcAft>
              <a:defRPr/>
            </a:pPr>
            <a:r>
              <a:rPr lang="pt-BR" b="1" smtClean="0">
                <a:effectLst>
                  <a:outerShdw blurRad="38100" dist="38100" dir="2700000" algn="tl">
                    <a:srgbClr val="000000"/>
                  </a:outerShdw>
                </a:effectLst>
              </a:rPr>
              <a:t>60%</a:t>
            </a:r>
          </a:p>
        </p:txBody>
      </p:sp>
      <p:sp>
        <p:nvSpPr>
          <p:cNvPr id="12306" name="Text Box 18"/>
          <p:cNvSpPr txBox="1">
            <a:spLocks noChangeArrowheads="1"/>
          </p:cNvSpPr>
          <p:nvPr/>
        </p:nvSpPr>
        <p:spPr bwMode="auto">
          <a:xfrm>
            <a:off x="1352550" y="4046538"/>
            <a:ext cx="806450"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r" eaLnBrk="1" fontAlgn="auto" hangingPunct="1">
              <a:lnSpc>
                <a:spcPct val="80000"/>
              </a:lnSpc>
              <a:spcBef>
                <a:spcPts val="0"/>
              </a:spcBef>
              <a:spcAft>
                <a:spcPts val="0"/>
              </a:spcAft>
              <a:defRPr/>
            </a:pPr>
            <a:r>
              <a:rPr lang="pt-BR" b="1" smtClean="0">
                <a:effectLst>
                  <a:outerShdw blurRad="38100" dist="38100" dir="2700000" algn="tl">
                    <a:srgbClr val="000000"/>
                  </a:outerShdw>
                </a:effectLst>
              </a:rPr>
              <a:t>40%</a:t>
            </a:r>
          </a:p>
        </p:txBody>
      </p:sp>
      <p:sp>
        <p:nvSpPr>
          <p:cNvPr id="12307" name="Text Box 19"/>
          <p:cNvSpPr txBox="1">
            <a:spLocks noChangeArrowheads="1"/>
          </p:cNvSpPr>
          <p:nvPr/>
        </p:nvSpPr>
        <p:spPr bwMode="auto">
          <a:xfrm>
            <a:off x="1352550" y="4975225"/>
            <a:ext cx="806450"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r" eaLnBrk="1" fontAlgn="auto" hangingPunct="1">
              <a:lnSpc>
                <a:spcPct val="80000"/>
              </a:lnSpc>
              <a:spcBef>
                <a:spcPts val="0"/>
              </a:spcBef>
              <a:spcAft>
                <a:spcPts val="0"/>
              </a:spcAft>
              <a:defRPr/>
            </a:pPr>
            <a:r>
              <a:rPr lang="pt-BR" b="1" smtClean="0">
                <a:effectLst>
                  <a:outerShdw blurRad="38100" dist="38100" dir="2700000" algn="tl">
                    <a:srgbClr val="000000"/>
                  </a:outerShdw>
                </a:effectLst>
              </a:rPr>
              <a:t>20%</a:t>
            </a:r>
          </a:p>
        </p:txBody>
      </p:sp>
      <p:sp>
        <p:nvSpPr>
          <p:cNvPr id="12308" name="Text Box 20"/>
          <p:cNvSpPr txBox="1">
            <a:spLocks noChangeArrowheads="1"/>
          </p:cNvSpPr>
          <p:nvPr/>
        </p:nvSpPr>
        <p:spPr bwMode="auto">
          <a:xfrm>
            <a:off x="1516063" y="5905500"/>
            <a:ext cx="642937"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r" eaLnBrk="1" fontAlgn="auto" hangingPunct="1">
              <a:lnSpc>
                <a:spcPct val="80000"/>
              </a:lnSpc>
              <a:spcBef>
                <a:spcPts val="0"/>
              </a:spcBef>
              <a:spcAft>
                <a:spcPts val="0"/>
              </a:spcAft>
              <a:defRPr/>
            </a:pPr>
            <a:r>
              <a:rPr lang="pt-BR" b="1" smtClean="0">
                <a:effectLst>
                  <a:outerShdw blurRad="38100" dist="38100" dir="2700000" algn="tl">
                    <a:srgbClr val="000000"/>
                  </a:outerShdw>
                </a:effectLst>
              </a:rPr>
              <a:t>0%</a:t>
            </a:r>
          </a:p>
        </p:txBody>
      </p:sp>
      <p:sp>
        <p:nvSpPr>
          <p:cNvPr id="12309" name="Text Box 21"/>
          <p:cNvSpPr txBox="1">
            <a:spLocks noChangeArrowheads="1"/>
          </p:cNvSpPr>
          <p:nvPr/>
        </p:nvSpPr>
        <p:spPr bwMode="auto">
          <a:xfrm>
            <a:off x="3798888" y="1117600"/>
            <a:ext cx="1308100" cy="296863"/>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63mls/kg</a:t>
            </a:r>
          </a:p>
        </p:txBody>
      </p:sp>
      <p:sp>
        <p:nvSpPr>
          <p:cNvPr id="12310" name="Text Box 22"/>
          <p:cNvSpPr txBox="1">
            <a:spLocks noChangeArrowheads="1"/>
          </p:cNvSpPr>
          <p:nvPr/>
        </p:nvSpPr>
        <p:spPr bwMode="auto">
          <a:xfrm>
            <a:off x="6307138" y="1117600"/>
            <a:ext cx="1308100" cy="296863"/>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82mls/kg</a:t>
            </a:r>
          </a:p>
        </p:txBody>
      </p:sp>
      <p:sp>
        <p:nvSpPr>
          <p:cNvPr id="12311" name="Text Box 23"/>
          <p:cNvSpPr txBox="1">
            <a:spLocks noChangeArrowheads="1"/>
          </p:cNvSpPr>
          <p:nvPr/>
        </p:nvSpPr>
        <p:spPr bwMode="auto">
          <a:xfrm>
            <a:off x="2774950" y="514350"/>
            <a:ext cx="1154113"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b="1" smtClean="0">
                <a:solidFill>
                  <a:srgbClr val="FFFF00"/>
                </a:solidFill>
                <a:effectLst>
                  <a:outerShdw blurRad="38100" dist="38100" dir="2700000" algn="tl">
                    <a:srgbClr val="FFFFFF"/>
                  </a:outerShdw>
                </a:effectLst>
              </a:rPr>
              <a:t>Criança</a:t>
            </a:r>
          </a:p>
        </p:txBody>
      </p:sp>
      <p:sp>
        <p:nvSpPr>
          <p:cNvPr id="12312" name="Text Box 24"/>
          <p:cNvSpPr txBox="1">
            <a:spLocks noChangeArrowheads="1"/>
          </p:cNvSpPr>
          <p:nvPr/>
        </p:nvSpPr>
        <p:spPr bwMode="auto">
          <a:xfrm>
            <a:off x="5410200" y="514350"/>
            <a:ext cx="1031875"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b="1" smtClean="0">
                <a:solidFill>
                  <a:srgbClr val="FFFF00"/>
                </a:solidFill>
                <a:effectLst>
                  <a:outerShdw blurRad="38100" dist="38100" dir="2700000" algn="tl">
                    <a:srgbClr val="FFFFFF"/>
                  </a:outerShdw>
                </a:effectLst>
              </a:rPr>
              <a:t>Adulto</a:t>
            </a:r>
          </a:p>
        </p:txBody>
      </p:sp>
      <p:sp>
        <p:nvSpPr>
          <p:cNvPr id="12313" name="Text Box 25"/>
          <p:cNvSpPr txBox="1">
            <a:spLocks noChangeArrowheads="1"/>
          </p:cNvSpPr>
          <p:nvPr/>
        </p:nvSpPr>
        <p:spPr bwMode="auto">
          <a:xfrm rot="-5400000">
            <a:off x="-663575" y="2951163"/>
            <a:ext cx="3667125" cy="32385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b="1" smtClean="0">
                <a:solidFill>
                  <a:srgbClr val="FFFF00"/>
                </a:solidFill>
                <a:effectLst>
                  <a:outerShdw blurRad="38100" dist="38100" dir="2700000" algn="tl">
                    <a:srgbClr val="FFFFFF"/>
                  </a:outerShdw>
                </a:effectLst>
              </a:rPr>
              <a:t>Capacidade pulmonar total</a:t>
            </a:r>
          </a:p>
        </p:txBody>
      </p:sp>
      <p:sp>
        <p:nvSpPr>
          <p:cNvPr id="32793" name="Rectangle 26"/>
          <p:cNvSpPr>
            <a:spLocks noChangeArrowheads="1"/>
          </p:cNvSpPr>
          <p:nvPr/>
        </p:nvSpPr>
        <p:spPr bwMode="auto">
          <a:xfrm>
            <a:off x="2465388" y="1323975"/>
            <a:ext cx="519112" cy="3043238"/>
          </a:xfrm>
          <a:prstGeom prst="rect">
            <a:avLst/>
          </a:prstGeom>
          <a:solidFill>
            <a:srgbClr val="66FFFF">
              <a:alpha val="38039"/>
            </a:srgbClr>
          </a:solidFill>
          <a:ln w="9525">
            <a:noFill/>
            <a:miter lim="800000"/>
            <a:headEnd/>
            <a:tailEnd/>
          </a:ln>
        </p:spPr>
        <p:txBody>
          <a:bodyPr wrap="none" anchor="ctr"/>
          <a:lstStyle/>
          <a:p>
            <a:endParaRPr lang="pt-BR">
              <a:latin typeface="Calisto MT"/>
            </a:endParaRPr>
          </a:p>
        </p:txBody>
      </p:sp>
      <p:sp>
        <p:nvSpPr>
          <p:cNvPr id="32794" name="Rectangle 27"/>
          <p:cNvSpPr>
            <a:spLocks noChangeArrowheads="1"/>
          </p:cNvSpPr>
          <p:nvPr/>
        </p:nvSpPr>
        <p:spPr bwMode="auto">
          <a:xfrm>
            <a:off x="5267325" y="1323975"/>
            <a:ext cx="212725" cy="3768725"/>
          </a:xfrm>
          <a:prstGeom prst="rect">
            <a:avLst/>
          </a:prstGeom>
          <a:solidFill>
            <a:srgbClr val="66FFFF">
              <a:alpha val="38039"/>
            </a:srgbClr>
          </a:solidFill>
          <a:ln w="9525">
            <a:noFill/>
            <a:miter lim="800000"/>
            <a:headEnd/>
            <a:tailEnd/>
          </a:ln>
        </p:spPr>
        <p:txBody>
          <a:bodyPr wrap="none" anchor="ctr"/>
          <a:lstStyle/>
          <a:p>
            <a:endParaRPr lang="pt-BR">
              <a:latin typeface="Calisto MT"/>
            </a:endParaRPr>
          </a:p>
        </p:txBody>
      </p:sp>
      <p:sp>
        <p:nvSpPr>
          <p:cNvPr id="12316" name="Text Box 28"/>
          <p:cNvSpPr txBox="1">
            <a:spLocks noChangeArrowheads="1"/>
          </p:cNvSpPr>
          <p:nvPr/>
        </p:nvSpPr>
        <p:spPr bwMode="auto">
          <a:xfrm rot="-5400000">
            <a:off x="2033588" y="3351213"/>
            <a:ext cx="1162050" cy="49530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Volume</a:t>
            </a:r>
          </a:p>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corrente</a:t>
            </a:r>
          </a:p>
        </p:txBody>
      </p:sp>
      <p:sp>
        <p:nvSpPr>
          <p:cNvPr id="12317" name="Text Box 29"/>
          <p:cNvSpPr txBox="1">
            <a:spLocks noChangeArrowheads="1"/>
          </p:cNvSpPr>
          <p:nvPr/>
        </p:nvSpPr>
        <p:spPr bwMode="auto">
          <a:xfrm>
            <a:off x="2928938" y="3416300"/>
            <a:ext cx="901700" cy="39370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200" b="1" smtClean="0">
                <a:solidFill>
                  <a:srgbClr val="660033"/>
                </a:solidFill>
                <a:effectLst>
                  <a:outerShdw blurRad="38100" dist="38100" dir="2700000" algn="tl">
                    <a:srgbClr val="FFFFFF"/>
                  </a:outerShdw>
                </a:effectLst>
              </a:rPr>
              <a:t>Volume</a:t>
            </a:r>
          </a:p>
          <a:p>
            <a:pPr eaLnBrk="1" fontAlgn="auto" hangingPunct="1">
              <a:lnSpc>
                <a:spcPct val="80000"/>
              </a:lnSpc>
              <a:spcBef>
                <a:spcPts val="0"/>
              </a:spcBef>
              <a:spcAft>
                <a:spcPts val="0"/>
              </a:spcAft>
              <a:defRPr/>
            </a:pPr>
            <a:r>
              <a:rPr lang="pt-BR" sz="1200" b="1" smtClean="0">
                <a:solidFill>
                  <a:srgbClr val="660033"/>
                </a:solidFill>
                <a:effectLst>
                  <a:outerShdw blurRad="38100" dist="38100" dir="2700000" algn="tl">
                    <a:srgbClr val="FFFFFF"/>
                  </a:outerShdw>
                </a:effectLst>
              </a:rPr>
              <a:t>Fecha/o</a:t>
            </a:r>
          </a:p>
        </p:txBody>
      </p:sp>
      <p:sp>
        <p:nvSpPr>
          <p:cNvPr id="12318" name="Text Box 30"/>
          <p:cNvSpPr txBox="1">
            <a:spLocks noChangeArrowheads="1"/>
          </p:cNvSpPr>
          <p:nvPr/>
        </p:nvSpPr>
        <p:spPr bwMode="auto">
          <a:xfrm>
            <a:off x="2873375" y="3836988"/>
            <a:ext cx="1046163" cy="676275"/>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eaLnBrk="1" fontAlgn="auto" hangingPunct="1">
              <a:lnSpc>
                <a:spcPct val="80000"/>
              </a:lnSpc>
              <a:spcBef>
                <a:spcPts val="0"/>
              </a:spcBef>
              <a:spcAft>
                <a:spcPts val="0"/>
              </a:spcAft>
              <a:defRPr/>
            </a:pPr>
            <a:r>
              <a:rPr lang="pt-BR" sz="1200" b="1" smtClean="0">
                <a:solidFill>
                  <a:srgbClr val="660033"/>
                </a:solidFill>
                <a:effectLst>
                  <a:outerShdw blurRad="38100" dist="38100" dir="2700000" algn="tl">
                    <a:srgbClr val="FFFFFF"/>
                  </a:outerShdw>
                </a:effectLst>
              </a:rPr>
              <a:t>Volume de reserva expirat.</a:t>
            </a:r>
          </a:p>
        </p:txBody>
      </p:sp>
      <p:sp>
        <p:nvSpPr>
          <p:cNvPr id="12319" name="Text Box 31"/>
          <p:cNvSpPr txBox="1">
            <a:spLocks noChangeArrowheads="1"/>
          </p:cNvSpPr>
          <p:nvPr/>
        </p:nvSpPr>
        <p:spPr bwMode="auto">
          <a:xfrm>
            <a:off x="2943225" y="5207000"/>
            <a:ext cx="1042988" cy="393700"/>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200" b="1" smtClean="0">
                <a:solidFill>
                  <a:srgbClr val="660033"/>
                </a:solidFill>
                <a:effectLst>
                  <a:outerShdw blurRad="38100" dist="38100" dir="2700000" algn="tl">
                    <a:srgbClr val="FFFFFF"/>
                  </a:outerShdw>
                </a:effectLst>
              </a:rPr>
              <a:t>Volume residual</a:t>
            </a:r>
          </a:p>
        </p:txBody>
      </p:sp>
      <p:sp>
        <p:nvSpPr>
          <p:cNvPr id="12320" name="Text Box 32"/>
          <p:cNvSpPr txBox="1">
            <a:spLocks noChangeArrowheads="1"/>
          </p:cNvSpPr>
          <p:nvPr/>
        </p:nvSpPr>
        <p:spPr bwMode="auto">
          <a:xfrm>
            <a:off x="4037013" y="4930775"/>
            <a:ext cx="627062" cy="296863"/>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CRF</a:t>
            </a:r>
          </a:p>
        </p:txBody>
      </p:sp>
      <p:sp>
        <p:nvSpPr>
          <p:cNvPr id="12321" name="Text Box 33"/>
          <p:cNvSpPr txBox="1">
            <a:spLocks noChangeArrowheads="1"/>
          </p:cNvSpPr>
          <p:nvPr/>
        </p:nvSpPr>
        <p:spPr bwMode="auto">
          <a:xfrm>
            <a:off x="2103438" y="3006725"/>
            <a:ext cx="493712" cy="296863"/>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CV</a:t>
            </a:r>
          </a:p>
        </p:txBody>
      </p:sp>
      <p:sp>
        <p:nvSpPr>
          <p:cNvPr id="12322" name="Text Box 34"/>
          <p:cNvSpPr txBox="1">
            <a:spLocks noChangeArrowheads="1"/>
          </p:cNvSpPr>
          <p:nvPr/>
        </p:nvSpPr>
        <p:spPr bwMode="auto">
          <a:xfrm>
            <a:off x="4814888" y="2976563"/>
            <a:ext cx="492125" cy="296862"/>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CV</a:t>
            </a:r>
          </a:p>
        </p:txBody>
      </p:sp>
      <p:sp>
        <p:nvSpPr>
          <p:cNvPr id="12323" name="Text Box 35"/>
          <p:cNvSpPr txBox="1">
            <a:spLocks noChangeArrowheads="1"/>
          </p:cNvSpPr>
          <p:nvPr/>
        </p:nvSpPr>
        <p:spPr bwMode="auto">
          <a:xfrm>
            <a:off x="5432425" y="4384675"/>
            <a:ext cx="1138238" cy="504825"/>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100" b="1" dirty="0" smtClean="0">
                <a:solidFill>
                  <a:srgbClr val="FFFF00"/>
                </a:solidFill>
                <a:effectLst>
                  <a:outerShdw blurRad="38100" dist="38100" dir="2700000" algn="tl">
                    <a:srgbClr val="FFFFFF"/>
                  </a:outerShdw>
                </a:effectLst>
              </a:rPr>
              <a:t>Capacidade de fechamento</a:t>
            </a:r>
          </a:p>
        </p:txBody>
      </p:sp>
      <p:sp>
        <p:nvSpPr>
          <p:cNvPr id="12324" name="Text Box 36"/>
          <p:cNvSpPr txBox="1">
            <a:spLocks noChangeArrowheads="1"/>
          </p:cNvSpPr>
          <p:nvPr/>
        </p:nvSpPr>
        <p:spPr bwMode="auto">
          <a:xfrm>
            <a:off x="6615113" y="3684588"/>
            <a:ext cx="1162050" cy="493712"/>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Volume</a:t>
            </a:r>
          </a:p>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corrente</a:t>
            </a:r>
          </a:p>
        </p:txBody>
      </p:sp>
      <p:sp>
        <p:nvSpPr>
          <p:cNvPr id="12325" name="Text Box 37"/>
          <p:cNvSpPr txBox="1">
            <a:spLocks noChangeArrowheads="1"/>
          </p:cNvSpPr>
          <p:nvPr/>
        </p:nvSpPr>
        <p:spPr bwMode="auto">
          <a:xfrm>
            <a:off x="6965950" y="4564063"/>
            <a:ext cx="627063" cy="296862"/>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CRF</a:t>
            </a:r>
          </a:p>
        </p:txBody>
      </p:sp>
      <p:sp>
        <p:nvSpPr>
          <p:cNvPr id="32805" name="Line 40"/>
          <p:cNvSpPr>
            <a:spLocks noChangeShapeType="1"/>
          </p:cNvSpPr>
          <p:nvPr/>
        </p:nvSpPr>
        <p:spPr bwMode="auto">
          <a:xfrm>
            <a:off x="2955925" y="3373438"/>
            <a:ext cx="884238" cy="0"/>
          </a:xfrm>
          <a:prstGeom prst="line">
            <a:avLst/>
          </a:prstGeom>
          <a:noFill/>
          <a:ln w="38100">
            <a:solidFill>
              <a:srgbClr val="660033"/>
            </a:solidFill>
            <a:round/>
            <a:headEnd/>
            <a:tailEnd/>
          </a:ln>
        </p:spPr>
        <p:txBody>
          <a:bodyPr/>
          <a:lstStyle/>
          <a:p>
            <a:endParaRPr lang="pt-BR"/>
          </a:p>
        </p:txBody>
      </p:sp>
      <p:sp>
        <p:nvSpPr>
          <p:cNvPr id="32806" name="Line 41"/>
          <p:cNvSpPr>
            <a:spLocks noChangeShapeType="1"/>
          </p:cNvSpPr>
          <p:nvPr/>
        </p:nvSpPr>
        <p:spPr bwMode="auto">
          <a:xfrm>
            <a:off x="2955925" y="3830638"/>
            <a:ext cx="884238" cy="0"/>
          </a:xfrm>
          <a:prstGeom prst="line">
            <a:avLst/>
          </a:prstGeom>
          <a:noFill/>
          <a:ln w="38100">
            <a:solidFill>
              <a:srgbClr val="660033"/>
            </a:solidFill>
            <a:round/>
            <a:headEnd/>
            <a:tailEnd/>
          </a:ln>
        </p:spPr>
        <p:txBody>
          <a:bodyPr/>
          <a:lstStyle/>
          <a:p>
            <a:endParaRPr lang="pt-BR"/>
          </a:p>
        </p:txBody>
      </p:sp>
      <p:sp>
        <p:nvSpPr>
          <p:cNvPr id="32807" name="Line 42"/>
          <p:cNvSpPr>
            <a:spLocks noChangeShapeType="1"/>
          </p:cNvSpPr>
          <p:nvPr/>
        </p:nvSpPr>
        <p:spPr bwMode="auto">
          <a:xfrm>
            <a:off x="2955925" y="3444875"/>
            <a:ext cx="884238" cy="0"/>
          </a:xfrm>
          <a:prstGeom prst="line">
            <a:avLst/>
          </a:prstGeom>
          <a:noFill/>
          <a:ln w="38100">
            <a:solidFill>
              <a:srgbClr val="660033"/>
            </a:solidFill>
            <a:prstDash val="dash"/>
            <a:round/>
            <a:headEnd/>
            <a:tailEnd/>
          </a:ln>
        </p:spPr>
        <p:txBody>
          <a:bodyPr/>
          <a:lstStyle/>
          <a:p>
            <a:endParaRPr lang="pt-BR"/>
          </a:p>
        </p:txBody>
      </p:sp>
      <p:sp>
        <p:nvSpPr>
          <p:cNvPr id="32808" name="AutoShape 43"/>
          <p:cNvSpPr>
            <a:spLocks/>
          </p:cNvSpPr>
          <p:nvPr/>
        </p:nvSpPr>
        <p:spPr bwMode="auto">
          <a:xfrm>
            <a:off x="2830513" y="3373438"/>
            <a:ext cx="98425" cy="457200"/>
          </a:xfrm>
          <a:prstGeom prst="leftBrace">
            <a:avLst>
              <a:gd name="adj1" fmla="val 34409"/>
              <a:gd name="adj2" fmla="val 50000"/>
            </a:avLst>
          </a:prstGeom>
          <a:noFill/>
          <a:ln w="28575">
            <a:solidFill>
              <a:srgbClr val="660033"/>
            </a:solidFill>
            <a:round/>
            <a:headEnd/>
            <a:tailEnd/>
          </a:ln>
        </p:spPr>
        <p:txBody>
          <a:bodyPr wrap="none" anchor="ctr"/>
          <a:lstStyle/>
          <a:p>
            <a:endParaRPr lang="pt-BR">
              <a:latin typeface="Calisto MT"/>
            </a:endParaRPr>
          </a:p>
        </p:txBody>
      </p:sp>
      <p:sp>
        <p:nvSpPr>
          <p:cNvPr id="32809" name="AutoShape 44"/>
          <p:cNvSpPr>
            <a:spLocks/>
          </p:cNvSpPr>
          <p:nvPr/>
        </p:nvSpPr>
        <p:spPr bwMode="auto">
          <a:xfrm flipH="1">
            <a:off x="6389688" y="3860800"/>
            <a:ext cx="98425" cy="457200"/>
          </a:xfrm>
          <a:prstGeom prst="leftBrace">
            <a:avLst>
              <a:gd name="adj1" fmla="val 34409"/>
              <a:gd name="adj2" fmla="val 50000"/>
            </a:avLst>
          </a:prstGeom>
          <a:noFill/>
          <a:ln w="28575">
            <a:solidFill>
              <a:srgbClr val="99FFCC"/>
            </a:solidFill>
            <a:round/>
            <a:headEnd/>
            <a:tailEnd/>
          </a:ln>
        </p:spPr>
        <p:txBody>
          <a:bodyPr wrap="none" anchor="ctr"/>
          <a:lstStyle/>
          <a:p>
            <a:endParaRPr lang="pt-BR">
              <a:latin typeface="Calisto MT"/>
            </a:endParaRPr>
          </a:p>
        </p:txBody>
      </p:sp>
      <p:sp>
        <p:nvSpPr>
          <p:cNvPr id="32810" name="Line 45"/>
          <p:cNvSpPr>
            <a:spLocks noChangeShapeType="1"/>
          </p:cNvSpPr>
          <p:nvPr/>
        </p:nvSpPr>
        <p:spPr bwMode="auto">
          <a:xfrm>
            <a:off x="5480050" y="3878263"/>
            <a:ext cx="854075" cy="0"/>
          </a:xfrm>
          <a:prstGeom prst="line">
            <a:avLst/>
          </a:prstGeom>
          <a:noFill/>
          <a:ln w="38100">
            <a:solidFill>
              <a:srgbClr val="003366"/>
            </a:solidFill>
            <a:round/>
            <a:headEnd/>
            <a:tailEnd/>
          </a:ln>
        </p:spPr>
        <p:txBody>
          <a:bodyPr/>
          <a:lstStyle/>
          <a:p>
            <a:endParaRPr lang="pt-BR"/>
          </a:p>
        </p:txBody>
      </p:sp>
      <p:sp>
        <p:nvSpPr>
          <p:cNvPr id="32811" name="Line 46"/>
          <p:cNvSpPr>
            <a:spLocks noChangeShapeType="1"/>
          </p:cNvSpPr>
          <p:nvPr/>
        </p:nvSpPr>
        <p:spPr bwMode="auto">
          <a:xfrm>
            <a:off x="5480050" y="4287838"/>
            <a:ext cx="854075" cy="0"/>
          </a:xfrm>
          <a:prstGeom prst="line">
            <a:avLst/>
          </a:prstGeom>
          <a:noFill/>
          <a:ln w="38100">
            <a:solidFill>
              <a:srgbClr val="003366"/>
            </a:solidFill>
            <a:round/>
            <a:headEnd/>
            <a:tailEnd/>
          </a:ln>
        </p:spPr>
        <p:txBody>
          <a:bodyPr/>
          <a:lstStyle/>
          <a:p>
            <a:endParaRPr lang="pt-BR"/>
          </a:p>
        </p:txBody>
      </p:sp>
      <p:sp>
        <p:nvSpPr>
          <p:cNvPr id="32812" name="Line 47"/>
          <p:cNvSpPr>
            <a:spLocks noChangeShapeType="1"/>
          </p:cNvSpPr>
          <p:nvPr/>
        </p:nvSpPr>
        <p:spPr bwMode="auto">
          <a:xfrm>
            <a:off x="5480050" y="5092700"/>
            <a:ext cx="854075" cy="0"/>
          </a:xfrm>
          <a:prstGeom prst="line">
            <a:avLst/>
          </a:prstGeom>
          <a:noFill/>
          <a:ln w="38100">
            <a:solidFill>
              <a:srgbClr val="003366"/>
            </a:solidFill>
            <a:round/>
            <a:headEnd/>
            <a:tailEnd/>
          </a:ln>
        </p:spPr>
        <p:txBody>
          <a:bodyPr/>
          <a:lstStyle/>
          <a:p>
            <a:endParaRPr lang="pt-BR"/>
          </a:p>
        </p:txBody>
      </p:sp>
      <p:sp>
        <p:nvSpPr>
          <p:cNvPr id="32813" name="Line 48"/>
          <p:cNvSpPr>
            <a:spLocks noChangeShapeType="1"/>
          </p:cNvSpPr>
          <p:nvPr/>
        </p:nvSpPr>
        <p:spPr bwMode="auto">
          <a:xfrm>
            <a:off x="5480050" y="4683125"/>
            <a:ext cx="854075" cy="0"/>
          </a:xfrm>
          <a:prstGeom prst="line">
            <a:avLst/>
          </a:prstGeom>
          <a:noFill/>
          <a:ln w="38100">
            <a:solidFill>
              <a:srgbClr val="003366"/>
            </a:solidFill>
            <a:prstDash val="dash"/>
            <a:round/>
            <a:headEnd/>
            <a:tailEnd/>
          </a:ln>
        </p:spPr>
        <p:txBody>
          <a:bodyPr/>
          <a:lstStyle/>
          <a:p>
            <a:endParaRPr lang="pt-BR"/>
          </a:p>
        </p:txBody>
      </p:sp>
      <p:sp>
        <p:nvSpPr>
          <p:cNvPr id="12337" name="Text Box 49"/>
          <p:cNvSpPr txBox="1">
            <a:spLocks noChangeArrowheads="1"/>
          </p:cNvSpPr>
          <p:nvPr/>
        </p:nvSpPr>
        <p:spPr bwMode="auto">
          <a:xfrm>
            <a:off x="5438775" y="5207000"/>
            <a:ext cx="1042988" cy="393700"/>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200" b="1" smtClean="0">
                <a:solidFill>
                  <a:srgbClr val="660033"/>
                </a:solidFill>
                <a:effectLst>
                  <a:outerShdw blurRad="38100" dist="38100" dir="2700000" algn="tl">
                    <a:srgbClr val="FFFFFF"/>
                  </a:outerShdw>
                </a:effectLst>
              </a:rPr>
              <a:t>Volume residual</a:t>
            </a:r>
          </a:p>
        </p:txBody>
      </p:sp>
      <p:sp>
        <p:nvSpPr>
          <p:cNvPr id="12338" name="Text Box 50"/>
          <p:cNvSpPr txBox="1">
            <a:spLocks noChangeArrowheads="1"/>
          </p:cNvSpPr>
          <p:nvPr/>
        </p:nvSpPr>
        <p:spPr bwMode="auto">
          <a:xfrm>
            <a:off x="6602413" y="5183188"/>
            <a:ext cx="481012" cy="296862"/>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lnSpc>
                <a:spcPct val="80000"/>
              </a:lnSpc>
              <a:spcBef>
                <a:spcPts val="0"/>
              </a:spcBef>
              <a:spcAft>
                <a:spcPts val="0"/>
              </a:spcAft>
              <a:defRPr/>
            </a:pPr>
            <a:r>
              <a:rPr lang="pt-BR" sz="1600" b="1" smtClean="0">
                <a:solidFill>
                  <a:srgbClr val="FFFF00"/>
                </a:solidFill>
                <a:effectLst>
                  <a:outerShdw blurRad="38100" dist="38100" dir="2700000" algn="tl">
                    <a:srgbClr val="FFFFFF"/>
                  </a:outerShdw>
                </a:effectLst>
              </a:rPr>
              <a:t>CC</a:t>
            </a: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90"/>
        </a:solidFill>
        <a:effectLst/>
      </p:bgPr>
    </p:bg>
    <p:spTree>
      <p:nvGrpSpPr>
        <p:cNvPr id="1" name=""/>
        <p:cNvGrpSpPr/>
        <p:nvPr/>
      </p:nvGrpSpPr>
      <p:grpSpPr>
        <a:xfrm>
          <a:off x="0" y="0"/>
          <a:ext cx="0" cy="0"/>
          <a:chOff x="0" y="0"/>
          <a:chExt cx="0" cy="0"/>
        </a:xfrm>
      </p:grpSpPr>
      <p:sp>
        <p:nvSpPr>
          <p:cNvPr id="13316" name="Rectangle 4"/>
          <p:cNvSpPr>
            <a:spLocks noChangeArrowheads="1"/>
          </p:cNvSpPr>
          <p:nvPr/>
        </p:nvSpPr>
        <p:spPr bwMode="auto">
          <a:xfrm>
            <a:off x="0" y="430213"/>
            <a:ext cx="9144000" cy="622300"/>
          </a:xfrm>
          <a:prstGeom prst="rect">
            <a:avLst/>
          </a:prstGeom>
          <a:noFill/>
          <a:ln>
            <a:noFill/>
          </a:ln>
          <a:effectLst>
            <a:outerShdw blurRad="63500" dist="38099" dir="2700000" algn="ctr" rotWithShape="0">
              <a:srgbClr val="000000">
                <a:alpha val="74998"/>
              </a:srgbClr>
            </a:outerShdw>
          </a:effectLst>
          <a:extLst/>
        </p:spPr>
        <p:txBody>
          <a:bodyPr anchor="b"/>
          <a:lstStyle/>
          <a:p>
            <a:pPr algn="ctr" fontAlgn="auto">
              <a:spcBef>
                <a:spcPts val="0"/>
              </a:spcBef>
              <a:spcAft>
                <a:spcPts val="0"/>
              </a:spcAft>
              <a:defRPr/>
            </a:pPr>
            <a:r>
              <a:rPr lang="pt-BR" sz="3200" b="1">
                <a:solidFill>
                  <a:srgbClr val="FFFF66"/>
                </a:solidFill>
                <a:effectLst>
                  <a:outerShdw blurRad="38100" dist="38100" dir="2700000" algn="tl">
                    <a:srgbClr val="FFFFFF"/>
                  </a:outerShdw>
                </a:effectLst>
                <a:latin typeface="+mn-lt"/>
              </a:rPr>
              <a:t>PEEP x VOLUME CRÍTICO DE FECHAMENTO</a:t>
            </a:r>
          </a:p>
        </p:txBody>
      </p:sp>
      <p:sp>
        <p:nvSpPr>
          <p:cNvPr id="34819" name="Arc 15"/>
          <p:cNvSpPr>
            <a:spLocks/>
          </p:cNvSpPr>
          <p:nvPr/>
        </p:nvSpPr>
        <p:spPr bwMode="auto">
          <a:xfrm>
            <a:off x="4581525" y="1758950"/>
            <a:ext cx="669925" cy="676275"/>
          </a:xfrm>
          <a:custGeom>
            <a:avLst/>
            <a:gdLst>
              <a:gd name="T0" fmla="*/ 164620158 w 43200"/>
              <a:gd name="T1" fmla="*/ 234227 h 38724"/>
              <a:gd name="T2" fmla="*/ 39870497 w 43200"/>
              <a:gd name="T3" fmla="*/ 0 h 38724"/>
              <a:gd name="T4" fmla="*/ 102110613 w 43200"/>
              <a:gd name="T5" fmla="*/ 91208266 h 38724"/>
              <a:gd name="T6" fmla="*/ 0 60000 65536"/>
              <a:gd name="T7" fmla="*/ 0 60000 65536"/>
              <a:gd name="T8" fmla="*/ 0 60000 65536"/>
              <a:gd name="T9" fmla="*/ 0 w 43200"/>
              <a:gd name="T10" fmla="*/ 0 h 38724"/>
              <a:gd name="T11" fmla="*/ 43200 w 43200"/>
              <a:gd name="T12" fmla="*/ 38724 h 38724"/>
            </a:gdLst>
            <a:ahLst/>
            <a:cxnLst>
              <a:cxn ang="T6">
                <a:pos x="T0" y="T1"/>
              </a:cxn>
              <a:cxn ang="T7">
                <a:pos x="T2" y="T3"/>
              </a:cxn>
              <a:cxn ang="T8">
                <a:pos x="T4" y="T5"/>
              </a:cxn>
            </a:cxnLst>
            <a:rect l="T9" t="T10" r="T11" b="T12"/>
            <a:pathLst>
              <a:path w="43200" h="38724" fill="none" extrusionOk="0">
                <a:moveTo>
                  <a:pt x="34822" y="44"/>
                </a:moveTo>
                <a:cubicBezTo>
                  <a:pt x="40106" y="4135"/>
                  <a:pt x="43200" y="10441"/>
                  <a:pt x="43200" y="17124"/>
                </a:cubicBezTo>
                <a:cubicBezTo>
                  <a:pt x="43200" y="29053"/>
                  <a:pt x="33529" y="38724"/>
                  <a:pt x="21600" y="38724"/>
                </a:cubicBezTo>
                <a:cubicBezTo>
                  <a:pt x="9670" y="38724"/>
                  <a:pt x="0" y="29053"/>
                  <a:pt x="0" y="17124"/>
                </a:cubicBezTo>
                <a:cubicBezTo>
                  <a:pt x="-1" y="10416"/>
                  <a:pt x="3116" y="4088"/>
                  <a:pt x="8434" y="0"/>
                </a:cubicBezTo>
              </a:path>
              <a:path w="43200" h="38724" stroke="0" extrusionOk="0">
                <a:moveTo>
                  <a:pt x="34822" y="44"/>
                </a:moveTo>
                <a:cubicBezTo>
                  <a:pt x="40106" y="4135"/>
                  <a:pt x="43200" y="10441"/>
                  <a:pt x="43200" y="17124"/>
                </a:cubicBezTo>
                <a:cubicBezTo>
                  <a:pt x="43200" y="29053"/>
                  <a:pt x="33529" y="38724"/>
                  <a:pt x="21600" y="38724"/>
                </a:cubicBezTo>
                <a:cubicBezTo>
                  <a:pt x="9670" y="38724"/>
                  <a:pt x="0" y="29053"/>
                  <a:pt x="0" y="17124"/>
                </a:cubicBezTo>
                <a:cubicBezTo>
                  <a:pt x="-1" y="10416"/>
                  <a:pt x="3116" y="4088"/>
                  <a:pt x="8434" y="0"/>
                </a:cubicBezTo>
                <a:lnTo>
                  <a:pt x="21600" y="17124"/>
                </a:lnTo>
                <a:lnTo>
                  <a:pt x="34822" y="44"/>
                </a:lnTo>
                <a:close/>
              </a:path>
            </a:pathLst>
          </a:custGeom>
          <a:noFill/>
          <a:ln w="19050">
            <a:solidFill>
              <a:schemeClr val="bg2"/>
            </a:solidFill>
            <a:prstDash val="dash"/>
            <a:round/>
            <a:headEnd/>
            <a:tailEnd/>
          </a:ln>
        </p:spPr>
        <p:txBody>
          <a:bodyPr wrap="none" anchor="ctr"/>
          <a:lstStyle/>
          <a:p>
            <a:endParaRPr lang="pt-BR"/>
          </a:p>
        </p:txBody>
      </p:sp>
      <p:sp>
        <p:nvSpPr>
          <p:cNvPr id="13318" name="Text Box 6"/>
          <p:cNvSpPr txBox="1">
            <a:spLocks noChangeArrowheads="1"/>
          </p:cNvSpPr>
          <p:nvPr/>
        </p:nvSpPr>
        <p:spPr bwMode="auto">
          <a:xfrm>
            <a:off x="5695950" y="1446213"/>
            <a:ext cx="971550" cy="366712"/>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fontAlgn="auto">
              <a:spcBef>
                <a:spcPct val="50000"/>
              </a:spcBef>
              <a:spcAft>
                <a:spcPts val="0"/>
              </a:spcAft>
              <a:defRPr/>
            </a:pPr>
            <a:r>
              <a:rPr lang="pt-BR" b="1" smtClean="0">
                <a:solidFill>
                  <a:srgbClr val="FFFF66"/>
                </a:solidFill>
                <a:effectLst>
                  <a:outerShdw blurRad="38100" dist="38100" dir="2700000" algn="tl">
                    <a:srgbClr val="FFFFFF"/>
                  </a:outerShdw>
                </a:effectLst>
                <a:latin typeface="Arial" charset="0"/>
              </a:rPr>
              <a:t>CRF*</a:t>
            </a:r>
          </a:p>
        </p:txBody>
      </p:sp>
      <p:sp>
        <p:nvSpPr>
          <p:cNvPr id="13319" name="Text Box 7"/>
          <p:cNvSpPr txBox="1">
            <a:spLocks noChangeArrowheads="1"/>
          </p:cNvSpPr>
          <p:nvPr/>
        </p:nvSpPr>
        <p:spPr bwMode="auto">
          <a:xfrm>
            <a:off x="5800725" y="2057400"/>
            <a:ext cx="1857375" cy="641350"/>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fontAlgn="auto">
              <a:spcBef>
                <a:spcPct val="50000"/>
              </a:spcBef>
              <a:spcAft>
                <a:spcPts val="0"/>
              </a:spcAft>
              <a:defRPr/>
            </a:pPr>
            <a:r>
              <a:rPr lang="pt-BR" b="1" smtClean="0">
                <a:solidFill>
                  <a:srgbClr val="FFFF66"/>
                </a:solidFill>
                <a:effectLst>
                  <a:outerShdw blurRad="38100" dist="38100" dir="2700000" algn="tl">
                    <a:srgbClr val="FFFFFF"/>
                  </a:outerShdw>
                </a:effectLst>
                <a:latin typeface="Arial" charset="0"/>
              </a:rPr>
              <a:t>Volume Crítico Fechamento*</a:t>
            </a:r>
          </a:p>
        </p:txBody>
      </p:sp>
      <p:sp>
        <p:nvSpPr>
          <p:cNvPr id="13320" name="Text Box 8"/>
          <p:cNvSpPr txBox="1">
            <a:spLocks noChangeArrowheads="1"/>
          </p:cNvSpPr>
          <p:nvPr/>
        </p:nvSpPr>
        <p:spPr bwMode="auto">
          <a:xfrm>
            <a:off x="4043363" y="4391025"/>
            <a:ext cx="1855787" cy="366713"/>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fontAlgn="auto">
              <a:spcBef>
                <a:spcPct val="50000"/>
              </a:spcBef>
              <a:spcAft>
                <a:spcPts val="0"/>
              </a:spcAft>
              <a:defRPr/>
            </a:pPr>
            <a:r>
              <a:rPr lang="pt-BR" b="1" smtClean="0">
                <a:solidFill>
                  <a:srgbClr val="FFFF66"/>
                </a:solidFill>
                <a:effectLst>
                  <a:outerShdw blurRad="38100" dist="38100" dir="2700000" algn="tl">
                    <a:srgbClr val="FFFFFF"/>
                  </a:outerShdw>
                </a:effectLst>
                <a:latin typeface="Arial" charset="0"/>
              </a:rPr>
              <a:t>PEEP</a:t>
            </a:r>
          </a:p>
        </p:txBody>
      </p:sp>
      <p:sp>
        <p:nvSpPr>
          <p:cNvPr id="13321" name="Text Box 9"/>
          <p:cNvSpPr txBox="1">
            <a:spLocks noChangeArrowheads="1"/>
          </p:cNvSpPr>
          <p:nvPr/>
        </p:nvSpPr>
        <p:spPr bwMode="auto">
          <a:xfrm>
            <a:off x="2474913" y="5307013"/>
            <a:ext cx="1855787" cy="646112"/>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fontAlgn="auto">
              <a:spcBef>
                <a:spcPct val="50000"/>
              </a:spcBef>
              <a:spcAft>
                <a:spcPts val="0"/>
              </a:spcAft>
              <a:defRPr/>
            </a:pPr>
            <a:r>
              <a:rPr lang="pt-BR" b="1" smtClean="0">
                <a:solidFill>
                  <a:srgbClr val="FFFF66"/>
                </a:solidFill>
                <a:effectLst>
                  <a:outerShdw blurRad="38100" dist="38100" dir="2700000" algn="tl">
                    <a:srgbClr val="FFFFFF"/>
                  </a:outerShdw>
                </a:effectLst>
                <a:latin typeface="Arial" charset="0"/>
              </a:rPr>
              <a:t>SDRA com PEEP</a:t>
            </a:r>
          </a:p>
        </p:txBody>
      </p:sp>
      <p:sp>
        <p:nvSpPr>
          <p:cNvPr id="13322" name="Text Box 10"/>
          <p:cNvSpPr txBox="1">
            <a:spLocks noChangeArrowheads="1"/>
          </p:cNvSpPr>
          <p:nvPr/>
        </p:nvSpPr>
        <p:spPr bwMode="auto">
          <a:xfrm>
            <a:off x="2474913" y="3414713"/>
            <a:ext cx="1855787" cy="366712"/>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fontAlgn="auto">
              <a:spcBef>
                <a:spcPct val="50000"/>
              </a:spcBef>
              <a:spcAft>
                <a:spcPts val="0"/>
              </a:spcAft>
              <a:defRPr/>
            </a:pPr>
            <a:r>
              <a:rPr lang="pt-BR" b="1" smtClean="0">
                <a:solidFill>
                  <a:srgbClr val="FFFF66"/>
                </a:solidFill>
                <a:effectLst>
                  <a:outerShdw blurRad="38100" dist="38100" dir="2700000" algn="tl">
                    <a:srgbClr val="FFFFFF"/>
                  </a:outerShdw>
                </a:effectLst>
                <a:latin typeface="Arial" charset="0"/>
              </a:rPr>
              <a:t>SDRA</a:t>
            </a:r>
          </a:p>
        </p:txBody>
      </p:sp>
      <p:sp>
        <p:nvSpPr>
          <p:cNvPr id="13323" name="Text Box 11"/>
          <p:cNvSpPr txBox="1">
            <a:spLocks noChangeArrowheads="1"/>
          </p:cNvSpPr>
          <p:nvPr/>
        </p:nvSpPr>
        <p:spPr bwMode="auto">
          <a:xfrm>
            <a:off x="2474913" y="2187575"/>
            <a:ext cx="1855787" cy="366713"/>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algn="ctr" fontAlgn="auto">
              <a:spcBef>
                <a:spcPct val="50000"/>
              </a:spcBef>
              <a:spcAft>
                <a:spcPts val="0"/>
              </a:spcAft>
              <a:defRPr/>
            </a:pPr>
            <a:r>
              <a:rPr lang="pt-BR" b="1" smtClean="0">
                <a:solidFill>
                  <a:srgbClr val="FFFF66"/>
                </a:solidFill>
                <a:effectLst>
                  <a:outerShdw blurRad="38100" dist="38100" dir="2700000" algn="tl">
                    <a:srgbClr val="FFFFFF"/>
                  </a:outerShdw>
                </a:effectLst>
                <a:latin typeface="Arial" charset="0"/>
              </a:rPr>
              <a:t>Normal</a:t>
            </a:r>
          </a:p>
        </p:txBody>
      </p:sp>
      <p:grpSp>
        <p:nvGrpSpPr>
          <p:cNvPr id="34826" name="Group 19"/>
          <p:cNvGrpSpPr>
            <a:grpSpLocks/>
          </p:cNvGrpSpPr>
          <p:nvPr/>
        </p:nvGrpSpPr>
        <p:grpSpPr bwMode="auto">
          <a:xfrm>
            <a:off x="4470400" y="1301750"/>
            <a:ext cx="914400" cy="1431925"/>
            <a:chOff x="3075" y="1075"/>
            <a:chExt cx="578" cy="805"/>
          </a:xfrm>
        </p:grpSpPr>
        <p:sp>
          <p:nvSpPr>
            <p:cNvPr id="34850" name="Arc 12"/>
            <p:cNvSpPr>
              <a:spLocks/>
            </p:cNvSpPr>
            <p:nvPr/>
          </p:nvSpPr>
          <p:spPr bwMode="auto">
            <a:xfrm>
              <a:off x="3075" y="1330"/>
              <a:ext cx="578" cy="550"/>
            </a:xfrm>
            <a:custGeom>
              <a:avLst/>
              <a:gdLst>
                <a:gd name="T0" fmla="*/ 0 w 43200"/>
                <a:gd name="T1" fmla="*/ 0 h 41095"/>
                <a:gd name="T2" fmla="*/ 0 w 43200"/>
                <a:gd name="T3" fmla="*/ 0 h 41095"/>
                <a:gd name="T4" fmla="*/ 0 w 43200"/>
                <a:gd name="T5" fmla="*/ 0 h 41095"/>
                <a:gd name="T6" fmla="*/ 0 60000 65536"/>
                <a:gd name="T7" fmla="*/ 0 60000 65536"/>
                <a:gd name="T8" fmla="*/ 0 60000 65536"/>
                <a:gd name="T9" fmla="*/ 0 w 43200"/>
                <a:gd name="T10" fmla="*/ 0 h 41095"/>
                <a:gd name="T11" fmla="*/ 43200 w 43200"/>
                <a:gd name="T12" fmla="*/ 41095 h 41095"/>
              </a:gdLst>
              <a:ahLst/>
              <a:cxnLst>
                <a:cxn ang="T6">
                  <a:pos x="T0" y="T1"/>
                </a:cxn>
                <a:cxn ang="T7">
                  <a:pos x="T2" y="T3"/>
                </a:cxn>
                <a:cxn ang="T8">
                  <a:pos x="T4" y="T5"/>
                </a:cxn>
              </a:cxnLst>
              <a:rect l="T9" t="T10" r="T11" b="T12"/>
              <a:pathLst>
                <a:path w="43200" h="41095" fill="none"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path>
                <a:path w="43200" h="41095" stroke="0"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lnTo>
                    <a:pt x="21600" y="19495"/>
                  </a:lnTo>
                  <a:lnTo>
                    <a:pt x="31070" y="81"/>
                  </a:lnTo>
                  <a:close/>
                </a:path>
              </a:pathLst>
            </a:custGeom>
            <a:noFill/>
            <a:ln w="38100">
              <a:solidFill>
                <a:srgbClr val="FFFF00"/>
              </a:solidFill>
              <a:round/>
              <a:headEnd/>
              <a:tailEnd/>
            </a:ln>
          </p:spPr>
          <p:txBody>
            <a:bodyPr wrap="none" anchor="ctr"/>
            <a:lstStyle/>
            <a:p>
              <a:endParaRPr lang="pt-BR"/>
            </a:p>
          </p:txBody>
        </p:sp>
        <p:sp>
          <p:nvSpPr>
            <p:cNvPr id="34851" name="Line 13"/>
            <p:cNvSpPr>
              <a:spLocks noChangeShapeType="1"/>
            </p:cNvSpPr>
            <p:nvPr/>
          </p:nvSpPr>
          <p:spPr bwMode="auto">
            <a:xfrm>
              <a:off x="3245" y="1075"/>
              <a:ext cx="0" cy="263"/>
            </a:xfrm>
            <a:prstGeom prst="line">
              <a:avLst/>
            </a:prstGeom>
            <a:noFill/>
            <a:ln w="38100">
              <a:solidFill>
                <a:srgbClr val="FFFF00"/>
              </a:solidFill>
              <a:round/>
              <a:headEnd/>
              <a:tailEnd/>
            </a:ln>
          </p:spPr>
          <p:txBody>
            <a:bodyPr wrap="none" anchor="ctr"/>
            <a:lstStyle/>
            <a:p>
              <a:endParaRPr lang="pt-BR"/>
            </a:p>
          </p:txBody>
        </p:sp>
        <p:sp>
          <p:nvSpPr>
            <p:cNvPr id="34852" name="Line 14"/>
            <p:cNvSpPr>
              <a:spLocks noChangeShapeType="1"/>
            </p:cNvSpPr>
            <p:nvPr/>
          </p:nvSpPr>
          <p:spPr bwMode="auto">
            <a:xfrm>
              <a:off x="3497" y="1075"/>
              <a:ext cx="0" cy="263"/>
            </a:xfrm>
            <a:prstGeom prst="line">
              <a:avLst/>
            </a:prstGeom>
            <a:noFill/>
            <a:ln w="38100">
              <a:solidFill>
                <a:srgbClr val="FFFF00"/>
              </a:solidFill>
              <a:round/>
              <a:headEnd/>
              <a:tailEnd/>
            </a:ln>
          </p:spPr>
          <p:txBody>
            <a:bodyPr wrap="none" anchor="ctr"/>
            <a:lstStyle/>
            <a:p>
              <a:endParaRPr lang="pt-BR"/>
            </a:p>
          </p:txBody>
        </p:sp>
      </p:grpSp>
      <p:sp>
        <p:nvSpPr>
          <p:cNvPr id="34827" name="Line 16"/>
          <p:cNvSpPr>
            <a:spLocks noChangeShapeType="1"/>
          </p:cNvSpPr>
          <p:nvPr/>
        </p:nvSpPr>
        <p:spPr bwMode="auto">
          <a:xfrm flipH="1">
            <a:off x="5308600" y="1660525"/>
            <a:ext cx="469900" cy="204788"/>
          </a:xfrm>
          <a:prstGeom prst="line">
            <a:avLst/>
          </a:prstGeom>
          <a:noFill/>
          <a:ln w="19050">
            <a:solidFill>
              <a:schemeClr val="folHlink"/>
            </a:solidFill>
            <a:round/>
            <a:headEnd/>
            <a:tailEnd type="triangle" w="med" len="med"/>
          </a:ln>
        </p:spPr>
        <p:txBody>
          <a:bodyPr/>
          <a:lstStyle/>
          <a:p>
            <a:endParaRPr lang="pt-BR"/>
          </a:p>
        </p:txBody>
      </p:sp>
      <p:sp>
        <p:nvSpPr>
          <p:cNvPr id="34828" name="Line 17"/>
          <p:cNvSpPr>
            <a:spLocks noChangeShapeType="1"/>
          </p:cNvSpPr>
          <p:nvPr/>
        </p:nvSpPr>
        <p:spPr bwMode="auto">
          <a:xfrm flipH="1">
            <a:off x="5162550" y="2343150"/>
            <a:ext cx="0" cy="0"/>
          </a:xfrm>
          <a:prstGeom prst="line">
            <a:avLst/>
          </a:prstGeom>
          <a:noFill/>
          <a:ln w="19050">
            <a:solidFill>
              <a:schemeClr val="tx1"/>
            </a:solidFill>
            <a:round/>
            <a:headEnd/>
            <a:tailEnd type="triangle" w="med" len="med"/>
          </a:ln>
        </p:spPr>
        <p:txBody>
          <a:bodyPr/>
          <a:lstStyle/>
          <a:p>
            <a:endParaRPr lang="pt-BR"/>
          </a:p>
        </p:txBody>
      </p:sp>
      <p:sp>
        <p:nvSpPr>
          <p:cNvPr id="34829" name="Line 18"/>
          <p:cNvSpPr>
            <a:spLocks noChangeShapeType="1"/>
          </p:cNvSpPr>
          <p:nvPr/>
        </p:nvSpPr>
        <p:spPr bwMode="auto">
          <a:xfrm flipH="1">
            <a:off x="5208588" y="2292350"/>
            <a:ext cx="557212" cy="0"/>
          </a:xfrm>
          <a:prstGeom prst="line">
            <a:avLst/>
          </a:prstGeom>
          <a:noFill/>
          <a:ln w="19050">
            <a:solidFill>
              <a:schemeClr val="folHlink"/>
            </a:solidFill>
            <a:round/>
            <a:headEnd/>
            <a:tailEnd type="triangle" w="med" len="med"/>
          </a:ln>
        </p:spPr>
        <p:txBody>
          <a:bodyPr/>
          <a:lstStyle/>
          <a:p>
            <a:endParaRPr lang="pt-BR"/>
          </a:p>
        </p:txBody>
      </p:sp>
      <p:sp>
        <p:nvSpPr>
          <p:cNvPr id="34830" name="Arc 21"/>
          <p:cNvSpPr>
            <a:spLocks/>
          </p:cNvSpPr>
          <p:nvPr/>
        </p:nvSpPr>
        <p:spPr bwMode="auto">
          <a:xfrm>
            <a:off x="4683125" y="3446463"/>
            <a:ext cx="466725" cy="498475"/>
          </a:xfrm>
          <a:custGeom>
            <a:avLst/>
            <a:gdLst>
              <a:gd name="T0" fmla="*/ 49251662 w 43200"/>
              <a:gd name="T1" fmla="*/ 146395 h 41095"/>
              <a:gd name="T2" fmla="*/ 19497777 w 43200"/>
              <a:gd name="T3" fmla="*/ 0 h 41095"/>
              <a:gd name="T4" fmla="*/ 34240019 w 43200"/>
              <a:gd name="T5" fmla="*/ 34792571 h 41095"/>
              <a:gd name="T6" fmla="*/ 0 60000 65536"/>
              <a:gd name="T7" fmla="*/ 0 60000 65536"/>
              <a:gd name="T8" fmla="*/ 0 60000 65536"/>
              <a:gd name="T9" fmla="*/ 0 w 43200"/>
              <a:gd name="T10" fmla="*/ 0 h 41095"/>
              <a:gd name="T11" fmla="*/ 43200 w 43200"/>
              <a:gd name="T12" fmla="*/ 41095 h 41095"/>
            </a:gdLst>
            <a:ahLst/>
            <a:cxnLst>
              <a:cxn ang="T6">
                <a:pos x="T0" y="T1"/>
              </a:cxn>
              <a:cxn ang="T7">
                <a:pos x="T2" y="T3"/>
              </a:cxn>
              <a:cxn ang="T8">
                <a:pos x="T4" y="T5"/>
              </a:cxn>
            </a:cxnLst>
            <a:rect l="T9" t="T10" r="T11" b="T12"/>
            <a:pathLst>
              <a:path w="43200" h="41095" fill="none"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path>
              <a:path w="43200" h="41095" stroke="0"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lnTo>
                  <a:pt x="21600" y="19495"/>
                </a:lnTo>
                <a:lnTo>
                  <a:pt x="31070" y="81"/>
                </a:lnTo>
                <a:close/>
              </a:path>
            </a:pathLst>
          </a:custGeom>
          <a:noFill/>
          <a:ln w="38100">
            <a:solidFill>
              <a:srgbClr val="FFFF00"/>
            </a:solidFill>
            <a:round/>
            <a:headEnd/>
            <a:tailEnd/>
          </a:ln>
        </p:spPr>
        <p:txBody>
          <a:bodyPr wrap="none" anchor="ctr"/>
          <a:lstStyle/>
          <a:p>
            <a:endParaRPr lang="pt-BR"/>
          </a:p>
        </p:txBody>
      </p:sp>
      <p:grpSp>
        <p:nvGrpSpPr>
          <p:cNvPr id="34831" name="Group 24"/>
          <p:cNvGrpSpPr>
            <a:grpSpLocks/>
          </p:cNvGrpSpPr>
          <p:nvPr/>
        </p:nvGrpSpPr>
        <p:grpSpPr bwMode="auto">
          <a:xfrm>
            <a:off x="4819650" y="3001963"/>
            <a:ext cx="203200" cy="450850"/>
            <a:chOff x="3296" y="2150"/>
            <a:chExt cx="129" cy="134"/>
          </a:xfrm>
        </p:grpSpPr>
        <p:sp>
          <p:nvSpPr>
            <p:cNvPr id="34848" name="Line 22"/>
            <p:cNvSpPr>
              <a:spLocks noChangeShapeType="1"/>
            </p:cNvSpPr>
            <p:nvPr/>
          </p:nvSpPr>
          <p:spPr bwMode="auto">
            <a:xfrm>
              <a:off x="3296" y="2150"/>
              <a:ext cx="0" cy="134"/>
            </a:xfrm>
            <a:prstGeom prst="line">
              <a:avLst/>
            </a:prstGeom>
            <a:noFill/>
            <a:ln w="38100">
              <a:solidFill>
                <a:srgbClr val="FFFF00"/>
              </a:solidFill>
              <a:round/>
              <a:headEnd/>
              <a:tailEnd/>
            </a:ln>
          </p:spPr>
          <p:txBody>
            <a:bodyPr wrap="none" anchor="ctr"/>
            <a:lstStyle/>
            <a:p>
              <a:endParaRPr lang="pt-BR"/>
            </a:p>
          </p:txBody>
        </p:sp>
        <p:sp>
          <p:nvSpPr>
            <p:cNvPr id="34849" name="Line 23"/>
            <p:cNvSpPr>
              <a:spLocks noChangeShapeType="1"/>
            </p:cNvSpPr>
            <p:nvPr/>
          </p:nvSpPr>
          <p:spPr bwMode="auto">
            <a:xfrm>
              <a:off x="3425" y="2150"/>
              <a:ext cx="0" cy="134"/>
            </a:xfrm>
            <a:prstGeom prst="line">
              <a:avLst/>
            </a:prstGeom>
            <a:noFill/>
            <a:ln w="38100">
              <a:solidFill>
                <a:srgbClr val="FFFF00"/>
              </a:solidFill>
              <a:round/>
              <a:headEnd/>
              <a:tailEnd/>
            </a:ln>
          </p:spPr>
          <p:txBody>
            <a:bodyPr wrap="none" anchor="ctr"/>
            <a:lstStyle/>
            <a:p>
              <a:endParaRPr lang="pt-BR"/>
            </a:p>
          </p:txBody>
        </p:sp>
      </p:grpSp>
      <p:sp>
        <p:nvSpPr>
          <p:cNvPr id="34832" name="Arc 25"/>
          <p:cNvSpPr>
            <a:spLocks/>
          </p:cNvSpPr>
          <p:nvPr/>
        </p:nvSpPr>
        <p:spPr bwMode="auto">
          <a:xfrm>
            <a:off x="4597400" y="3460750"/>
            <a:ext cx="633413" cy="679450"/>
          </a:xfrm>
          <a:custGeom>
            <a:avLst/>
            <a:gdLst>
              <a:gd name="T0" fmla="*/ 124056036 w 43200"/>
              <a:gd name="T1" fmla="*/ 370684 h 41095"/>
              <a:gd name="T2" fmla="*/ 49111475 w 43200"/>
              <a:gd name="T3" fmla="*/ 0 h 41095"/>
              <a:gd name="T4" fmla="*/ 86244367 w 43200"/>
              <a:gd name="T5" fmla="*/ 88110619 h 41095"/>
              <a:gd name="T6" fmla="*/ 0 60000 65536"/>
              <a:gd name="T7" fmla="*/ 0 60000 65536"/>
              <a:gd name="T8" fmla="*/ 0 60000 65536"/>
              <a:gd name="T9" fmla="*/ 0 w 43200"/>
              <a:gd name="T10" fmla="*/ 0 h 41095"/>
              <a:gd name="T11" fmla="*/ 43200 w 43200"/>
              <a:gd name="T12" fmla="*/ 41095 h 41095"/>
            </a:gdLst>
            <a:ahLst/>
            <a:cxnLst>
              <a:cxn ang="T6">
                <a:pos x="T0" y="T1"/>
              </a:cxn>
              <a:cxn ang="T7">
                <a:pos x="T2" y="T3"/>
              </a:cxn>
              <a:cxn ang="T8">
                <a:pos x="T4" y="T5"/>
              </a:cxn>
            </a:cxnLst>
            <a:rect l="T9" t="T10" r="T11" b="T12"/>
            <a:pathLst>
              <a:path w="43200" h="41095" fill="none"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path>
              <a:path w="43200" h="41095" stroke="0"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lnTo>
                  <a:pt x="21600" y="19495"/>
                </a:lnTo>
                <a:lnTo>
                  <a:pt x="31070" y="81"/>
                </a:lnTo>
                <a:close/>
              </a:path>
            </a:pathLst>
          </a:custGeom>
          <a:noFill/>
          <a:ln w="19050">
            <a:solidFill>
              <a:srgbClr val="DEDED7"/>
            </a:solidFill>
            <a:prstDash val="dash"/>
            <a:round/>
            <a:headEnd/>
            <a:tailEnd/>
          </a:ln>
        </p:spPr>
        <p:txBody>
          <a:bodyPr wrap="none" anchor="ctr"/>
          <a:lstStyle/>
          <a:p>
            <a:endParaRPr lang="pt-BR"/>
          </a:p>
        </p:txBody>
      </p:sp>
      <p:sp>
        <p:nvSpPr>
          <p:cNvPr id="34833" name="Line 26"/>
          <p:cNvSpPr>
            <a:spLocks noChangeShapeType="1"/>
          </p:cNvSpPr>
          <p:nvPr/>
        </p:nvSpPr>
        <p:spPr bwMode="auto">
          <a:xfrm flipH="1">
            <a:off x="5162550" y="3736975"/>
            <a:ext cx="555625" cy="0"/>
          </a:xfrm>
          <a:prstGeom prst="line">
            <a:avLst/>
          </a:prstGeom>
          <a:noFill/>
          <a:ln w="19050">
            <a:solidFill>
              <a:schemeClr val="folHlink"/>
            </a:solidFill>
            <a:round/>
            <a:headEnd/>
            <a:tailEnd type="triangle" w="med" len="med"/>
          </a:ln>
        </p:spPr>
        <p:txBody>
          <a:bodyPr/>
          <a:lstStyle/>
          <a:p>
            <a:endParaRPr lang="pt-BR"/>
          </a:p>
        </p:txBody>
      </p:sp>
      <p:sp>
        <p:nvSpPr>
          <p:cNvPr id="34834" name="Line 28"/>
          <p:cNvSpPr>
            <a:spLocks noChangeShapeType="1"/>
          </p:cNvSpPr>
          <p:nvPr/>
        </p:nvSpPr>
        <p:spPr bwMode="auto">
          <a:xfrm>
            <a:off x="4083050" y="3736975"/>
            <a:ext cx="557213" cy="0"/>
          </a:xfrm>
          <a:prstGeom prst="line">
            <a:avLst/>
          </a:prstGeom>
          <a:noFill/>
          <a:ln w="19050">
            <a:solidFill>
              <a:schemeClr val="folHlink"/>
            </a:solidFill>
            <a:round/>
            <a:headEnd/>
            <a:tailEnd type="triangle" w="med" len="med"/>
          </a:ln>
        </p:spPr>
        <p:txBody>
          <a:bodyPr/>
          <a:lstStyle/>
          <a:p>
            <a:endParaRPr lang="pt-BR"/>
          </a:p>
        </p:txBody>
      </p:sp>
      <p:sp>
        <p:nvSpPr>
          <p:cNvPr id="34835" name="Line 29"/>
          <p:cNvSpPr>
            <a:spLocks noChangeShapeType="1"/>
          </p:cNvSpPr>
          <p:nvPr/>
        </p:nvSpPr>
        <p:spPr bwMode="auto">
          <a:xfrm>
            <a:off x="4746625" y="3506788"/>
            <a:ext cx="114300" cy="134937"/>
          </a:xfrm>
          <a:prstGeom prst="line">
            <a:avLst/>
          </a:prstGeom>
          <a:noFill/>
          <a:ln w="19050">
            <a:solidFill>
              <a:schemeClr val="folHlink"/>
            </a:solidFill>
            <a:round/>
            <a:headEnd/>
            <a:tailEnd type="triangle" w="med" len="med"/>
          </a:ln>
        </p:spPr>
        <p:txBody>
          <a:bodyPr/>
          <a:lstStyle/>
          <a:p>
            <a:endParaRPr lang="pt-BR"/>
          </a:p>
        </p:txBody>
      </p:sp>
      <p:sp>
        <p:nvSpPr>
          <p:cNvPr id="34836" name="Line 30"/>
          <p:cNvSpPr>
            <a:spLocks noChangeShapeType="1"/>
          </p:cNvSpPr>
          <p:nvPr/>
        </p:nvSpPr>
        <p:spPr bwMode="auto">
          <a:xfrm>
            <a:off x="4991100" y="3721100"/>
            <a:ext cx="112713" cy="134938"/>
          </a:xfrm>
          <a:prstGeom prst="line">
            <a:avLst/>
          </a:prstGeom>
          <a:noFill/>
          <a:ln w="19050">
            <a:solidFill>
              <a:schemeClr val="folHlink"/>
            </a:solidFill>
            <a:round/>
            <a:headEnd type="triangle" w="med" len="med"/>
            <a:tailEnd/>
          </a:ln>
        </p:spPr>
        <p:txBody>
          <a:bodyPr/>
          <a:lstStyle/>
          <a:p>
            <a:endParaRPr lang="pt-BR"/>
          </a:p>
        </p:txBody>
      </p:sp>
      <p:sp>
        <p:nvSpPr>
          <p:cNvPr id="34837" name="Line 31"/>
          <p:cNvSpPr>
            <a:spLocks noChangeShapeType="1"/>
          </p:cNvSpPr>
          <p:nvPr/>
        </p:nvSpPr>
        <p:spPr bwMode="auto">
          <a:xfrm flipH="1">
            <a:off x="4730750" y="3721100"/>
            <a:ext cx="112713" cy="134938"/>
          </a:xfrm>
          <a:prstGeom prst="line">
            <a:avLst/>
          </a:prstGeom>
          <a:noFill/>
          <a:ln w="19050">
            <a:solidFill>
              <a:schemeClr val="folHlink"/>
            </a:solidFill>
            <a:round/>
            <a:headEnd type="triangle" w="med" len="med"/>
            <a:tailEnd/>
          </a:ln>
        </p:spPr>
        <p:txBody>
          <a:bodyPr/>
          <a:lstStyle/>
          <a:p>
            <a:endParaRPr lang="pt-BR"/>
          </a:p>
        </p:txBody>
      </p:sp>
      <p:sp>
        <p:nvSpPr>
          <p:cNvPr id="34838" name="Line 32"/>
          <p:cNvSpPr>
            <a:spLocks noChangeShapeType="1"/>
          </p:cNvSpPr>
          <p:nvPr/>
        </p:nvSpPr>
        <p:spPr bwMode="auto">
          <a:xfrm flipH="1">
            <a:off x="4968875" y="3506788"/>
            <a:ext cx="114300" cy="134937"/>
          </a:xfrm>
          <a:prstGeom prst="line">
            <a:avLst/>
          </a:prstGeom>
          <a:noFill/>
          <a:ln w="19050">
            <a:solidFill>
              <a:schemeClr val="folHlink"/>
            </a:solidFill>
            <a:round/>
            <a:headEnd/>
            <a:tailEnd type="triangle" w="med" len="med"/>
          </a:ln>
        </p:spPr>
        <p:txBody>
          <a:bodyPr/>
          <a:lstStyle/>
          <a:p>
            <a:endParaRPr lang="pt-BR"/>
          </a:p>
        </p:txBody>
      </p:sp>
      <p:sp>
        <p:nvSpPr>
          <p:cNvPr id="34839" name="Line 33"/>
          <p:cNvSpPr>
            <a:spLocks noChangeShapeType="1"/>
          </p:cNvSpPr>
          <p:nvPr/>
        </p:nvSpPr>
        <p:spPr bwMode="auto">
          <a:xfrm flipV="1">
            <a:off x="4913313" y="3762375"/>
            <a:ext cx="0" cy="138113"/>
          </a:xfrm>
          <a:prstGeom prst="line">
            <a:avLst/>
          </a:prstGeom>
          <a:noFill/>
          <a:ln w="19050">
            <a:solidFill>
              <a:schemeClr val="folHlink"/>
            </a:solidFill>
            <a:round/>
            <a:headEnd/>
            <a:tailEnd type="triangle" w="med" len="med"/>
          </a:ln>
        </p:spPr>
        <p:txBody>
          <a:bodyPr/>
          <a:lstStyle/>
          <a:p>
            <a:endParaRPr lang="pt-BR"/>
          </a:p>
        </p:txBody>
      </p:sp>
      <p:sp>
        <p:nvSpPr>
          <p:cNvPr id="34840" name="Line 34"/>
          <p:cNvSpPr>
            <a:spLocks noChangeShapeType="1"/>
          </p:cNvSpPr>
          <p:nvPr/>
        </p:nvSpPr>
        <p:spPr bwMode="auto">
          <a:xfrm flipV="1">
            <a:off x="4913313" y="3986213"/>
            <a:ext cx="0" cy="477837"/>
          </a:xfrm>
          <a:prstGeom prst="line">
            <a:avLst/>
          </a:prstGeom>
          <a:noFill/>
          <a:ln w="19050">
            <a:solidFill>
              <a:schemeClr val="folHlink"/>
            </a:solidFill>
            <a:round/>
            <a:headEnd/>
            <a:tailEnd type="triangle" w="med" len="med"/>
          </a:ln>
        </p:spPr>
        <p:txBody>
          <a:bodyPr/>
          <a:lstStyle/>
          <a:p>
            <a:endParaRPr lang="pt-BR"/>
          </a:p>
        </p:txBody>
      </p:sp>
      <p:sp>
        <p:nvSpPr>
          <p:cNvPr id="34841" name="Arc 35"/>
          <p:cNvSpPr>
            <a:spLocks/>
          </p:cNvSpPr>
          <p:nvPr/>
        </p:nvSpPr>
        <p:spPr bwMode="auto">
          <a:xfrm>
            <a:off x="4454525" y="5492750"/>
            <a:ext cx="914400" cy="881063"/>
          </a:xfrm>
          <a:custGeom>
            <a:avLst/>
            <a:gdLst>
              <a:gd name="T0" fmla="*/ 372909288 w 43200"/>
              <a:gd name="T1" fmla="*/ 808082 h 41095"/>
              <a:gd name="T2" fmla="*/ 147627668 w 43200"/>
              <a:gd name="T3" fmla="*/ 0 h 41095"/>
              <a:gd name="T4" fmla="*/ 259248308 w 43200"/>
              <a:gd name="T5" fmla="*/ 192121873 h 41095"/>
              <a:gd name="T6" fmla="*/ 0 60000 65536"/>
              <a:gd name="T7" fmla="*/ 0 60000 65536"/>
              <a:gd name="T8" fmla="*/ 0 60000 65536"/>
              <a:gd name="T9" fmla="*/ 0 w 43200"/>
              <a:gd name="T10" fmla="*/ 0 h 41095"/>
              <a:gd name="T11" fmla="*/ 43200 w 43200"/>
              <a:gd name="T12" fmla="*/ 41095 h 41095"/>
            </a:gdLst>
            <a:ahLst/>
            <a:cxnLst>
              <a:cxn ang="T6">
                <a:pos x="T0" y="T1"/>
              </a:cxn>
              <a:cxn ang="T7">
                <a:pos x="T2" y="T3"/>
              </a:cxn>
              <a:cxn ang="T8">
                <a:pos x="T4" y="T5"/>
              </a:cxn>
            </a:cxnLst>
            <a:rect l="T9" t="T10" r="T11" b="T12"/>
            <a:pathLst>
              <a:path w="43200" h="41095" fill="none"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path>
              <a:path w="43200" h="41095" stroke="0" extrusionOk="0">
                <a:moveTo>
                  <a:pt x="31070" y="81"/>
                </a:moveTo>
                <a:cubicBezTo>
                  <a:pt x="38491" y="3702"/>
                  <a:pt x="43200" y="11237"/>
                  <a:pt x="43200" y="19495"/>
                </a:cubicBezTo>
                <a:cubicBezTo>
                  <a:pt x="43200" y="31424"/>
                  <a:pt x="33529" y="41095"/>
                  <a:pt x="21600" y="41095"/>
                </a:cubicBezTo>
                <a:cubicBezTo>
                  <a:pt x="9670" y="41095"/>
                  <a:pt x="0" y="31424"/>
                  <a:pt x="0" y="19495"/>
                </a:cubicBezTo>
                <a:cubicBezTo>
                  <a:pt x="-1" y="11169"/>
                  <a:pt x="4785" y="3584"/>
                  <a:pt x="12299" y="-1"/>
                </a:cubicBezTo>
                <a:lnTo>
                  <a:pt x="21600" y="19495"/>
                </a:lnTo>
                <a:lnTo>
                  <a:pt x="31070" y="81"/>
                </a:lnTo>
                <a:close/>
              </a:path>
            </a:pathLst>
          </a:custGeom>
          <a:noFill/>
          <a:ln w="38100">
            <a:solidFill>
              <a:srgbClr val="FFFF00"/>
            </a:solidFill>
            <a:round/>
            <a:headEnd/>
            <a:tailEnd/>
          </a:ln>
        </p:spPr>
        <p:txBody>
          <a:bodyPr wrap="none" anchor="ctr"/>
          <a:lstStyle/>
          <a:p>
            <a:endParaRPr lang="pt-BR"/>
          </a:p>
        </p:txBody>
      </p:sp>
      <p:grpSp>
        <p:nvGrpSpPr>
          <p:cNvPr id="34842" name="Group 36"/>
          <p:cNvGrpSpPr>
            <a:grpSpLocks/>
          </p:cNvGrpSpPr>
          <p:nvPr/>
        </p:nvGrpSpPr>
        <p:grpSpPr bwMode="auto">
          <a:xfrm>
            <a:off x="4741863" y="4706938"/>
            <a:ext cx="358775" cy="798512"/>
            <a:chOff x="3296" y="2150"/>
            <a:chExt cx="129" cy="134"/>
          </a:xfrm>
        </p:grpSpPr>
        <p:sp>
          <p:nvSpPr>
            <p:cNvPr id="34846" name="Line 37"/>
            <p:cNvSpPr>
              <a:spLocks noChangeShapeType="1"/>
            </p:cNvSpPr>
            <p:nvPr/>
          </p:nvSpPr>
          <p:spPr bwMode="auto">
            <a:xfrm>
              <a:off x="3296" y="2150"/>
              <a:ext cx="0" cy="134"/>
            </a:xfrm>
            <a:prstGeom prst="line">
              <a:avLst/>
            </a:prstGeom>
            <a:noFill/>
            <a:ln w="38100">
              <a:solidFill>
                <a:srgbClr val="FFFF00"/>
              </a:solidFill>
              <a:round/>
              <a:headEnd/>
              <a:tailEnd/>
            </a:ln>
          </p:spPr>
          <p:txBody>
            <a:bodyPr wrap="none" anchor="ctr"/>
            <a:lstStyle/>
            <a:p>
              <a:endParaRPr lang="pt-BR"/>
            </a:p>
          </p:txBody>
        </p:sp>
        <p:sp>
          <p:nvSpPr>
            <p:cNvPr id="34847" name="Line 38"/>
            <p:cNvSpPr>
              <a:spLocks noChangeShapeType="1"/>
            </p:cNvSpPr>
            <p:nvPr/>
          </p:nvSpPr>
          <p:spPr bwMode="auto">
            <a:xfrm>
              <a:off x="3425" y="2150"/>
              <a:ext cx="0" cy="134"/>
            </a:xfrm>
            <a:prstGeom prst="line">
              <a:avLst/>
            </a:prstGeom>
            <a:noFill/>
            <a:ln w="38100">
              <a:solidFill>
                <a:srgbClr val="FFFF00"/>
              </a:solidFill>
              <a:round/>
              <a:headEnd/>
              <a:tailEnd/>
            </a:ln>
          </p:spPr>
          <p:txBody>
            <a:bodyPr wrap="none" anchor="ctr"/>
            <a:lstStyle/>
            <a:p>
              <a:endParaRPr lang="pt-BR"/>
            </a:p>
          </p:txBody>
        </p:sp>
      </p:grpSp>
      <p:sp>
        <p:nvSpPr>
          <p:cNvPr id="34843" name="Arc 40"/>
          <p:cNvSpPr>
            <a:spLocks/>
          </p:cNvSpPr>
          <p:nvPr/>
        </p:nvSpPr>
        <p:spPr bwMode="auto">
          <a:xfrm>
            <a:off x="4568825" y="5507038"/>
            <a:ext cx="682625" cy="596900"/>
          </a:xfrm>
          <a:custGeom>
            <a:avLst/>
            <a:gdLst>
              <a:gd name="T0" fmla="*/ 166374673 w 43200"/>
              <a:gd name="T1" fmla="*/ 1311868 h 40040"/>
              <a:gd name="T2" fmla="*/ 51447104 w 43200"/>
              <a:gd name="T3" fmla="*/ 0 h 40040"/>
              <a:gd name="T4" fmla="*/ 107357839 w 43200"/>
              <a:gd name="T5" fmla="*/ 61091871 h 40040"/>
              <a:gd name="T6" fmla="*/ 0 60000 65536"/>
              <a:gd name="T7" fmla="*/ 0 60000 65536"/>
              <a:gd name="T8" fmla="*/ 0 60000 65536"/>
              <a:gd name="T9" fmla="*/ 0 w 43200"/>
              <a:gd name="T10" fmla="*/ 0 h 40040"/>
              <a:gd name="T11" fmla="*/ 43200 w 43200"/>
              <a:gd name="T12" fmla="*/ 40040 h 40040"/>
            </a:gdLst>
            <a:ahLst/>
            <a:cxnLst>
              <a:cxn ang="T6">
                <a:pos x="T0" y="T1"/>
              </a:cxn>
              <a:cxn ang="T7">
                <a:pos x="T2" y="T3"/>
              </a:cxn>
              <a:cxn ang="T8">
                <a:pos x="T4" y="T5"/>
              </a:cxn>
            </a:cxnLst>
            <a:rect l="T9" t="T10" r="T11" b="T12"/>
            <a:pathLst>
              <a:path w="43200" h="40040" fill="none" extrusionOk="0">
                <a:moveTo>
                  <a:pt x="33473" y="396"/>
                </a:moveTo>
                <a:cubicBezTo>
                  <a:pt x="39544" y="4391"/>
                  <a:pt x="43200" y="11172"/>
                  <a:pt x="43200" y="18440"/>
                </a:cubicBezTo>
                <a:cubicBezTo>
                  <a:pt x="43200" y="30369"/>
                  <a:pt x="33529" y="40040"/>
                  <a:pt x="21600" y="40040"/>
                </a:cubicBezTo>
                <a:cubicBezTo>
                  <a:pt x="9670" y="40040"/>
                  <a:pt x="0" y="30369"/>
                  <a:pt x="0" y="18440"/>
                </a:cubicBezTo>
                <a:cubicBezTo>
                  <a:pt x="-1" y="10909"/>
                  <a:pt x="3922" y="3922"/>
                  <a:pt x="10351" y="0"/>
                </a:cubicBezTo>
              </a:path>
              <a:path w="43200" h="40040" stroke="0" extrusionOk="0">
                <a:moveTo>
                  <a:pt x="33473" y="396"/>
                </a:moveTo>
                <a:cubicBezTo>
                  <a:pt x="39544" y="4391"/>
                  <a:pt x="43200" y="11172"/>
                  <a:pt x="43200" y="18440"/>
                </a:cubicBezTo>
                <a:cubicBezTo>
                  <a:pt x="43200" y="30369"/>
                  <a:pt x="33529" y="40040"/>
                  <a:pt x="21600" y="40040"/>
                </a:cubicBezTo>
                <a:cubicBezTo>
                  <a:pt x="9670" y="40040"/>
                  <a:pt x="0" y="30369"/>
                  <a:pt x="0" y="18440"/>
                </a:cubicBezTo>
                <a:cubicBezTo>
                  <a:pt x="-1" y="10909"/>
                  <a:pt x="3922" y="3922"/>
                  <a:pt x="10351" y="0"/>
                </a:cubicBezTo>
                <a:lnTo>
                  <a:pt x="21600" y="18440"/>
                </a:lnTo>
                <a:lnTo>
                  <a:pt x="33473" y="396"/>
                </a:lnTo>
                <a:close/>
              </a:path>
            </a:pathLst>
          </a:custGeom>
          <a:noFill/>
          <a:ln w="19050">
            <a:solidFill>
              <a:srgbClr val="DEDED7"/>
            </a:solidFill>
            <a:prstDash val="dash"/>
            <a:round/>
            <a:headEnd/>
            <a:tailEnd/>
          </a:ln>
        </p:spPr>
        <p:txBody>
          <a:bodyPr wrap="none" anchor="ctr"/>
          <a:lstStyle/>
          <a:p>
            <a:endParaRPr lang="pt-BR"/>
          </a:p>
        </p:txBody>
      </p:sp>
      <p:sp>
        <p:nvSpPr>
          <p:cNvPr id="34844" name="AutoShape 41"/>
          <p:cNvSpPr>
            <a:spLocks noChangeArrowheads="1"/>
          </p:cNvSpPr>
          <p:nvPr/>
        </p:nvSpPr>
        <p:spPr bwMode="auto">
          <a:xfrm>
            <a:off x="4852988" y="5002213"/>
            <a:ext cx="158750" cy="1006475"/>
          </a:xfrm>
          <a:prstGeom prst="downArrow">
            <a:avLst>
              <a:gd name="adj1" fmla="val 50491"/>
              <a:gd name="adj2" fmla="val 173235"/>
            </a:avLst>
          </a:prstGeom>
          <a:solidFill>
            <a:schemeClr val="bg1"/>
          </a:solidFill>
          <a:ln w="9525">
            <a:noFill/>
            <a:miter lim="800000"/>
            <a:headEnd/>
            <a:tailEnd/>
          </a:ln>
        </p:spPr>
        <p:txBody>
          <a:bodyPr wrap="none" anchor="ctr"/>
          <a:lstStyle/>
          <a:p>
            <a:endParaRPr lang="pt-BR">
              <a:latin typeface="Calisto MT"/>
            </a:endParaRPr>
          </a:p>
        </p:txBody>
      </p:sp>
      <p:sp>
        <p:nvSpPr>
          <p:cNvPr id="5" name="TextBox 4"/>
          <p:cNvSpPr txBox="1">
            <a:spLocks noChangeArrowheads="1"/>
          </p:cNvSpPr>
          <p:nvPr/>
        </p:nvSpPr>
        <p:spPr bwMode="auto">
          <a:xfrm>
            <a:off x="6667500" y="5657850"/>
            <a:ext cx="2462213" cy="1190625"/>
          </a:xfrm>
          <a:prstGeom prst="rect">
            <a:avLst/>
          </a:prstGeom>
          <a:noFill/>
          <a:ln w="9525">
            <a:noFill/>
            <a:miter lim="800000"/>
            <a:headEnd/>
            <a:tailEnd/>
          </a:ln>
        </p:spPr>
        <p:txBody>
          <a:bodyPr>
            <a:spAutoFit/>
          </a:bodyPr>
          <a:lstStyle/>
          <a:p>
            <a:r>
              <a:rPr lang="pt-BR">
                <a:solidFill>
                  <a:srgbClr val="FFFFFF"/>
                </a:solidFill>
                <a:latin typeface="Calisto MT"/>
              </a:rPr>
              <a:t>* Gemência: tentativa de aumentar a CRF e reduzir trabalho respiratório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90"/>
        </a:solidFill>
        <a:effectLst/>
      </p:bgPr>
    </p:bg>
    <p:spTree>
      <p:nvGrpSpPr>
        <p:cNvPr id="1" name=""/>
        <p:cNvGrpSpPr/>
        <p:nvPr/>
      </p:nvGrpSpPr>
      <p:grpSpPr>
        <a:xfrm>
          <a:off x="0" y="0"/>
          <a:ext cx="0" cy="0"/>
          <a:chOff x="0" y="0"/>
          <a:chExt cx="0" cy="0"/>
        </a:xfrm>
      </p:grpSpPr>
      <p:sp>
        <p:nvSpPr>
          <p:cNvPr id="36866" name="Line 3"/>
          <p:cNvSpPr>
            <a:spLocks noChangeShapeType="1"/>
          </p:cNvSpPr>
          <p:nvPr/>
        </p:nvSpPr>
        <p:spPr bwMode="auto">
          <a:xfrm>
            <a:off x="1263650" y="1589088"/>
            <a:ext cx="0" cy="1057275"/>
          </a:xfrm>
          <a:prstGeom prst="line">
            <a:avLst/>
          </a:prstGeom>
          <a:noFill/>
          <a:ln w="38100">
            <a:solidFill>
              <a:schemeClr val="tx1"/>
            </a:solidFill>
            <a:round/>
            <a:headEnd/>
            <a:tailEnd/>
          </a:ln>
        </p:spPr>
        <p:txBody>
          <a:bodyPr wrap="none" anchor="ctr"/>
          <a:lstStyle/>
          <a:p>
            <a:endParaRPr lang="pt-BR"/>
          </a:p>
        </p:txBody>
      </p:sp>
      <p:sp>
        <p:nvSpPr>
          <p:cNvPr id="36867" name="Line 4"/>
          <p:cNvSpPr>
            <a:spLocks noChangeShapeType="1"/>
          </p:cNvSpPr>
          <p:nvPr/>
        </p:nvSpPr>
        <p:spPr bwMode="auto">
          <a:xfrm>
            <a:off x="1514475" y="1589088"/>
            <a:ext cx="0" cy="1047750"/>
          </a:xfrm>
          <a:prstGeom prst="line">
            <a:avLst/>
          </a:prstGeom>
          <a:noFill/>
          <a:ln w="38100">
            <a:solidFill>
              <a:schemeClr val="tx1"/>
            </a:solidFill>
            <a:round/>
            <a:headEnd/>
            <a:tailEnd/>
          </a:ln>
        </p:spPr>
        <p:txBody>
          <a:bodyPr wrap="none" anchor="ctr"/>
          <a:lstStyle/>
          <a:p>
            <a:endParaRPr lang="pt-BR"/>
          </a:p>
        </p:txBody>
      </p:sp>
      <p:sp>
        <p:nvSpPr>
          <p:cNvPr id="36868" name="Line 5"/>
          <p:cNvSpPr>
            <a:spLocks noChangeShapeType="1"/>
          </p:cNvSpPr>
          <p:nvPr/>
        </p:nvSpPr>
        <p:spPr bwMode="auto">
          <a:xfrm>
            <a:off x="1517650" y="2630488"/>
            <a:ext cx="682625" cy="581025"/>
          </a:xfrm>
          <a:prstGeom prst="line">
            <a:avLst/>
          </a:prstGeom>
          <a:noFill/>
          <a:ln w="38100">
            <a:solidFill>
              <a:schemeClr val="tx1"/>
            </a:solidFill>
            <a:round/>
            <a:headEnd/>
            <a:tailEnd/>
          </a:ln>
        </p:spPr>
        <p:txBody>
          <a:bodyPr wrap="none" anchor="ctr"/>
          <a:lstStyle/>
          <a:p>
            <a:endParaRPr lang="pt-BR"/>
          </a:p>
        </p:txBody>
      </p:sp>
      <p:sp>
        <p:nvSpPr>
          <p:cNvPr id="36869" name="Line 6"/>
          <p:cNvSpPr>
            <a:spLocks noChangeShapeType="1"/>
          </p:cNvSpPr>
          <p:nvPr/>
        </p:nvSpPr>
        <p:spPr bwMode="auto">
          <a:xfrm flipH="1">
            <a:off x="504825" y="2630488"/>
            <a:ext cx="763588" cy="508000"/>
          </a:xfrm>
          <a:prstGeom prst="line">
            <a:avLst/>
          </a:prstGeom>
          <a:noFill/>
          <a:ln w="38100">
            <a:solidFill>
              <a:schemeClr val="tx1"/>
            </a:solidFill>
            <a:round/>
            <a:headEnd/>
            <a:tailEnd/>
          </a:ln>
        </p:spPr>
        <p:txBody>
          <a:bodyPr wrap="none" anchor="ctr"/>
          <a:lstStyle/>
          <a:p>
            <a:endParaRPr lang="pt-BR"/>
          </a:p>
        </p:txBody>
      </p:sp>
      <p:sp>
        <p:nvSpPr>
          <p:cNvPr id="36870" name="Line 7"/>
          <p:cNvSpPr>
            <a:spLocks noChangeShapeType="1"/>
          </p:cNvSpPr>
          <p:nvPr/>
        </p:nvSpPr>
        <p:spPr bwMode="auto">
          <a:xfrm flipV="1">
            <a:off x="890588" y="2916238"/>
            <a:ext cx="490537" cy="382587"/>
          </a:xfrm>
          <a:prstGeom prst="line">
            <a:avLst/>
          </a:prstGeom>
          <a:noFill/>
          <a:ln w="38100">
            <a:solidFill>
              <a:schemeClr val="tx1"/>
            </a:solidFill>
            <a:round/>
            <a:headEnd/>
            <a:tailEnd/>
          </a:ln>
        </p:spPr>
        <p:txBody>
          <a:bodyPr wrap="none" anchor="ctr"/>
          <a:lstStyle/>
          <a:p>
            <a:endParaRPr lang="pt-BR"/>
          </a:p>
        </p:txBody>
      </p:sp>
      <p:sp>
        <p:nvSpPr>
          <p:cNvPr id="36871" name="Oval 8"/>
          <p:cNvSpPr>
            <a:spLocks noChangeArrowheads="1"/>
          </p:cNvSpPr>
          <p:nvPr/>
        </p:nvSpPr>
        <p:spPr bwMode="auto">
          <a:xfrm>
            <a:off x="76200" y="3151188"/>
            <a:ext cx="993775" cy="125095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36872" name="Oval 9"/>
          <p:cNvSpPr>
            <a:spLocks noChangeArrowheads="1"/>
          </p:cNvSpPr>
          <p:nvPr/>
        </p:nvSpPr>
        <p:spPr bwMode="auto">
          <a:xfrm>
            <a:off x="1644650" y="3225800"/>
            <a:ext cx="990600" cy="1252538"/>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36873" name="Line 12"/>
          <p:cNvSpPr>
            <a:spLocks noChangeShapeType="1"/>
          </p:cNvSpPr>
          <p:nvPr/>
        </p:nvSpPr>
        <p:spPr bwMode="auto">
          <a:xfrm>
            <a:off x="1393825" y="2927350"/>
            <a:ext cx="428625" cy="360363"/>
          </a:xfrm>
          <a:prstGeom prst="line">
            <a:avLst/>
          </a:prstGeom>
          <a:noFill/>
          <a:ln w="38100">
            <a:solidFill>
              <a:schemeClr val="tx1"/>
            </a:solidFill>
            <a:round/>
            <a:headEnd/>
            <a:tailEnd/>
          </a:ln>
        </p:spPr>
        <p:txBody>
          <a:bodyPr wrap="none" anchor="ctr"/>
          <a:lstStyle/>
          <a:p>
            <a:endParaRPr lang="pt-BR"/>
          </a:p>
        </p:txBody>
      </p:sp>
      <p:sp>
        <p:nvSpPr>
          <p:cNvPr id="15375" name="Rectangle 15"/>
          <p:cNvSpPr>
            <a:spLocks noChangeArrowheads="1"/>
          </p:cNvSpPr>
          <p:nvPr/>
        </p:nvSpPr>
        <p:spPr bwMode="auto">
          <a:xfrm>
            <a:off x="1746250" y="3273425"/>
            <a:ext cx="477838"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a:solidFill>
                  <a:srgbClr val="FFFF00"/>
                </a:solidFill>
                <a:effectLst>
                  <a:outerShdw blurRad="38100" dist="38100" dir="2700000" algn="tl">
                    <a:srgbClr val="FFFFFF"/>
                  </a:outerShdw>
                </a:effectLst>
                <a:latin typeface="+mn-lt"/>
              </a:rPr>
              <a:t>O</a:t>
            </a:r>
            <a:r>
              <a:rPr lang="pt-BR" sz="2000" b="1" baseline="-25000">
                <a:solidFill>
                  <a:srgbClr val="FFFF00"/>
                </a:solidFill>
                <a:effectLst>
                  <a:outerShdw blurRad="38100" dist="38100" dir="2700000" algn="tl">
                    <a:srgbClr val="FFFFFF"/>
                  </a:outerShdw>
                </a:effectLst>
                <a:latin typeface="+mn-lt"/>
              </a:rPr>
              <a:t>2</a:t>
            </a:r>
          </a:p>
        </p:txBody>
      </p:sp>
      <p:sp>
        <p:nvSpPr>
          <p:cNvPr id="15376" name="Rectangle 16"/>
          <p:cNvSpPr>
            <a:spLocks noChangeArrowheads="1"/>
          </p:cNvSpPr>
          <p:nvPr/>
        </p:nvSpPr>
        <p:spPr bwMode="auto">
          <a:xfrm>
            <a:off x="2008188" y="3581400"/>
            <a:ext cx="673100"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dirty="0">
                <a:solidFill>
                  <a:srgbClr val="FFFF00"/>
                </a:solidFill>
                <a:effectLst>
                  <a:outerShdw blurRad="38100" dist="38100" dir="2700000" algn="tl">
                    <a:srgbClr val="FFFFFF"/>
                  </a:outerShdw>
                </a:effectLst>
                <a:latin typeface="+mn-lt"/>
              </a:rPr>
              <a:t>CO</a:t>
            </a:r>
            <a:r>
              <a:rPr lang="pt-BR" sz="2000" b="1" baseline="-25000" dirty="0">
                <a:solidFill>
                  <a:srgbClr val="FFFF00"/>
                </a:solidFill>
                <a:effectLst>
                  <a:outerShdw blurRad="38100" dist="38100" dir="2700000" algn="tl">
                    <a:srgbClr val="FFFFFF"/>
                  </a:outerShdw>
                </a:effectLst>
                <a:latin typeface="+mn-lt"/>
              </a:rPr>
              <a:t>2</a:t>
            </a:r>
          </a:p>
        </p:txBody>
      </p:sp>
      <p:sp>
        <p:nvSpPr>
          <p:cNvPr id="15377" name="Rectangle 17"/>
          <p:cNvSpPr>
            <a:spLocks noChangeArrowheads="1"/>
          </p:cNvSpPr>
          <p:nvPr/>
        </p:nvSpPr>
        <p:spPr bwMode="auto">
          <a:xfrm>
            <a:off x="1709738" y="3835400"/>
            <a:ext cx="476250"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dirty="0">
                <a:solidFill>
                  <a:srgbClr val="FFFF00"/>
                </a:solidFill>
                <a:effectLst>
                  <a:outerShdw blurRad="38100" dist="38100" dir="2700000" algn="tl">
                    <a:srgbClr val="FFFFFF"/>
                  </a:outerShdw>
                </a:effectLst>
                <a:latin typeface="+mn-lt"/>
              </a:rPr>
              <a:t>N</a:t>
            </a:r>
            <a:r>
              <a:rPr lang="pt-BR" sz="2000" b="1" baseline="-25000" dirty="0">
                <a:solidFill>
                  <a:srgbClr val="FFFF00"/>
                </a:solidFill>
                <a:effectLst>
                  <a:outerShdw blurRad="38100" dist="38100" dir="2700000" algn="tl">
                    <a:srgbClr val="FFFFFF"/>
                  </a:outerShdw>
                </a:effectLst>
                <a:latin typeface="+mn-lt"/>
              </a:rPr>
              <a:t>2</a:t>
            </a:r>
            <a:endParaRPr lang="pt-BR" sz="2000" b="1" dirty="0">
              <a:solidFill>
                <a:srgbClr val="FFFF00"/>
              </a:solidFill>
              <a:effectLst>
                <a:outerShdw blurRad="38100" dist="38100" dir="2700000" algn="tl">
                  <a:srgbClr val="FFFFFF"/>
                </a:outerShdw>
              </a:effectLst>
              <a:latin typeface="+mn-lt"/>
            </a:endParaRPr>
          </a:p>
        </p:txBody>
      </p:sp>
      <p:sp>
        <p:nvSpPr>
          <p:cNvPr id="15378" name="Rectangle 18"/>
          <p:cNvSpPr>
            <a:spLocks noChangeArrowheads="1"/>
          </p:cNvSpPr>
          <p:nvPr/>
        </p:nvSpPr>
        <p:spPr bwMode="auto">
          <a:xfrm>
            <a:off x="1962150" y="4008438"/>
            <a:ext cx="682625"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dirty="0">
                <a:solidFill>
                  <a:srgbClr val="FFFF00"/>
                </a:solidFill>
                <a:effectLst>
                  <a:outerShdw blurRad="38100" dist="38100" dir="2700000" algn="tl">
                    <a:srgbClr val="FFFFFF"/>
                  </a:outerShdw>
                </a:effectLst>
                <a:latin typeface="+mn-lt"/>
              </a:rPr>
              <a:t>H</a:t>
            </a:r>
            <a:r>
              <a:rPr lang="pt-BR" sz="2000" b="1" baseline="-25000" dirty="0">
                <a:solidFill>
                  <a:srgbClr val="FFFF00"/>
                </a:solidFill>
                <a:effectLst>
                  <a:outerShdw blurRad="38100" dist="38100" dir="2700000" algn="tl">
                    <a:srgbClr val="FFFFFF"/>
                  </a:outerShdw>
                </a:effectLst>
                <a:latin typeface="+mn-lt"/>
              </a:rPr>
              <a:t>2</a:t>
            </a:r>
            <a:r>
              <a:rPr lang="pt-BR" sz="2000" b="1" dirty="0">
                <a:solidFill>
                  <a:srgbClr val="FFFF00"/>
                </a:solidFill>
                <a:effectLst>
                  <a:outerShdw blurRad="38100" dist="38100" dir="2700000" algn="tl">
                    <a:srgbClr val="FFFFFF"/>
                  </a:outerShdw>
                </a:effectLst>
                <a:latin typeface="+mn-lt"/>
              </a:rPr>
              <a:t>O</a:t>
            </a:r>
          </a:p>
        </p:txBody>
      </p:sp>
      <p:sp>
        <p:nvSpPr>
          <p:cNvPr id="36878" name="Line 22"/>
          <p:cNvSpPr>
            <a:spLocks noChangeShapeType="1"/>
          </p:cNvSpPr>
          <p:nvPr/>
        </p:nvSpPr>
        <p:spPr bwMode="auto">
          <a:xfrm>
            <a:off x="4259263" y="1684338"/>
            <a:ext cx="0" cy="985837"/>
          </a:xfrm>
          <a:prstGeom prst="line">
            <a:avLst/>
          </a:prstGeom>
          <a:noFill/>
          <a:ln w="38100">
            <a:solidFill>
              <a:schemeClr val="tx1"/>
            </a:solidFill>
            <a:round/>
            <a:headEnd/>
            <a:tailEnd/>
          </a:ln>
        </p:spPr>
        <p:txBody>
          <a:bodyPr wrap="none" anchor="ctr"/>
          <a:lstStyle/>
          <a:p>
            <a:endParaRPr lang="pt-BR"/>
          </a:p>
        </p:txBody>
      </p:sp>
      <p:sp>
        <p:nvSpPr>
          <p:cNvPr id="36879" name="Line 23"/>
          <p:cNvSpPr>
            <a:spLocks noChangeShapeType="1"/>
          </p:cNvSpPr>
          <p:nvPr/>
        </p:nvSpPr>
        <p:spPr bwMode="auto">
          <a:xfrm>
            <a:off x="4524375" y="1684338"/>
            <a:ext cx="0" cy="985837"/>
          </a:xfrm>
          <a:prstGeom prst="line">
            <a:avLst/>
          </a:prstGeom>
          <a:noFill/>
          <a:ln w="38100">
            <a:solidFill>
              <a:schemeClr val="tx1"/>
            </a:solidFill>
            <a:round/>
            <a:headEnd/>
            <a:tailEnd/>
          </a:ln>
        </p:spPr>
        <p:txBody>
          <a:bodyPr wrap="none" anchor="ctr"/>
          <a:lstStyle/>
          <a:p>
            <a:endParaRPr lang="pt-BR"/>
          </a:p>
        </p:txBody>
      </p:sp>
      <p:sp>
        <p:nvSpPr>
          <p:cNvPr id="36880" name="Line 25"/>
          <p:cNvSpPr>
            <a:spLocks noChangeShapeType="1"/>
          </p:cNvSpPr>
          <p:nvPr/>
        </p:nvSpPr>
        <p:spPr bwMode="auto">
          <a:xfrm>
            <a:off x="4527550" y="2681288"/>
            <a:ext cx="722313" cy="558800"/>
          </a:xfrm>
          <a:prstGeom prst="line">
            <a:avLst/>
          </a:prstGeom>
          <a:noFill/>
          <a:ln w="38100">
            <a:solidFill>
              <a:schemeClr val="tx1"/>
            </a:solidFill>
            <a:round/>
            <a:headEnd/>
            <a:tailEnd/>
          </a:ln>
        </p:spPr>
        <p:txBody>
          <a:bodyPr wrap="none" anchor="ctr"/>
          <a:lstStyle/>
          <a:p>
            <a:endParaRPr lang="pt-BR"/>
          </a:p>
        </p:txBody>
      </p:sp>
      <p:sp>
        <p:nvSpPr>
          <p:cNvPr id="36881" name="Line 26"/>
          <p:cNvSpPr>
            <a:spLocks noChangeShapeType="1"/>
          </p:cNvSpPr>
          <p:nvPr/>
        </p:nvSpPr>
        <p:spPr bwMode="auto">
          <a:xfrm flipH="1">
            <a:off x="3452813" y="2681288"/>
            <a:ext cx="809625" cy="487362"/>
          </a:xfrm>
          <a:prstGeom prst="line">
            <a:avLst/>
          </a:prstGeom>
          <a:noFill/>
          <a:ln w="38100">
            <a:solidFill>
              <a:schemeClr val="tx1"/>
            </a:solidFill>
            <a:round/>
            <a:headEnd/>
            <a:tailEnd/>
          </a:ln>
        </p:spPr>
        <p:txBody>
          <a:bodyPr wrap="none" anchor="ctr"/>
          <a:lstStyle/>
          <a:p>
            <a:endParaRPr lang="pt-BR"/>
          </a:p>
        </p:txBody>
      </p:sp>
      <p:sp>
        <p:nvSpPr>
          <p:cNvPr id="36882" name="Line 27"/>
          <p:cNvSpPr>
            <a:spLocks noChangeShapeType="1"/>
          </p:cNvSpPr>
          <p:nvPr/>
        </p:nvSpPr>
        <p:spPr bwMode="auto">
          <a:xfrm flipV="1">
            <a:off x="3862388" y="2954338"/>
            <a:ext cx="522287" cy="368300"/>
          </a:xfrm>
          <a:prstGeom prst="line">
            <a:avLst/>
          </a:prstGeom>
          <a:noFill/>
          <a:ln w="38100">
            <a:solidFill>
              <a:schemeClr val="tx1"/>
            </a:solidFill>
            <a:round/>
            <a:headEnd/>
            <a:tailEnd/>
          </a:ln>
        </p:spPr>
        <p:txBody>
          <a:bodyPr wrap="none" anchor="ctr"/>
          <a:lstStyle/>
          <a:p>
            <a:endParaRPr lang="pt-BR"/>
          </a:p>
        </p:txBody>
      </p:sp>
      <p:sp>
        <p:nvSpPr>
          <p:cNvPr id="36883" name="Oval 28"/>
          <p:cNvSpPr>
            <a:spLocks noChangeArrowheads="1"/>
          </p:cNvSpPr>
          <p:nvPr/>
        </p:nvSpPr>
        <p:spPr bwMode="auto">
          <a:xfrm>
            <a:off x="2997200" y="3179763"/>
            <a:ext cx="1055688" cy="120015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36884" name="Oval 29"/>
          <p:cNvSpPr>
            <a:spLocks noChangeArrowheads="1"/>
          </p:cNvSpPr>
          <p:nvPr/>
        </p:nvSpPr>
        <p:spPr bwMode="auto">
          <a:xfrm>
            <a:off x="4587875" y="3251200"/>
            <a:ext cx="1055688" cy="120015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36885" name="Line 30"/>
          <p:cNvSpPr>
            <a:spLocks noChangeShapeType="1"/>
          </p:cNvSpPr>
          <p:nvPr/>
        </p:nvSpPr>
        <p:spPr bwMode="auto">
          <a:xfrm flipV="1">
            <a:off x="4560888" y="4062413"/>
            <a:ext cx="1389062" cy="938212"/>
          </a:xfrm>
          <a:prstGeom prst="line">
            <a:avLst/>
          </a:prstGeom>
          <a:noFill/>
          <a:ln w="38100">
            <a:solidFill>
              <a:schemeClr val="tx1"/>
            </a:solidFill>
            <a:round/>
            <a:headEnd/>
            <a:tailEnd/>
          </a:ln>
        </p:spPr>
        <p:txBody>
          <a:bodyPr wrap="none" anchor="ctr"/>
          <a:lstStyle/>
          <a:p>
            <a:endParaRPr lang="pt-BR"/>
          </a:p>
        </p:txBody>
      </p:sp>
      <p:sp>
        <p:nvSpPr>
          <p:cNvPr id="36886" name="Line 31"/>
          <p:cNvSpPr>
            <a:spLocks noChangeShapeType="1"/>
          </p:cNvSpPr>
          <p:nvPr/>
        </p:nvSpPr>
        <p:spPr bwMode="auto">
          <a:xfrm>
            <a:off x="4403725" y="2967038"/>
            <a:ext cx="454025" cy="344487"/>
          </a:xfrm>
          <a:prstGeom prst="line">
            <a:avLst/>
          </a:prstGeom>
          <a:noFill/>
          <a:ln w="38100">
            <a:solidFill>
              <a:schemeClr val="tx1"/>
            </a:solidFill>
            <a:round/>
            <a:headEnd/>
            <a:tailEnd/>
          </a:ln>
        </p:spPr>
        <p:txBody>
          <a:bodyPr wrap="none" anchor="ctr"/>
          <a:lstStyle/>
          <a:p>
            <a:endParaRPr lang="pt-BR"/>
          </a:p>
        </p:txBody>
      </p:sp>
      <p:sp>
        <p:nvSpPr>
          <p:cNvPr id="15394" name="Rectangle 34"/>
          <p:cNvSpPr>
            <a:spLocks noChangeArrowheads="1"/>
          </p:cNvSpPr>
          <p:nvPr/>
        </p:nvSpPr>
        <p:spPr bwMode="auto">
          <a:xfrm>
            <a:off x="5097463" y="3381375"/>
            <a:ext cx="477837"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a:solidFill>
                  <a:srgbClr val="FFFF00"/>
                </a:solidFill>
                <a:effectLst>
                  <a:outerShdw blurRad="38100" dist="38100" dir="2700000" algn="tl">
                    <a:srgbClr val="FFFFFF"/>
                  </a:outerShdw>
                </a:effectLst>
                <a:latin typeface="+mn-lt"/>
              </a:rPr>
              <a:t>O</a:t>
            </a:r>
            <a:r>
              <a:rPr lang="pt-BR" sz="2000" b="1" baseline="-25000">
                <a:solidFill>
                  <a:srgbClr val="FFFF00"/>
                </a:solidFill>
                <a:effectLst>
                  <a:outerShdw blurRad="38100" dist="38100" dir="2700000" algn="tl">
                    <a:srgbClr val="FFFFFF"/>
                  </a:outerShdw>
                </a:effectLst>
                <a:latin typeface="+mn-lt"/>
              </a:rPr>
              <a:t>2</a:t>
            </a:r>
          </a:p>
        </p:txBody>
      </p:sp>
      <p:sp>
        <p:nvSpPr>
          <p:cNvPr id="15395" name="Rectangle 35"/>
          <p:cNvSpPr>
            <a:spLocks noChangeArrowheads="1"/>
          </p:cNvSpPr>
          <p:nvPr/>
        </p:nvSpPr>
        <p:spPr bwMode="auto">
          <a:xfrm>
            <a:off x="4708525" y="3322638"/>
            <a:ext cx="479425"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a:solidFill>
                  <a:srgbClr val="FFFF00"/>
                </a:solidFill>
                <a:effectLst>
                  <a:outerShdw blurRad="38100" dist="38100" dir="2700000" algn="tl">
                    <a:srgbClr val="FFFFFF"/>
                  </a:outerShdw>
                </a:effectLst>
                <a:latin typeface="+mn-lt"/>
              </a:rPr>
              <a:t>O</a:t>
            </a:r>
            <a:r>
              <a:rPr lang="pt-BR" sz="2000" b="1" baseline="-25000">
                <a:solidFill>
                  <a:srgbClr val="FFFF00"/>
                </a:solidFill>
                <a:effectLst>
                  <a:outerShdw blurRad="38100" dist="38100" dir="2700000" algn="tl">
                    <a:srgbClr val="FFFFFF"/>
                  </a:outerShdw>
                </a:effectLst>
                <a:latin typeface="+mn-lt"/>
              </a:rPr>
              <a:t>2</a:t>
            </a:r>
          </a:p>
        </p:txBody>
      </p:sp>
      <p:sp>
        <p:nvSpPr>
          <p:cNvPr id="15396" name="Rectangle 36"/>
          <p:cNvSpPr>
            <a:spLocks noChangeArrowheads="1"/>
          </p:cNvSpPr>
          <p:nvPr/>
        </p:nvSpPr>
        <p:spPr bwMode="auto">
          <a:xfrm>
            <a:off x="4587875" y="3679825"/>
            <a:ext cx="477838"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a:solidFill>
                  <a:srgbClr val="FFFF00"/>
                </a:solidFill>
                <a:effectLst>
                  <a:outerShdw blurRad="38100" dist="38100" dir="2700000" algn="tl">
                    <a:srgbClr val="FFFFFF"/>
                  </a:outerShdw>
                </a:effectLst>
                <a:latin typeface="+mn-lt"/>
              </a:rPr>
              <a:t>O</a:t>
            </a:r>
            <a:r>
              <a:rPr lang="pt-BR" sz="2000" b="1" baseline="-25000">
                <a:solidFill>
                  <a:srgbClr val="FFFF00"/>
                </a:solidFill>
                <a:effectLst>
                  <a:outerShdw blurRad="38100" dist="38100" dir="2700000" algn="tl">
                    <a:srgbClr val="FFFFFF"/>
                  </a:outerShdw>
                </a:effectLst>
                <a:latin typeface="+mn-lt"/>
              </a:rPr>
              <a:t>2</a:t>
            </a:r>
          </a:p>
        </p:txBody>
      </p:sp>
      <p:sp>
        <p:nvSpPr>
          <p:cNvPr id="15397" name="Rectangle 37"/>
          <p:cNvSpPr>
            <a:spLocks noChangeArrowheads="1"/>
          </p:cNvSpPr>
          <p:nvPr/>
        </p:nvSpPr>
        <p:spPr bwMode="auto">
          <a:xfrm>
            <a:off x="5202238" y="3751263"/>
            <a:ext cx="479425"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a:solidFill>
                  <a:srgbClr val="FFFF00"/>
                </a:solidFill>
                <a:effectLst>
                  <a:outerShdw blurRad="38100" dist="38100" dir="2700000" algn="tl">
                    <a:srgbClr val="FFFFFF"/>
                  </a:outerShdw>
                </a:effectLst>
                <a:latin typeface="+mn-lt"/>
              </a:rPr>
              <a:t>O</a:t>
            </a:r>
            <a:r>
              <a:rPr lang="pt-BR" sz="2000" b="1" baseline="-25000">
                <a:solidFill>
                  <a:srgbClr val="FFFF00"/>
                </a:solidFill>
                <a:effectLst>
                  <a:outerShdw blurRad="38100" dist="38100" dir="2700000" algn="tl">
                    <a:srgbClr val="FFFFFF"/>
                  </a:outerShdw>
                </a:effectLst>
                <a:latin typeface="+mn-lt"/>
              </a:rPr>
              <a:t>2</a:t>
            </a:r>
          </a:p>
        </p:txBody>
      </p:sp>
      <p:sp>
        <p:nvSpPr>
          <p:cNvPr id="15398" name="Rectangle 38"/>
          <p:cNvSpPr>
            <a:spLocks noChangeArrowheads="1"/>
          </p:cNvSpPr>
          <p:nvPr/>
        </p:nvSpPr>
        <p:spPr bwMode="auto">
          <a:xfrm>
            <a:off x="4956175" y="3997325"/>
            <a:ext cx="477838"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a:solidFill>
                  <a:srgbClr val="FFFF00"/>
                </a:solidFill>
                <a:effectLst>
                  <a:outerShdw blurRad="38100" dist="38100" dir="2700000" algn="tl">
                    <a:srgbClr val="FFFFFF"/>
                  </a:outerShdw>
                </a:effectLst>
                <a:latin typeface="+mn-lt"/>
              </a:rPr>
              <a:t>O</a:t>
            </a:r>
            <a:r>
              <a:rPr lang="pt-BR" sz="2000" b="1" baseline="-25000">
                <a:solidFill>
                  <a:srgbClr val="FFFF00"/>
                </a:solidFill>
                <a:effectLst>
                  <a:outerShdw blurRad="38100" dist="38100" dir="2700000" algn="tl">
                    <a:srgbClr val="FFFFFF"/>
                  </a:outerShdw>
                </a:effectLst>
                <a:latin typeface="+mn-lt"/>
              </a:rPr>
              <a:t>2</a:t>
            </a:r>
          </a:p>
        </p:txBody>
      </p:sp>
      <p:sp>
        <p:nvSpPr>
          <p:cNvPr id="36892" name="Line 40"/>
          <p:cNvSpPr>
            <a:spLocks noChangeShapeType="1"/>
          </p:cNvSpPr>
          <p:nvPr/>
        </p:nvSpPr>
        <p:spPr bwMode="auto">
          <a:xfrm>
            <a:off x="7734300" y="1874838"/>
            <a:ext cx="0" cy="615950"/>
          </a:xfrm>
          <a:prstGeom prst="line">
            <a:avLst/>
          </a:prstGeom>
          <a:noFill/>
          <a:ln w="38100">
            <a:solidFill>
              <a:schemeClr val="tx1"/>
            </a:solidFill>
            <a:round/>
            <a:headEnd/>
            <a:tailEnd/>
          </a:ln>
        </p:spPr>
        <p:txBody>
          <a:bodyPr wrap="none" anchor="ctr"/>
          <a:lstStyle/>
          <a:p>
            <a:endParaRPr lang="pt-BR"/>
          </a:p>
        </p:txBody>
      </p:sp>
      <p:sp>
        <p:nvSpPr>
          <p:cNvPr id="36893" name="Line 41"/>
          <p:cNvSpPr>
            <a:spLocks noChangeShapeType="1"/>
          </p:cNvSpPr>
          <p:nvPr/>
        </p:nvSpPr>
        <p:spPr bwMode="auto">
          <a:xfrm>
            <a:off x="7740650" y="2501900"/>
            <a:ext cx="571500" cy="525463"/>
          </a:xfrm>
          <a:prstGeom prst="line">
            <a:avLst/>
          </a:prstGeom>
          <a:noFill/>
          <a:ln w="38100">
            <a:solidFill>
              <a:schemeClr val="tx1"/>
            </a:solidFill>
            <a:round/>
            <a:headEnd/>
            <a:tailEnd/>
          </a:ln>
        </p:spPr>
        <p:txBody>
          <a:bodyPr wrap="none" anchor="ctr"/>
          <a:lstStyle/>
          <a:p>
            <a:endParaRPr lang="pt-BR"/>
          </a:p>
        </p:txBody>
      </p:sp>
      <p:sp>
        <p:nvSpPr>
          <p:cNvPr id="36894" name="Line 42"/>
          <p:cNvSpPr>
            <a:spLocks noChangeShapeType="1"/>
          </p:cNvSpPr>
          <p:nvPr/>
        </p:nvSpPr>
        <p:spPr bwMode="auto">
          <a:xfrm flipH="1">
            <a:off x="6883400" y="2501900"/>
            <a:ext cx="644525" cy="458788"/>
          </a:xfrm>
          <a:prstGeom prst="line">
            <a:avLst/>
          </a:prstGeom>
          <a:noFill/>
          <a:ln w="38100">
            <a:solidFill>
              <a:schemeClr val="tx1"/>
            </a:solidFill>
            <a:round/>
            <a:headEnd/>
            <a:tailEnd/>
          </a:ln>
        </p:spPr>
        <p:txBody>
          <a:bodyPr wrap="none" anchor="ctr"/>
          <a:lstStyle/>
          <a:p>
            <a:endParaRPr lang="pt-BR"/>
          </a:p>
        </p:txBody>
      </p:sp>
      <p:sp>
        <p:nvSpPr>
          <p:cNvPr id="36895" name="Line 43"/>
          <p:cNvSpPr>
            <a:spLocks noChangeShapeType="1"/>
          </p:cNvSpPr>
          <p:nvPr/>
        </p:nvSpPr>
        <p:spPr bwMode="auto">
          <a:xfrm flipV="1">
            <a:off x="7210425" y="2759075"/>
            <a:ext cx="415925" cy="347663"/>
          </a:xfrm>
          <a:prstGeom prst="line">
            <a:avLst/>
          </a:prstGeom>
          <a:noFill/>
          <a:ln w="38100">
            <a:solidFill>
              <a:schemeClr val="tx1"/>
            </a:solidFill>
            <a:round/>
            <a:headEnd/>
            <a:tailEnd/>
          </a:ln>
        </p:spPr>
        <p:txBody>
          <a:bodyPr wrap="none" anchor="ctr"/>
          <a:lstStyle/>
          <a:p>
            <a:endParaRPr lang="pt-BR"/>
          </a:p>
        </p:txBody>
      </p:sp>
      <p:sp>
        <p:nvSpPr>
          <p:cNvPr id="36896" name="Oval 44"/>
          <p:cNvSpPr>
            <a:spLocks noChangeArrowheads="1"/>
          </p:cNvSpPr>
          <p:nvPr/>
        </p:nvSpPr>
        <p:spPr bwMode="auto">
          <a:xfrm>
            <a:off x="6521450" y="2971800"/>
            <a:ext cx="838200" cy="113030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36897" name="Line 45"/>
          <p:cNvSpPr>
            <a:spLocks noChangeShapeType="1"/>
          </p:cNvSpPr>
          <p:nvPr/>
        </p:nvSpPr>
        <p:spPr bwMode="auto">
          <a:xfrm>
            <a:off x="7634288" y="2770188"/>
            <a:ext cx="360362" cy="325437"/>
          </a:xfrm>
          <a:prstGeom prst="line">
            <a:avLst/>
          </a:prstGeom>
          <a:noFill/>
          <a:ln w="38100">
            <a:solidFill>
              <a:schemeClr val="tx1"/>
            </a:solidFill>
            <a:round/>
            <a:headEnd/>
            <a:tailEnd/>
          </a:ln>
        </p:spPr>
        <p:txBody>
          <a:bodyPr wrap="none" anchor="ctr"/>
          <a:lstStyle/>
          <a:p>
            <a:endParaRPr lang="pt-BR"/>
          </a:p>
        </p:txBody>
      </p:sp>
      <p:sp>
        <p:nvSpPr>
          <p:cNvPr id="36898" name="Freeform 50"/>
          <p:cNvSpPr>
            <a:spLocks/>
          </p:cNvSpPr>
          <p:nvPr/>
        </p:nvSpPr>
        <p:spPr bwMode="auto">
          <a:xfrm>
            <a:off x="7997825" y="3006725"/>
            <a:ext cx="584200" cy="615950"/>
          </a:xfrm>
          <a:custGeom>
            <a:avLst/>
            <a:gdLst>
              <a:gd name="T0" fmla="*/ 0 w 530"/>
              <a:gd name="T1" fmla="*/ 2147483647 h 440"/>
              <a:gd name="T2" fmla="*/ 2147483647 w 530"/>
              <a:gd name="T3" fmla="*/ 2147483647 h 440"/>
              <a:gd name="T4" fmla="*/ 2147483647 w 530"/>
              <a:gd name="T5" fmla="*/ 2147483647 h 440"/>
              <a:gd name="T6" fmla="*/ 2147483647 w 530"/>
              <a:gd name="T7" fmla="*/ 2147483647 h 440"/>
              <a:gd name="T8" fmla="*/ 2147483647 w 530"/>
              <a:gd name="T9" fmla="*/ 2147483647 h 440"/>
              <a:gd name="T10" fmla="*/ 2147483647 w 530"/>
              <a:gd name="T11" fmla="*/ 2147483647 h 440"/>
              <a:gd name="T12" fmla="*/ 2147483647 w 530"/>
              <a:gd name="T13" fmla="*/ 2147483647 h 440"/>
              <a:gd name="T14" fmla="*/ 2147483647 w 530"/>
              <a:gd name="T15" fmla="*/ 2147483647 h 440"/>
              <a:gd name="T16" fmla="*/ 2147483647 w 530"/>
              <a:gd name="T17" fmla="*/ 2147483647 h 440"/>
              <a:gd name="T18" fmla="*/ 2147483647 w 530"/>
              <a:gd name="T19" fmla="*/ 2147483647 h 440"/>
              <a:gd name="T20" fmla="*/ 2147483647 w 530"/>
              <a:gd name="T21" fmla="*/ 2147483647 h 440"/>
              <a:gd name="T22" fmla="*/ 2147483647 w 530"/>
              <a:gd name="T23" fmla="*/ 2147483647 h 440"/>
              <a:gd name="T24" fmla="*/ 2147483647 w 530"/>
              <a:gd name="T25" fmla="*/ 2147483647 h 440"/>
              <a:gd name="T26" fmla="*/ 2147483647 w 530"/>
              <a:gd name="T27" fmla="*/ 2147483647 h 440"/>
              <a:gd name="T28" fmla="*/ 2147483647 w 530"/>
              <a:gd name="T29" fmla="*/ 2147483647 h 440"/>
              <a:gd name="T30" fmla="*/ 2147483647 w 530"/>
              <a:gd name="T31" fmla="*/ 2147483647 h 440"/>
              <a:gd name="T32" fmla="*/ 2147483647 w 530"/>
              <a:gd name="T33" fmla="*/ 2147483647 h 440"/>
              <a:gd name="T34" fmla="*/ 2147483647 w 530"/>
              <a:gd name="T35" fmla="*/ 2147483647 h 440"/>
              <a:gd name="T36" fmla="*/ 2147483647 w 530"/>
              <a:gd name="T37" fmla="*/ 2147483647 h 440"/>
              <a:gd name="T38" fmla="*/ 2147483647 w 530"/>
              <a:gd name="T39" fmla="*/ 2147483647 h 440"/>
              <a:gd name="T40" fmla="*/ 2147483647 w 530"/>
              <a:gd name="T41" fmla="*/ 2147483647 h 440"/>
              <a:gd name="T42" fmla="*/ 2147483647 w 530"/>
              <a:gd name="T43" fmla="*/ 2147483647 h 440"/>
              <a:gd name="T44" fmla="*/ 2147483647 w 530"/>
              <a:gd name="T45" fmla="*/ 2147483647 h 440"/>
              <a:gd name="T46" fmla="*/ 2147483647 w 530"/>
              <a:gd name="T47" fmla="*/ 2147483647 h 440"/>
              <a:gd name="T48" fmla="*/ 2147483647 w 530"/>
              <a:gd name="T49" fmla="*/ 2147483647 h 440"/>
              <a:gd name="T50" fmla="*/ 2147483647 w 530"/>
              <a:gd name="T51" fmla="*/ 2147483647 h 440"/>
              <a:gd name="T52" fmla="*/ 2147483647 w 530"/>
              <a:gd name="T53" fmla="*/ 0 h 44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30"/>
              <a:gd name="T82" fmla="*/ 0 h 440"/>
              <a:gd name="T83" fmla="*/ 530 w 530"/>
              <a:gd name="T84" fmla="*/ 440 h 44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30" h="440">
                <a:moveTo>
                  <a:pt x="0" y="67"/>
                </a:moveTo>
                <a:lnTo>
                  <a:pt x="16" y="117"/>
                </a:lnTo>
                <a:lnTo>
                  <a:pt x="46" y="161"/>
                </a:lnTo>
                <a:lnTo>
                  <a:pt x="75" y="205"/>
                </a:lnTo>
                <a:lnTo>
                  <a:pt x="119" y="220"/>
                </a:lnTo>
                <a:lnTo>
                  <a:pt x="163" y="234"/>
                </a:lnTo>
                <a:lnTo>
                  <a:pt x="207" y="234"/>
                </a:lnTo>
                <a:lnTo>
                  <a:pt x="251" y="264"/>
                </a:lnTo>
                <a:lnTo>
                  <a:pt x="280" y="308"/>
                </a:lnTo>
                <a:lnTo>
                  <a:pt x="324" y="322"/>
                </a:lnTo>
                <a:lnTo>
                  <a:pt x="368" y="337"/>
                </a:lnTo>
                <a:lnTo>
                  <a:pt x="412" y="351"/>
                </a:lnTo>
                <a:lnTo>
                  <a:pt x="470" y="366"/>
                </a:lnTo>
                <a:lnTo>
                  <a:pt x="485" y="410"/>
                </a:lnTo>
                <a:lnTo>
                  <a:pt x="529" y="439"/>
                </a:lnTo>
                <a:lnTo>
                  <a:pt x="529" y="395"/>
                </a:lnTo>
                <a:lnTo>
                  <a:pt x="529" y="351"/>
                </a:lnTo>
                <a:lnTo>
                  <a:pt x="485" y="337"/>
                </a:lnTo>
                <a:lnTo>
                  <a:pt x="441" y="322"/>
                </a:lnTo>
                <a:lnTo>
                  <a:pt x="412" y="278"/>
                </a:lnTo>
                <a:lnTo>
                  <a:pt x="397" y="234"/>
                </a:lnTo>
                <a:lnTo>
                  <a:pt x="353" y="205"/>
                </a:lnTo>
                <a:lnTo>
                  <a:pt x="309" y="176"/>
                </a:lnTo>
                <a:lnTo>
                  <a:pt x="294" y="132"/>
                </a:lnTo>
                <a:lnTo>
                  <a:pt x="265" y="88"/>
                </a:lnTo>
                <a:lnTo>
                  <a:pt x="265" y="44"/>
                </a:lnTo>
                <a:lnTo>
                  <a:pt x="280" y="0"/>
                </a:lnTo>
              </a:path>
            </a:pathLst>
          </a:custGeom>
          <a:noFill/>
          <a:ln w="38100" cap="rnd" cmpd="sng">
            <a:solidFill>
              <a:schemeClr val="tx1"/>
            </a:solidFill>
            <a:prstDash val="solid"/>
            <a:round/>
            <a:headEnd type="none" w="med" len="med"/>
            <a:tailEnd type="none" w="med" len="med"/>
          </a:ln>
        </p:spPr>
        <p:txBody>
          <a:bodyPr/>
          <a:lstStyle/>
          <a:p>
            <a:endParaRPr lang="pt-BR"/>
          </a:p>
        </p:txBody>
      </p:sp>
      <p:sp>
        <p:nvSpPr>
          <p:cNvPr id="36899" name="Line 55"/>
          <p:cNvSpPr>
            <a:spLocks noChangeShapeType="1"/>
          </p:cNvSpPr>
          <p:nvPr/>
        </p:nvSpPr>
        <p:spPr bwMode="auto">
          <a:xfrm>
            <a:off x="7537450" y="1909763"/>
            <a:ext cx="0" cy="619125"/>
          </a:xfrm>
          <a:prstGeom prst="line">
            <a:avLst/>
          </a:prstGeom>
          <a:noFill/>
          <a:ln w="38100">
            <a:solidFill>
              <a:schemeClr val="tx1"/>
            </a:solidFill>
            <a:round/>
            <a:headEnd/>
            <a:tailEnd/>
          </a:ln>
        </p:spPr>
        <p:txBody>
          <a:bodyPr wrap="none" anchor="ctr"/>
          <a:lstStyle/>
          <a:p>
            <a:endParaRPr lang="pt-BR"/>
          </a:p>
        </p:txBody>
      </p:sp>
      <p:sp>
        <p:nvSpPr>
          <p:cNvPr id="36900" name="Line 59"/>
          <p:cNvSpPr>
            <a:spLocks noChangeShapeType="1"/>
          </p:cNvSpPr>
          <p:nvPr/>
        </p:nvSpPr>
        <p:spPr bwMode="auto">
          <a:xfrm>
            <a:off x="5287963" y="2014538"/>
            <a:ext cx="1657350" cy="0"/>
          </a:xfrm>
          <a:prstGeom prst="line">
            <a:avLst/>
          </a:prstGeom>
          <a:noFill/>
          <a:ln w="9525">
            <a:noFill/>
            <a:round/>
            <a:headEnd/>
            <a:tailEnd/>
          </a:ln>
        </p:spPr>
        <p:txBody>
          <a:bodyPr wrap="none"/>
          <a:lstStyle/>
          <a:p>
            <a:endParaRPr lang="pt-BR"/>
          </a:p>
        </p:txBody>
      </p:sp>
      <p:sp>
        <p:nvSpPr>
          <p:cNvPr id="15420" name="Text Box 60"/>
          <p:cNvSpPr txBox="1">
            <a:spLocks noChangeArrowheads="1"/>
          </p:cNvSpPr>
          <p:nvPr/>
        </p:nvSpPr>
        <p:spPr bwMode="auto">
          <a:xfrm>
            <a:off x="5349875" y="1481138"/>
            <a:ext cx="1781175" cy="457200"/>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2400" b="1" smtClean="0">
                <a:solidFill>
                  <a:srgbClr val="FFFF00"/>
                </a:solidFill>
                <a:effectLst>
                  <a:outerShdw blurRad="38100" dist="38100" dir="2700000" algn="tl">
                    <a:srgbClr val="FFFFFF"/>
                  </a:outerShdw>
                </a:effectLst>
              </a:rPr>
              <a:t>3 a 5 min</a:t>
            </a:r>
          </a:p>
        </p:txBody>
      </p:sp>
      <p:sp>
        <p:nvSpPr>
          <p:cNvPr id="36902" name="Line 62"/>
          <p:cNvSpPr>
            <a:spLocks noChangeShapeType="1"/>
          </p:cNvSpPr>
          <p:nvPr/>
        </p:nvSpPr>
        <p:spPr bwMode="auto">
          <a:xfrm>
            <a:off x="1971675" y="2065338"/>
            <a:ext cx="1577975" cy="0"/>
          </a:xfrm>
          <a:prstGeom prst="line">
            <a:avLst/>
          </a:prstGeom>
          <a:noFill/>
          <a:ln w="9525">
            <a:noFill/>
            <a:round/>
            <a:headEnd/>
            <a:tailEnd/>
          </a:ln>
        </p:spPr>
        <p:txBody>
          <a:bodyPr wrap="none"/>
          <a:lstStyle/>
          <a:p>
            <a:endParaRPr lang="pt-BR"/>
          </a:p>
        </p:txBody>
      </p:sp>
      <p:sp>
        <p:nvSpPr>
          <p:cNvPr id="15423" name="Text Box 63"/>
          <p:cNvSpPr txBox="1">
            <a:spLocks noChangeArrowheads="1"/>
          </p:cNvSpPr>
          <p:nvPr/>
        </p:nvSpPr>
        <p:spPr bwMode="auto">
          <a:xfrm>
            <a:off x="1971675" y="1385888"/>
            <a:ext cx="1817688" cy="461962"/>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2400" b="1" smtClean="0">
                <a:solidFill>
                  <a:srgbClr val="FFFF00"/>
                </a:solidFill>
                <a:effectLst>
                  <a:outerShdw blurRad="38100" dist="38100" dir="2700000" algn="tl">
                    <a:srgbClr val="FFFFFF"/>
                  </a:outerShdw>
                </a:effectLst>
              </a:rPr>
              <a:t>O2 100%</a:t>
            </a:r>
          </a:p>
        </p:txBody>
      </p:sp>
      <p:sp>
        <p:nvSpPr>
          <p:cNvPr id="36904" name="Oval 64"/>
          <p:cNvSpPr>
            <a:spLocks noChangeArrowheads="1"/>
          </p:cNvSpPr>
          <p:nvPr/>
        </p:nvSpPr>
        <p:spPr bwMode="auto">
          <a:xfrm rot="1690661">
            <a:off x="4660900" y="2908300"/>
            <a:ext cx="298450" cy="90488"/>
          </a:xfrm>
          <a:prstGeom prst="ellipse">
            <a:avLst/>
          </a:prstGeom>
          <a:solidFill>
            <a:schemeClr val="accent1"/>
          </a:solidFill>
          <a:ln w="9525">
            <a:noFill/>
            <a:round/>
            <a:headEnd/>
            <a:tailEnd/>
          </a:ln>
        </p:spPr>
        <p:txBody>
          <a:bodyPr wrap="none" anchor="ctr"/>
          <a:lstStyle/>
          <a:p>
            <a:endParaRPr lang="pt-BR">
              <a:latin typeface="Calisto MT"/>
            </a:endParaRPr>
          </a:p>
        </p:txBody>
      </p:sp>
      <p:sp>
        <p:nvSpPr>
          <p:cNvPr id="36905" name="Oval 65"/>
          <p:cNvSpPr>
            <a:spLocks noChangeArrowheads="1"/>
          </p:cNvSpPr>
          <p:nvPr/>
        </p:nvSpPr>
        <p:spPr bwMode="auto">
          <a:xfrm rot="1633687">
            <a:off x="4511675" y="3057525"/>
            <a:ext cx="296863" cy="88900"/>
          </a:xfrm>
          <a:prstGeom prst="ellipse">
            <a:avLst/>
          </a:prstGeom>
          <a:solidFill>
            <a:schemeClr val="accent1"/>
          </a:solidFill>
          <a:ln w="9525">
            <a:noFill/>
            <a:round/>
            <a:headEnd/>
            <a:tailEnd/>
          </a:ln>
        </p:spPr>
        <p:txBody>
          <a:bodyPr wrap="none" anchor="ctr"/>
          <a:lstStyle/>
          <a:p>
            <a:endParaRPr lang="pt-BR">
              <a:latin typeface="Calisto MT"/>
            </a:endParaRPr>
          </a:p>
        </p:txBody>
      </p:sp>
      <p:sp>
        <p:nvSpPr>
          <p:cNvPr id="36906" name="Oval 66"/>
          <p:cNvSpPr>
            <a:spLocks noChangeArrowheads="1"/>
          </p:cNvSpPr>
          <p:nvPr/>
        </p:nvSpPr>
        <p:spPr bwMode="auto">
          <a:xfrm rot="2381960">
            <a:off x="7750175" y="2900363"/>
            <a:ext cx="296863" cy="88900"/>
          </a:xfrm>
          <a:prstGeom prst="ellipse">
            <a:avLst/>
          </a:prstGeom>
          <a:solidFill>
            <a:schemeClr val="accent1"/>
          </a:solidFill>
          <a:ln w="9525">
            <a:noFill/>
            <a:round/>
            <a:headEnd/>
            <a:tailEnd/>
          </a:ln>
        </p:spPr>
        <p:txBody>
          <a:bodyPr wrap="none" anchor="ctr"/>
          <a:lstStyle/>
          <a:p>
            <a:endParaRPr lang="pt-BR">
              <a:latin typeface="Calisto MT"/>
            </a:endParaRPr>
          </a:p>
        </p:txBody>
      </p:sp>
      <p:sp>
        <p:nvSpPr>
          <p:cNvPr id="36907" name="Oval 67"/>
          <p:cNvSpPr>
            <a:spLocks noChangeArrowheads="1"/>
          </p:cNvSpPr>
          <p:nvPr/>
        </p:nvSpPr>
        <p:spPr bwMode="auto">
          <a:xfrm rot="2045030">
            <a:off x="7842250" y="2749550"/>
            <a:ext cx="300038" cy="92075"/>
          </a:xfrm>
          <a:prstGeom prst="ellipse">
            <a:avLst/>
          </a:prstGeom>
          <a:solidFill>
            <a:schemeClr val="accent1"/>
          </a:solidFill>
          <a:ln w="9525">
            <a:noFill/>
            <a:round/>
            <a:headEnd/>
            <a:tailEnd/>
          </a:ln>
        </p:spPr>
        <p:txBody>
          <a:bodyPr wrap="none" anchor="ctr"/>
          <a:lstStyle/>
          <a:p>
            <a:endParaRPr lang="pt-BR">
              <a:latin typeface="Calisto MT"/>
            </a:endParaRPr>
          </a:p>
        </p:txBody>
      </p:sp>
      <p:sp>
        <p:nvSpPr>
          <p:cNvPr id="36908" name="Oval 68"/>
          <p:cNvSpPr>
            <a:spLocks noChangeArrowheads="1"/>
          </p:cNvSpPr>
          <p:nvPr/>
        </p:nvSpPr>
        <p:spPr bwMode="auto">
          <a:xfrm rot="1690661">
            <a:off x="1601788" y="2844800"/>
            <a:ext cx="296862" cy="90488"/>
          </a:xfrm>
          <a:prstGeom prst="ellipse">
            <a:avLst/>
          </a:prstGeom>
          <a:solidFill>
            <a:schemeClr val="accent1"/>
          </a:solidFill>
          <a:ln w="9525">
            <a:noFill/>
            <a:round/>
            <a:headEnd/>
            <a:tailEnd/>
          </a:ln>
        </p:spPr>
        <p:txBody>
          <a:bodyPr wrap="none" anchor="ctr"/>
          <a:lstStyle/>
          <a:p>
            <a:endParaRPr lang="pt-BR">
              <a:latin typeface="Calisto MT"/>
            </a:endParaRPr>
          </a:p>
        </p:txBody>
      </p:sp>
      <p:sp>
        <p:nvSpPr>
          <p:cNvPr id="36909" name="Oval 69"/>
          <p:cNvSpPr>
            <a:spLocks noChangeArrowheads="1"/>
          </p:cNvSpPr>
          <p:nvPr/>
        </p:nvSpPr>
        <p:spPr bwMode="auto">
          <a:xfrm rot="1690661">
            <a:off x="1452563" y="3025775"/>
            <a:ext cx="295275" cy="90488"/>
          </a:xfrm>
          <a:prstGeom prst="ellipse">
            <a:avLst/>
          </a:prstGeom>
          <a:solidFill>
            <a:schemeClr val="accent1"/>
          </a:solidFill>
          <a:ln w="9525">
            <a:noFill/>
            <a:round/>
            <a:headEnd/>
            <a:tailEnd/>
          </a:ln>
        </p:spPr>
        <p:txBody>
          <a:bodyPr wrap="none" anchor="ctr"/>
          <a:lstStyle/>
          <a:p>
            <a:endParaRPr lang="pt-BR">
              <a:latin typeface="Calisto MT"/>
            </a:endParaRPr>
          </a:p>
        </p:txBody>
      </p:sp>
      <p:sp>
        <p:nvSpPr>
          <p:cNvPr id="36910" name="AutoShape 71"/>
          <p:cNvSpPr>
            <a:spLocks noChangeArrowheads="1"/>
          </p:cNvSpPr>
          <p:nvPr/>
        </p:nvSpPr>
        <p:spPr bwMode="auto">
          <a:xfrm>
            <a:off x="1919288" y="1938338"/>
            <a:ext cx="1738312" cy="220662"/>
          </a:xfrm>
          <a:prstGeom prst="rightArrow">
            <a:avLst>
              <a:gd name="adj1" fmla="val 49639"/>
              <a:gd name="adj2" fmla="val 113643"/>
            </a:avLst>
          </a:prstGeom>
          <a:gradFill rotWithShape="1">
            <a:gsLst>
              <a:gs pos="0">
                <a:srgbClr val="0000FF"/>
              </a:gs>
              <a:gs pos="100000">
                <a:schemeClr val="bg1"/>
              </a:gs>
            </a:gsLst>
            <a:lin ang="0" scaled="1"/>
          </a:gradFill>
          <a:ln w="9525">
            <a:noFill/>
            <a:miter lim="800000"/>
            <a:headEnd/>
            <a:tailEnd/>
          </a:ln>
        </p:spPr>
        <p:txBody>
          <a:bodyPr wrap="none" anchor="ctr"/>
          <a:lstStyle/>
          <a:p>
            <a:endParaRPr lang="pt-BR">
              <a:latin typeface="Calisto MT"/>
            </a:endParaRPr>
          </a:p>
        </p:txBody>
      </p:sp>
      <p:sp>
        <p:nvSpPr>
          <p:cNvPr id="36911" name="AutoShape 72"/>
          <p:cNvSpPr>
            <a:spLocks noChangeArrowheads="1"/>
          </p:cNvSpPr>
          <p:nvPr/>
        </p:nvSpPr>
        <p:spPr bwMode="auto">
          <a:xfrm>
            <a:off x="5280025" y="1938338"/>
            <a:ext cx="1738313" cy="220662"/>
          </a:xfrm>
          <a:prstGeom prst="rightArrow">
            <a:avLst>
              <a:gd name="adj1" fmla="val 49639"/>
              <a:gd name="adj2" fmla="val 113643"/>
            </a:avLst>
          </a:prstGeom>
          <a:gradFill rotWithShape="1">
            <a:gsLst>
              <a:gs pos="0">
                <a:srgbClr val="0000FF"/>
              </a:gs>
              <a:gs pos="100000">
                <a:schemeClr val="bg1"/>
              </a:gs>
            </a:gsLst>
            <a:lin ang="0" scaled="1"/>
          </a:gradFill>
          <a:ln w="9525">
            <a:noFill/>
            <a:miter lim="800000"/>
            <a:headEnd/>
            <a:tailEnd/>
          </a:ln>
        </p:spPr>
        <p:txBody>
          <a:bodyPr wrap="none" anchor="ctr"/>
          <a:lstStyle/>
          <a:p>
            <a:endParaRPr lang="pt-BR">
              <a:latin typeface="Calisto MT"/>
            </a:endParaRPr>
          </a:p>
        </p:txBody>
      </p:sp>
      <p:sp>
        <p:nvSpPr>
          <p:cNvPr id="36912" name="Line 73"/>
          <p:cNvSpPr>
            <a:spLocks noChangeShapeType="1"/>
          </p:cNvSpPr>
          <p:nvPr/>
        </p:nvSpPr>
        <p:spPr bwMode="auto">
          <a:xfrm flipV="1">
            <a:off x="4670425" y="4329113"/>
            <a:ext cx="1389063" cy="938212"/>
          </a:xfrm>
          <a:prstGeom prst="line">
            <a:avLst/>
          </a:prstGeom>
          <a:noFill/>
          <a:ln w="38100">
            <a:solidFill>
              <a:schemeClr val="tx1"/>
            </a:solidFill>
            <a:round/>
            <a:headEnd/>
            <a:tailEnd/>
          </a:ln>
        </p:spPr>
        <p:txBody>
          <a:bodyPr wrap="none" anchor="ctr"/>
          <a:lstStyle/>
          <a:p>
            <a:endParaRPr lang="pt-BR"/>
          </a:p>
        </p:txBody>
      </p:sp>
      <p:sp>
        <p:nvSpPr>
          <p:cNvPr id="36913" name="Line 74"/>
          <p:cNvSpPr>
            <a:spLocks noChangeShapeType="1"/>
          </p:cNvSpPr>
          <p:nvPr/>
        </p:nvSpPr>
        <p:spPr bwMode="auto">
          <a:xfrm flipV="1">
            <a:off x="1563688" y="4090988"/>
            <a:ext cx="1389062" cy="938212"/>
          </a:xfrm>
          <a:prstGeom prst="line">
            <a:avLst/>
          </a:prstGeom>
          <a:noFill/>
          <a:ln w="38100">
            <a:solidFill>
              <a:schemeClr val="tx1"/>
            </a:solidFill>
            <a:round/>
            <a:headEnd/>
            <a:tailEnd/>
          </a:ln>
        </p:spPr>
        <p:txBody>
          <a:bodyPr wrap="none" anchor="ctr"/>
          <a:lstStyle/>
          <a:p>
            <a:endParaRPr lang="pt-BR"/>
          </a:p>
        </p:txBody>
      </p:sp>
      <p:sp>
        <p:nvSpPr>
          <p:cNvPr id="36914" name="Line 75"/>
          <p:cNvSpPr>
            <a:spLocks noChangeShapeType="1"/>
          </p:cNvSpPr>
          <p:nvPr/>
        </p:nvSpPr>
        <p:spPr bwMode="auto">
          <a:xfrm flipV="1">
            <a:off x="1673225" y="4357688"/>
            <a:ext cx="1389063" cy="938212"/>
          </a:xfrm>
          <a:prstGeom prst="line">
            <a:avLst/>
          </a:prstGeom>
          <a:noFill/>
          <a:ln w="38100">
            <a:solidFill>
              <a:schemeClr val="tx1"/>
            </a:solidFill>
            <a:round/>
            <a:headEnd/>
            <a:tailEnd/>
          </a:ln>
        </p:spPr>
        <p:txBody>
          <a:bodyPr wrap="none" anchor="ctr"/>
          <a:lstStyle/>
          <a:p>
            <a:endParaRPr lang="pt-BR"/>
          </a:p>
        </p:txBody>
      </p:sp>
      <p:sp>
        <p:nvSpPr>
          <p:cNvPr id="36915" name="Line 76"/>
          <p:cNvSpPr>
            <a:spLocks noChangeShapeType="1"/>
          </p:cNvSpPr>
          <p:nvPr/>
        </p:nvSpPr>
        <p:spPr bwMode="auto">
          <a:xfrm flipV="1">
            <a:off x="7688263" y="4024313"/>
            <a:ext cx="1387475" cy="938212"/>
          </a:xfrm>
          <a:prstGeom prst="line">
            <a:avLst/>
          </a:prstGeom>
          <a:noFill/>
          <a:ln w="38100">
            <a:solidFill>
              <a:schemeClr val="tx1"/>
            </a:solidFill>
            <a:round/>
            <a:headEnd/>
            <a:tailEnd/>
          </a:ln>
        </p:spPr>
        <p:txBody>
          <a:bodyPr wrap="none" anchor="ctr"/>
          <a:lstStyle/>
          <a:p>
            <a:endParaRPr lang="pt-BR"/>
          </a:p>
        </p:txBody>
      </p:sp>
      <p:sp>
        <p:nvSpPr>
          <p:cNvPr id="36916" name="Line 77"/>
          <p:cNvSpPr>
            <a:spLocks noChangeShapeType="1"/>
          </p:cNvSpPr>
          <p:nvPr/>
        </p:nvSpPr>
        <p:spPr bwMode="auto">
          <a:xfrm flipV="1">
            <a:off x="7797800" y="4291013"/>
            <a:ext cx="1389063" cy="938212"/>
          </a:xfrm>
          <a:prstGeom prst="line">
            <a:avLst/>
          </a:prstGeom>
          <a:noFill/>
          <a:ln w="38100">
            <a:solidFill>
              <a:schemeClr val="tx1"/>
            </a:solidFill>
            <a:round/>
            <a:headEnd/>
            <a:tailEnd/>
          </a:ln>
        </p:spPr>
        <p:txBody>
          <a:bodyPr wrap="none" anchor="ctr"/>
          <a:lstStyle/>
          <a:p>
            <a:endParaRPr lang="pt-BR"/>
          </a:p>
        </p:txBody>
      </p:sp>
      <p:grpSp>
        <p:nvGrpSpPr>
          <p:cNvPr id="36917" name="Group 80"/>
          <p:cNvGrpSpPr>
            <a:grpSpLocks/>
          </p:cNvGrpSpPr>
          <p:nvPr/>
        </p:nvGrpSpPr>
        <p:grpSpPr bwMode="auto">
          <a:xfrm flipH="1">
            <a:off x="6121400" y="4024313"/>
            <a:ext cx="1498600" cy="1204912"/>
            <a:chOff x="4110" y="2535"/>
            <a:chExt cx="1062" cy="759"/>
          </a:xfrm>
        </p:grpSpPr>
        <p:sp>
          <p:nvSpPr>
            <p:cNvPr id="36921" name="Line 78"/>
            <p:cNvSpPr>
              <a:spLocks noChangeShapeType="1"/>
            </p:cNvSpPr>
            <p:nvPr/>
          </p:nvSpPr>
          <p:spPr bwMode="auto">
            <a:xfrm flipV="1">
              <a:off x="4110" y="2535"/>
              <a:ext cx="984" cy="591"/>
            </a:xfrm>
            <a:prstGeom prst="line">
              <a:avLst/>
            </a:prstGeom>
            <a:noFill/>
            <a:ln w="38100">
              <a:solidFill>
                <a:schemeClr val="tx1"/>
              </a:solidFill>
              <a:round/>
              <a:headEnd/>
              <a:tailEnd/>
            </a:ln>
          </p:spPr>
          <p:txBody>
            <a:bodyPr wrap="none" anchor="ctr"/>
            <a:lstStyle/>
            <a:p>
              <a:endParaRPr lang="pt-BR"/>
            </a:p>
          </p:txBody>
        </p:sp>
        <p:sp>
          <p:nvSpPr>
            <p:cNvPr id="36922" name="Line 79"/>
            <p:cNvSpPr>
              <a:spLocks noChangeShapeType="1"/>
            </p:cNvSpPr>
            <p:nvPr/>
          </p:nvSpPr>
          <p:spPr bwMode="auto">
            <a:xfrm flipV="1">
              <a:off x="4188" y="2703"/>
              <a:ext cx="984" cy="591"/>
            </a:xfrm>
            <a:prstGeom prst="line">
              <a:avLst/>
            </a:prstGeom>
            <a:noFill/>
            <a:ln w="38100">
              <a:solidFill>
                <a:schemeClr val="tx1"/>
              </a:solidFill>
              <a:round/>
              <a:headEnd/>
              <a:tailEnd/>
            </a:ln>
          </p:spPr>
          <p:txBody>
            <a:bodyPr wrap="none" anchor="ctr"/>
            <a:lstStyle/>
            <a:p>
              <a:endParaRPr lang="pt-BR"/>
            </a:p>
          </p:txBody>
        </p:sp>
      </p:grpSp>
      <p:sp>
        <p:nvSpPr>
          <p:cNvPr id="36918" name="AutoShape 81"/>
          <p:cNvSpPr>
            <a:spLocks noChangeArrowheads="1"/>
          </p:cNvSpPr>
          <p:nvPr/>
        </p:nvSpPr>
        <p:spPr bwMode="auto">
          <a:xfrm rot="1790756">
            <a:off x="6453188" y="4429125"/>
            <a:ext cx="633412" cy="220663"/>
          </a:xfrm>
          <a:prstGeom prst="rightArrow">
            <a:avLst>
              <a:gd name="adj1" fmla="val 49639"/>
              <a:gd name="adj2" fmla="val 41410"/>
            </a:avLst>
          </a:prstGeom>
          <a:gradFill rotWithShape="1">
            <a:gsLst>
              <a:gs pos="0">
                <a:srgbClr val="0000FF"/>
              </a:gs>
              <a:gs pos="100000">
                <a:schemeClr val="bg1"/>
              </a:gs>
            </a:gsLst>
            <a:lin ang="0" scaled="1"/>
          </a:gradFill>
          <a:ln w="9525">
            <a:noFill/>
            <a:miter lim="800000"/>
            <a:headEnd/>
            <a:tailEnd/>
          </a:ln>
        </p:spPr>
        <p:txBody>
          <a:bodyPr wrap="none" anchor="ctr"/>
          <a:lstStyle/>
          <a:p>
            <a:endParaRPr lang="pt-BR">
              <a:latin typeface="Calisto MT"/>
            </a:endParaRPr>
          </a:p>
        </p:txBody>
      </p:sp>
      <p:sp>
        <p:nvSpPr>
          <p:cNvPr id="36919" name="AutoShape 82"/>
          <p:cNvSpPr>
            <a:spLocks noChangeArrowheads="1"/>
          </p:cNvSpPr>
          <p:nvPr/>
        </p:nvSpPr>
        <p:spPr bwMode="auto">
          <a:xfrm rot="19809244" flipH="1">
            <a:off x="8112125" y="4533900"/>
            <a:ext cx="633413" cy="220663"/>
          </a:xfrm>
          <a:prstGeom prst="rightArrow">
            <a:avLst>
              <a:gd name="adj1" fmla="val 49639"/>
              <a:gd name="adj2" fmla="val 41410"/>
            </a:avLst>
          </a:prstGeom>
          <a:gradFill rotWithShape="1">
            <a:gsLst>
              <a:gs pos="0">
                <a:srgbClr val="0000FF"/>
              </a:gs>
              <a:gs pos="100000">
                <a:schemeClr val="bg1"/>
              </a:gs>
            </a:gsLst>
            <a:lin ang="0" scaled="1"/>
          </a:gradFill>
          <a:ln w="9525">
            <a:noFill/>
            <a:miter lim="800000"/>
            <a:headEnd/>
            <a:tailEnd/>
          </a:ln>
        </p:spPr>
        <p:txBody>
          <a:bodyPr wrap="none" anchor="ctr"/>
          <a:lstStyle/>
          <a:p>
            <a:endParaRPr lang="pt-BR">
              <a:latin typeface="Calisto MT"/>
            </a:endParaRPr>
          </a:p>
        </p:txBody>
      </p:sp>
      <p:sp>
        <p:nvSpPr>
          <p:cNvPr id="36920" name="TextBox 1"/>
          <p:cNvSpPr txBox="1">
            <a:spLocks noChangeArrowheads="1"/>
          </p:cNvSpPr>
          <p:nvPr/>
        </p:nvSpPr>
        <p:spPr bwMode="auto">
          <a:xfrm>
            <a:off x="368300" y="5937250"/>
            <a:ext cx="8213725" cy="646113"/>
          </a:xfrm>
          <a:prstGeom prst="rect">
            <a:avLst/>
          </a:prstGeom>
          <a:noFill/>
          <a:ln w="9525">
            <a:noFill/>
            <a:miter lim="800000"/>
            <a:headEnd/>
            <a:tailEnd/>
          </a:ln>
        </p:spPr>
        <p:txBody>
          <a:bodyPr>
            <a:spAutoFit/>
          </a:bodyPr>
          <a:lstStyle/>
          <a:p>
            <a:r>
              <a:rPr lang="pt-BR">
                <a:solidFill>
                  <a:schemeClr val="bg1"/>
                </a:solidFill>
                <a:latin typeface="Calisto MT"/>
              </a:rPr>
              <a:t>	O N2 mantem ar dentro do alvéolo. Se oferto 100% de O2 eu retiro N2 e meu O2 é reabsorvido. No alvéolo que está ruim, eu gero atelectasia de reabsorção. </a:t>
            </a: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body" sz="half" idx="1"/>
          </p:nvPr>
        </p:nvSpPr>
        <p:spPr>
          <a:xfrm>
            <a:off x="304800" y="1600200"/>
            <a:ext cx="4267200" cy="3657600"/>
          </a:xfrm>
        </p:spPr>
        <p:txBody>
          <a:bodyPr/>
          <a:lstStyle/>
          <a:p>
            <a:pPr>
              <a:buFontTx/>
              <a:buNone/>
            </a:pPr>
            <a:r>
              <a:rPr lang="pt-BR" sz="2400" smtClean="0"/>
              <a:t>   </a:t>
            </a:r>
            <a:endParaRPr lang="pt-BR" smtClean="0"/>
          </a:p>
        </p:txBody>
      </p:sp>
      <p:sp>
        <p:nvSpPr>
          <p:cNvPr id="38914" name="AutoShape 5"/>
          <p:cNvSpPr>
            <a:spLocks noChangeArrowheads="1"/>
          </p:cNvSpPr>
          <p:nvPr/>
        </p:nvSpPr>
        <p:spPr bwMode="auto">
          <a:xfrm>
            <a:off x="155575" y="836613"/>
            <a:ext cx="5675313" cy="2735262"/>
          </a:xfrm>
          <a:prstGeom prst="rightArrowCallout">
            <a:avLst>
              <a:gd name="adj1" fmla="val 32787"/>
              <a:gd name="adj2" fmla="val 21231"/>
              <a:gd name="adj3" fmla="val 30412"/>
              <a:gd name="adj4" fmla="val 79912"/>
            </a:avLst>
          </a:prstGeom>
          <a:gradFill rotWithShape="0">
            <a:gsLst>
              <a:gs pos="0">
                <a:srgbClr val="FF6600"/>
              </a:gs>
              <a:gs pos="50000">
                <a:srgbClr val="762F00"/>
              </a:gs>
              <a:gs pos="100000">
                <a:srgbClr val="FF6600"/>
              </a:gs>
            </a:gsLst>
            <a:lin ang="5400000" scaled="1"/>
          </a:gradFill>
          <a:ln w="9525">
            <a:solidFill>
              <a:schemeClr val="tx1"/>
            </a:solidFill>
            <a:miter lim="800000"/>
            <a:headEnd/>
            <a:tailEnd/>
          </a:ln>
        </p:spPr>
        <p:txBody>
          <a:bodyPr wrap="none" anchor="ctr"/>
          <a:lstStyle/>
          <a:p>
            <a:endParaRPr lang="pt-BR">
              <a:latin typeface="Calisto MT"/>
            </a:endParaRPr>
          </a:p>
        </p:txBody>
      </p:sp>
      <p:sp>
        <p:nvSpPr>
          <p:cNvPr id="9223" name="Text Box 7"/>
          <p:cNvSpPr txBox="1">
            <a:spLocks noChangeArrowheads="1"/>
          </p:cNvSpPr>
          <p:nvPr/>
        </p:nvSpPr>
        <p:spPr bwMode="auto">
          <a:xfrm>
            <a:off x="6424613" y="1484313"/>
            <a:ext cx="2611437" cy="1016000"/>
          </a:xfrm>
          <a:prstGeom prst="rect">
            <a:avLst/>
          </a:prstGeom>
          <a:noFill/>
          <a:ln>
            <a:noFill/>
          </a:ln>
          <a:effectLst/>
          <a:extLst/>
        </p:spPr>
        <p:txBody>
          <a:bodyPr>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ct val="50000"/>
              </a:spcBef>
              <a:spcAft>
                <a:spcPts val="0"/>
              </a:spcAft>
              <a:defRPr/>
            </a:pPr>
            <a:r>
              <a:rPr lang="pt-BR" sz="2000" b="1" dirty="0" smtClean="0">
                <a:effectLst>
                  <a:outerShdw blurRad="38100" dist="38100" dir="2700000" algn="tl">
                    <a:srgbClr val="000000"/>
                  </a:outerShdw>
                </a:effectLst>
              </a:rPr>
              <a:t>Complacência de parênquima pulmonar</a:t>
            </a:r>
          </a:p>
        </p:txBody>
      </p:sp>
      <p:sp>
        <p:nvSpPr>
          <p:cNvPr id="38916" name="AutoShape 8"/>
          <p:cNvSpPr>
            <a:spLocks noChangeArrowheads="1"/>
          </p:cNvSpPr>
          <p:nvPr/>
        </p:nvSpPr>
        <p:spPr bwMode="auto">
          <a:xfrm>
            <a:off x="5980113" y="1628775"/>
            <a:ext cx="457200" cy="838200"/>
          </a:xfrm>
          <a:prstGeom prst="downArrow">
            <a:avLst>
              <a:gd name="adj1" fmla="val 50000"/>
              <a:gd name="adj2" fmla="val 40741"/>
            </a:avLst>
          </a:prstGeom>
          <a:solidFill>
            <a:srgbClr val="FF6600"/>
          </a:solidFill>
          <a:ln w="9525">
            <a:noFill/>
            <a:miter lim="800000"/>
            <a:headEnd/>
            <a:tailEnd/>
          </a:ln>
        </p:spPr>
        <p:txBody>
          <a:bodyPr wrap="none" anchor="ctr"/>
          <a:lstStyle/>
          <a:p>
            <a:endParaRPr lang="pt-BR">
              <a:latin typeface="Calisto MT"/>
            </a:endParaRPr>
          </a:p>
        </p:txBody>
      </p:sp>
      <p:sp>
        <p:nvSpPr>
          <p:cNvPr id="9226" name="Rectangle 10"/>
          <p:cNvSpPr>
            <a:spLocks noChangeArrowheads="1"/>
          </p:cNvSpPr>
          <p:nvPr/>
        </p:nvSpPr>
        <p:spPr bwMode="auto">
          <a:xfrm>
            <a:off x="4379913" y="4365625"/>
            <a:ext cx="4471987" cy="1441450"/>
          </a:xfrm>
          <a:prstGeom prst="rect">
            <a:avLst/>
          </a:prstGeom>
          <a:gradFill rotWithShape="1">
            <a:gsLst>
              <a:gs pos="0">
                <a:srgbClr val="000099">
                  <a:gamma/>
                  <a:shade val="46275"/>
                  <a:invGamma/>
                </a:srgbClr>
              </a:gs>
              <a:gs pos="50000">
                <a:srgbClr val="000099"/>
              </a:gs>
              <a:gs pos="100000">
                <a:srgbClr val="000099">
                  <a:gamma/>
                  <a:shade val="46275"/>
                  <a:invGamma/>
                </a:srgbClr>
              </a:gs>
            </a:gsLst>
            <a:lin ang="5400000" scaled="1"/>
          </a:gradFill>
          <a:ln w="9525" algn="ctr">
            <a:solidFill>
              <a:schemeClr val="bg1"/>
            </a:solidFill>
            <a:miter lim="800000"/>
            <a:headEnd/>
            <a:tailEnd/>
          </a:ln>
          <a:effectLst/>
          <a:extLst/>
        </p:spPr>
        <p:txBody>
          <a:bodyPr>
            <a:spAutoFit/>
          </a:bodyPr>
          <a:lstStyle/>
          <a:p>
            <a:pPr marL="361950" indent="-361950" fontAlgn="auto">
              <a:spcBef>
                <a:spcPct val="20000"/>
              </a:spcBef>
              <a:spcAft>
                <a:spcPts val="0"/>
              </a:spcAft>
              <a:buClr>
                <a:srgbClr val="66FFFF"/>
              </a:buClr>
              <a:buFontTx/>
              <a:buChar char="•"/>
              <a:defRPr/>
            </a:pPr>
            <a:r>
              <a:rPr lang="pt-BR" sz="2000" b="1" dirty="0">
                <a:solidFill>
                  <a:srgbClr val="FFFF00"/>
                </a:solidFill>
                <a:effectLst>
                  <a:outerShdw blurRad="38100" dist="38100" dir="2700000" algn="tl">
                    <a:srgbClr val="000000"/>
                  </a:outerShdw>
                </a:effectLst>
                <a:latin typeface="+mn-lt"/>
              </a:rPr>
              <a:t>RN –</a:t>
            </a:r>
            <a:r>
              <a:rPr lang="pt-BR" sz="2000" b="1" dirty="0">
                <a:solidFill>
                  <a:schemeClr val="bg2"/>
                </a:solidFill>
                <a:effectLst>
                  <a:outerShdw blurRad="38100" dist="38100" dir="2700000" algn="tl">
                    <a:srgbClr val="000000"/>
                  </a:outerShdw>
                </a:effectLst>
                <a:latin typeface="+mn-lt"/>
              </a:rPr>
              <a:t> 0,003  a  0,005  l/ cmH</a:t>
            </a:r>
            <a:r>
              <a:rPr lang="pt-BR" sz="2000" b="1" baseline="-25000" dirty="0">
                <a:solidFill>
                  <a:schemeClr val="bg2"/>
                </a:solidFill>
                <a:effectLst>
                  <a:outerShdw blurRad="38100" dist="38100" dir="2700000" algn="tl">
                    <a:srgbClr val="000000"/>
                  </a:outerShdw>
                </a:effectLst>
                <a:latin typeface="+mn-lt"/>
              </a:rPr>
              <a:t>2</a:t>
            </a:r>
            <a:r>
              <a:rPr lang="pt-BR" sz="2000" b="1" dirty="0">
                <a:solidFill>
                  <a:schemeClr val="bg2"/>
                </a:solidFill>
                <a:effectLst>
                  <a:outerShdw blurRad="38100" dist="38100" dir="2700000" algn="tl">
                    <a:srgbClr val="000000"/>
                  </a:outerShdw>
                </a:effectLst>
                <a:latin typeface="+mn-lt"/>
              </a:rPr>
              <a:t>O</a:t>
            </a:r>
          </a:p>
          <a:p>
            <a:pPr marL="361950" indent="-361950" fontAlgn="auto">
              <a:spcBef>
                <a:spcPct val="20000"/>
              </a:spcBef>
              <a:spcAft>
                <a:spcPts val="0"/>
              </a:spcAft>
              <a:buClr>
                <a:srgbClr val="66FFFF"/>
              </a:buClr>
              <a:buFontTx/>
              <a:buChar char="•"/>
              <a:defRPr/>
            </a:pPr>
            <a:r>
              <a:rPr lang="pt-BR" sz="2000" b="1" dirty="0">
                <a:solidFill>
                  <a:srgbClr val="FFFF00"/>
                </a:solidFill>
                <a:effectLst>
                  <a:outerShdw blurRad="38100" dist="38100" dir="2700000" algn="tl">
                    <a:srgbClr val="000000"/>
                  </a:outerShdw>
                </a:effectLst>
                <a:latin typeface="+mn-lt"/>
              </a:rPr>
              <a:t>Adulto –</a:t>
            </a:r>
            <a:r>
              <a:rPr lang="pt-BR" sz="2000" b="1" dirty="0">
                <a:solidFill>
                  <a:schemeClr val="bg2"/>
                </a:solidFill>
                <a:effectLst>
                  <a:outerShdw blurRad="38100" dist="38100" dir="2700000" algn="tl">
                    <a:srgbClr val="000000"/>
                  </a:outerShdw>
                </a:effectLst>
                <a:latin typeface="+mn-lt"/>
              </a:rPr>
              <a:t> 0,1 a 0,2 l/ cmH</a:t>
            </a:r>
            <a:r>
              <a:rPr lang="pt-BR" sz="2000" b="1" baseline="-25000" dirty="0">
                <a:solidFill>
                  <a:schemeClr val="bg2"/>
                </a:solidFill>
                <a:effectLst>
                  <a:outerShdw blurRad="38100" dist="38100" dir="2700000" algn="tl">
                    <a:srgbClr val="000000"/>
                  </a:outerShdw>
                </a:effectLst>
                <a:latin typeface="+mn-lt"/>
              </a:rPr>
              <a:t>2</a:t>
            </a:r>
            <a:r>
              <a:rPr lang="pt-BR" sz="2000" b="1" dirty="0">
                <a:solidFill>
                  <a:schemeClr val="bg2"/>
                </a:solidFill>
                <a:effectLst>
                  <a:outerShdw blurRad="38100" dist="38100" dir="2700000" algn="tl">
                    <a:srgbClr val="000000"/>
                  </a:outerShdw>
                </a:effectLst>
                <a:latin typeface="+mn-lt"/>
              </a:rPr>
              <a:t>O</a:t>
            </a:r>
          </a:p>
          <a:p>
            <a:pPr marL="361950" indent="-361950" fontAlgn="auto">
              <a:spcBef>
                <a:spcPct val="20000"/>
              </a:spcBef>
              <a:spcAft>
                <a:spcPts val="0"/>
              </a:spcAft>
              <a:buClr>
                <a:srgbClr val="66FFFF"/>
              </a:buClr>
              <a:buFontTx/>
              <a:buChar char="•"/>
              <a:defRPr/>
            </a:pPr>
            <a:r>
              <a:rPr lang="pt-BR" sz="2000" b="1" dirty="0">
                <a:solidFill>
                  <a:srgbClr val="FFFF00"/>
                </a:solidFill>
                <a:effectLst>
                  <a:outerShdw blurRad="38100" dist="38100" dir="2700000" algn="tl">
                    <a:srgbClr val="000000"/>
                  </a:outerShdw>
                </a:effectLst>
                <a:latin typeface="+mn-lt"/>
              </a:rPr>
              <a:t>Complacência específica =              </a:t>
            </a:r>
            <a:r>
              <a:rPr lang="pt-BR" sz="2000" b="1" dirty="0">
                <a:solidFill>
                  <a:schemeClr val="bg2"/>
                </a:solidFill>
                <a:effectLst>
                  <a:outerShdw blurRad="38100" dist="38100" dir="2700000" algn="tl">
                    <a:srgbClr val="000000"/>
                  </a:outerShdw>
                </a:effectLst>
                <a:latin typeface="+mn-lt"/>
              </a:rPr>
              <a:t>1,1 ml/cmH</a:t>
            </a:r>
            <a:r>
              <a:rPr lang="pt-BR" sz="2000" b="1" baseline="-25000" dirty="0">
                <a:solidFill>
                  <a:schemeClr val="bg2"/>
                </a:solidFill>
                <a:effectLst>
                  <a:outerShdw blurRad="38100" dist="38100" dir="2700000" algn="tl">
                    <a:srgbClr val="000000"/>
                  </a:outerShdw>
                </a:effectLst>
                <a:latin typeface="+mn-lt"/>
              </a:rPr>
              <a:t>2</a:t>
            </a:r>
            <a:r>
              <a:rPr lang="pt-BR" sz="2000" b="1" dirty="0">
                <a:solidFill>
                  <a:schemeClr val="bg2"/>
                </a:solidFill>
                <a:effectLst>
                  <a:outerShdw blurRad="38100" dist="38100" dir="2700000" algn="tl">
                    <a:srgbClr val="000000"/>
                  </a:outerShdw>
                </a:effectLst>
                <a:latin typeface="+mn-lt"/>
              </a:rPr>
              <a:t>O/Kg</a:t>
            </a:r>
          </a:p>
        </p:txBody>
      </p:sp>
      <p:sp>
        <p:nvSpPr>
          <p:cNvPr id="9227" name="Text Box 11"/>
          <p:cNvSpPr txBox="1">
            <a:spLocks noChangeArrowheads="1"/>
          </p:cNvSpPr>
          <p:nvPr/>
        </p:nvSpPr>
        <p:spPr bwMode="auto">
          <a:xfrm>
            <a:off x="155575" y="892175"/>
            <a:ext cx="4602163" cy="2733675"/>
          </a:xfrm>
          <a:prstGeom prst="rect">
            <a:avLst/>
          </a:prstGeom>
          <a:noFill/>
          <a:ln>
            <a:noFill/>
          </a:ln>
          <a:effectLst/>
          <a:extLst/>
        </p:spPr>
        <p:txBody>
          <a:bodyPr>
            <a:spAutoFit/>
          </a:bodyPr>
          <a:lstStyle>
            <a:lvl1pPr marL="361950" indent="-361950"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ct val="20000"/>
              </a:spcBef>
              <a:spcAft>
                <a:spcPts val="0"/>
              </a:spcAft>
              <a:buClr>
                <a:srgbClr val="66FFFF"/>
              </a:buClr>
              <a:buFontTx/>
              <a:buChar char="•"/>
              <a:defRPr/>
            </a:pPr>
            <a:r>
              <a:rPr lang="pt-BR" sz="2200" b="1" dirty="0" smtClean="0">
                <a:solidFill>
                  <a:srgbClr val="DEDED7"/>
                </a:solidFill>
                <a:effectLst>
                  <a:outerShdw blurRad="38100" dist="38100" dir="2700000" algn="tl">
                    <a:srgbClr val="000000"/>
                  </a:outerShdw>
                </a:effectLst>
                <a:sym typeface="Wingdings" charset="0"/>
              </a:rPr>
              <a:t> </a:t>
            </a:r>
            <a:r>
              <a:rPr lang="pt-BR" sz="2200" b="1" dirty="0" smtClean="0">
                <a:solidFill>
                  <a:srgbClr val="DEDED7"/>
                </a:solidFill>
                <a:effectLst>
                  <a:outerShdw blurRad="38100" dist="38100" dir="2700000" algn="tl">
                    <a:srgbClr val="000000"/>
                  </a:outerShdw>
                </a:effectLst>
              </a:rPr>
              <a:t>Número de alvéolos</a:t>
            </a:r>
          </a:p>
          <a:p>
            <a:pPr eaLnBrk="1" fontAlgn="auto" hangingPunct="1">
              <a:spcBef>
                <a:spcPct val="20000"/>
              </a:spcBef>
              <a:spcAft>
                <a:spcPts val="0"/>
              </a:spcAft>
              <a:buClr>
                <a:srgbClr val="66FFFF"/>
              </a:buClr>
              <a:buFontTx/>
              <a:buChar char="•"/>
              <a:defRPr/>
            </a:pPr>
            <a:r>
              <a:rPr lang="pt-BR" sz="2200" b="1" dirty="0" smtClean="0">
                <a:solidFill>
                  <a:srgbClr val="DEDED7"/>
                </a:solidFill>
                <a:effectLst>
                  <a:outerShdw blurRad="38100" dist="38100" dir="2700000" algn="tl">
                    <a:srgbClr val="000000"/>
                  </a:outerShdw>
                </a:effectLst>
              </a:rPr>
              <a:t>Paredes espessadas</a:t>
            </a:r>
          </a:p>
          <a:p>
            <a:pPr eaLnBrk="1" fontAlgn="auto" hangingPunct="1">
              <a:spcBef>
                <a:spcPct val="20000"/>
              </a:spcBef>
              <a:spcAft>
                <a:spcPts val="0"/>
              </a:spcAft>
              <a:buClr>
                <a:srgbClr val="66FFFF"/>
              </a:buClr>
              <a:buFontTx/>
              <a:buChar char="•"/>
              <a:defRPr/>
            </a:pPr>
            <a:r>
              <a:rPr lang="pt-BR" sz="2200" b="1" dirty="0" smtClean="0">
                <a:solidFill>
                  <a:srgbClr val="DEDED7"/>
                </a:solidFill>
                <a:effectLst>
                  <a:outerShdw blurRad="38100" dist="38100" dir="2700000" algn="tl">
                    <a:srgbClr val="000000"/>
                  </a:outerShdw>
                </a:effectLst>
              </a:rPr>
              <a:t>Menos elastina no parênquima pulmonar</a:t>
            </a:r>
          </a:p>
          <a:p>
            <a:pPr eaLnBrk="1" fontAlgn="auto" hangingPunct="1">
              <a:spcBef>
                <a:spcPct val="20000"/>
              </a:spcBef>
              <a:spcAft>
                <a:spcPts val="0"/>
              </a:spcAft>
              <a:buClr>
                <a:srgbClr val="66FFFF"/>
              </a:buClr>
              <a:buFontTx/>
              <a:buChar char="•"/>
              <a:defRPr/>
            </a:pPr>
            <a:r>
              <a:rPr lang="pt-BR" sz="2200" b="1" dirty="0" smtClean="0">
                <a:solidFill>
                  <a:srgbClr val="DEDED7"/>
                </a:solidFill>
                <a:effectLst>
                  <a:outerShdw blurRad="38100" dist="38100" dir="2700000" algn="tl">
                    <a:srgbClr val="000000"/>
                  </a:outerShdw>
                </a:effectLst>
              </a:rPr>
              <a:t>Menor volume de pulmão</a:t>
            </a:r>
          </a:p>
          <a:p>
            <a:pPr eaLnBrk="1" fontAlgn="auto" hangingPunct="1">
              <a:spcBef>
                <a:spcPct val="20000"/>
              </a:spcBef>
              <a:spcAft>
                <a:spcPts val="0"/>
              </a:spcAft>
              <a:buClr>
                <a:srgbClr val="66FFFF"/>
              </a:buClr>
              <a:buFontTx/>
              <a:buChar char="•"/>
              <a:defRPr/>
            </a:pPr>
            <a:r>
              <a:rPr lang="pt-BR" sz="2200" b="1" dirty="0" smtClean="0">
                <a:solidFill>
                  <a:srgbClr val="DEDED7"/>
                </a:solidFill>
                <a:effectLst>
                  <a:outerShdw blurRad="38100" dist="38100" dir="2700000" algn="tl">
                    <a:srgbClr val="000000"/>
                  </a:outerShdw>
                </a:effectLst>
              </a:rPr>
              <a:t>Menor ventilação colateral</a:t>
            </a:r>
            <a:endParaRPr lang="pt-BR" sz="2200" b="1" dirty="0" smtClean="0">
              <a:solidFill>
                <a:srgbClr val="DEDED7"/>
              </a:solidFill>
            </a:endParaRP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fontAlgn="auto">
              <a:spcAft>
                <a:spcPts val="0"/>
              </a:spcAft>
              <a:defRPr/>
            </a:pPr>
            <a:r>
              <a:rPr lang="pt-BR" dirty="0" smtClean="0"/>
              <a:t>Constante de Tempo</a:t>
            </a:r>
            <a:endParaRPr lang="pt-BR" dirty="0"/>
          </a:p>
        </p:txBody>
      </p:sp>
      <p:sp>
        <p:nvSpPr>
          <p:cNvPr id="6" name="Content Placeholder 5"/>
          <p:cNvSpPr>
            <a:spLocks noGrp="1"/>
          </p:cNvSpPr>
          <p:nvPr>
            <p:ph idx="1"/>
          </p:nvPr>
        </p:nvSpPr>
        <p:spPr>
          <a:xfrm>
            <a:off x="685800" y="1931988"/>
            <a:ext cx="7770813" cy="3657600"/>
          </a:xfrm>
        </p:spPr>
        <p:txBody>
          <a:bodyPr rtlCol="0">
            <a:normAutofit/>
          </a:bodyPr>
          <a:lstStyle/>
          <a:p>
            <a:pPr fontAlgn="auto">
              <a:spcAft>
                <a:spcPts val="0"/>
              </a:spcAft>
              <a:buClr>
                <a:schemeClr val="accent3"/>
              </a:buClr>
              <a:defRPr/>
            </a:pPr>
            <a:r>
              <a:rPr lang="pt-BR" dirty="0" smtClean="0"/>
              <a:t>É o tempo necessário para que ocorra um equilíbrio de pressões na via aérea e nos pulmões e ocorram as trocas gasosas.</a:t>
            </a:r>
          </a:p>
          <a:p>
            <a:pPr fontAlgn="auto">
              <a:spcAft>
                <a:spcPts val="0"/>
              </a:spcAft>
              <a:buClr>
                <a:schemeClr val="accent3"/>
              </a:buClr>
              <a:defRPr/>
            </a:pPr>
            <a:r>
              <a:rPr lang="pt-BR" dirty="0" smtClean="0"/>
              <a:t>A constante de tempo é o tempo necessário para encher ou esvaziar os pulmões.</a:t>
            </a:r>
          </a:p>
          <a:p>
            <a:pPr lvl="1" fontAlgn="auto">
              <a:spcAft>
                <a:spcPts val="0"/>
              </a:spcAft>
              <a:buClr>
                <a:schemeClr val="accent3">
                  <a:lumMod val="50000"/>
                </a:schemeClr>
              </a:buClr>
              <a:defRPr/>
            </a:pPr>
            <a:r>
              <a:rPr lang="pt-BR" dirty="0" smtClean="0"/>
              <a:t>Vale tanto para inspiração quanto expiração.</a:t>
            </a:r>
          </a:p>
          <a:p>
            <a:pPr fontAlgn="auto">
              <a:spcAft>
                <a:spcPts val="0"/>
              </a:spcAft>
              <a:buClr>
                <a:schemeClr val="accent3"/>
              </a:buClr>
              <a:defRPr/>
            </a:pPr>
            <a:r>
              <a:rPr lang="pt-BR" dirty="0" smtClean="0"/>
              <a:t>CT = Resistência </a:t>
            </a:r>
            <a:r>
              <a:rPr lang="pt-BR" dirty="0" err="1" smtClean="0"/>
              <a:t>x</a:t>
            </a:r>
            <a:r>
              <a:rPr lang="pt-BR" dirty="0" smtClean="0"/>
              <a:t> Complacência</a:t>
            </a:r>
          </a:p>
          <a:p>
            <a:pPr fontAlgn="auto">
              <a:spcAft>
                <a:spcPts val="0"/>
              </a:spcAft>
              <a:buClr>
                <a:schemeClr val="accent3"/>
              </a:buClr>
              <a:defRPr/>
            </a:pPr>
            <a:endParaRPr lang="pt-BR" dirty="0"/>
          </a:p>
          <a:p>
            <a:pPr marL="0" indent="0" fontAlgn="auto">
              <a:spcAft>
                <a:spcPts val="0"/>
              </a:spcAft>
              <a:buClr>
                <a:schemeClr val="accent3"/>
              </a:buClr>
              <a:buFont typeface="Wingdings" pitchFamily="2" charset="2"/>
              <a:buNone/>
              <a:defRPr/>
            </a:pPr>
            <a:endParaRPr lang="pt-BR" dirty="0" smtClean="0"/>
          </a:p>
        </p:txBody>
      </p:sp>
      <p:pic>
        <p:nvPicPr>
          <p:cNvPr id="40963" name="Picture 1"/>
          <p:cNvPicPr>
            <a:picLocks noChangeAspect="1"/>
          </p:cNvPicPr>
          <p:nvPr/>
        </p:nvPicPr>
        <p:blipFill>
          <a:blip r:embed="rId2"/>
          <a:srcRect/>
          <a:stretch>
            <a:fillRect/>
          </a:stretch>
        </p:blipFill>
        <p:spPr bwMode="auto">
          <a:xfrm>
            <a:off x="6064250" y="4678363"/>
            <a:ext cx="2976563" cy="20605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90"/>
        </a:solidFill>
        <a:effectLst/>
      </p:bgPr>
    </p:bg>
    <p:spTree>
      <p:nvGrpSpPr>
        <p:cNvPr id="1" name=""/>
        <p:cNvGrpSpPr/>
        <p:nvPr/>
      </p:nvGrpSpPr>
      <p:grpSpPr>
        <a:xfrm>
          <a:off x="0" y="0"/>
          <a:ext cx="0" cy="0"/>
          <a:chOff x="0" y="0"/>
          <a:chExt cx="0" cy="0"/>
        </a:xfrm>
      </p:grpSpPr>
      <p:grpSp>
        <p:nvGrpSpPr>
          <p:cNvPr id="41986" name="Group 15"/>
          <p:cNvGrpSpPr>
            <a:grpSpLocks/>
          </p:cNvGrpSpPr>
          <p:nvPr/>
        </p:nvGrpSpPr>
        <p:grpSpPr bwMode="auto">
          <a:xfrm>
            <a:off x="2255838" y="479425"/>
            <a:ext cx="2320925" cy="1704975"/>
            <a:chOff x="1599" y="302"/>
            <a:chExt cx="1644" cy="1074"/>
          </a:xfrm>
        </p:grpSpPr>
        <p:grpSp>
          <p:nvGrpSpPr>
            <p:cNvPr id="42019" name="Group 9"/>
            <p:cNvGrpSpPr>
              <a:grpSpLocks/>
            </p:cNvGrpSpPr>
            <p:nvPr/>
          </p:nvGrpSpPr>
          <p:grpSpPr bwMode="auto">
            <a:xfrm>
              <a:off x="1599" y="302"/>
              <a:ext cx="648" cy="864"/>
              <a:chOff x="1599" y="302"/>
              <a:chExt cx="648" cy="864"/>
            </a:xfrm>
          </p:grpSpPr>
          <p:sp>
            <p:nvSpPr>
              <p:cNvPr id="42024" name="Arc 4"/>
              <p:cNvSpPr>
                <a:spLocks/>
              </p:cNvSpPr>
              <p:nvPr/>
            </p:nvSpPr>
            <p:spPr bwMode="auto">
              <a:xfrm>
                <a:off x="1599" y="519"/>
                <a:ext cx="648" cy="647"/>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path>
                  <a:path w="43200" h="43155" stroke="0"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lnTo>
                      <a:pt x="21600" y="21555"/>
                    </a:lnTo>
                    <a:lnTo>
                      <a:pt x="25507" y="311"/>
                    </a:lnTo>
                    <a:close/>
                  </a:path>
                </a:pathLst>
              </a:custGeom>
              <a:noFill/>
              <a:ln w="38100">
                <a:solidFill>
                  <a:srgbClr val="FFFF00"/>
                </a:solidFill>
                <a:round/>
                <a:headEnd/>
                <a:tailEnd/>
              </a:ln>
            </p:spPr>
            <p:txBody>
              <a:bodyPr wrap="none" anchor="ctr"/>
              <a:lstStyle/>
              <a:p>
                <a:endParaRPr lang="pt-BR"/>
              </a:p>
            </p:txBody>
          </p:sp>
          <p:grpSp>
            <p:nvGrpSpPr>
              <p:cNvPr id="42025" name="Group 8"/>
              <p:cNvGrpSpPr>
                <a:grpSpLocks/>
              </p:cNvGrpSpPr>
              <p:nvPr/>
            </p:nvGrpSpPr>
            <p:grpSpPr bwMode="auto">
              <a:xfrm>
                <a:off x="1898" y="302"/>
                <a:ext cx="78" cy="229"/>
                <a:chOff x="1878" y="256"/>
                <a:chExt cx="78" cy="295"/>
              </a:xfrm>
            </p:grpSpPr>
            <p:sp>
              <p:nvSpPr>
                <p:cNvPr id="42026" name="Line 6"/>
                <p:cNvSpPr>
                  <a:spLocks noChangeShapeType="1"/>
                </p:cNvSpPr>
                <p:nvPr/>
              </p:nvSpPr>
              <p:spPr bwMode="auto">
                <a:xfrm>
                  <a:off x="1956" y="256"/>
                  <a:ext cx="0" cy="295"/>
                </a:xfrm>
                <a:prstGeom prst="line">
                  <a:avLst/>
                </a:prstGeom>
                <a:noFill/>
                <a:ln w="38100">
                  <a:solidFill>
                    <a:srgbClr val="FFFF00"/>
                  </a:solidFill>
                  <a:round/>
                  <a:headEnd/>
                  <a:tailEnd/>
                </a:ln>
              </p:spPr>
              <p:txBody>
                <a:bodyPr wrap="none" anchor="ctr"/>
                <a:lstStyle/>
                <a:p>
                  <a:endParaRPr lang="pt-BR"/>
                </a:p>
              </p:txBody>
            </p:sp>
            <p:sp>
              <p:nvSpPr>
                <p:cNvPr id="42027" name="Line 7"/>
                <p:cNvSpPr>
                  <a:spLocks noChangeShapeType="1"/>
                </p:cNvSpPr>
                <p:nvPr/>
              </p:nvSpPr>
              <p:spPr bwMode="auto">
                <a:xfrm>
                  <a:off x="1878" y="256"/>
                  <a:ext cx="0" cy="295"/>
                </a:xfrm>
                <a:prstGeom prst="line">
                  <a:avLst/>
                </a:prstGeom>
                <a:noFill/>
                <a:ln w="38100">
                  <a:solidFill>
                    <a:srgbClr val="FFFF00"/>
                  </a:solidFill>
                  <a:round/>
                  <a:headEnd/>
                  <a:tailEnd/>
                </a:ln>
              </p:spPr>
              <p:txBody>
                <a:bodyPr wrap="none" anchor="ctr"/>
                <a:lstStyle/>
                <a:p>
                  <a:endParaRPr lang="pt-BR"/>
                </a:p>
              </p:txBody>
            </p:sp>
          </p:grpSp>
        </p:grpSp>
        <p:sp>
          <p:nvSpPr>
            <p:cNvPr id="42020" name="Arc 11"/>
            <p:cNvSpPr>
              <a:spLocks/>
            </p:cNvSpPr>
            <p:nvPr/>
          </p:nvSpPr>
          <p:spPr bwMode="auto">
            <a:xfrm>
              <a:off x="2283" y="514"/>
              <a:ext cx="960" cy="862"/>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23768" y="64"/>
                  </a:moveTo>
                  <a:cubicBezTo>
                    <a:pt x="34802" y="1177"/>
                    <a:pt x="43200" y="10465"/>
                    <a:pt x="43200" y="21555"/>
                  </a:cubicBezTo>
                  <a:cubicBezTo>
                    <a:pt x="43200" y="33484"/>
                    <a:pt x="33529" y="43155"/>
                    <a:pt x="21600" y="43155"/>
                  </a:cubicBezTo>
                  <a:cubicBezTo>
                    <a:pt x="9670" y="43155"/>
                    <a:pt x="0" y="33484"/>
                    <a:pt x="0" y="21555"/>
                  </a:cubicBezTo>
                  <a:cubicBezTo>
                    <a:pt x="-1" y="10169"/>
                    <a:pt x="8837" y="738"/>
                    <a:pt x="20199" y="0"/>
                  </a:cubicBezTo>
                </a:path>
                <a:path w="43200" h="43155" stroke="0" extrusionOk="0">
                  <a:moveTo>
                    <a:pt x="23768" y="64"/>
                  </a:moveTo>
                  <a:cubicBezTo>
                    <a:pt x="34802" y="1177"/>
                    <a:pt x="43200" y="10465"/>
                    <a:pt x="43200" y="21555"/>
                  </a:cubicBezTo>
                  <a:cubicBezTo>
                    <a:pt x="43200" y="33484"/>
                    <a:pt x="33529" y="43155"/>
                    <a:pt x="21600" y="43155"/>
                  </a:cubicBezTo>
                  <a:cubicBezTo>
                    <a:pt x="9670" y="43155"/>
                    <a:pt x="0" y="33484"/>
                    <a:pt x="0" y="21555"/>
                  </a:cubicBezTo>
                  <a:cubicBezTo>
                    <a:pt x="-1" y="10169"/>
                    <a:pt x="8837" y="738"/>
                    <a:pt x="20199" y="0"/>
                  </a:cubicBezTo>
                  <a:lnTo>
                    <a:pt x="21600" y="21555"/>
                  </a:lnTo>
                  <a:lnTo>
                    <a:pt x="23768" y="64"/>
                  </a:lnTo>
                  <a:close/>
                </a:path>
              </a:pathLst>
            </a:custGeom>
            <a:noFill/>
            <a:ln w="38100">
              <a:solidFill>
                <a:srgbClr val="FFFF00"/>
              </a:solidFill>
              <a:round/>
              <a:headEnd/>
              <a:tailEnd/>
            </a:ln>
          </p:spPr>
          <p:txBody>
            <a:bodyPr wrap="none" anchor="ctr"/>
            <a:lstStyle/>
            <a:p>
              <a:endParaRPr lang="pt-BR"/>
            </a:p>
          </p:txBody>
        </p:sp>
        <p:grpSp>
          <p:nvGrpSpPr>
            <p:cNvPr id="42021" name="Group 12"/>
            <p:cNvGrpSpPr>
              <a:grpSpLocks/>
            </p:cNvGrpSpPr>
            <p:nvPr/>
          </p:nvGrpSpPr>
          <p:grpSpPr bwMode="auto">
            <a:xfrm>
              <a:off x="2735" y="302"/>
              <a:ext cx="78" cy="229"/>
              <a:chOff x="1878" y="256"/>
              <a:chExt cx="78" cy="295"/>
            </a:xfrm>
          </p:grpSpPr>
          <p:sp>
            <p:nvSpPr>
              <p:cNvPr id="42022" name="Line 13"/>
              <p:cNvSpPr>
                <a:spLocks noChangeShapeType="1"/>
              </p:cNvSpPr>
              <p:nvPr/>
            </p:nvSpPr>
            <p:spPr bwMode="auto">
              <a:xfrm>
                <a:off x="1956" y="256"/>
                <a:ext cx="0" cy="295"/>
              </a:xfrm>
              <a:prstGeom prst="line">
                <a:avLst/>
              </a:prstGeom>
              <a:noFill/>
              <a:ln w="38100">
                <a:solidFill>
                  <a:srgbClr val="FFFF00"/>
                </a:solidFill>
                <a:round/>
                <a:headEnd/>
                <a:tailEnd/>
              </a:ln>
            </p:spPr>
            <p:txBody>
              <a:bodyPr wrap="none" anchor="ctr"/>
              <a:lstStyle/>
              <a:p>
                <a:endParaRPr lang="pt-BR"/>
              </a:p>
            </p:txBody>
          </p:sp>
          <p:sp>
            <p:nvSpPr>
              <p:cNvPr id="42023" name="Line 14"/>
              <p:cNvSpPr>
                <a:spLocks noChangeShapeType="1"/>
              </p:cNvSpPr>
              <p:nvPr/>
            </p:nvSpPr>
            <p:spPr bwMode="auto">
              <a:xfrm>
                <a:off x="1878" y="256"/>
                <a:ext cx="0" cy="295"/>
              </a:xfrm>
              <a:prstGeom prst="line">
                <a:avLst/>
              </a:prstGeom>
              <a:noFill/>
              <a:ln w="38100">
                <a:solidFill>
                  <a:srgbClr val="FFFF00"/>
                </a:solidFill>
                <a:round/>
                <a:headEnd/>
                <a:tailEnd/>
              </a:ln>
            </p:spPr>
            <p:txBody>
              <a:bodyPr wrap="none" anchor="ctr"/>
              <a:lstStyle/>
              <a:p>
                <a:endParaRPr lang="pt-BR"/>
              </a:p>
            </p:txBody>
          </p:sp>
        </p:grpSp>
      </p:grpSp>
      <p:sp>
        <p:nvSpPr>
          <p:cNvPr id="41987" name="Arc 18"/>
          <p:cNvSpPr>
            <a:spLocks/>
          </p:cNvSpPr>
          <p:nvPr/>
        </p:nvSpPr>
        <p:spPr bwMode="auto">
          <a:xfrm>
            <a:off x="2255838" y="2921000"/>
            <a:ext cx="914400" cy="1027113"/>
          </a:xfrm>
          <a:custGeom>
            <a:avLst/>
            <a:gdLst>
              <a:gd name="T0" fmla="*/ 306152947 w 43200"/>
              <a:gd name="T1" fmla="*/ 4192992 h 43155"/>
              <a:gd name="T2" fmla="*/ 242433345 w 43200"/>
              <a:gd name="T3" fmla="*/ 0 h 43155"/>
              <a:gd name="T4" fmla="*/ 259248308 w 43200"/>
              <a:gd name="T5" fmla="*/ 29060916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path>
              <a:path w="43200" h="43155" stroke="0"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lnTo>
                  <a:pt x="21600" y="21555"/>
                </a:lnTo>
                <a:lnTo>
                  <a:pt x="25507" y="311"/>
                </a:lnTo>
                <a:close/>
              </a:path>
            </a:pathLst>
          </a:custGeom>
          <a:noFill/>
          <a:ln w="92075">
            <a:pattFill prst="wdDnDiag">
              <a:fgClr>
                <a:srgbClr val="FFFF00"/>
              </a:fgClr>
              <a:bgClr>
                <a:srgbClr val="0000FF"/>
              </a:bgClr>
            </a:pattFill>
            <a:round/>
            <a:headEnd/>
            <a:tailEnd/>
          </a:ln>
        </p:spPr>
        <p:txBody>
          <a:bodyPr wrap="none" anchor="ctr"/>
          <a:lstStyle/>
          <a:p>
            <a:endParaRPr lang="pt-BR"/>
          </a:p>
        </p:txBody>
      </p:sp>
      <p:grpSp>
        <p:nvGrpSpPr>
          <p:cNvPr id="41988" name="Group 19"/>
          <p:cNvGrpSpPr>
            <a:grpSpLocks/>
          </p:cNvGrpSpPr>
          <p:nvPr/>
        </p:nvGrpSpPr>
        <p:grpSpPr bwMode="auto">
          <a:xfrm>
            <a:off x="2678113" y="2576513"/>
            <a:ext cx="109537" cy="363537"/>
            <a:chOff x="1878" y="256"/>
            <a:chExt cx="78" cy="295"/>
          </a:xfrm>
        </p:grpSpPr>
        <p:sp>
          <p:nvSpPr>
            <p:cNvPr id="42017" name="Line 20"/>
            <p:cNvSpPr>
              <a:spLocks noChangeShapeType="1"/>
            </p:cNvSpPr>
            <p:nvPr/>
          </p:nvSpPr>
          <p:spPr bwMode="auto">
            <a:xfrm>
              <a:off x="1956" y="256"/>
              <a:ext cx="0" cy="295"/>
            </a:xfrm>
            <a:prstGeom prst="line">
              <a:avLst/>
            </a:prstGeom>
            <a:noFill/>
            <a:ln w="38100">
              <a:solidFill>
                <a:srgbClr val="FFFF00"/>
              </a:solidFill>
              <a:round/>
              <a:headEnd/>
              <a:tailEnd/>
            </a:ln>
          </p:spPr>
          <p:txBody>
            <a:bodyPr wrap="none" anchor="ctr"/>
            <a:lstStyle/>
            <a:p>
              <a:endParaRPr lang="pt-BR"/>
            </a:p>
          </p:txBody>
        </p:sp>
        <p:sp>
          <p:nvSpPr>
            <p:cNvPr id="42018" name="Line 21"/>
            <p:cNvSpPr>
              <a:spLocks noChangeShapeType="1"/>
            </p:cNvSpPr>
            <p:nvPr/>
          </p:nvSpPr>
          <p:spPr bwMode="auto">
            <a:xfrm>
              <a:off x="1878" y="256"/>
              <a:ext cx="0" cy="295"/>
            </a:xfrm>
            <a:prstGeom prst="line">
              <a:avLst/>
            </a:prstGeom>
            <a:noFill/>
            <a:ln w="38100">
              <a:solidFill>
                <a:srgbClr val="FFFF00"/>
              </a:solidFill>
              <a:round/>
              <a:headEnd/>
              <a:tailEnd/>
            </a:ln>
          </p:spPr>
          <p:txBody>
            <a:bodyPr wrap="none" anchor="ctr"/>
            <a:lstStyle/>
            <a:p>
              <a:endParaRPr lang="pt-BR"/>
            </a:p>
          </p:txBody>
        </p:sp>
      </p:grpSp>
      <p:sp>
        <p:nvSpPr>
          <p:cNvPr id="41989" name="Arc 26"/>
          <p:cNvSpPr>
            <a:spLocks/>
          </p:cNvSpPr>
          <p:nvPr/>
        </p:nvSpPr>
        <p:spPr bwMode="auto">
          <a:xfrm>
            <a:off x="3471863" y="2921000"/>
            <a:ext cx="928687" cy="1177925"/>
          </a:xfrm>
          <a:custGeom>
            <a:avLst/>
            <a:gdLst>
              <a:gd name="T0" fmla="*/ 320546728 w 43200"/>
              <a:gd name="T1" fmla="*/ 6324546 h 43155"/>
              <a:gd name="T2" fmla="*/ 253830829 w 43200"/>
              <a:gd name="T3" fmla="*/ 0 h 43155"/>
              <a:gd name="T4" fmla="*/ 271437111 w 43200"/>
              <a:gd name="T5" fmla="*/ 438335991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path>
              <a:path w="43200" h="43155" stroke="0"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lnTo>
                  <a:pt x="21600" y="21555"/>
                </a:lnTo>
                <a:lnTo>
                  <a:pt x="25507" y="311"/>
                </a:lnTo>
                <a:close/>
              </a:path>
            </a:pathLst>
          </a:custGeom>
          <a:noFill/>
          <a:ln w="92075">
            <a:pattFill prst="wdDnDiag">
              <a:fgClr>
                <a:srgbClr val="FFFF00"/>
              </a:fgClr>
              <a:bgClr>
                <a:srgbClr val="0000FF"/>
              </a:bgClr>
            </a:pattFill>
            <a:round/>
            <a:headEnd/>
            <a:tailEnd/>
          </a:ln>
        </p:spPr>
        <p:txBody>
          <a:bodyPr wrap="none" anchor="ctr"/>
          <a:lstStyle/>
          <a:p>
            <a:endParaRPr lang="pt-BR"/>
          </a:p>
        </p:txBody>
      </p:sp>
      <p:grpSp>
        <p:nvGrpSpPr>
          <p:cNvPr id="41990" name="Group 27"/>
          <p:cNvGrpSpPr>
            <a:grpSpLocks/>
          </p:cNvGrpSpPr>
          <p:nvPr/>
        </p:nvGrpSpPr>
        <p:grpSpPr bwMode="auto">
          <a:xfrm>
            <a:off x="3892550" y="2576513"/>
            <a:ext cx="111125" cy="363537"/>
            <a:chOff x="1878" y="256"/>
            <a:chExt cx="78" cy="295"/>
          </a:xfrm>
        </p:grpSpPr>
        <p:sp>
          <p:nvSpPr>
            <p:cNvPr id="42015" name="Line 28"/>
            <p:cNvSpPr>
              <a:spLocks noChangeShapeType="1"/>
            </p:cNvSpPr>
            <p:nvPr/>
          </p:nvSpPr>
          <p:spPr bwMode="auto">
            <a:xfrm>
              <a:off x="1956" y="256"/>
              <a:ext cx="0" cy="295"/>
            </a:xfrm>
            <a:prstGeom prst="line">
              <a:avLst/>
            </a:prstGeom>
            <a:noFill/>
            <a:ln w="38100">
              <a:solidFill>
                <a:srgbClr val="FFFF00"/>
              </a:solidFill>
              <a:round/>
              <a:headEnd/>
              <a:tailEnd/>
            </a:ln>
          </p:spPr>
          <p:txBody>
            <a:bodyPr wrap="none" anchor="ctr"/>
            <a:lstStyle/>
            <a:p>
              <a:endParaRPr lang="pt-BR"/>
            </a:p>
          </p:txBody>
        </p:sp>
        <p:sp>
          <p:nvSpPr>
            <p:cNvPr id="42016" name="Line 29"/>
            <p:cNvSpPr>
              <a:spLocks noChangeShapeType="1"/>
            </p:cNvSpPr>
            <p:nvPr/>
          </p:nvSpPr>
          <p:spPr bwMode="auto">
            <a:xfrm>
              <a:off x="1878" y="256"/>
              <a:ext cx="0" cy="295"/>
            </a:xfrm>
            <a:prstGeom prst="line">
              <a:avLst/>
            </a:prstGeom>
            <a:noFill/>
            <a:ln w="38100">
              <a:solidFill>
                <a:srgbClr val="FFFF00"/>
              </a:solidFill>
              <a:round/>
              <a:headEnd/>
              <a:tailEnd/>
            </a:ln>
          </p:spPr>
          <p:txBody>
            <a:bodyPr wrap="none" anchor="ctr"/>
            <a:lstStyle/>
            <a:p>
              <a:endParaRPr lang="pt-BR"/>
            </a:p>
          </p:txBody>
        </p:sp>
      </p:grpSp>
      <p:sp>
        <p:nvSpPr>
          <p:cNvPr id="41991" name="Arc 32"/>
          <p:cNvSpPr>
            <a:spLocks/>
          </p:cNvSpPr>
          <p:nvPr/>
        </p:nvSpPr>
        <p:spPr bwMode="auto">
          <a:xfrm>
            <a:off x="2255838" y="5005388"/>
            <a:ext cx="914400" cy="1027112"/>
          </a:xfrm>
          <a:custGeom>
            <a:avLst/>
            <a:gdLst>
              <a:gd name="T0" fmla="*/ 306152947 w 43200"/>
              <a:gd name="T1" fmla="*/ 4192987 h 43155"/>
              <a:gd name="T2" fmla="*/ 242433345 w 43200"/>
              <a:gd name="T3" fmla="*/ 0 h 43155"/>
              <a:gd name="T4" fmla="*/ 259248308 w 43200"/>
              <a:gd name="T5" fmla="*/ 290607925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path>
              <a:path w="43200" h="43155" stroke="0" extrusionOk="0">
                <a:moveTo>
                  <a:pt x="25507" y="311"/>
                </a:moveTo>
                <a:cubicBezTo>
                  <a:pt x="35758" y="2197"/>
                  <a:pt x="43200" y="11132"/>
                  <a:pt x="43200" y="21555"/>
                </a:cubicBezTo>
                <a:cubicBezTo>
                  <a:pt x="43200" y="33484"/>
                  <a:pt x="33529" y="43155"/>
                  <a:pt x="21600" y="43155"/>
                </a:cubicBezTo>
                <a:cubicBezTo>
                  <a:pt x="9670" y="43155"/>
                  <a:pt x="0" y="33484"/>
                  <a:pt x="0" y="21555"/>
                </a:cubicBezTo>
                <a:cubicBezTo>
                  <a:pt x="-1" y="10169"/>
                  <a:pt x="8837" y="738"/>
                  <a:pt x="20199" y="0"/>
                </a:cubicBezTo>
                <a:lnTo>
                  <a:pt x="21600" y="21555"/>
                </a:lnTo>
                <a:lnTo>
                  <a:pt x="25507" y="311"/>
                </a:lnTo>
                <a:close/>
              </a:path>
            </a:pathLst>
          </a:custGeom>
          <a:noFill/>
          <a:ln w="38100">
            <a:solidFill>
              <a:srgbClr val="FFFF00"/>
            </a:solidFill>
            <a:round/>
            <a:headEnd/>
            <a:tailEnd/>
          </a:ln>
        </p:spPr>
        <p:txBody>
          <a:bodyPr wrap="none" anchor="ctr"/>
          <a:lstStyle/>
          <a:p>
            <a:endParaRPr lang="pt-BR"/>
          </a:p>
        </p:txBody>
      </p:sp>
      <p:grpSp>
        <p:nvGrpSpPr>
          <p:cNvPr id="41992" name="Group 33"/>
          <p:cNvGrpSpPr>
            <a:grpSpLocks/>
          </p:cNvGrpSpPr>
          <p:nvPr/>
        </p:nvGrpSpPr>
        <p:grpSpPr bwMode="auto">
          <a:xfrm>
            <a:off x="2678113" y="4660900"/>
            <a:ext cx="109537" cy="363538"/>
            <a:chOff x="1878" y="256"/>
            <a:chExt cx="78" cy="295"/>
          </a:xfrm>
        </p:grpSpPr>
        <p:sp>
          <p:nvSpPr>
            <p:cNvPr id="42013" name="Line 34"/>
            <p:cNvSpPr>
              <a:spLocks noChangeShapeType="1"/>
            </p:cNvSpPr>
            <p:nvPr/>
          </p:nvSpPr>
          <p:spPr bwMode="auto">
            <a:xfrm>
              <a:off x="1956" y="256"/>
              <a:ext cx="0" cy="295"/>
            </a:xfrm>
            <a:prstGeom prst="line">
              <a:avLst/>
            </a:prstGeom>
            <a:noFill/>
            <a:ln w="92075">
              <a:pattFill prst="wdDnDiag">
                <a:fgClr>
                  <a:srgbClr val="FFFF00"/>
                </a:fgClr>
                <a:bgClr>
                  <a:srgbClr val="0000FF"/>
                </a:bgClr>
              </a:pattFill>
              <a:round/>
              <a:headEnd/>
              <a:tailEnd/>
            </a:ln>
          </p:spPr>
          <p:txBody>
            <a:bodyPr wrap="none" anchor="ctr"/>
            <a:lstStyle/>
            <a:p>
              <a:endParaRPr lang="pt-BR"/>
            </a:p>
          </p:txBody>
        </p:sp>
        <p:sp>
          <p:nvSpPr>
            <p:cNvPr id="42014" name="Line 35"/>
            <p:cNvSpPr>
              <a:spLocks noChangeShapeType="1"/>
            </p:cNvSpPr>
            <p:nvPr/>
          </p:nvSpPr>
          <p:spPr bwMode="auto">
            <a:xfrm>
              <a:off x="1878" y="256"/>
              <a:ext cx="0" cy="295"/>
            </a:xfrm>
            <a:prstGeom prst="line">
              <a:avLst/>
            </a:prstGeom>
            <a:noFill/>
            <a:ln w="92075">
              <a:pattFill prst="wdDnDiag">
                <a:fgClr>
                  <a:srgbClr val="FFFF00"/>
                </a:fgClr>
                <a:bgClr>
                  <a:srgbClr val="0000FF"/>
                </a:bgClr>
              </a:pattFill>
              <a:round/>
              <a:headEnd/>
              <a:tailEnd/>
            </a:ln>
          </p:spPr>
          <p:txBody>
            <a:bodyPr wrap="none" anchor="ctr"/>
            <a:lstStyle/>
            <a:p>
              <a:endParaRPr lang="pt-BR"/>
            </a:p>
          </p:txBody>
        </p:sp>
      </p:grpSp>
      <p:sp>
        <p:nvSpPr>
          <p:cNvPr id="41993" name="Arc 36"/>
          <p:cNvSpPr>
            <a:spLocks/>
          </p:cNvSpPr>
          <p:nvPr/>
        </p:nvSpPr>
        <p:spPr bwMode="auto">
          <a:xfrm>
            <a:off x="3298825" y="4806950"/>
            <a:ext cx="1355725" cy="1368425"/>
          </a:xfrm>
          <a:custGeom>
            <a:avLst/>
            <a:gdLst>
              <a:gd name="T0" fmla="*/ 927603126 w 43200"/>
              <a:gd name="T1" fmla="*/ 2040160 h 43155"/>
              <a:gd name="T2" fmla="*/ 788281195 w 43200"/>
              <a:gd name="T3" fmla="*/ 0 h 43155"/>
              <a:gd name="T4" fmla="*/ 842956037 w 43200"/>
              <a:gd name="T5" fmla="*/ 68725421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23768" y="64"/>
                </a:moveTo>
                <a:cubicBezTo>
                  <a:pt x="34802" y="1177"/>
                  <a:pt x="43200" y="10465"/>
                  <a:pt x="43200" y="21555"/>
                </a:cubicBezTo>
                <a:cubicBezTo>
                  <a:pt x="43200" y="33484"/>
                  <a:pt x="33529" y="43155"/>
                  <a:pt x="21600" y="43155"/>
                </a:cubicBezTo>
                <a:cubicBezTo>
                  <a:pt x="9670" y="43155"/>
                  <a:pt x="0" y="33484"/>
                  <a:pt x="0" y="21555"/>
                </a:cubicBezTo>
                <a:cubicBezTo>
                  <a:pt x="-1" y="10169"/>
                  <a:pt x="8837" y="738"/>
                  <a:pt x="20199" y="0"/>
                </a:cubicBezTo>
              </a:path>
              <a:path w="43200" h="43155" stroke="0" extrusionOk="0">
                <a:moveTo>
                  <a:pt x="23768" y="64"/>
                </a:moveTo>
                <a:cubicBezTo>
                  <a:pt x="34802" y="1177"/>
                  <a:pt x="43200" y="10465"/>
                  <a:pt x="43200" y="21555"/>
                </a:cubicBezTo>
                <a:cubicBezTo>
                  <a:pt x="43200" y="33484"/>
                  <a:pt x="33529" y="43155"/>
                  <a:pt x="21600" y="43155"/>
                </a:cubicBezTo>
                <a:cubicBezTo>
                  <a:pt x="9670" y="43155"/>
                  <a:pt x="0" y="33484"/>
                  <a:pt x="0" y="21555"/>
                </a:cubicBezTo>
                <a:cubicBezTo>
                  <a:pt x="-1" y="10169"/>
                  <a:pt x="8837" y="738"/>
                  <a:pt x="20199" y="0"/>
                </a:cubicBezTo>
                <a:lnTo>
                  <a:pt x="21600" y="21555"/>
                </a:lnTo>
                <a:lnTo>
                  <a:pt x="23768" y="64"/>
                </a:lnTo>
                <a:close/>
              </a:path>
            </a:pathLst>
          </a:custGeom>
          <a:noFill/>
          <a:ln w="38100">
            <a:solidFill>
              <a:srgbClr val="FFFF00"/>
            </a:solidFill>
            <a:round/>
            <a:headEnd/>
            <a:tailEnd/>
          </a:ln>
        </p:spPr>
        <p:txBody>
          <a:bodyPr wrap="none" anchor="ctr"/>
          <a:lstStyle/>
          <a:p>
            <a:endParaRPr lang="pt-BR"/>
          </a:p>
        </p:txBody>
      </p:sp>
      <p:sp>
        <p:nvSpPr>
          <p:cNvPr id="41994" name="Line 38"/>
          <p:cNvSpPr>
            <a:spLocks noChangeShapeType="1"/>
          </p:cNvSpPr>
          <p:nvPr/>
        </p:nvSpPr>
        <p:spPr bwMode="auto">
          <a:xfrm>
            <a:off x="4046538" y="4470400"/>
            <a:ext cx="0" cy="363538"/>
          </a:xfrm>
          <a:prstGeom prst="line">
            <a:avLst/>
          </a:prstGeom>
          <a:noFill/>
          <a:ln w="92075">
            <a:pattFill prst="wdDnDiag">
              <a:fgClr>
                <a:srgbClr val="FFFF00"/>
              </a:fgClr>
              <a:bgClr>
                <a:srgbClr val="0000FF"/>
              </a:bgClr>
            </a:pattFill>
            <a:round/>
            <a:headEnd/>
            <a:tailEnd/>
          </a:ln>
        </p:spPr>
        <p:txBody>
          <a:bodyPr wrap="none" anchor="ctr"/>
          <a:lstStyle/>
          <a:p>
            <a:endParaRPr lang="pt-BR"/>
          </a:p>
        </p:txBody>
      </p:sp>
      <p:sp>
        <p:nvSpPr>
          <p:cNvPr id="41995" name="Line 39"/>
          <p:cNvSpPr>
            <a:spLocks noChangeShapeType="1"/>
          </p:cNvSpPr>
          <p:nvPr/>
        </p:nvSpPr>
        <p:spPr bwMode="auto">
          <a:xfrm>
            <a:off x="3937000" y="4470400"/>
            <a:ext cx="0" cy="363538"/>
          </a:xfrm>
          <a:prstGeom prst="line">
            <a:avLst/>
          </a:prstGeom>
          <a:noFill/>
          <a:ln w="92075">
            <a:pattFill prst="wdDnDiag">
              <a:fgClr>
                <a:srgbClr val="FFFF00"/>
              </a:fgClr>
              <a:bgClr>
                <a:srgbClr val="0000FF"/>
              </a:bgClr>
            </a:pattFill>
            <a:round/>
            <a:headEnd/>
            <a:tailEnd/>
          </a:ln>
        </p:spPr>
        <p:txBody>
          <a:bodyPr wrap="none" anchor="ctr"/>
          <a:lstStyle/>
          <a:p>
            <a:endParaRPr lang="pt-BR"/>
          </a:p>
        </p:txBody>
      </p:sp>
      <p:sp>
        <p:nvSpPr>
          <p:cNvPr id="41996" name="Freeform 40"/>
          <p:cNvSpPr>
            <a:spLocks/>
          </p:cNvSpPr>
          <p:nvPr/>
        </p:nvSpPr>
        <p:spPr bwMode="auto">
          <a:xfrm>
            <a:off x="5208588" y="533400"/>
            <a:ext cx="1052512" cy="1287463"/>
          </a:xfrm>
          <a:custGeom>
            <a:avLst/>
            <a:gdLst>
              <a:gd name="T0" fmla="*/ 0 w 746"/>
              <a:gd name="T1" fmla="*/ 0 h 811"/>
              <a:gd name="T2" fmla="*/ 0 w 746"/>
              <a:gd name="T3" fmla="*/ 2147483647 h 811"/>
              <a:gd name="T4" fmla="*/ 2147483647 w 746"/>
              <a:gd name="T5" fmla="*/ 2147483647 h 811"/>
              <a:gd name="T6" fmla="*/ 0 60000 65536"/>
              <a:gd name="T7" fmla="*/ 0 60000 65536"/>
              <a:gd name="T8" fmla="*/ 0 60000 65536"/>
              <a:gd name="T9" fmla="*/ 0 w 746"/>
              <a:gd name="T10" fmla="*/ 0 h 811"/>
              <a:gd name="T11" fmla="*/ 746 w 746"/>
              <a:gd name="T12" fmla="*/ 811 h 811"/>
            </a:gdLst>
            <a:ahLst/>
            <a:cxnLst>
              <a:cxn ang="T6">
                <a:pos x="T0" y="T1"/>
              </a:cxn>
              <a:cxn ang="T7">
                <a:pos x="T2" y="T3"/>
              </a:cxn>
              <a:cxn ang="T8">
                <a:pos x="T4" y="T5"/>
              </a:cxn>
            </a:cxnLst>
            <a:rect l="T9" t="T10" r="T11" b="T12"/>
            <a:pathLst>
              <a:path w="746" h="811">
                <a:moveTo>
                  <a:pt x="0" y="0"/>
                </a:moveTo>
                <a:lnTo>
                  <a:pt x="0" y="811"/>
                </a:lnTo>
                <a:lnTo>
                  <a:pt x="746" y="811"/>
                </a:lnTo>
              </a:path>
            </a:pathLst>
          </a:custGeom>
          <a:noFill/>
          <a:ln w="28575" cmpd="sng">
            <a:solidFill>
              <a:schemeClr val="tx1"/>
            </a:solidFill>
            <a:round/>
            <a:headEnd/>
            <a:tailEnd/>
          </a:ln>
        </p:spPr>
        <p:txBody>
          <a:bodyPr/>
          <a:lstStyle/>
          <a:p>
            <a:endParaRPr lang="pt-BR"/>
          </a:p>
        </p:txBody>
      </p:sp>
      <p:sp>
        <p:nvSpPr>
          <p:cNvPr id="41997" name="Freeform 41"/>
          <p:cNvSpPr>
            <a:spLocks/>
          </p:cNvSpPr>
          <p:nvPr/>
        </p:nvSpPr>
        <p:spPr bwMode="auto">
          <a:xfrm flipH="1" flipV="1">
            <a:off x="5208588" y="533400"/>
            <a:ext cx="1052512" cy="1287463"/>
          </a:xfrm>
          <a:custGeom>
            <a:avLst/>
            <a:gdLst>
              <a:gd name="T0" fmla="*/ 0 w 746"/>
              <a:gd name="T1" fmla="*/ 0 h 811"/>
              <a:gd name="T2" fmla="*/ 0 w 746"/>
              <a:gd name="T3" fmla="*/ 2147483647 h 811"/>
              <a:gd name="T4" fmla="*/ 2147483647 w 746"/>
              <a:gd name="T5" fmla="*/ 2147483647 h 811"/>
              <a:gd name="T6" fmla="*/ 0 60000 65536"/>
              <a:gd name="T7" fmla="*/ 0 60000 65536"/>
              <a:gd name="T8" fmla="*/ 0 60000 65536"/>
              <a:gd name="T9" fmla="*/ 0 w 746"/>
              <a:gd name="T10" fmla="*/ 0 h 811"/>
              <a:gd name="T11" fmla="*/ 746 w 746"/>
              <a:gd name="T12" fmla="*/ 811 h 811"/>
            </a:gdLst>
            <a:ahLst/>
            <a:cxnLst>
              <a:cxn ang="T6">
                <a:pos x="T0" y="T1"/>
              </a:cxn>
              <a:cxn ang="T7">
                <a:pos x="T2" y="T3"/>
              </a:cxn>
              <a:cxn ang="T8">
                <a:pos x="T4" y="T5"/>
              </a:cxn>
            </a:cxnLst>
            <a:rect l="T9" t="T10" r="T11" b="T12"/>
            <a:pathLst>
              <a:path w="746" h="811">
                <a:moveTo>
                  <a:pt x="0" y="0"/>
                </a:moveTo>
                <a:lnTo>
                  <a:pt x="0" y="811"/>
                </a:lnTo>
                <a:lnTo>
                  <a:pt x="746" y="811"/>
                </a:lnTo>
              </a:path>
            </a:pathLst>
          </a:custGeom>
          <a:noFill/>
          <a:ln w="28575" cap="flat" cmpd="sng">
            <a:solidFill>
              <a:schemeClr val="tx1"/>
            </a:solidFill>
            <a:prstDash val="dash"/>
            <a:round/>
            <a:headEnd/>
            <a:tailEnd/>
          </a:ln>
        </p:spPr>
        <p:txBody>
          <a:bodyPr/>
          <a:lstStyle/>
          <a:p>
            <a:endParaRPr lang="pt-BR"/>
          </a:p>
        </p:txBody>
      </p:sp>
      <p:sp>
        <p:nvSpPr>
          <p:cNvPr id="41998" name="Freeform 42"/>
          <p:cNvSpPr>
            <a:spLocks/>
          </p:cNvSpPr>
          <p:nvPr/>
        </p:nvSpPr>
        <p:spPr bwMode="auto">
          <a:xfrm>
            <a:off x="5229225" y="525463"/>
            <a:ext cx="996950" cy="1279525"/>
          </a:xfrm>
          <a:custGeom>
            <a:avLst/>
            <a:gdLst>
              <a:gd name="T0" fmla="*/ 0 w 706"/>
              <a:gd name="T1" fmla="*/ 2147483647 h 806"/>
              <a:gd name="T2" fmla="*/ 2147483647 w 706"/>
              <a:gd name="T3" fmla="*/ 2147483647 h 806"/>
              <a:gd name="T4" fmla="*/ 2147483647 w 706"/>
              <a:gd name="T5" fmla="*/ 2147483647 h 806"/>
              <a:gd name="T6" fmla="*/ 2147483647 w 706"/>
              <a:gd name="T7" fmla="*/ 2147483647 h 806"/>
              <a:gd name="T8" fmla="*/ 2147483647 w 706"/>
              <a:gd name="T9" fmla="*/ 2147483647 h 806"/>
              <a:gd name="T10" fmla="*/ 2147483647 w 706"/>
              <a:gd name="T11" fmla="*/ 2147483647 h 806"/>
              <a:gd name="T12" fmla="*/ 2147483647 w 706"/>
              <a:gd name="T13" fmla="*/ 0 h 806"/>
              <a:gd name="T14" fmla="*/ 0 60000 65536"/>
              <a:gd name="T15" fmla="*/ 0 60000 65536"/>
              <a:gd name="T16" fmla="*/ 0 60000 65536"/>
              <a:gd name="T17" fmla="*/ 0 60000 65536"/>
              <a:gd name="T18" fmla="*/ 0 60000 65536"/>
              <a:gd name="T19" fmla="*/ 0 60000 65536"/>
              <a:gd name="T20" fmla="*/ 0 60000 65536"/>
              <a:gd name="T21" fmla="*/ 0 w 706"/>
              <a:gd name="T22" fmla="*/ 0 h 806"/>
              <a:gd name="T23" fmla="*/ 706 w 706"/>
              <a:gd name="T24" fmla="*/ 806 h 8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6" h="806">
                <a:moveTo>
                  <a:pt x="0" y="806"/>
                </a:moveTo>
                <a:cubicBezTo>
                  <a:pt x="17" y="747"/>
                  <a:pt x="35" y="688"/>
                  <a:pt x="60" y="616"/>
                </a:cubicBezTo>
                <a:cubicBezTo>
                  <a:pt x="85" y="544"/>
                  <a:pt x="116" y="443"/>
                  <a:pt x="150" y="375"/>
                </a:cubicBezTo>
                <a:cubicBezTo>
                  <a:pt x="184" y="307"/>
                  <a:pt x="232" y="246"/>
                  <a:pt x="266" y="205"/>
                </a:cubicBezTo>
                <a:cubicBezTo>
                  <a:pt x="300" y="164"/>
                  <a:pt x="313" y="153"/>
                  <a:pt x="351" y="130"/>
                </a:cubicBezTo>
                <a:cubicBezTo>
                  <a:pt x="389" y="107"/>
                  <a:pt x="437" y="87"/>
                  <a:pt x="496" y="65"/>
                </a:cubicBezTo>
                <a:cubicBezTo>
                  <a:pt x="555" y="43"/>
                  <a:pt x="630" y="21"/>
                  <a:pt x="706" y="0"/>
                </a:cubicBezTo>
              </a:path>
            </a:pathLst>
          </a:custGeom>
          <a:noFill/>
          <a:ln w="38100" cmpd="sng">
            <a:solidFill>
              <a:schemeClr val="bg1"/>
            </a:solidFill>
            <a:round/>
            <a:headEnd/>
            <a:tailEnd/>
          </a:ln>
        </p:spPr>
        <p:txBody>
          <a:bodyPr/>
          <a:lstStyle/>
          <a:p>
            <a:endParaRPr lang="pt-BR"/>
          </a:p>
        </p:txBody>
      </p:sp>
      <p:sp>
        <p:nvSpPr>
          <p:cNvPr id="19499" name="Text Box 43"/>
          <p:cNvSpPr txBox="1">
            <a:spLocks noChangeArrowheads="1"/>
          </p:cNvSpPr>
          <p:nvPr/>
        </p:nvSpPr>
        <p:spPr bwMode="auto">
          <a:xfrm rot="5400000">
            <a:off x="4590257" y="767556"/>
            <a:ext cx="1052512" cy="339725"/>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1600" b="1" smtClean="0">
                <a:solidFill>
                  <a:srgbClr val="FFFF00"/>
                </a:solidFill>
                <a:effectLst>
                  <a:outerShdw blurRad="38100" dist="38100" dir="2700000" algn="tl">
                    <a:srgbClr val="FFFFFF"/>
                  </a:outerShdw>
                </a:effectLst>
              </a:rPr>
              <a:t>Volume</a:t>
            </a:r>
          </a:p>
        </p:txBody>
      </p:sp>
      <p:sp>
        <p:nvSpPr>
          <p:cNvPr id="19500" name="Text Box 44"/>
          <p:cNvSpPr txBox="1">
            <a:spLocks noChangeArrowheads="1"/>
          </p:cNvSpPr>
          <p:nvPr/>
        </p:nvSpPr>
        <p:spPr bwMode="auto">
          <a:xfrm>
            <a:off x="5302250" y="1747838"/>
            <a:ext cx="963613" cy="338137"/>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1600" b="1" smtClean="0">
                <a:solidFill>
                  <a:srgbClr val="FFFF00"/>
                </a:solidFill>
                <a:effectLst>
                  <a:outerShdw blurRad="38100" dist="38100" dir="2700000" algn="tl">
                    <a:srgbClr val="FFFFFF"/>
                  </a:outerShdw>
                </a:effectLst>
              </a:rPr>
              <a:t>Tempo</a:t>
            </a:r>
          </a:p>
        </p:txBody>
      </p:sp>
      <p:sp>
        <p:nvSpPr>
          <p:cNvPr id="42001" name="Freeform 45"/>
          <p:cNvSpPr>
            <a:spLocks/>
          </p:cNvSpPr>
          <p:nvPr/>
        </p:nvSpPr>
        <p:spPr bwMode="auto">
          <a:xfrm>
            <a:off x="5208588" y="2608263"/>
            <a:ext cx="1052512" cy="1287462"/>
          </a:xfrm>
          <a:custGeom>
            <a:avLst/>
            <a:gdLst>
              <a:gd name="T0" fmla="*/ 0 w 746"/>
              <a:gd name="T1" fmla="*/ 0 h 811"/>
              <a:gd name="T2" fmla="*/ 0 w 746"/>
              <a:gd name="T3" fmla="*/ 2147483647 h 811"/>
              <a:gd name="T4" fmla="*/ 2147483647 w 746"/>
              <a:gd name="T5" fmla="*/ 2147483647 h 811"/>
              <a:gd name="T6" fmla="*/ 0 60000 65536"/>
              <a:gd name="T7" fmla="*/ 0 60000 65536"/>
              <a:gd name="T8" fmla="*/ 0 60000 65536"/>
              <a:gd name="T9" fmla="*/ 0 w 746"/>
              <a:gd name="T10" fmla="*/ 0 h 811"/>
              <a:gd name="T11" fmla="*/ 746 w 746"/>
              <a:gd name="T12" fmla="*/ 811 h 811"/>
            </a:gdLst>
            <a:ahLst/>
            <a:cxnLst>
              <a:cxn ang="T6">
                <a:pos x="T0" y="T1"/>
              </a:cxn>
              <a:cxn ang="T7">
                <a:pos x="T2" y="T3"/>
              </a:cxn>
              <a:cxn ang="T8">
                <a:pos x="T4" y="T5"/>
              </a:cxn>
            </a:cxnLst>
            <a:rect l="T9" t="T10" r="T11" b="T12"/>
            <a:pathLst>
              <a:path w="746" h="811">
                <a:moveTo>
                  <a:pt x="0" y="0"/>
                </a:moveTo>
                <a:lnTo>
                  <a:pt x="0" y="811"/>
                </a:lnTo>
                <a:lnTo>
                  <a:pt x="746" y="811"/>
                </a:lnTo>
              </a:path>
            </a:pathLst>
          </a:custGeom>
          <a:noFill/>
          <a:ln w="28575" cmpd="sng">
            <a:solidFill>
              <a:schemeClr val="tx1"/>
            </a:solidFill>
            <a:round/>
            <a:headEnd/>
            <a:tailEnd/>
          </a:ln>
        </p:spPr>
        <p:txBody>
          <a:bodyPr/>
          <a:lstStyle/>
          <a:p>
            <a:endParaRPr lang="pt-BR"/>
          </a:p>
        </p:txBody>
      </p:sp>
      <p:sp>
        <p:nvSpPr>
          <p:cNvPr id="42002" name="Freeform 46"/>
          <p:cNvSpPr>
            <a:spLocks/>
          </p:cNvSpPr>
          <p:nvPr/>
        </p:nvSpPr>
        <p:spPr bwMode="auto">
          <a:xfrm flipH="1" flipV="1">
            <a:off x="5208588" y="2608263"/>
            <a:ext cx="1052512" cy="1287462"/>
          </a:xfrm>
          <a:custGeom>
            <a:avLst/>
            <a:gdLst>
              <a:gd name="T0" fmla="*/ 0 w 746"/>
              <a:gd name="T1" fmla="*/ 0 h 811"/>
              <a:gd name="T2" fmla="*/ 0 w 746"/>
              <a:gd name="T3" fmla="*/ 2147483647 h 811"/>
              <a:gd name="T4" fmla="*/ 2147483647 w 746"/>
              <a:gd name="T5" fmla="*/ 2147483647 h 811"/>
              <a:gd name="T6" fmla="*/ 0 60000 65536"/>
              <a:gd name="T7" fmla="*/ 0 60000 65536"/>
              <a:gd name="T8" fmla="*/ 0 60000 65536"/>
              <a:gd name="T9" fmla="*/ 0 w 746"/>
              <a:gd name="T10" fmla="*/ 0 h 811"/>
              <a:gd name="T11" fmla="*/ 746 w 746"/>
              <a:gd name="T12" fmla="*/ 811 h 811"/>
            </a:gdLst>
            <a:ahLst/>
            <a:cxnLst>
              <a:cxn ang="T6">
                <a:pos x="T0" y="T1"/>
              </a:cxn>
              <a:cxn ang="T7">
                <a:pos x="T2" y="T3"/>
              </a:cxn>
              <a:cxn ang="T8">
                <a:pos x="T4" y="T5"/>
              </a:cxn>
            </a:cxnLst>
            <a:rect l="T9" t="T10" r="T11" b="T12"/>
            <a:pathLst>
              <a:path w="746" h="811">
                <a:moveTo>
                  <a:pt x="0" y="0"/>
                </a:moveTo>
                <a:lnTo>
                  <a:pt x="0" y="811"/>
                </a:lnTo>
                <a:lnTo>
                  <a:pt x="746" y="811"/>
                </a:lnTo>
              </a:path>
            </a:pathLst>
          </a:custGeom>
          <a:noFill/>
          <a:ln w="28575" cap="flat" cmpd="sng">
            <a:solidFill>
              <a:schemeClr val="tx1"/>
            </a:solidFill>
            <a:prstDash val="dash"/>
            <a:round/>
            <a:headEnd/>
            <a:tailEnd/>
          </a:ln>
        </p:spPr>
        <p:txBody>
          <a:bodyPr/>
          <a:lstStyle/>
          <a:p>
            <a:endParaRPr lang="pt-BR"/>
          </a:p>
        </p:txBody>
      </p:sp>
      <p:sp>
        <p:nvSpPr>
          <p:cNvPr id="19504" name="Text Box 48"/>
          <p:cNvSpPr txBox="1">
            <a:spLocks noChangeArrowheads="1"/>
          </p:cNvSpPr>
          <p:nvPr/>
        </p:nvSpPr>
        <p:spPr bwMode="auto">
          <a:xfrm rot="5400000">
            <a:off x="4590256" y="2842419"/>
            <a:ext cx="1052513" cy="339725"/>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1600" b="1" smtClean="0">
                <a:solidFill>
                  <a:srgbClr val="FFFF00"/>
                </a:solidFill>
                <a:effectLst>
                  <a:outerShdw blurRad="38100" dist="38100" dir="2700000" algn="tl">
                    <a:srgbClr val="FFFFFF"/>
                  </a:outerShdw>
                </a:effectLst>
              </a:rPr>
              <a:t>Volume</a:t>
            </a:r>
          </a:p>
        </p:txBody>
      </p:sp>
      <p:sp>
        <p:nvSpPr>
          <p:cNvPr id="19505" name="Text Box 49"/>
          <p:cNvSpPr txBox="1">
            <a:spLocks noChangeArrowheads="1"/>
          </p:cNvSpPr>
          <p:nvPr/>
        </p:nvSpPr>
        <p:spPr bwMode="auto">
          <a:xfrm>
            <a:off x="5302250" y="3822700"/>
            <a:ext cx="963613" cy="338138"/>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1600" b="1" smtClean="0">
                <a:solidFill>
                  <a:srgbClr val="FFFF00"/>
                </a:solidFill>
                <a:effectLst>
                  <a:outerShdw blurRad="38100" dist="38100" dir="2700000" algn="tl">
                    <a:srgbClr val="FFFFFF"/>
                  </a:outerShdw>
                </a:effectLst>
              </a:rPr>
              <a:t>Tempo</a:t>
            </a:r>
          </a:p>
        </p:txBody>
      </p:sp>
      <p:sp>
        <p:nvSpPr>
          <p:cNvPr id="42005" name="Line 51"/>
          <p:cNvSpPr>
            <a:spLocks noChangeShapeType="1"/>
          </p:cNvSpPr>
          <p:nvPr/>
        </p:nvSpPr>
        <p:spPr bwMode="auto">
          <a:xfrm>
            <a:off x="5597525" y="3155950"/>
            <a:ext cx="0" cy="715963"/>
          </a:xfrm>
          <a:prstGeom prst="line">
            <a:avLst/>
          </a:prstGeom>
          <a:noFill/>
          <a:ln w="9525">
            <a:solidFill>
              <a:schemeClr val="tx1"/>
            </a:solidFill>
            <a:prstDash val="dash"/>
            <a:round/>
            <a:headEnd/>
            <a:tailEnd/>
          </a:ln>
        </p:spPr>
        <p:txBody>
          <a:bodyPr/>
          <a:lstStyle/>
          <a:p>
            <a:endParaRPr lang="pt-BR"/>
          </a:p>
        </p:txBody>
      </p:sp>
      <p:sp>
        <p:nvSpPr>
          <p:cNvPr id="42006" name="Freeform 50"/>
          <p:cNvSpPr>
            <a:spLocks/>
          </p:cNvSpPr>
          <p:nvPr/>
        </p:nvSpPr>
        <p:spPr bwMode="auto">
          <a:xfrm>
            <a:off x="5229225" y="3116263"/>
            <a:ext cx="996950" cy="771525"/>
          </a:xfrm>
          <a:custGeom>
            <a:avLst/>
            <a:gdLst>
              <a:gd name="T0" fmla="*/ 0 w 706"/>
              <a:gd name="T1" fmla="*/ 2147483647 h 486"/>
              <a:gd name="T2" fmla="*/ 2147483647 w 706"/>
              <a:gd name="T3" fmla="*/ 2147483647 h 486"/>
              <a:gd name="T4" fmla="*/ 2147483647 w 706"/>
              <a:gd name="T5" fmla="*/ 2147483647 h 486"/>
              <a:gd name="T6" fmla="*/ 2147483647 w 706"/>
              <a:gd name="T7" fmla="*/ 2147483647 h 486"/>
              <a:gd name="T8" fmla="*/ 2147483647 w 706"/>
              <a:gd name="T9" fmla="*/ 0 h 486"/>
              <a:gd name="T10" fmla="*/ 0 60000 65536"/>
              <a:gd name="T11" fmla="*/ 0 60000 65536"/>
              <a:gd name="T12" fmla="*/ 0 60000 65536"/>
              <a:gd name="T13" fmla="*/ 0 60000 65536"/>
              <a:gd name="T14" fmla="*/ 0 60000 65536"/>
              <a:gd name="T15" fmla="*/ 0 w 706"/>
              <a:gd name="T16" fmla="*/ 0 h 486"/>
              <a:gd name="T17" fmla="*/ 706 w 706"/>
              <a:gd name="T18" fmla="*/ 486 h 486"/>
            </a:gdLst>
            <a:ahLst/>
            <a:cxnLst>
              <a:cxn ang="T10">
                <a:pos x="T0" y="T1"/>
              </a:cxn>
              <a:cxn ang="T11">
                <a:pos x="T2" y="T3"/>
              </a:cxn>
              <a:cxn ang="T12">
                <a:pos x="T4" y="T5"/>
              </a:cxn>
              <a:cxn ang="T13">
                <a:pos x="T6" y="T7"/>
              </a:cxn>
              <a:cxn ang="T14">
                <a:pos x="T8" y="T9"/>
              </a:cxn>
            </a:cxnLst>
            <a:rect l="T15" t="T16" r="T17" b="T18"/>
            <a:pathLst>
              <a:path w="706" h="486">
                <a:moveTo>
                  <a:pt x="0" y="486"/>
                </a:moveTo>
                <a:cubicBezTo>
                  <a:pt x="33" y="379"/>
                  <a:pt x="66" y="272"/>
                  <a:pt x="100" y="201"/>
                </a:cubicBezTo>
                <a:cubicBezTo>
                  <a:pt x="134" y="130"/>
                  <a:pt x="158" y="91"/>
                  <a:pt x="205" y="60"/>
                </a:cubicBezTo>
                <a:cubicBezTo>
                  <a:pt x="252" y="29"/>
                  <a:pt x="298" y="25"/>
                  <a:pt x="381" y="15"/>
                </a:cubicBezTo>
                <a:cubicBezTo>
                  <a:pt x="464" y="5"/>
                  <a:pt x="585" y="2"/>
                  <a:pt x="706" y="0"/>
                </a:cubicBezTo>
              </a:path>
            </a:pathLst>
          </a:custGeom>
          <a:noFill/>
          <a:ln w="38100" cap="flat" cmpd="sng">
            <a:solidFill>
              <a:schemeClr val="bg1"/>
            </a:solidFill>
            <a:prstDash val="solid"/>
            <a:round/>
            <a:headEnd type="none" w="med" len="med"/>
            <a:tailEnd type="none" w="med" len="med"/>
          </a:ln>
        </p:spPr>
        <p:txBody>
          <a:bodyPr/>
          <a:lstStyle/>
          <a:p>
            <a:endParaRPr lang="pt-BR"/>
          </a:p>
        </p:txBody>
      </p:sp>
      <p:sp>
        <p:nvSpPr>
          <p:cNvPr id="42007" name="Freeform 52"/>
          <p:cNvSpPr>
            <a:spLocks/>
          </p:cNvSpPr>
          <p:nvPr/>
        </p:nvSpPr>
        <p:spPr bwMode="auto">
          <a:xfrm>
            <a:off x="5208588" y="4635500"/>
            <a:ext cx="1201737" cy="1287463"/>
          </a:xfrm>
          <a:custGeom>
            <a:avLst/>
            <a:gdLst>
              <a:gd name="T0" fmla="*/ 0 w 746"/>
              <a:gd name="T1" fmla="*/ 0 h 811"/>
              <a:gd name="T2" fmla="*/ 0 w 746"/>
              <a:gd name="T3" fmla="*/ 2147483647 h 811"/>
              <a:gd name="T4" fmla="*/ 2147483647 w 746"/>
              <a:gd name="T5" fmla="*/ 2147483647 h 811"/>
              <a:gd name="T6" fmla="*/ 0 60000 65536"/>
              <a:gd name="T7" fmla="*/ 0 60000 65536"/>
              <a:gd name="T8" fmla="*/ 0 60000 65536"/>
              <a:gd name="T9" fmla="*/ 0 w 746"/>
              <a:gd name="T10" fmla="*/ 0 h 811"/>
              <a:gd name="T11" fmla="*/ 746 w 746"/>
              <a:gd name="T12" fmla="*/ 811 h 811"/>
            </a:gdLst>
            <a:ahLst/>
            <a:cxnLst>
              <a:cxn ang="T6">
                <a:pos x="T0" y="T1"/>
              </a:cxn>
              <a:cxn ang="T7">
                <a:pos x="T2" y="T3"/>
              </a:cxn>
              <a:cxn ang="T8">
                <a:pos x="T4" y="T5"/>
              </a:cxn>
            </a:cxnLst>
            <a:rect l="T9" t="T10" r="T11" b="T12"/>
            <a:pathLst>
              <a:path w="746" h="811">
                <a:moveTo>
                  <a:pt x="0" y="0"/>
                </a:moveTo>
                <a:lnTo>
                  <a:pt x="0" y="811"/>
                </a:lnTo>
                <a:lnTo>
                  <a:pt x="746" y="811"/>
                </a:lnTo>
              </a:path>
            </a:pathLst>
          </a:custGeom>
          <a:noFill/>
          <a:ln w="28575" cmpd="sng">
            <a:solidFill>
              <a:schemeClr val="tx1"/>
            </a:solidFill>
            <a:round/>
            <a:headEnd/>
            <a:tailEnd/>
          </a:ln>
        </p:spPr>
        <p:txBody>
          <a:bodyPr/>
          <a:lstStyle/>
          <a:p>
            <a:endParaRPr lang="pt-BR"/>
          </a:p>
        </p:txBody>
      </p:sp>
      <p:sp>
        <p:nvSpPr>
          <p:cNvPr id="42008" name="Freeform 53"/>
          <p:cNvSpPr>
            <a:spLocks/>
          </p:cNvSpPr>
          <p:nvPr/>
        </p:nvSpPr>
        <p:spPr bwMode="auto">
          <a:xfrm flipH="1" flipV="1">
            <a:off x="5208588" y="4635500"/>
            <a:ext cx="1201737" cy="1287463"/>
          </a:xfrm>
          <a:custGeom>
            <a:avLst/>
            <a:gdLst>
              <a:gd name="T0" fmla="*/ 0 w 746"/>
              <a:gd name="T1" fmla="*/ 0 h 811"/>
              <a:gd name="T2" fmla="*/ 0 w 746"/>
              <a:gd name="T3" fmla="*/ 2147483647 h 811"/>
              <a:gd name="T4" fmla="*/ 2147483647 w 746"/>
              <a:gd name="T5" fmla="*/ 2147483647 h 811"/>
              <a:gd name="T6" fmla="*/ 0 60000 65536"/>
              <a:gd name="T7" fmla="*/ 0 60000 65536"/>
              <a:gd name="T8" fmla="*/ 0 60000 65536"/>
              <a:gd name="T9" fmla="*/ 0 w 746"/>
              <a:gd name="T10" fmla="*/ 0 h 811"/>
              <a:gd name="T11" fmla="*/ 746 w 746"/>
              <a:gd name="T12" fmla="*/ 811 h 811"/>
            </a:gdLst>
            <a:ahLst/>
            <a:cxnLst>
              <a:cxn ang="T6">
                <a:pos x="T0" y="T1"/>
              </a:cxn>
              <a:cxn ang="T7">
                <a:pos x="T2" y="T3"/>
              </a:cxn>
              <a:cxn ang="T8">
                <a:pos x="T4" y="T5"/>
              </a:cxn>
            </a:cxnLst>
            <a:rect l="T9" t="T10" r="T11" b="T12"/>
            <a:pathLst>
              <a:path w="746" h="811">
                <a:moveTo>
                  <a:pt x="0" y="0"/>
                </a:moveTo>
                <a:lnTo>
                  <a:pt x="0" y="811"/>
                </a:lnTo>
                <a:lnTo>
                  <a:pt x="746" y="811"/>
                </a:lnTo>
              </a:path>
            </a:pathLst>
          </a:custGeom>
          <a:noFill/>
          <a:ln w="28575" cap="flat" cmpd="sng">
            <a:solidFill>
              <a:schemeClr val="tx1"/>
            </a:solidFill>
            <a:prstDash val="dash"/>
            <a:round/>
            <a:headEnd/>
            <a:tailEnd/>
          </a:ln>
        </p:spPr>
        <p:txBody>
          <a:bodyPr/>
          <a:lstStyle/>
          <a:p>
            <a:endParaRPr lang="pt-BR"/>
          </a:p>
        </p:txBody>
      </p:sp>
      <p:sp>
        <p:nvSpPr>
          <p:cNvPr id="19510" name="Text Box 54"/>
          <p:cNvSpPr txBox="1">
            <a:spLocks noChangeArrowheads="1"/>
          </p:cNvSpPr>
          <p:nvPr/>
        </p:nvSpPr>
        <p:spPr bwMode="auto">
          <a:xfrm rot="5400000">
            <a:off x="4590257" y="4869656"/>
            <a:ext cx="1052512" cy="339725"/>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1600" b="1" smtClean="0">
                <a:solidFill>
                  <a:srgbClr val="FFFF00"/>
                </a:solidFill>
                <a:effectLst>
                  <a:outerShdw blurRad="38100" dist="38100" dir="2700000" algn="tl">
                    <a:srgbClr val="FFFFFF"/>
                  </a:outerShdw>
                </a:effectLst>
              </a:rPr>
              <a:t>Volume</a:t>
            </a:r>
          </a:p>
        </p:txBody>
      </p:sp>
      <p:sp>
        <p:nvSpPr>
          <p:cNvPr id="19511" name="Text Box 55"/>
          <p:cNvSpPr txBox="1">
            <a:spLocks noChangeArrowheads="1"/>
          </p:cNvSpPr>
          <p:nvPr/>
        </p:nvSpPr>
        <p:spPr bwMode="auto">
          <a:xfrm>
            <a:off x="5302250" y="5849938"/>
            <a:ext cx="963613" cy="338137"/>
          </a:xfrm>
          <a:prstGeom prst="rect">
            <a:avLst/>
          </a:prstGeom>
          <a:noFill/>
          <a:ln>
            <a:noFill/>
          </a:ln>
          <a:effectLst/>
          <a:extLst/>
        </p:spPr>
        <p:txBody>
          <a:bodyPr wrap="none">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fontAlgn="auto" hangingPunct="1">
              <a:spcBef>
                <a:spcPts val="0"/>
              </a:spcBef>
              <a:spcAft>
                <a:spcPts val="0"/>
              </a:spcAft>
              <a:defRPr/>
            </a:pPr>
            <a:r>
              <a:rPr lang="pt-BR" sz="1600" b="1" smtClean="0">
                <a:solidFill>
                  <a:srgbClr val="FFFF00"/>
                </a:solidFill>
                <a:effectLst>
                  <a:outerShdw blurRad="38100" dist="38100" dir="2700000" algn="tl">
                    <a:srgbClr val="FFFFFF"/>
                  </a:outerShdw>
                </a:effectLst>
              </a:rPr>
              <a:t>Tempo</a:t>
            </a:r>
          </a:p>
        </p:txBody>
      </p:sp>
      <p:sp>
        <p:nvSpPr>
          <p:cNvPr id="42011" name="Freeform 58"/>
          <p:cNvSpPr>
            <a:spLocks/>
          </p:cNvSpPr>
          <p:nvPr/>
        </p:nvSpPr>
        <p:spPr bwMode="auto">
          <a:xfrm>
            <a:off x="5208588" y="4691063"/>
            <a:ext cx="1195387" cy="1231900"/>
          </a:xfrm>
          <a:custGeom>
            <a:avLst/>
            <a:gdLst>
              <a:gd name="T0" fmla="*/ 0 w 847"/>
              <a:gd name="T1" fmla="*/ 2147483647 h 776"/>
              <a:gd name="T2" fmla="*/ 2147483647 w 847"/>
              <a:gd name="T3" fmla="*/ 2147483647 h 776"/>
              <a:gd name="T4" fmla="*/ 2147483647 w 847"/>
              <a:gd name="T5" fmla="*/ 2147483647 h 776"/>
              <a:gd name="T6" fmla="*/ 2147483647 w 847"/>
              <a:gd name="T7" fmla="*/ 2147483647 h 776"/>
              <a:gd name="T8" fmla="*/ 2147483647 w 847"/>
              <a:gd name="T9" fmla="*/ 2147483647 h 776"/>
              <a:gd name="T10" fmla="*/ 2147483647 w 847"/>
              <a:gd name="T11" fmla="*/ 2147483647 h 776"/>
              <a:gd name="T12" fmla="*/ 2147483647 w 847"/>
              <a:gd name="T13" fmla="*/ 0 h 776"/>
              <a:gd name="T14" fmla="*/ 0 60000 65536"/>
              <a:gd name="T15" fmla="*/ 0 60000 65536"/>
              <a:gd name="T16" fmla="*/ 0 60000 65536"/>
              <a:gd name="T17" fmla="*/ 0 60000 65536"/>
              <a:gd name="T18" fmla="*/ 0 60000 65536"/>
              <a:gd name="T19" fmla="*/ 0 60000 65536"/>
              <a:gd name="T20" fmla="*/ 0 60000 65536"/>
              <a:gd name="T21" fmla="*/ 0 w 847"/>
              <a:gd name="T22" fmla="*/ 0 h 776"/>
              <a:gd name="T23" fmla="*/ 847 w 847"/>
              <a:gd name="T24" fmla="*/ 776 h 7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47" h="776">
                <a:moveTo>
                  <a:pt x="0" y="776"/>
                </a:moveTo>
                <a:cubicBezTo>
                  <a:pt x="81" y="687"/>
                  <a:pt x="163" y="598"/>
                  <a:pt x="225" y="531"/>
                </a:cubicBezTo>
                <a:cubicBezTo>
                  <a:pt x="287" y="464"/>
                  <a:pt x="314" y="430"/>
                  <a:pt x="371" y="375"/>
                </a:cubicBezTo>
                <a:cubicBezTo>
                  <a:pt x="428" y="320"/>
                  <a:pt x="521" y="236"/>
                  <a:pt x="566" y="200"/>
                </a:cubicBezTo>
                <a:cubicBezTo>
                  <a:pt x="611" y="164"/>
                  <a:pt x="609" y="187"/>
                  <a:pt x="641" y="160"/>
                </a:cubicBezTo>
                <a:cubicBezTo>
                  <a:pt x="673" y="133"/>
                  <a:pt x="722" y="67"/>
                  <a:pt x="756" y="40"/>
                </a:cubicBezTo>
                <a:cubicBezTo>
                  <a:pt x="790" y="13"/>
                  <a:pt x="818" y="6"/>
                  <a:pt x="847" y="0"/>
                </a:cubicBezTo>
              </a:path>
            </a:pathLst>
          </a:custGeom>
          <a:noFill/>
          <a:ln w="38100" cap="flat" cmpd="sng">
            <a:solidFill>
              <a:schemeClr val="bg1"/>
            </a:solidFill>
            <a:prstDash val="solid"/>
            <a:round/>
            <a:headEnd type="none" w="med" len="med"/>
            <a:tailEnd type="none" w="med" len="med"/>
          </a:ln>
        </p:spPr>
        <p:txBody>
          <a:bodyPr/>
          <a:lstStyle/>
          <a:p>
            <a:endParaRPr lang="pt-BR"/>
          </a:p>
        </p:txBody>
      </p:sp>
      <p:sp>
        <p:nvSpPr>
          <p:cNvPr id="42012" name="TextBox 1"/>
          <p:cNvSpPr txBox="1">
            <a:spLocks noChangeArrowheads="1"/>
          </p:cNvSpPr>
          <p:nvPr/>
        </p:nvSpPr>
        <p:spPr bwMode="auto">
          <a:xfrm>
            <a:off x="277813" y="6188075"/>
            <a:ext cx="8623300" cy="615950"/>
          </a:xfrm>
          <a:prstGeom prst="rect">
            <a:avLst/>
          </a:prstGeom>
          <a:noFill/>
          <a:ln w="9525">
            <a:noFill/>
            <a:miter lim="800000"/>
            <a:headEnd/>
            <a:tailEnd/>
          </a:ln>
        </p:spPr>
        <p:txBody>
          <a:bodyPr>
            <a:spAutoFit/>
          </a:bodyPr>
          <a:lstStyle/>
          <a:p>
            <a:r>
              <a:rPr lang="pt-BR">
                <a:solidFill>
                  <a:srgbClr val="FFFFFF"/>
                </a:solidFill>
                <a:latin typeface="Calisto MT"/>
              </a:rPr>
              <a:t>	S</a:t>
            </a:r>
            <a:r>
              <a:rPr lang="pt-BR" sz="1600">
                <a:solidFill>
                  <a:srgbClr val="FFFFFF"/>
                </a:solidFill>
                <a:latin typeface="Calisto MT"/>
              </a:rPr>
              <a:t>e complacência baixa preciso de menos tempo para atingir o equilíbrio de pressão.  Se resistência aumentada preciso de mais tempo.</a:t>
            </a: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itle 1"/>
          <p:cNvPicPr>
            <a:picLocks noGrp="1" noChangeArrowheads="1"/>
          </p:cNvPicPr>
          <p:nvPr>
            <p:ph type="ctrTitle"/>
          </p:nvPr>
        </p:nvPicPr>
        <p:blipFill>
          <a:blip r:embed="rId2"/>
          <a:srcRect/>
          <a:stretch>
            <a:fillRect/>
          </a:stretch>
        </p:blipFill>
        <p:spPr bwMode="auto">
          <a:xfrm>
            <a:off x="682625" y="1620838"/>
            <a:ext cx="7785100" cy="1506537"/>
          </a:xfrm>
        </p:spPr>
      </p:pic>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Respiração Normal</a:t>
            </a:r>
            <a:endParaRPr lang="pt-BR" dirty="0"/>
          </a:p>
        </p:txBody>
      </p:sp>
      <p:sp>
        <p:nvSpPr>
          <p:cNvPr id="45058" name="Content Placeholder 2"/>
          <p:cNvSpPr>
            <a:spLocks noGrp="1"/>
          </p:cNvSpPr>
          <p:nvPr>
            <p:ph idx="1"/>
          </p:nvPr>
        </p:nvSpPr>
        <p:spPr/>
        <p:txBody>
          <a:bodyPr/>
          <a:lstStyle/>
          <a:p>
            <a:r>
              <a:rPr lang="pt-BR" smtClean="0"/>
              <a:t>Ventilação</a:t>
            </a:r>
          </a:p>
          <a:p>
            <a:pPr lvl="1"/>
            <a:r>
              <a:rPr lang="pt-BR" smtClean="0"/>
              <a:t>Oferta de O</a:t>
            </a:r>
            <a:r>
              <a:rPr lang="pt-BR" baseline="-25000" smtClean="0"/>
              <a:t>2</a:t>
            </a:r>
            <a:r>
              <a:rPr lang="pt-BR" smtClean="0"/>
              <a:t> adequada precisa chegar ao alvéolo.</a:t>
            </a:r>
          </a:p>
          <a:p>
            <a:r>
              <a:rPr lang="pt-BR" smtClean="0"/>
              <a:t>Ventilação/Perfusão:</a:t>
            </a:r>
          </a:p>
          <a:p>
            <a:pPr lvl="1"/>
            <a:r>
              <a:rPr lang="pt-BR" smtClean="0"/>
              <a:t>O O</a:t>
            </a:r>
            <a:r>
              <a:rPr lang="pt-BR" baseline="-25000" smtClean="0"/>
              <a:t>2</a:t>
            </a:r>
            <a:r>
              <a:rPr lang="pt-BR" smtClean="0"/>
              <a:t> precisa ser exposto ao sangue capilar pulmonar.</a:t>
            </a:r>
          </a:p>
          <a:p>
            <a:r>
              <a:rPr lang="pt-BR" smtClean="0"/>
              <a:t>Difusão:</a:t>
            </a:r>
          </a:p>
          <a:p>
            <a:pPr lvl="1"/>
            <a:r>
              <a:rPr lang="pt-BR" smtClean="0"/>
              <a:t>Esta interface alvéolo-capilar precisa ocorrer por tempo suficiente. </a:t>
            </a:r>
          </a:p>
          <a:p>
            <a:endParaRPr lang="pt-BR" smtClean="0"/>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fontAlgn="auto">
              <a:spcAft>
                <a:spcPts val="0"/>
              </a:spcAft>
              <a:defRPr/>
            </a:pPr>
            <a:r>
              <a:rPr lang="pt-BR" dirty="0" err="1" smtClean="0"/>
              <a:t>Hipoventilação</a:t>
            </a:r>
            <a:endParaRPr lang="pt-BR" dirty="0"/>
          </a:p>
        </p:txBody>
      </p:sp>
      <p:sp>
        <p:nvSpPr>
          <p:cNvPr id="6" name="Content Placeholder 5"/>
          <p:cNvSpPr>
            <a:spLocks noGrp="1"/>
          </p:cNvSpPr>
          <p:nvPr>
            <p:ph sz="half" idx="1"/>
          </p:nvPr>
        </p:nvSpPr>
        <p:spPr>
          <a:xfrm>
            <a:off x="295275" y="2057400"/>
            <a:ext cx="4337050" cy="4024313"/>
          </a:xfrm>
          <a:solidFill>
            <a:srgbClr val="008000"/>
          </a:solidFill>
        </p:spPr>
        <p:txBody>
          <a:bodyPr rtlCol="0">
            <a:normAutofit fontScale="92500" lnSpcReduction="20000"/>
          </a:bodyPr>
          <a:lstStyle/>
          <a:p>
            <a:pPr fontAlgn="auto">
              <a:spcAft>
                <a:spcPts val="0"/>
              </a:spcAft>
              <a:buClr>
                <a:schemeClr val="accent3"/>
              </a:buClr>
              <a:defRPr/>
            </a:pPr>
            <a:endParaRPr lang="pt-BR" dirty="0"/>
          </a:p>
        </p:txBody>
      </p:sp>
      <p:sp>
        <p:nvSpPr>
          <p:cNvPr id="2" name="Content Placeholder 1"/>
          <p:cNvSpPr>
            <a:spLocks noGrp="1"/>
          </p:cNvSpPr>
          <p:nvPr>
            <p:ph sz="half" idx="2"/>
          </p:nvPr>
        </p:nvSpPr>
        <p:spPr>
          <a:xfrm>
            <a:off x="4800600" y="2209800"/>
            <a:ext cx="3657600" cy="3951288"/>
          </a:xfrm>
        </p:spPr>
        <p:txBody>
          <a:bodyPr rtlCol="0">
            <a:normAutofit fontScale="92500" lnSpcReduction="20000"/>
          </a:bodyPr>
          <a:lstStyle/>
          <a:p>
            <a:pPr fontAlgn="auto">
              <a:spcAft>
                <a:spcPts val="0"/>
              </a:spcAft>
              <a:buClr>
                <a:schemeClr val="accent3"/>
              </a:buClr>
              <a:defRPr/>
            </a:pPr>
            <a:r>
              <a:rPr lang="pt-BR" dirty="0"/>
              <a:t>Inadequada ventilação alveolar para manter a demanda metabólica;</a:t>
            </a:r>
          </a:p>
          <a:p>
            <a:pPr fontAlgn="auto">
              <a:spcAft>
                <a:spcPts val="0"/>
              </a:spcAft>
              <a:buClr>
                <a:schemeClr val="accent3"/>
              </a:buClr>
              <a:defRPr/>
            </a:pPr>
            <a:r>
              <a:rPr lang="pt-BR" dirty="0"/>
              <a:t>O volume minuto está diminuído mesmo na vigência de adequada circulação pulmonar</a:t>
            </a:r>
            <a:r>
              <a:rPr lang="pt-BR" dirty="0" smtClean="0"/>
              <a:t>.</a:t>
            </a:r>
          </a:p>
          <a:p>
            <a:pPr fontAlgn="auto">
              <a:spcAft>
                <a:spcPts val="0"/>
              </a:spcAft>
              <a:buClr>
                <a:schemeClr val="accent3"/>
              </a:buClr>
              <a:defRPr/>
            </a:pPr>
            <a:endParaRPr lang="pt-BR" sz="900" dirty="0"/>
          </a:p>
          <a:p>
            <a:pPr lvl="1" fontAlgn="auto">
              <a:spcAft>
                <a:spcPts val="0"/>
              </a:spcAft>
              <a:buClr>
                <a:schemeClr val="accent3">
                  <a:lumMod val="50000"/>
                </a:schemeClr>
              </a:buClr>
              <a:defRPr/>
            </a:pPr>
            <a:r>
              <a:rPr lang="pt-BR" dirty="0"/>
              <a:t>VM = VC </a:t>
            </a:r>
            <a:r>
              <a:rPr lang="pt-BR" dirty="0" err="1"/>
              <a:t>X</a:t>
            </a:r>
            <a:r>
              <a:rPr lang="pt-BR" dirty="0"/>
              <a:t> FR</a:t>
            </a:r>
          </a:p>
          <a:p>
            <a:pPr fontAlgn="auto">
              <a:spcAft>
                <a:spcPts val="0"/>
              </a:spcAft>
              <a:buClr>
                <a:schemeClr val="accent3"/>
              </a:buClr>
              <a:defRPr/>
            </a:pPr>
            <a:r>
              <a:rPr lang="pt-BR" dirty="0"/>
              <a:t>O aumento da PACO</a:t>
            </a:r>
            <a:r>
              <a:rPr lang="pt-BR" baseline="-25000" dirty="0"/>
              <a:t>2</a:t>
            </a:r>
            <a:r>
              <a:rPr lang="pt-BR" dirty="0"/>
              <a:t> leva a uma queda secundária da PAO</a:t>
            </a:r>
            <a:r>
              <a:rPr lang="pt-BR" baseline="-25000" dirty="0"/>
              <a:t>2</a:t>
            </a:r>
            <a:endParaRPr lang="pt-BR" dirty="0"/>
          </a:p>
          <a:p>
            <a:pPr fontAlgn="auto">
              <a:spcAft>
                <a:spcPts val="0"/>
              </a:spcAft>
              <a:buClr>
                <a:schemeClr val="accent3"/>
              </a:buClr>
              <a:defRPr/>
            </a:pPr>
            <a:endParaRPr lang="pt-BR" dirty="0"/>
          </a:p>
        </p:txBody>
      </p:sp>
      <p:sp>
        <p:nvSpPr>
          <p:cNvPr id="46084" name="Line 34"/>
          <p:cNvSpPr>
            <a:spLocks noChangeShapeType="1"/>
          </p:cNvSpPr>
          <p:nvPr/>
        </p:nvSpPr>
        <p:spPr bwMode="auto">
          <a:xfrm>
            <a:off x="2181225" y="2058988"/>
            <a:ext cx="0" cy="1054100"/>
          </a:xfrm>
          <a:prstGeom prst="line">
            <a:avLst/>
          </a:prstGeom>
          <a:noFill/>
          <a:ln w="38100">
            <a:solidFill>
              <a:schemeClr val="tx1"/>
            </a:solidFill>
            <a:round/>
            <a:headEnd/>
            <a:tailEnd/>
          </a:ln>
        </p:spPr>
        <p:txBody>
          <a:bodyPr wrap="none" anchor="ctr"/>
          <a:lstStyle/>
          <a:p>
            <a:endParaRPr lang="pt-BR"/>
          </a:p>
        </p:txBody>
      </p:sp>
      <p:sp>
        <p:nvSpPr>
          <p:cNvPr id="46085" name="Line 35"/>
          <p:cNvSpPr>
            <a:spLocks noChangeShapeType="1"/>
          </p:cNvSpPr>
          <p:nvPr/>
        </p:nvSpPr>
        <p:spPr bwMode="auto">
          <a:xfrm>
            <a:off x="2524125" y="2058988"/>
            <a:ext cx="0" cy="1054100"/>
          </a:xfrm>
          <a:prstGeom prst="line">
            <a:avLst/>
          </a:prstGeom>
          <a:noFill/>
          <a:ln w="38100">
            <a:solidFill>
              <a:schemeClr val="tx1"/>
            </a:solidFill>
            <a:round/>
            <a:headEnd/>
            <a:tailEnd/>
          </a:ln>
        </p:spPr>
        <p:txBody>
          <a:bodyPr wrap="none" anchor="ctr"/>
          <a:lstStyle/>
          <a:p>
            <a:endParaRPr lang="pt-BR"/>
          </a:p>
        </p:txBody>
      </p:sp>
      <p:sp>
        <p:nvSpPr>
          <p:cNvPr id="46086" name="Line 36"/>
          <p:cNvSpPr>
            <a:spLocks noChangeShapeType="1"/>
          </p:cNvSpPr>
          <p:nvPr/>
        </p:nvSpPr>
        <p:spPr bwMode="auto">
          <a:xfrm flipH="1">
            <a:off x="1146175" y="3101975"/>
            <a:ext cx="1042988" cy="520700"/>
          </a:xfrm>
          <a:prstGeom prst="line">
            <a:avLst/>
          </a:prstGeom>
          <a:noFill/>
          <a:ln w="38100">
            <a:solidFill>
              <a:schemeClr val="tx1"/>
            </a:solidFill>
            <a:round/>
            <a:headEnd/>
            <a:tailEnd/>
          </a:ln>
        </p:spPr>
        <p:txBody>
          <a:bodyPr wrap="none" anchor="ctr"/>
          <a:lstStyle/>
          <a:p>
            <a:endParaRPr lang="pt-BR"/>
          </a:p>
        </p:txBody>
      </p:sp>
      <p:sp>
        <p:nvSpPr>
          <p:cNvPr id="46087" name="Line 37"/>
          <p:cNvSpPr>
            <a:spLocks noChangeShapeType="1"/>
          </p:cNvSpPr>
          <p:nvPr/>
        </p:nvSpPr>
        <p:spPr bwMode="auto">
          <a:xfrm flipV="1">
            <a:off x="1674813" y="3397250"/>
            <a:ext cx="679450" cy="398463"/>
          </a:xfrm>
          <a:prstGeom prst="line">
            <a:avLst/>
          </a:prstGeom>
          <a:noFill/>
          <a:ln w="38100">
            <a:solidFill>
              <a:schemeClr val="tx1"/>
            </a:solidFill>
            <a:round/>
            <a:headEnd/>
            <a:tailEnd/>
          </a:ln>
        </p:spPr>
        <p:txBody>
          <a:bodyPr wrap="none" anchor="ctr"/>
          <a:lstStyle/>
          <a:p>
            <a:endParaRPr lang="pt-BR"/>
          </a:p>
        </p:txBody>
      </p:sp>
      <p:sp>
        <p:nvSpPr>
          <p:cNvPr id="46088" name="Oval 38"/>
          <p:cNvSpPr>
            <a:spLocks noChangeArrowheads="1"/>
          </p:cNvSpPr>
          <p:nvPr/>
        </p:nvSpPr>
        <p:spPr bwMode="auto">
          <a:xfrm>
            <a:off x="560388" y="3619500"/>
            <a:ext cx="1357312" cy="128270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46089" name="Oval 39"/>
          <p:cNvSpPr>
            <a:spLocks noChangeArrowheads="1"/>
          </p:cNvSpPr>
          <p:nvPr/>
        </p:nvSpPr>
        <p:spPr bwMode="auto">
          <a:xfrm>
            <a:off x="2790825" y="3619500"/>
            <a:ext cx="1357313" cy="128270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46090" name="Line 40"/>
          <p:cNvSpPr>
            <a:spLocks noChangeShapeType="1"/>
          </p:cNvSpPr>
          <p:nvPr/>
        </p:nvSpPr>
        <p:spPr bwMode="auto">
          <a:xfrm>
            <a:off x="388938" y="4565650"/>
            <a:ext cx="1700212" cy="1054100"/>
          </a:xfrm>
          <a:prstGeom prst="line">
            <a:avLst/>
          </a:prstGeom>
          <a:noFill/>
          <a:ln w="38100">
            <a:solidFill>
              <a:schemeClr val="tx1"/>
            </a:solidFill>
            <a:round/>
            <a:headEnd/>
            <a:tailEnd/>
          </a:ln>
        </p:spPr>
        <p:txBody>
          <a:bodyPr wrap="none" anchor="ctr"/>
          <a:lstStyle/>
          <a:p>
            <a:endParaRPr lang="pt-BR"/>
          </a:p>
        </p:txBody>
      </p:sp>
      <p:sp>
        <p:nvSpPr>
          <p:cNvPr id="46091" name="Line 41"/>
          <p:cNvSpPr>
            <a:spLocks noChangeShapeType="1"/>
          </p:cNvSpPr>
          <p:nvPr/>
        </p:nvSpPr>
        <p:spPr bwMode="auto">
          <a:xfrm>
            <a:off x="295275" y="5016500"/>
            <a:ext cx="1528763" cy="977900"/>
          </a:xfrm>
          <a:prstGeom prst="line">
            <a:avLst/>
          </a:prstGeom>
          <a:noFill/>
          <a:ln w="38100">
            <a:solidFill>
              <a:schemeClr val="tx1"/>
            </a:solidFill>
            <a:round/>
            <a:headEnd/>
            <a:tailEnd/>
          </a:ln>
        </p:spPr>
        <p:txBody>
          <a:bodyPr wrap="none" anchor="ctr"/>
          <a:lstStyle/>
          <a:p>
            <a:endParaRPr lang="pt-BR"/>
          </a:p>
        </p:txBody>
      </p:sp>
      <p:sp>
        <p:nvSpPr>
          <p:cNvPr id="46092" name="Line 42"/>
          <p:cNvSpPr>
            <a:spLocks noChangeShapeType="1"/>
          </p:cNvSpPr>
          <p:nvPr/>
        </p:nvSpPr>
        <p:spPr bwMode="auto">
          <a:xfrm>
            <a:off x="2352675" y="2057400"/>
            <a:ext cx="0" cy="965200"/>
          </a:xfrm>
          <a:prstGeom prst="line">
            <a:avLst/>
          </a:prstGeom>
          <a:noFill/>
          <a:ln w="38100">
            <a:solidFill>
              <a:srgbClr val="FFFF00"/>
            </a:solidFill>
            <a:round/>
            <a:headEnd type="triangle" w="med" len="med"/>
            <a:tailEnd type="triangle" w="med" len="med"/>
          </a:ln>
        </p:spPr>
        <p:txBody>
          <a:bodyPr wrap="none" anchor="ctr"/>
          <a:lstStyle/>
          <a:p>
            <a:endParaRPr lang="pt-BR"/>
          </a:p>
        </p:txBody>
      </p:sp>
      <p:sp>
        <p:nvSpPr>
          <p:cNvPr id="46093" name="Rectangle 43"/>
          <p:cNvSpPr>
            <a:spLocks noChangeArrowheads="1"/>
          </p:cNvSpPr>
          <p:nvPr/>
        </p:nvSpPr>
        <p:spPr bwMode="auto">
          <a:xfrm>
            <a:off x="2960688" y="3624263"/>
            <a:ext cx="584200" cy="454025"/>
          </a:xfrm>
          <a:prstGeom prst="rect">
            <a:avLst/>
          </a:prstGeom>
          <a:noFill/>
          <a:ln w="9525">
            <a:noFill/>
            <a:miter lim="800000"/>
            <a:headEnd/>
            <a:tailEnd/>
          </a:ln>
        </p:spPr>
        <p:txBody>
          <a:bodyPr wrap="none" lIns="90488" tIns="44450" rIns="90488" bIns="44450">
            <a:spAutoFit/>
          </a:bodyPr>
          <a:lstStyle/>
          <a:p>
            <a:pPr eaLnBrk="0" hangingPunct="0"/>
            <a:r>
              <a:rPr lang="pt-BR" sz="2400" b="1">
                <a:solidFill>
                  <a:srgbClr val="FFFF00"/>
                </a:solidFill>
                <a:latin typeface="Calisto MT"/>
              </a:rPr>
              <a:t>O</a:t>
            </a:r>
            <a:r>
              <a:rPr lang="pt-BR" sz="2400" b="1" baseline="-25000">
                <a:solidFill>
                  <a:srgbClr val="FFFF00"/>
                </a:solidFill>
                <a:latin typeface="Calisto MT"/>
              </a:rPr>
              <a:t>2</a:t>
            </a:r>
          </a:p>
        </p:txBody>
      </p:sp>
      <p:sp>
        <p:nvSpPr>
          <p:cNvPr id="46094" name="Line 47"/>
          <p:cNvSpPr>
            <a:spLocks noChangeShapeType="1"/>
          </p:cNvSpPr>
          <p:nvPr/>
        </p:nvSpPr>
        <p:spPr bwMode="auto">
          <a:xfrm>
            <a:off x="2511425" y="3101975"/>
            <a:ext cx="1042988" cy="520700"/>
          </a:xfrm>
          <a:prstGeom prst="line">
            <a:avLst/>
          </a:prstGeom>
          <a:noFill/>
          <a:ln w="38100">
            <a:solidFill>
              <a:schemeClr val="tx1"/>
            </a:solidFill>
            <a:round/>
            <a:headEnd/>
            <a:tailEnd/>
          </a:ln>
        </p:spPr>
        <p:txBody>
          <a:bodyPr wrap="none" anchor="ctr"/>
          <a:lstStyle/>
          <a:p>
            <a:endParaRPr lang="pt-BR"/>
          </a:p>
        </p:txBody>
      </p:sp>
      <p:sp>
        <p:nvSpPr>
          <p:cNvPr id="46095" name="Line 48"/>
          <p:cNvSpPr>
            <a:spLocks noChangeShapeType="1"/>
          </p:cNvSpPr>
          <p:nvPr/>
        </p:nvSpPr>
        <p:spPr bwMode="auto">
          <a:xfrm flipH="1" flipV="1">
            <a:off x="2339975" y="3394075"/>
            <a:ext cx="685800" cy="401638"/>
          </a:xfrm>
          <a:prstGeom prst="line">
            <a:avLst/>
          </a:prstGeom>
          <a:noFill/>
          <a:ln w="38100">
            <a:solidFill>
              <a:schemeClr val="tx1"/>
            </a:solidFill>
            <a:round/>
            <a:headEnd/>
            <a:tailEnd/>
          </a:ln>
        </p:spPr>
        <p:txBody>
          <a:bodyPr wrap="none" anchor="ctr"/>
          <a:lstStyle/>
          <a:p>
            <a:endParaRPr lang="pt-BR"/>
          </a:p>
        </p:txBody>
      </p:sp>
      <p:grpSp>
        <p:nvGrpSpPr>
          <p:cNvPr id="46096" name="Group 49"/>
          <p:cNvGrpSpPr>
            <a:grpSpLocks/>
          </p:cNvGrpSpPr>
          <p:nvPr/>
        </p:nvGrpSpPr>
        <p:grpSpPr bwMode="auto">
          <a:xfrm flipH="1">
            <a:off x="2608263" y="4565650"/>
            <a:ext cx="1793875" cy="1428750"/>
            <a:chOff x="1758" y="2876"/>
            <a:chExt cx="1130" cy="900"/>
          </a:xfrm>
        </p:grpSpPr>
        <p:sp>
          <p:nvSpPr>
            <p:cNvPr id="46101" name="Line 50"/>
            <p:cNvSpPr>
              <a:spLocks noChangeShapeType="1"/>
            </p:cNvSpPr>
            <p:nvPr/>
          </p:nvSpPr>
          <p:spPr bwMode="auto">
            <a:xfrm>
              <a:off x="1817" y="2876"/>
              <a:ext cx="1071" cy="664"/>
            </a:xfrm>
            <a:prstGeom prst="line">
              <a:avLst/>
            </a:prstGeom>
            <a:noFill/>
            <a:ln w="38100">
              <a:solidFill>
                <a:schemeClr val="tx1"/>
              </a:solidFill>
              <a:round/>
              <a:headEnd/>
              <a:tailEnd/>
            </a:ln>
          </p:spPr>
          <p:txBody>
            <a:bodyPr wrap="none" anchor="ctr"/>
            <a:lstStyle/>
            <a:p>
              <a:endParaRPr lang="pt-BR"/>
            </a:p>
          </p:txBody>
        </p:sp>
        <p:sp>
          <p:nvSpPr>
            <p:cNvPr id="46102" name="Line 51"/>
            <p:cNvSpPr>
              <a:spLocks noChangeShapeType="1"/>
            </p:cNvSpPr>
            <p:nvPr/>
          </p:nvSpPr>
          <p:spPr bwMode="auto">
            <a:xfrm>
              <a:off x="1758" y="3160"/>
              <a:ext cx="963" cy="616"/>
            </a:xfrm>
            <a:prstGeom prst="line">
              <a:avLst/>
            </a:prstGeom>
            <a:noFill/>
            <a:ln w="38100">
              <a:solidFill>
                <a:schemeClr val="tx1"/>
              </a:solidFill>
              <a:round/>
              <a:headEnd/>
              <a:tailEnd/>
            </a:ln>
          </p:spPr>
          <p:txBody>
            <a:bodyPr wrap="none" anchor="ctr"/>
            <a:lstStyle/>
            <a:p>
              <a:endParaRPr lang="pt-BR"/>
            </a:p>
          </p:txBody>
        </p:sp>
      </p:grpSp>
      <p:sp>
        <p:nvSpPr>
          <p:cNvPr id="46097" name="Rectangle 52"/>
          <p:cNvSpPr>
            <a:spLocks noChangeArrowheads="1"/>
          </p:cNvSpPr>
          <p:nvPr/>
        </p:nvSpPr>
        <p:spPr bwMode="auto">
          <a:xfrm>
            <a:off x="3306763" y="3986213"/>
            <a:ext cx="804862" cy="454025"/>
          </a:xfrm>
          <a:prstGeom prst="rect">
            <a:avLst/>
          </a:prstGeom>
          <a:noFill/>
          <a:ln w="9525">
            <a:noFill/>
            <a:miter lim="800000"/>
            <a:headEnd/>
            <a:tailEnd/>
          </a:ln>
        </p:spPr>
        <p:txBody>
          <a:bodyPr wrap="none" lIns="90488" tIns="44450" rIns="90488" bIns="44450">
            <a:spAutoFit/>
          </a:bodyPr>
          <a:lstStyle/>
          <a:p>
            <a:pPr eaLnBrk="0" hangingPunct="0"/>
            <a:r>
              <a:rPr lang="pt-BR" sz="2400" b="1">
                <a:solidFill>
                  <a:srgbClr val="FFFF00"/>
                </a:solidFill>
                <a:latin typeface="Calisto MT"/>
              </a:rPr>
              <a:t>CO</a:t>
            </a:r>
            <a:r>
              <a:rPr lang="pt-BR" sz="2400" b="1" baseline="-25000">
                <a:solidFill>
                  <a:srgbClr val="FFFF00"/>
                </a:solidFill>
                <a:latin typeface="Calisto MT"/>
              </a:rPr>
              <a:t>2</a:t>
            </a:r>
          </a:p>
        </p:txBody>
      </p:sp>
      <p:sp>
        <p:nvSpPr>
          <p:cNvPr id="46098" name="Rectangle 53"/>
          <p:cNvSpPr>
            <a:spLocks noChangeArrowheads="1"/>
          </p:cNvSpPr>
          <p:nvPr/>
        </p:nvSpPr>
        <p:spPr bwMode="auto">
          <a:xfrm>
            <a:off x="2960688" y="4397375"/>
            <a:ext cx="395287" cy="393700"/>
          </a:xfrm>
          <a:prstGeom prst="rect">
            <a:avLst/>
          </a:prstGeom>
          <a:noFill/>
          <a:ln w="9525">
            <a:noFill/>
            <a:miter lim="800000"/>
            <a:headEnd/>
            <a:tailEnd/>
          </a:ln>
        </p:spPr>
        <p:txBody>
          <a:bodyPr wrap="none" lIns="90488" tIns="44450" rIns="90488" bIns="44450">
            <a:spAutoFit/>
          </a:bodyPr>
          <a:lstStyle/>
          <a:p>
            <a:pPr eaLnBrk="0" hangingPunct="0"/>
            <a:r>
              <a:rPr lang="pt-BR" sz="2000" b="1">
                <a:solidFill>
                  <a:srgbClr val="C6C7A6"/>
                </a:solidFill>
                <a:latin typeface="Calisto MT"/>
              </a:rPr>
              <a:t>N</a:t>
            </a:r>
            <a:endParaRPr lang="pt-BR" sz="2000" b="1" baseline="-25000">
              <a:solidFill>
                <a:srgbClr val="C6C7A6"/>
              </a:solidFill>
              <a:latin typeface="Calisto MT"/>
            </a:endParaRPr>
          </a:p>
        </p:txBody>
      </p:sp>
      <p:sp>
        <p:nvSpPr>
          <p:cNvPr id="23" name="Rectangle 54"/>
          <p:cNvSpPr>
            <a:spLocks noChangeArrowheads="1"/>
          </p:cNvSpPr>
          <p:nvPr/>
        </p:nvSpPr>
        <p:spPr bwMode="auto">
          <a:xfrm>
            <a:off x="3305175" y="4381500"/>
            <a:ext cx="684213" cy="396875"/>
          </a:xfrm>
          <a:prstGeom prst="rect">
            <a:avLst/>
          </a:prstGeom>
          <a:noFill/>
          <a:ln>
            <a:noFill/>
          </a:ln>
          <a:effectLst/>
          <a:extLst/>
        </p:spPr>
        <p:txBody>
          <a:bodyPr wrap="none" lIns="90488" tIns="44450" rIns="90488" bIns="44450">
            <a:spAutoFit/>
          </a:bodyPr>
          <a:lstStyle/>
          <a:p>
            <a:pPr eaLnBrk="0" fontAlgn="auto" hangingPunct="0">
              <a:spcBef>
                <a:spcPts val="0"/>
              </a:spcBef>
              <a:spcAft>
                <a:spcPts val="0"/>
              </a:spcAft>
              <a:defRPr/>
            </a:pPr>
            <a:r>
              <a:rPr lang="pt-BR" sz="2000" b="1" dirty="0">
                <a:solidFill>
                  <a:schemeClr val="accent6">
                    <a:lumMod val="60000"/>
                    <a:lumOff val="40000"/>
                  </a:schemeClr>
                </a:solidFill>
                <a:latin typeface="+mn-lt"/>
              </a:rPr>
              <a:t>H</a:t>
            </a:r>
            <a:r>
              <a:rPr lang="pt-BR" sz="2000" b="1" baseline="-25000" dirty="0">
                <a:solidFill>
                  <a:schemeClr val="accent6">
                    <a:lumMod val="60000"/>
                    <a:lumOff val="40000"/>
                  </a:schemeClr>
                </a:solidFill>
                <a:latin typeface="+mn-lt"/>
              </a:rPr>
              <a:t>2</a:t>
            </a:r>
            <a:r>
              <a:rPr lang="pt-BR" sz="2000" b="1" dirty="0">
                <a:solidFill>
                  <a:schemeClr val="accent6">
                    <a:lumMod val="60000"/>
                    <a:lumOff val="40000"/>
                  </a:schemeClr>
                </a:solidFill>
                <a:latin typeface="+mn-lt"/>
              </a:rPr>
              <a:t>O</a:t>
            </a:r>
            <a:endParaRPr lang="pt-BR" sz="2000" b="1" baseline="-25000" dirty="0">
              <a:solidFill>
                <a:schemeClr val="accent6">
                  <a:lumMod val="60000"/>
                  <a:lumOff val="40000"/>
                </a:schemeClr>
              </a:solidFill>
              <a:latin typeface="+mn-lt"/>
            </a:endParaRPr>
          </a:p>
        </p:txBody>
      </p:sp>
      <p:sp>
        <p:nvSpPr>
          <p:cNvPr id="46100" name="Rectangle 55"/>
          <p:cNvSpPr>
            <a:spLocks noChangeArrowheads="1"/>
          </p:cNvSpPr>
          <p:nvPr/>
        </p:nvSpPr>
        <p:spPr bwMode="auto">
          <a:xfrm>
            <a:off x="3827463" y="4632325"/>
            <a:ext cx="804862" cy="454025"/>
          </a:xfrm>
          <a:prstGeom prst="rect">
            <a:avLst/>
          </a:prstGeom>
          <a:noFill/>
          <a:ln w="9525">
            <a:noFill/>
            <a:miter lim="800000"/>
            <a:headEnd/>
            <a:tailEnd/>
          </a:ln>
        </p:spPr>
        <p:txBody>
          <a:bodyPr wrap="none" lIns="90488" tIns="44450" rIns="90488" bIns="44450">
            <a:spAutoFit/>
          </a:bodyPr>
          <a:lstStyle/>
          <a:p>
            <a:pPr eaLnBrk="0" hangingPunct="0"/>
            <a:r>
              <a:rPr lang="pt-BR" sz="2400" b="1">
                <a:solidFill>
                  <a:srgbClr val="FFFF00"/>
                </a:solidFill>
                <a:latin typeface="Calisto MT"/>
              </a:rPr>
              <a:t>CO</a:t>
            </a:r>
            <a:r>
              <a:rPr lang="pt-BR" sz="2400" b="1" baseline="-25000">
                <a:solidFill>
                  <a:srgbClr val="FFFF00"/>
                </a:solidFill>
                <a:latin typeface="Calisto MT"/>
              </a:rPr>
              <a:t>2</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fontAlgn="auto">
              <a:spcAft>
                <a:spcPts val="0"/>
              </a:spcAft>
              <a:defRPr/>
            </a:pPr>
            <a:r>
              <a:rPr lang="pt-BR" dirty="0" err="1" smtClean="0"/>
              <a:t>Hipoventilação</a:t>
            </a:r>
            <a:endParaRPr lang="pt-BR" dirty="0"/>
          </a:p>
        </p:txBody>
      </p:sp>
      <p:sp>
        <p:nvSpPr>
          <p:cNvPr id="6" name="Content Placeholder 5"/>
          <p:cNvSpPr>
            <a:spLocks noGrp="1"/>
          </p:cNvSpPr>
          <p:nvPr>
            <p:ph idx="1"/>
          </p:nvPr>
        </p:nvSpPr>
        <p:spPr>
          <a:xfrm>
            <a:off x="685800" y="2209800"/>
            <a:ext cx="7770813" cy="4151313"/>
          </a:xfrm>
        </p:spPr>
        <p:txBody>
          <a:bodyPr rtlCol="0">
            <a:normAutofit/>
          </a:bodyPr>
          <a:lstStyle/>
          <a:p>
            <a:pPr fontAlgn="auto">
              <a:spcAft>
                <a:spcPts val="0"/>
              </a:spcAft>
              <a:buClr>
                <a:schemeClr val="accent3"/>
              </a:buClr>
              <a:defRPr/>
            </a:pPr>
            <a:r>
              <a:rPr lang="pt-BR" dirty="0" smtClean="0"/>
              <a:t>Diferença Alvéolo-arterial de O</a:t>
            </a:r>
            <a:r>
              <a:rPr lang="pt-BR" baseline="-25000" dirty="0" smtClean="0"/>
              <a:t>2</a:t>
            </a:r>
            <a:endParaRPr lang="pt-BR" dirty="0"/>
          </a:p>
          <a:p>
            <a:pPr marL="0" indent="0" fontAlgn="auto">
              <a:spcAft>
                <a:spcPts val="0"/>
              </a:spcAft>
              <a:buClr>
                <a:schemeClr val="accent3"/>
              </a:buClr>
              <a:buFont typeface="Wingdings" pitchFamily="2" charset="2"/>
              <a:buNone/>
              <a:defRPr/>
            </a:pPr>
            <a:r>
              <a:rPr lang="pt-BR" dirty="0" smtClean="0"/>
              <a:t>   </a:t>
            </a:r>
            <a:r>
              <a:rPr lang="pt-BR" dirty="0" err="1" smtClean="0"/>
              <a:t>P</a:t>
            </a:r>
            <a:r>
              <a:rPr lang="pt-BR" dirty="0" smtClean="0"/>
              <a:t>(</a:t>
            </a:r>
            <a:r>
              <a:rPr lang="pt-BR" dirty="0" err="1" smtClean="0"/>
              <a:t>A-a</a:t>
            </a:r>
            <a:r>
              <a:rPr lang="pt-BR" dirty="0" smtClean="0"/>
              <a:t>)O</a:t>
            </a:r>
            <a:r>
              <a:rPr lang="pt-BR" baseline="-25000" dirty="0" smtClean="0"/>
              <a:t>2</a:t>
            </a:r>
            <a:r>
              <a:rPr lang="pt-BR" dirty="0" smtClean="0"/>
              <a:t> = [(PB </a:t>
            </a:r>
            <a:r>
              <a:rPr lang="en-US" dirty="0" smtClean="0"/>
              <a:t>–</a:t>
            </a:r>
            <a:r>
              <a:rPr lang="pt-BR" dirty="0" smtClean="0"/>
              <a:t> PH</a:t>
            </a:r>
            <a:r>
              <a:rPr lang="pt-BR" baseline="-25000" dirty="0" smtClean="0"/>
              <a:t>2</a:t>
            </a:r>
            <a:r>
              <a:rPr lang="pt-BR" dirty="0" smtClean="0"/>
              <a:t>O) </a:t>
            </a:r>
            <a:r>
              <a:rPr lang="pt-BR" dirty="0" err="1" smtClean="0"/>
              <a:t>x</a:t>
            </a:r>
            <a:r>
              <a:rPr lang="pt-BR" dirty="0" smtClean="0"/>
              <a:t> FiO2 </a:t>
            </a:r>
            <a:r>
              <a:rPr lang="en-US" dirty="0" smtClean="0"/>
              <a:t>–</a:t>
            </a:r>
            <a:r>
              <a:rPr lang="pt-BR" dirty="0" smtClean="0"/>
              <a:t> PaCO</a:t>
            </a:r>
            <a:r>
              <a:rPr lang="pt-BR" baseline="-25000" dirty="0" smtClean="0"/>
              <a:t>2</a:t>
            </a:r>
            <a:r>
              <a:rPr lang="pt-BR" dirty="0" smtClean="0"/>
              <a:t>/0,8] </a:t>
            </a:r>
            <a:r>
              <a:rPr lang="en-US" dirty="0" smtClean="0"/>
              <a:t>–</a:t>
            </a:r>
            <a:r>
              <a:rPr lang="pt-BR" dirty="0" smtClean="0"/>
              <a:t> PaO</a:t>
            </a:r>
            <a:r>
              <a:rPr lang="pt-BR" baseline="-25000" dirty="0" smtClean="0"/>
              <a:t>2</a:t>
            </a:r>
          </a:p>
          <a:p>
            <a:pPr marL="0" indent="0" fontAlgn="auto">
              <a:spcAft>
                <a:spcPts val="0"/>
              </a:spcAft>
              <a:buClr>
                <a:schemeClr val="accent3"/>
              </a:buClr>
              <a:buFont typeface="Wingdings" pitchFamily="2" charset="2"/>
              <a:buNone/>
              <a:defRPr/>
            </a:pPr>
            <a:r>
              <a:rPr lang="pt-BR" dirty="0" smtClean="0"/>
              <a:t>   </a:t>
            </a:r>
            <a:r>
              <a:rPr lang="pt-BR" dirty="0" err="1" smtClean="0"/>
              <a:t>P</a:t>
            </a:r>
            <a:r>
              <a:rPr lang="pt-BR" dirty="0"/>
              <a:t>(</a:t>
            </a:r>
            <a:r>
              <a:rPr lang="pt-BR" dirty="0" err="1"/>
              <a:t>A-a</a:t>
            </a:r>
            <a:r>
              <a:rPr lang="pt-BR" dirty="0"/>
              <a:t>)O</a:t>
            </a:r>
            <a:r>
              <a:rPr lang="pt-BR" baseline="-25000" dirty="0"/>
              <a:t>2</a:t>
            </a:r>
            <a:r>
              <a:rPr lang="pt-BR" dirty="0"/>
              <a:t> = [</a:t>
            </a:r>
            <a:r>
              <a:rPr lang="pt-BR" dirty="0" smtClean="0"/>
              <a:t>(700 </a:t>
            </a:r>
            <a:r>
              <a:rPr lang="en-US" dirty="0"/>
              <a:t>–</a:t>
            </a:r>
            <a:r>
              <a:rPr lang="pt-BR" dirty="0"/>
              <a:t> </a:t>
            </a:r>
            <a:r>
              <a:rPr lang="pt-BR" dirty="0" smtClean="0"/>
              <a:t>47) </a:t>
            </a:r>
            <a:r>
              <a:rPr lang="pt-BR" dirty="0" err="1"/>
              <a:t>x</a:t>
            </a:r>
            <a:r>
              <a:rPr lang="pt-BR" dirty="0"/>
              <a:t> FiO2 </a:t>
            </a:r>
            <a:r>
              <a:rPr lang="en-US" dirty="0"/>
              <a:t>–</a:t>
            </a:r>
            <a:r>
              <a:rPr lang="pt-BR" dirty="0"/>
              <a:t> PaCO</a:t>
            </a:r>
            <a:r>
              <a:rPr lang="pt-BR" baseline="-25000" dirty="0"/>
              <a:t>2</a:t>
            </a:r>
            <a:r>
              <a:rPr lang="pt-BR" dirty="0"/>
              <a:t>/0,8] </a:t>
            </a:r>
            <a:r>
              <a:rPr lang="en-US" dirty="0"/>
              <a:t>–</a:t>
            </a:r>
            <a:r>
              <a:rPr lang="pt-BR" dirty="0"/>
              <a:t> </a:t>
            </a:r>
            <a:r>
              <a:rPr lang="pt-BR" dirty="0" smtClean="0"/>
              <a:t>PaO</a:t>
            </a:r>
            <a:r>
              <a:rPr lang="pt-BR" baseline="-25000" dirty="0" smtClean="0"/>
              <a:t>2</a:t>
            </a:r>
          </a:p>
          <a:p>
            <a:pPr marL="0" indent="0" fontAlgn="auto">
              <a:spcAft>
                <a:spcPts val="0"/>
              </a:spcAft>
              <a:buClr>
                <a:schemeClr val="accent3"/>
              </a:buClr>
              <a:buFont typeface="Wingdings" pitchFamily="2" charset="2"/>
              <a:buNone/>
              <a:defRPr/>
            </a:pPr>
            <a:endParaRPr lang="pt-BR" baseline="-25000" dirty="0" smtClean="0"/>
          </a:p>
          <a:p>
            <a:pPr fontAlgn="auto">
              <a:spcAft>
                <a:spcPts val="0"/>
              </a:spcAft>
              <a:buClr>
                <a:schemeClr val="accent3"/>
              </a:buClr>
              <a:defRPr/>
            </a:pPr>
            <a:r>
              <a:rPr lang="pt-BR" dirty="0" smtClean="0"/>
              <a:t>Valores normais</a:t>
            </a:r>
          </a:p>
          <a:p>
            <a:pPr fontAlgn="auto">
              <a:spcAft>
                <a:spcPts val="0"/>
              </a:spcAft>
              <a:buClr>
                <a:schemeClr val="accent3"/>
              </a:buClr>
              <a:defRPr/>
            </a:pPr>
            <a:endParaRPr lang="pt-BR" sz="800" dirty="0" smtClean="0"/>
          </a:p>
          <a:p>
            <a:pPr lvl="1" fontAlgn="auto">
              <a:spcAft>
                <a:spcPts val="0"/>
              </a:spcAft>
              <a:buClr>
                <a:schemeClr val="accent3">
                  <a:lumMod val="50000"/>
                </a:schemeClr>
              </a:buClr>
              <a:defRPr/>
            </a:pPr>
            <a:r>
              <a:rPr lang="pt-BR" dirty="0" smtClean="0"/>
              <a:t>FiO</a:t>
            </a:r>
            <a:r>
              <a:rPr lang="pt-BR" baseline="-25000" dirty="0" smtClean="0"/>
              <a:t>2</a:t>
            </a:r>
            <a:r>
              <a:rPr lang="pt-BR" dirty="0" smtClean="0"/>
              <a:t> 21% =&gt; 5 </a:t>
            </a:r>
            <a:r>
              <a:rPr lang="en-US" dirty="0" smtClean="0"/>
              <a:t>–</a:t>
            </a:r>
            <a:r>
              <a:rPr lang="pt-BR" dirty="0" smtClean="0"/>
              <a:t> 15 mmHg</a:t>
            </a:r>
          </a:p>
          <a:p>
            <a:pPr lvl="1" fontAlgn="auto">
              <a:spcAft>
                <a:spcPts val="0"/>
              </a:spcAft>
              <a:buClr>
                <a:schemeClr val="accent3">
                  <a:lumMod val="50000"/>
                </a:schemeClr>
              </a:buClr>
              <a:defRPr/>
            </a:pPr>
            <a:r>
              <a:rPr lang="pt-BR" dirty="0" smtClean="0"/>
              <a:t>FiO</a:t>
            </a:r>
            <a:r>
              <a:rPr lang="pt-BR" baseline="-25000" dirty="0" smtClean="0"/>
              <a:t>2</a:t>
            </a:r>
            <a:r>
              <a:rPr lang="pt-BR" dirty="0" smtClean="0"/>
              <a:t> 100% =&gt; 50 </a:t>
            </a:r>
            <a:r>
              <a:rPr lang="en-US" dirty="0" smtClean="0"/>
              <a:t>–</a:t>
            </a:r>
            <a:r>
              <a:rPr lang="pt-BR" dirty="0" smtClean="0"/>
              <a:t> 100 mmHg</a:t>
            </a:r>
          </a:p>
          <a:p>
            <a:pPr fontAlgn="auto">
              <a:spcAft>
                <a:spcPts val="0"/>
              </a:spcAft>
              <a:buClr>
                <a:schemeClr val="accent3"/>
              </a:buClr>
              <a:defRPr/>
            </a:pPr>
            <a:endParaRPr lang="pt-BR" dirty="0" smtClean="0"/>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err="1" smtClean="0"/>
              <a:t>Hipoventilação</a:t>
            </a:r>
            <a:endParaRPr lang="pt-BR" dirty="0"/>
          </a:p>
        </p:txBody>
      </p:sp>
      <p:sp>
        <p:nvSpPr>
          <p:cNvPr id="48130" name="Content Placeholder 2"/>
          <p:cNvSpPr>
            <a:spLocks noGrp="1"/>
          </p:cNvSpPr>
          <p:nvPr>
            <p:ph idx="1"/>
          </p:nvPr>
        </p:nvSpPr>
        <p:spPr/>
        <p:txBody>
          <a:bodyPr anchor="ctr"/>
          <a:lstStyle/>
          <a:p>
            <a:r>
              <a:rPr lang="pt-BR" smtClean="0"/>
              <a:t>Valores normais com presença de hipoxemia são indicativos de hipoventilação pulmonar.</a:t>
            </a:r>
          </a:p>
          <a:p>
            <a:endParaRPr lang="pt-BR" smtClean="0"/>
          </a:p>
          <a:p>
            <a:r>
              <a:rPr lang="pt-BR" smtClean="0"/>
              <a:t>O aumento da D(A-a)O</a:t>
            </a:r>
            <a:r>
              <a:rPr lang="pt-BR" baseline="-25000" smtClean="0"/>
              <a:t>2</a:t>
            </a:r>
            <a:r>
              <a:rPr lang="pt-BR" smtClean="0"/>
              <a:t> indica deficiência na troca alvéolo-capilar devido comprometimento do parênquima pulmonar.</a:t>
            </a:r>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Distúrbio V/</a:t>
            </a:r>
            <a:r>
              <a:rPr lang="pt-BR" dirty="0" err="1" smtClean="0"/>
              <a:t>Q</a:t>
            </a:r>
            <a:endParaRPr lang="pt-BR" dirty="0"/>
          </a:p>
        </p:txBody>
      </p:sp>
      <p:sp>
        <p:nvSpPr>
          <p:cNvPr id="49154" name="Content Placeholder 2"/>
          <p:cNvSpPr>
            <a:spLocks noGrp="1"/>
          </p:cNvSpPr>
          <p:nvPr>
            <p:ph idx="1"/>
          </p:nvPr>
        </p:nvSpPr>
        <p:spPr/>
        <p:txBody>
          <a:bodyPr/>
          <a:lstStyle/>
          <a:p>
            <a:r>
              <a:rPr lang="pt-BR" smtClean="0"/>
              <a:t>A relação V/Q pode variar de:</a:t>
            </a:r>
          </a:p>
          <a:p>
            <a:endParaRPr lang="pt-BR" smtClean="0"/>
          </a:p>
          <a:p>
            <a:pPr lvl="1"/>
            <a:r>
              <a:rPr lang="en-US" smtClean="0"/>
              <a:t>Z</a:t>
            </a:r>
            <a:r>
              <a:rPr lang="pt-BR" smtClean="0"/>
              <a:t>ero - unidade perfundida mas não ventilada </a:t>
            </a:r>
            <a:r>
              <a:rPr lang="en-US" smtClean="0"/>
              <a:t>–</a:t>
            </a:r>
            <a:r>
              <a:rPr lang="pt-BR" smtClean="0"/>
              <a:t> shunt;</a:t>
            </a:r>
          </a:p>
          <a:p>
            <a:pPr lvl="1"/>
            <a:r>
              <a:rPr lang="pt-BR" smtClean="0"/>
              <a:t>Infinito - unidade ventilada mas não perfundida </a:t>
            </a:r>
            <a:r>
              <a:rPr lang="en-US" smtClean="0"/>
              <a:t>–</a:t>
            </a:r>
            <a:r>
              <a:rPr lang="pt-BR" smtClean="0"/>
              <a:t> espaço morto.</a:t>
            </a: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Distúrbio V/</a:t>
            </a:r>
            <a:r>
              <a:rPr lang="pt-BR" dirty="0" err="1" smtClean="0"/>
              <a:t>Q</a:t>
            </a:r>
            <a:endParaRPr lang="pt-BR" dirty="0"/>
          </a:p>
        </p:txBody>
      </p:sp>
      <p:pic>
        <p:nvPicPr>
          <p:cNvPr id="50178" name="Content Placeholder 3" descr="foto-2.JPG"/>
          <p:cNvPicPr>
            <a:picLocks noGrp="1" noChangeAspect="1"/>
          </p:cNvPicPr>
          <p:nvPr>
            <p:ph idx="1"/>
          </p:nvPr>
        </p:nvPicPr>
        <p:blipFill>
          <a:blip r:embed="rId2"/>
          <a:srcRect l="-557" t="14812" r="8035"/>
          <a:stretch>
            <a:fillRect/>
          </a:stretch>
        </p:blipFill>
        <p:spPr>
          <a:xfrm>
            <a:off x="1076325" y="1838325"/>
            <a:ext cx="6900863" cy="4765675"/>
          </a:xfrm>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Difusão</a:t>
            </a:r>
            <a:endParaRPr lang="pt-BR" dirty="0"/>
          </a:p>
        </p:txBody>
      </p:sp>
      <p:sp>
        <p:nvSpPr>
          <p:cNvPr id="51202" name="Content Placeholder 2"/>
          <p:cNvSpPr>
            <a:spLocks noGrp="1"/>
          </p:cNvSpPr>
          <p:nvPr>
            <p:ph idx="1"/>
          </p:nvPr>
        </p:nvSpPr>
        <p:spPr/>
        <p:txBody>
          <a:bodyPr anchor="ctr"/>
          <a:lstStyle/>
          <a:p>
            <a:r>
              <a:rPr lang="pt-BR" smtClean="0"/>
              <a:t>Difusão depende:</a:t>
            </a:r>
          </a:p>
          <a:p>
            <a:endParaRPr lang="pt-BR" smtClean="0"/>
          </a:p>
          <a:p>
            <a:pPr lvl="1"/>
            <a:r>
              <a:rPr lang="pt-BR" smtClean="0"/>
              <a:t>Área de troca;</a:t>
            </a:r>
          </a:p>
          <a:p>
            <a:pPr lvl="1"/>
            <a:r>
              <a:rPr lang="pt-BR" smtClean="0"/>
              <a:t>Espessura da membrana;</a:t>
            </a:r>
          </a:p>
          <a:p>
            <a:pPr lvl="1"/>
            <a:r>
              <a:rPr lang="pt-BR" smtClean="0"/>
              <a:t>Gradiente de pressão parcial entre o alvéolo e o capilar.</a:t>
            </a: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Distúrbio de Difusão</a:t>
            </a:r>
            <a:endParaRPr lang="pt-BR" dirty="0"/>
          </a:p>
        </p:txBody>
      </p:sp>
      <p:sp>
        <p:nvSpPr>
          <p:cNvPr id="52226" name="Content Placeholder 3"/>
          <p:cNvSpPr>
            <a:spLocks noGrp="1"/>
          </p:cNvSpPr>
          <p:nvPr>
            <p:ph sz="half" idx="1"/>
          </p:nvPr>
        </p:nvSpPr>
        <p:spPr>
          <a:xfrm>
            <a:off x="295275" y="1587500"/>
            <a:ext cx="4106863" cy="4649788"/>
          </a:xfrm>
          <a:solidFill>
            <a:srgbClr val="008000"/>
          </a:solidFill>
        </p:spPr>
        <p:txBody>
          <a:bodyPr/>
          <a:lstStyle/>
          <a:p>
            <a:endParaRPr lang="pt-BR" smtClean="0"/>
          </a:p>
        </p:txBody>
      </p:sp>
      <p:sp>
        <p:nvSpPr>
          <p:cNvPr id="52227" name="Content Placeholder 4"/>
          <p:cNvSpPr>
            <a:spLocks noGrp="1"/>
          </p:cNvSpPr>
          <p:nvPr>
            <p:ph sz="half" idx="2"/>
          </p:nvPr>
        </p:nvSpPr>
        <p:spPr>
          <a:xfrm>
            <a:off x="4800600" y="2209800"/>
            <a:ext cx="3657600" cy="3657600"/>
          </a:xfrm>
        </p:spPr>
        <p:txBody>
          <a:bodyPr/>
          <a:lstStyle/>
          <a:p>
            <a:r>
              <a:rPr lang="pt-BR" smtClean="0"/>
              <a:t>Dificuldade em se manter as trocas gasosas entre o alvéolo e o capilar pulmonar;</a:t>
            </a:r>
          </a:p>
          <a:p>
            <a:r>
              <a:rPr lang="pt-BR" smtClean="0"/>
              <a:t>Devido a deposição de líquido ou outras substâncias na membrana alveólo-capilar.</a:t>
            </a:r>
          </a:p>
          <a:p>
            <a:endParaRPr lang="pt-BR" smtClean="0"/>
          </a:p>
        </p:txBody>
      </p:sp>
      <p:sp>
        <p:nvSpPr>
          <p:cNvPr id="52228" name="Line 22"/>
          <p:cNvSpPr>
            <a:spLocks noChangeShapeType="1"/>
          </p:cNvSpPr>
          <p:nvPr/>
        </p:nvSpPr>
        <p:spPr bwMode="auto">
          <a:xfrm>
            <a:off x="2181225" y="1677988"/>
            <a:ext cx="0" cy="1054100"/>
          </a:xfrm>
          <a:prstGeom prst="line">
            <a:avLst/>
          </a:prstGeom>
          <a:noFill/>
          <a:ln w="38100">
            <a:solidFill>
              <a:schemeClr val="tx1"/>
            </a:solidFill>
            <a:round/>
            <a:headEnd/>
            <a:tailEnd/>
          </a:ln>
        </p:spPr>
        <p:txBody>
          <a:bodyPr wrap="none" anchor="ctr"/>
          <a:lstStyle/>
          <a:p>
            <a:endParaRPr lang="pt-BR"/>
          </a:p>
        </p:txBody>
      </p:sp>
      <p:sp>
        <p:nvSpPr>
          <p:cNvPr id="52229" name="Line 23"/>
          <p:cNvSpPr>
            <a:spLocks noChangeShapeType="1"/>
          </p:cNvSpPr>
          <p:nvPr/>
        </p:nvSpPr>
        <p:spPr bwMode="auto">
          <a:xfrm>
            <a:off x="2524125" y="1677988"/>
            <a:ext cx="0" cy="1054100"/>
          </a:xfrm>
          <a:prstGeom prst="line">
            <a:avLst/>
          </a:prstGeom>
          <a:noFill/>
          <a:ln w="38100">
            <a:solidFill>
              <a:schemeClr val="tx1"/>
            </a:solidFill>
            <a:round/>
            <a:headEnd/>
            <a:tailEnd/>
          </a:ln>
        </p:spPr>
        <p:txBody>
          <a:bodyPr wrap="none" anchor="ctr"/>
          <a:lstStyle/>
          <a:p>
            <a:endParaRPr lang="pt-BR"/>
          </a:p>
        </p:txBody>
      </p:sp>
      <p:sp>
        <p:nvSpPr>
          <p:cNvPr id="52230" name="Line 24"/>
          <p:cNvSpPr>
            <a:spLocks noChangeShapeType="1"/>
          </p:cNvSpPr>
          <p:nvPr/>
        </p:nvSpPr>
        <p:spPr bwMode="auto">
          <a:xfrm flipH="1">
            <a:off x="1146175" y="2720975"/>
            <a:ext cx="1042988" cy="520700"/>
          </a:xfrm>
          <a:prstGeom prst="line">
            <a:avLst/>
          </a:prstGeom>
          <a:noFill/>
          <a:ln w="38100">
            <a:solidFill>
              <a:schemeClr val="tx1"/>
            </a:solidFill>
            <a:round/>
            <a:headEnd/>
            <a:tailEnd/>
          </a:ln>
        </p:spPr>
        <p:txBody>
          <a:bodyPr wrap="none" anchor="ctr"/>
          <a:lstStyle/>
          <a:p>
            <a:endParaRPr lang="pt-BR"/>
          </a:p>
        </p:txBody>
      </p:sp>
      <p:sp>
        <p:nvSpPr>
          <p:cNvPr id="52231" name="Line 25"/>
          <p:cNvSpPr>
            <a:spLocks noChangeShapeType="1"/>
          </p:cNvSpPr>
          <p:nvPr/>
        </p:nvSpPr>
        <p:spPr bwMode="auto">
          <a:xfrm flipV="1">
            <a:off x="1674813" y="3016250"/>
            <a:ext cx="679450" cy="398463"/>
          </a:xfrm>
          <a:prstGeom prst="line">
            <a:avLst/>
          </a:prstGeom>
          <a:noFill/>
          <a:ln w="38100">
            <a:solidFill>
              <a:schemeClr val="tx1"/>
            </a:solidFill>
            <a:round/>
            <a:headEnd/>
            <a:tailEnd/>
          </a:ln>
        </p:spPr>
        <p:txBody>
          <a:bodyPr wrap="none" anchor="ctr"/>
          <a:lstStyle/>
          <a:p>
            <a:endParaRPr lang="pt-BR"/>
          </a:p>
        </p:txBody>
      </p:sp>
      <p:sp>
        <p:nvSpPr>
          <p:cNvPr id="52232" name="Oval 26"/>
          <p:cNvSpPr>
            <a:spLocks noChangeArrowheads="1"/>
          </p:cNvSpPr>
          <p:nvPr/>
        </p:nvSpPr>
        <p:spPr bwMode="auto">
          <a:xfrm>
            <a:off x="560388" y="3238500"/>
            <a:ext cx="1357312" cy="128270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52233" name="Oval 27"/>
          <p:cNvSpPr>
            <a:spLocks noChangeArrowheads="1"/>
          </p:cNvSpPr>
          <p:nvPr/>
        </p:nvSpPr>
        <p:spPr bwMode="auto">
          <a:xfrm>
            <a:off x="2790825" y="3238500"/>
            <a:ext cx="1357313" cy="1282700"/>
          </a:xfrm>
          <a:prstGeom prst="ellipse">
            <a:avLst/>
          </a:prstGeom>
          <a:noFill/>
          <a:ln w="38100">
            <a:solidFill>
              <a:schemeClr val="tx1"/>
            </a:solidFill>
            <a:round/>
            <a:headEnd/>
            <a:tailEnd/>
          </a:ln>
        </p:spPr>
        <p:txBody>
          <a:bodyPr wrap="none" anchor="ctr"/>
          <a:lstStyle/>
          <a:p>
            <a:endParaRPr lang="pt-BR">
              <a:latin typeface="Calisto MT"/>
            </a:endParaRPr>
          </a:p>
        </p:txBody>
      </p:sp>
      <p:sp>
        <p:nvSpPr>
          <p:cNvPr id="52234" name="Line 29"/>
          <p:cNvSpPr>
            <a:spLocks noChangeShapeType="1"/>
          </p:cNvSpPr>
          <p:nvPr/>
        </p:nvSpPr>
        <p:spPr bwMode="auto">
          <a:xfrm>
            <a:off x="2511425" y="2720975"/>
            <a:ext cx="1042988" cy="520700"/>
          </a:xfrm>
          <a:prstGeom prst="line">
            <a:avLst/>
          </a:prstGeom>
          <a:noFill/>
          <a:ln w="38100">
            <a:solidFill>
              <a:schemeClr val="tx1"/>
            </a:solidFill>
            <a:round/>
            <a:headEnd/>
            <a:tailEnd/>
          </a:ln>
        </p:spPr>
        <p:txBody>
          <a:bodyPr wrap="none" anchor="ctr"/>
          <a:lstStyle/>
          <a:p>
            <a:endParaRPr lang="pt-BR"/>
          </a:p>
        </p:txBody>
      </p:sp>
      <p:sp>
        <p:nvSpPr>
          <p:cNvPr id="52235" name="Line 30"/>
          <p:cNvSpPr>
            <a:spLocks noChangeShapeType="1"/>
          </p:cNvSpPr>
          <p:nvPr/>
        </p:nvSpPr>
        <p:spPr bwMode="auto">
          <a:xfrm flipH="1" flipV="1">
            <a:off x="2339975" y="3013075"/>
            <a:ext cx="685800" cy="401638"/>
          </a:xfrm>
          <a:prstGeom prst="line">
            <a:avLst/>
          </a:prstGeom>
          <a:noFill/>
          <a:ln w="38100">
            <a:solidFill>
              <a:schemeClr val="tx1"/>
            </a:solidFill>
            <a:round/>
            <a:headEnd/>
            <a:tailEnd/>
          </a:ln>
        </p:spPr>
        <p:txBody>
          <a:bodyPr wrap="none" anchor="ctr"/>
          <a:lstStyle/>
          <a:p>
            <a:endParaRPr lang="pt-BR"/>
          </a:p>
        </p:txBody>
      </p:sp>
      <p:sp>
        <p:nvSpPr>
          <p:cNvPr id="52236" name="Line 31"/>
          <p:cNvSpPr>
            <a:spLocks noChangeShapeType="1"/>
          </p:cNvSpPr>
          <p:nvPr/>
        </p:nvSpPr>
        <p:spPr bwMode="auto">
          <a:xfrm>
            <a:off x="388938" y="4137025"/>
            <a:ext cx="1965325" cy="1217613"/>
          </a:xfrm>
          <a:prstGeom prst="line">
            <a:avLst/>
          </a:prstGeom>
          <a:noFill/>
          <a:ln w="38100">
            <a:solidFill>
              <a:schemeClr val="tx1"/>
            </a:solidFill>
            <a:round/>
            <a:headEnd/>
            <a:tailEnd/>
          </a:ln>
        </p:spPr>
        <p:txBody>
          <a:bodyPr wrap="none" anchor="ctr"/>
          <a:lstStyle/>
          <a:p>
            <a:endParaRPr lang="pt-BR"/>
          </a:p>
        </p:txBody>
      </p:sp>
      <p:sp>
        <p:nvSpPr>
          <p:cNvPr id="52237" name="Line 32"/>
          <p:cNvSpPr>
            <a:spLocks noChangeShapeType="1"/>
          </p:cNvSpPr>
          <p:nvPr/>
        </p:nvSpPr>
        <p:spPr bwMode="auto">
          <a:xfrm>
            <a:off x="295275" y="4587875"/>
            <a:ext cx="1733550" cy="1109663"/>
          </a:xfrm>
          <a:prstGeom prst="line">
            <a:avLst/>
          </a:prstGeom>
          <a:noFill/>
          <a:ln w="38100">
            <a:solidFill>
              <a:schemeClr val="tx1"/>
            </a:solidFill>
            <a:round/>
            <a:headEnd/>
            <a:tailEnd/>
          </a:ln>
        </p:spPr>
        <p:txBody>
          <a:bodyPr wrap="none" anchor="ctr"/>
          <a:lstStyle/>
          <a:p>
            <a:endParaRPr lang="pt-BR"/>
          </a:p>
        </p:txBody>
      </p:sp>
      <p:sp>
        <p:nvSpPr>
          <p:cNvPr id="52238" name="Line 33"/>
          <p:cNvSpPr>
            <a:spLocks noChangeShapeType="1"/>
          </p:cNvSpPr>
          <p:nvPr/>
        </p:nvSpPr>
        <p:spPr bwMode="auto">
          <a:xfrm flipH="1">
            <a:off x="2344738" y="4137025"/>
            <a:ext cx="1963737" cy="1217613"/>
          </a:xfrm>
          <a:prstGeom prst="line">
            <a:avLst/>
          </a:prstGeom>
          <a:noFill/>
          <a:ln w="38100">
            <a:solidFill>
              <a:schemeClr val="tx1"/>
            </a:solidFill>
            <a:round/>
            <a:headEnd/>
            <a:tailEnd/>
          </a:ln>
        </p:spPr>
        <p:txBody>
          <a:bodyPr wrap="none" anchor="ctr"/>
          <a:lstStyle/>
          <a:p>
            <a:endParaRPr lang="pt-BR"/>
          </a:p>
        </p:txBody>
      </p:sp>
      <p:sp>
        <p:nvSpPr>
          <p:cNvPr id="52239" name="Line 34"/>
          <p:cNvSpPr>
            <a:spLocks noChangeShapeType="1"/>
          </p:cNvSpPr>
          <p:nvPr/>
        </p:nvSpPr>
        <p:spPr bwMode="auto">
          <a:xfrm flipH="1">
            <a:off x="2676525" y="4587875"/>
            <a:ext cx="1725613" cy="1103313"/>
          </a:xfrm>
          <a:prstGeom prst="line">
            <a:avLst/>
          </a:prstGeom>
          <a:noFill/>
          <a:ln w="38100">
            <a:solidFill>
              <a:schemeClr val="tx1"/>
            </a:solidFill>
            <a:round/>
            <a:headEnd/>
            <a:tailEnd/>
          </a:ln>
        </p:spPr>
        <p:txBody>
          <a:bodyPr wrap="none" anchor="ctr"/>
          <a:lstStyle/>
          <a:p>
            <a:endParaRPr lang="pt-BR"/>
          </a:p>
        </p:txBody>
      </p:sp>
      <p:sp>
        <p:nvSpPr>
          <p:cNvPr id="52240" name="Line 35"/>
          <p:cNvSpPr>
            <a:spLocks noChangeShapeType="1"/>
          </p:cNvSpPr>
          <p:nvPr/>
        </p:nvSpPr>
        <p:spPr bwMode="auto">
          <a:xfrm>
            <a:off x="2017713" y="5672138"/>
            <a:ext cx="0" cy="568325"/>
          </a:xfrm>
          <a:prstGeom prst="line">
            <a:avLst/>
          </a:prstGeom>
          <a:noFill/>
          <a:ln w="38100">
            <a:solidFill>
              <a:schemeClr val="tx1"/>
            </a:solidFill>
            <a:round/>
            <a:headEnd/>
            <a:tailEnd/>
          </a:ln>
        </p:spPr>
        <p:txBody>
          <a:bodyPr wrap="none" anchor="ctr"/>
          <a:lstStyle/>
          <a:p>
            <a:endParaRPr lang="pt-BR"/>
          </a:p>
        </p:txBody>
      </p:sp>
      <p:sp>
        <p:nvSpPr>
          <p:cNvPr id="52241" name="Line 36"/>
          <p:cNvSpPr>
            <a:spLocks noChangeShapeType="1"/>
          </p:cNvSpPr>
          <p:nvPr/>
        </p:nvSpPr>
        <p:spPr bwMode="auto">
          <a:xfrm>
            <a:off x="2695575" y="5672138"/>
            <a:ext cx="0" cy="568325"/>
          </a:xfrm>
          <a:prstGeom prst="line">
            <a:avLst/>
          </a:prstGeom>
          <a:noFill/>
          <a:ln w="38100">
            <a:solidFill>
              <a:schemeClr val="tx1"/>
            </a:solidFill>
            <a:round/>
            <a:headEnd/>
            <a:tailEnd/>
          </a:ln>
        </p:spPr>
        <p:txBody>
          <a:bodyPr wrap="none" anchor="ctr"/>
          <a:lstStyle/>
          <a:p>
            <a:endParaRPr lang="pt-BR"/>
          </a:p>
        </p:txBody>
      </p:sp>
      <p:sp>
        <p:nvSpPr>
          <p:cNvPr id="52242" name="Freeform 19"/>
          <p:cNvSpPr>
            <a:spLocks/>
          </p:cNvSpPr>
          <p:nvPr/>
        </p:nvSpPr>
        <p:spPr bwMode="auto">
          <a:xfrm>
            <a:off x="381000" y="3605213"/>
            <a:ext cx="1335088" cy="977900"/>
          </a:xfrm>
          <a:custGeom>
            <a:avLst/>
            <a:gdLst>
              <a:gd name="T0" fmla="*/ 2147483647 w 748"/>
              <a:gd name="T1" fmla="*/ 2147483647 h 616"/>
              <a:gd name="T2" fmla="*/ 2147483647 w 748"/>
              <a:gd name="T3" fmla="*/ 2147483647 h 616"/>
              <a:gd name="T4" fmla="*/ 2147483647 w 748"/>
              <a:gd name="T5" fmla="*/ 2147483647 h 616"/>
              <a:gd name="T6" fmla="*/ 2147483647 w 748"/>
              <a:gd name="T7" fmla="*/ 2147483647 h 616"/>
              <a:gd name="T8" fmla="*/ 2147483647 w 748"/>
              <a:gd name="T9" fmla="*/ 2147483647 h 616"/>
              <a:gd name="T10" fmla="*/ 2147483647 w 748"/>
              <a:gd name="T11" fmla="*/ 2147483647 h 616"/>
              <a:gd name="T12" fmla="*/ 2147483647 w 748"/>
              <a:gd name="T13" fmla="*/ 2147483647 h 616"/>
              <a:gd name="T14" fmla="*/ 2147483647 w 748"/>
              <a:gd name="T15" fmla="*/ 2147483647 h 616"/>
              <a:gd name="T16" fmla="*/ 2147483647 w 748"/>
              <a:gd name="T17" fmla="*/ 2147483647 h 616"/>
              <a:gd name="T18" fmla="*/ 2147483647 w 748"/>
              <a:gd name="T19" fmla="*/ 2147483647 h 616"/>
              <a:gd name="T20" fmla="*/ 2147483647 w 748"/>
              <a:gd name="T21" fmla="*/ 2147483647 h 616"/>
              <a:gd name="T22" fmla="*/ 2147483647 w 748"/>
              <a:gd name="T23" fmla="*/ 2147483647 h 616"/>
              <a:gd name="T24" fmla="*/ 2147483647 w 748"/>
              <a:gd name="T25" fmla="*/ 2147483647 h 616"/>
              <a:gd name="T26" fmla="*/ 2147483647 w 748"/>
              <a:gd name="T27" fmla="*/ 2147483647 h 616"/>
              <a:gd name="T28" fmla="*/ 2147483647 w 748"/>
              <a:gd name="T29" fmla="*/ 2147483647 h 616"/>
              <a:gd name="T30" fmla="*/ 2147483647 w 748"/>
              <a:gd name="T31" fmla="*/ 2147483647 h 616"/>
              <a:gd name="T32" fmla="*/ 2147483647 w 748"/>
              <a:gd name="T33" fmla="*/ 2147483647 h 616"/>
              <a:gd name="T34" fmla="*/ 2147483647 w 748"/>
              <a:gd name="T35" fmla="*/ 2147483647 h 616"/>
              <a:gd name="T36" fmla="*/ 2147483647 w 748"/>
              <a:gd name="T37" fmla="*/ 2147483647 h 616"/>
              <a:gd name="T38" fmla="*/ 2147483647 w 748"/>
              <a:gd name="T39" fmla="*/ 2147483647 h 616"/>
              <a:gd name="T40" fmla="*/ 2147483647 w 748"/>
              <a:gd name="T41" fmla="*/ 2147483647 h 616"/>
              <a:gd name="T42" fmla="*/ 2147483647 w 748"/>
              <a:gd name="T43" fmla="*/ 2147483647 h 616"/>
              <a:gd name="T44" fmla="*/ 2147483647 w 748"/>
              <a:gd name="T45" fmla="*/ 2147483647 h 616"/>
              <a:gd name="T46" fmla="*/ 2147483647 w 748"/>
              <a:gd name="T47" fmla="*/ 2147483647 h 616"/>
              <a:gd name="T48" fmla="*/ 2147483647 w 748"/>
              <a:gd name="T49" fmla="*/ 2147483647 h 616"/>
              <a:gd name="T50" fmla="*/ 2147483647 w 748"/>
              <a:gd name="T51" fmla="*/ 2147483647 h 616"/>
              <a:gd name="T52" fmla="*/ 2147483647 w 748"/>
              <a:gd name="T53" fmla="*/ 2147483647 h 616"/>
              <a:gd name="T54" fmla="*/ 2147483647 w 748"/>
              <a:gd name="T55" fmla="*/ 2147483647 h 616"/>
              <a:gd name="T56" fmla="*/ 2147483647 w 748"/>
              <a:gd name="T57" fmla="*/ 2147483647 h 616"/>
              <a:gd name="T58" fmla="*/ 2147483647 w 748"/>
              <a:gd name="T59" fmla="*/ 2147483647 h 616"/>
              <a:gd name="T60" fmla="*/ 2147483647 w 748"/>
              <a:gd name="T61" fmla="*/ 2147483647 h 616"/>
              <a:gd name="T62" fmla="*/ 2147483647 w 748"/>
              <a:gd name="T63" fmla="*/ 2147483647 h 616"/>
              <a:gd name="T64" fmla="*/ 2147483647 w 748"/>
              <a:gd name="T65" fmla="*/ 2147483647 h 616"/>
              <a:gd name="T66" fmla="*/ 2147483647 w 748"/>
              <a:gd name="T67" fmla="*/ 2147483647 h 616"/>
              <a:gd name="T68" fmla="*/ 2147483647 w 748"/>
              <a:gd name="T69" fmla="*/ 2147483647 h 616"/>
              <a:gd name="T70" fmla="*/ 2147483647 w 748"/>
              <a:gd name="T71" fmla="*/ 2147483647 h 616"/>
              <a:gd name="T72" fmla="*/ 2147483647 w 748"/>
              <a:gd name="T73" fmla="*/ 2147483647 h 616"/>
              <a:gd name="T74" fmla="*/ 2147483647 w 748"/>
              <a:gd name="T75" fmla="*/ 2147483647 h 616"/>
              <a:gd name="T76" fmla="*/ 2147483647 w 748"/>
              <a:gd name="T77" fmla="*/ 2147483647 h 616"/>
              <a:gd name="T78" fmla="*/ 2147483647 w 748"/>
              <a:gd name="T79" fmla="*/ 2147483647 h 616"/>
              <a:gd name="T80" fmla="*/ 2147483647 w 748"/>
              <a:gd name="T81" fmla="*/ 2147483647 h 616"/>
              <a:gd name="T82" fmla="*/ 2147483647 w 748"/>
              <a:gd name="T83" fmla="*/ 2147483647 h 616"/>
              <a:gd name="T84" fmla="*/ 2147483647 w 748"/>
              <a:gd name="T85" fmla="*/ 2147483647 h 616"/>
              <a:gd name="T86" fmla="*/ 2147483647 w 748"/>
              <a:gd name="T87" fmla="*/ 2147483647 h 616"/>
              <a:gd name="T88" fmla="*/ 2147483647 w 748"/>
              <a:gd name="T89" fmla="*/ 2147483647 h 616"/>
              <a:gd name="T90" fmla="*/ 2147483647 w 748"/>
              <a:gd name="T91" fmla="*/ 2147483647 h 616"/>
              <a:gd name="T92" fmla="*/ 2147483647 w 748"/>
              <a:gd name="T93" fmla="*/ 2147483647 h 616"/>
              <a:gd name="T94" fmla="*/ 2147483647 w 748"/>
              <a:gd name="T95" fmla="*/ 2147483647 h 616"/>
              <a:gd name="T96" fmla="*/ 2147483647 w 748"/>
              <a:gd name="T97" fmla="*/ 2147483647 h 616"/>
              <a:gd name="T98" fmla="*/ 0 w 748"/>
              <a:gd name="T99" fmla="*/ 2147483647 h 616"/>
              <a:gd name="T100" fmla="*/ 2147483647 w 748"/>
              <a:gd name="T101" fmla="*/ 2147483647 h 616"/>
              <a:gd name="T102" fmla="*/ 2147483647 w 748"/>
              <a:gd name="T103" fmla="*/ 2147483647 h 616"/>
              <a:gd name="T104" fmla="*/ 2147483647 w 748"/>
              <a:gd name="T105" fmla="*/ 2147483647 h 616"/>
              <a:gd name="T106" fmla="*/ 2147483647 w 748"/>
              <a:gd name="T107" fmla="*/ 2147483647 h 616"/>
              <a:gd name="T108" fmla="*/ 2147483647 w 748"/>
              <a:gd name="T109" fmla="*/ 2147483647 h 616"/>
              <a:gd name="T110" fmla="*/ 2147483647 w 748"/>
              <a:gd name="T111" fmla="*/ 2147483647 h 616"/>
              <a:gd name="T112" fmla="*/ 2147483647 w 748"/>
              <a:gd name="T113" fmla="*/ 2147483647 h 61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48"/>
              <a:gd name="T172" fmla="*/ 0 h 616"/>
              <a:gd name="T173" fmla="*/ 748 w 748"/>
              <a:gd name="T174" fmla="*/ 616 h 61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48" h="616">
                <a:moveTo>
                  <a:pt x="118" y="0"/>
                </a:moveTo>
                <a:lnTo>
                  <a:pt x="117" y="44"/>
                </a:lnTo>
                <a:lnTo>
                  <a:pt x="117" y="88"/>
                </a:lnTo>
                <a:lnTo>
                  <a:pt x="147" y="147"/>
                </a:lnTo>
                <a:lnTo>
                  <a:pt x="161" y="191"/>
                </a:lnTo>
                <a:lnTo>
                  <a:pt x="176" y="249"/>
                </a:lnTo>
                <a:lnTo>
                  <a:pt x="205" y="308"/>
                </a:lnTo>
                <a:lnTo>
                  <a:pt x="234" y="381"/>
                </a:lnTo>
                <a:lnTo>
                  <a:pt x="264" y="440"/>
                </a:lnTo>
                <a:lnTo>
                  <a:pt x="308" y="469"/>
                </a:lnTo>
                <a:lnTo>
                  <a:pt x="352" y="469"/>
                </a:lnTo>
                <a:lnTo>
                  <a:pt x="410" y="454"/>
                </a:lnTo>
                <a:lnTo>
                  <a:pt x="469" y="440"/>
                </a:lnTo>
                <a:lnTo>
                  <a:pt x="513" y="440"/>
                </a:lnTo>
                <a:lnTo>
                  <a:pt x="571" y="440"/>
                </a:lnTo>
                <a:lnTo>
                  <a:pt x="615" y="440"/>
                </a:lnTo>
                <a:lnTo>
                  <a:pt x="659" y="440"/>
                </a:lnTo>
                <a:lnTo>
                  <a:pt x="615" y="440"/>
                </a:lnTo>
                <a:lnTo>
                  <a:pt x="571" y="440"/>
                </a:lnTo>
                <a:lnTo>
                  <a:pt x="527" y="425"/>
                </a:lnTo>
                <a:lnTo>
                  <a:pt x="469" y="396"/>
                </a:lnTo>
                <a:lnTo>
                  <a:pt x="425" y="381"/>
                </a:lnTo>
                <a:lnTo>
                  <a:pt x="410" y="337"/>
                </a:lnTo>
                <a:lnTo>
                  <a:pt x="366" y="337"/>
                </a:lnTo>
                <a:lnTo>
                  <a:pt x="322" y="308"/>
                </a:lnTo>
                <a:lnTo>
                  <a:pt x="278" y="293"/>
                </a:lnTo>
                <a:lnTo>
                  <a:pt x="234" y="279"/>
                </a:lnTo>
                <a:lnTo>
                  <a:pt x="176" y="249"/>
                </a:lnTo>
                <a:lnTo>
                  <a:pt x="132" y="205"/>
                </a:lnTo>
                <a:lnTo>
                  <a:pt x="88" y="162"/>
                </a:lnTo>
                <a:lnTo>
                  <a:pt x="74" y="118"/>
                </a:lnTo>
                <a:lnTo>
                  <a:pt x="59" y="176"/>
                </a:lnTo>
                <a:lnTo>
                  <a:pt x="103" y="249"/>
                </a:lnTo>
                <a:lnTo>
                  <a:pt x="132" y="308"/>
                </a:lnTo>
                <a:lnTo>
                  <a:pt x="161" y="396"/>
                </a:lnTo>
                <a:lnTo>
                  <a:pt x="176" y="440"/>
                </a:lnTo>
                <a:lnTo>
                  <a:pt x="220" y="469"/>
                </a:lnTo>
                <a:lnTo>
                  <a:pt x="264" y="484"/>
                </a:lnTo>
                <a:lnTo>
                  <a:pt x="322" y="498"/>
                </a:lnTo>
                <a:lnTo>
                  <a:pt x="381" y="513"/>
                </a:lnTo>
                <a:lnTo>
                  <a:pt x="439" y="542"/>
                </a:lnTo>
                <a:lnTo>
                  <a:pt x="483" y="557"/>
                </a:lnTo>
                <a:lnTo>
                  <a:pt x="527" y="557"/>
                </a:lnTo>
                <a:lnTo>
                  <a:pt x="571" y="571"/>
                </a:lnTo>
                <a:lnTo>
                  <a:pt x="615" y="571"/>
                </a:lnTo>
                <a:lnTo>
                  <a:pt x="659" y="542"/>
                </a:lnTo>
                <a:lnTo>
                  <a:pt x="703" y="527"/>
                </a:lnTo>
                <a:lnTo>
                  <a:pt x="630" y="498"/>
                </a:lnTo>
                <a:lnTo>
                  <a:pt x="586" y="484"/>
                </a:lnTo>
                <a:lnTo>
                  <a:pt x="542" y="484"/>
                </a:lnTo>
                <a:lnTo>
                  <a:pt x="498" y="484"/>
                </a:lnTo>
                <a:lnTo>
                  <a:pt x="454" y="484"/>
                </a:lnTo>
                <a:lnTo>
                  <a:pt x="410" y="469"/>
                </a:lnTo>
                <a:lnTo>
                  <a:pt x="366" y="454"/>
                </a:lnTo>
                <a:lnTo>
                  <a:pt x="322" y="425"/>
                </a:lnTo>
                <a:lnTo>
                  <a:pt x="278" y="410"/>
                </a:lnTo>
                <a:lnTo>
                  <a:pt x="234" y="381"/>
                </a:lnTo>
                <a:lnTo>
                  <a:pt x="205" y="337"/>
                </a:lnTo>
                <a:lnTo>
                  <a:pt x="161" y="293"/>
                </a:lnTo>
                <a:lnTo>
                  <a:pt x="132" y="249"/>
                </a:lnTo>
                <a:lnTo>
                  <a:pt x="88" y="205"/>
                </a:lnTo>
                <a:lnTo>
                  <a:pt x="59" y="147"/>
                </a:lnTo>
                <a:lnTo>
                  <a:pt x="44" y="103"/>
                </a:lnTo>
                <a:lnTo>
                  <a:pt x="44" y="176"/>
                </a:lnTo>
                <a:lnTo>
                  <a:pt x="59" y="220"/>
                </a:lnTo>
                <a:lnTo>
                  <a:pt x="74" y="264"/>
                </a:lnTo>
                <a:lnTo>
                  <a:pt x="117" y="308"/>
                </a:lnTo>
                <a:lnTo>
                  <a:pt x="161" y="337"/>
                </a:lnTo>
                <a:lnTo>
                  <a:pt x="176" y="381"/>
                </a:lnTo>
                <a:lnTo>
                  <a:pt x="205" y="425"/>
                </a:lnTo>
                <a:lnTo>
                  <a:pt x="249" y="454"/>
                </a:lnTo>
                <a:lnTo>
                  <a:pt x="293" y="484"/>
                </a:lnTo>
                <a:lnTo>
                  <a:pt x="337" y="498"/>
                </a:lnTo>
                <a:lnTo>
                  <a:pt x="381" y="513"/>
                </a:lnTo>
                <a:lnTo>
                  <a:pt x="425" y="542"/>
                </a:lnTo>
                <a:lnTo>
                  <a:pt x="469" y="557"/>
                </a:lnTo>
                <a:lnTo>
                  <a:pt x="513" y="571"/>
                </a:lnTo>
                <a:lnTo>
                  <a:pt x="571" y="586"/>
                </a:lnTo>
                <a:lnTo>
                  <a:pt x="527" y="571"/>
                </a:lnTo>
                <a:lnTo>
                  <a:pt x="454" y="527"/>
                </a:lnTo>
                <a:lnTo>
                  <a:pt x="381" y="498"/>
                </a:lnTo>
                <a:lnTo>
                  <a:pt x="322" y="454"/>
                </a:lnTo>
                <a:lnTo>
                  <a:pt x="278" y="440"/>
                </a:lnTo>
                <a:lnTo>
                  <a:pt x="234" y="425"/>
                </a:lnTo>
                <a:lnTo>
                  <a:pt x="205" y="381"/>
                </a:lnTo>
                <a:lnTo>
                  <a:pt x="191" y="337"/>
                </a:lnTo>
                <a:lnTo>
                  <a:pt x="176" y="293"/>
                </a:lnTo>
                <a:lnTo>
                  <a:pt x="161" y="249"/>
                </a:lnTo>
                <a:lnTo>
                  <a:pt x="132" y="205"/>
                </a:lnTo>
                <a:lnTo>
                  <a:pt x="88" y="191"/>
                </a:lnTo>
                <a:lnTo>
                  <a:pt x="59" y="235"/>
                </a:lnTo>
                <a:lnTo>
                  <a:pt x="59" y="279"/>
                </a:lnTo>
                <a:lnTo>
                  <a:pt x="59" y="323"/>
                </a:lnTo>
                <a:lnTo>
                  <a:pt x="59" y="381"/>
                </a:lnTo>
                <a:lnTo>
                  <a:pt x="74" y="425"/>
                </a:lnTo>
                <a:lnTo>
                  <a:pt x="117" y="469"/>
                </a:lnTo>
                <a:lnTo>
                  <a:pt x="161" y="484"/>
                </a:lnTo>
                <a:lnTo>
                  <a:pt x="205" y="498"/>
                </a:lnTo>
                <a:lnTo>
                  <a:pt x="249" y="513"/>
                </a:lnTo>
                <a:lnTo>
                  <a:pt x="293" y="542"/>
                </a:lnTo>
                <a:lnTo>
                  <a:pt x="337" y="557"/>
                </a:lnTo>
                <a:lnTo>
                  <a:pt x="381" y="586"/>
                </a:lnTo>
                <a:lnTo>
                  <a:pt x="425" y="601"/>
                </a:lnTo>
                <a:lnTo>
                  <a:pt x="469" y="615"/>
                </a:lnTo>
                <a:lnTo>
                  <a:pt x="513" y="615"/>
                </a:lnTo>
                <a:lnTo>
                  <a:pt x="571" y="615"/>
                </a:lnTo>
                <a:lnTo>
                  <a:pt x="527" y="615"/>
                </a:lnTo>
                <a:lnTo>
                  <a:pt x="469" y="615"/>
                </a:lnTo>
                <a:lnTo>
                  <a:pt x="425" y="601"/>
                </a:lnTo>
                <a:lnTo>
                  <a:pt x="395" y="542"/>
                </a:lnTo>
                <a:lnTo>
                  <a:pt x="352" y="498"/>
                </a:lnTo>
                <a:lnTo>
                  <a:pt x="308" y="469"/>
                </a:lnTo>
                <a:lnTo>
                  <a:pt x="264" y="440"/>
                </a:lnTo>
                <a:lnTo>
                  <a:pt x="220" y="440"/>
                </a:lnTo>
                <a:lnTo>
                  <a:pt x="176" y="440"/>
                </a:lnTo>
                <a:lnTo>
                  <a:pt x="147" y="396"/>
                </a:lnTo>
                <a:lnTo>
                  <a:pt x="117" y="352"/>
                </a:lnTo>
                <a:lnTo>
                  <a:pt x="74" y="308"/>
                </a:lnTo>
                <a:lnTo>
                  <a:pt x="74" y="366"/>
                </a:lnTo>
                <a:lnTo>
                  <a:pt x="132" y="410"/>
                </a:lnTo>
                <a:lnTo>
                  <a:pt x="161" y="454"/>
                </a:lnTo>
                <a:lnTo>
                  <a:pt x="205" y="469"/>
                </a:lnTo>
                <a:lnTo>
                  <a:pt x="249" y="498"/>
                </a:lnTo>
                <a:lnTo>
                  <a:pt x="293" y="542"/>
                </a:lnTo>
                <a:lnTo>
                  <a:pt x="337" y="557"/>
                </a:lnTo>
                <a:lnTo>
                  <a:pt x="381" y="571"/>
                </a:lnTo>
                <a:lnTo>
                  <a:pt x="425" y="601"/>
                </a:lnTo>
                <a:lnTo>
                  <a:pt x="469" y="601"/>
                </a:lnTo>
                <a:lnTo>
                  <a:pt x="513" y="615"/>
                </a:lnTo>
                <a:lnTo>
                  <a:pt x="571" y="615"/>
                </a:lnTo>
                <a:lnTo>
                  <a:pt x="615" y="615"/>
                </a:lnTo>
                <a:lnTo>
                  <a:pt x="659" y="615"/>
                </a:lnTo>
                <a:lnTo>
                  <a:pt x="688" y="571"/>
                </a:lnTo>
                <a:lnTo>
                  <a:pt x="717" y="527"/>
                </a:lnTo>
                <a:lnTo>
                  <a:pt x="732" y="469"/>
                </a:lnTo>
                <a:lnTo>
                  <a:pt x="688" y="469"/>
                </a:lnTo>
                <a:lnTo>
                  <a:pt x="644" y="469"/>
                </a:lnTo>
                <a:lnTo>
                  <a:pt x="600" y="498"/>
                </a:lnTo>
                <a:lnTo>
                  <a:pt x="556" y="542"/>
                </a:lnTo>
                <a:lnTo>
                  <a:pt x="498" y="527"/>
                </a:lnTo>
                <a:lnTo>
                  <a:pt x="454" y="513"/>
                </a:lnTo>
                <a:lnTo>
                  <a:pt x="410" y="484"/>
                </a:lnTo>
                <a:lnTo>
                  <a:pt x="381" y="440"/>
                </a:lnTo>
                <a:lnTo>
                  <a:pt x="337" y="410"/>
                </a:lnTo>
                <a:lnTo>
                  <a:pt x="278" y="352"/>
                </a:lnTo>
                <a:lnTo>
                  <a:pt x="234" y="323"/>
                </a:lnTo>
                <a:lnTo>
                  <a:pt x="293" y="308"/>
                </a:lnTo>
                <a:lnTo>
                  <a:pt x="337" y="337"/>
                </a:lnTo>
                <a:lnTo>
                  <a:pt x="381" y="366"/>
                </a:lnTo>
                <a:lnTo>
                  <a:pt x="425" y="381"/>
                </a:lnTo>
                <a:lnTo>
                  <a:pt x="498" y="425"/>
                </a:lnTo>
                <a:lnTo>
                  <a:pt x="542" y="440"/>
                </a:lnTo>
                <a:lnTo>
                  <a:pt x="600" y="484"/>
                </a:lnTo>
                <a:lnTo>
                  <a:pt x="659" y="513"/>
                </a:lnTo>
                <a:lnTo>
                  <a:pt x="703" y="542"/>
                </a:lnTo>
                <a:lnTo>
                  <a:pt x="644" y="513"/>
                </a:lnTo>
                <a:lnTo>
                  <a:pt x="600" y="513"/>
                </a:lnTo>
                <a:lnTo>
                  <a:pt x="556" y="513"/>
                </a:lnTo>
                <a:lnTo>
                  <a:pt x="498" y="513"/>
                </a:lnTo>
                <a:lnTo>
                  <a:pt x="454" y="513"/>
                </a:lnTo>
                <a:lnTo>
                  <a:pt x="410" y="498"/>
                </a:lnTo>
                <a:lnTo>
                  <a:pt x="366" y="484"/>
                </a:lnTo>
                <a:lnTo>
                  <a:pt x="322" y="469"/>
                </a:lnTo>
                <a:lnTo>
                  <a:pt x="278" y="469"/>
                </a:lnTo>
                <a:lnTo>
                  <a:pt x="293" y="513"/>
                </a:lnTo>
                <a:lnTo>
                  <a:pt x="308" y="557"/>
                </a:lnTo>
                <a:lnTo>
                  <a:pt x="352" y="571"/>
                </a:lnTo>
                <a:lnTo>
                  <a:pt x="410" y="586"/>
                </a:lnTo>
                <a:lnTo>
                  <a:pt x="469" y="601"/>
                </a:lnTo>
                <a:lnTo>
                  <a:pt x="513" y="615"/>
                </a:lnTo>
                <a:lnTo>
                  <a:pt x="571" y="615"/>
                </a:lnTo>
                <a:lnTo>
                  <a:pt x="615" y="615"/>
                </a:lnTo>
                <a:lnTo>
                  <a:pt x="659" y="615"/>
                </a:lnTo>
                <a:lnTo>
                  <a:pt x="703" y="601"/>
                </a:lnTo>
                <a:lnTo>
                  <a:pt x="717" y="542"/>
                </a:lnTo>
                <a:lnTo>
                  <a:pt x="732" y="498"/>
                </a:lnTo>
                <a:lnTo>
                  <a:pt x="747" y="454"/>
                </a:lnTo>
                <a:lnTo>
                  <a:pt x="703" y="469"/>
                </a:lnTo>
                <a:lnTo>
                  <a:pt x="644" y="498"/>
                </a:lnTo>
                <a:lnTo>
                  <a:pt x="600" y="542"/>
                </a:lnTo>
                <a:lnTo>
                  <a:pt x="556" y="557"/>
                </a:lnTo>
                <a:lnTo>
                  <a:pt x="498" y="571"/>
                </a:lnTo>
                <a:lnTo>
                  <a:pt x="454" y="571"/>
                </a:lnTo>
                <a:lnTo>
                  <a:pt x="410" y="571"/>
                </a:lnTo>
                <a:lnTo>
                  <a:pt x="366" y="571"/>
                </a:lnTo>
                <a:lnTo>
                  <a:pt x="322" y="571"/>
                </a:lnTo>
                <a:lnTo>
                  <a:pt x="308" y="527"/>
                </a:lnTo>
                <a:lnTo>
                  <a:pt x="264" y="513"/>
                </a:lnTo>
                <a:lnTo>
                  <a:pt x="234" y="469"/>
                </a:lnTo>
                <a:lnTo>
                  <a:pt x="205" y="425"/>
                </a:lnTo>
                <a:lnTo>
                  <a:pt x="176" y="381"/>
                </a:lnTo>
                <a:lnTo>
                  <a:pt x="161" y="337"/>
                </a:lnTo>
                <a:lnTo>
                  <a:pt x="132" y="293"/>
                </a:lnTo>
                <a:lnTo>
                  <a:pt x="117" y="249"/>
                </a:lnTo>
                <a:lnTo>
                  <a:pt x="74" y="205"/>
                </a:lnTo>
                <a:lnTo>
                  <a:pt x="44" y="147"/>
                </a:lnTo>
                <a:lnTo>
                  <a:pt x="44" y="103"/>
                </a:lnTo>
                <a:lnTo>
                  <a:pt x="44" y="59"/>
                </a:lnTo>
                <a:lnTo>
                  <a:pt x="15" y="103"/>
                </a:lnTo>
                <a:lnTo>
                  <a:pt x="0" y="147"/>
                </a:lnTo>
                <a:lnTo>
                  <a:pt x="0" y="205"/>
                </a:lnTo>
                <a:lnTo>
                  <a:pt x="0" y="249"/>
                </a:lnTo>
                <a:lnTo>
                  <a:pt x="0" y="293"/>
                </a:lnTo>
                <a:lnTo>
                  <a:pt x="44" y="323"/>
                </a:lnTo>
                <a:lnTo>
                  <a:pt x="103" y="337"/>
                </a:lnTo>
                <a:lnTo>
                  <a:pt x="147" y="366"/>
                </a:lnTo>
                <a:lnTo>
                  <a:pt x="191" y="396"/>
                </a:lnTo>
                <a:lnTo>
                  <a:pt x="147" y="381"/>
                </a:lnTo>
                <a:lnTo>
                  <a:pt x="88" y="352"/>
                </a:lnTo>
                <a:lnTo>
                  <a:pt x="44" y="323"/>
                </a:lnTo>
                <a:lnTo>
                  <a:pt x="44" y="381"/>
                </a:lnTo>
                <a:lnTo>
                  <a:pt x="44" y="337"/>
                </a:lnTo>
                <a:lnTo>
                  <a:pt x="15" y="279"/>
                </a:lnTo>
                <a:lnTo>
                  <a:pt x="0" y="235"/>
                </a:lnTo>
                <a:lnTo>
                  <a:pt x="15" y="279"/>
                </a:lnTo>
                <a:lnTo>
                  <a:pt x="44" y="323"/>
                </a:lnTo>
                <a:lnTo>
                  <a:pt x="74" y="381"/>
                </a:lnTo>
                <a:lnTo>
                  <a:pt x="132" y="410"/>
                </a:lnTo>
                <a:lnTo>
                  <a:pt x="176" y="454"/>
                </a:lnTo>
                <a:lnTo>
                  <a:pt x="220" y="469"/>
                </a:lnTo>
                <a:lnTo>
                  <a:pt x="264" y="484"/>
                </a:lnTo>
                <a:lnTo>
                  <a:pt x="308" y="484"/>
                </a:lnTo>
                <a:lnTo>
                  <a:pt x="352" y="498"/>
                </a:lnTo>
                <a:lnTo>
                  <a:pt x="410" y="513"/>
                </a:lnTo>
                <a:lnTo>
                  <a:pt x="483" y="542"/>
                </a:lnTo>
                <a:lnTo>
                  <a:pt x="527" y="557"/>
                </a:lnTo>
                <a:lnTo>
                  <a:pt x="571" y="557"/>
                </a:lnTo>
                <a:lnTo>
                  <a:pt x="615" y="557"/>
                </a:lnTo>
                <a:lnTo>
                  <a:pt x="659" y="557"/>
                </a:lnTo>
              </a:path>
            </a:pathLst>
          </a:custGeom>
          <a:noFill/>
          <a:ln w="127000" cap="rnd" cmpd="sng">
            <a:solidFill>
              <a:srgbClr val="FFCC00"/>
            </a:solidFill>
            <a:prstDash val="solid"/>
            <a:round/>
            <a:headEnd type="none" w="med" len="med"/>
            <a:tailEnd type="none" w="med" len="med"/>
          </a:ln>
        </p:spPr>
        <p:txBody>
          <a:bodyPr/>
          <a:lstStyle/>
          <a:p>
            <a:endParaRPr lang="pt-B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fontAlgn="auto">
              <a:spcAft>
                <a:spcPts val="0"/>
              </a:spcAft>
              <a:defRPr/>
            </a:pPr>
            <a:r>
              <a:rPr lang="pt-BR" dirty="0" smtClean="0"/>
              <a:t>Transporte Gasoso</a:t>
            </a:r>
            <a:endParaRPr lang="pt-BR" dirty="0"/>
          </a:p>
        </p:txBody>
      </p:sp>
      <p:sp>
        <p:nvSpPr>
          <p:cNvPr id="53250" name="Content Placeholder 5"/>
          <p:cNvSpPr>
            <a:spLocks noGrp="1"/>
          </p:cNvSpPr>
          <p:nvPr>
            <p:ph idx="1"/>
          </p:nvPr>
        </p:nvSpPr>
        <p:spPr/>
        <p:txBody>
          <a:bodyPr anchor="ctr"/>
          <a:lstStyle/>
          <a:p>
            <a:r>
              <a:rPr lang="pt-BR" smtClean="0"/>
              <a:t>O O</a:t>
            </a:r>
            <a:r>
              <a:rPr lang="pt-BR" baseline="-25000" smtClean="0"/>
              <a:t>2</a:t>
            </a:r>
            <a:r>
              <a:rPr lang="pt-BR" smtClean="0"/>
              <a:t> dissolvido no plasma combina-se com a hemoglobina para que ocorra o transporte gasoso. </a:t>
            </a:r>
          </a:p>
          <a:p>
            <a:endParaRPr lang="pt-BR" smtClean="0"/>
          </a:p>
          <a:p>
            <a:r>
              <a:rPr lang="pt-BR" smtClean="0"/>
              <a:t>O transporte de O</a:t>
            </a:r>
            <a:r>
              <a:rPr lang="pt-BR" baseline="-25000" smtClean="0"/>
              <a:t>2 </a:t>
            </a:r>
            <a:r>
              <a:rPr lang="pt-BR" smtClean="0"/>
              <a:t>pode ser alterado por várias situações com anemia, diminuição do fluxo sanguíneo para os tecidos, fatores que alteram a afinidade da hemoglobina pelo O</a:t>
            </a:r>
            <a:r>
              <a:rPr lang="pt-BR" baseline="-25000" smtClean="0"/>
              <a:t>2 </a:t>
            </a:r>
            <a:r>
              <a:rPr lang="pt-BR" smtClean="0"/>
              <a:t>. </a:t>
            </a: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Curva de dissociação da </a:t>
            </a:r>
            <a:r>
              <a:rPr lang="pt-BR" dirty="0" err="1" smtClean="0"/>
              <a:t>Hb</a:t>
            </a:r>
            <a:endParaRPr lang="pt-BR" dirty="0"/>
          </a:p>
        </p:txBody>
      </p:sp>
      <p:sp>
        <p:nvSpPr>
          <p:cNvPr id="4" name="Content Placeholder 3"/>
          <p:cNvSpPr>
            <a:spLocks noGrp="1"/>
          </p:cNvSpPr>
          <p:nvPr>
            <p:ph sz="half" idx="1"/>
          </p:nvPr>
        </p:nvSpPr>
        <p:spPr>
          <a:xfrm>
            <a:off x="685800" y="2209800"/>
            <a:ext cx="3657600" cy="3657600"/>
          </a:xfrm>
        </p:spPr>
        <p:txBody>
          <a:bodyPr rtlCol="0">
            <a:normAutofit lnSpcReduction="10000"/>
          </a:bodyPr>
          <a:lstStyle/>
          <a:p>
            <a:pPr fontAlgn="auto">
              <a:spcAft>
                <a:spcPts val="0"/>
              </a:spcAft>
              <a:buClr>
                <a:schemeClr val="accent3"/>
              </a:buClr>
              <a:defRPr/>
            </a:pPr>
            <a:r>
              <a:rPr lang="pt-BR" dirty="0"/>
              <a:t>Fatores que desviam a curva para a </a:t>
            </a:r>
            <a:r>
              <a:rPr lang="pt-BR" dirty="0" smtClean="0"/>
              <a:t>direita e </a:t>
            </a:r>
            <a:r>
              <a:rPr lang="pt-BR" dirty="0"/>
              <a:t>diminuem a afinidade do </a:t>
            </a:r>
            <a:r>
              <a:rPr lang="pt-BR" dirty="0" smtClean="0"/>
              <a:t>O</a:t>
            </a:r>
            <a:r>
              <a:rPr lang="pt-BR" baseline="-25000" dirty="0" smtClean="0"/>
              <a:t>2</a:t>
            </a:r>
            <a:r>
              <a:rPr lang="pt-BR" dirty="0" smtClean="0"/>
              <a:t> </a:t>
            </a:r>
            <a:r>
              <a:rPr lang="pt-BR" dirty="0"/>
              <a:t>pela </a:t>
            </a:r>
            <a:r>
              <a:rPr lang="pt-BR" dirty="0" err="1" smtClean="0"/>
              <a:t>Hb</a:t>
            </a:r>
            <a:endParaRPr lang="pt-BR" dirty="0" smtClean="0"/>
          </a:p>
          <a:p>
            <a:pPr fontAlgn="auto">
              <a:spcAft>
                <a:spcPts val="0"/>
              </a:spcAft>
              <a:buClr>
                <a:schemeClr val="accent3"/>
              </a:buClr>
              <a:defRPr/>
            </a:pPr>
            <a:endParaRPr lang="pt-BR" sz="800" dirty="0"/>
          </a:p>
          <a:p>
            <a:pPr lvl="1" fontAlgn="auto">
              <a:spcAft>
                <a:spcPts val="0"/>
              </a:spcAft>
              <a:buClr>
                <a:schemeClr val="accent3">
                  <a:lumMod val="50000"/>
                </a:schemeClr>
              </a:buClr>
              <a:defRPr/>
            </a:pPr>
            <a:r>
              <a:rPr lang="pt-BR" dirty="0" smtClean="0"/>
              <a:t>Aumento da temperatura</a:t>
            </a:r>
            <a:endParaRPr lang="pt-BR" dirty="0"/>
          </a:p>
          <a:p>
            <a:pPr lvl="1" fontAlgn="auto">
              <a:spcAft>
                <a:spcPts val="0"/>
              </a:spcAft>
              <a:buClr>
                <a:schemeClr val="accent3">
                  <a:lumMod val="50000"/>
                </a:schemeClr>
              </a:buClr>
              <a:defRPr/>
            </a:pPr>
            <a:r>
              <a:rPr lang="pt-BR" dirty="0"/>
              <a:t>R</a:t>
            </a:r>
            <a:r>
              <a:rPr lang="pt-BR" dirty="0" smtClean="0"/>
              <a:t>edução </a:t>
            </a:r>
            <a:r>
              <a:rPr lang="pt-BR" dirty="0"/>
              <a:t>pH / </a:t>
            </a:r>
            <a:r>
              <a:rPr lang="pt-BR" dirty="0" smtClean="0"/>
              <a:t>aumento </a:t>
            </a:r>
            <a:r>
              <a:rPr lang="pt-BR" dirty="0"/>
              <a:t>da </a:t>
            </a:r>
            <a:r>
              <a:rPr lang="pt-BR" dirty="0" smtClean="0"/>
              <a:t>pCO</a:t>
            </a:r>
            <a:r>
              <a:rPr lang="pt-BR" baseline="-25000" dirty="0" smtClean="0"/>
              <a:t>2</a:t>
            </a:r>
            <a:endParaRPr lang="pt-BR" dirty="0"/>
          </a:p>
          <a:p>
            <a:pPr lvl="1" fontAlgn="auto">
              <a:spcAft>
                <a:spcPts val="0"/>
              </a:spcAft>
              <a:buClr>
                <a:schemeClr val="accent3">
                  <a:lumMod val="50000"/>
                </a:schemeClr>
              </a:buClr>
              <a:defRPr/>
            </a:pPr>
            <a:r>
              <a:rPr lang="en-US" dirty="0" err="1" smtClean="0"/>
              <a:t>Aumento</a:t>
            </a:r>
            <a:r>
              <a:rPr lang="en-US" dirty="0" smtClean="0"/>
              <a:t> de </a:t>
            </a:r>
            <a:r>
              <a:rPr lang="pt-BR" dirty="0" smtClean="0"/>
              <a:t>2,3 </a:t>
            </a:r>
            <a:r>
              <a:rPr lang="pt-BR" dirty="0"/>
              <a:t>DPG</a:t>
            </a:r>
          </a:p>
          <a:p>
            <a:pPr fontAlgn="auto">
              <a:spcAft>
                <a:spcPts val="0"/>
              </a:spcAft>
              <a:buClr>
                <a:schemeClr val="accent3"/>
              </a:buClr>
              <a:defRPr/>
            </a:pPr>
            <a:endParaRPr lang="pt-BR" dirty="0"/>
          </a:p>
        </p:txBody>
      </p:sp>
      <p:sp>
        <p:nvSpPr>
          <p:cNvPr id="5" name="Content Placeholder 4"/>
          <p:cNvSpPr>
            <a:spLocks noGrp="1"/>
          </p:cNvSpPr>
          <p:nvPr>
            <p:ph sz="half" idx="2"/>
          </p:nvPr>
        </p:nvSpPr>
        <p:spPr>
          <a:xfrm>
            <a:off x="4800600" y="2209800"/>
            <a:ext cx="3657600" cy="3657600"/>
          </a:xfrm>
        </p:spPr>
        <p:txBody>
          <a:bodyPr rtlCol="0">
            <a:normAutofit lnSpcReduction="10000"/>
          </a:bodyPr>
          <a:lstStyle/>
          <a:p>
            <a:pPr fontAlgn="auto">
              <a:spcAft>
                <a:spcPts val="0"/>
              </a:spcAft>
              <a:buClr>
                <a:schemeClr val="accent3"/>
              </a:buClr>
              <a:defRPr/>
            </a:pPr>
            <a:r>
              <a:rPr lang="pt-BR" dirty="0"/>
              <a:t>Fatores que desviam a curva para </a:t>
            </a:r>
            <a:r>
              <a:rPr lang="pt-BR" dirty="0" smtClean="0"/>
              <a:t>esquerda e </a:t>
            </a:r>
            <a:r>
              <a:rPr lang="pt-BR" dirty="0"/>
              <a:t>aumentam a afinidade do </a:t>
            </a:r>
            <a:r>
              <a:rPr lang="pt-BR" dirty="0" smtClean="0"/>
              <a:t>O</a:t>
            </a:r>
            <a:r>
              <a:rPr lang="pt-BR" baseline="-25000" dirty="0" smtClean="0"/>
              <a:t>2</a:t>
            </a:r>
            <a:r>
              <a:rPr lang="pt-BR" dirty="0" smtClean="0"/>
              <a:t> </a:t>
            </a:r>
            <a:r>
              <a:rPr lang="pt-BR" dirty="0"/>
              <a:t>pela </a:t>
            </a:r>
            <a:r>
              <a:rPr lang="pt-BR" dirty="0" err="1" smtClean="0"/>
              <a:t>Hb</a:t>
            </a:r>
            <a:endParaRPr lang="pt-BR" dirty="0" smtClean="0"/>
          </a:p>
          <a:p>
            <a:pPr fontAlgn="auto">
              <a:spcAft>
                <a:spcPts val="0"/>
              </a:spcAft>
              <a:buClr>
                <a:schemeClr val="accent3"/>
              </a:buClr>
              <a:defRPr/>
            </a:pPr>
            <a:endParaRPr lang="pt-BR" sz="900" dirty="0"/>
          </a:p>
          <a:p>
            <a:pPr lvl="1" fontAlgn="auto">
              <a:spcAft>
                <a:spcPts val="0"/>
              </a:spcAft>
              <a:buClr>
                <a:schemeClr val="accent3">
                  <a:lumMod val="50000"/>
                </a:schemeClr>
              </a:buClr>
              <a:defRPr/>
            </a:pPr>
            <a:r>
              <a:rPr lang="pt-BR" dirty="0" smtClean="0"/>
              <a:t>Redução da temperatura</a:t>
            </a:r>
            <a:endParaRPr lang="pt-BR" dirty="0"/>
          </a:p>
          <a:p>
            <a:pPr lvl="1" fontAlgn="auto">
              <a:spcAft>
                <a:spcPts val="0"/>
              </a:spcAft>
              <a:buClr>
                <a:schemeClr val="accent3">
                  <a:lumMod val="50000"/>
                </a:schemeClr>
              </a:buClr>
              <a:defRPr/>
            </a:pPr>
            <a:r>
              <a:rPr lang="pt-BR" dirty="0" smtClean="0"/>
              <a:t>Aumento </a:t>
            </a:r>
            <a:r>
              <a:rPr lang="pt-BR" dirty="0"/>
              <a:t>pH / diminuição da pCO2</a:t>
            </a:r>
          </a:p>
          <a:p>
            <a:pPr lvl="1" fontAlgn="auto">
              <a:spcAft>
                <a:spcPts val="0"/>
              </a:spcAft>
              <a:buClr>
                <a:schemeClr val="accent3">
                  <a:lumMod val="50000"/>
                </a:schemeClr>
              </a:buClr>
              <a:defRPr/>
            </a:pPr>
            <a:r>
              <a:rPr lang="pt-BR" dirty="0" smtClean="0"/>
              <a:t>Redução de 2,3 </a:t>
            </a:r>
            <a:r>
              <a:rPr lang="pt-BR" dirty="0"/>
              <a:t>DPG</a:t>
            </a:r>
          </a:p>
          <a:p>
            <a:pPr lvl="1" fontAlgn="auto">
              <a:spcAft>
                <a:spcPts val="0"/>
              </a:spcAft>
              <a:buClr>
                <a:schemeClr val="accent3">
                  <a:lumMod val="50000"/>
                </a:schemeClr>
              </a:buClr>
              <a:defRPr/>
            </a:pPr>
            <a:r>
              <a:rPr lang="pt-BR" dirty="0"/>
              <a:t>Hemoglobina fetal</a:t>
            </a:r>
          </a:p>
          <a:p>
            <a:pPr fontAlgn="auto">
              <a:spcAft>
                <a:spcPts val="0"/>
              </a:spcAft>
              <a:buClr>
                <a:schemeClr val="accent3"/>
              </a:buClr>
              <a:defRPr/>
            </a:pPr>
            <a:endParaRPr lang="pt-BR" dirty="0"/>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Content Placeholder 6" descr="IMG_0951.jpg"/>
          <p:cNvPicPr>
            <a:picLocks noGrp="1" noChangeAspect="1"/>
          </p:cNvPicPr>
          <p:nvPr>
            <p:ph idx="1"/>
          </p:nvPr>
        </p:nvPicPr>
        <p:blipFill>
          <a:blip r:embed="rId2"/>
          <a:srcRect/>
          <a:stretch>
            <a:fillRect/>
          </a:stretch>
        </p:blipFill>
        <p:spPr>
          <a:xfrm>
            <a:off x="2027238" y="260350"/>
            <a:ext cx="3967162" cy="6321425"/>
          </a:xfrm>
        </p:spPr>
      </p:pic>
      <p:sp>
        <p:nvSpPr>
          <p:cNvPr id="55298" name="TextBox 7"/>
          <p:cNvSpPr txBox="1">
            <a:spLocks noChangeArrowheads="1"/>
          </p:cNvSpPr>
          <p:nvPr/>
        </p:nvSpPr>
        <p:spPr bwMode="auto">
          <a:xfrm>
            <a:off x="2606675" y="5759450"/>
            <a:ext cx="185738" cy="369888"/>
          </a:xfrm>
          <a:prstGeom prst="rect">
            <a:avLst/>
          </a:prstGeom>
          <a:noFill/>
          <a:ln w="9525">
            <a:noFill/>
            <a:miter lim="800000"/>
            <a:headEnd/>
            <a:tailEnd/>
          </a:ln>
        </p:spPr>
        <p:txBody>
          <a:bodyPr wrap="none">
            <a:spAutoFit/>
          </a:bodyPr>
          <a:lstStyle/>
          <a:p>
            <a:endParaRPr lang="pt-BR">
              <a:latin typeface="Calisto MT"/>
            </a:endParaRPr>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Referencial Bibliográfico</a:t>
            </a:r>
            <a:endParaRPr lang="pt-BR" dirty="0"/>
          </a:p>
        </p:txBody>
      </p:sp>
      <p:sp>
        <p:nvSpPr>
          <p:cNvPr id="56322" name="Content Placeholder 2"/>
          <p:cNvSpPr>
            <a:spLocks noGrp="1"/>
          </p:cNvSpPr>
          <p:nvPr>
            <p:ph idx="1"/>
          </p:nvPr>
        </p:nvSpPr>
        <p:spPr/>
        <p:txBody>
          <a:bodyPr/>
          <a:lstStyle/>
          <a:p>
            <a:r>
              <a:rPr lang="pt-BR" sz="2000" smtClean="0"/>
              <a:t>Carvalho W. B., et. al.; Aspecto Anatômicos e Funcionais da Criança em Ventilação Normal e Ventilação Pulmonar Mecânica. Ventilação pulmonar mecânica em Neonatologia e pediatria. 2</a:t>
            </a:r>
            <a:r>
              <a:rPr lang="en-US" sz="2000" smtClean="0"/>
              <a:t>ª</a:t>
            </a:r>
            <a:r>
              <a:rPr lang="pt-BR" sz="2000" smtClean="0"/>
              <a:t> edição </a:t>
            </a:r>
            <a:r>
              <a:rPr lang="en-US" sz="2000" smtClean="0"/>
              <a:t>–</a:t>
            </a:r>
            <a:r>
              <a:rPr lang="pt-BR" sz="2000" smtClean="0"/>
              <a:t> São Paulo Editora Atheneu, 2005.</a:t>
            </a:r>
          </a:p>
          <a:p>
            <a:r>
              <a:rPr lang="pt-BR" sz="2000" smtClean="0"/>
              <a:t>Miyoshi, M. H., et. al.; Distúrbios respiratórios no período neonatal. São Paulo. Editora Atheneu, 1998.</a:t>
            </a:r>
          </a:p>
          <a:p>
            <a:r>
              <a:rPr lang="pt-BR" sz="2000" smtClean="0"/>
              <a:t>Assisted Ventilation of the neonate. 5th Edition </a:t>
            </a:r>
            <a:r>
              <a:rPr lang="en-US" sz="2000" smtClean="0"/>
              <a:t>–</a:t>
            </a:r>
            <a:r>
              <a:rPr lang="pt-BR" sz="2000" smtClean="0"/>
              <a:t> Missouri Elsevier, 2011.</a:t>
            </a:r>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p:spPr>
        <p:txBody>
          <a:bodyPr wrap="square" numCol="1" compatLnSpc="1">
            <a:prstTxWarp prst="textNoShape">
              <a:avLst/>
            </a:prstTxWarp>
          </a:bodyPr>
          <a:lstStyle/>
          <a:p>
            <a:r>
              <a:rPr lang="pt-BR" sz="3200" smtClean="0">
                <a:solidFill>
                  <a:srgbClr val="150FFF"/>
                </a:solidFill>
                <a:effectLst/>
              </a:rPr>
              <a:t>Nota do Editor do site, Dr. Paulo R. Margotto</a:t>
            </a:r>
            <a:br>
              <a:rPr lang="pt-BR" sz="3200" smtClean="0">
                <a:solidFill>
                  <a:srgbClr val="150FFF"/>
                </a:solidFill>
                <a:effectLst/>
              </a:rPr>
            </a:br>
            <a:r>
              <a:rPr lang="pt-BR" sz="2800" smtClean="0">
                <a:solidFill>
                  <a:srgbClr val="150FFF"/>
                </a:solidFill>
                <a:effectLst/>
              </a:rPr>
              <a:t>Consultem também!</a:t>
            </a:r>
          </a:p>
        </p:txBody>
      </p:sp>
      <p:sp>
        <p:nvSpPr>
          <p:cNvPr id="70662" name="Rectangle 6"/>
          <p:cNvSpPr>
            <a:spLocks noChangeArrowheads="1"/>
          </p:cNvSpPr>
          <p:nvPr/>
        </p:nvSpPr>
        <p:spPr bwMode="auto">
          <a:xfrm>
            <a:off x="2339975" y="3200400"/>
            <a:ext cx="2981325" cy="0"/>
          </a:xfrm>
          <a:prstGeom prst="rect">
            <a:avLst/>
          </a:prstGeom>
          <a:solidFill>
            <a:srgbClr val="FFFFFF"/>
          </a:solidFill>
          <a:ln w="9525">
            <a:noFill/>
            <a:miter lim="800000"/>
            <a:headEnd/>
            <a:tailEnd/>
          </a:ln>
          <a:effectLst/>
        </p:spPr>
        <p:txBody>
          <a:bodyPr wrap="none" anchor="ctr">
            <a:spAutoFit/>
          </a:bodyPr>
          <a:lstStyle/>
          <a:p>
            <a:endParaRPr lang="pt-BR"/>
          </a:p>
        </p:txBody>
      </p:sp>
      <p:sp>
        <p:nvSpPr>
          <p:cNvPr id="70664" name="Rectangle 8">
            <a:hlinkClick r:id="rId2"/>
          </p:cNvPr>
          <p:cNvSpPr>
            <a:spLocks noChangeArrowheads="1"/>
          </p:cNvSpPr>
          <p:nvPr/>
        </p:nvSpPr>
        <p:spPr bwMode="auto">
          <a:xfrm>
            <a:off x="2339975" y="3200400"/>
            <a:ext cx="2981325" cy="0"/>
          </a:xfrm>
          <a:prstGeom prst="rect">
            <a:avLst/>
          </a:prstGeom>
          <a:solidFill>
            <a:srgbClr val="E4E4E4"/>
          </a:solidFill>
          <a:ln w="9525">
            <a:noFill/>
            <a:miter lim="800000"/>
            <a:headEnd/>
            <a:tailEnd/>
          </a:ln>
          <a:effectLst/>
        </p:spPr>
        <p:txBody>
          <a:bodyPr wrap="none">
            <a:spAutoFit/>
          </a:bodyPr>
          <a:lstStyle/>
          <a:p>
            <a:endParaRPr lang="pt-BR"/>
          </a:p>
        </p:txBody>
      </p:sp>
      <p:pic>
        <p:nvPicPr>
          <p:cNvPr id="70661" name="Picture 5" descr="link2">
            <a:hlinkClick r:id="rId2"/>
          </p:cNvPr>
          <p:cNvPicPr>
            <a:picLocks noChangeAspect="1" noChangeArrowheads="1"/>
          </p:cNvPicPr>
          <p:nvPr/>
        </p:nvPicPr>
        <p:blipFill>
          <a:blip r:embed="rId3"/>
          <a:srcRect/>
          <a:stretch>
            <a:fillRect/>
          </a:stretch>
        </p:blipFill>
        <p:spPr bwMode="auto">
          <a:xfrm>
            <a:off x="7831138" y="2389188"/>
            <a:ext cx="498475" cy="404812"/>
          </a:xfrm>
          <a:prstGeom prst="rect">
            <a:avLst/>
          </a:prstGeom>
          <a:noFill/>
        </p:spPr>
      </p:pic>
      <p:graphicFrame>
        <p:nvGraphicFramePr>
          <p:cNvPr id="70678" name="Group 22"/>
          <p:cNvGraphicFramePr>
            <a:graphicFrameLocks noGrp="1"/>
          </p:cNvGraphicFramePr>
          <p:nvPr/>
        </p:nvGraphicFramePr>
        <p:xfrm>
          <a:off x="1457325" y="2185988"/>
          <a:ext cx="6373813" cy="731520"/>
        </p:xfrm>
        <a:graphic>
          <a:graphicData uri="http://schemas.openxmlformats.org/drawingml/2006/table">
            <a:tbl>
              <a:tblPr/>
              <a:tblGrid>
                <a:gridCol w="6111875"/>
                <a:gridCol w="261938"/>
              </a:tblGrid>
              <a:tr h="1809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Desenvolvimento Pulmonar e Fisiologia Respirat</a:t>
                      </a:r>
                      <a:r>
                        <a:rPr kumimoji="0" lang="pt-BR" sz="1400" b="1" i="0" u="none" strike="noStrike" cap="none" normalizeH="0" baseline="0" smtClean="0">
                          <a:ln>
                            <a:noFill/>
                          </a:ln>
                          <a:solidFill>
                            <a:srgbClr val="999999"/>
                          </a:solidFill>
                          <a:effectLst/>
                          <a:latin typeface="Calisto MT"/>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ria no Per</a:t>
                      </a:r>
                      <a:r>
                        <a:rPr kumimoji="0" lang="pt-BR" sz="1400" b="1" i="0" u="none" strike="noStrike" cap="none" normalizeH="0" baseline="0" smtClean="0">
                          <a:ln>
                            <a:noFill/>
                          </a:ln>
                          <a:solidFill>
                            <a:srgbClr val="999999"/>
                          </a:solidFill>
                          <a:effectLst/>
                          <a:latin typeface="Calisto MT"/>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odo Neonatal</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Karina Nascimento Costa</a:t>
                      </a:r>
                      <a:endParaRPr kumimoji="0" lang="pt-BR" sz="1400" b="0" i="0" u="none" strike="noStrike" cap="none" normalizeH="0" baseline="0" smtClean="0">
                        <a:ln>
                          <a:noFill/>
                        </a:ln>
                        <a:solidFill>
                          <a:schemeClr val="tx1"/>
                        </a:solidFill>
                        <a:effectLst/>
                        <a:latin typeface="Calisto MT"/>
                        <a:cs typeface="Arial"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2000"/>
                        </a:spcBef>
                        <a:spcAft>
                          <a:spcPct val="0"/>
                        </a:spcAft>
                        <a:buClr>
                          <a:srgbClr val="8E887C"/>
                        </a:buClr>
                        <a:buSzTx/>
                        <a:buFont typeface="Wingdings" pitchFamily="2" charset="2"/>
                        <a:buNone/>
                        <a:tabLst/>
                      </a:pPr>
                      <a:endParaRPr kumimoji="0" lang="pt-BR" sz="2000" b="0" i="0" u="none" strike="noStrike" cap="none" normalizeH="0" baseline="0" smtClean="0">
                        <a:ln>
                          <a:noFill/>
                        </a:ln>
                        <a:solidFill>
                          <a:schemeClr val="tx2"/>
                        </a:solidFill>
                        <a:effectLst/>
                        <a:latin typeface="Calisto MT"/>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sp>
        <p:nvSpPr>
          <p:cNvPr id="4" name="Pergaminho vertical 3"/>
          <p:cNvSpPr/>
          <p:nvPr/>
        </p:nvSpPr>
        <p:spPr>
          <a:xfrm>
            <a:off x="4427538" y="2794000"/>
            <a:ext cx="4932362" cy="403225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pt-BR" dirty="0"/>
          </a:p>
        </p:txBody>
      </p:sp>
      <p:sp>
        <p:nvSpPr>
          <p:cNvPr id="70680" name="CaixaDeTexto 4"/>
          <p:cNvSpPr txBox="1">
            <a:spLocks noChangeArrowheads="1"/>
          </p:cNvSpPr>
          <p:nvPr/>
        </p:nvSpPr>
        <p:spPr bwMode="auto">
          <a:xfrm>
            <a:off x="5230813" y="3500438"/>
            <a:ext cx="3468687" cy="2536825"/>
          </a:xfrm>
          <a:prstGeom prst="rect">
            <a:avLst/>
          </a:prstGeom>
          <a:noFill/>
          <a:ln w="9525">
            <a:noFill/>
            <a:miter lim="800000"/>
            <a:headEnd/>
            <a:tailEnd/>
          </a:ln>
        </p:spPr>
        <p:txBody>
          <a:bodyPr wrap="none">
            <a:spAutoFit/>
          </a:bodyPr>
          <a:lstStyle/>
          <a:p>
            <a:pPr algn="ctr" defTabSz="914400"/>
            <a:r>
              <a:rPr lang="pt-BR" sz="1600">
                <a:solidFill>
                  <a:srgbClr val="FFFF00"/>
                </a:solidFill>
                <a:latin typeface="Times New Roman" pitchFamily="18" charset="0"/>
                <a:cs typeface="Times New Roman" pitchFamily="18" charset="0"/>
              </a:rPr>
              <a:t>“</a:t>
            </a:r>
            <a:r>
              <a:rPr lang="pt-BR" sz="1600" i="1">
                <a:solidFill>
                  <a:srgbClr val="FFFF00"/>
                </a:solidFill>
                <a:latin typeface="Gill Sans MT" pitchFamily="34" charset="0"/>
              </a:rPr>
              <a:t>O conhecimento da fisiologia</a:t>
            </a:r>
          </a:p>
          <a:p>
            <a:pPr algn="ctr" defTabSz="914400"/>
            <a:r>
              <a:rPr lang="pt-BR" sz="1600" i="1">
                <a:solidFill>
                  <a:srgbClr val="FFFF00"/>
                </a:solidFill>
                <a:latin typeface="Gill Sans MT" pitchFamily="34" charset="0"/>
              </a:rPr>
              <a:t>e da fisiopatologia do</a:t>
            </a:r>
          </a:p>
          <a:p>
            <a:pPr algn="ctr" defTabSz="914400"/>
            <a:r>
              <a:rPr lang="pt-BR" sz="1600" i="1">
                <a:solidFill>
                  <a:srgbClr val="FFFF00"/>
                </a:solidFill>
                <a:latin typeface="Gill Sans MT" pitchFamily="34" charset="0"/>
              </a:rPr>
              <a:t>sistema respiratório dos neonatos</a:t>
            </a:r>
          </a:p>
          <a:p>
            <a:pPr algn="ctr" defTabSz="914400"/>
            <a:r>
              <a:rPr lang="pt-BR" sz="1600" i="1">
                <a:solidFill>
                  <a:srgbClr val="FFFF00"/>
                </a:solidFill>
                <a:latin typeface="Gill Sans MT" pitchFamily="34" charset="0"/>
              </a:rPr>
              <a:t>forma a base do cuidado </a:t>
            </a:r>
          </a:p>
          <a:p>
            <a:pPr algn="ctr" defTabSz="914400"/>
            <a:r>
              <a:rPr lang="pt-BR" sz="1600" i="1">
                <a:solidFill>
                  <a:srgbClr val="FFFF00"/>
                </a:solidFill>
                <a:latin typeface="Gill Sans MT" pitchFamily="34" charset="0"/>
              </a:rPr>
              <a:t>individual que otimiza a evolução</a:t>
            </a:r>
          </a:p>
          <a:p>
            <a:pPr algn="ctr" defTabSz="914400"/>
            <a:r>
              <a:rPr lang="pt-BR" sz="1600" i="1">
                <a:solidFill>
                  <a:srgbClr val="FFFF00"/>
                </a:solidFill>
                <a:latin typeface="Gill Sans MT" pitchFamily="34" charset="0"/>
              </a:rPr>
              <a:t>pulmonar e o neurodesenvolvimento</a:t>
            </a:r>
          </a:p>
          <a:p>
            <a:pPr algn="ctr" defTabSz="914400"/>
            <a:r>
              <a:rPr lang="pt-BR" sz="1600" i="1">
                <a:solidFill>
                  <a:srgbClr val="FFFF00"/>
                </a:solidFill>
                <a:latin typeface="Gill Sans MT" pitchFamily="34" charset="0"/>
              </a:rPr>
              <a:t>dos nossos vulneráveis pacientes</a:t>
            </a:r>
            <a:r>
              <a:rPr lang="pt-BR" sz="1600">
                <a:solidFill>
                  <a:srgbClr val="FFFF00"/>
                </a:solidFill>
                <a:latin typeface="Times New Roman" pitchFamily="18" charset="0"/>
                <a:cs typeface="Times New Roman" pitchFamily="18" charset="0"/>
              </a:rPr>
              <a:t>”</a:t>
            </a:r>
          </a:p>
          <a:p>
            <a:pPr algn="ctr" defTabSz="914400"/>
            <a:endParaRPr lang="pt-BR" sz="1600">
              <a:solidFill>
                <a:srgbClr val="FFFF00"/>
              </a:solidFill>
              <a:latin typeface="Times New Roman" pitchFamily="18" charset="0"/>
              <a:cs typeface="Times New Roman" pitchFamily="18" charset="0"/>
            </a:endParaRPr>
          </a:p>
          <a:p>
            <a:pPr algn="ctr" defTabSz="914400"/>
            <a:r>
              <a:rPr lang="pt-BR" sz="1600">
                <a:solidFill>
                  <a:srgbClr val="FFFF00"/>
                </a:solidFill>
                <a:latin typeface="Times New Roman" pitchFamily="18" charset="0"/>
                <a:cs typeface="Times New Roman" pitchFamily="18" charset="0"/>
              </a:rPr>
              <a:t>Kesler &amp; Abubakar</a:t>
            </a:r>
          </a:p>
          <a:p>
            <a:pPr algn="ctr" defTabSz="914400"/>
            <a:r>
              <a:rPr lang="pt-BR" sz="1600">
                <a:solidFill>
                  <a:srgbClr val="FFFF00"/>
                </a:solidFill>
                <a:latin typeface="Times New Roman" pitchFamily="18" charset="0"/>
                <a:cs typeface="Times New Roman" pitchFamily="18" charset="0"/>
              </a:rPr>
              <a:t>In: Assisted Ventilation of the Neonate</a:t>
            </a:r>
            <a:endParaRPr lang="pt-BR" sz="1600">
              <a:solidFill>
                <a:srgbClr val="FFFF00"/>
              </a:solidFill>
              <a:latin typeface="Gill Sans MT" pitchFamily="34" charset="0"/>
            </a:endParaRPr>
          </a:p>
        </p:txBody>
      </p:sp>
      <p:pic>
        <p:nvPicPr>
          <p:cNvPr id="70681" name="Picture 2" descr="D:\prematuridade\Imagem6.jpg"/>
          <p:cNvPicPr>
            <a:picLocks noChangeAspect="1" noChangeArrowheads="1"/>
          </p:cNvPicPr>
          <p:nvPr/>
        </p:nvPicPr>
        <p:blipFill>
          <a:blip r:embed="rId4"/>
          <a:srcRect/>
          <a:stretch>
            <a:fillRect/>
          </a:stretch>
        </p:blipFill>
        <p:spPr bwMode="auto">
          <a:xfrm>
            <a:off x="0" y="2914650"/>
            <a:ext cx="4972050" cy="3289300"/>
          </a:xfrm>
          <a:prstGeom prst="rect">
            <a:avLst/>
          </a:prstGeom>
          <a:noFill/>
          <a:ln w="9525">
            <a:noFill/>
            <a:miter lim="800000"/>
            <a:headEnd/>
            <a:tailEnd/>
          </a:ln>
        </p:spPr>
      </p:pic>
    </p:spTree>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4294967295"/>
          </p:nvPr>
        </p:nvSpPr>
        <p:spPr>
          <a:xfrm>
            <a:off x="539750" y="3214688"/>
            <a:ext cx="8229600" cy="4910137"/>
          </a:xfrm>
        </p:spPr>
        <p:txBody>
          <a:bodyPr/>
          <a:lstStyle/>
          <a:p>
            <a:pPr marL="273050" indent="-273050" algn="ctr"/>
            <a:r>
              <a:rPr lang="pt-BR" sz="1800" b="1" smtClean="0"/>
              <a:t>Com o desenvolvimento, ocorrem alterações na fisiologia das vias aéreas (VA) e nas propriedades mecânicas das VA afetando as dimensões e a mecânica das VA quando expostos a pressão positiva. Não somente ocorre estiramento das VA afetando o tecido muscular, mas também ocorre injúria/dano epitelial que exerce significativa influência no tônus muscular. As alterações na mecânica das VA influenciam o manuseio clinico e os parâmetros da ventilação mecânica (VM). É de extrema importância a análise de todos estes fatores quando submetemos um RN à ventilação, pois uma melhora momentânea das trocas gasosas pode acarretar sérias consequências futuramente.</a:t>
            </a:r>
            <a:r>
              <a:rPr lang="pt-BR" sz="1800" smtClean="0"/>
              <a:t> </a:t>
            </a:r>
          </a:p>
        </p:txBody>
      </p:sp>
      <p:graphicFrame>
        <p:nvGraphicFramePr>
          <p:cNvPr id="80911" name="Group 15"/>
          <p:cNvGraphicFramePr>
            <a:graphicFrameLocks noGrp="1"/>
          </p:cNvGraphicFramePr>
          <p:nvPr/>
        </p:nvGraphicFramePr>
        <p:xfrm>
          <a:off x="755650" y="1844675"/>
          <a:ext cx="7920038" cy="822960"/>
        </p:xfrm>
        <a:graphic>
          <a:graphicData uri="http://schemas.openxmlformats.org/drawingml/2006/table">
            <a:tbl>
              <a:tblPr/>
              <a:tblGrid>
                <a:gridCol w="2640013"/>
                <a:gridCol w="2640012"/>
                <a:gridCol w="264001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smtClean="0">
                          <a:ln>
                            <a:noFill/>
                          </a:ln>
                          <a:solidFill>
                            <a:schemeClr val="tx2"/>
                          </a:solidFill>
                          <a:effectLst/>
                          <a:latin typeface="Calisto MT"/>
                          <a:cs typeface="Arial" charset="0"/>
                          <a:hlinkClick r:id="rId2"/>
                        </a:rPr>
                        <a:t>Desenvolvimento e injúria das vias aéreas</a:t>
                      </a:r>
                      <a:endParaRPr kumimoji="0" lang="pt-BR" sz="1600" b="0" i="0" u="none" strike="noStrike" cap="none" normalizeH="0" baseline="0" smtClean="0">
                        <a:ln>
                          <a:noFill/>
                        </a:ln>
                        <a:solidFill>
                          <a:schemeClr val="tx2"/>
                        </a:solidFill>
                        <a:effectLst/>
                        <a:latin typeface="Calisto MT"/>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smtClean="0">
                          <a:ln>
                            <a:noFill/>
                          </a:ln>
                          <a:solidFill>
                            <a:schemeClr val="tx2"/>
                          </a:solidFill>
                          <a:effectLst/>
                          <a:latin typeface="Calisto MT"/>
                          <a:cs typeface="Arial" charset="0"/>
                          <a:hlinkClick r:id="rId2"/>
                        </a:rPr>
                        <a:t>Thomas Shaffer (</a:t>
                      </a:r>
                      <a:r>
                        <a:rPr kumimoji="0" lang="pt-BR" sz="1600" b="0" i="0" u="none" strike="noStrike" cap="none" normalizeH="0" baseline="0" smtClean="0">
                          <a:ln>
                            <a:noFill/>
                          </a:ln>
                          <a:solidFill>
                            <a:srgbClr val="CC99FF"/>
                          </a:solidFill>
                          <a:effectLst/>
                          <a:latin typeface="Calisto MT"/>
                          <a:cs typeface="Arial" charset="0"/>
                          <a:hlinkClick r:id="rId2"/>
                        </a:rPr>
                        <a:t>EUA)</a:t>
                      </a:r>
                      <a:r>
                        <a:rPr kumimoji="0" lang="pt-BR" sz="1600" b="0" i="0" u="none" strike="noStrike" cap="none" normalizeH="0" baseline="0" smtClean="0">
                          <a:ln>
                            <a:noFill/>
                          </a:ln>
                          <a:solidFill>
                            <a:srgbClr val="CC99FF"/>
                          </a:solidFill>
                          <a:effectLst/>
                          <a:latin typeface="Calisto MT"/>
                          <a:cs typeface="Arial" charset="0"/>
                        </a:rPr>
                        <a:t>. Realizado por Paulo R. Margotto e Martha Vieira</a:t>
                      </a: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smtClean="0">
                          <a:ln>
                            <a:noFill/>
                          </a:ln>
                          <a:solidFill>
                            <a:schemeClr val="tx2"/>
                          </a:solidFill>
                          <a:effectLst/>
                          <a:latin typeface="Calisto MT"/>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0910" name="Picture 10" descr="Clique aqui para ver o artigo">
            <a:hlinkClick r:id="rId2"/>
          </p:cNvPr>
          <p:cNvPicPr>
            <a:picLocks noChangeAspect="1" noChangeArrowheads="1"/>
          </p:cNvPicPr>
          <p:nvPr/>
        </p:nvPicPr>
        <p:blipFill>
          <a:blip r:embed="rId3"/>
          <a:srcRect/>
          <a:stretch>
            <a:fillRect/>
          </a:stretch>
        </p:blipFill>
        <p:spPr bwMode="auto">
          <a:xfrm>
            <a:off x="8101013" y="2493963"/>
            <a:ext cx="514350" cy="514350"/>
          </a:xfrm>
          <a:prstGeom prst="rect">
            <a:avLst/>
          </a:prstGeom>
          <a:noFill/>
          <a:ln w="9525">
            <a:noFill/>
            <a:miter lim="800000"/>
            <a:headEnd/>
            <a:tailEnd/>
          </a:ln>
        </p:spPr>
      </p:pic>
    </p:spTree>
  </p:cSld>
  <p:clrMapOvr>
    <a:masterClrMapping/>
  </p:clrMapOvr>
  <p:transition spd="slow">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692" name="Group 12"/>
          <p:cNvGraphicFramePr>
            <a:graphicFrameLocks noGrp="1"/>
          </p:cNvGraphicFramePr>
          <p:nvPr>
            <p:ph idx="4294967295"/>
          </p:nvPr>
        </p:nvGraphicFramePr>
        <p:xfrm>
          <a:off x="976313" y="452438"/>
          <a:ext cx="6927850" cy="1185863"/>
        </p:xfrm>
        <a:graphic>
          <a:graphicData uri="http://schemas.openxmlformats.org/drawingml/2006/table">
            <a:tbl>
              <a:tblPr/>
              <a:tblGrid>
                <a:gridCol w="6176962"/>
                <a:gridCol w="750888"/>
              </a:tblGrid>
              <a:tr h="1185863">
                <a:tc>
                  <a:txBody>
                    <a:bodyPr/>
                    <a:lstStyle/>
                    <a:p>
                      <a:pPr marL="0" marR="0" lvl="0" indent="0" algn="ctr" defTabSz="914400" rtl="0" eaLnBrk="1" fontAlgn="base" latinLnBrk="0" hangingPunct="1">
                        <a:lnSpc>
                          <a:spcPct val="100000"/>
                        </a:lnSpc>
                        <a:spcBef>
                          <a:spcPct val="0"/>
                        </a:spcBef>
                        <a:spcAft>
                          <a:spcPct val="0"/>
                        </a:spcAft>
                        <a:buClr>
                          <a:srgbClr val="8E887C"/>
                        </a:buClr>
                        <a:buSzTx/>
                        <a:buFont typeface="Wingdings" pitchFamily="2" charset="2"/>
                        <a:buNone/>
                        <a:tabLst/>
                      </a:pPr>
                      <a:r>
                        <a:rPr kumimoji="0" lang="en-US" sz="1400" b="1" i="0" u="none" strike="noStrike" cap="none" normalizeH="0" baseline="0" smtClean="0">
                          <a:ln>
                            <a:noFill/>
                          </a:ln>
                          <a:solidFill>
                            <a:srgbClr val="999999"/>
                          </a:solidFill>
                          <a:effectLst/>
                          <a:latin typeface="Verdana" pitchFamily="34" charset="0"/>
                        </a:rPr>
                        <a:t>Avalia</a:t>
                      </a:r>
                      <a:r>
                        <a:rPr kumimoji="0" lang="en-US" sz="1400" b="1" i="0" u="none" strike="noStrike" cap="none" normalizeH="0" baseline="0" smtClean="0">
                          <a:ln>
                            <a:noFill/>
                          </a:ln>
                          <a:solidFill>
                            <a:srgbClr val="999999"/>
                          </a:solidFill>
                          <a:effectLst/>
                          <a:latin typeface="Calisto MT"/>
                        </a:rPr>
                        <a:t>ç</a:t>
                      </a:r>
                      <a:r>
                        <a:rPr kumimoji="0" lang="en-US" sz="1400" b="1" i="0" u="none" strike="noStrike" cap="none" normalizeH="0" baseline="0" smtClean="0">
                          <a:ln>
                            <a:noFill/>
                          </a:ln>
                          <a:solidFill>
                            <a:srgbClr val="999999"/>
                          </a:solidFill>
                          <a:effectLst/>
                          <a:latin typeface="Verdana" pitchFamily="34" charset="0"/>
                        </a:rPr>
                        <a:t>ão da severidade cl</a:t>
                      </a:r>
                      <a:r>
                        <a:rPr kumimoji="0" lang="en-US" sz="1400" b="1" i="0" u="none" strike="noStrike" cap="none" normalizeH="0" baseline="0" smtClean="0">
                          <a:ln>
                            <a:noFill/>
                          </a:ln>
                          <a:solidFill>
                            <a:srgbClr val="999999"/>
                          </a:solidFill>
                          <a:effectLst/>
                          <a:latin typeface="Calisto MT"/>
                        </a:rPr>
                        <a:t>í</a:t>
                      </a:r>
                      <a:r>
                        <a:rPr kumimoji="0" lang="en-US" sz="1400" b="1" i="0" u="none" strike="noStrike" cap="none" normalizeH="0" baseline="0" smtClean="0">
                          <a:ln>
                            <a:noFill/>
                          </a:ln>
                          <a:solidFill>
                            <a:srgbClr val="999999"/>
                          </a:solidFill>
                          <a:effectLst/>
                          <a:latin typeface="Verdana" pitchFamily="34" charset="0"/>
                        </a:rPr>
                        <a:t>nica nos rec</a:t>
                      </a:r>
                      <a:r>
                        <a:rPr kumimoji="0" lang="en-US" sz="1400" b="1" i="0" u="none" strike="noStrike" cap="none" normalizeH="0" baseline="0" smtClean="0">
                          <a:ln>
                            <a:noFill/>
                          </a:ln>
                          <a:solidFill>
                            <a:srgbClr val="999999"/>
                          </a:solidFill>
                          <a:effectLst/>
                          <a:latin typeface="Calisto MT"/>
                        </a:rPr>
                        <a:t>é</a:t>
                      </a:r>
                      <a:r>
                        <a:rPr kumimoji="0" lang="en-US" sz="1400" b="1" i="0" u="none" strike="noStrike" cap="none" normalizeH="0" baseline="0" smtClean="0">
                          <a:ln>
                            <a:noFill/>
                          </a:ln>
                          <a:solidFill>
                            <a:srgbClr val="999999"/>
                          </a:solidFill>
                          <a:effectLst/>
                          <a:latin typeface="Verdana" pitchFamily="34" charset="0"/>
                        </a:rPr>
                        <a:t>m-nascidos sob assistência respirat</a:t>
                      </a:r>
                      <a:r>
                        <a:rPr kumimoji="0" lang="en-US" sz="1400" b="1" i="0" u="none" strike="noStrike" cap="none" normalizeH="0" baseline="0" smtClean="0">
                          <a:ln>
                            <a:noFill/>
                          </a:ln>
                          <a:solidFill>
                            <a:srgbClr val="999999"/>
                          </a:solidFill>
                          <a:effectLst/>
                          <a:latin typeface="Calisto MT"/>
                        </a:rPr>
                        <a:t>ó</a:t>
                      </a:r>
                      <a:r>
                        <a:rPr kumimoji="0" lang="en-US" sz="1400" b="1" i="0" u="none" strike="noStrike" cap="none" normalizeH="0" baseline="0" smtClean="0">
                          <a:ln>
                            <a:noFill/>
                          </a:ln>
                          <a:solidFill>
                            <a:srgbClr val="999999"/>
                          </a:solidFill>
                          <a:effectLst/>
                          <a:latin typeface="Verdana" pitchFamily="34" charset="0"/>
                        </a:rPr>
                        <a:t>ria/escore preditivo de morbimortalidade</a:t>
                      </a:r>
                      <a:r>
                        <a:rPr kumimoji="0" lang="en-US" sz="1400" b="0" i="0" u="none" strike="noStrike" cap="none" normalizeH="0" baseline="0" smtClean="0">
                          <a:ln>
                            <a:noFill/>
                          </a:ln>
                          <a:solidFill>
                            <a:srgbClr val="595650"/>
                          </a:solidFill>
                          <a:effectLst/>
                          <a:latin typeface="Calisto MT"/>
                        </a:rPr>
                        <a:t/>
                      </a:r>
                      <a:br>
                        <a:rPr kumimoji="0" lang="en-US" sz="1400" b="0" i="0" u="none" strike="noStrike" cap="none" normalizeH="0" baseline="0" smtClean="0">
                          <a:ln>
                            <a:noFill/>
                          </a:ln>
                          <a:solidFill>
                            <a:srgbClr val="595650"/>
                          </a:solidFill>
                          <a:effectLst/>
                          <a:latin typeface="Calisto MT"/>
                        </a:rPr>
                      </a:br>
                      <a:r>
                        <a:rPr kumimoji="0" lang="en-US" sz="1400" b="0" i="0" u="none" strike="noStrike" cap="none" normalizeH="0" baseline="0" smtClean="0">
                          <a:ln>
                            <a:noFill/>
                          </a:ln>
                          <a:solidFill>
                            <a:srgbClr val="999999"/>
                          </a:solidFill>
                          <a:effectLst/>
                          <a:latin typeface="Verdana" pitchFamily="34" charset="0"/>
                        </a:rPr>
                        <a:t>Autor(es): Paulo R. Margotto</a:t>
                      </a:r>
                      <a:endParaRPr kumimoji="0" lang="en-US" sz="1400" b="0" i="0" u="none" strike="noStrike" cap="none" normalizeH="0" baseline="0" smtClean="0">
                        <a:ln>
                          <a:noFill/>
                        </a:ln>
                        <a:solidFill>
                          <a:srgbClr val="595650"/>
                        </a:solidFill>
                        <a:effectLst/>
                        <a:latin typeface="Calisto MT"/>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
                          <a:srgbClr val="8E887C"/>
                        </a:buClr>
                        <a:buSzTx/>
                        <a:buFont typeface="Wingdings" pitchFamily="2" charset="2"/>
                        <a:buNone/>
                        <a:tabLst/>
                      </a:pPr>
                      <a:r>
                        <a:rPr kumimoji="0" lang="en-US" sz="2400" b="0" i="0" u="none" strike="noStrike" cap="none" normalizeH="0" baseline="0" smtClean="0">
                          <a:ln>
                            <a:noFill/>
                          </a:ln>
                          <a:solidFill>
                            <a:srgbClr val="595650"/>
                          </a:solidFill>
                          <a:effectLst/>
                          <a:latin typeface="Calisto MT"/>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1693" name="Picture 13" descr="link2">
            <a:hlinkClick r:id="rId2"/>
          </p:cNvPr>
          <p:cNvPicPr>
            <a:picLocks noChangeAspect="1" noChangeArrowheads="1"/>
          </p:cNvPicPr>
          <p:nvPr/>
        </p:nvPicPr>
        <p:blipFill>
          <a:blip r:embed="rId3"/>
          <a:srcRect/>
          <a:stretch>
            <a:fillRect/>
          </a:stretch>
        </p:blipFill>
        <p:spPr bwMode="auto">
          <a:xfrm>
            <a:off x="7904163" y="874713"/>
            <a:ext cx="552450" cy="447675"/>
          </a:xfrm>
          <a:prstGeom prst="rect">
            <a:avLst/>
          </a:prstGeom>
          <a:noFill/>
        </p:spPr>
      </p:pic>
      <p:sp>
        <p:nvSpPr>
          <p:cNvPr id="71694" name="Text Box 20"/>
          <p:cNvSpPr txBox="1">
            <a:spLocks noChangeArrowheads="1"/>
          </p:cNvSpPr>
          <p:nvPr/>
        </p:nvSpPr>
        <p:spPr bwMode="auto">
          <a:xfrm>
            <a:off x="190500" y="1828800"/>
            <a:ext cx="8751888" cy="366713"/>
          </a:xfrm>
          <a:prstGeom prst="rect">
            <a:avLst/>
          </a:prstGeom>
          <a:noFill/>
          <a:ln w="9525">
            <a:noFill/>
            <a:miter lim="800000"/>
            <a:headEnd/>
            <a:tailEnd/>
          </a:ln>
        </p:spPr>
        <p:txBody>
          <a:bodyPr wrap="none">
            <a:spAutoFit/>
          </a:bodyPr>
          <a:lstStyle/>
          <a:p>
            <a:pPr defTabSz="914400"/>
            <a:r>
              <a:rPr lang="pt-BR">
                <a:solidFill>
                  <a:srgbClr val="0000FF"/>
                </a:solidFill>
                <a:latin typeface="Calisto MT"/>
                <a:ea typeface="MS PGothic" pitchFamily="34" charset="-128"/>
              </a:rPr>
              <a:t>Capítulo do livro Assistência ao Recém-Nascido de Risco, ESCS, Brasília, 3ª Edição</a:t>
            </a:r>
          </a:p>
        </p:txBody>
      </p:sp>
      <p:pic>
        <p:nvPicPr>
          <p:cNvPr id="71695" name="Picture 19"/>
          <p:cNvPicPr>
            <a:picLocks noChangeAspect="1"/>
          </p:cNvPicPr>
          <p:nvPr/>
        </p:nvPicPr>
        <p:blipFill>
          <a:blip r:embed="rId4"/>
          <a:srcRect/>
          <a:stretch>
            <a:fillRect/>
          </a:stretch>
        </p:blipFill>
        <p:spPr bwMode="auto">
          <a:xfrm>
            <a:off x="190500" y="2176463"/>
            <a:ext cx="1033463" cy="1412875"/>
          </a:xfrm>
          <a:prstGeom prst="rect">
            <a:avLst/>
          </a:prstGeom>
          <a:noFill/>
          <a:ln w="12700">
            <a:noFill/>
            <a:miter lim="0"/>
            <a:headEnd/>
            <a:tailEnd/>
          </a:ln>
        </p:spPr>
      </p:pic>
      <p:pic>
        <p:nvPicPr>
          <p:cNvPr id="71696" name="Picture 16"/>
          <p:cNvPicPr>
            <a:picLocks noChangeAspect="1" noChangeArrowheads="1"/>
          </p:cNvPicPr>
          <p:nvPr/>
        </p:nvPicPr>
        <p:blipFill>
          <a:blip r:embed="rId5"/>
          <a:srcRect/>
          <a:stretch>
            <a:fillRect/>
          </a:stretch>
        </p:blipFill>
        <p:spPr bwMode="auto">
          <a:xfrm>
            <a:off x="2154724" y="2195513"/>
            <a:ext cx="5595529" cy="3411796"/>
          </a:xfrm>
          <a:prstGeom prst="rect">
            <a:avLst/>
          </a:prstGeom>
          <a:noFill/>
        </p:spPr>
      </p:pic>
      <p:sp>
        <p:nvSpPr>
          <p:cNvPr id="71698" name="Rectangle 18"/>
          <p:cNvSpPr>
            <a:spLocks/>
          </p:cNvSpPr>
          <p:nvPr/>
        </p:nvSpPr>
        <p:spPr bwMode="auto">
          <a:xfrm>
            <a:off x="849313" y="5654675"/>
            <a:ext cx="7770812" cy="1203325"/>
          </a:xfrm>
          <a:prstGeom prst="rect">
            <a:avLst/>
          </a:prstGeom>
          <a:noFill/>
          <a:ln w="9525">
            <a:noFill/>
            <a:miter lim="800000"/>
            <a:headEnd/>
            <a:tailEnd/>
          </a:ln>
        </p:spPr>
        <p:txBody>
          <a:bodyPr/>
          <a:lstStyle/>
          <a:p>
            <a:pPr marL="457200" indent="-457200" defTabSz="914400">
              <a:lnSpc>
                <a:spcPct val="80000"/>
              </a:lnSpc>
              <a:spcBef>
                <a:spcPts val="2000"/>
              </a:spcBef>
              <a:buClr>
                <a:srgbClr val="8E887C"/>
              </a:buClr>
              <a:buFont typeface="Wingdings" pitchFamily="2" charset="2"/>
              <a:buChar char=""/>
            </a:pPr>
            <a:r>
              <a:rPr lang="pt-BR" sz="1400" i="1">
                <a:solidFill>
                  <a:srgbClr val="150FFF"/>
                </a:solidFill>
                <a:latin typeface="Times New Roman" pitchFamily="18" charset="0"/>
              </a:rPr>
              <a:t>P(A-a)O2 próximo de zero ou com valor negativo indica erro laboratorial (ou o paciente está respirando uma mistura enriquecida de O2 ao invés de ar ou a PaCO2 está falsamente alta; nunca interprete o valor do P(A-a)O2 sem conhecer a FiO2.</a:t>
            </a:r>
          </a:p>
          <a:p>
            <a:pPr marL="457200" indent="-457200" defTabSz="914400">
              <a:lnSpc>
                <a:spcPct val="80000"/>
              </a:lnSpc>
              <a:spcBef>
                <a:spcPts val="2000"/>
              </a:spcBef>
              <a:buClr>
                <a:srgbClr val="8E887C"/>
              </a:buClr>
              <a:buFont typeface="Wingdings" pitchFamily="2" charset="2"/>
              <a:buChar char=""/>
            </a:pPr>
            <a:r>
              <a:rPr lang="pt-BR" sz="1400" i="1">
                <a:solidFill>
                  <a:srgbClr val="150FFF"/>
                </a:solidFill>
                <a:latin typeface="Times New Roman" pitchFamily="18" charset="0"/>
              </a:rPr>
              <a:t>O P(A-a)O2 tem sido utilizado para avaliar o progresso da doença pulmonar, assim como um guia na instituição da assistência respiratória ou desmame do respirador.</a:t>
            </a:r>
          </a:p>
        </p:txBody>
      </p:sp>
    </p:spTree>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Text Box 20"/>
          <p:cNvSpPr txBox="1">
            <a:spLocks noChangeArrowheads="1"/>
          </p:cNvSpPr>
          <p:nvPr/>
        </p:nvSpPr>
        <p:spPr bwMode="auto">
          <a:xfrm>
            <a:off x="392113" y="0"/>
            <a:ext cx="8751887" cy="366713"/>
          </a:xfrm>
          <a:prstGeom prst="rect">
            <a:avLst/>
          </a:prstGeom>
          <a:noFill/>
          <a:ln w="9525">
            <a:noFill/>
            <a:miter lim="800000"/>
            <a:headEnd/>
            <a:tailEnd/>
          </a:ln>
        </p:spPr>
        <p:txBody>
          <a:bodyPr wrap="none">
            <a:spAutoFit/>
          </a:bodyPr>
          <a:lstStyle/>
          <a:p>
            <a:pPr defTabSz="914400"/>
            <a:r>
              <a:rPr lang="pt-BR">
                <a:solidFill>
                  <a:srgbClr val="0000FF"/>
                </a:solidFill>
                <a:latin typeface="Calisto MT"/>
                <a:ea typeface="MS PGothic" pitchFamily="34" charset="-128"/>
              </a:rPr>
              <a:t>Capítulo do livro Assistência ao Recém-Nascido de Risco, ESCS, Brasília, 3ª Edição</a:t>
            </a:r>
          </a:p>
        </p:txBody>
      </p:sp>
      <p:pic>
        <p:nvPicPr>
          <p:cNvPr id="75781" name="Picture 19"/>
          <p:cNvPicPr>
            <a:picLocks noChangeAspect="1"/>
          </p:cNvPicPr>
          <p:nvPr/>
        </p:nvPicPr>
        <p:blipFill>
          <a:blip r:embed="rId2"/>
          <a:srcRect/>
          <a:stretch>
            <a:fillRect/>
          </a:stretch>
        </p:blipFill>
        <p:spPr bwMode="auto">
          <a:xfrm>
            <a:off x="8359775" y="534988"/>
            <a:ext cx="784225" cy="1073150"/>
          </a:xfrm>
          <a:prstGeom prst="rect">
            <a:avLst/>
          </a:prstGeom>
          <a:noFill/>
          <a:ln w="12700">
            <a:noFill/>
            <a:miter lim="0"/>
            <a:headEnd/>
            <a:tailEnd/>
          </a:ln>
        </p:spPr>
      </p:pic>
      <p:graphicFrame>
        <p:nvGraphicFramePr>
          <p:cNvPr id="75811" name="Group 35"/>
          <p:cNvGraphicFramePr>
            <a:graphicFrameLocks noGrp="1"/>
          </p:cNvGraphicFramePr>
          <p:nvPr>
            <p:ph idx="4294967295"/>
          </p:nvPr>
        </p:nvGraphicFramePr>
        <p:xfrm>
          <a:off x="617538" y="692150"/>
          <a:ext cx="7770812" cy="690563"/>
        </p:xfrm>
        <a:graphic>
          <a:graphicData uri="http://schemas.openxmlformats.org/drawingml/2006/table">
            <a:tbl>
              <a:tblPr/>
              <a:tblGrid>
                <a:gridCol w="2589212"/>
                <a:gridCol w="2592388"/>
                <a:gridCol w="2589212"/>
              </a:tblGrid>
              <a:tr h="690563">
                <a:tc>
                  <a:txBody>
                    <a:bodyPr/>
                    <a:lstStyle/>
                    <a:p>
                      <a:pPr marL="0" marR="0" lvl="0" indent="0" algn="l" defTabSz="914400" rtl="0" eaLnBrk="1" fontAlgn="base" latinLnBrk="0" hangingPunct="1">
                        <a:lnSpc>
                          <a:spcPct val="100000"/>
                        </a:lnSpc>
                        <a:spcBef>
                          <a:spcPct val="0"/>
                        </a:spcBef>
                        <a:spcAft>
                          <a:spcPct val="0"/>
                        </a:spcAft>
                        <a:buClr>
                          <a:srgbClr val="8E887C"/>
                        </a:buClr>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3"/>
                        </a:rPr>
                        <a:t>Oximetria de pulso/capnografia:oxigena</a:t>
                      </a:r>
                      <a:r>
                        <a:rPr kumimoji="0" lang="pt-BR" sz="1200" b="0" i="0" u="none" strike="noStrike" cap="none" normalizeH="0" baseline="0" smtClean="0">
                          <a:ln>
                            <a:noFill/>
                          </a:ln>
                          <a:solidFill>
                            <a:srgbClr val="000066"/>
                          </a:solidFill>
                          <a:effectLst/>
                          <a:latin typeface="Calisto MT"/>
                          <a:cs typeface="Times New Roman" pitchFamily="18" charset="0"/>
                          <a:hlinkClick r:id="rId3"/>
                        </a:rPr>
                        <a:t>ç</a:t>
                      </a:r>
                      <a:r>
                        <a:rPr kumimoji="0" lang="pt-BR" sz="1200" b="0" i="0" u="none" strike="noStrike" cap="none" normalizeH="0" baseline="0" smtClean="0">
                          <a:ln>
                            <a:noFill/>
                          </a:ln>
                          <a:solidFill>
                            <a:srgbClr val="000066"/>
                          </a:solidFill>
                          <a:effectLst/>
                          <a:latin typeface="Geneva"/>
                          <a:cs typeface="Times New Roman" pitchFamily="18" charset="0"/>
                          <a:hlinkClick r:id="rId3"/>
                        </a:rPr>
                        <a:t>ão </a:t>
                      </a:r>
                      <a:r>
                        <a:rPr kumimoji="0" lang="pt-BR" sz="1200" b="0" i="0" u="none" strike="noStrike" cap="none" normalizeH="0" baseline="0" smtClean="0">
                          <a:ln>
                            <a:noFill/>
                          </a:ln>
                          <a:solidFill>
                            <a:srgbClr val="000066"/>
                          </a:solidFill>
                          <a:effectLst/>
                          <a:latin typeface="Calisto MT"/>
                          <a:cs typeface="Times New Roman" pitchFamily="18" charset="0"/>
                          <a:hlinkClick r:id="rId3"/>
                        </a:rPr>
                        <a:t>ó</a:t>
                      </a:r>
                      <a:r>
                        <a:rPr kumimoji="0" lang="pt-BR" sz="1200" b="0" i="0" u="none" strike="noStrike" cap="none" normalizeH="0" baseline="0" smtClean="0">
                          <a:ln>
                            <a:noFill/>
                          </a:ln>
                          <a:solidFill>
                            <a:srgbClr val="000066"/>
                          </a:solidFill>
                          <a:effectLst/>
                          <a:latin typeface="Geneva"/>
                          <a:cs typeface="Times New Roman" pitchFamily="18" charset="0"/>
                          <a:hlinkClick r:id="rId3"/>
                        </a:rPr>
                        <a:t>tima</a:t>
                      </a:r>
                      <a:endParaRPr kumimoji="0" lang="pt-BR" sz="1200" b="0" i="0" u="none" strike="noStrike" cap="none" normalizeH="0" baseline="0" smtClean="0">
                        <a:ln>
                          <a:noFill/>
                        </a:ln>
                        <a:solidFill>
                          <a:schemeClr val="tx2"/>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rgbClr val="8E887C"/>
                        </a:buClr>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3"/>
                        </a:rPr>
                        <a:t>Paulo R. Margotto</a:t>
                      </a:r>
                      <a:endParaRPr kumimoji="0" lang="pt-BR" sz="1200" b="0" i="0" u="none" strike="noStrike" cap="none" normalizeH="0" baseline="0" smtClean="0">
                        <a:ln>
                          <a:noFill/>
                        </a:ln>
                        <a:solidFill>
                          <a:schemeClr val="tx2"/>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rgbClr val="8E887C"/>
                        </a:buClr>
                        <a:buSzTx/>
                        <a:buFontTx/>
                        <a:buNone/>
                        <a:tabLst/>
                      </a:pPr>
                      <a:r>
                        <a:rPr kumimoji="0" lang="pt-BR" sz="800" b="0" i="0" u="none" strike="noStrike" cap="none" normalizeH="0" baseline="0" smtClean="0">
                          <a:ln>
                            <a:noFill/>
                          </a:ln>
                          <a:solidFill>
                            <a:srgbClr val="000066"/>
                          </a:solidFill>
                          <a:effectLst/>
                          <a:latin typeface="Times New Roman" pitchFamily="18" charset="0"/>
                          <a:cs typeface="Times New Roman" pitchFamily="18" charset="0"/>
                        </a:rPr>
                        <a:t>  </a:t>
                      </a:r>
                      <a:r>
                        <a:rPr kumimoji="0" lang="pt-BR" sz="800" b="0" i="0" u="none" strike="noStrike" cap="none" normalizeH="0" baseline="0" smtClean="0">
                          <a:ln>
                            <a:noFill/>
                          </a:ln>
                          <a:solidFill>
                            <a:srgbClr val="000066"/>
                          </a:solidFill>
                          <a:effectLst/>
                          <a:latin typeface="Calisto MT"/>
                          <a:cs typeface="Times New Roman" pitchFamily="18" charset="0"/>
                        </a:rPr>
                        <a:t>   </a:t>
                      </a:r>
                      <a:endParaRPr kumimoji="0" lang="pt-BR" sz="8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5810" name="Picture 7" descr="Clique aqui para ver o artigo">
            <a:hlinkClick r:id="rId3"/>
          </p:cNvPr>
          <p:cNvPicPr>
            <a:picLocks noChangeAspect="1" noChangeArrowheads="1"/>
          </p:cNvPicPr>
          <p:nvPr/>
        </p:nvPicPr>
        <p:blipFill>
          <a:blip r:embed="rId4"/>
          <a:srcRect/>
          <a:stretch>
            <a:fillRect/>
          </a:stretch>
        </p:blipFill>
        <p:spPr bwMode="auto">
          <a:xfrm>
            <a:off x="7661275" y="692150"/>
            <a:ext cx="565150" cy="565150"/>
          </a:xfrm>
          <a:prstGeom prst="rect">
            <a:avLst/>
          </a:prstGeom>
          <a:noFill/>
          <a:ln w="9525">
            <a:noFill/>
            <a:miter lim="800000"/>
            <a:headEnd/>
            <a:tailEnd/>
          </a:ln>
        </p:spPr>
      </p:pic>
      <p:sp>
        <p:nvSpPr>
          <p:cNvPr id="75812" name="Rectangle 36"/>
          <p:cNvSpPr>
            <a:spLocks/>
          </p:cNvSpPr>
          <p:nvPr/>
        </p:nvSpPr>
        <p:spPr bwMode="auto">
          <a:xfrm>
            <a:off x="0" y="1901825"/>
            <a:ext cx="7770813" cy="3373438"/>
          </a:xfrm>
          <a:prstGeom prst="rect">
            <a:avLst/>
          </a:prstGeom>
          <a:noFill/>
          <a:ln w="9525">
            <a:noFill/>
            <a:miter lim="800000"/>
            <a:headEnd/>
            <a:tailEnd/>
          </a:ln>
        </p:spPr>
        <p:txBody>
          <a:bodyPr/>
          <a:lstStyle/>
          <a:p>
            <a:pPr marL="457200" indent="-457200" defTabSz="914400">
              <a:lnSpc>
                <a:spcPct val="80000"/>
              </a:lnSpc>
              <a:spcBef>
                <a:spcPts val="2000"/>
              </a:spcBef>
              <a:buClr>
                <a:srgbClr val="8E887C"/>
              </a:buClr>
              <a:buFont typeface="Wingdings" pitchFamily="2" charset="2"/>
              <a:buNone/>
            </a:pPr>
            <a:r>
              <a:rPr lang="pt-BR" sz="1400" u="sng">
                <a:solidFill>
                  <a:schemeClr val="tx2"/>
                </a:solidFill>
                <a:latin typeface="Times New Roman" pitchFamily="18" charset="0"/>
              </a:rPr>
              <a:t>Tipo de Hemoglobina:</a:t>
            </a:r>
            <a:r>
              <a:rPr lang="pt-BR" sz="1400">
                <a:solidFill>
                  <a:schemeClr val="tx2"/>
                </a:solidFill>
                <a:latin typeface="Times New Roman" pitchFamily="18" charset="0"/>
              </a:rPr>
              <a:t> a Hemoglobina fetal (HbF) desvia a curva para a esquerda, enquanto que a Hemoglobina do adulto desvia para a direita (Figura).</a:t>
            </a:r>
          </a:p>
          <a:p>
            <a:pPr marL="457200" indent="-457200" defTabSz="914400">
              <a:lnSpc>
                <a:spcPct val="80000"/>
              </a:lnSpc>
              <a:spcBef>
                <a:spcPts val="2000"/>
              </a:spcBef>
              <a:buClr>
                <a:srgbClr val="8E887C"/>
              </a:buClr>
              <a:buFont typeface="Wingdings" pitchFamily="2" charset="2"/>
              <a:buNone/>
            </a:pPr>
            <a:r>
              <a:rPr lang="pt-BR" sz="1400" u="sng">
                <a:solidFill>
                  <a:schemeClr val="tx2"/>
                </a:solidFill>
                <a:latin typeface="Times New Roman" pitchFamily="18" charset="0"/>
              </a:rPr>
              <a:t>Hipotermia: </a:t>
            </a:r>
            <a:r>
              <a:rPr lang="pt-BR" sz="1400">
                <a:solidFill>
                  <a:schemeClr val="tx2"/>
                </a:solidFill>
                <a:latin typeface="Times New Roman" pitchFamily="18" charset="0"/>
              </a:rPr>
              <a:t>Desvia para a esquerda (razão pela qual o bebê hipotérmico tem uma cor vermelho vivo, podendo inclusive desorientar o médico, pensando que o RN está bem(Figura) </a:t>
            </a:r>
          </a:p>
          <a:p>
            <a:pPr marL="457200" indent="-457200" defTabSz="914400">
              <a:lnSpc>
                <a:spcPct val="80000"/>
              </a:lnSpc>
              <a:spcBef>
                <a:spcPts val="2000"/>
              </a:spcBef>
              <a:buClr>
                <a:srgbClr val="8E887C"/>
              </a:buClr>
              <a:buFont typeface="Wingdings" pitchFamily="2" charset="2"/>
              <a:buNone/>
            </a:pPr>
            <a:r>
              <a:rPr lang="pt-BR" sz="1400" u="sng">
                <a:solidFill>
                  <a:schemeClr val="tx2"/>
                </a:solidFill>
                <a:latin typeface="Times New Roman" pitchFamily="18" charset="0"/>
              </a:rPr>
              <a:t>Hipertermia:</a:t>
            </a:r>
            <a:r>
              <a:rPr lang="pt-BR" sz="1400">
                <a:solidFill>
                  <a:schemeClr val="tx2"/>
                </a:solidFill>
                <a:latin typeface="Times New Roman" pitchFamily="18" charset="0"/>
              </a:rPr>
              <a:t> Desvia para a direita (Figura)</a:t>
            </a:r>
          </a:p>
          <a:p>
            <a:pPr marL="457200" indent="-457200" defTabSz="914400">
              <a:lnSpc>
                <a:spcPct val="80000"/>
              </a:lnSpc>
              <a:spcBef>
                <a:spcPts val="2000"/>
              </a:spcBef>
              <a:buClr>
                <a:srgbClr val="8E887C"/>
              </a:buClr>
              <a:buFont typeface="Wingdings" pitchFamily="2" charset="2"/>
              <a:buNone/>
            </a:pPr>
            <a:r>
              <a:rPr lang="pt-BR" sz="1400" u="sng">
                <a:solidFill>
                  <a:schemeClr val="tx2"/>
                </a:solidFill>
                <a:latin typeface="Times New Roman" pitchFamily="18" charset="0"/>
              </a:rPr>
              <a:t>Alcalose:</a:t>
            </a:r>
            <a:r>
              <a:rPr lang="pt-BR" sz="1400">
                <a:solidFill>
                  <a:schemeClr val="tx2"/>
                </a:solidFill>
                <a:latin typeface="Times New Roman" pitchFamily="18" charset="0"/>
              </a:rPr>
              <a:t> Desvia para a esquerda (figura.)</a:t>
            </a:r>
            <a:endParaRPr lang="pt-BR" sz="1400" u="sng">
              <a:solidFill>
                <a:schemeClr val="tx2"/>
              </a:solidFill>
              <a:latin typeface="Times New Roman" pitchFamily="18" charset="0"/>
            </a:endParaRPr>
          </a:p>
          <a:p>
            <a:pPr marL="457200" indent="-457200" defTabSz="914400">
              <a:lnSpc>
                <a:spcPct val="80000"/>
              </a:lnSpc>
              <a:spcBef>
                <a:spcPts val="2000"/>
              </a:spcBef>
              <a:buClr>
                <a:srgbClr val="8E887C"/>
              </a:buClr>
              <a:buFont typeface="Wingdings" pitchFamily="2" charset="2"/>
              <a:buNone/>
            </a:pPr>
            <a:r>
              <a:rPr lang="pt-BR" sz="1400" u="sng">
                <a:solidFill>
                  <a:schemeClr val="tx2"/>
                </a:solidFill>
                <a:latin typeface="Times New Roman" pitchFamily="18" charset="0"/>
              </a:rPr>
              <a:t>Acidose: </a:t>
            </a:r>
            <a:r>
              <a:rPr lang="pt-BR" sz="1400">
                <a:solidFill>
                  <a:schemeClr val="tx2"/>
                </a:solidFill>
                <a:latin typeface="Times New Roman" pitchFamily="18" charset="0"/>
              </a:rPr>
              <a:t>Desvia para a direita (figura)</a:t>
            </a:r>
          </a:p>
          <a:p>
            <a:pPr marL="457200" indent="-457200" defTabSz="914400">
              <a:lnSpc>
                <a:spcPct val="80000"/>
              </a:lnSpc>
              <a:spcBef>
                <a:spcPts val="2000"/>
              </a:spcBef>
              <a:buClr>
                <a:srgbClr val="8E887C"/>
              </a:buClr>
              <a:buFont typeface="Wingdings" pitchFamily="2" charset="2"/>
              <a:buChar char=""/>
            </a:pPr>
            <a:r>
              <a:rPr lang="pt-BR" sz="1400">
                <a:solidFill>
                  <a:schemeClr val="tx2"/>
                </a:solidFill>
                <a:latin typeface="Times New Roman" pitchFamily="18" charset="0"/>
              </a:rPr>
              <a:t>	Sob circunstâncias normais, estes fatores  trabalham para o benefício fisiológico do organismo. Por exemplo: o metabolismo dos tecidos produz mais Hidrogênios e CO2  que resultam  num discreto desvio da curva de disssociação para a direita, resultando assim quantidades aumentadas de O2 aos tecidos. Agora, um desvio </a:t>
            </a:r>
            <a:r>
              <a:rPr lang="pt-BR" sz="1400" u="sng">
                <a:solidFill>
                  <a:schemeClr val="tx2"/>
                </a:solidFill>
                <a:latin typeface="Times New Roman" pitchFamily="18" charset="0"/>
              </a:rPr>
              <a:t>súbito e grave</a:t>
            </a:r>
            <a:r>
              <a:rPr lang="pt-BR" sz="1400">
                <a:solidFill>
                  <a:schemeClr val="tx2"/>
                </a:solidFill>
                <a:latin typeface="Times New Roman" pitchFamily="18" charset="0"/>
              </a:rPr>
              <a:t> para a direita , ocorre uma diminuição resultante no O2 disponível ao tecido, devido a uma diminuição do </a:t>
            </a:r>
            <a:r>
              <a:rPr lang="pt-BR" sz="1400" u="sng">
                <a:solidFill>
                  <a:schemeClr val="tx2"/>
                </a:solidFill>
                <a:latin typeface="Times New Roman" pitchFamily="18" charset="0"/>
              </a:rPr>
              <a:t>teor de O2</a:t>
            </a:r>
            <a:r>
              <a:rPr lang="pt-BR" sz="1400">
                <a:solidFill>
                  <a:schemeClr val="tx2"/>
                </a:solidFill>
                <a:latin typeface="Times New Roman" pitchFamily="18" charset="0"/>
              </a:rPr>
              <a:t> (veja a frente).O aumento da afinidade da Hemoglobina pelo O2 é controlado por uma enzima, a 2, 3 - Difosfoglicerato (2, 3 - DPG) que modula a afinidade pelo O2  através da ligação com a Desoxihemoglobina, reduzindo, assim, a quantidade de Hemoglobina disponível para ligação com o O2.</a:t>
            </a:r>
          </a:p>
          <a:p>
            <a:pPr marL="457200" indent="-457200" defTabSz="914400">
              <a:lnSpc>
                <a:spcPct val="80000"/>
              </a:lnSpc>
              <a:spcBef>
                <a:spcPts val="2000"/>
              </a:spcBef>
              <a:buClr>
                <a:srgbClr val="8E887C"/>
              </a:buClr>
              <a:buFont typeface="Wingdings" pitchFamily="2" charset="2"/>
              <a:buChar char=""/>
            </a:pPr>
            <a:r>
              <a:rPr lang="pt-BR" sz="1400">
                <a:solidFill>
                  <a:schemeClr val="tx2"/>
                </a:solidFill>
                <a:latin typeface="Times New Roman" pitchFamily="18" charset="0"/>
              </a:rPr>
              <a:t>	Quando há um aumento no 2, 3 - DPG intraeritrocitário, a curva desvia para a direita, facilitando a liberação de O2  aos tecidos (tem sido encontrado aumento de 2, 3 - DPG  na anemia, doença cardíaca e doença pulmonar).</a:t>
            </a:r>
          </a:p>
        </p:txBody>
      </p:sp>
      <p:pic>
        <p:nvPicPr>
          <p:cNvPr id="75813" name="Picture 37"/>
          <p:cNvPicPr>
            <a:picLocks noChangeAspect="1" noChangeArrowheads="1"/>
          </p:cNvPicPr>
          <p:nvPr/>
        </p:nvPicPr>
        <p:blipFill>
          <a:blip r:embed="rId5"/>
          <a:srcRect/>
          <a:stretch>
            <a:fillRect/>
          </a:stretch>
        </p:blipFill>
        <p:spPr bwMode="auto">
          <a:xfrm>
            <a:off x="6515099" y="2724103"/>
            <a:ext cx="2511425" cy="1593850"/>
          </a:xfrm>
          <a:prstGeom prst="rect">
            <a:avLst/>
          </a:prstGeom>
          <a:noFill/>
          <a:ln w="57150">
            <a:solidFill>
              <a:srgbClr val="0000FF"/>
            </a:solidFill>
            <a:miter lim="800000"/>
            <a:headEnd/>
            <a:tailEnd/>
          </a:ln>
        </p:spPr>
      </p:pic>
    </p:spTree>
  </p:cSld>
  <p:clrMapOvr>
    <a:masterClrMapping/>
  </p:clrMapOvr>
  <p:transition spd="slow">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36" name="Group 8"/>
          <p:cNvGraphicFramePr>
            <a:graphicFrameLocks noGrp="1"/>
          </p:cNvGraphicFramePr>
          <p:nvPr>
            <p:ph idx="4294967295"/>
          </p:nvPr>
        </p:nvGraphicFramePr>
        <p:xfrm>
          <a:off x="1927225" y="2393950"/>
          <a:ext cx="5570538" cy="1195388"/>
        </p:xfrm>
        <a:graphic>
          <a:graphicData uri="http://schemas.openxmlformats.org/drawingml/2006/table">
            <a:tbl>
              <a:tblPr/>
              <a:tblGrid>
                <a:gridCol w="4302125"/>
                <a:gridCol w="1268413"/>
              </a:tblGrid>
              <a:tr h="1195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999999"/>
                          </a:solidFill>
                          <a:effectLst/>
                          <a:latin typeface="Verdana" pitchFamily="34" charset="0"/>
                        </a:rPr>
                        <a:t>Assistência respirat</a:t>
                      </a:r>
                      <a:r>
                        <a:rPr kumimoji="0" lang="en-US" sz="1400" b="1" i="0" u="none" strike="noStrike" cap="none" normalizeH="0" baseline="0" smtClean="0">
                          <a:ln>
                            <a:noFill/>
                          </a:ln>
                          <a:solidFill>
                            <a:srgbClr val="999999"/>
                          </a:solidFill>
                          <a:effectLst/>
                          <a:latin typeface="Calisto MT"/>
                        </a:rPr>
                        <a:t>ó</a:t>
                      </a:r>
                      <a:r>
                        <a:rPr kumimoji="0" lang="en-US" sz="1400" b="1" i="0" u="none" strike="noStrike" cap="none" normalizeH="0" baseline="0" smtClean="0">
                          <a:ln>
                            <a:noFill/>
                          </a:ln>
                          <a:solidFill>
                            <a:srgbClr val="999999"/>
                          </a:solidFill>
                          <a:effectLst/>
                          <a:latin typeface="Verdana" pitchFamily="34" charset="0"/>
                        </a:rPr>
                        <a:t>ria ao rec</a:t>
                      </a:r>
                      <a:r>
                        <a:rPr kumimoji="0" lang="en-US" sz="1400" b="1" i="0" u="none" strike="noStrike" cap="none" normalizeH="0" baseline="0" smtClean="0">
                          <a:ln>
                            <a:noFill/>
                          </a:ln>
                          <a:solidFill>
                            <a:srgbClr val="999999"/>
                          </a:solidFill>
                          <a:effectLst/>
                          <a:latin typeface="Calisto MT"/>
                        </a:rPr>
                        <a:t>é</a:t>
                      </a:r>
                      <a:r>
                        <a:rPr kumimoji="0" lang="en-US" sz="1400" b="1" i="0" u="none" strike="noStrike" cap="none" normalizeH="0" baseline="0" smtClean="0">
                          <a:ln>
                            <a:noFill/>
                          </a:ln>
                          <a:solidFill>
                            <a:srgbClr val="999999"/>
                          </a:solidFill>
                          <a:effectLst/>
                          <a:latin typeface="Verdana" pitchFamily="34" charset="0"/>
                        </a:rPr>
                        <a:t>m-nascido</a:t>
                      </a:r>
                      <a:r>
                        <a:rPr kumimoji="0" lang="en-US" sz="1400" b="0" i="0" u="none" strike="noStrike" cap="none" normalizeH="0" baseline="0" smtClean="0">
                          <a:ln>
                            <a:noFill/>
                          </a:ln>
                          <a:solidFill>
                            <a:schemeClr val="tx1"/>
                          </a:solidFill>
                          <a:effectLst/>
                          <a:latin typeface="Calisto MT"/>
                        </a:rPr>
                        <a:t/>
                      </a:r>
                      <a:br>
                        <a:rPr kumimoji="0" lang="en-US" sz="1400" b="0" i="0" u="none" strike="noStrike" cap="none" normalizeH="0" baseline="0" smtClean="0">
                          <a:ln>
                            <a:noFill/>
                          </a:ln>
                          <a:solidFill>
                            <a:schemeClr val="tx1"/>
                          </a:solidFill>
                          <a:effectLst/>
                          <a:latin typeface="Calisto MT"/>
                        </a:rPr>
                      </a:br>
                      <a:r>
                        <a:rPr kumimoji="0" lang="en-US" sz="1400" b="0" i="0" u="none" strike="noStrike" cap="none" normalizeH="0" baseline="0" smtClean="0">
                          <a:ln>
                            <a:noFill/>
                          </a:ln>
                          <a:solidFill>
                            <a:srgbClr val="999999"/>
                          </a:solidFill>
                          <a:effectLst/>
                          <a:latin typeface="Verdana" pitchFamily="34" charset="0"/>
                        </a:rPr>
                        <a:t>Autor(es): Jefferson Guimarães Resende, Paulo R. Margotto</a:t>
                      </a:r>
                      <a:endParaRPr kumimoji="0" lang="en-US" sz="1400" b="0" i="0" u="none" strike="noStrike" cap="none" normalizeH="0" baseline="0" smtClean="0">
                        <a:ln>
                          <a:noFill/>
                        </a:ln>
                        <a:solidFill>
                          <a:schemeClr val="tx1"/>
                        </a:solidFill>
                        <a:effectLst/>
                        <a:latin typeface="Calisto MT"/>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Calisto MT"/>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73737" name="Picture 6" descr="link2">
            <a:hlinkClick r:id="rId2"/>
          </p:cNvPr>
          <p:cNvPicPr>
            <a:picLocks noChangeAspect="1" noChangeArrowheads="1"/>
          </p:cNvPicPr>
          <p:nvPr/>
        </p:nvPicPr>
        <p:blipFill>
          <a:blip r:embed="rId3"/>
          <a:srcRect/>
          <a:stretch>
            <a:fillRect/>
          </a:stretch>
        </p:blipFill>
        <p:spPr bwMode="auto">
          <a:xfrm>
            <a:off x="7497763" y="2786063"/>
            <a:ext cx="506412" cy="411162"/>
          </a:xfrm>
          <a:prstGeom prst="rect">
            <a:avLst/>
          </a:prstGeom>
          <a:noFill/>
          <a:ln w="9525">
            <a:noFill/>
            <a:miter lim="800000"/>
            <a:headEnd/>
            <a:tailEnd/>
          </a:ln>
        </p:spPr>
      </p:pic>
      <p:sp>
        <p:nvSpPr>
          <p:cNvPr id="73738" name="Text Box 20"/>
          <p:cNvSpPr txBox="1">
            <a:spLocks noChangeArrowheads="1"/>
          </p:cNvSpPr>
          <p:nvPr/>
        </p:nvSpPr>
        <p:spPr bwMode="auto">
          <a:xfrm>
            <a:off x="190500" y="4011613"/>
            <a:ext cx="8751888" cy="366712"/>
          </a:xfrm>
          <a:prstGeom prst="rect">
            <a:avLst/>
          </a:prstGeom>
          <a:noFill/>
          <a:ln w="9525">
            <a:noFill/>
            <a:miter lim="800000"/>
            <a:headEnd/>
            <a:tailEnd/>
          </a:ln>
        </p:spPr>
        <p:txBody>
          <a:bodyPr wrap="none">
            <a:spAutoFit/>
          </a:bodyPr>
          <a:lstStyle/>
          <a:p>
            <a:pPr defTabSz="914400"/>
            <a:r>
              <a:rPr lang="pt-BR">
                <a:solidFill>
                  <a:srgbClr val="0000FF"/>
                </a:solidFill>
                <a:latin typeface="Calisto MT"/>
                <a:ea typeface="MS PGothic" pitchFamily="34" charset="-128"/>
              </a:rPr>
              <a:t>Capítulo do livro Assistência ao Recém-Nascido de Risco, ESCS, Brasília, 3ª Edição</a:t>
            </a:r>
          </a:p>
        </p:txBody>
      </p:sp>
      <p:pic>
        <p:nvPicPr>
          <p:cNvPr id="73739" name="Picture 19"/>
          <p:cNvPicPr>
            <a:picLocks noChangeAspect="1"/>
          </p:cNvPicPr>
          <p:nvPr/>
        </p:nvPicPr>
        <p:blipFill>
          <a:blip r:embed="rId4"/>
          <a:srcRect/>
          <a:stretch>
            <a:fillRect/>
          </a:stretch>
        </p:blipFill>
        <p:spPr bwMode="auto">
          <a:xfrm>
            <a:off x="3567113" y="4565650"/>
            <a:ext cx="1033462" cy="1412875"/>
          </a:xfrm>
          <a:prstGeom prst="rect">
            <a:avLst/>
          </a:prstGeom>
          <a:noFill/>
          <a:ln w="12700">
            <a:noFill/>
            <a:miter lim="0"/>
            <a:headEnd/>
            <a:tailEnd/>
          </a:ln>
        </p:spPr>
      </p:pic>
      <p:sp>
        <p:nvSpPr>
          <p:cNvPr id="73740" name="AutoShape 12"/>
          <p:cNvSpPr>
            <a:spLocks noChangeArrowheads="1"/>
          </p:cNvSpPr>
          <p:nvPr/>
        </p:nvSpPr>
        <p:spPr bwMode="auto">
          <a:xfrm>
            <a:off x="7116763" y="5757863"/>
            <a:ext cx="976312"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spd="slow">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4294967295"/>
          </p:nvPr>
        </p:nvSpPr>
        <p:spPr>
          <a:xfrm>
            <a:off x="685800" y="188913"/>
            <a:ext cx="7770813" cy="5514975"/>
          </a:xfrm>
        </p:spPr>
        <p:txBody>
          <a:bodyPr/>
          <a:lstStyle/>
          <a:p>
            <a:pPr algn="ctr">
              <a:lnSpc>
                <a:spcPct val="80000"/>
              </a:lnSpc>
              <a:buFont typeface="Wingdings" pitchFamily="2" charset="2"/>
              <a:buNone/>
            </a:pPr>
            <a:r>
              <a:rPr lang="pt-BR" sz="1400" b="1" smtClean="0">
                <a:latin typeface="Times New Roman" pitchFamily="18" charset="0"/>
              </a:rPr>
              <a:t>Conceitos da fisiologia respiratória:</a:t>
            </a:r>
            <a:endParaRPr lang="pt-BR" sz="1400" smtClean="0">
              <a:latin typeface="Times New Roman" pitchFamily="18" charset="0"/>
            </a:endParaRPr>
          </a:p>
          <a:p>
            <a:pPr>
              <a:lnSpc>
                <a:spcPct val="80000"/>
              </a:lnSpc>
              <a:buFont typeface="Wingdings" pitchFamily="2" charset="2"/>
              <a:buNone/>
            </a:pPr>
            <a:r>
              <a:rPr lang="pt-BR" sz="1400" smtClean="0">
                <a:latin typeface="Times New Roman" pitchFamily="18" charset="0"/>
              </a:rPr>
              <a:t> - </a:t>
            </a:r>
            <a:r>
              <a:rPr lang="pt-BR" sz="1400" b="1" smtClean="0">
                <a:solidFill>
                  <a:srgbClr val="150FFF"/>
                </a:solidFill>
                <a:latin typeface="Times New Roman" pitchFamily="18" charset="0"/>
              </a:rPr>
              <a:t>Complacência:</a:t>
            </a:r>
            <a:r>
              <a:rPr lang="pt-BR" sz="1400" smtClean="0">
                <a:solidFill>
                  <a:srgbClr val="150FFF"/>
                </a:solidFill>
                <a:latin typeface="Times New Roman" pitchFamily="18" charset="0"/>
              </a:rPr>
              <a:t> </a:t>
            </a:r>
          </a:p>
          <a:p>
            <a:pPr>
              <a:lnSpc>
                <a:spcPct val="80000"/>
              </a:lnSpc>
            </a:pPr>
            <a:r>
              <a:rPr lang="pt-BR" sz="1400" smtClean="0">
                <a:latin typeface="Times New Roman" pitchFamily="18" charset="0"/>
              </a:rPr>
              <a:t>	É a propriedade de distensibilidade pulmonar e da parede torácica (expressa a variação de pressão necessária para permitir o acesso de determinado volume gasoso nos pulmões). Um RN sem doença pulmonar tem complacência que varia de 3 a 6 ml/cm H</a:t>
            </a:r>
            <a:r>
              <a:rPr lang="pt-BR" sz="1400" b="1" smtClean="0">
                <a:latin typeface="Times New Roman" pitchFamily="18" charset="0"/>
              </a:rPr>
              <a:t>2</a:t>
            </a:r>
            <a:r>
              <a:rPr lang="pt-BR" sz="1400" smtClean="0">
                <a:latin typeface="Times New Roman" pitchFamily="18" charset="0"/>
              </a:rPr>
              <a:t>O ou seja, após encher o </a:t>
            </a:r>
          </a:p>
          <a:p>
            <a:pPr>
              <a:lnSpc>
                <a:spcPct val="80000"/>
              </a:lnSpc>
              <a:buFont typeface="Wingdings" pitchFamily="2" charset="2"/>
              <a:buNone/>
            </a:pPr>
            <a:r>
              <a:rPr lang="pt-BR" sz="1400" smtClean="0">
                <a:latin typeface="Times New Roman" pitchFamily="18" charset="0"/>
              </a:rPr>
              <a:t>          pulmão, cada vez que colocarmos mais 3 a 6 ml de gás no seu interior haverá incremento de 1 cm água na pressão de distensão. Por outro lado, em um RN com </a:t>
            </a:r>
            <a:r>
              <a:rPr lang="pt-BR" sz="1400" b="1" smtClean="0">
                <a:latin typeface="Times New Roman" pitchFamily="18" charset="0"/>
              </a:rPr>
              <a:t>DMH</a:t>
            </a:r>
            <a:r>
              <a:rPr lang="pt-BR" sz="1400" smtClean="0">
                <a:latin typeface="Times New Roman" pitchFamily="18" charset="0"/>
              </a:rPr>
              <a:t>, que caracteristicamente apresenta uma diminuição da complacência pulmonar (0,5 ml a 1 ml/ cm H</a:t>
            </a:r>
            <a:r>
              <a:rPr lang="pt-BR" sz="1400" b="1" smtClean="0">
                <a:latin typeface="Times New Roman" pitchFamily="18" charset="0"/>
              </a:rPr>
              <a:t>2</a:t>
            </a:r>
            <a:r>
              <a:rPr lang="pt-BR" sz="1400" smtClean="0">
                <a:latin typeface="Times New Roman" pitchFamily="18" charset="0"/>
              </a:rPr>
              <a:t>O), se quisermos aumentar o volume pulmonar em 6 ml, devemos aumentar a pressão de distensão em 6 a 12 cm de água.</a:t>
            </a:r>
          </a:p>
          <a:p>
            <a:pPr>
              <a:lnSpc>
                <a:spcPct val="80000"/>
              </a:lnSpc>
              <a:buFont typeface="Wingdings" pitchFamily="2" charset="2"/>
              <a:buNone/>
            </a:pPr>
            <a:r>
              <a:rPr lang="pt-BR" sz="1400" smtClean="0">
                <a:latin typeface="Times New Roman" pitchFamily="18" charset="0"/>
              </a:rPr>
              <a:t> - </a:t>
            </a:r>
            <a:r>
              <a:rPr lang="pt-BR" sz="1400" b="1" smtClean="0">
                <a:solidFill>
                  <a:srgbClr val="150FFF"/>
                </a:solidFill>
                <a:latin typeface="Times New Roman" pitchFamily="18" charset="0"/>
              </a:rPr>
              <a:t>Resistência</a:t>
            </a:r>
            <a:r>
              <a:rPr lang="pt-BR" sz="1400" smtClean="0">
                <a:solidFill>
                  <a:srgbClr val="150FFF"/>
                </a:solidFill>
                <a:latin typeface="Times New Roman" pitchFamily="18" charset="0"/>
              </a:rPr>
              <a:t>:</a:t>
            </a:r>
          </a:p>
          <a:p>
            <a:pPr>
              <a:lnSpc>
                <a:spcPct val="80000"/>
              </a:lnSpc>
            </a:pPr>
            <a:r>
              <a:rPr lang="pt-BR" sz="1400" smtClean="0">
                <a:latin typeface="Times New Roman" pitchFamily="18" charset="0"/>
              </a:rPr>
              <a:t>        É uma medida da capacidade, inerente das vias aéreas, de resistir à entrada de ar.       O RN, principalmente o prematuro, com suas vias aéreas estreitas, impõe significativa resistência à circulação de gases. A necessidade de intubá-los com tubos de 2 a 2,5 mm de  diâmetro interno impõe grande dificuldade de fazermos com que a pressão de distensão imposta pelo respirador atinja os alvéolos,  no tempo reservado à inspiração;   assim, devemos  usar o tubo endotraqueal de maior diâmetro interno possível, o menor comprimento do tubo, reduzir ao máximo a velocidade do fluxo de  gases  no interior  do tubo através da redução do fluxo de admissão de gases (FAG) de gases no circuito do respirador.</a:t>
            </a:r>
          </a:p>
          <a:p>
            <a:pPr>
              <a:lnSpc>
                <a:spcPct val="80000"/>
              </a:lnSpc>
              <a:buFont typeface="Wingdings" pitchFamily="2" charset="2"/>
              <a:buNone/>
            </a:pPr>
            <a:r>
              <a:rPr lang="pt-BR" sz="1400" smtClean="0">
                <a:latin typeface="Times New Roman" pitchFamily="18" charset="0"/>
              </a:rPr>
              <a:t>                  A resistência é expressa em cm de água /L/seg. RN intubados têm resistência entre 50 e 150 cm de água/L/seg. (sem o tubo: 20 a 40 cmH</a:t>
            </a:r>
            <a:r>
              <a:rPr lang="pt-BR" sz="1400" b="1" smtClean="0">
                <a:latin typeface="Times New Roman" pitchFamily="18" charset="0"/>
              </a:rPr>
              <a:t>2</a:t>
            </a:r>
            <a:r>
              <a:rPr lang="pt-BR" sz="1400" smtClean="0">
                <a:latin typeface="Times New Roman" pitchFamily="18" charset="0"/>
              </a:rPr>
              <a:t>O/L/seg.). Quanto maior a resistência, menor a possibilidade do volume esperado atingir o alvéolo (o pulmão se enche lentamente).-</a:t>
            </a:r>
          </a:p>
          <a:p>
            <a:pPr>
              <a:lnSpc>
                <a:spcPct val="80000"/>
              </a:lnSpc>
              <a:buFont typeface="Wingdings" pitchFamily="2" charset="2"/>
              <a:buNone/>
            </a:pPr>
            <a:r>
              <a:rPr lang="pt-BR" sz="1400" smtClean="0">
                <a:latin typeface="Times New Roman" pitchFamily="18" charset="0"/>
              </a:rPr>
              <a:t>                Como interpretar a Resistência:</a:t>
            </a:r>
          </a:p>
          <a:p>
            <a:pPr>
              <a:lnSpc>
                <a:spcPct val="80000"/>
              </a:lnSpc>
              <a:buFont typeface="Wingdings" pitchFamily="2" charset="2"/>
              <a:buNone/>
            </a:pPr>
            <a:r>
              <a:rPr lang="pt-BR" sz="1400" smtClean="0">
                <a:latin typeface="Times New Roman" pitchFamily="18" charset="0"/>
              </a:rPr>
              <a:t>               No RN consegue-se passar l litro de gás através de sua via aérea em 1 segundo, desde que seja exercida uma pressão de até 40 cm de H</a:t>
            </a:r>
            <a:r>
              <a:rPr lang="pt-BR" sz="1400" b="1" smtClean="0">
                <a:latin typeface="Times New Roman" pitchFamily="18" charset="0"/>
              </a:rPr>
              <a:t>2</a:t>
            </a:r>
            <a:r>
              <a:rPr lang="pt-BR" sz="1400" smtClean="0">
                <a:latin typeface="Times New Roman" pitchFamily="18" charset="0"/>
              </a:rPr>
              <a:t>O (RN sem tubo) ou até 150 cm H</a:t>
            </a:r>
            <a:r>
              <a:rPr lang="pt-BR" sz="1400" b="1" smtClean="0">
                <a:latin typeface="Times New Roman" pitchFamily="18" charset="0"/>
              </a:rPr>
              <a:t>2</a:t>
            </a:r>
            <a:r>
              <a:rPr lang="pt-BR" sz="1400" smtClean="0">
                <a:latin typeface="Times New Roman" pitchFamily="18" charset="0"/>
              </a:rPr>
              <a:t>O (RN com o tubo endotraqueal).</a:t>
            </a:r>
            <a:endParaRPr lang="pt-BR" sz="1400" b="1" smtClean="0">
              <a:latin typeface="Times New Roman" pitchFamily="18" charset="0"/>
            </a:endParaRPr>
          </a:p>
          <a:p>
            <a:pPr>
              <a:lnSpc>
                <a:spcPct val="80000"/>
              </a:lnSpc>
              <a:buFont typeface="Wingdings" pitchFamily="2" charset="2"/>
              <a:buNone/>
            </a:pPr>
            <a:endParaRPr lang="pt-BR" sz="1400" smtClean="0">
              <a:latin typeface="Times New Roman" pitchFamily="18" charset="0"/>
            </a:endParaRPr>
          </a:p>
        </p:txBody>
      </p:sp>
      <p:sp>
        <p:nvSpPr>
          <p:cNvPr id="81924" name="AutoShape 4"/>
          <p:cNvSpPr>
            <a:spLocks noChangeArrowheads="1"/>
          </p:cNvSpPr>
          <p:nvPr/>
        </p:nvSpPr>
        <p:spPr bwMode="auto">
          <a:xfrm>
            <a:off x="7742238" y="5514975"/>
            <a:ext cx="976312"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spd="slow">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4294967295"/>
          </p:nvPr>
        </p:nvSpPr>
        <p:spPr>
          <a:xfrm>
            <a:off x="685800" y="171450"/>
            <a:ext cx="7770813" cy="3657600"/>
          </a:xfrm>
        </p:spPr>
        <p:txBody>
          <a:bodyPr/>
          <a:lstStyle/>
          <a:p>
            <a:pPr>
              <a:lnSpc>
                <a:spcPct val="80000"/>
              </a:lnSpc>
              <a:buFont typeface="Wingdings" pitchFamily="2" charset="2"/>
              <a:buNone/>
            </a:pPr>
            <a:r>
              <a:rPr lang="pt-BR" sz="1400" b="1" smtClean="0">
                <a:latin typeface="Times New Roman" pitchFamily="18" charset="0"/>
              </a:rPr>
              <a:t>- </a:t>
            </a:r>
            <a:r>
              <a:rPr lang="pt-BR" sz="1400" b="1" smtClean="0">
                <a:solidFill>
                  <a:srgbClr val="150FFF"/>
                </a:solidFill>
                <a:latin typeface="Times New Roman" pitchFamily="18" charset="0"/>
              </a:rPr>
              <a:t>Constante de tempo</a:t>
            </a:r>
            <a:r>
              <a:rPr lang="pt-BR" sz="1400" b="1" smtClean="0">
                <a:latin typeface="Times New Roman" pitchFamily="18" charset="0"/>
              </a:rPr>
              <a:t>: </a:t>
            </a:r>
            <a:endParaRPr lang="pt-BR" sz="1400" smtClean="0">
              <a:latin typeface="Times New Roman" pitchFamily="18" charset="0"/>
            </a:endParaRPr>
          </a:p>
          <a:p>
            <a:pPr>
              <a:lnSpc>
                <a:spcPct val="80000"/>
              </a:lnSpc>
            </a:pPr>
            <a:r>
              <a:rPr lang="pt-BR" sz="1400" smtClean="0">
                <a:latin typeface="Times New Roman" pitchFamily="18" charset="0"/>
              </a:rPr>
              <a:t>É o tempo requerido para equilibrar as pressões entre a via aérea e o alvéolo (por definição, uma constante de tempo é o tempo necessário para que a pressão intra-alveolar atinja 63% da pressão da via aérea), sendo definida como o produto da complacência pela resistência. A constante de tempo traduz a velocidade com que uma unidade pulmonar se enche ou se esvazia; quando atingida esta pressão de equilíbrio (o que ocorrerá entre 3 a 5 constantes de tempo), não haverá mais a modificação no fluxo ou no volume. Quanto maior a complacência, maior o tempo necessário para </a:t>
            </a:r>
          </a:p>
          <a:p>
            <a:pPr>
              <a:lnSpc>
                <a:spcPct val="80000"/>
              </a:lnSpc>
              <a:buFont typeface="Wingdings" pitchFamily="2" charset="2"/>
              <a:buNone/>
            </a:pPr>
            <a:r>
              <a:rPr lang="pt-BR" sz="1400" smtClean="0">
                <a:latin typeface="Times New Roman" pitchFamily="18" charset="0"/>
              </a:rPr>
              <a:t>          encher o pulmão; quanto maior a resistência, maior a dificuldade para o gás passar através das vias aéreas; ambas interferem na velocidade com que a pressão dentro do alvéolo se iguala àquela existente no circuito de ventilação.</a:t>
            </a:r>
          </a:p>
          <a:p>
            <a:pPr>
              <a:lnSpc>
                <a:spcPct val="80000"/>
              </a:lnSpc>
              <a:buFont typeface="Wingdings" pitchFamily="2" charset="2"/>
              <a:buNone/>
            </a:pPr>
            <a:r>
              <a:rPr lang="pt-BR" sz="1400" smtClean="0">
                <a:latin typeface="Times New Roman" pitchFamily="18" charset="0"/>
              </a:rPr>
              <a:t>          Na doença da membrana hialina (DMH) a constante de tempo é pequena, pois a complacência é pequena (assim podemos distribuir o gradiente de pressão para dentro dos pulmões em um menor tempo do que numa situação de complacência normal).</a:t>
            </a:r>
          </a:p>
          <a:p>
            <a:pPr>
              <a:lnSpc>
                <a:spcPct val="80000"/>
              </a:lnSpc>
              <a:buFont typeface="Wingdings" pitchFamily="2" charset="2"/>
              <a:buNone/>
            </a:pPr>
            <a:r>
              <a:rPr lang="pt-BR" sz="1400" smtClean="0">
                <a:latin typeface="Times New Roman" pitchFamily="18" charset="0"/>
              </a:rPr>
              <a:t>          Na Aspiração Meconial a constante de tempo é maior, devendo ser proporcionado um tempo inspiratório prolongado para que o equilíbrio pressórico seja atingido entre a via aérea e os alvéolos. A dificuldade em ventilar um RN com Aspiração Meconial se deve ao fato de que, como alguns alvéolos estão mais obstruídos (constante de tempo maior), do que outros (constante de tempo menor), ao propiciarmos um tempo inspiratório curto, estaremos ventilando apenas áreas não obstruídas e ao propiciarmos um TI longo, estaremos correndo o risco de hiper-distender as unidades alveolares desobstruídas.</a:t>
            </a:r>
          </a:p>
          <a:p>
            <a:pPr>
              <a:lnSpc>
                <a:spcPct val="80000"/>
              </a:lnSpc>
              <a:buFont typeface="Wingdings" pitchFamily="2" charset="2"/>
              <a:buNone/>
            </a:pPr>
            <a:r>
              <a:rPr lang="pt-BR" sz="1400" smtClean="0">
                <a:latin typeface="Times New Roman" pitchFamily="18" charset="0"/>
              </a:rPr>
              <a:t>          Aplicando os mesmos conceitos de constante de tempo, sabemos que devemos permitir um tempo adequado para que haja </a:t>
            </a:r>
            <a:r>
              <a:rPr lang="pt-BR" sz="1400" b="1" i="1" smtClean="0">
                <a:latin typeface="Times New Roman" pitchFamily="18" charset="0"/>
              </a:rPr>
              <a:t>esvaziamento</a:t>
            </a:r>
            <a:r>
              <a:rPr lang="pt-BR" sz="1400" smtClean="0">
                <a:latin typeface="Times New Roman" pitchFamily="18" charset="0"/>
              </a:rPr>
              <a:t> do alvéolo. Quando há diminuição da complacência pulmonar (maior tendência retrátil pulmonar) como na DMH, o esvaziamento alveolar é mais rápido; já na condição em que se observa aumento da resistência, como na Aspiração Meconial, o esvaziamento alveolar é mais lento e, neste caso, é necessário um tempo expiratório maior, caso contrário se cria condições para haver aprisionamento de ar nos alvéolos (</a:t>
            </a:r>
            <a:r>
              <a:rPr lang="pt-BR" sz="1400" i="1" smtClean="0">
                <a:latin typeface="Times New Roman" pitchFamily="18" charset="0"/>
              </a:rPr>
              <a:t>air trapping</a:t>
            </a:r>
            <a:r>
              <a:rPr lang="pt-BR" sz="1400" smtClean="0">
                <a:latin typeface="Times New Roman" pitchFamily="18" charset="0"/>
              </a:rPr>
              <a:t>).</a:t>
            </a:r>
          </a:p>
          <a:p>
            <a:pPr>
              <a:lnSpc>
                <a:spcPct val="80000"/>
              </a:lnSpc>
              <a:buFont typeface="Wingdings" pitchFamily="2" charset="2"/>
              <a:buNone/>
            </a:pPr>
            <a:r>
              <a:rPr lang="pt-BR" sz="1400" smtClean="0">
                <a:latin typeface="Times New Roman" pitchFamily="18" charset="0"/>
              </a:rPr>
              <a:t>          Assim, levando-se em consideração os conceitos expostos, devemos calibrar os parâmetros do ventilador baseados nas necessidades de troca do RN, e em acordo com a doença que o levou à ventilação pulmonar mecânica.</a:t>
            </a:r>
          </a:p>
          <a:p>
            <a:pPr>
              <a:lnSpc>
                <a:spcPct val="80000"/>
              </a:lnSpc>
            </a:pPr>
            <a:endParaRPr lang="pt-BR" sz="800" smtClean="0"/>
          </a:p>
        </p:txBody>
      </p:sp>
    </p:spTree>
  </p:cSld>
  <p:clrMapOvr>
    <a:masterClrMapping/>
  </p:clrMapOvr>
  <p:transition spd="slow">
    <p:fade/>
  </p:transition>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Folio">
  <a:themeElements>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fontScheme name="Folio">
      <a:majorFont>
        <a:latin typeface="Calisto MT"/>
        <a:ea typeface=""/>
        <a:cs typeface=""/>
        <a:font script="Jpan" typeface="ＭＳ 明朝"/>
      </a:majorFont>
      <a:minorFont>
        <a:latin typeface="Calisto MT"/>
        <a:ea typeface=""/>
        <a:cs typeface=""/>
        <a:font script="Jpan" typeface="ＭＳ 明朝"/>
      </a:minorFont>
    </a:fontScheme>
    <a:fmtScheme name="Folio">
      <a:fillStyleLst>
        <a:solidFill>
          <a:schemeClr val="phClr"/>
        </a:solidFill>
        <a:blipFill rotWithShape="1">
          <a:blip xmlns:r="http://schemas.openxmlformats.org/officeDocument/2006/relationships" r:embed="rId1">
            <a:duotone>
              <a:schemeClr val="phClr">
                <a:shade val="30000"/>
                <a:satMod val="120000"/>
              </a:schemeClr>
              <a:schemeClr val="phClr">
                <a:tint val="70000"/>
                <a:satMod val="350000"/>
                <a:lumMod val="110000"/>
              </a:schemeClr>
            </a:duotone>
          </a:blip>
          <a:stretch/>
        </a:blipFill>
        <a:blipFill rotWithShape="1">
          <a:blip xmlns:r="http://schemas.openxmlformats.org/officeDocument/2006/relationships" r:embed="rId2">
            <a:duotone>
              <a:schemeClr val="phClr">
                <a:shade val="40000"/>
                <a:satMod val="120000"/>
              </a:schemeClr>
              <a:schemeClr val="phClr">
                <a:tint val="70000"/>
                <a:satMod val="300000"/>
                <a:lumMod val="110000"/>
              </a:schemeClr>
            </a:duotone>
          </a:blip>
          <a:tile tx="0" ty="0" sx="50000" sy="50000" flip="none" algn="tl"/>
        </a:blip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38100" dist="25400" dir="5400000" algn="br" rotWithShape="0">
              <a:srgbClr val="000000">
                <a:alpha val="50000"/>
              </a:srgbClr>
            </a:outerShdw>
          </a:effectLst>
        </a:effectStyle>
        <a:effectStyle>
          <a:effectLst>
            <a:innerShdw blurRad="190500" dist="25400">
              <a:srgbClr val="000000">
                <a:alpha val="50000"/>
              </a:srgbClr>
            </a:innerShdw>
          </a:effectLst>
        </a:effectStyle>
      </a:effectStyleLst>
      <a:bgFillStyleLst>
        <a:blipFill rotWithShape="1">
          <a:blip xmlns:r="http://schemas.openxmlformats.org/officeDocument/2006/relationships" r:embed="rId3">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4">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5">
            <a:duotone>
              <a:schemeClr val="phClr">
                <a:shade val="3000"/>
                <a:lumMod val="10000"/>
              </a:schemeClr>
              <a:schemeClr val="phClr">
                <a:tint val="91000"/>
                <a:satMod val="500000"/>
                <a:lumMod val="125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themeOverride>
</file>

<file path=docProps/app.xml><?xml version="1.0" encoding="utf-8"?>
<Properties xmlns="http://schemas.openxmlformats.org/officeDocument/2006/extended-properties" xmlns:vt="http://schemas.openxmlformats.org/officeDocument/2006/docPropsVTypes">
  <Template>Folio.thmx</Template>
  <TotalTime>654</TotalTime>
  <Words>2067</Words>
  <Application>Microsoft Office PowerPoint</Application>
  <PresentationFormat>Apresentação na tela (4:3)</PresentationFormat>
  <Paragraphs>276</Paragraphs>
  <Slides>40</Slides>
  <Notes>7</Notes>
  <HiddenSlides>0</HiddenSlides>
  <MMClips>0</MMClips>
  <ScaleCrop>false</ScaleCrop>
  <HeadingPairs>
    <vt:vector size="4" baseType="variant">
      <vt:variant>
        <vt:lpstr>Tema</vt:lpstr>
      </vt:variant>
      <vt:variant>
        <vt:i4>1</vt:i4>
      </vt:variant>
      <vt:variant>
        <vt:lpstr>Títulos de slides</vt:lpstr>
      </vt:variant>
      <vt:variant>
        <vt:i4>40</vt:i4>
      </vt:variant>
    </vt:vector>
  </HeadingPairs>
  <TitlesOfParts>
    <vt:vector size="41" baseType="lpstr">
      <vt:lpstr>Folio</vt:lpstr>
      <vt:lpstr>VENTILAÇÃO MECÂNICA</vt:lpstr>
      <vt:lpstr>Diferenças Anatômicas e Fisiológicas</vt:lpstr>
      <vt:lpstr>Apresentação do PowerPoint</vt:lpstr>
      <vt:lpstr>Apresentação do PowerPoint</vt:lpstr>
      <vt:lpstr>Alvéolos</vt:lpstr>
      <vt:lpstr>Ventilação Colateral</vt:lpstr>
      <vt:lpstr>Resistência ao Fluxo </vt:lpstr>
      <vt:lpstr>Resistência ao Fluxo</vt:lpstr>
      <vt:lpstr>Complacência</vt:lpstr>
      <vt:lpstr>Complacência Torácica</vt:lpstr>
      <vt:lpstr>Complacência Torácica</vt:lpstr>
      <vt:lpstr>Complacência Torácica</vt:lpstr>
      <vt:lpstr>Apresentação do PowerPoint</vt:lpstr>
      <vt:lpstr>Complacência Pulmonar</vt:lpstr>
      <vt:lpstr>Apresentação do PowerPoint</vt:lpstr>
      <vt:lpstr>Apresentação do PowerPoint</vt:lpstr>
      <vt:lpstr>Apresentação do PowerPoint</vt:lpstr>
      <vt:lpstr>Apresentação do PowerPoint</vt:lpstr>
      <vt:lpstr>Constante de Tempo</vt:lpstr>
      <vt:lpstr>Apresentação do PowerPoint</vt:lpstr>
      <vt:lpstr>Apresentação do PowerPoint</vt:lpstr>
      <vt:lpstr>Respiração Normal</vt:lpstr>
      <vt:lpstr>Hipoventilação</vt:lpstr>
      <vt:lpstr>Hipoventilação</vt:lpstr>
      <vt:lpstr>Hipoventilação</vt:lpstr>
      <vt:lpstr>Distúrbio V/Q</vt:lpstr>
      <vt:lpstr>Distúrbio V/Q</vt:lpstr>
      <vt:lpstr>Difusão</vt:lpstr>
      <vt:lpstr>Distúrbio de Difusão</vt:lpstr>
      <vt:lpstr>Transporte Gasoso</vt:lpstr>
      <vt:lpstr>Curva de dissociação da Hb</vt:lpstr>
      <vt:lpstr>Apresentação do PowerPoint</vt:lpstr>
      <vt:lpstr>Referencial Bibliográfico</vt:lpstr>
      <vt:lpstr>Nota do Editor do site, Dr. Paulo R. Margotto Consultem também!</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Tatiane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Fisiologia Pulmonar</dc:title>
  <dc:creator>Tatiane  Oliveira</dc:creator>
  <cp:lastModifiedBy>Paulo</cp:lastModifiedBy>
  <cp:revision>29</cp:revision>
  <dcterms:created xsi:type="dcterms:W3CDTF">2013-11-02T12:09:56Z</dcterms:created>
  <dcterms:modified xsi:type="dcterms:W3CDTF">2014-01-31T21:21:34Z</dcterms:modified>
</cp:coreProperties>
</file>