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94" r:id="rId17"/>
    <p:sldId id="272" r:id="rId18"/>
    <p:sldId id="273" r:id="rId19"/>
    <p:sldId id="274" r:id="rId20"/>
    <p:sldId id="275" r:id="rId21"/>
    <p:sldId id="295" r:id="rId22"/>
    <p:sldId id="276" r:id="rId23"/>
    <p:sldId id="296" r:id="rId24"/>
    <p:sldId id="297" r:id="rId25"/>
    <p:sldId id="298" r:id="rId26"/>
    <p:sldId id="299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315" r:id="rId36"/>
    <p:sldId id="285" r:id="rId37"/>
    <p:sldId id="286" r:id="rId38"/>
    <p:sldId id="300" r:id="rId39"/>
    <p:sldId id="287" r:id="rId40"/>
    <p:sldId id="288" r:id="rId41"/>
    <p:sldId id="289" r:id="rId42"/>
    <p:sldId id="290" r:id="rId43"/>
    <p:sldId id="291" r:id="rId44"/>
    <p:sldId id="292" r:id="rId45"/>
    <p:sldId id="301" r:id="rId46"/>
    <p:sldId id="293" r:id="rId47"/>
    <p:sldId id="303" r:id="rId48"/>
    <p:sldId id="304" r:id="rId49"/>
    <p:sldId id="312" r:id="rId50"/>
    <p:sldId id="309" r:id="rId51"/>
    <p:sldId id="306" r:id="rId52"/>
    <p:sldId id="310" r:id="rId53"/>
    <p:sldId id="305" r:id="rId54"/>
    <p:sldId id="307" r:id="rId55"/>
    <p:sldId id="308" r:id="rId56"/>
    <p:sldId id="311" r:id="rId57"/>
    <p:sldId id="313" r:id="rId58"/>
    <p:sldId id="314" r:id="rId59"/>
  </p:sldIdLst>
  <p:sldSz cx="13004800" cy="9753600"/>
  <p:notesSz cx="6858000" cy="9144000"/>
  <p:defaultTextStyle>
    <a:defPPr>
      <a:defRPr lang="pt-BR"/>
    </a:defPPr>
    <a:lvl1pPr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1pPr>
    <a:lvl2pPr marL="4572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2pPr>
    <a:lvl3pPr marL="9144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3pPr>
    <a:lvl4pPr marL="13716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4pPr>
    <a:lvl5pPr marL="1828800" algn="l" defTabSz="584200" rtl="0" fontAlgn="base">
      <a:spcBef>
        <a:spcPct val="0"/>
      </a:spcBef>
      <a:spcAft>
        <a:spcPct val="0"/>
      </a:spcAft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5pPr>
    <a:lvl6pPr marL="22860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6pPr>
    <a:lvl7pPr marL="27432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7pPr>
    <a:lvl8pPr marL="32004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8pPr>
    <a:lvl9pPr marL="3657600" algn="l" defTabSz="914400" rtl="0" eaLnBrk="1" latinLnBrk="0" hangingPunct="1">
      <a:defRPr sz="4000" i="1" kern="1200">
        <a:solidFill>
          <a:srgbClr val="073E86"/>
        </a:solidFill>
        <a:latin typeface="Hoefler Text"/>
        <a:ea typeface="Hoefler Text"/>
        <a:cs typeface="Hoefler Text"/>
        <a:sym typeface="Hoefler Tex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3300"/>
    <a:srgbClr val="FFCC66"/>
    <a:srgbClr val="FFFF00"/>
    <a:srgbClr val="3333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D1E0EB"/>
          </a:solidFill>
        </a:fill>
      </a:tcStyle>
    </a:wholeTbl>
    <a:band2H>
      <a:tcTxStyle/>
      <a:tcStyle>
        <a:tcBdr/>
        <a:fill>
          <a:solidFill>
            <a:srgbClr val="EAF0F5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F3E8D2"/>
          </a:solidFill>
        </a:fill>
      </a:tcStyle>
    </a:wholeTbl>
    <a:band2H>
      <a:tcTxStyle/>
      <a:tcStyle>
        <a:tcBdr/>
        <a:fill>
          <a:solidFill>
            <a:srgbClr val="F9F4EA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D9D3DE"/>
          </a:solidFill>
        </a:fill>
      </a:tcStyle>
    </a:wholeTbl>
    <a:band2H>
      <a:tcTxStyle/>
      <a:tcStyle>
        <a:tcBdr/>
        <a:fill>
          <a:solidFill>
            <a:srgbClr val="EDEAE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8ED"/>
          </a:solidFill>
        </a:fill>
      </a:tcStyle>
    </a:wholeTbl>
    <a:band2H>
      <a:tcTxStyle/>
      <a:tcStyle>
        <a:tcBdr/>
        <a:fill>
          <a:solidFill>
            <a:srgbClr val="86837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73E86"/>
              </a:solidFill>
              <a:prstDash val="solid"/>
              <a:round/>
            </a:ln>
          </a:top>
          <a:bottom>
            <a:ln w="25400" cap="flat">
              <a:solidFill>
                <a:srgbClr val="073E8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6837F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73E86"/>
              </a:solidFill>
              <a:prstDash val="solid"/>
              <a:round/>
            </a:ln>
          </a:top>
          <a:bottom>
            <a:ln w="25400" cap="flat">
              <a:solidFill>
                <a:srgbClr val="073E8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ff">
        <a:font>
          <a:latin typeface="Hoefler Text"/>
          <a:ea typeface="Hoefler Text"/>
          <a:cs typeface="Hoefler Text"/>
        </a:font>
        <a:srgbClr val="073E86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CACDD8"/>
          </a:solidFill>
        </a:fill>
      </a:tcStyle>
    </a:wholeTbl>
    <a:band2H>
      <a:tcTxStyle/>
      <a:tcStyle>
        <a:tcBdr/>
        <a:fill>
          <a:solidFill>
            <a:srgbClr val="E6E8ED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381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381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073E86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86837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solidFill>
            <a:srgbClr val="86837F">
              <a:alpha val="20000"/>
            </a:srgbClr>
          </a:solidFill>
        </a:fill>
      </a:tcStyle>
    </a:firstCol>
    <a:la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50800" cap="flat">
              <a:solidFill>
                <a:srgbClr val="86837F"/>
              </a:solidFill>
              <a:prstDash val="solid"/>
              <a:round/>
            </a:ln>
          </a:top>
          <a:bottom>
            <a:ln w="127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Hoefler Text"/>
          <a:ea typeface="Hoefler Text"/>
          <a:cs typeface="Hoefler Text"/>
        </a:font>
        <a:srgbClr val="86837F"/>
      </a:tcTxStyle>
      <a:tcStyle>
        <a:tcBdr>
          <a:left>
            <a:ln w="12700" cap="flat">
              <a:solidFill>
                <a:srgbClr val="86837F"/>
              </a:solidFill>
              <a:prstDash val="solid"/>
              <a:round/>
            </a:ln>
          </a:left>
          <a:right>
            <a:ln w="12700" cap="flat">
              <a:solidFill>
                <a:srgbClr val="86837F"/>
              </a:solidFill>
              <a:prstDash val="solid"/>
              <a:round/>
            </a:ln>
          </a:right>
          <a:top>
            <a:ln w="12700" cap="flat">
              <a:solidFill>
                <a:srgbClr val="86837F"/>
              </a:solidFill>
              <a:prstDash val="solid"/>
              <a:round/>
            </a:ln>
          </a:top>
          <a:bottom>
            <a:ln w="25400" cap="flat">
              <a:solidFill>
                <a:srgbClr val="86837F"/>
              </a:solidFill>
              <a:prstDash val="solid"/>
              <a:round/>
            </a:ln>
          </a:bottom>
          <a:insideH>
            <a:ln w="12700" cap="flat">
              <a:solidFill>
                <a:srgbClr val="86837F"/>
              </a:solidFill>
              <a:prstDash val="solid"/>
              <a:round/>
            </a:ln>
          </a:insideH>
          <a:insideV>
            <a:ln w="12700" cap="flat">
              <a:solidFill>
                <a:srgbClr val="86837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378" y="-101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hape 100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45059" name="Shape 101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ingbat_h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8763" y="5264150"/>
            <a:ext cx="7407275" cy="3937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841500" y="2273300"/>
            <a:ext cx="9321800" cy="2819400"/>
          </a:xfrm>
          <a:prstGeom prst="rect">
            <a:avLst/>
          </a:prstGeom>
        </p:spPr>
        <p:txBody>
          <a:bodyPr anchor="b"/>
          <a:lstStyle>
            <a:lvl1pPr>
              <a:defRPr sz="7600">
                <a:solidFill>
                  <a:srgbClr val="F4D799"/>
                </a:solidFill>
                <a:effectLst>
                  <a:outerShdw blurRad="25400" dist="25400" dir="162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body" sz="quarter" idx="1"/>
          </p:nvPr>
        </p:nvSpPr>
        <p:spPr>
          <a:xfrm>
            <a:off x="1841500" y="5905500"/>
            <a:ext cx="9321800" cy="1409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1pPr>
            <a:lvl2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2pPr>
            <a:lvl3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3pPr>
            <a:lvl4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4pPr>
            <a:lvl5pPr marL="0" indent="0" algn="ctr">
              <a:spcBef>
                <a:spcPts val="0"/>
              </a:spcBef>
              <a:buSzTx/>
              <a:buNone/>
              <a:defRPr sz="3400">
                <a:solidFill>
                  <a:srgbClr val="C8AF7B"/>
                </a:solidFill>
                <a:effectLst>
                  <a:outerShdw blurRad="25400" dist="12700" dir="16200000" rotWithShape="0">
                    <a:srgbClr val="000000">
                      <a:alpha val="48000"/>
                    </a:srgbClr>
                  </a:outerShdw>
                </a:effectLst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i="1">
                <a:solidFill>
                  <a:srgbClr val="F4E1B9"/>
                </a:solidFill>
              </a:defRPr>
            </a:lvl1pPr>
          </a:lstStyle>
          <a:p>
            <a:pPr>
              <a:defRPr/>
            </a:pPr>
            <a:fld id="{F1222F5D-CA41-4F15-B5F4-A20B1401C36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pic" sz="half" idx="13"/>
          </p:nvPr>
        </p:nvSpPr>
        <p:spPr>
          <a:xfrm>
            <a:off x="7070725" y="1714500"/>
            <a:ext cx="4733925" cy="631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774700" y="2717800"/>
            <a:ext cx="6045200" cy="2438400"/>
          </a:xfrm>
          <a:prstGeom prst="rect">
            <a:avLst/>
          </a:prstGeom>
        </p:spPr>
        <p:txBody>
          <a:bodyPr anchor="b"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23" name="Shape 23"/>
          <p:cNvSpPr>
            <a:spLocks noGrp="1"/>
          </p:cNvSpPr>
          <p:nvPr>
            <p:ph type="body" sz="quarter" idx="1"/>
          </p:nvPr>
        </p:nvSpPr>
        <p:spPr>
          <a:xfrm>
            <a:off x="774700" y="5168900"/>
            <a:ext cx="6045200" cy="2755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  <a:lvl2pPr marL="0" indent="0" algn="ctr">
              <a:spcBef>
                <a:spcPts val="0"/>
              </a:spcBef>
              <a:buSzTx/>
              <a:buNone/>
              <a:defRPr sz="3600"/>
            </a:lvl2pPr>
            <a:lvl3pPr marL="0" indent="0" algn="ctr">
              <a:spcBef>
                <a:spcPts val="0"/>
              </a:spcBef>
              <a:buSzTx/>
              <a:buNone/>
              <a:defRPr sz="3600"/>
            </a:lvl3pPr>
            <a:lvl4pPr marL="0" indent="0" algn="ctr">
              <a:spcBef>
                <a:spcPts val="0"/>
              </a:spcBef>
              <a:buSzTx/>
              <a:buNone/>
              <a:defRPr sz="3600"/>
            </a:lvl4pPr>
            <a:lvl5pPr marL="0" indent="0" algn="ctr">
              <a:spcBef>
                <a:spcPts val="0"/>
              </a:spcBef>
              <a:buSzTx/>
              <a:buNone/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7C36A-3FB7-44EA-8259-FC9C92E62E7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Shape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02C0-E6EC-4B81-BD4A-BE5C6BE74CC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xfrm>
            <a:off x="1270000" y="2984500"/>
            <a:ext cx="10464800" cy="5715000"/>
          </a:xfrm>
          <a:prstGeom prst="rect">
            <a:avLst/>
          </a:prstGeom>
        </p:spPr>
        <p:txBody>
          <a:bodyPr/>
          <a:lstStyle>
            <a:lvl1pPr marL="419100" indent="-419100">
              <a:spcBef>
                <a:spcPts val="2800"/>
              </a:spcBef>
              <a:buBlip>
                <a:blip r:embed="rId3"/>
              </a:buBlip>
              <a:defRPr sz="3600"/>
            </a:lvl1pPr>
            <a:lvl2pPr marL="838200" indent="-419100">
              <a:spcBef>
                <a:spcPts val="2800"/>
              </a:spcBef>
              <a:buBlip>
                <a:blip r:embed="rId3"/>
              </a:buBlip>
              <a:defRPr sz="3600"/>
            </a:lvl2pPr>
            <a:lvl3pPr marL="1257300" indent="-419100">
              <a:spcBef>
                <a:spcPts val="2800"/>
              </a:spcBef>
              <a:buBlip>
                <a:blip r:embed="rId3"/>
              </a:buBlip>
              <a:defRPr sz="3600"/>
            </a:lvl3pPr>
            <a:lvl4pPr marL="1676400" indent="-419100">
              <a:spcBef>
                <a:spcPts val="2800"/>
              </a:spcBef>
              <a:buBlip>
                <a:blip r:embed="rId3"/>
              </a:buBlip>
              <a:defRPr sz="3600"/>
            </a:lvl4pPr>
            <a:lvl5pPr marL="2095500" indent="-419100">
              <a:spcBef>
                <a:spcPts val="2800"/>
              </a:spcBef>
              <a:buBlip>
                <a:blip r:embed="rId3"/>
              </a:buBlip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Shape 4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C8641-3B19-401D-83B8-F3E90FB1180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pic" sz="quarter" idx="13"/>
          </p:nvPr>
        </p:nvSpPr>
        <p:spPr>
          <a:xfrm>
            <a:off x="7569200" y="3302000"/>
            <a:ext cx="3810000" cy="5080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body" sz="half" idx="1"/>
          </p:nvPr>
        </p:nvSpPr>
        <p:spPr>
          <a:xfrm>
            <a:off x="1270000" y="2984500"/>
            <a:ext cx="5257800" cy="5715000"/>
          </a:xfrm>
          <a:prstGeom prst="rect">
            <a:avLst/>
          </a:prstGeom>
        </p:spPr>
        <p:txBody>
          <a:bodyPr/>
          <a:lstStyle>
            <a:lvl1pPr marL="419100" indent="-419100">
              <a:spcBef>
                <a:spcPts val="2800"/>
              </a:spcBef>
              <a:buBlip>
                <a:blip r:embed="rId3"/>
              </a:buBlip>
              <a:defRPr sz="3600"/>
            </a:lvl1pPr>
            <a:lvl2pPr marL="838200" indent="-419100">
              <a:spcBef>
                <a:spcPts val="2800"/>
              </a:spcBef>
              <a:buBlip>
                <a:blip r:embed="rId3"/>
              </a:buBlip>
              <a:defRPr sz="3600"/>
            </a:lvl2pPr>
            <a:lvl3pPr marL="1257300" indent="-419100">
              <a:spcBef>
                <a:spcPts val="2800"/>
              </a:spcBef>
              <a:buBlip>
                <a:blip r:embed="rId3"/>
              </a:buBlip>
              <a:defRPr sz="3600"/>
            </a:lvl3pPr>
            <a:lvl4pPr marL="1676400" indent="-419100">
              <a:spcBef>
                <a:spcPts val="2800"/>
              </a:spcBef>
              <a:buBlip>
                <a:blip r:embed="rId3"/>
              </a:buBlip>
              <a:defRPr sz="3600"/>
            </a:lvl4pPr>
            <a:lvl5pPr marL="2095500" indent="-419100">
              <a:spcBef>
                <a:spcPts val="2800"/>
              </a:spcBef>
              <a:buBlip>
                <a:blip r:embed="rId3"/>
              </a:buBlip>
              <a:defRPr sz="3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Shape 5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67EA7-0DE3-4C85-A209-3D2FF982B3F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>
            <a:spLocks noGrp="1"/>
          </p:cNvSpPr>
          <p:nvPr>
            <p:ph type="pic" sz="quarter" idx="13"/>
          </p:nvPr>
        </p:nvSpPr>
        <p:spPr>
          <a:xfrm>
            <a:off x="6719758" y="4990856"/>
            <a:ext cx="5410202" cy="381000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59" name="Shape 59"/>
          <p:cNvSpPr>
            <a:spLocks noGrp="1"/>
          </p:cNvSpPr>
          <p:nvPr>
            <p:ph type="pic" sz="quarter" idx="14"/>
          </p:nvPr>
        </p:nvSpPr>
        <p:spPr>
          <a:xfrm>
            <a:off x="6719758" y="939556"/>
            <a:ext cx="5410202" cy="381000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60" name="Shape 60"/>
          <p:cNvSpPr>
            <a:spLocks noGrp="1"/>
          </p:cNvSpPr>
          <p:nvPr>
            <p:ph type="pic" sz="half" idx="15"/>
          </p:nvPr>
        </p:nvSpPr>
        <p:spPr>
          <a:xfrm>
            <a:off x="979662" y="939800"/>
            <a:ext cx="5499103" cy="7861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5" name="Shape 4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AB191-118D-4884-B18E-6E1C4DF81DD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2400"/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9" name="Shape 69"/>
          <p:cNvSpPr>
            <a:spLocks noGrp="1"/>
          </p:cNvSpPr>
          <p:nvPr>
            <p:ph type="body" sz="quarter" idx="13"/>
          </p:nvPr>
        </p:nvSpPr>
        <p:spPr>
          <a:xfrm>
            <a:off x="1270000" y="4241800"/>
            <a:ext cx="10464800" cy="736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436A5-DC3B-4ECF-ACD5-7BAF6EA1E40B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r>
              <a:rPr lang="pt-BR" noProof="0" smtClean="0">
                <a:sym typeface="Hoefler Text"/>
              </a:rPr>
              <a:t>Clique no ícone para adicionar uma imagem</a:t>
            </a:r>
            <a:endParaRPr noProof="0">
              <a:sym typeface="Hoefler Text"/>
            </a:endParaRPr>
          </a:p>
        </p:txBody>
      </p:sp>
      <p:sp>
        <p:nvSpPr>
          <p:cNvPr id="3" name="Shape 4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4BAC1-B3DA-4FCF-B8FE-F08DE12D8CA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3136F-5B0F-4B90-96FF-E7D6F543177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Shape 4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B2AEF-2F5E-474C-9134-145E7E4AA2C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270000" y="749300"/>
            <a:ext cx="10464800" cy="16510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/>
          <a:p>
            <a:r>
              <a:t>Clique para editar o título mestre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270000" y="825500"/>
            <a:ext cx="10464800" cy="81026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3"/>
              </a:buBlip>
            </a:lvl1pPr>
            <a:lvl2pPr>
              <a:buBlip>
                <a:blip r:embed="rId13"/>
              </a:buBlip>
            </a:lvl2pPr>
            <a:lvl3pPr>
              <a:buBlip>
                <a:blip r:embed="rId13"/>
              </a:buBlip>
            </a:lvl3pPr>
            <a:lvl4pPr>
              <a:buBlip>
                <a:blip r:embed="rId13"/>
              </a:buBlip>
            </a:lvl4pPr>
            <a:lvl5pPr>
              <a:buBlip>
                <a:blip r:embed="rId13"/>
              </a:buBlip>
            </a:lvl5pPr>
          </a:lstStyle>
          <a:p>
            <a:r>
              <a:t>Clique para editar o texto mestre</a:t>
            </a:r>
          </a:p>
          <a:p>
            <a:pPr lvl="1"/>
            <a:r>
              <a:t>Segundo nível</a:t>
            </a:r>
          </a:p>
          <a:p>
            <a:pPr lvl="2"/>
            <a:r>
              <a:t>Terceiro nível</a:t>
            </a:r>
          </a:p>
          <a:p>
            <a:pPr lvl="3"/>
            <a:r>
              <a:t>Quarto nível</a:t>
            </a:r>
          </a:p>
          <a:p>
            <a:pPr lvl="4"/>
            <a:r>
              <a:t>Quinto nível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249988" y="9359900"/>
            <a:ext cx="517525" cy="4064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 fontAlgn="auto" hangingPunct="0">
              <a:spcBef>
                <a:spcPts val="0"/>
              </a:spcBef>
              <a:spcAft>
                <a:spcPts val="0"/>
              </a:spcAft>
              <a:defRPr sz="2000" b="1" i="0" kern="0">
                <a:solidFill>
                  <a:srgbClr val="F3F1DF"/>
                </a:solidFill>
                <a:effectLst>
                  <a:outerShdw blurRad="25400" dist="12700" dir="16200000" rotWithShape="0">
                    <a:srgbClr val="000000">
                      <a:alpha val="80000"/>
                    </a:srgbClr>
                  </a:outerShdw>
                </a:effectLst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>
              <a:defRPr/>
            </a:pPr>
            <a:fld id="{21B3C7FA-F377-4386-83CD-AC979165104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38" r:id="rId2"/>
    <p:sldLayoutId id="2147483740" r:id="rId3"/>
    <p:sldLayoutId id="2147483741" r:id="rId4"/>
    <p:sldLayoutId id="2147483742" r:id="rId5"/>
    <p:sldLayoutId id="2147483737" r:id="rId6"/>
    <p:sldLayoutId id="2147483736" r:id="rId7"/>
    <p:sldLayoutId id="2147483735" r:id="rId8"/>
    <p:sldLayoutId id="2147483734" r:id="rId9"/>
    <p:sldLayoutId id="2147483733" r:id="rId10"/>
  </p:sldLayoutIdLst>
  <p:transition spd="med"/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6800"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latin typeface="Hoefler Text"/>
          <a:ea typeface="Hoefler Text"/>
          <a:cs typeface="Hoefler Text"/>
          <a:sym typeface="Hoefler Text"/>
        </a:defRPr>
      </a:lvl5pPr>
      <a:lvl6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6pPr>
      <a:lvl7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7pPr>
      <a:lvl8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8pPr>
      <a:lvl9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00" b="0" i="0" u="none" strike="noStrike" cap="none" spc="0" baseline="0">
          <a:ln>
            <a:noFill/>
          </a:ln>
          <a:solidFill>
            <a:srgbClr val="BCB08F"/>
          </a:solidFill>
          <a:effectLst>
            <a:outerShdw blurRad="12700" dist="12700" dir="16200000" rotWithShape="0">
              <a:srgbClr val="000000">
                <a:alpha val="50000"/>
              </a:srgbClr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9pPr>
    </p:titleStyle>
    <p:bodyStyle>
      <a:lvl1pPr marL="4826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1pPr>
      <a:lvl2pPr marL="9652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2pPr>
      <a:lvl3pPr marL="14478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3pPr>
      <a:lvl4pPr marL="19304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4pPr>
      <a:lvl5pPr marL="2413000" indent="-482600" algn="l" defTabSz="584200" rtl="0" eaLnBrk="0" fontAlgn="base" hangingPunct="0">
        <a:lnSpc>
          <a:spcPct val="120000"/>
        </a:lnSpc>
        <a:spcBef>
          <a:spcPts val="3200"/>
        </a:spcBef>
        <a:spcAft>
          <a:spcPct val="0"/>
        </a:spcAft>
        <a:buSzPct val="50000"/>
        <a:buBlip>
          <a:blip r:embed="rId13"/>
        </a:buBlip>
        <a:defRPr sz="4200" i="1">
          <a:solidFill>
            <a:srgbClr val="86837F"/>
          </a:solidFill>
          <a:effectLst>
            <a:outerShdw blurRad="25400" dist="12700" dir="5400000" rotWithShape="0">
              <a:srgbClr val="FFFFFF"/>
            </a:outerShdw>
          </a:effectLst>
          <a:latin typeface="Hoefler Text"/>
          <a:ea typeface="Hoefler Text"/>
          <a:cs typeface="Hoefler Text"/>
          <a:sym typeface="Hoefler Text"/>
        </a:defRPr>
      </a:lvl5pPr>
      <a:lvl6pPr marL="28956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6pPr>
      <a:lvl7pPr marL="33782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7pPr>
      <a:lvl8pPr marL="38608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8pPr>
      <a:lvl9pPr marL="4343400" marR="0" indent="-482600" algn="l" defTabSz="584200" rtl="0" eaLnBrk="1" latinLnBrk="0" hangingPunct="1">
        <a:lnSpc>
          <a:spcPct val="120000"/>
        </a:lnSpc>
        <a:spcBef>
          <a:spcPts val="3200"/>
        </a:spcBef>
        <a:spcAft>
          <a:spcPts val="0"/>
        </a:spcAft>
        <a:buClrTx/>
        <a:buSzPct val="50000"/>
        <a:buFontTx/>
        <a:buBlip>
          <a:blip r:embed="rId13"/>
        </a:buBlip>
        <a:tabLst/>
        <a:defRPr sz="4200" b="0" i="1" u="none" strike="noStrike" cap="none" spc="0" baseline="0">
          <a:ln>
            <a:noFill/>
          </a:ln>
          <a:solidFill>
            <a:srgbClr val="86837F">
              <a:alpha val="80000"/>
            </a:srgbClr>
          </a:solidFill>
          <a:effectLst>
            <a:outerShdw blurRad="25400" dist="12700" dir="5400000" rotWithShape="0">
              <a:srgbClr val="FFFFFF"/>
            </a:outerShdw>
          </a:effectLst>
          <a:uFillTx/>
          <a:latin typeface="Hoefler Text"/>
          <a:ea typeface="Hoefler Text"/>
          <a:cs typeface="Hoefler Text"/>
          <a:sym typeface="Hoefler Text"/>
        </a:defRPr>
      </a:lvl9pPr>
    </p:bodyStyle>
    <p:otherStyle>
      <a:lvl1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1pPr>
      <a:lvl2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2pPr>
      <a:lvl3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3pPr>
      <a:lvl4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4pPr>
      <a:lvl5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5pPr>
      <a:lvl6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6pPr>
      <a:lvl7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7pPr>
      <a:lvl8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8pPr>
      <a:lvl9pPr marL="0" marR="0" indent="0" algn="ctr" defTabSz="5842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1" i="0" u="none" strike="noStrike" cap="none" spc="0" baseline="0">
          <a:ln>
            <a:noFill/>
          </a:ln>
          <a:solidFill>
            <a:schemeClr val="tx1"/>
          </a:solidFill>
          <a:effectLst>
            <a:outerShdw blurRad="25400" dist="12700" dir="16200000" rotWithShape="0">
              <a:srgbClr val="000000">
                <a:alpha val="80000"/>
              </a:srgbClr>
            </a:outerShdw>
          </a:effectLst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ncbi.nlm.nih.gov/pubmed/26506411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Efeitos_Press_positiv-coracao.doc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e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8777673" TargetMode="Externa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DBP-alterac_estrut_cerebro_2015.ppt" TargetMode="Externa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Suporte-resp-minim-invasivo_2015.doc" TargetMode="Externa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Displasia_broncop_SIBEN_2012.doc" TargetMode="External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Nova_displasia_2011.ppt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hyperlink" Target="http://www.paulomargotto.com.br/documentos/reacoesinflamatoriadbp.doc" TargetMode="External"/><Relationship Id="rId4" Type="http://schemas.openxmlformats.org/officeDocument/2006/relationships/image" Target="../media/image20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ctrTitle"/>
          </p:nvPr>
        </p:nvSpPr>
        <p:spPr>
          <a:xfrm>
            <a:off x="1787525" y="2376488"/>
            <a:ext cx="9321800" cy="28194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449263" eaLnBrk="1" hangingPunct="1">
              <a:defRPr/>
            </a:pPr>
            <a:r>
              <a:rPr lang="pt-BR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Mecânica Cardíaca em Crianças com Displasia Broncopulmonar</a:t>
            </a:r>
            <a:r>
              <a:rPr lang="pt-BR" sz="5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5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Cardiac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Mechanics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in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Children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with</a:t>
            </a: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Bronchopulmonary</a:t>
            </a:r>
            <a:r>
              <a:rPr lang="pt-BR" sz="2400" b="1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pt-BR" sz="2400" b="1" dirty="0" err="1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Dysplasia</a:t>
            </a: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dirty="0" smtClean="0">
                <a:solidFill>
                  <a:srgbClr val="BCB08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sz="2400" dirty="0" smtClean="0">
              <a:solidFill>
                <a:srgbClr val="BCB08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4" name="Shape 104"/>
          <p:cNvSpPr>
            <a:spLocks noGrp="1"/>
          </p:cNvSpPr>
          <p:nvPr>
            <p:ph type="subTitle" sz="quarter" idx="1"/>
          </p:nvPr>
        </p:nvSpPr>
        <p:spPr>
          <a:xfrm>
            <a:off x="1930400" y="6162675"/>
            <a:ext cx="9321800" cy="2420938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Apresentação: Caroline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Caied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, Júlio Cezar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Protasio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, Pedro Henrique Alves </a:t>
            </a:r>
            <a:r>
              <a:rPr lang="pt-BR" sz="2400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Mendes-Universidade</a:t>
            </a: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Católica de Brasília</a:t>
            </a: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Coordenação: Paulo R. Margotto</a:t>
            </a: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www.paulomargotto.com.br</a:t>
            </a:r>
            <a:endParaRPr lang="pt-BR" sz="24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defTabSz="414338" eaLnBrk="1" hangingPunct="1">
              <a:lnSpc>
                <a:spcPct val="108000"/>
              </a:lnSpc>
              <a:spcBef>
                <a:spcPct val="0"/>
              </a:spcBef>
              <a:defRPr/>
            </a:pPr>
            <a:r>
              <a:rPr lang="pt-BR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Brasília, 31 de dezembro de 2015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4287838" y="5734050"/>
            <a:ext cx="41894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2400" i="0">
                <a:solidFill>
                  <a:srgbClr val="FFCC66"/>
                </a:solidFill>
              </a:rPr>
              <a:t>Neonatology 2016;109:44–51</a:t>
            </a:r>
            <a:br>
              <a:rPr lang="pt-BR" sz="2400" i="0">
                <a:solidFill>
                  <a:srgbClr val="FFCC66"/>
                </a:solidFill>
              </a:rPr>
            </a:br>
            <a:r>
              <a:rPr lang="pt-BR" i="0">
                <a:solidFill>
                  <a:srgbClr val="FFFF00"/>
                </a:solidFill>
              </a:rPr>
              <a:t/>
            </a:r>
            <a:br>
              <a:rPr lang="pt-BR" i="0">
                <a:solidFill>
                  <a:srgbClr val="FFFF00"/>
                </a:solidFill>
              </a:rPr>
            </a:br>
            <a:endParaRPr lang="pt-BR" i="0">
              <a:solidFill>
                <a:srgbClr val="FFFF00"/>
              </a:solidFill>
            </a:endParaRPr>
          </a:p>
        </p:txBody>
      </p:sp>
      <p:pic>
        <p:nvPicPr>
          <p:cNvPr id="6149" name="Picture 6" descr="20151208_1016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488" y="0"/>
            <a:ext cx="4046537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20151208_101451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77200" y="0"/>
            <a:ext cx="4283075" cy="261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8" descr="IMG-20151203-WA0000"/>
          <p:cNvPicPr>
            <a:picLocks noChangeAspect="1" noChangeArrowheads="1"/>
          </p:cNvPicPr>
          <p:nvPr/>
        </p:nvPicPr>
        <p:blipFill>
          <a:blip r:embed="rId5">
            <a:lum bright="18000"/>
          </a:blip>
          <a:srcRect/>
          <a:stretch>
            <a:fillRect/>
          </a:stretch>
        </p:blipFill>
        <p:spPr bwMode="auto">
          <a:xfrm>
            <a:off x="3694113" y="0"/>
            <a:ext cx="5165725" cy="261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9" descr="DSC0443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50" y="8305800"/>
            <a:ext cx="128333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6213" y="4662488"/>
            <a:ext cx="75533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xfrm>
            <a:off x="858798" y="3008313"/>
            <a:ext cx="10860127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700"/>
            </a:pPr>
            <a:r>
              <a:rPr sz="2700">
                <a:solidFill>
                  <a:srgbClr val="86837F">
                    <a:alpha val="80000"/>
                  </a:srgbClr>
                </a:solidFill>
              </a:rPr>
              <a:t>A Displasia broncopulmonar (DBP) permanece como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uma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das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complicações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 mais significante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 associada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à prematuridade </a:t>
            </a:r>
            <a:r>
              <a:rPr sz="2700" baseline="30000" smtClean="0">
                <a:solidFill>
                  <a:srgbClr val="86837F">
                    <a:alpha val="80000"/>
                  </a:srgbClr>
                </a:solidFill>
              </a:rPr>
              <a:t>1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.  Apesar da evolução dos cuidados ventilatórios, o uso de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ester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ó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ides 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pré-natais, terapia com surfactante pós-natal e avanços no cuidado neonatal terem reduzido significantemente o risco de desenvolvimento de DBP e ter aumentado a sobrevida de pré-termos extremos, observa-se como resultado uma incidência relativamente estática de DBP na década passada</a:t>
            </a:r>
            <a:r>
              <a:rPr sz="2700" baseline="30000">
                <a:solidFill>
                  <a:srgbClr val="86837F">
                    <a:alpha val="80000"/>
                  </a:srgbClr>
                </a:solidFill>
              </a:rPr>
              <a:t>2,3</a:t>
            </a:r>
            <a:r>
              <a:rPr sz="2700">
                <a:solidFill>
                  <a:srgbClr val="86837F">
                    <a:alpha val="80000"/>
                  </a:srgbClr>
                </a:solidFill>
              </a:rPr>
              <a:t>. A forma de DBP na era pós surfactante difere da descrição clássica de Northway et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al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</a:rPr>
              <a:t> de 1967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.</a:t>
            </a:r>
            <a:r>
              <a:rPr sz="2700" baseline="30000" smtClean="0">
                <a:solidFill>
                  <a:srgbClr val="86837F">
                    <a:alpha val="80000"/>
                  </a:srgbClr>
                </a:solidFill>
              </a:rPr>
              <a:t>4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endParaRPr sz="2700"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xfrm>
            <a:off x="1254125" y="3008313"/>
            <a:ext cx="10464800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A nova forma de DBP é caracterizada por estruturas alveolares simplificadas, alteração do desenvolvimento vascular com configuração capilar anormal e níveis variados de proliferação fibrosa intersticial</a:t>
            </a:r>
            <a:r>
              <a:rPr sz="2500" baseline="30000">
                <a:solidFill>
                  <a:srgbClr val="86837F">
                    <a:alpha val="80000"/>
                  </a:srgbClr>
                </a:solidFill>
              </a:rPr>
              <a:t>1,5,6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Acredita-se que o desenvolvimento vascular e alveolar prejudicado explica o desenvolvimento da doença cardiopulmonar e a hipertensão pulmonar</a:t>
            </a:r>
            <a:r>
              <a:rPr sz="2500" baseline="30000">
                <a:solidFill>
                  <a:srgbClr val="86837F">
                    <a:alpha val="80000"/>
                  </a:srgbClr>
                </a:solidFill>
              </a:rPr>
              <a:t>7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O consequente aumento da  </a:t>
            </a:r>
            <a:r>
              <a:rPr sz="2500" u="sng">
                <a:solidFill>
                  <a:srgbClr val="86837F">
                    <a:alpha val="80000"/>
                  </a:srgbClr>
                </a:solidFill>
              </a:rPr>
              <a:t>impedância</a:t>
            </a:r>
            <a:r>
              <a:rPr sz="2500">
                <a:solidFill>
                  <a:srgbClr val="86837F">
                    <a:alpha val="80000"/>
                  </a:srgbClr>
                </a:solidFill>
              </a:rPr>
              <a:t>  no fluxo pulmonar pode afetar os mecanismos do ventrículo direito (VD). Além disso, uma interação adversa ventricular-ventricular pode exercer influência nos mecanismos do ventrículo esquerdo (VE).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1"/>
          </p:nvPr>
        </p:nvSpPr>
        <p:spPr>
          <a:xfrm>
            <a:off x="1254125" y="3008313"/>
            <a:ext cx="10464800" cy="5715000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recente introdução  de “speckle-tracking” ecocardiograma</a:t>
            </a:r>
            <a:r>
              <a:rPr sz="2200" baseline="30000">
                <a:solidFill>
                  <a:srgbClr val="86837F">
                    <a:alpha val="80000"/>
                  </a:srgbClr>
                </a:solidFill>
              </a:rPr>
              <a:t>8</a:t>
            </a:r>
            <a:r>
              <a:rPr sz="2200">
                <a:solidFill>
                  <a:srgbClr val="86837F">
                    <a:alpha val="80000"/>
                  </a:srgbClr>
                </a:solidFill>
              </a:rPr>
              <a:t> permitiu a relativa “angle-independent” averiguação dos mecanismos miorcardicos em termos de deformação ventricular.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deformação linear do miocárdio é quantificada pela “strain”, que é definida como a alteração percentual no comprimento do segmento relacionada  ao comprimento  no final da diástole.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deformação de “LV” é descrita usualmente como a “strain” em três direções: longitudinal, circunferencial e radial, enquanto a deformação de “RV” é qualificada usualmente apenas no “strain” longitudinal devido ao rearranjo longitudinal em “RV” nas fibras miocardias.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200"/>
            </a:pPr>
            <a:r>
              <a:rPr sz="2200">
                <a:solidFill>
                  <a:srgbClr val="86837F">
                    <a:alpha val="80000"/>
                  </a:srgbClr>
                </a:solidFill>
              </a:rPr>
              <a:t>A velocidade de deformação do miocárdio reflete melhor a geração de força do miocárdio, que é quantificada pela taxa “strain”.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just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A mecânica cardíaca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em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crianças nascidas prematuras com DBP  ainda não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foi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bem esclarecidos. </a:t>
            </a:r>
          </a:p>
          <a:p>
            <a:pPr algn="ctr" eaLnBrk="1" fontAlgn="auto" hangingPunct="1">
              <a:lnSpc>
                <a:spcPct val="108000"/>
              </a:lnSpc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No presente estudo,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foi testada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hipótese de que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mecânica cardíaca está alterada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em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crianças prematuras nascidas com 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história de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DBP </a:t>
            </a: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e determinamos os fatores associados com as alterações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a mecânica ventricular</a:t>
            </a:r>
            <a:endParaRPr b="1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19" name="Shape 119"/>
          <p:cNvSpPr>
            <a:spLocks noGrp="1"/>
          </p:cNvSpPr>
          <p:nvPr>
            <p:ph type="body" idx="1"/>
          </p:nvPr>
        </p:nvSpPr>
        <p:spPr>
          <a:xfrm>
            <a:off x="1270000" y="3148607"/>
            <a:ext cx="10464800" cy="5779494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Crianças entre 3-5 anos;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endParaRPr sz="29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Prematuras entre Agosto/2009 e Julho/2011 – Base de dados Neonatal Vermont Oxford da unidade neonatal terciária;</a:t>
            </a:r>
          </a:p>
          <a:p>
            <a:pPr marL="0" indent="0" algn="just" eaLnBrk="1" fontAlgn="auto" hangingPunct="1">
              <a:lnSpc>
                <a:spcPct val="96000"/>
              </a:lnSpc>
              <a:spcAft>
                <a:spcPts val="0"/>
              </a:spcAft>
              <a:buSzTx/>
              <a:buFontTx/>
              <a:buNone/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Foram escolhidos sobreviventes nascidos antes de 30 semanas de gestação e/ou com um peso de nascimento ≤ 1.500 g;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2" name="Shape 122"/>
          <p:cNvSpPr>
            <a:spLocks noGrp="1"/>
          </p:cNvSpPr>
          <p:nvPr>
            <p:ph type="body" idx="1"/>
          </p:nvPr>
        </p:nvSpPr>
        <p:spPr>
          <a:xfrm>
            <a:off x="1270000" y="2500535"/>
            <a:ext cx="10464800" cy="6427566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r>
              <a:rPr sz="3800">
                <a:solidFill>
                  <a:srgbClr val="86837F">
                    <a:alpha val="80000"/>
                  </a:srgbClr>
                </a:solidFill>
              </a:rPr>
              <a:t>A DBP foi 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definid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pelos critérios de Jobe e de Bancalari</a:t>
            </a:r>
            <a:r>
              <a:rPr sz="3800" baseline="30000">
                <a:solidFill>
                  <a:srgbClr val="86837F">
                    <a:alpha val="80000"/>
                  </a:srgbClr>
                </a:solidFill>
              </a:rPr>
              <a:t>9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 e classificados como 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leve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, moderad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 </a:t>
            </a:r>
            <a:r>
              <a:rPr sz="3800">
                <a:solidFill>
                  <a:srgbClr val="86837F">
                    <a:alpha val="80000"/>
                  </a:srgbClr>
                </a:solidFill>
              </a:rPr>
              <a:t>e 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sever</a:t>
            </a:r>
            <a:r>
              <a:rPr lang="pt-BR" sz="3800" dirty="0" smtClean="0">
                <a:solidFill>
                  <a:srgbClr val="86837F">
                    <a:alpha val="80000"/>
                  </a:srgbClr>
                </a:solidFill>
              </a:rPr>
              <a:t>a</a:t>
            </a:r>
            <a:r>
              <a:rPr sz="3800" smtClean="0">
                <a:solidFill>
                  <a:srgbClr val="86837F">
                    <a:alpha val="80000"/>
                  </a:srgbClr>
                </a:solidFill>
              </a:rPr>
              <a:t>;</a:t>
            </a:r>
            <a:endParaRPr sz="38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endParaRPr sz="3800">
              <a:solidFill>
                <a:srgbClr val="86837F">
                  <a:alpha val="80000"/>
                </a:srgbClr>
              </a:solidFill>
            </a:endParaRP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3800"/>
            </a:pPr>
            <a:r>
              <a:rPr sz="3800">
                <a:solidFill>
                  <a:srgbClr val="86837F">
                    <a:alpha val="80000"/>
                  </a:srgbClr>
                </a:solidFill>
              </a:rPr>
              <a:t>As crianças com doenças cardíacas congênitas, exceto aquelas com história de persistência do canal arterial (PCA), em associação com prematuridade, foram excluídas. 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sz="half" idx="1"/>
          </p:nvPr>
        </p:nvSpPr>
        <p:spPr>
          <a:xfrm>
            <a:off x="741759" y="2932584"/>
            <a:ext cx="5786042" cy="6336704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Os seguintes dados foram coletados: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Peso ao nascer;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Idade gestacional;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Status do crescimento Intrauterino;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Gênero;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Esteroides pré-natais;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500"/>
            </a:pPr>
            <a:r>
              <a:rPr sz="2500">
                <a:solidFill>
                  <a:srgbClr val="86837F">
                    <a:alpha val="80000"/>
                  </a:srgbClr>
                </a:solidFill>
              </a:rPr>
              <a:t>Presença de corioamnionite confirmado por exame histológico;</a:t>
            </a:r>
          </a:p>
        </p:txBody>
      </p:sp>
      <p:sp>
        <p:nvSpPr>
          <p:cNvPr id="126" name="Shape 126"/>
          <p:cNvSpPr/>
          <p:nvPr/>
        </p:nvSpPr>
        <p:spPr>
          <a:xfrm>
            <a:off x="6680199" y="2897107"/>
            <a:ext cx="5942882" cy="6263641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>
            <a:normAutofit/>
          </a:bodyPr>
          <a:lstStyle/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Asfixia perinatal;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Terapia com surfactante;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Hemorragia pulmonar;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Uso de corticoide sistêmico;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PCA sintomático;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Duração de ventilação invasiva e não-invasiva; </a:t>
            </a:r>
          </a:p>
          <a:p>
            <a:pPr marL="838200" lvl="1" indent="-419100" algn="just" fontAlgn="auto" hangingPunct="0">
              <a:lnSpc>
                <a:spcPct val="96000"/>
              </a:lnSpc>
              <a:spcBef>
                <a:spcPts val="2800"/>
              </a:spcBef>
              <a:spcAft>
                <a:spcPts val="0"/>
              </a:spcAft>
              <a:buSzPct val="50000"/>
              <a:buFontTx/>
              <a:buBlip>
                <a:blip r:embed="rId2"/>
              </a:buBlip>
              <a:defRPr sz="2500">
                <a:solidFill>
                  <a:srgbClr val="86837F">
                    <a:alpha val="80000"/>
                  </a:srgbClr>
                </a:solidFill>
              </a:defRPr>
            </a:pPr>
            <a:r>
              <a:rPr sz="2500" kern="0">
                <a:solidFill>
                  <a:srgbClr val="86837F">
                    <a:alpha val="80000"/>
                  </a:srgbClr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rPr>
              <a:t>Idade gestacional corrigida na interrupção da suplementação de oxigênio.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>
            <a:normAutofit lnSpcReduction="10000"/>
          </a:bodyPr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As crianças saudáveis nascidas a termo foram selecionados no ambulatório e havia se recuperado de doenças infecciosas anteriores.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Peso e altura foram medidos, e índice de massa corporal foi calculado em conformidade.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 pressão arterial do braço direito foi medido 3 vezes com um aparelho oscilométrico automático, depois que os indivíduos tinham descansado por pelo menos 15 min, e a média foi utilizada para as análises. </a:t>
            </a:r>
          </a:p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 Conselho de Revisão Institucional aprovou o estudo e os pais dos menores deram consentimento informado escrito.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2" name="Shape 132"/>
          <p:cNvSpPr>
            <a:spLocks noGrp="1"/>
          </p:cNvSpPr>
          <p:nvPr>
            <p:ph type="body" idx="1"/>
          </p:nvPr>
        </p:nvSpPr>
        <p:spPr>
          <a:xfrm>
            <a:off x="1270000" y="2212503"/>
            <a:ext cx="10464800" cy="6715598"/>
          </a:xfrm>
        </p:spPr>
        <p:txBody>
          <a:bodyPr/>
          <a:lstStyle/>
          <a:p>
            <a:pPr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Executado por um único investigador;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Os valores médios dos índices ecocardiográficos baseados em leituras de três ciclos cardíacos foram usados para análises estatísticas;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A área diastólica final do VD foi determinada executando a planimetria do VD na visão de quatro câmaras;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2900"/>
            </a:pPr>
            <a:r>
              <a:rPr sz="2900">
                <a:solidFill>
                  <a:srgbClr val="86837F">
                    <a:alpha val="80000"/>
                  </a:srgbClr>
                </a:solidFill>
              </a:rPr>
              <a:t>O fluxo da cor foi usado para avaliar a severidade da regurgitação tricúspide;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5" name="Shape 135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/>
          <a:lstStyle/>
          <a:p>
            <a:pPr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VE e a deformação miocárdica do VD foram analisadas usando o software de EchoPAC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 partir de quatro câmaras vistas, da tensão sistólica longitudinal total do VD e do VE e da taxa de tensão sistólica e diastólica, que tomam em consideração os contornos inteiros do VD e do VE, foram medidos.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O contorno inteiro do VD inclui a parede lateral do VD e o septo ventricular, quando o contorno inteiro do VE incluir a parede lateral do VE e o septo ventricular (</a:t>
            </a:r>
            <a:r>
              <a:rPr sz="1900">
                <a:solidFill>
                  <a:schemeClr val="tx1">
                    <a:lumMod val="60000"/>
                    <a:lumOff val="40000"/>
                  </a:schemeClr>
                </a:solidFill>
              </a:rPr>
              <a:t>Fig. 1a, b</a:t>
            </a:r>
            <a:r>
              <a:rPr sz="1900">
                <a:solidFill>
                  <a:srgbClr val="86837F">
                    <a:alpha val="80000"/>
                  </a:srgbClr>
                </a:solidFill>
              </a:rPr>
              <a:t>).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Adicionalmente, a tensão e a taxa de tensão sistólica regional da parede lateral do VE, o septo ventricular, e a parede lateral do VD foram determinados isoladamente. </a:t>
            </a:r>
          </a:p>
          <a:p>
            <a:pPr lvl="1" algn="just" eaLnBrk="1" fontAlgn="auto" hangingPunct="1">
              <a:lnSpc>
                <a:spcPct val="96000"/>
              </a:lnSpc>
              <a:spcAft>
                <a:spcPts val="0"/>
              </a:spcAft>
              <a:defRPr sz="1900"/>
            </a:pPr>
            <a:r>
              <a:rPr sz="1900">
                <a:solidFill>
                  <a:srgbClr val="86837F">
                    <a:alpha val="80000"/>
                  </a:srgbClr>
                </a:solidFill>
              </a:rPr>
              <a:t>Da 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visão do 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eixo </a:t>
            </a:r>
            <a:r>
              <a:rPr sz="1900">
                <a:solidFill>
                  <a:srgbClr val="86837F">
                    <a:alpha val="80000"/>
                  </a:srgbClr>
                </a:solidFill>
              </a:rPr>
              <a:t>curto parasternal médio ventricular, 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foram medidas a circunferência sistólica global do VE , assim como, a “</a:t>
            </a:r>
            <a:r>
              <a:rPr lang="pt-BR" sz="1900" dirty="0" err="1" smtClean="0">
                <a:solidFill>
                  <a:srgbClr val="86837F">
                    <a:alpha val="80000"/>
                  </a:srgbClr>
                </a:solidFill>
              </a:rPr>
              <a:t>strain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” radial e a taxa de “</a:t>
            </a:r>
            <a:r>
              <a:rPr lang="pt-BR" sz="1900" dirty="0" err="1" smtClean="0">
                <a:solidFill>
                  <a:srgbClr val="86837F">
                    <a:alpha val="80000"/>
                  </a:srgbClr>
                </a:solidFill>
              </a:rPr>
              <a:t>strain</a:t>
            </a:r>
            <a:r>
              <a:rPr lang="pt-BR" sz="1900" dirty="0" smtClean="0">
                <a:solidFill>
                  <a:srgbClr val="86837F">
                    <a:alpha val="80000"/>
                  </a:srgbClr>
                </a:solidFill>
              </a:rPr>
              <a:t>”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 (</a:t>
            </a:r>
            <a:r>
              <a:rPr sz="1900">
                <a:solidFill>
                  <a:schemeClr val="tx1">
                    <a:lumMod val="60000"/>
                    <a:lumOff val="40000"/>
                  </a:schemeClr>
                </a:solidFill>
              </a:rPr>
              <a:t>Fig. 1c</a:t>
            </a:r>
            <a:r>
              <a:rPr sz="1900" smtClean="0">
                <a:solidFill>
                  <a:srgbClr val="86837F">
                    <a:alpha val="80000"/>
                  </a:srgbClr>
                </a:solidFill>
              </a:rPr>
              <a:t>).</a:t>
            </a:r>
            <a:endParaRPr sz="1900"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38" name="Shape 138"/>
          <p:cNvSpPr>
            <a:spLocks noGrp="1"/>
          </p:cNvSpPr>
          <p:nvPr>
            <p:ph type="body" sz="quarter" idx="1"/>
          </p:nvPr>
        </p:nvSpPr>
        <p:spPr>
          <a:xfrm>
            <a:off x="1270000" y="2716559"/>
            <a:ext cx="10464800" cy="792089"/>
          </a:xfrm>
        </p:spPr>
        <p:txBody>
          <a:bodyPr/>
          <a:lstStyle>
            <a:lvl1pPr marL="0" indent="0" defTabSz="245363">
              <a:lnSpc>
                <a:spcPct val="108000"/>
              </a:lnSpc>
              <a:spcBef>
                <a:spcPts val="1300"/>
              </a:spcBef>
              <a:buSzTx/>
              <a:buNone/>
              <a:defRPr sz="1595">
                <a:effectLst>
                  <a:outerShdw blurRad="10668" dist="5334" dir="5400000" rotWithShape="0">
                    <a:srgbClr val="FFFFFF"/>
                  </a:outerShdw>
                </a:effectLst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Avaliações ecocardiográficas:</a:t>
            </a:r>
          </a:p>
        </p:txBody>
      </p:sp>
      <p:pic>
        <p:nvPicPr>
          <p:cNvPr id="17412" name="image7.png" descr="C:\Users\Pedro Henrique\Desktop\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2932113"/>
            <a:ext cx="12096750" cy="63373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40" name="Shape 140"/>
          <p:cNvSpPr/>
          <p:nvPr/>
        </p:nvSpPr>
        <p:spPr>
          <a:xfrm>
            <a:off x="454025" y="8147050"/>
            <a:ext cx="12096750" cy="1054100"/>
          </a:xfrm>
          <a:prstGeom prst="rect">
            <a:avLst/>
          </a:prstGeom>
          <a:gradFill>
            <a:gsLst>
              <a:gs pos="0">
                <a:srgbClr val="A7B2E1"/>
              </a:gs>
              <a:gs pos="35000">
                <a:srgbClr val="C2C9E8"/>
              </a:gs>
              <a:gs pos="100000">
                <a:srgbClr val="E7EAF7"/>
              </a:gs>
            </a:gsLst>
            <a:lin ang="16200000"/>
          </a:gradFill>
          <a:ln>
            <a:solidFill>
              <a:srgbClr val="043C86"/>
            </a:solidFill>
          </a:ln>
          <a:extLst>
            <a:ext uri="{C572A759-6A51-4108-AA02-DFA0A04FC94B}"/>
          </a:extLst>
        </p:spPr>
        <p:txBody>
          <a:bodyPr lIns="65022" tIns="65022" rIns="65022" bIns="65022">
            <a:spAutoFit/>
          </a:bodyPr>
          <a:lstStyle>
            <a:lvl1pPr algn="just">
              <a:defRPr sz="2000"/>
            </a:lvl1pPr>
          </a:lstStyle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ern="0">
                <a:effectLst>
                  <a:outerShdw blurRad="25400" dist="12700" dir="5400000" rotWithShape="0">
                    <a:srgbClr val="FFFFFF"/>
                  </a:outerShdw>
                </a:effectLst>
              </a:rPr>
              <a:t>Fig.1. Avaliação ecocardiográfica de seguimento da deformação longitudinal total do VD (a) e da deformação longitudinal total do VE (b) a partir do corte de 4 câmaras e da deformação circunferencial e radial do VE visto do menor eixo parasternal (c).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43" name="Shape 143"/>
          <p:cNvSpPr>
            <a:spLocks noGrp="1"/>
          </p:cNvSpPr>
          <p:nvPr>
            <p:ph type="body" idx="1"/>
          </p:nvPr>
        </p:nvSpPr>
        <p:spPr>
          <a:xfrm>
            <a:off x="1270000" y="2284512"/>
            <a:ext cx="10464800" cy="6643588"/>
          </a:xfrm>
        </p:spPr>
        <p:txBody>
          <a:bodyPr/>
          <a:lstStyle/>
          <a:p>
            <a:pPr marL="477773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Análises estatísticas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Os dados são expressos em média  e medianas 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(</a:t>
            </a:r>
            <a:r>
              <a:rPr lang="pt-BR" sz="2277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intervalos interquartis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), </a:t>
            </a: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quando apropriado; 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Os valores absolutos de tensão e velocidade de deformação são apresentados para facilitar a interpretação e análises estatísticas;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Parâmetros demográficos e ecocardiográficos entre dois grupos de indivíduos foram comparados pelo teste de estudo não pareado t, teste de Mann-Whitney e teste exato de Fisher, quando apropriado.</a:t>
            </a:r>
          </a:p>
          <a:p>
            <a:pPr marL="955547" lvl="1" indent="-477773" algn="just" defTabSz="578358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77">
                <a:effectLst>
                  <a:outerShdw blurRad="25146" dist="12573" dir="5400000" rotWithShape="0">
                    <a:srgbClr val="FFFFFF"/>
                  </a:outerShdw>
                </a:effectLst>
              </a:defRPr>
            </a:pPr>
            <a:r>
              <a:rPr sz="2277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Análise simples de variância (ANOVA) foi utilizada para comparar parâmetros entre os três </a:t>
            </a:r>
            <a:r>
              <a:rPr sz="2277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grupos</a:t>
            </a:r>
            <a:r>
              <a:rPr lang="pt-BR" sz="2277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 e havendo diferenças, foi realizado o </a:t>
            </a:r>
            <a:r>
              <a:rPr lang="pt-BR" sz="2277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post</a:t>
            </a:r>
            <a:r>
              <a:rPr lang="pt-BR" sz="2277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 </a:t>
            </a:r>
            <a:r>
              <a:rPr lang="pt-BR" sz="2277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hoc</a:t>
            </a:r>
            <a:r>
              <a:rPr lang="pt-BR" sz="2277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25146" dist="12573" dir="5400000" rotWithShape="0">
                    <a:srgbClr val="FFFFFF"/>
                  </a:outerShdw>
                </a:effectLst>
              </a:rPr>
              <a:t>.</a:t>
            </a:r>
            <a:endParaRPr sz="2277" i="0">
              <a:solidFill>
                <a:srgbClr val="86837F">
                  <a:alpha val="80000"/>
                </a:srgbClr>
              </a:solidFill>
              <a:effectLst>
                <a:outerShdw blurRad="25146" dist="12573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sp>
        <p:nvSpPr>
          <p:cNvPr id="146" name="Shape 146"/>
          <p:cNvSpPr>
            <a:spLocks noGrp="1"/>
          </p:cNvSpPr>
          <p:nvPr>
            <p:ph type="body" idx="1"/>
          </p:nvPr>
        </p:nvSpPr>
        <p:spPr>
          <a:xfrm>
            <a:off x="1270000" y="2500535"/>
            <a:ext cx="10464800" cy="6427566"/>
          </a:xfrm>
        </p:spPr>
        <p:txBody>
          <a:bodyPr/>
          <a:lstStyle/>
          <a:p>
            <a:pPr marL="472948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450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450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Análises estatísticas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tendência de deformação do miocárdio entre os três grupos também foi realizada por análise de variância;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correlação de Pearson foi utilizado para determinar as relações entre os índices de deformação ventricular e parâmetros clínicos;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A análise de regressão múltipla foi realizada para identificar os determinantes significativos de deformação do miocárdio em coortes nascidas prematuramente (grupos I e II);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Um valor de p &lt; 0,05 foi considerado estatisticamente significativo;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  <a:p>
            <a:pPr marL="945896" lvl="1" indent="-472948" algn="just" defTabSz="572516" eaLnBrk="1" fontAlgn="auto" hangingPunct="1">
              <a:lnSpc>
                <a:spcPct val="96000"/>
              </a:lnSpc>
              <a:spcBef>
                <a:spcPts val="3100"/>
              </a:spcBef>
              <a:spcAft>
                <a:spcPts val="0"/>
              </a:spcAft>
              <a:defRPr sz="2254">
                <a:effectLst>
                  <a:outerShdw blurRad="24892" dist="12446" dir="5400000" rotWithShape="0">
                    <a:srgbClr val="FFFFFF"/>
                  </a:outerShdw>
                </a:effectLst>
              </a:defRPr>
            </a:pPr>
            <a:r>
              <a:rPr sz="2254">
                <a:solidFill>
                  <a:srgbClr val="86837F">
                    <a:alpha val="80000"/>
                  </a:srgbClr>
                </a:solidFill>
                <a:effectLst>
                  <a:outerShdw blurRad="24892" dist="12446" dir="5400000" rotWithShape="0">
                    <a:srgbClr val="FFFFFF"/>
                  </a:outerShdw>
                </a:effectLst>
              </a:rPr>
              <a:t>Todas as análises estatísticas foram realizadas utilizando o programa SPSS versão 16.0 (SPSS Inc., Chicago, Ill., EUA).</a:t>
            </a:r>
            <a:endParaRPr sz="2548">
              <a:solidFill>
                <a:srgbClr val="86837F">
                  <a:alpha val="80000"/>
                </a:srgbClr>
              </a:solidFill>
              <a:effectLst>
                <a:outerShdw blurRad="24892" dist="12446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mtClean="0"/>
              <a:t>Resultados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24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Tabela 1</a:t>
            </a:r>
            <a:endParaRPr sz="240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" name="Shape 153"/>
          <p:cNvSpPr>
            <a:spLocks noGrp="1"/>
          </p:cNvSpPr>
          <p:nvPr>
            <p:ph type="body" sz="half" idx="1"/>
          </p:nvPr>
        </p:nvSpPr>
        <p:spPr>
          <a:xfrm>
            <a:off x="741760" y="2984500"/>
            <a:ext cx="5257801" cy="5715000"/>
          </a:xfrm>
        </p:spPr>
        <p:txBody>
          <a:bodyPr/>
          <a:lstStyle/>
          <a:p>
            <a:pPr marL="352042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Crianças analisadas (n): 47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22 prematuras com displasia broncopulmonar  (BPD) - grupo I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12 leve;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5 moderada;</a:t>
            </a:r>
          </a:p>
          <a:p>
            <a:pPr marL="1408174" lvl="3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5 grave.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13 prematuras sem BPD - grupo II</a:t>
            </a:r>
          </a:p>
          <a:p>
            <a:pPr marL="704086" lvl="1" indent="-352042" defTabSz="490727" eaLnBrk="1" fontAlgn="auto" hangingPunct="1">
              <a:lnSpc>
                <a:spcPct val="96000"/>
              </a:lnSpc>
              <a:spcBef>
                <a:spcPts val="2300"/>
              </a:spcBef>
              <a:spcAft>
                <a:spcPts val="0"/>
              </a:spcAft>
              <a:defRPr sz="23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12 saudáveis e a termo - grupo III</a:t>
            </a:r>
          </a:p>
        </p:txBody>
      </p:sp>
      <p:pic>
        <p:nvPicPr>
          <p:cNvPr id="20484" name="image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7575" y="3005138"/>
            <a:ext cx="6626225" cy="59039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Métodos</a:t>
            </a:r>
          </a:p>
        </p:txBody>
      </p:sp>
      <p:pic>
        <p:nvPicPr>
          <p:cNvPr id="21507" name="image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2184400"/>
            <a:ext cx="12169775" cy="67103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50" name="Shape 150"/>
          <p:cNvSpPr/>
          <p:nvPr/>
        </p:nvSpPr>
        <p:spPr>
          <a:xfrm>
            <a:off x="454025" y="8308975"/>
            <a:ext cx="12169775" cy="749300"/>
          </a:xfrm>
          <a:prstGeom prst="rect">
            <a:avLst/>
          </a:prstGeom>
          <a:gradFill>
            <a:gsLst>
              <a:gs pos="0">
                <a:srgbClr val="A7B2E1"/>
              </a:gs>
              <a:gs pos="35000">
                <a:srgbClr val="C2C9E8"/>
              </a:gs>
              <a:gs pos="100000">
                <a:srgbClr val="E7EAF7"/>
              </a:gs>
            </a:gsLst>
            <a:lin ang="16200000"/>
          </a:gradFill>
          <a:ln>
            <a:solidFill>
              <a:srgbClr val="043C86"/>
            </a:solidFill>
          </a:ln>
          <a:extLst>
            <a:ext uri="{C572A759-6A51-4108-AA02-DFA0A04FC94B}"/>
          </a:extLst>
        </p:spPr>
        <p:txBody>
          <a:bodyPr lIns="65022" tIns="65022" rIns="65022" bIns="65022">
            <a:spAutoFit/>
          </a:bodyPr>
          <a:lstStyle>
            <a:lvl1pPr>
              <a:defRPr sz="2000"/>
            </a:lvl1pPr>
          </a:lstStyle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ern="0">
                <a:effectLst>
                  <a:outerShdw blurRad="25400" dist="12700" dir="5400000" rotWithShape="0">
                    <a:srgbClr val="FFFFFF"/>
                  </a:outerShdw>
                </a:effectLst>
              </a:rPr>
              <a:t>Comparações das condições perinatais entre os grupos I e II foram realizadas utilizando o teste de Mann-Whitney e teste exato de Fisher, quando apropriado. *Estatisticamente significante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57" name="Shape 15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Quando comparado aos controles:</a:t>
            </a:r>
          </a:p>
          <a:p>
            <a:pPr lvl="1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Grupo I: 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Idades similares;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Distribuição de sexo semelhantes;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Estatura semelhantes;</a:t>
            </a:r>
          </a:p>
          <a:p>
            <a:pPr lvl="2"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Pressão sanguínea semelhantes.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0797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Quanto aos fatores perinatais nos prematuros:</a:t>
            </a:r>
          </a:p>
          <a:p>
            <a:pPr marL="561594" lvl="1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Grupo I x Grupo II:</a:t>
            </a:r>
          </a:p>
          <a:p>
            <a:pPr marL="842391" lvl="2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I: 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Menor peso ao nascer;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Menor idade gestacional;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Prevalência maior do uso de surfactante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Maior necessidade e tempo de ventilação mecânica.</a:t>
            </a:r>
          </a:p>
          <a:p>
            <a:pPr marL="1123188" lvl="3" indent="-280797" defTabSz="391413" eaLnBrk="1" fontAlgn="auto" hangingPunct="1">
              <a:spcBef>
                <a:spcPts val="1800"/>
              </a:spcBef>
              <a:spcAft>
                <a:spcPts val="0"/>
              </a:spcAft>
              <a:defRPr sz="2400">
                <a:effectLst>
                  <a:outerShdw blurRad="12700" dist="8509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8509" dir="5400000" rotWithShape="0">
                    <a:srgbClr val="FFFFFF"/>
                  </a:outerShdw>
                </a:effectLst>
              </a:rPr>
              <a:t>Idade gestacional corrigida, após interrupção da ventilação mecânica, maior. 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3" name="Shape 163"/>
          <p:cNvSpPr>
            <a:spLocks noGrp="1"/>
          </p:cNvSpPr>
          <p:nvPr>
            <p:ph type="body" idx="1"/>
          </p:nvPr>
        </p:nvSpPr>
        <p:spPr>
          <a:xfrm>
            <a:off x="1270000" y="2984500"/>
            <a:ext cx="11018878" cy="5715000"/>
          </a:xfrm>
        </p:spPr>
        <p:txBody>
          <a:bodyPr/>
          <a:lstStyle/>
          <a:p>
            <a:pPr marL="284987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Parâmetros após realização de Ecodoppler </a:t>
            </a:r>
            <a:r>
              <a:rPr sz="22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convencional:</a:t>
            </a:r>
            <a:r>
              <a:rPr lang="pt-BR" sz="22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Tabela 2</a:t>
            </a:r>
            <a:endParaRPr sz="2200">
              <a:solidFill>
                <a:schemeClr val="tx1">
                  <a:lumMod val="60000"/>
                  <a:lumOff val="40000"/>
                </a:schemeClr>
              </a:solidFill>
              <a:effectLst>
                <a:outerShdw blurRad="12700" dist="8636" dir="5400000" rotWithShape="0">
                  <a:srgbClr val="FFFFFF"/>
                </a:outerShdw>
              </a:effectLst>
            </a:endParaRPr>
          </a:p>
          <a:p>
            <a:pPr marL="569975" lvl="1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Nenhum paciente tinha insuficiência tricúspide - não foi possível aferir a PA sistólica da artéria pulmonar;</a:t>
            </a:r>
          </a:p>
          <a:p>
            <a:pPr marL="569975" lvl="1" indent="-284987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Grupo I x Grupo III</a:t>
            </a:r>
            <a:r>
              <a:rPr sz="22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:</a:t>
            </a:r>
            <a:r>
              <a:rPr lang="pt-BR" sz="22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 (</a:t>
            </a:r>
            <a:r>
              <a:rPr lang="pt-BR" sz="2200" b="1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grupo da DBP versos  crianças saudáveis a termo</a:t>
            </a:r>
            <a:r>
              <a:rPr lang="pt-BR" sz="22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)</a:t>
            </a:r>
            <a:endParaRPr sz="2200">
              <a:solidFill>
                <a:srgbClr val="86837F">
                  <a:alpha val="80000"/>
                </a:srgbClr>
              </a:solidFill>
              <a:effectLst>
                <a:outerShdw blurRad="12700" dist="8636" dir="5400000" rotWithShape="0">
                  <a:srgbClr val="FFFFFF"/>
                </a:outerShdw>
              </a:effectLst>
            </a:endParaRPr>
          </a:p>
          <a:p>
            <a:pPr marL="854963" lvl="2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I</a:t>
            </a:r>
            <a:r>
              <a:rPr sz="2200">
                <a:solidFill>
                  <a:srgbClr val="86837F">
                    <a:alpha val="80000"/>
                  </a:srgbClr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: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Menor dimensão do ventrículo esquerdo (VE) no final da sístole e da diástole;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Maior tempo de desacelaração ao fechamento das valvas mitral e triscúpide;</a:t>
            </a:r>
          </a:p>
          <a:p>
            <a:pPr marL="1139952" lvl="3" indent="-284988" defTabSz="397256" eaLnBrk="1" fontAlgn="auto" hangingPunct="1">
              <a:lnSpc>
                <a:spcPct val="108000"/>
              </a:lnSpc>
              <a:spcBef>
                <a:spcPts val="1900"/>
              </a:spcBef>
              <a:spcAft>
                <a:spcPts val="0"/>
              </a:spcAft>
              <a:defRPr sz="2200">
                <a:effectLst>
                  <a:outerShdw blurRad="12700" dist="8636" dir="5400000" rotWithShape="0">
                    <a:srgbClr val="FFFFFF"/>
                  </a:outerShdw>
                </a:effectLst>
              </a:defRPr>
            </a:pPr>
            <a:r>
              <a:rPr sz="2200">
                <a:solidFill>
                  <a:srgbClr val="FF0000"/>
                </a:solidFill>
                <a:effectLst>
                  <a:outerShdw blurRad="12700" dist="8636" dir="5400000" rotWithShape="0">
                    <a:srgbClr val="FFFFFF"/>
                  </a:outerShdw>
                </a:effectLst>
              </a:rPr>
              <a:t>Menor velocidade de abertura da valva tricúspide durante a sístole.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6" name="Shape 166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364616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Parâmetros após realização de Ecodoppler convencional:</a:t>
            </a:r>
          </a:p>
          <a:p>
            <a:pPr marL="729233" lvl="1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I x Grupo </a:t>
            </a:r>
            <a:r>
              <a:rPr sz="280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II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: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da DBP versos crianças pré-termos sem DBP</a:t>
            </a:r>
            <a:endParaRPr sz="2800">
              <a:solidFill>
                <a:srgbClr val="86837F">
                  <a:alpha val="80000"/>
                </a:srgbClr>
              </a:solidFill>
              <a:effectLst>
                <a:outerShdw blurRad="25400" dist="11049" dir="5400000" rotWithShape="0">
                  <a:srgbClr val="FFFFFF"/>
                </a:outerShdw>
              </a:effectLst>
            </a:endParaRPr>
          </a:p>
          <a:p>
            <a:pPr marL="1093849" lvl="2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I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:</a:t>
            </a:r>
          </a:p>
          <a:p>
            <a:pPr marL="1458467" lvl="3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FF0000"/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Maior frequência de desacelaração ao fechamento das valvas mitral e triscúpide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;</a:t>
            </a:r>
          </a:p>
          <a:p>
            <a:pPr marL="729233" lvl="1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Grupo I x Grupo II x Grupo III:</a:t>
            </a:r>
          </a:p>
          <a:p>
            <a:pPr marL="1093849" lvl="2" indent="-364616" defTabSz="508254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800">
                <a:effectLst>
                  <a:outerShdw blurRad="25400" dist="11049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25400" dist="11049" dir="5400000" rotWithShape="0">
                    <a:srgbClr val="FFFFFF"/>
                  </a:outerShdw>
                </a:effectLst>
              </a:rPr>
              <a:t>Área diastólica final do ventrículo direito (VD) semelhantes. 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9938" y="269875"/>
            <a:ext cx="87407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69" name="Shape 169"/>
          <p:cNvSpPr>
            <a:spLocks noGrp="1"/>
          </p:cNvSpPr>
          <p:nvPr>
            <p:ph type="body" idx="1"/>
          </p:nvPr>
        </p:nvSpPr>
        <p:spPr>
          <a:xfrm>
            <a:off x="1254125" y="3692525"/>
            <a:ext cx="10464800" cy="5715000"/>
          </a:xfrm>
        </p:spPr>
        <p:txBody>
          <a:bodyPr/>
          <a:lstStyle/>
          <a:p>
            <a:pPr marL="251459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 b="1">
                <a:solidFill>
                  <a:srgbClr val="FFC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Quanto à deformação do </a:t>
            </a:r>
            <a:r>
              <a:rPr sz="2100" b="1" smtClean="0">
                <a:solidFill>
                  <a:srgbClr val="FFC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miocárdio</a:t>
            </a:r>
            <a:r>
              <a:rPr sz="2100" smtClean="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:</a:t>
            </a:r>
            <a:r>
              <a:rPr lang="pt-BR" sz="21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Tabela 3</a:t>
            </a:r>
            <a:endParaRPr sz="2100">
              <a:solidFill>
                <a:schemeClr val="tx1">
                  <a:lumMod val="60000"/>
                  <a:lumOff val="40000"/>
                </a:schemeClr>
              </a:solidFill>
              <a:effectLst>
                <a:outerShdw blurRad="12700" dist="7620" dir="5400000" rotWithShape="0">
                  <a:srgbClr val="FFFFFF"/>
                </a:outerShdw>
              </a:effectLst>
            </a:endParaRP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Grupo I</a:t>
            </a: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 </a:t>
            </a:r>
            <a:r>
              <a:rPr sz="2100" b="1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apresentou menor: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 </a:t>
            </a: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deformação longitudinal sistólica global do VE (II e 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tensão sistólica global do VD (III);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Taxa de deformação diastólica precoce (III);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Pressão sistólica do VD (II); </a:t>
            </a:r>
          </a:p>
          <a:p>
            <a:pPr marL="754380" lvl="2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FF0000"/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Pressão diastólica atrial (II).</a:t>
            </a: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Deformação radial foi semelhante entres os grupos;</a:t>
            </a:r>
          </a:p>
          <a:p>
            <a:pPr marL="502919" lvl="1" indent="-251459" defTabSz="350520" eaLnBrk="1" fontAlgn="auto" hangingPunct="1">
              <a:spcBef>
                <a:spcPts val="1600"/>
              </a:spcBef>
              <a:spcAft>
                <a:spcPts val="0"/>
              </a:spcAft>
              <a:defRPr sz="2100">
                <a:effectLst>
                  <a:outerShdw blurRad="12700" dist="7620" dir="5400000" rotWithShape="0">
                    <a:srgbClr val="FFFFFF"/>
                  </a:outerShdw>
                </a:effectLst>
              </a:defRPr>
            </a:pPr>
            <a:r>
              <a:rPr sz="2100">
                <a:solidFill>
                  <a:srgbClr val="86837F">
                    <a:alpha val="80000"/>
                  </a:srgbClr>
                </a:solidFill>
                <a:effectLst>
                  <a:outerShdw blurRad="12700" dist="7620" dir="5400000" rotWithShape="0">
                    <a:srgbClr val="FFFFFF"/>
                  </a:outerShdw>
                </a:effectLst>
              </a:rPr>
              <a:t>Não houve diferenças significativas na taxa de deformação e tensão parede lateral do VE entre os três grupos</a:t>
            </a: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2088" y="339725"/>
            <a:ext cx="10874375" cy="859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173163" y="1131888"/>
            <a:ext cx="10945812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>
                <a:effectLst/>
              </a:rPr>
              <a:t>Por outro lado, a taxa de tensão sistólica do VD global (p =0,022) foi significativamente menor e tensão sistólica (p = 0,05) e taxa de deformação diastólica precoce (p = 0,05) também tenderam a ser menores no grupo I comparado ao grupo III. </a:t>
            </a:r>
          </a:p>
          <a:p>
            <a:r>
              <a:rPr lang="pt-BR" sz="3200" smtClean="0">
                <a:effectLst/>
              </a:rPr>
              <a:t>Grupo I também tendeu a ter menor pressão sistólica do VD (p = 0,09) e taxa de deformação diastólica precoce (p = 0,049) em comparação com o grupo II</a:t>
            </a:r>
          </a:p>
        </p:txBody>
      </p:sp>
      <p:sp>
        <p:nvSpPr>
          <p:cNvPr id="168" name="Shape 168"/>
          <p:cNvSpPr>
            <a:spLocks noGrp="1"/>
          </p:cNvSpPr>
          <p:nvPr>
            <p:ph type="title" idx="4294967295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957263" y="2139950"/>
            <a:ext cx="11593512" cy="8102600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effectLst/>
              </a:rPr>
              <a:t> </a:t>
            </a:r>
            <a:r>
              <a:rPr lang="pt-BR" sz="2000" smtClean="0">
                <a:effectLst/>
              </a:rPr>
              <a:t>A deformação regional da parede lateral do VE, septo ventricular, parede lateral do VD são  mostrados na  </a:t>
            </a:r>
            <a:r>
              <a:rPr lang="pt-BR" sz="2000" smtClean="0">
                <a:solidFill>
                  <a:schemeClr val="hlink"/>
                </a:solidFill>
                <a:effectLst/>
              </a:rPr>
              <a:t>Figura  2</a:t>
            </a:r>
            <a:r>
              <a:rPr lang="pt-BR" sz="2000" smtClean="0">
                <a:effectLst/>
              </a:rPr>
              <a:t>.</a:t>
            </a:r>
          </a:p>
          <a:p>
            <a:pPr>
              <a:defRPr/>
            </a:pPr>
            <a:r>
              <a:rPr lang="pt-BR" sz="2000" smtClean="0">
                <a:effectLst/>
              </a:rPr>
              <a:t> O grupo I tinha redução significativa da tensão sistólica da parede lateral do VD (23,8 ± 11,1 vs 33,1 ± 6,4%, p = 0,01) e deformidade sistólica ( (1,78 ± 0,82 vs. 2,63 ± 0,50 s-1, p = 0,001) e deformidade septal sistólica (22,5 ± 2,9 vs 25,5 ± 2,3%, p = 0,005) e taxa de deformação sistólica (1,43 ± 0,33 vs 1,71 ± 0,34 s-1, p =0,022) em comparação com o grupo III. </a:t>
            </a:r>
          </a:p>
          <a:p>
            <a:pPr>
              <a:defRPr/>
            </a:pPr>
            <a:r>
              <a:rPr lang="pt-BR" sz="2000" smtClean="0">
                <a:effectLst/>
              </a:rPr>
              <a:t>Comparado com o grupo II,o grupo I também apresentou significativamente menor deformidade sistólica septal  (1,43 ± 0,33 vs 1,66 ± 0,30 s-1, p = 0,045) e tendeu a ter menor pressão sistólica do septo (p = 0,06).</a:t>
            </a:r>
          </a:p>
          <a:p>
            <a:pPr algn="ctr">
              <a:defRPr/>
            </a:pPr>
            <a:r>
              <a:rPr lang="pt-BR" sz="2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Não houve diferenças significativas na taxa de deformação e tensão parede lateral do VE entre os três grupos</a:t>
            </a:r>
          </a:p>
        </p:txBody>
      </p:sp>
      <p:sp>
        <p:nvSpPr>
          <p:cNvPr id="168" name="Shape 168"/>
          <p:cNvSpPr>
            <a:spLocks noGrp="1"/>
          </p:cNvSpPr>
          <p:nvPr>
            <p:ph type="title" idx="4294967295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9213" y="171450"/>
            <a:ext cx="5286375" cy="941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2" name="Shape 172"/>
          <p:cNvSpPr>
            <a:spLocks noGrp="1"/>
          </p:cNvSpPr>
          <p:nvPr>
            <p:ph type="body" idx="1"/>
          </p:nvPr>
        </p:nvSpPr>
        <p:spPr>
          <a:xfrm>
            <a:off x="1254125" y="2792413"/>
            <a:ext cx="10464800" cy="5715000"/>
          </a:xfrm>
        </p:spPr>
        <p:txBody>
          <a:bodyPr/>
          <a:lstStyle/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ANOVA foi 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significativ</a:t>
            </a:r>
            <a:r>
              <a:rPr lang="pt-BR" sz="26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</a:t>
            </a: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para: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Tensão sistólica da parede lateral do VD 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Taxa de deformação do VD;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Pressão sistólica do septo do VD;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Taxa de deformação do VD.</a:t>
            </a:r>
          </a:p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ANOVA  não foi 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significativ</a:t>
            </a:r>
            <a:r>
              <a:rPr lang="pt-BR" sz="26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</a:t>
            </a:r>
            <a:r>
              <a:rPr sz="26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</a:t>
            </a: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para: 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Força de contração da parede lateral  do VE;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Taxa de deformação do VE.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5" name="Shape 175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Correlações  quanto à deformação do VD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:</a:t>
            </a:r>
            <a:endParaRPr lang="pt-BR" dirty="0" smtClean="0">
              <a:solidFill>
                <a:srgbClr val="86837F">
                  <a:alpha val="80000"/>
                </a:srgb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A correlação </a:t>
            </a:r>
            <a:r>
              <a:rPr lang="pt-BR" dirty="0" err="1" smtClean="0">
                <a:solidFill>
                  <a:srgbClr val="86837F">
                    <a:alpha val="80000"/>
                  </a:srgbClr>
                </a:solidFill>
              </a:rPr>
              <a:t>univariada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das coortes prematuras mostrou que a </a:t>
            </a:r>
            <a:r>
              <a:rPr lang="pt-BR" dirty="0" smtClean="0">
                <a:solidFill>
                  <a:srgbClr val="FF0000"/>
                </a:solidFill>
              </a:rPr>
              <a:t>duração da ventilação  invasiva </a:t>
            </a:r>
            <a:r>
              <a:rPr lang="pt-BR" dirty="0" err="1" smtClean="0">
                <a:solidFill>
                  <a:srgbClr val="FF0000"/>
                </a:solidFill>
              </a:rPr>
              <a:t>correlaciou-se</a:t>
            </a:r>
            <a:r>
              <a:rPr lang="pt-BR" dirty="0" smtClean="0">
                <a:solidFill>
                  <a:srgbClr val="FF0000"/>
                </a:solidFill>
              </a:rPr>
              <a:t> negativamente com a deformidade global do  VD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(r=-0,40-p=0,019) </a:t>
            </a:r>
            <a:r>
              <a:rPr lang="pt-BR" dirty="0" smtClean="0">
                <a:solidFill>
                  <a:srgbClr val="FF0000"/>
                </a:solidFill>
              </a:rPr>
              <a:t>e a taxa de deformidade sistólica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(r=-o,36,p=0,0035) </a:t>
            </a:r>
            <a:r>
              <a:rPr lang="pt-BR" dirty="0" smtClean="0">
                <a:solidFill>
                  <a:srgbClr val="FF0000"/>
                </a:solidFill>
              </a:rPr>
              <a:t>e </a:t>
            </a:r>
            <a:r>
              <a:rPr lang="pt-BR" dirty="0" err="1" smtClean="0">
                <a:solidFill>
                  <a:srgbClr val="FF0000"/>
                </a:solidFill>
              </a:rPr>
              <a:t>regionaL</a:t>
            </a:r>
            <a:r>
              <a:rPr lang="pt-BR" dirty="0" smtClean="0">
                <a:solidFill>
                  <a:srgbClr val="FF0000"/>
                </a:solidFill>
              </a:rPr>
              <a:t> da parede lateral  do VD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(r=-0,40,P=0,018). </a:t>
            </a:r>
            <a:endParaRPr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Não houve diferenças significativas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na  taxa de deformação sistólica global do VD, em relação à administração de </a:t>
            </a: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surfactante pós-natal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 e a existência de </a:t>
            </a:r>
            <a:r>
              <a:rPr lang="pt-BR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PCA</a:t>
            </a:r>
            <a:r>
              <a:rPr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 </a:t>
            </a:r>
            <a:r>
              <a:rPr>
                <a:solidFill>
                  <a:schemeClr val="tx1">
                    <a:lumMod val="60000"/>
                    <a:lumOff val="40000"/>
                  </a:schemeClr>
                </a:solidFill>
              </a:rPr>
              <a:t>sinto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mática 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O </a:t>
            </a:r>
            <a:r>
              <a:rPr>
                <a:solidFill>
                  <a:srgbClr val="FF0000"/>
                </a:solidFill>
              </a:rPr>
              <a:t>uso de corticoide pré-natal 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tendeu a associar-se com maior  taxa de deformação do VD(1,35+-0,36 versos 0,83+-0,32-p=0,07).</a:t>
            </a:r>
            <a:endParaRPr>
              <a:solidFill>
                <a:srgbClr val="86837F">
                  <a:alpha val="80000"/>
                </a:srgbClr>
              </a:solidFill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78" name="Shape 178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201166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2800" b="1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A análise de regressão múltipla </a:t>
            </a: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foi realizada para identificar determinantes significativos independentes  na taxa de deformação global do VD no grupo das crianças nascidas </a:t>
            </a:r>
            <a:r>
              <a:rPr sz="170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prematuramente</a:t>
            </a:r>
            <a:r>
              <a:rPr lang="pt-BR" sz="17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. As </a:t>
            </a:r>
            <a:r>
              <a:rPr lang="pt-BR" sz="170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covariáveis</a:t>
            </a:r>
            <a:r>
              <a:rPr lang="pt-BR" sz="17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 independentes incluídas foram:</a:t>
            </a:r>
            <a:endParaRPr sz="1700">
              <a:solidFill>
                <a:srgbClr val="86837F">
                  <a:alpha val="80000"/>
                </a:srgbClr>
              </a:solidFill>
              <a:effectLst>
                <a:outerShdw blurRad="12700" dist="6096" dir="5400000" rotWithShape="0">
                  <a:srgbClr val="FFFFFF"/>
                </a:outerShdw>
              </a:effectLst>
            </a:endParaRP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Idade no início do estudo;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Gestação;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Status  do crescimento intra-uterino;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Sexo;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 Uso de corticoide pré-natail;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História de asfixia perinatal;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Administração de surfactante;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Presença de PCA sintomática;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Duração da ventilação invasiva e não-invasiva;</a:t>
            </a:r>
          </a:p>
          <a:p>
            <a:pPr marL="402335" lvl="1" indent="-201166" defTabSz="280415" eaLnBrk="1" fontAlgn="auto" hangingPunct="1">
              <a:spcBef>
                <a:spcPts val="1300"/>
              </a:spcBef>
              <a:spcAft>
                <a:spcPts val="0"/>
              </a:spcAft>
              <a:defRPr sz="1700">
                <a:effectLst>
                  <a:outerShdw blurRad="12700" dist="6096" dir="5400000" rotWithShape="0">
                    <a:srgbClr val="FFFFFF"/>
                  </a:outerShdw>
                </a:effectLst>
              </a:defRPr>
            </a:pPr>
            <a:r>
              <a:rPr sz="1700">
                <a:solidFill>
                  <a:srgbClr val="86837F">
                    <a:alpha val="80000"/>
                  </a:srgbClr>
                </a:solidFill>
                <a:effectLst>
                  <a:outerShdw blurRad="12700" dist="6096" dir="5400000" rotWithShape="0">
                    <a:srgbClr val="FFFFFF"/>
                  </a:outerShdw>
                </a:effectLst>
              </a:rPr>
              <a:t>Idade gestacional corrigida na interrupção da suplementação de oxigênio.</a:t>
            </a: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81" name="Shape 18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rgbClr val="FF0000"/>
                </a:solidFill>
              </a:rPr>
              <a:t>A duração da ventilação mecânica invasiva foi o único determinante significativo que influenciou negativamente a tensão sistólica global do V D e a deformação do VD durante a sístole;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4" name="Shape 184"/>
          <p:cNvSpPr>
            <a:spLocks noGrp="1"/>
          </p:cNvSpPr>
          <p:nvPr>
            <p:ph type="body" idx="1"/>
          </p:nvPr>
        </p:nvSpPr>
        <p:spPr>
          <a:xfrm>
            <a:off x="1268413" y="3014663"/>
            <a:ext cx="10464800" cy="5715000"/>
          </a:xfrm>
        </p:spPr>
        <p:txBody>
          <a:bodyPr/>
          <a:lstStyle/>
          <a:p>
            <a:pPr marL="393954" indent="-393954" defTabSz="549148" eaLnBrk="1" fontAlgn="auto" hangingPunct="1">
              <a:spcBef>
                <a:spcPts val="2600"/>
              </a:spcBef>
              <a:spcAft>
                <a:spcPts val="0"/>
              </a:spcAft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O presente estudo demonstra </a:t>
            </a:r>
            <a:r>
              <a:rPr lang="pt-BR" sz="30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comprometimento </a:t>
            </a:r>
            <a:r>
              <a:rPr sz="30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da </a:t>
            </a: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deformação miocárdica sistólica do VD, em crianças de 4 anos de idade com DBP, nascidas prematuramente;</a:t>
            </a:r>
          </a:p>
          <a:p>
            <a:pPr marL="393954" indent="-393954" defTabSz="549148" eaLnBrk="1" fontAlgn="auto" hangingPunct="1">
              <a:spcBef>
                <a:spcPts val="2600"/>
              </a:spcBef>
              <a:spcAft>
                <a:spcPts val="0"/>
              </a:spcAft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A redução da taxa de deformação e tensão sistólica da parede lateral  e do septo ventricular contribui para o comprometimento global da mecânica do VD;</a:t>
            </a:r>
          </a:p>
          <a:p>
            <a:pPr marL="393954" indent="-393954" algn="ctr" defTabSz="549148" eaLnBrk="1" fontAlgn="auto" hangingPunct="1">
              <a:spcBef>
                <a:spcPts val="2600"/>
              </a:spcBef>
              <a:spcAft>
                <a:spcPts val="0"/>
              </a:spcAft>
              <a:buFontTx/>
              <a:buNone/>
              <a:defRPr sz="3000">
                <a:effectLst>
                  <a:outerShdw blurRad="25400" dist="11938" dir="5400000" rotWithShape="0">
                    <a:srgbClr val="FFFFFF"/>
                  </a:outerShdw>
                </a:effectLst>
              </a:defRPr>
            </a:pPr>
            <a:r>
              <a:rPr sz="3000" b="1">
                <a:solidFill>
                  <a:srgbClr val="FF0000"/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A duração da ventilação invasiva é uma determinante independente da mecânica  do VD em prematuros</a:t>
            </a:r>
            <a:r>
              <a:rPr sz="3000">
                <a:solidFill>
                  <a:srgbClr val="86837F">
                    <a:alpha val="80000"/>
                  </a:srgbClr>
                </a:solidFill>
                <a:effectLst>
                  <a:outerShdw blurRad="25400" dist="11938" dir="5400000" rotWithShape="0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7" name="Shape 187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Crianças com a nova forma de DBP  (alterações vasculares) nascidas prematuras tem prognóstico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reservado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.</a:t>
            </a:r>
            <a:r>
              <a:rPr sz="3000" baseline="31999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1,5,6</a:t>
            </a:r>
            <a:endParaRPr sz="3000" baseline="31999">
              <a:solidFill>
                <a:srgbClr val="86837F">
                  <a:alpha val="80000"/>
                </a:srgbClr>
              </a:solidFill>
              <a:effectLst>
                <a:outerShdw blurRad="25400" dist="10033" dir="5400000" rotWithShape="0">
                  <a:srgbClr val="FFFFFF"/>
                </a:outerShdw>
              </a:effectLst>
            </a:endParaRP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Yates et al. </a:t>
            </a:r>
            <a:r>
              <a:rPr sz="2800" baseline="31999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12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relataram um aumento tricúspide  e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relação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E/e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sugestiva de aumento da pressão diastólica final do VD;</a:t>
            </a: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Koroglu et al.</a:t>
            </a:r>
            <a:r>
              <a:rPr sz="2800" baseline="31999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13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relataram redução  da velocidade sistólica do anel tricúspide e aumento do desempenho do miocárdio do VD consistente com 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redução global da função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sistólica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e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 </a:t>
            </a:r>
            <a:r>
              <a:rPr lang="pt-BR" sz="28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diastólica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do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VD </a:t>
            </a:r>
            <a:r>
              <a:rPr sz="28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em </a:t>
            </a: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crianças com DBP.</a:t>
            </a:r>
          </a:p>
          <a:p>
            <a:pPr marL="331088" indent="-331088" defTabSz="461518" eaLnBrk="1" fontAlgn="auto" hangingPunct="1">
              <a:lnSpc>
                <a:spcPct val="108000"/>
              </a:lnSpc>
              <a:spcBef>
                <a:spcPts val="2200"/>
              </a:spcBef>
              <a:spcAft>
                <a:spcPts val="0"/>
              </a:spcAft>
              <a:defRPr sz="2800">
                <a:effectLst>
                  <a:outerShdw blurRad="25400" dist="10033" dir="5400000" rotWithShape="0">
                    <a:srgbClr val="FFFFFF"/>
                  </a:outerShdw>
                </a:effectLst>
              </a:defRPr>
            </a:pPr>
            <a:r>
              <a:rPr sz="2800">
                <a:solidFill>
                  <a:srgbClr val="86837F">
                    <a:alpha val="80000"/>
                  </a:srgbClr>
                </a:solidFill>
                <a:effectLst>
                  <a:outerShdw blurRad="25400" dist="10033" dir="5400000" rotWithShape="0">
                    <a:srgbClr val="FFFFFF"/>
                  </a:outerShdw>
                </a:effectLst>
              </a:rPr>
              <a:t>Os achados do ecodoppler do presente estudo foi concordante com os resultados obtidos pelos autores acima.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0" name="Shape 190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268222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O Doppler tecidual tem limitações: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Dependência  do ângulo 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Apreciação restrita das velocidades miocárdicas por segmentos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</a:t>
            </a:r>
            <a:endParaRPr lang="pt-BR" sz="2300" dirty="0" smtClean="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Este é o primeiro estudo que avaliou a deformação global do VE e VE usando o </a:t>
            </a:r>
            <a:r>
              <a:rPr lang="pt-BR" sz="2300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speckle</a:t>
            </a:r>
            <a:r>
              <a:rPr lang="pt-BR" sz="2300" i="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</a:t>
            </a:r>
            <a:r>
              <a:rPr lang="pt-BR" sz="2300" i="0" dirty="0" err="1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tracking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 </a:t>
            </a:r>
            <a:endParaRPr sz="230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  <a:p>
            <a:pPr marL="268222" indent="-268222" algn="ctr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buFontTx/>
              <a:buNone/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lang="pt-BR" sz="2300" b="1" dirty="0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Os achados do presente estudo mostraram que a deficiente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deformação  </a:t>
            </a:r>
            <a:r>
              <a:rPr sz="2300" b="1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sistólica do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VD</a:t>
            </a:r>
            <a:r>
              <a:rPr lang="pt-BR" sz="2300" b="1" dirty="0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</a:t>
            </a:r>
            <a:r>
              <a:rPr sz="2300" b="1" smtClean="0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foi </a:t>
            </a:r>
            <a:r>
              <a:rPr sz="2300" b="1">
                <a:solidFill>
                  <a:srgbClr val="FF0000"/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atribuído tanto à redução da parede lateral do VD quanto à deformação do septo, em crianças com DBP. </a:t>
            </a:r>
          </a:p>
          <a:p>
            <a:pPr marL="268222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Existe também evidência de disfunção diastólica do VD: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Evidenciado pela 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reduzida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taxa </a:t>
            </a: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de deformação global  do VD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no </a:t>
            </a: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início da diástole nestas crianças. </a:t>
            </a:r>
          </a:p>
          <a:p>
            <a:pPr marL="536447" lvl="1" indent="-268222" defTabSz="373886" eaLnBrk="1" fontAlgn="auto" hangingPunct="1">
              <a:lnSpc>
                <a:spcPct val="108000"/>
              </a:lnSpc>
              <a:spcBef>
                <a:spcPts val="1700"/>
              </a:spcBef>
              <a:spcAft>
                <a:spcPts val="0"/>
              </a:spcAft>
              <a:defRPr sz="2300">
                <a:effectLst>
                  <a:outerShdw blurRad="12700" dist="8128" dir="5400000" rotWithShape="0">
                    <a:srgbClr val="FFFFFF"/>
                  </a:outerShdw>
                </a:effectLst>
              </a:defRPr>
            </a:pPr>
            <a:r>
              <a:rPr sz="230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Interessante observar é a tendência de um aumento progressivo da tensão sistólica e da velocidade de deformação nos três 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grupos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 (</a:t>
            </a:r>
            <a:r>
              <a:rPr lang="pt-BR" sz="2300" dirty="0" smtClean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Figura 2</a:t>
            </a:r>
            <a:r>
              <a:rPr lang="pt-BR" sz="23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)</a:t>
            </a:r>
            <a:r>
              <a:rPr sz="2300" smtClean="0">
                <a:solidFill>
                  <a:srgbClr val="86837F">
                    <a:alpha val="80000"/>
                  </a:srgbClr>
                </a:solidFill>
                <a:effectLst>
                  <a:outerShdw blurRad="12700" dist="8128" dir="5400000" rotWithShape="0">
                    <a:srgbClr val="FFFFFF"/>
                  </a:outerShdw>
                </a:effectLst>
              </a:rPr>
              <a:t>.</a:t>
            </a:r>
            <a:endParaRPr sz="2300">
              <a:solidFill>
                <a:srgbClr val="86837F">
                  <a:alpha val="80000"/>
                </a:srgbClr>
              </a:solidFill>
              <a:effectLst>
                <a:outerShdw blurRad="12700" dist="8128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3" name="Shape 19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52042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Uma interpretação possível é que </a:t>
            </a:r>
            <a:r>
              <a:rPr lang="pt-BR" sz="2700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dois fatores, principalmente a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DBP </a:t>
            </a: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e gestação influenciam na determinação da mecânica do VD em crianças pequenas; </a:t>
            </a:r>
          </a:p>
          <a:p>
            <a:pPr marL="352042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Um estudo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recente</a:t>
            </a:r>
            <a:r>
              <a:rPr lang="pt-BR" sz="2700" baseline="31999" dirty="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14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 </a:t>
            </a: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da função do VD em adultos jovens nascidos prematuros encontraram associações entre o nascimento prematuro e ventrículos direito: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 Menores;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Maior massa;</a:t>
            </a:r>
          </a:p>
          <a:p>
            <a:pPr marL="704087" lvl="1" indent="-352042" defTabSz="490727" eaLnBrk="1" fontAlgn="auto" hangingPunct="1">
              <a:spcBef>
                <a:spcPts val="2300"/>
              </a:spcBef>
              <a:spcAft>
                <a:spcPts val="0"/>
              </a:spcAft>
              <a:defRPr sz="2700">
                <a:effectLst>
                  <a:outerShdw blurRad="25400" dist="10668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Menor fração de ejeção do </a:t>
            </a:r>
            <a:r>
              <a:rPr sz="2700" smtClean="0">
                <a:solidFill>
                  <a:srgbClr val="86837F">
                    <a:alpha val="80000"/>
                  </a:srgbClr>
                </a:solidFill>
                <a:effectLst>
                  <a:outerShdw blurRad="25400" dist="10668" dir="5400000" rotWithShape="0">
                    <a:srgbClr val="FFFFFF"/>
                  </a:outerShdw>
                </a:effectLst>
              </a:rPr>
              <a:t>VD.</a:t>
            </a:r>
            <a:endParaRPr sz="2700">
              <a:solidFill>
                <a:srgbClr val="86837F">
                  <a:alpha val="80000"/>
                </a:srgbClr>
              </a:solidFill>
              <a:effectLst>
                <a:outerShdw blurRad="25400" dist="10668" dir="5400000" rotWithShape="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92"/>
          <p:cNvSpPr>
            <a:spLocks noGrp="1"/>
          </p:cNvSpPr>
          <p:nvPr>
            <p:ph type="title"/>
          </p:nvPr>
        </p:nvSpPr>
        <p:spPr>
          <a:xfrm>
            <a:off x="1287463" y="161925"/>
            <a:ext cx="10464800" cy="16510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5" name="Shape 192"/>
          <p:cNvSpPr>
            <a:spLocks noGrp="1"/>
          </p:cNvSpPr>
          <p:nvPr>
            <p:ph type="body" idx="1"/>
          </p:nvPr>
        </p:nvSpPr>
        <p:spPr>
          <a:xfrm>
            <a:off x="1073150" y="1376363"/>
            <a:ext cx="11144250" cy="8102600"/>
          </a:xfrm>
        </p:spPr>
        <p:txBody>
          <a:bodyPr>
            <a:normAutofit fontScale="70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  Hipóteses para deformação do VD em crianças com DBP: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PT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>
                <a:solidFill>
                  <a:srgbClr val="FF0000"/>
                </a:solidFill>
              </a:rPr>
              <a:t>Deficiência suclínica do VD  pode ocorrer na presença de doenças do VE.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Os autores do presente estudo encontraram nas crianças redução global da deformação sistólica do VE na dimensão longitudinal, mas não nas dimensões circunferencial e radial.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Um aumento do índice  de desempenho do miocádio do VE que reflete deficiência global sistólica e diastólica tem sido encontrado nestas crianças.</a:t>
            </a:r>
            <a:r>
              <a:rPr lang="pt-PT" baseline="30000" dirty="0" smtClean="0"/>
              <a:t> 2,13.</a:t>
            </a:r>
            <a:r>
              <a:rPr lang="pt-PT" dirty="0" smtClean="0"/>
              <a:t/>
            </a:r>
            <a:br>
              <a:rPr lang="pt-PT" dirty="0" smtClean="0"/>
            </a:br>
            <a:endParaRPr lang="pt-PT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PT" dirty="0" smtClean="0"/>
              <a:t> Curiosamente, um estudo recente em adultos nascidos prematuros revelou diâmetros do VE menores e deformação  sistólica e diastólica reduzida, mas com fração de ejelão do VE preservada em relação aos  adultos nascidos a termo </a:t>
            </a:r>
            <a:r>
              <a:rPr lang="pt-PT" baseline="30000" dirty="0" smtClean="0"/>
              <a:t>15.</a:t>
            </a:r>
            <a:r>
              <a:rPr lang="pt-PT" dirty="0" smtClean="0"/>
              <a:t> </a:t>
            </a:r>
            <a:endParaRPr/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6" name="Shape 196"/>
          <p:cNvSpPr>
            <a:spLocks noGrp="1"/>
          </p:cNvSpPr>
          <p:nvPr>
            <p:ph type="body" idx="1"/>
          </p:nvPr>
        </p:nvSpPr>
        <p:spPr>
          <a:xfrm>
            <a:off x="1179476" y="2359008"/>
            <a:ext cx="10464799" cy="5715003"/>
          </a:xfrm>
        </p:spPr>
        <p:txBody>
          <a:bodyPr>
            <a:normAutofit fontScale="55000" lnSpcReduction="20000"/>
          </a:bodyPr>
          <a:lstStyle/>
          <a:p>
            <a:pPr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b="1">
                <a:solidFill>
                  <a:schemeClr val="tx1">
                    <a:lumMod val="60000"/>
                    <a:lumOff val="40000"/>
                  </a:schemeClr>
                </a:solidFill>
              </a:rPr>
              <a:t>Hipóteses para deformação do VD em crianças com </a:t>
            </a:r>
            <a:r>
              <a:rPr b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DBP:</a:t>
            </a:r>
            <a:r>
              <a:rPr lang="pt-BR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segundo os presentes autores</a:t>
            </a:r>
            <a:endParaRPr b="1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Alteração do formato do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VE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(menores dimensões)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;</a:t>
            </a:r>
            <a:endParaRPr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Menor taxa de tensão sistólica do VE;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Menor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tempo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de desaceleração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do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pico de velocidade diastólica precoce </a:t>
            </a:r>
            <a:r>
              <a:rPr lang="pt-BR" dirty="0" err="1" smtClean="0">
                <a:solidFill>
                  <a:srgbClr val="86837F">
                    <a:alpha val="80000"/>
                  </a:srgbClr>
                </a:solidFill>
              </a:rPr>
              <a:t>transmitral</a:t>
            </a:r>
            <a:r>
              <a:rPr lang="pt-BR" dirty="0" smtClean="0">
                <a:solidFill>
                  <a:srgbClr val="86837F">
                    <a:alpha val="80000"/>
                  </a:srgbClr>
                </a:solidFill>
              </a:rPr>
              <a:t> (E)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.</a:t>
            </a:r>
            <a:endParaRPr lang="pt-BR" dirty="0" smtClean="0">
              <a:solidFill>
                <a:srgbClr val="86837F">
                  <a:alpha val="80000"/>
                </a:srgbClr>
              </a:solidFill>
            </a:endParaRP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                         São consistentes com os recentes dados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No entanto, anormalidades do VD não poderia ser responsáveis pelas anormalidades do VE via interação septal?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pt-BR" b="1" dirty="0" smtClean="0">
                <a:solidFill>
                  <a:srgbClr val="00B050"/>
                </a:solidFill>
              </a:rPr>
              <a:t>                     (mesma história da galinha e do ovo!)</a:t>
            </a:r>
            <a:endParaRPr b="1">
              <a:solidFill>
                <a:srgbClr val="00B050"/>
              </a:solidFill>
            </a:endParaRPr>
          </a:p>
        </p:txBody>
      </p:sp>
      <p:grpSp>
        <p:nvGrpSpPr>
          <p:cNvPr id="41988" name="Group 199"/>
          <p:cNvGrpSpPr>
            <a:grpSpLocks/>
          </p:cNvGrpSpPr>
          <p:nvPr/>
        </p:nvGrpSpPr>
        <p:grpSpPr bwMode="auto">
          <a:xfrm>
            <a:off x="2287588" y="7948613"/>
            <a:ext cx="8086725" cy="1412875"/>
            <a:chOff x="-30" y="-285729"/>
            <a:chExt cx="8085536" cy="1412878"/>
          </a:xfrm>
        </p:grpSpPr>
        <p:sp>
          <p:nvSpPr>
            <p:cNvPr id="41989" name="Shape 197"/>
            <p:cNvSpPr>
              <a:spLocks noChangeArrowheads="1"/>
            </p:cNvSpPr>
            <p:nvPr/>
          </p:nvSpPr>
          <p:spPr bwMode="auto">
            <a:xfrm>
              <a:off x="-30" y="23"/>
              <a:ext cx="8085536" cy="1127126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/>
            <a:lstStyle/>
            <a:p>
              <a:pPr algn="ctr" hangingPunct="0"/>
              <a:endParaRPr lang="pt-BR" sz="8000" i="0">
                <a:solidFill>
                  <a:srgbClr val="F3F1DF"/>
                </a:solidFill>
              </a:endParaRPr>
            </a:p>
          </p:txBody>
        </p:sp>
        <p:sp>
          <p:nvSpPr>
            <p:cNvPr id="41990" name="Shape 198"/>
            <p:cNvSpPr>
              <a:spLocks noChangeArrowheads="1"/>
            </p:cNvSpPr>
            <p:nvPr/>
          </p:nvSpPr>
          <p:spPr bwMode="auto">
            <a:xfrm>
              <a:off x="-30" y="-285729"/>
              <a:ext cx="8085536" cy="13336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>
              <a:spAutoFit/>
            </a:bodyPr>
            <a:lstStyle/>
            <a:p>
              <a:pPr algn="ctr" hangingPunct="0"/>
              <a:r>
                <a:rPr lang="pt-BR" sz="8000" i="0">
                  <a:solidFill>
                    <a:srgbClr val="F3F1DF"/>
                  </a:solidFill>
                </a:rPr>
                <a:t>VD x VE</a:t>
              </a:r>
            </a:p>
          </p:txBody>
        </p:sp>
      </p:grpSp>
      <p:cxnSp>
        <p:nvCxnSpPr>
          <p:cNvPr id="9" name="Conector de seta reta 8"/>
          <p:cNvCxnSpPr/>
          <p:nvPr/>
        </p:nvCxnSpPr>
        <p:spPr>
          <a:xfrm>
            <a:off x="4002070" y="5519742"/>
            <a:ext cx="714380" cy="428628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Vasorreatividade pulmonar anormal e hipertensão pulmonar podem ocorrer em prematuros com DBP 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16, 17</a:t>
            </a:r>
          </a:p>
          <a:p>
            <a:pPr lvl="1" eaLnBrk="1" fontAlgn="auto" hangingPunct="1">
              <a:spcAft>
                <a:spcPts val="0"/>
              </a:spcAft>
              <a:buFontTx/>
              <a:buNone/>
              <a:defRPr baseline="31999"/>
            </a:pP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O rompimento da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vasculogênese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e a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microvasculaura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pulmonar </a:t>
            </a:r>
            <a:r>
              <a:rPr lang="pt-BR" baseline="31999" dirty="0" err="1" smtClean="0">
                <a:solidFill>
                  <a:srgbClr val="86837F">
                    <a:alpha val="80000"/>
                  </a:srgbClr>
                </a:solidFill>
              </a:rPr>
              <a:t>dismórfica</a:t>
            </a:r>
            <a:r>
              <a:rPr lang="pt-BR" baseline="31999" dirty="0" smtClean="0">
                <a:solidFill>
                  <a:srgbClr val="86837F">
                    <a:alpha val="80000"/>
                  </a:srgbClr>
                </a:solidFill>
              </a:rPr>
              <a:t> na DBP pode potencialmente: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 smtClean="0">
                <a:solidFill>
                  <a:srgbClr val="86837F">
                    <a:alpha val="80000"/>
                  </a:srgbClr>
                </a:solidFill>
              </a:rPr>
              <a:t>Alterar 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impedância pulmonar;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Aumentar  pós-carga do VD;</a:t>
            </a:r>
          </a:p>
          <a:p>
            <a:pPr lvl="1" eaLnBrk="1" fontAlgn="auto" hangingPunct="1">
              <a:spcAft>
                <a:spcPts val="0"/>
              </a:spcAft>
              <a:defRPr baseline="31999"/>
            </a:pP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Comprometer o desempenho sistólico do VD.</a:t>
            </a: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182651" y="1644650"/>
            <a:ext cx="10464799" cy="8102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pt-BR" sz="2800" dirty="0" smtClean="0"/>
              <a:t>Em ratinhos recém-nascidos, </a:t>
            </a:r>
            <a:r>
              <a:rPr lang="pt-BR" sz="2800" dirty="0" smtClean="0">
                <a:solidFill>
                  <a:srgbClr val="FF0000"/>
                </a:solidFill>
              </a:rPr>
              <a:t>a ventilação mecânica prolongada sem </a:t>
            </a:r>
            <a:r>
              <a:rPr lang="pt-BR" sz="2800" dirty="0" err="1" smtClean="0">
                <a:solidFill>
                  <a:srgbClr val="FF0000"/>
                </a:solidFill>
              </a:rPr>
              <a:t>hiperoxia</a:t>
            </a:r>
            <a:r>
              <a:rPr lang="pt-BR" sz="2800" dirty="0" smtClean="0">
                <a:solidFill>
                  <a:srgbClr val="FF0000"/>
                </a:solidFill>
              </a:rPr>
              <a:t> mostrou induzir a apoptose das células endoteliais e células epiteliais e causar a falha da </a:t>
            </a:r>
            <a:r>
              <a:rPr lang="pt-BR" sz="2800" dirty="0" err="1" smtClean="0">
                <a:solidFill>
                  <a:srgbClr val="FF0000"/>
                </a:solidFill>
              </a:rPr>
              <a:t>angiogênese</a:t>
            </a:r>
            <a:r>
              <a:rPr lang="pt-BR" sz="2800" dirty="0" smtClean="0">
                <a:solidFill>
                  <a:srgbClr val="FF0000"/>
                </a:solidFill>
              </a:rPr>
              <a:t> e a formação de septos alveolares</a:t>
            </a:r>
            <a:r>
              <a:rPr lang="pt-BR" sz="2800" baseline="31999" dirty="0" smtClean="0">
                <a:solidFill>
                  <a:srgbClr val="FF0000"/>
                </a:solidFill>
              </a:rPr>
              <a:t> </a:t>
            </a:r>
            <a:r>
              <a:rPr lang="pt-BR" sz="2800" baseline="31999" dirty="0" smtClean="0">
                <a:solidFill>
                  <a:srgbClr val="86837F">
                    <a:alpha val="80000"/>
                  </a:srgbClr>
                </a:solidFill>
              </a:rPr>
              <a:t>18</a:t>
            </a:r>
            <a:r>
              <a:rPr lang="pt-BR" sz="2800" dirty="0" smtClean="0"/>
              <a:t>,que tem semelhanças com crianças nascidas prematuras com DBP.</a:t>
            </a:r>
          </a:p>
          <a:p>
            <a:pPr>
              <a:defRPr/>
            </a:pPr>
            <a:r>
              <a:rPr lang="pt-BR" sz="2800" dirty="0" smtClean="0"/>
              <a:t>Em babuínos prematuros após tratamento com surfactante e sem exposição a grandes quantidades de oxigênio suplementar, </a:t>
            </a:r>
            <a:r>
              <a:rPr lang="pt-BR" sz="2800" dirty="0" smtClean="0">
                <a:solidFill>
                  <a:srgbClr val="FF0000"/>
                </a:solidFill>
              </a:rPr>
              <a:t>ventilação mecânica foi igualmente relatada associar-se com um número reduzido de alvéolos e </a:t>
            </a:r>
            <a:r>
              <a:rPr lang="pt-BR" sz="2800" dirty="0" err="1" smtClean="0">
                <a:solidFill>
                  <a:srgbClr val="FF0000"/>
                </a:solidFill>
              </a:rPr>
              <a:t>microvasculatura</a:t>
            </a:r>
            <a:r>
              <a:rPr lang="pt-BR" sz="2800" dirty="0" smtClean="0">
                <a:solidFill>
                  <a:srgbClr val="FF0000"/>
                </a:solidFill>
              </a:rPr>
              <a:t> </a:t>
            </a:r>
            <a:r>
              <a:rPr lang="pt-BR" sz="2800" dirty="0" err="1" smtClean="0">
                <a:solidFill>
                  <a:srgbClr val="FF0000"/>
                </a:solidFill>
              </a:rPr>
              <a:t>dismórfica</a:t>
            </a:r>
            <a:r>
              <a:rPr lang="pt-BR" sz="2800" dirty="0" smtClean="0">
                <a:solidFill>
                  <a:srgbClr val="FF0000"/>
                </a:solidFill>
              </a:rPr>
              <a:t> pulmonar</a:t>
            </a:r>
            <a:r>
              <a:rPr lang="pt-BR" sz="2800" baseline="31999" dirty="0" smtClean="0">
                <a:solidFill>
                  <a:srgbClr val="FF0000"/>
                </a:solidFill>
              </a:rPr>
              <a:t> 19</a:t>
            </a:r>
            <a:r>
              <a:rPr lang="pt-BR" sz="2800" dirty="0" smtClean="0">
                <a:solidFill>
                  <a:srgbClr val="FF0000"/>
                </a:solidFill>
              </a:rPr>
              <a:t>.</a:t>
            </a:r>
            <a:endParaRPr lang="pt-BR" sz="2800" dirty="0">
              <a:solidFill>
                <a:srgbClr val="FF0000"/>
              </a:solidFill>
            </a:endParaRPr>
          </a:p>
        </p:txBody>
      </p:sp>
      <p:sp>
        <p:nvSpPr>
          <p:cNvPr id="4" name="Shape 201"/>
          <p:cNvSpPr>
            <a:spLocks noGrp="1"/>
          </p:cNvSpPr>
          <p:nvPr>
            <p:ph type="title"/>
          </p:nvPr>
        </p:nvSpPr>
        <p:spPr>
          <a:xfrm>
            <a:off x="1287463" y="304800"/>
            <a:ext cx="10464800" cy="16510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05" name="Shape 205"/>
          <p:cNvSpPr>
            <a:spLocks noGrp="1"/>
          </p:cNvSpPr>
          <p:nvPr>
            <p:ph type="body" idx="1"/>
          </p:nvPr>
        </p:nvSpPr>
        <p:spPr>
          <a:xfrm>
            <a:off x="1270000" y="2696632"/>
            <a:ext cx="10548674" cy="5715003"/>
          </a:xfrm>
        </p:spPr>
        <p:txBody>
          <a:bodyPr/>
          <a:lstStyle/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  <a:p>
            <a:pPr marL="310134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Em adultos nascidos pré-termo, a duração da ventilação ao nascimento foi associado positivamente com a massa do VD durante a idade adulta:</a:t>
            </a:r>
          </a:p>
          <a:p>
            <a:pPr marL="620268" lvl="1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Sugere que parênquima pulmonar ou alterações vasculares durante a infância pode exercer  influência dinâmica na estrutura e função do VD </a:t>
            </a:r>
            <a:r>
              <a:rPr sz="2400" baseline="31999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14</a:t>
            </a: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. </a:t>
            </a:r>
          </a:p>
          <a:p>
            <a:pPr marL="620268" lvl="1" indent="-310134" defTabSz="432308" eaLnBrk="1" fontAlgn="auto" hangingPunct="1">
              <a:lnSpc>
                <a:spcPct val="96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Taxa de deformação sistólica do VD tende a ser maior em crianças nascidas </a:t>
            </a:r>
            <a:r>
              <a:rPr sz="24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prematuramente</a:t>
            </a:r>
            <a:r>
              <a:rPr lang="pt-BR" sz="2400" dirty="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 que receberam esteróide pré-natal em relação aqueles que não receberam</a:t>
            </a:r>
            <a:r>
              <a:rPr sz="2400" smtClean="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.</a:t>
            </a:r>
            <a:endParaRPr sz="2400">
              <a:solidFill>
                <a:srgbClr val="86837F">
                  <a:alpha val="80000"/>
                </a:srgbClr>
              </a:solidFill>
              <a:effectLst>
                <a:outerShdw blurRad="12700" dist="9398" dir="5400000" rotWithShape="0">
                  <a:srgbClr val="FFFFFF"/>
                </a:outerShdw>
              </a:effectLst>
            </a:endParaRPr>
          </a:p>
        </p:txBody>
      </p:sp>
      <p:grpSp>
        <p:nvGrpSpPr>
          <p:cNvPr id="45060" name="Group 208"/>
          <p:cNvGrpSpPr>
            <a:grpSpLocks/>
          </p:cNvGrpSpPr>
          <p:nvPr/>
        </p:nvGrpSpPr>
        <p:grpSpPr bwMode="auto">
          <a:xfrm>
            <a:off x="1144588" y="2305050"/>
            <a:ext cx="10858500" cy="2286000"/>
            <a:chOff x="0" y="0"/>
            <a:chExt cx="10464800" cy="1614659"/>
          </a:xfrm>
        </p:grpSpPr>
        <p:sp>
          <p:nvSpPr>
            <p:cNvPr id="206" name="Shape 206"/>
            <p:cNvSpPr/>
            <p:nvPr/>
          </p:nvSpPr>
          <p:spPr>
            <a:xfrm>
              <a:off x="0" y="0"/>
              <a:ext cx="10464800" cy="1441980"/>
            </a:xfrm>
            <a:prstGeom prst="rect">
              <a:avLst/>
            </a:prstGeom>
            <a:blipFill rotWithShape="1">
              <a:blip r:embed="rId2"/>
              <a:srcRect/>
              <a:tile tx="0" ty="0" sx="100000" sy="100000" flip="none" algn="tl"/>
            </a:blip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algn="ctr" fontAlgn="auto" hangingPunct="0">
                <a:lnSpc>
                  <a:spcPct val="120000"/>
                </a:lnSpc>
                <a:spcBef>
                  <a:spcPts val="2800"/>
                </a:spcBef>
                <a:spcAft>
                  <a:spcPts val="0"/>
                </a:spcAft>
                <a:defRPr sz="2500">
                  <a:solidFill>
                    <a:srgbClr val="FFFFFF"/>
                  </a:solidFill>
                </a:defRPr>
              </a:pPr>
              <a:endParaRPr sz="2500" kern="0">
                <a:solidFill>
                  <a:srgbClr val="FFFFFF"/>
                </a:solidFill>
                <a:effectLst>
                  <a:outerShdw blurRad="25400" dist="12700" dir="5400000" rotWithShape="0">
                    <a:srgbClr val="FFFFFF"/>
                  </a:outerShdw>
                </a:effectLst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0" y="22426"/>
              <a:ext cx="10464800" cy="15922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/>
            </a:extLst>
          </p:spPr>
          <p:txBody>
            <a:bodyPr lIns="50800" tIns="50800" rIns="50800" bIns="50800" anchor="ctr">
              <a:spAutoFit/>
            </a:bodyPr>
            <a:lstStyle>
              <a:lvl1pPr>
                <a:lnSpc>
                  <a:spcPct val="120000"/>
                </a:lnSpc>
                <a:spcBef>
                  <a:spcPts val="2800"/>
                </a:spcBef>
                <a:defRPr sz="2500">
                  <a:solidFill>
                    <a:srgbClr val="FFFFFF"/>
                  </a:solidFill>
                </a:defRPr>
              </a:lvl1pPr>
            </a:lstStyle>
            <a:p>
              <a:pPr algn="ctr" fontAlgn="auto" hangingPunct="0">
                <a:spcAft>
                  <a:spcPts val="0"/>
                </a:spcAft>
                <a:defRPr/>
              </a:pPr>
              <a:r>
                <a:rPr kern="0">
                  <a:effectLst>
                    <a:outerShdw blurRad="25400" dist="12700" dir="5400000" rotWithShape="0">
                      <a:srgbClr val="FFFFFF"/>
                    </a:outerShdw>
                  </a:effectLst>
                </a:rPr>
                <a:t>Interação cardiopulmonar adversa em crianças com DBP que necessitam de uma maior duração da terapia de ventilação invasiva pode, eventualmente, explicar a redução da deformação sistólica do </a:t>
              </a:r>
              <a:r>
                <a:rPr kern="0" smtClean="0">
                  <a:effectLst>
                    <a:outerShdw blurRad="25400" dist="12700" dir="5400000" rotWithShape="0">
                      <a:srgbClr val="FFFFFF"/>
                    </a:outerShdw>
                  </a:effectLst>
                </a:rPr>
                <a:t>VD</a:t>
              </a:r>
              <a:endParaRPr kern="0">
                <a:effectLst>
                  <a:outerShdw blurRad="25400" dist="12700" dir="5400000" rotWithShape="0">
                    <a:srgbClr val="FFFFFF"/>
                  </a:outerShdw>
                </a:effectLst>
              </a:endParaRPr>
            </a:p>
          </p:txBody>
        </p:sp>
      </p:grpSp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11" name="Shape 211"/>
          <p:cNvSpPr>
            <a:spLocks noGrp="1"/>
          </p:cNvSpPr>
          <p:nvPr>
            <p:ph type="body" idx="1"/>
          </p:nvPr>
        </p:nvSpPr>
        <p:spPr>
          <a:xfrm>
            <a:off x="1144550" y="2447908"/>
            <a:ext cx="10464800" cy="5715000"/>
          </a:xfrm>
        </p:spPr>
        <p:txBody>
          <a:bodyPr/>
          <a:lstStyle/>
          <a:p>
            <a:pPr marL="310134" indent="-310134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Implicação Clínica:</a:t>
            </a:r>
          </a:p>
          <a:p>
            <a:pPr marL="620268" lvl="1" indent="-310134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 uso de: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Surfactante;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Técnicas para diminuição do tempo de intubação;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Ventilação não invasiva;</a:t>
            </a:r>
          </a:p>
          <a:p>
            <a:pPr marL="930402" lvl="2" indent="-310133" defTabSz="432308" eaLnBrk="1" fontAlgn="auto" hangingPunct="1">
              <a:spcBef>
                <a:spcPts val="2000"/>
              </a:spcBef>
              <a:spcAft>
                <a:spcPts val="0"/>
              </a:spcAft>
              <a:defRPr sz="26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6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Extubação precoce;</a:t>
            </a:r>
          </a:p>
        </p:txBody>
      </p:sp>
      <p:grpSp>
        <p:nvGrpSpPr>
          <p:cNvPr id="46084" name="Group 214"/>
          <p:cNvGrpSpPr>
            <a:grpSpLocks/>
          </p:cNvGrpSpPr>
          <p:nvPr/>
        </p:nvGrpSpPr>
        <p:grpSpPr bwMode="auto">
          <a:xfrm>
            <a:off x="1287463" y="7305675"/>
            <a:ext cx="10001250" cy="1884363"/>
            <a:chOff x="-70060" y="47644"/>
            <a:chExt cx="9808273" cy="1386245"/>
          </a:xfrm>
        </p:grpSpPr>
        <p:sp>
          <p:nvSpPr>
            <p:cNvPr id="46086" name="Shape 212"/>
            <p:cNvSpPr>
              <a:spLocks noChangeArrowheads="1"/>
            </p:cNvSpPr>
            <p:nvPr/>
          </p:nvSpPr>
          <p:spPr bwMode="auto">
            <a:xfrm>
              <a:off x="103143" y="47644"/>
              <a:ext cx="9635070" cy="1270000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/>
            <a:lstStyle/>
            <a:p>
              <a:pPr algn="ctr" hangingPunct="0"/>
              <a:endParaRPr lang="pt-BR" sz="3200" i="0">
                <a:solidFill>
                  <a:srgbClr val="F3F1DF"/>
                </a:solidFill>
              </a:endParaRPr>
            </a:p>
          </p:txBody>
        </p:sp>
        <p:sp>
          <p:nvSpPr>
            <p:cNvPr id="46087" name="Shape 213"/>
            <p:cNvSpPr>
              <a:spLocks noChangeArrowheads="1"/>
            </p:cNvSpPr>
            <p:nvPr/>
          </p:nvSpPr>
          <p:spPr bwMode="auto">
            <a:xfrm>
              <a:off x="-70060" y="100191"/>
              <a:ext cx="9635070" cy="13336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50800" tIns="50800" rIns="50800" bIns="50800" anchor="ctr">
              <a:spAutoFit/>
            </a:bodyPr>
            <a:lstStyle/>
            <a:p>
              <a:pPr algn="ctr" hangingPunct="0"/>
              <a:r>
                <a:rPr lang="pt-BR" sz="3200" b="1" i="0">
                  <a:solidFill>
                    <a:srgbClr val="F3F1DF"/>
                  </a:solidFill>
                </a:rPr>
                <a:t>Diminuem DBP e </a:t>
              </a:r>
              <a:r>
                <a:rPr lang="pt-BR" b="1" i="0">
                  <a:solidFill>
                    <a:srgbClr val="F3F1DF"/>
                  </a:solidFill>
                </a:rPr>
                <a:t>melhoram o desempenho cardíaco</a:t>
              </a:r>
              <a:r>
                <a:rPr lang="pt-BR" b="1" i="0" baseline="32000">
                  <a:solidFill>
                    <a:srgbClr val="F3F1DF"/>
                  </a:solidFill>
                </a:rPr>
                <a:t>1</a:t>
              </a:r>
            </a:p>
          </p:txBody>
        </p:sp>
      </p:grpSp>
      <p:cxnSp>
        <p:nvCxnSpPr>
          <p:cNvPr id="8" name="Conector de seta reta 7"/>
          <p:cNvCxnSpPr/>
          <p:nvPr/>
        </p:nvCxnSpPr>
        <p:spPr>
          <a:xfrm>
            <a:off x="1001674" y="7019940"/>
            <a:ext cx="428628" cy="357190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17" name="Shape 21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Faltaram dados sobre a interação cardiopulmonar na presença da nova forma de DBP na era pós surfactante. </a:t>
            </a:r>
          </a:p>
          <a:p>
            <a:pPr eaLnBrk="1" fontAlgn="auto" hangingPunct="1">
              <a:lnSpc>
                <a:spcPct val="108000"/>
              </a:lnSpc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O impacto a longo prazo dessas diferentes estratégias de ventilação, na hemodinâmica e mecânica do VD de crianças e adultos nascidos prematuramente,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merece 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estudos adicionais.</a:t>
            </a:r>
          </a:p>
        </p:txBody>
      </p:sp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20" name="Shape 22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10134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Limitações do Estudo: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Amostra pequena;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A tendência significativa de um aumento progressivo da deformação do VD do grupo I a grupo III sugere insuficiência de deformação do VD nos prematuros com DBP.</a:t>
            </a:r>
          </a:p>
          <a:p>
            <a:pPr marL="620268" lvl="1" indent="-310134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Não permite a avaliação de mudanças no desempenho VD com o crescimento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Os dados limitados sugerem que a função pulmonar permanece anormal em adolescentes </a:t>
            </a:r>
            <a:r>
              <a:rPr sz="2400" baseline="31999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20, 21;</a:t>
            </a:r>
          </a:p>
          <a:p>
            <a:pPr marL="930402" lvl="2" indent="-310133" defTabSz="432308" eaLnBrk="1" fontAlgn="auto" hangingPunct="1">
              <a:lnSpc>
                <a:spcPct val="108000"/>
              </a:lnSpc>
              <a:spcBef>
                <a:spcPts val="2000"/>
              </a:spcBef>
              <a:spcAft>
                <a:spcPts val="0"/>
              </a:spcAft>
              <a:defRPr sz="2400">
                <a:effectLst>
                  <a:outerShdw blurRad="12700" dist="9398" dir="5400000" rotWithShape="0">
                    <a:srgbClr val="FFFFFF"/>
                  </a:outerShdw>
                </a:effectLst>
              </a:defRPr>
            </a:pPr>
            <a:r>
              <a:rPr sz="2400">
                <a:solidFill>
                  <a:srgbClr val="86837F">
                    <a:alpha val="80000"/>
                  </a:srgbClr>
                </a:solidFill>
                <a:effectLst>
                  <a:outerShdw blurRad="12700" dist="9398" dir="5400000" rotWithShape="0">
                    <a:srgbClr val="FFFFFF"/>
                  </a:outerShdw>
                </a:effectLst>
              </a:rPr>
              <a:t>Interessante fazer estudo com adultos e adolescentes.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23" name="Shape 22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As avaliações cardíacas foram realizadas em repouso: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 O esforço pode agravar o desempenho cardíaco;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>
                <a:solidFill>
                  <a:srgbClr val="86837F">
                    <a:alpha val="80000"/>
                  </a:srgbClr>
                </a:solidFill>
              </a:rPr>
              <a:t>A vasculatura pulmonar anormal  pode afetar troca gasosa durante o esforço</a:t>
            </a:r>
            <a:r>
              <a:rPr baseline="31999">
                <a:solidFill>
                  <a:srgbClr val="86837F">
                    <a:alpha val="80000"/>
                  </a:srgbClr>
                </a:solidFill>
              </a:rPr>
              <a:t>7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, embora isso exija mais </a:t>
            </a:r>
            <a:r>
              <a:rPr smtClean="0">
                <a:solidFill>
                  <a:srgbClr val="86837F">
                    <a:alpha val="80000"/>
                  </a:srgbClr>
                </a:solidFill>
              </a:rPr>
              <a:t>confirmação</a:t>
            </a:r>
            <a:r>
              <a:rPr>
                <a:solidFill>
                  <a:srgbClr val="86837F">
                    <a:alpha val="80000"/>
                  </a:srgbClr>
                </a:solidFill>
              </a:rPr>
              <a:t>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Conclusão</a:t>
            </a:r>
          </a:p>
        </p:txBody>
      </p:sp>
      <p:sp>
        <p:nvSpPr>
          <p:cNvPr id="226" name="Shape 22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O prejuízo de deformação do miocárdio, em especial do VD, ocorre em crianças prematuras nascidos com uma história de DBP;</a:t>
            </a:r>
          </a:p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FF0000"/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O achado de uma associação negativa entre a duração da ventilação invasiva e deformação do VD </a:t>
            </a:r>
            <a:r>
              <a:rPr sz="4000" b="1">
                <a:solidFill>
                  <a:srgbClr val="FF0000"/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implora por estratégias inovadoras para proporcionar ventilação não-invasiva para recém-nascidos prematuros. </a:t>
            </a:r>
          </a:p>
          <a:p>
            <a:pPr marL="360425" indent="-360425" defTabSz="502412" eaLnBrk="1" fontAlgn="auto" hangingPunct="1">
              <a:lnSpc>
                <a:spcPct val="108000"/>
              </a:lnSpc>
              <a:spcBef>
                <a:spcPts val="2400"/>
              </a:spcBef>
              <a:spcAft>
                <a:spcPts val="0"/>
              </a:spcAft>
              <a:defRPr sz="2700">
                <a:effectLst>
                  <a:outerShdw blurRad="25400" dist="10922" dir="5400000" rotWithShape="0">
                    <a:srgbClr val="FFFFFF"/>
                  </a:outerShdw>
                </a:effectLst>
              </a:defRPr>
            </a:pPr>
            <a:r>
              <a:rPr sz="2700">
                <a:solidFill>
                  <a:srgbClr val="86837F">
                    <a:alpha val="80000"/>
                  </a:srgbClr>
                </a:solidFill>
                <a:effectLst>
                  <a:outerShdw blurRad="25400" dist="10922" dir="5400000" rotWithShape="0">
                    <a:srgbClr val="FFFFFF"/>
                  </a:outerShdw>
                </a:effectLst>
              </a:rPr>
              <a:t>São necessários novos estudos para definir o impacto a longo prazo das novas estratégias de ventilação e performance cardiopulmonar em prematuros com DBP.</a:t>
            </a: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tângulo 1"/>
          <p:cNvSpPr>
            <a:spLocks noChangeArrowheads="1"/>
          </p:cNvSpPr>
          <p:nvPr/>
        </p:nvSpPr>
        <p:spPr bwMode="auto">
          <a:xfrm>
            <a:off x="358775" y="233363"/>
            <a:ext cx="12001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b="1" i="0">
                <a:hlinkClick r:id="rId2"/>
              </a:rPr>
              <a:t>Cardiac</a:t>
            </a:r>
            <a:r>
              <a:rPr lang="pt-BR" sz="3200" i="0">
                <a:hlinkClick r:id="rId2"/>
              </a:rPr>
              <a:t> </a:t>
            </a:r>
            <a:r>
              <a:rPr lang="pt-BR" sz="3200" b="1" i="0">
                <a:hlinkClick r:id="rId2"/>
              </a:rPr>
              <a:t>Mechanics</a:t>
            </a:r>
            <a:r>
              <a:rPr lang="pt-BR" sz="3200" i="0">
                <a:hlinkClick r:id="rId2"/>
              </a:rPr>
              <a:t> in </a:t>
            </a:r>
            <a:r>
              <a:rPr lang="pt-BR" sz="3200" b="1" i="0">
                <a:hlinkClick r:id="rId2"/>
              </a:rPr>
              <a:t>Children</a:t>
            </a:r>
            <a:r>
              <a:rPr lang="pt-BR" sz="3200" i="0">
                <a:hlinkClick r:id="rId2"/>
              </a:rPr>
              <a:t> with </a:t>
            </a:r>
            <a:r>
              <a:rPr lang="pt-BR" sz="3200" b="1" i="0">
                <a:hlinkClick r:id="rId2"/>
              </a:rPr>
              <a:t>Bronchopulmonary Dysplasia</a:t>
            </a:r>
            <a:r>
              <a:rPr lang="pt-BR" i="0">
                <a:hlinkClick r:id="rId2"/>
              </a:rPr>
              <a:t>.</a:t>
            </a:r>
            <a:endParaRPr lang="pt-BR" i="0"/>
          </a:p>
          <a:p>
            <a:pPr algn="ctr"/>
            <a:r>
              <a:rPr lang="pt-BR" sz="3600" i="0"/>
              <a:t>Xie L, Chee YY, Wong KY, Cheung YF.</a:t>
            </a:r>
          </a:p>
          <a:p>
            <a:pPr algn="ctr"/>
            <a:r>
              <a:rPr lang="pt-BR" sz="3600" i="0"/>
              <a:t>Neonatology. 2016;109(1):44-51</a:t>
            </a: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00" y="2947988"/>
            <a:ext cx="5000625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2338" y="4376738"/>
            <a:ext cx="58166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/>
          </p:cNvSpPr>
          <p:nvPr>
            <p:ph type="title"/>
          </p:nvPr>
        </p:nvSpPr>
        <p:spPr>
          <a:xfrm>
            <a:off x="1287463" y="233363"/>
            <a:ext cx="10464800" cy="1651000"/>
          </a:xfrm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Referência </a:t>
            </a:r>
            <a:r>
              <a:rPr smtClean="0"/>
              <a:t>Bibliográfica</a:t>
            </a:r>
            <a:endParaRPr/>
          </a:p>
        </p:txBody>
      </p:sp>
      <p:sp>
        <p:nvSpPr>
          <p:cNvPr id="53251" name="Shape 229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 defTabSz="457200" eaLnBrk="1" hangingPunct="1">
              <a:lnSpc>
                <a:spcPct val="100000"/>
              </a:lnSpc>
              <a:spcBef>
                <a:spcPts val="1200"/>
              </a:spcBef>
              <a:buSzTx/>
              <a:buFontTx/>
              <a:buNone/>
            </a:pP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Lijian Xie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a, 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Yuet-yee Chee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Kar-yin Wong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Yiu-fai Cheung</a:t>
            </a:r>
            <a:r>
              <a:rPr lang="pt-BR" sz="2000" i="0" baseline="2500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b </a:t>
            </a:r>
            <a:r>
              <a:rPr lang="pt-BR" sz="2000" i="0" smtClean="0">
                <a:solidFill>
                  <a:srgbClr val="937D3E"/>
                </a:solidFill>
                <a:effectLst/>
                <a:latin typeface="Times"/>
                <a:ea typeface="Times"/>
                <a:cs typeface="Times"/>
                <a:sym typeface="Times"/>
              </a:rPr>
              <a:t>. Cardiac Mechanics in Children with Bronchopulmonary Dysplasia. Neonatology 2016;109:44–51 .</a:t>
            </a:r>
          </a:p>
        </p:txBody>
      </p:sp>
      <p:pic>
        <p:nvPicPr>
          <p:cNvPr id="5325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1662113"/>
            <a:ext cx="11710987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4000" smtClean="0">
                <a:solidFill>
                  <a:schemeClr val="hlink"/>
                </a:solidFill>
                <a:effectLst/>
              </a:rPr>
              <a:t>Nota do Editor do site, Dr. Paulo R. Margotto. Consultem também!</a:t>
            </a:r>
            <a:br>
              <a:rPr lang="pt-BR" sz="4000" smtClean="0">
                <a:solidFill>
                  <a:schemeClr val="hlink"/>
                </a:solidFill>
                <a:effectLst/>
              </a:rPr>
            </a:br>
            <a:r>
              <a:rPr lang="pt-BR" sz="4000" smtClean="0">
                <a:solidFill>
                  <a:schemeClr val="hlink"/>
                </a:solidFill>
                <a:effectLst/>
              </a:rPr>
              <a:t>AQUI E AGORA!</a:t>
            </a:r>
          </a:p>
        </p:txBody>
      </p:sp>
      <p:graphicFrame>
        <p:nvGraphicFramePr>
          <p:cNvPr id="65553" name="Group 17"/>
          <p:cNvGraphicFramePr>
            <a:graphicFrameLocks noGrp="1"/>
          </p:cNvGraphicFramePr>
          <p:nvPr/>
        </p:nvGraphicFramePr>
        <p:xfrm>
          <a:off x="1533525" y="3581400"/>
          <a:ext cx="9721850" cy="3505200"/>
        </p:xfrm>
        <a:graphic>
          <a:graphicData uri="http://schemas.openxmlformats.org/drawingml/2006/table">
            <a:tbl>
              <a:tblPr/>
              <a:tblGrid>
                <a:gridCol w="8689975"/>
                <a:gridCol w="1031875"/>
              </a:tblGrid>
              <a:tr h="2808288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Efeitos do respirador sobre o cora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</a:t>
                      </a:r>
                      <a:r>
                        <a:rPr kumimoji="0" lang="pt-BR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IX Congresso Iberoamericano de Neonatologia-SIBEN (Belo Horizonte, 20-23/6/2012):Martin Kluckow (Austr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á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lia).Realizado por Paulo R. Margotto</a:t>
                      </a:r>
                      <a:endParaRPr kumimoji="0" lang="pt-BR" sz="3200" b="0" i="1" u="none" strike="noStrike" cap="none" normalizeH="0" baseline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427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1413" y="3779838"/>
            <a:ext cx="6397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78213" y="7108825"/>
            <a:ext cx="53911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2500" smtClean="0">
                <a:effectLst/>
              </a:rPr>
              <a:t>Quando oferecemos ventilação com pressão positiva, inclusive o CPAP, temos efeitos sobre o átrio direito (AD) com diminuição do retorno venoso, perda do gradiente entre pressão venosa sistêmica e pressão intratorácica. Por conta da redução do retorno venoso ao AD, ocorre diminuição da pré-carga que chega ao ventrículo direito (VD) e aumento secundário da pós-carga do VD. O aumento da pós-carga do VD é secundário ao aumento da pressão pulmonar, porque a pressão que estamos introduzindo no pulmão acaba subseqüentemente se transferindo para a pressão sobre os vasos, aumentando assim a pós-carga do VD. </a:t>
            </a:r>
            <a:r>
              <a:rPr lang="pt-BR" sz="2500" smtClean="0">
                <a:solidFill>
                  <a:srgbClr val="FF3300"/>
                </a:solidFill>
                <a:effectLst/>
              </a:rPr>
              <a:t>Portanto, o VD é afetado pela redução da pré-carga do AD e aumento da pós-carga</a:t>
            </a:r>
            <a:r>
              <a:rPr lang="pt-BR" sz="2500" smtClean="0">
                <a:effectLst/>
              </a:rPr>
              <a:t> e além de tudo isto, podemos ter modificações no volume ventricular devido a relação entre os ventrículos (o movimento do  septo  ventricular direito para o ventrículo esquerdo e do ventrículo esquerdo  para o VD). Os ventrículos estão relacionados e tem um septo interventricular único que os separa que pode se mover de um lado para outro. Mudanças no débito VD são propagadas para o débito do VE devido a conexões em série. </a:t>
            </a:r>
          </a:p>
        </p:txBody>
      </p:sp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677988" y="62865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pt-BR" sz="1900" b="1" smtClean="0">
                <a:solidFill>
                  <a:srgbClr val="FF3300"/>
                </a:solidFill>
                <a:effectLst/>
              </a:rPr>
              <a:t>Quanto à disfunção sistólica ventricular direita devido a altas pressões pulmonares</a:t>
            </a:r>
            <a:r>
              <a:rPr lang="pt-BR" sz="1900" smtClean="0">
                <a:effectLst/>
              </a:rPr>
              <a:t>: Podemos avaliar isto observando o débito ventricular direito, também a velocidade na artéria pulmonar, a forma do VD, a localização do septo, o movimento da válvula tricúspide como índice para sabermos se o VD está contraindo bem ou não.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Então, quando falamos do movimento do septo interventricular que ocorre à medida que a pressão intrapulmonar é aumentada, significa que o septo se move nesta direção e aqui temos a função VE afetada. Ou seja, temos menos volume no VE, com redução do fluxo sistêmico, demonstrando esta interdependência ventricular.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Os efeitos cardiorrespiratórios do lado esquerdo por conta da redução do fluxo sanguíneo vindo da circulação pulmonar, acaba levando à redução do fluxo sanguíneo ao átrio esquerdo e reduzindo a pré-carga do VE e também reduzindo a contratilidade por conta da imaturidade do bebe, reduzindo de forma geral o débito cardíaco.</a:t>
            </a:r>
          </a:p>
          <a:p>
            <a:pPr>
              <a:lnSpc>
                <a:spcPct val="100000"/>
              </a:lnSpc>
            </a:pPr>
            <a:r>
              <a:rPr lang="pt-BR" sz="1900" smtClean="0">
                <a:effectLst/>
              </a:rPr>
              <a:t>	Temos aqui os possíveis resultados cardiovasculares quando oferecemos ventilação com pressão positiva: o miocárdio do RN a termo é bastante estruturado, com vários miofibrilas que se contraem de forma muito mais eficiente, enquanto o coração do pré-termos tem menos miofibrilas, por isso se contrai menos eficientemente, tem menos mitocôndrias e assim, estes RN tem maior risco de apresentar menor débito cardíaco caso tenhamos evidente disfunção em outras partes da fisiologia do prematuro. Em outras palavras:  quando afetamos a pré-carga ou  aumentamos a pós-carga do VD, temos o risco do débito cardíaco  ser reduzido.A incidência de baixo débito cardíaco direita aumenta com a piora do quadro respiratório, como podemos observar na figura 4 (</a:t>
            </a:r>
            <a:r>
              <a:rPr lang="pt-BR" sz="1900" smtClean="0">
                <a:effectLst/>
                <a:hlinkClick r:id="rId2"/>
              </a:rPr>
              <a:t>Early determinants of right and left ventricular output in ventilated preterm infants.</a:t>
            </a:r>
            <a:r>
              <a:rPr lang="pt-BR" sz="1900" smtClean="0">
                <a:effectLst/>
              </a:rPr>
              <a:t> </a:t>
            </a:r>
            <a:r>
              <a:rPr lang="en-US" sz="1900" smtClean="0">
                <a:effectLst/>
              </a:rPr>
              <a:t>Evans N, Kluckow M. Arch Dis Child Fetal Neonatal Ed. 1996 Mar;74(2):F88-94). </a:t>
            </a:r>
            <a:r>
              <a:rPr lang="pt-BR" sz="1900" b="1" smtClean="0">
                <a:effectLst/>
              </a:rPr>
              <a:t>Artigo Integral</a:t>
            </a:r>
            <a:r>
              <a:rPr lang="pt-BR" sz="1900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89063" y="165100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pt-BR" b="1" dirty="0" smtClean="0">
                <a:solidFill>
                  <a:srgbClr val="FF3300"/>
                </a:solidFill>
                <a:effectLst/>
              </a:rPr>
              <a:t>A DBP associa-se não somente a alterações na mecânica cardíaca como também ao atraso na maturação estrutural cerebral!</a:t>
            </a:r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46188" y="1708150"/>
            <a:ext cx="10464800" cy="8462963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buFontTx/>
              <a:buNone/>
            </a:pPr>
            <a:r>
              <a:rPr lang="pt-BR" sz="2100" smtClean="0">
                <a:effectLst/>
              </a:rPr>
              <a:t>	</a:t>
            </a:r>
            <a:r>
              <a:rPr lang="pt-BR" sz="2400" smtClean="0">
                <a:effectLst/>
              </a:rPr>
              <a:t>Usando variáveis  selecionadas, a análise multivariada mostrou que </a:t>
            </a:r>
            <a:r>
              <a:rPr lang="pt-BR" sz="2400" b="1" smtClean="0">
                <a:solidFill>
                  <a:srgbClr val="FF3300"/>
                </a:solidFill>
                <a:effectLst/>
              </a:rPr>
              <a:t>a DBP associa-se com 3,8 vezes mais   (IC a 95% de 1,2 – 12 - p=0,023) com atraso na maturação estrutural cerebral</a:t>
            </a:r>
            <a:r>
              <a:rPr lang="pt-BR" sz="2400" smtClean="0">
                <a:effectLst/>
              </a:rPr>
              <a:t> (interessante que todos, menos 1, usaram hidrocortisona!). </a:t>
            </a:r>
            <a:r>
              <a:rPr lang="pt-BR" sz="2400" smtClean="0">
                <a:solidFill>
                  <a:srgbClr val="FF3300"/>
                </a:solidFill>
                <a:effectLst/>
              </a:rPr>
              <a:t>RN com  atraso na maturação cerebral recebeu ventilação por um período significativamente maior do que os RN com maturação normal, </a:t>
            </a:r>
            <a:r>
              <a:rPr lang="pt-BR" sz="2400" smtClean="0">
                <a:solidFill>
                  <a:schemeClr val="bg1"/>
                </a:solidFill>
                <a:effectLst/>
              </a:rPr>
              <a:t>razão pela qual a troca da intubação orotraqueal por CPAP nasal é realizada</a:t>
            </a:r>
            <a:r>
              <a:rPr lang="pt-BR" sz="2400" smtClean="0">
                <a:effectLst/>
              </a:rPr>
              <a:t> imediatamente  ou o quanto antes após a administração do surfactante (&lt;6 horas). Estudo em  animais (babuínos prematuros saudáveis) mostrou maior redução do volume da  substância branca cerebral e da densidade interneuronal quando foram  ventilados por tubo ortraqueal por 5 dias antes de alterar para CPAP nasal, comparativamente aos extubados em até 24 horas. Fatores implicados na  etiologia da DBP,  como inflamação/infecção e suporte nutricional  inadequados já foram comprovadamente relacionados ao prejuízo no  crescimento cerebral e desfechos adversos em pré-termos. </a:t>
            </a:r>
            <a:r>
              <a:rPr lang="pt-BR" sz="2400" smtClean="0">
                <a:solidFill>
                  <a:schemeClr val="hlink"/>
                </a:solidFill>
                <a:effectLst/>
              </a:rPr>
              <a:t>A relação entre  DBP  e atraso na maturação cerebral é mais importante devido ao fato desta condição não ser totalmente prevenível, porém pode ser uma condição  modificável .</a:t>
            </a:r>
          </a:p>
        </p:txBody>
      </p:sp>
      <p:graphicFrame>
        <p:nvGraphicFramePr>
          <p:cNvPr id="68628" name="Group 20"/>
          <p:cNvGraphicFramePr>
            <a:graphicFrameLocks noGrp="1"/>
          </p:cNvGraphicFramePr>
          <p:nvPr/>
        </p:nvGraphicFramePr>
        <p:xfrm>
          <a:off x="1430302" y="661958"/>
          <a:ext cx="10514013" cy="1463040"/>
        </p:xfrm>
        <a:graphic>
          <a:graphicData uri="http://schemas.openxmlformats.org/drawingml/2006/table">
            <a:tbl>
              <a:tblPr/>
              <a:tblGrid>
                <a:gridCol w="9428163"/>
                <a:gridCol w="1085850"/>
              </a:tblGrid>
              <a:tr h="14543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Displasia broncopulmonar associa-se com atraso na matura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 estrutural cerebral nos rec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m-nascidos pr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-termos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Vera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Neubauer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Daniel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Junker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Elke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Griesmaier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Michael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Schocke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Ursula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Kiechl-Kohlendorfer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. Apresenta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ão:Laura Hayd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e,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Tatiane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Dias e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8375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39475" y="13477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58732" y="733396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endParaRPr lang="pt-BR" dirty="0" smtClean="0">
              <a:effectLst/>
            </a:endParaRPr>
          </a:p>
          <a:p>
            <a:pPr>
              <a:buFontTx/>
              <a:buNone/>
            </a:pPr>
            <a:r>
              <a:rPr lang="pt-BR" dirty="0" smtClean="0">
                <a:solidFill>
                  <a:srgbClr val="FF3300"/>
                </a:solidFill>
                <a:effectLst/>
              </a:rPr>
              <a:t>           </a:t>
            </a:r>
            <a:r>
              <a:rPr lang="pt-BR" b="1" dirty="0" smtClean="0">
                <a:solidFill>
                  <a:srgbClr val="FF3300"/>
                </a:solidFill>
                <a:effectLst/>
              </a:rPr>
              <a:t>E a ventilação mecânica?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17625" y="2212975"/>
            <a:ext cx="10417175" cy="6715125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pt-BR" sz="2500" smtClean="0">
                <a:effectLst/>
              </a:rPr>
              <a:t>Em  30 minutos Eduardo Bancalari tenta convencer-nos a não usar a ventilação mecânica (VM). A intubação na sala de parto faz diferença na explicação das diferentes taxas de displasia broncopulmonar (DBP) entre os Hospitais. Os autores mostraram que com a VM &gt;24 horas, a odds ratio ajustada (chance) para  displasia broncopulmonar (DBP)  foi de 2,4 e acima de 7 dias, a odds ratio ajustada foi de 14,9. Este é um argumento para que possamos usar o menos tempo possível a VM nestes recém-nascidos.  Então, como podemos evitar esta ventilação mecânica? (How can we keep babies off mechanical ventilation?) Já lhes digo: </a:t>
            </a:r>
            <a:r>
              <a:rPr lang="pt-BR" sz="2500" smtClean="0">
                <a:solidFill>
                  <a:schemeClr val="hlink"/>
                </a:solidFill>
                <a:effectLst/>
              </a:rPr>
              <a:t>não inicie a VM a menos que  esteja claramente justificada.</a:t>
            </a:r>
            <a:r>
              <a:rPr lang="pt-BR" sz="2500" smtClean="0">
                <a:effectLst/>
              </a:rPr>
              <a:t> Use formas alternativas: CPAP nasal, NIPPV (nasal intermittent posite pressure ventilation). </a:t>
            </a:r>
            <a:r>
              <a:rPr lang="pt-BR" sz="2500" smtClean="0">
                <a:solidFill>
                  <a:schemeClr val="hlink"/>
                </a:solidFill>
                <a:effectLst/>
              </a:rPr>
              <a:t>Descontinue a ventilação logo que possível; desmame agressivamente para um suporte respiratório menos invasivo</a:t>
            </a:r>
            <a:r>
              <a:rPr lang="pt-BR" sz="2500" smtClean="0">
                <a:effectLst/>
              </a:rPr>
              <a:t>. Esta é a mensagem que quero deixar a todos aqui em Miami. Sei que nem sempre é possível, mas devemos sempre tentar. </a:t>
            </a:r>
          </a:p>
        </p:txBody>
      </p:sp>
      <p:graphicFrame>
        <p:nvGraphicFramePr>
          <p:cNvPr id="67605" name="Group 21"/>
          <p:cNvGraphicFramePr>
            <a:graphicFrameLocks noGrp="1"/>
          </p:cNvGraphicFramePr>
          <p:nvPr/>
        </p:nvGraphicFramePr>
        <p:xfrm>
          <a:off x="1501740" y="590520"/>
          <a:ext cx="10082212" cy="1463040"/>
        </p:xfrm>
        <a:graphic>
          <a:graphicData uri="http://schemas.openxmlformats.org/drawingml/2006/table">
            <a:tbl>
              <a:tblPr/>
              <a:tblGrid>
                <a:gridCol w="9010650"/>
                <a:gridCol w="1071562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Suporte respirat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ó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rio minimamente invasivo no rec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m-nascido de muito baixo peso. Estamos prontos para isto? (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Minimally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invasive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respiratory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support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in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the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vlbw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infant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. Are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we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ready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for it?)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Eduardo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Bancalari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(Estados Unidos)/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Mats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Bennow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(Su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é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cia). Realizado por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0423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45804" y="1090586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46188" y="1651000"/>
            <a:ext cx="10464800" cy="81026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2900" smtClean="0">
                <a:effectLst/>
              </a:rPr>
              <a:t>Inicio falando sobre estas duas intervenções (</a:t>
            </a:r>
            <a:r>
              <a:rPr lang="pt-BR" sz="2900" b="1" smtClean="0">
                <a:effectLst/>
              </a:rPr>
              <a:t>CPAP, surfactante</a:t>
            </a:r>
            <a:r>
              <a:rPr lang="pt-BR" sz="2900" smtClean="0">
                <a:effectLst/>
              </a:rPr>
              <a:t>): não houve diminuição na incidência de DBP, porém houve considerável diminuição da gravidade da DBP.  Porque não diminuiu a incidência? Porque estas 2 intervenções são responsáveis pelo aumento da sobrevida dos RN muito imaturos e eles tem um maior risco de desenvolver este novo tipo de DBP. </a:t>
            </a:r>
          </a:p>
          <a:p>
            <a:pPr>
              <a:lnSpc>
                <a:spcPct val="100000"/>
              </a:lnSpc>
            </a:pPr>
            <a:r>
              <a:rPr lang="pt-BR" sz="2900" smtClean="0">
                <a:effectLst/>
              </a:rPr>
              <a:t>O uso de ventilação moderada ou gentil, tentando reduzir a superdistensão pulmonar conseguiu reduzir de forma importante as lesões iatrogênicas que induzíamos nestas crianças há alguns anos com a ventilação mecânica. </a:t>
            </a:r>
            <a:r>
              <a:rPr lang="pt-BR" sz="2900" smtClean="0">
                <a:solidFill>
                  <a:srgbClr val="FF3300"/>
                </a:solidFill>
                <a:effectLst/>
              </a:rPr>
              <a:t>Há uma relação muito íntima entre DBP e ventilação mecânica (VM).</a:t>
            </a:r>
            <a:r>
              <a:rPr lang="pt-BR" sz="2900" smtClean="0">
                <a:effectLst/>
              </a:rPr>
              <a:t> Qualquer coisa que possamos fazer para reduzir uma VM agressiva nestes pacientes devemos igualmente reduzir a incidência de DBP. Esta tem sido a idéia associada ao uso do CPAP precoce.</a:t>
            </a:r>
          </a:p>
        </p:txBody>
      </p:sp>
      <p:graphicFrame>
        <p:nvGraphicFramePr>
          <p:cNvPr id="69651" name="Group 19"/>
          <p:cNvGraphicFramePr>
            <a:graphicFrameLocks noGrp="1"/>
          </p:cNvGraphicFramePr>
          <p:nvPr/>
        </p:nvGraphicFramePr>
        <p:xfrm>
          <a:off x="1965325" y="628650"/>
          <a:ext cx="10658475" cy="914400"/>
        </p:xfrm>
        <a:graphic>
          <a:graphicData uri="http://schemas.openxmlformats.org/drawingml/2006/table">
            <a:tbl>
              <a:tblPr/>
              <a:tblGrid>
                <a:gridCol w="9528175"/>
                <a:gridCol w="1130300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Preven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 da displasia broncopulmonar (IX Congresso 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beroamericano de Neonatologia-SIBEN, 20-203/6/2012)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Eduardo Bancalari (EUA)</a:t>
                      </a:r>
                      <a:endParaRPr kumimoji="0" lang="pt-BR" sz="1800" b="0" i="1" u="none" strike="noStrike" cap="none" normalizeH="0" baseline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144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15738" y="9906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9063" y="1924050"/>
            <a:ext cx="9866312" cy="740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1706" name="Group 26"/>
          <p:cNvGraphicFramePr>
            <a:graphicFrameLocks noGrp="1"/>
          </p:cNvGraphicFramePr>
          <p:nvPr/>
        </p:nvGraphicFramePr>
        <p:xfrm>
          <a:off x="1501740" y="447644"/>
          <a:ext cx="10615649" cy="1700784"/>
        </p:xfrm>
        <a:graphic>
          <a:graphicData uri="http://schemas.openxmlformats.org/drawingml/2006/table">
            <a:tbl>
              <a:tblPr/>
              <a:tblGrid>
                <a:gridCol w="9499637"/>
                <a:gridCol w="1116012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Displasia 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Broncopulmonar-Podemos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 Evitar? (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1</a:t>
                      </a:r>
                      <a:r>
                        <a:rPr kumimoji="0" lang="pt-BR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ª</a:t>
                      </a: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Jornada do IPESQ, Campina Grande, 31/3 a 1/4/2011)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es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): Paulo R. Margotto</a:t>
                      </a:r>
                      <a:endParaRPr kumimoji="0" lang="pt-B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73E86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r>
                        <a:rPr kumimoji="0" lang="pt-BR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</a:t>
                      </a:r>
                      <a:endParaRPr kumimoji="0" lang="pt-BR" sz="4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ts val="3200"/>
                        </a:spcBef>
                        <a:spcAft>
                          <a:spcPct val="0"/>
                        </a:spcAft>
                        <a:buClrTx/>
                        <a:buSzPct val="50000"/>
                        <a:buFontTx/>
                        <a:buNone/>
                        <a:tabLst/>
                      </a:pPr>
                      <a:endParaRPr kumimoji="0" lang="pt-BR" sz="3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6837F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ts val="3200"/>
                        </a:spcBef>
                        <a:spcAft>
                          <a:spcPct val="0"/>
                        </a:spcAft>
                        <a:buClrTx/>
                        <a:buSzPct val="50000"/>
                        <a:buFontTx/>
                        <a:buNone/>
                        <a:tabLst/>
                      </a:pPr>
                      <a:endParaRPr kumimoji="0" lang="pt-BR" sz="38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6837F"/>
                        </a:solidFill>
                        <a:effectLst/>
                        <a:latin typeface="Hoefler Text"/>
                        <a:ea typeface="Hoefler Text"/>
                        <a:cs typeface="Hoefler Text"/>
                        <a:sym typeface="Hoefler Tex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473" name="Rectangle 20"/>
          <p:cNvSpPr>
            <a:spLocks noChangeArrowheads="1"/>
          </p:cNvSpPr>
          <p:nvPr/>
        </p:nvSpPr>
        <p:spPr bwMode="auto">
          <a:xfrm>
            <a:off x="4764088" y="5711825"/>
            <a:ext cx="184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62474" name="Picture 7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31556" y="876272"/>
            <a:ext cx="568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5" name="Picture 15" descr="veja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2038" y="8477250"/>
            <a:ext cx="457200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OBRIGADO!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 bwMode="auto"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OBRIGADO</a:t>
            </a:r>
          </a:p>
        </p:txBody>
      </p:sp>
      <p:pic>
        <p:nvPicPr>
          <p:cNvPr id="63492" name="Picture 8" descr="IMG-20151203-WA0000"/>
          <p:cNvPicPr>
            <a:picLocks noChangeAspect="1" noChangeArrowheads="1"/>
          </p:cNvPicPr>
          <p:nvPr/>
        </p:nvPicPr>
        <p:blipFill>
          <a:blip r:embed="rId2">
            <a:lum bright="18000"/>
          </a:blip>
          <a:srcRect/>
          <a:stretch>
            <a:fillRect/>
          </a:stretch>
        </p:blipFill>
        <p:spPr bwMode="auto">
          <a:xfrm>
            <a:off x="814388" y="2139950"/>
            <a:ext cx="115220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304925" y="8045450"/>
            <a:ext cx="10369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400">
                <a:solidFill>
                  <a:schemeClr val="hlink"/>
                </a:solidFill>
              </a:rPr>
              <a:t>Ddos Renan, Caroline, Júlio César, (Dr. Paulo R. Margotto), Matheus, Iula, 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Pedro Henrique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Universidade Catoica de Brasilia</a:t>
            </a:r>
          </a:p>
        </p:txBody>
      </p:sp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768350" y="3236913"/>
            <a:ext cx="11053763" cy="2601912"/>
          </a:xfrm>
          <a:ln w="9525"/>
        </p:spPr>
        <p:txBody>
          <a:bodyPr vert="horz" wrap="square" lIns="130046" tIns="65023" rIns="130046" bIns="65023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78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ANTES QUE AS CORTINAS DE 2016 SE ABRAM...</a:t>
            </a:r>
          </a:p>
        </p:txBody>
      </p:sp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20151214_1911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1398588"/>
            <a:ext cx="8393113" cy="4721225"/>
          </a:xfrm>
          <a:prstGeom prst="rect">
            <a:avLst/>
          </a:prstGeom>
          <a:noFill/>
          <a:ln w="57150">
            <a:solidFill>
              <a:srgbClr val="FF33CC"/>
            </a:solidFill>
            <a:prstDash val="sysDot"/>
            <a:miter lim="800000"/>
            <a:headEnd/>
            <a:tailEnd/>
          </a:ln>
        </p:spPr>
      </p:pic>
      <p:sp>
        <p:nvSpPr>
          <p:cNvPr id="65539" name="Text Box 5"/>
          <p:cNvSpPr txBox="1">
            <a:spLocks noChangeArrowheads="1"/>
          </p:cNvSpPr>
          <p:nvPr/>
        </p:nvSpPr>
        <p:spPr bwMode="auto">
          <a:xfrm>
            <a:off x="1822450" y="196850"/>
            <a:ext cx="8494053" cy="127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algn="ctr" defTabSz="1300163"/>
            <a:r>
              <a:rPr lang="pt-BR" sz="2400" b="1" i="0" dirty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FELIZ 2016 a todos nossos amigos  visitantes do site </a:t>
            </a:r>
          </a:p>
          <a:p>
            <a:pPr algn="ctr" defTabSz="1300163"/>
            <a:r>
              <a:rPr lang="pt-BR" sz="2400" b="1" i="0" dirty="0">
                <a:solidFill>
                  <a:srgbClr val="33CC33"/>
                </a:solidFill>
                <a:latin typeface="Tahoma" pitchFamily="34" charset="0"/>
                <a:cs typeface="Arial" pitchFamily="34" charset="0"/>
                <a:hlinkClick r:id="rId3"/>
              </a:rPr>
              <a:t>www.paulomargotto.com.br</a:t>
            </a:r>
            <a:endParaRPr lang="pt-BR" sz="2400" b="1" i="0" dirty="0">
              <a:solidFill>
                <a:srgbClr val="33CC33"/>
              </a:solidFill>
              <a:latin typeface="Tahoma" pitchFamily="34" charset="0"/>
              <a:cs typeface="Arial" pitchFamily="34" charset="0"/>
            </a:endParaRPr>
          </a:p>
          <a:p>
            <a:pPr algn="ctr" defTabSz="1300163"/>
            <a:r>
              <a:rPr lang="pt-BR" sz="2400" b="1" i="0" dirty="0" smtClean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712.492</a:t>
            </a:r>
            <a:r>
              <a:rPr lang="pt-BR" sz="2600" b="1" i="0" dirty="0" smtClean="0">
                <a:solidFill>
                  <a:srgbClr val="33CC33"/>
                </a:solidFill>
                <a:latin typeface="Tahoma" pitchFamily="34" charset="0"/>
                <a:cs typeface="Arial" pitchFamily="34" charset="0"/>
              </a:rPr>
              <a:t>!</a:t>
            </a:r>
            <a:endParaRPr lang="pt-BR" sz="2600" b="1" i="0" dirty="0">
              <a:solidFill>
                <a:srgbClr val="33CC33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65540" name="Text Box 7"/>
          <p:cNvSpPr txBox="1">
            <a:spLocks noChangeArrowheads="1"/>
          </p:cNvSpPr>
          <p:nvPr/>
        </p:nvSpPr>
        <p:spPr bwMode="auto">
          <a:xfrm>
            <a:off x="255588" y="6208713"/>
            <a:ext cx="12544425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1300163"/>
            <a:r>
              <a:rPr lang="pt-BR" altLang="ko-KR" sz="2600" i="0">
                <a:solidFill>
                  <a:schemeClr val="hlink"/>
                </a:solidFill>
                <a:latin typeface="Tahoma" pitchFamily="34" charset="0"/>
                <a:ea typeface="Gulim" pitchFamily="34" charset="-127"/>
                <a:cs typeface="Arial" pitchFamily="34" charset="0"/>
              </a:rPr>
              <a:t>"</a:t>
            </a:r>
            <a:r>
              <a:rPr lang="pt-BR" altLang="ko-KR" sz="2600">
                <a:solidFill>
                  <a:schemeClr val="hlink"/>
                </a:solidFill>
                <a:latin typeface="Tahoma" pitchFamily="34" charset="0"/>
                <a:ea typeface="Gulim" pitchFamily="34" charset="-127"/>
                <a:cs typeface="Arial" pitchFamily="34" charset="0"/>
              </a:rPr>
              <a:t>As decisões negativas não fazem uma pessoa  ser má. Tem que se perdoar. Isto é difícil. O seu caminho está aberto. Se você vai seguir depende só de você " (Além do Tempo, de Elizabeth Jhin)</a:t>
            </a:r>
            <a:endParaRPr lang="pt-BR" sz="2600">
              <a:solidFill>
                <a:schemeClr val="hlink"/>
              </a:solidFill>
              <a:latin typeface="Tahoma" pitchFamily="34" charset="0"/>
              <a:ea typeface="Gulim" pitchFamily="34" charset="-127"/>
              <a:cs typeface="Arial" pitchFamily="34" charset="0"/>
            </a:endParaRPr>
          </a:p>
        </p:txBody>
      </p:sp>
      <p:sp>
        <p:nvSpPr>
          <p:cNvPr id="65541" name="Oval 8"/>
          <p:cNvSpPr>
            <a:spLocks noChangeArrowheads="1"/>
          </p:cNvSpPr>
          <p:nvPr/>
        </p:nvSpPr>
        <p:spPr bwMode="auto">
          <a:xfrm>
            <a:off x="561975" y="7437438"/>
            <a:ext cx="11725275" cy="12906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30046" tIns="65023" rIns="130046" bIns="65023" anchor="ctr"/>
          <a:lstStyle/>
          <a:p>
            <a:pPr algn="ctr" defTabSz="1300163"/>
            <a:r>
              <a:rPr lang="pt-BR" sz="2600" dirty="0">
                <a:solidFill>
                  <a:srgbClr val="0000FF"/>
                </a:solidFill>
                <a:latin typeface="Tahoma" pitchFamily="34" charset="0"/>
                <a:cs typeface="Arial" pitchFamily="34" charset="0"/>
              </a:rPr>
              <a:t>“Bons amigos são como estrelas;nem sempre podemos ver, </a:t>
            </a:r>
          </a:p>
          <a:p>
            <a:pPr algn="ctr" defTabSz="1300163"/>
            <a:r>
              <a:rPr lang="pt-BR" sz="2600" dirty="0">
                <a:solidFill>
                  <a:srgbClr val="0000FF"/>
                </a:solidFill>
                <a:latin typeface="Tahoma" pitchFamily="34" charset="0"/>
                <a:cs typeface="Arial" pitchFamily="34" charset="0"/>
              </a:rPr>
              <a:t>mas temos certeza que estão sempre lá”</a:t>
            </a:r>
          </a:p>
        </p:txBody>
      </p:sp>
      <p:sp>
        <p:nvSpPr>
          <p:cNvPr id="65542" name="Text Box 9"/>
          <p:cNvSpPr txBox="1">
            <a:spLocks noChangeArrowheads="1"/>
          </p:cNvSpPr>
          <p:nvPr/>
        </p:nvSpPr>
        <p:spPr bwMode="auto">
          <a:xfrm>
            <a:off x="4989513" y="9318625"/>
            <a:ext cx="25114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0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Brasília, 31/12/2015</a:t>
            </a:r>
          </a:p>
        </p:txBody>
      </p:sp>
      <p:sp>
        <p:nvSpPr>
          <p:cNvPr id="65543" name="Text Box 10"/>
          <p:cNvSpPr txBox="1">
            <a:spLocks noChangeArrowheads="1"/>
          </p:cNvSpPr>
          <p:nvPr/>
        </p:nvSpPr>
        <p:spPr bwMode="auto">
          <a:xfrm>
            <a:off x="9471025" y="2417763"/>
            <a:ext cx="33909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Que Deus esteja</a:t>
            </a:r>
          </a:p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sempre iluminando</a:t>
            </a:r>
          </a:p>
          <a:p>
            <a:pPr defTabSz="1300163"/>
            <a:r>
              <a:rPr lang="pt-BR" sz="2600" b="1" i="0">
                <a:solidFill>
                  <a:schemeClr val="folHlink"/>
                </a:solidFill>
                <a:latin typeface="Tahoma" pitchFamily="34" charset="0"/>
                <a:cs typeface="Arial" pitchFamily="34" charset="0"/>
              </a:rPr>
              <a:t>nossas escolhas!</a:t>
            </a:r>
          </a:p>
        </p:txBody>
      </p:sp>
      <p:pic>
        <p:nvPicPr>
          <p:cNvPr id="65544" name="Espaço Reservado para Conteúdo 5" descr="298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90175" y="3749675"/>
            <a:ext cx="1981200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90175" y="781050"/>
            <a:ext cx="1755775" cy="1495425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65546" name="Picture 23" descr="DSC05629"/>
          <p:cNvPicPr>
            <a:picLocks noChangeAspect="1" noChangeArrowheads="1"/>
          </p:cNvPicPr>
          <p:nvPr/>
        </p:nvPicPr>
        <p:blipFill>
          <a:blip r:embed="rId6">
            <a:lum bright="-12000"/>
          </a:blip>
          <a:srcRect/>
          <a:stretch>
            <a:fillRect/>
          </a:stretch>
        </p:blipFill>
        <p:spPr bwMode="auto">
          <a:xfrm>
            <a:off x="0" y="7950200"/>
            <a:ext cx="1287463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7" name="Text Box 15"/>
          <p:cNvSpPr txBox="1">
            <a:spLocks noChangeArrowheads="1"/>
          </p:cNvSpPr>
          <p:nvPr/>
        </p:nvSpPr>
        <p:spPr bwMode="auto">
          <a:xfrm>
            <a:off x="1176338" y="9231313"/>
            <a:ext cx="28971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 b="1">
                <a:solidFill>
                  <a:srgbClr val="FFFF66"/>
                </a:solidFill>
                <a:latin typeface="Tahoma" pitchFamily="34" charset="0"/>
                <a:cs typeface="Arial" pitchFamily="34" charset="0"/>
              </a:rPr>
              <a:t>Integral no site!</a:t>
            </a:r>
          </a:p>
        </p:txBody>
      </p:sp>
      <p:pic>
        <p:nvPicPr>
          <p:cNvPr id="6554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828463" y="8562975"/>
            <a:ext cx="1176337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9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701338" y="8562975"/>
            <a:ext cx="1127125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50" name="Text Box 18"/>
          <p:cNvSpPr txBox="1">
            <a:spLocks noChangeArrowheads="1"/>
          </p:cNvSpPr>
          <p:nvPr/>
        </p:nvSpPr>
        <p:spPr bwMode="auto">
          <a:xfrm>
            <a:off x="11623675" y="8256588"/>
            <a:ext cx="105886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4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e... 2016?</a:t>
            </a:r>
          </a:p>
        </p:txBody>
      </p:sp>
      <p:sp>
        <p:nvSpPr>
          <p:cNvPr id="65551" name="Text Box 19"/>
          <p:cNvSpPr txBox="1">
            <a:spLocks noChangeArrowheads="1"/>
          </p:cNvSpPr>
          <p:nvPr/>
        </p:nvSpPr>
        <p:spPr bwMode="auto">
          <a:xfrm>
            <a:off x="11220450" y="9428163"/>
            <a:ext cx="178435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300" i="0">
                <a:solidFill>
                  <a:schemeClr val="tx1"/>
                </a:solidFill>
                <a:latin typeface="Tahoma" pitchFamily="34" charset="0"/>
                <a:cs typeface="Arial" pitchFamily="34" charset="0"/>
              </a:rPr>
              <a:t>(Margareth Noronha)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canismos Cardíacos em Crianças  Com Displasia Broncopulmonar Pronto">
  <a:themeElements>
    <a:clrScheme name="Moroccan">
      <a:dk1>
        <a:srgbClr val="86837F"/>
      </a:dk1>
      <a:lt1>
        <a:srgbClr val="073E86"/>
      </a:lt1>
      <a:dk2>
        <a:srgbClr val="A7A7A7"/>
      </a:dk2>
      <a:lt2>
        <a:srgbClr val="535353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6837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oroccan">
  <a:themeElements>
    <a:clrScheme name="Morocca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1A4C7"/>
      </a:accent1>
      <a:accent2>
        <a:srgbClr val="3C9B4C"/>
      </a:accent2>
      <a:accent3>
        <a:srgbClr val="E0BF64"/>
      </a:accent3>
      <a:accent4>
        <a:srgbClr val="DE9A51"/>
      </a:accent4>
      <a:accent5>
        <a:srgbClr val="C86464"/>
      </a:accent5>
      <a:accent6>
        <a:srgbClr val="896D9B"/>
      </a:accent6>
      <a:hlink>
        <a:srgbClr val="0000FF"/>
      </a:hlink>
      <a:folHlink>
        <a:srgbClr val="FF00FF"/>
      </a:folHlink>
    </a:clrScheme>
    <a:fontScheme name="Moroccan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rocca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6837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1" u="none" strike="noStrike" cap="none" spc="0" normalizeH="0" baseline="0">
            <a:ln>
              <a:noFill/>
            </a:ln>
            <a:solidFill>
              <a:srgbClr val="073E86"/>
            </a:solidFill>
            <a:effectLst>
              <a:outerShdw blurRad="25400" dist="12700" dir="5400000" rotWithShape="0">
                <a:srgbClr val="FFFFFF"/>
              </a:outerShdw>
            </a:effectLst>
            <a:uFillTx/>
            <a:latin typeface="Hoefler Text"/>
            <a:ea typeface="Hoefler Text"/>
            <a:cs typeface="Hoefler Text"/>
            <a:sym typeface="Hoefler Tex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Mecanismos Cardíacos em Crianças  Com Displasia Broncopulmonar Pronto</Template>
  <TotalTime>1115</TotalTime>
  <Words>3910</Words>
  <PresentationFormat>Personalizar</PresentationFormat>
  <Paragraphs>297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58</vt:i4>
      </vt:variant>
    </vt:vector>
  </HeadingPairs>
  <TitlesOfParts>
    <vt:vector size="59" baseType="lpstr">
      <vt:lpstr>Mecanismos Cardíacos em Crianças  Com Displasia Broncopulmonar Pronto</vt:lpstr>
      <vt:lpstr>Mecânica Cardíaca em Crianças com Displasia Broncopulmonar Cardiac Mechanics in Children with Bronchopulmonary Dysplasia  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 Tabela 1</vt:lpstr>
      <vt:lpstr>Métodos</vt:lpstr>
      <vt:lpstr>Resultados</vt:lpstr>
      <vt:lpstr>Resultados</vt:lpstr>
      <vt:lpstr>Resultados</vt:lpstr>
      <vt:lpstr>Resultados</vt:lpstr>
      <vt:lpstr>Slide 21</vt:lpstr>
      <vt:lpstr>Resultados</vt:lpstr>
      <vt:lpstr>Slide 23</vt:lpstr>
      <vt:lpstr>Resultados</vt:lpstr>
      <vt:lpstr>Resultados</vt:lpstr>
      <vt:lpstr>Slide 26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Slide 45</vt:lpstr>
      <vt:lpstr>Referência Bibliográfica</vt:lpstr>
      <vt:lpstr>Nota do Editor do site, Dr. Paulo R. Margotto. Consultem também! AQUI E AGORA!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OBRIGADO!</vt:lpstr>
      <vt:lpstr>ANTES QUE AS CORTINAS DE 2016 SE ABRAM...</vt:lpstr>
      <vt:lpstr>Slide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Mecanismos Cardíacos em Crianças com Displasia Broncopulmonar</dc:title>
  <dc:creator>Paulo</dc:creator>
  <cp:lastModifiedBy>Paulo</cp:lastModifiedBy>
  <cp:revision>22</cp:revision>
  <dcterms:created xsi:type="dcterms:W3CDTF">2015-12-07T22:49:09Z</dcterms:created>
  <dcterms:modified xsi:type="dcterms:W3CDTF">2016-01-01T19:09:57Z</dcterms:modified>
</cp:coreProperties>
</file>