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52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5" r:id="rId18"/>
    <p:sldId id="274" r:id="rId19"/>
    <p:sldId id="276" r:id="rId20"/>
    <p:sldId id="277" r:id="rId21"/>
    <p:sldId id="278" r:id="rId22"/>
    <p:sldId id="291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2" r:id="rId35"/>
    <p:sldId id="293" r:id="rId36"/>
    <p:sldId id="294" r:id="rId37"/>
    <p:sldId id="297" r:id="rId38"/>
    <p:sldId id="295" r:id="rId39"/>
    <p:sldId id="298" r:id="rId40"/>
    <p:sldId id="296" r:id="rId41"/>
    <p:sldId id="290" r:id="rId42"/>
    <p:sldId id="300" r:id="rId43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3300"/>
    <a:srgbClr val="0033CC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>
        <p:scale>
          <a:sx n="85" d="100"/>
          <a:sy n="85" d="100"/>
        </p:scale>
        <p:origin x="-504" y="-13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0" y="0"/>
            <a:ext cx="12188825" cy="6872288"/>
            <a:chOff x="0" y="0"/>
            <a:chExt cx="12188825" cy="6872226"/>
          </a:xfrm>
        </p:grpSpPr>
        <p:pic>
          <p:nvPicPr>
            <p:cNvPr id="5" name="Picture 8" descr="HD-PanelTitle-V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6" name="Rectangle 25"/>
            <p:cNvGrpSpPr>
              <a:grpSpLocks/>
            </p:cNvGrpSpPr>
            <p:nvPr/>
          </p:nvGrpSpPr>
          <p:grpSpPr bwMode="auto">
            <a:xfrm>
              <a:off x="2316480" y="1530082"/>
              <a:ext cx="7571232" cy="3864829"/>
              <a:chOff x="2316480" y="1530096"/>
              <a:chExt cx="7571232" cy="3864864"/>
            </a:xfrm>
          </p:grpSpPr>
          <p:pic>
            <p:nvPicPr>
              <p:cNvPr id="9" name="Rectangle 25"/>
              <p:cNvPicPr>
                <a:picLocks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316480" y="1530096"/>
                <a:ext cx="7571232" cy="3864864"/>
              </a:xfrm>
              <a:prstGeom prst="rect">
                <a:avLst/>
              </a:prstGeom>
              <a:noFill/>
            </p:spPr>
          </p:pic>
          <p:sp>
            <p:nvSpPr>
              <p:cNvPr id="10" name="Text Box 11"/>
              <p:cNvSpPr txBox="1">
                <a:spLocks noChangeArrowheads="1"/>
              </p:cNvSpPr>
              <p:nvPr/>
            </p:nvSpPr>
            <p:spPr bwMode="auto">
              <a:xfrm>
                <a:off x="2328332" y="1540945"/>
                <a:ext cx="7543802" cy="3835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pic>
          <p:nvPicPr>
            <p:cNvPr id="7" name="Picture 16" descr="HDRibbonTitle-UniformTrim.png"/>
            <p:cNvPicPr>
              <a:picLocks noChangeAspect="1"/>
            </p:cNvPicPr>
            <p:nvPr/>
          </p:nvPicPr>
          <p:blipFill>
            <a:blip r:embed="rId4"/>
            <a:srcRect l="2" r="47673"/>
            <a:stretch>
              <a:fillRect/>
            </a:stretch>
          </p:blipFill>
          <p:spPr bwMode="auto">
            <a:xfrm rot="5400000">
              <a:off x="5245268" y="530352"/>
              <a:ext cx="1673352" cy="612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7" descr="HDRibbonTitle-UniformTrim.png"/>
            <p:cNvPicPr>
              <a:picLocks noChangeAspect="1"/>
            </p:cNvPicPr>
            <p:nvPr/>
          </p:nvPicPr>
          <p:blipFill>
            <a:blip r:embed="rId4"/>
            <a:srcRect r="48819"/>
            <a:stretch>
              <a:fillRect/>
            </a:stretch>
          </p:blipFill>
          <p:spPr bwMode="auto">
            <a:xfrm rot="5400000">
              <a:off x="5263556" y="5747514"/>
              <a:ext cx="1636776" cy="612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52C3A-26FE-4D02-84FB-20FAE30D07E5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479F7-E3A5-4E9B-8D0A-769B26CF281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B1B7A-6045-430A-B267-C0642B3D7E9C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66D3F-65D2-4AE1-A1BF-72F61E2FBA0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BD86E-23A8-4481-A9B3-745B8BDBF30C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BC996-5CC2-4679-899E-9666ADF70A0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D049A-3EE1-415F-90F0-8B8BAECA7B00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AA0DE-323E-473F-A481-77294BE254F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F634F-3231-41E1-9F60-E1E5FC046AB8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24B98-A4FD-493B-95CB-F93A33D9DF6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AFD7E-2757-4C75-82E1-F1D66147F8E0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1C0A1-4E79-48DB-93A0-4B49DB7801F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0AA61-3401-4C51-A6A0-FFB74C5F8C67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593E2-26A2-485A-ACAE-1FC227FDF01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1DF8F-338C-4860-B79F-C63FF17AF371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48AF9-EC08-49E3-B99D-D6321325F05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DD855-0260-4FB9-B5D1-1095B146080E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6E7B0-0221-4406-9370-42955229D16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A7CBC-CC13-40E7-8EBC-A7EE9FCDBBE9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E47B8-FBF4-4938-A268-00CB3DF7EDB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A8B1-FC96-4517-8C95-A2879AEBA19A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BBBED-6203-47B2-91D0-76919EAF5C4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599738" y="28273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184C8-A24C-4210-AE9C-F42CAFFF51A8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151F4-486C-4C58-BB33-FE47C6D2D37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92121-4575-49C1-A0FD-DCC7B7EF66E3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EE179-48D3-44B5-AC55-764034F343B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10599738" y="25987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6A6E4-078F-4914-9BD6-E45CF5FB6996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035CE-EA00-43E7-B31C-9F050CDD80A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AA1DA-7A14-4039-BA71-8C2B730825F7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9A775-47E3-4435-8E57-0D719D064EE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20728-9212-4AE1-A30F-0A88C4C10D8A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D52EE-D3F0-4FF1-9DAC-6802A2C91D5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CEFE4-652A-47FC-8174-94B8149EEB5C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0E1FB-291C-4F36-908C-E0F3CD868A6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0"/>
            <a:ext cx="12188825" cy="6856413"/>
            <a:chOff x="0" y="0"/>
            <a:chExt cx="12188825" cy="6856215"/>
          </a:xfrm>
        </p:grpSpPr>
        <p:pic>
          <p:nvPicPr>
            <p:cNvPr id="1032" name="Picture 7" descr="HD-PanelContent-V.png"/>
            <p:cNvPicPr>
              <a:picLocks noChangeAspect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0"/>
            <a:srcRect r="5093"/>
            <a:stretch>
              <a:fillRect/>
            </a:stretch>
          </p:blipFill>
          <p:spPr bwMode="auto">
            <a:xfrm rot="5400000">
              <a:off x="5706471" y="76265"/>
              <a:ext cx="758952" cy="606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0"/>
            <a:srcRect r="5093"/>
            <a:stretch>
              <a:fillRect/>
            </a:stretch>
          </p:blipFill>
          <p:spPr bwMode="auto">
            <a:xfrm rot="5400000">
              <a:off x="5706470" y="6173526"/>
              <a:ext cx="758952" cy="606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0B16A84F-6EE2-442D-9170-4E8F08158AC6}" type="datetimeFigureOut">
              <a:rPr lang="en-US"/>
              <a:pPr>
                <a:defRPr/>
              </a:pPr>
              <a:t>7/23/2015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B1AB6EDF-E5EB-4294-AF27-8834F12A331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8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17" r:id="rId7"/>
    <p:sldLayoutId id="2147484124" r:id="rId8"/>
    <p:sldLayoutId id="2147484125" r:id="rId9"/>
    <p:sldLayoutId id="2147484116" r:id="rId10"/>
    <p:sldLayoutId id="2147484126" r:id="rId11"/>
    <p:sldLayoutId id="2147484127" r:id="rId12"/>
    <p:sldLayoutId id="2147484115" r:id="rId13"/>
    <p:sldLayoutId id="2147484128" r:id="rId14"/>
    <p:sldLayoutId id="2147484129" r:id="rId15"/>
    <p:sldLayoutId id="2147484130" r:id="rId16"/>
    <p:sldLayoutId id="2147484131" r:id="rId17"/>
  </p:sldLayoutIdLst>
  <p:hf sldNum="0"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Curva_ROC_SPSS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paulomargotto.com.br/documentos/Avaliacao_severidade_clinica.do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Prematuro%20tardio-2009.doc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ctrTitle"/>
          </p:nvPr>
        </p:nvSpPr>
        <p:spPr>
          <a:xfrm>
            <a:off x="2595563" y="2538132"/>
            <a:ext cx="6815137" cy="1514475"/>
          </a:xfrm>
        </p:spPr>
        <p:txBody>
          <a:bodyPr/>
          <a:lstStyle/>
          <a:p>
            <a:pPr eaLnBrk="1" hangingPunct="1"/>
            <a:r>
              <a:rPr lang="pt-BR" sz="2800" dirty="0" smtClean="0">
                <a:ln>
                  <a:noFill/>
                </a:ln>
              </a:rPr>
              <a:t/>
            </a:r>
            <a:br>
              <a:rPr lang="pt-BR" sz="2800" dirty="0" smtClean="0">
                <a:ln>
                  <a:noFill/>
                </a:ln>
              </a:rPr>
            </a:br>
            <a:r>
              <a:rPr lang="pt-BR" sz="2800" dirty="0" smtClean="0">
                <a:ln>
                  <a:noFill/>
                </a:ln>
              </a:rPr>
              <a:t/>
            </a:r>
            <a:br>
              <a:rPr lang="pt-BR" sz="2800" dirty="0" smtClean="0">
                <a:ln>
                  <a:noFill/>
                </a:ln>
              </a:rPr>
            </a:br>
            <a:r>
              <a:rPr lang="pt-BR" sz="2400" b="1" dirty="0" smtClean="0">
                <a:ln>
                  <a:noFill/>
                </a:ln>
                <a:solidFill>
                  <a:srgbClr val="0033CC"/>
                </a:solidFill>
              </a:rPr>
              <a:t>Predição da falência respiratória em prematuros tardios com desconforto respiratório ao</a:t>
            </a:r>
            <a:br>
              <a:rPr lang="pt-BR" sz="2400" b="1" dirty="0" smtClean="0">
                <a:ln>
                  <a:noFill/>
                </a:ln>
                <a:solidFill>
                  <a:srgbClr val="0033CC"/>
                </a:solidFill>
              </a:rPr>
            </a:br>
            <a:r>
              <a:rPr lang="pt-BR" sz="2400" b="1" dirty="0" smtClean="0">
                <a:ln>
                  <a:noFill/>
                </a:ln>
                <a:solidFill>
                  <a:srgbClr val="0033CC"/>
                </a:solidFill>
              </a:rPr>
              <a:t> nascimento</a:t>
            </a:r>
            <a:br>
              <a:rPr lang="pt-BR" sz="2400" b="1" dirty="0" smtClean="0">
                <a:ln>
                  <a:noFill/>
                </a:ln>
                <a:solidFill>
                  <a:srgbClr val="0033CC"/>
                </a:solidFill>
              </a:rPr>
            </a:br>
            <a:r>
              <a:rPr lang="pt-BR" sz="1800" i="1" dirty="0" err="1" smtClean="0">
                <a:ln>
                  <a:noFill/>
                </a:ln>
              </a:rPr>
              <a:t>Prediction</a:t>
            </a:r>
            <a:r>
              <a:rPr lang="pt-BR" sz="1800" i="1" dirty="0" smtClean="0">
                <a:ln>
                  <a:noFill/>
                </a:ln>
              </a:rPr>
              <a:t> </a:t>
            </a:r>
            <a:r>
              <a:rPr lang="pt-BR" sz="1800" i="1" dirty="0" err="1" smtClean="0">
                <a:ln>
                  <a:noFill/>
                </a:ln>
              </a:rPr>
              <a:t>of</a:t>
            </a:r>
            <a:r>
              <a:rPr lang="pt-BR" sz="1800" i="1" dirty="0" smtClean="0">
                <a:ln>
                  <a:noFill/>
                </a:ln>
              </a:rPr>
              <a:t> </a:t>
            </a:r>
            <a:r>
              <a:rPr lang="pt-BR" sz="1800" i="1" dirty="0" err="1" smtClean="0">
                <a:ln>
                  <a:noFill/>
                </a:ln>
              </a:rPr>
              <a:t>respiratory</a:t>
            </a:r>
            <a:r>
              <a:rPr lang="pt-BR" sz="1800" i="1" dirty="0" smtClean="0">
                <a:ln>
                  <a:noFill/>
                </a:ln>
              </a:rPr>
              <a:t> </a:t>
            </a:r>
            <a:r>
              <a:rPr lang="pt-BR" sz="1800" i="1" dirty="0" err="1" smtClean="0">
                <a:ln>
                  <a:noFill/>
                </a:ln>
              </a:rPr>
              <a:t>failure</a:t>
            </a:r>
            <a:r>
              <a:rPr lang="pt-BR" sz="1800" i="1" dirty="0" smtClean="0">
                <a:ln>
                  <a:noFill/>
                </a:ln>
              </a:rPr>
              <a:t> in </a:t>
            </a:r>
            <a:r>
              <a:rPr lang="pt-BR" sz="1800" i="1" dirty="0" err="1" smtClean="0">
                <a:ln>
                  <a:noFill/>
                </a:ln>
              </a:rPr>
              <a:t>late-preterm</a:t>
            </a:r>
            <a:r>
              <a:rPr lang="pt-BR" sz="1800" i="1" dirty="0" smtClean="0">
                <a:ln>
                  <a:noFill/>
                </a:ln>
              </a:rPr>
              <a:t> </a:t>
            </a:r>
            <a:r>
              <a:rPr lang="pt-BR" sz="1800" i="1" dirty="0" err="1" smtClean="0">
                <a:ln>
                  <a:noFill/>
                </a:ln>
              </a:rPr>
              <a:t>infants</a:t>
            </a:r>
            <a:r>
              <a:rPr lang="pt-BR" sz="1800" i="1" dirty="0" smtClean="0">
                <a:ln>
                  <a:noFill/>
                </a:ln>
              </a:rPr>
              <a:t/>
            </a:r>
            <a:br>
              <a:rPr lang="pt-BR" sz="1800" i="1" dirty="0" smtClean="0">
                <a:ln>
                  <a:noFill/>
                </a:ln>
              </a:rPr>
            </a:br>
            <a:r>
              <a:rPr lang="pt-BR" sz="1800" i="1" dirty="0" err="1" smtClean="0">
                <a:ln>
                  <a:noFill/>
                </a:ln>
              </a:rPr>
              <a:t>with</a:t>
            </a:r>
            <a:r>
              <a:rPr lang="pt-BR" sz="1800" i="1" dirty="0" smtClean="0">
                <a:ln>
                  <a:noFill/>
                </a:ln>
              </a:rPr>
              <a:t> </a:t>
            </a:r>
            <a:r>
              <a:rPr lang="pt-BR" sz="1800" i="1" dirty="0" err="1" smtClean="0">
                <a:ln>
                  <a:noFill/>
                </a:ln>
              </a:rPr>
              <a:t>respiratory</a:t>
            </a:r>
            <a:r>
              <a:rPr lang="pt-BR" sz="1800" i="1" dirty="0" smtClean="0">
                <a:ln>
                  <a:noFill/>
                </a:ln>
              </a:rPr>
              <a:t> </a:t>
            </a:r>
            <a:r>
              <a:rPr lang="pt-BR" sz="1800" i="1" dirty="0" err="1" smtClean="0">
                <a:ln>
                  <a:noFill/>
                </a:ln>
              </a:rPr>
              <a:t>distress</a:t>
            </a:r>
            <a:r>
              <a:rPr lang="pt-BR" sz="1800" i="1" dirty="0" smtClean="0">
                <a:ln>
                  <a:noFill/>
                </a:ln>
              </a:rPr>
              <a:t> </a:t>
            </a:r>
            <a:r>
              <a:rPr lang="pt-BR" sz="1800" i="1" dirty="0" err="1" smtClean="0">
                <a:ln>
                  <a:noFill/>
                </a:ln>
              </a:rPr>
              <a:t>at</a:t>
            </a:r>
            <a:r>
              <a:rPr lang="pt-BR" sz="1800" i="1" dirty="0" smtClean="0">
                <a:ln>
                  <a:noFill/>
                </a:ln>
              </a:rPr>
              <a:t> </a:t>
            </a:r>
            <a:r>
              <a:rPr lang="pt-BR" sz="1800" i="1" dirty="0" err="1" smtClean="0">
                <a:ln>
                  <a:noFill/>
                </a:ln>
              </a:rPr>
              <a:t>birth</a:t>
            </a:r>
            <a:r>
              <a:rPr lang="pt-BR" sz="1800" i="1" dirty="0" smtClean="0">
                <a:ln>
                  <a:noFill/>
                </a:ln>
              </a:rPr>
              <a:t> </a:t>
            </a:r>
            <a:r>
              <a:rPr lang="pt-BR" sz="1800" i="1" dirty="0" smtClean="0">
                <a:ln>
                  <a:noFill/>
                </a:ln>
              </a:rPr>
              <a:t/>
            </a:r>
            <a:br>
              <a:rPr lang="pt-BR" sz="1800" i="1" dirty="0" smtClean="0">
                <a:ln>
                  <a:noFill/>
                </a:ln>
              </a:rPr>
            </a:br>
            <a:r>
              <a:rPr lang="pt-BR" sz="1800" dirty="0" smtClean="0"/>
              <a:t> </a:t>
            </a:r>
            <a:r>
              <a:rPr lang="pt-BR" sz="1800" dirty="0" err="1" smtClean="0"/>
              <a:t>Dimitriou</a:t>
            </a:r>
            <a:r>
              <a:rPr lang="pt-BR" sz="1800" dirty="0" smtClean="0"/>
              <a:t> </a:t>
            </a:r>
            <a:r>
              <a:rPr lang="pt-BR" sz="1800" dirty="0" smtClean="0"/>
              <a:t>G </a:t>
            </a:r>
            <a:r>
              <a:rPr lang="pt-BR" sz="1800" dirty="0" err="1" smtClean="0"/>
              <a:t>et</a:t>
            </a:r>
            <a:r>
              <a:rPr lang="pt-BR" sz="1800" dirty="0" smtClean="0"/>
              <a:t> </a:t>
            </a:r>
            <a:r>
              <a:rPr lang="pt-BR" sz="1800" dirty="0" err="1" smtClean="0"/>
              <a:t>al</a:t>
            </a:r>
            <a:r>
              <a:rPr lang="pt-BR" sz="1800" dirty="0" smtClean="0"/>
              <a:t> </a:t>
            </a:r>
            <a:r>
              <a:rPr lang="pt-BR" sz="1800" i="1" dirty="0" smtClean="0">
                <a:ln>
                  <a:noFill/>
                </a:ln>
              </a:rPr>
              <a:t/>
            </a:r>
            <a:br>
              <a:rPr lang="pt-BR" sz="1800" i="1" dirty="0" smtClean="0">
                <a:ln>
                  <a:noFill/>
                </a:ln>
              </a:rPr>
            </a:br>
            <a:r>
              <a:rPr lang="pt-BR" sz="1800" dirty="0" smtClean="0">
                <a:ln>
                  <a:noFill/>
                </a:ln>
              </a:rPr>
              <a:t/>
            </a:r>
            <a:br>
              <a:rPr lang="pt-BR" sz="1800" dirty="0" smtClean="0">
                <a:ln>
                  <a:noFill/>
                </a:ln>
              </a:rPr>
            </a:br>
            <a:endParaRPr lang="pt-BR" sz="1800" dirty="0" smtClean="0">
              <a:ln>
                <a:noFill/>
              </a:ln>
            </a:endParaRPr>
          </a:p>
        </p:txBody>
      </p:sp>
      <p:sp>
        <p:nvSpPr>
          <p:cNvPr id="16387" name="Subtítulo 2"/>
          <p:cNvSpPr>
            <a:spLocks noGrp="1"/>
          </p:cNvSpPr>
          <p:nvPr>
            <p:ph type="subTitle" idx="1"/>
          </p:nvPr>
        </p:nvSpPr>
        <p:spPr>
          <a:xfrm>
            <a:off x="2692400" y="3657600"/>
            <a:ext cx="6815138" cy="16113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rgbClr val="262626"/>
                </a:solidFill>
              </a:rPr>
              <a:t>Eur J Pediatr 2011; 170:45–50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rgbClr val="262626"/>
                </a:solidFill>
              </a:rPr>
              <a:t>Apresentação: Liv Janoville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rgbClr val="262626"/>
                </a:solidFill>
              </a:rPr>
              <a:t>R4 em Neonatologia/HRAS/HMIB/SES/DF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rgbClr val="262626"/>
                </a:solidFill>
              </a:rPr>
              <a:t>Coordenação: Marta David Rocha de Moura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rgbClr val="262626"/>
                </a:solidFill>
              </a:rPr>
              <a:t>Brasília, 22  de julho de 2015 – </a:t>
            </a:r>
            <a:r>
              <a:rPr lang="pt-BR" sz="1600" smtClean="0">
                <a:solidFill>
                  <a:srgbClr val="262626"/>
                </a:solidFill>
                <a:hlinkClick r:id="rId2"/>
              </a:rPr>
              <a:t>www.paulomargotto.com.br</a:t>
            </a:r>
            <a:r>
              <a:rPr lang="pt-BR" sz="1600" smtClean="0">
                <a:solidFill>
                  <a:srgbClr val="262626"/>
                </a:solidFill>
              </a:rPr>
              <a:t> 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-215900"/>
            <a:ext cx="9247188" cy="170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5463" y="5180013"/>
            <a:ext cx="9144000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Introdução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424113"/>
            <a:ext cx="9601200" cy="3319462"/>
          </a:xfrm>
        </p:spPr>
        <p:txBody>
          <a:bodyPr/>
          <a:lstStyle/>
          <a:p>
            <a:pPr algn="just" eaLnBrk="1" hangingPunct="1"/>
            <a:r>
              <a:rPr lang="pt-BR" sz="2300" b="1" smtClean="0">
                <a:solidFill>
                  <a:srgbClr val="0033CC"/>
                </a:solidFill>
              </a:rPr>
              <a:t>Recém-nascidos Prematuros Tardios (RNPT de 34 0/7 – 36 6/7)</a:t>
            </a:r>
            <a:r>
              <a:rPr lang="pt-BR" sz="2300" smtClean="0"/>
              <a:t> estão em maior risco de morbidade neonatal do que bebês a termo</a:t>
            </a:r>
            <a:r>
              <a:rPr lang="pt-BR" sz="2300" baseline="30000" smtClean="0"/>
              <a:t>7,16</a:t>
            </a:r>
            <a:r>
              <a:rPr lang="pt-BR" sz="2300" smtClean="0"/>
              <a:t> (Relacionado a imaturidade da estrutura pulmonar, tais como atraso na reabsorção de fluidos, deficiência de surfactante e ineficiência das trocas gasosas)</a:t>
            </a:r>
            <a:r>
              <a:rPr lang="pt-BR" sz="2300" baseline="30000" smtClean="0"/>
              <a:t>6</a:t>
            </a:r>
            <a:r>
              <a:rPr lang="pt-BR" sz="2300" smtClean="0"/>
              <a:t>;</a:t>
            </a:r>
          </a:p>
          <a:p>
            <a:pPr algn="just" eaLnBrk="1" hangingPunct="1"/>
            <a:r>
              <a:rPr lang="pt-BR" sz="2300" smtClean="0"/>
              <a:t>Maior possibilidade de apresentar desconforto respiratório (DR) ao nascimento e de admissão em UTI neonatal com complicações respiratórias (Taquipnéia Transitória do RN e Síndrome do Desconforto Respiratório-doença da membrana hialina) </a:t>
            </a:r>
            <a:r>
              <a:rPr lang="pt-BR" sz="2300" baseline="30000" smtClean="0"/>
              <a:t>4,811,22,29</a:t>
            </a:r>
            <a:r>
              <a:rPr lang="pt-BR" sz="2300" smtClean="0"/>
              <a:t>;</a:t>
            </a:r>
          </a:p>
          <a:p>
            <a:pPr algn="just" eaLnBrk="1" hangingPunct="1"/>
            <a:r>
              <a:rPr lang="pt-BR" sz="2300" smtClean="0"/>
              <a:t>Risco aumentado de falência respiratória e necessidade de ventilação mecânica;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812338" cy="3317875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Muitos índices, como o gradiente alvéolo-arterial (A-aDO2), a relação  arterial-alveolar (a/A) e pressão parcial de oxigênio com a fração inspirada de oxigênio (PaO2/FiO2), estão sendo utilizados para quantificar a severidade da falência respiratória, comparada com as modalidades de tratamento e avaliação dos desfechos precoces e tardios nos recém-nascidos (RN) </a:t>
            </a:r>
            <a:r>
              <a:rPr lang="pt-BR" sz="2000" smtClean="0"/>
              <a:t>ventilados </a:t>
            </a:r>
            <a:r>
              <a:rPr lang="pt-BR" sz="2000" baseline="30000" smtClean="0"/>
              <a:t>5, 13, 14, 23, 24,26</a:t>
            </a:r>
            <a:r>
              <a:rPr lang="pt-BR" sz="2000" smtClean="0"/>
              <a:t>;</a:t>
            </a:r>
            <a:r>
              <a:rPr lang="pt-BR" sz="2000" baseline="30000" smtClean="0"/>
              <a:t> </a:t>
            </a:r>
            <a:r>
              <a:rPr lang="pt-BR" baseline="30000" smtClean="0"/>
              <a:t/>
            </a:r>
            <a:br>
              <a:rPr lang="pt-BR" baseline="30000" smtClean="0"/>
            </a:br>
            <a:r>
              <a:rPr lang="pt-BR" baseline="30000" smtClean="0"/>
              <a:t/>
            </a:r>
            <a:br>
              <a:rPr lang="pt-BR" baseline="30000" smtClean="0"/>
            </a:br>
            <a:endParaRPr lang="pt-BR" baseline="30000" smtClean="0"/>
          </a:p>
          <a:p>
            <a:pPr algn="just" eaLnBrk="1" hangingPunct="1"/>
            <a:r>
              <a:rPr lang="pt-BR" sz="2300" smtClean="0"/>
              <a:t>É sugerido que esses índices podem ser mais objetivos para aferir o comprometimento respiratório do que os parâmetros usualmente utilizados como a FiO2, PaCO2 e PaCO2 (ainda não sistematicamente avaliados)</a:t>
            </a:r>
            <a:r>
              <a:rPr lang="pt-BR" sz="2300" baseline="30000" smtClean="0"/>
              <a:t>3,10,19,24</a:t>
            </a:r>
            <a:r>
              <a:rPr lang="pt-BR" sz="2300" smtClean="0"/>
              <a:t>;</a:t>
            </a:r>
          </a:p>
        </p:txBody>
      </p:sp>
      <p:sp>
        <p:nvSpPr>
          <p:cNvPr id="1843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Introdução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Introdução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pt-BR" sz="2300" b="1" smtClean="0">
                <a:solidFill>
                  <a:srgbClr val="0033CC"/>
                </a:solidFill>
              </a:rPr>
              <a:t>O objetivo desse estudo foi investigar a habilidade dos preditores comumente utilizados como índice de falência respiratória e necessidade de ventilação mecânica em prematuros tardios com desconforto respiratório ao nascimento</a:t>
            </a:r>
            <a:endParaRPr lang="pt-BR" sz="2300" smtClean="0"/>
          </a:p>
          <a:p>
            <a:pPr algn="just" eaLnBrk="1" hangingPunct="1"/>
            <a:r>
              <a:rPr lang="pt-BR" sz="2300" smtClean="0"/>
              <a:t>Aventada hipótese de que parâmetros compostos como A-aDO2, razão a/A e a relação PaO2/FiO2 , podem ser afetados anteriormente no curso da doença aguda pulmonar, podendo predizer a iminente falência respiratória e necessidade de ventilação mecânica (VM), e dessa forma, permitir a intervenção precoce ou transferência para unidade de cuidados intensivos;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Materiais e Métodos</a:t>
            </a:r>
            <a:b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(Pacientes)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435225"/>
            <a:ext cx="9601200" cy="3319463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Entre Janeiro de 2006 e Junho de 2008, com todos os RN admitidos com desconforto respiratório da UTI neonatal do Hospital Universitário de Patras (Grécia). </a:t>
            </a:r>
          </a:p>
          <a:p>
            <a:pPr algn="just" eaLnBrk="1" hangingPunct="1"/>
            <a:r>
              <a:rPr lang="pt-BR" sz="2300" smtClean="0"/>
              <a:t>Foram avaliados para elegibilidade por um dos investigadores.</a:t>
            </a:r>
          </a:p>
          <a:p>
            <a:pPr algn="just" eaLnBrk="1" hangingPunct="1"/>
            <a:r>
              <a:rPr lang="pt-BR" sz="2300" smtClean="0"/>
              <a:t>RN com Idade gestacional (IG) entre 34 0/7 – 36 6/7 semanas foram incluídos apenas nesse estudo observacional prospectivo.</a:t>
            </a:r>
          </a:p>
          <a:p>
            <a:pPr algn="just" eaLnBrk="1" hangingPunct="1"/>
            <a:r>
              <a:rPr lang="pt-BR" sz="2300" smtClean="0"/>
              <a:t>Foram excluídos os recém-nascidos prematuros  tardios que apresentaram sinais de depressão ventilatória  necessitando de intubação e VM  durante as 1ª horas após o nascimento e anomalias congênitas graves.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300" smtClean="0"/>
              <a:t>O estudo seguiu os protocolos padrão da Instituição para manejo dos recém-nascidos prematuros tardios (RNPT) com DR.</a:t>
            </a:r>
          </a:p>
          <a:p>
            <a:pPr eaLnBrk="1" hangingPunct="1"/>
            <a:r>
              <a:rPr lang="pt-BR" sz="2300" smtClean="0"/>
              <a:t>RNPT com DR moderado (taquipnéia, retrações e gemência) e aqueles com sinais de DR leve (taquipnéia e/ou gemência intermitente), mas incapazes de manter a saturação próximo a 94% sem oxigênio (O2) suplementar 1 hora após o nascimento, foram admitidos em UTI neonatal.</a:t>
            </a:r>
          </a:p>
          <a:p>
            <a:pPr eaLnBrk="1" hangingPunct="1"/>
            <a:r>
              <a:rPr lang="pt-BR" sz="2300" smtClean="0"/>
              <a:t>A rotina consistiu em observação clínica e administração de O2 suplementar para manter a saturação entre 94-98%.</a:t>
            </a: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Materiais e Métodos</a:t>
            </a:r>
            <a:b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(Protocolo)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Gasometria arterial foi checada rotineiramente a cada 4-6 horas, dependendo da severidade da doença respiratória;</a:t>
            </a:r>
          </a:p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Nas crianças com necessidade de FiO2 &gt; 30% também foi checada gasometria;</a:t>
            </a:r>
          </a:p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decisão de VM foi baseada em sinais clínicos de depressão respiratória e parâmetros de gasometria arterial se um dos critérios presentes:</a:t>
            </a:r>
          </a:p>
          <a:p>
            <a:pPr marL="914400" lvl="1" indent="-457200" algn="just" eaLnBrk="1" fontAlgn="auto" hangingPunct="1">
              <a:buFont typeface="+mj-lt"/>
              <a:buAutoNum type="arabicPeriod"/>
              <a:defRPr/>
            </a:pPr>
            <a:r>
              <a:rPr lang="pt-BR" sz="1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Sinais de falência ventilatória (</a:t>
            </a:r>
            <a:r>
              <a:rPr lang="pt-BR" sz="19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taquipnéia</a:t>
            </a:r>
            <a:r>
              <a:rPr lang="pt-BR" sz="1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retrações e </a:t>
            </a:r>
            <a:r>
              <a:rPr lang="pt-BR" sz="19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gemência</a:t>
            </a:r>
            <a:r>
              <a:rPr lang="pt-BR" sz="1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com FiO2 &gt; 50%</a:t>
            </a:r>
          </a:p>
          <a:p>
            <a:pPr marL="914400" lvl="1" indent="-457200" algn="just" eaLnBrk="1" fontAlgn="auto" hangingPunct="1">
              <a:buFont typeface="+mj-lt"/>
              <a:buAutoNum type="arabicPeriod"/>
              <a:defRPr/>
            </a:pPr>
            <a:r>
              <a:rPr lang="pt-BR" sz="1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Episódio de </a:t>
            </a:r>
            <a:r>
              <a:rPr lang="pt-BR" sz="19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apnéia</a:t>
            </a:r>
            <a:r>
              <a:rPr lang="pt-BR" sz="1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que necessitou de intervenção ou </a:t>
            </a:r>
            <a:r>
              <a:rPr lang="pt-BR" sz="19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apnéia</a:t>
            </a:r>
            <a:r>
              <a:rPr lang="pt-BR" sz="1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recorrentes </a:t>
            </a:r>
          </a:p>
          <a:p>
            <a:pPr marL="914400" lvl="1" indent="-457200" algn="just" eaLnBrk="1" fontAlgn="auto" hangingPunct="1">
              <a:buFont typeface="+mj-lt"/>
              <a:buAutoNum type="arabicPeriod"/>
              <a:defRPr/>
            </a:pPr>
            <a:r>
              <a:rPr lang="pt-BR" sz="1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FiO2 &gt; 50% com PaO2 &lt;50mmHg e acidose respiratória (pH&lt;7,25) com PaO2 &gt; 80mmHg</a:t>
            </a:r>
            <a:endParaRPr lang="pt-BR" sz="19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Materiais e Métodos</a:t>
            </a:r>
            <a:b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(Protocolo)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 diagnóstico de DR e qualquer decisão terapêutica, foi feita pelos </a:t>
            </a:r>
            <a:r>
              <a:rPr lang="pt-BR" sz="23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neonatologistas</a:t>
            </a: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seguindo o protocolo do serviço;</a:t>
            </a:r>
          </a:p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Os </a:t>
            </a:r>
            <a:r>
              <a:rPr lang="pt-BR" sz="23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neonatologistas</a:t>
            </a: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não tiveram acesso aos índices calculados;</a:t>
            </a:r>
          </a:p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Amostras de sangue forma coletadas de cateter arterial umbilical ou através de punção arterial;</a:t>
            </a:r>
          </a:p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Para cada amostra de gasometria arterial obtida entre as primeiras 12 horas após nascimento ou antes da intubação, foi registrada a PaO2, PaCO2 e a FiO2 e calculada a A-aDO2, a/A e a PaO2/FiO2.</a:t>
            </a:r>
            <a:endParaRPr lang="pt-BR" sz="2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Materiais e Métodos</a:t>
            </a:r>
            <a:b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(Protocolo)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95388" y="5684838"/>
            <a:ext cx="9561512" cy="37623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t-BR">
                <a:solidFill>
                  <a:srgbClr val="000000"/>
                </a:solidFill>
              </a:rPr>
              <a:t>A-aDO2= [FiO2 X 713 – PaCO2] – PaO2   e a/A= PaO2/[ FiO2 X 713 – PaCO2]</a:t>
            </a:r>
            <a:r>
              <a:rPr lang="pt-BR" baseline="30000">
                <a:solidFill>
                  <a:srgbClr val="000000"/>
                </a:solidFill>
              </a:rPr>
              <a:t>14</a:t>
            </a:r>
            <a:r>
              <a:rPr lang="pt-BR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300" smtClean="0"/>
              <a:t>A IG foi determinada pelos neonatologistas pela data da última menstruação (DUM) ou ecografia do início do 2º trimestre, e confirmado pelo New Ballard.</a:t>
            </a:r>
          </a:p>
          <a:p>
            <a:pPr algn="just" eaLnBrk="1" hangingPunct="1"/>
            <a:r>
              <a:rPr lang="pt-BR" sz="2300" smtClean="0"/>
              <a:t>Foram coletados dados como a procedência, história antenal e perinatal, como gênero, IG, peso do nascimento, método do parto, uso de esteróides antenatal, escore de Apgar no 5º minuto, hipertensão gestacional e diabetes gestacional.</a:t>
            </a:r>
          </a:p>
          <a:p>
            <a:pPr algn="just" eaLnBrk="1" hangingPunct="1"/>
            <a:r>
              <a:rPr lang="pt-BR" sz="2300" smtClean="0"/>
              <a:t>Diagnósticos foram baseados na apresentação clínica, radiografia de tórax (TTRN, SDR, pneumotórax, pneumonia congênita e aspiração de mecônio), hemocultura (infecção) e ecocardiograma (hipertensão pulmonar persistente).</a:t>
            </a: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Materiais e Métodos</a:t>
            </a:r>
            <a:b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(Protocolo)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14400" y="5776913"/>
            <a:ext cx="10455275" cy="36988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Aprovado pelo Conselho de Ética da instituição e termo de consentimento informado obtido dos pais na admissão.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300" smtClean="0"/>
              <a:t>Diferenças entre grupos foram analisadas pelo Teste U de Mann-Whitney ou teste de quiquadrado;</a:t>
            </a:r>
          </a:p>
          <a:p>
            <a:pPr algn="just" eaLnBrk="1" hangingPunct="1"/>
            <a:r>
              <a:rPr lang="pt-BR" sz="2300" smtClean="0"/>
              <a:t>A performance dos parâmetros individuais para prever a necessidade de VM foi acessado pela Curva ROC  e área abaixo da curva*</a:t>
            </a:r>
          </a:p>
          <a:p>
            <a:pPr algn="just" eaLnBrk="1" hangingPunct="1"/>
            <a:r>
              <a:rPr lang="pt-BR" sz="2300" smtClean="0"/>
              <a:t>Os parâmetros avaliados foram a FiO2, PaCO2 e A-aDO2 máximas e razão a/A e relação PaO2/FiO2 mínima durante as primeiras 12 horas de vida ou antes da intubação.</a:t>
            </a:r>
          </a:p>
          <a:p>
            <a:pPr algn="just" eaLnBrk="1" hangingPunct="1"/>
            <a:r>
              <a:rPr lang="pt-BR" sz="2300" smtClean="0"/>
              <a:t>*Consulte Aqui e Agora:</a:t>
            </a:r>
          </a:p>
        </p:txBody>
      </p:sp>
      <p:sp>
        <p:nvSpPr>
          <p:cNvPr id="25603" name="Título 1"/>
          <p:cNvSpPr>
            <a:spLocks noGrp="1"/>
          </p:cNvSpPr>
          <p:nvPr>
            <p:ph type="title"/>
          </p:nvPr>
        </p:nvSpPr>
        <p:spPr>
          <a:xfrm>
            <a:off x="1304925" y="982663"/>
            <a:ext cx="9601200" cy="1303337"/>
          </a:xfrm>
        </p:spPr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Análise Estatística</a:t>
            </a:r>
          </a:p>
        </p:txBody>
      </p:sp>
      <p:graphicFrame>
        <p:nvGraphicFramePr>
          <p:cNvPr id="26644" name="Group 20"/>
          <p:cNvGraphicFramePr>
            <a:graphicFrameLocks noGrp="1"/>
          </p:cNvGraphicFramePr>
          <p:nvPr/>
        </p:nvGraphicFramePr>
        <p:xfrm>
          <a:off x="2171700" y="5816600"/>
          <a:ext cx="7507288" cy="374650"/>
        </p:xfrm>
        <a:graphic>
          <a:graphicData uri="http://schemas.openxmlformats.org/drawingml/2006/table">
            <a:tbl>
              <a:tblPr/>
              <a:tblGrid>
                <a:gridCol w="6711950"/>
                <a:gridCol w="795338"/>
              </a:tblGrid>
              <a:tr h="374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BIOESTAT</a:t>
                      </a: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aramond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STICA COMPUTACIONAL: Curva ROC: como fazer e interpretar no SPSS</a:t>
                      </a: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aramond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5607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50313" y="58785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300" smtClean="0"/>
              <a:t>O estudo piloto indicou que, na UTIN, RNPT tardio que desenvolveram falência respiratória, foram intubados em média na 14ª hora de vida.</a:t>
            </a:r>
          </a:p>
          <a:p>
            <a:pPr algn="just" eaLnBrk="1" hangingPunct="1"/>
            <a:r>
              <a:rPr lang="pt-BR" sz="2300" smtClean="0"/>
              <a:t>A avaliação até as primeiras 12 horas foi utilizada para avaliar a habilidade de prever esse desfecho dos índices. Além disso, esse tempo possibilitou o número suficiente de gasometrias (mínimo três) para incluir na análise.</a:t>
            </a:r>
          </a:p>
          <a:p>
            <a:pPr algn="just" eaLnBrk="1" hangingPunct="1"/>
            <a:r>
              <a:rPr lang="pt-BR" sz="2300" smtClean="0"/>
              <a:t>No estudo piloto (n:30), a taxa de intubação foi de 30%. A diferença da           A-a DO2 entre os dois grupos foi de 55 mmHg.</a:t>
            </a:r>
          </a:p>
        </p:txBody>
      </p:sp>
      <p:sp>
        <p:nvSpPr>
          <p:cNvPr id="26627" name="Título 1"/>
          <p:cNvSpPr>
            <a:spLocks/>
          </p:cNvSpPr>
          <p:nvPr/>
        </p:nvSpPr>
        <p:spPr bwMode="auto">
          <a:xfrm>
            <a:off x="1304925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4400">
                <a:solidFill>
                  <a:srgbClr val="262626"/>
                </a:solidFill>
                <a:latin typeface="Garamond" pitchFamily="18" charset="0"/>
              </a:rPr>
              <a:t>Análise Estatística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300" smtClean="0"/>
              <a:t>144 pacientes seriam necessários para detectar a diferença igual ou maior que 55mmHg  da A-aDO2 entre RNPT tardios que desenvolveram falência respiratória e aquela que não desenvolveram, com um poder de 99% e significância de 0,01.</a:t>
            </a:r>
          </a:p>
          <a:p>
            <a:pPr algn="just" eaLnBrk="1" hangingPunct="1"/>
            <a:r>
              <a:rPr lang="pt-BR" sz="2300" smtClean="0"/>
              <a:t>Desde 2002, 73 RNPT foram admitidos na UTIN por ano (10% desses não atingiram os critérios de inclusão).</a:t>
            </a:r>
          </a:p>
          <a:p>
            <a:pPr algn="just" eaLnBrk="1" hangingPunct="1"/>
            <a:r>
              <a:rPr lang="pt-BR" sz="2300" smtClean="0"/>
              <a:t>Assumindo essa perda de 10%, um período de 2,5 anos seria necessário para atingir a meta de 150 neonatos (60/ano)</a:t>
            </a:r>
          </a:p>
        </p:txBody>
      </p:sp>
      <p:sp>
        <p:nvSpPr>
          <p:cNvPr id="27651" name="Título 1"/>
          <p:cNvSpPr>
            <a:spLocks/>
          </p:cNvSpPr>
          <p:nvPr/>
        </p:nvSpPr>
        <p:spPr bwMode="auto">
          <a:xfrm>
            <a:off x="1304925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4400">
                <a:solidFill>
                  <a:srgbClr val="262626"/>
                </a:solidFill>
                <a:latin typeface="Garamond" pitchFamily="18" charset="0"/>
              </a:rPr>
              <a:t>Análise Estatística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Outras análises foram realizadas para calcular a sensibilidade, especificidade, valores preditivos positivos ou negativos e valores falso positivo e negativo;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Programa estatístico: </a:t>
            </a:r>
            <a:r>
              <a:rPr lang="pt-BR" sz="23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MedCalc</a:t>
            </a: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8,1 (</a:t>
            </a:r>
            <a:r>
              <a:rPr lang="pt-BR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</a:t>
            </a:r>
            <a:r>
              <a:rPr lang="pt-BR" sz="23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MedCalc</a:t>
            </a:r>
            <a:r>
              <a:rPr lang="pt-BR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sz="23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Mariakerke</a:t>
            </a:r>
            <a:r>
              <a:rPr lang="pt-BR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Berlim);</a:t>
            </a:r>
          </a:p>
          <a:p>
            <a:pPr eaLnBrk="1" fontAlgn="auto" hangingPunct="1">
              <a:buFont typeface="Arial"/>
              <a:buChar char="•"/>
              <a:defRPr/>
            </a:pPr>
            <a:endParaRPr lang="pt-BR" sz="2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eaLnBrk="1" fontAlgn="auto" hangingPunct="1">
              <a:buFont typeface="Arial"/>
              <a:buNone/>
              <a:defRPr/>
            </a:pPr>
            <a:endParaRPr lang="pt-BR" sz="23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67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Análise Estatística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Um total de 346 RNPT nasceram na instituição no período do estudo, 191 foram admitidos na UTIN com DR; 36 desses foram excluídos (necessitaram de intubação na 1ª hora após o nascimento);</a:t>
            </a:r>
          </a:p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155 neonatos forma incluídos, 55 (35,5%) desenvolveram falência respiratória severa e necessitaram de VM.</a:t>
            </a:r>
          </a:p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idade média de intubação foi de 13 horas de vida (interquartil 6-18h).</a:t>
            </a:r>
          </a:p>
          <a:p>
            <a:pPr algn="just" eaLnBrk="1" fontAlgn="auto" hangingPunct="1">
              <a:buFont typeface="Arial"/>
              <a:buChar char="•"/>
              <a:defRPr/>
            </a:pP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 </a:t>
            </a:r>
            <a:r>
              <a:rPr lang="pt-BR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</a:t>
            </a: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 nos RN eu não desenvolveram falência respiratória foi atribuída a TTRN (n=94 – 94%), pneumotórax (n=3 -3%) e infecção (</a:t>
            </a:r>
            <a:r>
              <a:rPr lang="pt-BR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n=3 -3</a:t>
            </a:r>
            <a:r>
              <a:rPr lang="pt-BR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%).</a:t>
            </a:r>
            <a:endParaRPr lang="pt-BR" sz="2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eaLnBrk="1" fontAlgn="auto" hangingPunct="1">
              <a:buFont typeface="Arial"/>
              <a:buNone/>
              <a:defRPr/>
            </a:pPr>
            <a:endParaRPr lang="pt-BR" sz="23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69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300" smtClean="0"/>
              <a:t>Nos RN que precisaram de VM, os diagnósticos estabelecidos foram: SDR (n=40; 70,9%), infecção (n=7; 12,7%), pneumonia congênita (n=4; 7,3%), aspiração meconial (n=3; 5,4%) e pneumotórax (n=2; 3,7%). Desses, 5 (9,1%) desenvolveram HPP e receberam óxido nítrico inalatório.</a:t>
            </a:r>
          </a:p>
          <a:p>
            <a:pPr algn="just" eaLnBrk="1" hangingPunct="1"/>
            <a:r>
              <a:rPr lang="pt-BR" sz="2300" smtClean="0"/>
              <a:t>Um total de 612 gasometrias arteriais (antes de 12 horas ou antes da IOT) foram analisadas;</a:t>
            </a:r>
          </a:p>
          <a:p>
            <a:pPr algn="just" eaLnBrk="1" hangingPunct="1"/>
            <a:r>
              <a:rPr lang="pt-BR" sz="2300" smtClean="0"/>
              <a:t>Dados demográficos e fatores de risco maternos foram similares entre os RN que não necessitaram e os que necessitaram de VM (</a:t>
            </a:r>
            <a:r>
              <a:rPr lang="pt-BR" sz="2300" smtClean="0">
                <a:solidFill>
                  <a:srgbClr val="0033CC"/>
                </a:solidFill>
              </a:rPr>
              <a:t>Tabela 1</a:t>
            </a:r>
            <a:r>
              <a:rPr lang="pt-BR" sz="2300" smtClean="0"/>
              <a:t>).</a:t>
            </a:r>
          </a:p>
        </p:txBody>
      </p:sp>
      <p:sp>
        <p:nvSpPr>
          <p:cNvPr id="3072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675" y="1401763"/>
            <a:ext cx="10871200" cy="4786312"/>
          </a:xfrm>
        </p:spPr>
      </p:pic>
      <p:sp>
        <p:nvSpPr>
          <p:cNvPr id="31747" name="Título 1"/>
          <p:cNvSpPr>
            <a:spLocks noGrp="1"/>
          </p:cNvSpPr>
          <p:nvPr>
            <p:ph type="title"/>
          </p:nvPr>
        </p:nvSpPr>
        <p:spPr>
          <a:xfrm>
            <a:off x="1311275" y="509588"/>
            <a:ext cx="9601200" cy="1303337"/>
          </a:xfrm>
        </p:spPr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</a:t>
            </a:r>
          </a:p>
        </p:txBody>
      </p:sp>
      <p:sp>
        <p:nvSpPr>
          <p:cNvPr id="31748" name="CaixaDeTexto 6"/>
          <p:cNvSpPr txBox="1">
            <a:spLocks noChangeArrowheads="1"/>
          </p:cNvSpPr>
          <p:nvPr/>
        </p:nvSpPr>
        <p:spPr bwMode="auto">
          <a:xfrm>
            <a:off x="701675" y="2636838"/>
            <a:ext cx="10733088" cy="468312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Garamond" pitchFamily="18" charset="0"/>
            </a:endParaRPr>
          </a:p>
        </p:txBody>
      </p:sp>
      <p:sp>
        <p:nvSpPr>
          <p:cNvPr id="31749" name="CaixaDeTexto 7"/>
          <p:cNvSpPr txBox="1">
            <a:spLocks noChangeArrowheads="1"/>
          </p:cNvSpPr>
          <p:nvPr/>
        </p:nvSpPr>
        <p:spPr bwMode="auto">
          <a:xfrm>
            <a:off x="701675" y="3325813"/>
            <a:ext cx="10733088" cy="752475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Garamond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300" smtClean="0"/>
              <a:t>Porém houve uma </a:t>
            </a:r>
            <a:r>
              <a:rPr lang="pt-BR" sz="2300" smtClean="0">
                <a:solidFill>
                  <a:srgbClr val="0033CC"/>
                </a:solidFill>
              </a:rPr>
              <a:t>significante redução no desenvolvimento de falência respiratória nos RN que foram expostos ao corticóide antenatal;</a:t>
            </a:r>
          </a:p>
          <a:p>
            <a:pPr algn="just" eaLnBrk="1" hangingPunct="1"/>
            <a:r>
              <a:rPr lang="pt-BR" sz="2300" smtClean="0"/>
              <a:t>Máxima FiO2, PaCO2 e índices de falência respiratória foram maiores nas primeiras 12 horas de vida dos RN que necessitaram de suporte ventilatório.</a:t>
            </a:r>
          </a:p>
        </p:txBody>
      </p:sp>
      <p:sp>
        <p:nvSpPr>
          <p:cNvPr id="3277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675" y="1401763"/>
            <a:ext cx="10871200" cy="4786312"/>
          </a:xfrm>
        </p:spPr>
      </p:pic>
      <p:sp>
        <p:nvSpPr>
          <p:cNvPr id="33795" name="Título 1"/>
          <p:cNvSpPr>
            <a:spLocks noGrp="1"/>
          </p:cNvSpPr>
          <p:nvPr>
            <p:ph type="title"/>
          </p:nvPr>
        </p:nvSpPr>
        <p:spPr>
          <a:xfrm>
            <a:off x="1311275" y="509588"/>
            <a:ext cx="9601200" cy="1303337"/>
          </a:xfrm>
        </p:spPr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</a:t>
            </a:r>
          </a:p>
        </p:txBody>
      </p:sp>
      <p:sp>
        <p:nvSpPr>
          <p:cNvPr id="33796" name="CaixaDeTexto 5"/>
          <p:cNvSpPr txBox="1">
            <a:spLocks noChangeArrowheads="1"/>
          </p:cNvSpPr>
          <p:nvPr/>
        </p:nvSpPr>
        <p:spPr bwMode="auto">
          <a:xfrm>
            <a:off x="701675" y="4556125"/>
            <a:ext cx="10733088" cy="960438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>
              <a:latin typeface="Garamond" pitchFamily="18" charset="0"/>
            </a:endParaRPr>
          </a:p>
        </p:txBody>
      </p:sp>
      <p:sp>
        <p:nvSpPr>
          <p:cNvPr id="33797" name="CaixaDeTexto 6"/>
          <p:cNvSpPr txBox="1">
            <a:spLocks noChangeArrowheads="1"/>
          </p:cNvSpPr>
          <p:nvPr/>
        </p:nvSpPr>
        <p:spPr bwMode="auto">
          <a:xfrm>
            <a:off x="701675" y="4064000"/>
            <a:ext cx="10733088" cy="261938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100">
              <a:latin typeface="Garamond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>
          <a:xfrm>
            <a:off x="742950" y="1147763"/>
            <a:ext cx="9601200" cy="3319462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As curvas comparativas (ROC) para máxima A-aDO2, mínima razão a/A, mínima PaO2/FiO2, e máxima FiO2 nas primeiras 12 horas de vida ou antes da intubação orotraqueal (Figura 1)</a:t>
            </a:r>
          </a:p>
          <a:p>
            <a:pPr algn="just" eaLnBrk="1" hangingPunct="1">
              <a:buFont typeface="Arial" pitchFamily="34" charset="0"/>
              <a:buNone/>
            </a:pPr>
            <a:endParaRPr lang="pt-BR" sz="2300" smtClean="0"/>
          </a:p>
        </p:txBody>
      </p:sp>
      <p:sp>
        <p:nvSpPr>
          <p:cNvPr id="34819" name="Título 1"/>
          <p:cNvSpPr>
            <a:spLocks noGrp="1"/>
          </p:cNvSpPr>
          <p:nvPr>
            <p:ph type="title"/>
          </p:nvPr>
        </p:nvSpPr>
        <p:spPr>
          <a:xfrm>
            <a:off x="1295400" y="252413"/>
            <a:ext cx="9601200" cy="1303337"/>
          </a:xfrm>
        </p:spPr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</a:t>
            </a:r>
          </a:p>
        </p:txBody>
      </p:sp>
      <p:pic>
        <p:nvPicPr>
          <p:cNvPr id="34820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8513" y="2517775"/>
            <a:ext cx="3636962" cy="33797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4821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51350" y="4197350"/>
            <a:ext cx="6453188" cy="17033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4264025"/>
            <a:ext cx="9601200" cy="3319463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Nenhuma diferença significante foi encontrada nas curvas (AUC:área sob a curva) para A-aDO2 máxima, mínima razão a/A e mínima PaO2/FiO2;</a:t>
            </a:r>
          </a:p>
          <a:p>
            <a:pPr algn="just" eaLnBrk="1" hangingPunct="1"/>
            <a:r>
              <a:rPr lang="pt-BR" sz="2300" smtClean="0"/>
              <a:t>Todas as três AUCs foram significantemente maiores do que para máxima FiO2, mas apenas para a </a:t>
            </a:r>
            <a:r>
              <a:rPr lang="pt-BR" sz="2300" b="1" smtClean="0">
                <a:solidFill>
                  <a:srgbClr val="0033CC"/>
                </a:solidFill>
              </a:rPr>
              <a:t>A-aDO2 foi atingida significância estatística</a:t>
            </a:r>
            <a:r>
              <a:rPr lang="pt-BR" sz="2300" smtClean="0"/>
              <a:t>;</a:t>
            </a:r>
          </a:p>
        </p:txBody>
      </p:sp>
      <p:sp>
        <p:nvSpPr>
          <p:cNvPr id="35843" name="Título 1"/>
          <p:cNvSpPr>
            <a:spLocks noGrp="1"/>
          </p:cNvSpPr>
          <p:nvPr>
            <p:ph type="title"/>
          </p:nvPr>
        </p:nvSpPr>
        <p:spPr>
          <a:xfrm>
            <a:off x="1295400" y="539750"/>
            <a:ext cx="9601200" cy="1304925"/>
          </a:xfrm>
        </p:spPr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</a:t>
            </a:r>
          </a:p>
        </p:txBody>
      </p:sp>
      <p:pic>
        <p:nvPicPr>
          <p:cNvPr id="35844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3463" y="1539875"/>
            <a:ext cx="10052050" cy="27225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300" smtClean="0">
                <a:solidFill>
                  <a:srgbClr val="FF3300"/>
                </a:solidFill>
              </a:rPr>
              <a:t>A máxima A-aDO2 acima de 200 mmHg provou ser o índice mais efetivo em predizer a falência respiratória (</a:t>
            </a:r>
            <a:r>
              <a:rPr lang="pt-BR" sz="2300" smtClean="0">
                <a:solidFill>
                  <a:srgbClr val="0033CC"/>
                </a:solidFill>
              </a:rPr>
              <a:t>Tabela 3</a:t>
            </a:r>
            <a:r>
              <a:rPr lang="pt-BR" sz="2300" smtClean="0">
                <a:solidFill>
                  <a:srgbClr val="FF3300"/>
                </a:solidFill>
              </a:rPr>
              <a:t>)</a:t>
            </a:r>
          </a:p>
          <a:p>
            <a:pPr algn="just" eaLnBrk="1" hangingPunct="1"/>
            <a:r>
              <a:rPr lang="pt-BR" sz="2300" smtClean="0"/>
              <a:t>Esse limiar foi atingido em 54 dos 55 RNPT (98,25%), que, em última análise desenvolveram falência respiratória com uma idade média de 10 horas (interquartil 3-15h) e 3 horas (interquartil de 2,5-6h) antes da decisão de suporte ventilatório.</a:t>
            </a:r>
          </a:p>
        </p:txBody>
      </p:sp>
      <p:sp>
        <p:nvSpPr>
          <p:cNvPr id="3686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938" y="1700213"/>
            <a:ext cx="10653712" cy="345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Line 5"/>
          <p:cNvSpPr>
            <a:spLocks noChangeShapeType="1"/>
          </p:cNvSpPr>
          <p:nvPr/>
        </p:nvSpPr>
        <p:spPr bwMode="auto">
          <a:xfrm>
            <a:off x="581025" y="3173413"/>
            <a:ext cx="288925" cy="404812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4925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Nascimentos entre 34 e 37 semanas de IG apresentam uma proporção de 70% dos nascimentos prematuros nos Estados Unidos e países industrializados</a:t>
            </a:r>
            <a:r>
              <a:rPr lang="pt-BR" sz="2300" baseline="30000" smtClean="0"/>
              <a:t>8,20,29</a:t>
            </a:r>
            <a:r>
              <a:rPr lang="pt-BR" sz="2300" smtClean="0"/>
              <a:t>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>
                <a:solidFill>
                  <a:srgbClr val="FF3300"/>
                </a:solidFill>
              </a:rPr>
              <a:t>De forma errônea, esses RN são usualmente tratados como RN maduros em desenvolvimento,</a:t>
            </a:r>
            <a:r>
              <a:rPr lang="pt-BR" sz="2300" smtClean="0"/>
              <a:t> apesar deles manifestarem sinais fisiológicos de imaturidade ou atraso na transição do período neonatal;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Dentre as inúmeras complicações dessa população, a morbidade respiratória é uma preocupação primordial</a:t>
            </a:r>
            <a:r>
              <a:rPr lang="pt-BR" sz="2300" baseline="30000" smtClean="0"/>
              <a:t>4</a:t>
            </a:r>
            <a:r>
              <a:rPr lang="pt-BR" sz="2300" smtClean="0"/>
              <a:t>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RNPT (recém-nascidos prematuros tardios) com DR representam uma significativa carga de trabalho nas Maternidades;</a:t>
            </a:r>
          </a:p>
        </p:txBody>
      </p:sp>
      <p:sp>
        <p:nvSpPr>
          <p:cNvPr id="3891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492500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Aproximadamente 50% das crianças nascidas com 34 semanas requerem terapia intensiva; esse número cai para 15% com 35 semanas e 8% com 36 semanas</a:t>
            </a:r>
            <a:r>
              <a:rPr lang="pt-BR" sz="2300" baseline="30000" smtClean="0"/>
              <a:t>6</a:t>
            </a:r>
            <a:r>
              <a:rPr lang="pt-BR" sz="2300" smtClean="0"/>
              <a:t>;</a:t>
            </a:r>
          </a:p>
          <a:p>
            <a:pPr algn="just" eaLnBrk="1" hangingPunct="1"/>
            <a:r>
              <a:rPr lang="pt-BR" sz="2300" smtClean="0"/>
              <a:t>A maioria desses necessitarão apenas de oxigenoterapia e observação clínica, mas uma proporção continuará até o ponto em que necessitarão de ventilação mecânica</a:t>
            </a:r>
            <a:r>
              <a:rPr lang="pt-BR" sz="2300" baseline="30000" smtClean="0"/>
              <a:t>6,15</a:t>
            </a:r>
            <a:r>
              <a:rPr lang="pt-BR" sz="2300" smtClean="0"/>
              <a:t>;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pt-BR" sz="2300" b="1" smtClean="0">
                <a:solidFill>
                  <a:srgbClr val="0033CC"/>
                </a:solidFill>
              </a:rPr>
              <a:t>Seria útil determinar quais dos RNPT tardios com DR que necessitam de suporte ventilatório estão em risco de desenvolver falência respiratória, e se esses podem ser identificados precocemente.</a:t>
            </a:r>
          </a:p>
        </p:txBody>
      </p:sp>
      <p:sp>
        <p:nvSpPr>
          <p:cNvPr id="3993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492500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Índices de falência respiratória estão sendo amplamente utilizados em ambiente de cuidados críticos para identificar e monitorar lesão pulmonar aguda e insuficiência respiratória, tanto em adulto como crianças</a:t>
            </a:r>
            <a:r>
              <a:rPr lang="pt-BR" sz="2300" baseline="30000" smtClean="0"/>
              <a:t>2,18,21,25</a:t>
            </a:r>
            <a:r>
              <a:rPr lang="pt-BR" sz="2300" smtClean="0"/>
              <a:t>;</a:t>
            </a:r>
          </a:p>
          <a:p>
            <a:pPr algn="just" eaLnBrk="1" hangingPunct="1"/>
            <a:r>
              <a:rPr lang="pt-BR" sz="2300" b="1" smtClean="0">
                <a:solidFill>
                  <a:srgbClr val="0033CC"/>
                </a:solidFill>
              </a:rPr>
              <a:t>Nos RNPT com SDR, o A-aDO2 e a razão a/A estão sendo utilizadas com sucesso para quantificar a severidade, comparar diferentes estratégias ventilatórias, e predizer falha de extubação</a:t>
            </a:r>
            <a:r>
              <a:rPr lang="pt-BR" sz="2300" b="1" baseline="30000" smtClean="0">
                <a:solidFill>
                  <a:srgbClr val="0033CC"/>
                </a:solidFill>
              </a:rPr>
              <a:t>5,13,14,23,26</a:t>
            </a:r>
            <a:r>
              <a:rPr lang="pt-BR" sz="2300" smtClean="0"/>
              <a:t>;</a:t>
            </a:r>
          </a:p>
          <a:p>
            <a:pPr algn="just" eaLnBrk="1" hangingPunct="1"/>
            <a:r>
              <a:rPr lang="pt-BR" sz="2300" smtClean="0"/>
              <a:t>Também foi sugerido que esses parâmetros podem ser melhor preditores para desfechos agudos e tardios do que outras variáveis</a:t>
            </a:r>
            <a:r>
              <a:rPr lang="pt-BR" sz="2300" baseline="30000" smtClean="0"/>
              <a:t>24</a:t>
            </a:r>
            <a:r>
              <a:rPr lang="pt-BR" sz="2300" smtClean="0"/>
              <a:t>.</a:t>
            </a:r>
          </a:p>
          <a:p>
            <a:pPr algn="just" eaLnBrk="1" hangingPunct="1"/>
            <a:endParaRPr lang="pt-BR" sz="2300" smtClean="0"/>
          </a:p>
        </p:txBody>
      </p:sp>
      <p:sp>
        <p:nvSpPr>
          <p:cNvPr id="4096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492500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Índices de falência respiratória estão sendo amplamente utilizados em ambiente de cuidados críticos para identificar e monitorar lesão pulmonar aguda e insuficiência respiratória.</a:t>
            </a:r>
          </a:p>
          <a:p>
            <a:pPr algn="just" eaLnBrk="1" hangingPunct="1"/>
            <a:r>
              <a:rPr lang="pt-BR" sz="2300" smtClean="0"/>
              <a:t>Nos RNPT com SDR, o A-aDO2 e a razão a/A estão sendo utilizadas com sucesso para quantificar a severidade, comparar diferentes estratégias ventilatórias, e predizer falha de extubação.</a:t>
            </a:r>
          </a:p>
          <a:p>
            <a:pPr algn="just" eaLnBrk="1" hangingPunct="1"/>
            <a:r>
              <a:rPr lang="pt-BR" sz="2300" smtClean="0"/>
              <a:t>Também foi sugerido que esses parâmetros podem ser melhor preditores para desfechos agudos e tardios do que outras variáveis.</a:t>
            </a:r>
          </a:p>
          <a:p>
            <a:pPr algn="just" eaLnBrk="1" hangingPunct="1"/>
            <a:endParaRPr lang="pt-BR" sz="2300" smtClean="0"/>
          </a:p>
        </p:txBody>
      </p:sp>
      <p:sp>
        <p:nvSpPr>
          <p:cNvPr id="4198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63855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Dados para seu valor em determinar o risco de desenvolvimento de falência respiratória são esparsos, e parece que esse foi o 1º estudo em que esses índices foram utilizados para predizer desfechos respiratórios agudos em RNPT tardios com DR;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Um estudo recente, foi sugerido eu que o prognóstico da necessidade de ventilação em RN próximos ao termo pode ser baseada na quantidade de oxigênio necessário com boa sensibilidade e especificidade</a:t>
            </a:r>
            <a:r>
              <a:rPr lang="pt-BR" sz="2300" baseline="30000" smtClean="0"/>
              <a:t>17</a:t>
            </a:r>
            <a:r>
              <a:rPr lang="pt-BR" sz="2300" smtClean="0"/>
              <a:t>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A FiO2 representa um índice simples e disponível, apesar de operador dependente</a:t>
            </a:r>
            <a:r>
              <a:rPr lang="pt-BR" sz="2300" baseline="30000" smtClean="0"/>
              <a:t>3</a:t>
            </a:r>
            <a:r>
              <a:rPr lang="pt-BR" sz="2300" smtClean="0"/>
              <a:t> e foi demonstrado ser um preditor menos efetivo em comparação com outros índices de falência respiratória em neonatos</a:t>
            </a:r>
            <a:r>
              <a:rPr lang="pt-BR" sz="2300" baseline="30000" smtClean="0"/>
              <a:t>5,13,23,24,26</a:t>
            </a:r>
            <a:r>
              <a:rPr lang="pt-BR" sz="2300" smtClean="0"/>
              <a:t>; </a:t>
            </a:r>
          </a:p>
        </p:txBody>
      </p:sp>
      <p:sp>
        <p:nvSpPr>
          <p:cNvPr id="4301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638550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No presente estudo, o desempenho preditivo do A-aDO2, razão a/A e PaO2/FiO2 foi semelhante. Todos os três superaram a PaCO2 em termos de predizer a insuficiência respiratória, mas apenas a </a:t>
            </a:r>
            <a:r>
              <a:rPr lang="pt-BR" sz="2300" b="1" smtClean="0">
                <a:solidFill>
                  <a:srgbClr val="0033CC"/>
                </a:solidFill>
              </a:rPr>
              <a:t>A-aDO2 provou ter desempenho superior em comparação estatística com a FiO2.</a:t>
            </a:r>
          </a:p>
          <a:p>
            <a:pPr algn="just" eaLnBrk="1" hangingPunct="1"/>
            <a:r>
              <a:rPr lang="pt-BR" sz="2300" smtClean="0"/>
              <a:t>Um A-aDO2 &gt; 200 mmHg teve melhor desempenho do que pontos corte com base na razão a/A e PaO2/FiO2 em predizer insuficiência respiratória iminente e a necessidade de ventilação mecânica.</a:t>
            </a:r>
          </a:p>
          <a:p>
            <a:pPr algn="just" eaLnBrk="1" hangingPunct="1"/>
            <a:r>
              <a:rPr lang="pt-BR" sz="2300" smtClean="0"/>
              <a:t>Valores de A-aDO2 foram atingidos na maioria dos RN com uma média de 3 horas antes da VM ser decidida.</a:t>
            </a:r>
          </a:p>
          <a:p>
            <a:pPr algn="just" eaLnBrk="1" hangingPunct="1"/>
            <a:endParaRPr lang="pt-BR" sz="2300" smtClean="0"/>
          </a:p>
        </p:txBody>
      </p:sp>
      <p:sp>
        <p:nvSpPr>
          <p:cNvPr id="4403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638550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Com intúito de avaliar a habilidade dos índices em predizer falência respiratória o pior valor para cada parâmetro foi utilizado.</a:t>
            </a:r>
          </a:p>
          <a:p>
            <a:pPr algn="just" eaLnBrk="1" hangingPunct="1"/>
            <a:r>
              <a:rPr lang="pt-BR" sz="2300" smtClean="0"/>
              <a:t>Acredita-se eu a maioria dos neonatologistas estão familiarizados com esses limiares, que são mais apropriados para avaliar o risco de insuficiência respiratória durante o curso natural da doença respiratória.</a:t>
            </a:r>
          </a:p>
          <a:p>
            <a:pPr algn="just" eaLnBrk="1" hangingPunct="1"/>
            <a:r>
              <a:rPr lang="pt-BR" sz="2300" smtClean="0"/>
              <a:t>Análise da gasometria arterial são disponíveis nas Unidades de Cuidado 2ª e 3ª. Parâmetros como PaO2 e PaCO2, em combinação com FiO2 e outras varáveis clinicas, são rotineiramente usados para monitorizar RN com desconforto respiratório e para guiar a estratégia terapêutica.</a:t>
            </a:r>
          </a:p>
        </p:txBody>
      </p:sp>
      <p:sp>
        <p:nvSpPr>
          <p:cNvPr id="4505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63855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Os resultados do presente estudo sugerem que, em face do RNPT com DR (não severo o suficiente para impor VM logo após o nascimento), neonatologistas podem também considerar o valor dos índices compostos de falência respiratória em conjunto com os parâmetros convencionais.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Essa estratégia pode ser proveitosa, em termos de implementar estratégias apropriadas para esses RN.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Além disso, em uma população em que a maioria das crianças não necessitarão de suporte ventilatório, qualquer índice que possa predizer falência respiratória precoce o suficiente possibilitaria a transferência dos RN de alto risco para UTIN em tempo hábil.</a:t>
            </a:r>
          </a:p>
        </p:txBody>
      </p:sp>
      <p:sp>
        <p:nvSpPr>
          <p:cNvPr id="4608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638550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Dados demográficos e fatores de risco maternos foram similares entre RN que necessitaram e dos que não necessitaram de VM;</a:t>
            </a:r>
          </a:p>
          <a:p>
            <a:pPr algn="just" eaLnBrk="1" hangingPunct="1"/>
            <a:r>
              <a:rPr lang="pt-BR" sz="2300" smtClean="0"/>
              <a:t>Também, não houve diferença entre cirurgia cesariana entre esses dois grupos, apesar da maior ocorrência de morbidade respiratória em RNPT tardios ter sido observados em diversos estudos</a:t>
            </a:r>
            <a:r>
              <a:rPr lang="pt-BR" sz="2300" baseline="30000" smtClean="0"/>
              <a:t>6,27</a:t>
            </a:r>
            <a:r>
              <a:rPr lang="pt-BR" sz="2300" smtClean="0"/>
              <a:t>;</a:t>
            </a:r>
          </a:p>
          <a:p>
            <a:pPr algn="just" eaLnBrk="1" hangingPunct="1"/>
            <a:r>
              <a:rPr lang="pt-BR" sz="2300" smtClean="0">
                <a:solidFill>
                  <a:srgbClr val="0033CC"/>
                </a:solidFill>
              </a:rPr>
              <a:t>O estudo indica ainda que a exposição ao corticóide antenatal levou a uma melhora nos desfechos agudos em crianças com DR no nascimento, como observado em outros estudos. </a:t>
            </a:r>
          </a:p>
        </p:txBody>
      </p:sp>
      <p:sp>
        <p:nvSpPr>
          <p:cNvPr id="47107" name="Título 1"/>
          <p:cNvSpPr>
            <a:spLocks noGrp="1"/>
          </p:cNvSpPr>
          <p:nvPr>
            <p:ph type="title"/>
          </p:nvPr>
        </p:nvSpPr>
        <p:spPr>
          <a:xfrm>
            <a:off x="1295400" y="992188"/>
            <a:ext cx="9601200" cy="1303337"/>
          </a:xfrm>
        </p:spPr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638550"/>
          </a:xfrm>
        </p:spPr>
        <p:txBody>
          <a:bodyPr/>
          <a:lstStyle/>
          <a:p>
            <a:pPr algn="just" eaLnBrk="1" hangingPunct="1"/>
            <a:r>
              <a:rPr lang="pt-BR" sz="2300" smtClean="0"/>
              <a:t>Pôde ser percebido que apenas neonatos admitidos na UTIN foram incluídos, excluindo os RNPT assintomáticos, assim como aqueles que necessitaram de VM logo após o nascimento.</a:t>
            </a:r>
          </a:p>
          <a:p>
            <a:pPr algn="just" eaLnBrk="1" hangingPunct="1"/>
            <a:r>
              <a:rPr lang="pt-BR" sz="2300" smtClean="0"/>
              <a:t>Conclusões que associam parto cesariano e uso de corticóide antenatal não podem ser ignoradas.</a:t>
            </a:r>
          </a:p>
          <a:p>
            <a:pPr algn="just" eaLnBrk="1" hangingPunct="1">
              <a:buFont typeface="Arial" pitchFamily="34" charset="0"/>
              <a:buNone/>
            </a:pPr>
            <a:r>
              <a:rPr lang="pt-BR" sz="2300" smtClean="0"/>
              <a:t> </a:t>
            </a:r>
          </a:p>
        </p:txBody>
      </p:sp>
      <p:sp>
        <p:nvSpPr>
          <p:cNvPr id="4813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Discussão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63855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O estudo sugere que índices compostos de falência respiratória, como a A-aDO2, razão a/A e PaO2/FiO2, em conjunto com os sinais clínicos e os parâmetros gasométricos habituais, podem predizer a falência respiratória e necessidade de ventilação mecânica em RNOT tardios com DR ao nascimento;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z="2300" b="1" smtClean="0">
                <a:solidFill>
                  <a:srgbClr val="0033CC"/>
                </a:solidFill>
              </a:rPr>
              <a:t>Entre esses índices, a A-aDO2 em níveis maiores que 200 mmHg provou ser mais efetivo comparado com outros parâmetros, e teve um desempenho superior para predizer falência respiratória;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Mais estudos são necessários para investigar as implicações clínicas desses resultados em termos de  melhorar os desfechos agudos e tardios nos RNPT tardios com DR ao nascimento.   </a:t>
            </a:r>
          </a:p>
        </p:txBody>
      </p:sp>
      <p:sp>
        <p:nvSpPr>
          <p:cNvPr id="4915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Conclusão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pt-BR" sz="3200" smtClean="0">
                <a:ln>
                  <a:noFill/>
                </a:ln>
              </a:rPr>
              <a:t>Nota do Editor do site, Dr. Paulo R. Margotto</a:t>
            </a:r>
            <a:br>
              <a:rPr lang="pt-BR" sz="3200" smtClean="0">
                <a:ln>
                  <a:noFill/>
                </a:ln>
              </a:rPr>
            </a:br>
            <a:r>
              <a:rPr lang="pt-BR" sz="3200" smtClean="0">
                <a:ln>
                  <a:noFill/>
                </a:ln>
              </a:rPr>
              <a:t>Consultem também! Aqui e Agora!</a:t>
            </a:r>
          </a:p>
        </p:txBody>
      </p:sp>
      <p:sp>
        <p:nvSpPr>
          <p:cNvPr id="50179" name="Rectangle 3"/>
          <p:cNvSpPr>
            <a:spLocks noGrp="1"/>
          </p:cNvSpPr>
          <p:nvPr>
            <p:ph type="body" idx="4294967295"/>
          </p:nvPr>
        </p:nvSpPr>
        <p:spPr>
          <a:xfrm>
            <a:off x="1203325" y="3776663"/>
            <a:ext cx="9601200" cy="3317875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pt-BR" smtClean="0">
                <a:solidFill>
                  <a:srgbClr val="0033CC"/>
                </a:solidFill>
              </a:rPr>
              <a:t>Capítulo do Livro Assistência ao Recém-Nascido de Risco, ESCS, Brasília, 3ª Edição, 2013, Editado por Paulo R. Margotto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pt-BR" sz="2000" smtClean="0"/>
              <a:t>É útil avaliar e quantificar a severidade clínica da  condição do RN para  monitorizar o seu progresso ou a resposta a um tratamento específico, para tentar predizer o prognóstico, para decidir a necessidade de uma intervenção mais agressiva e para comparar diferentes modalidades terapêuticas</a:t>
            </a:r>
            <a:r>
              <a:rPr lang="pt-BR" smtClean="0"/>
              <a:t>. </a:t>
            </a:r>
          </a:p>
        </p:txBody>
      </p:sp>
      <p:graphicFrame>
        <p:nvGraphicFramePr>
          <p:cNvPr id="70683" name="Group 27"/>
          <p:cNvGraphicFramePr>
            <a:graphicFrameLocks noGrp="1"/>
          </p:cNvGraphicFramePr>
          <p:nvPr/>
        </p:nvGraphicFramePr>
        <p:xfrm>
          <a:off x="1503363" y="2679700"/>
          <a:ext cx="9078912" cy="1555750"/>
        </p:xfrm>
        <a:graphic>
          <a:graphicData uri="http://schemas.openxmlformats.org/drawingml/2006/table">
            <a:tbl>
              <a:tblPr/>
              <a:tblGrid>
                <a:gridCol w="3027363"/>
                <a:gridCol w="3024187"/>
                <a:gridCol w="3027363"/>
              </a:tblGrid>
              <a:tr h="147659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Avalia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aramond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 da severidade cl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aramond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nica nos rec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aramond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m-nascidos sob assistência respirat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aramond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ria/escore preditivo de morbimortalidade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Paulo R. Margotto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aramond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aramond"/>
                          <a:cs typeface="Times New Roman" pitchFamily="18" charset="0"/>
                        </a:rPr>
                        <a:t>          </a:t>
                      </a: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0190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99513" y="32877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91" name="Picture 28"/>
          <p:cNvPicPr>
            <a:picLocks noChangeAspect="1" noChangeArrowheads="1"/>
          </p:cNvPicPr>
          <p:nvPr/>
        </p:nvPicPr>
        <p:blipFill>
          <a:blip r:embed="rId4">
            <a:lum contrast="-6000"/>
          </a:blip>
          <a:srcRect/>
          <a:stretch>
            <a:fillRect/>
          </a:stretch>
        </p:blipFill>
        <p:spPr bwMode="auto">
          <a:xfrm>
            <a:off x="10248900" y="1982788"/>
            <a:ext cx="1289050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92" name="Picture 29" descr="DSC04133"/>
          <p:cNvPicPr>
            <a:picLocks noChangeAspect="1" noChangeArrowheads="1"/>
          </p:cNvPicPr>
          <p:nvPr/>
        </p:nvPicPr>
        <p:blipFill>
          <a:blip r:embed="rId5">
            <a:lum bright="12000"/>
          </a:blip>
          <a:srcRect/>
          <a:stretch>
            <a:fillRect/>
          </a:stretch>
        </p:blipFill>
        <p:spPr bwMode="auto">
          <a:xfrm>
            <a:off x="465138" y="500063"/>
            <a:ext cx="1987550" cy="149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/>
          </p:cNvSpPr>
          <p:nvPr>
            <p:ph type="body" idx="4294967295"/>
          </p:nvPr>
        </p:nvSpPr>
        <p:spPr>
          <a:xfrm>
            <a:off x="1328738" y="3997325"/>
            <a:ext cx="9601200" cy="3317875"/>
          </a:xfrm>
        </p:spPr>
        <p:txBody>
          <a:bodyPr/>
          <a:lstStyle/>
          <a:p>
            <a:pPr algn="ctr" eaLnBrk="1" hangingPunct="1"/>
            <a:r>
              <a:rPr lang="pt-BR" sz="2000" smtClean="0"/>
              <a:t>Valores normais: desde que a P(A-a)O2 aumenta com o aumento da FiO2 o limite superior da faixa de normalidade deveria ser conhecido para todo o incremento da FiO2  entre 21 e 100%. No entanto, esses valores intermediários raramente têm sido relatados. Newth aceita como normal 5 a 15 mmHg, podendo chegar até 60 mmHg no RN. Outros, como  Nelson, citado em Avery e cls., aceita como normal 28 </a:t>
            </a:r>
            <a:r>
              <a:rPr lang="pt-BR" sz="2000" u="sng" smtClean="0"/>
              <a:t>+</a:t>
            </a:r>
            <a:r>
              <a:rPr lang="pt-BR" sz="2000" smtClean="0"/>
              <a:t> 10 mmHg sob FiO2 de 21% e 311 </a:t>
            </a:r>
            <a:r>
              <a:rPr lang="pt-BR" sz="2000" u="sng" smtClean="0"/>
              <a:t>+</a:t>
            </a:r>
            <a:r>
              <a:rPr lang="pt-BR" sz="2000" smtClean="0"/>
              <a:t> 70 mmHg sob FiO2 de 100%.</a:t>
            </a:r>
          </a:p>
        </p:txBody>
      </p:sp>
      <p:pic>
        <p:nvPicPr>
          <p:cNvPr id="5120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86113" y="606425"/>
            <a:ext cx="5419725" cy="3424238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/>
          </p:cNvSpPr>
          <p:nvPr>
            <p:ph type="body" idx="4294967295"/>
          </p:nvPr>
        </p:nvSpPr>
        <p:spPr>
          <a:xfrm>
            <a:off x="1295400" y="804863"/>
            <a:ext cx="9601200" cy="5562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600" smtClean="0"/>
              <a:t>Nos RN com persistência da hipertensão pulmonar (PHP), Beck e cl  relataram uma mortalidade de 100% em um P(A-a)O2 de 630 mmHg por 24 horas. Um P(A-a)O2 de 610 ou mais por  8 horas esteve associado com uma mortalidade de 78 a 79%, sendo este o critério que os autores utilizaram para submeter estes RN à oxigenação por membrana extracorpórea, pela precocidade da predicção da alta mortalidade.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Ormazabal e cl citado por Stork, estudaram  o P(A-a)O2 de 19 RN com severa PHP  antes de entrar no programa de circulação extracorpórea e observaram  que, a despeito do uso de Tolazolina e de todo o suporte ventilatório, nenhum RN sobreviveu com o P(A-a)O2  maior que 620 mmHg por 12 horas.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Raphaely e Downes, citados por Beck e cl., observaram uma diferença significante no P(A-a)O2  após o reparo cirúrgico da hérnia diafragmática entre os sobreviventes (P(A-a)O2 = 260 mmHg) e os não sobreviventes(P(A-a)O2 = 614 mmHg). Os RN com valores pré-operatórios de 500 ou mais, não sobreviveram.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Em um estudo conduzido por Bohn e cl no Toronto Hospital for Sick Children, de 66 RN  com hérnia diafragmática congênita, observaram-se grandes diferenças na oxigenação entre sobreviventes e não sobreviventes, antes e após a cirurgia. O P(A-a)O2  pré-operatório nos sobreviventes foi de 236 </a:t>
            </a:r>
            <a:r>
              <a:rPr lang="pt-BR" sz="1600" u="sng" smtClean="0"/>
              <a:t>+</a:t>
            </a:r>
            <a:r>
              <a:rPr lang="pt-BR" sz="1600" smtClean="0"/>
              <a:t> 28, enquanto que nos não sobreviventes, foi de 477 </a:t>
            </a:r>
            <a:r>
              <a:rPr lang="pt-BR" sz="1600" u="sng" smtClean="0"/>
              <a:t>+</a:t>
            </a:r>
            <a:r>
              <a:rPr lang="pt-BR" sz="1600" smtClean="0"/>
              <a:t> 33 mmHg. Esta diferença foi mantida no pós-operatório (183 </a:t>
            </a:r>
            <a:r>
              <a:rPr lang="pt-BR" sz="1600" u="sng" smtClean="0"/>
              <a:t>+</a:t>
            </a:r>
            <a:r>
              <a:rPr lang="pt-BR" sz="1600" smtClean="0"/>
              <a:t> 22 mmHg nos sobreviventes e 535 </a:t>
            </a:r>
            <a:r>
              <a:rPr lang="pt-BR" sz="1600" u="sng" smtClean="0"/>
              <a:t>+</a:t>
            </a:r>
            <a:r>
              <a:rPr lang="pt-BR" sz="1600" smtClean="0"/>
              <a:t> 24 mmHg nos não sobreviventes). Observem que reparo cirúrgico não resultou em melhora significativa na oxigenação dos não sobreviventes  (saltou de 477 </a:t>
            </a:r>
            <a:r>
              <a:rPr lang="pt-BR" sz="1600" u="sng" smtClean="0"/>
              <a:t>+</a:t>
            </a:r>
            <a:r>
              <a:rPr lang="pt-BR" sz="1600" smtClean="0"/>
              <a:t> 33 no pré-operatório para 535 </a:t>
            </a:r>
            <a:r>
              <a:rPr lang="pt-BR" sz="1600" u="sng" smtClean="0"/>
              <a:t>+</a:t>
            </a:r>
            <a:r>
              <a:rPr lang="pt-BR" sz="1600" smtClean="0"/>
              <a:t> 24 mmHg no pós-operatório). Um P(A-a)O2 maior que 300 mmHg no pós operatório foi associado com 90% de mortalidade; por outro lado, todos os pacientes com P(A-a)O2  menor que 300 mmHg no pós-operatório, sobreviveram.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Krummel e cl observaram que um P(A-a)O2 maior que 600 mmHg acima de 12 horas esteve associado com uma mortalidade  de 100% no RN  com PHP. Determinação seriada do P(A-a)O2 identifica melhor o RN hipóxico com  PHP, com alto risco de morte.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Stork relatou uma taxa de mortalidade de 80% nos RN com PHP com um P(A-a)O2  maior que 620 mmHg por 8 horas. Um P(A-a)O2 menor que 600 teve um bom prognóstico.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/>
          </p:cNvSpPr>
          <p:nvPr>
            <p:ph type="body" idx="4294967295"/>
          </p:nvPr>
        </p:nvSpPr>
        <p:spPr>
          <a:xfrm>
            <a:off x="1295400" y="796925"/>
            <a:ext cx="9601200" cy="5078413"/>
          </a:xfrm>
        </p:spPr>
        <p:txBody>
          <a:bodyPr/>
          <a:lstStyle/>
          <a:p>
            <a:pPr eaLnBrk="1" hangingPunct="1"/>
            <a:r>
              <a:rPr lang="pt-BR" sz="2000" b="1" smtClean="0"/>
              <a:t>Relação artério-alveolar a/A (PaO2/PAO2):</a:t>
            </a:r>
            <a:endParaRPr lang="pt-BR" sz="2000" smtClean="0"/>
          </a:p>
          <a:p>
            <a:pPr eaLnBrk="1" hangingPunct="1"/>
            <a:r>
              <a:rPr lang="pt-BR" sz="2000" smtClean="0"/>
              <a:t>		É a relação entre pressão parcial de O2 arterial e pressão parcial de O2 alveolar.</a:t>
            </a:r>
          </a:p>
          <a:p>
            <a:pPr eaLnBrk="1" hangingPunct="1"/>
            <a:r>
              <a:rPr lang="pt-BR" sz="2000" smtClean="0"/>
              <a:t>		A relação a/A, como índice de troca gasosa é mais estável do que o gradiente alvéolo – arterial frente a alterações na FiO2. </a:t>
            </a:r>
          </a:p>
          <a:p>
            <a:pPr eaLnBrk="1" hangingPunct="1"/>
            <a:r>
              <a:rPr lang="pt-BR" sz="2000" smtClean="0"/>
              <a:t>O`Rourke e cl, utilizaram a relação a/A como critério preditivo de mortalidade nos RN com Persistência da Hipertensão Pulmonar. Uma relação </a:t>
            </a:r>
            <a:r>
              <a:rPr lang="pt-BR" sz="2000" u="sng" smtClean="0"/>
              <a:t>menor ou igual a 0,15</a:t>
            </a:r>
            <a:r>
              <a:rPr lang="pt-BR" sz="2000" smtClean="0"/>
              <a:t> com 12 a 72 horas de vida, foi altamente preditivo de morte precoce. De 13 RN com uma relação a/A </a:t>
            </a:r>
            <a:r>
              <a:rPr lang="pt-BR" sz="2000" u="sng" smtClean="0"/>
              <a:t>menor que 0,15</a:t>
            </a:r>
            <a:r>
              <a:rPr lang="pt-BR" sz="2000" smtClean="0"/>
              <a:t> com 12 horas de vida, 11(85%) morreram, enquanto somente 6 de 21 com uma relação a/A</a:t>
            </a:r>
            <a:r>
              <a:rPr lang="pt-BR" sz="2000" u="sng" smtClean="0"/>
              <a:t> maior que 0,15</a:t>
            </a:r>
            <a:r>
              <a:rPr lang="pt-BR" sz="2000" smtClean="0"/>
              <a:t> com 12 horas de vida (29%), morreram. Resultados semelhantes foram obtidos quando esses bebês foram classificados pela relação a/A com 24, 36, 48, 60 e 72 horas de vida.</a:t>
            </a:r>
          </a:p>
          <a:p>
            <a:pPr eaLnBrk="1" hangingPunct="1"/>
            <a:r>
              <a:rPr lang="pt-BR" sz="2000" smtClean="0"/>
              <a:t>			</a:t>
            </a:r>
            <a:r>
              <a:rPr lang="pt-BR" sz="2000" b="1" smtClean="0"/>
              <a:t>Portanto, com 12 horas de vida, um bebê com HPP com relação a/A menor que 0,15 tem uma chance de 85% de morrer, enquanto o bebê com a relação a/A maior que 0,15 tem uma chance de sobreviver de 71%.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/>
          </p:cNvSpPr>
          <p:nvPr>
            <p:ph type="body" idx="4294967295"/>
          </p:nvPr>
        </p:nvSpPr>
        <p:spPr>
          <a:xfrm>
            <a:off x="1227138" y="923925"/>
            <a:ext cx="9601200" cy="5230813"/>
          </a:xfrm>
        </p:spPr>
        <p:txBody>
          <a:bodyPr/>
          <a:lstStyle/>
          <a:p>
            <a:pPr eaLnBrk="1" hangingPunct="1"/>
            <a:r>
              <a:rPr lang="pt-BR" sz="2000" smtClean="0"/>
              <a:t>	</a:t>
            </a:r>
            <a:r>
              <a:rPr lang="pt-BR" sz="2000" b="1" smtClean="0"/>
              <a:t>Índice de Oxigenação (IO)</a:t>
            </a:r>
          </a:p>
          <a:p>
            <a:pPr eaLnBrk="1" hangingPunct="1"/>
            <a:r>
              <a:rPr lang="pt-BR" sz="2000" b="1" smtClean="0"/>
              <a:t>		</a:t>
            </a:r>
            <a:r>
              <a:rPr lang="pt-BR" sz="2000" smtClean="0"/>
              <a:t>O I.O. é definido como:</a:t>
            </a:r>
          </a:p>
          <a:p>
            <a:pPr eaLnBrk="1" hangingPunct="1"/>
            <a:r>
              <a:rPr lang="pt-BR" sz="2000" smtClean="0"/>
              <a:t>MAP X FiO2% / PaO2       MAP (Mean airway </a:t>
            </a:r>
            <a:r>
              <a:rPr lang="pt-BR" sz="2000" i="1" smtClean="0"/>
              <a:t>pressure</a:t>
            </a:r>
            <a:r>
              <a:rPr lang="pt-BR" sz="2000" smtClean="0"/>
              <a:t>): 		                                                                                        			                             pressão média das vias aéreas.</a:t>
            </a:r>
          </a:p>
          <a:p>
            <a:pPr eaLnBrk="1" hangingPunct="1"/>
            <a:r>
              <a:rPr lang="pt-BR" sz="2000" smtClean="0"/>
              <a:t>	Um IO igual ou maior que 40 em 3 de 5 gasometrias, com intervalo de 30 minutos, correlaciona-se com 80 a 90% de mortalidade. Um IO de 25 a 40 nestas condições prediz uma mortalidade de 50 a 80%. Ortiz e cl utilizaram o IO para saber quais os pacientes que se encontram sob o risco de morrer ou desenvolver displasia broncopulmonar. Todo centro neonatal deve calcular o seu próprio índice de mortalidade  através da revisão da experiência prévia. No estudo de Ortega e cl, IO </a:t>
            </a:r>
            <a:r>
              <a:rPr lang="pt-BR" sz="2000" u="sng" smtClean="0"/>
              <a:t>&gt;</a:t>
            </a:r>
            <a:r>
              <a:rPr lang="pt-BR" sz="2000" smtClean="0"/>
              <a:t> 40 correlacionou-se com 82% de mortalidade.</a:t>
            </a:r>
          </a:p>
          <a:p>
            <a:pPr eaLnBrk="1" hangingPunct="1"/>
            <a:r>
              <a:rPr lang="pt-BR" sz="2000" smtClean="0"/>
              <a:t>Hallman e cl observaram a diminuição  significativa do IO durante as primeiras 48 horas no grupo de RN com doença da membrana hialina que recebeu surfactante pulmonar intra-traqueal.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1398588"/>
            <a:ext cx="6400800" cy="4062412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altLang="ja-JP" sz="1800" b="1" smtClean="0">
                <a:ea typeface="MS PGothic" pitchFamily="34" charset="-128"/>
              </a:rPr>
              <a:t>Prematuro tardio</a:t>
            </a:r>
            <a:r>
              <a:rPr lang="pt-BR" altLang="ja-JP" sz="1800" smtClean="0">
                <a:ea typeface="MS PGothic" pitchFamily="34" charset="-128"/>
              </a:rPr>
              <a:t>: (recém-nascidos com idade gestacional entre </a:t>
            </a:r>
            <a:r>
              <a:rPr lang="pt-BR" altLang="ja-JP" sz="1800" b="1" smtClean="0">
                <a:ea typeface="MS PGothic" pitchFamily="34" charset="-128"/>
              </a:rPr>
              <a:t>34 semanas e 36semans e 6 dias)</a:t>
            </a:r>
            <a:r>
              <a:rPr lang="pt-BR" altLang="ja-JP" sz="1800" smtClean="0">
                <a:ea typeface="MS PGothic" pitchFamily="34" charset="-128"/>
              </a:rPr>
              <a:t>; a propósito de 2 casos clínicos. Alguns anos atrás usava-se o termo “</a:t>
            </a:r>
            <a:r>
              <a:rPr lang="pt-BR" altLang="ja-JP" sz="1800" i="1" smtClean="0">
                <a:ea typeface="MS PGothic" pitchFamily="34" charset="-128"/>
              </a:rPr>
              <a:t>near term</a:t>
            </a:r>
            <a:r>
              <a:rPr lang="pt-BR" altLang="ja-JP" sz="1800" smtClean="0">
                <a:ea typeface="MS PGothic" pitchFamily="34" charset="-128"/>
              </a:rPr>
              <a:t>” (próximo do termo). Devido estes prematuros tardios ter maior risco de apresentar sérios problemas, houve por bem trocar o termo para “</a:t>
            </a:r>
            <a:r>
              <a:rPr lang="pt-BR" altLang="ja-JP" sz="1800" i="1" smtClean="0">
                <a:ea typeface="MS PGothic" pitchFamily="34" charset="-128"/>
              </a:rPr>
              <a:t>late preterm</a:t>
            </a:r>
            <a:r>
              <a:rPr lang="pt-BR" altLang="ja-JP" sz="1800" smtClean="0">
                <a:ea typeface="MS PGothic" pitchFamily="34" charset="-128"/>
              </a:rPr>
              <a:t>” (prematuro tardio), para enfatizar que estes recém-nascidos (RN) não são apenas próximos do termo e sim prematuros com alto risco de morbimortalidade em comparação aos RN de termo. Eles tem maior necessidade de reanimação na Sala de Parto (1 de cada 7 prematuros tardios necessita de reanimação com balão e máscara), maior incidência de distúrbios respiratórios, maior incidência de hipoglicemia, hipotermia e apnéia em relação ao RN de termo. Em relação à dificuldade respiratória</a:t>
            </a:r>
            <a:r>
              <a:rPr lang="pt-BR" altLang="ja-JP" sz="1800" b="1" smtClean="0">
                <a:ea typeface="MS PGothic" pitchFamily="34" charset="-128"/>
              </a:rPr>
              <a:t>: a incidência é de 15%</a:t>
            </a:r>
            <a:r>
              <a:rPr lang="pt-BR" altLang="ja-JP" sz="1800" smtClean="0">
                <a:ea typeface="MS PGothic" pitchFamily="34" charset="-128"/>
              </a:rPr>
              <a:t> nos prematuros tardios e muitos necessitam de O2 suplementar nas primeiras fases da vida (3x mais em relação aos RN a termo). Em alguns casos </a:t>
            </a:r>
            <a:r>
              <a:rPr lang="pt-BR" altLang="ja-JP" sz="1800" b="1" smtClean="0">
                <a:ea typeface="MS PGothic" pitchFamily="34" charset="-128"/>
              </a:rPr>
              <a:t>podem necessitar de surfactante, como foi um dos nossos casos. É importante que não olhemos somente para o peso nestes RN ou como um RN que está próximo do termo. Eles apresentam importantes morbidades que podem deixar sequelas.</a:t>
            </a:r>
            <a:endParaRPr lang="pt-BR" sz="1800" b="1" smtClean="0"/>
          </a:p>
        </p:txBody>
      </p:sp>
      <p:sp>
        <p:nvSpPr>
          <p:cNvPr id="56323" name="Rectangle 6">
            <a:hlinkClick r:id="rId2"/>
          </p:cNvPr>
          <p:cNvSpPr>
            <a:spLocks noChangeArrowheads="1"/>
          </p:cNvSpPr>
          <p:nvPr/>
        </p:nvSpPr>
        <p:spPr bwMode="auto">
          <a:xfrm>
            <a:off x="3417888" y="2963863"/>
            <a:ext cx="196850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56324" name="Picture 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51900" y="13049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4772" name="Group 20"/>
          <p:cNvGraphicFramePr>
            <a:graphicFrameLocks noGrp="1"/>
          </p:cNvGraphicFramePr>
          <p:nvPr/>
        </p:nvGraphicFramePr>
        <p:xfrm>
          <a:off x="2530475" y="906463"/>
          <a:ext cx="6219825" cy="1158875"/>
        </p:xfrm>
        <a:graphic>
          <a:graphicData uri="http://schemas.openxmlformats.org/drawingml/2006/table">
            <a:tbl>
              <a:tblPr/>
              <a:tblGrid>
                <a:gridCol w="3933825"/>
                <a:gridCol w="2286000"/>
              </a:tblGrid>
              <a:tr h="428625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Prematuros tardios - Epidemiologia e problemas mais comuns - 34o Congresso Brasileiro de Pediatria, 8-12/10/2009, Bras</a:t>
                      </a:r>
                      <a:r>
                        <a:rPr kumimoji="0" lang="pt-BR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/>
                          <a:ea typeface="MS Mincho" pitchFamily="49" charset="-128"/>
                          <a:cs typeface="Times New Roman" pitchFamily="18" charset="0"/>
                        </a:rPr>
                        <a:t>í</a:t>
                      </a:r>
                      <a:r>
                        <a:rPr kumimoji="0" lang="pt-BR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lia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</a:b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Autor(es): Renato Procianoy (RS). Realizado por Paulo R. Margotto</a:t>
                      </a:r>
                      <a:endParaRPr kumimoji="0" lang="pt-BR" altLang="ja-JP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accent1"/>
                        </a:buClr>
                        <a:buSzPct val="115000"/>
                        <a:buFont typeface="Arial" pitchFamily="34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tângulo 2"/>
          <p:cNvSpPr>
            <a:spLocks noChangeArrowheads="1"/>
          </p:cNvSpPr>
          <p:nvPr/>
        </p:nvSpPr>
        <p:spPr bwMode="auto">
          <a:xfrm>
            <a:off x="895350" y="1530350"/>
            <a:ext cx="1046956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000" i="1">
                <a:latin typeface="Garamond" pitchFamily="18" charset="0"/>
              </a:rPr>
              <a:t>“Chamamos de Ética o conjunto de coisas que as pessoas fazem quando todos estão olhando. O conjunto de coisas que as pessoas fazem quando ninguém está olhando chamamos de Caráter”</a:t>
            </a:r>
          </a:p>
          <a:p>
            <a:pPr algn="ctr"/>
            <a:endParaRPr lang="pt-BR" sz="4000">
              <a:latin typeface="Garamond" pitchFamily="18" charset="0"/>
            </a:endParaRPr>
          </a:p>
          <a:p>
            <a:pPr algn="ctr"/>
            <a:r>
              <a:rPr lang="pt-BR" sz="4000">
                <a:latin typeface="Garamond" pitchFamily="18" charset="0"/>
              </a:rPr>
              <a:t>Oscar Wilde</a:t>
            </a:r>
          </a:p>
          <a:p>
            <a:pPr algn="ctr"/>
            <a:endParaRPr lang="pt-BR" sz="4000">
              <a:latin typeface="Garamond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 idx="4294967295"/>
          </p:nvPr>
        </p:nvSpPr>
        <p:spPr>
          <a:xfrm>
            <a:off x="-3505200" y="-242888"/>
            <a:ext cx="10972800" cy="1143001"/>
          </a:xfrm>
        </p:spPr>
        <p:txBody>
          <a:bodyPr/>
          <a:lstStyle/>
          <a:p>
            <a:pPr eaLnBrk="1" hangingPunct="1"/>
            <a:r>
              <a:rPr lang="pt-BR" sz="2800" smtClean="0">
                <a:ln>
                  <a:noFill/>
                </a:ln>
                <a:solidFill>
                  <a:srgbClr val="FFFF00"/>
                </a:solidFill>
              </a:rPr>
              <a:t>OBRIGADO!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2246313" y="6276975"/>
            <a:ext cx="80010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 b="1">
                <a:solidFill>
                  <a:srgbClr val="FFFF00"/>
                </a:solidFill>
              </a:rPr>
              <a:t>Drs. Marta D.R. de  Moura, Melissa Cás Vita, Paulo R. Margotto, Márcia Pimentel, </a:t>
            </a:r>
          </a:p>
          <a:p>
            <a:pPr algn="ctr"/>
            <a:r>
              <a:rPr lang="pt-BR" sz="1600" b="1">
                <a:solidFill>
                  <a:srgbClr val="FFFF00"/>
                </a:solidFill>
              </a:rPr>
              <a:t>Aline, Liv Janoville, Gabriela Melara e Marília Milhomens</a:t>
            </a:r>
          </a:p>
        </p:txBody>
      </p:sp>
      <p:sp>
        <p:nvSpPr>
          <p:cNvPr id="58373" name="Line 5"/>
          <p:cNvSpPr>
            <a:spLocks noChangeShapeType="1"/>
          </p:cNvSpPr>
          <p:nvPr/>
        </p:nvSpPr>
        <p:spPr bwMode="auto">
          <a:xfrm>
            <a:off x="7162800" y="1897063"/>
            <a:ext cx="109538" cy="261937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6291263" y="1525588"/>
            <a:ext cx="1665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 b="1">
                <a:solidFill>
                  <a:srgbClr val="FFFF00"/>
                </a:solidFill>
              </a:rPr>
              <a:t>Liv Janoville</a:t>
            </a:r>
          </a:p>
        </p:txBody>
      </p:sp>
      <p:pic>
        <p:nvPicPr>
          <p:cNvPr id="58377" name="Picture 3"/>
          <p:cNvPicPr>
            <a:picLocks noChangeAspect="1" noChangeArrowheads="1"/>
          </p:cNvPicPr>
          <p:nvPr/>
        </p:nvPicPr>
        <p:blipFill>
          <a:blip r:embed="rId2">
            <a:lum bright="-18000"/>
          </a:blip>
          <a:srcRect/>
          <a:stretch>
            <a:fillRect/>
          </a:stretch>
        </p:blipFill>
        <p:spPr bwMode="auto">
          <a:xfrm>
            <a:off x="1430338" y="639763"/>
            <a:ext cx="8537575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ânico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558</TotalTime>
  <Words>3416</Words>
  <Application>Microsoft Office PowerPoint</Application>
  <PresentationFormat>Personalizar</PresentationFormat>
  <Paragraphs>160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43" baseType="lpstr">
      <vt:lpstr>Orgânico</vt:lpstr>
      <vt:lpstr>  Predição da falência respiratória em prematuros tardios com desconforto respiratório ao  nascimento Prediction of respiratory failure in late-preterm infants with respiratory distress at birth   Dimitriou G et al   </vt:lpstr>
      <vt:lpstr>Introdução</vt:lpstr>
      <vt:lpstr>Introdução</vt:lpstr>
      <vt:lpstr>Introdução</vt:lpstr>
      <vt:lpstr>Materiais e Métodos (Pacientes)</vt:lpstr>
      <vt:lpstr>Materiais e Métodos (Protocolo)</vt:lpstr>
      <vt:lpstr>Materiais e Métodos (Protocolo)</vt:lpstr>
      <vt:lpstr>Materiais e Métodos (Protocolo)</vt:lpstr>
      <vt:lpstr>Materiais e Métodos (Protocolo)</vt:lpstr>
      <vt:lpstr>Análise Estatística</vt:lpstr>
      <vt:lpstr>Slide 11</vt:lpstr>
      <vt:lpstr>Slide 12</vt:lpstr>
      <vt:lpstr>Análise Estatística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Slide 22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Nota do Editor do site, Dr. Paulo R. Margotto Consultem também! Aqui e Agora!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Hospital materno-infantil de Brasília programa de residência médica em neonatologia Discussão de artigo</dc:title>
  <dc:creator>Sony</dc:creator>
  <cp:lastModifiedBy>Paulo</cp:lastModifiedBy>
  <cp:revision>56</cp:revision>
  <dcterms:created xsi:type="dcterms:W3CDTF">2015-05-25T21:42:38Z</dcterms:created>
  <dcterms:modified xsi:type="dcterms:W3CDTF">2015-07-24T00:11:27Z</dcterms:modified>
</cp:coreProperties>
</file>