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8" r:id="rId2"/>
    <p:sldId id="298" r:id="rId3"/>
    <p:sldId id="259" r:id="rId4"/>
    <p:sldId id="261" r:id="rId5"/>
    <p:sldId id="262" r:id="rId6"/>
    <p:sldId id="263" r:id="rId7"/>
    <p:sldId id="264" r:id="rId8"/>
    <p:sldId id="267" r:id="rId9"/>
    <p:sldId id="268" r:id="rId10"/>
    <p:sldId id="269" r:id="rId11"/>
    <p:sldId id="270" r:id="rId12"/>
    <p:sldId id="271" r:id="rId13"/>
    <p:sldId id="272" r:id="rId14"/>
    <p:sldId id="273" r:id="rId15"/>
    <p:sldId id="274" r:id="rId16"/>
    <p:sldId id="275" r:id="rId17"/>
    <p:sldId id="276" r:id="rId18"/>
    <p:sldId id="299" r:id="rId19"/>
    <p:sldId id="277" r:id="rId20"/>
    <p:sldId id="278" r:id="rId21"/>
    <p:sldId id="279" r:id="rId22"/>
    <p:sldId id="280" r:id="rId23"/>
    <p:sldId id="281" r:id="rId24"/>
    <p:sldId id="284" r:id="rId25"/>
    <p:sldId id="285" r:id="rId26"/>
    <p:sldId id="286" r:id="rId27"/>
    <p:sldId id="287" r:id="rId28"/>
    <p:sldId id="288" r:id="rId29"/>
    <p:sldId id="289" r:id="rId30"/>
    <p:sldId id="290" r:id="rId31"/>
    <p:sldId id="291" r:id="rId32"/>
    <p:sldId id="293" r:id="rId33"/>
    <p:sldId id="294" r:id="rId34"/>
    <p:sldId id="295" r:id="rId35"/>
    <p:sldId id="296" r:id="rId36"/>
    <p:sldId id="297" r:id="rId37"/>
    <p:sldId id="300" r:id="rId38"/>
    <p:sldId id="301" r:id="rId39"/>
    <p:sldId id="302" r:id="rId40"/>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87" autoAdjust="0"/>
    <p:restoredTop sz="94660"/>
  </p:normalViewPr>
  <p:slideViewPr>
    <p:cSldViewPr snapToGrid="0">
      <p:cViewPr varScale="1">
        <p:scale>
          <a:sx n="88" d="100"/>
          <a:sy n="88" d="100"/>
        </p:scale>
        <p:origin x="-298" y="-67"/>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17463" y="0"/>
            <a:ext cx="12231688" cy="6856413"/>
            <a:chOff x="-16934" y="0"/>
            <a:chExt cx="12231160" cy="6856214"/>
          </a:xfrm>
        </p:grpSpPr>
        <p:pic>
          <p:nvPicPr>
            <p:cNvPr id="5" name="Picture 15" descr="HD-PanelTitleR1.png"/>
            <p:cNvPicPr>
              <a:picLocks noChangeAspect="1"/>
            </p:cNvPicPr>
            <p:nvPr/>
          </p:nvPicPr>
          <p:blipFill>
            <a:blip r:embed="rId2"/>
            <a:srcRect/>
            <a:stretch>
              <a:fillRect/>
            </a:stretch>
          </p:blipFill>
          <p:spPr bwMode="auto">
            <a:xfrm>
              <a:off x="0" y="0"/>
              <a:ext cx="12188825" cy="6856214"/>
            </a:xfrm>
            <a:prstGeom prst="rect">
              <a:avLst/>
            </a:prstGeom>
            <a:noFill/>
            <a:ln w="9525">
              <a:noFill/>
              <a:miter lim="800000"/>
              <a:headEnd/>
              <a:tailEnd/>
            </a:ln>
          </p:spPr>
        </p:pic>
        <p:grpSp>
          <p:nvGrpSpPr>
            <p:cNvPr id="6" name="Rectangle 25"/>
            <p:cNvGrpSpPr>
              <a:grpSpLocks/>
            </p:cNvGrpSpPr>
            <p:nvPr/>
          </p:nvGrpSpPr>
          <p:grpSpPr bwMode="auto">
            <a:xfrm>
              <a:off x="2316480" y="1530096"/>
              <a:ext cx="7571232" cy="3864864"/>
              <a:chOff x="2316480" y="1530096"/>
              <a:chExt cx="7571232" cy="3864864"/>
            </a:xfrm>
          </p:grpSpPr>
          <p:pic>
            <p:nvPicPr>
              <p:cNvPr id="9" name="Rectangle 25"/>
              <p:cNvPicPr>
                <a:picLocks noChangeArrowheads="1"/>
              </p:cNvPicPr>
              <p:nvPr/>
            </p:nvPicPr>
            <p:blipFill>
              <a:blip r:embed="rId3"/>
              <a:srcRect/>
              <a:stretch>
                <a:fillRect/>
              </a:stretch>
            </p:blipFill>
            <p:spPr bwMode="auto">
              <a:xfrm>
                <a:off x="2316480" y="1530096"/>
                <a:ext cx="7571232" cy="3864864"/>
              </a:xfrm>
              <a:prstGeom prst="rect">
                <a:avLst/>
              </a:prstGeom>
              <a:noFill/>
            </p:spPr>
          </p:pic>
          <p:sp>
            <p:nvSpPr>
              <p:cNvPr id="10" name="Text Box 11"/>
              <p:cNvSpPr txBox="1">
                <a:spLocks noChangeArrowheads="1"/>
              </p:cNvSpPr>
              <p:nvPr/>
            </p:nvSpPr>
            <p:spPr bwMode="auto">
              <a:xfrm>
                <a:off x="2328332" y="1540931"/>
                <a:ext cx="7543802" cy="3835401"/>
              </a:xfrm>
              <a:prstGeom prst="rect">
                <a:avLst/>
              </a:prstGeom>
              <a:noFill/>
              <a:ln w="9525">
                <a:noFill/>
                <a:miter lim="800000"/>
                <a:headEnd/>
                <a:tailEnd/>
              </a:ln>
            </p:spPr>
            <p:txBody>
              <a:bodyPr/>
              <a:lstStyle/>
              <a:p>
                <a:endParaRPr lang="pt-BR" dirty="0"/>
              </a:p>
            </p:txBody>
          </p:sp>
        </p:grpSp>
        <p:pic>
          <p:nvPicPr>
            <p:cNvPr id="7" name="Picture 16" descr="HDRibbonTitle-UniformTrim.png"/>
            <p:cNvPicPr>
              <a:picLocks noChangeAspect="1"/>
            </p:cNvPicPr>
            <p:nvPr/>
          </p:nvPicPr>
          <p:blipFill>
            <a:blip r:embed="rId4"/>
            <a:srcRect/>
            <a:stretch>
              <a:fillRect/>
            </a:stretch>
          </p:blipFill>
          <p:spPr bwMode="auto">
            <a:xfrm>
              <a:off x="-16934" y="3147609"/>
              <a:ext cx="2478024" cy="612648"/>
            </a:xfrm>
            <a:prstGeom prst="rect">
              <a:avLst/>
            </a:prstGeom>
            <a:noFill/>
            <a:ln w="9525">
              <a:noFill/>
              <a:miter lim="800000"/>
              <a:headEnd/>
              <a:tailEnd/>
            </a:ln>
          </p:spPr>
        </p:pic>
        <p:pic>
          <p:nvPicPr>
            <p:cNvPr id="8" name="Picture 19" descr="HDRibbonTitle-UniformTrim.png"/>
            <p:cNvPicPr>
              <a:picLocks noChangeAspect="1"/>
            </p:cNvPicPr>
            <p:nvPr/>
          </p:nvPicPr>
          <p:blipFill>
            <a:blip r:embed="rId4"/>
            <a:srcRect/>
            <a:stretch>
              <a:fillRect/>
            </a:stretch>
          </p:blipFill>
          <p:spPr bwMode="auto">
            <a:xfrm>
              <a:off x="9736202" y="3147609"/>
              <a:ext cx="2478024" cy="612648"/>
            </a:xfrm>
            <a:prstGeom prst="rect">
              <a:avLst/>
            </a:prstGeom>
            <a:noFill/>
            <a:ln w="9525">
              <a:noFill/>
              <a:miter lim="800000"/>
              <a:headEnd/>
              <a:tailEnd/>
            </a:ln>
          </p:spPr>
        </p:pic>
      </p:grpSp>
      <p:cxnSp>
        <p:nvCxnSpPr>
          <p:cNvPr id="11" name="Straight Connector 14"/>
          <p:cNvCxnSpPr/>
          <p:nvPr/>
        </p:nvCxnSpPr>
        <p:spPr>
          <a:xfrm>
            <a:off x="2692400" y="3522663"/>
            <a:ext cx="681513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pt-BR" smtClean="0"/>
              <a:t>Clique para editar o título mestre</a:t>
            </a:r>
            <a:endParaRPr lang="en-US" dirty="0"/>
          </a:p>
        </p:txBody>
      </p:sp>
      <p:sp>
        <p:nvSpPr>
          <p:cNvPr id="3" name="Subtitle 2"/>
          <p:cNvSpPr>
            <a:spLocks noGrp="1"/>
          </p:cNvSpPr>
          <p:nvPr>
            <p:ph type="subTitle" idx="1"/>
          </p:nvPr>
        </p:nvSpPr>
        <p:spPr>
          <a:xfrm>
            <a:off x="2692398" y="3657597"/>
            <a:ext cx="6815669" cy="1320802"/>
          </a:xfrm>
        </p:spPr>
        <p:txBody>
          <a:bodyPr>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12" name="Date Placeholder 3"/>
          <p:cNvSpPr>
            <a:spLocks noGrp="1"/>
          </p:cNvSpPr>
          <p:nvPr>
            <p:ph type="dt" sz="half" idx="10"/>
          </p:nvPr>
        </p:nvSpPr>
        <p:spPr>
          <a:xfrm>
            <a:off x="7983538" y="5037138"/>
            <a:ext cx="896937" cy="279400"/>
          </a:xfrm>
        </p:spPr>
        <p:txBody>
          <a:bodyPr/>
          <a:lstStyle>
            <a:lvl1pPr>
              <a:defRPr/>
            </a:lvl1pPr>
          </a:lstStyle>
          <a:p>
            <a:pPr>
              <a:defRPr/>
            </a:pPr>
            <a:fld id="{F64C7994-E5C2-4C01-BEA5-926F13F0FBD7}" type="datetimeFigureOut">
              <a:rPr lang="en-US"/>
              <a:pPr>
                <a:defRPr/>
              </a:pPr>
              <a:t>9/1/2015</a:t>
            </a:fld>
            <a:endParaRPr lang="en-US" dirty="0"/>
          </a:p>
        </p:txBody>
      </p:sp>
      <p:sp>
        <p:nvSpPr>
          <p:cNvPr id="13" name="Footer Placeholder 4"/>
          <p:cNvSpPr>
            <a:spLocks noGrp="1"/>
          </p:cNvSpPr>
          <p:nvPr>
            <p:ph type="ftr" sz="quarter" idx="11"/>
          </p:nvPr>
        </p:nvSpPr>
        <p:spPr>
          <a:xfrm>
            <a:off x="2692400" y="5037138"/>
            <a:ext cx="5214938" cy="279400"/>
          </a:xfrm>
        </p:spPr>
        <p:txBody>
          <a:bodyPr/>
          <a:lstStyle>
            <a:lvl1pPr>
              <a:defRPr/>
            </a:lvl1pPr>
          </a:lstStyle>
          <a:p>
            <a:pPr>
              <a:defRPr/>
            </a:pPr>
            <a:endParaRPr lang="en-US" dirty="0"/>
          </a:p>
        </p:txBody>
      </p:sp>
      <p:sp>
        <p:nvSpPr>
          <p:cNvPr id="14" name="Slide Number Placeholder 5"/>
          <p:cNvSpPr>
            <a:spLocks noGrp="1"/>
          </p:cNvSpPr>
          <p:nvPr>
            <p:ph type="sldNum" sz="quarter" idx="12"/>
          </p:nvPr>
        </p:nvSpPr>
        <p:spPr>
          <a:xfrm>
            <a:off x="8956675" y="5037138"/>
            <a:ext cx="550863" cy="279400"/>
          </a:xfrm>
        </p:spPr>
        <p:txBody>
          <a:bodyPr/>
          <a:lstStyle>
            <a:lvl1pPr>
              <a:defRPr/>
            </a:lvl1pPr>
          </a:lstStyle>
          <a:p>
            <a:pPr>
              <a:defRPr/>
            </a:pPr>
            <a:fld id="{DF5F4CC1-52BD-4547-AA2E-11FB0D4AC54B}" type="slidenum">
              <a:rPr lang="en-US"/>
              <a:pPr>
                <a:defRPr/>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cxnSp>
        <p:nvCxnSpPr>
          <p:cNvPr id="4" name="Straight Connector 6"/>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921236DB-DF92-482D-9D5C-83B187D9DFB4}" type="datetimeFigureOut">
              <a:rPr lang="en-US"/>
              <a:pPr>
                <a:defRPr/>
              </a:pPr>
              <a:t>9/1/2015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C198CD51-C10E-4468-B83D-E396DEE25A9F}" type="slidenum">
              <a:rPr lang="en-US"/>
              <a:pPr>
                <a:defRPr/>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cxnSp>
        <p:nvCxnSpPr>
          <p:cNvPr id="4" name="Straight Connector 15"/>
          <p:cNvCxnSpPr/>
          <p:nvPr/>
        </p:nvCxnSpPr>
        <p:spPr>
          <a:xfrm>
            <a:off x="2012950" y="3709988"/>
            <a:ext cx="81629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015067" y="3846051"/>
            <a:ext cx="8158690" cy="954547"/>
          </a:xfrm>
        </p:spPr>
        <p:txBody>
          <a:bodyPr>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D6566FC7-CE20-4851-8984-447D9DDB0D54}" type="datetimeFigureOut">
              <a:rPr lang="en-US"/>
              <a:pPr>
                <a:defRPr/>
              </a:pPr>
              <a:t>9/1/2015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B20F43C7-C3BC-424C-93D5-B4835111586B}" type="slidenum">
              <a:rPr lang="en-US"/>
              <a:pPr>
                <a:defRPr/>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cxnSp>
        <p:nvCxnSpPr>
          <p:cNvPr id="5" name="Straight Connector 7"/>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5DF6AF77-35D5-444E-ABF6-65A18DC66EA3}" type="datetimeFigureOut">
              <a:rPr lang="en-US"/>
              <a:pPr>
                <a:defRPr/>
              </a:pPr>
              <a:t>9/1/2015</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dirty="0"/>
          </a:p>
        </p:txBody>
      </p:sp>
      <p:sp>
        <p:nvSpPr>
          <p:cNvPr id="8" name="Slide Number Placeholder 6"/>
          <p:cNvSpPr>
            <a:spLocks noGrp="1"/>
          </p:cNvSpPr>
          <p:nvPr>
            <p:ph type="sldNum" sz="quarter" idx="12"/>
          </p:nvPr>
        </p:nvSpPr>
        <p:spPr/>
        <p:txBody>
          <a:bodyPr/>
          <a:lstStyle>
            <a:lvl1pPr>
              <a:defRPr/>
            </a:lvl1pPr>
          </a:lstStyle>
          <a:p>
            <a:pPr>
              <a:defRPr/>
            </a:pPr>
            <a:fld id="{44BAF6D6-B4C5-47D6-B344-1EE4A7F5D0D6}" type="slidenum">
              <a:rPr lang="en-US"/>
              <a:pPr>
                <a:defRPr/>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cxnSp>
        <p:nvCxnSpPr>
          <p:cNvPr id="7" name="Straight Connector 17"/>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295400" y="3243262"/>
            <a:ext cx="4718304" cy="2632605"/>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80670" y="3243262"/>
            <a:ext cx="4718304" cy="2632605"/>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0A519A25-E24B-4415-9036-BC97040B2710}" type="datetimeFigureOut">
              <a:rPr lang="en-US"/>
              <a:pPr>
                <a:defRPr/>
              </a:pPr>
              <a:t>9/1/2015</a:t>
            </a:fld>
            <a:endParaRPr lang="en-US" dirty="0"/>
          </a:p>
        </p:txBody>
      </p:sp>
      <p:sp>
        <p:nvSpPr>
          <p:cNvPr id="9" name="Footer Placeholder 7"/>
          <p:cNvSpPr>
            <a:spLocks noGrp="1"/>
          </p:cNvSpPr>
          <p:nvPr>
            <p:ph type="ftr" sz="quarter" idx="11"/>
          </p:nvPr>
        </p:nvSpPr>
        <p:spPr/>
        <p:txBody>
          <a:bodyPr/>
          <a:lstStyle>
            <a:lvl1pPr>
              <a:defRPr/>
            </a:lvl1pPr>
          </a:lstStyle>
          <a:p>
            <a:pPr>
              <a:defRPr/>
            </a:pPr>
            <a:endParaRPr lang="en-US" dirty="0"/>
          </a:p>
        </p:txBody>
      </p:sp>
      <p:sp>
        <p:nvSpPr>
          <p:cNvPr id="10" name="Slide Number Placeholder 8"/>
          <p:cNvSpPr>
            <a:spLocks noGrp="1"/>
          </p:cNvSpPr>
          <p:nvPr>
            <p:ph type="sldNum" sz="quarter" idx="12"/>
          </p:nvPr>
        </p:nvSpPr>
        <p:spPr/>
        <p:txBody>
          <a:bodyPr/>
          <a:lstStyle>
            <a:lvl1pPr>
              <a:defRPr/>
            </a:lvl1pPr>
          </a:lstStyle>
          <a:p>
            <a:pPr>
              <a:defRPr/>
            </a:pPr>
            <a:fld id="{46A77B86-EC55-4EBC-AD61-4E6A5D34DDAE}" type="slidenum">
              <a:rPr lang="en-US"/>
              <a:pPr>
                <a:defRPr/>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cxnSp>
        <p:nvCxnSpPr>
          <p:cNvPr id="3" name="Straight Connector 13"/>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E62E43EC-0023-4C9A-A3FC-28C4363FBC90}" type="datetimeFigureOut">
              <a:rPr lang="en-US"/>
              <a:pPr>
                <a:defRPr/>
              </a:pPr>
              <a:t>9/1/2015</a:t>
            </a:fld>
            <a:endParaRPr lang="en-US" dirty="0"/>
          </a:p>
        </p:txBody>
      </p:sp>
      <p:sp>
        <p:nvSpPr>
          <p:cNvPr id="5" name="Footer Placeholder 3"/>
          <p:cNvSpPr>
            <a:spLocks noGrp="1"/>
          </p:cNvSpPr>
          <p:nvPr>
            <p:ph type="ftr" sz="quarter" idx="11"/>
          </p:nvPr>
        </p:nvSpPr>
        <p:spPr/>
        <p:txBody>
          <a:bodyPr/>
          <a:lstStyle>
            <a:lvl1pPr>
              <a:defRPr/>
            </a:lvl1pPr>
          </a:lstStyle>
          <a:p>
            <a:pPr>
              <a:defRPr/>
            </a:pPr>
            <a:endParaRPr lang="en-US" dirty="0"/>
          </a:p>
        </p:txBody>
      </p:sp>
      <p:sp>
        <p:nvSpPr>
          <p:cNvPr id="6" name="Slide Number Placeholder 4"/>
          <p:cNvSpPr>
            <a:spLocks noGrp="1"/>
          </p:cNvSpPr>
          <p:nvPr>
            <p:ph type="sldNum" sz="quarter" idx="12"/>
          </p:nvPr>
        </p:nvSpPr>
        <p:spPr/>
        <p:txBody>
          <a:bodyPr/>
          <a:lstStyle>
            <a:lvl1pPr>
              <a:defRPr/>
            </a:lvl1pPr>
          </a:lstStyle>
          <a:p>
            <a:pPr>
              <a:defRPr/>
            </a:pPr>
            <a:fld id="{187B3857-2ECB-47A5-9592-6547B0A698C1}" type="slidenum">
              <a:rPr lang="en-US"/>
              <a:pPr>
                <a:defRPr/>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CA1B04F-88E7-4E20-9692-8D61D397DBDA}" type="datetimeFigureOut">
              <a:rPr lang="en-US"/>
              <a:pPr>
                <a:defRPr/>
              </a:pPr>
              <a:t>9/1/2015</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89FBC7B5-F61D-49BC-B19C-AB07495B497A}" type="slidenum">
              <a:rPr lang="en-US"/>
              <a:pPr>
                <a:defRPr/>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cxnSp>
        <p:nvCxnSpPr>
          <p:cNvPr id="5" name="Straight Connector 15"/>
          <p:cNvCxnSpPr/>
          <p:nvPr/>
        </p:nvCxnSpPr>
        <p:spPr>
          <a:xfrm>
            <a:off x="1395413" y="2913063"/>
            <a:ext cx="35147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293811" y="3031065"/>
            <a:ext cx="3718455" cy="2438404"/>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3F68E231-6081-4162-95EA-7E84250D52E6}" type="datetimeFigureOut">
              <a:rPr lang="en-US"/>
              <a:pPr>
                <a:defRPr/>
              </a:pPr>
              <a:t>9/1/2015</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dirty="0"/>
          </a:p>
        </p:txBody>
      </p:sp>
      <p:sp>
        <p:nvSpPr>
          <p:cNvPr id="8" name="Slide Number Placeholder 6"/>
          <p:cNvSpPr>
            <a:spLocks noGrp="1"/>
          </p:cNvSpPr>
          <p:nvPr>
            <p:ph type="sldNum" sz="quarter" idx="12"/>
          </p:nvPr>
        </p:nvSpPr>
        <p:spPr/>
        <p:txBody>
          <a:bodyPr/>
          <a:lstStyle>
            <a:lvl1pPr>
              <a:defRPr/>
            </a:lvl1pPr>
          </a:lstStyle>
          <a:p>
            <a:pPr>
              <a:defRPr/>
            </a:pPr>
            <a:fld id="{AF02C0D3-0E99-4DCC-AAEA-C8200C8729FC}" type="slidenum">
              <a:rPr lang="en-US"/>
              <a:pPr>
                <a:defRPr/>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pt-BR" smtClean="0"/>
              <a:t>Clique para editar o título mestre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1295399" y="3255432"/>
            <a:ext cx="624181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E081829D-622C-4B0C-A5A1-3AC6FEAAF815}" type="datetimeFigureOut">
              <a:rPr lang="en-US"/>
              <a:pPr>
                <a:defRPr/>
              </a:pPr>
              <a:t>9/1/2015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039247D1-9572-4AEB-89AF-77B44E600816}" type="slidenum">
              <a:rPr lang="en-US"/>
              <a:pPr>
                <a:defRPr/>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6F3286A3-CBCF-4920-9BC9-3BB7FAA65E26}" type="datetimeFigureOut">
              <a:rPr lang="en-US"/>
              <a:pPr>
                <a:defRPr/>
              </a:pPr>
              <a:t>9/1/2015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9D55FEF3-D3DA-4A44-AA7B-99766AD16A9C}" type="slidenum">
              <a:rPr lang="en-US"/>
              <a:pPr>
                <a:defRPr/>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cxnSp>
        <p:nvCxnSpPr>
          <p:cNvPr id="4" name="Straight Connector 14"/>
          <p:cNvCxnSpPr/>
          <p:nvPr/>
        </p:nvCxnSpPr>
        <p:spPr>
          <a:xfrm>
            <a:off x="1395413" y="41402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303868" y="982132"/>
            <a:ext cx="9592732" cy="2954868"/>
          </a:xfrm>
        </p:spPr>
        <p:txBody>
          <a:bodyPr>
            <a:normAutofit/>
          </a:bodyPr>
          <a:lstStyle>
            <a:lvl1pPr algn="ctr">
              <a:defRPr sz="32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D1D672AA-219B-4CD9-AEBF-CF58115FDBFD}" type="datetimeFigureOut">
              <a:rPr lang="en-US"/>
              <a:pPr>
                <a:defRPr/>
              </a:pPr>
              <a:t>9/1/2015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9D93F6C6-5E36-47EC-B647-F0ADE56C62F3}" type="slidenum">
              <a:rPr lang="en-US"/>
              <a:pPr>
                <a:defRPr/>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3"/>
          <p:cNvSpPr txBox="1"/>
          <p:nvPr/>
        </p:nvSpPr>
        <p:spPr>
          <a:xfrm>
            <a:off x="862013" y="879475"/>
            <a:ext cx="609600" cy="585788"/>
          </a:xfrm>
          <a:prstGeom prst="rect">
            <a:avLst/>
          </a:prstGeom>
        </p:spPr>
        <p:txBody>
          <a:bodyPr anchor="ctr"/>
          <a:lstStyle/>
          <a:p>
            <a:pPr fontAlgn="auto">
              <a:spcBef>
                <a:spcPts val="0"/>
              </a:spcBef>
              <a:spcAft>
                <a:spcPts val="0"/>
              </a:spcAft>
              <a:defRPr/>
            </a:pPr>
            <a:r>
              <a:rPr lang="en-US" sz="8000" dirty="0">
                <a:latin typeface="+mn-lt"/>
                <a:cs typeface="+mn-cs"/>
              </a:rPr>
              <a:t>“</a:t>
            </a:r>
          </a:p>
        </p:txBody>
      </p:sp>
      <p:sp>
        <p:nvSpPr>
          <p:cNvPr id="6" name="TextBox 14"/>
          <p:cNvSpPr txBox="1"/>
          <p:nvPr/>
        </p:nvSpPr>
        <p:spPr>
          <a:xfrm>
            <a:off x="10599738" y="2827338"/>
            <a:ext cx="609600" cy="585787"/>
          </a:xfrm>
          <a:prstGeom prst="rect">
            <a:avLst/>
          </a:prstGeom>
        </p:spPr>
        <p:txBody>
          <a:bodyPr anchor="ctr"/>
          <a:lstStyle/>
          <a:p>
            <a:pPr algn="r" fontAlgn="auto">
              <a:spcBef>
                <a:spcPts val="0"/>
              </a:spcBef>
              <a:spcAft>
                <a:spcPts val="0"/>
              </a:spcAft>
              <a:defRPr/>
            </a:pPr>
            <a:r>
              <a:rPr lang="en-US" sz="8000" dirty="0">
                <a:latin typeface="+mn-lt"/>
                <a:cs typeface="+mn-cs"/>
              </a:rPr>
              <a:t>”</a:t>
            </a:r>
          </a:p>
        </p:txBody>
      </p:sp>
      <p:cxnSp>
        <p:nvCxnSpPr>
          <p:cNvPr id="7" name="Straight Connector 18"/>
          <p:cNvCxnSpPr/>
          <p:nvPr/>
        </p:nvCxnSpPr>
        <p:spPr>
          <a:xfrm>
            <a:off x="1395413" y="41402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370668"/>
          </a:xfrm>
        </p:spPr>
        <p:txBody>
          <a:bodyPr>
            <a:normAutofit/>
          </a:bodyPr>
          <a:lstStyle>
            <a:lvl1pPr algn="ctr">
              <a:defRPr sz="3200" b="0" cap="none">
                <a:solidFill>
                  <a:schemeClr val="tx1"/>
                </a:solidFill>
              </a:defRPr>
            </a:lvl1pPr>
          </a:lstStyle>
          <a:p>
            <a:r>
              <a:rPr lang="pt-BR" smtClean="0"/>
              <a:t>Clique para editar o título mestre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5E440405-7CB4-4B9F-BB61-30EB973818C4}" type="datetimeFigureOut">
              <a:rPr lang="en-US"/>
              <a:pPr>
                <a:defRPr/>
              </a:pPr>
              <a:t>9/1/2015</a:t>
            </a:fld>
            <a:endParaRPr lang="en-US" dirty="0"/>
          </a:p>
        </p:txBody>
      </p:sp>
      <p:sp>
        <p:nvSpPr>
          <p:cNvPr id="9" name="Footer Placeholder 4"/>
          <p:cNvSpPr>
            <a:spLocks noGrp="1"/>
          </p:cNvSpPr>
          <p:nvPr>
            <p:ph type="ftr" sz="quarter" idx="15"/>
          </p:nvPr>
        </p:nvSpPr>
        <p:spPr/>
        <p:txBody>
          <a:bodyPr/>
          <a:lstStyle>
            <a:lvl1pPr>
              <a:defRPr/>
            </a:lvl1pPr>
          </a:lstStyle>
          <a:p>
            <a:pPr>
              <a:defRPr/>
            </a:pPr>
            <a:endParaRPr lang="en-US" dirty="0"/>
          </a:p>
        </p:txBody>
      </p:sp>
      <p:sp>
        <p:nvSpPr>
          <p:cNvPr id="11" name="Slide Number Placeholder 5"/>
          <p:cNvSpPr>
            <a:spLocks noGrp="1"/>
          </p:cNvSpPr>
          <p:nvPr>
            <p:ph type="sldNum" sz="quarter" idx="16"/>
          </p:nvPr>
        </p:nvSpPr>
        <p:spPr/>
        <p:txBody>
          <a:bodyPr/>
          <a:lstStyle>
            <a:lvl1pPr>
              <a:defRPr/>
            </a:lvl1pPr>
          </a:lstStyle>
          <a:p>
            <a:pPr>
              <a:defRPr/>
            </a:pPr>
            <a:fld id="{47650589-E0DA-40E8-89CA-66A70E91B7BB}" type="slidenum">
              <a:rPr lang="en-US"/>
              <a:pPr>
                <a:defRPr/>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4777381"/>
            <a:ext cx="9609668" cy="8604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F70E40E2-AE55-4310-B048-C41323887F3A}" type="datetimeFigureOut">
              <a:rPr lang="en-US"/>
              <a:pPr>
                <a:defRPr/>
              </a:pPr>
              <a:t>9/1/2015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BE033486-BEAD-4E07-8667-0E33ED1E8052}" type="slidenum">
              <a:rPr lang="en-US"/>
              <a:pPr>
                <a:defRPr/>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11"/>
          <p:cNvSpPr txBox="1"/>
          <p:nvPr/>
        </p:nvSpPr>
        <p:spPr>
          <a:xfrm>
            <a:off x="862013" y="879475"/>
            <a:ext cx="609600" cy="585788"/>
          </a:xfrm>
          <a:prstGeom prst="rect">
            <a:avLst/>
          </a:prstGeom>
        </p:spPr>
        <p:txBody>
          <a:bodyPr anchor="ctr"/>
          <a:lstStyle/>
          <a:p>
            <a:pPr fontAlgn="auto">
              <a:spcBef>
                <a:spcPts val="0"/>
              </a:spcBef>
              <a:spcAft>
                <a:spcPts val="0"/>
              </a:spcAft>
              <a:defRPr/>
            </a:pPr>
            <a:r>
              <a:rPr lang="en-US" sz="8000" dirty="0">
                <a:latin typeface="+mn-lt"/>
                <a:cs typeface="+mn-cs"/>
              </a:rPr>
              <a:t>“</a:t>
            </a:r>
          </a:p>
        </p:txBody>
      </p:sp>
      <p:sp>
        <p:nvSpPr>
          <p:cNvPr id="6" name="TextBox 12"/>
          <p:cNvSpPr txBox="1"/>
          <p:nvPr/>
        </p:nvSpPr>
        <p:spPr>
          <a:xfrm>
            <a:off x="10599738" y="2598738"/>
            <a:ext cx="609600" cy="585787"/>
          </a:xfrm>
          <a:prstGeom prst="rect">
            <a:avLst/>
          </a:prstGeom>
        </p:spPr>
        <p:txBody>
          <a:bodyPr anchor="ctr"/>
          <a:lstStyle/>
          <a:p>
            <a:pPr algn="r" fontAlgn="auto">
              <a:spcBef>
                <a:spcPts val="0"/>
              </a:spcBef>
              <a:spcAft>
                <a:spcPts val="0"/>
              </a:spcAft>
              <a:defRPr/>
            </a:pPr>
            <a:r>
              <a:rPr lang="en-US" sz="8000" dirty="0">
                <a:latin typeface="+mn-lt"/>
                <a:cs typeface="+mn-cs"/>
              </a:rPr>
              <a:t>”</a:t>
            </a:r>
          </a:p>
        </p:txBody>
      </p:sp>
      <p:cxnSp>
        <p:nvCxnSpPr>
          <p:cNvPr id="7" name="Straight Connector 25"/>
          <p:cNvCxnSpPr/>
          <p:nvPr/>
        </p:nvCxnSpPr>
        <p:spPr>
          <a:xfrm>
            <a:off x="1395413" y="34290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243668"/>
          </a:xfrm>
        </p:spPr>
        <p:txBody>
          <a:bodyPr>
            <a:normAutofit/>
          </a:bodyPr>
          <a:lstStyle>
            <a:lvl1pPr algn="ctr">
              <a:defRPr sz="3200" b="0" cap="none">
                <a:solidFill>
                  <a:schemeClr val="tx1"/>
                </a:solidFill>
              </a:defRPr>
            </a:lvl1pPr>
          </a:lstStyle>
          <a:p>
            <a:r>
              <a:rPr lang="pt-BR" smtClean="0"/>
              <a:t>Clique para editar o título mestre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3" name="Text Placeholder 2"/>
          <p:cNvSpPr>
            <a:spLocks noGrp="1"/>
          </p:cNvSpPr>
          <p:nvPr>
            <p:ph type="body" idx="1"/>
          </p:nvPr>
        </p:nvSpPr>
        <p:spPr>
          <a:xfrm>
            <a:off x="1295401" y="4529667"/>
            <a:ext cx="9609668" cy="1346200"/>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81D1F7E8-3BB7-4C6C-8D53-7C201594E02C}" type="datetimeFigureOut">
              <a:rPr lang="en-US"/>
              <a:pPr>
                <a:defRPr/>
              </a:pPr>
              <a:t>9/1/2015</a:t>
            </a:fld>
            <a:endParaRPr lang="en-US" dirty="0"/>
          </a:p>
        </p:txBody>
      </p:sp>
      <p:sp>
        <p:nvSpPr>
          <p:cNvPr id="9" name="Footer Placeholder 4"/>
          <p:cNvSpPr>
            <a:spLocks noGrp="1"/>
          </p:cNvSpPr>
          <p:nvPr>
            <p:ph type="ftr" sz="quarter" idx="15"/>
          </p:nvPr>
        </p:nvSpPr>
        <p:spPr/>
        <p:txBody>
          <a:bodyPr/>
          <a:lstStyle>
            <a:lvl1pPr>
              <a:defRPr/>
            </a:lvl1pPr>
          </a:lstStyle>
          <a:p>
            <a:pPr>
              <a:defRPr/>
            </a:pPr>
            <a:endParaRPr lang="en-US" dirty="0"/>
          </a:p>
        </p:txBody>
      </p:sp>
      <p:sp>
        <p:nvSpPr>
          <p:cNvPr id="10" name="Slide Number Placeholder 5"/>
          <p:cNvSpPr>
            <a:spLocks noGrp="1"/>
          </p:cNvSpPr>
          <p:nvPr>
            <p:ph type="sldNum" sz="quarter" idx="16"/>
          </p:nvPr>
        </p:nvSpPr>
        <p:spPr/>
        <p:txBody>
          <a:bodyPr/>
          <a:lstStyle>
            <a:lvl1pPr>
              <a:defRPr/>
            </a:lvl1pPr>
          </a:lstStyle>
          <a:p>
            <a:pPr>
              <a:defRPr/>
            </a:pPr>
            <a:fld id="{04D99D4A-6A1B-4EB9-A234-9CB3BE1401EE}" type="slidenum">
              <a:rPr lang="en-US"/>
              <a:pPr>
                <a:defRPr/>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cxnSp>
        <p:nvCxnSpPr>
          <p:cNvPr id="5" name="Straight Connector 14"/>
          <p:cNvCxnSpPr/>
          <p:nvPr/>
        </p:nvCxnSpPr>
        <p:spPr>
          <a:xfrm>
            <a:off x="1395413" y="34290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5401" y="982132"/>
            <a:ext cx="9609666" cy="2243668"/>
          </a:xfrm>
        </p:spPr>
        <p:txBody>
          <a:bodyPr rtlCol="0">
            <a:normAutofit/>
          </a:bodyPr>
          <a:lstStyle>
            <a:lvl1pPr>
              <a:defRPr lang="en-US" b="0" dirty="0"/>
            </a:lvl1pPr>
          </a:lstStyle>
          <a:p>
            <a:pPr lvl="0"/>
            <a:r>
              <a:rPr lang="pt-BR" smtClean="0"/>
              <a:t>Clique para editar o título mestre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3" name="Text Placeholder 2"/>
          <p:cNvSpPr>
            <a:spLocks noGrp="1"/>
          </p:cNvSpPr>
          <p:nvPr>
            <p:ph type="body" idx="1"/>
          </p:nvPr>
        </p:nvSpPr>
        <p:spPr>
          <a:xfrm>
            <a:off x="1295400" y="4470399"/>
            <a:ext cx="9609670" cy="1405467"/>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6" name="Date Placeholder 3"/>
          <p:cNvSpPr>
            <a:spLocks noGrp="1"/>
          </p:cNvSpPr>
          <p:nvPr>
            <p:ph type="dt" sz="half" idx="14"/>
          </p:nvPr>
        </p:nvSpPr>
        <p:spPr/>
        <p:txBody>
          <a:bodyPr/>
          <a:lstStyle>
            <a:lvl1pPr>
              <a:defRPr/>
            </a:lvl1pPr>
          </a:lstStyle>
          <a:p>
            <a:pPr>
              <a:defRPr/>
            </a:pPr>
            <a:fld id="{C806CB6D-98C6-462B-B92B-17DB2125EC5E}" type="datetimeFigureOut">
              <a:rPr lang="en-US"/>
              <a:pPr>
                <a:defRPr/>
              </a:pPr>
              <a:t>9/1/2015</a:t>
            </a:fld>
            <a:endParaRPr lang="en-US" dirty="0"/>
          </a:p>
        </p:txBody>
      </p:sp>
      <p:sp>
        <p:nvSpPr>
          <p:cNvPr id="7" name="Footer Placeholder 4"/>
          <p:cNvSpPr>
            <a:spLocks noGrp="1"/>
          </p:cNvSpPr>
          <p:nvPr>
            <p:ph type="ftr" sz="quarter" idx="15"/>
          </p:nvPr>
        </p:nvSpPr>
        <p:spPr/>
        <p:txBody>
          <a:bodyPr/>
          <a:lstStyle>
            <a:lvl1pPr>
              <a:defRPr/>
            </a:lvl1pPr>
          </a:lstStyle>
          <a:p>
            <a:pPr>
              <a:defRPr/>
            </a:pPr>
            <a:endParaRPr lang="en-US" dirty="0"/>
          </a:p>
        </p:txBody>
      </p:sp>
      <p:sp>
        <p:nvSpPr>
          <p:cNvPr id="8" name="Slide Number Placeholder 5"/>
          <p:cNvSpPr>
            <a:spLocks noGrp="1"/>
          </p:cNvSpPr>
          <p:nvPr>
            <p:ph type="sldNum" sz="quarter" idx="16"/>
          </p:nvPr>
        </p:nvSpPr>
        <p:spPr/>
        <p:txBody>
          <a:bodyPr/>
          <a:lstStyle>
            <a:lvl1pPr>
              <a:defRPr/>
            </a:lvl1pPr>
          </a:lstStyle>
          <a:p>
            <a:pPr>
              <a:defRPr/>
            </a:pPr>
            <a:fld id="{ED686C8A-04AC-419B-9CA9-A67E9803FA40}" type="slidenum">
              <a:rPr lang="en-US"/>
              <a:pPr>
                <a:defRPr/>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cxnSp>
        <p:nvCxnSpPr>
          <p:cNvPr id="4" name="Straight Connector 13"/>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lgn="ctr">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53414217-8EC3-4602-B242-769D4DF0C1C5}" type="datetimeFigureOut">
              <a:rPr lang="en-US"/>
              <a:pPr>
                <a:defRPr/>
              </a:pPr>
              <a:t>9/1/2015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50F7C255-ACEB-4CB2-8C25-FB63169AB7A5}" type="slidenum">
              <a:rPr lang="en-US"/>
              <a:pPr>
                <a:defRPr/>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cxnSp>
        <p:nvCxnSpPr>
          <p:cNvPr id="4" name="Straight Connector 13"/>
          <p:cNvCxnSpPr/>
          <p:nvPr/>
        </p:nvCxnSpPr>
        <p:spPr>
          <a:xfrm>
            <a:off x="886460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Vertical Title 1"/>
          <p:cNvSpPr>
            <a:spLocks noGrp="1"/>
          </p:cNvSpPr>
          <p:nvPr>
            <p:ph type="title" orient="vert"/>
          </p:nvPr>
        </p:nvSpPr>
        <p:spPr>
          <a:xfrm>
            <a:off x="8999356" y="982131"/>
            <a:ext cx="1890895" cy="4893735"/>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BC63573B-AAAE-4782-9952-FE6C87158D31}" type="datetimeFigureOut">
              <a:rPr lang="en-US"/>
              <a:pPr>
                <a:defRPr/>
              </a:pPr>
              <a:t>9/1/2015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45C2D4D6-8673-4A2E-8634-725D4B08FBC6}" type="slidenum">
              <a:rPr lang="en-US"/>
              <a:pPr>
                <a:defRPr/>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1026" name="Group 6"/>
          <p:cNvGrpSpPr>
            <a:grpSpLocks/>
          </p:cNvGrpSpPr>
          <p:nvPr/>
        </p:nvGrpSpPr>
        <p:grpSpPr bwMode="auto">
          <a:xfrm>
            <a:off x="-15875" y="0"/>
            <a:ext cx="12230100" cy="6856413"/>
            <a:chOff x="-15736" y="0"/>
            <a:chExt cx="12229962" cy="6856214"/>
          </a:xfrm>
        </p:grpSpPr>
        <p:pic>
          <p:nvPicPr>
            <p:cNvPr id="1032" name="Picture 7" descr="HD-PanelContent.png"/>
            <p:cNvPicPr>
              <a:picLocks noChangeAspect="1"/>
            </p:cNvPicPr>
            <p:nvPr/>
          </p:nvPicPr>
          <p:blipFill>
            <a:blip r:embed="rId19"/>
            <a:srcRect/>
            <a:stretch>
              <a:fillRect/>
            </a:stretch>
          </p:blipFill>
          <p:spPr bwMode="auto">
            <a:xfrm>
              <a:off x="0" y="0"/>
              <a:ext cx="12188825" cy="6856214"/>
            </a:xfrm>
            <a:prstGeom prst="rect">
              <a:avLst/>
            </a:prstGeom>
            <a:noFill/>
            <a:ln w="9525">
              <a:noFill/>
              <a:miter lim="800000"/>
              <a:headEnd/>
              <a:tailEnd/>
            </a:ln>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36" name="Picture 9" descr="HDRibbonContent-UniformTrim.png"/>
            <p:cNvPicPr>
              <a:picLocks noChangeAspect="1"/>
            </p:cNvPicPr>
            <p:nvPr/>
          </p:nvPicPr>
          <p:blipFill>
            <a:blip r:embed="rId20"/>
            <a:srcRect/>
            <a:stretch>
              <a:fillRect/>
            </a:stretch>
          </p:blipFill>
          <p:spPr bwMode="auto">
            <a:xfrm>
              <a:off x="-15736" y="3153832"/>
              <a:ext cx="777240" cy="606425"/>
            </a:xfrm>
            <a:prstGeom prst="rect">
              <a:avLst/>
            </a:prstGeom>
            <a:noFill/>
            <a:ln w="9525">
              <a:noFill/>
              <a:miter lim="800000"/>
              <a:headEnd/>
              <a:tailEnd/>
            </a:ln>
          </p:spPr>
        </p:pic>
        <p:pic>
          <p:nvPicPr>
            <p:cNvPr id="1037" name="Picture 10" descr="HDRibbonContent-UniformTrim.png"/>
            <p:cNvPicPr>
              <a:picLocks noChangeAspect="1"/>
            </p:cNvPicPr>
            <p:nvPr/>
          </p:nvPicPr>
          <p:blipFill>
            <a:blip r:embed="rId20"/>
            <a:srcRect/>
            <a:stretch>
              <a:fillRect/>
            </a:stretch>
          </p:blipFill>
          <p:spPr bwMode="auto">
            <a:xfrm>
              <a:off x="11436986" y="3153832"/>
              <a:ext cx="777240" cy="606425"/>
            </a:xfrm>
            <a:prstGeom prst="rect">
              <a:avLst/>
            </a:prstGeom>
            <a:noFill/>
            <a:ln w="9525">
              <a:noFill/>
              <a:miter lim="800000"/>
              <a:headEnd/>
              <a:tailEnd/>
            </a:ln>
          </p:spPr>
        </p:pic>
      </p:grpSp>
      <p:sp>
        <p:nvSpPr>
          <p:cNvPr id="1027" name="Title Placeholder 1"/>
          <p:cNvSpPr>
            <a:spLocks noGrp="1"/>
          </p:cNvSpPr>
          <p:nvPr>
            <p:ph type="title"/>
          </p:nvPr>
        </p:nvSpPr>
        <p:spPr bwMode="auto">
          <a:xfrm>
            <a:off x="1295400" y="982663"/>
            <a:ext cx="9601200" cy="13033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1295400" y="2557463"/>
            <a:ext cx="9601200" cy="33178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677275" y="5969000"/>
            <a:ext cx="1600200" cy="279400"/>
          </a:xfrm>
          <a:prstGeom prst="rect">
            <a:avLst/>
          </a:prstGeom>
        </p:spPr>
        <p:txBody>
          <a:bodyPr vert="horz" lIns="91440" tIns="45720" rIns="91440" bIns="45720" rtlCol="0" anchor="ctr"/>
          <a:lstStyle>
            <a:lvl1pPr algn="r" fontAlgn="auto">
              <a:spcBef>
                <a:spcPts val="0"/>
              </a:spcBef>
              <a:spcAft>
                <a:spcPts val="0"/>
              </a:spcAft>
              <a:defRPr sz="1000" b="0" i="0" dirty="0">
                <a:solidFill>
                  <a:schemeClr val="tx1"/>
                </a:solidFill>
                <a:effectLst/>
                <a:latin typeface="+mn-lt"/>
                <a:cs typeface="+mn-cs"/>
              </a:defRPr>
            </a:lvl1pPr>
          </a:lstStyle>
          <a:p>
            <a:pPr>
              <a:defRPr/>
            </a:pPr>
            <a:fld id="{FE43B6A2-645B-4997-BB45-B3E2AD3AA26E}" type="datetimeFigureOut">
              <a:rPr lang="en-US"/>
              <a:pPr>
                <a:defRPr/>
              </a:pPr>
              <a:t>9/1/2015</a:t>
            </a:fld>
            <a:endParaRPr lang="en-US" dirty="0"/>
          </a:p>
        </p:txBody>
      </p:sp>
      <p:sp>
        <p:nvSpPr>
          <p:cNvPr id="5" name="Footer Placeholder 4"/>
          <p:cNvSpPr>
            <a:spLocks noGrp="1"/>
          </p:cNvSpPr>
          <p:nvPr>
            <p:ph type="ftr" sz="quarter" idx="3"/>
          </p:nvPr>
        </p:nvSpPr>
        <p:spPr>
          <a:xfrm>
            <a:off x="1295400" y="5969000"/>
            <a:ext cx="7305675" cy="279400"/>
          </a:xfrm>
          <a:prstGeom prst="rect">
            <a:avLst/>
          </a:prstGeom>
        </p:spPr>
        <p:txBody>
          <a:bodyPr vert="horz" lIns="91440" tIns="45720" rIns="91440" bIns="45720" rtlCol="0" anchor="ctr"/>
          <a:lstStyle>
            <a:lvl1pPr algn="l" fontAlgn="auto">
              <a:spcBef>
                <a:spcPts val="0"/>
              </a:spcBef>
              <a:spcAft>
                <a:spcPts val="0"/>
              </a:spcAft>
              <a:defRPr sz="1000" b="0" i="0" dirty="0">
                <a:solidFill>
                  <a:schemeClr val="tx1"/>
                </a:solidFill>
                <a:effectLst/>
                <a:latin typeface="+mn-lt"/>
                <a:cs typeface="+mn-cs"/>
              </a:defRPr>
            </a:lvl1pPr>
          </a:lstStyle>
          <a:p>
            <a:pPr>
              <a:defRPr/>
            </a:pPr>
            <a:endParaRPr lang="en-US" dirty="0"/>
          </a:p>
        </p:txBody>
      </p:sp>
      <p:sp>
        <p:nvSpPr>
          <p:cNvPr id="6" name="Slide Number Placeholder 5"/>
          <p:cNvSpPr>
            <a:spLocks noGrp="1"/>
          </p:cNvSpPr>
          <p:nvPr>
            <p:ph type="sldNum" sz="quarter" idx="4"/>
          </p:nvPr>
        </p:nvSpPr>
        <p:spPr>
          <a:xfrm>
            <a:off x="10353675" y="5969000"/>
            <a:ext cx="542925" cy="279400"/>
          </a:xfrm>
          <a:prstGeom prst="rect">
            <a:avLst/>
          </a:prstGeom>
        </p:spPr>
        <p:txBody>
          <a:bodyPr vert="horz" lIns="91440" tIns="45720" rIns="91440" bIns="45720" rtlCol="0" anchor="ctr"/>
          <a:lstStyle>
            <a:lvl1pPr algn="r" fontAlgn="auto">
              <a:spcBef>
                <a:spcPts val="0"/>
              </a:spcBef>
              <a:spcAft>
                <a:spcPts val="0"/>
              </a:spcAft>
              <a:defRPr sz="1000" b="0" i="0" dirty="0">
                <a:solidFill>
                  <a:schemeClr val="tx1"/>
                </a:solidFill>
                <a:effectLst/>
                <a:latin typeface="+mn-lt"/>
                <a:cs typeface="+mn-cs"/>
              </a:defRPr>
            </a:lvl1pPr>
          </a:lstStyle>
          <a:p>
            <a:pPr>
              <a:defRPr/>
            </a:pPr>
            <a:fld id="{B2BB411F-69D5-4A72-9BCE-383AC06A74E0}"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86" r:id="rId7"/>
    <p:sldLayoutId id="2147483693" r:id="rId8"/>
    <p:sldLayoutId id="2147483685" r:id="rId9"/>
    <p:sldLayoutId id="2147483684" r:id="rId10"/>
    <p:sldLayoutId id="2147483694" r:id="rId11"/>
    <p:sldLayoutId id="2147483695" r:id="rId12"/>
    <p:sldLayoutId id="2147483683" r:id="rId13"/>
    <p:sldLayoutId id="2147483696" r:id="rId14"/>
    <p:sldLayoutId id="2147483697" r:id="rId15"/>
    <p:sldLayoutId id="2147483698" r:id="rId16"/>
    <p:sldLayoutId id="2147483699" r:id="rId17"/>
  </p:sldLayoutIdLst>
  <p:txStyles>
    <p:titleStyle>
      <a:lvl1pPr algn="ctr" defTabSz="457200" rtl="0" fontAlgn="base">
        <a:spcBef>
          <a:spcPct val="0"/>
        </a:spcBef>
        <a:spcAft>
          <a:spcPct val="0"/>
        </a:spcAft>
        <a:defRPr sz="4400" kern="1200">
          <a:ln w="3175" cmpd="sng">
            <a:noFill/>
          </a:ln>
          <a:solidFill>
            <a:srgbClr val="262626"/>
          </a:solidFill>
          <a:latin typeface="+mj-lt"/>
          <a:ea typeface="+mj-ea"/>
          <a:cs typeface="+mj-cs"/>
        </a:defRPr>
      </a:lvl1pPr>
      <a:lvl2pPr algn="ctr" defTabSz="457200" rtl="0" fontAlgn="base">
        <a:spcBef>
          <a:spcPct val="0"/>
        </a:spcBef>
        <a:spcAft>
          <a:spcPct val="0"/>
        </a:spcAft>
        <a:defRPr sz="4400">
          <a:solidFill>
            <a:srgbClr val="262626"/>
          </a:solidFill>
          <a:latin typeface="Garamond" pitchFamily="18" charset="0"/>
        </a:defRPr>
      </a:lvl2pPr>
      <a:lvl3pPr algn="ctr" defTabSz="457200" rtl="0" fontAlgn="base">
        <a:spcBef>
          <a:spcPct val="0"/>
        </a:spcBef>
        <a:spcAft>
          <a:spcPct val="0"/>
        </a:spcAft>
        <a:defRPr sz="4400">
          <a:solidFill>
            <a:srgbClr val="262626"/>
          </a:solidFill>
          <a:latin typeface="Garamond" pitchFamily="18" charset="0"/>
        </a:defRPr>
      </a:lvl3pPr>
      <a:lvl4pPr algn="ctr" defTabSz="457200" rtl="0" fontAlgn="base">
        <a:spcBef>
          <a:spcPct val="0"/>
        </a:spcBef>
        <a:spcAft>
          <a:spcPct val="0"/>
        </a:spcAft>
        <a:defRPr sz="4400">
          <a:solidFill>
            <a:srgbClr val="262626"/>
          </a:solidFill>
          <a:latin typeface="Garamond" pitchFamily="18" charset="0"/>
        </a:defRPr>
      </a:lvl4pPr>
      <a:lvl5pPr algn="ctr" defTabSz="457200" rtl="0" fontAlgn="base">
        <a:spcBef>
          <a:spcPct val="0"/>
        </a:spcBef>
        <a:spcAft>
          <a:spcPct val="0"/>
        </a:spcAft>
        <a:defRPr sz="4400">
          <a:solidFill>
            <a:srgbClr val="262626"/>
          </a:solidFill>
          <a:latin typeface="Garamond"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fontAlgn="base">
        <a:spcBef>
          <a:spcPct val="20000"/>
        </a:spcBef>
        <a:spcAft>
          <a:spcPts val="600"/>
        </a:spcAft>
        <a:buClr>
          <a:schemeClr val="accent1"/>
        </a:buClr>
        <a:buSzPct val="115000"/>
        <a:buFont typeface="Arial" charset="0"/>
        <a:buChar char="•"/>
        <a:defRPr sz="2400" kern="1200">
          <a:solidFill>
            <a:srgbClr val="262626"/>
          </a:solidFill>
          <a:latin typeface="+mn-lt"/>
          <a:ea typeface="+mn-ea"/>
          <a:cs typeface="+mn-cs"/>
        </a:defRPr>
      </a:lvl1pPr>
      <a:lvl2pPr marL="742950" indent="-285750" algn="l" defTabSz="457200" rtl="0" fontAlgn="base">
        <a:spcBef>
          <a:spcPct val="20000"/>
        </a:spcBef>
        <a:spcAft>
          <a:spcPts val="600"/>
        </a:spcAft>
        <a:buClr>
          <a:schemeClr val="accent1"/>
        </a:buClr>
        <a:buSzPct val="115000"/>
        <a:buFont typeface="Arial" charset="0"/>
        <a:buChar char="•"/>
        <a:defRPr sz="2000" kern="1200">
          <a:solidFill>
            <a:srgbClr val="262626"/>
          </a:solidFill>
          <a:latin typeface="+mn-lt"/>
          <a:ea typeface="+mn-ea"/>
          <a:cs typeface="+mn-cs"/>
        </a:defRPr>
      </a:lvl2pPr>
      <a:lvl3pPr marL="1200150" indent="-285750" algn="l" defTabSz="457200" rtl="0" fontAlgn="base">
        <a:spcBef>
          <a:spcPct val="20000"/>
        </a:spcBef>
        <a:spcAft>
          <a:spcPts val="600"/>
        </a:spcAft>
        <a:buClr>
          <a:schemeClr val="accent1"/>
        </a:buClr>
        <a:buSzPct val="115000"/>
        <a:buFont typeface="Arial" charset="0"/>
        <a:buChar char="•"/>
        <a:defRPr kern="1200">
          <a:solidFill>
            <a:srgbClr val="262626"/>
          </a:solidFill>
          <a:latin typeface="+mn-lt"/>
          <a:ea typeface="+mn-ea"/>
          <a:cs typeface="+mn-cs"/>
        </a:defRPr>
      </a:lvl3pPr>
      <a:lvl4pPr marL="1543050" indent="-171450" algn="l" defTabSz="457200" rtl="0" fontAlgn="base">
        <a:spcBef>
          <a:spcPct val="20000"/>
        </a:spcBef>
        <a:spcAft>
          <a:spcPts val="600"/>
        </a:spcAft>
        <a:buClr>
          <a:schemeClr val="accent1"/>
        </a:buClr>
        <a:buSzPct val="115000"/>
        <a:buFont typeface="Arial" charset="0"/>
        <a:buChar char="•"/>
        <a:defRPr sz="1600" kern="1200">
          <a:solidFill>
            <a:srgbClr val="262626"/>
          </a:solidFill>
          <a:latin typeface="+mn-lt"/>
          <a:ea typeface="+mn-ea"/>
          <a:cs typeface="+mn-cs"/>
        </a:defRPr>
      </a:lvl4pPr>
      <a:lvl5pPr marL="2000250" indent="-171450" algn="l" defTabSz="457200" rtl="0" fontAlgn="base">
        <a:spcBef>
          <a:spcPct val="20000"/>
        </a:spcBef>
        <a:spcAft>
          <a:spcPts val="600"/>
        </a:spcAft>
        <a:buClr>
          <a:schemeClr val="accent1"/>
        </a:buClr>
        <a:buSzPct val="115000"/>
        <a:buFont typeface="Arial" charset="0"/>
        <a:buChar char="•"/>
        <a:defRPr sz="1400" kern="1200">
          <a:solidFill>
            <a:srgbClr val="262626"/>
          </a:solidFill>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ncbi.nlm.nih.gov/pubmed/21839467"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hyperlink" Target="http://www.ncbi.nlm.nih.gov/pubmed/21839467"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ctrTitle"/>
          </p:nvPr>
        </p:nvSpPr>
        <p:spPr>
          <a:xfrm>
            <a:off x="2339975" y="1722438"/>
            <a:ext cx="7624763" cy="1514475"/>
          </a:xfrm>
        </p:spPr>
        <p:txBody>
          <a:bodyPr/>
          <a:lstStyle/>
          <a:p>
            <a:r>
              <a:rPr lang="pt-BR" sz="3400" dirty="0" smtClean="0">
                <a:ln>
                  <a:noFill/>
                </a:ln>
              </a:rPr>
              <a:t> </a:t>
            </a:r>
            <a:r>
              <a:rPr lang="pt-BR" sz="1500" dirty="0" smtClean="0">
                <a:ln>
                  <a:noFill/>
                </a:ln>
              </a:rPr>
              <a:t>Restrição Hídrica em Neonatos com Taquipnéia Transitória - Estudo Controlado Randomizado </a:t>
            </a:r>
            <a:br>
              <a:rPr lang="pt-BR" sz="1500" dirty="0" smtClean="0">
                <a:ln>
                  <a:noFill/>
                </a:ln>
              </a:rPr>
            </a:br>
            <a:endParaRPr lang="pt-BR" sz="1500" dirty="0" smtClean="0">
              <a:ln>
                <a:noFill/>
              </a:ln>
            </a:endParaRPr>
          </a:p>
        </p:txBody>
      </p:sp>
      <p:sp>
        <p:nvSpPr>
          <p:cNvPr id="16387" name="Subtítulo 2"/>
          <p:cNvSpPr>
            <a:spLocks noGrp="1"/>
          </p:cNvSpPr>
          <p:nvPr>
            <p:ph type="subTitle" idx="1"/>
          </p:nvPr>
        </p:nvSpPr>
        <p:spPr>
          <a:xfrm>
            <a:off x="2692400" y="3690938"/>
            <a:ext cx="6815138" cy="1320800"/>
          </a:xfrm>
        </p:spPr>
        <p:txBody>
          <a:bodyPr>
            <a:normAutofit fontScale="70000" lnSpcReduction="20000"/>
          </a:bodyPr>
          <a:lstStyle/>
          <a:p>
            <a:r>
              <a:rPr lang="pt-BR" sz="2000" dirty="0" smtClean="0"/>
              <a:t>Apresentação</a:t>
            </a:r>
            <a:r>
              <a:rPr lang="pt-BR" sz="2000" dirty="0" smtClean="0"/>
              <a:t>: Liv </a:t>
            </a:r>
            <a:r>
              <a:rPr lang="pt-BR" sz="2000" dirty="0" smtClean="0"/>
              <a:t>Janoville Santana Sobral</a:t>
            </a:r>
          </a:p>
          <a:p>
            <a:r>
              <a:rPr lang="pt-BR" sz="2000" dirty="0" smtClean="0"/>
              <a:t>Unidade de Neonatologia do HRAS/HMIB/SES/DF</a:t>
            </a:r>
          </a:p>
          <a:p>
            <a:r>
              <a:rPr lang="pt-BR" sz="2000" dirty="0" smtClean="0"/>
              <a:t>Brasília, 15 de agosto de 2015</a:t>
            </a:r>
          </a:p>
          <a:p>
            <a:r>
              <a:rPr lang="pt-BR" sz="2000" dirty="0" smtClean="0">
                <a:hlinkClick r:id="rId2"/>
              </a:rPr>
              <a:t>www.paulomargotto.com.br</a:t>
            </a:r>
            <a:endParaRPr lang="pt-BR" sz="2000" dirty="0" smtClean="0"/>
          </a:p>
          <a:p>
            <a:endParaRPr lang="pt-BR" sz="2000" dirty="0" smtClean="0"/>
          </a:p>
          <a:p>
            <a:endParaRPr lang="pt-BR" sz="2000" dirty="0" smtClean="0"/>
          </a:p>
        </p:txBody>
      </p:sp>
      <p:sp>
        <p:nvSpPr>
          <p:cNvPr id="16388" name="Rectangle 4"/>
          <p:cNvSpPr>
            <a:spLocks noChangeArrowheads="1"/>
          </p:cNvSpPr>
          <p:nvPr/>
        </p:nvSpPr>
        <p:spPr bwMode="auto">
          <a:xfrm>
            <a:off x="2276475" y="2638425"/>
            <a:ext cx="7478713" cy="1130300"/>
          </a:xfrm>
          <a:prstGeom prst="rect">
            <a:avLst/>
          </a:prstGeom>
          <a:solidFill>
            <a:srgbClr val="FFFFFF"/>
          </a:solidFill>
          <a:ln w="9525">
            <a:noFill/>
            <a:miter lim="800000"/>
            <a:headEnd/>
            <a:tailEnd/>
          </a:ln>
          <a:effectLst/>
        </p:spPr>
        <p:txBody>
          <a:bodyPr anchor="ctr">
            <a:spAutoFit/>
          </a:bodyPr>
          <a:lstStyle/>
          <a:p>
            <a:pPr algn="ctr"/>
            <a:r>
              <a:rPr lang="en-US" dirty="0">
                <a:hlinkClick r:id="rId3"/>
              </a:rPr>
              <a:t>Randomized controlled trial of restrictive fluid management in transient tachypnea of the newborn.</a:t>
            </a:r>
            <a:endParaRPr lang="en-US" dirty="0"/>
          </a:p>
          <a:p>
            <a:pPr algn="ctr"/>
            <a:r>
              <a:rPr lang="en-US" sz="1600" dirty="0"/>
              <a:t>Stroustrup A, Trasande L, Holzman IR.</a:t>
            </a:r>
          </a:p>
          <a:p>
            <a:pPr algn="ctr"/>
            <a:r>
              <a:rPr lang="en-US" sz="1600" dirty="0"/>
              <a:t>J Pediatr. 2012 Jan;160(1):38-43.e1.</a:t>
            </a:r>
          </a:p>
        </p:txBody>
      </p:sp>
      <p:pic>
        <p:nvPicPr>
          <p:cNvPr id="16390" name="Picture 5"/>
          <p:cNvPicPr>
            <a:picLocks noChangeAspect="1" noChangeArrowheads="1"/>
          </p:cNvPicPr>
          <p:nvPr/>
        </p:nvPicPr>
        <p:blipFill>
          <a:blip r:embed="rId4"/>
          <a:srcRect/>
          <a:stretch>
            <a:fillRect/>
          </a:stretch>
        </p:blipFill>
        <p:spPr bwMode="auto">
          <a:xfrm>
            <a:off x="2222500" y="1420813"/>
            <a:ext cx="7794625" cy="11890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idx="4294967295"/>
          </p:nvPr>
        </p:nvSpPr>
        <p:spPr>
          <a:xfrm>
            <a:off x="1217613" y="1270000"/>
            <a:ext cx="9601200" cy="1303338"/>
          </a:xfrm>
        </p:spPr>
        <p:txBody>
          <a:bodyPr/>
          <a:lstStyle/>
          <a:p>
            <a:r>
              <a:rPr lang="pt-BR" dirty="0" smtClean="0">
                <a:ln>
                  <a:noFill/>
                </a:ln>
                <a:solidFill>
                  <a:srgbClr val="0000FF"/>
                </a:solidFill>
              </a:rPr>
              <a:t>Consultem o Artigo Integral</a:t>
            </a:r>
          </a:p>
        </p:txBody>
      </p:sp>
      <p:sp>
        <p:nvSpPr>
          <p:cNvPr id="72707" name="Rectangle 3"/>
          <p:cNvSpPr>
            <a:spLocks noGrp="1"/>
          </p:cNvSpPr>
          <p:nvPr>
            <p:ph type="body" idx="4294967295"/>
          </p:nvPr>
        </p:nvSpPr>
        <p:spPr>
          <a:xfrm>
            <a:off x="2419350" y="2166938"/>
            <a:ext cx="7680325" cy="3317875"/>
          </a:xfrm>
        </p:spPr>
        <p:txBody>
          <a:bodyPr/>
          <a:lstStyle/>
          <a:p>
            <a:r>
              <a:rPr lang="pt-BR" dirty="0" smtClean="0">
                <a:hlinkClick r:id="rId2"/>
              </a:rPr>
              <a:t>Randomized controlled trial of restrictive fluid management in transient tachypnea of the newborn.</a:t>
            </a:r>
            <a:endParaRPr lang="pt-BR" dirty="0" smtClean="0"/>
          </a:p>
          <a:p>
            <a:r>
              <a:rPr lang="pt-BR" dirty="0" smtClean="0"/>
              <a:t>Stroustrup A, Trasande L, Holzman IR.</a:t>
            </a:r>
          </a:p>
          <a:p>
            <a:r>
              <a:rPr lang="pt-BR" dirty="0" smtClean="0"/>
              <a:t>J Pediatr. 2012 Jan;160(1):38-43.e1.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marL="0" indent="0" algn="just">
              <a:lnSpc>
                <a:spcPct val="90000"/>
              </a:lnSpc>
              <a:buFont typeface="Arial" charset="0"/>
              <a:buNone/>
            </a:pPr>
            <a:r>
              <a:rPr lang="pt-BR" dirty="0" smtClean="0"/>
              <a:t>1) Introdução: </a:t>
            </a:r>
          </a:p>
          <a:p>
            <a:pPr marL="0" indent="0" algn="just">
              <a:lnSpc>
                <a:spcPct val="90000"/>
              </a:lnSpc>
            </a:pPr>
            <a:r>
              <a:rPr lang="pt-BR" dirty="0" smtClean="0"/>
              <a:t>Taquipnéia transitória do recém-nascido (TTRN) é uma síndrome de desconforto respiratório autolimitado que ocorre em pré-termos tardios ou termos.</a:t>
            </a:r>
          </a:p>
          <a:p>
            <a:pPr marL="0" indent="0" algn="just">
              <a:lnSpc>
                <a:spcPct val="90000"/>
              </a:lnSpc>
            </a:pPr>
            <a:r>
              <a:rPr lang="pt-BR" dirty="0" smtClean="0"/>
              <a:t>É relacionado a drenagem deficiente do líquido pulmonar após o parto, devido a um atraso dos canais de íon no epitélio pulmonar. </a:t>
            </a:r>
          </a:p>
          <a:p>
            <a:pPr marL="0" indent="0" algn="just">
              <a:lnSpc>
                <a:spcPct val="90000"/>
              </a:lnSpc>
            </a:pPr>
            <a:r>
              <a:rPr lang="pt-BR" dirty="0" smtClean="0"/>
              <a:t>A ausência da força mecânica do parto cesáreo também contribuem na etiologia da taquipnéia. </a:t>
            </a:r>
          </a:p>
          <a:p>
            <a:pPr marL="0" indent="0" algn="just">
              <a:lnSpc>
                <a:spcPct val="90000"/>
              </a:lnSpc>
            </a:pPr>
            <a:endParaRPr lang="pt-BR" dirty="0" smtClean="0"/>
          </a:p>
        </p:txBody>
      </p:sp>
      <p:sp>
        <p:nvSpPr>
          <p:cNvPr id="18435"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506663"/>
            <a:ext cx="9601200" cy="3317875"/>
          </a:xfrm>
        </p:spPr>
        <p:txBody>
          <a:bodyPr rtlCol="0">
            <a:noAutofit/>
          </a:bodyPr>
          <a:lstStyle/>
          <a:p>
            <a:pPr marL="0" indent="0" algn="just" fontAlgn="auto">
              <a:buFont typeface="Arial"/>
              <a:buNone/>
              <a:defRPr/>
            </a:pPr>
            <a:r>
              <a:rPr lang="pt-BR" dirty="0" smtClean="0">
                <a:solidFill>
                  <a:schemeClr val="tx1">
                    <a:lumMod val="85000"/>
                    <a:lumOff val="15000"/>
                  </a:schemeClr>
                </a:solidFill>
              </a:rPr>
              <a:t>1) Introdução: </a:t>
            </a:r>
          </a:p>
          <a:p>
            <a:pPr algn="just" fontAlgn="auto">
              <a:buFont typeface="Arial"/>
              <a:buChar char="•"/>
              <a:defRPr/>
            </a:pPr>
            <a:r>
              <a:rPr lang="pt-BR" dirty="0" smtClean="0">
                <a:solidFill>
                  <a:schemeClr val="tx1">
                    <a:lumMod val="85000"/>
                    <a:lumOff val="15000"/>
                  </a:schemeClr>
                </a:solidFill>
              </a:rPr>
              <a:t>Os sinais de TTRN incluem: taquipnéia, hipóxia e desconforto respiratório (DR).</a:t>
            </a:r>
          </a:p>
          <a:p>
            <a:pPr algn="just" fontAlgn="auto">
              <a:buFont typeface="Arial"/>
              <a:buChar char="•"/>
              <a:defRPr/>
            </a:pPr>
            <a:r>
              <a:rPr lang="pt-BR" dirty="0" smtClean="0">
                <a:solidFill>
                  <a:schemeClr val="tx1">
                    <a:lumMod val="85000"/>
                    <a:lumOff val="15000"/>
                  </a:schemeClr>
                </a:solidFill>
              </a:rPr>
              <a:t>O DR da TTRN tende a melhora nas primeiras 72-96 horas.</a:t>
            </a:r>
          </a:p>
          <a:p>
            <a:pPr algn="just" fontAlgn="auto">
              <a:buFont typeface="Arial"/>
              <a:buChar char="•"/>
              <a:defRPr/>
            </a:pPr>
            <a:r>
              <a:rPr lang="pt-BR" dirty="0" smtClean="0">
                <a:solidFill>
                  <a:schemeClr val="tx1">
                    <a:lumMod val="85000"/>
                    <a:lumOff val="15000"/>
                  </a:schemeClr>
                </a:solidFill>
              </a:rPr>
              <a:t>O tratamento de suporte inclui oxigenoterapia em baixa fração e/ou uso de pressão contínua em vias aéreas.</a:t>
            </a:r>
          </a:p>
        </p:txBody>
      </p:sp>
      <p:sp>
        <p:nvSpPr>
          <p:cNvPr id="19459"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506663"/>
            <a:ext cx="9601200" cy="3317875"/>
          </a:xfrm>
        </p:spPr>
        <p:txBody>
          <a:bodyPr rtlCol="0">
            <a:noAutofit/>
          </a:bodyPr>
          <a:lstStyle/>
          <a:p>
            <a:pPr marL="0" indent="0" algn="just" fontAlgn="auto">
              <a:buFont typeface="Arial"/>
              <a:buNone/>
              <a:defRPr/>
            </a:pPr>
            <a:r>
              <a:rPr lang="pt-BR" dirty="0" smtClean="0">
                <a:solidFill>
                  <a:schemeClr val="tx1">
                    <a:lumMod val="85000"/>
                    <a:lumOff val="15000"/>
                  </a:schemeClr>
                </a:solidFill>
              </a:rPr>
              <a:t>1) Introdução: </a:t>
            </a:r>
          </a:p>
          <a:p>
            <a:pPr algn="just" fontAlgn="auto">
              <a:buFont typeface="Arial"/>
              <a:buChar char="•"/>
              <a:defRPr/>
            </a:pPr>
            <a:r>
              <a:rPr lang="pt-BR" dirty="0" smtClean="0">
                <a:solidFill>
                  <a:schemeClr val="tx1">
                    <a:lumMod val="85000"/>
                    <a:lumOff val="15000"/>
                  </a:schemeClr>
                </a:solidFill>
              </a:rPr>
              <a:t>Significativo impacto social e financeiro (Internação em UTIN, além do atraso do vínculo mãe-filho).</a:t>
            </a:r>
          </a:p>
          <a:p>
            <a:pPr algn="just" fontAlgn="auto">
              <a:buFont typeface="Arial"/>
              <a:buChar char="•"/>
              <a:defRPr/>
            </a:pPr>
            <a:r>
              <a:rPr lang="pt-BR" dirty="0" smtClean="0">
                <a:solidFill>
                  <a:schemeClr val="tx1">
                    <a:lumMod val="85000"/>
                    <a:lumOff val="15000"/>
                  </a:schemeClr>
                </a:solidFill>
              </a:rPr>
              <a:t>Afora as medidas de suporte, nenhum outro tratamento foi identificado.</a:t>
            </a:r>
          </a:p>
          <a:p>
            <a:pPr algn="just" fontAlgn="auto">
              <a:buFont typeface="Arial"/>
              <a:buChar char="•"/>
              <a:defRPr/>
            </a:pPr>
            <a:r>
              <a:rPr lang="pt-BR" dirty="0" smtClean="0">
                <a:solidFill>
                  <a:schemeClr val="tx1">
                    <a:lumMod val="85000"/>
                    <a:lumOff val="15000"/>
                  </a:schemeClr>
                </a:solidFill>
              </a:rPr>
              <a:t>Uma redução da duração dos sintomas poderia ocasionar diminuição do tempo de internação e consequentemente de custos hospitalares.</a:t>
            </a:r>
          </a:p>
          <a:p>
            <a:pPr algn="just" fontAlgn="auto">
              <a:buFont typeface="Arial"/>
              <a:buChar char="•"/>
              <a:defRPr/>
            </a:pPr>
            <a:endParaRPr lang="pt-BR" dirty="0">
              <a:solidFill>
                <a:schemeClr val="tx1">
                  <a:lumMod val="85000"/>
                  <a:lumOff val="15000"/>
                </a:schemeClr>
              </a:solidFill>
            </a:endParaRPr>
          </a:p>
        </p:txBody>
      </p:sp>
      <p:sp>
        <p:nvSpPr>
          <p:cNvPr id="20483"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70138"/>
            <a:ext cx="9601200" cy="3319462"/>
          </a:xfrm>
        </p:spPr>
        <p:txBody>
          <a:bodyPr rtlCol="0">
            <a:noAutofit/>
          </a:bodyPr>
          <a:lstStyle/>
          <a:p>
            <a:pPr marL="0" indent="0" algn="just" fontAlgn="auto">
              <a:buFont typeface="Arial"/>
              <a:buNone/>
              <a:defRPr/>
            </a:pPr>
            <a:r>
              <a:rPr lang="pt-BR" dirty="0" smtClean="0">
                <a:solidFill>
                  <a:schemeClr val="tx1">
                    <a:lumMod val="85000"/>
                    <a:lumOff val="15000"/>
                  </a:schemeClr>
                </a:solidFill>
              </a:rPr>
              <a:t>1) Introdução: </a:t>
            </a:r>
          </a:p>
          <a:p>
            <a:pPr algn="just" fontAlgn="auto">
              <a:buFont typeface="Arial"/>
              <a:buChar char="•"/>
              <a:defRPr/>
            </a:pPr>
            <a:r>
              <a:rPr lang="pt-BR" dirty="0" smtClean="0">
                <a:solidFill>
                  <a:schemeClr val="tx1">
                    <a:lumMod val="85000"/>
                    <a:lumOff val="15000"/>
                  </a:schemeClr>
                </a:solidFill>
              </a:rPr>
              <a:t>No estudo é observado gerenciamento de fluidos em neonatos com TTRN, levantando a hipótese de que simulando a limitação fisiológica da ingesta hídrica oral (como ocorre em RN alimentados exclusivamente ao seio materno), aceleraria a resolução do DR causado pela TTRN.</a:t>
            </a:r>
          </a:p>
          <a:p>
            <a:pPr algn="just" fontAlgn="auto">
              <a:buFont typeface="Arial"/>
              <a:buChar char="•"/>
              <a:defRPr/>
            </a:pPr>
            <a:r>
              <a:rPr lang="pt-BR" dirty="0" smtClean="0">
                <a:solidFill>
                  <a:schemeClr val="tx1">
                    <a:lumMod val="85000"/>
                    <a:lumOff val="15000"/>
                  </a:schemeClr>
                </a:solidFill>
              </a:rPr>
              <a:t>Foram randomizados pacientes para receber a taxa hídrica diária padrão ou uma estratégia de restrição hídrica maior. </a:t>
            </a:r>
          </a:p>
          <a:p>
            <a:pPr algn="just" fontAlgn="auto">
              <a:buFont typeface="Arial"/>
              <a:buChar char="•"/>
              <a:defRPr/>
            </a:pPr>
            <a:r>
              <a:rPr lang="pt-BR" dirty="0" smtClean="0">
                <a:solidFill>
                  <a:schemeClr val="tx1">
                    <a:lumMod val="85000"/>
                    <a:lumOff val="15000"/>
                  </a:schemeClr>
                </a:solidFill>
              </a:rPr>
              <a:t>O desfecho primário foi a duração do suporte ventilatório. </a:t>
            </a:r>
            <a:endParaRPr lang="pt-BR" dirty="0">
              <a:solidFill>
                <a:schemeClr val="tx1">
                  <a:lumMod val="85000"/>
                  <a:lumOff val="15000"/>
                </a:schemeClr>
              </a:solidFill>
            </a:endParaRPr>
          </a:p>
        </p:txBody>
      </p:sp>
      <p:sp>
        <p:nvSpPr>
          <p:cNvPr id="21507"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70138"/>
            <a:ext cx="9601200" cy="3319462"/>
          </a:xfrm>
        </p:spPr>
        <p:txBody>
          <a:bodyPr rtlCol="0">
            <a:noAutofit/>
          </a:bodyPr>
          <a:lstStyle/>
          <a:p>
            <a:pPr marL="0" indent="0" algn="just" fontAlgn="auto">
              <a:buFont typeface="Arial"/>
              <a:buNone/>
              <a:defRPr/>
            </a:pPr>
            <a:r>
              <a:rPr lang="pt-BR" dirty="0" smtClean="0">
                <a:solidFill>
                  <a:schemeClr val="tx1">
                    <a:lumMod val="85000"/>
                    <a:lumOff val="15000"/>
                  </a:schemeClr>
                </a:solidFill>
              </a:rPr>
              <a:t>2) Métodos: </a:t>
            </a:r>
          </a:p>
          <a:p>
            <a:pPr algn="just" fontAlgn="auto">
              <a:buFont typeface="Arial"/>
              <a:buChar char="•"/>
              <a:defRPr/>
            </a:pPr>
            <a:r>
              <a:rPr lang="pt-BR" dirty="0" smtClean="0">
                <a:solidFill>
                  <a:schemeClr val="tx1">
                    <a:lumMod val="85000"/>
                    <a:lumOff val="15000"/>
                  </a:schemeClr>
                </a:solidFill>
              </a:rPr>
              <a:t>Estudo realizado em um único centro de atendimento terciário, RN provenientes do serviço com taxa de nascimento de aproximadamente 6000/ ano.</a:t>
            </a:r>
          </a:p>
          <a:p>
            <a:pPr algn="just" fontAlgn="auto">
              <a:buFont typeface="Arial"/>
              <a:buChar char="•"/>
              <a:defRPr/>
            </a:pPr>
            <a:r>
              <a:rPr lang="pt-BR" dirty="0" smtClean="0">
                <a:solidFill>
                  <a:schemeClr val="tx1">
                    <a:lumMod val="85000"/>
                    <a:lumOff val="15000"/>
                  </a:schemeClr>
                </a:solidFill>
              </a:rPr>
              <a:t>Amostra: RN entre 34-0/7 e 41-6/7 diagnosticados com TTRN não complicada nas primeiras 12 horas de vida.</a:t>
            </a:r>
          </a:p>
          <a:p>
            <a:pPr algn="just" fontAlgn="auto">
              <a:buFont typeface="Arial"/>
              <a:buChar char="•"/>
              <a:defRPr/>
            </a:pPr>
            <a:r>
              <a:rPr lang="pt-BR" dirty="0" smtClean="0">
                <a:solidFill>
                  <a:schemeClr val="tx1">
                    <a:lumMod val="85000"/>
                    <a:lumOff val="15000"/>
                  </a:schemeClr>
                </a:solidFill>
              </a:rPr>
              <a:t>TTRN foi diagnosticada através de clínica de desconforto respiratório e achados radiográficos compatíveis.</a:t>
            </a:r>
          </a:p>
        </p:txBody>
      </p:sp>
      <p:sp>
        <p:nvSpPr>
          <p:cNvPr id="22531"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70138"/>
            <a:ext cx="9601200" cy="3319462"/>
          </a:xfrm>
        </p:spPr>
        <p:txBody>
          <a:bodyPr>
            <a:noAutofit/>
          </a:bodyPr>
          <a:lstStyle/>
          <a:p>
            <a:pPr marL="0" indent="0" algn="just">
              <a:buFont typeface="Arial" charset="0"/>
              <a:buNone/>
            </a:pPr>
            <a:r>
              <a:rPr lang="pt-BR" dirty="0" smtClean="0"/>
              <a:t>2) Métodos: </a:t>
            </a:r>
          </a:p>
          <a:p>
            <a:pPr marL="0" indent="0" algn="just"/>
            <a:r>
              <a:rPr lang="pt-BR" dirty="0" smtClean="0"/>
              <a:t>Oxigenoterapia foi iniciada em pacientes com hipoxia (Sat &lt; 95%) e/ou hipercapnia (PaCO2 &gt; 50mmHg em ar ambiente).</a:t>
            </a:r>
          </a:p>
          <a:p>
            <a:pPr marL="0" indent="0" algn="just"/>
            <a:r>
              <a:rPr lang="pt-BR" dirty="0" smtClean="0"/>
              <a:t>O suporte ventilatório foi determinado pelo médico assistente. </a:t>
            </a:r>
          </a:p>
          <a:p>
            <a:pPr marL="0" indent="0" algn="just"/>
            <a:r>
              <a:rPr lang="pt-BR" dirty="0" smtClean="0"/>
              <a:t>O desmame ou suspensão foram realizados de acordo com a prática clínica padrão.</a:t>
            </a:r>
          </a:p>
          <a:p>
            <a:pPr marL="0" indent="0" algn="just"/>
            <a:endParaRPr lang="pt-BR" dirty="0" smtClean="0"/>
          </a:p>
          <a:p>
            <a:pPr marL="0" indent="0" algn="just"/>
            <a:endParaRPr lang="pt-BR" dirty="0" smtClean="0"/>
          </a:p>
        </p:txBody>
      </p:sp>
      <p:sp>
        <p:nvSpPr>
          <p:cNvPr id="23555"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70138"/>
            <a:ext cx="9601200" cy="3319462"/>
          </a:xfrm>
        </p:spPr>
        <p:txBody>
          <a:bodyPr>
            <a:noAutofit/>
          </a:bodyPr>
          <a:lstStyle/>
          <a:p>
            <a:pPr marL="0" indent="0" algn="just">
              <a:buFont typeface="Arial" charset="0"/>
              <a:buNone/>
            </a:pPr>
            <a:r>
              <a:rPr lang="pt-BR" dirty="0" smtClean="0"/>
              <a:t>2) Métodos: </a:t>
            </a:r>
          </a:p>
          <a:p>
            <a:pPr marL="0" indent="0" algn="just"/>
            <a:r>
              <a:rPr lang="pt-BR" dirty="0" smtClean="0"/>
              <a:t>A amostra foi selecionada na Instituição a partir de 1 de agosto até 2 de setembro de 2010. (RegistroNCT01225029)</a:t>
            </a:r>
          </a:p>
          <a:p>
            <a:pPr marL="0" indent="0" algn="just"/>
            <a:r>
              <a:rPr lang="pt-BR" dirty="0" smtClean="0"/>
              <a:t>Foram excluídos RN com anomalia genética, malformação congênita dos pulmões, vias aéreas, coração ou outro sistema que poderia produzir desconforto respiratório.</a:t>
            </a:r>
          </a:p>
          <a:p>
            <a:pPr marL="0" indent="0" algn="just"/>
            <a:r>
              <a:rPr lang="pt-BR" dirty="0" smtClean="0"/>
              <a:t>RN submetidos a rastreio e/ou tratamento de sepse também foram excluídos, para evitar inclusão involuntária de RN com pneumonia. </a:t>
            </a:r>
          </a:p>
          <a:p>
            <a:pPr marL="0" indent="0" algn="just"/>
            <a:endParaRPr lang="pt-BR" dirty="0" smtClean="0"/>
          </a:p>
        </p:txBody>
      </p:sp>
      <p:sp>
        <p:nvSpPr>
          <p:cNvPr id="24579"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70138"/>
            <a:ext cx="9601200" cy="3319462"/>
          </a:xfrm>
        </p:spPr>
        <p:txBody>
          <a:bodyPr>
            <a:noAutofit/>
          </a:bodyPr>
          <a:lstStyle/>
          <a:p>
            <a:pPr marL="0" indent="0" algn="just">
              <a:buFont typeface="Arial" charset="0"/>
              <a:buNone/>
            </a:pPr>
            <a:r>
              <a:rPr lang="pt-BR" dirty="0" smtClean="0"/>
              <a:t>2) Métodos: </a:t>
            </a:r>
          </a:p>
          <a:p>
            <a:pPr marL="0" indent="0" algn="just"/>
            <a:r>
              <a:rPr lang="pt-BR" dirty="0" smtClean="0"/>
              <a:t>RN com líquido amniótico meconial também foram excluídos para evitar inclusão inadvertida da síndrome de aspiração meconial (SAM).</a:t>
            </a:r>
          </a:p>
          <a:p>
            <a:pPr marL="0" indent="0" algn="just"/>
            <a:r>
              <a:rPr lang="pt-BR" dirty="0" smtClean="0"/>
              <a:t>Pacientes com critérios diagnósticos para doença da membrana hialina (DMH), com uso de surfactante, radiografia compatível com infiltrado reticulo-granular e hipoxia requerendo fração inspirada de O2 ≥ 40% para manter saturação ≥ 92%, não foram elegíveis para o estudo, ou foram removidos após diagnósticos.</a:t>
            </a:r>
          </a:p>
          <a:p>
            <a:pPr marL="0" indent="0" algn="just"/>
            <a:r>
              <a:rPr lang="pt-BR" dirty="0" smtClean="0"/>
              <a:t>Pacientes com outra doença respiratória além da TTRN foram excluídos.</a:t>
            </a:r>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p:txBody>
      </p:sp>
      <p:sp>
        <p:nvSpPr>
          <p:cNvPr id="25603"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601200" cy="3319463"/>
          </a:xfrm>
        </p:spPr>
        <p:txBody>
          <a:bodyPr rtlCol="0">
            <a:noAutofit/>
          </a:bodyPr>
          <a:lstStyle/>
          <a:p>
            <a:pPr marL="0" indent="0" algn="just" fontAlgn="auto">
              <a:buFont typeface="Arial"/>
              <a:buNone/>
              <a:defRPr/>
            </a:pPr>
            <a:r>
              <a:rPr lang="pt-BR" dirty="0" smtClean="0">
                <a:solidFill>
                  <a:schemeClr val="tx1">
                    <a:lumMod val="85000"/>
                    <a:lumOff val="15000"/>
                  </a:schemeClr>
                </a:solidFill>
              </a:rPr>
              <a:t>2) Métodos: </a:t>
            </a:r>
          </a:p>
          <a:p>
            <a:pPr algn="just" fontAlgn="auto">
              <a:buFont typeface="Arial"/>
              <a:buChar char="•"/>
              <a:defRPr/>
            </a:pPr>
            <a:r>
              <a:rPr lang="pt-BR" dirty="0" smtClean="0">
                <a:solidFill>
                  <a:schemeClr val="tx1">
                    <a:lumMod val="85000"/>
                    <a:lumOff val="15000"/>
                  </a:schemeClr>
                </a:solidFill>
              </a:rPr>
              <a:t>Foi obtido termo de consentimento dos familiares.</a:t>
            </a:r>
          </a:p>
          <a:p>
            <a:pPr algn="just" fontAlgn="auto">
              <a:buFont typeface="Arial"/>
              <a:buChar char="•"/>
              <a:defRPr/>
            </a:pPr>
            <a:r>
              <a:rPr lang="pt-BR" dirty="0" smtClean="0">
                <a:solidFill>
                  <a:schemeClr val="tx1">
                    <a:lumMod val="85000"/>
                    <a:lumOff val="15000"/>
                  </a:schemeClr>
                </a:solidFill>
              </a:rPr>
              <a:t>O estudo foi aprovado pelo Programa de proteção aos seres humanos do Monte Sinai.</a:t>
            </a:r>
          </a:p>
          <a:p>
            <a:pPr algn="just" fontAlgn="auto">
              <a:buFont typeface="Arial"/>
              <a:buChar char="•"/>
              <a:defRPr/>
            </a:pPr>
            <a:r>
              <a:rPr lang="pt-BR" dirty="0" smtClean="0">
                <a:solidFill>
                  <a:schemeClr val="tx1">
                    <a:lumMod val="85000"/>
                    <a:lumOff val="15000"/>
                  </a:schemeClr>
                </a:solidFill>
              </a:rPr>
              <a:t>Neonatos foram alternativamente triados para receber ora taxa hídrica diária padrão ou restrição baseada no diagnóstico da TTRN.</a:t>
            </a:r>
          </a:p>
          <a:p>
            <a:pPr algn="just" fontAlgn="auto">
              <a:buFont typeface="Arial"/>
              <a:buChar char="•"/>
              <a:defRPr/>
            </a:pPr>
            <a:r>
              <a:rPr lang="pt-BR" dirty="0" smtClean="0">
                <a:solidFill>
                  <a:schemeClr val="tx1">
                    <a:lumMod val="85000"/>
                    <a:lumOff val="15000"/>
                  </a:schemeClr>
                </a:solidFill>
              </a:rPr>
              <a:t> A taxa hídrica padrão foi determinada como 80mL/Kg/dia no 1º dia de vida para RNPT (IG: 34-0/7 e 36-6/7) e 60mL/Kg/dia  no 1º dia de vida dos RNT (IG: 37-0/7 e 41-6/7)</a:t>
            </a:r>
          </a:p>
          <a:p>
            <a:pPr algn="just" fontAlgn="auto">
              <a:buFont typeface="Arial"/>
              <a:buChar char="•"/>
              <a:defRPr/>
            </a:pPr>
            <a:endParaRPr lang="pt-BR" dirty="0">
              <a:solidFill>
                <a:schemeClr val="tx1">
                  <a:lumMod val="85000"/>
                  <a:lumOff val="15000"/>
                </a:schemeClr>
              </a:solidFill>
            </a:endParaRPr>
          </a:p>
          <a:p>
            <a:pPr marL="0" indent="0" algn="just" fontAlgn="auto">
              <a:buFont typeface="Arial"/>
              <a:buNone/>
              <a:defRPr/>
            </a:pPr>
            <a:endParaRPr lang="pt-BR" dirty="0" smtClean="0">
              <a:solidFill>
                <a:schemeClr val="tx1">
                  <a:lumMod val="85000"/>
                  <a:lumOff val="15000"/>
                </a:schemeClr>
              </a:solidFill>
            </a:endParaRPr>
          </a:p>
          <a:p>
            <a:pPr marL="0" indent="0" algn="just" fontAlgn="auto">
              <a:buFont typeface="Arial"/>
              <a:buNone/>
              <a:defRPr/>
            </a:pPr>
            <a:endParaRPr lang="pt-BR" dirty="0">
              <a:solidFill>
                <a:schemeClr val="tx1">
                  <a:lumMod val="85000"/>
                  <a:lumOff val="15000"/>
                </a:schemeClr>
              </a:solidFill>
            </a:endParaRPr>
          </a:p>
          <a:p>
            <a:pPr marL="0" indent="0" algn="just" fontAlgn="auto">
              <a:buFont typeface="Arial"/>
              <a:buNone/>
              <a:defRPr/>
            </a:pPr>
            <a:endParaRPr lang="pt-BR" dirty="0" smtClean="0">
              <a:solidFill>
                <a:schemeClr val="tx1">
                  <a:lumMod val="85000"/>
                  <a:lumOff val="15000"/>
                </a:schemeClr>
              </a:solidFill>
            </a:endParaRPr>
          </a:p>
          <a:p>
            <a:pPr marL="0" indent="0" algn="just" fontAlgn="auto">
              <a:buFont typeface="Arial"/>
              <a:buNone/>
              <a:defRPr/>
            </a:pPr>
            <a:endParaRPr lang="pt-BR" dirty="0">
              <a:solidFill>
                <a:schemeClr val="tx1">
                  <a:lumMod val="85000"/>
                  <a:lumOff val="15000"/>
                </a:schemeClr>
              </a:solidFill>
            </a:endParaRPr>
          </a:p>
          <a:p>
            <a:pPr marL="0" indent="0" algn="just" fontAlgn="auto">
              <a:buFont typeface="Arial"/>
              <a:buNone/>
              <a:defRPr/>
            </a:pPr>
            <a:endParaRPr lang="pt-BR" dirty="0" smtClean="0">
              <a:solidFill>
                <a:schemeClr val="tx1">
                  <a:lumMod val="85000"/>
                  <a:lumOff val="15000"/>
                </a:schemeClr>
              </a:solidFill>
            </a:endParaRPr>
          </a:p>
        </p:txBody>
      </p:sp>
      <p:sp>
        <p:nvSpPr>
          <p:cNvPr id="26627"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601200" cy="3319463"/>
          </a:xfrm>
        </p:spPr>
        <p:txBody>
          <a:bodyPr>
            <a:noAutofit/>
          </a:bodyPr>
          <a:lstStyle/>
          <a:p>
            <a:pPr marL="0" indent="0" algn="just">
              <a:buFont typeface="Arial" charset="0"/>
              <a:buNone/>
            </a:pPr>
            <a:r>
              <a:rPr lang="pt-BR" dirty="0" smtClean="0"/>
              <a:t>2) Métodos: </a:t>
            </a:r>
          </a:p>
          <a:p>
            <a:pPr marL="0" indent="0" algn="just"/>
            <a:r>
              <a:rPr lang="pt-BR" dirty="0" smtClean="0"/>
              <a:t>A restrição hídrica foi definida como 60mL/Kg/dia no 1º dia  em RNPT e 40mL/Kg/dia no 1º dia de RNT.</a:t>
            </a:r>
          </a:p>
          <a:p>
            <a:pPr marL="0" indent="0" algn="just"/>
            <a:r>
              <a:rPr lang="pt-BR" dirty="0" smtClean="0"/>
              <a:t>A ingesta hídrica total foi calculado como a combinação de taxa hídrica (Th)  venosa e taxa hídrica oral. </a:t>
            </a:r>
          </a:p>
          <a:p>
            <a:pPr marL="0" indent="0" algn="just"/>
            <a:r>
              <a:rPr lang="pt-BR" dirty="0" smtClean="0"/>
              <a:t>A equipe médica assistente decidiu sobre o manejo hídrico EV após o volume inicial.</a:t>
            </a:r>
          </a:p>
          <a:p>
            <a:pPr marL="0" indent="0" algn="just"/>
            <a:r>
              <a:rPr lang="pt-BR" dirty="0" smtClean="0"/>
              <a:t>Geralmente o volume foi progredido em 20mL/Kg/dia para todos os pacientes até 150mL/Kg/dia ou a taxa diária ter sido alcançada. </a:t>
            </a:r>
          </a:p>
          <a:p>
            <a:pPr marL="0" indent="0" algn="just"/>
            <a:endParaRPr lang="pt-BR" dirty="0" smtClean="0"/>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p:txBody>
      </p:sp>
      <p:sp>
        <p:nvSpPr>
          <p:cNvPr id="27651"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601200" cy="3319463"/>
          </a:xfrm>
        </p:spPr>
        <p:txBody>
          <a:bodyPr rtlCol="0">
            <a:noAutofit/>
          </a:bodyPr>
          <a:lstStyle/>
          <a:p>
            <a:pPr marL="0" indent="0" algn="just" fontAlgn="auto">
              <a:buFont typeface="Arial"/>
              <a:buNone/>
              <a:defRPr/>
            </a:pPr>
            <a:r>
              <a:rPr lang="pt-BR" dirty="0" smtClean="0">
                <a:solidFill>
                  <a:schemeClr val="tx1">
                    <a:lumMod val="85000"/>
                    <a:lumOff val="15000"/>
                  </a:schemeClr>
                </a:solidFill>
              </a:rPr>
              <a:t>2) Métodos: </a:t>
            </a:r>
          </a:p>
          <a:p>
            <a:pPr algn="just" fontAlgn="auto">
              <a:buFont typeface="Arial"/>
              <a:buChar char="•"/>
              <a:defRPr/>
            </a:pPr>
            <a:r>
              <a:rPr lang="pt-BR" dirty="0" smtClean="0">
                <a:solidFill>
                  <a:schemeClr val="tx1">
                    <a:lumMod val="85000"/>
                    <a:lumOff val="15000"/>
                  </a:schemeClr>
                </a:solidFill>
              </a:rPr>
              <a:t>O registro da taxa hídrica foi descontinuado quando os pacientes atingiram a Th  oral ou as 72 horas de vida.</a:t>
            </a:r>
          </a:p>
          <a:p>
            <a:pPr algn="just" fontAlgn="auto">
              <a:buFont typeface="Arial"/>
              <a:buChar char="•"/>
              <a:defRPr/>
            </a:pPr>
            <a:r>
              <a:rPr lang="pt-BR" dirty="0" smtClean="0">
                <a:solidFill>
                  <a:schemeClr val="tx1">
                    <a:lumMod val="85000"/>
                    <a:lumOff val="15000"/>
                  </a:schemeClr>
                </a:solidFill>
              </a:rPr>
              <a:t>A seleção dos grupos era de conhecimento da equipe e familiares.</a:t>
            </a:r>
          </a:p>
          <a:p>
            <a:pPr algn="just" fontAlgn="auto">
              <a:buFont typeface="Arial"/>
              <a:buChar char="•"/>
              <a:defRPr/>
            </a:pPr>
            <a:r>
              <a:rPr lang="pt-BR" dirty="0" smtClean="0">
                <a:solidFill>
                  <a:schemeClr val="tx1">
                    <a:lumMod val="85000"/>
                    <a:lumOff val="15000"/>
                  </a:schemeClr>
                </a:solidFill>
              </a:rPr>
              <a:t>A segurança do estudo foi verificada diariamente. Indicadores de desidratação (peso diário, débito urinário, sódio sérico diário, ureia, creatinina, glicose e bilirrubinas).</a:t>
            </a:r>
            <a:endParaRPr lang="pt-BR" dirty="0">
              <a:solidFill>
                <a:schemeClr val="tx1">
                  <a:lumMod val="85000"/>
                  <a:lumOff val="15000"/>
                </a:schemeClr>
              </a:solidFill>
            </a:endParaRPr>
          </a:p>
          <a:p>
            <a:pPr marL="0" indent="0" algn="just" fontAlgn="auto">
              <a:buFont typeface="Arial"/>
              <a:buNone/>
              <a:defRPr/>
            </a:pPr>
            <a:endParaRPr lang="pt-BR" dirty="0" smtClean="0">
              <a:solidFill>
                <a:schemeClr val="tx1">
                  <a:lumMod val="85000"/>
                  <a:lumOff val="15000"/>
                </a:schemeClr>
              </a:solidFill>
            </a:endParaRPr>
          </a:p>
          <a:p>
            <a:pPr marL="0" indent="0" algn="just" fontAlgn="auto">
              <a:buFont typeface="Arial"/>
              <a:buNone/>
              <a:defRPr/>
            </a:pPr>
            <a:endParaRPr lang="pt-BR" dirty="0">
              <a:solidFill>
                <a:schemeClr val="tx1">
                  <a:lumMod val="85000"/>
                  <a:lumOff val="15000"/>
                </a:schemeClr>
              </a:solidFill>
            </a:endParaRPr>
          </a:p>
          <a:p>
            <a:pPr marL="0" indent="0" algn="just" fontAlgn="auto">
              <a:buFont typeface="Arial"/>
              <a:buNone/>
              <a:defRPr/>
            </a:pPr>
            <a:endParaRPr lang="pt-BR" dirty="0" smtClean="0">
              <a:solidFill>
                <a:schemeClr val="tx1">
                  <a:lumMod val="85000"/>
                  <a:lumOff val="15000"/>
                </a:schemeClr>
              </a:solidFill>
            </a:endParaRPr>
          </a:p>
          <a:p>
            <a:pPr marL="0" indent="0" algn="just" fontAlgn="auto">
              <a:buFont typeface="Arial"/>
              <a:buNone/>
              <a:defRPr/>
            </a:pPr>
            <a:endParaRPr lang="pt-BR" dirty="0">
              <a:solidFill>
                <a:schemeClr val="tx1">
                  <a:lumMod val="85000"/>
                  <a:lumOff val="15000"/>
                </a:schemeClr>
              </a:solidFill>
            </a:endParaRPr>
          </a:p>
          <a:p>
            <a:pPr marL="0" indent="0" algn="just" fontAlgn="auto">
              <a:buFont typeface="Arial"/>
              <a:buNone/>
              <a:defRPr/>
            </a:pPr>
            <a:endParaRPr lang="pt-BR" dirty="0" smtClean="0">
              <a:solidFill>
                <a:schemeClr val="tx1">
                  <a:lumMod val="85000"/>
                  <a:lumOff val="15000"/>
                </a:schemeClr>
              </a:solidFill>
            </a:endParaRPr>
          </a:p>
        </p:txBody>
      </p:sp>
      <p:sp>
        <p:nvSpPr>
          <p:cNvPr id="28675"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601200" cy="3319463"/>
          </a:xfrm>
        </p:spPr>
        <p:txBody>
          <a:bodyPr rtlCol="0">
            <a:noAutofit/>
          </a:bodyPr>
          <a:lstStyle/>
          <a:p>
            <a:pPr marL="0" indent="0" algn="just" fontAlgn="auto">
              <a:buFont typeface="Arial"/>
              <a:buNone/>
              <a:defRPr/>
            </a:pPr>
            <a:r>
              <a:rPr lang="pt-BR" dirty="0" smtClean="0">
                <a:solidFill>
                  <a:schemeClr val="tx1">
                    <a:lumMod val="85000"/>
                    <a:lumOff val="15000"/>
                  </a:schemeClr>
                </a:solidFill>
              </a:rPr>
              <a:t>2) Métodos: </a:t>
            </a:r>
          </a:p>
          <a:p>
            <a:pPr algn="just" fontAlgn="auto">
              <a:buFont typeface="Arial"/>
              <a:buChar char="•"/>
              <a:defRPr/>
            </a:pPr>
            <a:r>
              <a:rPr lang="pt-BR" dirty="0" smtClean="0">
                <a:solidFill>
                  <a:schemeClr val="tx1">
                    <a:lumMod val="85000"/>
                    <a:lumOff val="15000"/>
                  </a:schemeClr>
                </a:solidFill>
              </a:rPr>
              <a:t>O desfecho primário do estudo foi a duração total do suporte respiratório.</a:t>
            </a:r>
          </a:p>
          <a:p>
            <a:pPr algn="just" fontAlgn="auto">
              <a:buFont typeface="Arial"/>
              <a:buChar char="•"/>
              <a:defRPr/>
            </a:pPr>
            <a:r>
              <a:rPr lang="pt-BR" dirty="0" smtClean="0">
                <a:solidFill>
                  <a:schemeClr val="tx1">
                    <a:lumMod val="85000"/>
                    <a:lumOff val="15000"/>
                  </a:schemeClr>
                </a:solidFill>
              </a:rPr>
              <a:t>Desfecho secundário observado foi o tempo decorrido entre o tempo de nascimento até a primeira dieta enteral, além do tempo de permanência em unidade de terapia neonatal.</a:t>
            </a:r>
          </a:p>
          <a:p>
            <a:pPr algn="just" fontAlgn="auto">
              <a:buFont typeface="Arial"/>
              <a:buChar char="•"/>
              <a:defRPr/>
            </a:pPr>
            <a:r>
              <a:rPr lang="pt-BR" dirty="0" smtClean="0">
                <a:solidFill>
                  <a:schemeClr val="tx1">
                    <a:lumMod val="85000"/>
                    <a:lumOff val="15000"/>
                  </a:schemeClr>
                </a:solidFill>
              </a:rPr>
              <a:t>Os custos também foram avaliados (custo total da internação e custo de componentes – diretos ou indiretos)</a:t>
            </a:r>
            <a:endParaRPr lang="pt-BR" dirty="0">
              <a:solidFill>
                <a:schemeClr val="tx1">
                  <a:lumMod val="85000"/>
                  <a:lumOff val="15000"/>
                </a:schemeClr>
              </a:solidFill>
            </a:endParaRPr>
          </a:p>
          <a:p>
            <a:pPr marL="0" indent="0" algn="just" fontAlgn="auto">
              <a:buFont typeface="Arial"/>
              <a:buNone/>
              <a:defRPr/>
            </a:pPr>
            <a:endParaRPr lang="pt-BR" dirty="0" smtClean="0">
              <a:solidFill>
                <a:schemeClr val="tx1">
                  <a:lumMod val="85000"/>
                  <a:lumOff val="15000"/>
                </a:schemeClr>
              </a:solidFill>
            </a:endParaRPr>
          </a:p>
          <a:p>
            <a:pPr marL="0" indent="0" algn="just" fontAlgn="auto">
              <a:buFont typeface="Arial"/>
              <a:buNone/>
              <a:defRPr/>
            </a:pPr>
            <a:endParaRPr lang="pt-BR" dirty="0">
              <a:solidFill>
                <a:schemeClr val="tx1">
                  <a:lumMod val="85000"/>
                  <a:lumOff val="15000"/>
                </a:schemeClr>
              </a:solidFill>
            </a:endParaRPr>
          </a:p>
          <a:p>
            <a:pPr marL="0" indent="0" algn="just" fontAlgn="auto">
              <a:buFont typeface="Arial"/>
              <a:buNone/>
              <a:defRPr/>
            </a:pPr>
            <a:endParaRPr lang="pt-BR" dirty="0" smtClean="0">
              <a:solidFill>
                <a:schemeClr val="tx1">
                  <a:lumMod val="85000"/>
                  <a:lumOff val="15000"/>
                </a:schemeClr>
              </a:solidFill>
            </a:endParaRPr>
          </a:p>
          <a:p>
            <a:pPr marL="0" indent="0" algn="just" fontAlgn="auto">
              <a:buFont typeface="Arial"/>
              <a:buNone/>
              <a:defRPr/>
            </a:pPr>
            <a:endParaRPr lang="pt-BR" dirty="0">
              <a:solidFill>
                <a:schemeClr val="tx1">
                  <a:lumMod val="85000"/>
                  <a:lumOff val="15000"/>
                </a:schemeClr>
              </a:solidFill>
            </a:endParaRPr>
          </a:p>
          <a:p>
            <a:pPr marL="0" indent="0" algn="just" fontAlgn="auto">
              <a:buFont typeface="Arial"/>
              <a:buNone/>
              <a:defRPr/>
            </a:pPr>
            <a:endParaRPr lang="pt-BR" dirty="0" smtClean="0">
              <a:solidFill>
                <a:schemeClr val="tx1">
                  <a:lumMod val="85000"/>
                  <a:lumOff val="15000"/>
                </a:schemeClr>
              </a:solidFill>
            </a:endParaRPr>
          </a:p>
        </p:txBody>
      </p:sp>
      <p:sp>
        <p:nvSpPr>
          <p:cNvPr id="29699"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601200" cy="3319463"/>
          </a:xfrm>
        </p:spPr>
        <p:txBody>
          <a:bodyPr>
            <a:noAutofit/>
          </a:bodyPr>
          <a:lstStyle/>
          <a:p>
            <a:pPr marL="0" indent="0" algn="just">
              <a:buFont typeface="Arial" charset="0"/>
              <a:buNone/>
            </a:pPr>
            <a:r>
              <a:rPr lang="pt-BR" dirty="0" smtClean="0"/>
              <a:t>2) Métodos: </a:t>
            </a:r>
          </a:p>
          <a:p>
            <a:pPr marL="0" indent="0" algn="just"/>
            <a:r>
              <a:rPr lang="pt-BR" dirty="0" smtClean="0"/>
              <a:t>A determinação do tamanho da amostra foi realizado assumindo uma diferença significativa na duração do suporte ventilatório (8 horas). P=</a:t>
            </a:r>
            <a:r>
              <a:rPr lang="en-US" dirty="0" smtClean="0">
                <a:solidFill>
                  <a:schemeClr val="tx1"/>
                </a:solidFill>
              </a:rPr>
              <a:t> 0.05, and a Power of 80%. </a:t>
            </a:r>
            <a:r>
              <a:rPr lang="pt-BR" dirty="0" smtClean="0"/>
              <a:t>Foi atingido o tamanho da amostra de 32 pacientes em cada grupo.</a:t>
            </a:r>
          </a:p>
          <a:p>
            <a:pPr marL="0" indent="0" algn="just"/>
            <a:r>
              <a:rPr lang="pt-BR" dirty="0" smtClean="0"/>
              <a:t>Todos os desfechos e dados financeiros foram avaliados na base </a:t>
            </a:r>
            <a:r>
              <a:rPr lang="pt-BR" dirty="0" smtClean="0">
                <a:solidFill>
                  <a:schemeClr val="tx1"/>
                </a:solidFill>
              </a:rPr>
              <a:t>de intenção para tratar</a:t>
            </a:r>
          </a:p>
          <a:p>
            <a:pPr marL="0" indent="0" algn="just"/>
            <a:r>
              <a:rPr lang="pt-BR" dirty="0" smtClean="0">
                <a:solidFill>
                  <a:schemeClr val="tx1"/>
                </a:solidFill>
              </a:rPr>
              <a:t>Os testes realizados foram t-test, qui-quadrado, Curva de Kaplan-Meier e regressão de Cox.</a:t>
            </a:r>
          </a:p>
          <a:p>
            <a:pPr marL="0" indent="0" algn="just">
              <a:buFont typeface="Arial" charset="0"/>
              <a:buNone/>
            </a:pPr>
            <a:endParaRPr lang="pt-BR" dirty="0" smtClean="0">
              <a:solidFill>
                <a:schemeClr val="tx1"/>
              </a:solidFill>
            </a:endParaRPr>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p:txBody>
      </p:sp>
      <p:sp>
        <p:nvSpPr>
          <p:cNvPr id="30723"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601200" cy="3319463"/>
          </a:xfrm>
        </p:spPr>
        <p:txBody>
          <a:bodyPr>
            <a:noAutofit/>
          </a:bodyPr>
          <a:lstStyle/>
          <a:p>
            <a:pPr marL="0" indent="0" algn="just">
              <a:buFont typeface="Arial" charset="0"/>
              <a:buNone/>
            </a:pPr>
            <a:r>
              <a:rPr lang="pt-BR" dirty="0" smtClean="0"/>
              <a:t>2) Métodos: </a:t>
            </a:r>
          </a:p>
          <a:p>
            <a:pPr marL="0" indent="0" algn="just"/>
            <a:r>
              <a:rPr lang="pt-BR" dirty="0" smtClean="0"/>
              <a:t>Análises adicionais foram realizadas com base na duração do suporte respiratório associadas a classificação da TTRN em leve, moderada e severa (</a:t>
            </a:r>
            <a:r>
              <a:rPr lang="pt-BR" dirty="0" smtClean="0">
                <a:solidFill>
                  <a:srgbClr val="0000FF"/>
                </a:solidFill>
              </a:rPr>
              <a:t>Tabela I</a:t>
            </a:r>
            <a:r>
              <a:rPr lang="pt-BR" dirty="0" smtClean="0"/>
              <a:t>).</a:t>
            </a:r>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p:txBody>
      </p:sp>
      <p:sp>
        <p:nvSpPr>
          <p:cNvPr id="33795"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pic>
        <p:nvPicPr>
          <p:cNvPr id="33796" name="Imagem 4"/>
          <p:cNvPicPr>
            <a:picLocks noChangeAspect="1"/>
          </p:cNvPicPr>
          <p:nvPr/>
        </p:nvPicPr>
        <p:blipFill>
          <a:blip r:embed="rId2"/>
          <a:srcRect/>
          <a:stretch>
            <a:fillRect/>
          </a:stretch>
        </p:blipFill>
        <p:spPr bwMode="auto">
          <a:xfrm>
            <a:off x="3386138" y="3768725"/>
            <a:ext cx="5419725" cy="2266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601200" cy="3319463"/>
          </a:xfrm>
        </p:spPr>
        <p:txBody>
          <a:bodyPr>
            <a:noAutofit/>
          </a:bodyPr>
          <a:lstStyle/>
          <a:p>
            <a:pPr marL="0" indent="0" algn="just">
              <a:buFont typeface="Arial" charset="0"/>
              <a:buNone/>
            </a:pPr>
            <a:r>
              <a:rPr lang="pt-BR" dirty="0" smtClean="0"/>
              <a:t>3) Resultados: </a:t>
            </a:r>
          </a:p>
          <a:p>
            <a:pPr marL="0" indent="0" algn="just"/>
            <a:r>
              <a:rPr lang="pt-BR" dirty="0" smtClean="0"/>
              <a:t>73 neonatos fecharam critério, desses 67 foram autorizados a participar do estudo.</a:t>
            </a:r>
          </a:p>
          <a:p>
            <a:pPr marL="0" indent="0" algn="just"/>
            <a:r>
              <a:rPr lang="pt-BR" dirty="0" smtClean="0"/>
              <a:t>34 foram incluídos no grupo de hidratação convencional e 33 para restrição de fluidos. 2 pacientes do1º grupo e um do 2º grupo foram excluídos.</a:t>
            </a:r>
          </a:p>
          <a:p>
            <a:pPr marL="0" indent="0" algn="just"/>
            <a:r>
              <a:rPr lang="pt-BR" dirty="0" smtClean="0"/>
              <a:t>O estudo foi concluído com 32 pacientes em cada grupo (</a:t>
            </a:r>
            <a:r>
              <a:rPr lang="pt-BR" dirty="0" smtClean="0">
                <a:solidFill>
                  <a:srgbClr val="0000FF"/>
                </a:solidFill>
              </a:rPr>
              <a:t>Figura 1</a:t>
            </a:r>
            <a:r>
              <a:rPr lang="pt-BR" dirty="0" smtClean="0"/>
              <a:t>).</a:t>
            </a:r>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p:txBody>
      </p:sp>
      <p:sp>
        <p:nvSpPr>
          <p:cNvPr id="34819"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p:cNvPicPr>
            <a:picLocks noChangeAspect="1" noChangeArrowheads="1"/>
          </p:cNvPicPr>
          <p:nvPr/>
        </p:nvPicPr>
        <p:blipFill>
          <a:blip r:embed="rId2"/>
          <a:srcRect/>
          <a:stretch>
            <a:fillRect/>
          </a:stretch>
        </p:blipFill>
        <p:spPr bwMode="auto">
          <a:xfrm>
            <a:off x="2139950" y="163513"/>
            <a:ext cx="7848600" cy="616585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ângulo 7"/>
          <p:cNvSpPr/>
          <p:nvPr/>
        </p:nvSpPr>
        <p:spPr>
          <a:xfrm>
            <a:off x="3695700" y="4833938"/>
            <a:ext cx="4897438" cy="1952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35843" name="Espaço Reservado para Conteúdo 2"/>
          <p:cNvSpPr>
            <a:spLocks noGrp="1"/>
          </p:cNvSpPr>
          <p:nvPr>
            <p:ph idx="1"/>
          </p:nvPr>
        </p:nvSpPr>
        <p:spPr>
          <a:xfrm>
            <a:off x="1295400" y="2336800"/>
            <a:ext cx="9601200" cy="3319463"/>
          </a:xfrm>
        </p:spPr>
        <p:txBody>
          <a:bodyPr/>
          <a:lstStyle/>
          <a:p>
            <a:pPr marL="0" indent="0" algn="just">
              <a:buFont typeface="Arial" charset="0"/>
              <a:buNone/>
            </a:pPr>
            <a:r>
              <a:rPr lang="pt-BR" dirty="0" smtClean="0"/>
              <a:t>3) Resultados: </a:t>
            </a:r>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p:txBody>
      </p:sp>
      <p:sp>
        <p:nvSpPr>
          <p:cNvPr id="35844"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pic>
        <p:nvPicPr>
          <p:cNvPr id="35846" name="Imagem 4"/>
          <p:cNvPicPr>
            <a:picLocks noChangeAspect="1"/>
          </p:cNvPicPr>
          <p:nvPr/>
        </p:nvPicPr>
        <p:blipFill>
          <a:blip r:embed="rId2"/>
          <a:srcRect/>
          <a:stretch>
            <a:fillRect/>
          </a:stretch>
        </p:blipFill>
        <p:spPr bwMode="auto">
          <a:xfrm>
            <a:off x="3595688" y="2547938"/>
            <a:ext cx="5000625" cy="3657600"/>
          </a:xfrm>
          <a:prstGeom prst="rect">
            <a:avLst/>
          </a:prstGeom>
          <a:noFill/>
          <a:ln w="9525">
            <a:noFill/>
            <a:miter lim="800000"/>
            <a:headEnd/>
            <a:tailEnd/>
          </a:ln>
        </p:spPr>
      </p:pic>
      <p:pic>
        <p:nvPicPr>
          <p:cNvPr id="35847" name="Imagem 6"/>
          <p:cNvPicPr>
            <a:picLocks noChangeAspect="1"/>
          </p:cNvPicPr>
          <p:nvPr/>
        </p:nvPicPr>
        <p:blipFill>
          <a:blip r:embed="rId3"/>
          <a:srcRect/>
          <a:stretch>
            <a:fillRect/>
          </a:stretch>
        </p:blipFill>
        <p:spPr bwMode="auto">
          <a:xfrm>
            <a:off x="3938588" y="2092325"/>
            <a:ext cx="4810125" cy="304800"/>
          </a:xfrm>
          <a:prstGeom prst="rect">
            <a:avLst/>
          </a:prstGeom>
          <a:noFill/>
          <a:ln w="9525">
            <a:noFill/>
            <a:miter lim="800000"/>
            <a:headEnd/>
            <a:tailEnd/>
          </a:ln>
        </p:spPr>
      </p:pic>
      <p:sp>
        <p:nvSpPr>
          <p:cNvPr id="10" name="Seta para a direita 9"/>
          <p:cNvSpPr/>
          <p:nvPr/>
        </p:nvSpPr>
        <p:spPr>
          <a:xfrm rot="10800000">
            <a:off x="8593138" y="4833938"/>
            <a:ext cx="258762" cy="195262"/>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lang="pt-BR" dirty="0"/>
          </a:p>
        </p:txBody>
      </p:sp>
      <p:sp>
        <p:nvSpPr>
          <p:cNvPr id="35850" name="Text Box 10"/>
          <p:cNvSpPr txBox="1">
            <a:spLocks noChangeArrowheads="1"/>
          </p:cNvSpPr>
          <p:nvPr/>
        </p:nvSpPr>
        <p:spPr bwMode="auto">
          <a:xfrm>
            <a:off x="1041400" y="3786188"/>
            <a:ext cx="2736850" cy="2563812"/>
          </a:xfrm>
          <a:prstGeom prst="rect">
            <a:avLst/>
          </a:prstGeom>
          <a:noFill/>
          <a:ln w="9525">
            <a:noFill/>
            <a:miter lim="800000"/>
            <a:headEnd/>
            <a:tailEnd/>
          </a:ln>
          <a:effectLst/>
        </p:spPr>
        <p:txBody>
          <a:bodyPr wrap="none">
            <a:spAutoFit/>
          </a:bodyPr>
          <a:lstStyle/>
          <a:p>
            <a:pPr algn="ctr" defTabSz="914400"/>
            <a:r>
              <a:rPr lang="pt-BR" b="1" dirty="0">
                <a:solidFill>
                  <a:srgbClr val="0000FF"/>
                </a:solidFill>
              </a:rPr>
              <a:t>Características básicas</a:t>
            </a:r>
          </a:p>
          <a:p>
            <a:pPr algn="ctr" defTabSz="914400"/>
            <a:r>
              <a:rPr lang="pt-BR" b="1" dirty="0">
                <a:solidFill>
                  <a:srgbClr val="0000FF"/>
                </a:solidFill>
              </a:rPr>
              <a:t>dos dois grupos</a:t>
            </a:r>
          </a:p>
          <a:p>
            <a:pPr algn="ctr" defTabSz="914400"/>
            <a:r>
              <a:rPr lang="pt-BR" b="1" dirty="0">
                <a:solidFill>
                  <a:srgbClr val="0000FF"/>
                </a:solidFill>
              </a:rPr>
              <a:t>(Tabela II). Analisando</a:t>
            </a:r>
          </a:p>
          <a:p>
            <a:pPr algn="ctr" defTabSz="914400"/>
            <a:r>
              <a:rPr lang="pt-BR" b="1" dirty="0">
                <a:solidFill>
                  <a:srgbClr val="0000FF"/>
                </a:solidFill>
              </a:rPr>
              <a:t>todos os pacientes,</a:t>
            </a:r>
          </a:p>
          <a:p>
            <a:pPr algn="ctr" defTabSz="914400"/>
            <a:r>
              <a:rPr lang="pt-BR" b="1" dirty="0">
                <a:solidFill>
                  <a:srgbClr val="0000FF"/>
                </a:solidFill>
              </a:rPr>
              <a:t>diferenças quanto</a:t>
            </a:r>
          </a:p>
          <a:p>
            <a:pPr algn="ctr" defTabSz="914400"/>
            <a:r>
              <a:rPr lang="pt-BR" b="1" dirty="0">
                <a:solidFill>
                  <a:srgbClr val="0000FF"/>
                </a:solidFill>
              </a:rPr>
              <a:t>ao uso de</a:t>
            </a:r>
          </a:p>
          <a:p>
            <a:pPr algn="ctr" defTabSz="914400"/>
            <a:r>
              <a:rPr lang="pt-BR" b="1" dirty="0">
                <a:solidFill>
                  <a:srgbClr val="0000FF"/>
                </a:solidFill>
              </a:rPr>
              <a:t>esteróide </a:t>
            </a:r>
          </a:p>
          <a:p>
            <a:pPr algn="ctr" defTabSz="914400"/>
            <a:r>
              <a:rPr lang="pt-BR" b="1" dirty="0">
                <a:solidFill>
                  <a:srgbClr val="0000FF"/>
                </a:solidFill>
              </a:rPr>
              <a:t>pré-natal</a:t>
            </a:r>
          </a:p>
          <a:p>
            <a:pPr algn="ctr" defTabSz="914400"/>
            <a:r>
              <a:rPr lang="pt-BR" b="1" dirty="0">
                <a:solidFill>
                  <a:srgbClr val="0000FF"/>
                </a:solidFill>
              </a:rPr>
              <a:t>(mais no grupo padrão)</a:t>
            </a:r>
          </a:p>
        </p:txBody>
      </p:sp>
      <p:sp>
        <p:nvSpPr>
          <p:cNvPr id="35851" name="AutoShape 11"/>
          <p:cNvSpPr>
            <a:spLocks noChangeArrowheads="1"/>
          </p:cNvSpPr>
          <p:nvPr/>
        </p:nvSpPr>
        <p:spPr bwMode="auto">
          <a:xfrm>
            <a:off x="11023600" y="5872163"/>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Conteúdo 2"/>
          <p:cNvSpPr>
            <a:spLocks noGrp="1"/>
          </p:cNvSpPr>
          <p:nvPr>
            <p:ph idx="1"/>
          </p:nvPr>
        </p:nvSpPr>
        <p:spPr>
          <a:xfrm>
            <a:off x="949325" y="1798638"/>
            <a:ext cx="9601200" cy="3319462"/>
          </a:xfrm>
        </p:spPr>
        <p:txBody>
          <a:bodyPr/>
          <a:lstStyle/>
          <a:p>
            <a:pPr marL="0" indent="0" algn="just">
              <a:buFont typeface="Arial" charset="0"/>
              <a:buNone/>
            </a:pPr>
            <a:r>
              <a:rPr lang="pt-BR" dirty="0" smtClean="0"/>
              <a:t>3) Resultados: </a:t>
            </a:r>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a:p>
            <a:pPr marL="0" indent="0" algn="just">
              <a:buFont typeface="Arial" charset="0"/>
              <a:buNone/>
            </a:pPr>
            <a:endParaRPr lang="pt-BR" dirty="0" smtClean="0"/>
          </a:p>
        </p:txBody>
      </p:sp>
      <p:sp>
        <p:nvSpPr>
          <p:cNvPr id="36867" name="Título 1"/>
          <p:cNvSpPr>
            <a:spLocks noGrp="1"/>
          </p:cNvSpPr>
          <p:nvPr>
            <p:ph type="title"/>
          </p:nvPr>
        </p:nvSpPr>
        <p:spPr>
          <a:xfrm>
            <a:off x="1274763" y="587375"/>
            <a:ext cx="9601200" cy="1303338"/>
          </a:xfrm>
        </p:spPr>
        <p:txBody>
          <a:bodyPr/>
          <a:lstStyle/>
          <a:p>
            <a:r>
              <a:rPr lang="pt-BR" sz="3400" dirty="0" smtClean="0">
                <a:ln>
                  <a:noFill/>
                </a:ln>
              </a:rPr>
              <a:t> Restrição Hídrica em Neonatos com Taquipnéia Transitória - Estudo Controlado Randomizado </a:t>
            </a:r>
          </a:p>
        </p:txBody>
      </p:sp>
      <p:pic>
        <p:nvPicPr>
          <p:cNvPr id="36870" name="Imagem 6"/>
          <p:cNvPicPr>
            <a:picLocks noChangeAspect="1"/>
          </p:cNvPicPr>
          <p:nvPr/>
        </p:nvPicPr>
        <p:blipFill>
          <a:blip r:embed="rId2"/>
          <a:srcRect/>
          <a:stretch>
            <a:fillRect/>
          </a:stretch>
        </p:blipFill>
        <p:spPr bwMode="auto">
          <a:xfrm>
            <a:off x="3167063" y="1760538"/>
            <a:ext cx="5607050" cy="3514725"/>
          </a:xfrm>
          <a:prstGeom prst="rect">
            <a:avLst/>
          </a:prstGeom>
          <a:noFill/>
          <a:ln w="9525">
            <a:noFill/>
            <a:miter lim="800000"/>
            <a:headEnd/>
            <a:tailEnd/>
          </a:ln>
        </p:spPr>
      </p:pic>
      <p:sp>
        <p:nvSpPr>
          <p:cNvPr id="8" name="Seta para a direita 7"/>
          <p:cNvSpPr>
            <a:spLocks noChangeArrowheads="1"/>
          </p:cNvSpPr>
          <p:nvPr/>
        </p:nvSpPr>
        <p:spPr bwMode="auto">
          <a:xfrm rot="10800000">
            <a:off x="8734425" y="3292475"/>
            <a:ext cx="257175" cy="195263"/>
          </a:xfrm>
          <a:prstGeom prst="rightArrow">
            <a:avLst>
              <a:gd name="adj1" fmla="val 50000"/>
              <a:gd name="adj2" fmla="val 50024"/>
            </a:avLst>
          </a:prstGeom>
          <a:solidFill>
            <a:srgbClr val="DEB340"/>
          </a:solidFill>
          <a:ln w="15875" algn="ctr">
            <a:solidFill>
              <a:srgbClr val="A3832C"/>
            </a:solidFill>
            <a:miter lim="800000"/>
            <a:headEnd/>
            <a:tailEnd/>
          </a:ln>
        </p:spPr>
        <p:txBody>
          <a:bodyPr rot="10800000" anchor="ctr"/>
          <a:lstStyle/>
          <a:p>
            <a:pPr algn="ctr" fontAlgn="auto">
              <a:spcBef>
                <a:spcPts val="0"/>
              </a:spcBef>
              <a:spcAft>
                <a:spcPts val="0"/>
              </a:spcAft>
              <a:defRPr/>
            </a:pPr>
            <a:endParaRPr lang="pt-BR" dirty="0">
              <a:solidFill>
                <a:schemeClr val="lt1"/>
              </a:solidFill>
              <a:latin typeface="+mn-lt"/>
              <a:cs typeface="+mn-cs"/>
            </a:endParaRPr>
          </a:p>
        </p:txBody>
      </p:sp>
      <p:sp>
        <p:nvSpPr>
          <p:cNvPr id="9" name="Seta para a direita 8"/>
          <p:cNvSpPr>
            <a:spLocks noChangeArrowheads="1"/>
          </p:cNvSpPr>
          <p:nvPr/>
        </p:nvSpPr>
        <p:spPr bwMode="auto">
          <a:xfrm rot="10800000">
            <a:off x="8734425" y="3687763"/>
            <a:ext cx="257175" cy="195262"/>
          </a:xfrm>
          <a:prstGeom prst="rightArrow">
            <a:avLst>
              <a:gd name="adj1" fmla="val 50000"/>
              <a:gd name="adj2" fmla="val 50025"/>
            </a:avLst>
          </a:prstGeom>
          <a:solidFill>
            <a:srgbClr val="DEB340"/>
          </a:solidFill>
          <a:ln w="15875" algn="ctr">
            <a:solidFill>
              <a:srgbClr val="A3832C"/>
            </a:solidFill>
            <a:miter lim="800000"/>
            <a:headEnd/>
            <a:tailEnd/>
          </a:ln>
        </p:spPr>
        <p:txBody>
          <a:bodyPr rot="10800000" anchor="ctr"/>
          <a:lstStyle/>
          <a:p>
            <a:pPr algn="ctr" fontAlgn="auto">
              <a:spcBef>
                <a:spcPts val="0"/>
              </a:spcBef>
              <a:spcAft>
                <a:spcPts val="0"/>
              </a:spcAft>
              <a:defRPr/>
            </a:pPr>
            <a:endParaRPr lang="pt-BR" dirty="0">
              <a:solidFill>
                <a:schemeClr val="lt1"/>
              </a:solidFill>
              <a:latin typeface="+mn-lt"/>
              <a:cs typeface="+mn-cs"/>
            </a:endParaRPr>
          </a:p>
        </p:txBody>
      </p:sp>
      <p:pic>
        <p:nvPicPr>
          <p:cNvPr id="36874" name="Picture 10"/>
          <p:cNvPicPr>
            <a:picLocks noChangeAspect="1" noChangeArrowheads="1"/>
          </p:cNvPicPr>
          <p:nvPr/>
        </p:nvPicPr>
        <p:blipFill>
          <a:blip r:embed="rId3"/>
          <a:srcRect/>
          <a:stretch>
            <a:fillRect/>
          </a:stretch>
        </p:blipFill>
        <p:spPr bwMode="auto">
          <a:xfrm>
            <a:off x="4119563" y="5257800"/>
            <a:ext cx="4448175" cy="1017588"/>
          </a:xfrm>
          <a:prstGeom prst="rect">
            <a:avLst/>
          </a:prstGeom>
          <a:noFill/>
        </p:spPr>
      </p:pic>
      <p:sp>
        <p:nvSpPr>
          <p:cNvPr id="36875" name="Text Box 11"/>
          <p:cNvSpPr txBox="1">
            <a:spLocks noChangeArrowheads="1"/>
          </p:cNvSpPr>
          <p:nvPr/>
        </p:nvSpPr>
        <p:spPr bwMode="auto">
          <a:xfrm>
            <a:off x="647700" y="3684588"/>
            <a:ext cx="2587625" cy="1368425"/>
          </a:xfrm>
          <a:prstGeom prst="rect">
            <a:avLst/>
          </a:prstGeom>
          <a:noFill/>
          <a:ln w="9525">
            <a:noFill/>
            <a:miter lim="800000"/>
            <a:headEnd/>
            <a:tailEnd/>
          </a:ln>
          <a:effectLst/>
        </p:spPr>
        <p:txBody>
          <a:bodyPr wrap="none">
            <a:spAutoFit/>
          </a:bodyPr>
          <a:lstStyle/>
          <a:p>
            <a:pPr algn="ctr" defTabSz="914400"/>
            <a:r>
              <a:rPr lang="pt-BR" sz="1400" dirty="0">
                <a:solidFill>
                  <a:srgbClr val="0000FF"/>
                </a:solidFill>
              </a:rPr>
              <a:t>Nos </a:t>
            </a:r>
            <a:r>
              <a:rPr lang="pt-BR" sz="1400" b="1" dirty="0">
                <a:solidFill>
                  <a:srgbClr val="0000FF"/>
                </a:solidFill>
              </a:rPr>
              <a:t>pacientes com severa</a:t>
            </a:r>
          </a:p>
          <a:p>
            <a:pPr algn="ctr" defTabSz="914400"/>
            <a:r>
              <a:rPr lang="pt-BR" sz="1400" b="1" dirty="0">
                <a:solidFill>
                  <a:srgbClr val="0000FF"/>
                </a:solidFill>
              </a:rPr>
              <a:t>TTRN,</a:t>
            </a:r>
            <a:r>
              <a:rPr lang="pt-BR" sz="1400" dirty="0">
                <a:solidFill>
                  <a:srgbClr val="0000FF"/>
                </a:solidFill>
              </a:rPr>
              <a:t> observamos diferenças</a:t>
            </a:r>
          </a:p>
          <a:p>
            <a:pPr algn="ctr" defTabSz="914400"/>
            <a:r>
              <a:rPr lang="pt-BR" sz="1400" dirty="0">
                <a:solidFill>
                  <a:srgbClr val="0000FF"/>
                </a:solidFill>
              </a:rPr>
              <a:t>no uso de esteróide, pré-natal</a:t>
            </a:r>
          </a:p>
          <a:p>
            <a:pPr algn="ctr" defTabSz="914400"/>
            <a:r>
              <a:rPr lang="pt-BR" sz="1400" dirty="0">
                <a:solidFill>
                  <a:srgbClr val="0000FF"/>
                </a:solidFill>
              </a:rPr>
              <a:t>(,ais no grupo padrão) e Idade</a:t>
            </a:r>
          </a:p>
          <a:p>
            <a:pPr algn="ctr" defTabSz="914400"/>
            <a:r>
              <a:rPr lang="pt-BR" sz="1400" dirty="0">
                <a:solidFill>
                  <a:srgbClr val="0000FF"/>
                </a:solidFill>
              </a:rPr>
              <a:t>Gestacional 9menor no grupo</a:t>
            </a:r>
          </a:p>
          <a:p>
            <a:pPr algn="ctr" defTabSz="914400"/>
            <a:r>
              <a:rPr lang="pt-BR" sz="1400" dirty="0">
                <a:solidFill>
                  <a:srgbClr val="0000FF"/>
                </a:solidFill>
              </a:rPr>
              <a:t>Padrão)</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601200" cy="3319463"/>
          </a:xfrm>
        </p:spPr>
        <p:txBody>
          <a:bodyPr>
            <a:noAutofit/>
          </a:bodyPr>
          <a:lstStyle/>
          <a:p>
            <a:pPr marL="0" indent="0" algn="just">
              <a:buFont typeface="Arial" charset="0"/>
              <a:buNone/>
            </a:pPr>
            <a:r>
              <a:rPr lang="pt-BR" dirty="0" smtClean="0"/>
              <a:t>3) Resultados: </a:t>
            </a:r>
          </a:p>
          <a:p>
            <a:pPr marL="0" indent="0" algn="just"/>
            <a:r>
              <a:rPr lang="pt-BR" dirty="0" smtClean="0"/>
              <a:t>Os pacientes foram admitidos no estudo após iniciado suporte hídrico e respiratório conforme indicação entre 30 min e 8 horas de vida.</a:t>
            </a:r>
          </a:p>
          <a:p>
            <a:pPr marL="0" indent="0" algn="just"/>
            <a:r>
              <a:rPr lang="pt-BR" dirty="0" smtClean="0"/>
              <a:t>Nenhum neonato evoluiu com evento adverso (balanço hídrico prejudicial ou distúrbio da glicose) relacionados ao protocolo do estudo (</a:t>
            </a:r>
            <a:r>
              <a:rPr lang="pt-BR" dirty="0" smtClean="0">
                <a:solidFill>
                  <a:srgbClr val="0000FF"/>
                </a:solidFill>
              </a:rPr>
              <a:t>Tabela III</a:t>
            </a:r>
            <a:r>
              <a:rPr lang="pt-BR" dirty="0" smtClean="0"/>
              <a:t>)</a:t>
            </a:r>
          </a:p>
          <a:p>
            <a:pPr marL="0" indent="0" algn="just"/>
            <a:r>
              <a:rPr lang="pt-BR" dirty="0" smtClean="0"/>
              <a:t>O débito urinário após 12 horas de vida foi significantemente menor no grupo da restrição de fluidos (p: 0,008), porém não inferior ao limite inferior da normalidade (1 mL/kg/hora).</a:t>
            </a:r>
          </a:p>
          <a:p>
            <a:pPr marL="0" indent="0" algn="just">
              <a:buFont typeface="Arial" charset="0"/>
              <a:buNone/>
            </a:pPr>
            <a:endParaRPr lang="pt-BR" dirty="0" smtClean="0"/>
          </a:p>
          <a:p>
            <a:pPr marL="0" indent="0" algn="just">
              <a:buFont typeface="Arial" charset="0"/>
              <a:buNone/>
            </a:pPr>
            <a:endParaRPr lang="pt-BR" dirty="0" smtClean="0"/>
          </a:p>
        </p:txBody>
      </p:sp>
      <p:sp>
        <p:nvSpPr>
          <p:cNvPr id="37891"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601200" cy="3319463"/>
          </a:xfrm>
        </p:spPr>
        <p:txBody>
          <a:bodyPr rtlCol="0">
            <a:noAutofit/>
          </a:bodyPr>
          <a:lstStyle/>
          <a:p>
            <a:pPr marL="0" indent="0" algn="just" fontAlgn="auto">
              <a:buFont typeface="Arial"/>
              <a:buNone/>
              <a:defRPr/>
            </a:pPr>
            <a:r>
              <a:rPr lang="pt-BR" dirty="0">
                <a:solidFill>
                  <a:schemeClr val="tx1">
                    <a:lumMod val="85000"/>
                    <a:lumOff val="15000"/>
                  </a:schemeClr>
                </a:solidFill>
              </a:rPr>
              <a:t>3</a:t>
            </a:r>
            <a:r>
              <a:rPr lang="pt-BR" dirty="0" smtClean="0">
                <a:solidFill>
                  <a:schemeClr val="tx1">
                    <a:lumMod val="85000"/>
                    <a:lumOff val="15000"/>
                  </a:schemeClr>
                </a:solidFill>
              </a:rPr>
              <a:t>) Resultados: </a:t>
            </a:r>
          </a:p>
          <a:p>
            <a:pPr algn="just" fontAlgn="auto">
              <a:buFont typeface="Arial"/>
              <a:buChar char="•"/>
              <a:defRPr/>
            </a:pPr>
            <a:r>
              <a:rPr lang="pt-BR" dirty="0" smtClean="0">
                <a:solidFill>
                  <a:schemeClr val="tx1">
                    <a:lumMod val="85000"/>
                    <a:lumOff val="15000"/>
                  </a:schemeClr>
                </a:solidFill>
              </a:rPr>
              <a:t>O sódio sérico, a creatinina e ureia não diferiram entre os grupos em nenhum momento e não desviaram dos valores da normalidade.</a:t>
            </a:r>
          </a:p>
          <a:p>
            <a:pPr algn="just" fontAlgn="auto">
              <a:buFont typeface="Arial"/>
              <a:buChar char="•"/>
              <a:defRPr/>
            </a:pPr>
            <a:r>
              <a:rPr lang="pt-BR" dirty="0" smtClean="0">
                <a:solidFill>
                  <a:schemeClr val="tx1">
                    <a:lumMod val="85000"/>
                    <a:lumOff val="15000"/>
                  </a:schemeClr>
                </a:solidFill>
              </a:rPr>
              <a:t>Nenhum paciente perdeu acima de 10% do peso de nascimento.</a:t>
            </a:r>
          </a:p>
          <a:p>
            <a:pPr algn="just" fontAlgn="auto">
              <a:buFont typeface="Arial"/>
              <a:buChar char="•"/>
              <a:defRPr/>
            </a:pPr>
            <a:r>
              <a:rPr lang="pt-BR" dirty="0" smtClean="0">
                <a:solidFill>
                  <a:schemeClr val="tx1">
                    <a:lumMod val="85000"/>
                    <a:lumOff val="15000"/>
                  </a:schemeClr>
                </a:solidFill>
              </a:rPr>
              <a:t>Não houve diferença na incidência de hipoglicemia ou hiperbilirrubinemia</a:t>
            </a:r>
            <a:r>
              <a:rPr lang="pt-BR" dirty="0">
                <a:solidFill>
                  <a:schemeClr val="tx1">
                    <a:lumMod val="85000"/>
                    <a:lumOff val="15000"/>
                  </a:schemeClr>
                </a:solidFill>
              </a:rPr>
              <a:t> </a:t>
            </a:r>
            <a:r>
              <a:rPr lang="pt-BR" dirty="0" smtClean="0">
                <a:solidFill>
                  <a:schemeClr val="tx1">
                    <a:lumMod val="85000"/>
                    <a:lumOff val="15000"/>
                  </a:schemeClr>
                </a:solidFill>
              </a:rPr>
              <a:t>entre os dois grupos.</a:t>
            </a:r>
          </a:p>
          <a:p>
            <a:pPr algn="just" fontAlgn="auto">
              <a:buFont typeface="Arial"/>
              <a:buChar char="•"/>
              <a:defRPr/>
            </a:pPr>
            <a:r>
              <a:rPr lang="pt-BR" dirty="0" smtClean="0">
                <a:solidFill>
                  <a:schemeClr val="tx1">
                    <a:lumMod val="85000"/>
                    <a:lumOff val="15000"/>
                  </a:schemeClr>
                </a:solidFill>
              </a:rPr>
              <a:t>Nenhum paciente recebeu diurético ou vasopressor durante a hospitalização.</a:t>
            </a:r>
            <a:endParaRPr lang="pt-BR" dirty="0">
              <a:solidFill>
                <a:schemeClr val="tx1">
                  <a:lumMod val="85000"/>
                  <a:lumOff val="15000"/>
                </a:schemeClr>
              </a:solidFill>
            </a:endParaRPr>
          </a:p>
          <a:p>
            <a:pPr marL="0" indent="0" algn="just" fontAlgn="auto">
              <a:buFont typeface="Arial"/>
              <a:buNone/>
              <a:defRPr/>
            </a:pPr>
            <a:endParaRPr lang="pt-BR" dirty="0" smtClean="0">
              <a:solidFill>
                <a:schemeClr val="tx1">
                  <a:lumMod val="85000"/>
                  <a:lumOff val="15000"/>
                </a:schemeClr>
              </a:solidFill>
            </a:endParaRPr>
          </a:p>
        </p:txBody>
      </p:sp>
      <p:sp>
        <p:nvSpPr>
          <p:cNvPr id="38915"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601200" cy="3319463"/>
          </a:xfrm>
        </p:spPr>
        <p:txBody>
          <a:bodyPr>
            <a:noAutofit/>
          </a:bodyPr>
          <a:lstStyle/>
          <a:p>
            <a:pPr marL="0" indent="0" algn="just">
              <a:buFont typeface="Arial" charset="0"/>
              <a:buNone/>
            </a:pPr>
            <a:r>
              <a:rPr lang="pt-BR" dirty="0" smtClean="0"/>
              <a:t>3) Resultados: </a:t>
            </a:r>
          </a:p>
          <a:p>
            <a:pPr marL="0" indent="0" algn="just"/>
            <a:r>
              <a:rPr lang="pt-BR" sz="2200" dirty="0" smtClean="0"/>
              <a:t>Como pretendido, o grupo com fluidoterapia padrão recebeu quantidade significantemente maior  que o controle (p&lt;0,001).</a:t>
            </a:r>
          </a:p>
          <a:p>
            <a:pPr marL="0" indent="0" algn="just"/>
            <a:r>
              <a:rPr lang="pt-BR" sz="2200" dirty="0" smtClean="0"/>
              <a:t>Levando em consideração toda a amostra, não houve diferença entre os grupos em termos de desfecho primário e secundário.</a:t>
            </a:r>
          </a:p>
          <a:p>
            <a:pPr marL="0" indent="0" algn="just"/>
            <a:r>
              <a:rPr lang="pt-BR" sz="2200" dirty="0" smtClean="0"/>
              <a:t>As curvas de sobrevivência de Kaplan-Meier baseadas na duração do suporte ventilatório não demonstrou significância estatística entre os dois grupos (</a:t>
            </a:r>
            <a:r>
              <a:rPr lang="pt-BR" sz="2200" dirty="0" smtClean="0">
                <a:solidFill>
                  <a:srgbClr val="0000FF"/>
                </a:solidFill>
              </a:rPr>
              <a:t>Figura 2,A</a:t>
            </a:r>
            <a:r>
              <a:rPr lang="pt-BR" sz="2200" dirty="0" smtClean="0"/>
              <a:t>)</a:t>
            </a:r>
          </a:p>
          <a:p>
            <a:pPr marL="0" indent="0" algn="just"/>
            <a:r>
              <a:rPr lang="pt-BR" sz="2200" dirty="0" smtClean="0"/>
              <a:t>Não houve relação entre a idade no início do protocolo de estudo e a duração do suporte ventilatório.</a:t>
            </a:r>
          </a:p>
        </p:txBody>
      </p:sp>
      <p:sp>
        <p:nvSpPr>
          <p:cNvPr id="40963"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5" name="Picture 9"/>
          <p:cNvPicPr>
            <a:picLocks noChangeAspect="1" noChangeArrowheads="1"/>
          </p:cNvPicPr>
          <p:nvPr/>
        </p:nvPicPr>
        <p:blipFill>
          <a:blip r:embed="rId2"/>
          <a:srcRect/>
          <a:stretch>
            <a:fillRect/>
          </a:stretch>
        </p:blipFill>
        <p:spPr bwMode="auto">
          <a:xfrm>
            <a:off x="0" y="0"/>
            <a:ext cx="8372475" cy="6819900"/>
          </a:xfrm>
          <a:prstGeom prst="rect">
            <a:avLst/>
          </a:prstGeom>
          <a:noFill/>
        </p:spPr>
      </p:pic>
      <p:pic>
        <p:nvPicPr>
          <p:cNvPr id="39947" name="Imagem 1"/>
          <p:cNvPicPr>
            <a:picLocks noChangeAspect="1"/>
          </p:cNvPicPr>
          <p:nvPr/>
        </p:nvPicPr>
        <p:blipFill>
          <a:blip r:embed="rId3"/>
          <a:srcRect/>
          <a:stretch>
            <a:fillRect/>
          </a:stretch>
        </p:blipFill>
        <p:spPr bwMode="auto">
          <a:xfrm>
            <a:off x="8107363" y="1709738"/>
            <a:ext cx="4084637" cy="3524250"/>
          </a:xfrm>
          <a:prstGeom prst="rect">
            <a:avLst/>
          </a:prstGeom>
          <a:noFill/>
          <a:ln w="9525">
            <a:noFill/>
            <a:miter lim="800000"/>
            <a:headEnd/>
            <a:tailEnd/>
          </a:ln>
        </p:spPr>
      </p:pic>
      <p:pic>
        <p:nvPicPr>
          <p:cNvPr id="39949" name="Picture 13"/>
          <p:cNvPicPr>
            <a:picLocks noChangeAspect="1" noChangeArrowheads="1"/>
          </p:cNvPicPr>
          <p:nvPr/>
        </p:nvPicPr>
        <p:blipFill>
          <a:blip r:embed="rId4"/>
          <a:srcRect/>
          <a:stretch>
            <a:fillRect/>
          </a:stretch>
        </p:blipFill>
        <p:spPr bwMode="auto">
          <a:xfrm>
            <a:off x="8278813" y="5262563"/>
            <a:ext cx="3763962" cy="1028700"/>
          </a:xfrm>
          <a:prstGeom prst="rect">
            <a:avLst/>
          </a:prstGeom>
          <a:noFill/>
        </p:spPr>
      </p:pic>
      <p:sp>
        <p:nvSpPr>
          <p:cNvPr id="39950" name="Rectangle 14"/>
          <p:cNvSpPr>
            <a:spLocks noChangeArrowheads="1"/>
          </p:cNvSpPr>
          <p:nvPr/>
        </p:nvSpPr>
        <p:spPr bwMode="auto">
          <a:xfrm>
            <a:off x="10240963" y="6135688"/>
            <a:ext cx="1787525" cy="142875"/>
          </a:xfrm>
          <a:prstGeom prst="rect">
            <a:avLst/>
          </a:prstGeom>
          <a:solidFill>
            <a:schemeClr val="bg1"/>
          </a:solidFill>
          <a:ln w="9525">
            <a:solidFill>
              <a:schemeClr val="tx1"/>
            </a:solidFill>
            <a:miter lim="800000"/>
            <a:headEnd/>
            <a:tailEnd/>
          </a:ln>
          <a:effectLst/>
        </p:spPr>
        <p:txBody>
          <a:bodyPr wrap="none" anchor="ctr"/>
          <a:lstStyle/>
          <a:p>
            <a:endParaRPr lang="pt-BR"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0"/>
            <a:ext cx="4922838" cy="3319463"/>
          </a:xfrm>
          <a:solidFill>
            <a:schemeClr val="bg1"/>
          </a:solidFill>
        </p:spPr>
        <p:txBody>
          <a:bodyPr/>
          <a:lstStyle/>
          <a:p>
            <a:pPr marL="0" indent="0" algn="just">
              <a:buFont typeface="Arial" charset="0"/>
              <a:buNone/>
            </a:pPr>
            <a:r>
              <a:rPr lang="pt-BR" dirty="0" smtClean="0"/>
              <a:t>3) Resultados:</a:t>
            </a:r>
          </a:p>
          <a:p>
            <a:pPr marL="0" indent="0" algn="just"/>
            <a:r>
              <a:rPr lang="pt-BR" sz="2000" dirty="0" smtClean="0"/>
              <a:t>A avaliação após classificação da TTRN mostrou-se esclarecedora.</a:t>
            </a:r>
          </a:p>
          <a:p>
            <a:pPr marL="0" indent="0" algn="just"/>
            <a:r>
              <a:rPr lang="pt-BR" sz="2000" dirty="0" smtClean="0"/>
              <a:t>As curvas de Kaplan-Meier para a subpopulação de 26 neonatos com TTRN severa demonstrou uma diminuição importante do suporte ventilatório no grupo com restrição hídrica (</a:t>
            </a:r>
            <a:r>
              <a:rPr lang="pt-BR" sz="2000" dirty="0" smtClean="0">
                <a:solidFill>
                  <a:srgbClr val="0000FF"/>
                </a:solidFill>
              </a:rPr>
              <a:t>Figura 2, B) e mesmo ajustando para</a:t>
            </a:r>
          </a:p>
          <a:p>
            <a:pPr marL="0" indent="0" algn="just"/>
            <a:r>
              <a:rPr lang="pt-BR" sz="2000" dirty="0" smtClean="0">
                <a:solidFill>
                  <a:srgbClr val="0000FF"/>
                </a:solidFill>
              </a:rPr>
              <a:t>A idade gestacional e uso de esteróide pré-natal (Figura 2, C</a:t>
            </a:r>
            <a:r>
              <a:rPr lang="pt-BR" sz="2000" dirty="0" smtClean="0"/>
              <a:t>) </a:t>
            </a:r>
          </a:p>
          <a:p>
            <a:pPr marL="0" indent="0" algn="just"/>
            <a:endParaRPr lang="pt-BR" sz="2000" dirty="0" smtClean="0"/>
          </a:p>
        </p:txBody>
      </p:sp>
      <p:pic>
        <p:nvPicPr>
          <p:cNvPr id="43012" name="Imagem 1"/>
          <p:cNvPicPr>
            <a:picLocks noChangeAspect="1"/>
          </p:cNvPicPr>
          <p:nvPr/>
        </p:nvPicPr>
        <p:blipFill>
          <a:blip r:embed="rId2"/>
          <a:srcRect/>
          <a:stretch>
            <a:fillRect/>
          </a:stretch>
        </p:blipFill>
        <p:spPr bwMode="auto">
          <a:xfrm>
            <a:off x="5216525" y="161925"/>
            <a:ext cx="3686175" cy="3228975"/>
          </a:xfrm>
          <a:prstGeom prst="rect">
            <a:avLst/>
          </a:prstGeom>
          <a:noFill/>
          <a:ln w="9525">
            <a:noFill/>
            <a:miter lim="800000"/>
            <a:headEnd/>
            <a:tailEnd/>
          </a:ln>
        </p:spPr>
      </p:pic>
      <p:pic>
        <p:nvPicPr>
          <p:cNvPr id="43015" name="Picture 7"/>
          <p:cNvPicPr>
            <a:picLocks noChangeAspect="1" noChangeArrowheads="1"/>
          </p:cNvPicPr>
          <p:nvPr/>
        </p:nvPicPr>
        <p:blipFill>
          <a:blip r:embed="rId3"/>
          <a:srcRect/>
          <a:stretch>
            <a:fillRect/>
          </a:stretch>
        </p:blipFill>
        <p:spPr bwMode="auto">
          <a:xfrm>
            <a:off x="5137150" y="3370263"/>
            <a:ext cx="4117975" cy="3228975"/>
          </a:xfrm>
          <a:prstGeom prst="rect">
            <a:avLst/>
          </a:prstGeom>
          <a:noFill/>
        </p:spPr>
      </p:pic>
      <p:sp>
        <p:nvSpPr>
          <p:cNvPr id="43016" name="Rectangle 8"/>
          <p:cNvSpPr>
            <a:spLocks noChangeArrowheads="1"/>
          </p:cNvSpPr>
          <p:nvPr/>
        </p:nvSpPr>
        <p:spPr bwMode="auto">
          <a:xfrm>
            <a:off x="0" y="4102100"/>
            <a:ext cx="5137150" cy="2289175"/>
          </a:xfrm>
          <a:prstGeom prst="rect">
            <a:avLst/>
          </a:prstGeom>
          <a:solidFill>
            <a:schemeClr val="bg1"/>
          </a:solidFill>
          <a:ln w="9525">
            <a:noFill/>
            <a:miter lim="800000"/>
            <a:headEnd/>
            <a:tailEnd/>
          </a:ln>
          <a:effectLst/>
        </p:spPr>
        <p:txBody>
          <a:bodyPr anchor="ctr">
            <a:spAutoFit/>
          </a:bodyPr>
          <a:lstStyle/>
          <a:p>
            <a:r>
              <a:rPr lang="en-US" dirty="0"/>
              <a:t>In patients with severe TTN,</a:t>
            </a:r>
            <a:br>
              <a:rPr lang="en-US" dirty="0"/>
            </a:br>
            <a:r>
              <a:rPr lang="en-US" dirty="0"/>
              <a:t>B, an unadjusted model and C, a model adjusted for GA and receipt of antenatal steroids demonstrated a significantly decreased duration of respiratory support in neonates receiving restricted total fluids.</a:t>
            </a:r>
            <a:br>
              <a:rPr lang="en-US" dirty="0"/>
            </a:br>
            <a:r>
              <a:rPr lang="en-US" dirty="0"/>
              <a:t/>
            </a:r>
            <a:br>
              <a:rPr lang="en-US" dirty="0"/>
            </a:br>
            <a:endParaRPr lang="en-US" dirty="0"/>
          </a:p>
        </p:txBody>
      </p:sp>
      <p:sp>
        <p:nvSpPr>
          <p:cNvPr id="43017" name="Text Box 9"/>
          <p:cNvSpPr txBox="1">
            <a:spLocks noChangeArrowheads="1"/>
          </p:cNvSpPr>
          <p:nvPr/>
        </p:nvSpPr>
        <p:spPr bwMode="auto">
          <a:xfrm>
            <a:off x="9112250" y="1976438"/>
            <a:ext cx="1238250" cy="366712"/>
          </a:xfrm>
          <a:prstGeom prst="rect">
            <a:avLst/>
          </a:prstGeom>
          <a:noFill/>
          <a:ln w="9525">
            <a:noFill/>
            <a:miter lim="800000"/>
            <a:headEnd/>
            <a:tailEnd/>
          </a:ln>
          <a:effectLst/>
        </p:spPr>
        <p:txBody>
          <a:bodyPr wrap="none">
            <a:spAutoFit/>
          </a:bodyPr>
          <a:lstStyle/>
          <a:p>
            <a:pPr defTabSz="914400"/>
            <a:r>
              <a:rPr lang="pt-BR" dirty="0"/>
              <a:t>Figura 2,B</a:t>
            </a:r>
          </a:p>
        </p:txBody>
      </p:sp>
      <p:sp>
        <p:nvSpPr>
          <p:cNvPr id="43018" name="Text Box 10"/>
          <p:cNvSpPr txBox="1">
            <a:spLocks noChangeArrowheads="1"/>
          </p:cNvSpPr>
          <p:nvPr/>
        </p:nvSpPr>
        <p:spPr bwMode="auto">
          <a:xfrm>
            <a:off x="9307513" y="4824413"/>
            <a:ext cx="1250950" cy="366712"/>
          </a:xfrm>
          <a:prstGeom prst="rect">
            <a:avLst/>
          </a:prstGeom>
          <a:noFill/>
          <a:ln w="9525">
            <a:noFill/>
            <a:miter lim="800000"/>
            <a:headEnd/>
            <a:tailEnd/>
          </a:ln>
          <a:effectLst/>
        </p:spPr>
        <p:txBody>
          <a:bodyPr wrap="none">
            <a:spAutoFit/>
          </a:bodyPr>
          <a:lstStyle/>
          <a:p>
            <a:r>
              <a:rPr lang="pt-BR" dirty="0"/>
              <a:t>Figura 2,C</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799638" cy="3319463"/>
          </a:xfrm>
        </p:spPr>
        <p:txBody>
          <a:bodyPr rtlCol="0">
            <a:noAutofit/>
          </a:bodyPr>
          <a:lstStyle/>
          <a:p>
            <a:pPr marL="0" indent="0" algn="just" fontAlgn="auto">
              <a:buFont typeface="Arial"/>
              <a:buNone/>
              <a:defRPr/>
            </a:pPr>
            <a:r>
              <a:rPr lang="pt-BR" dirty="0">
                <a:solidFill>
                  <a:schemeClr val="tx1">
                    <a:lumMod val="85000"/>
                    <a:lumOff val="15000"/>
                  </a:schemeClr>
                </a:solidFill>
              </a:rPr>
              <a:t>3</a:t>
            </a:r>
            <a:r>
              <a:rPr lang="pt-BR" dirty="0" smtClean="0">
                <a:solidFill>
                  <a:schemeClr val="tx1">
                    <a:lumMod val="85000"/>
                    <a:lumOff val="15000"/>
                  </a:schemeClr>
                </a:solidFill>
              </a:rPr>
              <a:t>) Resultados:</a:t>
            </a:r>
          </a:p>
          <a:p>
            <a:pPr algn="just" fontAlgn="auto">
              <a:buFont typeface="Arial"/>
              <a:buChar char="•"/>
              <a:defRPr/>
            </a:pPr>
            <a:r>
              <a:rPr lang="pt-BR" dirty="0" smtClean="0">
                <a:solidFill>
                  <a:schemeClr val="tx1">
                    <a:lumMod val="85000"/>
                    <a:lumOff val="15000"/>
                  </a:schemeClr>
                </a:solidFill>
              </a:rPr>
              <a:t>Eventos secundários não foram afetados pela intervenção nos grupos.</a:t>
            </a:r>
          </a:p>
          <a:p>
            <a:pPr algn="just" fontAlgn="auto">
              <a:buFont typeface="Arial"/>
              <a:buChar char="•"/>
              <a:defRPr/>
            </a:pPr>
            <a:r>
              <a:rPr lang="pt-BR" dirty="0" smtClean="0">
                <a:solidFill>
                  <a:schemeClr val="tx1">
                    <a:lumMod val="85000"/>
                    <a:lumOff val="15000"/>
                  </a:schemeClr>
                </a:solidFill>
              </a:rPr>
              <a:t>O custos hospitalares foram de $7034 para o grupo padrão e $7033 para o grupo com restrição.</a:t>
            </a:r>
          </a:p>
          <a:p>
            <a:pPr algn="just" fontAlgn="auto">
              <a:buFont typeface="Arial"/>
              <a:buChar char="•"/>
              <a:defRPr/>
            </a:pPr>
            <a:r>
              <a:rPr lang="pt-BR" dirty="0" smtClean="0">
                <a:solidFill>
                  <a:schemeClr val="tx1">
                    <a:lumMod val="85000"/>
                    <a:lumOff val="15000"/>
                  </a:schemeClr>
                </a:solidFill>
              </a:rPr>
              <a:t>Na subclassificação de TTRN severa, houve significativa diferença dos gastos entre os grupos ($ 13555 no padrão e $7747 na restrição)</a:t>
            </a:r>
          </a:p>
          <a:p>
            <a:pPr algn="just" fontAlgn="auto">
              <a:buFont typeface="Arial"/>
              <a:buChar char="•"/>
              <a:defRPr/>
            </a:pPr>
            <a:r>
              <a:rPr lang="pt-BR" dirty="0" smtClean="0">
                <a:solidFill>
                  <a:schemeClr val="tx1">
                    <a:lumMod val="85000"/>
                    <a:lumOff val="15000"/>
                  </a:schemeClr>
                </a:solidFill>
              </a:rPr>
              <a:t>Esse aumento foi observado também nos custos médicos e hospitalares diretos e indiretos.</a:t>
            </a:r>
          </a:p>
        </p:txBody>
      </p:sp>
      <p:sp>
        <p:nvSpPr>
          <p:cNvPr id="44035"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
        <p:nvSpPr>
          <p:cNvPr id="44038" name="Text Box 6"/>
          <p:cNvSpPr txBox="1">
            <a:spLocks noChangeArrowheads="1"/>
          </p:cNvSpPr>
          <p:nvPr/>
        </p:nvSpPr>
        <p:spPr bwMode="auto">
          <a:xfrm>
            <a:off x="5353050" y="5716588"/>
            <a:ext cx="1136650" cy="366712"/>
          </a:xfrm>
          <a:prstGeom prst="rect">
            <a:avLst/>
          </a:prstGeom>
          <a:noFill/>
          <a:ln w="9525">
            <a:noFill/>
            <a:miter lim="800000"/>
            <a:headEnd/>
            <a:tailEnd/>
          </a:ln>
          <a:effectLst/>
        </p:spPr>
        <p:txBody>
          <a:bodyPr wrap="none">
            <a:spAutoFit/>
          </a:bodyPr>
          <a:lstStyle/>
          <a:p>
            <a:pPr defTabSz="914400"/>
            <a:r>
              <a:rPr lang="pt-BR" dirty="0">
                <a:solidFill>
                  <a:srgbClr val="0000FF"/>
                </a:solidFill>
              </a:rPr>
              <a:t>Tabela III</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ço Reservado para Conteúdo 2"/>
          <p:cNvSpPr>
            <a:spLocks noGrp="1"/>
          </p:cNvSpPr>
          <p:nvPr>
            <p:ph idx="1"/>
          </p:nvPr>
        </p:nvSpPr>
        <p:spPr>
          <a:xfrm>
            <a:off x="1295400" y="2336800"/>
            <a:ext cx="9859963" cy="3319463"/>
          </a:xfrm>
        </p:spPr>
        <p:txBody>
          <a:bodyPr/>
          <a:lstStyle/>
          <a:p>
            <a:pPr marL="0" indent="0" algn="just">
              <a:buFont typeface="Arial" charset="0"/>
              <a:buNone/>
            </a:pPr>
            <a:r>
              <a:rPr lang="pt-BR" dirty="0" smtClean="0"/>
              <a:t>3) Resultados:</a:t>
            </a:r>
          </a:p>
          <a:p>
            <a:pPr marL="0" indent="0" algn="just">
              <a:buFont typeface="Arial" charset="0"/>
              <a:buNone/>
            </a:pPr>
            <a:endParaRPr lang="pt-BR" dirty="0" smtClean="0"/>
          </a:p>
          <a:p>
            <a:pPr marL="0" indent="0" algn="just">
              <a:buFont typeface="Arial" charset="0"/>
              <a:buNone/>
            </a:pPr>
            <a:endParaRPr lang="pt-BR" dirty="0" smtClean="0"/>
          </a:p>
        </p:txBody>
      </p:sp>
      <p:pic>
        <p:nvPicPr>
          <p:cNvPr id="45064" name="Picture 8"/>
          <p:cNvPicPr>
            <a:picLocks noChangeAspect="1" noChangeArrowheads="1"/>
          </p:cNvPicPr>
          <p:nvPr/>
        </p:nvPicPr>
        <p:blipFill>
          <a:blip r:embed="rId2"/>
          <a:srcRect/>
          <a:stretch>
            <a:fillRect/>
          </a:stretch>
        </p:blipFill>
        <p:spPr bwMode="auto">
          <a:xfrm>
            <a:off x="2352675" y="49213"/>
            <a:ext cx="8504238" cy="6784975"/>
          </a:xfrm>
          <a:prstGeom prst="rect">
            <a:avLst/>
          </a:prstGeom>
          <a:noFill/>
        </p:spPr>
      </p:pic>
      <p:sp>
        <p:nvSpPr>
          <p:cNvPr id="45065" name="Line 9"/>
          <p:cNvSpPr>
            <a:spLocks noChangeShapeType="1"/>
          </p:cNvSpPr>
          <p:nvPr/>
        </p:nvSpPr>
        <p:spPr bwMode="auto">
          <a:xfrm>
            <a:off x="1960563" y="5527675"/>
            <a:ext cx="569912" cy="457200"/>
          </a:xfrm>
          <a:prstGeom prst="line">
            <a:avLst/>
          </a:prstGeom>
          <a:noFill/>
          <a:ln w="76200">
            <a:solidFill>
              <a:srgbClr val="0000FF"/>
            </a:solidFill>
            <a:round/>
            <a:headEnd/>
            <a:tailEnd type="triangle" w="med" len="med"/>
          </a:ln>
          <a:effectLst/>
        </p:spPr>
        <p:txBody>
          <a:bodyPr/>
          <a:lstStyle/>
          <a:p>
            <a:endParaRPr lang="pt-BR"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799638" cy="3319463"/>
          </a:xfrm>
        </p:spPr>
        <p:txBody>
          <a:bodyPr rtlCol="0">
            <a:noAutofit/>
          </a:bodyPr>
          <a:lstStyle/>
          <a:p>
            <a:pPr marL="0" indent="0" algn="just" fontAlgn="auto">
              <a:buFont typeface="Arial"/>
              <a:buNone/>
              <a:defRPr/>
            </a:pPr>
            <a:r>
              <a:rPr lang="pt-BR" dirty="0" smtClean="0">
                <a:solidFill>
                  <a:schemeClr val="tx1">
                    <a:lumMod val="85000"/>
                    <a:lumOff val="15000"/>
                  </a:schemeClr>
                </a:solidFill>
              </a:rPr>
              <a:t>4) Discussão: </a:t>
            </a:r>
          </a:p>
          <a:p>
            <a:pPr algn="just" fontAlgn="auto">
              <a:buFont typeface="Arial"/>
              <a:buChar char="•"/>
              <a:defRPr/>
            </a:pPr>
            <a:r>
              <a:rPr lang="pt-BR" dirty="0" smtClean="0">
                <a:solidFill>
                  <a:schemeClr val="tx1">
                    <a:lumMod val="85000"/>
                    <a:lumOff val="15000"/>
                  </a:schemeClr>
                </a:solidFill>
              </a:rPr>
              <a:t>Esse estudo prospectivo com avaliação do manejo hídrico em RNPT tardios e RNT com TTRN teve três grandes achados:</a:t>
            </a:r>
          </a:p>
          <a:p>
            <a:pPr marL="914400" lvl="1" indent="-457200" algn="just" fontAlgn="auto">
              <a:buFont typeface="+mj-lt"/>
              <a:buAutoNum type="arabicPeriod"/>
              <a:defRPr/>
            </a:pPr>
            <a:r>
              <a:rPr lang="pt-BR" dirty="0" smtClean="0">
                <a:solidFill>
                  <a:schemeClr val="tx1">
                    <a:lumMod val="85000"/>
                    <a:lumOff val="15000"/>
                  </a:schemeClr>
                </a:solidFill>
              </a:rPr>
              <a:t>Restrição hídrica leve parece ser seguro nesse grupo com TTRN não complicada.</a:t>
            </a:r>
          </a:p>
          <a:p>
            <a:pPr marL="914400" lvl="1" indent="-457200" algn="just" fontAlgn="auto">
              <a:buFont typeface="+mj-lt"/>
              <a:buAutoNum type="arabicPeriod"/>
              <a:defRPr/>
            </a:pPr>
            <a:r>
              <a:rPr lang="pt-BR" dirty="0" smtClean="0">
                <a:solidFill>
                  <a:schemeClr val="tx1">
                    <a:lumMod val="85000"/>
                    <a:lumOff val="15000"/>
                  </a:schemeClr>
                </a:solidFill>
              </a:rPr>
              <a:t>A restrição diminuiu significantemente  o tempo de suporte ventilatório em neonatos com TTRN severa não complicada.</a:t>
            </a:r>
          </a:p>
          <a:p>
            <a:pPr marL="914400" lvl="1" indent="-457200" algn="just" fontAlgn="auto">
              <a:buFont typeface="+mj-lt"/>
              <a:buAutoNum type="arabicPeriod"/>
              <a:defRPr/>
            </a:pPr>
            <a:r>
              <a:rPr lang="pt-BR" dirty="0" smtClean="0">
                <a:solidFill>
                  <a:schemeClr val="tx1">
                    <a:lumMod val="85000"/>
                    <a:lumOff val="15000"/>
                  </a:schemeClr>
                </a:solidFill>
              </a:rPr>
              <a:t>A restrição acarreta diminuição dos custos hospitalares em RN com TTRN severa e não complicada. </a:t>
            </a:r>
          </a:p>
        </p:txBody>
      </p:sp>
      <p:sp>
        <p:nvSpPr>
          <p:cNvPr id="46083"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799638" cy="3319463"/>
          </a:xfrm>
        </p:spPr>
        <p:txBody>
          <a:bodyPr rtlCol="0">
            <a:noAutofit/>
          </a:bodyPr>
          <a:lstStyle/>
          <a:p>
            <a:pPr marL="0" indent="0" algn="just" fontAlgn="auto">
              <a:buFont typeface="Arial"/>
              <a:buNone/>
              <a:defRPr/>
            </a:pPr>
            <a:r>
              <a:rPr lang="pt-BR" dirty="0" smtClean="0">
                <a:solidFill>
                  <a:schemeClr val="tx1">
                    <a:lumMod val="85000"/>
                    <a:lumOff val="15000"/>
                  </a:schemeClr>
                </a:solidFill>
              </a:rPr>
              <a:t>4) Discussão: </a:t>
            </a:r>
          </a:p>
          <a:p>
            <a:pPr algn="just" fontAlgn="auto">
              <a:buFont typeface="Arial"/>
              <a:buChar char="•"/>
              <a:defRPr/>
            </a:pPr>
            <a:r>
              <a:rPr lang="pt-BR" dirty="0" smtClean="0">
                <a:solidFill>
                  <a:schemeClr val="tx1">
                    <a:lumMod val="85000"/>
                    <a:lumOff val="15000"/>
                  </a:schemeClr>
                </a:solidFill>
              </a:rPr>
              <a:t>No momento do diagnóstico de TTRN não complicada os pacientes podem ser categorizados como doença leve, moderada e severa.</a:t>
            </a:r>
          </a:p>
          <a:p>
            <a:pPr algn="just" fontAlgn="auto">
              <a:buFont typeface="Arial"/>
              <a:buChar char="•"/>
              <a:defRPr/>
            </a:pPr>
            <a:r>
              <a:rPr lang="pt-BR" dirty="0" smtClean="0">
                <a:solidFill>
                  <a:schemeClr val="tx1">
                    <a:lumMod val="85000"/>
                    <a:lumOff val="15000"/>
                  </a:schemeClr>
                </a:solidFill>
              </a:rPr>
              <a:t>A distinção entre moderada e severa não pode ser feita antes de 48 horas de vida, entretanto como o protocolo de restrição hídrica parece seguro, sugere-se iniciar restrição hídrica em neonatos com TTRN moderada/severa não complicadas.</a:t>
            </a:r>
          </a:p>
        </p:txBody>
      </p:sp>
      <p:sp>
        <p:nvSpPr>
          <p:cNvPr id="47107"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799638" cy="3319463"/>
          </a:xfrm>
        </p:spPr>
        <p:txBody>
          <a:bodyPr>
            <a:noAutofit/>
          </a:bodyPr>
          <a:lstStyle/>
          <a:p>
            <a:pPr marL="0" indent="0" algn="just">
              <a:buFont typeface="Arial" charset="0"/>
              <a:buNone/>
            </a:pPr>
            <a:r>
              <a:rPr lang="pt-BR" dirty="0" smtClean="0"/>
              <a:t>4) Discussão: </a:t>
            </a:r>
          </a:p>
          <a:p>
            <a:pPr marL="0" indent="0" algn="just"/>
            <a:r>
              <a:rPr lang="pt-BR" dirty="0" smtClean="0"/>
              <a:t>Houve uma preocupação com as repercussões da restrição hídrica, tais como desidratação, perda de peso e/ou hipoglicemia.</a:t>
            </a:r>
          </a:p>
          <a:p>
            <a:pPr marL="0" indent="0" algn="just"/>
            <a:r>
              <a:rPr lang="pt-BR" dirty="0" smtClean="0"/>
              <a:t>Por medidas de segurança optou-se por não omitir a seleção dos grupos aos cuidadores.</a:t>
            </a:r>
          </a:p>
          <a:p>
            <a:pPr marL="0" indent="0" algn="just"/>
            <a:r>
              <a:rPr lang="pt-BR" dirty="0" smtClean="0"/>
              <a:t>A fidelidade da seleção dos grupos reforça a crença da a restrição hídrica leve em neonatos porque não houve necessidade de balanço de fluidos ou correção de glicose para manter o peso, débito urinário e nível de eletrólitos.</a:t>
            </a:r>
          </a:p>
        </p:txBody>
      </p:sp>
      <p:sp>
        <p:nvSpPr>
          <p:cNvPr id="48131"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799638" cy="3319463"/>
          </a:xfrm>
        </p:spPr>
        <p:txBody>
          <a:bodyPr>
            <a:noAutofit/>
          </a:bodyPr>
          <a:lstStyle/>
          <a:p>
            <a:pPr marL="0" indent="0" algn="just">
              <a:buFont typeface="Arial" charset="0"/>
              <a:buNone/>
            </a:pPr>
            <a:r>
              <a:rPr lang="pt-BR" dirty="0" smtClean="0"/>
              <a:t>4) Discussão: </a:t>
            </a:r>
          </a:p>
          <a:p>
            <a:pPr marL="0" indent="0" algn="just"/>
            <a:r>
              <a:rPr lang="pt-BR" dirty="0" smtClean="0"/>
              <a:t>Não houve uso de antibioticoterapia na coorte ; não foi  demonstrado sinais de pneumonia neonatal/bacteremia, apesar da prática padrão em muitas unidades de terapia neonatal dos Estados Unidos para tratamento de pneumonia em pacientes com desconforto respiratório.</a:t>
            </a:r>
          </a:p>
          <a:p>
            <a:pPr marL="0" indent="0" algn="just"/>
            <a:r>
              <a:rPr lang="pt-BR" dirty="0" smtClean="0"/>
              <a:t>Acredita-se que tal prática seja desnecessária e na Unidade do referido estudo não se avalia RN para sepse neonatal sem fator de risco.</a:t>
            </a:r>
          </a:p>
          <a:p>
            <a:pPr marL="0" indent="0" algn="just"/>
            <a:r>
              <a:rPr lang="pt-BR" dirty="0" smtClean="0"/>
              <a:t>Pacientes com líquido amniótico meconial foram excluídos, não possibilitando inferir de forma semelhante.</a:t>
            </a:r>
          </a:p>
        </p:txBody>
      </p:sp>
      <p:sp>
        <p:nvSpPr>
          <p:cNvPr id="49155"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799638" cy="3319463"/>
          </a:xfrm>
        </p:spPr>
        <p:txBody>
          <a:bodyPr rtlCol="0">
            <a:noAutofit/>
          </a:bodyPr>
          <a:lstStyle/>
          <a:p>
            <a:pPr marL="0" indent="0" algn="just" fontAlgn="auto">
              <a:buFont typeface="Arial"/>
              <a:buNone/>
              <a:defRPr/>
            </a:pPr>
            <a:r>
              <a:rPr lang="pt-BR" dirty="0" smtClean="0">
                <a:solidFill>
                  <a:schemeClr val="tx1">
                    <a:lumMod val="85000"/>
                    <a:lumOff val="15000"/>
                  </a:schemeClr>
                </a:solidFill>
              </a:rPr>
              <a:t>4) Discussão: </a:t>
            </a:r>
          </a:p>
          <a:p>
            <a:pPr algn="just" fontAlgn="auto">
              <a:buFont typeface="Arial"/>
              <a:buChar char="•"/>
              <a:defRPr/>
            </a:pPr>
            <a:r>
              <a:rPr lang="pt-BR" dirty="0" smtClean="0">
                <a:solidFill>
                  <a:schemeClr val="tx1">
                    <a:lumMod val="85000"/>
                    <a:lumOff val="15000"/>
                  </a:schemeClr>
                </a:solidFill>
              </a:rPr>
              <a:t>Foi encontrada diminuição importante dos custos hospitalares nos pacientes portadores de TTRN severa no grupo da retrição hídrica.</a:t>
            </a:r>
          </a:p>
          <a:p>
            <a:pPr algn="just" fontAlgn="auto">
              <a:buFont typeface="Arial"/>
              <a:buChar char="•"/>
              <a:defRPr/>
            </a:pPr>
            <a:r>
              <a:rPr lang="pt-BR" dirty="0" smtClean="0">
                <a:solidFill>
                  <a:schemeClr val="tx1">
                    <a:lumMod val="85000"/>
                    <a:lumOff val="15000"/>
                  </a:schemeClr>
                </a:solidFill>
              </a:rPr>
              <a:t>Em 2007, dos 4316233 nascidos vivos nos EUA. A taxa de incidência de TTRN de 1-2%, desses 40% tinham critério para TTRN severa.</a:t>
            </a:r>
          </a:p>
          <a:p>
            <a:pPr algn="just" fontAlgn="auto">
              <a:buFont typeface="Arial"/>
              <a:buChar char="•"/>
              <a:defRPr/>
            </a:pPr>
            <a:r>
              <a:rPr lang="pt-BR" dirty="0" smtClean="0">
                <a:solidFill>
                  <a:schemeClr val="tx1">
                    <a:lumMod val="85000"/>
                    <a:lumOff val="15000"/>
                  </a:schemeClr>
                </a:solidFill>
              </a:rPr>
              <a:t>Utilizando uma incidência conservadora , estima-se que essa economia equivalha a $100 milhões/ano.</a:t>
            </a:r>
          </a:p>
          <a:p>
            <a:pPr algn="just" fontAlgn="auto">
              <a:buFont typeface="Arial"/>
              <a:buChar char="•"/>
              <a:defRPr/>
            </a:pPr>
            <a:r>
              <a:rPr lang="pt-BR" dirty="0" smtClean="0">
                <a:solidFill>
                  <a:schemeClr val="tx1">
                    <a:lumMod val="85000"/>
                    <a:lumOff val="15000"/>
                  </a:schemeClr>
                </a:solidFill>
              </a:rPr>
              <a:t>Economias maiores podem ser previstas em países com maior incidência de partos cirúrgicos.</a:t>
            </a:r>
          </a:p>
        </p:txBody>
      </p:sp>
      <p:sp>
        <p:nvSpPr>
          <p:cNvPr id="50179"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799638" cy="3319463"/>
          </a:xfrm>
        </p:spPr>
        <p:txBody>
          <a:bodyPr rtlCol="0">
            <a:noAutofit/>
          </a:bodyPr>
          <a:lstStyle/>
          <a:p>
            <a:pPr marL="0" indent="0" algn="just" fontAlgn="auto">
              <a:buFont typeface="Arial"/>
              <a:buNone/>
              <a:defRPr/>
            </a:pPr>
            <a:r>
              <a:rPr lang="pt-BR" dirty="0" smtClean="0">
                <a:solidFill>
                  <a:schemeClr val="tx1">
                    <a:lumMod val="85000"/>
                    <a:lumOff val="15000"/>
                  </a:schemeClr>
                </a:solidFill>
              </a:rPr>
              <a:t>4) Discussão: </a:t>
            </a:r>
          </a:p>
          <a:p>
            <a:pPr algn="just" fontAlgn="auto">
              <a:buFont typeface="Arial"/>
              <a:buChar char="•"/>
              <a:defRPr/>
            </a:pPr>
            <a:r>
              <a:rPr lang="pt-BR" dirty="0" smtClean="0">
                <a:solidFill>
                  <a:schemeClr val="tx1">
                    <a:lumMod val="85000"/>
                    <a:lumOff val="15000"/>
                  </a:schemeClr>
                </a:solidFill>
              </a:rPr>
              <a:t>Esse estudo tem limitações possíveis por ter sido realizado em um único pequeno centro e tais resultados podem não ser extrapolados para população de TTRN em outros hospitais.</a:t>
            </a:r>
          </a:p>
          <a:p>
            <a:pPr algn="just" fontAlgn="auto">
              <a:buFont typeface="Arial"/>
              <a:buChar char="•"/>
              <a:defRPr/>
            </a:pPr>
            <a:r>
              <a:rPr lang="pt-BR" dirty="0" smtClean="0">
                <a:solidFill>
                  <a:schemeClr val="tx1">
                    <a:lumMod val="85000"/>
                    <a:lumOff val="15000"/>
                  </a:schemeClr>
                </a:solidFill>
              </a:rPr>
              <a:t>Estudo com pouca significância estatística para o objetivo primário, pois estudo semelhante ainda não foi publicado.</a:t>
            </a:r>
          </a:p>
          <a:p>
            <a:pPr algn="just" fontAlgn="auto">
              <a:buFont typeface="Arial"/>
              <a:buChar char="•"/>
              <a:defRPr/>
            </a:pPr>
            <a:r>
              <a:rPr lang="pt-BR" dirty="0" smtClean="0">
                <a:solidFill>
                  <a:schemeClr val="tx1">
                    <a:lumMod val="85000"/>
                    <a:lumOff val="15000"/>
                  </a:schemeClr>
                </a:solidFill>
              </a:rPr>
              <a:t>Estimativa de 20% para detectar o desfecho primário.</a:t>
            </a:r>
          </a:p>
        </p:txBody>
      </p:sp>
      <p:sp>
        <p:nvSpPr>
          <p:cNvPr id="51203"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799638" cy="3319463"/>
          </a:xfrm>
        </p:spPr>
        <p:txBody>
          <a:bodyPr rtlCol="0">
            <a:noAutofit/>
          </a:bodyPr>
          <a:lstStyle/>
          <a:p>
            <a:pPr marL="0" indent="0" algn="just" fontAlgn="auto">
              <a:buFont typeface="Arial"/>
              <a:buNone/>
              <a:defRPr/>
            </a:pPr>
            <a:r>
              <a:rPr lang="pt-BR" dirty="0" smtClean="0">
                <a:solidFill>
                  <a:schemeClr val="tx1">
                    <a:lumMod val="85000"/>
                    <a:lumOff val="15000"/>
                  </a:schemeClr>
                </a:solidFill>
              </a:rPr>
              <a:t>4) Discussão: </a:t>
            </a:r>
          </a:p>
          <a:p>
            <a:pPr algn="just" fontAlgn="auto">
              <a:buFont typeface="Arial"/>
              <a:buChar char="•"/>
              <a:defRPr/>
            </a:pPr>
            <a:r>
              <a:rPr lang="pt-BR" dirty="0" smtClean="0">
                <a:solidFill>
                  <a:schemeClr val="tx1">
                    <a:lumMod val="85000"/>
                    <a:lumOff val="15000"/>
                  </a:schemeClr>
                </a:solidFill>
              </a:rPr>
              <a:t>A amostra teve tendência para casos mais graves de TTRN (pacientes selecionados em unidade intensivas, além do fato de que pacientes que não necessitaram de suporte ventilatório podem ter sido acompanhados por serviço privado de pediatria).</a:t>
            </a:r>
          </a:p>
          <a:p>
            <a:pPr algn="just" fontAlgn="auto">
              <a:buFont typeface="Arial"/>
              <a:buChar char="•"/>
              <a:defRPr/>
            </a:pPr>
            <a:r>
              <a:rPr lang="pt-BR" dirty="0" smtClean="0">
                <a:solidFill>
                  <a:schemeClr val="tx1">
                    <a:lumMod val="85000"/>
                    <a:lumOff val="15000"/>
                  </a:schemeClr>
                </a:solidFill>
              </a:rPr>
              <a:t>Alguns pacientes do estudo também podem ter tido doença da membrana hialina leve que não apresentaram critérios para uso de surfactante exógeno.</a:t>
            </a:r>
          </a:p>
          <a:p>
            <a:pPr algn="just" fontAlgn="auto">
              <a:buFont typeface="Arial"/>
              <a:buChar char="•"/>
              <a:defRPr/>
            </a:pPr>
            <a:r>
              <a:rPr lang="pt-BR" dirty="0" smtClean="0">
                <a:solidFill>
                  <a:schemeClr val="tx1">
                    <a:lumMod val="85000"/>
                    <a:lumOff val="15000"/>
                  </a:schemeClr>
                </a:solidFill>
              </a:rPr>
              <a:t>A estratégia de randomização foi através da proximidade de ordem do nascimento.</a:t>
            </a:r>
          </a:p>
        </p:txBody>
      </p:sp>
      <p:sp>
        <p:nvSpPr>
          <p:cNvPr id="52227"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799638" cy="3319463"/>
          </a:xfrm>
        </p:spPr>
        <p:txBody>
          <a:bodyPr>
            <a:noAutofit/>
          </a:bodyPr>
          <a:lstStyle/>
          <a:p>
            <a:pPr marL="0" indent="0" algn="just">
              <a:buFont typeface="Arial" charset="0"/>
              <a:buNone/>
            </a:pPr>
            <a:r>
              <a:rPr lang="pt-BR" dirty="0" smtClean="0"/>
              <a:t>4) Discussão: </a:t>
            </a:r>
          </a:p>
          <a:p>
            <a:pPr marL="0" indent="0" algn="just"/>
            <a:r>
              <a:rPr lang="pt-BR" dirty="0" smtClean="0"/>
              <a:t>As decisões de ajuste hídrico e ventilatório foi feita pela equipe assistente conforme rotina e experiência clínica no manejo da TTRN. </a:t>
            </a:r>
          </a:p>
          <a:p>
            <a:pPr marL="0" indent="0" algn="just"/>
            <a:r>
              <a:rPr lang="pt-BR" dirty="0" smtClean="0"/>
              <a:t>Não há protocolos para suporte ventilatório dos pacientes com TTRN. (o suporte é iniciado e diminuído conforme evolução clínica do neonato).</a:t>
            </a:r>
          </a:p>
          <a:p>
            <a:pPr marL="0" indent="0" algn="just"/>
            <a:r>
              <a:rPr lang="pt-BR" dirty="0" smtClean="0"/>
              <a:t>Estudos multicêntricos maiores são necessários para resolver tais deficiências.</a:t>
            </a:r>
          </a:p>
        </p:txBody>
      </p:sp>
      <p:sp>
        <p:nvSpPr>
          <p:cNvPr id="53251"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95400" y="2336800"/>
            <a:ext cx="9799638" cy="3319463"/>
          </a:xfrm>
        </p:spPr>
        <p:txBody>
          <a:bodyPr>
            <a:noAutofit/>
          </a:bodyPr>
          <a:lstStyle/>
          <a:p>
            <a:pPr marL="0" indent="0" algn="just">
              <a:buFont typeface="Arial" charset="0"/>
              <a:buNone/>
            </a:pPr>
            <a:r>
              <a:rPr lang="pt-BR" dirty="0" smtClean="0"/>
              <a:t>4) Conclusão: </a:t>
            </a:r>
          </a:p>
          <a:p>
            <a:pPr marL="0" indent="0" algn="just"/>
            <a:r>
              <a:rPr lang="pt-BR" dirty="0" smtClean="0"/>
              <a:t>Primeiro estudo controlado randomizado de gerenciamento de fluidos em neonatos com TTRN. </a:t>
            </a:r>
          </a:p>
          <a:p>
            <a:pPr marL="0" indent="0" algn="just"/>
            <a:r>
              <a:rPr lang="pt-BR" dirty="0" smtClean="0"/>
              <a:t>Demonstra segurança da restrição de líquidos nos pacientes selecionados.</a:t>
            </a:r>
          </a:p>
          <a:p>
            <a:pPr marL="0" indent="0" algn="just"/>
            <a:r>
              <a:rPr lang="pt-BR" dirty="0" smtClean="0"/>
              <a:t>Proposta de um novo sistema de classificação para pacientes com TTRN, identificando aqueles que se beneficiarão da estratégia.</a:t>
            </a:r>
          </a:p>
          <a:p>
            <a:pPr marL="0" indent="0" algn="just"/>
            <a:r>
              <a:rPr lang="pt-BR" dirty="0" smtClean="0"/>
              <a:t>Benefícios clínicos e financeiros da restrição naqueles com TTRN severa não complicada (resolução mais rápida).</a:t>
            </a:r>
          </a:p>
          <a:p>
            <a:pPr marL="0" indent="0" algn="just">
              <a:buFont typeface="Arial" charset="0"/>
              <a:buNone/>
            </a:pPr>
            <a:endParaRPr lang="pt-BR" dirty="0" smtClean="0"/>
          </a:p>
        </p:txBody>
      </p:sp>
      <p:sp>
        <p:nvSpPr>
          <p:cNvPr id="54275" name="Título 1"/>
          <p:cNvSpPr>
            <a:spLocks noGrp="1"/>
          </p:cNvSpPr>
          <p:nvPr>
            <p:ph type="title"/>
          </p:nvPr>
        </p:nvSpPr>
        <p:spPr/>
        <p:txBody>
          <a:bodyPr/>
          <a:lstStyle/>
          <a:p>
            <a:r>
              <a:rPr lang="pt-BR" sz="3400" dirty="0" smtClean="0">
                <a:ln>
                  <a:noFill/>
                </a:ln>
              </a:rPr>
              <a:t> Restrição Hídrica em Neonatos com Taquipnéia Transitória - Estudo Controlado Randomizado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6" name="Picture 4"/>
          <p:cNvPicPr>
            <a:picLocks noChangeAspect="1" noChangeArrowheads="1"/>
          </p:cNvPicPr>
          <p:nvPr/>
        </p:nvPicPr>
        <p:blipFill>
          <a:blip r:embed="rId2"/>
          <a:srcRect/>
          <a:stretch>
            <a:fillRect/>
          </a:stretch>
        </p:blipFill>
        <p:spPr bwMode="auto">
          <a:xfrm>
            <a:off x="487363" y="900113"/>
            <a:ext cx="11158537" cy="5032375"/>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80" name="Picture 4"/>
          <p:cNvPicPr>
            <a:picLocks noChangeAspect="1" noChangeArrowheads="1"/>
          </p:cNvPicPr>
          <p:nvPr/>
        </p:nvPicPr>
        <p:blipFill>
          <a:blip r:embed="rId2"/>
          <a:srcRect/>
          <a:stretch>
            <a:fillRect/>
          </a:stretch>
        </p:blipFill>
        <p:spPr bwMode="auto">
          <a:xfrm>
            <a:off x="2763838" y="817563"/>
            <a:ext cx="6457950" cy="1568450"/>
          </a:xfrm>
          <a:prstGeom prst="rect">
            <a:avLst/>
          </a:prstGeom>
          <a:noFill/>
        </p:spPr>
      </p:pic>
      <p:pic>
        <p:nvPicPr>
          <p:cNvPr id="75781" name="Picture 5"/>
          <p:cNvPicPr>
            <a:picLocks noChangeAspect="1" noChangeArrowheads="1"/>
          </p:cNvPicPr>
          <p:nvPr/>
        </p:nvPicPr>
        <p:blipFill>
          <a:blip r:embed="rId3"/>
          <a:srcRect/>
          <a:stretch>
            <a:fillRect/>
          </a:stretch>
        </p:blipFill>
        <p:spPr bwMode="auto">
          <a:xfrm>
            <a:off x="854075" y="2200275"/>
            <a:ext cx="10352088" cy="3986213"/>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a:xfrm>
            <a:off x="-2794000" y="1500188"/>
            <a:ext cx="9601200" cy="1303337"/>
          </a:xfrm>
        </p:spPr>
        <p:txBody>
          <a:bodyPr/>
          <a:lstStyle/>
          <a:p>
            <a:r>
              <a:rPr lang="pt-BR" sz="2800" b="1" dirty="0" smtClean="0">
                <a:ln>
                  <a:noFill/>
                </a:ln>
                <a:solidFill>
                  <a:srgbClr val="0000FF"/>
                </a:solidFill>
              </a:rPr>
              <a:t>OBRIGADA!</a:t>
            </a:r>
          </a:p>
        </p:txBody>
      </p:sp>
      <p:sp>
        <p:nvSpPr>
          <p:cNvPr id="76805" name="Text Box 5"/>
          <p:cNvSpPr txBox="1">
            <a:spLocks noChangeArrowheads="1"/>
          </p:cNvSpPr>
          <p:nvPr/>
        </p:nvSpPr>
        <p:spPr bwMode="auto">
          <a:xfrm>
            <a:off x="2570163" y="5486400"/>
            <a:ext cx="7677150" cy="366713"/>
          </a:xfrm>
          <a:prstGeom prst="rect">
            <a:avLst/>
          </a:prstGeom>
          <a:noFill/>
          <a:ln w="9525">
            <a:noFill/>
            <a:miter lim="800000"/>
            <a:headEnd/>
            <a:tailEnd/>
          </a:ln>
          <a:effectLst/>
        </p:spPr>
        <p:txBody>
          <a:bodyPr wrap="none">
            <a:spAutoFit/>
          </a:bodyPr>
          <a:lstStyle/>
          <a:p>
            <a:pPr defTabSz="914400"/>
            <a:r>
              <a:rPr lang="pt-BR" dirty="0">
                <a:solidFill>
                  <a:srgbClr val="0000FF"/>
                </a:solidFill>
              </a:rPr>
              <a:t>Drs. Aline, Paulo R. Margotto, Juliana, Marta DR de Moura, Roberto e Lívi</a:t>
            </a:r>
          </a:p>
        </p:txBody>
      </p:sp>
      <p:pic>
        <p:nvPicPr>
          <p:cNvPr id="76806" name="Picture 6" descr="DSC03148"/>
          <p:cNvPicPr>
            <a:picLocks noChangeAspect="1" noChangeArrowheads="1"/>
          </p:cNvPicPr>
          <p:nvPr/>
        </p:nvPicPr>
        <p:blipFill>
          <a:blip r:embed="rId2">
            <a:lum bright="-12000"/>
          </a:blip>
          <a:srcRect/>
          <a:stretch>
            <a:fillRect/>
          </a:stretch>
        </p:blipFill>
        <p:spPr bwMode="auto">
          <a:xfrm>
            <a:off x="3006725" y="639763"/>
            <a:ext cx="7205663" cy="4827587"/>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ânico">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2718</TotalTime>
  <Words>2541</Words>
  <Application>Microsoft Office PowerPoint</Application>
  <PresentationFormat>Personalizar</PresentationFormat>
  <Paragraphs>213</Paragraphs>
  <Slides>39</Slides>
  <Notes>0</Notes>
  <HiddenSlides>0</HiddenSlides>
  <MMClips>0</MMClips>
  <ScaleCrop>false</ScaleCrop>
  <HeadingPairs>
    <vt:vector size="4" baseType="variant">
      <vt:variant>
        <vt:lpstr>Tema</vt:lpstr>
      </vt:variant>
      <vt:variant>
        <vt:i4>1</vt:i4>
      </vt:variant>
      <vt:variant>
        <vt:lpstr>Títulos de slides</vt:lpstr>
      </vt:variant>
      <vt:variant>
        <vt:i4>39</vt:i4>
      </vt:variant>
    </vt:vector>
  </HeadingPairs>
  <TitlesOfParts>
    <vt:vector size="40" baseType="lpstr">
      <vt:lpstr>Orgânico</vt:lpstr>
      <vt:lpstr> Restrição Hídrica em Neonatos com Taquipnéia Transitória - Estudo Controlado Randomizado  </vt:lpstr>
      <vt:lpstr>Consultem o Artigo Integral</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Slide 18</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Slide 24</vt:lpstr>
      <vt:lpstr>Slide 25</vt:lpstr>
      <vt:lpstr> Restrição Hídrica em Neonatos com Taquipnéia Transitória - Estudo Controlado Randomizado </vt:lpstr>
      <vt:lpstr>Slide 27</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 Restrição Hídrica em Neonatos com Taquipnéia Transitória - Estudo Controlado Randomizado </vt:lpstr>
      <vt:lpstr>Slide 37</vt:lpstr>
      <vt:lpstr>Slide 38</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Restrição Hídrica em Neonatos com Taquipnéia Transitória - Estudo Controlado Randomizado</dc:title>
  <dc:creator>Sony</dc:creator>
  <cp:lastModifiedBy>Paulo</cp:lastModifiedBy>
  <cp:revision>111</cp:revision>
  <dcterms:created xsi:type="dcterms:W3CDTF">2015-04-27T20:30:53Z</dcterms:created>
  <dcterms:modified xsi:type="dcterms:W3CDTF">2015-09-01T22:26:32Z</dcterms:modified>
</cp:coreProperties>
</file>