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7"/>
  </p:notesMasterIdLst>
  <p:handoutMasterIdLst>
    <p:handoutMasterId r:id="rId78"/>
  </p:handoutMasterIdLst>
  <p:sldIdLst>
    <p:sldId id="290" r:id="rId3"/>
    <p:sldId id="392" r:id="rId4"/>
    <p:sldId id="384" r:id="rId5"/>
    <p:sldId id="257" r:id="rId6"/>
    <p:sldId id="292" r:id="rId7"/>
    <p:sldId id="293" r:id="rId8"/>
    <p:sldId id="291" r:id="rId9"/>
    <p:sldId id="294" r:id="rId10"/>
    <p:sldId id="387" r:id="rId11"/>
    <p:sldId id="388" r:id="rId12"/>
    <p:sldId id="296" r:id="rId13"/>
    <p:sldId id="297" r:id="rId14"/>
    <p:sldId id="298" r:id="rId15"/>
    <p:sldId id="371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15" r:id="rId31"/>
    <p:sldId id="320" r:id="rId32"/>
    <p:sldId id="327" r:id="rId33"/>
    <p:sldId id="332" r:id="rId34"/>
    <p:sldId id="333" r:id="rId35"/>
    <p:sldId id="334" r:id="rId36"/>
    <p:sldId id="335" r:id="rId37"/>
    <p:sldId id="336" r:id="rId38"/>
    <p:sldId id="337" r:id="rId39"/>
    <p:sldId id="338" r:id="rId40"/>
    <p:sldId id="339" r:id="rId41"/>
    <p:sldId id="340" r:id="rId42"/>
    <p:sldId id="378" r:id="rId43"/>
    <p:sldId id="377" r:id="rId44"/>
    <p:sldId id="375" r:id="rId45"/>
    <p:sldId id="389" r:id="rId46"/>
    <p:sldId id="390" r:id="rId47"/>
    <p:sldId id="391" r:id="rId48"/>
    <p:sldId id="345" r:id="rId49"/>
    <p:sldId id="379" r:id="rId50"/>
    <p:sldId id="380" r:id="rId51"/>
    <p:sldId id="381" r:id="rId52"/>
    <p:sldId id="382" r:id="rId53"/>
    <p:sldId id="347" r:id="rId54"/>
    <p:sldId id="348" r:id="rId55"/>
    <p:sldId id="349" r:id="rId56"/>
    <p:sldId id="350" r:id="rId57"/>
    <p:sldId id="374" r:id="rId58"/>
    <p:sldId id="386" r:id="rId59"/>
    <p:sldId id="351" r:id="rId60"/>
    <p:sldId id="352" r:id="rId61"/>
    <p:sldId id="353" r:id="rId62"/>
    <p:sldId id="354" r:id="rId63"/>
    <p:sldId id="356" r:id="rId64"/>
    <p:sldId id="357" r:id="rId65"/>
    <p:sldId id="359" r:id="rId66"/>
    <p:sldId id="360" r:id="rId67"/>
    <p:sldId id="376" r:id="rId68"/>
    <p:sldId id="361" r:id="rId69"/>
    <p:sldId id="355" r:id="rId70"/>
    <p:sldId id="363" r:id="rId71"/>
    <p:sldId id="364" r:id="rId72"/>
    <p:sldId id="365" r:id="rId73"/>
    <p:sldId id="366" r:id="rId74"/>
    <p:sldId id="383" r:id="rId75"/>
    <p:sldId id="368" r:id="rId76"/>
  </p:sldIdLst>
  <p:sldSz cx="9144000" cy="6858000" type="screen4x3"/>
  <p:notesSz cx="7559675" cy="10691813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00"/>
    <a:srgbClr val="FF0000"/>
    <a:srgbClr val="0000FF"/>
    <a:srgbClr val="FF9900"/>
    <a:srgbClr val="FF9933"/>
    <a:srgbClr val="FFFF00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 snapToGrid="0">
      <p:cViewPr>
        <p:scale>
          <a:sx n="85" d="100"/>
          <a:sy n="85" d="100"/>
        </p:scale>
        <p:origin x="-893" y="-17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7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handoutMaster" Target="handoutMasters/handoutMaster1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/>
          </a:p>
        </p:txBody>
      </p:sp>
      <p:sp>
        <p:nvSpPr>
          <p:cNvPr id="3" name="Espaço Reservado para Data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/>
          </a:p>
        </p:txBody>
      </p:sp>
      <p:sp>
        <p:nvSpPr>
          <p:cNvPr id="4" name="Espaço Reservado para Rodapé 3"/>
          <p:cNvSpPr txBox="1">
            <a:spLocks noGrp="1"/>
          </p:cNvSpPr>
          <p:nvPr>
            <p:ph type="ftr" sz="quarter" idx="2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/>
          </a:p>
        </p:txBody>
      </p:sp>
      <p:sp>
        <p:nvSpPr>
          <p:cNvPr id="5" name="Espaço Reservado para Número de Slide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5AAC7DA-AD54-41FB-BFD4-E5CCAA613AB7}" type="slidenum">
              <a:rPr/>
              <a:pPr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‹nº›</a:t>
            </a:fld>
            <a:endParaRPr lang="pt-BR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ço Reservado para Imagem de Slide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pt-BR" noProof="0"/>
          </a:p>
        </p:txBody>
      </p:sp>
      <p:sp>
        <p:nvSpPr>
          <p:cNvPr id="4" name="Espaço Reservado para Cabeçalho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Espaço Reservado para Data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Rodapé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B8BDA30A-F889-44A7-9732-78494FBA967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0"/>
      </a:spcBef>
      <a:spcAft>
        <a:spcPct val="0"/>
      </a:spcAft>
      <a:defRPr lang="pt-BR" sz="2000" kern="1200">
        <a:solidFill>
          <a:srgbClr val="000000"/>
        </a:solidFill>
        <a:latin typeface="Arial" pitchFamily="18"/>
        <a:ea typeface="Microsoft YaHei" pitchFamily="2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6"/>
          <p:cNvSpPr txBox="1"/>
          <p:nvPr/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 cap="flat">
            <a:noFill/>
          </a:ln>
        </p:spPr>
        <p:txBody>
          <a:bodyPr lIns="0" tIns="0" rIns="0" bIns="0" anchor="b"/>
          <a:lstStyle/>
          <a:p>
            <a:pPr algn="r"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4CC4E68-C098-4810-B394-01F6488AC390}" type="slidenum">
              <a:rPr kern="0">
                <a:solidFill>
                  <a:srgbClr val="000000"/>
                </a:solidFill>
                <a:latin typeface="+mn-lt"/>
                <a:cs typeface="+mn-cs"/>
              </a:rPr>
              <a:pPr algn="r"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</a:t>
            </a:fld>
            <a:endParaRPr lang="pt-BR" sz="1400" kern="0">
              <a:solidFill>
                <a:srgbClr val="000000"/>
              </a:solidFill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7885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5B9BD5"/>
          </a:solidFill>
          <a:ln w="25402">
            <a:solidFill>
              <a:srgbClr val="41719C"/>
            </a:solidFill>
          </a:ln>
        </p:spPr>
      </p:sp>
      <p:sp>
        <p:nvSpPr>
          <p:cNvPr id="78852" name="Espaço Reservado para Anotações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smtClean="0"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06488" y="801688"/>
            <a:ext cx="5346700" cy="4010025"/>
          </a:xfrm>
          <a:ln>
            <a:solidFill>
              <a:srgbClr val="000000"/>
            </a:solidFill>
          </a:ln>
        </p:spPr>
      </p:sp>
      <p:sp>
        <p:nvSpPr>
          <p:cNvPr id="79875" name="Espaço Reservado para Anotações 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lIns="104287" tIns="52144" rIns="104287" bIns="52144" numCol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80000"/>
              </a:lnSpc>
            </a:pPr>
            <a:r>
              <a:rPr smtClean="0">
                <a:latin typeface="Arial" pitchFamily="34" charset="0"/>
                <a:ea typeface="Microsoft YaHei" pitchFamily="34" charset="-122"/>
              </a:rPr>
              <a:t>As coisas mudam. Na revisão sistemática de originais "Surfactante profilático contra o uso seletivo de surfactante", nove estudos foram incluídos. Estes ensaios foram todos feitos na década de 1990 antes do uso rotineiro de esteróides pré-natais e nossas tentativas de  otineiramente apoiar crianças em contínua distendendo a manter a sua pressão residual funcional capacidade. Ao longo da última década, o uso de esteróides pré-natais mais do que triplicou e mais e investigadores estão cada vez mais confortáveis ​​com a aplicação precoce de pressão para manter a distensão capacidade residual funcional. Neste contexto, não tem foram várias tentativas olhando para a estabilização no início distendendo em comparação com uma pressão inicial mais agressiva surfactante. Certas provas abordou todas as crianças em risco de RDS, enquanto outros [1, 2] avaliada somente crianças que não necessitaram de intubação na sala de parto ou Observava bem o suficiente para não ser colocado em qualquer respiratório apoiar. A análise atualizada de Rojas-Reyes e seus colegas inclui os dois ensaios a partir da rede NICHD (APOIO) [3] e do Vermont Oxford de Entrega em Rede Estudo de Gestão quarto [4]. Quando estes dois estudos que foram realizados no contexto clínico recente (com aumento da exposição a esteróides pré-natais de rotina e aplicação de CPAP nasal com o grupo controle) estão incluídos, nenhuma diferença em resultados clínicos importantes surgir. De facto, quando estes dois estudos são combinados com a nove estudos da década de 1990, não há mais clinicamente efeitos significativos observados com surfactante profilático. Quando os dois estudos foram avaliados por si sós, não é uma forte tendência de melhora clínica,  specificamente uma redução do risco de BPD ou morte. O dia de surfactante agressivo rotina profilática para todos os lactentes de risco de RDS passou. Estabilização cedo com modalidades não invasivas tomou o seu lugar. Seletivo o uso de surfactante, quer por intubação ou outro minimamente técnicas invasivas, como a inserção do cateter, vai vêm à tona. Mais estudos serão necessários para nós compreender as questões específicas sobre a seleção de pacientes</a:t>
            </a:r>
            <a:br>
              <a:rPr smtClean="0">
                <a:latin typeface="Arial" pitchFamily="34" charset="0"/>
                <a:ea typeface="Microsoft YaHei" pitchFamily="34" charset="-122"/>
              </a:rPr>
            </a:br>
            <a:r>
              <a:rPr smtClean="0">
                <a:latin typeface="Arial" pitchFamily="34" charset="0"/>
                <a:ea typeface="Microsoft YaHei" pitchFamily="34" charset="-122"/>
              </a:rPr>
              <a:t>(Exposição, por exemplo, esteróides vs não exposição) e melhor técnicas para administrar surfactante em lactentes que desenvolver insuficiência respiratória progressiva. </a:t>
            </a:r>
          </a:p>
        </p:txBody>
      </p:sp>
      <p:sp>
        <p:nvSpPr>
          <p:cNvPr id="79876" name="Espaço Reservado para Número de Slide 3"/>
          <p:cNvSpPr txBox="1">
            <a:spLocks noGrp="1"/>
          </p:cNvSpPr>
          <p:nvPr/>
        </p:nvSpPr>
        <p:spPr bwMode="auto">
          <a:xfrm>
            <a:off x="4281488" y="10155238"/>
            <a:ext cx="32766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b"/>
          <a:lstStyle/>
          <a:p>
            <a:pPr algn="r" defTabSz="1042988"/>
            <a:fld id="{1DD58FB4-2771-4C19-826B-877B3DD3C28A}" type="slidenum">
              <a:rPr lang="pt-BR" sz="1400">
                <a:latin typeface="Calibri" pitchFamily="34" charset="0"/>
              </a:rPr>
              <a:pPr algn="r" defTabSz="1042988"/>
              <a:t>19</a:t>
            </a:fld>
            <a:endParaRPr lang="pt-BR" sz="14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06488" y="801688"/>
            <a:ext cx="5346700" cy="4010025"/>
          </a:xfrm>
          <a:ln>
            <a:solidFill>
              <a:srgbClr val="000000"/>
            </a:solidFill>
          </a:ln>
        </p:spPr>
      </p:sp>
      <p:sp>
        <p:nvSpPr>
          <p:cNvPr id="80899" name="Espaço Reservado para Anotações 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lIns="104287" tIns="52144" rIns="104287" bIns="52144" numCol="1">
            <a:prstTxWarp prst="textNoShape">
              <a:avLst/>
            </a:prstTxWarp>
          </a:bodyPr>
          <a:lstStyle/>
          <a:p>
            <a:pPr marL="0" indent="0" defTabSz="457200" eaLnBrk="1" hangingPunct="1"/>
            <a:endParaRPr smtClean="0">
              <a:latin typeface="Arial" pitchFamily="34" charset="0"/>
              <a:ea typeface="Microsoft YaHei" pitchFamily="34" charset="-122"/>
            </a:endParaRPr>
          </a:p>
        </p:txBody>
      </p:sp>
      <p:sp>
        <p:nvSpPr>
          <p:cNvPr id="80900" name="Espaço Reservado para Número de Slide 3"/>
          <p:cNvSpPr txBox="1">
            <a:spLocks noGrp="1"/>
          </p:cNvSpPr>
          <p:nvPr/>
        </p:nvSpPr>
        <p:spPr bwMode="auto">
          <a:xfrm>
            <a:off x="4281488" y="10155238"/>
            <a:ext cx="32766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b"/>
          <a:lstStyle/>
          <a:p>
            <a:pPr algn="r" defTabSz="520700"/>
            <a:fld id="{A29F2220-FF4B-480D-8FC2-37B306769FD6}" type="slidenum">
              <a:rPr lang="pt-BR" sz="1400">
                <a:solidFill>
                  <a:srgbClr val="000000"/>
                </a:solidFill>
                <a:latin typeface="Calibri" pitchFamily="34" charset="0"/>
                <a:ea typeface="MS PGothic" pitchFamily="34" charset="-128"/>
              </a:rPr>
              <a:pPr algn="r" defTabSz="520700"/>
              <a:t>38</a:t>
            </a:fld>
            <a:endParaRPr lang="pt-BR" sz="1400">
              <a:solidFill>
                <a:srgbClr val="000000"/>
              </a:solidFill>
              <a:latin typeface="Calibri" pitchFamily="34" charset="0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ctrTitle"/>
          </p:nvPr>
        </p:nvSpPr>
        <p:spPr>
          <a:xfrm>
            <a:off x="1143000" y="1122361"/>
            <a:ext cx="6858000" cy="2387598"/>
          </a:xfrm>
        </p:spPr>
        <p:txBody>
          <a:bodyPr anchorCtr="1"/>
          <a:lstStyle>
            <a:lvl1pPr algn="ctr">
              <a:defRPr sz="60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algn="ctr">
              <a:defRPr sz="2400"/>
            </a:lvl1pPr>
          </a:lstStyle>
          <a:p>
            <a:pPr lvl="0"/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E81D6-89EE-4446-92B6-088E9DF20B41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99664-3027-4C97-83BE-199618623F24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0AF61-28AB-4FF9-B977-D2AC119A4D12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247E8-D57A-4923-8D4B-7FB9584339FE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7E6EC-3490-46CA-AEC4-74295EE413C3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BEEEE-65C3-493C-B282-4239A29B9D04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>
          <a:xfrm>
            <a:off x="457200" y="1604964"/>
            <a:ext cx="4038603" cy="452595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 txBox="1">
            <a:spLocks noGrp="1"/>
          </p:cNvSpPr>
          <p:nvPr>
            <p:ph idx="2"/>
          </p:nvPr>
        </p:nvSpPr>
        <p:spPr>
          <a:xfrm>
            <a:off x="4648196" y="1604964"/>
            <a:ext cx="4038603" cy="452595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D226E-9CB9-413C-9C62-CD8BAED64629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6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2E849-5891-46FC-A18C-772194B8ED1D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30241" y="1681160"/>
            <a:ext cx="3868734" cy="823910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 txBox="1">
            <a:spLocks noGrp="1"/>
          </p:cNvSpPr>
          <p:nvPr>
            <p:ph idx="2"/>
          </p:nvPr>
        </p:nvSpPr>
        <p:spPr>
          <a:xfrm>
            <a:off x="630241" y="2505071"/>
            <a:ext cx="386873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791" cy="823910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79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B6DD5-5C66-4845-BB94-509196347E26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8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F0B99-259A-43E3-BAA5-A59263C13774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F5AD6-1415-4E8D-967A-2835BDA49812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4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D9A42-99A7-4E6C-AED0-4DDBF9A54AC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E062C-0046-4260-BEA5-7B1389CD916C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3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5F247-7470-4276-A98D-3376A651CF5A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D37D6-7805-4D61-9442-B2F9CB3DFFB3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6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87728-E00E-4AF8-8A87-C396AFBEC38C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 txBox="1">
            <a:spLocks noGrp="1"/>
          </p:cNvSpPr>
          <p:nvPr>
            <p:ph type="pic" idx="1"/>
          </p:nvPr>
        </p:nvSpPr>
        <p:spPr>
          <a:xfrm>
            <a:off x="3887791" y="987423"/>
            <a:ext cx="4629149" cy="4873623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0359A-0708-46DF-A466-7096A10AFAEE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6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B05FB-406F-4EFC-B963-83EB6C74F78A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CFE538-E874-4929-A712-E6A2257E0229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2F2A7-CD18-4383-A42E-F1F0EFF3522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 txBox="1">
            <a:spLocks noGrp="1"/>
          </p:cNvSpPr>
          <p:nvPr>
            <p:ph type="title" orient="vert"/>
          </p:nvPr>
        </p:nvSpPr>
        <p:spPr>
          <a:xfrm>
            <a:off x="6629400" y="1371600"/>
            <a:ext cx="2057400" cy="4759323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 txBox="1">
            <a:spLocks noGrp="1"/>
          </p:cNvSpPr>
          <p:nvPr>
            <p:ph type="body" orient="vert" idx="1"/>
          </p:nvPr>
        </p:nvSpPr>
        <p:spPr>
          <a:xfrm>
            <a:off x="457200" y="1371600"/>
            <a:ext cx="6019796" cy="475932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A1A26-BD8D-471B-9F73-2B36039957A2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A0CC1-81F4-44A6-915E-31EC69436B0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ctrTitle"/>
          </p:nvPr>
        </p:nvSpPr>
        <p:spPr>
          <a:xfrm>
            <a:off x="1143000" y="1122361"/>
            <a:ext cx="6858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algn="ctr">
              <a:buNone/>
              <a:defRPr sz="2400"/>
            </a:lvl1pPr>
          </a:lstStyle>
          <a:p>
            <a:pPr lvl="0"/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5359E-6CBD-4CC9-BBF2-554653BADB80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3B067-AF4F-46CF-8570-6FEFAC788B3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5269B-D8F4-4310-8E05-C5B6BA829DDB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A08A9-B8F0-4AB2-8212-DBD7A9A02412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B3D921-45A1-47BA-9502-AE5B26BC582E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097CA-91D6-49D3-B7D2-237760DB198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>
          <a:xfrm>
            <a:off x="457200" y="1935163"/>
            <a:ext cx="4038603" cy="438944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 txBox="1">
            <a:spLocks noGrp="1"/>
          </p:cNvSpPr>
          <p:nvPr>
            <p:ph idx="2"/>
          </p:nvPr>
        </p:nvSpPr>
        <p:spPr>
          <a:xfrm>
            <a:off x="4648196" y="1935163"/>
            <a:ext cx="4038603" cy="438944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8EA1D-D213-48CC-A227-E31ADC7473AC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6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5AA54-527D-44B6-B4D1-886223076557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30241" y="1681160"/>
            <a:ext cx="3868734" cy="823910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 txBox="1">
            <a:spLocks noGrp="1"/>
          </p:cNvSpPr>
          <p:nvPr>
            <p:ph idx="2"/>
          </p:nvPr>
        </p:nvSpPr>
        <p:spPr>
          <a:xfrm>
            <a:off x="630241" y="2505071"/>
            <a:ext cx="386873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791" cy="823910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79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1D995-DDB9-49DA-9146-560EA9C9561A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8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B7700-B1C1-4F39-82C5-FEC27E82AF5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50498-28EE-484C-B987-0AB80EEC456B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4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30A63-6182-496B-900A-D0AF9B14F45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9A6532-EB81-45DF-AA24-F1DAD19A1D7C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3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B03D8-50BE-4C10-922C-9693E800F31C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16A18-C0EE-45BB-8E1A-6A94E70B8EFE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6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C9131-10C1-46B7-9BD9-0F58D5EB5C09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 txBox="1">
            <a:spLocks noGrp="1"/>
          </p:cNvSpPr>
          <p:nvPr>
            <p:ph type="pic"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buNone/>
              <a:defRPr sz="3200"/>
            </a:lvl1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1E280C-B5E3-4037-8F3E-60C83A22F0D9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6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1AE13-8FBD-4C13-BBA1-C9FD47E6A16B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0ACFF-7C6A-401F-BC16-9F6E9C00CC4D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9924F-92B8-42A3-95DE-17F5975A07CD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 txBox="1">
            <a:spLocks noGrp="1"/>
          </p:cNvSpPr>
          <p:nvPr>
            <p:ph type="title" orient="vert"/>
          </p:nvPr>
        </p:nvSpPr>
        <p:spPr>
          <a:xfrm>
            <a:off x="6629400" y="704846"/>
            <a:ext cx="2057400" cy="5619746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 txBox="1">
            <a:spLocks noGrp="1"/>
          </p:cNvSpPr>
          <p:nvPr>
            <p:ph type="body" orient="vert" idx="1"/>
          </p:nvPr>
        </p:nvSpPr>
        <p:spPr>
          <a:xfrm>
            <a:off x="457200" y="704846"/>
            <a:ext cx="6019796" cy="5619746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1E33A4-EB3A-437E-B101-E4D11608EABA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1E69B-5BE5-48DD-8DB4-71A529CA66D4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100000">
              <a:srgbClr val="00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6"/>
          <p:cNvSpPr/>
          <p:nvPr/>
        </p:nvSpPr>
        <p:spPr>
          <a:xfrm>
            <a:off x="-9525" y="-7938"/>
            <a:ext cx="9163050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0074A0"/>
              </a:gs>
              <a:gs pos="100000">
                <a:srgbClr val="00C4CD"/>
              </a:gs>
            </a:gsLst>
            <a:lin ang="5400000"/>
          </a:gradFill>
          <a:ln cap="flat">
            <a:noFill/>
            <a:prstDash val="solid"/>
          </a:ln>
        </p:spPr>
        <p:txBody>
          <a:bodyPr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kern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Forma livre 7"/>
          <p:cNvSpPr/>
          <p:nvPr/>
        </p:nvSpPr>
        <p:spPr>
          <a:xfrm>
            <a:off x="4381500" y="-7938"/>
            <a:ext cx="4762500" cy="638176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00A0A8"/>
              </a:gs>
              <a:gs pos="100000">
                <a:srgbClr val="008ABF"/>
              </a:gs>
            </a:gsLst>
            <a:lin ang="5400000"/>
          </a:gradFill>
          <a:ln cap="flat">
            <a:noFill/>
            <a:prstDash val="solid"/>
          </a:ln>
        </p:spPr>
        <p:txBody>
          <a:bodyPr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kern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grpSp>
        <p:nvGrpSpPr>
          <p:cNvPr id="1028" name="Grupo 1"/>
          <p:cNvGrpSpPr>
            <a:grpSpLocks/>
          </p:cNvGrpSpPr>
          <p:nvPr/>
        </p:nvGrpSpPr>
        <p:grpSpPr bwMode="auto">
          <a:xfrm>
            <a:off x="-49213" y="639763"/>
            <a:ext cx="9185276" cy="649287"/>
            <a:chOff x="-49908" y="640199"/>
            <a:chExt cx="9185724" cy="648721"/>
          </a:xfrm>
        </p:grpSpPr>
        <p:sp>
          <p:nvSpPr>
            <p:cNvPr id="5" name="Forma livre 11"/>
            <p:cNvSpPr/>
            <p:nvPr/>
          </p:nvSpPr>
          <p:spPr>
            <a:xfrm rot="164393">
              <a:off x="-49908" y="640199"/>
              <a:ext cx="9163498" cy="6487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772"/>
                <a:gd name="f4" fmla="val 1055"/>
                <a:gd name="f5" fmla="val 966"/>
                <a:gd name="f6" fmla="val 282"/>
                <a:gd name="f7" fmla="val 738"/>
                <a:gd name="f8" fmla="val 923"/>
                <a:gd name="f9" fmla="val 275"/>
                <a:gd name="f10" fmla="val 1608"/>
                <a:gd name="f11" fmla="val 2293"/>
                <a:gd name="f12" fmla="val 289"/>
                <a:gd name="f13" fmla="val 3416"/>
                <a:gd name="f14" fmla="val 4110"/>
                <a:gd name="f15" fmla="val 1008"/>
                <a:gd name="f16" fmla="val 4804"/>
                <a:gd name="f17" fmla="val 961"/>
                <a:gd name="f18" fmla="val 5426"/>
                <a:gd name="f19" fmla="val 210"/>
                <a:gd name="f20" fmla="*/ f0 1 5772"/>
                <a:gd name="f21" fmla="*/ f1 1 1055"/>
                <a:gd name="f22" fmla="+- f4 0 f2"/>
                <a:gd name="f23" fmla="+- f3 0 f2"/>
                <a:gd name="f24" fmla="*/ f23 1 5772"/>
                <a:gd name="f25" fmla="*/ f22 1 1055"/>
                <a:gd name="f26" fmla="*/ f2 1 f24"/>
                <a:gd name="f27" fmla="*/ f3 1 f24"/>
                <a:gd name="f28" fmla="*/ f2 1 f25"/>
                <a:gd name="f29" fmla="*/ f4 1 f25"/>
                <a:gd name="f30" fmla="*/ f26 f20 1"/>
                <a:gd name="f31" fmla="*/ f27 f20 1"/>
                <a:gd name="f32" fmla="*/ f29 f21 1"/>
                <a:gd name="f33" fmla="*/ f28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0" t="f33" r="f31" b="f32"/>
              <a:pathLst>
                <a:path w="5772" h="1055">
                  <a:moveTo>
                    <a:pt x="f2" y="f5"/>
                  </a:moveTo>
                  <a:cubicBezTo>
                    <a:pt x="f6" y="f7"/>
                    <a:pt x="f8" y="f9"/>
                    <a:pt x="f10" y="f6"/>
                  </a:cubicBezTo>
                  <a:cubicBezTo>
                    <a:pt x="f11" y="f12"/>
                    <a:pt x="f13" y="f4"/>
                    <a:pt x="f14" y="f15"/>
                  </a:cubicBezTo>
                  <a:cubicBezTo>
                    <a:pt x="f16" y="f17"/>
                    <a:pt x="f18" y="f19"/>
                    <a:pt x="f3" y="f2"/>
                  </a:cubicBezTo>
                </a:path>
              </a:pathLst>
            </a:custGeom>
            <a:noFill/>
            <a:ln w="10799" cap="flat">
              <a:solidFill>
                <a:srgbClr val="008ABF">
                  <a:alpha val="56000"/>
                </a:srgbClr>
              </a:solidFill>
              <a:prstDash val="solid"/>
              <a:round/>
            </a:ln>
          </p:spPr>
          <p:txBody>
            <a:bodyPr compatLnSpc="0"/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BR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6" name="Forma livre 12"/>
            <p:cNvSpPr/>
            <p:nvPr/>
          </p:nvSpPr>
          <p:spPr>
            <a:xfrm rot="164393">
              <a:off x="-38794" y="714746"/>
              <a:ext cx="9174610" cy="52976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766"/>
                <a:gd name="f4" fmla="val 854"/>
                <a:gd name="f5" fmla="val 732"/>
                <a:gd name="f6" fmla="val 273"/>
                <a:gd name="f7" fmla="val 647"/>
                <a:gd name="f8" fmla="val 951"/>
                <a:gd name="f9" fmla="val 214"/>
                <a:gd name="f10" fmla="val 1638"/>
                <a:gd name="f11" fmla="val 228"/>
                <a:gd name="f12" fmla="val 2325"/>
                <a:gd name="f13" fmla="val 242"/>
                <a:gd name="f14" fmla="val 3434"/>
                <a:gd name="f15" fmla="val 4122"/>
                <a:gd name="f16" fmla="val 816"/>
                <a:gd name="f17" fmla="val 4810"/>
                <a:gd name="f18" fmla="val 778"/>
                <a:gd name="f19" fmla="val 5424"/>
                <a:gd name="f20" fmla="val 170"/>
                <a:gd name="f21" fmla="*/ f0 1 5766"/>
                <a:gd name="f22" fmla="*/ f1 1 854"/>
                <a:gd name="f23" fmla="+- f4 0 f2"/>
                <a:gd name="f24" fmla="+- f3 0 f2"/>
                <a:gd name="f25" fmla="*/ f24 1 5766"/>
                <a:gd name="f26" fmla="*/ f23 1 854"/>
                <a:gd name="f27" fmla="*/ f2 1 f25"/>
                <a:gd name="f28" fmla="*/ f3 1 f25"/>
                <a:gd name="f29" fmla="*/ f2 1 f26"/>
                <a:gd name="f30" fmla="*/ f4 1 f26"/>
                <a:gd name="f31" fmla="*/ f27 f21 1"/>
                <a:gd name="f32" fmla="*/ f28 f21 1"/>
                <a:gd name="f33" fmla="*/ f30 f22 1"/>
                <a:gd name="f34" fmla="*/ f29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1" t="f34" r="f32" b="f33"/>
              <a:pathLst>
                <a:path w="5766" h="854">
                  <a:moveTo>
                    <a:pt x="f2" y="f5"/>
                  </a:moveTo>
                  <a:cubicBezTo>
                    <a:pt x="f6" y="f7"/>
                    <a:pt x="f8" y="f9"/>
                    <a:pt x="f10" y="f11"/>
                  </a:cubicBezTo>
                  <a:cubicBezTo>
                    <a:pt x="f12" y="f13"/>
                    <a:pt x="f14" y="f4"/>
                    <a:pt x="f15" y="f16"/>
                  </a:cubicBezTo>
                  <a:cubicBezTo>
                    <a:pt x="f17" y="f18"/>
                    <a:pt x="f19" y="f20"/>
                    <a:pt x="f3" y="f2"/>
                  </a:cubicBezTo>
                </a:path>
              </a:pathLst>
            </a:custGeom>
            <a:noFill/>
            <a:ln w="9363" cap="flat">
              <a:solidFill>
                <a:srgbClr val="009DD9">
                  <a:alpha val="56000"/>
                </a:srgbClr>
              </a:solidFill>
              <a:prstDash val="solid"/>
              <a:round/>
            </a:ln>
          </p:spPr>
          <p:txBody>
            <a:bodyPr compatLnSpc="0"/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BR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sp>
        <p:nvSpPr>
          <p:cNvPr id="1029" name="Título 8"/>
          <p:cNvSpPr txBox="1">
            <a:spLocks noGrp="1"/>
          </p:cNvSpPr>
          <p:nvPr>
            <p:ph type="title"/>
          </p:nvPr>
        </p:nvSpPr>
        <p:spPr bwMode="auto">
          <a:xfrm>
            <a:off x="533400" y="1371600"/>
            <a:ext cx="78517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4" tIns="0" rIns="18361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títuloClique para editar o estilo do título mestre</a:t>
            </a:r>
          </a:p>
        </p:txBody>
      </p:sp>
      <p:sp>
        <p:nvSpPr>
          <p:cNvPr id="8" name="Espaço Reservado para Data 29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800" b="0" i="0" u="none" strike="noStrike" kern="1200" cap="none" spc="0" baseline="0">
                <a:solidFill>
                  <a:srgbClr val="000000"/>
                </a:solidFill>
                <a:uFillTx/>
                <a:latin typeface="Constantia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0088CCDA-30B6-4EAD-BFDD-A1EE9ED0C862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9" name="Espaço Reservado para Rodapé 18"/>
          <p:cNvSpPr txBox="1"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Espaço Reservado para Número de Slide 26"/>
          <p:cNvSpPr txBox="1"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800" b="0" i="0" u="none" strike="noStrike" kern="1200" cap="none" spc="0" baseline="0">
                <a:solidFill>
                  <a:srgbClr val="000000"/>
                </a:solidFill>
                <a:uFillTx/>
                <a:latin typeface="Constantia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30247D25-28E6-4F2C-BDB8-D3F1E8342799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1033" name="Espaço Reservado para Texto 10"/>
          <p:cNvSpPr txBox="1">
            <a:spLocks noGrp="1"/>
          </p:cNvSpPr>
          <p:nvPr>
            <p:ph type="body" idx="1"/>
          </p:nvPr>
        </p:nvSpPr>
        <p:spPr bwMode="auto">
          <a:xfrm>
            <a:off x="457200" y="1604963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pt-BR" sz="5600" b="1" kern="1200">
          <a:solidFill>
            <a:srgbClr val="04617B"/>
          </a:solidFill>
          <a:latin typeface="Calibri" pitchFamily="18"/>
          <a:ea typeface="Microsoft YaHei" pitchFamily="2"/>
          <a:cs typeface="Mangal" pitchFamily="2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5pPr>
      <a:lvl6pPr marL="457200" algn="l" rtl="0" eaLnBrk="0" fontAlgn="base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6pPr>
      <a:lvl7pPr marL="914400" algn="l" rtl="0" eaLnBrk="0" fontAlgn="base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7pPr>
      <a:lvl8pPr marL="1371600" algn="l" rtl="0" eaLnBrk="0" fontAlgn="base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8pPr>
      <a:lvl9pPr marL="1828800" algn="l" rtl="0" eaLnBrk="0" fontAlgn="base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ts val="1413"/>
        </a:spcAft>
        <a:buChar char="•"/>
        <a:defRPr lang="pt-BR" sz="2600" kern="1200">
          <a:solidFill>
            <a:srgbClr val="000000"/>
          </a:solidFill>
          <a:latin typeface="Constantia" pitchFamily="18"/>
          <a:ea typeface="Microsoft YaHei" pitchFamily="2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lang="pt-BR" sz="2400" kern="1200">
          <a:solidFill>
            <a:srgbClr val="000000"/>
          </a:solidFill>
          <a:latin typeface="Calibri"/>
          <a:ea typeface="Microsoft YaHei" pitchFamily="34" charset="-122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lang="pt-BR" sz="2000" kern="1200">
          <a:solidFill>
            <a:srgbClr val="000000"/>
          </a:solidFill>
          <a:latin typeface="Calibri"/>
          <a:ea typeface="Microsoft YaHei" pitchFamily="34" charset="-122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lang="pt-BR" sz="2000" kern="1200">
          <a:solidFill>
            <a:srgbClr val="000000"/>
          </a:solidFill>
          <a:latin typeface="Calibri"/>
          <a:ea typeface="Microsoft YaHei" pitchFamily="34" charset="-122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lang="pt-BR" sz="2000" kern="1200">
          <a:solidFill>
            <a:srgbClr val="000000"/>
          </a:solidFill>
          <a:latin typeface="Calibri"/>
          <a:ea typeface="Microsoft YaHei" pitchFamily="3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6"/>
          <p:cNvSpPr/>
          <p:nvPr/>
        </p:nvSpPr>
        <p:spPr>
          <a:xfrm>
            <a:off x="-9525" y="-7938"/>
            <a:ext cx="9163050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0074A0"/>
              </a:gs>
              <a:gs pos="100000">
                <a:srgbClr val="00C4CD"/>
              </a:gs>
            </a:gsLst>
            <a:lin ang="5400000"/>
          </a:gradFill>
          <a:ln cap="flat">
            <a:noFill/>
            <a:prstDash val="solid"/>
          </a:ln>
        </p:spPr>
        <p:txBody>
          <a:bodyPr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kern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Forma livre 7"/>
          <p:cNvSpPr/>
          <p:nvPr/>
        </p:nvSpPr>
        <p:spPr>
          <a:xfrm>
            <a:off x="4381500" y="-7938"/>
            <a:ext cx="4762500" cy="638176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00A0A8"/>
              </a:gs>
              <a:gs pos="100000">
                <a:srgbClr val="008ABF"/>
              </a:gs>
            </a:gsLst>
            <a:lin ang="5400000"/>
          </a:gradFill>
          <a:ln cap="flat">
            <a:noFill/>
            <a:prstDash val="solid"/>
          </a:ln>
        </p:spPr>
        <p:txBody>
          <a:bodyPr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kern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grpSp>
        <p:nvGrpSpPr>
          <p:cNvPr id="2052" name="Grupo 1"/>
          <p:cNvGrpSpPr>
            <a:grpSpLocks/>
          </p:cNvGrpSpPr>
          <p:nvPr/>
        </p:nvGrpSpPr>
        <p:grpSpPr bwMode="auto">
          <a:xfrm>
            <a:off x="-49213" y="639763"/>
            <a:ext cx="9185276" cy="649287"/>
            <a:chOff x="-49908" y="640199"/>
            <a:chExt cx="9185724" cy="648721"/>
          </a:xfrm>
        </p:grpSpPr>
        <p:sp>
          <p:nvSpPr>
            <p:cNvPr id="5" name="Forma livre 11"/>
            <p:cNvSpPr/>
            <p:nvPr/>
          </p:nvSpPr>
          <p:spPr>
            <a:xfrm rot="164393">
              <a:off x="-49908" y="640199"/>
              <a:ext cx="9163498" cy="6487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772"/>
                <a:gd name="f4" fmla="val 1055"/>
                <a:gd name="f5" fmla="val 966"/>
                <a:gd name="f6" fmla="val 282"/>
                <a:gd name="f7" fmla="val 738"/>
                <a:gd name="f8" fmla="val 923"/>
                <a:gd name="f9" fmla="val 275"/>
                <a:gd name="f10" fmla="val 1608"/>
                <a:gd name="f11" fmla="val 2293"/>
                <a:gd name="f12" fmla="val 289"/>
                <a:gd name="f13" fmla="val 3416"/>
                <a:gd name="f14" fmla="val 4110"/>
                <a:gd name="f15" fmla="val 1008"/>
                <a:gd name="f16" fmla="val 4804"/>
                <a:gd name="f17" fmla="val 961"/>
                <a:gd name="f18" fmla="val 5426"/>
                <a:gd name="f19" fmla="val 210"/>
                <a:gd name="f20" fmla="*/ f0 1 5772"/>
                <a:gd name="f21" fmla="*/ f1 1 1055"/>
                <a:gd name="f22" fmla="+- f4 0 f2"/>
                <a:gd name="f23" fmla="+- f3 0 f2"/>
                <a:gd name="f24" fmla="*/ f23 1 5772"/>
                <a:gd name="f25" fmla="*/ f22 1 1055"/>
                <a:gd name="f26" fmla="*/ f2 1 f24"/>
                <a:gd name="f27" fmla="*/ f3 1 f24"/>
                <a:gd name="f28" fmla="*/ f2 1 f25"/>
                <a:gd name="f29" fmla="*/ f4 1 f25"/>
                <a:gd name="f30" fmla="*/ f26 f20 1"/>
                <a:gd name="f31" fmla="*/ f27 f20 1"/>
                <a:gd name="f32" fmla="*/ f29 f21 1"/>
                <a:gd name="f33" fmla="*/ f28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0" t="f33" r="f31" b="f32"/>
              <a:pathLst>
                <a:path w="5772" h="1055">
                  <a:moveTo>
                    <a:pt x="f2" y="f5"/>
                  </a:moveTo>
                  <a:cubicBezTo>
                    <a:pt x="f6" y="f7"/>
                    <a:pt x="f8" y="f9"/>
                    <a:pt x="f10" y="f6"/>
                  </a:cubicBezTo>
                  <a:cubicBezTo>
                    <a:pt x="f11" y="f12"/>
                    <a:pt x="f13" y="f4"/>
                    <a:pt x="f14" y="f15"/>
                  </a:cubicBezTo>
                  <a:cubicBezTo>
                    <a:pt x="f16" y="f17"/>
                    <a:pt x="f18" y="f19"/>
                    <a:pt x="f3" y="f2"/>
                  </a:cubicBezTo>
                </a:path>
              </a:pathLst>
            </a:custGeom>
            <a:noFill/>
            <a:ln w="10799" cap="flat">
              <a:solidFill>
                <a:srgbClr val="008ABF">
                  <a:alpha val="56000"/>
                </a:srgbClr>
              </a:solidFill>
              <a:prstDash val="solid"/>
              <a:round/>
            </a:ln>
          </p:spPr>
          <p:txBody>
            <a:bodyPr compatLnSpc="0"/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BR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6" name="Forma livre 12"/>
            <p:cNvSpPr/>
            <p:nvPr/>
          </p:nvSpPr>
          <p:spPr>
            <a:xfrm rot="164393">
              <a:off x="-38794" y="714746"/>
              <a:ext cx="9174610" cy="52976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766"/>
                <a:gd name="f4" fmla="val 854"/>
                <a:gd name="f5" fmla="val 732"/>
                <a:gd name="f6" fmla="val 273"/>
                <a:gd name="f7" fmla="val 647"/>
                <a:gd name="f8" fmla="val 951"/>
                <a:gd name="f9" fmla="val 214"/>
                <a:gd name="f10" fmla="val 1638"/>
                <a:gd name="f11" fmla="val 228"/>
                <a:gd name="f12" fmla="val 2325"/>
                <a:gd name="f13" fmla="val 242"/>
                <a:gd name="f14" fmla="val 3434"/>
                <a:gd name="f15" fmla="val 4122"/>
                <a:gd name="f16" fmla="val 816"/>
                <a:gd name="f17" fmla="val 4810"/>
                <a:gd name="f18" fmla="val 778"/>
                <a:gd name="f19" fmla="val 5424"/>
                <a:gd name="f20" fmla="val 170"/>
                <a:gd name="f21" fmla="*/ f0 1 5766"/>
                <a:gd name="f22" fmla="*/ f1 1 854"/>
                <a:gd name="f23" fmla="+- f4 0 f2"/>
                <a:gd name="f24" fmla="+- f3 0 f2"/>
                <a:gd name="f25" fmla="*/ f24 1 5766"/>
                <a:gd name="f26" fmla="*/ f23 1 854"/>
                <a:gd name="f27" fmla="*/ f2 1 f25"/>
                <a:gd name="f28" fmla="*/ f3 1 f25"/>
                <a:gd name="f29" fmla="*/ f2 1 f26"/>
                <a:gd name="f30" fmla="*/ f4 1 f26"/>
                <a:gd name="f31" fmla="*/ f27 f21 1"/>
                <a:gd name="f32" fmla="*/ f28 f21 1"/>
                <a:gd name="f33" fmla="*/ f30 f22 1"/>
                <a:gd name="f34" fmla="*/ f29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1" t="f34" r="f32" b="f33"/>
              <a:pathLst>
                <a:path w="5766" h="854">
                  <a:moveTo>
                    <a:pt x="f2" y="f5"/>
                  </a:moveTo>
                  <a:cubicBezTo>
                    <a:pt x="f6" y="f7"/>
                    <a:pt x="f8" y="f9"/>
                    <a:pt x="f10" y="f11"/>
                  </a:cubicBezTo>
                  <a:cubicBezTo>
                    <a:pt x="f12" y="f13"/>
                    <a:pt x="f14" y="f4"/>
                    <a:pt x="f15" y="f16"/>
                  </a:cubicBezTo>
                  <a:cubicBezTo>
                    <a:pt x="f17" y="f18"/>
                    <a:pt x="f19" y="f20"/>
                    <a:pt x="f3" y="f2"/>
                  </a:cubicBezTo>
                </a:path>
              </a:pathLst>
            </a:custGeom>
            <a:noFill/>
            <a:ln w="9363" cap="flat">
              <a:solidFill>
                <a:srgbClr val="009DD9">
                  <a:alpha val="56000"/>
                </a:srgbClr>
              </a:solidFill>
              <a:prstDash val="solid"/>
              <a:round/>
            </a:ln>
          </p:spPr>
          <p:txBody>
            <a:bodyPr compatLnSpc="0"/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BR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sp>
        <p:nvSpPr>
          <p:cNvPr id="2053" name="Título 1"/>
          <p:cNvSpPr txBox="1"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4" tIns="44997" rIns="90004" bIns="449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títuloClique para editar o estilo do título mestre</a:t>
            </a:r>
          </a:p>
        </p:txBody>
      </p:sp>
      <p:sp>
        <p:nvSpPr>
          <p:cNvPr id="8" name="Espaço Reservado para Conteúdo 2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/>
          <a:p>
            <a:pPr lvl="0"/>
            <a:r>
              <a:rPr lang="pt-BR"/>
              <a:t>Clique para editar o formato do texto da estrutura de tópicos</a:t>
            </a:r>
          </a:p>
          <a:p>
            <a:pPr lvl="1"/>
            <a:r>
              <a:rPr lang="pt-BR"/>
              <a:t>2.º Nível da estrutura de tópicos</a:t>
            </a:r>
          </a:p>
          <a:p>
            <a:pPr lvl="2"/>
            <a:r>
              <a:rPr lang="pt-BR"/>
              <a:t>3.º Nível da estrutura de tópicos</a:t>
            </a:r>
          </a:p>
          <a:p>
            <a:pPr lvl="3"/>
            <a:r>
              <a:rPr lang="pt-BR"/>
              <a:t>4.º Nível da estrutura de tópicos</a:t>
            </a:r>
          </a:p>
          <a:p>
            <a:pPr lvl="4"/>
            <a:r>
              <a:rPr lang="pt-BR"/>
              <a:t>5.º Nível da estrutura de tópicos</a:t>
            </a:r>
          </a:p>
          <a:p>
            <a:pPr lvl="5"/>
            <a:r>
              <a:rPr lang="pt-BR"/>
              <a:t>6.º Nível da estrutura de tópicos</a:t>
            </a:r>
          </a:p>
          <a:p>
            <a:pPr lvl="6"/>
            <a:r>
              <a:rPr lang="pt-BR"/>
              <a:t>7.º Nível da estrutura de tópicos</a:t>
            </a:r>
          </a:p>
          <a:p>
            <a:pPr lvl="7"/>
            <a:r>
              <a:rPr lang="pt-BR"/>
              <a:t>8.º Nível da estrutura de tópicos</a:t>
            </a:r>
          </a:p>
          <a:p>
            <a:pPr lvl="0"/>
            <a:r>
              <a:rPr lang="pt-BR"/>
              <a:t>9.º Nível da estrutura de tópicosClique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9" name="Espaço Reservado para Data 3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800" b="0" i="0" u="none" strike="noStrike" kern="1200" cap="none" spc="0" baseline="0">
                <a:solidFill>
                  <a:srgbClr val="000000"/>
                </a:solidFill>
                <a:uFillTx/>
                <a:latin typeface="Constantia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01EC8B56-1D03-45DE-BDFB-ED466F8E8F17}" type="datetime1">
              <a:rPr/>
              <a:pPr>
                <a:defRPr/>
              </a:pPr>
              <a:t>16/11/2017</a:t>
            </a:fld>
            <a:endParaRPr/>
          </a:p>
        </p:txBody>
      </p:sp>
      <p:sp>
        <p:nvSpPr>
          <p:cNvPr id="10" name="Espaço Reservado para Rodapé 4"/>
          <p:cNvSpPr txBox="1"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1" name="Espaço Reservado para Número de Slide 5"/>
          <p:cNvSpPr txBox="1"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800" b="0" i="0" u="none" strike="noStrike" kern="1200" cap="none" spc="0" baseline="0">
                <a:solidFill>
                  <a:srgbClr val="000000"/>
                </a:solidFill>
                <a:uFillTx/>
                <a:latin typeface="Constantia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FB162A7F-CB4F-4FB7-B412-085D368A5C15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pt-BR" sz="5000" kern="1200">
          <a:solidFill>
            <a:srgbClr val="04617B"/>
          </a:solidFill>
          <a:latin typeface="Calibri" pitchFamily="18"/>
          <a:ea typeface="Microsoft YaHei" pitchFamily="2"/>
          <a:cs typeface="Mangal" pitchFamily="2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5pPr>
      <a:lvl6pPr marL="457200" algn="l" rtl="0" eaLnBrk="0" fontAlgn="base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6pPr>
      <a:lvl7pPr marL="914400" algn="l" rtl="0" eaLnBrk="0" fontAlgn="base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7pPr>
      <a:lvl8pPr marL="1371600" algn="l" rtl="0" eaLnBrk="0" fontAlgn="base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8pPr>
      <a:lvl9pPr marL="1828800" algn="l" rtl="0" eaLnBrk="0" fontAlgn="base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ts val="1413"/>
        </a:spcAft>
        <a:buSzPct val="45000"/>
        <a:buFont typeface="StarSymbol"/>
        <a:buChar char="●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1pPr>
      <a:lvl2pPr marL="742950" lvl="1" indent="-285750" algn="l" rtl="0" eaLnBrk="0" fontAlgn="base" hangingPunct="0">
        <a:spcBef>
          <a:spcPct val="0"/>
        </a:spcBef>
        <a:spcAft>
          <a:spcPts val="1413"/>
        </a:spcAft>
        <a:buSzPct val="75000"/>
        <a:buFont typeface="StarSymbol"/>
        <a:buChar char="–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2pPr>
      <a:lvl3pPr marL="1143000" lvl="2" indent="-228600" algn="l" rtl="0" eaLnBrk="0" fontAlgn="base" hangingPunct="0">
        <a:spcBef>
          <a:spcPct val="0"/>
        </a:spcBef>
        <a:spcAft>
          <a:spcPts val="1413"/>
        </a:spcAft>
        <a:buSzPct val="45000"/>
        <a:buFont typeface="StarSymbol"/>
        <a:buChar char="●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3pPr>
      <a:lvl4pPr marL="1600200" lvl="3" indent="-228600" algn="l" rtl="0" eaLnBrk="0" fontAlgn="base" hangingPunct="0">
        <a:spcBef>
          <a:spcPct val="0"/>
        </a:spcBef>
        <a:spcAft>
          <a:spcPts val="1413"/>
        </a:spcAft>
        <a:buSzPct val="75000"/>
        <a:buFont typeface="StarSymbol"/>
        <a:buChar char="–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4pPr>
      <a:lvl5pPr marL="2057400" lvl="4" indent="-228600" algn="l" rtl="0" eaLnBrk="0" fontAlgn="base" hangingPunct="0">
        <a:spcBef>
          <a:spcPct val="0"/>
        </a:spcBef>
        <a:spcAft>
          <a:spcPts val="1413"/>
        </a:spcAft>
        <a:buSzPct val="45000"/>
        <a:buFont typeface="StarSymbol"/>
        <a:buChar char="●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5pPr>
      <a:lvl6pPr marL="0" marR="0" lvl="5" indent="0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pt-BR" sz="2600" b="0" i="0" u="none" strike="noStrike" kern="1200" cap="none" spc="0" baseline="0">
          <a:solidFill>
            <a:srgbClr val="000000"/>
          </a:solidFill>
          <a:uFillTx/>
          <a:latin typeface="Constantia" pitchFamily="18"/>
          <a:ea typeface="Microsoft YaHei" pitchFamily="2"/>
          <a:cs typeface="Mangal" pitchFamily="2"/>
        </a:defRPr>
      </a:lvl6pPr>
      <a:lvl7pPr marL="0" marR="0" lvl="6" indent="0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pt-BR" sz="2600" b="0" i="0" u="none" strike="noStrike" kern="1200" cap="none" spc="0" baseline="0">
          <a:solidFill>
            <a:srgbClr val="000000"/>
          </a:solidFill>
          <a:uFillTx/>
          <a:latin typeface="Constantia" pitchFamily="18"/>
          <a:ea typeface="Microsoft YaHei" pitchFamily="2"/>
          <a:cs typeface="Mangal" pitchFamily="2"/>
        </a:defRPr>
      </a:lvl7pPr>
      <a:lvl8pPr marL="0" marR="0" lvl="7" indent="0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pt-BR" sz="2600" b="0" i="0" u="none" strike="noStrike" kern="1200" cap="none" spc="0" baseline="0">
          <a:solidFill>
            <a:srgbClr val="000000"/>
          </a:solidFill>
          <a:uFillTx/>
          <a:latin typeface="Constantia" pitchFamily="18"/>
          <a:ea typeface="Microsoft YaHei" pitchFamily="2"/>
          <a:cs typeface="Mangal" pitchFamily="2"/>
        </a:defRPr>
      </a:lvl8pPr>
      <a:lvl9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pt-BR" sz="2600" b="0" i="0" u="none" strike="noStrike" kern="1200" cap="none" spc="0" baseline="0">
          <a:solidFill>
            <a:srgbClr val="000000"/>
          </a:solidFill>
          <a:uFillTx/>
          <a:latin typeface="Constantia" pitchFamily="18"/>
          <a:ea typeface="Microsoft YaHei" pitchFamily="2"/>
          <a:cs typeface="Mangal" pitchFamily="2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://www.paulomargotto.com.br/" TargetMode="External"/><Relationship Id="rId7" Type="http://schemas.openxmlformats.org/officeDocument/2006/relationships/image" Target="../media/image3.jpeg"/><Relationship Id="rId2" Type="http://schemas.openxmlformats.org/officeDocument/2006/relationships/hyperlink" Target="https://www.ncbi.nlm.nih.gov/pubmed/2764909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hyperlink" Target="mailto:pmargotto@gmail.co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paulomargotto.com.br/documentos/Sulf-Magn_Hemor-cerebel-2016.pptx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Corticoide_pre_natal_22-23sem.ppt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T_extrem_atraso_lig_cord_2016.doc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Ventilacao_mascara_2011.doc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ncbi.nlm.nih.gov/pubmed/25872563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hyperlink" Target="http://www.paulomargotto.com.br/documentos/Kirpalini_Insuflac_sust.doc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ulomargotto.com.br/documentos/VPP_Sala_Parto_Controv_2016.doc" TargetMode="External"/><Relationship Id="rId3" Type="http://schemas.openxmlformats.org/officeDocument/2006/relationships/image" Target="../media/image8.png"/><Relationship Id="rId7" Type="http://schemas.openxmlformats.org/officeDocument/2006/relationships/image" Target="http://www.edylimaradialista.com/arquivos/noticias/4326/casal-feliz-sexo-20130417-original.jpe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eg"/><Relationship Id="rId5" Type="http://schemas.openxmlformats.org/officeDocument/2006/relationships/image" Target="http://www.aquelascoisas.com.br/blog/wp-content/uploads/2014/12/casal-separado-materia.jpg" TargetMode="External"/><Relationship Id="rId4" Type="http://schemas.openxmlformats.org/officeDocument/2006/relationships/image" Target="../media/image13.jpeg"/><Relationship Id="rId9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hyperlink" Target="http://www.paulomargotto.com.br/documentos/Surfactante%20seletivo-versus%20profilatico.ppt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paulomargotto.com.br/documentos/Surfact_2014.ppt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urfactante%20seletivo-versus%20profilatico.pp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paulomargotto.com.br/documentos/Surfactante%20seletivo-versus%20profilatico.ppt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paulomargotto.com.br/documentos/Surfact_2014.ppt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5" Type="http://schemas.openxmlformats.org/officeDocument/2006/relationships/hyperlink" Target="http://www.paulomargotto.com.br/documentos/Surfac_precoce_versus_tardio.ppt" TargetMode="Externa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ncbi.nlm.nih.gov/pubmed/26053455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paulomargotto.com.br/documentos/CPAP_precoce%20ou%20Intubacao_2011-HRAS.ppt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hyperlink" Target="http://www.paulomargotto.com.br/documentos/Menos_e_mais_Assist_Vent.doc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paulomargotto.com.br/documentos/CPAPn_SURFACT_2011.ppt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hyperlink" Target="http://www.paulomargotto.com.br/documentos/CPAP_nasal_preditores_falha.ppt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paulomargotto.com.br/documentos/Surfactante_Seletivo-2011protocolo.doc" TargetMode="Externa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Menos_e_mais_Assist_Vent.doc" TargetMode="External"/><Relationship Id="rId2" Type="http://schemas.openxmlformats.org/officeDocument/2006/relationships/hyperlink" Target="https://www.ncbi.nlm.nih.gov/pubmed/23612264" TargetMode="Externa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paulomargotto.com.br/documentos/Surfac_minim_inv_2016.pptx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9.jpeg"/><Relationship Id="rId4" Type="http://schemas.openxmlformats.org/officeDocument/2006/relationships/hyperlink" Target="http://www.paulomargotto.com.br/documentos/Surfact_minim_invasivo_2017.ppt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ncbi.nlm.nih.gov/pubmed/28029185" TargetMode="External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ncbi.nlm.nih.gov/pubmed/27678511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5164872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40.png"/><Relationship Id="rId2" Type="http://schemas.openxmlformats.org/officeDocument/2006/relationships/hyperlink" Target="https://www.ncbi.nlm.nih.gov/pubmed/28922658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7942865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15085492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8.png"/><Relationship Id="rId4" Type="http://schemas.openxmlformats.org/officeDocument/2006/relationships/image" Target="../media/image1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10021718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3944299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hyperlink" Target="https://www.ncbi.nlm.nih.gov/pubmed/26899543" TargetMode="External"/><Relationship Id="rId7" Type="http://schemas.openxmlformats.org/officeDocument/2006/relationships/image" Target="../media/image51.png"/><Relationship Id="rId2" Type="http://schemas.openxmlformats.org/officeDocument/2006/relationships/hyperlink" Target="https://www.nichd.nih.gov/cochrane_data/wilkinsond_01/wilkinsond_01.html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hyperlink" Target="http://www.paulomargotto.com.br/documentos/Protocolo_Canula_Alto_Fluxo_2016.doc" TargetMode="External"/><Relationship Id="rId10" Type="http://schemas.openxmlformats.org/officeDocument/2006/relationships/hyperlink" Target="https://www.ncbi.nlm.nih.gov/pubmed/27653564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://www.ncbi.nlm.nih.gov/pubmed/20659938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s://www.ncbi.nlm.nih.gov/pubmed/28745986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jpeg"/><Relationship Id="rId4" Type="http://schemas.openxmlformats.org/officeDocument/2006/relationships/hyperlink" Target="http://www.paulomargotto.com.br/documentos/Ventil_PT_Extr_func_resp_8_anos.pptx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8661515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hyperlink" Target="https://www.ncbi.nlm.nih.gov/pubmed/18092355" TargetMode="Externa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hyperlink" Target="http://www.paulomargotto.com.br/documentos/Extubacao_CPAP_alta%20_versus_baixa.doc" TargetMode="External"/><Relationship Id="rId2" Type="http://schemas.openxmlformats.org/officeDocument/2006/relationships/hyperlink" Target="https://www.ncbi.nlm.nih.gov/pubmed/28600154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paulomargotto.com.br/documentos/Ventilacao_nasal_intermitente.doc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://www.paulomargotto.com.br/documentos/Marcadores_sucesso-extubacao_2017.pptx" TargetMode="Externa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5402629" TargetMode="External"/><Relationship Id="rId2" Type="http://schemas.openxmlformats.org/officeDocument/2006/relationships/hyperlink" Target="https://www.ncbi.nlm.nih.gov/pubmed/19926098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hyperlink" Target="https://www.ncbi.nlm.nih.gov/pubmed/24461786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6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ulomargotto.com.br/documentos/Surf_sem_intub_LISA.ppt" TargetMode="External"/><Relationship Id="rId3" Type="http://schemas.openxmlformats.org/officeDocument/2006/relationships/hyperlink" Target="https://www.ncbi.nlm.nih.gov/pubmed/23446061" TargetMode="External"/><Relationship Id="rId7" Type="http://schemas.openxmlformats.org/officeDocument/2006/relationships/image" Target="../media/image19.jpeg"/><Relationship Id="rId2" Type="http://schemas.openxmlformats.org/officeDocument/2006/relationships/hyperlink" Target="https://www.ncbi.nlm.nih.gov/pubmed/26053341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paulomargotto.com.br/documentos/Cafeina_uso_precoce_SP_2017.doc" TargetMode="External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5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paulomargotto.com.br/documentos/Mudan_circul_HIV.doc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hyperlink" Target="https://neonatal.rti.org/index.cfm?fuseaction=BPDCalculator.start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hyperlink" Target="http://www.paulomargotto.com.br/documentos/DBP-Novid-patogen-preven-2017.doc" TargetMode="Externa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s://neonatal.rti.org/index.cfm?fuseaction=BPDCalculator.start" TargetMode="External"/><Relationship Id="rId2" Type="http://schemas.openxmlformats.org/officeDocument/2006/relationships/hyperlink" Target="https://neonatal.rti.org/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8.png"/><Relationship Id="rId4" Type="http://schemas.openxmlformats.org/officeDocument/2006/relationships/image" Target="../media/image55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Hiperglic_NPT_Agress.pptx" TargetMode="External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rotocolo-Canal%20-arterial-Apresent-2015.ppt" TargetMode="External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3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Relationship Id="rId6" Type="http://schemas.openxmlformats.org/officeDocument/2006/relationships/hyperlink" Target="mailto:pmargotto@gmail.com" TargetMode="External"/><Relationship Id="rId5" Type="http://schemas.openxmlformats.org/officeDocument/2006/relationships/hyperlink" Target="http://www.paulomargotto.com.br/" TargetMode="External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1021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87400" y="3929063"/>
            <a:ext cx="393065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6" name="Title 1"/>
          <p:cNvSpPr txBox="1">
            <a:spLocks noGrp="1"/>
          </p:cNvSpPr>
          <p:nvPr>
            <p:ph type="ctrTitle" idx="4294967295"/>
          </p:nvPr>
        </p:nvSpPr>
        <p:spPr>
          <a:xfrm>
            <a:off x="0" y="-457200"/>
            <a:ext cx="4089400" cy="3656013"/>
          </a:xfrm>
        </p:spPr>
        <p:txBody>
          <a:bodyPr lIns="91440" tIns="45720" rIns="91440" bIns="45720"/>
          <a:lstStyle/>
          <a:p>
            <a:pPr algn="ctr" eaLnBrk="1" hangingPunct="1"/>
            <a:r>
              <a:rPr sz="1800" smtClean="0">
                <a:solidFill>
                  <a:srgbClr val="FFFF00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SÍNDROME DO DESCONFORTO RESPIRATÓRIO (SDR)</a:t>
            </a:r>
            <a:br>
              <a:rPr sz="1800" smtClean="0">
                <a:solidFill>
                  <a:srgbClr val="FFFF00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</a:br>
            <a:r>
              <a:rPr sz="1600" smtClean="0">
                <a:solidFill>
                  <a:srgbClr val="FFFF00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O QUE FAZEMOS</a:t>
            </a:r>
            <a:r>
              <a:rPr sz="1800" b="0" smtClean="0">
                <a:solidFill>
                  <a:schemeClr val="bg1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 </a:t>
            </a:r>
            <a:br>
              <a:rPr sz="1800" b="0" smtClean="0">
                <a:solidFill>
                  <a:schemeClr val="bg1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</a:br>
            <a:r>
              <a:rPr sz="1800" b="0" smtClean="0">
                <a:solidFill>
                  <a:schemeClr val="bg1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Diretrizes do Consenso Europeu/2016</a:t>
            </a:r>
            <a:br>
              <a:rPr sz="1800" b="0" smtClean="0">
                <a:solidFill>
                  <a:schemeClr val="bg1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</a:br>
            <a:r>
              <a:rPr sz="1200" b="0" smtClean="0">
                <a:solidFill>
                  <a:schemeClr val="tx1"/>
                </a:solidFill>
                <a:latin typeface="Calibri" pitchFamily="34" charset="0"/>
                <a:ea typeface="Microsoft YaHei" pitchFamily="34" charset="-122"/>
                <a:cs typeface="Mangal" pitchFamily="18" charset="0"/>
                <a:hlinkClick r:id="rId2"/>
              </a:rPr>
              <a:t>European Consensus Guidelines on the Management of Respiratory Distress Syndrome - 2016 Update.</a:t>
            </a:r>
            <a:r>
              <a:rPr sz="1200" b="0" smtClean="0">
                <a:solidFill>
                  <a:schemeClr val="tx1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 Sweet DG, et al. </a:t>
            </a:r>
            <a:r>
              <a:rPr sz="1200" smtClean="0">
                <a:solidFill>
                  <a:srgbClr val="FFFF00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Neonatology 2017;111:107-125. Artigo Integral!</a:t>
            </a:r>
          </a:p>
        </p:txBody>
      </p:sp>
      <p:sp>
        <p:nvSpPr>
          <p:cNvPr id="3077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344488" y="2816225"/>
            <a:ext cx="3154362" cy="2205038"/>
          </a:xfrm>
        </p:spPr>
        <p:txBody>
          <a:bodyPr lIns="91440" tIns="45720" rIns="91440" bIns="45720"/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endParaRPr sz="1000" smtClean="0">
              <a:solidFill>
                <a:srgbClr val="FFFFFF"/>
              </a:solidFill>
              <a:latin typeface="Constantia" pitchFamily="18" charset="0"/>
              <a:ea typeface="Microsoft YaHei" pitchFamily="34" charset="-122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FF"/>
                </a:solidFill>
                <a:latin typeface="Constantia" pitchFamily="18" charset="0"/>
                <a:ea typeface="Microsoft YaHei" pitchFamily="34" charset="-122"/>
              </a:rPr>
              <a:t>Paulo R. Margotto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FF"/>
                </a:solidFill>
                <a:latin typeface="Constantia" pitchFamily="18" charset="0"/>
                <a:ea typeface="Microsoft YaHei" pitchFamily="34" charset="-122"/>
              </a:rPr>
              <a:t>Unidade de Neonatologia do HMIB/SES/DF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FF"/>
                </a:solidFill>
                <a:latin typeface="Constantia" pitchFamily="18" charset="0"/>
                <a:ea typeface="Microsoft YaHei" pitchFamily="34" charset="-122"/>
              </a:rPr>
              <a:t>Faculdade de Medicina da Universidade Católica de Brasília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00"/>
                </a:solidFill>
                <a:latin typeface="Constantia" pitchFamily="18" charset="0"/>
                <a:ea typeface="Microsoft YaHei" pitchFamily="34" charset="-122"/>
                <a:hlinkClick r:id="rId3"/>
              </a:rPr>
              <a:t>www.paulomargotto.com.br</a:t>
            </a:r>
            <a:endParaRPr sz="1600" smtClean="0">
              <a:solidFill>
                <a:srgbClr val="FFFF00"/>
              </a:solidFill>
              <a:latin typeface="Constantia" pitchFamily="18" charset="0"/>
              <a:ea typeface="Microsoft YaHei" pitchFamily="34" charset="-122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00"/>
                </a:solidFill>
                <a:latin typeface="Constantia" pitchFamily="18" charset="0"/>
                <a:ea typeface="Microsoft YaHei" pitchFamily="34" charset="-122"/>
                <a:hlinkClick r:id="rId4"/>
              </a:rPr>
              <a:t>pmargotto@gmail.com</a:t>
            </a:r>
            <a:endParaRPr sz="1600" smtClean="0">
              <a:solidFill>
                <a:srgbClr val="FFFF00"/>
              </a:solidFill>
              <a:latin typeface="Constantia" pitchFamily="18" charset="0"/>
              <a:ea typeface="Microsoft YaHei" pitchFamily="34" charset="-122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2000" b="1" i="1" smtClean="0">
                <a:solidFill>
                  <a:srgbClr val="FF9900"/>
                </a:solidFill>
                <a:latin typeface="Constantia" pitchFamily="18" charset="0"/>
                <a:ea typeface="Microsoft YaHei" pitchFamily="34" charset="-122"/>
              </a:rPr>
              <a:t>SMALL MEETING</a:t>
            </a:r>
          </a:p>
        </p:txBody>
      </p:sp>
      <p:pic>
        <p:nvPicPr>
          <p:cNvPr id="3078" name="Picture 2" descr="Resultado de imagem para doença da membrana hialin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5575" y="5710238"/>
            <a:ext cx="982663" cy="1012825"/>
          </a:xfrm>
          <a:prstGeom prst="rect">
            <a:avLst/>
          </a:prstGeom>
          <a:noFill/>
          <a:ln w="19050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3079" name="Picture 8" descr="20170508_130129 (1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4047" y="0"/>
            <a:ext cx="2046941" cy="1163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12" descr="IMG-20171113-WA001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7688" y="206375"/>
            <a:ext cx="4540250" cy="3405188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3081" name="Picture 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24325" y="3719513"/>
            <a:ext cx="4768850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4484688" y="5684838"/>
            <a:ext cx="40830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b="1" i="1" dirty="0">
                <a:solidFill>
                  <a:srgbClr val="FFFF00"/>
                </a:solidFill>
              </a:rPr>
              <a:t>Belo Horizonte </a:t>
            </a:r>
            <a:r>
              <a:rPr lang="pt-BR" b="1" i="1">
                <a:solidFill>
                  <a:srgbClr val="FFFF00"/>
                </a:solidFill>
              </a:rPr>
              <a:t>(</a:t>
            </a:r>
            <a:r>
              <a:rPr lang="pt-BR" b="1" i="1" smtClean="0">
                <a:solidFill>
                  <a:srgbClr val="FFFF00"/>
                </a:solidFill>
              </a:rPr>
              <a:t>5/10/2017</a:t>
            </a:r>
            <a:r>
              <a:rPr lang="pt-BR" b="1" i="1" dirty="0">
                <a:solidFill>
                  <a:srgbClr val="FFFF00"/>
                </a:solidFill>
              </a:rPr>
              <a:t>)</a:t>
            </a:r>
          </a:p>
          <a:p>
            <a:pPr algn="ctr"/>
            <a:r>
              <a:rPr lang="pt-BR" b="1" i="1" dirty="0">
                <a:solidFill>
                  <a:srgbClr val="FFFF00"/>
                </a:solidFill>
              </a:rPr>
              <a:t>Hospital Materno Infantil de Goiânia</a:t>
            </a:r>
          </a:p>
          <a:p>
            <a:pPr algn="ctr"/>
            <a:r>
              <a:rPr lang="pt-BR" b="1" i="1" dirty="0">
                <a:solidFill>
                  <a:srgbClr val="FFFF00"/>
                </a:solidFill>
              </a:rPr>
              <a:t>(16/11/2017)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smtClean="0">
              <a:latin typeface="Calibri" pitchFamily="34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105475" name="Rectangle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smtClean="0">
              <a:latin typeface="Constantia" pitchFamily="18" charset="0"/>
              <a:ea typeface="Microsoft YaHei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Oval 7"/>
          <p:cNvSpPr>
            <a:spLocks noChangeArrowheads="1"/>
          </p:cNvSpPr>
          <p:nvPr/>
        </p:nvSpPr>
        <p:spPr bwMode="auto">
          <a:xfrm>
            <a:off x="1327150" y="185738"/>
            <a:ext cx="6110288" cy="98425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000" b="1">
                <a:hlinkClick r:id="rId2"/>
              </a:rPr>
              <a:t>www.paulomargotto.com.br</a:t>
            </a:r>
            <a:r>
              <a:rPr lang="pt-BR" sz="2000" b="1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 txBox="1">
            <a:spLocks noGrp="1"/>
          </p:cNvSpPr>
          <p:nvPr>
            <p:ph type="title" idx="4294967295"/>
          </p:nvPr>
        </p:nvSpPr>
        <p:spPr>
          <a:xfrm>
            <a:off x="-1598613" y="0"/>
            <a:ext cx="8229601" cy="1141413"/>
          </a:xfrm>
        </p:spPr>
        <p:txBody>
          <a:bodyPr/>
          <a:lstStyle/>
          <a:p>
            <a:pPr algn="ctr" eaLnBrk="1" hangingPunct="1"/>
            <a:r>
              <a:rPr smtClean="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5123" name="Espaço Reservado para Conteúdo 2"/>
          <p:cNvSpPr txBox="1">
            <a:spLocks noGrp="1"/>
          </p:cNvSpPr>
          <p:nvPr>
            <p:ph type="body" idx="4294967295"/>
          </p:nvPr>
        </p:nvSpPr>
        <p:spPr bwMode="auto">
          <a:xfrm>
            <a:off x="114300" y="1276350"/>
            <a:ext cx="9029700" cy="4389438"/>
          </a:xfrm>
          <a:noFill/>
        </p:spPr>
        <p:txBody>
          <a:bodyPr numCol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24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Otimização do resultado nos recém-nascidos (RN) com SDR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</a:t>
            </a: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Uso de esteróides pré-natais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-Boa prática obstétrica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-predição do parto prematuro/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-transferência p/ Centro Especializado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-Protocolos para a proteção pulmonar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-pressão positiva contínua nas vias aéreas precoce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-titulação de oxigênio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-surfactante pulmonar (parte crucial do tratamento)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-evitar a exposição à ventilação mecânica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</a:t>
            </a: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Outros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controle da temperatura, fluidos e nutrição, perfusão e antibióticos com critérios 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9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9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endParaRPr sz="9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Grp="1"/>
          </p:cNvSpPr>
          <p:nvPr>
            <p:ph type="title"/>
          </p:nvPr>
        </p:nvSpPr>
        <p:spPr>
          <a:xfrm>
            <a:off x="1811338" y="0"/>
            <a:ext cx="8229600" cy="1141413"/>
          </a:xfrm>
        </p:spPr>
        <p:txBody>
          <a:bodyPr/>
          <a:lstStyle/>
          <a:p>
            <a:r>
              <a:rPr smtClean="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6147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455613" y="1047750"/>
            <a:ext cx="8229600" cy="4389438"/>
          </a:xfrm>
          <a:solidFill>
            <a:schemeClr val="bg1"/>
          </a:solidFill>
        </p:spPr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Constitui um problema significativo para os bebês prematuros</a:t>
            </a:r>
          </a:p>
          <a:p>
            <a:pPr algn="just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Melhor sobrevivência para os menores</a:t>
            </a:r>
          </a:p>
          <a:p>
            <a:pPr algn="just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Taxas crescentes de displasia broncopulmonar (DBP) associado à redução do uso de esteróides pós-natais </a:t>
            </a:r>
          </a:p>
          <a:p>
            <a:pPr algn="just">
              <a:lnSpc>
                <a:spcPct val="80000"/>
              </a:lnSpc>
            </a:pPr>
            <a:r>
              <a:rPr sz="16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Embora seja </a:t>
            </a:r>
            <a:r>
              <a:rPr sz="18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Distúrbio da deficiência de surfactante</a:t>
            </a:r>
            <a:r>
              <a:rPr sz="16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resultando em insuficiência pulmonar logo após o nascimento, </a:t>
            </a:r>
            <a:r>
              <a:rPr sz="1600" b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houve mudança ao longo dos anos: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6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</a:t>
            </a: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-nos padrões clássicos “vidro moído com broncogramas aéreos’(RARO)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</a:t>
            </a: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-nos tratamentos:   -terapia inicial como surfactante; 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-CPAP inicial com base: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            - na avaliação clínica do trabalho respiratório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            - na precoce  necessidade crescente de O2</a:t>
            </a:r>
          </a:p>
          <a:p>
            <a:endParaRPr b="1" smtClean="0">
              <a:solidFill>
                <a:schemeClr val="hlink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2213" y="5091113"/>
            <a:ext cx="4768850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AutoShape 6"/>
          <p:cNvSpPr>
            <a:spLocks noChangeArrowheads="1"/>
          </p:cNvSpPr>
          <p:nvPr/>
        </p:nvSpPr>
        <p:spPr bwMode="auto">
          <a:xfrm>
            <a:off x="554038" y="1530350"/>
            <a:ext cx="658812" cy="333375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0" y="258763"/>
            <a:ext cx="9144000" cy="6599237"/>
          </a:xfrm>
          <a:solidFill>
            <a:schemeClr val="bg1"/>
          </a:solidFill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  <a:buFont typeface="StarSymbol"/>
              <a:buNone/>
            </a:pPr>
            <a:r>
              <a:rPr sz="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</a:t>
            </a:r>
            <a:r>
              <a:rPr sz="2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OBJETIVO DO TRATAMENTO: 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8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proporcionar intervenções que maximizem a sobrevivência, minimizando os potenciais efeitos adversos, incluindo o risco de DBP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Cuidados no pré-natal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Estabilização na Sala de Parto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Terapia com Surfactante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Apoio respiratório não invasivo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Estratégia de ventilação mecânica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- cafeína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-hipercapnia permissiva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Cuidados de apoio: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-controle da temperatura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-fluidos e nutrição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-antibiótico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-dor e sedação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-tratamento da pressão sanguínea e perfusão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-Uso do Óxido nítrico/ Surfactante na hemorragia pulmonar</a:t>
            </a:r>
          </a:p>
          <a:p>
            <a:pPr>
              <a:lnSpc>
                <a:spcPct val="80000"/>
              </a:lnSpc>
              <a:buFont typeface="StarSymbol"/>
              <a:buNone/>
            </a:pPr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7171" name="Text Box 4"/>
          <p:cNvSpPr txBox="1">
            <a:spLocks noGrp="1"/>
          </p:cNvSpPr>
          <p:nvPr>
            <p:ph type="title"/>
          </p:nvPr>
        </p:nvSpPr>
        <p:spPr>
          <a:xfrm>
            <a:off x="0" y="0"/>
            <a:ext cx="8229600" cy="1141413"/>
          </a:xfrm>
        </p:spPr>
        <p:txBody>
          <a:bodyPr/>
          <a:lstStyle/>
          <a:p>
            <a:r>
              <a:rPr smtClean="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228600" y="1249363"/>
            <a:ext cx="8458200" cy="5075237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buFont typeface="StarSymbol"/>
              <a:buNone/>
            </a:pP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</a:t>
            </a:r>
            <a:r>
              <a:rPr b="1" smtClean="0">
                <a:solidFill>
                  <a:schemeClr val="accent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Na rotura prematura de membranas:</a:t>
            </a:r>
          </a:p>
          <a:p>
            <a:pPr>
              <a:buFont typeface="StarSymbol"/>
              <a:buNone/>
            </a:pP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-os antibióticos retardam o parto prematuro/reduz a morbidade neonatal e a necessidade de surfactante</a:t>
            </a:r>
          </a:p>
          <a:p>
            <a:pPr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(evitar amoxacilina-clavulanato:risco de enterocolite necrosante</a:t>
            </a: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</a:p>
          <a:p>
            <a:pPr>
              <a:buFont typeface="StarSymbol"/>
              <a:buNone/>
            </a:pP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</a:t>
            </a:r>
            <a:r>
              <a:rPr b="1" smtClean="0">
                <a:solidFill>
                  <a:schemeClr val="accent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Sulfato de magnésio: </a:t>
            </a:r>
          </a:p>
          <a:p>
            <a:pPr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-reduz paralisia cerebral/ </a:t>
            </a:r>
            <a:r>
              <a:rPr sz="20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hemorragia cerebelar</a:t>
            </a:r>
          </a:p>
          <a:p>
            <a:pPr algn="ctr">
              <a:buFont typeface="StarSymbol"/>
              <a:buNone/>
            </a:pPr>
            <a:r>
              <a:rPr sz="14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exposição ao sulfato de magnésio para as indicações obstétricas foi independentemente associada com redução da probabilidade de hemorragia cerebelar (OR 0,21, IC 95%, 0,053-0,83, P = 0,026) (RN&lt;750gramas)</a:t>
            </a:r>
          </a:p>
          <a:p>
            <a:pPr>
              <a:buFont typeface="StarSymbol"/>
              <a:buNone/>
            </a:pPr>
            <a:r>
              <a:rPr sz="12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                                         (Gano D et al, 2016)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endParaRPr sz="1200" b="1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endParaRPr sz="12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endParaRPr sz="20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8195" name="Text Box 4"/>
          <p:cNvSpPr txBox="1">
            <a:spLocks noGrp="1"/>
          </p:cNvSpPr>
          <p:nvPr>
            <p:ph type="title"/>
          </p:nvPr>
        </p:nvSpPr>
        <p:spPr>
          <a:xfrm>
            <a:off x="0" y="-131763"/>
            <a:ext cx="8229600" cy="1141413"/>
          </a:xfrm>
        </p:spPr>
        <p:txBody>
          <a:bodyPr/>
          <a:lstStyle/>
          <a:p>
            <a:r>
              <a:rPr smtClean="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graphicFrame>
        <p:nvGraphicFramePr>
          <p:cNvPr id="94238" name="Group 30"/>
          <p:cNvGraphicFramePr>
            <a:graphicFrameLocks noGrp="1"/>
          </p:cNvGraphicFramePr>
          <p:nvPr/>
        </p:nvGraphicFramePr>
        <p:xfrm>
          <a:off x="125413" y="6075363"/>
          <a:ext cx="9018587" cy="548640"/>
        </p:xfrm>
        <a:graphic>
          <a:graphicData uri="http://schemas.openxmlformats.org/drawingml/2006/table">
            <a:tbl>
              <a:tblPr/>
              <a:tblGrid>
                <a:gridCol w="3006725"/>
                <a:gridCol w="3005137"/>
                <a:gridCol w="3006725"/>
              </a:tblGrid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2"/>
                        </a:rPr>
                        <a:t>Exposição pré-natal ao sulfato de magnésio é associada com redução da hemorragia Cerebelar nos recém-nascidos pré-termos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2"/>
                        </a:rPr>
                        <a:t>Gano D et al. Apresentação: Marcos Paulo, Walter Borges Neto,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2"/>
                        </a:rPr>
                        <a:t> 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206" name="Picture 8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23125" y="61658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60475" y="157163"/>
            <a:ext cx="7493000" cy="869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360363" y="1206500"/>
            <a:ext cx="8678862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buFont typeface="StarSymbol"/>
              <a:buNone/>
            </a:pPr>
            <a:r>
              <a:rPr b="1" smtClean="0">
                <a:solidFill>
                  <a:schemeClr val="accent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Corticosteróides pré-natais</a:t>
            </a:r>
          </a:p>
          <a:p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(reduz SDR, Enterocolite necrosante, Hemorragia intraventricular)</a:t>
            </a:r>
          </a:p>
          <a:p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26-34 semanas: no máximo dois ciclos</a:t>
            </a:r>
          </a:p>
          <a:p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(2ºciclo: após 1-2 semanas em gestante &lt;32-34 sem)</a:t>
            </a:r>
          </a:p>
          <a:p>
            <a:r>
              <a:rPr sz="20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&lt;26 semanas e gêmeos muito imaturos: melhora sobrevivência</a:t>
            </a:r>
          </a:p>
          <a:p>
            <a:pPr>
              <a:buFont typeface="StarSymbol"/>
              <a:buNone/>
            </a:pP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</a:t>
            </a:r>
          </a:p>
          <a:p>
            <a:pPr>
              <a:buFont typeface="StarSymbol"/>
              <a:buNone/>
            </a:pPr>
            <a:r>
              <a:rPr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</a:t>
            </a:r>
            <a:endParaRPr smtClean="0">
              <a:solidFill>
                <a:srgbClr val="FF3399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9219" name="Text Box 4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9220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0475" y="157163"/>
            <a:ext cx="7493000" cy="869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97311" name="Group 31"/>
          <p:cNvGraphicFramePr>
            <a:graphicFrameLocks noGrp="1"/>
          </p:cNvGraphicFramePr>
          <p:nvPr/>
        </p:nvGraphicFramePr>
        <p:xfrm>
          <a:off x="0" y="5807075"/>
          <a:ext cx="9028113" cy="701040"/>
        </p:xfrm>
        <a:graphic>
          <a:graphicData uri="http://schemas.openxmlformats.org/drawingml/2006/table">
            <a:tbl>
              <a:tblPr/>
              <a:tblGrid>
                <a:gridCol w="3009900"/>
                <a:gridCol w="3008313"/>
                <a:gridCol w="3009900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Corticosteróides antenatais promovem sobrevivência de recém-nascidos extremamente pré-termos nascidos com 22 a 23 semanas de idade gestacional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Rintaro Mori, Satoshi Kusuda et al. Apresentação: Caio César Barbosa, Amadeu Monteiro Neto,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231" name="Picture 1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5663" y="60055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2" name="Text Box 33"/>
          <p:cNvSpPr txBox="1">
            <a:spLocks/>
          </p:cNvSpPr>
          <p:nvPr/>
        </p:nvSpPr>
        <p:spPr bwMode="auto">
          <a:xfrm>
            <a:off x="1168400" y="3659188"/>
            <a:ext cx="6135688" cy="1963737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lIns="90004" tIns="44997" rIns="90004" bIns="44997"/>
          <a:lstStyle/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Mori et al(2011 ):                 &lt;24-25 semanas expostos ao esteróide: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</a:t>
            </a:r>
            <a:r>
              <a:rPr lang="pt-BR" sz="1300" b="1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SDR:OR: 0,77;IC 95%, 0,60-0,98,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hemorragia intraventricular grave  (OR: 0,49; IC 95%, 0,36-0,67)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mortalidade (OR: 0,65; IC 95%, 0,5-0,86</a:t>
            </a:r>
            <a:r>
              <a:rPr lang="pt-BR" sz="1300" b="1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</a:t>
            </a:r>
            <a:r>
              <a:rPr lang="pt-BR" sz="1300" b="1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22-23 semanas de gestação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</a:t>
            </a:r>
            <a:r>
              <a:rPr lang="pt-BR" sz="1300" b="1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mortalidade (OR: 0,72 ;95% IC 95% 0,53-0,97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68350" y="1970088"/>
            <a:ext cx="6670675" cy="4438650"/>
          </a:xfrm>
          <a:noFill/>
        </p:spPr>
      </p:pic>
      <p:sp>
        <p:nvSpPr>
          <p:cNvPr id="10243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10244" name="Oval 6"/>
          <p:cNvSpPr>
            <a:spLocks noChangeArrowheads="1"/>
          </p:cNvSpPr>
          <p:nvPr/>
        </p:nvSpPr>
        <p:spPr bwMode="auto">
          <a:xfrm>
            <a:off x="565150" y="1320800"/>
            <a:ext cx="7051675" cy="12636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LIMITES DE VIABILIDADE-HMIB/SES/DF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 txBox="1"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 anchor="ctr"/>
          <a:lstStyle/>
          <a:p>
            <a:pPr eaLnBrk="1" hangingPunct="1"/>
            <a:r>
              <a:rPr smtClean="0">
                <a:solidFill>
                  <a:srgbClr val="0000FF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No entanto...</a:t>
            </a:r>
          </a:p>
        </p:txBody>
      </p:sp>
      <p:sp>
        <p:nvSpPr>
          <p:cNvPr id="11267" name="Rectangle 3"/>
          <p:cNvSpPr txBox="1">
            <a:spLocks noGrp="1" noChangeArrowheads="1"/>
          </p:cNvSpPr>
          <p:nvPr>
            <p:ph type="body" idx="4294967295"/>
          </p:nvPr>
        </p:nvSpPr>
        <p:spPr bwMode="auto">
          <a:xfrm>
            <a:off x="0" y="1600200"/>
            <a:ext cx="9144000" cy="4525963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90000"/>
              </a:lnSpc>
              <a:buFont typeface="StarSymbol"/>
              <a:buNone/>
            </a:pPr>
            <a:r>
              <a:rPr sz="2000" b="1" smtClean="0">
                <a:solidFill>
                  <a:srgbClr val="FF99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RN de 24semanas-24semanas 6 dias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</a:t>
            </a: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As decisões do tratamento: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CPAPnasal / Nutrição Parenteral / Antibiótico (se indicado)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Considerando...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</a:t>
            </a: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Sexo ao nascer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Nascimento único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Peso ao nascer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Condições ao nascer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Uso de esteróide pré-natal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Cesariana</a:t>
            </a:r>
          </a:p>
          <a:p>
            <a:pPr eaLnBrk="1" hangingPunct="1">
              <a:lnSpc>
                <a:spcPct val="90000"/>
              </a:lnSpc>
              <a:buFont typeface="StarSymbol"/>
              <a:buNone/>
            </a:pP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Desejo dos pais</a:t>
            </a:r>
          </a:p>
        </p:txBody>
      </p:sp>
      <p:sp>
        <p:nvSpPr>
          <p:cNvPr id="11268" name="AutoShape 5"/>
          <p:cNvSpPr>
            <a:spLocks noChangeArrowheads="1"/>
          </p:cNvSpPr>
          <p:nvPr/>
        </p:nvSpPr>
        <p:spPr bwMode="auto">
          <a:xfrm>
            <a:off x="809625" y="2922588"/>
            <a:ext cx="720725" cy="2232025"/>
          </a:xfrm>
          <a:prstGeom prst="curvedRightArrow">
            <a:avLst>
              <a:gd name="adj1" fmla="val 61938"/>
              <a:gd name="adj2" fmla="val 123877"/>
              <a:gd name="adj3" fmla="val 33333"/>
            </a:avLst>
          </a:prstGeom>
          <a:solidFill>
            <a:schemeClr val="accent1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1269" name="Oval 6"/>
          <p:cNvSpPr>
            <a:spLocks noChangeArrowheads="1"/>
          </p:cNvSpPr>
          <p:nvPr/>
        </p:nvSpPr>
        <p:spPr bwMode="auto">
          <a:xfrm>
            <a:off x="468313" y="5943600"/>
            <a:ext cx="7920037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Após discussão com  a Equipe Neonatal            ventilação mecânica</a:t>
            </a:r>
          </a:p>
          <a:p>
            <a:pPr algn="ctr"/>
            <a:r>
              <a:rPr lang="pt-BR" b="1">
                <a:solidFill>
                  <a:srgbClr val="FF9900"/>
                </a:solidFill>
              </a:rPr>
              <a:t>Principalmente os na periviabilidade</a:t>
            </a:r>
            <a:r>
              <a:rPr lang="pt-BR"/>
              <a:t> (ao redor da viabilidade)</a:t>
            </a:r>
          </a:p>
        </p:txBody>
      </p:sp>
      <p:sp>
        <p:nvSpPr>
          <p:cNvPr id="11270" name="AutoShape 7"/>
          <p:cNvSpPr>
            <a:spLocks noChangeArrowheads="1"/>
          </p:cNvSpPr>
          <p:nvPr/>
        </p:nvSpPr>
        <p:spPr bwMode="auto">
          <a:xfrm>
            <a:off x="5292725" y="6165850"/>
            <a:ext cx="400050" cy="269875"/>
          </a:xfrm>
          <a:custGeom>
            <a:avLst/>
            <a:gdLst>
              <a:gd name="T0" fmla="*/ 5556936 w 21600"/>
              <a:gd name="T1" fmla="*/ 0 h 21600"/>
              <a:gd name="T2" fmla="*/ 0 w 21600"/>
              <a:gd name="T3" fmla="*/ 1685944 h 21600"/>
              <a:gd name="T4" fmla="*/ 5556936 w 21600"/>
              <a:gd name="T5" fmla="*/ 3371876 h 21600"/>
              <a:gd name="T6" fmla="*/ 7409259 w 21600"/>
              <a:gd name="T7" fmla="*/ 1685944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1271" name="AutoShape 8"/>
          <p:cNvSpPr>
            <a:spLocks noChangeArrowheads="1"/>
          </p:cNvSpPr>
          <p:nvPr/>
        </p:nvSpPr>
        <p:spPr bwMode="auto">
          <a:xfrm>
            <a:off x="395288" y="5281613"/>
            <a:ext cx="485775" cy="976312"/>
          </a:xfrm>
          <a:prstGeom prst="down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76200">
            <a:solidFill>
              <a:srgbClr val="FF99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7726363" y="6583363"/>
            <a:ext cx="14176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/>
              <a:t>Margotto,PR,2015</a:t>
            </a:r>
          </a:p>
        </p:txBody>
      </p:sp>
      <p:sp>
        <p:nvSpPr>
          <p:cNvPr id="11273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60363" y="1206500"/>
            <a:ext cx="8678862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</a:t>
            </a:r>
            <a:r>
              <a:rPr sz="2000" b="1" smtClean="0">
                <a:solidFill>
                  <a:schemeClr val="accent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Clampeamento do cordão umbilical</a:t>
            </a:r>
          </a:p>
          <a:p>
            <a:pPr>
              <a:lnSpc>
                <a:spcPct val="80000"/>
              </a:lnSpc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RETARDE por pelo menos 60 segundos para promover a transfusão placenta-fetal</a:t>
            </a:r>
          </a:p>
          <a:p>
            <a:pPr>
              <a:lnSpc>
                <a:spcPct val="80000"/>
              </a:lnSpc>
            </a:pPr>
            <a:r>
              <a:rPr sz="14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ordenha do cordão umbilical é uma alternativa razoável se o clampeamento tardio do cordão não for possível</a:t>
            </a:r>
          </a:p>
          <a:p>
            <a:pPr>
              <a:lnSpc>
                <a:spcPct val="80000"/>
              </a:lnSpc>
            </a:pPr>
            <a:r>
              <a:rPr sz="14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Todo procedimento deve ser realizado sob saco plástico transparente de polietileno sob aquecedor radiante nos RN&lt;28 semanas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2000" b="1" smtClean="0">
                <a:solidFill>
                  <a:srgbClr val="FF99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oxigênio para reanimação deve ser controlado usando um misturador de ar e oxigênio (</a:t>
            </a:r>
            <a:r>
              <a:rPr sz="2000" b="1" i="1" smtClean="0">
                <a:solidFill>
                  <a:srgbClr val="FF99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blender</a:t>
            </a:r>
            <a:r>
              <a:rPr sz="2000" b="1" smtClean="0">
                <a:solidFill>
                  <a:srgbClr val="FF99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(com ajustes crescentes ou decrescentes devem ser guiados pela oximetria de pulso a partir do nascimento)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30% de oxigênio : &lt;28 semanas de gestação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de 21-30%            :   28-31 semanas</a:t>
            </a:r>
          </a:p>
          <a:p>
            <a:pPr>
              <a:lnSpc>
                <a:spcPct val="80000"/>
              </a:lnSpc>
            </a:pPr>
            <a:r>
              <a:rPr sz="18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Como fazemos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≤34 semanas: 40% de oxigênio</a:t>
            </a:r>
          </a:p>
          <a:p>
            <a:pPr>
              <a:lnSpc>
                <a:spcPct val="80000"/>
              </a:lnSpc>
            </a:pPr>
            <a:endParaRPr sz="1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12291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2292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4900" y="201613"/>
            <a:ext cx="7461250" cy="800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99360" name="Group 32"/>
          <p:cNvGraphicFramePr>
            <a:graphicFrameLocks noGrp="1"/>
          </p:cNvGraphicFramePr>
          <p:nvPr/>
        </p:nvGraphicFramePr>
        <p:xfrm>
          <a:off x="214313" y="6216650"/>
          <a:ext cx="8929687" cy="641350"/>
        </p:xfrm>
        <a:graphic>
          <a:graphicData uri="http://schemas.openxmlformats.org/drawingml/2006/table">
            <a:tbl>
              <a:tblPr/>
              <a:tblGrid>
                <a:gridCol w="2976562"/>
                <a:gridCol w="2976563"/>
                <a:gridCol w="2976562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Tempo para o clampeamento do cordão umbilical entre os recém-nascidos de 22 a 27 semanas de idade gestacional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CH Backes, H Huang , JD Iams, JA Bauer and PJ Giannone. realizado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2303" name="Picture 1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27900" y="636587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8938" y="973138"/>
            <a:ext cx="1135062" cy="7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5" name="Rectangle 34"/>
          <p:cNvSpPr>
            <a:spLocks noChangeArrowheads="1"/>
          </p:cNvSpPr>
          <p:nvPr/>
        </p:nvSpPr>
        <p:spPr bwMode="auto">
          <a:xfrm>
            <a:off x="411163" y="5641975"/>
            <a:ext cx="72691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altLang="ko-KR" sz="1400">
                <a:ea typeface="Gulim" pitchFamily="34" charset="-127"/>
              </a:rPr>
              <a:t>Backes CH, 2016:40 RN(22,5 e 27,6 semanas)</a:t>
            </a:r>
            <a:r>
              <a:rPr lang="pt-BR" altLang="ko-KR">
                <a:ea typeface="Gulim" pitchFamily="34" charset="-127"/>
              </a:rPr>
              <a:t> </a:t>
            </a:r>
            <a:endParaRPr lang="pt-BR" altLang="ko-KR" sz="1400">
              <a:ea typeface="Gulim" pitchFamily="34" charset="-127"/>
            </a:endParaRPr>
          </a:p>
          <a:p>
            <a:pPr eaLnBrk="0" hangingPunct="0"/>
            <a:r>
              <a:rPr lang="pt-BR" altLang="ko-KR" sz="1400">
                <a:ea typeface="Gulim" pitchFamily="34" charset="-127"/>
              </a:rPr>
              <a:t>breve  atraso no clampeamento do cordão umbilical (</a:t>
            </a:r>
            <a:r>
              <a:rPr lang="pt-BR" altLang="ko-KR" sz="1400">
                <a:solidFill>
                  <a:schemeClr val="accent2"/>
                </a:solidFill>
                <a:ea typeface="Gulim" pitchFamily="34" charset="-127"/>
              </a:rPr>
              <a:t>30 a 45 s</a:t>
            </a:r>
            <a:r>
              <a:rPr lang="pt-BR" altLang="ko-KR" sz="1400">
                <a:ea typeface="Gulim" pitchFamily="34" charset="-127"/>
              </a:rPr>
              <a:t>): seguro, viável e benéfico</a:t>
            </a:r>
            <a:r>
              <a:rPr lang="pt-BR" altLang="ko-KR">
                <a:ea typeface="Gulim" pitchFamily="34" charset="-127"/>
              </a:rPr>
              <a:t> </a:t>
            </a:r>
          </a:p>
        </p:txBody>
      </p:sp>
      <p:pic>
        <p:nvPicPr>
          <p:cNvPr id="12306" name="Picture 35" descr="Imagem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8725" y="5572125"/>
            <a:ext cx="628650" cy="582613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2307" name="Text Box 36"/>
          <p:cNvSpPr txBox="1">
            <a:spLocks noChangeArrowheads="1"/>
          </p:cNvSpPr>
          <p:nvPr/>
        </p:nvSpPr>
        <p:spPr bwMode="auto">
          <a:xfrm>
            <a:off x="7094538" y="4883150"/>
            <a:ext cx="1787525" cy="669925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/>
              <a:t>Ordenha: 2 seg</a:t>
            </a:r>
          </a:p>
          <a:p>
            <a:pPr algn="ctr"/>
            <a:r>
              <a:rPr lang="pt-BR"/>
              <a:t>(3-4 vezes)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60363" y="1020763"/>
            <a:ext cx="8678862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r>
              <a:rPr sz="16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Em bebês com respiração espontânea, realize a estabilização com CPAP de pelo menos 6 cm H2O através da </a:t>
            </a:r>
            <a:r>
              <a:rPr sz="20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máscara</a:t>
            </a:r>
            <a:r>
              <a:rPr sz="16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ou prongas nasais.</a:t>
            </a:r>
            <a:endParaRPr sz="16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r>
              <a:rPr sz="16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 apnéia ou bradicardia persistentes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inflações pulmonares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com pressão positiva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suave, utilizando uma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pressão inspiratória máxima de cerca de 20-25 cm H2O</a:t>
            </a:r>
          </a:p>
          <a:p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Intubação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(quando sem resposta à ventilação por pressão positiva através da máscara) e SURFACANTE</a:t>
            </a:r>
          </a:p>
        </p:txBody>
      </p:sp>
      <p:sp>
        <p:nvSpPr>
          <p:cNvPr id="13315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3316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9675" y="-247650"/>
            <a:ext cx="7461250" cy="1133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0383" name="Group 31"/>
          <p:cNvGraphicFramePr>
            <a:graphicFrameLocks noGrp="1"/>
          </p:cNvGraphicFramePr>
          <p:nvPr/>
        </p:nvGraphicFramePr>
        <p:xfrm>
          <a:off x="222250" y="6022975"/>
          <a:ext cx="8921750" cy="641350"/>
        </p:xfrm>
        <a:graphic>
          <a:graphicData uri="http://schemas.openxmlformats.org/drawingml/2006/table">
            <a:tbl>
              <a:tblPr/>
              <a:tblGrid>
                <a:gridCol w="2973388"/>
                <a:gridCol w="2974975"/>
                <a:gridCol w="2973387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Ventilação com máscara é difícil: como melhorar?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Colin Morley (Austrália) (4o Simpósio Internacional de Neonatologia, São Paulo, 8-10/9/2011). Realizado por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3327" name="Picture 8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0913" y="61912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8" name="Picture 3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73825" y="2774950"/>
            <a:ext cx="1808163" cy="322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9" name="Rectangle 34"/>
          <p:cNvSpPr>
            <a:spLocks noChangeArrowheads="1"/>
          </p:cNvSpPr>
          <p:nvPr/>
        </p:nvSpPr>
        <p:spPr bwMode="auto">
          <a:xfrm>
            <a:off x="431800" y="4121150"/>
            <a:ext cx="60055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>
                <a:solidFill>
                  <a:srgbClr val="0000FF"/>
                </a:solidFill>
              </a:rPr>
              <a:t>Lembrem-se: não </a:t>
            </a:r>
            <a:r>
              <a:rPr lang="pt-BR" b="1">
                <a:solidFill>
                  <a:srgbClr val="0000FF"/>
                </a:solidFill>
              </a:rPr>
              <a:t>coloquem os dedos ao redor da </a:t>
            </a:r>
          </a:p>
          <a:p>
            <a:pPr eaLnBrk="0" hangingPunct="0"/>
            <a:r>
              <a:rPr lang="pt-BR" b="1">
                <a:solidFill>
                  <a:srgbClr val="0000FF"/>
                </a:solidFill>
              </a:rPr>
              <a:t>máscara, não apertem a borda da máscara.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60363" y="1206500"/>
            <a:ext cx="8678862" cy="4600575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sz="18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Insuflação sustentada: sem vantagem aparente em relação às respirações  com pressão positiva intermitente</a:t>
            </a:r>
          </a:p>
          <a:p>
            <a:pPr algn="ctr">
              <a:lnSpc>
                <a:spcPct val="80000"/>
              </a:lnSpc>
            </a:pP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Kirpalani, H: (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Sustained Aeration of Infant Lungs (SAIL) trial: study protocol for a randomized controlled trial.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Artigo Integral!).</a:t>
            </a:r>
            <a:endParaRPr altLang="ko-KR" sz="1600" b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randomizados </a:t>
            </a:r>
            <a:r>
              <a:rPr altLang="ko-KR"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RN de 23-26 semanas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para uma </a:t>
            </a:r>
            <a:r>
              <a:rPr altLang="ko-KR"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reanimação padrão 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ou</a:t>
            </a:r>
            <a:r>
              <a:rPr altLang="ko-KR"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insuflação sustentada de 15 segundos com pressão inspiratória máxima de 20 cmH20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-diretrizes da ILCOR.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-começamos com CPAP nasal:se apnéia, FC&lt; 100 bpm, não entra e vamos direto para o programa de reanimação padrão.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-Os que vão para a insuflação sustentada: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-avaliamos o uso de  CPAP:-</a:t>
            </a:r>
            <a:r>
              <a:rPr altLang="ko-KR" sz="16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 respondeu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 a insuflação sustentada é suspensa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</a:t>
            </a:r>
            <a:r>
              <a:rPr altLang="ko-KR" sz="16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 não respondeu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: a insuflação sustentada. com 15 segundos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7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O tamanho da amostra é de  650 RN.Término:2018</a:t>
            </a:r>
            <a:r>
              <a:rPr altLang="ko-KR"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</p:txBody>
      </p:sp>
      <p:sp>
        <p:nvSpPr>
          <p:cNvPr id="14339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4340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360363"/>
            <a:ext cx="7461250" cy="800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1410" name="Group 34"/>
          <p:cNvGraphicFramePr>
            <a:graphicFrameLocks noGrp="1"/>
          </p:cNvGraphicFramePr>
          <p:nvPr/>
        </p:nvGraphicFramePr>
        <p:xfrm>
          <a:off x="117475" y="5799138"/>
          <a:ext cx="9026525" cy="839787"/>
        </p:xfrm>
        <a:graphic>
          <a:graphicData uri="http://schemas.openxmlformats.org/drawingml/2006/table">
            <a:tbl>
              <a:tblPr/>
              <a:tblGrid>
                <a:gridCol w="4475163"/>
                <a:gridCol w="2963862"/>
                <a:gridCol w="1587500"/>
              </a:tblGrid>
              <a:tr h="839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Melhorando a transição neonatal ao nascer para o pré-termo-evidência randomizada (Como passar pela " "A sombra do Vale do Nascimento"?)14o Congresso Brasileiro de Terapia Intensiva Pediátrica, 22 a 25 de junho de 2016, Brasília, 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Haresh Kirpalani (EUA). Realizado por Paulo R. Margotto 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4351" name="Picture 8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9575" y="60420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1163" y="1570038"/>
            <a:ext cx="5815012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75" y="0"/>
            <a:ext cx="7461250" cy="800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5364" name="Text Box 7"/>
          <p:cNvSpPr txBox="1">
            <a:spLocks/>
          </p:cNvSpPr>
          <p:nvPr/>
        </p:nvSpPr>
        <p:spPr bwMode="auto">
          <a:xfrm>
            <a:off x="122238" y="-1666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15365" name="Text Box 8"/>
          <p:cNvSpPr txBox="1">
            <a:spLocks noChangeArrowheads="1"/>
          </p:cNvSpPr>
          <p:nvPr/>
        </p:nvSpPr>
        <p:spPr bwMode="auto">
          <a:xfrm>
            <a:off x="661988" y="884238"/>
            <a:ext cx="8121650" cy="6715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 b="1">
                <a:solidFill>
                  <a:srgbClr val="0000FF"/>
                </a:solidFill>
              </a:rPr>
              <a:t>Insuflação sustentada</a:t>
            </a:r>
          </a:p>
          <a:p>
            <a:pPr algn="ctr"/>
            <a:r>
              <a:rPr lang="pt-BR" altLang="ko-KR">
                <a:ea typeface="Gulim" pitchFamily="34" charset="-127"/>
              </a:rPr>
              <a:t>o tempo para atingir a FC de 120 bpm foi mais rápido com 30 segundos de IS </a:t>
            </a:r>
            <a:endParaRPr lang="pt-BR"/>
          </a:p>
        </p:txBody>
      </p:sp>
      <p:sp>
        <p:nvSpPr>
          <p:cNvPr id="15366" name="Text Box 9"/>
          <p:cNvSpPr txBox="1">
            <a:spLocks noChangeArrowheads="1"/>
          </p:cNvSpPr>
          <p:nvPr/>
        </p:nvSpPr>
        <p:spPr bwMode="auto">
          <a:xfrm>
            <a:off x="461963" y="1500188"/>
            <a:ext cx="145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00"/>
                </a:solidFill>
              </a:rPr>
              <a:t>No entanto:</a:t>
            </a:r>
          </a:p>
        </p:txBody>
      </p:sp>
      <p:sp>
        <p:nvSpPr>
          <p:cNvPr id="15367" name="Rectangle 10"/>
          <p:cNvSpPr>
            <a:spLocks noChangeArrowheads="1"/>
          </p:cNvSpPr>
          <p:nvPr/>
        </p:nvSpPr>
        <p:spPr bwMode="auto">
          <a:xfrm>
            <a:off x="122238" y="4186238"/>
            <a:ext cx="8769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altLang="ko-KR">
                <a:solidFill>
                  <a:srgbClr val="0000FF"/>
                </a:solidFill>
                <a:ea typeface="Gulim" pitchFamily="34" charset="-127"/>
              </a:rPr>
              <a:t>NÃO SE apresse! Chegar ao final mais rapidamente não parece ser a melhor opção </a:t>
            </a:r>
          </a:p>
        </p:txBody>
      </p:sp>
      <p:pic>
        <p:nvPicPr>
          <p:cNvPr id="15368" name="Picture 11" descr="http://www.aquelascoisas.com.br/blog/wp-content/uploads/2014/12/casal-separado-materia.jpg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2014538" y="4681538"/>
            <a:ext cx="2011362" cy="142716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369" name="Picture 12" descr="http://www.edylimaradialista.com/arquivos/noticias/4326/casal-feliz-sexo-20130417-original.jpeg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4529138" y="4692650"/>
            <a:ext cx="1960562" cy="1463675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  <p:graphicFrame>
        <p:nvGraphicFramePr>
          <p:cNvPr id="183337" name="Group 41"/>
          <p:cNvGraphicFramePr>
            <a:graphicFrameLocks noGrp="1"/>
          </p:cNvGraphicFramePr>
          <p:nvPr/>
        </p:nvGraphicFramePr>
        <p:xfrm>
          <a:off x="141288" y="6169025"/>
          <a:ext cx="8648700" cy="549275"/>
        </p:xfrm>
        <a:graphic>
          <a:graphicData uri="http://schemas.openxmlformats.org/drawingml/2006/table">
            <a:tbl>
              <a:tblPr/>
              <a:tblGrid>
                <a:gridCol w="4289425"/>
                <a:gridCol w="2698750"/>
                <a:gridCol w="1660525"/>
              </a:tblGrid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8"/>
                        </a:rPr>
                        <a:t>Ventilação por pressão positiva na Sala de Parto: quais são as controvérsias (6o Simpósio Internacional de Reanimação Neonatal, 14-16 de abril de 2016, Belo Horizonte)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8"/>
                        </a:rPr>
                        <a:t>Gary Weiner (EUA). Realizado por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8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5380" name="Picture 16" descr="Clique aqui para ver o artigo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50163" y="62499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81" name="Text Box 42"/>
          <p:cNvSpPr txBox="1">
            <a:spLocks noChangeArrowheads="1"/>
          </p:cNvSpPr>
          <p:nvPr/>
        </p:nvSpPr>
        <p:spPr bwMode="auto">
          <a:xfrm>
            <a:off x="6677025" y="5040313"/>
            <a:ext cx="2466975" cy="37465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 b="1">
                <a:solidFill>
                  <a:srgbClr val="0000FF"/>
                </a:solidFill>
              </a:rPr>
              <a:t>Considere 5 segundos!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6387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8238" y="193675"/>
            <a:ext cx="7493000" cy="9842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6388" name="Rectangle 6"/>
          <p:cNvSpPr>
            <a:spLocks/>
          </p:cNvSpPr>
          <p:nvPr/>
        </p:nvSpPr>
        <p:spPr bwMode="auto">
          <a:xfrm>
            <a:off x="504825" y="1171575"/>
            <a:ext cx="806450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038" algn="ctr"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26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</a:t>
            </a: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As células epiteliais do </a:t>
            </a:r>
            <a:r>
              <a:rPr lang="pt-BR" sz="2000" b="1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alvéolo  tipo II</a:t>
            </a: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sintetizam e secretam o surfactante </a:t>
            </a:r>
            <a:r>
              <a:rPr lang="pt-BR" sz="2000" b="1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após 20ª</a:t>
            </a: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semana gestação</a:t>
            </a:r>
          </a:p>
          <a:p>
            <a:pPr marL="46038" algn="ctr"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(por volta da </a:t>
            </a:r>
            <a:r>
              <a:rPr lang="pt-BR" sz="2000" b="1">
                <a:latin typeface="Constantia" pitchFamily="18" charset="0"/>
                <a:ea typeface="Microsoft YaHei" pitchFamily="34" charset="-122"/>
                <a:cs typeface="Mangal" pitchFamily="18" charset="0"/>
              </a:rPr>
              <a:t>22ª semana de gestação</a:t>
            </a: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, aparecem os grânulos de estocagem do surfactante, os corpúsculos lamelares)</a:t>
            </a:r>
          </a:p>
          <a:p>
            <a:pPr marL="46038" algn="ctr">
              <a:spcAft>
                <a:spcPts val="1413"/>
              </a:spcAft>
              <a:buSzPct val="45000"/>
              <a:buFont typeface="StarSymbol"/>
              <a:buNone/>
            </a:pPr>
            <a:endParaRPr lang="pt-BR" sz="2600">
              <a:solidFill>
                <a:srgbClr val="00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46038" algn="ctr">
              <a:spcAft>
                <a:spcPts val="1413"/>
              </a:spcAft>
              <a:buSzPct val="45000"/>
              <a:buFont typeface="StarSymbol"/>
              <a:buNone/>
            </a:pPr>
            <a:endParaRPr lang="pt-BR" sz="2600">
              <a:solidFill>
                <a:srgbClr val="00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8600" y="2986088"/>
            <a:ext cx="6111875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544513" y="1144588"/>
            <a:ext cx="7777162" cy="4267200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buFont typeface="StarSymbol"/>
              <a:buNone/>
            </a:pPr>
            <a:r>
              <a:rPr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COMO ADMINISTRAR O SURFACTANTE</a:t>
            </a:r>
          </a:p>
          <a:p>
            <a:pPr marL="228600" indent="-182563" algn="ctr" eaLnBrk="1" hangingPunct="1">
              <a:buFont typeface="StarSymbol"/>
              <a:buNone/>
            </a:pPr>
            <a:endParaRPr b="1" smtClean="0">
              <a:solidFill>
                <a:srgbClr val="FF3399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>
              <a:buFont typeface="StarSymbol"/>
              <a:buNone/>
            </a:pPr>
            <a:endParaRPr b="1" smtClean="0">
              <a:solidFill>
                <a:srgbClr val="FF3399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r>
              <a:rPr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Profilático x Resgate</a:t>
            </a:r>
          </a:p>
          <a:p>
            <a:pPr marL="228600" indent="-182563" algn="ctr" eaLnBrk="1" hangingPunct="1"/>
            <a:r>
              <a:rPr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Tratamento precoce x  tardio</a:t>
            </a:r>
          </a:p>
          <a:p>
            <a:pPr marL="228600" indent="-182563" algn="ctr" eaLnBrk="1" hangingPunct="1"/>
            <a:r>
              <a:rPr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SELETIVO PRECOCE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-INSURE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-Técnica minimamente invasiva</a:t>
            </a: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17411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00" y="307975"/>
            <a:ext cx="7493000" cy="922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7412" name="Text Box 5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1385888"/>
            <a:ext cx="7423150" cy="2225675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0" y="4005263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t"/>
            <a:r>
              <a:rPr lang="pt-BR"/>
              <a:t>Combinando os ensaios anteriores (sem CPAP de rotina) com 2</a:t>
            </a:r>
            <a:r>
              <a:rPr lang="pt-BR">
                <a:solidFill>
                  <a:srgbClr val="0033CC"/>
                </a:solidFill>
              </a:rPr>
              <a:t> ensaios (862 RN) com aplicação de CPAP de rotina: 2256 RN</a:t>
            </a:r>
          </a:p>
        </p:txBody>
      </p:sp>
      <p:sp>
        <p:nvSpPr>
          <p:cNvPr id="18436" name="Rectangle 8"/>
          <p:cNvSpPr>
            <a:spLocks noChangeArrowheads="1"/>
          </p:cNvSpPr>
          <p:nvPr/>
        </p:nvSpPr>
        <p:spPr bwMode="auto">
          <a:xfrm>
            <a:off x="468313" y="981075"/>
            <a:ext cx="676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t"/>
            <a:r>
              <a:rPr lang="pt-BR"/>
              <a:t>Metanálise original-</a:t>
            </a:r>
            <a:r>
              <a:rPr lang="pt-BR">
                <a:solidFill>
                  <a:srgbClr val="FF3399"/>
                </a:solidFill>
              </a:rPr>
              <a:t> (1394 RN) sem aplicação de CPAP de rotina</a:t>
            </a:r>
            <a:endParaRPr lang="pt-BR"/>
          </a:p>
        </p:txBody>
      </p:sp>
      <p:pic>
        <p:nvPicPr>
          <p:cNvPr id="1843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5111750"/>
            <a:ext cx="8353425" cy="858838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8438" name="Rectangle 11"/>
          <p:cNvSpPr>
            <a:spLocks noChangeArrowheads="1"/>
          </p:cNvSpPr>
          <p:nvPr/>
        </p:nvSpPr>
        <p:spPr bwMode="auto">
          <a:xfrm>
            <a:off x="1408113" y="620713"/>
            <a:ext cx="6380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b="1">
                <a:solidFill>
                  <a:srgbClr val="FF3399"/>
                </a:solidFill>
              </a:rPr>
              <a:t>Administração do surfactante: PROFILÁTICO x Resgate</a:t>
            </a:r>
          </a:p>
        </p:txBody>
      </p:sp>
      <p:sp>
        <p:nvSpPr>
          <p:cNvPr id="18439" name="Rectangle 12"/>
          <p:cNvSpPr>
            <a:spLocks noChangeArrowheads="1"/>
          </p:cNvSpPr>
          <p:nvPr/>
        </p:nvSpPr>
        <p:spPr bwMode="auto">
          <a:xfrm>
            <a:off x="7339013" y="6583363"/>
            <a:ext cx="18049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404040"/>
                </a:solidFill>
              </a:rPr>
              <a:t>Rojas-Reyes et al, 2012</a:t>
            </a:r>
          </a:p>
        </p:txBody>
      </p:sp>
      <p:sp>
        <p:nvSpPr>
          <p:cNvPr id="18440" name="Line 34"/>
          <p:cNvSpPr>
            <a:spLocks noChangeShapeType="1"/>
          </p:cNvSpPr>
          <p:nvPr/>
        </p:nvSpPr>
        <p:spPr bwMode="auto">
          <a:xfrm>
            <a:off x="6659563" y="4941888"/>
            <a:ext cx="288925" cy="287337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41" name="Text Box 35"/>
          <p:cNvSpPr txBox="1">
            <a:spLocks noChangeArrowheads="1"/>
          </p:cNvSpPr>
          <p:nvPr/>
        </p:nvSpPr>
        <p:spPr bwMode="auto">
          <a:xfrm>
            <a:off x="1547813" y="6092825"/>
            <a:ext cx="6508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(</a:t>
            </a:r>
            <a:r>
              <a:rPr lang="pt-BR" b="1">
                <a:solidFill>
                  <a:srgbClr val="FF3300"/>
                </a:solidFill>
              </a:rPr>
              <a:t>sem benefícios do Surfactante profilático na mortalidade</a:t>
            </a:r>
            <a:r>
              <a:rPr lang="pt-BR"/>
              <a:t>)</a:t>
            </a:r>
          </a:p>
        </p:txBody>
      </p:sp>
      <p:pic>
        <p:nvPicPr>
          <p:cNvPr id="18442" name="Picture 36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16913" y="622617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Título 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96950" y="0"/>
            <a:ext cx="7493000" cy="5699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8444" name="Text Box 1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18445" name="Text Box 14"/>
          <p:cNvSpPr txBox="1">
            <a:spLocks noChangeArrowheads="1"/>
          </p:cNvSpPr>
          <p:nvPr/>
        </p:nvSpPr>
        <p:spPr bwMode="auto">
          <a:xfrm>
            <a:off x="3486150" y="3565525"/>
            <a:ext cx="69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      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07950" y="1628775"/>
            <a:ext cx="9036050" cy="522922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lnSpc>
                <a:spcPct val="90000"/>
              </a:lnSpc>
            </a:pPr>
            <a:r>
              <a:rPr lang="pt-PT" sz="28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Receber surfactante profilático </a:t>
            </a:r>
            <a:r>
              <a:rPr lang="pt-PT" sz="28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esteve associado a</a:t>
            </a:r>
            <a:r>
              <a:rPr lang="pt-PT" sz="28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uma maior incidência de DBP ou morte do que crianças estabilizadas com CPAP</a:t>
            </a:r>
          </a:p>
          <a:p>
            <a:pPr marL="228600" indent="-182563" eaLnBrk="1" hangingPunct="1">
              <a:lnSpc>
                <a:spcPct val="90000"/>
              </a:lnSpc>
              <a:buFont typeface="StarSymbol"/>
              <a:buNone/>
            </a:pPr>
            <a:r>
              <a:rPr lang="pt-PT" sz="28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(RR: 1,12; IC de 95% 1,02-1,24 )</a:t>
            </a:r>
          </a:p>
          <a:p>
            <a:pPr marL="228600" indent="-182563" algn="ctr" eaLnBrk="1" hangingPunct="1">
              <a:lnSpc>
                <a:spcPct val="90000"/>
              </a:lnSpc>
              <a:buFont typeface="StarSymbol"/>
              <a:buNone/>
            </a:pPr>
            <a:r>
              <a:rPr lang="pt-PT" sz="2800" b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Quando RN &lt; 30 semanas de gestação foram analisados separadamente, resultados similares foram observados nos estudos.</a:t>
            </a:r>
          </a:p>
          <a:p>
            <a:pPr marL="547688" lvl="1" indent="-182563" eaLnBrk="1" hangingPunct="1">
              <a:lnSpc>
                <a:spcPct val="90000"/>
              </a:lnSpc>
            </a:pPr>
            <a:r>
              <a:rPr lang="pt-PT" sz="30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Risco aumentado de doença pulmonar crônica</a:t>
            </a:r>
            <a:r>
              <a:rPr lang="pt-PT" sz="3000" smtClean="0">
                <a:solidFill>
                  <a:srgbClr val="FFC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sz="30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em RN &lt; 30 semanas que receberam surfactante profilático </a:t>
            </a:r>
          </a:p>
          <a:p>
            <a:pPr marL="547688" lvl="1" indent="-182563" algn="ctr" eaLnBrk="1" hangingPunct="1">
              <a:lnSpc>
                <a:spcPct val="90000"/>
              </a:lnSpc>
              <a:buFont typeface="StarSymbol"/>
              <a:buNone/>
            </a:pPr>
            <a:r>
              <a:rPr lang="pt-PT" sz="30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(RR: 1.13, 95% CI 1,00-,28 )</a:t>
            </a:r>
            <a:r>
              <a:rPr lang="pt-PT" sz="3000" smtClean="0">
                <a:solidFill>
                  <a:srgbClr val="FFC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marL="547688" lvl="1" indent="-182563" eaLnBrk="1" hangingPunct="1">
              <a:lnSpc>
                <a:spcPct val="90000"/>
              </a:lnSpc>
            </a:pPr>
            <a:r>
              <a:rPr lang="pt-PT" sz="30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Aumento significativo de morte ou doença pulmonar crônica</a:t>
            </a:r>
            <a:r>
              <a:rPr lang="pt-PT" sz="3000" smtClean="0">
                <a:solidFill>
                  <a:srgbClr val="FFC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sz="30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 uso profilático surfactante.</a:t>
            </a:r>
          </a:p>
          <a:p>
            <a:pPr marL="547688" lvl="1" indent="-182563" eaLnBrk="1" hangingPunct="1">
              <a:lnSpc>
                <a:spcPct val="90000"/>
              </a:lnSpc>
              <a:buFont typeface="StarSymbol"/>
              <a:buNone/>
            </a:pPr>
            <a:r>
              <a:rPr lang="pt-PT" sz="30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(RR 1.13 , 95 % CI 1,02-1,25 )</a:t>
            </a:r>
            <a:endParaRPr sz="3000" smtClean="0">
              <a:solidFill>
                <a:schemeClr val="tx1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90000"/>
              </a:lnSpc>
            </a:pPr>
            <a:endParaRPr lang="pt-PT" sz="2800" smtClean="0">
              <a:solidFill>
                <a:schemeClr val="tx1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90000"/>
              </a:lnSpc>
            </a:pPr>
            <a:endParaRPr sz="2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19459" name="Rectangle 5"/>
          <p:cNvSpPr>
            <a:spLocks noChangeArrowheads="1"/>
          </p:cNvSpPr>
          <p:nvPr/>
        </p:nvSpPr>
        <p:spPr bwMode="auto">
          <a:xfrm>
            <a:off x="1908175" y="908050"/>
            <a:ext cx="5237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b="1">
                <a:solidFill>
                  <a:srgbClr val="FF3399"/>
                </a:solidFill>
              </a:rPr>
              <a:t>Administração do surfactante: PROFILÁTICO</a:t>
            </a:r>
          </a:p>
        </p:txBody>
      </p:sp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7432675" y="6400800"/>
            <a:ext cx="170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Polin RA, 2014</a:t>
            </a:r>
          </a:p>
        </p:txBody>
      </p:sp>
      <p:pic>
        <p:nvPicPr>
          <p:cNvPr id="19461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60213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9463" name="Text Box 8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Conteúdo 2"/>
          <p:cNvSpPr txBox="1">
            <a:spLocks noGrp="1"/>
          </p:cNvSpPr>
          <p:nvPr>
            <p:ph idx="4294967295"/>
          </p:nvPr>
        </p:nvSpPr>
        <p:spPr bwMode="auto">
          <a:xfrm>
            <a:off x="468313" y="1484313"/>
            <a:ext cx="7915275" cy="4013200"/>
          </a:xfrm>
          <a:noFill/>
          <a:ln w="38100">
            <a:solidFill>
              <a:srgbClr val="0033CC"/>
            </a:solidFill>
            <a:miter lim="800000"/>
            <a:headEnd/>
            <a:tailEnd/>
          </a:ln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24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Comentário </a:t>
            </a:r>
          </a:p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2400" b="1" smtClean="0">
                <a:solidFill>
                  <a:srgbClr val="0D02E4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AS COISA MUDAM!</a:t>
            </a:r>
          </a:p>
          <a:p>
            <a:pPr marL="547688" lvl="1" indent="-182563" algn="ctr" eaLnBrk="1" hangingPunct="1">
              <a:lnSpc>
                <a:spcPct val="80000"/>
              </a:lnSpc>
            </a:pPr>
            <a:r>
              <a:rPr sz="2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Nesta revisão sistemática original do </a:t>
            </a:r>
            <a:r>
              <a:rPr sz="24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Uso Profilático versus seletivo de surfactante, </a:t>
            </a:r>
            <a:r>
              <a:rPr sz="2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estudos foram incluídos:</a:t>
            </a:r>
          </a:p>
          <a:p>
            <a:pPr marL="547688" lvl="1" indent="-182563" eaLnBrk="1" hangingPunct="1">
              <a:lnSpc>
                <a:spcPct val="80000"/>
              </a:lnSpc>
              <a:buFont typeface="StarSymbol"/>
              <a:buNone/>
            </a:pPr>
            <a:r>
              <a:rPr sz="2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</a:t>
            </a:r>
            <a:r>
              <a:rPr sz="24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-ensaios foram todos feitos na década de 1990 </a:t>
            </a:r>
          </a:p>
          <a:p>
            <a:pPr marL="547688" lvl="1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24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(antes do uso rotineiro de esteróides pré-natais e da tentativa rotineira de manter a pressão contínua de distensão em vias aéreas para manter a capacidade funcional residual)</a:t>
            </a:r>
          </a:p>
          <a:p>
            <a:pPr marL="547688" lvl="1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uso de esteróides antenatais tem mais do que triplicado e muitos investigadores estão ficando confortáveis com a precoce aplicação de CPAP para manter a capacidade funcional residual</a:t>
            </a:r>
          </a:p>
          <a:p>
            <a:pPr marL="547688" lvl="1" indent="-182563" algn="ctr" eaLnBrk="1" hangingPunct="1">
              <a:lnSpc>
                <a:spcPct val="80000"/>
              </a:lnSpc>
            </a:pPr>
            <a:endParaRPr sz="20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547688" lvl="1" indent="-182563" algn="ctr" eaLnBrk="1" hangingPunct="1">
              <a:lnSpc>
                <a:spcPct val="80000"/>
              </a:lnSpc>
            </a:pPr>
            <a:endParaRPr sz="22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547688" lvl="1" indent="-182563" eaLnBrk="1" hangingPunct="1">
              <a:lnSpc>
                <a:spcPct val="80000"/>
              </a:lnSpc>
            </a:pPr>
            <a:endParaRPr sz="3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539750" y="2781300"/>
            <a:ext cx="576263" cy="43180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521450" y="6491288"/>
            <a:ext cx="2622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Rojas-Reyes et al, 2012</a:t>
            </a:r>
          </a:p>
        </p:txBody>
      </p:sp>
      <p:sp>
        <p:nvSpPr>
          <p:cNvPr id="20485" name="Rectangle 6"/>
          <p:cNvSpPr>
            <a:spLocks noChangeArrowheads="1"/>
          </p:cNvSpPr>
          <p:nvPr/>
        </p:nvSpPr>
        <p:spPr bwMode="auto">
          <a:xfrm>
            <a:off x="2124075" y="981075"/>
            <a:ext cx="509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Administração do surfactante: PROFILÁTICO</a:t>
            </a:r>
          </a:p>
        </p:txBody>
      </p:sp>
      <p:pic>
        <p:nvPicPr>
          <p:cNvPr id="20486" name="Picture 28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16950" y="61356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Título 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0488" name="Text Box 9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468313" y="1208088"/>
            <a:ext cx="8229600" cy="5649912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buFont typeface="StarSymbol"/>
              <a:buNone/>
            </a:pPr>
            <a:r>
              <a:rPr sz="30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época do uso agressivo de rotina de surfactante profilático a todos os RN com risco de SDR </a:t>
            </a:r>
            <a:r>
              <a:rPr sz="30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passou</a:t>
            </a:r>
          </a:p>
          <a:p>
            <a:pPr marL="228600" indent="-182563" algn="ctr" eaLnBrk="1" hangingPunct="1"/>
            <a:r>
              <a:rPr sz="28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estabilização precoce com modalidades não invasivas ocupou este espaço</a:t>
            </a:r>
            <a:endParaRPr sz="24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r>
              <a:rPr sz="35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Neste contexto, há vários ensaios observando </a:t>
            </a:r>
            <a:r>
              <a:rPr sz="35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estabilização precoce</a:t>
            </a:r>
            <a:r>
              <a:rPr sz="35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com o uso de CPAP comparado com o uso mais agressivo de surfactante</a:t>
            </a:r>
          </a:p>
          <a:p>
            <a:pPr marL="228600" indent="-182563" eaLnBrk="1" hangingPunct="1"/>
            <a:endParaRPr sz="24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endParaRPr sz="24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2484438" y="836613"/>
            <a:ext cx="5237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b="1">
                <a:solidFill>
                  <a:srgbClr val="FF3399"/>
                </a:solidFill>
              </a:rPr>
              <a:t>Administração do surfactante: PROFILÁTICO</a:t>
            </a:r>
          </a:p>
        </p:txBody>
      </p:sp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7339013" y="6583363"/>
            <a:ext cx="18049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404040"/>
                </a:solidFill>
              </a:rPr>
              <a:t>Rojas-Reyes et al, 2012</a:t>
            </a:r>
          </a:p>
        </p:txBody>
      </p:sp>
      <p:pic>
        <p:nvPicPr>
          <p:cNvPr id="21509" name="Picture 28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61658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1511" name="Text Box 8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07950" y="1700213"/>
            <a:ext cx="8567738" cy="4897437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547688" lvl="1" indent="-182563" eaLnBrk="1" hangingPunct="1"/>
            <a:r>
              <a:rPr lang="pt-PT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Vários estudos têm investigado se a administração de surfactante no início do curso do desconforto respiratório melhora os resultados clínicos.</a:t>
            </a:r>
          </a:p>
          <a:p>
            <a:pPr marL="228600" indent="-182563" eaLnBrk="1" hangingPunct="1"/>
            <a:r>
              <a:rPr lang="pt-PT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 de resgate precoce </a:t>
            </a:r>
            <a:r>
              <a:rPr lang="pt-PT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é definido como o tratamento com surfactante dentro de 1 a 2 horas após o nascimento</a:t>
            </a:r>
          </a:p>
          <a:p>
            <a:pPr marL="228600" indent="-182563" eaLnBrk="1" hangingPunct="1"/>
            <a:r>
              <a:rPr lang="pt-PT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 de resgate tardio</a:t>
            </a:r>
            <a:r>
              <a:rPr lang="pt-PT" b="1" smtClean="0">
                <a:solidFill>
                  <a:srgbClr val="FFC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é definido como o tratamento com surfactante em tempo maior que 2 horas após o nascimento</a:t>
            </a:r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1763713" y="836613"/>
            <a:ext cx="5962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Administração do surfactante: PRECOCE ou TARDIO</a:t>
            </a:r>
          </a:p>
        </p:txBody>
      </p:sp>
      <p:sp>
        <p:nvSpPr>
          <p:cNvPr id="22532" name="Text Box 6"/>
          <p:cNvSpPr txBox="1">
            <a:spLocks noChangeArrowheads="1"/>
          </p:cNvSpPr>
          <p:nvPr/>
        </p:nvSpPr>
        <p:spPr bwMode="auto">
          <a:xfrm>
            <a:off x="3832225" y="1216025"/>
            <a:ext cx="100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Então...</a:t>
            </a:r>
          </a:p>
        </p:txBody>
      </p:sp>
      <p:sp>
        <p:nvSpPr>
          <p:cNvPr id="22533" name="Text Box 7"/>
          <p:cNvSpPr txBox="1">
            <a:spLocks noChangeArrowheads="1"/>
          </p:cNvSpPr>
          <p:nvPr/>
        </p:nvSpPr>
        <p:spPr bwMode="auto">
          <a:xfrm>
            <a:off x="7432675" y="6400800"/>
            <a:ext cx="170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Polin RA, 2014</a:t>
            </a:r>
          </a:p>
        </p:txBody>
      </p:sp>
      <p:pic>
        <p:nvPicPr>
          <p:cNvPr id="22534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60213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2536" name="Text Box 9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323850" y="1628775"/>
            <a:ext cx="8424863" cy="3690938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/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Rojas-Reyes et al(2013): 6 ensaios randomizados comparando:</a:t>
            </a:r>
          </a:p>
          <a:p>
            <a:pPr marL="228600" indent="-182563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-primeiras 2 horas (RN intubados por insuficiência respiratória)</a:t>
            </a:r>
          </a:p>
          <a:p>
            <a:pPr marL="228600" indent="-182563" eaLnBrk="1" hangingPunct="1"/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Tardio com o diagnóstico estabelecido de SDR</a:t>
            </a:r>
          </a:p>
          <a:p>
            <a:pPr marL="228600" indent="-182563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</a:t>
            </a:r>
            <a:r>
              <a:rPr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Resultado: redução da Morte e  DBP</a:t>
            </a:r>
          </a:p>
        </p:txBody>
      </p:sp>
      <p:pic>
        <p:nvPicPr>
          <p:cNvPr id="2355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57563"/>
            <a:ext cx="78486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005263"/>
            <a:ext cx="7848600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5426075"/>
            <a:ext cx="78486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Oval 9"/>
          <p:cNvSpPr>
            <a:spLocks noChangeArrowheads="1"/>
          </p:cNvSpPr>
          <p:nvPr/>
        </p:nvSpPr>
        <p:spPr bwMode="auto">
          <a:xfrm>
            <a:off x="827088" y="3789363"/>
            <a:ext cx="914400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Morte</a:t>
            </a:r>
          </a:p>
        </p:txBody>
      </p:sp>
      <p:sp>
        <p:nvSpPr>
          <p:cNvPr id="23559" name="Oval 10"/>
          <p:cNvSpPr>
            <a:spLocks noChangeArrowheads="1"/>
          </p:cNvSpPr>
          <p:nvPr/>
        </p:nvSpPr>
        <p:spPr bwMode="auto">
          <a:xfrm>
            <a:off x="755650" y="5300663"/>
            <a:ext cx="914400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DBP</a:t>
            </a:r>
          </a:p>
        </p:txBody>
      </p:sp>
      <p:sp>
        <p:nvSpPr>
          <p:cNvPr id="23560" name="Rectangle 12"/>
          <p:cNvSpPr>
            <a:spLocks noChangeArrowheads="1"/>
          </p:cNvSpPr>
          <p:nvPr/>
        </p:nvSpPr>
        <p:spPr bwMode="auto">
          <a:xfrm>
            <a:off x="1403350" y="908050"/>
            <a:ext cx="5962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Administração do surfactante: PRECOCE ou TARDIO</a:t>
            </a:r>
          </a:p>
        </p:txBody>
      </p:sp>
      <p:pic>
        <p:nvPicPr>
          <p:cNvPr id="23561" name="Picture 18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59788" y="17002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Título 1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3563" name="Text Box 12"/>
          <p:cNvSpPr txBox="1">
            <a:spLocks/>
          </p:cNvSpPr>
          <p:nvPr/>
        </p:nvSpPr>
        <p:spPr bwMode="auto">
          <a:xfrm>
            <a:off x="0" y="-131763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 txBox="1">
            <a:spLocks noGrp="1" noChangeArrowheads="1"/>
          </p:cNvSpPr>
          <p:nvPr>
            <p:ph type="body" idx="4294967295"/>
          </p:nvPr>
        </p:nvSpPr>
        <p:spPr bwMode="auto">
          <a:xfrm>
            <a:off x="611188" y="2833688"/>
            <a:ext cx="4919662" cy="3475037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lnSpc>
                <a:spcPct val="80000"/>
              </a:lnSpc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Steven TP et al (2007):estratégia INSURE X Resgate</a:t>
            </a:r>
          </a:p>
          <a:p>
            <a:pPr marL="228600" indent="-182563" eaLnBrk="1" hangingPunct="1">
              <a:lnSpc>
                <a:spcPct val="80000"/>
              </a:lnSpc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da Ventil. Mecânica: 0,67;IC a95%:0,57-0,79</a:t>
            </a:r>
          </a:p>
          <a:p>
            <a:pPr marL="228600" indent="-182563" eaLnBrk="1" hangingPunct="1">
              <a:lnSpc>
                <a:spcPct val="80000"/>
              </a:lnSpc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de O2 aos 28 dias</a:t>
            </a:r>
          </a:p>
          <a:p>
            <a:pPr marL="228600" indent="-182563" eaLnBrk="1" hangingPunct="1">
              <a:lnSpc>
                <a:spcPct val="80000"/>
              </a:lnSpc>
            </a:pP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Porém, sem diminuição de:</a:t>
            </a:r>
            <a:r>
              <a:rPr sz="17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-DBP e DBP/Morte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-Morte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-Pneumotórax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-Severa hemorragia intraventricular</a:t>
            </a:r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179388" y="908050"/>
            <a:ext cx="896461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3399"/>
                </a:solidFill>
              </a:rPr>
              <a:t>Administração do surfactante: 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 </a:t>
            </a:r>
            <a:r>
              <a:rPr lang="pt-BR" sz="2400" b="1">
                <a:solidFill>
                  <a:srgbClr val="0033CC"/>
                </a:solidFill>
              </a:rPr>
              <a:t>INSURE</a:t>
            </a:r>
          </a:p>
          <a:p>
            <a:pPr algn="ctr"/>
            <a:r>
              <a:rPr lang="pt-BR" sz="2400" b="1">
                <a:solidFill>
                  <a:srgbClr val="0033CC"/>
                </a:solidFill>
              </a:rPr>
              <a:t>Intubação, Surfactante, Extubação</a:t>
            </a:r>
            <a:endParaRPr lang="pt-BR">
              <a:solidFill>
                <a:srgbClr val="404040"/>
              </a:solidFill>
            </a:endParaRPr>
          </a:p>
        </p:txBody>
      </p:sp>
      <p:sp>
        <p:nvSpPr>
          <p:cNvPr id="24580" name="AutoShape 9"/>
          <p:cNvSpPr>
            <a:spLocks noChangeArrowheads="1"/>
          </p:cNvSpPr>
          <p:nvPr/>
        </p:nvSpPr>
        <p:spPr bwMode="auto">
          <a:xfrm>
            <a:off x="938213" y="3730625"/>
            <a:ext cx="342900" cy="400050"/>
          </a:xfrm>
          <a:prstGeom prst="downArrow">
            <a:avLst>
              <a:gd name="adj1" fmla="val 50000"/>
              <a:gd name="adj2" fmla="val 29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24581" name="AutoShape 10"/>
          <p:cNvSpPr>
            <a:spLocks noChangeArrowheads="1"/>
          </p:cNvSpPr>
          <p:nvPr/>
        </p:nvSpPr>
        <p:spPr bwMode="auto">
          <a:xfrm>
            <a:off x="938213" y="3292475"/>
            <a:ext cx="342900" cy="400050"/>
          </a:xfrm>
          <a:prstGeom prst="downArrow">
            <a:avLst>
              <a:gd name="adj1" fmla="val 50000"/>
              <a:gd name="adj2" fmla="val 29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pic>
        <p:nvPicPr>
          <p:cNvPr id="24582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4583" name="Text Box 9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2458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59413" y="2259013"/>
            <a:ext cx="3684587" cy="459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5" name="Rectangle 12"/>
          <p:cNvSpPr>
            <a:spLocks noChangeArrowheads="1"/>
          </p:cNvSpPr>
          <p:nvPr/>
        </p:nvSpPr>
        <p:spPr bwMode="auto">
          <a:xfrm>
            <a:off x="0" y="6035675"/>
            <a:ext cx="5400675" cy="822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200">
                <a:hlinkClick r:id="rId4"/>
              </a:rPr>
              <a:t>Noninvasive Ventilation With vs Without Early Surfactant to Prevent Chronic Lung Disease in Preterm Infants: A Systematic Review and Meta-analysis.</a:t>
            </a:r>
            <a:endParaRPr lang="pt-BR" sz="1200"/>
          </a:p>
          <a:p>
            <a:pPr algn="ctr"/>
            <a:r>
              <a:rPr lang="pt-BR" sz="1200"/>
              <a:t>Isayama T, Chai-Adisaksopha C, McDonald SD.</a:t>
            </a:r>
          </a:p>
          <a:p>
            <a:pPr algn="ctr"/>
            <a:r>
              <a:rPr lang="pt-BR" sz="1200">
                <a:solidFill>
                  <a:srgbClr val="0000FF"/>
                </a:solidFill>
              </a:rPr>
              <a:t>JAMA Pediatr. 2015 Aug;169(8):731-9.</a:t>
            </a:r>
            <a:r>
              <a:rPr lang="pt-BR" sz="1200"/>
              <a:t> </a:t>
            </a:r>
            <a:r>
              <a:rPr lang="pt-BR" sz="1200">
                <a:solidFill>
                  <a:srgbClr val="0000FF"/>
                </a:solidFill>
              </a:rPr>
              <a:t>Artigo Integral</a:t>
            </a:r>
            <a:r>
              <a:rPr lang="pt-BR" sz="1200"/>
              <a:t>!</a:t>
            </a:r>
          </a:p>
        </p:txBody>
      </p:sp>
      <p:sp>
        <p:nvSpPr>
          <p:cNvPr id="24586" name="Line 11"/>
          <p:cNvSpPr>
            <a:spLocks noChangeShapeType="1"/>
          </p:cNvSpPr>
          <p:nvPr/>
        </p:nvSpPr>
        <p:spPr bwMode="auto">
          <a:xfrm flipV="1">
            <a:off x="4959350" y="5645150"/>
            <a:ext cx="422275" cy="350838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4587" name="AutoShape 12"/>
          <p:cNvSpPr>
            <a:spLocks noChangeArrowheads="1"/>
          </p:cNvSpPr>
          <p:nvPr/>
        </p:nvSpPr>
        <p:spPr bwMode="auto">
          <a:xfrm>
            <a:off x="246063" y="4344988"/>
            <a:ext cx="447675" cy="1847850"/>
          </a:xfrm>
          <a:prstGeom prst="curvedRightArrow">
            <a:avLst>
              <a:gd name="adj1" fmla="val 82553"/>
              <a:gd name="adj2" fmla="val 165106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384300" y="2197100"/>
            <a:ext cx="6400800" cy="3475038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>
              <a:lnSpc>
                <a:spcPct val="8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None/>
            </a:pPr>
            <a:r>
              <a:rPr sz="32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Lembrem-se que as evidências mudam em decorrer do tempo, pois se não validarmos nossas condutas podemos causar mais mal do que bem para o recém-nascido (Guinsburg,2010)</a:t>
            </a:r>
          </a:p>
          <a:p>
            <a:pPr marL="228600" indent="-182563" algn="ctr" eaLnBrk="1" hangingPunct="1"/>
            <a:endParaRPr sz="32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pic>
        <p:nvPicPr>
          <p:cNvPr id="25604" name="Picture 4" descr="Cópia de Imagem4GHJUIOK (2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5088" y="5229225"/>
            <a:ext cx="1270000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5606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725" name="Group 13"/>
          <p:cNvGraphicFramePr>
            <a:graphicFrameLocks noGrp="1"/>
          </p:cNvGraphicFramePr>
          <p:nvPr/>
        </p:nvGraphicFramePr>
        <p:xfrm>
          <a:off x="900113" y="2276475"/>
          <a:ext cx="6840537" cy="762000"/>
        </p:xfrm>
        <a:graphic>
          <a:graphicData uri="http://schemas.openxmlformats.org/drawingml/2006/table">
            <a:tbl>
              <a:tblPr/>
              <a:tblGrid>
                <a:gridCol w="6116637"/>
                <a:gridCol w="723900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Assistência respirat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ria imediata ao pr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-termo extremo Ventila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ão mecânica e surfactante, CPAP nasal precoce e surfactante seletivo ou Intuba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ão, surfactante e CPAPnasal:Evidências (3061 RN!)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</a:rPr>
                        <a:t/>
                      </a:r>
                      <a:b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</a:rPr>
                      </a:b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      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662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24209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Rectangle 4"/>
          <p:cNvSpPr txBox="1">
            <a:spLocks noGrp="1" noChangeArrowheads="1"/>
          </p:cNvSpPr>
          <p:nvPr>
            <p:ph type="body" idx="4294967295"/>
          </p:nvPr>
        </p:nvSpPr>
        <p:spPr bwMode="auto">
          <a:xfrm>
            <a:off x="746125" y="3336925"/>
            <a:ext cx="7129463" cy="1090613"/>
          </a:xfrm>
          <a:solidFill>
            <a:srgbClr val="00FF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buFont typeface="StarSymbol"/>
              <a:buNone/>
            </a:pPr>
            <a:r>
              <a:rPr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“Menos é MAIS , para o apoio gentil aos prematuros extremos” </a:t>
            </a:r>
            <a:r>
              <a:rPr altLang="ja-JP" b="1" i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Fusch</a:t>
            </a:r>
            <a:r>
              <a:rPr altLang="ja-JP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C</a:t>
            </a:r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6631" name="Rectangle 21"/>
          <p:cNvSpPr>
            <a:spLocks noChangeArrowheads="1"/>
          </p:cNvSpPr>
          <p:nvPr/>
        </p:nvSpPr>
        <p:spPr bwMode="auto">
          <a:xfrm>
            <a:off x="1011238" y="4568825"/>
            <a:ext cx="7056437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/>
              <a:t>Para os recém-nascidos pré-termo extremos (&lt;1000g ao nascer), quanto à assistência ventilatória imediata, as evidências nos orientam:</a:t>
            </a:r>
          </a:p>
          <a:p>
            <a:endParaRPr lang="pt-BR"/>
          </a:p>
          <a:p>
            <a:r>
              <a:rPr lang="pt-BR"/>
              <a:t> </a:t>
            </a:r>
            <a:r>
              <a:rPr lang="pt-BR" b="1">
                <a:solidFill>
                  <a:srgbClr val="FF0066"/>
                </a:solidFill>
              </a:rPr>
              <a:t>iniciar imediatamente ao nascer CPAP nasal (usamos em em selo d`água; se o RN apresentar necessidade de O2 &gt; </a:t>
            </a:r>
            <a:r>
              <a:rPr lang="pt-BR" b="1">
                <a:solidFill>
                  <a:srgbClr val="0000FF"/>
                </a:solidFill>
              </a:rPr>
              <a:t>30%</a:t>
            </a:r>
            <a:r>
              <a:rPr lang="pt-BR" b="1">
                <a:solidFill>
                  <a:srgbClr val="FF0066"/>
                </a:solidFill>
              </a:rPr>
              <a:t> deverá ser intubado e receber o surfactante nas primeiras 2 horas de vida.</a:t>
            </a:r>
            <a:r>
              <a:rPr lang="pt-BR"/>
              <a:t> </a:t>
            </a:r>
          </a:p>
        </p:txBody>
      </p:sp>
      <p:sp>
        <p:nvSpPr>
          <p:cNvPr id="26632" name="Rectangle 23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pic>
        <p:nvPicPr>
          <p:cNvPr id="26633" name="Picture 30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78700" y="3771900"/>
            <a:ext cx="2984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Título 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6635" name="Text Box 12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258888" y="2924175"/>
            <a:ext cx="6400800" cy="3475038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buFont typeface="StarSymbol"/>
              <a:buNone/>
            </a:pPr>
            <a:r>
              <a:rPr sz="18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Preditores de falha do CPAPn</a:t>
            </a:r>
            <a:r>
              <a:rPr sz="1800" b="1" smtClean="0">
                <a:solidFill>
                  <a:srgbClr val="FFFF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18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(Fuchs W X,2011)</a:t>
            </a:r>
          </a:p>
          <a:p>
            <a:pPr marL="228600" indent="-182563" eaLnBrk="1" hangingPunct="1"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(RN de 23-28 sem;225 RN)</a:t>
            </a:r>
          </a:p>
          <a:p>
            <a:pPr marL="228600" indent="-182563" eaLnBrk="1" hangingPunct="1"/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51% </a:t>
            </a:r>
            <a:r>
              <a:rPr sz="1800" b="1" smtClean="0">
                <a:solidFill>
                  <a:srgbClr val="FF0066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 FALHA</a:t>
            </a: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entre 3-19 hs (mediana:5,6hs)</a:t>
            </a:r>
          </a:p>
          <a:p>
            <a:pPr marL="228600" indent="-182563" eaLnBrk="1" hangingPunct="1"/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Diminui o tempo para o uso do surfactante (intubação seletiva precoce</a:t>
            </a: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sem aumento na taxa de intubação em relação a FiO</a:t>
            </a:r>
            <a:r>
              <a:rPr sz="1800" baseline="-25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2</a:t>
            </a: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&gt;45% e 60%</a:t>
            </a:r>
          </a:p>
          <a:p>
            <a:pPr marL="228600" indent="-182563" eaLnBrk="1" hangingPunct="1"/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692275" y="1989138"/>
            <a:ext cx="5545138" cy="863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sz="2200">
                <a:solidFill>
                  <a:srgbClr val="404040"/>
                </a:solidFill>
                <a:latin typeface="Trebuchet MS" pitchFamily="34" charset="0"/>
              </a:rPr>
              <a:t>Evitar o </a:t>
            </a:r>
            <a:r>
              <a:rPr lang="pt-BR" sz="2200" b="1">
                <a:solidFill>
                  <a:srgbClr val="404040"/>
                </a:solidFill>
                <a:latin typeface="Trebuchet MS" pitchFamily="34" charset="0"/>
              </a:rPr>
              <a:t>CPAP fútil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sz="2200">
                <a:solidFill>
                  <a:srgbClr val="404040"/>
                </a:solidFill>
                <a:latin typeface="Trebuchet MS" pitchFamily="34" charset="0"/>
              </a:rPr>
              <a:t>Privilegiar o </a:t>
            </a:r>
            <a:r>
              <a:rPr lang="pt-BR" sz="2200" b="1">
                <a:solidFill>
                  <a:srgbClr val="404040"/>
                </a:solidFill>
                <a:latin typeface="Trebuchet MS" pitchFamily="34" charset="0"/>
              </a:rPr>
              <a:t>SURFACTANTE SELETIVO</a:t>
            </a:r>
          </a:p>
        </p:txBody>
      </p:sp>
      <p:sp>
        <p:nvSpPr>
          <p:cNvPr id="27652" name="Rectangle 6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sp>
        <p:nvSpPr>
          <p:cNvPr id="27653" name="Text Box 7"/>
          <p:cNvSpPr txBox="1">
            <a:spLocks noChangeArrowheads="1"/>
          </p:cNvSpPr>
          <p:nvPr/>
        </p:nvSpPr>
        <p:spPr bwMode="auto">
          <a:xfrm>
            <a:off x="7504113" y="5157788"/>
            <a:ext cx="1550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/>
              <a:t>Rocha G, 2013</a:t>
            </a:r>
          </a:p>
        </p:txBody>
      </p:sp>
      <p:pic>
        <p:nvPicPr>
          <p:cNvPr id="27654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99325" y="23368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12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62925" y="54625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Título 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7657" name="Text Box 10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27658" name="Rectangle 12"/>
          <p:cNvSpPr>
            <a:spLocks noChangeArrowheads="1"/>
          </p:cNvSpPr>
          <p:nvPr/>
        </p:nvSpPr>
        <p:spPr bwMode="auto">
          <a:xfrm>
            <a:off x="146050" y="4406900"/>
            <a:ext cx="8997950" cy="6794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b="1">
                <a:solidFill>
                  <a:srgbClr val="FF0000"/>
                </a:solidFill>
              </a:rPr>
              <a:t>A necessidade de oxigênio acima de 30%por 2 horas  ocorreu significativamente</a:t>
            </a:r>
            <a:endParaRPr lang="pt-BR">
              <a:solidFill>
                <a:srgbClr val="FF0000"/>
              </a:solidFill>
            </a:endParaRPr>
          </a:p>
          <a:p>
            <a:pPr algn="ctr"/>
            <a:r>
              <a:rPr lang="pt-BR" b="1">
                <a:solidFill>
                  <a:srgbClr val="FF0000"/>
                </a:solidFill>
              </a:rPr>
              <a:t>mais no grupo de falha do uso de CPAP (62,9% versus 25,9%)</a:t>
            </a:r>
            <a:r>
              <a:rPr lang="pt-BR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7659" name="AutoShape 13"/>
          <p:cNvSpPr>
            <a:spLocks noChangeArrowheads="1"/>
          </p:cNvSpPr>
          <p:nvPr/>
        </p:nvSpPr>
        <p:spPr bwMode="auto">
          <a:xfrm>
            <a:off x="1143000" y="5170488"/>
            <a:ext cx="320675" cy="563562"/>
          </a:xfrm>
          <a:prstGeom prst="curvedRightArrow">
            <a:avLst>
              <a:gd name="adj1" fmla="val 35148"/>
              <a:gd name="adj2" fmla="val 70297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 txBox="1">
            <a:spLocks noGrp="1"/>
          </p:cNvSpPr>
          <p:nvPr>
            <p:ph type="title" idx="4294967295"/>
          </p:nvPr>
        </p:nvSpPr>
        <p:spPr>
          <a:xfrm>
            <a:off x="395288" y="188913"/>
            <a:ext cx="7620000" cy="1143000"/>
          </a:xfrm>
        </p:spPr>
        <p:txBody>
          <a:bodyPr lIns="91440" tIns="45720" rIns="91440" bIns="45720" anchor="ctr"/>
          <a:lstStyle/>
          <a:p>
            <a:pPr algn="ctr" eaLnBrk="1" hangingPunct="1"/>
            <a:r>
              <a:rPr b="1" smtClean="0">
                <a:solidFill>
                  <a:srgbClr val="0D02E4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O QUE FAZEMOS NO HMIB</a:t>
            </a:r>
          </a:p>
        </p:txBody>
      </p:sp>
      <p:sp>
        <p:nvSpPr>
          <p:cNvPr id="28675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431800" y="2211388"/>
            <a:ext cx="7620000" cy="5519737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indent="-228600" algn="ctr" eaLnBrk="1" hangingPunct="1">
              <a:buFont typeface="StarSymbol"/>
              <a:buNone/>
            </a:pPr>
            <a:r>
              <a:rPr sz="1900" smtClean="0">
                <a:solidFill>
                  <a:schemeClr val="accent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</a:t>
            </a:r>
            <a:r>
              <a:rPr sz="2400" b="1" smtClean="0">
                <a:solidFill>
                  <a:schemeClr val="accent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 seletivo nas primeiras 2 horas de vida</a:t>
            </a:r>
          </a:p>
          <a:p>
            <a:pPr indent="-228600" eaLnBrk="1" hangingPunct="1"/>
            <a:r>
              <a:rPr sz="2400" b="1" smtClean="0">
                <a:solidFill>
                  <a:schemeClr val="accent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os RN com respiração espontânea</a:t>
            </a:r>
            <a:r>
              <a:rPr sz="2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endParaRPr sz="2400" b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indent="-228600" eaLnBrk="1" hangingPunct="1">
              <a:buFont typeface="StarSymbol"/>
              <a:buNone/>
            </a:pPr>
            <a:r>
              <a:rPr sz="2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-</a:t>
            </a:r>
            <a:r>
              <a:rPr sz="18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 nasal em selo d`agua</a:t>
            </a: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pressão de +7cmH2O;fluxo de 5 L/min; </a:t>
            </a: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FiO2 &gt;30% </a:t>
            </a: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 </a:t>
            </a:r>
            <a:r>
              <a:rPr sz="18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Solicitar a realização do Rx de tórax imediatamente.</a:t>
            </a:r>
          </a:p>
          <a:p>
            <a:pPr indent="-228600" algn="ctr" eaLnBrk="1" hangingPunct="1"/>
            <a:r>
              <a:rPr sz="18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</a:t>
            </a:r>
            <a:r>
              <a:rPr sz="18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USO DO </a:t>
            </a:r>
            <a:r>
              <a:rPr sz="1800" b="1" i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 SELETIVO</a:t>
            </a:r>
            <a:r>
              <a:rPr sz="18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significa que nem todos recém-nascidos deste grupo que apresentam respiração espontânea ao nascer vão necessitar de surfactante nas primeiras 2 horas de vida (apenas aqueles que necessitaram de maior FiO2 no CPAP nasal ou que necessitam de intubação imediata)</a:t>
            </a:r>
            <a:r>
              <a:rPr sz="18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indent="-228600" eaLnBrk="1" hangingPunct="1"/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graphicFrame>
        <p:nvGraphicFramePr>
          <p:cNvPr id="47123" name="Group 19"/>
          <p:cNvGraphicFramePr>
            <a:graphicFrameLocks noGrp="1"/>
          </p:cNvGraphicFramePr>
          <p:nvPr/>
        </p:nvGraphicFramePr>
        <p:xfrm>
          <a:off x="555625" y="1204913"/>
          <a:ext cx="7561263" cy="1006475"/>
        </p:xfrm>
        <a:graphic>
          <a:graphicData uri="http://schemas.openxmlformats.org/drawingml/2006/table">
            <a:tbl>
              <a:tblPr/>
              <a:tblGrid>
                <a:gridCol w="6761163"/>
                <a:gridCol w="800100"/>
              </a:tblGrid>
              <a:tr h="100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Tx/>
                        <a:buNone/>
                        <a:tabLst/>
                      </a:pP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Assistência respirat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ria imediata aos rec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-termos (25-32 semanas): Uso do surfactante seletivo</a:t>
                      </a: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</a:rPr>
                        <a:t/>
                      </a:r>
                      <a:b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</a:rPr>
                      </a:b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Autor(es): Equipe de Neonatologia do Hospital Regional da Asa Sul/SES/DF</a:t>
                      </a: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nstantia" pitchFamily="18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      </a:t>
                      </a: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867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61225" y="131286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0" name="Text Box 8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431800" y="765175"/>
            <a:ext cx="8280400" cy="6092825"/>
          </a:xfrm>
          <a:solidFill>
            <a:schemeClr val="bg1"/>
          </a:solidFill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4-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200mg/kg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Necessidade de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aumento da FiO2 acima de 30% 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manter PSaO2 (Saturação de Oxigênio) alvo (90-95%). Manter os alarmes entre 88-95%.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aguardar resultado do Rx.</a:t>
            </a:r>
            <a:endParaRPr sz="16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Intubação: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-Inserir a cânula (2,5mm para RN &lt;1000g)  usando a regra 7-8-9 de Tochen (1979): peso +6. No entanto,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os RN &lt;750g, introduzir 6 cm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-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iniciar ventilação com PIP de 20-25 cm de H2O  e PEEP de 7 cm de H2O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-Remover para a UTI Neonatal em incubadora de transporte aquecida</a:t>
            </a:r>
          </a:p>
          <a:p>
            <a:pPr marL="228600" indent="-182563" eaLnBrk="1" hangingPunct="1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5-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EXTUBAR 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(quando possível,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dentro da 1ª hora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se: </a:t>
            </a:r>
            <a:r>
              <a:rPr sz="16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drive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respiratório presente; FiO2 &lt;40% (para PSaO2 90-95%), MAP &lt;7cmH2O, PaCO2 &lt;60mmHg e pH&gt;7,20, FR &lt;15pm; PIP de 15cmH2O.*.</a:t>
            </a:r>
            <a:endParaRPr sz="1600" b="1" i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*A gasometria para esta avaliação pode ser venosa ou arterial.</a:t>
            </a:r>
            <a:endParaRPr sz="16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6-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os RN que necessitam de INTUBAÇÃO IMEDIATA</a:t>
            </a:r>
            <a:endParaRPr sz="16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Proceder a intubação como estabelecido, com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FiO2 de ≥40%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e FAZER SURFACTANTE, não havendo a necessidade de esperar pelo RX de tórax. A extubação segue as normas já 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estabelecidas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</a:p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Uma segunda e, às vezes, uma terceira dose de surfactante deve ser administrada se houver evidência de SDR em curso, como a necessidade persistente de oxigênio e a necessidade de VM</a:t>
            </a:r>
            <a:endParaRPr sz="1400" b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80000"/>
              </a:lnSpc>
            </a:pPr>
            <a:r>
              <a:rPr sz="1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</a:t>
            </a:r>
            <a:r>
              <a:rPr sz="10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*</a:t>
            </a:r>
          </a:p>
        </p:txBody>
      </p:sp>
      <p:sp>
        <p:nvSpPr>
          <p:cNvPr id="29699" name="Text Box 3"/>
          <p:cNvSpPr txBox="1">
            <a:spLocks/>
          </p:cNvSpPr>
          <p:nvPr/>
        </p:nvSpPr>
        <p:spPr bwMode="auto">
          <a:xfrm>
            <a:off x="8091488" y="-18573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0" y="1557338"/>
            <a:ext cx="8893175" cy="4535487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lnSpc>
                <a:spcPct val="90000"/>
              </a:lnSpc>
              <a:buFont typeface="StarSymbol"/>
              <a:buNone/>
            </a:pPr>
            <a:r>
              <a:rPr sz="28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Como aplicar um surfactante sem a necessidade de intubar?</a:t>
            </a:r>
            <a:endParaRPr altLang="ja-JP" sz="2800" smtClean="0">
              <a:solidFill>
                <a:srgbClr val="FF3399"/>
              </a:solidFill>
              <a:latin typeface="Constantia" pitchFamily="18" charset="0"/>
              <a:ea typeface="MS PGothic" pitchFamily="34" charset="-128"/>
              <a:cs typeface="Mangal" pitchFamily="18" charset="0"/>
            </a:endParaRPr>
          </a:p>
          <a:p>
            <a:pPr marL="228600" indent="-182563" eaLnBrk="1" hangingPunct="1">
              <a:lnSpc>
                <a:spcPct val="90000"/>
              </a:lnSpc>
            </a:pPr>
            <a:r>
              <a:rPr altLang="ja-JP" sz="28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	</a:t>
            </a: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Intubar para fazer o surfactante, deixa muita incerteza na extubação (o chamado INSURE-intubar-surfactante-extubação; o </a:t>
            </a:r>
            <a:r>
              <a:rPr altLang="ja-JP" sz="24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E</a:t>
            </a: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de extubar fica  muitas vezes faltando!)</a:t>
            </a:r>
          </a:p>
          <a:p>
            <a:pPr marL="228600" indent="-182563" eaLnBrk="1" hangingPunct="1">
              <a:lnSpc>
                <a:spcPct val="90000"/>
              </a:lnSpc>
              <a:buFont typeface="StarSymbol"/>
              <a:buNone/>
            </a:pP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(</a:t>
            </a:r>
            <a:r>
              <a:rPr altLang="ja-JP" sz="2400" smtClean="0">
                <a:solidFill>
                  <a:srgbClr val="FF3300"/>
                </a:solidFill>
                <a:latin typeface="Constantia" pitchFamily="18" charset="0"/>
                <a:ea typeface="MS PGothic" pitchFamily="34" charset="-128"/>
                <a:cs typeface="Mangal" pitchFamily="18" charset="0"/>
              </a:rPr>
              <a:t>No INSURE:10% não são extubados na primeira hora</a:t>
            </a: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)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altLang="ja-JP" sz="12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</a:t>
            </a:r>
            <a:r>
              <a:rPr altLang="ja-JP" sz="1200" b="1" i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Efficacy of INSURE during nasal CPAP in preterm infants with respiratory distress syndrome.</a:t>
            </a:r>
            <a:r>
              <a:rPr altLang="ja-JP" sz="12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Leone F, Trevisanuto D, Cavallin F, Parotto M, Zanardo V.Minerva Pediatr. 2013 Apr;65(2):187-92.</a:t>
            </a:r>
            <a:r>
              <a:rPr lang="it-IT" altLang="pt-BR" sz="1200" b="1" i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  <a:endParaRPr altLang="ja-JP" sz="1200" smtClean="0">
              <a:latin typeface="Constantia" pitchFamily="18" charset="0"/>
              <a:ea typeface="MS PGothic" pitchFamily="34" charset="-128"/>
              <a:cs typeface="Mangal" pitchFamily="18" charset="0"/>
            </a:endParaRPr>
          </a:p>
          <a:p>
            <a:pPr marL="228600" indent="-182563" algn="ctr" eaLnBrk="1" hangingPunct="1">
              <a:lnSpc>
                <a:spcPct val="90000"/>
              </a:lnSpc>
            </a:pP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</a:t>
            </a:r>
            <a:r>
              <a:rPr altLang="ja-JP" sz="2400" b="1" smtClean="0">
                <a:solidFill>
                  <a:schemeClr val="accent1"/>
                </a:solidFill>
                <a:latin typeface="Constantia" pitchFamily="18" charset="0"/>
                <a:ea typeface="MS PGothic" pitchFamily="34" charset="-128"/>
                <a:cs typeface="Mangal" pitchFamily="18" charset="0"/>
              </a:rPr>
              <a:t>O surfactante é aplicado através de uma sonda pela traquéia com bebês em respiração espontânea </a:t>
            </a:r>
            <a:r>
              <a:rPr altLang="ja-JP" sz="2400" smtClean="0">
                <a:solidFill>
                  <a:schemeClr val="accent1"/>
                </a:solidFill>
                <a:latin typeface="Constantia" pitchFamily="18" charset="0"/>
                <a:ea typeface="MS PGothic" pitchFamily="34" charset="-128"/>
                <a:cs typeface="Mangal" pitchFamily="18" charset="0"/>
              </a:rPr>
              <a:t>(seria um </a:t>
            </a:r>
            <a:r>
              <a:rPr altLang="ja-JP" sz="2400" b="1" i="1" smtClean="0">
                <a:solidFill>
                  <a:schemeClr val="accent1"/>
                </a:solidFill>
                <a:latin typeface="Constantia" pitchFamily="18" charset="0"/>
                <a:ea typeface="MS PGothic" pitchFamily="34" charset="-128"/>
                <a:cs typeface="Mangal" pitchFamily="18" charset="0"/>
              </a:rPr>
              <a:t>mini INSURE</a:t>
            </a:r>
            <a:r>
              <a:rPr altLang="ja-JP" sz="2400" i="1" smtClean="0">
                <a:solidFill>
                  <a:schemeClr val="accent1"/>
                </a:solidFill>
                <a:latin typeface="Constantia" pitchFamily="18" charset="0"/>
                <a:ea typeface="MS PGothic" pitchFamily="34" charset="-128"/>
                <a:cs typeface="Mangal" pitchFamily="18" charset="0"/>
              </a:rPr>
              <a:t>)</a:t>
            </a: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</a:t>
            </a:r>
            <a:endParaRPr sz="2400" smtClean="0">
              <a:latin typeface="Constantia" pitchFamily="18" charset="0"/>
              <a:ea typeface="MS PGothic" pitchFamily="34" charset="-128"/>
              <a:cs typeface="Mangal" pitchFamily="18" charset="0"/>
            </a:endParaRPr>
          </a:p>
        </p:txBody>
      </p:sp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7072313" y="6329363"/>
            <a:ext cx="167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Fusch C, 2012</a:t>
            </a:r>
          </a:p>
        </p:txBody>
      </p:sp>
      <p:pic>
        <p:nvPicPr>
          <p:cNvPr id="30724" name="Picture 10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40650" y="59499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Título 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0726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684213" y="1916113"/>
            <a:ext cx="7848600" cy="51847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Este método combina os efeitos positivos de CPAP nasal e do surfactante. 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idéia  é que é mais adequado fisiologicamente inspirar surfactante do que recebê-lo por </a:t>
            </a:r>
            <a:r>
              <a:rPr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insuflações com </a:t>
            </a: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pressão positiva como o procedimento INSURE 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Kribs A (2009)</a:t>
            </a:r>
          </a:p>
        </p:txBody>
      </p:sp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2268538" y="1123950"/>
            <a:ext cx="5897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r>
              <a:rPr lang="pt-BR" sz="2400">
                <a:solidFill>
                  <a:srgbClr val="0033CC"/>
                </a:solidFill>
              </a:rPr>
              <a:t>Surfactante sem a necessidade de intubar</a:t>
            </a:r>
            <a:endParaRPr lang="pt-BR" altLang="ja-JP" sz="2400">
              <a:solidFill>
                <a:srgbClr val="0033CC"/>
              </a:solidFill>
              <a:ea typeface="MS PGothic" pitchFamily="34" charset="-128"/>
            </a:endParaRPr>
          </a:p>
        </p:txBody>
      </p:sp>
      <p:pic>
        <p:nvPicPr>
          <p:cNvPr id="31748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1749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Conteúdo 2"/>
          <p:cNvSpPr txBox="1">
            <a:spLocks noGrp="1"/>
          </p:cNvSpPr>
          <p:nvPr>
            <p:ph idx="4294967295"/>
          </p:nvPr>
        </p:nvSpPr>
        <p:spPr bwMode="auto">
          <a:xfrm>
            <a:off x="179388" y="1241425"/>
            <a:ext cx="8785225" cy="56165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411163" algn="just" eaLnBrk="1" hangingPunct="1"/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Björklund LJ  et al (1997)  demonstraram que a </a:t>
            </a:r>
            <a:r>
              <a:rPr sz="20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ventilação manual, pode causar lesão pulmonar e diminuir o efeito do tratamento com surfactante subsequente.</a:t>
            </a:r>
          </a:p>
          <a:p>
            <a:pPr marL="411163" algn="just" eaLnBrk="1" hangingPunct="1"/>
            <a:endParaRPr sz="2000" smtClean="0">
              <a:solidFill>
                <a:srgbClr val="FF33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411163" algn="just" eaLnBrk="1" hangingPunct="1"/>
            <a:endParaRPr sz="2000" smtClean="0">
              <a:solidFill>
                <a:srgbClr val="FF33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411163" algn="just" eaLnBrk="1" hangingPunct="1"/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Por outro lado, passando um cateter entre as cordas vocais significa que </a:t>
            </a:r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RN pode manter padrão respiratório próprio e talvez continue se beneficiando do nCPAP.</a:t>
            </a:r>
          </a:p>
          <a:p>
            <a:pPr marL="411163" algn="just" eaLnBrk="1" hangingPunct="1"/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Em contraste, </a:t>
            </a:r>
            <a:r>
              <a:rPr sz="20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intubação faz a expiração ser quase impossível e o pulmão será inevitavelmente “desrrecrutado”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</a:p>
          <a:p>
            <a:pPr marL="411163" algn="just" eaLnBrk="1" hangingPunct="1"/>
            <a:r>
              <a:rPr sz="20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Inflações manuais para expandir os pulmões e facilitar a dispersão do surfactante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podem talvez ter efeito oposto, e </a:t>
            </a:r>
            <a:r>
              <a:rPr sz="20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resultar em distribuição desigual do surfactante, diferente do que ocorre durante a  respiração espontânea.</a:t>
            </a:r>
          </a:p>
        </p:txBody>
      </p:sp>
      <p:pic>
        <p:nvPicPr>
          <p:cNvPr id="3277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1844675"/>
            <a:ext cx="854075" cy="103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Rectangle 6"/>
          <p:cNvSpPr>
            <a:spLocks noChangeArrowheads="1"/>
          </p:cNvSpPr>
          <p:nvPr/>
        </p:nvSpPr>
        <p:spPr bwMode="auto">
          <a:xfrm>
            <a:off x="3203575" y="2327275"/>
            <a:ext cx="42799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recebeu 6 grandes respirações antes do surfactante</a:t>
            </a:r>
          </a:p>
        </p:txBody>
      </p:sp>
      <p:pic>
        <p:nvPicPr>
          <p:cNvPr id="32773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2774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0" y="912813"/>
            <a:ext cx="8713788" cy="54006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buFont typeface="StarSymbol"/>
              <a:buNone/>
            </a:pPr>
            <a:r>
              <a:rPr sz="2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Van der Burg PS (2016,Alemanha):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Efeito do surfactante no Volume Final da Expiração Pulmonar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(EELV) e sua distribuição: Antes e Depois do Mini Insure-Uso da Tomografia de impedância elétrica (TIE)</a:t>
            </a:r>
          </a:p>
          <a:p>
            <a:pPr marL="228600" indent="-182563" eaLnBrk="1" hangingPunct="1"/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TIE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Ferramenta não invasiva livre de irradiação</a:t>
            </a:r>
          </a:p>
          <a:p>
            <a:pPr marL="228600" indent="-182563" eaLnBrk="1" hangingPunct="1"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(Uma cinta de eletrodos é colocada na superfície do corpo) </a:t>
            </a:r>
          </a:p>
          <a:p>
            <a:pPr marL="228600" indent="-182563" eaLnBrk="1" hangingPunct="1"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- mede    mudanças regionais na impedância em uma fatia em corte transversal do pulmão</a:t>
            </a:r>
          </a:p>
          <a:p>
            <a:pPr marL="228600" indent="-182563" eaLnBrk="1" hangingPunct="1"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-que correlaciona bem com as mudanças reais na aeração  e são representativas para as mudanças em todo o pulmão nos pré-termos </a:t>
            </a:r>
          </a:p>
          <a:p>
            <a:pPr marL="228600" indent="-182563" algn="ctr" eaLnBrk="1" hangingPunct="1"/>
            <a:r>
              <a:rPr sz="20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15 RN ≥26sem/P ≥750g / FiO2 ≥30%</a:t>
            </a:r>
          </a:p>
          <a:p>
            <a:pPr marL="228600" indent="-182563" algn="ctr" eaLnBrk="1" hangingPunct="1"/>
            <a:r>
              <a:rPr sz="20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Cateter a 2cm abaixo das cordas vocais/laringoscopia/pinça de Magil</a:t>
            </a:r>
          </a:p>
          <a:p>
            <a:pPr marL="228600" indent="-182563" algn="ctr" eaLnBrk="1" hangingPunct="1"/>
            <a:r>
              <a:rPr sz="20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CPAPnasal continuamente usado</a:t>
            </a:r>
          </a:p>
        </p:txBody>
      </p:sp>
      <p:pic>
        <p:nvPicPr>
          <p:cNvPr id="33795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112553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6550" y="3902075"/>
            <a:ext cx="1042988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2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56550" y="2406650"/>
            <a:ext cx="118745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Título 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3799" name="Text Box 8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476375" y="549275"/>
            <a:ext cx="6400800" cy="3475038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/>
            <a:r>
              <a:rPr lang="pt-PT" sz="18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aumento do EELV começou primeiramente nas regiões pulmonares dorsais dependentes seguido pelas regiões ventrais não-dependentes,</a:t>
            </a: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aproximadamente 5 minutos mais tarde</a:t>
            </a:r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34819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188" y="1747838"/>
            <a:ext cx="8239125" cy="433387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34820" name="Rectangle 6"/>
          <p:cNvSpPr>
            <a:spLocks noChangeArrowheads="1"/>
          </p:cNvSpPr>
          <p:nvPr/>
        </p:nvSpPr>
        <p:spPr bwMode="auto">
          <a:xfrm>
            <a:off x="323850" y="6165850"/>
            <a:ext cx="8820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b="1">
                <a:solidFill>
                  <a:srgbClr val="0033CC"/>
                </a:solidFill>
              </a:rPr>
              <a:t>Isto resultou num efeito relativamente homogêneo da MIST no EELV 60 minutos após a administração de surfactante</a:t>
            </a:r>
            <a:endParaRPr lang="pt-BR" b="1">
              <a:solidFill>
                <a:srgbClr val="0033CC"/>
              </a:solidFill>
            </a:endParaRPr>
          </a:p>
        </p:txBody>
      </p:sp>
      <p:sp>
        <p:nvSpPr>
          <p:cNvPr id="34821" name="Line 7"/>
          <p:cNvSpPr>
            <a:spLocks noChangeShapeType="1"/>
          </p:cNvSpPr>
          <p:nvPr/>
        </p:nvSpPr>
        <p:spPr bwMode="auto">
          <a:xfrm flipV="1">
            <a:off x="5724525" y="3500438"/>
            <a:ext cx="215900" cy="144462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4822" name="Text Box 8"/>
          <p:cNvSpPr txBox="1">
            <a:spLocks noChangeArrowheads="1"/>
          </p:cNvSpPr>
          <p:nvPr/>
        </p:nvSpPr>
        <p:spPr bwMode="auto">
          <a:xfrm>
            <a:off x="5416550" y="3690938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Regiões</a:t>
            </a:r>
          </a:p>
          <a:p>
            <a:r>
              <a:rPr lang="pt-BR" sz="1000"/>
              <a:t>dorsais</a:t>
            </a:r>
          </a:p>
        </p:txBody>
      </p:sp>
      <p:pic>
        <p:nvPicPr>
          <p:cNvPr id="34823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2688" y="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4824" name="Text Box 9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3"/>
          <p:cNvPicPr>
            <a:picLocks noGrp="1" noChangeAspect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9388" y="2349500"/>
            <a:ext cx="8964612" cy="3816350"/>
          </a:xfrm>
        </p:spPr>
      </p:pic>
      <p:sp>
        <p:nvSpPr>
          <p:cNvPr id="35843" name="Espaço Reservado para Conteúdo 2"/>
          <p:cNvSpPr>
            <a:spLocks/>
          </p:cNvSpPr>
          <p:nvPr/>
        </p:nvSpPr>
        <p:spPr bwMode="auto">
          <a:xfrm>
            <a:off x="539750" y="908050"/>
            <a:ext cx="8115300" cy="416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182563" algn="ctr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PT">
                <a:solidFill>
                  <a:srgbClr val="404040"/>
                </a:solidFill>
                <a:latin typeface="Trebuchet MS" pitchFamily="34" charset="0"/>
              </a:rPr>
              <a:t>O</a:t>
            </a:r>
            <a:r>
              <a:rPr lang="pt-PT" sz="1300">
                <a:solidFill>
                  <a:srgbClr val="404040"/>
                </a:solidFill>
                <a:latin typeface="Trebuchet MS" pitchFamily="34" charset="0"/>
              </a:rPr>
              <a:t> </a:t>
            </a:r>
            <a:r>
              <a:rPr lang="pt-PT" sz="2000">
                <a:solidFill>
                  <a:srgbClr val="0033CC"/>
                </a:solidFill>
                <a:latin typeface="Trebuchet MS" pitchFamily="34" charset="0"/>
              </a:rPr>
              <a:t>rápido aumento do EELV foi acompanhado por uma rápida e significativa diminuição na FiO</a:t>
            </a:r>
            <a:r>
              <a:rPr lang="pt-PT" sz="2000" baseline="-25000">
                <a:solidFill>
                  <a:srgbClr val="0033CC"/>
                </a:solidFill>
                <a:latin typeface="Trebuchet MS" pitchFamily="34" charset="0"/>
              </a:rPr>
              <a:t>2</a:t>
            </a:r>
            <a:r>
              <a:rPr lang="pt-PT" sz="2000">
                <a:solidFill>
                  <a:srgbClr val="0033CC"/>
                </a:solidFill>
                <a:latin typeface="Trebuchet MS" pitchFamily="34" charset="0"/>
              </a:rPr>
              <a:t> (fração inspirada de O</a:t>
            </a:r>
            <a:r>
              <a:rPr lang="pt-PT" sz="2000" baseline="-25000">
                <a:solidFill>
                  <a:srgbClr val="0033CC"/>
                </a:solidFill>
                <a:latin typeface="Trebuchet MS" pitchFamily="34" charset="0"/>
              </a:rPr>
              <a:t>2</a:t>
            </a:r>
            <a:r>
              <a:rPr lang="pt-PT" sz="2000">
                <a:solidFill>
                  <a:srgbClr val="0033CC"/>
                </a:solidFill>
                <a:latin typeface="Trebuchet MS" pitchFamily="34" charset="0"/>
              </a:rPr>
              <a:t>)</a:t>
            </a:r>
            <a:r>
              <a:rPr lang="pt-PT" sz="1300">
                <a:solidFill>
                  <a:srgbClr val="404040"/>
                </a:solidFill>
                <a:latin typeface="Trebuchet MS" pitchFamily="34" charset="0"/>
              </a:rPr>
              <a:t> </a:t>
            </a:r>
            <a:r>
              <a:rPr lang="pt-PT">
                <a:solidFill>
                  <a:srgbClr val="404040"/>
                </a:solidFill>
                <a:latin typeface="Trebuchet MS" pitchFamily="34" charset="0"/>
              </a:rPr>
              <a:t>a partir de um valor médio de 0,40 (0,35-0,45) antes e 0,21 (0,21-0,24) após MIST</a:t>
            </a:r>
            <a:endParaRPr lang="pt-BR">
              <a:solidFill>
                <a:srgbClr val="404040"/>
              </a:solidFill>
              <a:latin typeface="Trebuchet MS" pitchFamily="34" charset="0"/>
            </a:endParaRPr>
          </a:p>
        </p:txBody>
      </p:sp>
      <p:sp>
        <p:nvSpPr>
          <p:cNvPr id="35844" name="Line 7"/>
          <p:cNvSpPr>
            <a:spLocks noChangeShapeType="1"/>
          </p:cNvSpPr>
          <p:nvPr/>
        </p:nvSpPr>
        <p:spPr bwMode="auto">
          <a:xfrm>
            <a:off x="0" y="3860800"/>
            <a:ext cx="250825" cy="215900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35845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5846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79388" y="1052513"/>
            <a:ext cx="8569325" cy="5472112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lang="pt-PT"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está claro por que o efeito do surfactante sobre o EELV parece ser mais homogêneo durante a administração minimamente invasiva se comparado com a administração através de um tubo endotraqueal durante a ventilação mecânica.</a:t>
            </a:r>
            <a:r>
              <a:rPr lang="pt-PT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marL="228600" indent="-182563" eaLnBrk="1" hangingPunct="1">
              <a:lnSpc>
                <a:spcPct val="80000"/>
              </a:lnSpc>
            </a:pPr>
            <a:endParaRPr lang="pt-PT"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lang="pt-PT"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</a:t>
            </a:r>
            <a:r>
              <a:rPr lang="pt-PT" sz="28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Possíveis fatores que podem explicar essa diferença</a:t>
            </a:r>
            <a:r>
              <a:rPr lang="pt-PT"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</a:t>
            </a:r>
          </a:p>
          <a:p>
            <a:pPr marL="228600" indent="-182563" algn="ctr" eaLnBrk="1" hangingPunct="1">
              <a:lnSpc>
                <a:spcPct val="80000"/>
              </a:lnSpc>
            </a:pPr>
            <a:r>
              <a:rPr lang="pt-PT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presença de pressão negativa na respiração espontânea </a:t>
            </a:r>
          </a:p>
          <a:p>
            <a:pPr marL="228600" indent="-182563" algn="ctr" eaLnBrk="1" hangingPunct="1">
              <a:lnSpc>
                <a:spcPct val="80000"/>
              </a:lnSpc>
            </a:pPr>
            <a:r>
              <a:rPr lang="pt-PT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 a taxa de infusão lenta de surfactante durante a MIST</a:t>
            </a:r>
          </a:p>
          <a:p>
            <a:pPr marL="228600" indent="-182563" algn="ctr" eaLnBrk="1" hangingPunct="1">
              <a:lnSpc>
                <a:spcPct val="80000"/>
              </a:lnSpc>
            </a:pPr>
            <a:endParaRPr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539750" y="4329113"/>
            <a:ext cx="8064500" cy="2052637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rgbClr val="404040"/>
                </a:solidFill>
              </a:rPr>
              <a:t>Argumentos convincentes de que, do ponto de vista fisiológico, </a:t>
            </a:r>
            <a:r>
              <a:rPr lang="pt-PT" b="1">
                <a:solidFill>
                  <a:srgbClr val="404040"/>
                </a:solidFill>
              </a:rPr>
              <a:t>Mini Insure é uma boa alternativa ao tratamento convencional com surfactante durante a ventilação mecânica</a:t>
            </a:r>
            <a:r>
              <a:rPr lang="pt-PT">
                <a:solidFill>
                  <a:srgbClr val="404040"/>
                </a:solidFill>
              </a:rPr>
              <a:t>.</a:t>
            </a:r>
          </a:p>
          <a:p>
            <a:endParaRPr lang="pt-PT" b="1">
              <a:solidFill>
                <a:srgbClr val="404040"/>
              </a:solidFill>
            </a:endParaRPr>
          </a:p>
          <a:p>
            <a:r>
              <a:rPr lang="pt-PT" b="1">
                <a:solidFill>
                  <a:srgbClr val="0033CC"/>
                </a:solidFill>
              </a:rPr>
              <a:t>Sugere </a:t>
            </a:r>
            <a:r>
              <a:rPr lang="pt-PT">
                <a:solidFill>
                  <a:srgbClr val="0033CC"/>
                </a:solidFill>
              </a:rPr>
              <a:t>que o Mini Insure pode resultar em uma distribuição de surfactante mais homogênea comparada com a sua administração via endotraqueal.</a:t>
            </a:r>
          </a:p>
          <a:p>
            <a:pPr lvl="1"/>
            <a:r>
              <a:rPr lang="pt-PT" b="1">
                <a:solidFill>
                  <a:srgbClr val="404040"/>
                </a:solidFill>
              </a:rPr>
              <a:t> </a:t>
            </a:r>
            <a:endParaRPr lang="pt-BR">
              <a:solidFill>
                <a:srgbClr val="404040"/>
              </a:solidFill>
            </a:endParaRPr>
          </a:p>
        </p:txBody>
      </p:sp>
      <p:pic>
        <p:nvPicPr>
          <p:cNvPr id="36868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6869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430213" y="836613"/>
            <a:ext cx="8713787" cy="54006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/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Mini-Insure versos Insure: revisão sistemática (6 estudos)</a:t>
            </a:r>
          </a:p>
        </p:txBody>
      </p:sp>
      <p:pic>
        <p:nvPicPr>
          <p:cNvPr id="3789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76475"/>
            <a:ext cx="9083675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Rectangle 7"/>
          <p:cNvSpPr>
            <a:spLocks noChangeArrowheads="1"/>
          </p:cNvSpPr>
          <p:nvPr/>
        </p:nvSpPr>
        <p:spPr bwMode="auto">
          <a:xfrm>
            <a:off x="1476375" y="5157788"/>
            <a:ext cx="61436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/>
              <a:t>Redução de óbito ou displasia broncopulmonar quando usa a técnica menos invasiva </a:t>
            </a:r>
            <a:r>
              <a:rPr lang="pt-BR" b="1">
                <a:solidFill>
                  <a:srgbClr val="0033CC"/>
                </a:solidFill>
              </a:rPr>
              <a:t>(</a:t>
            </a:r>
            <a:r>
              <a:rPr lang="pt-BR">
                <a:solidFill>
                  <a:srgbClr val="0033CC"/>
                </a:solidFill>
              </a:rPr>
              <a:t>RR=0,75 com IC a 95% de 0,59-0,94 – P=0,01),</a:t>
            </a:r>
          </a:p>
        </p:txBody>
      </p:sp>
      <p:sp>
        <p:nvSpPr>
          <p:cNvPr id="37893" name="Oval 8"/>
          <p:cNvSpPr>
            <a:spLocks noChangeArrowheads="1"/>
          </p:cNvSpPr>
          <p:nvPr/>
        </p:nvSpPr>
        <p:spPr bwMode="auto">
          <a:xfrm>
            <a:off x="900113" y="1412875"/>
            <a:ext cx="7235825" cy="7699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Óbito ou Displasia broncopulmonar</a:t>
            </a:r>
          </a:p>
        </p:txBody>
      </p:sp>
      <p:graphicFrame>
        <p:nvGraphicFramePr>
          <p:cNvPr id="67633" name="Group 49"/>
          <p:cNvGraphicFramePr>
            <a:graphicFrameLocks noGrp="1"/>
          </p:cNvGraphicFramePr>
          <p:nvPr/>
        </p:nvGraphicFramePr>
        <p:xfrm>
          <a:off x="2328863" y="2443163"/>
          <a:ext cx="5438775" cy="2466975"/>
        </p:xfrm>
        <a:graphic>
          <a:graphicData uri="http://schemas.openxmlformats.org/drawingml/2006/table">
            <a:tbl>
              <a:tblPr/>
              <a:tblGrid>
                <a:gridCol w="5438775"/>
              </a:tblGrid>
              <a:tr h="2466975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 typeface="Georgia" pitchFamily="18" charset="0"/>
                        <a:buNone/>
                        <a:tabLst/>
                      </a:pPr>
                      <a:r>
                        <a:rPr kumimoji="0" lang="pt-B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Arial" pitchFamily="34" charset="0"/>
                        </a:rPr>
                        <a:t>*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896" name="Rectangle 50"/>
          <p:cNvSpPr>
            <a:spLocks noChangeArrowheads="1"/>
          </p:cNvSpPr>
          <p:nvPr/>
        </p:nvSpPr>
        <p:spPr bwMode="auto">
          <a:xfrm>
            <a:off x="1852613" y="4433888"/>
            <a:ext cx="18415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600"/>
              <a:t/>
            </a:r>
            <a:br>
              <a:rPr lang="pt-BR" sz="600"/>
            </a:br>
            <a:endParaRPr lang="pt-BR"/>
          </a:p>
        </p:txBody>
      </p:sp>
      <p:sp>
        <p:nvSpPr>
          <p:cNvPr id="37897" name="Text Box 53"/>
          <p:cNvSpPr txBox="1">
            <a:spLocks noChangeArrowheads="1"/>
          </p:cNvSpPr>
          <p:nvPr/>
        </p:nvSpPr>
        <p:spPr bwMode="auto">
          <a:xfrm>
            <a:off x="3338513" y="658813"/>
            <a:ext cx="3257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Aldana-Aguire JC et al, 2017</a:t>
            </a:r>
          </a:p>
        </p:txBody>
      </p:sp>
      <p:pic>
        <p:nvPicPr>
          <p:cNvPr id="37898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8088" y="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7899" name="Text Box 1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graphicFrame>
        <p:nvGraphicFramePr>
          <p:cNvPr id="142379" name="Group 43"/>
          <p:cNvGraphicFramePr>
            <a:graphicFrameLocks noGrp="1"/>
          </p:cNvGraphicFramePr>
          <p:nvPr/>
        </p:nvGraphicFramePr>
        <p:xfrm>
          <a:off x="0" y="6113463"/>
          <a:ext cx="8913813" cy="639762"/>
        </p:xfrm>
        <a:graphic>
          <a:graphicData uri="http://schemas.openxmlformats.org/drawingml/2006/table">
            <a:tbl>
              <a:tblPr/>
              <a:tblGrid>
                <a:gridCol w="7970838"/>
                <a:gridCol w="942975"/>
              </a:tblGrid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Uso de surfactante minimamente invasivo versus intubação para administração de surfactante em recém-nascidos prematuros com Síndrome do Desconforto Respiratório: revisão sistemática e metanálise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Autor(es): Aldana-Aguirre JC et al. Apresentação:Bruno Leite, Daniela Suzuk, Luigia Salvador, Paulo R. Margotto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37903" name="Picture 29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70838" y="6292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04" name="Text Box 17"/>
          <p:cNvSpPr txBox="1">
            <a:spLocks noChangeArrowheads="1"/>
          </p:cNvSpPr>
          <p:nvPr/>
        </p:nvSpPr>
        <p:spPr bwMode="auto">
          <a:xfrm>
            <a:off x="463550" y="4892675"/>
            <a:ext cx="409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rgbClr val="0000FF"/>
                </a:solidFill>
              </a:rPr>
              <a:t>*LISA: Less invasive surfactant administration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88" y="2146300"/>
            <a:ext cx="9091612" cy="256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Oval 5"/>
          <p:cNvSpPr>
            <a:spLocks noChangeArrowheads="1"/>
          </p:cNvSpPr>
          <p:nvPr/>
        </p:nvSpPr>
        <p:spPr bwMode="auto">
          <a:xfrm>
            <a:off x="900113" y="1341438"/>
            <a:ext cx="7235825" cy="7699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Displasia broncopulmonar</a:t>
            </a:r>
          </a:p>
        </p:txBody>
      </p:sp>
      <p:sp>
        <p:nvSpPr>
          <p:cNvPr id="38916" name="Rectangle 7"/>
          <p:cNvSpPr>
            <a:spLocks noChangeArrowheads="1"/>
          </p:cNvSpPr>
          <p:nvPr/>
        </p:nvSpPr>
        <p:spPr bwMode="auto">
          <a:xfrm>
            <a:off x="1042988" y="5084763"/>
            <a:ext cx="74168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Significante redução da displasia broncopulmonar</a:t>
            </a:r>
          </a:p>
          <a:p>
            <a:r>
              <a:rPr lang="pt-BR"/>
              <a:t>com 36 semanas de idade </a:t>
            </a:r>
            <a:r>
              <a:rPr lang="pt-BR" b="1">
                <a:solidFill>
                  <a:srgbClr val="0033CC"/>
                </a:solidFill>
              </a:rPr>
              <a:t>pós-concepção:RR=0,72 com IC de 0,53-0,97-P=0.03)</a:t>
            </a:r>
          </a:p>
        </p:txBody>
      </p:sp>
      <p:pic>
        <p:nvPicPr>
          <p:cNvPr id="38917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8918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8" y="476250"/>
            <a:ext cx="9107487" cy="220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ítulo 5"/>
          <p:cNvSpPr txBox="1">
            <a:spLocks/>
          </p:cNvSpPr>
          <p:nvPr/>
        </p:nvSpPr>
        <p:spPr bwMode="auto">
          <a:xfrm>
            <a:off x="1042988" y="0"/>
            <a:ext cx="7886700" cy="438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pt-BR" sz="2800" b="1">
                <a:solidFill>
                  <a:srgbClr val="0000FF"/>
                </a:solidFill>
                <a:latin typeface="Verdana" pitchFamily="34" charset="0"/>
                <a:ea typeface="MS PGothic" pitchFamily="34" charset="-128"/>
              </a:rPr>
              <a:t>Ventilação mecânica – 72h de vida</a:t>
            </a:r>
          </a:p>
        </p:txBody>
      </p:sp>
      <p:pic>
        <p:nvPicPr>
          <p:cNvPr id="39940" name="Imagem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88" y="3838575"/>
            <a:ext cx="9075737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Text Box 7"/>
          <p:cNvSpPr txBox="1">
            <a:spLocks noChangeArrowheads="1"/>
          </p:cNvSpPr>
          <p:nvPr/>
        </p:nvSpPr>
        <p:spPr bwMode="auto">
          <a:xfrm>
            <a:off x="630238" y="2678113"/>
            <a:ext cx="7816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ea typeface="MS PGothic" pitchFamily="34" charset="-128"/>
              </a:rPr>
              <a:t>Mini Insure demonstrou menor tempo de ventilação mecânica </a:t>
            </a:r>
            <a:r>
              <a:rPr lang="pt-BR">
                <a:solidFill>
                  <a:srgbClr val="0000FF"/>
                </a:solidFill>
                <a:ea typeface="MS PGothic" pitchFamily="34" charset="-128"/>
              </a:rPr>
              <a:t>nas 72 horas</a:t>
            </a:r>
          </a:p>
          <a:p>
            <a:r>
              <a:rPr lang="pt-BR">
                <a:ea typeface="MS PGothic" pitchFamily="34" charset="-128"/>
              </a:rPr>
              <a:t>de vida (</a:t>
            </a:r>
            <a:r>
              <a:rPr lang="pt-BR" b="1">
                <a:solidFill>
                  <a:srgbClr val="0033CC"/>
                </a:solidFill>
                <a:ea typeface="MS PGothic" pitchFamily="34" charset="-128"/>
              </a:rPr>
              <a:t>RR=0,71 com IC a 95% de 0,53-0,96 P=0,02</a:t>
            </a:r>
            <a:r>
              <a:rPr lang="pt-BR" b="1">
                <a:solidFill>
                  <a:schemeClr val="hlink"/>
                </a:solidFill>
                <a:ea typeface="MS PGothic" pitchFamily="34" charset="-128"/>
              </a:rPr>
              <a:t>) </a:t>
            </a:r>
          </a:p>
        </p:txBody>
      </p:sp>
      <p:sp>
        <p:nvSpPr>
          <p:cNvPr id="39942" name="Text Box 9"/>
          <p:cNvSpPr txBox="1">
            <a:spLocks noChangeArrowheads="1"/>
          </p:cNvSpPr>
          <p:nvPr/>
        </p:nvSpPr>
        <p:spPr bwMode="auto">
          <a:xfrm>
            <a:off x="769938" y="6080125"/>
            <a:ext cx="75628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ea typeface="MS PGothic" pitchFamily="34" charset="-128"/>
              </a:rPr>
              <a:t>Mini Insure demonstrou menor tempo de ventilação mecânica em</a:t>
            </a:r>
          </a:p>
          <a:p>
            <a:r>
              <a:rPr lang="pt-BR">
                <a:solidFill>
                  <a:srgbClr val="0000FF"/>
                </a:solidFill>
                <a:ea typeface="MS PGothic" pitchFamily="34" charset="-128"/>
              </a:rPr>
              <a:t>qualquer tempo na UTIN</a:t>
            </a:r>
            <a:r>
              <a:rPr lang="pt-BR">
                <a:ea typeface="MS PGothic" pitchFamily="34" charset="-128"/>
              </a:rPr>
              <a:t> (</a:t>
            </a:r>
            <a:r>
              <a:rPr lang="pt-BR" b="1">
                <a:solidFill>
                  <a:srgbClr val="0033CC"/>
                </a:solidFill>
                <a:ea typeface="MS PGothic" pitchFamily="34" charset="-128"/>
              </a:rPr>
              <a:t>RR=0,66 com IC a 95% de 0,47-0,93 P=0,02</a:t>
            </a:r>
            <a:r>
              <a:rPr lang="pt-BR" b="1">
                <a:solidFill>
                  <a:schemeClr val="hlink"/>
                </a:solidFill>
                <a:ea typeface="MS PGothic" pitchFamily="34" charset="-128"/>
              </a:rPr>
              <a:t>) </a:t>
            </a:r>
          </a:p>
          <a:p>
            <a:endParaRPr lang="pt-BR">
              <a:ea typeface="MS PGothic" pitchFamily="34" charset="-128"/>
            </a:endParaRPr>
          </a:p>
        </p:txBody>
      </p:sp>
      <p:sp>
        <p:nvSpPr>
          <p:cNvPr id="39943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782638"/>
            <a:ext cx="9150350" cy="400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ítulo 1"/>
          <p:cNvSpPr txBox="1">
            <a:spLocks noGrp="1"/>
          </p:cNvSpPr>
          <p:nvPr>
            <p:ph type="title" idx="4294967295"/>
          </p:nvPr>
        </p:nvSpPr>
        <p:spPr>
          <a:xfrm>
            <a:off x="0" y="153988"/>
            <a:ext cx="9604375" cy="487362"/>
          </a:xfrm>
          <a:solidFill>
            <a:schemeClr val="bg1"/>
          </a:solidFill>
        </p:spPr>
        <p:txBody>
          <a:bodyPr lIns="91440" tIns="45720" rIns="91440" bIns="45720" anchor="b"/>
          <a:lstStyle/>
          <a:p>
            <a:pPr algn="ctr" eaLnBrk="1" hangingPunct="1"/>
            <a:r>
              <a:rPr sz="3200" smtClean="0">
                <a:solidFill>
                  <a:srgbClr val="0000FF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Outras morbidades neonatais</a:t>
            </a:r>
          </a:p>
        </p:txBody>
      </p:sp>
      <p:sp>
        <p:nvSpPr>
          <p:cNvPr id="40964" name="Text Box 5"/>
          <p:cNvSpPr txBox="1">
            <a:spLocks noChangeArrowheads="1"/>
          </p:cNvSpPr>
          <p:nvPr/>
        </p:nvSpPr>
        <p:spPr bwMode="auto">
          <a:xfrm>
            <a:off x="207963" y="4810125"/>
            <a:ext cx="88804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>
                <a:ea typeface="MS PGothic" pitchFamily="34" charset="-128"/>
              </a:rPr>
              <a:t>A metanálise mostrou </a:t>
            </a:r>
            <a:r>
              <a:rPr lang="pt-BR" sz="1600">
                <a:solidFill>
                  <a:srgbClr val="0000FF"/>
                </a:solidFill>
                <a:ea typeface="MS PGothic" pitchFamily="34" charset="-128"/>
              </a:rPr>
              <a:t>menos pneumotórax</a:t>
            </a:r>
            <a:r>
              <a:rPr lang="pt-BR" sz="1600">
                <a:ea typeface="MS PGothic" pitchFamily="34" charset="-128"/>
              </a:rPr>
              <a:t> no grupo Mini Insure (RR=0,61 com IC a 95% de</a:t>
            </a:r>
          </a:p>
          <a:p>
            <a:pPr algn="ctr"/>
            <a:r>
              <a:rPr lang="pt-BR" sz="1600">
                <a:ea typeface="MS PGothic" pitchFamily="34" charset="-128"/>
              </a:rPr>
              <a:t>0,37-1,02-P=0,002, sem heterogeneidade: I</a:t>
            </a:r>
            <a:r>
              <a:rPr lang="pt-BR" sz="1600" baseline="30000"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pt-BR" sz="1600">
                <a:ea typeface="MS PGothic" pitchFamily="34" charset="-128"/>
              </a:rPr>
              <a:t>=0), não havendo significância para as demais </a:t>
            </a:r>
          </a:p>
          <a:p>
            <a:pPr algn="ctr"/>
            <a:r>
              <a:rPr lang="pt-BR" sz="1600">
                <a:ea typeface="MS PGothic" pitchFamily="34" charset="-128"/>
              </a:rPr>
              <a:t>morbidades (</a:t>
            </a:r>
            <a:r>
              <a:rPr lang="pt-BR" sz="1600">
                <a:solidFill>
                  <a:schemeClr val="hlink"/>
                </a:solidFill>
                <a:ea typeface="MS PGothic" pitchFamily="34" charset="-128"/>
              </a:rPr>
              <a:t>Tabela 4</a:t>
            </a:r>
            <a:r>
              <a:rPr lang="pt-BR" sz="1600">
                <a:ea typeface="MS PGothic" pitchFamily="34" charset="-128"/>
              </a:rPr>
              <a:t>);</a:t>
            </a:r>
          </a:p>
          <a:p>
            <a:pPr algn="ctr"/>
            <a:r>
              <a:rPr lang="pt-BR" sz="1500">
                <a:ea typeface="MS PGothic" pitchFamily="34" charset="-128"/>
              </a:rPr>
              <a:t>Em relação ao procedimento: porém </a:t>
            </a:r>
            <a:r>
              <a:rPr lang="pt-BR" sz="1500">
                <a:solidFill>
                  <a:srgbClr val="FF0000"/>
                </a:solidFill>
                <a:ea typeface="MS PGothic" pitchFamily="34" charset="-128"/>
              </a:rPr>
              <a:t>houve maior refluxo do surfactante no Mini Insure:RR=2,52,com</a:t>
            </a:r>
          </a:p>
          <a:p>
            <a:pPr algn="ctr"/>
            <a:r>
              <a:rPr lang="pt-BR" sz="1600">
                <a:solidFill>
                  <a:srgbClr val="FF0000"/>
                </a:solidFill>
                <a:ea typeface="MS PGothic" pitchFamily="34" charset="-128"/>
              </a:rPr>
              <a:t>IC a 95% de 1,47-4,31-P&lt;0,001),</a:t>
            </a:r>
            <a:r>
              <a:rPr lang="pt-BR" sz="1600">
                <a:solidFill>
                  <a:schemeClr val="hlink"/>
                </a:solidFill>
                <a:ea typeface="MS PGothic" pitchFamily="34" charset="-128"/>
              </a:rPr>
              <a:t>porém  não afetou o número de RN que necessitou mais</a:t>
            </a:r>
          </a:p>
          <a:p>
            <a:pPr algn="ctr"/>
            <a:r>
              <a:rPr lang="pt-BR" sz="1600">
                <a:solidFill>
                  <a:schemeClr val="hlink"/>
                </a:solidFill>
                <a:ea typeface="MS PGothic" pitchFamily="34" charset="-128"/>
              </a:rPr>
              <a:t>de uma  dose de surfactante no grupo de intervenção;</a:t>
            </a:r>
          </a:p>
          <a:p>
            <a:pPr algn="ctr"/>
            <a:r>
              <a:rPr lang="pt-BR" sz="1600">
                <a:solidFill>
                  <a:srgbClr val="0000FF"/>
                </a:solidFill>
                <a:ea typeface="MS PGothic" pitchFamily="34" charset="-128"/>
              </a:rPr>
              <a:t>Sem diferença entre os grupos quanto a falha do procedimento</a:t>
            </a:r>
            <a:r>
              <a:rPr lang="pt-BR" sz="1600">
                <a:ea typeface="MS PGothic" pitchFamily="34" charset="-128"/>
              </a:rPr>
              <a:t> (RR=0,97 com IC a 95% de 0,58</a:t>
            </a:r>
          </a:p>
          <a:p>
            <a:pPr algn="ctr"/>
            <a:r>
              <a:rPr lang="pt-BR" sz="1600">
                <a:ea typeface="MS PGothic" pitchFamily="34" charset="-128"/>
              </a:rPr>
              <a:t>-1,63-P=0,91). </a:t>
            </a:r>
          </a:p>
        </p:txBody>
      </p:sp>
      <p:sp>
        <p:nvSpPr>
          <p:cNvPr id="40965" name="Text Box 5"/>
          <p:cNvSpPr txBox="1">
            <a:spLocks/>
          </p:cNvSpPr>
          <p:nvPr/>
        </p:nvSpPr>
        <p:spPr bwMode="auto">
          <a:xfrm>
            <a:off x="280988" y="0"/>
            <a:ext cx="8229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250825" y="847725"/>
            <a:ext cx="8497888" cy="60102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</a:t>
            </a:r>
          </a:p>
          <a:p>
            <a:pPr marL="228600" indent="-182563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 Surfactante sem intubação atrasa a ventilação mecânica nos pré-termos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Estudo caso-controle:262 RN (134 controle histórico e 134 com Mini-Insure)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-Menos ventilação mecânica&lt;72 horas: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lang="pt-PT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odds ratio (OR) de 0,58 e intervalo de confiança (IC) de 95% entre 0,35-0,96</a:t>
            </a:r>
            <a:r>
              <a:rPr lang="pt-PT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. 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lang="pt-PT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</a:t>
            </a:r>
            <a:r>
              <a:rPr lang="pt-PT" smtClean="0">
                <a:solidFill>
                  <a:schemeClr val="tx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-Menos hemorragia intraventricular graus 3-4 e leucomalácia periventricular</a:t>
            </a:r>
          </a:p>
          <a:p>
            <a:pPr marL="228600" indent="-182563">
              <a:lnSpc>
                <a:spcPct val="90000"/>
              </a:lnSpc>
              <a:buFont typeface="StarSymbol"/>
              <a:buNone/>
            </a:pPr>
            <a:r>
              <a:rPr lang="pt-PT" sz="25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</a:t>
            </a:r>
            <a:r>
              <a:rPr lang="pt-PT" sz="25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OR de  0,10, IC 95% 0,01 -0,83</a:t>
            </a:r>
            <a:endParaRPr b="1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>
              <a:lnSpc>
                <a:spcPct val="90000"/>
              </a:lnSpc>
            </a:pPr>
            <a:endParaRPr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323850" y="981075"/>
            <a:ext cx="8555038" cy="942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defTabSz="457200"/>
            <a:r>
              <a:rPr lang="en-US" sz="1400">
                <a:ea typeface="MS PGothic" pitchFamily="34" charset="-128"/>
                <a:hlinkClick r:id="rId2"/>
              </a:rPr>
              <a:t>Case-control study demonstrates that surfactant without intubation delayed mechanical ventilation in preterm infants.</a:t>
            </a:r>
            <a:endParaRPr lang="en-US" sz="1400">
              <a:ea typeface="MS PGothic" pitchFamily="34" charset="-128"/>
            </a:endParaRPr>
          </a:p>
          <a:p>
            <a:pPr algn="ctr" defTabSz="457200"/>
            <a:r>
              <a:rPr lang="en-US" sz="1400">
                <a:ea typeface="MS PGothic" pitchFamily="34" charset="-128"/>
              </a:rPr>
              <a:t>Vik SD, Vik T, Lydersen S, Støen R.</a:t>
            </a:r>
          </a:p>
          <a:p>
            <a:pPr algn="ctr" defTabSz="457200"/>
            <a:r>
              <a:rPr lang="en-US" sz="1400">
                <a:ea typeface="MS PGothic" pitchFamily="34" charset="-128"/>
              </a:rPr>
              <a:t>Acta Paediatr. 2016 Dec 28. doi: 10.1111/apa.13732(University of Trondhenm, Noruega)</a:t>
            </a:r>
          </a:p>
        </p:txBody>
      </p:sp>
      <p:pic>
        <p:nvPicPr>
          <p:cNvPr id="41988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60338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1989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47800"/>
            <a:ext cx="9144000" cy="473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60338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3012" name="Text Box 9"/>
          <p:cNvSpPr txBox="1">
            <a:spLocks noChangeArrowheads="1"/>
          </p:cNvSpPr>
          <p:nvPr/>
        </p:nvSpPr>
        <p:spPr bwMode="auto">
          <a:xfrm>
            <a:off x="892175" y="6018213"/>
            <a:ext cx="72453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LISA: ALTERNATIVA NOS RN COM RESPIRAÇÃO ESPONTÂNEA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INSURE: para recém-nascidos com falha no uso de CPAP nasal</a:t>
            </a:r>
          </a:p>
          <a:p>
            <a:pPr algn="ctr"/>
            <a:endParaRPr lang="pt-BR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160338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44035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375" y="1603375"/>
            <a:ext cx="8731250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Text Box 7"/>
          <p:cNvSpPr txBox="1">
            <a:spLocks noChangeArrowheads="1"/>
          </p:cNvSpPr>
          <p:nvPr/>
        </p:nvSpPr>
        <p:spPr bwMode="auto">
          <a:xfrm>
            <a:off x="2398713" y="4649788"/>
            <a:ext cx="4075112" cy="342900"/>
          </a:xfrm>
          <a:prstGeom prst="rect">
            <a:avLst/>
          </a:prstGeom>
          <a:noFill/>
          <a:ln w="38100">
            <a:solidFill>
              <a:srgbClr val="E329BB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*LIST:Terapias com surfactante menos invasivas</a:t>
            </a:r>
          </a:p>
        </p:txBody>
      </p:sp>
      <p:sp>
        <p:nvSpPr>
          <p:cNvPr id="44037" name="Rectangle 8"/>
          <p:cNvSpPr>
            <a:spLocks noChangeArrowheads="1"/>
          </p:cNvSpPr>
          <p:nvPr/>
        </p:nvSpPr>
        <p:spPr bwMode="auto">
          <a:xfrm>
            <a:off x="0" y="5416550"/>
            <a:ext cx="9026525" cy="9159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/>
              <a:t>*</a:t>
            </a:r>
            <a:r>
              <a:rPr lang="pt-BR">
                <a:hlinkClick r:id="rId4"/>
              </a:rPr>
              <a:t>Surfactant instillation in spontaneously breathing preterm infants: a systematic review and meta-analysis.</a:t>
            </a:r>
            <a:r>
              <a:rPr lang="pt-BR"/>
              <a:t>Rigo V, Lefebvre C, Broux I.Eur J Pediatr. 2016 Dec;175(12):1933-1942. Epub 2016 Sep 27. Review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4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45059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2588" y="1001713"/>
            <a:ext cx="5040312" cy="1049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5060" name="Rectangle 7"/>
          <p:cNvSpPr>
            <a:spLocks noChangeArrowheads="1"/>
          </p:cNvSpPr>
          <p:nvPr/>
        </p:nvSpPr>
        <p:spPr bwMode="auto">
          <a:xfrm>
            <a:off x="201613" y="2457450"/>
            <a:ext cx="8942387" cy="2289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>
                <a:hlinkClick r:id="rId3"/>
              </a:rPr>
              <a:t>The OPTIMIST-A trial: evaluation of minimally-invasive surfactant therapy in preterm infants </a:t>
            </a:r>
            <a:r>
              <a:rPr lang="pt-BR" b="1">
                <a:solidFill>
                  <a:srgbClr val="FF0000"/>
                </a:solidFill>
                <a:hlinkClick r:id="rId3"/>
              </a:rPr>
              <a:t>25-28 weeks gestation</a:t>
            </a:r>
            <a:r>
              <a:rPr lang="pt-BR">
                <a:hlinkClick r:id="rId3"/>
              </a:rPr>
              <a:t>.</a:t>
            </a:r>
            <a:endParaRPr lang="pt-BR"/>
          </a:p>
          <a:p>
            <a:pPr algn="ctr"/>
            <a:r>
              <a:rPr lang="pt-BR"/>
              <a:t>Dargaville PA, Kamlin CO, De Paoli AG, Carlin JB, Orsini F, Soll RF, Davis PG.</a:t>
            </a:r>
          </a:p>
          <a:p>
            <a:pPr algn="ctr"/>
            <a:r>
              <a:rPr lang="pt-BR"/>
              <a:t>BMC Pediatr. 2014 Aug 27;14:213. doi: 10.1186/1471-2431-14-213.</a:t>
            </a:r>
          </a:p>
          <a:p>
            <a:pPr algn="ctr"/>
            <a:r>
              <a:rPr lang="pt-BR" b="1"/>
              <a:t>Artigo Integral!</a:t>
            </a:r>
          </a:p>
          <a:p>
            <a:pPr algn="ctr"/>
            <a:r>
              <a:rPr lang="pt-PT"/>
              <a:t>Um total de </a:t>
            </a:r>
            <a:r>
              <a:rPr lang="pt-PT">
                <a:solidFill>
                  <a:srgbClr val="0000FF"/>
                </a:solidFill>
              </a:rPr>
              <a:t>606 crianças</a:t>
            </a:r>
            <a:r>
              <a:rPr lang="pt-PT"/>
              <a:t> (303 recebendo surfactante minimamente invasivo por um cateter x 303 simulado) serão matriculadas em  mais de  30 centros em todo o mundo, e deverá ser concluído até o final de 2017 (</a:t>
            </a:r>
            <a:r>
              <a:rPr lang="pt-PT">
                <a:solidFill>
                  <a:srgbClr val="0000FF"/>
                </a:solidFill>
              </a:rPr>
              <a:t>espera-se para 2020</a:t>
            </a:r>
            <a:r>
              <a:rPr lang="pt-PT"/>
              <a:t>).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466725" y="766763"/>
            <a:ext cx="8229600" cy="4389437"/>
          </a:xfrm>
          <a:solidFill>
            <a:schemeClr val="bg1"/>
          </a:solidFill>
        </p:spPr>
        <p:txBody>
          <a:bodyPr numCol="1">
            <a:prstTxWarp prst="textNoShape">
              <a:avLst/>
            </a:prstTxWarp>
          </a:bodyPr>
          <a:lstStyle/>
          <a:p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Impact of 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Minimally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 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Invasive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 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Surfactant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 Therapy in Preterm Infants at </a:t>
            </a:r>
            <a:r>
              <a:rPr sz="18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29-32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Weeks Gestation.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Dargaville PA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 Ali SKM, Jackson HD, Williams C, De Paoli AG. Neonatology. 2017 Sep 19;113(1):7-14</a:t>
            </a:r>
          </a:p>
          <a:p>
            <a:endParaRPr sz="14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46083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46084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7250" y="0"/>
            <a:ext cx="5040313" cy="627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pSp>
        <p:nvGrpSpPr>
          <p:cNvPr id="2" name="Retângulo de cantos arredondados 3"/>
          <p:cNvGrpSpPr>
            <a:grpSpLocks/>
          </p:cNvGrpSpPr>
          <p:nvPr/>
        </p:nvGrpSpPr>
        <p:grpSpPr bwMode="auto">
          <a:xfrm>
            <a:off x="0" y="1446213"/>
            <a:ext cx="4319588" cy="1203325"/>
            <a:chOff x="349" y="388"/>
            <a:chExt cx="3111" cy="1570"/>
          </a:xfrm>
        </p:grpSpPr>
        <p:pic>
          <p:nvPicPr>
            <p:cNvPr id="46095" name="Retângulo de cantos arredondados 3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49" y="388"/>
              <a:ext cx="3111" cy="1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6096" name="Text Box 8"/>
            <p:cNvSpPr txBox="1">
              <a:spLocks noChangeArrowheads="1"/>
            </p:cNvSpPr>
            <p:nvPr/>
          </p:nvSpPr>
          <p:spPr bwMode="auto">
            <a:xfrm>
              <a:off x="443" y="481"/>
              <a:ext cx="2928" cy="1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pt-BR" sz="1200" b="1">
                  <a:solidFill>
                    <a:srgbClr val="FFFFFF"/>
                  </a:solidFill>
                  <a:latin typeface="Rockwell"/>
                </a:rPr>
                <a:t>RHH epoch 1</a:t>
              </a:r>
            </a:p>
            <a:p>
              <a:pPr algn="ctr"/>
              <a:r>
                <a:rPr lang="pt-BR" sz="1200" b="1">
                  <a:solidFill>
                    <a:srgbClr val="FFFFFF"/>
                  </a:solidFill>
                  <a:latin typeface="Rockwell"/>
                </a:rPr>
                <a:t>Prematuros de 29 semanas a 32 semanas e 6 dias, que receberam suporte ventilatório nas primeiras 24h de vida, nascidos entre Janeiro de </a:t>
              </a:r>
              <a:r>
                <a:rPr lang="pt-BR" sz="1200" b="1">
                  <a:solidFill>
                    <a:srgbClr val="FFFF00"/>
                  </a:solidFill>
                  <a:latin typeface="Rockwell"/>
                </a:rPr>
                <a:t>2004 e fevereiro de 2009</a:t>
              </a:r>
              <a:r>
                <a:rPr lang="pt-BR" sz="1200" b="1">
                  <a:solidFill>
                    <a:srgbClr val="FFFFFF"/>
                  </a:solidFill>
                  <a:latin typeface="Rockwell"/>
                </a:rPr>
                <a:t> no Royal Hobart Hospital</a:t>
              </a:r>
            </a:p>
          </p:txBody>
        </p:sp>
      </p:grpSp>
      <p:grpSp>
        <p:nvGrpSpPr>
          <p:cNvPr id="3" name="Retângulo de cantos arredondados 4"/>
          <p:cNvGrpSpPr>
            <a:grpSpLocks/>
          </p:cNvGrpSpPr>
          <p:nvPr/>
        </p:nvGrpSpPr>
        <p:grpSpPr bwMode="auto">
          <a:xfrm>
            <a:off x="4413250" y="1474788"/>
            <a:ext cx="4549775" cy="1239837"/>
            <a:chOff x="3848" y="392"/>
            <a:chExt cx="3198" cy="1566"/>
          </a:xfrm>
        </p:grpSpPr>
        <p:pic>
          <p:nvPicPr>
            <p:cNvPr id="46093" name="Retângulo de cantos arredondados 4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848" y="392"/>
              <a:ext cx="3198" cy="1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6094" name="Text Box 11"/>
            <p:cNvSpPr txBox="1">
              <a:spLocks noChangeArrowheads="1"/>
            </p:cNvSpPr>
            <p:nvPr/>
          </p:nvSpPr>
          <p:spPr bwMode="auto">
            <a:xfrm>
              <a:off x="3937" y="481"/>
              <a:ext cx="3023" cy="1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Rockwell"/>
              </a:endParaRPr>
            </a:p>
            <a:p>
              <a:pPr algn="ctr"/>
              <a:r>
                <a:rPr lang="pt-BR" sz="1200" b="1">
                  <a:solidFill>
                    <a:srgbClr val="FFFFFF"/>
                  </a:solidFill>
                  <a:latin typeface="Rockwell"/>
                </a:rPr>
                <a:t>RHH epoch 2</a:t>
              </a:r>
            </a:p>
            <a:p>
              <a:pPr algn="ctr"/>
              <a:r>
                <a:rPr lang="pt-BR" sz="1200" b="1">
                  <a:solidFill>
                    <a:srgbClr val="FFFFFF"/>
                  </a:solidFill>
                  <a:latin typeface="Rockwell"/>
                </a:rPr>
                <a:t>Prematuros de 29 semanas a 32 semanas e 6 dias, que receberam suporte ventilatório nas primeiras 24h de vida, nascidos entre março de </a:t>
              </a:r>
              <a:r>
                <a:rPr lang="pt-BR" sz="1200" b="1">
                  <a:solidFill>
                    <a:srgbClr val="FFFF00"/>
                  </a:solidFill>
                  <a:latin typeface="Rockwell"/>
                </a:rPr>
                <a:t>2009 e dezembro de 2015</a:t>
              </a:r>
              <a:r>
                <a:rPr lang="pt-BR" sz="1200" b="1">
                  <a:solidFill>
                    <a:srgbClr val="FFFFFF"/>
                  </a:solidFill>
                  <a:latin typeface="Rockwell"/>
                </a:rPr>
                <a:t> no Royal Hobart Hospital</a:t>
              </a:r>
            </a:p>
            <a:p>
              <a:pPr algn="ctr"/>
              <a:endParaRPr lang="pt-BR" sz="1200" b="1">
                <a:solidFill>
                  <a:srgbClr val="FFFFFF"/>
                </a:solidFill>
                <a:latin typeface="Rockwell"/>
              </a:endParaRPr>
            </a:p>
          </p:txBody>
        </p:sp>
      </p:grpSp>
      <p:sp>
        <p:nvSpPr>
          <p:cNvPr id="46087" name="Text Box 23"/>
          <p:cNvSpPr txBox="1">
            <a:spLocks noChangeArrowheads="1"/>
          </p:cNvSpPr>
          <p:nvPr/>
        </p:nvSpPr>
        <p:spPr bwMode="auto">
          <a:xfrm>
            <a:off x="268288" y="3103563"/>
            <a:ext cx="50990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   Suporte respiratório nos grupos (1as 24 h)</a:t>
            </a:r>
          </a:p>
          <a:p>
            <a:r>
              <a:rPr lang="pt-BR"/>
              <a:t>-barras brancas;CPAP inicial com sucesso</a:t>
            </a:r>
          </a:p>
          <a:p>
            <a:r>
              <a:rPr lang="pt-BR"/>
              <a:t>-</a:t>
            </a:r>
            <a:r>
              <a:rPr lang="pt-BR">
                <a:solidFill>
                  <a:srgbClr val="0000FF"/>
                </a:solidFill>
              </a:rPr>
              <a:t>barras cinzentas: falha de CPAP  intubação</a:t>
            </a:r>
          </a:p>
          <a:p>
            <a:r>
              <a:rPr lang="pt-BR"/>
              <a:t>-barras negras: RN foram intubados inicialmente</a:t>
            </a:r>
          </a:p>
        </p:txBody>
      </p:sp>
      <p:sp>
        <p:nvSpPr>
          <p:cNvPr id="46088" name="Oval 25"/>
          <p:cNvSpPr>
            <a:spLocks noChangeArrowheads="1"/>
          </p:cNvSpPr>
          <p:nvPr/>
        </p:nvSpPr>
        <p:spPr bwMode="auto">
          <a:xfrm>
            <a:off x="1300163" y="6051550"/>
            <a:ext cx="7662862" cy="8064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600"/>
              <a:t>Menos falha de  CPAP com surfactante minimamente invasivo</a:t>
            </a:r>
          </a:p>
          <a:p>
            <a:pPr algn="ctr"/>
            <a:r>
              <a:rPr lang="pt-BR" sz="1600"/>
              <a:t>(14% vs 7,2%) e menos pneumotórax (8 vs 2,4%)</a:t>
            </a:r>
          </a:p>
        </p:txBody>
      </p:sp>
      <p:sp>
        <p:nvSpPr>
          <p:cNvPr id="46089" name="AutoShape 26"/>
          <p:cNvSpPr>
            <a:spLocks noChangeArrowheads="1"/>
          </p:cNvSpPr>
          <p:nvPr/>
        </p:nvSpPr>
        <p:spPr bwMode="auto">
          <a:xfrm>
            <a:off x="3898900" y="2582863"/>
            <a:ext cx="1317625" cy="708025"/>
          </a:xfrm>
          <a:prstGeom prst="lightningBolt">
            <a:avLst/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46090" name="Text Box 28"/>
          <p:cNvSpPr txBox="1">
            <a:spLocks noChangeArrowheads="1"/>
          </p:cNvSpPr>
          <p:nvPr/>
        </p:nvSpPr>
        <p:spPr bwMode="auto">
          <a:xfrm>
            <a:off x="5170488" y="2641600"/>
            <a:ext cx="38925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400">
                <a:solidFill>
                  <a:srgbClr val="0000FF"/>
                </a:solidFill>
              </a:rPr>
              <a:t>Surfactante minimamente invasivo:FiO</a:t>
            </a:r>
            <a:r>
              <a:rPr lang="pt-BR" sz="1400" baseline="-25000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pt-BR" sz="1400">
                <a:solidFill>
                  <a:srgbClr val="0000FF"/>
                </a:solidFill>
              </a:rPr>
              <a:t>≥35% e</a:t>
            </a:r>
          </a:p>
          <a:p>
            <a:pPr algn="ctr"/>
            <a:r>
              <a:rPr lang="pt-BR" sz="1400">
                <a:solidFill>
                  <a:srgbClr val="0000FF"/>
                </a:solidFill>
              </a:rPr>
              <a:t>CPAP (borbulha)≥7 cm H</a:t>
            </a:r>
            <a:r>
              <a:rPr lang="pt-BR" sz="1400" baseline="-25000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pt-BR" sz="1400">
                <a:solidFill>
                  <a:srgbClr val="0000FF"/>
                </a:solidFill>
              </a:rPr>
              <a:t>O (cateter fino)</a:t>
            </a:r>
          </a:p>
        </p:txBody>
      </p:sp>
      <p:pic>
        <p:nvPicPr>
          <p:cNvPr id="46091" name="Picture 2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73700" y="3144838"/>
            <a:ext cx="2500313" cy="2681287"/>
          </a:xfrm>
          <a:prstGeom prst="rect">
            <a:avLst/>
          </a:prstGeom>
          <a:noFill/>
          <a:ln w="19050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46092" name="Picture 3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302125"/>
            <a:ext cx="2330450" cy="1858963"/>
          </a:xfrm>
          <a:prstGeom prst="rect">
            <a:avLst/>
          </a:prstGeom>
          <a:noFill/>
          <a:ln w="19050">
            <a:solidFill>
              <a:srgbClr val="FF33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Carmen-2-PRESENÇ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8" y="2406650"/>
            <a:ext cx="3983037" cy="2054225"/>
          </a:xfrm>
          <a:prstGeom prst="rect">
            <a:avLst/>
          </a:prstGeom>
          <a:noFill/>
          <a:ln w="19050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4710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99013" y="1776413"/>
            <a:ext cx="4086225" cy="4749800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47108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47109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7250" y="0"/>
            <a:ext cx="5040313" cy="627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7110" name="Text Box 8"/>
          <p:cNvSpPr txBox="1">
            <a:spLocks noChangeArrowheads="1"/>
          </p:cNvSpPr>
          <p:nvPr/>
        </p:nvSpPr>
        <p:spPr bwMode="auto">
          <a:xfrm>
            <a:off x="2230438" y="925513"/>
            <a:ext cx="4371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0000FF"/>
                </a:solidFill>
              </a:rPr>
              <a:t>Surfactante minimamente invasivo</a:t>
            </a:r>
          </a:p>
        </p:txBody>
      </p:sp>
      <p:sp>
        <p:nvSpPr>
          <p:cNvPr id="47111" name="Text Box 9"/>
          <p:cNvSpPr txBox="1">
            <a:spLocks noChangeArrowheads="1"/>
          </p:cNvSpPr>
          <p:nvPr/>
        </p:nvSpPr>
        <p:spPr bwMode="auto">
          <a:xfrm>
            <a:off x="5143500" y="6491288"/>
            <a:ext cx="3282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Foto-Dra Marta D R. de Moura</a:t>
            </a:r>
          </a:p>
        </p:txBody>
      </p:sp>
      <p:sp>
        <p:nvSpPr>
          <p:cNvPr id="47112" name="Text Box 10"/>
          <p:cNvSpPr txBox="1">
            <a:spLocks noChangeArrowheads="1"/>
          </p:cNvSpPr>
          <p:nvPr/>
        </p:nvSpPr>
        <p:spPr bwMode="auto">
          <a:xfrm>
            <a:off x="1181100" y="4419600"/>
            <a:ext cx="31051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i="1">
                <a:solidFill>
                  <a:srgbClr val="0000FF"/>
                </a:solidFill>
              </a:rPr>
              <a:t>Chiesi In Neonatology for life</a:t>
            </a:r>
          </a:p>
          <a:p>
            <a:r>
              <a:rPr lang="pt-BR" i="1">
                <a:solidFill>
                  <a:srgbClr val="0000FF"/>
                </a:solidFill>
              </a:rPr>
              <a:t>A Review of the Evidence</a:t>
            </a:r>
          </a:p>
          <a:p>
            <a:endParaRPr lang="pt-BR" i="1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6463" y="1390650"/>
            <a:ext cx="4041775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5"/>
          <p:cNvSpPr>
            <a:spLocks noChangeArrowheads="1"/>
          </p:cNvSpPr>
          <p:nvPr/>
        </p:nvSpPr>
        <p:spPr bwMode="auto">
          <a:xfrm>
            <a:off x="0" y="6034088"/>
            <a:ext cx="9144000" cy="730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400">
                <a:hlinkClick r:id="rId3"/>
              </a:rPr>
              <a:t>European perspective on less invasive surfactant administration-a survey.</a:t>
            </a:r>
            <a:endParaRPr lang="pt-BR" sz="1400"/>
          </a:p>
          <a:p>
            <a:pPr algn="ctr"/>
            <a:r>
              <a:rPr lang="pt-BR" sz="1400"/>
              <a:t>Klotz D, Porcaro U, Fleck T, Fuchs H.Eur J Pediatr. 2017 Feb;176(2):147-154. doi: 10.1007/s00431-016-2812-9. Epub 2016 Dec 9.</a:t>
            </a:r>
          </a:p>
        </p:txBody>
      </p:sp>
      <p:sp>
        <p:nvSpPr>
          <p:cNvPr id="48132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48133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7250" y="0"/>
            <a:ext cx="5040313" cy="627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8134" name="Text Box 8"/>
          <p:cNvSpPr txBox="1">
            <a:spLocks noChangeArrowheads="1"/>
          </p:cNvSpPr>
          <p:nvPr/>
        </p:nvSpPr>
        <p:spPr bwMode="auto">
          <a:xfrm>
            <a:off x="2230438" y="925513"/>
            <a:ext cx="4371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0000FF"/>
                </a:solidFill>
              </a:rPr>
              <a:t>Surfactante minimamente invasivo</a:t>
            </a:r>
          </a:p>
        </p:txBody>
      </p:sp>
      <p:sp>
        <p:nvSpPr>
          <p:cNvPr id="48135" name="Text Box 9"/>
          <p:cNvSpPr txBox="1">
            <a:spLocks noChangeArrowheads="1"/>
          </p:cNvSpPr>
          <p:nvPr/>
        </p:nvSpPr>
        <p:spPr bwMode="auto">
          <a:xfrm>
            <a:off x="2457450" y="5092700"/>
            <a:ext cx="5187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37 PAÍSES EUROPEUS (2015-2016):52% usam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Surfactante minimamente invasivo</a:t>
            </a:r>
          </a:p>
        </p:txBody>
      </p:sp>
      <p:sp>
        <p:nvSpPr>
          <p:cNvPr id="48136" name="Line 10"/>
          <p:cNvSpPr>
            <a:spLocks noChangeShapeType="1"/>
          </p:cNvSpPr>
          <p:nvPr/>
        </p:nvSpPr>
        <p:spPr bwMode="auto">
          <a:xfrm flipH="1">
            <a:off x="5710238" y="1765300"/>
            <a:ext cx="1103312" cy="198438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563" y="314325"/>
            <a:ext cx="62865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Rectangle 6"/>
          <p:cNvSpPr>
            <a:spLocks noChangeArrowheads="1"/>
          </p:cNvSpPr>
          <p:nvPr/>
        </p:nvSpPr>
        <p:spPr bwMode="auto">
          <a:xfrm>
            <a:off x="1749425" y="0"/>
            <a:ext cx="6505575" cy="311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457200" eaLnBrk="0" hangingPunct="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pt-BR" altLang="ko-KR" b="1">
                <a:solidFill>
                  <a:srgbClr val="0000FF"/>
                </a:solidFill>
                <a:ea typeface="Gulim" pitchFamily="34" charset="-127"/>
              </a:rPr>
              <a:t>SURFACTANTE: TÉCNICA DO MINI-INSURE:≥26 semanas</a:t>
            </a:r>
          </a:p>
        </p:txBody>
      </p:sp>
      <p:sp>
        <p:nvSpPr>
          <p:cNvPr id="49156" name="Text Box 5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36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49157" name="Text Box 6"/>
          <p:cNvSpPr txBox="1">
            <a:spLocks noChangeArrowheads="1"/>
          </p:cNvSpPr>
          <p:nvPr/>
        </p:nvSpPr>
        <p:spPr bwMode="auto">
          <a:xfrm>
            <a:off x="4673600" y="2773363"/>
            <a:ext cx="27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*</a:t>
            </a:r>
          </a:p>
        </p:txBody>
      </p:sp>
      <p:sp>
        <p:nvSpPr>
          <p:cNvPr id="49158" name="Rectangle 10"/>
          <p:cNvSpPr>
            <a:spLocks noChangeArrowheads="1"/>
          </p:cNvSpPr>
          <p:nvPr/>
        </p:nvSpPr>
        <p:spPr bwMode="auto">
          <a:xfrm>
            <a:off x="2601913" y="1474788"/>
            <a:ext cx="6410325" cy="9255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1200"/>
          </a:p>
          <a:p>
            <a:endParaRPr lang="pt-BR" sz="1200"/>
          </a:p>
          <a:p>
            <a:r>
              <a:rPr lang="pt-BR" sz="1200"/>
              <a:t>Recém-nascido em posição de intubação traqueal,contido por técnica de enrolamento</a:t>
            </a:r>
          </a:p>
          <a:p>
            <a:r>
              <a:rPr lang="pt-BR" sz="1200"/>
              <a:t>Laringoscopia: usar sonda uretral n</a:t>
            </a:r>
            <a:r>
              <a:rPr lang="pt-BR" sz="1200" baseline="30000"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pt-BR" sz="1200"/>
              <a:t> 8 (cortar a ponta sem bisel; retirar fenestrações) ; </a:t>
            </a:r>
          </a:p>
          <a:p>
            <a:r>
              <a:rPr lang="pt-BR" sz="1200"/>
              <a:t>marcar  com esparadrapo 2 cm da ponta distal e no valor corresponde a 6 +peso </a:t>
            </a:r>
          </a:p>
          <a:p>
            <a:r>
              <a:rPr lang="pt-BR" sz="1200"/>
              <a:t>(fixação no lábio superior)</a:t>
            </a:r>
          </a:p>
          <a:p>
            <a:endParaRPr lang="pt-BR" sz="1200"/>
          </a:p>
          <a:p>
            <a:endParaRPr lang="pt-BR" sz="1200"/>
          </a:p>
          <a:p>
            <a:endParaRPr lang="pt-BR" sz="1200"/>
          </a:p>
        </p:txBody>
      </p:sp>
      <p:sp>
        <p:nvSpPr>
          <p:cNvPr id="49159" name="Rectangle 12"/>
          <p:cNvSpPr>
            <a:spLocks noChangeArrowheads="1"/>
          </p:cNvSpPr>
          <p:nvPr/>
        </p:nvSpPr>
        <p:spPr bwMode="auto">
          <a:xfrm>
            <a:off x="2894013" y="2470150"/>
            <a:ext cx="414972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1200"/>
              <a:t>Inserir a sonda até a profundidade desejada e segurá-la </a:t>
            </a:r>
          </a:p>
          <a:p>
            <a:r>
              <a:rPr lang="pt-BR" sz="1200"/>
              <a:t>nos lábios.Remover o laringoscópio</a:t>
            </a:r>
          </a:p>
          <a:p>
            <a:r>
              <a:rPr lang="pt-BR" sz="1200" b="1">
                <a:solidFill>
                  <a:srgbClr val="FFFF00"/>
                </a:solidFill>
              </a:rPr>
              <a:t>Dose: 200mg/kg</a:t>
            </a:r>
            <a:r>
              <a:rPr lang="pt-BR" sz="1200"/>
              <a:t> </a:t>
            </a:r>
          </a:p>
          <a:p>
            <a:r>
              <a:rPr lang="pt-BR" sz="1200"/>
              <a:t>Conectar a seringa do surfactante na sonda uretral </a:t>
            </a:r>
          </a:p>
          <a:p>
            <a:r>
              <a:rPr lang="pt-BR" sz="1200"/>
              <a:t>com mesmo volume de ar de ar. Instilar em 30-60 segundos</a:t>
            </a:r>
          </a:p>
        </p:txBody>
      </p:sp>
      <p:sp>
        <p:nvSpPr>
          <p:cNvPr id="49160" name="Rectangle 13"/>
          <p:cNvSpPr>
            <a:spLocks noChangeArrowheads="1"/>
          </p:cNvSpPr>
          <p:nvPr/>
        </p:nvSpPr>
        <p:spPr bwMode="auto">
          <a:xfrm>
            <a:off x="2822575" y="722313"/>
            <a:ext cx="5203825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1200"/>
              <a:t>RN ≥26 sem em CPAP nasal +7 cmH2O com necessidade de FiO</a:t>
            </a:r>
            <a:r>
              <a:rPr lang="pt-BR" sz="1200" baseline="-25000"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pt-BR" sz="1200"/>
              <a:t> &gt; 30%</a:t>
            </a:r>
          </a:p>
          <a:p>
            <a:r>
              <a:rPr lang="pt-BR" sz="1200"/>
              <a:t>Para manter saturação de O</a:t>
            </a:r>
            <a:r>
              <a:rPr lang="pt-BR" sz="1200" baseline="-25000"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pt-BR" sz="1200"/>
              <a:t> alvo (90-95%). Limites do alarme:89-95%.</a:t>
            </a:r>
          </a:p>
          <a:p>
            <a:r>
              <a:rPr lang="pt-BR" sz="1200"/>
              <a:t>Não aguardar o  resultado do Rx de tórax </a:t>
            </a:r>
          </a:p>
        </p:txBody>
      </p:sp>
      <p:sp>
        <p:nvSpPr>
          <p:cNvPr id="49161" name="Rectangle 14"/>
          <p:cNvSpPr>
            <a:spLocks noChangeArrowheads="1"/>
          </p:cNvSpPr>
          <p:nvPr/>
        </p:nvSpPr>
        <p:spPr bwMode="auto">
          <a:xfrm>
            <a:off x="720725" y="4283075"/>
            <a:ext cx="7235825" cy="4841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/>
              <a:t>Se não conseguir passar a sonda uretral, esperar 20 segundos e tentar novamente. O número máximo de</a:t>
            </a:r>
          </a:p>
          <a:p>
            <a:pPr algn="ctr"/>
            <a:r>
              <a:rPr lang="pt-BR" sz="1200"/>
              <a:t>Tentativas é 3 vezes, após o que deve-se abandonar a técnica, se insucesso</a:t>
            </a:r>
          </a:p>
        </p:txBody>
      </p:sp>
      <p:sp>
        <p:nvSpPr>
          <p:cNvPr id="49162" name="Oval 15"/>
          <p:cNvSpPr>
            <a:spLocks noChangeArrowheads="1"/>
          </p:cNvSpPr>
          <p:nvPr/>
        </p:nvSpPr>
        <p:spPr bwMode="auto">
          <a:xfrm>
            <a:off x="0" y="552450"/>
            <a:ext cx="2874963" cy="941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 b="1">
                <a:solidFill>
                  <a:srgbClr val="FFFF00"/>
                </a:solidFill>
              </a:rPr>
              <a:t>RN≥26 semanas com drive respiratório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em CPAP nasal</a:t>
            </a:r>
          </a:p>
        </p:txBody>
      </p:sp>
      <p:sp>
        <p:nvSpPr>
          <p:cNvPr id="49163" name="Rectangle 16"/>
          <p:cNvSpPr>
            <a:spLocks noChangeArrowheads="1"/>
          </p:cNvSpPr>
          <p:nvPr/>
        </p:nvSpPr>
        <p:spPr bwMode="auto">
          <a:xfrm>
            <a:off x="0" y="5707063"/>
            <a:ext cx="8977313" cy="711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altLang="ko-KR" sz="1200" b="1">
                <a:solidFill>
                  <a:srgbClr val="FFFF00"/>
                </a:solidFill>
                <a:ea typeface="Gulim" pitchFamily="34" charset="-127"/>
              </a:rPr>
              <a:t>Repetição do procedimento</a:t>
            </a:r>
            <a:r>
              <a:rPr lang="pt-PT" altLang="ko-KR" sz="1200">
                <a:ea typeface="Gulim" pitchFamily="34" charset="-127"/>
              </a:rPr>
              <a:t>: Se necessidade de FiO</a:t>
            </a:r>
            <a:r>
              <a:rPr lang="pt-PT" altLang="ko-KR" sz="1200" baseline="-25000"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pt-PT" altLang="ko-KR" sz="1200">
                <a:ea typeface="Gulim" pitchFamily="34" charset="-127"/>
              </a:rPr>
              <a:t> ≥40%, repetir o procedimento (</a:t>
            </a:r>
            <a:r>
              <a:rPr lang="pt-PT" altLang="ko-KR" sz="1200" b="1">
                <a:solidFill>
                  <a:srgbClr val="FFFF00"/>
                </a:solidFill>
                <a:ea typeface="Gulim" pitchFamily="34" charset="-127"/>
              </a:rPr>
              <a:t>100mg/kg </a:t>
            </a:r>
            <a:r>
              <a:rPr lang="pt-PT" altLang="ko-KR" sz="1200">
                <a:ea typeface="Gulim" pitchFamily="34" charset="-127"/>
              </a:rPr>
              <a:t>de surfactante) </a:t>
            </a:r>
          </a:p>
          <a:p>
            <a:pPr algn="ctr"/>
            <a:r>
              <a:rPr lang="pt-PT" altLang="ko-KR" sz="1200">
                <a:ea typeface="Gulim" pitchFamily="34" charset="-127"/>
              </a:rPr>
              <a:t>                           ou intubação e ventilação conforme as condições do recém-nascido</a:t>
            </a:r>
            <a:r>
              <a:rPr lang="pt-BR" altLang="ko-KR" sz="1200">
                <a:ea typeface="Gulim" pitchFamily="34" charset="-127"/>
              </a:rPr>
              <a:t> </a:t>
            </a:r>
            <a:endParaRPr lang="pt-BR" sz="120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" y="819150"/>
            <a:ext cx="9010650" cy="502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Rectangle 5"/>
          <p:cNvSpPr>
            <a:spLocks noChangeArrowheads="1"/>
          </p:cNvSpPr>
          <p:nvPr/>
        </p:nvSpPr>
        <p:spPr bwMode="auto">
          <a:xfrm>
            <a:off x="266700" y="6035675"/>
            <a:ext cx="8877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200">
                <a:hlinkClick r:id="rId3"/>
              </a:rPr>
              <a:t>A randomized, multicenter masked comparison trial of poractant alfa (Curosurf) versus beractant (Survanta) in the treatment of respiratory distress syndrome in preterm infants.</a:t>
            </a:r>
            <a:endParaRPr lang="pt-BR" sz="1200"/>
          </a:p>
          <a:p>
            <a:pPr algn="ctr"/>
            <a:r>
              <a:rPr lang="pt-BR" sz="1200" b="1"/>
              <a:t>Ramanathan R</a:t>
            </a:r>
            <a:r>
              <a:rPr lang="pt-BR" sz="1200"/>
              <a:t>, Rasmussen MR, Gerstmann DR, Finer N, Sekar K; North American Study Group.</a:t>
            </a:r>
          </a:p>
          <a:p>
            <a:pPr algn="ctr"/>
            <a:r>
              <a:rPr lang="pt-BR" sz="1200"/>
              <a:t>Am J Perinatol. 2004 Apr;21(3):109-19.</a:t>
            </a:r>
          </a:p>
        </p:txBody>
      </p:sp>
      <p:pic>
        <p:nvPicPr>
          <p:cNvPr id="50180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0"/>
            <a:ext cx="5040313" cy="611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0181" name="Text Box 7"/>
          <p:cNvSpPr txBox="1">
            <a:spLocks noChangeArrowheads="1"/>
          </p:cNvSpPr>
          <p:nvPr/>
        </p:nvSpPr>
        <p:spPr bwMode="auto">
          <a:xfrm>
            <a:off x="6854825" y="479425"/>
            <a:ext cx="217805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Por quê 200mg/kg?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70075"/>
            <a:ext cx="4792663" cy="342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4675" y="4327525"/>
            <a:ext cx="475932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Text Box 6"/>
          <p:cNvSpPr txBox="1">
            <a:spLocks noChangeArrowheads="1"/>
          </p:cNvSpPr>
          <p:nvPr/>
        </p:nvSpPr>
        <p:spPr bwMode="auto">
          <a:xfrm>
            <a:off x="2136775" y="5456238"/>
            <a:ext cx="2343150" cy="67945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Menor necessidade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de oxigênio</a:t>
            </a:r>
          </a:p>
        </p:txBody>
      </p:sp>
      <p:sp>
        <p:nvSpPr>
          <p:cNvPr id="51205" name="Text Box 7"/>
          <p:cNvSpPr txBox="1">
            <a:spLocks noChangeArrowheads="1"/>
          </p:cNvSpPr>
          <p:nvPr/>
        </p:nvSpPr>
        <p:spPr bwMode="auto">
          <a:xfrm>
            <a:off x="4324350" y="2690813"/>
            <a:ext cx="3765550" cy="67945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Rápida redução da  necessidade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de oxigênio</a:t>
            </a:r>
          </a:p>
        </p:txBody>
      </p:sp>
      <p:pic>
        <p:nvPicPr>
          <p:cNvPr id="51206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8800" y="719138"/>
            <a:ext cx="5040313" cy="795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1207" name="Text Box 9"/>
          <p:cNvSpPr txBox="1">
            <a:spLocks noChangeArrowheads="1"/>
          </p:cNvSpPr>
          <p:nvPr/>
        </p:nvSpPr>
        <p:spPr bwMode="auto">
          <a:xfrm>
            <a:off x="6634163" y="1436688"/>
            <a:ext cx="2178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Por quê 200mg/kg?</a:t>
            </a:r>
          </a:p>
        </p:txBody>
      </p:sp>
      <p:pic>
        <p:nvPicPr>
          <p:cNvPr id="51208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60563" y="6511925"/>
            <a:ext cx="2728912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00" y="2454275"/>
            <a:ext cx="704215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3250" y="658813"/>
            <a:ext cx="5040313" cy="8905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2228" name="Text Box 6"/>
          <p:cNvSpPr txBox="1">
            <a:spLocks noChangeArrowheads="1"/>
          </p:cNvSpPr>
          <p:nvPr/>
        </p:nvSpPr>
        <p:spPr bwMode="auto">
          <a:xfrm>
            <a:off x="6345238" y="1498600"/>
            <a:ext cx="2178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Por quê 200mg/kg?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0" y="2622550"/>
            <a:ext cx="90297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buFont typeface="StarSymbol"/>
              <a:buNone/>
            </a:pPr>
            <a:r>
              <a:rPr lang="pt-PT" sz="18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Neste estudo, os resultados de duas doses iniciais diferentes de surfactante porcino (RN:700 a 2000g com SDR)  &lt;15 horas de vida</a:t>
            </a:r>
          </a:p>
          <a:p>
            <a:pPr>
              <a:buFont typeface="StarSymbol"/>
              <a:buNone/>
            </a:pP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Grupo A: 200 mg / kg - 82 pacientes,                 </a:t>
            </a:r>
          </a:p>
          <a:p>
            <a:pPr>
              <a:buFont typeface="StarSymbol"/>
              <a:buNone/>
            </a:pP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Grupo B: 100 mg / kg - 83 pacientes)</a:t>
            </a:r>
          </a:p>
          <a:p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Resultados: </a:t>
            </a:r>
          </a:p>
          <a:p>
            <a:pPr>
              <a:buFont typeface="StarSymbol"/>
              <a:buNone/>
            </a:pP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-menores necessidade de O2, de Pressão inspiratória, de tempo de exposição a   FiO2&gt;40%</a:t>
            </a:r>
          </a:p>
          <a:p>
            <a:pPr algn="ctr">
              <a:buFont typeface="StarSymbol"/>
              <a:buNone/>
            </a:pP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-</a:t>
            </a:r>
            <a:r>
              <a:rPr lang="pt-PT"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significante menor mortalidade no subgrupo &lt;1500g com 200mg/kg</a:t>
            </a:r>
          </a:p>
          <a:p>
            <a:pPr algn="ctr">
              <a:buFont typeface="StarSymbol"/>
              <a:buNone/>
            </a:pPr>
            <a:r>
              <a:rPr lang="pt-PT" sz="16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</a:t>
            </a:r>
            <a:r>
              <a:rPr lang="pt-PT"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Grupo A: 15/70; Grupo B: 24/56; p &lt;0,02</a:t>
            </a: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</p:txBody>
      </p:sp>
      <p:pic>
        <p:nvPicPr>
          <p:cNvPr id="53251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9275" y="379413"/>
            <a:ext cx="5040313" cy="6826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3252" name="Text Box 5"/>
          <p:cNvSpPr txBox="1">
            <a:spLocks noChangeArrowheads="1"/>
          </p:cNvSpPr>
          <p:nvPr/>
        </p:nvSpPr>
        <p:spPr bwMode="auto">
          <a:xfrm>
            <a:off x="6535738" y="730250"/>
            <a:ext cx="2178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Por quê 200mg/kg?</a:t>
            </a:r>
          </a:p>
        </p:txBody>
      </p:sp>
      <p:sp>
        <p:nvSpPr>
          <p:cNvPr id="53253" name="Rectangle 7"/>
          <p:cNvSpPr>
            <a:spLocks noChangeArrowheads="1"/>
          </p:cNvSpPr>
          <p:nvPr/>
        </p:nvSpPr>
        <p:spPr bwMode="auto">
          <a:xfrm>
            <a:off x="0" y="1471613"/>
            <a:ext cx="885825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400">
                <a:hlinkClick r:id="rId3"/>
              </a:rPr>
              <a:t>Surfactant replacement therapy: a multicentric trial comparing two dosage approaches.</a:t>
            </a:r>
            <a:endParaRPr lang="pt-BR" sz="1400"/>
          </a:p>
          <a:p>
            <a:pPr algn="ctr"/>
            <a:r>
              <a:rPr lang="pt-BR" sz="1400"/>
              <a:t>Fiori RM, Diniz EM, Lopes JM, Gonçalves AL, da Costa MT, Marino WT, Abdallah VO, Segre CA, de Carvalho M, Guimarães WM, Margotto PR, Bevilacqua G.</a:t>
            </a:r>
          </a:p>
          <a:p>
            <a:pPr algn="ctr"/>
            <a:r>
              <a:rPr lang="pt-BR" sz="1400"/>
              <a:t>Acta Biomed Ateneo Parmense. 1997;68 Suppl 1:55-63.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3"/>
          <p:cNvSpPr txBox="1">
            <a:spLocks noGrp="1"/>
          </p:cNvSpPr>
          <p:nvPr>
            <p:ph type="body" idx="1"/>
          </p:nvPr>
        </p:nvSpPr>
        <p:spPr bwMode="auto"/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 apoio ventilatório não invasivo é considerado o método ideal na assistência aos RN pré-termo com distúrbios respiratórios (&lt;30 semanas com respiração espontânea)</a:t>
            </a:r>
          </a:p>
          <a:p>
            <a:pPr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</a:t>
            </a:r>
            <a:r>
              <a:rPr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CPAP, CPAP “ciclado”, cânulas de alto fluxo</a:t>
            </a:r>
          </a:p>
          <a:p>
            <a:pPr>
              <a:lnSpc>
                <a:spcPct val="90000"/>
              </a:lnSpc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 nasal ao nascer: melhor na prevenção da lesão pulmonar</a:t>
            </a:r>
          </a:p>
          <a:p>
            <a:pPr>
              <a:lnSpc>
                <a:spcPct val="90000"/>
              </a:lnSpc>
            </a:pPr>
            <a:r>
              <a:rPr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 “ciclado”</a:t>
            </a: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(ventilação com pressão positiva intermitente nasal): reduz falha de extubação (mas não de DBP)  </a:t>
            </a:r>
          </a:p>
        </p:txBody>
      </p:sp>
      <p:pic>
        <p:nvPicPr>
          <p:cNvPr id="54275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7913" y="709613"/>
            <a:ext cx="7461250" cy="1176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4276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87350" y="2762250"/>
            <a:ext cx="82296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  <a:buFont typeface="StarSymbol"/>
              <a:buNone/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</a:t>
            </a:r>
            <a:r>
              <a:rPr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Estratégia Inicial</a:t>
            </a:r>
          </a:p>
          <a:p>
            <a:pPr>
              <a:lnSpc>
                <a:spcPct val="8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1,009 bebês &lt;1,000 g ao nascer randomizados para CPAP nasal(n=503) ou CPAP “ciclado”(n=504): </a:t>
            </a:r>
          </a:p>
          <a:p>
            <a:pPr>
              <a:lnSpc>
                <a:spcPct val="8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sem diferenças  nas taxas de DBP ou morte (odds ratio ajustada:, 1.09; 95% IC, 0.83 to 1.43; P= 0.56)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(</a:t>
            </a:r>
            <a:r>
              <a:rPr sz="22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sem diferenças  com a sincronização</a:t>
            </a: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</a:p>
          <a:p>
            <a:pPr>
              <a:lnSpc>
                <a:spcPct val="8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Sem diferenças significativas nas taxas de enterocolite necrosante, escape de ar, duração do suporte respiratório e tempo para alcançar dieta plena</a:t>
            </a:r>
          </a:p>
          <a:p>
            <a:pPr>
              <a:lnSpc>
                <a:spcPct val="8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b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</a:b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/>
            </a:r>
            <a:b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</a:br>
            <a:endParaRPr sz="2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5299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4763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01613" y="1854200"/>
            <a:ext cx="87566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>
                <a:hlinkClick r:id="rId3"/>
              </a:rPr>
              <a:t>A trial comparing noninvasive ventilation strategies in preterm infants.</a:t>
            </a:r>
            <a:endParaRPr lang="pt-BR"/>
          </a:p>
          <a:p>
            <a:pPr algn="ctr"/>
            <a:r>
              <a:rPr lang="pt-BR"/>
              <a:t>Kirpalani H, Millar D, Lemyre B, Yoder BA, Chiu A, Roberts RS; NIPPV Study Group.</a:t>
            </a:r>
          </a:p>
          <a:p>
            <a:pPr algn="ctr"/>
            <a:r>
              <a:rPr lang="pt-BR"/>
              <a:t>N Engl J Med. 2013 Aug 15;369(7):611-620. </a:t>
            </a:r>
            <a:r>
              <a:rPr lang="pt-BR">
                <a:solidFill>
                  <a:srgbClr val="0000FF"/>
                </a:solidFill>
              </a:rPr>
              <a:t>Artigo Integral!</a:t>
            </a:r>
          </a:p>
        </p:txBody>
      </p:sp>
      <p:sp>
        <p:nvSpPr>
          <p:cNvPr id="55301" name="Text Box 5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581025" y="1116013"/>
            <a:ext cx="8229600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Cânulas de alto fluxo (CAF):eliminação do CO2 do espaço nasofaríngeo e CPAP adicional</a:t>
            </a:r>
          </a:p>
          <a:p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Metanálise recente (2016)com 15 estudos (439 RN) não mostrou diferença da CAF nas taxas de morte ou DBP em relação com o uso de CPAP nasal como suporte respiratório primário</a:t>
            </a:r>
          </a:p>
          <a:p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Usado na pós-extubação: sem diferença na falha de extubação, morte ou DBP</a:t>
            </a:r>
          </a:p>
          <a:p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No entanto: mais tempo de suporte respiratório e </a:t>
            </a:r>
            <a:r>
              <a:rPr sz="1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MENOS TRAUMA NASAL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</a:p>
          <a:p>
            <a:pPr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(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High flow nasal cannula for respiratory support in preterm infants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 tooltip="The Cochrane database of systematic reviews."/>
              </a:rPr>
              <a:t>Cochrane Database Syst Rev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</a:t>
            </a:r>
          </a:p>
          <a:p>
            <a:endParaRPr sz="1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6323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36688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58750" name="Group 30"/>
          <p:cNvGraphicFramePr>
            <a:graphicFrameLocks noGrp="1"/>
          </p:cNvGraphicFramePr>
          <p:nvPr/>
        </p:nvGraphicFramePr>
        <p:xfrm>
          <a:off x="398463" y="6267450"/>
          <a:ext cx="8509000" cy="457200"/>
        </p:xfrm>
        <a:graphic>
          <a:graphicData uri="http://schemas.openxmlformats.org/drawingml/2006/table">
            <a:tbl>
              <a:tblPr/>
              <a:tblGrid>
                <a:gridCol w="2017712"/>
                <a:gridCol w="3703638"/>
                <a:gridCol w="2787650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5"/>
                        </a:rPr>
                        <a:t>Protocolo da Cânula de Alto Fluxo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5"/>
                        </a:rPr>
                        <a:t>Marcela Soares e Equipe de Fisioterapeutas da UTI Neonatal do HMIB/SES/DF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5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6334" name="Picture 8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16763" y="63214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35" name="Text Box 31"/>
          <p:cNvSpPr txBox="1">
            <a:spLocks/>
          </p:cNvSpPr>
          <p:nvPr/>
        </p:nvSpPr>
        <p:spPr bwMode="auto">
          <a:xfrm>
            <a:off x="106363" y="-273050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56336" name="Picture 3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7975" y="3214688"/>
            <a:ext cx="4768850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37" name="Rectangle 33"/>
          <p:cNvSpPr>
            <a:spLocks noChangeArrowheads="1"/>
          </p:cNvSpPr>
          <p:nvPr/>
        </p:nvSpPr>
        <p:spPr bwMode="auto">
          <a:xfrm>
            <a:off x="0" y="5391150"/>
            <a:ext cx="1674813" cy="5492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000" b="1">
                <a:solidFill>
                  <a:srgbClr val="FFFF00"/>
                </a:solidFill>
              </a:rPr>
              <a:t>Temos usado CAF como estudo (e na pós-extubação)</a:t>
            </a:r>
          </a:p>
        </p:txBody>
      </p:sp>
      <p:sp>
        <p:nvSpPr>
          <p:cNvPr id="56338" name="Line 34"/>
          <p:cNvSpPr>
            <a:spLocks noChangeShapeType="1"/>
          </p:cNvSpPr>
          <p:nvPr/>
        </p:nvSpPr>
        <p:spPr bwMode="auto">
          <a:xfrm>
            <a:off x="239713" y="5943600"/>
            <a:ext cx="246062" cy="193675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56339" name="Picture 3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64288" y="4398963"/>
            <a:ext cx="798512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40" name="Text Box 38"/>
          <p:cNvSpPr txBox="1">
            <a:spLocks noChangeArrowheads="1"/>
          </p:cNvSpPr>
          <p:nvPr/>
        </p:nvSpPr>
        <p:spPr bwMode="auto">
          <a:xfrm>
            <a:off x="6627813" y="3149600"/>
            <a:ext cx="19637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rgbClr val="FF0000"/>
                </a:solidFill>
              </a:rPr>
              <a:t>       </a:t>
            </a:r>
            <a:r>
              <a:rPr lang="pt-BR" sz="1400" b="1">
                <a:solidFill>
                  <a:srgbClr val="FF3399"/>
                </a:solidFill>
              </a:rPr>
              <a:t>NO ENTANTO...</a:t>
            </a:r>
          </a:p>
          <a:p>
            <a:r>
              <a:rPr lang="pt-BR" sz="1400" b="1">
                <a:solidFill>
                  <a:srgbClr val="FF0000"/>
                </a:solidFill>
              </a:rPr>
              <a:t>Falha de tratamento</a:t>
            </a:r>
          </a:p>
          <a:p>
            <a:r>
              <a:rPr lang="pt-BR" sz="1400" b="1">
                <a:solidFill>
                  <a:srgbClr val="FF0000"/>
                </a:solidFill>
              </a:rPr>
              <a:t>quando usado como </a:t>
            </a:r>
          </a:p>
          <a:p>
            <a:r>
              <a:rPr lang="pt-BR" sz="1400" b="1">
                <a:solidFill>
                  <a:srgbClr val="FF0000"/>
                </a:solidFill>
              </a:rPr>
              <a:t>suporte primário</a:t>
            </a:r>
          </a:p>
        </p:txBody>
      </p:sp>
      <p:sp>
        <p:nvSpPr>
          <p:cNvPr id="56341" name="Text Box 40"/>
          <p:cNvSpPr txBox="1">
            <a:spLocks noChangeArrowheads="1"/>
          </p:cNvSpPr>
          <p:nvPr/>
        </p:nvSpPr>
        <p:spPr bwMode="auto">
          <a:xfrm>
            <a:off x="6397625" y="4057650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CAF</a:t>
            </a:r>
          </a:p>
        </p:txBody>
      </p:sp>
      <p:pic>
        <p:nvPicPr>
          <p:cNvPr id="56342" name="Picture 4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56513" y="4394200"/>
            <a:ext cx="1155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43" name="Text Box 42"/>
          <p:cNvSpPr txBox="1">
            <a:spLocks noChangeArrowheads="1"/>
          </p:cNvSpPr>
          <p:nvPr/>
        </p:nvSpPr>
        <p:spPr bwMode="auto">
          <a:xfrm>
            <a:off x="7777163" y="4084638"/>
            <a:ext cx="819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CPAP</a:t>
            </a:r>
          </a:p>
        </p:txBody>
      </p:sp>
      <p:sp>
        <p:nvSpPr>
          <p:cNvPr id="56344" name="Text Box 43"/>
          <p:cNvSpPr txBox="1">
            <a:spLocks noChangeArrowheads="1"/>
          </p:cNvSpPr>
          <p:nvPr/>
        </p:nvSpPr>
        <p:spPr bwMode="auto">
          <a:xfrm>
            <a:off x="7081838" y="4525963"/>
            <a:ext cx="7540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1">
                <a:solidFill>
                  <a:srgbClr val="0000FF"/>
                </a:solidFill>
              </a:rPr>
              <a:t>P&lt;0.001</a:t>
            </a:r>
          </a:p>
        </p:txBody>
      </p:sp>
      <p:sp>
        <p:nvSpPr>
          <p:cNvPr id="56345" name="Rectangle 44"/>
          <p:cNvSpPr>
            <a:spLocks noChangeArrowheads="1"/>
          </p:cNvSpPr>
          <p:nvPr/>
        </p:nvSpPr>
        <p:spPr bwMode="auto">
          <a:xfrm>
            <a:off x="6342063" y="4959350"/>
            <a:ext cx="2665412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en-US" sz="1200">
                <a:hlinkClick r:id="rId10"/>
              </a:rPr>
              <a:t>Nasal High-Flow Therapy for Primary Respiratory Support in Preterm Infants.</a:t>
            </a:r>
            <a:r>
              <a:rPr lang="en-US" sz="1200"/>
              <a:t>Roberts CTet al.</a:t>
            </a:r>
            <a:r>
              <a:rPr lang="pt-BR" sz="1200"/>
              <a:t>N Engl J Med. 2016 Sep 22;375(12):1142-51. </a:t>
            </a:r>
            <a:r>
              <a:rPr lang="pt-BR" sz="1200">
                <a:solidFill>
                  <a:srgbClr val="0000FF"/>
                </a:solidFill>
              </a:rPr>
              <a:t>Artigo Integral</a:t>
            </a:r>
            <a:r>
              <a:rPr lang="pt-BR" sz="1200"/>
              <a:t>!</a:t>
            </a:r>
          </a:p>
        </p:txBody>
      </p:sp>
      <p:sp>
        <p:nvSpPr>
          <p:cNvPr id="56346" name="Rectangle 27"/>
          <p:cNvSpPr>
            <a:spLocks noChangeArrowheads="1"/>
          </p:cNvSpPr>
          <p:nvPr/>
        </p:nvSpPr>
        <p:spPr bwMode="auto">
          <a:xfrm>
            <a:off x="4468813" y="690563"/>
            <a:ext cx="20002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b="1">
                <a:solidFill>
                  <a:srgbClr val="0000FF"/>
                </a:solidFill>
              </a:rPr>
              <a:t>Estratégia Inicial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412750" y="1901825"/>
            <a:ext cx="82296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Passei quase toda a minha carreira lidando com ventilação mecânica e agora espero em 30 minutos convencê-los a não usá-la. </a:t>
            </a:r>
          </a:p>
          <a:p>
            <a:pPr>
              <a:lnSpc>
                <a:spcPct val="80000"/>
              </a:lnSpc>
            </a:pP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Da Rede Neonatal italiana, publicados por Gagliardi et (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Do differences in </a:t>
            </a:r>
            <a:r>
              <a:rPr altLang="ko-KR" sz="20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delivery room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 </a:t>
            </a:r>
            <a:r>
              <a:rPr altLang="ko-KR" sz="20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intubation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 explain different rates of bronchopulmonary dysplasia between hospitals?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it-IT"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Gagliardi L et al. 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Dis Child Fetal Neonatal Ed. 2011 Jan;96(1):F30-5) </a:t>
            </a:r>
          </a:p>
          <a:p>
            <a:pPr>
              <a:lnSpc>
                <a:spcPct val="80000"/>
              </a:lnSpc>
            </a:pPr>
            <a:endParaRPr altLang="ko-KR"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altLang="ko-KR"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altLang="ko-KR"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Então, como podemos evitar esta ventilação mecânica? </a:t>
            </a:r>
            <a:r>
              <a:rPr lang="en-US"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</a:t>
            </a:r>
            <a:r>
              <a:rPr lang="en-US" altLang="ko-KR" sz="18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How can we keep babies off mechanical ventilation?</a:t>
            </a:r>
            <a:r>
              <a:rPr lang="en-US"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</a:t>
            </a: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Já lhes digo: </a:t>
            </a:r>
            <a:r>
              <a:rPr altLang="ko-KR" sz="18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inicie a VM a menos que  esteja claramente justificada.</a:t>
            </a: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Use formas alternativas: CPAP nasal, NIPPV (</a:t>
            </a:r>
            <a:r>
              <a:rPr altLang="ko-KR" sz="18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nasal intermittent posite pressure ventilation</a:t>
            </a: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). </a:t>
            </a:r>
            <a:r>
              <a:rPr altLang="ko-KR" sz="18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Descontinue a ventilação logo que possível; desmame agressivamente para um suporte respiratório menos invasivo.</a:t>
            </a: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Esta é a mensagem que quero deixar a todos aqui em Miami. Sei que nem sempre é possível, mas devemos sempre tentar.</a:t>
            </a:r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7347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7913" y="709613"/>
            <a:ext cx="7461250" cy="1176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57348" name="Pictur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3038" y="3609975"/>
            <a:ext cx="5649912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Text Box 1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317500" y="1811338"/>
            <a:ext cx="8686800" cy="4625975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  <a:buFont typeface="StarSymbol"/>
              <a:buNone/>
            </a:pP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Ventilation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in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Extremely Preterm Infants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and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Respiratory Function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at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8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Years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.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Doyle LW et al .Engl J Med. 2017 Jul 27;377(4):329-337.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Comparação de três coortes: 1991-1992/</a:t>
            </a:r>
            <a:r>
              <a:rPr sz="17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1997/2005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7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N=225 RN    151         170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</a:t>
            </a:r>
            <a:r>
              <a:rPr sz="17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Aumento da dependência de oxigênio às 36 semanas </a:t>
            </a:r>
          </a:p>
          <a:p>
            <a:pPr lvl="1" eaLnBrk="1" hangingPunct="1">
              <a:lnSpc>
                <a:spcPct val="80000"/>
              </a:lnSpc>
            </a:pP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1997 vs 2005(</a:t>
            </a:r>
            <a:r>
              <a:rPr sz="17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OR Ajustada 2.67; IC 95% 1.60 to 4.46</a:t>
            </a: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</a:p>
          <a:p>
            <a:pPr lvl="1" eaLnBrk="1" hangingPunct="1">
              <a:lnSpc>
                <a:spcPct val="80000"/>
              </a:lnSpc>
            </a:pP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função pulmonar não foi melhor em 2005 em relação a 1997</a:t>
            </a:r>
          </a:p>
          <a:p>
            <a:pPr lvl="1" eaLnBrk="1" hangingPunct="1">
              <a:lnSpc>
                <a:spcPct val="80000"/>
              </a:lnSpc>
            </a:pPr>
            <a:r>
              <a:rPr sz="17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Possíveis explicações</a:t>
            </a: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lang="pt-PT" sz="1800" b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 nasal está sendo usada em excesso</a:t>
            </a:r>
            <a:r>
              <a:rPr lang="pt-PT" sz="18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. </a:t>
            </a:r>
          </a:p>
          <a:p>
            <a:pPr algn="ctr" eaLnBrk="1" hangingPunct="1">
              <a:lnSpc>
                <a:spcPct val="80000"/>
              </a:lnSpc>
              <a:buFont typeface="StarSymbol"/>
              <a:buNone/>
            </a:pPr>
            <a:r>
              <a:rPr lang="pt-PT" sz="18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Ao longo do tempo, o limiar para iniciar CPAP nasal diminuiu substancialmente e uso excessivo (10 dias a mais na coorte de 2005)</a:t>
            </a:r>
          </a:p>
          <a:p>
            <a:pPr algn="ctr" eaLnBrk="1" hangingPunct="1">
              <a:lnSpc>
                <a:spcPct val="80000"/>
              </a:lnSpc>
              <a:buFont typeface="StarSymbol"/>
              <a:buNone/>
            </a:pPr>
            <a:r>
              <a:rPr lang="pt-PT" altLang="ja-JP" sz="17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Acreditamos que menos é mais sim (É BOM!), a partir das evidências disponíveis, MAS nem tudo que é bom, MAIS é MELHOR! </a:t>
            </a: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lvl="1" eaLnBrk="1" hangingPunct="1">
              <a:lnSpc>
                <a:spcPct val="80000"/>
              </a:lnSpc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eaLnBrk="1" hangingPunct="1">
              <a:lnSpc>
                <a:spcPct val="80000"/>
              </a:lnSpc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9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8371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788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8372" name="Rectangle 5"/>
          <p:cNvSpPr>
            <a:spLocks noChangeArrowheads="1"/>
          </p:cNvSpPr>
          <p:nvPr/>
        </p:nvSpPr>
        <p:spPr bwMode="auto">
          <a:xfrm>
            <a:off x="908050" y="1146175"/>
            <a:ext cx="775335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70C0"/>
                </a:solidFill>
              </a:rPr>
              <a:t>Ventilação em prematuros extremos e função respiratória aos 8 anos </a:t>
            </a:r>
            <a:r>
              <a:rPr lang="pt-BR" b="1"/>
              <a:t/>
            </a:r>
            <a:br>
              <a:rPr lang="pt-BR" b="1"/>
            </a:br>
            <a:endParaRPr lang="pt-BR" b="1"/>
          </a:p>
        </p:txBody>
      </p:sp>
      <p:sp>
        <p:nvSpPr>
          <p:cNvPr id="58373" name="Text Box 8"/>
          <p:cNvSpPr txBox="1">
            <a:spLocks noChangeArrowheads="1"/>
          </p:cNvSpPr>
          <p:nvPr/>
        </p:nvSpPr>
        <p:spPr bwMode="auto">
          <a:xfrm>
            <a:off x="7126288" y="3098800"/>
            <a:ext cx="201771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400">
                <a:solidFill>
                  <a:srgbClr val="0000FF"/>
                </a:solidFill>
              </a:rPr>
              <a:t>Uso de mais ventilação</a:t>
            </a:r>
          </a:p>
          <a:p>
            <a:pPr algn="ctr"/>
            <a:r>
              <a:rPr lang="pt-BR" sz="1400">
                <a:solidFill>
                  <a:srgbClr val="0000FF"/>
                </a:solidFill>
              </a:rPr>
              <a:t>não invasiva</a:t>
            </a:r>
          </a:p>
        </p:txBody>
      </p:sp>
      <p:sp>
        <p:nvSpPr>
          <p:cNvPr id="58374" name="Line 10"/>
          <p:cNvSpPr>
            <a:spLocks noChangeShapeType="1"/>
          </p:cNvSpPr>
          <p:nvPr/>
        </p:nvSpPr>
        <p:spPr bwMode="auto">
          <a:xfrm flipV="1">
            <a:off x="5792788" y="3014663"/>
            <a:ext cx="334962" cy="158750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8375" name="Line 11"/>
          <p:cNvSpPr>
            <a:spLocks noChangeShapeType="1"/>
          </p:cNvSpPr>
          <p:nvPr/>
        </p:nvSpPr>
        <p:spPr bwMode="auto">
          <a:xfrm flipV="1">
            <a:off x="6423025" y="3028950"/>
            <a:ext cx="334963" cy="158750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graphicFrame>
        <p:nvGraphicFramePr>
          <p:cNvPr id="186399" name="Group 31"/>
          <p:cNvGraphicFramePr>
            <a:graphicFrameLocks noGrp="1"/>
          </p:cNvGraphicFramePr>
          <p:nvPr/>
        </p:nvGraphicFramePr>
        <p:xfrm>
          <a:off x="231775" y="6219825"/>
          <a:ext cx="8445500" cy="639763"/>
        </p:xfrm>
        <a:graphic>
          <a:graphicData uri="http://schemas.openxmlformats.org/drawingml/2006/table">
            <a:tbl>
              <a:tblPr/>
              <a:tblGrid>
                <a:gridCol w="7785100"/>
                <a:gridCol w="660400"/>
              </a:tblGrid>
              <a:tr h="569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Ventilação em prematuros extremos e função respiratória aos 8 anos.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Autor(es):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Doyle LW, Carse E, Adams AM, Ranganathan S et al. Apresentação: Ivone Natalia Solarte Agredo, Fernanda Garcez,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8379" name="Picture 14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54963" y="63134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80" name="Text Box 32"/>
          <p:cNvSpPr txBox="1">
            <a:spLocks noChangeArrowheads="1"/>
          </p:cNvSpPr>
          <p:nvPr/>
        </p:nvSpPr>
        <p:spPr bwMode="auto">
          <a:xfrm>
            <a:off x="3627438" y="708025"/>
            <a:ext cx="161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POLÊMICA!!!</a:t>
            </a:r>
          </a:p>
        </p:txBody>
      </p:sp>
      <p:sp>
        <p:nvSpPr>
          <p:cNvPr id="58381" name="Text Box 14"/>
          <p:cNvSpPr txBox="1">
            <a:spLocks noChangeArrowheads="1"/>
          </p:cNvSpPr>
          <p:nvPr/>
        </p:nvSpPr>
        <p:spPr bwMode="auto">
          <a:xfrm>
            <a:off x="3529013" y="139065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99"/>
                </a:solidFill>
              </a:rPr>
              <a:t>Austrália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431800" y="2586038"/>
            <a:ext cx="8712200" cy="4389437"/>
          </a:xfrm>
          <a:noFill/>
        </p:spPr>
        <p:txBody>
          <a:bodyPr numCol="1">
            <a:prstTxWarp prst="textNoShape">
              <a:avLst/>
            </a:prstTxWarp>
          </a:bodyPr>
          <a:lstStyle/>
          <a:p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2005-2008: 3980 RN(Era 1)  x 2010-2013: 5137 RN(Era 2)</a:t>
            </a:r>
          </a:p>
          <a:p>
            <a:pPr algn="ctr">
              <a:buFont typeface="StarSymbol"/>
              <a:buNone/>
            </a:pPr>
            <a:r>
              <a:rPr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Era 1: mais DBP (aOR*: 1,19 (1,07-1,33), principalmente nos RN&lt;26 semanas: ORa:1,34-IC a 95%:1,34-1.66)</a:t>
            </a:r>
          </a:p>
          <a:p>
            <a:pPr algn="ctr">
              <a:buFont typeface="StarSymbol"/>
              <a:buNone/>
            </a:pP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-não houve diferença na quantidade de uso de surfactante entre as duas Eras (aOR: 1,0;IC a 95%:0,89-1,13)</a:t>
            </a:r>
          </a:p>
          <a:p>
            <a:pPr algn="ctr">
              <a:buFont typeface="StarSymbol"/>
              <a:buNone/>
            </a:pPr>
            <a:r>
              <a:rPr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-No entanto, usou-se mais na Era 1 SURFACTANTE PROFILÁTICO</a:t>
            </a:r>
          </a:p>
        </p:txBody>
      </p:sp>
      <p:pic>
        <p:nvPicPr>
          <p:cNvPr id="59395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5700" y="104775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9396" name="Rectangle 5"/>
          <p:cNvSpPr>
            <a:spLocks noChangeArrowheads="1"/>
          </p:cNvSpPr>
          <p:nvPr/>
        </p:nvSpPr>
        <p:spPr bwMode="auto">
          <a:xfrm>
            <a:off x="141288" y="1517650"/>
            <a:ext cx="9002712" cy="850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1400">
                <a:hlinkClick r:id="rId3"/>
              </a:rPr>
              <a:t>Surfactant utilization and short-term outcomes in an era of non-invasive respiratory support in Canadian neonatal intensive care units.</a:t>
            </a:r>
            <a:r>
              <a:rPr lang="pt-BR" sz="1400"/>
              <a:t>Raghuram K, Mukerji A, Young J, Yee W, Seshia M, Dow K, Shah V.J Perinatol. 2017 Sep;37(9):1017-1023. doi: 10.1038/jp.2017.98. Epub 2017 Jun 29.PMID: 28661515</a:t>
            </a:r>
          </a:p>
          <a:p>
            <a:pPr algn="ctr" eaLnBrk="0" hangingPunct="0"/>
            <a:endParaRPr lang="pt-BR" sz="1400"/>
          </a:p>
        </p:txBody>
      </p:sp>
      <p:sp>
        <p:nvSpPr>
          <p:cNvPr id="59397" name="Text Box 6"/>
          <p:cNvSpPr txBox="1">
            <a:spLocks noChangeArrowheads="1"/>
          </p:cNvSpPr>
          <p:nvPr/>
        </p:nvSpPr>
        <p:spPr bwMode="auto">
          <a:xfrm>
            <a:off x="0" y="6491288"/>
            <a:ext cx="297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*a</a:t>
            </a:r>
            <a:r>
              <a:rPr lang="pt-BR" b="1">
                <a:solidFill>
                  <a:srgbClr val="0000FF"/>
                </a:solidFill>
              </a:rPr>
              <a:t>OR: odds ratio ajustada</a:t>
            </a:r>
          </a:p>
        </p:txBody>
      </p:sp>
      <p:sp>
        <p:nvSpPr>
          <p:cNvPr id="59398" name="Text Box 7"/>
          <p:cNvSpPr txBox="1">
            <a:spLocks noChangeArrowheads="1"/>
          </p:cNvSpPr>
          <p:nvPr/>
        </p:nvSpPr>
        <p:spPr bwMode="auto">
          <a:xfrm>
            <a:off x="2867025" y="2125663"/>
            <a:ext cx="386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Rede Canadense de Neonatologia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412750" y="1901825"/>
            <a:ext cx="82296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</a:pP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Cerça de 50% dos bebês prematuros extremos com SDR falham ao suporte não invasivo</a:t>
            </a:r>
          </a:p>
          <a:p>
            <a:pPr>
              <a:lnSpc>
                <a:spcPct val="80000"/>
              </a:lnSpc>
            </a:pP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Objetivo da Ventilação Mecânica(VM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): proporcionar uma troca de gases sanguíneos "aceitável", minimizando o risco de lesões pulmonares, hipocapnias e distúrbios circulatórios</a:t>
            </a:r>
          </a:p>
          <a:p>
            <a:pPr algn="just">
              <a:lnSpc>
                <a:spcPct val="80000"/>
              </a:lnSpc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Princípio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recrutar pulmão atelectasiado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pela inflação e otimização do volume do pulmão para uma distribuição uniforme de volumes corrente a pressões ajustadas para impedir a atelectasia e a hiperinsuflação com exigência mínima do oxigênio.</a:t>
            </a:r>
          </a:p>
          <a:p>
            <a:pPr algn="just">
              <a:lnSpc>
                <a:spcPct val="80000"/>
              </a:lnSpc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Evitando: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Hiperinflação (vazamento de ar),pressão baixa (aletectasias), Volumes correntes (VC) altos (hipocapnia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), VC inadequadamente baixos após melhora da complacência pulmonar  (aumento do trabalho da respiração, agitação do bebê, hipercapnia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</a:p>
          <a:p>
            <a:pPr algn="just"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0419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8538" y="436563"/>
            <a:ext cx="7461250" cy="1176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0420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534988" y="1233488"/>
            <a:ext cx="8229600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Modos de ventilação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-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ventilação com pressão limitada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-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ventilação com volume alvo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(os volumes podem aumentar perigosamente durante a melhora da complacência pulmonar após a remoção do fluido pulmonar ou a administração do surfactante)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7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-ventilação oscilatória de alta freqüência (VOAF): quando são necessárias pressões elevadas para conseguir inflação pulmonar adequada (</a:t>
            </a: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Permite a troca de gases com volumes correntes muito baixos)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7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Qualquer que seja o modo padrão aceito de ventilação na sua Unidade, é importante que toda a Equipe esteja familiarizada com o seu uso</a:t>
            </a:r>
          </a:p>
          <a:p>
            <a:pPr>
              <a:lnSpc>
                <a:spcPct val="80000"/>
              </a:lnSpc>
            </a:pPr>
            <a:r>
              <a:rPr sz="17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Extubação:</a:t>
            </a: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o mais precoce possível, principalmente nos RN cujas mães apresentaram corioamnionite.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Segundo Bancalari e Claure, os preditores de sucesso na extubação são: nível de FiO2 e suporte ventilatório </a:t>
            </a:r>
          </a:p>
          <a:p>
            <a:pPr lvl="1">
              <a:lnSpc>
                <a:spcPct val="80000"/>
              </a:lnSpc>
            </a:pP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FiO2: 30 – 40%; FR&lt; 15; PIP: 15 cmH2O; Níveis de gases aceitáveis; (MAP:7-8  cmH2O</a:t>
            </a:r>
          </a:p>
          <a:p>
            <a:pPr lvl="1" algn="ctr">
              <a:lnSpc>
                <a:spcPct val="80000"/>
              </a:lnSpc>
              <a:buFont typeface="StarSymbol"/>
              <a:buNone/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Manter a estabilidade dos RN prematuros extremos no respirador por mais tempo não melhora a chance de sucesso da extubação</a:t>
            </a:r>
          </a:p>
          <a:p>
            <a:pPr lvl="1"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A randomized trial of delayed extubation for the reduction of reintubation in extremely preterm infants.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Danan C, et al. Pulmonol. 2008 Feb;43(2):117-24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</a:t>
            </a:r>
          </a:p>
          <a:p>
            <a:pPr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1443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4450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1444" name="Text Box 4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404813" y="1206500"/>
            <a:ext cx="8229600" cy="5313363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Marcadores de sucesso de extubação:</a:t>
            </a:r>
          </a:p>
          <a:p>
            <a:pPr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Markers of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Successful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Extubation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in Extremely Preterm Infants, and Morbidity After Failed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Extubation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.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Chawla S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 et al J Pediatr. 2017 Jun 6. pii: S0022-3476(17)30597-8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endParaRPr sz="1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maior idade gestacional,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maior Apgar aos 5 minutos,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maior pH antes da extubação;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menor pico de FiO2 24 horas antes da extubação,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menor PaCO2, 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menor FiO2,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Classificação AIG</a:t>
            </a:r>
            <a:r>
              <a:rPr altLang="ja-JP" sz="12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(o PIG associar-se a um menor crescimento pulmonar)</a:t>
            </a:r>
          </a:p>
          <a:p>
            <a:pPr>
              <a:lnSpc>
                <a:spcPct val="80000"/>
              </a:lnSpc>
              <a:buFont typeface="StarSymbol"/>
              <a:buNone/>
            </a:pPr>
            <a:endParaRPr altLang="ja-JP" sz="1200" smtClean="0">
              <a:latin typeface="Constantia" pitchFamily="18" charset="0"/>
              <a:ea typeface="MS PGothic" pitchFamily="34" charset="-128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altLang="ko-KR" sz="1600" b="1" smtClean="0">
                <a:solidFill>
                  <a:srgbClr val="0000FF"/>
                </a:solidFill>
                <a:latin typeface="Constantia" pitchFamily="18" charset="0"/>
                <a:ea typeface="Gulim" pitchFamily="34" charset="-127"/>
                <a:cs typeface="Mangal" pitchFamily="18" charset="0"/>
              </a:rPr>
              <a:t>CPAP nasal faixa de 7-9 cmH2O  foi mais eficaz na redução do insucesso da extubação  em relação a CPAP nasal com 4-6cmH20 em recém-nascidos com lesão pulmonar residual, sem evidência de efeitos adversos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ventilação com pressão positiva intermitente nasal (NIPPV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versus pressão positiva continua nasal (CPAPn) em  RN prematuros </a:t>
            </a: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após extubação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foi mais benéfica</a:t>
            </a:r>
          </a:p>
        </p:txBody>
      </p:sp>
      <p:pic>
        <p:nvPicPr>
          <p:cNvPr id="62467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0150" y="9525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2468" name="Text Box 4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graphicFrame>
        <p:nvGraphicFramePr>
          <p:cNvPr id="162844" name="Group 28"/>
          <p:cNvGraphicFramePr>
            <a:graphicFrameLocks noGrp="1"/>
          </p:cNvGraphicFramePr>
          <p:nvPr/>
        </p:nvGraphicFramePr>
        <p:xfrm>
          <a:off x="315913" y="2184400"/>
          <a:ext cx="8709025" cy="641350"/>
        </p:xfrm>
        <a:graphic>
          <a:graphicData uri="http://schemas.openxmlformats.org/drawingml/2006/table">
            <a:tbl>
              <a:tblPr/>
              <a:tblGrid>
                <a:gridCol w="2903537"/>
                <a:gridCol w="2901950"/>
                <a:gridCol w="2903538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Marcadores de extubação com sucesso nos recém-nascidos extremamente prematuros e morbidade após falha de extubação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Chawla S et al. Apresentação: Fellipe Marques, Isabela Frota, Letícia Braga ,Rayssa Carvalho,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 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2479" name="Picture 8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73925" y="230346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80" name="Picture 32" descr="Clique aqui para ver o artigo">
            <a:hlinkClick r:id="rId6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18513" y="619283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81" name="Picture 53" descr="Clique aqui para ver o artigo">
            <a:hlinkClick r:id="rId7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66125" y="554990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17500" y="1144588"/>
            <a:ext cx="8229600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</a:pPr>
            <a:r>
              <a:rPr sz="2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Terapia com Cafeína</a:t>
            </a:r>
          </a:p>
          <a:p>
            <a:pPr algn="just"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Facilitou a extubação precoce com uma redução significativa da DBP, e o seguimento aos 18 meses mostrou uma redução na neuro-incapacidade.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Estudos recentes dão apoio ao seu uso mais precoce em termos de prevenção de DBP</a:t>
            </a:r>
          </a:p>
          <a:p>
            <a:pPr algn="just"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Estudo de Davis PG et al  (2010), iniciando a cafeína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&lt;=3 dias versos &gt;3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dias, mostrou  que os que receberam mais precocemente ficaram menos tempo em ventilação mecânica e menos tempo em pressão positiva. </a:t>
            </a:r>
            <a:r>
              <a:rPr lang="en-US"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Parece que o uso precoce é bom</a:t>
            </a:r>
            <a:r>
              <a:rPr lang="en-US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</a:t>
            </a:r>
            <a:r>
              <a:rPr lang="en-US" sz="20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Caffeine</a:t>
            </a:r>
            <a:r>
              <a:rPr lang="en-US"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 for Apnea of Prematurity trial: benefits may vary in subgroups.</a:t>
            </a:r>
            <a:r>
              <a:rPr lang="en-US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en-US"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Davis PG et al. 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J Pediatr. 2010 Mar;156(3):382-7. </a:t>
            </a:r>
          </a:p>
          <a:p>
            <a:pPr algn="just"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Analisando os estudos restropectivos, como o de Lodha e tal, incluindo 5101 prematuros com cafeína precoce (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primeiros 2 dias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), foi observado menos morte ou displasia broncopulmonar (OR=0,81 com IC a 95% de 0,67-0,98) e menos canal arterial patente (OR: 0,74 com IC a 05% de 0,062-0,89) (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Association of early 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caffeine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 administration and neonatal outcomes in very preterm neonates.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Lodha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 A et al. (Rede Canadense de Neonatologia) JAMA Pediatr.2015Jan;169(1):33-8. 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Artigo Integral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!</a:t>
            </a:r>
            <a:endParaRPr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400" b="1" smtClean="0">
              <a:solidFill>
                <a:srgbClr val="0000FF"/>
              </a:solidFill>
              <a:latin typeface="Constantia" pitchFamily="18" charset="0"/>
              <a:ea typeface="Gulim" pitchFamily="34" charset="-127"/>
              <a:cs typeface="Mangal" pitchFamily="18" charset="0"/>
            </a:endParaRPr>
          </a:p>
        </p:txBody>
      </p:sp>
      <p:pic>
        <p:nvPicPr>
          <p:cNvPr id="63491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8388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5">
            <a:lum bright="18000"/>
          </a:blip>
          <a:srcRect/>
          <a:stretch>
            <a:fillRect/>
          </a:stretch>
        </p:blipFill>
        <p:spPr bwMode="auto">
          <a:xfrm>
            <a:off x="7543800" y="139700"/>
            <a:ext cx="12477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176213" y="2024063"/>
            <a:ext cx="8229600" cy="5907087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  <a:buFont typeface="StarSymbol"/>
              <a:buNone/>
            </a:pPr>
            <a:r>
              <a:rPr sz="2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Terapia com Cafeína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Facilitar o desmame da ventilação mecânica (VM); nos RN&lt;1250G com alto risco de VM tratados com apoio respiratório não invasivo invasivo (Consenso Europeu)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Dobson NR  et al (2014) , incluindo 62056 RN de muito baixo peso recebendo cafeína precoce (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primeiros 3 dias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), relataram</a:t>
            </a:r>
          </a:p>
          <a:p>
            <a:pPr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menos Displasia broncopulmonar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(23,1% versos 30,7% e OR de 0,68 com IC a 95% de 0,63-0,73), </a:t>
            </a:r>
          </a:p>
          <a:p>
            <a:pPr>
              <a:lnSpc>
                <a:spcPct val="80000"/>
              </a:lnSpc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menos tempo em ventilação mecânica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(média de diferença de 6 dias, com P&lt;0,001),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menos canal arterial patente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(OR de 0,60 com IC a 95% de 0,55-0,65)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Trends in caffeine use and association between clinical outcomes and timing of therapy in very low birth weight infants.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Dobson NRet al J Pediatr. 2014 May;164(5):992-998.e3.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Artigo Integral!</a:t>
            </a:r>
            <a:r>
              <a:rPr sz="2000" b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  <a:endParaRPr sz="2000" smtClean="0">
              <a:solidFill>
                <a:schemeClr val="tx1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2000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4515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7400" y="80010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81888" y="728663"/>
            <a:ext cx="1247775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07975" y="1595438"/>
            <a:ext cx="8229600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Terapia com Cafeína aumenta o sucesso da administração menos invasiva do surfactante (Mini-Insure)?</a:t>
            </a:r>
          </a:p>
          <a:p>
            <a:pPr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cafeína foi incorporada na estratégia de administração do surfactante menos invasivo (através de um cateter ou tubo de alimentação ) em vários estudos, não precoce, mas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muito precoce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 como no estudo de Kribs et al (2015): (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Nonintubated Surfactant Application vs Conventional Therapy in Extremely Preterm Infants: A Randomized Clinical Trial.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Kribs A 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et  al. JAMA Pediatr. 2015 Aug;169(8):723-30.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Artigo Integral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!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No estudo de Klebermass-Scherehof K et al (2013), a cafeína foi administrada na dose de 20mg/kg com 10 minutos de vida na Sala de Parto (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Less invasive surfactant administration in extremely preterm infants: impact on mortality andmorbidity.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Klebermass-Schrehof Ket al. Neonatology.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2013;103(4):252-8). </a:t>
            </a:r>
          </a:p>
          <a:p>
            <a:pPr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Segundo Hector Boix (Espanha):o que sabemos hoje sobre a cafeína:  é segura, reduz a displasia broncopulmonar, reduz os dias de ventilação mecânica, reduz os dias em ventilação por pressão positiva, reduz os dias em oxigênio, parece uma boa combinação com a ventilação não invasiva e com a administração surfactante minimamente invasiva e </a:t>
            </a:r>
            <a:r>
              <a:rPr sz="16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parece que o uso precoce (&lt;2-3 dias) é melhor do que o uso tardia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</a:p>
        </p:txBody>
      </p:sp>
      <p:pic>
        <p:nvPicPr>
          <p:cNvPr id="65539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8538" y="436563"/>
            <a:ext cx="7461250" cy="1176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96225" y="0"/>
            <a:ext cx="12477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8" descr="link2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6075" y="55102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2" name="Picture 22" descr="Clique aqui para ver o artigo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4163" y="40878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395288" y="1989138"/>
            <a:ext cx="8389937" cy="4868862"/>
          </a:xfrm>
          <a:solidFill>
            <a:schemeClr val="bg1"/>
          </a:solidFill>
        </p:spPr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Hipercapnia moderada (até 55 mmHg) foi considerada tolerável durante o desmame da VM, desde que o pH fosse aceitável (acima de 7,22), a fim de reduzir o tempo gasto na VM.</a:t>
            </a:r>
          </a:p>
          <a:p>
            <a:pPr algn="just">
              <a:lnSpc>
                <a:spcPct val="80000"/>
              </a:lnSpc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RN abaixo de </a:t>
            </a:r>
            <a:r>
              <a:rPr sz="13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1500g </a:t>
            </a:r>
            <a:r>
              <a:rPr sz="13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  <a:sym typeface="Wingdings" pitchFamily="2" charset="2"/>
              </a:rPr>
              <a:t>(idade gestacional≤30 semanas):</a:t>
            </a: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  <a:sym typeface="Wingdings" pitchFamily="2" charset="2"/>
              </a:rPr>
              <a:t> 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evidenciou o baixo fluxo sanguíneo cerebral nos pré-termos ao nascer com aumento  nos primeiros 3 dias de vida, mostrando o ciclo da isquemia-reperfusão no desencadeamento da hemorragia intraventricular nos pré-termos. </a:t>
            </a:r>
          </a:p>
          <a:p>
            <a:pPr algn="just">
              <a:lnSpc>
                <a:spcPct val="80000"/>
              </a:lnSpc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mostrou que o aumento dos níveis de CO2 , coincide com a fase de reperfusão sistêmica e cerebral e pode também aumentar a reperfusão cerebral nos pacientes que subsequentemente desenvolveram hemorragia peri/intraventricular </a:t>
            </a:r>
          </a:p>
          <a:p>
            <a:pPr algn="just">
              <a:lnSpc>
                <a:spcPct val="80000"/>
              </a:lnSpc>
            </a:pPr>
            <a:r>
              <a:rPr lang="pt-PT"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PaCO2 &gt;52mmHg, há uma correlação muito forte com o FSC (50% da variabilidade do FSC pode ser explicada pelas mudanças na PaCO2).</a:t>
            </a:r>
            <a:endParaRPr sz="13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3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</a:t>
            </a:r>
            <a:r>
              <a:rPr sz="18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CO2 é o mais potente regulador do fluxo sanguíneo cerebral (FSC)</a:t>
            </a:r>
          </a:p>
          <a:p>
            <a:pPr algn="just">
              <a:lnSpc>
                <a:spcPct val="80000"/>
              </a:lnSpc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Interessante que </a:t>
            </a:r>
            <a:r>
              <a:rPr sz="13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partir do 2º - 3º  dia é que </a:t>
            </a:r>
            <a:r>
              <a:rPr lang="pt-PT" sz="13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vasculatura cerebral do recém-nascido pré-termo exibe a reatividade esperada a PaCO2 acima do limiar de 51-53 mmHg</a:t>
            </a:r>
          </a:p>
          <a:p>
            <a:pPr algn="just">
              <a:lnSpc>
                <a:spcPct val="80000"/>
              </a:lnSpc>
            </a:pPr>
            <a:r>
              <a:rPr lang="pt-PT"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  PaCO2 ELEVADA pode até ser protetora para os pulmões, no entanto é necessário encontrar um equilíbrio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lang="pt-PT"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estes RN (500-1500g) seria sábio evitar que o PaCO2 não ultrapasse 52 mmg Hg nos primeiros 3-4 dias de vida.</a:t>
            </a:r>
            <a:endParaRPr lang="pt-PT" sz="2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lang="pt-PT" sz="2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lang="pt-PT" sz="13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0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2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2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1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graphicFrame>
        <p:nvGraphicFramePr>
          <p:cNvPr id="168975" name="Group 15"/>
          <p:cNvGraphicFramePr>
            <a:graphicFrameLocks noGrp="1"/>
          </p:cNvGraphicFramePr>
          <p:nvPr/>
        </p:nvGraphicFramePr>
        <p:xfrm>
          <a:off x="0" y="1273175"/>
          <a:ext cx="8964613" cy="701675"/>
        </p:xfrm>
        <a:graphic>
          <a:graphicData uri="http://schemas.openxmlformats.org/drawingml/2006/table">
            <a:tbl>
              <a:tblPr/>
              <a:tblGrid>
                <a:gridCol w="2987675"/>
                <a:gridCol w="2989263"/>
                <a:gridCol w="2987675"/>
              </a:tblGrid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Mudan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as na circula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ão e hemorragia intracraniana ((22o Congresso Brasileiro de Perinatologia, 19-22 de novembro de 2014, Bras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lia)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nstantia" pitchFamily="18" charset="0"/>
                        <a:ea typeface="Microsoft YaHei" pitchFamily="34" charset="-122"/>
                        <a:cs typeface="Mangal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Shahab Noori (EUA). Realizado por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nstantia" pitchFamily="18" charset="0"/>
                        <a:ea typeface="Microsoft YaHei" pitchFamily="34" charset="-122"/>
                        <a:cs typeface="Mangal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6573" name="Picture 14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6288" y="140970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74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6325" y="0"/>
            <a:ext cx="7254875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474663" y="1216025"/>
            <a:ext cx="82296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Esteróides pós-natais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Os </a:t>
            </a:r>
            <a:r>
              <a:rPr sz="13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esteróides inalatórios 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podem ser recomendados para o uso de rotina para reduzir a DBP até que outros dados de segurança estejam disponíveis(:redução da DBP (OR:0,71-IC:0,53-0.97)porém com mais morte)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Budesonida + surfactante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incidência  de DBP/morte foi de 42% versos 66%  no grupo controle</a:t>
            </a:r>
            <a:endParaRPr sz="13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Reduz a inflamação pulmonar durante a fase aguda da SDR e limita potencialmente o tempo em VM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Considerar o uso no RN dependente do ventilador após 1-2 semanas</a:t>
            </a:r>
            <a:endParaRPr sz="16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r>
              <a:rPr sz="15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Recém-nascidos com mais de 10 dias em ventilação mecânica  com FiO2 acima de 30%, pressão média das vias aéreas (MAP) &gt;9cmH2O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dexametasona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nas seguintes doses (Doyle e cl):Dose total:-0,89mg/kg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-0,15mg/kg/dia-3 dias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-0,10mg/kg/dia-3 dias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-0,05mg/kg/dia-2 dias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-0,02mg/kg/dia-2 dias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5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Mais recentemente tem sido usado uma Calculadora de estimação de risco de morte/desabilidade (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BPD Outcome Estimator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):</a:t>
            </a:r>
            <a:r>
              <a:rPr sz="15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DBP grave+ moderada&gt;50%: Usa esteróide</a:t>
            </a:r>
            <a:r>
              <a:rPr sz="15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algn="ctr">
              <a:lnSpc>
                <a:spcPct val="80000"/>
              </a:lnSpc>
            </a:pPr>
            <a:endParaRPr sz="15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7587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2513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7588" name="Line 6"/>
          <p:cNvSpPr>
            <a:spLocks noChangeShapeType="1"/>
          </p:cNvSpPr>
          <p:nvPr/>
        </p:nvSpPr>
        <p:spPr bwMode="auto">
          <a:xfrm flipV="1">
            <a:off x="728663" y="6149975"/>
            <a:ext cx="808037" cy="149225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67589" name="Text Box 7"/>
          <p:cNvSpPr txBox="1">
            <a:spLocks noChangeArrowheads="1"/>
          </p:cNvSpPr>
          <p:nvPr/>
        </p:nvSpPr>
        <p:spPr bwMode="auto">
          <a:xfrm>
            <a:off x="1498600" y="6037263"/>
            <a:ext cx="22018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/>
              <a:t>Use com o eslide em exibição</a:t>
            </a:r>
            <a:endParaRPr lang="pt-BR"/>
          </a:p>
        </p:txBody>
      </p:sp>
      <p:pic>
        <p:nvPicPr>
          <p:cNvPr id="67590" name="Picture 9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8163" y="1863725"/>
            <a:ext cx="3111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1" name="AutoShape 29"/>
          <p:cNvSpPr>
            <a:spLocks/>
          </p:cNvSpPr>
          <p:nvPr/>
        </p:nvSpPr>
        <p:spPr bwMode="auto">
          <a:xfrm>
            <a:off x="8555038" y="1582738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7592" name="AutoShape 30"/>
          <p:cNvSpPr>
            <a:spLocks/>
          </p:cNvSpPr>
          <p:nvPr/>
        </p:nvSpPr>
        <p:spPr bwMode="auto">
          <a:xfrm>
            <a:off x="377825" y="153035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668338" y="1539875"/>
            <a:ext cx="8229600" cy="5318125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  <a:buFont typeface="StarSymbol"/>
              <a:buNone/>
            </a:pPr>
            <a:r>
              <a:rPr lang="en-US"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Calculadora da National Institute of Child Health and Human Development (NICHD).</a:t>
            </a:r>
            <a:endParaRPr sz="18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Estimativa do risco de DBP: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https://neonatal.rti.org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 Ir em TOOLS-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BPD Outcome Estimator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– Vai abri uma calculadora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 </a:t>
            </a:r>
            <a:r>
              <a:rPr sz="13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Ao somar os riscos DBP moderada e DBP grave o resultado deve ser &gt; 50% para indicar uso de corticóide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 No caso da Valentina , filha de Kelly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Gestacional age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 26 semanas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Peso ao nascer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:</a:t>
            </a:r>
            <a:r>
              <a:rPr sz="13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nasceu com 425 mas como a calculadora só aceita acima de 500 gramas, colocamos 501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Sexo</a:t>
            </a:r>
            <a:r>
              <a:rPr sz="13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: feminino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Raça: Black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Dias de vida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25   (colocamos 28 porque as opções são  1,3,7,14, 21 ou 28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Tipo de assistência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IMV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FiO2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 40 (não precisa colocar %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  </a:t>
            </a:r>
            <a:r>
              <a:rPr sz="20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soma de risco displasia  moderada + severa = 67% ou seja &gt; 50% Então: faria corticóide</a:t>
            </a:r>
          </a:p>
        </p:txBody>
      </p:sp>
      <p:pic>
        <p:nvPicPr>
          <p:cNvPr id="68611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52513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8612" name="Rectangle 5"/>
          <p:cNvSpPr>
            <a:spLocks noChangeArrowheads="1"/>
          </p:cNvSpPr>
          <p:nvPr/>
        </p:nvSpPr>
        <p:spPr bwMode="auto">
          <a:xfrm>
            <a:off x="2835275" y="1216025"/>
            <a:ext cx="25590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b="1">
                <a:solidFill>
                  <a:srgbClr val="0000FF"/>
                </a:solidFill>
              </a:rPr>
              <a:t>Esteróides pós-natais</a:t>
            </a:r>
          </a:p>
        </p:txBody>
      </p:sp>
      <p:pic>
        <p:nvPicPr>
          <p:cNvPr id="68613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03900" y="4478338"/>
            <a:ext cx="3078163" cy="8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215900" y="1189038"/>
            <a:ext cx="8699500" cy="5668962"/>
          </a:xfrm>
        </p:spPr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  <a:buFont typeface="StarSymbol"/>
              <a:buNone/>
            </a:pPr>
            <a:r>
              <a:rPr sz="1400" b="1" i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Controle da Temperatura</a:t>
            </a:r>
            <a:r>
              <a:rPr sz="14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Manter a temperatura interna entre 36,5 e 37,5° C em todos os momentos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1400" b="1" i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Primeiros Fluidos e Apoio Nutricional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maioria dos bebês deve começar a receber fluidos por via intravenosa de </a:t>
            </a:r>
            <a:r>
              <a:rPr sz="1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70-80 ml/kg/dia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 enquanto eles são mantidos em incubadora umidificada, </a:t>
            </a:r>
          </a:p>
          <a:p>
            <a:pPr algn="just">
              <a:lnSpc>
                <a:spcPct val="80000"/>
              </a:lnSpc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</a:t>
            </a:r>
            <a:r>
              <a:rPr sz="14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ingestão de sódio deve ser restringida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nos primeiros dias de vida e iniciada após o início da diurese, com uma monitorização cuidadosa do balanço hídrico e dos níveis de eletrólitos (B1).</a:t>
            </a:r>
          </a:p>
          <a:p>
            <a:pPr algn="just">
              <a:lnSpc>
                <a:spcPct val="80000"/>
              </a:lnSpc>
            </a:pPr>
            <a:r>
              <a:rPr sz="1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nutrição por via parenteral deve ser iniciada a partir do nascimento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A proteína pode ser iniciada na dose de 2-2,5 g/kg/dia 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</a:t>
            </a:r>
            <a:r>
              <a:rPr sz="18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(Monitorar a glicemia: risco de hiperglicemia se TIG alta)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endParaRPr sz="1800" smtClean="0">
              <a:solidFill>
                <a:srgbClr val="FF3399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r>
              <a:rPr sz="1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alimentação por via enteral com leite materno deve ser iniciada a partir do primeiro dia se o bebê for hemodinamicamente estável</a:t>
            </a:r>
            <a:endParaRPr sz="1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90000"/>
              </a:lnSpc>
              <a:buFont typeface="StarSymbol"/>
              <a:buNone/>
            </a:pPr>
            <a:r>
              <a:rPr sz="1600" b="1" i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Antibióticos</a:t>
            </a:r>
          </a:p>
          <a:p>
            <a:pPr algn="just">
              <a:lnSpc>
                <a:spcPct val="9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Os antibióticos são freqüentemente iniciados em bebês com SDR, mas devem ser descontinuados logo que possível após a exclusão da sepse</a:t>
            </a:r>
          </a:p>
          <a:p>
            <a:pPr algn="ctr">
              <a:lnSpc>
                <a:spcPct val="90000"/>
              </a:lnSpc>
              <a:buFont typeface="StarSymbol"/>
              <a:buNone/>
            </a:pPr>
            <a:r>
              <a:rPr sz="11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</a:t>
            </a:r>
            <a:r>
              <a:rPr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devem ser implementadas políticas para reduzir o espectro e minimizar a exposição desnecessária.</a:t>
            </a: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algn="just">
              <a:lnSpc>
                <a:spcPct val="80000"/>
              </a:lnSpc>
            </a:pPr>
            <a:endParaRPr sz="2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1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  <a:buFont typeface="StarSymbol"/>
              <a:buNone/>
            </a:pPr>
            <a:endParaRPr sz="11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1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9635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8513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9636" name="Rectangle 17"/>
          <p:cNvSpPr>
            <a:spLocks noChangeArrowheads="1"/>
          </p:cNvSpPr>
          <p:nvPr/>
        </p:nvSpPr>
        <p:spPr bwMode="auto">
          <a:xfrm>
            <a:off x="3379788" y="364331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/>
              <a:t/>
            </a:r>
            <a:br>
              <a:rPr lang="pt-BR"/>
            </a:br>
            <a:endParaRPr lang="pt-BR"/>
          </a:p>
        </p:txBody>
      </p:sp>
      <p:graphicFrame>
        <p:nvGraphicFramePr>
          <p:cNvPr id="65577" name="Group 41"/>
          <p:cNvGraphicFramePr>
            <a:graphicFrameLocks noGrp="1"/>
          </p:cNvGraphicFramePr>
          <p:nvPr/>
        </p:nvGraphicFramePr>
        <p:xfrm>
          <a:off x="155575" y="3702050"/>
          <a:ext cx="8878888" cy="503238"/>
        </p:xfrm>
        <a:graphic>
          <a:graphicData uri="http://schemas.openxmlformats.org/drawingml/2006/table">
            <a:tbl>
              <a:tblPr/>
              <a:tblGrid>
                <a:gridCol w="2959100"/>
                <a:gridCol w="2960688"/>
                <a:gridCol w="2959100"/>
              </a:tblGrid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Nutri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ão parenteral agressiva, hiperglicemia e morte entre os rec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cs typeface="Times New Roman" pitchFamily="18" charset="0"/>
                          <a:hlinkClick r:id="rId3"/>
                        </a:rPr>
                        <a:t>é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m-nascidos de extremo baixo peso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Stensvold HJ, Strommen K, Lang AM et al. Apresenta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ão:Fernanda Petrocich, Paulo R. Margotto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     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9647" name="Picture 2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51688" y="37020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3"/>
          <p:cNvSpPr txBox="1">
            <a:spLocks noGrp="1"/>
          </p:cNvSpPr>
          <p:nvPr>
            <p:ph type="body" idx="1"/>
          </p:nvPr>
        </p:nvSpPr>
        <p:spPr bwMode="auto"/>
        <p:txBody>
          <a:bodyPr numCol="1">
            <a:prstTxWarp prst="textNoShape">
              <a:avLst/>
            </a:prstTxWarp>
          </a:bodyPr>
          <a:lstStyle/>
          <a:p>
            <a:pPr algn="just">
              <a:buFont typeface="StarSymbol"/>
              <a:buNone/>
            </a:pPr>
            <a:r>
              <a:rPr sz="2200" i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Dor e Sedação</a:t>
            </a:r>
          </a:p>
          <a:p>
            <a:pPr algn="just">
              <a:buFont typeface="StarSymbol"/>
              <a:buNone/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 </a:t>
            </a:r>
            <a:r>
              <a:rPr sz="22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uso rotineiro de opióide</a:t>
            </a: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em recém-nascidos pré-termo fazendo uso de respirador </a:t>
            </a:r>
            <a:r>
              <a:rPr sz="22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é recomendado</a:t>
            </a: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).</a:t>
            </a:r>
          </a:p>
          <a:p>
            <a:pPr algn="ctr"/>
            <a:r>
              <a:rPr sz="2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Os opióides devem ser utilizados seletivamente, quando indicados pelo julgamento clínico e avaliação dos indicadores de dor</a:t>
            </a:r>
          </a:p>
          <a:p>
            <a:pPr algn="ctr">
              <a:buFont typeface="StarSymbol"/>
              <a:buNone/>
            </a:pPr>
            <a:r>
              <a:rPr sz="32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Na ausência de dor</a:t>
            </a:r>
            <a:r>
              <a:rPr sz="22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, os opióides têm sido mostrados neurotóxicos e  podem prejudicar o desenvolvimento cognitivo e comportamental</a:t>
            </a:r>
            <a:r>
              <a:rPr sz="22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endParaRPr sz="2400" b="1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endParaRPr sz="22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70659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3"/>
          <p:cNvSpPr txBox="1">
            <a:spLocks noGrp="1"/>
          </p:cNvSpPr>
          <p:nvPr>
            <p:ph type="body" idx="1"/>
          </p:nvPr>
        </p:nvSpPr>
        <p:spPr bwMode="auto"/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</a:t>
            </a: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tratamento da hipotensão é recomendado quando: </a:t>
            </a:r>
          </a:p>
          <a:p>
            <a:pPr algn="just">
              <a:lnSpc>
                <a:spcPct val="90000"/>
              </a:lnSpc>
            </a:pP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evidência de perfusão tecidual ruim, como: oligúria, acidose e retorno capilar ruim, em vez de valores puramente numéricos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.</a:t>
            </a:r>
          </a:p>
          <a:p>
            <a:pPr algn="ctr">
              <a:lnSpc>
                <a:spcPct val="90000"/>
              </a:lnSpc>
              <a:buFont typeface="StarSymbol"/>
              <a:buNone/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A concentração de hemoglobina (Hb) deve ser mantida dentro dos limites normais.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Um limite de Hb sugerido para bebês recebendo suporte respiratório é 11,5 g/dl (35 % de hematócrito) na semana 1, 10 g/dl (30% de hematócrito) na semana 2 e 8,5 g/dl (25% de hematócrito) depois de 2 semanas de idade (C2).</a:t>
            </a:r>
          </a:p>
          <a:p>
            <a:pPr algn="ctr">
              <a:lnSpc>
                <a:spcPct val="90000"/>
              </a:lnSpc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Se for decidida a tentativa de fechamento terapêutico do canal arterial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: o </a:t>
            </a:r>
            <a:r>
              <a:rPr sz="15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ibuprofeno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deve ser utilizado, uma vez que há menos insuficiência renal transitória ou enterocolite necrosante</a:t>
            </a:r>
          </a:p>
          <a:p>
            <a:pPr algn="just">
              <a:lnSpc>
                <a:spcPct val="90000"/>
              </a:lnSpc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Temos usado como 2ª opção ou quando não possível o uso do ibuproeno (hiperbilirubinemia, sangramento) o </a:t>
            </a: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PARACETAMOL</a:t>
            </a:r>
          </a:p>
          <a:p>
            <a:pPr>
              <a:lnSpc>
                <a:spcPct val="80000"/>
              </a:lnSpc>
              <a:buFont typeface="StarSymbol"/>
              <a:buNone/>
            </a:pPr>
            <a:endParaRPr sz="17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71683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73084" name="Group 28"/>
          <p:cNvGraphicFramePr>
            <a:graphicFrameLocks noGrp="1"/>
          </p:cNvGraphicFramePr>
          <p:nvPr/>
        </p:nvGraphicFramePr>
        <p:xfrm>
          <a:off x="0" y="5919788"/>
          <a:ext cx="9036050" cy="639762"/>
        </p:xfrm>
        <a:graphic>
          <a:graphicData uri="http://schemas.openxmlformats.org/drawingml/2006/table">
            <a:tbl>
              <a:tblPr/>
              <a:tblGrid>
                <a:gridCol w="3013075"/>
                <a:gridCol w="3009900"/>
                <a:gridCol w="3013075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Protocolo para o canal arterial (Apresentação)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71694" name="Picture 9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7563" y="607853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3"/>
          <p:cNvSpPr txBox="1">
            <a:spLocks noGrp="1"/>
          </p:cNvSpPr>
          <p:nvPr>
            <p:ph type="body" idx="1"/>
          </p:nvPr>
        </p:nvSpPr>
        <p:spPr bwMode="auto"/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90000"/>
              </a:lnSpc>
              <a:buFont typeface="StarSymbol"/>
              <a:buNone/>
            </a:pPr>
            <a:endParaRPr sz="2200" i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90000"/>
              </a:lnSpc>
              <a:buFont typeface="StarSymbol"/>
              <a:buNone/>
            </a:pPr>
            <a:endParaRPr sz="2200" i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9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 surfactante pode ser utilizado na SDR complicada por </a:t>
            </a:r>
            <a:r>
              <a:rPr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pneumonia congênita</a:t>
            </a:r>
          </a:p>
          <a:p>
            <a:pPr algn="just">
              <a:lnSpc>
                <a:spcPct val="9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terapia com surfactante pode ser utilizada para melhorar a oxigenação após a </a:t>
            </a:r>
            <a:r>
              <a:rPr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hemorragia pulmonar</a:t>
            </a: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.</a:t>
            </a:r>
          </a:p>
          <a:p>
            <a:pPr algn="just">
              <a:lnSpc>
                <a:spcPct val="90000"/>
              </a:lnSpc>
            </a:pPr>
            <a:r>
              <a:rPr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uso do NOi (óxido nítrico inalado) em bebês prematuros deve limitado aos ensaios clínicos ou aos com hipoxemia grave secundária à hipertensão pulmonar documentada, principalmente naqueles com rotura prematura de membranas.</a:t>
            </a:r>
          </a:p>
          <a:p>
            <a:pPr>
              <a:lnSpc>
                <a:spcPct val="90000"/>
              </a:lnSpc>
            </a:pPr>
            <a:endParaRPr sz="2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7270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6325" y="504825"/>
            <a:ext cx="72548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457200" y="188640"/>
            <a:ext cx="7239000" cy="770344"/>
          </a:xfrm>
        </p:spPr>
        <p:txBody>
          <a:bodyPr lIns="45720" tIns="0" rIns="45720" bIns="0" anchor="b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8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rPr>
              <a:t>Resumo das recomendações</a:t>
            </a:r>
            <a:endParaRPr sz="3800" b="1" cap="all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latin typeface="+mj-lt"/>
              <a:ea typeface="+mj-ea"/>
              <a:cs typeface="+mj-cs"/>
            </a:endParaRPr>
          </a:p>
        </p:txBody>
      </p:sp>
      <p:pic>
        <p:nvPicPr>
          <p:cNvPr id="73731" name="Picture 5"/>
          <p:cNvPicPr>
            <a:picLocks noChangeAspect="1" noChangeArrowheads="1"/>
          </p:cNvPicPr>
          <p:nvPr/>
        </p:nvPicPr>
        <p:blipFill>
          <a:blip r:embed="rId2">
            <a:lum contrast="-6000"/>
          </a:blip>
          <a:srcRect/>
          <a:stretch>
            <a:fillRect/>
          </a:stretch>
        </p:blipFill>
        <p:spPr bwMode="auto">
          <a:xfrm>
            <a:off x="0" y="1773238"/>
            <a:ext cx="914400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>
            <a:lum bright="-18000" contrast="24000"/>
          </a:blip>
          <a:srcRect/>
          <a:stretch>
            <a:fillRect/>
          </a:stretch>
        </p:blipFill>
        <p:spPr bwMode="auto">
          <a:xfrm>
            <a:off x="0" y="1052513"/>
            <a:ext cx="9144000" cy="467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>
                <a:latin typeface="Calibri" pitchFamily="34" charset="0"/>
                <a:ea typeface="Microsoft YaHei" pitchFamily="34" charset="-122"/>
                <a:cs typeface="Mangal" pitchFamily="18" charset="0"/>
              </a:rPr>
              <a:t>Portanto...</a:t>
            </a:r>
          </a:p>
        </p:txBody>
      </p:sp>
      <p:sp>
        <p:nvSpPr>
          <p:cNvPr id="75779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184150" y="1549400"/>
            <a:ext cx="8686800" cy="5048250"/>
          </a:xfrm>
          <a:ln w="57150">
            <a:solidFill>
              <a:srgbClr val="FF3399"/>
            </a:solidFill>
            <a:miter lim="800000"/>
            <a:headEnd/>
            <a:tailEnd/>
          </a:ln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altLang="ja-JP" sz="21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</a:t>
            </a:r>
            <a:r>
              <a:rPr altLang="ja-JP"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ênfase foi da em como administrar o surfactante na era atual (seletivo precoce através do INSURE ou Técnica minimamente invasiva) e dose (100mg/kg ou 200mg/kg). A técnica INSURE (Intubação, Surfactante e Extubação em 1 hora) não tem demonstrado diminuição da displasia broncopulmonar(DBP) e DBP/morte, pneumotórax e severa hemorragia intraventricular. Ao fazer o INSURE fica  a incerteza do E (extubação), além da informação que 10% destes bebês são extubados depois de 1 hora. A nova técnica do uso do surfactante minimamente invasivo (que na nossa Unidade chamamos de Mini Insure) veio da idéia  de que é mais adequado fisiologicamente inspirar surfactante do que recebê-lo por insuflações com pressão positiva como o procedimento INSURE (a ventilação manual, pode causar lesão pulmonar e diminuir o efeito do tratamento com surfactante subsequente). Revisão sistemática canadense (Aldana-Aguire JC)  de 2017 mostrou que a técnica menos invasiva reduziu significativamente o tempo de ventilação mecânica e a DBP  quando comparada com INSURE e metanálise de Rigo V, 2016), menos morte/DBP, falha de CPAP precoce e ventilação mecânica em relação ao INSURE. Assim, a melhor alternativa nos recém-nascidos com respiração espontânea  é o uso do surfactante menos invasivo (Mini Insure) e INSURE </a:t>
            </a:r>
            <a:r>
              <a:rPr sz="15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aqueles que apresentam falha no uso de CPAP nasal. </a:t>
            </a:r>
            <a:r>
              <a:rPr altLang="ja-JP"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maravilha desta técnica menos invasiva é que permite o espalhamento mais homogêneo do surfactante (</a:t>
            </a:r>
            <a:r>
              <a:rPr lang="pt-PT" altLang="ja-JP"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presença de pressão negativa na respiração espontânea e e a taxa de infusão lenta de surfactante). A dose inicial de 200mg/kg reduz a necessidade da segunda dose, além de rápida redução da necessidade de oxigênio e menor mortalidade às 36 semanas. Estamos usando CPAP +7, com a FiO2 </a:t>
            </a:r>
            <a:r>
              <a:rPr lang="pt-PT" altLang="ja-JP" sz="14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&gt;30% </a:t>
            </a:r>
            <a:r>
              <a:rPr sz="14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o uso de surfactante. O uso do  Mini Insure ocorre nos RN ≥26 semanas de idade gestacional. A necessidade de oxigênio acima de 30% por 2 horas ocorreu significativamente mais no grupo de falha do uso de CPAP (62,9% versus 25,9%).</a:t>
            </a:r>
            <a:r>
              <a:rPr sz="14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altLang="ja-JP"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cafeína deve ser usada na extubação e precocemente nos RN &lt;1250g em suporte ventilatório não invasivo. Deve ser evitada hipercapnia permissiva nos primeiros 3 dias nos RN &lt;1500g. A cânula de alto fluxo (sem diferenças com CPAP nasal, porém menos trauma nasal) não deve ser usada como suporte respiratório primário (devido a alta taxa de falha :25,5% versos 13,3% ) </a:t>
            </a:r>
            <a:endParaRPr sz="14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9" descr="145095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7013" y="138113"/>
            <a:ext cx="2825750" cy="2098675"/>
          </a:xfrm>
        </p:spPr>
      </p:pic>
      <p:sp>
        <p:nvSpPr>
          <p:cNvPr id="76803" name="Text Box 12"/>
          <p:cNvSpPr txBox="1">
            <a:spLocks noChangeArrowheads="1"/>
          </p:cNvSpPr>
          <p:nvPr/>
        </p:nvSpPr>
        <p:spPr bwMode="auto">
          <a:xfrm rot="-7360958">
            <a:off x="4103688" y="1401763"/>
            <a:ext cx="681037" cy="3100387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pt-BR" sz="3200">
                <a:solidFill>
                  <a:schemeClr val="bg1"/>
                </a:solidFill>
              </a:rPr>
              <a:t>Muito Obrigado !</a:t>
            </a:r>
          </a:p>
        </p:txBody>
      </p:sp>
      <p:pic>
        <p:nvPicPr>
          <p:cNvPr id="76804" name="Picture 13" descr="C:\Documents and Settings\Usuario\Meus documentos\Minhas imagens\imagem_pp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01813"/>
            <a:ext cx="3124200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3157538" y="0"/>
            <a:ext cx="5986462" cy="191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3399"/>
                </a:solidFill>
                <a:latin typeface="Times New Roman" pitchFamily="18" charset="0"/>
              </a:rPr>
              <a:t>“Vocês devem nos  ajudar sempre (e jamais dificultar) </a:t>
            </a:r>
          </a:p>
          <a:p>
            <a:pPr algn="ctr"/>
            <a:r>
              <a:rPr lang="pt-BR" sz="2400" b="1">
                <a:solidFill>
                  <a:srgbClr val="FF3399"/>
                </a:solidFill>
                <a:latin typeface="Times New Roman" pitchFamily="18" charset="0"/>
              </a:rPr>
              <a:t>nossa  difícil transição da vida</a:t>
            </a:r>
          </a:p>
          <a:p>
            <a:pPr algn="ctr"/>
            <a:r>
              <a:rPr lang="pt-BR" sz="2400" b="1">
                <a:solidFill>
                  <a:srgbClr val="FF3399"/>
                </a:solidFill>
                <a:latin typeface="Times New Roman" pitchFamily="18" charset="0"/>
              </a:rPr>
              <a:t> intra para</a:t>
            </a:r>
          </a:p>
          <a:p>
            <a:pPr algn="ctr"/>
            <a:r>
              <a:rPr lang="pt-BR" sz="2400" b="1">
                <a:solidFill>
                  <a:srgbClr val="FF3399"/>
                </a:solidFill>
                <a:latin typeface="Times New Roman" pitchFamily="18" charset="0"/>
              </a:rPr>
              <a:t> a extrauterina”</a:t>
            </a:r>
          </a:p>
        </p:txBody>
      </p:sp>
      <p:pic>
        <p:nvPicPr>
          <p:cNvPr id="76806" name="Picture 6" descr="nene0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97525" y="2627313"/>
            <a:ext cx="3276600" cy="305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7" name="AutoShape 7"/>
          <p:cNvSpPr>
            <a:spLocks noChangeArrowheads="1"/>
          </p:cNvSpPr>
          <p:nvPr/>
        </p:nvSpPr>
        <p:spPr bwMode="auto">
          <a:xfrm>
            <a:off x="8229600" y="584200"/>
            <a:ext cx="914400" cy="609600"/>
          </a:xfrm>
          <a:prstGeom prst="cloudCallout">
            <a:avLst>
              <a:gd name="adj1" fmla="val -50000"/>
              <a:gd name="adj2" fmla="val 217708"/>
            </a:avLst>
          </a:prstGeom>
          <a:solidFill>
            <a:srgbClr val="FF0066"/>
          </a:solidFill>
          <a:ln w="9525">
            <a:solidFill>
              <a:srgbClr val="FFFF66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 sz="2400">
              <a:solidFill>
                <a:srgbClr val="FFFF66"/>
              </a:solidFill>
              <a:latin typeface="Times New Roman" pitchFamily="18" charset="0"/>
            </a:endParaRP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4264025" y="5897563"/>
            <a:ext cx="2965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hlinkClick r:id="rId5"/>
              </a:rPr>
              <a:t>www.paulomargotto.com.br</a:t>
            </a:r>
            <a:endParaRPr lang="pt-BR"/>
          </a:p>
          <a:p>
            <a:pPr algn="ctr"/>
            <a:r>
              <a:rPr lang="pt-BR">
                <a:hlinkClick r:id="rId6"/>
              </a:rPr>
              <a:t>pmargotto@gmail.com</a:t>
            </a:r>
            <a:r>
              <a:rPr lang="pt-BR"/>
              <a:t> </a:t>
            </a:r>
          </a:p>
        </p:txBody>
      </p:sp>
      <p:pic>
        <p:nvPicPr>
          <p:cNvPr id="76809" name="Picture 10" descr="IMG-20171113-WA001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081463"/>
            <a:ext cx="3700463" cy="277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drã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adrão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3123</TotalTime>
  <Words>7407</Words>
  <Application>Microsoft Office PowerPoint</Application>
  <PresentationFormat>Apresentação na tela (4:3)</PresentationFormat>
  <Paragraphs>659</Paragraphs>
  <Slides>74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74</vt:i4>
      </vt:variant>
    </vt:vector>
  </HeadingPairs>
  <TitlesOfParts>
    <vt:vector size="95" baseType="lpstr">
      <vt:lpstr>Arial</vt:lpstr>
      <vt:lpstr>Calibri</vt:lpstr>
      <vt:lpstr>Microsoft YaHei</vt:lpstr>
      <vt:lpstr>Mangal</vt:lpstr>
      <vt:lpstr>Constantia</vt:lpstr>
      <vt:lpstr>StarSymbol</vt:lpstr>
      <vt:lpstr>Lucida Sans Unicode</vt:lpstr>
      <vt:lpstr>Tahoma</vt:lpstr>
      <vt:lpstr>Times New Roman</vt:lpstr>
      <vt:lpstr>Tw Cen MT Condensed</vt:lpstr>
      <vt:lpstr>Gulim</vt:lpstr>
      <vt:lpstr>Georgia</vt:lpstr>
      <vt:lpstr>Wingdings</vt:lpstr>
      <vt:lpstr>Verdana</vt:lpstr>
      <vt:lpstr>MS PGothic</vt:lpstr>
      <vt:lpstr>Trebuchet MS</vt:lpstr>
      <vt:lpstr>Arial Unicode MS</vt:lpstr>
      <vt:lpstr>Rockwell</vt:lpstr>
      <vt:lpstr>Geneva</vt:lpstr>
      <vt:lpstr>Padrão</vt:lpstr>
      <vt:lpstr>Padrão 1</vt:lpstr>
      <vt:lpstr>SÍNDROME DO DESCONFORTO RESPIRATÓRIO (SDR) O QUE FAZEMOS  Diretrizes do Consenso Europeu/2016 European Consensus Guidelines on the Management of Respiratory Distress Syndrome - 2016 Update. Sweet DG, et al. Neonatology 2017;111:107-125. Artigo Integral!</vt:lpstr>
      <vt:lpstr>Slide 2</vt:lpstr>
      <vt:lpstr>Slide 3</vt:lpstr>
      <vt:lpstr>SDR</vt:lpstr>
      <vt:lpstr>SDR</vt:lpstr>
      <vt:lpstr>SDR</vt:lpstr>
      <vt:lpstr>SDR</vt:lpstr>
      <vt:lpstr>Slide 8</vt:lpstr>
      <vt:lpstr>Slide 9</vt:lpstr>
      <vt:lpstr>No entanto...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O QUE FAZEMOS NO HMIB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Outras morbidades neonatais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Resumo das recomendações</vt:lpstr>
      <vt:lpstr>Slide 72</vt:lpstr>
      <vt:lpstr>Portanto...</vt:lpstr>
      <vt:lpstr>Slide 74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ESTUDO CLÍNICO E EPIDEMIOLÓGICO DOS CASOS DE BRONQUIOLITE VIRAL AGUDA EM PACIENTES INTERNADOS NO HOSPITAL MATERNO INFANTIL DE BRASÍLIA</dc:title>
  <dc:creator>Caíque Acácio Goncalves acacio</dc:creator>
  <cp:lastModifiedBy>Paulo</cp:lastModifiedBy>
  <cp:revision>60</cp:revision>
  <dcterms:modified xsi:type="dcterms:W3CDTF">2017-11-16T19:08:19Z</dcterms:modified>
</cp:coreProperties>
</file>