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9"/>
  </p:notesMasterIdLst>
  <p:sldIdLst>
    <p:sldId id="257" r:id="rId2"/>
    <p:sldId id="299" r:id="rId3"/>
    <p:sldId id="258" r:id="rId4"/>
    <p:sldId id="259" r:id="rId5"/>
    <p:sldId id="260" r:id="rId6"/>
    <p:sldId id="261" r:id="rId7"/>
    <p:sldId id="262" r:id="rId8"/>
    <p:sldId id="263" r:id="rId9"/>
    <p:sldId id="264" r:id="rId10"/>
    <p:sldId id="265" r:id="rId11"/>
    <p:sldId id="267" r:id="rId12"/>
    <p:sldId id="268" r:id="rId13"/>
    <p:sldId id="269" r:id="rId14"/>
    <p:sldId id="270"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90" r:id="rId31"/>
    <p:sldId id="288" r:id="rId32"/>
    <p:sldId id="291" r:id="rId33"/>
    <p:sldId id="292" r:id="rId34"/>
    <p:sldId id="289" r:id="rId35"/>
    <p:sldId id="271" r:id="rId36"/>
    <p:sldId id="293" r:id="rId37"/>
    <p:sldId id="294" r:id="rId38"/>
    <p:sldId id="295" r:id="rId39"/>
    <p:sldId id="296" r:id="rId40"/>
    <p:sldId id="297" r:id="rId41"/>
    <p:sldId id="298" r:id="rId42"/>
    <p:sldId id="301" r:id="rId43"/>
    <p:sldId id="302" r:id="rId44"/>
    <p:sldId id="303" r:id="rId45"/>
    <p:sldId id="304" r:id="rId46"/>
    <p:sldId id="305" r:id="rId47"/>
    <p:sldId id="306" r:id="rId48"/>
    <p:sldId id="323" r:id="rId49"/>
    <p:sldId id="308" r:id="rId50"/>
    <p:sldId id="309" r:id="rId51"/>
    <p:sldId id="310" r:id="rId52"/>
    <p:sldId id="307" r:id="rId53"/>
    <p:sldId id="311" r:id="rId54"/>
    <p:sldId id="313" r:id="rId55"/>
    <p:sldId id="314" r:id="rId56"/>
    <p:sldId id="315" r:id="rId57"/>
    <p:sldId id="317" r:id="rId58"/>
    <p:sldId id="318" r:id="rId59"/>
    <p:sldId id="325" r:id="rId60"/>
    <p:sldId id="316" r:id="rId61"/>
    <p:sldId id="321" r:id="rId62"/>
    <p:sldId id="326" r:id="rId63"/>
    <p:sldId id="327" r:id="rId64"/>
    <p:sldId id="322" r:id="rId65"/>
    <p:sldId id="324" r:id="rId66"/>
    <p:sldId id="328" r:id="rId67"/>
    <p:sldId id="329" r:id="rId68"/>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FF9900"/>
    <a:srgbClr val="FF3300"/>
    <a:srgbClr val="FFFF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5" d="100"/>
          <a:sy n="85" d="100"/>
        </p:scale>
        <p:origin x="-1368" y="-77"/>
      </p:cViewPr>
      <p:guideLst>
        <p:guide orient="horz" pos="2160"/>
        <p:guide pos="2880"/>
      </p:guideLst>
    </p:cSldViewPr>
  </p:slideViewPr>
  <p:notesTextViewPr>
    <p:cViewPr>
      <p:scale>
        <a:sx n="1" d="1"/>
        <a:sy n="1" d="1"/>
      </p:scale>
      <p:origin x="0" y="0"/>
    </p:cViewPr>
  </p:notesTextViewPr>
  <p:sorterViewPr>
    <p:cViewPr>
      <p:scale>
        <a:sx n="66" d="100"/>
        <a:sy n="66" d="100"/>
      </p:scale>
      <p:origin x="0" y="524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Rockwell"/>
              </a:defRPr>
            </a:lvl1pPr>
          </a:lstStyle>
          <a:p>
            <a:endParaRPr lang="pt-BR"/>
          </a:p>
        </p:txBody>
      </p:sp>
      <p:sp>
        <p:nvSpPr>
          <p:cNvPr id="8499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Rockwell"/>
              </a:defRPr>
            </a:lvl1pPr>
          </a:lstStyle>
          <a:p>
            <a:fld id="{0670C8A8-4F53-48DB-B4D2-88D9A595D768}" type="datetimeFigureOut">
              <a:rPr lang="pt-BR"/>
              <a:pPr/>
              <a:t>01/05/2015</a:t>
            </a:fld>
            <a:endParaRPr lang="pt-BR"/>
          </a:p>
        </p:txBody>
      </p:sp>
      <p:sp>
        <p:nvSpPr>
          <p:cNvPr id="849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499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8499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Rockwell"/>
              </a:defRPr>
            </a:lvl1pPr>
          </a:lstStyle>
          <a:p>
            <a:endParaRPr lang="pt-BR"/>
          </a:p>
        </p:txBody>
      </p:sp>
      <p:sp>
        <p:nvSpPr>
          <p:cNvPr id="8499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Rockwell"/>
              </a:defRPr>
            </a:lvl1pPr>
          </a:lstStyle>
          <a:p>
            <a:fld id="{AFFC6DBD-2B32-42AA-A622-3AC057B7282B}" type="slidenum">
              <a:rPr lang="pt-B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Arredondar Retângulo em um Canto Diagonal 3"/>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Título 7"/>
          <p:cNvSpPr>
            <a:spLocks noGrp="1"/>
          </p:cNvSpPr>
          <p:nvPr>
            <p:ph type="ctrTitle"/>
          </p:nvPr>
        </p:nvSpPr>
        <p:spPr>
          <a:xfrm>
            <a:off x="464234" y="381001"/>
            <a:ext cx="8229600" cy="2209800"/>
          </a:xfrm>
        </p:spPr>
        <p:txBody>
          <a:bodyPr lIns="45720" rIns="228600"/>
          <a:lstStyle>
            <a:lvl1pPr marL="0" algn="r">
              <a:defRPr sz="4800"/>
            </a:lvl1pPr>
            <a:extLst/>
          </a:lstStyle>
          <a:p>
            <a:r>
              <a:rPr lang="pt-BR" smtClean="0"/>
              <a:t>Clique para editar o título mestre</a:t>
            </a:r>
            <a:endParaRPr lang="en-US"/>
          </a:p>
        </p:txBody>
      </p:sp>
      <p:sp>
        <p:nvSpPr>
          <p:cNvPr id="9" name="Subtítulo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smtClean="0"/>
              <a:t>Clique para editar o estilo do subtítulo mestre</a:t>
            </a:r>
            <a:endParaRPr lang="en-US"/>
          </a:p>
        </p:txBody>
      </p:sp>
      <p:sp>
        <p:nvSpPr>
          <p:cNvPr id="5" name="Espaço Reservado para Data 9"/>
          <p:cNvSpPr>
            <a:spLocks noGrp="1"/>
          </p:cNvSpPr>
          <p:nvPr>
            <p:ph type="dt" sz="half" idx="10"/>
          </p:nvPr>
        </p:nvSpPr>
        <p:spPr>
          <a:xfrm>
            <a:off x="5562600" y="6508750"/>
            <a:ext cx="3001963" cy="274638"/>
          </a:xfrm>
        </p:spPr>
        <p:txBody>
          <a:bodyPr vert="horz" rtlCol="0"/>
          <a:lstStyle>
            <a:lvl1pPr>
              <a:defRPr/>
            </a:lvl1pPr>
            <a:extLst/>
          </a:lstStyle>
          <a:p>
            <a:pPr>
              <a:defRPr/>
            </a:pPr>
            <a:fld id="{112EE24F-7DF8-4F37-9AF6-3D4633D9F336}" type="datetimeFigureOut">
              <a:rPr lang="pt-BR"/>
              <a:pPr>
                <a:defRPr/>
              </a:pPr>
              <a:t>01/05/2015</a:t>
            </a:fld>
            <a:endParaRPr lang="pt-BR"/>
          </a:p>
        </p:txBody>
      </p:sp>
      <p:sp>
        <p:nvSpPr>
          <p:cNvPr id="6" name="Espaço Reservado para Número de Slide 10"/>
          <p:cNvSpPr>
            <a:spLocks noGrp="1"/>
          </p:cNvSpPr>
          <p:nvPr>
            <p:ph type="sldNum" sz="quarter" idx="11"/>
          </p:nvPr>
        </p:nvSpPr>
        <p:spPr>
          <a:xfrm>
            <a:off x="8639175" y="6508750"/>
            <a:ext cx="463550" cy="274638"/>
          </a:xfrm>
        </p:spPr>
        <p:txBody>
          <a:bodyPr vert="horz" rtlCol="0"/>
          <a:lstStyle>
            <a:lvl1pPr>
              <a:defRPr smtClean="0">
                <a:solidFill>
                  <a:schemeClr val="tx2">
                    <a:shade val="90000"/>
                  </a:schemeClr>
                </a:solidFill>
              </a:defRPr>
            </a:lvl1pPr>
            <a:extLst/>
          </a:lstStyle>
          <a:p>
            <a:pPr>
              <a:defRPr/>
            </a:pPr>
            <a:fld id="{BE82800A-E8BD-4C5C-BA1D-C92B31DAD418}" type="slidenum">
              <a:rPr lang="pt-BR"/>
              <a:pPr>
                <a:defRPr/>
              </a:pPr>
              <a:t>‹nº›</a:t>
            </a:fld>
            <a:endParaRPr lang="pt-BR"/>
          </a:p>
        </p:txBody>
      </p:sp>
      <p:sp>
        <p:nvSpPr>
          <p:cNvPr id="7" name="Espaço Reservado para Rodapé 11"/>
          <p:cNvSpPr>
            <a:spLocks noGrp="1"/>
          </p:cNvSpPr>
          <p:nvPr>
            <p:ph type="ftr" sz="quarter" idx="12"/>
          </p:nvPr>
        </p:nvSpPr>
        <p:spPr>
          <a:xfrm>
            <a:off x="1600200" y="6508750"/>
            <a:ext cx="3906838" cy="274638"/>
          </a:xfrm>
        </p:spPr>
        <p:txBody>
          <a:bodyPr vert="horz" rtlCol="0"/>
          <a:lstStyle>
            <a:lvl1pPr>
              <a:defRPr/>
            </a:lvl1pPr>
            <a:extLst/>
          </a:lstStyle>
          <a:p>
            <a:pPr>
              <a:defRPr/>
            </a:pPr>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Retângulo 3"/>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p:txBody>
          <a:bodyPr/>
          <a:lstStyle>
            <a:extLst/>
          </a:lstStyle>
          <a:p>
            <a:r>
              <a:rPr lang="pt-BR" smtClean="0"/>
              <a:t>Clique para editar 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3"/>
          <p:cNvSpPr>
            <a:spLocks noGrp="1"/>
          </p:cNvSpPr>
          <p:nvPr>
            <p:ph type="dt" sz="half" idx="10"/>
          </p:nvPr>
        </p:nvSpPr>
        <p:spPr/>
        <p:txBody>
          <a:bodyPr/>
          <a:lstStyle>
            <a:lvl1pPr>
              <a:defRPr/>
            </a:lvl1pPr>
            <a:extLst/>
          </a:lstStyle>
          <a:p>
            <a:pPr>
              <a:defRPr/>
            </a:pPr>
            <a:fld id="{EAA55687-31DA-44E8-B5C2-82AE78101266}" type="datetimeFigureOut">
              <a:rPr lang="pt-BR"/>
              <a:pPr>
                <a:defRPr/>
              </a:pPr>
              <a:t>01/05/2015</a:t>
            </a:fld>
            <a:endParaRPr lang="pt-BR"/>
          </a:p>
        </p:txBody>
      </p:sp>
      <p:sp>
        <p:nvSpPr>
          <p:cNvPr id="6" name="Espaço Reservado para Rodapé 4"/>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extLst/>
          </a:lstStyle>
          <a:p>
            <a:pPr>
              <a:defRPr/>
            </a:pPr>
            <a:fld id="{64582635-7736-4DCC-ABDD-FF0011EFE706}"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Retângulo 4"/>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p:txBody>
          <a:bodyPr/>
          <a:lstStyle>
            <a:extLst/>
          </a:lstStyle>
          <a:p>
            <a:r>
              <a:rPr lang="pt-BR" smtClean="0"/>
              <a:t>Clique para editar o título mestre</a:t>
            </a:r>
            <a:endParaRPr lang="en-US"/>
          </a:p>
        </p:txBody>
      </p:sp>
      <p:sp>
        <p:nvSpPr>
          <p:cNvPr id="3" name="Espaço Reservado para Conteúdo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Data 4"/>
          <p:cNvSpPr>
            <a:spLocks noGrp="1"/>
          </p:cNvSpPr>
          <p:nvPr>
            <p:ph type="dt" sz="half" idx="10"/>
          </p:nvPr>
        </p:nvSpPr>
        <p:spPr/>
        <p:txBody>
          <a:bodyPr/>
          <a:lstStyle>
            <a:lvl1pPr>
              <a:defRPr/>
            </a:lvl1pPr>
            <a:extLst/>
          </a:lstStyle>
          <a:p>
            <a:pPr>
              <a:defRPr/>
            </a:pPr>
            <a:fld id="{61C3F52B-945A-44D9-8256-8B2133142217}" type="datetimeFigureOut">
              <a:rPr lang="pt-BR"/>
              <a:pPr>
                <a:defRPr/>
              </a:pPr>
              <a:t>01/05/2015</a:t>
            </a:fld>
            <a:endParaRPr lang="pt-BR"/>
          </a:p>
        </p:txBody>
      </p:sp>
      <p:sp>
        <p:nvSpPr>
          <p:cNvPr id="7" name="Espaço Reservado para Rodapé 5"/>
          <p:cNvSpPr>
            <a:spLocks noGrp="1"/>
          </p:cNvSpPr>
          <p:nvPr>
            <p:ph type="ftr" sz="quarter" idx="11"/>
          </p:nvPr>
        </p:nvSpPr>
        <p:spPr/>
        <p:txBody>
          <a:bodyPr/>
          <a:lstStyle>
            <a:lvl1pPr>
              <a:defRPr/>
            </a:lvl1pPr>
            <a:extLst/>
          </a:lstStyle>
          <a:p>
            <a:pPr>
              <a:defRPr/>
            </a:pPr>
            <a:endParaRPr lang="pt-BR"/>
          </a:p>
        </p:txBody>
      </p:sp>
      <p:sp>
        <p:nvSpPr>
          <p:cNvPr id="8" name="Espaço Reservado para Número de Slide 6"/>
          <p:cNvSpPr>
            <a:spLocks noGrp="1"/>
          </p:cNvSpPr>
          <p:nvPr>
            <p:ph type="sldNum" sz="quarter" idx="12"/>
          </p:nvPr>
        </p:nvSpPr>
        <p:spPr>
          <a:xfrm>
            <a:off x="8640763" y="6515100"/>
            <a:ext cx="465137" cy="273050"/>
          </a:xfrm>
        </p:spPr>
        <p:txBody>
          <a:bodyPr/>
          <a:lstStyle>
            <a:lvl1pPr>
              <a:defRPr/>
            </a:lvl1pPr>
            <a:extLst/>
          </a:lstStyle>
          <a:p>
            <a:pPr>
              <a:defRPr/>
            </a:pPr>
            <a:fld id="{12BFD7A5-7BF3-40B7-B6D1-50C632A59706}"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7" name="Retângulo 6"/>
          <p:cNvSpPr/>
          <p:nvPr/>
        </p:nvSpPr>
        <p:spPr>
          <a:xfrm>
            <a:off x="617538" y="2165350"/>
            <a:ext cx="3748087"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8" name="Retângulo 7"/>
          <p:cNvSpPr/>
          <p:nvPr/>
        </p:nvSpPr>
        <p:spPr>
          <a:xfrm>
            <a:off x="4800600" y="2165350"/>
            <a:ext cx="37496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457200" y="251948"/>
            <a:ext cx="8229600" cy="1143000"/>
          </a:xfrm>
        </p:spPr>
        <p:txBody>
          <a:bodyPr/>
          <a:lstStyle>
            <a:lvl1pPr>
              <a:defRPr/>
            </a:lvl1pPr>
            <a:extLst/>
          </a:lstStyle>
          <a:p>
            <a:r>
              <a:rPr lang="pt-BR" smtClean="0"/>
              <a:t>Clique para editar o título mestre</a:t>
            </a:r>
            <a:endParaRPr lang="en-US"/>
          </a:p>
        </p:txBody>
      </p:sp>
      <p:sp>
        <p:nvSpPr>
          <p:cNvPr id="3" name="Espaço Reservado para Texto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pt-BR" smtClean="0"/>
              <a:t>Clique para editar o texto mestre</a:t>
            </a:r>
          </a:p>
        </p:txBody>
      </p:sp>
      <p:sp>
        <p:nvSpPr>
          <p:cNvPr id="4" name="Espaço Reservado para Texto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pt-BR" smtClean="0"/>
              <a:t>Clique para editar o texto mestre</a:t>
            </a:r>
          </a:p>
        </p:txBody>
      </p:sp>
      <p:sp>
        <p:nvSpPr>
          <p:cNvPr id="5" name="Espaço Reservado para Conteúdo 4"/>
          <p:cNvSpPr>
            <a:spLocks noGrp="1"/>
          </p:cNvSpPr>
          <p:nvPr>
            <p:ph sz="quarter" idx="2"/>
          </p:nvPr>
        </p:nvSpPr>
        <p:spPr>
          <a:xfrm>
            <a:off x="457200" y="2362200"/>
            <a:ext cx="4040188" cy="3941763"/>
          </a:xfrm>
        </p:spPr>
        <p:txBody>
          <a:bodyPr/>
          <a:lstStyle>
            <a:lvl1pPr>
              <a:defRPr sz="2200"/>
            </a:lvl1pPr>
            <a:lvl2pPr>
              <a:defRPr sz="2000"/>
            </a:lvl2pPr>
            <a:lvl3pPr>
              <a:defRPr sz="1800"/>
            </a:lvl3pPr>
            <a:lvl4pPr>
              <a:defRPr sz="1600"/>
            </a:lvl4pPr>
            <a:lvl5pPr>
              <a:defRPr sz="1600"/>
            </a:lvl5pPr>
            <a:extLs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9" name="Espaço Reservado para Data 6"/>
          <p:cNvSpPr>
            <a:spLocks noGrp="1"/>
          </p:cNvSpPr>
          <p:nvPr>
            <p:ph type="dt" sz="half" idx="10"/>
          </p:nvPr>
        </p:nvSpPr>
        <p:spPr/>
        <p:txBody>
          <a:bodyPr/>
          <a:lstStyle>
            <a:lvl1pPr>
              <a:defRPr/>
            </a:lvl1pPr>
            <a:extLst/>
          </a:lstStyle>
          <a:p>
            <a:pPr>
              <a:defRPr/>
            </a:pPr>
            <a:fld id="{79905E03-CA13-4CAE-8DF1-9F4BDA37909C}" type="datetimeFigureOut">
              <a:rPr lang="pt-BR"/>
              <a:pPr>
                <a:defRPr/>
              </a:pPr>
              <a:t>01/05/2015</a:t>
            </a:fld>
            <a:endParaRPr lang="pt-BR"/>
          </a:p>
        </p:txBody>
      </p:sp>
      <p:sp>
        <p:nvSpPr>
          <p:cNvPr id="10" name="Espaço Reservado para Rodapé 7"/>
          <p:cNvSpPr>
            <a:spLocks noGrp="1"/>
          </p:cNvSpPr>
          <p:nvPr>
            <p:ph type="ftr" sz="quarter" idx="11"/>
          </p:nvPr>
        </p:nvSpPr>
        <p:spPr/>
        <p:txBody>
          <a:bodyPr/>
          <a:lstStyle>
            <a:lvl1pPr>
              <a:defRPr/>
            </a:lvl1pPr>
            <a:extLst/>
          </a:lstStyle>
          <a:p>
            <a:pPr>
              <a:defRPr/>
            </a:pPr>
            <a:endParaRPr lang="pt-BR"/>
          </a:p>
        </p:txBody>
      </p:sp>
      <p:sp>
        <p:nvSpPr>
          <p:cNvPr id="11" name="Espaço Reservado para Número de Slide 8"/>
          <p:cNvSpPr>
            <a:spLocks noGrp="1"/>
          </p:cNvSpPr>
          <p:nvPr>
            <p:ph type="sldNum" sz="quarter" idx="12"/>
          </p:nvPr>
        </p:nvSpPr>
        <p:spPr>
          <a:xfrm>
            <a:off x="8640763" y="6515100"/>
            <a:ext cx="465137" cy="273050"/>
          </a:xfrm>
        </p:spPr>
        <p:txBody>
          <a:bodyPr/>
          <a:lstStyle>
            <a:lvl1pPr>
              <a:defRPr/>
            </a:lvl1pPr>
            <a:extLst/>
          </a:lstStyle>
          <a:p>
            <a:pPr>
              <a:defRPr/>
            </a:pPr>
            <a:fld id="{D096E223-D7DC-49F0-B8BC-3DF390F482DD}"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Retângulo 2"/>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457200" y="253218"/>
            <a:ext cx="8229600" cy="1143000"/>
          </a:xfrm>
        </p:spPr>
        <p:txBody>
          <a:bodyPr/>
          <a:lstStyle>
            <a:extLst/>
          </a:lstStyle>
          <a:p>
            <a:r>
              <a:rPr lang="pt-BR" smtClean="0"/>
              <a:t>Clique para editar o título mestre</a:t>
            </a:r>
            <a:endParaRPr lang="en-US"/>
          </a:p>
        </p:txBody>
      </p:sp>
      <p:sp>
        <p:nvSpPr>
          <p:cNvPr id="4" name="Espaço Reservado para Data 2"/>
          <p:cNvSpPr>
            <a:spLocks noGrp="1"/>
          </p:cNvSpPr>
          <p:nvPr>
            <p:ph type="dt" sz="half" idx="10"/>
          </p:nvPr>
        </p:nvSpPr>
        <p:spPr/>
        <p:txBody>
          <a:bodyPr/>
          <a:lstStyle>
            <a:lvl1pPr>
              <a:defRPr/>
            </a:lvl1pPr>
            <a:extLst/>
          </a:lstStyle>
          <a:p>
            <a:pPr>
              <a:defRPr/>
            </a:pPr>
            <a:fld id="{D2F0CCC2-5476-4C59-B815-90C740E6C0BA}" type="datetimeFigureOut">
              <a:rPr lang="pt-BR"/>
              <a:pPr>
                <a:defRPr/>
              </a:pPr>
              <a:t>01/05/2015</a:t>
            </a:fld>
            <a:endParaRPr lang="pt-BR"/>
          </a:p>
        </p:txBody>
      </p:sp>
      <p:sp>
        <p:nvSpPr>
          <p:cNvPr id="5" name="Espaço Reservado para Rodapé 3"/>
          <p:cNvSpPr>
            <a:spLocks noGrp="1"/>
          </p:cNvSpPr>
          <p:nvPr>
            <p:ph type="ftr" sz="quarter" idx="11"/>
          </p:nvPr>
        </p:nvSpPr>
        <p:spPr/>
        <p:txBody>
          <a:bodyPr/>
          <a:lstStyle>
            <a:lvl1pPr>
              <a:defRPr/>
            </a:lvl1pPr>
            <a:extLst/>
          </a:lstStyle>
          <a:p>
            <a:pPr>
              <a:defRPr/>
            </a:pPr>
            <a:endParaRPr lang="pt-BR"/>
          </a:p>
        </p:txBody>
      </p:sp>
      <p:sp>
        <p:nvSpPr>
          <p:cNvPr id="6" name="Espaço Reservado para Número de Slide 4"/>
          <p:cNvSpPr>
            <a:spLocks noGrp="1"/>
          </p:cNvSpPr>
          <p:nvPr>
            <p:ph type="sldNum" sz="quarter" idx="12"/>
          </p:nvPr>
        </p:nvSpPr>
        <p:spPr/>
        <p:txBody>
          <a:bodyPr/>
          <a:lstStyle>
            <a:lvl1pPr>
              <a:defRPr/>
            </a:lvl1pPr>
            <a:extLst/>
          </a:lstStyle>
          <a:p>
            <a:pPr>
              <a:defRPr/>
            </a:pPr>
            <a:fld id="{98171FF8-1190-4B7A-95AA-2BBF26D2D607}"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Rodapé 2"/>
          <p:cNvSpPr>
            <a:spLocks noGrp="1"/>
          </p:cNvSpPr>
          <p:nvPr>
            <p:ph type="ftr" sz="quarter" idx="10"/>
          </p:nvPr>
        </p:nvSpPr>
        <p:spPr/>
        <p:txBody>
          <a:bodyPr/>
          <a:lstStyle>
            <a:lvl1pPr>
              <a:defRPr/>
            </a:lvl1pPr>
          </a:lstStyle>
          <a:p>
            <a:pPr>
              <a:defRPr/>
            </a:pPr>
            <a:endParaRPr lang="pt-BR"/>
          </a:p>
        </p:txBody>
      </p:sp>
      <p:sp>
        <p:nvSpPr>
          <p:cNvPr id="3" name="Espaço Reservado para Data 13"/>
          <p:cNvSpPr>
            <a:spLocks noGrp="1"/>
          </p:cNvSpPr>
          <p:nvPr>
            <p:ph type="dt" sz="half" idx="11"/>
          </p:nvPr>
        </p:nvSpPr>
        <p:spPr/>
        <p:txBody>
          <a:bodyPr/>
          <a:lstStyle>
            <a:lvl1pPr>
              <a:defRPr/>
            </a:lvl1pPr>
          </a:lstStyle>
          <a:p>
            <a:pPr>
              <a:defRPr/>
            </a:pPr>
            <a:fld id="{B645532D-1082-4B16-9EF7-C17DEA4952B6}" type="datetimeFigureOut">
              <a:rPr lang="pt-BR"/>
              <a:pPr>
                <a:defRPr/>
              </a:pPr>
              <a:t>01/05/2015</a:t>
            </a:fld>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D5C793F1-184C-4805-9FC5-B1783B981EDF}"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Ref idx="1001">
        <a:schemeClr val="bg2"/>
      </p:bgRef>
    </p:bg>
    <p:spTree>
      <p:nvGrpSpPr>
        <p:cNvPr id="1" name=""/>
        <p:cNvGrpSpPr/>
        <p:nvPr/>
      </p:nvGrpSpPr>
      <p:grpSpPr>
        <a:xfrm>
          <a:off x="0" y="0"/>
          <a:ext cx="0" cy="0"/>
          <a:chOff x="0" y="0"/>
          <a:chExt cx="0" cy="0"/>
        </a:xfrm>
      </p:grpSpPr>
      <p:sp>
        <p:nvSpPr>
          <p:cNvPr id="5" name="Retângulo 4"/>
          <p:cNvSpPr/>
          <p:nvPr/>
        </p:nvSpPr>
        <p:spPr>
          <a:xfrm>
            <a:off x="5057775" y="1057275"/>
            <a:ext cx="3748088"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4963136" y="304800"/>
            <a:ext cx="3931920" cy="762000"/>
          </a:xfrm>
        </p:spPr>
        <p:txBody>
          <a:bodyPr/>
          <a:lstStyle>
            <a:lvl1pPr marL="0" algn="r">
              <a:buNone/>
              <a:defRPr sz="2000" b="1"/>
            </a:lvl1pPr>
            <a:extLst/>
          </a:lstStyle>
          <a:p>
            <a:r>
              <a:rPr lang="pt-BR" smtClean="0"/>
              <a:t>Clique para editar o título mestre</a:t>
            </a:r>
            <a:endParaRPr lang="en-US"/>
          </a:p>
        </p:txBody>
      </p:sp>
      <p:sp>
        <p:nvSpPr>
          <p:cNvPr id="3" name="Espaço Reservado para Texto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a:r>
              <a:rPr lang="pt-BR" smtClean="0"/>
              <a:t>Clique para editar o texto mestre</a:t>
            </a:r>
          </a:p>
        </p:txBody>
      </p:sp>
      <p:sp>
        <p:nvSpPr>
          <p:cNvPr id="4" name="Espaço Reservado para Conteúdo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Data 8"/>
          <p:cNvSpPr>
            <a:spLocks noGrp="1"/>
          </p:cNvSpPr>
          <p:nvPr>
            <p:ph type="dt" sz="half" idx="10"/>
          </p:nvPr>
        </p:nvSpPr>
        <p:spPr>
          <a:xfrm>
            <a:off x="5562600" y="6513513"/>
            <a:ext cx="3001963" cy="274637"/>
          </a:xfrm>
        </p:spPr>
        <p:txBody>
          <a:bodyPr vert="horz" rtlCol="0"/>
          <a:lstStyle>
            <a:lvl1pPr>
              <a:defRPr/>
            </a:lvl1pPr>
            <a:extLst/>
          </a:lstStyle>
          <a:p>
            <a:pPr>
              <a:defRPr/>
            </a:pPr>
            <a:fld id="{F43E9972-8B6E-469C-AA2A-A0A9EB1FA67B}" type="datetimeFigureOut">
              <a:rPr lang="pt-BR"/>
              <a:pPr>
                <a:defRPr/>
              </a:pPr>
              <a:t>01/05/2015</a:t>
            </a:fld>
            <a:endParaRPr lang="pt-BR"/>
          </a:p>
        </p:txBody>
      </p:sp>
      <p:sp>
        <p:nvSpPr>
          <p:cNvPr id="7" name="Espaço Reservado para Número de Slide 9"/>
          <p:cNvSpPr>
            <a:spLocks noGrp="1"/>
          </p:cNvSpPr>
          <p:nvPr>
            <p:ph type="sldNum" sz="quarter" idx="11"/>
          </p:nvPr>
        </p:nvSpPr>
        <p:spPr>
          <a:xfrm>
            <a:off x="8639175" y="6513513"/>
            <a:ext cx="463550" cy="274637"/>
          </a:xfrm>
        </p:spPr>
        <p:txBody>
          <a:bodyPr vert="horz" rtlCol="0"/>
          <a:lstStyle>
            <a:lvl1pPr>
              <a:defRPr smtClean="0">
                <a:solidFill>
                  <a:schemeClr val="tx2">
                    <a:shade val="90000"/>
                  </a:schemeClr>
                </a:solidFill>
              </a:defRPr>
            </a:lvl1pPr>
            <a:extLst/>
          </a:lstStyle>
          <a:p>
            <a:pPr>
              <a:defRPr/>
            </a:pPr>
            <a:fld id="{5091F16C-59EE-4627-B23C-2A12510ADFE2}" type="slidenum">
              <a:rPr lang="pt-BR"/>
              <a:pPr>
                <a:defRPr/>
              </a:pPr>
              <a:t>‹nº›</a:t>
            </a:fld>
            <a:endParaRPr lang="pt-BR"/>
          </a:p>
        </p:txBody>
      </p:sp>
      <p:sp>
        <p:nvSpPr>
          <p:cNvPr id="8" name="Espaço Reservado para Rodapé 10"/>
          <p:cNvSpPr>
            <a:spLocks noGrp="1"/>
          </p:cNvSpPr>
          <p:nvPr>
            <p:ph type="ftr" sz="quarter" idx="12"/>
          </p:nvPr>
        </p:nvSpPr>
        <p:spPr>
          <a:xfrm>
            <a:off x="1600200" y="6513513"/>
            <a:ext cx="3906838" cy="274637"/>
          </a:xfrm>
        </p:spPr>
        <p:txBody>
          <a:bodyPr vert="horz" rtlCol="0"/>
          <a:lstStyle>
            <a:lvl1pPr>
              <a:defRPr/>
            </a:lvl1pPr>
            <a:extLst/>
          </a:lstStyle>
          <a:p>
            <a:pPr>
              <a:defRPr/>
            </a:pPr>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3040443" y="4724400"/>
            <a:ext cx="5486400" cy="664536"/>
          </a:xfrm>
        </p:spPr>
        <p:txBody>
          <a:bodyPr/>
          <a:lstStyle>
            <a:lvl1pPr marL="0" algn="r">
              <a:buNone/>
              <a:defRPr sz="2000" b="1"/>
            </a:lvl1pPr>
            <a:extLst/>
          </a:lstStyle>
          <a:p>
            <a:r>
              <a:rPr lang="pt-BR" smtClean="0"/>
              <a:t>Clique para editar o título mestre</a:t>
            </a:r>
            <a:endParaRPr lang="en-US"/>
          </a:p>
        </p:txBody>
      </p:sp>
      <p:sp>
        <p:nvSpPr>
          <p:cNvPr id="4" name="Espaço Reservado para Texto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a:r>
              <a:rPr lang="pt-BR" smtClean="0"/>
              <a:t>Clique para editar o texto mestre</a:t>
            </a:r>
          </a:p>
        </p:txBody>
      </p:sp>
      <p:sp>
        <p:nvSpPr>
          <p:cNvPr id="13" name="Espaço Reservado para Imagem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extLst/>
          </a:lstStyle>
          <a:p>
            <a:pPr lvl="0"/>
            <a:r>
              <a:rPr lang="pt-BR" noProof="0" smtClean="0"/>
              <a:t>Clique no ícone para adicionar uma imagem</a:t>
            </a:r>
            <a:endParaRPr lang="en-US" noProof="0" dirty="0"/>
          </a:p>
        </p:txBody>
      </p:sp>
      <p:sp>
        <p:nvSpPr>
          <p:cNvPr id="5" name="Espaço Reservado para Data 7"/>
          <p:cNvSpPr>
            <a:spLocks noGrp="1"/>
          </p:cNvSpPr>
          <p:nvPr>
            <p:ph type="dt" sz="half" idx="10"/>
          </p:nvPr>
        </p:nvSpPr>
        <p:spPr>
          <a:xfrm>
            <a:off x="5562600" y="6508750"/>
            <a:ext cx="3001963" cy="274638"/>
          </a:xfrm>
        </p:spPr>
        <p:txBody>
          <a:bodyPr vert="horz" rtlCol="0"/>
          <a:lstStyle>
            <a:lvl1pPr>
              <a:defRPr/>
            </a:lvl1pPr>
            <a:extLst/>
          </a:lstStyle>
          <a:p>
            <a:pPr>
              <a:defRPr/>
            </a:pPr>
            <a:fld id="{B30268DF-0BB1-4BCE-B692-C35D4709C147}" type="datetimeFigureOut">
              <a:rPr lang="pt-BR"/>
              <a:pPr>
                <a:defRPr/>
              </a:pPr>
              <a:t>01/05/2015</a:t>
            </a:fld>
            <a:endParaRPr lang="pt-BR"/>
          </a:p>
        </p:txBody>
      </p:sp>
      <p:sp>
        <p:nvSpPr>
          <p:cNvPr id="6" name="Espaço Reservado para Número de Slide 8"/>
          <p:cNvSpPr>
            <a:spLocks noGrp="1"/>
          </p:cNvSpPr>
          <p:nvPr>
            <p:ph type="sldNum" sz="quarter" idx="11"/>
          </p:nvPr>
        </p:nvSpPr>
        <p:spPr>
          <a:xfrm>
            <a:off x="8639175" y="6508750"/>
            <a:ext cx="463550" cy="274638"/>
          </a:xfrm>
        </p:spPr>
        <p:txBody>
          <a:bodyPr vert="horz" rtlCol="0"/>
          <a:lstStyle>
            <a:lvl1pPr>
              <a:defRPr smtClean="0">
                <a:solidFill>
                  <a:schemeClr val="tx2">
                    <a:shade val="90000"/>
                  </a:schemeClr>
                </a:solidFill>
              </a:defRPr>
            </a:lvl1pPr>
            <a:extLst/>
          </a:lstStyle>
          <a:p>
            <a:pPr>
              <a:defRPr/>
            </a:pPr>
            <a:fld id="{93612B57-F1AC-4A7F-AF96-398E1838FA07}" type="slidenum">
              <a:rPr lang="pt-BR"/>
              <a:pPr>
                <a:defRPr/>
              </a:pPr>
              <a:t>‹nº›</a:t>
            </a:fld>
            <a:endParaRPr lang="pt-BR"/>
          </a:p>
        </p:txBody>
      </p:sp>
      <p:sp>
        <p:nvSpPr>
          <p:cNvPr id="7" name="Espaço Reservado para Rodapé 9"/>
          <p:cNvSpPr>
            <a:spLocks noGrp="1"/>
          </p:cNvSpPr>
          <p:nvPr>
            <p:ph type="ftr" sz="quarter" idx="12"/>
          </p:nvPr>
        </p:nvSpPr>
        <p:spPr>
          <a:xfrm>
            <a:off x="1600200" y="6508750"/>
            <a:ext cx="3906838" cy="274638"/>
          </a:xfrm>
        </p:spPr>
        <p:txBody>
          <a:bodyPr vert="horz" rtlCol="0"/>
          <a:lstStyle>
            <a:lvl1pPr>
              <a:defRPr/>
            </a:lvl1pPr>
            <a:extLst/>
          </a:lstStyle>
          <a:p>
            <a:pPr>
              <a:defRPr/>
            </a:pPr>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Rodapé 2"/>
          <p:cNvSpPr>
            <a:spLocks noGrp="1"/>
          </p:cNvSpPr>
          <p:nvPr>
            <p:ph type="ftr" sz="quarter" idx="10"/>
          </p:nvPr>
        </p:nvSpPr>
        <p:spPr/>
        <p:txBody>
          <a:bodyPr/>
          <a:lstStyle>
            <a:lvl1pPr>
              <a:defRPr/>
            </a:lvl1pPr>
          </a:lstStyle>
          <a:p>
            <a:pPr>
              <a:defRPr/>
            </a:pPr>
            <a:endParaRPr lang="pt-BR"/>
          </a:p>
        </p:txBody>
      </p:sp>
      <p:sp>
        <p:nvSpPr>
          <p:cNvPr id="5" name="Espaço Reservado para Data 13"/>
          <p:cNvSpPr>
            <a:spLocks noGrp="1"/>
          </p:cNvSpPr>
          <p:nvPr>
            <p:ph type="dt" sz="half" idx="11"/>
          </p:nvPr>
        </p:nvSpPr>
        <p:spPr/>
        <p:txBody>
          <a:bodyPr/>
          <a:lstStyle>
            <a:lvl1pPr>
              <a:defRPr/>
            </a:lvl1pPr>
          </a:lstStyle>
          <a:p>
            <a:pPr>
              <a:defRPr/>
            </a:pPr>
            <a:fld id="{FA05F27B-E2AF-497C-A518-09159C554C9E}" type="datetimeFigureOut">
              <a:rPr lang="pt-BR"/>
              <a:pPr>
                <a:defRPr/>
              </a:pPr>
              <a:t>01/05/2015</a:t>
            </a:fld>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48DF940B-CD28-4E36-89F5-D35548CE5D04}"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lvl1pPr algn="l">
              <a:defRPr/>
            </a:lvl1pPr>
            <a:extLst/>
          </a:lstStyle>
          <a:p>
            <a:r>
              <a:rPr lang="pt-BR" smtClean="0"/>
              <a:t>Clique para editar 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extLs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Rodapé 2"/>
          <p:cNvSpPr>
            <a:spLocks noGrp="1"/>
          </p:cNvSpPr>
          <p:nvPr>
            <p:ph type="ftr" sz="quarter" idx="10"/>
          </p:nvPr>
        </p:nvSpPr>
        <p:spPr/>
        <p:txBody>
          <a:bodyPr/>
          <a:lstStyle>
            <a:lvl1pPr>
              <a:defRPr/>
            </a:lvl1pPr>
          </a:lstStyle>
          <a:p>
            <a:pPr>
              <a:defRPr/>
            </a:pPr>
            <a:endParaRPr lang="pt-BR"/>
          </a:p>
        </p:txBody>
      </p:sp>
      <p:sp>
        <p:nvSpPr>
          <p:cNvPr id="5" name="Espaço Reservado para Data 13"/>
          <p:cNvSpPr>
            <a:spLocks noGrp="1"/>
          </p:cNvSpPr>
          <p:nvPr>
            <p:ph type="dt" sz="half" idx="11"/>
          </p:nvPr>
        </p:nvSpPr>
        <p:spPr/>
        <p:txBody>
          <a:bodyPr/>
          <a:lstStyle>
            <a:lvl1pPr>
              <a:defRPr/>
            </a:lvl1pPr>
          </a:lstStyle>
          <a:p>
            <a:pPr>
              <a:defRPr/>
            </a:pPr>
            <a:fld id="{0C3827C5-64A9-429A-BD94-8E6455F37C34}" type="datetimeFigureOut">
              <a:rPr lang="pt-BR"/>
              <a:pPr>
                <a:defRPr/>
              </a:pPr>
              <a:t>01/05/2015</a:t>
            </a:fld>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825B1DB4-F3EE-490B-804E-E4806D735D4D}"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Arredondar Retângulo em um Canto Diagonal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Espaço Reservado para Rodapé 2"/>
          <p:cNvSpPr>
            <a:spLocks noGrp="1"/>
          </p:cNvSpPr>
          <p:nvPr>
            <p:ph type="ftr" sz="quarter" idx="3"/>
          </p:nvPr>
        </p:nvSpPr>
        <p:spPr>
          <a:xfrm>
            <a:off x="1295400" y="6400800"/>
            <a:ext cx="4211638" cy="274638"/>
          </a:xfrm>
          <a:prstGeom prst="rect">
            <a:avLst/>
          </a:prstGeom>
        </p:spPr>
        <p:txBody>
          <a:bodyPr/>
          <a:lstStyle>
            <a:lvl1pPr algn="r" eaLnBrk="1" fontAlgn="auto" latinLnBrk="0" hangingPunct="1">
              <a:spcBef>
                <a:spcPts val="0"/>
              </a:spcBef>
              <a:spcAft>
                <a:spcPts val="0"/>
              </a:spcAft>
              <a:defRPr kumimoji="0" sz="1300">
                <a:solidFill>
                  <a:schemeClr val="bg2">
                    <a:tint val="60000"/>
                    <a:satMod val="155000"/>
                  </a:schemeClr>
                </a:solidFill>
                <a:latin typeface="+mn-lt"/>
                <a:cs typeface="+mn-cs"/>
              </a:defRPr>
            </a:lvl1pPr>
            <a:extLst/>
          </a:lstStyle>
          <a:p>
            <a:pPr>
              <a:defRPr/>
            </a:pPr>
            <a:endParaRPr lang="pt-BR"/>
          </a:p>
        </p:txBody>
      </p:sp>
      <p:sp>
        <p:nvSpPr>
          <p:cNvPr id="14" name="Espaço Reservado para Data 13"/>
          <p:cNvSpPr>
            <a:spLocks noGrp="1"/>
          </p:cNvSpPr>
          <p:nvPr>
            <p:ph type="dt" sz="half" idx="2"/>
          </p:nvPr>
        </p:nvSpPr>
        <p:spPr>
          <a:xfrm>
            <a:off x="5562600" y="6400800"/>
            <a:ext cx="3001963" cy="274638"/>
          </a:xfrm>
          <a:prstGeom prst="rect">
            <a:avLst/>
          </a:prstGeom>
        </p:spPr>
        <p:txBody>
          <a:bodyPr/>
          <a:lstStyle>
            <a:lvl1pPr algn="l" eaLnBrk="1" fontAlgn="auto" latinLnBrk="0" hangingPunct="1">
              <a:spcBef>
                <a:spcPts val="0"/>
              </a:spcBef>
              <a:spcAft>
                <a:spcPts val="0"/>
              </a:spcAft>
              <a:defRPr kumimoji="0" sz="1300" smtClean="0">
                <a:solidFill>
                  <a:schemeClr val="bg2">
                    <a:tint val="60000"/>
                    <a:satMod val="155000"/>
                  </a:schemeClr>
                </a:solidFill>
                <a:latin typeface="+mn-lt"/>
                <a:cs typeface="+mn-cs"/>
              </a:defRPr>
            </a:lvl1pPr>
            <a:extLst/>
          </a:lstStyle>
          <a:p>
            <a:pPr>
              <a:defRPr/>
            </a:pPr>
            <a:fld id="{3EC798ED-4212-439C-A699-F771BADC18D5}" type="datetimeFigureOut">
              <a:rPr lang="pt-BR"/>
              <a:pPr>
                <a:defRPr/>
              </a:pPr>
              <a:t>01/05/2015</a:t>
            </a:fld>
            <a:endParaRPr lang="pt-BR"/>
          </a:p>
        </p:txBody>
      </p:sp>
      <p:sp>
        <p:nvSpPr>
          <p:cNvPr id="23" name="Espaço Reservado para Número de Slide 22"/>
          <p:cNvSpPr>
            <a:spLocks noGrp="1"/>
          </p:cNvSpPr>
          <p:nvPr>
            <p:ph type="sldNum" sz="quarter" idx="4"/>
          </p:nvPr>
        </p:nvSpPr>
        <p:spPr>
          <a:xfrm>
            <a:off x="8639175" y="6515100"/>
            <a:ext cx="463550" cy="273050"/>
          </a:xfrm>
          <a:prstGeom prst="rect">
            <a:avLst/>
          </a:prstGeom>
        </p:spPr>
        <p:txBody>
          <a:bodyPr anchor="ctr"/>
          <a:lstStyle>
            <a:lvl1pPr algn="r" eaLnBrk="1" fontAlgn="auto" latinLnBrk="0" hangingPunct="1">
              <a:spcBef>
                <a:spcPts val="0"/>
              </a:spcBef>
              <a:spcAft>
                <a:spcPts val="0"/>
              </a:spcAft>
              <a:defRPr kumimoji="0" sz="1600" smtClean="0">
                <a:solidFill>
                  <a:schemeClr val="tx2">
                    <a:shade val="90000"/>
                  </a:schemeClr>
                </a:solidFill>
                <a:effectLst/>
                <a:latin typeface="+mn-lt"/>
                <a:cs typeface="+mn-cs"/>
              </a:defRPr>
            </a:lvl1pPr>
            <a:extLst/>
          </a:lstStyle>
          <a:p>
            <a:pPr>
              <a:defRPr/>
            </a:pPr>
            <a:fld id="{06A7B621-4970-4074-84A0-057F0ECF0163}" type="slidenum">
              <a:rPr lang="pt-BR"/>
              <a:pPr>
                <a:defRPr/>
              </a:pPr>
              <a:t>‹nº›</a:t>
            </a:fld>
            <a:endParaRPr lang="pt-BR"/>
          </a:p>
        </p:txBody>
      </p:sp>
      <p:sp>
        <p:nvSpPr>
          <p:cNvPr id="22" name="Espaço Reservado para Título 21"/>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pt-BR" smtClean="0"/>
              <a:t>Clique para editar o título mestre</a:t>
            </a:r>
            <a:endParaRPr lang="en-US"/>
          </a:p>
        </p:txBody>
      </p:sp>
      <p:sp>
        <p:nvSpPr>
          <p:cNvPr id="1033" name="Espaço Reservado para Texto 12"/>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Tree>
  </p:cSld>
  <p:clrMap bg1="dk1" tx1="lt1" bg2="dk2" tx2="lt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2" r:id="rId6"/>
    <p:sldLayoutId id="2147483688" r:id="rId7"/>
    <p:sldLayoutId id="2147483689" r:id="rId8"/>
    <p:sldLayoutId id="2147483681" r:id="rId9"/>
    <p:sldLayoutId id="2147483680" r:id="rId10"/>
  </p:sldLayoutIdLst>
  <p:txStyles>
    <p:titleStyle>
      <a:lvl1pPr marL="53975" indent="-53975" algn="r" rtl="0" fontAlgn="base">
        <a:spcBef>
          <a:spcPct val="0"/>
        </a:spcBef>
        <a:spcAft>
          <a:spcPct val="0"/>
        </a:spcAft>
        <a:defRPr sz="4600" kern="1200">
          <a:solidFill>
            <a:srgbClr val="E7EACB"/>
          </a:solidFill>
          <a:effectLst>
            <a:outerShdw blurRad="38100" dist="25500" dir="5400000" algn="tl" rotWithShape="0">
              <a:srgbClr val="000000">
                <a:satMod val="180000"/>
                <a:alpha val="75000"/>
              </a:srgbClr>
            </a:outerShdw>
          </a:effectLst>
          <a:latin typeface="+mj-lt"/>
          <a:ea typeface="+mj-ea"/>
          <a:cs typeface="+mj-cs"/>
        </a:defRPr>
      </a:lvl1pPr>
      <a:lvl2pPr marL="53975" indent="-53975" algn="r" rtl="0" fontAlgn="base">
        <a:spcBef>
          <a:spcPct val="0"/>
        </a:spcBef>
        <a:spcAft>
          <a:spcPct val="0"/>
        </a:spcAft>
        <a:defRPr sz="4600">
          <a:solidFill>
            <a:srgbClr val="E7EACB"/>
          </a:solidFill>
          <a:latin typeface="Rockwell"/>
        </a:defRPr>
      </a:lvl2pPr>
      <a:lvl3pPr marL="53975" indent="-53975" algn="r" rtl="0" fontAlgn="base">
        <a:spcBef>
          <a:spcPct val="0"/>
        </a:spcBef>
        <a:spcAft>
          <a:spcPct val="0"/>
        </a:spcAft>
        <a:defRPr sz="4600">
          <a:solidFill>
            <a:srgbClr val="E7EACB"/>
          </a:solidFill>
          <a:latin typeface="Rockwell"/>
        </a:defRPr>
      </a:lvl3pPr>
      <a:lvl4pPr marL="53975" indent="-53975" algn="r" rtl="0" fontAlgn="base">
        <a:spcBef>
          <a:spcPct val="0"/>
        </a:spcBef>
        <a:spcAft>
          <a:spcPct val="0"/>
        </a:spcAft>
        <a:defRPr sz="4600">
          <a:solidFill>
            <a:srgbClr val="E7EACB"/>
          </a:solidFill>
          <a:latin typeface="Rockwell"/>
        </a:defRPr>
      </a:lvl4pPr>
      <a:lvl5pPr marL="53975" indent="-53975" algn="r" rtl="0" fontAlgn="base">
        <a:spcBef>
          <a:spcPct val="0"/>
        </a:spcBef>
        <a:spcAft>
          <a:spcPct val="0"/>
        </a:spcAft>
        <a:defRPr sz="4600">
          <a:solidFill>
            <a:srgbClr val="E7EACB"/>
          </a:solidFill>
          <a:latin typeface="Rockwell"/>
        </a:defRPr>
      </a:lvl5pPr>
      <a:lvl6pPr marL="511175" indent="-53975" algn="r" rtl="0" fontAlgn="base">
        <a:spcBef>
          <a:spcPct val="0"/>
        </a:spcBef>
        <a:spcAft>
          <a:spcPct val="0"/>
        </a:spcAft>
        <a:defRPr sz="4600">
          <a:solidFill>
            <a:srgbClr val="E7EACB"/>
          </a:solidFill>
          <a:latin typeface="Rockwell"/>
        </a:defRPr>
      </a:lvl6pPr>
      <a:lvl7pPr marL="968375" indent="-53975" algn="r" rtl="0" fontAlgn="base">
        <a:spcBef>
          <a:spcPct val="0"/>
        </a:spcBef>
        <a:spcAft>
          <a:spcPct val="0"/>
        </a:spcAft>
        <a:defRPr sz="4600">
          <a:solidFill>
            <a:srgbClr val="E7EACB"/>
          </a:solidFill>
          <a:latin typeface="Rockwell"/>
        </a:defRPr>
      </a:lvl7pPr>
      <a:lvl8pPr marL="1425575" indent="-53975" algn="r" rtl="0" fontAlgn="base">
        <a:spcBef>
          <a:spcPct val="0"/>
        </a:spcBef>
        <a:spcAft>
          <a:spcPct val="0"/>
        </a:spcAft>
        <a:defRPr sz="4600">
          <a:solidFill>
            <a:srgbClr val="E7EACB"/>
          </a:solidFill>
          <a:latin typeface="Rockwell"/>
        </a:defRPr>
      </a:lvl8pPr>
      <a:lvl9pPr marL="1882775" indent="-53975" algn="r" rtl="0" fontAlgn="base">
        <a:spcBef>
          <a:spcPct val="0"/>
        </a:spcBef>
        <a:spcAft>
          <a:spcPct val="0"/>
        </a:spcAft>
        <a:defRPr sz="4600">
          <a:solidFill>
            <a:srgbClr val="E7EACB"/>
          </a:solidFill>
          <a:latin typeface="Rockwell"/>
        </a:defRPr>
      </a:lvl9pPr>
      <a:extLst/>
    </p:titleStyle>
    <p:bodyStyle>
      <a:lvl1pPr marL="292100" indent="-292100" algn="l" rtl="0" fontAlgn="base">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fontAlgn="base">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fontAlgn="base">
        <a:spcBef>
          <a:spcPts val="400"/>
        </a:spcBef>
        <a:spcAft>
          <a:spcPct val="0"/>
        </a:spcAft>
        <a:buClr>
          <a:srgbClr val="A8CDD7"/>
        </a:buClr>
        <a:buSzPct val="100000"/>
        <a:buFont typeface="Wingdings 2" pitchFamily="18" charset="2"/>
        <a:buChar char=""/>
        <a:defRPr sz="2300" kern="1200">
          <a:solidFill>
            <a:schemeClr val="tx1"/>
          </a:solidFill>
          <a:latin typeface="+mn-lt"/>
          <a:ea typeface="+mn-ea"/>
          <a:cs typeface="+mn-cs"/>
        </a:defRPr>
      </a:lvl3pPr>
      <a:lvl4pPr marL="1004888" indent="-182563" algn="l" rtl="0" fontAlgn="base">
        <a:spcBef>
          <a:spcPts val="400"/>
        </a:spcBef>
        <a:spcAft>
          <a:spcPct val="0"/>
        </a:spcAft>
        <a:buClr>
          <a:srgbClr val="A8CDD7"/>
        </a:buClr>
        <a:buSzPct val="100000"/>
        <a:buFont typeface="Wingdings 2" pitchFamily="18" charset="2"/>
        <a:buChar char=""/>
        <a:defRPr sz="2000" kern="1200">
          <a:solidFill>
            <a:schemeClr val="tx1"/>
          </a:solidFill>
          <a:latin typeface="+mn-lt"/>
          <a:ea typeface="+mn-ea"/>
          <a:cs typeface="+mn-cs"/>
        </a:defRPr>
      </a:lvl4pPr>
      <a:lvl5pPr marL="1187450" indent="-182563" algn="l" rtl="0" fontAlgn="base">
        <a:spcBef>
          <a:spcPts val="400"/>
        </a:spcBef>
        <a:spcAft>
          <a:spcPct val="0"/>
        </a:spcAft>
        <a:buClr>
          <a:srgbClr val="A8CDD7"/>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hyperlink" Target="http://www.paulomargotto.com.br/" TargetMode="Externa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www.ncbi.nlm.nih.gov/pubmed?linkname=pubmed_pubmed&amp;from_uid=25709790" TargetMode="External"/><Relationship Id="rId2" Type="http://schemas.openxmlformats.org/officeDocument/2006/relationships/hyperlink" Target="http://www.ncbi.nlm.nih.gov/pubmed/25709790"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translate.googleusercontent.com/translate_c?depth=1&amp;hl=pt-BR&amp;prev=search&amp;rurl=translate.google.com.br&amp;sl=en&amp;u=http://www.ncbi.nlm.nih.gov/pmc/articles/PMC4336985/figure/F1/&amp;usg=ALkJrhjtM-TrbMWcTvfvQacQWYEBE37D5w"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hyperlink" Target="http://translate.googleusercontent.com/translate_c?depth=1&amp;hl=pt-BR&amp;prev=search&amp;rurl=translate.google.com.br&amp;sl=en&amp;u=http://www.ncbi.nlm.nih.gov/pmc/articles/PMC4336985/table/T2/&amp;usg=ALkJrhhXQ2xp0YGdOk_NiQA2hUKxFQMXsw" TargetMode="External"/><Relationship Id="rId2" Type="http://schemas.openxmlformats.org/officeDocument/2006/relationships/hyperlink" Target="http://translate.googleusercontent.com/translate_c?depth=1&amp;hl=pt-BR&amp;prev=search&amp;rurl=translate.google.com.br&amp;sl=en&amp;u=http://www.ncbi.nlm.nih.gov/pmc/articles/PMC4336985/table/T1/&amp;usg=ALkJrhh6tiMLe7rCrq9GspB8ApDct5hu8g"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translate.googleusercontent.com/translate_c?depth=1&amp;hl=pt-BR&amp;prev=search&amp;rurl=translate.google.com.br&amp;sl=en&amp;u=http://www.ncbi.nlm.nih.gov/pmc/articles/PMC4336985/&amp;usg=ALkJrhh_TmlRzSPNLeVOqxnmGmakL0iEpg"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hyperlink" Target="http://www.ncbi.nlm.nih.gov/pubmed/16182673" TargetMode="External"/><Relationship Id="rId3" Type="http://schemas.openxmlformats.org/officeDocument/2006/relationships/hyperlink" Target="http://www.ncbi.nlm.nih.gov/pubmed/24974588" TargetMode="External"/><Relationship Id="rId7" Type="http://schemas.openxmlformats.org/officeDocument/2006/relationships/hyperlink" Target="http://www.ncbi.nlm.nih.gov/pubmed/19572989" TargetMode="External"/><Relationship Id="rId2" Type="http://schemas.openxmlformats.org/officeDocument/2006/relationships/hyperlink" Target="http://www.ncbi.nlm.nih.gov/pubmed/20534023" TargetMode="External"/><Relationship Id="rId1" Type="http://schemas.openxmlformats.org/officeDocument/2006/relationships/slideLayout" Target="../slideLayouts/slideLayout2.xml"/><Relationship Id="rId6" Type="http://schemas.openxmlformats.org/officeDocument/2006/relationships/hyperlink" Target="http://www.ncbi.nlm.nih.gov/pubmed/21262883" TargetMode="External"/><Relationship Id="rId5" Type="http://schemas.openxmlformats.org/officeDocument/2006/relationships/hyperlink" Target="http://www.ncbi.nlm.nih.gov/pubmed/12464500" TargetMode="External"/><Relationship Id="rId10" Type="http://schemas.openxmlformats.org/officeDocument/2006/relationships/hyperlink" Target="http://www.ncbi.nlm.nih.gov/pubmed/11328472" TargetMode="External"/><Relationship Id="rId4" Type="http://schemas.openxmlformats.org/officeDocument/2006/relationships/hyperlink" Target="http://www.ncbi.nlm.nih.gov/pubmed/17452229" TargetMode="External"/><Relationship Id="rId9" Type="http://schemas.openxmlformats.org/officeDocument/2006/relationships/hyperlink" Target="http://www.ncbi.nlm.nih.gov/pubmed/10908543" TargetMode="External"/></Relationships>
</file>

<file path=ppt/slides/_rels/slide43.xml.rels><?xml version="1.0" encoding="UTF-8" standalone="yes"?>
<Relationships xmlns="http://schemas.openxmlformats.org/package/2006/relationships"><Relationship Id="rId8" Type="http://schemas.openxmlformats.org/officeDocument/2006/relationships/hyperlink" Target="http://www.ncbi.nlm.nih.gov/pubmed/17476269" TargetMode="External"/><Relationship Id="rId3" Type="http://schemas.openxmlformats.org/officeDocument/2006/relationships/hyperlink" Target="http://www.ncbi.nlm.nih.gov/pubmed/17391463" TargetMode="External"/><Relationship Id="rId7" Type="http://schemas.openxmlformats.org/officeDocument/2006/relationships/hyperlink" Target="http://www.ncbi.nlm.nih.gov/pubmed/9925870" TargetMode="External"/><Relationship Id="rId2" Type="http://schemas.openxmlformats.org/officeDocument/2006/relationships/hyperlink" Target="http://www.ncbi.nlm.nih.gov/pubmed/17875576" TargetMode="External"/><Relationship Id="rId1" Type="http://schemas.openxmlformats.org/officeDocument/2006/relationships/slideLayout" Target="../slideLayouts/slideLayout2.xml"/><Relationship Id="rId6" Type="http://schemas.openxmlformats.org/officeDocument/2006/relationships/hyperlink" Target="http://www.ncbi.nlm.nih.gov/pubmed/19523049" TargetMode="External"/><Relationship Id="rId5" Type="http://schemas.openxmlformats.org/officeDocument/2006/relationships/hyperlink" Target="http://www.ncbi.nlm.nih.gov/pubmed/12804388" TargetMode="External"/><Relationship Id="rId10" Type="http://schemas.openxmlformats.org/officeDocument/2006/relationships/hyperlink" Target="http://www.ncbi.nlm.nih.gov/pubmed/16163369" TargetMode="External"/><Relationship Id="rId4" Type="http://schemas.openxmlformats.org/officeDocument/2006/relationships/hyperlink" Target="http://www.ncbi.nlm.nih.gov/pubmed/12615026" TargetMode="External"/><Relationship Id="rId9" Type="http://schemas.openxmlformats.org/officeDocument/2006/relationships/hyperlink" Target="http://www.ncbi.nlm.nih.gov/pubmed/19117872"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www.ncbi.nlm.nih.gov/pubmed/17069738" TargetMode="External"/><Relationship Id="rId3" Type="http://schemas.openxmlformats.org/officeDocument/2006/relationships/hyperlink" Target="http://www.ncbi.nlm.nih.gov/pubmed/17943779" TargetMode="External"/><Relationship Id="rId7" Type="http://schemas.openxmlformats.org/officeDocument/2006/relationships/hyperlink" Target="http://www.ncbi.nlm.nih.gov/pubmed/15930230" TargetMode="External"/><Relationship Id="rId12" Type="http://schemas.openxmlformats.org/officeDocument/2006/relationships/hyperlink" Target="http://www.ncbi.nlm.nih.gov/pubmed/18835546" TargetMode="External"/><Relationship Id="rId2" Type="http://schemas.openxmlformats.org/officeDocument/2006/relationships/hyperlink" Target="http://www.ncbi.nlm.nih.gov/pubmed/18525215" TargetMode="External"/><Relationship Id="rId1" Type="http://schemas.openxmlformats.org/officeDocument/2006/relationships/slideLayout" Target="../slideLayouts/slideLayout2.xml"/><Relationship Id="rId6" Type="http://schemas.openxmlformats.org/officeDocument/2006/relationships/hyperlink" Target="http://www.ncbi.nlm.nih.gov/pubmed/16163369" TargetMode="External"/><Relationship Id="rId11" Type="http://schemas.openxmlformats.org/officeDocument/2006/relationships/hyperlink" Target="http://www.ncbi.nlm.nih.gov/pubmed/19847188" TargetMode="External"/><Relationship Id="rId5" Type="http://schemas.openxmlformats.org/officeDocument/2006/relationships/hyperlink" Target="http://www.ncbi.nlm.nih.gov/pubmed/15046279" TargetMode="External"/><Relationship Id="rId10" Type="http://schemas.openxmlformats.org/officeDocument/2006/relationships/hyperlink" Target="http://www.ncbi.nlm.nih.gov/pubmed/17703184" TargetMode="External"/><Relationship Id="rId4" Type="http://schemas.openxmlformats.org/officeDocument/2006/relationships/hyperlink" Target="http://www.ncbi.nlm.nih.gov/pubmed/12369482" TargetMode="External"/><Relationship Id="rId9" Type="http://schemas.openxmlformats.org/officeDocument/2006/relationships/hyperlink" Target="http://www.ncbi.nlm.nih.gov/pubmed/10685270" TargetMode="External"/></Relationships>
</file>

<file path=ppt/slides/_rels/slide45.xml.rels><?xml version="1.0" encoding="UTF-8" standalone="yes"?>
<Relationships xmlns="http://schemas.openxmlformats.org/package/2006/relationships"><Relationship Id="rId8" Type="http://schemas.openxmlformats.org/officeDocument/2006/relationships/hyperlink" Target="http://www.ncbi.nlm.nih.gov/pubmed/3797169" TargetMode="External"/><Relationship Id="rId13" Type="http://schemas.openxmlformats.org/officeDocument/2006/relationships/hyperlink" Target="http://www.ncbi.nlm.nih.gov/pubmed/305471" TargetMode="External"/><Relationship Id="rId3" Type="http://schemas.openxmlformats.org/officeDocument/2006/relationships/hyperlink" Target="http://www.ncbi.nlm.nih.gov/pubmed/11433048" TargetMode="External"/><Relationship Id="rId7" Type="http://schemas.openxmlformats.org/officeDocument/2006/relationships/hyperlink" Target="http://www.ncbi.nlm.nih.gov/pubmed/16850439" TargetMode="External"/><Relationship Id="rId12" Type="http://schemas.openxmlformats.org/officeDocument/2006/relationships/hyperlink" Target="http://www.ncbi.nlm.nih.gov/pubmed/11401896" TargetMode="External"/><Relationship Id="rId2" Type="http://schemas.openxmlformats.org/officeDocument/2006/relationships/hyperlink" Target="http://www.ncbi.nlm.nih.gov/pubmed/11335736" TargetMode="External"/><Relationship Id="rId1" Type="http://schemas.openxmlformats.org/officeDocument/2006/relationships/slideLayout" Target="../slideLayouts/slideLayout2.xml"/><Relationship Id="rId6" Type="http://schemas.openxmlformats.org/officeDocument/2006/relationships/hyperlink" Target="http://www.ncbi.nlm.nih.gov/pubmed/11869635" TargetMode="External"/><Relationship Id="rId11" Type="http://schemas.openxmlformats.org/officeDocument/2006/relationships/hyperlink" Target="http://www.ncbi.nlm.nih.gov/pubmed/21563154" TargetMode="External"/><Relationship Id="rId5" Type="http://schemas.openxmlformats.org/officeDocument/2006/relationships/hyperlink" Target="http://www.ncbi.nlm.nih.gov/pubmed/9859905" TargetMode="External"/><Relationship Id="rId10" Type="http://schemas.openxmlformats.org/officeDocument/2006/relationships/hyperlink" Target="http://www.ncbi.nlm.nih.gov/pubmed/436851" TargetMode="External"/><Relationship Id="rId4" Type="http://schemas.openxmlformats.org/officeDocument/2006/relationships/hyperlink" Target="http://www.ncbi.nlm.nih.gov/pubmed/12650303" TargetMode="External"/><Relationship Id="rId9" Type="http://schemas.openxmlformats.org/officeDocument/2006/relationships/hyperlink" Target="http://www.ncbi.nlm.nih.gov/pubmed/10835057"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Ventil_nao_invas_2011.doc"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www.ncbi.nlm.nih.gov/pubmed/17875576" TargetMode="External"/><Relationship Id="rId2" Type="http://schemas.openxmlformats.org/officeDocument/2006/relationships/hyperlink" Target="http://www.nichd.nih.gov/cochrane/davis4/davis.htm" TargetMode="External"/><Relationship Id="rId1" Type="http://schemas.openxmlformats.org/officeDocument/2006/relationships/slideLayout" Target="../slideLayouts/slideLayout2.xml"/><Relationship Id="rId4" Type="http://schemas.openxmlformats.org/officeDocument/2006/relationships/hyperlink" Target="http://www.ncbi.nlm.nih.gov/pubmed/16798556"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VNI_precoce_DMH_2011.ppt"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CPAPn_SURFACT_2011.ppt"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CPAP_nasal_preditores_falha.ppt"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VNI%20E%20VMC_2014.doc"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CPAPn%20versus%20VNI_2013.ppt"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paulomargotto.com.br/documentos/Protocolo_Surfact_25-32sem.doc"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Espaço Reservado para Conteúdo 3" descr="Int J Prev Med.pdf - Adobe Reader"/>
          <p:cNvPicPr>
            <a:picLocks noGrp="1" noChangeAspect="1"/>
          </p:cNvPicPr>
          <p:nvPr>
            <p:ph idx="1"/>
          </p:nvPr>
        </p:nvPicPr>
        <p:blipFill>
          <a:blip r:embed="rId2"/>
          <a:srcRect l="7843" t="24525" r="27379" b="40262"/>
          <a:stretch>
            <a:fillRect/>
          </a:stretch>
        </p:blipFill>
        <p:spPr>
          <a:xfrm>
            <a:off x="1258888" y="1412875"/>
            <a:ext cx="6913562" cy="3951288"/>
          </a:xfrm>
        </p:spPr>
      </p:pic>
      <p:pic>
        <p:nvPicPr>
          <p:cNvPr id="10245" name="Picture 7" descr="1111111"/>
          <p:cNvPicPr>
            <a:picLocks noChangeAspect="1" noChangeArrowheads="1"/>
          </p:cNvPicPr>
          <p:nvPr/>
        </p:nvPicPr>
        <p:blipFill>
          <a:blip r:embed="rId3"/>
          <a:srcRect/>
          <a:stretch>
            <a:fillRect/>
          </a:stretch>
        </p:blipFill>
        <p:spPr bwMode="auto">
          <a:xfrm>
            <a:off x="250825" y="5445125"/>
            <a:ext cx="8893175" cy="1412875"/>
          </a:xfrm>
          <a:prstGeom prst="rect">
            <a:avLst/>
          </a:prstGeom>
          <a:noFill/>
          <a:ln w="9525">
            <a:noFill/>
            <a:miter lim="800000"/>
            <a:headEnd/>
            <a:tailEnd/>
          </a:ln>
        </p:spPr>
      </p:pic>
      <p:pic>
        <p:nvPicPr>
          <p:cNvPr id="2" name="Título 1"/>
          <p:cNvPicPr>
            <a:picLocks noChangeArrowheads="1"/>
          </p:cNvPicPr>
          <p:nvPr/>
        </p:nvPicPr>
        <p:blipFill>
          <a:blip r:embed="rId4"/>
          <a:srcRect/>
          <a:stretch>
            <a:fillRect/>
          </a:stretch>
        </p:blipFill>
        <p:spPr bwMode="auto">
          <a:xfrm>
            <a:off x="1331913" y="188913"/>
            <a:ext cx="6840537" cy="1223962"/>
          </a:xfrm>
          <a:prstGeom prst="rect">
            <a:avLst/>
          </a:prstGeom>
          <a:solidFill>
            <a:srgbClr val="FFFF00"/>
          </a:solidFill>
          <a:ln w="38100">
            <a:solidFill>
              <a:srgbClr val="0000FF"/>
            </a:solidFill>
            <a:miter lim="800000"/>
            <a:headEnd/>
            <a:tailEnd/>
          </a:ln>
        </p:spPr>
      </p:pic>
      <p:sp>
        <p:nvSpPr>
          <p:cNvPr id="10248" name="Rectangle 8"/>
          <p:cNvSpPr>
            <a:spLocks noChangeArrowheads="1"/>
          </p:cNvSpPr>
          <p:nvPr/>
        </p:nvSpPr>
        <p:spPr bwMode="auto">
          <a:xfrm>
            <a:off x="1258888" y="4365625"/>
            <a:ext cx="6913562" cy="1079500"/>
          </a:xfrm>
          <a:prstGeom prst="rect">
            <a:avLst/>
          </a:prstGeom>
          <a:solidFill>
            <a:schemeClr val="accent1"/>
          </a:solidFill>
          <a:ln w="9525">
            <a:solidFill>
              <a:schemeClr val="tx1"/>
            </a:solidFill>
            <a:miter lim="800000"/>
            <a:headEnd/>
            <a:tailEnd/>
          </a:ln>
          <a:effectLst/>
        </p:spPr>
        <p:txBody>
          <a:bodyPr wrap="none" anchor="ctr"/>
          <a:lstStyle/>
          <a:p>
            <a:pPr algn="ctr"/>
            <a:r>
              <a:rPr lang="pt-BR"/>
              <a:t>Apresentação: Marília C. Milhomem (R4-Neonatologia)</a:t>
            </a:r>
          </a:p>
          <a:p>
            <a:pPr algn="ctr"/>
            <a:r>
              <a:rPr lang="pt-BR"/>
              <a:t>Unidade de Neonatologia do HRAS/HMIB/SES/DF</a:t>
            </a:r>
          </a:p>
          <a:p>
            <a:pPr algn="ctr"/>
            <a:r>
              <a:rPr lang="pt-BR">
                <a:hlinkClick r:id="rId5"/>
              </a:rPr>
              <a:t>www.paulomargotto.com.br</a:t>
            </a:r>
            <a:endParaRPr lang="pt-BR"/>
          </a:p>
          <a:p>
            <a:pPr algn="ctr"/>
            <a:r>
              <a:rPr lang="pt-BR"/>
              <a:t>Brasília, 1 de maio de 2015 </a:t>
            </a:r>
          </a:p>
        </p:txBody>
      </p:sp>
      <p:sp>
        <p:nvSpPr>
          <p:cNvPr id="10249" name="Oval 9"/>
          <p:cNvSpPr>
            <a:spLocks noChangeArrowheads="1"/>
          </p:cNvSpPr>
          <p:nvPr/>
        </p:nvSpPr>
        <p:spPr bwMode="auto">
          <a:xfrm>
            <a:off x="7308850" y="3429000"/>
            <a:ext cx="719138" cy="504825"/>
          </a:xfrm>
          <a:prstGeom prst="ellipse">
            <a:avLst/>
          </a:prstGeom>
          <a:solidFill>
            <a:schemeClr val="accent1"/>
          </a:solidFill>
          <a:ln w="9525">
            <a:solidFill>
              <a:schemeClr val="tx1"/>
            </a:solidFill>
            <a:round/>
            <a:headEnd/>
            <a:tailEnd/>
          </a:ln>
          <a:effectLst/>
        </p:spPr>
        <p:txBody>
          <a:bodyPr wrap="none" anchor="ctr"/>
          <a:lstStyle/>
          <a:p>
            <a:pPr algn="ctr"/>
            <a:r>
              <a:rPr lang="pt-BR"/>
              <a:t>Egito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idx="4294967295"/>
          </p:nvPr>
        </p:nvSpPr>
        <p:spPr bwMode="auto">
          <a:xfrm>
            <a:off x="250825" y="333375"/>
            <a:ext cx="8229600" cy="1143000"/>
          </a:xfrm>
          <a:noFill/>
        </p:spPr>
        <p:txBody>
          <a:bodyPr vert="horz" wrap="square" lIns="91440" tIns="45720" bIns="45720" numCol="1" anchorCtr="0" compatLnSpc="1">
            <a:prstTxWarp prst="textNoShape">
              <a:avLst/>
            </a:prstTxWarp>
            <a:normAutofit fontScale="90000"/>
          </a:bodyPr>
          <a:lstStyle/>
          <a:p>
            <a:r>
              <a:rPr lang="pt-BR" smtClean="0">
                <a:solidFill>
                  <a:srgbClr val="FFFF00"/>
                </a:solidFill>
                <a:effectLst/>
              </a:rPr>
              <a:t>Consultem o artigo original!</a:t>
            </a:r>
          </a:p>
        </p:txBody>
      </p:sp>
      <p:sp>
        <p:nvSpPr>
          <p:cNvPr id="63491" name="Rectangle 3"/>
          <p:cNvSpPr>
            <a:spLocks noGrp="1"/>
          </p:cNvSpPr>
          <p:nvPr>
            <p:ph type="body" idx="4294967295"/>
          </p:nvPr>
        </p:nvSpPr>
        <p:spPr/>
        <p:txBody>
          <a:bodyPr/>
          <a:lstStyle/>
          <a:p>
            <a:pPr>
              <a:lnSpc>
                <a:spcPct val="90000"/>
              </a:lnSpc>
            </a:pPr>
            <a:r>
              <a:rPr lang="pt-BR" smtClean="0">
                <a:hlinkClick r:id="rId2"/>
              </a:rPr>
              <a:t>Initial Treatment of Respiratory Distress Syndrome with Nasal Intermittent Mandatory Ventilation versus Nasal Continuous Positive Airway Pressure: A Randomized Controlled Trial.</a:t>
            </a:r>
            <a:endParaRPr lang="pt-BR" smtClean="0"/>
          </a:p>
          <a:p>
            <a:pPr>
              <a:lnSpc>
                <a:spcPct val="90000"/>
              </a:lnSpc>
            </a:pPr>
            <a:r>
              <a:rPr lang="pt-BR" smtClean="0"/>
              <a:t>Armanian AM, Badiee Z, Heidari G, Feizi A, Salehimehr N.</a:t>
            </a:r>
          </a:p>
          <a:p>
            <a:pPr>
              <a:lnSpc>
                <a:spcPct val="90000"/>
              </a:lnSpc>
            </a:pPr>
            <a:r>
              <a:rPr lang="pt-BR" smtClean="0"/>
              <a:t>Int J Prev Med. 2014 Dec;5(12):1543-51.</a:t>
            </a:r>
          </a:p>
          <a:p>
            <a:pPr>
              <a:lnSpc>
                <a:spcPct val="90000"/>
              </a:lnSpc>
            </a:pPr>
            <a:r>
              <a:rPr lang="pt-BR" smtClean="0">
                <a:hlinkClick r:id="rId2"/>
              </a:rPr>
              <a:t>Free PMC Article</a:t>
            </a:r>
            <a:endParaRPr lang="pt-BR" smtClean="0">
              <a:hlinkClick r:id="rId3"/>
            </a:endParaRPr>
          </a:p>
          <a:p>
            <a:pPr>
              <a:lnSpc>
                <a:spcPct val="90000"/>
              </a:lnSpc>
            </a:pPr>
            <a:r>
              <a:rPr lang="pt-BR" smtClean="0">
                <a:hlinkClick r:id="rId3"/>
              </a:rPr>
              <a:t>Related citations</a:t>
            </a:r>
            <a:r>
              <a:rPr lang="pt-BR" smtClean="0"/>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smtClean="0">
                <a:solidFill>
                  <a:schemeClr val="tx2">
                    <a:tint val="100000"/>
                    <a:shade val="90000"/>
                    <a:satMod val="250000"/>
                    <a:alpha val="100000"/>
                  </a:schemeClr>
                </a:solidFill>
              </a:rPr>
              <a:t>INTRODUÇÃO</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a:xfrm>
            <a:off x="500034" y="1428736"/>
            <a:ext cx="8229600" cy="4525962"/>
          </a:xfrm>
        </p:spPr>
        <p:txBody>
          <a:bodyPr>
            <a:normAutofit fontScale="92500" lnSpcReduction="10000"/>
          </a:bodyPr>
          <a:lstStyle/>
          <a:p>
            <a:pPr>
              <a:lnSpc>
                <a:spcPct val="90000"/>
              </a:lnSpc>
            </a:pPr>
            <a:r>
              <a:rPr lang="pt-BR" dirty="0" smtClean="0"/>
              <a:t>No decurso do tempo, trabalhos de parto prematuros têm aumentado e mais crianças prematuras sobrevivem.</a:t>
            </a:r>
          </a:p>
          <a:p>
            <a:pPr>
              <a:lnSpc>
                <a:spcPct val="90000"/>
              </a:lnSpc>
            </a:pPr>
            <a:r>
              <a:rPr lang="pt-BR" dirty="0" smtClean="0"/>
              <a:t>No entanto , a Síndrome do Desconforto Respiratório (SDR- doença da membrana hialina) em crianças prematuras que sobrevivem e suas complicações tornou-se um problema  comum.</a:t>
            </a:r>
          </a:p>
          <a:p>
            <a:pPr>
              <a:lnSpc>
                <a:spcPct val="90000"/>
              </a:lnSpc>
            </a:pPr>
            <a:r>
              <a:rPr lang="pt-BR" dirty="0" smtClean="0"/>
              <a:t>As crianças prematuras que sofrem com a SDR , usualmente necessitam um certo grau de suporte respiratório.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a:solidFill>
                  <a:schemeClr val="tx2">
                    <a:tint val="100000"/>
                    <a:shade val="90000"/>
                    <a:satMod val="250000"/>
                    <a:alpha val="100000"/>
                  </a:schemeClr>
                </a:solidFill>
              </a:rPr>
              <a:t>INTRODUÇÃO</a:t>
            </a:r>
          </a:p>
        </p:txBody>
      </p:sp>
      <p:sp>
        <p:nvSpPr>
          <p:cNvPr id="13315" name="Espaço Reservado para Conteúdo 2"/>
          <p:cNvSpPr>
            <a:spLocks noGrp="1"/>
          </p:cNvSpPr>
          <p:nvPr>
            <p:ph idx="1"/>
          </p:nvPr>
        </p:nvSpPr>
        <p:spPr/>
        <p:txBody>
          <a:bodyPr/>
          <a:lstStyle/>
          <a:p>
            <a:r>
              <a:rPr lang="pt-BR" smtClean="0"/>
              <a:t>Vários métodos de ventilação não-invasiva foram desenvolvidos para reduzir o uso de  ventilação mecânica(VM), possível com o uso de tubo endotraqueal (TOT).</a:t>
            </a:r>
          </a:p>
          <a:p>
            <a:r>
              <a:rPr lang="pt-BR" smtClean="0"/>
              <a:t>A partir daí, o poder terapêutico e os efeitos colaterais de cada um desses métodos tem sido avaliados e comparados em diferentes estudos.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a:solidFill>
                  <a:schemeClr val="tx2">
                    <a:tint val="100000"/>
                    <a:shade val="90000"/>
                    <a:satMod val="250000"/>
                    <a:alpha val="100000"/>
                  </a:schemeClr>
                </a:solidFill>
              </a:rPr>
              <a:t>INTRODUÇÃO</a:t>
            </a:r>
          </a:p>
        </p:txBody>
      </p:sp>
      <p:sp>
        <p:nvSpPr>
          <p:cNvPr id="14339" name="Espaço Reservado para Conteúdo 2"/>
          <p:cNvSpPr>
            <a:spLocks noGrp="1"/>
          </p:cNvSpPr>
          <p:nvPr>
            <p:ph idx="1"/>
          </p:nvPr>
        </p:nvSpPr>
        <p:spPr/>
        <p:txBody>
          <a:bodyPr/>
          <a:lstStyle/>
          <a:p>
            <a:r>
              <a:rPr lang="pt-BR" smtClean="0"/>
              <a:t>Alguns pesquisadores, tem mostrado que a pressão positiva contínua nas vias aéreas por meio do uso de CPAP nasal em crianças prematuras é efetiva no tratamento da SDR. Também é mais possível evitar a VM com uso de CPAP nasal em um número relativamente alto de crianças.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a:solidFill>
                  <a:schemeClr val="tx2">
                    <a:tint val="100000"/>
                    <a:shade val="90000"/>
                    <a:satMod val="250000"/>
                    <a:alpha val="100000"/>
                  </a:schemeClr>
                </a:solidFill>
              </a:rPr>
              <a:t>INTRODUÇÃO</a:t>
            </a:r>
          </a:p>
        </p:txBody>
      </p:sp>
      <p:sp>
        <p:nvSpPr>
          <p:cNvPr id="15363" name="Espaço Reservado para Conteúdo 2"/>
          <p:cNvSpPr>
            <a:spLocks noGrp="1"/>
          </p:cNvSpPr>
          <p:nvPr>
            <p:ph idx="1"/>
          </p:nvPr>
        </p:nvSpPr>
        <p:spPr/>
        <p:txBody>
          <a:bodyPr/>
          <a:lstStyle/>
          <a:p>
            <a:r>
              <a:rPr lang="pt-BR" smtClean="0"/>
              <a:t>Habitualmente o uso de  CPAP nasal é largamente utilizado como tratamento inicial para a SDR. De forma semelhante  o poder terapêutico e a redução da incidência da displasia broncopulmonar (DBP), particularmente em combinação com terapia com uso de surfactante, tem sido observada.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a:solidFill>
                  <a:schemeClr val="tx2">
                    <a:tint val="100000"/>
                    <a:shade val="90000"/>
                    <a:satMod val="250000"/>
                    <a:alpha val="100000"/>
                  </a:schemeClr>
                </a:solidFill>
              </a:rPr>
              <a:t>INTRODUÇÃO</a:t>
            </a:r>
          </a:p>
        </p:txBody>
      </p:sp>
      <p:sp>
        <p:nvSpPr>
          <p:cNvPr id="3" name="Espaço Reservado para Conteúdo 2"/>
          <p:cNvSpPr>
            <a:spLocks noGrp="1"/>
          </p:cNvSpPr>
          <p:nvPr>
            <p:ph idx="1"/>
          </p:nvPr>
        </p:nvSpPr>
        <p:spPr/>
        <p:txBody>
          <a:bodyPr>
            <a:normAutofit/>
          </a:bodyPr>
          <a:lstStyle/>
          <a:p>
            <a:pPr>
              <a:lnSpc>
                <a:spcPct val="80000"/>
              </a:lnSpc>
            </a:pPr>
            <a:r>
              <a:rPr lang="pt-BR" sz="3000" smtClean="0"/>
              <a:t>CPAP nasal foi usado no tratamento da apnéia da prematuridade e depois na extubação, reduzindo a necessidade de reintubação.</a:t>
            </a:r>
          </a:p>
          <a:p>
            <a:pPr>
              <a:lnSpc>
                <a:spcPct val="80000"/>
              </a:lnSpc>
            </a:pPr>
            <a:r>
              <a:rPr lang="pt-BR" sz="3000" smtClean="0"/>
              <a:t>Devido aos efeitos benéficos do tratamento combinando surfactante precoce e intubação transitória (TÉCNICA INSURE) com CPAP nasal em vários estudos ultimamente, no tratamento da SDR  a técnica INSURE tem sido utilizada em várias UTI Neonatal.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a:solidFill>
                  <a:schemeClr val="tx2">
                    <a:tint val="100000"/>
                    <a:shade val="90000"/>
                    <a:satMod val="250000"/>
                    <a:alpha val="100000"/>
                  </a:schemeClr>
                </a:solidFill>
              </a:rPr>
              <a:t>INTRODUÇÃO</a:t>
            </a:r>
          </a:p>
        </p:txBody>
      </p:sp>
      <p:sp>
        <p:nvSpPr>
          <p:cNvPr id="17411" name="Espaço Reservado para Conteúdo 2"/>
          <p:cNvSpPr>
            <a:spLocks noGrp="1"/>
          </p:cNvSpPr>
          <p:nvPr>
            <p:ph idx="1"/>
          </p:nvPr>
        </p:nvSpPr>
        <p:spPr/>
        <p:txBody>
          <a:bodyPr/>
          <a:lstStyle/>
          <a:p>
            <a:r>
              <a:rPr lang="pt-BR" smtClean="0"/>
              <a:t>Entretanto, em alguns casos mesmo com uso precoce de CPAP nasal , devido a falha no tratamento , a reintubação com VM foram necessárias. Em números, cerca de 25-50% dos tratamentos para SDR em neonatos tem falhado.</a:t>
            </a:r>
          </a:p>
          <a:p>
            <a:r>
              <a:rPr lang="pt-BR" smtClean="0"/>
              <a:t>Entretanto , métodos alternativos de ventilação não invasiva (VNI)  foram estudados em outras pesquisas.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a:solidFill>
                  <a:schemeClr val="tx2">
                    <a:tint val="100000"/>
                    <a:shade val="90000"/>
                    <a:satMod val="250000"/>
                    <a:alpha val="100000"/>
                  </a:schemeClr>
                </a:solidFill>
              </a:rPr>
              <a:t>INTRODUÇÃO</a:t>
            </a:r>
          </a:p>
        </p:txBody>
      </p:sp>
      <p:sp>
        <p:nvSpPr>
          <p:cNvPr id="3" name="Espaço Reservado para Conteúdo 2"/>
          <p:cNvSpPr>
            <a:spLocks noGrp="1"/>
          </p:cNvSpPr>
          <p:nvPr>
            <p:ph idx="1"/>
          </p:nvPr>
        </p:nvSpPr>
        <p:spPr/>
        <p:txBody>
          <a:bodyPr>
            <a:normAutofit lnSpcReduction="10000"/>
          </a:bodyPr>
          <a:lstStyle/>
          <a:p>
            <a:pPr>
              <a:lnSpc>
                <a:spcPct val="90000"/>
              </a:lnSpc>
            </a:pPr>
            <a:r>
              <a:rPr lang="pt-BR" sz="3000" smtClean="0"/>
              <a:t>Entre os métodos de VNI no tratamento da SDR, a ventilação com pressão positiva intermitente nasal ou ventilação mandatória intermitente nasal (VMIN) foram também investigadas. VMIN combina o CPAP nasal com inalações  intermitentes de ventilação . Nesse método , as inflações ventilatórias são contínuas; ao invés de um tubo orotraqueal,  é usada uma pronga nasal (cateter dentro do nariz).</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a:solidFill>
                  <a:schemeClr val="tx2">
                    <a:tint val="100000"/>
                    <a:shade val="90000"/>
                    <a:satMod val="250000"/>
                    <a:alpha val="100000"/>
                  </a:schemeClr>
                </a:solidFill>
              </a:rPr>
              <a:t>INTRODUÇÃO</a:t>
            </a:r>
          </a:p>
        </p:txBody>
      </p:sp>
      <p:sp>
        <p:nvSpPr>
          <p:cNvPr id="19459" name="Espaço Reservado para Conteúdo 2"/>
          <p:cNvSpPr>
            <a:spLocks noGrp="1"/>
          </p:cNvSpPr>
          <p:nvPr>
            <p:ph idx="1"/>
          </p:nvPr>
        </p:nvSpPr>
        <p:spPr/>
        <p:txBody>
          <a:bodyPr/>
          <a:lstStyle/>
          <a:p>
            <a:r>
              <a:rPr lang="pt-BR" smtClean="0"/>
              <a:t>Em alguns estudos , como os de De Paoli </a:t>
            </a:r>
            <a:r>
              <a:rPr lang="pt-BR" i="1" smtClean="0"/>
              <a:t>et al</a:t>
            </a:r>
            <a:r>
              <a:rPr lang="pt-BR" smtClean="0"/>
              <a:t>. , VMIN  mostrou-se mais efetivo do que  CPAP nasal depois da extubação no tratamento da SDR. Também o VMIN foi considerado mais efetivo no tratamento da apnéia da  prematuridade.</a:t>
            </a:r>
          </a:p>
          <a:p>
            <a:r>
              <a:rPr lang="pt-BR" smtClean="0"/>
              <a:t> VMIN tem sido realizado por 2 métodos: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a:solidFill>
                  <a:schemeClr val="tx2">
                    <a:tint val="100000"/>
                    <a:shade val="90000"/>
                    <a:satMod val="250000"/>
                    <a:alpha val="100000"/>
                  </a:schemeClr>
                </a:solidFill>
              </a:rPr>
              <a:t>INTRODUÇÃO</a:t>
            </a:r>
          </a:p>
        </p:txBody>
      </p:sp>
      <p:sp>
        <p:nvSpPr>
          <p:cNvPr id="3" name="Espaço Reservado para Conteúdo 2"/>
          <p:cNvSpPr>
            <a:spLocks noGrp="1"/>
          </p:cNvSpPr>
          <p:nvPr>
            <p:ph idx="1"/>
          </p:nvPr>
        </p:nvSpPr>
        <p:spPr/>
        <p:txBody>
          <a:bodyPr>
            <a:normAutofit/>
          </a:bodyPr>
          <a:lstStyle/>
          <a:p>
            <a:pPr>
              <a:lnSpc>
                <a:spcPct val="90000"/>
              </a:lnSpc>
            </a:pPr>
            <a:r>
              <a:rPr lang="pt-BR" smtClean="0"/>
              <a:t>Respiração coordenada com o recém-nascido  (SIMV) e não coordenada com respiração neonatal. Um número relativamente grande de pesquisadores avaliaram ESSE método.</a:t>
            </a:r>
          </a:p>
          <a:p>
            <a:pPr>
              <a:lnSpc>
                <a:spcPct val="90000"/>
              </a:lnSpc>
            </a:pPr>
            <a:r>
              <a:rPr lang="pt-BR" smtClean="0"/>
              <a:t>Aghai </a:t>
            </a:r>
            <a:r>
              <a:rPr lang="pt-BR" i="1" smtClean="0"/>
              <a:t>et al ,  </a:t>
            </a:r>
            <a:r>
              <a:rPr lang="pt-BR" smtClean="0"/>
              <a:t>relataram que no grupo SIMV- VMIN comparado com o grupo do CPAP nasal, o esforço respiratório foi diminuído e a ventilação minuto foi aumentada.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smtClean="0">
                <a:solidFill>
                  <a:schemeClr val="tx2">
                    <a:tint val="100000"/>
                    <a:shade val="90000"/>
                    <a:satMod val="250000"/>
                    <a:alpha val="100000"/>
                  </a:schemeClr>
                </a:solidFill>
              </a:rPr>
              <a:t>INTRODUÇÃO</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fontScale="92500" lnSpcReduction="10000"/>
          </a:bodyPr>
          <a:lstStyle/>
          <a:p>
            <a:pPr fontAlgn="auto">
              <a:spcBef>
                <a:spcPts val="0"/>
              </a:spcBef>
              <a:spcAft>
                <a:spcPts val="0"/>
              </a:spcAft>
              <a:buFont typeface="Wingdings 2"/>
              <a:buChar char=""/>
              <a:defRPr/>
            </a:pPr>
            <a:r>
              <a:rPr lang="pt-BR" dirty="0"/>
              <a:t>Além disso, o uso de </a:t>
            </a:r>
            <a:r>
              <a:rPr lang="pt-BR" dirty="0" smtClean="0"/>
              <a:t>VM </a:t>
            </a:r>
            <a:r>
              <a:rPr lang="pt-BR" dirty="0"/>
              <a:t>(como resultado da falha do tratamento), durante </a:t>
            </a:r>
            <a:r>
              <a:rPr lang="pt-BR" dirty="0" smtClean="0"/>
              <a:t>os primeiros </a:t>
            </a:r>
            <a:r>
              <a:rPr lang="pt-BR" dirty="0"/>
              <a:t>dia de vida é um dos </a:t>
            </a:r>
            <a:r>
              <a:rPr lang="pt-BR" dirty="0" smtClean="0"/>
              <a:t> fatores de riscos importantes de DBP </a:t>
            </a:r>
            <a:r>
              <a:rPr lang="pt-BR" dirty="0"/>
              <a:t>e algumas outras morbidades.  </a:t>
            </a:r>
            <a:endParaRPr lang="pt-BR" dirty="0" smtClean="0"/>
          </a:p>
          <a:p>
            <a:pPr fontAlgn="auto">
              <a:spcBef>
                <a:spcPts val="0"/>
              </a:spcBef>
              <a:spcAft>
                <a:spcPts val="0"/>
              </a:spcAft>
              <a:buFont typeface="Wingdings 2"/>
              <a:buChar char=""/>
              <a:defRPr/>
            </a:pPr>
            <a:r>
              <a:rPr lang="pt-BR" dirty="0" err="1" smtClean="0"/>
              <a:t>Avery</a:t>
            </a:r>
            <a:r>
              <a:rPr lang="pt-BR" dirty="0" smtClean="0"/>
              <a:t> </a:t>
            </a:r>
            <a:r>
              <a:rPr lang="pt-BR" dirty="0"/>
              <a:t>et al. e Van </a:t>
            </a:r>
            <a:r>
              <a:rPr lang="pt-BR" dirty="0" err="1"/>
              <a:t>Marter</a:t>
            </a:r>
            <a:r>
              <a:rPr lang="pt-BR" dirty="0"/>
              <a:t> et al. </a:t>
            </a:r>
            <a:r>
              <a:rPr lang="pt-BR" dirty="0" smtClean="0"/>
              <a:t>observaram </a:t>
            </a:r>
            <a:r>
              <a:rPr lang="pt-BR" dirty="0"/>
              <a:t>que </a:t>
            </a:r>
            <a:r>
              <a:rPr lang="pt-BR" dirty="0" smtClean="0"/>
              <a:t>a </a:t>
            </a:r>
            <a:r>
              <a:rPr lang="pt-BR" dirty="0"/>
              <a:t>necessidade de </a:t>
            </a:r>
            <a:r>
              <a:rPr lang="pt-BR" dirty="0" smtClean="0"/>
              <a:t>ventilação com </a:t>
            </a:r>
            <a:r>
              <a:rPr lang="pt-BR" dirty="0"/>
              <a:t>tubo endotraqueal foi diminuída no grupo VMNI do que </a:t>
            </a:r>
            <a:r>
              <a:rPr lang="pt-BR" dirty="0" smtClean="0"/>
              <a:t>no </a:t>
            </a:r>
            <a:r>
              <a:rPr lang="pt-BR" dirty="0"/>
              <a:t>grupo CPAP, nas primeiras 72 horas de </a:t>
            </a:r>
            <a:r>
              <a:rPr lang="pt-BR" dirty="0" smtClean="0"/>
              <a:t>vida.</a:t>
            </a:r>
            <a:endParaRPr lang="pt-B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a:solidFill>
                  <a:schemeClr val="tx2">
                    <a:tint val="100000"/>
                    <a:shade val="90000"/>
                    <a:satMod val="250000"/>
                    <a:alpha val="100000"/>
                  </a:schemeClr>
                </a:solidFill>
              </a:rPr>
              <a:t>INTRODUÇÃO</a:t>
            </a:r>
          </a:p>
        </p:txBody>
      </p:sp>
      <p:sp>
        <p:nvSpPr>
          <p:cNvPr id="3" name="Espaço Reservado para Conteúdo 2"/>
          <p:cNvSpPr>
            <a:spLocks noGrp="1"/>
          </p:cNvSpPr>
          <p:nvPr>
            <p:ph idx="1"/>
          </p:nvPr>
        </p:nvSpPr>
        <p:spPr/>
        <p:txBody>
          <a:bodyPr>
            <a:normAutofit lnSpcReduction="10000"/>
          </a:bodyPr>
          <a:lstStyle/>
          <a:p>
            <a:pPr>
              <a:lnSpc>
                <a:spcPct val="80000"/>
              </a:lnSpc>
            </a:pPr>
            <a:r>
              <a:rPr lang="pt-BR" sz="3000" smtClean="0"/>
              <a:t>Finalmente, </a:t>
            </a:r>
            <a:r>
              <a:rPr lang="pt-BR" sz="3000" smtClean="0">
                <a:solidFill>
                  <a:srgbClr val="FFFF00"/>
                </a:solidFill>
              </a:rPr>
              <a:t>os autores supõem que o tratamento inicial com VMIN em recém-nascido (RN) com a SDR,  pode obter resultados mais favoráveis em termos de duração com o tratamento e a ventilação com TOT</a:t>
            </a:r>
          </a:p>
          <a:p>
            <a:pPr>
              <a:lnSpc>
                <a:spcPct val="80000"/>
              </a:lnSpc>
            </a:pPr>
            <a:r>
              <a:rPr lang="pt-BR" sz="3000" smtClean="0"/>
              <a:t>Por fim, os autores propõem  que </a:t>
            </a:r>
            <a:r>
              <a:rPr lang="pt-BR" sz="3000" smtClean="0">
                <a:solidFill>
                  <a:srgbClr val="FFFF00"/>
                </a:solidFill>
              </a:rPr>
              <a:t>o tratamento inicial em recém-nascidos pré-termo com SDR com a  VMIN pode obter resultados mais favoráveis em termos de duração do tratamento e da ventilação  com o tubo endotraqueal em comparação com  CPAP nasal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pt-BR" sz="3600" dirty="0" smtClean="0">
                <a:solidFill>
                  <a:schemeClr val="tx2">
                    <a:tint val="100000"/>
                    <a:shade val="90000"/>
                    <a:satMod val="250000"/>
                    <a:alpha val="100000"/>
                  </a:schemeClr>
                </a:solidFill>
              </a:rPr>
              <a:t/>
            </a:r>
            <a:br>
              <a:rPr lang="pt-BR" sz="3600" dirty="0" smtClean="0">
                <a:solidFill>
                  <a:schemeClr val="tx2">
                    <a:tint val="100000"/>
                    <a:shade val="90000"/>
                    <a:satMod val="250000"/>
                    <a:alpha val="100000"/>
                  </a:schemeClr>
                </a:solidFill>
              </a:rPr>
            </a:br>
            <a:r>
              <a:rPr lang="pt-BR" sz="3600" dirty="0">
                <a:solidFill>
                  <a:schemeClr val="tx2">
                    <a:tint val="100000"/>
                    <a:shade val="90000"/>
                    <a:satMod val="250000"/>
                    <a:alpha val="100000"/>
                  </a:schemeClr>
                </a:solidFill>
              </a:rPr>
              <a:t/>
            </a:r>
            <a:br>
              <a:rPr lang="pt-BR" sz="3600" dirty="0">
                <a:solidFill>
                  <a:schemeClr val="tx2">
                    <a:tint val="100000"/>
                    <a:shade val="90000"/>
                    <a:satMod val="250000"/>
                    <a:alpha val="100000"/>
                  </a:schemeClr>
                </a:solidFill>
              </a:rPr>
            </a:br>
            <a:r>
              <a:rPr lang="pt-BR" sz="3600" dirty="0" smtClean="0">
                <a:solidFill>
                  <a:schemeClr val="tx2">
                    <a:tint val="100000"/>
                    <a:shade val="90000"/>
                    <a:satMod val="250000"/>
                    <a:alpha val="100000"/>
                  </a:schemeClr>
                </a:solidFill>
              </a:rPr>
              <a:t/>
            </a:r>
            <a:br>
              <a:rPr lang="pt-BR" sz="3600" dirty="0" smtClean="0">
                <a:solidFill>
                  <a:schemeClr val="tx2">
                    <a:tint val="100000"/>
                    <a:shade val="90000"/>
                    <a:satMod val="250000"/>
                    <a:alpha val="100000"/>
                  </a:schemeClr>
                </a:solidFill>
              </a:rPr>
            </a:br>
            <a:r>
              <a:rPr lang="pt-BR" sz="3600" dirty="0">
                <a:solidFill>
                  <a:schemeClr val="tx2">
                    <a:tint val="100000"/>
                    <a:shade val="90000"/>
                    <a:satMod val="250000"/>
                    <a:alpha val="100000"/>
                  </a:schemeClr>
                </a:solidFill>
              </a:rPr>
              <a:t/>
            </a:r>
            <a:br>
              <a:rPr lang="pt-BR" sz="3600" dirty="0">
                <a:solidFill>
                  <a:schemeClr val="tx2">
                    <a:tint val="100000"/>
                    <a:shade val="90000"/>
                    <a:satMod val="250000"/>
                    <a:alpha val="100000"/>
                  </a:schemeClr>
                </a:solidFill>
              </a:rPr>
            </a:br>
            <a:r>
              <a:rPr lang="pt-BR" sz="3600" b="1" dirty="0" smtClean="0">
                <a:solidFill>
                  <a:schemeClr val="tx2">
                    <a:tint val="100000"/>
                    <a:shade val="90000"/>
                    <a:satMod val="250000"/>
                    <a:alpha val="100000"/>
                  </a:schemeClr>
                </a:solidFill>
              </a:rPr>
              <a:t>MÉTODOS</a:t>
            </a:r>
            <a:r>
              <a:rPr lang="pt-BR" sz="3600" dirty="0" smtClean="0">
                <a:solidFill>
                  <a:schemeClr val="tx2">
                    <a:tint val="100000"/>
                    <a:shade val="90000"/>
                    <a:satMod val="250000"/>
                    <a:alpha val="100000"/>
                  </a:schemeClr>
                </a:solidFill>
              </a:rPr>
              <a:t>   -</a:t>
            </a:r>
            <a:r>
              <a:rPr lang="pt-BR" sz="3600" b="1" dirty="0" smtClean="0">
                <a:solidFill>
                  <a:schemeClr val="tx2">
                    <a:tint val="100000"/>
                    <a:shade val="90000"/>
                    <a:satMod val="250000"/>
                    <a:alpha val="100000"/>
                  </a:schemeClr>
                </a:solidFill>
                <a:effectLst/>
              </a:rPr>
              <a:t>O </a:t>
            </a:r>
            <a:r>
              <a:rPr lang="pt-BR" sz="3600" b="1" dirty="0">
                <a:solidFill>
                  <a:schemeClr val="tx2">
                    <a:tint val="100000"/>
                    <a:shade val="90000"/>
                    <a:satMod val="250000"/>
                    <a:alpha val="100000"/>
                  </a:schemeClr>
                </a:solidFill>
                <a:effectLst/>
              </a:rPr>
              <a:t>desenho do estudo e os </a:t>
            </a:r>
            <a:r>
              <a:rPr lang="pt-BR" sz="3600" b="1" dirty="0" smtClean="0">
                <a:solidFill>
                  <a:schemeClr val="tx2">
                    <a:tint val="100000"/>
                    <a:shade val="90000"/>
                    <a:satMod val="250000"/>
                    <a:alpha val="100000"/>
                  </a:schemeClr>
                </a:solidFill>
                <a:effectLst/>
              </a:rPr>
              <a:t>participantes</a:t>
            </a:r>
            <a:r>
              <a:rPr lang="pt-BR" dirty="0" smtClean="0">
                <a:solidFill>
                  <a:schemeClr val="tx2">
                    <a:tint val="100000"/>
                    <a:shade val="90000"/>
                    <a:satMod val="250000"/>
                    <a:alpha val="100000"/>
                  </a:schemeClr>
                </a:solidFill>
              </a:rPr>
              <a:t> </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a:bodyPr>
          <a:lstStyle/>
          <a:p>
            <a:pPr marL="0" indent="0">
              <a:lnSpc>
                <a:spcPct val="80000"/>
              </a:lnSpc>
              <a:buFont typeface="Wingdings 2" pitchFamily="18" charset="2"/>
              <a:buNone/>
            </a:pPr>
            <a:r>
              <a:rPr lang="pt-BR" sz="2200" smtClean="0"/>
              <a:t> Este estudo clínico randomizado e controlado   foi realizado  em um único Centro. </a:t>
            </a:r>
          </a:p>
          <a:p>
            <a:pPr marL="0" indent="0">
              <a:lnSpc>
                <a:spcPct val="80000"/>
              </a:lnSpc>
              <a:buFont typeface="Wingdings 2" pitchFamily="18" charset="2"/>
              <a:buNone/>
            </a:pPr>
            <a:r>
              <a:rPr lang="pt-BR" sz="2200" smtClean="0">
                <a:sym typeface="Wingdings" pitchFamily="2" charset="2"/>
              </a:rPr>
              <a:t> </a:t>
            </a:r>
          </a:p>
          <a:p>
            <a:pPr marL="0" indent="0">
              <a:lnSpc>
                <a:spcPct val="80000"/>
              </a:lnSpc>
              <a:buFont typeface="Wingdings" pitchFamily="2" charset="2"/>
              <a:buChar char="à"/>
            </a:pPr>
            <a:r>
              <a:rPr lang="pt-BR" sz="2200" smtClean="0">
                <a:sym typeface="Wingdings" pitchFamily="2" charset="2"/>
              </a:rPr>
              <a:t> </a:t>
            </a:r>
            <a:r>
              <a:rPr lang="pt-BR" sz="2200" smtClean="0"/>
              <a:t>AMOSTRA:  crianças nascidas entre março de 2013 e janeiro de 2014, com um peso de nascimento (PN) </a:t>
            </a:r>
            <a:r>
              <a:rPr lang="pt-BR" sz="2200" b="1" smtClean="0">
                <a:solidFill>
                  <a:srgbClr val="FFFF00"/>
                </a:solidFill>
              </a:rPr>
              <a:t>≤ 1.500 g ou idade gestacional ≤ 34 semanas</a:t>
            </a:r>
            <a:r>
              <a:rPr lang="pt-BR" sz="2200" smtClean="0"/>
              <a:t> que foram internados na UTIN de referência terciária da Isfahan Universidade de Ciências Médicas da Alzahra e Shahid Beheshti Hospitais.</a:t>
            </a:r>
          </a:p>
          <a:p>
            <a:pPr marL="0" indent="0">
              <a:lnSpc>
                <a:spcPct val="80000"/>
              </a:lnSpc>
              <a:buFont typeface="Wingdings" pitchFamily="2" charset="2"/>
              <a:buChar char="à"/>
            </a:pPr>
            <a:r>
              <a:rPr lang="pt-BR" sz="2200" smtClean="0"/>
              <a:t> A idade gestacional foi determinada pela data da última menstruação e ultrassom. </a:t>
            </a:r>
          </a:p>
          <a:p>
            <a:pPr marL="0" indent="0">
              <a:lnSpc>
                <a:spcPct val="80000"/>
              </a:lnSpc>
              <a:buFont typeface="Wingdings" pitchFamily="2" charset="2"/>
              <a:buChar char="à"/>
            </a:pPr>
            <a:r>
              <a:rPr lang="pt-BR" sz="2200" smtClean="0"/>
              <a:t>Se houvesse qualquer evidência clínica de insuficiência respiratória, RN de muito baixo peso foram incluídos em um estudo caso-controle dentro deste ensaio clínico.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pt-BR" sz="4800" b="1" dirty="0">
                <a:solidFill>
                  <a:schemeClr val="tx2">
                    <a:tint val="100000"/>
                    <a:shade val="90000"/>
                    <a:satMod val="250000"/>
                    <a:alpha val="100000"/>
                  </a:schemeClr>
                </a:solidFill>
              </a:rPr>
              <a:t>MÉTODOS</a:t>
            </a:r>
            <a:r>
              <a:rPr lang="pt-BR" sz="4800" dirty="0">
                <a:solidFill>
                  <a:schemeClr val="tx2">
                    <a:tint val="100000"/>
                    <a:shade val="90000"/>
                    <a:satMod val="250000"/>
                    <a:alpha val="100000"/>
                  </a:schemeClr>
                </a:solidFill>
              </a:rPr>
              <a:t>   -</a:t>
            </a:r>
            <a:r>
              <a:rPr lang="pt-BR" sz="4800" b="1" dirty="0">
                <a:solidFill>
                  <a:schemeClr val="tx2">
                    <a:tint val="100000"/>
                    <a:shade val="90000"/>
                    <a:satMod val="250000"/>
                    <a:alpha val="100000"/>
                  </a:schemeClr>
                </a:solidFill>
                <a:effectLst/>
              </a:rPr>
              <a:t>O desenho do estudo e os </a:t>
            </a:r>
            <a:r>
              <a:rPr lang="pt-BR" sz="4800" b="1" dirty="0" smtClean="0">
                <a:solidFill>
                  <a:schemeClr val="tx2">
                    <a:tint val="100000"/>
                    <a:shade val="90000"/>
                    <a:satMod val="250000"/>
                    <a:alpha val="100000"/>
                  </a:schemeClr>
                </a:solidFill>
                <a:effectLst/>
              </a:rPr>
              <a:t>participantes</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lnSpcReduction="10000"/>
          </a:bodyPr>
          <a:lstStyle/>
          <a:p>
            <a:pPr>
              <a:lnSpc>
                <a:spcPct val="90000"/>
              </a:lnSpc>
            </a:pPr>
            <a:r>
              <a:rPr lang="pt-BR" smtClean="0"/>
              <a:t>SDR foi definida na presença de evidência clínica de desconforto respiratório e um Raio-X de tórax positivo juntamente com classificação radiológica de Makinen .</a:t>
            </a:r>
          </a:p>
          <a:p>
            <a:pPr>
              <a:lnSpc>
                <a:spcPct val="90000"/>
              </a:lnSpc>
            </a:pPr>
            <a:r>
              <a:rPr lang="pt-BR" smtClean="0"/>
              <a:t> Foram excluídas crianças com :</a:t>
            </a:r>
          </a:p>
          <a:p>
            <a:pPr>
              <a:lnSpc>
                <a:spcPct val="90000"/>
              </a:lnSpc>
              <a:buFont typeface="Wingdings 2" pitchFamily="18" charset="2"/>
              <a:buNone/>
            </a:pPr>
            <a:r>
              <a:rPr lang="pt-BR" smtClean="0"/>
              <a:t> anomalias congênitas importantes, asfixia, doença cianótica congênita,  instabilidade cardiovascular, anomalias orofaciais e consentimento recusado ou não fornecido.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pt-BR" sz="4800" b="1" dirty="0">
                <a:solidFill>
                  <a:schemeClr val="tx2">
                    <a:tint val="100000"/>
                    <a:shade val="90000"/>
                    <a:satMod val="250000"/>
                    <a:alpha val="100000"/>
                  </a:schemeClr>
                </a:solidFill>
              </a:rPr>
              <a:t>MÉTODOS</a:t>
            </a:r>
            <a:r>
              <a:rPr lang="pt-BR" sz="4800" dirty="0">
                <a:solidFill>
                  <a:schemeClr val="tx2">
                    <a:tint val="100000"/>
                    <a:shade val="90000"/>
                    <a:satMod val="250000"/>
                    <a:alpha val="100000"/>
                  </a:schemeClr>
                </a:solidFill>
              </a:rPr>
              <a:t>   -</a:t>
            </a:r>
            <a:r>
              <a:rPr lang="pt-BR" sz="4800" b="1" dirty="0">
                <a:solidFill>
                  <a:schemeClr val="tx2">
                    <a:tint val="100000"/>
                    <a:shade val="90000"/>
                    <a:satMod val="250000"/>
                    <a:alpha val="100000"/>
                  </a:schemeClr>
                </a:solidFill>
                <a:effectLst/>
              </a:rPr>
              <a:t>O desenho do estudo e os </a:t>
            </a:r>
            <a:r>
              <a:rPr lang="pt-BR" sz="4800" b="1" dirty="0" smtClean="0">
                <a:solidFill>
                  <a:schemeClr val="tx2">
                    <a:tint val="100000"/>
                    <a:shade val="90000"/>
                    <a:satMod val="250000"/>
                    <a:alpha val="100000"/>
                  </a:schemeClr>
                </a:solidFill>
                <a:effectLst/>
              </a:rPr>
              <a:t>participantes</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fontScale="70000" lnSpcReduction="20000"/>
          </a:bodyPr>
          <a:lstStyle/>
          <a:p>
            <a:pPr fontAlgn="auto">
              <a:spcBef>
                <a:spcPts val="0"/>
              </a:spcBef>
              <a:spcAft>
                <a:spcPts val="0"/>
              </a:spcAft>
              <a:buFont typeface="Wingdings 2"/>
              <a:buChar char=""/>
              <a:defRPr/>
            </a:pPr>
            <a:r>
              <a:rPr lang="pt-BR" dirty="0"/>
              <a:t>Os efeitos terapêuticos </a:t>
            </a:r>
            <a:r>
              <a:rPr lang="pt-BR" dirty="0" smtClean="0"/>
              <a:t>da VMIN  não sincronizada com o paciente no </a:t>
            </a:r>
            <a:r>
              <a:rPr lang="pt-BR" dirty="0"/>
              <a:t>tratamento de </a:t>
            </a:r>
            <a:r>
              <a:rPr lang="pt-BR" dirty="0" smtClean="0"/>
              <a:t>SDR </a:t>
            </a:r>
            <a:r>
              <a:rPr lang="pt-BR" dirty="0"/>
              <a:t>foram investigadas em dois grupos de VNI e CPAP. Os pesquisadores usaram randomização desigual para este julgamento. </a:t>
            </a:r>
            <a:endParaRPr lang="pt-BR" dirty="0" smtClean="0"/>
          </a:p>
          <a:p>
            <a:pPr fontAlgn="auto">
              <a:spcBef>
                <a:spcPts val="0"/>
              </a:spcBef>
              <a:spcAft>
                <a:spcPts val="0"/>
              </a:spcAft>
              <a:buFont typeface="Wingdings 2"/>
              <a:buChar char=""/>
              <a:defRPr/>
            </a:pPr>
            <a:r>
              <a:rPr lang="pt-BR" dirty="0" smtClean="0"/>
              <a:t>Os </a:t>
            </a:r>
            <a:r>
              <a:rPr lang="pt-BR" dirty="0"/>
              <a:t>recém-nascidos foram alocados aleatoriamente para o tratamento inicial com ou </a:t>
            </a:r>
            <a:r>
              <a:rPr lang="pt-BR" dirty="0" smtClean="0"/>
              <a:t>VMNI precoce </a:t>
            </a:r>
            <a:r>
              <a:rPr lang="pt-BR" dirty="0"/>
              <a:t>(grupo VMNI) </a:t>
            </a:r>
            <a:r>
              <a:rPr lang="pt-BR" dirty="0" smtClean="0"/>
              <a:t>ou CPAP nasal </a:t>
            </a:r>
            <a:r>
              <a:rPr lang="pt-BR" dirty="0"/>
              <a:t>precoce (grupo CPAP). As crianças foram divididas em dois grupos de acordo com seu número de ficheiro por um funcionário não envolvido</a:t>
            </a:r>
            <a:r>
              <a:rPr lang="pt-BR" dirty="0" smtClean="0"/>
              <a:t>.</a:t>
            </a:r>
          </a:p>
          <a:p>
            <a:pPr fontAlgn="auto">
              <a:spcBef>
                <a:spcPts val="0"/>
              </a:spcBef>
              <a:spcAft>
                <a:spcPts val="0"/>
              </a:spcAft>
              <a:buFont typeface="Wingdings 2"/>
              <a:buChar char=""/>
              <a:defRPr/>
            </a:pPr>
            <a:r>
              <a:rPr lang="pt-BR" dirty="0"/>
              <a:t> A fim de selecionar os recém-nascidos, de forma aleatória, aqueles com um dígito, mesmo no final de seus números de arquivos foram colocados no grupo VMNI e aqueles com os seus números de arquivos que terminam em um dígito ímpar foram atribuídos ao grupo CPAP.</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pt-BR" sz="4800" b="1" dirty="0">
                <a:solidFill>
                  <a:schemeClr val="tx2">
                    <a:tint val="100000"/>
                    <a:shade val="90000"/>
                    <a:satMod val="250000"/>
                    <a:alpha val="100000"/>
                  </a:schemeClr>
                </a:solidFill>
              </a:rPr>
              <a:t>MÉTODOS</a:t>
            </a:r>
            <a:r>
              <a:rPr lang="pt-BR" sz="4800" dirty="0">
                <a:solidFill>
                  <a:schemeClr val="tx2">
                    <a:tint val="100000"/>
                    <a:shade val="90000"/>
                    <a:satMod val="250000"/>
                    <a:alpha val="100000"/>
                  </a:schemeClr>
                </a:solidFill>
              </a:rPr>
              <a:t>   -</a:t>
            </a:r>
            <a:r>
              <a:rPr lang="pt-BR" sz="4800" b="1" dirty="0">
                <a:solidFill>
                  <a:schemeClr val="tx2">
                    <a:tint val="100000"/>
                    <a:shade val="90000"/>
                    <a:satMod val="250000"/>
                    <a:alpha val="100000"/>
                  </a:schemeClr>
                </a:solidFill>
                <a:effectLst/>
              </a:rPr>
              <a:t>O desenho do estudo e os </a:t>
            </a:r>
            <a:r>
              <a:rPr lang="pt-BR" sz="4800" b="1" dirty="0" smtClean="0">
                <a:solidFill>
                  <a:schemeClr val="tx2">
                    <a:tint val="100000"/>
                    <a:shade val="90000"/>
                    <a:satMod val="250000"/>
                    <a:alpha val="100000"/>
                  </a:schemeClr>
                </a:solidFill>
                <a:effectLst/>
              </a:rPr>
              <a:t>participantes</a:t>
            </a:r>
            <a:endParaRPr lang="pt-BR" dirty="0">
              <a:solidFill>
                <a:schemeClr val="tx2">
                  <a:tint val="100000"/>
                  <a:shade val="90000"/>
                  <a:satMod val="250000"/>
                  <a:alpha val="100000"/>
                </a:schemeClr>
              </a:solidFill>
            </a:endParaRPr>
          </a:p>
        </p:txBody>
      </p:sp>
      <p:sp>
        <p:nvSpPr>
          <p:cNvPr id="26627" name="Espaço Reservado para Conteúdo 2"/>
          <p:cNvSpPr>
            <a:spLocks noGrp="1"/>
          </p:cNvSpPr>
          <p:nvPr>
            <p:ph idx="1"/>
          </p:nvPr>
        </p:nvSpPr>
        <p:spPr/>
        <p:txBody>
          <a:bodyPr/>
          <a:lstStyle/>
          <a:p>
            <a:r>
              <a:rPr lang="pt-BR" smtClean="0"/>
              <a:t> Troca não era aceitável entre os grupos. Trabalho de grupo e inscrição dos participantes foram supervisionados pelo autor principal do estudo. Os bebês foram reanimados de acordo com as diretrizes de Programa de Reanimação Neonatal.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pt-BR" dirty="0" smtClean="0">
                <a:solidFill>
                  <a:schemeClr val="tx2">
                    <a:tint val="100000"/>
                    <a:shade val="90000"/>
                    <a:satMod val="250000"/>
                    <a:alpha val="100000"/>
                  </a:schemeClr>
                </a:solidFill>
              </a:rPr>
              <a:t>MÉTODOS: INTERVENÇÃO RESPIRATÓRIA</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200" smtClean="0"/>
              <a:t>RN com muito baixo peso ao nascer com evidência clínica de SDR e/ou redução  na saturação arterial de oxigênio por oximetria de pulso (SpO2), foram aleatoriamente designados para os grupos de tratamento CPAP nasal precoce ou VMNI.</a:t>
            </a:r>
          </a:p>
          <a:p>
            <a:pPr>
              <a:lnSpc>
                <a:spcPct val="80000"/>
              </a:lnSpc>
            </a:pPr>
            <a:r>
              <a:rPr lang="pt-BR" sz="2200" smtClean="0"/>
              <a:t> Para as crianças no grupo VMNI precoce (modo não sincronizado), foram fixados: </a:t>
            </a:r>
          </a:p>
          <a:p>
            <a:pPr>
              <a:lnSpc>
                <a:spcPct val="80000"/>
              </a:lnSpc>
              <a:buFont typeface="Wingdings" pitchFamily="2" charset="2"/>
              <a:buChar char="à"/>
            </a:pPr>
            <a:r>
              <a:rPr lang="pt-BR" sz="2200" smtClean="0"/>
              <a:t>Pico de pressão inspiratória (PIP) de 16-20 cmH2O (de acordo com o peso da criança ao nascer e peito expansão de parede)</a:t>
            </a:r>
          </a:p>
          <a:p>
            <a:pPr>
              <a:lnSpc>
                <a:spcPct val="80000"/>
              </a:lnSpc>
              <a:buFont typeface="Wingdings" pitchFamily="2" charset="2"/>
              <a:buChar char="à"/>
            </a:pPr>
            <a:r>
              <a:rPr lang="pt-BR" sz="2200" smtClean="0"/>
              <a:t> Pressão expiratória final positiva (PEEP) de 5- 6 cm H </a:t>
            </a:r>
            <a:r>
              <a:rPr lang="pt-BR" sz="2200" baseline="-25000" smtClean="0"/>
              <a:t>2</a:t>
            </a:r>
            <a:r>
              <a:rPr lang="pt-BR" sz="2200" smtClean="0"/>
              <a:t>O</a:t>
            </a:r>
          </a:p>
          <a:p>
            <a:pPr>
              <a:lnSpc>
                <a:spcPct val="80000"/>
              </a:lnSpc>
              <a:buFont typeface="Wingdings" pitchFamily="2" charset="2"/>
              <a:buChar char="à"/>
            </a:pPr>
            <a:r>
              <a:rPr lang="pt-BR" sz="2200" smtClean="0"/>
              <a:t> Taxa de 40-50 ciclos / min (de acordo com a PaCO </a:t>
            </a:r>
            <a:r>
              <a:rPr lang="pt-BR" sz="2200" baseline="-25000" smtClean="0"/>
              <a:t>2)</a:t>
            </a:r>
          </a:p>
          <a:p>
            <a:pPr>
              <a:lnSpc>
                <a:spcPct val="80000"/>
              </a:lnSpc>
              <a:buFont typeface="Wingdings" pitchFamily="2" charset="2"/>
              <a:buChar char="à"/>
            </a:pPr>
            <a:r>
              <a:rPr lang="pt-BR" sz="2200" smtClean="0"/>
              <a:t>Tempo inspiratório (Ti) de 0,4 s </a:t>
            </a:r>
          </a:p>
          <a:p>
            <a:pPr>
              <a:lnSpc>
                <a:spcPct val="80000"/>
              </a:lnSpc>
              <a:buFont typeface="Wingdings" pitchFamily="2" charset="2"/>
              <a:buChar char="à"/>
            </a:pPr>
            <a:r>
              <a:rPr lang="pt-BR" sz="2200" smtClean="0"/>
              <a:t>Fluxo de  8-10 L / min .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lnSpcReduction="10000"/>
          </a:bodyPr>
          <a:lstStyle/>
          <a:p>
            <a:pPr>
              <a:lnSpc>
                <a:spcPct val="80000"/>
              </a:lnSpc>
            </a:pPr>
            <a:r>
              <a:rPr lang="pt-BR" sz="2500" smtClean="0"/>
              <a:t>Pressão positiva contínua nasal foi iniciada com uma pressão contínua de 5-6 cm H</a:t>
            </a:r>
            <a:r>
              <a:rPr lang="pt-BR" sz="2500" baseline="-25000" smtClean="0"/>
              <a:t>2</a:t>
            </a:r>
            <a:r>
              <a:rPr lang="pt-BR" sz="2500" smtClean="0"/>
              <a:t>O, com um fluxo de 8-10 L / min por um sistema de CPAP em selo d’água. </a:t>
            </a:r>
          </a:p>
          <a:p>
            <a:pPr>
              <a:lnSpc>
                <a:spcPct val="80000"/>
              </a:lnSpc>
            </a:pPr>
            <a:r>
              <a:rPr lang="pt-BR" sz="2500" smtClean="0"/>
              <a:t>Prongas bi-nasais curtas foram usadas em ambos os modos de tratamento não invasivo para as crianças. </a:t>
            </a:r>
          </a:p>
          <a:p>
            <a:pPr>
              <a:lnSpc>
                <a:spcPct val="80000"/>
              </a:lnSpc>
            </a:pPr>
            <a:r>
              <a:rPr lang="pt-BR" sz="2500" smtClean="0"/>
              <a:t>Configurações de ambos os grupos foram ajustadas de acordo com a gasometria arterial  e parâmetros clínicos  para manter a SpO </a:t>
            </a:r>
            <a:r>
              <a:rPr lang="pt-BR" sz="2500" baseline="-25000" smtClean="0"/>
              <a:t>2</a:t>
            </a:r>
            <a:r>
              <a:rPr lang="pt-BR" sz="2500" smtClean="0"/>
              <a:t> entre 88% e 92%. </a:t>
            </a:r>
          </a:p>
          <a:p>
            <a:pPr>
              <a:lnSpc>
                <a:spcPct val="80000"/>
              </a:lnSpc>
            </a:pPr>
            <a:r>
              <a:rPr lang="pt-BR" sz="2500" smtClean="0"/>
              <a:t>Surfactante 100 mg / kg por dose,  Curosurf  ou Survanta foi administrado, se os  neonatos estudados precisavam de uma fração inspirada de oxigênio (FiO </a:t>
            </a:r>
            <a:r>
              <a:rPr lang="pt-BR" sz="2500" baseline="-25000" smtClean="0"/>
              <a:t>2</a:t>
            </a:r>
            <a:r>
              <a:rPr lang="pt-BR" sz="2500" smtClean="0"/>
              <a:t>)&gt; 30% para manter a SpO </a:t>
            </a:r>
            <a:r>
              <a:rPr lang="pt-BR" sz="2500" baseline="-25000" smtClean="0"/>
              <a:t>2</a:t>
            </a:r>
            <a:r>
              <a:rPr lang="pt-BR" sz="2500" smtClean="0"/>
              <a:t> &gt; 88-92%.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lnSpcReduction="10000"/>
          </a:bodyPr>
          <a:lstStyle/>
          <a:p>
            <a:pPr>
              <a:lnSpc>
                <a:spcPct val="80000"/>
              </a:lnSpc>
            </a:pPr>
            <a:r>
              <a:rPr lang="pt-BR" sz="2500" smtClean="0"/>
              <a:t>Abordagem INSURE, foi utilizada em ambos os grupos, apenas como terapia de resgate.</a:t>
            </a:r>
          </a:p>
          <a:p>
            <a:pPr>
              <a:lnSpc>
                <a:spcPct val="80000"/>
              </a:lnSpc>
            </a:pPr>
            <a:r>
              <a:rPr lang="pt-BR" sz="2500" smtClean="0"/>
              <a:t> Uma segunda ou terceira dose de surfactante foi administrada, se os neonatos requeriam FiO2 &gt; 40% para manter a saturação esperada. Assim, surfactante foi administrado, se os RN necessitavam de  VM.</a:t>
            </a:r>
          </a:p>
          <a:p>
            <a:pPr>
              <a:lnSpc>
                <a:spcPct val="80000"/>
              </a:lnSpc>
            </a:pPr>
            <a:r>
              <a:rPr lang="pt-BR" sz="2500" smtClean="0"/>
              <a:t> A sonda orogástrica foi usada em ambos os grupos, e foi mantida aberta para descomprimir o estômago. </a:t>
            </a:r>
          </a:p>
          <a:p>
            <a:pPr>
              <a:lnSpc>
                <a:spcPct val="80000"/>
              </a:lnSpc>
            </a:pPr>
            <a:r>
              <a:rPr lang="pt-BR" sz="2500" smtClean="0"/>
              <a:t>Gasometria arterial foi realizada após 60 min de início do suporte respiratório e/ou administração de surfactante; em seguida, foi feita uma manipulação mínima, como indicado. </a:t>
            </a:r>
          </a:p>
          <a:p>
            <a:pPr>
              <a:lnSpc>
                <a:spcPct val="80000"/>
              </a:lnSpc>
            </a:pPr>
            <a:r>
              <a:rPr lang="pt-BR" sz="2500" smtClean="0"/>
              <a:t>Aminofilina profilática foi utilizada em ambos os grupos.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Espaço Reservado para Conteúdo 2"/>
          <p:cNvSpPr>
            <a:spLocks noGrp="1"/>
          </p:cNvSpPr>
          <p:nvPr>
            <p:ph idx="1"/>
          </p:nvPr>
        </p:nvSpPr>
        <p:spPr/>
        <p:txBody>
          <a:bodyPr/>
          <a:lstStyle/>
          <a:p>
            <a:r>
              <a:rPr lang="pt-BR" smtClean="0"/>
              <a:t>Oximetria de pulso e frequência cardíaca foram monitorados continuamente e a pressão arterial foi medida no mínimo a cada 5 horas.</a:t>
            </a:r>
          </a:p>
          <a:p>
            <a:r>
              <a:rPr lang="pt-BR" smtClean="0"/>
              <a:t>Os RN forma monitorados conforme protocolos padrões da enfermagem da UTI Neonatal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lnSpcReduction="10000"/>
          </a:bodyPr>
          <a:lstStyle/>
          <a:p>
            <a:pPr>
              <a:lnSpc>
                <a:spcPct val="80000"/>
              </a:lnSpc>
            </a:pPr>
            <a:r>
              <a:rPr lang="pt-BR" sz="2200" smtClean="0"/>
              <a:t>Bebês em VMNI foram desmamados a partir de : </a:t>
            </a:r>
          </a:p>
          <a:p>
            <a:pPr>
              <a:lnSpc>
                <a:spcPct val="80000"/>
              </a:lnSpc>
            </a:pPr>
            <a:r>
              <a:rPr lang="pt-BR" sz="2200" smtClean="0"/>
              <a:t> PIP de 14-15 cmH20</a:t>
            </a:r>
          </a:p>
          <a:p>
            <a:pPr>
              <a:lnSpc>
                <a:spcPct val="80000"/>
              </a:lnSpc>
            </a:pPr>
            <a:r>
              <a:rPr lang="pt-BR" sz="2200" smtClean="0"/>
              <a:t> PEEP 4-5 cmH20</a:t>
            </a:r>
          </a:p>
          <a:p>
            <a:pPr>
              <a:lnSpc>
                <a:spcPct val="80000"/>
              </a:lnSpc>
            </a:pPr>
            <a:r>
              <a:rPr lang="pt-BR" sz="2200" smtClean="0"/>
              <a:t> FIO2  &lt;30%, com evidência clínica aceitável e  gasometria arterial.</a:t>
            </a:r>
          </a:p>
          <a:p>
            <a:pPr>
              <a:lnSpc>
                <a:spcPct val="80000"/>
              </a:lnSpc>
            </a:pPr>
            <a:r>
              <a:rPr lang="pt-BR" sz="2200" smtClean="0"/>
              <a:t> Bebês em CPAP nasal também foram retirados com 4 cmH2O e FIO2  &lt;30%, com evidência clínica aceitável e gasometria arterial.</a:t>
            </a:r>
          </a:p>
          <a:p>
            <a:pPr>
              <a:lnSpc>
                <a:spcPct val="80000"/>
              </a:lnSpc>
            </a:pPr>
            <a:r>
              <a:rPr lang="pt-BR" sz="2200" smtClean="0"/>
              <a:t> Após o desmame, as crianças de ambos os grupos poderiam ser desmamados para cânula nasal de alto fluxo umidificado  (HHFNC) em 2,5 - 3 L /min. </a:t>
            </a:r>
          </a:p>
          <a:p>
            <a:pPr>
              <a:lnSpc>
                <a:spcPct val="80000"/>
              </a:lnSpc>
            </a:pPr>
            <a:r>
              <a:rPr lang="pt-BR" sz="2200" smtClean="0"/>
              <a:t>Os esforços para retirar  o fluxo  foram feitas de forma gradual conforme o máximo tolerado.</a:t>
            </a:r>
          </a:p>
          <a:p>
            <a:pPr>
              <a:lnSpc>
                <a:spcPct val="80000"/>
              </a:lnSpc>
            </a:pPr>
            <a:r>
              <a:rPr lang="pt-BR" sz="2200" smtClean="0"/>
              <a:t> CÂNULA DE ALTO FLUXO UMIDIFICADO  foi suspensa completamente, uma vez que as crianças foram capazes de manter SpO</a:t>
            </a:r>
            <a:r>
              <a:rPr lang="pt-BR" sz="2200" baseline="-25000" smtClean="0"/>
              <a:t>2</a:t>
            </a:r>
            <a:r>
              <a:rPr lang="pt-BR" sz="2200" smtClean="0"/>
              <a:t> entre 88% e 92% em ar ambiente por pelo menos 4 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lnSpcReduction="10000"/>
          </a:bodyPr>
          <a:lstStyle/>
          <a:p>
            <a:pPr>
              <a:lnSpc>
                <a:spcPct val="80000"/>
              </a:lnSpc>
            </a:pPr>
            <a:r>
              <a:rPr lang="pt-BR" sz="2500" smtClean="0"/>
              <a:t>Se nas primeiras 48 h  de estudo após a retirada do suporte respiratório, as crianças estudadas , necessitassem novamente de suporte respiratório, elas foram reintroduzidos no modo  inicial de suporte.</a:t>
            </a:r>
          </a:p>
          <a:p>
            <a:pPr>
              <a:lnSpc>
                <a:spcPct val="80000"/>
              </a:lnSpc>
            </a:pPr>
            <a:r>
              <a:rPr lang="pt-BR" sz="2500" smtClean="0"/>
              <a:t>Em ambos os grupos foram registrados: a duração do suporte respiratório não-invasivo, a necessidade da técnica INSURE , a duração da dependência de oxigênio, a incidência de DBP (dependência de oxigênio aos 28 dias de vida), o tempo para nutrição enteral plena, o tempo de internação, registros de  pneumotórax e outras morbidades durante a internação, tais como hemorragia intraventricular (HIV), persistência do canal arterial (PCA).</a:t>
            </a:r>
          </a:p>
          <a:p>
            <a:pPr>
              <a:lnSpc>
                <a:spcPct val="80000"/>
              </a:lnSpc>
            </a:pPr>
            <a:endParaRPr lang="pt-BR" sz="25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pt-BR" b="1" dirty="0">
                <a:solidFill>
                  <a:schemeClr val="tx2">
                    <a:tint val="100000"/>
                    <a:shade val="90000"/>
                    <a:satMod val="250000"/>
                    <a:alpha val="100000"/>
                  </a:schemeClr>
                </a:solidFill>
                <a:effectLst/>
              </a:rPr>
              <a:t>Os desfechos primários e </a:t>
            </a:r>
            <a:r>
              <a:rPr lang="pt-BR" b="1" dirty="0" smtClean="0">
                <a:solidFill>
                  <a:schemeClr val="tx2">
                    <a:tint val="100000"/>
                    <a:shade val="90000"/>
                    <a:satMod val="250000"/>
                    <a:alpha val="100000"/>
                  </a:schemeClr>
                </a:solidFill>
                <a:effectLst/>
              </a:rPr>
              <a:t>secundários</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lnSpcReduction="10000"/>
          </a:bodyPr>
          <a:lstStyle/>
          <a:p>
            <a:pPr algn="ctr">
              <a:lnSpc>
                <a:spcPct val="80000"/>
              </a:lnSpc>
              <a:buFont typeface="Wingdings 2" pitchFamily="18" charset="2"/>
              <a:buNone/>
            </a:pPr>
            <a:r>
              <a:rPr lang="pt-BR" sz="2700" smtClean="0">
                <a:solidFill>
                  <a:srgbClr val="FFFF00"/>
                </a:solidFill>
              </a:rPr>
              <a:t>Os desfechos primários do estudo foram :</a:t>
            </a:r>
          </a:p>
          <a:p>
            <a:pPr>
              <a:lnSpc>
                <a:spcPct val="80000"/>
              </a:lnSpc>
            </a:pPr>
            <a:r>
              <a:rPr lang="pt-BR" sz="2700" smtClean="0"/>
              <a:t>o efeito da VMNI na necessidade de intubação  (por exemplo, falha de suporte respiratório não-invasivo) nas primeiras 48 h do estudo</a:t>
            </a:r>
          </a:p>
          <a:p>
            <a:pPr>
              <a:lnSpc>
                <a:spcPct val="80000"/>
              </a:lnSpc>
              <a:buFont typeface="Wingdings 2" pitchFamily="18" charset="2"/>
              <a:buNone/>
            </a:pPr>
            <a:r>
              <a:rPr lang="pt-BR" sz="2700" smtClean="0"/>
              <a:t>   e sobre a duração do suporte ventilatório não invasivo em cada grupo. </a:t>
            </a:r>
          </a:p>
          <a:p>
            <a:pPr>
              <a:lnSpc>
                <a:spcPct val="80000"/>
              </a:lnSpc>
            </a:pPr>
            <a:r>
              <a:rPr lang="pt-BR" sz="2700" smtClean="0"/>
              <a:t>A presença de um ou mais dos seguintes achados foram considerado como critérios de falha, em ambos os grupos: pH &lt;7,2 e PCO2&gt;60, SpO2  de &lt;88%, com um FIO2  de ≥ 70%, apnéia recorrente&gt; 3 vezes / h exigindo estimulação tátil e qualquer apnéia severa, que precisava de ventilação com bolsa e máscara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lnSpcReduction="10000"/>
          </a:bodyPr>
          <a:lstStyle/>
          <a:p>
            <a:pPr>
              <a:lnSpc>
                <a:spcPct val="80000"/>
              </a:lnSpc>
              <a:buFont typeface="Wingdings 2" pitchFamily="18" charset="2"/>
              <a:buNone/>
            </a:pPr>
            <a:r>
              <a:rPr lang="pt-BR" sz="2700" smtClean="0"/>
              <a:t>            </a:t>
            </a:r>
            <a:r>
              <a:rPr lang="pt-BR" sz="2700" smtClean="0">
                <a:solidFill>
                  <a:srgbClr val="FFFF00"/>
                </a:solidFill>
              </a:rPr>
              <a:t>Os desfechos secundários foram</a:t>
            </a:r>
            <a:r>
              <a:rPr lang="pt-BR" sz="2700" smtClean="0"/>
              <a:t> :</a:t>
            </a:r>
          </a:p>
          <a:p>
            <a:pPr>
              <a:lnSpc>
                <a:spcPct val="80000"/>
              </a:lnSpc>
            </a:pPr>
            <a:r>
              <a:rPr lang="pt-BR" sz="2700" smtClean="0"/>
              <a:t>a necessidade da abordagem INSURE</a:t>
            </a:r>
          </a:p>
          <a:p>
            <a:pPr>
              <a:lnSpc>
                <a:spcPct val="80000"/>
              </a:lnSpc>
            </a:pPr>
            <a:r>
              <a:rPr lang="pt-BR" sz="2700" smtClean="0"/>
              <a:t>a duração da dependência ao oxigênio</a:t>
            </a:r>
          </a:p>
          <a:p>
            <a:pPr>
              <a:lnSpc>
                <a:spcPct val="80000"/>
              </a:lnSpc>
            </a:pPr>
            <a:r>
              <a:rPr lang="pt-BR" sz="2700" smtClean="0"/>
              <a:t> a incidência de DBP</a:t>
            </a:r>
          </a:p>
          <a:p>
            <a:pPr>
              <a:lnSpc>
                <a:spcPct val="80000"/>
              </a:lnSpc>
            </a:pPr>
            <a:r>
              <a:rPr lang="pt-BR" sz="2700" smtClean="0"/>
              <a:t>tempo para nutrição enteral plena</a:t>
            </a:r>
          </a:p>
          <a:p>
            <a:pPr>
              <a:lnSpc>
                <a:spcPct val="80000"/>
              </a:lnSpc>
            </a:pPr>
            <a:r>
              <a:rPr lang="pt-BR" sz="2700" smtClean="0"/>
              <a:t> o tempo de internação</a:t>
            </a:r>
          </a:p>
          <a:p>
            <a:pPr>
              <a:lnSpc>
                <a:spcPct val="80000"/>
              </a:lnSpc>
            </a:pPr>
            <a:r>
              <a:rPr lang="pt-BR" sz="2700" smtClean="0"/>
              <a:t> pneumotórax e outra morbidade durante a internação, como HIV, PCA. </a:t>
            </a:r>
          </a:p>
          <a:p>
            <a:pPr>
              <a:lnSpc>
                <a:spcPct val="80000"/>
              </a:lnSpc>
            </a:pPr>
            <a:r>
              <a:rPr lang="pt-BR" sz="2700" smtClean="0"/>
              <a:t>Nutrição enteral plena foram considerados como aquela que atingiu 150 mL/kg/dia. </a:t>
            </a:r>
          </a:p>
          <a:p>
            <a:pPr>
              <a:lnSpc>
                <a:spcPct val="80000"/>
              </a:lnSpc>
            </a:pPr>
            <a:r>
              <a:rPr lang="pt-BR" sz="2700" smtClean="0"/>
              <a:t>HIV e PCA foram confirmados pela ultras-sonografia cerebral (segundo a classificação de Papile ) e ecocardiograma, respectivamente.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pt-BR" b="1" dirty="0">
                <a:solidFill>
                  <a:schemeClr val="tx2">
                    <a:tint val="100000"/>
                    <a:shade val="90000"/>
                    <a:satMod val="250000"/>
                    <a:alpha val="100000"/>
                  </a:schemeClr>
                </a:solidFill>
              </a:rPr>
              <a:t>Declaração de Ética</a:t>
            </a:r>
            <a:br>
              <a:rPr lang="pt-BR" b="1" dirty="0">
                <a:solidFill>
                  <a:schemeClr val="tx2">
                    <a:tint val="100000"/>
                    <a:shade val="90000"/>
                    <a:satMod val="250000"/>
                    <a:alpha val="100000"/>
                  </a:schemeClr>
                </a:solidFill>
              </a:rPr>
            </a:br>
            <a:endParaRPr lang="pt-BR" dirty="0">
              <a:solidFill>
                <a:schemeClr val="tx2">
                  <a:tint val="100000"/>
                  <a:shade val="90000"/>
                  <a:satMod val="250000"/>
                  <a:alpha val="100000"/>
                </a:schemeClr>
              </a:solidFill>
            </a:endParaRPr>
          </a:p>
        </p:txBody>
      </p:sp>
      <p:sp>
        <p:nvSpPr>
          <p:cNvPr id="35843" name="Espaço Reservado para Conteúdo 2"/>
          <p:cNvSpPr>
            <a:spLocks noGrp="1"/>
          </p:cNvSpPr>
          <p:nvPr>
            <p:ph idx="1"/>
          </p:nvPr>
        </p:nvSpPr>
        <p:spPr/>
        <p:txBody>
          <a:bodyPr/>
          <a:lstStyle/>
          <a:p>
            <a:r>
              <a:rPr lang="pt-BR" smtClean="0"/>
              <a:t>Este estudo é derivado a partir de uma tese de residência  na Universidade de Ciências Médicas de Isfahan.</a:t>
            </a:r>
          </a:p>
          <a:p>
            <a:r>
              <a:rPr lang="pt-BR" smtClean="0"/>
              <a:t> O estudo foi aprovado pelo conselho de ética regional da universidade. </a:t>
            </a:r>
          </a:p>
          <a:p>
            <a:r>
              <a:rPr lang="pt-BR" smtClean="0"/>
              <a:t>Consentimentos informados por escrito foram obtidos de pais. </a:t>
            </a:r>
          </a:p>
          <a:p>
            <a:r>
              <a:rPr lang="pt-BR" smtClean="0"/>
              <a:t>Este estudo foi registrado na irct.ir como IRCT2014021410026N4.</a:t>
            </a:r>
          </a:p>
          <a:p>
            <a:endParaRPr 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pt-BR" b="1" dirty="0">
                <a:solidFill>
                  <a:schemeClr val="tx2">
                    <a:tint val="100000"/>
                    <a:shade val="90000"/>
                    <a:satMod val="250000"/>
                    <a:alpha val="100000"/>
                  </a:schemeClr>
                </a:solidFill>
              </a:rPr>
              <a:t>A análise dos dados</a:t>
            </a:r>
            <a:br>
              <a:rPr lang="pt-BR" b="1" dirty="0">
                <a:solidFill>
                  <a:schemeClr val="tx2">
                    <a:tint val="100000"/>
                    <a:shade val="90000"/>
                    <a:satMod val="250000"/>
                    <a:alpha val="100000"/>
                  </a:schemeClr>
                </a:solidFill>
              </a:rPr>
            </a:b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lnSpcReduction="10000"/>
          </a:bodyPr>
          <a:lstStyle/>
          <a:p>
            <a:pPr>
              <a:lnSpc>
                <a:spcPct val="80000"/>
              </a:lnSpc>
            </a:pPr>
            <a:r>
              <a:rPr lang="pt-BR" sz="2500" smtClean="0"/>
              <a:t>O tamanho da amostra do estudo foi calculado com base na fórmula sugerida para grupos paralelos em ensaios clínicos randomizados, considerando o poder estatístico de 80% </a:t>
            </a:r>
            <a:r>
              <a:rPr lang="pt-BR" sz="2500" baseline="-25000" smtClean="0"/>
              <a:t>(Z-1 β</a:t>
            </a:r>
            <a:r>
              <a:rPr lang="pt-BR" sz="2500" smtClean="0"/>
              <a:t> = 0,84) e duas medidas de  nível de significância de 5% e para a detecção de uma diferença de 50% entre os grupos estudados em termos de taxa de necessidade de VM dentro das primeiras 48 h em  RNMBP como a variável principal (ou seja, o efeito da VMNI não sincronizada na redução da necessidade de ventilação endotraqueal em prematuros) levou para 40 participantes em cada grupo e para compensar a possível desistência durante o período do estudo 48 recém-nascidos foram recrutados.</a:t>
            </a:r>
          </a:p>
          <a:p>
            <a:pPr>
              <a:lnSpc>
                <a:spcPct val="80000"/>
              </a:lnSpc>
            </a:pPr>
            <a:endParaRPr lang="pt-BR" sz="250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nSpc>
                <a:spcPct val="80000"/>
              </a:lnSpc>
            </a:pPr>
            <a:r>
              <a:rPr lang="pt-BR" sz="2000" smtClean="0"/>
              <a:t>Variáveis contínuas com distribuição normal e assimétrica, foram apresentados como médias (± desvio padrão [SD]) e mediana, respectivamente. As variáveis ​​qualitativas foram expressas como percentagem. As variáveis ​​contínuas com distribuição normal  foram comparadas pelo teste t-independente  e as com disribuição assimétrica, pelo teste de Mann-Whitney.  </a:t>
            </a:r>
          </a:p>
          <a:p>
            <a:pPr>
              <a:lnSpc>
                <a:spcPct val="80000"/>
              </a:lnSpc>
            </a:pPr>
            <a:r>
              <a:rPr lang="pt-BR" sz="2000" smtClean="0"/>
              <a:t>Para examinar o efeito da intervenção sobre a incidência de desfechos estudados, o método de Kaplan Meier com log-Rank test foi utilizado e regressão de Cox foi utilizada para calcular taxa de risco (Hazard Ratio-HR) e intervalo de confiança de 95% (CI) para HR, quando o ajuste foi feito para fatores de confusão, ou seja, idade gestacional e pesos dos bebês. </a:t>
            </a:r>
            <a:r>
              <a:rPr lang="pt-BR" sz="2000" i="1" smtClean="0"/>
              <a:t>P</a:t>
            </a:r>
            <a:r>
              <a:rPr lang="pt-BR" sz="2000" smtClean="0"/>
              <a:t> &lt;0,05 foi considerado estatisticamente significativo. Os dados foram analisados ​​utilizando o software  estatístico SPSS  versão 20,0 (SPSS Inc., Chicago, IL, EUA).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smtClean="0">
                <a:solidFill>
                  <a:schemeClr val="tx2">
                    <a:tint val="100000"/>
                    <a:shade val="90000"/>
                    <a:satMod val="250000"/>
                    <a:alpha val="100000"/>
                  </a:schemeClr>
                </a:solidFill>
              </a:rPr>
              <a:t>RESULTADOS</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fontScale="70000" lnSpcReduction="20000"/>
          </a:bodyPr>
          <a:lstStyle/>
          <a:p>
            <a:pPr fontAlgn="auto">
              <a:spcBef>
                <a:spcPts val="0"/>
              </a:spcBef>
              <a:spcAft>
                <a:spcPts val="0"/>
              </a:spcAft>
              <a:buFont typeface="Wingdings 2"/>
              <a:buChar char=""/>
              <a:defRPr/>
            </a:pPr>
            <a:r>
              <a:rPr lang="pt-BR" dirty="0"/>
              <a:t>Um total de 158 RN com PN &lt;1.500 g </a:t>
            </a:r>
            <a:r>
              <a:rPr lang="pt-BR" dirty="0" smtClean="0"/>
              <a:t>foram avaliadas </a:t>
            </a:r>
            <a:r>
              <a:rPr lang="pt-BR" dirty="0"/>
              <a:t>para </a:t>
            </a:r>
            <a:r>
              <a:rPr lang="pt-BR" dirty="0" smtClean="0"/>
              <a:t> </a:t>
            </a:r>
            <a:r>
              <a:rPr lang="pt-BR" dirty="0" err="1" smtClean="0"/>
              <a:t>elegilibilidade</a:t>
            </a:r>
            <a:r>
              <a:rPr lang="pt-BR" dirty="0" smtClean="0"/>
              <a:t>, </a:t>
            </a:r>
            <a:r>
              <a:rPr lang="pt-BR" dirty="0"/>
              <a:t>durante o período de estudo. </a:t>
            </a:r>
            <a:endParaRPr lang="pt-BR" dirty="0" smtClean="0"/>
          </a:p>
          <a:p>
            <a:pPr fontAlgn="auto">
              <a:spcBef>
                <a:spcPts val="0"/>
              </a:spcBef>
              <a:spcAft>
                <a:spcPts val="0"/>
              </a:spcAft>
              <a:buFont typeface="Wingdings 2"/>
              <a:buChar char=""/>
              <a:defRPr/>
            </a:pPr>
            <a:r>
              <a:rPr lang="pt-BR" dirty="0" smtClean="0"/>
              <a:t>Destes</a:t>
            </a:r>
            <a:r>
              <a:rPr lang="pt-BR" dirty="0"/>
              <a:t>, 45 não eram elegíveis </a:t>
            </a:r>
            <a:r>
              <a:rPr lang="pt-BR" dirty="0" smtClean="0"/>
              <a:t>, 20 pela fraca </a:t>
            </a:r>
            <a:r>
              <a:rPr lang="pt-BR" dirty="0"/>
              <a:t>evidência clínica </a:t>
            </a:r>
            <a:r>
              <a:rPr lang="pt-BR" dirty="0" smtClean="0"/>
              <a:t>de desconforto respiratório, 25 pela não colaboração do  </a:t>
            </a:r>
            <a:r>
              <a:rPr lang="pt-BR" dirty="0" err="1"/>
              <a:t>neonatologista</a:t>
            </a:r>
            <a:r>
              <a:rPr lang="pt-BR" dirty="0"/>
              <a:t> atendente </a:t>
            </a:r>
            <a:r>
              <a:rPr lang="pt-BR" dirty="0" smtClean="0"/>
              <a:t>em seguir  </a:t>
            </a:r>
            <a:r>
              <a:rPr lang="pt-BR" dirty="0"/>
              <a:t>o protocolo do estudo. </a:t>
            </a:r>
            <a:endParaRPr lang="pt-BR" dirty="0" smtClean="0"/>
          </a:p>
          <a:p>
            <a:pPr fontAlgn="auto">
              <a:spcBef>
                <a:spcPts val="0"/>
              </a:spcBef>
              <a:spcAft>
                <a:spcPts val="0"/>
              </a:spcAft>
              <a:buFont typeface="Wingdings 2"/>
              <a:buChar char=""/>
              <a:defRPr/>
            </a:pPr>
            <a:r>
              <a:rPr lang="pt-BR" dirty="0" smtClean="0"/>
              <a:t>Houve </a:t>
            </a:r>
            <a:r>
              <a:rPr lang="pt-BR" dirty="0"/>
              <a:t>um total de 113 crianças que preencheram os critérios de elegibilidade, e 15 crianças que foram </a:t>
            </a:r>
            <a:r>
              <a:rPr lang="pt-BR" dirty="0" smtClean="0"/>
              <a:t>excluídas </a:t>
            </a:r>
            <a:r>
              <a:rPr lang="pt-BR" dirty="0"/>
              <a:t>por causa da recusa dos pais em participar, </a:t>
            </a:r>
            <a:r>
              <a:rPr lang="pt-BR" dirty="0" smtClean="0"/>
              <a:t>presença de anomalias </a:t>
            </a:r>
            <a:r>
              <a:rPr lang="pt-BR" dirty="0"/>
              <a:t>congênitas, asfixia </a:t>
            </a:r>
            <a:r>
              <a:rPr lang="pt-BR" dirty="0" smtClean="0"/>
              <a:t>e/ou  </a:t>
            </a:r>
            <a:r>
              <a:rPr lang="pt-BR" dirty="0"/>
              <a:t>instabilidade cardiovascular. </a:t>
            </a:r>
            <a:endParaRPr lang="pt-BR" dirty="0" smtClean="0"/>
          </a:p>
          <a:p>
            <a:pPr fontAlgn="auto">
              <a:spcBef>
                <a:spcPts val="0"/>
              </a:spcBef>
              <a:spcAft>
                <a:spcPts val="0"/>
              </a:spcAft>
              <a:buFont typeface="Wingdings 2"/>
              <a:buChar char=""/>
              <a:defRPr/>
            </a:pPr>
            <a:r>
              <a:rPr lang="pt-BR" dirty="0" smtClean="0"/>
              <a:t>98 </a:t>
            </a:r>
            <a:r>
              <a:rPr lang="pt-BR" dirty="0"/>
              <a:t>recém-nascidos foram submetidos a randomização (44 no VMNI e 54 </a:t>
            </a:r>
            <a:r>
              <a:rPr lang="pt-BR" dirty="0" smtClean="0"/>
              <a:t>no grupo </a:t>
            </a:r>
            <a:r>
              <a:rPr lang="pt-BR" dirty="0"/>
              <a:t>CPAP nasal), durante o período de estudo e completaram o estudo [ </a:t>
            </a:r>
            <a:r>
              <a:rPr lang="pt-BR" dirty="0">
                <a:hlinkClick r:id="rId2"/>
              </a:rPr>
              <a:t>Figura 1</a:t>
            </a:r>
            <a:r>
              <a:rPr lang="pt-BR" dirty="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Imagem 1" descr="PubMed Central, Figure 1: Int J Prev Med. 2014 Dec; 5(12): 1543–1551. - Google Chrome"/>
          <p:cNvPicPr>
            <a:picLocks noChangeAspect="1"/>
          </p:cNvPicPr>
          <p:nvPr/>
        </p:nvPicPr>
        <p:blipFill>
          <a:blip r:embed="rId2"/>
          <a:srcRect l="3999" t="9955" r="47000" b="-9207"/>
          <a:stretch>
            <a:fillRect/>
          </a:stretch>
        </p:blipFill>
        <p:spPr bwMode="auto">
          <a:xfrm>
            <a:off x="684213" y="333375"/>
            <a:ext cx="7272337" cy="6264275"/>
          </a:xfrm>
          <a:prstGeom prst="rect">
            <a:avLst/>
          </a:prstGeom>
          <a:noFill/>
          <a:ln w="38100">
            <a:solidFill>
              <a:srgbClr val="0000FF"/>
            </a:solid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fontScale="85000" lnSpcReduction="20000"/>
          </a:bodyPr>
          <a:lstStyle/>
          <a:p>
            <a:pPr fontAlgn="auto">
              <a:spcBef>
                <a:spcPts val="0"/>
              </a:spcBef>
              <a:spcAft>
                <a:spcPts val="0"/>
              </a:spcAft>
              <a:buFont typeface="Wingdings 2"/>
              <a:buChar char=""/>
              <a:defRPr/>
            </a:pPr>
            <a:r>
              <a:rPr lang="pt-BR" dirty="0"/>
              <a:t> As características demográficas dos bebês nos dois grupos não eram semelhantes, mas foram </a:t>
            </a:r>
            <a:r>
              <a:rPr lang="pt-BR" dirty="0" smtClean="0"/>
              <a:t>ajustadas </a:t>
            </a:r>
            <a:r>
              <a:rPr lang="pt-BR" dirty="0"/>
              <a:t>para avaliação de resultados </a:t>
            </a:r>
          </a:p>
          <a:p>
            <a:pPr fontAlgn="auto">
              <a:spcBef>
                <a:spcPts val="0"/>
              </a:spcBef>
              <a:spcAft>
                <a:spcPts val="0"/>
              </a:spcAft>
              <a:buFont typeface="Wingdings 2"/>
              <a:buChar char=""/>
              <a:defRPr/>
            </a:pPr>
            <a:r>
              <a:rPr lang="pt-BR" dirty="0" smtClean="0">
                <a:hlinkClick r:id="rId2"/>
              </a:rPr>
              <a:t>[Tables1.1</a:t>
            </a:r>
            <a:r>
              <a:rPr lang="pt-BR" dirty="0"/>
              <a:t> e </a:t>
            </a:r>
            <a:r>
              <a:rPr lang="pt-BR" dirty="0" smtClean="0">
                <a:hlinkClick r:id="rId3"/>
              </a:rPr>
              <a:t>2.2</a:t>
            </a:r>
            <a:r>
              <a:rPr lang="pt-BR" dirty="0"/>
              <a:t> </a:t>
            </a:r>
            <a:r>
              <a:rPr lang="pt-BR" dirty="0" smtClean="0"/>
              <a:t>.</a:t>
            </a:r>
          </a:p>
          <a:p>
            <a:pPr fontAlgn="auto">
              <a:spcBef>
                <a:spcPts val="0"/>
              </a:spcBef>
              <a:spcAft>
                <a:spcPts val="0"/>
              </a:spcAft>
              <a:buFont typeface="Wingdings 2"/>
              <a:buChar char=""/>
              <a:defRPr/>
            </a:pPr>
            <a:r>
              <a:rPr lang="pt-BR" dirty="0"/>
              <a:t> Idade gestacional média em grupos VMNI e CPAP nasal foram 30,38 ± 1,61 e 29,45 ± 1,99, </a:t>
            </a:r>
            <a:r>
              <a:rPr lang="pt-BR" dirty="0" smtClean="0"/>
              <a:t>respectivamente</a:t>
            </a:r>
          </a:p>
          <a:p>
            <a:pPr fontAlgn="auto">
              <a:spcBef>
                <a:spcPts val="0"/>
              </a:spcBef>
              <a:spcAft>
                <a:spcPts val="0"/>
              </a:spcAft>
              <a:buFont typeface="Wingdings 2"/>
              <a:buChar char=""/>
              <a:defRPr/>
            </a:pPr>
            <a:r>
              <a:rPr lang="pt-BR" dirty="0"/>
              <a:t> </a:t>
            </a:r>
            <a:r>
              <a:rPr lang="pt-BR" i="1" dirty="0"/>
              <a:t>[P:</a:t>
            </a:r>
            <a:r>
              <a:rPr lang="pt-BR" dirty="0"/>
              <a:t> 0,012, </a:t>
            </a:r>
            <a:r>
              <a:rPr lang="pt-BR" dirty="0">
                <a:hlinkClick r:id="rId2"/>
              </a:rPr>
              <a:t>Tabela 1</a:t>
            </a:r>
            <a:r>
              <a:rPr lang="pt-BR" dirty="0"/>
              <a:t> ]. </a:t>
            </a:r>
            <a:endParaRPr lang="pt-BR" dirty="0" smtClean="0"/>
          </a:p>
          <a:p>
            <a:pPr fontAlgn="auto">
              <a:spcBef>
                <a:spcPts val="0"/>
              </a:spcBef>
              <a:spcAft>
                <a:spcPts val="0"/>
              </a:spcAft>
              <a:buFont typeface="Wingdings 2"/>
              <a:buChar char=""/>
              <a:defRPr/>
            </a:pPr>
            <a:r>
              <a:rPr lang="pt-BR" dirty="0" smtClean="0"/>
              <a:t>Além </a:t>
            </a:r>
            <a:r>
              <a:rPr lang="pt-BR" dirty="0"/>
              <a:t>disso, </a:t>
            </a:r>
            <a:r>
              <a:rPr lang="pt-BR" dirty="0" smtClean="0"/>
              <a:t>pesos médios dos bebês </a:t>
            </a:r>
            <a:r>
              <a:rPr lang="pt-BR" dirty="0"/>
              <a:t>no grupo VMNI foram 1261,36 ± 75,87 g e no grupo CPAP foram 1156,48 ± 212,46 </a:t>
            </a:r>
            <a:r>
              <a:rPr lang="pt-BR" i="1" dirty="0"/>
              <a:t>[P:</a:t>
            </a:r>
            <a:r>
              <a:rPr lang="pt-BR" dirty="0"/>
              <a:t> 0,01, </a:t>
            </a:r>
            <a:r>
              <a:rPr lang="pt-BR" dirty="0">
                <a:hlinkClick r:id="rId2"/>
              </a:rPr>
              <a:t>Tabela 1</a:t>
            </a:r>
            <a:r>
              <a:rPr lang="pt-BR" dirty="0"/>
              <a:t> ]. </a:t>
            </a:r>
            <a:endParaRPr lang="pt-BR" dirty="0" smtClean="0"/>
          </a:p>
          <a:p>
            <a:pPr fontAlgn="auto">
              <a:spcBef>
                <a:spcPts val="0"/>
              </a:spcBef>
              <a:spcAft>
                <a:spcPts val="0"/>
              </a:spcAft>
              <a:buFont typeface="Wingdings 2"/>
              <a:buChar char=""/>
              <a:defRPr/>
            </a:pPr>
            <a:r>
              <a:rPr lang="pt-BR" dirty="0" smtClean="0"/>
              <a:t>VMNI </a:t>
            </a:r>
            <a:r>
              <a:rPr lang="pt-BR" dirty="0"/>
              <a:t>foi bem tolerada.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Imagem 1" descr="PubMed Central, Tabela 1: Int J Med Ant. 2014 Dec; 5 (12): 1543-1551. - Google Chrome"/>
          <p:cNvPicPr>
            <a:picLocks noChangeAspect="1"/>
          </p:cNvPicPr>
          <p:nvPr/>
        </p:nvPicPr>
        <p:blipFill>
          <a:blip r:embed="rId2"/>
          <a:srcRect l="3593" t="30145" r="41438" b="13467"/>
          <a:stretch>
            <a:fillRect/>
          </a:stretch>
        </p:blipFill>
        <p:spPr bwMode="auto">
          <a:xfrm>
            <a:off x="1258888" y="620713"/>
            <a:ext cx="6626225" cy="5502275"/>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Imagem 1" descr="PubMed Central, Tabela 2: Int J Med Ant. 2014 Dec; 5 (12): 1543-1551. - Google Chrome"/>
          <p:cNvPicPr>
            <a:picLocks noChangeAspect="1"/>
          </p:cNvPicPr>
          <p:nvPr/>
        </p:nvPicPr>
        <p:blipFill>
          <a:blip r:embed="rId2"/>
          <a:srcRect l="3293" t="31770" r="3745" b="69"/>
          <a:stretch>
            <a:fillRect/>
          </a:stretch>
        </p:blipFill>
        <p:spPr bwMode="auto">
          <a:xfrm>
            <a:off x="455613" y="244475"/>
            <a:ext cx="8085137" cy="6264275"/>
          </a:xfrm>
          <a:prstGeom prst="rect">
            <a:avLst/>
          </a:prstGeom>
          <a:noFill/>
          <a:ln w="9525">
            <a:noFill/>
            <a:miter lim="800000"/>
            <a:headEnd/>
            <a:tailEnd/>
          </a:ln>
        </p:spPr>
      </p:pic>
      <p:sp>
        <p:nvSpPr>
          <p:cNvPr id="3" name="Retângulo 2"/>
          <p:cNvSpPr/>
          <p:nvPr/>
        </p:nvSpPr>
        <p:spPr>
          <a:xfrm>
            <a:off x="7732713" y="2492375"/>
            <a:ext cx="504825" cy="360363"/>
          </a:xfrm>
          <a:prstGeom prst="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a:p>
        </p:txBody>
      </p:sp>
      <p:sp>
        <p:nvSpPr>
          <p:cNvPr id="5" name="Retângulo 4"/>
          <p:cNvSpPr/>
          <p:nvPr/>
        </p:nvSpPr>
        <p:spPr>
          <a:xfrm flipV="1">
            <a:off x="7766050" y="3005138"/>
            <a:ext cx="504825" cy="387350"/>
          </a:xfrm>
          <a:prstGeom prst="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a:p>
        </p:txBody>
      </p:sp>
      <p:sp>
        <p:nvSpPr>
          <p:cNvPr id="6" name="Retângulo 5"/>
          <p:cNvSpPr/>
          <p:nvPr/>
        </p:nvSpPr>
        <p:spPr>
          <a:xfrm>
            <a:off x="7588250" y="3814763"/>
            <a:ext cx="649288" cy="301625"/>
          </a:xfrm>
          <a:prstGeom prst="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a:p>
        </p:txBody>
      </p:sp>
      <p:sp>
        <p:nvSpPr>
          <p:cNvPr id="7" name="Retângulo 6"/>
          <p:cNvSpPr/>
          <p:nvPr/>
        </p:nvSpPr>
        <p:spPr>
          <a:xfrm flipV="1">
            <a:off x="7732713" y="4279900"/>
            <a:ext cx="504825" cy="350838"/>
          </a:xfrm>
          <a:prstGeom prst="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a:p>
        </p:txBody>
      </p:sp>
      <p:sp>
        <p:nvSpPr>
          <p:cNvPr id="8" name="Retângulo 7"/>
          <p:cNvSpPr/>
          <p:nvPr/>
        </p:nvSpPr>
        <p:spPr>
          <a:xfrm flipV="1">
            <a:off x="7656513" y="4760913"/>
            <a:ext cx="657225" cy="323850"/>
          </a:xfrm>
          <a:prstGeom prst="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smtClean="0">
                <a:solidFill>
                  <a:schemeClr val="tx2">
                    <a:tint val="100000"/>
                    <a:shade val="90000"/>
                    <a:satMod val="250000"/>
                    <a:alpha val="100000"/>
                  </a:schemeClr>
                </a:solidFill>
              </a:rPr>
              <a:t>DISCUSSÃO</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fontScale="77500" lnSpcReduction="20000"/>
          </a:bodyPr>
          <a:lstStyle/>
          <a:p>
            <a:pPr fontAlgn="auto">
              <a:spcBef>
                <a:spcPts val="0"/>
              </a:spcBef>
              <a:spcAft>
                <a:spcPts val="0"/>
              </a:spcAft>
              <a:buFont typeface="Wingdings 2"/>
              <a:buChar char=""/>
              <a:defRPr/>
            </a:pPr>
            <a:r>
              <a:rPr lang="pt-BR" dirty="0"/>
              <a:t>De acordo com os dados obtidos a partir de outros estudos, os pesquisadores levantaram a hipótese de que a adição de </a:t>
            </a:r>
            <a:r>
              <a:rPr lang="pt-BR" dirty="0" smtClean="0"/>
              <a:t>insuflações ventilatórias </a:t>
            </a:r>
            <a:r>
              <a:rPr lang="pt-BR" dirty="0"/>
              <a:t>repetidas, fornecidos por VMNI, iria melhorar o poder de tratamento de </a:t>
            </a:r>
            <a:r>
              <a:rPr lang="pt-BR" dirty="0" smtClean="0"/>
              <a:t>SDR </a:t>
            </a:r>
            <a:r>
              <a:rPr lang="pt-BR" dirty="0"/>
              <a:t>e oxigenação. </a:t>
            </a:r>
            <a:endParaRPr lang="pt-BR" dirty="0" smtClean="0"/>
          </a:p>
          <a:p>
            <a:pPr fontAlgn="auto">
              <a:spcBef>
                <a:spcPts val="0"/>
              </a:spcBef>
              <a:spcAft>
                <a:spcPts val="0"/>
              </a:spcAft>
              <a:buFont typeface="Wingdings 2"/>
              <a:buChar char=""/>
              <a:defRPr/>
            </a:pPr>
            <a:r>
              <a:rPr lang="pt-BR" dirty="0" smtClean="0"/>
              <a:t>Neste </a:t>
            </a:r>
            <a:r>
              <a:rPr lang="pt-BR" dirty="0"/>
              <a:t>estudo, </a:t>
            </a:r>
            <a:r>
              <a:rPr lang="pt-BR" dirty="0" smtClean="0"/>
              <a:t>nos primeiros</a:t>
            </a:r>
            <a:r>
              <a:rPr lang="pt-BR" dirty="0"/>
              <a:t> </a:t>
            </a:r>
            <a:r>
              <a:rPr lang="pt-BR" dirty="0" smtClean="0"/>
              <a:t>dias </a:t>
            </a:r>
            <a:r>
              <a:rPr lang="pt-BR" dirty="0"/>
              <a:t>após o nascimento, a duração do suporte respiratório não-invasivo, durante o tratamento da SDR, foi </a:t>
            </a:r>
            <a:r>
              <a:rPr lang="pt-BR" dirty="0" smtClean="0"/>
              <a:t> </a:t>
            </a:r>
            <a:r>
              <a:rPr lang="pt-BR" dirty="0"/>
              <a:t>mais </a:t>
            </a:r>
            <a:r>
              <a:rPr lang="pt-BR" dirty="0" smtClean="0"/>
              <a:t>curta </a:t>
            </a:r>
            <a:r>
              <a:rPr lang="pt-BR" dirty="0"/>
              <a:t>em crianças que receberam </a:t>
            </a:r>
            <a:r>
              <a:rPr lang="pt-BR" dirty="0" smtClean="0"/>
              <a:t>"VMNI precoce" </a:t>
            </a:r>
            <a:r>
              <a:rPr lang="pt-BR" dirty="0"/>
              <a:t>do que aqueles que foram submetidos a </a:t>
            </a:r>
            <a:r>
              <a:rPr lang="pt-BR" dirty="0" smtClean="0"/>
              <a:t>"CPAP precoce." </a:t>
            </a:r>
            <a:r>
              <a:rPr lang="pt-BR" dirty="0"/>
              <a:t>Apesar disso , no presente estudo, não houve diferença na falha do tratamento (ou seja, </a:t>
            </a:r>
            <a:r>
              <a:rPr lang="pt-BR" dirty="0" smtClean="0"/>
              <a:t>na necessidade de VM) </a:t>
            </a:r>
            <a:r>
              <a:rPr lang="pt-BR" dirty="0"/>
              <a:t>entre os dois grupos.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nSpc>
                <a:spcPct val="80000"/>
              </a:lnSpc>
            </a:pPr>
            <a:r>
              <a:rPr lang="pt-BR" sz="2200" smtClean="0"/>
              <a:t>Para o conhecimento dos autores, existem  poucos estudos publicados anteriormente que compararam o efeito da VMNI contra CPAP sobre a duração do tratamento da SDR.</a:t>
            </a:r>
          </a:p>
          <a:p>
            <a:pPr>
              <a:lnSpc>
                <a:spcPct val="80000"/>
              </a:lnSpc>
            </a:pPr>
            <a:r>
              <a:rPr lang="pt-BR" sz="2200" smtClean="0"/>
              <a:t> Kishore </a:t>
            </a:r>
            <a:r>
              <a:rPr lang="pt-BR" sz="2200" i="1" smtClean="0"/>
              <a:t>et al.</a:t>
            </a:r>
            <a:r>
              <a:rPr lang="pt-BR" sz="2200" smtClean="0"/>
              <a:t> avaliaram 76 neonatos (28-34 semanas de gestação) e relataram  que a duração do suporte respiratório não é estatisticamente significativa entre VNI com CPAP nasal .</a:t>
            </a:r>
          </a:p>
          <a:p>
            <a:pPr>
              <a:lnSpc>
                <a:spcPct val="80000"/>
              </a:lnSpc>
            </a:pPr>
            <a:r>
              <a:rPr lang="pt-BR" sz="2200" smtClean="0"/>
              <a:t>Além disso, Meneses </a:t>
            </a:r>
            <a:r>
              <a:rPr lang="pt-BR" sz="2200" i="1" smtClean="0"/>
              <a:t>et al,</a:t>
            </a:r>
            <a:r>
              <a:rPr lang="pt-BR" sz="2200" smtClean="0"/>
              <a:t> que avaliaram a duração do tratamento a partir de outro ponto de vista, relataram que o tempo total de necessidade de CPAP nasal e tempo total de necessidade de cânula nasal foi semelhante entre os dois grupos </a:t>
            </a:r>
            <a:r>
              <a:rPr lang="pt-BR" sz="2200" i="1" smtClean="0"/>
              <a:t>de</a:t>
            </a:r>
            <a:r>
              <a:rPr lang="pt-BR" sz="2200" smtClean="0"/>
              <a:t> estudo </a:t>
            </a:r>
            <a:r>
              <a:rPr lang="pt-BR" sz="2200" i="1" smtClean="0"/>
              <a:t>(p:</a:t>
            </a:r>
            <a:r>
              <a:rPr lang="pt-BR" sz="2200" smtClean="0"/>
              <a:t> 0,65 e </a:t>
            </a:r>
            <a:r>
              <a:rPr lang="pt-BR" sz="2200" i="1" smtClean="0"/>
              <a:t>P:.</a:t>
            </a:r>
            <a:r>
              <a:rPr lang="pt-BR" sz="2200" smtClean="0"/>
              <a:t> 0,46, respectivamente)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smtClean="0">
                <a:solidFill>
                  <a:schemeClr val="tx2">
                    <a:tint val="100000"/>
                    <a:shade val="90000"/>
                    <a:satMod val="250000"/>
                    <a:alpha val="100000"/>
                  </a:schemeClr>
                </a:solidFill>
              </a:rPr>
              <a:t>DISCUSSÃO</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200" smtClean="0"/>
              <a:t>Diversos estudos têm investigado o efeito preventivo da VMNI na falha do tratamento (ou seja, na necessidade de VM). </a:t>
            </a:r>
          </a:p>
          <a:p>
            <a:pPr>
              <a:lnSpc>
                <a:spcPct val="80000"/>
              </a:lnSpc>
            </a:pPr>
            <a:r>
              <a:rPr lang="pt-BR" sz="2200" smtClean="0"/>
              <a:t>Menezes </a:t>
            </a:r>
            <a:r>
              <a:rPr lang="pt-BR" sz="2200" i="1" smtClean="0"/>
              <a:t>et al.</a:t>
            </a:r>
            <a:r>
              <a:rPr lang="pt-BR" sz="2200" smtClean="0"/>
              <a:t> relataram que a taxa de necessidade de VM foi semelhante entre  VNI (25%) e CPAP nasal (34%) de (RR: CI 0,71 (95%:. 0,48-1,14)].</a:t>
            </a:r>
          </a:p>
          <a:p>
            <a:pPr>
              <a:lnSpc>
                <a:spcPct val="80000"/>
              </a:lnSpc>
            </a:pPr>
            <a:r>
              <a:rPr lang="pt-BR" sz="2200" smtClean="0"/>
              <a:t> Em contraste com o presente  estudo, Kugelman </a:t>
            </a:r>
            <a:r>
              <a:rPr lang="pt-BR" sz="2200" i="1" smtClean="0"/>
              <a:t>et al</a:t>
            </a:r>
            <a:r>
              <a:rPr lang="pt-BR" sz="2200" smtClean="0"/>
              <a:t> . e Kishore </a:t>
            </a:r>
            <a:r>
              <a:rPr lang="pt-BR" sz="2200" i="1" smtClean="0"/>
              <a:t>et al.</a:t>
            </a:r>
            <a:r>
              <a:rPr lang="pt-BR" sz="2200" smtClean="0"/>
              <a:t> observaram que, entre os recém-nascidos &lt;35 semanas, foi necessária menos ventilação endotraqueal em VMNI vs grupo CPAP nasal ([25% vs. 49%, </a:t>
            </a:r>
            <a:r>
              <a:rPr lang="pt-BR" sz="2200" i="1" smtClean="0"/>
              <a:t>P</a:t>
            </a:r>
            <a:r>
              <a:rPr lang="pt-BR" sz="2200" smtClean="0"/>
              <a:t> &lt;0,05] e [13,5% vs . 35,9%, </a:t>
            </a:r>
            <a:r>
              <a:rPr lang="pt-BR" sz="2200" i="1" smtClean="0"/>
              <a:t>P:.</a:t>
            </a:r>
            <a:r>
              <a:rPr lang="pt-BR" sz="2200" smtClean="0"/>
              <a:t> 0,02], respectivamente).</a:t>
            </a:r>
          </a:p>
          <a:p>
            <a:pPr>
              <a:lnSpc>
                <a:spcPct val="80000"/>
              </a:lnSpc>
            </a:pPr>
            <a:r>
              <a:rPr lang="pt-BR" sz="2200" smtClean="0"/>
              <a:t> NO ENTANTO, </a:t>
            </a:r>
            <a:r>
              <a:rPr lang="pt-BR" sz="2200" smtClean="0">
                <a:solidFill>
                  <a:srgbClr val="FF3300"/>
                </a:solidFill>
              </a:rPr>
              <a:t>em recém-nascidos de muito baixo peso</a:t>
            </a:r>
            <a:r>
              <a:rPr lang="pt-BR" sz="2200" smtClean="0"/>
              <a:t>, a </a:t>
            </a:r>
            <a:r>
              <a:rPr lang="pt-BR" sz="2200" smtClean="0">
                <a:solidFill>
                  <a:srgbClr val="FFFF00"/>
                </a:solidFill>
              </a:rPr>
              <a:t>taxa de "falha do suporte nasal" não diferiram significativamente entre os dois grupos (31% vs. 62%, </a:t>
            </a:r>
            <a:r>
              <a:rPr lang="pt-BR" sz="2200" i="1" smtClean="0">
                <a:solidFill>
                  <a:srgbClr val="FFFF00"/>
                </a:solidFill>
              </a:rPr>
              <a:t>P:</a:t>
            </a:r>
            <a:r>
              <a:rPr lang="pt-BR" sz="2200" smtClean="0">
                <a:solidFill>
                  <a:srgbClr val="FFFF00"/>
                </a:solidFill>
              </a:rPr>
              <a:t> 0,06) em Kugelman </a:t>
            </a:r>
            <a:r>
              <a:rPr lang="pt-BR" sz="2200" i="1" smtClean="0">
                <a:solidFill>
                  <a:srgbClr val="FFFF00"/>
                </a:solidFill>
              </a:rPr>
              <a:t>et al</a:t>
            </a:r>
            <a:r>
              <a:rPr lang="pt-BR" sz="2200" smtClean="0">
                <a:solidFill>
                  <a:srgbClr val="FFFF00"/>
                </a:solidFill>
              </a:rPr>
              <a:t> .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smtClean="0">
                <a:solidFill>
                  <a:schemeClr val="tx2">
                    <a:tint val="100000"/>
                    <a:shade val="90000"/>
                    <a:satMod val="250000"/>
                    <a:alpha val="100000"/>
                  </a:schemeClr>
                </a:solidFill>
              </a:rPr>
              <a:t>DISCUSSÃO</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000" smtClean="0"/>
              <a:t>Em uma revisão de outros estudos, o que chamou a atenção dos pesquisadores foi a significante redução da necessidade de VM em ambos os grupos do presente estudo, em comparação com os outros (4,5% no grupo VMNI 1,9% no grupo CPAP) . </a:t>
            </a:r>
          </a:p>
          <a:p>
            <a:pPr>
              <a:lnSpc>
                <a:spcPct val="80000"/>
              </a:lnSpc>
            </a:pPr>
            <a:r>
              <a:rPr lang="pt-BR" sz="2000" smtClean="0">
                <a:solidFill>
                  <a:srgbClr val="FFFF00"/>
                </a:solidFill>
              </a:rPr>
              <a:t>Talvez a causa de maiores níveis de necessidade de VM (ou seja, falência de tratamento) em outros ensaios clínicos randomizados foi a idade gestacional inferior e peso do bebê naqueles estudos</a:t>
            </a:r>
            <a:r>
              <a:rPr lang="pt-BR" sz="2000" smtClean="0"/>
              <a:t> (por exemplo, idade gestacional e peso ao nascer, respectivamente, em VMNI vs grupos CPAP nasal: (29,0 ± 1,4 vs 28,2 ± 1,9 semanas) e (1155 ± 193 vs. 1039 ± 238 g) em Kugelman </a:t>
            </a:r>
            <a:r>
              <a:rPr lang="pt-BR" sz="2000" i="1" smtClean="0"/>
              <a:t>et al.</a:t>
            </a:r>
            <a:r>
              <a:rPr lang="pt-BR" sz="2000" smtClean="0"/>
              <a:t> [ </a:t>
            </a:r>
            <a:r>
              <a:rPr lang="pt-BR" sz="2000" smtClean="0">
                <a:hlinkClick r:id="rId2"/>
              </a:rPr>
              <a:t>3</a:t>
            </a:r>
            <a:r>
              <a:rPr lang="pt-BR" sz="2000" smtClean="0"/>
              <a:t> ] e (29 ± 1,6 vs. 30,1 ± 2,3 semanas) e (1112 ± 252 vs. 1151 ± 289 g) em Menezes </a:t>
            </a:r>
            <a:r>
              <a:rPr lang="pt-BR" sz="2000" i="1" smtClean="0"/>
              <a:t>et al.</a:t>
            </a:r>
            <a:r>
              <a:rPr lang="pt-BR" sz="2000" smtClean="0"/>
              <a:t> ).</a:t>
            </a:r>
          </a:p>
          <a:p>
            <a:pPr>
              <a:lnSpc>
                <a:spcPct val="80000"/>
              </a:lnSpc>
            </a:pPr>
            <a:r>
              <a:rPr lang="pt-BR" sz="2000" smtClean="0"/>
              <a:t> No entanto, em alguns casos, o significado  da idade gestacional (IG) e peso ao nascer (PN)  e foram semelhantes entre o presente e outros estudos (por exemplo, com média de IG e PN nos grupos de controle entre este estudo e o de  Meneses </a:t>
            </a:r>
            <a:r>
              <a:rPr lang="pt-BR" sz="2000" i="1" smtClean="0"/>
              <a:t>et al.).</a:t>
            </a:r>
            <a:endParaRPr lang="pt-BR" sz="200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nSpc>
                <a:spcPct val="80000"/>
              </a:lnSpc>
            </a:pPr>
            <a:r>
              <a:rPr lang="pt-BR" sz="1800" smtClean="0"/>
              <a:t>CONSTATOU-SE  que o efeito do resultado  da VMNI sobre a duração da necessidade de oxigênio é atraente.</a:t>
            </a:r>
          </a:p>
          <a:p>
            <a:pPr>
              <a:lnSpc>
                <a:spcPct val="80000"/>
              </a:lnSpc>
            </a:pPr>
            <a:r>
              <a:rPr lang="pt-BR" sz="1800" smtClean="0"/>
              <a:t>Bhandari </a:t>
            </a:r>
            <a:r>
              <a:rPr lang="pt-BR" sz="1800" i="1" smtClean="0"/>
              <a:t>et al.</a:t>
            </a:r>
            <a:r>
              <a:rPr lang="pt-BR" sz="1800" smtClean="0"/>
              <a:t> relataram que a duração total de oxigênio suplementar foi semelhante entre os grupos VNI  vs.  VM  no tratamento  da SDR (45,5 ± 6,1 vs 46,8 ± 6,3 dias; </a:t>
            </a:r>
            <a:r>
              <a:rPr lang="pt-BR" sz="1800" i="1" smtClean="0"/>
              <a:t>P:</a:t>
            </a:r>
            <a:r>
              <a:rPr lang="pt-BR" sz="1800" smtClean="0"/>
              <a:t> 0,88). </a:t>
            </a:r>
          </a:p>
          <a:p>
            <a:pPr>
              <a:lnSpc>
                <a:spcPct val="80000"/>
              </a:lnSpc>
            </a:pPr>
            <a:r>
              <a:rPr lang="pt-BR" sz="1800" smtClean="0"/>
              <a:t>Em Kishore </a:t>
            </a:r>
            <a:r>
              <a:rPr lang="pt-BR" sz="1800" i="1" smtClean="0"/>
              <a:t>et al.,</a:t>
            </a:r>
            <a:r>
              <a:rPr lang="pt-BR" sz="1800" smtClean="0"/>
              <a:t> para o tratamento de SDR, prematuros com menos de 35 semanas, foram  distribuídos em  dois grupos de VNI  ou CPAP nasal e os resultados foram comparados. Em VNI, mostrou-se que o período da dependência de oxigênio durante a hospitalização não foi mais curto do que CPAP nasal e, portanto não tiveram significância estatística (72 [15, 156] 72 [36, 240] h; </a:t>
            </a:r>
            <a:r>
              <a:rPr lang="pt-BR" sz="1800" i="1" smtClean="0"/>
              <a:t>P:</a:t>
            </a:r>
            <a:r>
              <a:rPr lang="pt-BR" sz="1800" smtClean="0"/>
              <a:t> 0,39).  </a:t>
            </a:r>
          </a:p>
          <a:p>
            <a:pPr>
              <a:lnSpc>
                <a:spcPct val="80000"/>
              </a:lnSpc>
            </a:pPr>
            <a:r>
              <a:rPr lang="pt-BR" sz="1800" smtClean="0"/>
              <a:t>Também , não houve diferença significativa de tempo total de necessidade de oxigênio entre os grupos  com VNI e CPAP nasal, em Meneses </a:t>
            </a:r>
            <a:r>
              <a:rPr lang="pt-BR" sz="1800" i="1" smtClean="0"/>
              <a:t>et al.</a:t>
            </a:r>
            <a:r>
              <a:rPr lang="pt-BR" sz="1800" smtClean="0"/>
              <a:t> (20,4 ± 16 e 23,6 ± 22,6 dias; </a:t>
            </a:r>
            <a:r>
              <a:rPr lang="pt-BR" sz="1800" i="1" smtClean="0"/>
              <a:t>P:</a:t>
            </a:r>
            <a:r>
              <a:rPr lang="pt-BR" sz="1800" smtClean="0"/>
              <a:t> 0,97). </a:t>
            </a:r>
          </a:p>
          <a:p>
            <a:pPr>
              <a:lnSpc>
                <a:spcPct val="80000"/>
              </a:lnSpc>
            </a:pPr>
            <a:r>
              <a:rPr lang="pt-BR" sz="1800" smtClean="0"/>
              <a:t>No entanto, no presente estudo, a mediana de duração da necessidade de oxigênio no grupo VMNI foi significativamente menor, embora </a:t>
            </a:r>
            <a:r>
              <a:rPr lang="pt-BR" sz="1800" smtClean="0">
                <a:solidFill>
                  <a:srgbClr val="FF3300"/>
                </a:solidFill>
              </a:rPr>
              <a:t>não foi observada diferença significativa na incidência de DBP entre os dois grupos</a:t>
            </a:r>
            <a:r>
              <a:rPr lang="pt-BR" sz="1800" smtClean="0"/>
              <a:t> (semelhante ao Kishore </a:t>
            </a:r>
            <a:r>
              <a:rPr lang="pt-BR" sz="1800" i="1" smtClean="0"/>
              <a:t>et al</a:t>
            </a:r>
            <a:r>
              <a:rPr lang="pt-BR" sz="1800" smtClean="0"/>
              <a:t> estudo, isto é, 2,7% e 7,7% em VNI e CPAP grupo, respectivamente; </a:t>
            </a:r>
            <a:r>
              <a:rPr lang="pt-BR" sz="1800" i="1" smtClean="0"/>
              <a:t>P:.</a:t>
            </a:r>
            <a:r>
              <a:rPr lang="pt-BR" sz="1800" smtClean="0"/>
              <a:t> 0,61 ). </a:t>
            </a:r>
          </a:p>
          <a:p>
            <a:pPr algn="ctr">
              <a:lnSpc>
                <a:spcPct val="80000"/>
              </a:lnSpc>
              <a:buFont typeface="Wingdings 2" pitchFamily="18" charset="2"/>
              <a:buNone/>
            </a:pPr>
            <a:r>
              <a:rPr lang="pt-BR" sz="1800" b="1" smtClean="0">
                <a:solidFill>
                  <a:srgbClr val="FFFF00"/>
                </a:solidFill>
              </a:rPr>
              <a:t>Portanto, mais estudos com amostras maiores são recomendados, para investigar o assunto</a:t>
            </a:r>
            <a:r>
              <a:rPr lang="pt-BR" sz="1800" smtClean="0"/>
              <a:t>.</a:t>
            </a:r>
          </a:p>
          <a:p>
            <a:pPr>
              <a:lnSpc>
                <a:spcPct val="80000"/>
              </a:lnSpc>
            </a:pPr>
            <a:endParaRPr lang="pt-BR" sz="180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nSpc>
                <a:spcPct val="80000"/>
              </a:lnSpc>
            </a:pPr>
            <a:r>
              <a:rPr lang="pt-BR" sz="2200" smtClean="0"/>
              <a:t>Os efeitos da VMNI no tempo de internação e tempo para nutrição enteral plena, também foram investigados.</a:t>
            </a:r>
          </a:p>
          <a:p>
            <a:pPr>
              <a:lnSpc>
                <a:spcPct val="80000"/>
              </a:lnSpc>
            </a:pPr>
            <a:r>
              <a:rPr lang="pt-BR" sz="2200" smtClean="0"/>
              <a:t> Na maioria dos estudos anteriores, tempo de internação hospitalar não foi significativamente diferente entre os dois grupos de estudo; enquanto no presente estudo, talvez devido a diferenças significativas entre os dois grupos no curso de suporte respiratório não-invasivo, o tempo de internação foi mais favorável no grupo VMNI (21,59 ± 10,57 vs. 28,77 ± 15,85 dias; </a:t>
            </a:r>
            <a:r>
              <a:rPr lang="pt-BR" sz="2200" i="1" smtClean="0"/>
              <a:t>P:</a:t>
            </a:r>
            <a:r>
              <a:rPr lang="pt-BR" sz="2200" smtClean="0"/>
              <a:t> 0,009). </a:t>
            </a:r>
          </a:p>
          <a:p>
            <a:pPr>
              <a:lnSpc>
                <a:spcPct val="80000"/>
              </a:lnSpc>
            </a:pPr>
            <a:r>
              <a:rPr lang="pt-BR" sz="2200" smtClean="0"/>
              <a:t>Além disso, Meneses </a:t>
            </a:r>
            <a:r>
              <a:rPr lang="pt-BR" sz="2200" i="1" smtClean="0"/>
              <a:t>et al</a:t>
            </a:r>
            <a:r>
              <a:rPr lang="pt-BR" sz="2200" smtClean="0"/>
              <a:t>  e Kugelman </a:t>
            </a:r>
            <a:r>
              <a:rPr lang="pt-BR" sz="2200" i="1" smtClean="0"/>
              <a:t>et al,</a:t>
            </a:r>
            <a:r>
              <a:rPr lang="pt-BR" sz="2200" smtClean="0"/>
              <a:t>  têm mostrado que o uso de VNI não teve efeito positivo sobre "tempo para nutrição enteral plena" </a:t>
            </a:r>
            <a:r>
              <a:rPr lang="pt-BR" sz="2200" i="1" smtClean="0"/>
              <a:t>(P:</a:t>
            </a:r>
            <a:r>
              <a:rPr lang="pt-BR" sz="2200" smtClean="0"/>
              <a:t> 0,49 e </a:t>
            </a:r>
            <a:r>
              <a:rPr lang="pt-BR" sz="2200" i="1" smtClean="0"/>
              <a:t>P:</a:t>
            </a:r>
            <a:r>
              <a:rPr lang="pt-BR" sz="2200" smtClean="0"/>
              <a:t> 0,54, respectivamente). </a:t>
            </a:r>
          </a:p>
          <a:p>
            <a:pPr>
              <a:lnSpc>
                <a:spcPct val="80000"/>
              </a:lnSpc>
            </a:pPr>
            <a:r>
              <a:rPr lang="pt-BR" sz="2200" smtClean="0"/>
              <a:t>No presente experimento e alguns outros estudos, em termos de efeitos colaterais, como a incidência de pneumotórax, não foi encontrada diferença entre os dois grupos de estudo.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nSpc>
                <a:spcPct val="80000"/>
              </a:lnSpc>
            </a:pPr>
            <a:r>
              <a:rPr lang="pt-BR" sz="2700" smtClean="0"/>
              <a:t>Finalmente, parece que, </a:t>
            </a:r>
            <a:r>
              <a:rPr lang="pt-BR" sz="2700" smtClean="0">
                <a:solidFill>
                  <a:srgbClr val="FFFF00"/>
                </a:solidFill>
              </a:rPr>
              <a:t>mais estudos com amostras maiores são necessários para investigar estas questões de forma mais detalhada.</a:t>
            </a:r>
          </a:p>
          <a:p>
            <a:pPr>
              <a:lnSpc>
                <a:spcPct val="80000"/>
              </a:lnSpc>
            </a:pPr>
            <a:r>
              <a:rPr lang="pt-BR" sz="2700" smtClean="0"/>
              <a:t>A principal limitação do estudo poderia ser o pequeno número de crianças incluídas (98 RNPT), mesmo que os resultados indiquem  claramente uma diferença significativa entre a VMNI e grupos de controle. Os pontos fortes do estudo incluem o MÉTODO randomizado e controlado, usando recém-nascidos de alto risco (ou seja, RN de muito baixo peso) e tratamento inicial da SDR com VMNI.</a:t>
            </a:r>
          </a:p>
          <a:p>
            <a:pPr>
              <a:lnSpc>
                <a:spcPct val="80000"/>
              </a:lnSpc>
            </a:pPr>
            <a:endParaRPr lang="pt-BR" sz="2700"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53536"/>
            <a:ext cx="8229600" cy="1143000"/>
          </a:xfrm>
        </p:spPr>
        <p:txBody>
          <a:bodyPr/>
          <a:lstStyle/>
          <a:p>
            <a:pPr marL="54864" indent="0" fontAlgn="auto">
              <a:spcAft>
                <a:spcPts val="0"/>
              </a:spcAft>
              <a:defRPr/>
            </a:pPr>
            <a:r>
              <a:rPr lang="pt-BR" dirty="0" smtClean="0">
                <a:solidFill>
                  <a:schemeClr val="tx2">
                    <a:tint val="100000"/>
                    <a:shade val="90000"/>
                    <a:satMod val="250000"/>
                    <a:alpha val="100000"/>
                  </a:schemeClr>
                </a:solidFill>
              </a:rPr>
              <a:t>CONCLUSÃO</a:t>
            </a:r>
            <a:endParaRPr lang="pt-BR" dirty="0">
              <a:solidFill>
                <a:schemeClr val="tx2">
                  <a:tint val="100000"/>
                  <a:shade val="90000"/>
                  <a:satMod val="250000"/>
                  <a:alpha val="10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700" smtClean="0"/>
              <a:t>O tratamento inicial da SDR com VMNI foi seguro e bem tolerado. </a:t>
            </a:r>
          </a:p>
          <a:p>
            <a:pPr>
              <a:lnSpc>
                <a:spcPct val="80000"/>
              </a:lnSpc>
            </a:pPr>
            <a:r>
              <a:rPr lang="pt-BR" sz="2700" smtClean="0"/>
              <a:t>Além disso, a VMNI teve excelentes benefícios, como :</a:t>
            </a:r>
          </a:p>
          <a:p>
            <a:pPr>
              <a:lnSpc>
                <a:spcPct val="80000"/>
              </a:lnSpc>
              <a:buFont typeface="Wingdings 2" pitchFamily="18" charset="2"/>
              <a:buNone/>
            </a:pPr>
            <a:r>
              <a:rPr lang="pt-BR" sz="2700" smtClean="0">
                <a:sym typeface="Wingdings" pitchFamily="2" charset="2"/>
              </a:rPr>
              <a:t></a:t>
            </a:r>
            <a:r>
              <a:rPr lang="pt-BR" sz="2700" smtClean="0"/>
              <a:t>a redução da duração do tratamento, período de dependência de oxigênio e tempo de internação hospitalar. </a:t>
            </a:r>
          </a:p>
          <a:p>
            <a:pPr>
              <a:lnSpc>
                <a:spcPct val="80000"/>
              </a:lnSpc>
              <a:buFont typeface="Wingdings 2" pitchFamily="18" charset="2"/>
              <a:buNone/>
            </a:pPr>
            <a:r>
              <a:rPr lang="pt-BR" sz="2700" smtClean="0"/>
              <a:t>    Portanto, o modo  VMNI pode ser um método viável de ventilação não-invasiva em crianças muito prematuras. </a:t>
            </a:r>
          </a:p>
          <a:p>
            <a:pPr>
              <a:lnSpc>
                <a:spcPct val="80000"/>
              </a:lnSpc>
              <a:buFont typeface="Wingdings 2" pitchFamily="18" charset="2"/>
              <a:buNone/>
            </a:pPr>
            <a:r>
              <a:rPr lang="pt-BR" sz="2700" smtClean="0">
                <a:solidFill>
                  <a:srgbClr val="FFFF00"/>
                </a:solidFill>
              </a:rPr>
              <a:t>Embora mais estudos com amostras maiores são recomendados para investigar estas questões</a:t>
            </a:r>
            <a:r>
              <a:rPr lang="pt-BR" sz="2700" smtClean="0"/>
              <a: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4294967295"/>
          </p:nvPr>
        </p:nvSpPr>
        <p:spPr>
          <a:xfrm>
            <a:off x="468313" y="836613"/>
            <a:ext cx="8229600" cy="5905500"/>
          </a:xfrm>
        </p:spPr>
        <p:txBody>
          <a:bodyPr/>
          <a:lstStyle/>
          <a:p>
            <a:pPr>
              <a:lnSpc>
                <a:spcPct val="80000"/>
              </a:lnSpc>
            </a:pPr>
            <a:r>
              <a:rPr lang="pt-BR" sz="1600" smtClean="0"/>
              <a:t>1. Seki K, Iwasaki S, An H, Horiguchi H, Mori M, Nishimaki S, et al. Early discharge from a neonatal intensive care unit and rates of readmission. Pediatr Int. 2011;53:7–12. [</a:t>
            </a:r>
            <a:r>
              <a:rPr lang="pt-BR" sz="1600" smtClean="0">
                <a:hlinkClick r:id="rId2"/>
              </a:rPr>
              <a:t>PubMed</a:t>
            </a:r>
            <a:r>
              <a:rPr lang="pt-BR" sz="1600" smtClean="0"/>
              <a:t>]</a:t>
            </a:r>
          </a:p>
          <a:p>
            <a:pPr>
              <a:lnSpc>
                <a:spcPct val="80000"/>
              </a:lnSpc>
            </a:pPr>
            <a:r>
              <a:rPr lang="pt-BR" sz="1600" smtClean="0"/>
              <a:t>2. Mathews TJ, MacDorman MF. Infant mortality statistics from the 2008 period linked birth/infant death data set. Natl Vital Stat Rep. 2012;60:1–27. [</a:t>
            </a:r>
            <a:r>
              <a:rPr lang="pt-BR" sz="1600" smtClean="0">
                <a:hlinkClick r:id="rId3"/>
              </a:rPr>
              <a:t>PubMed</a:t>
            </a:r>
            <a:r>
              <a:rPr lang="pt-BR" sz="1600" smtClean="0"/>
              <a:t>]</a:t>
            </a:r>
          </a:p>
          <a:p>
            <a:pPr>
              <a:lnSpc>
                <a:spcPct val="80000"/>
              </a:lnSpc>
            </a:pPr>
            <a:r>
              <a:rPr lang="pt-BR" sz="1600" smtClean="0"/>
              <a:t>3. Kugelman A, Feferkorn I, Riskin A, Chistyakov I, Kaufman B, Bader D. Nasal intermittent mandatory ventilation versus nasal continuous positive airway pressure for respiratory distress syndrome: A randomized, controlled, prospective study. J Pediatr. 2007;150:521–6. 5261. [</a:t>
            </a:r>
            <a:r>
              <a:rPr lang="pt-BR" sz="1600" smtClean="0">
                <a:hlinkClick r:id="rId4"/>
              </a:rPr>
              <a:t>PubMed</a:t>
            </a:r>
            <a:r>
              <a:rPr lang="pt-BR" sz="1600" smtClean="0"/>
              <a:t>]</a:t>
            </a:r>
          </a:p>
          <a:p>
            <a:pPr>
              <a:lnSpc>
                <a:spcPct val="80000"/>
              </a:lnSpc>
            </a:pPr>
            <a:r>
              <a:rPr lang="pt-BR" sz="1600" smtClean="0"/>
              <a:t>4. Thomson MA. IFDAS Study Group. Early nasal continuous positive pressure with prophylactic surfactant for neonates at risk of RDS. The IFDAS Multi-Center randomized trial. Pediatr Res. 2002;51:379A.</a:t>
            </a:r>
          </a:p>
          <a:p>
            <a:pPr>
              <a:lnSpc>
                <a:spcPct val="80000"/>
              </a:lnSpc>
            </a:pPr>
            <a:r>
              <a:rPr lang="pt-BR" sz="1600" smtClean="0"/>
              <a:t>5. Polin RA, Sahni R. Newer experience with CPAP. Semin Neonatol. 2002;7:379–89. [</a:t>
            </a:r>
            <a:r>
              <a:rPr lang="pt-BR" sz="1600" smtClean="0">
                <a:hlinkClick r:id="rId5"/>
              </a:rPr>
              <a:t>PubMed</a:t>
            </a:r>
            <a:r>
              <a:rPr lang="pt-BR" sz="1600" smtClean="0"/>
              <a:t>]</a:t>
            </a:r>
          </a:p>
          <a:p>
            <a:pPr>
              <a:lnSpc>
                <a:spcPct val="80000"/>
              </a:lnSpc>
            </a:pPr>
            <a:r>
              <a:rPr lang="pt-BR" sz="1600" smtClean="0"/>
              <a:t>6. Meneses J, Bhandari V, Alves JG, Herrmann D. Noninvasive ventilation for respiratory distress syndrome: A randomized controlled trial. Pediatrics. 2011;127:300–7. [</a:t>
            </a:r>
            <a:r>
              <a:rPr lang="pt-BR" sz="1600" smtClean="0">
                <a:hlinkClick r:id="rId6"/>
              </a:rPr>
              <a:t>PubMed</a:t>
            </a:r>
            <a:r>
              <a:rPr lang="pt-BR" sz="1600" smtClean="0"/>
              <a:t>]</a:t>
            </a:r>
          </a:p>
          <a:p>
            <a:pPr>
              <a:lnSpc>
                <a:spcPct val="80000"/>
              </a:lnSpc>
            </a:pPr>
            <a:r>
              <a:rPr lang="pt-BR" sz="1600" smtClean="0"/>
              <a:t>7. Verder H, Bohlin K, Kamper J, Lindwall R, Jonsson B. Nasal CPAP and surfactant for treatment of respiratory distress syndrome and prevention of bronchopulmonary dysplasia. Acta Paediatr. 2009;98:1400–8. [</a:t>
            </a:r>
            <a:r>
              <a:rPr lang="pt-BR" sz="1600" smtClean="0">
                <a:hlinkClick r:id="rId7"/>
              </a:rPr>
              <a:t>PubMed</a:t>
            </a:r>
            <a:r>
              <a:rPr lang="pt-BR" sz="1600" smtClean="0"/>
              <a:t>]</a:t>
            </a:r>
          </a:p>
          <a:p>
            <a:pPr>
              <a:lnSpc>
                <a:spcPct val="80000"/>
              </a:lnSpc>
            </a:pPr>
            <a:r>
              <a:rPr lang="pt-BR" sz="1600" smtClean="0"/>
              <a:t>8. Ammari A, Suri M, Milisavljevic V, Sahni R, Bateman D, Sanocka U, et al. Variables associated with the early failure of nasal CPAP in very low birth weight infants. J Pediatr. 2005;147:341–7. [</a:t>
            </a:r>
            <a:r>
              <a:rPr lang="pt-BR" sz="1600" smtClean="0">
                <a:hlinkClick r:id="rId8"/>
              </a:rPr>
              <a:t>PubMed</a:t>
            </a:r>
            <a:r>
              <a:rPr lang="pt-BR" sz="1600" smtClean="0"/>
              <a:t>]</a:t>
            </a:r>
          </a:p>
          <a:p>
            <a:pPr>
              <a:lnSpc>
                <a:spcPct val="80000"/>
              </a:lnSpc>
            </a:pPr>
            <a:r>
              <a:rPr lang="pt-BR" sz="1600" smtClean="0"/>
              <a:t>9. Ho JJ, Subramaniam P, Henderson-Smart DJ, Davis PG. Continuous distending pressure for respiratory distress syndrome in preterm infants. Cochrane Database Syst Rev. 2000 CD002271. [</a:t>
            </a:r>
            <a:r>
              <a:rPr lang="pt-BR" sz="1600" smtClean="0">
                <a:hlinkClick r:id="rId9"/>
              </a:rPr>
              <a:t>PubMed</a:t>
            </a:r>
            <a:r>
              <a:rPr lang="pt-BR" sz="1600" smtClean="0"/>
              <a:t>]</a:t>
            </a:r>
          </a:p>
          <a:p>
            <a:pPr>
              <a:lnSpc>
                <a:spcPct val="80000"/>
              </a:lnSpc>
            </a:pPr>
            <a:r>
              <a:rPr lang="pt-BR" sz="1600" smtClean="0"/>
              <a:t>10. De Klerk AM, De Klerk RK. Nasal continuous positive airway pressure and outcomes of preterm infants. J Paediatr Child Health. 2001;37:161–7. [</a:t>
            </a:r>
            <a:r>
              <a:rPr lang="pt-BR" sz="1600" smtClean="0">
                <a:hlinkClick r:id="rId10"/>
              </a:rPr>
              <a:t>PubMed</a:t>
            </a:r>
            <a:r>
              <a:rPr lang="pt-BR" sz="1600" smtClean="0"/>
              <a:t>]</a:t>
            </a:r>
          </a:p>
        </p:txBody>
      </p:sp>
      <p:sp>
        <p:nvSpPr>
          <p:cNvPr id="65542" name="Text Box 6"/>
          <p:cNvSpPr txBox="1">
            <a:spLocks noChangeArrowheads="1"/>
          </p:cNvSpPr>
          <p:nvPr/>
        </p:nvSpPr>
        <p:spPr bwMode="auto">
          <a:xfrm>
            <a:off x="2895600" y="207963"/>
            <a:ext cx="3333750" cy="366712"/>
          </a:xfrm>
          <a:prstGeom prst="rect">
            <a:avLst/>
          </a:prstGeom>
          <a:noFill/>
          <a:ln w="9525">
            <a:noFill/>
            <a:miter lim="800000"/>
            <a:headEnd/>
            <a:tailEnd/>
          </a:ln>
          <a:effectLst/>
        </p:spPr>
        <p:txBody>
          <a:bodyPr wrap="none">
            <a:spAutoFit/>
          </a:bodyPr>
          <a:lstStyle/>
          <a:p>
            <a:r>
              <a:rPr lang="pt-BR">
                <a:solidFill>
                  <a:srgbClr val="FFFF00"/>
                </a:solidFill>
              </a:rPr>
              <a:t>Referências em forma de links!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4294967295"/>
          </p:nvPr>
        </p:nvSpPr>
        <p:spPr>
          <a:xfrm>
            <a:off x="457200" y="333375"/>
            <a:ext cx="8229600" cy="6408738"/>
          </a:xfrm>
        </p:spPr>
        <p:txBody>
          <a:bodyPr/>
          <a:lstStyle/>
          <a:p>
            <a:pPr>
              <a:lnSpc>
                <a:spcPct val="80000"/>
              </a:lnSpc>
            </a:pPr>
            <a:r>
              <a:rPr lang="pt-BR" sz="1600" smtClean="0"/>
              <a:t>11. Owen LS, Morley CJ, Davis PG. Neonatal nasal intermittent positive pressure ventilation: A survey of practice in England. Arch Dis Child Fetal Neonatal Ed. 2008;93:F148–50. [</a:t>
            </a:r>
            <a:r>
              <a:rPr lang="pt-BR" sz="1600" smtClean="0">
                <a:hlinkClick r:id="rId2"/>
              </a:rPr>
              <a:t>PubMed</a:t>
            </a:r>
            <a:r>
              <a:rPr lang="pt-BR" sz="1600" smtClean="0"/>
              <a:t>]</a:t>
            </a:r>
          </a:p>
          <a:p>
            <a:pPr>
              <a:lnSpc>
                <a:spcPct val="80000"/>
              </a:lnSpc>
            </a:pPr>
            <a:r>
              <a:rPr lang="pt-BR" sz="1600" smtClean="0"/>
              <a:t>12. Verder H. Nasal CPAP has become an indispensable part of the primary treatment of newborns with respiratory distress syndrome. Acta Paediatr. 2007;96:482–4. [</a:t>
            </a:r>
            <a:r>
              <a:rPr lang="pt-BR" sz="1600" smtClean="0">
                <a:hlinkClick r:id="rId3"/>
              </a:rPr>
              <a:t>PubMed</a:t>
            </a:r>
            <a:r>
              <a:rPr lang="pt-BR" sz="1600" smtClean="0"/>
              <a:t>]</a:t>
            </a:r>
          </a:p>
          <a:p>
            <a:pPr>
              <a:lnSpc>
                <a:spcPct val="80000"/>
              </a:lnSpc>
            </a:pPr>
            <a:r>
              <a:rPr lang="pt-BR" sz="1600" smtClean="0"/>
              <a:t>13. Dunn MS, Reilly MC. Approaches to the initial respiratory management of preterm neonates. Pediatric Respir Rev. 2003;4:2–8. [</a:t>
            </a:r>
            <a:r>
              <a:rPr lang="pt-BR" sz="1600" smtClean="0">
                <a:hlinkClick r:id="rId4"/>
              </a:rPr>
              <a:t>PubMed</a:t>
            </a:r>
            <a:r>
              <a:rPr lang="pt-BR" sz="1600" smtClean="0"/>
              <a:t>]</a:t>
            </a:r>
          </a:p>
          <a:p>
            <a:pPr>
              <a:lnSpc>
                <a:spcPct val="80000"/>
              </a:lnSpc>
            </a:pPr>
            <a:r>
              <a:rPr lang="pt-BR" sz="1600" smtClean="0"/>
              <a:t>14. Goldsmith JP, Karotkin E. Elsevier Health Sciences. 5th ed 2010. Assisted Ventilation of the Neonate: Expert Consult.</a:t>
            </a:r>
          </a:p>
          <a:p>
            <a:pPr>
              <a:lnSpc>
                <a:spcPct val="80000"/>
              </a:lnSpc>
            </a:pPr>
            <a:r>
              <a:rPr lang="pt-BR" sz="1600" smtClean="0"/>
              <a:t>15. Davis PG, Henderson-Smart DJ. Nasal continuous positive airways pressure immediately after extubation for preventing morbidity in preterm infants. Cochrane Database Syst Rev. 2003 CD000143.[</a:t>
            </a:r>
            <a:r>
              <a:rPr lang="pt-BR" sz="1600" smtClean="0">
                <a:hlinkClick r:id="rId5"/>
              </a:rPr>
              <a:t>PubMed</a:t>
            </a:r>
            <a:r>
              <a:rPr lang="pt-BR" sz="1600" smtClean="0"/>
              <a:t>]</a:t>
            </a:r>
          </a:p>
          <a:p>
            <a:pPr>
              <a:lnSpc>
                <a:spcPct val="80000"/>
              </a:lnSpc>
            </a:pPr>
            <a:r>
              <a:rPr lang="pt-BR" sz="1600" smtClean="0"/>
              <a:t>16. Kishore MS, Dutta S, Kumar P. Early nasal intermittent positive pressure ventilation versus continuous positive airway pressure for respiratory distress syndrome. Acta Paediatrica. 2009;98:1412–5. [</a:t>
            </a:r>
            <a:r>
              <a:rPr lang="pt-BR" sz="1600" smtClean="0">
                <a:hlinkClick r:id="rId6"/>
              </a:rPr>
              <a:t>PubMed</a:t>
            </a:r>
            <a:r>
              <a:rPr lang="pt-BR" sz="1600" smtClean="0"/>
              <a:t>]</a:t>
            </a:r>
          </a:p>
          <a:p>
            <a:pPr>
              <a:lnSpc>
                <a:spcPct val="80000"/>
              </a:lnSpc>
            </a:pPr>
            <a:r>
              <a:rPr lang="pt-BR" sz="1600" smtClean="0"/>
              <a:t>17. Verder H, Albertsen P, Ebbesen F, Greisen G, Robertson B, Bertelsen A, et al. Nasal continuous positive airway pressure and early surfactant therapy for respiratory distress syndrome in newborns of less than 30 weeks’ gestation. Pediatrics. 1999;103:E24. [</a:t>
            </a:r>
            <a:r>
              <a:rPr lang="pt-BR" sz="1600" smtClean="0">
                <a:hlinkClick r:id="rId7"/>
              </a:rPr>
              <a:t>PubMed</a:t>
            </a:r>
            <a:r>
              <a:rPr lang="pt-BR" sz="1600" smtClean="0"/>
              <a:t>]</a:t>
            </a:r>
          </a:p>
          <a:p>
            <a:pPr>
              <a:lnSpc>
                <a:spcPct val="80000"/>
              </a:lnSpc>
            </a:pPr>
            <a:r>
              <a:rPr lang="pt-BR" sz="1600" smtClean="0"/>
              <a:t>18. Bohlin K, Gudmundsdottir T, Katz-Salamon M, Jonsson B, Blennow M. Implementation of surfactant treatment during continuous positive airway pressure. J Perinatol. 2007;27:422–7. [</a:t>
            </a:r>
            <a:r>
              <a:rPr lang="pt-BR" sz="1600" smtClean="0">
                <a:hlinkClick r:id="rId8"/>
              </a:rPr>
              <a:t>PubMed</a:t>
            </a:r>
            <a:r>
              <a:rPr lang="pt-BR" sz="1600" smtClean="0"/>
              <a:t>]</a:t>
            </a:r>
          </a:p>
          <a:p>
            <a:pPr>
              <a:lnSpc>
                <a:spcPct val="80000"/>
              </a:lnSpc>
            </a:pPr>
            <a:r>
              <a:rPr lang="pt-BR" sz="1600" smtClean="0"/>
              <a:t>19. Rojas MA, Lozano JM, Rojas MX, Laughon M, Bose CL, Rondon MA, et al. Very early surfactant without mandatory ventilation in premature infants treated with early continuous positive airway pressure: A randomized, controlled trial. Pediatrics. 2009;123:137–42. [</a:t>
            </a:r>
            <a:r>
              <a:rPr lang="pt-BR" sz="1600" smtClean="0">
                <a:hlinkClick r:id="rId9"/>
              </a:rPr>
              <a:t>PubMed</a:t>
            </a:r>
            <a:r>
              <a:rPr lang="pt-BR" sz="1600" smtClean="0"/>
              <a:t>]</a:t>
            </a:r>
          </a:p>
          <a:p>
            <a:pPr>
              <a:lnSpc>
                <a:spcPct val="80000"/>
              </a:lnSpc>
            </a:pPr>
            <a:r>
              <a:rPr lang="pt-BR" sz="1600" smtClean="0"/>
              <a:t>20. Reininger A, Khalak R, Kendig JW, Ryan RM, Stevens TP, Reubens L, et al. Surfactant administration by transient intubation in infants 29 to 35 weeks’ gestation with respiratory distress syndrome decreases the likelihood of later mechanical ventilation: A randomized controlled trial. J Perinatol. 2005;25:703–8.[</a:t>
            </a:r>
            <a:r>
              <a:rPr lang="pt-BR" sz="1600" smtClean="0">
                <a:hlinkClick r:id="rId10"/>
              </a:rPr>
              <a:t>PubMed</a:t>
            </a:r>
            <a:r>
              <a:rPr lang="pt-BR" sz="1600" smtClean="0"/>
              <a:t>]</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4294967295"/>
          </p:nvPr>
        </p:nvSpPr>
        <p:spPr>
          <a:xfrm>
            <a:off x="468313" y="593725"/>
            <a:ext cx="8229600" cy="6264275"/>
          </a:xfrm>
        </p:spPr>
        <p:txBody>
          <a:bodyPr/>
          <a:lstStyle/>
          <a:p>
            <a:pPr>
              <a:lnSpc>
                <a:spcPct val="80000"/>
              </a:lnSpc>
            </a:pPr>
            <a:r>
              <a:rPr lang="pt-BR" sz="1400" smtClean="0"/>
              <a:t>21. Bohlin K, Jonsson B, Gustafsson AS, Blennow M. Continuous positive airway pressure and surfactant.Neonatology. 2008;93:309–15. [</a:t>
            </a:r>
            <a:r>
              <a:rPr lang="pt-BR" sz="1400" smtClean="0">
                <a:hlinkClick r:id="rId2"/>
              </a:rPr>
              <a:t>PubMed</a:t>
            </a:r>
            <a:r>
              <a:rPr lang="pt-BR" sz="1400" smtClean="0"/>
              <a:t>]</a:t>
            </a:r>
          </a:p>
          <a:p>
            <a:pPr>
              <a:lnSpc>
                <a:spcPct val="80000"/>
              </a:lnSpc>
            </a:pPr>
            <a:r>
              <a:rPr lang="pt-BR" sz="1400" smtClean="0"/>
              <a:t>22. Stevens TP, Blennow M, Soll RF. Early surfactant administration with brief ventilation vs. selective surfactant and continued mechanical ventilation for preterm infants with or at risk for respiratory distress syndrome (Cochrane review) Cochrane Database Syst Rev. 2007;4:CD003063. [</a:t>
            </a:r>
            <a:r>
              <a:rPr lang="pt-BR" sz="1400" smtClean="0">
                <a:hlinkClick r:id="rId3"/>
              </a:rPr>
              <a:t>PubMed</a:t>
            </a:r>
            <a:r>
              <a:rPr lang="pt-BR" sz="1400" smtClean="0"/>
              <a:t>]</a:t>
            </a:r>
          </a:p>
          <a:p>
            <a:pPr>
              <a:lnSpc>
                <a:spcPct val="80000"/>
              </a:lnSpc>
            </a:pPr>
            <a:r>
              <a:rPr lang="pt-BR" sz="1400" smtClean="0"/>
              <a:t>23. Jeena P, Pillay P, Adhikari M. Nasal CPAP in newborns with acute respiratory failure. Ann Trop Paediatr. 2002;22:201–7. [</a:t>
            </a:r>
            <a:r>
              <a:rPr lang="pt-BR" sz="1400" smtClean="0">
                <a:hlinkClick r:id="rId4"/>
              </a:rPr>
              <a:t>PubMed</a:t>
            </a:r>
            <a:r>
              <a:rPr lang="pt-BR" sz="1400" smtClean="0"/>
              <a:t>]</a:t>
            </a:r>
          </a:p>
          <a:p>
            <a:pPr>
              <a:lnSpc>
                <a:spcPct val="80000"/>
              </a:lnSpc>
            </a:pPr>
            <a:r>
              <a:rPr lang="pt-BR" sz="1400" smtClean="0"/>
              <a:t>24. Kamper J, Feilberg Jørgensen N, Jonsbo F, Pedersen-Bjergaard L, Pryds O. Danish ETFOL Study Group. The Danish national study in infants with extremely low gestational age and birthweight (the ETFOL study): Respiratory morbidity and outcome. Acta Paediatr. 2004;93:225–32. [</a:t>
            </a:r>
            <a:r>
              <a:rPr lang="pt-BR" sz="1400" smtClean="0">
                <a:hlinkClick r:id="rId5"/>
              </a:rPr>
              <a:t>PubMed</a:t>
            </a:r>
            <a:r>
              <a:rPr lang="pt-BR" sz="1400" smtClean="0"/>
              <a:t>]</a:t>
            </a:r>
          </a:p>
          <a:p>
            <a:pPr>
              <a:lnSpc>
                <a:spcPct val="80000"/>
              </a:lnSpc>
            </a:pPr>
            <a:r>
              <a:rPr lang="pt-BR" sz="1400" smtClean="0"/>
              <a:t>25. Reininger A, Khalak R, Kendig JW, Ryan RM, Stevens TP, Reubens L, et al. Surfactant administration by transient intubation in infants 29 to 35 weeks’ gestation with respiratory distress syndrome decreases the likelihood of later mechanical ventilation: A randomized controlled trial. J Perinatol. 2005;25:703–8.[</a:t>
            </a:r>
            <a:r>
              <a:rPr lang="pt-BR" sz="1400" smtClean="0">
                <a:hlinkClick r:id="rId6"/>
              </a:rPr>
              <a:t>PubMed</a:t>
            </a:r>
            <a:r>
              <a:rPr lang="pt-BR" sz="1400" smtClean="0"/>
              <a:t>]</a:t>
            </a:r>
          </a:p>
          <a:p>
            <a:pPr>
              <a:lnSpc>
                <a:spcPct val="80000"/>
              </a:lnSpc>
            </a:pPr>
            <a:r>
              <a:rPr lang="pt-BR" sz="1400" smtClean="0"/>
              <a:t>26. Aly H, Massaro AN, Patel K, El-Mohandes AA. Is it safer to intubate premature infants in the delivery room? Pediatrics. 2005;115:1660–5. [</a:t>
            </a:r>
            <a:r>
              <a:rPr lang="pt-BR" sz="1400" smtClean="0">
                <a:hlinkClick r:id="rId7"/>
              </a:rPr>
              <a:t>PubMed</a:t>
            </a:r>
            <a:r>
              <a:rPr lang="pt-BR" sz="1400" smtClean="0"/>
              <a:t>]</a:t>
            </a:r>
          </a:p>
          <a:p>
            <a:pPr>
              <a:lnSpc>
                <a:spcPct val="80000"/>
              </a:lnSpc>
            </a:pPr>
            <a:r>
              <a:rPr lang="pt-BR" sz="1400" smtClean="0"/>
              <a:t>27. Andersen T, Holm HS, Kamper J. Surfactant treatment of newborn infants receiving continuous positive airway pressure treatment. Ugeskr Laeger. 2006;168:3723–7. [</a:t>
            </a:r>
            <a:r>
              <a:rPr lang="pt-BR" sz="1400" smtClean="0">
                <a:hlinkClick r:id="rId8"/>
              </a:rPr>
              <a:t>PubMed</a:t>
            </a:r>
            <a:r>
              <a:rPr lang="pt-BR" sz="1400" smtClean="0"/>
              <a:t>]</a:t>
            </a:r>
          </a:p>
          <a:p>
            <a:pPr>
              <a:lnSpc>
                <a:spcPct val="80000"/>
              </a:lnSpc>
            </a:pPr>
            <a:r>
              <a:rPr lang="pt-BR" sz="1400" smtClean="0"/>
              <a:t>28. Friedlich P, Lecart C, Posen R, Ramicone E, Chan L, Ramanathan R. A randomized trial of nasopharyngeal-synchronized intermittent mandatory ventilation versus nasopharyngeal continuous positive airway pressure in very low birth weight infants after extubation. J Perinatol. 1999;19:413–8. [</a:t>
            </a:r>
            <a:r>
              <a:rPr lang="pt-BR" sz="1400" smtClean="0">
                <a:hlinkClick r:id="rId9"/>
              </a:rPr>
              <a:t>PubMed</a:t>
            </a:r>
            <a:r>
              <a:rPr lang="pt-BR" sz="1400" smtClean="0"/>
              <a:t>]</a:t>
            </a:r>
          </a:p>
          <a:p>
            <a:pPr>
              <a:lnSpc>
                <a:spcPct val="80000"/>
              </a:lnSpc>
            </a:pPr>
            <a:r>
              <a:rPr lang="pt-BR" sz="1400" smtClean="0"/>
              <a:t>29. Bhandari V, Gavino RG, Nedrelow JH, Pallela P, Salvador A, Ehrenkranz RA, et al. A randomized controlled trial of synchronized nasal intermittent positive pressure ventilation in RDS. J Perinatol.2007;27:697–703. [</a:t>
            </a:r>
            <a:r>
              <a:rPr lang="pt-BR" sz="1400" smtClean="0">
                <a:hlinkClick r:id="rId10"/>
              </a:rPr>
              <a:t>PubMed</a:t>
            </a:r>
            <a:r>
              <a:rPr lang="pt-BR" sz="1400" smtClean="0"/>
              <a:t>]</a:t>
            </a:r>
          </a:p>
          <a:p>
            <a:pPr>
              <a:lnSpc>
                <a:spcPct val="80000"/>
              </a:lnSpc>
            </a:pPr>
            <a:r>
              <a:rPr lang="pt-BR" sz="1400" smtClean="0"/>
              <a:t>30. Bhandari V. Nasal intermittent positive pressure ventilation in the newborn: Review of literature and evidence-based guidelines. J Perinatol. 2010;30:505–12. [</a:t>
            </a:r>
            <a:r>
              <a:rPr lang="pt-BR" sz="1400" smtClean="0">
                <a:hlinkClick r:id="rId11"/>
              </a:rPr>
              <a:t>PubMed</a:t>
            </a:r>
            <a:r>
              <a:rPr lang="pt-BR" sz="1400" smtClean="0"/>
              <a:t>]</a:t>
            </a:r>
          </a:p>
          <a:p>
            <a:pPr>
              <a:lnSpc>
                <a:spcPct val="80000"/>
              </a:lnSpc>
            </a:pPr>
            <a:r>
              <a:rPr lang="pt-BR" sz="1400" smtClean="0"/>
              <a:t>31. Davis PG, Morley CJ, Owen LS. Non-invasive respiratory support of preterm neonates with respiratory distress: Continuous positive airway pressure and nasal intermittent positive pressure ventilation. Semin Fetal Neonatal Med. 2009;14:14–20. [</a:t>
            </a:r>
            <a:r>
              <a:rPr lang="pt-BR" sz="1400" smtClean="0">
                <a:hlinkClick r:id="rId12"/>
              </a:rPr>
              <a:t>PubMed</a:t>
            </a:r>
            <a:r>
              <a:rPr lang="pt-BR" sz="1400" smtClean="0"/>
              <a: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4294967295"/>
          </p:nvPr>
        </p:nvSpPr>
        <p:spPr>
          <a:xfrm>
            <a:off x="500034" y="0"/>
            <a:ext cx="8229600" cy="6192838"/>
          </a:xfrm>
        </p:spPr>
        <p:txBody>
          <a:bodyPr/>
          <a:lstStyle/>
          <a:p>
            <a:pPr>
              <a:lnSpc>
                <a:spcPct val="80000"/>
              </a:lnSpc>
            </a:pPr>
            <a:r>
              <a:rPr lang="pt-BR" sz="1400" dirty="0" smtClean="0"/>
              <a:t>32. </a:t>
            </a:r>
            <a:r>
              <a:rPr lang="pt-BR" sz="1400" dirty="0" err="1" smtClean="0"/>
              <a:t>Barrington</a:t>
            </a:r>
            <a:r>
              <a:rPr lang="pt-BR" sz="1400" dirty="0" smtClean="0"/>
              <a:t> KJ, Bull D, </a:t>
            </a:r>
            <a:r>
              <a:rPr lang="pt-BR" sz="1400" dirty="0" err="1" smtClean="0"/>
              <a:t>Finer</a:t>
            </a:r>
            <a:r>
              <a:rPr lang="pt-BR" sz="1400" dirty="0" smtClean="0"/>
              <a:t> NN. </a:t>
            </a:r>
            <a:r>
              <a:rPr lang="pt-BR" sz="1400" dirty="0" err="1" smtClean="0"/>
              <a:t>Randomized</a:t>
            </a:r>
            <a:r>
              <a:rPr lang="pt-BR" sz="1400" dirty="0" smtClean="0"/>
              <a:t> </a:t>
            </a:r>
            <a:r>
              <a:rPr lang="pt-BR" sz="1400" dirty="0" err="1" smtClean="0"/>
              <a:t>trial</a:t>
            </a:r>
            <a:r>
              <a:rPr lang="pt-BR" sz="1400" dirty="0" smtClean="0"/>
              <a:t> </a:t>
            </a:r>
            <a:r>
              <a:rPr lang="pt-BR" sz="1400" dirty="0" err="1" smtClean="0"/>
              <a:t>of</a:t>
            </a:r>
            <a:r>
              <a:rPr lang="pt-BR" sz="1400" dirty="0" smtClean="0"/>
              <a:t> nasal </a:t>
            </a:r>
            <a:r>
              <a:rPr lang="pt-BR" sz="1400" dirty="0" err="1" smtClean="0"/>
              <a:t>synchronized</a:t>
            </a:r>
            <a:r>
              <a:rPr lang="pt-BR" sz="1400" dirty="0" smtClean="0"/>
              <a:t> </a:t>
            </a:r>
            <a:r>
              <a:rPr lang="pt-BR" sz="1400" dirty="0" err="1" smtClean="0"/>
              <a:t>intermittent</a:t>
            </a:r>
            <a:r>
              <a:rPr lang="pt-BR" sz="1400" dirty="0" smtClean="0"/>
              <a:t> </a:t>
            </a:r>
            <a:r>
              <a:rPr lang="pt-BR" sz="1400" dirty="0" err="1" smtClean="0"/>
              <a:t>mandatory</a:t>
            </a:r>
            <a:r>
              <a:rPr lang="pt-BR" sz="1400" dirty="0" smtClean="0"/>
              <a:t> </a:t>
            </a:r>
            <a:r>
              <a:rPr lang="pt-BR" sz="1400" dirty="0" err="1" smtClean="0"/>
              <a:t>ventilation</a:t>
            </a:r>
            <a:r>
              <a:rPr lang="pt-BR" sz="1400" dirty="0" smtClean="0"/>
              <a:t> </a:t>
            </a:r>
            <a:r>
              <a:rPr lang="pt-BR" sz="1400" dirty="0" err="1" smtClean="0"/>
              <a:t>compared</a:t>
            </a:r>
            <a:r>
              <a:rPr lang="pt-BR" sz="1400" dirty="0" smtClean="0"/>
              <a:t> </a:t>
            </a:r>
            <a:r>
              <a:rPr lang="pt-BR" sz="1400" dirty="0" err="1" smtClean="0"/>
              <a:t>with</a:t>
            </a:r>
            <a:r>
              <a:rPr lang="pt-BR" sz="1400" dirty="0" smtClean="0"/>
              <a:t> </a:t>
            </a:r>
            <a:r>
              <a:rPr lang="pt-BR" sz="1400" dirty="0" err="1" smtClean="0"/>
              <a:t>continuous</a:t>
            </a:r>
            <a:r>
              <a:rPr lang="pt-BR" sz="1400" dirty="0" smtClean="0"/>
              <a:t> positive </a:t>
            </a:r>
            <a:r>
              <a:rPr lang="pt-BR" sz="1400" dirty="0" err="1" smtClean="0"/>
              <a:t>airway</a:t>
            </a:r>
            <a:r>
              <a:rPr lang="pt-BR" sz="1400" dirty="0" smtClean="0"/>
              <a:t> </a:t>
            </a:r>
            <a:r>
              <a:rPr lang="pt-BR" sz="1400" dirty="0" err="1" smtClean="0"/>
              <a:t>pressure</a:t>
            </a:r>
            <a:r>
              <a:rPr lang="pt-BR" sz="1400" dirty="0" smtClean="0"/>
              <a:t> </a:t>
            </a:r>
            <a:r>
              <a:rPr lang="pt-BR" sz="1400" dirty="0" err="1" smtClean="0"/>
              <a:t>after</a:t>
            </a:r>
            <a:r>
              <a:rPr lang="pt-BR" sz="1400" dirty="0" smtClean="0"/>
              <a:t> </a:t>
            </a:r>
            <a:r>
              <a:rPr lang="pt-BR" sz="1400" dirty="0" err="1" smtClean="0"/>
              <a:t>extubation</a:t>
            </a:r>
            <a:r>
              <a:rPr lang="pt-BR" sz="1400" dirty="0" smtClean="0"/>
              <a:t> </a:t>
            </a:r>
            <a:r>
              <a:rPr lang="pt-BR" sz="1400" dirty="0" err="1" smtClean="0"/>
              <a:t>of</a:t>
            </a:r>
            <a:r>
              <a:rPr lang="pt-BR" sz="1400" dirty="0" smtClean="0"/>
              <a:t> </a:t>
            </a:r>
            <a:r>
              <a:rPr lang="pt-BR" sz="1400" dirty="0" err="1" smtClean="0"/>
              <a:t>very</a:t>
            </a:r>
            <a:r>
              <a:rPr lang="pt-BR" sz="1400" dirty="0" smtClean="0"/>
              <a:t> </a:t>
            </a:r>
            <a:r>
              <a:rPr lang="pt-BR" sz="1400" dirty="0" err="1" smtClean="0"/>
              <a:t>low</a:t>
            </a:r>
            <a:r>
              <a:rPr lang="pt-BR" sz="1400" dirty="0" smtClean="0"/>
              <a:t> </a:t>
            </a:r>
            <a:r>
              <a:rPr lang="pt-BR" sz="1400" dirty="0" err="1" smtClean="0"/>
              <a:t>birth</a:t>
            </a:r>
            <a:r>
              <a:rPr lang="pt-BR" sz="1400" dirty="0" smtClean="0"/>
              <a:t> </a:t>
            </a:r>
            <a:r>
              <a:rPr lang="pt-BR" sz="1400" dirty="0" err="1" smtClean="0"/>
              <a:t>weight</a:t>
            </a:r>
            <a:r>
              <a:rPr lang="pt-BR" sz="1400" dirty="0" smtClean="0"/>
              <a:t> </a:t>
            </a:r>
            <a:r>
              <a:rPr lang="pt-BR" sz="1400" dirty="0" err="1" smtClean="0"/>
              <a:t>infants</a:t>
            </a:r>
            <a:r>
              <a:rPr lang="pt-BR" sz="1400" dirty="0" smtClean="0"/>
              <a:t>. </a:t>
            </a:r>
            <a:r>
              <a:rPr lang="pt-BR" sz="1400" dirty="0" err="1" smtClean="0"/>
              <a:t>Pediatrics</a:t>
            </a:r>
            <a:r>
              <a:rPr lang="pt-BR" sz="1400" dirty="0" smtClean="0"/>
              <a:t>. 2001;107:638–41. [</a:t>
            </a:r>
            <a:r>
              <a:rPr lang="pt-BR" sz="1400" dirty="0" err="1" smtClean="0">
                <a:hlinkClick r:id="rId2"/>
              </a:rPr>
              <a:t>PubMed</a:t>
            </a:r>
            <a:r>
              <a:rPr lang="pt-BR" sz="1400" dirty="0" smtClean="0"/>
              <a:t>]</a:t>
            </a:r>
          </a:p>
          <a:p>
            <a:pPr>
              <a:lnSpc>
                <a:spcPct val="80000"/>
              </a:lnSpc>
            </a:pPr>
            <a:r>
              <a:rPr lang="pt-BR" sz="1400" dirty="0" smtClean="0"/>
              <a:t>33. </a:t>
            </a:r>
            <a:r>
              <a:rPr lang="pt-BR" sz="1400" dirty="0" err="1" smtClean="0"/>
              <a:t>Khalaf</a:t>
            </a:r>
            <a:r>
              <a:rPr lang="pt-BR" sz="1400" dirty="0" smtClean="0"/>
              <a:t> MN, Brodsky N, Hurley J, </a:t>
            </a:r>
            <a:r>
              <a:rPr lang="pt-BR" sz="1400" dirty="0" err="1" smtClean="0"/>
              <a:t>Bhandari</a:t>
            </a:r>
            <a:r>
              <a:rPr lang="pt-BR" sz="1400" dirty="0" smtClean="0"/>
              <a:t> V. A </a:t>
            </a:r>
            <a:r>
              <a:rPr lang="pt-BR" sz="1400" dirty="0" err="1" smtClean="0"/>
              <a:t>prospective</a:t>
            </a:r>
            <a:r>
              <a:rPr lang="pt-BR" sz="1400" dirty="0" smtClean="0"/>
              <a:t> </a:t>
            </a:r>
            <a:r>
              <a:rPr lang="pt-BR" sz="1400" dirty="0" err="1" smtClean="0"/>
              <a:t>randomized</a:t>
            </a:r>
            <a:r>
              <a:rPr lang="pt-BR" sz="1400" dirty="0" smtClean="0"/>
              <a:t>, </a:t>
            </a:r>
            <a:r>
              <a:rPr lang="pt-BR" sz="1400" dirty="0" err="1" smtClean="0"/>
              <a:t>controlled</a:t>
            </a:r>
            <a:r>
              <a:rPr lang="pt-BR" sz="1400" dirty="0" smtClean="0"/>
              <a:t> </a:t>
            </a:r>
            <a:r>
              <a:rPr lang="pt-BR" sz="1400" dirty="0" err="1" smtClean="0"/>
              <a:t>trial</a:t>
            </a:r>
            <a:r>
              <a:rPr lang="pt-BR" sz="1400" dirty="0" smtClean="0"/>
              <a:t> </a:t>
            </a:r>
            <a:r>
              <a:rPr lang="pt-BR" sz="1400" dirty="0" err="1" smtClean="0"/>
              <a:t>comparing</a:t>
            </a:r>
            <a:r>
              <a:rPr lang="pt-BR" sz="1400" dirty="0" smtClean="0"/>
              <a:t> </a:t>
            </a:r>
            <a:r>
              <a:rPr lang="pt-BR" sz="1400" dirty="0" err="1" smtClean="0"/>
              <a:t>synchronized</a:t>
            </a:r>
            <a:r>
              <a:rPr lang="pt-BR" sz="1400" dirty="0" smtClean="0"/>
              <a:t> nasal </a:t>
            </a:r>
            <a:r>
              <a:rPr lang="pt-BR" sz="1400" dirty="0" err="1" smtClean="0"/>
              <a:t>intermittent</a:t>
            </a:r>
            <a:r>
              <a:rPr lang="pt-BR" sz="1400" dirty="0" smtClean="0"/>
              <a:t> positive </a:t>
            </a:r>
            <a:r>
              <a:rPr lang="pt-BR" sz="1400" dirty="0" err="1" smtClean="0"/>
              <a:t>pressure</a:t>
            </a:r>
            <a:r>
              <a:rPr lang="pt-BR" sz="1400" dirty="0" smtClean="0"/>
              <a:t> </a:t>
            </a:r>
            <a:r>
              <a:rPr lang="pt-BR" sz="1400" dirty="0" err="1" smtClean="0"/>
              <a:t>ventilation</a:t>
            </a:r>
            <a:r>
              <a:rPr lang="pt-BR" sz="1400" dirty="0" smtClean="0"/>
              <a:t> versus nasal </a:t>
            </a:r>
            <a:r>
              <a:rPr lang="pt-BR" sz="1400" dirty="0" err="1" smtClean="0"/>
              <a:t>continuous</a:t>
            </a:r>
            <a:r>
              <a:rPr lang="pt-BR" sz="1400" dirty="0" smtClean="0"/>
              <a:t> positive </a:t>
            </a:r>
            <a:r>
              <a:rPr lang="pt-BR" sz="1400" dirty="0" err="1" smtClean="0"/>
              <a:t>airway</a:t>
            </a:r>
            <a:r>
              <a:rPr lang="pt-BR" sz="1400" dirty="0" smtClean="0"/>
              <a:t> </a:t>
            </a:r>
            <a:r>
              <a:rPr lang="pt-BR" sz="1400" dirty="0" err="1" smtClean="0"/>
              <a:t>pressure</a:t>
            </a:r>
            <a:r>
              <a:rPr lang="pt-BR" sz="1400" dirty="0" smtClean="0"/>
              <a:t> as </a:t>
            </a:r>
            <a:r>
              <a:rPr lang="pt-BR" sz="1400" dirty="0" err="1" smtClean="0"/>
              <a:t>modes</a:t>
            </a:r>
            <a:r>
              <a:rPr lang="pt-BR" sz="1400" dirty="0" smtClean="0"/>
              <a:t> </a:t>
            </a:r>
            <a:r>
              <a:rPr lang="pt-BR" sz="1400" dirty="0" err="1" smtClean="0"/>
              <a:t>of</a:t>
            </a:r>
            <a:r>
              <a:rPr lang="pt-BR" sz="1400" dirty="0" smtClean="0"/>
              <a:t> </a:t>
            </a:r>
            <a:r>
              <a:rPr lang="pt-BR" sz="1400" dirty="0" err="1" smtClean="0"/>
              <a:t>extubation</a:t>
            </a:r>
            <a:r>
              <a:rPr lang="pt-BR" sz="1400" dirty="0" smtClean="0"/>
              <a:t>. </a:t>
            </a:r>
            <a:r>
              <a:rPr lang="pt-BR" sz="1400" dirty="0" err="1" smtClean="0"/>
              <a:t>Pediatrics</a:t>
            </a:r>
            <a:r>
              <a:rPr lang="pt-BR" sz="1400" dirty="0" smtClean="0"/>
              <a:t>. 2001;108:13–7. [</a:t>
            </a:r>
            <a:r>
              <a:rPr lang="pt-BR" sz="1400" dirty="0" err="1" smtClean="0">
                <a:hlinkClick r:id="rId3"/>
              </a:rPr>
              <a:t>PubMed</a:t>
            </a:r>
            <a:r>
              <a:rPr lang="pt-BR" sz="1400" dirty="0" smtClean="0"/>
              <a:t>]</a:t>
            </a:r>
          </a:p>
          <a:p>
            <a:pPr>
              <a:lnSpc>
                <a:spcPct val="80000"/>
              </a:lnSpc>
            </a:pPr>
            <a:r>
              <a:rPr lang="pt-BR" sz="1400" dirty="0" smtClean="0"/>
              <a:t>34. De </a:t>
            </a:r>
            <a:r>
              <a:rPr lang="pt-BR" sz="1400" dirty="0" err="1" smtClean="0"/>
              <a:t>Paoli</a:t>
            </a:r>
            <a:r>
              <a:rPr lang="pt-BR" sz="1400" dirty="0" smtClean="0"/>
              <a:t> AG, Davis PG, </a:t>
            </a:r>
            <a:r>
              <a:rPr lang="pt-BR" sz="1400" dirty="0" err="1" smtClean="0"/>
              <a:t>Lemyre</a:t>
            </a:r>
            <a:r>
              <a:rPr lang="pt-BR" sz="1400" dirty="0" smtClean="0"/>
              <a:t> B. Nasal </a:t>
            </a:r>
            <a:r>
              <a:rPr lang="pt-BR" sz="1400" dirty="0" err="1" smtClean="0"/>
              <a:t>continuous</a:t>
            </a:r>
            <a:r>
              <a:rPr lang="pt-BR" sz="1400" dirty="0" smtClean="0"/>
              <a:t> positive </a:t>
            </a:r>
            <a:r>
              <a:rPr lang="pt-BR" sz="1400" dirty="0" err="1" smtClean="0"/>
              <a:t>airway</a:t>
            </a:r>
            <a:r>
              <a:rPr lang="pt-BR" sz="1400" dirty="0" smtClean="0"/>
              <a:t> </a:t>
            </a:r>
            <a:r>
              <a:rPr lang="pt-BR" sz="1400" dirty="0" err="1" smtClean="0"/>
              <a:t>pressure</a:t>
            </a:r>
            <a:r>
              <a:rPr lang="pt-BR" sz="1400" dirty="0" smtClean="0"/>
              <a:t> versus nasal </a:t>
            </a:r>
            <a:r>
              <a:rPr lang="pt-BR" sz="1400" dirty="0" err="1" smtClean="0"/>
              <a:t>intermittent</a:t>
            </a:r>
            <a:r>
              <a:rPr lang="pt-BR" sz="1400" dirty="0" smtClean="0"/>
              <a:t> positive </a:t>
            </a:r>
            <a:r>
              <a:rPr lang="pt-BR" sz="1400" dirty="0" err="1" smtClean="0"/>
              <a:t>pressure</a:t>
            </a:r>
            <a:r>
              <a:rPr lang="pt-BR" sz="1400" dirty="0" smtClean="0"/>
              <a:t> </a:t>
            </a:r>
            <a:r>
              <a:rPr lang="pt-BR" sz="1400" dirty="0" err="1" smtClean="0"/>
              <a:t>ventilation</a:t>
            </a:r>
            <a:r>
              <a:rPr lang="pt-BR" sz="1400" dirty="0" smtClean="0"/>
              <a:t> for </a:t>
            </a:r>
            <a:r>
              <a:rPr lang="pt-BR" sz="1400" dirty="0" err="1" smtClean="0"/>
              <a:t>preterm</a:t>
            </a:r>
            <a:r>
              <a:rPr lang="pt-BR" sz="1400" dirty="0" smtClean="0"/>
              <a:t> </a:t>
            </a:r>
            <a:r>
              <a:rPr lang="pt-BR" sz="1400" dirty="0" err="1" smtClean="0"/>
              <a:t>neonates</a:t>
            </a:r>
            <a:r>
              <a:rPr lang="pt-BR" sz="1400" dirty="0" smtClean="0"/>
              <a:t>: A </a:t>
            </a:r>
            <a:r>
              <a:rPr lang="pt-BR" sz="1400" dirty="0" err="1" smtClean="0"/>
              <a:t>systematic</a:t>
            </a:r>
            <a:r>
              <a:rPr lang="pt-BR" sz="1400" dirty="0" smtClean="0"/>
              <a:t> </a:t>
            </a:r>
            <a:r>
              <a:rPr lang="pt-BR" sz="1400" dirty="0" err="1" smtClean="0"/>
              <a:t>review</a:t>
            </a:r>
            <a:r>
              <a:rPr lang="pt-BR" sz="1400" dirty="0" smtClean="0"/>
              <a:t> </a:t>
            </a:r>
            <a:r>
              <a:rPr lang="pt-BR" sz="1400" dirty="0" err="1" smtClean="0"/>
              <a:t>and</a:t>
            </a:r>
            <a:r>
              <a:rPr lang="pt-BR" sz="1400" dirty="0" smtClean="0"/>
              <a:t> </a:t>
            </a:r>
            <a:r>
              <a:rPr lang="pt-BR" sz="1400" dirty="0" err="1" smtClean="0"/>
              <a:t>meta-analysis</a:t>
            </a:r>
            <a:r>
              <a:rPr lang="pt-BR" sz="1400" dirty="0" smtClean="0"/>
              <a:t>. </a:t>
            </a:r>
            <a:r>
              <a:rPr lang="pt-BR" sz="1400" dirty="0" err="1" smtClean="0"/>
              <a:t>Acta</a:t>
            </a:r>
            <a:r>
              <a:rPr lang="pt-BR" sz="1400" dirty="0" smtClean="0"/>
              <a:t> </a:t>
            </a:r>
            <a:r>
              <a:rPr lang="pt-BR" sz="1400" dirty="0" err="1" smtClean="0"/>
              <a:t>Paediatr</a:t>
            </a:r>
            <a:r>
              <a:rPr lang="pt-BR" sz="1400" dirty="0" smtClean="0"/>
              <a:t>.2003;92:70–5. [</a:t>
            </a:r>
            <a:r>
              <a:rPr lang="pt-BR" sz="1400" dirty="0" err="1" smtClean="0">
                <a:hlinkClick r:id="rId4"/>
              </a:rPr>
              <a:t>PubMed</a:t>
            </a:r>
            <a:r>
              <a:rPr lang="pt-BR" sz="1400" dirty="0" smtClean="0"/>
              <a:t>]</a:t>
            </a:r>
          </a:p>
          <a:p>
            <a:pPr>
              <a:lnSpc>
                <a:spcPct val="80000"/>
              </a:lnSpc>
            </a:pPr>
            <a:r>
              <a:rPr lang="pt-BR" sz="1400" dirty="0" smtClean="0"/>
              <a:t>35. </a:t>
            </a:r>
            <a:r>
              <a:rPr lang="pt-BR" sz="1400" dirty="0" err="1" smtClean="0"/>
              <a:t>Lin</a:t>
            </a:r>
            <a:r>
              <a:rPr lang="pt-BR" sz="1400" dirty="0" smtClean="0"/>
              <a:t> CH, </a:t>
            </a:r>
            <a:r>
              <a:rPr lang="pt-BR" sz="1400" dirty="0" err="1" smtClean="0"/>
              <a:t>Wang</a:t>
            </a:r>
            <a:r>
              <a:rPr lang="pt-BR" sz="1400" dirty="0" smtClean="0"/>
              <a:t> ST, </a:t>
            </a:r>
            <a:r>
              <a:rPr lang="pt-BR" sz="1400" dirty="0" err="1" smtClean="0"/>
              <a:t>Lin</a:t>
            </a:r>
            <a:r>
              <a:rPr lang="pt-BR" sz="1400" dirty="0" smtClean="0"/>
              <a:t> YJ, </a:t>
            </a:r>
            <a:r>
              <a:rPr lang="pt-BR" sz="1400" dirty="0" err="1" smtClean="0"/>
              <a:t>Yeh</a:t>
            </a:r>
            <a:r>
              <a:rPr lang="pt-BR" sz="1400" dirty="0" smtClean="0"/>
              <a:t> TF. </a:t>
            </a:r>
            <a:r>
              <a:rPr lang="pt-BR" sz="1400" dirty="0" err="1" smtClean="0"/>
              <a:t>Efficacy</a:t>
            </a:r>
            <a:r>
              <a:rPr lang="pt-BR" sz="1400" dirty="0" smtClean="0"/>
              <a:t> </a:t>
            </a:r>
            <a:r>
              <a:rPr lang="pt-BR" sz="1400" dirty="0" err="1" smtClean="0"/>
              <a:t>of</a:t>
            </a:r>
            <a:r>
              <a:rPr lang="pt-BR" sz="1400" dirty="0" smtClean="0"/>
              <a:t> nasal </a:t>
            </a:r>
            <a:r>
              <a:rPr lang="pt-BR" sz="1400" dirty="0" err="1" smtClean="0"/>
              <a:t>intermittent</a:t>
            </a:r>
            <a:r>
              <a:rPr lang="pt-BR" sz="1400" dirty="0" smtClean="0"/>
              <a:t> positive </a:t>
            </a:r>
            <a:r>
              <a:rPr lang="pt-BR" sz="1400" dirty="0" err="1" smtClean="0"/>
              <a:t>pressure</a:t>
            </a:r>
            <a:r>
              <a:rPr lang="pt-BR" sz="1400" dirty="0" smtClean="0"/>
              <a:t> </a:t>
            </a:r>
            <a:r>
              <a:rPr lang="pt-BR" sz="1400" dirty="0" err="1" smtClean="0"/>
              <a:t>ventilation</a:t>
            </a:r>
            <a:r>
              <a:rPr lang="pt-BR" sz="1400" dirty="0" smtClean="0"/>
              <a:t> in </a:t>
            </a:r>
            <a:r>
              <a:rPr lang="pt-BR" sz="1400" dirty="0" err="1" smtClean="0"/>
              <a:t>treating</a:t>
            </a:r>
            <a:r>
              <a:rPr lang="pt-BR" sz="1400" dirty="0" smtClean="0"/>
              <a:t> </a:t>
            </a:r>
            <a:r>
              <a:rPr lang="pt-BR" sz="1400" dirty="0" err="1" smtClean="0"/>
              <a:t>apnea</a:t>
            </a:r>
            <a:r>
              <a:rPr lang="pt-BR" sz="1400" dirty="0" smtClean="0"/>
              <a:t> </a:t>
            </a:r>
            <a:r>
              <a:rPr lang="pt-BR" sz="1400" dirty="0" err="1" smtClean="0"/>
              <a:t>of</a:t>
            </a:r>
            <a:r>
              <a:rPr lang="pt-BR" sz="1400" dirty="0" smtClean="0"/>
              <a:t> </a:t>
            </a:r>
            <a:r>
              <a:rPr lang="pt-BR" sz="1400" dirty="0" err="1" smtClean="0"/>
              <a:t>prematurity</a:t>
            </a:r>
            <a:r>
              <a:rPr lang="pt-BR" sz="1400" dirty="0" smtClean="0"/>
              <a:t>. </a:t>
            </a:r>
            <a:r>
              <a:rPr lang="pt-BR" sz="1400" dirty="0" err="1" smtClean="0"/>
              <a:t>Pediatr</a:t>
            </a:r>
            <a:r>
              <a:rPr lang="pt-BR" sz="1400" dirty="0" smtClean="0"/>
              <a:t> </a:t>
            </a:r>
            <a:r>
              <a:rPr lang="pt-BR" sz="1400" dirty="0" err="1" smtClean="0"/>
              <a:t>Pulmonol</a:t>
            </a:r>
            <a:r>
              <a:rPr lang="pt-BR" sz="1400" dirty="0" smtClean="0"/>
              <a:t>. 1998;26:349–53. [</a:t>
            </a:r>
            <a:r>
              <a:rPr lang="pt-BR" sz="1400" dirty="0" err="1" smtClean="0">
                <a:hlinkClick r:id="rId5"/>
              </a:rPr>
              <a:t>PubMed</a:t>
            </a:r>
            <a:r>
              <a:rPr lang="pt-BR" sz="1400" dirty="0" smtClean="0"/>
              <a:t>]</a:t>
            </a:r>
          </a:p>
          <a:p>
            <a:pPr>
              <a:lnSpc>
                <a:spcPct val="80000"/>
              </a:lnSpc>
            </a:pPr>
            <a:r>
              <a:rPr lang="pt-BR" sz="1400" dirty="0" smtClean="0"/>
              <a:t>36. </a:t>
            </a:r>
            <a:r>
              <a:rPr lang="pt-BR" sz="1400" dirty="0" err="1" smtClean="0"/>
              <a:t>Lemyre</a:t>
            </a:r>
            <a:r>
              <a:rPr lang="pt-BR" sz="1400" dirty="0" smtClean="0"/>
              <a:t> B, Davis PG, de </a:t>
            </a:r>
            <a:r>
              <a:rPr lang="pt-BR" sz="1400" dirty="0" err="1" smtClean="0"/>
              <a:t>Paoli</a:t>
            </a:r>
            <a:r>
              <a:rPr lang="pt-BR" sz="1400" dirty="0" smtClean="0"/>
              <a:t> AG. Nasal </a:t>
            </a:r>
            <a:r>
              <a:rPr lang="pt-BR" sz="1400" dirty="0" err="1" smtClean="0"/>
              <a:t>intermittent</a:t>
            </a:r>
            <a:r>
              <a:rPr lang="pt-BR" sz="1400" dirty="0" smtClean="0"/>
              <a:t> positive </a:t>
            </a:r>
            <a:r>
              <a:rPr lang="pt-BR" sz="1400" dirty="0" err="1" smtClean="0"/>
              <a:t>pressure</a:t>
            </a:r>
            <a:r>
              <a:rPr lang="pt-BR" sz="1400" dirty="0" smtClean="0"/>
              <a:t> </a:t>
            </a:r>
            <a:r>
              <a:rPr lang="pt-BR" sz="1400" dirty="0" err="1" smtClean="0"/>
              <a:t>ventilation</a:t>
            </a:r>
            <a:r>
              <a:rPr lang="pt-BR" sz="1400" dirty="0" smtClean="0"/>
              <a:t> (NIPPV) versus nasal </a:t>
            </a:r>
            <a:r>
              <a:rPr lang="pt-BR" sz="1400" dirty="0" err="1" smtClean="0"/>
              <a:t>continuous</a:t>
            </a:r>
            <a:r>
              <a:rPr lang="pt-BR" sz="1400" dirty="0" smtClean="0"/>
              <a:t> positive </a:t>
            </a:r>
            <a:r>
              <a:rPr lang="pt-BR" sz="1400" dirty="0" err="1" smtClean="0"/>
              <a:t>airway</a:t>
            </a:r>
            <a:r>
              <a:rPr lang="pt-BR" sz="1400" dirty="0" smtClean="0"/>
              <a:t> </a:t>
            </a:r>
            <a:r>
              <a:rPr lang="pt-BR" sz="1400" dirty="0" err="1" smtClean="0"/>
              <a:t>pressure</a:t>
            </a:r>
            <a:r>
              <a:rPr lang="pt-BR" sz="1400" dirty="0" smtClean="0"/>
              <a:t> (NCPAP) for </a:t>
            </a:r>
            <a:r>
              <a:rPr lang="pt-BR" sz="1400" dirty="0" err="1" smtClean="0"/>
              <a:t>apnea</a:t>
            </a:r>
            <a:r>
              <a:rPr lang="pt-BR" sz="1400" dirty="0" smtClean="0"/>
              <a:t> </a:t>
            </a:r>
            <a:r>
              <a:rPr lang="pt-BR" sz="1400" dirty="0" err="1" smtClean="0"/>
              <a:t>of</a:t>
            </a:r>
            <a:r>
              <a:rPr lang="pt-BR" sz="1400" dirty="0" smtClean="0"/>
              <a:t> </a:t>
            </a:r>
            <a:r>
              <a:rPr lang="pt-BR" sz="1400" dirty="0" err="1" smtClean="0"/>
              <a:t>prematurity</a:t>
            </a:r>
            <a:r>
              <a:rPr lang="pt-BR" sz="1400" dirty="0" smtClean="0"/>
              <a:t>. </a:t>
            </a:r>
            <a:r>
              <a:rPr lang="pt-BR" sz="1400" dirty="0" err="1" smtClean="0"/>
              <a:t>Cochrane</a:t>
            </a:r>
            <a:r>
              <a:rPr lang="pt-BR" sz="1400" dirty="0" smtClean="0"/>
              <a:t> Database </a:t>
            </a:r>
            <a:r>
              <a:rPr lang="pt-BR" sz="1400" dirty="0" err="1" smtClean="0"/>
              <a:t>Syst</a:t>
            </a:r>
            <a:r>
              <a:rPr lang="pt-BR" sz="1400" dirty="0" smtClean="0"/>
              <a:t> Rev. 2002CD002272. [</a:t>
            </a:r>
            <a:r>
              <a:rPr lang="pt-BR" sz="1400" dirty="0" err="1" smtClean="0">
                <a:hlinkClick r:id="rId6"/>
              </a:rPr>
              <a:t>PubMed</a:t>
            </a:r>
            <a:r>
              <a:rPr lang="pt-BR" sz="1400" dirty="0" smtClean="0"/>
              <a:t>]</a:t>
            </a:r>
          </a:p>
          <a:p>
            <a:pPr>
              <a:lnSpc>
                <a:spcPct val="80000"/>
              </a:lnSpc>
            </a:pPr>
            <a:r>
              <a:rPr lang="pt-BR" sz="1400" dirty="0" smtClean="0"/>
              <a:t>37. </a:t>
            </a:r>
            <a:r>
              <a:rPr lang="pt-BR" sz="1400" dirty="0" err="1" smtClean="0"/>
              <a:t>Aghai</a:t>
            </a:r>
            <a:r>
              <a:rPr lang="pt-BR" sz="1400" dirty="0" smtClean="0"/>
              <a:t> ZH, </a:t>
            </a:r>
            <a:r>
              <a:rPr lang="pt-BR" sz="1400" dirty="0" err="1" smtClean="0"/>
              <a:t>Saslow</a:t>
            </a:r>
            <a:r>
              <a:rPr lang="pt-BR" sz="1400" dirty="0" smtClean="0"/>
              <a:t> JG, </a:t>
            </a:r>
            <a:r>
              <a:rPr lang="pt-BR" sz="1400" dirty="0" err="1" smtClean="0"/>
              <a:t>Nakhla</a:t>
            </a:r>
            <a:r>
              <a:rPr lang="pt-BR" sz="1400" dirty="0" smtClean="0"/>
              <a:t> T, </a:t>
            </a:r>
            <a:r>
              <a:rPr lang="pt-BR" sz="1400" dirty="0" err="1" smtClean="0"/>
              <a:t>Milcarek</a:t>
            </a:r>
            <a:r>
              <a:rPr lang="pt-BR" sz="1400" dirty="0" smtClean="0"/>
              <a:t> B, Hart J, </a:t>
            </a:r>
            <a:r>
              <a:rPr lang="pt-BR" sz="1400" dirty="0" err="1" smtClean="0"/>
              <a:t>Lawrysh-Plunkett</a:t>
            </a:r>
            <a:r>
              <a:rPr lang="pt-BR" sz="1400" dirty="0" smtClean="0"/>
              <a:t> R, </a:t>
            </a:r>
            <a:r>
              <a:rPr lang="pt-BR" sz="1400" dirty="0" err="1" smtClean="0"/>
              <a:t>et</a:t>
            </a:r>
            <a:r>
              <a:rPr lang="pt-BR" sz="1400" dirty="0" smtClean="0"/>
              <a:t> al. </a:t>
            </a:r>
            <a:r>
              <a:rPr lang="pt-BR" sz="1400" dirty="0" err="1" smtClean="0"/>
              <a:t>Synchronized</a:t>
            </a:r>
            <a:r>
              <a:rPr lang="pt-BR" sz="1400" dirty="0" smtClean="0"/>
              <a:t> nasal </a:t>
            </a:r>
            <a:r>
              <a:rPr lang="pt-BR" sz="1400" dirty="0" err="1" smtClean="0"/>
              <a:t>intermittent</a:t>
            </a:r>
            <a:r>
              <a:rPr lang="pt-BR" sz="1400" dirty="0" smtClean="0"/>
              <a:t> positive </a:t>
            </a:r>
            <a:r>
              <a:rPr lang="pt-BR" sz="1400" dirty="0" err="1" smtClean="0"/>
              <a:t>pressure</a:t>
            </a:r>
            <a:r>
              <a:rPr lang="pt-BR" sz="1400" dirty="0" smtClean="0"/>
              <a:t> </a:t>
            </a:r>
            <a:r>
              <a:rPr lang="pt-BR" sz="1400" dirty="0" err="1" smtClean="0"/>
              <a:t>ventilation</a:t>
            </a:r>
            <a:r>
              <a:rPr lang="pt-BR" sz="1400" dirty="0" smtClean="0"/>
              <a:t> (SNIPPV) </a:t>
            </a:r>
            <a:r>
              <a:rPr lang="pt-BR" sz="1400" dirty="0" err="1" smtClean="0"/>
              <a:t>decreases</a:t>
            </a:r>
            <a:r>
              <a:rPr lang="pt-BR" sz="1400" dirty="0" smtClean="0"/>
              <a:t> work </a:t>
            </a:r>
            <a:r>
              <a:rPr lang="pt-BR" sz="1400" dirty="0" err="1" smtClean="0"/>
              <a:t>of</a:t>
            </a:r>
            <a:r>
              <a:rPr lang="pt-BR" sz="1400" dirty="0" smtClean="0"/>
              <a:t> </a:t>
            </a:r>
            <a:r>
              <a:rPr lang="pt-BR" sz="1400" dirty="0" err="1" smtClean="0"/>
              <a:t>breathing</a:t>
            </a:r>
            <a:r>
              <a:rPr lang="pt-BR" sz="1400" dirty="0" smtClean="0"/>
              <a:t> (WOB) in </a:t>
            </a:r>
            <a:r>
              <a:rPr lang="pt-BR" sz="1400" dirty="0" err="1" smtClean="0"/>
              <a:t>premature</a:t>
            </a:r>
            <a:r>
              <a:rPr lang="pt-BR" sz="1400" dirty="0" smtClean="0"/>
              <a:t> </a:t>
            </a:r>
            <a:r>
              <a:rPr lang="pt-BR" sz="1400" dirty="0" err="1" smtClean="0"/>
              <a:t>infants</a:t>
            </a:r>
            <a:r>
              <a:rPr lang="pt-BR" sz="1400" dirty="0" smtClean="0"/>
              <a:t> </a:t>
            </a:r>
            <a:r>
              <a:rPr lang="pt-BR" sz="1400" dirty="0" err="1" smtClean="0"/>
              <a:t>with</a:t>
            </a:r>
            <a:r>
              <a:rPr lang="pt-BR" sz="1400" dirty="0" smtClean="0"/>
              <a:t> </a:t>
            </a:r>
            <a:r>
              <a:rPr lang="pt-BR" sz="1400" dirty="0" err="1" smtClean="0"/>
              <a:t>respiratory</a:t>
            </a:r>
            <a:r>
              <a:rPr lang="pt-BR" sz="1400" dirty="0" smtClean="0"/>
              <a:t> </a:t>
            </a:r>
            <a:r>
              <a:rPr lang="pt-BR" sz="1400" dirty="0" err="1" smtClean="0"/>
              <a:t>distress</a:t>
            </a:r>
            <a:r>
              <a:rPr lang="pt-BR" sz="1400" dirty="0" smtClean="0"/>
              <a:t> </a:t>
            </a:r>
            <a:r>
              <a:rPr lang="pt-BR" sz="1400" dirty="0" err="1" smtClean="0"/>
              <a:t>syndrome</a:t>
            </a:r>
            <a:r>
              <a:rPr lang="pt-BR" sz="1400" dirty="0" smtClean="0"/>
              <a:t> (RDS) </a:t>
            </a:r>
            <a:r>
              <a:rPr lang="pt-BR" sz="1400" dirty="0" err="1" smtClean="0"/>
              <a:t>compared</a:t>
            </a:r>
            <a:r>
              <a:rPr lang="pt-BR" sz="1400" dirty="0" smtClean="0"/>
              <a:t> to nasal </a:t>
            </a:r>
            <a:r>
              <a:rPr lang="pt-BR" sz="1400" dirty="0" err="1" smtClean="0"/>
              <a:t>continuous</a:t>
            </a:r>
            <a:r>
              <a:rPr lang="pt-BR" sz="1400" dirty="0" smtClean="0"/>
              <a:t> positive </a:t>
            </a:r>
            <a:r>
              <a:rPr lang="pt-BR" sz="1400" dirty="0" err="1" smtClean="0"/>
              <a:t>airway</a:t>
            </a:r>
            <a:r>
              <a:rPr lang="pt-BR" sz="1400" dirty="0" smtClean="0"/>
              <a:t> </a:t>
            </a:r>
            <a:r>
              <a:rPr lang="pt-BR" sz="1400" dirty="0" err="1" smtClean="0"/>
              <a:t>pressure</a:t>
            </a:r>
            <a:r>
              <a:rPr lang="pt-BR" sz="1400" dirty="0" smtClean="0"/>
              <a:t> (NCPAP)</a:t>
            </a:r>
            <a:r>
              <a:rPr lang="pt-BR" sz="1400" dirty="0" err="1" smtClean="0"/>
              <a:t>Pediatr</a:t>
            </a:r>
            <a:r>
              <a:rPr lang="pt-BR" sz="1400" dirty="0" smtClean="0"/>
              <a:t> </a:t>
            </a:r>
            <a:r>
              <a:rPr lang="pt-BR" sz="1400" dirty="0" err="1" smtClean="0"/>
              <a:t>Pulmonol</a:t>
            </a:r>
            <a:r>
              <a:rPr lang="pt-BR" sz="1400" dirty="0" smtClean="0"/>
              <a:t>. 2006;41:875–81. [</a:t>
            </a:r>
            <a:r>
              <a:rPr lang="pt-BR" sz="1400" dirty="0" err="1" smtClean="0">
                <a:hlinkClick r:id="rId7"/>
              </a:rPr>
              <a:t>PubMed</a:t>
            </a:r>
            <a:r>
              <a:rPr lang="pt-BR" sz="1400" dirty="0" smtClean="0"/>
              <a:t>]</a:t>
            </a:r>
          </a:p>
          <a:p>
            <a:pPr>
              <a:lnSpc>
                <a:spcPct val="80000"/>
              </a:lnSpc>
            </a:pPr>
            <a:r>
              <a:rPr lang="pt-BR" sz="1400" dirty="0" smtClean="0"/>
              <a:t>38. </a:t>
            </a:r>
            <a:r>
              <a:rPr lang="pt-BR" sz="1400" dirty="0" err="1" smtClean="0"/>
              <a:t>Avery</a:t>
            </a:r>
            <a:r>
              <a:rPr lang="pt-BR" sz="1400" dirty="0" smtClean="0"/>
              <a:t> ME, </a:t>
            </a:r>
            <a:r>
              <a:rPr lang="pt-BR" sz="1400" dirty="0" err="1" smtClean="0"/>
              <a:t>Tooley</a:t>
            </a:r>
            <a:r>
              <a:rPr lang="pt-BR" sz="1400" dirty="0" smtClean="0"/>
              <a:t> WH, </a:t>
            </a:r>
            <a:r>
              <a:rPr lang="pt-BR" sz="1400" dirty="0" err="1" smtClean="0"/>
              <a:t>Keller</a:t>
            </a:r>
            <a:r>
              <a:rPr lang="pt-BR" sz="1400" dirty="0" smtClean="0"/>
              <a:t> JB, </a:t>
            </a:r>
            <a:r>
              <a:rPr lang="pt-BR" sz="1400" dirty="0" err="1" smtClean="0"/>
              <a:t>Hurd</a:t>
            </a:r>
            <a:r>
              <a:rPr lang="pt-BR" sz="1400" dirty="0" smtClean="0"/>
              <a:t> SS, Bryan MH, </a:t>
            </a:r>
            <a:r>
              <a:rPr lang="pt-BR" sz="1400" dirty="0" err="1" smtClean="0"/>
              <a:t>Cotton</a:t>
            </a:r>
            <a:r>
              <a:rPr lang="pt-BR" sz="1400" dirty="0" smtClean="0"/>
              <a:t> RB, </a:t>
            </a:r>
            <a:r>
              <a:rPr lang="pt-BR" sz="1400" dirty="0" err="1" smtClean="0"/>
              <a:t>et</a:t>
            </a:r>
            <a:r>
              <a:rPr lang="pt-BR" sz="1400" dirty="0" smtClean="0"/>
              <a:t> al. Is </a:t>
            </a:r>
            <a:r>
              <a:rPr lang="pt-BR" sz="1400" dirty="0" err="1" smtClean="0"/>
              <a:t>chronic</a:t>
            </a:r>
            <a:r>
              <a:rPr lang="pt-BR" sz="1400" dirty="0" smtClean="0"/>
              <a:t> </a:t>
            </a:r>
            <a:r>
              <a:rPr lang="pt-BR" sz="1400" dirty="0" err="1" smtClean="0"/>
              <a:t>lung</a:t>
            </a:r>
            <a:r>
              <a:rPr lang="pt-BR" sz="1400" dirty="0" smtClean="0"/>
              <a:t> </a:t>
            </a:r>
            <a:r>
              <a:rPr lang="pt-BR" sz="1400" dirty="0" err="1" smtClean="0"/>
              <a:t>disease</a:t>
            </a:r>
            <a:r>
              <a:rPr lang="pt-BR" sz="1400" dirty="0" smtClean="0"/>
              <a:t> in </a:t>
            </a:r>
            <a:r>
              <a:rPr lang="pt-BR" sz="1400" dirty="0" err="1" smtClean="0"/>
              <a:t>low</a:t>
            </a:r>
            <a:r>
              <a:rPr lang="pt-BR" sz="1400" dirty="0" smtClean="0"/>
              <a:t> </a:t>
            </a:r>
            <a:r>
              <a:rPr lang="pt-BR" sz="1400" dirty="0" err="1" smtClean="0"/>
              <a:t>birth</a:t>
            </a:r>
            <a:r>
              <a:rPr lang="pt-BR" sz="1400" dirty="0" smtClean="0"/>
              <a:t> </a:t>
            </a:r>
            <a:r>
              <a:rPr lang="pt-BR" sz="1400" dirty="0" err="1" smtClean="0"/>
              <a:t>weight</a:t>
            </a:r>
            <a:r>
              <a:rPr lang="pt-BR" sz="1400" dirty="0" smtClean="0"/>
              <a:t> </a:t>
            </a:r>
            <a:r>
              <a:rPr lang="pt-BR" sz="1400" dirty="0" err="1" smtClean="0"/>
              <a:t>infants</a:t>
            </a:r>
            <a:r>
              <a:rPr lang="pt-BR" sz="1400" dirty="0" smtClean="0"/>
              <a:t> </a:t>
            </a:r>
            <a:r>
              <a:rPr lang="pt-BR" sz="1400" dirty="0" err="1" smtClean="0"/>
              <a:t>preventable</a:t>
            </a:r>
            <a:r>
              <a:rPr lang="pt-BR" sz="1400" dirty="0" smtClean="0"/>
              <a:t>? A </a:t>
            </a:r>
            <a:r>
              <a:rPr lang="pt-BR" sz="1400" dirty="0" err="1" smtClean="0"/>
              <a:t>survey</a:t>
            </a:r>
            <a:r>
              <a:rPr lang="pt-BR" sz="1400" dirty="0" smtClean="0"/>
              <a:t> </a:t>
            </a:r>
            <a:r>
              <a:rPr lang="pt-BR" sz="1400" dirty="0" err="1" smtClean="0"/>
              <a:t>of</a:t>
            </a:r>
            <a:r>
              <a:rPr lang="pt-BR" sz="1400" dirty="0" smtClean="0"/>
              <a:t> </a:t>
            </a:r>
            <a:r>
              <a:rPr lang="pt-BR" sz="1400" dirty="0" err="1" smtClean="0"/>
              <a:t>eight</a:t>
            </a:r>
            <a:r>
              <a:rPr lang="pt-BR" sz="1400" dirty="0" smtClean="0"/>
              <a:t> </a:t>
            </a:r>
            <a:r>
              <a:rPr lang="pt-BR" sz="1400" dirty="0" err="1" smtClean="0"/>
              <a:t>centers</a:t>
            </a:r>
            <a:r>
              <a:rPr lang="pt-BR" sz="1400" dirty="0" smtClean="0"/>
              <a:t>. </a:t>
            </a:r>
            <a:r>
              <a:rPr lang="pt-BR" sz="1400" dirty="0" err="1" smtClean="0"/>
              <a:t>Pediatrics</a:t>
            </a:r>
            <a:r>
              <a:rPr lang="pt-BR" sz="1400" dirty="0" smtClean="0"/>
              <a:t>. 1987;79:26–30. [</a:t>
            </a:r>
            <a:r>
              <a:rPr lang="pt-BR" sz="1400" dirty="0" err="1" smtClean="0">
                <a:hlinkClick r:id="rId8"/>
              </a:rPr>
              <a:t>PubMed</a:t>
            </a:r>
            <a:r>
              <a:rPr lang="pt-BR" sz="1400" dirty="0" smtClean="0"/>
              <a:t>]</a:t>
            </a:r>
          </a:p>
          <a:p>
            <a:pPr>
              <a:lnSpc>
                <a:spcPct val="80000"/>
              </a:lnSpc>
            </a:pPr>
            <a:r>
              <a:rPr lang="pt-BR" sz="1400" dirty="0" smtClean="0"/>
              <a:t>39. Van </a:t>
            </a:r>
            <a:r>
              <a:rPr lang="pt-BR" sz="1400" dirty="0" err="1" smtClean="0"/>
              <a:t>Marter</a:t>
            </a:r>
            <a:r>
              <a:rPr lang="pt-BR" sz="1400" dirty="0" smtClean="0"/>
              <a:t> LJ, </a:t>
            </a:r>
            <a:r>
              <a:rPr lang="pt-BR" sz="1400" dirty="0" err="1" smtClean="0"/>
              <a:t>Allred</a:t>
            </a:r>
            <a:r>
              <a:rPr lang="pt-BR" sz="1400" dirty="0" smtClean="0"/>
              <a:t> EN, </a:t>
            </a:r>
            <a:r>
              <a:rPr lang="pt-BR" sz="1400" dirty="0" err="1" smtClean="0"/>
              <a:t>Ulana</a:t>
            </a:r>
            <a:r>
              <a:rPr lang="pt-BR" sz="1400" dirty="0" smtClean="0"/>
              <a:t> </a:t>
            </a:r>
            <a:r>
              <a:rPr lang="pt-BR" sz="1400" dirty="0" err="1" smtClean="0"/>
              <a:t>Sanocka</a:t>
            </a:r>
            <a:r>
              <a:rPr lang="pt-BR" sz="1400" dirty="0" smtClean="0"/>
              <a:t> MP, Marianne Moore RP, Nigel </a:t>
            </a:r>
            <a:r>
              <a:rPr lang="pt-BR" sz="1400" dirty="0" err="1" smtClean="0"/>
              <a:t>Paneth</a:t>
            </a:r>
            <a:r>
              <a:rPr lang="pt-BR" sz="1400" dirty="0" smtClean="0"/>
              <a:t> MS, </a:t>
            </a:r>
            <a:r>
              <a:rPr lang="pt-BR" sz="1400" dirty="0" err="1" smtClean="0"/>
              <a:t>Leviton</a:t>
            </a:r>
            <a:r>
              <a:rPr lang="pt-BR" sz="1400" dirty="0" smtClean="0"/>
              <a:t> A. “Do </a:t>
            </a:r>
            <a:r>
              <a:rPr lang="pt-BR" sz="1400" dirty="0" err="1" smtClean="0"/>
              <a:t>clinical</a:t>
            </a:r>
            <a:r>
              <a:rPr lang="pt-BR" sz="1400" dirty="0" smtClean="0"/>
              <a:t> </a:t>
            </a:r>
            <a:r>
              <a:rPr lang="pt-BR" sz="1400" dirty="0" err="1" smtClean="0"/>
              <a:t>markers</a:t>
            </a:r>
            <a:r>
              <a:rPr lang="pt-BR" sz="1400" dirty="0" smtClean="0"/>
              <a:t> </a:t>
            </a:r>
            <a:r>
              <a:rPr lang="pt-BR" sz="1400" dirty="0" err="1" smtClean="0"/>
              <a:t>of</a:t>
            </a:r>
            <a:r>
              <a:rPr lang="pt-BR" sz="1400" dirty="0" smtClean="0"/>
              <a:t> </a:t>
            </a:r>
            <a:r>
              <a:rPr lang="pt-BR" sz="1400" dirty="0" err="1" smtClean="0"/>
              <a:t>barotrauma</a:t>
            </a:r>
            <a:r>
              <a:rPr lang="pt-BR" sz="1400" dirty="0" smtClean="0"/>
              <a:t> </a:t>
            </a:r>
            <a:r>
              <a:rPr lang="pt-BR" sz="1400" dirty="0" err="1" smtClean="0"/>
              <a:t>and</a:t>
            </a:r>
            <a:r>
              <a:rPr lang="pt-BR" sz="1400" dirty="0" smtClean="0"/>
              <a:t> </a:t>
            </a:r>
            <a:r>
              <a:rPr lang="pt-BR" sz="1400" dirty="0" err="1" smtClean="0"/>
              <a:t>oxygen</a:t>
            </a:r>
            <a:r>
              <a:rPr lang="pt-BR" sz="1400" dirty="0" smtClean="0"/>
              <a:t> </a:t>
            </a:r>
            <a:r>
              <a:rPr lang="pt-BR" sz="1400" dirty="0" err="1" smtClean="0"/>
              <a:t>toxicity</a:t>
            </a:r>
            <a:r>
              <a:rPr lang="pt-BR" sz="1400" dirty="0" smtClean="0"/>
              <a:t> </a:t>
            </a:r>
            <a:r>
              <a:rPr lang="pt-BR" sz="1400" dirty="0" err="1" smtClean="0"/>
              <a:t>explain</a:t>
            </a:r>
            <a:r>
              <a:rPr lang="pt-BR" sz="1400" dirty="0" smtClean="0"/>
              <a:t> </a:t>
            </a:r>
            <a:r>
              <a:rPr lang="pt-BR" sz="1400" dirty="0" err="1" smtClean="0"/>
              <a:t>interhospital</a:t>
            </a:r>
            <a:r>
              <a:rPr lang="pt-BR" sz="1400" dirty="0" smtClean="0"/>
              <a:t> </a:t>
            </a:r>
            <a:r>
              <a:rPr lang="pt-BR" sz="1400" dirty="0" err="1" smtClean="0"/>
              <a:t>variation</a:t>
            </a:r>
            <a:r>
              <a:rPr lang="pt-BR" sz="1400" dirty="0" smtClean="0"/>
              <a:t> in rates </a:t>
            </a:r>
            <a:r>
              <a:rPr lang="pt-BR" sz="1400" dirty="0" err="1" smtClean="0"/>
              <a:t>of</a:t>
            </a:r>
            <a:r>
              <a:rPr lang="pt-BR" sz="1400" dirty="0" smtClean="0"/>
              <a:t> </a:t>
            </a:r>
            <a:r>
              <a:rPr lang="pt-BR" sz="1400" dirty="0" err="1" smtClean="0"/>
              <a:t>chronic</a:t>
            </a:r>
            <a:r>
              <a:rPr lang="pt-BR" sz="1400" dirty="0" smtClean="0"/>
              <a:t> </a:t>
            </a:r>
            <a:r>
              <a:rPr lang="pt-BR" sz="1400" dirty="0" err="1" smtClean="0"/>
              <a:t>lung</a:t>
            </a:r>
            <a:r>
              <a:rPr lang="pt-BR" sz="1400" dirty="0" smtClean="0"/>
              <a:t> </a:t>
            </a:r>
            <a:r>
              <a:rPr lang="pt-BR" sz="1400" dirty="0" err="1" smtClean="0"/>
              <a:t>disease</a:t>
            </a:r>
            <a:r>
              <a:rPr lang="pt-BR" sz="1400" dirty="0" smtClean="0"/>
              <a:t>.?” </a:t>
            </a:r>
            <a:r>
              <a:rPr lang="pt-BR" sz="1400" dirty="0" err="1" smtClean="0"/>
              <a:t>Pediatrics</a:t>
            </a:r>
            <a:r>
              <a:rPr lang="pt-BR" sz="1400" dirty="0" smtClean="0"/>
              <a:t>. 2000;105:1194–201. [</a:t>
            </a:r>
            <a:r>
              <a:rPr lang="pt-BR" sz="1400" dirty="0" err="1" smtClean="0">
                <a:hlinkClick r:id="rId9"/>
              </a:rPr>
              <a:t>PubMed</a:t>
            </a:r>
            <a:r>
              <a:rPr lang="pt-BR" sz="1400" dirty="0" smtClean="0"/>
              <a:t>]</a:t>
            </a:r>
          </a:p>
          <a:p>
            <a:pPr>
              <a:lnSpc>
                <a:spcPct val="80000"/>
              </a:lnSpc>
            </a:pPr>
            <a:r>
              <a:rPr lang="pt-BR" sz="1400" dirty="0" smtClean="0"/>
              <a:t>40. </a:t>
            </a:r>
            <a:r>
              <a:rPr lang="pt-BR" sz="1400" dirty="0" err="1" smtClean="0"/>
              <a:t>Kero</a:t>
            </a:r>
            <a:r>
              <a:rPr lang="pt-BR" sz="1400" dirty="0" smtClean="0"/>
              <a:t> PO, </a:t>
            </a:r>
            <a:r>
              <a:rPr lang="pt-BR" sz="1400" dirty="0" err="1" smtClean="0"/>
              <a:t>Mäkinen</a:t>
            </a:r>
            <a:r>
              <a:rPr lang="pt-BR" sz="1400" dirty="0" smtClean="0"/>
              <a:t> EO. </a:t>
            </a:r>
            <a:r>
              <a:rPr lang="pt-BR" sz="1400" dirty="0" err="1" smtClean="0"/>
              <a:t>Comparison</a:t>
            </a:r>
            <a:r>
              <a:rPr lang="pt-BR" sz="1400" dirty="0" smtClean="0"/>
              <a:t> </a:t>
            </a:r>
            <a:r>
              <a:rPr lang="pt-BR" sz="1400" dirty="0" err="1" smtClean="0"/>
              <a:t>between</a:t>
            </a:r>
            <a:r>
              <a:rPr lang="pt-BR" sz="1400" dirty="0" smtClean="0"/>
              <a:t> </a:t>
            </a:r>
            <a:r>
              <a:rPr lang="pt-BR" sz="1400" dirty="0" err="1" smtClean="0"/>
              <a:t>clinical</a:t>
            </a:r>
            <a:r>
              <a:rPr lang="pt-BR" sz="1400" dirty="0" smtClean="0"/>
              <a:t> </a:t>
            </a:r>
            <a:r>
              <a:rPr lang="pt-BR" sz="1400" dirty="0" err="1" smtClean="0"/>
              <a:t>and</a:t>
            </a:r>
            <a:r>
              <a:rPr lang="pt-BR" sz="1400" dirty="0" smtClean="0"/>
              <a:t> </a:t>
            </a:r>
            <a:r>
              <a:rPr lang="pt-BR" sz="1400" dirty="0" err="1" smtClean="0"/>
              <a:t>radiological</a:t>
            </a:r>
            <a:r>
              <a:rPr lang="pt-BR" sz="1400" dirty="0" smtClean="0"/>
              <a:t> </a:t>
            </a:r>
            <a:r>
              <a:rPr lang="pt-BR" sz="1400" dirty="0" err="1" smtClean="0"/>
              <a:t>classification</a:t>
            </a:r>
            <a:r>
              <a:rPr lang="pt-BR" sz="1400" dirty="0" smtClean="0"/>
              <a:t> </a:t>
            </a:r>
            <a:r>
              <a:rPr lang="pt-BR" sz="1400" dirty="0" err="1" smtClean="0"/>
              <a:t>of</a:t>
            </a:r>
            <a:r>
              <a:rPr lang="pt-BR" sz="1400" dirty="0" smtClean="0"/>
              <a:t> </a:t>
            </a:r>
            <a:r>
              <a:rPr lang="pt-BR" sz="1400" dirty="0" err="1" smtClean="0"/>
              <a:t>infants</a:t>
            </a:r>
            <a:r>
              <a:rPr lang="pt-BR" sz="1400" dirty="0" smtClean="0"/>
              <a:t> </a:t>
            </a:r>
            <a:r>
              <a:rPr lang="pt-BR" sz="1400" dirty="0" err="1" smtClean="0"/>
              <a:t>with</a:t>
            </a:r>
            <a:r>
              <a:rPr lang="pt-BR" sz="1400" dirty="0" smtClean="0"/>
              <a:t> </a:t>
            </a:r>
            <a:r>
              <a:rPr lang="pt-BR" sz="1400" dirty="0" err="1" smtClean="0"/>
              <a:t>the</a:t>
            </a:r>
            <a:r>
              <a:rPr lang="pt-BR" sz="1400" dirty="0" smtClean="0"/>
              <a:t> </a:t>
            </a:r>
            <a:r>
              <a:rPr lang="pt-BR" sz="1400" dirty="0" err="1" smtClean="0"/>
              <a:t>respiratory</a:t>
            </a:r>
            <a:r>
              <a:rPr lang="pt-BR" sz="1400" dirty="0" smtClean="0"/>
              <a:t> </a:t>
            </a:r>
            <a:r>
              <a:rPr lang="pt-BR" sz="1400" dirty="0" err="1" smtClean="0"/>
              <a:t>distress</a:t>
            </a:r>
            <a:r>
              <a:rPr lang="pt-BR" sz="1400" dirty="0" smtClean="0"/>
              <a:t> </a:t>
            </a:r>
            <a:r>
              <a:rPr lang="pt-BR" sz="1400" dirty="0" err="1" smtClean="0"/>
              <a:t>syndrome</a:t>
            </a:r>
            <a:r>
              <a:rPr lang="pt-BR" sz="1400" dirty="0" smtClean="0"/>
              <a:t> (RDS) </a:t>
            </a:r>
            <a:r>
              <a:rPr lang="pt-BR" sz="1400" dirty="0" err="1" smtClean="0"/>
              <a:t>Eur</a:t>
            </a:r>
            <a:r>
              <a:rPr lang="pt-BR" sz="1400" dirty="0" smtClean="0"/>
              <a:t> J </a:t>
            </a:r>
            <a:r>
              <a:rPr lang="pt-BR" sz="1400" dirty="0" err="1" smtClean="0"/>
              <a:t>Pediatr</a:t>
            </a:r>
            <a:r>
              <a:rPr lang="pt-BR" sz="1400" dirty="0" smtClean="0"/>
              <a:t>. 1979;130:271–8. [</a:t>
            </a:r>
            <a:r>
              <a:rPr lang="pt-BR" sz="1400" dirty="0" err="1" smtClean="0">
                <a:hlinkClick r:id="rId10"/>
              </a:rPr>
              <a:t>PubMed</a:t>
            </a:r>
            <a:r>
              <a:rPr lang="pt-BR" sz="1400" dirty="0" smtClean="0"/>
              <a:t>]</a:t>
            </a:r>
          </a:p>
          <a:p>
            <a:pPr>
              <a:lnSpc>
                <a:spcPct val="80000"/>
              </a:lnSpc>
            </a:pPr>
            <a:r>
              <a:rPr lang="pt-BR" sz="1400" dirty="0" smtClean="0"/>
              <a:t>41. Wilkinson D, Andersen C, </a:t>
            </a:r>
            <a:r>
              <a:rPr lang="pt-BR" sz="1400" dirty="0" err="1" smtClean="0"/>
              <a:t>O’Donnell</a:t>
            </a:r>
            <a:r>
              <a:rPr lang="pt-BR" sz="1400" dirty="0" smtClean="0"/>
              <a:t> CP, De </a:t>
            </a:r>
            <a:r>
              <a:rPr lang="pt-BR" sz="1400" dirty="0" err="1" smtClean="0"/>
              <a:t>Paoli</a:t>
            </a:r>
            <a:r>
              <a:rPr lang="pt-BR" sz="1400" dirty="0" smtClean="0"/>
              <a:t> AG. </a:t>
            </a:r>
            <a:r>
              <a:rPr lang="pt-BR" sz="1400" dirty="0" err="1" smtClean="0"/>
              <a:t>High</a:t>
            </a:r>
            <a:r>
              <a:rPr lang="pt-BR" sz="1400" dirty="0" smtClean="0"/>
              <a:t> </a:t>
            </a:r>
            <a:r>
              <a:rPr lang="pt-BR" sz="1400" dirty="0" err="1" smtClean="0"/>
              <a:t>flow</a:t>
            </a:r>
            <a:r>
              <a:rPr lang="pt-BR" sz="1400" dirty="0" smtClean="0"/>
              <a:t> nasal </a:t>
            </a:r>
            <a:r>
              <a:rPr lang="pt-BR" sz="1400" dirty="0" err="1" smtClean="0"/>
              <a:t>cannula</a:t>
            </a:r>
            <a:r>
              <a:rPr lang="pt-BR" sz="1400" dirty="0" smtClean="0"/>
              <a:t> for </a:t>
            </a:r>
            <a:r>
              <a:rPr lang="pt-BR" sz="1400" dirty="0" err="1" smtClean="0"/>
              <a:t>respiratory</a:t>
            </a:r>
            <a:r>
              <a:rPr lang="pt-BR" sz="1400" dirty="0" smtClean="0"/>
              <a:t> </a:t>
            </a:r>
            <a:r>
              <a:rPr lang="pt-BR" sz="1400" dirty="0" err="1" smtClean="0"/>
              <a:t>support</a:t>
            </a:r>
            <a:r>
              <a:rPr lang="pt-BR" sz="1400" dirty="0" smtClean="0"/>
              <a:t> in </a:t>
            </a:r>
            <a:r>
              <a:rPr lang="pt-BR" sz="1400" dirty="0" err="1" smtClean="0"/>
              <a:t>preterm</a:t>
            </a:r>
            <a:r>
              <a:rPr lang="pt-BR" sz="1400" dirty="0" smtClean="0"/>
              <a:t> </a:t>
            </a:r>
            <a:r>
              <a:rPr lang="pt-BR" sz="1400" dirty="0" err="1" smtClean="0"/>
              <a:t>infants</a:t>
            </a:r>
            <a:r>
              <a:rPr lang="pt-BR" sz="1400" dirty="0" smtClean="0"/>
              <a:t>. </a:t>
            </a:r>
            <a:r>
              <a:rPr lang="pt-BR" sz="1400" dirty="0" err="1" smtClean="0"/>
              <a:t>Cochrane</a:t>
            </a:r>
            <a:r>
              <a:rPr lang="pt-BR" sz="1400" dirty="0" smtClean="0"/>
              <a:t> Database </a:t>
            </a:r>
            <a:r>
              <a:rPr lang="pt-BR" sz="1400" dirty="0" err="1" smtClean="0"/>
              <a:t>Syst</a:t>
            </a:r>
            <a:r>
              <a:rPr lang="pt-BR" sz="1400" dirty="0" smtClean="0"/>
              <a:t> Rev. 2011 CD006405. [</a:t>
            </a:r>
            <a:r>
              <a:rPr lang="pt-BR" sz="1400" dirty="0" err="1" smtClean="0">
                <a:hlinkClick r:id="rId11"/>
              </a:rPr>
              <a:t>PubMed</a:t>
            </a:r>
            <a:r>
              <a:rPr lang="pt-BR" sz="1400" dirty="0" smtClean="0"/>
              <a:t>]</a:t>
            </a:r>
          </a:p>
          <a:p>
            <a:pPr>
              <a:lnSpc>
                <a:spcPct val="80000"/>
              </a:lnSpc>
            </a:pPr>
            <a:r>
              <a:rPr lang="pt-BR" sz="1400" dirty="0" smtClean="0"/>
              <a:t>42. </a:t>
            </a:r>
            <a:r>
              <a:rPr lang="pt-BR" sz="1400" dirty="0" err="1" smtClean="0"/>
              <a:t>Jobe</a:t>
            </a:r>
            <a:r>
              <a:rPr lang="pt-BR" sz="1400" dirty="0" smtClean="0"/>
              <a:t> AH, </a:t>
            </a:r>
            <a:r>
              <a:rPr lang="pt-BR" sz="1400" dirty="0" err="1" smtClean="0"/>
              <a:t>Bancalari</a:t>
            </a:r>
            <a:r>
              <a:rPr lang="pt-BR" sz="1400" dirty="0" smtClean="0"/>
              <a:t> E. </a:t>
            </a:r>
            <a:r>
              <a:rPr lang="pt-BR" sz="1400" dirty="0" err="1" smtClean="0"/>
              <a:t>Bronchopulmonary</a:t>
            </a:r>
            <a:r>
              <a:rPr lang="pt-BR" sz="1400" dirty="0" smtClean="0"/>
              <a:t> </a:t>
            </a:r>
            <a:r>
              <a:rPr lang="pt-BR" sz="1400" dirty="0" err="1" smtClean="0"/>
              <a:t>dysplasia</a:t>
            </a:r>
            <a:r>
              <a:rPr lang="pt-BR" sz="1400" dirty="0" smtClean="0"/>
              <a:t>. </a:t>
            </a:r>
            <a:r>
              <a:rPr lang="pt-BR" sz="1400" dirty="0" err="1" smtClean="0"/>
              <a:t>Am</a:t>
            </a:r>
            <a:r>
              <a:rPr lang="pt-BR" sz="1400" dirty="0" smtClean="0"/>
              <a:t> J </a:t>
            </a:r>
            <a:r>
              <a:rPr lang="pt-BR" sz="1400" dirty="0" err="1" smtClean="0"/>
              <a:t>Respir</a:t>
            </a:r>
            <a:r>
              <a:rPr lang="pt-BR" sz="1400" dirty="0" smtClean="0"/>
              <a:t> </a:t>
            </a:r>
            <a:r>
              <a:rPr lang="pt-BR" sz="1400" dirty="0" err="1" smtClean="0"/>
              <a:t>Crit</a:t>
            </a:r>
            <a:r>
              <a:rPr lang="pt-BR" sz="1400" dirty="0" smtClean="0"/>
              <a:t> </a:t>
            </a:r>
            <a:r>
              <a:rPr lang="pt-BR" sz="1400" dirty="0" err="1" smtClean="0"/>
              <a:t>Care</a:t>
            </a:r>
            <a:r>
              <a:rPr lang="pt-BR" sz="1400" dirty="0" smtClean="0"/>
              <a:t> Med. 2001;163:1723–9.[</a:t>
            </a:r>
            <a:r>
              <a:rPr lang="pt-BR" sz="1400" dirty="0" err="1" smtClean="0">
                <a:hlinkClick r:id="rId12"/>
              </a:rPr>
              <a:t>PubMed</a:t>
            </a:r>
            <a:r>
              <a:rPr lang="pt-BR" sz="1400" dirty="0" smtClean="0"/>
              <a:t>]</a:t>
            </a:r>
          </a:p>
          <a:p>
            <a:pPr>
              <a:lnSpc>
                <a:spcPct val="80000"/>
              </a:lnSpc>
            </a:pPr>
            <a:r>
              <a:rPr lang="pt-BR" sz="1400" dirty="0" smtClean="0"/>
              <a:t>43. </a:t>
            </a:r>
            <a:r>
              <a:rPr lang="pt-BR" sz="1400" dirty="0" err="1" smtClean="0"/>
              <a:t>Papile</a:t>
            </a:r>
            <a:r>
              <a:rPr lang="pt-BR" sz="1400" dirty="0" smtClean="0"/>
              <a:t> LA, </a:t>
            </a:r>
            <a:r>
              <a:rPr lang="pt-BR" sz="1400" dirty="0" err="1" smtClean="0"/>
              <a:t>Burstein</a:t>
            </a:r>
            <a:r>
              <a:rPr lang="pt-BR" sz="1400" dirty="0" smtClean="0"/>
              <a:t> J, </a:t>
            </a:r>
            <a:r>
              <a:rPr lang="pt-BR" sz="1400" dirty="0" err="1" smtClean="0"/>
              <a:t>Burstein</a:t>
            </a:r>
            <a:r>
              <a:rPr lang="pt-BR" sz="1400" dirty="0" smtClean="0"/>
              <a:t> R, </a:t>
            </a:r>
            <a:r>
              <a:rPr lang="pt-BR" sz="1400" dirty="0" err="1" smtClean="0"/>
              <a:t>Koffler</a:t>
            </a:r>
            <a:r>
              <a:rPr lang="pt-BR" sz="1400" dirty="0" smtClean="0"/>
              <a:t> H. </a:t>
            </a:r>
            <a:r>
              <a:rPr lang="pt-BR" sz="1400" dirty="0" err="1" smtClean="0"/>
              <a:t>Incidence</a:t>
            </a:r>
            <a:r>
              <a:rPr lang="pt-BR" sz="1400" dirty="0" smtClean="0"/>
              <a:t> </a:t>
            </a:r>
            <a:r>
              <a:rPr lang="pt-BR" sz="1400" dirty="0" err="1" smtClean="0"/>
              <a:t>and</a:t>
            </a:r>
            <a:r>
              <a:rPr lang="pt-BR" sz="1400" dirty="0" smtClean="0"/>
              <a:t> </a:t>
            </a:r>
            <a:r>
              <a:rPr lang="pt-BR" sz="1400" dirty="0" err="1" smtClean="0"/>
              <a:t>evolution</a:t>
            </a:r>
            <a:r>
              <a:rPr lang="pt-BR" sz="1400" dirty="0" smtClean="0"/>
              <a:t> </a:t>
            </a:r>
            <a:r>
              <a:rPr lang="pt-BR" sz="1400" dirty="0" err="1" smtClean="0"/>
              <a:t>of</a:t>
            </a:r>
            <a:r>
              <a:rPr lang="pt-BR" sz="1400" dirty="0" smtClean="0"/>
              <a:t> </a:t>
            </a:r>
            <a:r>
              <a:rPr lang="pt-BR" sz="1400" dirty="0" err="1" smtClean="0"/>
              <a:t>subependymal</a:t>
            </a:r>
            <a:r>
              <a:rPr lang="pt-BR" sz="1400" dirty="0" smtClean="0"/>
              <a:t> </a:t>
            </a:r>
            <a:r>
              <a:rPr lang="pt-BR" sz="1400" dirty="0" err="1" smtClean="0"/>
              <a:t>and</a:t>
            </a:r>
            <a:r>
              <a:rPr lang="pt-BR" sz="1400" dirty="0" smtClean="0"/>
              <a:t> intraventricular </a:t>
            </a:r>
            <a:r>
              <a:rPr lang="pt-BR" sz="1400" dirty="0" err="1" smtClean="0"/>
              <a:t>hemorrhage</a:t>
            </a:r>
            <a:r>
              <a:rPr lang="pt-BR" sz="1400" dirty="0" smtClean="0"/>
              <a:t>: A </a:t>
            </a:r>
            <a:r>
              <a:rPr lang="pt-BR" sz="1400" dirty="0" err="1" smtClean="0"/>
              <a:t>study</a:t>
            </a:r>
            <a:r>
              <a:rPr lang="pt-BR" sz="1400" dirty="0" smtClean="0"/>
              <a:t> </a:t>
            </a:r>
            <a:r>
              <a:rPr lang="pt-BR" sz="1400" dirty="0" err="1" smtClean="0"/>
              <a:t>of</a:t>
            </a:r>
            <a:r>
              <a:rPr lang="pt-BR" sz="1400" dirty="0" smtClean="0"/>
              <a:t> </a:t>
            </a:r>
            <a:r>
              <a:rPr lang="pt-BR" sz="1400" dirty="0" err="1" smtClean="0"/>
              <a:t>infants</a:t>
            </a:r>
            <a:r>
              <a:rPr lang="pt-BR" sz="1400" dirty="0" smtClean="0"/>
              <a:t> </a:t>
            </a:r>
            <a:r>
              <a:rPr lang="pt-BR" sz="1400" dirty="0" err="1" smtClean="0"/>
              <a:t>with</a:t>
            </a:r>
            <a:r>
              <a:rPr lang="pt-BR" sz="1400" dirty="0" smtClean="0"/>
              <a:t> </a:t>
            </a:r>
            <a:r>
              <a:rPr lang="pt-BR" sz="1400" dirty="0" err="1" smtClean="0"/>
              <a:t>birth</a:t>
            </a:r>
            <a:r>
              <a:rPr lang="pt-BR" sz="1400" dirty="0" smtClean="0"/>
              <a:t> </a:t>
            </a:r>
            <a:r>
              <a:rPr lang="pt-BR" sz="1400" dirty="0" err="1" smtClean="0"/>
              <a:t>weights</a:t>
            </a:r>
            <a:r>
              <a:rPr lang="pt-BR" sz="1400" dirty="0" smtClean="0"/>
              <a:t> </a:t>
            </a:r>
            <a:r>
              <a:rPr lang="pt-BR" sz="1400" dirty="0" err="1" smtClean="0"/>
              <a:t>less</a:t>
            </a:r>
            <a:r>
              <a:rPr lang="pt-BR" sz="1400" dirty="0" smtClean="0"/>
              <a:t> </a:t>
            </a:r>
            <a:r>
              <a:rPr lang="pt-BR" sz="1400" dirty="0" err="1" smtClean="0"/>
              <a:t>than</a:t>
            </a:r>
            <a:r>
              <a:rPr lang="pt-BR" sz="1400" dirty="0" smtClean="0"/>
              <a:t> 1,500 </a:t>
            </a:r>
            <a:r>
              <a:rPr lang="pt-BR" sz="1400" dirty="0" err="1" smtClean="0"/>
              <a:t>gm</a:t>
            </a:r>
            <a:r>
              <a:rPr lang="pt-BR" sz="1400" dirty="0" smtClean="0"/>
              <a:t>. J </a:t>
            </a:r>
            <a:r>
              <a:rPr lang="pt-BR" sz="1400" dirty="0" err="1" smtClean="0"/>
              <a:t>Pediatr</a:t>
            </a:r>
            <a:r>
              <a:rPr lang="pt-BR" sz="1400" dirty="0" smtClean="0"/>
              <a:t>.1978;92:529–34. [</a:t>
            </a:r>
            <a:r>
              <a:rPr lang="pt-BR" sz="1400" dirty="0" err="1" smtClean="0">
                <a:hlinkClick r:id="rId13"/>
              </a:rPr>
              <a:t>PubMed</a:t>
            </a:r>
            <a:r>
              <a:rPr lang="pt-BR" sz="1400" dirty="0" smtClean="0"/>
              <a:t>]</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idx="4294967295"/>
          </p:nvPr>
        </p:nvSpPr>
        <p:spPr bwMode="auto">
          <a:noFill/>
        </p:spPr>
        <p:txBody>
          <a:bodyPr vert="horz" wrap="square" lIns="91440" tIns="45720" bIns="45720" numCol="1" anchorCtr="0" compatLnSpc="1">
            <a:prstTxWarp prst="textNoShape">
              <a:avLst/>
            </a:prstTxWarp>
            <a:normAutofit fontScale="90000"/>
          </a:bodyPr>
          <a:lstStyle/>
          <a:p>
            <a:pPr algn="ctr"/>
            <a:r>
              <a:rPr lang="pt-BR" sz="4200" smtClean="0">
                <a:solidFill>
                  <a:srgbClr val="FF9900"/>
                </a:solidFill>
                <a:effectLst/>
              </a:rPr>
              <a:t>Nota do Editor do site, DR. Paulo R. Margotto</a:t>
            </a:r>
          </a:p>
        </p:txBody>
      </p:sp>
      <p:sp>
        <p:nvSpPr>
          <p:cNvPr id="69635" name="Rectangle 3"/>
          <p:cNvSpPr>
            <a:spLocks noGrp="1"/>
          </p:cNvSpPr>
          <p:nvPr>
            <p:ph type="body" idx="4294967295"/>
          </p:nvPr>
        </p:nvSpPr>
        <p:spPr/>
        <p:txBody>
          <a:bodyPr/>
          <a:lstStyle/>
          <a:p>
            <a:pPr algn="ctr"/>
            <a:endParaRPr lang="pt-BR" smtClean="0"/>
          </a:p>
          <a:p>
            <a:pPr algn="ctr"/>
            <a:r>
              <a:rPr lang="pt-BR" sz="4400" smtClean="0">
                <a:solidFill>
                  <a:srgbClr val="FFFF00"/>
                </a:solidFill>
              </a:rPr>
              <a:t>Ventilação não invasiva como primeira opção na assistência respiratória dos pré-termos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4294967295"/>
          </p:nvPr>
        </p:nvSpPr>
        <p:spPr/>
        <p:txBody>
          <a:bodyPr/>
          <a:lstStyle/>
          <a:p>
            <a:pPr>
              <a:lnSpc>
                <a:spcPct val="80000"/>
              </a:lnSpc>
            </a:pPr>
            <a:r>
              <a:rPr lang="pt-BR" sz="1800" i="1" smtClean="0"/>
              <a:t>A ventilação não invasiva (VNI) nada mais é do que a aplicação de uma pressão positiva em um recém-nascido (RN) não intubado. A melhor forma de fazê-lo é através de </a:t>
            </a:r>
            <a:r>
              <a:rPr lang="pt-BR" sz="1800" b="1" i="1" smtClean="0"/>
              <a:t>cânulas binasais</a:t>
            </a:r>
            <a:r>
              <a:rPr lang="pt-BR" sz="1800" i="1" smtClean="0"/>
              <a:t>. Apesar de existirem mais dúvidas que evidências, as evidências nos orienta a usar a VNI na </a:t>
            </a:r>
            <a:r>
              <a:rPr lang="pt-BR" sz="1800" b="1" i="1" smtClean="0"/>
              <a:t>extubação,</a:t>
            </a:r>
            <a:r>
              <a:rPr lang="pt-BR" sz="1800" i="1" smtClean="0"/>
              <a:t> principalmente para os </a:t>
            </a:r>
            <a:r>
              <a:rPr lang="pt-BR" sz="1800" b="1" i="1" smtClean="0"/>
              <a:t>RN com peso abaixo de 1500g</a:t>
            </a:r>
            <a:r>
              <a:rPr lang="pt-BR" sz="1800" i="1" smtClean="0"/>
              <a:t>. Quando possível, usar a VNI de forma sincronizada, principalmente em freqüências de 40/ipm, embora mais estudos sejam necessários para avaliar se estas maiores freqüências não causam efeitos adversos. Para as freqüências de 20 ou menos, parece que a ventilação e as trocas gasosas não diferem muito entre as modalidades. Sabemos as dificuldades em sincronizar estes RN em VNI.</a:t>
            </a:r>
          </a:p>
          <a:p>
            <a:pPr>
              <a:lnSpc>
                <a:spcPct val="80000"/>
              </a:lnSpc>
            </a:pPr>
            <a:r>
              <a:rPr lang="pt-BR" sz="1800" i="1" smtClean="0"/>
              <a:t>Os dados da literatura ainda não dão apoio ao uso da VNI como primeira escolha para o suporte respiratório. Os estudos que demonstraram melhores resultados foram aqueles que tinham altos níveis de falha do CPAP nasal.</a:t>
            </a:r>
          </a:p>
          <a:p>
            <a:pPr>
              <a:lnSpc>
                <a:spcPct val="80000"/>
              </a:lnSpc>
            </a:pPr>
            <a:r>
              <a:rPr lang="pt-BR" sz="1800" i="1" smtClean="0"/>
              <a:t>Na prevenção e/ou tratamento da apnéia da prematuridade também não há evidência para esta prática de rotina</a:t>
            </a:r>
          </a:p>
          <a:p>
            <a:pPr>
              <a:lnSpc>
                <a:spcPct val="80000"/>
              </a:lnSpc>
            </a:pPr>
            <a:r>
              <a:rPr lang="pt-BR" sz="1800" i="1" smtClean="0"/>
              <a:t>Assim, a grande indicação da VNI é para </a:t>
            </a:r>
            <a:r>
              <a:rPr lang="pt-BR" sz="1800" b="1" i="1" smtClean="0"/>
              <a:t>diminuir as taxas de falhas de extubação</a:t>
            </a:r>
            <a:r>
              <a:rPr lang="pt-BR" sz="1800" i="1" smtClean="0"/>
              <a:t>. Metanálise da Cochrane mostra uma diminuição da falha de extubação em 79%, necessitando colocar 3 RN na VNI para evitar uma falha de extubação.</a:t>
            </a:r>
            <a:r>
              <a:rPr lang="pt-BR" sz="1800" smtClean="0"/>
              <a:t> </a:t>
            </a:r>
          </a:p>
        </p:txBody>
      </p:sp>
      <p:graphicFrame>
        <p:nvGraphicFramePr>
          <p:cNvPr id="70691" name="Group 35"/>
          <p:cNvGraphicFramePr>
            <a:graphicFrameLocks noGrp="1"/>
          </p:cNvGraphicFramePr>
          <p:nvPr/>
        </p:nvGraphicFramePr>
        <p:xfrm>
          <a:off x="611188" y="404813"/>
          <a:ext cx="7920037" cy="1463040"/>
        </p:xfrm>
        <a:graphic>
          <a:graphicData uri="http://schemas.openxmlformats.org/drawingml/2006/table">
            <a:tbl>
              <a:tblPr/>
              <a:tblGrid>
                <a:gridCol w="7081837"/>
                <a:gridCol w="838200"/>
              </a:tblGrid>
              <a:tr h="965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0000FF"/>
                          </a:solidFill>
                          <a:effectLst/>
                          <a:latin typeface="Rockwell"/>
                        </a:rPr>
                        <a:t>Ventilação não invasiva: evidências e dúvidas (XX Congresso Brasileiro de Perinatologia, 22-24/11/2010, Rio de Janeiro)</a:t>
                      </a:r>
                      <a:r>
                        <a:rPr kumimoji="0" lang="pt-BR" sz="1800" b="0" i="0" u="none" strike="noStrike" cap="none" normalizeH="0" baseline="0" smtClean="0">
                          <a:ln>
                            <a:noFill/>
                          </a:ln>
                          <a:solidFill>
                            <a:srgbClr val="0000FF"/>
                          </a:solidFill>
                          <a:effectLst/>
                          <a:latin typeface="Rockwell"/>
                        </a:rPr>
                        <a:t/>
                      </a:r>
                      <a:br>
                        <a:rPr kumimoji="0" lang="pt-BR" sz="1800" b="0" i="0" u="none" strike="noStrike" cap="none" normalizeH="0" baseline="0" smtClean="0">
                          <a:ln>
                            <a:noFill/>
                          </a:ln>
                          <a:solidFill>
                            <a:srgbClr val="0000FF"/>
                          </a:solidFill>
                          <a:effectLst/>
                          <a:latin typeface="Rockwell"/>
                        </a:rPr>
                      </a:br>
                      <a:r>
                        <a:rPr kumimoji="0" lang="pt-BR" sz="1800" b="0" i="0" u="none" strike="noStrike" cap="none" normalizeH="0" baseline="0" smtClean="0">
                          <a:ln>
                            <a:noFill/>
                          </a:ln>
                          <a:solidFill>
                            <a:srgbClr val="0000FF"/>
                          </a:solidFill>
                          <a:effectLst/>
                          <a:latin typeface="Rockwell"/>
                        </a:rPr>
                        <a:t>Autor(es): Guilherme Sant´Anna. Realizado por Paulo R. Margotto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FF"/>
                          </a:solidFill>
                          <a:effectLst/>
                          <a:latin typeface="Rockwell"/>
                          <a:hlinkClick r:id="rId2"/>
                        </a:rPr>
                        <a:t>  </a:t>
                      </a:r>
                      <a:r>
                        <a:rPr kumimoji="0" lang="pt-BR" sz="1800" b="0" i="0" u="none" strike="noStrike" cap="none" normalizeH="0" baseline="0" smtClean="0">
                          <a:ln>
                            <a:noFill/>
                          </a:ln>
                          <a:solidFill>
                            <a:srgbClr val="0000FF"/>
                          </a:solidFill>
                          <a:effectLst/>
                          <a:latin typeface="Rockwell"/>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0678" name="Picture 22" descr="link2">
            <a:hlinkClick r:id="rId2"/>
          </p:cNvPr>
          <p:cNvPicPr>
            <a:picLocks noChangeAspect="1" noChangeArrowheads="1"/>
          </p:cNvPicPr>
          <p:nvPr/>
        </p:nvPicPr>
        <p:blipFill>
          <a:blip r:embed="rId3"/>
          <a:srcRect/>
          <a:stretch>
            <a:fillRect/>
          </a:stretch>
        </p:blipFill>
        <p:spPr bwMode="auto">
          <a:xfrm>
            <a:off x="7740650" y="620713"/>
            <a:ext cx="352425" cy="285750"/>
          </a:xfrm>
          <a:prstGeom prst="rect">
            <a:avLst/>
          </a:prstGeom>
          <a:noFill/>
        </p:spPr>
      </p:pic>
      <p:sp>
        <p:nvSpPr>
          <p:cNvPr id="70692" name="AutoShape 36"/>
          <p:cNvSpPr>
            <a:spLocks noChangeArrowheads="1"/>
          </p:cNvSpPr>
          <p:nvPr/>
        </p:nvSpPr>
        <p:spPr bwMode="auto">
          <a:xfrm>
            <a:off x="7740650" y="6237288"/>
            <a:ext cx="615950" cy="342900"/>
          </a:xfrm>
          <a:prstGeom prst="rightArrow">
            <a:avLst>
              <a:gd name="adj1" fmla="val 50000"/>
              <a:gd name="adj2" fmla="val 44907"/>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4294967295"/>
          </p:nvPr>
        </p:nvSpPr>
        <p:spPr>
          <a:xfrm>
            <a:off x="395288" y="520700"/>
            <a:ext cx="8229600" cy="6337300"/>
          </a:xfrm>
        </p:spPr>
        <p:txBody>
          <a:bodyPr/>
          <a:lstStyle/>
          <a:p>
            <a:pPr>
              <a:lnSpc>
                <a:spcPct val="80000"/>
              </a:lnSpc>
            </a:pPr>
            <a:r>
              <a:rPr lang="pt-BR" sz="1600" b="1" smtClean="0"/>
              <a:t>PÓS-EXTUBAÇÃO</a:t>
            </a:r>
            <a:r>
              <a:rPr lang="pt-BR" sz="1600" smtClean="0"/>
              <a:t>:</a:t>
            </a:r>
          </a:p>
          <a:p>
            <a:pPr>
              <a:lnSpc>
                <a:spcPct val="80000"/>
              </a:lnSpc>
            </a:pPr>
            <a:r>
              <a:rPr lang="pt-BR" sz="1600" smtClean="0"/>
              <a:t>Esta é a indicação mais comum.</a:t>
            </a:r>
          </a:p>
          <a:p>
            <a:pPr>
              <a:lnSpc>
                <a:spcPct val="80000"/>
              </a:lnSpc>
            </a:pPr>
            <a:r>
              <a:rPr lang="pt-BR" sz="1600" smtClean="0"/>
              <a:t>Revisão da Cochrane, de 2001, com base em 3 estudos clínicos randomizados, não multicêntricos mostrou que o uso da VNI sincronizada reduza a incidência da falha de extubação (RR 0.21; IC:0.10, 0.45), RD -0.32 (-0.45, -0.20), NNT 3 (2, 5). Vejam que é necessário tratar 3 RN com a VNI para evitar 1 falha de extubação. Não houve relato de perfuração gástrica. (</a:t>
            </a:r>
            <a:r>
              <a:rPr lang="pt-BR" sz="1600" smtClean="0">
                <a:hlinkClick r:id="rId2"/>
              </a:rPr>
              <a:t>Nasal intermittent positive pressure ventilation (NIPPV) versus nasal continuous positive airway pressure (NCPAP) for preterm neonates after extubation</a:t>
            </a:r>
            <a:r>
              <a:rPr lang="pt-BR" sz="1600" smtClean="0"/>
              <a:t>). </a:t>
            </a:r>
            <a:r>
              <a:rPr lang="en-US" sz="1600" smtClean="0"/>
              <a:t>Davis PG, Lemyre B, de Paoli AG. Cochrane Database Syst Rev. 2001;(3):CD003212. Review. </a:t>
            </a:r>
            <a:r>
              <a:rPr lang="en-US" sz="1600" b="1" smtClean="0"/>
              <a:t>Artigo Integral.</a:t>
            </a:r>
            <a:endParaRPr lang="en-US" sz="1600" smtClean="0"/>
          </a:p>
          <a:p>
            <a:pPr>
              <a:lnSpc>
                <a:spcPct val="80000"/>
              </a:lnSpc>
            </a:pPr>
            <a:r>
              <a:rPr lang="en-US" sz="1600" smtClean="0"/>
              <a:t>	Na Inglaterra, 60% usam a VNI pós- extubação (</a:t>
            </a:r>
            <a:r>
              <a:rPr lang="en-US" sz="1600" smtClean="0">
                <a:hlinkClick r:id="rId3"/>
              </a:rPr>
              <a:t>Neonatal nasal intermittent positive pressure ventilation: a survey of practice in England. </a:t>
            </a:r>
            <a:r>
              <a:rPr lang="en-US" sz="1600" smtClean="0"/>
              <a:t> </a:t>
            </a:r>
            <a:r>
              <a:rPr lang="pt-BR" sz="1600" smtClean="0"/>
              <a:t>Owen LS, Morley CJ, Davis PG. Arch Dis Child Fetal Neonatal Ed. 2008 Mar;93(2):F148-50); na Espanha, usam a VNI pós-extubação em 74% e no Canadá, mais de  50% também usam VNI pós- extubação. O detalhe é este: a maioria das UTI Neonatais usa a VNI sem sincronização. Vejam que na metanálise da Cochrane, os estudos usaram a VNI sincronizada. As conclusões: as taxas de falha de extubação quando o RN é extubado para o CPAP varia entre 18-57% e com a extubação para VNI, a falha é muito menor. </a:t>
            </a:r>
          </a:p>
          <a:p>
            <a:pPr>
              <a:lnSpc>
                <a:spcPct val="80000"/>
              </a:lnSpc>
            </a:pPr>
            <a:r>
              <a:rPr lang="pt-BR" sz="1600" smtClean="0"/>
              <a:t>	</a:t>
            </a:r>
            <a:r>
              <a:rPr lang="pt-PT" sz="1600" smtClean="0"/>
              <a:t>Estudos recentes em animais de laboratório mostraram que o suporte ventilatório nasal no período neonatal, pode alterar significativamente a função da laringe. Isso inclui o fechamento laríngeo ativo contra a ventilação com pressão positiva intermitente, o que pode limitar a ventilação pulmonar e inibição da deglutição não nutritiva, o que pode atrasar a maturação da deglutição. Essas novas descobertas são extremamente relevantes para a assistência respiratória neonatal. </a:t>
            </a:r>
            <a:r>
              <a:rPr lang="en-US" sz="1600" smtClean="0"/>
              <a:t>(</a:t>
            </a:r>
            <a:r>
              <a:rPr lang="en-US" sz="1600" smtClean="0">
                <a:hlinkClick r:id="rId4"/>
              </a:rPr>
              <a:t>Laryngeal function and nasal ventilatory support in the neonatal period.</a:t>
            </a:r>
            <a:r>
              <a:rPr lang="en-US" sz="1600" smtClean="0"/>
              <a:t> Praud JP, Samson N, Moreau-Bussière F. Paediatr Respir Rev. 2006;7 Suppl 1:S180-2).</a:t>
            </a:r>
            <a:endParaRPr lang="pt-BR" sz="1600"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4294967295"/>
          </p:nvPr>
        </p:nvSpPr>
        <p:spPr/>
        <p:txBody>
          <a:bodyPr/>
          <a:lstStyle/>
          <a:p>
            <a:r>
              <a:rPr lang="pt-BR" smtClean="0">
                <a:solidFill>
                  <a:srgbClr val="FFFF00"/>
                </a:solidFill>
              </a:rPr>
              <a:t>Objetivo deste estudo</a:t>
            </a:r>
            <a:r>
              <a:rPr lang="pt-BR" smtClean="0"/>
              <a:t>: </a:t>
            </a:r>
            <a:r>
              <a:rPr lang="pt-BR" smtClean="0">
                <a:effectLst>
                  <a:outerShdw blurRad="38100" dist="38100" dir="2700000" algn="tl">
                    <a:srgbClr val="676A55"/>
                  </a:outerShdw>
                </a:effectLst>
              </a:rPr>
              <a:t>Determinar em RN com Síndrome Angústia Respiratória (SDR) se a ventilação nasal por pressão positiva intermitente (VNPPI) precoce comparada com CPAP diminuiu a necessidade de ventilação mecânica</a:t>
            </a:r>
          </a:p>
        </p:txBody>
      </p:sp>
      <p:graphicFrame>
        <p:nvGraphicFramePr>
          <p:cNvPr id="72722" name="Group 18"/>
          <p:cNvGraphicFramePr>
            <a:graphicFrameLocks noGrp="1"/>
          </p:cNvGraphicFramePr>
          <p:nvPr/>
        </p:nvGraphicFramePr>
        <p:xfrm>
          <a:off x="684213" y="188913"/>
          <a:ext cx="7991475" cy="1465263"/>
        </p:xfrm>
        <a:graphic>
          <a:graphicData uri="http://schemas.openxmlformats.org/drawingml/2006/table">
            <a:tbl>
              <a:tblPr/>
              <a:tblGrid>
                <a:gridCol w="7146925"/>
                <a:gridCol w="844550"/>
              </a:tblGrid>
              <a:tr h="1465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0000FF"/>
                          </a:solidFill>
                          <a:effectLst/>
                          <a:latin typeface="Rockwell"/>
                        </a:rPr>
                        <a:t>Ventilação Não Invasiva para Síndrome de Angústia Respiratória: um ensaio clínico randomizado</a:t>
                      </a:r>
                      <a:r>
                        <a:rPr kumimoji="0" lang="pt-BR" sz="1800" b="0" i="0" u="none" strike="noStrike" cap="none" normalizeH="0" baseline="0" smtClean="0">
                          <a:ln>
                            <a:noFill/>
                          </a:ln>
                          <a:solidFill>
                            <a:srgbClr val="0000FF"/>
                          </a:solidFill>
                          <a:effectLst/>
                          <a:latin typeface="Rockwell"/>
                        </a:rPr>
                        <a:t/>
                      </a:r>
                      <a:br>
                        <a:rPr kumimoji="0" lang="pt-BR" sz="1800" b="0" i="0" u="none" strike="noStrike" cap="none" normalizeH="0" baseline="0" smtClean="0">
                          <a:ln>
                            <a:noFill/>
                          </a:ln>
                          <a:solidFill>
                            <a:srgbClr val="0000FF"/>
                          </a:solidFill>
                          <a:effectLst/>
                          <a:latin typeface="Rockwell"/>
                        </a:rPr>
                      </a:br>
                      <a:r>
                        <a:rPr kumimoji="0" lang="pt-BR" sz="1800" b="0" i="0" u="none" strike="noStrike" cap="none" normalizeH="0" baseline="0" smtClean="0">
                          <a:ln>
                            <a:noFill/>
                          </a:ln>
                          <a:solidFill>
                            <a:srgbClr val="0000FF"/>
                          </a:solidFill>
                          <a:effectLst/>
                          <a:latin typeface="Rockwell"/>
                        </a:rPr>
                        <a:t>Autor(es): Jucille Meneses, Vineet Bhandari, Joao Guilherme Alves and Delia Herrmann. Apresentação: Luciana Meister, Rosenelle Araújo, Suellen Mendes, Paulo R. Margotto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Rockwell"/>
                          <a:hlinkClick r:id="rId2"/>
                        </a:rPr>
                        <a:t>  </a:t>
                      </a:r>
                      <a:r>
                        <a:rPr kumimoji="0" lang="pt-BR" sz="1800" b="0" i="0" u="none" strike="noStrike" cap="none" normalizeH="0" baseline="0" smtClean="0">
                          <a:ln>
                            <a:noFill/>
                          </a:ln>
                          <a:solidFill>
                            <a:schemeClr val="tx1"/>
                          </a:solidFill>
                          <a:effectLst/>
                          <a:latin typeface="Rockwell"/>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2710" name="Picture 6" descr="link2">
            <a:hlinkClick r:id="rId2"/>
          </p:cNvPr>
          <p:cNvPicPr>
            <a:picLocks noChangeAspect="1" noChangeArrowheads="1"/>
          </p:cNvPicPr>
          <p:nvPr/>
        </p:nvPicPr>
        <p:blipFill>
          <a:blip r:embed="rId3"/>
          <a:srcRect/>
          <a:stretch>
            <a:fillRect/>
          </a:stretch>
        </p:blipFill>
        <p:spPr bwMode="auto">
          <a:xfrm>
            <a:off x="7812088" y="333375"/>
            <a:ext cx="352425" cy="285750"/>
          </a:xfrm>
          <a:prstGeom prst="rect">
            <a:avLst/>
          </a:prstGeom>
          <a:noFill/>
        </p:spPr>
      </p:pic>
      <p:sp>
        <p:nvSpPr>
          <p:cNvPr id="72723" name="AutoShape 19"/>
          <p:cNvSpPr>
            <a:spLocks noChangeArrowheads="1"/>
          </p:cNvSpPr>
          <p:nvPr/>
        </p:nvSpPr>
        <p:spPr bwMode="auto">
          <a:xfrm>
            <a:off x="7740650" y="6237288"/>
            <a:ext cx="615950" cy="342900"/>
          </a:xfrm>
          <a:prstGeom prst="rightArrow">
            <a:avLst>
              <a:gd name="adj1" fmla="val 50000"/>
              <a:gd name="adj2" fmla="val 44907"/>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p:cNvSpPr>
          <p:nvPr>
            <p:ph type="body" idx="4294967295"/>
          </p:nvPr>
        </p:nvSpPr>
        <p:spPr>
          <a:xfrm>
            <a:off x="539750" y="260350"/>
            <a:ext cx="8229600" cy="4525963"/>
          </a:xfrm>
        </p:spPr>
        <p:txBody>
          <a:bodyPr/>
          <a:lstStyle/>
          <a:p>
            <a:pPr>
              <a:lnSpc>
                <a:spcPct val="70000"/>
              </a:lnSpc>
            </a:pPr>
            <a:r>
              <a:rPr lang="pt-BR" sz="3000" b="1" smtClean="0">
                <a:effectLst>
                  <a:outerShdw blurRad="38100" dist="38100" dir="2700000" algn="tl">
                    <a:srgbClr val="676A55"/>
                  </a:outerShdw>
                </a:effectLst>
              </a:rPr>
              <a:t>Desfecho Primário</a:t>
            </a:r>
          </a:p>
          <a:p>
            <a:pPr lvl="1">
              <a:lnSpc>
                <a:spcPct val="70000"/>
              </a:lnSpc>
              <a:buFontTx/>
              <a:buNone/>
            </a:pPr>
            <a:r>
              <a:rPr lang="pt-BR" sz="2300" smtClean="0">
                <a:effectLst>
                  <a:outerShdw blurRad="38100" dist="38100" dir="2700000" algn="tl">
                    <a:srgbClr val="676A55"/>
                  </a:outerShdw>
                </a:effectLst>
              </a:rPr>
              <a:t>falha da ventilação não-invasiva dentro das primeiras 72h </a:t>
            </a:r>
            <a:r>
              <a:rPr lang="pt-BR" sz="2300" smtClean="0">
                <a:effectLst>
                  <a:outerShdw blurRad="38100" dist="38100" dir="2700000" algn="tl">
                    <a:srgbClr val="676A55"/>
                  </a:outerShdw>
                </a:effectLst>
                <a:sym typeface="Wingdings" pitchFamily="2" charset="2"/>
              </a:rPr>
              <a:t> necessidade de intubação.</a:t>
            </a:r>
          </a:p>
          <a:p>
            <a:endParaRPr lang="pt-BR" smtClean="0"/>
          </a:p>
        </p:txBody>
      </p:sp>
      <p:pic>
        <p:nvPicPr>
          <p:cNvPr id="73732" name="Picture 4"/>
          <p:cNvPicPr>
            <a:picLocks noChangeAspect="1" noChangeArrowheads="1"/>
          </p:cNvPicPr>
          <p:nvPr/>
        </p:nvPicPr>
        <p:blipFill>
          <a:blip r:embed="rId2"/>
          <a:srcRect/>
          <a:stretch>
            <a:fillRect/>
          </a:stretch>
        </p:blipFill>
        <p:spPr bwMode="auto">
          <a:xfrm>
            <a:off x="755650" y="1700213"/>
            <a:ext cx="7643813" cy="4953000"/>
          </a:xfrm>
          <a:prstGeom prst="rect">
            <a:avLst/>
          </a:prstGeom>
          <a:noFill/>
        </p:spPr>
      </p:pic>
      <p:sp>
        <p:nvSpPr>
          <p:cNvPr id="73733" name="Oval 5"/>
          <p:cNvSpPr>
            <a:spLocks noChangeArrowheads="1"/>
          </p:cNvSpPr>
          <p:nvPr/>
        </p:nvSpPr>
        <p:spPr bwMode="auto">
          <a:xfrm>
            <a:off x="2771775" y="1196975"/>
            <a:ext cx="3168650" cy="554038"/>
          </a:xfrm>
          <a:prstGeom prst="ellipse">
            <a:avLst/>
          </a:prstGeom>
          <a:solidFill>
            <a:schemeClr val="accent1"/>
          </a:solidFill>
          <a:ln w="9525">
            <a:solidFill>
              <a:schemeClr val="tx1"/>
            </a:solidFill>
            <a:round/>
            <a:headEnd/>
            <a:tailEnd/>
          </a:ln>
          <a:effectLst/>
        </p:spPr>
        <p:txBody>
          <a:bodyPr wrap="none" anchor="ctr"/>
          <a:lstStyle/>
          <a:p>
            <a:pPr algn="ctr"/>
            <a:r>
              <a:rPr lang="pt-BR"/>
              <a:t>Resultado</a:t>
            </a:r>
          </a:p>
        </p:txBody>
      </p:sp>
      <p:sp>
        <p:nvSpPr>
          <p:cNvPr id="73734" name="AutoShape 6"/>
          <p:cNvSpPr>
            <a:spLocks noChangeArrowheads="1"/>
          </p:cNvSpPr>
          <p:nvPr/>
        </p:nvSpPr>
        <p:spPr bwMode="auto">
          <a:xfrm>
            <a:off x="8528050" y="6515100"/>
            <a:ext cx="615950" cy="342900"/>
          </a:xfrm>
          <a:prstGeom prst="rightArrow">
            <a:avLst>
              <a:gd name="adj1" fmla="val 50000"/>
              <a:gd name="adj2" fmla="val 44907"/>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4294967295"/>
          </p:nvPr>
        </p:nvSpPr>
        <p:spPr>
          <a:xfrm>
            <a:off x="611188" y="188913"/>
            <a:ext cx="8229600" cy="4525962"/>
          </a:xfrm>
        </p:spPr>
        <p:txBody>
          <a:bodyPr/>
          <a:lstStyle/>
          <a:p>
            <a:r>
              <a:rPr lang="pt-BR" b="1" smtClean="0">
                <a:effectLst>
                  <a:outerShdw blurRad="38100" dist="38100" dir="2700000" algn="tl">
                    <a:srgbClr val="676A55"/>
                  </a:outerShdw>
                </a:effectLst>
              </a:rPr>
              <a:t>Desfechos Secundários</a:t>
            </a:r>
          </a:p>
          <a:p>
            <a:pPr lvl="1">
              <a:buFontTx/>
              <a:buNone/>
            </a:pPr>
            <a:r>
              <a:rPr lang="pt-BR" sz="1600" smtClean="0">
                <a:effectLst>
                  <a:outerShdw blurRad="38100" dist="38100" dir="2700000" algn="tl">
                    <a:srgbClr val="676A55"/>
                  </a:outerShdw>
                </a:effectLst>
              </a:rPr>
              <a:t>      -duração total de ventilação por tubo endotraqueal;</a:t>
            </a:r>
          </a:p>
          <a:p>
            <a:pPr lvl="2">
              <a:buFont typeface="Wingdings 2" pitchFamily="18" charset="2"/>
              <a:buNone/>
            </a:pPr>
            <a:r>
              <a:rPr lang="pt-BR" sz="1600" smtClean="0">
                <a:effectLst>
                  <a:outerShdw blurRad="38100" dist="38100" dir="2700000" algn="tl">
                    <a:srgbClr val="676A55"/>
                  </a:outerShdw>
                </a:effectLst>
              </a:rPr>
              <a:t>  -duração total no CPAP;</a:t>
            </a:r>
          </a:p>
          <a:p>
            <a:pPr lvl="2">
              <a:buFont typeface="Wingdings 2" pitchFamily="18" charset="2"/>
              <a:buNone/>
            </a:pPr>
            <a:r>
              <a:rPr lang="pt-BR" sz="1600" smtClean="0">
                <a:effectLst>
                  <a:outerShdw blurRad="38100" dist="38100" dir="2700000" algn="tl">
                    <a:srgbClr val="676A55"/>
                  </a:outerShdw>
                </a:effectLst>
              </a:rPr>
              <a:t>  -tempo em suplementação de O2;</a:t>
            </a:r>
          </a:p>
          <a:p>
            <a:pPr lvl="2">
              <a:buFont typeface="Wingdings 2" pitchFamily="18" charset="2"/>
              <a:buNone/>
            </a:pPr>
            <a:r>
              <a:rPr lang="pt-BR" sz="1600" smtClean="0">
                <a:effectLst>
                  <a:outerShdw blurRad="38100" dist="38100" dir="2700000" algn="tl">
                    <a:srgbClr val="676A55"/>
                  </a:outerShdw>
                </a:effectLst>
              </a:rPr>
              <a:t>  -incidência de pneumotórax;</a:t>
            </a:r>
          </a:p>
          <a:p>
            <a:pPr lvl="2">
              <a:buFont typeface="Wingdings 2" pitchFamily="18" charset="2"/>
              <a:buNone/>
            </a:pPr>
            <a:r>
              <a:rPr lang="pt-BR" sz="1600" smtClean="0">
                <a:effectLst>
                  <a:outerShdw blurRad="38100" dist="38100" dir="2700000" algn="tl">
                    <a:srgbClr val="676A55"/>
                  </a:outerShdw>
                </a:effectLst>
              </a:rPr>
              <a:t>   -</a:t>
            </a:r>
            <a:r>
              <a:rPr lang="pt-BR" sz="1600" b="1" smtClean="0">
                <a:solidFill>
                  <a:srgbClr val="FFFF00"/>
                </a:solidFill>
                <a:effectLst>
                  <a:outerShdw blurRad="38100" dist="38100" dir="2700000" algn="tl">
                    <a:srgbClr val="FFFFFF"/>
                  </a:outerShdw>
                </a:effectLst>
              </a:rPr>
              <a:t>Incidência de DBP.</a:t>
            </a:r>
          </a:p>
          <a:p>
            <a:endParaRPr lang="pt-BR" sz="1600" b="1" smtClean="0">
              <a:solidFill>
                <a:srgbClr val="FFFF00"/>
              </a:solidFill>
            </a:endParaRPr>
          </a:p>
        </p:txBody>
      </p:sp>
      <p:pic>
        <p:nvPicPr>
          <p:cNvPr id="74756" name="Picture 8"/>
          <p:cNvPicPr>
            <a:picLocks noChangeAspect="1" noChangeArrowheads="1"/>
          </p:cNvPicPr>
          <p:nvPr/>
        </p:nvPicPr>
        <p:blipFill>
          <a:blip r:embed="rId2"/>
          <a:srcRect/>
          <a:stretch>
            <a:fillRect/>
          </a:stretch>
        </p:blipFill>
        <p:spPr bwMode="auto">
          <a:xfrm>
            <a:off x="2124075" y="2205038"/>
            <a:ext cx="5365750" cy="3529012"/>
          </a:xfrm>
          <a:prstGeom prst="rect">
            <a:avLst/>
          </a:prstGeom>
          <a:noFill/>
          <a:ln w="9525">
            <a:noFill/>
            <a:miter lim="800000"/>
            <a:headEnd/>
            <a:tailEnd/>
          </a:ln>
        </p:spPr>
      </p:pic>
      <p:sp>
        <p:nvSpPr>
          <p:cNvPr id="74757" name="Oval 5"/>
          <p:cNvSpPr>
            <a:spLocks noChangeArrowheads="1"/>
          </p:cNvSpPr>
          <p:nvPr/>
        </p:nvSpPr>
        <p:spPr bwMode="auto">
          <a:xfrm>
            <a:off x="323850" y="5661025"/>
            <a:ext cx="8820150" cy="1052513"/>
          </a:xfrm>
          <a:prstGeom prst="ellipse">
            <a:avLst/>
          </a:prstGeom>
          <a:solidFill>
            <a:schemeClr val="accent1"/>
          </a:solidFill>
          <a:ln w="9525">
            <a:solidFill>
              <a:schemeClr val="tx1"/>
            </a:solidFill>
            <a:round/>
            <a:headEnd/>
            <a:tailEnd/>
          </a:ln>
          <a:effectLst/>
        </p:spPr>
        <p:txBody>
          <a:bodyPr wrap="none" anchor="ctr"/>
          <a:lstStyle/>
          <a:p>
            <a:pPr algn="ctr"/>
            <a:endParaRPr lang="pt-BR"/>
          </a:p>
          <a:p>
            <a:pPr algn="ctr"/>
            <a:r>
              <a:rPr lang="pt-BR" sz="1600"/>
              <a:t>As taxas referentes aos desfechos secundários não diferiram significativamente entre </a:t>
            </a:r>
          </a:p>
          <a:p>
            <a:pPr algn="ctr"/>
            <a:r>
              <a:rPr lang="pt-BR" sz="1600"/>
              <a:t>os dois grupos.</a:t>
            </a:r>
          </a:p>
          <a:p>
            <a:pPr algn="ctr"/>
            <a:endParaRPr lang="pt-BR" sz="1600"/>
          </a:p>
        </p:txBody>
      </p:sp>
      <p:sp>
        <p:nvSpPr>
          <p:cNvPr id="74758" name="AutoShape 6"/>
          <p:cNvSpPr>
            <a:spLocks noChangeArrowheads="1"/>
          </p:cNvSpPr>
          <p:nvPr/>
        </p:nvSpPr>
        <p:spPr bwMode="auto">
          <a:xfrm>
            <a:off x="8528050" y="6515100"/>
            <a:ext cx="615950" cy="342900"/>
          </a:xfrm>
          <a:prstGeom prst="rightArrow">
            <a:avLst>
              <a:gd name="adj1" fmla="val 50000"/>
              <a:gd name="adj2" fmla="val 44907"/>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4294967295"/>
          </p:nvPr>
        </p:nvSpPr>
        <p:spPr/>
        <p:txBody>
          <a:bodyPr/>
          <a:lstStyle/>
          <a:p>
            <a:r>
              <a:rPr lang="pt-BR" smtClean="0">
                <a:effectLst>
                  <a:outerShdw blurRad="38100" dist="38100" dir="2700000" algn="tl">
                    <a:srgbClr val="676A55"/>
                  </a:outerShdw>
                </a:effectLst>
              </a:rPr>
              <a:t>RN com peso &gt;1000g tiveram uma significativa diminuição na taxa de falha no grupo do VNPPI quando comparado com os do grupo do CPAP (tabela 2)</a:t>
            </a:r>
          </a:p>
          <a:p>
            <a:endParaRPr lang="pt-BR" smtClean="0">
              <a:effectLst>
                <a:outerShdw blurRad="38100" dist="38100" dir="2700000" algn="tl">
                  <a:srgbClr val="676A55"/>
                </a:outerShdw>
              </a:effectLst>
            </a:endParaRPr>
          </a:p>
          <a:p>
            <a:r>
              <a:rPr lang="pt-BR" smtClean="0">
                <a:effectLst>
                  <a:outerShdw blurRad="38100" dist="38100" dir="2700000" algn="tl">
                    <a:srgbClr val="676A55"/>
                  </a:outerShdw>
                </a:effectLst>
              </a:rPr>
              <a:t>No grupo do CPAP 18% de RN não necessitaram de intubação e nem de surfactante e no grupo VNPPI essa taxa foi de 19%. </a:t>
            </a:r>
          </a:p>
          <a:p>
            <a:endParaRPr lang="pt-BR" smtClean="0"/>
          </a:p>
        </p:txBody>
      </p:sp>
      <p:sp>
        <p:nvSpPr>
          <p:cNvPr id="71707" name="AutoShape 27"/>
          <p:cNvSpPr>
            <a:spLocks noChangeArrowheads="1"/>
          </p:cNvSpPr>
          <p:nvPr/>
        </p:nvSpPr>
        <p:spPr bwMode="auto">
          <a:xfrm>
            <a:off x="7740650" y="6237288"/>
            <a:ext cx="615950" cy="342900"/>
          </a:xfrm>
          <a:prstGeom prst="rightArrow">
            <a:avLst>
              <a:gd name="adj1" fmla="val 50000"/>
              <a:gd name="adj2" fmla="val 44907"/>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idx="4294967295"/>
          </p:nvPr>
        </p:nvSpPr>
        <p:spPr bwMode="auto">
          <a:xfrm>
            <a:off x="468313" y="260350"/>
            <a:ext cx="8229600" cy="1143000"/>
          </a:xfrm>
          <a:noFill/>
        </p:spPr>
        <p:txBody>
          <a:bodyPr vert="horz" wrap="square" lIns="91440" tIns="45720" bIns="45720" numCol="1" anchorCtr="0" compatLnSpc="1">
            <a:prstTxWarp prst="textNoShape">
              <a:avLst/>
            </a:prstTxWarp>
            <a:normAutofit fontScale="90000"/>
          </a:bodyPr>
          <a:lstStyle/>
          <a:p>
            <a:pPr algn="ctr"/>
            <a:r>
              <a:rPr lang="pt-BR" sz="4200" smtClean="0">
                <a:effectLst/>
              </a:rPr>
              <a:t>Conclusão do presente estudo de Meneses  et al</a:t>
            </a:r>
          </a:p>
        </p:txBody>
      </p:sp>
      <p:sp>
        <p:nvSpPr>
          <p:cNvPr id="75779" name="Rectangle 3"/>
          <p:cNvSpPr>
            <a:spLocks noGrp="1"/>
          </p:cNvSpPr>
          <p:nvPr>
            <p:ph type="body" idx="4294967295"/>
          </p:nvPr>
        </p:nvSpPr>
        <p:spPr/>
        <p:txBody>
          <a:bodyPr/>
          <a:lstStyle/>
          <a:p>
            <a:r>
              <a:rPr lang="pt-BR" sz="2000" smtClean="0">
                <a:solidFill>
                  <a:srgbClr val="FF3300"/>
                </a:solidFill>
                <a:effectLst>
                  <a:outerShdw blurRad="38100" dist="38100" dir="2700000" algn="tl">
                    <a:srgbClr val="FFFFFF"/>
                  </a:outerShdw>
                </a:effectLst>
              </a:rPr>
              <a:t>O presente estudo não evidenciou diferenças na incidência e severidade da DBP ou na sobrevivência sem DBP para os RN submetidos a NIPPV versus NCPAP.</a:t>
            </a:r>
            <a:r>
              <a:rPr lang="pt-BR" sz="2000" smtClean="0">
                <a:effectLst>
                  <a:outerShdw blurRad="38100" dist="38100" dir="2700000" algn="tl">
                    <a:srgbClr val="676A55"/>
                  </a:outerShdw>
                </a:effectLst>
              </a:rPr>
              <a:t>No entanto, neste estudo não foram encontradas diferenças significativas em outros desfechos avaliados como  enterocolite necrosante e o tempo para atingir a dieta plena foi o mesmo em ambos os grupos</a:t>
            </a:r>
          </a:p>
          <a:p>
            <a:pPr lvl="1">
              <a:lnSpc>
                <a:spcPct val="90000"/>
              </a:lnSpc>
            </a:pPr>
            <a:endParaRPr lang="pt-BR" sz="2000" smtClean="0">
              <a:effectLst>
                <a:outerShdw blurRad="38100" dist="38100" dir="2700000" algn="tl">
                  <a:srgbClr val="676A55"/>
                </a:outerShdw>
              </a:effectLst>
            </a:endParaRPr>
          </a:p>
          <a:p>
            <a:pPr>
              <a:lnSpc>
                <a:spcPct val="60000"/>
              </a:lnSpc>
            </a:pPr>
            <a:r>
              <a:rPr lang="pt-BR" sz="2000" smtClean="0">
                <a:effectLst>
                  <a:outerShdw blurRad="38100" dist="38100" dir="2700000" algn="tl">
                    <a:srgbClr val="676A55"/>
                  </a:outerShdw>
                </a:effectLst>
                <a:latin typeface="Times New Roman" pitchFamily="18" charset="0"/>
              </a:rPr>
              <a:t>Os resultados do presente  estudo sugerem que a VNPPI é plausível e segura e pode ter efeitos benéficos quando comparada ao CPAP, particularmente para </a:t>
            </a:r>
            <a:r>
              <a:rPr lang="pt-BR" sz="2000" smtClean="0">
                <a:solidFill>
                  <a:srgbClr val="FFFF00"/>
                </a:solidFill>
                <a:effectLst>
                  <a:outerShdw blurRad="38100" dist="38100" dir="2700000" algn="tl">
                    <a:srgbClr val="FFFFFF"/>
                  </a:outerShdw>
                </a:effectLst>
                <a:latin typeface="Times New Roman" pitchFamily="18" charset="0"/>
              </a:rPr>
              <a:t>RN com peso ao nascer superior a 1000g.</a:t>
            </a:r>
          </a:p>
          <a:p>
            <a:pPr>
              <a:lnSpc>
                <a:spcPct val="60000"/>
              </a:lnSpc>
            </a:pPr>
            <a:endParaRPr lang="pt-BR" sz="2000" smtClean="0">
              <a:solidFill>
                <a:srgbClr val="FFFF00"/>
              </a:solidFill>
              <a:effectLst>
                <a:outerShdw blurRad="38100" dist="38100" dir="2700000" algn="tl">
                  <a:srgbClr val="FFFFFF"/>
                </a:outerShdw>
              </a:effectLst>
              <a:latin typeface="Times New Roman" pitchFamily="18" charset="0"/>
            </a:endParaRPr>
          </a:p>
          <a:p>
            <a:pPr>
              <a:lnSpc>
                <a:spcPct val="60000"/>
              </a:lnSpc>
            </a:pPr>
            <a:r>
              <a:rPr lang="pt-BR" sz="2000" smtClean="0">
                <a:effectLst>
                  <a:outerShdw blurRad="38100" dist="38100" dir="2700000" algn="tl">
                    <a:srgbClr val="676A55"/>
                  </a:outerShdw>
                </a:effectLst>
                <a:latin typeface="Times New Roman" pitchFamily="18" charset="0"/>
              </a:rPr>
              <a:t>Os autores  sugerem </a:t>
            </a:r>
            <a:r>
              <a:rPr lang="pt-BR" sz="2000" smtClean="0">
                <a:solidFill>
                  <a:srgbClr val="FF9900"/>
                </a:solidFill>
                <a:effectLst>
                  <a:outerShdw blurRad="38100" dist="38100" dir="2700000" algn="tl">
                    <a:srgbClr val="FFFFFF"/>
                  </a:outerShdw>
                </a:effectLst>
                <a:latin typeface="Times New Roman" pitchFamily="18" charset="0"/>
              </a:rPr>
              <a:t>estudos adicionais randomizados e controlados com poder adequado   para determinar se a NIPPV nos RN &lt;1000g como forma inicial de suporte (iniciado logo após o nascimento) ou após breve intubação e surfactante precoce pode afetar a DBP e desfechos a longo prazo.</a:t>
            </a:r>
          </a:p>
          <a:p>
            <a:pPr>
              <a:lnSpc>
                <a:spcPct val="60000"/>
              </a:lnSpc>
            </a:pPr>
            <a:endParaRPr lang="pt-BR" sz="2000" smtClean="0">
              <a:solidFill>
                <a:srgbClr val="FF9900"/>
              </a:solidFill>
              <a:effectLst>
                <a:outerShdw blurRad="38100" dist="38100" dir="2700000" algn="tl">
                  <a:srgbClr val="FFFFFF"/>
                </a:outerShdw>
              </a:effectLst>
              <a:latin typeface="Times New Roman" pitchFamily="18"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p:cNvSpPr>
          <p:nvPr>
            <p:ph type="body" idx="4294967295"/>
          </p:nvPr>
        </p:nvSpPr>
        <p:spPr/>
        <p:txBody>
          <a:bodyPr/>
          <a:lstStyle/>
          <a:p>
            <a:pPr>
              <a:lnSpc>
                <a:spcPct val="80000"/>
              </a:lnSpc>
            </a:pPr>
            <a:r>
              <a:rPr lang="pt-BR" sz="2800" smtClean="0"/>
              <a:t>Lactentes com sucesso no CPAP nasal precoce tiveram excelentes resultados com taxas baixas de hemorragia intraventricular e displasia broncopulmonar, logo, não se beneficiariam da intubação para oferta de surfactante profilático.</a:t>
            </a:r>
          </a:p>
          <a:p>
            <a:pPr>
              <a:lnSpc>
                <a:spcPct val="80000"/>
              </a:lnSpc>
            </a:pPr>
            <a:r>
              <a:rPr lang="pt-BR" sz="2800" smtClean="0"/>
              <a:t>No entanto, atraso da terapia com o surfactante pode ser ruim para os RN que falham no CPAPnasal.</a:t>
            </a:r>
            <a:endParaRPr lang="pt-BR" sz="2800" b="1" smtClean="0"/>
          </a:p>
          <a:p>
            <a:pPr algn="ctr">
              <a:lnSpc>
                <a:spcPct val="80000"/>
              </a:lnSpc>
              <a:buFont typeface="Wingdings 2" pitchFamily="18" charset="2"/>
              <a:buNone/>
            </a:pPr>
            <a:r>
              <a:rPr lang="pt-BR" sz="2800" b="1" smtClean="0">
                <a:solidFill>
                  <a:srgbClr val="0000FF"/>
                </a:solidFill>
              </a:rPr>
              <a:t>Assim, é importante poder identificar precocemente aqueles bebês  que vão falhar no CPAP para evitar que usem futilmente CPAP prolongado</a:t>
            </a:r>
          </a:p>
        </p:txBody>
      </p:sp>
      <p:graphicFrame>
        <p:nvGraphicFramePr>
          <p:cNvPr id="78867" name="Group 19"/>
          <p:cNvGraphicFramePr>
            <a:graphicFrameLocks noGrp="1"/>
          </p:cNvGraphicFramePr>
          <p:nvPr/>
        </p:nvGraphicFramePr>
        <p:xfrm>
          <a:off x="611188" y="404813"/>
          <a:ext cx="7848600" cy="1005840"/>
        </p:xfrm>
        <a:graphic>
          <a:graphicData uri="http://schemas.openxmlformats.org/drawingml/2006/table">
            <a:tbl>
              <a:tblPr/>
              <a:tblGrid>
                <a:gridCol w="7018337"/>
                <a:gridCol w="830263"/>
              </a:tblGrid>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Preditores de falha do CPAPnasal precoce e efeitos de v</a:t>
                      </a:r>
                      <a:r>
                        <a:rPr kumimoji="0" lang="pt-BR" sz="1200" b="1" i="0" u="none" strike="noStrike" cap="none" normalizeH="0" baseline="0" smtClean="0">
                          <a:ln>
                            <a:noFill/>
                          </a:ln>
                          <a:solidFill>
                            <a:srgbClr val="999999"/>
                          </a:solidFill>
                          <a:effectLst/>
                          <a:latin typeface="Rockwell"/>
                          <a:cs typeface="Times New Roman" pitchFamily="18" charset="0"/>
                        </a:rPr>
                        <a:t>á</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rios crit</a:t>
                      </a:r>
                      <a:r>
                        <a:rPr kumimoji="0" lang="pt-BR" sz="1200" b="1" i="0" u="none" strike="noStrike" cap="none" normalizeH="0" baseline="0" smtClean="0">
                          <a:ln>
                            <a:noFill/>
                          </a:ln>
                          <a:solidFill>
                            <a:srgbClr val="999999"/>
                          </a:solidFill>
                          <a:effectLst/>
                          <a:latin typeface="Rockwell"/>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rios de intuba</a:t>
                      </a:r>
                      <a:r>
                        <a:rPr kumimoji="0" lang="pt-BR" sz="1200" b="1" i="0" u="none" strike="noStrike" cap="none" normalizeH="0" baseline="0" smtClean="0">
                          <a:ln>
                            <a:noFill/>
                          </a:ln>
                          <a:solidFill>
                            <a:srgbClr val="999999"/>
                          </a:solidFill>
                          <a:effectLst/>
                          <a:latin typeface="Rockwel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na taxa de ventila</a:t>
                      </a:r>
                      <a:r>
                        <a:rPr kumimoji="0" lang="pt-BR" sz="1200" b="1" i="0" u="none" strike="noStrike" cap="none" normalizeH="0" baseline="0" smtClean="0">
                          <a:ln>
                            <a:noFill/>
                          </a:ln>
                          <a:solidFill>
                            <a:srgbClr val="999999"/>
                          </a:solidFill>
                          <a:effectLst/>
                          <a:latin typeface="Rockwel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mecânica nos rec</a:t>
                      </a:r>
                      <a:r>
                        <a:rPr kumimoji="0" lang="pt-BR" sz="1200" b="1" i="0" u="none" strike="noStrike" cap="none" normalizeH="0" baseline="0" smtClean="0">
                          <a:ln>
                            <a:noFill/>
                          </a:ln>
                          <a:solidFill>
                            <a:srgbClr val="999999"/>
                          </a:solidFill>
                          <a:effectLst/>
                          <a:latin typeface="Rockwell"/>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m-nascidos pr</a:t>
                      </a:r>
                      <a:r>
                        <a:rPr kumimoji="0" lang="pt-BR" sz="1200" b="1" i="0" u="none" strike="noStrike" cap="none" normalizeH="0" baseline="0" smtClean="0">
                          <a:ln>
                            <a:noFill/>
                          </a:ln>
                          <a:solidFill>
                            <a:srgbClr val="999999"/>
                          </a:solidFill>
                          <a:effectLst/>
                          <a:latin typeface="Rockwell"/>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-termos menores que 29 semanas de idade gestacional</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Fuchs, W, Lindner W et al. Apresenta</a:t>
                      </a:r>
                      <a:r>
                        <a:rPr kumimoji="0" lang="pt-BR" sz="1200" b="0" i="0" u="none" strike="noStrike" cap="none" normalizeH="0" baseline="0" smtClean="0">
                          <a:ln>
                            <a:noFill/>
                          </a:ln>
                          <a:solidFill>
                            <a:srgbClr val="999999"/>
                          </a:solidFill>
                          <a:effectLst/>
                          <a:latin typeface="Rockwell"/>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 Giovanni de P. Uzuelli, Larissa Del Bianco, Morgana Lima Maia, Thiago Vilela Castro, Paulo R. Margotto</a:t>
                      </a:r>
                      <a:endParaRPr kumimoji="0" lang="pt-BR" sz="1200" b="0" i="0" u="none" strike="noStrike" cap="none" normalizeH="0" baseline="0" smtClean="0">
                        <a:ln>
                          <a:noFill/>
                        </a:ln>
                        <a:solidFill>
                          <a:schemeClr val="tx1"/>
                        </a:solidFill>
                        <a:effectLst/>
                        <a:latin typeface="Rockwell"/>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Rockwel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8854" name="Picture 6" descr="link2">
            <a:hlinkClick r:id="rId2"/>
          </p:cNvPr>
          <p:cNvPicPr>
            <a:picLocks noChangeAspect="1" noChangeArrowheads="1"/>
          </p:cNvPicPr>
          <p:nvPr/>
        </p:nvPicPr>
        <p:blipFill>
          <a:blip r:embed="rId3"/>
          <a:srcRect/>
          <a:stretch>
            <a:fillRect/>
          </a:stretch>
        </p:blipFill>
        <p:spPr bwMode="auto">
          <a:xfrm>
            <a:off x="7667625" y="549275"/>
            <a:ext cx="352425" cy="285750"/>
          </a:xfrm>
          <a:prstGeom prst="rect">
            <a:avLst/>
          </a:prstGeom>
          <a:noFill/>
        </p:spPr>
      </p:pic>
      <p:sp>
        <p:nvSpPr>
          <p:cNvPr id="78868" name="AutoShape 20"/>
          <p:cNvSpPr>
            <a:spLocks noChangeArrowheads="1"/>
          </p:cNvSpPr>
          <p:nvPr/>
        </p:nvSpPr>
        <p:spPr bwMode="auto">
          <a:xfrm>
            <a:off x="7740650" y="6237288"/>
            <a:ext cx="615950" cy="342900"/>
          </a:xfrm>
          <a:prstGeom prst="rightArrow">
            <a:avLst>
              <a:gd name="adj1" fmla="val 50000"/>
              <a:gd name="adj2" fmla="val 44907"/>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p:cNvSpPr>
          <p:nvPr>
            <p:ph type="body" idx="4294967295"/>
          </p:nvPr>
        </p:nvSpPr>
        <p:spPr/>
        <p:txBody>
          <a:bodyPr/>
          <a:lstStyle/>
          <a:p>
            <a:pPr>
              <a:lnSpc>
                <a:spcPct val="90000"/>
              </a:lnSpc>
            </a:pPr>
            <a:r>
              <a:rPr lang="pt-BR" sz="2400" smtClean="0"/>
              <a:t>Não há preditores clínicos adequados de fracasso CPAP nasal na admissão. </a:t>
            </a:r>
          </a:p>
          <a:p>
            <a:pPr algn="ctr">
              <a:lnSpc>
                <a:spcPct val="90000"/>
              </a:lnSpc>
            </a:pPr>
            <a:r>
              <a:rPr lang="pt-BR" sz="2400" smtClean="0">
                <a:solidFill>
                  <a:srgbClr val="FF3399"/>
                </a:solidFill>
              </a:rPr>
              <a:t>Um limiar de FiO2 ≥0.35-0,45 em relação a ≥0,6 para intubação seletiva,pode reduzir o tempo até a oferta do surfactante em recém-nascidos com falha do CPAP nasal sem um aumento relevante na taxa de intubação</a:t>
            </a:r>
            <a:r>
              <a:rPr lang="pt-BR" sz="2400" smtClean="0"/>
              <a:t>.</a:t>
            </a:r>
          </a:p>
          <a:p>
            <a:pPr>
              <a:lnSpc>
                <a:spcPct val="90000"/>
              </a:lnSpc>
            </a:pPr>
            <a:r>
              <a:rPr lang="pt-BR" sz="2400" smtClean="0"/>
              <a:t> </a:t>
            </a:r>
            <a:r>
              <a:rPr lang="pt-BR" sz="2400" b="1" smtClean="0"/>
              <a:t>Abordagem inicial individualizada com CPAP nasal precoce, mas com uma rápida intubação e tratamento com surfactante em uma baixa FiO2  limite pode ser a melhor abordagem em prematuros de muito baixo peso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4294967295"/>
          </p:nvPr>
        </p:nvSpPr>
        <p:spPr/>
        <p:txBody>
          <a:bodyPr/>
          <a:lstStyle/>
          <a:p>
            <a:r>
              <a:rPr lang="pt-BR" b="1" smtClean="0"/>
              <a:t>Esse estudo foi planejado para identificar as variáveis ​​associadas com a falha do uso de  CPAP em recém-nascidos prematuros com menos de 30 semanas de idade gestacional.</a:t>
            </a:r>
          </a:p>
          <a:p>
            <a:r>
              <a:rPr lang="pt-BR" smtClean="0"/>
              <a:t> Foi considerado </a:t>
            </a:r>
            <a:r>
              <a:rPr lang="pt-BR" smtClean="0">
                <a:solidFill>
                  <a:srgbClr val="FF3399"/>
                </a:solidFill>
              </a:rPr>
              <a:t>falha do CPAP quando os pacientes necessitaram de ventilação mecânica invasiva durante as primeiras 72 h de vida. </a:t>
            </a:r>
          </a:p>
        </p:txBody>
      </p:sp>
      <p:graphicFrame>
        <p:nvGraphicFramePr>
          <p:cNvPr id="80916" name="Group 20"/>
          <p:cNvGraphicFramePr>
            <a:graphicFrameLocks noGrp="1"/>
          </p:cNvGraphicFramePr>
          <p:nvPr/>
        </p:nvGraphicFramePr>
        <p:xfrm>
          <a:off x="827088" y="404813"/>
          <a:ext cx="7848600" cy="1005840"/>
        </p:xfrm>
        <a:graphic>
          <a:graphicData uri="http://schemas.openxmlformats.org/drawingml/2006/table">
            <a:tbl>
              <a:tblPr/>
              <a:tblGrid>
                <a:gridCol w="7018337"/>
                <a:gridCol w="830263"/>
              </a:tblGrid>
              <a:tr h="4683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Falha do uso precoce da pressão positiva cont</a:t>
                      </a:r>
                      <a:r>
                        <a:rPr kumimoji="0" lang="pt-BR" sz="1200" b="1" i="0" u="none" strike="noStrike" cap="none" normalizeH="0" baseline="0" smtClean="0">
                          <a:ln>
                            <a:noFill/>
                          </a:ln>
                          <a:solidFill>
                            <a:srgbClr val="999999"/>
                          </a:solidFill>
                          <a:effectLst/>
                          <a:latin typeface="Rockwell"/>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nua nos pr</a:t>
                      </a:r>
                      <a:r>
                        <a:rPr kumimoji="0" lang="pt-BR" sz="1200" b="1" i="0" u="none" strike="noStrike" cap="none" normalizeH="0" baseline="0" smtClean="0">
                          <a:ln>
                            <a:noFill/>
                          </a:ln>
                          <a:solidFill>
                            <a:srgbClr val="999999"/>
                          </a:solidFill>
                          <a:effectLst/>
                          <a:latin typeface="Rockwell"/>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-termos entre 26-30 semanas de gesta</a:t>
                      </a:r>
                      <a:r>
                        <a:rPr kumimoji="0" lang="pt-BR" sz="1200" b="1" i="0" u="none" strike="noStrike" cap="none" normalizeH="0" baseline="0" smtClean="0">
                          <a:ln>
                            <a:noFill/>
                          </a:ln>
                          <a:solidFill>
                            <a:srgbClr val="999999"/>
                          </a:solidFill>
                          <a:effectLst/>
                          <a:latin typeface="Rockwel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a:t>
                      </a:r>
                      <a:r>
                        <a:rPr kumimoji="0" lang="pt-BR" sz="1200" b="1" i="0" u="none" strike="noStrike" cap="none" normalizeH="0" baseline="0" smtClean="0">
                          <a:ln>
                            <a:noFill/>
                          </a:ln>
                          <a:solidFill>
                            <a:srgbClr val="999999"/>
                          </a:solidFill>
                          <a:effectLst/>
                          <a:latin typeface="Rockwell"/>
                          <a:cs typeface="Times New Roman" pitchFamily="18" charset="0"/>
                        </a:rPr>
                        <a:t> </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G Rocha, F Flor-de-Lima, E Proen</a:t>
                      </a:r>
                      <a:r>
                        <a:rPr kumimoji="0" lang="pt-BR" sz="1200" b="0" i="0" u="none" strike="noStrike" cap="none" normalizeH="0" baseline="0" smtClean="0">
                          <a:ln>
                            <a:noFill/>
                          </a:ln>
                          <a:solidFill>
                            <a:srgbClr val="999999"/>
                          </a:solidFill>
                          <a:effectLst/>
                          <a:latin typeface="Rockwell"/>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a, C Carvalho, C Quintas, T Martins, A Freitas, C Paz-Dias, A Silva e H Guimarães. Apresenta</a:t>
                      </a:r>
                      <a:r>
                        <a:rPr kumimoji="0" lang="pt-BR" sz="1200" b="0" i="0" u="none" strike="noStrike" cap="none" normalizeH="0" baseline="0" smtClean="0">
                          <a:ln>
                            <a:noFill/>
                          </a:ln>
                          <a:solidFill>
                            <a:srgbClr val="999999"/>
                          </a:solidFill>
                          <a:effectLst/>
                          <a:latin typeface="Rockwell"/>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ão:Ana Paula Barreto, Ana Esther de Oliveira, Bernardo de Oliveira, Paulo R. Margotto</a:t>
                      </a:r>
                      <a:endParaRPr kumimoji="0" lang="pt-BR" sz="1200" b="0" i="0" u="none" strike="noStrike" cap="none" normalizeH="0" baseline="0" smtClean="0">
                        <a:ln>
                          <a:noFill/>
                        </a:ln>
                        <a:solidFill>
                          <a:schemeClr val="tx1"/>
                        </a:solidFill>
                        <a:effectLst/>
                        <a:latin typeface="Rockwell"/>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Rockwel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80902" name="Picture 6" descr="link2">
            <a:hlinkClick r:id="rId2"/>
          </p:cNvPr>
          <p:cNvPicPr>
            <a:picLocks noChangeAspect="1" noChangeArrowheads="1"/>
          </p:cNvPicPr>
          <p:nvPr/>
        </p:nvPicPr>
        <p:blipFill>
          <a:blip r:embed="rId3"/>
          <a:srcRect/>
          <a:stretch>
            <a:fillRect/>
          </a:stretch>
        </p:blipFill>
        <p:spPr bwMode="auto">
          <a:xfrm>
            <a:off x="7812088" y="549275"/>
            <a:ext cx="352425" cy="285750"/>
          </a:xfrm>
          <a:prstGeom prst="rect">
            <a:avLst/>
          </a:prstGeom>
          <a:noFill/>
        </p:spPr>
      </p:pic>
      <p:sp>
        <p:nvSpPr>
          <p:cNvPr id="80917" name="AutoShape 21"/>
          <p:cNvSpPr>
            <a:spLocks noChangeArrowheads="1"/>
          </p:cNvSpPr>
          <p:nvPr/>
        </p:nvSpPr>
        <p:spPr bwMode="auto">
          <a:xfrm>
            <a:off x="7740650" y="6237288"/>
            <a:ext cx="615950" cy="342900"/>
          </a:xfrm>
          <a:prstGeom prst="rightArrow">
            <a:avLst>
              <a:gd name="adj1" fmla="val 50000"/>
              <a:gd name="adj2" fmla="val 44907"/>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ço Reservado para Conteúdo 2"/>
          <p:cNvSpPr>
            <a:spLocks noGrp="1"/>
          </p:cNvSpPr>
          <p:nvPr>
            <p:ph idx="4294967295"/>
          </p:nvPr>
        </p:nvSpPr>
        <p:spPr>
          <a:xfrm>
            <a:off x="395288" y="549275"/>
            <a:ext cx="8291512" cy="5648325"/>
          </a:xfrm>
        </p:spPr>
        <p:txBody>
          <a:bodyPr/>
          <a:lstStyle/>
          <a:p>
            <a:pPr marL="0" indent="0" algn="ctr">
              <a:buFont typeface="Wingdings 2" pitchFamily="18" charset="2"/>
              <a:buNone/>
            </a:pPr>
            <a:r>
              <a:rPr lang="pt-BR" sz="2400" b="1" smtClean="0">
                <a:solidFill>
                  <a:srgbClr val="FE1800"/>
                </a:solidFill>
              </a:rPr>
              <a:t>Preditores de falha do uso de CPAP nasal precoce  em prematuros 26-30 semanas de IG são:</a:t>
            </a:r>
          </a:p>
          <a:p>
            <a:pPr marL="0" indent="0"/>
            <a:r>
              <a:rPr lang="pt-BR" sz="2400" smtClean="0"/>
              <a:t>A necessidade de reanimação com uma fração inspirada de oxigênio &gt;30%;</a:t>
            </a:r>
          </a:p>
          <a:p>
            <a:pPr marL="0" indent="0"/>
            <a:r>
              <a:rPr lang="pt-BR" sz="2400" smtClean="0"/>
              <a:t>Uma pressão de 6,4 ± 1,2 cm H2O;</a:t>
            </a:r>
          </a:p>
          <a:p>
            <a:pPr marL="0" indent="0"/>
            <a:r>
              <a:rPr lang="pt-BR" sz="2400" smtClean="0"/>
              <a:t>A necessidade de um fração inspirada de oxigênio de 40% nas 4 primeiras horas de vida;</a:t>
            </a:r>
          </a:p>
          <a:p>
            <a:pPr marL="0" indent="0"/>
            <a:r>
              <a:rPr lang="pt-BR" sz="2400" smtClean="0"/>
              <a:t>Sexo masculino, mantendo a necessidade de uma fração de oxigênio inspirada &gt;25% nas 4 primeiras horas de vida;</a:t>
            </a:r>
          </a:p>
          <a:p>
            <a:pPr marL="0" indent="0"/>
            <a:r>
              <a:rPr lang="pt-BR" sz="2400" smtClean="0"/>
              <a:t>SDR com critérios de uso de surfactante (pacientes que necessitam de FiO2&gt;40%  e/ou PaCO2 arterial &gt;65mmHg e pH &lt; 7.20).</a:t>
            </a:r>
          </a:p>
          <a:p>
            <a:pPr marL="0" indent="0" algn="ctr"/>
            <a:r>
              <a:rPr lang="pt-BR" sz="2400" b="1" smtClean="0">
                <a:solidFill>
                  <a:srgbClr val="0D02E4"/>
                </a:solidFill>
              </a:rPr>
              <a:t>Estes achados podem ser de auxílio para os clínicos na decisão de continuar ou suspender o uso de CPAP durante a transição respiratória dos pré-termos entre 26-30 semanas de gestação</a:t>
            </a:r>
          </a:p>
          <a:p>
            <a:pPr marL="0" indent="0">
              <a:buFont typeface="Wingdings 2" pitchFamily="18" charset="2"/>
              <a:buNone/>
            </a:pPr>
            <a:endParaRPr lang="pt-BR" sz="2400" b="1" smtClean="0">
              <a:solidFill>
                <a:srgbClr val="0D02E4"/>
              </a:solidFill>
            </a:endParaRPr>
          </a:p>
        </p:txBody>
      </p:sp>
      <p:pic>
        <p:nvPicPr>
          <p:cNvPr id="82947" name="Picture 4" descr="Cópia de Imagem4GHJUIOK (24)"/>
          <p:cNvPicPr>
            <a:picLocks noChangeAspect="1" noChangeArrowheads="1"/>
          </p:cNvPicPr>
          <p:nvPr/>
        </p:nvPicPr>
        <p:blipFill>
          <a:blip r:embed="rId2"/>
          <a:srcRect/>
          <a:stretch>
            <a:fillRect/>
          </a:stretch>
        </p:blipFill>
        <p:spPr bwMode="auto">
          <a:xfrm>
            <a:off x="7019925" y="1268413"/>
            <a:ext cx="1436688" cy="1165225"/>
          </a:xfrm>
          <a:prstGeom prst="rect">
            <a:avLst/>
          </a:prstGeom>
          <a:noFill/>
          <a:ln w="9525">
            <a:noFill/>
            <a:miter lim="800000"/>
            <a:headEnd/>
            <a:tailEnd/>
          </a:ln>
        </p:spPr>
      </p:pic>
      <p:sp>
        <p:nvSpPr>
          <p:cNvPr id="82948" name="AutoShape 4"/>
          <p:cNvSpPr>
            <a:spLocks noChangeArrowheads="1"/>
          </p:cNvSpPr>
          <p:nvPr/>
        </p:nvSpPr>
        <p:spPr bwMode="auto">
          <a:xfrm>
            <a:off x="7740650" y="6237288"/>
            <a:ext cx="615950" cy="342900"/>
          </a:xfrm>
          <a:prstGeom prst="rightArrow">
            <a:avLst>
              <a:gd name="adj1" fmla="val 50000"/>
              <a:gd name="adj2" fmla="val 44907"/>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p:cNvSpPr>
          <p:nvPr>
            <p:ph type="body" idx="4294967295"/>
          </p:nvPr>
        </p:nvSpPr>
        <p:spPr>
          <a:xfrm>
            <a:off x="395288" y="620713"/>
            <a:ext cx="7620000" cy="5132387"/>
          </a:xfrm>
        </p:spPr>
        <p:txBody>
          <a:bodyPr/>
          <a:lstStyle/>
          <a:p>
            <a:pPr marL="342900" indent="-228600">
              <a:lnSpc>
                <a:spcPct val="90000"/>
              </a:lnSpc>
              <a:buFont typeface="Wingdings 2" pitchFamily="18" charset="2"/>
              <a:buNone/>
            </a:pPr>
            <a:r>
              <a:rPr lang="pt-BR" sz="2900" smtClean="0"/>
              <a:t>...........</a:t>
            </a:r>
            <a:r>
              <a:rPr lang="pt-BR" sz="2000" smtClean="0"/>
              <a:t>O presente estudo de Gustavo Rocha e cl mostra a todos nós variáveis que podem ser de auxílio  na decisão da falha do CPAP nasal de início precoce nos RN de 26 a 30 semanas, como reanimação com FiO2&gt;30%, sexo masculino com necessidade de aumento da FiO2, o não uso de esteróide pré-natal, pressão elevada Na metanálise da Cochrane (2012) sobre o Uso Profilático ou Seletivo de Surfactante nos pré-termos extremos, Soll comenta que o uso de surfactante profilático na Sala de Parto  na época atual com alto percentual de uso de esteróide pré-natal, não tem mais espaço. O uso do CPAP nasal ao nascer é a melhor forma de fazermos a transição da vida intra para a extrauterina sem haver produção de citocinas proinflamatórias  que  podem levar a maior risco de lesão pulmonar,lesão cerebral. Por outro lado,como evidenciado por Fuchs e cl,  não devemos usar o CPAP nasal fútil (havendo necessidade de aumento da FiO2 maior que 35-40-45%, (principalmente no RN sexo masculino e se não fez uso de esteróide pré-natal), estes RN deveriam ser intubados e receber surfactante e tão logo seja possível, extubados para o CPAP nasal.  </a:t>
            </a:r>
          </a:p>
        </p:txBody>
      </p:sp>
      <p:sp>
        <p:nvSpPr>
          <p:cNvPr id="83971" name="Text Box 4"/>
          <p:cNvSpPr txBox="1">
            <a:spLocks noChangeArrowheads="1"/>
          </p:cNvSpPr>
          <p:nvPr/>
        </p:nvSpPr>
        <p:spPr bwMode="auto">
          <a:xfrm>
            <a:off x="1042988" y="188913"/>
            <a:ext cx="977900" cy="457200"/>
          </a:xfrm>
          <a:prstGeom prst="rect">
            <a:avLst/>
          </a:prstGeom>
          <a:noFill/>
          <a:ln w="9525">
            <a:noFill/>
            <a:miter lim="800000"/>
            <a:headEnd/>
            <a:tailEnd/>
          </a:ln>
        </p:spPr>
        <p:txBody>
          <a:bodyPr wrap="none">
            <a:spAutoFit/>
          </a:bodyPr>
          <a:lstStyle/>
          <a:p>
            <a:r>
              <a:rPr lang="pt-BR" sz="2400">
                <a:solidFill>
                  <a:srgbClr val="FE1800"/>
                </a:solidFill>
                <a:latin typeface="Calibri" pitchFamily="34" charset="0"/>
              </a:rPr>
              <a:t>Então,</a:t>
            </a:r>
          </a:p>
        </p:txBody>
      </p:sp>
      <p:sp>
        <p:nvSpPr>
          <p:cNvPr id="83972" name="Text Box 5"/>
          <p:cNvSpPr txBox="1">
            <a:spLocks noChangeArrowheads="1"/>
          </p:cNvSpPr>
          <p:nvPr/>
        </p:nvSpPr>
        <p:spPr bwMode="auto">
          <a:xfrm>
            <a:off x="6732588" y="404813"/>
            <a:ext cx="1531937" cy="274637"/>
          </a:xfrm>
          <a:prstGeom prst="rect">
            <a:avLst/>
          </a:prstGeom>
          <a:noFill/>
          <a:ln w="9525">
            <a:noFill/>
            <a:miter lim="800000"/>
            <a:headEnd/>
            <a:tailEnd/>
          </a:ln>
        </p:spPr>
        <p:txBody>
          <a:bodyPr wrap="none">
            <a:spAutoFit/>
          </a:bodyPr>
          <a:lstStyle/>
          <a:p>
            <a:r>
              <a:rPr lang="pt-BR" sz="1200">
                <a:latin typeface="Calibri" pitchFamily="34" charset="0"/>
              </a:rPr>
              <a:t>Dr. Paulo R. Margotto</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Rectangle 4"/>
          <p:cNvSpPr>
            <a:spLocks noGrp="1"/>
          </p:cNvSpPr>
          <p:nvPr>
            <p:ph type="body" idx="4294967295"/>
          </p:nvPr>
        </p:nvSpPr>
        <p:spPr>
          <a:xfrm>
            <a:off x="0" y="2636838"/>
            <a:ext cx="8229600" cy="4525962"/>
          </a:xfrm>
          <a:noFill/>
        </p:spPr>
        <p:txBody>
          <a:bodyPr/>
          <a:lstStyle/>
          <a:p>
            <a:pPr algn="ctr"/>
            <a:r>
              <a:rPr lang="pt-BR" sz="4800" smtClean="0">
                <a:solidFill>
                  <a:srgbClr val="FFFF00"/>
                </a:solidFill>
              </a:rPr>
              <a:t>Polêmica!</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4294967295"/>
          </p:nvPr>
        </p:nvSpPr>
        <p:spPr>
          <a:xfrm>
            <a:off x="684213" y="1557338"/>
            <a:ext cx="8229600" cy="5516562"/>
          </a:xfrm>
        </p:spPr>
        <p:txBody>
          <a:bodyPr/>
          <a:lstStyle/>
          <a:p>
            <a:pPr>
              <a:lnSpc>
                <a:spcPct val="80000"/>
              </a:lnSpc>
              <a:buFont typeface="Wingdings 2" pitchFamily="18" charset="2"/>
              <a:buNone/>
            </a:pPr>
            <a:r>
              <a:rPr lang="pt-BR" sz="1400" b="1" smtClean="0"/>
              <a:t>                           </a:t>
            </a:r>
            <a:r>
              <a:rPr lang="pt-BR" sz="1400" b="1" smtClean="0">
                <a:solidFill>
                  <a:srgbClr val="FFFF00"/>
                </a:solidFill>
              </a:rPr>
              <a:t>VNI é mais semelhante à VMC do que se pensa</a:t>
            </a:r>
          </a:p>
          <a:p>
            <a:pPr>
              <a:lnSpc>
                <a:spcPct val="80000"/>
              </a:lnSpc>
            </a:pPr>
            <a:r>
              <a:rPr lang="pt-BR" sz="1600" smtClean="0"/>
              <a:t>CPAP é um modo gentil de suporte respiratório que melhora a CFR e torna mais eficiente o uso dos esforços dos bebês para respirar. Quando CPAP falha, indica a severidade da doença respiratória e pode ser um indicador de ventilação por pressão positiva. Em contraste, VNI bem sucedida dirige gás aos pulmões de forma semelhante à ventilação mecânica convencional (VMC). Como resultado, as unidades respiratórias imaturas são submetidas a semelhantes forças mecânicas, como na VMC, potencialmente levando a efeitos lesivos semelhantes. Uma desvantagem com a VNI é que entregas gás na nasofaringe mais do que na traquéia. Isto resulta respirações por pressão positiva inconsistentes e uma taxa de falha.</a:t>
            </a:r>
          </a:p>
          <a:p>
            <a:pPr>
              <a:lnSpc>
                <a:spcPct val="80000"/>
              </a:lnSpc>
            </a:pPr>
            <a:r>
              <a:rPr lang="pt-BR" sz="1600" smtClean="0"/>
              <a:t>Uma taxa de falha da VNI tão alta como 60% foi relatada em um estudo recente10. O tubo endotraqueal provê um seguro conduto e assim, VMC entrega respirações por pressão positiva consistentes. Persistindo com a VNI, como uma única intensão de evitar a intubação quando a doença pulmonar é severa, pode resultar em frequente atelectasia e aumento de atelectotrauma. É importante para os clínicos apreciar que VNI não é CPAP com uma taxa, mas ventilação por pressão positiva sem tubo.</a:t>
            </a:r>
          </a:p>
          <a:p>
            <a:pPr>
              <a:lnSpc>
                <a:spcPct val="80000"/>
              </a:lnSpc>
            </a:pPr>
            <a:r>
              <a:rPr lang="pt-BR" sz="1600" smtClean="0"/>
              <a:t>Se pensarmos em usar VNI ao invés de VMC e não CPAP, necessitamos de mais estudos comparando estes modos de ventilação por pressão positiva em relação a um importante resultado que é a displasia broncopulmonar, neurodesenvolvimento e morte. No presente momento não há estudos comparando VNI e CMV. Sentimos que o pêndulo oscilou muito longe para a VNI, com um pressuposto de que é “não invasiva” e assim menos prejudicial. Sentimos também que é hora de revisitar terminologias existentes confusas. Por exemplo, “</a:t>
            </a:r>
            <a:r>
              <a:rPr lang="pt-BR" sz="1600" i="1" smtClean="0"/>
              <a:t>driving pressure support</a:t>
            </a:r>
            <a:r>
              <a:rPr lang="pt-BR" sz="1600" smtClean="0"/>
              <a:t>” e “</a:t>
            </a:r>
            <a:r>
              <a:rPr lang="pt-BR" sz="1600" i="1" smtClean="0"/>
              <a:t>nondriving pressure support</a:t>
            </a:r>
            <a:r>
              <a:rPr lang="pt-BR" sz="1600" smtClean="0"/>
              <a:t>” seria mais fisiologicamente adequado do que os correntes termos de  ventilação invasiva e não invasiva.</a:t>
            </a:r>
          </a:p>
        </p:txBody>
      </p:sp>
      <p:graphicFrame>
        <p:nvGraphicFramePr>
          <p:cNvPr id="81940" name="Group 20"/>
          <p:cNvGraphicFramePr>
            <a:graphicFrameLocks noGrp="1"/>
          </p:cNvGraphicFramePr>
          <p:nvPr/>
        </p:nvGraphicFramePr>
        <p:xfrm>
          <a:off x="827088" y="692150"/>
          <a:ext cx="7704137" cy="640080"/>
        </p:xfrm>
        <a:graphic>
          <a:graphicData uri="http://schemas.openxmlformats.org/drawingml/2006/table">
            <a:tbl>
              <a:tblPr/>
              <a:tblGrid>
                <a:gridCol w="6889750"/>
                <a:gridCol w="814387"/>
              </a:tblGrid>
              <a:tr h="5111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Ventila</a:t>
                      </a:r>
                      <a:r>
                        <a:rPr kumimoji="0" lang="pt-BR" sz="1200" b="1" i="0" u="none" strike="noStrike" cap="none" normalizeH="0" baseline="0" smtClean="0">
                          <a:ln>
                            <a:noFill/>
                          </a:ln>
                          <a:solidFill>
                            <a:srgbClr val="999999"/>
                          </a:solidFill>
                          <a:effectLst/>
                          <a:latin typeface="Rockwel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nasal não </a:t>
                      </a:r>
                      <a:r>
                        <a:rPr kumimoji="0" lang="pt-BR" sz="1200" b="1" i="0" u="none" strike="noStrike" cap="none" normalizeH="0" baseline="0" smtClean="0">
                          <a:ln>
                            <a:noFill/>
                          </a:ln>
                          <a:solidFill>
                            <a:srgbClr val="999999"/>
                          </a:solidFill>
                          <a:effectLst/>
                          <a:latin typeface="Rockwell"/>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 pressão positiva cont</a:t>
                      </a:r>
                      <a:r>
                        <a:rPr kumimoji="0" lang="pt-BR" sz="1200" b="1" i="0" u="none" strike="noStrike" cap="none" normalizeH="0" baseline="0" smtClean="0">
                          <a:ln>
                            <a:noFill/>
                          </a:ln>
                          <a:solidFill>
                            <a:srgbClr val="999999"/>
                          </a:solidFill>
                          <a:effectLst/>
                          <a:latin typeface="Rockwell"/>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nua nas vias a</a:t>
                      </a:r>
                      <a:r>
                        <a:rPr kumimoji="0" lang="pt-BR" sz="1200" b="1" i="0" u="none" strike="noStrike" cap="none" normalizeH="0" baseline="0" smtClean="0">
                          <a:ln>
                            <a:noFill/>
                          </a:ln>
                          <a:solidFill>
                            <a:srgbClr val="999999"/>
                          </a:solidFill>
                          <a:effectLst/>
                          <a:latin typeface="Rockwell"/>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reas com uma taxa, mas ventila</a:t>
                      </a:r>
                      <a:r>
                        <a:rPr kumimoji="0" lang="pt-BR" sz="1200" b="1" i="0" u="none" strike="noStrike" cap="none" normalizeH="0" baseline="0" smtClean="0">
                          <a:ln>
                            <a:noFill/>
                          </a:ln>
                          <a:solidFill>
                            <a:srgbClr val="999999"/>
                          </a:solidFill>
                          <a:effectLst/>
                          <a:latin typeface="Rockwel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mecânica sem tubo</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Srinivasa Murthy Doreswamy, Prashanth Murthy</a:t>
                      </a:r>
                      <a:endParaRPr kumimoji="0" lang="pt-BR" sz="1200" b="0" i="0" u="none" strike="noStrike" cap="none" normalizeH="0" baseline="0" smtClean="0">
                        <a:ln>
                          <a:noFill/>
                        </a:ln>
                        <a:solidFill>
                          <a:schemeClr val="tx1"/>
                        </a:solidFill>
                        <a:effectLst/>
                        <a:latin typeface="Rockwell"/>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Rockwel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81926" name="Picture 6" descr="link2">
            <a:hlinkClick r:id="rId2"/>
          </p:cNvPr>
          <p:cNvPicPr>
            <a:picLocks noChangeAspect="1" noChangeArrowheads="1"/>
          </p:cNvPicPr>
          <p:nvPr/>
        </p:nvPicPr>
        <p:blipFill>
          <a:blip r:embed="rId3"/>
          <a:srcRect/>
          <a:stretch>
            <a:fillRect/>
          </a:stretch>
        </p:blipFill>
        <p:spPr bwMode="auto">
          <a:xfrm>
            <a:off x="7740650" y="981075"/>
            <a:ext cx="352425" cy="285750"/>
          </a:xfrm>
          <a:prstGeom prst="rect">
            <a:avLst/>
          </a:prstGeom>
          <a:noFill/>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p:cNvSpPr>
          <p:nvPr>
            <p:ph type="body" idx="4294967295"/>
          </p:nvPr>
        </p:nvSpPr>
        <p:spPr/>
        <p:txBody>
          <a:bodyPr/>
          <a:lstStyle/>
          <a:p>
            <a:pPr>
              <a:lnSpc>
                <a:spcPct val="90000"/>
              </a:lnSpc>
            </a:pPr>
            <a:r>
              <a:rPr lang="pt-BR" smtClean="0">
                <a:solidFill>
                  <a:srgbClr val="FFFF00"/>
                </a:solidFill>
              </a:rPr>
              <a:t>Em RN prematuro de alto risco elegível para suporte respiratório não invasivo durante o primeiro mês de vida, o IPPV nasal não se mostrou superior ao uso de CPAP nasal, em relação à sobrevivência sem displasia broncopulmonar com idade gestacional pós-concepção  de 36 semanas</a:t>
            </a:r>
            <a:r>
              <a:rPr lang="pt-BR" smtClean="0"/>
              <a:t> </a:t>
            </a:r>
            <a:r>
              <a:rPr lang="pt-BR" b="1" smtClean="0"/>
              <a:t>e nem nos vários desfechos  secundários, incluindo </a:t>
            </a:r>
            <a:r>
              <a:rPr lang="pt-BR" b="1" smtClean="0">
                <a:solidFill>
                  <a:srgbClr val="FF3399"/>
                </a:solidFill>
              </a:rPr>
              <a:t>a falha</a:t>
            </a:r>
            <a:r>
              <a:rPr lang="pt-BR" b="1" smtClean="0"/>
              <a:t> (ocorreu igualmente em ambas as estratégias).</a:t>
            </a:r>
            <a:r>
              <a:rPr lang="pt-BR" smtClean="0"/>
              <a:t> </a:t>
            </a:r>
          </a:p>
        </p:txBody>
      </p:sp>
      <p:sp>
        <p:nvSpPr>
          <p:cNvPr id="89093" name="Rectangle 5"/>
          <p:cNvSpPr>
            <a:spLocks noChangeArrowheads="1"/>
          </p:cNvSpPr>
          <p:nvPr/>
        </p:nvSpPr>
        <p:spPr bwMode="auto">
          <a:xfrm>
            <a:off x="1895475" y="3160713"/>
            <a:ext cx="3381375" cy="0"/>
          </a:xfrm>
          <a:prstGeom prst="rect">
            <a:avLst/>
          </a:prstGeom>
          <a:solidFill>
            <a:srgbClr val="FFFFFF"/>
          </a:solidFill>
          <a:ln w="9525">
            <a:noFill/>
            <a:miter lim="800000"/>
            <a:headEnd/>
            <a:tailEnd/>
          </a:ln>
          <a:effectLst/>
        </p:spPr>
        <p:txBody>
          <a:bodyPr wrap="none" anchor="ctr">
            <a:spAutoFit/>
          </a:bodyPr>
          <a:lstStyle/>
          <a:p>
            <a:endParaRPr lang="pt-BR"/>
          </a:p>
        </p:txBody>
      </p:sp>
      <p:sp>
        <p:nvSpPr>
          <p:cNvPr id="89095" name="Rectangle 7"/>
          <p:cNvSpPr>
            <a:spLocks noChangeArrowheads="1"/>
          </p:cNvSpPr>
          <p:nvPr/>
        </p:nvSpPr>
        <p:spPr bwMode="auto">
          <a:xfrm>
            <a:off x="1895475" y="3160713"/>
            <a:ext cx="1085850" cy="0"/>
          </a:xfrm>
          <a:prstGeom prst="rect">
            <a:avLst/>
          </a:prstGeom>
          <a:solidFill>
            <a:srgbClr val="E4E4E4"/>
          </a:solidFill>
          <a:ln w="9525">
            <a:noFill/>
            <a:miter lim="800000"/>
            <a:headEnd/>
            <a:tailEnd/>
          </a:ln>
          <a:effectLst/>
        </p:spPr>
        <p:txBody>
          <a:bodyPr wrap="none">
            <a:spAutoFit/>
          </a:bodyPr>
          <a:lstStyle/>
          <a:p>
            <a:endParaRPr lang="pt-BR"/>
          </a:p>
        </p:txBody>
      </p:sp>
      <p:pic>
        <p:nvPicPr>
          <p:cNvPr id="89092" name="Picture 4" descr="link2">
            <a:hlinkClick r:id="rId2"/>
          </p:cNvPr>
          <p:cNvPicPr>
            <a:picLocks noChangeAspect="1" noChangeArrowheads="1"/>
          </p:cNvPicPr>
          <p:nvPr/>
        </p:nvPicPr>
        <p:blipFill>
          <a:blip r:embed="rId3"/>
          <a:srcRect/>
          <a:stretch>
            <a:fillRect/>
          </a:stretch>
        </p:blipFill>
        <p:spPr bwMode="auto">
          <a:xfrm>
            <a:off x="8101013" y="534988"/>
            <a:ext cx="431800" cy="350837"/>
          </a:xfrm>
          <a:prstGeom prst="rect">
            <a:avLst/>
          </a:prstGeom>
          <a:noFill/>
        </p:spPr>
      </p:pic>
      <p:graphicFrame>
        <p:nvGraphicFramePr>
          <p:cNvPr id="89111" name="Group 23"/>
          <p:cNvGraphicFramePr>
            <a:graphicFrameLocks noGrp="1"/>
          </p:cNvGraphicFramePr>
          <p:nvPr/>
        </p:nvGraphicFramePr>
        <p:xfrm>
          <a:off x="755650" y="188913"/>
          <a:ext cx="7056438" cy="1147763"/>
        </p:xfrm>
        <a:graphic>
          <a:graphicData uri="http://schemas.openxmlformats.org/drawingml/2006/table">
            <a:tbl>
              <a:tblPr/>
              <a:tblGrid>
                <a:gridCol w="5624513"/>
                <a:gridCol w="1431925"/>
              </a:tblGrid>
              <a:tr h="11477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Um ensaio comparando estrat</a:t>
                      </a:r>
                      <a:r>
                        <a:rPr kumimoji="0" lang="pt-BR" sz="1200" b="1" i="0" u="none" strike="noStrike" cap="none" normalizeH="0" baseline="0" smtClean="0">
                          <a:ln>
                            <a:noFill/>
                          </a:ln>
                          <a:solidFill>
                            <a:srgbClr val="999999"/>
                          </a:solidFill>
                          <a:effectLst/>
                          <a:latin typeface="Rockwell"/>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gias de ventila</a:t>
                      </a:r>
                      <a:r>
                        <a:rPr kumimoji="0" lang="pt-BR" sz="1200" b="1" i="0" u="none" strike="noStrike" cap="none" normalizeH="0" baseline="0" smtClean="0">
                          <a:ln>
                            <a:noFill/>
                          </a:ln>
                          <a:solidFill>
                            <a:srgbClr val="999999"/>
                          </a:solidFill>
                          <a:effectLst/>
                          <a:latin typeface="Rockwel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não invasiva em prematuros (CPAP nasal versus ventila</a:t>
                      </a:r>
                      <a:r>
                        <a:rPr kumimoji="0" lang="pt-BR" sz="1200" b="1" i="0" u="none" strike="noStrike" cap="none" normalizeH="0" baseline="0" smtClean="0">
                          <a:ln>
                            <a:noFill/>
                          </a:ln>
                          <a:solidFill>
                            <a:srgbClr val="999999"/>
                          </a:solidFill>
                          <a:effectLst/>
                          <a:latin typeface="Rockwell"/>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positiva intermitente nasal)</a:t>
                      </a:r>
                      <a:r>
                        <a:rPr kumimoji="0" lang="pt-BR" sz="1200" b="0" i="0" u="none" strike="noStrike" cap="none" normalizeH="0" baseline="0" smtClean="0">
                          <a:ln>
                            <a:noFill/>
                          </a:ln>
                          <a:solidFill>
                            <a:srgbClr val="000000"/>
                          </a:solidFill>
                          <a:effectLst/>
                          <a:latin typeface="Arial" pitchFamily="34" charset="0"/>
                          <a:cs typeface="Times New Roman" pitchFamily="18" charset="0"/>
                        </a:rPr>
                        <a:t/>
                      </a:r>
                      <a:br>
                        <a:rPr kumimoji="0" lang="pt-BR" sz="1200" b="0" i="0" u="none" strike="noStrike" cap="none" normalizeH="0" baseline="0" smtClean="0">
                          <a:ln>
                            <a:noFill/>
                          </a:ln>
                          <a:solidFill>
                            <a:srgbClr val="000000"/>
                          </a:solidFill>
                          <a:effectLst/>
                          <a:latin typeface="Arial" pitchFamily="34"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Haresh Kirpalani et al. Apresenta</a:t>
                      </a:r>
                      <a:r>
                        <a:rPr kumimoji="0" lang="pt-BR" sz="1200" b="0" i="0" u="none" strike="noStrike" cap="none" normalizeH="0" baseline="0" smtClean="0">
                          <a:ln>
                            <a:noFill/>
                          </a:ln>
                          <a:solidFill>
                            <a:srgbClr val="999999"/>
                          </a:solidFill>
                          <a:effectLst/>
                          <a:latin typeface="Rockwell"/>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 Ana Karla Leite, Cristiane Von Borste, Nathalia Gasparini, Paulo R. Margotto</a:t>
                      </a:r>
                      <a:endParaRPr kumimoji="0" lang="pt-BR" sz="1200" b="0" i="0" u="none" strike="noStrike" cap="none" normalizeH="0" baseline="0" smtClean="0">
                        <a:ln>
                          <a:noFill/>
                        </a:ln>
                        <a:solidFill>
                          <a:schemeClr val="tx1"/>
                        </a:solidFill>
                        <a:effectLst/>
                        <a:latin typeface="Rockwell"/>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70000"/>
                        <a:buFont typeface="Wingdings 2" pitchFamily="18" charset="2"/>
                        <a:buNone/>
                        <a:tabLst/>
                      </a:pPr>
                      <a:endParaRPr kumimoji="0" lang="pt-BR" sz="1200" b="0" i="0" u="none" strike="noStrike" cap="none" normalizeH="0" baseline="0" smtClean="0">
                        <a:ln>
                          <a:noFill/>
                        </a:ln>
                        <a:solidFill>
                          <a:schemeClr val="tx1"/>
                        </a:solidFill>
                        <a:effectLst/>
                        <a:latin typeface="Rockwell"/>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body" idx="4294967295"/>
          </p:nvPr>
        </p:nvSpPr>
        <p:spPr>
          <a:xfrm>
            <a:off x="468313" y="1844675"/>
            <a:ext cx="8229600" cy="4525963"/>
          </a:xfrm>
          <a:noFill/>
        </p:spPr>
        <p:txBody>
          <a:bodyPr/>
          <a:lstStyle/>
          <a:p>
            <a:pPr algn="ctr">
              <a:buFont typeface="Wingdings 2" pitchFamily="18" charset="2"/>
              <a:buNone/>
            </a:pPr>
            <a:r>
              <a:rPr lang="pt-BR" sz="4400" smtClean="0">
                <a:solidFill>
                  <a:srgbClr val="FFFF00"/>
                </a:solidFill>
              </a:rPr>
              <a:t>COMO FAZEMOS na 	Assistência Respiratória aos Recém-nascidos de 25-32 semanas na Sala de Parto</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body" idx="4294967295"/>
          </p:nvPr>
        </p:nvSpPr>
        <p:spPr>
          <a:xfrm>
            <a:off x="755650" y="1052513"/>
            <a:ext cx="8229600" cy="5805487"/>
          </a:xfrm>
        </p:spPr>
        <p:txBody>
          <a:bodyPr/>
          <a:lstStyle/>
          <a:p>
            <a:pPr>
              <a:lnSpc>
                <a:spcPct val="80000"/>
              </a:lnSpc>
              <a:buFont typeface="Wingdings 2" pitchFamily="18" charset="2"/>
              <a:buNone/>
            </a:pPr>
            <a:r>
              <a:rPr lang="pt-BR" sz="1600" b="1" smtClean="0"/>
              <a:t>                          </a:t>
            </a:r>
            <a:r>
              <a:rPr lang="pt-BR" sz="1600" b="1" smtClean="0">
                <a:solidFill>
                  <a:srgbClr val="FFFF00"/>
                </a:solidFill>
              </a:rPr>
              <a:t>Surfactante seletivo nas primeiras 2 horas de vida</a:t>
            </a:r>
          </a:p>
          <a:p>
            <a:pPr>
              <a:lnSpc>
                <a:spcPct val="80000"/>
              </a:lnSpc>
              <a:buFont typeface="Wingdings 2" pitchFamily="18" charset="2"/>
              <a:buNone/>
            </a:pPr>
            <a:r>
              <a:rPr lang="pt-BR" sz="1600" smtClean="0">
                <a:solidFill>
                  <a:srgbClr val="FFFF00"/>
                </a:solidFill>
              </a:rPr>
              <a:t>1-</a:t>
            </a:r>
            <a:r>
              <a:rPr lang="pt-BR" sz="1600" b="1" smtClean="0">
                <a:solidFill>
                  <a:srgbClr val="FFFF00"/>
                </a:solidFill>
              </a:rPr>
              <a:t>Normas de Reanimação-Academia Americana de Pediatria-2010</a:t>
            </a:r>
            <a:endParaRPr lang="pt-BR" sz="1600" smtClean="0">
              <a:solidFill>
                <a:srgbClr val="FFFF00"/>
              </a:solidFill>
            </a:endParaRPr>
          </a:p>
          <a:p>
            <a:pPr>
              <a:lnSpc>
                <a:spcPct val="80000"/>
              </a:lnSpc>
              <a:buFont typeface="Wingdings 2" pitchFamily="18" charset="2"/>
              <a:buNone/>
            </a:pPr>
            <a:r>
              <a:rPr lang="pt-BR" sz="1600" smtClean="0"/>
              <a:t>	</a:t>
            </a:r>
          </a:p>
          <a:p>
            <a:pPr>
              <a:lnSpc>
                <a:spcPct val="80000"/>
              </a:lnSpc>
              <a:buFont typeface="Wingdings 2" pitchFamily="18" charset="2"/>
              <a:buNone/>
            </a:pPr>
            <a:r>
              <a:rPr lang="pt-BR" sz="1600" smtClean="0"/>
              <a:t>              </a:t>
            </a:r>
            <a:r>
              <a:rPr lang="pt-BR" sz="1600" b="1" smtClean="0"/>
              <a:t>Para os RN &lt;29 semanas </a:t>
            </a:r>
            <a:r>
              <a:rPr lang="pt-BR" sz="1600" smtClean="0"/>
              <a:t>(Sala de Parto a 26oC):todos os procedimentos de reanimação (ventilação com pressão positiva, intubação, a massagem cardíaca e a inserção de cateter vascular podem ser executados no paciente envolvido </a:t>
            </a:r>
            <a:r>
              <a:rPr lang="pt-BR" sz="1600" b="1" smtClean="0"/>
              <a:t>em saco plástico</a:t>
            </a:r>
            <a:r>
              <a:rPr lang="pt-BR" sz="1600" smtClean="0"/>
              <a:t>, com o objetivo de manter a temperatura axilar em aproximadamente 36,5oC). Deve ser evitada a hipertermia, pois agrava lesões cerebrais em RN asfixiados. Iniciar com FiO2 a 40% com oximetria de pulso.</a:t>
            </a:r>
          </a:p>
          <a:p>
            <a:pPr>
              <a:lnSpc>
                <a:spcPct val="80000"/>
              </a:lnSpc>
              <a:buFont typeface="Wingdings 2" pitchFamily="18" charset="2"/>
              <a:buNone/>
            </a:pPr>
            <a:r>
              <a:rPr lang="pt-BR" sz="1600" smtClean="0">
                <a:solidFill>
                  <a:srgbClr val="FFFF00"/>
                </a:solidFill>
              </a:rPr>
              <a:t>2-</a:t>
            </a:r>
            <a:r>
              <a:rPr lang="pt-BR" sz="1600" b="1" smtClean="0">
                <a:solidFill>
                  <a:srgbClr val="FFFF00"/>
                </a:solidFill>
              </a:rPr>
              <a:t>Para os RN com respiração espontânea</a:t>
            </a:r>
            <a:r>
              <a:rPr lang="pt-BR" sz="1600" smtClean="0"/>
              <a:t>: </a:t>
            </a:r>
            <a:endParaRPr lang="pt-BR" sz="1600" b="1" smtClean="0"/>
          </a:p>
          <a:p>
            <a:pPr>
              <a:lnSpc>
                <a:spcPct val="80000"/>
              </a:lnSpc>
              <a:buFont typeface="Wingdings 2" pitchFamily="18" charset="2"/>
              <a:buNone/>
            </a:pPr>
            <a:r>
              <a:rPr lang="pt-BR" sz="1600" b="1" smtClean="0"/>
              <a:t>CPAP nasal em selo d`agua</a:t>
            </a:r>
            <a:r>
              <a:rPr lang="pt-BR" sz="1600" smtClean="0"/>
              <a:t>: pressão de +5cmH2O;fluxo de 5 l/min; FiO2 de 40%</a:t>
            </a:r>
          </a:p>
          <a:p>
            <a:pPr>
              <a:lnSpc>
                <a:spcPct val="80000"/>
              </a:lnSpc>
              <a:buFont typeface="Wingdings 2" pitchFamily="18" charset="2"/>
              <a:buNone/>
            </a:pPr>
            <a:r>
              <a:rPr lang="pt-BR" sz="1600" smtClean="0">
                <a:solidFill>
                  <a:srgbClr val="FFFF00"/>
                </a:solidFill>
              </a:rPr>
              <a:t>3-</a:t>
            </a:r>
            <a:r>
              <a:rPr lang="pt-BR" sz="1600" b="1" smtClean="0">
                <a:solidFill>
                  <a:srgbClr val="FFFF00"/>
                </a:solidFill>
              </a:rPr>
              <a:t>Solicitar a realização do Rx de tórax imediatamente</a:t>
            </a:r>
            <a:r>
              <a:rPr lang="pt-BR" sz="1600" b="1" smtClean="0"/>
              <a:t>.</a:t>
            </a:r>
            <a:endParaRPr lang="pt-BR" sz="1600" smtClean="0"/>
          </a:p>
          <a:p>
            <a:pPr>
              <a:lnSpc>
                <a:spcPct val="80000"/>
              </a:lnSpc>
              <a:buFont typeface="Wingdings 2" pitchFamily="18" charset="2"/>
              <a:buNone/>
            </a:pPr>
            <a:r>
              <a:rPr lang="pt-BR" sz="1600" smtClean="0">
                <a:solidFill>
                  <a:srgbClr val="FFFF00"/>
                </a:solidFill>
              </a:rPr>
              <a:t>4-</a:t>
            </a:r>
            <a:r>
              <a:rPr lang="pt-BR" sz="1600" b="1" smtClean="0">
                <a:solidFill>
                  <a:srgbClr val="FFFF00"/>
                </a:solidFill>
              </a:rPr>
              <a:t>SURFACTANTE</a:t>
            </a:r>
            <a:r>
              <a:rPr lang="pt-BR" sz="1600" smtClean="0"/>
              <a:t>: necessidade de aumento da FiO2 acima de 45% para manter PSaO2 (Saturação de Oxigênio) entre 88-93% ainda nas primeiras 2h de vida. </a:t>
            </a:r>
            <a:r>
              <a:rPr lang="pt-BR" sz="1600" b="1" smtClean="0"/>
              <a:t>Não aguardar resultado do Rx.</a:t>
            </a:r>
            <a:endParaRPr lang="pt-BR" sz="1600" smtClean="0"/>
          </a:p>
          <a:p>
            <a:pPr>
              <a:lnSpc>
                <a:spcPct val="80000"/>
              </a:lnSpc>
              <a:buFont typeface="Wingdings 2" pitchFamily="18" charset="2"/>
              <a:buNone/>
            </a:pPr>
            <a:r>
              <a:rPr lang="pt-BR" sz="1600" smtClean="0"/>
              <a:t>Intubação:</a:t>
            </a:r>
          </a:p>
          <a:p>
            <a:pPr>
              <a:lnSpc>
                <a:spcPct val="80000"/>
              </a:lnSpc>
              <a:buFont typeface="Wingdings 2" pitchFamily="18" charset="2"/>
              <a:buNone/>
            </a:pPr>
            <a:r>
              <a:rPr lang="pt-BR" sz="1600" smtClean="0"/>
              <a:t>-Inserir a cânula (2,5mm para RN &lt;1000g)  usando a regra 7-8-9 de Tochen (1979): peso +2. No entanto, </a:t>
            </a:r>
            <a:r>
              <a:rPr lang="pt-BR" sz="1600" b="1" smtClean="0"/>
              <a:t>para os RN &lt;750g, introduzir 6 cm</a:t>
            </a:r>
          </a:p>
          <a:p>
            <a:pPr>
              <a:lnSpc>
                <a:spcPct val="80000"/>
              </a:lnSpc>
              <a:buFont typeface="Wingdings 2" pitchFamily="18" charset="2"/>
              <a:buNone/>
            </a:pPr>
            <a:r>
              <a:rPr lang="pt-BR" sz="1600" b="1" smtClean="0"/>
              <a:t>      -</a:t>
            </a:r>
            <a:r>
              <a:rPr lang="pt-BR" sz="1600" smtClean="0"/>
              <a:t>iniciar ventilação com PIP de 20-25 cm de H2O  e PEEP de 5 cm de H2O</a:t>
            </a:r>
          </a:p>
          <a:p>
            <a:pPr>
              <a:lnSpc>
                <a:spcPct val="80000"/>
              </a:lnSpc>
              <a:buFont typeface="Wingdings 2" pitchFamily="18" charset="2"/>
              <a:buNone/>
            </a:pPr>
            <a:r>
              <a:rPr lang="pt-BR" sz="1600" smtClean="0"/>
              <a:t>     -Remover para a UTI Neonatal em incubadora de transporte aquecida</a:t>
            </a:r>
          </a:p>
          <a:p>
            <a:pPr>
              <a:lnSpc>
                <a:spcPct val="80000"/>
              </a:lnSpc>
              <a:buFont typeface="Wingdings 2" pitchFamily="18" charset="2"/>
              <a:buNone/>
            </a:pPr>
            <a:r>
              <a:rPr lang="pt-BR" sz="1600" smtClean="0">
                <a:solidFill>
                  <a:srgbClr val="FFFF00"/>
                </a:solidFill>
              </a:rPr>
              <a:t>5-</a:t>
            </a:r>
            <a:r>
              <a:rPr lang="pt-BR" sz="1600" b="1" smtClean="0">
                <a:solidFill>
                  <a:srgbClr val="FFFF00"/>
                </a:solidFill>
              </a:rPr>
              <a:t>EXTUBAR </a:t>
            </a:r>
            <a:r>
              <a:rPr lang="pt-BR" sz="1600" smtClean="0"/>
              <a:t>(quando possível, dentro de 1 hora) se: </a:t>
            </a:r>
            <a:r>
              <a:rPr lang="pt-BR" sz="1600" i="1" smtClean="0"/>
              <a:t>drive</a:t>
            </a:r>
            <a:r>
              <a:rPr lang="pt-BR" sz="1600" smtClean="0"/>
              <a:t> respiratório; FiO2 &lt;40% (para PSaO2 88-93%), MAP &lt;7cmH2O, PaCO2 &lt;60mmHg e pH&gt;7,20, FR &lt;15pm; PIP de 15cmH2O.*.</a:t>
            </a:r>
            <a:endParaRPr lang="pt-BR" sz="1600" b="1" i="1" smtClean="0"/>
          </a:p>
          <a:p>
            <a:pPr>
              <a:lnSpc>
                <a:spcPct val="80000"/>
              </a:lnSpc>
              <a:buFont typeface="Wingdings 2" pitchFamily="18" charset="2"/>
              <a:buNone/>
            </a:pPr>
            <a:r>
              <a:rPr lang="pt-BR" sz="1600" b="1" i="1" smtClean="0"/>
              <a:t>*A gasometria para esta avaliação pode ser venosa ou arterial.</a:t>
            </a:r>
            <a:endParaRPr lang="pt-BR" sz="1600" smtClean="0"/>
          </a:p>
          <a:p>
            <a:pPr>
              <a:lnSpc>
                <a:spcPct val="80000"/>
              </a:lnSpc>
              <a:buFont typeface="Wingdings 2" pitchFamily="18" charset="2"/>
              <a:buNone/>
            </a:pPr>
            <a:r>
              <a:rPr lang="pt-BR" sz="1600" smtClean="0">
                <a:solidFill>
                  <a:srgbClr val="FFFF00"/>
                </a:solidFill>
              </a:rPr>
              <a:t>6-</a:t>
            </a:r>
            <a:r>
              <a:rPr lang="pt-BR" sz="1600" b="1" smtClean="0">
                <a:solidFill>
                  <a:srgbClr val="FFFF00"/>
                </a:solidFill>
              </a:rPr>
              <a:t>Para os RN que necessitam de INTUBAÇÃO IMEDIATA</a:t>
            </a:r>
            <a:endParaRPr lang="pt-BR" sz="1600" smtClean="0">
              <a:solidFill>
                <a:srgbClr val="FFFF00"/>
              </a:solidFill>
            </a:endParaRPr>
          </a:p>
          <a:p>
            <a:pPr>
              <a:lnSpc>
                <a:spcPct val="80000"/>
              </a:lnSpc>
              <a:buFont typeface="Wingdings 2" pitchFamily="18" charset="2"/>
              <a:buNone/>
            </a:pPr>
            <a:r>
              <a:rPr lang="pt-BR" sz="1600" smtClean="0"/>
              <a:t>Proceder a intubação como estabelecida, com FiO2 de 45%  e FAZER SURFACTANTE, não havendo a necessidade de esperar pelo RX de tórax. A extubação segue as normas já estabelecidas</a:t>
            </a:r>
            <a:r>
              <a:rPr lang="pt-BR" sz="1600" b="1" smtClean="0"/>
              <a:t>.</a:t>
            </a:r>
            <a:endParaRPr lang="pt-BR" sz="1600" smtClean="0"/>
          </a:p>
          <a:p>
            <a:pPr>
              <a:lnSpc>
                <a:spcPct val="80000"/>
              </a:lnSpc>
              <a:buFont typeface="Wingdings 2" pitchFamily="18" charset="2"/>
              <a:buNone/>
            </a:pPr>
            <a:r>
              <a:rPr lang="pt-BR" sz="1600" smtClean="0"/>
              <a:t>                                                           </a:t>
            </a:r>
          </a:p>
        </p:txBody>
      </p:sp>
      <p:graphicFrame>
        <p:nvGraphicFramePr>
          <p:cNvPr id="97283" name="Group 3"/>
          <p:cNvGraphicFramePr>
            <a:graphicFrameLocks noGrp="1"/>
          </p:cNvGraphicFramePr>
          <p:nvPr/>
        </p:nvGraphicFramePr>
        <p:xfrm>
          <a:off x="1116013" y="115888"/>
          <a:ext cx="7200900" cy="822960"/>
        </p:xfrm>
        <a:graphic>
          <a:graphicData uri="http://schemas.openxmlformats.org/drawingml/2006/table">
            <a:tbl>
              <a:tblPr/>
              <a:tblGrid>
                <a:gridCol w="2400300"/>
                <a:gridCol w="2400300"/>
                <a:gridCol w="2400300"/>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Assistência respirat</a:t>
                      </a:r>
                      <a:r>
                        <a:rPr kumimoji="0" lang="pt-BR" sz="1200" b="0" i="0" u="none" strike="noStrike" cap="none" normalizeH="0" baseline="0" smtClean="0">
                          <a:ln>
                            <a:noFill/>
                          </a:ln>
                          <a:solidFill>
                            <a:srgbClr val="000066"/>
                          </a:solidFill>
                          <a:effectLst/>
                          <a:latin typeface="Rockwell"/>
                          <a:cs typeface="Times New Roman" pitchFamily="18" charset="0"/>
                          <a:hlinkClick r:id="rId2"/>
                        </a:rPr>
                        <a:t>ó</a:t>
                      </a:r>
                      <a:r>
                        <a:rPr kumimoji="0" lang="pt-BR" sz="1200" b="0" i="0" u="none" strike="noStrike" cap="none" normalizeH="0" baseline="0" smtClean="0">
                          <a:ln>
                            <a:noFill/>
                          </a:ln>
                          <a:solidFill>
                            <a:srgbClr val="000066"/>
                          </a:solidFill>
                          <a:effectLst/>
                          <a:latin typeface="Geneva"/>
                          <a:cs typeface="Times New Roman" pitchFamily="18" charset="0"/>
                          <a:hlinkClick r:id="rId2"/>
                        </a:rPr>
                        <a:t>ria imediata aos rec</a:t>
                      </a:r>
                      <a:r>
                        <a:rPr kumimoji="0" lang="pt-BR" sz="1200" b="0" i="0" u="none" strike="noStrike" cap="none" normalizeH="0" baseline="0" smtClean="0">
                          <a:ln>
                            <a:noFill/>
                          </a:ln>
                          <a:solidFill>
                            <a:srgbClr val="000066"/>
                          </a:solidFill>
                          <a:effectLst/>
                          <a:latin typeface="Rockwell"/>
                          <a:cs typeface="Times New Roman" pitchFamily="18" charset="0"/>
                          <a:hlinkClick r:id="rId2"/>
                        </a:rPr>
                        <a:t>é</a:t>
                      </a:r>
                      <a:r>
                        <a:rPr kumimoji="0" lang="pt-BR" sz="1200" b="0" i="0" u="none" strike="noStrike" cap="none" normalizeH="0" baseline="0" smtClean="0">
                          <a:ln>
                            <a:noFill/>
                          </a:ln>
                          <a:solidFill>
                            <a:srgbClr val="000066"/>
                          </a:solidFill>
                          <a:effectLst/>
                          <a:latin typeface="Geneva"/>
                          <a:cs typeface="Times New Roman" pitchFamily="18" charset="0"/>
                          <a:hlinkClick r:id="rId2"/>
                        </a:rPr>
                        <a:t>m-nascidos pr</a:t>
                      </a:r>
                      <a:r>
                        <a:rPr kumimoji="0" lang="pt-BR" sz="1200" b="0" i="0" u="none" strike="noStrike" cap="none" normalizeH="0" baseline="0" smtClean="0">
                          <a:ln>
                            <a:noFill/>
                          </a:ln>
                          <a:solidFill>
                            <a:srgbClr val="000066"/>
                          </a:solidFill>
                          <a:effectLst/>
                          <a:latin typeface="Rockwell"/>
                          <a:cs typeface="Times New Roman" pitchFamily="18" charset="0"/>
                          <a:hlinkClick r:id="rId2"/>
                        </a:rPr>
                        <a:t>é</a:t>
                      </a:r>
                      <a:r>
                        <a:rPr kumimoji="0" lang="pt-BR" sz="1200" b="0" i="0" u="none" strike="noStrike" cap="none" normalizeH="0" baseline="0" smtClean="0">
                          <a:ln>
                            <a:noFill/>
                          </a:ln>
                          <a:solidFill>
                            <a:srgbClr val="000066"/>
                          </a:solidFill>
                          <a:effectLst/>
                          <a:latin typeface="Geneva"/>
                          <a:cs typeface="Times New Roman" pitchFamily="18" charset="0"/>
                          <a:hlinkClick r:id="rId2"/>
                        </a:rPr>
                        <a:t>-termos (25-32 semanas): Uso do surfactante seletivo</a:t>
                      </a:r>
                      <a:endParaRPr kumimoji="0" lang="pt-BR" sz="1200" b="0" i="0" u="none" strike="noStrike" cap="none" normalizeH="0" baseline="0" smtClean="0">
                        <a:ln>
                          <a:noFill/>
                        </a:ln>
                        <a:solidFill>
                          <a:schemeClr val="tx1"/>
                        </a:solidFill>
                        <a:effectLst/>
                        <a:latin typeface="Rockwell"/>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Equipe de Neonatologia do Hospital Regional da Asa Sul/SES/DF</a:t>
                      </a:r>
                      <a:endParaRPr kumimoji="0" lang="pt-BR" sz="1200" b="0" i="0" u="none" strike="noStrike" cap="none" normalizeH="0" baseline="0" smtClean="0">
                        <a:ln>
                          <a:noFill/>
                        </a:ln>
                        <a:solidFill>
                          <a:schemeClr val="tx1"/>
                        </a:solidFill>
                        <a:effectLst/>
                        <a:latin typeface="Rockwell"/>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Rockwell"/>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97293" name="Picture 13" descr="Clique aqui para ver o artigo">
            <a:hlinkClick r:id="rId2"/>
          </p:cNvPr>
          <p:cNvPicPr>
            <a:picLocks noChangeAspect="1" noChangeArrowheads="1"/>
          </p:cNvPicPr>
          <p:nvPr/>
        </p:nvPicPr>
        <p:blipFill>
          <a:blip r:embed="rId3"/>
          <a:srcRect/>
          <a:stretch>
            <a:fillRect/>
          </a:stretch>
        </p:blipFill>
        <p:spPr bwMode="auto">
          <a:xfrm>
            <a:off x="6659563" y="333375"/>
            <a:ext cx="371475" cy="371475"/>
          </a:xfrm>
          <a:prstGeom prst="rect">
            <a:avLst/>
          </a:prstGeom>
          <a:noFill/>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3"/>
          <p:cNvSpPr>
            <a:spLocks noGrp="1"/>
          </p:cNvSpPr>
          <p:nvPr>
            <p:ph type="body" idx="4294967295"/>
          </p:nvPr>
        </p:nvSpPr>
        <p:spPr>
          <a:xfrm>
            <a:off x="457200" y="1646238"/>
            <a:ext cx="8229600" cy="5211762"/>
          </a:xfrm>
        </p:spPr>
        <p:txBody>
          <a:bodyPr/>
          <a:lstStyle/>
          <a:p>
            <a:pPr>
              <a:lnSpc>
                <a:spcPct val="80000"/>
              </a:lnSpc>
            </a:pPr>
            <a:r>
              <a:rPr lang="pt-BR" sz="2000" i="1" smtClean="0"/>
              <a:t>A ventilação não invasiva (ventilação por pressão positiva intermitente nasal) conhecida no nosso meio como VNI, nada mais é do que a aplicação de uma pressão positiva em um recém-nascido (RN) não intubado. A melhor forma de fazê-lo é através de cânulas binasais. Apesar de existirem mais dúvidas que evidências, </a:t>
            </a:r>
            <a:r>
              <a:rPr lang="pt-BR" sz="2000" b="1" i="1" smtClean="0">
                <a:solidFill>
                  <a:srgbClr val="FFFF00"/>
                </a:solidFill>
              </a:rPr>
              <a:t>as evidências nos orienta a usar a VNI na extubação, principalmente para os RN com peso abaixo de 1500g</a:t>
            </a:r>
            <a:r>
              <a:rPr lang="pt-BR" sz="2000" i="1" smtClean="0">
                <a:solidFill>
                  <a:srgbClr val="FFFF00"/>
                </a:solidFill>
              </a:rPr>
              <a:t>.</a:t>
            </a:r>
            <a:r>
              <a:rPr lang="pt-BR" sz="2000" i="1" smtClean="0"/>
              <a:t> Quando possível, usar a VNI de forma sincronizada, principalmente em frequências de 40/ipm, embora mais estudos sejam necessários para avaliar se estas maiores frequências não causam efeitos adversos. Para as frequências de 20 ou menos, parece que a ventilação e as trocas gasosas não diferem muito entre as modalidades. Sabemos as dificuldades em sincronizar estes RN em VNI.</a:t>
            </a:r>
          </a:p>
          <a:p>
            <a:pPr>
              <a:lnSpc>
                <a:spcPct val="80000"/>
              </a:lnSpc>
            </a:pPr>
            <a:r>
              <a:rPr lang="pt-BR" sz="2000" b="1" i="1" smtClean="0">
                <a:solidFill>
                  <a:srgbClr val="FFFF00"/>
                </a:solidFill>
              </a:rPr>
              <a:t>Os dados da literatura ainda não dão apoio ao uso da VNI como primeira escolha para o suporte respiratório</a:t>
            </a:r>
            <a:r>
              <a:rPr lang="pt-BR" sz="2000" i="1" smtClean="0"/>
              <a:t>. Os resultados do estudo de Meneses et al são animadores, principalmente quando a VNI é usada entre 24 e 72 horas e para os RN com </a:t>
            </a:r>
            <a:r>
              <a:rPr lang="pt-BR" sz="2000" b="1" i="1" smtClean="0">
                <a:solidFill>
                  <a:srgbClr val="FFFF00"/>
                </a:solidFill>
              </a:rPr>
              <a:t>peso ao nascer &gt;1000g.</a:t>
            </a:r>
          </a:p>
          <a:p>
            <a:pPr>
              <a:lnSpc>
                <a:spcPct val="80000"/>
              </a:lnSpc>
            </a:pPr>
            <a:r>
              <a:rPr lang="pt-BR" sz="2000" i="1" smtClean="0"/>
              <a:t> </a:t>
            </a:r>
          </a:p>
        </p:txBody>
      </p:sp>
      <p:sp>
        <p:nvSpPr>
          <p:cNvPr id="90116" name="Text Box 4"/>
          <p:cNvSpPr txBox="1">
            <a:spLocks noChangeArrowheads="1"/>
          </p:cNvSpPr>
          <p:nvPr/>
        </p:nvSpPr>
        <p:spPr bwMode="auto">
          <a:xfrm>
            <a:off x="2484438" y="476250"/>
            <a:ext cx="3511550" cy="641350"/>
          </a:xfrm>
          <a:prstGeom prst="rect">
            <a:avLst/>
          </a:prstGeom>
          <a:noFill/>
          <a:ln w="9525">
            <a:noFill/>
            <a:miter lim="800000"/>
            <a:headEnd/>
            <a:tailEnd/>
          </a:ln>
          <a:effectLst/>
        </p:spPr>
        <p:txBody>
          <a:bodyPr wrap="none">
            <a:spAutoFit/>
          </a:bodyPr>
          <a:lstStyle/>
          <a:p>
            <a:r>
              <a:rPr lang="pt-BR" sz="3600">
                <a:solidFill>
                  <a:srgbClr val="FFFF00"/>
                </a:solidFill>
              </a:rPr>
              <a:t>Comentário final</a:t>
            </a:r>
          </a:p>
        </p:txBody>
      </p:sp>
      <p:sp>
        <p:nvSpPr>
          <p:cNvPr id="90117" name="Text Box 5"/>
          <p:cNvSpPr txBox="1">
            <a:spLocks noChangeArrowheads="1"/>
          </p:cNvSpPr>
          <p:nvPr/>
        </p:nvSpPr>
        <p:spPr bwMode="auto">
          <a:xfrm>
            <a:off x="6351588" y="1050925"/>
            <a:ext cx="1612900" cy="304800"/>
          </a:xfrm>
          <a:prstGeom prst="rect">
            <a:avLst/>
          </a:prstGeom>
          <a:noFill/>
          <a:ln w="9525">
            <a:noFill/>
            <a:miter lim="800000"/>
            <a:headEnd/>
            <a:tailEnd/>
          </a:ln>
          <a:effectLst/>
        </p:spPr>
        <p:txBody>
          <a:bodyPr wrap="none">
            <a:spAutoFit/>
          </a:bodyPr>
          <a:lstStyle/>
          <a:p>
            <a:r>
              <a:rPr lang="pt-BR" sz="1400"/>
              <a:t>Paulo R. Margotto</a:t>
            </a:r>
          </a:p>
        </p:txBody>
      </p:sp>
      <p:sp>
        <p:nvSpPr>
          <p:cNvPr id="90118" name="AutoShape 6"/>
          <p:cNvSpPr>
            <a:spLocks noChangeArrowheads="1"/>
          </p:cNvSpPr>
          <p:nvPr/>
        </p:nvSpPr>
        <p:spPr bwMode="auto">
          <a:xfrm>
            <a:off x="7740650" y="6237288"/>
            <a:ext cx="615950" cy="342900"/>
          </a:xfrm>
          <a:prstGeom prst="rightArrow">
            <a:avLst>
              <a:gd name="adj1" fmla="val 50000"/>
              <a:gd name="adj2" fmla="val 44907"/>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4294967295"/>
          </p:nvPr>
        </p:nvSpPr>
        <p:spPr>
          <a:xfrm>
            <a:off x="539750" y="908050"/>
            <a:ext cx="8229600" cy="5211763"/>
          </a:xfrm>
        </p:spPr>
        <p:txBody>
          <a:bodyPr/>
          <a:lstStyle/>
          <a:p>
            <a:pPr>
              <a:lnSpc>
                <a:spcPct val="80000"/>
              </a:lnSpc>
            </a:pPr>
            <a:r>
              <a:rPr lang="pt-BR" sz="2000" i="1" smtClean="0"/>
              <a:t>O estudo egípcio de Amanian AM et al   aqui apresentado, comparando VNI e CPAP nasal precoces mostrou menor tempo de uso de oxigênio e menor tempo de suporte ventilatório com a VNI, não havendo diferença entre morte  e  tanto de falha, tanto de um como de outro (a dependência de O2 com 36 semanas nem sequer foi avaliada!), além de que </a:t>
            </a:r>
            <a:r>
              <a:rPr lang="pt-BR" sz="2000" i="1" smtClean="0">
                <a:solidFill>
                  <a:srgbClr val="FF3399"/>
                </a:solidFill>
              </a:rPr>
              <a:t>os RN no grupo da VNI tinha maior peso e maior idade gestacional em relação ao grupo de CPAP.</a:t>
            </a:r>
            <a:r>
              <a:rPr lang="pt-BR" sz="2000" i="1" smtClean="0">
                <a:solidFill>
                  <a:srgbClr val="FFFF00"/>
                </a:solidFill>
              </a:rPr>
              <a:t> Em ambos os grupos, todos &gt;1000g</a:t>
            </a:r>
          </a:p>
          <a:p>
            <a:pPr>
              <a:lnSpc>
                <a:spcPct val="80000"/>
              </a:lnSpc>
            </a:pPr>
            <a:r>
              <a:rPr lang="pt-BR" sz="2000" i="1" smtClean="0"/>
              <a:t>Os estudos que demonstraram melhores resultados com o uso precoce da VNI foram aqueles que tinham altos níveis de falha do CPAP nasal.</a:t>
            </a:r>
          </a:p>
          <a:p>
            <a:pPr>
              <a:lnSpc>
                <a:spcPct val="80000"/>
              </a:lnSpc>
            </a:pPr>
            <a:r>
              <a:rPr lang="pt-BR" sz="2000" i="1" smtClean="0"/>
              <a:t>Na prevenção e/ou tratamento da apnéia da prematuridade também não há evidência para esta prática de rotina</a:t>
            </a:r>
          </a:p>
          <a:p>
            <a:pPr>
              <a:lnSpc>
                <a:spcPct val="80000"/>
              </a:lnSpc>
            </a:pPr>
            <a:endParaRPr lang="pt-BR" sz="2000" i="1" smtClean="0"/>
          </a:p>
          <a:p>
            <a:pPr>
              <a:lnSpc>
                <a:spcPct val="80000"/>
              </a:lnSpc>
            </a:pPr>
            <a:r>
              <a:rPr lang="pt-BR" sz="2400" i="1" smtClean="0">
                <a:solidFill>
                  <a:srgbClr val="FFFF00"/>
                </a:solidFill>
              </a:rPr>
              <a:t>Assim, a grande indicação da VNI é para diminuir as taxas de falhas de extubação</a:t>
            </a:r>
            <a:r>
              <a:rPr lang="pt-BR" sz="2000" i="1" smtClean="0"/>
              <a:t>. Metanálise da Cochrane mostra uma diminuição da falha de extubação em 79%, necessitando colocar 3 RN na VNI para evitar uma falha de extubação. </a:t>
            </a:r>
          </a:p>
          <a:p>
            <a:pPr algn="ctr">
              <a:lnSpc>
                <a:spcPct val="80000"/>
              </a:lnSpc>
              <a:buFont typeface="Wingdings 2" pitchFamily="18" charset="2"/>
              <a:buNone/>
            </a:pPr>
            <a:r>
              <a:rPr lang="pt-BR" sz="2000" i="1" smtClean="0">
                <a:solidFill>
                  <a:srgbClr val="FF3399"/>
                </a:solidFill>
              </a:rPr>
              <a:t>Usamos a VNI não sincronizada nos primeiros 3 dias após a extubação nos RN abaixo de 1500g, passando a seguir para o CPAP nasal e posteriormente Hood</a:t>
            </a:r>
            <a:r>
              <a:rPr lang="pt-BR" sz="2000" smtClean="0">
                <a:solidFill>
                  <a:srgbClr val="FF3399"/>
                </a:solidFill>
              </a:rPr>
              <a:t>.</a:t>
            </a:r>
            <a:r>
              <a:rPr lang="pt-BR" sz="2000" i="1" smtClean="0">
                <a:solidFill>
                  <a:srgbClr val="FF3399"/>
                </a:solidFill>
              </a:rPr>
              <a:t> O uso prolongado possivelmente poderia acarretar atraso na maturação da deglutição</a:t>
            </a:r>
            <a:r>
              <a:rPr lang="pt-BR" sz="2000" i="1" smtClean="0"/>
              <a:t>.</a:t>
            </a:r>
          </a:p>
        </p:txBody>
      </p:sp>
      <p:sp>
        <p:nvSpPr>
          <p:cNvPr id="92164" name="AutoShape 4"/>
          <p:cNvSpPr>
            <a:spLocks noChangeArrowheads="1"/>
          </p:cNvSpPr>
          <p:nvPr/>
        </p:nvSpPr>
        <p:spPr bwMode="auto">
          <a:xfrm>
            <a:off x="7740650" y="6237288"/>
            <a:ext cx="615950" cy="342900"/>
          </a:xfrm>
          <a:prstGeom prst="rightArrow">
            <a:avLst>
              <a:gd name="adj1" fmla="val 50000"/>
              <a:gd name="adj2" fmla="val 44907"/>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a:xfrm>
            <a:off x="457200" y="1484313"/>
            <a:ext cx="8229600" cy="4525962"/>
          </a:xfrm>
        </p:spPr>
        <p:txBody>
          <a:bodyPr/>
          <a:lstStyle/>
          <a:p>
            <a:pPr>
              <a:lnSpc>
                <a:spcPct val="90000"/>
              </a:lnSpc>
              <a:buFont typeface="Wingdings 2" pitchFamily="18" charset="2"/>
              <a:buNone/>
            </a:pPr>
            <a:r>
              <a:rPr lang="pt-BR" sz="2800" b="1" i="1" smtClean="0">
                <a:solidFill>
                  <a:srgbClr val="FF3399"/>
                </a:solidFill>
              </a:rPr>
              <a:t>           Os parâmetros que usamos</a:t>
            </a:r>
            <a:r>
              <a:rPr lang="pt-BR" sz="2800" b="1" i="1" smtClean="0"/>
              <a:t>: </a:t>
            </a:r>
          </a:p>
          <a:p>
            <a:pPr>
              <a:lnSpc>
                <a:spcPct val="90000"/>
              </a:lnSpc>
            </a:pPr>
            <a:r>
              <a:rPr lang="pt-BR" sz="2800" b="1" i="1" smtClean="0"/>
              <a:t>frequência respiratória de 20 cmH2O, PEEP de +5cmH2O, Pressão inspiratória máxima de 2 cm a mais da que estava em ventilação convencional (VMC), fluxo:8 l/min, tempo inspiratório de 0,4 segundos, FiO2 a mesma da VMC. </a:t>
            </a:r>
          </a:p>
          <a:p>
            <a:pPr>
              <a:lnSpc>
                <a:spcPct val="90000"/>
              </a:lnSpc>
            </a:pPr>
            <a:r>
              <a:rPr lang="pt-BR" sz="2800" b="1" i="1" smtClean="0"/>
              <a:t>Todos os cuidados do RN no CPAP nasal também devem ocorrer com os RN em VNI, estando atendo aos escapes (boca aberta, deslocamento da pronga).</a:t>
            </a:r>
          </a:p>
          <a:p>
            <a:pPr>
              <a:lnSpc>
                <a:spcPct val="90000"/>
              </a:lnSpc>
            </a:pPr>
            <a:endParaRPr lang="pt-BR" sz="2800" b="1" i="1" smtClean="0"/>
          </a:p>
          <a:p>
            <a:pPr>
              <a:lnSpc>
                <a:spcPct val="90000"/>
              </a:lnSpc>
            </a:pPr>
            <a:endParaRPr lang="pt-BR" sz="2800" smtClean="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p:cNvSpPr>
          <p:nvPr>
            <p:ph type="title" idx="4294967295"/>
          </p:nvPr>
        </p:nvSpPr>
        <p:spPr bwMode="auto">
          <a:xfrm>
            <a:off x="-6084888" y="-571500"/>
            <a:ext cx="8229601" cy="1143000"/>
          </a:xfrm>
          <a:noFill/>
        </p:spPr>
        <p:txBody>
          <a:bodyPr vert="horz" wrap="square" lIns="91440" tIns="45720" bIns="45720" numCol="1" anchorCtr="0" compatLnSpc="1">
            <a:prstTxWarp prst="textNoShape">
              <a:avLst/>
            </a:prstTxWarp>
          </a:bodyPr>
          <a:lstStyle/>
          <a:p>
            <a:r>
              <a:rPr lang="pt-BR" sz="2400" smtClean="0">
                <a:solidFill>
                  <a:srgbClr val="FFFF00"/>
                </a:solidFill>
                <a:effectLst/>
              </a:rPr>
              <a:t>OBRIGADO!</a:t>
            </a:r>
          </a:p>
        </p:txBody>
      </p:sp>
      <p:pic>
        <p:nvPicPr>
          <p:cNvPr id="99333" name="Picture 5" descr="DSC03124"/>
          <p:cNvPicPr>
            <a:picLocks noChangeAspect="1" noChangeArrowheads="1"/>
          </p:cNvPicPr>
          <p:nvPr/>
        </p:nvPicPr>
        <p:blipFill>
          <a:blip r:embed="rId2" cstate="print">
            <a:lum bright="-6000"/>
          </a:blip>
          <a:srcRect/>
          <a:stretch>
            <a:fillRect/>
          </a:stretch>
        </p:blipFill>
        <p:spPr bwMode="auto">
          <a:xfrm>
            <a:off x="323850" y="549275"/>
            <a:ext cx="8135938" cy="5886450"/>
          </a:xfrm>
          <a:prstGeom prst="rect">
            <a:avLst/>
          </a:prstGeom>
          <a:noFill/>
        </p:spPr>
      </p:pic>
      <p:sp>
        <p:nvSpPr>
          <p:cNvPr id="99334" name="Rectangle 6"/>
          <p:cNvSpPr>
            <a:spLocks noChangeArrowheads="1"/>
          </p:cNvSpPr>
          <p:nvPr/>
        </p:nvSpPr>
        <p:spPr bwMode="auto">
          <a:xfrm>
            <a:off x="0" y="6381750"/>
            <a:ext cx="9144000" cy="476250"/>
          </a:xfrm>
          <a:prstGeom prst="rect">
            <a:avLst/>
          </a:prstGeom>
          <a:solidFill>
            <a:schemeClr val="accent1"/>
          </a:solidFill>
          <a:ln w="9525">
            <a:solidFill>
              <a:schemeClr val="tx1"/>
            </a:solidFill>
            <a:miter lim="800000"/>
            <a:headEnd/>
            <a:tailEnd/>
          </a:ln>
          <a:effectLst/>
        </p:spPr>
        <p:txBody>
          <a:bodyPr wrap="none" anchor="ctr"/>
          <a:lstStyle/>
          <a:p>
            <a:pPr algn="ctr"/>
            <a:r>
              <a:rPr lang="pt-BR"/>
              <a:t>Staffs e Residentes da Unidade de Neonatologia do HRAS/HMIB/SES/DF</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undição">
  <a:themeElements>
    <a:clrScheme name="Fundição">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undição">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Fundição">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873</TotalTime>
  <Words>4036</Words>
  <Application>Microsoft Office PowerPoint</Application>
  <PresentationFormat>Apresentação na tela (4:3)</PresentationFormat>
  <Paragraphs>304</Paragraphs>
  <Slides>67</Slides>
  <Notes>1</Notes>
  <HiddenSlides>0</HiddenSlides>
  <MMClips>0</MMClips>
  <ScaleCrop>false</ScaleCrop>
  <HeadingPairs>
    <vt:vector size="4" baseType="variant">
      <vt:variant>
        <vt:lpstr>Tema</vt:lpstr>
      </vt:variant>
      <vt:variant>
        <vt:i4>1</vt:i4>
      </vt:variant>
      <vt:variant>
        <vt:lpstr>Títulos de slides</vt:lpstr>
      </vt:variant>
      <vt:variant>
        <vt:i4>67</vt:i4>
      </vt:variant>
    </vt:vector>
  </HeadingPairs>
  <TitlesOfParts>
    <vt:vector size="68" baseType="lpstr">
      <vt:lpstr>Fundição</vt:lpstr>
      <vt:lpstr>Slide 1</vt:lpstr>
      <vt:lpstr>Consultem o artigo original!</vt:lpstr>
      <vt:lpstr>INTRODUÇÃO</vt:lpstr>
      <vt:lpstr>INTRODUÇÃO</vt:lpstr>
      <vt:lpstr>INTRODUÇÃO</vt:lpstr>
      <vt:lpstr>INTRODUÇÃO</vt:lpstr>
      <vt:lpstr>INTRODUÇÃO</vt:lpstr>
      <vt:lpstr>INTRODUÇÃO</vt:lpstr>
      <vt:lpstr>INTRODUÇÃO</vt:lpstr>
      <vt:lpstr>INTRODUÇÃO</vt:lpstr>
      <vt:lpstr>INTRODUÇÃO</vt:lpstr>
      <vt:lpstr>INTRODUÇÃO</vt:lpstr>
      <vt:lpstr>INTRODUÇÃO</vt:lpstr>
      <vt:lpstr>    MÉTODOS   -O desenho do estudo e os participantes </vt:lpstr>
      <vt:lpstr>MÉTODOS   -O desenho do estudo e os participantes</vt:lpstr>
      <vt:lpstr>MÉTODOS   -O desenho do estudo e os participantes</vt:lpstr>
      <vt:lpstr>MÉTODOS   -O desenho do estudo e os participantes</vt:lpstr>
      <vt:lpstr>MÉTODOS: INTERVENÇÃO RESPIRATÓRIA</vt:lpstr>
      <vt:lpstr>Slide 19</vt:lpstr>
      <vt:lpstr>Slide 20</vt:lpstr>
      <vt:lpstr>Slide 21</vt:lpstr>
      <vt:lpstr>Slide 22</vt:lpstr>
      <vt:lpstr>Slide 23</vt:lpstr>
      <vt:lpstr>Os desfechos primários e secundários</vt:lpstr>
      <vt:lpstr>Slide 25</vt:lpstr>
      <vt:lpstr>Declaração de Ética </vt:lpstr>
      <vt:lpstr>A análise dos dados </vt:lpstr>
      <vt:lpstr>Slide 28</vt:lpstr>
      <vt:lpstr>RESULTADOS</vt:lpstr>
      <vt:lpstr>Slide 30</vt:lpstr>
      <vt:lpstr>Slide 31</vt:lpstr>
      <vt:lpstr>Slide 32</vt:lpstr>
      <vt:lpstr>Slide 33</vt:lpstr>
      <vt:lpstr>DISCUSSÃO</vt:lpstr>
      <vt:lpstr>Slide 35</vt:lpstr>
      <vt:lpstr>DISCUSSÃO</vt:lpstr>
      <vt:lpstr>DISCUSSÃO</vt:lpstr>
      <vt:lpstr>Slide 38</vt:lpstr>
      <vt:lpstr>Slide 39</vt:lpstr>
      <vt:lpstr>Slide 40</vt:lpstr>
      <vt:lpstr>CONCLUSÃO</vt:lpstr>
      <vt:lpstr>Slide 42</vt:lpstr>
      <vt:lpstr>Slide 43</vt:lpstr>
      <vt:lpstr>Slide 44</vt:lpstr>
      <vt:lpstr>Slide 45</vt:lpstr>
      <vt:lpstr>Nota do Editor do site, DR. Paulo R. Margotto</vt:lpstr>
      <vt:lpstr>Slide 47</vt:lpstr>
      <vt:lpstr>Slide 48</vt:lpstr>
      <vt:lpstr>Slide 49</vt:lpstr>
      <vt:lpstr>Slide 50</vt:lpstr>
      <vt:lpstr>Slide 51</vt:lpstr>
      <vt:lpstr>Slide 52</vt:lpstr>
      <vt:lpstr>Conclusão do presente estudo de Meneses  et al</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Cairo</dc:creator>
  <cp:lastModifiedBy>Paulo</cp:lastModifiedBy>
  <cp:revision>59</cp:revision>
  <dcterms:created xsi:type="dcterms:W3CDTF">2015-04-14T01:48:08Z</dcterms:created>
  <dcterms:modified xsi:type="dcterms:W3CDTF">2015-05-01T18:06:42Z</dcterms:modified>
</cp:coreProperties>
</file>