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handoutMasters/handoutMaster1.xml" ContentType="application/vnd.openxmlformats-officedocument.presentationml.handoutMaster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73"/>
  </p:notesMasterIdLst>
  <p:handoutMasterIdLst>
    <p:handoutMasterId r:id="rId74"/>
  </p:handoutMasterIdLst>
  <p:sldIdLst>
    <p:sldId id="290" r:id="rId3"/>
    <p:sldId id="384" r:id="rId4"/>
    <p:sldId id="257" r:id="rId5"/>
    <p:sldId id="292" r:id="rId6"/>
    <p:sldId id="293" r:id="rId7"/>
    <p:sldId id="291" r:id="rId8"/>
    <p:sldId id="294" r:id="rId9"/>
    <p:sldId id="295" r:id="rId10"/>
    <p:sldId id="370" r:id="rId11"/>
    <p:sldId id="296" r:id="rId12"/>
    <p:sldId id="297" r:id="rId13"/>
    <p:sldId id="298" r:id="rId14"/>
    <p:sldId id="371" r:id="rId15"/>
    <p:sldId id="300" r:id="rId16"/>
    <p:sldId id="301" r:id="rId17"/>
    <p:sldId id="302" r:id="rId18"/>
    <p:sldId id="303" r:id="rId19"/>
    <p:sldId id="304" r:id="rId20"/>
    <p:sldId id="305" r:id="rId21"/>
    <p:sldId id="306" r:id="rId22"/>
    <p:sldId id="308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20" r:id="rId31"/>
    <p:sldId id="327" r:id="rId32"/>
    <p:sldId id="332" r:id="rId33"/>
    <p:sldId id="333" r:id="rId34"/>
    <p:sldId id="334" r:id="rId35"/>
    <p:sldId id="335" r:id="rId36"/>
    <p:sldId id="336" r:id="rId37"/>
    <p:sldId id="337" r:id="rId38"/>
    <p:sldId id="338" r:id="rId39"/>
    <p:sldId id="339" r:id="rId40"/>
    <p:sldId id="340" r:id="rId41"/>
    <p:sldId id="378" r:id="rId42"/>
    <p:sldId id="377" r:id="rId43"/>
    <p:sldId id="375" r:id="rId44"/>
    <p:sldId id="345" r:id="rId45"/>
    <p:sldId id="379" r:id="rId46"/>
    <p:sldId id="380" r:id="rId47"/>
    <p:sldId id="381" r:id="rId48"/>
    <p:sldId id="382" r:id="rId49"/>
    <p:sldId id="347" r:id="rId50"/>
    <p:sldId id="348" r:id="rId51"/>
    <p:sldId id="349" r:id="rId52"/>
    <p:sldId id="350" r:id="rId53"/>
    <p:sldId id="374" r:id="rId54"/>
    <p:sldId id="351" r:id="rId55"/>
    <p:sldId id="352" r:id="rId56"/>
    <p:sldId id="353" r:id="rId57"/>
    <p:sldId id="354" r:id="rId58"/>
    <p:sldId id="356" r:id="rId59"/>
    <p:sldId id="357" r:id="rId60"/>
    <p:sldId id="359" r:id="rId61"/>
    <p:sldId id="360" r:id="rId62"/>
    <p:sldId id="376" r:id="rId63"/>
    <p:sldId id="361" r:id="rId64"/>
    <p:sldId id="355" r:id="rId65"/>
    <p:sldId id="363" r:id="rId66"/>
    <p:sldId id="364" r:id="rId67"/>
    <p:sldId id="365" r:id="rId68"/>
    <p:sldId id="366" r:id="rId69"/>
    <p:sldId id="383" r:id="rId70"/>
    <p:sldId id="368" r:id="rId71"/>
    <p:sldId id="385" r:id="rId72"/>
  </p:sldIdLst>
  <p:sldSz cx="9144000" cy="6858000" type="screen4x3"/>
  <p:notesSz cx="7559675" cy="10691813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0000"/>
    <a:srgbClr val="0000FF"/>
    <a:srgbClr val="FF9900"/>
    <a:srgbClr val="FF9933"/>
    <a:srgbClr val="FFFF00"/>
    <a:srgbClr val="FF33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-917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70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viewProps" Target="view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notesMaster" Target="notesMasters/notesMaster1.xml"/><Relationship Id="rId78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/>
          </a:p>
        </p:txBody>
      </p:sp>
      <p:sp>
        <p:nvSpPr>
          <p:cNvPr id="3" name="Espaço Reservado para Data 2"/>
          <p:cNvSpPr txBox="1">
            <a:spLocks noGrp="1"/>
          </p:cNvSpPr>
          <p:nvPr>
            <p:ph type="dt" sz="quarter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t" anchorCtr="0" compatLnSpc="0">
            <a:noAutofit/>
          </a:bodyPr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/>
          </a:p>
        </p:txBody>
      </p:sp>
      <p:sp>
        <p:nvSpPr>
          <p:cNvPr id="4" name="Espaço Reservado para Rodapé 3"/>
          <p:cNvSpPr txBox="1">
            <a:spLocks noGrp="1"/>
          </p:cNvSpPr>
          <p:nvPr>
            <p:ph type="ftr" sz="quarter" idx="2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>
            <a:lvl1pPr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/>
          </a:p>
        </p:txBody>
      </p:sp>
      <p:sp>
        <p:nvSpPr>
          <p:cNvPr id="5" name="Espaço Reservado para Número de Slide 4"/>
          <p:cNvSpPr txBox="1">
            <a:spLocks noGrp="1"/>
          </p:cNvSpPr>
          <p:nvPr>
            <p:ph type="sldNum" sz="quarter" idx="3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none" lIns="90004" tIns="44997" rIns="90004" bIns="44997" anchor="b" anchorCtr="0" compatLnSpc="0">
            <a:noAutofit/>
          </a:bodyPr>
          <a:lstStyle>
            <a:lvl1pPr algn="r" fontAlgn="auto" hangingPunct="0">
              <a:spcBef>
                <a:spcPts val="0"/>
              </a:spcBef>
              <a:spcAft>
                <a:spcPts val="0"/>
              </a:spcAft>
              <a:defRPr sz="1400" kern="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>
              <a:defRPr sz="14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BFF4C02D-F63D-4012-82EA-4CDDF3199953}" type="slidenum">
              <a:rPr/>
              <a:pPr>
                <a:defRPr sz="14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‹nº›</a:t>
            </a:fld>
            <a:endParaRPr lang="pt-BR">
              <a:latin typeface="Arial" pitchFamily="18"/>
              <a:ea typeface="Microsoft YaHei" pitchFamily="2"/>
              <a:cs typeface="Mangal" pitchFamily="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Espaço Reservado para Imagem de Slide 1"/>
          <p:cNvSpPr>
            <a:spLocks noGrp="1" noRot="1" noChangeAspect="1"/>
          </p:cNvSpPr>
          <p:nvPr>
            <p:ph type="sldImg" idx="2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3" name="Espaço Reservado para Anotações 2"/>
          <p:cNvSpPr txBox="1">
            <a:spLocks noGrp="1"/>
          </p:cNvSpPr>
          <p:nvPr>
            <p:ph type="body" sz="quarter" idx="3"/>
          </p:nvPr>
        </p:nvSpPr>
        <p:spPr>
          <a:xfrm>
            <a:off x="755650" y="5078413"/>
            <a:ext cx="6048375" cy="4811712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/>
          <a:p>
            <a:pPr lvl="0"/>
            <a:endParaRPr lang="pt-BR" noProof="0"/>
          </a:p>
        </p:txBody>
      </p:sp>
      <p:sp>
        <p:nvSpPr>
          <p:cNvPr id="4" name="Espaço Reservado para Cabeçalho 3"/>
          <p:cNvSpPr txBox="1">
            <a:spLocks noGrp="1"/>
          </p:cNvSpPr>
          <p:nvPr>
            <p:ph type="hdr" sz="quarter"/>
          </p:nvPr>
        </p:nvSpPr>
        <p:spPr>
          <a:xfrm>
            <a:off x="0" y="0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Data 4"/>
          <p:cNvSpPr txBox="1">
            <a:spLocks noGrp="1"/>
          </p:cNvSpPr>
          <p:nvPr>
            <p:ph type="dt" idx="1"/>
          </p:nvPr>
        </p:nvSpPr>
        <p:spPr>
          <a:xfrm>
            <a:off x="4278313" y="0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t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Rodapé 5"/>
          <p:cNvSpPr txBox="1">
            <a:spLocks noGrp="1"/>
          </p:cNvSpPr>
          <p:nvPr>
            <p:ph type="ftr" sz="quarter" idx="4"/>
          </p:nvPr>
        </p:nvSpPr>
        <p:spPr>
          <a:xfrm>
            <a:off x="0" y="10156825"/>
            <a:ext cx="3281363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6"/>
          <p:cNvSpPr txBox="1">
            <a:spLocks noGrp="1"/>
          </p:cNvSpPr>
          <p:nvPr>
            <p:ph type="sldNum" sz="quarter" idx="5"/>
          </p:nvPr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0" rIns="0" bIns="0" anchor="b" anchorCtr="0" compatLnSpc="1">
            <a:noAutofit/>
          </a:bodyPr>
          <a:lstStyle>
            <a:lvl1pPr marL="0" marR="0" lvl="0" indent="0" algn="r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59150D19-D700-4DA5-A8B6-8F70F89205A6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215900" indent="-215900" algn="l" rtl="0" eaLnBrk="0" fontAlgn="base" hangingPunct="0">
      <a:spcBef>
        <a:spcPct val="0"/>
      </a:spcBef>
      <a:spcAft>
        <a:spcPct val="0"/>
      </a:spcAft>
      <a:defRPr lang="pt-BR" sz="2000" kern="1200">
        <a:solidFill>
          <a:srgbClr val="000000"/>
        </a:solidFill>
        <a:latin typeface="Arial" pitchFamily="18"/>
        <a:ea typeface="Microsoft YaHei" pitchFamily="2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icrosoft YaHei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6"/>
          <p:cNvSpPr txBox="1"/>
          <p:nvPr/>
        </p:nvSpPr>
        <p:spPr>
          <a:xfrm>
            <a:off x="4278313" y="10156825"/>
            <a:ext cx="3281362" cy="534988"/>
          </a:xfrm>
          <a:prstGeom prst="rect">
            <a:avLst/>
          </a:prstGeom>
          <a:noFill/>
          <a:ln cap="flat">
            <a:noFill/>
          </a:ln>
        </p:spPr>
        <p:txBody>
          <a:bodyPr lIns="0" tIns="0" rIns="0" bIns="0" anchor="b"/>
          <a:lstStyle/>
          <a:p>
            <a:pPr algn="r"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fld id="{7CB473B3-DFC1-4D7E-824A-DDD8B3EE023B}" type="slidenum">
              <a:rPr kern="0">
                <a:solidFill>
                  <a:srgbClr val="000000"/>
                </a:solidFill>
                <a:latin typeface="+mn-lt"/>
                <a:cs typeface="+mn-cs"/>
              </a:rPr>
              <a:pPr algn="r"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t>3</a:t>
            </a:fld>
            <a:endParaRPr lang="pt-BR" sz="1400" kern="0">
              <a:solidFill>
                <a:srgbClr val="000000"/>
              </a:solidFill>
              <a:latin typeface="Times New Roman" pitchFamily="18"/>
              <a:ea typeface="Lucida Sans Unicode" pitchFamily="2"/>
              <a:cs typeface="Tahoma" pitchFamily="2"/>
            </a:endParaRPr>
          </a:p>
        </p:txBody>
      </p:sp>
      <p:sp>
        <p:nvSpPr>
          <p:cNvPr id="74755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solidFill>
            <a:srgbClr val="5B9BD5"/>
          </a:solidFill>
          <a:ln w="25402">
            <a:solidFill>
              <a:srgbClr val="41719C"/>
            </a:solidFill>
          </a:ln>
        </p:spPr>
      </p:sp>
      <p:sp>
        <p:nvSpPr>
          <p:cNvPr id="74756" name="Espaço Reservado para Anotações 2"/>
          <p:cNvSpPr txBox="1">
            <a:spLocks noGrp="1"/>
          </p:cNvSpPr>
          <p:nvPr>
            <p:ph type="body" sz="quarter" idx="1"/>
          </p:nvPr>
        </p:nvSpPr>
        <p:spPr bwMode="auto">
          <a:noFill/>
        </p:spPr>
        <p:txBody>
          <a:bodyPr numCol="1">
            <a:prstTxWarp prst="textNoShape">
              <a:avLst/>
            </a:prstTxWarp>
          </a:bodyPr>
          <a:lstStyle/>
          <a:p>
            <a:pPr eaLnBrk="1"/>
            <a:endParaRPr smtClean="0">
              <a:latin typeface="Arial" pitchFamily="34" charset="0"/>
              <a:ea typeface="Microsoft YaHei" pitchFamily="34" charset="-122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06488" y="801688"/>
            <a:ext cx="5346700" cy="4010025"/>
          </a:xfrm>
          <a:ln>
            <a:solidFill>
              <a:srgbClr val="000000"/>
            </a:solidFill>
          </a:ln>
        </p:spPr>
      </p:sp>
      <p:sp>
        <p:nvSpPr>
          <p:cNvPr id="75779" name="Espaço Reservado para Anotações 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lIns="104287" tIns="52144" rIns="104287" bIns="52144" numCol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80000"/>
              </a:lnSpc>
            </a:pPr>
            <a:r>
              <a:rPr smtClean="0">
                <a:latin typeface="Arial" pitchFamily="34" charset="0"/>
                <a:ea typeface="Microsoft YaHei" pitchFamily="34" charset="-122"/>
              </a:rPr>
              <a:t>As coisas mudam. Na revisão sistemática de originais "Surfactante profilático contra o uso seletivo de surfactante", nove estudos foram incluídos. Estes ensaios foram todos feitos na década de 1990 antes do uso rotineiro de esteróides pré-natais e nossas tentativas de  otineiramente apoiar crianças em contínua distendendo a manter a sua pressão residual funcional capacidade. Ao longo da última década, o uso de esteróides pré-natais mais do que triplicou e mais e investigadores estão cada vez mais confortáveis ​​com a aplicação precoce de pressão para manter a distensão capacidade residual funcional. Neste contexto, não tem foram várias tentativas olhando para a estabilização no início distendendo em comparação com uma pressão inicial mais agressiva surfactante. Certas provas abordou todas as crianças em risco de RDS, enquanto outros [1, 2] avaliada somente crianças que não necessitaram de intubação na sala de parto ou Observava bem o suficiente para não ser colocado em qualquer respiratório apoiar. A análise atualizada de Rojas-Reyes e seus colegas inclui os dois ensaios a partir da rede NICHD (APOIO) [3] e do Vermont Oxford de Entrega em Rede Estudo de Gestão quarto [4]. Quando estes dois estudos que foram realizados no contexto clínico recente (com aumento da exposição a esteróides pré-natais de rotina e aplicação de CPAP nasal com o grupo controle) estão incluídos, nenhuma diferença em resultados clínicos importantes surgir. De facto, quando estes dois estudos são combinados com a nove estudos da década de 1990, não há mais clinicamente efeitos significativos observados com surfactante profilático. Quando os dois estudos foram avaliados por si sós, não é uma forte tendência de melhora clínica,  specificamente uma redução do risco de BPD ou morte. O dia de surfactante agressivo rotina profilática para todos os lactentes de risco de RDS passou. Estabilização cedo com modalidades não invasivas tomou o seu lugar. Seletivo o uso de surfactante, quer por intubação ou outro minimamente técnicas invasivas, como a inserção do cateter, vai vêm à tona. Mais estudos serão necessários para nós compreender as questões específicas sobre a seleção de pacientes</a:t>
            </a:r>
            <a:br>
              <a:rPr smtClean="0">
                <a:latin typeface="Arial" pitchFamily="34" charset="0"/>
                <a:ea typeface="Microsoft YaHei" pitchFamily="34" charset="-122"/>
              </a:rPr>
            </a:br>
            <a:r>
              <a:rPr smtClean="0">
                <a:latin typeface="Arial" pitchFamily="34" charset="0"/>
                <a:ea typeface="Microsoft YaHei" pitchFamily="34" charset="-122"/>
              </a:rPr>
              <a:t>(Exposição, por exemplo, esteróides vs não exposição) e melhor técnicas para administrar surfactante em lactentes que desenvolver insuficiência respiratória progressiva. </a:t>
            </a:r>
          </a:p>
        </p:txBody>
      </p:sp>
      <p:sp>
        <p:nvSpPr>
          <p:cNvPr id="75780" name="Espaço Reservado para Número de Slide 3"/>
          <p:cNvSpPr txBox="1">
            <a:spLocks noGrp="1"/>
          </p:cNvSpPr>
          <p:nvPr/>
        </p:nvSpPr>
        <p:spPr bwMode="auto">
          <a:xfrm>
            <a:off x="4281488" y="10155238"/>
            <a:ext cx="32766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b"/>
          <a:lstStyle/>
          <a:p>
            <a:pPr algn="r" defTabSz="1042988"/>
            <a:fld id="{CE803FD9-C40F-4CF9-9F10-6B21A86BAAF2}" type="slidenum">
              <a:rPr lang="pt-BR" sz="1400">
                <a:latin typeface="Calibri" pitchFamily="34" charset="0"/>
              </a:rPr>
              <a:pPr algn="r" defTabSz="1042988"/>
              <a:t>18</a:t>
            </a:fld>
            <a:endParaRPr lang="pt-BR" sz="14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06488" y="801688"/>
            <a:ext cx="5346700" cy="4010025"/>
          </a:xfrm>
          <a:ln>
            <a:solidFill>
              <a:srgbClr val="000000"/>
            </a:solidFill>
          </a:ln>
        </p:spPr>
      </p:sp>
      <p:sp>
        <p:nvSpPr>
          <p:cNvPr id="76803" name="Espaço Reservado para Anotações 2"/>
          <p:cNvSpPr txBox="1">
            <a:spLocks noGrp="1"/>
          </p:cNvSpPr>
          <p:nvPr>
            <p:ph type="body" idx="1"/>
          </p:nvPr>
        </p:nvSpPr>
        <p:spPr bwMode="auto">
          <a:noFill/>
        </p:spPr>
        <p:txBody>
          <a:bodyPr lIns="104287" tIns="52144" rIns="104287" bIns="52144" numCol="1">
            <a:prstTxWarp prst="textNoShape">
              <a:avLst/>
            </a:prstTxWarp>
          </a:bodyPr>
          <a:lstStyle/>
          <a:p>
            <a:pPr marL="0" indent="0" defTabSz="457200" eaLnBrk="1" hangingPunct="1"/>
            <a:endParaRPr smtClean="0">
              <a:latin typeface="Arial" pitchFamily="34" charset="0"/>
              <a:ea typeface="Microsoft YaHei" pitchFamily="34" charset="-122"/>
            </a:endParaRPr>
          </a:p>
        </p:txBody>
      </p:sp>
      <p:sp>
        <p:nvSpPr>
          <p:cNvPr id="76804" name="Espaço Reservado para Número de Slide 3"/>
          <p:cNvSpPr txBox="1">
            <a:spLocks noGrp="1"/>
          </p:cNvSpPr>
          <p:nvPr/>
        </p:nvSpPr>
        <p:spPr bwMode="auto">
          <a:xfrm>
            <a:off x="4281488" y="10155238"/>
            <a:ext cx="3276600" cy="534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104287" tIns="52144" rIns="104287" bIns="52144" anchor="b"/>
          <a:lstStyle/>
          <a:p>
            <a:pPr algn="r" defTabSz="520700"/>
            <a:fld id="{6C1A76BD-26A4-41EB-87AE-5EE660E7F556}" type="slidenum">
              <a:rPr lang="pt-BR" sz="1400">
                <a:solidFill>
                  <a:srgbClr val="000000"/>
                </a:solidFill>
                <a:latin typeface="Calibri" pitchFamily="34" charset="0"/>
                <a:ea typeface="MS PGothic" pitchFamily="34" charset="-128"/>
              </a:rPr>
              <a:pPr algn="r" defTabSz="520700"/>
              <a:t>37</a:t>
            </a:fld>
            <a:endParaRPr lang="pt-BR" sz="1400">
              <a:solidFill>
                <a:srgbClr val="000000"/>
              </a:solidFill>
              <a:latin typeface="Calibri" pitchFamily="34" charset="0"/>
              <a:ea typeface="MS PGothic" pitchFamily="34" charset="-128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Ctr="1"/>
          <a:lstStyle>
            <a:lvl1pPr algn="ctr"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algn="ctr">
              <a:defRPr sz="2400"/>
            </a:lvl1pPr>
          </a:lstStyle>
          <a:p>
            <a:pPr lvl="0"/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AFEAC51-ECCE-4A9D-8E19-5F01310B9A31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DC9ECB-5350-430D-84FF-2D215267553B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714EA7-B782-40B1-9310-E8162FC3D84B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A62870F-7648-4F98-BA50-F4F75674B4E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/>
          <a:lstStyle>
            <a:lvl1pPr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CBCA46-7295-4A1B-8930-0C69C0EAF20B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5CD33-9504-41B4-B922-40B637299503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457200" y="1604964"/>
            <a:ext cx="4038603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4648196" y="1604964"/>
            <a:ext cx="4038603" cy="4525959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2106EA-6406-49CA-AA81-8815F071058E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6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91C777-84AC-413C-A617-2B9C70060395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630241" y="2505071"/>
            <a:ext cx="386873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791" cy="823910"/>
          </a:xfrm>
        </p:spPr>
        <p:txBody>
          <a:bodyPr anchor="b"/>
          <a:lstStyle>
            <a:lvl1pPr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79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2FADD7E-A8E2-42FC-948D-00D80D9006FD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8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464007-3B02-4D0B-B788-20CCDC7AE53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01D6F7-559E-447E-8B0B-D568EF72112F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4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08E736-9F6F-4F36-9585-561EFD6CC366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373AB8-FC64-4825-968C-08A9626BB539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3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9267A2-1D69-4C45-A96A-F9965E1757B0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226774-77EF-4FD7-8122-2CD78C3F10FC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6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974B74-F048-4C9D-893F-C418512061E6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</p:spPr>
        <p:txBody>
          <a:bodyPr>
            <a:noAutofit/>
          </a:bodyPr>
          <a:lstStyle>
            <a:lvl1pPr>
              <a:defRPr sz="3200"/>
            </a:lvl1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2935E2-A153-4F20-ADE4-60B9B67AB571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6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11E62-CED2-485C-A3E7-3F2D0F986CE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7A55DA-7FE3-44B0-B6E1-129C2188F5CA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82EA09-E477-44C9-A4DA-0CEFFF910AB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 txBox="1">
            <a:spLocks noGrp="1"/>
          </p:cNvSpPr>
          <p:nvPr>
            <p:ph type="title" orient="vert"/>
          </p:nvPr>
        </p:nvSpPr>
        <p:spPr>
          <a:xfrm>
            <a:off x="6629400" y="1371600"/>
            <a:ext cx="2057400" cy="4759323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>
          <a:xfrm>
            <a:off x="457200" y="1371600"/>
            <a:ext cx="6019796" cy="4759323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29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7B3CF5B-FABF-4C42-8E92-7DFD0EB0F9DC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18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26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EF4F41-1A9E-4E8B-850A-A28B7F75D220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ctrTitle"/>
          </p:nvPr>
        </p:nvSpPr>
        <p:spPr>
          <a:xfrm>
            <a:off x="1143000" y="1122361"/>
            <a:ext cx="6858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 txBox="1">
            <a:spLocks noGrp="1"/>
          </p:cNvSpPr>
          <p:nvPr>
            <p:ph type="subTitle" idx="1"/>
          </p:nvPr>
        </p:nvSpPr>
        <p:spPr>
          <a:xfrm>
            <a:off x="1143000" y="3602041"/>
            <a:ext cx="6858000" cy="1655758"/>
          </a:xfrm>
        </p:spPr>
        <p:txBody>
          <a:bodyPr anchorCtr="1"/>
          <a:lstStyle>
            <a:lvl1pPr algn="ctr">
              <a:buNone/>
              <a:defRPr sz="2400"/>
            </a:lvl1pPr>
          </a:lstStyle>
          <a:p>
            <a:pPr lvl="0"/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388B16-A5AA-44E9-9680-1129D6EAEE61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5C3514-A921-45D5-8470-5E29FE6C8095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522496-F4A1-4478-AA76-14A26ED0C255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FCF673-1174-4CB3-B5B0-11E51F1B858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23885" y="1709735"/>
            <a:ext cx="78867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23885" y="4589465"/>
            <a:ext cx="7886700" cy="1500182"/>
          </a:xfrm>
        </p:spPr>
        <p:txBody>
          <a:bodyPr/>
          <a:lstStyle>
            <a:lvl1pPr>
              <a:buNone/>
              <a:defRPr sz="2400">
                <a:solidFill>
                  <a:srgbClr val="898989"/>
                </a:solidFill>
              </a:defRPr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FA206F7-61D1-41BC-A0FE-537D28199FC9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8C3CD2-3E8F-4A6D-9467-1C87A304BFB6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457200" y="1935163"/>
            <a:ext cx="4038603" cy="43894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4648196" y="1935163"/>
            <a:ext cx="4038603" cy="4389440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706888-324F-40A9-A215-87E194253A58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6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BDEBBB9-196B-46B9-B859-FA75EB1BA459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365129"/>
            <a:ext cx="78867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 txBox="1">
            <a:spLocks noGrp="1"/>
          </p:cNvSpPr>
          <p:nvPr>
            <p:ph type="body" idx="1"/>
          </p:nvPr>
        </p:nvSpPr>
        <p:spPr>
          <a:xfrm>
            <a:off x="630241" y="1681160"/>
            <a:ext cx="3868734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 txBox="1">
            <a:spLocks noGrp="1"/>
          </p:cNvSpPr>
          <p:nvPr>
            <p:ph idx="2"/>
          </p:nvPr>
        </p:nvSpPr>
        <p:spPr>
          <a:xfrm>
            <a:off x="630241" y="2505071"/>
            <a:ext cx="386873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 txBox="1">
            <a:spLocks noGrp="1"/>
          </p:cNvSpPr>
          <p:nvPr>
            <p:ph type="body" idx="3"/>
          </p:nvPr>
        </p:nvSpPr>
        <p:spPr>
          <a:xfrm>
            <a:off x="4629149" y="1681160"/>
            <a:ext cx="3887791" cy="823910"/>
          </a:xfrm>
        </p:spPr>
        <p:txBody>
          <a:bodyPr anchor="b"/>
          <a:lstStyle>
            <a:lvl1pPr>
              <a:buNone/>
              <a:defRPr sz="2400" b="1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 txBox="1">
            <a:spLocks noGrp="1"/>
          </p:cNvSpPr>
          <p:nvPr>
            <p:ph idx="4"/>
          </p:nvPr>
        </p:nvSpPr>
        <p:spPr>
          <a:xfrm>
            <a:off x="4629149" y="2505071"/>
            <a:ext cx="3887791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A5BAB7-76BB-49D8-8BCC-3262D5444D6F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8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9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65F8D7-8649-499E-AF4D-E2198437BD5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FE42F-F995-41AF-BCEE-83097778DFEF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4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5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A8E4439-1595-44E5-A04E-1618897911C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4D8D46-98A8-48C4-BAE8-1E161B70A985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3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4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A301A4-D57F-4D70-9593-A2C6343921D1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 txBox="1">
            <a:spLocks noGrp="1"/>
          </p:cNvSpPr>
          <p:nvPr>
            <p:ph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5DEFBE-C5B2-43C1-8384-0886BF54BC40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6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5D3A0-8A0A-4A24-B717-5F47C2DDA67E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>
          <a:xfrm>
            <a:off x="630241" y="457200"/>
            <a:ext cx="294957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 txBox="1">
            <a:spLocks noGrp="1"/>
          </p:cNvSpPr>
          <p:nvPr>
            <p:ph type="pic" idx="1"/>
          </p:nvPr>
        </p:nvSpPr>
        <p:spPr>
          <a:xfrm>
            <a:off x="3887791" y="987423"/>
            <a:ext cx="4629149" cy="4873623"/>
          </a:xfrm>
        </p:spPr>
        <p:txBody>
          <a:bodyPr/>
          <a:lstStyle>
            <a:lvl1pPr>
              <a:buNone/>
              <a:defRPr sz="3200"/>
            </a:lvl1pPr>
          </a:lstStyle>
          <a:p>
            <a:pPr lvl="0"/>
            <a:endParaRPr lang="pt-BR" noProof="0"/>
          </a:p>
        </p:txBody>
      </p:sp>
      <p:sp>
        <p:nvSpPr>
          <p:cNvPr id="4" name="Espaço Reservado para Texto 3"/>
          <p:cNvSpPr txBox="1">
            <a:spLocks noGrp="1"/>
          </p:cNvSpPr>
          <p:nvPr>
            <p:ph type="body" idx="2"/>
          </p:nvPr>
        </p:nvSpPr>
        <p:spPr>
          <a:xfrm>
            <a:off x="630241" y="2057400"/>
            <a:ext cx="2949570" cy="3811584"/>
          </a:xfrm>
        </p:spPr>
        <p:txBody>
          <a:bodyPr/>
          <a:lstStyle>
            <a:lvl1pPr>
              <a:buNone/>
              <a:defRPr sz="1600"/>
            </a:lvl1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11493-4C78-4FEC-8BEA-957E5E805A0F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6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7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BB56C8-9A5D-4EB0-A974-74C88657928D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  <p:hf sldNum="0" hdr="0" ftr="0" dt="0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0D10A1-5899-4E6C-8BC3-8A81E032834D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EE0434-5A58-4B5F-AF63-9B2E90BB6954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 txBox="1">
            <a:spLocks noGrp="1"/>
          </p:cNvSpPr>
          <p:nvPr>
            <p:ph type="title" orient="vert"/>
          </p:nvPr>
        </p:nvSpPr>
        <p:spPr>
          <a:xfrm>
            <a:off x="6629400" y="704846"/>
            <a:ext cx="2057400" cy="5619746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 txBox="1">
            <a:spLocks noGrp="1"/>
          </p:cNvSpPr>
          <p:nvPr>
            <p:ph type="body" orient="vert" idx="1"/>
          </p:nvPr>
        </p:nvSpPr>
        <p:spPr>
          <a:xfrm>
            <a:off x="457200" y="704846"/>
            <a:ext cx="6019796" cy="5619746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 txBox="1"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1604B8-7CA1-4456-B662-278358E8598F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5" name="Espaço Reservado para Rodapé 4"/>
          <p:cNvSpPr txBox="1"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/>
          </a:p>
        </p:txBody>
      </p:sp>
      <p:sp>
        <p:nvSpPr>
          <p:cNvPr id="6" name="Espaço Reservado para Número de Slide 5"/>
          <p:cNvSpPr txBox="1"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D14972-5D01-44D6-943E-9913DC311B28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000000"/>
            </a:gs>
            <a:gs pos="100000">
              <a:srgbClr val="000000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6"/>
          <p:cNvSpPr/>
          <p:nvPr/>
        </p:nvSpPr>
        <p:spPr>
          <a:xfrm>
            <a:off x="-9525" y="-7938"/>
            <a:ext cx="9163050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0074A0"/>
              </a:gs>
              <a:gs pos="100000">
                <a:srgbClr val="00C4CD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Forma livre 7"/>
          <p:cNvSpPr/>
          <p:nvPr/>
        </p:nvSpPr>
        <p:spPr>
          <a:xfrm>
            <a:off x="4381500" y="-7938"/>
            <a:ext cx="4762500" cy="638176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00A0A8"/>
              </a:gs>
              <a:gs pos="100000">
                <a:srgbClr val="008ABF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grpSp>
        <p:nvGrpSpPr>
          <p:cNvPr id="1028" name="Grupo 1"/>
          <p:cNvGrpSpPr>
            <a:grpSpLocks/>
          </p:cNvGrpSpPr>
          <p:nvPr/>
        </p:nvGrpSpPr>
        <p:grpSpPr bwMode="auto">
          <a:xfrm>
            <a:off x="-49213" y="639763"/>
            <a:ext cx="9185276" cy="649287"/>
            <a:chOff x="-49908" y="640199"/>
            <a:chExt cx="9185724" cy="648721"/>
          </a:xfrm>
        </p:grpSpPr>
        <p:sp>
          <p:nvSpPr>
            <p:cNvPr id="5" name="Forma livre 11"/>
            <p:cNvSpPr/>
            <p:nvPr/>
          </p:nvSpPr>
          <p:spPr>
            <a:xfrm rot="164393">
              <a:off x="-49908" y="640199"/>
              <a:ext cx="9163498" cy="6487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72"/>
                <a:gd name="f4" fmla="val 1055"/>
                <a:gd name="f5" fmla="val 966"/>
                <a:gd name="f6" fmla="val 282"/>
                <a:gd name="f7" fmla="val 738"/>
                <a:gd name="f8" fmla="val 923"/>
                <a:gd name="f9" fmla="val 275"/>
                <a:gd name="f10" fmla="val 1608"/>
                <a:gd name="f11" fmla="val 2293"/>
                <a:gd name="f12" fmla="val 289"/>
                <a:gd name="f13" fmla="val 3416"/>
                <a:gd name="f14" fmla="val 4110"/>
                <a:gd name="f15" fmla="val 1008"/>
                <a:gd name="f16" fmla="val 4804"/>
                <a:gd name="f17" fmla="val 961"/>
                <a:gd name="f18" fmla="val 5426"/>
                <a:gd name="f19" fmla="val 210"/>
                <a:gd name="f20" fmla="*/ f0 1 5772"/>
                <a:gd name="f21" fmla="*/ f1 1 1055"/>
                <a:gd name="f22" fmla="+- f4 0 f2"/>
                <a:gd name="f23" fmla="+- f3 0 f2"/>
                <a:gd name="f24" fmla="*/ f23 1 5772"/>
                <a:gd name="f25" fmla="*/ f22 1 1055"/>
                <a:gd name="f26" fmla="*/ f2 1 f24"/>
                <a:gd name="f27" fmla="*/ f3 1 f24"/>
                <a:gd name="f28" fmla="*/ f2 1 f25"/>
                <a:gd name="f29" fmla="*/ f4 1 f25"/>
                <a:gd name="f30" fmla="*/ f26 f20 1"/>
                <a:gd name="f31" fmla="*/ f27 f20 1"/>
                <a:gd name="f32" fmla="*/ f29 f21 1"/>
                <a:gd name="f33" fmla="*/ f28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0" t="f33" r="f31" b="f32"/>
              <a:pathLst>
                <a:path w="5772" h="1055">
                  <a:moveTo>
                    <a:pt x="f2" y="f5"/>
                  </a:moveTo>
                  <a:cubicBezTo>
                    <a:pt x="f6" y="f7"/>
                    <a:pt x="f8" y="f9"/>
                    <a:pt x="f10" y="f6"/>
                  </a:cubicBezTo>
                  <a:cubicBezTo>
                    <a:pt x="f11" y="f12"/>
                    <a:pt x="f13" y="f4"/>
                    <a:pt x="f14" y="f15"/>
                  </a:cubicBezTo>
                  <a:cubicBezTo>
                    <a:pt x="f16" y="f17"/>
                    <a:pt x="f18" y="f19"/>
                    <a:pt x="f3" y="f2"/>
                  </a:cubicBezTo>
                </a:path>
              </a:pathLst>
            </a:custGeom>
            <a:noFill/>
            <a:ln w="10799" cap="flat">
              <a:solidFill>
                <a:srgbClr val="008ABF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6" name="Forma livre 12"/>
            <p:cNvSpPr/>
            <p:nvPr/>
          </p:nvSpPr>
          <p:spPr>
            <a:xfrm rot="164393">
              <a:off x="-38794" y="714746"/>
              <a:ext cx="9174610" cy="52976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66"/>
                <a:gd name="f4" fmla="val 854"/>
                <a:gd name="f5" fmla="val 732"/>
                <a:gd name="f6" fmla="val 273"/>
                <a:gd name="f7" fmla="val 647"/>
                <a:gd name="f8" fmla="val 951"/>
                <a:gd name="f9" fmla="val 214"/>
                <a:gd name="f10" fmla="val 1638"/>
                <a:gd name="f11" fmla="val 228"/>
                <a:gd name="f12" fmla="val 2325"/>
                <a:gd name="f13" fmla="val 242"/>
                <a:gd name="f14" fmla="val 3434"/>
                <a:gd name="f15" fmla="val 4122"/>
                <a:gd name="f16" fmla="val 816"/>
                <a:gd name="f17" fmla="val 4810"/>
                <a:gd name="f18" fmla="val 778"/>
                <a:gd name="f19" fmla="val 5424"/>
                <a:gd name="f20" fmla="val 170"/>
                <a:gd name="f21" fmla="*/ f0 1 5766"/>
                <a:gd name="f22" fmla="*/ f1 1 854"/>
                <a:gd name="f23" fmla="+- f4 0 f2"/>
                <a:gd name="f24" fmla="+- f3 0 f2"/>
                <a:gd name="f25" fmla="*/ f24 1 5766"/>
                <a:gd name="f26" fmla="*/ f23 1 854"/>
                <a:gd name="f27" fmla="*/ f2 1 f25"/>
                <a:gd name="f28" fmla="*/ f3 1 f25"/>
                <a:gd name="f29" fmla="*/ f2 1 f26"/>
                <a:gd name="f30" fmla="*/ f4 1 f26"/>
                <a:gd name="f31" fmla="*/ f27 f21 1"/>
                <a:gd name="f32" fmla="*/ f28 f21 1"/>
                <a:gd name="f33" fmla="*/ f30 f22 1"/>
                <a:gd name="f34" fmla="*/ f29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1" t="f34" r="f32" b="f33"/>
              <a:pathLst>
                <a:path w="5766" h="854">
                  <a:moveTo>
                    <a:pt x="f2" y="f5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4"/>
                    <a:pt x="f15" y="f16"/>
                  </a:cubicBezTo>
                  <a:cubicBezTo>
                    <a:pt x="f17" y="f18"/>
                    <a:pt x="f19" y="f20"/>
                    <a:pt x="f3" y="f2"/>
                  </a:cubicBezTo>
                </a:path>
              </a:pathLst>
            </a:custGeom>
            <a:noFill/>
            <a:ln w="9363" cap="flat">
              <a:solidFill>
                <a:srgbClr val="009DD9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sp>
        <p:nvSpPr>
          <p:cNvPr id="1029" name="Título 8"/>
          <p:cNvSpPr txBox="1">
            <a:spLocks noGrp="1"/>
          </p:cNvSpPr>
          <p:nvPr>
            <p:ph type="title"/>
          </p:nvPr>
        </p:nvSpPr>
        <p:spPr bwMode="auto">
          <a:xfrm>
            <a:off x="533400" y="1371600"/>
            <a:ext cx="785177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4" tIns="0" rIns="18361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títuloClique para editar o estilo do título mestre</a:t>
            </a:r>
          </a:p>
        </p:txBody>
      </p:sp>
      <p:sp>
        <p:nvSpPr>
          <p:cNvPr id="8" name="Espaço Reservado para Data 29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3013AE0B-890F-4E78-836D-5B411A21C630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9" name="Espaço Reservado para Rodapé 18"/>
          <p:cNvSpPr txBox="1"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0" name="Espaço Reservado para Número de Slide 26"/>
          <p:cNvSpPr txBox="1"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7A335F96-6975-40FC-BB50-31D46136C0DE}" type="slidenum">
              <a:rPr/>
              <a:pPr>
                <a:defRPr/>
              </a:pPr>
              <a:t>‹nº›</a:t>
            </a:fld>
            <a:endParaRPr/>
          </a:p>
        </p:txBody>
      </p:sp>
      <p:sp>
        <p:nvSpPr>
          <p:cNvPr id="1033" name="Espaço Reservado para Texto 10"/>
          <p:cNvSpPr txBox="1">
            <a:spLocks noGrp="1"/>
          </p:cNvSpPr>
          <p:nvPr>
            <p:ph type="body" idx="1"/>
          </p:nvPr>
        </p:nvSpPr>
        <p:spPr bwMode="auto">
          <a:xfrm>
            <a:off x="457200" y="1604963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pt-BR" sz="5600" b="1" kern="1200">
          <a:solidFill>
            <a:srgbClr val="04617B"/>
          </a:solidFill>
          <a:latin typeface="Calibri" pitchFamily="18"/>
          <a:ea typeface="Microsoft YaHei" pitchFamily="2"/>
          <a:cs typeface="Mangal" pitchFamily="2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l" rtl="0" eaLnBrk="0" fontAlgn="base">
        <a:spcBef>
          <a:spcPct val="0"/>
        </a:spcBef>
        <a:spcAft>
          <a:spcPct val="0"/>
        </a:spcAft>
        <a:defRPr sz="5600" b="1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buChar char="•"/>
        <a:defRPr lang="pt-BR" sz="2600" kern="1200">
          <a:solidFill>
            <a:srgbClr val="000000"/>
          </a:solidFill>
          <a:latin typeface="Constantia" pitchFamily="18"/>
          <a:ea typeface="Microsoft YaHei" pitchFamily="2"/>
        </a:defRPr>
      </a:lvl1pPr>
      <a:lvl2pPr marL="685800" lvl="1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400" kern="1200">
          <a:solidFill>
            <a:srgbClr val="000000"/>
          </a:solidFill>
          <a:latin typeface="Calibri"/>
          <a:ea typeface="Microsoft YaHei" pitchFamily="34" charset="-122"/>
        </a:defRPr>
      </a:lvl2pPr>
      <a:lvl3pPr marL="1143000" lvl="2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000" kern="1200">
          <a:solidFill>
            <a:srgbClr val="000000"/>
          </a:solidFill>
          <a:latin typeface="Calibri"/>
          <a:ea typeface="Microsoft YaHei" pitchFamily="34" charset="-122"/>
        </a:defRPr>
      </a:lvl3pPr>
      <a:lvl4pPr marL="1600200" lvl="3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000" kern="1200">
          <a:solidFill>
            <a:srgbClr val="000000"/>
          </a:solidFill>
          <a:latin typeface="Calibri"/>
          <a:ea typeface="Microsoft YaHei" pitchFamily="34" charset="-122"/>
        </a:defRPr>
      </a:lvl4pPr>
      <a:lvl5pPr marL="2057400" lvl="4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SzPct val="100000"/>
        <a:buFont typeface="Arial" pitchFamily="34" charset="0"/>
        <a:buChar char="•"/>
        <a:defRPr lang="pt-BR" sz="2000" kern="1200">
          <a:solidFill>
            <a:srgbClr val="000000"/>
          </a:solidFill>
          <a:latin typeface="Calibri"/>
          <a:ea typeface="Microsoft YaHei" pitchFamily="34" charset="-122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rma livre 6"/>
          <p:cNvSpPr/>
          <p:nvPr/>
        </p:nvSpPr>
        <p:spPr>
          <a:xfrm>
            <a:off x="-9525" y="-7938"/>
            <a:ext cx="9163050" cy="1041401"/>
          </a:xfrm>
          <a:custGeom>
            <a:avLst/>
            <a:gdLst>
              <a:gd name="f0" fmla="val w"/>
              <a:gd name="f1" fmla="val h"/>
              <a:gd name="f2" fmla="val 0"/>
              <a:gd name="f3" fmla="val 5772"/>
              <a:gd name="f4" fmla="val 656"/>
              <a:gd name="f5" fmla="val 6"/>
              <a:gd name="f6" fmla="val 2"/>
              <a:gd name="f7" fmla="val 2542"/>
              <a:gd name="f8" fmla="val 2746"/>
              <a:gd name="f9" fmla="val 101"/>
              <a:gd name="f10" fmla="val 3828"/>
              <a:gd name="f11" fmla="val 367"/>
              <a:gd name="f12" fmla="val 4374"/>
              <a:gd name="f13" fmla="val 4920"/>
              <a:gd name="f14" fmla="val 5526"/>
              <a:gd name="f15" fmla="val 152"/>
              <a:gd name="f16" fmla="val 5766"/>
              <a:gd name="f17" fmla="val 55"/>
              <a:gd name="f18" fmla="val 213"/>
              <a:gd name="f19" fmla="val 5670"/>
              <a:gd name="f20" fmla="val 257"/>
              <a:gd name="f21" fmla="val 5016"/>
              <a:gd name="f22" fmla="val 441"/>
              <a:gd name="f23" fmla="val 4302"/>
              <a:gd name="f24" fmla="val 439"/>
              <a:gd name="f25" fmla="val 3588"/>
              <a:gd name="f26" fmla="val 437"/>
              <a:gd name="f27" fmla="val 2205"/>
              <a:gd name="f28" fmla="val 165"/>
              <a:gd name="f29" fmla="val 1488"/>
              <a:gd name="f30" fmla="val 201"/>
              <a:gd name="f31" fmla="val 750"/>
              <a:gd name="f32" fmla="val 209"/>
              <a:gd name="f33" fmla="val 270"/>
              <a:gd name="f34" fmla="val 482"/>
              <a:gd name="f35" fmla="*/ f0 1 5772"/>
              <a:gd name="f36" fmla="*/ f1 1 656"/>
              <a:gd name="f37" fmla="+- f4 0 f2"/>
              <a:gd name="f38" fmla="+- f3 0 f2"/>
              <a:gd name="f39" fmla="*/ f38 1 5772"/>
              <a:gd name="f40" fmla="*/ f37 1 656"/>
              <a:gd name="f41" fmla="*/ f2 1 f39"/>
              <a:gd name="f42" fmla="*/ f3 1 f39"/>
              <a:gd name="f43" fmla="*/ f2 1 f40"/>
              <a:gd name="f44" fmla="*/ f4 1 f40"/>
              <a:gd name="f45" fmla="*/ f41 f35 1"/>
              <a:gd name="f46" fmla="*/ f42 f35 1"/>
              <a:gd name="f47" fmla="*/ f44 f36 1"/>
              <a:gd name="f48" fmla="*/ f43 f36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45" t="f48" r="f46" b="f47"/>
            <a:pathLst>
              <a:path w="5772" h="656">
                <a:moveTo>
                  <a:pt x="f5" y="f6"/>
                </a:moveTo>
                <a:lnTo>
                  <a:pt x="f7" y="f2"/>
                </a:lnTo>
                <a:cubicBezTo>
                  <a:pt x="f8" y="f9"/>
                  <a:pt x="f10" y="f11"/>
                  <a:pt x="f12" y="f11"/>
                </a:cubicBezTo>
                <a:cubicBezTo>
                  <a:pt x="f13" y="f11"/>
                  <a:pt x="f14" y="f15"/>
                  <a:pt x="f16" y="f17"/>
                </a:cubicBezTo>
                <a:lnTo>
                  <a:pt x="f3" y="f18"/>
                </a:lnTo>
                <a:cubicBezTo>
                  <a:pt x="f19" y="f20"/>
                  <a:pt x="f21" y="f22"/>
                  <a:pt x="f23" y="f24"/>
                </a:cubicBezTo>
                <a:cubicBezTo>
                  <a:pt x="f25" y="f26"/>
                  <a:pt x="f27" y="f28"/>
                  <a:pt x="f29" y="f30"/>
                </a:cubicBezTo>
                <a:cubicBezTo>
                  <a:pt x="f31" y="f32"/>
                  <a:pt x="f33" y="f34"/>
                  <a:pt x="f2" y="f4"/>
                </a:cubicBezTo>
                <a:lnTo>
                  <a:pt x="f5" y="f6"/>
                </a:lnTo>
                <a:close/>
              </a:path>
            </a:pathLst>
          </a:custGeom>
          <a:gradFill>
            <a:gsLst>
              <a:gs pos="0">
                <a:srgbClr val="0074A0"/>
              </a:gs>
              <a:gs pos="100000">
                <a:srgbClr val="00C4CD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sp>
        <p:nvSpPr>
          <p:cNvPr id="3" name="Forma livre 7"/>
          <p:cNvSpPr/>
          <p:nvPr/>
        </p:nvSpPr>
        <p:spPr>
          <a:xfrm>
            <a:off x="4381500" y="-7938"/>
            <a:ext cx="4762500" cy="638176"/>
          </a:xfrm>
          <a:custGeom>
            <a:avLst/>
            <a:gdLst>
              <a:gd name="f0" fmla="val w"/>
              <a:gd name="f1" fmla="val h"/>
              <a:gd name="f2" fmla="val 0"/>
              <a:gd name="f3" fmla="val 3000"/>
              <a:gd name="f4" fmla="val 595"/>
              <a:gd name="f5" fmla="val 174"/>
              <a:gd name="f6" fmla="val 102"/>
              <a:gd name="f7" fmla="val 1168"/>
              <a:gd name="f8" fmla="val 533"/>
              <a:gd name="f9" fmla="val 1668"/>
              <a:gd name="f10" fmla="val 564"/>
              <a:gd name="f11" fmla="val 2168"/>
              <a:gd name="f12" fmla="val 2778"/>
              <a:gd name="f13" fmla="val 279"/>
              <a:gd name="f14" fmla="val 186"/>
              <a:gd name="f15" fmla="val 6"/>
              <a:gd name="f16" fmla="*/ f0 1 3000"/>
              <a:gd name="f17" fmla="*/ f1 1 595"/>
              <a:gd name="f18" fmla="+- f4 0 f2"/>
              <a:gd name="f19" fmla="+- f3 0 f2"/>
              <a:gd name="f20" fmla="*/ f19 1 3000"/>
              <a:gd name="f21" fmla="*/ f18 1 595"/>
              <a:gd name="f22" fmla="*/ f2 1 f20"/>
              <a:gd name="f23" fmla="*/ f3 1 f20"/>
              <a:gd name="f24" fmla="*/ f2 1 f21"/>
              <a:gd name="f25" fmla="*/ f4 1 f21"/>
              <a:gd name="f26" fmla="*/ f22 f16 1"/>
              <a:gd name="f27" fmla="*/ f23 f16 1"/>
              <a:gd name="f28" fmla="*/ f25 f17 1"/>
              <a:gd name="f29" fmla="*/ f24 f17 1"/>
            </a:gdLst>
            <a:ahLst/>
            <a:cxnLst>
              <a:cxn ang="3cd4">
                <a:pos x="hc" y="t"/>
              </a:cxn>
              <a:cxn ang="0">
                <a:pos x="r" y="vc"/>
              </a:cxn>
              <a:cxn ang="cd4">
                <a:pos x="hc" y="b"/>
              </a:cxn>
              <a:cxn ang="cd2">
                <a:pos x="l" y="vc"/>
              </a:cxn>
            </a:cxnLst>
            <a:rect l="f26" t="f29" r="f27" b="f28"/>
            <a:pathLst>
              <a:path w="3000" h="595">
                <a:moveTo>
                  <a:pt x="f2" y="f2"/>
                </a:moveTo>
                <a:cubicBezTo>
                  <a:pt x="f5" y="f6"/>
                  <a:pt x="f7" y="f8"/>
                  <a:pt x="f9" y="f10"/>
                </a:cubicBezTo>
                <a:cubicBezTo>
                  <a:pt x="f11" y="f4"/>
                  <a:pt x="f12" y="f13"/>
                  <a:pt x="f3" y="f14"/>
                </a:cubicBezTo>
                <a:lnTo>
                  <a:pt x="f3" y="f15"/>
                </a:lnTo>
                <a:lnTo>
                  <a:pt x="f2" y="f2"/>
                </a:lnTo>
                <a:close/>
              </a:path>
            </a:pathLst>
          </a:custGeom>
          <a:gradFill>
            <a:gsLst>
              <a:gs pos="0">
                <a:srgbClr val="00A0A8"/>
              </a:gs>
              <a:gs pos="100000">
                <a:srgbClr val="008ABF"/>
              </a:gs>
            </a:gsLst>
            <a:lin ang="5400000"/>
          </a:gradFill>
          <a:ln cap="flat">
            <a:noFill/>
            <a:prstDash val="solid"/>
          </a:ln>
        </p:spPr>
        <p:txBody>
          <a:bodyPr compatLnSpc="0"/>
          <a:lstStyle/>
          <a:p>
            <a:pPr fontAlgn="auto" hangingPunct="0">
              <a:spcBef>
                <a:spcPts val="0"/>
              </a:spcBef>
              <a:spcAft>
                <a:spcPts val="0"/>
              </a:spcAft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pt-BR" kern="0">
              <a:solidFill>
                <a:srgbClr val="000000"/>
              </a:solidFill>
              <a:latin typeface="Arial" pitchFamily="18"/>
              <a:ea typeface="Microsoft YaHei" pitchFamily="2"/>
              <a:cs typeface="Mangal" pitchFamily="2"/>
            </a:endParaRPr>
          </a:p>
        </p:txBody>
      </p:sp>
      <p:grpSp>
        <p:nvGrpSpPr>
          <p:cNvPr id="2052" name="Grupo 1"/>
          <p:cNvGrpSpPr>
            <a:grpSpLocks/>
          </p:cNvGrpSpPr>
          <p:nvPr/>
        </p:nvGrpSpPr>
        <p:grpSpPr bwMode="auto">
          <a:xfrm>
            <a:off x="-49213" y="639763"/>
            <a:ext cx="9185276" cy="649287"/>
            <a:chOff x="-49908" y="640199"/>
            <a:chExt cx="9185724" cy="648721"/>
          </a:xfrm>
        </p:grpSpPr>
        <p:sp>
          <p:nvSpPr>
            <p:cNvPr id="5" name="Forma livre 11"/>
            <p:cNvSpPr/>
            <p:nvPr/>
          </p:nvSpPr>
          <p:spPr>
            <a:xfrm rot="164393">
              <a:off x="-49908" y="640199"/>
              <a:ext cx="9163498" cy="648721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72"/>
                <a:gd name="f4" fmla="val 1055"/>
                <a:gd name="f5" fmla="val 966"/>
                <a:gd name="f6" fmla="val 282"/>
                <a:gd name="f7" fmla="val 738"/>
                <a:gd name="f8" fmla="val 923"/>
                <a:gd name="f9" fmla="val 275"/>
                <a:gd name="f10" fmla="val 1608"/>
                <a:gd name="f11" fmla="val 2293"/>
                <a:gd name="f12" fmla="val 289"/>
                <a:gd name="f13" fmla="val 3416"/>
                <a:gd name="f14" fmla="val 4110"/>
                <a:gd name="f15" fmla="val 1008"/>
                <a:gd name="f16" fmla="val 4804"/>
                <a:gd name="f17" fmla="val 961"/>
                <a:gd name="f18" fmla="val 5426"/>
                <a:gd name="f19" fmla="val 210"/>
                <a:gd name="f20" fmla="*/ f0 1 5772"/>
                <a:gd name="f21" fmla="*/ f1 1 1055"/>
                <a:gd name="f22" fmla="+- f4 0 f2"/>
                <a:gd name="f23" fmla="+- f3 0 f2"/>
                <a:gd name="f24" fmla="*/ f23 1 5772"/>
                <a:gd name="f25" fmla="*/ f22 1 1055"/>
                <a:gd name="f26" fmla="*/ f2 1 f24"/>
                <a:gd name="f27" fmla="*/ f3 1 f24"/>
                <a:gd name="f28" fmla="*/ f2 1 f25"/>
                <a:gd name="f29" fmla="*/ f4 1 f25"/>
                <a:gd name="f30" fmla="*/ f26 f20 1"/>
                <a:gd name="f31" fmla="*/ f27 f20 1"/>
                <a:gd name="f32" fmla="*/ f29 f21 1"/>
                <a:gd name="f33" fmla="*/ f28 f21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0" t="f33" r="f31" b="f32"/>
              <a:pathLst>
                <a:path w="5772" h="1055">
                  <a:moveTo>
                    <a:pt x="f2" y="f5"/>
                  </a:moveTo>
                  <a:cubicBezTo>
                    <a:pt x="f6" y="f7"/>
                    <a:pt x="f8" y="f9"/>
                    <a:pt x="f10" y="f6"/>
                  </a:cubicBezTo>
                  <a:cubicBezTo>
                    <a:pt x="f11" y="f12"/>
                    <a:pt x="f13" y="f4"/>
                    <a:pt x="f14" y="f15"/>
                  </a:cubicBezTo>
                  <a:cubicBezTo>
                    <a:pt x="f16" y="f17"/>
                    <a:pt x="f18" y="f19"/>
                    <a:pt x="f3" y="f2"/>
                  </a:cubicBezTo>
                </a:path>
              </a:pathLst>
            </a:custGeom>
            <a:noFill/>
            <a:ln w="10799" cap="flat">
              <a:solidFill>
                <a:srgbClr val="008ABF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  <p:sp>
          <p:nvSpPr>
            <p:cNvPr id="6" name="Forma livre 12"/>
            <p:cNvSpPr/>
            <p:nvPr/>
          </p:nvSpPr>
          <p:spPr>
            <a:xfrm rot="164393">
              <a:off x="-38794" y="714746"/>
              <a:ext cx="9174610" cy="529763"/>
            </a:xfrm>
            <a:custGeom>
              <a:avLst/>
              <a:gdLst>
                <a:gd name="f0" fmla="val w"/>
                <a:gd name="f1" fmla="val h"/>
                <a:gd name="f2" fmla="val 0"/>
                <a:gd name="f3" fmla="val 5766"/>
                <a:gd name="f4" fmla="val 854"/>
                <a:gd name="f5" fmla="val 732"/>
                <a:gd name="f6" fmla="val 273"/>
                <a:gd name="f7" fmla="val 647"/>
                <a:gd name="f8" fmla="val 951"/>
                <a:gd name="f9" fmla="val 214"/>
                <a:gd name="f10" fmla="val 1638"/>
                <a:gd name="f11" fmla="val 228"/>
                <a:gd name="f12" fmla="val 2325"/>
                <a:gd name="f13" fmla="val 242"/>
                <a:gd name="f14" fmla="val 3434"/>
                <a:gd name="f15" fmla="val 4122"/>
                <a:gd name="f16" fmla="val 816"/>
                <a:gd name="f17" fmla="val 4810"/>
                <a:gd name="f18" fmla="val 778"/>
                <a:gd name="f19" fmla="val 5424"/>
                <a:gd name="f20" fmla="val 170"/>
                <a:gd name="f21" fmla="*/ f0 1 5766"/>
                <a:gd name="f22" fmla="*/ f1 1 854"/>
                <a:gd name="f23" fmla="+- f4 0 f2"/>
                <a:gd name="f24" fmla="+- f3 0 f2"/>
                <a:gd name="f25" fmla="*/ f24 1 5766"/>
                <a:gd name="f26" fmla="*/ f23 1 854"/>
                <a:gd name="f27" fmla="*/ f2 1 f25"/>
                <a:gd name="f28" fmla="*/ f3 1 f25"/>
                <a:gd name="f29" fmla="*/ f2 1 f26"/>
                <a:gd name="f30" fmla="*/ f4 1 f26"/>
                <a:gd name="f31" fmla="*/ f27 f21 1"/>
                <a:gd name="f32" fmla="*/ f28 f21 1"/>
                <a:gd name="f33" fmla="*/ f30 f22 1"/>
                <a:gd name="f34" fmla="*/ f29 f22 1"/>
              </a:gdLst>
              <a:ahLst/>
              <a:cxnLst>
                <a:cxn ang="3cd4">
                  <a:pos x="hc" y="t"/>
                </a:cxn>
                <a:cxn ang="0">
                  <a:pos x="r" y="vc"/>
                </a:cxn>
                <a:cxn ang="cd4">
                  <a:pos x="hc" y="b"/>
                </a:cxn>
                <a:cxn ang="cd2">
                  <a:pos x="l" y="vc"/>
                </a:cxn>
              </a:cxnLst>
              <a:rect l="f31" t="f34" r="f32" b="f33"/>
              <a:pathLst>
                <a:path w="5766" h="854">
                  <a:moveTo>
                    <a:pt x="f2" y="f5"/>
                  </a:moveTo>
                  <a:cubicBezTo>
                    <a:pt x="f6" y="f7"/>
                    <a:pt x="f8" y="f9"/>
                    <a:pt x="f10" y="f11"/>
                  </a:cubicBezTo>
                  <a:cubicBezTo>
                    <a:pt x="f12" y="f13"/>
                    <a:pt x="f14" y="f4"/>
                    <a:pt x="f15" y="f16"/>
                  </a:cubicBezTo>
                  <a:cubicBezTo>
                    <a:pt x="f17" y="f18"/>
                    <a:pt x="f19" y="f20"/>
                    <a:pt x="f3" y="f2"/>
                  </a:cubicBezTo>
                </a:path>
              </a:pathLst>
            </a:custGeom>
            <a:noFill/>
            <a:ln w="9363" cap="flat">
              <a:solidFill>
                <a:srgbClr val="009DD9">
                  <a:alpha val="56000"/>
                </a:srgbClr>
              </a:solidFill>
              <a:prstDash val="solid"/>
              <a:round/>
            </a:ln>
          </p:spPr>
          <p:txBody>
            <a:bodyPr compatLnSpc="0"/>
            <a:lstStyle/>
            <a:p>
              <a:pPr fontAlgn="auto" hangingPunct="0">
                <a:spcBef>
                  <a:spcPts val="0"/>
                </a:spcBef>
                <a:spcAft>
                  <a:spcPts val="0"/>
                </a:spcAft>
                <a:defRPr sz="1800" b="0" i="0" u="none" strike="noStrike" kern="0" cap="none" spc="0" baseline="0">
                  <a:solidFill>
                    <a:srgbClr val="000000"/>
                  </a:solidFill>
                  <a:uFillTx/>
                </a:defRPr>
              </a:pPr>
              <a:endParaRPr lang="pt-BR" kern="0">
                <a:solidFill>
                  <a:srgbClr val="000000"/>
                </a:solidFill>
                <a:latin typeface="Arial" pitchFamily="18"/>
                <a:ea typeface="Microsoft YaHei" pitchFamily="2"/>
                <a:cs typeface="Mangal" pitchFamily="2"/>
              </a:endParaRPr>
            </a:p>
          </p:txBody>
        </p:sp>
      </p:grpSp>
      <p:sp>
        <p:nvSpPr>
          <p:cNvPr id="2053" name="Título 1"/>
          <p:cNvSpPr txBox="1"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0004" tIns="44997" rIns="90004" bIns="44997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formato do texto do títuloClique para editar o estilo do título mestre</a:t>
            </a:r>
          </a:p>
        </p:txBody>
      </p:sp>
      <p:sp>
        <p:nvSpPr>
          <p:cNvPr id="8" name="Espaço Reservado para Conteúdo 2"/>
          <p:cNvSpPr txBox="1">
            <a:spLocks noGrp="1"/>
          </p:cNvSpPr>
          <p:nvPr>
            <p:ph type="body" idx="1"/>
          </p:nvPr>
        </p:nvSpPr>
        <p:spPr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/>
          <a:p>
            <a:pPr lvl="0"/>
            <a:r>
              <a:rPr lang="pt-BR"/>
              <a:t>Clique para editar o formato do texto da estrutura de tópicos</a:t>
            </a:r>
          </a:p>
          <a:p>
            <a:pPr lvl="1"/>
            <a:r>
              <a:rPr lang="pt-BR"/>
              <a:t>2.º Nível da estrutura de tópicos</a:t>
            </a:r>
          </a:p>
          <a:p>
            <a:pPr lvl="2"/>
            <a:r>
              <a:rPr lang="pt-BR"/>
              <a:t>3.º Nível da estrutura de tópicos</a:t>
            </a:r>
          </a:p>
          <a:p>
            <a:pPr lvl="3"/>
            <a:r>
              <a:rPr lang="pt-BR"/>
              <a:t>4.º Nível da estrutura de tópicos</a:t>
            </a:r>
          </a:p>
          <a:p>
            <a:pPr lvl="4"/>
            <a:r>
              <a:rPr lang="pt-BR"/>
              <a:t>5.º Nível da estrutura de tópicos</a:t>
            </a:r>
          </a:p>
          <a:p>
            <a:pPr lvl="5"/>
            <a:r>
              <a:rPr lang="pt-BR"/>
              <a:t>6.º Nível da estrutura de tópicos</a:t>
            </a:r>
          </a:p>
          <a:p>
            <a:pPr lvl="6"/>
            <a:r>
              <a:rPr lang="pt-BR"/>
              <a:t>7.º Nível da estrutura de tópicos</a:t>
            </a:r>
          </a:p>
          <a:p>
            <a:pPr lvl="7"/>
            <a:r>
              <a:rPr lang="pt-BR"/>
              <a:t>8.º Nível da estrutura de tópicos</a:t>
            </a:r>
          </a:p>
          <a:p>
            <a:pPr lvl="0"/>
            <a:r>
              <a:rPr lang="pt-BR"/>
              <a:t>9.º Nível da estrutura de tópicosClique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9" name="Espaço Reservado para Data 3"/>
          <p:cNvSpPr txBox="1"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FFCE6291-D8D3-4181-807B-237945145118}" type="datetime1">
              <a:rPr/>
              <a:pPr>
                <a:defRPr/>
              </a:pPr>
              <a:t>06/10/2017</a:t>
            </a:fld>
            <a:endParaRPr/>
          </a:p>
        </p:txBody>
      </p:sp>
      <p:sp>
        <p:nvSpPr>
          <p:cNvPr id="10" name="Espaço Reservado para Rodapé 4"/>
          <p:cNvSpPr txBox="1"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2400" b="0" i="0" u="none" strike="noStrike" kern="1200" cap="none" spc="0" baseline="0">
                <a:solidFill>
                  <a:srgbClr val="000000"/>
                </a:solidFill>
                <a:uFillTx/>
                <a:latin typeface="Times New Roman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endParaRPr/>
          </a:p>
        </p:txBody>
      </p:sp>
      <p:sp>
        <p:nvSpPr>
          <p:cNvPr id="11" name="Espaço Reservado para Número de Slide 5"/>
          <p:cNvSpPr txBox="1"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  <a:noFill/>
          <a:ln>
            <a:noFill/>
          </a:ln>
        </p:spPr>
        <p:txBody>
          <a:bodyPr vert="horz" wrap="square" lIns="90004" tIns="44997" rIns="90004" bIns="44997" anchor="t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pt-BR" sz="1800" b="0" i="0" u="none" strike="noStrike" kern="1200" cap="none" spc="0" baseline="0">
                <a:solidFill>
                  <a:srgbClr val="000000"/>
                </a:solidFill>
                <a:uFillTx/>
                <a:latin typeface="Constantia" pitchFamily="18"/>
                <a:ea typeface="Lucida Sans Unicode" pitchFamily="2"/>
                <a:cs typeface="Tahoma" pitchFamily="2"/>
              </a:defRPr>
            </a:lvl1pPr>
          </a:lstStyle>
          <a:p>
            <a:pPr>
              <a:defRPr/>
            </a:pPr>
            <a:fld id="{CDB6B786-018B-44F1-BDFF-A2FA495AC4AC}" type="slidenum">
              <a:rPr/>
              <a:pPr>
                <a:defRPr/>
              </a:pPr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1" r:id="rId2"/>
    <p:sldLayoutId id="2147483680" r:id="rId3"/>
    <p:sldLayoutId id="2147483679" r:id="rId4"/>
    <p:sldLayoutId id="2147483678" r:id="rId5"/>
    <p:sldLayoutId id="2147483677" r:id="rId6"/>
    <p:sldLayoutId id="2147483676" r:id="rId7"/>
    <p:sldLayoutId id="2147483675" r:id="rId8"/>
    <p:sldLayoutId id="2147483674" r:id="rId9"/>
    <p:sldLayoutId id="2147483673" r:id="rId10"/>
    <p:sldLayoutId id="2147483672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lang="pt-BR" sz="5000" kern="1200">
          <a:solidFill>
            <a:srgbClr val="04617B"/>
          </a:solidFill>
          <a:latin typeface="Calibri" pitchFamily="18"/>
          <a:ea typeface="Microsoft YaHei" pitchFamily="2"/>
          <a:cs typeface="Mangal" pitchFamily="2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5pPr>
      <a:lvl6pPr marL="4572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6pPr>
      <a:lvl7pPr marL="9144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7pPr>
      <a:lvl8pPr marL="13716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8pPr>
      <a:lvl9pPr marL="1828800" algn="l" rtl="0" eaLnBrk="0" fontAlgn="base">
        <a:spcBef>
          <a:spcPct val="0"/>
        </a:spcBef>
        <a:spcAft>
          <a:spcPct val="0"/>
        </a:spcAft>
        <a:defRPr sz="5000">
          <a:solidFill>
            <a:srgbClr val="04617B"/>
          </a:solidFill>
          <a:latin typeface="Calibri" pitchFamily="34" charset="0"/>
          <a:ea typeface="Microsoft YaHei" pitchFamily="34" charset="-122"/>
          <a:cs typeface="Mangal" pitchFamily="18" charset="0"/>
        </a:defRPr>
      </a:lvl9pPr>
    </p:titleStyle>
    <p:bodyStyle>
      <a:lvl1pPr marL="342900" indent="-34290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1pPr>
      <a:lvl2pPr marL="742950" lvl="1" indent="-285750" algn="l" rtl="0" eaLnBrk="0" fontAlgn="base" hangingPunct="0">
        <a:spcBef>
          <a:spcPct val="0"/>
        </a:spcBef>
        <a:spcAft>
          <a:spcPts val="1413"/>
        </a:spcAft>
        <a:buSzPct val="75000"/>
        <a:buFont typeface="StarSymbol"/>
        <a:buChar char="–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2pPr>
      <a:lvl3pPr marL="1143000" lvl="2" indent="-22860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3pPr>
      <a:lvl4pPr marL="1600200" lvl="3" indent="-228600" algn="l" rtl="0" eaLnBrk="0" fontAlgn="base" hangingPunct="0">
        <a:spcBef>
          <a:spcPct val="0"/>
        </a:spcBef>
        <a:spcAft>
          <a:spcPts val="1413"/>
        </a:spcAft>
        <a:buSzPct val="75000"/>
        <a:buFont typeface="StarSymbol"/>
        <a:buChar char="–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4pPr>
      <a:lvl5pPr marL="2057400" lvl="4" indent="-228600" algn="l" rtl="0" eaLnBrk="0" fontAlgn="base" hangingPunct="0">
        <a:spcBef>
          <a:spcPct val="0"/>
        </a:spcBef>
        <a:spcAft>
          <a:spcPts val="1413"/>
        </a:spcAft>
        <a:buSzPct val="45000"/>
        <a:buFont typeface="StarSymbol"/>
        <a:buChar char="●"/>
        <a:defRPr lang="pt-BR" sz="2600" kern="1200">
          <a:solidFill>
            <a:srgbClr val="000000"/>
          </a:solidFill>
          <a:latin typeface="Constantia" pitchFamily="18"/>
          <a:ea typeface="Microsoft YaHei" pitchFamily="2"/>
          <a:cs typeface="Mangal" pitchFamily="2"/>
        </a:defRPr>
      </a:lvl5pPr>
      <a:lvl6pPr marL="0" marR="0" lvl="5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6pPr>
      <a:lvl7pPr marL="0" marR="0" lvl="6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7pPr>
      <a:lvl8pPr marL="0" marR="0" lvl="7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8pPr>
      <a:lvl9pPr marL="0" marR="0" lvl="0" indent="0" algn="l" defTabSz="914400" rtl="0" fontAlgn="auto" hangingPunct="1">
        <a:lnSpc>
          <a:spcPct val="100000"/>
        </a:lnSpc>
        <a:spcBef>
          <a:spcPts val="0"/>
        </a:spcBef>
        <a:spcAft>
          <a:spcPts val="1415"/>
        </a:spcAft>
        <a:buSzPct val="45000"/>
        <a:buFont typeface="StarSymbol"/>
        <a:buChar char="●"/>
        <a:tabLst/>
        <a:defRPr lang="pt-BR" sz="2600" b="0" i="0" u="none" strike="noStrike" kern="1200" cap="none" spc="0" baseline="0">
          <a:solidFill>
            <a:srgbClr val="000000"/>
          </a:solidFill>
          <a:uFillTx/>
          <a:latin typeface="Constantia" pitchFamily="18"/>
          <a:ea typeface="Microsoft YaHei" pitchFamily="2"/>
          <a:cs typeface="Mangal" pitchFamily="2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7" Type="http://schemas.openxmlformats.org/officeDocument/2006/relationships/image" Target="../media/image3.jpeg"/><Relationship Id="rId2" Type="http://schemas.openxmlformats.org/officeDocument/2006/relationships/hyperlink" Target="https://www.ncbi.nlm.nih.gov/pubmed/27649091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hyperlink" Target="mailto:pmargotto@gmail.com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paulomargotto.com.br/documentos/Sulf-Magn_Hemor-cerebel-2016.pptx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orticoide_pre_natal_22-23sem.ppt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Cortic_apos_34sem_evid_2017.pptx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ncbi.nlm.nih.gov/pubmed/27342043" TargetMode="External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ncbi.nlm.nih.gov/pubmed/23424017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T_extrem_atraso_lig_cord_2016.doc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Ventilacao_mascara_2011.doc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12.jpeg"/><Relationship Id="rId4" Type="http://schemas.openxmlformats.org/officeDocument/2006/relationships/image" Target="../media/image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://www.ncbi.nlm.nih.gov/pubmed/25872563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hyperlink" Target="http://www.paulomargotto.com.br/documentos/Kirpalini_Insuflac_sust.doc" TargetMode="Externa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documentos/VPP_Sala_Parto_Controv_2016.doc" TargetMode="External"/><Relationship Id="rId3" Type="http://schemas.openxmlformats.org/officeDocument/2006/relationships/image" Target="../media/image9.png"/><Relationship Id="rId7" Type="http://schemas.openxmlformats.org/officeDocument/2006/relationships/image" Target="http://www.edylimaradialista.com/arquivos/noticias/4326/casal-feliz-sexo-20130417-original.jpeg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5.jpeg"/><Relationship Id="rId5" Type="http://schemas.openxmlformats.org/officeDocument/2006/relationships/image" Target="http://www.aquelascoisas.com.br/blog/wp-content/uploads/2014/12/casal-separado-materia.jpg" TargetMode="External"/><Relationship Id="rId4" Type="http://schemas.openxmlformats.org/officeDocument/2006/relationships/image" Target="../media/image14.jpeg"/><Relationship Id="rId9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hyperlink" Target="http://www.paulomargotto.com.br/documentos/Surfactante%20seletivo-versus%20profilatico.ppt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Surfactante%20seletivo-versus%20profilatico.ppt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paulomargotto.com.br/documentos/Surfactante%20seletivo-versus%20profilatico.ppt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Surfact_2014.ppt" TargetMode="Externa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1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6.png"/><Relationship Id="rId5" Type="http://schemas.openxmlformats.org/officeDocument/2006/relationships/hyperlink" Target="http://www.paulomargotto.com.br/documentos/Surfac_precoce_versus_tardio.ppt" TargetMode="Externa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Relationship Id="rId4" Type="http://schemas.openxmlformats.org/officeDocument/2006/relationships/hyperlink" Target="https://www.ncbi.nlm.nih.gov/pubmed/26053455" TargetMode="Externa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CPAP_precoce%20ou%20Intubacao_2011-HRAS.ppt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hyperlink" Target="http://www.paulomargotto.com.br/documentos/Menos_e_mais_Assist_Vent.doc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CPAPn_SURFACT_2011.ppt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hyperlink" Target="http://www.paulomargotto.com.br/documentos/CPAP_nasal_preditores_falha.ppt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://www.paulomargotto.com.br/documentos/Surfactante_Seletivo-2011protocolo.doc" TargetMode="External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Menos_e_mais_Assist_Vent.doc" TargetMode="External"/><Relationship Id="rId2" Type="http://schemas.openxmlformats.org/officeDocument/2006/relationships/hyperlink" Target="https://www.ncbi.nlm.nih.gov/pubmed/23612264" TargetMode="Externa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6.png"/><Relationship Id="rId4" Type="http://schemas.openxmlformats.org/officeDocument/2006/relationships/image" Target="../media/image6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paulomargotto.com.br/documentos/Surfac_minim_inv_2016.pptx" TargetMode="Externa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6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jpeg"/><Relationship Id="rId4" Type="http://schemas.openxmlformats.org/officeDocument/2006/relationships/hyperlink" Target="http://www.paulomargotto.com.br/documentos/Surfact_minim_invasivo_2017.ppt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4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s://www.ncbi.nlm.nih.gov/pubmed/28029185" TargetMode="External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Relationship Id="rId4" Type="http://schemas.openxmlformats.org/officeDocument/2006/relationships/hyperlink" Target="https://www.ncbi.nlm.nih.gov/pubmed/27678511" TargetMode="Externa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164872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5085492" TargetMode="External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2.png"/><Relationship Id="rId4" Type="http://schemas.openxmlformats.org/officeDocument/2006/relationships/image" Target="../media/image1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10021718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3944299" TargetMode="External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3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hyperlink" Target="https://www.ncbi.nlm.nih.gov/pubmed/26899543" TargetMode="External"/><Relationship Id="rId7" Type="http://schemas.openxmlformats.org/officeDocument/2006/relationships/image" Target="../media/image45.png"/><Relationship Id="rId2" Type="http://schemas.openxmlformats.org/officeDocument/2006/relationships/hyperlink" Target="https://www.nichd.nih.gov/cochrane_data/wilkinsond_01/wilkinsond_01.html" TargetMode="Externa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png"/><Relationship Id="rId5" Type="http://schemas.openxmlformats.org/officeDocument/2006/relationships/hyperlink" Target="http://www.paulomargotto.com.br/documentos/Protocolo_Canula_Alto_Fluxo_2016.doc" TargetMode="External"/><Relationship Id="rId10" Type="http://schemas.openxmlformats.org/officeDocument/2006/relationships/hyperlink" Target="https://www.ncbi.nlm.nih.gov/pubmed/27653564" TargetMode="External"/><Relationship Id="rId4" Type="http://schemas.openxmlformats.org/officeDocument/2006/relationships/image" Target="../media/image44.png"/><Relationship Id="rId9" Type="http://schemas.openxmlformats.org/officeDocument/2006/relationships/image" Target="../media/image4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://www.ncbi.nlm.nih.gov/pubmed/20659938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8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hyperlink" Target="https://www.ncbi.nlm.nih.gov/pubmed/28745986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0.jpeg"/><Relationship Id="rId4" Type="http://schemas.openxmlformats.org/officeDocument/2006/relationships/hyperlink" Target="http://www.paulomargotto.com.br/documentos/Ventil_PT_Extr_func_resp_8_anos.pptx" TargetMode="Externa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3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www.ncbi.nlm.nih.gov/pubmed/18092355" TargetMode="External"/><Relationship Id="rId1" Type="http://schemas.openxmlformats.org/officeDocument/2006/relationships/slideLayout" Target="../slideLayouts/slideLayout13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7" Type="http://schemas.openxmlformats.org/officeDocument/2006/relationships/hyperlink" Target="http://www.paulomargotto.com.br/documentos/Extubacao_CPAP_alta%20_versus_baixa.doc" TargetMode="External"/><Relationship Id="rId2" Type="http://schemas.openxmlformats.org/officeDocument/2006/relationships/hyperlink" Target="https://www.ncbi.nlm.nih.gov/pubmed/28600154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aulomargotto.com.br/documentos/Ventilacao_nasal_intermitente.doc" TargetMode="External"/><Relationship Id="rId5" Type="http://schemas.openxmlformats.org/officeDocument/2006/relationships/image" Target="../media/image6.png"/><Relationship Id="rId4" Type="http://schemas.openxmlformats.org/officeDocument/2006/relationships/hyperlink" Target="http://www.paulomargotto.com.br/documentos/Marcadores_sucesso-extubacao_2017.pptx" TargetMode="Externa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/25402629" TargetMode="External"/><Relationship Id="rId2" Type="http://schemas.openxmlformats.org/officeDocument/2006/relationships/hyperlink" Target="https://www.ncbi.nlm.nih.gov/pubmed/19926098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www.ncbi.nlm.nih.gov/pubmed/24461786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0.png"/></Relationships>
</file>

<file path=ppt/slides/_rels/slide5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paulomargotto.com.br/documentos/Surf_sem_intub_LISA.ppt" TargetMode="External"/><Relationship Id="rId3" Type="http://schemas.openxmlformats.org/officeDocument/2006/relationships/hyperlink" Target="https://www.ncbi.nlm.nih.gov/pubmed/23446061" TargetMode="External"/><Relationship Id="rId7" Type="http://schemas.openxmlformats.org/officeDocument/2006/relationships/image" Target="../media/image20.jpeg"/><Relationship Id="rId2" Type="http://schemas.openxmlformats.org/officeDocument/2006/relationships/hyperlink" Target="https://www.ncbi.nlm.nih.gov/pubmed/26053341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www.paulomargotto.com.br/documentos/Cafeina_uso_precoce_SP_2017.doc" TargetMode="External"/><Relationship Id="rId5" Type="http://schemas.openxmlformats.org/officeDocument/2006/relationships/image" Target="../media/image50.png"/><Relationship Id="rId4" Type="http://schemas.openxmlformats.org/officeDocument/2006/relationships/image" Target="../media/image49.png"/><Relationship Id="rId9" Type="http://schemas.openxmlformats.org/officeDocument/2006/relationships/image" Target="../media/image6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paulomargotto.com.br/documentos/Mudan_circul_HIV.doc" TargetMode="Externa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1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hyperlink" Target="https://neonatal.rti.org/index.cfm?fuseaction=BPDCalculator.start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.png"/><Relationship Id="rId4" Type="http://schemas.openxmlformats.org/officeDocument/2006/relationships/hyperlink" Target="http://www.paulomargotto.com.br/documentos/DBP-Novid-patogen-preven-2017.doc" TargetMode="Externa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hyperlink" Target="https://neonatal.rti.org/index.cfm?fuseaction=BPDCalculator.start" TargetMode="External"/><Relationship Id="rId2" Type="http://schemas.openxmlformats.org/officeDocument/2006/relationships/hyperlink" Target="https://neonatal.rti.org/" TargetMode="Externa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52.png"/><Relationship Id="rId4" Type="http://schemas.openxmlformats.org/officeDocument/2006/relationships/image" Target="../media/image49.png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documentos/Protocolo-Canal%20-arterial-Apresent-2015.ppt" TargetMode="External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Relationship Id="rId6" Type="http://schemas.openxmlformats.org/officeDocument/2006/relationships/hyperlink" Target="mailto:pmargotto@gmail.com" TargetMode="External"/><Relationship Id="rId5" Type="http://schemas.openxmlformats.org/officeDocument/2006/relationships/hyperlink" Target="http://www.paulomargotto.com.br/" TargetMode="External"/><Relationship Id="rId4" Type="http://schemas.openxmlformats.org/officeDocument/2006/relationships/image" Target="../media/image60.gif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4102100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cxnSp>
        <p:nvCxnSpPr>
          <p:cNvPr id="8" name="Straight Connector 7"/>
          <p:cNvCxnSpPr>
            <a:cxnSpLocks noGrp="1" noRot="1" noChangeAspect="1" noMove="1" noResize="1" noEditPoints="1" noAdjustHandles="1" noChangeArrowheads="1" noChangeShapeType="1"/>
          </p:cNvCxnSpPr>
          <p:nvPr/>
        </p:nvCxnSpPr>
        <p:spPr>
          <a:xfrm>
            <a:off x="787400" y="3929063"/>
            <a:ext cx="3930650" cy="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76" name="Title 1"/>
          <p:cNvSpPr txBox="1">
            <a:spLocks noGrp="1"/>
          </p:cNvSpPr>
          <p:nvPr>
            <p:ph type="ctrTitle" idx="4294967295"/>
          </p:nvPr>
        </p:nvSpPr>
        <p:spPr>
          <a:xfrm>
            <a:off x="0" y="0"/>
            <a:ext cx="4089400" cy="3656013"/>
          </a:xfrm>
        </p:spPr>
        <p:txBody>
          <a:bodyPr lIns="91440" tIns="45720" rIns="91440" bIns="45720"/>
          <a:lstStyle/>
          <a:p>
            <a:pPr algn="ctr" eaLnBrk="1" hangingPunct="1"/>
            <a:r>
              <a:rPr sz="18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SÍNDROME DO DESCONFORTO RESPIRATÓRIO (SDR)</a:t>
            </a:r>
            <a:br>
              <a:rPr sz="18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</a:br>
            <a:r>
              <a:rPr sz="16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O QUE FAZEMOS</a:t>
            </a:r>
            <a: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 </a:t>
            </a:r>
            <a:b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</a:br>
            <a: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Diretrizes do Consenso Europeu/2016</a:t>
            </a:r>
            <a:br>
              <a:rPr sz="1800" b="0" smtClean="0">
                <a:solidFill>
                  <a:schemeClr val="bg1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</a:br>
            <a:r>
              <a:rPr sz="1200" b="0" smtClean="0">
                <a:solidFill>
                  <a:schemeClr val="tx1"/>
                </a:solidFill>
                <a:latin typeface="Calibri" pitchFamily="34" charset="0"/>
                <a:ea typeface="Microsoft YaHei" pitchFamily="34" charset="-122"/>
                <a:cs typeface="Mangal" pitchFamily="18" charset="0"/>
                <a:hlinkClick r:id="rId2"/>
              </a:rPr>
              <a:t>European Consensus Guidelines on the Management of Respiratory Distress Syndrome - 2016 Update.</a:t>
            </a:r>
            <a:r>
              <a:rPr sz="1200" b="0" smtClean="0">
                <a:solidFill>
                  <a:schemeClr val="tx1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 Sweet DG, et al. </a:t>
            </a:r>
            <a:r>
              <a:rPr sz="1200" smtClean="0">
                <a:solidFill>
                  <a:srgbClr val="FFFF00"/>
                </a:solidFill>
                <a:latin typeface="Tw Cen MT Condensed"/>
                <a:ea typeface="Microsoft YaHei" pitchFamily="34" charset="-122"/>
                <a:cs typeface="Mangal" pitchFamily="18" charset="0"/>
              </a:rPr>
              <a:t>Neonatology 2017;111:107-125. Artigo Integral!</a:t>
            </a:r>
          </a:p>
        </p:txBody>
      </p:sp>
      <p:sp>
        <p:nvSpPr>
          <p:cNvPr id="3077" name="Subtitle 2"/>
          <p:cNvSpPr txBox="1">
            <a:spLocks noGrp="1"/>
          </p:cNvSpPr>
          <p:nvPr>
            <p:ph type="subTitle" idx="4294967295"/>
          </p:nvPr>
        </p:nvSpPr>
        <p:spPr>
          <a:xfrm>
            <a:off x="466725" y="3325813"/>
            <a:ext cx="3154363" cy="2205037"/>
          </a:xfrm>
        </p:spPr>
        <p:txBody>
          <a:bodyPr lIns="91440" tIns="45720" rIns="91440" bIns="45720"/>
          <a:lstStyle/>
          <a:p>
            <a:pPr marL="0" indent="0" eaLnBrk="1" hangingPunct="1">
              <a:lnSpc>
                <a:spcPct val="80000"/>
              </a:lnSpc>
              <a:buFontTx/>
              <a:buNone/>
            </a:pPr>
            <a:endParaRPr sz="1000" smtClean="0">
              <a:solidFill>
                <a:srgbClr val="FFFFFF"/>
              </a:solidFill>
              <a:latin typeface="Constantia" pitchFamily="18" charset="0"/>
              <a:ea typeface="Microsoft YaHei" pitchFamily="34" charset="-122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Paulo R. Margotto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Unidade de Neonatologia do HMIB/SES/DF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Faculdade de Medicina da Universidade Católica de Brasília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  <a:hlinkClick r:id="rId3"/>
              </a:rPr>
              <a:t>www.paulomargotto.com.br</a:t>
            </a:r>
            <a:endParaRPr sz="1600" smtClean="0">
              <a:solidFill>
                <a:srgbClr val="FFFF00"/>
              </a:solidFill>
              <a:latin typeface="Constantia" pitchFamily="18" charset="0"/>
              <a:ea typeface="Microsoft YaHei" pitchFamily="34" charset="-122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  <a:hlinkClick r:id="rId4"/>
              </a:rPr>
              <a:t>pmargotto@gmail.com</a:t>
            </a:r>
            <a:endParaRPr sz="1600" smtClean="0">
              <a:solidFill>
                <a:srgbClr val="FFFF00"/>
              </a:solidFill>
              <a:latin typeface="Constantia" pitchFamily="18" charset="0"/>
              <a:ea typeface="Microsoft YaHei" pitchFamily="34" charset="-122"/>
            </a:endParaRP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2000" b="1" i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</a:rPr>
              <a:t>SMALL MEETING</a:t>
            </a:r>
          </a:p>
          <a:p>
            <a:pPr marL="0" indent="0" algn="ctr" eaLnBrk="1" hangingPunct="1">
              <a:lnSpc>
                <a:spcPct val="80000"/>
              </a:lnSpc>
              <a:buFontTx/>
              <a:buNone/>
            </a:pPr>
            <a:r>
              <a:rPr sz="1600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</a:rPr>
              <a:t>Belo Horizonte, 5/10/2017</a:t>
            </a:r>
            <a:r>
              <a:rPr sz="1600" smtClean="0">
                <a:solidFill>
                  <a:srgbClr val="FFFFFF"/>
                </a:solidFill>
                <a:latin typeface="Constantia" pitchFamily="18" charset="0"/>
                <a:ea typeface="Microsoft YaHei" pitchFamily="34" charset="-122"/>
              </a:rPr>
              <a:t>  </a:t>
            </a:r>
          </a:p>
        </p:txBody>
      </p:sp>
      <p:pic>
        <p:nvPicPr>
          <p:cNvPr id="3078" name="Picture 2" descr="Resultado de imagem para doença da membrana hialina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76900" y="1304925"/>
            <a:ext cx="2249488" cy="231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630738" y="3649663"/>
            <a:ext cx="4086225" cy="320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 descr="20170508_130129 (1)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87400" y="136525"/>
            <a:ext cx="2663825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Oval 9"/>
          <p:cNvSpPr>
            <a:spLocks noChangeArrowheads="1"/>
          </p:cNvSpPr>
          <p:nvPr/>
        </p:nvSpPr>
        <p:spPr bwMode="auto">
          <a:xfrm>
            <a:off x="4289425" y="0"/>
            <a:ext cx="4713288" cy="968375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 i="1">
                <a:solidFill>
                  <a:srgbClr val="FFFF00"/>
                </a:solidFill>
              </a:rPr>
              <a:t>Small Meeting- </a:t>
            </a:r>
            <a:r>
              <a:rPr lang="pt-BR" b="1">
                <a:solidFill>
                  <a:srgbClr val="FFFF00"/>
                </a:solidFill>
              </a:rPr>
              <a:t>Belo Horizonte</a:t>
            </a:r>
          </a:p>
          <a:p>
            <a:pPr algn="ctr"/>
            <a:r>
              <a:rPr lang="pt-BR" b="1">
                <a:solidFill>
                  <a:srgbClr val="FFFF00"/>
                </a:solidFill>
              </a:rPr>
              <a:t>5 de outubro de 2017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4538" y="1174750"/>
            <a:ext cx="7620000" cy="568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Line 6"/>
          <p:cNvSpPr>
            <a:spLocks noChangeShapeType="1"/>
          </p:cNvSpPr>
          <p:nvPr/>
        </p:nvSpPr>
        <p:spPr bwMode="auto">
          <a:xfrm>
            <a:off x="2620963" y="3095625"/>
            <a:ext cx="720725" cy="315913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100" name="Oval 7"/>
          <p:cNvSpPr>
            <a:spLocks noChangeArrowheads="1"/>
          </p:cNvSpPr>
          <p:nvPr/>
        </p:nvSpPr>
        <p:spPr bwMode="auto">
          <a:xfrm>
            <a:off x="1327150" y="185738"/>
            <a:ext cx="6110288" cy="984250"/>
          </a:xfrm>
          <a:prstGeom prst="ellipse">
            <a:avLst/>
          </a:prstGeom>
          <a:solidFill>
            <a:schemeClr val="bg2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2000" b="1">
                <a:hlinkClick r:id="rId3"/>
              </a:rPr>
              <a:t>www.paulomargotto.com.br</a:t>
            </a:r>
            <a:r>
              <a:rPr lang="pt-BR" sz="2000" b="1"/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ítulo 1"/>
          <p:cNvSpPr txBox="1">
            <a:spLocks noGrp="1"/>
          </p:cNvSpPr>
          <p:nvPr>
            <p:ph type="title" idx="4294967295"/>
          </p:nvPr>
        </p:nvSpPr>
        <p:spPr>
          <a:xfrm>
            <a:off x="-1598613" y="0"/>
            <a:ext cx="8229601" cy="1141413"/>
          </a:xfrm>
        </p:spPr>
        <p:txBody>
          <a:bodyPr/>
          <a:lstStyle/>
          <a:p>
            <a:pPr algn="ctr" eaLnBrk="1" hangingPunct="1"/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5123" name="Espaço Reservado para Conteúdo 2"/>
          <p:cNvSpPr txBox="1">
            <a:spLocks noGrp="1"/>
          </p:cNvSpPr>
          <p:nvPr>
            <p:ph type="body" idx="4294967295"/>
          </p:nvPr>
        </p:nvSpPr>
        <p:spPr bwMode="auto">
          <a:xfrm>
            <a:off x="114300" y="1276350"/>
            <a:ext cx="9029700" cy="4389438"/>
          </a:xfrm>
          <a:noFill/>
        </p:spPr>
        <p:txBody>
          <a:bodyPr numCol="1">
            <a:prstTxWarp prst="textNoShape">
              <a:avLst/>
            </a:prstTxWarp>
          </a:bodyPr>
          <a:lstStyle/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24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Otimização do resultado nos recém-nascidos (RN) com SDR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de esteróides pré-natais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-Boa prática obstétrica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-predição do parto prematuro/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-transferência p/ Centro Especializado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-Protocolos para a proteção pulmonar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-pressão positiva contínua nas vias aéreas precoce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-titulação de oxigênio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-surfactante pulmonar (parte crucial do tratamento)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-evitar a exposição à ventilação mecânica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Outros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controle da temperatura, fluidos e nutrição, perfusão e antibióticos com critérios 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9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r>
              <a:rPr sz="9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 </a:t>
            </a:r>
          </a:p>
          <a:p>
            <a:pPr marL="0" indent="0" eaLnBrk="1" hangingPunct="1">
              <a:lnSpc>
                <a:spcPct val="80000"/>
              </a:lnSpc>
              <a:spcBef>
                <a:spcPts val="525"/>
              </a:spcBef>
              <a:buFont typeface="StarSymbol"/>
              <a:buNone/>
            </a:pPr>
            <a:endParaRPr sz="9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 Box 2"/>
          <p:cNvSpPr txBox="1">
            <a:spLocks noGrp="1"/>
          </p:cNvSpPr>
          <p:nvPr>
            <p:ph type="title"/>
          </p:nvPr>
        </p:nvSpPr>
        <p:spPr>
          <a:xfrm>
            <a:off x="1811338" y="0"/>
            <a:ext cx="8229600" cy="1141413"/>
          </a:xfrm>
        </p:spPr>
        <p:txBody>
          <a:bodyPr/>
          <a:lstStyle/>
          <a:p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6147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455613" y="1047750"/>
            <a:ext cx="8229600" cy="4389438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Constitui um problema significativo para os bebês prematuros</a:t>
            </a:r>
          </a:p>
          <a:p>
            <a:pPr algn="just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Melhor sobrevivência para os menores</a:t>
            </a:r>
          </a:p>
          <a:p>
            <a:pPr algn="just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Taxas crescentes de displasia broncopulmonar (DBP): redução do uso de esteróides pós-natais </a:t>
            </a:r>
          </a:p>
          <a:p>
            <a:pPr algn="just">
              <a:lnSpc>
                <a:spcPct val="80000"/>
              </a:lnSpc>
            </a:pPr>
            <a:r>
              <a:rPr sz="16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Embora seja </a:t>
            </a:r>
            <a:r>
              <a:rPr sz="18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Distúrbio da deficiência de surfactante</a:t>
            </a:r>
            <a:r>
              <a:rPr sz="16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resultando em insuficiência pulmonar logo após o nascimento, </a:t>
            </a:r>
            <a:r>
              <a:rPr sz="16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houve mudança ao longo dos anos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-nos padrões clássicos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-nos tratamentos: -terapia inicial como surfactante; CPAP inicial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com base: - na avaliação clínica do trabalho respiratório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6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- na precoce  necessidade crescente de O2</a:t>
            </a:r>
          </a:p>
          <a:p>
            <a:endParaRPr b="1" smtClean="0">
              <a:solidFill>
                <a:schemeClr val="hlink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148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0988" y="4579938"/>
            <a:ext cx="6149975" cy="2278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0" y="258763"/>
            <a:ext cx="9144000" cy="6599237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  <a:buFont typeface="StarSymbol"/>
              <a:buNone/>
            </a:pPr>
            <a:r>
              <a:rPr sz="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</a:t>
            </a:r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OBJETIVO DO TRATAMENTO: 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proporcionar intervenções que maximizem a sobrevivência, minimizando os potenciais efeitos adversos, incluindo o risco de DBP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Cuidados no pré-natal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Estabilização na Sala de Parto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Terapia com Surfactante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Apoio respiratório não invasivo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Estratégia de ventilação mecânica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- cafeína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-hipercapnia permissiva</a:t>
            </a:r>
          </a:p>
          <a:p>
            <a:pPr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Cuidados de apoio: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-controle da temperatura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-fluidos e nutrição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-antibiótico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-dor e sedação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-tratamento da pressão sanguínea e perfusão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-Uso do Óxido nítrico/ Surfactante na hemorragia pulmonar</a:t>
            </a:r>
          </a:p>
          <a:p>
            <a:pPr>
              <a:lnSpc>
                <a:spcPct val="80000"/>
              </a:lnSpc>
              <a:buFont typeface="StarSymbol"/>
              <a:buNone/>
            </a:pPr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7171" name="Text Box 4"/>
          <p:cNvSpPr txBox="1">
            <a:spLocks noGrp="1"/>
          </p:cNvSpPr>
          <p:nvPr>
            <p:ph type="title"/>
          </p:nvPr>
        </p:nvSpPr>
        <p:spPr>
          <a:xfrm>
            <a:off x="0" y="0"/>
            <a:ext cx="8229600" cy="1141413"/>
          </a:xfrm>
        </p:spPr>
        <p:txBody>
          <a:bodyPr/>
          <a:lstStyle/>
          <a:p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228600" y="1249363"/>
            <a:ext cx="8458200" cy="5075237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</a:t>
            </a: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Na rotura prematura de membranas:</a:t>
            </a:r>
          </a:p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-os antibióticos retardam o parto prematuro/reduz a morbidade neonatal e a necessidade de surfactante</a:t>
            </a:r>
          </a:p>
          <a:p>
            <a:pPr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(evitar amoxacilina-clavulanato:risco de enterocolite necrosante</a:t>
            </a: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</a:t>
            </a: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Sulfato de magnésio: </a:t>
            </a:r>
          </a:p>
          <a:p>
            <a:pPr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-reduz paralisia cerebral/ </a:t>
            </a:r>
            <a:r>
              <a:rPr sz="2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hemorragia cerebelar</a:t>
            </a:r>
          </a:p>
          <a:p>
            <a:pPr algn="ctr">
              <a:buFont typeface="StarSymbol"/>
              <a:buNone/>
            </a:pPr>
            <a:r>
              <a:rPr sz="14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exposição ao sulfato de magnésio para as indicações obstétricas foi independentemente associada com redução da probabilidade de hemorragia cerebelar (OR 0,21, IC 95%, 0,053-0,83, P = 0,026) (RN&lt;750gramas)</a:t>
            </a:r>
          </a:p>
          <a:p>
            <a:pPr>
              <a:buFont typeface="StarSymbol"/>
              <a:buNone/>
            </a:pPr>
            <a:r>
              <a:rPr sz="12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                                         (Gano D et al, 2016)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endParaRPr sz="1200" b="1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endParaRPr sz="12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endParaRPr sz="20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8195" name="Text Box 4"/>
          <p:cNvSpPr txBox="1">
            <a:spLocks noGrp="1"/>
          </p:cNvSpPr>
          <p:nvPr>
            <p:ph type="title"/>
          </p:nvPr>
        </p:nvSpPr>
        <p:spPr>
          <a:xfrm>
            <a:off x="0" y="-131763"/>
            <a:ext cx="8229600" cy="1141413"/>
          </a:xfrm>
        </p:spPr>
        <p:txBody>
          <a:bodyPr/>
          <a:lstStyle/>
          <a:p>
            <a:r>
              <a:rPr smtClean="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graphicFrame>
        <p:nvGraphicFramePr>
          <p:cNvPr id="94238" name="Group 30"/>
          <p:cNvGraphicFramePr>
            <a:graphicFrameLocks noGrp="1"/>
          </p:cNvGraphicFramePr>
          <p:nvPr/>
        </p:nvGraphicFramePr>
        <p:xfrm>
          <a:off x="125413" y="6075363"/>
          <a:ext cx="9018587" cy="548640"/>
        </p:xfrm>
        <a:graphic>
          <a:graphicData uri="http://schemas.openxmlformats.org/drawingml/2006/table">
            <a:tbl>
              <a:tblPr/>
              <a:tblGrid>
                <a:gridCol w="3006725"/>
                <a:gridCol w="3005137"/>
                <a:gridCol w="3006725"/>
              </a:tblGrid>
              <a:tr h="5095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2"/>
                        </a:rPr>
                        <a:t>Exposição pré-natal ao sulfato de magnésio é associada com redução da hemorragia Cerebelar nos recém-nascidos pré-termos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2"/>
                        </a:rPr>
                        <a:t>Gano D et al. Apresentação: Marcos Paulo, Walter Borges Neto,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2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8206" name="Picture 8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23125" y="61658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7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60475" y="157163"/>
            <a:ext cx="7493000" cy="86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buFont typeface="StarSymbol"/>
              <a:buNone/>
            </a:pP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Corticosteróides pré-natais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(reduz SDR, Enterocolite necrosante, Hemorragia intraventricular)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26-34 semanas: no máximo dois ciclos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(2ºciclo: após 1-2 semanas em gestante &lt;32-34 sem)</a:t>
            </a:r>
          </a:p>
          <a:p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&lt;26 semanas e gêmeos muito imaturos: melhora sobrevivência</a:t>
            </a:r>
          </a:p>
          <a:p>
            <a:pPr>
              <a:buFont typeface="StarSymbol"/>
              <a:buNone/>
            </a:pP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</a:t>
            </a:r>
          </a:p>
          <a:p>
            <a:pPr>
              <a:buFont typeface="StarSymbol"/>
              <a:buNone/>
            </a:pPr>
            <a:r>
              <a:rPr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endParaRPr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9219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9220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0475" y="157163"/>
            <a:ext cx="7493000" cy="86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97311" name="Group 31"/>
          <p:cNvGraphicFramePr>
            <a:graphicFrameLocks noGrp="1"/>
          </p:cNvGraphicFramePr>
          <p:nvPr/>
        </p:nvGraphicFramePr>
        <p:xfrm>
          <a:off x="0" y="5807075"/>
          <a:ext cx="9028113" cy="701040"/>
        </p:xfrm>
        <a:graphic>
          <a:graphicData uri="http://schemas.openxmlformats.org/drawingml/2006/table">
            <a:tbl>
              <a:tblPr/>
              <a:tblGrid>
                <a:gridCol w="3009900"/>
                <a:gridCol w="3008313"/>
                <a:gridCol w="3009900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Corticosteróides antenatais promovem sobrevivência de recém-nascidos extremamente pré-termos nascidos com 22 a 23 semanas de idade gestacional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Rintaro Mori, Satoshi Kusuda et al. Apresentação: Caio César Barbosa, Amadeu Monteiro Neto,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9231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5663" y="60055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32" name="Text Box 33"/>
          <p:cNvSpPr txBox="1">
            <a:spLocks/>
          </p:cNvSpPr>
          <p:nvPr/>
        </p:nvSpPr>
        <p:spPr bwMode="auto">
          <a:xfrm>
            <a:off x="1168400" y="3659188"/>
            <a:ext cx="6135688" cy="1963737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  <p:txBody>
          <a:bodyPr lIns="90004" tIns="44997" rIns="90004" bIns="44997"/>
          <a:lstStyle/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Mori et al(2011 ):                 &lt;24-25 semanas expostos ao esteróide: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SDR:OR: 0,77;IC 95%, 0,60-0,98,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hemorragia intraventricular grave  (OR: 0,49; IC 95%, 0,36-0,67)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mortalidade (OR: 0,65; IC 95%, 0,5-0,86</a:t>
            </a: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</a:t>
            </a:r>
            <a:r>
              <a:rPr lang="pt-BR" sz="1300" b="1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22-23 semanas de gestação </a:t>
            </a:r>
          </a:p>
          <a:p>
            <a:pPr marL="342900" indent="-342900"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300" b="1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r>
              <a:rPr lang="pt-BR" sz="1300" b="1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mortalidade (OR: 0,72 ;95% IC 95% 0,53-0,97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buFont typeface="StarSymbol"/>
              <a:buNone/>
            </a:pPr>
            <a:r>
              <a:rPr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Corticosteróides pré-natais</a:t>
            </a:r>
          </a:p>
          <a:p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34-36 semanas: redução de morbidade</a:t>
            </a:r>
          </a:p>
          <a:p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37-39 semanas (Cesária eletiva por razão médica): reduz risco de internação na UTI</a:t>
            </a:r>
          </a:p>
          <a:p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(NNT&gt;20; cesária eletiva não deve ser realizada&lt;39 semanas)</a:t>
            </a:r>
          </a:p>
          <a:p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ACOG (2016):2831 gest (34-36 sem 6 dias)</a:t>
            </a:r>
          </a:p>
        </p:txBody>
      </p:sp>
      <p:sp>
        <p:nvSpPr>
          <p:cNvPr id="10243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0244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11138"/>
            <a:ext cx="7493000" cy="8699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98333" name="Group 29"/>
          <p:cNvGraphicFramePr>
            <a:graphicFrameLocks noGrp="1"/>
          </p:cNvGraphicFramePr>
          <p:nvPr/>
        </p:nvGraphicFramePr>
        <p:xfrm>
          <a:off x="115888" y="6157913"/>
          <a:ext cx="8913812" cy="701040"/>
        </p:xfrm>
        <a:graphic>
          <a:graphicData uri="http://schemas.openxmlformats.org/drawingml/2006/table">
            <a:tbl>
              <a:tblPr/>
              <a:tblGrid>
                <a:gridCol w="2971800"/>
                <a:gridCol w="2970212"/>
                <a:gridCol w="2971800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Uso de corticoide após 34 semanas: as evidências mostram benefício perinatal? (49º Congresso de Ginecologia e Obstetrícia do Distrito Federal, 14 a 16/6/2017)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Martha David Rocha de Moura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0255" name="Picture 9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04075" y="63579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56" name="Picture 3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77800" y="4899025"/>
            <a:ext cx="8966200" cy="103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57" name="Rectangle 31"/>
          <p:cNvSpPr>
            <a:spLocks noChangeArrowheads="1"/>
          </p:cNvSpPr>
          <p:nvPr/>
        </p:nvSpPr>
        <p:spPr bwMode="auto">
          <a:xfrm>
            <a:off x="1504950" y="5897563"/>
            <a:ext cx="57578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eaLnBrk="0" hangingPunct="0"/>
            <a:r>
              <a:rPr lang="pt-BR" sz="1400" b="1">
                <a:solidFill>
                  <a:srgbClr val="0000FF"/>
                </a:solidFill>
              </a:rPr>
              <a:t>Sem aumento do risco de corioamnionite ou endometrite  </a:t>
            </a:r>
            <a:r>
              <a:rPr lang="pt-BR" sz="1400" b="1">
                <a:solidFill>
                  <a:schemeClr val="accent2"/>
                </a:solidFill>
              </a:rPr>
              <a:t>NNT:35</a:t>
            </a:r>
            <a:r>
              <a:rPr lang="pt-BR" sz="1400">
                <a:solidFill>
                  <a:schemeClr val="accent2"/>
                </a:solidFill>
              </a:rPr>
              <a:t>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 txBox="1">
            <a:spLocks noGrp="1"/>
          </p:cNvSpPr>
          <p:nvPr>
            <p:ph type="title" idx="4294967295"/>
          </p:nvPr>
        </p:nvSpPr>
        <p:spPr>
          <a:xfrm>
            <a:off x="1881188" y="519113"/>
            <a:ext cx="6524625" cy="838200"/>
          </a:xfrm>
          <a:solidFill>
            <a:schemeClr val="bg1"/>
          </a:solidFill>
        </p:spPr>
        <p:txBody>
          <a:bodyPr lIns="91440" tIns="45720" rIns="91440" bIns="45720" anchor="ctr"/>
          <a:lstStyle/>
          <a:p>
            <a:pPr algn="ctr" eaLnBrk="1" hangingPunct="1"/>
            <a:r>
              <a:rPr sz="1800" b="1" smtClean="0">
                <a:solidFill>
                  <a:srgbClr val="FF0000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Uso de corticoide após 34 semanas: </a:t>
            </a:r>
            <a:br>
              <a:rPr sz="1800" b="1" smtClean="0">
                <a:solidFill>
                  <a:srgbClr val="FF0000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</a:br>
            <a:r>
              <a:rPr sz="1800" b="1" smtClean="0">
                <a:solidFill>
                  <a:srgbClr val="FF0000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as evidências mostram benefício perinatal?</a:t>
            </a:r>
          </a:p>
        </p:txBody>
      </p:sp>
      <p:sp>
        <p:nvSpPr>
          <p:cNvPr id="11267" name="Rectangle 2"/>
          <p:cNvSpPr>
            <a:spLocks noChangeArrowheads="1"/>
          </p:cNvSpPr>
          <p:nvPr/>
        </p:nvSpPr>
        <p:spPr bwMode="auto">
          <a:xfrm>
            <a:off x="2606675" y="3252788"/>
            <a:ext cx="138113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altLang="pt-BR"/>
              <a:t/>
            </a:r>
            <a:br>
              <a:rPr lang="pt-BR" altLang="pt-BR"/>
            </a:br>
            <a:r>
              <a:rPr lang="pt-BR" altLang="pt-BR"/>
              <a:t/>
            </a:r>
            <a:br>
              <a:rPr lang="pt-BR" altLang="pt-BR"/>
            </a:br>
            <a:endParaRPr lang="pt-BR" altLang="pt-BR"/>
          </a:p>
        </p:txBody>
      </p:sp>
      <p:sp>
        <p:nvSpPr>
          <p:cNvPr id="11268" name="Retângulo 4"/>
          <p:cNvSpPr>
            <a:spLocks noChangeArrowheads="1"/>
          </p:cNvSpPr>
          <p:nvPr/>
        </p:nvSpPr>
        <p:spPr bwMode="auto">
          <a:xfrm>
            <a:off x="0" y="1271588"/>
            <a:ext cx="4422775" cy="3627437"/>
          </a:xfrm>
          <a:prstGeom prst="rect">
            <a:avLst/>
          </a:prstGeom>
          <a:solidFill>
            <a:srgbClr val="FFF2CC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34 a 36, 6 semanas de IG é período crítico para o desenvolvimento do cérebro,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Com 34 semanas, o peso cerebral é de apenas 65% de um RNT, os giros e sulcos cerebrais ainda estão incompletos 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Entre 34 e 40 semanas de gestação, o volume cortical aumenta entre 25% e 50% </a:t>
            </a:r>
          </a:p>
          <a:p>
            <a:pPr marL="342900" indent="-342900" algn="just">
              <a:spcBef>
                <a:spcPts val="600"/>
              </a:spcBef>
              <a:spcAft>
                <a:spcPts val="600"/>
              </a:spcAft>
              <a:buFont typeface="Arial" pitchFamily="34" charset="0"/>
              <a:buChar char="•"/>
            </a:pPr>
            <a:r>
              <a:rPr lang="pt-BR">
                <a:latin typeface="Calibri" pitchFamily="34" charset="0"/>
              </a:rPr>
              <a:t>Há nessa fase o desenvolvimento do cerebelo;</a:t>
            </a:r>
          </a:p>
        </p:txBody>
      </p:sp>
      <p:sp>
        <p:nvSpPr>
          <p:cNvPr id="11269" name="Retângulo 5"/>
          <p:cNvSpPr>
            <a:spLocks noChangeArrowheads="1"/>
          </p:cNvSpPr>
          <p:nvPr/>
        </p:nvSpPr>
        <p:spPr bwMode="auto">
          <a:xfrm>
            <a:off x="4451350" y="2438400"/>
            <a:ext cx="46926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400">
                <a:hlinkClick r:id="rId2"/>
              </a:rPr>
              <a:t>Antenatal corticosteroids beyond 34 weeks gestation: What do we do now?</a:t>
            </a:r>
            <a:r>
              <a:rPr lang="pt-BR" sz="1400"/>
              <a:t>Kamath-Rayne BD, Rozance PJ, Goldenberg RL, Jobe AH.Am J Obstet Gynecol. 2016 Oct;215(4):423-30</a:t>
            </a:r>
          </a:p>
        </p:txBody>
      </p:sp>
      <p:sp>
        <p:nvSpPr>
          <p:cNvPr id="11270" name="Text Box 10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1271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51000" y="0"/>
            <a:ext cx="7493000" cy="6762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1272" name="Rectangle 12"/>
          <p:cNvSpPr>
            <a:spLocks noChangeArrowheads="1"/>
          </p:cNvSpPr>
          <p:nvPr/>
        </p:nvSpPr>
        <p:spPr bwMode="auto">
          <a:xfrm>
            <a:off x="0" y="5368925"/>
            <a:ext cx="8982075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pt-BR"/>
              <a:t>uma </a:t>
            </a:r>
            <a:r>
              <a:rPr lang="pt-BR" b="1">
                <a:solidFill>
                  <a:srgbClr val="0000FF"/>
                </a:solidFill>
              </a:rPr>
              <a:t>maior incidência de  mal desempenho escolar</a:t>
            </a:r>
            <a:r>
              <a:rPr lang="pt-BR"/>
              <a:t> no grupo de usou betametasona (17,7% vs 8,5%) p &lt; 0,03 </a:t>
            </a:r>
          </a:p>
        </p:txBody>
      </p:sp>
      <p:sp>
        <p:nvSpPr>
          <p:cNvPr id="11273" name="Text Box 13"/>
          <p:cNvSpPr txBox="1">
            <a:spLocks noChangeArrowheads="1"/>
          </p:cNvSpPr>
          <p:nvPr/>
        </p:nvSpPr>
        <p:spPr bwMode="auto">
          <a:xfrm>
            <a:off x="434975" y="4999038"/>
            <a:ext cx="52387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chemeClr val="accent2"/>
                </a:solidFill>
              </a:rPr>
              <a:t>Betametasona antes de uma cesariana eletiva:</a:t>
            </a:r>
          </a:p>
        </p:txBody>
      </p:sp>
      <p:sp>
        <p:nvSpPr>
          <p:cNvPr id="11274" name="Rectangle 14"/>
          <p:cNvSpPr>
            <a:spLocks noChangeArrowheads="1"/>
          </p:cNvSpPr>
          <p:nvPr/>
        </p:nvSpPr>
        <p:spPr bwMode="auto">
          <a:xfrm>
            <a:off x="19050" y="6267450"/>
            <a:ext cx="90598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sz="1200">
                <a:hlinkClick r:id="rId4"/>
              </a:rPr>
              <a:t>Behavioural, educational and respiratory outcomes of antenatal betamethasone for term caesarean section (ASTECS trial).</a:t>
            </a:r>
            <a:endParaRPr lang="pt-BR" sz="1200"/>
          </a:p>
          <a:p>
            <a:pPr algn="ctr"/>
            <a:r>
              <a:rPr lang="pt-BR" sz="1200"/>
              <a:t>Stutchfield PR, Whitaker R, Gliddon AE, Hobson L, Kotecha S, Doull IJ.Arch Dis Child Fetal Neonatal Ed. 2013 May;98(3):F195-200</a:t>
            </a:r>
          </a:p>
        </p:txBody>
      </p:sp>
      <p:sp>
        <p:nvSpPr>
          <p:cNvPr id="11275" name="AutoShape 15"/>
          <p:cNvSpPr>
            <a:spLocks noChangeArrowheads="1"/>
          </p:cNvSpPr>
          <p:nvPr/>
        </p:nvSpPr>
        <p:spPr bwMode="auto">
          <a:xfrm>
            <a:off x="5072063" y="3508375"/>
            <a:ext cx="681037" cy="1628775"/>
          </a:xfrm>
          <a:prstGeom prst="curvedLeftArrow">
            <a:avLst>
              <a:gd name="adj1" fmla="val 47832"/>
              <a:gd name="adj2" fmla="val 95664"/>
              <a:gd name="adj3" fmla="val 33333"/>
            </a:avLst>
          </a:prstGeom>
          <a:solidFill>
            <a:schemeClr val="accent1"/>
          </a:solidFill>
          <a:ln w="57150">
            <a:solidFill>
              <a:srgbClr val="FF0000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pt-BR">
              <a:solidFill>
                <a:srgbClr val="FF0000"/>
              </a:solidFill>
            </a:endParaRPr>
          </a:p>
        </p:txBody>
      </p:sp>
      <p:sp>
        <p:nvSpPr>
          <p:cNvPr id="11276" name="Text Box 17"/>
          <p:cNvSpPr txBox="1">
            <a:spLocks noChangeArrowheads="1"/>
          </p:cNvSpPr>
          <p:nvPr/>
        </p:nvSpPr>
        <p:spPr bwMode="auto">
          <a:xfrm>
            <a:off x="5824538" y="3946525"/>
            <a:ext cx="264001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3200" b="1">
                <a:solidFill>
                  <a:srgbClr val="FF0000"/>
                </a:solidFill>
              </a:rPr>
              <a:t>No entanto...</a:t>
            </a:r>
          </a:p>
        </p:txBody>
      </p: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</a:t>
            </a:r>
            <a:r>
              <a:rPr sz="2000" b="1" smtClean="0">
                <a:solidFill>
                  <a:schemeClr val="accent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Clampeamento do cordão umbilical</a:t>
            </a:r>
          </a:p>
          <a:p>
            <a:pPr>
              <a:lnSpc>
                <a:spcPct val="80000"/>
              </a:lnSpc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RETARDE por pelo menos 60 segundos para promover a transfusão placenta-fetal</a:t>
            </a:r>
          </a:p>
          <a:p>
            <a:pPr>
              <a:lnSpc>
                <a:spcPct val="80000"/>
              </a:lnSpc>
            </a:pPr>
            <a:r>
              <a:rPr sz="14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ordenha do cordão umbilical é uma alternativa razoável se o clampeamento tardio do cordão não for possível</a:t>
            </a:r>
          </a:p>
          <a:p>
            <a:pPr>
              <a:lnSpc>
                <a:spcPct val="80000"/>
              </a:lnSpc>
            </a:pPr>
            <a:r>
              <a:rPr sz="14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Todo procedimento deve ser realizado sob saco plástico transparente de polietileno sob aquecedor radiante nos RN&lt;28 semanas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2000" b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oxigênio para reanimação deve ser controlado usando um misturador de ar e oxigênio (</a:t>
            </a:r>
            <a:r>
              <a:rPr sz="2000" b="1" i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blender</a:t>
            </a:r>
            <a:r>
              <a:rPr sz="2000" b="1" smtClean="0">
                <a:solidFill>
                  <a:srgbClr val="FF99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(com ajustes crescentes ou decrescentes devem ser guiados pela oximetria de pulso a partir do nascimento)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30% de oxigênio : &lt;28 semanas de gestação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de 21-30% :            28-31 semanas</a:t>
            </a:r>
          </a:p>
          <a:p>
            <a:pPr>
              <a:lnSpc>
                <a:spcPct val="80000"/>
              </a:lnSpc>
            </a:pPr>
            <a:r>
              <a:rPr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Como fazemos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≤34 semanas: 40% de oxigênio</a:t>
            </a:r>
          </a:p>
          <a:p>
            <a:pPr>
              <a:lnSpc>
                <a:spcPct val="80000"/>
              </a:lnSpc>
            </a:pP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12291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2292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4900" y="201613"/>
            <a:ext cx="7461250" cy="800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99360" name="Group 32"/>
          <p:cNvGraphicFramePr>
            <a:graphicFrameLocks noGrp="1"/>
          </p:cNvGraphicFramePr>
          <p:nvPr/>
        </p:nvGraphicFramePr>
        <p:xfrm>
          <a:off x="214313" y="6216650"/>
          <a:ext cx="8929687" cy="641350"/>
        </p:xfrm>
        <a:graphic>
          <a:graphicData uri="http://schemas.openxmlformats.org/drawingml/2006/table">
            <a:tbl>
              <a:tblPr/>
              <a:tblGrid>
                <a:gridCol w="2976562"/>
                <a:gridCol w="2976563"/>
                <a:gridCol w="2976562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Tempo para o clampeamento do cordão umbilical entre os recém-nascidos de 22 a 27 semanas de idade gestacional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CH Backes, H Huang , JD Iams, JA Bauer and PJ Giannone. realizado por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2303" name="Picture 11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27900" y="636587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4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08938" y="973138"/>
            <a:ext cx="1135062" cy="747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5" name="Rectangle 34"/>
          <p:cNvSpPr>
            <a:spLocks noChangeArrowheads="1"/>
          </p:cNvSpPr>
          <p:nvPr/>
        </p:nvSpPr>
        <p:spPr bwMode="auto">
          <a:xfrm>
            <a:off x="411163" y="5641975"/>
            <a:ext cx="7269162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altLang="ko-KR" sz="1400">
                <a:ea typeface="Gulim" pitchFamily="34" charset="-127"/>
              </a:rPr>
              <a:t>Backes CH, 2016:40 RN(22,5 e 27,6 semanas)</a:t>
            </a:r>
            <a:r>
              <a:rPr lang="pt-BR" altLang="ko-KR">
                <a:ea typeface="Gulim" pitchFamily="34" charset="-127"/>
              </a:rPr>
              <a:t> </a:t>
            </a:r>
            <a:endParaRPr lang="pt-BR" altLang="ko-KR" sz="1400">
              <a:ea typeface="Gulim" pitchFamily="34" charset="-127"/>
            </a:endParaRPr>
          </a:p>
          <a:p>
            <a:pPr eaLnBrk="0" hangingPunct="0"/>
            <a:r>
              <a:rPr lang="pt-BR" altLang="ko-KR" sz="1400">
                <a:ea typeface="Gulim" pitchFamily="34" charset="-127"/>
              </a:rPr>
              <a:t>breve  atraso no clampeamento do cordão umbilical (</a:t>
            </a:r>
            <a:r>
              <a:rPr lang="pt-BR" altLang="ko-KR" sz="1400">
                <a:solidFill>
                  <a:schemeClr val="accent2"/>
                </a:solidFill>
                <a:ea typeface="Gulim" pitchFamily="34" charset="-127"/>
              </a:rPr>
              <a:t>30 a 45 s</a:t>
            </a:r>
            <a:r>
              <a:rPr lang="pt-BR" altLang="ko-KR" sz="1400">
                <a:ea typeface="Gulim" pitchFamily="34" charset="-127"/>
              </a:rPr>
              <a:t>): seguro, viável e benéfico</a:t>
            </a:r>
            <a:r>
              <a:rPr lang="pt-BR" altLang="ko-KR">
                <a:ea typeface="Gulim" pitchFamily="34" charset="-127"/>
              </a:rPr>
              <a:t> </a:t>
            </a:r>
          </a:p>
        </p:txBody>
      </p:sp>
      <p:pic>
        <p:nvPicPr>
          <p:cNvPr id="12306" name="Picture 35" descr="Imagem12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78725" y="5572125"/>
            <a:ext cx="628650" cy="582613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  <a:headEnd/>
            <a:tailEnd/>
          </a:ln>
        </p:spPr>
      </p:pic>
      <p:sp>
        <p:nvSpPr>
          <p:cNvPr id="12307" name="Text Box 36"/>
          <p:cNvSpPr txBox="1">
            <a:spLocks noChangeArrowheads="1"/>
          </p:cNvSpPr>
          <p:nvPr/>
        </p:nvSpPr>
        <p:spPr bwMode="auto">
          <a:xfrm>
            <a:off x="7094538" y="4883150"/>
            <a:ext cx="1787525" cy="669925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/>
              <a:t>Ordenha: 2 seg</a:t>
            </a:r>
          </a:p>
          <a:p>
            <a:pPr algn="ctr"/>
            <a:r>
              <a:rPr lang="pt-BR"/>
              <a:t>(3-4 vezes)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020763"/>
            <a:ext cx="8678862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r>
              <a:rPr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Em bebês com respiração espontânea, realize a estabilização com CPAP de pelo menos 6 cm H2O através da </a:t>
            </a:r>
            <a:r>
              <a:rPr sz="2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máscara</a:t>
            </a:r>
            <a:r>
              <a:rPr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ou prongas nasais.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r>
              <a:rPr sz="16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 apnéia ou bradicardia persistentes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inflações pulmonares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com pressão positiva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suave, utilizando uma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pressão inspiratória máxima de cerca de 20-25 cm H2O</a:t>
            </a:r>
          </a:p>
          <a:p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Intubação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(quando sem resposta à ventilação por pressão positiva através da máscara) e SURFACANTE</a:t>
            </a:r>
          </a:p>
        </p:txBody>
      </p:sp>
      <p:sp>
        <p:nvSpPr>
          <p:cNvPr id="13315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3316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09675" y="-247650"/>
            <a:ext cx="7461250" cy="11334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0383" name="Group 31"/>
          <p:cNvGraphicFramePr>
            <a:graphicFrameLocks noGrp="1"/>
          </p:cNvGraphicFramePr>
          <p:nvPr/>
        </p:nvGraphicFramePr>
        <p:xfrm>
          <a:off x="222250" y="6022975"/>
          <a:ext cx="8921750" cy="641350"/>
        </p:xfrm>
        <a:graphic>
          <a:graphicData uri="http://schemas.openxmlformats.org/drawingml/2006/table">
            <a:tbl>
              <a:tblPr/>
              <a:tblGrid>
                <a:gridCol w="2973388"/>
                <a:gridCol w="2974975"/>
                <a:gridCol w="2973387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Ventilação com máscara é difícil: como melhorar?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Colin Morley (Austrália) (4o Simpósio Internacional de Neonatologia, São Paulo, 8-10/9/2011). Realizado por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3327" name="Picture 8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0913" y="61912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8" name="Picture 3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73825" y="2774950"/>
            <a:ext cx="1808163" cy="322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9" name="Rectangle 34"/>
          <p:cNvSpPr>
            <a:spLocks noChangeArrowheads="1"/>
          </p:cNvSpPr>
          <p:nvPr/>
        </p:nvSpPr>
        <p:spPr bwMode="auto">
          <a:xfrm>
            <a:off x="431800" y="4121150"/>
            <a:ext cx="6005513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>
                <a:solidFill>
                  <a:srgbClr val="0000FF"/>
                </a:solidFill>
              </a:rPr>
              <a:t>Lembrem-se: não </a:t>
            </a:r>
            <a:r>
              <a:rPr lang="pt-BR" b="1">
                <a:solidFill>
                  <a:srgbClr val="0000FF"/>
                </a:solidFill>
              </a:rPr>
              <a:t>coloquem os dedos ao redor da </a:t>
            </a:r>
          </a:p>
          <a:p>
            <a:pPr eaLnBrk="0" hangingPunct="0"/>
            <a:r>
              <a:rPr lang="pt-BR" b="1">
                <a:solidFill>
                  <a:srgbClr val="0000FF"/>
                </a:solidFill>
              </a:rPr>
              <a:t>máscara, não apertem a borda da máscara.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60363" y="1206500"/>
            <a:ext cx="8678862" cy="4600575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sz="18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Insuflação sustentada: sem vantagem aparente em relação às respirações  com pressão positiva intermitente</a:t>
            </a:r>
          </a:p>
          <a:p>
            <a:pPr algn="ctr">
              <a:lnSpc>
                <a:spcPct val="80000"/>
              </a:lnSpc>
            </a:pP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Kirpalani, H: (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Sustained Aeration of Infant Lungs (SAIL) trial: study protocol for a randomized controlled trial.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Artigo Integral!).</a:t>
            </a:r>
            <a:endParaRPr altLang="ko-KR" sz="1600" b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randomizados </a:t>
            </a: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RN de 23-26 semanas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para uma </a:t>
            </a: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reanimação padrão 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ou</a:t>
            </a:r>
            <a:r>
              <a:rPr altLang="ko-KR"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insuflação sustentada de 15 segundos com pressão inspiratória máxima de 20 cmH20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-diretrizes da ILCOR.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-começamos com CPAP nasal:se apnéia, FC&lt; 100 bpm, não entra e vamos direto para o programa de reanimação padrão.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-Os que vão para a insuflação sustentada: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-avaliamos o uso de  CPAP:-</a:t>
            </a:r>
            <a:r>
              <a:rPr altLang="ko-KR"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 respondeu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a insuflação sustentada é suspensa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    </a:t>
            </a:r>
            <a:r>
              <a:rPr altLang="ko-KR" sz="16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 não respondeu</a:t>
            </a:r>
            <a:r>
              <a:rPr altLang="ko-KR"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: a insuflação sustentada. com 15 segundos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ko-KR" sz="17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O tamanho da amostra é de  650 RN.Término:2018</a:t>
            </a:r>
            <a:r>
              <a:rPr altLang="ko-KR"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  <p:sp>
        <p:nvSpPr>
          <p:cNvPr id="14339" name="Text Box 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4340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42988" y="360363"/>
            <a:ext cx="7461250" cy="800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1410" name="Group 34"/>
          <p:cNvGraphicFramePr>
            <a:graphicFrameLocks noGrp="1"/>
          </p:cNvGraphicFramePr>
          <p:nvPr/>
        </p:nvGraphicFramePr>
        <p:xfrm>
          <a:off x="117475" y="5799138"/>
          <a:ext cx="9026525" cy="839787"/>
        </p:xfrm>
        <a:graphic>
          <a:graphicData uri="http://schemas.openxmlformats.org/drawingml/2006/table">
            <a:tbl>
              <a:tblPr/>
              <a:tblGrid>
                <a:gridCol w="4475163"/>
                <a:gridCol w="2963862"/>
                <a:gridCol w="1587500"/>
              </a:tblGrid>
              <a:tr h="8397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Melhorando a transição neonatal ao nascer para o pré-termo-evidência randomizada (Como passar pela " "A sombra do Vale do Nascimento"?)14o Congresso Brasileiro de Terapia Intensiva Pediátrica, 22 a 25 de junho de 2016, Brasília, 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Haresh Kirpalani (EUA). Realizado por Paulo R. Margotto 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4351" name="Picture 8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029575" y="60420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81163" y="1570038"/>
            <a:ext cx="5815012" cy="2636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95375" y="0"/>
            <a:ext cx="7461250" cy="8001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5364" name="Text Box 7"/>
          <p:cNvSpPr txBox="1">
            <a:spLocks/>
          </p:cNvSpPr>
          <p:nvPr/>
        </p:nvSpPr>
        <p:spPr bwMode="auto">
          <a:xfrm>
            <a:off x="122238" y="-1666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15365" name="Text Box 8"/>
          <p:cNvSpPr txBox="1">
            <a:spLocks noChangeArrowheads="1"/>
          </p:cNvSpPr>
          <p:nvPr/>
        </p:nvSpPr>
        <p:spPr bwMode="auto">
          <a:xfrm>
            <a:off x="661988" y="884238"/>
            <a:ext cx="8121650" cy="671512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 b="1">
                <a:solidFill>
                  <a:srgbClr val="0000FF"/>
                </a:solidFill>
              </a:rPr>
              <a:t>Insuflação sustentada</a:t>
            </a:r>
          </a:p>
          <a:p>
            <a:pPr algn="ctr"/>
            <a:r>
              <a:rPr lang="pt-BR" altLang="ko-KR">
                <a:ea typeface="Gulim" pitchFamily="34" charset="-127"/>
              </a:rPr>
              <a:t>o tempo para atingir a FC de 120 bpm foi mais rápido com 30 segundos de IS </a:t>
            </a:r>
            <a:endParaRPr lang="pt-BR"/>
          </a:p>
        </p:txBody>
      </p:sp>
      <p:sp>
        <p:nvSpPr>
          <p:cNvPr id="15366" name="Text Box 9"/>
          <p:cNvSpPr txBox="1">
            <a:spLocks noChangeArrowheads="1"/>
          </p:cNvSpPr>
          <p:nvPr/>
        </p:nvSpPr>
        <p:spPr bwMode="auto">
          <a:xfrm>
            <a:off x="461963" y="1500188"/>
            <a:ext cx="145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0000"/>
                </a:solidFill>
              </a:rPr>
              <a:t>No entanto:</a:t>
            </a:r>
          </a:p>
        </p:txBody>
      </p:sp>
      <p:sp>
        <p:nvSpPr>
          <p:cNvPr id="15367" name="Rectangle 10"/>
          <p:cNvSpPr>
            <a:spLocks noChangeArrowheads="1"/>
          </p:cNvSpPr>
          <p:nvPr/>
        </p:nvSpPr>
        <p:spPr bwMode="auto">
          <a:xfrm>
            <a:off x="122238" y="4186238"/>
            <a:ext cx="87693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altLang="ko-KR">
                <a:solidFill>
                  <a:srgbClr val="0000FF"/>
                </a:solidFill>
                <a:ea typeface="Gulim" pitchFamily="34" charset="-127"/>
              </a:rPr>
              <a:t>NÃO SE apresse! Chegar ao final mais rapidamente não parece ser a melhor opção </a:t>
            </a:r>
          </a:p>
        </p:txBody>
      </p:sp>
      <p:pic>
        <p:nvPicPr>
          <p:cNvPr id="15368" name="Picture 11" descr="http://www.aquelascoisas.com.br/blog/wp-content/uploads/2014/12/casal-separado-materia.jpg"/>
          <p:cNvPicPr>
            <a:picLocks noChangeAspect="1" noChangeArrowheads="1"/>
          </p:cNvPicPr>
          <p:nvPr/>
        </p:nvPicPr>
        <p:blipFill>
          <a:blip r:embed="rId4" r:link="rId5"/>
          <a:srcRect/>
          <a:stretch>
            <a:fillRect/>
          </a:stretch>
        </p:blipFill>
        <p:spPr bwMode="auto">
          <a:xfrm>
            <a:off x="2014538" y="4681538"/>
            <a:ext cx="2011362" cy="1427162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15369" name="Picture 12" descr="http://www.edylimaradialista.com/arquivos/noticias/4326/casal-feliz-sexo-20130417-original.jpeg"/>
          <p:cNvPicPr>
            <a:picLocks noChangeAspect="1" noChangeArrowheads="1"/>
          </p:cNvPicPr>
          <p:nvPr/>
        </p:nvPicPr>
        <p:blipFill>
          <a:blip r:embed="rId6" r:link="rId7"/>
          <a:srcRect/>
          <a:stretch>
            <a:fillRect/>
          </a:stretch>
        </p:blipFill>
        <p:spPr bwMode="auto">
          <a:xfrm>
            <a:off x="4529138" y="4692650"/>
            <a:ext cx="1960562" cy="1463675"/>
          </a:xfrm>
          <a:prstGeom prst="rect">
            <a:avLst/>
          </a:prstGeom>
          <a:noFill/>
          <a:ln w="57150">
            <a:solidFill>
              <a:srgbClr val="0000FF"/>
            </a:solidFill>
            <a:miter lim="800000"/>
            <a:headEnd/>
            <a:tailEnd/>
          </a:ln>
        </p:spPr>
      </p:pic>
      <p:graphicFrame>
        <p:nvGraphicFramePr>
          <p:cNvPr id="183337" name="Group 41"/>
          <p:cNvGraphicFramePr>
            <a:graphicFrameLocks noGrp="1"/>
          </p:cNvGraphicFramePr>
          <p:nvPr/>
        </p:nvGraphicFramePr>
        <p:xfrm>
          <a:off x="141288" y="6169025"/>
          <a:ext cx="8648700" cy="549275"/>
        </p:xfrm>
        <a:graphic>
          <a:graphicData uri="http://schemas.openxmlformats.org/drawingml/2006/table">
            <a:tbl>
              <a:tblPr/>
              <a:tblGrid>
                <a:gridCol w="4289425"/>
                <a:gridCol w="2698750"/>
                <a:gridCol w="1660525"/>
              </a:tblGrid>
              <a:tr h="538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8"/>
                        </a:rPr>
                        <a:t>Ventilação por pressão positiva na Sala de Parto: quais são as controvérsias (6o Simpósio Internacional de Reanimação Neonatal, 14-16 de abril de 2016, Belo Horizonte)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8"/>
                        </a:rPr>
                        <a:t>Gary Weiner (EUA). Realizado por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8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5380" name="Picture 16" descr="Clique aqui para ver o artigo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50163" y="62499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81" name="Text Box 42"/>
          <p:cNvSpPr txBox="1">
            <a:spLocks noChangeArrowheads="1"/>
          </p:cNvSpPr>
          <p:nvPr/>
        </p:nvSpPr>
        <p:spPr bwMode="auto">
          <a:xfrm>
            <a:off x="6677025" y="5040313"/>
            <a:ext cx="2466975" cy="3746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 b="1">
                <a:solidFill>
                  <a:srgbClr val="0000FF"/>
                </a:solidFill>
              </a:rPr>
              <a:t>Considere 5 segundos!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16387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38238" y="193675"/>
            <a:ext cx="7493000" cy="9842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6388" name="Rectangle 6"/>
          <p:cNvSpPr>
            <a:spLocks/>
          </p:cNvSpPr>
          <p:nvPr/>
        </p:nvSpPr>
        <p:spPr bwMode="auto">
          <a:xfrm>
            <a:off x="504825" y="1171575"/>
            <a:ext cx="8064500" cy="460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26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As células epiteliais do </a:t>
            </a:r>
            <a:r>
              <a:rPr lang="pt-BR" sz="2000" b="1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alvéolo  tipo II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sintetizam e secretam o surfactante </a:t>
            </a:r>
            <a:r>
              <a:rPr lang="pt-BR" sz="2000" b="1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após 20ª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semana gestação</a:t>
            </a:r>
          </a:p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(por volta da </a:t>
            </a:r>
            <a:r>
              <a:rPr lang="pt-BR" sz="2000" b="1">
                <a:latin typeface="Constantia" pitchFamily="18" charset="0"/>
                <a:ea typeface="Microsoft YaHei" pitchFamily="34" charset="-122"/>
                <a:cs typeface="Mangal" pitchFamily="18" charset="0"/>
              </a:rPr>
              <a:t>22ª semana de gestação</a:t>
            </a:r>
            <a:r>
              <a:rPr lang="pt-BR" sz="2000">
                <a:solidFill>
                  <a:srgbClr val="00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, aparecem os grânulos de estocagem do surfactante, os corpúsculos lamelares)</a:t>
            </a:r>
          </a:p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endParaRPr lang="pt-BR" sz="2600">
              <a:solidFill>
                <a:srgbClr val="00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46038" algn="ctr">
              <a:spcAft>
                <a:spcPts val="1413"/>
              </a:spcAft>
              <a:buSzPct val="45000"/>
              <a:buFont typeface="StarSymbol"/>
              <a:buNone/>
            </a:pPr>
            <a:endParaRPr lang="pt-BR" sz="2600">
              <a:solidFill>
                <a:srgbClr val="00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1638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98600" y="2986088"/>
            <a:ext cx="6111875" cy="326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116013" y="1268413"/>
            <a:ext cx="7777162" cy="4267200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COMO ADMINISTRAR O SURFACTANTE</a:t>
            </a:r>
          </a:p>
          <a:p>
            <a:pPr marL="228600" indent="-182563" algn="ctr" eaLnBrk="1" hangingPunct="1">
              <a:buFont typeface="StarSymbol"/>
              <a:buNone/>
            </a:pPr>
            <a:endParaRPr b="1"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>
              <a:buFont typeface="StarSymbol"/>
              <a:buNone/>
            </a:pPr>
            <a:endParaRPr b="1" smtClean="0">
              <a:solidFill>
                <a:srgbClr val="FF3399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Profilático x Resgate</a:t>
            </a:r>
          </a:p>
          <a:p>
            <a:pPr marL="228600" indent="-182563" algn="ctr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Tratamento precoce x  tardio</a:t>
            </a:r>
          </a:p>
          <a:p>
            <a:pPr marL="228600" indent="-182563" algn="ctr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SELETIVO PRECOCE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-INSURE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-Técnica minimamente invasiva</a:t>
            </a: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17411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70000" y="307975"/>
            <a:ext cx="7493000" cy="922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7412" name="Text Box 5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1385888"/>
            <a:ext cx="7423150" cy="2225675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8435" name="Rectangle 5"/>
          <p:cNvSpPr>
            <a:spLocks noChangeArrowheads="1"/>
          </p:cNvSpPr>
          <p:nvPr/>
        </p:nvSpPr>
        <p:spPr bwMode="auto">
          <a:xfrm>
            <a:off x="0" y="4005263"/>
            <a:ext cx="9226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fontAlgn="t"/>
            <a:r>
              <a:rPr lang="pt-BR"/>
              <a:t>Combinando os 9 ensaios (sem CPAP de rotina) com 2</a:t>
            </a:r>
            <a:r>
              <a:rPr lang="pt-BR">
                <a:solidFill>
                  <a:srgbClr val="0033CC"/>
                </a:solidFill>
              </a:rPr>
              <a:t> ensaios (862 RN) com aplicação </a:t>
            </a:r>
          </a:p>
          <a:p>
            <a:pPr algn="ctr" fontAlgn="t"/>
            <a:r>
              <a:rPr lang="pt-BR">
                <a:solidFill>
                  <a:srgbClr val="0033CC"/>
                </a:solidFill>
              </a:rPr>
              <a:t>de CPAP de rotina: 2256 RN</a:t>
            </a:r>
          </a:p>
        </p:txBody>
      </p:sp>
      <p:sp>
        <p:nvSpPr>
          <p:cNvPr id="18436" name="Rectangle 8"/>
          <p:cNvSpPr>
            <a:spLocks noChangeArrowheads="1"/>
          </p:cNvSpPr>
          <p:nvPr/>
        </p:nvSpPr>
        <p:spPr bwMode="auto">
          <a:xfrm>
            <a:off x="468313" y="981075"/>
            <a:ext cx="7740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t"/>
            <a:r>
              <a:rPr lang="pt-BR"/>
              <a:t>Metanálise original-</a:t>
            </a:r>
            <a:r>
              <a:rPr lang="pt-BR">
                <a:solidFill>
                  <a:srgbClr val="FF3399"/>
                </a:solidFill>
              </a:rPr>
              <a:t>9 ensaios (1394 RN) sem aplicação de CPAP de rotina</a:t>
            </a:r>
            <a:endParaRPr lang="pt-BR"/>
          </a:p>
        </p:txBody>
      </p:sp>
      <p:pic>
        <p:nvPicPr>
          <p:cNvPr id="18437" name="Picture 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5111750"/>
            <a:ext cx="8353425" cy="858838"/>
          </a:xfrm>
          <a:prstGeom prst="rect">
            <a:avLst/>
          </a:prstGeom>
          <a:noFill/>
          <a:ln w="28575">
            <a:solidFill>
              <a:srgbClr val="FF3399"/>
            </a:solidFill>
            <a:miter lim="800000"/>
            <a:headEnd/>
            <a:tailEnd/>
          </a:ln>
        </p:spPr>
      </p:pic>
      <p:sp>
        <p:nvSpPr>
          <p:cNvPr id="18438" name="Rectangle 11"/>
          <p:cNvSpPr>
            <a:spLocks noChangeArrowheads="1"/>
          </p:cNvSpPr>
          <p:nvPr/>
        </p:nvSpPr>
        <p:spPr bwMode="auto">
          <a:xfrm>
            <a:off x="1408113" y="620713"/>
            <a:ext cx="6380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b="1">
                <a:solidFill>
                  <a:srgbClr val="FF3399"/>
                </a:solidFill>
              </a:rPr>
              <a:t>Administração do surfactante: PROFILÁTICO x Resgate</a:t>
            </a:r>
          </a:p>
        </p:txBody>
      </p:sp>
      <p:sp>
        <p:nvSpPr>
          <p:cNvPr id="18439" name="Rectangle 12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sp>
        <p:nvSpPr>
          <p:cNvPr id="18440" name="Line 34"/>
          <p:cNvSpPr>
            <a:spLocks noChangeShapeType="1"/>
          </p:cNvSpPr>
          <p:nvPr/>
        </p:nvSpPr>
        <p:spPr bwMode="auto">
          <a:xfrm>
            <a:off x="6659563" y="4941888"/>
            <a:ext cx="288925" cy="287337"/>
          </a:xfrm>
          <a:prstGeom prst="line">
            <a:avLst/>
          </a:prstGeom>
          <a:noFill/>
          <a:ln w="762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18441" name="Text Box 35"/>
          <p:cNvSpPr txBox="1">
            <a:spLocks noChangeArrowheads="1"/>
          </p:cNvSpPr>
          <p:nvPr/>
        </p:nvSpPr>
        <p:spPr bwMode="auto">
          <a:xfrm>
            <a:off x="1547813" y="6092825"/>
            <a:ext cx="6508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(</a:t>
            </a:r>
            <a:r>
              <a:rPr lang="pt-BR" b="1">
                <a:solidFill>
                  <a:srgbClr val="FF3300"/>
                </a:solidFill>
              </a:rPr>
              <a:t>sem benefícios do Surfactante profilático na mortalidade</a:t>
            </a:r>
            <a:r>
              <a:rPr lang="pt-BR"/>
              <a:t>)</a:t>
            </a:r>
          </a:p>
        </p:txBody>
      </p:sp>
      <p:pic>
        <p:nvPicPr>
          <p:cNvPr id="18442" name="Picture 36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16913" y="622617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96950" y="0"/>
            <a:ext cx="7493000" cy="5699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8444" name="Text Box 1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18445" name="Text Box 14"/>
          <p:cNvSpPr txBox="1">
            <a:spLocks noChangeArrowheads="1"/>
          </p:cNvSpPr>
          <p:nvPr/>
        </p:nvSpPr>
        <p:spPr bwMode="auto">
          <a:xfrm>
            <a:off x="3486150" y="3565525"/>
            <a:ext cx="692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      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07950" y="1628775"/>
            <a:ext cx="9036050" cy="522922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lnSpc>
                <a:spcPct val="90000"/>
              </a:lnSpc>
            </a:pPr>
            <a:r>
              <a:rPr lang="pt-PT" sz="2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Receber surfactante profilático </a:t>
            </a:r>
            <a:r>
              <a:rPr lang="pt-PT" sz="28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esteve associado a</a:t>
            </a:r>
            <a:r>
              <a:rPr lang="pt-PT" sz="2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uma maior incidência de DBP ou morte do que crianças estabilizadas com CPAP</a:t>
            </a:r>
          </a:p>
          <a:p>
            <a:pPr marL="228600" indent="-182563" eaLnBrk="1" hangingPunct="1">
              <a:lnSpc>
                <a:spcPct val="90000"/>
              </a:lnSpc>
              <a:buFont typeface="StarSymbol"/>
              <a:buNone/>
            </a:pPr>
            <a:r>
              <a:rPr lang="pt-PT" sz="28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(RR: 1,12; IC de 95% 1,02-1,24 )</a:t>
            </a:r>
          </a:p>
          <a:p>
            <a:pPr marL="228600" indent="-182563" algn="ctr" eaLnBrk="1" hangingPunct="1">
              <a:lnSpc>
                <a:spcPct val="90000"/>
              </a:lnSpc>
              <a:buFont typeface="StarSymbol"/>
              <a:buNone/>
            </a:pPr>
            <a:r>
              <a:rPr lang="pt-PT" sz="28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Quando RN &lt; 30 semanas de gestação foram analisados separadamente, resultados similares foram observados nos estudos.</a:t>
            </a:r>
          </a:p>
          <a:p>
            <a:pPr marL="547688" lvl="1" indent="-182563" eaLnBrk="1" hangingPunct="1">
              <a:lnSpc>
                <a:spcPct val="90000"/>
              </a:lnSpc>
            </a:pPr>
            <a:r>
              <a:rPr lang="pt-PT" sz="30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Risco aumentado de doença pulmonar crônica</a:t>
            </a:r>
            <a:r>
              <a:rPr lang="pt-PT" sz="3000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em RN &lt; 30 semanas que receberam surfactante profilático </a:t>
            </a:r>
          </a:p>
          <a:p>
            <a:pPr marL="547688" lvl="1" indent="-182563" algn="ctr" eaLnBrk="1" hangingPunct="1">
              <a:lnSpc>
                <a:spcPct val="90000"/>
              </a:lnSpc>
              <a:buFont typeface="StarSymbol"/>
              <a:buNone/>
            </a:pP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(RR: 1.13, 95% CI 1,00-,28 )</a:t>
            </a:r>
            <a:r>
              <a:rPr lang="pt-PT" sz="3000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marL="547688" lvl="1" indent="-182563" eaLnBrk="1" hangingPunct="1">
              <a:lnSpc>
                <a:spcPct val="90000"/>
              </a:lnSpc>
            </a:pPr>
            <a:r>
              <a:rPr lang="pt-PT" sz="30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Aumento significativo de morte ou doença pulmonar crônica</a:t>
            </a:r>
            <a:r>
              <a:rPr lang="pt-PT" sz="3000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 uso profilático surfactante.</a:t>
            </a:r>
          </a:p>
          <a:p>
            <a:pPr marL="547688" lvl="1" indent="-182563" eaLnBrk="1" hangingPunct="1">
              <a:lnSpc>
                <a:spcPct val="90000"/>
              </a:lnSpc>
              <a:buFont typeface="StarSymbol"/>
              <a:buNone/>
            </a:pPr>
            <a:r>
              <a:rPr lang="pt-PT" sz="30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(RR 1.13 , 95 % CI 1,02-1,25 )</a:t>
            </a:r>
            <a:endParaRPr sz="3000" smtClean="0">
              <a:solidFill>
                <a:schemeClr val="tx1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90000"/>
              </a:lnSpc>
            </a:pPr>
            <a:endParaRPr lang="pt-PT" sz="2800" smtClean="0">
              <a:solidFill>
                <a:schemeClr val="tx1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90000"/>
              </a:lnSpc>
            </a:pPr>
            <a:endParaRPr sz="2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19459" name="Rectangle 5"/>
          <p:cNvSpPr>
            <a:spLocks noChangeArrowheads="1"/>
          </p:cNvSpPr>
          <p:nvPr/>
        </p:nvSpPr>
        <p:spPr bwMode="auto">
          <a:xfrm>
            <a:off x="1908175" y="908050"/>
            <a:ext cx="52371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b="1">
                <a:solidFill>
                  <a:srgbClr val="FF3399"/>
                </a:solidFill>
              </a:rPr>
              <a:t>Administração do surfactante: PROFILÁTICO</a:t>
            </a:r>
          </a:p>
        </p:txBody>
      </p:sp>
      <p:sp>
        <p:nvSpPr>
          <p:cNvPr id="19460" name="Text Box 6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19461" name="Picture 9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9463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Espaço Reservado para Conteúdo 2"/>
          <p:cNvSpPr txBox="1">
            <a:spLocks noGrp="1"/>
          </p:cNvSpPr>
          <p:nvPr>
            <p:ph idx="4294967295"/>
          </p:nvPr>
        </p:nvSpPr>
        <p:spPr bwMode="auto">
          <a:xfrm>
            <a:off x="468313" y="1484313"/>
            <a:ext cx="7915275" cy="4013200"/>
          </a:xfrm>
          <a:noFill/>
          <a:ln w="38100">
            <a:solidFill>
              <a:srgbClr val="0033CC"/>
            </a:solidFill>
            <a:miter lim="800000"/>
            <a:headEnd/>
            <a:tailEnd/>
          </a:ln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4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Comentário </a:t>
            </a: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400" b="1" smtClean="0">
                <a:solidFill>
                  <a:srgbClr val="0D02E4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AS COISA MUDAM!</a:t>
            </a:r>
          </a:p>
          <a:p>
            <a:pPr marL="547688" lvl="1" indent="-182563" algn="ctr" eaLnBrk="1" hangingPunct="1">
              <a:lnSpc>
                <a:spcPct val="80000"/>
              </a:lnSpc>
            </a:pPr>
            <a:r>
              <a:rPr sz="2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Nesta revisão sistemática original do </a:t>
            </a:r>
            <a:r>
              <a:rPr sz="24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Profilático versus seletivo de surfactante, os 9 </a:t>
            </a:r>
            <a:r>
              <a:rPr sz="2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estudos foram incluídos:</a:t>
            </a:r>
          </a:p>
          <a:p>
            <a:pPr marL="547688" lvl="1" indent="-182563" eaLnBrk="1" hangingPunct="1">
              <a:lnSpc>
                <a:spcPct val="80000"/>
              </a:lnSpc>
              <a:buFont typeface="StarSymbol"/>
              <a:buNone/>
            </a:pPr>
            <a:r>
              <a:rPr sz="2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</a:t>
            </a:r>
            <a:r>
              <a:rPr sz="24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-ensaios foram todos feitos na década de 1990 </a:t>
            </a:r>
          </a:p>
          <a:p>
            <a:pPr marL="547688" lvl="1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4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(antes do uso rotineiro de esteróides pré-natais e da tentativa rotineira de manter a pressão contínua de distensão em vias aéreas para manter a capacidade funcional residual)</a:t>
            </a:r>
          </a:p>
          <a:p>
            <a:pPr marL="547688" lvl="1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uso de esteróides antenatais tem mais do que triplicado e muitos investigadores estão ficando confortáveis com a precoce aplicação de CPAP para manter a capacidade funcional residual</a:t>
            </a:r>
          </a:p>
          <a:p>
            <a:pPr marL="547688" lvl="1" indent="-182563" algn="ctr" eaLnBrk="1" hangingPunct="1">
              <a:lnSpc>
                <a:spcPct val="80000"/>
              </a:lnSpc>
            </a:pPr>
            <a:endParaRPr sz="20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547688" lvl="1" indent="-182563" algn="ctr" eaLnBrk="1" hangingPunct="1">
              <a:lnSpc>
                <a:spcPct val="80000"/>
              </a:lnSpc>
            </a:pPr>
            <a:endParaRPr sz="22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547688" lvl="1" indent="-182563" eaLnBrk="1" hangingPunct="1">
              <a:lnSpc>
                <a:spcPct val="80000"/>
              </a:lnSpc>
            </a:pPr>
            <a:endParaRPr sz="3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539750" y="2781300"/>
            <a:ext cx="576263" cy="431800"/>
          </a:xfrm>
          <a:prstGeom prst="line">
            <a:avLst/>
          </a:prstGeom>
          <a:noFill/>
          <a:ln w="7620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6521450" y="6491288"/>
            <a:ext cx="26225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404040"/>
                </a:solidFill>
              </a:rPr>
              <a:t>Rojas-Reyes et al, 2012</a:t>
            </a:r>
          </a:p>
        </p:txBody>
      </p:sp>
      <p:sp>
        <p:nvSpPr>
          <p:cNvPr id="20485" name="Rectangle 6"/>
          <p:cNvSpPr>
            <a:spLocks noChangeArrowheads="1"/>
          </p:cNvSpPr>
          <p:nvPr/>
        </p:nvSpPr>
        <p:spPr bwMode="auto">
          <a:xfrm>
            <a:off x="2124075" y="981075"/>
            <a:ext cx="5099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Administração do surfactante: PROFILÁTICO</a:t>
            </a:r>
          </a:p>
        </p:txBody>
      </p:sp>
      <p:pic>
        <p:nvPicPr>
          <p:cNvPr id="20486" name="Picture 28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616950" y="61356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7" name="Título 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0488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68313" y="1208088"/>
            <a:ext cx="8229600" cy="5649912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sz="30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época do uso agressivo de rotina de surfactante profilático a todos os RN com risco de SDR </a:t>
            </a:r>
            <a:r>
              <a:rPr sz="3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passou</a:t>
            </a:r>
          </a:p>
          <a:p>
            <a:pPr marL="228600" indent="-182563" algn="ctr" eaLnBrk="1" hangingPunct="1"/>
            <a:r>
              <a:rPr sz="28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estabilização precoce com modalidades não invasivas ocupou este espaço</a:t>
            </a:r>
            <a:endParaRPr sz="24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r>
              <a:rPr sz="35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Neste contexto, há vários ensaios observando </a:t>
            </a:r>
            <a:r>
              <a:rPr sz="35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estabilização precoce</a:t>
            </a:r>
            <a:r>
              <a:rPr sz="35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com o uso de CPAP comparado com o uso mais agressivo de surfactante</a:t>
            </a:r>
          </a:p>
          <a:p>
            <a:pPr marL="228600" indent="-182563" eaLnBrk="1" hangingPunct="1"/>
            <a:endParaRPr sz="24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z="24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1507" name="Rectangle 5"/>
          <p:cNvSpPr>
            <a:spLocks noChangeArrowheads="1"/>
          </p:cNvSpPr>
          <p:nvPr/>
        </p:nvSpPr>
        <p:spPr bwMode="auto">
          <a:xfrm>
            <a:off x="2484438" y="836613"/>
            <a:ext cx="5237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b="1">
                <a:solidFill>
                  <a:srgbClr val="FF3399"/>
                </a:solidFill>
              </a:rPr>
              <a:t>Administração do surfactante: PROFILÁTICO</a:t>
            </a:r>
          </a:p>
        </p:txBody>
      </p:sp>
      <p:sp>
        <p:nvSpPr>
          <p:cNvPr id="21508" name="Rectangle 6"/>
          <p:cNvSpPr>
            <a:spLocks noChangeArrowheads="1"/>
          </p:cNvSpPr>
          <p:nvPr/>
        </p:nvSpPr>
        <p:spPr bwMode="auto">
          <a:xfrm>
            <a:off x="7339013" y="6583363"/>
            <a:ext cx="1804987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>
                <a:solidFill>
                  <a:srgbClr val="404040"/>
                </a:solidFill>
              </a:rPr>
              <a:t>Rojas-Reyes et al, 2012</a:t>
            </a:r>
          </a:p>
        </p:txBody>
      </p:sp>
      <p:pic>
        <p:nvPicPr>
          <p:cNvPr id="21509" name="Picture 28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16913" y="61658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1511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07950" y="1700213"/>
            <a:ext cx="8567738" cy="489743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547688" lvl="1" indent="-182563" eaLnBrk="1" hangingPunct="1"/>
            <a:r>
              <a:rPr lang="pt-PT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Vários estudos têm investigado se a administração de surfactante no início do curso do desconforto respiratório melhora os resultados clínicos.</a:t>
            </a:r>
          </a:p>
          <a:p>
            <a:pPr marL="228600" indent="-182563" eaLnBrk="1" hangingPunct="1"/>
            <a:r>
              <a:rPr lang="pt-PT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de resgate precoce </a:t>
            </a:r>
            <a:r>
              <a:rPr lang="pt-PT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é definido como o tratamento com surfactante dentro de 1 a 2 horas após o nascimento</a:t>
            </a:r>
          </a:p>
          <a:p>
            <a:pPr marL="228600" indent="-182563" eaLnBrk="1" hangingPunct="1"/>
            <a:r>
              <a:rPr lang="pt-PT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de resgate tardio</a:t>
            </a:r>
            <a:r>
              <a:rPr lang="pt-PT" b="1" smtClean="0">
                <a:solidFill>
                  <a:srgbClr val="FFC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é definido como o tratamento com surfactante em tempo maior que 2 horas após o nascimento</a:t>
            </a:r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2531" name="Rectangle 5"/>
          <p:cNvSpPr>
            <a:spLocks noChangeArrowheads="1"/>
          </p:cNvSpPr>
          <p:nvPr/>
        </p:nvSpPr>
        <p:spPr bwMode="auto">
          <a:xfrm>
            <a:off x="1763713" y="836613"/>
            <a:ext cx="59626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Administração do surfactante: PRECOCE ou TARDIO</a:t>
            </a:r>
          </a:p>
        </p:txBody>
      </p:sp>
      <p:sp>
        <p:nvSpPr>
          <p:cNvPr id="22532" name="Text Box 6"/>
          <p:cNvSpPr txBox="1">
            <a:spLocks noChangeArrowheads="1"/>
          </p:cNvSpPr>
          <p:nvPr/>
        </p:nvSpPr>
        <p:spPr bwMode="auto">
          <a:xfrm>
            <a:off x="3832225" y="1216025"/>
            <a:ext cx="1009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33CC"/>
                </a:solidFill>
              </a:rPr>
              <a:t>Então...</a:t>
            </a:r>
          </a:p>
        </p:txBody>
      </p:sp>
      <p:sp>
        <p:nvSpPr>
          <p:cNvPr id="22533" name="Text Box 7"/>
          <p:cNvSpPr txBox="1">
            <a:spLocks noChangeArrowheads="1"/>
          </p:cNvSpPr>
          <p:nvPr/>
        </p:nvSpPr>
        <p:spPr bwMode="auto">
          <a:xfrm>
            <a:off x="7432675" y="6400800"/>
            <a:ext cx="1708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Polin RA, 2014</a:t>
            </a:r>
          </a:p>
        </p:txBody>
      </p:sp>
      <p:pic>
        <p:nvPicPr>
          <p:cNvPr id="22534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027988" y="60213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5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2536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323850" y="1628775"/>
            <a:ext cx="8424863" cy="36909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Rojas-Reyes et al(2013): 6 ensaios randomizados comparando:</a:t>
            </a:r>
          </a:p>
          <a:p>
            <a:pPr marL="228600" indent="-182563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-primeiras 2 horas (RN intubados por insuficiência respiratória)</a:t>
            </a:r>
          </a:p>
          <a:p>
            <a:pPr marL="228600" indent="-182563" eaLnBrk="1" hangingPunct="1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Tardio com o diagnóstico estabelecido de SDR</a:t>
            </a:r>
          </a:p>
          <a:p>
            <a:pPr marL="228600" indent="-182563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</a:t>
            </a:r>
            <a:r>
              <a:rPr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Resultado: redução da Morte e  DBP</a:t>
            </a:r>
          </a:p>
        </p:txBody>
      </p:sp>
      <p:pic>
        <p:nvPicPr>
          <p:cNvPr id="23555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3357563"/>
            <a:ext cx="784860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6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4005263"/>
            <a:ext cx="7848600" cy="1349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84213" y="5426075"/>
            <a:ext cx="78486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Oval 9"/>
          <p:cNvSpPr>
            <a:spLocks noChangeArrowheads="1"/>
          </p:cNvSpPr>
          <p:nvPr/>
        </p:nvSpPr>
        <p:spPr bwMode="auto">
          <a:xfrm>
            <a:off x="827088" y="37893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Morte</a:t>
            </a:r>
          </a:p>
        </p:txBody>
      </p:sp>
      <p:sp>
        <p:nvSpPr>
          <p:cNvPr id="23559" name="Oval 10"/>
          <p:cNvSpPr>
            <a:spLocks noChangeArrowheads="1"/>
          </p:cNvSpPr>
          <p:nvPr/>
        </p:nvSpPr>
        <p:spPr bwMode="auto">
          <a:xfrm>
            <a:off x="755650" y="5300663"/>
            <a:ext cx="914400" cy="360362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>
                <a:solidFill>
                  <a:srgbClr val="FFFF00"/>
                </a:solidFill>
              </a:rPr>
              <a:t>DBP</a:t>
            </a:r>
          </a:p>
        </p:txBody>
      </p:sp>
      <p:sp>
        <p:nvSpPr>
          <p:cNvPr id="23560" name="Rectangle 12"/>
          <p:cNvSpPr>
            <a:spLocks noChangeArrowheads="1"/>
          </p:cNvSpPr>
          <p:nvPr/>
        </p:nvSpPr>
        <p:spPr bwMode="auto">
          <a:xfrm>
            <a:off x="1403350" y="908050"/>
            <a:ext cx="59626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Administração do surfactante: PRECOCE ou TARDIO</a:t>
            </a:r>
          </a:p>
        </p:txBody>
      </p:sp>
      <p:pic>
        <p:nvPicPr>
          <p:cNvPr id="23561" name="Picture 18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8459788" y="17002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62" name="Título 1"/>
          <p:cNvPicPr>
            <a:picLocks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3563" name="Text Box 12"/>
          <p:cNvSpPr txBox="1">
            <a:spLocks/>
          </p:cNvSpPr>
          <p:nvPr/>
        </p:nvSpPr>
        <p:spPr bwMode="auto">
          <a:xfrm>
            <a:off x="0" y="-131763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3"/>
          <p:cNvSpPr txBox="1">
            <a:spLocks noGrp="1" noChangeArrowheads="1"/>
          </p:cNvSpPr>
          <p:nvPr>
            <p:ph type="body" idx="4294967295"/>
          </p:nvPr>
        </p:nvSpPr>
        <p:spPr bwMode="auto">
          <a:xfrm>
            <a:off x="611188" y="2833688"/>
            <a:ext cx="4919662" cy="347503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Steven TP et al (2007):estratégia INSURE X Resgate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da Ventil. Mecânica: 0,67;IC a95%:0,57-0,79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de O2 aos 28 dias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Porém, sem diminuição de:</a:t>
            </a:r>
            <a:r>
              <a:rPr sz="1700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-DBP e DBP/Morte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-Morte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-Pneumotórax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-Severa hemorragia intraventricular</a:t>
            </a:r>
          </a:p>
        </p:txBody>
      </p:sp>
      <p:sp>
        <p:nvSpPr>
          <p:cNvPr id="24579" name="Rectangle 5"/>
          <p:cNvSpPr>
            <a:spLocks noChangeArrowheads="1"/>
          </p:cNvSpPr>
          <p:nvPr/>
        </p:nvSpPr>
        <p:spPr bwMode="auto">
          <a:xfrm>
            <a:off x="179388" y="908050"/>
            <a:ext cx="8964612" cy="137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3399"/>
                </a:solidFill>
              </a:rPr>
              <a:t>Administração do surfactante: 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 </a:t>
            </a:r>
            <a:r>
              <a:rPr lang="pt-BR" sz="2400" b="1">
                <a:solidFill>
                  <a:srgbClr val="0033CC"/>
                </a:solidFill>
              </a:rPr>
              <a:t>INSURE</a:t>
            </a:r>
          </a:p>
          <a:p>
            <a:pPr algn="ctr"/>
            <a:r>
              <a:rPr lang="pt-BR" sz="2400" b="1">
                <a:solidFill>
                  <a:srgbClr val="0033CC"/>
                </a:solidFill>
              </a:rPr>
              <a:t>Intubação, Surfactante, Extubação</a:t>
            </a:r>
            <a:endParaRPr lang="pt-BR">
              <a:solidFill>
                <a:srgbClr val="404040"/>
              </a:solidFill>
            </a:endParaRPr>
          </a:p>
        </p:txBody>
      </p:sp>
      <p:sp>
        <p:nvSpPr>
          <p:cNvPr id="24580" name="AutoShape 9"/>
          <p:cNvSpPr>
            <a:spLocks noChangeArrowheads="1"/>
          </p:cNvSpPr>
          <p:nvPr/>
        </p:nvSpPr>
        <p:spPr bwMode="auto">
          <a:xfrm>
            <a:off x="938213" y="3730625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sp>
        <p:nvSpPr>
          <p:cNvPr id="24581" name="AutoShape 10"/>
          <p:cNvSpPr>
            <a:spLocks noChangeArrowheads="1"/>
          </p:cNvSpPr>
          <p:nvPr/>
        </p:nvSpPr>
        <p:spPr bwMode="auto">
          <a:xfrm>
            <a:off x="938213" y="3292475"/>
            <a:ext cx="342900" cy="400050"/>
          </a:xfrm>
          <a:prstGeom prst="downArrow">
            <a:avLst>
              <a:gd name="adj1" fmla="val 50000"/>
              <a:gd name="adj2" fmla="val 291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endParaRPr lang="pt-BR"/>
          </a:p>
        </p:txBody>
      </p:sp>
      <p:pic>
        <p:nvPicPr>
          <p:cNvPr id="24582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4583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24584" name="Picture 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59413" y="2259013"/>
            <a:ext cx="3684587" cy="4598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5" name="Rectangle 12"/>
          <p:cNvSpPr>
            <a:spLocks noChangeArrowheads="1"/>
          </p:cNvSpPr>
          <p:nvPr/>
        </p:nvSpPr>
        <p:spPr bwMode="auto">
          <a:xfrm>
            <a:off x="0" y="6035675"/>
            <a:ext cx="5400675" cy="8223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200">
                <a:hlinkClick r:id="rId4"/>
              </a:rPr>
              <a:t>Noninvasive Ventilation With vs Without Early Surfactant to Prevent Chronic Lung Disease in Preterm Infants: A Systematic Review and Meta-analysis.</a:t>
            </a:r>
            <a:endParaRPr lang="pt-BR" sz="1200"/>
          </a:p>
          <a:p>
            <a:pPr algn="ctr"/>
            <a:r>
              <a:rPr lang="pt-BR" sz="1200"/>
              <a:t>Isayama T, Chai-Adisaksopha C, McDonald SD.</a:t>
            </a:r>
          </a:p>
          <a:p>
            <a:pPr algn="ctr"/>
            <a:r>
              <a:rPr lang="pt-BR" sz="1200">
                <a:solidFill>
                  <a:srgbClr val="0000FF"/>
                </a:solidFill>
              </a:rPr>
              <a:t>JAMA Pediatr. 2015 Aug;169(8):731-9.</a:t>
            </a:r>
            <a:r>
              <a:rPr lang="pt-BR" sz="1200"/>
              <a:t> </a:t>
            </a:r>
            <a:r>
              <a:rPr lang="pt-BR" sz="1200">
                <a:solidFill>
                  <a:srgbClr val="0000FF"/>
                </a:solidFill>
              </a:rPr>
              <a:t>Artigo Integral</a:t>
            </a:r>
            <a:r>
              <a:rPr lang="pt-BR" sz="1200"/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384300" y="2197100"/>
            <a:ext cx="6400800" cy="34750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>
              <a:lnSpc>
                <a:spcPct val="80000"/>
              </a:lnSpc>
              <a:spcBef>
                <a:spcPts val="700"/>
              </a:spcBef>
              <a:spcAft>
                <a:spcPct val="0"/>
              </a:spcAft>
              <a:buClr>
                <a:schemeClr val="tx2"/>
              </a:buClr>
              <a:buSzPct val="95000"/>
              <a:buFont typeface="Wingdings" pitchFamily="2" charset="2"/>
              <a:buNone/>
            </a:pPr>
            <a:r>
              <a:rPr sz="32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Lembrem-se que as evidências mudam em decorrer do tempo, pois se não validarmos nossas condutas podemos causar mais mal do que bem para o recém-nascido (Guinsburg,2010)</a:t>
            </a:r>
          </a:p>
          <a:p>
            <a:pPr marL="228600" indent="-182563" algn="ctr" eaLnBrk="1" hangingPunct="1"/>
            <a:endParaRPr sz="3200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pic>
        <p:nvPicPr>
          <p:cNvPr id="25604" name="Picture 4" descr="Cópia de Imagem4GHJUIOK (24)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75088" y="5229225"/>
            <a:ext cx="1270000" cy="11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5606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5725" name="Group 13"/>
          <p:cNvGraphicFramePr>
            <a:graphicFrameLocks noGrp="1"/>
          </p:cNvGraphicFramePr>
          <p:nvPr/>
        </p:nvGraphicFramePr>
        <p:xfrm>
          <a:off x="900113" y="2276475"/>
          <a:ext cx="6840537" cy="762000"/>
        </p:xfrm>
        <a:graphic>
          <a:graphicData uri="http://schemas.openxmlformats.org/drawingml/2006/table">
            <a:tbl>
              <a:tblPr/>
              <a:tblGrid>
                <a:gridCol w="6116637"/>
                <a:gridCol w="723900"/>
              </a:tblGrid>
              <a:tr h="4587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ria imediata ao pr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-termo extremo Ventila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ão mecânica e surfactante, CPAP nasal precoce e surfactante seletivo ou Intuba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ç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ão, surfactante e CPAPnasal:Evidências (3061 RN!)</a:t>
                      </a:r>
                      <a:r>
                        <a:rPr kumimoji="0" lang="pt-BR" sz="11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  <a:t/>
                      </a:r>
                      <a:b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</a:br>
                      <a:r>
                        <a:rPr kumimoji="0" lang="pt-BR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Autor(es): Paulo R. Margotto</a:t>
                      </a:r>
                      <a:endParaRPr kumimoji="0" lang="pt-BR" sz="11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      </a:t>
                      </a:r>
                      <a:endParaRPr kumimoji="0" lang="pt-BR" sz="2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662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9925" y="242093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30" name="Rectangle 4"/>
          <p:cNvSpPr txBox="1">
            <a:spLocks noGrp="1" noChangeArrowheads="1"/>
          </p:cNvSpPr>
          <p:nvPr>
            <p:ph type="body" idx="4294967295"/>
          </p:nvPr>
        </p:nvSpPr>
        <p:spPr bwMode="auto">
          <a:xfrm>
            <a:off x="746125" y="3336925"/>
            <a:ext cx="7129463" cy="1090613"/>
          </a:xfrm>
          <a:solidFill>
            <a:srgbClr val="00FF00"/>
          </a:solidFill>
          <a:ln>
            <a:solidFill>
              <a:schemeClr val="tx1"/>
            </a:solidFill>
            <a:miter lim="800000"/>
            <a:headEnd/>
            <a:tailEnd/>
          </a:ln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“Menos é MAIS , para o apoio gentil aos prematuros extremos” </a:t>
            </a:r>
            <a:r>
              <a:rPr altLang="ja-JP" b="1" i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Fusch</a:t>
            </a:r>
            <a:r>
              <a:rPr altLang="ja-JP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C</a:t>
            </a:r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6631" name="Rectangle 21"/>
          <p:cNvSpPr>
            <a:spLocks noChangeArrowheads="1"/>
          </p:cNvSpPr>
          <p:nvPr/>
        </p:nvSpPr>
        <p:spPr bwMode="auto">
          <a:xfrm>
            <a:off x="1011238" y="4568825"/>
            <a:ext cx="7056437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/>
              <a:t>Para os recém-nascidos pré-termo extremos (&lt;1000g ao nascer), quanto à assistência ventilatória imediata, as evidências nos orientam:</a:t>
            </a:r>
          </a:p>
          <a:p>
            <a:endParaRPr lang="pt-BR"/>
          </a:p>
          <a:p>
            <a:r>
              <a:rPr lang="pt-BR"/>
              <a:t> </a:t>
            </a:r>
            <a:r>
              <a:rPr lang="pt-BR" b="1">
                <a:solidFill>
                  <a:srgbClr val="FF0066"/>
                </a:solidFill>
              </a:rPr>
              <a:t>iniciar imediatamente ao nascer CPAP nasal (usamos em em selo d`água; se o RN apresentar necessidade de O2 &gt; </a:t>
            </a:r>
            <a:r>
              <a:rPr lang="pt-BR" b="1">
                <a:solidFill>
                  <a:srgbClr val="0000FF"/>
                </a:solidFill>
              </a:rPr>
              <a:t>30%</a:t>
            </a:r>
            <a:r>
              <a:rPr lang="pt-BR" b="1">
                <a:solidFill>
                  <a:srgbClr val="FF0066"/>
                </a:solidFill>
              </a:rPr>
              <a:t> (≤26 sem) e </a:t>
            </a:r>
            <a:r>
              <a:rPr lang="pt-BR" b="1">
                <a:solidFill>
                  <a:srgbClr val="0000FF"/>
                </a:solidFill>
              </a:rPr>
              <a:t>&gt;40%</a:t>
            </a:r>
            <a:r>
              <a:rPr lang="pt-BR" b="1">
                <a:solidFill>
                  <a:srgbClr val="FF0066"/>
                </a:solidFill>
              </a:rPr>
              <a:t> (&gt;26 sem),deverá ser intubado e receber o surfactante nas primeiras 2 horas de vida.</a:t>
            </a:r>
            <a:r>
              <a:rPr lang="pt-BR"/>
              <a:t> </a:t>
            </a:r>
          </a:p>
        </p:txBody>
      </p:sp>
      <p:sp>
        <p:nvSpPr>
          <p:cNvPr id="26632" name="Rectangle 23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pic>
        <p:nvPicPr>
          <p:cNvPr id="26633" name="Picture 30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378700" y="3771900"/>
            <a:ext cx="29845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634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6635" name="Text Box 12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258888" y="2924175"/>
            <a:ext cx="6400800" cy="34750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buFont typeface="StarSymbol"/>
              <a:buNone/>
            </a:pPr>
            <a:r>
              <a:rPr sz="1800" b="1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Preditores de falha do CPAPn</a:t>
            </a:r>
            <a:r>
              <a:rPr sz="1800" b="1" smtClean="0">
                <a:solidFill>
                  <a:srgbClr val="FFFF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(Fuchs W X,2011)</a:t>
            </a:r>
          </a:p>
          <a:p>
            <a:pPr marL="228600" indent="-182563" eaLnBrk="1" hangingPunct="1">
              <a:buFont typeface="StarSymbol"/>
              <a:buNone/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(RN de 23-28 sem;225 RN)</a:t>
            </a:r>
          </a:p>
          <a:p>
            <a:pPr marL="228600" indent="-182563" eaLnBrk="1" hangingPunct="1"/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51% </a:t>
            </a:r>
            <a:r>
              <a:rPr sz="1800" b="1" smtClean="0">
                <a:solidFill>
                  <a:srgbClr val="FF0066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 FALHA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entre 3-19 hs (mediana:5,6hs)</a:t>
            </a: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/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Diminui o tempo para o uso do surfactante (intubação seletiva precoce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sem aumento na taxa de intubação em relação a FiO</a:t>
            </a:r>
            <a:r>
              <a:rPr sz="1800" baseline="-25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2</a:t>
            </a: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&gt;45% e 60%</a:t>
            </a:r>
          </a:p>
          <a:p>
            <a:pPr marL="228600" indent="-182563" eaLnBrk="1" hangingPunct="1"/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27651" name="Rectangle 4"/>
          <p:cNvSpPr>
            <a:spLocks noChangeArrowheads="1"/>
          </p:cNvSpPr>
          <p:nvPr/>
        </p:nvSpPr>
        <p:spPr bwMode="auto">
          <a:xfrm>
            <a:off x="1692275" y="1989138"/>
            <a:ext cx="5545138" cy="863600"/>
          </a:xfrm>
          <a:prstGeom prst="rect">
            <a:avLst/>
          </a:prstGeom>
          <a:solidFill>
            <a:srgbClr val="00FF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Evitar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CPAP fútil</a:t>
            </a:r>
          </a:p>
          <a:p>
            <a:pPr algn="ctr">
              <a:lnSpc>
                <a:spcPct val="90000"/>
              </a:lnSpc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BR" sz="2200">
                <a:solidFill>
                  <a:srgbClr val="404040"/>
                </a:solidFill>
                <a:latin typeface="Trebuchet MS" pitchFamily="34" charset="0"/>
              </a:rPr>
              <a:t>Privilegiar o </a:t>
            </a:r>
            <a:r>
              <a:rPr lang="pt-BR" sz="2200" b="1">
                <a:solidFill>
                  <a:srgbClr val="404040"/>
                </a:solidFill>
                <a:latin typeface="Trebuchet MS" pitchFamily="34" charset="0"/>
              </a:rPr>
              <a:t>SURFACTANTE SELETIVO</a:t>
            </a:r>
          </a:p>
        </p:txBody>
      </p:sp>
      <p:sp>
        <p:nvSpPr>
          <p:cNvPr id="27652" name="Rectangle 6"/>
          <p:cNvSpPr>
            <a:spLocks noChangeArrowheads="1"/>
          </p:cNvSpPr>
          <p:nvPr/>
        </p:nvSpPr>
        <p:spPr bwMode="auto">
          <a:xfrm>
            <a:off x="684213" y="908050"/>
            <a:ext cx="7704137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>
                <a:solidFill>
                  <a:srgbClr val="404040"/>
                </a:solidFill>
              </a:rPr>
              <a:t>Administração do surfactante: </a:t>
            </a:r>
            <a:r>
              <a:rPr lang="pt-BR" b="1">
                <a:solidFill>
                  <a:srgbClr val="0033CC"/>
                </a:solidFill>
              </a:rPr>
              <a:t>SELETIVO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 (PRECOCE, BREVE VENTILAÇÃO</a:t>
            </a:r>
          </a:p>
          <a:p>
            <a:pPr algn="ctr"/>
            <a:r>
              <a:rPr lang="pt-BR">
                <a:solidFill>
                  <a:srgbClr val="404040"/>
                </a:solidFill>
              </a:rPr>
              <a:t>E EXTUBAÇÃO):</a:t>
            </a:r>
          </a:p>
        </p:txBody>
      </p:sp>
      <p:sp>
        <p:nvSpPr>
          <p:cNvPr id="27653" name="Text Box 7"/>
          <p:cNvSpPr txBox="1">
            <a:spLocks noChangeArrowheads="1"/>
          </p:cNvSpPr>
          <p:nvPr/>
        </p:nvSpPr>
        <p:spPr bwMode="auto">
          <a:xfrm>
            <a:off x="7504113" y="5157788"/>
            <a:ext cx="15509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600"/>
              <a:t>Rocha G, 2013</a:t>
            </a:r>
          </a:p>
        </p:txBody>
      </p:sp>
      <p:pic>
        <p:nvPicPr>
          <p:cNvPr id="27654" name="Picture 8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299325" y="233680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5" name="Picture 12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62925" y="546258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6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27657" name="Text Box 10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27658" name="Rectangle 12"/>
          <p:cNvSpPr>
            <a:spLocks noChangeArrowheads="1"/>
          </p:cNvSpPr>
          <p:nvPr/>
        </p:nvSpPr>
        <p:spPr bwMode="auto">
          <a:xfrm>
            <a:off x="146050" y="4406900"/>
            <a:ext cx="8997950" cy="679450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b="1">
                <a:solidFill>
                  <a:srgbClr val="FF0000"/>
                </a:solidFill>
              </a:rPr>
              <a:t>A necessidade de oxigênio acima de 30%por 2 horas  ocorreu significativamente</a:t>
            </a:r>
            <a:endParaRPr lang="pt-BR">
              <a:solidFill>
                <a:srgbClr val="FF0000"/>
              </a:solidFill>
            </a:endParaRPr>
          </a:p>
          <a:p>
            <a:pPr algn="ctr"/>
            <a:r>
              <a:rPr lang="pt-BR" b="1">
                <a:solidFill>
                  <a:srgbClr val="FF0000"/>
                </a:solidFill>
              </a:rPr>
              <a:t>mais no grupo de falha do uso de CPAP (62,9% versus 25,9%)</a:t>
            </a:r>
            <a:r>
              <a:rPr lang="pt-BR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27659" name="AutoShape 13"/>
          <p:cNvSpPr>
            <a:spLocks noChangeArrowheads="1"/>
          </p:cNvSpPr>
          <p:nvPr/>
        </p:nvSpPr>
        <p:spPr bwMode="auto">
          <a:xfrm>
            <a:off x="1143000" y="5170488"/>
            <a:ext cx="320675" cy="563562"/>
          </a:xfrm>
          <a:prstGeom prst="curvedRightArrow">
            <a:avLst>
              <a:gd name="adj1" fmla="val 35148"/>
              <a:gd name="adj2" fmla="val 70297"/>
              <a:gd name="adj3" fmla="val 33333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 txBox="1">
            <a:spLocks noGrp="1"/>
          </p:cNvSpPr>
          <p:nvPr>
            <p:ph type="title" idx="4294967295"/>
          </p:nvPr>
        </p:nvSpPr>
        <p:spPr>
          <a:xfrm>
            <a:off x="395288" y="188913"/>
            <a:ext cx="7620000" cy="1143000"/>
          </a:xfrm>
        </p:spPr>
        <p:txBody>
          <a:bodyPr lIns="91440" tIns="45720" rIns="91440" bIns="45720" anchor="ctr"/>
          <a:lstStyle/>
          <a:p>
            <a:pPr algn="ctr" eaLnBrk="1" hangingPunct="1"/>
            <a:r>
              <a:rPr b="1" smtClean="0">
                <a:solidFill>
                  <a:srgbClr val="0D02E4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O QUE FAZEMOS NO HMIB</a:t>
            </a:r>
          </a:p>
        </p:txBody>
      </p:sp>
      <p:sp>
        <p:nvSpPr>
          <p:cNvPr id="28675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68313" y="2492375"/>
            <a:ext cx="7620000" cy="55197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indent="-228600" eaLnBrk="1" hangingPunct="1">
              <a:buFont typeface="StarSymbol"/>
              <a:buNone/>
            </a:pPr>
            <a:r>
              <a:rPr sz="1700" smtClean="0">
                <a:solidFill>
                  <a:schemeClr val="accent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</a:t>
            </a:r>
            <a:r>
              <a:rPr sz="2000" b="1" smtClean="0">
                <a:solidFill>
                  <a:schemeClr val="accent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seletivo nas primeiras 2 horas de vida</a:t>
            </a:r>
          </a:p>
          <a:p>
            <a:pPr indent="-228600" eaLnBrk="1" hangingPunct="1"/>
            <a:r>
              <a:rPr sz="2000" b="1" smtClean="0">
                <a:solidFill>
                  <a:schemeClr val="accent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os RN com respiração espontânea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endParaRPr sz="2000" b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indent="-228600" eaLnBrk="1" hangingPunct="1">
              <a:buFont typeface="StarSymbol"/>
              <a:buNone/>
            </a:pP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-CPAP nasal em selo d`agua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pressão de +7cmH2O;fluxo de 5 l/min;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 &gt;30% (RN≤ 26 sem) e &gt;40% (RN&gt;26 sem)</a:t>
            </a:r>
          </a:p>
          <a:p>
            <a:pPr indent="-228600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3-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Solicitar a realização do Rx de tórax imediatamente.</a:t>
            </a:r>
          </a:p>
          <a:p>
            <a:pPr indent="-228600" algn="ctr" eaLnBrk="1" hangingPunct="1"/>
            <a:r>
              <a:rPr sz="20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</a:t>
            </a:r>
            <a:r>
              <a:rPr sz="20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DO </a:t>
            </a:r>
            <a:r>
              <a:rPr sz="2000" b="1" i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 SELETIVO</a:t>
            </a:r>
            <a:r>
              <a:rPr sz="20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significa que nem todos recém-nascidos deste grupo que apresentam respiração espontânea ao nascer vão necessitar de surfactante nas primeiras 2 horas de vida (apenas aqueles que necessitaram de maior FiO2 no CPAP nasal ou que necessitam de intubação imediata)</a:t>
            </a: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indent="-228600" eaLnBrk="1" hangingPunct="1"/>
            <a:endParaRPr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graphicFrame>
        <p:nvGraphicFramePr>
          <p:cNvPr id="47123" name="Group 19"/>
          <p:cNvGraphicFramePr>
            <a:graphicFrameLocks noGrp="1"/>
          </p:cNvGraphicFramePr>
          <p:nvPr/>
        </p:nvGraphicFramePr>
        <p:xfrm>
          <a:off x="468313" y="1557338"/>
          <a:ext cx="7561262" cy="1006475"/>
        </p:xfrm>
        <a:graphic>
          <a:graphicData uri="http://schemas.openxmlformats.org/drawingml/2006/table">
            <a:tbl>
              <a:tblPr/>
              <a:tblGrid>
                <a:gridCol w="6761162"/>
                <a:gridCol w="800100"/>
              </a:tblGrid>
              <a:tr h="9445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Tx/>
                        <a:buNone/>
                        <a:tabLst/>
                      </a:pP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Assistência respirat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ó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ria imediata aos rec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m-nascidos pr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é</a:t>
                      </a:r>
                      <a:r>
                        <a:rPr kumimoji="0" lang="pt-BR" sz="15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-termos (25-32 semanas): Uso do surfactante seletivo</a:t>
                      </a: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  <a:t/>
                      </a:r>
                      <a:b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</a:rPr>
                      </a:b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999999"/>
                          </a:solidFill>
                          <a:effectLst/>
                          <a:latin typeface="Verdana" pitchFamily="34" charset="0"/>
                          <a:ea typeface="Microsoft YaHei" pitchFamily="34" charset="-122"/>
                          <a:cs typeface="Times New Roman" pitchFamily="18" charset="0"/>
                        </a:rPr>
                        <a:t>Autor(es): Equipe de Neonatologia do Hospital Regional da Asa Sul/SES/DF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Tx/>
                        <a:buNone/>
                        <a:tabLst/>
                      </a:pP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onstantia" pitchFamily="18" charset="0"/>
                          <a:ea typeface="Microsoft YaHei" pitchFamily="34" charset="-122"/>
                          <a:cs typeface="Times New Roman" pitchFamily="18" charset="0"/>
                        </a:rPr>
                        <a:t>      </a:t>
                      </a:r>
                      <a:endParaRPr kumimoji="0" lang="pt-BR" sz="15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28679" name="Picture 6" descr="link2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4388" y="170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80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31800" y="765175"/>
            <a:ext cx="8280400" cy="6092825"/>
          </a:xfrm>
          <a:solidFill>
            <a:schemeClr val="bg1"/>
          </a:solidFill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4-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SURFACTANTE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200mg/kg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Necessidade de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aumento da FiO2 acima de 30% (RN ≤26 sem) e &gt;40% (RN&gt;26 sem)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para manter PSaO2 (Saturação de Oxigênio) alvo (90-95%). Manter os alarmes entre 88-95%.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aguardar resultado do Rx.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Intubação: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-Inserir a cânula (2,5mm para RN &lt;1000g)  usando a regra 7-8-9 de Tochen (1979): peso +6. No entanto,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os RN &lt;750g, introduzir 6 cm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-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iniciar ventilação com PIP de 20-25 cm de H2O  e PEEP de 7 cm de H2O</a:t>
            </a: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-Remover para a UTI Neonatal em incubadora de transporte aquecida</a:t>
            </a:r>
          </a:p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5-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EXTUBAR 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(quando possível,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dentro da 1ª hora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se: </a:t>
            </a:r>
            <a:r>
              <a:rPr sz="16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drive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respiratório presente; FiO2 &lt;40% (para PSaO2 90-95%), MAP &lt;7cmH2O, PaCO2 &lt;60mmHg e pH&gt;7,20, FR &lt;15pm; PIP de 15cmH2O.*.</a:t>
            </a:r>
            <a:endParaRPr sz="1600" b="1" i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  <a:buFont typeface="StarSymbol"/>
              <a:buNone/>
            </a:pPr>
            <a:r>
              <a:rPr sz="16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*A gasometria para esta avaliação pode ser venosa ou arterial.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6-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os RN que necessitam de INTUBAÇÃO IMEDIATA</a:t>
            </a:r>
            <a:endParaRPr sz="16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Proceder a intubação como estabelecido, com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 de ≥40%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e FAZER SURFACTANTE, não havendo a necessidade de esperar pelo RX de tórax. A extubação segue as normas já 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estabelecidas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Uma segunda e, às vezes, uma terceira dose de surfactante deve ser administrada se houver evidência de SDR em curso, como a necessidade persistente de oxigênio e a necessidade de VM</a:t>
            </a:r>
            <a:endParaRPr sz="1400" b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eaLnBrk="1" hangingPunct="1">
              <a:lnSpc>
                <a:spcPct val="80000"/>
              </a:lnSpc>
            </a:pPr>
            <a:r>
              <a:rPr sz="1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</a:t>
            </a:r>
            <a:r>
              <a:rPr sz="10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*</a:t>
            </a:r>
          </a:p>
        </p:txBody>
      </p:sp>
      <p:sp>
        <p:nvSpPr>
          <p:cNvPr id="29699" name="Text Box 3"/>
          <p:cNvSpPr txBox="1">
            <a:spLocks/>
          </p:cNvSpPr>
          <p:nvPr/>
        </p:nvSpPr>
        <p:spPr bwMode="auto">
          <a:xfrm>
            <a:off x="8091488" y="-18573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0" y="1557338"/>
            <a:ext cx="8893175" cy="4535487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lnSpc>
                <a:spcPct val="90000"/>
              </a:lnSpc>
              <a:buFont typeface="StarSymbol"/>
              <a:buNone/>
            </a:pPr>
            <a:r>
              <a:rPr sz="2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Como aplicar um surfactante sem a necessidade de intubar?</a:t>
            </a:r>
            <a:endParaRPr altLang="ja-JP" sz="2800" smtClean="0">
              <a:solidFill>
                <a:srgbClr val="FF3399"/>
              </a:solidFill>
              <a:latin typeface="Constantia" pitchFamily="18" charset="0"/>
              <a:ea typeface="MS PGothic" pitchFamily="34" charset="-128"/>
              <a:cs typeface="Mangal" pitchFamily="18" charset="0"/>
            </a:endParaRPr>
          </a:p>
          <a:p>
            <a:pPr marL="228600" indent="-182563" eaLnBrk="1" hangingPunct="1">
              <a:lnSpc>
                <a:spcPct val="90000"/>
              </a:lnSpc>
            </a:pPr>
            <a:r>
              <a:rPr altLang="ja-JP" sz="28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	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Intubar para fazer o surfactante, deixa muita incerteza na extubação (o chamado INSURE-intubar-surfactante-extubação; o </a:t>
            </a:r>
            <a:r>
              <a:rPr altLang="ja-JP" sz="24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E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de extubar fica  muitas vezes faltando!)</a:t>
            </a:r>
          </a:p>
          <a:p>
            <a:pPr marL="228600" indent="-182563" eaLnBrk="1" hangingPunct="1">
              <a:lnSpc>
                <a:spcPct val="90000"/>
              </a:lnSpc>
            </a:pP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(No INSURE:10% não são extubados na primeira hora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altLang="ja-JP" sz="12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</a:t>
            </a:r>
            <a:r>
              <a:rPr altLang="ja-JP" sz="1200" b="1" i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Efficacy of INSURE during nasal CPAP in preterm infants with respiratory distress syndrome.</a:t>
            </a:r>
            <a:r>
              <a:rPr altLang="ja-JP" sz="1200" b="1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Leone F, Trevisanuto D, Cavallin F, Parotto M, Zanardo V.Minerva Pediatr. 2013 Apr;65(2):187-92.</a:t>
            </a:r>
            <a:r>
              <a:rPr lang="it-IT" altLang="pt-BR" sz="1200" b="1" i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  <a:endParaRPr altLang="ja-JP" sz="1200" smtClean="0">
              <a:latin typeface="Constantia" pitchFamily="18" charset="0"/>
              <a:ea typeface="MS PGothic" pitchFamily="34" charset="-128"/>
              <a:cs typeface="Mangal" pitchFamily="18" charset="0"/>
            </a:endParaRPr>
          </a:p>
          <a:p>
            <a:pPr marL="228600" indent="-182563" algn="ctr" eaLnBrk="1" hangingPunct="1">
              <a:lnSpc>
                <a:spcPct val="90000"/>
              </a:lnSpc>
            </a:pP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</a:t>
            </a:r>
            <a:r>
              <a:rPr altLang="ja-JP" sz="2400" b="1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O surfactante é aplicado através de um tubo de alimentação pela traquéia com bebês em respiração espontânea </a:t>
            </a:r>
            <a:r>
              <a:rPr altLang="ja-JP" sz="2400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(seria um </a:t>
            </a:r>
            <a:r>
              <a:rPr altLang="ja-JP" sz="2400" b="1" i="1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mini INSURE</a:t>
            </a:r>
            <a:r>
              <a:rPr altLang="ja-JP" sz="2400" i="1" smtClean="0">
                <a:solidFill>
                  <a:schemeClr val="accent1"/>
                </a:solidFill>
                <a:latin typeface="Constantia" pitchFamily="18" charset="0"/>
                <a:ea typeface="MS PGothic" pitchFamily="34" charset="-128"/>
                <a:cs typeface="Mangal" pitchFamily="18" charset="0"/>
              </a:rPr>
              <a:t>)</a:t>
            </a:r>
            <a:r>
              <a:rPr altLang="ja-JP" sz="24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</a:t>
            </a:r>
            <a:endParaRPr sz="2400" smtClean="0">
              <a:latin typeface="Constantia" pitchFamily="18" charset="0"/>
              <a:ea typeface="MS PGothic" pitchFamily="34" charset="-128"/>
              <a:cs typeface="Mangal" pitchFamily="18" charset="0"/>
            </a:endParaRPr>
          </a:p>
        </p:txBody>
      </p:sp>
      <p:sp>
        <p:nvSpPr>
          <p:cNvPr id="30723" name="Text Box 5"/>
          <p:cNvSpPr txBox="1">
            <a:spLocks noChangeArrowheads="1"/>
          </p:cNvSpPr>
          <p:nvPr/>
        </p:nvSpPr>
        <p:spPr bwMode="auto">
          <a:xfrm>
            <a:off x="7072313" y="6329363"/>
            <a:ext cx="1670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Fusch C, 2012</a:t>
            </a:r>
          </a:p>
        </p:txBody>
      </p:sp>
      <p:pic>
        <p:nvPicPr>
          <p:cNvPr id="30724" name="Picture 10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740650" y="594995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25" name="Título 1"/>
          <p:cNvPicPr>
            <a:picLocks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0726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684213" y="1916113"/>
            <a:ext cx="7848600" cy="51847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Este método combina os efeitos positivos de CPAP nasal e do surfactante. 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idéia  é que é mais adequado fisiologicamente inspirar surfactante do que recebê-lo por </a:t>
            </a:r>
            <a:r>
              <a:rPr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insuflações com </a:t>
            </a: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pressão positiva como o procedimento INSURE 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Kribs A (2009)</a:t>
            </a:r>
          </a:p>
        </p:txBody>
      </p:sp>
      <p:sp>
        <p:nvSpPr>
          <p:cNvPr id="31747" name="Rectangle 5"/>
          <p:cNvSpPr>
            <a:spLocks noChangeArrowheads="1"/>
          </p:cNvSpPr>
          <p:nvPr/>
        </p:nvSpPr>
        <p:spPr bwMode="auto">
          <a:xfrm>
            <a:off x="2268538" y="1123950"/>
            <a:ext cx="58975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None/>
            </a:pPr>
            <a:r>
              <a:rPr lang="pt-BR" sz="2400">
                <a:solidFill>
                  <a:srgbClr val="0033CC"/>
                </a:solidFill>
              </a:rPr>
              <a:t>Surfactante sem a necessidade de intubar</a:t>
            </a:r>
            <a:endParaRPr lang="pt-BR" altLang="ja-JP" sz="2400">
              <a:solidFill>
                <a:srgbClr val="0033CC"/>
              </a:solidFill>
              <a:ea typeface="MS PGothic" pitchFamily="34" charset="-128"/>
            </a:endParaRPr>
          </a:p>
        </p:txBody>
      </p:sp>
      <p:pic>
        <p:nvPicPr>
          <p:cNvPr id="31748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1749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 txBox="1">
            <a:spLocks noGrp="1"/>
          </p:cNvSpPr>
          <p:nvPr>
            <p:ph idx="4294967295"/>
          </p:nvPr>
        </p:nvSpPr>
        <p:spPr bwMode="auto">
          <a:xfrm>
            <a:off x="179388" y="1241425"/>
            <a:ext cx="8785225" cy="56165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411163" algn="just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Björklund LJ  et al (1997)  demonstraram que a </a:t>
            </a:r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ventilação manual, pode causar lesão pulmonar e diminuir o efeito do tratamento com surfactante subsequente.</a:t>
            </a:r>
          </a:p>
          <a:p>
            <a:pPr marL="411163" algn="just" eaLnBrk="1" hangingPunct="1"/>
            <a:endParaRPr sz="2000" smtClean="0">
              <a:solidFill>
                <a:srgbClr val="FF33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411163" algn="just" eaLnBrk="1" hangingPunct="1"/>
            <a:endParaRPr sz="2000" smtClean="0">
              <a:solidFill>
                <a:srgbClr val="FF33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411163" algn="just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Por outro lado, passando um cateter entre as cordas vocais significa que </a:t>
            </a: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RN pode manter padrão respiratório próprio e talvez continue se beneficiando do nCPAP.</a:t>
            </a:r>
          </a:p>
          <a:p>
            <a:pPr marL="411163" algn="just" eaLnBrk="1" hangingPunct="1"/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Em contraste, </a:t>
            </a:r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intubação faz a expiração ser quase impossível e o pulmão será inevitavelmente “desrrecrutado”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 marL="411163" algn="just" eaLnBrk="1" hangingPunct="1"/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Inflações manuais para expandir os pulmões e facilitar a dispersão do surfactante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podem talvez ter efeito oposto, e </a:t>
            </a:r>
            <a:r>
              <a:rPr sz="20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resultar em distribuição desigual do surfactante, diferente do que ocorre durante a  respiração espontânea.</a:t>
            </a:r>
          </a:p>
        </p:txBody>
      </p:sp>
      <p:pic>
        <p:nvPicPr>
          <p:cNvPr id="3277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11413" y="1844675"/>
            <a:ext cx="854075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Rectangle 6"/>
          <p:cNvSpPr>
            <a:spLocks noChangeArrowheads="1"/>
          </p:cNvSpPr>
          <p:nvPr/>
        </p:nvSpPr>
        <p:spPr bwMode="auto">
          <a:xfrm>
            <a:off x="3203575" y="2327275"/>
            <a:ext cx="4279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recebeu 6 grandes respirações antes do surfactante</a:t>
            </a:r>
          </a:p>
        </p:txBody>
      </p:sp>
      <p:pic>
        <p:nvPicPr>
          <p:cNvPr id="3277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2774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0" y="912813"/>
            <a:ext cx="8713788" cy="54006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eaLnBrk="1" hangingPunct="1">
              <a:buFont typeface="StarSymbol"/>
              <a:buNone/>
            </a:pPr>
            <a:r>
              <a:rPr sz="2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Van der Burg PS (2016,Alemanha):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Efeito do surfactante no Volume Final da Expiração Pulmonar</a:t>
            </a:r>
          </a:p>
          <a:p>
            <a:pPr marL="228600" indent="-182563" algn="ctr" eaLnBrk="1" hangingPunct="1">
              <a:buFont typeface="StarSymbol"/>
              <a:buNone/>
            </a:pPr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(EELV) e sua distribuição: Antes e Depois do MIST-Uso da Tomografia de impedância elétrica (TIE)</a:t>
            </a:r>
          </a:p>
          <a:p>
            <a:pPr marL="228600" indent="-182563" eaLnBrk="1" hangingPunct="1"/>
            <a:r>
              <a:rPr sz="20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TIE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Ferramenta não invasiva livre de irradiação</a:t>
            </a:r>
          </a:p>
          <a:p>
            <a:pPr marL="228600" indent="-182563" eaLnBrk="1" hangingPunct="1"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(Uma cinta de eletrodos é colocada na superfície do corpo) </a:t>
            </a:r>
          </a:p>
          <a:p>
            <a:pPr marL="228600" indent="-182563" eaLnBrk="1" hangingPunct="1"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 mede    mudanças regionais na impedância em uma fatia em corte transversal do pulmão</a:t>
            </a:r>
          </a:p>
          <a:p>
            <a:pPr marL="228600" indent="-182563" eaLnBrk="1" hangingPunct="1"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-que correlaciona bem com as mudanças reais na aeração  e são representativas para as mudanças em todo o pulmão nos pré-termos </a:t>
            </a:r>
          </a:p>
          <a:p>
            <a:pPr marL="228600" indent="-182563" algn="ctr" eaLnBrk="1" hangingPunct="1"/>
            <a:r>
              <a:rPr sz="20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15 RN ≥26sem/P ≥750g / FiO2 ≥30%</a:t>
            </a:r>
          </a:p>
          <a:p>
            <a:pPr marL="228600" indent="-182563" algn="ctr" eaLnBrk="1" hangingPunct="1"/>
            <a:r>
              <a:rPr sz="20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Cateter a 2cm abaixo das cordas vocais/laringoscopia/pinça de Magil</a:t>
            </a:r>
          </a:p>
          <a:p>
            <a:pPr marL="228600" indent="-182563" algn="ctr" eaLnBrk="1" hangingPunct="1"/>
            <a:r>
              <a:rPr sz="20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CPAPnasal continuamente usado</a:t>
            </a:r>
          </a:p>
        </p:txBody>
      </p:sp>
      <p:pic>
        <p:nvPicPr>
          <p:cNvPr id="33795" name="Picture 9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88125" y="11255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2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956550" y="3902075"/>
            <a:ext cx="1042988" cy="993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2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6550" y="2406650"/>
            <a:ext cx="1187450" cy="868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Título 1"/>
          <p:cNvPicPr>
            <a:picLocks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3799" name="Text Box 8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476375" y="549275"/>
            <a:ext cx="6400800" cy="3475038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/>
            <a:r>
              <a:rPr lang="pt-PT" sz="18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aumento do EELV começou primeiramente nas regiões pulmonares dorsais dependentes seguido pelas regiões ventrais não-dependentes,</a:t>
            </a: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aproximadamente 5 minutos mais tarde</a:t>
            </a:r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34819" name="Imagem 4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8188" y="1747838"/>
            <a:ext cx="8239125" cy="4333875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</p:spPr>
      </p:pic>
      <p:sp>
        <p:nvSpPr>
          <p:cNvPr id="34820" name="Rectangle 6"/>
          <p:cNvSpPr>
            <a:spLocks noChangeArrowheads="1"/>
          </p:cNvSpPr>
          <p:nvPr/>
        </p:nvSpPr>
        <p:spPr bwMode="auto">
          <a:xfrm>
            <a:off x="323850" y="6165850"/>
            <a:ext cx="88201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PT" b="1">
                <a:solidFill>
                  <a:srgbClr val="0033CC"/>
                </a:solidFill>
              </a:rPr>
              <a:t>Isto resultou num efeito relativamente homogêneo da MIST no EELV 60 minutos após a administração de surfactante</a:t>
            </a:r>
            <a:endParaRPr lang="pt-BR" b="1">
              <a:solidFill>
                <a:srgbClr val="0033CC"/>
              </a:solidFill>
            </a:endParaRPr>
          </a:p>
        </p:txBody>
      </p:sp>
      <p:sp>
        <p:nvSpPr>
          <p:cNvPr id="34821" name="Line 7"/>
          <p:cNvSpPr>
            <a:spLocks noChangeShapeType="1"/>
          </p:cNvSpPr>
          <p:nvPr/>
        </p:nvSpPr>
        <p:spPr bwMode="auto">
          <a:xfrm flipV="1">
            <a:off x="5724525" y="3500438"/>
            <a:ext cx="215900" cy="144462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4822" name="Text Box 8"/>
          <p:cNvSpPr txBox="1">
            <a:spLocks noChangeArrowheads="1"/>
          </p:cNvSpPr>
          <p:nvPr/>
        </p:nvSpPr>
        <p:spPr bwMode="auto">
          <a:xfrm>
            <a:off x="5416550" y="3690938"/>
            <a:ext cx="6477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000"/>
              <a:t>Regiões</a:t>
            </a:r>
          </a:p>
          <a:p>
            <a:r>
              <a:rPr lang="pt-BR" sz="1000"/>
              <a:t>dorsais</a:t>
            </a:r>
          </a:p>
        </p:txBody>
      </p:sp>
      <p:pic>
        <p:nvPicPr>
          <p:cNvPr id="34823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2688" y="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4824" name="Text Box 9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m 3"/>
          <p:cNvPicPr>
            <a:picLocks noGrp="1" noChangeAspect="1"/>
          </p:cNvPicPr>
          <p:nvPr>
            <p:ph type="body"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79388" y="2349500"/>
            <a:ext cx="8964612" cy="3816350"/>
          </a:xfrm>
        </p:spPr>
      </p:pic>
      <p:sp>
        <p:nvSpPr>
          <p:cNvPr id="35843" name="Espaço Reservado para Conteúdo 2"/>
          <p:cNvSpPr>
            <a:spLocks/>
          </p:cNvSpPr>
          <p:nvPr/>
        </p:nvSpPr>
        <p:spPr bwMode="auto">
          <a:xfrm>
            <a:off x="539750" y="908050"/>
            <a:ext cx="8115300" cy="416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228600" indent="-182563" algn="ctr">
              <a:spcBef>
                <a:spcPct val="20000"/>
              </a:spcBef>
              <a:spcAft>
                <a:spcPts val="300"/>
              </a:spcAft>
              <a:buClr>
                <a:srgbClr val="C3260C"/>
              </a:buClr>
              <a:buSzPct val="130000"/>
              <a:buFont typeface="Georgia" pitchFamily="18" charset="0"/>
              <a:buChar char="*"/>
            </a:pPr>
            <a:r>
              <a:rPr lang="pt-PT">
                <a:solidFill>
                  <a:srgbClr val="404040"/>
                </a:solidFill>
                <a:latin typeface="Trebuchet MS" pitchFamily="34" charset="0"/>
              </a:rPr>
              <a:t>O</a:t>
            </a:r>
            <a:r>
              <a:rPr lang="pt-PT" sz="1300">
                <a:solidFill>
                  <a:srgbClr val="404040"/>
                </a:solidFill>
                <a:latin typeface="Trebuchet MS" pitchFamily="34" charset="0"/>
              </a:rPr>
              <a:t> </a:t>
            </a:r>
            <a:r>
              <a:rPr lang="pt-PT" sz="2000">
                <a:solidFill>
                  <a:srgbClr val="0033CC"/>
                </a:solidFill>
                <a:latin typeface="Trebuchet MS" pitchFamily="34" charset="0"/>
              </a:rPr>
              <a:t>rápido aumento do EELV foi acompanhado por uma rápida e significativa diminuição na FiO</a:t>
            </a:r>
            <a:r>
              <a:rPr lang="pt-PT" sz="2000" baseline="-25000">
                <a:solidFill>
                  <a:srgbClr val="0033CC"/>
                </a:solidFill>
                <a:latin typeface="Trebuchet MS" pitchFamily="34" charset="0"/>
              </a:rPr>
              <a:t>2</a:t>
            </a:r>
            <a:r>
              <a:rPr lang="pt-PT" sz="2000">
                <a:solidFill>
                  <a:srgbClr val="0033CC"/>
                </a:solidFill>
                <a:latin typeface="Trebuchet MS" pitchFamily="34" charset="0"/>
              </a:rPr>
              <a:t> (fração inspirada de O</a:t>
            </a:r>
            <a:r>
              <a:rPr lang="pt-PT" sz="2000" baseline="-25000">
                <a:solidFill>
                  <a:srgbClr val="0033CC"/>
                </a:solidFill>
                <a:latin typeface="Trebuchet MS" pitchFamily="34" charset="0"/>
              </a:rPr>
              <a:t>2</a:t>
            </a:r>
            <a:r>
              <a:rPr lang="pt-PT" sz="2000">
                <a:solidFill>
                  <a:srgbClr val="0033CC"/>
                </a:solidFill>
                <a:latin typeface="Trebuchet MS" pitchFamily="34" charset="0"/>
              </a:rPr>
              <a:t>)</a:t>
            </a:r>
            <a:r>
              <a:rPr lang="pt-PT" sz="1300">
                <a:solidFill>
                  <a:srgbClr val="404040"/>
                </a:solidFill>
                <a:latin typeface="Trebuchet MS" pitchFamily="34" charset="0"/>
              </a:rPr>
              <a:t> </a:t>
            </a:r>
            <a:r>
              <a:rPr lang="pt-PT">
                <a:solidFill>
                  <a:srgbClr val="404040"/>
                </a:solidFill>
                <a:latin typeface="Trebuchet MS" pitchFamily="34" charset="0"/>
              </a:rPr>
              <a:t>a partir de um valor médio de 0,40 (0,35-0,45) antes e 0,21 (0,21-0,24) após MIST</a:t>
            </a:r>
            <a:endParaRPr lang="pt-BR">
              <a:solidFill>
                <a:srgbClr val="404040"/>
              </a:solidFill>
              <a:latin typeface="Trebuchet MS" pitchFamily="34" charset="0"/>
            </a:endParaRPr>
          </a:p>
        </p:txBody>
      </p:sp>
      <p:sp>
        <p:nvSpPr>
          <p:cNvPr id="35844" name="Line 7"/>
          <p:cNvSpPr>
            <a:spLocks noChangeShapeType="1"/>
          </p:cNvSpPr>
          <p:nvPr/>
        </p:nvSpPr>
        <p:spPr bwMode="auto">
          <a:xfrm>
            <a:off x="0" y="3860800"/>
            <a:ext cx="250825" cy="215900"/>
          </a:xfrm>
          <a:prstGeom prst="line">
            <a:avLst/>
          </a:prstGeom>
          <a:noFill/>
          <a:ln w="57150">
            <a:solidFill>
              <a:srgbClr val="0033CC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3584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5846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179388" y="1052513"/>
            <a:ext cx="8569325" cy="5472112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lang="pt-PT"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está claro por que o efeito do surfactante sobre o EELV parece ser mais homogêneo durante a MIST se comparado com a administração através de um tubo endotraqueal durante a ventilação mecânica.</a:t>
            </a:r>
            <a:r>
              <a:rPr lang="pt-PT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marL="228600" indent="-182563" eaLnBrk="1" hangingPunct="1">
              <a:lnSpc>
                <a:spcPct val="80000"/>
              </a:lnSpc>
            </a:pPr>
            <a:endParaRPr lang="pt-PT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 eaLnBrk="1" hangingPunct="1">
              <a:lnSpc>
                <a:spcPct val="80000"/>
              </a:lnSpc>
              <a:buFont typeface="StarSymbol"/>
              <a:buNone/>
            </a:pPr>
            <a:r>
              <a:rPr lang="pt-PT"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</a:t>
            </a:r>
            <a:r>
              <a:rPr lang="pt-PT" sz="2800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Possíveis fatores que podem explicar essa diferença</a:t>
            </a:r>
            <a:r>
              <a:rPr lang="pt-PT"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</a:t>
            </a:r>
          </a:p>
          <a:p>
            <a:pPr marL="228600" indent="-182563" algn="ctr" eaLnBrk="1" hangingPunct="1">
              <a:lnSpc>
                <a:spcPct val="80000"/>
              </a:lnSpc>
            </a:pPr>
            <a:r>
              <a:rPr lang="pt-PT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presença de pressão negativa na respiração espontânea </a:t>
            </a:r>
          </a:p>
          <a:p>
            <a:pPr marL="228600" indent="-182563" algn="ctr" eaLnBrk="1" hangingPunct="1">
              <a:lnSpc>
                <a:spcPct val="80000"/>
              </a:lnSpc>
            </a:pPr>
            <a:r>
              <a:rPr lang="pt-PT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 a taxa de infusão lenta de surfactante durante a MIST</a:t>
            </a:r>
          </a:p>
          <a:p>
            <a:pPr marL="228600" indent="-182563" algn="ctr" eaLnBrk="1" hangingPunct="1">
              <a:lnSpc>
                <a:spcPct val="80000"/>
              </a:lnSpc>
            </a:pPr>
            <a:endParaRPr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36867" name="Rectangle 5"/>
          <p:cNvSpPr>
            <a:spLocks noChangeArrowheads="1"/>
          </p:cNvSpPr>
          <p:nvPr/>
        </p:nvSpPr>
        <p:spPr bwMode="auto">
          <a:xfrm>
            <a:off x="539750" y="4005263"/>
            <a:ext cx="8064500" cy="2052637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PT">
                <a:solidFill>
                  <a:srgbClr val="404040"/>
                </a:solidFill>
              </a:rPr>
              <a:t>Argumentos convincentes de que, do ponto de vista fisiológico, </a:t>
            </a:r>
            <a:r>
              <a:rPr lang="pt-PT" b="1">
                <a:solidFill>
                  <a:srgbClr val="404040"/>
                </a:solidFill>
              </a:rPr>
              <a:t>MIST é uma boa alternativa ao tratamento convencional com surfactante durante a ventilação mecânica</a:t>
            </a:r>
            <a:r>
              <a:rPr lang="pt-PT">
                <a:solidFill>
                  <a:srgbClr val="404040"/>
                </a:solidFill>
              </a:rPr>
              <a:t>.</a:t>
            </a:r>
          </a:p>
          <a:p>
            <a:endParaRPr lang="pt-PT" b="1">
              <a:solidFill>
                <a:srgbClr val="404040"/>
              </a:solidFill>
            </a:endParaRPr>
          </a:p>
          <a:p>
            <a:r>
              <a:rPr lang="pt-PT" b="1">
                <a:solidFill>
                  <a:srgbClr val="0033CC"/>
                </a:solidFill>
              </a:rPr>
              <a:t>Sugere </a:t>
            </a:r>
            <a:r>
              <a:rPr lang="pt-PT">
                <a:solidFill>
                  <a:srgbClr val="0033CC"/>
                </a:solidFill>
              </a:rPr>
              <a:t>que o MIST pode resultar em uma distribuição de surfactante mais homogênea comparada com a sua administração via endotraqueal.</a:t>
            </a:r>
          </a:p>
          <a:p>
            <a:pPr lvl="1"/>
            <a:r>
              <a:rPr lang="pt-PT" b="1">
                <a:solidFill>
                  <a:srgbClr val="404040"/>
                </a:solidFill>
              </a:rPr>
              <a:t> </a:t>
            </a:r>
            <a:endParaRPr lang="pt-BR">
              <a:solidFill>
                <a:srgbClr val="404040"/>
              </a:solidFill>
            </a:endParaRPr>
          </a:p>
        </p:txBody>
      </p:sp>
      <p:pic>
        <p:nvPicPr>
          <p:cNvPr id="36868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6869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430213" y="836613"/>
            <a:ext cx="8713787" cy="54006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/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Mini-Insure versos Insure: revisão sistemática (6 estudos)</a:t>
            </a:r>
          </a:p>
        </p:txBody>
      </p:sp>
      <p:pic>
        <p:nvPicPr>
          <p:cNvPr id="37891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276475"/>
            <a:ext cx="9083675" cy="287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Rectangle 7"/>
          <p:cNvSpPr>
            <a:spLocks noChangeArrowheads="1"/>
          </p:cNvSpPr>
          <p:nvPr/>
        </p:nvSpPr>
        <p:spPr bwMode="auto">
          <a:xfrm>
            <a:off x="1476375" y="5157788"/>
            <a:ext cx="6143625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/>
              <a:t>Redução de óbito ou displasia broncopulmonar quando usa a técnica menos invasiva </a:t>
            </a:r>
            <a:r>
              <a:rPr lang="pt-BR" b="1">
                <a:solidFill>
                  <a:srgbClr val="0033CC"/>
                </a:solidFill>
              </a:rPr>
              <a:t>(</a:t>
            </a:r>
            <a:r>
              <a:rPr lang="pt-BR">
                <a:solidFill>
                  <a:srgbClr val="0033CC"/>
                </a:solidFill>
              </a:rPr>
              <a:t>RR=0,75 com IC a 95% de 0,59-0,94 – P=0,01),</a:t>
            </a:r>
          </a:p>
        </p:txBody>
      </p:sp>
      <p:sp>
        <p:nvSpPr>
          <p:cNvPr id="37893" name="Oval 8"/>
          <p:cNvSpPr>
            <a:spLocks noChangeArrowheads="1"/>
          </p:cNvSpPr>
          <p:nvPr/>
        </p:nvSpPr>
        <p:spPr bwMode="auto">
          <a:xfrm>
            <a:off x="900113" y="1412875"/>
            <a:ext cx="7235825" cy="76993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Óbito ou Displasia broncopulmonar</a:t>
            </a:r>
          </a:p>
        </p:txBody>
      </p:sp>
      <p:graphicFrame>
        <p:nvGraphicFramePr>
          <p:cNvPr id="67633" name="Group 49"/>
          <p:cNvGraphicFramePr>
            <a:graphicFrameLocks noGrp="1"/>
          </p:cNvGraphicFramePr>
          <p:nvPr/>
        </p:nvGraphicFramePr>
        <p:xfrm>
          <a:off x="1852613" y="1966913"/>
          <a:ext cx="5438775" cy="2466975"/>
        </p:xfrm>
        <a:graphic>
          <a:graphicData uri="http://schemas.openxmlformats.org/drawingml/2006/table">
            <a:tbl>
              <a:tblPr/>
              <a:tblGrid>
                <a:gridCol w="5438775"/>
              </a:tblGrid>
              <a:tr h="2466975">
                <a:tc>
                  <a:txBody>
                    <a:bodyPr/>
                    <a:lstStyle/>
                    <a:p>
                      <a:pPr marL="46038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Pct val="45000"/>
                        <a:buFont typeface="Georgia" pitchFamily="18" charset="0"/>
                        <a:buNone/>
                        <a:tabLst/>
                      </a:pPr>
                      <a:endParaRPr kumimoji="0" lang="pt-BR" sz="22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896" name="Rectangle 50"/>
          <p:cNvSpPr>
            <a:spLocks noChangeArrowheads="1"/>
          </p:cNvSpPr>
          <p:nvPr/>
        </p:nvSpPr>
        <p:spPr bwMode="auto">
          <a:xfrm>
            <a:off x="1852613" y="4433888"/>
            <a:ext cx="18415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eaLnBrk="0" hangingPunct="0"/>
            <a:r>
              <a:rPr lang="pt-BR" sz="600"/>
              <a:t/>
            </a:r>
            <a:br>
              <a:rPr lang="pt-BR" sz="600"/>
            </a:br>
            <a:endParaRPr lang="pt-BR"/>
          </a:p>
        </p:txBody>
      </p:sp>
      <p:sp>
        <p:nvSpPr>
          <p:cNvPr id="37897" name="Text Box 53"/>
          <p:cNvSpPr txBox="1">
            <a:spLocks noChangeArrowheads="1"/>
          </p:cNvSpPr>
          <p:nvPr/>
        </p:nvSpPr>
        <p:spPr bwMode="auto">
          <a:xfrm>
            <a:off x="3471863" y="496888"/>
            <a:ext cx="3105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Aldana-Aguire JC et al, 2017</a:t>
            </a:r>
          </a:p>
        </p:txBody>
      </p:sp>
      <p:pic>
        <p:nvPicPr>
          <p:cNvPr id="37898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8088" y="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7899" name="Text Box 13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graphicFrame>
        <p:nvGraphicFramePr>
          <p:cNvPr id="142379" name="Group 43"/>
          <p:cNvGraphicFramePr>
            <a:graphicFrameLocks noGrp="1"/>
          </p:cNvGraphicFramePr>
          <p:nvPr/>
        </p:nvGraphicFramePr>
        <p:xfrm>
          <a:off x="0" y="6113463"/>
          <a:ext cx="8913813" cy="639762"/>
        </p:xfrm>
        <a:graphic>
          <a:graphicData uri="http://schemas.openxmlformats.org/drawingml/2006/table">
            <a:tbl>
              <a:tblPr/>
              <a:tblGrid>
                <a:gridCol w="7970838"/>
                <a:gridCol w="942975"/>
              </a:tblGrid>
              <a:tr h="6032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Uso de surfactante minimamente invasivo versus intubação para administração de surfactante em recém-nascidos prematuros com Síndrome do Desconforto Respiratório: revisão sistemática e metanálise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/>
                      </a:r>
                      <a:b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</a:b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Autor(es): Aldana-Aguirre JC et al. Apresentação:Bruno Leite, Daniela Suzuk, Luigia Salvador, Paulo R. Margotto</a:t>
                      </a: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37903" name="Picture 29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70838" y="6292850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88" y="2146300"/>
            <a:ext cx="9091612" cy="256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Oval 5"/>
          <p:cNvSpPr>
            <a:spLocks noChangeArrowheads="1"/>
          </p:cNvSpPr>
          <p:nvPr/>
        </p:nvSpPr>
        <p:spPr bwMode="auto">
          <a:xfrm>
            <a:off x="900113" y="1341438"/>
            <a:ext cx="7235825" cy="769937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b="1">
                <a:solidFill>
                  <a:srgbClr val="FFFF00"/>
                </a:solidFill>
              </a:rPr>
              <a:t>Displasia broncopulmonar</a:t>
            </a:r>
          </a:p>
        </p:txBody>
      </p:sp>
      <p:sp>
        <p:nvSpPr>
          <p:cNvPr id="38916" name="Rectangle 7"/>
          <p:cNvSpPr>
            <a:spLocks noChangeArrowheads="1"/>
          </p:cNvSpPr>
          <p:nvPr/>
        </p:nvSpPr>
        <p:spPr bwMode="auto">
          <a:xfrm>
            <a:off x="1042988" y="5084763"/>
            <a:ext cx="741680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/>
              <a:t>Significante redução da displasia broncopulmonar</a:t>
            </a:r>
          </a:p>
          <a:p>
            <a:r>
              <a:rPr lang="pt-BR"/>
              <a:t>com 36 semanas de idade </a:t>
            </a:r>
            <a:r>
              <a:rPr lang="pt-BR" b="1">
                <a:solidFill>
                  <a:srgbClr val="0033CC"/>
                </a:solidFill>
              </a:rPr>
              <a:t>pós-concepção:RR=0,72 com IC de 0,53-0,97-P=0.03)</a:t>
            </a:r>
          </a:p>
        </p:txBody>
      </p:sp>
      <p:pic>
        <p:nvPicPr>
          <p:cNvPr id="3891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77800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38918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m 1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38" y="476250"/>
            <a:ext cx="9107487" cy="2201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Título 5"/>
          <p:cNvSpPr txBox="1">
            <a:spLocks/>
          </p:cNvSpPr>
          <p:nvPr/>
        </p:nvSpPr>
        <p:spPr bwMode="auto">
          <a:xfrm>
            <a:off x="1042988" y="0"/>
            <a:ext cx="7886700" cy="438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ct val="90000"/>
              </a:lnSpc>
            </a:pPr>
            <a:r>
              <a:rPr lang="pt-BR" sz="2800" b="1">
                <a:solidFill>
                  <a:srgbClr val="0000FF"/>
                </a:solidFill>
                <a:latin typeface="Verdana" pitchFamily="34" charset="0"/>
                <a:ea typeface="MS PGothic" pitchFamily="34" charset="-128"/>
              </a:rPr>
              <a:t>Ventilação mecânica – 72h de vida</a:t>
            </a:r>
          </a:p>
        </p:txBody>
      </p:sp>
      <p:pic>
        <p:nvPicPr>
          <p:cNvPr id="39940" name="Imagem 7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688" y="3838575"/>
            <a:ext cx="9075737" cy="224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1" name="Text Box 7"/>
          <p:cNvSpPr txBox="1">
            <a:spLocks noChangeArrowheads="1"/>
          </p:cNvSpPr>
          <p:nvPr/>
        </p:nvSpPr>
        <p:spPr bwMode="auto">
          <a:xfrm>
            <a:off x="630238" y="2678113"/>
            <a:ext cx="71945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ea typeface="MS PGothic" pitchFamily="34" charset="-128"/>
              </a:rPr>
              <a:t>LISA demonstrou menor tempo de ventilação mecânica </a:t>
            </a:r>
            <a:r>
              <a:rPr lang="pt-BR">
                <a:solidFill>
                  <a:srgbClr val="0000FF"/>
                </a:solidFill>
                <a:ea typeface="MS PGothic" pitchFamily="34" charset="-128"/>
              </a:rPr>
              <a:t>nas 72 horas</a:t>
            </a:r>
          </a:p>
          <a:p>
            <a:r>
              <a:rPr lang="pt-BR">
                <a:ea typeface="MS PGothic" pitchFamily="34" charset="-128"/>
              </a:rPr>
              <a:t>de vida (</a:t>
            </a:r>
            <a:r>
              <a:rPr lang="pt-BR" b="1">
                <a:solidFill>
                  <a:srgbClr val="0033CC"/>
                </a:solidFill>
                <a:ea typeface="MS PGothic" pitchFamily="34" charset="-128"/>
              </a:rPr>
              <a:t>RR=0,71 com IC a 95% de 0,53-0,96 P=0,02</a:t>
            </a:r>
            <a:r>
              <a:rPr lang="pt-BR" b="1">
                <a:solidFill>
                  <a:schemeClr val="hlink"/>
                </a:solidFill>
                <a:ea typeface="MS PGothic" pitchFamily="34" charset="-128"/>
              </a:rPr>
              <a:t>) </a:t>
            </a:r>
          </a:p>
        </p:txBody>
      </p:sp>
      <p:sp>
        <p:nvSpPr>
          <p:cNvPr id="39942" name="Text Box 9"/>
          <p:cNvSpPr txBox="1">
            <a:spLocks noChangeArrowheads="1"/>
          </p:cNvSpPr>
          <p:nvPr/>
        </p:nvSpPr>
        <p:spPr bwMode="auto">
          <a:xfrm>
            <a:off x="769938" y="6080125"/>
            <a:ext cx="75628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ea typeface="MS PGothic" pitchFamily="34" charset="-128"/>
              </a:rPr>
              <a:t>LISA demonstrou menor tempo de ventilação mecânica em</a:t>
            </a:r>
          </a:p>
          <a:p>
            <a:r>
              <a:rPr lang="pt-BR">
                <a:solidFill>
                  <a:srgbClr val="0000FF"/>
                </a:solidFill>
                <a:ea typeface="MS PGothic" pitchFamily="34" charset="-128"/>
              </a:rPr>
              <a:t>qualquer tempo na UTIN</a:t>
            </a:r>
            <a:r>
              <a:rPr lang="pt-BR">
                <a:ea typeface="MS PGothic" pitchFamily="34" charset="-128"/>
              </a:rPr>
              <a:t> (</a:t>
            </a:r>
            <a:r>
              <a:rPr lang="pt-BR" b="1">
                <a:solidFill>
                  <a:srgbClr val="0033CC"/>
                </a:solidFill>
                <a:ea typeface="MS PGothic" pitchFamily="34" charset="-128"/>
              </a:rPr>
              <a:t>RR=0,66 com IC a 95% de 0,47-0,93 P=0,02</a:t>
            </a:r>
            <a:r>
              <a:rPr lang="pt-BR" b="1">
                <a:solidFill>
                  <a:schemeClr val="hlink"/>
                </a:solidFill>
                <a:ea typeface="MS PGothic" pitchFamily="34" charset="-128"/>
              </a:rPr>
              <a:t>) </a:t>
            </a:r>
          </a:p>
          <a:p>
            <a:endParaRPr lang="pt-BR">
              <a:ea typeface="MS PGothic" pitchFamily="34" charset="-128"/>
            </a:endParaRPr>
          </a:p>
        </p:txBody>
      </p:sp>
      <p:sp>
        <p:nvSpPr>
          <p:cNvPr id="39943" name="Text Box 7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m 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350" y="782638"/>
            <a:ext cx="9150350" cy="400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Título 1"/>
          <p:cNvSpPr txBox="1">
            <a:spLocks noGrp="1"/>
          </p:cNvSpPr>
          <p:nvPr>
            <p:ph type="title" idx="4294967295"/>
          </p:nvPr>
        </p:nvSpPr>
        <p:spPr>
          <a:xfrm>
            <a:off x="0" y="153988"/>
            <a:ext cx="9604375" cy="487362"/>
          </a:xfrm>
          <a:solidFill>
            <a:schemeClr val="bg1"/>
          </a:solidFill>
        </p:spPr>
        <p:txBody>
          <a:bodyPr lIns="91440" tIns="45720" rIns="91440" bIns="45720" anchor="b"/>
          <a:lstStyle/>
          <a:p>
            <a:pPr algn="ctr" eaLnBrk="1" hangingPunct="1"/>
            <a:r>
              <a:rPr sz="3200" smtClean="0">
                <a:solidFill>
                  <a:srgbClr val="0000FF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Outras morbidades neonatais</a:t>
            </a:r>
          </a:p>
        </p:txBody>
      </p:sp>
      <p:sp>
        <p:nvSpPr>
          <p:cNvPr id="40964" name="Text Box 5"/>
          <p:cNvSpPr txBox="1">
            <a:spLocks noChangeArrowheads="1"/>
          </p:cNvSpPr>
          <p:nvPr/>
        </p:nvSpPr>
        <p:spPr bwMode="auto">
          <a:xfrm>
            <a:off x="333375" y="4789488"/>
            <a:ext cx="8880475" cy="204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600">
                <a:ea typeface="MS PGothic" pitchFamily="34" charset="-128"/>
              </a:rPr>
              <a:t>A metanálise mostrou </a:t>
            </a:r>
            <a:r>
              <a:rPr lang="pt-BR" sz="1600">
                <a:solidFill>
                  <a:srgbClr val="0000FF"/>
                </a:solidFill>
                <a:ea typeface="MS PGothic" pitchFamily="34" charset="-128"/>
              </a:rPr>
              <a:t>menos pneumotórax</a:t>
            </a:r>
            <a:r>
              <a:rPr lang="pt-BR" sz="1600">
                <a:ea typeface="MS PGothic" pitchFamily="34" charset="-128"/>
              </a:rPr>
              <a:t> no grupo LISA (RR=0,61 com IC a 95% de</a:t>
            </a:r>
          </a:p>
          <a:p>
            <a:pPr algn="ctr"/>
            <a:r>
              <a:rPr lang="pt-BR" sz="1600">
                <a:ea typeface="MS PGothic" pitchFamily="34" charset="-128"/>
              </a:rPr>
              <a:t>0,37-1,02-P=0,002, sem heterogeneidade: I</a:t>
            </a:r>
            <a:r>
              <a:rPr lang="pt-BR" sz="1600" baseline="30000"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pt-BR" sz="1600">
                <a:ea typeface="MS PGothic" pitchFamily="34" charset="-128"/>
              </a:rPr>
              <a:t>=0), não havendo significância para as demais </a:t>
            </a:r>
          </a:p>
          <a:p>
            <a:pPr algn="ctr"/>
            <a:r>
              <a:rPr lang="pt-BR" sz="1600">
                <a:ea typeface="MS PGothic" pitchFamily="34" charset="-128"/>
              </a:rPr>
              <a:t>morbidades (</a:t>
            </a:r>
            <a:r>
              <a:rPr lang="pt-BR" sz="1600">
                <a:solidFill>
                  <a:schemeClr val="hlink"/>
                </a:solidFill>
                <a:ea typeface="MS PGothic" pitchFamily="34" charset="-128"/>
              </a:rPr>
              <a:t>Tabela 4</a:t>
            </a:r>
            <a:r>
              <a:rPr lang="pt-BR" sz="1600">
                <a:ea typeface="MS PGothic" pitchFamily="34" charset="-128"/>
              </a:rPr>
              <a:t>);</a:t>
            </a:r>
          </a:p>
          <a:p>
            <a:pPr algn="ctr"/>
            <a:r>
              <a:rPr lang="pt-BR" sz="1600">
                <a:ea typeface="MS PGothic" pitchFamily="34" charset="-128"/>
              </a:rPr>
              <a:t>Em relação ao procedimento: porém </a:t>
            </a:r>
            <a:r>
              <a:rPr lang="pt-BR" sz="1600">
                <a:solidFill>
                  <a:srgbClr val="FF0000"/>
                </a:solidFill>
                <a:ea typeface="MS PGothic" pitchFamily="34" charset="-128"/>
              </a:rPr>
              <a:t>houve maior refluxo do surfactante no LISA:RR=2,52,com</a:t>
            </a:r>
          </a:p>
          <a:p>
            <a:pPr algn="ctr"/>
            <a:r>
              <a:rPr lang="pt-BR" sz="1600">
                <a:solidFill>
                  <a:srgbClr val="FF0000"/>
                </a:solidFill>
                <a:ea typeface="MS PGothic" pitchFamily="34" charset="-128"/>
              </a:rPr>
              <a:t>IC a 95% de 1,47-4,31-P&lt;0,001),</a:t>
            </a:r>
            <a:r>
              <a:rPr lang="pt-BR" sz="1600">
                <a:solidFill>
                  <a:schemeClr val="hlink"/>
                </a:solidFill>
                <a:ea typeface="MS PGothic" pitchFamily="34" charset="-128"/>
              </a:rPr>
              <a:t>porém  não afetou o número de RN que necessitou mais</a:t>
            </a:r>
          </a:p>
          <a:p>
            <a:pPr algn="ctr"/>
            <a:r>
              <a:rPr lang="pt-BR" sz="1600">
                <a:solidFill>
                  <a:schemeClr val="hlink"/>
                </a:solidFill>
                <a:ea typeface="MS PGothic" pitchFamily="34" charset="-128"/>
              </a:rPr>
              <a:t>de uma  dose de surfactante no grupo de intervenção;</a:t>
            </a:r>
          </a:p>
          <a:p>
            <a:pPr algn="ctr"/>
            <a:r>
              <a:rPr lang="pt-BR" sz="1600">
                <a:solidFill>
                  <a:srgbClr val="0000FF"/>
                </a:solidFill>
                <a:ea typeface="MS PGothic" pitchFamily="34" charset="-128"/>
              </a:rPr>
              <a:t>Sem diferença entre os grupos quanto a falha do procedimento</a:t>
            </a:r>
            <a:r>
              <a:rPr lang="pt-BR" sz="1600">
                <a:ea typeface="MS PGothic" pitchFamily="34" charset="-128"/>
              </a:rPr>
              <a:t> (RR=0,97 com IC a 95% de 0,58</a:t>
            </a:r>
          </a:p>
          <a:p>
            <a:pPr algn="ctr"/>
            <a:r>
              <a:rPr lang="pt-BR" sz="1600">
                <a:ea typeface="MS PGothic" pitchFamily="34" charset="-128"/>
              </a:rPr>
              <a:t>-1,63-P=0,91). </a:t>
            </a:r>
          </a:p>
        </p:txBody>
      </p:sp>
      <p:sp>
        <p:nvSpPr>
          <p:cNvPr id="40965" name="Text Box 5"/>
          <p:cNvSpPr txBox="1">
            <a:spLocks/>
          </p:cNvSpPr>
          <p:nvPr/>
        </p:nvSpPr>
        <p:spPr bwMode="auto">
          <a:xfrm>
            <a:off x="280988" y="0"/>
            <a:ext cx="82296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 txBox="1">
            <a:spLocks noGrp="1"/>
          </p:cNvSpPr>
          <p:nvPr>
            <p:ph type="body" idx="4294967295"/>
          </p:nvPr>
        </p:nvSpPr>
        <p:spPr bwMode="auto">
          <a:xfrm>
            <a:off x="250825" y="847725"/>
            <a:ext cx="8497888" cy="6010275"/>
          </a:xfrm>
          <a:noFill/>
        </p:spPr>
        <p:txBody>
          <a:bodyPr lIns="91440" tIns="45720" rIns="91440" bIns="45720" numCol="1">
            <a:prstTxWarp prst="textNoShape">
              <a:avLst/>
            </a:prstTxWarp>
          </a:bodyPr>
          <a:lstStyle/>
          <a:p>
            <a:pPr marL="228600" indent="-182563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</a:t>
            </a:r>
          </a:p>
          <a:p>
            <a:pPr marL="228600" indent="-182563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Surfactante sem intubação atrasa a ventilação mecânica nos pré-termos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 caso-controle:262 RN (134 controle histórico e 134 com Mini-Insure)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-Menos ventilação mecânica&lt;72 horas: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lang="pt-PT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odds ratio (OR) de 0,58 e intervalo de confiança (IC) de 95% entre 0,35-0,96</a:t>
            </a:r>
            <a:r>
              <a:rPr lang="pt-PT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</a:p>
          <a:p>
            <a:pPr marL="228600" indent="-182563" algn="ctr">
              <a:lnSpc>
                <a:spcPct val="90000"/>
              </a:lnSpc>
              <a:buFont typeface="StarSymbol"/>
              <a:buNone/>
            </a:pPr>
            <a:r>
              <a:rPr lang="pt-PT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</a:t>
            </a:r>
            <a:r>
              <a:rPr lang="pt-PT" smtClean="0">
                <a:solidFill>
                  <a:schemeClr val="tx2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-Menos hemorragia intraventricular graus 3-4 e leucomalácia periventricular</a:t>
            </a:r>
          </a:p>
          <a:p>
            <a:pPr marL="228600" indent="-182563">
              <a:lnSpc>
                <a:spcPct val="90000"/>
              </a:lnSpc>
              <a:buFont typeface="StarSymbol"/>
              <a:buNone/>
            </a:pPr>
            <a:r>
              <a:rPr lang="pt-PT" sz="2500" b="1" smtClean="0">
                <a:solidFill>
                  <a:schemeClr val="hlink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</a:t>
            </a:r>
            <a:r>
              <a:rPr lang="pt-PT" sz="2500" b="1" smtClean="0">
                <a:solidFill>
                  <a:srgbClr val="0033CC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OR de  0,10, IC 95% 0,01 -0,83</a:t>
            </a:r>
            <a:endParaRPr b="1"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marL="228600" indent="-182563" algn="ctr">
              <a:lnSpc>
                <a:spcPct val="90000"/>
              </a:lnSpc>
            </a:pPr>
            <a:endParaRPr smtClean="0">
              <a:solidFill>
                <a:srgbClr val="0033CC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323850" y="981075"/>
            <a:ext cx="8555038" cy="9429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defTabSz="457200"/>
            <a:r>
              <a:rPr lang="en-US" sz="1400">
                <a:ea typeface="MS PGothic" pitchFamily="34" charset="-128"/>
                <a:hlinkClick r:id="rId2"/>
              </a:rPr>
              <a:t>Case-control study demonstrates that surfactant without intubation delayed mechanical ventilation in preterm infants.</a:t>
            </a:r>
            <a:endParaRPr lang="en-US" sz="1400">
              <a:ea typeface="MS PGothic" pitchFamily="34" charset="-128"/>
            </a:endParaRPr>
          </a:p>
          <a:p>
            <a:pPr algn="ctr" defTabSz="457200"/>
            <a:r>
              <a:rPr lang="en-US" sz="1400">
                <a:ea typeface="MS PGothic" pitchFamily="34" charset="-128"/>
              </a:rPr>
              <a:t>Vik SD, Vik T, Lydersen S, Støen R.</a:t>
            </a:r>
          </a:p>
          <a:p>
            <a:pPr algn="ctr" defTabSz="457200"/>
            <a:r>
              <a:rPr lang="en-US" sz="1400">
                <a:ea typeface="MS PGothic" pitchFamily="34" charset="-128"/>
              </a:rPr>
              <a:t>Acta Paediatr. 2016 Dec 28. doi: 10.1111/apa.13732(University of Trondhenm, Noruega)</a:t>
            </a:r>
          </a:p>
        </p:txBody>
      </p:sp>
      <p:pic>
        <p:nvPicPr>
          <p:cNvPr id="41988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60338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1989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47800"/>
            <a:ext cx="9144000" cy="4730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011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7763" y="160338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3012" name="Text Box 9"/>
          <p:cNvSpPr txBox="1">
            <a:spLocks noChangeArrowheads="1"/>
          </p:cNvSpPr>
          <p:nvPr/>
        </p:nvSpPr>
        <p:spPr bwMode="auto">
          <a:xfrm>
            <a:off x="892175" y="6018213"/>
            <a:ext cx="7245350" cy="915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LISA: ALTERNATIVA NOS RN COM RESPIRAÇÃO ESPONTÂNEA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INSURE: para recém-nascidos com falha no uso de CPAP nasal</a:t>
            </a:r>
          </a:p>
          <a:p>
            <a:pPr algn="ctr"/>
            <a:endParaRPr lang="pt-BR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7763" y="160338"/>
            <a:ext cx="7493000" cy="58737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44035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6375" y="1603375"/>
            <a:ext cx="8731250" cy="293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Text Box 7"/>
          <p:cNvSpPr txBox="1">
            <a:spLocks noChangeArrowheads="1"/>
          </p:cNvSpPr>
          <p:nvPr/>
        </p:nvSpPr>
        <p:spPr bwMode="auto">
          <a:xfrm>
            <a:off x="2398713" y="4649788"/>
            <a:ext cx="4075112" cy="342900"/>
          </a:xfrm>
          <a:prstGeom prst="rect">
            <a:avLst/>
          </a:prstGeom>
          <a:noFill/>
          <a:ln w="38100">
            <a:solidFill>
              <a:srgbClr val="E329BB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/>
              <a:t>*LIST:Terapias com surfactante menos invasivas</a:t>
            </a:r>
          </a:p>
        </p:txBody>
      </p:sp>
      <p:sp>
        <p:nvSpPr>
          <p:cNvPr id="44037" name="Rectangle 8"/>
          <p:cNvSpPr>
            <a:spLocks noChangeArrowheads="1"/>
          </p:cNvSpPr>
          <p:nvPr/>
        </p:nvSpPr>
        <p:spPr bwMode="auto">
          <a:xfrm>
            <a:off x="0" y="5416550"/>
            <a:ext cx="9026525" cy="9159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/>
              <a:t>*</a:t>
            </a:r>
            <a:r>
              <a:rPr lang="pt-BR">
                <a:hlinkClick r:id="rId4"/>
              </a:rPr>
              <a:t>Surfactant instillation in spontaneously breathing preterm infants: a systematic review and meta-analysis.</a:t>
            </a:r>
            <a:r>
              <a:rPr lang="pt-BR"/>
              <a:t>Rigo V, Lefebvre C, Broux I.Eur J Pediatr. 2016 Dec;175(12):1933-1942. Epub 2016 Sep 27. Review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4505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52588" y="1001713"/>
            <a:ext cx="5040312" cy="1049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5060" name="Rectangle 7"/>
          <p:cNvSpPr>
            <a:spLocks noChangeArrowheads="1"/>
          </p:cNvSpPr>
          <p:nvPr/>
        </p:nvSpPr>
        <p:spPr bwMode="auto">
          <a:xfrm>
            <a:off x="201613" y="2457450"/>
            <a:ext cx="8942387" cy="228917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>
                <a:hlinkClick r:id="rId3"/>
              </a:rPr>
              <a:t>The OPTIMIST-A trial: evaluation of minimally-invasive surfactant therapy in preterm infants 25-28 weeks gestation.</a:t>
            </a:r>
            <a:endParaRPr lang="pt-BR"/>
          </a:p>
          <a:p>
            <a:pPr algn="ctr"/>
            <a:r>
              <a:rPr lang="pt-BR"/>
              <a:t>Dargaville PA, Kamlin CO, De Paoli AG, Carlin JB, Orsini F, Soll RF, Davis PG.</a:t>
            </a:r>
          </a:p>
          <a:p>
            <a:pPr algn="ctr"/>
            <a:r>
              <a:rPr lang="pt-BR"/>
              <a:t>BMC Pediatr. 2014 Aug 27;14:213. doi: 10.1186/1471-2431-14-213.</a:t>
            </a:r>
          </a:p>
          <a:p>
            <a:pPr algn="ctr"/>
            <a:r>
              <a:rPr lang="pt-BR" b="1"/>
              <a:t>Artigo Integral!</a:t>
            </a:r>
          </a:p>
          <a:p>
            <a:pPr algn="ctr"/>
            <a:r>
              <a:rPr lang="pt-PT"/>
              <a:t>Um total de </a:t>
            </a:r>
            <a:r>
              <a:rPr lang="pt-PT">
                <a:solidFill>
                  <a:srgbClr val="0000FF"/>
                </a:solidFill>
              </a:rPr>
              <a:t>606 crianças</a:t>
            </a:r>
            <a:r>
              <a:rPr lang="pt-PT"/>
              <a:t> (303 recebendo surfactante minimamente invasivo por um cateter x 303 simulado) serão matriculadas em  mais de  30 centros em todo o mundo, e deverá ser concluído até o final de 2017 (</a:t>
            </a:r>
            <a:r>
              <a:rPr lang="pt-PT">
                <a:solidFill>
                  <a:srgbClr val="0000FF"/>
                </a:solidFill>
              </a:rPr>
              <a:t>espera-se para 2020</a:t>
            </a:r>
            <a:r>
              <a:rPr lang="pt-PT"/>
              <a:t>).</a:t>
            </a:r>
            <a:r>
              <a:rPr lang="pt-BR"/>
              <a:t> 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63563" y="314325"/>
            <a:ext cx="6286500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Rectangle 6"/>
          <p:cNvSpPr>
            <a:spLocks noChangeArrowheads="1"/>
          </p:cNvSpPr>
          <p:nvPr/>
        </p:nvSpPr>
        <p:spPr bwMode="auto">
          <a:xfrm>
            <a:off x="1749425" y="0"/>
            <a:ext cx="6505575" cy="3111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457200" eaLnBrk="0" hangingPunct="0">
              <a:lnSpc>
                <a:spcPct val="80000"/>
              </a:lnSpc>
              <a:spcBef>
                <a:spcPct val="20000"/>
              </a:spcBef>
              <a:buClr>
                <a:schemeClr val="accent2"/>
              </a:buClr>
              <a:buFont typeface="Wingdings" pitchFamily="2" charset="2"/>
              <a:buNone/>
            </a:pPr>
            <a:r>
              <a:rPr lang="pt-BR" altLang="ko-KR" b="1">
                <a:solidFill>
                  <a:srgbClr val="0000FF"/>
                </a:solidFill>
                <a:ea typeface="Gulim" pitchFamily="34" charset="-127"/>
              </a:rPr>
              <a:t>SURFACTANTE: TÉCNICA DO MINI-INSURE:≥26 semanas</a:t>
            </a:r>
          </a:p>
        </p:txBody>
      </p:sp>
      <p:sp>
        <p:nvSpPr>
          <p:cNvPr id="46084" name="Text Box 5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36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sp>
        <p:nvSpPr>
          <p:cNvPr id="46085" name="Text Box 6"/>
          <p:cNvSpPr txBox="1">
            <a:spLocks noChangeArrowheads="1"/>
          </p:cNvSpPr>
          <p:nvPr/>
        </p:nvSpPr>
        <p:spPr bwMode="auto">
          <a:xfrm>
            <a:off x="4673600" y="2773363"/>
            <a:ext cx="273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/>
              <a:t>*</a:t>
            </a:r>
          </a:p>
        </p:txBody>
      </p:sp>
      <p:sp>
        <p:nvSpPr>
          <p:cNvPr id="46086" name="Rectangle 10"/>
          <p:cNvSpPr>
            <a:spLocks noChangeArrowheads="1"/>
          </p:cNvSpPr>
          <p:nvPr/>
        </p:nvSpPr>
        <p:spPr bwMode="auto">
          <a:xfrm>
            <a:off x="2601913" y="1474788"/>
            <a:ext cx="6410325" cy="925512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 sz="1200"/>
          </a:p>
          <a:p>
            <a:endParaRPr lang="pt-BR" sz="1200"/>
          </a:p>
          <a:p>
            <a:r>
              <a:rPr lang="pt-BR" sz="1200"/>
              <a:t>Recém-nascido em posição de intubação traqueal,contido por técnica de enrolamento</a:t>
            </a:r>
          </a:p>
          <a:p>
            <a:r>
              <a:rPr lang="pt-BR" sz="1200"/>
              <a:t>Laringoscopia: usar sonda uretral n</a:t>
            </a:r>
            <a:r>
              <a:rPr lang="pt-BR" sz="1200" baseline="30000">
                <a:ea typeface="Arial Unicode MS" pitchFamily="34" charset="-128"/>
                <a:cs typeface="Arial Unicode MS" pitchFamily="34" charset="-128"/>
              </a:rPr>
              <a:t>o</a:t>
            </a:r>
            <a:r>
              <a:rPr lang="pt-BR" sz="1200"/>
              <a:t> 8 (cortar a ponta sem bisel; retirar fenestrações) ; </a:t>
            </a:r>
          </a:p>
          <a:p>
            <a:r>
              <a:rPr lang="pt-BR" sz="1200"/>
              <a:t>marcar  com esparadrapo 2 cm da ponta distal e no valor corresponde a 6 +peso </a:t>
            </a:r>
          </a:p>
          <a:p>
            <a:r>
              <a:rPr lang="pt-BR" sz="1200"/>
              <a:t>(fixação no lábio superior)</a:t>
            </a:r>
          </a:p>
          <a:p>
            <a:endParaRPr lang="pt-BR" sz="1200"/>
          </a:p>
          <a:p>
            <a:endParaRPr lang="pt-BR" sz="1200"/>
          </a:p>
          <a:p>
            <a:endParaRPr lang="pt-BR" sz="1200"/>
          </a:p>
        </p:txBody>
      </p:sp>
      <p:sp>
        <p:nvSpPr>
          <p:cNvPr id="46087" name="Rectangle 12"/>
          <p:cNvSpPr>
            <a:spLocks noChangeArrowheads="1"/>
          </p:cNvSpPr>
          <p:nvPr/>
        </p:nvSpPr>
        <p:spPr bwMode="auto">
          <a:xfrm>
            <a:off x="2894013" y="2470150"/>
            <a:ext cx="4149725" cy="9144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200"/>
              <a:t>Inserir a sonda até a profundidade desejada e segurá-la </a:t>
            </a:r>
          </a:p>
          <a:p>
            <a:r>
              <a:rPr lang="pt-BR" sz="1200"/>
              <a:t>nos lábios.Remover o laringoscópio</a:t>
            </a:r>
          </a:p>
          <a:p>
            <a:r>
              <a:rPr lang="pt-BR" sz="1200" b="1">
                <a:solidFill>
                  <a:srgbClr val="FFFF00"/>
                </a:solidFill>
              </a:rPr>
              <a:t>Dose: 200mg/kg</a:t>
            </a:r>
            <a:r>
              <a:rPr lang="pt-BR" sz="1200"/>
              <a:t> </a:t>
            </a:r>
          </a:p>
          <a:p>
            <a:r>
              <a:rPr lang="pt-BR" sz="1200"/>
              <a:t>Conectar a seringa do surfactante na sonda uretral </a:t>
            </a:r>
          </a:p>
          <a:p>
            <a:r>
              <a:rPr lang="pt-BR" sz="1200"/>
              <a:t>com mesmo volume de ar de ar. Instilar em 30-60 segundos</a:t>
            </a:r>
          </a:p>
        </p:txBody>
      </p:sp>
      <p:sp>
        <p:nvSpPr>
          <p:cNvPr id="46088" name="Rectangle 13"/>
          <p:cNvSpPr>
            <a:spLocks noChangeArrowheads="1"/>
          </p:cNvSpPr>
          <p:nvPr/>
        </p:nvSpPr>
        <p:spPr bwMode="auto">
          <a:xfrm>
            <a:off x="2822575" y="722313"/>
            <a:ext cx="5203825" cy="6858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r>
              <a:rPr lang="pt-BR" sz="1200"/>
              <a:t>RN ≥26 sem em CPAP nasal +7 cmH2O com necessidade de FiO</a:t>
            </a:r>
            <a:r>
              <a:rPr lang="pt-BR" sz="1200" baseline="-25000"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BR" sz="1200"/>
              <a:t> &gt; 30%</a:t>
            </a:r>
          </a:p>
          <a:p>
            <a:r>
              <a:rPr lang="pt-BR" sz="1200"/>
              <a:t>Para manter saturação de O</a:t>
            </a:r>
            <a:r>
              <a:rPr lang="pt-BR" sz="1200" baseline="-25000"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BR" sz="1200"/>
              <a:t> alvo (90-95%). Limites do alarme:89-95%.</a:t>
            </a:r>
          </a:p>
          <a:p>
            <a:r>
              <a:rPr lang="pt-BR" sz="1200"/>
              <a:t>Não aguardar o  resultado do Rx de tórax </a:t>
            </a:r>
          </a:p>
        </p:txBody>
      </p:sp>
      <p:sp>
        <p:nvSpPr>
          <p:cNvPr id="46089" name="Rectangle 14"/>
          <p:cNvSpPr>
            <a:spLocks noChangeArrowheads="1"/>
          </p:cNvSpPr>
          <p:nvPr/>
        </p:nvSpPr>
        <p:spPr bwMode="auto">
          <a:xfrm>
            <a:off x="720725" y="4283075"/>
            <a:ext cx="7235825" cy="48418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/>
              <a:t>Se não conseguir passar a sonda uretral, esperar 20 segundos e tentar novamente. O número máximo de</a:t>
            </a:r>
          </a:p>
          <a:p>
            <a:pPr algn="ctr"/>
            <a:r>
              <a:rPr lang="pt-BR" sz="1200"/>
              <a:t>Tentativas é 3 vezes, após o que deve-se abandonar a técnica, se insucesso</a:t>
            </a:r>
          </a:p>
        </p:txBody>
      </p:sp>
      <p:sp>
        <p:nvSpPr>
          <p:cNvPr id="46090" name="Oval 15"/>
          <p:cNvSpPr>
            <a:spLocks noChangeArrowheads="1"/>
          </p:cNvSpPr>
          <p:nvPr/>
        </p:nvSpPr>
        <p:spPr bwMode="auto">
          <a:xfrm>
            <a:off x="0" y="552450"/>
            <a:ext cx="2874963" cy="941388"/>
          </a:xfrm>
          <a:prstGeom prst="ellipse">
            <a:avLst/>
          </a:prstGeom>
          <a:solidFill>
            <a:schemeClr val="accent1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pt-BR" sz="1200" b="1">
                <a:solidFill>
                  <a:srgbClr val="FFFF00"/>
                </a:solidFill>
              </a:rPr>
              <a:t>RN≥26 semanas com drive respiratório</a:t>
            </a:r>
          </a:p>
          <a:p>
            <a:pPr algn="ctr"/>
            <a:r>
              <a:rPr lang="pt-BR" sz="1200" b="1">
                <a:solidFill>
                  <a:srgbClr val="FFFF00"/>
                </a:solidFill>
              </a:rPr>
              <a:t>em CPAP nasal</a:t>
            </a:r>
          </a:p>
        </p:txBody>
      </p:sp>
      <p:sp>
        <p:nvSpPr>
          <p:cNvPr id="46091" name="Rectangle 16"/>
          <p:cNvSpPr>
            <a:spLocks noChangeArrowheads="1"/>
          </p:cNvSpPr>
          <p:nvPr/>
        </p:nvSpPr>
        <p:spPr bwMode="auto">
          <a:xfrm>
            <a:off x="0" y="5707063"/>
            <a:ext cx="8977313" cy="7112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r>
              <a:rPr lang="pt-PT" altLang="ko-KR" sz="1200" b="1">
                <a:solidFill>
                  <a:srgbClr val="FFFF00"/>
                </a:solidFill>
                <a:ea typeface="Gulim" pitchFamily="34" charset="-127"/>
              </a:rPr>
              <a:t>Repetição do procedimento</a:t>
            </a:r>
            <a:r>
              <a:rPr lang="pt-PT" altLang="ko-KR" sz="1200">
                <a:ea typeface="Gulim" pitchFamily="34" charset="-127"/>
              </a:rPr>
              <a:t>: Se necessidade de FiO</a:t>
            </a:r>
            <a:r>
              <a:rPr lang="pt-PT" altLang="ko-KR" sz="1200" baseline="-25000">
                <a:ea typeface="Arial Unicode MS" pitchFamily="34" charset="-128"/>
                <a:cs typeface="Arial Unicode MS" pitchFamily="34" charset="-128"/>
              </a:rPr>
              <a:t>2</a:t>
            </a:r>
            <a:r>
              <a:rPr lang="pt-PT" altLang="ko-KR" sz="1200">
                <a:ea typeface="Gulim" pitchFamily="34" charset="-127"/>
              </a:rPr>
              <a:t> ≥40%, repetir o procedimento (</a:t>
            </a:r>
            <a:r>
              <a:rPr lang="pt-PT" altLang="ko-KR" sz="1200" b="1">
                <a:solidFill>
                  <a:srgbClr val="FFFF00"/>
                </a:solidFill>
                <a:ea typeface="Gulim" pitchFamily="34" charset="-127"/>
              </a:rPr>
              <a:t>100mg/kg </a:t>
            </a:r>
            <a:r>
              <a:rPr lang="pt-PT" altLang="ko-KR" sz="1200">
                <a:ea typeface="Gulim" pitchFamily="34" charset="-127"/>
              </a:rPr>
              <a:t>de surfactante) </a:t>
            </a:r>
          </a:p>
          <a:p>
            <a:pPr algn="ctr"/>
            <a:r>
              <a:rPr lang="pt-PT" altLang="ko-KR" sz="1200">
                <a:ea typeface="Gulim" pitchFamily="34" charset="-127"/>
              </a:rPr>
              <a:t>                           ou intubação e ventilação conforme as condições do recém-nascido</a:t>
            </a:r>
            <a:r>
              <a:rPr lang="pt-BR" altLang="ko-KR" sz="1200">
                <a:ea typeface="Gulim" pitchFamily="34" charset="-127"/>
              </a:rPr>
              <a:t> </a:t>
            </a:r>
            <a:endParaRPr lang="pt-BR" sz="1200"/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350" y="819150"/>
            <a:ext cx="9010650" cy="5022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Rectangle 5"/>
          <p:cNvSpPr>
            <a:spLocks noChangeArrowheads="1"/>
          </p:cNvSpPr>
          <p:nvPr/>
        </p:nvSpPr>
        <p:spPr bwMode="auto">
          <a:xfrm>
            <a:off x="266700" y="6035675"/>
            <a:ext cx="88773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200">
                <a:hlinkClick r:id="rId3"/>
              </a:rPr>
              <a:t>A randomized, multicenter masked comparison trial of poractant alfa (Curosurf) versus beractant (Survanta) in the treatment of respiratory distress syndrome in preterm infants.</a:t>
            </a:r>
            <a:endParaRPr lang="pt-BR" sz="1200"/>
          </a:p>
          <a:p>
            <a:pPr algn="ctr"/>
            <a:r>
              <a:rPr lang="pt-BR" sz="1200" b="1"/>
              <a:t>Ramanathan R</a:t>
            </a:r>
            <a:r>
              <a:rPr lang="pt-BR" sz="1200"/>
              <a:t>, Rasmussen MR, Gerstmann DR, Finer N, Sekar K; North American Study Group.</a:t>
            </a:r>
          </a:p>
          <a:p>
            <a:pPr algn="ctr"/>
            <a:r>
              <a:rPr lang="pt-BR" sz="1200"/>
              <a:t>Am J Perinatol. 2004 Apr;21(3):109-19.</a:t>
            </a:r>
          </a:p>
        </p:txBody>
      </p:sp>
      <p:pic>
        <p:nvPicPr>
          <p:cNvPr id="47108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08175" y="0"/>
            <a:ext cx="5040313" cy="61118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7109" name="Text Box 7"/>
          <p:cNvSpPr txBox="1">
            <a:spLocks noChangeArrowheads="1"/>
          </p:cNvSpPr>
          <p:nvPr/>
        </p:nvSpPr>
        <p:spPr bwMode="auto">
          <a:xfrm>
            <a:off x="6854825" y="479425"/>
            <a:ext cx="2178050" cy="36671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870075"/>
            <a:ext cx="4792663" cy="3421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131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4675" y="4327525"/>
            <a:ext cx="475932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Text Box 6"/>
          <p:cNvSpPr txBox="1">
            <a:spLocks noChangeArrowheads="1"/>
          </p:cNvSpPr>
          <p:nvPr/>
        </p:nvSpPr>
        <p:spPr bwMode="auto">
          <a:xfrm>
            <a:off x="2136775" y="5456238"/>
            <a:ext cx="2343150" cy="6794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Menor necessidade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de oxigênio</a:t>
            </a:r>
          </a:p>
        </p:txBody>
      </p:sp>
      <p:sp>
        <p:nvSpPr>
          <p:cNvPr id="48133" name="Text Box 7"/>
          <p:cNvSpPr txBox="1">
            <a:spLocks noChangeArrowheads="1"/>
          </p:cNvSpPr>
          <p:nvPr/>
        </p:nvSpPr>
        <p:spPr bwMode="auto">
          <a:xfrm>
            <a:off x="4324350" y="2690813"/>
            <a:ext cx="3765550" cy="679450"/>
          </a:xfrm>
          <a:prstGeom prst="rect">
            <a:avLst/>
          </a:prstGeom>
          <a:noFill/>
          <a:ln w="38100">
            <a:solidFill>
              <a:srgbClr val="FF3399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Rápida redução da  necessidade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de oxigênio</a:t>
            </a:r>
          </a:p>
        </p:txBody>
      </p:sp>
      <p:pic>
        <p:nvPicPr>
          <p:cNvPr id="48134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719138"/>
            <a:ext cx="5040313" cy="795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8135" name="Text Box 9"/>
          <p:cNvSpPr txBox="1">
            <a:spLocks noChangeArrowheads="1"/>
          </p:cNvSpPr>
          <p:nvPr/>
        </p:nvSpPr>
        <p:spPr bwMode="auto">
          <a:xfrm>
            <a:off x="6634163" y="1436688"/>
            <a:ext cx="21780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  <p:pic>
        <p:nvPicPr>
          <p:cNvPr id="48136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960563" y="6511925"/>
            <a:ext cx="2728912" cy="13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16000" y="2454275"/>
            <a:ext cx="7042150" cy="3671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15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3250" y="658813"/>
            <a:ext cx="5040313" cy="89058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49156" name="Text Box 6"/>
          <p:cNvSpPr txBox="1">
            <a:spLocks noChangeArrowheads="1"/>
          </p:cNvSpPr>
          <p:nvPr/>
        </p:nvSpPr>
        <p:spPr bwMode="auto">
          <a:xfrm>
            <a:off x="6345238" y="1498600"/>
            <a:ext cx="217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0" y="2622550"/>
            <a:ext cx="90297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buFont typeface="StarSymbol"/>
              <a:buNone/>
            </a:pPr>
            <a:r>
              <a:rPr lang="pt-PT"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Neste estudo, os resultados de duas doses iniciais diferentes de surfactante porcino (RN:700 a 2000g com SDR)  &lt;15 horas de vida</a:t>
            </a:r>
          </a:p>
          <a:p>
            <a:pPr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Grupo A: 200 mg / kg - 82 pacientes,                 </a:t>
            </a:r>
          </a:p>
          <a:p>
            <a:pPr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Grupo B: 100 mg / kg - 83 pacientes)</a:t>
            </a:r>
          </a:p>
          <a:p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Resultados: </a:t>
            </a:r>
          </a:p>
          <a:p>
            <a:pPr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-menores necessidade de O2, de Pressão inspiratória, de tempo de exposição a   FiO2&gt;40%</a:t>
            </a:r>
          </a:p>
          <a:p>
            <a:pPr algn="ctr">
              <a:buFont typeface="StarSymbol"/>
              <a:buNone/>
            </a:pPr>
            <a:r>
              <a:rPr lang="pt-PT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-</a:t>
            </a:r>
            <a:r>
              <a:rPr lang="pt-PT"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significante menor mortalidade no subgrupo &lt;1500g com 200mg/kg</a:t>
            </a:r>
          </a:p>
          <a:p>
            <a:pPr algn="ctr">
              <a:buFont typeface="StarSymbol"/>
              <a:buNone/>
            </a:pPr>
            <a:r>
              <a:rPr lang="pt-PT" sz="16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</a:t>
            </a:r>
            <a:r>
              <a:rPr lang="pt-PT"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Grupo A: 15/70; Grupo B: 24/56; p &lt;0,02</a:t>
            </a: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</p:txBody>
      </p:sp>
      <p:pic>
        <p:nvPicPr>
          <p:cNvPr id="5017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19275" y="379413"/>
            <a:ext cx="5040313" cy="6826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0180" name="Text Box 5"/>
          <p:cNvSpPr txBox="1">
            <a:spLocks noChangeArrowheads="1"/>
          </p:cNvSpPr>
          <p:nvPr/>
        </p:nvSpPr>
        <p:spPr bwMode="auto">
          <a:xfrm>
            <a:off x="6535738" y="730250"/>
            <a:ext cx="2178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>
                <a:solidFill>
                  <a:srgbClr val="0000FF"/>
                </a:solidFill>
              </a:rPr>
              <a:t>Por quê 200mg/kg?</a:t>
            </a:r>
          </a:p>
        </p:txBody>
      </p:sp>
      <p:sp>
        <p:nvSpPr>
          <p:cNvPr id="50181" name="Rectangle 7"/>
          <p:cNvSpPr>
            <a:spLocks noChangeArrowheads="1"/>
          </p:cNvSpPr>
          <p:nvPr/>
        </p:nvSpPr>
        <p:spPr bwMode="auto">
          <a:xfrm>
            <a:off x="0" y="1471613"/>
            <a:ext cx="8858250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400">
                <a:hlinkClick r:id="rId3"/>
              </a:rPr>
              <a:t>Surfactant replacement therapy: a multicentric trial comparing two dosage approaches.</a:t>
            </a:r>
            <a:endParaRPr lang="pt-BR" sz="1400"/>
          </a:p>
          <a:p>
            <a:pPr algn="ctr"/>
            <a:r>
              <a:rPr lang="pt-BR" sz="1400"/>
              <a:t>Fiori RM, Diniz EM, Lopes JM, Gonçalves AL, da Costa MT, Marino WT, Abdallah VO, Segre CA, de Carvalho M, Guimarães WM, Margotto PR, Bevilacqua G.</a:t>
            </a:r>
          </a:p>
          <a:p>
            <a:pPr algn="ctr"/>
            <a:r>
              <a:rPr lang="pt-BR" sz="1400"/>
              <a:t>Acta Biomed Ateneo Parmense. 1997;68 Suppl 1:55-63.</a:t>
            </a: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apoio ventilatório não invasivo é considerado o método ideal na assistência aos RN pré-termo com distúrbios respiratórios (&lt;30 semanas com respiração espontânea)</a:t>
            </a:r>
          </a:p>
          <a:p>
            <a:pPr>
              <a:lnSpc>
                <a:spcPct val="90000"/>
              </a:lnSpc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CPAP, CPAP “ciclado”, cânulas de alto fluxo</a:t>
            </a:r>
          </a:p>
          <a:p>
            <a:pPr>
              <a:lnSpc>
                <a:spcPct val="90000"/>
              </a:lnSpc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nasal ao nascer: melhor na prevenção da lesão pulmonar</a:t>
            </a:r>
          </a:p>
          <a:p>
            <a:pPr>
              <a:lnSpc>
                <a:spcPct val="90000"/>
              </a:lnSpc>
            </a:pP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“ciclado” (ventilação com pressão positiva intermitente nasal): reduz falha de extubação (mas não de DBP)  </a:t>
            </a:r>
          </a:p>
        </p:txBody>
      </p:sp>
      <p:pic>
        <p:nvPicPr>
          <p:cNvPr id="51203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7913" y="70961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1204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87350" y="2762250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1,009 bebês &lt;1,000 g ao nascer randomizados para CPAP nasal(n=503) ou CPAP “ciclado”(n=504): </a:t>
            </a:r>
          </a:p>
          <a:p>
            <a:pPr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sem diferenças  nas taxas de DBP ou morte (odds ratio ajustada:, 1.09; 95% IC, 0.83 to 1.43; P= 0.56)</a:t>
            </a:r>
          </a:p>
          <a:p>
            <a:pPr>
              <a:lnSpc>
                <a:spcPct val="90000"/>
              </a:lnSpc>
              <a:buFont typeface="StarSymbol"/>
              <a:buNone/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(</a:t>
            </a:r>
            <a:r>
              <a:rPr sz="22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sem diferenças  com a sincronização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Sem diferenças significativas nas taxas de enterocolite necrosante, escape de ar, duração do suporte respiratório e tempo para alcançar dieta plena</a:t>
            </a:r>
          </a:p>
          <a:p>
            <a:pPr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b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</a:b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/>
            </a:r>
            <a:b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</a:br>
            <a:endParaRPr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2227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7913" y="70961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201613" y="1854200"/>
            <a:ext cx="875665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>
                <a:hlinkClick r:id="rId3"/>
              </a:rPr>
              <a:t>A trial comparing noninvasive ventilation strategies in preterm infants.</a:t>
            </a:r>
            <a:endParaRPr lang="pt-BR"/>
          </a:p>
          <a:p>
            <a:pPr algn="ctr"/>
            <a:r>
              <a:rPr lang="pt-BR"/>
              <a:t>Kirpalani H, Millar D, Lemyre B, Yoder BA, Chiu A, Roberts RS; NIPPV Study Group.</a:t>
            </a:r>
          </a:p>
          <a:p>
            <a:pPr algn="ctr"/>
            <a:r>
              <a:rPr lang="pt-BR"/>
              <a:t>N Engl J Med. 2013 Aug 15;369(7):611-620. </a:t>
            </a:r>
            <a:r>
              <a:rPr lang="pt-BR">
                <a:solidFill>
                  <a:srgbClr val="0000FF"/>
                </a:solidFill>
              </a:rPr>
              <a:t>Artigo Integral!</a:t>
            </a:r>
          </a:p>
        </p:txBody>
      </p:sp>
      <p:sp>
        <p:nvSpPr>
          <p:cNvPr id="52229" name="Text Box 5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581025" y="1116013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Cânulas de alto fluxo (CAF):eliminação do CO2 do espaço nasofaríngeo e CPAP adicional</a:t>
            </a:r>
          </a:p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Metanálise recente (2016)com 15 estudos (439 RN) não mostrou diferença da CAF nas taxas de morte ou DBP em relação com o uso de CPAP nasal como suporte respiratório primário</a:t>
            </a:r>
          </a:p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Usado na pós-extubação: sem diferença na falha de extubação, morte ou DBP</a:t>
            </a:r>
          </a:p>
          <a:p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No entanto: mais tempo de suporte respiratório e MENOS TRAUMA NASAL.</a:t>
            </a:r>
          </a:p>
          <a:p>
            <a:pPr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(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High flow nasal cannula for respiratory support in preterm infants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 tooltip="The Cochrane database of systematic reviews."/>
              </a:rPr>
              <a:t>Cochrane Database Syst Rev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</a:t>
            </a:r>
          </a:p>
          <a:p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3251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6688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58750" name="Group 30"/>
          <p:cNvGraphicFramePr>
            <a:graphicFrameLocks noGrp="1"/>
          </p:cNvGraphicFramePr>
          <p:nvPr/>
        </p:nvGraphicFramePr>
        <p:xfrm>
          <a:off x="398463" y="6267450"/>
          <a:ext cx="8509000" cy="457200"/>
        </p:xfrm>
        <a:graphic>
          <a:graphicData uri="http://schemas.openxmlformats.org/drawingml/2006/table">
            <a:tbl>
              <a:tblPr/>
              <a:tblGrid>
                <a:gridCol w="2017712"/>
                <a:gridCol w="3703638"/>
                <a:gridCol w="2787650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5"/>
                        </a:rPr>
                        <a:t>Protocolo da Cânula de Alto Fluxo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5"/>
                        </a:rPr>
                        <a:t>Marcela Soares e Equipe de Fisioterapeutas da UTI Neonatal do HMIB/SES/DF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5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3262" name="Picture 8" descr="Clique aqui para ver o artigo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16763" y="6321425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63" name="Text Box 31"/>
          <p:cNvSpPr txBox="1">
            <a:spLocks/>
          </p:cNvSpPr>
          <p:nvPr/>
        </p:nvSpPr>
        <p:spPr bwMode="auto">
          <a:xfrm>
            <a:off x="106363" y="-273050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pic>
        <p:nvPicPr>
          <p:cNvPr id="53264" name="Picture 3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577975" y="3214688"/>
            <a:ext cx="4768850" cy="305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65" name="Rectangle 33"/>
          <p:cNvSpPr>
            <a:spLocks noChangeArrowheads="1"/>
          </p:cNvSpPr>
          <p:nvPr/>
        </p:nvSpPr>
        <p:spPr bwMode="auto">
          <a:xfrm>
            <a:off x="0" y="5391150"/>
            <a:ext cx="1674813" cy="549275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Aft>
                <a:spcPts val="1413"/>
              </a:spcAft>
              <a:buSzPct val="45000"/>
              <a:buFont typeface="StarSymbol"/>
              <a:buNone/>
            </a:pPr>
            <a:r>
              <a:rPr lang="pt-BR" sz="1000" b="1">
                <a:solidFill>
                  <a:srgbClr val="FFFF00"/>
                </a:solidFill>
              </a:rPr>
              <a:t>Temos usado CAF como estudo (e na pós-extubação)</a:t>
            </a:r>
          </a:p>
        </p:txBody>
      </p:sp>
      <p:sp>
        <p:nvSpPr>
          <p:cNvPr id="53266" name="Line 34"/>
          <p:cNvSpPr>
            <a:spLocks noChangeShapeType="1"/>
          </p:cNvSpPr>
          <p:nvPr/>
        </p:nvSpPr>
        <p:spPr bwMode="auto">
          <a:xfrm>
            <a:off x="239713" y="5943600"/>
            <a:ext cx="246062" cy="193675"/>
          </a:xfrm>
          <a:prstGeom prst="line">
            <a:avLst/>
          </a:prstGeom>
          <a:noFill/>
          <a:ln w="3810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53267" name="Picture 3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364288" y="4398963"/>
            <a:ext cx="798512" cy="484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68" name="Text Box 38"/>
          <p:cNvSpPr txBox="1">
            <a:spLocks noChangeArrowheads="1"/>
          </p:cNvSpPr>
          <p:nvPr/>
        </p:nvSpPr>
        <p:spPr bwMode="auto">
          <a:xfrm>
            <a:off x="6627813" y="3149600"/>
            <a:ext cx="1963737" cy="942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400" b="1">
                <a:solidFill>
                  <a:srgbClr val="FF0000"/>
                </a:solidFill>
              </a:rPr>
              <a:t>       </a:t>
            </a:r>
            <a:r>
              <a:rPr lang="pt-BR" sz="1400" b="1">
                <a:solidFill>
                  <a:srgbClr val="FF3399"/>
                </a:solidFill>
              </a:rPr>
              <a:t>NO ENTANTO...</a:t>
            </a:r>
          </a:p>
          <a:p>
            <a:r>
              <a:rPr lang="pt-BR" sz="1400" b="1">
                <a:solidFill>
                  <a:srgbClr val="FF0000"/>
                </a:solidFill>
              </a:rPr>
              <a:t>Falha de tratamento</a:t>
            </a:r>
          </a:p>
          <a:p>
            <a:r>
              <a:rPr lang="pt-BR" sz="1400" b="1">
                <a:solidFill>
                  <a:srgbClr val="FF0000"/>
                </a:solidFill>
              </a:rPr>
              <a:t>quando usado como </a:t>
            </a:r>
          </a:p>
          <a:p>
            <a:r>
              <a:rPr lang="pt-BR" sz="1400" b="1">
                <a:solidFill>
                  <a:srgbClr val="FF0000"/>
                </a:solidFill>
              </a:rPr>
              <a:t>suporte primário</a:t>
            </a:r>
          </a:p>
        </p:txBody>
      </p:sp>
      <p:sp>
        <p:nvSpPr>
          <p:cNvPr id="53269" name="Text Box 40"/>
          <p:cNvSpPr txBox="1">
            <a:spLocks noChangeArrowheads="1"/>
          </p:cNvSpPr>
          <p:nvPr/>
        </p:nvSpPr>
        <p:spPr bwMode="auto">
          <a:xfrm>
            <a:off x="6397625" y="4057650"/>
            <a:ext cx="6540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CAF</a:t>
            </a:r>
          </a:p>
        </p:txBody>
      </p:sp>
      <p:pic>
        <p:nvPicPr>
          <p:cNvPr id="53270" name="Picture 41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656513" y="4394200"/>
            <a:ext cx="1155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71" name="Text Box 42"/>
          <p:cNvSpPr txBox="1">
            <a:spLocks noChangeArrowheads="1"/>
          </p:cNvSpPr>
          <p:nvPr/>
        </p:nvSpPr>
        <p:spPr bwMode="auto">
          <a:xfrm>
            <a:off x="7777163" y="4084638"/>
            <a:ext cx="819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CPAP</a:t>
            </a:r>
          </a:p>
        </p:txBody>
      </p:sp>
      <p:sp>
        <p:nvSpPr>
          <p:cNvPr id="53272" name="Text Box 43"/>
          <p:cNvSpPr txBox="1">
            <a:spLocks noChangeArrowheads="1"/>
          </p:cNvSpPr>
          <p:nvPr/>
        </p:nvSpPr>
        <p:spPr bwMode="auto">
          <a:xfrm>
            <a:off x="7081838" y="4525963"/>
            <a:ext cx="754062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 b="1">
                <a:solidFill>
                  <a:srgbClr val="0000FF"/>
                </a:solidFill>
              </a:rPr>
              <a:t>P&lt;0.001</a:t>
            </a:r>
          </a:p>
        </p:txBody>
      </p:sp>
      <p:sp>
        <p:nvSpPr>
          <p:cNvPr id="53273" name="Rectangle 44"/>
          <p:cNvSpPr>
            <a:spLocks noChangeArrowheads="1"/>
          </p:cNvSpPr>
          <p:nvPr/>
        </p:nvSpPr>
        <p:spPr bwMode="auto">
          <a:xfrm>
            <a:off x="6342063" y="4959350"/>
            <a:ext cx="2665412" cy="100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en-US" sz="1200">
                <a:hlinkClick r:id="rId10"/>
              </a:rPr>
              <a:t>Nasal High-Flow Therapy for Primary Respiratory Support in Preterm Infants.</a:t>
            </a:r>
            <a:r>
              <a:rPr lang="en-US" sz="1200"/>
              <a:t>Roberts CTet al.</a:t>
            </a:r>
            <a:r>
              <a:rPr lang="pt-BR" sz="1200"/>
              <a:t>N Engl J Med. 2016 Sep 22;375(12):1142-51. </a:t>
            </a:r>
            <a:r>
              <a:rPr lang="pt-BR" sz="1200">
                <a:solidFill>
                  <a:srgbClr val="0000FF"/>
                </a:solidFill>
              </a:rPr>
              <a:t>Artigo Integral</a:t>
            </a:r>
            <a:r>
              <a:rPr lang="pt-BR" sz="1200"/>
              <a:t>!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12750" y="1901825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Passei quase toda a minha carreira lidando com ventilação mecânica e agora espero em 30 minutos convencê-los a não usá-la. </a:t>
            </a:r>
          </a:p>
          <a:p>
            <a:pPr>
              <a:lnSpc>
                <a:spcPct val="80000"/>
              </a:lnSpc>
            </a:pP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 Rede Neonatal italiana, publicados por Gagliardi et (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Do differences in </a:t>
            </a:r>
            <a:r>
              <a:rPr altLang="ko-KR"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delivery room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</a:t>
            </a:r>
            <a:r>
              <a:rPr altLang="ko-KR"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intubation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explain different rates of bronchopulmonary dysplasia between hospitals?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it-IT"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Gagliardi L et al. </a:t>
            </a:r>
            <a:r>
              <a:rPr altLang="ko-KR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Dis Child Fetal Neonatal Ed. 2011 Jan;96(1):F30-5) </a:t>
            </a:r>
          </a:p>
          <a:p>
            <a:pPr>
              <a:lnSpc>
                <a:spcPct val="80000"/>
              </a:lnSpc>
            </a:pPr>
            <a:endParaRPr altLang="ko-KR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altLang="ko-KR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altLang="ko-KR"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Então, como podemos evitar esta ventilação mecânica? </a:t>
            </a:r>
            <a:r>
              <a:rPr lang="en-US"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</a:t>
            </a:r>
            <a:r>
              <a:rPr lang="en-US" altLang="ko-KR" sz="18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How can we keep babies off mechanical ventilation?</a:t>
            </a:r>
            <a:r>
              <a:rPr lang="en-US"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Já lhes digo: </a:t>
            </a:r>
            <a:r>
              <a:rPr altLang="ko-KR" sz="18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inicie a VM a menos que  esteja claramente justificada.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Use formas alternativas: CPAP nasal, NIPPV (</a:t>
            </a:r>
            <a:r>
              <a:rPr altLang="ko-KR" sz="18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nasal intermittent posite pressure ventilation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). </a:t>
            </a:r>
            <a:r>
              <a:rPr altLang="ko-KR" sz="18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Descontinue a ventilação logo que possível; desmame agressivamente para um suporte respiratório menos invasivo.</a:t>
            </a:r>
            <a:r>
              <a:rPr altLang="ko-KR"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Esta é a mensagem que quero deixar a todos aqui em Miami. Sei que nem sempre é possível, mas devemos sempre tentar.</a:t>
            </a:r>
            <a:endParaRPr sz="18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4275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7913" y="70961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4276" name="Picture 1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43038" y="3609975"/>
            <a:ext cx="5649912" cy="128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Text Box 1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317500" y="1811338"/>
            <a:ext cx="8686800" cy="4625975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  <a:buFont typeface="StarSymbol"/>
              <a:buNone/>
            </a:pP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Ventilation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in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Extremely Preterm Infants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and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Respiratory Function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at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8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Years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Doyle LW et al .Engl J Med. 2017 Jul 27;377(4):329-337.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Comparação de três coortes: 1991-1992/</a:t>
            </a:r>
            <a:r>
              <a:rPr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1997/2005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N=225 RN    151         170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eaLnBrk="1" hangingPunct="1">
              <a:lnSpc>
                <a:spcPct val="80000"/>
              </a:lnSpc>
              <a:buFont typeface="StarSymbol"/>
              <a:buNone/>
            </a:pP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</a:t>
            </a:r>
            <a:r>
              <a:rPr sz="17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Aumento da dependência de oxigênio às 36 semanas </a:t>
            </a:r>
          </a:p>
          <a:p>
            <a:pPr lvl="1" eaLnBrk="1" hangingPunct="1">
              <a:lnSpc>
                <a:spcPct val="80000"/>
              </a:lnSpc>
            </a:pP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1997 vs 2005(</a:t>
            </a:r>
            <a:r>
              <a:rPr sz="17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OR Ajustada 2.67; IC 95% 1.60 to 4.46</a:t>
            </a: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 lvl="1" eaLnBrk="1" hangingPunct="1">
              <a:lnSpc>
                <a:spcPct val="80000"/>
              </a:lnSpc>
            </a:pP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função pulmonar não foi melhor em 2005 em relação a 1997</a:t>
            </a:r>
          </a:p>
          <a:p>
            <a:pPr lvl="1" eaLnBrk="1" hangingPunct="1">
              <a:lnSpc>
                <a:spcPct val="80000"/>
              </a:lnSpc>
            </a:pPr>
            <a:r>
              <a:rPr sz="17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Possíveis explicações</a:t>
            </a:r>
            <a:r>
              <a:rPr sz="17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lang="pt-PT" sz="18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CPAP nasal está sendo usada em excesso</a:t>
            </a:r>
            <a:r>
              <a:rPr lang="pt-PT" sz="18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. </a:t>
            </a:r>
          </a:p>
          <a:p>
            <a:pPr algn="ctr" eaLnBrk="1" hangingPunct="1">
              <a:lnSpc>
                <a:spcPct val="80000"/>
              </a:lnSpc>
              <a:buFont typeface="StarSymbol"/>
              <a:buNone/>
            </a:pPr>
            <a:r>
              <a:rPr lang="pt-PT" sz="18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Ao longo do tempo, o limiar para iniciar CPAP nasal diminuiu substancialmente e uso excessivo (10 dias a mais na coorte de 2005)</a:t>
            </a:r>
          </a:p>
          <a:p>
            <a:pPr algn="ctr" eaLnBrk="1" hangingPunct="1">
              <a:lnSpc>
                <a:spcPct val="80000"/>
              </a:lnSpc>
              <a:buFont typeface="StarSymbol"/>
              <a:buNone/>
            </a:pPr>
            <a:r>
              <a:rPr lang="pt-PT" altLang="ja-JP"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Acreditamos que menos é mais sim (É BOM!), a partir das evidências disponíveis, MAS nem tudo que é bom, MAIS é MELHOR! </a:t>
            </a: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lvl="1" eaLnBrk="1" hangingPunct="1">
              <a:lnSpc>
                <a:spcPct val="80000"/>
              </a:lnSpc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eaLnBrk="1" hangingPunct="1">
              <a:lnSpc>
                <a:spcPct val="80000"/>
              </a:lnSpc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7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endParaRPr sz="19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5299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39788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5300" name="Rectangle 5"/>
          <p:cNvSpPr>
            <a:spLocks noChangeArrowheads="1"/>
          </p:cNvSpPr>
          <p:nvPr/>
        </p:nvSpPr>
        <p:spPr bwMode="auto">
          <a:xfrm>
            <a:off x="908050" y="1146175"/>
            <a:ext cx="7753350" cy="6413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70C0"/>
                </a:solidFill>
              </a:rPr>
              <a:t>Ventilação em prematuros extremos e função respiratória aos 8 anos </a:t>
            </a:r>
            <a:r>
              <a:rPr lang="pt-BR" b="1"/>
              <a:t/>
            </a:r>
            <a:br>
              <a:rPr lang="pt-BR" b="1"/>
            </a:br>
            <a:endParaRPr lang="pt-BR" b="1"/>
          </a:p>
        </p:txBody>
      </p:sp>
      <p:sp>
        <p:nvSpPr>
          <p:cNvPr id="55301" name="Text Box 8"/>
          <p:cNvSpPr txBox="1">
            <a:spLocks noChangeArrowheads="1"/>
          </p:cNvSpPr>
          <p:nvPr/>
        </p:nvSpPr>
        <p:spPr bwMode="auto">
          <a:xfrm>
            <a:off x="7126288" y="3098800"/>
            <a:ext cx="2017712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1400">
                <a:solidFill>
                  <a:srgbClr val="0000FF"/>
                </a:solidFill>
              </a:rPr>
              <a:t>Uso de mais ventilação</a:t>
            </a:r>
          </a:p>
          <a:p>
            <a:pPr algn="ctr"/>
            <a:r>
              <a:rPr lang="pt-BR" sz="1400">
                <a:solidFill>
                  <a:srgbClr val="0000FF"/>
                </a:solidFill>
              </a:rPr>
              <a:t>não invasiva</a:t>
            </a:r>
          </a:p>
        </p:txBody>
      </p:sp>
      <p:sp>
        <p:nvSpPr>
          <p:cNvPr id="55302" name="Line 10"/>
          <p:cNvSpPr>
            <a:spLocks noChangeShapeType="1"/>
          </p:cNvSpPr>
          <p:nvPr/>
        </p:nvSpPr>
        <p:spPr bwMode="auto">
          <a:xfrm flipV="1">
            <a:off x="5792788" y="3014663"/>
            <a:ext cx="334962" cy="15875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55303" name="Line 11"/>
          <p:cNvSpPr>
            <a:spLocks noChangeShapeType="1"/>
          </p:cNvSpPr>
          <p:nvPr/>
        </p:nvSpPr>
        <p:spPr bwMode="auto">
          <a:xfrm flipV="1">
            <a:off x="6423025" y="3028950"/>
            <a:ext cx="334963" cy="158750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graphicFrame>
        <p:nvGraphicFramePr>
          <p:cNvPr id="186399" name="Group 31"/>
          <p:cNvGraphicFramePr>
            <a:graphicFrameLocks noGrp="1"/>
          </p:cNvGraphicFramePr>
          <p:nvPr/>
        </p:nvGraphicFramePr>
        <p:xfrm>
          <a:off x="231775" y="6219825"/>
          <a:ext cx="8445500" cy="639763"/>
        </p:xfrm>
        <a:graphic>
          <a:graphicData uri="http://schemas.openxmlformats.org/drawingml/2006/table">
            <a:tbl>
              <a:tblPr/>
              <a:tblGrid>
                <a:gridCol w="7785100"/>
                <a:gridCol w="660400"/>
              </a:tblGrid>
              <a:tr h="569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Ventilação em prematuros extremos e função respiratória aos 8 anos.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Autor(es): </a:t>
                      </a:r>
                      <a:r>
                        <a:rPr kumimoji="0" lang="pt-BR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Doyle LW, Carse E, Adams AM, Ranganathan S et al. Apresentação: Ivone Natalia Solarte Agredo, Fernanda Garcez, Paulo R. Margotto</a:t>
                      </a:r>
                      <a:endParaRPr kumimoji="0" lang="pt-BR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</a:t>
                      </a:r>
                    </a:p>
                  </a:txBody>
                  <a:tcPr horzOverflow="overflow">
                    <a:lnL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4E4E4"/>
                    </a:solidFill>
                  </a:tcPr>
                </a:tc>
              </a:tr>
            </a:tbl>
          </a:graphicData>
        </a:graphic>
      </p:graphicFrame>
      <p:pic>
        <p:nvPicPr>
          <p:cNvPr id="55307" name="Picture 14" descr="link2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954963" y="6313488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8" name="Text Box 32"/>
          <p:cNvSpPr txBox="1">
            <a:spLocks noChangeArrowheads="1"/>
          </p:cNvSpPr>
          <p:nvPr/>
        </p:nvSpPr>
        <p:spPr bwMode="auto">
          <a:xfrm>
            <a:off x="3627438" y="708025"/>
            <a:ext cx="16192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3399"/>
                </a:solidFill>
              </a:rPr>
              <a:t>POLÊMICA!!!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12750" y="1901825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</a:pP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Cerça de 50% dos bebês prematuros extremos com SDR falham ao suporte não invasivo</a:t>
            </a:r>
          </a:p>
          <a:p>
            <a:pPr>
              <a:lnSpc>
                <a:spcPct val="80000"/>
              </a:lnSpc>
            </a:pP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Objetivo da Ventilação Mecânica(VM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): proporcionar uma troca de gases sanguíneos "aceitável", minimizando o risco de lesões pulmonares, hipocapnias e distúrbios circulatórios</a:t>
            </a:r>
          </a:p>
          <a:p>
            <a:pPr algn="just">
              <a:lnSpc>
                <a:spcPct val="80000"/>
              </a:lnSpc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Princípio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recrutar pulmão atelectasiado pela inflação e otimização do volume do pulmão para uma distribuição uniforme de volumes corrente a pressões ajustadas para impedir a atelectasia e a hiperinsuflação com exigência mínima do oxigênio.</a:t>
            </a:r>
          </a:p>
          <a:p>
            <a:pPr algn="just">
              <a:lnSpc>
                <a:spcPct val="80000"/>
              </a:lnSpc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Evitando: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Hiperinflação (vazamento de ar),pressão baixa (aletectasias), Volumes correntes (VC) altos (hipocapnia), VC inadequadamente baixos após melhora da complacência pulmonar  (aumento do trabalho da respiração, agitação do bebê, hipercapnia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</a:p>
          <a:p>
            <a:pPr algn="just"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6323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98538" y="43656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6324" name="Text Box 6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534988" y="1233488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Modos de ventilação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-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ventilação com pressão limitada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     -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ventilação com volume alvo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(os volumes podem aumentar perigosamente durante a melhora da complacência pulmonar após a remoção do fluido pulmonar ou a administração do surfactante)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7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       -ventilação oscilatória de alta freqüência (VOAF): quando são necessárias pressões elevadas para conseguir inflação pulmonar adequada (</a:t>
            </a: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Permite a troca de gases com volumes correntes muito baixos)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7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Qualquer que seja o modo padrão aceito de ventilação na sua Unidade, é importante que toda a Equipe esteja familiarizada com o seu uso</a:t>
            </a:r>
          </a:p>
          <a:p>
            <a:pPr>
              <a:lnSpc>
                <a:spcPct val="80000"/>
              </a:lnSpc>
            </a:pPr>
            <a:r>
              <a:rPr sz="17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Extubação:</a:t>
            </a:r>
            <a:r>
              <a:rPr sz="17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o mais precoce possível, principalmente nos RN cujas mães apresentaram corioamnionite.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Segundo Bancalari e Claure, os preditores de sucesso na extubação são: nível de FiO2 e suporte ventilatório </a:t>
            </a:r>
          </a:p>
          <a:p>
            <a:pPr lvl="1">
              <a:lnSpc>
                <a:spcPct val="80000"/>
              </a:lnSpc>
            </a:pP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FiO2: 30 – 40%; FR&lt; 15; PIP: 15 cmH2O; Níveis de gases aceitáveis; (MAP:7-8  cmH2O</a:t>
            </a:r>
          </a:p>
          <a:p>
            <a:pPr lvl="1" algn="ctr">
              <a:lnSpc>
                <a:spcPct val="80000"/>
              </a:lnSpc>
              <a:buFont typeface="StarSymbol"/>
              <a:buNone/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Manter a estabilidade dos RN prematuros extremos no respirador por mais tempo não melhora a chance de sucesso da extubação</a:t>
            </a:r>
          </a:p>
          <a:p>
            <a:pPr lvl="1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A randomized trial of delayed extubation for the reduction of reintubation in extremely preterm infants.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Danan C, et al. Pulmonol. 2008 Feb;43(2):117-24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</a:t>
            </a:r>
          </a:p>
          <a:p>
            <a:pPr>
              <a:lnSpc>
                <a:spcPct val="80000"/>
              </a:lnSpc>
            </a:pPr>
            <a:endParaRPr sz="15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57347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14450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7348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04813" y="1206500"/>
            <a:ext cx="8229600" cy="5313363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</a:t>
            </a:r>
            <a:r>
              <a:rPr sz="16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Marcadores de sucesso de extubação:</a:t>
            </a:r>
          </a:p>
          <a:p>
            <a:pPr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Markers of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Successful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Extubation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 in Extremely Preterm Infants, and Morbidity After Failed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Extubation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.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Chawla S</a:t>
            </a: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et al J Pediatr. 2017 Jun 6. pii: S0022-3476(17)30597-8</a:t>
            </a:r>
            <a:r>
              <a:rPr sz="1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</a:p>
          <a:p>
            <a:pPr>
              <a:lnSpc>
                <a:spcPct val="80000"/>
              </a:lnSpc>
            </a:pP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maior idade gestacional,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maior Apgar aos 5 minutos,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maior pH antes da extubação;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menor pico de FiO2 24 horas antes da extubação,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menor PaCO2, 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menor FiO2,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altLang="ja-JP" sz="1200" b="1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                                        Classificação AIG</a:t>
            </a:r>
            <a:r>
              <a:rPr altLang="ja-JP" sz="1200" smtClean="0">
                <a:latin typeface="Constantia" pitchFamily="18" charset="0"/>
                <a:ea typeface="MS PGothic" pitchFamily="34" charset="-128"/>
                <a:cs typeface="Mangal" pitchFamily="18" charset="0"/>
              </a:rPr>
              <a:t> (o PIG associar-se a um menor crescimento pulmonar)</a:t>
            </a:r>
          </a:p>
          <a:p>
            <a:pPr>
              <a:lnSpc>
                <a:spcPct val="80000"/>
              </a:lnSpc>
              <a:buFont typeface="StarSymbol"/>
              <a:buNone/>
            </a:pPr>
            <a:endParaRPr altLang="ja-JP" sz="1200" smtClean="0">
              <a:latin typeface="Constantia" pitchFamily="18" charset="0"/>
              <a:ea typeface="MS PGothic" pitchFamily="34" charset="-128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altLang="ko-KR" sz="1600" b="1" smtClean="0">
                <a:solidFill>
                  <a:srgbClr val="0000FF"/>
                </a:solidFill>
                <a:latin typeface="Constantia" pitchFamily="18" charset="0"/>
                <a:ea typeface="Gulim" pitchFamily="34" charset="-127"/>
                <a:cs typeface="Mangal" pitchFamily="18" charset="0"/>
              </a:rPr>
              <a:t>CPAP nasal faixa de 7-9 cmH2O  foi mais eficaz na redução do insucesso da extubação  em relação a CPAP nasal com 4-6cmH20 em recém-nascidos com lesão pulmonar residual, sem evidência de efeitos adversos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ventilação com pressão positiva intermitente nasal (NIPPV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 versus pressão positiva continua nasal (CPAPn) em  RN prematuros </a:t>
            </a: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após extubação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foi mais benéfica</a:t>
            </a:r>
          </a:p>
        </p:txBody>
      </p:sp>
      <p:pic>
        <p:nvPicPr>
          <p:cNvPr id="58371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00150" y="9525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58372" name="Text Box 4"/>
          <p:cNvSpPr txBox="1">
            <a:spLocks/>
          </p:cNvSpPr>
          <p:nvPr/>
        </p:nvSpPr>
        <p:spPr bwMode="auto">
          <a:xfrm>
            <a:off x="0" y="-141288"/>
            <a:ext cx="8229600" cy="1141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0004" tIns="44997" rIns="90004" bIns="44997"/>
          <a:lstStyle/>
          <a:p>
            <a:pPr eaLnBrk="0" hangingPunct="0"/>
            <a:r>
              <a:rPr lang="pt-BR" sz="5000">
                <a:solidFill>
                  <a:srgbClr val="FF3399"/>
                </a:solidFill>
                <a:latin typeface="Calibri" pitchFamily="34" charset="0"/>
                <a:ea typeface="Microsoft YaHei" pitchFamily="34" charset="-122"/>
                <a:cs typeface="Mangal" pitchFamily="18" charset="0"/>
              </a:rPr>
              <a:t>SDR</a:t>
            </a:r>
          </a:p>
        </p:txBody>
      </p:sp>
      <p:graphicFrame>
        <p:nvGraphicFramePr>
          <p:cNvPr id="162844" name="Group 28"/>
          <p:cNvGraphicFramePr>
            <a:graphicFrameLocks noGrp="1"/>
          </p:cNvGraphicFramePr>
          <p:nvPr/>
        </p:nvGraphicFramePr>
        <p:xfrm>
          <a:off x="315913" y="2184400"/>
          <a:ext cx="8709025" cy="641350"/>
        </p:xfrm>
        <a:graphic>
          <a:graphicData uri="http://schemas.openxmlformats.org/drawingml/2006/table">
            <a:tbl>
              <a:tblPr/>
              <a:tblGrid>
                <a:gridCol w="2903537"/>
                <a:gridCol w="2901950"/>
                <a:gridCol w="2903538"/>
              </a:tblGrid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Marcadores de extubação com sucesso nos recém-nascidos extremamente prematuros e morbidade após falha de extubação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Chawla S et al. Apresentação: Fellipe Marques, Isabela Frota, Letícia Braga ,Rayssa Carvalho, Paulo R. Margotto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4"/>
                        </a:rPr>
                        <a:t>  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58383" name="Picture 8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273925" y="230346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4" name="Picture 32" descr="Clique aqui para ver o artigo">
            <a:hlinkClick r:id="rId6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418513" y="61928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8385" name="Picture 53" descr="Clique aqui para ver o artigo">
            <a:hlinkClick r:id="rId7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366125" y="55499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17500" y="1144588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</a:pPr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Terapia com Cafeína</a:t>
            </a:r>
          </a:p>
          <a:p>
            <a:pPr algn="just">
              <a:lnSpc>
                <a:spcPct val="80000"/>
              </a:lnSpc>
            </a:pPr>
            <a:r>
              <a:rPr sz="18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Facilitou a extubação precoce com uma redução significativa da DBP, e o seguimento aos 18 meses mostrou uma redução na neuro-incapacidade.</a:t>
            </a:r>
          </a:p>
          <a:p>
            <a:pPr algn="just">
              <a:lnSpc>
                <a:spcPct val="80000"/>
              </a:lnSpc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Estudos recentes dão apoio ao seu uso mais precoce em termos de prevenção de DBP</a:t>
            </a:r>
          </a:p>
          <a:p>
            <a:pPr algn="just"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Estudo de Davis PG et al  (2010), iniciando a cafeína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&lt;=3 dias versos &gt;3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dias, mostrou  que os que receberam mais precocemente ficaram menos tempo em ventilação mecânica e menos tempo em pressão positiva. </a:t>
            </a:r>
            <a:r>
              <a:rPr lang="en-US"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Parece que o uso precoce é bom</a:t>
            </a:r>
            <a:r>
              <a:rPr lang="en-US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</a:t>
            </a:r>
            <a:r>
              <a:rPr lang="en-US"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Caffeine</a:t>
            </a:r>
            <a:r>
              <a:rPr lang="en-US"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 for Apnea of Prematurity trial: benefits may vary in subgroups.</a:t>
            </a:r>
            <a:r>
              <a:rPr lang="en-US"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en-US"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Davis PG et al. 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J Pediatr. 2010 Mar;156(3):382-7. </a:t>
            </a:r>
          </a:p>
          <a:p>
            <a:pPr algn="just"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Analisando os estudos restropectivos, como o de Lodha e tal, incluindo 5101 prematuros com cafeína precoce (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primeiros 2 dias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), foi observado menos morte ou displasia broncopulmonar (OR=0,81 com IC a 95% de 0,67-0,98) e menos canal arterial patente (OR: 0,74 com IC a 05% de 0,062-0,89) 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Association of early 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caffeine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 administration and neonatal outcomes in very preterm neonates.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Lodha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A et al. (Rede Canadense de Neonatologia) JAMA Pediatr.2015Jan;169(1):33-8. 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Artigo Integral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!</a:t>
            </a:r>
            <a:endParaRPr sz="20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400" b="1" smtClean="0">
              <a:solidFill>
                <a:srgbClr val="0000FF"/>
              </a:solidFill>
              <a:latin typeface="Constantia" pitchFamily="18" charset="0"/>
              <a:ea typeface="Gulim" pitchFamily="34" charset="-127"/>
              <a:cs typeface="Mangal" pitchFamily="18" charset="0"/>
            </a:endParaRPr>
          </a:p>
        </p:txBody>
      </p:sp>
      <p:pic>
        <p:nvPicPr>
          <p:cNvPr id="59395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68388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5">
            <a:lum bright="18000"/>
          </a:blip>
          <a:srcRect/>
          <a:stretch>
            <a:fillRect/>
          </a:stretch>
        </p:blipFill>
        <p:spPr bwMode="auto">
          <a:xfrm>
            <a:off x="7543800" y="139700"/>
            <a:ext cx="12477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176213" y="2024063"/>
            <a:ext cx="8229600" cy="5907087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buFont typeface="StarSymbol"/>
              <a:buNone/>
            </a:pPr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   Terapia com Cafeína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Facilitar o desmame da ventilação mecânica (VM); nos RN&lt;1250G com alto risco de VM tratados com apoio respiratório não invasivo invasivo (Consenso Europeu)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Dobson NR  et al (2014) , incluindo 62056 RN de muito baixo peso recebendo cafeína precoce (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primeiros 3 dias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), relataram</a:t>
            </a:r>
          </a:p>
          <a:p>
            <a:pPr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Displasia broncopulmonar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(23,1% versos 30,7% e OR de 0,68 com IC a 95% de 0,63-0,73), </a:t>
            </a:r>
          </a:p>
          <a:p>
            <a:pPr>
              <a:lnSpc>
                <a:spcPct val="80000"/>
              </a:lnSpc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tempo em ventilação mecânica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(média de diferença de 6 dias, com P&lt;0,001),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menos canal arterial patente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(OR de 0,60 com IC a 95% de 0,55-0,65) 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Trends in caffeine use and association between clinical outcomes and timing of therapy in very low birth weight infants.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Dobson NRet al J Pediatr. 2014 May;164(5):992-998.e3.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Artigo Integral!</a:t>
            </a:r>
            <a:r>
              <a:rPr sz="20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)</a:t>
            </a:r>
            <a:endParaRPr sz="2000" smtClean="0">
              <a:solidFill>
                <a:schemeClr val="tx1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2000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0419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7400" y="80010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481888" y="728663"/>
            <a:ext cx="1247775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307975" y="1585913"/>
            <a:ext cx="8229600" cy="438943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Terapia com Cafeína aumenta o sucesso da administração menos invasiva do surfactante (Mini-Insure)?</a:t>
            </a:r>
          </a:p>
          <a:p>
            <a:pPr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cafeína foi incorporada na estratégia de administração do surfactante menos invasivo (através de um cateter ou tubo de alimentação ) em vários estudos, não precoce, mas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muito precoce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como no estudo de Kribs et al (2015): 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Nonintubated Surfactant Application vs Conventional Therapy in Extremely Preterm Infants: A Randomized Clinical Trial.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Kribs A 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et  al. JAMA Pediatr. 2015 Aug;169(8):723-30.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Artigo Integral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!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>
              <a:lnSpc>
                <a:spcPct val="80000"/>
              </a:lnSpc>
            </a:pP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No estudo de Klebermass-Scherehof K et al (2013), a cafeína foi administrada na dose de 20mg/kg com 10 minutos de vida na Sala de Parto (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Less invasive surfactant administration in extremely preterm infants: impact on mortality andmorbidity.</a:t>
            </a:r>
            <a:r>
              <a:rPr sz="20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Klebermass-Schrehof Ket al. Neonatology. </a:t>
            </a:r>
            <a:r>
              <a:rPr sz="20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2013;103(4):252-8). </a:t>
            </a:r>
          </a:p>
          <a:p>
            <a:pPr>
              <a:lnSpc>
                <a:spcPct val="80000"/>
              </a:lnSpc>
            </a:pPr>
            <a:r>
              <a:rPr sz="16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Segundo Hector Boix (Espanha):o que sabemos hoje sobre a cafeína:  é segura, reduz a displasia broncopulmonar, reduz os dias de ventilação mecânica, reduz os dias em ventilação por pressão positiva, reduz os dias em oxigênio, parece uma boa combinação com a ventilação não invasiva e com a administração surfactante minimamente invasiva e parece que o uso precoce (&lt;2-3 dias) é melhor do que o uso tardia.</a:t>
            </a:r>
          </a:p>
        </p:txBody>
      </p:sp>
      <p:pic>
        <p:nvPicPr>
          <p:cNvPr id="61443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98538" y="436563"/>
            <a:ext cx="7461250" cy="1176337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pic>
        <p:nvPicPr>
          <p:cNvPr id="61444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896225" y="0"/>
            <a:ext cx="1247775" cy="119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5" name="Picture 8" descr="link2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46075" y="5510213"/>
            <a:ext cx="352425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46" name="Picture 22" descr="Clique aqui para ver o artigo">
            <a:hlinkClick r:id="rId8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4163" y="4087813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395288" y="1989138"/>
            <a:ext cx="8389937" cy="4868862"/>
          </a:xfrm>
          <a:solidFill>
            <a:schemeClr val="bg1"/>
          </a:solidFill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Hipercapnia moderada (até 55 mmHg) foi considerada tolerável durante o desmame da VM, desde que o pH fosse aceitável (acima de 7,22), a fim de reduzir o tempo gasto na VM.</a:t>
            </a:r>
          </a:p>
          <a:p>
            <a:pPr algn="just">
              <a:lnSpc>
                <a:spcPct val="80000"/>
              </a:lnSpc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RN abaixo de </a:t>
            </a:r>
            <a:r>
              <a:rPr sz="13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1500g </a:t>
            </a:r>
            <a:r>
              <a:rPr sz="13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  <a:sym typeface="Wingdings" pitchFamily="2" charset="2"/>
              </a:rPr>
              <a:t>(idade gestacional≤30 semanas):</a:t>
            </a: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  <a:sym typeface="Wingdings" pitchFamily="2" charset="2"/>
              </a:rPr>
              <a:t> 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evidenciou o baixo fluxo sanguíneo cerebral nos pré-termos ao nascer com aumento  nos primeiros 3 dias de vida, mostrando o ciclo da isquemia-reperfusão no desencadeamento da hemorragia intraventricular nos pré-termos. </a:t>
            </a:r>
          </a:p>
          <a:p>
            <a:pPr algn="just">
              <a:lnSpc>
                <a:spcPct val="80000"/>
              </a:lnSpc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mostrou que o aumento dos níveis de CO2 , coincide com a fase de reperfusão sistêmica e cerebral e pode também aumentar a reperfusão cerebral nos pacientes que subsequentemente desenvolveram hemorragia peri/intraventricular </a:t>
            </a:r>
          </a:p>
          <a:p>
            <a:pPr algn="just">
              <a:lnSpc>
                <a:spcPct val="80000"/>
              </a:lnSpc>
            </a:pPr>
            <a:r>
              <a:rPr lang="pt-PT"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PaCO2 &gt;52mmHg, há uma correlação muito forte com o FSC (50% da variabilidade do FSC pode ser explicada pelas mudanças na PaCO2).</a:t>
            </a: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3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</a:t>
            </a:r>
            <a:r>
              <a:rPr sz="18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CO2 é o mais potente regulador do fluxo sanguíneo cerebral (FSC)</a:t>
            </a:r>
          </a:p>
          <a:p>
            <a:pPr algn="just">
              <a:lnSpc>
                <a:spcPct val="80000"/>
              </a:lnSpc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Interessante que </a:t>
            </a:r>
            <a:r>
              <a:rPr sz="13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partir do 2º - 3º  dia é que </a:t>
            </a:r>
            <a:r>
              <a:rPr lang="pt-PT" sz="13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vasculatura cerebral do recém-nascido pré-termo exibe a reatividade esperada a PaCO2 acima do limiar de 51-53 mmHg</a:t>
            </a:r>
          </a:p>
          <a:p>
            <a:pPr algn="just">
              <a:lnSpc>
                <a:spcPct val="80000"/>
              </a:lnSpc>
            </a:pPr>
            <a:r>
              <a:rPr lang="pt-PT"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  PaCO2 ELEVADA pode até ser protetora para os pulmões, no entanto é necessário encontrar um equilíbrio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lang="pt-PT"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estes RN (500-1500g) seria sábio evitar que o PaCO2 não ultrapasse 52 mmg Hg nos primeiros 3-4 dias de vida.</a:t>
            </a:r>
            <a:endParaRPr lang="pt-PT"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lang="pt-PT"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lang="pt-PT"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0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2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2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1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graphicFrame>
        <p:nvGraphicFramePr>
          <p:cNvPr id="168975" name="Group 15"/>
          <p:cNvGraphicFramePr>
            <a:graphicFrameLocks noGrp="1"/>
          </p:cNvGraphicFramePr>
          <p:nvPr/>
        </p:nvGraphicFramePr>
        <p:xfrm>
          <a:off x="0" y="1273175"/>
          <a:ext cx="8964613" cy="701675"/>
        </p:xfrm>
        <a:graphic>
          <a:graphicData uri="http://schemas.openxmlformats.org/drawingml/2006/table">
            <a:tbl>
              <a:tblPr/>
              <a:tblGrid>
                <a:gridCol w="2987675"/>
                <a:gridCol w="2989263"/>
                <a:gridCol w="2987675"/>
              </a:tblGrid>
              <a:tr h="2238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Mudan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as na circula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ão e hemorragia intracraniana ((22o Congresso Brasileiro de Perinatologia, 19-22 de novembro de 2014, Bras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lia)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Geneva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Shahab Noori (EUA). Realizado por 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onstantia" pitchFamily="18" charset="0"/>
                        <a:ea typeface="Microsoft YaHei" pitchFamily="34" charset="-122"/>
                        <a:cs typeface="Mangal" pitchFamily="18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413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ea typeface="Microsoft YaHei" pitchFamily="34" charset="-122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</a:rPr>
                        <a:t> </a:t>
                      </a:r>
                      <a:r>
                        <a:rPr kumimoji="0" lang="pt-BR" sz="10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Constantia"/>
                          <a:ea typeface="Microsoft YaHei" pitchFamily="34" charset="-122"/>
                          <a:cs typeface="Times New Roman" pitchFamily="18" charset="0"/>
                        </a:rPr>
                        <a:t>          </a:t>
                      </a:r>
                      <a:endParaRPr kumimoji="0" lang="pt-BR" sz="10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ea typeface="Microsoft YaHei" pitchFamily="34" charset="-122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2477" name="Picture 14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26288" y="1409700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2478" name="Picture 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6325" y="0"/>
            <a:ext cx="7254875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ext Box 2"/>
          <p:cNvSpPr txBox="1">
            <a:spLocks noGrp="1"/>
          </p:cNvSpPr>
          <p:nvPr>
            <p:ph type="body" idx="1"/>
          </p:nvPr>
        </p:nvSpPr>
        <p:spPr bwMode="auto">
          <a:xfrm>
            <a:off x="474663" y="1216025"/>
            <a:ext cx="8229600" cy="4389438"/>
          </a:xfrm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                      Esteróides pós-natais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Os </a:t>
            </a:r>
            <a:r>
              <a:rPr sz="13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esteróides inalatórios 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podem ser recomendados para o uso de rotina para reduzir a DBP até que outros dados de segurança estejam disponíveis(:redução da DBP (OR:0,71-ic:0,53-0.97)porém com mais morte)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Budesonida + surfactante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incidência  de DBP/morte foi de 42% versos 66%  no grupo controle</a:t>
            </a: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Reduz a inflamação pulmonar durante a fase aguda da SDR e limita potencialmente o tempo em VM</a:t>
            </a:r>
          </a:p>
          <a:p>
            <a:pPr>
              <a:lnSpc>
                <a:spcPct val="80000"/>
              </a:lnSpc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Considerar o uso no RN dependente do ventilador após 1-2 semanas.</a:t>
            </a:r>
          </a:p>
          <a:p>
            <a:pPr>
              <a:lnSpc>
                <a:spcPct val="80000"/>
              </a:lnSpc>
            </a:pPr>
            <a:r>
              <a:rPr sz="15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Recém-nascidos com mais de 10 dias em ventilação mecânica  com FiO2 acima de 30%, pressão média das vias aéreas (MAP) &gt;9cmH2O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dexametasona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nas seguintes doses (Doyle e cl):Dose total:-0,89mg/kg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 -0,15mg/kg/dia-3 dias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-0,10mg/kg/dia-3 dias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 -0,05mg/kg/dia-2 dias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     -0,02mg/kg/dia-2 dias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5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Mais recentemente tem sido usado uma Calculadora de estimação de risco de morte/desabilidade (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BPD Outcome Estimator</a:t>
            </a:r>
            <a:r>
              <a:rPr sz="15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):</a:t>
            </a:r>
            <a:r>
              <a:rPr sz="15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DBP grave+ moderada&gt;50%: Usa esteróide</a:t>
            </a:r>
            <a:r>
              <a:rPr sz="15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algn="ctr">
              <a:lnSpc>
                <a:spcPct val="80000"/>
              </a:lnSpc>
            </a:pPr>
            <a:endParaRPr sz="15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3491" name="Título 1"/>
          <p:cNvPicPr>
            <a:picLocks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52513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3492" name="Line 6"/>
          <p:cNvSpPr>
            <a:spLocks noChangeShapeType="1"/>
          </p:cNvSpPr>
          <p:nvPr/>
        </p:nvSpPr>
        <p:spPr bwMode="auto">
          <a:xfrm flipV="1">
            <a:off x="728663" y="6149975"/>
            <a:ext cx="808037" cy="149225"/>
          </a:xfrm>
          <a:prstGeom prst="line">
            <a:avLst/>
          </a:prstGeom>
          <a:noFill/>
          <a:ln w="57150">
            <a:solidFill>
              <a:srgbClr val="FF3399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63493" name="Text Box 7"/>
          <p:cNvSpPr txBox="1">
            <a:spLocks noChangeArrowheads="1"/>
          </p:cNvSpPr>
          <p:nvPr/>
        </p:nvSpPr>
        <p:spPr bwMode="auto">
          <a:xfrm>
            <a:off x="1498600" y="6037263"/>
            <a:ext cx="2201863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1200"/>
              <a:t>Use com o eslide em exibição</a:t>
            </a:r>
            <a:endParaRPr lang="pt-BR"/>
          </a:p>
        </p:txBody>
      </p:sp>
      <p:pic>
        <p:nvPicPr>
          <p:cNvPr id="63494" name="Picture 9" descr="Clique aqui para ver o arti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8163" y="1863725"/>
            <a:ext cx="3111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3495" name="AutoShape 29"/>
          <p:cNvSpPr>
            <a:spLocks/>
          </p:cNvSpPr>
          <p:nvPr/>
        </p:nvSpPr>
        <p:spPr bwMode="auto">
          <a:xfrm>
            <a:off x="8555038" y="1582738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63496" name="AutoShape 30"/>
          <p:cNvSpPr>
            <a:spLocks/>
          </p:cNvSpPr>
          <p:nvPr/>
        </p:nvSpPr>
        <p:spPr bwMode="auto">
          <a:xfrm>
            <a:off x="377825" y="1530350"/>
            <a:ext cx="152400" cy="914400"/>
          </a:xfrm>
          <a:prstGeom prst="leftBrace">
            <a:avLst>
              <a:gd name="adj1" fmla="val 50000"/>
              <a:gd name="adj2" fmla="val 50000"/>
            </a:avLst>
          </a:prstGeom>
          <a:noFill/>
          <a:ln w="38100">
            <a:solidFill>
              <a:srgbClr val="0000FF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668338" y="1539875"/>
            <a:ext cx="8229600" cy="5318125"/>
          </a:xfrm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80000"/>
              </a:lnSpc>
              <a:buFont typeface="StarSymbol"/>
              <a:buNone/>
            </a:pPr>
            <a:r>
              <a:rPr lang="en-US"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Calculadora da National Institute of Child Health and Human Development (NICHD).</a:t>
            </a:r>
            <a:endParaRPr sz="1800" b="1" smtClean="0">
              <a:solidFill>
                <a:srgbClr val="0000FF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Estimativa do risco de DBP: 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2"/>
              </a:rPr>
              <a:t>https://neonatal.rti.org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 Ir em TOOLS-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  <a:hlinkClick r:id="rId3"/>
              </a:rPr>
              <a:t>BPD Outcome Estimator</a:t>
            </a:r>
            <a:r>
              <a:rPr sz="16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– Vai abri uma calculadora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</a:t>
            </a:r>
            <a:r>
              <a:rPr sz="13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Ao somar os riscos DBP moderada e DBP grave o resultado deve ser &gt; 50% para indicar uso de corticóide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No caso da Valentina , filha de Kelly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Gestacional age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 26 semanas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Peso ao nascer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:</a:t>
            </a:r>
            <a:r>
              <a:rPr sz="13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nasceu com 425 mas como a calculadora só aceita acima de 500 gramas, colocamos 501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Sexo</a:t>
            </a:r>
            <a:r>
              <a:rPr sz="13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: feminino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Raça: Black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Dias de vida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25   (colocamos 28 porque as opções são  1,3,7,14, 21 ou 28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Tipo de assistência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IMV</a:t>
            </a:r>
          </a:p>
          <a:p>
            <a:pPr>
              <a:lnSpc>
                <a:spcPct val="80000"/>
              </a:lnSpc>
              <a:buFont typeface="StarSymbol"/>
              <a:buNone/>
            </a:pPr>
            <a:r>
              <a:rPr sz="13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FiO2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 40 (não precisa colocar %</a:t>
            </a:r>
          </a:p>
          <a:p>
            <a:pPr algn="ctr"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  </a:t>
            </a:r>
            <a:r>
              <a:rPr sz="20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soma de risco displasia  moderada + severa = 67% ou seja &gt; 50% Então: faria corticóide</a:t>
            </a:r>
          </a:p>
        </p:txBody>
      </p:sp>
      <p:pic>
        <p:nvPicPr>
          <p:cNvPr id="64515" name="Título 1"/>
          <p:cNvPicPr>
            <a:picLocks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52513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64516" name="Rectangle 5"/>
          <p:cNvSpPr>
            <a:spLocks noChangeArrowheads="1"/>
          </p:cNvSpPr>
          <p:nvPr/>
        </p:nvSpPr>
        <p:spPr bwMode="auto">
          <a:xfrm>
            <a:off x="2835275" y="1216025"/>
            <a:ext cx="25590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lnSpc>
                <a:spcPct val="80000"/>
              </a:lnSpc>
              <a:spcAft>
                <a:spcPts val="1413"/>
              </a:spcAft>
              <a:buSzPct val="45000"/>
              <a:buFont typeface="StarSymbol"/>
              <a:buNone/>
            </a:pPr>
            <a:r>
              <a:rPr lang="pt-BR" b="1">
                <a:solidFill>
                  <a:srgbClr val="0000FF"/>
                </a:solidFill>
              </a:rPr>
              <a:t>Esteróides pós-natais</a:t>
            </a:r>
          </a:p>
        </p:txBody>
      </p:sp>
      <p:pic>
        <p:nvPicPr>
          <p:cNvPr id="64517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803900" y="4478338"/>
            <a:ext cx="3078163" cy="893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457200" y="1547813"/>
            <a:ext cx="8431213" cy="5310187"/>
          </a:xfrm>
        </p:spPr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80000"/>
              </a:lnSpc>
              <a:buFont typeface="StarSymbol"/>
              <a:buNone/>
            </a:pPr>
            <a:r>
              <a:rPr sz="1800" b="1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Controle da Temperatura</a:t>
            </a:r>
            <a:r>
              <a:rPr sz="1300" i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: </a:t>
            </a: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Manter a temperatura interna entre 36,5 e 37,5° C em todos os momentos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3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1800" b="1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Primeiros Fluidos e Apoio Nutricional</a:t>
            </a:r>
          </a:p>
          <a:p>
            <a:pPr algn="just">
              <a:lnSpc>
                <a:spcPct val="80000"/>
              </a:lnSpc>
              <a:buFont typeface="StarSymbol"/>
              <a:buNone/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maioria dos bebês deve começar a receber fluidos por via intravenosa de </a:t>
            </a: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70-80 ml/kg/dia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, enquanto eles são mantidos em incubadora umidificada, </a:t>
            </a:r>
          </a:p>
          <a:p>
            <a:pPr algn="just">
              <a:lnSpc>
                <a:spcPct val="80000"/>
              </a:lnSpc>
            </a:pP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</a:t>
            </a:r>
            <a:r>
              <a:rPr sz="14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ingestão de sódio deve ser restringida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nos primeiros dias de vida e iniciada após o início da diurese, com uma monitorização cuidadosa do balanço hídrico e dos níveis de eletrólitos (B1).</a:t>
            </a:r>
          </a:p>
          <a:p>
            <a:pPr algn="just">
              <a:lnSpc>
                <a:spcPct val="80000"/>
              </a:lnSpc>
            </a:pP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nutrição por via parenteral deve ser iniciada a partir do nascimento</a:t>
            </a:r>
            <a:r>
              <a:rPr sz="1400" b="1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.</a:t>
            </a:r>
            <a:r>
              <a:rPr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A proteína pode ser iniciada na dose de 2-2,5 g/kg/dia </a:t>
            </a:r>
          </a:p>
          <a:p>
            <a:pPr algn="just">
              <a:lnSpc>
                <a:spcPct val="80000"/>
              </a:lnSpc>
            </a:pPr>
            <a:r>
              <a:rPr sz="1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 alimentação por via enteral com leite materno deve ser iniciada a partir do primeiro dia se o bebê for hemodinamicamente estável</a:t>
            </a:r>
            <a:endParaRPr sz="14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90000"/>
              </a:lnSpc>
              <a:buFont typeface="StarSymbol"/>
              <a:buNone/>
            </a:pPr>
            <a:r>
              <a:rPr sz="1800" b="1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Antibióticos</a:t>
            </a:r>
          </a:p>
          <a:p>
            <a:pPr algn="just">
              <a:lnSpc>
                <a:spcPct val="90000"/>
              </a:lnSpc>
              <a:buFont typeface="StarSymbol"/>
              <a:buNone/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Os antibióticos são freqüentemente iniciados em bebês com SDR, mas devem ser descontinuados logo que possível após a exclusão da sepse</a:t>
            </a:r>
          </a:p>
          <a:p>
            <a:pPr algn="ctr">
              <a:lnSpc>
                <a:spcPct val="90000"/>
              </a:lnSpc>
              <a:buFont typeface="StarSymbol"/>
              <a:buNone/>
            </a:pPr>
            <a:r>
              <a:rPr sz="13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  </a:t>
            </a:r>
            <a:r>
              <a:rPr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devem ser implementadas políticas para reduzir o espectro e minimizar a exposição desnecessária.</a:t>
            </a:r>
            <a:r>
              <a:rPr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</a:p>
          <a:p>
            <a:pPr algn="just">
              <a:lnSpc>
                <a:spcPct val="80000"/>
              </a:lnSpc>
            </a:pPr>
            <a:endParaRPr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</a:pP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80000"/>
              </a:lnSpc>
              <a:buFont typeface="StarSymbol"/>
              <a:buNone/>
            </a:pP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>
              <a:lnSpc>
                <a:spcPct val="80000"/>
              </a:lnSpc>
            </a:pPr>
            <a:endParaRPr sz="13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5539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 algn="just">
              <a:buFont typeface="StarSymbol"/>
              <a:buNone/>
            </a:pPr>
            <a:r>
              <a:rPr sz="2200" i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Dor e Sedação</a:t>
            </a:r>
          </a:p>
          <a:p>
            <a:pPr algn="just">
              <a:buFont typeface="StarSymbol"/>
              <a:buNone/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</a:t>
            </a:r>
            <a:r>
              <a:rPr sz="22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uso rotineiro de opióide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em recém-nascidos pré-termo fazendo uso de respirador </a:t>
            </a:r>
            <a:r>
              <a:rPr sz="2200" smtClean="0">
                <a:solidFill>
                  <a:srgbClr val="FF33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não é recomendado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).</a:t>
            </a:r>
          </a:p>
          <a:p>
            <a:pPr algn="ctr"/>
            <a:r>
              <a:rPr sz="24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Os opióides devem ser utilizados seletivamente, quando indicados pelo julgamento clínico e avaliação dos indicadores de dor</a:t>
            </a:r>
          </a:p>
          <a:p>
            <a:pPr algn="ctr">
              <a:buFont typeface="StarSymbol"/>
              <a:buNone/>
            </a:pPr>
            <a:r>
              <a:rPr sz="32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Na ausência de dor</a:t>
            </a:r>
            <a:r>
              <a:rPr sz="22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, os opióides têm sido mostrados neurotóxicos e  podem prejudicar o desenvolvimento cognitivo e comportamental</a:t>
            </a:r>
            <a:r>
              <a:rPr sz="2200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endParaRPr sz="2400" b="1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endParaRPr sz="2200" smtClean="0">
              <a:solidFill>
                <a:srgbClr val="FF0000"/>
              </a:solidFill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6563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26035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 algn="ctr">
              <a:lnSpc>
                <a:spcPct val="90000"/>
              </a:lnSpc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</a:t>
            </a:r>
            <a:r>
              <a:rPr sz="2000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tratamento da hipotensão é recomendado quando: </a:t>
            </a:r>
          </a:p>
          <a:p>
            <a:pPr algn="just">
              <a:lnSpc>
                <a:spcPct val="90000"/>
              </a:lnSpc>
            </a:pP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evidência de perfusão tecidual ruim, como: oligúria, acidose e retorno capilar ruim, em vez de valores puramente numéricos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.</a:t>
            </a:r>
          </a:p>
          <a:p>
            <a:pPr algn="ctr">
              <a:lnSpc>
                <a:spcPct val="90000"/>
              </a:lnSpc>
              <a:buFont typeface="StarSymbol"/>
              <a:buNone/>
            </a:pPr>
            <a:r>
              <a:rPr sz="18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A concentração de hemoglobina (Hb) deve ser mantida dentro dos limites normais.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Um limite de Hb sugerido para bebês recebendo suporte respiratório é 11,5 g/dl (35 % de hematócrito) na semana 1, 10 g/dl (30% de hematócrito) na semana 2 e 8,5 g/dl (25% de hematócrito) depois de 2 semanas de idade (C2).</a:t>
            </a:r>
          </a:p>
          <a:p>
            <a:pPr algn="ctr">
              <a:lnSpc>
                <a:spcPct val="90000"/>
              </a:lnSpc>
              <a:buFont typeface="StarSymbol"/>
              <a:buNone/>
            </a:pPr>
            <a:r>
              <a:rPr sz="20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  Se for decidida a tentativa de fechamento terapêutico do canal arterial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: o </a:t>
            </a:r>
            <a:r>
              <a:rPr sz="1500" b="1" smtClean="0">
                <a:solidFill>
                  <a:srgbClr val="FF3399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ibuprofeno</a:t>
            </a: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deve ser utilizado, uma vez que há menos insuficiência renal transitória ou enterocolite necrosante</a:t>
            </a:r>
          </a:p>
          <a:p>
            <a:pPr algn="just">
              <a:lnSpc>
                <a:spcPct val="90000"/>
              </a:lnSpc>
            </a:pPr>
            <a:r>
              <a:rPr sz="15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Temos usado como 2ª opção ou quando não possível o uso do ibuproeno (hiperbilirubinemia, sangramento) o </a:t>
            </a:r>
            <a:r>
              <a:rPr sz="15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PARACETAMOL</a:t>
            </a:r>
          </a:p>
          <a:p>
            <a:pPr>
              <a:lnSpc>
                <a:spcPct val="80000"/>
              </a:lnSpc>
              <a:buFont typeface="StarSymbol"/>
              <a:buNone/>
            </a:pPr>
            <a:endParaRPr sz="17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7587" name="Título 1"/>
          <p:cNvPicPr>
            <a:picLocks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0"/>
            <a:ext cx="7461250" cy="11763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73084" name="Group 28"/>
          <p:cNvGraphicFramePr>
            <a:graphicFrameLocks noGrp="1"/>
          </p:cNvGraphicFramePr>
          <p:nvPr/>
        </p:nvGraphicFramePr>
        <p:xfrm>
          <a:off x="0" y="5919788"/>
          <a:ext cx="9036050" cy="639762"/>
        </p:xfrm>
        <a:graphic>
          <a:graphicData uri="http://schemas.openxmlformats.org/drawingml/2006/table">
            <a:tbl>
              <a:tblPr/>
              <a:tblGrid>
                <a:gridCol w="3013075"/>
                <a:gridCol w="3009900"/>
                <a:gridCol w="3013075"/>
              </a:tblGrid>
              <a:tr h="442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Protocolo para o canal arterial (Apresentação)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Paulo R. Margotto</a:t>
                      </a:r>
                      <a:endParaRPr kumimoji="0" lang="pt-BR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Microsoft YaHei" pitchFamily="34" charset="-122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  <a:hlinkClick r:id="rId3"/>
                        </a:rPr>
                        <a:t>  </a:t>
                      </a:r>
                      <a:r>
                        <a:rPr kumimoji="0" lang="pt-BR" sz="23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</a:t>
                      </a:r>
                      <a:r>
                        <a:rPr kumimoji="0" lang="pt-BR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Microsoft YaHei" pitchFamily="34" charset="-122"/>
                          <a:cs typeface="Arial" pitchFamily="34" charset="0"/>
                        </a:rPr>
                        <a:t>     </a:t>
                      </a: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67598" name="Picture 9" descr="Clique aqui para ver o artigo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67563" y="6078538"/>
            <a:ext cx="371475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ext Box 3"/>
          <p:cNvSpPr txBox="1">
            <a:spLocks noGrp="1"/>
          </p:cNvSpPr>
          <p:nvPr>
            <p:ph type="body" idx="1"/>
          </p:nvPr>
        </p:nvSpPr>
        <p:spPr bwMode="auto"/>
        <p:txBody>
          <a:bodyPr numCol="1">
            <a:prstTxWarp prst="textNoShape">
              <a:avLst/>
            </a:prstTxWarp>
          </a:bodyPr>
          <a:lstStyle/>
          <a:p>
            <a:pPr algn="just">
              <a:lnSpc>
                <a:spcPct val="90000"/>
              </a:lnSpc>
              <a:buFont typeface="StarSymbol"/>
              <a:buNone/>
            </a:pPr>
            <a:endParaRPr sz="2200" i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90000"/>
              </a:lnSpc>
              <a:buFont typeface="StarSymbol"/>
              <a:buNone/>
            </a:pPr>
            <a:endParaRPr sz="2200" i="1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  <a:p>
            <a:pPr algn="just"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O surfactante pode ser utilizado na SDR complicada por </a:t>
            </a: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pneumonia congênita</a:t>
            </a:r>
          </a:p>
          <a:p>
            <a:pPr algn="just">
              <a:lnSpc>
                <a:spcPct val="90000"/>
              </a:lnSpc>
            </a:pP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terapia com surfactante pode ser utilizada para melhorar a oxigenação após a </a:t>
            </a: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hemorragia pulmonar</a:t>
            </a:r>
            <a:r>
              <a:rPr sz="22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.</a:t>
            </a:r>
          </a:p>
          <a:p>
            <a:pPr algn="just">
              <a:lnSpc>
                <a:spcPct val="90000"/>
              </a:lnSpc>
            </a:pPr>
            <a:r>
              <a:rPr sz="2200" b="1"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O uso do NOi (óxido nítrico inalado) em bebês prematuros deve limitado aos ensaios clínicos ou aos com hipoxemia grave secundária à hipertensão pulmonar documentada, principalmente naqueles com rotura prematura de membranas.</a:t>
            </a:r>
          </a:p>
          <a:p>
            <a:pPr>
              <a:lnSpc>
                <a:spcPct val="90000"/>
              </a:lnSpc>
            </a:pPr>
            <a:endParaRPr sz="22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  <p:pic>
        <p:nvPicPr>
          <p:cNvPr id="68611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6325" y="504825"/>
            <a:ext cx="7254875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 idx="4294967295"/>
          </p:nvPr>
        </p:nvSpPr>
        <p:spPr>
          <a:xfrm>
            <a:off x="457200" y="188640"/>
            <a:ext cx="7239000" cy="770344"/>
          </a:xfrm>
        </p:spPr>
        <p:txBody>
          <a:bodyPr lIns="45720" tIns="0" rIns="45720" bIns="0" anchor="b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sz="3800" b="1" cap="all" dirty="0" smtClean="0">
                <a:ln w="500">
                  <a:solidFill>
                    <a:schemeClr val="tx2">
                      <a:shade val="20000"/>
                      <a:satMod val="120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latin typeface="+mj-lt"/>
                <a:ea typeface="+mj-ea"/>
                <a:cs typeface="+mj-cs"/>
              </a:rPr>
              <a:t>Resumo das recomendações</a:t>
            </a:r>
            <a:endParaRPr sz="3800" b="1" cap="all" dirty="0">
              <a:ln w="500">
                <a:solidFill>
                  <a:schemeClr val="tx2">
                    <a:shade val="20000"/>
                    <a:satMod val="120000"/>
                  </a:schemeClr>
                </a:solidFill>
              </a:ln>
              <a:gradFill>
                <a:gsLst>
                  <a:gs pos="0">
                    <a:schemeClr val="accent4">
                      <a:tint val="13000"/>
                    </a:schemeClr>
                  </a:gs>
                  <a:gs pos="10000">
                    <a:schemeClr val="accent4">
                      <a:tint val="20000"/>
                    </a:schemeClr>
                  </a:gs>
                  <a:gs pos="49000">
                    <a:schemeClr val="accent4">
                      <a:tint val="70000"/>
                    </a:schemeClr>
                  </a:gs>
                  <a:gs pos="50000">
                    <a:schemeClr val="accent4">
                      <a:tint val="97000"/>
                    </a:schemeClr>
                  </a:gs>
                  <a:gs pos="100000">
                    <a:schemeClr val="accent4">
                      <a:tint val="20000"/>
                    </a:schemeClr>
                  </a:gs>
                </a:gsLst>
                <a:lin ang="5400000" scaled="1"/>
              </a:gradFill>
              <a:latin typeface="+mj-lt"/>
              <a:ea typeface="+mj-ea"/>
              <a:cs typeface="+mj-cs"/>
            </a:endParaRPr>
          </a:p>
        </p:txBody>
      </p:sp>
      <p:pic>
        <p:nvPicPr>
          <p:cNvPr id="69635" name="Picture 5"/>
          <p:cNvPicPr>
            <a:picLocks noChangeAspect="1" noChangeArrowheads="1"/>
          </p:cNvPicPr>
          <p:nvPr/>
        </p:nvPicPr>
        <p:blipFill>
          <a:blip r:embed="rId2">
            <a:lum contrast="-6000"/>
          </a:blip>
          <a:srcRect/>
          <a:stretch>
            <a:fillRect/>
          </a:stretch>
        </p:blipFill>
        <p:spPr bwMode="auto">
          <a:xfrm>
            <a:off x="0" y="1773238"/>
            <a:ext cx="9144000" cy="3960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/>
          <p:cNvPicPr>
            <a:picLocks noChangeAspect="1" noChangeArrowheads="1"/>
          </p:cNvPicPr>
          <p:nvPr/>
        </p:nvPicPr>
        <p:blipFill>
          <a:blip r:embed="rId2">
            <a:lum bright="-18000" contrast="24000"/>
          </a:blip>
          <a:srcRect/>
          <a:stretch>
            <a:fillRect/>
          </a:stretch>
        </p:blipFill>
        <p:spPr bwMode="auto">
          <a:xfrm>
            <a:off x="0" y="1052513"/>
            <a:ext cx="9144000" cy="4676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ext Box 2"/>
          <p:cNvSpPr txBox="1"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smtClean="0">
                <a:latin typeface="Calibri" pitchFamily="34" charset="0"/>
                <a:ea typeface="Microsoft YaHei" pitchFamily="34" charset="-122"/>
                <a:cs typeface="Mangal" pitchFamily="18" charset="0"/>
              </a:rPr>
              <a:t>Portanto...</a:t>
            </a:r>
          </a:p>
        </p:txBody>
      </p:sp>
      <p:sp>
        <p:nvSpPr>
          <p:cNvPr id="71683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184150" y="1549400"/>
            <a:ext cx="8686800" cy="5048250"/>
          </a:xfrm>
          <a:noFill/>
          <a:ln w="57150">
            <a:solidFill>
              <a:srgbClr val="FF3399"/>
            </a:solidFill>
            <a:miter lim="800000"/>
            <a:headEnd/>
            <a:tailEnd/>
          </a:ln>
        </p:spPr>
        <p:txBody>
          <a:bodyPr numCol="1">
            <a:prstTxWarp prst="textNoShape">
              <a:avLst/>
            </a:prstTxWarp>
          </a:bodyPr>
          <a:lstStyle/>
          <a:p>
            <a:pPr>
              <a:lnSpc>
                <a:spcPct val="80000"/>
              </a:lnSpc>
            </a:pPr>
            <a:r>
              <a:rPr altLang="ja-JP" sz="21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       </a:t>
            </a:r>
            <a:r>
              <a:rPr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ênfase foi da em como administrar o surfactante na era atual (seletivo precoce através do INSURE ou Técnica minimamente invasiva) e dose (100mg/kg ou 200mg/kg). A técnica INSURE (Intubação, Surfactante e Extubação em 1 hora) não tem demonstrado diminuição da displasia broncopulmonar(DBP) e DBP/morte, pneumotórax e severa hemorragia intraventricular. Ao fazer o INSURE fica  a incerteza do E (extubação), além da informação que 10% destes bebês são extubados depois de 1 hora. A nova técnica do uso do surfactante minimamente invasivo (que na nossa Unidade chamamos de Mini Insure) veio da idéia  de que é mais adequado fisiologicamente inspirar surfactante do que recebê-lo por insuflações com pressão positiva como o procedimento INSURE (a ventilação manual, pode causar lesão pulmonar e diminuir o efeito do tratamento com surfactante subsequente). Revisão sistemática canadense (Aldana-Aguire JC)  de 2017 mostrou que a técnica menos invasiva reduziu significativamente o tempo de ventilação mecânica e a DBP  quando comparada com INSURE e metanálise de Rigo V, 2016), menos morte/DBP, falha de CPAP precoce e ventilação mecânica em relação ao INSURE. Assim, a melhor alternativa nos recém-nascidos com respiração espontânea  é o uso do surfactante menos invasivo (Mini Insure) e INSURE </a:t>
            </a:r>
            <a:r>
              <a:rPr sz="150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para aqueles que apresentam falha no uso de CPAP nasal. </a:t>
            </a:r>
            <a:r>
              <a:rPr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maravilha desta técnica menos invasiva é que permite o espalhamento mais homogêneo do surfactante (</a:t>
            </a:r>
            <a:r>
              <a:rPr lang="pt-PT" altLang="ja-JP" sz="1400" dirty="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presença de pressão negativa na respiração espontânea e e a taxa de infusão lenta de surfactante). A dose inicial de 200mg/kg reduz a necessidade da segunda dose, além de rápida redução da necessidade de oxigênio e menor mortalidade às 36 semanas. Estamos usando CPAP +7, com a FiO2 </a:t>
            </a:r>
            <a:r>
              <a:rPr lang="pt-PT" altLang="ja-JP" sz="1400" dirty="0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&gt;30% </a:t>
            </a:r>
            <a:r>
              <a:rPr sz="1400" b="1" smtClean="0">
                <a:solidFill>
                  <a:schemeClr val="tx1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(RN≤ 26 sem) e &gt;40% (RN&gt;26 sem) para o uso de surfactante. A necessidade de oxigênio acima de 30% por 2 horas ocorreu significativamente mais no grupo de falha do uso de CPAP (62,9% versus 25,9%).</a:t>
            </a:r>
            <a:r>
              <a:rPr sz="1400" b="1" smtClean="0">
                <a:solidFill>
                  <a:srgbClr val="FF0000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 </a:t>
            </a:r>
            <a:r>
              <a:rPr lang="pt-PT" altLang="ja-JP" sz="1400" dirty="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A cafeína deve ser usada na extubação e precocemente nos RN &lt;1250g em suporte ventilatório não invasivo. Deve ser evitada hipercapnia permissiva nos primeiros 3 dias nos N &lt;1500g. A cânula de alto fluxo (sem diferenças com CPAP nasal, porém menos trauma nasal) não deve ser usada como suporte respiratório primário (devido a alta taxa de </a:t>
            </a:r>
            <a:r>
              <a:rPr lang="pt-PT" altLang="ja-JP" sz="140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falha :25,5</a:t>
            </a:r>
            <a:r>
              <a:rPr lang="pt-PT" altLang="ja-JP" sz="1400" dirty="0" smtClean="0">
                <a:latin typeface="Constantia" pitchFamily="18" charset="0"/>
                <a:ea typeface="Microsoft YaHei" pitchFamily="34" charset="-122"/>
                <a:cs typeface="Mangal" pitchFamily="18" charset="0"/>
              </a:rPr>
              <a:t>% versos 13,3% ) </a:t>
            </a:r>
            <a:endParaRPr sz="1400" smtClean="0">
              <a:latin typeface="Constantia" pitchFamily="18" charset="0"/>
              <a:ea typeface="Microsoft YaHei" pitchFamily="34" charset="-122"/>
              <a:cs typeface="Mangal" pitchFamily="18" charset="0"/>
            </a:endParaRPr>
          </a:p>
        </p:txBody>
      </p:sp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9" descr="1450952"/>
          <p:cNvPicPr>
            <a:picLocks noGrp="1" noChangeAspect="1" noChangeArrowheads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27013" y="138113"/>
            <a:ext cx="2825750" cy="2098675"/>
          </a:xfrm>
          <a:noFill/>
        </p:spPr>
      </p:pic>
      <p:sp>
        <p:nvSpPr>
          <p:cNvPr id="72707" name="Text Box 12"/>
          <p:cNvSpPr txBox="1">
            <a:spLocks noChangeArrowheads="1"/>
          </p:cNvSpPr>
          <p:nvPr/>
        </p:nvSpPr>
        <p:spPr bwMode="auto">
          <a:xfrm rot="-7360958">
            <a:off x="3405188" y="3948113"/>
            <a:ext cx="681037" cy="3100387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bg1"/>
            </a:solidFill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r>
              <a:rPr lang="pt-BR" sz="3200">
                <a:solidFill>
                  <a:schemeClr val="bg1"/>
                </a:solidFill>
              </a:rPr>
              <a:t>Muito Obrigado !</a:t>
            </a:r>
          </a:p>
        </p:txBody>
      </p:sp>
      <p:pic>
        <p:nvPicPr>
          <p:cNvPr id="72708" name="Picture 13" descr="C:\Documents and Settings\Usuario\Meus documentos\Minhas imagens\imagem_pp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2492375"/>
            <a:ext cx="3124200" cy="235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3157538" y="0"/>
            <a:ext cx="5986462" cy="191770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“Vocês devem nos  ajudar sempre (e jamais dificultar) </a:t>
            </a:r>
          </a:p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nossa  difícil transição da vida</a:t>
            </a:r>
          </a:p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 intra para</a:t>
            </a:r>
          </a:p>
          <a:p>
            <a:pPr algn="ctr"/>
            <a:r>
              <a:rPr lang="pt-BR" sz="2400" b="1">
                <a:solidFill>
                  <a:srgbClr val="FF3399"/>
                </a:solidFill>
                <a:latin typeface="Times New Roman" pitchFamily="18" charset="0"/>
              </a:rPr>
              <a:t> a extrauterina”</a:t>
            </a:r>
          </a:p>
        </p:txBody>
      </p:sp>
      <p:pic>
        <p:nvPicPr>
          <p:cNvPr id="72710" name="Picture 6" descr="nene021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2349500"/>
            <a:ext cx="3276600" cy="305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11" name="AutoShape 7"/>
          <p:cNvSpPr>
            <a:spLocks noChangeArrowheads="1"/>
          </p:cNvSpPr>
          <p:nvPr/>
        </p:nvSpPr>
        <p:spPr bwMode="auto">
          <a:xfrm>
            <a:off x="8229600" y="584200"/>
            <a:ext cx="914400" cy="609600"/>
          </a:xfrm>
          <a:prstGeom prst="cloudCallout">
            <a:avLst>
              <a:gd name="adj1" fmla="val -50000"/>
              <a:gd name="adj2" fmla="val 217708"/>
            </a:avLst>
          </a:prstGeom>
          <a:solidFill>
            <a:srgbClr val="FF0066"/>
          </a:solidFill>
          <a:ln w="9525">
            <a:solidFill>
              <a:srgbClr val="FFFF66"/>
            </a:solidFill>
            <a:round/>
            <a:headEnd/>
            <a:tailEnd/>
          </a:ln>
        </p:spPr>
        <p:txBody>
          <a:bodyPr/>
          <a:lstStyle/>
          <a:p>
            <a:pPr algn="ctr"/>
            <a:endParaRPr lang="pt-BR" sz="2400">
              <a:solidFill>
                <a:srgbClr val="FFFF66"/>
              </a:solidFill>
              <a:latin typeface="Times New Roman" pitchFamily="18" charset="0"/>
            </a:endParaRPr>
          </a:p>
        </p:txBody>
      </p:sp>
      <p:sp>
        <p:nvSpPr>
          <p:cNvPr id="72712" name="Text Box 8"/>
          <p:cNvSpPr txBox="1">
            <a:spLocks noChangeArrowheads="1"/>
          </p:cNvSpPr>
          <p:nvPr/>
        </p:nvSpPr>
        <p:spPr bwMode="auto">
          <a:xfrm>
            <a:off x="4264025" y="5897563"/>
            <a:ext cx="2965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>
                <a:hlinkClick r:id="rId5"/>
              </a:rPr>
              <a:t>www.paulomargotto.com.br</a:t>
            </a:r>
            <a:endParaRPr lang="pt-BR"/>
          </a:p>
          <a:p>
            <a:pPr algn="ctr"/>
            <a:r>
              <a:rPr lang="pt-BR">
                <a:hlinkClick r:id="rId6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9" name="Text Box 3"/>
          <p:cNvSpPr txBox="1">
            <a:spLocks noGrp="1"/>
          </p:cNvSpPr>
          <p:nvPr>
            <p:ph type="body" idx="1"/>
          </p:nvPr>
        </p:nvSpPr>
        <p:spPr bwMode="auto">
          <a:xfrm>
            <a:off x="422275" y="5338763"/>
            <a:ext cx="8229600" cy="3352800"/>
          </a:xfrm>
          <a:noFill/>
        </p:spPr>
        <p:txBody>
          <a:bodyPr numCol="1">
            <a:prstTxWarp prst="textNoShape">
              <a:avLst/>
            </a:prstTxWarp>
          </a:bodyPr>
          <a:lstStyle/>
          <a:p>
            <a:pPr algn="ctr">
              <a:buFont typeface="StarSymbol"/>
              <a:buNone/>
            </a:pPr>
            <a:r>
              <a:rPr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Drs. Anderson, José Mariano, Paulo R. Margotto,Vanessa e Márcio Pablo</a:t>
            </a:r>
          </a:p>
          <a:p>
            <a:pPr algn="ctr">
              <a:buFont typeface="StarSymbol"/>
              <a:buNone/>
            </a:pPr>
            <a:r>
              <a:rPr smtClean="0">
                <a:solidFill>
                  <a:srgbClr val="0000FF"/>
                </a:solidFill>
                <a:latin typeface="Constantia" pitchFamily="18" charset="0"/>
                <a:ea typeface="Microsoft YaHei" pitchFamily="34" charset="-122"/>
                <a:cs typeface="Mangal" pitchFamily="18" charset="0"/>
              </a:rPr>
              <a:t>(5/10/2017)</a:t>
            </a:r>
          </a:p>
        </p:txBody>
      </p:sp>
      <p:pic>
        <p:nvPicPr>
          <p:cNvPr id="101381" name="Picture 5" descr="20171005_2129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750" y="998538"/>
            <a:ext cx="7508875" cy="42243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Padrão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adrão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2779</TotalTime>
  <Words>7196</Words>
  <Application>Microsoft Office PowerPoint</Application>
  <PresentationFormat>Apresentação na tela (4:3)</PresentationFormat>
  <Paragraphs>623</Paragraphs>
  <Slides>70</Slides>
  <Notes>3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70</vt:i4>
      </vt:variant>
    </vt:vector>
  </HeadingPairs>
  <TitlesOfParts>
    <vt:vector size="72" baseType="lpstr">
      <vt:lpstr>Padrão</vt:lpstr>
      <vt:lpstr>Padrão 1</vt:lpstr>
      <vt:lpstr>SÍNDROME DO DESCONFORTO RESPIRATÓRIO (SDR) O QUE FAZEMOS  Diretrizes do Consenso Europeu/2016 European Consensus Guidelines on the Management of Respiratory Distress Syndrome - 2016 Update. Sweet DG, et al. Neonatology 2017;111:107-125. Artigo Integral!</vt:lpstr>
      <vt:lpstr>Slide 2</vt:lpstr>
      <vt:lpstr>SDR</vt:lpstr>
      <vt:lpstr>SDR</vt:lpstr>
      <vt:lpstr>SDR</vt:lpstr>
      <vt:lpstr>SDR</vt:lpstr>
      <vt:lpstr>Slide 7</vt:lpstr>
      <vt:lpstr>Slide 8</vt:lpstr>
      <vt:lpstr>Uso de corticoide após 34 semanas:  as evidências mostram benefício perinatal?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O QUE FAZEMOS NO HMIB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Outras morbidades neonatais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Resumo das recomendações</vt:lpstr>
      <vt:lpstr>Slide 67</vt:lpstr>
      <vt:lpstr>Portanto...</vt:lpstr>
      <vt:lpstr>Slide 69</vt:lpstr>
      <vt:lpstr>Slide 70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ESTUDO CLÍNICO E EPIDEMIOLÓGICO DOS CASOS DE BRONQUIOLITE VIRAL AGUDA EM PACIENTES INTERNADOS NO HOSPITAL MATERNO INFANTIL DE BRASÍLIA</dc:title>
  <dc:creator>Caíque Acácio Goncalves acacio</dc:creator>
  <cp:lastModifiedBy>Paulo</cp:lastModifiedBy>
  <cp:revision>51</cp:revision>
  <dcterms:modified xsi:type="dcterms:W3CDTF">2017-10-07T00:32:33Z</dcterms:modified>
</cp:coreProperties>
</file>