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xls" ContentType="application/vnd.ms-exce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06" r:id="rId1"/>
    <p:sldMasterId id="2147483818" r:id="rId2"/>
  </p:sldMasterIdLst>
  <p:notesMasterIdLst>
    <p:notesMasterId r:id="rId72"/>
  </p:notesMasterIdLst>
  <p:handoutMasterIdLst>
    <p:handoutMasterId r:id="rId73"/>
  </p:handoutMasterIdLst>
  <p:sldIdLst>
    <p:sldId id="1936" r:id="rId3"/>
    <p:sldId id="1955" r:id="rId4"/>
    <p:sldId id="1952" r:id="rId5"/>
    <p:sldId id="1949" r:id="rId6"/>
    <p:sldId id="1954" r:id="rId7"/>
    <p:sldId id="1734" r:id="rId8"/>
    <p:sldId id="533" r:id="rId9"/>
    <p:sldId id="1483" r:id="rId10"/>
    <p:sldId id="1759" r:id="rId11"/>
    <p:sldId id="1946" r:id="rId12"/>
    <p:sldId id="1958" r:id="rId13"/>
    <p:sldId id="2000" r:id="rId14"/>
    <p:sldId id="2012" r:id="rId15"/>
    <p:sldId id="1920" r:id="rId16"/>
    <p:sldId id="1689" r:id="rId17"/>
    <p:sldId id="1921" r:id="rId18"/>
    <p:sldId id="1933" r:id="rId19"/>
    <p:sldId id="2042" r:id="rId20"/>
    <p:sldId id="2043" r:id="rId21"/>
    <p:sldId id="2045" r:id="rId22"/>
    <p:sldId id="2046" r:id="rId23"/>
    <p:sldId id="2047" r:id="rId24"/>
    <p:sldId id="2048" r:id="rId25"/>
    <p:sldId id="1849" r:id="rId26"/>
    <p:sldId id="2040" r:id="rId27"/>
    <p:sldId id="1850" r:id="rId28"/>
    <p:sldId id="2041" r:id="rId29"/>
    <p:sldId id="2026" r:id="rId30"/>
    <p:sldId id="2035" r:id="rId31"/>
    <p:sldId id="1858" r:id="rId32"/>
    <p:sldId id="1867" r:id="rId33"/>
    <p:sldId id="1922" r:id="rId34"/>
    <p:sldId id="2033" r:id="rId35"/>
    <p:sldId id="2034" r:id="rId36"/>
    <p:sldId id="2032" r:id="rId37"/>
    <p:sldId id="1924" r:id="rId38"/>
    <p:sldId id="1853" r:id="rId39"/>
    <p:sldId id="1854" r:id="rId40"/>
    <p:sldId id="1859" r:id="rId41"/>
    <p:sldId id="1992" r:id="rId42"/>
    <p:sldId id="1993" r:id="rId43"/>
    <p:sldId id="1888" r:id="rId44"/>
    <p:sldId id="2024" r:id="rId45"/>
    <p:sldId id="2031" r:id="rId46"/>
    <p:sldId id="2025" r:id="rId47"/>
    <p:sldId id="2027" r:id="rId48"/>
    <p:sldId id="1778" r:id="rId49"/>
    <p:sldId id="1983" r:id="rId50"/>
    <p:sldId id="2028" r:id="rId51"/>
    <p:sldId id="2029" r:id="rId52"/>
    <p:sldId id="2030" r:id="rId53"/>
    <p:sldId id="2037" r:id="rId54"/>
    <p:sldId id="2021" r:id="rId55"/>
    <p:sldId id="2022" r:id="rId56"/>
    <p:sldId id="1959" r:id="rId57"/>
    <p:sldId id="2018" r:id="rId58"/>
    <p:sldId id="2013" r:id="rId59"/>
    <p:sldId id="2014" r:id="rId60"/>
    <p:sldId id="2015" r:id="rId61"/>
    <p:sldId id="2016" r:id="rId62"/>
    <p:sldId id="2017" r:id="rId63"/>
    <p:sldId id="2019" r:id="rId64"/>
    <p:sldId id="2039" r:id="rId65"/>
    <p:sldId id="2023" r:id="rId66"/>
    <p:sldId id="2020" r:id="rId67"/>
    <p:sldId id="2049" r:id="rId68"/>
    <p:sldId id="2038" r:id="rId69"/>
    <p:sldId id="1963" r:id="rId70"/>
    <p:sldId id="1964" r:id="rId71"/>
  </p:sldIdLst>
  <p:sldSz cx="10287000" cy="6858000" type="35mm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9F5F"/>
    <a:srgbClr val="66FFFF"/>
    <a:srgbClr val="003300"/>
    <a:srgbClr val="006600"/>
    <a:srgbClr val="FD8B41"/>
    <a:srgbClr val="FF6600"/>
    <a:srgbClr val="0000FF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766" y="-259"/>
      </p:cViewPr>
      <p:guideLst>
        <p:guide orient="horz" pos="4299"/>
        <p:guide orient="horz" pos="1398"/>
        <p:guide orient="horz" pos="396"/>
        <p:guide orient="horz" pos="1849"/>
        <p:guide orient="horz" pos="4004"/>
        <p:guide orient="horz" pos="3076"/>
        <p:guide pos="3240"/>
        <p:guide pos="1337"/>
        <p:guide pos="5008"/>
        <p:guide pos="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260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437378E-E0C2-4945-B183-6BBBEC2DC51B}" type="datetimeFigureOut">
              <a:rPr lang="pt-BR"/>
              <a:pPr>
                <a:defRPr/>
              </a:pPr>
              <a:t>01/09/2014</a:t>
            </a:fld>
            <a:endParaRPr lang="pt-BR"/>
          </a:p>
        </p:txBody>
      </p:sp>
      <p:sp>
        <p:nvSpPr>
          <p:cNvPr id="286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86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4F35A06C-EB25-44E5-9773-8A3DAFE086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37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 para editar os estilos do texto mestre</a:t>
            </a:r>
          </a:p>
          <a:p>
            <a:pPr lvl="1"/>
            <a:r>
              <a:rPr lang="en-US" noProof="0" smtClean="0"/>
              <a:t>Segundo nível</a:t>
            </a:r>
          </a:p>
          <a:p>
            <a:pPr lvl="2"/>
            <a:r>
              <a:rPr lang="en-US" noProof="0" smtClean="0"/>
              <a:t>Terceiro nível</a:t>
            </a:r>
          </a:p>
          <a:p>
            <a:pPr lvl="3"/>
            <a:r>
              <a:rPr lang="en-US" noProof="0" smtClean="0"/>
              <a:t>Quarto nível</a:t>
            </a:r>
          </a:p>
          <a:p>
            <a:pPr lvl="4"/>
            <a:r>
              <a:rPr lang="en-US" noProof="0" smtClean="0"/>
              <a:t>Quinto nível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AEEB0F6-323D-43D8-AD88-5BDEB1B04E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1B4D3D-34FA-4E6D-8B5C-6BA3F8BAB046}" type="slidenum">
              <a:rPr lang="pt-BR" altLang="pt-BR" smtClean="0"/>
              <a:pPr/>
              <a:t>28</a:t>
            </a:fld>
            <a:endParaRPr lang="pt-BR" altLang="pt-BR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6" rIns="91432" bIns="45716"/>
          <a:lstStyle/>
          <a:p>
            <a:pPr eaLnBrk="0" hangingPunct="0"/>
            <a:r>
              <a:rPr lang="en-US" altLang="en-US" sz="1200">
                <a:latin typeface="Helvetica" pitchFamily="34" charset="0"/>
              </a:rPr>
              <a:t>Rangasamy Ramanathan, M.D.</a:t>
            </a:r>
          </a:p>
        </p:txBody>
      </p:sp>
      <p:sp>
        <p:nvSpPr>
          <p:cNvPr id="8397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6" rIns="91432" bIns="45716" anchor="b"/>
          <a:lstStyle/>
          <a:p>
            <a:pPr algn="r" eaLnBrk="0" hangingPunct="0"/>
            <a:fld id="{11792211-7909-448A-B280-FF49E6FD1296}" type="slidenum">
              <a:rPr lang="en-US" altLang="en-US" sz="1200">
                <a:latin typeface="Times New Roman" pitchFamily="18" charset="0"/>
              </a:rPr>
              <a:pPr algn="r" eaLnBrk="0" hangingPunct="0"/>
              <a:t>31</a:t>
            </a:fld>
            <a:endParaRPr lang="en-US" altLang="en-US" sz="1200">
              <a:latin typeface="Times New Roman" pitchFamily="18" charset="0"/>
            </a:endParaRPr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105400" cy="4343400"/>
          </a:xfrm>
          <a:noFill/>
          <a:ln/>
        </p:spPr>
        <p:txBody>
          <a:bodyPr lIns="91432" tIns="45716" rIns="91432" bIns="45716"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6" rIns="91432" bIns="45716"/>
          <a:lstStyle/>
          <a:p>
            <a:pPr eaLnBrk="0" hangingPunct="0"/>
            <a:r>
              <a:rPr lang="en-US" altLang="en-US" sz="1200">
                <a:solidFill>
                  <a:srgbClr val="000000"/>
                </a:solidFill>
                <a:latin typeface="Helvetica" pitchFamily="34" charset="0"/>
              </a:rPr>
              <a:t>Rangasamy Ramanathan, M.D.</a:t>
            </a:r>
          </a:p>
        </p:txBody>
      </p:sp>
      <p:sp>
        <p:nvSpPr>
          <p:cNvPr id="8499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6" rIns="91432" bIns="45716" anchor="b"/>
          <a:lstStyle/>
          <a:p>
            <a:pPr algn="r" eaLnBrk="0" hangingPunct="0"/>
            <a:fld id="{24328961-23E1-4A24-BDE4-DD4FBA3D8847}" type="slidenum">
              <a:rPr lang="en-US" altLang="en-US" sz="1200">
                <a:solidFill>
                  <a:srgbClr val="000000"/>
                </a:solidFill>
                <a:latin typeface="Times New Roman" pitchFamily="18" charset="0"/>
              </a:rPr>
              <a:pPr algn="r" eaLnBrk="0" hangingPunct="0"/>
              <a:t>32</a:t>
            </a:fld>
            <a:endParaRPr lang="en-US" altLang="en-US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49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105400" cy="4343400"/>
          </a:xfrm>
          <a:noFill/>
          <a:ln/>
        </p:spPr>
        <p:txBody>
          <a:bodyPr lIns="91432" tIns="45716" rIns="91432" bIns="45716"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15975" y="652463"/>
            <a:ext cx="5227638" cy="3484562"/>
          </a:xfrm>
          <a:ln w="12700" cap="flat">
            <a:solidFill>
              <a:schemeClr val="tx1"/>
            </a:solidFill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0750" y="4354513"/>
            <a:ext cx="5016500" cy="4137025"/>
          </a:xfrm>
          <a:noFill/>
          <a:ln/>
        </p:spPr>
        <p:txBody>
          <a:bodyPr lIns="90488" tIns="44450" rIns="90488" bIns="44450"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15975" y="652463"/>
            <a:ext cx="5227638" cy="3484562"/>
          </a:xfrm>
          <a:ln w="12700" cap="flat">
            <a:solidFill>
              <a:schemeClr val="tx1"/>
            </a:solidFill>
          </a:ln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0750" y="4354513"/>
            <a:ext cx="5016500" cy="4137025"/>
          </a:xfrm>
          <a:noFill/>
          <a:ln/>
        </p:spPr>
        <p:txBody>
          <a:bodyPr lIns="90488" tIns="44450" rIns="90488" bIns="44450"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15975" y="652463"/>
            <a:ext cx="5227638" cy="3484562"/>
          </a:xfrm>
          <a:ln w="12700" cap="flat">
            <a:solidFill>
              <a:schemeClr val="tx1"/>
            </a:solidFill>
          </a:ln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0750" y="4354513"/>
            <a:ext cx="5016500" cy="4137025"/>
          </a:xfrm>
          <a:noFill/>
          <a:ln/>
        </p:spPr>
        <p:txBody>
          <a:bodyPr lIns="90488" tIns="44450" rIns="90488" bIns="44450"/>
          <a:lstStyle/>
          <a:p>
            <a:endParaRPr lang="pt-BR" altLang="pt-B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BA4652E8-A7E7-417A-BA4A-52CEB3CEDE56}" type="slidenum">
              <a:rPr lang="en-US" altLang="pt-BR" sz="1200">
                <a:latin typeface="Times New Roman" pitchFamily="18" charset="0"/>
              </a:rPr>
              <a:pPr algn="r" eaLnBrk="0" hangingPunct="0"/>
              <a:t>53</a:t>
            </a:fld>
            <a:endParaRPr lang="en-US" altLang="pt-BR" sz="1200">
              <a:latin typeface="Times New Roman" pitchFamily="18" charset="0"/>
            </a:endParaRPr>
          </a:p>
        </p:txBody>
      </p:sp>
      <p:sp>
        <p:nvSpPr>
          <p:cNvPr id="92163" name="Rectangle 2"/>
          <p:cNvSpPr>
            <a:spLocks noChangeArrowheads="1"/>
          </p:cNvSpPr>
          <p:nvPr/>
        </p:nvSpPr>
        <p:spPr bwMode="auto">
          <a:xfrm>
            <a:off x="3883025" y="0"/>
            <a:ext cx="2974975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2164" name="Rectangle 3"/>
          <p:cNvSpPr>
            <a:spLocks noChangeArrowheads="1"/>
          </p:cNvSpPr>
          <p:nvPr/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86832" tIns="42654" rIns="86832" bIns="42654" anchor="b"/>
          <a:lstStyle/>
          <a:p>
            <a:pPr algn="r" defTabSz="877888" eaLnBrk="0" hangingPunct="0"/>
            <a:r>
              <a:rPr lang="pt-BR" altLang="pt-BR" sz="1200">
                <a:latin typeface="Times New Roman" pitchFamily="18" charset="0"/>
              </a:rPr>
              <a:t>16</a:t>
            </a:r>
          </a:p>
        </p:txBody>
      </p:sp>
      <p:sp>
        <p:nvSpPr>
          <p:cNvPr id="92165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2166" name="Rectangle 5"/>
          <p:cNvSpPr>
            <a:spLocks noChangeArrowheads="1"/>
          </p:cNvSpPr>
          <p:nvPr/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2167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6775" y="692150"/>
            <a:ext cx="5124450" cy="3417888"/>
          </a:xfrm>
          <a:ln w="12700" cap="flat">
            <a:solidFill>
              <a:schemeClr val="tx1"/>
            </a:solidFill>
          </a:ln>
        </p:spPr>
      </p:sp>
      <p:sp>
        <p:nvSpPr>
          <p:cNvPr id="9216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7613" cy="4116388"/>
          </a:xfrm>
          <a:noFill/>
          <a:ln/>
        </p:spPr>
        <p:txBody>
          <a:bodyPr lIns="86832" tIns="42654" rIns="86832" bIns="42654"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DF3D27E6-D276-4B73-8FDE-60ACF9943DB4}" type="slidenum">
              <a:rPr lang="en-US" altLang="pt-BR" sz="1200">
                <a:latin typeface="Times New Roman" pitchFamily="18" charset="0"/>
              </a:rPr>
              <a:pPr algn="r" eaLnBrk="0" hangingPunct="0"/>
              <a:t>54</a:t>
            </a:fld>
            <a:endParaRPr lang="en-US" altLang="pt-BR" sz="1200">
              <a:latin typeface="Times New Roman" pitchFamily="18" charset="0"/>
            </a:endParaRPr>
          </a:p>
        </p:txBody>
      </p:sp>
      <p:sp>
        <p:nvSpPr>
          <p:cNvPr id="93187" name="Rectangle 2"/>
          <p:cNvSpPr>
            <a:spLocks noChangeArrowheads="1"/>
          </p:cNvSpPr>
          <p:nvPr/>
        </p:nvSpPr>
        <p:spPr bwMode="auto">
          <a:xfrm>
            <a:off x="3883025" y="0"/>
            <a:ext cx="2974975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3188" name="Rectangle 3"/>
          <p:cNvSpPr>
            <a:spLocks noChangeArrowheads="1"/>
          </p:cNvSpPr>
          <p:nvPr/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86832" tIns="42654" rIns="86832" bIns="42654" anchor="b"/>
          <a:lstStyle/>
          <a:p>
            <a:pPr algn="r" defTabSz="877888" eaLnBrk="0" hangingPunct="0"/>
            <a:r>
              <a:rPr lang="pt-BR" altLang="pt-BR" sz="1200">
                <a:latin typeface="Times New Roman" pitchFamily="18" charset="0"/>
              </a:rPr>
              <a:t>17</a:t>
            </a:r>
          </a:p>
        </p:txBody>
      </p:sp>
      <p:sp>
        <p:nvSpPr>
          <p:cNvPr id="93189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3190" name="Rectangle 5"/>
          <p:cNvSpPr>
            <a:spLocks noChangeArrowheads="1"/>
          </p:cNvSpPr>
          <p:nvPr/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3191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66775" y="692150"/>
            <a:ext cx="5124450" cy="3417888"/>
          </a:xfrm>
          <a:ln w="12700" cap="flat">
            <a:solidFill>
              <a:schemeClr val="tx1"/>
            </a:solidFill>
          </a:ln>
        </p:spPr>
      </p:sp>
      <p:sp>
        <p:nvSpPr>
          <p:cNvPr id="93192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7613" cy="4116388"/>
          </a:xfrm>
          <a:noFill/>
          <a:ln/>
        </p:spPr>
        <p:txBody>
          <a:bodyPr lIns="86832" tIns="42654" rIns="86832" bIns="42654"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25538" y="1685925"/>
            <a:ext cx="3805237" cy="4181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3175" y="1685925"/>
            <a:ext cx="3805238" cy="4181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958013" y="271463"/>
            <a:ext cx="1943100" cy="5595937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25538" y="271463"/>
            <a:ext cx="5680075" cy="5595937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Clr>
                <a:schemeClr val="tx2"/>
              </a:buClr>
              <a:buFont typeface="Arial" pitchFamily="34" charset="0"/>
              <a:buChar char="•"/>
              <a:defRPr/>
            </a:lvl2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25538" y="1685925"/>
            <a:ext cx="3805237" cy="4181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3175" y="1685925"/>
            <a:ext cx="3805238" cy="4181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958013" y="271463"/>
            <a:ext cx="1943100" cy="5595937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25538" y="271463"/>
            <a:ext cx="5680075" cy="5595937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25538" y="271463"/>
            <a:ext cx="7775575" cy="11763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1125538" y="1685925"/>
            <a:ext cx="3805237" cy="41814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3175" y="1685925"/>
            <a:ext cx="3805238" cy="41814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ítulo, texto 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25538" y="271463"/>
            <a:ext cx="7775575" cy="11763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1125538" y="1685925"/>
            <a:ext cx="3805237" cy="41814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Gráfico 3"/>
          <p:cNvSpPr>
            <a:spLocks noGrp="1"/>
          </p:cNvSpPr>
          <p:nvPr>
            <p:ph type="chart" sz="half" idx="2"/>
          </p:nvPr>
        </p:nvSpPr>
        <p:spPr>
          <a:xfrm>
            <a:off x="5083175" y="1685925"/>
            <a:ext cx="3805238" cy="4181475"/>
          </a:xfrm>
        </p:spPr>
        <p:txBody>
          <a:bodyPr/>
          <a:lstStyle/>
          <a:p>
            <a:pPr lvl="0"/>
            <a:endParaRPr lang="pt-BR" noProof="0" smtClean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ítulo 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25538" y="271463"/>
            <a:ext cx="7775575" cy="11763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idx="1"/>
          </p:nvPr>
        </p:nvSpPr>
        <p:spPr>
          <a:xfrm>
            <a:off x="1125538" y="1685925"/>
            <a:ext cx="7762875" cy="4181475"/>
          </a:xfrm>
        </p:spPr>
        <p:txBody>
          <a:bodyPr/>
          <a:lstStyle/>
          <a:p>
            <a:pPr lvl="0"/>
            <a:endParaRPr lang="pt-BR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F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125538" y="271463"/>
            <a:ext cx="7775575" cy="11763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25538" y="1685925"/>
            <a:ext cx="7762875" cy="4181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pic>
        <p:nvPicPr>
          <p:cNvPr id="1028" name="Imagem 3" descr="Blue.jpg"/>
          <p:cNvPicPr>
            <a:picLocks noChangeAspect="1"/>
          </p:cNvPicPr>
          <p:nvPr/>
        </p:nvPicPr>
        <p:blipFill>
          <a:blip r:embed="rId13" cstate="print"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Retângulo 4"/>
          <p:cNvSpPr>
            <a:spLocks noChangeArrowheads="1"/>
          </p:cNvSpPr>
          <p:nvPr/>
        </p:nvSpPr>
        <p:spPr bwMode="auto">
          <a:xfrm>
            <a:off x="0" y="0"/>
            <a:ext cx="10287000" cy="247650"/>
          </a:xfrm>
          <a:prstGeom prst="rect">
            <a:avLst/>
          </a:prstGeom>
          <a:gradFill rotWithShape="0">
            <a:gsLst>
              <a:gs pos="0">
                <a:srgbClr val="66CCFF"/>
              </a:gs>
              <a:gs pos="100000">
                <a:srgbClr val="0033CC">
                  <a:alpha val="0"/>
                </a:srgbClr>
              </a:gs>
            </a:gsLst>
            <a:lin ang="2700000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pt-BR" altLang="pt-BR" sz="2400" smtClean="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030" name="Retângulo 5"/>
          <p:cNvSpPr>
            <a:spLocks noChangeArrowheads="1"/>
          </p:cNvSpPr>
          <p:nvPr/>
        </p:nvSpPr>
        <p:spPr bwMode="auto">
          <a:xfrm>
            <a:off x="0" y="6610350"/>
            <a:ext cx="10287000" cy="247650"/>
          </a:xfrm>
          <a:prstGeom prst="rect">
            <a:avLst/>
          </a:prstGeom>
          <a:gradFill rotWithShape="0">
            <a:gsLst>
              <a:gs pos="0">
                <a:srgbClr val="0033CC">
                  <a:alpha val="68999"/>
                </a:srgbClr>
              </a:gs>
              <a:gs pos="100000">
                <a:srgbClr val="66CCFF"/>
              </a:gs>
            </a:gsLst>
            <a:lin ang="2700000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pt-BR" altLang="pt-BR" sz="2400" smtClean="0">
              <a:solidFill>
                <a:srgbClr val="FFFFFF"/>
              </a:solidFill>
              <a:latin typeface="Times New Roman" pitchFamily="18" charset="0"/>
            </a:endParaRPr>
          </a:p>
        </p:txBody>
      </p:sp>
      <p:cxnSp>
        <p:nvCxnSpPr>
          <p:cNvPr id="1031" name="Conector reto 6"/>
          <p:cNvCxnSpPr>
            <a:cxnSpLocks noChangeShapeType="1"/>
          </p:cNvCxnSpPr>
          <p:nvPr/>
        </p:nvCxnSpPr>
        <p:spPr bwMode="auto">
          <a:xfrm>
            <a:off x="0" y="342900"/>
            <a:ext cx="10287000" cy="1588"/>
          </a:xfrm>
          <a:prstGeom prst="line">
            <a:avLst/>
          </a:prstGeom>
          <a:noFill/>
          <a:ln w="28575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1032" name="Conector reto 7"/>
          <p:cNvCxnSpPr>
            <a:cxnSpLocks noChangeShapeType="1"/>
          </p:cNvCxnSpPr>
          <p:nvPr/>
        </p:nvCxnSpPr>
        <p:spPr bwMode="auto">
          <a:xfrm>
            <a:off x="0" y="6534150"/>
            <a:ext cx="10287000" cy="1588"/>
          </a:xfrm>
          <a:prstGeom prst="line">
            <a:avLst/>
          </a:prstGeom>
          <a:noFill/>
          <a:ln w="28575" algn="ctr">
            <a:solidFill>
              <a:srgbClr val="FFC000"/>
            </a:solidFill>
            <a:round/>
            <a:headEnd/>
            <a:tailEnd/>
          </a:ln>
        </p:spPr>
      </p:cxn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29" r:id="rId1"/>
    <p:sldLayoutId id="2147483828" r:id="rId2"/>
    <p:sldLayoutId id="2147483827" r:id="rId3"/>
    <p:sldLayoutId id="2147483826" r:id="rId4"/>
    <p:sldLayoutId id="2147483825" r:id="rId5"/>
    <p:sldLayoutId id="2147483824" r:id="rId6"/>
    <p:sldLayoutId id="2147483823" r:id="rId7"/>
    <p:sldLayoutId id="2147483822" r:id="rId8"/>
    <p:sldLayoutId id="2147483821" r:id="rId9"/>
    <p:sldLayoutId id="2147483820" r:id="rId10"/>
    <p:sldLayoutId id="21474838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ü"/>
        <a:defRPr sz="22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F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125538" y="271463"/>
            <a:ext cx="7775575" cy="11763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2051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25538" y="1685925"/>
            <a:ext cx="7762875" cy="4181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pic>
        <p:nvPicPr>
          <p:cNvPr id="2052" name="Imagem 3" descr="Blue.jpg"/>
          <p:cNvPicPr>
            <a:picLocks noChangeAspect="1"/>
          </p:cNvPicPr>
          <p:nvPr/>
        </p:nvPicPr>
        <p:blipFill>
          <a:blip r:embed="rId16" cstate="print"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tângulo 4"/>
          <p:cNvSpPr>
            <a:spLocks noChangeArrowheads="1"/>
          </p:cNvSpPr>
          <p:nvPr/>
        </p:nvSpPr>
        <p:spPr bwMode="auto">
          <a:xfrm>
            <a:off x="0" y="0"/>
            <a:ext cx="10287000" cy="247650"/>
          </a:xfrm>
          <a:prstGeom prst="rect">
            <a:avLst/>
          </a:prstGeom>
          <a:gradFill rotWithShape="0">
            <a:gsLst>
              <a:gs pos="0">
                <a:srgbClr val="66CCFF"/>
              </a:gs>
              <a:gs pos="100000">
                <a:srgbClr val="0033CC">
                  <a:alpha val="0"/>
                </a:srgbClr>
              </a:gs>
            </a:gsLst>
            <a:lin ang="2700000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pt-BR" altLang="pt-BR" sz="2400" smtClean="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2054" name="Retângulo 5"/>
          <p:cNvSpPr>
            <a:spLocks noChangeArrowheads="1"/>
          </p:cNvSpPr>
          <p:nvPr/>
        </p:nvSpPr>
        <p:spPr bwMode="auto">
          <a:xfrm>
            <a:off x="0" y="6610350"/>
            <a:ext cx="10287000" cy="247650"/>
          </a:xfrm>
          <a:prstGeom prst="rect">
            <a:avLst/>
          </a:prstGeom>
          <a:gradFill rotWithShape="0">
            <a:gsLst>
              <a:gs pos="0">
                <a:srgbClr val="0033CC">
                  <a:alpha val="68999"/>
                </a:srgbClr>
              </a:gs>
              <a:gs pos="100000">
                <a:srgbClr val="66CCFF"/>
              </a:gs>
            </a:gsLst>
            <a:lin ang="2700000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pt-BR" altLang="pt-BR" sz="2400" smtClean="0">
              <a:solidFill>
                <a:srgbClr val="FFFFFF"/>
              </a:solidFill>
              <a:latin typeface="Times New Roman" pitchFamily="18" charset="0"/>
            </a:endParaRPr>
          </a:p>
        </p:txBody>
      </p:sp>
      <p:cxnSp>
        <p:nvCxnSpPr>
          <p:cNvPr id="2055" name="Conector reto 6"/>
          <p:cNvCxnSpPr>
            <a:cxnSpLocks noChangeShapeType="1"/>
          </p:cNvCxnSpPr>
          <p:nvPr/>
        </p:nvCxnSpPr>
        <p:spPr bwMode="auto">
          <a:xfrm>
            <a:off x="0" y="342900"/>
            <a:ext cx="10287000" cy="1588"/>
          </a:xfrm>
          <a:prstGeom prst="line">
            <a:avLst/>
          </a:prstGeom>
          <a:noFill/>
          <a:ln w="28575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2056" name="Conector reto 7"/>
          <p:cNvCxnSpPr>
            <a:cxnSpLocks noChangeShapeType="1"/>
          </p:cNvCxnSpPr>
          <p:nvPr/>
        </p:nvCxnSpPr>
        <p:spPr bwMode="auto">
          <a:xfrm>
            <a:off x="0" y="6534150"/>
            <a:ext cx="10287000" cy="1588"/>
          </a:xfrm>
          <a:prstGeom prst="line">
            <a:avLst/>
          </a:prstGeom>
          <a:noFill/>
          <a:ln w="28575" algn="ctr">
            <a:solidFill>
              <a:srgbClr val="FFC000"/>
            </a:solidFill>
            <a:round/>
            <a:headEnd/>
            <a:tailEnd/>
          </a:ln>
        </p:spPr>
      </p:cxn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43" r:id="rId1"/>
    <p:sldLayoutId id="2147483842" r:id="rId2"/>
    <p:sldLayoutId id="2147483841" r:id="rId3"/>
    <p:sldLayoutId id="2147483840" r:id="rId4"/>
    <p:sldLayoutId id="2147483839" r:id="rId5"/>
    <p:sldLayoutId id="2147483838" r:id="rId6"/>
    <p:sldLayoutId id="2147483837" r:id="rId7"/>
    <p:sldLayoutId id="2147483836" r:id="rId8"/>
    <p:sldLayoutId id="2147483835" r:id="rId9"/>
    <p:sldLayoutId id="2147483834" r:id="rId10"/>
    <p:sldLayoutId id="2147483833" r:id="rId11"/>
    <p:sldLayoutId id="2147483832" r:id="rId12"/>
    <p:sldLayoutId id="2147483831" r:id="rId13"/>
    <p:sldLayoutId id="2147483830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ü"/>
        <a:defRPr sz="22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l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Office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1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36550" y="688975"/>
            <a:ext cx="9598025" cy="1652588"/>
          </a:xfrm>
        </p:spPr>
        <p:txBody>
          <a:bodyPr/>
          <a:lstStyle/>
          <a:p>
            <a:pPr marL="342900" indent="-342900" defTabSz="762000"/>
            <a:r>
              <a:rPr lang="pt-BR" altLang="pt-BR" sz="3200" smtClean="0">
                <a:solidFill>
                  <a:srgbClr val="FFCC00"/>
                </a:solidFill>
              </a:rPr>
              <a:t>SURFACTANTE E SÍNDROME DE DESCONFORTO RESPIRATÓRIO-ESTADO DA ARTE</a:t>
            </a:r>
          </a:p>
        </p:txBody>
      </p:sp>
      <p:sp>
        <p:nvSpPr>
          <p:cNvPr id="173059" name="Rectangle 3"/>
          <p:cNvSpPr>
            <a:spLocks noChangeArrowheads="1"/>
          </p:cNvSpPr>
          <p:nvPr/>
        </p:nvSpPr>
        <p:spPr bwMode="auto">
          <a:xfrm>
            <a:off x="101600" y="3517900"/>
            <a:ext cx="6235700" cy="1003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algn="ctr" eaLnBrk="0" hangingPunct="0">
              <a:defRPr/>
            </a:pP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Profa. Dra.  Edna Maria de Albuquerque Diniz</a:t>
            </a:r>
          </a:p>
          <a:p>
            <a:pPr algn="ctr" eaLnBrk="0" hangingPunct="0">
              <a:defRPr/>
            </a:pPr>
            <a:r>
              <a:rPr lang="en-US" b="1" dirty="0" err="1">
                <a:solidFill>
                  <a:srgbClr val="FFCC00"/>
                </a:solidFill>
              </a:rPr>
              <a:t>Disciplina</a:t>
            </a:r>
            <a:r>
              <a:rPr lang="en-US" b="1" dirty="0">
                <a:solidFill>
                  <a:srgbClr val="FFCC00"/>
                </a:solidFill>
              </a:rPr>
              <a:t> de </a:t>
            </a:r>
            <a:r>
              <a:rPr lang="en-US" b="1" dirty="0" err="1">
                <a:solidFill>
                  <a:srgbClr val="FFCC00"/>
                </a:solidFill>
              </a:rPr>
              <a:t>Pediatria</a:t>
            </a:r>
            <a:r>
              <a:rPr lang="en-US" b="1" dirty="0">
                <a:solidFill>
                  <a:srgbClr val="FFCC00"/>
                </a:solidFill>
              </a:rPr>
              <a:t> Neonatal</a:t>
            </a:r>
            <a:br>
              <a:rPr lang="en-US" b="1" dirty="0">
                <a:solidFill>
                  <a:srgbClr val="FFCC00"/>
                </a:solidFill>
              </a:rPr>
            </a:br>
            <a:r>
              <a:rPr lang="en-US" b="1" dirty="0" err="1">
                <a:solidFill>
                  <a:srgbClr val="FFCC00"/>
                </a:solidFill>
              </a:rPr>
              <a:t>Departamento</a:t>
            </a:r>
            <a:r>
              <a:rPr lang="en-US" b="1" dirty="0">
                <a:solidFill>
                  <a:srgbClr val="FFCC00"/>
                </a:solidFill>
              </a:rPr>
              <a:t> de </a:t>
            </a:r>
            <a:r>
              <a:rPr lang="en-US" b="1" dirty="0" err="1">
                <a:solidFill>
                  <a:srgbClr val="FFCC00"/>
                </a:solidFill>
              </a:rPr>
              <a:t>Pediatria</a:t>
            </a:r>
            <a:r>
              <a:rPr lang="en-US" b="1" dirty="0">
                <a:solidFill>
                  <a:srgbClr val="FFCC00"/>
                </a:solidFill>
              </a:rPr>
              <a:t/>
            </a:r>
            <a:br>
              <a:rPr lang="en-US" b="1" dirty="0">
                <a:solidFill>
                  <a:srgbClr val="FFCC00"/>
                </a:solidFill>
              </a:rPr>
            </a:br>
            <a:r>
              <a:rPr lang="en-US" b="1" dirty="0">
                <a:solidFill>
                  <a:srgbClr val="FFCC00"/>
                </a:solidFill>
              </a:rPr>
              <a:t>  FMUSP </a:t>
            </a:r>
          </a:p>
          <a:p>
            <a:pPr algn="ctr" eaLnBrk="0" hangingPunct="0">
              <a:defRPr/>
            </a:pPr>
            <a:r>
              <a:rPr lang="en-US" sz="1400" b="1" dirty="0">
                <a:solidFill>
                  <a:srgbClr val="FFCC00"/>
                </a:solidFill>
              </a:rPr>
              <a:t>                                                                                       </a:t>
            </a:r>
          </a:p>
          <a:p>
            <a:pPr algn="ctr" eaLnBrk="0" hangingPunct="0">
              <a:defRPr/>
            </a:pPr>
            <a:endParaRPr lang="en-US" sz="1400" b="1" dirty="0">
              <a:solidFill>
                <a:srgbClr val="FFCC00"/>
              </a:solidFill>
            </a:endParaRPr>
          </a:p>
          <a:p>
            <a:pPr algn="ctr" eaLnBrk="0" hangingPunct="0">
              <a:defRPr/>
            </a:pPr>
            <a:r>
              <a:rPr lang="en-US" sz="1600" b="1" dirty="0">
                <a:solidFill>
                  <a:srgbClr val="FFCC00"/>
                </a:solidFill>
              </a:rPr>
              <a:t>                                             </a:t>
            </a:r>
            <a:br>
              <a:rPr lang="en-US" sz="1600" b="1" dirty="0">
                <a:solidFill>
                  <a:srgbClr val="FFCC00"/>
                </a:solidFill>
              </a:rPr>
            </a:br>
            <a:r>
              <a:rPr lang="en-US" sz="1600" b="1" dirty="0">
                <a:solidFill>
                  <a:srgbClr val="FFCC00"/>
                </a:solidFill>
              </a:rPr>
              <a:t/>
            </a:r>
            <a:br>
              <a:rPr lang="en-US" sz="1600" b="1" dirty="0">
                <a:solidFill>
                  <a:srgbClr val="FFCC00"/>
                </a:solidFill>
              </a:rPr>
            </a:br>
            <a:endParaRPr lang="pt-BR" sz="1600" b="1" dirty="0">
              <a:latin typeface="Times New Roman" pitchFamily="18" charset="0"/>
            </a:endParaRPr>
          </a:p>
        </p:txBody>
      </p:sp>
      <p:pic>
        <p:nvPicPr>
          <p:cNvPr id="3076" name="Picture 4" descr="Logo - FMUS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8288" y="5143500"/>
            <a:ext cx="22637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200462031-002"/>
          <p:cNvPicPr>
            <a:picLocks noChangeAspect="1" noChangeArrowheads="1"/>
          </p:cNvPicPr>
          <p:nvPr/>
        </p:nvPicPr>
        <p:blipFill>
          <a:blip r:embed="rId4" cstate="print"/>
          <a:srcRect l="26706" t="8012" r="17389" b="12907"/>
          <a:stretch>
            <a:fillRect/>
          </a:stretch>
        </p:blipFill>
        <p:spPr bwMode="auto">
          <a:xfrm>
            <a:off x="5857875" y="3016250"/>
            <a:ext cx="3667125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069975" y="0"/>
            <a:ext cx="852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tx2"/>
                </a:solidFill>
              </a:rPr>
              <a:t>ENCONTRO EM BRASÍLIA COM A DRA. EDNA MARIA ALBUQUERQUE DINIZ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155825" y="6491288"/>
            <a:ext cx="6953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lang="pt-BR" dirty="0">
                <a:hlinkClick r:id="rId5"/>
              </a:rPr>
              <a:t>www.paulomargotto.com.br</a:t>
            </a:r>
            <a:r>
              <a:rPr lang="pt-BR" dirty="0"/>
              <a:t>              Brasília, 27 de agosto de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5148263" y="6561138"/>
            <a:ext cx="50879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chemeClr val="accent2"/>
                </a:solidFill>
              </a:rPr>
              <a:t>Diniz EMA</a:t>
            </a:r>
            <a:r>
              <a:rPr lang="pt-BR" altLang="pt-BR" sz="1600" b="1" i="1">
                <a:solidFill>
                  <a:srgbClr val="002060"/>
                </a:solidFill>
              </a:rPr>
              <a:t>, Vaz FAC 2000; Whitsett JA et al, 2005</a:t>
            </a:r>
          </a:p>
        </p:txBody>
      </p:sp>
      <p:sp>
        <p:nvSpPr>
          <p:cNvPr id="16388" name="Espaço Reservado para Conteúdo 18"/>
          <p:cNvSpPr>
            <a:spLocks noGrp="1"/>
          </p:cNvSpPr>
          <p:nvPr>
            <p:ph idx="1"/>
          </p:nvPr>
        </p:nvSpPr>
        <p:spPr>
          <a:xfrm>
            <a:off x="450850" y="2651125"/>
            <a:ext cx="5919788" cy="3705225"/>
          </a:xfrm>
        </p:spPr>
        <p:txBody>
          <a:bodyPr/>
          <a:lstStyle/>
          <a:p>
            <a:pPr>
              <a:buFont typeface="Monotype Sorts" pitchFamily="2" charset="2"/>
              <a:buNone/>
              <a:defRPr/>
            </a:pPr>
            <a:r>
              <a:rPr lang="pt-BR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RN Pré-termo</a:t>
            </a:r>
          </a:p>
          <a:p>
            <a:pPr>
              <a:defRPr/>
            </a:pPr>
            <a:r>
              <a:rPr lang="pt-BR" sz="2800" dirty="0" smtClean="0"/>
              <a:t>Síndrome do Desconforto Respiratório                                  (Doença das Membranas Hialinas) – 74%</a:t>
            </a:r>
          </a:p>
          <a:p>
            <a:pPr>
              <a:defRPr/>
            </a:pPr>
            <a:r>
              <a:rPr lang="pt-BR" sz="2800" dirty="0" smtClean="0"/>
              <a:t>Pneumonias virais e não virais</a:t>
            </a:r>
          </a:p>
          <a:p>
            <a:pPr>
              <a:defRPr/>
            </a:pPr>
            <a:r>
              <a:rPr lang="pt-BR" sz="2800" dirty="0" smtClean="0"/>
              <a:t>Displasia </a:t>
            </a:r>
            <a:r>
              <a:rPr lang="pt-BR" sz="2800" dirty="0" err="1" smtClean="0"/>
              <a:t>Broncopulmonar</a:t>
            </a:r>
            <a:r>
              <a:rPr lang="pt-BR" sz="2800" dirty="0" smtClean="0"/>
              <a:t> </a:t>
            </a:r>
          </a:p>
        </p:txBody>
      </p:sp>
      <p:pic>
        <p:nvPicPr>
          <p:cNvPr id="4100" name="Imagem 19" descr="prematur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4325" y="3394075"/>
            <a:ext cx="3184525" cy="230822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6389" name="CaixaDeTexto 5"/>
          <p:cNvSpPr txBox="1">
            <a:spLocks noChangeArrowheads="1"/>
          </p:cNvSpPr>
          <p:nvPr/>
        </p:nvSpPr>
        <p:spPr bwMode="auto">
          <a:xfrm>
            <a:off x="450850" y="628650"/>
            <a:ext cx="9371013" cy="1384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2800" b="1" dirty="0">
                <a:solidFill>
                  <a:schemeClr val="tx2"/>
                </a:solidFill>
                <a:latin typeface="Arial" pitchFamily="34" charset="0"/>
              </a:rPr>
              <a:t>Distúrbios respiratórios </a:t>
            </a:r>
            <a:r>
              <a:rPr lang="pt-BR" sz="2800" b="1" dirty="0">
                <a:latin typeface="Arial" pitchFamily="34" charset="0"/>
              </a:rPr>
              <a:t>constituem uma das causas mais freqüentes de admissão em Unidades Neonatais ocasionando morbidade e mortalidade elevadas.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ítulo 1"/>
          <p:cNvSpPr>
            <a:spLocks noGrp="1"/>
          </p:cNvSpPr>
          <p:nvPr>
            <p:ph type="title" idx="4294967295"/>
          </p:nvPr>
        </p:nvSpPr>
        <p:spPr>
          <a:xfrm>
            <a:off x="0" y="457200"/>
            <a:ext cx="10287000" cy="635000"/>
          </a:xfrm>
        </p:spPr>
        <p:txBody>
          <a:bodyPr/>
          <a:lstStyle/>
          <a:p>
            <a:pPr eaLnBrk="1" hangingPunct="1">
              <a:defRPr/>
            </a:pPr>
            <a:r>
              <a:rPr lang="pt-BR" sz="32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DESENVOLVIMENTO PULMONAR HUMANO</a:t>
            </a:r>
            <a:endParaRPr lang="pt-BR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44" name="CaixaDeTexto 1"/>
          <p:cNvSpPr txBox="1">
            <a:spLocks noChangeArrowheads="1"/>
          </p:cNvSpPr>
          <p:nvPr/>
        </p:nvSpPr>
        <p:spPr bwMode="auto">
          <a:xfrm>
            <a:off x="393700" y="1193800"/>
            <a:ext cx="9494838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BR" sz="2400" dirty="0"/>
              <a:t>Cinco estágios de</a:t>
            </a:r>
            <a:r>
              <a:rPr lang="pt-BR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desenvolvimento pulmonar:</a:t>
            </a:r>
          </a:p>
          <a:p>
            <a:pPr>
              <a:defRPr/>
            </a:pPr>
            <a:endParaRPr lang="pt-BR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Quatro primeiros: completado antes do Termo</a:t>
            </a:r>
          </a:p>
          <a:p>
            <a:pPr>
              <a:defRPr/>
            </a:pPr>
            <a:r>
              <a:rPr lang="pt-BR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Quinto estágio:    após o nascimento até os dois anos de idade</a:t>
            </a:r>
          </a:p>
          <a:p>
            <a:pPr>
              <a:defRPr/>
            </a:pPr>
            <a:endParaRPr lang="pt-BR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pt-BR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O desenvolvimento do pulmão humano inicia por volta do 26º. dia após a concepção.</a:t>
            </a:r>
          </a:p>
          <a:p>
            <a:pPr>
              <a:defRPr/>
            </a:pPr>
            <a:r>
              <a:rPr lang="pt-BR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Muitos eventos cruciais podem afetar  o tecido delicado levando a alterações no crescimento e desenvolvimento propiciando uma série de morbidades e  mortalidade.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368300" y="1135063"/>
          <a:ext cx="9601200" cy="51498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75001"/>
                <a:gridCol w="3225059"/>
                <a:gridCol w="3201140"/>
              </a:tblGrid>
              <a:tr h="5813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Estágio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Tempo de ocorrência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Significado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62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Embrionário 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 26 a 52 dias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Desenvolvimento da </a:t>
                      </a:r>
                      <a:r>
                        <a:rPr lang="pt-BR" sz="2000" dirty="0" err="1">
                          <a:effectLst/>
                        </a:rPr>
                        <a:t>traquéia</a:t>
                      </a:r>
                      <a:r>
                        <a:rPr lang="pt-BR" sz="2000" dirty="0">
                          <a:effectLst/>
                        </a:rPr>
                        <a:t> e dos brônquios principais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517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 err="1">
                          <a:effectLst/>
                        </a:rPr>
                        <a:t>Pseudoglandular</a:t>
                      </a:r>
                      <a:r>
                        <a:rPr lang="pt-BR" sz="2000" dirty="0">
                          <a:effectLst/>
                        </a:rPr>
                        <a:t> 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 52 dias a 16 semanas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Desenvolvimento das vias de condução remanescentes 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517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>
                          <a:effectLst/>
                        </a:rPr>
                        <a:t>Canalicular </a:t>
                      </a:r>
                      <a:endParaRPr lang="pt-B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>
                          <a:effectLst/>
                        </a:rPr>
                        <a:t>17  a 26 semanas</a:t>
                      </a:r>
                      <a:endParaRPr lang="pt-B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Desenvolvimento do leito vascular e dos </a:t>
                      </a:r>
                      <a:r>
                        <a:rPr lang="pt-BR" sz="2000" dirty="0" err="1">
                          <a:effectLst/>
                        </a:rPr>
                        <a:t>ácinos</a:t>
                      </a:r>
                      <a:r>
                        <a:rPr lang="pt-BR" sz="2000" dirty="0">
                          <a:effectLst/>
                        </a:rPr>
                        <a:t> respiratórios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11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>
                          <a:effectLst/>
                        </a:rPr>
                        <a:t>Sacular </a:t>
                      </a:r>
                      <a:endParaRPr lang="pt-B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>
                          <a:effectLst/>
                        </a:rPr>
                        <a:t>26  a 36 semanas</a:t>
                      </a:r>
                      <a:endParaRPr lang="pt-B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Complexidade crescente dos </a:t>
                      </a:r>
                      <a:r>
                        <a:rPr lang="pt-BR" sz="2000" dirty="0" smtClean="0">
                          <a:effectLst/>
                        </a:rPr>
                        <a:t>sáculos alveolares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11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>
                          <a:effectLst/>
                        </a:rPr>
                        <a:t>Alveolar </a:t>
                      </a:r>
                      <a:endParaRPr lang="pt-B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>
                          <a:effectLst/>
                        </a:rPr>
                        <a:t>36 semanas ao Termo</a:t>
                      </a:r>
                      <a:endParaRPr lang="pt-B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2000" dirty="0">
                          <a:effectLst/>
                        </a:rPr>
                        <a:t>Desenvolvimento dos alvéolos</a:t>
                      </a:r>
                      <a:endParaRPr lang="pt-B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176" name="CaixaDeTexto 4"/>
          <p:cNvSpPr txBox="1">
            <a:spLocks noChangeArrowheads="1"/>
          </p:cNvSpPr>
          <p:nvPr/>
        </p:nvSpPr>
        <p:spPr bwMode="auto">
          <a:xfrm>
            <a:off x="673100" y="304800"/>
            <a:ext cx="91059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000" b="1">
                <a:ea typeface="Calibri" pitchFamily="34" charset="0"/>
                <a:cs typeface="Arial" charset="0"/>
              </a:rPr>
              <a:t>CLASSIFICAÇÃO DOS ESTÁGIOS DE CRESCIMENTO INTRAUTERINO DO PULMÃO HUMANO</a:t>
            </a:r>
          </a:p>
          <a:p>
            <a:endParaRPr lang="pt-BR" altLang="pt-BR" sz="2000"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3"/>
          <p:cNvSpPr txBox="1">
            <a:spLocks noChangeArrowheads="1"/>
          </p:cNvSpPr>
          <p:nvPr/>
        </p:nvSpPr>
        <p:spPr bwMode="auto">
          <a:xfrm>
            <a:off x="622300" y="787400"/>
            <a:ext cx="92932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3200">
                <a:solidFill>
                  <a:srgbClr val="FFFF00"/>
                </a:solidFill>
              </a:rPr>
              <a:t>Alterações na Produção ou Função do Surfactante Pulmonar são críticas na patogênese das doenças respiratórias no RN.</a:t>
            </a:r>
          </a:p>
          <a:p>
            <a:endParaRPr lang="pt-BR" altLang="pt-BR" sz="3200"/>
          </a:p>
          <a:p>
            <a:r>
              <a:rPr lang="pt-BR" altLang="pt-BR" sz="3200">
                <a:solidFill>
                  <a:srgbClr val="FFC000"/>
                </a:solidFill>
              </a:rPr>
              <a:t>A quantidade de surfactante pulmonar presente nos pulmões pode não ser suficiente para a função pulmonar normal até o final da fase sacular do desenvolvimento pulmonar ao redor da 36ª. semana de gestação.</a:t>
            </a:r>
          </a:p>
        </p:txBody>
      </p:sp>
      <p:sp>
        <p:nvSpPr>
          <p:cNvPr id="7171" name="CaixaDeTexto 4"/>
          <p:cNvSpPr txBox="1">
            <a:spLocks noChangeArrowheads="1"/>
          </p:cNvSpPr>
          <p:nvPr/>
        </p:nvSpPr>
        <p:spPr bwMode="auto">
          <a:xfrm>
            <a:off x="6246813" y="5902325"/>
            <a:ext cx="1966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FF00"/>
                </a:solidFill>
              </a:rPr>
              <a:t>Peterson S,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ítulo 1"/>
          <p:cNvSpPr>
            <a:spLocks noGrp="1"/>
          </p:cNvSpPr>
          <p:nvPr>
            <p:ph type="title" idx="4294967295"/>
          </p:nvPr>
        </p:nvSpPr>
        <p:spPr>
          <a:xfrm>
            <a:off x="622300" y="450850"/>
            <a:ext cx="9664700" cy="668338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Composição do Surfactante Pulmonar</a:t>
            </a:r>
          </a:p>
        </p:txBody>
      </p:sp>
      <p:graphicFrame>
        <p:nvGraphicFramePr>
          <p:cNvPr id="8195" name="Espaço Reservado para Conteúdo 3"/>
          <p:cNvGraphicFramePr>
            <a:graphicFrameLocks noGrp="1"/>
          </p:cNvGraphicFramePr>
          <p:nvPr>
            <p:ph idx="4294967295"/>
          </p:nvPr>
        </p:nvGraphicFramePr>
        <p:xfrm>
          <a:off x="0" y="1549400"/>
          <a:ext cx="9064625" cy="4151313"/>
        </p:xfrm>
        <a:graphic>
          <a:graphicData uri="http://schemas.openxmlformats.org/presentationml/2006/ole">
            <p:oleObj spid="_x0000_s8195" name="Gráfico" r:id="rId3" imgW="8715415" imgH="3952790" progId="Excel.Sheet.8">
              <p:embed/>
            </p:oleObj>
          </a:graphicData>
        </a:graphic>
      </p:graphicFrame>
      <p:sp>
        <p:nvSpPr>
          <p:cNvPr id="5124" name="Forma livre 6"/>
          <p:cNvSpPr>
            <a:spLocks noChangeArrowheads="1"/>
          </p:cNvSpPr>
          <p:nvPr/>
        </p:nvSpPr>
        <p:spPr bwMode="auto">
          <a:xfrm>
            <a:off x="3424238" y="4713288"/>
            <a:ext cx="1104900" cy="908050"/>
          </a:xfrm>
          <a:custGeom>
            <a:avLst/>
            <a:gdLst>
              <a:gd name="T0" fmla="*/ 1104900 w 1104900"/>
              <a:gd name="T1" fmla="*/ 647700 h 908050"/>
              <a:gd name="T2" fmla="*/ 342900 w 1104900"/>
              <a:gd name="T3" fmla="*/ 800100 h 908050"/>
              <a:gd name="T4" fmla="*/ 0 w 1104900"/>
              <a:gd name="T5" fmla="*/ 0 h 908050"/>
              <a:gd name="T6" fmla="*/ 0 60000 65536"/>
              <a:gd name="T7" fmla="*/ 0 60000 65536"/>
              <a:gd name="T8" fmla="*/ 0 60000 65536"/>
              <a:gd name="T9" fmla="*/ 0 w 1104900"/>
              <a:gd name="T10" fmla="*/ 0 h 908050"/>
              <a:gd name="T11" fmla="*/ 1104900 w 1104900"/>
              <a:gd name="T12" fmla="*/ 908050 h 9080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4900" h="908050">
                <a:moveTo>
                  <a:pt x="1104900" y="647700"/>
                </a:moveTo>
                <a:cubicBezTo>
                  <a:pt x="815975" y="777875"/>
                  <a:pt x="527050" y="908050"/>
                  <a:pt x="342900" y="800100"/>
                </a:cubicBezTo>
                <a:cubicBezTo>
                  <a:pt x="158750" y="692150"/>
                  <a:pt x="79375" y="346075"/>
                  <a:pt x="0" y="0"/>
                </a:cubicBezTo>
              </a:path>
            </a:pathLst>
          </a:custGeom>
          <a:noFill/>
          <a:ln w="28575" algn="ctr">
            <a:solidFill>
              <a:srgbClr val="FFC000"/>
            </a:solidFill>
            <a:round/>
            <a:headEnd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  <p:txBody>
          <a:bodyPr/>
          <a:lstStyle/>
          <a:p>
            <a:endParaRPr lang="pt-BR"/>
          </a:p>
        </p:txBody>
      </p:sp>
      <p:grpSp>
        <p:nvGrpSpPr>
          <p:cNvPr id="2" name="Grupo 9"/>
          <p:cNvGrpSpPr>
            <a:grpSpLocks/>
          </p:cNvGrpSpPr>
          <p:nvPr/>
        </p:nvGrpSpPr>
        <p:grpSpPr bwMode="auto">
          <a:xfrm>
            <a:off x="804863" y="4133850"/>
            <a:ext cx="2792412" cy="2017713"/>
            <a:chOff x="804660" y="4133850"/>
            <a:chExt cx="2791968" cy="2017010"/>
          </a:xfrm>
        </p:grpSpPr>
        <p:sp>
          <p:nvSpPr>
            <p:cNvPr id="8199" name="Seta em curva para cima 7"/>
            <p:cNvSpPr>
              <a:spLocks noChangeArrowheads="1"/>
            </p:cNvSpPr>
            <p:nvPr/>
          </p:nvSpPr>
          <p:spPr bwMode="auto">
            <a:xfrm>
              <a:off x="2808288" y="4471988"/>
              <a:ext cx="723900" cy="704850"/>
            </a:xfrm>
            <a:prstGeom prst="curvedUpArrow">
              <a:avLst>
                <a:gd name="adj1" fmla="val 25001"/>
                <a:gd name="adj2" fmla="val 50001"/>
                <a:gd name="adj3" fmla="val 25000"/>
              </a:avLst>
            </a:prstGeom>
            <a:solidFill>
              <a:srgbClr val="00808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8200" name="Seta para cima 8"/>
            <p:cNvSpPr>
              <a:spLocks noChangeArrowheads="1"/>
            </p:cNvSpPr>
            <p:nvPr/>
          </p:nvSpPr>
          <p:spPr bwMode="auto">
            <a:xfrm>
              <a:off x="2636838" y="4133850"/>
              <a:ext cx="495300" cy="1366838"/>
            </a:xfrm>
            <a:prstGeom prst="upArrow">
              <a:avLst>
                <a:gd name="adj1" fmla="val 50000"/>
                <a:gd name="adj2" fmla="val 50005"/>
              </a:avLst>
            </a:prstGeom>
            <a:solidFill>
              <a:srgbClr val="00808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8" name="Elipse 7"/>
            <p:cNvSpPr/>
            <p:nvPr/>
          </p:nvSpPr>
          <p:spPr bwMode="auto">
            <a:xfrm>
              <a:off x="827076" y="5348284"/>
              <a:ext cx="2743200" cy="7810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50000">
                  <a:srgbClr val="008080"/>
                </a:gs>
                <a:gs pos="100000">
                  <a:srgbClr val="000000"/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prstShdw prst="shdw17" dist="17961" dir="2700000">
                <a:schemeClr val="bg2"/>
              </a:prstShdw>
            </a:effectLst>
          </p:spPr>
          <p:txBody>
            <a:bodyPr lIns="0" tIns="0" rIns="0" bIns="0" anchor="ctr"/>
            <a:lstStyle/>
            <a:p>
              <a:pPr eaLnBrk="0" hangingPunct="0">
                <a:defRPr/>
              </a:pPr>
              <a:endParaRPr lang="pt-BR" sz="2400" b="1" dirty="0"/>
            </a:p>
          </p:txBody>
        </p:sp>
        <p:sp>
          <p:nvSpPr>
            <p:cNvPr id="8204" name="Retângulo 10"/>
            <p:cNvSpPr>
              <a:spLocks noChangeArrowheads="1"/>
            </p:cNvSpPr>
            <p:nvPr/>
          </p:nvSpPr>
          <p:spPr bwMode="auto">
            <a:xfrm>
              <a:off x="987414" y="5519735"/>
              <a:ext cx="2419350" cy="457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sz="2400" b="1">
                  <a:solidFill>
                    <a:srgbClr val="FFFFFF"/>
                  </a:solidFill>
                </a:rPr>
                <a:t>Plasmalógenos</a:t>
              </a:r>
            </a:p>
          </p:txBody>
        </p:sp>
      </p:grpSp>
      <p:sp>
        <p:nvSpPr>
          <p:cNvPr id="8198" name="CaixaDeTexto 11"/>
          <p:cNvSpPr txBox="1">
            <a:spLocks noChangeArrowheads="1"/>
          </p:cNvSpPr>
          <p:nvPr/>
        </p:nvSpPr>
        <p:spPr bwMode="auto">
          <a:xfrm>
            <a:off x="5045075" y="6548438"/>
            <a:ext cx="52847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Adaptado de Hamm et al. Clin Invest 1992. 70.637-57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3" descr="Blue.jpg"/>
          <p:cNvPicPr>
            <a:picLocks noChangeAspect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Freeform 4"/>
          <p:cNvSpPr>
            <a:spLocks/>
          </p:cNvSpPr>
          <p:nvPr/>
        </p:nvSpPr>
        <p:spPr bwMode="auto">
          <a:xfrm>
            <a:off x="1885950" y="2862263"/>
            <a:ext cx="6343650" cy="2490787"/>
          </a:xfrm>
          <a:custGeom>
            <a:avLst/>
            <a:gdLst>
              <a:gd name="T0" fmla="*/ 2147483647 w 3552"/>
              <a:gd name="T1" fmla="*/ 2147483647 h 1569"/>
              <a:gd name="T2" fmla="*/ 2147483647 w 3552"/>
              <a:gd name="T3" fmla="*/ 2147483647 h 1569"/>
              <a:gd name="T4" fmla="*/ 2147483647 w 3552"/>
              <a:gd name="T5" fmla="*/ 2147483647 h 1569"/>
              <a:gd name="T6" fmla="*/ 2147483647 w 3552"/>
              <a:gd name="T7" fmla="*/ 2147483647 h 1569"/>
              <a:gd name="T8" fmla="*/ 2147483647 w 3552"/>
              <a:gd name="T9" fmla="*/ 2147483647 h 1569"/>
              <a:gd name="T10" fmla="*/ 2147483647 w 3552"/>
              <a:gd name="T11" fmla="*/ 2147483647 h 1569"/>
              <a:gd name="T12" fmla="*/ 2147483647 w 3552"/>
              <a:gd name="T13" fmla="*/ 2147483647 h 1569"/>
              <a:gd name="T14" fmla="*/ 2147483647 w 3552"/>
              <a:gd name="T15" fmla="*/ 2147483647 h 1569"/>
              <a:gd name="T16" fmla="*/ 2147483647 w 3552"/>
              <a:gd name="T17" fmla="*/ 2147483647 h 1569"/>
              <a:gd name="T18" fmla="*/ 2147483647 w 3552"/>
              <a:gd name="T19" fmla="*/ 2147483647 h 1569"/>
              <a:gd name="T20" fmla="*/ 2147483647 w 3552"/>
              <a:gd name="T21" fmla="*/ 2147483647 h 1569"/>
              <a:gd name="T22" fmla="*/ 2147483647 w 3552"/>
              <a:gd name="T23" fmla="*/ 2147483647 h 1569"/>
              <a:gd name="T24" fmla="*/ 2147483647 w 3552"/>
              <a:gd name="T25" fmla="*/ 2147483647 h 1569"/>
              <a:gd name="T26" fmla="*/ 2147483647 w 3552"/>
              <a:gd name="T27" fmla="*/ 2147483647 h 1569"/>
              <a:gd name="T28" fmla="*/ 2147483647 w 3552"/>
              <a:gd name="T29" fmla="*/ 2147483647 h 1569"/>
              <a:gd name="T30" fmla="*/ 2147483647 w 3552"/>
              <a:gd name="T31" fmla="*/ 2147483647 h 1569"/>
              <a:gd name="T32" fmla="*/ 2147483647 w 3552"/>
              <a:gd name="T33" fmla="*/ 2147483647 h 1569"/>
              <a:gd name="T34" fmla="*/ 2147483647 w 3552"/>
              <a:gd name="T35" fmla="*/ 2147483647 h 1569"/>
              <a:gd name="T36" fmla="*/ 2147483647 w 3552"/>
              <a:gd name="T37" fmla="*/ 2147483647 h 1569"/>
              <a:gd name="T38" fmla="*/ 2147483647 w 3552"/>
              <a:gd name="T39" fmla="*/ 2147483647 h 1569"/>
              <a:gd name="T40" fmla="*/ 2147483647 w 3552"/>
              <a:gd name="T41" fmla="*/ 2147483647 h 1569"/>
              <a:gd name="T42" fmla="*/ 2147483647 w 3552"/>
              <a:gd name="T43" fmla="*/ 2147483647 h 1569"/>
              <a:gd name="T44" fmla="*/ 2147483647 w 3552"/>
              <a:gd name="T45" fmla="*/ 2147483647 h 1569"/>
              <a:gd name="T46" fmla="*/ 2147483647 w 3552"/>
              <a:gd name="T47" fmla="*/ 2147483647 h 1569"/>
              <a:gd name="T48" fmla="*/ 2147483647 w 3552"/>
              <a:gd name="T49" fmla="*/ 2147483647 h 1569"/>
              <a:gd name="T50" fmla="*/ 2147483647 w 3552"/>
              <a:gd name="T51" fmla="*/ 2147483647 h 1569"/>
              <a:gd name="T52" fmla="*/ 2147483647 w 3552"/>
              <a:gd name="T53" fmla="*/ 2147483647 h 1569"/>
              <a:gd name="T54" fmla="*/ 2147483647 w 3552"/>
              <a:gd name="T55" fmla="*/ 2147483647 h 1569"/>
              <a:gd name="T56" fmla="*/ 2147483647 w 3552"/>
              <a:gd name="T57" fmla="*/ 2147483647 h 1569"/>
              <a:gd name="T58" fmla="*/ 2147483647 w 3552"/>
              <a:gd name="T59" fmla="*/ 2147483647 h 1569"/>
              <a:gd name="T60" fmla="*/ 2147483647 w 3552"/>
              <a:gd name="T61" fmla="*/ 2147483647 h 1569"/>
              <a:gd name="T62" fmla="*/ 2147483647 w 3552"/>
              <a:gd name="T63" fmla="*/ 2147483647 h 1569"/>
              <a:gd name="T64" fmla="*/ 2147483647 w 3552"/>
              <a:gd name="T65" fmla="*/ 2147483647 h 1569"/>
              <a:gd name="T66" fmla="*/ 2147483647 w 3552"/>
              <a:gd name="T67" fmla="*/ 2147483647 h 1569"/>
              <a:gd name="T68" fmla="*/ 2147483647 w 3552"/>
              <a:gd name="T69" fmla="*/ 2147483647 h 1569"/>
              <a:gd name="T70" fmla="*/ 2147483647 w 3552"/>
              <a:gd name="T71" fmla="*/ 2147483647 h 1569"/>
              <a:gd name="T72" fmla="*/ 2147483647 w 3552"/>
              <a:gd name="T73" fmla="*/ 2147483647 h 1569"/>
              <a:gd name="T74" fmla="*/ 2147483647 w 3552"/>
              <a:gd name="T75" fmla="*/ 2147483647 h 1569"/>
              <a:gd name="T76" fmla="*/ 2147483647 w 3552"/>
              <a:gd name="T77" fmla="*/ 2147483647 h 1569"/>
              <a:gd name="T78" fmla="*/ 2147483647 w 3552"/>
              <a:gd name="T79" fmla="*/ 2147483647 h 1569"/>
              <a:gd name="T80" fmla="*/ 2147483647 w 3552"/>
              <a:gd name="T81" fmla="*/ 2147483647 h 1569"/>
              <a:gd name="T82" fmla="*/ 2147483647 w 3552"/>
              <a:gd name="T83" fmla="*/ 2147483647 h 1569"/>
              <a:gd name="T84" fmla="*/ 2147483647 w 3552"/>
              <a:gd name="T85" fmla="*/ 2147483647 h 1569"/>
              <a:gd name="T86" fmla="*/ 2147483647 w 3552"/>
              <a:gd name="T87" fmla="*/ 2147483647 h 1569"/>
              <a:gd name="T88" fmla="*/ 2147483647 w 3552"/>
              <a:gd name="T89" fmla="*/ 2147483647 h 1569"/>
              <a:gd name="T90" fmla="*/ 2147483647 w 3552"/>
              <a:gd name="T91" fmla="*/ 2147483647 h 1569"/>
              <a:gd name="T92" fmla="*/ 2147483647 w 3552"/>
              <a:gd name="T93" fmla="*/ 2147483647 h 1569"/>
              <a:gd name="T94" fmla="*/ 2147483647 w 3552"/>
              <a:gd name="T95" fmla="*/ 2147483647 h 1569"/>
              <a:gd name="T96" fmla="*/ 2147483647 w 3552"/>
              <a:gd name="T97" fmla="*/ 2147483647 h 1569"/>
              <a:gd name="T98" fmla="*/ 2147483647 w 3552"/>
              <a:gd name="T99" fmla="*/ 2147483647 h 1569"/>
              <a:gd name="T100" fmla="*/ 2147483647 w 3552"/>
              <a:gd name="T101" fmla="*/ 2147483647 h 1569"/>
              <a:gd name="T102" fmla="*/ 2147483647 w 3552"/>
              <a:gd name="T103" fmla="*/ 2147483647 h 1569"/>
              <a:gd name="T104" fmla="*/ 2147483647 w 3552"/>
              <a:gd name="T105" fmla="*/ 2147483647 h 1569"/>
              <a:gd name="T106" fmla="*/ 2147483647 w 3552"/>
              <a:gd name="T107" fmla="*/ 2147483647 h 156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3552"/>
              <a:gd name="T163" fmla="*/ 0 h 1569"/>
              <a:gd name="T164" fmla="*/ 3552 w 3552"/>
              <a:gd name="T165" fmla="*/ 1569 h 1569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3552" h="1569">
                <a:moveTo>
                  <a:pt x="313" y="1402"/>
                </a:moveTo>
                <a:cubicBezTo>
                  <a:pt x="263" y="1368"/>
                  <a:pt x="315" y="1394"/>
                  <a:pt x="255" y="1394"/>
                </a:cubicBezTo>
                <a:cubicBezTo>
                  <a:pt x="232" y="1394"/>
                  <a:pt x="210" y="1388"/>
                  <a:pt x="188" y="1385"/>
                </a:cubicBezTo>
                <a:cubicBezTo>
                  <a:pt x="167" y="1378"/>
                  <a:pt x="155" y="1377"/>
                  <a:pt x="138" y="1360"/>
                </a:cubicBezTo>
                <a:cubicBezTo>
                  <a:pt x="131" y="1353"/>
                  <a:pt x="130" y="1340"/>
                  <a:pt x="121" y="1335"/>
                </a:cubicBezTo>
                <a:cubicBezTo>
                  <a:pt x="99" y="1321"/>
                  <a:pt x="71" y="1319"/>
                  <a:pt x="46" y="1310"/>
                </a:cubicBezTo>
                <a:cubicBezTo>
                  <a:pt x="8" y="1253"/>
                  <a:pt x="19" y="1279"/>
                  <a:pt x="5" y="1235"/>
                </a:cubicBezTo>
                <a:cubicBezTo>
                  <a:pt x="8" y="1085"/>
                  <a:pt x="8" y="934"/>
                  <a:pt x="13" y="784"/>
                </a:cubicBezTo>
                <a:cubicBezTo>
                  <a:pt x="14" y="749"/>
                  <a:pt x="46" y="684"/>
                  <a:pt x="46" y="684"/>
                </a:cubicBezTo>
                <a:cubicBezTo>
                  <a:pt x="40" y="492"/>
                  <a:pt x="42" y="305"/>
                  <a:pt x="5" y="117"/>
                </a:cubicBezTo>
                <a:cubicBezTo>
                  <a:pt x="11" y="59"/>
                  <a:pt x="0" y="29"/>
                  <a:pt x="46" y="0"/>
                </a:cubicBezTo>
                <a:cubicBezTo>
                  <a:pt x="63" y="47"/>
                  <a:pt x="59" y="91"/>
                  <a:pt x="88" y="133"/>
                </a:cubicBezTo>
                <a:cubicBezTo>
                  <a:pt x="132" y="126"/>
                  <a:pt x="153" y="124"/>
                  <a:pt x="188" y="100"/>
                </a:cubicBezTo>
                <a:cubicBezTo>
                  <a:pt x="194" y="92"/>
                  <a:pt x="195" y="75"/>
                  <a:pt x="205" y="75"/>
                </a:cubicBezTo>
                <a:cubicBezTo>
                  <a:pt x="215" y="75"/>
                  <a:pt x="218" y="91"/>
                  <a:pt x="222" y="100"/>
                </a:cubicBezTo>
                <a:cubicBezTo>
                  <a:pt x="248" y="159"/>
                  <a:pt x="222" y="154"/>
                  <a:pt x="288" y="175"/>
                </a:cubicBezTo>
                <a:cubicBezTo>
                  <a:pt x="320" y="165"/>
                  <a:pt x="327" y="144"/>
                  <a:pt x="355" y="125"/>
                </a:cubicBezTo>
                <a:cubicBezTo>
                  <a:pt x="358" y="117"/>
                  <a:pt x="357" y="106"/>
                  <a:pt x="363" y="100"/>
                </a:cubicBezTo>
                <a:cubicBezTo>
                  <a:pt x="377" y="86"/>
                  <a:pt x="414" y="66"/>
                  <a:pt x="414" y="66"/>
                </a:cubicBezTo>
                <a:cubicBezTo>
                  <a:pt x="427" y="109"/>
                  <a:pt x="427" y="136"/>
                  <a:pt x="472" y="150"/>
                </a:cubicBezTo>
                <a:cubicBezTo>
                  <a:pt x="529" y="136"/>
                  <a:pt x="528" y="113"/>
                  <a:pt x="572" y="83"/>
                </a:cubicBezTo>
                <a:cubicBezTo>
                  <a:pt x="607" y="107"/>
                  <a:pt x="610" y="142"/>
                  <a:pt x="647" y="167"/>
                </a:cubicBezTo>
                <a:cubicBezTo>
                  <a:pt x="667" y="162"/>
                  <a:pt x="690" y="163"/>
                  <a:pt x="706" y="150"/>
                </a:cubicBezTo>
                <a:cubicBezTo>
                  <a:pt x="759" y="107"/>
                  <a:pt x="684" y="137"/>
                  <a:pt x="747" y="117"/>
                </a:cubicBezTo>
                <a:cubicBezTo>
                  <a:pt x="756" y="111"/>
                  <a:pt x="763" y="102"/>
                  <a:pt x="773" y="100"/>
                </a:cubicBezTo>
                <a:cubicBezTo>
                  <a:pt x="822" y="92"/>
                  <a:pt x="797" y="111"/>
                  <a:pt x="814" y="133"/>
                </a:cubicBezTo>
                <a:cubicBezTo>
                  <a:pt x="820" y="141"/>
                  <a:pt x="831" y="144"/>
                  <a:pt x="839" y="150"/>
                </a:cubicBezTo>
                <a:cubicBezTo>
                  <a:pt x="861" y="147"/>
                  <a:pt x="885" y="150"/>
                  <a:pt x="906" y="142"/>
                </a:cubicBezTo>
                <a:cubicBezTo>
                  <a:pt x="915" y="138"/>
                  <a:pt x="916" y="124"/>
                  <a:pt x="923" y="117"/>
                </a:cubicBezTo>
                <a:cubicBezTo>
                  <a:pt x="944" y="96"/>
                  <a:pt x="971" y="76"/>
                  <a:pt x="998" y="66"/>
                </a:cubicBezTo>
                <a:cubicBezTo>
                  <a:pt x="1047" y="142"/>
                  <a:pt x="982" y="53"/>
                  <a:pt x="1040" y="100"/>
                </a:cubicBezTo>
                <a:cubicBezTo>
                  <a:pt x="1048" y="106"/>
                  <a:pt x="1049" y="118"/>
                  <a:pt x="1056" y="125"/>
                </a:cubicBezTo>
                <a:cubicBezTo>
                  <a:pt x="1063" y="132"/>
                  <a:pt x="1073" y="136"/>
                  <a:pt x="1081" y="142"/>
                </a:cubicBezTo>
                <a:cubicBezTo>
                  <a:pt x="1104" y="137"/>
                  <a:pt x="1131" y="141"/>
                  <a:pt x="1148" y="125"/>
                </a:cubicBezTo>
                <a:cubicBezTo>
                  <a:pt x="1193" y="81"/>
                  <a:pt x="1116" y="113"/>
                  <a:pt x="1182" y="92"/>
                </a:cubicBezTo>
                <a:cubicBezTo>
                  <a:pt x="1190" y="86"/>
                  <a:pt x="1198" y="70"/>
                  <a:pt x="1207" y="75"/>
                </a:cubicBezTo>
                <a:cubicBezTo>
                  <a:pt x="1224" y="85"/>
                  <a:pt x="1221" y="119"/>
                  <a:pt x="1240" y="125"/>
                </a:cubicBezTo>
                <a:cubicBezTo>
                  <a:pt x="1248" y="128"/>
                  <a:pt x="1257" y="130"/>
                  <a:pt x="1265" y="133"/>
                </a:cubicBezTo>
                <a:cubicBezTo>
                  <a:pt x="1381" y="114"/>
                  <a:pt x="1268" y="140"/>
                  <a:pt x="1340" y="108"/>
                </a:cubicBezTo>
                <a:cubicBezTo>
                  <a:pt x="1356" y="101"/>
                  <a:pt x="1390" y="92"/>
                  <a:pt x="1390" y="92"/>
                </a:cubicBezTo>
                <a:cubicBezTo>
                  <a:pt x="1398" y="86"/>
                  <a:pt x="1405" y="73"/>
                  <a:pt x="1415" y="75"/>
                </a:cubicBezTo>
                <a:cubicBezTo>
                  <a:pt x="1435" y="79"/>
                  <a:pt x="1465" y="108"/>
                  <a:pt x="1465" y="108"/>
                </a:cubicBezTo>
                <a:cubicBezTo>
                  <a:pt x="1471" y="116"/>
                  <a:pt x="1472" y="133"/>
                  <a:pt x="1482" y="133"/>
                </a:cubicBezTo>
                <a:cubicBezTo>
                  <a:pt x="1494" y="133"/>
                  <a:pt x="1499" y="117"/>
                  <a:pt x="1507" y="108"/>
                </a:cubicBezTo>
                <a:cubicBezTo>
                  <a:pt x="1529" y="81"/>
                  <a:pt x="1545" y="61"/>
                  <a:pt x="1574" y="41"/>
                </a:cubicBezTo>
                <a:cubicBezTo>
                  <a:pt x="1591" y="52"/>
                  <a:pt x="1607" y="64"/>
                  <a:pt x="1624" y="75"/>
                </a:cubicBezTo>
                <a:cubicBezTo>
                  <a:pt x="1632" y="81"/>
                  <a:pt x="1649" y="92"/>
                  <a:pt x="1649" y="92"/>
                </a:cubicBezTo>
                <a:cubicBezTo>
                  <a:pt x="1701" y="81"/>
                  <a:pt x="1742" y="59"/>
                  <a:pt x="1791" y="41"/>
                </a:cubicBezTo>
                <a:cubicBezTo>
                  <a:pt x="1827" y="66"/>
                  <a:pt x="1848" y="101"/>
                  <a:pt x="1883" y="125"/>
                </a:cubicBezTo>
                <a:cubicBezTo>
                  <a:pt x="1915" y="121"/>
                  <a:pt x="1944" y="125"/>
                  <a:pt x="1966" y="100"/>
                </a:cubicBezTo>
                <a:cubicBezTo>
                  <a:pt x="2022" y="37"/>
                  <a:pt x="1974" y="59"/>
                  <a:pt x="2025" y="41"/>
                </a:cubicBezTo>
                <a:cubicBezTo>
                  <a:pt x="2080" y="50"/>
                  <a:pt x="2107" y="67"/>
                  <a:pt x="2158" y="83"/>
                </a:cubicBezTo>
                <a:cubicBezTo>
                  <a:pt x="2209" y="76"/>
                  <a:pt x="2231" y="83"/>
                  <a:pt x="2258" y="41"/>
                </a:cubicBezTo>
                <a:cubicBezTo>
                  <a:pt x="2275" y="52"/>
                  <a:pt x="2298" y="58"/>
                  <a:pt x="2309" y="75"/>
                </a:cubicBezTo>
                <a:cubicBezTo>
                  <a:pt x="2341" y="124"/>
                  <a:pt x="2344" y="136"/>
                  <a:pt x="2400" y="150"/>
                </a:cubicBezTo>
                <a:cubicBezTo>
                  <a:pt x="2426" y="168"/>
                  <a:pt x="2421" y="174"/>
                  <a:pt x="2450" y="158"/>
                </a:cubicBezTo>
                <a:cubicBezTo>
                  <a:pt x="2468" y="148"/>
                  <a:pt x="2501" y="125"/>
                  <a:pt x="2501" y="125"/>
                </a:cubicBezTo>
                <a:cubicBezTo>
                  <a:pt x="2504" y="117"/>
                  <a:pt x="2500" y="100"/>
                  <a:pt x="2509" y="100"/>
                </a:cubicBezTo>
                <a:cubicBezTo>
                  <a:pt x="2521" y="100"/>
                  <a:pt x="2525" y="117"/>
                  <a:pt x="2534" y="125"/>
                </a:cubicBezTo>
                <a:cubicBezTo>
                  <a:pt x="2542" y="131"/>
                  <a:pt x="2551" y="136"/>
                  <a:pt x="2559" y="142"/>
                </a:cubicBezTo>
                <a:cubicBezTo>
                  <a:pt x="2576" y="136"/>
                  <a:pt x="2595" y="136"/>
                  <a:pt x="2609" y="125"/>
                </a:cubicBezTo>
                <a:cubicBezTo>
                  <a:pt x="2617" y="119"/>
                  <a:pt x="2619" y="107"/>
                  <a:pt x="2626" y="100"/>
                </a:cubicBezTo>
                <a:cubicBezTo>
                  <a:pt x="2633" y="93"/>
                  <a:pt x="2643" y="89"/>
                  <a:pt x="2651" y="83"/>
                </a:cubicBezTo>
                <a:cubicBezTo>
                  <a:pt x="2656" y="91"/>
                  <a:pt x="2660" y="101"/>
                  <a:pt x="2667" y="108"/>
                </a:cubicBezTo>
                <a:cubicBezTo>
                  <a:pt x="2682" y="122"/>
                  <a:pt x="2718" y="142"/>
                  <a:pt x="2718" y="142"/>
                </a:cubicBezTo>
                <a:cubicBezTo>
                  <a:pt x="2766" y="135"/>
                  <a:pt x="2788" y="134"/>
                  <a:pt x="2826" y="108"/>
                </a:cubicBezTo>
                <a:cubicBezTo>
                  <a:pt x="2837" y="75"/>
                  <a:pt x="2842" y="61"/>
                  <a:pt x="2876" y="50"/>
                </a:cubicBezTo>
                <a:cubicBezTo>
                  <a:pt x="2906" y="69"/>
                  <a:pt x="2915" y="84"/>
                  <a:pt x="2926" y="117"/>
                </a:cubicBezTo>
                <a:cubicBezTo>
                  <a:pt x="2963" y="109"/>
                  <a:pt x="2999" y="103"/>
                  <a:pt x="3035" y="92"/>
                </a:cubicBezTo>
                <a:cubicBezTo>
                  <a:pt x="3046" y="95"/>
                  <a:pt x="3059" y="93"/>
                  <a:pt x="3068" y="100"/>
                </a:cubicBezTo>
                <a:cubicBezTo>
                  <a:pt x="3075" y="105"/>
                  <a:pt x="3071" y="119"/>
                  <a:pt x="3077" y="125"/>
                </a:cubicBezTo>
                <a:cubicBezTo>
                  <a:pt x="3083" y="131"/>
                  <a:pt x="3094" y="130"/>
                  <a:pt x="3102" y="133"/>
                </a:cubicBezTo>
                <a:cubicBezTo>
                  <a:pt x="3130" y="115"/>
                  <a:pt x="3137" y="94"/>
                  <a:pt x="3168" y="83"/>
                </a:cubicBezTo>
                <a:cubicBezTo>
                  <a:pt x="3207" y="140"/>
                  <a:pt x="3183" y="126"/>
                  <a:pt x="3227" y="142"/>
                </a:cubicBezTo>
                <a:cubicBezTo>
                  <a:pt x="3285" y="121"/>
                  <a:pt x="3221" y="150"/>
                  <a:pt x="3269" y="108"/>
                </a:cubicBezTo>
                <a:cubicBezTo>
                  <a:pt x="3284" y="95"/>
                  <a:pt x="3319" y="75"/>
                  <a:pt x="3319" y="75"/>
                </a:cubicBezTo>
                <a:cubicBezTo>
                  <a:pt x="3364" y="89"/>
                  <a:pt x="3335" y="97"/>
                  <a:pt x="3377" y="125"/>
                </a:cubicBezTo>
                <a:cubicBezTo>
                  <a:pt x="3388" y="142"/>
                  <a:pt x="3399" y="158"/>
                  <a:pt x="3410" y="175"/>
                </a:cubicBezTo>
                <a:cubicBezTo>
                  <a:pt x="3416" y="183"/>
                  <a:pt x="3427" y="200"/>
                  <a:pt x="3427" y="200"/>
                </a:cubicBezTo>
                <a:cubicBezTo>
                  <a:pt x="3455" y="289"/>
                  <a:pt x="3407" y="156"/>
                  <a:pt x="3461" y="242"/>
                </a:cubicBezTo>
                <a:cubicBezTo>
                  <a:pt x="3470" y="257"/>
                  <a:pt x="3471" y="276"/>
                  <a:pt x="3477" y="292"/>
                </a:cubicBezTo>
                <a:cubicBezTo>
                  <a:pt x="3499" y="354"/>
                  <a:pt x="3510" y="410"/>
                  <a:pt x="3519" y="476"/>
                </a:cubicBezTo>
                <a:cubicBezTo>
                  <a:pt x="3524" y="625"/>
                  <a:pt x="3531" y="718"/>
                  <a:pt x="3552" y="851"/>
                </a:cubicBezTo>
                <a:cubicBezTo>
                  <a:pt x="3545" y="1037"/>
                  <a:pt x="3531" y="1234"/>
                  <a:pt x="3444" y="1402"/>
                </a:cubicBezTo>
                <a:cubicBezTo>
                  <a:pt x="3421" y="1447"/>
                  <a:pt x="3428" y="1490"/>
                  <a:pt x="3385" y="1519"/>
                </a:cubicBezTo>
                <a:cubicBezTo>
                  <a:pt x="3365" y="1550"/>
                  <a:pt x="3352" y="1549"/>
                  <a:pt x="3319" y="1561"/>
                </a:cubicBezTo>
                <a:cubicBezTo>
                  <a:pt x="3165" y="1554"/>
                  <a:pt x="3108" y="1543"/>
                  <a:pt x="2976" y="1527"/>
                </a:cubicBezTo>
                <a:cubicBezTo>
                  <a:pt x="2844" y="1495"/>
                  <a:pt x="2702" y="1511"/>
                  <a:pt x="2567" y="1519"/>
                </a:cubicBezTo>
                <a:cubicBezTo>
                  <a:pt x="2503" y="1529"/>
                  <a:pt x="2437" y="1549"/>
                  <a:pt x="2375" y="1569"/>
                </a:cubicBezTo>
                <a:cubicBezTo>
                  <a:pt x="2177" y="1563"/>
                  <a:pt x="1981" y="1550"/>
                  <a:pt x="1783" y="1544"/>
                </a:cubicBezTo>
                <a:cubicBezTo>
                  <a:pt x="1775" y="1541"/>
                  <a:pt x="1766" y="1539"/>
                  <a:pt x="1758" y="1536"/>
                </a:cubicBezTo>
                <a:cubicBezTo>
                  <a:pt x="1750" y="1533"/>
                  <a:pt x="1741" y="1530"/>
                  <a:pt x="1733" y="1527"/>
                </a:cubicBezTo>
                <a:cubicBezTo>
                  <a:pt x="1716" y="1521"/>
                  <a:pt x="1682" y="1511"/>
                  <a:pt x="1682" y="1511"/>
                </a:cubicBezTo>
                <a:cubicBezTo>
                  <a:pt x="1643" y="1484"/>
                  <a:pt x="1604" y="1477"/>
                  <a:pt x="1557" y="1469"/>
                </a:cubicBezTo>
                <a:cubicBezTo>
                  <a:pt x="1458" y="1478"/>
                  <a:pt x="1374" y="1496"/>
                  <a:pt x="1273" y="1502"/>
                </a:cubicBezTo>
                <a:cubicBezTo>
                  <a:pt x="1235" y="1516"/>
                  <a:pt x="1195" y="1523"/>
                  <a:pt x="1157" y="1536"/>
                </a:cubicBezTo>
                <a:cubicBezTo>
                  <a:pt x="1140" y="1542"/>
                  <a:pt x="1106" y="1552"/>
                  <a:pt x="1106" y="1552"/>
                </a:cubicBezTo>
                <a:cubicBezTo>
                  <a:pt x="1070" y="1543"/>
                  <a:pt x="1042" y="1533"/>
                  <a:pt x="1006" y="1544"/>
                </a:cubicBezTo>
                <a:cubicBezTo>
                  <a:pt x="931" y="1526"/>
                  <a:pt x="893" y="1517"/>
                  <a:pt x="806" y="1511"/>
                </a:cubicBezTo>
                <a:cubicBezTo>
                  <a:pt x="783" y="1507"/>
                  <a:pt x="749" y="1507"/>
                  <a:pt x="731" y="1486"/>
                </a:cubicBezTo>
                <a:cubicBezTo>
                  <a:pt x="725" y="1479"/>
                  <a:pt x="728" y="1467"/>
                  <a:pt x="722" y="1461"/>
                </a:cubicBezTo>
                <a:cubicBezTo>
                  <a:pt x="708" y="1447"/>
                  <a:pt x="689" y="1438"/>
                  <a:pt x="672" y="1427"/>
                </a:cubicBezTo>
                <a:cubicBezTo>
                  <a:pt x="639" y="1405"/>
                  <a:pt x="594" y="1414"/>
                  <a:pt x="555" y="1410"/>
                </a:cubicBezTo>
                <a:cubicBezTo>
                  <a:pt x="517" y="1398"/>
                  <a:pt x="477" y="1398"/>
                  <a:pt x="439" y="1385"/>
                </a:cubicBezTo>
                <a:cubicBezTo>
                  <a:pt x="422" y="1379"/>
                  <a:pt x="406" y="1374"/>
                  <a:pt x="389" y="1369"/>
                </a:cubicBezTo>
                <a:cubicBezTo>
                  <a:pt x="380" y="1366"/>
                  <a:pt x="363" y="1360"/>
                  <a:pt x="363" y="1360"/>
                </a:cubicBezTo>
                <a:cubicBezTo>
                  <a:pt x="333" y="1363"/>
                  <a:pt x="302" y="1369"/>
                  <a:pt x="272" y="1369"/>
                </a:cubicBezTo>
                <a:cubicBezTo>
                  <a:pt x="230" y="1369"/>
                  <a:pt x="146" y="1360"/>
                  <a:pt x="146" y="1360"/>
                </a:cubicBezTo>
              </a:path>
            </a:pathLst>
          </a:cu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89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11125"/>
            <a:ext cx="7199313" cy="784225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Metabolismo do Surfactante</a:t>
            </a:r>
          </a:p>
        </p:txBody>
      </p:sp>
      <p:sp>
        <p:nvSpPr>
          <p:cNvPr id="374790" name="Oval 6"/>
          <p:cNvSpPr>
            <a:spLocks noChangeArrowheads="1"/>
          </p:cNvSpPr>
          <p:nvPr/>
        </p:nvSpPr>
        <p:spPr bwMode="auto">
          <a:xfrm>
            <a:off x="12001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1" name="Oval 7"/>
          <p:cNvSpPr>
            <a:spLocks noChangeArrowheads="1"/>
          </p:cNvSpPr>
          <p:nvPr/>
        </p:nvSpPr>
        <p:spPr bwMode="auto">
          <a:xfrm>
            <a:off x="14573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2" name="Oval 8"/>
          <p:cNvSpPr>
            <a:spLocks noChangeArrowheads="1"/>
          </p:cNvSpPr>
          <p:nvPr/>
        </p:nvSpPr>
        <p:spPr bwMode="auto">
          <a:xfrm>
            <a:off x="17145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3" name="Oval 9"/>
          <p:cNvSpPr>
            <a:spLocks noChangeArrowheads="1"/>
          </p:cNvSpPr>
          <p:nvPr/>
        </p:nvSpPr>
        <p:spPr bwMode="auto">
          <a:xfrm>
            <a:off x="19716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4" name="Oval 10"/>
          <p:cNvSpPr>
            <a:spLocks noChangeArrowheads="1"/>
          </p:cNvSpPr>
          <p:nvPr/>
        </p:nvSpPr>
        <p:spPr bwMode="auto">
          <a:xfrm>
            <a:off x="22288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5" name="Oval 11"/>
          <p:cNvSpPr>
            <a:spLocks noChangeArrowheads="1"/>
          </p:cNvSpPr>
          <p:nvPr/>
        </p:nvSpPr>
        <p:spPr bwMode="auto">
          <a:xfrm>
            <a:off x="24860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6" name="Oval 12"/>
          <p:cNvSpPr>
            <a:spLocks noChangeArrowheads="1"/>
          </p:cNvSpPr>
          <p:nvPr/>
        </p:nvSpPr>
        <p:spPr bwMode="auto">
          <a:xfrm>
            <a:off x="27432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7" name="Oval 13"/>
          <p:cNvSpPr>
            <a:spLocks noChangeArrowheads="1"/>
          </p:cNvSpPr>
          <p:nvPr/>
        </p:nvSpPr>
        <p:spPr bwMode="auto">
          <a:xfrm>
            <a:off x="30003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8" name="Oval 14"/>
          <p:cNvSpPr>
            <a:spLocks noChangeArrowheads="1"/>
          </p:cNvSpPr>
          <p:nvPr/>
        </p:nvSpPr>
        <p:spPr bwMode="auto">
          <a:xfrm>
            <a:off x="32575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799" name="Oval 15"/>
          <p:cNvSpPr>
            <a:spLocks noChangeArrowheads="1"/>
          </p:cNvSpPr>
          <p:nvPr/>
        </p:nvSpPr>
        <p:spPr bwMode="auto">
          <a:xfrm>
            <a:off x="35147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0" name="Oval 16"/>
          <p:cNvSpPr>
            <a:spLocks noChangeArrowheads="1"/>
          </p:cNvSpPr>
          <p:nvPr/>
        </p:nvSpPr>
        <p:spPr bwMode="auto">
          <a:xfrm>
            <a:off x="37719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1" name="Oval 17"/>
          <p:cNvSpPr>
            <a:spLocks noChangeArrowheads="1"/>
          </p:cNvSpPr>
          <p:nvPr/>
        </p:nvSpPr>
        <p:spPr bwMode="auto">
          <a:xfrm>
            <a:off x="40290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2" name="Oval 18"/>
          <p:cNvSpPr>
            <a:spLocks noChangeArrowheads="1"/>
          </p:cNvSpPr>
          <p:nvPr/>
        </p:nvSpPr>
        <p:spPr bwMode="auto">
          <a:xfrm>
            <a:off x="42862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3" name="Oval 19"/>
          <p:cNvSpPr>
            <a:spLocks noChangeArrowheads="1"/>
          </p:cNvSpPr>
          <p:nvPr/>
        </p:nvSpPr>
        <p:spPr bwMode="auto">
          <a:xfrm>
            <a:off x="45434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4" name="Oval 20"/>
          <p:cNvSpPr>
            <a:spLocks noChangeArrowheads="1"/>
          </p:cNvSpPr>
          <p:nvPr/>
        </p:nvSpPr>
        <p:spPr bwMode="auto">
          <a:xfrm>
            <a:off x="48006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5" name="Oval 21"/>
          <p:cNvSpPr>
            <a:spLocks noChangeArrowheads="1"/>
          </p:cNvSpPr>
          <p:nvPr/>
        </p:nvSpPr>
        <p:spPr bwMode="auto">
          <a:xfrm>
            <a:off x="50577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6" name="Oval 22"/>
          <p:cNvSpPr>
            <a:spLocks noChangeArrowheads="1"/>
          </p:cNvSpPr>
          <p:nvPr/>
        </p:nvSpPr>
        <p:spPr bwMode="auto">
          <a:xfrm>
            <a:off x="53149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7" name="Oval 23"/>
          <p:cNvSpPr>
            <a:spLocks noChangeArrowheads="1"/>
          </p:cNvSpPr>
          <p:nvPr/>
        </p:nvSpPr>
        <p:spPr bwMode="auto">
          <a:xfrm>
            <a:off x="55721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8" name="Oval 24"/>
          <p:cNvSpPr>
            <a:spLocks noChangeArrowheads="1"/>
          </p:cNvSpPr>
          <p:nvPr/>
        </p:nvSpPr>
        <p:spPr bwMode="auto">
          <a:xfrm>
            <a:off x="58293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09" name="Oval 25"/>
          <p:cNvSpPr>
            <a:spLocks noChangeArrowheads="1"/>
          </p:cNvSpPr>
          <p:nvPr/>
        </p:nvSpPr>
        <p:spPr bwMode="auto">
          <a:xfrm>
            <a:off x="60864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0" name="Oval 26"/>
          <p:cNvSpPr>
            <a:spLocks noChangeArrowheads="1"/>
          </p:cNvSpPr>
          <p:nvPr/>
        </p:nvSpPr>
        <p:spPr bwMode="auto">
          <a:xfrm>
            <a:off x="63436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1" name="Oval 27"/>
          <p:cNvSpPr>
            <a:spLocks noChangeArrowheads="1"/>
          </p:cNvSpPr>
          <p:nvPr/>
        </p:nvSpPr>
        <p:spPr bwMode="auto">
          <a:xfrm>
            <a:off x="66008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2" name="Oval 28"/>
          <p:cNvSpPr>
            <a:spLocks noChangeArrowheads="1"/>
          </p:cNvSpPr>
          <p:nvPr/>
        </p:nvSpPr>
        <p:spPr bwMode="auto">
          <a:xfrm>
            <a:off x="68580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3" name="Oval 29"/>
          <p:cNvSpPr>
            <a:spLocks noChangeArrowheads="1"/>
          </p:cNvSpPr>
          <p:nvPr/>
        </p:nvSpPr>
        <p:spPr bwMode="auto">
          <a:xfrm>
            <a:off x="84010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4" name="Oval 30"/>
          <p:cNvSpPr>
            <a:spLocks noChangeArrowheads="1"/>
          </p:cNvSpPr>
          <p:nvPr/>
        </p:nvSpPr>
        <p:spPr bwMode="auto">
          <a:xfrm>
            <a:off x="81438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5" name="Oval 31"/>
          <p:cNvSpPr>
            <a:spLocks noChangeArrowheads="1"/>
          </p:cNvSpPr>
          <p:nvPr/>
        </p:nvSpPr>
        <p:spPr bwMode="auto">
          <a:xfrm>
            <a:off x="788670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6" name="Oval 32"/>
          <p:cNvSpPr>
            <a:spLocks noChangeArrowheads="1"/>
          </p:cNvSpPr>
          <p:nvPr/>
        </p:nvSpPr>
        <p:spPr bwMode="auto">
          <a:xfrm>
            <a:off x="762952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7" name="Oval 33"/>
          <p:cNvSpPr>
            <a:spLocks noChangeArrowheads="1"/>
          </p:cNvSpPr>
          <p:nvPr/>
        </p:nvSpPr>
        <p:spPr bwMode="auto">
          <a:xfrm>
            <a:off x="7372350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374818" name="Oval 34"/>
          <p:cNvSpPr>
            <a:spLocks noChangeArrowheads="1"/>
          </p:cNvSpPr>
          <p:nvPr/>
        </p:nvSpPr>
        <p:spPr bwMode="auto">
          <a:xfrm>
            <a:off x="7115175" y="1314450"/>
            <a:ext cx="257175" cy="152400"/>
          </a:xfrm>
          <a:prstGeom prst="ellipse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pt-BR" sz="2400">
              <a:latin typeface="Times New Roman" pitchFamily="18" charset="0"/>
            </a:endParaRPr>
          </a:p>
        </p:txBody>
      </p:sp>
      <p:sp>
        <p:nvSpPr>
          <p:cNvPr id="9252" name="Line 35"/>
          <p:cNvSpPr>
            <a:spLocks noChangeShapeType="1"/>
          </p:cNvSpPr>
          <p:nvPr/>
        </p:nvSpPr>
        <p:spPr bwMode="auto">
          <a:xfrm>
            <a:off x="84867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3" name="Line 36"/>
          <p:cNvSpPr>
            <a:spLocks noChangeShapeType="1"/>
          </p:cNvSpPr>
          <p:nvPr/>
        </p:nvSpPr>
        <p:spPr bwMode="auto">
          <a:xfrm>
            <a:off x="15430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4" name="Line 37"/>
          <p:cNvSpPr>
            <a:spLocks noChangeShapeType="1"/>
          </p:cNvSpPr>
          <p:nvPr/>
        </p:nvSpPr>
        <p:spPr bwMode="auto">
          <a:xfrm>
            <a:off x="18002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5" name="Line 38"/>
          <p:cNvSpPr>
            <a:spLocks noChangeShapeType="1"/>
          </p:cNvSpPr>
          <p:nvPr/>
        </p:nvSpPr>
        <p:spPr bwMode="auto">
          <a:xfrm>
            <a:off x="20574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6" name="Line 39"/>
          <p:cNvSpPr>
            <a:spLocks noChangeShapeType="1"/>
          </p:cNvSpPr>
          <p:nvPr/>
        </p:nvSpPr>
        <p:spPr bwMode="auto">
          <a:xfrm>
            <a:off x="23145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7" name="Line 40"/>
          <p:cNvSpPr>
            <a:spLocks noChangeShapeType="1"/>
          </p:cNvSpPr>
          <p:nvPr/>
        </p:nvSpPr>
        <p:spPr bwMode="auto">
          <a:xfrm>
            <a:off x="25717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8" name="Line 41"/>
          <p:cNvSpPr>
            <a:spLocks noChangeShapeType="1"/>
          </p:cNvSpPr>
          <p:nvPr/>
        </p:nvSpPr>
        <p:spPr bwMode="auto">
          <a:xfrm>
            <a:off x="28289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59" name="Line 42"/>
          <p:cNvSpPr>
            <a:spLocks noChangeShapeType="1"/>
          </p:cNvSpPr>
          <p:nvPr/>
        </p:nvSpPr>
        <p:spPr bwMode="auto">
          <a:xfrm>
            <a:off x="30861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0" name="Line 43"/>
          <p:cNvSpPr>
            <a:spLocks noChangeShapeType="1"/>
          </p:cNvSpPr>
          <p:nvPr/>
        </p:nvSpPr>
        <p:spPr bwMode="auto">
          <a:xfrm>
            <a:off x="33432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1" name="Line 44"/>
          <p:cNvSpPr>
            <a:spLocks noChangeShapeType="1"/>
          </p:cNvSpPr>
          <p:nvPr/>
        </p:nvSpPr>
        <p:spPr bwMode="auto">
          <a:xfrm>
            <a:off x="36004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2" name="Line 45"/>
          <p:cNvSpPr>
            <a:spLocks noChangeShapeType="1"/>
          </p:cNvSpPr>
          <p:nvPr/>
        </p:nvSpPr>
        <p:spPr bwMode="auto">
          <a:xfrm>
            <a:off x="61722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3" name="Line 46"/>
          <p:cNvSpPr>
            <a:spLocks noChangeShapeType="1"/>
          </p:cNvSpPr>
          <p:nvPr/>
        </p:nvSpPr>
        <p:spPr bwMode="auto">
          <a:xfrm>
            <a:off x="59150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4" name="Line 47"/>
          <p:cNvSpPr>
            <a:spLocks noChangeShapeType="1"/>
          </p:cNvSpPr>
          <p:nvPr/>
        </p:nvSpPr>
        <p:spPr bwMode="auto">
          <a:xfrm>
            <a:off x="56578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5" name="Line 48"/>
          <p:cNvSpPr>
            <a:spLocks noChangeShapeType="1"/>
          </p:cNvSpPr>
          <p:nvPr/>
        </p:nvSpPr>
        <p:spPr bwMode="auto">
          <a:xfrm>
            <a:off x="54006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6" name="Line 49"/>
          <p:cNvSpPr>
            <a:spLocks noChangeShapeType="1"/>
          </p:cNvSpPr>
          <p:nvPr/>
        </p:nvSpPr>
        <p:spPr bwMode="auto">
          <a:xfrm>
            <a:off x="51435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7" name="Line 50"/>
          <p:cNvSpPr>
            <a:spLocks noChangeShapeType="1"/>
          </p:cNvSpPr>
          <p:nvPr/>
        </p:nvSpPr>
        <p:spPr bwMode="auto">
          <a:xfrm>
            <a:off x="48863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8" name="Line 51"/>
          <p:cNvSpPr>
            <a:spLocks noChangeShapeType="1"/>
          </p:cNvSpPr>
          <p:nvPr/>
        </p:nvSpPr>
        <p:spPr bwMode="auto">
          <a:xfrm>
            <a:off x="46291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69" name="Line 52"/>
          <p:cNvSpPr>
            <a:spLocks noChangeShapeType="1"/>
          </p:cNvSpPr>
          <p:nvPr/>
        </p:nvSpPr>
        <p:spPr bwMode="auto">
          <a:xfrm>
            <a:off x="43719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0" name="Line 53"/>
          <p:cNvSpPr>
            <a:spLocks noChangeShapeType="1"/>
          </p:cNvSpPr>
          <p:nvPr/>
        </p:nvSpPr>
        <p:spPr bwMode="auto">
          <a:xfrm>
            <a:off x="41148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1" name="Line 54"/>
          <p:cNvSpPr>
            <a:spLocks noChangeShapeType="1"/>
          </p:cNvSpPr>
          <p:nvPr/>
        </p:nvSpPr>
        <p:spPr bwMode="auto">
          <a:xfrm>
            <a:off x="38576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2" name="Line 55"/>
          <p:cNvSpPr>
            <a:spLocks noChangeShapeType="1"/>
          </p:cNvSpPr>
          <p:nvPr/>
        </p:nvSpPr>
        <p:spPr bwMode="auto">
          <a:xfrm>
            <a:off x="12858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3" name="Line 56"/>
          <p:cNvSpPr>
            <a:spLocks noChangeShapeType="1"/>
          </p:cNvSpPr>
          <p:nvPr/>
        </p:nvSpPr>
        <p:spPr bwMode="auto">
          <a:xfrm>
            <a:off x="82296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4" name="Line 57"/>
          <p:cNvSpPr>
            <a:spLocks noChangeShapeType="1"/>
          </p:cNvSpPr>
          <p:nvPr/>
        </p:nvSpPr>
        <p:spPr bwMode="auto">
          <a:xfrm>
            <a:off x="79724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5" name="Line 58"/>
          <p:cNvSpPr>
            <a:spLocks noChangeShapeType="1"/>
          </p:cNvSpPr>
          <p:nvPr/>
        </p:nvSpPr>
        <p:spPr bwMode="auto">
          <a:xfrm>
            <a:off x="77152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6" name="Line 59"/>
          <p:cNvSpPr>
            <a:spLocks noChangeShapeType="1"/>
          </p:cNvSpPr>
          <p:nvPr/>
        </p:nvSpPr>
        <p:spPr bwMode="auto">
          <a:xfrm>
            <a:off x="74580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7" name="Line 60"/>
          <p:cNvSpPr>
            <a:spLocks noChangeShapeType="1"/>
          </p:cNvSpPr>
          <p:nvPr/>
        </p:nvSpPr>
        <p:spPr bwMode="auto">
          <a:xfrm>
            <a:off x="720090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8" name="Line 61"/>
          <p:cNvSpPr>
            <a:spLocks noChangeShapeType="1"/>
          </p:cNvSpPr>
          <p:nvPr/>
        </p:nvSpPr>
        <p:spPr bwMode="auto">
          <a:xfrm>
            <a:off x="694372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79" name="Line 62"/>
          <p:cNvSpPr>
            <a:spLocks noChangeShapeType="1"/>
          </p:cNvSpPr>
          <p:nvPr/>
        </p:nvSpPr>
        <p:spPr bwMode="auto">
          <a:xfrm>
            <a:off x="6686550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0" name="Line 63"/>
          <p:cNvSpPr>
            <a:spLocks noChangeShapeType="1"/>
          </p:cNvSpPr>
          <p:nvPr/>
        </p:nvSpPr>
        <p:spPr bwMode="auto">
          <a:xfrm>
            <a:off x="6429375" y="85725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grpSp>
        <p:nvGrpSpPr>
          <p:cNvPr id="9281" name="Group 64"/>
          <p:cNvGrpSpPr>
            <a:grpSpLocks/>
          </p:cNvGrpSpPr>
          <p:nvPr/>
        </p:nvGrpSpPr>
        <p:grpSpPr bwMode="auto">
          <a:xfrm>
            <a:off x="2824163" y="1849438"/>
            <a:ext cx="852487" cy="760412"/>
            <a:chOff x="1584" y="1345"/>
            <a:chExt cx="477" cy="479"/>
          </a:xfrm>
        </p:grpSpPr>
        <p:sp>
          <p:nvSpPr>
            <p:cNvPr id="9428" name="Freeform 65"/>
            <p:cNvSpPr>
              <a:spLocks/>
            </p:cNvSpPr>
            <p:nvPr/>
          </p:nvSpPr>
          <p:spPr bwMode="auto">
            <a:xfrm>
              <a:off x="1691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29" name="Freeform 66"/>
            <p:cNvSpPr>
              <a:spLocks/>
            </p:cNvSpPr>
            <p:nvPr/>
          </p:nvSpPr>
          <p:spPr bwMode="auto">
            <a:xfrm>
              <a:off x="1747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0" name="Freeform 67"/>
            <p:cNvSpPr>
              <a:spLocks/>
            </p:cNvSpPr>
            <p:nvPr/>
          </p:nvSpPr>
          <p:spPr bwMode="auto">
            <a:xfrm>
              <a:off x="1835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1" name="Freeform 68"/>
            <p:cNvSpPr>
              <a:spLocks/>
            </p:cNvSpPr>
            <p:nvPr/>
          </p:nvSpPr>
          <p:spPr bwMode="auto">
            <a:xfrm>
              <a:off x="1891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2" name="Freeform 69"/>
            <p:cNvSpPr>
              <a:spLocks/>
            </p:cNvSpPr>
            <p:nvPr/>
          </p:nvSpPr>
          <p:spPr bwMode="auto">
            <a:xfrm>
              <a:off x="1787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3" name="Freeform 70"/>
            <p:cNvSpPr>
              <a:spLocks/>
            </p:cNvSpPr>
            <p:nvPr/>
          </p:nvSpPr>
          <p:spPr bwMode="auto">
            <a:xfrm>
              <a:off x="1643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4" name="Freeform 71"/>
            <p:cNvSpPr>
              <a:spLocks/>
            </p:cNvSpPr>
            <p:nvPr/>
          </p:nvSpPr>
          <p:spPr bwMode="auto">
            <a:xfrm>
              <a:off x="1920" y="1345"/>
              <a:ext cx="85" cy="479"/>
            </a:xfrm>
            <a:custGeom>
              <a:avLst/>
              <a:gdLst>
                <a:gd name="T0" fmla="*/ 1 w 152"/>
                <a:gd name="T1" fmla="*/ 0 h 480"/>
                <a:gd name="T2" fmla="*/ 1 w 152"/>
                <a:gd name="T3" fmla="*/ 48 h 480"/>
                <a:gd name="T4" fmla="*/ 1 w 152"/>
                <a:gd name="T5" fmla="*/ 96 h 480"/>
                <a:gd name="T6" fmla="*/ 1 w 152"/>
                <a:gd name="T7" fmla="*/ 192 h 480"/>
                <a:gd name="T8" fmla="*/ 1 w 152"/>
                <a:gd name="T9" fmla="*/ 415 h 4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2"/>
                <a:gd name="T16" fmla="*/ 0 h 480"/>
                <a:gd name="T17" fmla="*/ 152 w 152"/>
                <a:gd name="T18" fmla="*/ 480 h 4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2" h="480">
                  <a:moveTo>
                    <a:pt x="56" y="0"/>
                  </a:moveTo>
                  <a:cubicBezTo>
                    <a:pt x="28" y="16"/>
                    <a:pt x="0" y="32"/>
                    <a:pt x="8" y="48"/>
                  </a:cubicBezTo>
                  <a:cubicBezTo>
                    <a:pt x="16" y="64"/>
                    <a:pt x="104" y="72"/>
                    <a:pt x="104" y="96"/>
                  </a:cubicBezTo>
                  <a:cubicBezTo>
                    <a:pt x="104" y="120"/>
                    <a:pt x="0" y="128"/>
                    <a:pt x="8" y="192"/>
                  </a:cubicBezTo>
                  <a:cubicBezTo>
                    <a:pt x="16" y="256"/>
                    <a:pt x="128" y="432"/>
                    <a:pt x="152" y="480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5" name="Freeform 72"/>
            <p:cNvSpPr>
              <a:spLocks/>
            </p:cNvSpPr>
            <p:nvPr/>
          </p:nvSpPr>
          <p:spPr bwMode="auto">
            <a:xfrm>
              <a:off x="1584" y="1392"/>
              <a:ext cx="429" cy="112"/>
            </a:xfrm>
            <a:custGeom>
              <a:avLst/>
              <a:gdLst>
                <a:gd name="T0" fmla="*/ 0 w 768"/>
                <a:gd name="T1" fmla="*/ 104 h 112"/>
                <a:gd name="T2" fmla="*/ 1 w 768"/>
                <a:gd name="T3" fmla="*/ 56 h 112"/>
                <a:gd name="T4" fmla="*/ 1 w 768"/>
                <a:gd name="T5" fmla="*/ 8 h 112"/>
                <a:gd name="T6" fmla="*/ 1 w 768"/>
                <a:gd name="T7" fmla="*/ 104 h 112"/>
                <a:gd name="T8" fmla="*/ 1 w 768"/>
                <a:gd name="T9" fmla="*/ 56 h 112"/>
                <a:gd name="T10" fmla="*/ 1 w 768"/>
                <a:gd name="T11" fmla="*/ 8 h 112"/>
                <a:gd name="T12" fmla="*/ 1 w 768"/>
                <a:gd name="T13" fmla="*/ 8 h 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112"/>
                <a:gd name="T23" fmla="*/ 768 w 768"/>
                <a:gd name="T24" fmla="*/ 112 h 1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112">
                  <a:moveTo>
                    <a:pt x="0" y="104"/>
                  </a:moveTo>
                  <a:cubicBezTo>
                    <a:pt x="8" y="88"/>
                    <a:pt x="16" y="72"/>
                    <a:pt x="48" y="56"/>
                  </a:cubicBezTo>
                  <a:cubicBezTo>
                    <a:pt x="80" y="40"/>
                    <a:pt x="112" y="0"/>
                    <a:pt x="192" y="8"/>
                  </a:cubicBezTo>
                  <a:cubicBezTo>
                    <a:pt x="272" y="16"/>
                    <a:pt x="464" y="96"/>
                    <a:pt x="528" y="104"/>
                  </a:cubicBezTo>
                  <a:cubicBezTo>
                    <a:pt x="592" y="112"/>
                    <a:pt x="552" y="72"/>
                    <a:pt x="576" y="56"/>
                  </a:cubicBezTo>
                  <a:cubicBezTo>
                    <a:pt x="600" y="40"/>
                    <a:pt x="640" y="16"/>
                    <a:pt x="672" y="8"/>
                  </a:cubicBezTo>
                  <a:cubicBezTo>
                    <a:pt x="704" y="0"/>
                    <a:pt x="752" y="8"/>
                    <a:pt x="768" y="8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6" name="Freeform 73"/>
            <p:cNvSpPr>
              <a:spLocks/>
            </p:cNvSpPr>
            <p:nvPr/>
          </p:nvSpPr>
          <p:spPr bwMode="auto">
            <a:xfrm>
              <a:off x="1584" y="1488"/>
              <a:ext cx="429" cy="112"/>
            </a:xfrm>
            <a:custGeom>
              <a:avLst/>
              <a:gdLst>
                <a:gd name="T0" fmla="*/ 0 w 768"/>
                <a:gd name="T1" fmla="*/ 104 h 112"/>
                <a:gd name="T2" fmla="*/ 1 w 768"/>
                <a:gd name="T3" fmla="*/ 56 h 112"/>
                <a:gd name="T4" fmla="*/ 1 w 768"/>
                <a:gd name="T5" fmla="*/ 8 h 112"/>
                <a:gd name="T6" fmla="*/ 1 w 768"/>
                <a:gd name="T7" fmla="*/ 104 h 112"/>
                <a:gd name="T8" fmla="*/ 1 w 768"/>
                <a:gd name="T9" fmla="*/ 56 h 112"/>
                <a:gd name="T10" fmla="*/ 1 w 768"/>
                <a:gd name="T11" fmla="*/ 8 h 112"/>
                <a:gd name="T12" fmla="*/ 1 w 768"/>
                <a:gd name="T13" fmla="*/ 8 h 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112"/>
                <a:gd name="T23" fmla="*/ 768 w 768"/>
                <a:gd name="T24" fmla="*/ 112 h 1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112">
                  <a:moveTo>
                    <a:pt x="0" y="104"/>
                  </a:moveTo>
                  <a:cubicBezTo>
                    <a:pt x="8" y="88"/>
                    <a:pt x="16" y="72"/>
                    <a:pt x="48" y="56"/>
                  </a:cubicBezTo>
                  <a:cubicBezTo>
                    <a:pt x="80" y="40"/>
                    <a:pt x="112" y="0"/>
                    <a:pt x="192" y="8"/>
                  </a:cubicBezTo>
                  <a:cubicBezTo>
                    <a:pt x="272" y="16"/>
                    <a:pt x="464" y="96"/>
                    <a:pt x="528" y="104"/>
                  </a:cubicBezTo>
                  <a:cubicBezTo>
                    <a:pt x="592" y="112"/>
                    <a:pt x="552" y="72"/>
                    <a:pt x="576" y="56"/>
                  </a:cubicBezTo>
                  <a:cubicBezTo>
                    <a:pt x="600" y="40"/>
                    <a:pt x="640" y="16"/>
                    <a:pt x="672" y="8"/>
                  </a:cubicBezTo>
                  <a:cubicBezTo>
                    <a:pt x="704" y="0"/>
                    <a:pt x="752" y="8"/>
                    <a:pt x="768" y="8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7" name="Freeform 74"/>
            <p:cNvSpPr>
              <a:spLocks/>
            </p:cNvSpPr>
            <p:nvPr/>
          </p:nvSpPr>
          <p:spPr bwMode="auto">
            <a:xfrm>
              <a:off x="1584" y="1568"/>
              <a:ext cx="429" cy="112"/>
            </a:xfrm>
            <a:custGeom>
              <a:avLst/>
              <a:gdLst>
                <a:gd name="T0" fmla="*/ 0 w 768"/>
                <a:gd name="T1" fmla="*/ 104 h 112"/>
                <a:gd name="T2" fmla="*/ 1 w 768"/>
                <a:gd name="T3" fmla="*/ 56 h 112"/>
                <a:gd name="T4" fmla="*/ 1 w 768"/>
                <a:gd name="T5" fmla="*/ 8 h 112"/>
                <a:gd name="T6" fmla="*/ 1 w 768"/>
                <a:gd name="T7" fmla="*/ 104 h 112"/>
                <a:gd name="T8" fmla="*/ 1 w 768"/>
                <a:gd name="T9" fmla="*/ 56 h 112"/>
                <a:gd name="T10" fmla="*/ 1 w 768"/>
                <a:gd name="T11" fmla="*/ 8 h 112"/>
                <a:gd name="T12" fmla="*/ 1 w 768"/>
                <a:gd name="T13" fmla="*/ 8 h 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112"/>
                <a:gd name="T23" fmla="*/ 768 w 768"/>
                <a:gd name="T24" fmla="*/ 112 h 1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112">
                  <a:moveTo>
                    <a:pt x="0" y="104"/>
                  </a:moveTo>
                  <a:cubicBezTo>
                    <a:pt x="8" y="88"/>
                    <a:pt x="16" y="72"/>
                    <a:pt x="48" y="56"/>
                  </a:cubicBezTo>
                  <a:cubicBezTo>
                    <a:pt x="80" y="40"/>
                    <a:pt x="112" y="0"/>
                    <a:pt x="192" y="8"/>
                  </a:cubicBezTo>
                  <a:cubicBezTo>
                    <a:pt x="272" y="16"/>
                    <a:pt x="464" y="96"/>
                    <a:pt x="528" y="104"/>
                  </a:cubicBezTo>
                  <a:cubicBezTo>
                    <a:pt x="592" y="112"/>
                    <a:pt x="552" y="72"/>
                    <a:pt x="576" y="56"/>
                  </a:cubicBezTo>
                  <a:cubicBezTo>
                    <a:pt x="600" y="40"/>
                    <a:pt x="640" y="16"/>
                    <a:pt x="672" y="8"/>
                  </a:cubicBezTo>
                  <a:cubicBezTo>
                    <a:pt x="704" y="0"/>
                    <a:pt x="752" y="8"/>
                    <a:pt x="768" y="8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8" name="Freeform 75"/>
            <p:cNvSpPr>
              <a:spLocks/>
            </p:cNvSpPr>
            <p:nvPr/>
          </p:nvSpPr>
          <p:spPr bwMode="auto">
            <a:xfrm>
              <a:off x="1632" y="1664"/>
              <a:ext cx="429" cy="112"/>
            </a:xfrm>
            <a:custGeom>
              <a:avLst/>
              <a:gdLst>
                <a:gd name="T0" fmla="*/ 0 w 768"/>
                <a:gd name="T1" fmla="*/ 104 h 112"/>
                <a:gd name="T2" fmla="*/ 1 w 768"/>
                <a:gd name="T3" fmla="*/ 56 h 112"/>
                <a:gd name="T4" fmla="*/ 1 w 768"/>
                <a:gd name="T5" fmla="*/ 8 h 112"/>
                <a:gd name="T6" fmla="*/ 1 w 768"/>
                <a:gd name="T7" fmla="*/ 104 h 112"/>
                <a:gd name="T8" fmla="*/ 1 w 768"/>
                <a:gd name="T9" fmla="*/ 56 h 112"/>
                <a:gd name="T10" fmla="*/ 1 w 768"/>
                <a:gd name="T11" fmla="*/ 8 h 112"/>
                <a:gd name="T12" fmla="*/ 1 w 768"/>
                <a:gd name="T13" fmla="*/ 8 h 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112"/>
                <a:gd name="T23" fmla="*/ 768 w 768"/>
                <a:gd name="T24" fmla="*/ 112 h 1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112">
                  <a:moveTo>
                    <a:pt x="0" y="104"/>
                  </a:moveTo>
                  <a:cubicBezTo>
                    <a:pt x="8" y="88"/>
                    <a:pt x="16" y="72"/>
                    <a:pt x="48" y="56"/>
                  </a:cubicBezTo>
                  <a:cubicBezTo>
                    <a:pt x="80" y="40"/>
                    <a:pt x="112" y="0"/>
                    <a:pt x="192" y="8"/>
                  </a:cubicBezTo>
                  <a:cubicBezTo>
                    <a:pt x="272" y="16"/>
                    <a:pt x="464" y="96"/>
                    <a:pt x="528" y="104"/>
                  </a:cubicBezTo>
                  <a:cubicBezTo>
                    <a:pt x="592" y="112"/>
                    <a:pt x="552" y="72"/>
                    <a:pt x="576" y="56"/>
                  </a:cubicBezTo>
                  <a:cubicBezTo>
                    <a:pt x="600" y="40"/>
                    <a:pt x="640" y="16"/>
                    <a:pt x="672" y="8"/>
                  </a:cubicBezTo>
                  <a:cubicBezTo>
                    <a:pt x="704" y="0"/>
                    <a:pt x="752" y="8"/>
                    <a:pt x="768" y="8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39" name="Freeform 76"/>
            <p:cNvSpPr>
              <a:spLocks/>
            </p:cNvSpPr>
            <p:nvPr/>
          </p:nvSpPr>
          <p:spPr bwMode="auto">
            <a:xfrm>
              <a:off x="1632" y="1712"/>
              <a:ext cx="429" cy="112"/>
            </a:xfrm>
            <a:custGeom>
              <a:avLst/>
              <a:gdLst>
                <a:gd name="T0" fmla="*/ 0 w 768"/>
                <a:gd name="T1" fmla="*/ 104 h 112"/>
                <a:gd name="T2" fmla="*/ 1 w 768"/>
                <a:gd name="T3" fmla="*/ 56 h 112"/>
                <a:gd name="T4" fmla="*/ 1 w 768"/>
                <a:gd name="T5" fmla="*/ 8 h 112"/>
                <a:gd name="T6" fmla="*/ 1 w 768"/>
                <a:gd name="T7" fmla="*/ 104 h 112"/>
                <a:gd name="T8" fmla="*/ 1 w 768"/>
                <a:gd name="T9" fmla="*/ 56 h 112"/>
                <a:gd name="T10" fmla="*/ 1 w 768"/>
                <a:gd name="T11" fmla="*/ 8 h 112"/>
                <a:gd name="T12" fmla="*/ 1 w 768"/>
                <a:gd name="T13" fmla="*/ 8 h 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112"/>
                <a:gd name="T23" fmla="*/ 768 w 768"/>
                <a:gd name="T24" fmla="*/ 112 h 1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112">
                  <a:moveTo>
                    <a:pt x="0" y="104"/>
                  </a:moveTo>
                  <a:cubicBezTo>
                    <a:pt x="8" y="88"/>
                    <a:pt x="16" y="72"/>
                    <a:pt x="48" y="56"/>
                  </a:cubicBezTo>
                  <a:cubicBezTo>
                    <a:pt x="80" y="40"/>
                    <a:pt x="112" y="0"/>
                    <a:pt x="192" y="8"/>
                  </a:cubicBezTo>
                  <a:cubicBezTo>
                    <a:pt x="272" y="16"/>
                    <a:pt x="464" y="96"/>
                    <a:pt x="528" y="104"/>
                  </a:cubicBezTo>
                  <a:cubicBezTo>
                    <a:pt x="592" y="112"/>
                    <a:pt x="552" y="72"/>
                    <a:pt x="576" y="56"/>
                  </a:cubicBezTo>
                  <a:cubicBezTo>
                    <a:pt x="600" y="40"/>
                    <a:pt x="640" y="16"/>
                    <a:pt x="672" y="8"/>
                  </a:cubicBezTo>
                  <a:cubicBezTo>
                    <a:pt x="704" y="0"/>
                    <a:pt x="752" y="8"/>
                    <a:pt x="768" y="8"/>
                  </a:cubicBezTo>
                </a:path>
              </a:pathLst>
            </a:custGeom>
            <a:noFill/>
            <a:ln w="19050">
              <a:solidFill>
                <a:srgbClr val="FFFF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374861" name="Text Box 77"/>
          <p:cNvSpPr txBox="1">
            <a:spLocks noChangeArrowheads="1"/>
          </p:cNvSpPr>
          <p:nvPr/>
        </p:nvSpPr>
        <p:spPr bwMode="auto">
          <a:xfrm>
            <a:off x="2657475" y="2000250"/>
            <a:ext cx="1714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pt-BR" sz="1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</p:txBody>
      </p:sp>
      <p:sp>
        <p:nvSpPr>
          <p:cNvPr id="9283" name="Line 78"/>
          <p:cNvSpPr>
            <a:spLocks noChangeShapeType="1"/>
          </p:cNvSpPr>
          <p:nvPr/>
        </p:nvSpPr>
        <p:spPr bwMode="auto">
          <a:xfrm flipV="1">
            <a:off x="3171825" y="154305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4" name="Line 79"/>
          <p:cNvSpPr>
            <a:spLocks noChangeShapeType="1"/>
          </p:cNvSpPr>
          <p:nvPr/>
        </p:nvSpPr>
        <p:spPr bwMode="auto">
          <a:xfrm>
            <a:off x="5657850" y="154305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5" name="Freeform 84"/>
          <p:cNvSpPr>
            <a:spLocks/>
          </p:cNvSpPr>
          <p:nvPr/>
        </p:nvSpPr>
        <p:spPr bwMode="auto">
          <a:xfrm>
            <a:off x="171450" y="6419850"/>
            <a:ext cx="10158413" cy="165100"/>
          </a:xfrm>
          <a:custGeom>
            <a:avLst/>
            <a:gdLst>
              <a:gd name="T0" fmla="*/ 0 w 5688"/>
              <a:gd name="T1" fmla="*/ 2147483647 h 104"/>
              <a:gd name="T2" fmla="*/ 2147483647 w 5688"/>
              <a:gd name="T3" fmla="*/ 2147483647 h 104"/>
              <a:gd name="T4" fmla="*/ 2147483647 w 5688"/>
              <a:gd name="T5" fmla="*/ 2147483647 h 104"/>
              <a:gd name="T6" fmla="*/ 2147483647 w 5688"/>
              <a:gd name="T7" fmla="*/ 2147483647 h 104"/>
              <a:gd name="T8" fmla="*/ 2147483647 w 5688"/>
              <a:gd name="T9" fmla="*/ 2147483647 h 104"/>
              <a:gd name="T10" fmla="*/ 2147483647 w 5688"/>
              <a:gd name="T11" fmla="*/ 2147483647 h 104"/>
              <a:gd name="T12" fmla="*/ 2147483647 w 5688"/>
              <a:gd name="T13" fmla="*/ 2147483647 h 104"/>
              <a:gd name="T14" fmla="*/ 2147483647 w 5688"/>
              <a:gd name="T15" fmla="*/ 0 h 104"/>
              <a:gd name="T16" fmla="*/ 2147483647 w 5688"/>
              <a:gd name="T17" fmla="*/ 2147483647 h 104"/>
              <a:gd name="T18" fmla="*/ 2147483647 w 5688"/>
              <a:gd name="T19" fmla="*/ 2147483647 h 104"/>
              <a:gd name="T20" fmla="*/ 2147483647 w 5688"/>
              <a:gd name="T21" fmla="*/ 2147483647 h 104"/>
              <a:gd name="T22" fmla="*/ 2147483647 w 5688"/>
              <a:gd name="T23" fmla="*/ 2147483647 h 104"/>
              <a:gd name="T24" fmla="*/ 2147483647 w 5688"/>
              <a:gd name="T25" fmla="*/ 2147483647 h 104"/>
              <a:gd name="T26" fmla="*/ 2147483647 w 5688"/>
              <a:gd name="T27" fmla="*/ 2147483647 h 104"/>
              <a:gd name="T28" fmla="*/ 2147483647 w 5688"/>
              <a:gd name="T29" fmla="*/ 2147483647 h 104"/>
              <a:gd name="T30" fmla="*/ 2147483647 w 5688"/>
              <a:gd name="T31" fmla="*/ 2147483647 h 10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688"/>
              <a:gd name="T49" fmla="*/ 0 h 104"/>
              <a:gd name="T50" fmla="*/ 5688 w 5688"/>
              <a:gd name="T51" fmla="*/ 104 h 10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688" h="104">
                <a:moveTo>
                  <a:pt x="0" y="96"/>
                </a:moveTo>
                <a:cubicBezTo>
                  <a:pt x="56" y="72"/>
                  <a:pt x="112" y="48"/>
                  <a:pt x="240" y="48"/>
                </a:cubicBezTo>
                <a:cubicBezTo>
                  <a:pt x="368" y="48"/>
                  <a:pt x="608" y="96"/>
                  <a:pt x="768" y="96"/>
                </a:cubicBezTo>
                <a:cubicBezTo>
                  <a:pt x="928" y="96"/>
                  <a:pt x="1040" y="48"/>
                  <a:pt x="1200" y="48"/>
                </a:cubicBezTo>
                <a:cubicBezTo>
                  <a:pt x="1360" y="48"/>
                  <a:pt x="1520" y="96"/>
                  <a:pt x="1728" y="96"/>
                </a:cubicBezTo>
                <a:cubicBezTo>
                  <a:pt x="1936" y="96"/>
                  <a:pt x="2248" y="48"/>
                  <a:pt x="2448" y="48"/>
                </a:cubicBezTo>
                <a:cubicBezTo>
                  <a:pt x="2648" y="48"/>
                  <a:pt x="2768" y="104"/>
                  <a:pt x="2928" y="96"/>
                </a:cubicBezTo>
                <a:cubicBezTo>
                  <a:pt x="3088" y="88"/>
                  <a:pt x="3208" y="0"/>
                  <a:pt x="3408" y="0"/>
                </a:cubicBezTo>
                <a:cubicBezTo>
                  <a:pt x="3608" y="0"/>
                  <a:pt x="3952" y="88"/>
                  <a:pt x="4128" y="96"/>
                </a:cubicBezTo>
                <a:cubicBezTo>
                  <a:pt x="4304" y="104"/>
                  <a:pt x="4336" y="56"/>
                  <a:pt x="4464" y="48"/>
                </a:cubicBezTo>
                <a:cubicBezTo>
                  <a:pt x="4592" y="40"/>
                  <a:pt x="4736" y="40"/>
                  <a:pt x="4896" y="48"/>
                </a:cubicBezTo>
                <a:cubicBezTo>
                  <a:pt x="5056" y="56"/>
                  <a:pt x="5328" y="96"/>
                  <a:pt x="5424" y="96"/>
                </a:cubicBezTo>
                <a:cubicBezTo>
                  <a:pt x="5520" y="96"/>
                  <a:pt x="5432" y="56"/>
                  <a:pt x="5472" y="48"/>
                </a:cubicBezTo>
                <a:cubicBezTo>
                  <a:pt x="5512" y="40"/>
                  <a:pt x="5640" y="48"/>
                  <a:pt x="5664" y="48"/>
                </a:cubicBezTo>
                <a:cubicBezTo>
                  <a:pt x="5688" y="48"/>
                  <a:pt x="5616" y="48"/>
                  <a:pt x="5616" y="48"/>
                </a:cubicBezTo>
                <a:cubicBezTo>
                  <a:pt x="5616" y="48"/>
                  <a:pt x="5656" y="48"/>
                  <a:pt x="5664" y="4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6" name="Line 85"/>
          <p:cNvSpPr>
            <a:spLocks noChangeShapeType="1"/>
          </p:cNvSpPr>
          <p:nvPr/>
        </p:nvSpPr>
        <p:spPr bwMode="auto">
          <a:xfrm>
            <a:off x="0" y="657225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7" name="Freeform 86"/>
          <p:cNvSpPr>
            <a:spLocks/>
          </p:cNvSpPr>
          <p:nvPr/>
        </p:nvSpPr>
        <p:spPr bwMode="auto">
          <a:xfrm>
            <a:off x="342900" y="5886450"/>
            <a:ext cx="6586538" cy="520700"/>
          </a:xfrm>
          <a:custGeom>
            <a:avLst/>
            <a:gdLst>
              <a:gd name="T0" fmla="*/ 2147483647 w 3688"/>
              <a:gd name="T1" fmla="*/ 2147483647 h 328"/>
              <a:gd name="T2" fmla="*/ 2147483647 w 3688"/>
              <a:gd name="T3" fmla="*/ 2147483647 h 328"/>
              <a:gd name="T4" fmla="*/ 2147483647 w 3688"/>
              <a:gd name="T5" fmla="*/ 2147483647 h 328"/>
              <a:gd name="T6" fmla="*/ 2147483647 w 3688"/>
              <a:gd name="T7" fmla="*/ 2147483647 h 328"/>
              <a:gd name="T8" fmla="*/ 2147483647 w 3688"/>
              <a:gd name="T9" fmla="*/ 2147483647 h 328"/>
              <a:gd name="T10" fmla="*/ 2147483647 w 3688"/>
              <a:gd name="T11" fmla="*/ 2147483647 h 328"/>
              <a:gd name="T12" fmla="*/ 2147483647 w 3688"/>
              <a:gd name="T13" fmla="*/ 2147483647 h 328"/>
              <a:gd name="T14" fmla="*/ 2147483647 w 3688"/>
              <a:gd name="T15" fmla="*/ 2147483647 h 328"/>
              <a:gd name="T16" fmla="*/ 2147483647 w 3688"/>
              <a:gd name="T17" fmla="*/ 2147483647 h 328"/>
              <a:gd name="T18" fmla="*/ 2147483647 w 3688"/>
              <a:gd name="T19" fmla="*/ 2147483647 h 328"/>
              <a:gd name="T20" fmla="*/ 2147483647 w 3688"/>
              <a:gd name="T21" fmla="*/ 2147483647 h 328"/>
              <a:gd name="T22" fmla="*/ 2147483647 w 3688"/>
              <a:gd name="T23" fmla="*/ 2147483647 h 328"/>
              <a:gd name="T24" fmla="*/ 2147483647 w 3688"/>
              <a:gd name="T25" fmla="*/ 2147483647 h 328"/>
              <a:gd name="T26" fmla="*/ 2147483647 w 3688"/>
              <a:gd name="T27" fmla="*/ 2147483647 h 328"/>
              <a:gd name="T28" fmla="*/ 2147483647 w 3688"/>
              <a:gd name="T29" fmla="*/ 2147483647 h 328"/>
              <a:gd name="T30" fmla="*/ 2147483647 w 3688"/>
              <a:gd name="T31" fmla="*/ 2147483647 h 328"/>
              <a:gd name="T32" fmla="*/ 2147483647 w 3688"/>
              <a:gd name="T33" fmla="*/ 2147483647 h 328"/>
              <a:gd name="T34" fmla="*/ 2147483647 w 3688"/>
              <a:gd name="T35" fmla="*/ 2147483647 h 328"/>
              <a:gd name="T36" fmla="*/ 2147483647 w 3688"/>
              <a:gd name="T37" fmla="*/ 2147483647 h 328"/>
              <a:gd name="T38" fmla="*/ 2147483647 w 3688"/>
              <a:gd name="T39" fmla="*/ 2147483647 h 328"/>
              <a:gd name="T40" fmla="*/ 2147483647 w 3688"/>
              <a:gd name="T41" fmla="*/ 2147483647 h 328"/>
              <a:gd name="T42" fmla="*/ 2147483647 w 3688"/>
              <a:gd name="T43" fmla="*/ 2147483647 h 328"/>
              <a:gd name="T44" fmla="*/ 2147483647 w 3688"/>
              <a:gd name="T45" fmla="*/ 2147483647 h 328"/>
              <a:gd name="T46" fmla="*/ 2147483647 w 3688"/>
              <a:gd name="T47" fmla="*/ 2147483647 h 328"/>
              <a:gd name="T48" fmla="*/ 2147483647 w 3688"/>
              <a:gd name="T49" fmla="*/ 2147483647 h 328"/>
              <a:gd name="T50" fmla="*/ 2147483647 w 3688"/>
              <a:gd name="T51" fmla="*/ 2147483647 h 328"/>
              <a:gd name="T52" fmla="*/ 2147483647 w 3688"/>
              <a:gd name="T53" fmla="*/ 2147483647 h 328"/>
              <a:gd name="T54" fmla="*/ 2147483647 w 3688"/>
              <a:gd name="T55" fmla="*/ 2147483647 h 328"/>
              <a:gd name="T56" fmla="*/ 2147483647 w 3688"/>
              <a:gd name="T57" fmla="*/ 2147483647 h 328"/>
              <a:gd name="T58" fmla="*/ 2147483647 w 3688"/>
              <a:gd name="T59" fmla="*/ 2147483647 h 328"/>
              <a:gd name="T60" fmla="*/ 2147483647 w 3688"/>
              <a:gd name="T61" fmla="*/ 2147483647 h 328"/>
              <a:gd name="T62" fmla="*/ 2147483647 w 3688"/>
              <a:gd name="T63" fmla="*/ 2147483647 h 3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688"/>
              <a:gd name="T97" fmla="*/ 0 h 328"/>
              <a:gd name="T98" fmla="*/ 3688 w 3688"/>
              <a:gd name="T99" fmla="*/ 328 h 32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688" h="328">
                <a:moveTo>
                  <a:pt x="0" y="320"/>
                </a:moveTo>
                <a:cubicBezTo>
                  <a:pt x="124" y="276"/>
                  <a:pt x="248" y="232"/>
                  <a:pt x="336" y="224"/>
                </a:cubicBezTo>
                <a:cubicBezTo>
                  <a:pt x="424" y="216"/>
                  <a:pt x="480" y="256"/>
                  <a:pt x="528" y="272"/>
                </a:cubicBezTo>
                <a:cubicBezTo>
                  <a:pt x="576" y="288"/>
                  <a:pt x="568" y="312"/>
                  <a:pt x="624" y="320"/>
                </a:cubicBezTo>
                <a:cubicBezTo>
                  <a:pt x="680" y="328"/>
                  <a:pt x="808" y="320"/>
                  <a:pt x="864" y="320"/>
                </a:cubicBezTo>
                <a:cubicBezTo>
                  <a:pt x="920" y="320"/>
                  <a:pt x="912" y="328"/>
                  <a:pt x="960" y="320"/>
                </a:cubicBezTo>
                <a:cubicBezTo>
                  <a:pt x="1008" y="312"/>
                  <a:pt x="1056" y="280"/>
                  <a:pt x="1152" y="272"/>
                </a:cubicBezTo>
                <a:cubicBezTo>
                  <a:pt x="1248" y="264"/>
                  <a:pt x="1416" y="264"/>
                  <a:pt x="1536" y="272"/>
                </a:cubicBezTo>
                <a:cubicBezTo>
                  <a:pt x="1656" y="280"/>
                  <a:pt x="1760" y="320"/>
                  <a:pt x="1872" y="320"/>
                </a:cubicBezTo>
                <a:cubicBezTo>
                  <a:pt x="1984" y="320"/>
                  <a:pt x="2104" y="288"/>
                  <a:pt x="2208" y="272"/>
                </a:cubicBezTo>
                <a:cubicBezTo>
                  <a:pt x="2312" y="256"/>
                  <a:pt x="2376" y="264"/>
                  <a:pt x="2496" y="224"/>
                </a:cubicBezTo>
                <a:cubicBezTo>
                  <a:pt x="2616" y="184"/>
                  <a:pt x="2784" y="64"/>
                  <a:pt x="2928" y="32"/>
                </a:cubicBezTo>
                <a:cubicBezTo>
                  <a:pt x="3072" y="0"/>
                  <a:pt x="3240" y="0"/>
                  <a:pt x="3360" y="32"/>
                </a:cubicBezTo>
                <a:cubicBezTo>
                  <a:pt x="3480" y="64"/>
                  <a:pt x="3608" y="184"/>
                  <a:pt x="3648" y="224"/>
                </a:cubicBezTo>
                <a:cubicBezTo>
                  <a:pt x="3688" y="264"/>
                  <a:pt x="3616" y="264"/>
                  <a:pt x="3600" y="272"/>
                </a:cubicBezTo>
                <a:cubicBezTo>
                  <a:pt x="3584" y="280"/>
                  <a:pt x="3552" y="280"/>
                  <a:pt x="3552" y="272"/>
                </a:cubicBezTo>
                <a:cubicBezTo>
                  <a:pt x="3552" y="264"/>
                  <a:pt x="3616" y="248"/>
                  <a:pt x="3600" y="224"/>
                </a:cubicBezTo>
                <a:cubicBezTo>
                  <a:pt x="3584" y="200"/>
                  <a:pt x="3488" y="144"/>
                  <a:pt x="3456" y="128"/>
                </a:cubicBezTo>
                <a:cubicBezTo>
                  <a:pt x="3424" y="112"/>
                  <a:pt x="3416" y="112"/>
                  <a:pt x="3408" y="128"/>
                </a:cubicBezTo>
                <a:cubicBezTo>
                  <a:pt x="3400" y="144"/>
                  <a:pt x="3392" y="208"/>
                  <a:pt x="3408" y="224"/>
                </a:cubicBezTo>
                <a:cubicBezTo>
                  <a:pt x="3424" y="240"/>
                  <a:pt x="3496" y="240"/>
                  <a:pt x="3504" y="224"/>
                </a:cubicBezTo>
                <a:cubicBezTo>
                  <a:pt x="3512" y="208"/>
                  <a:pt x="3496" y="152"/>
                  <a:pt x="3456" y="128"/>
                </a:cubicBezTo>
                <a:cubicBezTo>
                  <a:pt x="3416" y="104"/>
                  <a:pt x="3304" y="88"/>
                  <a:pt x="3264" y="80"/>
                </a:cubicBezTo>
                <a:cubicBezTo>
                  <a:pt x="3224" y="72"/>
                  <a:pt x="3224" y="64"/>
                  <a:pt x="3216" y="80"/>
                </a:cubicBezTo>
                <a:cubicBezTo>
                  <a:pt x="3208" y="96"/>
                  <a:pt x="3208" y="160"/>
                  <a:pt x="3216" y="176"/>
                </a:cubicBezTo>
                <a:cubicBezTo>
                  <a:pt x="3224" y="192"/>
                  <a:pt x="3240" y="168"/>
                  <a:pt x="3264" y="176"/>
                </a:cubicBezTo>
                <a:cubicBezTo>
                  <a:pt x="3288" y="184"/>
                  <a:pt x="3344" y="224"/>
                  <a:pt x="3360" y="224"/>
                </a:cubicBezTo>
                <a:cubicBezTo>
                  <a:pt x="3376" y="224"/>
                  <a:pt x="3360" y="200"/>
                  <a:pt x="3360" y="176"/>
                </a:cubicBezTo>
                <a:cubicBezTo>
                  <a:pt x="3360" y="152"/>
                  <a:pt x="3408" y="104"/>
                  <a:pt x="3360" y="80"/>
                </a:cubicBezTo>
                <a:cubicBezTo>
                  <a:pt x="3312" y="56"/>
                  <a:pt x="3128" y="32"/>
                  <a:pt x="3072" y="32"/>
                </a:cubicBezTo>
                <a:cubicBezTo>
                  <a:pt x="3016" y="32"/>
                  <a:pt x="3032" y="56"/>
                  <a:pt x="3024" y="80"/>
                </a:cubicBezTo>
                <a:cubicBezTo>
                  <a:pt x="3016" y="104"/>
                  <a:pt x="3016" y="160"/>
                  <a:pt x="3024" y="176"/>
                </a:cubicBezTo>
                <a:cubicBezTo>
                  <a:pt x="3032" y="192"/>
                  <a:pt x="3056" y="168"/>
                  <a:pt x="3072" y="176"/>
                </a:cubicBezTo>
                <a:cubicBezTo>
                  <a:pt x="3088" y="184"/>
                  <a:pt x="3104" y="208"/>
                  <a:pt x="3120" y="224"/>
                </a:cubicBezTo>
                <a:cubicBezTo>
                  <a:pt x="3136" y="240"/>
                  <a:pt x="3152" y="280"/>
                  <a:pt x="3168" y="272"/>
                </a:cubicBezTo>
                <a:cubicBezTo>
                  <a:pt x="3184" y="264"/>
                  <a:pt x="3216" y="200"/>
                  <a:pt x="3216" y="176"/>
                </a:cubicBezTo>
                <a:cubicBezTo>
                  <a:pt x="3216" y="152"/>
                  <a:pt x="3192" y="144"/>
                  <a:pt x="3168" y="128"/>
                </a:cubicBezTo>
                <a:cubicBezTo>
                  <a:pt x="3144" y="112"/>
                  <a:pt x="3112" y="88"/>
                  <a:pt x="3072" y="80"/>
                </a:cubicBezTo>
                <a:cubicBezTo>
                  <a:pt x="3032" y="72"/>
                  <a:pt x="2968" y="80"/>
                  <a:pt x="2928" y="80"/>
                </a:cubicBezTo>
                <a:cubicBezTo>
                  <a:pt x="2888" y="80"/>
                  <a:pt x="2856" y="72"/>
                  <a:pt x="2832" y="80"/>
                </a:cubicBezTo>
                <a:cubicBezTo>
                  <a:pt x="2808" y="88"/>
                  <a:pt x="2792" y="104"/>
                  <a:pt x="2784" y="128"/>
                </a:cubicBezTo>
                <a:cubicBezTo>
                  <a:pt x="2776" y="152"/>
                  <a:pt x="2776" y="200"/>
                  <a:pt x="2784" y="224"/>
                </a:cubicBezTo>
                <a:cubicBezTo>
                  <a:pt x="2792" y="248"/>
                  <a:pt x="2816" y="264"/>
                  <a:pt x="2832" y="272"/>
                </a:cubicBezTo>
                <a:cubicBezTo>
                  <a:pt x="2848" y="280"/>
                  <a:pt x="2864" y="272"/>
                  <a:pt x="2880" y="272"/>
                </a:cubicBezTo>
                <a:cubicBezTo>
                  <a:pt x="2896" y="272"/>
                  <a:pt x="2912" y="272"/>
                  <a:pt x="2928" y="272"/>
                </a:cubicBezTo>
                <a:cubicBezTo>
                  <a:pt x="2944" y="272"/>
                  <a:pt x="2952" y="272"/>
                  <a:pt x="2976" y="272"/>
                </a:cubicBezTo>
                <a:cubicBezTo>
                  <a:pt x="3000" y="272"/>
                  <a:pt x="3048" y="280"/>
                  <a:pt x="3072" y="272"/>
                </a:cubicBezTo>
                <a:cubicBezTo>
                  <a:pt x="3096" y="264"/>
                  <a:pt x="3120" y="240"/>
                  <a:pt x="3120" y="224"/>
                </a:cubicBezTo>
                <a:cubicBezTo>
                  <a:pt x="3120" y="208"/>
                  <a:pt x="3088" y="192"/>
                  <a:pt x="3072" y="176"/>
                </a:cubicBezTo>
                <a:cubicBezTo>
                  <a:pt x="3056" y="160"/>
                  <a:pt x="3056" y="136"/>
                  <a:pt x="3024" y="128"/>
                </a:cubicBezTo>
                <a:cubicBezTo>
                  <a:pt x="2992" y="120"/>
                  <a:pt x="2928" y="128"/>
                  <a:pt x="2880" y="128"/>
                </a:cubicBezTo>
                <a:cubicBezTo>
                  <a:pt x="2832" y="128"/>
                  <a:pt x="2776" y="112"/>
                  <a:pt x="2736" y="128"/>
                </a:cubicBezTo>
                <a:cubicBezTo>
                  <a:pt x="2696" y="144"/>
                  <a:pt x="2672" y="200"/>
                  <a:pt x="2640" y="224"/>
                </a:cubicBezTo>
                <a:cubicBezTo>
                  <a:pt x="2608" y="248"/>
                  <a:pt x="2536" y="264"/>
                  <a:pt x="2544" y="272"/>
                </a:cubicBezTo>
                <a:cubicBezTo>
                  <a:pt x="2552" y="280"/>
                  <a:pt x="2656" y="264"/>
                  <a:pt x="2688" y="272"/>
                </a:cubicBezTo>
                <a:cubicBezTo>
                  <a:pt x="2720" y="280"/>
                  <a:pt x="2712" y="312"/>
                  <a:pt x="2736" y="320"/>
                </a:cubicBezTo>
                <a:cubicBezTo>
                  <a:pt x="2760" y="328"/>
                  <a:pt x="2800" y="320"/>
                  <a:pt x="2832" y="320"/>
                </a:cubicBezTo>
                <a:cubicBezTo>
                  <a:pt x="2864" y="320"/>
                  <a:pt x="2904" y="320"/>
                  <a:pt x="2928" y="320"/>
                </a:cubicBezTo>
                <a:cubicBezTo>
                  <a:pt x="2952" y="320"/>
                  <a:pt x="2952" y="328"/>
                  <a:pt x="2976" y="320"/>
                </a:cubicBezTo>
                <a:cubicBezTo>
                  <a:pt x="3000" y="312"/>
                  <a:pt x="3064" y="296"/>
                  <a:pt x="3072" y="272"/>
                </a:cubicBezTo>
                <a:cubicBezTo>
                  <a:pt x="3080" y="248"/>
                  <a:pt x="3040" y="192"/>
                  <a:pt x="3024" y="176"/>
                </a:cubicBezTo>
                <a:cubicBezTo>
                  <a:pt x="3008" y="160"/>
                  <a:pt x="2992" y="184"/>
                  <a:pt x="2976" y="176"/>
                </a:cubicBezTo>
                <a:cubicBezTo>
                  <a:pt x="2960" y="168"/>
                  <a:pt x="2960" y="128"/>
                  <a:pt x="2928" y="128"/>
                </a:cubicBezTo>
                <a:cubicBezTo>
                  <a:pt x="2896" y="128"/>
                  <a:pt x="2840" y="152"/>
                  <a:pt x="2784" y="17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8" name="Freeform 87"/>
          <p:cNvSpPr>
            <a:spLocks/>
          </p:cNvSpPr>
          <p:nvPr/>
        </p:nvSpPr>
        <p:spPr bwMode="auto">
          <a:xfrm>
            <a:off x="4629150" y="5962650"/>
            <a:ext cx="2157413" cy="558800"/>
          </a:xfrm>
          <a:custGeom>
            <a:avLst/>
            <a:gdLst>
              <a:gd name="T0" fmla="*/ 2147483647 w 1208"/>
              <a:gd name="T1" fmla="*/ 2147483647 h 352"/>
              <a:gd name="T2" fmla="*/ 2147483647 w 1208"/>
              <a:gd name="T3" fmla="*/ 2147483647 h 352"/>
              <a:gd name="T4" fmla="*/ 2147483647 w 1208"/>
              <a:gd name="T5" fmla="*/ 2147483647 h 352"/>
              <a:gd name="T6" fmla="*/ 2147483647 w 1208"/>
              <a:gd name="T7" fmla="*/ 2147483647 h 352"/>
              <a:gd name="T8" fmla="*/ 2147483647 w 1208"/>
              <a:gd name="T9" fmla="*/ 2147483647 h 352"/>
              <a:gd name="T10" fmla="*/ 2147483647 w 1208"/>
              <a:gd name="T11" fmla="*/ 2147483647 h 352"/>
              <a:gd name="T12" fmla="*/ 2147483647 w 1208"/>
              <a:gd name="T13" fmla="*/ 2147483647 h 352"/>
              <a:gd name="T14" fmla="*/ 2147483647 w 1208"/>
              <a:gd name="T15" fmla="*/ 2147483647 h 352"/>
              <a:gd name="T16" fmla="*/ 2147483647 w 1208"/>
              <a:gd name="T17" fmla="*/ 2147483647 h 352"/>
              <a:gd name="T18" fmla="*/ 2147483647 w 1208"/>
              <a:gd name="T19" fmla="*/ 2147483647 h 352"/>
              <a:gd name="T20" fmla="*/ 2147483647 w 1208"/>
              <a:gd name="T21" fmla="*/ 2147483647 h 352"/>
              <a:gd name="T22" fmla="*/ 2147483647 w 1208"/>
              <a:gd name="T23" fmla="*/ 2147483647 h 352"/>
              <a:gd name="T24" fmla="*/ 2147483647 w 1208"/>
              <a:gd name="T25" fmla="*/ 2147483647 h 352"/>
              <a:gd name="T26" fmla="*/ 2147483647 w 1208"/>
              <a:gd name="T27" fmla="*/ 2147483647 h 352"/>
              <a:gd name="T28" fmla="*/ 2147483647 w 1208"/>
              <a:gd name="T29" fmla="*/ 2147483647 h 352"/>
              <a:gd name="T30" fmla="*/ 2147483647 w 1208"/>
              <a:gd name="T31" fmla="*/ 2147483647 h 352"/>
              <a:gd name="T32" fmla="*/ 2147483647 w 1208"/>
              <a:gd name="T33" fmla="*/ 2147483647 h 352"/>
              <a:gd name="T34" fmla="*/ 2147483647 w 1208"/>
              <a:gd name="T35" fmla="*/ 2147483647 h 352"/>
              <a:gd name="T36" fmla="*/ 2147483647 w 1208"/>
              <a:gd name="T37" fmla="*/ 2147483647 h 352"/>
              <a:gd name="T38" fmla="*/ 2147483647 w 1208"/>
              <a:gd name="T39" fmla="*/ 2147483647 h 352"/>
              <a:gd name="T40" fmla="*/ 2147483647 w 1208"/>
              <a:gd name="T41" fmla="*/ 2147483647 h 352"/>
              <a:gd name="T42" fmla="*/ 2147483647 w 1208"/>
              <a:gd name="T43" fmla="*/ 2147483647 h 352"/>
              <a:gd name="T44" fmla="*/ 2147483647 w 1208"/>
              <a:gd name="T45" fmla="*/ 2147483647 h 352"/>
              <a:gd name="T46" fmla="*/ 2147483647 w 1208"/>
              <a:gd name="T47" fmla="*/ 2147483647 h 352"/>
              <a:gd name="T48" fmla="*/ 2147483647 w 1208"/>
              <a:gd name="T49" fmla="*/ 2147483647 h 352"/>
              <a:gd name="T50" fmla="*/ 2147483647 w 1208"/>
              <a:gd name="T51" fmla="*/ 2147483647 h 352"/>
              <a:gd name="T52" fmla="*/ 2147483647 w 1208"/>
              <a:gd name="T53" fmla="*/ 2147483647 h 352"/>
              <a:gd name="T54" fmla="*/ 2147483647 w 1208"/>
              <a:gd name="T55" fmla="*/ 2147483647 h 352"/>
              <a:gd name="T56" fmla="*/ 2147483647 w 1208"/>
              <a:gd name="T57" fmla="*/ 2147483647 h 352"/>
              <a:gd name="T58" fmla="*/ 2147483647 w 1208"/>
              <a:gd name="T59" fmla="*/ 2147483647 h 352"/>
              <a:gd name="T60" fmla="*/ 2147483647 w 1208"/>
              <a:gd name="T61" fmla="*/ 2147483647 h 352"/>
              <a:gd name="T62" fmla="*/ 2147483647 w 1208"/>
              <a:gd name="T63" fmla="*/ 2147483647 h 352"/>
              <a:gd name="T64" fmla="*/ 2147483647 w 1208"/>
              <a:gd name="T65" fmla="*/ 2147483647 h 352"/>
              <a:gd name="T66" fmla="*/ 2147483647 w 1208"/>
              <a:gd name="T67" fmla="*/ 2147483647 h 352"/>
              <a:gd name="T68" fmla="*/ 2147483647 w 1208"/>
              <a:gd name="T69" fmla="*/ 2147483647 h 352"/>
              <a:gd name="T70" fmla="*/ 2147483647 w 1208"/>
              <a:gd name="T71" fmla="*/ 2147483647 h 352"/>
              <a:gd name="T72" fmla="*/ 2147483647 w 1208"/>
              <a:gd name="T73" fmla="*/ 2147483647 h 352"/>
              <a:gd name="T74" fmla="*/ 2147483647 w 1208"/>
              <a:gd name="T75" fmla="*/ 2147483647 h 352"/>
              <a:gd name="T76" fmla="*/ 2147483647 w 1208"/>
              <a:gd name="T77" fmla="*/ 2147483647 h 352"/>
              <a:gd name="T78" fmla="*/ 2147483647 w 1208"/>
              <a:gd name="T79" fmla="*/ 2147483647 h 352"/>
              <a:gd name="T80" fmla="*/ 2147483647 w 1208"/>
              <a:gd name="T81" fmla="*/ 2147483647 h 352"/>
              <a:gd name="T82" fmla="*/ 2147483647 w 1208"/>
              <a:gd name="T83" fmla="*/ 2147483647 h 352"/>
              <a:gd name="T84" fmla="*/ 2147483647 w 1208"/>
              <a:gd name="T85" fmla="*/ 2147483647 h 352"/>
              <a:gd name="T86" fmla="*/ 2147483647 w 1208"/>
              <a:gd name="T87" fmla="*/ 2147483647 h 352"/>
              <a:gd name="T88" fmla="*/ 2147483647 w 1208"/>
              <a:gd name="T89" fmla="*/ 2147483647 h 352"/>
              <a:gd name="T90" fmla="*/ 2147483647 w 1208"/>
              <a:gd name="T91" fmla="*/ 2147483647 h 352"/>
              <a:gd name="T92" fmla="*/ 2147483647 w 1208"/>
              <a:gd name="T93" fmla="*/ 2147483647 h 352"/>
              <a:gd name="T94" fmla="*/ 2147483647 w 1208"/>
              <a:gd name="T95" fmla="*/ 2147483647 h 352"/>
              <a:gd name="T96" fmla="*/ 2147483647 w 1208"/>
              <a:gd name="T97" fmla="*/ 2147483647 h 352"/>
              <a:gd name="T98" fmla="*/ 2147483647 w 1208"/>
              <a:gd name="T99" fmla="*/ 2147483647 h 352"/>
              <a:gd name="T100" fmla="*/ 2147483647 w 1208"/>
              <a:gd name="T101" fmla="*/ 2147483647 h 35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208"/>
              <a:gd name="T154" fmla="*/ 0 h 352"/>
              <a:gd name="T155" fmla="*/ 1208 w 1208"/>
              <a:gd name="T156" fmla="*/ 352 h 35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208" h="352">
                <a:moveTo>
                  <a:pt x="96" y="240"/>
                </a:moveTo>
                <a:cubicBezTo>
                  <a:pt x="132" y="268"/>
                  <a:pt x="168" y="296"/>
                  <a:pt x="192" y="288"/>
                </a:cubicBezTo>
                <a:cubicBezTo>
                  <a:pt x="216" y="280"/>
                  <a:pt x="264" y="208"/>
                  <a:pt x="240" y="192"/>
                </a:cubicBezTo>
                <a:cubicBezTo>
                  <a:pt x="216" y="176"/>
                  <a:pt x="88" y="184"/>
                  <a:pt x="48" y="192"/>
                </a:cubicBezTo>
                <a:cubicBezTo>
                  <a:pt x="8" y="200"/>
                  <a:pt x="0" y="224"/>
                  <a:pt x="0" y="240"/>
                </a:cubicBezTo>
                <a:cubicBezTo>
                  <a:pt x="0" y="256"/>
                  <a:pt x="24" y="288"/>
                  <a:pt x="48" y="288"/>
                </a:cubicBezTo>
                <a:cubicBezTo>
                  <a:pt x="72" y="288"/>
                  <a:pt x="136" y="256"/>
                  <a:pt x="144" y="240"/>
                </a:cubicBezTo>
                <a:cubicBezTo>
                  <a:pt x="152" y="224"/>
                  <a:pt x="112" y="200"/>
                  <a:pt x="96" y="192"/>
                </a:cubicBezTo>
                <a:cubicBezTo>
                  <a:pt x="80" y="184"/>
                  <a:pt x="56" y="184"/>
                  <a:pt x="48" y="192"/>
                </a:cubicBezTo>
                <a:cubicBezTo>
                  <a:pt x="40" y="200"/>
                  <a:pt x="40" y="224"/>
                  <a:pt x="48" y="240"/>
                </a:cubicBezTo>
                <a:cubicBezTo>
                  <a:pt x="56" y="256"/>
                  <a:pt x="72" y="272"/>
                  <a:pt x="96" y="288"/>
                </a:cubicBezTo>
                <a:cubicBezTo>
                  <a:pt x="120" y="304"/>
                  <a:pt x="152" y="352"/>
                  <a:pt x="192" y="336"/>
                </a:cubicBezTo>
                <a:cubicBezTo>
                  <a:pt x="232" y="320"/>
                  <a:pt x="320" y="224"/>
                  <a:pt x="336" y="192"/>
                </a:cubicBezTo>
                <a:cubicBezTo>
                  <a:pt x="352" y="160"/>
                  <a:pt x="304" y="144"/>
                  <a:pt x="288" y="144"/>
                </a:cubicBezTo>
                <a:cubicBezTo>
                  <a:pt x="272" y="144"/>
                  <a:pt x="240" y="160"/>
                  <a:pt x="240" y="192"/>
                </a:cubicBezTo>
                <a:cubicBezTo>
                  <a:pt x="240" y="224"/>
                  <a:pt x="264" y="320"/>
                  <a:pt x="288" y="336"/>
                </a:cubicBezTo>
                <a:cubicBezTo>
                  <a:pt x="312" y="352"/>
                  <a:pt x="360" y="312"/>
                  <a:pt x="384" y="288"/>
                </a:cubicBezTo>
                <a:cubicBezTo>
                  <a:pt x="408" y="264"/>
                  <a:pt x="432" y="216"/>
                  <a:pt x="432" y="192"/>
                </a:cubicBezTo>
                <a:cubicBezTo>
                  <a:pt x="432" y="168"/>
                  <a:pt x="408" y="152"/>
                  <a:pt x="384" y="144"/>
                </a:cubicBezTo>
                <a:cubicBezTo>
                  <a:pt x="360" y="136"/>
                  <a:pt x="320" y="136"/>
                  <a:pt x="288" y="144"/>
                </a:cubicBezTo>
                <a:cubicBezTo>
                  <a:pt x="256" y="152"/>
                  <a:pt x="168" y="168"/>
                  <a:pt x="192" y="192"/>
                </a:cubicBezTo>
                <a:cubicBezTo>
                  <a:pt x="216" y="216"/>
                  <a:pt x="376" y="280"/>
                  <a:pt x="432" y="288"/>
                </a:cubicBezTo>
                <a:cubicBezTo>
                  <a:pt x="488" y="296"/>
                  <a:pt x="496" y="256"/>
                  <a:pt x="528" y="240"/>
                </a:cubicBezTo>
                <a:cubicBezTo>
                  <a:pt x="560" y="224"/>
                  <a:pt x="624" y="208"/>
                  <a:pt x="624" y="192"/>
                </a:cubicBezTo>
                <a:cubicBezTo>
                  <a:pt x="624" y="176"/>
                  <a:pt x="552" y="152"/>
                  <a:pt x="528" y="144"/>
                </a:cubicBezTo>
                <a:cubicBezTo>
                  <a:pt x="504" y="136"/>
                  <a:pt x="496" y="152"/>
                  <a:pt x="480" y="144"/>
                </a:cubicBezTo>
                <a:cubicBezTo>
                  <a:pt x="464" y="136"/>
                  <a:pt x="472" y="96"/>
                  <a:pt x="432" y="96"/>
                </a:cubicBezTo>
                <a:cubicBezTo>
                  <a:pt x="392" y="96"/>
                  <a:pt x="272" y="128"/>
                  <a:pt x="240" y="144"/>
                </a:cubicBezTo>
                <a:cubicBezTo>
                  <a:pt x="208" y="160"/>
                  <a:pt x="216" y="176"/>
                  <a:pt x="240" y="192"/>
                </a:cubicBezTo>
                <a:cubicBezTo>
                  <a:pt x="264" y="208"/>
                  <a:pt x="336" y="240"/>
                  <a:pt x="384" y="240"/>
                </a:cubicBezTo>
                <a:cubicBezTo>
                  <a:pt x="432" y="240"/>
                  <a:pt x="488" y="200"/>
                  <a:pt x="528" y="192"/>
                </a:cubicBezTo>
                <a:cubicBezTo>
                  <a:pt x="568" y="184"/>
                  <a:pt x="592" y="192"/>
                  <a:pt x="624" y="192"/>
                </a:cubicBezTo>
                <a:cubicBezTo>
                  <a:pt x="656" y="192"/>
                  <a:pt x="688" y="184"/>
                  <a:pt x="720" y="192"/>
                </a:cubicBezTo>
                <a:cubicBezTo>
                  <a:pt x="752" y="200"/>
                  <a:pt x="792" y="232"/>
                  <a:pt x="816" y="240"/>
                </a:cubicBezTo>
                <a:cubicBezTo>
                  <a:pt x="840" y="248"/>
                  <a:pt x="832" y="248"/>
                  <a:pt x="864" y="240"/>
                </a:cubicBezTo>
                <a:cubicBezTo>
                  <a:pt x="896" y="232"/>
                  <a:pt x="976" y="192"/>
                  <a:pt x="1008" y="192"/>
                </a:cubicBezTo>
                <a:cubicBezTo>
                  <a:pt x="1040" y="192"/>
                  <a:pt x="1040" y="232"/>
                  <a:pt x="1056" y="240"/>
                </a:cubicBezTo>
                <a:cubicBezTo>
                  <a:pt x="1072" y="248"/>
                  <a:pt x="1088" y="240"/>
                  <a:pt x="1104" y="240"/>
                </a:cubicBezTo>
                <a:cubicBezTo>
                  <a:pt x="1120" y="240"/>
                  <a:pt x="1152" y="248"/>
                  <a:pt x="1152" y="240"/>
                </a:cubicBezTo>
                <a:cubicBezTo>
                  <a:pt x="1152" y="232"/>
                  <a:pt x="1128" y="200"/>
                  <a:pt x="1104" y="192"/>
                </a:cubicBezTo>
                <a:cubicBezTo>
                  <a:pt x="1080" y="184"/>
                  <a:pt x="1040" y="200"/>
                  <a:pt x="1008" y="192"/>
                </a:cubicBezTo>
                <a:cubicBezTo>
                  <a:pt x="976" y="184"/>
                  <a:pt x="944" y="152"/>
                  <a:pt x="912" y="144"/>
                </a:cubicBezTo>
                <a:cubicBezTo>
                  <a:pt x="880" y="136"/>
                  <a:pt x="856" y="144"/>
                  <a:pt x="816" y="144"/>
                </a:cubicBezTo>
                <a:cubicBezTo>
                  <a:pt x="776" y="144"/>
                  <a:pt x="704" y="144"/>
                  <a:pt x="672" y="144"/>
                </a:cubicBezTo>
                <a:cubicBezTo>
                  <a:pt x="640" y="144"/>
                  <a:pt x="640" y="160"/>
                  <a:pt x="624" y="144"/>
                </a:cubicBezTo>
                <a:cubicBezTo>
                  <a:pt x="608" y="128"/>
                  <a:pt x="576" y="64"/>
                  <a:pt x="576" y="48"/>
                </a:cubicBezTo>
                <a:cubicBezTo>
                  <a:pt x="576" y="32"/>
                  <a:pt x="608" y="48"/>
                  <a:pt x="624" y="48"/>
                </a:cubicBezTo>
                <a:cubicBezTo>
                  <a:pt x="640" y="48"/>
                  <a:pt x="656" y="32"/>
                  <a:pt x="672" y="48"/>
                </a:cubicBezTo>
                <a:cubicBezTo>
                  <a:pt x="688" y="64"/>
                  <a:pt x="744" y="120"/>
                  <a:pt x="720" y="144"/>
                </a:cubicBezTo>
                <a:cubicBezTo>
                  <a:pt x="696" y="168"/>
                  <a:pt x="576" y="184"/>
                  <a:pt x="528" y="192"/>
                </a:cubicBezTo>
                <a:cubicBezTo>
                  <a:pt x="480" y="200"/>
                  <a:pt x="448" y="208"/>
                  <a:pt x="432" y="192"/>
                </a:cubicBezTo>
                <a:cubicBezTo>
                  <a:pt x="416" y="176"/>
                  <a:pt x="424" y="120"/>
                  <a:pt x="432" y="96"/>
                </a:cubicBezTo>
                <a:cubicBezTo>
                  <a:pt x="440" y="72"/>
                  <a:pt x="448" y="56"/>
                  <a:pt x="480" y="48"/>
                </a:cubicBezTo>
                <a:cubicBezTo>
                  <a:pt x="512" y="40"/>
                  <a:pt x="576" y="40"/>
                  <a:pt x="624" y="48"/>
                </a:cubicBezTo>
                <a:cubicBezTo>
                  <a:pt x="672" y="56"/>
                  <a:pt x="736" y="88"/>
                  <a:pt x="768" y="96"/>
                </a:cubicBezTo>
                <a:cubicBezTo>
                  <a:pt x="800" y="104"/>
                  <a:pt x="824" y="80"/>
                  <a:pt x="816" y="96"/>
                </a:cubicBezTo>
                <a:cubicBezTo>
                  <a:pt x="808" y="112"/>
                  <a:pt x="760" y="176"/>
                  <a:pt x="720" y="192"/>
                </a:cubicBezTo>
                <a:cubicBezTo>
                  <a:pt x="680" y="208"/>
                  <a:pt x="624" y="200"/>
                  <a:pt x="576" y="192"/>
                </a:cubicBezTo>
                <a:cubicBezTo>
                  <a:pt x="528" y="184"/>
                  <a:pt x="448" y="168"/>
                  <a:pt x="432" y="144"/>
                </a:cubicBezTo>
                <a:cubicBezTo>
                  <a:pt x="416" y="120"/>
                  <a:pt x="456" y="64"/>
                  <a:pt x="480" y="48"/>
                </a:cubicBezTo>
                <a:cubicBezTo>
                  <a:pt x="504" y="32"/>
                  <a:pt x="536" y="48"/>
                  <a:pt x="576" y="48"/>
                </a:cubicBezTo>
                <a:cubicBezTo>
                  <a:pt x="616" y="48"/>
                  <a:pt x="680" y="32"/>
                  <a:pt x="720" y="48"/>
                </a:cubicBezTo>
                <a:cubicBezTo>
                  <a:pt x="760" y="64"/>
                  <a:pt x="792" y="120"/>
                  <a:pt x="816" y="144"/>
                </a:cubicBezTo>
                <a:cubicBezTo>
                  <a:pt x="840" y="168"/>
                  <a:pt x="864" y="184"/>
                  <a:pt x="864" y="192"/>
                </a:cubicBezTo>
                <a:cubicBezTo>
                  <a:pt x="864" y="200"/>
                  <a:pt x="864" y="200"/>
                  <a:pt x="816" y="192"/>
                </a:cubicBezTo>
                <a:cubicBezTo>
                  <a:pt x="768" y="184"/>
                  <a:pt x="616" y="168"/>
                  <a:pt x="576" y="144"/>
                </a:cubicBezTo>
                <a:cubicBezTo>
                  <a:pt x="536" y="120"/>
                  <a:pt x="560" y="64"/>
                  <a:pt x="576" y="48"/>
                </a:cubicBezTo>
                <a:cubicBezTo>
                  <a:pt x="592" y="32"/>
                  <a:pt x="624" y="48"/>
                  <a:pt x="672" y="48"/>
                </a:cubicBezTo>
                <a:cubicBezTo>
                  <a:pt x="720" y="48"/>
                  <a:pt x="824" y="40"/>
                  <a:pt x="864" y="48"/>
                </a:cubicBezTo>
                <a:cubicBezTo>
                  <a:pt x="904" y="56"/>
                  <a:pt x="896" y="72"/>
                  <a:pt x="912" y="96"/>
                </a:cubicBezTo>
                <a:cubicBezTo>
                  <a:pt x="928" y="120"/>
                  <a:pt x="976" y="168"/>
                  <a:pt x="960" y="192"/>
                </a:cubicBezTo>
                <a:cubicBezTo>
                  <a:pt x="944" y="216"/>
                  <a:pt x="840" y="240"/>
                  <a:pt x="816" y="240"/>
                </a:cubicBezTo>
                <a:cubicBezTo>
                  <a:pt x="792" y="240"/>
                  <a:pt x="848" y="200"/>
                  <a:pt x="816" y="192"/>
                </a:cubicBezTo>
                <a:cubicBezTo>
                  <a:pt x="784" y="184"/>
                  <a:pt x="664" y="200"/>
                  <a:pt x="624" y="192"/>
                </a:cubicBezTo>
                <a:cubicBezTo>
                  <a:pt x="584" y="184"/>
                  <a:pt x="576" y="168"/>
                  <a:pt x="576" y="144"/>
                </a:cubicBezTo>
                <a:cubicBezTo>
                  <a:pt x="576" y="120"/>
                  <a:pt x="608" y="72"/>
                  <a:pt x="624" y="48"/>
                </a:cubicBezTo>
                <a:cubicBezTo>
                  <a:pt x="640" y="24"/>
                  <a:pt x="640" y="0"/>
                  <a:pt x="672" y="0"/>
                </a:cubicBezTo>
                <a:cubicBezTo>
                  <a:pt x="704" y="0"/>
                  <a:pt x="784" y="32"/>
                  <a:pt x="816" y="48"/>
                </a:cubicBezTo>
                <a:cubicBezTo>
                  <a:pt x="848" y="64"/>
                  <a:pt x="920" y="88"/>
                  <a:pt x="864" y="96"/>
                </a:cubicBezTo>
                <a:cubicBezTo>
                  <a:pt x="808" y="104"/>
                  <a:pt x="552" y="96"/>
                  <a:pt x="480" y="96"/>
                </a:cubicBezTo>
                <a:cubicBezTo>
                  <a:pt x="408" y="96"/>
                  <a:pt x="440" y="72"/>
                  <a:pt x="432" y="96"/>
                </a:cubicBezTo>
                <a:cubicBezTo>
                  <a:pt x="424" y="120"/>
                  <a:pt x="400" y="216"/>
                  <a:pt x="432" y="240"/>
                </a:cubicBezTo>
                <a:cubicBezTo>
                  <a:pt x="464" y="264"/>
                  <a:pt x="576" y="248"/>
                  <a:pt x="624" y="240"/>
                </a:cubicBezTo>
                <a:cubicBezTo>
                  <a:pt x="672" y="232"/>
                  <a:pt x="704" y="216"/>
                  <a:pt x="720" y="192"/>
                </a:cubicBezTo>
                <a:cubicBezTo>
                  <a:pt x="736" y="168"/>
                  <a:pt x="752" y="120"/>
                  <a:pt x="720" y="96"/>
                </a:cubicBezTo>
                <a:cubicBezTo>
                  <a:pt x="688" y="72"/>
                  <a:pt x="600" y="56"/>
                  <a:pt x="528" y="48"/>
                </a:cubicBezTo>
                <a:cubicBezTo>
                  <a:pt x="456" y="40"/>
                  <a:pt x="336" y="32"/>
                  <a:pt x="288" y="48"/>
                </a:cubicBezTo>
                <a:cubicBezTo>
                  <a:pt x="240" y="64"/>
                  <a:pt x="240" y="120"/>
                  <a:pt x="240" y="144"/>
                </a:cubicBezTo>
                <a:cubicBezTo>
                  <a:pt x="240" y="168"/>
                  <a:pt x="248" y="176"/>
                  <a:pt x="288" y="192"/>
                </a:cubicBezTo>
                <a:cubicBezTo>
                  <a:pt x="328" y="208"/>
                  <a:pt x="416" y="232"/>
                  <a:pt x="480" y="240"/>
                </a:cubicBezTo>
                <a:cubicBezTo>
                  <a:pt x="544" y="248"/>
                  <a:pt x="616" y="240"/>
                  <a:pt x="672" y="240"/>
                </a:cubicBezTo>
                <a:cubicBezTo>
                  <a:pt x="728" y="240"/>
                  <a:pt x="776" y="240"/>
                  <a:pt x="816" y="240"/>
                </a:cubicBezTo>
                <a:cubicBezTo>
                  <a:pt x="856" y="240"/>
                  <a:pt x="888" y="248"/>
                  <a:pt x="912" y="240"/>
                </a:cubicBezTo>
                <a:cubicBezTo>
                  <a:pt x="936" y="232"/>
                  <a:pt x="952" y="216"/>
                  <a:pt x="960" y="192"/>
                </a:cubicBezTo>
                <a:cubicBezTo>
                  <a:pt x="968" y="168"/>
                  <a:pt x="976" y="112"/>
                  <a:pt x="960" y="96"/>
                </a:cubicBezTo>
                <a:cubicBezTo>
                  <a:pt x="944" y="80"/>
                  <a:pt x="880" y="88"/>
                  <a:pt x="864" y="96"/>
                </a:cubicBezTo>
                <a:cubicBezTo>
                  <a:pt x="848" y="104"/>
                  <a:pt x="840" y="120"/>
                  <a:pt x="864" y="144"/>
                </a:cubicBezTo>
                <a:cubicBezTo>
                  <a:pt x="888" y="168"/>
                  <a:pt x="976" y="224"/>
                  <a:pt x="1008" y="240"/>
                </a:cubicBezTo>
                <a:cubicBezTo>
                  <a:pt x="1040" y="256"/>
                  <a:pt x="1032" y="240"/>
                  <a:pt x="1056" y="240"/>
                </a:cubicBezTo>
                <a:cubicBezTo>
                  <a:pt x="1080" y="240"/>
                  <a:pt x="1128" y="240"/>
                  <a:pt x="1152" y="240"/>
                </a:cubicBezTo>
                <a:cubicBezTo>
                  <a:pt x="1176" y="240"/>
                  <a:pt x="1192" y="248"/>
                  <a:pt x="1200" y="240"/>
                </a:cubicBezTo>
                <a:cubicBezTo>
                  <a:pt x="1208" y="232"/>
                  <a:pt x="1200" y="208"/>
                  <a:pt x="1200" y="192"/>
                </a:cubicBezTo>
                <a:cubicBezTo>
                  <a:pt x="1200" y="176"/>
                  <a:pt x="1200" y="160"/>
                  <a:pt x="1200" y="144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89" name="Freeform 88"/>
          <p:cNvSpPr>
            <a:spLocks/>
          </p:cNvSpPr>
          <p:nvPr/>
        </p:nvSpPr>
        <p:spPr bwMode="auto">
          <a:xfrm>
            <a:off x="5072063" y="5848350"/>
            <a:ext cx="5214937" cy="533400"/>
          </a:xfrm>
          <a:custGeom>
            <a:avLst/>
            <a:gdLst>
              <a:gd name="T0" fmla="*/ 2147483647 w 2920"/>
              <a:gd name="T1" fmla="*/ 2147483647 h 336"/>
              <a:gd name="T2" fmla="*/ 2147483647 w 2920"/>
              <a:gd name="T3" fmla="*/ 2147483647 h 336"/>
              <a:gd name="T4" fmla="*/ 2147483647 w 2920"/>
              <a:gd name="T5" fmla="*/ 2147483647 h 336"/>
              <a:gd name="T6" fmla="*/ 2147483647 w 2920"/>
              <a:gd name="T7" fmla="*/ 2147483647 h 336"/>
              <a:gd name="T8" fmla="*/ 2147483647 w 2920"/>
              <a:gd name="T9" fmla="*/ 2147483647 h 336"/>
              <a:gd name="T10" fmla="*/ 2147483647 w 2920"/>
              <a:gd name="T11" fmla="*/ 2147483647 h 336"/>
              <a:gd name="T12" fmla="*/ 2147483647 w 2920"/>
              <a:gd name="T13" fmla="*/ 2147483647 h 336"/>
              <a:gd name="T14" fmla="*/ 2147483647 w 2920"/>
              <a:gd name="T15" fmla="*/ 2147483647 h 336"/>
              <a:gd name="T16" fmla="*/ 2147483647 w 2920"/>
              <a:gd name="T17" fmla="*/ 2147483647 h 336"/>
              <a:gd name="T18" fmla="*/ 2147483647 w 2920"/>
              <a:gd name="T19" fmla="*/ 2147483647 h 336"/>
              <a:gd name="T20" fmla="*/ 2147483647 w 2920"/>
              <a:gd name="T21" fmla="*/ 2147483647 h 336"/>
              <a:gd name="T22" fmla="*/ 2147483647 w 2920"/>
              <a:gd name="T23" fmla="*/ 2147483647 h 336"/>
              <a:gd name="T24" fmla="*/ 2147483647 w 2920"/>
              <a:gd name="T25" fmla="*/ 2147483647 h 336"/>
              <a:gd name="T26" fmla="*/ 2147483647 w 2920"/>
              <a:gd name="T27" fmla="*/ 2147483647 h 336"/>
              <a:gd name="T28" fmla="*/ 2147483647 w 2920"/>
              <a:gd name="T29" fmla="*/ 2147483647 h 336"/>
              <a:gd name="T30" fmla="*/ 2147483647 w 2920"/>
              <a:gd name="T31" fmla="*/ 2147483647 h 336"/>
              <a:gd name="T32" fmla="*/ 2147483647 w 2920"/>
              <a:gd name="T33" fmla="*/ 2147483647 h 336"/>
              <a:gd name="T34" fmla="*/ 2147483647 w 2920"/>
              <a:gd name="T35" fmla="*/ 2147483647 h 3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920"/>
              <a:gd name="T55" fmla="*/ 0 h 336"/>
              <a:gd name="T56" fmla="*/ 2920 w 2920"/>
              <a:gd name="T57" fmla="*/ 336 h 3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920" h="336">
                <a:moveTo>
                  <a:pt x="760" y="312"/>
                </a:moveTo>
                <a:cubicBezTo>
                  <a:pt x="800" y="216"/>
                  <a:pt x="840" y="120"/>
                  <a:pt x="808" y="72"/>
                </a:cubicBezTo>
                <a:cubicBezTo>
                  <a:pt x="776" y="24"/>
                  <a:pt x="576" y="0"/>
                  <a:pt x="568" y="24"/>
                </a:cubicBezTo>
                <a:cubicBezTo>
                  <a:pt x="560" y="48"/>
                  <a:pt x="696" y="176"/>
                  <a:pt x="760" y="216"/>
                </a:cubicBezTo>
                <a:cubicBezTo>
                  <a:pt x="824" y="256"/>
                  <a:pt x="992" y="288"/>
                  <a:pt x="952" y="264"/>
                </a:cubicBezTo>
                <a:cubicBezTo>
                  <a:pt x="912" y="240"/>
                  <a:pt x="624" y="104"/>
                  <a:pt x="520" y="72"/>
                </a:cubicBezTo>
                <a:cubicBezTo>
                  <a:pt x="416" y="40"/>
                  <a:pt x="296" y="32"/>
                  <a:pt x="328" y="72"/>
                </a:cubicBezTo>
                <a:cubicBezTo>
                  <a:pt x="360" y="112"/>
                  <a:pt x="760" y="288"/>
                  <a:pt x="712" y="312"/>
                </a:cubicBezTo>
                <a:cubicBezTo>
                  <a:pt x="664" y="336"/>
                  <a:pt x="0" y="224"/>
                  <a:pt x="40" y="216"/>
                </a:cubicBezTo>
                <a:cubicBezTo>
                  <a:pt x="80" y="208"/>
                  <a:pt x="768" y="256"/>
                  <a:pt x="952" y="264"/>
                </a:cubicBezTo>
                <a:cubicBezTo>
                  <a:pt x="1136" y="272"/>
                  <a:pt x="1064" y="256"/>
                  <a:pt x="1144" y="264"/>
                </a:cubicBezTo>
                <a:cubicBezTo>
                  <a:pt x="1224" y="272"/>
                  <a:pt x="1344" y="320"/>
                  <a:pt x="1432" y="312"/>
                </a:cubicBezTo>
                <a:cubicBezTo>
                  <a:pt x="1520" y="304"/>
                  <a:pt x="1544" y="224"/>
                  <a:pt x="1672" y="216"/>
                </a:cubicBezTo>
                <a:cubicBezTo>
                  <a:pt x="1800" y="208"/>
                  <a:pt x="2056" y="248"/>
                  <a:pt x="2200" y="264"/>
                </a:cubicBezTo>
                <a:cubicBezTo>
                  <a:pt x="2344" y="280"/>
                  <a:pt x="2456" y="320"/>
                  <a:pt x="2536" y="312"/>
                </a:cubicBezTo>
                <a:cubicBezTo>
                  <a:pt x="2616" y="304"/>
                  <a:pt x="2624" y="240"/>
                  <a:pt x="2680" y="216"/>
                </a:cubicBezTo>
                <a:cubicBezTo>
                  <a:pt x="2736" y="192"/>
                  <a:pt x="2832" y="176"/>
                  <a:pt x="2872" y="168"/>
                </a:cubicBezTo>
                <a:cubicBezTo>
                  <a:pt x="2912" y="160"/>
                  <a:pt x="2916" y="164"/>
                  <a:pt x="2920" y="168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0" name="Freeform 89"/>
          <p:cNvSpPr>
            <a:spLocks/>
          </p:cNvSpPr>
          <p:nvPr/>
        </p:nvSpPr>
        <p:spPr bwMode="auto">
          <a:xfrm>
            <a:off x="42863" y="4943475"/>
            <a:ext cx="2493962" cy="1481138"/>
          </a:xfrm>
          <a:custGeom>
            <a:avLst/>
            <a:gdLst>
              <a:gd name="T0" fmla="*/ 0 w 1396"/>
              <a:gd name="T1" fmla="*/ 2147483647 h 933"/>
              <a:gd name="T2" fmla="*/ 2147483647 w 1396"/>
              <a:gd name="T3" fmla="*/ 2147483647 h 933"/>
              <a:gd name="T4" fmla="*/ 2147483647 w 1396"/>
              <a:gd name="T5" fmla="*/ 0 h 933"/>
              <a:gd name="T6" fmla="*/ 2147483647 w 1396"/>
              <a:gd name="T7" fmla="*/ 2147483647 h 933"/>
              <a:gd name="T8" fmla="*/ 2147483647 w 1396"/>
              <a:gd name="T9" fmla="*/ 2147483647 h 933"/>
              <a:gd name="T10" fmla="*/ 2147483647 w 1396"/>
              <a:gd name="T11" fmla="*/ 2147483647 h 933"/>
              <a:gd name="T12" fmla="*/ 2147483647 w 1396"/>
              <a:gd name="T13" fmla="*/ 2147483647 h 933"/>
              <a:gd name="T14" fmla="*/ 2147483647 w 1396"/>
              <a:gd name="T15" fmla="*/ 2147483647 h 933"/>
              <a:gd name="T16" fmla="*/ 2147483647 w 1396"/>
              <a:gd name="T17" fmla="*/ 2147483647 h 933"/>
              <a:gd name="T18" fmla="*/ 2147483647 w 1396"/>
              <a:gd name="T19" fmla="*/ 2147483647 h 933"/>
              <a:gd name="T20" fmla="*/ 2147483647 w 1396"/>
              <a:gd name="T21" fmla="*/ 2147483647 h 933"/>
              <a:gd name="T22" fmla="*/ 2147483647 w 1396"/>
              <a:gd name="T23" fmla="*/ 2147483647 h 933"/>
              <a:gd name="T24" fmla="*/ 2147483647 w 1396"/>
              <a:gd name="T25" fmla="*/ 2147483647 h 933"/>
              <a:gd name="T26" fmla="*/ 2147483647 w 1396"/>
              <a:gd name="T27" fmla="*/ 2147483647 h 933"/>
              <a:gd name="T28" fmla="*/ 2147483647 w 1396"/>
              <a:gd name="T29" fmla="*/ 2147483647 h 933"/>
              <a:gd name="T30" fmla="*/ 2147483647 w 1396"/>
              <a:gd name="T31" fmla="*/ 2147483647 h 933"/>
              <a:gd name="T32" fmla="*/ 2147483647 w 1396"/>
              <a:gd name="T33" fmla="*/ 2147483647 h 933"/>
              <a:gd name="T34" fmla="*/ 2147483647 w 1396"/>
              <a:gd name="T35" fmla="*/ 2147483647 h 933"/>
              <a:gd name="T36" fmla="*/ 2147483647 w 1396"/>
              <a:gd name="T37" fmla="*/ 2147483647 h 933"/>
              <a:gd name="T38" fmla="*/ 2147483647 w 1396"/>
              <a:gd name="T39" fmla="*/ 2147483647 h 933"/>
              <a:gd name="T40" fmla="*/ 2147483647 w 1396"/>
              <a:gd name="T41" fmla="*/ 2147483647 h 933"/>
              <a:gd name="T42" fmla="*/ 2147483647 w 1396"/>
              <a:gd name="T43" fmla="*/ 2147483647 h 933"/>
              <a:gd name="T44" fmla="*/ 2147483647 w 1396"/>
              <a:gd name="T45" fmla="*/ 2147483647 h 933"/>
              <a:gd name="T46" fmla="*/ 2147483647 w 1396"/>
              <a:gd name="T47" fmla="*/ 2147483647 h 933"/>
              <a:gd name="T48" fmla="*/ 2147483647 w 1396"/>
              <a:gd name="T49" fmla="*/ 2147483647 h 933"/>
              <a:gd name="T50" fmla="*/ 2147483647 w 1396"/>
              <a:gd name="T51" fmla="*/ 2147483647 h 933"/>
              <a:gd name="T52" fmla="*/ 2147483647 w 1396"/>
              <a:gd name="T53" fmla="*/ 2147483647 h 933"/>
              <a:gd name="T54" fmla="*/ 2147483647 w 1396"/>
              <a:gd name="T55" fmla="*/ 2147483647 h 93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396"/>
              <a:gd name="T85" fmla="*/ 0 h 933"/>
              <a:gd name="T86" fmla="*/ 1396 w 1396"/>
              <a:gd name="T87" fmla="*/ 933 h 933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396" h="933">
                <a:moveTo>
                  <a:pt x="0" y="97"/>
                </a:moveTo>
                <a:cubicBezTo>
                  <a:pt x="50" y="50"/>
                  <a:pt x="126" y="63"/>
                  <a:pt x="187" y="48"/>
                </a:cubicBezTo>
                <a:cubicBezTo>
                  <a:pt x="309" y="18"/>
                  <a:pt x="443" y="8"/>
                  <a:pt x="568" y="0"/>
                </a:cubicBezTo>
                <a:cubicBezTo>
                  <a:pt x="682" y="9"/>
                  <a:pt x="795" y="22"/>
                  <a:pt x="909" y="32"/>
                </a:cubicBezTo>
                <a:cubicBezTo>
                  <a:pt x="953" y="43"/>
                  <a:pt x="995" y="56"/>
                  <a:pt x="1039" y="65"/>
                </a:cubicBezTo>
                <a:cubicBezTo>
                  <a:pt x="1047" y="70"/>
                  <a:pt x="1054" y="77"/>
                  <a:pt x="1063" y="81"/>
                </a:cubicBezTo>
                <a:cubicBezTo>
                  <a:pt x="1073" y="85"/>
                  <a:pt x="1087" y="83"/>
                  <a:pt x="1096" y="89"/>
                </a:cubicBezTo>
                <a:cubicBezTo>
                  <a:pt x="1104" y="94"/>
                  <a:pt x="1105" y="106"/>
                  <a:pt x="1112" y="113"/>
                </a:cubicBezTo>
                <a:cubicBezTo>
                  <a:pt x="1136" y="137"/>
                  <a:pt x="1209" y="167"/>
                  <a:pt x="1242" y="178"/>
                </a:cubicBezTo>
                <a:cubicBezTo>
                  <a:pt x="1283" y="205"/>
                  <a:pt x="1329" y="240"/>
                  <a:pt x="1363" y="276"/>
                </a:cubicBezTo>
                <a:cubicBezTo>
                  <a:pt x="1368" y="292"/>
                  <a:pt x="1374" y="308"/>
                  <a:pt x="1379" y="324"/>
                </a:cubicBezTo>
                <a:cubicBezTo>
                  <a:pt x="1382" y="332"/>
                  <a:pt x="1385" y="341"/>
                  <a:pt x="1388" y="349"/>
                </a:cubicBezTo>
                <a:cubicBezTo>
                  <a:pt x="1391" y="357"/>
                  <a:pt x="1396" y="373"/>
                  <a:pt x="1396" y="373"/>
                </a:cubicBezTo>
                <a:cubicBezTo>
                  <a:pt x="1393" y="405"/>
                  <a:pt x="1393" y="438"/>
                  <a:pt x="1388" y="470"/>
                </a:cubicBezTo>
                <a:cubicBezTo>
                  <a:pt x="1385" y="487"/>
                  <a:pt x="1371" y="519"/>
                  <a:pt x="1371" y="519"/>
                </a:cubicBezTo>
                <a:cubicBezTo>
                  <a:pt x="1370" y="528"/>
                  <a:pt x="1368" y="594"/>
                  <a:pt x="1355" y="616"/>
                </a:cubicBezTo>
                <a:cubicBezTo>
                  <a:pt x="1338" y="644"/>
                  <a:pt x="1262" y="684"/>
                  <a:pt x="1233" y="706"/>
                </a:cubicBezTo>
                <a:cubicBezTo>
                  <a:pt x="1210" y="724"/>
                  <a:pt x="1188" y="745"/>
                  <a:pt x="1160" y="754"/>
                </a:cubicBezTo>
                <a:cubicBezTo>
                  <a:pt x="1144" y="759"/>
                  <a:pt x="1112" y="770"/>
                  <a:pt x="1112" y="770"/>
                </a:cubicBezTo>
                <a:cubicBezTo>
                  <a:pt x="1036" y="767"/>
                  <a:pt x="960" y="769"/>
                  <a:pt x="885" y="762"/>
                </a:cubicBezTo>
                <a:cubicBezTo>
                  <a:pt x="868" y="761"/>
                  <a:pt x="852" y="751"/>
                  <a:pt x="836" y="746"/>
                </a:cubicBezTo>
                <a:cubicBezTo>
                  <a:pt x="828" y="743"/>
                  <a:pt x="812" y="738"/>
                  <a:pt x="812" y="738"/>
                </a:cubicBezTo>
                <a:cubicBezTo>
                  <a:pt x="715" y="647"/>
                  <a:pt x="519" y="711"/>
                  <a:pt x="390" y="746"/>
                </a:cubicBezTo>
                <a:cubicBezTo>
                  <a:pt x="352" y="756"/>
                  <a:pt x="314" y="768"/>
                  <a:pt x="276" y="779"/>
                </a:cubicBezTo>
                <a:cubicBezTo>
                  <a:pt x="259" y="784"/>
                  <a:pt x="227" y="795"/>
                  <a:pt x="227" y="795"/>
                </a:cubicBezTo>
                <a:cubicBezTo>
                  <a:pt x="194" y="817"/>
                  <a:pt x="176" y="848"/>
                  <a:pt x="138" y="860"/>
                </a:cubicBezTo>
                <a:cubicBezTo>
                  <a:pt x="92" y="894"/>
                  <a:pt x="119" y="880"/>
                  <a:pt x="57" y="900"/>
                </a:cubicBezTo>
                <a:cubicBezTo>
                  <a:pt x="38" y="906"/>
                  <a:pt x="8" y="933"/>
                  <a:pt x="8" y="93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1" name="Freeform 90"/>
          <p:cNvSpPr>
            <a:spLocks/>
          </p:cNvSpPr>
          <p:nvPr/>
        </p:nvSpPr>
        <p:spPr bwMode="auto">
          <a:xfrm>
            <a:off x="14288" y="5059363"/>
            <a:ext cx="2116137" cy="1222375"/>
          </a:xfrm>
          <a:custGeom>
            <a:avLst/>
            <a:gdLst>
              <a:gd name="T0" fmla="*/ 2147483647 w 1185"/>
              <a:gd name="T1" fmla="*/ 2147483647 h 770"/>
              <a:gd name="T2" fmla="*/ 2147483647 w 1185"/>
              <a:gd name="T3" fmla="*/ 2147483647 h 770"/>
              <a:gd name="T4" fmla="*/ 2147483647 w 1185"/>
              <a:gd name="T5" fmla="*/ 2147483647 h 770"/>
              <a:gd name="T6" fmla="*/ 2147483647 w 1185"/>
              <a:gd name="T7" fmla="*/ 0 h 770"/>
              <a:gd name="T8" fmla="*/ 2147483647 w 1185"/>
              <a:gd name="T9" fmla="*/ 2147483647 h 770"/>
              <a:gd name="T10" fmla="*/ 2147483647 w 1185"/>
              <a:gd name="T11" fmla="*/ 2147483647 h 770"/>
              <a:gd name="T12" fmla="*/ 2147483647 w 1185"/>
              <a:gd name="T13" fmla="*/ 2147483647 h 770"/>
              <a:gd name="T14" fmla="*/ 2147483647 w 1185"/>
              <a:gd name="T15" fmla="*/ 2147483647 h 770"/>
              <a:gd name="T16" fmla="*/ 2147483647 w 1185"/>
              <a:gd name="T17" fmla="*/ 2147483647 h 770"/>
              <a:gd name="T18" fmla="*/ 2147483647 w 1185"/>
              <a:gd name="T19" fmla="*/ 2147483647 h 770"/>
              <a:gd name="T20" fmla="*/ 2147483647 w 1185"/>
              <a:gd name="T21" fmla="*/ 2147483647 h 770"/>
              <a:gd name="T22" fmla="*/ 2147483647 w 1185"/>
              <a:gd name="T23" fmla="*/ 2147483647 h 770"/>
              <a:gd name="T24" fmla="*/ 2147483647 w 1185"/>
              <a:gd name="T25" fmla="*/ 2147483647 h 770"/>
              <a:gd name="T26" fmla="*/ 2147483647 w 1185"/>
              <a:gd name="T27" fmla="*/ 2147483647 h 770"/>
              <a:gd name="T28" fmla="*/ 2147483647 w 1185"/>
              <a:gd name="T29" fmla="*/ 2147483647 h 770"/>
              <a:gd name="T30" fmla="*/ 2147483647 w 1185"/>
              <a:gd name="T31" fmla="*/ 2147483647 h 770"/>
              <a:gd name="T32" fmla="*/ 2147483647 w 1185"/>
              <a:gd name="T33" fmla="*/ 2147483647 h 770"/>
              <a:gd name="T34" fmla="*/ 2147483647 w 1185"/>
              <a:gd name="T35" fmla="*/ 2147483647 h 770"/>
              <a:gd name="T36" fmla="*/ 2147483647 w 1185"/>
              <a:gd name="T37" fmla="*/ 2147483647 h 770"/>
              <a:gd name="T38" fmla="*/ 2147483647 w 1185"/>
              <a:gd name="T39" fmla="*/ 2147483647 h 770"/>
              <a:gd name="T40" fmla="*/ 2147483647 w 1185"/>
              <a:gd name="T41" fmla="*/ 2147483647 h 770"/>
              <a:gd name="T42" fmla="*/ 2147483647 w 1185"/>
              <a:gd name="T43" fmla="*/ 2147483647 h 770"/>
              <a:gd name="T44" fmla="*/ 2147483647 w 1185"/>
              <a:gd name="T45" fmla="*/ 2147483647 h 770"/>
              <a:gd name="T46" fmla="*/ 2147483647 w 1185"/>
              <a:gd name="T47" fmla="*/ 2147483647 h 770"/>
              <a:gd name="T48" fmla="*/ 2147483647 w 1185"/>
              <a:gd name="T49" fmla="*/ 2147483647 h 770"/>
              <a:gd name="T50" fmla="*/ 2147483647 w 1185"/>
              <a:gd name="T51" fmla="*/ 2147483647 h 770"/>
              <a:gd name="T52" fmla="*/ 2147483647 w 1185"/>
              <a:gd name="T53" fmla="*/ 2147483647 h 770"/>
              <a:gd name="T54" fmla="*/ 2147483647 w 1185"/>
              <a:gd name="T55" fmla="*/ 2147483647 h 770"/>
              <a:gd name="T56" fmla="*/ 0 w 1185"/>
              <a:gd name="T57" fmla="*/ 2147483647 h 77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185"/>
              <a:gd name="T88" fmla="*/ 0 h 770"/>
              <a:gd name="T89" fmla="*/ 1185 w 1185"/>
              <a:gd name="T90" fmla="*/ 770 h 770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185" h="770">
                <a:moveTo>
                  <a:pt x="16" y="113"/>
                </a:moveTo>
                <a:cubicBezTo>
                  <a:pt x="127" y="110"/>
                  <a:pt x="238" y="110"/>
                  <a:pt x="349" y="105"/>
                </a:cubicBezTo>
                <a:cubicBezTo>
                  <a:pt x="399" y="103"/>
                  <a:pt x="432" y="55"/>
                  <a:pt x="479" y="40"/>
                </a:cubicBezTo>
                <a:cubicBezTo>
                  <a:pt x="502" y="25"/>
                  <a:pt x="524" y="19"/>
                  <a:pt x="544" y="0"/>
                </a:cubicBezTo>
                <a:cubicBezTo>
                  <a:pt x="552" y="3"/>
                  <a:pt x="562" y="2"/>
                  <a:pt x="568" y="8"/>
                </a:cubicBezTo>
                <a:cubicBezTo>
                  <a:pt x="574" y="14"/>
                  <a:pt x="568" y="29"/>
                  <a:pt x="576" y="32"/>
                </a:cubicBezTo>
                <a:cubicBezTo>
                  <a:pt x="596" y="41"/>
                  <a:pt x="619" y="37"/>
                  <a:pt x="641" y="40"/>
                </a:cubicBezTo>
                <a:cubicBezTo>
                  <a:pt x="686" y="56"/>
                  <a:pt x="716" y="65"/>
                  <a:pt x="763" y="73"/>
                </a:cubicBezTo>
                <a:cubicBezTo>
                  <a:pt x="808" y="88"/>
                  <a:pt x="856" y="82"/>
                  <a:pt x="901" y="97"/>
                </a:cubicBezTo>
                <a:cubicBezTo>
                  <a:pt x="944" y="125"/>
                  <a:pt x="998" y="130"/>
                  <a:pt x="1047" y="146"/>
                </a:cubicBezTo>
                <a:cubicBezTo>
                  <a:pt x="1063" y="151"/>
                  <a:pt x="1079" y="157"/>
                  <a:pt x="1095" y="162"/>
                </a:cubicBezTo>
                <a:cubicBezTo>
                  <a:pt x="1103" y="165"/>
                  <a:pt x="1120" y="170"/>
                  <a:pt x="1120" y="170"/>
                </a:cubicBezTo>
                <a:cubicBezTo>
                  <a:pt x="1153" y="192"/>
                  <a:pt x="1171" y="214"/>
                  <a:pt x="1185" y="251"/>
                </a:cubicBezTo>
                <a:cubicBezTo>
                  <a:pt x="1182" y="262"/>
                  <a:pt x="1184" y="275"/>
                  <a:pt x="1176" y="284"/>
                </a:cubicBezTo>
                <a:cubicBezTo>
                  <a:pt x="1155" y="308"/>
                  <a:pt x="1111" y="329"/>
                  <a:pt x="1079" y="340"/>
                </a:cubicBezTo>
                <a:cubicBezTo>
                  <a:pt x="1064" y="388"/>
                  <a:pt x="1083" y="352"/>
                  <a:pt x="1014" y="373"/>
                </a:cubicBezTo>
                <a:cubicBezTo>
                  <a:pt x="1005" y="376"/>
                  <a:pt x="999" y="385"/>
                  <a:pt x="990" y="389"/>
                </a:cubicBezTo>
                <a:cubicBezTo>
                  <a:pt x="974" y="396"/>
                  <a:pt x="958" y="400"/>
                  <a:pt x="941" y="405"/>
                </a:cubicBezTo>
                <a:cubicBezTo>
                  <a:pt x="872" y="424"/>
                  <a:pt x="800" y="427"/>
                  <a:pt x="746" y="478"/>
                </a:cubicBezTo>
                <a:cubicBezTo>
                  <a:pt x="732" y="521"/>
                  <a:pt x="708" y="521"/>
                  <a:pt x="665" y="535"/>
                </a:cubicBezTo>
                <a:cubicBezTo>
                  <a:pt x="605" y="555"/>
                  <a:pt x="541" y="561"/>
                  <a:pt x="479" y="576"/>
                </a:cubicBezTo>
                <a:cubicBezTo>
                  <a:pt x="460" y="581"/>
                  <a:pt x="441" y="586"/>
                  <a:pt x="422" y="592"/>
                </a:cubicBezTo>
                <a:cubicBezTo>
                  <a:pt x="406" y="597"/>
                  <a:pt x="373" y="608"/>
                  <a:pt x="373" y="608"/>
                </a:cubicBezTo>
                <a:cubicBezTo>
                  <a:pt x="328" y="678"/>
                  <a:pt x="387" y="598"/>
                  <a:pt x="333" y="641"/>
                </a:cubicBezTo>
                <a:cubicBezTo>
                  <a:pt x="282" y="682"/>
                  <a:pt x="354" y="653"/>
                  <a:pt x="292" y="673"/>
                </a:cubicBezTo>
                <a:cubicBezTo>
                  <a:pt x="257" y="697"/>
                  <a:pt x="218" y="692"/>
                  <a:pt x="179" y="706"/>
                </a:cubicBezTo>
                <a:cubicBezTo>
                  <a:pt x="163" y="712"/>
                  <a:pt x="146" y="717"/>
                  <a:pt x="130" y="722"/>
                </a:cubicBezTo>
                <a:cubicBezTo>
                  <a:pt x="122" y="725"/>
                  <a:pt x="106" y="730"/>
                  <a:pt x="106" y="730"/>
                </a:cubicBezTo>
                <a:cubicBezTo>
                  <a:pt x="81" y="754"/>
                  <a:pt x="36" y="770"/>
                  <a:pt x="0" y="77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2" name="Freeform 91"/>
          <p:cNvSpPr>
            <a:spLocks/>
          </p:cNvSpPr>
          <p:nvPr/>
        </p:nvSpPr>
        <p:spPr bwMode="auto">
          <a:xfrm>
            <a:off x="2251075" y="5335588"/>
            <a:ext cx="196850" cy="246062"/>
          </a:xfrm>
          <a:custGeom>
            <a:avLst/>
            <a:gdLst>
              <a:gd name="T0" fmla="*/ 2147483647 w 111"/>
              <a:gd name="T1" fmla="*/ 2147483647 h 155"/>
              <a:gd name="T2" fmla="*/ 2147483647 w 111"/>
              <a:gd name="T3" fmla="*/ 2147483647 h 155"/>
              <a:gd name="T4" fmla="*/ 2147483647 w 111"/>
              <a:gd name="T5" fmla="*/ 2147483647 h 155"/>
              <a:gd name="T6" fmla="*/ 2147483647 w 111"/>
              <a:gd name="T7" fmla="*/ 2147483647 h 155"/>
              <a:gd name="T8" fmla="*/ 2147483647 w 111"/>
              <a:gd name="T9" fmla="*/ 2147483647 h 155"/>
              <a:gd name="T10" fmla="*/ 2147483647 w 111"/>
              <a:gd name="T11" fmla="*/ 2147483647 h 155"/>
              <a:gd name="T12" fmla="*/ 2147483647 w 111"/>
              <a:gd name="T13" fmla="*/ 2147483647 h 15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1"/>
              <a:gd name="T22" fmla="*/ 0 h 155"/>
              <a:gd name="T23" fmla="*/ 111 w 111"/>
              <a:gd name="T24" fmla="*/ 155 h 15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1" h="155">
                <a:moveTo>
                  <a:pt x="111" y="29"/>
                </a:moveTo>
                <a:cubicBezTo>
                  <a:pt x="70" y="13"/>
                  <a:pt x="77" y="0"/>
                  <a:pt x="30" y="12"/>
                </a:cubicBezTo>
                <a:cubicBezTo>
                  <a:pt x="33" y="28"/>
                  <a:pt x="34" y="45"/>
                  <a:pt x="38" y="61"/>
                </a:cubicBezTo>
                <a:cubicBezTo>
                  <a:pt x="40" y="69"/>
                  <a:pt x="46" y="93"/>
                  <a:pt x="46" y="85"/>
                </a:cubicBezTo>
                <a:cubicBezTo>
                  <a:pt x="46" y="42"/>
                  <a:pt x="42" y="48"/>
                  <a:pt x="14" y="29"/>
                </a:cubicBezTo>
                <a:cubicBezTo>
                  <a:pt x="7" y="50"/>
                  <a:pt x="0" y="155"/>
                  <a:pt x="22" y="85"/>
                </a:cubicBezTo>
                <a:cubicBezTo>
                  <a:pt x="14" y="9"/>
                  <a:pt x="38" y="12"/>
                  <a:pt x="6" y="1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3" name="Freeform 92"/>
          <p:cNvSpPr>
            <a:spLocks/>
          </p:cNvSpPr>
          <p:nvPr/>
        </p:nvSpPr>
        <p:spPr bwMode="auto">
          <a:xfrm>
            <a:off x="1336675" y="5535613"/>
            <a:ext cx="1135063" cy="617537"/>
          </a:xfrm>
          <a:custGeom>
            <a:avLst/>
            <a:gdLst>
              <a:gd name="T0" fmla="*/ 2147483647 w 636"/>
              <a:gd name="T1" fmla="*/ 2147483647 h 389"/>
              <a:gd name="T2" fmla="*/ 2147483647 w 636"/>
              <a:gd name="T3" fmla="*/ 2147483647 h 389"/>
              <a:gd name="T4" fmla="*/ 2147483647 w 636"/>
              <a:gd name="T5" fmla="*/ 2147483647 h 389"/>
              <a:gd name="T6" fmla="*/ 2147483647 w 636"/>
              <a:gd name="T7" fmla="*/ 2147483647 h 389"/>
              <a:gd name="T8" fmla="*/ 2147483647 w 636"/>
              <a:gd name="T9" fmla="*/ 2147483647 h 389"/>
              <a:gd name="T10" fmla="*/ 2147483647 w 636"/>
              <a:gd name="T11" fmla="*/ 2147483647 h 389"/>
              <a:gd name="T12" fmla="*/ 2147483647 w 636"/>
              <a:gd name="T13" fmla="*/ 2147483647 h 389"/>
              <a:gd name="T14" fmla="*/ 2147483647 w 636"/>
              <a:gd name="T15" fmla="*/ 2147483647 h 389"/>
              <a:gd name="T16" fmla="*/ 2147483647 w 636"/>
              <a:gd name="T17" fmla="*/ 2147483647 h 389"/>
              <a:gd name="T18" fmla="*/ 2147483647 w 636"/>
              <a:gd name="T19" fmla="*/ 2147483647 h 389"/>
              <a:gd name="T20" fmla="*/ 2147483647 w 636"/>
              <a:gd name="T21" fmla="*/ 2147483647 h 389"/>
              <a:gd name="T22" fmla="*/ 2147483647 w 636"/>
              <a:gd name="T23" fmla="*/ 2147483647 h 389"/>
              <a:gd name="T24" fmla="*/ 2147483647 w 636"/>
              <a:gd name="T25" fmla="*/ 2147483647 h 389"/>
              <a:gd name="T26" fmla="*/ 2147483647 w 636"/>
              <a:gd name="T27" fmla="*/ 2147483647 h 389"/>
              <a:gd name="T28" fmla="*/ 2147483647 w 636"/>
              <a:gd name="T29" fmla="*/ 2147483647 h 389"/>
              <a:gd name="T30" fmla="*/ 2147483647 w 636"/>
              <a:gd name="T31" fmla="*/ 2147483647 h 389"/>
              <a:gd name="T32" fmla="*/ 2147483647 w 636"/>
              <a:gd name="T33" fmla="*/ 2147483647 h 389"/>
              <a:gd name="T34" fmla="*/ 2147483647 w 636"/>
              <a:gd name="T35" fmla="*/ 2147483647 h 389"/>
              <a:gd name="T36" fmla="*/ 2147483647 w 636"/>
              <a:gd name="T37" fmla="*/ 2147483647 h 389"/>
              <a:gd name="T38" fmla="*/ 2147483647 w 636"/>
              <a:gd name="T39" fmla="*/ 2147483647 h 389"/>
              <a:gd name="T40" fmla="*/ 2147483647 w 636"/>
              <a:gd name="T41" fmla="*/ 2147483647 h 389"/>
              <a:gd name="T42" fmla="*/ 2147483647 w 636"/>
              <a:gd name="T43" fmla="*/ 2147483647 h 389"/>
              <a:gd name="T44" fmla="*/ 2147483647 w 636"/>
              <a:gd name="T45" fmla="*/ 2147483647 h 389"/>
              <a:gd name="T46" fmla="*/ 2147483647 w 636"/>
              <a:gd name="T47" fmla="*/ 2147483647 h 389"/>
              <a:gd name="T48" fmla="*/ 2147483647 w 636"/>
              <a:gd name="T49" fmla="*/ 2147483647 h 389"/>
              <a:gd name="T50" fmla="*/ 2147483647 w 636"/>
              <a:gd name="T51" fmla="*/ 2147483647 h 389"/>
              <a:gd name="T52" fmla="*/ 2147483647 w 636"/>
              <a:gd name="T53" fmla="*/ 2147483647 h 389"/>
              <a:gd name="T54" fmla="*/ 2147483647 w 636"/>
              <a:gd name="T55" fmla="*/ 2147483647 h 389"/>
              <a:gd name="T56" fmla="*/ 2147483647 w 636"/>
              <a:gd name="T57" fmla="*/ 2147483647 h 389"/>
              <a:gd name="T58" fmla="*/ 2147483647 w 636"/>
              <a:gd name="T59" fmla="*/ 2147483647 h 389"/>
              <a:gd name="T60" fmla="*/ 2147483647 w 636"/>
              <a:gd name="T61" fmla="*/ 2147483647 h 389"/>
              <a:gd name="T62" fmla="*/ 2147483647 w 636"/>
              <a:gd name="T63" fmla="*/ 2147483647 h 389"/>
              <a:gd name="T64" fmla="*/ 2147483647 w 636"/>
              <a:gd name="T65" fmla="*/ 2147483647 h 389"/>
              <a:gd name="T66" fmla="*/ 2147483647 w 636"/>
              <a:gd name="T67" fmla="*/ 2147483647 h 389"/>
              <a:gd name="T68" fmla="*/ 2147483647 w 636"/>
              <a:gd name="T69" fmla="*/ 2147483647 h 389"/>
              <a:gd name="T70" fmla="*/ 2147483647 w 636"/>
              <a:gd name="T71" fmla="*/ 2147483647 h 389"/>
              <a:gd name="T72" fmla="*/ 2147483647 w 636"/>
              <a:gd name="T73" fmla="*/ 2147483647 h 389"/>
              <a:gd name="T74" fmla="*/ 2147483647 w 636"/>
              <a:gd name="T75" fmla="*/ 2147483647 h 389"/>
              <a:gd name="T76" fmla="*/ 2147483647 w 636"/>
              <a:gd name="T77" fmla="*/ 2147483647 h 389"/>
              <a:gd name="T78" fmla="*/ 2147483647 w 636"/>
              <a:gd name="T79" fmla="*/ 2147483647 h 389"/>
              <a:gd name="T80" fmla="*/ 2147483647 w 636"/>
              <a:gd name="T81" fmla="*/ 2147483647 h 389"/>
              <a:gd name="T82" fmla="*/ 2147483647 w 636"/>
              <a:gd name="T83" fmla="*/ 2147483647 h 389"/>
              <a:gd name="T84" fmla="*/ 2147483647 w 636"/>
              <a:gd name="T85" fmla="*/ 2147483647 h 389"/>
              <a:gd name="T86" fmla="*/ 2147483647 w 636"/>
              <a:gd name="T87" fmla="*/ 2147483647 h 389"/>
              <a:gd name="T88" fmla="*/ 2147483647 w 636"/>
              <a:gd name="T89" fmla="*/ 2147483647 h 389"/>
              <a:gd name="T90" fmla="*/ 2147483647 w 636"/>
              <a:gd name="T91" fmla="*/ 2147483647 h 389"/>
              <a:gd name="T92" fmla="*/ 2147483647 w 636"/>
              <a:gd name="T93" fmla="*/ 2147483647 h 389"/>
              <a:gd name="T94" fmla="*/ 2147483647 w 636"/>
              <a:gd name="T95" fmla="*/ 0 h 389"/>
              <a:gd name="T96" fmla="*/ 2147483647 w 636"/>
              <a:gd name="T97" fmla="*/ 2147483647 h 389"/>
              <a:gd name="T98" fmla="*/ 2147483647 w 636"/>
              <a:gd name="T99" fmla="*/ 2147483647 h 389"/>
              <a:gd name="T100" fmla="*/ 2147483647 w 636"/>
              <a:gd name="T101" fmla="*/ 2147483647 h 389"/>
              <a:gd name="T102" fmla="*/ 2147483647 w 636"/>
              <a:gd name="T103" fmla="*/ 2147483647 h 389"/>
              <a:gd name="T104" fmla="*/ 2147483647 w 636"/>
              <a:gd name="T105" fmla="*/ 2147483647 h 389"/>
              <a:gd name="T106" fmla="*/ 2147483647 w 636"/>
              <a:gd name="T107" fmla="*/ 2147483647 h 389"/>
              <a:gd name="T108" fmla="*/ 2147483647 w 636"/>
              <a:gd name="T109" fmla="*/ 2147483647 h 389"/>
              <a:gd name="T110" fmla="*/ 2147483647 w 636"/>
              <a:gd name="T111" fmla="*/ 2147483647 h 38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36"/>
              <a:gd name="T169" fmla="*/ 0 h 389"/>
              <a:gd name="T170" fmla="*/ 636 w 636"/>
              <a:gd name="T171" fmla="*/ 389 h 38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36" h="389">
                <a:moveTo>
                  <a:pt x="63" y="162"/>
                </a:moveTo>
                <a:cubicBezTo>
                  <a:pt x="26" y="218"/>
                  <a:pt x="37" y="192"/>
                  <a:pt x="23" y="235"/>
                </a:cubicBezTo>
                <a:cubicBezTo>
                  <a:pt x="31" y="294"/>
                  <a:pt x="30" y="317"/>
                  <a:pt x="79" y="349"/>
                </a:cubicBezTo>
                <a:cubicBezTo>
                  <a:pt x="152" y="331"/>
                  <a:pt x="117" y="272"/>
                  <a:pt x="112" y="195"/>
                </a:cubicBezTo>
                <a:cubicBezTo>
                  <a:pt x="51" y="215"/>
                  <a:pt x="60" y="314"/>
                  <a:pt x="112" y="349"/>
                </a:cubicBezTo>
                <a:cubicBezTo>
                  <a:pt x="123" y="346"/>
                  <a:pt x="137" y="349"/>
                  <a:pt x="144" y="341"/>
                </a:cubicBezTo>
                <a:cubicBezTo>
                  <a:pt x="162" y="320"/>
                  <a:pt x="153" y="220"/>
                  <a:pt x="136" y="203"/>
                </a:cubicBezTo>
                <a:cubicBezTo>
                  <a:pt x="130" y="197"/>
                  <a:pt x="120" y="198"/>
                  <a:pt x="112" y="195"/>
                </a:cubicBezTo>
                <a:cubicBezTo>
                  <a:pt x="107" y="217"/>
                  <a:pt x="91" y="238"/>
                  <a:pt x="96" y="260"/>
                </a:cubicBezTo>
                <a:cubicBezTo>
                  <a:pt x="116" y="341"/>
                  <a:pt x="92" y="311"/>
                  <a:pt x="144" y="341"/>
                </a:cubicBezTo>
                <a:cubicBezTo>
                  <a:pt x="184" y="364"/>
                  <a:pt x="153" y="352"/>
                  <a:pt x="193" y="365"/>
                </a:cubicBezTo>
                <a:cubicBezTo>
                  <a:pt x="234" y="351"/>
                  <a:pt x="217" y="366"/>
                  <a:pt x="209" y="308"/>
                </a:cubicBezTo>
                <a:cubicBezTo>
                  <a:pt x="202" y="254"/>
                  <a:pt x="210" y="199"/>
                  <a:pt x="153" y="178"/>
                </a:cubicBezTo>
                <a:cubicBezTo>
                  <a:pt x="121" y="225"/>
                  <a:pt x="107" y="311"/>
                  <a:pt x="169" y="333"/>
                </a:cubicBezTo>
                <a:cubicBezTo>
                  <a:pt x="212" y="321"/>
                  <a:pt x="214" y="310"/>
                  <a:pt x="226" y="268"/>
                </a:cubicBezTo>
                <a:cubicBezTo>
                  <a:pt x="219" y="219"/>
                  <a:pt x="228" y="164"/>
                  <a:pt x="169" y="203"/>
                </a:cubicBezTo>
                <a:cubicBezTo>
                  <a:pt x="146" y="273"/>
                  <a:pt x="163" y="350"/>
                  <a:pt x="234" y="373"/>
                </a:cubicBezTo>
                <a:cubicBezTo>
                  <a:pt x="266" y="362"/>
                  <a:pt x="280" y="352"/>
                  <a:pt x="299" y="324"/>
                </a:cubicBezTo>
                <a:cubicBezTo>
                  <a:pt x="312" y="284"/>
                  <a:pt x="315" y="242"/>
                  <a:pt x="282" y="211"/>
                </a:cubicBezTo>
                <a:cubicBezTo>
                  <a:pt x="244" y="269"/>
                  <a:pt x="255" y="241"/>
                  <a:pt x="242" y="292"/>
                </a:cubicBezTo>
                <a:cubicBezTo>
                  <a:pt x="255" y="370"/>
                  <a:pt x="258" y="351"/>
                  <a:pt x="339" y="341"/>
                </a:cubicBezTo>
                <a:cubicBezTo>
                  <a:pt x="373" y="315"/>
                  <a:pt x="393" y="307"/>
                  <a:pt x="412" y="268"/>
                </a:cubicBezTo>
                <a:cubicBezTo>
                  <a:pt x="423" y="221"/>
                  <a:pt x="423" y="179"/>
                  <a:pt x="396" y="138"/>
                </a:cubicBezTo>
                <a:cubicBezTo>
                  <a:pt x="385" y="141"/>
                  <a:pt x="369" y="137"/>
                  <a:pt x="363" y="146"/>
                </a:cubicBezTo>
                <a:cubicBezTo>
                  <a:pt x="351" y="165"/>
                  <a:pt x="347" y="211"/>
                  <a:pt x="347" y="211"/>
                </a:cubicBezTo>
                <a:cubicBezTo>
                  <a:pt x="353" y="292"/>
                  <a:pt x="331" y="319"/>
                  <a:pt x="396" y="341"/>
                </a:cubicBezTo>
                <a:cubicBezTo>
                  <a:pt x="443" y="325"/>
                  <a:pt x="442" y="331"/>
                  <a:pt x="477" y="300"/>
                </a:cubicBezTo>
                <a:cubicBezTo>
                  <a:pt x="491" y="287"/>
                  <a:pt x="518" y="260"/>
                  <a:pt x="518" y="260"/>
                </a:cubicBezTo>
                <a:cubicBezTo>
                  <a:pt x="541" y="212"/>
                  <a:pt x="565" y="135"/>
                  <a:pt x="501" y="114"/>
                </a:cubicBezTo>
                <a:cubicBezTo>
                  <a:pt x="460" y="175"/>
                  <a:pt x="479" y="145"/>
                  <a:pt x="445" y="203"/>
                </a:cubicBezTo>
                <a:cubicBezTo>
                  <a:pt x="432" y="261"/>
                  <a:pt x="406" y="325"/>
                  <a:pt x="477" y="349"/>
                </a:cubicBezTo>
                <a:cubicBezTo>
                  <a:pt x="511" y="338"/>
                  <a:pt x="512" y="326"/>
                  <a:pt x="534" y="300"/>
                </a:cubicBezTo>
                <a:cubicBezTo>
                  <a:pt x="549" y="283"/>
                  <a:pt x="582" y="251"/>
                  <a:pt x="582" y="251"/>
                </a:cubicBezTo>
                <a:cubicBezTo>
                  <a:pt x="588" y="238"/>
                  <a:pt x="595" y="225"/>
                  <a:pt x="599" y="211"/>
                </a:cubicBezTo>
                <a:cubicBezTo>
                  <a:pt x="606" y="190"/>
                  <a:pt x="615" y="146"/>
                  <a:pt x="615" y="146"/>
                </a:cubicBezTo>
                <a:cubicBezTo>
                  <a:pt x="612" y="130"/>
                  <a:pt x="611" y="113"/>
                  <a:pt x="607" y="97"/>
                </a:cubicBezTo>
                <a:cubicBezTo>
                  <a:pt x="605" y="89"/>
                  <a:pt x="607" y="77"/>
                  <a:pt x="599" y="73"/>
                </a:cubicBezTo>
                <a:cubicBezTo>
                  <a:pt x="591" y="69"/>
                  <a:pt x="582" y="78"/>
                  <a:pt x="574" y="81"/>
                </a:cubicBezTo>
                <a:cubicBezTo>
                  <a:pt x="566" y="86"/>
                  <a:pt x="554" y="88"/>
                  <a:pt x="550" y="97"/>
                </a:cubicBezTo>
                <a:cubicBezTo>
                  <a:pt x="540" y="117"/>
                  <a:pt x="534" y="162"/>
                  <a:pt x="534" y="162"/>
                </a:cubicBezTo>
                <a:cubicBezTo>
                  <a:pt x="544" y="268"/>
                  <a:pt x="527" y="257"/>
                  <a:pt x="599" y="211"/>
                </a:cubicBezTo>
                <a:cubicBezTo>
                  <a:pt x="612" y="173"/>
                  <a:pt x="624" y="146"/>
                  <a:pt x="631" y="105"/>
                </a:cubicBezTo>
                <a:cubicBezTo>
                  <a:pt x="613" y="32"/>
                  <a:pt x="636" y="47"/>
                  <a:pt x="591" y="32"/>
                </a:cubicBezTo>
                <a:cubicBezTo>
                  <a:pt x="538" y="45"/>
                  <a:pt x="520" y="84"/>
                  <a:pt x="485" y="122"/>
                </a:cubicBezTo>
                <a:cubicBezTo>
                  <a:pt x="475" y="183"/>
                  <a:pt x="451" y="223"/>
                  <a:pt x="493" y="268"/>
                </a:cubicBezTo>
                <a:cubicBezTo>
                  <a:pt x="542" y="243"/>
                  <a:pt x="525" y="230"/>
                  <a:pt x="566" y="203"/>
                </a:cubicBezTo>
                <a:cubicBezTo>
                  <a:pt x="585" y="143"/>
                  <a:pt x="577" y="171"/>
                  <a:pt x="591" y="122"/>
                </a:cubicBezTo>
                <a:cubicBezTo>
                  <a:pt x="583" y="56"/>
                  <a:pt x="599" y="24"/>
                  <a:pt x="534" y="40"/>
                </a:cubicBezTo>
                <a:cubicBezTo>
                  <a:pt x="483" y="91"/>
                  <a:pt x="476" y="102"/>
                  <a:pt x="453" y="170"/>
                </a:cubicBezTo>
                <a:cubicBezTo>
                  <a:pt x="462" y="269"/>
                  <a:pt x="442" y="290"/>
                  <a:pt x="534" y="260"/>
                </a:cubicBezTo>
                <a:cubicBezTo>
                  <a:pt x="576" y="230"/>
                  <a:pt x="584" y="200"/>
                  <a:pt x="599" y="154"/>
                </a:cubicBezTo>
                <a:cubicBezTo>
                  <a:pt x="591" y="99"/>
                  <a:pt x="598" y="89"/>
                  <a:pt x="550" y="73"/>
                </a:cubicBezTo>
                <a:cubicBezTo>
                  <a:pt x="505" y="84"/>
                  <a:pt x="486" y="96"/>
                  <a:pt x="453" y="130"/>
                </a:cubicBezTo>
                <a:cubicBezTo>
                  <a:pt x="435" y="172"/>
                  <a:pt x="412" y="232"/>
                  <a:pt x="469" y="251"/>
                </a:cubicBezTo>
                <a:cubicBezTo>
                  <a:pt x="502" y="240"/>
                  <a:pt x="550" y="187"/>
                  <a:pt x="550" y="187"/>
                </a:cubicBezTo>
                <a:cubicBezTo>
                  <a:pt x="564" y="159"/>
                  <a:pt x="569" y="135"/>
                  <a:pt x="591" y="114"/>
                </a:cubicBezTo>
                <a:cubicBezTo>
                  <a:pt x="579" y="49"/>
                  <a:pt x="584" y="44"/>
                  <a:pt x="518" y="57"/>
                </a:cubicBezTo>
                <a:cubicBezTo>
                  <a:pt x="462" y="84"/>
                  <a:pt x="434" y="131"/>
                  <a:pt x="396" y="178"/>
                </a:cubicBezTo>
                <a:cubicBezTo>
                  <a:pt x="380" y="220"/>
                  <a:pt x="355" y="281"/>
                  <a:pt x="412" y="300"/>
                </a:cubicBezTo>
                <a:cubicBezTo>
                  <a:pt x="429" y="292"/>
                  <a:pt x="465" y="277"/>
                  <a:pt x="477" y="260"/>
                </a:cubicBezTo>
                <a:cubicBezTo>
                  <a:pt x="484" y="251"/>
                  <a:pt x="482" y="238"/>
                  <a:pt x="485" y="227"/>
                </a:cubicBezTo>
                <a:cubicBezTo>
                  <a:pt x="490" y="211"/>
                  <a:pt x="501" y="178"/>
                  <a:pt x="501" y="178"/>
                </a:cubicBezTo>
                <a:cubicBezTo>
                  <a:pt x="488" y="112"/>
                  <a:pt x="482" y="126"/>
                  <a:pt x="420" y="146"/>
                </a:cubicBezTo>
                <a:cubicBezTo>
                  <a:pt x="389" y="166"/>
                  <a:pt x="380" y="187"/>
                  <a:pt x="363" y="219"/>
                </a:cubicBezTo>
                <a:cubicBezTo>
                  <a:pt x="366" y="246"/>
                  <a:pt x="363" y="275"/>
                  <a:pt x="372" y="300"/>
                </a:cubicBezTo>
                <a:cubicBezTo>
                  <a:pt x="382" y="326"/>
                  <a:pt x="416" y="296"/>
                  <a:pt x="420" y="292"/>
                </a:cubicBezTo>
                <a:cubicBezTo>
                  <a:pt x="458" y="261"/>
                  <a:pt x="488" y="222"/>
                  <a:pt x="509" y="178"/>
                </a:cubicBezTo>
                <a:cubicBezTo>
                  <a:pt x="501" y="114"/>
                  <a:pt x="511" y="103"/>
                  <a:pt x="453" y="89"/>
                </a:cubicBezTo>
                <a:cubicBezTo>
                  <a:pt x="403" y="103"/>
                  <a:pt x="382" y="104"/>
                  <a:pt x="347" y="138"/>
                </a:cubicBezTo>
                <a:cubicBezTo>
                  <a:pt x="323" y="186"/>
                  <a:pt x="301" y="240"/>
                  <a:pt x="355" y="276"/>
                </a:cubicBezTo>
                <a:cubicBezTo>
                  <a:pt x="417" y="269"/>
                  <a:pt x="437" y="267"/>
                  <a:pt x="485" y="235"/>
                </a:cubicBezTo>
                <a:cubicBezTo>
                  <a:pt x="493" y="205"/>
                  <a:pt x="512" y="169"/>
                  <a:pt x="493" y="138"/>
                </a:cubicBezTo>
                <a:cubicBezTo>
                  <a:pt x="486" y="127"/>
                  <a:pt x="472" y="122"/>
                  <a:pt x="461" y="114"/>
                </a:cubicBezTo>
                <a:cubicBezTo>
                  <a:pt x="372" y="123"/>
                  <a:pt x="394" y="117"/>
                  <a:pt x="339" y="154"/>
                </a:cubicBezTo>
                <a:cubicBezTo>
                  <a:pt x="295" y="217"/>
                  <a:pt x="316" y="195"/>
                  <a:pt x="282" y="227"/>
                </a:cubicBezTo>
                <a:cubicBezTo>
                  <a:pt x="293" y="349"/>
                  <a:pt x="276" y="328"/>
                  <a:pt x="396" y="316"/>
                </a:cubicBezTo>
                <a:cubicBezTo>
                  <a:pt x="431" y="304"/>
                  <a:pt x="442" y="281"/>
                  <a:pt x="461" y="251"/>
                </a:cubicBezTo>
                <a:cubicBezTo>
                  <a:pt x="458" y="232"/>
                  <a:pt x="460" y="212"/>
                  <a:pt x="453" y="195"/>
                </a:cubicBezTo>
                <a:cubicBezTo>
                  <a:pt x="439" y="160"/>
                  <a:pt x="376" y="147"/>
                  <a:pt x="347" y="138"/>
                </a:cubicBezTo>
                <a:cubicBezTo>
                  <a:pt x="283" y="144"/>
                  <a:pt x="251" y="130"/>
                  <a:pt x="217" y="178"/>
                </a:cubicBezTo>
                <a:cubicBezTo>
                  <a:pt x="201" y="245"/>
                  <a:pt x="210" y="260"/>
                  <a:pt x="274" y="276"/>
                </a:cubicBezTo>
                <a:cubicBezTo>
                  <a:pt x="378" y="271"/>
                  <a:pt x="442" y="294"/>
                  <a:pt x="509" y="227"/>
                </a:cubicBezTo>
                <a:cubicBezTo>
                  <a:pt x="506" y="211"/>
                  <a:pt x="512" y="191"/>
                  <a:pt x="501" y="178"/>
                </a:cubicBezTo>
                <a:cubicBezTo>
                  <a:pt x="490" y="165"/>
                  <a:pt x="453" y="162"/>
                  <a:pt x="453" y="162"/>
                </a:cubicBezTo>
                <a:cubicBezTo>
                  <a:pt x="307" y="169"/>
                  <a:pt x="305" y="155"/>
                  <a:pt x="209" y="195"/>
                </a:cubicBezTo>
                <a:cubicBezTo>
                  <a:pt x="206" y="204"/>
                  <a:pt x="192" y="244"/>
                  <a:pt x="193" y="251"/>
                </a:cubicBezTo>
                <a:cubicBezTo>
                  <a:pt x="198" y="289"/>
                  <a:pt x="256" y="287"/>
                  <a:pt x="282" y="292"/>
                </a:cubicBezTo>
                <a:cubicBezTo>
                  <a:pt x="353" y="284"/>
                  <a:pt x="366" y="283"/>
                  <a:pt x="412" y="235"/>
                </a:cubicBezTo>
                <a:cubicBezTo>
                  <a:pt x="415" y="227"/>
                  <a:pt x="420" y="219"/>
                  <a:pt x="420" y="211"/>
                </a:cubicBezTo>
                <a:cubicBezTo>
                  <a:pt x="420" y="117"/>
                  <a:pt x="392" y="119"/>
                  <a:pt x="315" y="105"/>
                </a:cubicBezTo>
                <a:cubicBezTo>
                  <a:pt x="282" y="110"/>
                  <a:pt x="245" y="104"/>
                  <a:pt x="217" y="122"/>
                </a:cubicBezTo>
                <a:cubicBezTo>
                  <a:pt x="198" y="134"/>
                  <a:pt x="169" y="170"/>
                  <a:pt x="169" y="170"/>
                </a:cubicBezTo>
                <a:cubicBezTo>
                  <a:pt x="149" y="232"/>
                  <a:pt x="158" y="261"/>
                  <a:pt x="217" y="276"/>
                </a:cubicBezTo>
                <a:cubicBezTo>
                  <a:pt x="297" y="270"/>
                  <a:pt x="327" y="274"/>
                  <a:pt x="388" y="235"/>
                </a:cubicBezTo>
                <a:cubicBezTo>
                  <a:pt x="385" y="211"/>
                  <a:pt x="403" y="171"/>
                  <a:pt x="380" y="162"/>
                </a:cubicBezTo>
                <a:cubicBezTo>
                  <a:pt x="334" y="145"/>
                  <a:pt x="238" y="166"/>
                  <a:pt x="177" y="178"/>
                </a:cubicBezTo>
                <a:cubicBezTo>
                  <a:pt x="116" y="224"/>
                  <a:pt x="85" y="269"/>
                  <a:pt x="177" y="300"/>
                </a:cubicBezTo>
                <a:cubicBezTo>
                  <a:pt x="230" y="293"/>
                  <a:pt x="258" y="302"/>
                  <a:pt x="274" y="251"/>
                </a:cubicBezTo>
                <a:cubicBezTo>
                  <a:pt x="264" y="194"/>
                  <a:pt x="255" y="187"/>
                  <a:pt x="209" y="154"/>
                </a:cubicBezTo>
                <a:cubicBezTo>
                  <a:pt x="110" y="165"/>
                  <a:pt x="143" y="149"/>
                  <a:pt x="112" y="227"/>
                </a:cubicBezTo>
                <a:cubicBezTo>
                  <a:pt x="123" y="293"/>
                  <a:pt x="121" y="292"/>
                  <a:pt x="185" y="276"/>
                </a:cubicBezTo>
                <a:cubicBezTo>
                  <a:pt x="247" y="234"/>
                  <a:pt x="233" y="254"/>
                  <a:pt x="250" y="187"/>
                </a:cubicBezTo>
                <a:cubicBezTo>
                  <a:pt x="232" y="132"/>
                  <a:pt x="232" y="137"/>
                  <a:pt x="169" y="146"/>
                </a:cubicBezTo>
                <a:cubicBezTo>
                  <a:pt x="136" y="167"/>
                  <a:pt x="133" y="192"/>
                  <a:pt x="112" y="227"/>
                </a:cubicBezTo>
                <a:cubicBezTo>
                  <a:pt x="127" y="304"/>
                  <a:pt x="137" y="285"/>
                  <a:pt x="217" y="276"/>
                </a:cubicBezTo>
                <a:cubicBezTo>
                  <a:pt x="278" y="219"/>
                  <a:pt x="224" y="162"/>
                  <a:pt x="161" y="146"/>
                </a:cubicBezTo>
                <a:cubicBezTo>
                  <a:pt x="85" y="155"/>
                  <a:pt x="53" y="158"/>
                  <a:pt x="6" y="219"/>
                </a:cubicBezTo>
                <a:cubicBezTo>
                  <a:pt x="9" y="241"/>
                  <a:pt x="0" y="268"/>
                  <a:pt x="15" y="284"/>
                </a:cubicBezTo>
                <a:cubicBezTo>
                  <a:pt x="30" y="300"/>
                  <a:pt x="79" y="300"/>
                  <a:pt x="79" y="300"/>
                </a:cubicBezTo>
                <a:cubicBezTo>
                  <a:pt x="147" y="293"/>
                  <a:pt x="173" y="305"/>
                  <a:pt x="193" y="243"/>
                </a:cubicBezTo>
                <a:cubicBezTo>
                  <a:pt x="181" y="149"/>
                  <a:pt x="190" y="158"/>
                  <a:pt x="96" y="170"/>
                </a:cubicBezTo>
                <a:cubicBezTo>
                  <a:pt x="68" y="189"/>
                  <a:pt x="58" y="203"/>
                  <a:pt x="47" y="235"/>
                </a:cubicBezTo>
                <a:cubicBezTo>
                  <a:pt x="59" y="330"/>
                  <a:pt x="49" y="328"/>
                  <a:pt x="144" y="316"/>
                </a:cubicBezTo>
                <a:cubicBezTo>
                  <a:pt x="152" y="313"/>
                  <a:pt x="163" y="314"/>
                  <a:pt x="169" y="308"/>
                </a:cubicBezTo>
                <a:cubicBezTo>
                  <a:pt x="183" y="295"/>
                  <a:pt x="201" y="260"/>
                  <a:pt x="201" y="260"/>
                </a:cubicBezTo>
                <a:cubicBezTo>
                  <a:pt x="209" y="213"/>
                  <a:pt x="221" y="175"/>
                  <a:pt x="177" y="146"/>
                </a:cubicBezTo>
                <a:cubicBezTo>
                  <a:pt x="110" y="159"/>
                  <a:pt x="86" y="177"/>
                  <a:pt x="47" y="235"/>
                </a:cubicBezTo>
                <a:cubicBezTo>
                  <a:pt x="58" y="331"/>
                  <a:pt x="50" y="328"/>
                  <a:pt x="144" y="341"/>
                </a:cubicBezTo>
                <a:cubicBezTo>
                  <a:pt x="269" y="335"/>
                  <a:pt x="281" y="334"/>
                  <a:pt x="372" y="316"/>
                </a:cubicBezTo>
                <a:cubicBezTo>
                  <a:pt x="405" y="291"/>
                  <a:pt x="420" y="268"/>
                  <a:pt x="445" y="235"/>
                </a:cubicBezTo>
                <a:cubicBezTo>
                  <a:pt x="434" y="159"/>
                  <a:pt x="438" y="140"/>
                  <a:pt x="363" y="122"/>
                </a:cubicBezTo>
                <a:cubicBezTo>
                  <a:pt x="253" y="133"/>
                  <a:pt x="298" y="121"/>
                  <a:pt x="234" y="187"/>
                </a:cubicBezTo>
                <a:cubicBezTo>
                  <a:pt x="212" y="275"/>
                  <a:pt x="283" y="240"/>
                  <a:pt x="363" y="235"/>
                </a:cubicBezTo>
                <a:cubicBezTo>
                  <a:pt x="377" y="227"/>
                  <a:pt x="394" y="223"/>
                  <a:pt x="404" y="211"/>
                </a:cubicBezTo>
                <a:cubicBezTo>
                  <a:pt x="415" y="197"/>
                  <a:pt x="420" y="162"/>
                  <a:pt x="420" y="162"/>
                </a:cubicBezTo>
                <a:cubicBezTo>
                  <a:pt x="407" y="57"/>
                  <a:pt x="411" y="74"/>
                  <a:pt x="307" y="105"/>
                </a:cubicBezTo>
                <a:cubicBezTo>
                  <a:pt x="296" y="116"/>
                  <a:pt x="284" y="126"/>
                  <a:pt x="274" y="138"/>
                </a:cubicBezTo>
                <a:cubicBezTo>
                  <a:pt x="259" y="156"/>
                  <a:pt x="234" y="195"/>
                  <a:pt x="234" y="195"/>
                </a:cubicBezTo>
                <a:cubicBezTo>
                  <a:pt x="229" y="223"/>
                  <a:pt x="205" y="299"/>
                  <a:pt x="234" y="324"/>
                </a:cubicBezTo>
                <a:cubicBezTo>
                  <a:pt x="245" y="333"/>
                  <a:pt x="261" y="335"/>
                  <a:pt x="274" y="341"/>
                </a:cubicBezTo>
                <a:cubicBezTo>
                  <a:pt x="344" y="330"/>
                  <a:pt x="350" y="312"/>
                  <a:pt x="404" y="276"/>
                </a:cubicBezTo>
                <a:cubicBezTo>
                  <a:pt x="434" y="199"/>
                  <a:pt x="453" y="179"/>
                  <a:pt x="420" y="81"/>
                </a:cubicBezTo>
                <a:cubicBezTo>
                  <a:pt x="385" y="84"/>
                  <a:pt x="349" y="80"/>
                  <a:pt x="315" y="89"/>
                </a:cubicBezTo>
                <a:cubicBezTo>
                  <a:pt x="278" y="98"/>
                  <a:pt x="265" y="166"/>
                  <a:pt x="258" y="195"/>
                </a:cubicBezTo>
                <a:cubicBezTo>
                  <a:pt x="263" y="249"/>
                  <a:pt x="254" y="322"/>
                  <a:pt x="315" y="341"/>
                </a:cubicBezTo>
                <a:cubicBezTo>
                  <a:pt x="350" y="338"/>
                  <a:pt x="386" y="340"/>
                  <a:pt x="420" y="333"/>
                </a:cubicBezTo>
                <a:cubicBezTo>
                  <a:pt x="487" y="319"/>
                  <a:pt x="529" y="213"/>
                  <a:pt x="566" y="162"/>
                </a:cubicBezTo>
                <a:cubicBezTo>
                  <a:pt x="575" y="101"/>
                  <a:pt x="580" y="60"/>
                  <a:pt x="526" y="24"/>
                </a:cubicBezTo>
                <a:cubicBezTo>
                  <a:pt x="437" y="30"/>
                  <a:pt x="391" y="21"/>
                  <a:pt x="331" y="81"/>
                </a:cubicBezTo>
                <a:cubicBezTo>
                  <a:pt x="308" y="152"/>
                  <a:pt x="260" y="312"/>
                  <a:pt x="347" y="341"/>
                </a:cubicBezTo>
                <a:cubicBezTo>
                  <a:pt x="379" y="333"/>
                  <a:pt x="380" y="337"/>
                  <a:pt x="404" y="316"/>
                </a:cubicBezTo>
                <a:cubicBezTo>
                  <a:pt x="421" y="301"/>
                  <a:pt x="453" y="268"/>
                  <a:pt x="453" y="268"/>
                </a:cubicBezTo>
                <a:cubicBezTo>
                  <a:pt x="466" y="200"/>
                  <a:pt x="470" y="143"/>
                  <a:pt x="461" y="73"/>
                </a:cubicBezTo>
                <a:cubicBezTo>
                  <a:pt x="456" y="34"/>
                  <a:pt x="457" y="12"/>
                  <a:pt x="420" y="0"/>
                </a:cubicBezTo>
                <a:cubicBezTo>
                  <a:pt x="367" y="13"/>
                  <a:pt x="340" y="38"/>
                  <a:pt x="307" y="81"/>
                </a:cubicBezTo>
                <a:cubicBezTo>
                  <a:pt x="288" y="137"/>
                  <a:pt x="315" y="69"/>
                  <a:pt x="274" y="130"/>
                </a:cubicBezTo>
                <a:cubicBezTo>
                  <a:pt x="267" y="141"/>
                  <a:pt x="259" y="189"/>
                  <a:pt x="258" y="195"/>
                </a:cubicBezTo>
                <a:cubicBezTo>
                  <a:pt x="266" y="304"/>
                  <a:pt x="239" y="326"/>
                  <a:pt x="331" y="357"/>
                </a:cubicBezTo>
                <a:cubicBezTo>
                  <a:pt x="478" y="345"/>
                  <a:pt x="387" y="355"/>
                  <a:pt x="469" y="324"/>
                </a:cubicBezTo>
                <a:cubicBezTo>
                  <a:pt x="503" y="290"/>
                  <a:pt x="548" y="211"/>
                  <a:pt x="477" y="187"/>
                </a:cubicBezTo>
                <a:cubicBezTo>
                  <a:pt x="420" y="198"/>
                  <a:pt x="429" y="201"/>
                  <a:pt x="404" y="251"/>
                </a:cubicBezTo>
                <a:cubicBezTo>
                  <a:pt x="416" y="351"/>
                  <a:pt x="390" y="344"/>
                  <a:pt x="493" y="333"/>
                </a:cubicBezTo>
                <a:cubicBezTo>
                  <a:pt x="512" y="303"/>
                  <a:pt x="525" y="295"/>
                  <a:pt x="534" y="260"/>
                </a:cubicBezTo>
                <a:cubicBezTo>
                  <a:pt x="531" y="238"/>
                  <a:pt x="535" y="215"/>
                  <a:pt x="526" y="195"/>
                </a:cubicBezTo>
                <a:cubicBezTo>
                  <a:pt x="522" y="187"/>
                  <a:pt x="510" y="187"/>
                  <a:pt x="501" y="187"/>
                </a:cubicBezTo>
                <a:cubicBezTo>
                  <a:pt x="462" y="187"/>
                  <a:pt x="426" y="195"/>
                  <a:pt x="388" y="203"/>
                </a:cubicBezTo>
                <a:cubicBezTo>
                  <a:pt x="377" y="208"/>
                  <a:pt x="364" y="210"/>
                  <a:pt x="355" y="219"/>
                </a:cubicBezTo>
                <a:cubicBezTo>
                  <a:pt x="341" y="233"/>
                  <a:pt x="323" y="268"/>
                  <a:pt x="323" y="268"/>
                </a:cubicBezTo>
                <a:cubicBezTo>
                  <a:pt x="338" y="389"/>
                  <a:pt x="350" y="350"/>
                  <a:pt x="493" y="333"/>
                </a:cubicBezTo>
                <a:cubicBezTo>
                  <a:pt x="519" y="307"/>
                  <a:pt x="531" y="286"/>
                  <a:pt x="542" y="251"/>
                </a:cubicBezTo>
                <a:cubicBezTo>
                  <a:pt x="539" y="224"/>
                  <a:pt x="543" y="196"/>
                  <a:pt x="534" y="170"/>
                </a:cubicBezTo>
                <a:cubicBezTo>
                  <a:pt x="522" y="134"/>
                  <a:pt x="458" y="163"/>
                  <a:pt x="436" y="170"/>
                </a:cubicBezTo>
                <a:cubicBezTo>
                  <a:pt x="418" y="184"/>
                  <a:pt x="396" y="196"/>
                  <a:pt x="388" y="219"/>
                </a:cubicBezTo>
                <a:cubicBezTo>
                  <a:pt x="380" y="240"/>
                  <a:pt x="372" y="284"/>
                  <a:pt x="372" y="284"/>
                </a:cubicBezTo>
                <a:cubicBezTo>
                  <a:pt x="383" y="326"/>
                  <a:pt x="394" y="359"/>
                  <a:pt x="436" y="373"/>
                </a:cubicBezTo>
                <a:cubicBezTo>
                  <a:pt x="474" y="370"/>
                  <a:pt x="513" y="374"/>
                  <a:pt x="550" y="365"/>
                </a:cubicBezTo>
                <a:cubicBezTo>
                  <a:pt x="559" y="363"/>
                  <a:pt x="573" y="324"/>
                  <a:pt x="574" y="316"/>
                </a:cubicBezTo>
                <a:cubicBezTo>
                  <a:pt x="576" y="286"/>
                  <a:pt x="574" y="257"/>
                  <a:pt x="574" y="227"/>
                </a:cubicBezTo>
              </a:path>
            </a:pathLst>
          </a:cu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4" name="Oval 93"/>
          <p:cNvSpPr>
            <a:spLocks noChangeArrowheads="1"/>
          </p:cNvSpPr>
          <p:nvPr/>
        </p:nvSpPr>
        <p:spPr bwMode="auto">
          <a:xfrm>
            <a:off x="0" y="5276850"/>
            <a:ext cx="1457325" cy="609600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50000">
                <a:srgbClr val="762F00"/>
              </a:gs>
              <a:gs pos="100000">
                <a:srgbClr val="FF66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295" name="Oval 94"/>
          <p:cNvSpPr>
            <a:spLocks noChangeArrowheads="1"/>
          </p:cNvSpPr>
          <p:nvPr/>
        </p:nvSpPr>
        <p:spPr bwMode="auto">
          <a:xfrm>
            <a:off x="0" y="5353050"/>
            <a:ext cx="1200150" cy="381000"/>
          </a:xfrm>
          <a:prstGeom prst="ellipse">
            <a:avLst/>
          </a:prstGeom>
          <a:gradFill rotWithShape="1">
            <a:gsLst>
              <a:gs pos="0">
                <a:srgbClr val="800000"/>
              </a:gs>
              <a:gs pos="100000">
                <a:srgbClr val="3B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9296" name="Freeform 95"/>
          <p:cNvSpPr>
            <a:spLocks/>
          </p:cNvSpPr>
          <p:nvPr/>
        </p:nvSpPr>
        <p:spPr bwMode="auto">
          <a:xfrm>
            <a:off x="28575" y="4862513"/>
            <a:ext cx="10171113" cy="441325"/>
          </a:xfrm>
          <a:custGeom>
            <a:avLst/>
            <a:gdLst>
              <a:gd name="T0" fmla="*/ 0 w 5695"/>
              <a:gd name="T1" fmla="*/ 2147483647 h 278"/>
              <a:gd name="T2" fmla="*/ 2147483647 w 5695"/>
              <a:gd name="T3" fmla="*/ 2147483647 h 278"/>
              <a:gd name="T4" fmla="*/ 2147483647 w 5695"/>
              <a:gd name="T5" fmla="*/ 2147483647 h 278"/>
              <a:gd name="T6" fmla="*/ 2147483647 w 5695"/>
              <a:gd name="T7" fmla="*/ 2147483647 h 278"/>
              <a:gd name="T8" fmla="*/ 2147483647 w 5695"/>
              <a:gd name="T9" fmla="*/ 2147483647 h 278"/>
              <a:gd name="T10" fmla="*/ 2147483647 w 5695"/>
              <a:gd name="T11" fmla="*/ 2147483647 h 278"/>
              <a:gd name="T12" fmla="*/ 2147483647 w 5695"/>
              <a:gd name="T13" fmla="*/ 2147483647 h 278"/>
              <a:gd name="T14" fmla="*/ 2147483647 w 5695"/>
              <a:gd name="T15" fmla="*/ 2147483647 h 278"/>
              <a:gd name="T16" fmla="*/ 2147483647 w 5695"/>
              <a:gd name="T17" fmla="*/ 2147483647 h 278"/>
              <a:gd name="T18" fmla="*/ 2147483647 w 5695"/>
              <a:gd name="T19" fmla="*/ 2147483647 h 278"/>
              <a:gd name="T20" fmla="*/ 2147483647 w 5695"/>
              <a:gd name="T21" fmla="*/ 2147483647 h 278"/>
              <a:gd name="T22" fmla="*/ 2147483647 w 5695"/>
              <a:gd name="T23" fmla="*/ 2147483647 h 278"/>
              <a:gd name="T24" fmla="*/ 2147483647 w 5695"/>
              <a:gd name="T25" fmla="*/ 2147483647 h 278"/>
              <a:gd name="T26" fmla="*/ 2147483647 w 5695"/>
              <a:gd name="T27" fmla="*/ 2147483647 h 278"/>
              <a:gd name="T28" fmla="*/ 2147483647 w 5695"/>
              <a:gd name="T29" fmla="*/ 2147483647 h 278"/>
              <a:gd name="T30" fmla="*/ 2147483647 w 5695"/>
              <a:gd name="T31" fmla="*/ 2147483647 h 278"/>
              <a:gd name="T32" fmla="*/ 2147483647 w 5695"/>
              <a:gd name="T33" fmla="*/ 2147483647 h 278"/>
              <a:gd name="T34" fmla="*/ 2147483647 w 5695"/>
              <a:gd name="T35" fmla="*/ 2147483647 h 278"/>
              <a:gd name="T36" fmla="*/ 2147483647 w 5695"/>
              <a:gd name="T37" fmla="*/ 2147483647 h 278"/>
              <a:gd name="T38" fmla="*/ 2147483647 w 5695"/>
              <a:gd name="T39" fmla="*/ 2147483647 h 278"/>
              <a:gd name="T40" fmla="*/ 2147483647 w 5695"/>
              <a:gd name="T41" fmla="*/ 2147483647 h 278"/>
              <a:gd name="T42" fmla="*/ 2147483647 w 5695"/>
              <a:gd name="T43" fmla="*/ 2147483647 h 278"/>
              <a:gd name="T44" fmla="*/ 2147483647 w 5695"/>
              <a:gd name="T45" fmla="*/ 2147483647 h 278"/>
              <a:gd name="T46" fmla="*/ 2147483647 w 5695"/>
              <a:gd name="T47" fmla="*/ 2147483647 h 278"/>
              <a:gd name="T48" fmla="*/ 2147483647 w 5695"/>
              <a:gd name="T49" fmla="*/ 2147483647 h 278"/>
              <a:gd name="T50" fmla="*/ 2147483647 w 5695"/>
              <a:gd name="T51" fmla="*/ 2147483647 h 278"/>
              <a:gd name="T52" fmla="*/ 2147483647 w 5695"/>
              <a:gd name="T53" fmla="*/ 2147483647 h 278"/>
              <a:gd name="T54" fmla="*/ 2147483647 w 5695"/>
              <a:gd name="T55" fmla="*/ 2147483647 h 278"/>
              <a:gd name="T56" fmla="*/ 2147483647 w 5695"/>
              <a:gd name="T57" fmla="*/ 2147483647 h 278"/>
              <a:gd name="T58" fmla="*/ 2147483647 w 5695"/>
              <a:gd name="T59" fmla="*/ 2147483647 h 27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5695"/>
              <a:gd name="T91" fmla="*/ 0 h 278"/>
              <a:gd name="T92" fmla="*/ 5695 w 5695"/>
              <a:gd name="T93" fmla="*/ 278 h 27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5695" h="278">
                <a:moveTo>
                  <a:pt x="0" y="99"/>
                </a:moveTo>
                <a:cubicBezTo>
                  <a:pt x="171" y="58"/>
                  <a:pt x="353" y="92"/>
                  <a:pt x="528" y="67"/>
                </a:cubicBezTo>
                <a:cubicBezTo>
                  <a:pt x="580" y="50"/>
                  <a:pt x="636" y="42"/>
                  <a:pt x="690" y="35"/>
                </a:cubicBezTo>
                <a:cubicBezTo>
                  <a:pt x="782" y="0"/>
                  <a:pt x="887" y="25"/>
                  <a:pt x="982" y="35"/>
                </a:cubicBezTo>
                <a:cubicBezTo>
                  <a:pt x="1032" y="52"/>
                  <a:pt x="1091" y="58"/>
                  <a:pt x="1144" y="67"/>
                </a:cubicBezTo>
                <a:cubicBezTo>
                  <a:pt x="1288" y="115"/>
                  <a:pt x="1527" y="97"/>
                  <a:pt x="1639" y="99"/>
                </a:cubicBezTo>
                <a:cubicBezTo>
                  <a:pt x="1683" y="115"/>
                  <a:pt x="1714" y="149"/>
                  <a:pt x="1761" y="164"/>
                </a:cubicBezTo>
                <a:cubicBezTo>
                  <a:pt x="1769" y="170"/>
                  <a:pt x="1776" y="177"/>
                  <a:pt x="1785" y="181"/>
                </a:cubicBezTo>
                <a:cubicBezTo>
                  <a:pt x="1801" y="188"/>
                  <a:pt x="1834" y="197"/>
                  <a:pt x="1834" y="197"/>
                </a:cubicBezTo>
                <a:cubicBezTo>
                  <a:pt x="1871" y="222"/>
                  <a:pt x="1902" y="223"/>
                  <a:pt x="1947" y="229"/>
                </a:cubicBezTo>
                <a:cubicBezTo>
                  <a:pt x="1974" y="238"/>
                  <a:pt x="2001" y="244"/>
                  <a:pt x="2028" y="254"/>
                </a:cubicBezTo>
                <a:cubicBezTo>
                  <a:pt x="2128" y="240"/>
                  <a:pt x="2169" y="235"/>
                  <a:pt x="2288" y="229"/>
                </a:cubicBezTo>
                <a:cubicBezTo>
                  <a:pt x="2364" y="210"/>
                  <a:pt x="2442" y="199"/>
                  <a:pt x="2515" y="172"/>
                </a:cubicBezTo>
                <a:cubicBezTo>
                  <a:pt x="2553" y="178"/>
                  <a:pt x="2611" y="182"/>
                  <a:pt x="2645" y="205"/>
                </a:cubicBezTo>
                <a:cubicBezTo>
                  <a:pt x="2653" y="210"/>
                  <a:pt x="2660" y="218"/>
                  <a:pt x="2669" y="221"/>
                </a:cubicBezTo>
                <a:cubicBezTo>
                  <a:pt x="2695" y="231"/>
                  <a:pt x="2790" y="236"/>
                  <a:pt x="2799" y="237"/>
                </a:cubicBezTo>
                <a:cubicBezTo>
                  <a:pt x="2861" y="251"/>
                  <a:pt x="2924" y="263"/>
                  <a:pt x="2986" y="278"/>
                </a:cubicBezTo>
                <a:cubicBezTo>
                  <a:pt x="3157" y="273"/>
                  <a:pt x="3297" y="262"/>
                  <a:pt x="3464" y="254"/>
                </a:cubicBezTo>
                <a:cubicBezTo>
                  <a:pt x="3511" y="237"/>
                  <a:pt x="3561" y="228"/>
                  <a:pt x="3610" y="221"/>
                </a:cubicBezTo>
                <a:cubicBezTo>
                  <a:pt x="4079" y="227"/>
                  <a:pt x="4040" y="199"/>
                  <a:pt x="4292" y="254"/>
                </a:cubicBezTo>
                <a:cubicBezTo>
                  <a:pt x="4354" y="240"/>
                  <a:pt x="4407" y="221"/>
                  <a:pt x="4470" y="213"/>
                </a:cubicBezTo>
                <a:cubicBezTo>
                  <a:pt x="4540" y="191"/>
                  <a:pt x="4425" y="226"/>
                  <a:pt x="4560" y="197"/>
                </a:cubicBezTo>
                <a:cubicBezTo>
                  <a:pt x="4600" y="188"/>
                  <a:pt x="4641" y="169"/>
                  <a:pt x="4681" y="156"/>
                </a:cubicBezTo>
                <a:cubicBezTo>
                  <a:pt x="4705" y="148"/>
                  <a:pt x="4730" y="140"/>
                  <a:pt x="4754" y="132"/>
                </a:cubicBezTo>
                <a:cubicBezTo>
                  <a:pt x="4770" y="127"/>
                  <a:pt x="4803" y="116"/>
                  <a:pt x="4803" y="116"/>
                </a:cubicBezTo>
                <a:cubicBezTo>
                  <a:pt x="4835" y="82"/>
                  <a:pt x="4949" y="79"/>
                  <a:pt x="4998" y="67"/>
                </a:cubicBezTo>
                <a:cubicBezTo>
                  <a:pt x="5076" y="70"/>
                  <a:pt x="5155" y="70"/>
                  <a:pt x="5233" y="75"/>
                </a:cubicBezTo>
                <a:cubicBezTo>
                  <a:pt x="5254" y="76"/>
                  <a:pt x="5264" y="90"/>
                  <a:pt x="5282" y="99"/>
                </a:cubicBezTo>
                <a:cubicBezTo>
                  <a:pt x="5325" y="121"/>
                  <a:pt x="5382" y="139"/>
                  <a:pt x="5428" y="156"/>
                </a:cubicBezTo>
                <a:cubicBezTo>
                  <a:pt x="5511" y="187"/>
                  <a:pt x="5608" y="197"/>
                  <a:pt x="5695" y="19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7" name="Freeform 96"/>
          <p:cNvSpPr>
            <a:spLocks/>
          </p:cNvSpPr>
          <p:nvPr/>
        </p:nvSpPr>
        <p:spPr bwMode="auto">
          <a:xfrm>
            <a:off x="9853613" y="5213350"/>
            <a:ext cx="506412" cy="939800"/>
          </a:xfrm>
          <a:custGeom>
            <a:avLst/>
            <a:gdLst>
              <a:gd name="T0" fmla="*/ 2147483647 w 284"/>
              <a:gd name="T1" fmla="*/ 0 h 592"/>
              <a:gd name="T2" fmla="*/ 2147483647 w 284"/>
              <a:gd name="T3" fmla="*/ 2147483647 h 592"/>
              <a:gd name="T4" fmla="*/ 2147483647 w 284"/>
              <a:gd name="T5" fmla="*/ 2147483647 h 592"/>
              <a:gd name="T6" fmla="*/ 2147483647 w 284"/>
              <a:gd name="T7" fmla="*/ 2147483647 h 592"/>
              <a:gd name="T8" fmla="*/ 2147483647 w 284"/>
              <a:gd name="T9" fmla="*/ 2147483647 h 592"/>
              <a:gd name="T10" fmla="*/ 0 w 284"/>
              <a:gd name="T11" fmla="*/ 2147483647 h 592"/>
              <a:gd name="T12" fmla="*/ 2147483647 w 284"/>
              <a:gd name="T13" fmla="*/ 2147483647 h 592"/>
              <a:gd name="T14" fmla="*/ 2147483647 w 284"/>
              <a:gd name="T15" fmla="*/ 2147483647 h 592"/>
              <a:gd name="T16" fmla="*/ 2147483647 w 284"/>
              <a:gd name="T17" fmla="*/ 2147483647 h 592"/>
              <a:gd name="T18" fmla="*/ 2147483647 w 284"/>
              <a:gd name="T19" fmla="*/ 2147483647 h 592"/>
              <a:gd name="T20" fmla="*/ 2147483647 w 284"/>
              <a:gd name="T21" fmla="*/ 2147483647 h 59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4"/>
              <a:gd name="T34" fmla="*/ 0 h 592"/>
              <a:gd name="T35" fmla="*/ 284 w 284"/>
              <a:gd name="T36" fmla="*/ 592 h 59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4" h="592">
                <a:moveTo>
                  <a:pt x="219" y="0"/>
                </a:moveTo>
                <a:cubicBezTo>
                  <a:pt x="192" y="9"/>
                  <a:pt x="172" y="23"/>
                  <a:pt x="146" y="33"/>
                </a:cubicBezTo>
                <a:cubicBezTo>
                  <a:pt x="88" y="88"/>
                  <a:pt x="174" y="11"/>
                  <a:pt x="105" y="57"/>
                </a:cubicBezTo>
                <a:cubicBezTo>
                  <a:pt x="80" y="73"/>
                  <a:pt x="69" y="102"/>
                  <a:pt x="48" y="122"/>
                </a:cubicBezTo>
                <a:cubicBezTo>
                  <a:pt x="37" y="144"/>
                  <a:pt x="27" y="165"/>
                  <a:pt x="16" y="187"/>
                </a:cubicBezTo>
                <a:cubicBezTo>
                  <a:pt x="6" y="207"/>
                  <a:pt x="0" y="252"/>
                  <a:pt x="0" y="252"/>
                </a:cubicBezTo>
                <a:cubicBezTo>
                  <a:pt x="9" y="318"/>
                  <a:pt x="33" y="375"/>
                  <a:pt x="48" y="438"/>
                </a:cubicBezTo>
                <a:cubicBezTo>
                  <a:pt x="51" y="449"/>
                  <a:pt x="51" y="461"/>
                  <a:pt x="56" y="471"/>
                </a:cubicBezTo>
                <a:cubicBezTo>
                  <a:pt x="61" y="481"/>
                  <a:pt x="90" y="498"/>
                  <a:pt x="97" y="503"/>
                </a:cubicBezTo>
                <a:cubicBezTo>
                  <a:pt x="108" y="520"/>
                  <a:pt x="126" y="550"/>
                  <a:pt x="146" y="560"/>
                </a:cubicBezTo>
                <a:cubicBezTo>
                  <a:pt x="185" y="579"/>
                  <a:pt x="241" y="592"/>
                  <a:pt x="284" y="59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8" name="Freeform 97"/>
          <p:cNvSpPr>
            <a:spLocks/>
          </p:cNvSpPr>
          <p:nvPr/>
        </p:nvSpPr>
        <p:spPr bwMode="auto">
          <a:xfrm>
            <a:off x="9575800" y="5175250"/>
            <a:ext cx="739775" cy="1055688"/>
          </a:xfrm>
          <a:custGeom>
            <a:avLst/>
            <a:gdLst>
              <a:gd name="T0" fmla="*/ 2147483647 w 414"/>
              <a:gd name="T1" fmla="*/ 0 h 665"/>
              <a:gd name="T2" fmla="*/ 2147483647 w 414"/>
              <a:gd name="T3" fmla="*/ 2147483647 h 665"/>
              <a:gd name="T4" fmla="*/ 2147483647 w 414"/>
              <a:gd name="T5" fmla="*/ 2147483647 h 665"/>
              <a:gd name="T6" fmla="*/ 2147483647 w 414"/>
              <a:gd name="T7" fmla="*/ 2147483647 h 665"/>
              <a:gd name="T8" fmla="*/ 2147483647 w 414"/>
              <a:gd name="T9" fmla="*/ 2147483647 h 665"/>
              <a:gd name="T10" fmla="*/ 2147483647 w 414"/>
              <a:gd name="T11" fmla="*/ 2147483647 h 665"/>
              <a:gd name="T12" fmla="*/ 0 w 414"/>
              <a:gd name="T13" fmla="*/ 2147483647 h 665"/>
              <a:gd name="T14" fmla="*/ 2147483647 w 414"/>
              <a:gd name="T15" fmla="*/ 2147483647 h 665"/>
              <a:gd name="T16" fmla="*/ 2147483647 w 414"/>
              <a:gd name="T17" fmla="*/ 2147483647 h 665"/>
              <a:gd name="T18" fmla="*/ 2147483647 w 414"/>
              <a:gd name="T19" fmla="*/ 2147483647 h 665"/>
              <a:gd name="T20" fmla="*/ 2147483647 w 414"/>
              <a:gd name="T21" fmla="*/ 2147483647 h 665"/>
              <a:gd name="T22" fmla="*/ 2147483647 w 414"/>
              <a:gd name="T23" fmla="*/ 2147483647 h 665"/>
              <a:gd name="T24" fmla="*/ 2147483647 w 414"/>
              <a:gd name="T25" fmla="*/ 2147483647 h 665"/>
              <a:gd name="T26" fmla="*/ 2147483647 w 414"/>
              <a:gd name="T27" fmla="*/ 2147483647 h 665"/>
              <a:gd name="T28" fmla="*/ 2147483647 w 414"/>
              <a:gd name="T29" fmla="*/ 2147483647 h 66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414"/>
              <a:gd name="T46" fmla="*/ 0 h 665"/>
              <a:gd name="T47" fmla="*/ 414 w 414"/>
              <a:gd name="T48" fmla="*/ 665 h 66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414" h="665">
                <a:moveTo>
                  <a:pt x="406" y="0"/>
                </a:moveTo>
                <a:cubicBezTo>
                  <a:pt x="357" y="12"/>
                  <a:pt x="384" y="5"/>
                  <a:pt x="325" y="24"/>
                </a:cubicBezTo>
                <a:cubicBezTo>
                  <a:pt x="299" y="33"/>
                  <a:pt x="244" y="40"/>
                  <a:pt x="244" y="40"/>
                </a:cubicBezTo>
                <a:cubicBezTo>
                  <a:pt x="215" y="60"/>
                  <a:pt x="180" y="78"/>
                  <a:pt x="147" y="89"/>
                </a:cubicBezTo>
                <a:cubicBezTo>
                  <a:pt x="97" y="136"/>
                  <a:pt x="166" y="75"/>
                  <a:pt x="106" y="113"/>
                </a:cubicBezTo>
                <a:cubicBezTo>
                  <a:pt x="52" y="146"/>
                  <a:pt x="133" y="116"/>
                  <a:pt x="65" y="138"/>
                </a:cubicBezTo>
                <a:cubicBezTo>
                  <a:pt x="26" y="164"/>
                  <a:pt x="13" y="214"/>
                  <a:pt x="0" y="259"/>
                </a:cubicBezTo>
                <a:cubicBezTo>
                  <a:pt x="8" y="371"/>
                  <a:pt x="9" y="435"/>
                  <a:pt x="90" y="511"/>
                </a:cubicBezTo>
                <a:cubicBezTo>
                  <a:pt x="93" y="519"/>
                  <a:pt x="92" y="529"/>
                  <a:pt x="98" y="535"/>
                </a:cubicBezTo>
                <a:cubicBezTo>
                  <a:pt x="104" y="541"/>
                  <a:pt x="115" y="539"/>
                  <a:pt x="122" y="543"/>
                </a:cubicBezTo>
                <a:cubicBezTo>
                  <a:pt x="176" y="576"/>
                  <a:pt x="95" y="546"/>
                  <a:pt x="163" y="568"/>
                </a:cubicBezTo>
                <a:cubicBezTo>
                  <a:pt x="166" y="576"/>
                  <a:pt x="165" y="586"/>
                  <a:pt x="171" y="592"/>
                </a:cubicBezTo>
                <a:cubicBezTo>
                  <a:pt x="178" y="599"/>
                  <a:pt x="232" y="620"/>
                  <a:pt x="244" y="624"/>
                </a:cubicBezTo>
                <a:cubicBezTo>
                  <a:pt x="282" y="665"/>
                  <a:pt x="328" y="646"/>
                  <a:pt x="382" y="641"/>
                </a:cubicBezTo>
                <a:cubicBezTo>
                  <a:pt x="409" y="632"/>
                  <a:pt x="398" y="633"/>
                  <a:pt x="414" y="63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299" name="Freeform 98"/>
          <p:cNvSpPr>
            <a:spLocks/>
          </p:cNvSpPr>
          <p:nvPr/>
        </p:nvSpPr>
        <p:spPr bwMode="auto">
          <a:xfrm>
            <a:off x="7418388" y="5081588"/>
            <a:ext cx="2868612" cy="1262062"/>
          </a:xfrm>
          <a:custGeom>
            <a:avLst/>
            <a:gdLst>
              <a:gd name="T0" fmla="*/ 2147483647 w 1606"/>
              <a:gd name="T1" fmla="*/ 2147483647 h 795"/>
              <a:gd name="T2" fmla="*/ 2147483647 w 1606"/>
              <a:gd name="T3" fmla="*/ 2147483647 h 795"/>
              <a:gd name="T4" fmla="*/ 2147483647 w 1606"/>
              <a:gd name="T5" fmla="*/ 2147483647 h 795"/>
              <a:gd name="T6" fmla="*/ 2147483647 w 1606"/>
              <a:gd name="T7" fmla="*/ 0 h 795"/>
              <a:gd name="T8" fmla="*/ 2147483647 w 1606"/>
              <a:gd name="T9" fmla="*/ 2147483647 h 795"/>
              <a:gd name="T10" fmla="*/ 2147483647 w 1606"/>
              <a:gd name="T11" fmla="*/ 2147483647 h 795"/>
              <a:gd name="T12" fmla="*/ 2147483647 w 1606"/>
              <a:gd name="T13" fmla="*/ 2147483647 h 795"/>
              <a:gd name="T14" fmla="*/ 2147483647 w 1606"/>
              <a:gd name="T15" fmla="*/ 2147483647 h 795"/>
              <a:gd name="T16" fmla="*/ 2147483647 w 1606"/>
              <a:gd name="T17" fmla="*/ 2147483647 h 795"/>
              <a:gd name="T18" fmla="*/ 2147483647 w 1606"/>
              <a:gd name="T19" fmla="*/ 2147483647 h 795"/>
              <a:gd name="T20" fmla="*/ 2147483647 w 1606"/>
              <a:gd name="T21" fmla="*/ 2147483647 h 795"/>
              <a:gd name="T22" fmla="*/ 2147483647 w 1606"/>
              <a:gd name="T23" fmla="*/ 2147483647 h 795"/>
              <a:gd name="T24" fmla="*/ 2147483647 w 1606"/>
              <a:gd name="T25" fmla="*/ 2147483647 h 795"/>
              <a:gd name="T26" fmla="*/ 2147483647 w 1606"/>
              <a:gd name="T27" fmla="*/ 2147483647 h 795"/>
              <a:gd name="T28" fmla="*/ 2147483647 w 1606"/>
              <a:gd name="T29" fmla="*/ 2147483647 h 795"/>
              <a:gd name="T30" fmla="*/ 2147483647 w 1606"/>
              <a:gd name="T31" fmla="*/ 2147483647 h 795"/>
              <a:gd name="T32" fmla="*/ 2147483647 w 1606"/>
              <a:gd name="T33" fmla="*/ 2147483647 h 795"/>
              <a:gd name="T34" fmla="*/ 2147483647 w 1606"/>
              <a:gd name="T35" fmla="*/ 2147483647 h 795"/>
              <a:gd name="T36" fmla="*/ 2147483647 w 1606"/>
              <a:gd name="T37" fmla="*/ 2147483647 h 795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606"/>
              <a:gd name="T58" fmla="*/ 0 h 795"/>
              <a:gd name="T59" fmla="*/ 1606 w 1606"/>
              <a:gd name="T60" fmla="*/ 795 h 795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606" h="795">
                <a:moveTo>
                  <a:pt x="1557" y="57"/>
                </a:moveTo>
                <a:cubicBezTo>
                  <a:pt x="1383" y="100"/>
                  <a:pt x="1198" y="60"/>
                  <a:pt x="1022" y="41"/>
                </a:cubicBezTo>
                <a:cubicBezTo>
                  <a:pt x="989" y="30"/>
                  <a:pt x="957" y="19"/>
                  <a:pt x="924" y="8"/>
                </a:cubicBezTo>
                <a:cubicBezTo>
                  <a:pt x="916" y="5"/>
                  <a:pt x="900" y="0"/>
                  <a:pt x="900" y="0"/>
                </a:cubicBezTo>
                <a:cubicBezTo>
                  <a:pt x="824" y="6"/>
                  <a:pt x="748" y="9"/>
                  <a:pt x="673" y="16"/>
                </a:cubicBezTo>
                <a:cubicBezTo>
                  <a:pt x="635" y="20"/>
                  <a:pt x="597" y="35"/>
                  <a:pt x="559" y="41"/>
                </a:cubicBezTo>
                <a:cubicBezTo>
                  <a:pt x="487" y="65"/>
                  <a:pt x="601" y="28"/>
                  <a:pt x="494" y="57"/>
                </a:cubicBezTo>
                <a:cubicBezTo>
                  <a:pt x="412" y="79"/>
                  <a:pt x="335" y="116"/>
                  <a:pt x="251" y="130"/>
                </a:cubicBezTo>
                <a:cubicBezTo>
                  <a:pt x="192" y="150"/>
                  <a:pt x="132" y="167"/>
                  <a:pt x="73" y="187"/>
                </a:cubicBezTo>
                <a:cubicBezTo>
                  <a:pt x="60" y="199"/>
                  <a:pt x="43" y="205"/>
                  <a:pt x="32" y="219"/>
                </a:cubicBezTo>
                <a:cubicBezTo>
                  <a:pt x="27" y="226"/>
                  <a:pt x="28" y="236"/>
                  <a:pt x="24" y="243"/>
                </a:cubicBezTo>
                <a:cubicBezTo>
                  <a:pt x="20" y="250"/>
                  <a:pt x="13" y="254"/>
                  <a:pt x="8" y="260"/>
                </a:cubicBezTo>
                <a:cubicBezTo>
                  <a:pt x="13" y="323"/>
                  <a:pt x="0" y="393"/>
                  <a:pt x="56" y="430"/>
                </a:cubicBezTo>
                <a:cubicBezTo>
                  <a:pt x="67" y="463"/>
                  <a:pt x="88" y="492"/>
                  <a:pt x="121" y="503"/>
                </a:cubicBezTo>
                <a:cubicBezTo>
                  <a:pt x="237" y="612"/>
                  <a:pt x="427" y="660"/>
                  <a:pt x="584" y="673"/>
                </a:cubicBezTo>
                <a:cubicBezTo>
                  <a:pt x="648" y="697"/>
                  <a:pt x="710" y="734"/>
                  <a:pt x="778" y="746"/>
                </a:cubicBezTo>
                <a:cubicBezTo>
                  <a:pt x="867" y="762"/>
                  <a:pt x="810" y="754"/>
                  <a:pt x="949" y="763"/>
                </a:cubicBezTo>
                <a:cubicBezTo>
                  <a:pt x="1076" y="795"/>
                  <a:pt x="1209" y="772"/>
                  <a:pt x="1338" y="763"/>
                </a:cubicBezTo>
                <a:cubicBezTo>
                  <a:pt x="1412" y="748"/>
                  <a:pt x="1606" y="685"/>
                  <a:pt x="1606" y="771"/>
                </a:cubicBezTo>
              </a:path>
            </a:pathLst>
          </a:custGeom>
          <a:gradFill rotWithShape="0">
            <a:gsLst>
              <a:gs pos="0">
                <a:srgbClr val="FF6600"/>
              </a:gs>
              <a:gs pos="50000">
                <a:srgbClr val="762F00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00" name="Freeform 99"/>
          <p:cNvSpPr>
            <a:spLocks/>
          </p:cNvSpPr>
          <p:nvPr/>
        </p:nvSpPr>
        <p:spPr bwMode="auto">
          <a:xfrm>
            <a:off x="7205663" y="5103813"/>
            <a:ext cx="1784350" cy="1169987"/>
          </a:xfrm>
          <a:custGeom>
            <a:avLst/>
            <a:gdLst>
              <a:gd name="T0" fmla="*/ 2147483647 w 999"/>
              <a:gd name="T1" fmla="*/ 2147483647 h 737"/>
              <a:gd name="T2" fmla="*/ 2147483647 w 999"/>
              <a:gd name="T3" fmla="*/ 2147483647 h 737"/>
              <a:gd name="T4" fmla="*/ 2147483647 w 999"/>
              <a:gd name="T5" fmla="*/ 2147483647 h 737"/>
              <a:gd name="T6" fmla="*/ 2147483647 w 999"/>
              <a:gd name="T7" fmla="*/ 2147483647 h 737"/>
              <a:gd name="T8" fmla="*/ 2147483647 w 999"/>
              <a:gd name="T9" fmla="*/ 2147483647 h 737"/>
              <a:gd name="T10" fmla="*/ 2147483647 w 999"/>
              <a:gd name="T11" fmla="*/ 2147483647 h 737"/>
              <a:gd name="T12" fmla="*/ 2147483647 w 999"/>
              <a:gd name="T13" fmla="*/ 2147483647 h 737"/>
              <a:gd name="T14" fmla="*/ 2147483647 w 999"/>
              <a:gd name="T15" fmla="*/ 2147483647 h 737"/>
              <a:gd name="T16" fmla="*/ 2147483647 w 999"/>
              <a:gd name="T17" fmla="*/ 2147483647 h 737"/>
              <a:gd name="T18" fmla="*/ 2147483647 w 999"/>
              <a:gd name="T19" fmla="*/ 2147483647 h 737"/>
              <a:gd name="T20" fmla="*/ 2147483647 w 999"/>
              <a:gd name="T21" fmla="*/ 2147483647 h 737"/>
              <a:gd name="T22" fmla="*/ 2147483647 w 999"/>
              <a:gd name="T23" fmla="*/ 2147483647 h 737"/>
              <a:gd name="T24" fmla="*/ 2147483647 w 999"/>
              <a:gd name="T25" fmla="*/ 2147483647 h 737"/>
              <a:gd name="T26" fmla="*/ 2147483647 w 999"/>
              <a:gd name="T27" fmla="*/ 2147483647 h 737"/>
              <a:gd name="T28" fmla="*/ 2147483647 w 999"/>
              <a:gd name="T29" fmla="*/ 2147483647 h 737"/>
              <a:gd name="T30" fmla="*/ 2147483647 w 999"/>
              <a:gd name="T31" fmla="*/ 2147483647 h 737"/>
              <a:gd name="T32" fmla="*/ 2147483647 w 999"/>
              <a:gd name="T33" fmla="*/ 2147483647 h 737"/>
              <a:gd name="T34" fmla="*/ 2147483647 w 999"/>
              <a:gd name="T35" fmla="*/ 2147483647 h 737"/>
              <a:gd name="T36" fmla="*/ 2147483647 w 999"/>
              <a:gd name="T37" fmla="*/ 2147483647 h 737"/>
              <a:gd name="T38" fmla="*/ 2147483647 w 999"/>
              <a:gd name="T39" fmla="*/ 2147483647 h 7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999"/>
              <a:gd name="T61" fmla="*/ 0 h 737"/>
              <a:gd name="T62" fmla="*/ 999 w 999"/>
              <a:gd name="T63" fmla="*/ 737 h 7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999" h="737">
                <a:moveTo>
                  <a:pt x="999" y="11"/>
                </a:moveTo>
                <a:cubicBezTo>
                  <a:pt x="900" y="0"/>
                  <a:pt x="805" y="10"/>
                  <a:pt x="707" y="19"/>
                </a:cubicBezTo>
                <a:cubicBezTo>
                  <a:pt x="645" y="41"/>
                  <a:pt x="587" y="68"/>
                  <a:pt x="523" y="86"/>
                </a:cubicBezTo>
                <a:cubicBezTo>
                  <a:pt x="506" y="91"/>
                  <a:pt x="491" y="102"/>
                  <a:pt x="473" y="103"/>
                </a:cubicBezTo>
                <a:cubicBezTo>
                  <a:pt x="395" y="108"/>
                  <a:pt x="317" y="108"/>
                  <a:pt x="239" y="111"/>
                </a:cubicBezTo>
                <a:cubicBezTo>
                  <a:pt x="211" y="120"/>
                  <a:pt x="184" y="127"/>
                  <a:pt x="156" y="136"/>
                </a:cubicBezTo>
                <a:cubicBezTo>
                  <a:pt x="121" y="160"/>
                  <a:pt x="107" y="196"/>
                  <a:pt x="72" y="220"/>
                </a:cubicBezTo>
                <a:cubicBezTo>
                  <a:pt x="61" y="254"/>
                  <a:pt x="61" y="266"/>
                  <a:pt x="30" y="286"/>
                </a:cubicBezTo>
                <a:cubicBezTo>
                  <a:pt x="11" y="364"/>
                  <a:pt x="0" y="474"/>
                  <a:pt x="47" y="545"/>
                </a:cubicBezTo>
                <a:cubicBezTo>
                  <a:pt x="53" y="555"/>
                  <a:pt x="65" y="561"/>
                  <a:pt x="72" y="570"/>
                </a:cubicBezTo>
                <a:cubicBezTo>
                  <a:pt x="115" y="624"/>
                  <a:pt x="127" y="665"/>
                  <a:pt x="197" y="687"/>
                </a:cubicBezTo>
                <a:cubicBezTo>
                  <a:pt x="256" y="681"/>
                  <a:pt x="293" y="672"/>
                  <a:pt x="348" y="662"/>
                </a:cubicBezTo>
                <a:cubicBezTo>
                  <a:pt x="381" y="665"/>
                  <a:pt x="416" y="661"/>
                  <a:pt x="448" y="670"/>
                </a:cubicBezTo>
                <a:cubicBezTo>
                  <a:pt x="458" y="673"/>
                  <a:pt x="457" y="688"/>
                  <a:pt x="464" y="695"/>
                </a:cubicBezTo>
                <a:cubicBezTo>
                  <a:pt x="471" y="702"/>
                  <a:pt x="480" y="708"/>
                  <a:pt x="490" y="712"/>
                </a:cubicBezTo>
                <a:cubicBezTo>
                  <a:pt x="515" y="723"/>
                  <a:pt x="547" y="729"/>
                  <a:pt x="573" y="737"/>
                </a:cubicBezTo>
                <a:cubicBezTo>
                  <a:pt x="634" y="730"/>
                  <a:pt x="687" y="719"/>
                  <a:pt x="748" y="712"/>
                </a:cubicBezTo>
                <a:cubicBezTo>
                  <a:pt x="720" y="709"/>
                  <a:pt x="692" y="708"/>
                  <a:pt x="665" y="704"/>
                </a:cubicBezTo>
                <a:cubicBezTo>
                  <a:pt x="656" y="703"/>
                  <a:pt x="649" y="695"/>
                  <a:pt x="640" y="695"/>
                </a:cubicBezTo>
                <a:cubicBezTo>
                  <a:pt x="620" y="695"/>
                  <a:pt x="581" y="704"/>
                  <a:pt x="581" y="70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01" name="Freeform 100"/>
          <p:cNvSpPr>
            <a:spLocks/>
          </p:cNvSpPr>
          <p:nvPr/>
        </p:nvSpPr>
        <p:spPr bwMode="auto">
          <a:xfrm>
            <a:off x="2743200" y="4514850"/>
            <a:ext cx="412750" cy="533400"/>
          </a:xfrm>
          <a:custGeom>
            <a:avLst/>
            <a:gdLst>
              <a:gd name="T0" fmla="*/ 0 w 271"/>
              <a:gd name="T1" fmla="*/ 2147483647 h 505"/>
              <a:gd name="T2" fmla="*/ 2147483647 w 271"/>
              <a:gd name="T3" fmla="*/ 2147483647 h 505"/>
              <a:gd name="T4" fmla="*/ 2147483647 w 271"/>
              <a:gd name="T5" fmla="*/ 2147483647 h 505"/>
              <a:gd name="T6" fmla="*/ 2147483647 w 271"/>
              <a:gd name="T7" fmla="*/ 2147483647 h 505"/>
              <a:gd name="T8" fmla="*/ 2147483647 w 271"/>
              <a:gd name="T9" fmla="*/ 2147483647 h 505"/>
              <a:gd name="T10" fmla="*/ 2147483647 w 271"/>
              <a:gd name="T11" fmla="*/ 2147483647 h 505"/>
              <a:gd name="T12" fmla="*/ 2147483647 w 271"/>
              <a:gd name="T13" fmla="*/ 2147483647 h 505"/>
              <a:gd name="T14" fmla="*/ 2147483647 w 271"/>
              <a:gd name="T15" fmla="*/ 2147483647 h 505"/>
              <a:gd name="T16" fmla="*/ 2147483647 w 271"/>
              <a:gd name="T17" fmla="*/ 2147483647 h 505"/>
              <a:gd name="T18" fmla="*/ 2147483647 w 271"/>
              <a:gd name="T19" fmla="*/ 2147483647 h 505"/>
              <a:gd name="T20" fmla="*/ 2147483647 w 271"/>
              <a:gd name="T21" fmla="*/ 2147483647 h 505"/>
              <a:gd name="T22" fmla="*/ 2147483647 w 271"/>
              <a:gd name="T23" fmla="*/ 2147483647 h 505"/>
              <a:gd name="T24" fmla="*/ 2147483647 w 271"/>
              <a:gd name="T25" fmla="*/ 2147483647 h 505"/>
              <a:gd name="T26" fmla="*/ 2147483647 w 271"/>
              <a:gd name="T27" fmla="*/ 2147483647 h 505"/>
              <a:gd name="T28" fmla="*/ 2147483647 w 271"/>
              <a:gd name="T29" fmla="*/ 2147483647 h 505"/>
              <a:gd name="T30" fmla="*/ 2147483647 w 271"/>
              <a:gd name="T31" fmla="*/ 2147483647 h 505"/>
              <a:gd name="T32" fmla="*/ 0 w 271"/>
              <a:gd name="T33" fmla="*/ 2147483647 h 50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71"/>
              <a:gd name="T52" fmla="*/ 0 h 505"/>
              <a:gd name="T53" fmla="*/ 271 w 271"/>
              <a:gd name="T54" fmla="*/ 505 h 50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71" h="505">
                <a:moveTo>
                  <a:pt x="0" y="37"/>
                </a:moveTo>
                <a:cubicBezTo>
                  <a:pt x="11" y="112"/>
                  <a:pt x="23" y="199"/>
                  <a:pt x="67" y="263"/>
                </a:cubicBezTo>
                <a:cubicBezTo>
                  <a:pt x="76" y="292"/>
                  <a:pt x="84" y="313"/>
                  <a:pt x="101" y="338"/>
                </a:cubicBezTo>
                <a:cubicBezTo>
                  <a:pt x="120" y="398"/>
                  <a:pt x="107" y="374"/>
                  <a:pt x="134" y="413"/>
                </a:cubicBezTo>
                <a:cubicBezTo>
                  <a:pt x="150" y="464"/>
                  <a:pt x="185" y="488"/>
                  <a:pt x="234" y="505"/>
                </a:cubicBezTo>
                <a:cubicBezTo>
                  <a:pt x="242" y="502"/>
                  <a:pt x="253" y="502"/>
                  <a:pt x="259" y="496"/>
                </a:cubicBezTo>
                <a:cubicBezTo>
                  <a:pt x="268" y="486"/>
                  <a:pt x="271" y="456"/>
                  <a:pt x="259" y="446"/>
                </a:cubicBezTo>
                <a:cubicBezTo>
                  <a:pt x="250" y="439"/>
                  <a:pt x="237" y="441"/>
                  <a:pt x="226" y="438"/>
                </a:cubicBezTo>
                <a:cubicBezTo>
                  <a:pt x="197" y="418"/>
                  <a:pt x="193" y="405"/>
                  <a:pt x="184" y="371"/>
                </a:cubicBezTo>
                <a:cubicBezTo>
                  <a:pt x="183" y="368"/>
                  <a:pt x="173" y="319"/>
                  <a:pt x="167" y="313"/>
                </a:cubicBezTo>
                <a:cubicBezTo>
                  <a:pt x="161" y="307"/>
                  <a:pt x="150" y="307"/>
                  <a:pt x="142" y="304"/>
                </a:cubicBezTo>
                <a:cubicBezTo>
                  <a:pt x="133" y="277"/>
                  <a:pt x="101" y="229"/>
                  <a:pt x="101" y="229"/>
                </a:cubicBezTo>
                <a:cubicBezTo>
                  <a:pt x="93" y="183"/>
                  <a:pt x="78" y="141"/>
                  <a:pt x="67" y="96"/>
                </a:cubicBezTo>
                <a:cubicBezTo>
                  <a:pt x="64" y="74"/>
                  <a:pt x="63" y="51"/>
                  <a:pt x="59" y="29"/>
                </a:cubicBezTo>
                <a:cubicBezTo>
                  <a:pt x="57" y="20"/>
                  <a:pt x="58" y="7"/>
                  <a:pt x="50" y="4"/>
                </a:cubicBezTo>
                <a:cubicBezTo>
                  <a:pt x="40" y="0"/>
                  <a:pt x="28" y="9"/>
                  <a:pt x="17" y="12"/>
                </a:cubicBezTo>
                <a:cubicBezTo>
                  <a:pt x="8" y="40"/>
                  <a:pt x="18" y="37"/>
                  <a:pt x="0" y="37"/>
                </a:cubicBezTo>
                <a:close/>
              </a:path>
            </a:pathLst>
          </a:custGeom>
          <a:gradFill rotWithShape="1">
            <a:gsLst>
              <a:gs pos="0">
                <a:srgbClr val="FF0000"/>
              </a:gs>
              <a:gs pos="50000">
                <a:srgbClr val="760000"/>
              </a:gs>
              <a:gs pos="100000">
                <a:srgbClr val="FF0000"/>
              </a:gs>
            </a:gsLst>
            <a:lin ang="18900000" scaled="1"/>
          </a:gra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02" name="Freeform 101"/>
          <p:cNvSpPr>
            <a:spLocks/>
          </p:cNvSpPr>
          <p:nvPr/>
        </p:nvSpPr>
        <p:spPr bwMode="auto">
          <a:xfrm>
            <a:off x="3000375" y="4438650"/>
            <a:ext cx="398463" cy="506413"/>
          </a:xfrm>
          <a:custGeom>
            <a:avLst/>
            <a:gdLst>
              <a:gd name="T0" fmla="*/ 0 w 271"/>
              <a:gd name="T1" fmla="*/ 2147483647 h 505"/>
              <a:gd name="T2" fmla="*/ 2147483647 w 271"/>
              <a:gd name="T3" fmla="*/ 2147483647 h 505"/>
              <a:gd name="T4" fmla="*/ 2147483647 w 271"/>
              <a:gd name="T5" fmla="*/ 2147483647 h 505"/>
              <a:gd name="T6" fmla="*/ 2147483647 w 271"/>
              <a:gd name="T7" fmla="*/ 2147483647 h 505"/>
              <a:gd name="T8" fmla="*/ 2147483647 w 271"/>
              <a:gd name="T9" fmla="*/ 2147483647 h 505"/>
              <a:gd name="T10" fmla="*/ 2147483647 w 271"/>
              <a:gd name="T11" fmla="*/ 2147483647 h 505"/>
              <a:gd name="T12" fmla="*/ 2147483647 w 271"/>
              <a:gd name="T13" fmla="*/ 2147483647 h 505"/>
              <a:gd name="T14" fmla="*/ 2147483647 w 271"/>
              <a:gd name="T15" fmla="*/ 2147483647 h 505"/>
              <a:gd name="T16" fmla="*/ 2147483647 w 271"/>
              <a:gd name="T17" fmla="*/ 2147483647 h 505"/>
              <a:gd name="T18" fmla="*/ 2147483647 w 271"/>
              <a:gd name="T19" fmla="*/ 2147483647 h 505"/>
              <a:gd name="T20" fmla="*/ 2147483647 w 271"/>
              <a:gd name="T21" fmla="*/ 2147483647 h 505"/>
              <a:gd name="T22" fmla="*/ 2147483647 w 271"/>
              <a:gd name="T23" fmla="*/ 2147483647 h 505"/>
              <a:gd name="T24" fmla="*/ 2147483647 w 271"/>
              <a:gd name="T25" fmla="*/ 2147483647 h 505"/>
              <a:gd name="T26" fmla="*/ 2147483647 w 271"/>
              <a:gd name="T27" fmla="*/ 2147483647 h 505"/>
              <a:gd name="T28" fmla="*/ 2147483647 w 271"/>
              <a:gd name="T29" fmla="*/ 2147483647 h 505"/>
              <a:gd name="T30" fmla="*/ 2147483647 w 271"/>
              <a:gd name="T31" fmla="*/ 2147483647 h 505"/>
              <a:gd name="T32" fmla="*/ 0 w 271"/>
              <a:gd name="T33" fmla="*/ 2147483647 h 50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71"/>
              <a:gd name="T52" fmla="*/ 0 h 505"/>
              <a:gd name="T53" fmla="*/ 271 w 271"/>
              <a:gd name="T54" fmla="*/ 505 h 50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71" h="505">
                <a:moveTo>
                  <a:pt x="0" y="37"/>
                </a:moveTo>
                <a:cubicBezTo>
                  <a:pt x="11" y="112"/>
                  <a:pt x="23" y="199"/>
                  <a:pt x="67" y="263"/>
                </a:cubicBezTo>
                <a:cubicBezTo>
                  <a:pt x="76" y="292"/>
                  <a:pt x="84" y="313"/>
                  <a:pt x="101" y="338"/>
                </a:cubicBezTo>
                <a:cubicBezTo>
                  <a:pt x="120" y="398"/>
                  <a:pt x="107" y="374"/>
                  <a:pt x="134" y="413"/>
                </a:cubicBezTo>
                <a:cubicBezTo>
                  <a:pt x="150" y="464"/>
                  <a:pt x="185" y="488"/>
                  <a:pt x="234" y="505"/>
                </a:cubicBezTo>
                <a:cubicBezTo>
                  <a:pt x="242" y="502"/>
                  <a:pt x="253" y="502"/>
                  <a:pt x="259" y="496"/>
                </a:cubicBezTo>
                <a:cubicBezTo>
                  <a:pt x="268" y="486"/>
                  <a:pt x="271" y="456"/>
                  <a:pt x="259" y="446"/>
                </a:cubicBezTo>
                <a:cubicBezTo>
                  <a:pt x="250" y="439"/>
                  <a:pt x="237" y="441"/>
                  <a:pt x="226" y="438"/>
                </a:cubicBezTo>
                <a:cubicBezTo>
                  <a:pt x="197" y="418"/>
                  <a:pt x="193" y="405"/>
                  <a:pt x="184" y="371"/>
                </a:cubicBezTo>
                <a:cubicBezTo>
                  <a:pt x="183" y="368"/>
                  <a:pt x="173" y="319"/>
                  <a:pt x="167" y="313"/>
                </a:cubicBezTo>
                <a:cubicBezTo>
                  <a:pt x="161" y="307"/>
                  <a:pt x="150" y="307"/>
                  <a:pt x="142" y="304"/>
                </a:cubicBezTo>
                <a:cubicBezTo>
                  <a:pt x="133" y="277"/>
                  <a:pt x="101" y="229"/>
                  <a:pt x="101" y="229"/>
                </a:cubicBezTo>
                <a:cubicBezTo>
                  <a:pt x="93" y="183"/>
                  <a:pt x="78" y="141"/>
                  <a:pt x="67" y="96"/>
                </a:cubicBezTo>
                <a:cubicBezTo>
                  <a:pt x="64" y="74"/>
                  <a:pt x="63" y="51"/>
                  <a:pt x="59" y="29"/>
                </a:cubicBezTo>
                <a:cubicBezTo>
                  <a:pt x="57" y="20"/>
                  <a:pt x="58" y="7"/>
                  <a:pt x="50" y="4"/>
                </a:cubicBezTo>
                <a:cubicBezTo>
                  <a:pt x="40" y="0"/>
                  <a:pt x="28" y="9"/>
                  <a:pt x="17" y="12"/>
                </a:cubicBezTo>
                <a:cubicBezTo>
                  <a:pt x="8" y="40"/>
                  <a:pt x="18" y="37"/>
                  <a:pt x="0" y="37"/>
                </a:cubicBezTo>
                <a:close/>
              </a:path>
            </a:pathLst>
          </a:custGeom>
          <a:gradFill rotWithShape="1">
            <a:gsLst>
              <a:gs pos="0">
                <a:srgbClr val="FF0000"/>
              </a:gs>
              <a:gs pos="50000">
                <a:srgbClr val="760000"/>
              </a:gs>
              <a:gs pos="100000">
                <a:srgbClr val="FF0000"/>
              </a:gs>
            </a:gsLst>
            <a:lin ang="18900000" scaled="1"/>
          </a:gra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03" name="Freeform 102"/>
          <p:cNvSpPr>
            <a:spLocks/>
          </p:cNvSpPr>
          <p:nvPr/>
        </p:nvSpPr>
        <p:spPr bwMode="auto">
          <a:xfrm>
            <a:off x="2914650" y="4514850"/>
            <a:ext cx="257175" cy="354013"/>
          </a:xfrm>
          <a:custGeom>
            <a:avLst/>
            <a:gdLst>
              <a:gd name="T0" fmla="*/ 0 w 271"/>
              <a:gd name="T1" fmla="*/ 2147483647 h 505"/>
              <a:gd name="T2" fmla="*/ 2147483647 w 271"/>
              <a:gd name="T3" fmla="*/ 2147483647 h 505"/>
              <a:gd name="T4" fmla="*/ 2147483647 w 271"/>
              <a:gd name="T5" fmla="*/ 2147483647 h 505"/>
              <a:gd name="T6" fmla="*/ 2147483647 w 271"/>
              <a:gd name="T7" fmla="*/ 2147483647 h 505"/>
              <a:gd name="T8" fmla="*/ 2147483647 w 271"/>
              <a:gd name="T9" fmla="*/ 2147483647 h 505"/>
              <a:gd name="T10" fmla="*/ 2147483647 w 271"/>
              <a:gd name="T11" fmla="*/ 2147483647 h 505"/>
              <a:gd name="T12" fmla="*/ 2147483647 w 271"/>
              <a:gd name="T13" fmla="*/ 2147483647 h 505"/>
              <a:gd name="T14" fmla="*/ 2147483647 w 271"/>
              <a:gd name="T15" fmla="*/ 2147483647 h 505"/>
              <a:gd name="T16" fmla="*/ 2147483647 w 271"/>
              <a:gd name="T17" fmla="*/ 2147483647 h 505"/>
              <a:gd name="T18" fmla="*/ 2147483647 w 271"/>
              <a:gd name="T19" fmla="*/ 2147483647 h 505"/>
              <a:gd name="T20" fmla="*/ 2147483647 w 271"/>
              <a:gd name="T21" fmla="*/ 2147483647 h 505"/>
              <a:gd name="T22" fmla="*/ 2147483647 w 271"/>
              <a:gd name="T23" fmla="*/ 2147483647 h 505"/>
              <a:gd name="T24" fmla="*/ 2147483647 w 271"/>
              <a:gd name="T25" fmla="*/ 2147483647 h 505"/>
              <a:gd name="T26" fmla="*/ 2147483647 w 271"/>
              <a:gd name="T27" fmla="*/ 2147483647 h 505"/>
              <a:gd name="T28" fmla="*/ 2147483647 w 271"/>
              <a:gd name="T29" fmla="*/ 2147483647 h 505"/>
              <a:gd name="T30" fmla="*/ 2147483647 w 271"/>
              <a:gd name="T31" fmla="*/ 2147483647 h 505"/>
              <a:gd name="T32" fmla="*/ 0 w 271"/>
              <a:gd name="T33" fmla="*/ 2147483647 h 50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71"/>
              <a:gd name="T52" fmla="*/ 0 h 505"/>
              <a:gd name="T53" fmla="*/ 271 w 271"/>
              <a:gd name="T54" fmla="*/ 505 h 50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71" h="505">
                <a:moveTo>
                  <a:pt x="0" y="37"/>
                </a:moveTo>
                <a:cubicBezTo>
                  <a:pt x="11" y="112"/>
                  <a:pt x="23" y="199"/>
                  <a:pt x="67" y="263"/>
                </a:cubicBezTo>
                <a:cubicBezTo>
                  <a:pt x="76" y="292"/>
                  <a:pt x="84" y="313"/>
                  <a:pt x="101" y="338"/>
                </a:cubicBezTo>
                <a:cubicBezTo>
                  <a:pt x="120" y="398"/>
                  <a:pt x="107" y="374"/>
                  <a:pt x="134" y="413"/>
                </a:cubicBezTo>
                <a:cubicBezTo>
                  <a:pt x="150" y="464"/>
                  <a:pt x="185" y="488"/>
                  <a:pt x="234" y="505"/>
                </a:cubicBezTo>
                <a:cubicBezTo>
                  <a:pt x="242" y="502"/>
                  <a:pt x="253" y="502"/>
                  <a:pt x="259" y="496"/>
                </a:cubicBezTo>
                <a:cubicBezTo>
                  <a:pt x="268" y="486"/>
                  <a:pt x="271" y="456"/>
                  <a:pt x="259" y="446"/>
                </a:cubicBezTo>
                <a:cubicBezTo>
                  <a:pt x="250" y="439"/>
                  <a:pt x="237" y="441"/>
                  <a:pt x="226" y="438"/>
                </a:cubicBezTo>
                <a:cubicBezTo>
                  <a:pt x="197" y="418"/>
                  <a:pt x="193" y="405"/>
                  <a:pt x="184" y="371"/>
                </a:cubicBezTo>
                <a:cubicBezTo>
                  <a:pt x="183" y="368"/>
                  <a:pt x="173" y="319"/>
                  <a:pt x="167" y="313"/>
                </a:cubicBezTo>
                <a:cubicBezTo>
                  <a:pt x="161" y="307"/>
                  <a:pt x="150" y="307"/>
                  <a:pt x="142" y="304"/>
                </a:cubicBezTo>
                <a:cubicBezTo>
                  <a:pt x="133" y="277"/>
                  <a:pt x="101" y="229"/>
                  <a:pt x="101" y="229"/>
                </a:cubicBezTo>
                <a:cubicBezTo>
                  <a:pt x="93" y="183"/>
                  <a:pt x="78" y="141"/>
                  <a:pt x="67" y="96"/>
                </a:cubicBezTo>
                <a:cubicBezTo>
                  <a:pt x="64" y="74"/>
                  <a:pt x="63" y="51"/>
                  <a:pt x="59" y="29"/>
                </a:cubicBezTo>
                <a:cubicBezTo>
                  <a:pt x="57" y="20"/>
                  <a:pt x="58" y="7"/>
                  <a:pt x="50" y="4"/>
                </a:cubicBezTo>
                <a:cubicBezTo>
                  <a:pt x="40" y="0"/>
                  <a:pt x="28" y="9"/>
                  <a:pt x="17" y="12"/>
                </a:cubicBezTo>
                <a:cubicBezTo>
                  <a:pt x="8" y="40"/>
                  <a:pt x="18" y="37"/>
                  <a:pt x="0" y="37"/>
                </a:cubicBezTo>
                <a:close/>
              </a:path>
            </a:pathLst>
          </a:custGeom>
          <a:gradFill rotWithShape="1">
            <a:gsLst>
              <a:gs pos="0">
                <a:srgbClr val="FF0000"/>
              </a:gs>
              <a:gs pos="50000">
                <a:srgbClr val="760000"/>
              </a:gs>
              <a:gs pos="100000">
                <a:srgbClr val="FF0000"/>
              </a:gs>
            </a:gsLst>
            <a:lin ang="18900000" scaled="1"/>
          </a:gra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04" name="Freeform 103"/>
          <p:cNvSpPr>
            <a:spLocks/>
          </p:cNvSpPr>
          <p:nvPr/>
        </p:nvSpPr>
        <p:spPr bwMode="auto">
          <a:xfrm>
            <a:off x="3257550" y="4475163"/>
            <a:ext cx="171450" cy="192087"/>
          </a:xfrm>
          <a:custGeom>
            <a:avLst/>
            <a:gdLst>
              <a:gd name="T0" fmla="*/ 0 w 271"/>
              <a:gd name="T1" fmla="*/ 2147483647 h 505"/>
              <a:gd name="T2" fmla="*/ 2147483647 w 271"/>
              <a:gd name="T3" fmla="*/ 2147483647 h 505"/>
              <a:gd name="T4" fmla="*/ 2147483647 w 271"/>
              <a:gd name="T5" fmla="*/ 2147483647 h 505"/>
              <a:gd name="T6" fmla="*/ 2147483647 w 271"/>
              <a:gd name="T7" fmla="*/ 2147483647 h 505"/>
              <a:gd name="T8" fmla="*/ 2147483647 w 271"/>
              <a:gd name="T9" fmla="*/ 2147483647 h 505"/>
              <a:gd name="T10" fmla="*/ 2147483647 w 271"/>
              <a:gd name="T11" fmla="*/ 2147483647 h 505"/>
              <a:gd name="T12" fmla="*/ 2147483647 w 271"/>
              <a:gd name="T13" fmla="*/ 2147483647 h 505"/>
              <a:gd name="T14" fmla="*/ 2147483647 w 271"/>
              <a:gd name="T15" fmla="*/ 2147483647 h 505"/>
              <a:gd name="T16" fmla="*/ 2147483647 w 271"/>
              <a:gd name="T17" fmla="*/ 2147483647 h 505"/>
              <a:gd name="T18" fmla="*/ 2147483647 w 271"/>
              <a:gd name="T19" fmla="*/ 2147483647 h 505"/>
              <a:gd name="T20" fmla="*/ 2147483647 w 271"/>
              <a:gd name="T21" fmla="*/ 2147483647 h 505"/>
              <a:gd name="T22" fmla="*/ 2147483647 w 271"/>
              <a:gd name="T23" fmla="*/ 2147483647 h 505"/>
              <a:gd name="T24" fmla="*/ 2147483647 w 271"/>
              <a:gd name="T25" fmla="*/ 2147483647 h 505"/>
              <a:gd name="T26" fmla="*/ 2147483647 w 271"/>
              <a:gd name="T27" fmla="*/ 2147483647 h 505"/>
              <a:gd name="T28" fmla="*/ 2147483647 w 271"/>
              <a:gd name="T29" fmla="*/ 2147483647 h 505"/>
              <a:gd name="T30" fmla="*/ 2147483647 w 271"/>
              <a:gd name="T31" fmla="*/ 2147483647 h 505"/>
              <a:gd name="T32" fmla="*/ 0 w 271"/>
              <a:gd name="T33" fmla="*/ 2147483647 h 50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71"/>
              <a:gd name="T52" fmla="*/ 0 h 505"/>
              <a:gd name="T53" fmla="*/ 271 w 271"/>
              <a:gd name="T54" fmla="*/ 505 h 50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71" h="505">
                <a:moveTo>
                  <a:pt x="0" y="37"/>
                </a:moveTo>
                <a:cubicBezTo>
                  <a:pt x="11" y="112"/>
                  <a:pt x="23" y="199"/>
                  <a:pt x="67" y="263"/>
                </a:cubicBezTo>
                <a:cubicBezTo>
                  <a:pt x="76" y="292"/>
                  <a:pt x="84" y="313"/>
                  <a:pt x="101" y="338"/>
                </a:cubicBezTo>
                <a:cubicBezTo>
                  <a:pt x="120" y="398"/>
                  <a:pt x="107" y="374"/>
                  <a:pt x="134" y="413"/>
                </a:cubicBezTo>
                <a:cubicBezTo>
                  <a:pt x="150" y="464"/>
                  <a:pt x="185" y="488"/>
                  <a:pt x="234" y="505"/>
                </a:cubicBezTo>
                <a:cubicBezTo>
                  <a:pt x="242" y="502"/>
                  <a:pt x="253" y="502"/>
                  <a:pt x="259" y="496"/>
                </a:cubicBezTo>
                <a:cubicBezTo>
                  <a:pt x="268" y="486"/>
                  <a:pt x="271" y="456"/>
                  <a:pt x="259" y="446"/>
                </a:cubicBezTo>
                <a:cubicBezTo>
                  <a:pt x="250" y="439"/>
                  <a:pt x="237" y="441"/>
                  <a:pt x="226" y="438"/>
                </a:cubicBezTo>
                <a:cubicBezTo>
                  <a:pt x="197" y="418"/>
                  <a:pt x="193" y="405"/>
                  <a:pt x="184" y="371"/>
                </a:cubicBezTo>
                <a:cubicBezTo>
                  <a:pt x="183" y="368"/>
                  <a:pt x="173" y="319"/>
                  <a:pt x="167" y="313"/>
                </a:cubicBezTo>
                <a:cubicBezTo>
                  <a:pt x="161" y="307"/>
                  <a:pt x="150" y="307"/>
                  <a:pt x="142" y="304"/>
                </a:cubicBezTo>
                <a:cubicBezTo>
                  <a:pt x="133" y="277"/>
                  <a:pt x="101" y="229"/>
                  <a:pt x="101" y="229"/>
                </a:cubicBezTo>
                <a:cubicBezTo>
                  <a:pt x="93" y="183"/>
                  <a:pt x="78" y="141"/>
                  <a:pt x="67" y="96"/>
                </a:cubicBezTo>
                <a:cubicBezTo>
                  <a:pt x="64" y="74"/>
                  <a:pt x="63" y="51"/>
                  <a:pt x="59" y="29"/>
                </a:cubicBezTo>
                <a:cubicBezTo>
                  <a:pt x="57" y="20"/>
                  <a:pt x="58" y="7"/>
                  <a:pt x="50" y="4"/>
                </a:cubicBezTo>
                <a:cubicBezTo>
                  <a:pt x="40" y="0"/>
                  <a:pt x="28" y="9"/>
                  <a:pt x="17" y="12"/>
                </a:cubicBezTo>
                <a:cubicBezTo>
                  <a:pt x="8" y="40"/>
                  <a:pt x="18" y="37"/>
                  <a:pt x="0" y="37"/>
                </a:cubicBezTo>
                <a:close/>
              </a:path>
            </a:pathLst>
          </a:custGeom>
          <a:gradFill rotWithShape="1">
            <a:gsLst>
              <a:gs pos="0">
                <a:srgbClr val="FF0000"/>
              </a:gs>
              <a:gs pos="50000">
                <a:srgbClr val="760000"/>
              </a:gs>
              <a:gs pos="100000">
                <a:srgbClr val="FF0000"/>
              </a:gs>
            </a:gsLst>
            <a:lin ang="18900000" scaled="1"/>
          </a:gra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05" name="Freeform 104"/>
          <p:cNvSpPr>
            <a:spLocks/>
          </p:cNvSpPr>
          <p:nvPr/>
        </p:nvSpPr>
        <p:spPr bwMode="auto">
          <a:xfrm>
            <a:off x="3171825" y="4505325"/>
            <a:ext cx="257175" cy="314325"/>
          </a:xfrm>
          <a:custGeom>
            <a:avLst/>
            <a:gdLst>
              <a:gd name="T0" fmla="*/ 0 w 271"/>
              <a:gd name="T1" fmla="*/ 2147483647 h 505"/>
              <a:gd name="T2" fmla="*/ 2147483647 w 271"/>
              <a:gd name="T3" fmla="*/ 2147483647 h 505"/>
              <a:gd name="T4" fmla="*/ 2147483647 w 271"/>
              <a:gd name="T5" fmla="*/ 2147483647 h 505"/>
              <a:gd name="T6" fmla="*/ 2147483647 w 271"/>
              <a:gd name="T7" fmla="*/ 2147483647 h 505"/>
              <a:gd name="T8" fmla="*/ 2147483647 w 271"/>
              <a:gd name="T9" fmla="*/ 2147483647 h 505"/>
              <a:gd name="T10" fmla="*/ 2147483647 w 271"/>
              <a:gd name="T11" fmla="*/ 2147483647 h 505"/>
              <a:gd name="T12" fmla="*/ 2147483647 w 271"/>
              <a:gd name="T13" fmla="*/ 2147483647 h 505"/>
              <a:gd name="T14" fmla="*/ 2147483647 w 271"/>
              <a:gd name="T15" fmla="*/ 2147483647 h 505"/>
              <a:gd name="T16" fmla="*/ 2147483647 w 271"/>
              <a:gd name="T17" fmla="*/ 2147483647 h 505"/>
              <a:gd name="T18" fmla="*/ 2147483647 w 271"/>
              <a:gd name="T19" fmla="*/ 2147483647 h 505"/>
              <a:gd name="T20" fmla="*/ 2147483647 w 271"/>
              <a:gd name="T21" fmla="*/ 2147483647 h 505"/>
              <a:gd name="T22" fmla="*/ 2147483647 w 271"/>
              <a:gd name="T23" fmla="*/ 2147483647 h 505"/>
              <a:gd name="T24" fmla="*/ 2147483647 w 271"/>
              <a:gd name="T25" fmla="*/ 2147483647 h 505"/>
              <a:gd name="T26" fmla="*/ 2147483647 w 271"/>
              <a:gd name="T27" fmla="*/ 2147483647 h 505"/>
              <a:gd name="T28" fmla="*/ 2147483647 w 271"/>
              <a:gd name="T29" fmla="*/ 2147483647 h 505"/>
              <a:gd name="T30" fmla="*/ 2147483647 w 271"/>
              <a:gd name="T31" fmla="*/ 2147483647 h 505"/>
              <a:gd name="T32" fmla="*/ 0 w 271"/>
              <a:gd name="T33" fmla="*/ 2147483647 h 50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71"/>
              <a:gd name="T52" fmla="*/ 0 h 505"/>
              <a:gd name="T53" fmla="*/ 271 w 271"/>
              <a:gd name="T54" fmla="*/ 505 h 505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71" h="505">
                <a:moveTo>
                  <a:pt x="0" y="37"/>
                </a:moveTo>
                <a:cubicBezTo>
                  <a:pt x="11" y="112"/>
                  <a:pt x="23" y="199"/>
                  <a:pt x="67" y="263"/>
                </a:cubicBezTo>
                <a:cubicBezTo>
                  <a:pt x="76" y="292"/>
                  <a:pt x="84" y="313"/>
                  <a:pt x="101" y="338"/>
                </a:cubicBezTo>
                <a:cubicBezTo>
                  <a:pt x="120" y="398"/>
                  <a:pt x="107" y="374"/>
                  <a:pt x="134" y="413"/>
                </a:cubicBezTo>
                <a:cubicBezTo>
                  <a:pt x="150" y="464"/>
                  <a:pt x="185" y="488"/>
                  <a:pt x="234" y="505"/>
                </a:cubicBezTo>
                <a:cubicBezTo>
                  <a:pt x="242" y="502"/>
                  <a:pt x="253" y="502"/>
                  <a:pt x="259" y="496"/>
                </a:cubicBezTo>
                <a:cubicBezTo>
                  <a:pt x="268" y="486"/>
                  <a:pt x="271" y="456"/>
                  <a:pt x="259" y="446"/>
                </a:cubicBezTo>
                <a:cubicBezTo>
                  <a:pt x="250" y="439"/>
                  <a:pt x="237" y="441"/>
                  <a:pt x="226" y="438"/>
                </a:cubicBezTo>
                <a:cubicBezTo>
                  <a:pt x="197" y="418"/>
                  <a:pt x="193" y="405"/>
                  <a:pt x="184" y="371"/>
                </a:cubicBezTo>
                <a:cubicBezTo>
                  <a:pt x="183" y="368"/>
                  <a:pt x="173" y="319"/>
                  <a:pt x="167" y="313"/>
                </a:cubicBezTo>
                <a:cubicBezTo>
                  <a:pt x="161" y="307"/>
                  <a:pt x="150" y="307"/>
                  <a:pt x="142" y="304"/>
                </a:cubicBezTo>
                <a:cubicBezTo>
                  <a:pt x="133" y="277"/>
                  <a:pt x="101" y="229"/>
                  <a:pt x="101" y="229"/>
                </a:cubicBezTo>
                <a:cubicBezTo>
                  <a:pt x="93" y="183"/>
                  <a:pt x="78" y="141"/>
                  <a:pt x="67" y="96"/>
                </a:cubicBezTo>
                <a:cubicBezTo>
                  <a:pt x="64" y="74"/>
                  <a:pt x="63" y="51"/>
                  <a:pt x="59" y="29"/>
                </a:cubicBezTo>
                <a:cubicBezTo>
                  <a:pt x="57" y="20"/>
                  <a:pt x="58" y="7"/>
                  <a:pt x="50" y="4"/>
                </a:cubicBezTo>
                <a:cubicBezTo>
                  <a:pt x="40" y="0"/>
                  <a:pt x="28" y="9"/>
                  <a:pt x="17" y="12"/>
                </a:cubicBezTo>
                <a:cubicBezTo>
                  <a:pt x="8" y="40"/>
                  <a:pt x="18" y="37"/>
                  <a:pt x="0" y="37"/>
                </a:cubicBezTo>
                <a:close/>
              </a:path>
            </a:pathLst>
          </a:custGeom>
          <a:gradFill rotWithShape="1">
            <a:gsLst>
              <a:gs pos="0">
                <a:srgbClr val="FF0000"/>
              </a:gs>
              <a:gs pos="50000">
                <a:srgbClr val="760000"/>
              </a:gs>
              <a:gs pos="100000">
                <a:srgbClr val="FF0000"/>
              </a:gs>
            </a:gsLst>
            <a:lin ang="18900000" scaled="1"/>
          </a:gra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74889" name="Freeform 105"/>
          <p:cNvSpPr>
            <a:spLocks/>
          </p:cNvSpPr>
          <p:nvPr/>
        </p:nvSpPr>
        <p:spPr bwMode="auto">
          <a:xfrm>
            <a:off x="7115175" y="2990850"/>
            <a:ext cx="314325" cy="360363"/>
          </a:xfrm>
          <a:custGeom>
            <a:avLst/>
            <a:gdLst>
              <a:gd name="T0" fmla="*/ 2147483647 w 242"/>
              <a:gd name="T1" fmla="*/ 2147483647 h 279"/>
              <a:gd name="T2" fmla="*/ 2147483647 w 242"/>
              <a:gd name="T3" fmla="*/ 2147483647 h 279"/>
              <a:gd name="T4" fmla="*/ 2147483647 w 242"/>
              <a:gd name="T5" fmla="*/ 2147483647 h 279"/>
              <a:gd name="T6" fmla="*/ 2147483647 w 242"/>
              <a:gd name="T7" fmla="*/ 2147483647 h 279"/>
              <a:gd name="T8" fmla="*/ 2147483647 w 242"/>
              <a:gd name="T9" fmla="*/ 2147483647 h 279"/>
              <a:gd name="T10" fmla="*/ 2147483647 w 242"/>
              <a:gd name="T11" fmla="*/ 2147483647 h 279"/>
              <a:gd name="T12" fmla="*/ 2147483647 w 242"/>
              <a:gd name="T13" fmla="*/ 2147483647 h 279"/>
              <a:gd name="T14" fmla="*/ 2147483647 w 242"/>
              <a:gd name="T15" fmla="*/ 2147483647 h 279"/>
              <a:gd name="T16" fmla="*/ 2147483647 w 242"/>
              <a:gd name="T17" fmla="*/ 2147483647 h 279"/>
              <a:gd name="T18" fmla="*/ 2147483647 w 242"/>
              <a:gd name="T19" fmla="*/ 2147483647 h 279"/>
              <a:gd name="T20" fmla="*/ 2147483647 w 242"/>
              <a:gd name="T21" fmla="*/ 2147483647 h 279"/>
              <a:gd name="T22" fmla="*/ 2147483647 w 242"/>
              <a:gd name="T23" fmla="*/ 2147483647 h 279"/>
              <a:gd name="T24" fmla="*/ 2147483647 w 242"/>
              <a:gd name="T25" fmla="*/ 2147483647 h 279"/>
              <a:gd name="T26" fmla="*/ 2147483647 w 242"/>
              <a:gd name="T27" fmla="*/ 2147483647 h 279"/>
              <a:gd name="T28" fmla="*/ 2147483647 w 242"/>
              <a:gd name="T29" fmla="*/ 2147483647 h 279"/>
              <a:gd name="T30" fmla="*/ 2147483647 w 242"/>
              <a:gd name="T31" fmla="*/ 2147483647 h 279"/>
              <a:gd name="T32" fmla="*/ 2147483647 w 242"/>
              <a:gd name="T33" fmla="*/ 2147483647 h 279"/>
              <a:gd name="T34" fmla="*/ 2147483647 w 242"/>
              <a:gd name="T35" fmla="*/ 0 h 279"/>
              <a:gd name="T36" fmla="*/ 2147483647 w 242"/>
              <a:gd name="T37" fmla="*/ 2147483647 h 279"/>
              <a:gd name="T38" fmla="*/ 2147483647 w 242"/>
              <a:gd name="T39" fmla="*/ 2147483647 h 279"/>
              <a:gd name="T40" fmla="*/ 2147483647 w 242"/>
              <a:gd name="T41" fmla="*/ 2147483647 h 279"/>
              <a:gd name="T42" fmla="*/ 2147483647 w 242"/>
              <a:gd name="T43" fmla="*/ 2147483647 h 279"/>
              <a:gd name="T44" fmla="*/ 2147483647 w 242"/>
              <a:gd name="T45" fmla="*/ 2147483647 h 279"/>
              <a:gd name="T46" fmla="*/ 2147483647 w 242"/>
              <a:gd name="T47" fmla="*/ 2147483647 h 279"/>
              <a:gd name="T48" fmla="*/ 2147483647 w 242"/>
              <a:gd name="T49" fmla="*/ 2147483647 h 279"/>
              <a:gd name="T50" fmla="*/ 2147483647 w 242"/>
              <a:gd name="T51" fmla="*/ 2147483647 h 27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42" h="279">
                <a:moveTo>
                  <a:pt x="114" y="92"/>
                </a:moveTo>
                <a:cubicBezTo>
                  <a:pt x="109" y="100"/>
                  <a:pt x="79" y="129"/>
                  <a:pt x="106" y="142"/>
                </a:cubicBezTo>
                <a:cubicBezTo>
                  <a:pt x="114" y="146"/>
                  <a:pt x="123" y="136"/>
                  <a:pt x="131" y="133"/>
                </a:cubicBezTo>
                <a:cubicBezTo>
                  <a:pt x="119" y="91"/>
                  <a:pt x="126" y="75"/>
                  <a:pt x="89" y="50"/>
                </a:cubicBezTo>
                <a:cubicBezTo>
                  <a:pt x="81" y="75"/>
                  <a:pt x="72" y="100"/>
                  <a:pt x="64" y="125"/>
                </a:cubicBezTo>
                <a:cubicBezTo>
                  <a:pt x="73" y="163"/>
                  <a:pt x="77" y="179"/>
                  <a:pt x="114" y="192"/>
                </a:cubicBezTo>
                <a:cubicBezTo>
                  <a:pt x="154" y="181"/>
                  <a:pt x="160" y="172"/>
                  <a:pt x="172" y="133"/>
                </a:cubicBezTo>
                <a:cubicBezTo>
                  <a:pt x="167" y="116"/>
                  <a:pt x="161" y="100"/>
                  <a:pt x="156" y="83"/>
                </a:cubicBezTo>
                <a:cubicBezTo>
                  <a:pt x="153" y="72"/>
                  <a:pt x="154" y="59"/>
                  <a:pt x="147" y="50"/>
                </a:cubicBezTo>
                <a:cubicBezTo>
                  <a:pt x="141" y="43"/>
                  <a:pt x="130" y="45"/>
                  <a:pt x="122" y="42"/>
                </a:cubicBezTo>
                <a:cubicBezTo>
                  <a:pt x="100" y="45"/>
                  <a:pt x="77" y="42"/>
                  <a:pt x="56" y="50"/>
                </a:cubicBezTo>
                <a:cubicBezTo>
                  <a:pt x="24" y="63"/>
                  <a:pt x="39" y="146"/>
                  <a:pt x="47" y="175"/>
                </a:cubicBezTo>
                <a:cubicBezTo>
                  <a:pt x="50" y="185"/>
                  <a:pt x="64" y="186"/>
                  <a:pt x="72" y="192"/>
                </a:cubicBezTo>
                <a:cubicBezTo>
                  <a:pt x="101" y="216"/>
                  <a:pt x="112" y="221"/>
                  <a:pt x="147" y="234"/>
                </a:cubicBezTo>
                <a:cubicBezTo>
                  <a:pt x="158" y="231"/>
                  <a:pt x="172" y="232"/>
                  <a:pt x="181" y="225"/>
                </a:cubicBezTo>
                <a:cubicBezTo>
                  <a:pt x="188" y="219"/>
                  <a:pt x="189" y="209"/>
                  <a:pt x="189" y="200"/>
                </a:cubicBezTo>
                <a:cubicBezTo>
                  <a:pt x="189" y="181"/>
                  <a:pt x="198" y="52"/>
                  <a:pt x="156" y="17"/>
                </a:cubicBezTo>
                <a:cubicBezTo>
                  <a:pt x="153" y="15"/>
                  <a:pt x="109" y="1"/>
                  <a:pt x="106" y="0"/>
                </a:cubicBezTo>
                <a:cubicBezTo>
                  <a:pt x="25" y="11"/>
                  <a:pt x="30" y="6"/>
                  <a:pt x="5" y="75"/>
                </a:cubicBezTo>
                <a:cubicBezTo>
                  <a:pt x="9" y="106"/>
                  <a:pt x="0" y="145"/>
                  <a:pt x="22" y="167"/>
                </a:cubicBezTo>
                <a:cubicBezTo>
                  <a:pt x="36" y="181"/>
                  <a:pt x="72" y="200"/>
                  <a:pt x="72" y="200"/>
                </a:cubicBezTo>
                <a:cubicBezTo>
                  <a:pt x="75" y="208"/>
                  <a:pt x="75" y="219"/>
                  <a:pt x="81" y="225"/>
                </a:cubicBezTo>
                <a:cubicBezTo>
                  <a:pt x="87" y="231"/>
                  <a:pt x="98" y="230"/>
                  <a:pt x="106" y="234"/>
                </a:cubicBezTo>
                <a:cubicBezTo>
                  <a:pt x="187" y="279"/>
                  <a:pt x="127" y="258"/>
                  <a:pt x="181" y="275"/>
                </a:cubicBezTo>
                <a:cubicBezTo>
                  <a:pt x="242" y="183"/>
                  <a:pt x="224" y="232"/>
                  <a:pt x="206" y="58"/>
                </a:cubicBezTo>
                <a:cubicBezTo>
                  <a:pt x="206" y="55"/>
                  <a:pt x="200" y="58"/>
                  <a:pt x="197" y="58"/>
                </a:cubicBezTo>
              </a:path>
            </a:pathLst>
          </a:cu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rgbClr val="333333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374890" name="Freeform 106"/>
          <p:cNvSpPr>
            <a:spLocks/>
          </p:cNvSpPr>
          <p:nvPr/>
        </p:nvSpPr>
        <p:spPr bwMode="auto">
          <a:xfrm>
            <a:off x="6429375" y="3600450"/>
            <a:ext cx="431800" cy="442913"/>
          </a:xfrm>
          <a:custGeom>
            <a:avLst/>
            <a:gdLst>
              <a:gd name="T0" fmla="*/ 2147483647 w 242"/>
              <a:gd name="T1" fmla="*/ 2147483647 h 279"/>
              <a:gd name="T2" fmla="*/ 2147483647 w 242"/>
              <a:gd name="T3" fmla="*/ 2147483647 h 279"/>
              <a:gd name="T4" fmla="*/ 2147483647 w 242"/>
              <a:gd name="T5" fmla="*/ 2147483647 h 279"/>
              <a:gd name="T6" fmla="*/ 2147483647 w 242"/>
              <a:gd name="T7" fmla="*/ 2147483647 h 279"/>
              <a:gd name="T8" fmla="*/ 2147483647 w 242"/>
              <a:gd name="T9" fmla="*/ 2147483647 h 279"/>
              <a:gd name="T10" fmla="*/ 2147483647 w 242"/>
              <a:gd name="T11" fmla="*/ 2147483647 h 279"/>
              <a:gd name="T12" fmla="*/ 2147483647 w 242"/>
              <a:gd name="T13" fmla="*/ 2147483647 h 279"/>
              <a:gd name="T14" fmla="*/ 2147483647 w 242"/>
              <a:gd name="T15" fmla="*/ 2147483647 h 279"/>
              <a:gd name="T16" fmla="*/ 2147483647 w 242"/>
              <a:gd name="T17" fmla="*/ 2147483647 h 279"/>
              <a:gd name="T18" fmla="*/ 2147483647 w 242"/>
              <a:gd name="T19" fmla="*/ 2147483647 h 279"/>
              <a:gd name="T20" fmla="*/ 2147483647 w 242"/>
              <a:gd name="T21" fmla="*/ 2147483647 h 279"/>
              <a:gd name="T22" fmla="*/ 2147483647 w 242"/>
              <a:gd name="T23" fmla="*/ 2147483647 h 279"/>
              <a:gd name="T24" fmla="*/ 2147483647 w 242"/>
              <a:gd name="T25" fmla="*/ 2147483647 h 279"/>
              <a:gd name="T26" fmla="*/ 2147483647 w 242"/>
              <a:gd name="T27" fmla="*/ 2147483647 h 279"/>
              <a:gd name="T28" fmla="*/ 2147483647 w 242"/>
              <a:gd name="T29" fmla="*/ 2147483647 h 279"/>
              <a:gd name="T30" fmla="*/ 2147483647 w 242"/>
              <a:gd name="T31" fmla="*/ 2147483647 h 279"/>
              <a:gd name="T32" fmla="*/ 2147483647 w 242"/>
              <a:gd name="T33" fmla="*/ 2147483647 h 279"/>
              <a:gd name="T34" fmla="*/ 2147483647 w 242"/>
              <a:gd name="T35" fmla="*/ 0 h 279"/>
              <a:gd name="T36" fmla="*/ 2147483647 w 242"/>
              <a:gd name="T37" fmla="*/ 2147483647 h 279"/>
              <a:gd name="T38" fmla="*/ 2147483647 w 242"/>
              <a:gd name="T39" fmla="*/ 2147483647 h 279"/>
              <a:gd name="T40" fmla="*/ 2147483647 w 242"/>
              <a:gd name="T41" fmla="*/ 2147483647 h 279"/>
              <a:gd name="T42" fmla="*/ 2147483647 w 242"/>
              <a:gd name="T43" fmla="*/ 2147483647 h 279"/>
              <a:gd name="T44" fmla="*/ 2147483647 w 242"/>
              <a:gd name="T45" fmla="*/ 2147483647 h 279"/>
              <a:gd name="T46" fmla="*/ 2147483647 w 242"/>
              <a:gd name="T47" fmla="*/ 2147483647 h 279"/>
              <a:gd name="T48" fmla="*/ 2147483647 w 242"/>
              <a:gd name="T49" fmla="*/ 2147483647 h 279"/>
              <a:gd name="T50" fmla="*/ 2147483647 w 242"/>
              <a:gd name="T51" fmla="*/ 2147483647 h 27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42" h="279">
                <a:moveTo>
                  <a:pt x="114" y="92"/>
                </a:moveTo>
                <a:cubicBezTo>
                  <a:pt x="109" y="100"/>
                  <a:pt x="79" y="129"/>
                  <a:pt x="106" y="142"/>
                </a:cubicBezTo>
                <a:cubicBezTo>
                  <a:pt x="114" y="146"/>
                  <a:pt x="123" y="136"/>
                  <a:pt x="131" y="133"/>
                </a:cubicBezTo>
                <a:cubicBezTo>
                  <a:pt x="119" y="91"/>
                  <a:pt x="126" y="75"/>
                  <a:pt x="89" y="50"/>
                </a:cubicBezTo>
                <a:cubicBezTo>
                  <a:pt x="81" y="75"/>
                  <a:pt x="72" y="100"/>
                  <a:pt x="64" y="125"/>
                </a:cubicBezTo>
                <a:cubicBezTo>
                  <a:pt x="73" y="163"/>
                  <a:pt x="77" y="179"/>
                  <a:pt x="114" y="192"/>
                </a:cubicBezTo>
                <a:cubicBezTo>
                  <a:pt x="154" y="181"/>
                  <a:pt x="160" y="172"/>
                  <a:pt x="172" y="133"/>
                </a:cubicBezTo>
                <a:cubicBezTo>
                  <a:pt x="167" y="116"/>
                  <a:pt x="161" y="100"/>
                  <a:pt x="156" y="83"/>
                </a:cubicBezTo>
                <a:cubicBezTo>
                  <a:pt x="153" y="72"/>
                  <a:pt x="154" y="59"/>
                  <a:pt x="147" y="50"/>
                </a:cubicBezTo>
                <a:cubicBezTo>
                  <a:pt x="141" y="43"/>
                  <a:pt x="130" y="45"/>
                  <a:pt x="122" y="42"/>
                </a:cubicBezTo>
                <a:cubicBezTo>
                  <a:pt x="100" y="45"/>
                  <a:pt x="77" y="42"/>
                  <a:pt x="56" y="50"/>
                </a:cubicBezTo>
                <a:cubicBezTo>
                  <a:pt x="24" y="63"/>
                  <a:pt x="39" y="146"/>
                  <a:pt x="47" y="175"/>
                </a:cubicBezTo>
                <a:cubicBezTo>
                  <a:pt x="50" y="185"/>
                  <a:pt x="64" y="186"/>
                  <a:pt x="72" y="192"/>
                </a:cubicBezTo>
                <a:cubicBezTo>
                  <a:pt x="101" y="216"/>
                  <a:pt x="112" y="221"/>
                  <a:pt x="147" y="234"/>
                </a:cubicBezTo>
                <a:cubicBezTo>
                  <a:pt x="158" y="231"/>
                  <a:pt x="172" y="232"/>
                  <a:pt x="181" y="225"/>
                </a:cubicBezTo>
                <a:cubicBezTo>
                  <a:pt x="188" y="219"/>
                  <a:pt x="189" y="209"/>
                  <a:pt x="189" y="200"/>
                </a:cubicBezTo>
                <a:cubicBezTo>
                  <a:pt x="189" y="181"/>
                  <a:pt x="198" y="52"/>
                  <a:pt x="156" y="17"/>
                </a:cubicBezTo>
                <a:cubicBezTo>
                  <a:pt x="153" y="15"/>
                  <a:pt x="109" y="1"/>
                  <a:pt x="106" y="0"/>
                </a:cubicBezTo>
                <a:cubicBezTo>
                  <a:pt x="25" y="11"/>
                  <a:pt x="30" y="6"/>
                  <a:pt x="5" y="75"/>
                </a:cubicBezTo>
                <a:cubicBezTo>
                  <a:pt x="9" y="106"/>
                  <a:pt x="0" y="145"/>
                  <a:pt x="22" y="167"/>
                </a:cubicBezTo>
                <a:cubicBezTo>
                  <a:pt x="36" y="181"/>
                  <a:pt x="72" y="200"/>
                  <a:pt x="72" y="200"/>
                </a:cubicBezTo>
                <a:cubicBezTo>
                  <a:pt x="75" y="208"/>
                  <a:pt x="75" y="219"/>
                  <a:pt x="81" y="225"/>
                </a:cubicBezTo>
                <a:cubicBezTo>
                  <a:pt x="87" y="231"/>
                  <a:pt x="98" y="230"/>
                  <a:pt x="106" y="234"/>
                </a:cubicBezTo>
                <a:cubicBezTo>
                  <a:pt x="187" y="279"/>
                  <a:pt x="127" y="258"/>
                  <a:pt x="181" y="275"/>
                </a:cubicBezTo>
                <a:cubicBezTo>
                  <a:pt x="242" y="183"/>
                  <a:pt x="224" y="232"/>
                  <a:pt x="206" y="58"/>
                </a:cubicBezTo>
                <a:cubicBezTo>
                  <a:pt x="206" y="55"/>
                  <a:pt x="200" y="58"/>
                  <a:pt x="197" y="58"/>
                </a:cubicBezTo>
              </a:path>
            </a:pathLst>
          </a:cu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rgbClr val="333333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374891" name="Freeform 107"/>
          <p:cNvSpPr>
            <a:spLocks/>
          </p:cNvSpPr>
          <p:nvPr/>
        </p:nvSpPr>
        <p:spPr bwMode="auto">
          <a:xfrm>
            <a:off x="7372350" y="2609850"/>
            <a:ext cx="257175" cy="228600"/>
          </a:xfrm>
          <a:custGeom>
            <a:avLst/>
            <a:gdLst>
              <a:gd name="T0" fmla="*/ 2147483647 w 242"/>
              <a:gd name="T1" fmla="*/ 2147483647 h 279"/>
              <a:gd name="T2" fmla="*/ 2147483647 w 242"/>
              <a:gd name="T3" fmla="*/ 2147483647 h 279"/>
              <a:gd name="T4" fmla="*/ 2147483647 w 242"/>
              <a:gd name="T5" fmla="*/ 2147483647 h 279"/>
              <a:gd name="T6" fmla="*/ 2147483647 w 242"/>
              <a:gd name="T7" fmla="*/ 2147483647 h 279"/>
              <a:gd name="T8" fmla="*/ 2147483647 w 242"/>
              <a:gd name="T9" fmla="*/ 2147483647 h 279"/>
              <a:gd name="T10" fmla="*/ 2147483647 w 242"/>
              <a:gd name="T11" fmla="*/ 2147483647 h 279"/>
              <a:gd name="T12" fmla="*/ 2147483647 w 242"/>
              <a:gd name="T13" fmla="*/ 2147483647 h 279"/>
              <a:gd name="T14" fmla="*/ 2147483647 w 242"/>
              <a:gd name="T15" fmla="*/ 2147483647 h 279"/>
              <a:gd name="T16" fmla="*/ 2147483647 w 242"/>
              <a:gd name="T17" fmla="*/ 2147483647 h 279"/>
              <a:gd name="T18" fmla="*/ 2147483647 w 242"/>
              <a:gd name="T19" fmla="*/ 2147483647 h 279"/>
              <a:gd name="T20" fmla="*/ 2147483647 w 242"/>
              <a:gd name="T21" fmla="*/ 2147483647 h 279"/>
              <a:gd name="T22" fmla="*/ 2147483647 w 242"/>
              <a:gd name="T23" fmla="*/ 2147483647 h 279"/>
              <a:gd name="T24" fmla="*/ 2147483647 w 242"/>
              <a:gd name="T25" fmla="*/ 2147483647 h 279"/>
              <a:gd name="T26" fmla="*/ 2147483647 w 242"/>
              <a:gd name="T27" fmla="*/ 2147483647 h 279"/>
              <a:gd name="T28" fmla="*/ 2147483647 w 242"/>
              <a:gd name="T29" fmla="*/ 2147483647 h 279"/>
              <a:gd name="T30" fmla="*/ 2147483647 w 242"/>
              <a:gd name="T31" fmla="*/ 2147483647 h 279"/>
              <a:gd name="T32" fmla="*/ 2147483647 w 242"/>
              <a:gd name="T33" fmla="*/ 2147483647 h 279"/>
              <a:gd name="T34" fmla="*/ 2147483647 w 242"/>
              <a:gd name="T35" fmla="*/ 0 h 279"/>
              <a:gd name="T36" fmla="*/ 2147483647 w 242"/>
              <a:gd name="T37" fmla="*/ 2147483647 h 279"/>
              <a:gd name="T38" fmla="*/ 2147483647 w 242"/>
              <a:gd name="T39" fmla="*/ 2147483647 h 279"/>
              <a:gd name="T40" fmla="*/ 2147483647 w 242"/>
              <a:gd name="T41" fmla="*/ 2147483647 h 279"/>
              <a:gd name="T42" fmla="*/ 2147483647 w 242"/>
              <a:gd name="T43" fmla="*/ 2147483647 h 279"/>
              <a:gd name="T44" fmla="*/ 2147483647 w 242"/>
              <a:gd name="T45" fmla="*/ 2147483647 h 279"/>
              <a:gd name="T46" fmla="*/ 2147483647 w 242"/>
              <a:gd name="T47" fmla="*/ 2147483647 h 279"/>
              <a:gd name="T48" fmla="*/ 2147483647 w 242"/>
              <a:gd name="T49" fmla="*/ 2147483647 h 279"/>
              <a:gd name="T50" fmla="*/ 2147483647 w 242"/>
              <a:gd name="T51" fmla="*/ 2147483647 h 27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42" h="279">
                <a:moveTo>
                  <a:pt x="114" y="92"/>
                </a:moveTo>
                <a:cubicBezTo>
                  <a:pt x="109" y="100"/>
                  <a:pt x="79" y="129"/>
                  <a:pt x="106" y="142"/>
                </a:cubicBezTo>
                <a:cubicBezTo>
                  <a:pt x="114" y="146"/>
                  <a:pt x="123" y="136"/>
                  <a:pt x="131" y="133"/>
                </a:cubicBezTo>
                <a:cubicBezTo>
                  <a:pt x="119" y="91"/>
                  <a:pt x="126" y="75"/>
                  <a:pt x="89" y="50"/>
                </a:cubicBezTo>
                <a:cubicBezTo>
                  <a:pt x="81" y="75"/>
                  <a:pt x="72" y="100"/>
                  <a:pt x="64" y="125"/>
                </a:cubicBezTo>
                <a:cubicBezTo>
                  <a:pt x="73" y="163"/>
                  <a:pt x="77" y="179"/>
                  <a:pt x="114" y="192"/>
                </a:cubicBezTo>
                <a:cubicBezTo>
                  <a:pt x="154" y="181"/>
                  <a:pt x="160" y="172"/>
                  <a:pt x="172" y="133"/>
                </a:cubicBezTo>
                <a:cubicBezTo>
                  <a:pt x="167" y="116"/>
                  <a:pt x="161" y="100"/>
                  <a:pt x="156" y="83"/>
                </a:cubicBezTo>
                <a:cubicBezTo>
                  <a:pt x="153" y="72"/>
                  <a:pt x="154" y="59"/>
                  <a:pt x="147" y="50"/>
                </a:cubicBezTo>
                <a:cubicBezTo>
                  <a:pt x="141" y="43"/>
                  <a:pt x="130" y="45"/>
                  <a:pt x="122" y="42"/>
                </a:cubicBezTo>
                <a:cubicBezTo>
                  <a:pt x="100" y="45"/>
                  <a:pt x="77" y="42"/>
                  <a:pt x="56" y="50"/>
                </a:cubicBezTo>
                <a:cubicBezTo>
                  <a:pt x="24" y="63"/>
                  <a:pt x="39" y="146"/>
                  <a:pt x="47" y="175"/>
                </a:cubicBezTo>
                <a:cubicBezTo>
                  <a:pt x="50" y="185"/>
                  <a:pt x="64" y="186"/>
                  <a:pt x="72" y="192"/>
                </a:cubicBezTo>
                <a:cubicBezTo>
                  <a:pt x="101" y="216"/>
                  <a:pt x="112" y="221"/>
                  <a:pt x="147" y="234"/>
                </a:cubicBezTo>
                <a:cubicBezTo>
                  <a:pt x="158" y="231"/>
                  <a:pt x="172" y="232"/>
                  <a:pt x="181" y="225"/>
                </a:cubicBezTo>
                <a:cubicBezTo>
                  <a:pt x="188" y="219"/>
                  <a:pt x="189" y="209"/>
                  <a:pt x="189" y="200"/>
                </a:cubicBezTo>
                <a:cubicBezTo>
                  <a:pt x="189" y="181"/>
                  <a:pt x="198" y="52"/>
                  <a:pt x="156" y="17"/>
                </a:cubicBezTo>
                <a:cubicBezTo>
                  <a:pt x="153" y="15"/>
                  <a:pt x="109" y="1"/>
                  <a:pt x="106" y="0"/>
                </a:cubicBezTo>
                <a:cubicBezTo>
                  <a:pt x="25" y="11"/>
                  <a:pt x="30" y="6"/>
                  <a:pt x="5" y="75"/>
                </a:cubicBezTo>
                <a:cubicBezTo>
                  <a:pt x="9" y="106"/>
                  <a:pt x="0" y="145"/>
                  <a:pt x="22" y="167"/>
                </a:cubicBezTo>
                <a:cubicBezTo>
                  <a:pt x="36" y="181"/>
                  <a:pt x="72" y="200"/>
                  <a:pt x="72" y="200"/>
                </a:cubicBezTo>
                <a:cubicBezTo>
                  <a:pt x="75" y="208"/>
                  <a:pt x="75" y="219"/>
                  <a:pt x="81" y="225"/>
                </a:cubicBezTo>
                <a:cubicBezTo>
                  <a:pt x="87" y="231"/>
                  <a:pt x="98" y="230"/>
                  <a:pt x="106" y="234"/>
                </a:cubicBezTo>
                <a:cubicBezTo>
                  <a:pt x="187" y="279"/>
                  <a:pt x="127" y="258"/>
                  <a:pt x="181" y="275"/>
                </a:cubicBezTo>
                <a:cubicBezTo>
                  <a:pt x="242" y="183"/>
                  <a:pt x="224" y="232"/>
                  <a:pt x="206" y="58"/>
                </a:cubicBezTo>
                <a:cubicBezTo>
                  <a:pt x="206" y="55"/>
                  <a:pt x="200" y="58"/>
                  <a:pt x="197" y="58"/>
                </a:cubicBezTo>
              </a:path>
            </a:pathLst>
          </a:cu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rgbClr val="333333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9309" name="Freeform 108"/>
          <p:cNvSpPr>
            <a:spLocks/>
          </p:cNvSpPr>
          <p:nvPr/>
        </p:nvSpPr>
        <p:spPr bwMode="auto">
          <a:xfrm>
            <a:off x="3236913" y="2605088"/>
            <a:ext cx="431800" cy="512762"/>
          </a:xfrm>
          <a:custGeom>
            <a:avLst/>
            <a:gdLst>
              <a:gd name="T0" fmla="*/ 2147483647 w 242"/>
              <a:gd name="T1" fmla="*/ 2147483647 h 308"/>
              <a:gd name="T2" fmla="*/ 2147483647 w 242"/>
              <a:gd name="T3" fmla="*/ 2147483647 h 308"/>
              <a:gd name="T4" fmla="*/ 2147483647 w 242"/>
              <a:gd name="T5" fmla="*/ 2147483647 h 308"/>
              <a:gd name="T6" fmla="*/ 2147483647 w 242"/>
              <a:gd name="T7" fmla="*/ 2147483647 h 308"/>
              <a:gd name="T8" fmla="*/ 2147483647 w 242"/>
              <a:gd name="T9" fmla="*/ 2147483647 h 308"/>
              <a:gd name="T10" fmla="*/ 2147483647 w 242"/>
              <a:gd name="T11" fmla="*/ 2147483647 h 308"/>
              <a:gd name="T12" fmla="*/ 2147483647 w 242"/>
              <a:gd name="T13" fmla="*/ 2147483647 h 308"/>
              <a:gd name="T14" fmla="*/ 2147483647 w 242"/>
              <a:gd name="T15" fmla="*/ 2147483647 h 308"/>
              <a:gd name="T16" fmla="*/ 2147483647 w 242"/>
              <a:gd name="T17" fmla="*/ 2147483647 h 308"/>
              <a:gd name="T18" fmla="*/ 2147483647 w 242"/>
              <a:gd name="T19" fmla="*/ 2147483647 h 308"/>
              <a:gd name="T20" fmla="*/ 2147483647 w 242"/>
              <a:gd name="T21" fmla="*/ 2147483647 h 308"/>
              <a:gd name="T22" fmla="*/ 2147483647 w 242"/>
              <a:gd name="T23" fmla="*/ 2147483647 h 308"/>
              <a:gd name="T24" fmla="*/ 2147483647 w 242"/>
              <a:gd name="T25" fmla="*/ 2147483647 h 308"/>
              <a:gd name="T26" fmla="*/ 2147483647 w 242"/>
              <a:gd name="T27" fmla="*/ 2147483647 h 308"/>
              <a:gd name="T28" fmla="*/ 2147483647 w 242"/>
              <a:gd name="T29" fmla="*/ 2147483647 h 308"/>
              <a:gd name="T30" fmla="*/ 2147483647 w 242"/>
              <a:gd name="T31" fmla="*/ 2147483647 h 308"/>
              <a:gd name="T32" fmla="*/ 2147483647 w 242"/>
              <a:gd name="T33" fmla="*/ 2147483647 h 308"/>
              <a:gd name="T34" fmla="*/ 2147483647 w 242"/>
              <a:gd name="T35" fmla="*/ 2147483647 h 308"/>
              <a:gd name="T36" fmla="*/ 2147483647 w 242"/>
              <a:gd name="T37" fmla="*/ 2147483647 h 308"/>
              <a:gd name="T38" fmla="*/ 2147483647 w 242"/>
              <a:gd name="T39" fmla="*/ 2147483647 h 308"/>
              <a:gd name="T40" fmla="*/ 2147483647 w 242"/>
              <a:gd name="T41" fmla="*/ 2147483647 h 308"/>
              <a:gd name="T42" fmla="*/ 2147483647 w 242"/>
              <a:gd name="T43" fmla="*/ 2147483647 h 308"/>
              <a:gd name="T44" fmla="*/ 2147483647 w 242"/>
              <a:gd name="T45" fmla="*/ 2147483647 h 308"/>
              <a:gd name="T46" fmla="*/ 2147483647 w 242"/>
              <a:gd name="T47" fmla="*/ 2147483647 h 308"/>
              <a:gd name="T48" fmla="*/ 2147483647 w 242"/>
              <a:gd name="T49" fmla="*/ 0 h 308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242" h="308">
                <a:moveTo>
                  <a:pt x="114" y="121"/>
                </a:moveTo>
                <a:cubicBezTo>
                  <a:pt x="109" y="129"/>
                  <a:pt x="79" y="158"/>
                  <a:pt x="106" y="171"/>
                </a:cubicBezTo>
                <a:cubicBezTo>
                  <a:pt x="114" y="175"/>
                  <a:pt x="123" y="165"/>
                  <a:pt x="131" y="162"/>
                </a:cubicBezTo>
                <a:cubicBezTo>
                  <a:pt x="119" y="120"/>
                  <a:pt x="126" y="104"/>
                  <a:pt x="89" y="79"/>
                </a:cubicBezTo>
                <a:cubicBezTo>
                  <a:pt x="81" y="104"/>
                  <a:pt x="72" y="129"/>
                  <a:pt x="64" y="154"/>
                </a:cubicBezTo>
                <a:cubicBezTo>
                  <a:pt x="73" y="192"/>
                  <a:pt x="77" y="208"/>
                  <a:pt x="114" y="221"/>
                </a:cubicBezTo>
                <a:cubicBezTo>
                  <a:pt x="154" y="210"/>
                  <a:pt x="160" y="201"/>
                  <a:pt x="172" y="162"/>
                </a:cubicBezTo>
                <a:cubicBezTo>
                  <a:pt x="167" y="145"/>
                  <a:pt x="161" y="129"/>
                  <a:pt x="156" y="112"/>
                </a:cubicBezTo>
                <a:cubicBezTo>
                  <a:pt x="153" y="101"/>
                  <a:pt x="154" y="88"/>
                  <a:pt x="147" y="79"/>
                </a:cubicBezTo>
                <a:cubicBezTo>
                  <a:pt x="141" y="72"/>
                  <a:pt x="130" y="74"/>
                  <a:pt x="122" y="71"/>
                </a:cubicBezTo>
                <a:cubicBezTo>
                  <a:pt x="100" y="74"/>
                  <a:pt x="77" y="71"/>
                  <a:pt x="56" y="79"/>
                </a:cubicBezTo>
                <a:cubicBezTo>
                  <a:pt x="24" y="92"/>
                  <a:pt x="39" y="175"/>
                  <a:pt x="47" y="204"/>
                </a:cubicBezTo>
                <a:cubicBezTo>
                  <a:pt x="50" y="214"/>
                  <a:pt x="64" y="215"/>
                  <a:pt x="72" y="221"/>
                </a:cubicBezTo>
                <a:cubicBezTo>
                  <a:pt x="101" y="245"/>
                  <a:pt x="112" y="250"/>
                  <a:pt x="147" y="263"/>
                </a:cubicBezTo>
                <a:cubicBezTo>
                  <a:pt x="158" y="260"/>
                  <a:pt x="172" y="261"/>
                  <a:pt x="181" y="254"/>
                </a:cubicBezTo>
                <a:cubicBezTo>
                  <a:pt x="188" y="248"/>
                  <a:pt x="189" y="238"/>
                  <a:pt x="189" y="229"/>
                </a:cubicBezTo>
                <a:cubicBezTo>
                  <a:pt x="189" y="210"/>
                  <a:pt x="198" y="81"/>
                  <a:pt x="156" y="46"/>
                </a:cubicBezTo>
                <a:cubicBezTo>
                  <a:pt x="153" y="44"/>
                  <a:pt x="109" y="30"/>
                  <a:pt x="106" y="29"/>
                </a:cubicBezTo>
                <a:cubicBezTo>
                  <a:pt x="25" y="40"/>
                  <a:pt x="30" y="35"/>
                  <a:pt x="5" y="104"/>
                </a:cubicBezTo>
                <a:cubicBezTo>
                  <a:pt x="9" y="135"/>
                  <a:pt x="0" y="174"/>
                  <a:pt x="22" y="196"/>
                </a:cubicBezTo>
                <a:cubicBezTo>
                  <a:pt x="36" y="210"/>
                  <a:pt x="72" y="229"/>
                  <a:pt x="72" y="229"/>
                </a:cubicBezTo>
                <a:cubicBezTo>
                  <a:pt x="75" y="237"/>
                  <a:pt x="75" y="248"/>
                  <a:pt x="81" y="254"/>
                </a:cubicBezTo>
                <a:cubicBezTo>
                  <a:pt x="87" y="260"/>
                  <a:pt x="98" y="259"/>
                  <a:pt x="106" y="263"/>
                </a:cubicBezTo>
                <a:cubicBezTo>
                  <a:pt x="187" y="308"/>
                  <a:pt x="127" y="287"/>
                  <a:pt x="181" y="304"/>
                </a:cubicBezTo>
                <a:cubicBezTo>
                  <a:pt x="242" y="212"/>
                  <a:pt x="208" y="174"/>
                  <a:pt x="190" y="0"/>
                </a:cubicBezTo>
              </a:path>
            </a:pathLst>
          </a:custGeom>
          <a:noFill/>
          <a:ln w="1905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17961" dir="2700000" algn="ctr" rotWithShape="0">
              <a:srgbClr val="333333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9310" name="Freeform 109"/>
          <p:cNvSpPr>
            <a:spLocks/>
          </p:cNvSpPr>
          <p:nvPr/>
        </p:nvSpPr>
        <p:spPr bwMode="auto">
          <a:xfrm>
            <a:off x="2760663" y="3403600"/>
            <a:ext cx="514350" cy="381000"/>
          </a:xfrm>
          <a:custGeom>
            <a:avLst/>
            <a:gdLst>
              <a:gd name="T0" fmla="*/ 2147483647 w 242"/>
              <a:gd name="T1" fmla="*/ 2147483647 h 279"/>
              <a:gd name="T2" fmla="*/ 2147483647 w 242"/>
              <a:gd name="T3" fmla="*/ 2147483647 h 279"/>
              <a:gd name="T4" fmla="*/ 2147483647 w 242"/>
              <a:gd name="T5" fmla="*/ 2147483647 h 279"/>
              <a:gd name="T6" fmla="*/ 2147483647 w 242"/>
              <a:gd name="T7" fmla="*/ 2147483647 h 279"/>
              <a:gd name="T8" fmla="*/ 2147483647 w 242"/>
              <a:gd name="T9" fmla="*/ 2147483647 h 279"/>
              <a:gd name="T10" fmla="*/ 2147483647 w 242"/>
              <a:gd name="T11" fmla="*/ 2147483647 h 279"/>
              <a:gd name="T12" fmla="*/ 2147483647 w 242"/>
              <a:gd name="T13" fmla="*/ 2147483647 h 279"/>
              <a:gd name="T14" fmla="*/ 2147483647 w 242"/>
              <a:gd name="T15" fmla="*/ 2147483647 h 279"/>
              <a:gd name="T16" fmla="*/ 2147483647 w 242"/>
              <a:gd name="T17" fmla="*/ 2147483647 h 279"/>
              <a:gd name="T18" fmla="*/ 2147483647 w 242"/>
              <a:gd name="T19" fmla="*/ 2147483647 h 279"/>
              <a:gd name="T20" fmla="*/ 2147483647 w 242"/>
              <a:gd name="T21" fmla="*/ 2147483647 h 279"/>
              <a:gd name="T22" fmla="*/ 2147483647 w 242"/>
              <a:gd name="T23" fmla="*/ 2147483647 h 279"/>
              <a:gd name="T24" fmla="*/ 2147483647 w 242"/>
              <a:gd name="T25" fmla="*/ 2147483647 h 279"/>
              <a:gd name="T26" fmla="*/ 2147483647 w 242"/>
              <a:gd name="T27" fmla="*/ 2147483647 h 279"/>
              <a:gd name="T28" fmla="*/ 2147483647 w 242"/>
              <a:gd name="T29" fmla="*/ 2147483647 h 279"/>
              <a:gd name="T30" fmla="*/ 2147483647 w 242"/>
              <a:gd name="T31" fmla="*/ 2147483647 h 279"/>
              <a:gd name="T32" fmla="*/ 2147483647 w 242"/>
              <a:gd name="T33" fmla="*/ 2147483647 h 279"/>
              <a:gd name="T34" fmla="*/ 2147483647 w 242"/>
              <a:gd name="T35" fmla="*/ 0 h 279"/>
              <a:gd name="T36" fmla="*/ 2147483647 w 242"/>
              <a:gd name="T37" fmla="*/ 2147483647 h 279"/>
              <a:gd name="T38" fmla="*/ 2147483647 w 242"/>
              <a:gd name="T39" fmla="*/ 2147483647 h 279"/>
              <a:gd name="T40" fmla="*/ 2147483647 w 242"/>
              <a:gd name="T41" fmla="*/ 2147483647 h 279"/>
              <a:gd name="T42" fmla="*/ 2147483647 w 242"/>
              <a:gd name="T43" fmla="*/ 2147483647 h 279"/>
              <a:gd name="T44" fmla="*/ 2147483647 w 242"/>
              <a:gd name="T45" fmla="*/ 2147483647 h 279"/>
              <a:gd name="T46" fmla="*/ 2147483647 w 242"/>
              <a:gd name="T47" fmla="*/ 2147483647 h 279"/>
              <a:gd name="T48" fmla="*/ 2147483647 w 242"/>
              <a:gd name="T49" fmla="*/ 2147483647 h 279"/>
              <a:gd name="T50" fmla="*/ 2147483647 w 242"/>
              <a:gd name="T51" fmla="*/ 2147483647 h 27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42" h="279">
                <a:moveTo>
                  <a:pt x="114" y="92"/>
                </a:moveTo>
                <a:cubicBezTo>
                  <a:pt x="109" y="100"/>
                  <a:pt x="79" y="129"/>
                  <a:pt x="106" y="142"/>
                </a:cubicBezTo>
                <a:cubicBezTo>
                  <a:pt x="114" y="146"/>
                  <a:pt x="123" y="136"/>
                  <a:pt x="131" y="133"/>
                </a:cubicBezTo>
                <a:cubicBezTo>
                  <a:pt x="119" y="91"/>
                  <a:pt x="126" y="75"/>
                  <a:pt x="89" y="50"/>
                </a:cubicBezTo>
                <a:cubicBezTo>
                  <a:pt x="81" y="75"/>
                  <a:pt x="72" y="100"/>
                  <a:pt x="64" y="125"/>
                </a:cubicBezTo>
                <a:cubicBezTo>
                  <a:pt x="73" y="163"/>
                  <a:pt x="77" y="179"/>
                  <a:pt x="114" y="192"/>
                </a:cubicBezTo>
                <a:cubicBezTo>
                  <a:pt x="154" y="181"/>
                  <a:pt x="160" y="172"/>
                  <a:pt x="172" y="133"/>
                </a:cubicBezTo>
                <a:cubicBezTo>
                  <a:pt x="167" y="116"/>
                  <a:pt x="161" y="100"/>
                  <a:pt x="156" y="83"/>
                </a:cubicBezTo>
                <a:cubicBezTo>
                  <a:pt x="153" y="72"/>
                  <a:pt x="154" y="59"/>
                  <a:pt x="147" y="50"/>
                </a:cubicBezTo>
                <a:cubicBezTo>
                  <a:pt x="141" y="43"/>
                  <a:pt x="130" y="45"/>
                  <a:pt x="122" y="42"/>
                </a:cubicBezTo>
                <a:cubicBezTo>
                  <a:pt x="100" y="45"/>
                  <a:pt x="77" y="42"/>
                  <a:pt x="56" y="50"/>
                </a:cubicBezTo>
                <a:cubicBezTo>
                  <a:pt x="24" y="63"/>
                  <a:pt x="39" y="146"/>
                  <a:pt x="47" y="175"/>
                </a:cubicBezTo>
                <a:cubicBezTo>
                  <a:pt x="50" y="185"/>
                  <a:pt x="64" y="186"/>
                  <a:pt x="72" y="192"/>
                </a:cubicBezTo>
                <a:cubicBezTo>
                  <a:pt x="101" y="216"/>
                  <a:pt x="112" y="221"/>
                  <a:pt x="147" y="234"/>
                </a:cubicBezTo>
                <a:cubicBezTo>
                  <a:pt x="158" y="231"/>
                  <a:pt x="172" y="232"/>
                  <a:pt x="181" y="225"/>
                </a:cubicBezTo>
                <a:cubicBezTo>
                  <a:pt x="188" y="219"/>
                  <a:pt x="189" y="209"/>
                  <a:pt x="189" y="200"/>
                </a:cubicBezTo>
                <a:cubicBezTo>
                  <a:pt x="189" y="181"/>
                  <a:pt x="198" y="52"/>
                  <a:pt x="156" y="17"/>
                </a:cubicBezTo>
                <a:cubicBezTo>
                  <a:pt x="153" y="15"/>
                  <a:pt x="109" y="1"/>
                  <a:pt x="106" y="0"/>
                </a:cubicBezTo>
                <a:cubicBezTo>
                  <a:pt x="25" y="11"/>
                  <a:pt x="30" y="6"/>
                  <a:pt x="5" y="75"/>
                </a:cubicBezTo>
                <a:cubicBezTo>
                  <a:pt x="9" y="106"/>
                  <a:pt x="0" y="145"/>
                  <a:pt x="22" y="167"/>
                </a:cubicBezTo>
                <a:cubicBezTo>
                  <a:pt x="36" y="181"/>
                  <a:pt x="72" y="200"/>
                  <a:pt x="72" y="200"/>
                </a:cubicBezTo>
                <a:cubicBezTo>
                  <a:pt x="75" y="208"/>
                  <a:pt x="75" y="219"/>
                  <a:pt x="81" y="225"/>
                </a:cubicBezTo>
                <a:cubicBezTo>
                  <a:pt x="87" y="231"/>
                  <a:pt x="98" y="230"/>
                  <a:pt x="106" y="234"/>
                </a:cubicBezTo>
                <a:cubicBezTo>
                  <a:pt x="187" y="279"/>
                  <a:pt x="127" y="258"/>
                  <a:pt x="181" y="275"/>
                </a:cubicBezTo>
                <a:cubicBezTo>
                  <a:pt x="242" y="183"/>
                  <a:pt x="224" y="232"/>
                  <a:pt x="206" y="58"/>
                </a:cubicBezTo>
                <a:cubicBezTo>
                  <a:pt x="206" y="55"/>
                  <a:pt x="200" y="58"/>
                  <a:pt x="197" y="58"/>
                </a:cubicBezTo>
              </a:path>
            </a:pathLst>
          </a:custGeom>
          <a:noFill/>
          <a:ln w="1905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17961" dir="2700000" algn="ctr" rotWithShape="0">
              <a:srgbClr val="333333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grpSp>
        <p:nvGrpSpPr>
          <p:cNvPr id="9311" name="Group 110"/>
          <p:cNvGrpSpPr>
            <a:grpSpLocks/>
          </p:cNvGrpSpPr>
          <p:nvPr/>
        </p:nvGrpSpPr>
        <p:grpSpPr bwMode="auto">
          <a:xfrm>
            <a:off x="5365750" y="2914650"/>
            <a:ext cx="333375" cy="361950"/>
            <a:chOff x="3380" y="1836"/>
            <a:chExt cx="210" cy="228"/>
          </a:xfrm>
        </p:grpSpPr>
        <p:sp>
          <p:nvSpPr>
            <p:cNvPr id="9414" name="Freeform 111"/>
            <p:cNvSpPr>
              <a:spLocks/>
            </p:cNvSpPr>
            <p:nvPr/>
          </p:nvSpPr>
          <p:spPr bwMode="auto">
            <a:xfrm>
              <a:off x="3380" y="1836"/>
              <a:ext cx="210" cy="228"/>
            </a:xfrm>
            <a:custGeom>
              <a:avLst/>
              <a:gdLst>
                <a:gd name="T0" fmla="*/ 143883 w 187"/>
                <a:gd name="T1" fmla="*/ 28 h 228"/>
                <a:gd name="T2" fmla="*/ 32712 w 187"/>
                <a:gd name="T3" fmla="*/ 69 h 228"/>
                <a:gd name="T4" fmla="*/ 1 w 187"/>
                <a:gd name="T5" fmla="*/ 94 h 228"/>
                <a:gd name="T6" fmla="*/ 17930 w 187"/>
                <a:gd name="T7" fmla="*/ 119 h 228"/>
                <a:gd name="T8" fmla="*/ 49360 w 187"/>
                <a:gd name="T9" fmla="*/ 178 h 228"/>
                <a:gd name="T10" fmla="*/ 96197 w 187"/>
                <a:gd name="T11" fmla="*/ 186 h 228"/>
                <a:gd name="T12" fmla="*/ 269495 w 187"/>
                <a:gd name="T13" fmla="*/ 211 h 228"/>
                <a:gd name="T14" fmla="*/ 300787 w 187"/>
                <a:gd name="T15" fmla="*/ 186 h 228"/>
                <a:gd name="T16" fmla="*/ 349338 w 187"/>
                <a:gd name="T17" fmla="*/ 178 h 228"/>
                <a:gd name="T18" fmla="*/ 300787 w 187"/>
                <a:gd name="T19" fmla="*/ 53 h 228"/>
                <a:gd name="T20" fmla="*/ 256979 w 187"/>
                <a:gd name="T21" fmla="*/ 44 h 228"/>
                <a:gd name="T22" fmla="*/ 65610 w 187"/>
                <a:gd name="T23" fmla="*/ 19 h 228"/>
                <a:gd name="T24" fmla="*/ 49360 w 187"/>
                <a:gd name="T25" fmla="*/ 44 h 22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87"/>
                <a:gd name="T40" fmla="*/ 0 h 228"/>
                <a:gd name="T41" fmla="*/ 187 w 187"/>
                <a:gd name="T42" fmla="*/ 228 h 22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87" h="228">
                  <a:moveTo>
                    <a:pt x="76" y="28"/>
                  </a:moveTo>
                  <a:cubicBezTo>
                    <a:pt x="30" y="43"/>
                    <a:pt x="64" y="54"/>
                    <a:pt x="18" y="69"/>
                  </a:cubicBezTo>
                  <a:cubicBezTo>
                    <a:pt x="12" y="77"/>
                    <a:pt x="3" y="84"/>
                    <a:pt x="1" y="94"/>
                  </a:cubicBezTo>
                  <a:cubicBezTo>
                    <a:pt x="0" y="103"/>
                    <a:pt x="7" y="111"/>
                    <a:pt x="10" y="119"/>
                  </a:cubicBezTo>
                  <a:cubicBezTo>
                    <a:pt x="17" y="138"/>
                    <a:pt x="13" y="162"/>
                    <a:pt x="26" y="178"/>
                  </a:cubicBezTo>
                  <a:cubicBezTo>
                    <a:pt x="31" y="185"/>
                    <a:pt x="43" y="183"/>
                    <a:pt x="51" y="186"/>
                  </a:cubicBezTo>
                  <a:cubicBezTo>
                    <a:pt x="80" y="228"/>
                    <a:pt x="92" y="220"/>
                    <a:pt x="143" y="211"/>
                  </a:cubicBezTo>
                  <a:cubicBezTo>
                    <a:pt x="149" y="203"/>
                    <a:pt x="152" y="192"/>
                    <a:pt x="160" y="186"/>
                  </a:cubicBezTo>
                  <a:cubicBezTo>
                    <a:pt x="167" y="181"/>
                    <a:pt x="183" y="187"/>
                    <a:pt x="185" y="178"/>
                  </a:cubicBezTo>
                  <a:cubicBezTo>
                    <a:pt x="187" y="170"/>
                    <a:pt x="179" y="72"/>
                    <a:pt x="160" y="53"/>
                  </a:cubicBezTo>
                  <a:cubicBezTo>
                    <a:pt x="154" y="47"/>
                    <a:pt x="143" y="47"/>
                    <a:pt x="135" y="44"/>
                  </a:cubicBezTo>
                  <a:cubicBezTo>
                    <a:pt x="105" y="0"/>
                    <a:pt x="90" y="11"/>
                    <a:pt x="35" y="19"/>
                  </a:cubicBezTo>
                  <a:cubicBezTo>
                    <a:pt x="32" y="27"/>
                    <a:pt x="26" y="44"/>
                    <a:pt x="26" y="44"/>
                  </a:cubicBezTo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415" name="Oval 112"/>
            <p:cNvSpPr>
              <a:spLocks noChangeArrowheads="1"/>
            </p:cNvSpPr>
            <p:nvPr/>
          </p:nvSpPr>
          <p:spPr bwMode="auto">
            <a:xfrm>
              <a:off x="3402" y="194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6" name="Oval 113"/>
            <p:cNvSpPr>
              <a:spLocks noChangeArrowheads="1"/>
            </p:cNvSpPr>
            <p:nvPr/>
          </p:nvSpPr>
          <p:spPr bwMode="auto">
            <a:xfrm>
              <a:off x="3456" y="194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7" name="Oval 114"/>
            <p:cNvSpPr>
              <a:spLocks noChangeArrowheads="1"/>
            </p:cNvSpPr>
            <p:nvPr/>
          </p:nvSpPr>
          <p:spPr bwMode="auto">
            <a:xfrm>
              <a:off x="3456" y="189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8" name="Oval 115"/>
            <p:cNvSpPr>
              <a:spLocks noChangeArrowheads="1"/>
            </p:cNvSpPr>
            <p:nvPr/>
          </p:nvSpPr>
          <p:spPr bwMode="auto">
            <a:xfrm>
              <a:off x="3510" y="194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9" name="Oval 116"/>
            <p:cNvSpPr>
              <a:spLocks noChangeArrowheads="1"/>
            </p:cNvSpPr>
            <p:nvPr/>
          </p:nvSpPr>
          <p:spPr bwMode="auto">
            <a:xfrm>
              <a:off x="3402" y="189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0" name="Oval 117"/>
            <p:cNvSpPr>
              <a:spLocks noChangeArrowheads="1"/>
            </p:cNvSpPr>
            <p:nvPr/>
          </p:nvSpPr>
          <p:spPr bwMode="auto">
            <a:xfrm>
              <a:off x="3402" y="189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1" name="Oval 118"/>
            <p:cNvSpPr>
              <a:spLocks noChangeArrowheads="1"/>
            </p:cNvSpPr>
            <p:nvPr/>
          </p:nvSpPr>
          <p:spPr bwMode="auto">
            <a:xfrm>
              <a:off x="3510" y="189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2" name="Oval 119"/>
            <p:cNvSpPr>
              <a:spLocks noChangeArrowheads="1"/>
            </p:cNvSpPr>
            <p:nvPr/>
          </p:nvSpPr>
          <p:spPr bwMode="auto">
            <a:xfrm>
              <a:off x="3456" y="199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3" name="Oval 120"/>
            <p:cNvSpPr>
              <a:spLocks noChangeArrowheads="1"/>
            </p:cNvSpPr>
            <p:nvPr/>
          </p:nvSpPr>
          <p:spPr bwMode="auto">
            <a:xfrm>
              <a:off x="3456" y="1851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4" name="Oval 121"/>
            <p:cNvSpPr>
              <a:spLocks noChangeArrowheads="1"/>
            </p:cNvSpPr>
            <p:nvPr/>
          </p:nvSpPr>
          <p:spPr bwMode="auto">
            <a:xfrm>
              <a:off x="3510" y="199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5" name="Oval 122"/>
            <p:cNvSpPr>
              <a:spLocks noChangeArrowheads="1"/>
            </p:cNvSpPr>
            <p:nvPr/>
          </p:nvSpPr>
          <p:spPr bwMode="auto">
            <a:xfrm>
              <a:off x="3402" y="1851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6" name="Oval 123"/>
            <p:cNvSpPr>
              <a:spLocks noChangeArrowheads="1"/>
            </p:cNvSpPr>
            <p:nvPr/>
          </p:nvSpPr>
          <p:spPr bwMode="auto">
            <a:xfrm>
              <a:off x="3402" y="199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27" name="Oval 124"/>
            <p:cNvSpPr>
              <a:spLocks noChangeArrowheads="1"/>
            </p:cNvSpPr>
            <p:nvPr/>
          </p:nvSpPr>
          <p:spPr bwMode="auto">
            <a:xfrm>
              <a:off x="3510" y="199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</p:grpSp>
      <p:grpSp>
        <p:nvGrpSpPr>
          <p:cNvPr id="9312" name="Group 125"/>
          <p:cNvGrpSpPr>
            <a:grpSpLocks/>
          </p:cNvGrpSpPr>
          <p:nvPr/>
        </p:nvGrpSpPr>
        <p:grpSpPr bwMode="auto">
          <a:xfrm>
            <a:off x="5314950" y="3676650"/>
            <a:ext cx="428625" cy="457200"/>
            <a:chOff x="3348" y="2316"/>
            <a:chExt cx="270" cy="288"/>
          </a:xfrm>
        </p:grpSpPr>
        <p:sp>
          <p:nvSpPr>
            <p:cNvPr id="9389" name="Freeform 126"/>
            <p:cNvSpPr>
              <a:spLocks/>
            </p:cNvSpPr>
            <p:nvPr/>
          </p:nvSpPr>
          <p:spPr bwMode="auto">
            <a:xfrm>
              <a:off x="3348" y="2316"/>
              <a:ext cx="264" cy="288"/>
            </a:xfrm>
            <a:custGeom>
              <a:avLst/>
              <a:gdLst>
                <a:gd name="T0" fmla="*/ 2147483647 w 187"/>
                <a:gd name="T1" fmla="*/ 110660032 h 228"/>
                <a:gd name="T2" fmla="*/ 2147483647 w 187"/>
                <a:gd name="T3" fmla="*/ 271532389 h 228"/>
                <a:gd name="T4" fmla="*/ 1 w 187"/>
                <a:gd name="T5" fmla="*/ 368636485 h 228"/>
                <a:gd name="T6" fmla="*/ 2147483647 w 187"/>
                <a:gd name="T7" fmla="*/ 465646086 h 228"/>
                <a:gd name="T8" fmla="*/ 2147483647 w 187"/>
                <a:gd name="T9" fmla="*/ 699365435 h 228"/>
                <a:gd name="T10" fmla="*/ 2147483647 w 187"/>
                <a:gd name="T11" fmla="*/ 732998997 h 228"/>
                <a:gd name="T12" fmla="*/ 2147483647 w 187"/>
                <a:gd name="T13" fmla="*/ 832275830 h 228"/>
                <a:gd name="T14" fmla="*/ 2147483647 w 187"/>
                <a:gd name="T15" fmla="*/ 732998997 h 228"/>
                <a:gd name="T16" fmla="*/ 2147483647 w 187"/>
                <a:gd name="T17" fmla="*/ 699365435 h 228"/>
                <a:gd name="T18" fmla="*/ 2147483647 w 187"/>
                <a:gd name="T19" fmla="*/ 209489266 h 228"/>
                <a:gd name="T20" fmla="*/ 2147483647 w 187"/>
                <a:gd name="T21" fmla="*/ 176565591 h 228"/>
                <a:gd name="T22" fmla="*/ 2147483647 w 187"/>
                <a:gd name="T23" fmla="*/ 74478261 h 228"/>
                <a:gd name="T24" fmla="*/ 2147483647 w 187"/>
                <a:gd name="T25" fmla="*/ 176565591 h 22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87"/>
                <a:gd name="T40" fmla="*/ 0 h 228"/>
                <a:gd name="T41" fmla="*/ 187 w 187"/>
                <a:gd name="T42" fmla="*/ 228 h 22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87" h="228">
                  <a:moveTo>
                    <a:pt x="76" y="28"/>
                  </a:moveTo>
                  <a:cubicBezTo>
                    <a:pt x="30" y="43"/>
                    <a:pt x="64" y="54"/>
                    <a:pt x="18" y="69"/>
                  </a:cubicBezTo>
                  <a:cubicBezTo>
                    <a:pt x="12" y="77"/>
                    <a:pt x="3" y="84"/>
                    <a:pt x="1" y="94"/>
                  </a:cubicBezTo>
                  <a:cubicBezTo>
                    <a:pt x="0" y="103"/>
                    <a:pt x="7" y="111"/>
                    <a:pt x="10" y="119"/>
                  </a:cubicBezTo>
                  <a:cubicBezTo>
                    <a:pt x="17" y="138"/>
                    <a:pt x="13" y="162"/>
                    <a:pt x="26" y="178"/>
                  </a:cubicBezTo>
                  <a:cubicBezTo>
                    <a:pt x="31" y="185"/>
                    <a:pt x="43" y="183"/>
                    <a:pt x="51" y="186"/>
                  </a:cubicBezTo>
                  <a:cubicBezTo>
                    <a:pt x="80" y="228"/>
                    <a:pt x="92" y="220"/>
                    <a:pt x="143" y="211"/>
                  </a:cubicBezTo>
                  <a:cubicBezTo>
                    <a:pt x="149" y="203"/>
                    <a:pt x="152" y="192"/>
                    <a:pt x="160" y="186"/>
                  </a:cubicBezTo>
                  <a:cubicBezTo>
                    <a:pt x="167" y="181"/>
                    <a:pt x="183" y="187"/>
                    <a:pt x="185" y="178"/>
                  </a:cubicBezTo>
                  <a:cubicBezTo>
                    <a:pt x="187" y="170"/>
                    <a:pt x="179" y="72"/>
                    <a:pt x="160" y="53"/>
                  </a:cubicBezTo>
                  <a:cubicBezTo>
                    <a:pt x="154" y="47"/>
                    <a:pt x="143" y="47"/>
                    <a:pt x="135" y="44"/>
                  </a:cubicBezTo>
                  <a:cubicBezTo>
                    <a:pt x="105" y="0"/>
                    <a:pt x="90" y="11"/>
                    <a:pt x="35" y="19"/>
                  </a:cubicBezTo>
                  <a:cubicBezTo>
                    <a:pt x="32" y="27"/>
                    <a:pt x="26" y="44"/>
                    <a:pt x="26" y="44"/>
                  </a:cubicBezTo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390" name="Oval 127"/>
            <p:cNvSpPr>
              <a:spLocks noChangeArrowheads="1"/>
            </p:cNvSpPr>
            <p:nvPr/>
          </p:nvSpPr>
          <p:spPr bwMode="auto">
            <a:xfrm>
              <a:off x="3425" y="248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1" name="Oval 128"/>
            <p:cNvSpPr>
              <a:spLocks noChangeArrowheads="1"/>
            </p:cNvSpPr>
            <p:nvPr/>
          </p:nvSpPr>
          <p:spPr bwMode="auto">
            <a:xfrm>
              <a:off x="3479" y="248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2" name="Oval 129"/>
            <p:cNvSpPr>
              <a:spLocks noChangeArrowheads="1"/>
            </p:cNvSpPr>
            <p:nvPr/>
          </p:nvSpPr>
          <p:spPr bwMode="auto">
            <a:xfrm>
              <a:off x="3479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3" name="Oval 130"/>
            <p:cNvSpPr>
              <a:spLocks noChangeArrowheads="1"/>
            </p:cNvSpPr>
            <p:nvPr/>
          </p:nvSpPr>
          <p:spPr bwMode="auto">
            <a:xfrm>
              <a:off x="3533" y="248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4" name="Oval 131"/>
            <p:cNvSpPr>
              <a:spLocks noChangeArrowheads="1"/>
            </p:cNvSpPr>
            <p:nvPr/>
          </p:nvSpPr>
          <p:spPr bwMode="auto">
            <a:xfrm>
              <a:off x="3425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5" name="Oval 132"/>
            <p:cNvSpPr>
              <a:spLocks noChangeArrowheads="1"/>
            </p:cNvSpPr>
            <p:nvPr/>
          </p:nvSpPr>
          <p:spPr bwMode="auto">
            <a:xfrm>
              <a:off x="3425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6" name="Oval 133"/>
            <p:cNvSpPr>
              <a:spLocks noChangeArrowheads="1"/>
            </p:cNvSpPr>
            <p:nvPr/>
          </p:nvSpPr>
          <p:spPr bwMode="auto">
            <a:xfrm>
              <a:off x="3533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7" name="Oval 134"/>
            <p:cNvSpPr>
              <a:spLocks noChangeArrowheads="1"/>
            </p:cNvSpPr>
            <p:nvPr/>
          </p:nvSpPr>
          <p:spPr bwMode="auto">
            <a:xfrm>
              <a:off x="3479" y="253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8" name="Oval 135"/>
            <p:cNvSpPr>
              <a:spLocks noChangeArrowheads="1"/>
            </p:cNvSpPr>
            <p:nvPr/>
          </p:nvSpPr>
          <p:spPr bwMode="auto">
            <a:xfrm>
              <a:off x="3479" y="2391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99" name="Oval 136"/>
            <p:cNvSpPr>
              <a:spLocks noChangeArrowheads="1"/>
            </p:cNvSpPr>
            <p:nvPr/>
          </p:nvSpPr>
          <p:spPr bwMode="auto">
            <a:xfrm>
              <a:off x="3533" y="253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0" name="Oval 137"/>
            <p:cNvSpPr>
              <a:spLocks noChangeArrowheads="1"/>
            </p:cNvSpPr>
            <p:nvPr/>
          </p:nvSpPr>
          <p:spPr bwMode="auto">
            <a:xfrm>
              <a:off x="3510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1" name="Oval 138"/>
            <p:cNvSpPr>
              <a:spLocks noChangeArrowheads="1"/>
            </p:cNvSpPr>
            <p:nvPr/>
          </p:nvSpPr>
          <p:spPr bwMode="auto">
            <a:xfrm>
              <a:off x="3510" y="2412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2" name="Oval 139"/>
            <p:cNvSpPr>
              <a:spLocks noChangeArrowheads="1"/>
            </p:cNvSpPr>
            <p:nvPr/>
          </p:nvSpPr>
          <p:spPr bwMode="auto">
            <a:xfrm>
              <a:off x="3510" y="2508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3" name="Oval 140"/>
            <p:cNvSpPr>
              <a:spLocks noChangeArrowheads="1"/>
            </p:cNvSpPr>
            <p:nvPr/>
          </p:nvSpPr>
          <p:spPr bwMode="auto">
            <a:xfrm>
              <a:off x="3402" y="2508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4" name="Oval 141"/>
            <p:cNvSpPr>
              <a:spLocks noChangeArrowheads="1"/>
            </p:cNvSpPr>
            <p:nvPr/>
          </p:nvSpPr>
          <p:spPr bwMode="auto">
            <a:xfrm>
              <a:off x="3402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5" name="Oval 142"/>
            <p:cNvSpPr>
              <a:spLocks noChangeArrowheads="1"/>
            </p:cNvSpPr>
            <p:nvPr/>
          </p:nvSpPr>
          <p:spPr bwMode="auto">
            <a:xfrm>
              <a:off x="3402" y="2412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6" name="Oval 143"/>
            <p:cNvSpPr>
              <a:spLocks noChangeArrowheads="1"/>
            </p:cNvSpPr>
            <p:nvPr/>
          </p:nvSpPr>
          <p:spPr bwMode="auto">
            <a:xfrm>
              <a:off x="3402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7" name="Oval 144"/>
            <p:cNvSpPr>
              <a:spLocks noChangeArrowheads="1"/>
            </p:cNvSpPr>
            <p:nvPr/>
          </p:nvSpPr>
          <p:spPr bwMode="auto">
            <a:xfrm>
              <a:off x="3348" y="2412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8" name="Oval 145"/>
            <p:cNvSpPr>
              <a:spLocks noChangeArrowheads="1"/>
            </p:cNvSpPr>
            <p:nvPr/>
          </p:nvSpPr>
          <p:spPr bwMode="auto">
            <a:xfrm>
              <a:off x="3348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09" name="Oval 146"/>
            <p:cNvSpPr>
              <a:spLocks noChangeArrowheads="1"/>
            </p:cNvSpPr>
            <p:nvPr/>
          </p:nvSpPr>
          <p:spPr bwMode="auto">
            <a:xfrm>
              <a:off x="3456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0" name="Oval 147"/>
            <p:cNvSpPr>
              <a:spLocks noChangeArrowheads="1"/>
            </p:cNvSpPr>
            <p:nvPr/>
          </p:nvSpPr>
          <p:spPr bwMode="auto">
            <a:xfrm>
              <a:off x="3456" y="2316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1" name="Oval 148"/>
            <p:cNvSpPr>
              <a:spLocks noChangeArrowheads="1"/>
            </p:cNvSpPr>
            <p:nvPr/>
          </p:nvSpPr>
          <p:spPr bwMode="auto">
            <a:xfrm>
              <a:off x="3402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2" name="Oval 149"/>
            <p:cNvSpPr>
              <a:spLocks noChangeArrowheads="1"/>
            </p:cNvSpPr>
            <p:nvPr/>
          </p:nvSpPr>
          <p:spPr bwMode="auto">
            <a:xfrm>
              <a:off x="3348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413" name="Oval 150"/>
            <p:cNvSpPr>
              <a:spLocks noChangeArrowheads="1"/>
            </p:cNvSpPr>
            <p:nvPr/>
          </p:nvSpPr>
          <p:spPr bwMode="auto">
            <a:xfrm>
              <a:off x="3564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</p:grpSp>
      <p:sp>
        <p:nvSpPr>
          <p:cNvPr id="9313" name="Line 151"/>
          <p:cNvSpPr>
            <a:spLocks noChangeShapeType="1"/>
          </p:cNvSpPr>
          <p:nvPr/>
        </p:nvSpPr>
        <p:spPr bwMode="auto">
          <a:xfrm flipV="1">
            <a:off x="3429000" y="4438650"/>
            <a:ext cx="257175" cy="76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14" name="Line 152"/>
          <p:cNvSpPr>
            <a:spLocks noChangeShapeType="1"/>
          </p:cNvSpPr>
          <p:nvPr/>
        </p:nvSpPr>
        <p:spPr bwMode="auto">
          <a:xfrm flipH="1" flipV="1">
            <a:off x="3182938" y="3860800"/>
            <a:ext cx="428625" cy="152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15" name="Line 153"/>
          <p:cNvSpPr>
            <a:spLocks noChangeShapeType="1"/>
          </p:cNvSpPr>
          <p:nvPr/>
        </p:nvSpPr>
        <p:spPr bwMode="auto">
          <a:xfrm flipV="1">
            <a:off x="3221038" y="3140075"/>
            <a:ext cx="171450" cy="152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3654" name="Line 154"/>
          <p:cNvSpPr>
            <a:spLocks noChangeShapeType="1"/>
          </p:cNvSpPr>
          <p:nvPr/>
        </p:nvSpPr>
        <p:spPr bwMode="auto">
          <a:xfrm flipV="1">
            <a:off x="5915025" y="3905250"/>
            <a:ext cx="428625" cy="76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17" name="Line 155"/>
          <p:cNvSpPr>
            <a:spLocks noChangeShapeType="1"/>
          </p:cNvSpPr>
          <p:nvPr/>
        </p:nvSpPr>
        <p:spPr bwMode="auto">
          <a:xfrm>
            <a:off x="5572125" y="3371850"/>
            <a:ext cx="0" cy="3048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3656" name="Line 156"/>
          <p:cNvSpPr>
            <a:spLocks noChangeShapeType="1"/>
          </p:cNvSpPr>
          <p:nvPr/>
        </p:nvSpPr>
        <p:spPr bwMode="auto">
          <a:xfrm flipV="1">
            <a:off x="6858000" y="3371850"/>
            <a:ext cx="257175" cy="228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19" name="Freeform 157" descr="Granito"/>
          <p:cNvSpPr>
            <a:spLocks/>
          </p:cNvSpPr>
          <p:nvPr/>
        </p:nvSpPr>
        <p:spPr bwMode="auto">
          <a:xfrm>
            <a:off x="6710363" y="4398963"/>
            <a:ext cx="985837" cy="701675"/>
          </a:xfrm>
          <a:custGeom>
            <a:avLst/>
            <a:gdLst>
              <a:gd name="T0" fmla="*/ 2147483647 w 552"/>
              <a:gd name="T1" fmla="*/ 2147483647 h 442"/>
              <a:gd name="T2" fmla="*/ 2147483647 w 552"/>
              <a:gd name="T3" fmla="*/ 2147483647 h 442"/>
              <a:gd name="T4" fmla="*/ 2147483647 w 552"/>
              <a:gd name="T5" fmla="*/ 2147483647 h 442"/>
              <a:gd name="T6" fmla="*/ 2147483647 w 552"/>
              <a:gd name="T7" fmla="*/ 2147483647 h 442"/>
              <a:gd name="T8" fmla="*/ 2147483647 w 552"/>
              <a:gd name="T9" fmla="*/ 2147483647 h 442"/>
              <a:gd name="T10" fmla="*/ 2147483647 w 552"/>
              <a:gd name="T11" fmla="*/ 2147483647 h 442"/>
              <a:gd name="T12" fmla="*/ 2147483647 w 552"/>
              <a:gd name="T13" fmla="*/ 2147483647 h 442"/>
              <a:gd name="T14" fmla="*/ 2147483647 w 552"/>
              <a:gd name="T15" fmla="*/ 2147483647 h 442"/>
              <a:gd name="T16" fmla="*/ 0 w 552"/>
              <a:gd name="T17" fmla="*/ 2147483647 h 442"/>
              <a:gd name="T18" fmla="*/ 2147483647 w 552"/>
              <a:gd name="T19" fmla="*/ 2147483647 h 442"/>
              <a:gd name="T20" fmla="*/ 2147483647 w 552"/>
              <a:gd name="T21" fmla="*/ 2147483647 h 442"/>
              <a:gd name="T22" fmla="*/ 2147483647 w 552"/>
              <a:gd name="T23" fmla="*/ 2147483647 h 442"/>
              <a:gd name="T24" fmla="*/ 2147483647 w 552"/>
              <a:gd name="T25" fmla="*/ 2147483647 h 442"/>
              <a:gd name="T26" fmla="*/ 2147483647 w 552"/>
              <a:gd name="T27" fmla="*/ 2147483647 h 442"/>
              <a:gd name="T28" fmla="*/ 2147483647 w 552"/>
              <a:gd name="T29" fmla="*/ 2147483647 h 442"/>
              <a:gd name="T30" fmla="*/ 2147483647 w 552"/>
              <a:gd name="T31" fmla="*/ 2147483647 h 442"/>
              <a:gd name="T32" fmla="*/ 2147483647 w 552"/>
              <a:gd name="T33" fmla="*/ 2147483647 h 442"/>
              <a:gd name="T34" fmla="*/ 2147483647 w 552"/>
              <a:gd name="T35" fmla="*/ 2147483647 h 442"/>
              <a:gd name="T36" fmla="*/ 2147483647 w 552"/>
              <a:gd name="T37" fmla="*/ 2147483647 h 442"/>
              <a:gd name="T38" fmla="*/ 2147483647 w 552"/>
              <a:gd name="T39" fmla="*/ 2147483647 h 44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552"/>
              <a:gd name="T61" fmla="*/ 0 h 442"/>
              <a:gd name="T62" fmla="*/ 552 w 552"/>
              <a:gd name="T63" fmla="*/ 442 h 44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552" h="442">
                <a:moveTo>
                  <a:pt x="325" y="38"/>
                </a:moveTo>
                <a:cubicBezTo>
                  <a:pt x="322" y="29"/>
                  <a:pt x="326" y="14"/>
                  <a:pt x="317" y="12"/>
                </a:cubicBezTo>
                <a:cubicBezTo>
                  <a:pt x="298" y="7"/>
                  <a:pt x="278" y="19"/>
                  <a:pt x="258" y="21"/>
                </a:cubicBezTo>
                <a:cubicBezTo>
                  <a:pt x="225" y="25"/>
                  <a:pt x="191" y="26"/>
                  <a:pt x="158" y="29"/>
                </a:cubicBezTo>
                <a:cubicBezTo>
                  <a:pt x="133" y="38"/>
                  <a:pt x="83" y="54"/>
                  <a:pt x="83" y="54"/>
                </a:cubicBezTo>
                <a:cubicBezTo>
                  <a:pt x="72" y="88"/>
                  <a:pt x="71" y="100"/>
                  <a:pt x="41" y="121"/>
                </a:cubicBezTo>
                <a:cubicBezTo>
                  <a:pt x="38" y="129"/>
                  <a:pt x="37" y="138"/>
                  <a:pt x="33" y="146"/>
                </a:cubicBezTo>
                <a:cubicBezTo>
                  <a:pt x="28" y="155"/>
                  <a:pt x="20" y="162"/>
                  <a:pt x="16" y="171"/>
                </a:cubicBezTo>
                <a:cubicBezTo>
                  <a:pt x="9" y="187"/>
                  <a:pt x="0" y="221"/>
                  <a:pt x="0" y="221"/>
                </a:cubicBezTo>
                <a:cubicBezTo>
                  <a:pt x="5" y="248"/>
                  <a:pt x="8" y="294"/>
                  <a:pt x="33" y="313"/>
                </a:cubicBezTo>
                <a:cubicBezTo>
                  <a:pt x="52" y="328"/>
                  <a:pt x="93" y="331"/>
                  <a:pt x="116" y="338"/>
                </a:cubicBezTo>
                <a:cubicBezTo>
                  <a:pt x="151" y="361"/>
                  <a:pt x="178" y="384"/>
                  <a:pt x="217" y="396"/>
                </a:cubicBezTo>
                <a:cubicBezTo>
                  <a:pt x="285" y="442"/>
                  <a:pt x="302" y="420"/>
                  <a:pt x="409" y="413"/>
                </a:cubicBezTo>
                <a:cubicBezTo>
                  <a:pt x="465" y="395"/>
                  <a:pt x="405" y="420"/>
                  <a:pt x="450" y="380"/>
                </a:cubicBezTo>
                <a:cubicBezTo>
                  <a:pt x="465" y="367"/>
                  <a:pt x="500" y="346"/>
                  <a:pt x="500" y="346"/>
                </a:cubicBezTo>
                <a:cubicBezTo>
                  <a:pt x="517" y="300"/>
                  <a:pt x="509" y="281"/>
                  <a:pt x="550" y="255"/>
                </a:cubicBezTo>
                <a:cubicBezTo>
                  <a:pt x="547" y="201"/>
                  <a:pt x="552" y="45"/>
                  <a:pt x="475" y="21"/>
                </a:cubicBezTo>
                <a:cubicBezTo>
                  <a:pt x="436" y="24"/>
                  <a:pt x="397" y="31"/>
                  <a:pt x="358" y="29"/>
                </a:cubicBezTo>
                <a:cubicBezTo>
                  <a:pt x="348" y="28"/>
                  <a:pt x="343" y="13"/>
                  <a:pt x="333" y="12"/>
                </a:cubicBezTo>
                <a:cubicBezTo>
                  <a:pt x="234" y="0"/>
                  <a:pt x="320" y="36"/>
                  <a:pt x="325" y="38"/>
                </a:cubicBezTo>
                <a:close/>
              </a:path>
            </a:pathLst>
          </a:cu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0" name="Freeform 158" descr="Mármore marrom"/>
          <p:cNvSpPr>
            <a:spLocks/>
          </p:cNvSpPr>
          <p:nvPr/>
        </p:nvSpPr>
        <p:spPr bwMode="auto">
          <a:xfrm>
            <a:off x="4948238" y="4514850"/>
            <a:ext cx="452437" cy="155575"/>
          </a:xfrm>
          <a:custGeom>
            <a:avLst/>
            <a:gdLst>
              <a:gd name="T0" fmla="*/ 2147483647 w 253"/>
              <a:gd name="T1" fmla="*/ 2147483647 h 98"/>
              <a:gd name="T2" fmla="*/ 2147483647 w 253"/>
              <a:gd name="T3" fmla="*/ 2147483647 h 98"/>
              <a:gd name="T4" fmla="*/ 2147483647 w 253"/>
              <a:gd name="T5" fmla="*/ 2147483647 h 98"/>
              <a:gd name="T6" fmla="*/ 2147483647 w 253"/>
              <a:gd name="T7" fmla="*/ 2147483647 h 98"/>
              <a:gd name="T8" fmla="*/ 2147483647 w 253"/>
              <a:gd name="T9" fmla="*/ 2147483647 h 98"/>
              <a:gd name="T10" fmla="*/ 2147483647 w 253"/>
              <a:gd name="T11" fmla="*/ 2147483647 h 98"/>
              <a:gd name="T12" fmla="*/ 2147483647 w 253"/>
              <a:gd name="T13" fmla="*/ 2147483647 h 98"/>
              <a:gd name="T14" fmla="*/ 2147483647 w 253"/>
              <a:gd name="T15" fmla="*/ 2147483647 h 98"/>
              <a:gd name="T16" fmla="*/ 2147483647 w 253"/>
              <a:gd name="T17" fmla="*/ 2147483647 h 9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3"/>
              <a:gd name="T28" fmla="*/ 0 h 98"/>
              <a:gd name="T29" fmla="*/ 253 w 253"/>
              <a:gd name="T30" fmla="*/ 98 h 9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3" h="98">
                <a:moveTo>
                  <a:pt x="25" y="10"/>
                </a:moveTo>
                <a:cubicBezTo>
                  <a:pt x="64" y="0"/>
                  <a:pt x="73" y="6"/>
                  <a:pt x="109" y="18"/>
                </a:cubicBezTo>
                <a:cubicBezTo>
                  <a:pt x="152" y="4"/>
                  <a:pt x="192" y="24"/>
                  <a:pt x="234" y="35"/>
                </a:cubicBezTo>
                <a:cubicBezTo>
                  <a:pt x="240" y="43"/>
                  <a:pt x="253" y="50"/>
                  <a:pt x="251" y="60"/>
                </a:cubicBezTo>
                <a:cubicBezTo>
                  <a:pt x="244" y="98"/>
                  <a:pt x="208" y="65"/>
                  <a:pt x="201" y="60"/>
                </a:cubicBezTo>
                <a:cubicBezTo>
                  <a:pt x="163" y="72"/>
                  <a:pt x="122" y="55"/>
                  <a:pt x="84" y="43"/>
                </a:cubicBezTo>
                <a:cubicBezTo>
                  <a:pt x="76" y="46"/>
                  <a:pt x="68" y="52"/>
                  <a:pt x="59" y="51"/>
                </a:cubicBezTo>
                <a:cubicBezTo>
                  <a:pt x="42" y="49"/>
                  <a:pt x="0" y="50"/>
                  <a:pt x="9" y="35"/>
                </a:cubicBezTo>
                <a:cubicBezTo>
                  <a:pt x="14" y="27"/>
                  <a:pt x="20" y="18"/>
                  <a:pt x="25" y="10"/>
                </a:cubicBezTo>
                <a:close/>
              </a:path>
            </a:pathLst>
          </a:cu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1" name="Freeform 159" descr="Mármore marrom"/>
          <p:cNvSpPr>
            <a:spLocks/>
          </p:cNvSpPr>
          <p:nvPr/>
        </p:nvSpPr>
        <p:spPr bwMode="auto">
          <a:xfrm>
            <a:off x="5146675" y="4743450"/>
            <a:ext cx="254000" cy="166688"/>
          </a:xfrm>
          <a:custGeom>
            <a:avLst/>
            <a:gdLst>
              <a:gd name="T0" fmla="*/ 2147483647 w 253"/>
              <a:gd name="T1" fmla="*/ 2147483647 h 98"/>
              <a:gd name="T2" fmla="*/ 2147483647 w 253"/>
              <a:gd name="T3" fmla="*/ 2147483647 h 98"/>
              <a:gd name="T4" fmla="*/ 2147483647 w 253"/>
              <a:gd name="T5" fmla="*/ 2147483647 h 98"/>
              <a:gd name="T6" fmla="*/ 2147483647 w 253"/>
              <a:gd name="T7" fmla="*/ 2147483647 h 98"/>
              <a:gd name="T8" fmla="*/ 2147483647 w 253"/>
              <a:gd name="T9" fmla="*/ 2147483647 h 98"/>
              <a:gd name="T10" fmla="*/ 2147483647 w 253"/>
              <a:gd name="T11" fmla="*/ 2147483647 h 98"/>
              <a:gd name="T12" fmla="*/ 2147483647 w 253"/>
              <a:gd name="T13" fmla="*/ 2147483647 h 98"/>
              <a:gd name="T14" fmla="*/ 2147483647 w 253"/>
              <a:gd name="T15" fmla="*/ 2147483647 h 98"/>
              <a:gd name="T16" fmla="*/ 2147483647 w 253"/>
              <a:gd name="T17" fmla="*/ 2147483647 h 9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3"/>
              <a:gd name="T28" fmla="*/ 0 h 98"/>
              <a:gd name="T29" fmla="*/ 253 w 253"/>
              <a:gd name="T30" fmla="*/ 98 h 9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3" h="98">
                <a:moveTo>
                  <a:pt x="25" y="10"/>
                </a:moveTo>
                <a:cubicBezTo>
                  <a:pt x="64" y="0"/>
                  <a:pt x="73" y="6"/>
                  <a:pt x="109" y="18"/>
                </a:cubicBezTo>
                <a:cubicBezTo>
                  <a:pt x="152" y="4"/>
                  <a:pt x="192" y="24"/>
                  <a:pt x="234" y="35"/>
                </a:cubicBezTo>
                <a:cubicBezTo>
                  <a:pt x="240" y="43"/>
                  <a:pt x="253" y="50"/>
                  <a:pt x="251" y="60"/>
                </a:cubicBezTo>
                <a:cubicBezTo>
                  <a:pt x="244" y="98"/>
                  <a:pt x="208" y="65"/>
                  <a:pt x="201" y="60"/>
                </a:cubicBezTo>
                <a:cubicBezTo>
                  <a:pt x="163" y="72"/>
                  <a:pt x="122" y="55"/>
                  <a:pt x="84" y="43"/>
                </a:cubicBezTo>
                <a:cubicBezTo>
                  <a:pt x="76" y="46"/>
                  <a:pt x="68" y="52"/>
                  <a:pt x="59" y="51"/>
                </a:cubicBezTo>
                <a:cubicBezTo>
                  <a:pt x="42" y="49"/>
                  <a:pt x="0" y="50"/>
                  <a:pt x="9" y="35"/>
                </a:cubicBezTo>
                <a:cubicBezTo>
                  <a:pt x="14" y="27"/>
                  <a:pt x="20" y="18"/>
                  <a:pt x="25" y="10"/>
                </a:cubicBezTo>
                <a:close/>
              </a:path>
            </a:pathLst>
          </a:cu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2" name="Freeform 160" descr="Mármore marrom"/>
          <p:cNvSpPr>
            <a:spLocks/>
          </p:cNvSpPr>
          <p:nvPr/>
        </p:nvSpPr>
        <p:spPr bwMode="auto">
          <a:xfrm>
            <a:off x="4889500" y="4652963"/>
            <a:ext cx="339725" cy="90487"/>
          </a:xfrm>
          <a:custGeom>
            <a:avLst/>
            <a:gdLst>
              <a:gd name="T0" fmla="*/ 2147483647 w 253"/>
              <a:gd name="T1" fmla="*/ 2147483647 h 98"/>
              <a:gd name="T2" fmla="*/ 2147483647 w 253"/>
              <a:gd name="T3" fmla="*/ 2147483647 h 98"/>
              <a:gd name="T4" fmla="*/ 2147483647 w 253"/>
              <a:gd name="T5" fmla="*/ 2147483647 h 98"/>
              <a:gd name="T6" fmla="*/ 2147483647 w 253"/>
              <a:gd name="T7" fmla="*/ 2147483647 h 98"/>
              <a:gd name="T8" fmla="*/ 2147483647 w 253"/>
              <a:gd name="T9" fmla="*/ 2147483647 h 98"/>
              <a:gd name="T10" fmla="*/ 2147483647 w 253"/>
              <a:gd name="T11" fmla="*/ 2147483647 h 98"/>
              <a:gd name="T12" fmla="*/ 2147483647 w 253"/>
              <a:gd name="T13" fmla="*/ 2147483647 h 98"/>
              <a:gd name="T14" fmla="*/ 2147483647 w 253"/>
              <a:gd name="T15" fmla="*/ 2147483647 h 98"/>
              <a:gd name="T16" fmla="*/ 2147483647 w 253"/>
              <a:gd name="T17" fmla="*/ 2147483647 h 9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3"/>
              <a:gd name="T28" fmla="*/ 0 h 98"/>
              <a:gd name="T29" fmla="*/ 253 w 253"/>
              <a:gd name="T30" fmla="*/ 98 h 9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3" h="98">
                <a:moveTo>
                  <a:pt x="25" y="10"/>
                </a:moveTo>
                <a:cubicBezTo>
                  <a:pt x="64" y="0"/>
                  <a:pt x="73" y="6"/>
                  <a:pt x="109" y="18"/>
                </a:cubicBezTo>
                <a:cubicBezTo>
                  <a:pt x="152" y="4"/>
                  <a:pt x="192" y="24"/>
                  <a:pt x="234" y="35"/>
                </a:cubicBezTo>
                <a:cubicBezTo>
                  <a:pt x="240" y="43"/>
                  <a:pt x="253" y="50"/>
                  <a:pt x="251" y="60"/>
                </a:cubicBezTo>
                <a:cubicBezTo>
                  <a:pt x="244" y="98"/>
                  <a:pt x="208" y="65"/>
                  <a:pt x="201" y="60"/>
                </a:cubicBezTo>
                <a:cubicBezTo>
                  <a:pt x="163" y="72"/>
                  <a:pt x="122" y="55"/>
                  <a:pt x="84" y="43"/>
                </a:cubicBezTo>
                <a:cubicBezTo>
                  <a:pt x="76" y="46"/>
                  <a:pt x="68" y="52"/>
                  <a:pt x="59" y="51"/>
                </a:cubicBezTo>
                <a:cubicBezTo>
                  <a:pt x="42" y="49"/>
                  <a:pt x="0" y="50"/>
                  <a:pt x="9" y="35"/>
                </a:cubicBezTo>
                <a:cubicBezTo>
                  <a:pt x="14" y="27"/>
                  <a:pt x="20" y="18"/>
                  <a:pt x="25" y="10"/>
                </a:cubicBezTo>
                <a:close/>
              </a:path>
            </a:pathLst>
          </a:cu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3" name="Freeform 161" descr="Mármore marrom"/>
          <p:cNvSpPr>
            <a:spLocks/>
          </p:cNvSpPr>
          <p:nvPr/>
        </p:nvSpPr>
        <p:spPr bwMode="auto">
          <a:xfrm>
            <a:off x="5318125" y="4667250"/>
            <a:ext cx="254000" cy="166688"/>
          </a:xfrm>
          <a:custGeom>
            <a:avLst/>
            <a:gdLst>
              <a:gd name="T0" fmla="*/ 2147483647 w 253"/>
              <a:gd name="T1" fmla="*/ 2147483647 h 98"/>
              <a:gd name="T2" fmla="*/ 2147483647 w 253"/>
              <a:gd name="T3" fmla="*/ 2147483647 h 98"/>
              <a:gd name="T4" fmla="*/ 2147483647 w 253"/>
              <a:gd name="T5" fmla="*/ 2147483647 h 98"/>
              <a:gd name="T6" fmla="*/ 2147483647 w 253"/>
              <a:gd name="T7" fmla="*/ 2147483647 h 98"/>
              <a:gd name="T8" fmla="*/ 2147483647 w 253"/>
              <a:gd name="T9" fmla="*/ 2147483647 h 98"/>
              <a:gd name="T10" fmla="*/ 2147483647 w 253"/>
              <a:gd name="T11" fmla="*/ 2147483647 h 98"/>
              <a:gd name="T12" fmla="*/ 2147483647 w 253"/>
              <a:gd name="T13" fmla="*/ 2147483647 h 98"/>
              <a:gd name="T14" fmla="*/ 2147483647 w 253"/>
              <a:gd name="T15" fmla="*/ 2147483647 h 98"/>
              <a:gd name="T16" fmla="*/ 2147483647 w 253"/>
              <a:gd name="T17" fmla="*/ 2147483647 h 9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3"/>
              <a:gd name="T28" fmla="*/ 0 h 98"/>
              <a:gd name="T29" fmla="*/ 253 w 253"/>
              <a:gd name="T30" fmla="*/ 98 h 9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3" h="98">
                <a:moveTo>
                  <a:pt x="25" y="10"/>
                </a:moveTo>
                <a:cubicBezTo>
                  <a:pt x="64" y="0"/>
                  <a:pt x="73" y="6"/>
                  <a:pt x="109" y="18"/>
                </a:cubicBezTo>
                <a:cubicBezTo>
                  <a:pt x="152" y="4"/>
                  <a:pt x="192" y="24"/>
                  <a:pt x="234" y="35"/>
                </a:cubicBezTo>
                <a:cubicBezTo>
                  <a:pt x="240" y="43"/>
                  <a:pt x="253" y="50"/>
                  <a:pt x="251" y="60"/>
                </a:cubicBezTo>
                <a:cubicBezTo>
                  <a:pt x="244" y="98"/>
                  <a:pt x="208" y="65"/>
                  <a:pt x="201" y="60"/>
                </a:cubicBezTo>
                <a:cubicBezTo>
                  <a:pt x="163" y="72"/>
                  <a:pt x="122" y="55"/>
                  <a:pt x="84" y="43"/>
                </a:cubicBezTo>
                <a:cubicBezTo>
                  <a:pt x="76" y="46"/>
                  <a:pt x="68" y="52"/>
                  <a:pt x="59" y="51"/>
                </a:cubicBezTo>
                <a:cubicBezTo>
                  <a:pt x="42" y="49"/>
                  <a:pt x="0" y="50"/>
                  <a:pt x="9" y="35"/>
                </a:cubicBezTo>
                <a:cubicBezTo>
                  <a:pt x="14" y="27"/>
                  <a:pt x="20" y="18"/>
                  <a:pt x="25" y="10"/>
                </a:cubicBezTo>
                <a:close/>
              </a:path>
            </a:pathLst>
          </a:cu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4" name="Freeform 162" descr="Mármore marrom"/>
          <p:cNvSpPr>
            <a:spLocks/>
          </p:cNvSpPr>
          <p:nvPr/>
        </p:nvSpPr>
        <p:spPr bwMode="auto">
          <a:xfrm>
            <a:off x="5489575" y="4576763"/>
            <a:ext cx="254000" cy="166687"/>
          </a:xfrm>
          <a:custGeom>
            <a:avLst/>
            <a:gdLst>
              <a:gd name="T0" fmla="*/ 2147483647 w 253"/>
              <a:gd name="T1" fmla="*/ 2147483647 h 98"/>
              <a:gd name="T2" fmla="*/ 2147483647 w 253"/>
              <a:gd name="T3" fmla="*/ 2147483647 h 98"/>
              <a:gd name="T4" fmla="*/ 2147483647 w 253"/>
              <a:gd name="T5" fmla="*/ 2147483647 h 98"/>
              <a:gd name="T6" fmla="*/ 2147483647 w 253"/>
              <a:gd name="T7" fmla="*/ 2147483647 h 98"/>
              <a:gd name="T8" fmla="*/ 2147483647 w 253"/>
              <a:gd name="T9" fmla="*/ 2147483647 h 98"/>
              <a:gd name="T10" fmla="*/ 2147483647 w 253"/>
              <a:gd name="T11" fmla="*/ 2147483647 h 98"/>
              <a:gd name="T12" fmla="*/ 2147483647 w 253"/>
              <a:gd name="T13" fmla="*/ 2147483647 h 98"/>
              <a:gd name="T14" fmla="*/ 2147483647 w 253"/>
              <a:gd name="T15" fmla="*/ 2147483647 h 98"/>
              <a:gd name="T16" fmla="*/ 2147483647 w 253"/>
              <a:gd name="T17" fmla="*/ 2147483647 h 9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3"/>
              <a:gd name="T28" fmla="*/ 0 h 98"/>
              <a:gd name="T29" fmla="*/ 253 w 253"/>
              <a:gd name="T30" fmla="*/ 98 h 9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3" h="98">
                <a:moveTo>
                  <a:pt x="25" y="10"/>
                </a:moveTo>
                <a:cubicBezTo>
                  <a:pt x="64" y="0"/>
                  <a:pt x="73" y="6"/>
                  <a:pt x="109" y="18"/>
                </a:cubicBezTo>
                <a:cubicBezTo>
                  <a:pt x="152" y="4"/>
                  <a:pt x="192" y="24"/>
                  <a:pt x="234" y="35"/>
                </a:cubicBezTo>
                <a:cubicBezTo>
                  <a:pt x="240" y="43"/>
                  <a:pt x="253" y="50"/>
                  <a:pt x="251" y="60"/>
                </a:cubicBezTo>
                <a:cubicBezTo>
                  <a:pt x="244" y="98"/>
                  <a:pt x="208" y="65"/>
                  <a:pt x="201" y="60"/>
                </a:cubicBezTo>
                <a:cubicBezTo>
                  <a:pt x="163" y="72"/>
                  <a:pt x="122" y="55"/>
                  <a:pt x="84" y="43"/>
                </a:cubicBezTo>
                <a:cubicBezTo>
                  <a:pt x="76" y="46"/>
                  <a:pt x="68" y="52"/>
                  <a:pt x="59" y="51"/>
                </a:cubicBezTo>
                <a:cubicBezTo>
                  <a:pt x="42" y="49"/>
                  <a:pt x="0" y="50"/>
                  <a:pt x="9" y="35"/>
                </a:cubicBezTo>
                <a:cubicBezTo>
                  <a:pt x="14" y="27"/>
                  <a:pt x="20" y="18"/>
                  <a:pt x="25" y="10"/>
                </a:cubicBezTo>
                <a:close/>
              </a:path>
            </a:pathLst>
          </a:cu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5" name="Line 163"/>
          <p:cNvSpPr>
            <a:spLocks noChangeShapeType="1"/>
          </p:cNvSpPr>
          <p:nvPr/>
        </p:nvSpPr>
        <p:spPr bwMode="auto">
          <a:xfrm flipH="1">
            <a:off x="5915025" y="4667250"/>
            <a:ext cx="6000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6" name="Line 164"/>
          <p:cNvSpPr>
            <a:spLocks noChangeShapeType="1"/>
          </p:cNvSpPr>
          <p:nvPr/>
        </p:nvSpPr>
        <p:spPr bwMode="auto">
          <a:xfrm flipH="1">
            <a:off x="3771900" y="4819650"/>
            <a:ext cx="942975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7" name="Freeform 165"/>
          <p:cNvSpPr>
            <a:spLocks/>
          </p:cNvSpPr>
          <p:nvPr/>
        </p:nvSpPr>
        <p:spPr bwMode="auto">
          <a:xfrm>
            <a:off x="1296988" y="5195888"/>
            <a:ext cx="1298575" cy="1065212"/>
          </a:xfrm>
          <a:custGeom>
            <a:avLst/>
            <a:gdLst>
              <a:gd name="T0" fmla="*/ 2147483647 w 727"/>
              <a:gd name="T1" fmla="*/ 2147483647 h 671"/>
              <a:gd name="T2" fmla="*/ 2147483647 w 727"/>
              <a:gd name="T3" fmla="*/ 2147483647 h 671"/>
              <a:gd name="T4" fmla="*/ 2147483647 w 727"/>
              <a:gd name="T5" fmla="*/ 2147483647 h 671"/>
              <a:gd name="T6" fmla="*/ 2147483647 w 727"/>
              <a:gd name="T7" fmla="*/ 2147483647 h 671"/>
              <a:gd name="T8" fmla="*/ 2147483647 w 727"/>
              <a:gd name="T9" fmla="*/ 2147483647 h 671"/>
              <a:gd name="T10" fmla="*/ 2147483647 w 727"/>
              <a:gd name="T11" fmla="*/ 2147483647 h 671"/>
              <a:gd name="T12" fmla="*/ 2147483647 w 727"/>
              <a:gd name="T13" fmla="*/ 2147483647 h 671"/>
              <a:gd name="T14" fmla="*/ 2147483647 w 727"/>
              <a:gd name="T15" fmla="*/ 2147483647 h 671"/>
              <a:gd name="T16" fmla="*/ 2147483647 w 727"/>
              <a:gd name="T17" fmla="*/ 2147483647 h 671"/>
              <a:gd name="T18" fmla="*/ 2147483647 w 727"/>
              <a:gd name="T19" fmla="*/ 2147483647 h 671"/>
              <a:gd name="T20" fmla="*/ 0 w 727"/>
              <a:gd name="T21" fmla="*/ 2147483647 h 671"/>
              <a:gd name="T22" fmla="*/ 2147483647 w 727"/>
              <a:gd name="T23" fmla="*/ 2147483647 h 671"/>
              <a:gd name="T24" fmla="*/ 2147483647 w 727"/>
              <a:gd name="T25" fmla="*/ 2147483647 h 671"/>
              <a:gd name="T26" fmla="*/ 2147483647 w 727"/>
              <a:gd name="T27" fmla="*/ 2147483647 h 671"/>
              <a:gd name="T28" fmla="*/ 2147483647 w 727"/>
              <a:gd name="T29" fmla="*/ 2147483647 h 671"/>
              <a:gd name="T30" fmla="*/ 2147483647 w 727"/>
              <a:gd name="T31" fmla="*/ 2147483647 h 671"/>
              <a:gd name="T32" fmla="*/ 2147483647 w 727"/>
              <a:gd name="T33" fmla="*/ 2147483647 h 671"/>
              <a:gd name="T34" fmla="*/ 2147483647 w 727"/>
              <a:gd name="T35" fmla="*/ 2147483647 h 671"/>
              <a:gd name="T36" fmla="*/ 2147483647 w 727"/>
              <a:gd name="T37" fmla="*/ 2147483647 h 671"/>
              <a:gd name="T38" fmla="*/ 2147483647 w 727"/>
              <a:gd name="T39" fmla="*/ 2147483647 h 671"/>
              <a:gd name="T40" fmla="*/ 2147483647 w 727"/>
              <a:gd name="T41" fmla="*/ 2147483647 h 671"/>
              <a:gd name="T42" fmla="*/ 2147483647 w 727"/>
              <a:gd name="T43" fmla="*/ 2147483647 h 671"/>
              <a:gd name="T44" fmla="*/ 2147483647 w 727"/>
              <a:gd name="T45" fmla="*/ 2147483647 h 671"/>
              <a:gd name="T46" fmla="*/ 2147483647 w 727"/>
              <a:gd name="T47" fmla="*/ 2147483647 h 671"/>
              <a:gd name="T48" fmla="*/ 2147483647 w 727"/>
              <a:gd name="T49" fmla="*/ 2147483647 h 671"/>
              <a:gd name="T50" fmla="*/ 2147483647 w 727"/>
              <a:gd name="T51" fmla="*/ 2147483647 h 671"/>
              <a:gd name="T52" fmla="*/ 2147483647 w 727"/>
              <a:gd name="T53" fmla="*/ 2147483647 h 671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727"/>
              <a:gd name="T82" fmla="*/ 0 h 671"/>
              <a:gd name="T83" fmla="*/ 727 w 727"/>
              <a:gd name="T84" fmla="*/ 671 h 671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727" h="671">
                <a:moveTo>
                  <a:pt x="493" y="36"/>
                </a:moveTo>
                <a:cubicBezTo>
                  <a:pt x="460" y="48"/>
                  <a:pt x="447" y="48"/>
                  <a:pt x="426" y="78"/>
                </a:cubicBezTo>
                <a:cubicBezTo>
                  <a:pt x="414" y="117"/>
                  <a:pt x="408" y="175"/>
                  <a:pt x="376" y="203"/>
                </a:cubicBezTo>
                <a:cubicBezTo>
                  <a:pt x="361" y="216"/>
                  <a:pt x="326" y="237"/>
                  <a:pt x="326" y="237"/>
                </a:cubicBezTo>
                <a:cubicBezTo>
                  <a:pt x="320" y="245"/>
                  <a:pt x="317" y="256"/>
                  <a:pt x="309" y="262"/>
                </a:cubicBezTo>
                <a:cubicBezTo>
                  <a:pt x="304" y="266"/>
                  <a:pt x="253" y="278"/>
                  <a:pt x="251" y="278"/>
                </a:cubicBezTo>
                <a:cubicBezTo>
                  <a:pt x="208" y="288"/>
                  <a:pt x="167" y="299"/>
                  <a:pt x="125" y="312"/>
                </a:cubicBezTo>
                <a:cubicBezTo>
                  <a:pt x="117" y="318"/>
                  <a:pt x="107" y="322"/>
                  <a:pt x="100" y="329"/>
                </a:cubicBezTo>
                <a:cubicBezTo>
                  <a:pt x="93" y="336"/>
                  <a:pt x="92" y="349"/>
                  <a:pt x="84" y="354"/>
                </a:cubicBezTo>
                <a:cubicBezTo>
                  <a:pt x="69" y="363"/>
                  <a:pt x="34" y="370"/>
                  <a:pt x="34" y="370"/>
                </a:cubicBezTo>
                <a:cubicBezTo>
                  <a:pt x="17" y="395"/>
                  <a:pt x="10" y="417"/>
                  <a:pt x="0" y="445"/>
                </a:cubicBezTo>
                <a:cubicBezTo>
                  <a:pt x="12" y="492"/>
                  <a:pt x="13" y="501"/>
                  <a:pt x="25" y="537"/>
                </a:cubicBezTo>
                <a:cubicBezTo>
                  <a:pt x="28" y="545"/>
                  <a:pt x="28" y="556"/>
                  <a:pt x="34" y="562"/>
                </a:cubicBezTo>
                <a:cubicBezTo>
                  <a:pt x="56" y="584"/>
                  <a:pt x="84" y="601"/>
                  <a:pt x="109" y="621"/>
                </a:cubicBezTo>
                <a:cubicBezTo>
                  <a:pt x="117" y="627"/>
                  <a:pt x="124" y="635"/>
                  <a:pt x="134" y="637"/>
                </a:cubicBezTo>
                <a:cubicBezTo>
                  <a:pt x="164" y="643"/>
                  <a:pt x="195" y="643"/>
                  <a:pt x="226" y="646"/>
                </a:cubicBezTo>
                <a:cubicBezTo>
                  <a:pt x="259" y="657"/>
                  <a:pt x="292" y="664"/>
                  <a:pt x="326" y="671"/>
                </a:cubicBezTo>
                <a:cubicBezTo>
                  <a:pt x="401" y="655"/>
                  <a:pt x="495" y="638"/>
                  <a:pt x="560" y="596"/>
                </a:cubicBezTo>
                <a:cubicBezTo>
                  <a:pt x="579" y="566"/>
                  <a:pt x="596" y="565"/>
                  <a:pt x="626" y="546"/>
                </a:cubicBezTo>
                <a:cubicBezTo>
                  <a:pt x="643" y="521"/>
                  <a:pt x="651" y="496"/>
                  <a:pt x="668" y="470"/>
                </a:cubicBezTo>
                <a:cubicBezTo>
                  <a:pt x="682" y="426"/>
                  <a:pt x="711" y="389"/>
                  <a:pt x="727" y="345"/>
                </a:cubicBezTo>
                <a:cubicBezTo>
                  <a:pt x="721" y="260"/>
                  <a:pt x="724" y="183"/>
                  <a:pt x="676" y="112"/>
                </a:cubicBezTo>
                <a:cubicBezTo>
                  <a:pt x="673" y="102"/>
                  <a:pt x="661" y="47"/>
                  <a:pt x="643" y="36"/>
                </a:cubicBezTo>
                <a:cubicBezTo>
                  <a:pt x="621" y="23"/>
                  <a:pt x="569" y="11"/>
                  <a:pt x="543" y="3"/>
                </a:cubicBezTo>
                <a:cubicBezTo>
                  <a:pt x="515" y="7"/>
                  <a:pt x="479" y="0"/>
                  <a:pt x="459" y="20"/>
                </a:cubicBezTo>
                <a:cubicBezTo>
                  <a:pt x="453" y="26"/>
                  <a:pt x="443" y="41"/>
                  <a:pt x="451" y="45"/>
                </a:cubicBezTo>
                <a:cubicBezTo>
                  <a:pt x="464" y="51"/>
                  <a:pt x="479" y="39"/>
                  <a:pt x="493" y="36"/>
                </a:cubicBezTo>
                <a:close/>
              </a:path>
            </a:pathLst>
          </a:custGeom>
          <a:solidFill>
            <a:srgbClr val="FFCC66"/>
          </a:soli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8" name="Freeform 166"/>
          <p:cNvSpPr>
            <a:spLocks/>
          </p:cNvSpPr>
          <p:nvPr/>
        </p:nvSpPr>
        <p:spPr bwMode="auto">
          <a:xfrm>
            <a:off x="4516438" y="5849938"/>
            <a:ext cx="2355850" cy="701675"/>
          </a:xfrm>
          <a:custGeom>
            <a:avLst/>
            <a:gdLst>
              <a:gd name="T0" fmla="*/ 2147483647 w 1319"/>
              <a:gd name="T1" fmla="*/ 2147483647 h 442"/>
              <a:gd name="T2" fmla="*/ 2147483647 w 1319"/>
              <a:gd name="T3" fmla="*/ 2147483647 h 442"/>
              <a:gd name="T4" fmla="*/ 2147483647 w 1319"/>
              <a:gd name="T5" fmla="*/ 2147483647 h 442"/>
              <a:gd name="T6" fmla="*/ 2147483647 w 1319"/>
              <a:gd name="T7" fmla="*/ 2147483647 h 442"/>
              <a:gd name="T8" fmla="*/ 2147483647 w 1319"/>
              <a:gd name="T9" fmla="*/ 0 h 442"/>
              <a:gd name="T10" fmla="*/ 2147483647 w 1319"/>
              <a:gd name="T11" fmla="*/ 2147483647 h 442"/>
              <a:gd name="T12" fmla="*/ 2147483647 w 1319"/>
              <a:gd name="T13" fmla="*/ 2147483647 h 442"/>
              <a:gd name="T14" fmla="*/ 2147483647 w 1319"/>
              <a:gd name="T15" fmla="*/ 2147483647 h 442"/>
              <a:gd name="T16" fmla="*/ 2147483647 w 1319"/>
              <a:gd name="T17" fmla="*/ 2147483647 h 442"/>
              <a:gd name="T18" fmla="*/ 2147483647 w 1319"/>
              <a:gd name="T19" fmla="*/ 2147483647 h 442"/>
              <a:gd name="T20" fmla="*/ 2147483647 w 1319"/>
              <a:gd name="T21" fmla="*/ 2147483647 h 442"/>
              <a:gd name="T22" fmla="*/ 2147483647 w 1319"/>
              <a:gd name="T23" fmla="*/ 2147483647 h 442"/>
              <a:gd name="T24" fmla="*/ 2147483647 w 1319"/>
              <a:gd name="T25" fmla="*/ 2147483647 h 442"/>
              <a:gd name="T26" fmla="*/ 2147483647 w 1319"/>
              <a:gd name="T27" fmla="*/ 2147483647 h 442"/>
              <a:gd name="T28" fmla="*/ 2147483647 w 1319"/>
              <a:gd name="T29" fmla="*/ 2147483647 h 442"/>
              <a:gd name="T30" fmla="*/ 0 w 1319"/>
              <a:gd name="T31" fmla="*/ 2147483647 h 442"/>
              <a:gd name="T32" fmla="*/ 2147483647 w 1319"/>
              <a:gd name="T33" fmla="*/ 2147483647 h 442"/>
              <a:gd name="T34" fmla="*/ 2147483647 w 1319"/>
              <a:gd name="T35" fmla="*/ 2147483647 h 442"/>
              <a:gd name="T36" fmla="*/ 2147483647 w 1319"/>
              <a:gd name="T37" fmla="*/ 2147483647 h 442"/>
              <a:gd name="T38" fmla="*/ 2147483647 w 1319"/>
              <a:gd name="T39" fmla="*/ 2147483647 h 442"/>
              <a:gd name="T40" fmla="*/ 2147483647 w 1319"/>
              <a:gd name="T41" fmla="*/ 2147483647 h 442"/>
              <a:gd name="T42" fmla="*/ 2147483647 w 1319"/>
              <a:gd name="T43" fmla="*/ 2147483647 h 442"/>
              <a:gd name="T44" fmla="*/ 2147483647 w 1319"/>
              <a:gd name="T45" fmla="*/ 2147483647 h 442"/>
              <a:gd name="T46" fmla="*/ 2147483647 w 1319"/>
              <a:gd name="T47" fmla="*/ 2147483647 h 442"/>
              <a:gd name="T48" fmla="*/ 2147483647 w 1319"/>
              <a:gd name="T49" fmla="*/ 2147483647 h 442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319"/>
              <a:gd name="T76" fmla="*/ 0 h 442"/>
              <a:gd name="T77" fmla="*/ 1319 w 1319"/>
              <a:gd name="T78" fmla="*/ 442 h 442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319" h="442">
                <a:moveTo>
                  <a:pt x="1319" y="276"/>
                </a:moveTo>
                <a:cubicBezTo>
                  <a:pt x="1307" y="201"/>
                  <a:pt x="1288" y="159"/>
                  <a:pt x="1211" y="134"/>
                </a:cubicBezTo>
                <a:cubicBezTo>
                  <a:pt x="1183" y="115"/>
                  <a:pt x="1176" y="94"/>
                  <a:pt x="1144" y="84"/>
                </a:cubicBezTo>
                <a:cubicBezTo>
                  <a:pt x="1097" y="52"/>
                  <a:pt x="1039" y="40"/>
                  <a:pt x="985" y="25"/>
                </a:cubicBezTo>
                <a:cubicBezTo>
                  <a:pt x="952" y="16"/>
                  <a:pt x="885" y="0"/>
                  <a:pt x="885" y="0"/>
                </a:cubicBezTo>
                <a:cubicBezTo>
                  <a:pt x="704" y="5"/>
                  <a:pt x="602" y="11"/>
                  <a:pt x="443" y="25"/>
                </a:cubicBezTo>
                <a:cubicBezTo>
                  <a:pt x="435" y="28"/>
                  <a:pt x="426" y="30"/>
                  <a:pt x="418" y="33"/>
                </a:cubicBezTo>
                <a:cubicBezTo>
                  <a:pt x="410" y="36"/>
                  <a:pt x="401" y="39"/>
                  <a:pt x="393" y="42"/>
                </a:cubicBezTo>
                <a:cubicBezTo>
                  <a:pt x="376" y="48"/>
                  <a:pt x="343" y="58"/>
                  <a:pt x="343" y="58"/>
                </a:cubicBezTo>
                <a:cubicBezTo>
                  <a:pt x="326" y="69"/>
                  <a:pt x="310" y="81"/>
                  <a:pt x="293" y="92"/>
                </a:cubicBezTo>
                <a:cubicBezTo>
                  <a:pt x="285" y="98"/>
                  <a:pt x="268" y="109"/>
                  <a:pt x="268" y="109"/>
                </a:cubicBezTo>
                <a:cubicBezTo>
                  <a:pt x="262" y="117"/>
                  <a:pt x="260" y="129"/>
                  <a:pt x="251" y="134"/>
                </a:cubicBezTo>
                <a:cubicBezTo>
                  <a:pt x="236" y="143"/>
                  <a:pt x="201" y="150"/>
                  <a:pt x="201" y="150"/>
                </a:cubicBezTo>
                <a:cubicBezTo>
                  <a:pt x="193" y="156"/>
                  <a:pt x="184" y="161"/>
                  <a:pt x="176" y="167"/>
                </a:cubicBezTo>
                <a:cubicBezTo>
                  <a:pt x="167" y="175"/>
                  <a:pt x="160" y="185"/>
                  <a:pt x="151" y="192"/>
                </a:cubicBezTo>
                <a:cubicBezTo>
                  <a:pt x="101" y="231"/>
                  <a:pt x="45" y="256"/>
                  <a:pt x="0" y="301"/>
                </a:cubicBezTo>
                <a:cubicBezTo>
                  <a:pt x="20" y="331"/>
                  <a:pt x="38" y="331"/>
                  <a:pt x="67" y="351"/>
                </a:cubicBezTo>
                <a:cubicBezTo>
                  <a:pt x="73" y="359"/>
                  <a:pt x="75" y="371"/>
                  <a:pt x="84" y="376"/>
                </a:cubicBezTo>
                <a:cubicBezTo>
                  <a:pt x="132" y="405"/>
                  <a:pt x="247" y="430"/>
                  <a:pt x="301" y="434"/>
                </a:cubicBezTo>
                <a:cubicBezTo>
                  <a:pt x="348" y="438"/>
                  <a:pt x="396" y="439"/>
                  <a:pt x="443" y="442"/>
                </a:cubicBezTo>
                <a:cubicBezTo>
                  <a:pt x="556" y="435"/>
                  <a:pt x="675" y="442"/>
                  <a:pt x="785" y="417"/>
                </a:cubicBezTo>
                <a:cubicBezTo>
                  <a:pt x="815" y="410"/>
                  <a:pt x="847" y="401"/>
                  <a:pt x="877" y="392"/>
                </a:cubicBezTo>
                <a:cubicBezTo>
                  <a:pt x="894" y="387"/>
                  <a:pt x="927" y="376"/>
                  <a:pt x="927" y="376"/>
                </a:cubicBezTo>
                <a:cubicBezTo>
                  <a:pt x="1018" y="314"/>
                  <a:pt x="1129" y="330"/>
                  <a:pt x="1236" y="326"/>
                </a:cubicBezTo>
                <a:cubicBezTo>
                  <a:pt x="1276" y="311"/>
                  <a:pt x="1286" y="309"/>
                  <a:pt x="1319" y="276"/>
                </a:cubicBezTo>
                <a:close/>
              </a:path>
            </a:pathLst>
          </a:custGeom>
          <a:gradFill rotWithShape="1">
            <a:gsLst>
              <a:gs pos="0">
                <a:srgbClr val="FFFF66"/>
              </a:gs>
              <a:gs pos="100000">
                <a:srgbClr val="76762F"/>
              </a:gs>
            </a:gsLst>
            <a:lin ang="2700000" scaled="1"/>
          </a:gra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29" name="Freeform 167"/>
          <p:cNvSpPr>
            <a:spLocks/>
          </p:cNvSpPr>
          <p:nvPr/>
        </p:nvSpPr>
        <p:spPr bwMode="auto">
          <a:xfrm>
            <a:off x="7124700" y="5346700"/>
            <a:ext cx="1495425" cy="1033463"/>
          </a:xfrm>
          <a:custGeom>
            <a:avLst/>
            <a:gdLst>
              <a:gd name="T0" fmla="*/ 2147483647 w 942"/>
              <a:gd name="T1" fmla="*/ 0 h 651"/>
              <a:gd name="T2" fmla="*/ 2147483647 w 942"/>
              <a:gd name="T3" fmla="*/ 2147483647 h 651"/>
              <a:gd name="T4" fmla="*/ 2147483647 w 942"/>
              <a:gd name="T5" fmla="*/ 2147483647 h 651"/>
              <a:gd name="T6" fmla="*/ 2147483647 w 942"/>
              <a:gd name="T7" fmla="*/ 2147483647 h 651"/>
              <a:gd name="T8" fmla="*/ 2147483647 w 942"/>
              <a:gd name="T9" fmla="*/ 2147483647 h 651"/>
              <a:gd name="T10" fmla="*/ 2147483647 w 942"/>
              <a:gd name="T11" fmla="*/ 2147483647 h 651"/>
              <a:gd name="T12" fmla="*/ 2147483647 w 942"/>
              <a:gd name="T13" fmla="*/ 2147483647 h 651"/>
              <a:gd name="T14" fmla="*/ 2147483647 w 942"/>
              <a:gd name="T15" fmla="*/ 2147483647 h 651"/>
              <a:gd name="T16" fmla="*/ 2147483647 w 942"/>
              <a:gd name="T17" fmla="*/ 2147483647 h 651"/>
              <a:gd name="T18" fmla="*/ 2147483647 w 942"/>
              <a:gd name="T19" fmla="*/ 2147483647 h 651"/>
              <a:gd name="T20" fmla="*/ 2147483647 w 942"/>
              <a:gd name="T21" fmla="*/ 2147483647 h 651"/>
              <a:gd name="T22" fmla="*/ 2147483647 w 942"/>
              <a:gd name="T23" fmla="*/ 2147483647 h 651"/>
              <a:gd name="T24" fmla="*/ 2147483647 w 942"/>
              <a:gd name="T25" fmla="*/ 2147483647 h 651"/>
              <a:gd name="T26" fmla="*/ 2147483647 w 942"/>
              <a:gd name="T27" fmla="*/ 2147483647 h 651"/>
              <a:gd name="T28" fmla="*/ 2147483647 w 942"/>
              <a:gd name="T29" fmla="*/ 2147483647 h 651"/>
              <a:gd name="T30" fmla="*/ 2147483647 w 942"/>
              <a:gd name="T31" fmla="*/ 2147483647 h 651"/>
              <a:gd name="T32" fmla="*/ 2147483647 w 942"/>
              <a:gd name="T33" fmla="*/ 2147483647 h 651"/>
              <a:gd name="T34" fmla="*/ 2147483647 w 942"/>
              <a:gd name="T35" fmla="*/ 2147483647 h 651"/>
              <a:gd name="T36" fmla="*/ 2147483647 w 942"/>
              <a:gd name="T37" fmla="*/ 2147483647 h 651"/>
              <a:gd name="T38" fmla="*/ 2147483647 w 942"/>
              <a:gd name="T39" fmla="*/ 2147483647 h 651"/>
              <a:gd name="T40" fmla="*/ 2147483647 w 942"/>
              <a:gd name="T41" fmla="*/ 2147483647 h 651"/>
              <a:gd name="T42" fmla="*/ 2147483647 w 942"/>
              <a:gd name="T43" fmla="*/ 2147483647 h 651"/>
              <a:gd name="T44" fmla="*/ 2147483647 w 942"/>
              <a:gd name="T45" fmla="*/ 2147483647 h 651"/>
              <a:gd name="T46" fmla="*/ 2147483647 w 942"/>
              <a:gd name="T47" fmla="*/ 2147483647 h 651"/>
              <a:gd name="T48" fmla="*/ 2147483647 w 942"/>
              <a:gd name="T49" fmla="*/ 0 h 65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942"/>
              <a:gd name="T76" fmla="*/ 0 h 651"/>
              <a:gd name="T77" fmla="*/ 942 w 942"/>
              <a:gd name="T78" fmla="*/ 651 h 651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942" h="651">
                <a:moveTo>
                  <a:pt x="424" y="0"/>
                </a:moveTo>
                <a:cubicBezTo>
                  <a:pt x="319" y="22"/>
                  <a:pt x="216" y="5"/>
                  <a:pt x="124" y="58"/>
                </a:cubicBezTo>
                <a:cubicBezTo>
                  <a:pt x="98" y="121"/>
                  <a:pt x="128" y="51"/>
                  <a:pt x="92" y="116"/>
                </a:cubicBezTo>
                <a:cubicBezTo>
                  <a:pt x="73" y="150"/>
                  <a:pt x="46" y="161"/>
                  <a:pt x="22" y="193"/>
                </a:cubicBezTo>
                <a:cubicBezTo>
                  <a:pt x="0" y="254"/>
                  <a:pt x="36" y="331"/>
                  <a:pt x="86" y="375"/>
                </a:cubicBezTo>
                <a:cubicBezTo>
                  <a:pt x="101" y="416"/>
                  <a:pt x="115" y="446"/>
                  <a:pt x="161" y="459"/>
                </a:cubicBezTo>
                <a:cubicBezTo>
                  <a:pt x="178" y="501"/>
                  <a:pt x="197" y="520"/>
                  <a:pt x="245" y="534"/>
                </a:cubicBezTo>
                <a:cubicBezTo>
                  <a:pt x="291" y="562"/>
                  <a:pt x="344" y="569"/>
                  <a:pt x="396" y="584"/>
                </a:cubicBezTo>
                <a:cubicBezTo>
                  <a:pt x="475" y="631"/>
                  <a:pt x="544" y="644"/>
                  <a:pt x="640" y="651"/>
                </a:cubicBezTo>
                <a:cubicBezTo>
                  <a:pt x="697" y="647"/>
                  <a:pt x="761" y="647"/>
                  <a:pt x="819" y="634"/>
                </a:cubicBezTo>
                <a:cubicBezTo>
                  <a:pt x="838" y="630"/>
                  <a:pt x="875" y="618"/>
                  <a:pt x="875" y="618"/>
                </a:cubicBezTo>
                <a:cubicBezTo>
                  <a:pt x="904" y="577"/>
                  <a:pt x="924" y="582"/>
                  <a:pt x="942" y="538"/>
                </a:cubicBezTo>
                <a:cubicBezTo>
                  <a:pt x="891" y="507"/>
                  <a:pt x="839" y="512"/>
                  <a:pt x="780" y="495"/>
                </a:cubicBezTo>
                <a:cubicBezTo>
                  <a:pt x="714" y="456"/>
                  <a:pt x="631" y="455"/>
                  <a:pt x="556" y="434"/>
                </a:cubicBezTo>
                <a:cubicBezTo>
                  <a:pt x="522" y="389"/>
                  <a:pt x="517" y="375"/>
                  <a:pt x="461" y="359"/>
                </a:cubicBezTo>
                <a:cubicBezTo>
                  <a:pt x="455" y="351"/>
                  <a:pt x="452" y="340"/>
                  <a:pt x="443" y="334"/>
                </a:cubicBezTo>
                <a:cubicBezTo>
                  <a:pt x="435" y="328"/>
                  <a:pt x="422" y="331"/>
                  <a:pt x="415" y="325"/>
                </a:cubicBezTo>
                <a:cubicBezTo>
                  <a:pt x="367" y="282"/>
                  <a:pt x="449" y="313"/>
                  <a:pt x="377" y="292"/>
                </a:cubicBezTo>
                <a:cubicBezTo>
                  <a:pt x="373" y="284"/>
                  <a:pt x="375" y="273"/>
                  <a:pt x="368" y="267"/>
                </a:cubicBezTo>
                <a:cubicBezTo>
                  <a:pt x="352" y="253"/>
                  <a:pt x="312" y="234"/>
                  <a:pt x="312" y="234"/>
                </a:cubicBezTo>
                <a:cubicBezTo>
                  <a:pt x="308" y="226"/>
                  <a:pt x="308" y="216"/>
                  <a:pt x="301" y="209"/>
                </a:cubicBezTo>
                <a:cubicBezTo>
                  <a:pt x="295" y="201"/>
                  <a:pt x="276" y="202"/>
                  <a:pt x="273" y="192"/>
                </a:cubicBezTo>
                <a:cubicBezTo>
                  <a:pt x="256" y="99"/>
                  <a:pt x="267" y="111"/>
                  <a:pt x="330" y="100"/>
                </a:cubicBezTo>
                <a:cubicBezTo>
                  <a:pt x="360" y="81"/>
                  <a:pt x="379" y="60"/>
                  <a:pt x="415" y="50"/>
                </a:cubicBezTo>
                <a:cubicBezTo>
                  <a:pt x="439" y="18"/>
                  <a:pt x="436" y="34"/>
                  <a:pt x="424" y="0"/>
                </a:cubicBezTo>
                <a:close/>
              </a:path>
            </a:pathLst>
          </a:custGeom>
          <a:gradFill rotWithShape="1">
            <a:gsLst>
              <a:gs pos="0">
                <a:srgbClr val="FFFF66"/>
              </a:gs>
              <a:gs pos="100000">
                <a:srgbClr val="76762F"/>
              </a:gs>
            </a:gsLst>
            <a:lin ang="2700000" scaled="1"/>
          </a:gra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30" name="Freeform 168"/>
          <p:cNvSpPr>
            <a:spLocks/>
          </p:cNvSpPr>
          <p:nvPr/>
        </p:nvSpPr>
        <p:spPr bwMode="auto">
          <a:xfrm>
            <a:off x="85725" y="4210050"/>
            <a:ext cx="1789113" cy="503238"/>
          </a:xfrm>
          <a:custGeom>
            <a:avLst/>
            <a:gdLst>
              <a:gd name="T0" fmla="*/ 2147483647 w 1002"/>
              <a:gd name="T1" fmla="*/ 0 h 317"/>
              <a:gd name="T2" fmla="*/ 2147483647 w 1002"/>
              <a:gd name="T3" fmla="*/ 2147483647 h 317"/>
              <a:gd name="T4" fmla="*/ 2147483647 w 1002"/>
              <a:gd name="T5" fmla="*/ 2147483647 h 317"/>
              <a:gd name="T6" fmla="*/ 2147483647 w 1002"/>
              <a:gd name="T7" fmla="*/ 2147483647 h 317"/>
              <a:gd name="T8" fmla="*/ 2147483647 w 1002"/>
              <a:gd name="T9" fmla="*/ 2147483647 h 317"/>
              <a:gd name="T10" fmla="*/ 2147483647 w 1002"/>
              <a:gd name="T11" fmla="*/ 2147483647 h 317"/>
              <a:gd name="T12" fmla="*/ 2147483647 w 1002"/>
              <a:gd name="T13" fmla="*/ 2147483647 h 317"/>
              <a:gd name="T14" fmla="*/ 0 w 1002"/>
              <a:gd name="T15" fmla="*/ 2147483647 h 3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002"/>
              <a:gd name="T25" fmla="*/ 0 h 317"/>
              <a:gd name="T26" fmla="*/ 1002 w 1002"/>
              <a:gd name="T27" fmla="*/ 317 h 31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002" h="317">
                <a:moveTo>
                  <a:pt x="1002" y="0"/>
                </a:moveTo>
                <a:cubicBezTo>
                  <a:pt x="985" y="5"/>
                  <a:pt x="962" y="2"/>
                  <a:pt x="952" y="16"/>
                </a:cubicBezTo>
                <a:cubicBezTo>
                  <a:pt x="935" y="42"/>
                  <a:pt x="889" y="74"/>
                  <a:pt x="860" y="83"/>
                </a:cubicBezTo>
                <a:cubicBezTo>
                  <a:pt x="832" y="92"/>
                  <a:pt x="805" y="99"/>
                  <a:pt x="777" y="108"/>
                </a:cubicBezTo>
                <a:cubicBezTo>
                  <a:pt x="696" y="163"/>
                  <a:pt x="578" y="177"/>
                  <a:pt x="485" y="183"/>
                </a:cubicBezTo>
                <a:cubicBezTo>
                  <a:pt x="382" y="201"/>
                  <a:pt x="284" y="240"/>
                  <a:pt x="184" y="267"/>
                </a:cubicBezTo>
                <a:cubicBezTo>
                  <a:pt x="139" y="279"/>
                  <a:pt x="96" y="298"/>
                  <a:pt x="51" y="308"/>
                </a:cubicBezTo>
                <a:cubicBezTo>
                  <a:pt x="34" y="312"/>
                  <a:pt x="0" y="317"/>
                  <a:pt x="0" y="31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31" name="Freeform 169"/>
          <p:cNvSpPr>
            <a:spLocks/>
          </p:cNvSpPr>
          <p:nvPr/>
        </p:nvSpPr>
        <p:spPr bwMode="auto">
          <a:xfrm>
            <a:off x="-19050" y="4656138"/>
            <a:ext cx="571500" cy="346075"/>
          </a:xfrm>
          <a:custGeom>
            <a:avLst/>
            <a:gdLst>
              <a:gd name="T0" fmla="*/ 2147483647 w 320"/>
              <a:gd name="T1" fmla="*/ 2147483647 h 218"/>
              <a:gd name="T2" fmla="*/ 2147483647 w 320"/>
              <a:gd name="T3" fmla="*/ 2147483647 h 218"/>
              <a:gd name="T4" fmla="*/ 2147483647 w 320"/>
              <a:gd name="T5" fmla="*/ 2147483647 h 218"/>
              <a:gd name="T6" fmla="*/ 2147483647 w 320"/>
              <a:gd name="T7" fmla="*/ 2147483647 h 218"/>
              <a:gd name="T8" fmla="*/ 2147483647 w 320"/>
              <a:gd name="T9" fmla="*/ 2147483647 h 218"/>
              <a:gd name="T10" fmla="*/ 2147483647 w 320"/>
              <a:gd name="T11" fmla="*/ 2147483647 h 21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20"/>
              <a:gd name="T19" fmla="*/ 0 h 218"/>
              <a:gd name="T20" fmla="*/ 320 w 320"/>
              <a:gd name="T21" fmla="*/ 218 h 21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20" h="218">
                <a:moveTo>
                  <a:pt x="36" y="9"/>
                </a:moveTo>
                <a:cubicBezTo>
                  <a:pt x="120" y="36"/>
                  <a:pt x="0" y="0"/>
                  <a:pt x="220" y="26"/>
                </a:cubicBezTo>
                <a:cubicBezTo>
                  <a:pt x="237" y="28"/>
                  <a:pt x="270" y="42"/>
                  <a:pt x="270" y="42"/>
                </a:cubicBezTo>
                <a:cubicBezTo>
                  <a:pt x="306" y="67"/>
                  <a:pt x="307" y="94"/>
                  <a:pt x="320" y="134"/>
                </a:cubicBezTo>
                <a:cubicBezTo>
                  <a:pt x="300" y="197"/>
                  <a:pt x="226" y="187"/>
                  <a:pt x="170" y="193"/>
                </a:cubicBezTo>
                <a:cubicBezTo>
                  <a:pt x="117" y="210"/>
                  <a:pt x="86" y="218"/>
                  <a:pt x="28" y="218"/>
                </a:cubicBezTo>
              </a:path>
            </a:pathLst>
          </a:custGeom>
          <a:gradFill rotWithShape="1">
            <a:gsLst>
              <a:gs pos="0">
                <a:srgbClr val="FFFF66"/>
              </a:gs>
              <a:gs pos="100000">
                <a:srgbClr val="76762F"/>
              </a:gs>
            </a:gsLst>
            <a:lin ang="2700000" scaled="1"/>
          </a:gra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9332" name="Freeform 170"/>
          <p:cNvSpPr>
            <a:spLocks/>
          </p:cNvSpPr>
          <p:nvPr/>
        </p:nvSpPr>
        <p:spPr bwMode="auto">
          <a:xfrm>
            <a:off x="8201025" y="3933825"/>
            <a:ext cx="2085975" cy="885825"/>
          </a:xfrm>
          <a:custGeom>
            <a:avLst/>
            <a:gdLst>
              <a:gd name="T0" fmla="*/ 0 w 1168"/>
              <a:gd name="T1" fmla="*/ 0 h 558"/>
              <a:gd name="T2" fmla="*/ 2147483647 w 1168"/>
              <a:gd name="T3" fmla="*/ 2147483647 h 558"/>
              <a:gd name="T4" fmla="*/ 2147483647 w 1168"/>
              <a:gd name="T5" fmla="*/ 2147483647 h 558"/>
              <a:gd name="T6" fmla="*/ 2147483647 w 1168"/>
              <a:gd name="T7" fmla="*/ 2147483647 h 558"/>
              <a:gd name="T8" fmla="*/ 2147483647 w 1168"/>
              <a:gd name="T9" fmla="*/ 2147483647 h 558"/>
              <a:gd name="T10" fmla="*/ 2147483647 w 1168"/>
              <a:gd name="T11" fmla="*/ 2147483647 h 558"/>
              <a:gd name="T12" fmla="*/ 2147483647 w 1168"/>
              <a:gd name="T13" fmla="*/ 2147483647 h 558"/>
              <a:gd name="T14" fmla="*/ 2147483647 w 1168"/>
              <a:gd name="T15" fmla="*/ 2147483647 h 558"/>
              <a:gd name="T16" fmla="*/ 2147483647 w 1168"/>
              <a:gd name="T17" fmla="*/ 2147483647 h 55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68"/>
              <a:gd name="T28" fmla="*/ 0 h 558"/>
              <a:gd name="T29" fmla="*/ 1168 w 1168"/>
              <a:gd name="T30" fmla="*/ 558 h 55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68" h="558">
                <a:moveTo>
                  <a:pt x="0" y="0"/>
                </a:moveTo>
                <a:cubicBezTo>
                  <a:pt x="13" y="82"/>
                  <a:pt x="12" y="115"/>
                  <a:pt x="58" y="184"/>
                </a:cubicBezTo>
                <a:cubicBezTo>
                  <a:pt x="79" y="216"/>
                  <a:pt x="81" y="231"/>
                  <a:pt x="117" y="242"/>
                </a:cubicBezTo>
                <a:cubicBezTo>
                  <a:pt x="167" y="276"/>
                  <a:pt x="218" y="302"/>
                  <a:pt x="267" y="334"/>
                </a:cubicBezTo>
                <a:cubicBezTo>
                  <a:pt x="292" y="373"/>
                  <a:pt x="344" y="395"/>
                  <a:pt x="384" y="418"/>
                </a:cubicBezTo>
                <a:cubicBezTo>
                  <a:pt x="401" y="428"/>
                  <a:pt x="417" y="440"/>
                  <a:pt x="434" y="451"/>
                </a:cubicBezTo>
                <a:cubicBezTo>
                  <a:pt x="481" y="482"/>
                  <a:pt x="582" y="494"/>
                  <a:pt x="634" y="501"/>
                </a:cubicBezTo>
                <a:cubicBezTo>
                  <a:pt x="691" y="509"/>
                  <a:pt x="742" y="520"/>
                  <a:pt x="801" y="526"/>
                </a:cubicBezTo>
                <a:cubicBezTo>
                  <a:pt x="918" y="558"/>
                  <a:pt x="1050" y="551"/>
                  <a:pt x="1168" y="551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74955" name="Text Box 171"/>
          <p:cNvSpPr txBox="1">
            <a:spLocks noChangeArrowheads="1"/>
          </p:cNvSpPr>
          <p:nvPr/>
        </p:nvSpPr>
        <p:spPr bwMode="auto">
          <a:xfrm>
            <a:off x="428625" y="455930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tipo I</a:t>
            </a:r>
          </a:p>
        </p:txBody>
      </p:sp>
      <p:sp>
        <p:nvSpPr>
          <p:cNvPr id="374956" name="Text Box 172"/>
          <p:cNvSpPr txBox="1">
            <a:spLocks noChangeArrowheads="1"/>
          </p:cNvSpPr>
          <p:nvPr/>
        </p:nvSpPr>
        <p:spPr bwMode="auto">
          <a:xfrm>
            <a:off x="2743200" y="516890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tipo I</a:t>
            </a:r>
          </a:p>
        </p:txBody>
      </p:sp>
      <p:sp>
        <p:nvSpPr>
          <p:cNvPr id="374957" name="Text Box 173"/>
          <p:cNvSpPr txBox="1">
            <a:spLocks noChangeArrowheads="1"/>
          </p:cNvSpPr>
          <p:nvPr/>
        </p:nvSpPr>
        <p:spPr bwMode="auto">
          <a:xfrm>
            <a:off x="8143875" y="466725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tipo I</a:t>
            </a:r>
          </a:p>
        </p:txBody>
      </p:sp>
      <p:sp>
        <p:nvSpPr>
          <p:cNvPr id="374958" name="Text Box 174"/>
          <p:cNvSpPr txBox="1">
            <a:spLocks noChangeArrowheads="1"/>
          </p:cNvSpPr>
          <p:nvPr/>
        </p:nvSpPr>
        <p:spPr bwMode="auto">
          <a:xfrm>
            <a:off x="4972050" y="4972050"/>
            <a:ext cx="1714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solidFill>
                  <a:srgbClr val="333333"/>
                </a:solidFill>
                <a:cs typeface="Times New Roman" pitchFamily="18" charset="0"/>
              </a:rPr>
              <a:t>Célula tipo II</a:t>
            </a:r>
            <a:r>
              <a:rPr lang="pt-BR" sz="1600" b="1">
                <a:solidFill>
                  <a:srgbClr val="3333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 </a:t>
            </a:r>
          </a:p>
        </p:txBody>
      </p:sp>
      <p:sp>
        <p:nvSpPr>
          <p:cNvPr id="9337" name="Text Box 175"/>
          <p:cNvSpPr txBox="1">
            <a:spLocks noChangeArrowheads="1"/>
          </p:cNvSpPr>
          <p:nvPr/>
        </p:nvSpPr>
        <p:spPr bwMode="auto">
          <a:xfrm>
            <a:off x="6515100" y="4057650"/>
            <a:ext cx="154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>
                <a:solidFill>
                  <a:srgbClr val="333333"/>
                </a:solidFill>
                <a:cs typeface="Times New Roman" pitchFamily="18" charset="0"/>
              </a:rPr>
              <a:t>núcleo</a:t>
            </a:r>
          </a:p>
        </p:txBody>
      </p:sp>
      <p:sp>
        <p:nvSpPr>
          <p:cNvPr id="9338" name="Text Box 176"/>
          <p:cNvSpPr txBox="1">
            <a:spLocks noChangeArrowheads="1"/>
          </p:cNvSpPr>
          <p:nvPr/>
        </p:nvSpPr>
        <p:spPr bwMode="auto">
          <a:xfrm>
            <a:off x="1897063" y="3930650"/>
            <a:ext cx="1385887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pt-BR" altLang="pt-BR" sz="1600" b="1">
                <a:solidFill>
                  <a:srgbClr val="333333"/>
                </a:solidFill>
                <a:cs typeface="Times New Roman" pitchFamily="18" charset="0"/>
              </a:rPr>
              <a:t>Corpúsculo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pt-BR" altLang="pt-BR" sz="1600" b="1">
                <a:solidFill>
                  <a:srgbClr val="333333"/>
                </a:solidFill>
                <a:cs typeface="Times New Roman" pitchFamily="18" charset="0"/>
              </a:rPr>
              <a:t>lamelar</a:t>
            </a:r>
          </a:p>
        </p:txBody>
      </p:sp>
      <p:sp>
        <p:nvSpPr>
          <p:cNvPr id="9339" name="Text Box 177"/>
          <p:cNvSpPr txBox="1">
            <a:spLocks noChangeArrowheads="1"/>
          </p:cNvSpPr>
          <p:nvPr/>
        </p:nvSpPr>
        <p:spPr bwMode="auto">
          <a:xfrm>
            <a:off x="2743200" y="489585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1600" b="1">
                <a:solidFill>
                  <a:srgbClr val="333333"/>
                </a:solidFill>
                <a:cs typeface="Times New Roman" pitchFamily="18" charset="0"/>
              </a:rPr>
              <a:t>Golgi</a:t>
            </a:r>
          </a:p>
        </p:txBody>
      </p:sp>
      <p:sp>
        <p:nvSpPr>
          <p:cNvPr id="9340" name="Text Box 178"/>
          <p:cNvSpPr txBox="1">
            <a:spLocks noChangeArrowheads="1"/>
          </p:cNvSpPr>
          <p:nvPr/>
        </p:nvSpPr>
        <p:spPr bwMode="auto">
          <a:xfrm>
            <a:off x="3514725" y="3284538"/>
            <a:ext cx="21431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1600">
                <a:solidFill>
                  <a:srgbClr val="333333"/>
                </a:solidFill>
                <a:cs typeface="Times New Roman" pitchFamily="18" charset="0"/>
              </a:rPr>
              <a:t>Corpos multivesiculares</a:t>
            </a:r>
          </a:p>
        </p:txBody>
      </p:sp>
      <p:sp>
        <p:nvSpPr>
          <p:cNvPr id="374964" name="Text Box 180"/>
          <p:cNvSpPr txBox="1">
            <a:spLocks noChangeArrowheads="1"/>
          </p:cNvSpPr>
          <p:nvPr/>
        </p:nvSpPr>
        <p:spPr bwMode="auto">
          <a:xfrm>
            <a:off x="7800975" y="238125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exocitose</a:t>
            </a:r>
          </a:p>
        </p:txBody>
      </p:sp>
      <p:sp>
        <p:nvSpPr>
          <p:cNvPr id="374966" name="Text Box 182"/>
          <p:cNvSpPr txBox="1">
            <a:spLocks noChangeArrowheads="1"/>
          </p:cNvSpPr>
          <p:nvPr/>
        </p:nvSpPr>
        <p:spPr bwMode="auto">
          <a:xfrm>
            <a:off x="8658225" y="196850"/>
            <a:ext cx="1543050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Película Tenso Ativa(</a:t>
            </a: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lipídio de camada única)</a:t>
            </a:r>
          </a:p>
        </p:txBody>
      </p:sp>
      <p:sp>
        <p:nvSpPr>
          <p:cNvPr id="374967" name="Text Box 183"/>
          <p:cNvSpPr txBox="1">
            <a:spLocks noChangeArrowheads="1"/>
          </p:cNvSpPr>
          <p:nvPr/>
        </p:nvSpPr>
        <p:spPr bwMode="auto">
          <a:xfrm>
            <a:off x="-85725" y="1527175"/>
            <a:ext cx="21431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mielina tubular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SP-A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SP-B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SP-C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fosfolipídio</a:t>
            </a:r>
          </a:p>
        </p:txBody>
      </p:sp>
      <p:sp>
        <p:nvSpPr>
          <p:cNvPr id="374968" name="Text Box 184"/>
          <p:cNvSpPr txBox="1">
            <a:spLocks noChangeArrowheads="1"/>
          </p:cNvSpPr>
          <p:nvPr/>
        </p:nvSpPr>
        <p:spPr bwMode="auto">
          <a:xfrm>
            <a:off x="-171450" y="5408613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hemácia</a:t>
            </a:r>
          </a:p>
        </p:txBody>
      </p:sp>
      <p:sp>
        <p:nvSpPr>
          <p:cNvPr id="374969" name="Text Box 185"/>
          <p:cNvSpPr txBox="1">
            <a:spLocks noChangeArrowheads="1"/>
          </p:cNvSpPr>
          <p:nvPr/>
        </p:nvSpPr>
        <p:spPr bwMode="auto">
          <a:xfrm>
            <a:off x="2571750" y="5276850"/>
            <a:ext cx="2314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endotelial capilar</a:t>
            </a:r>
          </a:p>
        </p:txBody>
      </p:sp>
      <p:sp>
        <p:nvSpPr>
          <p:cNvPr id="9346" name="Text Box 186"/>
          <p:cNvSpPr txBox="1">
            <a:spLocks noChangeArrowheads="1"/>
          </p:cNvSpPr>
          <p:nvPr/>
        </p:nvSpPr>
        <p:spPr bwMode="auto">
          <a:xfrm>
            <a:off x="4286250" y="4210050"/>
            <a:ext cx="154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>
                <a:solidFill>
                  <a:srgbClr val="333333"/>
                </a:solidFill>
                <a:cs typeface="Times New Roman" pitchFamily="18" charset="0"/>
              </a:rPr>
              <a:t>R E rugoso</a:t>
            </a:r>
          </a:p>
        </p:txBody>
      </p:sp>
      <p:sp>
        <p:nvSpPr>
          <p:cNvPr id="9347" name="Freeform 187" descr="5%"/>
          <p:cNvSpPr>
            <a:spLocks/>
          </p:cNvSpPr>
          <p:nvPr/>
        </p:nvSpPr>
        <p:spPr bwMode="auto">
          <a:xfrm>
            <a:off x="-22225" y="4875213"/>
            <a:ext cx="8074025" cy="1597025"/>
          </a:xfrm>
          <a:custGeom>
            <a:avLst/>
            <a:gdLst>
              <a:gd name="T0" fmla="*/ 2147483647 w 5086"/>
              <a:gd name="T1" fmla="*/ 2147483647 h 1006"/>
              <a:gd name="T2" fmla="*/ 2147483647 w 5086"/>
              <a:gd name="T3" fmla="*/ 2147483647 h 1006"/>
              <a:gd name="T4" fmla="*/ 2147483647 w 5086"/>
              <a:gd name="T5" fmla="*/ 2147483647 h 1006"/>
              <a:gd name="T6" fmla="*/ 2147483647 w 5086"/>
              <a:gd name="T7" fmla="*/ 2147483647 h 1006"/>
              <a:gd name="T8" fmla="*/ 2147483647 w 5086"/>
              <a:gd name="T9" fmla="*/ 2147483647 h 1006"/>
              <a:gd name="T10" fmla="*/ 2147483647 w 5086"/>
              <a:gd name="T11" fmla="*/ 2147483647 h 1006"/>
              <a:gd name="T12" fmla="*/ 2147483647 w 5086"/>
              <a:gd name="T13" fmla="*/ 2147483647 h 1006"/>
              <a:gd name="T14" fmla="*/ 2147483647 w 5086"/>
              <a:gd name="T15" fmla="*/ 2147483647 h 1006"/>
              <a:gd name="T16" fmla="*/ 2147483647 w 5086"/>
              <a:gd name="T17" fmla="*/ 2147483647 h 1006"/>
              <a:gd name="T18" fmla="*/ 2147483647 w 5086"/>
              <a:gd name="T19" fmla="*/ 2147483647 h 1006"/>
              <a:gd name="T20" fmla="*/ 2147483647 w 5086"/>
              <a:gd name="T21" fmla="*/ 2147483647 h 1006"/>
              <a:gd name="T22" fmla="*/ 2147483647 w 5086"/>
              <a:gd name="T23" fmla="*/ 2147483647 h 1006"/>
              <a:gd name="T24" fmla="*/ 2147483647 w 5086"/>
              <a:gd name="T25" fmla="*/ 2147483647 h 1006"/>
              <a:gd name="T26" fmla="*/ 2147483647 w 5086"/>
              <a:gd name="T27" fmla="*/ 2147483647 h 1006"/>
              <a:gd name="T28" fmla="*/ 2147483647 w 5086"/>
              <a:gd name="T29" fmla="*/ 2147483647 h 1006"/>
              <a:gd name="T30" fmla="*/ 2147483647 w 5086"/>
              <a:gd name="T31" fmla="*/ 2147483647 h 1006"/>
              <a:gd name="T32" fmla="*/ 2147483647 w 5086"/>
              <a:gd name="T33" fmla="*/ 2147483647 h 1006"/>
              <a:gd name="T34" fmla="*/ 2147483647 w 5086"/>
              <a:gd name="T35" fmla="*/ 2147483647 h 1006"/>
              <a:gd name="T36" fmla="*/ 2147483647 w 5086"/>
              <a:gd name="T37" fmla="*/ 2147483647 h 1006"/>
              <a:gd name="T38" fmla="*/ 2147483647 w 5086"/>
              <a:gd name="T39" fmla="*/ 2147483647 h 1006"/>
              <a:gd name="T40" fmla="*/ 2147483647 w 5086"/>
              <a:gd name="T41" fmla="*/ 2147483647 h 1006"/>
              <a:gd name="T42" fmla="*/ 2147483647 w 5086"/>
              <a:gd name="T43" fmla="*/ 2147483647 h 1006"/>
              <a:gd name="T44" fmla="*/ 2147483647 w 5086"/>
              <a:gd name="T45" fmla="*/ 2147483647 h 1006"/>
              <a:gd name="T46" fmla="*/ 2147483647 w 5086"/>
              <a:gd name="T47" fmla="*/ 2147483647 h 1006"/>
              <a:gd name="T48" fmla="*/ 2147483647 w 5086"/>
              <a:gd name="T49" fmla="*/ 2147483647 h 1006"/>
              <a:gd name="T50" fmla="*/ 2147483647 w 5086"/>
              <a:gd name="T51" fmla="*/ 2147483647 h 1006"/>
              <a:gd name="T52" fmla="*/ 2147483647 w 5086"/>
              <a:gd name="T53" fmla="*/ 2147483647 h 1006"/>
              <a:gd name="T54" fmla="*/ 2147483647 w 5086"/>
              <a:gd name="T55" fmla="*/ 2147483647 h 1006"/>
              <a:gd name="T56" fmla="*/ 2147483647 w 5086"/>
              <a:gd name="T57" fmla="*/ 2147483647 h 1006"/>
              <a:gd name="T58" fmla="*/ 2147483647 w 5086"/>
              <a:gd name="T59" fmla="*/ 2147483647 h 1006"/>
              <a:gd name="T60" fmla="*/ 2147483647 w 5086"/>
              <a:gd name="T61" fmla="*/ 2147483647 h 1006"/>
              <a:gd name="T62" fmla="*/ 2147483647 w 5086"/>
              <a:gd name="T63" fmla="*/ 2147483647 h 1006"/>
              <a:gd name="T64" fmla="*/ 2147483647 w 5086"/>
              <a:gd name="T65" fmla="*/ 2147483647 h 1006"/>
              <a:gd name="T66" fmla="*/ 2147483647 w 5086"/>
              <a:gd name="T67" fmla="*/ 2147483647 h 1006"/>
              <a:gd name="T68" fmla="*/ 2147483647 w 5086"/>
              <a:gd name="T69" fmla="*/ 2147483647 h 1006"/>
              <a:gd name="T70" fmla="*/ 2147483647 w 5086"/>
              <a:gd name="T71" fmla="*/ 2147483647 h 1006"/>
              <a:gd name="T72" fmla="*/ 2147483647 w 5086"/>
              <a:gd name="T73" fmla="*/ 2147483647 h 1006"/>
              <a:gd name="T74" fmla="*/ 2147483647 w 5086"/>
              <a:gd name="T75" fmla="*/ 2147483647 h 1006"/>
              <a:gd name="T76" fmla="*/ 2147483647 w 5086"/>
              <a:gd name="T77" fmla="*/ 2147483647 h 1006"/>
              <a:gd name="T78" fmla="*/ 2147483647 w 5086"/>
              <a:gd name="T79" fmla="*/ 2147483647 h 1006"/>
              <a:gd name="T80" fmla="*/ 2147483647 w 5086"/>
              <a:gd name="T81" fmla="*/ 2147483647 h 1006"/>
              <a:gd name="T82" fmla="*/ 2147483647 w 5086"/>
              <a:gd name="T83" fmla="*/ 2147483647 h 1006"/>
              <a:gd name="T84" fmla="*/ 2147483647 w 5086"/>
              <a:gd name="T85" fmla="*/ 2147483647 h 1006"/>
              <a:gd name="T86" fmla="*/ 2147483647 w 5086"/>
              <a:gd name="T87" fmla="*/ 2147483647 h 10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5086"/>
              <a:gd name="T133" fmla="*/ 0 h 1006"/>
              <a:gd name="T134" fmla="*/ 5086 w 5086"/>
              <a:gd name="T135" fmla="*/ 1006 h 10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5086" h="1006">
                <a:moveTo>
                  <a:pt x="1610" y="88"/>
                </a:moveTo>
                <a:cubicBezTo>
                  <a:pt x="1535" y="85"/>
                  <a:pt x="1461" y="85"/>
                  <a:pt x="1385" y="80"/>
                </a:cubicBezTo>
                <a:cubicBezTo>
                  <a:pt x="1329" y="76"/>
                  <a:pt x="1273" y="37"/>
                  <a:pt x="1216" y="30"/>
                </a:cubicBezTo>
                <a:cubicBezTo>
                  <a:pt x="1143" y="21"/>
                  <a:pt x="1073" y="11"/>
                  <a:pt x="1000" y="5"/>
                </a:cubicBezTo>
                <a:cubicBezTo>
                  <a:pt x="862" y="11"/>
                  <a:pt x="841" y="0"/>
                  <a:pt x="746" y="30"/>
                </a:cubicBezTo>
                <a:cubicBezTo>
                  <a:pt x="859" y="94"/>
                  <a:pt x="995" y="91"/>
                  <a:pt x="1122" y="96"/>
                </a:cubicBezTo>
                <a:cubicBezTo>
                  <a:pt x="1167" y="158"/>
                  <a:pt x="1205" y="156"/>
                  <a:pt x="1282" y="163"/>
                </a:cubicBezTo>
                <a:cubicBezTo>
                  <a:pt x="1358" y="209"/>
                  <a:pt x="1372" y="227"/>
                  <a:pt x="1461" y="238"/>
                </a:cubicBezTo>
                <a:cubicBezTo>
                  <a:pt x="1500" y="250"/>
                  <a:pt x="1531" y="257"/>
                  <a:pt x="1573" y="263"/>
                </a:cubicBezTo>
                <a:cubicBezTo>
                  <a:pt x="1605" y="352"/>
                  <a:pt x="1554" y="217"/>
                  <a:pt x="1601" y="314"/>
                </a:cubicBezTo>
                <a:cubicBezTo>
                  <a:pt x="1625" y="363"/>
                  <a:pt x="1644" y="421"/>
                  <a:pt x="1657" y="472"/>
                </a:cubicBezTo>
                <a:cubicBezTo>
                  <a:pt x="1651" y="549"/>
                  <a:pt x="1653" y="650"/>
                  <a:pt x="1573" y="698"/>
                </a:cubicBezTo>
                <a:cubicBezTo>
                  <a:pt x="1545" y="735"/>
                  <a:pt x="1517" y="758"/>
                  <a:pt x="1470" y="773"/>
                </a:cubicBezTo>
                <a:cubicBezTo>
                  <a:pt x="1435" y="818"/>
                  <a:pt x="1367" y="830"/>
                  <a:pt x="1310" y="848"/>
                </a:cubicBezTo>
                <a:cubicBezTo>
                  <a:pt x="1156" y="842"/>
                  <a:pt x="1051" y="845"/>
                  <a:pt x="915" y="806"/>
                </a:cubicBezTo>
                <a:cubicBezTo>
                  <a:pt x="845" y="765"/>
                  <a:pt x="881" y="769"/>
                  <a:pt x="812" y="781"/>
                </a:cubicBezTo>
                <a:cubicBezTo>
                  <a:pt x="706" y="763"/>
                  <a:pt x="801" y="784"/>
                  <a:pt x="830" y="764"/>
                </a:cubicBezTo>
                <a:cubicBezTo>
                  <a:pt x="839" y="758"/>
                  <a:pt x="812" y="752"/>
                  <a:pt x="802" y="748"/>
                </a:cubicBezTo>
                <a:cubicBezTo>
                  <a:pt x="791" y="743"/>
                  <a:pt x="778" y="742"/>
                  <a:pt x="765" y="739"/>
                </a:cubicBezTo>
                <a:cubicBezTo>
                  <a:pt x="709" y="742"/>
                  <a:pt x="653" y="741"/>
                  <a:pt x="596" y="748"/>
                </a:cubicBezTo>
                <a:cubicBezTo>
                  <a:pt x="573" y="751"/>
                  <a:pt x="532" y="779"/>
                  <a:pt x="511" y="789"/>
                </a:cubicBezTo>
                <a:cubicBezTo>
                  <a:pt x="471" y="806"/>
                  <a:pt x="414" y="823"/>
                  <a:pt x="370" y="831"/>
                </a:cubicBezTo>
                <a:cubicBezTo>
                  <a:pt x="311" y="842"/>
                  <a:pt x="251" y="847"/>
                  <a:pt x="192" y="864"/>
                </a:cubicBezTo>
                <a:cubicBezTo>
                  <a:pt x="183" y="870"/>
                  <a:pt x="174" y="876"/>
                  <a:pt x="164" y="881"/>
                </a:cubicBezTo>
                <a:cubicBezTo>
                  <a:pt x="155" y="885"/>
                  <a:pt x="143" y="884"/>
                  <a:pt x="136" y="890"/>
                </a:cubicBezTo>
                <a:cubicBezTo>
                  <a:pt x="129" y="896"/>
                  <a:pt x="134" y="910"/>
                  <a:pt x="126" y="915"/>
                </a:cubicBezTo>
                <a:cubicBezTo>
                  <a:pt x="97" y="933"/>
                  <a:pt x="46" y="937"/>
                  <a:pt x="14" y="956"/>
                </a:cubicBezTo>
                <a:cubicBezTo>
                  <a:pt x="10" y="964"/>
                  <a:pt x="0" y="973"/>
                  <a:pt x="5" y="981"/>
                </a:cubicBezTo>
                <a:cubicBezTo>
                  <a:pt x="9" y="989"/>
                  <a:pt x="23" y="990"/>
                  <a:pt x="33" y="990"/>
                </a:cubicBezTo>
                <a:cubicBezTo>
                  <a:pt x="86" y="990"/>
                  <a:pt x="140" y="984"/>
                  <a:pt x="192" y="981"/>
                </a:cubicBezTo>
                <a:cubicBezTo>
                  <a:pt x="237" y="918"/>
                  <a:pt x="359" y="935"/>
                  <a:pt x="426" y="931"/>
                </a:cubicBezTo>
                <a:cubicBezTo>
                  <a:pt x="494" y="912"/>
                  <a:pt x="467" y="925"/>
                  <a:pt x="511" y="898"/>
                </a:cubicBezTo>
                <a:cubicBezTo>
                  <a:pt x="595" y="901"/>
                  <a:pt x="681" y="901"/>
                  <a:pt x="765" y="906"/>
                </a:cubicBezTo>
                <a:cubicBezTo>
                  <a:pt x="811" y="909"/>
                  <a:pt x="776" y="921"/>
                  <a:pt x="821" y="931"/>
                </a:cubicBezTo>
                <a:cubicBezTo>
                  <a:pt x="848" y="937"/>
                  <a:pt x="878" y="937"/>
                  <a:pt x="906" y="940"/>
                </a:cubicBezTo>
                <a:cubicBezTo>
                  <a:pt x="971" y="954"/>
                  <a:pt x="1027" y="973"/>
                  <a:pt x="1094" y="981"/>
                </a:cubicBezTo>
                <a:cubicBezTo>
                  <a:pt x="1144" y="978"/>
                  <a:pt x="1194" y="977"/>
                  <a:pt x="1244" y="973"/>
                </a:cubicBezTo>
                <a:cubicBezTo>
                  <a:pt x="1287" y="969"/>
                  <a:pt x="1324" y="943"/>
                  <a:pt x="1366" y="940"/>
                </a:cubicBezTo>
                <a:cubicBezTo>
                  <a:pt x="1410" y="937"/>
                  <a:pt x="1454" y="934"/>
                  <a:pt x="1498" y="931"/>
                </a:cubicBezTo>
                <a:cubicBezTo>
                  <a:pt x="1548" y="924"/>
                  <a:pt x="1590" y="912"/>
                  <a:pt x="1638" y="898"/>
                </a:cubicBezTo>
                <a:cubicBezTo>
                  <a:pt x="1726" y="901"/>
                  <a:pt x="1814" y="901"/>
                  <a:pt x="1902" y="906"/>
                </a:cubicBezTo>
                <a:cubicBezTo>
                  <a:pt x="1931" y="908"/>
                  <a:pt x="1958" y="923"/>
                  <a:pt x="1986" y="931"/>
                </a:cubicBezTo>
                <a:cubicBezTo>
                  <a:pt x="2031" y="944"/>
                  <a:pt x="2079" y="937"/>
                  <a:pt x="2127" y="940"/>
                </a:cubicBezTo>
                <a:cubicBezTo>
                  <a:pt x="2208" y="957"/>
                  <a:pt x="2208" y="955"/>
                  <a:pt x="2315" y="948"/>
                </a:cubicBezTo>
                <a:cubicBezTo>
                  <a:pt x="2362" y="934"/>
                  <a:pt x="2408" y="943"/>
                  <a:pt x="2455" y="956"/>
                </a:cubicBezTo>
                <a:cubicBezTo>
                  <a:pt x="2534" y="953"/>
                  <a:pt x="2612" y="953"/>
                  <a:pt x="2690" y="948"/>
                </a:cubicBezTo>
                <a:cubicBezTo>
                  <a:pt x="2698" y="948"/>
                  <a:pt x="2740" y="933"/>
                  <a:pt x="2747" y="931"/>
                </a:cubicBezTo>
                <a:cubicBezTo>
                  <a:pt x="2785" y="922"/>
                  <a:pt x="2831" y="919"/>
                  <a:pt x="2869" y="915"/>
                </a:cubicBezTo>
                <a:cubicBezTo>
                  <a:pt x="2905" y="904"/>
                  <a:pt x="2913" y="883"/>
                  <a:pt x="2945" y="864"/>
                </a:cubicBezTo>
                <a:cubicBezTo>
                  <a:pt x="2989" y="803"/>
                  <a:pt x="3028" y="805"/>
                  <a:pt x="3103" y="798"/>
                </a:cubicBezTo>
                <a:cubicBezTo>
                  <a:pt x="3110" y="790"/>
                  <a:pt x="3113" y="779"/>
                  <a:pt x="3122" y="773"/>
                </a:cubicBezTo>
                <a:cubicBezTo>
                  <a:pt x="3145" y="757"/>
                  <a:pt x="3229" y="741"/>
                  <a:pt x="3263" y="731"/>
                </a:cubicBezTo>
                <a:cubicBezTo>
                  <a:pt x="3308" y="673"/>
                  <a:pt x="3296" y="743"/>
                  <a:pt x="3344" y="715"/>
                </a:cubicBezTo>
                <a:cubicBezTo>
                  <a:pt x="3393" y="577"/>
                  <a:pt x="3624" y="624"/>
                  <a:pt x="3762" y="656"/>
                </a:cubicBezTo>
                <a:cubicBezTo>
                  <a:pt x="3919" y="646"/>
                  <a:pt x="3997" y="649"/>
                  <a:pt x="4137" y="689"/>
                </a:cubicBezTo>
                <a:cubicBezTo>
                  <a:pt x="4164" y="764"/>
                  <a:pt x="4214" y="753"/>
                  <a:pt x="4278" y="789"/>
                </a:cubicBezTo>
                <a:cubicBezTo>
                  <a:pt x="4308" y="875"/>
                  <a:pt x="4260" y="748"/>
                  <a:pt x="4306" y="839"/>
                </a:cubicBezTo>
                <a:cubicBezTo>
                  <a:pt x="4314" y="855"/>
                  <a:pt x="4325" y="890"/>
                  <a:pt x="4325" y="890"/>
                </a:cubicBezTo>
                <a:cubicBezTo>
                  <a:pt x="4329" y="907"/>
                  <a:pt x="4316" y="934"/>
                  <a:pt x="4334" y="940"/>
                </a:cubicBezTo>
                <a:cubicBezTo>
                  <a:pt x="4391" y="957"/>
                  <a:pt x="4454" y="943"/>
                  <a:pt x="4513" y="948"/>
                </a:cubicBezTo>
                <a:cubicBezTo>
                  <a:pt x="4543" y="950"/>
                  <a:pt x="4568" y="970"/>
                  <a:pt x="4598" y="973"/>
                </a:cubicBezTo>
                <a:cubicBezTo>
                  <a:pt x="4642" y="977"/>
                  <a:pt x="4685" y="978"/>
                  <a:pt x="4729" y="981"/>
                </a:cubicBezTo>
                <a:cubicBezTo>
                  <a:pt x="4775" y="996"/>
                  <a:pt x="4824" y="993"/>
                  <a:pt x="4870" y="1006"/>
                </a:cubicBezTo>
                <a:cubicBezTo>
                  <a:pt x="4962" y="1000"/>
                  <a:pt x="4988" y="1003"/>
                  <a:pt x="5058" y="981"/>
                </a:cubicBezTo>
                <a:cubicBezTo>
                  <a:pt x="5063" y="973"/>
                  <a:pt x="5086" y="961"/>
                  <a:pt x="5076" y="956"/>
                </a:cubicBezTo>
                <a:cubicBezTo>
                  <a:pt x="5051" y="944"/>
                  <a:pt x="5020" y="952"/>
                  <a:pt x="4991" y="948"/>
                </a:cubicBezTo>
                <a:cubicBezTo>
                  <a:pt x="4943" y="941"/>
                  <a:pt x="4888" y="928"/>
                  <a:pt x="4842" y="915"/>
                </a:cubicBezTo>
                <a:cubicBezTo>
                  <a:pt x="4823" y="904"/>
                  <a:pt x="4793" y="900"/>
                  <a:pt x="4786" y="881"/>
                </a:cubicBezTo>
                <a:cubicBezTo>
                  <a:pt x="4782" y="873"/>
                  <a:pt x="4782" y="862"/>
                  <a:pt x="4775" y="856"/>
                </a:cubicBezTo>
                <a:cubicBezTo>
                  <a:pt x="4760" y="842"/>
                  <a:pt x="4719" y="823"/>
                  <a:pt x="4719" y="823"/>
                </a:cubicBezTo>
                <a:cubicBezTo>
                  <a:pt x="4700" y="769"/>
                  <a:pt x="4683" y="776"/>
                  <a:pt x="4635" y="748"/>
                </a:cubicBezTo>
                <a:cubicBezTo>
                  <a:pt x="4594" y="694"/>
                  <a:pt x="4556" y="633"/>
                  <a:pt x="4531" y="572"/>
                </a:cubicBezTo>
                <a:cubicBezTo>
                  <a:pt x="4538" y="507"/>
                  <a:pt x="4538" y="458"/>
                  <a:pt x="4579" y="405"/>
                </a:cubicBezTo>
                <a:cubicBezTo>
                  <a:pt x="4602" y="340"/>
                  <a:pt x="4685" y="340"/>
                  <a:pt x="4747" y="322"/>
                </a:cubicBezTo>
                <a:cubicBezTo>
                  <a:pt x="4788" y="221"/>
                  <a:pt x="4634" y="267"/>
                  <a:pt x="4541" y="263"/>
                </a:cubicBezTo>
                <a:cubicBezTo>
                  <a:pt x="4495" y="250"/>
                  <a:pt x="4448" y="245"/>
                  <a:pt x="4400" y="238"/>
                </a:cubicBezTo>
                <a:cubicBezTo>
                  <a:pt x="4227" y="189"/>
                  <a:pt x="4085" y="236"/>
                  <a:pt x="3930" y="280"/>
                </a:cubicBezTo>
                <a:cubicBezTo>
                  <a:pt x="3336" y="273"/>
                  <a:pt x="3421" y="291"/>
                  <a:pt x="3103" y="247"/>
                </a:cubicBezTo>
                <a:cubicBezTo>
                  <a:pt x="3062" y="234"/>
                  <a:pt x="3028" y="210"/>
                  <a:pt x="2991" y="188"/>
                </a:cubicBezTo>
                <a:cubicBezTo>
                  <a:pt x="2975" y="178"/>
                  <a:pt x="2935" y="172"/>
                  <a:pt x="2935" y="172"/>
                </a:cubicBezTo>
                <a:cubicBezTo>
                  <a:pt x="2878" y="175"/>
                  <a:pt x="2822" y="175"/>
                  <a:pt x="2766" y="180"/>
                </a:cubicBezTo>
                <a:cubicBezTo>
                  <a:pt x="2737" y="182"/>
                  <a:pt x="2707" y="211"/>
                  <a:pt x="2681" y="213"/>
                </a:cubicBezTo>
                <a:cubicBezTo>
                  <a:pt x="2591" y="221"/>
                  <a:pt x="2500" y="219"/>
                  <a:pt x="2409" y="222"/>
                </a:cubicBezTo>
                <a:cubicBezTo>
                  <a:pt x="2326" y="239"/>
                  <a:pt x="2257" y="234"/>
                  <a:pt x="2174" y="222"/>
                </a:cubicBezTo>
                <a:cubicBezTo>
                  <a:pt x="2140" y="211"/>
                  <a:pt x="2115" y="197"/>
                  <a:pt x="2081" y="188"/>
                </a:cubicBezTo>
                <a:cubicBezTo>
                  <a:pt x="2061" y="183"/>
                  <a:pt x="2023" y="172"/>
                  <a:pt x="2023" y="172"/>
                </a:cubicBezTo>
                <a:cubicBezTo>
                  <a:pt x="1941" y="123"/>
                  <a:pt x="1859" y="108"/>
                  <a:pt x="1761" y="96"/>
                </a:cubicBezTo>
                <a:cubicBezTo>
                  <a:pt x="1614" y="54"/>
                  <a:pt x="1814" y="108"/>
                  <a:pt x="1375" y="80"/>
                </a:cubicBezTo>
                <a:cubicBezTo>
                  <a:pt x="1349" y="78"/>
                  <a:pt x="1312" y="46"/>
                  <a:pt x="1273" y="46"/>
                </a:cubicBezTo>
              </a:path>
            </a:pathLst>
          </a:custGeom>
          <a:pattFill prst="pct5">
            <a:fgClr>
              <a:srgbClr val="CCECFF"/>
            </a:fgClr>
            <a:bgClr>
              <a:schemeClr val="bg1"/>
            </a:bgClr>
          </a:patt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74972" name="Text Box 188"/>
          <p:cNvSpPr txBox="1">
            <a:spLocks noChangeArrowheads="1"/>
          </p:cNvSpPr>
          <p:nvPr/>
        </p:nvSpPr>
        <p:spPr bwMode="auto">
          <a:xfrm>
            <a:off x="3086100" y="623570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tipo I</a:t>
            </a:r>
          </a:p>
        </p:txBody>
      </p:sp>
      <p:sp>
        <p:nvSpPr>
          <p:cNvPr id="374973" name="Text Box 189"/>
          <p:cNvSpPr txBox="1">
            <a:spLocks noChangeArrowheads="1"/>
          </p:cNvSpPr>
          <p:nvPr/>
        </p:nvSpPr>
        <p:spPr bwMode="auto">
          <a:xfrm>
            <a:off x="2657475" y="5276850"/>
            <a:ext cx="22288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endotelial capilar</a:t>
            </a:r>
          </a:p>
        </p:txBody>
      </p:sp>
      <p:sp>
        <p:nvSpPr>
          <p:cNvPr id="9350" name="Text Box 190"/>
          <p:cNvSpPr txBox="1">
            <a:spLocks noChangeArrowheads="1"/>
          </p:cNvSpPr>
          <p:nvPr/>
        </p:nvSpPr>
        <p:spPr bwMode="auto">
          <a:xfrm>
            <a:off x="5702300" y="6553200"/>
            <a:ext cx="449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altLang="pt-BR" sz="1400" b="1" i="1">
                <a:solidFill>
                  <a:schemeClr val="tx2"/>
                </a:solidFill>
                <a:cs typeface="Times New Roman" pitchFamily="18" charset="0"/>
              </a:rPr>
              <a:t>Zimmermann LJI et al, 2005</a:t>
            </a:r>
          </a:p>
        </p:txBody>
      </p:sp>
      <p:sp>
        <p:nvSpPr>
          <p:cNvPr id="374975" name="Text Box 191"/>
          <p:cNvSpPr txBox="1">
            <a:spLocks noChangeArrowheads="1"/>
          </p:cNvSpPr>
          <p:nvPr/>
        </p:nvSpPr>
        <p:spPr bwMode="auto">
          <a:xfrm>
            <a:off x="171450" y="3676650"/>
            <a:ext cx="1714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Célula tipo II</a:t>
            </a:r>
          </a:p>
        </p:txBody>
      </p:sp>
      <p:sp>
        <p:nvSpPr>
          <p:cNvPr id="9352" name="Freeform 192"/>
          <p:cNvSpPr>
            <a:spLocks/>
          </p:cNvSpPr>
          <p:nvPr/>
        </p:nvSpPr>
        <p:spPr bwMode="auto">
          <a:xfrm>
            <a:off x="8058150" y="5048250"/>
            <a:ext cx="2284413" cy="1257300"/>
          </a:xfrm>
          <a:custGeom>
            <a:avLst/>
            <a:gdLst>
              <a:gd name="T0" fmla="*/ 2147483647 w 1279"/>
              <a:gd name="T1" fmla="*/ 2147483647 h 792"/>
              <a:gd name="T2" fmla="*/ 2147483647 w 1279"/>
              <a:gd name="T3" fmla="*/ 2147483647 h 792"/>
              <a:gd name="T4" fmla="*/ 2147483647 w 1279"/>
              <a:gd name="T5" fmla="*/ 2147483647 h 792"/>
              <a:gd name="T6" fmla="*/ 2147483647 w 1279"/>
              <a:gd name="T7" fmla="*/ 2147483647 h 792"/>
              <a:gd name="T8" fmla="*/ 2147483647 w 1279"/>
              <a:gd name="T9" fmla="*/ 2147483647 h 792"/>
              <a:gd name="T10" fmla="*/ 2147483647 w 1279"/>
              <a:gd name="T11" fmla="*/ 2147483647 h 792"/>
              <a:gd name="T12" fmla="*/ 2147483647 w 1279"/>
              <a:gd name="T13" fmla="*/ 2147483647 h 792"/>
              <a:gd name="T14" fmla="*/ 2147483647 w 1279"/>
              <a:gd name="T15" fmla="*/ 2147483647 h 792"/>
              <a:gd name="T16" fmla="*/ 2147483647 w 1279"/>
              <a:gd name="T17" fmla="*/ 2147483647 h 792"/>
              <a:gd name="T18" fmla="*/ 2147483647 w 1279"/>
              <a:gd name="T19" fmla="*/ 2147483647 h 792"/>
              <a:gd name="T20" fmla="*/ 2147483647 w 1279"/>
              <a:gd name="T21" fmla="*/ 2147483647 h 792"/>
              <a:gd name="T22" fmla="*/ 2147483647 w 1279"/>
              <a:gd name="T23" fmla="*/ 2147483647 h 792"/>
              <a:gd name="T24" fmla="*/ 2147483647 w 1279"/>
              <a:gd name="T25" fmla="*/ 2147483647 h 792"/>
              <a:gd name="T26" fmla="*/ 2147483647 w 1279"/>
              <a:gd name="T27" fmla="*/ 2147483647 h 792"/>
              <a:gd name="T28" fmla="*/ 2147483647 w 1279"/>
              <a:gd name="T29" fmla="*/ 2147483647 h 792"/>
              <a:gd name="T30" fmla="*/ 2147483647 w 1279"/>
              <a:gd name="T31" fmla="*/ 2147483647 h 792"/>
              <a:gd name="T32" fmla="*/ 2147483647 w 1279"/>
              <a:gd name="T33" fmla="*/ 2147483647 h 792"/>
              <a:gd name="T34" fmla="*/ 2147483647 w 1279"/>
              <a:gd name="T35" fmla="*/ 2147483647 h 792"/>
              <a:gd name="T36" fmla="*/ 2147483647 w 1279"/>
              <a:gd name="T37" fmla="*/ 2147483647 h 792"/>
              <a:gd name="T38" fmla="*/ 2147483647 w 1279"/>
              <a:gd name="T39" fmla="*/ 2147483647 h 792"/>
              <a:gd name="T40" fmla="*/ 2147483647 w 1279"/>
              <a:gd name="T41" fmla="*/ 2147483647 h 792"/>
              <a:gd name="T42" fmla="*/ 2147483647 w 1279"/>
              <a:gd name="T43" fmla="*/ 2147483647 h 792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279"/>
              <a:gd name="T67" fmla="*/ 0 h 792"/>
              <a:gd name="T68" fmla="*/ 1279 w 1279"/>
              <a:gd name="T69" fmla="*/ 792 h 792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279" h="792">
                <a:moveTo>
                  <a:pt x="1259" y="66"/>
                </a:moveTo>
                <a:cubicBezTo>
                  <a:pt x="1169" y="80"/>
                  <a:pt x="1082" y="66"/>
                  <a:pt x="992" y="58"/>
                </a:cubicBezTo>
                <a:cubicBezTo>
                  <a:pt x="940" y="46"/>
                  <a:pt x="833" y="33"/>
                  <a:pt x="833" y="33"/>
                </a:cubicBezTo>
                <a:cubicBezTo>
                  <a:pt x="520" y="38"/>
                  <a:pt x="440" y="0"/>
                  <a:pt x="232" y="66"/>
                </a:cubicBezTo>
                <a:cubicBezTo>
                  <a:pt x="188" y="96"/>
                  <a:pt x="150" y="129"/>
                  <a:pt x="107" y="158"/>
                </a:cubicBezTo>
                <a:cubicBezTo>
                  <a:pt x="67" y="216"/>
                  <a:pt x="90" y="197"/>
                  <a:pt x="48" y="225"/>
                </a:cubicBezTo>
                <a:cubicBezTo>
                  <a:pt x="0" y="298"/>
                  <a:pt x="8" y="264"/>
                  <a:pt x="23" y="375"/>
                </a:cubicBezTo>
                <a:cubicBezTo>
                  <a:pt x="27" y="403"/>
                  <a:pt x="82" y="434"/>
                  <a:pt x="82" y="434"/>
                </a:cubicBezTo>
                <a:cubicBezTo>
                  <a:pt x="102" y="465"/>
                  <a:pt x="137" y="481"/>
                  <a:pt x="173" y="492"/>
                </a:cubicBezTo>
                <a:cubicBezTo>
                  <a:pt x="182" y="498"/>
                  <a:pt x="190" y="505"/>
                  <a:pt x="199" y="509"/>
                </a:cubicBezTo>
                <a:cubicBezTo>
                  <a:pt x="215" y="516"/>
                  <a:pt x="249" y="525"/>
                  <a:pt x="249" y="525"/>
                </a:cubicBezTo>
                <a:cubicBezTo>
                  <a:pt x="281" y="558"/>
                  <a:pt x="306" y="570"/>
                  <a:pt x="349" y="584"/>
                </a:cubicBezTo>
                <a:cubicBezTo>
                  <a:pt x="357" y="590"/>
                  <a:pt x="365" y="597"/>
                  <a:pt x="374" y="601"/>
                </a:cubicBezTo>
                <a:cubicBezTo>
                  <a:pt x="390" y="608"/>
                  <a:pt x="424" y="617"/>
                  <a:pt x="424" y="617"/>
                </a:cubicBezTo>
                <a:cubicBezTo>
                  <a:pt x="465" y="645"/>
                  <a:pt x="518" y="653"/>
                  <a:pt x="566" y="667"/>
                </a:cubicBezTo>
                <a:cubicBezTo>
                  <a:pt x="591" y="674"/>
                  <a:pt x="641" y="692"/>
                  <a:pt x="641" y="692"/>
                </a:cubicBezTo>
                <a:cubicBezTo>
                  <a:pt x="788" y="792"/>
                  <a:pt x="671" y="727"/>
                  <a:pt x="1042" y="717"/>
                </a:cubicBezTo>
                <a:cubicBezTo>
                  <a:pt x="1070" y="708"/>
                  <a:pt x="1097" y="701"/>
                  <a:pt x="1125" y="692"/>
                </a:cubicBezTo>
                <a:cubicBezTo>
                  <a:pt x="1142" y="686"/>
                  <a:pt x="1175" y="676"/>
                  <a:pt x="1175" y="676"/>
                </a:cubicBezTo>
                <a:cubicBezTo>
                  <a:pt x="1200" y="659"/>
                  <a:pt x="1222" y="652"/>
                  <a:pt x="1250" y="642"/>
                </a:cubicBezTo>
                <a:cubicBezTo>
                  <a:pt x="1258" y="639"/>
                  <a:pt x="1269" y="640"/>
                  <a:pt x="1275" y="634"/>
                </a:cubicBezTo>
                <a:cubicBezTo>
                  <a:pt x="1279" y="630"/>
                  <a:pt x="1275" y="623"/>
                  <a:pt x="1275" y="617"/>
                </a:cubicBezTo>
              </a:path>
            </a:pathLst>
          </a:custGeom>
          <a:gradFill rotWithShape="1">
            <a:gsLst>
              <a:gs pos="0">
                <a:srgbClr val="800000"/>
              </a:gs>
              <a:gs pos="100000">
                <a:srgbClr val="3B000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4977" name="Text Box 193"/>
          <p:cNvSpPr txBox="1">
            <a:spLocks noChangeArrowheads="1"/>
          </p:cNvSpPr>
          <p:nvPr/>
        </p:nvSpPr>
        <p:spPr bwMode="auto">
          <a:xfrm>
            <a:off x="8401050" y="5353050"/>
            <a:ext cx="1543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hemácia</a:t>
            </a:r>
          </a:p>
        </p:txBody>
      </p:sp>
      <p:sp>
        <p:nvSpPr>
          <p:cNvPr id="374978" name="Text Box 194"/>
          <p:cNvSpPr txBox="1">
            <a:spLocks noChangeArrowheads="1"/>
          </p:cNvSpPr>
          <p:nvPr/>
        </p:nvSpPr>
        <p:spPr bwMode="auto">
          <a:xfrm>
            <a:off x="0" y="288925"/>
            <a:ext cx="1543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 </a:t>
            </a:r>
            <a:r>
              <a:rPr lang="pt-BR" b="1" dirty="0">
                <a:solidFill>
                  <a:schemeClr val="tx2"/>
                </a:solidFill>
              </a:rPr>
              <a:t>Interface AR-LÍQUIDO</a:t>
            </a:r>
          </a:p>
        </p:txBody>
      </p:sp>
      <p:sp>
        <p:nvSpPr>
          <p:cNvPr id="374963" name="Text Box 179"/>
          <p:cNvSpPr txBox="1">
            <a:spLocks noChangeArrowheads="1"/>
          </p:cNvSpPr>
          <p:nvPr/>
        </p:nvSpPr>
        <p:spPr bwMode="auto">
          <a:xfrm>
            <a:off x="5400675" y="2425700"/>
            <a:ext cx="1714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16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endocitose</a:t>
            </a:r>
          </a:p>
        </p:txBody>
      </p:sp>
      <p:grpSp>
        <p:nvGrpSpPr>
          <p:cNvPr id="5" name="Grupo 221"/>
          <p:cNvGrpSpPr>
            <a:grpSpLocks/>
          </p:cNvGrpSpPr>
          <p:nvPr/>
        </p:nvGrpSpPr>
        <p:grpSpPr bwMode="auto">
          <a:xfrm>
            <a:off x="5359400" y="2000250"/>
            <a:ext cx="812800" cy="609600"/>
            <a:chOff x="5359400" y="2000250"/>
            <a:chExt cx="812800" cy="609600"/>
          </a:xfrm>
        </p:grpSpPr>
        <p:sp>
          <p:nvSpPr>
            <p:cNvPr id="9384" name="AutoShape 80"/>
            <p:cNvSpPr>
              <a:spLocks noChangeArrowheads="1"/>
            </p:cNvSpPr>
            <p:nvPr/>
          </p:nvSpPr>
          <p:spPr bwMode="auto">
            <a:xfrm>
              <a:off x="5657850" y="2305050"/>
              <a:ext cx="171450" cy="15240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385" name="AutoShape 81"/>
            <p:cNvSpPr>
              <a:spLocks noChangeArrowheads="1"/>
            </p:cNvSpPr>
            <p:nvPr/>
          </p:nvSpPr>
          <p:spPr bwMode="auto">
            <a:xfrm>
              <a:off x="5829300" y="2000250"/>
              <a:ext cx="171450" cy="15240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386" name="AutoShape 82"/>
            <p:cNvSpPr>
              <a:spLocks noChangeArrowheads="1"/>
            </p:cNvSpPr>
            <p:nvPr/>
          </p:nvSpPr>
          <p:spPr bwMode="auto">
            <a:xfrm>
              <a:off x="5400675" y="2457450"/>
              <a:ext cx="171450" cy="15240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387" name="AutoShape 83"/>
            <p:cNvSpPr>
              <a:spLocks noChangeArrowheads="1"/>
            </p:cNvSpPr>
            <p:nvPr/>
          </p:nvSpPr>
          <p:spPr bwMode="auto">
            <a:xfrm>
              <a:off x="6000750" y="2305050"/>
              <a:ext cx="171450" cy="15240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388" name="AutoShape 195"/>
            <p:cNvSpPr>
              <a:spLocks noChangeArrowheads="1"/>
            </p:cNvSpPr>
            <p:nvPr/>
          </p:nvSpPr>
          <p:spPr bwMode="auto">
            <a:xfrm>
              <a:off x="5359400" y="2133600"/>
              <a:ext cx="171450" cy="15240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  <p:grpSp>
        <p:nvGrpSpPr>
          <p:cNvPr id="9357" name="Group 196"/>
          <p:cNvGrpSpPr>
            <a:grpSpLocks/>
          </p:cNvGrpSpPr>
          <p:nvPr/>
        </p:nvGrpSpPr>
        <p:grpSpPr bwMode="auto">
          <a:xfrm>
            <a:off x="3630613" y="3933825"/>
            <a:ext cx="428625" cy="457200"/>
            <a:chOff x="3348" y="2316"/>
            <a:chExt cx="270" cy="288"/>
          </a:xfrm>
        </p:grpSpPr>
        <p:sp>
          <p:nvSpPr>
            <p:cNvPr id="9359" name="Freeform 197"/>
            <p:cNvSpPr>
              <a:spLocks/>
            </p:cNvSpPr>
            <p:nvPr/>
          </p:nvSpPr>
          <p:spPr bwMode="auto">
            <a:xfrm>
              <a:off x="3348" y="2316"/>
              <a:ext cx="264" cy="288"/>
            </a:xfrm>
            <a:custGeom>
              <a:avLst/>
              <a:gdLst>
                <a:gd name="T0" fmla="*/ 2147483647 w 187"/>
                <a:gd name="T1" fmla="*/ 110660032 h 228"/>
                <a:gd name="T2" fmla="*/ 2147483647 w 187"/>
                <a:gd name="T3" fmla="*/ 271532389 h 228"/>
                <a:gd name="T4" fmla="*/ 1 w 187"/>
                <a:gd name="T5" fmla="*/ 368636485 h 228"/>
                <a:gd name="T6" fmla="*/ 2147483647 w 187"/>
                <a:gd name="T7" fmla="*/ 465646086 h 228"/>
                <a:gd name="T8" fmla="*/ 2147483647 w 187"/>
                <a:gd name="T9" fmla="*/ 699365435 h 228"/>
                <a:gd name="T10" fmla="*/ 2147483647 w 187"/>
                <a:gd name="T11" fmla="*/ 732998997 h 228"/>
                <a:gd name="T12" fmla="*/ 2147483647 w 187"/>
                <a:gd name="T13" fmla="*/ 832275830 h 228"/>
                <a:gd name="T14" fmla="*/ 2147483647 w 187"/>
                <a:gd name="T15" fmla="*/ 732998997 h 228"/>
                <a:gd name="T16" fmla="*/ 2147483647 w 187"/>
                <a:gd name="T17" fmla="*/ 699365435 h 228"/>
                <a:gd name="T18" fmla="*/ 2147483647 w 187"/>
                <a:gd name="T19" fmla="*/ 209489266 h 228"/>
                <a:gd name="T20" fmla="*/ 2147483647 w 187"/>
                <a:gd name="T21" fmla="*/ 176565591 h 228"/>
                <a:gd name="T22" fmla="*/ 2147483647 w 187"/>
                <a:gd name="T23" fmla="*/ 74478261 h 228"/>
                <a:gd name="T24" fmla="*/ 2147483647 w 187"/>
                <a:gd name="T25" fmla="*/ 176565591 h 22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87"/>
                <a:gd name="T40" fmla="*/ 0 h 228"/>
                <a:gd name="T41" fmla="*/ 187 w 187"/>
                <a:gd name="T42" fmla="*/ 228 h 22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87" h="228">
                  <a:moveTo>
                    <a:pt x="76" y="28"/>
                  </a:moveTo>
                  <a:cubicBezTo>
                    <a:pt x="30" y="43"/>
                    <a:pt x="64" y="54"/>
                    <a:pt x="18" y="69"/>
                  </a:cubicBezTo>
                  <a:cubicBezTo>
                    <a:pt x="12" y="77"/>
                    <a:pt x="3" y="84"/>
                    <a:pt x="1" y="94"/>
                  </a:cubicBezTo>
                  <a:cubicBezTo>
                    <a:pt x="0" y="103"/>
                    <a:pt x="7" y="111"/>
                    <a:pt x="10" y="119"/>
                  </a:cubicBezTo>
                  <a:cubicBezTo>
                    <a:pt x="17" y="138"/>
                    <a:pt x="13" y="162"/>
                    <a:pt x="26" y="178"/>
                  </a:cubicBezTo>
                  <a:cubicBezTo>
                    <a:pt x="31" y="185"/>
                    <a:pt x="43" y="183"/>
                    <a:pt x="51" y="186"/>
                  </a:cubicBezTo>
                  <a:cubicBezTo>
                    <a:pt x="80" y="228"/>
                    <a:pt x="92" y="220"/>
                    <a:pt x="143" y="211"/>
                  </a:cubicBezTo>
                  <a:cubicBezTo>
                    <a:pt x="149" y="203"/>
                    <a:pt x="152" y="192"/>
                    <a:pt x="160" y="186"/>
                  </a:cubicBezTo>
                  <a:cubicBezTo>
                    <a:pt x="167" y="181"/>
                    <a:pt x="183" y="187"/>
                    <a:pt x="185" y="178"/>
                  </a:cubicBezTo>
                  <a:cubicBezTo>
                    <a:pt x="187" y="170"/>
                    <a:pt x="179" y="72"/>
                    <a:pt x="160" y="53"/>
                  </a:cubicBezTo>
                  <a:cubicBezTo>
                    <a:pt x="154" y="47"/>
                    <a:pt x="143" y="47"/>
                    <a:pt x="135" y="44"/>
                  </a:cubicBezTo>
                  <a:cubicBezTo>
                    <a:pt x="105" y="0"/>
                    <a:pt x="90" y="11"/>
                    <a:pt x="35" y="19"/>
                  </a:cubicBezTo>
                  <a:cubicBezTo>
                    <a:pt x="32" y="27"/>
                    <a:pt x="26" y="44"/>
                    <a:pt x="26" y="44"/>
                  </a:cubicBezTo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9360" name="Oval 198"/>
            <p:cNvSpPr>
              <a:spLocks noChangeArrowheads="1"/>
            </p:cNvSpPr>
            <p:nvPr/>
          </p:nvSpPr>
          <p:spPr bwMode="auto">
            <a:xfrm>
              <a:off x="3425" y="248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1" name="Oval 199"/>
            <p:cNvSpPr>
              <a:spLocks noChangeArrowheads="1"/>
            </p:cNvSpPr>
            <p:nvPr/>
          </p:nvSpPr>
          <p:spPr bwMode="auto">
            <a:xfrm>
              <a:off x="3479" y="248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2" name="Oval 200"/>
            <p:cNvSpPr>
              <a:spLocks noChangeArrowheads="1"/>
            </p:cNvSpPr>
            <p:nvPr/>
          </p:nvSpPr>
          <p:spPr bwMode="auto">
            <a:xfrm>
              <a:off x="3479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3" name="Oval 201"/>
            <p:cNvSpPr>
              <a:spLocks noChangeArrowheads="1"/>
            </p:cNvSpPr>
            <p:nvPr/>
          </p:nvSpPr>
          <p:spPr bwMode="auto">
            <a:xfrm>
              <a:off x="3533" y="2487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4" name="Oval 202"/>
            <p:cNvSpPr>
              <a:spLocks noChangeArrowheads="1"/>
            </p:cNvSpPr>
            <p:nvPr/>
          </p:nvSpPr>
          <p:spPr bwMode="auto">
            <a:xfrm>
              <a:off x="3425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5" name="Oval 203"/>
            <p:cNvSpPr>
              <a:spLocks noChangeArrowheads="1"/>
            </p:cNvSpPr>
            <p:nvPr/>
          </p:nvSpPr>
          <p:spPr bwMode="auto">
            <a:xfrm>
              <a:off x="3425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6" name="Oval 204"/>
            <p:cNvSpPr>
              <a:spLocks noChangeArrowheads="1"/>
            </p:cNvSpPr>
            <p:nvPr/>
          </p:nvSpPr>
          <p:spPr bwMode="auto">
            <a:xfrm>
              <a:off x="3533" y="2439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7" name="Oval 205"/>
            <p:cNvSpPr>
              <a:spLocks noChangeArrowheads="1"/>
            </p:cNvSpPr>
            <p:nvPr/>
          </p:nvSpPr>
          <p:spPr bwMode="auto">
            <a:xfrm>
              <a:off x="3479" y="253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8" name="Oval 206"/>
            <p:cNvSpPr>
              <a:spLocks noChangeArrowheads="1"/>
            </p:cNvSpPr>
            <p:nvPr/>
          </p:nvSpPr>
          <p:spPr bwMode="auto">
            <a:xfrm>
              <a:off x="3479" y="2391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69" name="Oval 207"/>
            <p:cNvSpPr>
              <a:spLocks noChangeArrowheads="1"/>
            </p:cNvSpPr>
            <p:nvPr/>
          </p:nvSpPr>
          <p:spPr bwMode="auto">
            <a:xfrm>
              <a:off x="3533" y="2535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0" name="Oval 208"/>
            <p:cNvSpPr>
              <a:spLocks noChangeArrowheads="1"/>
            </p:cNvSpPr>
            <p:nvPr/>
          </p:nvSpPr>
          <p:spPr bwMode="auto">
            <a:xfrm>
              <a:off x="3510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1" name="Oval 209"/>
            <p:cNvSpPr>
              <a:spLocks noChangeArrowheads="1"/>
            </p:cNvSpPr>
            <p:nvPr/>
          </p:nvSpPr>
          <p:spPr bwMode="auto">
            <a:xfrm>
              <a:off x="3510" y="2412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2" name="Oval 210"/>
            <p:cNvSpPr>
              <a:spLocks noChangeArrowheads="1"/>
            </p:cNvSpPr>
            <p:nvPr/>
          </p:nvSpPr>
          <p:spPr bwMode="auto">
            <a:xfrm>
              <a:off x="3510" y="2508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3" name="Oval 211"/>
            <p:cNvSpPr>
              <a:spLocks noChangeArrowheads="1"/>
            </p:cNvSpPr>
            <p:nvPr/>
          </p:nvSpPr>
          <p:spPr bwMode="auto">
            <a:xfrm>
              <a:off x="3402" y="2508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4" name="Oval 212"/>
            <p:cNvSpPr>
              <a:spLocks noChangeArrowheads="1"/>
            </p:cNvSpPr>
            <p:nvPr/>
          </p:nvSpPr>
          <p:spPr bwMode="auto">
            <a:xfrm>
              <a:off x="3402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5" name="Oval 213"/>
            <p:cNvSpPr>
              <a:spLocks noChangeArrowheads="1"/>
            </p:cNvSpPr>
            <p:nvPr/>
          </p:nvSpPr>
          <p:spPr bwMode="auto">
            <a:xfrm>
              <a:off x="3402" y="2412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6" name="Oval 214"/>
            <p:cNvSpPr>
              <a:spLocks noChangeArrowheads="1"/>
            </p:cNvSpPr>
            <p:nvPr/>
          </p:nvSpPr>
          <p:spPr bwMode="auto">
            <a:xfrm>
              <a:off x="3402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7" name="Oval 215"/>
            <p:cNvSpPr>
              <a:spLocks noChangeArrowheads="1"/>
            </p:cNvSpPr>
            <p:nvPr/>
          </p:nvSpPr>
          <p:spPr bwMode="auto">
            <a:xfrm>
              <a:off x="3348" y="2412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8" name="Oval 216"/>
            <p:cNvSpPr>
              <a:spLocks noChangeArrowheads="1"/>
            </p:cNvSpPr>
            <p:nvPr/>
          </p:nvSpPr>
          <p:spPr bwMode="auto">
            <a:xfrm>
              <a:off x="3348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79" name="Oval 217"/>
            <p:cNvSpPr>
              <a:spLocks noChangeArrowheads="1"/>
            </p:cNvSpPr>
            <p:nvPr/>
          </p:nvSpPr>
          <p:spPr bwMode="auto">
            <a:xfrm>
              <a:off x="3456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80" name="Oval 218"/>
            <p:cNvSpPr>
              <a:spLocks noChangeArrowheads="1"/>
            </p:cNvSpPr>
            <p:nvPr/>
          </p:nvSpPr>
          <p:spPr bwMode="auto">
            <a:xfrm>
              <a:off x="3456" y="2316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81" name="Oval 219"/>
            <p:cNvSpPr>
              <a:spLocks noChangeArrowheads="1"/>
            </p:cNvSpPr>
            <p:nvPr/>
          </p:nvSpPr>
          <p:spPr bwMode="auto">
            <a:xfrm>
              <a:off x="3402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82" name="Oval 220"/>
            <p:cNvSpPr>
              <a:spLocks noChangeArrowheads="1"/>
            </p:cNvSpPr>
            <p:nvPr/>
          </p:nvSpPr>
          <p:spPr bwMode="auto">
            <a:xfrm>
              <a:off x="3348" y="2364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  <p:sp>
          <p:nvSpPr>
            <p:cNvPr id="9383" name="Oval 221"/>
            <p:cNvSpPr>
              <a:spLocks noChangeArrowheads="1"/>
            </p:cNvSpPr>
            <p:nvPr/>
          </p:nvSpPr>
          <p:spPr bwMode="auto">
            <a:xfrm>
              <a:off x="3564" y="2460"/>
              <a:ext cx="54" cy="4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9292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pt-BR" altLang="pt-BR" sz="2400">
                <a:latin typeface="Times New Roman" pitchFamily="18" charset="0"/>
              </a:endParaRPr>
            </a:p>
          </p:txBody>
        </p:sp>
      </p:grpSp>
      <p:sp>
        <p:nvSpPr>
          <p:cNvPr id="22752" name="Text Box 224"/>
          <p:cNvSpPr txBox="1">
            <a:spLocks noChangeArrowheads="1"/>
          </p:cNvSpPr>
          <p:nvPr/>
        </p:nvSpPr>
        <p:spPr bwMode="auto">
          <a:xfrm>
            <a:off x="9129713" y="2651125"/>
            <a:ext cx="1841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74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7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4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repeatCount="indefinite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889" grpId="0" animBg="1"/>
      <p:bldP spid="374890" grpId="0" animBg="1"/>
      <p:bldP spid="374891" grpId="0" animBg="1"/>
      <p:bldP spid="23654" grpId="0" animBg="1"/>
      <p:bldP spid="236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9"/>
          <p:cNvGrpSpPr>
            <a:grpSpLocks/>
          </p:cNvGrpSpPr>
          <p:nvPr/>
        </p:nvGrpSpPr>
        <p:grpSpPr bwMode="auto">
          <a:xfrm>
            <a:off x="796925" y="628650"/>
            <a:ext cx="3332163" cy="2424113"/>
            <a:chOff x="796925" y="628650"/>
            <a:chExt cx="3332163" cy="2424113"/>
          </a:xfrm>
        </p:grpSpPr>
        <p:sp>
          <p:nvSpPr>
            <p:cNvPr id="10252" name="Seta para a esquerda 19"/>
            <p:cNvSpPr>
              <a:spLocks noChangeArrowheads="1"/>
            </p:cNvSpPr>
            <p:nvPr/>
          </p:nvSpPr>
          <p:spPr bwMode="auto">
            <a:xfrm rot="2673719">
              <a:off x="2551113" y="2346325"/>
              <a:ext cx="1401762" cy="706438"/>
            </a:xfrm>
            <a:prstGeom prst="leftArrow">
              <a:avLst>
                <a:gd name="adj1" fmla="val 50000"/>
                <a:gd name="adj2" fmla="val 50020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10253" name="Text Box 3"/>
            <p:cNvSpPr txBox="1">
              <a:spLocks noChangeArrowheads="1"/>
            </p:cNvSpPr>
            <p:nvPr/>
          </p:nvSpPr>
          <p:spPr bwMode="auto">
            <a:xfrm>
              <a:off x="796925" y="628650"/>
              <a:ext cx="3332163" cy="1303338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algn="ctr" eaLnBrk="0" hangingPunct="0">
                <a:buClr>
                  <a:srgbClr val="6699FF"/>
                </a:buClr>
                <a:buSzPct val="60000"/>
              </a:pPr>
              <a:r>
                <a:rPr lang="pt-BR" altLang="pt-BR" sz="2000" b="1">
                  <a:solidFill>
                    <a:srgbClr val="FFFF00"/>
                  </a:solidFill>
                  <a:cs typeface="Arial" charset="0"/>
                </a:rPr>
                <a:t>Expiração</a:t>
              </a:r>
            </a:p>
            <a:p>
              <a:pPr algn="ctr" eaLnBrk="0" hangingPunct="0">
                <a:buClr>
                  <a:srgbClr val="6699FF"/>
                </a:buClr>
                <a:buSzPct val="60000"/>
              </a:pPr>
              <a:r>
                <a:rPr lang="pt-BR" altLang="pt-BR" sz="2000" b="1">
                  <a:cs typeface="Arial" charset="0"/>
                </a:rPr>
                <a:t>evita o colapso das vias aéreas distais e a perda do volume pulmonar. </a:t>
              </a:r>
            </a:p>
          </p:txBody>
        </p:sp>
      </p:grpSp>
      <p:grpSp>
        <p:nvGrpSpPr>
          <p:cNvPr id="3" name="Grupo 10"/>
          <p:cNvGrpSpPr>
            <a:grpSpLocks/>
          </p:cNvGrpSpPr>
          <p:nvPr/>
        </p:nvGrpSpPr>
        <p:grpSpPr bwMode="auto">
          <a:xfrm>
            <a:off x="5413375" y="635000"/>
            <a:ext cx="4572000" cy="2624138"/>
            <a:chOff x="5413375" y="635000"/>
            <a:chExt cx="4572000" cy="2624138"/>
          </a:xfrm>
        </p:grpSpPr>
        <p:sp>
          <p:nvSpPr>
            <p:cNvPr id="10250" name="Seta para a esquerda 20"/>
            <p:cNvSpPr>
              <a:spLocks noChangeArrowheads="1"/>
            </p:cNvSpPr>
            <p:nvPr/>
          </p:nvSpPr>
          <p:spPr bwMode="auto">
            <a:xfrm rot="18926281" flipH="1">
              <a:off x="6297613" y="2552700"/>
              <a:ext cx="1401762" cy="706438"/>
            </a:xfrm>
            <a:prstGeom prst="leftArrow">
              <a:avLst>
                <a:gd name="adj1" fmla="val 50000"/>
                <a:gd name="adj2" fmla="val 50020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10251" name="Text Box 3"/>
            <p:cNvSpPr txBox="1">
              <a:spLocks noChangeArrowheads="1"/>
            </p:cNvSpPr>
            <p:nvPr/>
          </p:nvSpPr>
          <p:spPr bwMode="auto">
            <a:xfrm>
              <a:off x="5413375" y="635000"/>
              <a:ext cx="4572000" cy="1597025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algn="ctr" eaLnBrk="0" hangingPunct="0">
                <a:buClr>
                  <a:srgbClr val="6699FF"/>
                </a:buClr>
                <a:buSzPct val="60000"/>
              </a:pPr>
              <a:r>
                <a:rPr lang="pt-BR" altLang="pt-BR" sz="2000" b="1">
                  <a:solidFill>
                    <a:srgbClr val="FFFF00"/>
                  </a:solidFill>
                  <a:cs typeface="Arial" charset="0"/>
                </a:rPr>
                <a:t>Inspiração </a:t>
              </a:r>
              <a:r>
                <a:rPr lang="pt-BR" altLang="pt-BR" sz="2000" b="1">
                  <a:cs typeface="Arial" charset="0"/>
                </a:rPr>
                <a:t>recrutamento alveolar uniforme,  </a:t>
              </a:r>
              <a:r>
                <a:rPr lang="pt-BR" altLang="pt-BR" sz="2000" b="1">
                  <a:cs typeface="Arial" charset="0"/>
                  <a:sym typeface="Symbol" pitchFamily="18" charset="2"/>
                </a:rPr>
                <a:t></a:t>
              </a:r>
              <a:r>
                <a:rPr lang="pt-BR" altLang="pt-BR" sz="2000" b="1">
                  <a:cs typeface="Arial" charset="0"/>
                </a:rPr>
                <a:t> o gradiente pressórico entre o interstício e o alvéolo                    (</a:t>
              </a:r>
              <a:r>
                <a:rPr lang="pt-BR" altLang="pt-BR" sz="2000" b="1">
                  <a:cs typeface="Arial" charset="0"/>
                  <a:sym typeface="Symbol" pitchFamily="18" charset="2"/>
                </a:rPr>
                <a:t> TS e</a:t>
              </a:r>
              <a:r>
                <a:rPr lang="pt-BR" altLang="pt-BR" sz="2000" b="1">
                  <a:cs typeface="Arial" charset="0"/>
                </a:rPr>
                <a:t> a formação de edema alveolar)</a:t>
              </a:r>
            </a:p>
          </p:txBody>
        </p:sp>
      </p:grpSp>
      <p:grpSp>
        <p:nvGrpSpPr>
          <p:cNvPr id="4" name="Grupo 11"/>
          <p:cNvGrpSpPr>
            <a:grpSpLocks/>
          </p:cNvGrpSpPr>
          <p:nvPr/>
        </p:nvGrpSpPr>
        <p:grpSpPr bwMode="auto">
          <a:xfrm>
            <a:off x="2913063" y="3754438"/>
            <a:ext cx="4460875" cy="2295525"/>
            <a:chOff x="2913063" y="3754438"/>
            <a:chExt cx="4460875" cy="2294850"/>
          </a:xfrm>
        </p:grpSpPr>
        <p:sp>
          <p:nvSpPr>
            <p:cNvPr id="10248" name="Seta para a esquerda 21"/>
            <p:cNvSpPr>
              <a:spLocks noChangeArrowheads="1"/>
            </p:cNvSpPr>
            <p:nvPr/>
          </p:nvSpPr>
          <p:spPr bwMode="auto">
            <a:xfrm rot="-5400000">
              <a:off x="4442619" y="4101307"/>
              <a:ext cx="1400175" cy="706437"/>
            </a:xfrm>
            <a:prstGeom prst="leftArrow">
              <a:avLst>
                <a:gd name="adj1" fmla="val 50000"/>
                <a:gd name="adj2" fmla="val 49964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10249" name="Text Box 3"/>
            <p:cNvSpPr txBox="1">
              <a:spLocks noChangeArrowheads="1"/>
            </p:cNvSpPr>
            <p:nvPr/>
          </p:nvSpPr>
          <p:spPr bwMode="auto">
            <a:xfrm>
              <a:off x="2913063" y="5246249"/>
              <a:ext cx="4460875" cy="803039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algn="ctr" eaLnBrk="0" hangingPunct="0">
                <a:lnSpc>
                  <a:spcPct val="120000"/>
                </a:lnSpc>
                <a:buClr>
                  <a:srgbClr val="6699FF"/>
                </a:buClr>
                <a:buSzPct val="60000"/>
              </a:pPr>
              <a:r>
                <a:rPr lang="pt-BR" altLang="pt-BR" sz="2000" b="1">
                  <a:cs typeface="Arial" charset="0"/>
                </a:rPr>
                <a:t>Propriedades antibacterianas                       e antiinflamatórias</a:t>
              </a:r>
            </a:p>
          </p:txBody>
        </p:sp>
      </p:grpSp>
      <p:sp>
        <p:nvSpPr>
          <p:cNvPr id="15" name="Elipse 14"/>
          <p:cNvSpPr/>
          <p:nvPr/>
        </p:nvSpPr>
        <p:spPr bwMode="auto">
          <a:xfrm>
            <a:off x="3386138" y="2657475"/>
            <a:ext cx="3457575" cy="1663700"/>
          </a:xfrm>
          <a:prstGeom prst="ellipse">
            <a:avLst/>
          </a:prstGeom>
          <a:gradFill>
            <a:gsLst>
              <a:gs pos="0">
                <a:schemeClr val="bg1">
                  <a:lumMod val="50000"/>
                </a:schemeClr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pt-BR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0246" name="Text Box 2"/>
          <p:cNvSpPr txBox="1">
            <a:spLocks noChangeArrowheads="1"/>
          </p:cNvSpPr>
          <p:nvPr/>
        </p:nvSpPr>
        <p:spPr bwMode="auto">
          <a:xfrm>
            <a:off x="3582988" y="2811463"/>
            <a:ext cx="3095625" cy="1311275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95000"/>
              </a:lnSpc>
            </a:pPr>
            <a:r>
              <a:rPr lang="pt-BR" altLang="pt-BR" sz="2800" b="1">
                <a:solidFill>
                  <a:srgbClr val="FFFF66"/>
                </a:solidFill>
              </a:rPr>
              <a:t>Funções  do Surfactante Endógeno</a:t>
            </a:r>
          </a:p>
        </p:txBody>
      </p:sp>
      <p:sp>
        <p:nvSpPr>
          <p:cNvPr id="10247" name="CaixaDeTexto 3"/>
          <p:cNvSpPr txBox="1">
            <a:spLocks noChangeArrowheads="1"/>
          </p:cNvSpPr>
          <p:nvPr/>
        </p:nvSpPr>
        <p:spPr bwMode="auto">
          <a:xfrm>
            <a:off x="6215063" y="6573838"/>
            <a:ext cx="40433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Adaptado de Jobe AH,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6"/>
          <p:cNvGrpSpPr>
            <a:grpSpLocks/>
          </p:cNvGrpSpPr>
          <p:nvPr/>
        </p:nvGrpSpPr>
        <p:grpSpPr bwMode="auto">
          <a:xfrm>
            <a:off x="514350" y="496888"/>
            <a:ext cx="4329113" cy="2870200"/>
            <a:chOff x="514350" y="496904"/>
            <a:chExt cx="4329113" cy="2870203"/>
          </a:xfrm>
        </p:grpSpPr>
        <p:sp>
          <p:nvSpPr>
            <p:cNvPr id="11279" name="Text Box 3"/>
            <p:cNvSpPr txBox="1">
              <a:spLocks noChangeArrowheads="1"/>
            </p:cNvSpPr>
            <p:nvPr/>
          </p:nvSpPr>
          <p:spPr bwMode="auto">
            <a:xfrm>
              <a:off x="514350" y="496904"/>
              <a:ext cx="4329113" cy="1901827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eaLnBrk="0" hangingPunct="0"/>
              <a:r>
                <a:rPr lang="pt-BR" altLang="pt-BR" sz="2000" b="1">
                  <a:solidFill>
                    <a:schemeClr val="tx2"/>
                  </a:solidFill>
                  <a:cs typeface="Arial" charset="0"/>
                  <a:sym typeface="Symbol" pitchFamily="18" charset="2"/>
                </a:rPr>
                <a:t> </a:t>
              </a:r>
              <a:r>
                <a:rPr lang="pt-BR" altLang="pt-BR" sz="2000" b="1">
                  <a:solidFill>
                    <a:schemeClr val="tx2"/>
                  </a:solidFill>
                  <a:cs typeface="Arial" charset="0"/>
                </a:rPr>
                <a:t>idade gestacional</a:t>
              </a:r>
            </a:p>
            <a:p>
              <a:pPr lvl="1" eaLnBrk="0" hangingPunct="0"/>
              <a:r>
                <a:rPr lang="pt-BR" altLang="pt-BR" sz="2000" b="1">
                  <a:cs typeface="Arial" charset="0"/>
                  <a:sym typeface="Symbol" pitchFamily="18" charset="2"/>
                </a:rPr>
                <a:t> </a:t>
              </a:r>
              <a:r>
                <a:rPr lang="pt-BR" altLang="pt-BR" sz="2000" b="1">
                  <a:cs typeface="Arial" charset="0"/>
                </a:rPr>
                <a:t>volume de gás pulmonar</a:t>
              </a:r>
            </a:p>
            <a:p>
              <a:pPr lvl="1" eaLnBrk="0" hangingPunct="0"/>
              <a:r>
                <a:rPr lang="pt-BR" altLang="pt-BR" sz="2000" b="1">
                  <a:cs typeface="Arial" charset="0"/>
                </a:rPr>
                <a:t>Pulmão mais resistente a inflamação</a:t>
              </a:r>
            </a:p>
            <a:p>
              <a:pPr lvl="1" eaLnBrk="0" hangingPunct="0"/>
              <a:r>
                <a:rPr lang="pt-BR" altLang="pt-BR" sz="2000" b="1">
                  <a:cs typeface="Arial" charset="0"/>
                </a:rPr>
                <a:t>Surfactante endógeno menos sensível a inativação</a:t>
              </a:r>
            </a:p>
          </p:txBody>
        </p:sp>
        <p:sp>
          <p:nvSpPr>
            <p:cNvPr id="11280" name="Seta para a esquerda 3"/>
            <p:cNvSpPr>
              <a:spLocks noChangeArrowheads="1"/>
            </p:cNvSpPr>
            <p:nvPr/>
          </p:nvSpPr>
          <p:spPr bwMode="auto">
            <a:xfrm rot="2673719">
              <a:off x="2551113" y="2660670"/>
              <a:ext cx="1401762" cy="706437"/>
            </a:xfrm>
            <a:prstGeom prst="leftArrow">
              <a:avLst>
                <a:gd name="adj1" fmla="val 50000"/>
                <a:gd name="adj2" fmla="val 50020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</p:grpSp>
      <p:grpSp>
        <p:nvGrpSpPr>
          <p:cNvPr id="3" name="Grupo 17"/>
          <p:cNvGrpSpPr>
            <a:grpSpLocks/>
          </p:cNvGrpSpPr>
          <p:nvPr/>
        </p:nvGrpSpPr>
        <p:grpSpPr bwMode="auto">
          <a:xfrm>
            <a:off x="5643563" y="803275"/>
            <a:ext cx="3729037" cy="2513013"/>
            <a:chOff x="5643563" y="803292"/>
            <a:chExt cx="3729037" cy="2513010"/>
          </a:xfrm>
        </p:grpSpPr>
        <p:sp>
          <p:nvSpPr>
            <p:cNvPr id="11277" name="Seta para a esquerda 1"/>
            <p:cNvSpPr>
              <a:spLocks noChangeArrowheads="1"/>
            </p:cNvSpPr>
            <p:nvPr/>
          </p:nvSpPr>
          <p:spPr bwMode="auto">
            <a:xfrm rot="18926281" flipH="1">
              <a:off x="5969000" y="2609864"/>
              <a:ext cx="1401763" cy="706438"/>
            </a:xfrm>
            <a:prstGeom prst="leftArrow">
              <a:avLst>
                <a:gd name="adj1" fmla="val 50000"/>
                <a:gd name="adj2" fmla="val 50020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11278" name="Text Box 3"/>
            <p:cNvSpPr txBox="1">
              <a:spLocks noChangeArrowheads="1"/>
            </p:cNvSpPr>
            <p:nvPr/>
          </p:nvSpPr>
          <p:spPr bwMode="auto">
            <a:xfrm>
              <a:off x="5643563" y="803292"/>
              <a:ext cx="3729037" cy="1597023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eaLnBrk="0" hangingPunct="0"/>
              <a:r>
                <a:rPr lang="pt-BR" altLang="pt-BR" sz="2000" b="1">
                  <a:solidFill>
                    <a:schemeClr val="tx2"/>
                  </a:solidFill>
                  <a:cs typeface="Arial" charset="0"/>
                </a:rPr>
                <a:t>Corticosteróides pré-natal</a:t>
              </a:r>
            </a:p>
            <a:p>
              <a:pPr lvl="1" eaLnBrk="0" hangingPunct="0"/>
              <a:r>
                <a:rPr lang="pt-BR" altLang="pt-BR" sz="2000" b="1">
                  <a:cs typeface="Arial" charset="0"/>
                  <a:sym typeface="Symbol" pitchFamily="18" charset="2"/>
                </a:rPr>
                <a:t></a:t>
              </a:r>
              <a:r>
                <a:rPr lang="pt-BR" altLang="pt-BR" sz="2000" b="1">
                  <a:cs typeface="Arial" charset="0"/>
                </a:rPr>
                <a:t> ativação </a:t>
              </a:r>
            </a:p>
            <a:p>
              <a:pPr lvl="1" eaLnBrk="0" hangingPunct="0"/>
              <a:r>
                <a:rPr lang="pt-BR" altLang="pt-BR" sz="2000" b="1">
                  <a:cs typeface="Arial" charset="0"/>
                  <a:sym typeface="Symbol" pitchFamily="18" charset="2"/>
                </a:rPr>
                <a:t></a:t>
              </a:r>
              <a:r>
                <a:rPr lang="pt-BR" altLang="pt-BR" sz="2000" b="1">
                  <a:cs typeface="Arial" charset="0"/>
                </a:rPr>
                <a:t>inibição</a:t>
              </a:r>
            </a:p>
            <a:p>
              <a:pPr lvl="1" eaLnBrk="0" hangingPunct="0"/>
              <a:r>
                <a:rPr lang="pt-BR" altLang="pt-BR" sz="2000" b="1">
                  <a:cs typeface="Arial" charset="0"/>
                </a:rPr>
                <a:t>Melhora a curva resposta dose do surfactante</a:t>
              </a:r>
            </a:p>
          </p:txBody>
        </p:sp>
      </p:grpSp>
      <p:grpSp>
        <p:nvGrpSpPr>
          <p:cNvPr id="4" name="Grupo 20"/>
          <p:cNvGrpSpPr>
            <a:grpSpLocks/>
          </p:cNvGrpSpPr>
          <p:nvPr/>
        </p:nvGrpSpPr>
        <p:grpSpPr bwMode="auto">
          <a:xfrm>
            <a:off x="979488" y="3859213"/>
            <a:ext cx="3332162" cy="2036762"/>
            <a:chOff x="979488" y="3859232"/>
            <a:chExt cx="3332163" cy="2036759"/>
          </a:xfrm>
        </p:grpSpPr>
        <p:sp>
          <p:nvSpPr>
            <p:cNvPr id="11275" name="Text Box 3"/>
            <p:cNvSpPr txBox="1">
              <a:spLocks noChangeArrowheads="1"/>
            </p:cNvSpPr>
            <p:nvPr/>
          </p:nvSpPr>
          <p:spPr bwMode="auto">
            <a:xfrm>
              <a:off x="979488" y="4908567"/>
              <a:ext cx="3332163" cy="987424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algn="ctr" eaLnBrk="0" hangingPunct="0">
                <a:buClr>
                  <a:srgbClr val="6699FF"/>
                </a:buClr>
                <a:buSzPct val="60000"/>
              </a:pPr>
              <a:r>
                <a:rPr lang="pt-BR" altLang="pt-BR" sz="2000" b="1">
                  <a:solidFill>
                    <a:schemeClr val="tx2"/>
                  </a:solidFill>
                  <a:cs typeface="Arial" charset="0"/>
                </a:rPr>
                <a:t>Inativação </a:t>
              </a:r>
            </a:p>
            <a:p>
              <a:pPr algn="ctr" eaLnBrk="0" hangingPunct="0">
                <a:buClr>
                  <a:srgbClr val="6699FF"/>
                </a:buClr>
                <a:buSzPct val="60000"/>
              </a:pPr>
              <a:r>
                <a:rPr lang="pt-BR" altLang="pt-BR" sz="2000" b="1">
                  <a:cs typeface="Arial" charset="0"/>
                </a:rPr>
                <a:t>em geral nas lesões inflamatórias pulmonares</a:t>
              </a:r>
            </a:p>
          </p:txBody>
        </p:sp>
        <p:sp>
          <p:nvSpPr>
            <p:cNvPr id="11276" name="Seta para a esquerda 11"/>
            <p:cNvSpPr>
              <a:spLocks noChangeArrowheads="1"/>
            </p:cNvSpPr>
            <p:nvPr/>
          </p:nvSpPr>
          <p:spPr bwMode="auto">
            <a:xfrm rot="18926281" flipV="1">
              <a:off x="2629464" y="3859232"/>
              <a:ext cx="1401762" cy="706438"/>
            </a:xfrm>
            <a:prstGeom prst="leftArrow">
              <a:avLst>
                <a:gd name="adj1" fmla="val 50000"/>
                <a:gd name="adj2" fmla="val 50020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</p:grpSp>
      <p:grpSp>
        <p:nvGrpSpPr>
          <p:cNvPr id="6" name="Grupo 21"/>
          <p:cNvGrpSpPr>
            <a:grpSpLocks/>
          </p:cNvGrpSpPr>
          <p:nvPr/>
        </p:nvGrpSpPr>
        <p:grpSpPr bwMode="auto">
          <a:xfrm>
            <a:off x="6027738" y="3859213"/>
            <a:ext cx="3143250" cy="2343150"/>
            <a:chOff x="6028045" y="3859232"/>
            <a:chExt cx="3143146" cy="2343147"/>
          </a:xfrm>
        </p:grpSpPr>
        <p:sp>
          <p:nvSpPr>
            <p:cNvPr id="11273" name="Seta para a esquerda 12"/>
            <p:cNvSpPr>
              <a:spLocks noChangeArrowheads="1"/>
            </p:cNvSpPr>
            <p:nvPr/>
          </p:nvSpPr>
          <p:spPr bwMode="auto">
            <a:xfrm rot="2673719" flipH="1" flipV="1">
              <a:off x="6028045" y="3859232"/>
              <a:ext cx="1401762" cy="706438"/>
            </a:xfrm>
            <a:prstGeom prst="leftArrow">
              <a:avLst>
                <a:gd name="adj1" fmla="val 50000"/>
                <a:gd name="adj2" fmla="val 50020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11274" name="Text Box 3"/>
            <p:cNvSpPr txBox="1">
              <a:spLocks noChangeArrowheads="1"/>
            </p:cNvSpPr>
            <p:nvPr/>
          </p:nvSpPr>
          <p:spPr bwMode="auto">
            <a:xfrm>
              <a:off x="6556665" y="4910156"/>
              <a:ext cx="2614526" cy="1292223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33CC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lIns="72000" tIns="36000" rIns="72000" bIns="36000" anchor="ctr">
              <a:spAutoFit/>
            </a:bodyPr>
            <a:lstStyle/>
            <a:p>
              <a:pPr algn="ctr" eaLnBrk="0" hangingPunct="0"/>
              <a:r>
                <a:rPr lang="pt-BR" altLang="pt-BR" sz="2000" b="1">
                  <a:solidFill>
                    <a:schemeClr val="tx2"/>
                  </a:solidFill>
                  <a:cs typeface="Arial" charset="0"/>
                  <a:sym typeface="Symbol" pitchFamily="18" charset="2"/>
                </a:rPr>
                <a:t>Polimorfismos das proteínas do surfactante</a:t>
              </a:r>
            </a:p>
            <a:p>
              <a:pPr algn="ctr" eaLnBrk="0" hangingPunct="0"/>
              <a:r>
                <a:rPr lang="pt-BR" altLang="pt-BR" sz="2000" b="1">
                  <a:solidFill>
                    <a:schemeClr val="tx2"/>
                  </a:solidFill>
                  <a:cs typeface="Arial" charset="0"/>
                  <a:sym typeface="Symbol" pitchFamily="18" charset="2"/>
                </a:rPr>
                <a:t>(genética)</a:t>
              </a:r>
              <a:endParaRPr lang="pt-BR" altLang="pt-BR" sz="2000" b="1">
                <a:solidFill>
                  <a:schemeClr val="tx2"/>
                </a:solidFill>
                <a:cs typeface="Arial" charset="0"/>
              </a:endParaRPr>
            </a:p>
          </p:txBody>
        </p:sp>
      </p:grpSp>
      <p:sp>
        <p:nvSpPr>
          <p:cNvPr id="5" name="Elipse 4"/>
          <p:cNvSpPr/>
          <p:nvPr/>
        </p:nvSpPr>
        <p:spPr bwMode="auto">
          <a:xfrm>
            <a:off x="3386138" y="2728913"/>
            <a:ext cx="3457575" cy="1663700"/>
          </a:xfrm>
          <a:prstGeom prst="ellipse">
            <a:avLst/>
          </a:prstGeom>
          <a:gradFill>
            <a:gsLst>
              <a:gs pos="0">
                <a:schemeClr val="bg1">
                  <a:lumMod val="50000"/>
                </a:schemeClr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pt-BR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1271" name="Text Box 2"/>
          <p:cNvSpPr txBox="1">
            <a:spLocks noChangeArrowheads="1"/>
          </p:cNvSpPr>
          <p:nvPr/>
        </p:nvSpPr>
        <p:spPr bwMode="auto">
          <a:xfrm>
            <a:off x="3286125" y="2882900"/>
            <a:ext cx="3687763" cy="1311275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95000"/>
              </a:lnSpc>
            </a:pPr>
            <a:r>
              <a:rPr lang="pt-BR" altLang="pt-BR" sz="2800" b="1">
                <a:solidFill>
                  <a:srgbClr val="FFFF66"/>
                </a:solidFill>
              </a:rPr>
              <a:t>Fatores que modificam a função do surfactante</a:t>
            </a:r>
          </a:p>
        </p:txBody>
      </p:sp>
      <p:sp>
        <p:nvSpPr>
          <p:cNvPr id="11272" name="CaixaDeTexto 3"/>
          <p:cNvSpPr txBox="1">
            <a:spLocks noChangeArrowheads="1"/>
          </p:cNvSpPr>
          <p:nvPr/>
        </p:nvSpPr>
        <p:spPr bwMode="auto">
          <a:xfrm>
            <a:off x="6215063" y="6573838"/>
            <a:ext cx="40433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Adaptado de Jobe AH,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rma livre 48"/>
          <p:cNvSpPr>
            <a:spLocks/>
          </p:cNvSpPr>
          <p:nvPr/>
        </p:nvSpPr>
        <p:spPr bwMode="auto">
          <a:xfrm flipH="1">
            <a:off x="5432425" y="3689350"/>
            <a:ext cx="301625" cy="768350"/>
          </a:xfrm>
          <a:custGeom>
            <a:avLst/>
            <a:gdLst>
              <a:gd name="T0" fmla="*/ 0 w 146050"/>
              <a:gd name="T1" fmla="*/ 0 h 1149351"/>
              <a:gd name="T2" fmla="*/ 0 w 146050"/>
              <a:gd name="T3" fmla="*/ 1 h 1149351"/>
              <a:gd name="T4" fmla="*/ 2147483647 w 146050"/>
              <a:gd name="T5" fmla="*/ 1 h 1149351"/>
              <a:gd name="T6" fmla="*/ 0 60000 65536"/>
              <a:gd name="T7" fmla="*/ 0 60000 65536"/>
              <a:gd name="T8" fmla="*/ 0 60000 65536"/>
              <a:gd name="T9" fmla="*/ 0 w 146050"/>
              <a:gd name="T10" fmla="*/ 0 h 1149351"/>
              <a:gd name="T11" fmla="*/ 146050 w 146050"/>
              <a:gd name="T12" fmla="*/ 1149351 h 114935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050" h="1149351">
                <a:moveTo>
                  <a:pt x="0" y="0"/>
                </a:moveTo>
                <a:lnTo>
                  <a:pt x="0" y="1149351"/>
                </a:lnTo>
                <a:lnTo>
                  <a:pt x="146050" y="1143907"/>
                </a:lnTo>
              </a:path>
            </a:pathLst>
          </a:custGeom>
          <a:noFill/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cxnSp>
        <p:nvCxnSpPr>
          <p:cNvPr id="12291" name="Conector reto 43"/>
          <p:cNvCxnSpPr>
            <a:cxnSpLocks noChangeShapeType="1"/>
          </p:cNvCxnSpPr>
          <p:nvPr/>
        </p:nvCxnSpPr>
        <p:spPr bwMode="auto">
          <a:xfrm rot="5400000">
            <a:off x="926306" y="3902869"/>
            <a:ext cx="617538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cxnSp>
        <p:nvCxnSpPr>
          <p:cNvPr id="12292" name="Conector reto 44"/>
          <p:cNvCxnSpPr>
            <a:cxnSpLocks noChangeShapeType="1"/>
          </p:cNvCxnSpPr>
          <p:nvPr/>
        </p:nvCxnSpPr>
        <p:spPr bwMode="auto">
          <a:xfrm rot="5400000">
            <a:off x="8473281" y="3902869"/>
            <a:ext cx="617538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cxnSp>
        <p:nvCxnSpPr>
          <p:cNvPr id="12293" name="Conector reto 42"/>
          <p:cNvCxnSpPr>
            <a:cxnSpLocks noChangeShapeType="1"/>
          </p:cNvCxnSpPr>
          <p:nvPr/>
        </p:nvCxnSpPr>
        <p:spPr bwMode="auto">
          <a:xfrm rot="5400000">
            <a:off x="926306" y="2513807"/>
            <a:ext cx="617537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cxnSp>
        <p:nvCxnSpPr>
          <p:cNvPr id="12294" name="Conector reto 38"/>
          <p:cNvCxnSpPr>
            <a:cxnSpLocks noChangeShapeType="1"/>
          </p:cNvCxnSpPr>
          <p:nvPr/>
        </p:nvCxnSpPr>
        <p:spPr bwMode="auto">
          <a:xfrm rot="5400000">
            <a:off x="3331369" y="2642394"/>
            <a:ext cx="360362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cxnSp>
        <p:nvCxnSpPr>
          <p:cNvPr id="12295" name="Conector reto 39"/>
          <p:cNvCxnSpPr>
            <a:cxnSpLocks noChangeShapeType="1"/>
          </p:cNvCxnSpPr>
          <p:nvPr/>
        </p:nvCxnSpPr>
        <p:spPr bwMode="auto">
          <a:xfrm rot="5400000">
            <a:off x="5485606" y="2513807"/>
            <a:ext cx="617537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sp>
        <p:nvSpPr>
          <p:cNvPr id="12296" name="Colchete direito 34"/>
          <p:cNvSpPr>
            <a:spLocks/>
          </p:cNvSpPr>
          <p:nvPr/>
        </p:nvSpPr>
        <p:spPr bwMode="auto">
          <a:xfrm rot="-5400000">
            <a:off x="5023644" y="-1961356"/>
            <a:ext cx="546100" cy="6970712"/>
          </a:xfrm>
          <a:prstGeom prst="rightBracket">
            <a:avLst>
              <a:gd name="adj" fmla="val 0"/>
            </a:avLst>
          </a:prstGeom>
          <a:noFill/>
          <a:ln w="19050" algn="ctr">
            <a:solidFill>
              <a:srgbClr val="FFFF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5" name="Text Box 29"/>
          <p:cNvSpPr txBox="1">
            <a:spLocks noChangeArrowheads="1"/>
          </p:cNvSpPr>
          <p:nvPr/>
        </p:nvSpPr>
        <p:spPr bwMode="auto">
          <a:xfrm>
            <a:off x="3043238" y="1022350"/>
            <a:ext cx="3595687" cy="39211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LESÃO PULMONAR AGUDA</a:t>
            </a:r>
          </a:p>
        </p:txBody>
      </p:sp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268288" y="1808163"/>
            <a:ext cx="1897062" cy="576262"/>
          </a:xfrm>
          <a:prstGeom prst="rect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Integridade alveolar capilar</a:t>
            </a:r>
          </a:p>
        </p:txBody>
      </p:sp>
      <p:sp>
        <p:nvSpPr>
          <p:cNvPr id="7" name="Text Box 27"/>
          <p:cNvSpPr txBox="1">
            <a:spLocks noChangeArrowheads="1"/>
          </p:cNvSpPr>
          <p:nvPr/>
        </p:nvSpPr>
        <p:spPr bwMode="auto">
          <a:xfrm>
            <a:off x="2517775" y="1808163"/>
            <a:ext cx="1828800" cy="792162"/>
          </a:xfrm>
          <a:prstGeom prst="rect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Metabolismo alveolar do surfactante</a:t>
            </a:r>
          </a:p>
        </p:txBody>
      </p:sp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4695825" y="1808163"/>
            <a:ext cx="2120900" cy="400050"/>
          </a:xfrm>
          <a:prstGeom prst="rect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 err="1">
                <a:solidFill>
                  <a:schemeClr val="bg2"/>
                </a:solidFill>
                <a:latin typeface="+mj-lt"/>
                <a:cs typeface="Arial" charset="0"/>
              </a:rPr>
              <a:t>Pneumócitos</a:t>
            </a: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 tipo II</a:t>
            </a: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8161338" y="1855788"/>
            <a:ext cx="1887537" cy="384175"/>
          </a:xfrm>
          <a:prstGeom prst="rect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Inflamação</a:t>
            </a: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</a:rPr>
              <a:t> </a:t>
            </a:r>
          </a:p>
        </p:txBody>
      </p:sp>
      <p:sp>
        <p:nvSpPr>
          <p:cNvPr id="10" name="Text Box 24"/>
          <p:cNvSpPr txBox="1">
            <a:spLocks noChangeArrowheads="1"/>
          </p:cNvSpPr>
          <p:nvPr/>
        </p:nvSpPr>
        <p:spPr bwMode="auto">
          <a:xfrm>
            <a:off x="268288" y="2814638"/>
            <a:ext cx="1881187" cy="874712"/>
          </a:xfrm>
          <a:prstGeom prst="rect">
            <a:avLst/>
          </a:prstGeom>
          <a:solidFill>
            <a:srgbClr val="66FFFF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&gt; permeabilidade</a:t>
            </a:r>
          </a:p>
          <a:p>
            <a:pPr algn="ctr">
              <a:buFontTx/>
              <a:buChar char="•"/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Endotelial</a:t>
            </a:r>
          </a:p>
          <a:p>
            <a:pPr algn="ctr">
              <a:buFontTx/>
              <a:buChar char="•"/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Epitelial</a:t>
            </a:r>
          </a:p>
          <a:p>
            <a:pPr algn="ctr">
              <a:defRPr/>
            </a:pPr>
            <a:endParaRPr lang="pt-BR" sz="1600" b="1" dirty="0">
              <a:solidFill>
                <a:schemeClr val="bg1"/>
              </a:solidFill>
              <a:latin typeface="+mj-lt"/>
              <a:cs typeface="Arial" charset="0"/>
            </a:endParaRPr>
          </a:p>
        </p:txBody>
      </p:sp>
      <p:sp>
        <p:nvSpPr>
          <p:cNvPr id="11" name="Text Box 23"/>
          <p:cNvSpPr txBox="1">
            <a:spLocks noChangeArrowheads="1"/>
          </p:cNvSpPr>
          <p:nvPr/>
        </p:nvSpPr>
        <p:spPr bwMode="auto">
          <a:xfrm>
            <a:off x="2513013" y="2814638"/>
            <a:ext cx="1804987" cy="874712"/>
          </a:xfrm>
          <a:prstGeom prst="rect">
            <a:avLst/>
          </a:prstGeom>
          <a:solidFill>
            <a:srgbClr val="66FFFF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Forma agregada anormal do surfactante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4683125" y="2814638"/>
            <a:ext cx="2149475" cy="1139825"/>
          </a:xfrm>
          <a:prstGeom prst="rect">
            <a:avLst/>
          </a:prstGeom>
          <a:solidFill>
            <a:srgbClr val="66FFFF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Surfactante alterado</a:t>
            </a:r>
          </a:p>
          <a:p>
            <a:pPr algn="ctr">
              <a:buFontTx/>
              <a:buChar char="•"/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Síntese</a:t>
            </a:r>
          </a:p>
          <a:p>
            <a:pPr algn="ctr">
              <a:buFontTx/>
              <a:buChar char="•"/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Secreção </a:t>
            </a:r>
          </a:p>
          <a:p>
            <a:pPr algn="ctr">
              <a:buFontTx/>
              <a:buChar char="•"/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Composição </a:t>
            </a:r>
          </a:p>
          <a:p>
            <a:pPr algn="ctr">
              <a:defRPr/>
            </a:pPr>
            <a:endParaRPr lang="pt-BR" sz="1600" b="1" dirty="0">
              <a:solidFill>
                <a:schemeClr val="bg2"/>
              </a:solidFill>
              <a:latin typeface="+mj-lt"/>
              <a:cs typeface="Arial" charset="0"/>
            </a:endParaRP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7196138" y="2814638"/>
            <a:ext cx="2852737" cy="873125"/>
          </a:xfrm>
          <a:prstGeom prst="rect">
            <a:avLst/>
          </a:prstGeom>
          <a:solidFill>
            <a:srgbClr val="66FFFF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Migração de </a:t>
            </a:r>
            <a:r>
              <a:rPr lang="pt-BR" sz="1600" b="1" dirty="0" err="1">
                <a:solidFill>
                  <a:schemeClr val="bg2"/>
                </a:solidFill>
                <a:latin typeface="+mj-lt"/>
                <a:cs typeface="Arial" charset="0"/>
              </a:rPr>
              <a:t>granulócitos</a:t>
            </a: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, ativação de macrófagos, consumo PS-A</a:t>
            </a: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381000" y="4211638"/>
            <a:ext cx="1614488" cy="627062"/>
          </a:xfrm>
          <a:prstGeom prst="rect">
            <a:avLst/>
          </a:prstGeom>
          <a:solidFill>
            <a:srgbClr val="66FFFF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Edema pulmonar</a:t>
            </a: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3657600" y="4211638"/>
            <a:ext cx="1757363" cy="627062"/>
          </a:xfrm>
          <a:prstGeom prst="rect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b="1" dirty="0">
                <a:solidFill>
                  <a:schemeClr val="bg1"/>
                </a:solidFill>
                <a:latin typeface="+mj-lt"/>
                <a:cs typeface="Arial" charset="0"/>
              </a:rPr>
              <a:t>Disfunção do surfactante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7081838" y="4211638"/>
            <a:ext cx="2967037" cy="627062"/>
          </a:xfrm>
          <a:prstGeom prst="rect">
            <a:avLst/>
          </a:prstGeom>
          <a:solidFill>
            <a:srgbClr val="66FFFF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2"/>
                </a:solidFill>
                <a:latin typeface="+mj-lt"/>
                <a:cs typeface="Arial" charset="0"/>
              </a:rPr>
              <a:t>Mediadores inflamatórios, oxidantes, proteases</a:t>
            </a: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1692275" y="5303838"/>
            <a:ext cx="5761038" cy="533400"/>
          </a:xfrm>
          <a:prstGeom prst="rect">
            <a:avLst/>
          </a:prstGeom>
          <a:solidFill>
            <a:srgbClr val="FFFF0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</a:rPr>
              <a:t>Mecânica pulmonar e anormalidades nas trocas gasosas</a:t>
            </a:r>
          </a:p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  <a:sym typeface="Symbol" pitchFamily="18" charset="2"/>
              </a:rPr>
              <a:t></a:t>
            </a: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</a:rPr>
              <a:t> CRF</a:t>
            </a: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  <a:sym typeface="Symbol" pitchFamily="18" charset="2"/>
              </a:rPr>
              <a:t>  </a:t>
            </a: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</a:rPr>
              <a:t> </a:t>
            </a:r>
            <a:r>
              <a:rPr lang="pt-BR" sz="1600" b="1" dirty="0" err="1">
                <a:solidFill>
                  <a:schemeClr val="bg1"/>
                </a:solidFill>
                <a:latin typeface="+mj-lt"/>
                <a:cs typeface="Arial" charset="0"/>
              </a:rPr>
              <a:t>Complascencia</a:t>
            </a: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  <a:sym typeface="Symbol" pitchFamily="18" charset="2"/>
              </a:rPr>
              <a:t>  </a:t>
            </a:r>
            <a:r>
              <a:rPr lang="pt-BR" sz="1600" b="1" dirty="0">
                <a:solidFill>
                  <a:schemeClr val="bg1"/>
                </a:solidFill>
                <a:latin typeface="+mj-lt"/>
                <a:cs typeface="Arial" charset="0"/>
              </a:rPr>
              <a:t> Shunt</a:t>
            </a:r>
            <a:endParaRPr lang="pt-BR" sz="1600" b="1" dirty="0">
              <a:solidFill>
                <a:schemeClr val="bg1"/>
              </a:solidFill>
              <a:latin typeface="+mj-lt"/>
              <a:cs typeface="Arial" charset="0"/>
              <a:sym typeface="Symbol" pitchFamily="18" charset="2"/>
            </a:endParaRPr>
          </a:p>
        </p:txBody>
      </p:sp>
      <p:sp>
        <p:nvSpPr>
          <p:cNvPr id="12310" name="CaixaDeTexto 30"/>
          <p:cNvSpPr txBox="1">
            <a:spLocks noChangeArrowheads="1"/>
          </p:cNvSpPr>
          <p:nvPr/>
        </p:nvSpPr>
        <p:spPr bwMode="auto">
          <a:xfrm>
            <a:off x="463550" y="5949950"/>
            <a:ext cx="9398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pt-BR" sz="1600" b="1" i="1">
                <a:solidFill>
                  <a:srgbClr val="FFFF00"/>
                </a:solidFill>
                <a:ea typeface="Times" pitchFamily="18" charset="0"/>
                <a:cs typeface="Times New Roman" pitchFamily="18" charset="0"/>
              </a:rPr>
              <a:t>Adaptado de Zanelli AS &amp; Kaufman D. In: Perinatal and Pediatric Respiratory Care. Saunders. 3ªed. St. Louis. Missouri, 2010 </a:t>
            </a:r>
          </a:p>
        </p:txBody>
      </p:sp>
      <p:sp>
        <p:nvSpPr>
          <p:cNvPr id="32" name="CaixaDeTexto 31"/>
          <p:cNvSpPr txBox="1"/>
          <p:nvPr/>
        </p:nvSpPr>
        <p:spPr>
          <a:xfrm>
            <a:off x="1588" y="17463"/>
            <a:ext cx="1028541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FATORES QUE CONTRIBUEM PARA A DISFUNÇÃO DO SURFACTANTE DURANTE A LESÃO PULMONAR AGUDA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12312" name="Conector reto 36"/>
          <p:cNvCxnSpPr>
            <a:cxnSpLocks noChangeShapeType="1"/>
          </p:cNvCxnSpPr>
          <p:nvPr/>
        </p:nvCxnSpPr>
        <p:spPr bwMode="auto">
          <a:xfrm rot="5400000">
            <a:off x="3331369" y="1616869"/>
            <a:ext cx="360362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cxnSp>
        <p:nvCxnSpPr>
          <p:cNvPr id="12313" name="Conector reto 37"/>
          <p:cNvCxnSpPr>
            <a:cxnSpLocks noChangeShapeType="1"/>
          </p:cNvCxnSpPr>
          <p:nvPr/>
        </p:nvCxnSpPr>
        <p:spPr bwMode="auto">
          <a:xfrm rot="5400000">
            <a:off x="5614194" y="1616869"/>
            <a:ext cx="360362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cxnSp>
        <p:nvCxnSpPr>
          <p:cNvPr id="12314" name="Conector reto 41"/>
          <p:cNvCxnSpPr>
            <a:cxnSpLocks noChangeShapeType="1"/>
          </p:cNvCxnSpPr>
          <p:nvPr/>
        </p:nvCxnSpPr>
        <p:spPr bwMode="auto">
          <a:xfrm rot="5400000">
            <a:off x="8473281" y="2513807"/>
            <a:ext cx="617537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  <p:sp>
        <p:nvSpPr>
          <p:cNvPr id="12315" name="Forma livre 47"/>
          <p:cNvSpPr>
            <a:spLocks/>
          </p:cNvSpPr>
          <p:nvPr/>
        </p:nvSpPr>
        <p:spPr bwMode="auto">
          <a:xfrm>
            <a:off x="3355975" y="3689350"/>
            <a:ext cx="301625" cy="768350"/>
          </a:xfrm>
          <a:custGeom>
            <a:avLst/>
            <a:gdLst>
              <a:gd name="T0" fmla="*/ 0 w 146050"/>
              <a:gd name="T1" fmla="*/ 0 h 1149351"/>
              <a:gd name="T2" fmla="*/ 0 w 146050"/>
              <a:gd name="T3" fmla="*/ 1 h 1149351"/>
              <a:gd name="T4" fmla="*/ 2147483647 w 146050"/>
              <a:gd name="T5" fmla="*/ 1 h 1149351"/>
              <a:gd name="T6" fmla="*/ 0 60000 65536"/>
              <a:gd name="T7" fmla="*/ 0 60000 65536"/>
              <a:gd name="T8" fmla="*/ 0 60000 65536"/>
              <a:gd name="T9" fmla="*/ 0 w 146050"/>
              <a:gd name="T10" fmla="*/ 0 h 1149351"/>
              <a:gd name="T11" fmla="*/ 146050 w 146050"/>
              <a:gd name="T12" fmla="*/ 1149351 h 114935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050" h="1149351">
                <a:moveTo>
                  <a:pt x="0" y="0"/>
                </a:moveTo>
                <a:lnTo>
                  <a:pt x="0" y="1149351"/>
                </a:lnTo>
                <a:lnTo>
                  <a:pt x="146050" y="1143907"/>
                </a:lnTo>
              </a:path>
            </a:pathLst>
          </a:custGeom>
          <a:noFill/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cxnSp>
        <p:nvCxnSpPr>
          <p:cNvPr id="12316" name="Conector reto 49"/>
          <p:cNvCxnSpPr>
            <a:cxnSpLocks noChangeShapeType="1"/>
          </p:cNvCxnSpPr>
          <p:nvPr/>
        </p:nvCxnSpPr>
        <p:spPr bwMode="auto">
          <a:xfrm rot="5400000">
            <a:off x="4315619" y="5071269"/>
            <a:ext cx="465138" cy="0"/>
          </a:xfrm>
          <a:prstGeom prst="line">
            <a:avLst/>
          </a:prstGeom>
          <a:noFill/>
          <a:ln w="19050" algn="ctr">
            <a:solidFill>
              <a:srgbClr val="FFFF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0" y="628650"/>
            <a:ext cx="10287000" cy="771525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Distúrbios Respiratórios no RN Pré-termo</a:t>
            </a:r>
            <a:b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t-BR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3315" name="Imagem 7" descr="prematureinfant.jpg"/>
          <p:cNvPicPr>
            <a:picLocks noChangeAspect="1"/>
          </p:cNvPicPr>
          <p:nvPr/>
        </p:nvPicPr>
        <p:blipFill>
          <a:blip r:embed="rId3" cstate="print"/>
          <a:srcRect t="6934" b="25267"/>
          <a:stretch>
            <a:fillRect/>
          </a:stretch>
        </p:blipFill>
        <p:spPr bwMode="auto">
          <a:xfrm>
            <a:off x="2122488" y="1654175"/>
            <a:ext cx="6350000" cy="3228975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0" name="Título 5"/>
          <p:cNvSpPr txBox="1">
            <a:spLocks/>
          </p:cNvSpPr>
          <p:nvPr/>
        </p:nvSpPr>
        <p:spPr bwMode="auto">
          <a:xfrm>
            <a:off x="0" y="5097463"/>
            <a:ext cx="10287000" cy="77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3200" b="1" dirty="0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Síndrome do Desconforto Respiratório - SDR                                  (Doença das Membranas Hialinas)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aixaDeTexto 1"/>
          <p:cNvSpPr txBox="1">
            <a:spLocks noChangeArrowheads="1"/>
          </p:cNvSpPr>
          <p:nvPr/>
        </p:nvSpPr>
        <p:spPr bwMode="auto">
          <a:xfrm>
            <a:off x="0" y="415925"/>
            <a:ext cx="101774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400" b="1">
                <a:solidFill>
                  <a:srgbClr val="FFCC00"/>
                </a:solidFill>
              </a:rPr>
              <a:t>     SÍNDROME DO DESCONFORTO RESPIRATÓRIO-ATUALIZAÇÃO</a:t>
            </a:r>
            <a:endParaRPr lang="pt-BR" altLang="pt-BR" sz="2400" b="1"/>
          </a:p>
          <a:p>
            <a:endParaRPr lang="pt-BR" altLang="pt-BR"/>
          </a:p>
        </p:txBody>
      </p:sp>
      <p:sp>
        <p:nvSpPr>
          <p:cNvPr id="14339" name="CaixaDeTexto 2"/>
          <p:cNvSpPr txBox="1">
            <a:spLocks noChangeArrowheads="1"/>
          </p:cNvSpPr>
          <p:nvPr/>
        </p:nvSpPr>
        <p:spPr bwMode="auto">
          <a:xfrm>
            <a:off x="487363" y="1425575"/>
            <a:ext cx="8810625" cy="47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altLang="pt-BR" sz="2200" b="1"/>
              <a:t>A Síndrome de Desconforto Respiratório(SDR) é uma patologia  que ocorre principalmente mas não exclusivamente em RNPT devido a deficiência primária de surfactante e imaturidade estrutural do pulmão. </a:t>
            </a:r>
          </a:p>
          <a:p>
            <a:pPr>
              <a:buFont typeface="Arial" charset="0"/>
              <a:buChar char="•"/>
            </a:pPr>
            <a:endParaRPr lang="pt-BR" altLang="pt-BR" sz="2200" b="1"/>
          </a:p>
          <a:p>
            <a:pPr>
              <a:buFont typeface="Arial" charset="0"/>
              <a:buChar char="•"/>
            </a:pPr>
            <a:r>
              <a:rPr lang="pt-BR" altLang="pt-BR" sz="2200" b="1"/>
              <a:t>O RN com SDR evolui com insuficiência respiratória(IR) em geral logo após o nascimento aumentando em gravidade nas primeiras 48 horas de vida. </a:t>
            </a:r>
          </a:p>
          <a:p>
            <a:pPr>
              <a:buFont typeface="Arial" charset="0"/>
              <a:buChar char="•"/>
            </a:pPr>
            <a:endParaRPr lang="pt-BR" altLang="pt-BR" sz="2200" b="1"/>
          </a:p>
          <a:p>
            <a:pPr>
              <a:buFont typeface="Arial" charset="0"/>
              <a:buChar char="•"/>
            </a:pPr>
            <a:r>
              <a:rPr lang="pt-BR" altLang="pt-BR" sz="2200" b="1"/>
              <a:t>Clinicamente se caracteriza por  IR precoce com cianose, gemido, retrações intercostais e taquipnéa. A gasometria pode indicar o grau de IR e o RX de tórax evidencia a imagem de “vidro moído” e broncogramas aéreos.</a:t>
            </a:r>
          </a:p>
          <a:p>
            <a:pPr>
              <a:buFont typeface="Arial" charset="0"/>
              <a:buChar char="•"/>
            </a:pPr>
            <a:endParaRPr lang="pt-BR" altLang="pt-BR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700088" y="474663"/>
            <a:ext cx="79867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b="1">
                <a:solidFill>
                  <a:srgbClr val="FFCC00"/>
                </a:solidFill>
              </a:rPr>
              <a:t>SÍNDROME DO DESCONFORTO RESPIRATÓRIO (SDR): ATUALIZAÇÃO</a:t>
            </a:r>
            <a:endParaRPr lang="pt-BR" altLang="pt-BR" b="1"/>
          </a:p>
          <a:p>
            <a:endParaRPr lang="pt-BR" altLang="pt-BR"/>
          </a:p>
        </p:txBody>
      </p:sp>
      <p:sp>
        <p:nvSpPr>
          <p:cNvPr id="15363" name="CaixaDeTexto 2"/>
          <p:cNvSpPr txBox="1">
            <a:spLocks noChangeArrowheads="1"/>
          </p:cNvSpPr>
          <p:nvPr/>
        </p:nvSpPr>
        <p:spPr bwMode="auto">
          <a:xfrm>
            <a:off x="487363" y="1354138"/>
            <a:ext cx="8810625" cy="486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altLang="pt-BR" sz="2400"/>
              <a:t>A  Rede “Vermont Oxford Neonatal” define a RDS quando o RN apresenta cianose e PaO2&lt;50mmHg em ar ambiente requerendo oxigênio suplementar, além dos achados radiográficos clássicos. </a:t>
            </a:r>
          </a:p>
          <a:p>
            <a:pPr>
              <a:buFont typeface="Arial" charset="0"/>
              <a:buChar char="•"/>
            </a:pPr>
            <a:r>
              <a:rPr lang="pt-BR" altLang="pt-BR" sz="2400"/>
              <a:t>Esta definição clássica atualmente  é difícil de  ser aplicada  em vista do </a:t>
            </a:r>
            <a:r>
              <a:rPr lang="pt-BR" altLang="pt-BR" sz="2400">
                <a:solidFill>
                  <a:srgbClr val="FFFF00"/>
                </a:solidFill>
              </a:rPr>
              <a:t>uso muito precoce do CPAP  e de surfactante  profilático</a:t>
            </a:r>
            <a:r>
              <a:rPr lang="pt-BR" altLang="pt-BR" sz="2400"/>
              <a:t> que modifica a evolução natural da doença.</a:t>
            </a:r>
          </a:p>
          <a:p>
            <a:pPr>
              <a:buFont typeface="Arial" charset="0"/>
              <a:buChar char="•"/>
            </a:pPr>
            <a:endParaRPr lang="pt-BR" altLang="pt-BR" sz="2400"/>
          </a:p>
          <a:p>
            <a:endParaRPr lang="pt-BR" altLang="pt-BR" sz="2400"/>
          </a:p>
          <a:p>
            <a:r>
              <a:rPr lang="pt-BR" altLang="pt-BR" sz="2400">
                <a:solidFill>
                  <a:srgbClr val="FFFF00"/>
                </a:solidFill>
              </a:rPr>
              <a:t>Cerca de 50% dos RN de 26-29 semanas de IG com uso de CPAP precoce não necessitam de intubação ou surfactante exógeno. </a:t>
            </a:r>
          </a:p>
          <a:p>
            <a:r>
              <a:rPr lang="pt-BR" altLang="pt-BR" sz="2200"/>
              <a:t>                                                                           </a:t>
            </a:r>
            <a:r>
              <a:rPr lang="pt-BR" altLang="pt-BR"/>
              <a:t>Dunn, MS et al.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12750"/>
            <a:ext cx="10287000" cy="790575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Síndrome do Desconforto Respiratório </a:t>
            </a:r>
            <a:b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0850" y="1211263"/>
            <a:ext cx="7024688" cy="3070225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Incidência inversamente proporcional à Idade Gestacional e ao Peso de Nascimento.</a:t>
            </a:r>
          </a:p>
          <a:p>
            <a:pPr eaLnBrk="1" hangingPunct="1">
              <a:buFont typeface="Monotype Sorts" pitchFamily="2" charset="2"/>
              <a:buNone/>
              <a:defRPr/>
            </a:pPr>
            <a:endParaRPr lang="pt-BR" dirty="0" smtClean="0"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pt-BR" dirty="0" smtClean="0">
                <a:solidFill>
                  <a:srgbClr val="FFFF00"/>
                </a:solidFill>
                <a:latin typeface="+mj-lt"/>
              </a:rPr>
              <a:t>Incidência da SDR de acordo com a Rede </a:t>
            </a:r>
            <a:r>
              <a:rPr lang="pt-BR" dirty="0" err="1" smtClean="0">
                <a:solidFill>
                  <a:srgbClr val="FFFF00"/>
                </a:solidFill>
                <a:latin typeface="+mj-lt"/>
              </a:rPr>
              <a:t>EuroNeo</a:t>
            </a:r>
            <a:r>
              <a:rPr lang="pt-BR" dirty="0" smtClean="0">
                <a:solidFill>
                  <a:srgbClr val="FFFF00"/>
                </a:solidFill>
                <a:latin typeface="+mj-lt"/>
              </a:rPr>
              <a:t>:</a:t>
            </a:r>
          </a:p>
          <a:p>
            <a:pPr>
              <a:defRPr/>
            </a:pPr>
            <a:r>
              <a:rPr lang="pt-BR" dirty="0" smtClean="0">
                <a:latin typeface="+mj-lt"/>
              </a:rPr>
              <a:t>92% entre 24-25 semanas de IG;</a:t>
            </a:r>
          </a:p>
          <a:p>
            <a:pPr>
              <a:defRPr/>
            </a:pPr>
            <a:r>
              <a:rPr lang="pt-BR" dirty="0" smtClean="0">
                <a:latin typeface="+mj-lt"/>
              </a:rPr>
              <a:t>88%          26-27</a:t>
            </a:r>
          </a:p>
          <a:p>
            <a:pPr>
              <a:defRPr/>
            </a:pPr>
            <a:r>
              <a:rPr lang="pt-BR" dirty="0" smtClean="0">
                <a:latin typeface="+mj-lt"/>
              </a:rPr>
              <a:t>76%          28-29</a:t>
            </a:r>
          </a:p>
          <a:p>
            <a:pPr>
              <a:defRPr/>
            </a:pPr>
            <a:r>
              <a:rPr lang="pt-BR" dirty="0" smtClean="0">
                <a:latin typeface="+mj-lt"/>
              </a:rPr>
              <a:t>57%          30-31</a:t>
            </a:r>
          </a:p>
          <a:p>
            <a:pPr eaLnBrk="1" hangingPunct="1">
              <a:defRPr/>
            </a:pPr>
            <a:endParaRPr lang="pt-BR" sz="28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eaLnBrk="1" hangingPunct="1">
              <a:buClr>
                <a:schemeClr val="tx2"/>
              </a:buClr>
              <a:buFont typeface="Arial" charset="0"/>
              <a:buNone/>
              <a:defRPr/>
            </a:pPr>
            <a:r>
              <a:rPr lang="pt-BR" sz="2400" dirty="0" smtClean="0">
                <a:cs typeface="Arial" charset="0"/>
              </a:rPr>
              <a:t>EUA: Custo econômico: 2,3 bilhões de dólares/Ano (EUA)</a:t>
            </a:r>
          </a:p>
          <a:p>
            <a:pPr lvl="1" eaLnBrk="1" hangingPunct="1">
              <a:spcBef>
                <a:spcPts val="3600"/>
              </a:spcBef>
              <a:buClr>
                <a:schemeClr val="tx2"/>
              </a:buClr>
              <a:buFont typeface="Arial" charset="0"/>
              <a:buNone/>
              <a:defRPr/>
            </a:pPr>
            <a:endParaRPr lang="pt-BR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eaLnBrk="1" hangingPunct="1">
              <a:spcBef>
                <a:spcPts val="3600"/>
              </a:spcBef>
              <a:buClr>
                <a:schemeClr val="tx2"/>
              </a:buClr>
              <a:buFont typeface="Arial" charset="0"/>
              <a:buNone/>
              <a:defRPr/>
            </a:pPr>
            <a:endParaRPr lang="pt-BR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eaLnBrk="1" hangingPunct="1">
              <a:defRPr/>
            </a:pPr>
            <a:endParaRPr lang="pt-BR" sz="2400" dirty="0" smtClean="0">
              <a:cs typeface="Arial" charset="0"/>
            </a:endParaRPr>
          </a:p>
          <a:p>
            <a:pPr lvl="1" eaLnBrk="1" hangingPunct="1">
              <a:buFont typeface="Wingdings" pitchFamily="2" charset="2"/>
              <a:buNone/>
              <a:defRPr/>
            </a:pPr>
            <a:endParaRPr lang="pt-BR" sz="2400" dirty="0" smtClean="0">
              <a:cs typeface="Arial" charset="0"/>
            </a:endParaRPr>
          </a:p>
          <a:p>
            <a:pPr lvl="1" eaLnBrk="1" hangingPunct="1">
              <a:buClr>
                <a:schemeClr val="tx2"/>
              </a:buClr>
              <a:buFont typeface="Arial" charset="0"/>
              <a:buNone/>
              <a:defRPr/>
            </a:pPr>
            <a:endParaRPr lang="pt-BR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8" name="Retângulo 4"/>
          <p:cNvSpPr>
            <a:spLocks noChangeArrowheads="1"/>
          </p:cNvSpPr>
          <p:nvPr/>
        </p:nvSpPr>
        <p:spPr bwMode="auto">
          <a:xfrm>
            <a:off x="0" y="6538913"/>
            <a:ext cx="102441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endParaRPr lang="pt-BR" altLang="pt-BR" sz="1600" b="1" i="1">
              <a:solidFill>
                <a:srgbClr val="002060"/>
              </a:solidFill>
            </a:endParaRPr>
          </a:p>
        </p:txBody>
      </p:sp>
      <p:pic>
        <p:nvPicPr>
          <p:cNvPr id="16389" name="Picture 3" descr="dmh02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l="8940" r="11443"/>
          <a:stretch>
            <a:fillRect/>
          </a:stretch>
        </p:blipFill>
        <p:spPr bwMode="auto">
          <a:xfrm>
            <a:off x="6732588" y="2208213"/>
            <a:ext cx="3276600" cy="340836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7081838" y="6589713"/>
            <a:ext cx="3219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pt-BR"/>
              <a:t>                        Jobe AH, 2008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27"/>
          <p:cNvGrpSpPr>
            <a:grpSpLocks/>
          </p:cNvGrpSpPr>
          <p:nvPr/>
        </p:nvGrpSpPr>
        <p:grpSpPr bwMode="auto">
          <a:xfrm>
            <a:off x="277813" y="4438650"/>
            <a:ext cx="9312275" cy="1552575"/>
            <a:chOff x="277813" y="4438650"/>
            <a:chExt cx="9312275" cy="1552575"/>
          </a:xfrm>
        </p:grpSpPr>
        <p:sp>
          <p:nvSpPr>
            <p:cNvPr id="17429" name="Forma livre 38"/>
            <p:cNvSpPr>
              <a:spLocks noChangeArrowheads="1"/>
            </p:cNvSpPr>
            <p:nvPr/>
          </p:nvSpPr>
          <p:spPr bwMode="auto">
            <a:xfrm>
              <a:off x="1784350" y="4438650"/>
              <a:ext cx="6769100" cy="517525"/>
            </a:xfrm>
            <a:custGeom>
              <a:avLst/>
              <a:gdLst>
                <a:gd name="T0" fmla="*/ 0 w 6769509"/>
                <a:gd name="T1" fmla="*/ 17037 h 516194"/>
                <a:gd name="T2" fmla="*/ 14692 w 6769509"/>
                <a:gd name="T3" fmla="*/ 596273 h 516194"/>
                <a:gd name="T4" fmla="*/ 6746653 w 6769509"/>
                <a:gd name="T5" fmla="*/ 579234 h 516194"/>
                <a:gd name="T6" fmla="*/ 6746653 w 6769509"/>
                <a:gd name="T7" fmla="*/ 0 h 5161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69509"/>
                <a:gd name="T13" fmla="*/ 0 h 516194"/>
                <a:gd name="T14" fmla="*/ 6769509 w 6769509"/>
                <a:gd name="T15" fmla="*/ 516194 h 5161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69509" h="516194">
                  <a:moveTo>
                    <a:pt x="0" y="14749"/>
                  </a:moveTo>
                  <a:lnTo>
                    <a:pt x="14748" y="516194"/>
                  </a:lnTo>
                  <a:lnTo>
                    <a:pt x="6769509" y="501445"/>
                  </a:lnTo>
                  <a:lnTo>
                    <a:pt x="6769509" y="0"/>
                  </a:lnTo>
                </a:path>
              </a:pathLst>
            </a:custGeom>
            <a:noFill/>
            <a:ln w="38100" algn="ctr">
              <a:solidFill>
                <a:schemeClr val="accent1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endParaRPr lang="pt-BR"/>
            </a:p>
          </p:txBody>
        </p:sp>
        <p:sp>
          <p:nvSpPr>
            <p:cNvPr id="17430" name="Text Box 3"/>
            <p:cNvSpPr txBox="1">
              <a:spLocks noChangeArrowheads="1"/>
            </p:cNvSpPr>
            <p:nvPr/>
          </p:nvSpPr>
          <p:spPr bwMode="auto">
            <a:xfrm>
              <a:off x="277813" y="5275263"/>
              <a:ext cx="2667000" cy="712787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00FF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wrap="none" lIns="72000" tIns="36000" rIns="72000" bIns="36000" anchor="ctr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Vasoconstricção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pulmonar</a:t>
              </a:r>
              <a:endParaRPr lang="pt-BR" altLang="pt-BR" sz="2400" b="1">
                <a:solidFill>
                  <a:srgbClr val="FFFF00"/>
                </a:solidFill>
                <a:cs typeface="Arial" charset="0"/>
              </a:endParaRPr>
            </a:p>
          </p:txBody>
        </p:sp>
        <p:sp>
          <p:nvSpPr>
            <p:cNvPr id="17431" name="Text Box 3"/>
            <p:cNvSpPr txBox="1">
              <a:spLocks noChangeArrowheads="1"/>
            </p:cNvSpPr>
            <p:nvPr/>
          </p:nvSpPr>
          <p:spPr bwMode="auto">
            <a:xfrm>
              <a:off x="4003675" y="5272088"/>
              <a:ext cx="2368550" cy="719137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00FF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wrap="none" lIns="72000" tIns="36000" rIns="72000" bIns="36000" anchor="ctr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 PaO</a:t>
              </a:r>
              <a:r>
                <a:rPr lang="pt-BR" altLang="pt-BR" sz="2400" b="1" baseline="-25000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2</a:t>
              </a: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 PaCO</a:t>
              </a:r>
              <a:r>
                <a:rPr lang="pt-BR" altLang="pt-BR" sz="2400" b="1" baseline="-25000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2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</a:rPr>
                <a:t>Acidose</a:t>
              </a:r>
            </a:p>
          </p:txBody>
        </p:sp>
        <p:sp>
          <p:nvSpPr>
            <p:cNvPr id="17432" name="Text Box 3"/>
            <p:cNvSpPr txBox="1">
              <a:spLocks noChangeArrowheads="1"/>
            </p:cNvSpPr>
            <p:nvPr/>
          </p:nvSpPr>
          <p:spPr bwMode="auto">
            <a:xfrm>
              <a:off x="7496175" y="5272088"/>
              <a:ext cx="2093913" cy="719137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00FF"/>
                </a:gs>
                <a:gs pos="100000">
                  <a:srgbClr val="000000"/>
                </a:gs>
              </a:gsLst>
              <a:lin ang="5400000"/>
            </a:gradFill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wrap="none" lIns="72000" tIns="36000" rIns="72000" bIns="36000" anchor="ctr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Membrana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Hialina (SDR)</a:t>
              </a:r>
              <a:endParaRPr lang="pt-BR" altLang="pt-BR" sz="2400" b="1">
                <a:solidFill>
                  <a:srgbClr val="FFFF00"/>
                </a:solidFill>
                <a:cs typeface="Arial" charset="0"/>
              </a:endParaRPr>
            </a:p>
          </p:txBody>
        </p:sp>
        <p:cxnSp>
          <p:nvCxnSpPr>
            <p:cNvPr id="17433" name="Conector reto 39"/>
            <p:cNvCxnSpPr>
              <a:cxnSpLocks noChangeShapeType="1"/>
            </p:cNvCxnSpPr>
            <p:nvPr/>
          </p:nvCxnSpPr>
          <p:spPr bwMode="auto">
            <a:xfrm rot="5400000">
              <a:off x="5031582" y="5131594"/>
              <a:ext cx="311150" cy="1587"/>
            </a:xfrm>
            <a:prstGeom prst="line">
              <a:avLst/>
            </a:prstGeom>
            <a:noFill/>
            <a:ln w="38100" algn="ctr">
              <a:solidFill>
                <a:schemeClr val="accent1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chemeClr val="bg2"/>
              </a:prstShdw>
            </a:effectLst>
          </p:spPr>
        </p:cxnSp>
        <p:cxnSp>
          <p:nvCxnSpPr>
            <p:cNvPr id="17434" name="Conector reto 45"/>
            <p:cNvCxnSpPr>
              <a:cxnSpLocks noChangeShapeType="1"/>
            </p:cNvCxnSpPr>
            <p:nvPr/>
          </p:nvCxnSpPr>
          <p:spPr bwMode="auto">
            <a:xfrm>
              <a:off x="2963863" y="5472113"/>
              <a:ext cx="1033462" cy="1587"/>
            </a:xfrm>
            <a:prstGeom prst="line">
              <a:avLst/>
            </a:prstGeom>
            <a:noFill/>
            <a:ln w="38100" algn="ctr">
              <a:solidFill>
                <a:schemeClr val="accent1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chemeClr val="bg2"/>
              </a:prstShdw>
            </a:effectLst>
          </p:spPr>
        </p:cxnSp>
        <p:cxnSp>
          <p:nvCxnSpPr>
            <p:cNvPr id="17435" name="Conector reto 46"/>
            <p:cNvCxnSpPr>
              <a:cxnSpLocks noChangeShapeType="1"/>
            </p:cNvCxnSpPr>
            <p:nvPr/>
          </p:nvCxnSpPr>
          <p:spPr bwMode="auto">
            <a:xfrm>
              <a:off x="2963863" y="5795963"/>
              <a:ext cx="1033462" cy="1587"/>
            </a:xfrm>
            <a:prstGeom prst="line">
              <a:avLst/>
            </a:prstGeom>
            <a:noFill/>
            <a:ln w="38100" algn="ctr">
              <a:solidFill>
                <a:schemeClr val="accent1"/>
              </a:solidFill>
              <a:round/>
              <a:headEnd type="triangle" w="med" len="med"/>
              <a:tailEnd/>
            </a:ln>
            <a:effectLst>
              <a:prstShdw prst="shdw17" dist="17961" dir="2700000">
                <a:schemeClr val="bg2"/>
              </a:prstShdw>
            </a:effectLst>
          </p:spPr>
        </p:cxnSp>
        <p:cxnSp>
          <p:nvCxnSpPr>
            <p:cNvPr id="17436" name="Conector reto 47"/>
            <p:cNvCxnSpPr>
              <a:cxnSpLocks noChangeShapeType="1"/>
            </p:cNvCxnSpPr>
            <p:nvPr/>
          </p:nvCxnSpPr>
          <p:spPr bwMode="auto">
            <a:xfrm>
              <a:off x="6370638" y="5619750"/>
              <a:ext cx="1033462" cy="1588"/>
            </a:xfrm>
            <a:prstGeom prst="line">
              <a:avLst/>
            </a:prstGeom>
            <a:noFill/>
            <a:ln w="38100" algn="ctr">
              <a:solidFill>
                <a:schemeClr val="accent1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chemeClr val="bg2"/>
              </a:prstShdw>
            </a:effectLst>
          </p:spPr>
        </p:cxnSp>
      </p:grpSp>
      <p:cxnSp>
        <p:nvCxnSpPr>
          <p:cNvPr id="44035" name="Conector reto 33"/>
          <p:cNvCxnSpPr>
            <a:cxnSpLocks noChangeShapeType="1"/>
          </p:cNvCxnSpPr>
          <p:nvPr/>
        </p:nvCxnSpPr>
        <p:spPr bwMode="auto">
          <a:xfrm rot="10800000">
            <a:off x="2581275" y="4443413"/>
            <a:ext cx="4778375" cy="1587"/>
          </a:xfrm>
          <a:prstGeom prst="line">
            <a:avLst/>
          </a:prstGeom>
          <a:noFill/>
          <a:ln w="38100" algn="ctr">
            <a:solidFill>
              <a:schemeClr val="accent1"/>
            </a:solidFill>
            <a:round/>
            <a:headEnd type="triangle" w="med" len="med"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</p:cxnSp>
      <p:sp>
        <p:nvSpPr>
          <p:cNvPr id="44036" name="Título 1"/>
          <p:cNvSpPr>
            <a:spLocks noGrp="1"/>
          </p:cNvSpPr>
          <p:nvPr>
            <p:ph type="title" idx="4294967295"/>
          </p:nvPr>
        </p:nvSpPr>
        <p:spPr>
          <a:xfrm>
            <a:off x="0" y="404813"/>
            <a:ext cx="10287000" cy="557212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Fisiopatologia da SDR</a:t>
            </a:r>
          </a:p>
        </p:txBody>
      </p:sp>
      <p:sp>
        <p:nvSpPr>
          <p:cNvPr id="37898" name="Text Box 3"/>
          <p:cNvSpPr txBox="1">
            <a:spLocks noChangeArrowheads="1"/>
          </p:cNvSpPr>
          <p:nvPr/>
        </p:nvSpPr>
        <p:spPr bwMode="auto">
          <a:xfrm>
            <a:off x="3679825" y="1160463"/>
            <a:ext cx="3016250" cy="4667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chemeClr val="accent5">
                  <a:lumMod val="50000"/>
                </a:schemeClr>
              </a:gs>
              <a:gs pos="100000">
                <a:srgbClr val="000000"/>
              </a:gs>
            </a:gsLst>
            <a:lin ang="5400000"/>
          </a:gradFill>
          <a:ln w="28575">
            <a:noFill/>
            <a:miter lim="800000"/>
            <a:headEnd type="none" w="sm" len="sm"/>
            <a:tailEnd type="none" w="sm" len="sm"/>
          </a:ln>
        </p:spPr>
        <p:txBody>
          <a:bodyPr wrap="none" lIns="72000" tIns="36000" rIns="72000" bIns="36000" anchor="ctr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  <a:defRPr/>
            </a:pPr>
            <a:r>
              <a:rPr lang="pt-BR" sz="3200" b="1" dirty="0">
                <a:cs typeface="Arial" charset="0"/>
              </a:rPr>
              <a:t>Prematuridade</a:t>
            </a:r>
          </a:p>
        </p:txBody>
      </p:sp>
      <p:sp>
        <p:nvSpPr>
          <p:cNvPr id="44038" name="Text Box 3"/>
          <p:cNvSpPr txBox="1">
            <a:spLocks noChangeArrowheads="1"/>
          </p:cNvSpPr>
          <p:nvPr/>
        </p:nvSpPr>
        <p:spPr bwMode="auto">
          <a:xfrm>
            <a:off x="3524250" y="2290763"/>
            <a:ext cx="3325813" cy="7127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8080"/>
              </a:gs>
              <a:gs pos="100000">
                <a:srgbClr val="000000"/>
              </a:gs>
            </a:gsLst>
            <a:lin ang="5400000"/>
          </a:gradFill>
          <a:ln w="28575">
            <a:noFill/>
            <a:miter lim="800000"/>
            <a:headEnd type="none" w="sm" len="sm"/>
            <a:tailEnd type="none" w="sm" len="sm"/>
          </a:ln>
        </p:spPr>
        <p:txBody>
          <a:bodyPr wrap="none" lIns="72000" tIns="36000" rIns="72000" bIns="36000" anchor="ctr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</a:rPr>
              <a:t>Deficiência de </a:t>
            </a:r>
          </a:p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</a:rPr>
              <a:t>surfactante endógeno</a:t>
            </a:r>
          </a:p>
        </p:txBody>
      </p:sp>
      <p:sp>
        <p:nvSpPr>
          <p:cNvPr id="44039" name="Text Box 3"/>
          <p:cNvSpPr txBox="1">
            <a:spLocks noChangeArrowheads="1"/>
          </p:cNvSpPr>
          <p:nvPr/>
        </p:nvSpPr>
        <p:spPr bwMode="auto">
          <a:xfrm>
            <a:off x="3640138" y="3370263"/>
            <a:ext cx="3095625" cy="3683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FF"/>
              </a:gs>
              <a:gs pos="100000">
                <a:srgbClr val="000000"/>
              </a:gs>
            </a:gsLst>
            <a:lin ang="5400000"/>
          </a:gradFill>
          <a:ln w="28575">
            <a:noFill/>
            <a:miter lim="800000"/>
            <a:headEnd type="none" w="sm" len="sm"/>
            <a:tailEnd type="none" w="sm" len="sm"/>
          </a:ln>
        </p:spPr>
        <p:txBody>
          <a:bodyPr wrap="none" lIns="72000" tIns="36000" rIns="72000" bIns="36000" anchor="ctr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  <a:sym typeface="Symbol" pitchFamily="18" charset="2"/>
              </a:rPr>
              <a:t> tensão superficial</a:t>
            </a:r>
            <a:endParaRPr lang="pt-BR" altLang="pt-BR" sz="2400" b="1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44040" name="Text Box 3"/>
          <p:cNvSpPr txBox="1">
            <a:spLocks noChangeArrowheads="1"/>
          </p:cNvSpPr>
          <p:nvPr/>
        </p:nvSpPr>
        <p:spPr bwMode="auto">
          <a:xfrm>
            <a:off x="4225925" y="4262438"/>
            <a:ext cx="1924050" cy="36512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FF"/>
              </a:gs>
              <a:gs pos="100000">
                <a:srgbClr val="000000"/>
              </a:gs>
            </a:gsLst>
            <a:lin ang="5400000"/>
          </a:gradFill>
          <a:ln w="28575">
            <a:noFill/>
            <a:miter lim="800000"/>
            <a:headEnd type="none" w="sm" len="sm"/>
            <a:tailEnd type="none" w="sm" len="sm"/>
          </a:ln>
        </p:spPr>
        <p:txBody>
          <a:bodyPr wrap="none" lIns="72000" tIns="36000" rIns="72000" bIns="36000" anchor="ctr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  <a:sym typeface="Symbol" pitchFamily="18" charset="2"/>
              </a:rPr>
              <a:t>Atelectasias</a:t>
            </a:r>
            <a:endParaRPr lang="pt-BR" altLang="pt-BR" sz="2400" b="1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44041" name="Text Box 3"/>
          <p:cNvSpPr txBox="1">
            <a:spLocks noChangeArrowheads="1"/>
          </p:cNvSpPr>
          <p:nvPr/>
        </p:nvSpPr>
        <p:spPr bwMode="auto">
          <a:xfrm>
            <a:off x="715963" y="4084638"/>
            <a:ext cx="1855787" cy="71913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FF"/>
              </a:gs>
              <a:gs pos="100000">
                <a:srgbClr val="000000"/>
              </a:gs>
            </a:gsLst>
            <a:lin ang="5400000"/>
          </a:gradFill>
          <a:ln w="28575">
            <a:noFill/>
            <a:miter lim="800000"/>
            <a:headEnd type="none" w="sm" len="sm"/>
            <a:tailEnd type="none" w="sm" len="sm"/>
          </a:ln>
        </p:spPr>
        <p:txBody>
          <a:bodyPr wrap="none" lIns="72000" tIns="36000" rIns="72000" bIns="36000" anchor="ctr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  <a:sym typeface="Symbol" pitchFamily="18" charset="2"/>
              </a:rPr>
              <a:t> trabalho </a:t>
            </a:r>
          </a:p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  <a:sym typeface="Symbol" pitchFamily="18" charset="2"/>
              </a:rPr>
              <a:t>respiratório</a:t>
            </a:r>
            <a:endParaRPr lang="pt-BR" altLang="pt-BR" sz="2400" b="1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44042" name="Text Box 3"/>
          <p:cNvSpPr txBox="1">
            <a:spLocks noChangeArrowheads="1"/>
          </p:cNvSpPr>
          <p:nvPr/>
        </p:nvSpPr>
        <p:spPr bwMode="auto">
          <a:xfrm>
            <a:off x="7385050" y="4087813"/>
            <a:ext cx="2239963" cy="7127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FF"/>
              </a:gs>
              <a:gs pos="100000">
                <a:srgbClr val="000000"/>
              </a:gs>
            </a:gsLst>
            <a:lin ang="5400000"/>
          </a:gradFill>
          <a:ln w="28575">
            <a:noFill/>
            <a:miter lim="800000"/>
            <a:headEnd type="none" w="sm" len="sm"/>
            <a:tailEnd type="none" w="sm" len="sm"/>
          </a:ln>
        </p:spPr>
        <p:txBody>
          <a:bodyPr wrap="none" lIns="72000" tIns="36000" rIns="72000" bIns="36000" anchor="ctr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  <a:sym typeface="Symbol" pitchFamily="18" charset="2"/>
              </a:rPr>
              <a:t>V/Q</a:t>
            </a:r>
          </a:p>
          <a:p>
            <a:pPr algn="ctr" eaLnBrk="0" hangingPunct="0">
              <a:lnSpc>
                <a:spcPct val="80000"/>
              </a:lnSpc>
              <a:spcBef>
                <a:spcPct val="15000"/>
              </a:spcBef>
              <a:buClr>
                <a:srgbClr val="6699FF"/>
              </a:buClr>
              <a:buSzPct val="60000"/>
            </a:pPr>
            <a:r>
              <a:rPr lang="pt-BR" altLang="pt-BR" sz="2400" b="1">
                <a:solidFill>
                  <a:srgbClr val="FFFF00"/>
                </a:solidFill>
                <a:cs typeface="Arial" charset="0"/>
                <a:sym typeface="Symbol" pitchFamily="18" charset="2"/>
              </a:rPr>
              <a:t>Efeito “</a:t>
            </a:r>
            <a:r>
              <a:rPr lang="pt-BR" altLang="pt-BR" sz="2400" b="1" i="1">
                <a:solidFill>
                  <a:srgbClr val="FFFF00"/>
                </a:solidFill>
                <a:cs typeface="Arial" charset="0"/>
                <a:sym typeface="Symbol" pitchFamily="18" charset="2"/>
              </a:rPr>
              <a:t>Shunt”</a:t>
            </a:r>
            <a:endParaRPr lang="pt-BR" altLang="pt-BR" sz="2400" b="1" i="1">
              <a:solidFill>
                <a:srgbClr val="FFFF00"/>
              </a:solidFill>
              <a:cs typeface="Arial" charset="0"/>
            </a:endParaRPr>
          </a:p>
        </p:txBody>
      </p:sp>
      <p:cxnSp>
        <p:nvCxnSpPr>
          <p:cNvPr id="44048" name="Conector reto 29"/>
          <p:cNvCxnSpPr>
            <a:cxnSpLocks noChangeShapeType="1"/>
          </p:cNvCxnSpPr>
          <p:nvPr/>
        </p:nvCxnSpPr>
        <p:spPr bwMode="auto">
          <a:xfrm rot="5400000">
            <a:off x="4941094" y="3967957"/>
            <a:ext cx="492125" cy="1587"/>
          </a:xfrm>
          <a:prstGeom prst="line">
            <a:avLst/>
          </a:prstGeom>
          <a:noFill/>
          <a:ln w="38100" algn="ctr">
            <a:solidFill>
              <a:schemeClr val="accent1"/>
            </a:solidFill>
            <a:round/>
            <a:headEnd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</p:cxnSp>
      <p:cxnSp>
        <p:nvCxnSpPr>
          <p:cNvPr id="44049" name="Conector reto 36"/>
          <p:cNvCxnSpPr>
            <a:cxnSpLocks noChangeShapeType="1"/>
          </p:cNvCxnSpPr>
          <p:nvPr/>
        </p:nvCxnSpPr>
        <p:spPr bwMode="auto">
          <a:xfrm rot="5400000">
            <a:off x="5031582" y="3163094"/>
            <a:ext cx="311150" cy="1587"/>
          </a:xfrm>
          <a:prstGeom prst="line">
            <a:avLst/>
          </a:prstGeom>
          <a:noFill/>
          <a:ln w="38100" algn="ctr">
            <a:solidFill>
              <a:schemeClr val="accent1"/>
            </a:solidFill>
            <a:round/>
            <a:headEnd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</p:cxnSp>
      <p:grpSp>
        <p:nvGrpSpPr>
          <p:cNvPr id="3" name="Grupo 26"/>
          <p:cNvGrpSpPr>
            <a:grpSpLocks/>
          </p:cNvGrpSpPr>
          <p:nvPr/>
        </p:nvGrpSpPr>
        <p:grpSpPr bwMode="auto">
          <a:xfrm>
            <a:off x="309563" y="1539875"/>
            <a:ext cx="4689475" cy="719138"/>
            <a:chOff x="309563" y="1539875"/>
            <a:chExt cx="4689475" cy="719138"/>
          </a:xfrm>
        </p:grpSpPr>
        <p:sp>
          <p:nvSpPr>
            <p:cNvPr id="17427" name="Text Box 3"/>
            <p:cNvSpPr txBox="1">
              <a:spLocks noChangeArrowheads="1"/>
            </p:cNvSpPr>
            <p:nvPr/>
          </p:nvSpPr>
          <p:spPr bwMode="auto">
            <a:xfrm>
              <a:off x="309563" y="1539875"/>
              <a:ext cx="2814637" cy="719138"/>
            </a:xfrm>
            <a:prstGeom prst="rect">
              <a:avLst/>
            </a:prstGeom>
            <a:noFill/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wrap="none" lIns="72000" tIns="36000" rIns="72000" bIns="36000" anchor="ctr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Fatores maternos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e fetais</a:t>
              </a:r>
              <a:endParaRPr lang="pt-BR" altLang="pt-BR" sz="2400" b="1">
                <a:solidFill>
                  <a:srgbClr val="FFFF00"/>
                </a:solidFill>
                <a:cs typeface="Arial" charset="0"/>
              </a:endParaRPr>
            </a:p>
          </p:txBody>
        </p:sp>
        <p:cxnSp>
          <p:nvCxnSpPr>
            <p:cNvPr id="17428" name="Conector de seta reta 41"/>
            <p:cNvCxnSpPr>
              <a:cxnSpLocks noChangeShapeType="1"/>
            </p:cNvCxnSpPr>
            <p:nvPr/>
          </p:nvCxnSpPr>
          <p:spPr bwMode="auto">
            <a:xfrm>
              <a:off x="2566988" y="1920875"/>
              <a:ext cx="2432050" cy="1588"/>
            </a:xfrm>
            <a:prstGeom prst="straightConnector1">
              <a:avLst/>
            </a:prstGeom>
            <a:noFill/>
            <a:ln w="38100" algn="ctr">
              <a:solidFill>
                <a:schemeClr val="accent1"/>
              </a:solidFill>
              <a:prstDash val="sysDash"/>
              <a:round/>
              <a:headEnd/>
              <a:tailEnd type="triangle" w="med" len="med"/>
            </a:ln>
            <a:effectLst>
              <a:prstShdw prst="shdw17" dist="17961" dir="2700000">
                <a:schemeClr val="bg2"/>
              </a:prstShdw>
            </a:effectLst>
          </p:spPr>
        </p:cxnSp>
      </p:grpSp>
      <p:grpSp>
        <p:nvGrpSpPr>
          <p:cNvPr id="4" name="Grupo 25"/>
          <p:cNvGrpSpPr>
            <a:grpSpLocks/>
          </p:cNvGrpSpPr>
          <p:nvPr/>
        </p:nvGrpSpPr>
        <p:grpSpPr bwMode="auto">
          <a:xfrm>
            <a:off x="5516563" y="1543050"/>
            <a:ext cx="4130675" cy="712788"/>
            <a:chOff x="5516563" y="1543050"/>
            <a:chExt cx="4130675" cy="712788"/>
          </a:xfrm>
        </p:grpSpPr>
        <p:sp>
          <p:nvSpPr>
            <p:cNvPr id="17425" name="Text Box 3"/>
            <p:cNvSpPr txBox="1">
              <a:spLocks noChangeArrowheads="1"/>
            </p:cNvSpPr>
            <p:nvPr/>
          </p:nvSpPr>
          <p:spPr bwMode="auto">
            <a:xfrm>
              <a:off x="7913688" y="1543050"/>
              <a:ext cx="1733550" cy="712788"/>
            </a:xfrm>
            <a:prstGeom prst="rect">
              <a:avLst/>
            </a:prstGeom>
            <a:noFill/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 wrap="none" lIns="72000" tIns="36000" rIns="72000" bIns="36000" anchor="ctr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Corticóide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15000"/>
                </a:spcBef>
                <a:buClr>
                  <a:srgbClr val="6699FF"/>
                </a:buClr>
                <a:buSzPct val="60000"/>
              </a:pPr>
              <a:r>
                <a:rPr lang="pt-BR" altLang="pt-BR" sz="2400" b="1">
                  <a:solidFill>
                    <a:srgbClr val="FFFF00"/>
                  </a:solidFill>
                  <a:cs typeface="Arial" charset="0"/>
                  <a:sym typeface="Symbol" pitchFamily="18" charset="2"/>
                </a:rPr>
                <a:t>pré-natal</a:t>
              </a:r>
              <a:endParaRPr lang="pt-BR" altLang="pt-BR" sz="2400" b="1">
                <a:solidFill>
                  <a:srgbClr val="FFFF00"/>
                </a:solidFill>
                <a:cs typeface="Arial" charset="0"/>
              </a:endParaRPr>
            </a:p>
          </p:txBody>
        </p:sp>
        <p:cxnSp>
          <p:nvCxnSpPr>
            <p:cNvPr id="17426" name="Conector de seta reta 42"/>
            <p:cNvCxnSpPr>
              <a:cxnSpLocks noChangeShapeType="1"/>
            </p:cNvCxnSpPr>
            <p:nvPr/>
          </p:nvCxnSpPr>
          <p:spPr bwMode="auto">
            <a:xfrm flipH="1">
              <a:off x="5516563" y="1920875"/>
              <a:ext cx="2432050" cy="1588"/>
            </a:xfrm>
            <a:prstGeom prst="straightConnector1">
              <a:avLst/>
            </a:prstGeom>
            <a:noFill/>
            <a:ln w="38100" algn="ctr">
              <a:solidFill>
                <a:schemeClr val="accent1"/>
              </a:solidFill>
              <a:prstDash val="sysDash"/>
              <a:round/>
              <a:headEnd/>
              <a:tailEnd type="triangle" w="med" len="med"/>
            </a:ln>
            <a:effectLst>
              <a:prstShdw prst="shdw17" dist="17961" dir="2700000">
                <a:schemeClr val="bg2"/>
              </a:prstShdw>
            </a:effectLst>
          </p:spPr>
        </p:cxnSp>
      </p:grpSp>
      <p:cxnSp>
        <p:nvCxnSpPr>
          <p:cNvPr id="44056" name="Conector reto 53"/>
          <p:cNvCxnSpPr>
            <a:cxnSpLocks noChangeShapeType="1"/>
            <a:stCxn id="37898" idx="2"/>
          </p:cNvCxnSpPr>
          <p:nvPr/>
        </p:nvCxnSpPr>
        <p:spPr bwMode="auto">
          <a:xfrm rot="5400000">
            <a:off x="4902201" y="1911350"/>
            <a:ext cx="569912" cy="1587"/>
          </a:xfrm>
          <a:prstGeom prst="line">
            <a:avLst/>
          </a:prstGeom>
          <a:noFill/>
          <a:ln w="38100" algn="ctr">
            <a:solidFill>
              <a:schemeClr val="accent1"/>
            </a:solidFill>
            <a:round/>
            <a:headEnd/>
            <a:tailEnd type="triangle" w="med" len="med"/>
          </a:ln>
          <a:effectLst>
            <a:prstShdw prst="shdw17" dist="17961" dir="2700000">
              <a:schemeClr val="bg2"/>
            </a:prstShdw>
          </a:effectLst>
        </p:spPr>
      </p:cxnSp>
      <p:sp>
        <p:nvSpPr>
          <p:cNvPr id="17424" name="CaixaDeTexto 55"/>
          <p:cNvSpPr txBox="1">
            <a:spLocks noChangeArrowheads="1"/>
          </p:cNvSpPr>
          <p:nvPr/>
        </p:nvSpPr>
        <p:spPr bwMode="auto">
          <a:xfrm>
            <a:off x="5772150" y="6562725"/>
            <a:ext cx="4479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Modificado de Jobe  AH,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4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8" grpId="0" animBg="1"/>
      <p:bldP spid="44038" grpId="0" animBg="1"/>
      <p:bldP spid="44039" grpId="0" animBg="1"/>
      <p:bldP spid="44040" grpId="0" animBg="1"/>
      <p:bldP spid="44041" grpId="0" animBg="1"/>
      <p:bldP spid="4404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0850" y="2241550"/>
            <a:ext cx="4692650" cy="1952625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sz="4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Estratégias do Tratamento Clínico</a:t>
            </a:r>
          </a:p>
          <a:p>
            <a:pPr marL="571500" indent="-571500" algn="ctr" eaLnBrk="1" hangingPunct="1">
              <a:spcBef>
                <a:spcPct val="0"/>
              </a:spcBef>
              <a:buFont typeface="Arial" charset="0"/>
              <a:buChar char="l"/>
              <a:defRPr/>
            </a:pPr>
            <a:endParaRPr lang="pt-BR" sz="4000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marL="571500" indent="-571500" algn="ctr" eaLnBrk="1" hangingPunct="1">
              <a:spcBef>
                <a:spcPct val="0"/>
              </a:spcBef>
              <a:buFont typeface="Arial" charset="0"/>
              <a:buChar char="l"/>
              <a:defRPr/>
            </a:pPr>
            <a:endParaRPr lang="pt-BR" sz="4000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8435" name="Imagem 9" descr="prematur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2263" y="1785938"/>
            <a:ext cx="4651375" cy="3097212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430213"/>
            <a:ext cx="10287000" cy="541337"/>
          </a:xfrm>
        </p:spPr>
        <p:txBody>
          <a:bodyPr/>
          <a:lstStyle/>
          <a:p>
            <a:pPr eaLnBrk="1" hangingPunct="1">
              <a:defRPr/>
            </a:pPr>
            <a:r>
              <a:rPr lang="pt-BR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Evolução temporal da descoberta e uso do surfactante</a:t>
            </a:r>
          </a:p>
        </p:txBody>
      </p:sp>
      <p:sp>
        <p:nvSpPr>
          <p:cNvPr id="21507" name="Seta para a direita 3"/>
          <p:cNvSpPr>
            <a:spLocks noChangeArrowheads="1"/>
          </p:cNvSpPr>
          <p:nvPr/>
        </p:nvSpPr>
        <p:spPr bwMode="auto">
          <a:xfrm>
            <a:off x="0" y="946150"/>
            <a:ext cx="10287000" cy="777875"/>
          </a:xfrm>
          <a:prstGeom prst="rightArrow">
            <a:avLst>
              <a:gd name="adj1" fmla="val 68648"/>
              <a:gd name="adj2" fmla="val 50020"/>
            </a:avLst>
          </a:prstGeom>
          <a:gradFill rotWithShape="0">
            <a:gsLst>
              <a:gs pos="0">
                <a:srgbClr val="000000"/>
              </a:gs>
              <a:gs pos="100000">
                <a:schemeClr val="accent1"/>
              </a:gs>
            </a:gsLst>
            <a:lin ang="2700000"/>
          </a:gradFill>
          <a:ln w="12700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grpSp>
        <p:nvGrpSpPr>
          <p:cNvPr id="3" name="Grupo 16"/>
          <p:cNvGrpSpPr>
            <a:grpSpLocks/>
          </p:cNvGrpSpPr>
          <p:nvPr/>
        </p:nvGrpSpPr>
        <p:grpSpPr bwMode="auto">
          <a:xfrm>
            <a:off x="4756150" y="1095375"/>
            <a:ext cx="2381250" cy="920750"/>
            <a:chOff x="4756296" y="1095375"/>
            <a:chExt cx="2381250" cy="920749"/>
          </a:xfrm>
        </p:grpSpPr>
        <p:sp>
          <p:nvSpPr>
            <p:cNvPr id="19465" name="CaixaDeTexto 30"/>
            <p:cNvSpPr txBox="1">
              <a:spLocks noChangeArrowheads="1"/>
            </p:cNvSpPr>
            <p:nvPr/>
          </p:nvSpPr>
          <p:spPr bwMode="auto">
            <a:xfrm>
              <a:off x="5453209" y="1095375"/>
              <a:ext cx="184150" cy="519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50800" dir="5400000" algn="ctr" rotWithShape="0">
                <a:schemeClr val="bg2"/>
              </a:outerShdw>
            </a:effectLst>
          </p:spPr>
          <p:txBody>
            <a:bodyPr wrap="none">
              <a:spAutoFit/>
            </a:bodyPr>
            <a:lstStyle/>
            <a:p>
              <a:pPr eaLnBrk="0" hangingPunct="0"/>
              <a:endParaRPr lang="pt-BR" altLang="pt-BR" sz="2800" b="1"/>
            </a:p>
          </p:txBody>
        </p:sp>
        <p:sp>
          <p:nvSpPr>
            <p:cNvPr id="19466" name="CaixaDeTexto 31"/>
            <p:cNvSpPr txBox="1">
              <a:spLocks noChangeArrowheads="1"/>
            </p:cNvSpPr>
            <p:nvPr/>
          </p:nvSpPr>
          <p:spPr bwMode="auto">
            <a:xfrm>
              <a:off x="4756296" y="1619249"/>
              <a:ext cx="238125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endParaRPr lang="pt-BR" altLang="pt-BR" sz="2000" b="1"/>
            </a:p>
          </p:txBody>
        </p:sp>
      </p:grpSp>
      <p:grpSp>
        <p:nvGrpSpPr>
          <p:cNvPr id="4" name="Grupo 17"/>
          <p:cNvGrpSpPr>
            <a:grpSpLocks/>
          </p:cNvGrpSpPr>
          <p:nvPr/>
        </p:nvGrpSpPr>
        <p:grpSpPr bwMode="auto">
          <a:xfrm>
            <a:off x="1831975" y="1181100"/>
            <a:ext cx="7613650" cy="4403725"/>
            <a:chOff x="7559397" y="1095375"/>
            <a:chExt cx="2344737" cy="2563251"/>
          </a:xfrm>
        </p:grpSpPr>
        <p:sp>
          <p:nvSpPr>
            <p:cNvPr id="19463" name="CaixaDeTexto 9"/>
            <p:cNvSpPr txBox="1">
              <a:spLocks noChangeArrowheads="1"/>
            </p:cNvSpPr>
            <p:nvPr/>
          </p:nvSpPr>
          <p:spPr bwMode="auto">
            <a:xfrm>
              <a:off x="8238960" y="1095375"/>
              <a:ext cx="985611" cy="302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50800" dir="5400000" algn="ctr" rotWithShape="0">
                <a:schemeClr val="bg2"/>
              </a:outerShdw>
            </a:effectLst>
          </p:spPr>
          <p:txBody>
            <a:bodyPr>
              <a:spAutoFit/>
            </a:bodyPr>
            <a:lstStyle/>
            <a:p>
              <a:pPr eaLnBrk="0" hangingPunct="0"/>
              <a:r>
                <a:rPr lang="pt-BR" altLang="pt-BR" sz="2800" b="1"/>
                <a:t>           1980 </a:t>
              </a:r>
            </a:p>
          </p:txBody>
        </p:sp>
        <p:sp>
          <p:nvSpPr>
            <p:cNvPr id="19464" name="CaixaDeTexto 10"/>
            <p:cNvSpPr txBox="1">
              <a:spLocks noChangeArrowheads="1"/>
            </p:cNvSpPr>
            <p:nvPr/>
          </p:nvSpPr>
          <p:spPr bwMode="auto">
            <a:xfrm>
              <a:off x="7559397" y="1619298"/>
              <a:ext cx="2344737" cy="2039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pt-BR" altLang="pt-BR" sz="3200" b="1">
                  <a:solidFill>
                    <a:schemeClr val="tx2"/>
                  </a:solidFill>
                </a:rPr>
                <a:t>Fujiwara et al</a:t>
              </a:r>
            </a:p>
            <a:p>
              <a:pPr algn="ctr" eaLnBrk="0" hangingPunct="0"/>
              <a:endParaRPr lang="pt-BR" altLang="pt-BR" sz="3200" b="1">
                <a:solidFill>
                  <a:schemeClr val="tx2"/>
                </a:solidFill>
              </a:endParaRPr>
            </a:p>
            <a:p>
              <a:pPr marL="0" lvl="1" algn="ctr" eaLnBrk="0" hangingPunct="0"/>
              <a:r>
                <a:rPr lang="pt-BR" altLang="pt-BR" sz="3200" b="1"/>
                <a:t>Realizaram o primeiro estudo clínico com  surfactante bovino</a:t>
              </a:r>
            </a:p>
            <a:p>
              <a:pPr algn="ctr" eaLnBrk="0" hangingPunct="0"/>
              <a:r>
                <a:rPr lang="pt-BR" altLang="pt-BR" sz="3200" b="1"/>
                <a:t>enriquecido com lípides sintéticos em 10 RNPT com DMH grave em ventilação mecânica</a:t>
              </a:r>
            </a:p>
          </p:txBody>
        </p:sp>
      </p:grp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889000" y="4402138"/>
            <a:ext cx="1841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0" y="593725"/>
            <a:ext cx="10402888" cy="1163638"/>
          </a:xfrm>
        </p:spPr>
        <p:txBody>
          <a:bodyPr/>
          <a:lstStyle/>
          <a:p>
            <a:r>
              <a:rPr lang="pt-BR" altLang="pt-BR" b="0" smtClean="0"/>
              <a:t> </a:t>
            </a:r>
            <a:r>
              <a:rPr lang="pt-BR" altLang="pt-BR" sz="2800" smtClean="0"/>
              <a:t>Investigação Bioquímica e Biofísica do Surfactante em Aspirado Gástrico Neonatal ao Nascimento </a:t>
            </a:r>
            <a:r>
              <a:rPr lang="pt-BR" altLang="pt-BR" sz="2800" b="0" smtClean="0"/>
              <a:t/>
            </a:r>
            <a:br>
              <a:rPr lang="pt-BR" altLang="pt-BR" sz="2800" b="0" smtClean="0"/>
            </a:br>
            <a:endParaRPr lang="pt-BR" altLang="pt-BR" sz="2800" smtClean="0"/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0" y="1306513"/>
            <a:ext cx="8888413" cy="4560887"/>
          </a:xfrm>
        </p:spPr>
        <p:txBody>
          <a:bodyPr/>
          <a:lstStyle/>
          <a:p>
            <a:pPr>
              <a:defRPr/>
            </a:pPr>
            <a:endParaRPr lang="pt-BR" altLang="pt-BR" b="0" dirty="0" smtClean="0"/>
          </a:p>
          <a:p>
            <a:pPr>
              <a:defRPr/>
            </a:pPr>
            <a:r>
              <a:rPr lang="pt-BR" altLang="pt-BR" b="0" dirty="0" smtClean="0"/>
              <a:t> A melhor abordagem para detecção da deficiência de surfactante em RNPT ao nascimento permanece pouco clara e a decisão de administrar surfactante exógeno é baseada principalmente no desenvolvimento de sinais clínicos e radiológicos de SDR. </a:t>
            </a:r>
          </a:p>
          <a:p>
            <a:pPr>
              <a:defRPr/>
            </a:pPr>
            <a:r>
              <a:rPr lang="pt-BR" altLang="pt-BR" b="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Bangyozova</a:t>
            </a:r>
            <a:r>
              <a:rPr lang="pt-BR" altLang="pt-BR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et al. </a:t>
            </a:r>
            <a:r>
              <a:rPr lang="pt-BR" altLang="pt-BR" b="0" dirty="0" smtClean="0"/>
              <a:t> estudaram as propriedades bioquímicas e biofísicas do aspirado gástrico (AG) de RNPT com RDS e compararam com RN de termo saudáveis, com o objetivo de encontrar um método acessível para avaliação da maturidade do surfactante ao nascimento. </a:t>
            </a:r>
          </a:p>
        </p:txBody>
      </p:sp>
      <p:sp>
        <p:nvSpPr>
          <p:cNvPr id="27652" name="CaixaDeTexto 3"/>
          <p:cNvSpPr txBox="1">
            <a:spLocks noChangeArrowheads="1"/>
          </p:cNvSpPr>
          <p:nvPr/>
        </p:nvSpPr>
        <p:spPr bwMode="auto">
          <a:xfrm>
            <a:off x="4606925" y="5475288"/>
            <a:ext cx="10448766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  <a:defRPr sz="22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t-BR" altLang="pt-BR" sz="1800" b="0" dirty="0" smtClean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1800" b="0" dirty="0" smtClean="0"/>
              <a:t> </a:t>
            </a:r>
            <a:r>
              <a:rPr lang="pt-BR" altLang="pt-BR" sz="1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Maya BANGYOZOVA et al.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Acta </a:t>
            </a:r>
            <a:r>
              <a:rPr lang="pt-BR" altLang="pt-BR" sz="1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Med</a:t>
            </a:r>
            <a:r>
              <a:rPr lang="pt-BR" altLang="pt-BR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pt-BR" altLang="pt-BR" sz="1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pt-BR" altLang="pt-BR" sz="1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2013 Jan-Feb;26(1):33-38 </a:t>
            </a:r>
            <a:endParaRPr lang="pt-BR" altLang="pt-BR" sz="1800" b="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z="2800" smtClean="0"/>
              <a:t>Continuação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4313" y="712788"/>
            <a:ext cx="8674100" cy="5154612"/>
          </a:xfrm>
        </p:spPr>
        <p:txBody>
          <a:bodyPr/>
          <a:lstStyle/>
          <a:p>
            <a:pPr marL="0" indent="0">
              <a:buFont typeface="Monotype Sorts" pitchFamily="2" charset="2"/>
              <a:buNone/>
              <a:defRPr/>
            </a:pPr>
            <a:r>
              <a:rPr lang="pt-BR" dirty="0" smtClean="0"/>
              <a:t> Métodos: </a:t>
            </a:r>
          </a:p>
          <a:p>
            <a:pPr>
              <a:defRPr/>
            </a:pPr>
            <a:r>
              <a:rPr lang="pt-BR" b="0" dirty="0" smtClean="0"/>
              <a:t>47 RN, classificados em dois grupos: </a:t>
            </a:r>
          </a:p>
          <a:p>
            <a:pPr>
              <a:defRPr/>
            </a:pPr>
            <a:r>
              <a:rPr lang="pt-BR" b="0" dirty="0" smtClean="0"/>
              <a:t>Grupo I - 34 RN de Termo saudáveis; </a:t>
            </a:r>
          </a:p>
          <a:p>
            <a:pPr>
              <a:defRPr/>
            </a:pPr>
            <a:r>
              <a:rPr lang="pt-BR" b="0" dirty="0" smtClean="0"/>
              <a:t>Grupo II- 13 RNPT (IG entre 26 - 32 semanas) que desenvolveram sinais clínicos de RDS sendo tratados com ventilação assistida e surfactante exógeno.</a:t>
            </a:r>
          </a:p>
          <a:p>
            <a:pPr marL="0" indent="0">
              <a:buFont typeface="Monotype Sorts" pitchFamily="2" charset="2"/>
              <a:buNone/>
              <a:defRPr/>
            </a:pPr>
            <a:r>
              <a:rPr lang="pt-BR" b="0" dirty="0" smtClean="0"/>
              <a:t> </a:t>
            </a:r>
          </a:p>
          <a:p>
            <a:pPr>
              <a:defRPr/>
            </a:pPr>
            <a:r>
              <a:rPr lang="pt-BR" b="0" dirty="0" smtClean="0"/>
              <a:t>Ao nascimento foi feita aspiração gástrica(AG) e realizada  a análise bioquímica das proteínas e lipídios. A composição de ácidos graxos das amostras AG foi determinada pelo detector de cromatografia de massa seletiva (GS-MSD) 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z="2800" smtClean="0"/>
              <a:t>Continuação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01613" y="700088"/>
            <a:ext cx="8686800" cy="5167312"/>
          </a:xfrm>
        </p:spPr>
        <p:txBody>
          <a:bodyPr/>
          <a:lstStyle/>
          <a:p>
            <a:pPr marL="0" indent="0">
              <a:buFont typeface="Monotype Sorts" pitchFamily="2" charset="2"/>
              <a:buNone/>
              <a:defRPr/>
            </a:pPr>
            <a:r>
              <a:rPr lang="pt-BR" sz="2800" dirty="0" smtClean="0">
                <a:solidFill>
                  <a:srgbClr val="FFC000"/>
                </a:solidFill>
              </a:rPr>
              <a:t>Resultados: </a:t>
            </a:r>
          </a:p>
          <a:p>
            <a:pPr>
              <a:defRPr/>
            </a:pPr>
            <a:r>
              <a:rPr lang="pt-BR" sz="2800" b="0" dirty="0" smtClean="0"/>
              <a:t>A concentração média de </a:t>
            </a:r>
            <a:r>
              <a:rPr lang="pt-BR" sz="2800" b="0" dirty="0" err="1" smtClean="0"/>
              <a:t>fosfolipídeos</a:t>
            </a:r>
            <a:r>
              <a:rPr lang="pt-BR" sz="2800" b="0" dirty="0" smtClean="0"/>
              <a:t> em AG dos RNPT foi menor (295,7 g / ml </a:t>
            </a:r>
            <a:r>
              <a:rPr lang="pt-BR" sz="2800" b="0" dirty="0" err="1" smtClean="0"/>
              <a:t>vs</a:t>
            </a:r>
            <a:r>
              <a:rPr lang="pt-BR" sz="2800" b="0" dirty="0" smtClean="0"/>
              <a:t> 374,5 mg / ml) do que no RN termo;</a:t>
            </a:r>
          </a:p>
          <a:p>
            <a:pPr>
              <a:defRPr/>
            </a:pPr>
            <a:r>
              <a:rPr lang="pt-BR" sz="2800" b="0" dirty="0" smtClean="0"/>
              <a:t> O conteúdo médio de proteína foi menor no AG dos RNPT que do termo (574,5 </a:t>
            </a:r>
            <a:r>
              <a:rPr lang="pt-BR" sz="2800" b="0" dirty="0" err="1" smtClean="0"/>
              <a:t>ng</a:t>
            </a:r>
            <a:r>
              <a:rPr lang="pt-BR" sz="2800" b="0" dirty="0" smtClean="0"/>
              <a:t> / ml </a:t>
            </a:r>
            <a:r>
              <a:rPr lang="pt-BR" sz="2800" b="0" i="1" dirty="0" err="1" smtClean="0"/>
              <a:t>vs</a:t>
            </a:r>
            <a:r>
              <a:rPr lang="pt-BR" sz="2800" b="0" i="1" dirty="0" smtClean="0"/>
              <a:t> </a:t>
            </a:r>
            <a:r>
              <a:rPr lang="pt-BR" sz="2800" b="0" dirty="0" smtClean="0"/>
              <a:t>641,5 </a:t>
            </a:r>
            <a:r>
              <a:rPr lang="pt-BR" sz="2800" b="0" dirty="0" err="1" smtClean="0"/>
              <a:t>ug</a:t>
            </a:r>
            <a:r>
              <a:rPr lang="pt-BR" sz="2800" b="0" dirty="0" smtClean="0"/>
              <a:t> / ml). </a:t>
            </a:r>
          </a:p>
          <a:p>
            <a:pPr>
              <a:defRPr/>
            </a:pPr>
            <a:r>
              <a:rPr lang="pt-BR" sz="2800" b="0" dirty="0" smtClean="0"/>
              <a:t>A medida das características de superfície dinâmicas da AG mostraram valores médios &gt; da TS mínima  nos RNPT- 20,5 m / </a:t>
            </a:r>
            <a:r>
              <a:rPr lang="pt-BR" sz="2800" b="0" dirty="0" err="1" smtClean="0"/>
              <a:t>Nm</a:t>
            </a:r>
            <a:r>
              <a:rPr lang="pt-BR" sz="2800" b="0" dirty="0" smtClean="0"/>
              <a:t> em comparação com os RN a termo - 12,3 </a:t>
            </a:r>
            <a:r>
              <a:rPr lang="pt-BR" sz="2800" b="0" dirty="0" err="1" smtClean="0"/>
              <a:t>mN</a:t>
            </a:r>
            <a:r>
              <a:rPr lang="pt-BR" sz="2800" b="0" dirty="0" smtClean="0"/>
              <a:t> / m (p &lt; </a:t>
            </a:r>
            <a:r>
              <a:rPr lang="pt-BR" sz="2800" b="0" dirty="0"/>
              <a:t>0,01).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Resultados</a:t>
            </a:r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" y="1104900"/>
            <a:ext cx="9761538" cy="50101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Resultados</a:t>
            </a:r>
          </a:p>
        </p:txBody>
      </p:sp>
      <p:pic>
        <p:nvPicPr>
          <p:cNvPr id="2457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8038" y="1412875"/>
            <a:ext cx="8335962" cy="4584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z="2800" smtClean="0"/>
              <a:t>Conclusões:</a:t>
            </a:r>
            <a:br>
              <a:rPr lang="pt-BR" altLang="pt-BR" sz="2800" smtClean="0"/>
            </a:br>
            <a:endParaRPr lang="pt-BR" altLang="pt-BR" sz="2800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142875" y="771525"/>
            <a:ext cx="8745538" cy="5095875"/>
          </a:xfrm>
        </p:spPr>
        <p:txBody>
          <a:bodyPr/>
          <a:lstStyle/>
          <a:p>
            <a:endParaRPr lang="pt-BR" altLang="pt-BR" b="0" smtClean="0"/>
          </a:p>
          <a:p>
            <a:r>
              <a:rPr lang="pt-BR" altLang="pt-BR" b="0" smtClean="0"/>
              <a:t>Os achados revelaram concentrações inferiores de fosfolipídios  e  de proteína no AG ao nascimento em RNPT em comparação com os lactentes saudáveis a longo prazo.</a:t>
            </a:r>
          </a:p>
          <a:p>
            <a:endParaRPr lang="pt-BR" altLang="pt-BR" b="0" smtClean="0"/>
          </a:p>
          <a:p>
            <a:endParaRPr lang="pt-BR" altLang="pt-BR" b="0" smtClean="0"/>
          </a:p>
          <a:p>
            <a:pPr algn="just"/>
            <a:r>
              <a:rPr lang="pt-BR" altLang="pt-BR" sz="2800" b="0" smtClean="0"/>
              <a:t> </a:t>
            </a:r>
            <a:r>
              <a:rPr lang="pt-BR" altLang="pt-BR" b="0" smtClean="0"/>
              <a:t>As características da superfície dinâmica do AG apresentaram diferenças significativas entre os dois grupos, a tensão de superfície mínima sendo o parâmetro mais importante para a avaliação da maturidade surfactante, podendo ser utilizada na prática clínica para a avaliação rápida de  indicação de surfactante exógeno em RNPT.</a:t>
            </a:r>
          </a:p>
          <a:p>
            <a:endParaRPr lang="pt-BR" altLang="pt-BR" sz="2800" smtClean="0"/>
          </a:p>
          <a:p>
            <a:endParaRPr lang="pt-BR" altLang="pt-BR" sz="2800" smtClean="0"/>
          </a:p>
          <a:p>
            <a:endParaRPr lang="pt-BR" alt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tângulo 8"/>
          <p:cNvSpPr>
            <a:spLocks noChangeArrowheads="1"/>
          </p:cNvSpPr>
          <p:nvPr/>
        </p:nvSpPr>
        <p:spPr bwMode="auto">
          <a:xfrm>
            <a:off x="434975" y="1293813"/>
            <a:ext cx="9415463" cy="2195512"/>
          </a:xfrm>
          <a:prstGeom prst="rect">
            <a:avLst/>
          </a:prstGeom>
          <a:gradFill rotWithShape="1">
            <a:gsLst>
              <a:gs pos="0">
                <a:srgbClr val="0000FF"/>
              </a:gs>
              <a:gs pos="100000">
                <a:schemeClr val="bg2"/>
              </a:gs>
            </a:gsLst>
            <a:path path="shape">
              <a:fillToRect l="50000" t="50000" r="50000" b="50000"/>
            </a:path>
          </a:gradFill>
          <a:ln w="12700" algn="ctr">
            <a:solidFill>
              <a:schemeClr val="accent1"/>
            </a:solidFill>
            <a:round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/>
          <a:lstStyle/>
          <a:p>
            <a:pPr eaLnBrk="0" hangingPunct="0"/>
            <a:endParaRPr lang="pt-BR" altLang="pt-BR"/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8975" y="1412875"/>
            <a:ext cx="9598025" cy="2701925"/>
          </a:xfrm>
        </p:spPr>
        <p:txBody>
          <a:bodyPr/>
          <a:lstStyle/>
          <a:p>
            <a:pPr marL="514350" indent="-514350">
              <a:spcBef>
                <a:spcPts val="0"/>
              </a:spcBef>
              <a:buSzPct val="100000"/>
              <a:buFont typeface="Arial" charset="0"/>
              <a:buAutoNum type="romanUcPeriod"/>
              <a:defRPr/>
            </a:pPr>
            <a:r>
              <a:rPr lang="pt-BR" sz="2800" dirty="0">
                <a:solidFill>
                  <a:srgbClr val="FFFF00"/>
                </a:solidFill>
              </a:rPr>
              <a:t>Extrato orgânico de macerado de tecido pulmonar animal:</a:t>
            </a:r>
          </a:p>
          <a:p>
            <a:pPr marL="914400" lvl="1" indent="-514350">
              <a:spcBef>
                <a:spcPts val="0"/>
              </a:spcBef>
              <a:buClr>
                <a:schemeClr val="tx2"/>
              </a:buClr>
              <a:buFont typeface="Arial" charset="0"/>
              <a:buChar char="•"/>
              <a:defRPr/>
            </a:pPr>
            <a:r>
              <a:rPr lang="pt-BR" sz="2400" dirty="0"/>
              <a:t>Bovino: </a:t>
            </a:r>
            <a:r>
              <a:rPr lang="pt-BR" sz="2400" dirty="0" err="1"/>
              <a:t>Surfactant-TA</a:t>
            </a:r>
            <a:r>
              <a:rPr lang="pt-BR" sz="2400" baseline="30000" dirty="0"/>
              <a:t>®</a:t>
            </a:r>
            <a:r>
              <a:rPr lang="pt-BR" sz="2400" dirty="0"/>
              <a:t>, </a:t>
            </a:r>
            <a:r>
              <a:rPr lang="pt-BR" sz="2400" dirty="0" err="1">
                <a:solidFill>
                  <a:schemeClr val="accent1"/>
                </a:solidFill>
              </a:rPr>
              <a:t>Survanta</a:t>
            </a:r>
            <a:r>
              <a:rPr lang="pt-BR" sz="2400" baseline="30000" dirty="0">
                <a:solidFill>
                  <a:schemeClr val="accent1"/>
                </a:solidFill>
              </a:rPr>
              <a:t>®</a:t>
            </a:r>
            <a:r>
              <a:rPr lang="pt-BR" sz="2400" dirty="0"/>
              <a:t>, </a:t>
            </a:r>
            <a:r>
              <a:rPr lang="pt-BR" sz="2400" dirty="0" err="1"/>
              <a:t>Newfactan</a:t>
            </a:r>
            <a:r>
              <a:rPr lang="pt-BR" sz="2400" baseline="30000" dirty="0"/>
              <a:t>®</a:t>
            </a:r>
            <a:r>
              <a:rPr lang="pt-BR" sz="2400" dirty="0"/>
              <a:t> (</a:t>
            </a:r>
            <a:r>
              <a:rPr lang="pt-BR" sz="2400" dirty="0" err="1"/>
              <a:t>Korea</a:t>
            </a:r>
            <a:r>
              <a:rPr lang="pt-BR" sz="2400" dirty="0"/>
              <a:t>)</a:t>
            </a:r>
          </a:p>
          <a:p>
            <a:pPr marL="914400" lvl="1" indent="-514350">
              <a:spcBef>
                <a:spcPts val="0"/>
              </a:spcBef>
              <a:buClr>
                <a:schemeClr val="tx2"/>
              </a:buClr>
              <a:buFont typeface="Arial" charset="0"/>
              <a:buChar char="•"/>
              <a:defRPr/>
            </a:pPr>
            <a:r>
              <a:rPr lang="pt-BR" sz="2400" dirty="0" err="1"/>
              <a:t>Porcino</a:t>
            </a:r>
            <a:r>
              <a:rPr lang="pt-BR" sz="2400" dirty="0"/>
              <a:t>: </a:t>
            </a:r>
            <a:r>
              <a:rPr lang="pt-BR" sz="2400" dirty="0" err="1">
                <a:solidFill>
                  <a:schemeClr val="accent1"/>
                </a:solidFill>
              </a:rPr>
              <a:t>Curosurf</a:t>
            </a:r>
            <a:r>
              <a:rPr lang="pt-BR" sz="2400" baseline="30000" dirty="0">
                <a:solidFill>
                  <a:schemeClr val="accent1"/>
                </a:solidFill>
              </a:rPr>
              <a:t>®</a:t>
            </a:r>
            <a:r>
              <a:rPr lang="pt-BR" sz="2400" dirty="0"/>
              <a:t>, HL-10, </a:t>
            </a:r>
            <a:r>
              <a:rPr lang="pt-BR" sz="2400" dirty="0" err="1"/>
              <a:t>Surfacen</a:t>
            </a:r>
            <a:r>
              <a:rPr lang="pt-BR" sz="2400" baseline="30000" dirty="0"/>
              <a:t>®</a:t>
            </a:r>
            <a:r>
              <a:rPr lang="pt-BR" sz="2400" dirty="0"/>
              <a:t> (Cuba)</a:t>
            </a:r>
          </a:p>
          <a:p>
            <a:pPr marL="914400" lvl="1" indent="-514350">
              <a:spcBef>
                <a:spcPts val="0"/>
              </a:spcBef>
              <a:buClr>
                <a:schemeClr val="tx2"/>
              </a:buClr>
              <a:buFont typeface="Arial" charset="0"/>
              <a:buChar char="•"/>
              <a:defRPr/>
            </a:pPr>
            <a:r>
              <a:rPr lang="pt-BR" sz="2400" dirty="0" err="1"/>
              <a:t>Porcino</a:t>
            </a:r>
            <a:r>
              <a:rPr lang="pt-BR" sz="2400" dirty="0"/>
              <a:t>: </a:t>
            </a:r>
            <a:r>
              <a:rPr lang="pt-BR" sz="2400" dirty="0">
                <a:solidFill>
                  <a:schemeClr val="accent5">
                    <a:lumMod val="75000"/>
                  </a:schemeClr>
                </a:solidFill>
              </a:rPr>
              <a:t>Surfactante do Instituto </a:t>
            </a:r>
            <a:r>
              <a:rPr lang="pt-BR" sz="2400" dirty="0" err="1">
                <a:solidFill>
                  <a:schemeClr val="accent5">
                    <a:lumMod val="75000"/>
                  </a:schemeClr>
                </a:solidFill>
              </a:rPr>
              <a:t>Butantan</a:t>
            </a:r>
            <a:r>
              <a:rPr lang="pt-BR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pt-BR" sz="2400" dirty="0"/>
              <a:t>(Brasil)</a:t>
            </a:r>
            <a:endParaRPr lang="pt-BR" dirty="0"/>
          </a:p>
        </p:txBody>
      </p:sp>
      <p:sp>
        <p:nvSpPr>
          <p:cNvPr id="32772" name="Título 1"/>
          <p:cNvSpPr>
            <a:spLocks noGrp="1"/>
          </p:cNvSpPr>
          <p:nvPr>
            <p:ph type="title" idx="4294967295"/>
          </p:nvPr>
        </p:nvSpPr>
        <p:spPr>
          <a:xfrm>
            <a:off x="0" y="201613"/>
            <a:ext cx="10287000" cy="819150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Surfactantes Exógenos utilizados no mundo</a:t>
            </a:r>
          </a:p>
        </p:txBody>
      </p:sp>
      <p:grpSp>
        <p:nvGrpSpPr>
          <p:cNvPr id="2" name="Grupo 11"/>
          <p:cNvGrpSpPr>
            <a:grpSpLocks/>
          </p:cNvGrpSpPr>
          <p:nvPr/>
        </p:nvGrpSpPr>
        <p:grpSpPr bwMode="auto">
          <a:xfrm>
            <a:off x="434975" y="3489325"/>
            <a:ext cx="9663113" cy="1071563"/>
            <a:chOff x="435768" y="4170280"/>
            <a:chExt cx="9662320" cy="901783"/>
          </a:xfrm>
        </p:grpSpPr>
        <p:sp>
          <p:nvSpPr>
            <p:cNvPr id="26635" name="Retângulo 9"/>
            <p:cNvSpPr>
              <a:spLocks noChangeArrowheads="1"/>
            </p:cNvSpPr>
            <p:nvPr/>
          </p:nvSpPr>
          <p:spPr bwMode="auto">
            <a:xfrm>
              <a:off x="435768" y="4170280"/>
              <a:ext cx="9415464" cy="901783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algn="ctr">
              <a:solidFill>
                <a:schemeClr val="accent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26636" name="Espaço Reservado para Conteúdo 2"/>
            <p:cNvSpPr txBox="1">
              <a:spLocks/>
            </p:cNvSpPr>
            <p:nvPr/>
          </p:nvSpPr>
          <p:spPr bwMode="auto">
            <a:xfrm>
              <a:off x="500851" y="4214734"/>
              <a:ext cx="9597237" cy="82875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571500" indent="-571500" eaLnBrk="0" hangingPunct="0">
                <a:lnSpc>
                  <a:spcPts val="2700"/>
                </a:lnSpc>
                <a:buClr>
                  <a:schemeClr val="accent1"/>
                </a:buClr>
                <a:buFontTx/>
                <a:buAutoNum type="romanUcPeriod" startAt="2"/>
              </a:pPr>
              <a:r>
                <a:rPr lang="pt-BR" altLang="pt-BR" sz="2800" b="1">
                  <a:solidFill>
                    <a:srgbClr val="FFFF00"/>
                  </a:solidFill>
                </a:rPr>
                <a:t>Extrato orgânico de lavado pulmonar de animal:</a:t>
              </a:r>
            </a:p>
            <a:p>
              <a:pPr marL="914400" lvl="1" indent="-514350" eaLnBrk="0" hangingPunct="0">
                <a:lnSpc>
                  <a:spcPts val="2700"/>
                </a:lnSpc>
                <a:buClr>
                  <a:schemeClr val="tx2"/>
                </a:buClr>
                <a:buFontTx/>
                <a:buChar char="•"/>
              </a:pPr>
              <a:r>
                <a:rPr lang="pt-BR" altLang="pt-BR" sz="2400" b="1"/>
                <a:t>Alveofact</a:t>
              </a:r>
              <a:r>
                <a:rPr lang="pt-BR" altLang="pt-BR" sz="2400" b="1" baseline="30000"/>
                <a:t>®</a:t>
              </a:r>
              <a:r>
                <a:rPr lang="pt-BR" altLang="pt-BR" sz="2400" b="1"/>
                <a:t> (SF-RI-1), CLES</a:t>
              </a:r>
              <a:r>
                <a:rPr lang="pt-BR" altLang="pt-BR" sz="2400" b="1" baseline="30000"/>
                <a:t>®</a:t>
              </a:r>
              <a:r>
                <a:rPr lang="pt-BR" altLang="pt-BR" sz="2400" b="1"/>
                <a:t> (bLES), Infasurf</a:t>
              </a:r>
              <a:r>
                <a:rPr lang="pt-BR" altLang="pt-BR" sz="2400" b="1" baseline="30000"/>
                <a:t>® </a:t>
              </a:r>
              <a:r>
                <a:rPr lang="pt-BR" altLang="pt-BR" sz="2400" b="1"/>
                <a:t>(Calfactant)</a:t>
              </a:r>
            </a:p>
            <a:p>
              <a:pPr marL="571500" indent="-571500" eaLnBrk="0" hangingPunct="0">
                <a:lnSpc>
                  <a:spcPts val="2700"/>
                </a:lnSpc>
                <a:buClr>
                  <a:schemeClr val="accent1"/>
                </a:buClr>
                <a:buFont typeface="Monotype Sorts" pitchFamily="2" charset="2"/>
                <a:buNone/>
              </a:pPr>
              <a:endParaRPr lang="pt-BR" altLang="pt-BR" sz="2800" b="1"/>
            </a:p>
          </p:txBody>
        </p:sp>
      </p:grpSp>
      <p:sp>
        <p:nvSpPr>
          <p:cNvPr id="13" name="Retângulo 12"/>
          <p:cNvSpPr/>
          <p:nvPr/>
        </p:nvSpPr>
        <p:spPr>
          <a:xfrm>
            <a:off x="441996" y="855023"/>
            <a:ext cx="2871220" cy="4804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 eaLnBrk="0" hangingPunct="0">
              <a:lnSpc>
                <a:spcPts val="2700"/>
              </a:lnSpc>
              <a:spcBef>
                <a:spcPts val="2400"/>
              </a:spcBef>
              <a:buSzPct val="100000"/>
              <a:buFont typeface="Monotype Sorts" pitchFamily="2" charset="2"/>
              <a:buNone/>
              <a:defRPr/>
            </a:pPr>
            <a:r>
              <a:rPr lang="pt-BR" sz="4400" i="1" dirty="0">
                <a:ln w="19050">
                  <a:solidFill>
                    <a:srgbClr val="FFC000"/>
                  </a:solidFill>
                </a:ln>
                <a:solidFill>
                  <a:srgbClr val="FAFD00"/>
                </a:solidFill>
              </a:rPr>
              <a:t>Naturais*</a:t>
            </a:r>
          </a:p>
        </p:txBody>
      </p:sp>
      <p:grpSp>
        <p:nvGrpSpPr>
          <p:cNvPr id="3" name="Grupo 13"/>
          <p:cNvGrpSpPr>
            <a:grpSpLocks/>
          </p:cNvGrpSpPr>
          <p:nvPr/>
        </p:nvGrpSpPr>
        <p:grpSpPr bwMode="auto">
          <a:xfrm>
            <a:off x="434975" y="4560888"/>
            <a:ext cx="9663113" cy="1528762"/>
            <a:chOff x="435768" y="5541898"/>
            <a:chExt cx="9662320" cy="801741"/>
          </a:xfrm>
        </p:grpSpPr>
        <p:sp>
          <p:nvSpPr>
            <p:cNvPr id="26633" name="Retângulo 9"/>
            <p:cNvSpPr>
              <a:spLocks noChangeArrowheads="1"/>
            </p:cNvSpPr>
            <p:nvPr/>
          </p:nvSpPr>
          <p:spPr bwMode="auto">
            <a:xfrm>
              <a:off x="435768" y="5541898"/>
              <a:ext cx="9415464" cy="472855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algn="ctr">
              <a:solidFill>
                <a:schemeClr val="accent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26634" name="Espaço Reservado para Conteúdo 2"/>
            <p:cNvSpPr txBox="1">
              <a:spLocks/>
            </p:cNvSpPr>
            <p:nvPr/>
          </p:nvSpPr>
          <p:spPr bwMode="auto">
            <a:xfrm>
              <a:off x="500851" y="5586350"/>
              <a:ext cx="9597237" cy="7572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571500" indent="-571500" eaLnBrk="0" hangingPunct="0">
                <a:lnSpc>
                  <a:spcPts val="2700"/>
                </a:lnSpc>
                <a:buClr>
                  <a:schemeClr val="accent1"/>
                </a:buClr>
                <a:buFontTx/>
                <a:buAutoNum type="romanUcPeriod" startAt="3"/>
              </a:pPr>
              <a:r>
                <a:rPr lang="pt-BR" altLang="pt-BR" sz="2800" b="1">
                  <a:solidFill>
                    <a:srgbClr val="FFFF00"/>
                  </a:solidFill>
                </a:rPr>
                <a:t>Natural (extrato do líquido amniótico)</a:t>
              </a:r>
            </a:p>
            <a:p>
              <a:pPr marL="914400" lvl="1" indent="-514350" eaLnBrk="0" hangingPunct="0">
                <a:lnSpc>
                  <a:spcPts val="2700"/>
                </a:lnSpc>
                <a:buClr>
                  <a:schemeClr val="tx2"/>
                </a:buClr>
                <a:buFontTx/>
                <a:buChar char="•"/>
              </a:pPr>
              <a:r>
                <a:rPr lang="pt-BR" altLang="pt-BR" sz="2400" b="1"/>
                <a:t>Surfactante humano</a:t>
              </a:r>
              <a:endParaRPr lang="pt-BR" altLang="pt-BR" sz="2800" b="1"/>
            </a:p>
          </p:txBody>
        </p:sp>
      </p:grpSp>
      <p:sp>
        <p:nvSpPr>
          <p:cNvPr id="26632" name="CaixaDeTexto 4"/>
          <p:cNvSpPr txBox="1">
            <a:spLocks noChangeArrowheads="1"/>
          </p:cNvSpPr>
          <p:nvPr/>
        </p:nvSpPr>
        <p:spPr bwMode="auto">
          <a:xfrm>
            <a:off x="331788" y="5568950"/>
            <a:ext cx="9880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000" b="1">
                <a:solidFill>
                  <a:srgbClr val="FFC000"/>
                </a:solidFill>
              </a:rPr>
              <a:t>*</a:t>
            </a:r>
            <a:r>
              <a:rPr lang="pt-BR" altLang="pt-BR" sz="2000" b="1"/>
              <a:t>As Proteínas Hidrofílicas SP-A e SP-D são removidas durante a  extração dos FL com solvente orgânico.  Proteínas Hidrofóbicas: B e C.</a:t>
            </a:r>
          </a:p>
          <a:p>
            <a:r>
              <a:rPr lang="pt-BR" altLang="pt-BR" sz="2000" b="1"/>
              <a:t> orgãnico.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87363" y="665163"/>
            <a:ext cx="883285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Surfactantes Exógenos utilizados no mundo</a:t>
            </a:r>
            <a:endParaRPr lang="pt-BR" sz="3200" b="1" dirty="0">
              <a:solidFill>
                <a:srgbClr val="FFC0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86888" y="1306286"/>
            <a:ext cx="1962397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3200" i="1" dirty="0">
                <a:ln w="19050">
                  <a:solidFill>
                    <a:srgbClr val="FFC000"/>
                  </a:solidFill>
                </a:ln>
                <a:solidFill>
                  <a:srgbClr val="FAFD00"/>
                </a:solidFill>
              </a:rPr>
              <a:t>Sintéticos</a:t>
            </a:r>
          </a:p>
          <a:p>
            <a:pPr>
              <a:defRPr/>
            </a:pPr>
            <a:endParaRPr lang="pt-BR" sz="3200" dirty="0"/>
          </a:p>
        </p:txBody>
      </p:sp>
      <p:sp>
        <p:nvSpPr>
          <p:cNvPr id="27652" name="CaixaDeTexto 3"/>
          <p:cNvSpPr txBox="1">
            <a:spLocks noChangeArrowheads="1"/>
          </p:cNvSpPr>
          <p:nvPr/>
        </p:nvSpPr>
        <p:spPr bwMode="auto">
          <a:xfrm>
            <a:off x="582613" y="2078038"/>
            <a:ext cx="947578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800" b="1"/>
              <a:t>Os surfactantes sintéticos tem vantagens em relação </a:t>
            </a:r>
          </a:p>
          <a:p>
            <a:r>
              <a:rPr lang="pt-BR" altLang="pt-BR" sz="2800" b="1"/>
              <a:t>ao natural: pureza, reprodutibilidade, controle de </a:t>
            </a:r>
          </a:p>
          <a:p>
            <a:r>
              <a:rPr lang="pt-BR" altLang="pt-BR" sz="2800" b="1"/>
              <a:t>eficiência de produção; livre de risco de transmissão </a:t>
            </a:r>
          </a:p>
          <a:p>
            <a:r>
              <a:rPr lang="pt-BR" altLang="pt-BR" sz="2800" b="1"/>
              <a:t>de </a:t>
            </a:r>
            <a:r>
              <a:rPr lang="pt-BR" altLang="pt-BR" sz="2800" b="1">
                <a:solidFill>
                  <a:srgbClr val="FFC000"/>
                </a:solidFill>
              </a:rPr>
              <a:t>Prions</a:t>
            </a:r>
            <a:r>
              <a:rPr lang="pt-BR" altLang="pt-BR" sz="2800" b="1"/>
              <a:t> e também  livre de influências culturais e </a:t>
            </a:r>
          </a:p>
          <a:p>
            <a:r>
              <a:rPr lang="pt-BR" altLang="pt-BR" sz="2800" b="1"/>
              <a:t>religiosas que podem afetar os surfactantes bovino e porcino.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tângulo 10"/>
          <p:cNvSpPr>
            <a:spLocks noChangeArrowheads="1"/>
          </p:cNvSpPr>
          <p:nvPr/>
        </p:nvSpPr>
        <p:spPr bwMode="auto">
          <a:xfrm>
            <a:off x="457200" y="2128838"/>
            <a:ext cx="9415463" cy="3076575"/>
          </a:xfrm>
          <a:prstGeom prst="rect">
            <a:avLst/>
          </a:prstGeom>
          <a:gradFill rotWithShape="1">
            <a:gsLst>
              <a:gs pos="0">
                <a:srgbClr val="0000FF"/>
              </a:gs>
              <a:gs pos="100000">
                <a:schemeClr val="bg2"/>
              </a:gs>
            </a:gsLst>
            <a:path path="shape">
              <a:fillToRect l="50000" t="50000" r="50000" b="50000"/>
            </a:path>
          </a:gradFill>
          <a:ln w="12700" algn="ctr">
            <a:noFill/>
            <a:round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/>
          <a:lstStyle/>
          <a:p>
            <a:pPr eaLnBrk="0" hangingPunct="0"/>
            <a:endParaRPr lang="pt-BR" alt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2273300"/>
            <a:ext cx="9093200" cy="2543175"/>
          </a:xfrm>
        </p:spPr>
        <p:txBody>
          <a:bodyPr/>
          <a:lstStyle/>
          <a:p>
            <a:pPr marL="514350" indent="-514350">
              <a:lnSpc>
                <a:spcPts val="2700"/>
              </a:lnSpc>
              <a:spcBef>
                <a:spcPts val="0"/>
              </a:spcBef>
              <a:buSzPct val="100000"/>
              <a:buFont typeface="+mj-lt"/>
              <a:buAutoNum type="romanUcPeriod"/>
              <a:defRPr/>
            </a:pPr>
            <a:r>
              <a:rPr lang="pt-BR" sz="2800" dirty="0">
                <a:solidFill>
                  <a:srgbClr val="FFFF00"/>
                </a:solidFill>
              </a:rPr>
              <a:t>Sintético (sem proteínas):</a:t>
            </a:r>
          </a:p>
          <a:p>
            <a:pPr marL="914400" lvl="1" indent="-514350">
              <a:lnSpc>
                <a:spcPts val="27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  <a:defRPr/>
            </a:pPr>
            <a:r>
              <a:rPr lang="pt-BR" sz="2400" dirty="0" err="1"/>
              <a:t>Pumactant</a:t>
            </a:r>
            <a:r>
              <a:rPr lang="pt-BR" sz="2400" dirty="0"/>
              <a:t> (ALEC), </a:t>
            </a:r>
            <a:r>
              <a:rPr lang="pt-BR" sz="2400" dirty="0" err="1"/>
              <a:t>Exosurf</a:t>
            </a:r>
            <a:r>
              <a:rPr lang="pt-BR" sz="2400" dirty="0"/>
              <a:t> , </a:t>
            </a:r>
            <a:r>
              <a:rPr lang="pt-BR" sz="2400" dirty="0" err="1"/>
              <a:t>Turfsurf</a:t>
            </a:r>
            <a:endParaRPr lang="pt-BR" sz="2400" dirty="0"/>
          </a:p>
          <a:p>
            <a:pPr marL="914400" lvl="1" indent="-514350">
              <a:lnSpc>
                <a:spcPts val="27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  <a:defRPr/>
            </a:pPr>
            <a:endParaRPr lang="pt-BR" sz="2400" dirty="0"/>
          </a:p>
          <a:p>
            <a:pPr marL="514350" indent="-514350">
              <a:lnSpc>
                <a:spcPts val="2700"/>
              </a:lnSpc>
              <a:spcBef>
                <a:spcPts val="0"/>
              </a:spcBef>
              <a:buSzPct val="100000"/>
              <a:buFont typeface="+mj-lt"/>
              <a:buAutoNum type="romanUcPeriod"/>
              <a:defRPr/>
            </a:pPr>
            <a:r>
              <a:rPr lang="pt-BR" sz="2800" dirty="0">
                <a:solidFill>
                  <a:srgbClr val="FFFF00"/>
                </a:solidFill>
              </a:rPr>
              <a:t>Sintético contendo peptídeo:</a:t>
            </a:r>
          </a:p>
          <a:p>
            <a:pPr marL="914400" lvl="1" indent="-514350">
              <a:lnSpc>
                <a:spcPts val="27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  <a:defRPr/>
            </a:pPr>
            <a:r>
              <a:rPr lang="pt-BR" sz="2400" dirty="0" err="1"/>
              <a:t>Surfaxin</a:t>
            </a:r>
            <a:r>
              <a:rPr lang="pt-BR" sz="2400" baseline="30000" dirty="0"/>
              <a:t>®</a:t>
            </a:r>
            <a:r>
              <a:rPr lang="pt-BR" sz="2400" dirty="0"/>
              <a:t> {</a:t>
            </a:r>
            <a:r>
              <a:rPr lang="pt-BR" sz="2400" dirty="0" err="1"/>
              <a:t>Lucinactant</a:t>
            </a:r>
            <a:r>
              <a:rPr lang="pt-BR" sz="2400" dirty="0"/>
              <a:t>, (KL4)}</a:t>
            </a:r>
          </a:p>
          <a:p>
            <a:pPr marL="914400" lvl="1" indent="-514350">
              <a:lnSpc>
                <a:spcPts val="27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  <a:defRPr/>
            </a:pPr>
            <a:endParaRPr lang="pt-BR" sz="2400" dirty="0"/>
          </a:p>
          <a:p>
            <a:pPr marL="514350" indent="-514350">
              <a:lnSpc>
                <a:spcPts val="2700"/>
              </a:lnSpc>
              <a:spcBef>
                <a:spcPts val="0"/>
              </a:spcBef>
              <a:buSzPct val="100000"/>
              <a:buFont typeface="+mj-lt"/>
              <a:buAutoNum type="romanUcPeriod"/>
              <a:defRPr/>
            </a:pPr>
            <a:r>
              <a:rPr lang="pt-BR" sz="2800" dirty="0">
                <a:solidFill>
                  <a:srgbClr val="FFFF00"/>
                </a:solidFill>
              </a:rPr>
              <a:t>Surfactante com </a:t>
            </a:r>
            <a:r>
              <a:rPr lang="pt-BR" sz="2800" dirty="0" err="1" smtClean="0">
                <a:solidFill>
                  <a:srgbClr val="FFFF00"/>
                </a:solidFill>
              </a:rPr>
              <a:t>apoproteína</a:t>
            </a:r>
            <a:r>
              <a:rPr lang="pt-BR" sz="2800" dirty="0" smtClean="0">
                <a:solidFill>
                  <a:srgbClr val="FFFF00"/>
                </a:solidFill>
              </a:rPr>
              <a:t> recombinante:</a:t>
            </a:r>
            <a:endParaRPr lang="pt-BR" sz="2800" dirty="0">
              <a:solidFill>
                <a:srgbClr val="FFFF00"/>
              </a:solidFill>
            </a:endParaRPr>
          </a:p>
          <a:p>
            <a:pPr>
              <a:lnSpc>
                <a:spcPts val="2700"/>
              </a:lnSpc>
              <a:spcBef>
                <a:spcPts val="0"/>
              </a:spcBef>
              <a:buFontTx/>
              <a:buNone/>
              <a:defRPr/>
            </a:pPr>
            <a:r>
              <a:rPr lang="pt-BR" sz="2800" dirty="0"/>
              <a:t>	  Surfactante SP-C recombinante (</a:t>
            </a:r>
            <a:r>
              <a:rPr lang="pt-BR" sz="2800" dirty="0" err="1"/>
              <a:t>Venticute</a:t>
            </a:r>
            <a:r>
              <a:rPr lang="pt-BR" sz="2800" baseline="30000" dirty="0" smtClean="0"/>
              <a:t>®</a:t>
            </a:r>
            <a:r>
              <a:rPr lang="pt-BR" sz="2800" dirty="0" smtClean="0"/>
              <a:t>)</a:t>
            </a:r>
          </a:p>
          <a:p>
            <a:pPr>
              <a:lnSpc>
                <a:spcPts val="2700"/>
              </a:lnSpc>
              <a:spcBef>
                <a:spcPts val="0"/>
              </a:spcBef>
              <a:buFontTx/>
              <a:buNone/>
              <a:defRPr/>
            </a:pPr>
            <a:endParaRPr lang="pt-BR" sz="2800" dirty="0" smtClean="0">
              <a:solidFill>
                <a:srgbClr val="FD9F5F"/>
              </a:solidFill>
            </a:endParaRPr>
          </a:p>
          <a:p>
            <a:pPr>
              <a:lnSpc>
                <a:spcPts val="2700"/>
              </a:lnSpc>
              <a:spcBef>
                <a:spcPts val="0"/>
              </a:spcBef>
              <a:buFont typeface="Monotype Sorts" pitchFamily="2" charset="2"/>
              <a:buNone/>
              <a:defRPr/>
            </a:pPr>
            <a:r>
              <a:rPr lang="pt-BR" sz="2800" dirty="0" smtClean="0">
                <a:solidFill>
                  <a:srgbClr val="FD9F5F"/>
                </a:solidFill>
              </a:rPr>
              <a:t>IV. </a:t>
            </a:r>
            <a:r>
              <a:rPr lang="pt-BR" sz="2800" dirty="0" smtClean="0">
                <a:solidFill>
                  <a:srgbClr val="FFFF00"/>
                </a:solidFill>
              </a:rPr>
              <a:t>Surfactante </a:t>
            </a:r>
            <a:r>
              <a:rPr lang="pt-BR" sz="2800" dirty="0">
                <a:solidFill>
                  <a:srgbClr val="FFFF00"/>
                </a:solidFill>
              </a:rPr>
              <a:t>com </a:t>
            </a:r>
            <a:r>
              <a:rPr lang="pt-BR" sz="2800" dirty="0" err="1" smtClean="0">
                <a:solidFill>
                  <a:srgbClr val="FFFF00"/>
                </a:solidFill>
              </a:rPr>
              <a:t>Fosfolipídes</a:t>
            </a:r>
            <a:r>
              <a:rPr lang="pt-BR" sz="2800" dirty="0" smtClean="0">
                <a:solidFill>
                  <a:srgbClr val="FFFF00"/>
                </a:solidFill>
              </a:rPr>
              <a:t> </a:t>
            </a:r>
            <a:r>
              <a:rPr lang="pt-BR" sz="2800" dirty="0" err="1" smtClean="0">
                <a:solidFill>
                  <a:srgbClr val="FFFF00"/>
                </a:solidFill>
              </a:rPr>
              <a:t>semi-sintéticos</a:t>
            </a:r>
            <a:r>
              <a:rPr lang="pt-BR" sz="2800" dirty="0" smtClean="0">
                <a:solidFill>
                  <a:srgbClr val="FFFF00"/>
                </a:solidFill>
              </a:rPr>
              <a:t> e </a:t>
            </a:r>
            <a:r>
              <a:rPr lang="pt-BR" sz="2800" dirty="0" err="1">
                <a:solidFill>
                  <a:srgbClr val="FFFF00"/>
                </a:solidFill>
              </a:rPr>
              <a:t>A</a:t>
            </a:r>
            <a:r>
              <a:rPr lang="pt-BR" sz="2800" dirty="0" err="1" smtClean="0">
                <a:solidFill>
                  <a:srgbClr val="FFFF00"/>
                </a:solidFill>
              </a:rPr>
              <a:t>poproteínas</a:t>
            </a:r>
            <a:r>
              <a:rPr lang="pt-BR" sz="2800" dirty="0" smtClean="0">
                <a:solidFill>
                  <a:srgbClr val="FFFF00"/>
                </a:solidFill>
              </a:rPr>
              <a:t> recombinantes(SP-B e SP-C): em produção.</a:t>
            </a:r>
            <a:endParaRPr lang="pt-BR" sz="2800" dirty="0">
              <a:solidFill>
                <a:srgbClr val="FFFF00"/>
              </a:solidFill>
            </a:endParaRPr>
          </a:p>
          <a:p>
            <a:pPr>
              <a:lnSpc>
                <a:spcPts val="2700"/>
              </a:lnSpc>
              <a:spcBef>
                <a:spcPts val="0"/>
              </a:spcBef>
              <a:buFontTx/>
              <a:buNone/>
              <a:defRPr/>
            </a:pPr>
            <a:endParaRPr lang="pt-BR" sz="2800" dirty="0"/>
          </a:p>
        </p:txBody>
      </p:sp>
      <p:sp>
        <p:nvSpPr>
          <p:cNvPr id="33796" name="Título 1"/>
          <p:cNvSpPr>
            <a:spLocks noGrp="1"/>
          </p:cNvSpPr>
          <p:nvPr>
            <p:ph type="title" idx="4294967295"/>
          </p:nvPr>
        </p:nvSpPr>
        <p:spPr>
          <a:xfrm>
            <a:off x="0" y="374650"/>
            <a:ext cx="10287000" cy="673100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Surfactantes Exógenos utilizados no mundo</a:t>
            </a:r>
          </a:p>
        </p:txBody>
      </p:sp>
      <p:grpSp>
        <p:nvGrpSpPr>
          <p:cNvPr id="2" name="Grupo 11"/>
          <p:cNvGrpSpPr>
            <a:grpSpLocks/>
          </p:cNvGrpSpPr>
          <p:nvPr/>
        </p:nvGrpSpPr>
        <p:grpSpPr bwMode="auto">
          <a:xfrm>
            <a:off x="1419225" y="2663825"/>
            <a:ext cx="5472113" cy="471488"/>
            <a:chOff x="857250" y="4374356"/>
            <a:chExt cx="5472113" cy="471488"/>
          </a:xfrm>
        </p:grpSpPr>
        <p:cxnSp>
          <p:nvCxnSpPr>
            <p:cNvPr id="28679" name="Conector reto 9"/>
            <p:cNvCxnSpPr>
              <a:cxnSpLocks noChangeShapeType="1"/>
            </p:cNvCxnSpPr>
            <p:nvPr/>
          </p:nvCxnSpPr>
          <p:spPr bwMode="auto">
            <a:xfrm>
              <a:off x="857250" y="4374356"/>
              <a:ext cx="5472113" cy="471488"/>
            </a:xfrm>
            <a:prstGeom prst="line">
              <a:avLst/>
            </a:prstGeom>
            <a:noFill/>
            <a:ln w="12700" algn="ctr">
              <a:solidFill>
                <a:schemeClr val="accent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</p:cxnSp>
        <p:cxnSp>
          <p:nvCxnSpPr>
            <p:cNvPr id="28680" name="Conector reto 10"/>
            <p:cNvCxnSpPr>
              <a:cxnSpLocks noChangeShapeType="1"/>
            </p:cNvCxnSpPr>
            <p:nvPr/>
          </p:nvCxnSpPr>
          <p:spPr bwMode="auto">
            <a:xfrm flipH="1">
              <a:off x="857250" y="4374356"/>
              <a:ext cx="5472113" cy="471488"/>
            </a:xfrm>
            <a:prstGeom prst="line">
              <a:avLst/>
            </a:prstGeom>
            <a:noFill/>
            <a:ln w="12700" algn="ctr">
              <a:solidFill>
                <a:schemeClr val="accent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</p:cxnSp>
      </p:grpSp>
      <p:sp>
        <p:nvSpPr>
          <p:cNvPr id="10" name="Retângulo 9"/>
          <p:cNvSpPr/>
          <p:nvPr/>
        </p:nvSpPr>
        <p:spPr>
          <a:xfrm>
            <a:off x="441996" y="1627753"/>
            <a:ext cx="2632452" cy="4804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514350" indent="-514350" eaLnBrk="0" hangingPunct="0">
              <a:lnSpc>
                <a:spcPts val="2700"/>
              </a:lnSpc>
              <a:spcBef>
                <a:spcPts val="2400"/>
              </a:spcBef>
              <a:buSzPct val="100000"/>
              <a:buFont typeface="Monotype Sorts" pitchFamily="2" charset="2"/>
              <a:buNone/>
              <a:defRPr/>
            </a:pPr>
            <a:r>
              <a:rPr lang="pt-BR" sz="4400" i="1" dirty="0">
                <a:ln w="19050">
                  <a:solidFill>
                    <a:srgbClr val="FFC000"/>
                  </a:solidFill>
                </a:ln>
                <a:solidFill>
                  <a:srgbClr val="FAFD00"/>
                </a:solidFill>
              </a:rPr>
              <a:t>Sintéticos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aixaDeTexto 2"/>
          <p:cNvSpPr txBox="1">
            <a:spLocks noChangeArrowheads="1"/>
          </p:cNvSpPr>
          <p:nvPr/>
        </p:nvSpPr>
        <p:spPr bwMode="auto">
          <a:xfrm>
            <a:off x="355600" y="771525"/>
            <a:ext cx="9620250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  <a:defRPr sz="22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spcBef>
                <a:spcPct val="0"/>
              </a:spcBef>
              <a:buClrTx/>
              <a:buSzTx/>
              <a:defRPr/>
            </a:pPr>
            <a:r>
              <a:rPr lang="pt-BR" altLang="pt-BR" sz="2000" dirty="0" smtClean="0"/>
              <a:t>A  proteína SP-B parece ser a mais importante das duas proteínas Hidrofóbicas(SP-B e SP-C). Estudos laboratoriais tem documentado que a SP-B é mais ativa que  a SP-C em interagir biofisicamente  com lipídios na atividade pulmonar do surfactante. 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defRPr/>
            </a:pPr>
            <a:endParaRPr lang="pt-BR" altLang="pt-BR" sz="2000" dirty="0" smtClean="0"/>
          </a:p>
          <a:p>
            <a:pPr eaLnBrk="1" hangingPunct="1">
              <a:spcBef>
                <a:spcPct val="0"/>
              </a:spcBef>
              <a:buClrTx/>
              <a:buSzTx/>
              <a:buFont typeface="Monotype Sorts" pitchFamily="2" charset="2"/>
              <a:buNone/>
              <a:defRPr/>
            </a:pPr>
            <a:r>
              <a:rPr lang="pt-BR" altLang="pt-BR" sz="2000" dirty="0" smtClean="0"/>
              <a:t>    A suplementação com SP-B ou Peptídeos SP-B sintéticos     aumenta a atividade de surfactantes contendo somente a proteína C.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Monotype Sorts" pitchFamily="2" charset="2"/>
              <a:buNone/>
              <a:defRPr/>
            </a:pPr>
            <a:endParaRPr lang="pt-BR" altLang="pt-BR" sz="2000" dirty="0" smtClean="0"/>
          </a:p>
          <a:p>
            <a:pPr marL="342900" indent="-342900" eaLnBrk="1" hangingPunct="1">
              <a:spcBef>
                <a:spcPct val="0"/>
              </a:spcBef>
              <a:buClrTx/>
              <a:buSzTx/>
              <a:defRPr/>
            </a:pPr>
            <a:r>
              <a:rPr lang="pt-BR" altLang="pt-BR" sz="2000" dirty="0" smtClean="0"/>
              <a:t>Experimentos com Ratos “knock-out” com deficiência  isolada de SP-B morrem logo após o nascimento de Insuficiência Respiratória(IR).</a:t>
            </a:r>
          </a:p>
          <a:p>
            <a:pPr marL="342900" indent="-342900" eaLnBrk="1" hangingPunct="1">
              <a:spcBef>
                <a:spcPct val="0"/>
              </a:spcBef>
              <a:buClrTx/>
              <a:buSzTx/>
              <a:defRPr/>
            </a:pPr>
            <a:endParaRPr lang="pt-BR" altLang="pt-BR" sz="20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pt-BR" altLang="pt-BR" sz="2000" dirty="0" smtClean="0"/>
              <a:t>RN humano com mutação de SP-B não sobrevive além dos 1os. dias de vida sem reposição com surfactante.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pt-BR" altLang="pt-BR" sz="20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pt-BR" altLang="pt-BR" sz="2000" dirty="0" smtClean="0"/>
              <a:t>Recentes avanços em </a:t>
            </a:r>
            <a:r>
              <a:rPr lang="pt-BR" altLang="pt-BR" sz="2000" dirty="0" err="1" smtClean="0"/>
              <a:t>bio-engenharia</a:t>
            </a:r>
            <a:r>
              <a:rPr lang="pt-BR" altLang="pt-BR" sz="2000" dirty="0" smtClean="0"/>
              <a:t> molecular e química de peptídeos tem  provido o potencial para o desenvolvimento de novos surfactantes sintéticos mais ativos. </a:t>
            </a:r>
            <a:r>
              <a:rPr lang="pt-BR" altLang="pt-BR" sz="2000" dirty="0" err="1" smtClean="0"/>
              <a:t>Ex</a:t>
            </a:r>
            <a:r>
              <a:rPr lang="pt-BR" altLang="pt-BR" sz="2000" dirty="0" smtClean="0"/>
              <a:t>: Surfactantes sintéticos contendo o </a:t>
            </a:r>
            <a:r>
              <a:rPr lang="pt-BR" altLang="pt-BR" sz="2000" dirty="0" err="1" smtClean="0">
                <a:solidFill>
                  <a:srgbClr val="FFC000"/>
                </a:solidFill>
              </a:rPr>
              <a:t>mini-B</a:t>
            </a:r>
            <a:r>
              <a:rPr lang="pt-BR" altLang="pt-BR" sz="2000" dirty="0" smtClean="0">
                <a:solidFill>
                  <a:srgbClr val="FFC000"/>
                </a:solidFill>
              </a:rPr>
              <a:t> </a:t>
            </a:r>
            <a:r>
              <a:rPr lang="pt-BR" altLang="pt-BR" sz="2000" dirty="0" err="1" smtClean="0">
                <a:solidFill>
                  <a:srgbClr val="FFC000"/>
                </a:solidFill>
              </a:rPr>
              <a:t>peptídio</a:t>
            </a:r>
            <a:r>
              <a:rPr lang="pt-BR" altLang="pt-BR" sz="2000" dirty="0" smtClean="0">
                <a:solidFill>
                  <a:srgbClr val="FFC000"/>
                </a:solidFill>
              </a:rPr>
              <a:t> altamente ativo</a:t>
            </a:r>
            <a:endParaRPr lang="pt-BR" altLang="pt-BR" sz="2000" dirty="0" smtClean="0"/>
          </a:p>
        </p:txBody>
      </p:sp>
      <p:sp>
        <p:nvSpPr>
          <p:cNvPr id="2" name="CaixaDeTexto 1"/>
          <p:cNvSpPr txBox="1"/>
          <p:nvPr/>
        </p:nvSpPr>
        <p:spPr>
          <a:xfrm>
            <a:off x="2897188" y="415925"/>
            <a:ext cx="382746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Proteínas do Surfactante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775575" cy="1176338"/>
          </a:xfrm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r>
              <a:rPr lang="pt-BR" altLang="pt-BR" smtClean="0"/>
              <a:t>MERCADO BRASILEIRO</a:t>
            </a:r>
            <a:endParaRPr lang="pt-BR" altLang="pt-BR" sz="400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1295400"/>
            <a:ext cx="7839075" cy="4572000"/>
          </a:xfrm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lnSpc>
                <a:spcPct val="90000"/>
              </a:lnSpc>
            </a:pPr>
            <a:endParaRPr lang="pt-BR" altLang="pt-BR" smtClean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r>
              <a:rPr lang="pt-BR" altLang="pt-BR" smtClean="0">
                <a:solidFill>
                  <a:schemeClr val="accent1"/>
                </a:solidFill>
              </a:rPr>
              <a:t>CUROSURF</a:t>
            </a:r>
            <a:r>
              <a:rPr lang="pt-BR" altLang="pt-BR" smtClean="0"/>
              <a:t>: </a:t>
            </a:r>
            <a:r>
              <a:rPr lang="pt-BR" altLang="pt-BR" smtClean="0">
                <a:solidFill>
                  <a:srgbClr val="FFFF00"/>
                </a:solidFill>
              </a:rPr>
              <a:t>Produto final contém 99% de lípides e 1% de SP-B e SP-C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pt-BR" altLang="pt-BR" smtClean="0">
                <a:solidFill>
                  <a:srgbClr val="FFFF00"/>
                </a:solidFill>
              </a:rPr>
              <a:t>	frasco de 3 ml: 240 mg de FL.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pt-BR" altLang="pt-BR" smtClean="0">
                <a:solidFill>
                  <a:srgbClr val="FFFF00"/>
                </a:solidFill>
              </a:rPr>
              <a:t>    	frasco de 1,5 ml: 120 mg de FL.</a:t>
            </a:r>
          </a:p>
          <a:p>
            <a:pPr>
              <a:lnSpc>
                <a:spcPct val="90000"/>
              </a:lnSpc>
              <a:buFontTx/>
              <a:buNone/>
            </a:pPr>
            <a:endParaRPr lang="pt-BR" altLang="pt-BR" smtClean="0">
              <a:solidFill>
                <a:srgbClr val="FF66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pt-BR" altLang="pt-BR" smtClean="0"/>
          </a:p>
          <a:p>
            <a:pPr>
              <a:lnSpc>
                <a:spcPct val="90000"/>
              </a:lnSpc>
            </a:pPr>
            <a:r>
              <a:rPr lang="pt-BR" altLang="pt-BR" smtClean="0">
                <a:solidFill>
                  <a:schemeClr val="accent1"/>
                </a:solidFill>
              </a:rPr>
              <a:t>SURVANTA:</a:t>
            </a:r>
            <a:r>
              <a:rPr lang="pt-BR" altLang="pt-BR" smtClean="0"/>
              <a:t> </a:t>
            </a:r>
            <a:r>
              <a:rPr lang="pt-BR" altLang="pt-BR" smtClean="0">
                <a:solidFill>
                  <a:srgbClr val="FFFF00"/>
                </a:solidFill>
              </a:rPr>
              <a:t>o produto final contem 87% de lipídios e  1% de SP-B e SP-C. frasco de 8 ml: 200 mg de FL.</a:t>
            </a:r>
          </a:p>
          <a:p>
            <a:pPr>
              <a:lnSpc>
                <a:spcPct val="90000"/>
              </a:lnSpc>
            </a:pPr>
            <a:endParaRPr lang="pt-BR" altLang="pt-BR" smtClean="0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1193800"/>
            <a:ext cx="10287000" cy="149225"/>
          </a:xfrm>
          <a:prstGeom prst="rect">
            <a:avLst/>
          </a:prstGeom>
          <a:gradFill rotWithShape="0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 bwMode="auto">
          <a:xfrm>
            <a:off x="0" y="628650"/>
            <a:ext cx="10287000" cy="673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Estratégias Clínicas do </a:t>
            </a:r>
          </a:p>
          <a:p>
            <a:pPr algn="ctr">
              <a:defRPr/>
            </a:pPr>
            <a:r>
              <a:rPr lang="pt-BR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Tratamento com Surfactante Exógeno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657350" y="2336800"/>
            <a:ext cx="7104063" cy="17526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3600" b="1" dirty="0"/>
              <a:t>Minimizar o tempo de Intubação e de</a:t>
            </a:r>
          </a:p>
          <a:p>
            <a:pPr algn="ctr" eaLnBrk="0" hangingPunct="0">
              <a:defRPr/>
            </a:pPr>
            <a:r>
              <a:rPr lang="pt-BR" sz="3600" b="1" dirty="0"/>
              <a:t>Ventilação Mecânica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592263" y="4948238"/>
            <a:ext cx="7102475" cy="1203325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3600" b="1" dirty="0">
                <a:sym typeface="Symbol"/>
              </a:rPr>
              <a:t> Incidência de Displasia </a:t>
            </a:r>
            <a:r>
              <a:rPr lang="pt-BR" sz="3600" b="1" dirty="0" err="1">
                <a:sym typeface="Symbol"/>
              </a:rPr>
              <a:t>Broncopulmonar</a:t>
            </a:r>
            <a:endParaRPr lang="pt-BR" sz="3600" b="1" dirty="0"/>
          </a:p>
        </p:txBody>
      </p:sp>
      <p:sp>
        <p:nvSpPr>
          <p:cNvPr id="31749" name="Seta para baixo 7"/>
          <p:cNvSpPr>
            <a:spLocks noChangeArrowheads="1"/>
          </p:cNvSpPr>
          <p:nvPr/>
        </p:nvSpPr>
        <p:spPr bwMode="auto">
          <a:xfrm>
            <a:off x="4670425" y="4186238"/>
            <a:ext cx="942975" cy="585787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/>
          <a:lstStyle/>
          <a:p>
            <a:pPr eaLnBrk="0" hangingPunct="0"/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ítulo 1"/>
          <p:cNvSpPr>
            <a:spLocks noGrp="1"/>
          </p:cNvSpPr>
          <p:nvPr>
            <p:ph type="title" idx="4294967295"/>
          </p:nvPr>
        </p:nvSpPr>
        <p:spPr>
          <a:xfrm>
            <a:off x="0" y="1074738"/>
            <a:ext cx="10287000" cy="673100"/>
          </a:xfrm>
        </p:spPr>
        <p:txBody>
          <a:bodyPr/>
          <a:lstStyle/>
          <a:p>
            <a:pPr eaLnBrk="1" hangingPunct="1">
              <a:defRPr/>
            </a:pPr>
            <a:r>
              <a:rPr lang="pt-BR" sz="4000" kern="12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Surfactantes Exógenos</a:t>
            </a:r>
          </a:p>
        </p:txBody>
      </p:sp>
      <p:sp>
        <p:nvSpPr>
          <p:cNvPr id="235523" name="Text Box 3"/>
          <p:cNvSpPr txBox="1">
            <a:spLocks noChangeArrowheads="1"/>
          </p:cNvSpPr>
          <p:nvPr/>
        </p:nvSpPr>
        <p:spPr bwMode="auto">
          <a:xfrm>
            <a:off x="731838" y="2209800"/>
            <a:ext cx="8955087" cy="646113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3600" b="1" dirty="0"/>
              <a:t>Qual  escolher: Natural ou Sintético?</a:t>
            </a:r>
            <a:endParaRPr lang="en-US" sz="3600" b="1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31838" y="4167188"/>
            <a:ext cx="8955087" cy="65405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3600" b="1" dirty="0"/>
              <a:t>Quando Administrar o Surfactante?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36563"/>
            <a:ext cx="7775575" cy="1176337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Comparação</a:t>
            </a:r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Clínica</a:t>
            </a:r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b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2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Surfactantes</a:t>
            </a:r>
            <a:r>
              <a:rPr lang="en-US" sz="32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Natural </a:t>
            </a:r>
            <a:r>
              <a:rPr lang="en-US" sz="32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vs</a:t>
            </a:r>
            <a:r>
              <a:rPr lang="en-US" sz="32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Sintético</a:t>
            </a:r>
            <a:r>
              <a:rPr lang="en-US" sz="32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33795" name="Espaço Reservado para Conteúdo 6"/>
          <p:cNvSpPr>
            <a:spLocks noGrp="1"/>
          </p:cNvSpPr>
          <p:nvPr>
            <p:ph idx="4294967295"/>
          </p:nvPr>
        </p:nvSpPr>
        <p:spPr>
          <a:xfrm>
            <a:off x="0" y="1892300"/>
            <a:ext cx="7762875" cy="4181475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pt-BR" smtClean="0">
                <a:solidFill>
                  <a:schemeClr val="tx2"/>
                </a:solidFill>
              </a:rPr>
              <a:t>Vantagens do Surfactante Natural:</a:t>
            </a:r>
          </a:p>
          <a:p>
            <a:r>
              <a:rPr lang="en-US" altLang="pt-BR" smtClean="0"/>
              <a:t>Gasométrico:</a:t>
            </a:r>
          </a:p>
          <a:p>
            <a:pPr lvl="1">
              <a:buClr>
                <a:schemeClr val="tx2"/>
              </a:buClr>
              <a:buFont typeface="Arial" charset="0"/>
              <a:buChar char="•"/>
            </a:pPr>
            <a:r>
              <a:rPr lang="en-US" altLang="pt-BR" smtClean="0"/>
              <a:t>↓ FiO2 (0-72 h);↓  MAP; ↑ Relação a/A</a:t>
            </a:r>
          </a:p>
          <a:p>
            <a:r>
              <a:rPr lang="en-US" altLang="pt-BR" smtClean="0"/>
              <a:t>Ação mais rápida</a:t>
            </a:r>
          </a:p>
          <a:p>
            <a:r>
              <a:rPr lang="en-US" altLang="pt-BR" smtClean="0"/>
              <a:t>Menor número de Doses</a:t>
            </a:r>
          </a:p>
          <a:p>
            <a:r>
              <a:rPr lang="en-US" altLang="pt-BR" smtClean="0"/>
              <a:t>Morbidade:</a:t>
            </a:r>
          </a:p>
          <a:p>
            <a:pPr lvl="1">
              <a:buClr>
                <a:schemeClr val="tx2"/>
              </a:buClr>
              <a:buFont typeface="Arial" charset="0"/>
              <a:buChar char="•"/>
            </a:pPr>
            <a:r>
              <a:rPr lang="en-US" altLang="pt-BR" smtClean="0"/>
              <a:t>↓</a:t>
            </a:r>
            <a:r>
              <a:rPr lang="en-US" altLang="pt-BR" smtClean="0">
                <a:sym typeface="Wingdings" pitchFamily="2" charset="2"/>
              </a:rPr>
              <a:t> </a:t>
            </a:r>
            <a:r>
              <a:rPr lang="en-US" altLang="pt-BR" smtClean="0"/>
              <a:t>Pneumotórax </a:t>
            </a:r>
          </a:p>
          <a:p>
            <a:pPr lvl="1">
              <a:buClr>
                <a:schemeClr val="tx2"/>
              </a:buClr>
              <a:buFont typeface="Arial" charset="0"/>
              <a:buChar char="•"/>
            </a:pPr>
            <a:r>
              <a:rPr lang="en-US" altLang="pt-BR" smtClean="0"/>
              <a:t>↓ Mortalidade </a:t>
            </a:r>
          </a:p>
          <a:p>
            <a:pPr lvl="1">
              <a:buClr>
                <a:schemeClr val="tx2"/>
              </a:buClr>
              <a:buFont typeface="Arial" charset="0"/>
              <a:buChar char="•"/>
            </a:pPr>
            <a:r>
              <a:rPr lang="en-US" altLang="pt-BR" smtClean="0"/>
              <a:t>↓ Displasia Broncopulmonar                                              </a:t>
            </a:r>
          </a:p>
          <a:p>
            <a:endParaRPr lang="pt-BR" altLang="pt-BR" smtClean="0"/>
          </a:p>
        </p:txBody>
      </p:sp>
      <p:sp>
        <p:nvSpPr>
          <p:cNvPr id="33796" name="Text Box 65"/>
          <p:cNvSpPr txBox="1">
            <a:spLocks noChangeArrowheads="1"/>
          </p:cNvSpPr>
          <p:nvPr/>
        </p:nvSpPr>
        <p:spPr bwMode="auto">
          <a:xfrm>
            <a:off x="6621463" y="6561138"/>
            <a:ext cx="35480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                      Diniz EMA et al, 2001</a:t>
            </a:r>
          </a:p>
        </p:txBody>
      </p:sp>
      <p:sp>
        <p:nvSpPr>
          <p:cNvPr id="52290" name="Text Box 66"/>
          <p:cNvSpPr txBox="1">
            <a:spLocks noChangeArrowheads="1"/>
          </p:cNvSpPr>
          <p:nvPr/>
        </p:nvSpPr>
        <p:spPr bwMode="auto">
          <a:xfrm>
            <a:off x="7921625" y="42148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pt-BR"/>
          </a:p>
        </p:txBody>
      </p:sp>
      <p:pic>
        <p:nvPicPr>
          <p:cNvPr id="33798" name="Picture 6" descr="neonat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463925"/>
            <a:ext cx="3903663" cy="2439988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647700" y="833438"/>
          <a:ext cx="9190038" cy="5695950"/>
        </p:xfrm>
        <a:graphic>
          <a:graphicData uri="http://schemas.openxmlformats.org/presentationml/2006/ole">
            <p:oleObj spid="_x0000_s34818" name="Gráfico" r:id="rId4" imgW="7115251" imgH="4505303" progId="MSGraph.Chart.8">
              <p:embed followColorScheme="full"/>
            </p:oleObj>
          </a:graphicData>
        </a:graphic>
      </p:graphicFrame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438150"/>
            <a:ext cx="10287000" cy="547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en-US" sz="2900" b="1" dirty="0" err="1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Mortalidade</a:t>
            </a:r>
            <a:r>
              <a:rPr lang="en-US" sz="2900" b="1" dirty="0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 entre 3 </a:t>
            </a:r>
            <a:r>
              <a:rPr lang="en-US" sz="2900" b="1" dirty="0" err="1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Surfactantes</a:t>
            </a:r>
            <a:r>
              <a:rPr lang="en-US" sz="2900" b="1" dirty="0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 </a:t>
            </a:r>
            <a:r>
              <a:rPr lang="en-US" sz="2900" b="1" dirty="0" err="1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Naturais</a:t>
            </a:r>
            <a:r>
              <a:rPr lang="en-US" sz="2900" b="1" dirty="0">
                <a:solidFill>
                  <a:srgbClr val="FAFD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: 1995-2005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 rot="-5400000">
            <a:off x="-891381" y="3278982"/>
            <a:ext cx="2643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pt-BR" sz="2400" b="1">
                <a:solidFill>
                  <a:srgbClr val="FAFD00"/>
                </a:solidFill>
              </a:rPr>
              <a:t>%  Mortalidade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108200" y="6072188"/>
            <a:ext cx="17113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pt-BR" sz="1600" b="1">
                <a:solidFill>
                  <a:srgbClr val="FFFFFF"/>
                </a:solidFill>
              </a:rPr>
              <a:t>(P)= Profilaxia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6734175" y="4108450"/>
            <a:ext cx="333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pt-BR" b="1">
                <a:solidFill>
                  <a:srgbClr val="FAFD00"/>
                </a:solidFill>
                <a:cs typeface="Times New Roman" pitchFamily="18" charset="0"/>
              </a:rPr>
              <a:t>†</a:t>
            </a:r>
            <a:endParaRPr lang="en-US" altLang="pt-BR" b="1">
              <a:solidFill>
                <a:srgbClr val="FAFD00"/>
              </a:solidFill>
            </a:endParaRPr>
          </a:p>
        </p:txBody>
      </p:sp>
      <p:sp>
        <p:nvSpPr>
          <p:cNvPr id="34823" name="Text Box 8"/>
          <p:cNvSpPr txBox="1">
            <a:spLocks noChangeArrowheads="1"/>
          </p:cNvSpPr>
          <p:nvPr/>
        </p:nvSpPr>
        <p:spPr bwMode="auto">
          <a:xfrm>
            <a:off x="871538" y="5995988"/>
            <a:ext cx="333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pt-BR" b="1">
                <a:solidFill>
                  <a:srgbClr val="FAFD00"/>
                </a:solidFill>
                <a:cs typeface="Times New Roman" pitchFamily="18" charset="0"/>
              </a:rPr>
              <a:t>†</a:t>
            </a:r>
            <a:endParaRPr lang="en-US" altLang="pt-BR" b="1">
              <a:solidFill>
                <a:srgbClr val="FAFD00"/>
              </a:solidFill>
            </a:endParaRPr>
          </a:p>
        </p:txBody>
      </p:sp>
      <p:sp>
        <p:nvSpPr>
          <p:cNvPr id="34824" name="Text Box 10"/>
          <p:cNvSpPr txBox="1">
            <a:spLocks noChangeArrowheads="1"/>
          </p:cNvSpPr>
          <p:nvPr/>
        </p:nvSpPr>
        <p:spPr bwMode="auto">
          <a:xfrm>
            <a:off x="1165225" y="6073775"/>
            <a:ext cx="22621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pt-BR" sz="1600" b="1">
                <a:solidFill>
                  <a:srgbClr val="FAFD00"/>
                </a:solidFill>
              </a:rPr>
              <a:t>p  &lt; 0,05</a:t>
            </a:r>
          </a:p>
        </p:txBody>
      </p:sp>
      <p:sp>
        <p:nvSpPr>
          <p:cNvPr id="34825" name="Text Box 6"/>
          <p:cNvSpPr txBox="1">
            <a:spLocks noChangeArrowheads="1"/>
          </p:cNvSpPr>
          <p:nvPr/>
        </p:nvSpPr>
        <p:spPr bwMode="auto">
          <a:xfrm>
            <a:off x="1562100" y="4108450"/>
            <a:ext cx="333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pt-BR" b="1">
                <a:solidFill>
                  <a:srgbClr val="FAFD00"/>
                </a:solidFill>
                <a:cs typeface="Times New Roman" pitchFamily="18" charset="0"/>
              </a:rPr>
              <a:t>†</a:t>
            </a:r>
            <a:endParaRPr lang="en-US" altLang="pt-BR" b="1">
              <a:solidFill>
                <a:srgbClr val="FAFD00"/>
              </a:solidFill>
            </a:endParaRPr>
          </a:p>
        </p:txBody>
      </p:sp>
      <p:sp>
        <p:nvSpPr>
          <p:cNvPr id="34826" name="Text Box 6"/>
          <p:cNvSpPr txBox="1">
            <a:spLocks noChangeArrowheads="1"/>
          </p:cNvSpPr>
          <p:nvPr/>
        </p:nvSpPr>
        <p:spPr bwMode="auto">
          <a:xfrm>
            <a:off x="4691063" y="3822700"/>
            <a:ext cx="333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pt-BR" b="1">
                <a:solidFill>
                  <a:srgbClr val="FAFD00"/>
                </a:solidFill>
                <a:cs typeface="Times New Roman" pitchFamily="18" charset="0"/>
              </a:rPr>
              <a:t>†</a:t>
            </a:r>
            <a:endParaRPr lang="en-US" altLang="pt-BR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ChangeArrowheads="1"/>
          </p:cNvSpPr>
          <p:nvPr/>
        </p:nvSpPr>
        <p:spPr bwMode="auto">
          <a:xfrm>
            <a:off x="857250" y="1257300"/>
            <a:ext cx="8572500" cy="1920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0" lvl="1" algn="ctr" eaLnBrk="0" hangingPunct="0">
              <a:defRPr/>
            </a:pPr>
            <a:r>
              <a:rPr lang="pt-BR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Morbidade e Mortalidade de RN Pré-termo  com Síndrome do Desconforto Respiratório submetidos ao tratamento com surfactante exógeno</a:t>
            </a:r>
          </a:p>
        </p:txBody>
      </p:sp>
      <p:sp>
        <p:nvSpPr>
          <p:cNvPr id="242691" name="Rectangle 3"/>
          <p:cNvSpPr>
            <a:spLocks noChangeArrowheads="1"/>
          </p:cNvSpPr>
          <p:nvPr/>
        </p:nvSpPr>
        <p:spPr bwMode="auto">
          <a:xfrm>
            <a:off x="862013" y="4883150"/>
            <a:ext cx="85629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105000"/>
              </a:lnSpc>
              <a:spcBef>
                <a:spcPct val="15000"/>
              </a:spcBef>
              <a:defRPr/>
            </a:pPr>
            <a:r>
              <a:rPr lang="pt-BR" sz="24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Diniz EMA</a:t>
            </a:r>
            <a:r>
              <a:rPr lang="pt-BR" sz="24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; Vieira RA, </a:t>
            </a:r>
            <a:r>
              <a:rPr lang="pt-BR" sz="2400" b="1" i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Ceccon</a:t>
            </a:r>
            <a:r>
              <a:rPr lang="pt-BR" sz="24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MEJ et </a:t>
            </a:r>
            <a:r>
              <a:rPr lang="pt-BR" sz="2400" b="1" i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al</a:t>
            </a:r>
            <a:endParaRPr lang="pt-BR" sz="2400" b="1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0" hangingPunct="0">
              <a:lnSpc>
                <a:spcPct val="105000"/>
              </a:lnSpc>
              <a:spcBef>
                <a:spcPct val="15000"/>
              </a:spcBef>
              <a:defRPr/>
            </a:pPr>
            <a:r>
              <a:rPr lang="pt-BR" sz="2400" b="1" i="1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 </a:t>
            </a:r>
            <a:r>
              <a:rPr lang="pt-BR" sz="2400" b="1" i="1" dirty="0" err="1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Perinat</a:t>
            </a:r>
            <a:r>
              <a:rPr lang="pt-BR" sz="2400" b="1" i="1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i="1" dirty="0" err="1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Med</a:t>
            </a:r>
            <a:r>
              <a:rPr lang="pt-BR" sz="2400" b="1" i="1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2001; 29(suppl1)</a:t>
            </a:r>
            <a:endParaRPr lang="pt-BR" sz="2400" b="1" i="1" baseline="30000" dirty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328613" y="414338"/>
            <a:ext cx="9744075" cy="603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Mortalidade</a:t>
            </a:r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3984625" y="998538"/>
            <a:ext cx="2841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>
              <a:lnSpc>
                <a:spcPct val="130000"/>
              </a:lnSpc>
              <a:buFontTx/>
              <a:buChar char="•"/>
            </a:pP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68" name="Rectangle 7"/>
          <p:cNvSpPr>
            <a:spLocks noChangeArrowheads="1"/>
          </p:cNvSpPr>
          <p:nvPr/>
        </p:nvSpPr>
        <p:spPr bwMode="auto">
          <a:xfrm>
            <a:off x="8428038" y="1568450"/>
            <a:ext cx="10445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p &lt; 0,05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6869" name="Rectangle 8"/>
          <p:cNvSpPr>
            <a:spLocks noChangeArrowheads="1"/>
          </p:cNvSpPr>
          <p:nvPr/>
        </p:nvSpPr>
        <p:spPr bwMode="auto">
          <a:xfrm>
            <a:off x="3709988" y="1925638"/>
            <a:ext cx="841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(n=76)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6870" name="Rectangle 9"/>
          <p:cNvSpPr>
            <a:spLocks noChangeArrowheads="1"/>
          </p:cNvSpPr>
          <p:nvPr/>
        </p:nvSpPr>
        <p:spPr bwMode="auto">
          <a:xfrm>
            <a:off x="6310313" y="1925638"/>
            <a:ext cx="841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(n=33)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6871" name="Rectangle 10"/>
          <p:cNvSpPr>
            <a:spLocks noChangeArrowheads="1"/>
          </p:cNvSpPr>
          <p:nvPr/>
        </p:nvSpPr>
        <p:spPr bwMode="auto">
          <a:xfrm>
            <a:off x="593725" y="2528888"/>
            <a:ext cx="24209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Mortalidade (dias)</a:t>
            </a:r>
            <a:endParaRPr lang="pt-BR" altLang="pt-BR" sz="2200">
              <a:solidFill>
                <a:srgbClr val="FFCC66"/>
              </a:solidFill>
              <a:latin typeface="Times New Roman" pitchFamily="18" charset="0"/>
            </a:endParaRPr>
          </a:p>
        </p:txBody>
      </p:sp>
      <p:sp>
        <p:nvSpPr>
          <p:cNvPr id="36872" name="Rectangle 11"/>
          <p:cNvSpPr>
            <a:spLocks noChangeArrowheads="1"/>
          </p:cNvSpPr>
          <p:nvPr/>
        </p:nvSpPr>
        <p:spPr bwMode="auto">
          <a:xfrm>
            <a:off x="3441700" y="2528888"/>
            <a:ext cx="13811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/>
              <a:t>22 (29,0%)</a:t>
            </a: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73" name="Rectangle 12"/>
          <p:cNvSpPr>
            <a:spLocks noChangeArrowheads="1"/>
          </p:cNvSpPr>
          <p:nvPr/>
        </p:nvSpPr>
        <p:spPr bwMode="auto">
          <a:xfrm>
            <a:off x="6043613" y="2546350"/>
            <a:ext cx="1381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/>
              <a:t>23 (70,0%)</a:t>
            </a: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74" name="Rectangle 13"/>
          <p:cNvSpPr>
            <a:spLocks noChangeArrowheads="1"/>
          </p:cNvSpPr>
          <p:nvPr/>
        </p:nvSpPr>
        <p:spPr bwMode="auto">
          <a:xfrm>
            <a:off x="8493125" y="2528888"/>
            <a:ext cx="8636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/>
              <a:t>0,0001</a:t>
            </a: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75" name="Rectangle 14"/>
          <p:cNvSpPr>
            <a:spLocks noChangeArrowheads="1"/>
          </p:cNvSpPr>
          <p:nvPr/>
        </p:nvSpPr>
        <p:spPr bwMode="auto">
          <a:xfrm>
            <a:off x="636588" y="3065463"/>
            <a:ext cx="1504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chemeClr val="tx2"/>
                </a:solidFill>
              </a:rPr>
              <a:t>Média ± DP</a:t>
            </a:r>
            <a:endParaRPr lang="pt-BR" altLang="pt-BR" sz="22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6876" name="Rectangle 15"/>
          <p:cNvSpPr>
            <a:spLocks noChangeArrowheads="1"/>
          </p:cNvSpPr>
          <p:nvPr/>
        </p:nvSpPr>
        <p:spPr bwMode="auto">
          <a:xfrm>
            <a:off x="3660775" y="3062288"/>
            <a:ext cx="9413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/>
              <a:t>13 ± 23</a:t>
            </a: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77" name="Rectangle 16"/>
          <p:cNvSpPr>
            <a:spLocks noChangeArrowheads="1"/>
          </p:cNvSpPr>
          <p:nvPr/>
        </p:nvSpPr>
        <p:spPr bwMode="auto">
          <a:xfrm>
            <a:off x="6338888" y="3094038"/>
            <a:ext cx="784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/>
              <a:t>5 ± 10</a:t>
            </a: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78" name="Rectangle 17"/>
          <p:cNvSpPr>
            <a:spLocks noChangeArrowheads="1"/>
          </p:cNvSpPr>
          <p:nvPr/>
        </p:nvSpPr>
        <p:spPr bwMode="auto">
          <a:xfrm>
            <a:off x="5537200" y="3360738"/>
            <a:ext cx="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36879" name="Rectangle 18"/>
          <p:cNvSpPr>
            <a:spLocks noChangeArrowheads="1"/>
          </p:cNvSpPr>
          <p:nvPr/>
        </p:nvSpPr>
        <p:spPr bwMode="auto">
          <a:xfrm>
            <a:off x="3054350" y="1576388"/>
            <a:ext cx="2162175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pt-BR" altLang="pt-BR" sz="2200" b="1">
                <a:solidFill>
                  <a:srgbClr val="FFFF00"/>
                </a:solidFill>
              </a:rPr>
              <a:t>com surfactante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6880" name="Rectangle 19"/>
          <p:cNvSpPr>
            <a:spLocks noChangeArrowheads="1"/>
          </p:cNvSpPr>
          <p:nvPr/>
        </p:nvSpPr>
        <p:spPr bwMode="auto">
          <a:xfrm>
            <a:off x="5664200" y="1576388"/>
            <a:ext cx="214630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pt-BR" altLang="pt-BR" sz="2200" b="1">
                <a:solidFill>
                  <a:srgbClr val="FFFF00"/>
                </a:solidFill>
              </a:rPr>
              <a:t>sem surfactante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6881" name="Line 20"/>
          <p:cNvSpPr>
            <a:spLocks noChangeShapeType="1"/>
          </p:cNvSpPr>
          <p:nvPr/>
        </p:nvSpPr>
        <p:spPr bwMode="auto">
          <a:xfrm>
            <a:off x="533400" y="1160463"/>
            <a:ext cx="9132888" cy="0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endParaRPr lang="pt-BR"/>
          </a:p>
        </p:txBody>
      </p:sp>
      <p:sp>
        <p:nvSpPr>
          <p:cNvPr id="36882" name="Line 21"/>
          <p:cNvSpPr>
            <a:spLocks noChangeShapeType="1"/>
          </p:cNvSpPr>
          <p:nvPr/>
        </p:nvSpPr>
        <p:spPr bwMode="auto">
          <a:xfrm>
            <a:off x="547688" y="2332038"/>
            <a:ext cx="9132887" cy="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endParaRPr lang="pt-BR"/>
          </a:p>
        </p:txBody>
      </p:sp>
      <p:sp>
        <p:nvSpPr>
          <p:cNvPr id="36883" name="Line 22"/>
          <p:cNvSpPr>
            <a:spLocks noChangeShapeType="1"/>
          </p:cNvSpPr>
          <p:nvPr/>
        </p:nvSpPr>
        <p:spPr bwMode="auto">
          <a:xfrm>
            <a:off x="561975" y="3530600"/>
            <a:ext cx="9132888" cy="0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endParaRPr lang="pt-BR"/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450850" y="3778250"/>
            <a:ext cx="9329738" cy="2155825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04800" indent="-285750" eaLnBrk="0" hangingPunct="0">
              <a:spcBef>
                <a:spcPts val="1800"/>
              </a:spcBef>
              <a:buClr>
                <a:srgbClr val="FF6600"/>
              </a:buClr>
              <a:buFont typeface="Wingdings" pitchFamily="2" charset="2"/>
              <a:buChar char="l"/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 mortalidade com surfactante exógeno foi menor em relação aos RNPT que não receberam o medicamento</a:t>
            </a:r>
          </a:p>
          <a:p>
            <a:pPr marL="304800" indent="-285750" eaLnBrk="0" hangingPunct="0">
              <a:spcBef>
                <a:spcPts val="1800"/>
              </a:spcBef>
              <a:buClr>
                <a:srgbClr val="FF6600"/>
              </a:buClr>
              <a:buFont typeface="Wingdings" pitchFamily="2" charset="2"/>
              <a:buChar char="l"/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Com exceção da maior freqüência de persistência do canal arterial e hipertensão pulmonar nos RN com surfactante, não houve diferença  significante nas outras complicações.</a:t>
            </a:r>
          </a:p>
        </p:txBody>
      </p:sp>
      <p:sp>
        <p:nvSpPr>
          <p:cNvPr id="36885" name="Rectangle 5"/>
          <p:cNvSpPr>
            <a:spLocks noChangeArrowheads="1"/>
          </p:cNvSpPr>
          <p:nvPr/>
        </p:nvSpPr>
        <p:spPr bwMode="auto">
          <a:xfrm>
            <a:off x="7704138" y="6545263"/>
            <a:ext cx="2582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FF0000"/>
                </a:solidFill>
              </a:rPr>
              <a:t>Diniz EMA </a:t>
            </a:r>
            <a:r>
              <a:rPr lang="pt-BR" altLang="pt-BR" sz="1600" b="1" i="1">
                <a:solidFill>
                  <a:srgbClr val="002060"/>
                </a:solidFill>
              </a:rPr>
              <a:t>et al,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ChangeArrowheads="1"/>
          </p:cNvSpPr>
          <p:nvPr/>
        </p:nvSpPr>
        <p:spPr bwMode="auto">
          <a:xfrm>
            <a:off x="265113" y="1636713"/>
            <a:ext cx="9756775" cy="3479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57188" indent="-357188" algn="ctr">
              <a:lnSpc>
                <a:spcPct val="105000"/>
              </a:lnSpc>
              <a:buClr>
                <a:schemeClr val="accent1"/>
              </a:buClr>
              <a:buSzPct val="75000"/>
              <a:defRPr/>
            </a:pPr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Meta-análises comparando a utilização de Surfactante &amp; Controles:</a:t>
            </a:r>
          </a:p>
          <a:p>
            <a:pPr marL="357188" indent="-357188" algn="r" eaLnBrk="0" hangingPunct="0">
              <a:lnSpc>
                <a:spcPct val="105000"/>
              </a:lnSpc>
              <a:buClr>
                <a:schemeClr val="accent1"/>
              </a:buClr>
              <a:buSzPct val="75000"/>
              <a:buFontTx/>
              <a:buChar char="•"/>
              <a:defRPr/>
            </a:pPr>
            <a:endParaRPr lang="pt-BR" sz="2800" b="1" dirty="0">
              <a:latin typeface="Arial" pitchFamily="34" charset="0"/>
            </a:endParaRPr>
          </a:p>
          <a:p>
            <a:pPr marL="357188" lvl="1" indent="-357188" eaLnBrk="0" hangingPunct="0">
              <a:lnSpc>
                <a:spcPct val="105000"/>
              </a:lnSpc>
              <a:buClr>
                <a:schemeClr val="tx2"/>
              </a:buClr>
              <a:buFontTx/>
              <a:buChar char="•"/>
              <a:defRPr/>
            </a:pPr>
            <a:r>
              <a:rPr lang="pt-BR" sz="2400" b="1" dirty="0">
                <a:latin typeface="Arial" pitchFamily="34" charset="0"/>
                <a:sym typeface="Symbol" pitchFamily="18" charset="2"/>
              </a:rPr>
              <a:t> </a:t>
            </a:r>
            <a:r>
              <a:rPr lang="pt-BR" sz="3200" b="1" dirty="0">
                <a:latin typeface="Arial" pitchFamily="34" charset="0"/>
                <a:sym typeface="Symbol" pitchFamily="18" charset="2"/>
              </a:rPr>
              <a:t></a:t>
            </a:r>
            <a:r>
              <a:rPr lang="pt-BR" sz="3200" b="1" dirty="0">
                <a:latin typeface="Arial" pitchFamily="34" charset="0"/>
              </a:rPr>
              <a:t> mortalidade e morbidade em RN de muito baixo peso após a introdução da terapêutica com Surfactante Exógeno.</a:t>
            </a:r>
          </a:p>
        </p:txBody>
      </p:sp>
      <p:sp>
        <p:nvSpPr>
          <p:cNvPr id="37891" name="Título 4"/>
          <p:cNvSpPr>
            <a:spLocks noGrp="1"/>
          </p:cNvSpPr>
          <p:nvPr>
            <p:ph type="title" idx="4294967295"/>
          </p:nvPr>
        </p:nvSpPr>
        <p:spPr>
          <a:xfrm>
            <a:off x="0" y="400050"/>
            <a:ext cx="7775575" cy="628650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Resultados de pesquisas clínicas</a:t>
            </a:r>
          </a:p>
        </p:txBody>
      </p:sp>
      <p:sp>
        <p:nvSpPr>
          <p:cNvPr id="37892" name="CaixaDeTexto 3"/>
          <p:cNvSpPr txBox="1">
            <a:spLocks noChangeArrowheads="1"/>
          </p:cNvSpPr>
          <p:nvPr/>
        </p:nvSpPr>
        <p:spPr bwMode="auto">
          <a:xfrm>
            <a:off x="1282700" y="4883150"/>
            <a:ext cx="77216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dir="6000048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altLang="pt-BR" sz="2400" b="1" i="1"/>
              <a:t>Lyra PPR &amp;</a:t>
            </a:r>
            <a:r>
              <a:rPr lang="pt-BR" altLang="pt-BR" sz="2400" b="1" i="1">
                <a:solidFill>
                  <a:schemeClr val="tx2"/>
                </a:solidFill>
              </a:rPr>
              <a:t> </a:t>
            </a:r>
            <a:r>
              <a:rPr lang="pt-BR" altLang="pt-BR" sz="2400" b="1" i="1">
                <a:solidFill>
                  <a:schemeClr val="accent1"/>
                </a:solidFill>
              </a:rPr>
              <a:t>Diniz EMA</a:t>
            </a:r>
            <a:r>
              <a:rPr lang="pt-BR" altLang="pt-BR" sz="2400" b="1" i="1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pt-BR" altLang="pt-BR" sz="2400" b="1" i="1">
                <a:solidFill>
                  <a:srgbClr val="66FFFF"/>
                </a:solidFill>
              </a:rPr>
              <a:t>Clinics, 2003; 62(2): 181-90</a:t>
            </a:r>
            <a:endParaRPr lang="pt-BR" altLang="pt-BR" sz="2400" i="1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2" descr="Caso3 DMH fig1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975" y="1619250"/>
            <a:ext cx="4097338" cy="3598863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8915" name="Imagem 3" descr="Caso3 DMH fig2.tif"/>
          <p:cNvPicPr>
            <a:picLocks noChangeAspect="1"/>
          </p:cNvPicPr>
          <p:nvPr/>
        </p:nvPicPr>
        <p:blipFill>
          <a:blip r:embed="rId3" cstate="print"/>
          <a:srcRect b="7266"/>
          <a:stretch>
            <a:fillRect/>
          </a:stretch>
        </p:blipFill>
        <p:spPr bwMode="auto">
          <a:xfrm>
            <a:off x="5486400" y="1619250"/>
            <a:ext cx="3859213" cy="3586163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0" y="628650"/>
            <a:ext cx="10287000" cy="646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 eaLnBrk="0" hangingPunct="0">
              <a:defRPr/>
            </a:pPr>
            <a:r>
              <a:rPr lang="pt-BR" sz="3600" b="1" kern="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Síndrome do Desconforto Respiratório</a:t>
            </a:r>
          </a:p>
        </p:txBody>
      </p:sp>
      <p:sp>
        <p:nvSpPr>
          <p:cNvPr id="38917" name="CaixaDeTexto 5"/>
          <p:cNvSpPr txBox="1">
            <a:spLocks noChangeArrowheads="1"/>
          </p:cNvSpPr>
          <p:nvPr/>
        </p:nvSpPr>
        <p:spPr bwMode="auto">
          <a:xfrm>
            <a:off x="1497013" y="5386388"/>
            <a:ext cx="27352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000" b="1"/>
              <a:t>Antes do surfactante</a:t>
            </a:r>
          </a:p>
        </p:txBody>
      </p:sp>
      <p:sp>
        <p:nvSpPr>
          <p:cNvPr id="38918" name="CaixaDeTexto 6"/>
          <p:cNvSpPr txBox="1">
            <a:spLocks noChangeArrowheads="1"/>
          </p:cNvSpPr>
          <p:nvPr/>
        </p:nvSpPr>
        <p:spPr bwMode="auto">
          <a:xfrm>
            <a:off x="5803900" y="5386388"/>
            <a:ext cx="3289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000" b="1"/>
              <a:t>6 horas após surfactante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4" name="Rectangle 4"/>
          <p:cNvSpPr>
            <a:spLocks noChangeArrowheads="1"/>
          </p:cNvSpPr>
          <p:nvPr/>
        </p:nvSpPr>
        <p:spPr bwMode="auto">
          <a:xfrm>
            <a:off x="1076325" y="1846263"/>
            <a:ext cx="860107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90500" indent="-190500" eaLnBrk="0" hangingPunct="0">
              <a:lnSpc>
                <a:spcPct val="95000"/>
              </a:lnSpc>
              <a:buClr>
                <a:srgbClr val="FFFF66"/>
              </a:buClr>
              <a:buFont typeface="Monotype Sorts" pitchFamily="2" charset="2"/>
              <a:buNone/>
              <a:defRPr/>
            </a:pPr>
            <a:r>
              <a:rPr lang="pt-BR" sz="26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Administração Profilática: </a:t>
            </a:r>
          </a:p>
          <a:p>
            <a:pPr marL="762000" lvl="1" indent="-381000" eaLnBrk="0" hangingPunct="0">
              <a:lnSpc>
                <a:spcPct val="95000"/>
              </a:lnSpc>
              <a:buClr>
                <a:srgbClr val="66FFFF"/>
              </a:buClr>
              <a:buFontTx/>
              <a:buChar char="•"/>
              <a:defRPr/>
            </a:pPr>
            <a:r>
              <a:rPr lang="pt-BR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Até os primeiros  30 minutos de vida, RNPT &lt;28 semanas.</a:t>
            </a:r>
            <a:endParaRPr lang="pt-BR" sz="26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762000" lvl="1" indent="-381000" eaLnBrk="0" hangingPunct="0">
              <a:lnSpc>
                <a:spcPct val="95000"/>
              </a:lnSpc>
              <a:buClr>
                <a:srgbClr val="66FFFF"/>
              </a:buClr>
              <a:buFont typeface="Monotype Sorts" pitchFamily="2" charset="2"/>
              <a:buNone/>
              <a:defRPr/>
            </a:pPr>
            <a:r>
              <a:rPr lang="pt-BR" sz="24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                                                                 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(Stevens et al., 2002</a:t>
            </a:r>
            <a:r>
              <a:rPr lang="pt-BR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)</a:t>
            </a:r>
          </a:p>
          <a:p>
            <a:pPr marL="762000" lvl="1" indent="-381000" eaLnBrk="0" hangingPunct="0">
              <a:lnSpc>
                <a:spcPct val="95000"/>
              </a:lnSpc>
              <a:buClr>
                <a:srgbClr val="66FFFF"/>
              </a:buClr>
              <a:buFont typeface="Monotype Sorts" pitchFamily="2" charset="2"/>
              <a:buNone/>
              <a:defRPr/>
            </a:pPr>
            <a:endParaRPr lang="pt-BR" sz="2600" b="1" dirty="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190500" indent="-190500" eaLnBrk="0" hangingPunct="0">
              <a:lnSpc>
                <a:spcPct val="95000"/>
              </a:lnSpc>
              <a:buClr>
                <a:srgbClr val="FFFF66"/>
              </a:buClr>
              <a:buFont typeface="Monotype Sorts" pitchFamily="2" charset="2"/>
              <a:buNone/>
              <a:defRPr/>
            </a:pPr>
            <a:r>
              <a:rPr lang="pt-BR" sz="26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Administração “Precoce”:</a:t>
            </a:r>
          </a:p>
          <a:p>
            <a:pPr marL="762000" lvl="1" indent="-381000" eaLnBrk="0" hangingPunct="0">
              <a:lnSpc>
                <a:spcPct val="95000"/>
              </a:lnSpc>
              <a:buClr>
                <a:srgbClr val="91FFFF"/>
              </a:buClr>
              <a:buFontTx/>
              <a:buChar char="•"/>
              <a:defRPr/>
            </a:pPr>
            <a:r>
              <a:rPr lang="pt-BR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Dentro das primeiras 2 horas de vida nos RNPT que necessitarem de intubação</a:t>
            </a:r>
          </a:p>
          <a:p>
            <a:pPr marL="762000" lvl="1" indent="-381000" eaLnBrk="0" hangingPunct="0">
              <a:lnSpc>
                <a:spcPct val="95000"/>
              </a:lnSpc>
              <a:buClr>
                <a:srgbClr val="91FFFF"/>
              </a:buClr>
              <a:buFont typeface="Monotype Sorts" pitchFamily="2" charset="2"/>
              <a:buNone/>
              <a:defRPr/>
            </a:pPr>
            <a:r>
              <a:rPr lang="pt-BR" sz="26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                                	</a:t>
            </a:r>
            <a:r>
              <a:rPr lang="pt-BR" sz="2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             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(</a:t>
            </a:r>
            <a:r>
              <a:rPr lang="pt-BR" sz="2000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Lefort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, S&amp; </a:t>
            </a:r>
            <a:r>
              <a:rPr lang="pt-BR" sz="20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Diniz EMA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, 1999)</a:t>
            </a:r>
            <a:endParaRPr lang="pt-BR" sz="24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762000" lvl="1" indent="-381000" eaLnBrk="0" hangingPunct="0">
              <a:lnSpc>
                <a:spcPct val="95000"/>
              </a:lnSpc>
              <a:buClr>
                <a:srgbClr val="91FFFF"/>
              </a:buClr>
              <a:buFont typeface="Monotype Sorts" pitchFamily="2" charset="2"/>
              <a:buNone/>
              <a:defRPr/>
            </a:pPr>
            <a:endParaRPr lang="pt-BR" sz="2400" b="1" dirty="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marL="190500" indent="-190500" eaLnBrk="0" hangingPunct="0">
              <a:lnSpc>
                <a:spcPct val="95000"/>
              </a:lnSpc>
              <a:buClr>
                <a:srgbClr val="FFFF66"/>
              </a:buClr>
              <a:buFont typeface="Monotype Sorts" pitchFamily="2" charset="2"/>
              <a:buNone/>
              <a:defRPr/>
            </a:pPr>
            <a:r>
              <a:rPr lang="pt-BR" sz="26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Administração “Tardia”:</a:t>
            </a:r>
          </a:p>
          <a:p>
            <a:pPr marL="762000" lvl="1" indent="-381000" eaLnBrk="0" hangingPunct="0">
              <a:lnSpc>
                <a:spcPct val="95000"/>
              </a:lnSpc>
              <a:buClr>
                <a:srgbClr val="66FFFF"/>
              </a:buClr>
              <a:buFontTx/>
              <a:buChar char="•"/>
              <a:defRPr/>
            </a:pPr>
            <a:r>
              <a:rPr lang="pt-BR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RNPT com SDR estabelecida.</a:t>
            </a:r>
          </a:p>
          <a:p>
            <a:pPr marL="762000" lvl="1" indent="-381000" eaLnBrk="0" hangingPunct="0">
              <a:lnSpc>
                <a:spcPct val="95000"/>
              </a:lnSpc>
              <a:buClr>
                <a:srgbClr val="66FFFF"/>
              </a:buClr>
              <a:buFont typeface="Monotype Sorts" pitchFamily="2" charset="2"/>
              <a:buNone/>
              <a:defRPr/>
            </a:pPr>
            <a:r>
              <a:rPr lang="pt-BR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                         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(Fiori, RM &amp; </a:t>
            </a:r>
            <a:r>
              <a:rPr lang="pt-BR" sz="20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Diniz EMA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,</a:t>
            </a:r>
            <a:r>
              <a:rPr lang="pt-BR" sz="2000" b="1" i="1" dirty="0">
                <a:solidFill>
                  <a:srgbClr val="91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1997;  </a:t>
            </a:r>
            <a:r>
              <a:rPr lang="pt-BR" sz="20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Diniz EMA</a:t>
            </a:r>
            <a:r>
              <a:rPr lang="pt-BR" sz="2000" b="1" i="1" dirty="0">
                <a:solidFill>
                  <a:srgbClr val="91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et </a:t>
            </a:r>
            <a:r>
              <a:rPr lang="pt-BR" sz="2000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al</a:t>
            </a:r>
            <a:r>
              <a:rPr lang="pt-BR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2001)</a:t>
            </a:r>
          </a:p>
        </p:txBody>
      </p:sp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498475"/>
            <a:ext cx="10287000" cy="1174750"/>
          </a:xfrm>
        </p:spPr>
        <p:txBody>
          <a:bodyPr/>
          <a:lstStyle/>
          <a:p>
            <a:pPr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Tempo de Administração de Surfactante Exógeno - Conceitos Atuais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t-BR" sz="32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4"/>
          <p:cNvSpPr>
            <a:spLocks noGrp="1"/>
          </p:cNvSpPr>
          <p:nvPr>
            <p:ph type="title" idx="4294967295"/>
          </p:nvPr>
        </p:nvSpPr>
        <p:spPr>
          <a:xfrm>
            <a:off x="0" y="377825"/>
            <a:ext cx="7775575" cy="1176338"/>
          </a:xfrm>
        </p:spPr>
        <p:txBody>
          <a:bodyPr/>
          <a:lstStyle/>
          <a:p>
            <a:pPr eaLnBrk="1" hangingPunct="1">
              <a:defRPr/>
            </a:pPr>
            <a:r>
              <a:rPr lang="pt-BR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Vantagens da Administração Profilática e Precoce: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4294967295"/>
          </p:nvPr>
        </p:nvSpPr>
        <p:spPr>
          <a:xfrm>
            <a:off x="0" y="1951038"/>
            <a:ext cx="9032875" cy="3270250"/>
          </a:xfr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>
            <a:solidFill>
              <a:srgbClr val="FFFF00"/>
            </a:solidFill>
          </a:ln>
        </p:spPr>
        <p:txBody>
          <a:bodyPr/>
          <a:lstStyle/>
          <a:p>
            <a:pPr>
              <a:spcBef>
                <a:spcPts val="3000"/>
              </a:spcBef>
              <a:defRPr/>
            </a:pPr>
            <a:r>
              <a:rPr lang="pt-BR" sz="2500" smtClean="0">
                <a:sym typeface="Symbol" pitchFamily="18" charset="2"/>
              </a:rPr>
              <a:t></a:t>
            </a:r>
            <a:r>
              <a:rPr lang="pt-BR" sz="2500" smtClean="0"/>
              <a:t>incidência e  gravidade da SDR em RNPT.</a:t>
            </a:r>
          </a:p>
          <a:p>
            <a:pPr>
              <a:spcBef>
                <a:spcPts val="3000"/>
              </a:spcBef>
              <a:defRPr/>
            </a:pPr>
            <a:r>
              <a:rPr lang="pt-BR" sz="2500" smtClean="0"/>
              <a:t>Distribuição mais uniforme e homogênea quando administrado dentro do pulmão com líquido.</a:t>
            </a:r>
          </a:p>
          <a:p>
            <a:pPr>
              <a:spcBef>
                <a:spcPts val="3000"/>
              </a:spcBef>
              <a:defRPr/>
            </a:pPr>
            <a:r>
              <a:rPr lang="pt-BR" sz="2500" smtClean="0"/>
              <a:t>Repõem o “pool” do surfactante endógeno, antes do ínicio da SDR, prevenindo o barotrauma secundário à ventilação mecânica prolongada 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5899150"/>
            <a:ext cx="10287000" cy="396875"/>
          </a:xfrm>
          <a:prstGeom prst="rect">
            <a:avLst/>
          </a:prstGeom>
          <a:effectLst>
            <a:outerShdw dist="25400" dir="60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i="1" kern="0" dirty="0" err="1">
                <a:latin typeface="Arial"/>
              </a:rPr>
              <a:t>Lefort</a:t>
            </a:r>
            <a:r>
              <a:rPr lang="pt-BR" sz="2000" b="1" i="1" kern="0" dirty="0">
                <a:latin typeface="Arial"/>
              </a:rPr>
              <a:t> S &amp; </a:t>
            </a:r>
            <a:r>
              <a:rPr lang="pt-BR" sz="2000" b="1" i="1" kern="0" dirty="0">
                <a:solidFill>
                  <a:srgbClr val="FD8B41"/>
                </a:solidFill>
                <a:latin typeface="Arial"/>
              </a:rPr>
              <a:t>Diniz EMA</a:t>
            </a:r>
            <a:r>
              <a:rPr lang="pt-BR" sz="2000" b="1" i="1" kern="0" dirty="0">
                <a:latin typeface="Arial"/>
              </a:rPr>
              <a:t>, 1999;  </a:t>
            </a:r>
            <a:r>
              <a:rPr lang="pt-BR" sz="2000" b="1" i="1" kern="0" dirty="0">
                <a:solidFill>
                  <a:srgbClr val="FD8B41"/>
                </a:solidFill>
                <a:latin typeface="Arial"/>
              </a:rPr>
              <a:t>Diniz EMA </a:t>
            </a:r>
            <a:r>
              <a:rPr lang="pt-BR" sz="2000" b="1" i="1" kern="0" dirty="0">
                <a:latin typeface="Arial"/>
              </a:rPr>
              <a:t>et </a:t>
            </a:r>
            <a:r>
              <a:rPr lang="pt-BR" sz="2000" b="1" i="1" kern="0" dirty="0" err="1">
                <a:latin typeface="Arial"/>
              </a:rPr>
              <a:t>al</a:t>
            </a:r>
            <a:r>
              <a:rPr lang="pt-BR" sz="2000" b="1" i="1" kern="0" dirty="0">
                <a:latin typeface="Arial"/>
              </a:rPr>
              <a:t> 2001</a:t>
            </a:r>
            <a:endParaRPr lang="pt-BR" sz="1400" i="1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 bwMode="auto">
          <a:xfrm>
            <a:off x="0" y="1074738"/>
            <a:ext cx="10287000" cy="673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4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Surfactantes Exógenos</a:t>
            </a:r>
            <a:endParaRPr lang="pt-BR" sz="40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31838" y="2209800"/>
            <a:ext cx="8955087" cy="646113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3600" b="1" dirty="0"/>
              <a:t>Qual a dose a ser utilizada?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31838" y="4167188"/>
            <a:ext cx="8955087" cy="1203325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pt-BR" sz="3600" b="1" dirty="0"/>
              <a:t>É necessário mais de uma dose                     de surfactante?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2850" y="3079750"/>
            <a:ext cx="5524500" cy="22415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87043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b="21620"/>
          <a:stretch/>
        </p:blipFill>
        <p:spPr bwMode="auto">
          <a:xfrm>
            <a:off x="1258888" y="169863"/>
            <a:ext cx="7991475" cy="270351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sp>
        <p:nvSpPr>
          <p:cNvPr id="43012" name="CaixaDeTexto 1"/>
          <p:cNvSpPr txBox="1">
            <a:spLocks noChangeArrowheads="1"/>
          </p:cNvSpPr>
          <p:nvPr/>
        </p:nvSpPr>
        <p:spPr bwMode="auto">
          <a:xfrm>
            <a:off x="784225" y="5462588"/>
            <a:ext cx="88947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QUANTIDADE MÉDIA DE PORACTANTE E DE BERACTANTE </a:t>
            </a:r>
          </a:p>
          <a:p>
            <a:pPr algn="ctr"/>
            <a:r>
              <a:rPr lang="pt-BR" altLang="pt-BR" b="1">
                <a:solidFill>
                  <a:srgbClr val="FFFF00"/>
                </a:solidFill>
              </a:rPr>
              <a:t>ADMINISTRADO POR RN </a:t>
            </a:r>
          </a:p>
        </p:txBody>
      </p:sp>
      <p:sp>
        <p:nvSpPr>
          <p:cNvPr id="3" name="Elipse 2"/>
          <p:cNvSpPr/>
          <p:nvPr/>
        </p:nvSpPr>
        <p:spPr bwMode="auto">
          <a:xfrm>
            <a:off x="1781175" y="4084638"/>
            <a:ext cx="7373938" cy="452437"/>
          </a:xfrm>
          <a:prstGeom prst="ellipse">
            <a:avLst/>
          </a:prstGeom>
          <a:noFill/>
          <a:ln w="7620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50" y="1511300"/>
            <a:ext cx="3597275" cy="194786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0038" y="1482725"/>
            <a:ext cx="4129087" cy="1976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3582988"/>
            <a:ext cx="3598862" cy="2244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80038" y="3582988"/>
            <a:ext cx="4129087" cy="2265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sp>
        <p:nvSpPr>
          <p:cNvPr id="2" name="CaixaDeTexto 1"/>
          <p:cNvSpPr txBox="1"/>
          <p:nvPr/>
        </p:nvSpPr>
        <p:spPr>
          <a:xfrm>
            <a:off x="368300" y="153988"/>
            <a:ext cx="9548813" cy="64611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t-BR" b="1" cap="small" dirty="0">
                <a:solidFill>
                  <a:srgbClr val="FFFF00"/>
                </a:solidFill>
                <a:latin typeface="Arial" pitchFamily="34" charset="0"/>
              </a:rPr>
              <a:t>Medidas de oxigenação com  CUROSURF – </a:t>
            </a:r>
          </a:p>
          <a:p>
            <a:pPr>
              <a:defRPr/>
            </a:pPr>
            <a:r>
              <a:rPr lang="pt-BR" b="1" cap="small" dirty="0">
                <a:solidFill>
                  <a:srgbClr val="FFFF00"/>
                </a:solidFill>
                <a:latin typeface="Arial" pitchFamily="34" charset="0"/>
              </a:rPr>
              <a:t>Resultados nos primeiros 5 minutos pós dose</a:t>
            </a:r>
          </a:p>
        </p:txBody>
      </p:sp>
      <p:sp>
        <p:nvSpPr>
          <p:cNvPr id="44039" name="CaixaDeTexto 2"/>
          <p:cNvSpPr txBox="1">
            <a:spLocks noChangeArrowheads="1"/>
          </p:cNvSpPr>
          <p:nvPr/>
        </p:nvSpPr>
        <p:spPr bwMode="auto">
          <a:xfrm>
            <a:off x="3954463" y="6175375"/>
            <a:ext cx="60928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altLang="pt-BR" sz="1400"/>
              <a:t>Pediatrics, 82 (5) nov 1988 </a:t>
            </a:r>
          </a:p>
        </p:txBody>
      </p:sp>
      <p:pic>
        <p:nvPicPr>
          <p:cNvPr id="8602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00713" y="153988"/>
            <a:ext cx="4216400" cy="1184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Elipse 3"/>
          <p:cNvSpPr/>
          <p:nvPr/>
        </p:nvSpPr>
        <p:spPr bwMode="auto">
          <a:xfrm>
            <a:off x="1412875" y="1757363"/>
            <a:ext cx="427038" cy="1701800"/>
          </a:xfrm>
          <a:prstGeom prst="ellipse">
            <a:avLst/>
          </a:prstGeom>
          <a:noFill/>
          <a:ln w="5715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2" name="Elipse 11"/>
          <p:cNvSpPr/>
          <p:nvPr/>
        </p:nvSpPr>
        <p:spPr bwMode="auto">
          <a:xfrm>
            <a:off x="1436688" y="4024313"/>
            <a:ext cx="427037" cy="1824037"/>
          </a:xfrm>
          <a:prstGeom prst="ellipse">
            <a:avLst/>
          </a:prstGeom>
          <a:noFill/>
          <a:ln w="5715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3" name="Elipse 12"/>
          <p:cNvSpPr/>
          <p:nvPr/>
        </p:nvSpPr>
        <p:spPr bwMode="auto">
          <a:xfrm>
            <a:off x="5816600" y="4068763"/>
            <a:ext cx="428625" cy="1700212"/>
          </a:xfrm>
          <a:prstGeom prst="ellipse">
            <a:avLst/>
          </a:prstGeom>
          <a:noFill/>
          <a:ln w="5715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4" name="Elipse 13"/>
          <p:cNvSpPr/>
          <p:nvPr/>
        </p:nvSpPr>
        <p:spPr bwMode="auto">
          <a:xfrm>
            <a:off x="5724525" y="1704975"/>
            <a:ext cx="427038" cy="1701800"/>
          </a:xfrm>
          <a:prstGeom prst="ellipse">
            <a:avLst/>
          </a:prstGeom>
          <a:noFill/>
          <a:ln w="5715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 idx="4294967295"/>
          </p:nvPr>
        </p:nvSpPr>
        <p:spPr>
          <a:xfrm>
            <a:off x="0" y="471488"/>
            <a:ext cx="10287000" cy="914400"/>
          </a:xfrm>
        </p:spPr>
        <p:txBody>
          <a:bodyPr/>
          <a:lstStyle/>
          <a:p>
            <a:pPr>
              <a:defRPr/>
            </a:pP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Dose a ser administrada?</a:t>
            </a:r>
            <a:b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14338" y="1471613"/>
            <a:ext cx="9872662" cy="2043112"/>
          </a:xfrm>
        </p:spPr>
        <p:txBody>
          <a:bodyPr/>
          <a:lstStyle/>
          <a:p>
            <a:pPr marL="0" indent="0">
              <a:spcBef>
                <a:spcPct val="0"/>
              </a:spcBef>
              <a:buSzPct val="100000"/>
              <a:buFont typeface="Monotype Sorts" pitchFamily="2" charset="2"/>
              <a:buNone/>
            </a:pPr>
            <a:r>
              <a:rPr lang="pt-BR" altLang="pt-BR" sz="2800" smtClean="0">
                <a:solidFill>
                  <a:schemeClr val="tx2"/>
                </a:solidFill>
              </a:rPr>
              <a:t>Surfactant replacement therapy: a multicentric trial comparing two dosage approaches </a:t>
            </a:r>
            <a:r>
              <a:rPr lang="pt-BR" altLang="pt-BR" smtClean="0"/>
              <a:t/>
            </a:r>
            <a:br>
              <a:rPr lang="pt-BR" altLang="pt-BR" smtClean="0"/>
            </a:br>
            <a:endParaRPr lang="pt-BR" altLang="pt-BR" smtClean="0"/>
          </a:p>
          <a:p>
            <a:pPr marL="0" indent="0">
              <a:spcBef>
                <a:spcPct val="0"/>
              </a:spcBef>
              <a:buSzPct val="100000"/>
              <a:buFont typeface="Monotype Sorts" pitchFamily="2" charset="2"/>
              <a:buNone/>
            </a:pPr>
            <a:r>
              <a:rPr lang="pt-BR" altLang="pt-BR" i="1" smtClean="0"/>
              <a:t>Fiori RM, </a:t>
            </a:r>
            <a:r>
              <a:rPr lang="pt-BR" altLang="pt-BR" i="1" smtClean="0">
                <a:solidFill>
                  <a:srgbClr val="FD8B41"/>
                </a:solidFill>
              </a:rPr>
              <a:t>Diniz EMA, </a:t>
            </a:r>
            <a:r>
              <a:rPr lang="pt-BR" altLang="pt-BR" i="1" smtClean="0"/>
              <a:t>Lopes LMA, Gonçalves AL, Da Costa MT, Bevilacqua G</a:t>
            </a:r>
          </a:p>
          <a:p>
            <a:pPr marL="0" indent="0">
              <a:spcBef>
                <a:spcPct val="0"/>
              </a:spcBef>
              <a:buSzPct val="100000"/>
              <a:buFont typeface="Monotype Sorts" pitchFamily="2" charset="2"/>
              <a:buNone/>
            </a:pPr>
            <a:r>
              <a:rPr lang="pt-BR" altLang="pt-BR" smtClean="0">
                <a:solidFill>
                  <a:schemeClr val="tx2"/>
                </a:solidFill>
              </a:rPr>
              <a:t/>
            </a:r>
            <a:br>
              <a:rPr lang="pt-BR" altLang="pt-BR" smtClean="0">
                <a:solidFill>
                  <a:schemeClr val="tx2"/>
                </a:solidFill>
              </a:rPr>
            </a:br>
            <a:r>
              <a:rPr lang="pt-BR" altLang="pt-BR" i="1" smtClean="0">
                <a:solidFill>
                  <a:srgbClr val="ABFFFF"/>
                </a:solidFill>
              </a:rPr>
              <a:t>Acta Biomed. 1997; 68(Suppl 1):55-63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368300" y="4433888"/>
            <a:ext cx="9550400" cy="1897062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50000">
                <a:srgbClr val="0000FF"/>
              </a:gs>
              <a:gs pos="100000">
                <a:srgbClr val="000000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1463" indent="-271463" fontAlgn="t">
              <a:lnSpc>
                <a:spcPct val="150000"/>
              </a:lnSpc>
              <a:spcBef>
                <a:spcPts val="1200"/>
              </a:spcBef>
              <a:buClr>
                <a:schemeClr val="tx2"/>
              </a:buClr>
              <a:buFontTx/>
              <a:buChar char="•"/>
            </a:pPr>
            <a:r>
              <a:rPr lang="pt-BR" altLang="pt-BR" sz="2400" b="1"/>
              <a:t>Comparação entre grupos de 100 e 200mg/kg de surfactante porcino </a:t>
            </a:r>
            <a:r>
              <a:rPr lang="pt-BR" altLang="pt-BR" sz="2400" b="1">
                <a:solidFill>
                  <a:schemeClr val="tx2"/>
                </a:solidFill>
                <a:cs typeface="Arial" charset="0"/>
              </a:rPr>
              <a:t>→ </a:t>
            </a:r>
            <a:r>
              <a:rPr lang="pt-BR" altLang="pt-BR" sz="2400" b="1">
                <a:solidFill>
                  <a:schemeClr val="tx2"/>
                </a:solidFill>
              </a:rPr>
              <a:t>mortalidade semelhante</a:t>
            </a:r>
          </a:p>
          <a:p>
            <a:pPr marL="271463" indent="-271463" fontAlgn="t">
              <a:lnSpc>
                <a:spcPct val="150000"/>
              </a:lnSpc>
              <a:spcBef>
                <a:spcPts val="1200"/>
              </a:spcBef>
              <a:buClr>
                <a:schemeClr val="tx2"/>
              </a:buClr>
              <a:buFontTx/>
              <a:buChar char="•"/>
            </a:pPr>
            <a:r>
              <a:rPr lang="pt-BR" altLang="pt-BR" sz="2400" b="1"/>
              <a:t>RN &lt; 1500g </a:t>
            </a:r>
            <a:r>
              <a:rPr lang="pt-BR" altLang="pt-BR" sz="2400" b="1">
                <a:solidFill>
                  <a:schemeClr val="tx2"/>
                </a:solidFill>
                <a:cs typeface="Arial" charset="0"/>
              </a:rPr>
              <a:t>→</a:t>
            </a:r>
            <a:r>
              <a:rPr lang="pt-BR" altLang="pt-BR" sz="2400" b="1">
                <a:solidFill>
                  <a:schemeClr val="tx2"/>
                </a:solidFill>
              </a:rPr>
              <a:t>mortalidade mais baixa com 200mg/kg (p&lt;0,02)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7020"/>
          <a:stretch/>
        </p:blipFill>
        <p:spPr bwMode="auto">
          <a:xfrm>
            <a:off x="2241550" y="149225"/>
            <a:ext cx="5584825" cy="2238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513" y="2536825"/>
            <a:ext cx="9486900" cy="9048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8" y="3759200"/>
            <a:ext cx="3351212" cy="23558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l="3339" r="-4959"/>
          <a:stretch/>
        </p:blipFill>
        <p:spPr bwMode="auto">
          <a:xfrm>
            <a:off x="4537075" y="3759200"/>
            <a:ext cx="4943475" cy="23558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sp>
        <p:nvSpPr>
          <p:cNvPr id="2" name="Retângulo 1"/>
          <p:cNvSpPr/>
          <p:nvPr/>
        </p:nvSpPr>
        <p:spPr bwMode="auto">
          <a:xfrm>
            <a:off x="5033963" y="3848100"/>
            <a:ext cx="1401762" cy="1970088"/>
          </a:xfrm>
          <a:prstGeom prst="rect">
            <a:avLst/>
          </a:prstGeom>
          <a:noFill/>
          <a:ln w="7620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2594" r="59169" b="13754"/>
          <a:stretch/>
        </p:blipFill>
        <p:spPr bwMode="auto">
          <a:xfrm>
            <a:off x="6223000" y="1265238"/>
            <a:ext cx="3194050" cy="47259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688" y="174625"/>
            <a:ext cx="9486900" cy="9048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60458" r="11715" b="65505"/>
          <a:stretch/>
        </p:blipFill>
        <p:spPr bwMode="auto">
          <a:xfrm>
            <a:off x="1573213" y="1374775"/>
            <a:ext cx="2838450" cy="17049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3339" t="86410" r="-4959"/>
          <a:stretch/>
        </p:blipFill>
        <p:spPr bwMode="auto">
          <a:xfrm>
            <a:off x="746125" y="6073775"/>
            <a:ext cx="9161463" cy="5937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sp>
        <p:nvSpPr>
          <p:cNvPr id="7" name="CaixaDeTexto 6"/>
          <p:cNvSpPr txBox="1"/>
          <p:nvPr/>
        </p:nvSpPr>
        <p:spPr>
          <a:xfrm>
            <a:off x="674688" y="3325813"/>
            <a:ext cx="5060950" cy="3006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ts val="3300"/>
              </a:lnSpc>
              <a:defRPr/>
            </a:pPr>
            <a:r>
              <a:rPr lang="pt-BR" sz="3200" b="1" cap="all" dirty="0">
                <a:solidFill>
                  <a:srgbClr val="FFFF00"/>
                </a:solidFill>
                <a:latin typeface="Arial" pitchFamily="34" charset="0"/>
              </a:rPr>
              <a:t>73%</a:t>
            </a:r>
            <a:r>
              <a:rPr lang="pt-BR" sz="2000" b="1" cap="all" dirty="0">
                <a:solidFill>
                  <a:srgbClr val="FFFF00"/>
                </a:solidFill>
                <a:latin typeface="Arial" pitchFamily="34" charset="0"/>
              </a:rPr>
              <a:t> </a:t>
            </a:r>
            <a:r>
              <a:rPr lang="pt-BR" b="1" cap="all" dirty="0">
                <a:solidFill>
                  <a:srgbClr val="FFFF00"/>
                </a:solidFill>
                <a:latin typeface="Arial" pitchFamily="34" charset="0"/>
              </a:rPr>
              <a:t>de RN utilizaram uma dose de PORACTANTE – 200 mg/kg</a:t>
            </a:r>
          </a:p>
          <a:p>
            <a:pPr>
              <a:lnSpc>
                <a:spcPts val="3300"/>
              </a:lnSpc>
              <a:defRPr/>
            </a:pPr>
            <a:endParaRPr lang="pt-BR" sz="2000" b="1" cap="all" dirty="0">
              <a:solidFill>
                <a:srgbClr val="FFFF00"/>
              </a:solidFill>
              <a:latin typeface="Arial" pitchFamily="34" charset="0"/>
            </a:endParaRPr>
          </a:p>
          <a:p>
            <a:pPr>
              <a:lnSpc>
                <a:spcPts val="3300"/>
              </a:lnSpc>
              <a:defRPr/>
            </a:pPr>
            <a:r>
              <a:rPr lang="pt-BR" sz="3200" b="1" cap="all" dirty="0">
                <a:solidFill>
                  <a:srgbClr val="FFFF00"/>
                </a:solidFill>
                <a:latin typeface="Arial" pitchFamily="34" charset="0"/>
              </a:rPr>
              <a:t>51%  </a:t>
            </a:r>
            <a:r>
              <a:rPr lang="pt-BR" b="1" cap="all" dirty="0">
                <a:solidFill>
                  <a:srgbClr val="FFFF00"/>
                </a:solidFill>
                <a:latin typeface="Arial" pitchFamily="34" charset="0"/>
              </a:rPr>
              <a:t>de RN utilizaram uma dose de BERACTANTE – 100 mg/kg</a:t>
            </a:r>
          </a:p>
          <a:p>
            <a:pPr>
              <a:lnSpc>
                <a:spcPts val="3300"/>
              </a:lnSpc>
              <a:defRPr/>
            </a:pPr>
            <a:endParaRPr lang="pt-BR" sz="2000" b="1" cap="all" dirty="0">
              <a:solidFill>
                <a:srgbClr val="FFFF00"/>
              </a:solidFill>
              <a:latin typeface="Arial" pitchFamily="34" charset="0"/>
            </a:endParaRPr>
          </a:p>
          <a:p>
            <a:pPr>
              <a:lnSpc>
                <a:spcPts val="3300"/>
              </a:lnSpc>
              <a:defRPr/>
            </a:pPr>
            <a:endParaRPr lang="pt-BR" sz="2000" b="1" cap="all" dirty="0">
              <a:solidFill>
                <a:srgbClr val="FFFF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1850" y="176213"/>
            <a:ext cx="6200775" cy="24479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pic>
        <p:nvPicPr>
          <p:cNvPr id="89091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b="18025"/>
          <a:stretch/>
        </p:blipFill>
        <p:spPr bwMode="auto">
          <a:xfrm>
            <a:off x="690563" y="2901950"/>
            <a:ext cx="4719637" cy="31432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sp>
        <p:nvSpPr>
          <p:cNvPr id="48132" name="Retângulo 2"/>
          <p:cNvSpPr>
            <a:spLocks noChangeArrowheads="1"/>
          </p:cNvSpPr>
          <p:nvPr/>
        </p:nvSpPr>
        <p:spPr bwMode="auto">
          <a:xfrm>
            <a:off x="5521325" y="3208338"/>
            <a:ext cx="4181475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altLang="pt-BR" b="1">
                <a:solidFill>
                  <a:srgbClr val="FFFF00"/>
                </a:solidFill>
              </a:rPr>
              <a:t>UM PERCENTUAL MAIOR DE RNPT TRATADOS COM PORACTANTE  200MG/KG PUDERAM SER EXTUBADOS NAS PRIMEIRAS 72 HORAS</a:t>
            </a:r>
          </a:p>
        </p:txBody>
      </p:sp>
      <p:sp>
        <p:nvSpPr>
          <p:cNvPr id="48133" name="CaixaDeTexto 3"/>
          <p:cNvSpPr txBox="1">
            <a:spLocks noChangeArrowheads="1"/>
          </p:cNvSpPr>
          <p:nvPr/>
        </p:nvSpPr>
        <p:spPr bwMode="auto">
          <a:xfrm>
            <a:off x="5605463" y="6045200"/>
            <a:ext cx="44180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altLang="pt-BR" sz="1600"/>
              <a:t>Fuji, A. et al. J Perinatol.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14338" y="1214438"/>
            <a:ext cx="9872662" cy="2743200"/>
          </a:xfrm>
        </p:spPr>
        <p:txBody>
          <a:bodyPr/>
          <a:lstStyle/>
          <a:p>
            <a:pPr marL="0" indent="0">
              <a:spcBef>
                <a:spcPts val="1800"/>
              </a:spcBef>
              <a:buSzPct val="100000"/>
              <a:buFont typeface="Monotype Sorts" pitchFamily="2" charset="2"/>
              <a:buNone/>
            </a:pPr>
            <a:r>
              <a:rPr lang="pt-BR" altLang="pt-BR" sz="2800" smtClean="0">
                <a:solidFill>
                  <a:schemeClr val="tx2"/>
                </a:solidFill>
              </a:rPr>
              <a:t>Evolução clínica de RNPT intubados na sala de parto randomizados para receber ou não Surfactante exógeno (Curosurf®) dentro da primeira hora de vida.</a:t>
            </a:r>
          </a:p>
          <a:p>
            <a:pPr marL="0" indent="0">
              <a:spcBef>
                <a:spcPts val="1800"/>
              </a:spcBef>
              <a:buSzPct val="100000"/>
              <a:buFont typeface="Monotype Sorts" pitchFamily="2" charset="2"/>
              <a:buNone/>
            </a:pPr>
            <a:r>
              <a:rPr lang="pt-BR" altLang="pt-BR" sz="2800" smtClean="0">
                <a:solidFill>
                  <a:schemeClr val="tx2"/>
                </a:solidFill>
              </a:rPr>
              <a:t> </a:t>
            </a:r>
            <a:r>
              <a:rPr lang="pt-BR" altLang="pt-BR" i="1" smtClean="0"/>
              <a:t>Lefort S, </a:t>
            </a:r>
            <a:r>
              <a:rPr lang="pt-BR" altLang="pt-BR" i="1" smtClean="0">
                <a:solidFill>
                  <a:srgbClr val="FD8B41"/>
                </a:solidFill>
              </a:rPr>
              <a:t>Diniz EMA</a:t>
            </a:r>
            <a:r>
              <a:rPr lang="pt-BR" altLang="pt-BR" i="1" smtClean="0"/>
              <a:t>, Vaz, FAC. </a:t>
            </a:r>
          </a:p>
          <a:p>
            <a:pPr marL="0" indent="0">
              <a:spcBef>
                <a:spcPts val="1800"/>
              </a:spcBef>
              <a:buSzPct val="100000"/>
              <a:buFont typeface="Arial" charset="0"/>
              <a:buNone/>
            </a:pPr>
            <a:r>
              <a:rPr lang="pt-BR" altLang="pt-BR" i="1" smtClean="0">
                <a:solidFill>
                  <a:srgbClr val="ABFFFF"/>
                </a:solidFill>
              </a:rPr>
              <a:t>J Matern Fetal Neonatal Med, 2009; 14(3</a:t>
            </a:r>
            <a:r>
              <a:rPr lang="pt-BR" altLang="pt-BR" sz="2200" i="1" smtClean="0">
                <a:solidFill>
                  <a:srgbClr val="ABFFFF"/>
                </a:solidFill>
              </a:rPr>
              <a:t>): 187-96.</a:t>
            </a:r>
            <a:r>
              <a:rPr lang="pt-BR" altLang="pt-BR" sz="2200" smtClean="0"/>
              <a:t/>
            </a:r>
            <a:br>
              <a:rPr lang="pt-BR" altLang="pt-BR" sz="2200" smtClean="0"/>
            </a:br>
            <a:endParaRPr lang="pt-BR" altLang="pt-BR" sz="2200" smtClean="0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368300" y="4505325"/>
            <a:ext cx="9550400" cy="1938338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50000">
                <a:srgbClr val="0000FF"/>
              </a:gs>
              <a:gs pos="100000">
                <a:srgbClr val="000000"/>
              </a:gs>
            </a:gsLst>
            <a:lin ang="5400000"/>
          </a:gra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chemeClr val="accent1"/>
              </a:buClr>
              <a:buSzPct val="75000"/>
              <a:buFont typeface="Monotype Sorts" pitchFamily="2" charset="2"/>
              <a:buNone/>
            </a:pPr>
            <a:r>
              <a:rPr lang="pt-BR" altLang="pt-BR" sz="2400" b="1"/>
              <a:t>Conclusão:  a evolução clinica, gasométrica  bem como a mortalidade dos RNPT intubados que receberam SE foi   significativamente melhor  do que aqueles que não receberam o Surfactante. Sugerindo  o efeito benéfico da administração precoce do surfactante pelo menos na 1ª. Hora de vida.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471488"/>
            <a:ext cx="10287000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 eaLnBrk="0" hangingPunct="0">
              <a:defRPr/>
            </a:pPr>
            <a:endParaRPr lang="pt-BR" sz="36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 idx="4294967295"/>
          </p:nvPr>
        </p:nvSpPr>
        <p:spPr>
          <a:xfrm>
            <a:off x="0" y="442913"/>
            <a:ext cx="7775575" cy="628650"/>
          </a:xfrm>
        </p:spPr>
        <p:txBody>
          <a:bodyPr/>
          <a:lstStyle/>
          <a:p>
            <a:pPr>
              <a:defRPr/>
            </a:pP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Combinando Surfactante e CPAP</a:t>
            </a:r>
          </a:p>
        </p:txBody>
      </p:sp>
      <p:sp>
        <p:nvSpPr>
          <p:cNvPr id="50179" name="Espaço Reservado para Conteúdo 5"/>
          <p:cNvSpPr>
            <a:spLocks noGrp="1"/>
          </p:cNvSpPr>
          <p:nvPr>
            <p:ph idx="4294967295"/>
          </p:nvPr>
        </p:nvSpPr>
        <p:spPr>
          <a:xfrm>
            <a:off x="0" y="1271588"/>
            <a:ext cx="9390063" cy="1714500"/>
          </a:xfrm>
        </p:spPr>
        <p:txBody>
          <a:bodyPr/>
          <a:lstStyle/>
          <a:p>
            <a:r>
              <a:rPr lang="pt-BR" altLang="pt-BR" sz="2000" smtClean="0">
                <a:solidFill>
                  <a:schemeClr val="accent1"/>
                </a:solidFill>
              </a:rPr>
              <a:t>Verder et al (1994) </a:t>
            </a:r>
          </a:p>
          <a:p>
            <a:pPr lvl="1">
              <a:buClr>
                <a:schemeClr val="tx2"/>
              </a:buClr>
              <a:buFont typeface="Arial" charset="0"/>
              <a:buChar char="•"/>
            </a:pPr>
            <a:r>
              <a:rPr lang="pt-BR" altLang="pt-BR" sz="2000" smtClean="0"/>
              <a:t>Primeiro estudo controlado randomizado</a:t>
            </a:r>
          </a:p>
          <a:p>
            <a:pPr lvl="1">
              <a:buClr>
                <a:schemeClr val="tx2"/>
              </a:buClr>
              <a:buFont typeface="Arial" charset="0"/>
              <a:buChar char="•"/>
            </a:pPr>
            <a:r>
              <a:rPr lang="pt-BR" altLang="pt-BR" sz="2000" smtClean="0"/>
              <a:t>Necessidade de  Ventilação Mecânica diminuiu de</a:t>
            </a:r>
            <a:r>
              <a:rPr lang="pt-BR" altLang="pt-BR" sz="2000" smtClean="0">
                <a:solidFill>
                  <a:schemeClr val="accent1"/>
                </a:solidFill>
              </a:rPr>
              <a:t> </a:t>
            </a:r>
            <a:r>
              <a:rPr lang="pt-BR" altLang="pt-BR" sz="2000" smtClean="0">
                <a:solidFill>
                  <a:schemeClr val="tx2"/>
                </a:solidFill>
              </a:rPr>
              <a:t>85% sem surfactante  para 43% com surfactante</a:t>
            </a:r>
            <a:endParaRPr lang="pt-BR" altLang="pt-BR" sz="2000" smtClean="0"/>
          </a:p>
        </p:txBody>
      </p:sp>
      <p:grpSp>
        <p:nvGrpSpPr>
          <p:cNvPr id="50180" name="Grupo 130"/>
          <p:cNvGrpSpPr>
            <a:grpSpLocks/>
          </p:cNvGrpSpPr>
          <p:nvPr/>
        </p:nvGrpSpPr>
        <p:grpSpPr bwMode="auto">
          <a:xfrm>
            <a:off x="4859338" y="2986088"/>
            <a:ext cx="5103812" cy="3357562"/>
            <a:chOff x="4645581" y="1766372"/>
            <a:chExt cx="5103760" cy="3357780"/>
          </a:xfrm>
        </p:grpSpPr>
        <p:sp>
          <p:nvSpPr>
            <p:cNvPr id="50182" name="Retângulo 127"/>
            <p:cNvSpPr>
              <a:spLocks noChangeArrowheads="1"/>
            </p:cNvSpPr>
            <p:nvPr/>
          </p:nvSpPr>
          <p:spPr bwMode="auto">
            <a:xfrm>
              <a:off x="5614988" y="1951038"/>
              <a:ext cx="4071938" cy="2549525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0000FF"/>
                </a:gs>
                <a:gs pos="100000">
                  <a:srgbClr val="000000"/>
                </a:gs>
              </a:gsLst>
              <a:lin ang="16200000" scaled="1"/>
            </a:gradFill>
            <a:ln w="12700" algn="ctr">
              <a:noFill/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183" name="CaixaDeTexto 4"/>
            <p:cNvSpPr txBox="1">
              <a:spLocks noChangeArrowheads="1"/>
            </p:cNvSpPr>
            <p:nvPr/>
          </p:nvSpPr>
          <p:spPr bwMode="auto">
            <a:xfrm rot="-5400000">
              <a:off x="4083889" y="2858138"/>
              <a:ext cx="14927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>
                  <a:solidFill>
                    <a:schemeClr val="tx2"/>
                  </a:solidFill>
                </a:rPr>
                <a:t>Relação a/A</a:t>
              </a:r>
            </a:p>
          </p:txBody>
        </p:sp>
        <p:sp>
          <p:nvSpPr>
            <p:cNvPr id="50184" name="Forma livre 6"/>
            <p:cNvSpPr>
              <a:spLocks noChangeArrowheads="1"/>
            </p:cNvSpPr>
            <p:nvPr/>
          </p:nvSpPr>
          <p:spPr bwMode="auto">
            <a:xfrm>
              <a:off x="5586413" y="1928813"/>
              <a:ext cx="1443037" cy="2571750"/>
            </a:xfrm>
            <a:custGeom>
              <a:avLst/>
              <a:gdLst>
                <a:gd name="T0" fmla="*/ 0 w 1443037"/>
                <a:gd name="T1" fmla="*/ 0 h 2571750"/>
                <a:gd name="T2" fmla="*/ 42862 w 1443037"/>
                <a:gd name="T3" fmla="*/ 2571750 h 2571750"/>
                <a:gd name="T4" fmla="*/ 1443037 w 1443037"/>
                <a:gd name="T5" fmla="*/ 2557462 h 2571750"/>
                <a:gd name="T6" fmla="*/ 0 60000 65536"/>
                <a:gd name="T7" fmla="*/ 0 60000 65536"/>
                <a:gd name="T8" fmla="*/ 0 60000 65536"/>
                <a:gd name="T9" fmla="*/ 0 w 1443037"/>
                <a:gd name="T10" fmla="*/ 0 h 2571750"/>
                <a:gd name="T11" fmla="*/ 1443037 w 1443037"/>
                <a:gd name="T12" fmla="*/ 2571750 h 25717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3037" h="2571750">
                  <a:moveTo>
                    <a:pt x="0" y="0"/>
                  </a:moveTo>
                  <a:lnTo>
                    <a:pt x="42862" y="2571750"/>
                  </a:lnTo>
                  <a:lnTo>
                    <a:pt x="1443037" y="2557462"/>
                  </a:lnTo>
                </a:path>
              </a:pathLst>
            </a:cu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cxnSp>
          <p:nvCxnSpPr>
            <p:cNvPr id="50185" name="Conector reto 8"/>
            <p:cNvCxnSpPr>
              <a:cxnSpLocks noChangeShapeType="1"/>
            </p:cNvCxnSpPr>
            <p:nvPr/>
          </p:nvCxnSpPr>
          <p:spPr bwMode="auto">
            <a:xfrm>
              <a:off x="7158038" y="4498975"/>
              <a:ext cx="1014412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186" name="Conector reto 11"/>
            <p:cNvCxnSpPr>
              <a:cxnSpLocks noChangeShapeType="1"/>
            </p:cNvCxnSpPr>
            <p:nvPr/>
          </p:nvCxnSpPr>
          <p:spPr bwMode="auto">
            <a:xfrm>
              <a:off x="8286750" y="4498975"/>
              <a:ext cx="614363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187" name="Conector reto 12"/>
            <p:cNvCxnSpPr>
              <a:cxnSpLocks noChangeShapeType="1"/>
            </p:cNvCxnSpPr>
            <p:nvPr/>
          </p:nvCxnSpPr>
          <p:spPr bwMode="auto">
            <a:xfrm>
              <a:off x="9015410" y="4498975"/>
              <a:ext cx="614363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0188" name="Forma livre 26"/>
            <p:cNvSpPr>
              <a:spLocks noChangeArrowheads="1"/>
            </p:cNvSpPr>
            <p:nvPr/>
          </p:nvSpPr>
          <p:spPr bwMode="auto">
            <a:xfrm>
              <a:off x="6376988" y="2781300"/>
              <a:ext cx="642937" cy="1238250"/>
            </a:xfrm>
            <a:custGeom>
              <a:avLst/>
              <a:gdLst>
                <a:gd name="T0" fmla="*/ 0 w 642937"/>
                <a:gd name="T1" fmla="*/ 1238250 h 1238250"/>
                <a:gd name="T2" fmla="*/ 166687 w 642937"/>
                <a:gd name="T3" fmla="*/ 0 h 1238250"/>
                <a:gd name="T4" fmla="*/ 642937 w 642937"/>
                <a:gd name="T5" fmla="*/ 114300 h 1238250"/>
                <a:gd name="T6" fmla="*/ 0 60000 65536"/>
                <a:gd name="T7" fmla="*/ 0 60000 65536"/>
                <a:gd name="T8" fmla="*/ 0 60000 65536"/>
                <a:gd name="T9" fmla="*/ 0 w 642937"/>
                <a:gd name="T10" fmla="*/ 0 h 1238250"/>
                <a:gd name="T11" fmla="*/ 642937 w 642937"/>
                <a:gd name="T12" fmla="*/ 1238250 h 12382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42937" h="1238250">
                  <a:moveTo>
                    <a:pt x="0" y="1238250"/>
                  </a:moveTo>
                  <a:lnTo>
                    <a:pt x="166687" y="0"/>
                  </a:lnTo>
                  <a:lnTo>
                    <a:pt x="642937" y="114300"/>
                  </a:lnTo>
                </a:path>
              </a:pathLst>
            </a:cu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89" name="Forma livre 27"/>
            <p:cNvSpPr>
              <a:spLocks noChangeArrowheads="1"/>
            </p:cNvSpPr>
            <p:nvPr/>
          </p:nvSpPr>
          <p:spPr bwMode="auto">
            <a:xfrm>
              <a:off x="7096125" y="2914650"/>
              <a:ext cx="1076325" cy="133350"/>
            </a:xfrm>
            <a:custGeom>
              <a:avLst/>
              <a:gdLst>
                <a:gd name="T0" fmla="*/ 0 w 1076325"/>
                <a:gd name="T1" fmla="*/ 0 h 133350"/>
                <a:gd name="T2" fmla="*/ 723900 w 1076325"/>
                <a:gd name="T3" fmla="*/ 133350 h 133350"/>
                <a:gd name="T4" fmla="*/ 1076325 w 1076325"/>
                <a:gd name="T5" fmla="*/ 109538 h 133350"/>
                <a:gd name="T6" fmla="*/ 0 60000 65536"/>
                <a:gd name="T7" fmla="*/ 0 60000 65536"/>
                <a:gd name="T8" fmla="*/ 0 60000 65536"/>
                <a:gd name="T9" fmla="*/ 0 w 1076325"/>
                <a:gd name="T10" fmla="*/ 0 h 133350"/>
                <a:gd name="T11" fmla="*/ 1076325 w 1076325"/>
                <a:gd name="T12" fmla="*/ 133350 h 1333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76325" h="133350">
                  <a:moveTo>
                    <a:pt x="0" y="0"/>
                  </a:moveTo>
                  <a:lnTo>
                    <a:pt x="723900" y="133350"/>
                  </a:lnTo>
                  <a:lnTo>
                    <a:pt x="1076325" y="109538"/>
                  </a:lnTo>
                </a:path>
              </a:pathLst>
            </a:cu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0" name="Forma livre 28"/>
            <p:cNvSpPr>
              <a:spLocks noChangeArrowheads="1"/>
            </p:cNvSpPr>
            <p:nvPr/>
          </p:nvSpPr>
          <p:spPr bwMode="auto">
            <a:xfrm>
              <a:off x="8262938" y="2900363"/>
              <a:ext cx="666750" cy="119062"/>
            </a:xfrm>
            <a:custGeom>
              <a:avLst/>
              <a:gdLst>
                <a:gd name="T0" fmla="*/ 0 w 666750"/>
                <a:gd name="T1" fmla="*/ 119062 h 119062"/>
                <a:gd name="T2" fmla="*/ 304800 w 666750"/>
                <a:gd name="T3" fmla="*/ 104775 h 119062"/>
                <a:gd name="T4" fmla="*/ 666750 w 666750"/>
                <a:gd name="T5" fmla="*/ 0 h 119062"/>
                <a:gd name="T6" fmla="*/ 0 60000 65536"/>
                <a:gd name="T7" fmla="*/ 0 60000 65536"/>
                <a:gd name="T8" fmla="*/ 0 60000 65536"/>
                <a:gd name="T9" fmla="*/ 0 w 666750"/>
                <a:gd name="T10" fmla="*/ 0 h 119062"/>
                <a:gd name="T11" fmla="*/ 666750 w 666750"/>
                <a:gd name="T12" fmla="*/ 119062 h 11906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66750" h="119062">
                  <a:moveTo>
                    <a:pt x="0" y="119062"/>
                  </a:moveTo>
                  <a:lnTo>
                    <a:pt x="304800" y="104775"/>
                  </a:lnTo>
                  <a:lnTo>
                    <a:pt x="666750" y="0"/>
                  </a:lnTo>
                </a:path>
              </a:pathLst>
            </a:cu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1" name="Forma livre 33"/>
            <p:cNvSpPr>
              <a:spLocks noChangeArrowheads="1"/>
            </p:cNvSpPr>
            <p:nvPr/>
          </p:nvSpPr>
          <p:spPr bwMode="auto">
            <a:xfrm>
              <a:off x="8982075" y="2776538"/>
              <a:ext cx="319088" cy="109537"/>
            </a:xfrm>
            <a:custGeom>
              <a:avLst/>
              <a:gdLst>
                <a:gd name="T0" fmla="*/ 319088 w 319088"/>
                <a:gd name="T1" fmla="*/ 0 h 109537"/>
                <a:gd name="T2" fmla="*/ 0 w 319088"/>
                <a:gd name="T3" fmla="*/ 109537 h 109537"/>
                <a:gd name="T4" fmla="*/ 0 60000 65536"/>
                <a:gd name="T5" fmla="*/ 0 60000 65536"/>
                <a:gd name="T6" fmla="*/ 0 w 319088"/>
                <a:gd name="T7" fmla="*/ 0 h 109537"/>
                <a:gd name="T8" fmla="*/ 319088 w 319088"/>
                <a:gd name="T9" fmla="*/ 109537 h 10953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19088" h="109537">
                  <a:moveTo>
                    <a:pt x="319088" y="0"/>
                  </a:moveTo>
                  <a:lnTo>
                    <a:pt x="0" y="109537"/>
                  </a:lnTo>
                </a:path>
              </a:pathLst>
            </a:cu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2" name="Forma livre 34"/>
            <p:cNvSpPr>
              <a:spLocks noChangeArrowheads="1"/>
            </p:cNvSpPr>
            <p:nvPr/>
          </p:nvSpPr>
          <p:spPr bwMode="auto">
            <a:xfrm>
              <a:off x="8991600" y="3119438"/>
              <a:ext cx="314325" cy="42862"/>
            </a:xfrm>
            <a:custGeom>
              <a:avLst/>
              <a:gdLst>
                <a:gd name="T0" fmla="*/ 314325 w 314325"/>
                <a:gd name="T1" fmla="*/ 0 h 42862"/>
                <a:gd name="T2" fmla="*/ 0 w 314325"/>
                <a:gd name="T3" fmla="*/ 42862 h 42862"/>
                <a:gd name="T4" fmla="*/ 0 60000 65536"/>
                <a:gd name="T5" fmla="*/ 0 60000 65536"/>
                <a:gd name="T6" fmla="*/ 0 w 314325"/>
                <a:gd name="T7" fmla="*/ 0 h 42862"/>
                <a:gd name="T8" fmla="*/ 314325 w 314325"/>
                <a:gd name="T9" fmla="*/ 42862 h 4286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14325" h="42862">
                  <a:moveTo>
                    <a:pt x="314325" y="0"/>
                  </a:moveTo>
                  <a:lnTo>
                    <a:pt x="0" y="42862"/>
                  </a:lnTo>
                </a:path>
              </a:pathLst>
            </a:cu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3" name="Forma livre 39"/>
            <p:cNvSpPr>
              <a:spLocks noChangeArrowheads="1"/>
            </p:cNvSpPr>
            <p:nvPr/>
          </p:nvSpPr>
          <p:spPr bwMode="auto">
            <a:xfrm>
              <a:off x="8553450" y="3167063"/>
              <a:ext cx="366713" cy="38100"/>
            </a:xfrm>
            <a:custGeom>
              <a:avLst/>
              <a:gdLst>
                <a:gd name="T0" fmla="*/ 366713 w 366713"/>
                <a:gd name="T1" fmla="*/ 0 h 38100"/>
                <a:gd name="T2" fmla="*/ 0 w 366713"/>
                <a:gd name="T3" fmla="*/ 38100 h 38100"/>
                <a:gd name="T4" fmla="*/ 0 60000 65536"/>
                <a:gd name="T5" fmla="*/ 0 60000 65536"/>
                <a:gd name="T6" fmla="*/ 0 w 366713"/>
                <a:gd name="T7" fmla="*/ 0 h 38100"/>
                <a:gd name="T8" fmla="*/ 366713 w 366713"/>
                <a:gd name="T9" fmla="*/ 38100 h 3810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66713" h="38100">
                  <a:moveTo>
                    <a:pt x="366713" y="0"/>
                  </a:moveTo>
                  <a:lnTo>
                    <a:pt x="0" y="38100"/>
                  </a:lnTo>
                </a:path>
              </a:pathLst>
            </a:cu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4" name="Forma livre 40"/>
            <p:cNvSpPr>
              <a:spLocks noChangeArrowheads="1"/>
            </p:cNvSpPr>
            <p:nvPr/>
          </p:nvSpPr>
          <p:spPr bwMode="auto">
            <a:xfrm>
              <a:off x="8253413" y="3209925"/>
              <a:ext cx="295275" cy="166688"/>
            </a:xfrm>
            <a:custGeom>
              <a:avLst/>
              <a:gdLst>
                <a:gd name="T0" fmla="*/ 295275 w 295275"/>
                <a:gd name="T1" fmla="*/ 0 h 166688"/>
                <a:gd name="T2" fmla="*/ 0 w 295275"/>
                <a:gd name="T3" fmla="*/ 166688 h 166688"/>
                <a:gd name="T4" fmla="*/ 0 60000 65536"/>
                <a:gd name="T5" fmla="*/ 0 60000 65536"/>
                <a:gd name="T6" fmla="*/ 0 w 295275"/>
                <a:gd name="T7" fmla="*/ 0 h 166688"/>
                <a:gd name="T8" fmla="*/ 295275 w 295275"/>
                <a:gd name="T9" fmla="*/ 166688 h 16668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95275" h="166688">
                  <a:moveTo>
                    <a:pt x="295275" y="0"/>
                  </a:moveTo>
                  <a:lnTo>
                    <a:pt x="0" y="166688"/>
                  </a:lnTo>
                </a:path>
              </a:pathLst>
            </a:cu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5" name="Forma livre 41"/>
            <p:cNvSpPr>
              <a:spLocks noChangeArrowheads="1"/>
            </p:cNvSpPr>
            <p:nvPr/>
          </p:nvSpPr>
          <p:spPr bwMode="auto">
            <a:xfrm>
              <a:off x="7129463" y="3390900"/>
              <a:ext cx="1047750" cy="300038"/>
            </a:xfrm>
            <a:custGeom>
              <a:avLst/>
              <a:gdLst>
                <a:gd name="T0" fmla="*/ 1047750 w 1047750"/>
                <a:gd name="T1" fmla="*/ 0 h 300038"/>
                <a:gd name="T2" fmla="*/ 700087 w 1047750"/>
                <a:gd name="T3" fmla="*/ 138113 h 300038"/>
                <a:gd name="T4" fmla="*/ 0 w 1047750"/>
                <a:gd name="T5" fmla="*/ 300038 h 300038"/>
                <a:gd name="T6" fmla="*/ 0 60000 65536"/>
                <a:gd name="T7" fmla="*/ 0 60000 65536"/>
                <a:gd name="T8" fmla="*/ 0 60000 65536"/>
                <a:gd name="T9" fmla="*/ 0 w 1047750"/>
                <a:gd name="T10" fmla="*/ 0 h 300038"/>
                <a:gd name="T11" fmla="*/ 1047750 w 1047750"/>
                <a:gd name="T12" fmla="*/ 300038 h 3000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7750" h="300038">
                  <a:moveTo>
                    <a:pt x="1047750" y="0"/>
                  </a:moveTo>
                  <a:lnTo>
                    <a:pt x="700087" y="138113"/>
                  </a:lnTo>
                  <a:lnTo>
                    <a:pt x="0" y="300038"/>
                  </a:lnTo>
                </a:path>
              </a:pathLst>
            </a:cu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196" name="Forma livre 42"/>
            <p:cNvSpPr>
              <a:spLocks noChangeArrowheads="1"/>
            </p:cNvSpPr>
            <p:nvPr/>
          </p:nvSpPr>
          <p:spPr bwMode="auto">
            <a:xfrm>
              <a:off x="6338888" y="3700463"/>
              <a:ext cx="700087" cy="609600"/>
            </a:xfrm>
            <a:custGeom>
              <a:avLst/>
              <a:gdLst>
                <a:gd name="T0" fmla="*/ 700087 w 700087"/>
                <a:gd name="T1" fmla="*/ 0 h 609600"/>
                <a:gd name="T2" fmla="*/ 219075 w 700087"/>
                <a:gd name="T3" fmla="*/ 80962 h 609600"/>
                <a:gd name="T4" fmla="*/ 0 w 700087"/>
                <a:gd name="T5" fmla="*/ 609600 h 609600"/>
                <a:gd name="T6" fmla="*/ 0 60000 65536"/>
                <a:gd name="T7" fmla="*/ 0 60000 65536"/>
                <a:gd name="T8" fmla="*/ 0 60000 65536"/>
                <a:gd name="T9" fmla="*/ 0 w 700087"/>
                <a:gd name="T10" fmla="*/ 0 h 609600"/>
                <a:gd name="T11" fmla="*/ 700087 w 700087"/>
                <a:gd name="T12" fmla="*/ 609600 h 609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00087" h="609600">
                  <a:moveTo>
                    <a:pt x="700087" y="0"/>
                  </a:moveTo>
                  <a:lnTo>
                    <a:pt x="219075" y="80962"/>
                  </a:lnTo>
                  <a:lnTo>
                    <a:pt x="0" y="609600"/>
                  </a:lnTo>
                </a:path>
              </a:pathLst>
            </a:cu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cxnSp>
          <p:nvCxnSpPr>
            <p:cNvPr id="50197" name="Conector reto 44"/>
            <p:cNvCxnSpPr>
              <a:cxnSpLocks noChangeShapeType="1"/>
            </p:cNvCxnSpPr>
            <p:nvPr/>
          </p:nvCxnSpPr>
          <p:spPr bwMode="auto">
            <a:xfrm rot="5400000">
              <a:off x="8103395" y="3369469"/>
              <a:ext cx="147637" cy="47625"/>
            </a:xfrm>
            <a:prstGeom prst="line">
              <a:avLst/>
            </a:pr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</p:cxnSp>
        <p:cxnSp>
          <p:nvCxnSpPr>
            <p:cNvPr id="50198" name="Conector reto 45"/>
            <p:cNvCxnSpPr>
              <a:cxnSpLocks noChangeShapeType="1"/>
            </p:cNvCxnSpPr>
            <p:nvPr/>
          </p:nvCxnSpPr>
          <p:spPr bwMode="auto">
            <a:xfrm rot="5400000">
              <a:off x="8160545" y="3369469"/>
              <a:ext cx="147637" cy="47625"/>
            </a:xfrm>
            <a:prstGeom prst="line">
              <a:avLst/>
            </a:pr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</p:cxnSp>
        <p:cxnSp>
          <p:nvCxnSpPr>
            <p:cNvPr id="50199" name="Conector reto 46"/>
            <p:cNvCxnSpPr>
              <a:cxnSpLocks noChangeShapeType="1"/>
            </p:cNvCxnSpPr>
            <p:nvPr/>
          </p:nvCxnSpPr>
          <p:spPr bwMode="auto">
            <a:xfrm rot="5400000">
              <a:off x="6988970" y="3626645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</p:cxnSp>
        <p:cxnSp>
          <p:nvCxnSpPr>
            <p:cNvPr id="50200" name="Conector reto 48"/>
            <p:cNvCxnSpPr>
              <a:cxnSpLocks noChangeShapeType="1"/>
            </p:cNvCxnSpPr>
            <p:nvPr/>
          </p:nvCxnSpPr>
          <p:spPr bwMode="auto">
            <a:xfrm rot="5400000">
              <a:off x="7041358" y="3631409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</p:cxnSp>
        <p:cxnSp>
          <p:nvCxnSpPr>
            <p:cNvPr id="50201" name="Conector reto 49"/>
            <p:cNvCxnSpPr>
              <a:cxnSpLocks noChangeShapeType="1"/>
            </p:cNvCxnSpPr>
            <p:nvPr/>
          </p:nvCxnSpPr>
          <p:spPr bwMode="auto">
            <a:xfrm rot="5400000">
              <a:off x="8855870" y="3112296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</p:cxnSp>
        <p:cxnSp>
          <p:nvCxnSpPr>
            <p:cNvPr id="50202" name="Conector reto 50"/>
            <p:cNvCxnSpPr>
              <a:cxnSpLocks noChangeShapeType="1"/>
            </p:cNvCxnSpPr>
            <p:nvPr/>
          </p:nvCxnSpPr>
          <p:spPr bwMode="auto">
            <a:xfrm rot="5400000">
              <a:off x="8908258" y="3117060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FF6600"/>
              </a:solidFill>
              <a:round/>
              <a:headEnd/>
              <a:tailEnd/>
            </a:ln>
          </p:spPr>
        </p:cxnSp>
        <p:cxnSp>
          <p:nvCxnSpPr>
            <p:cNvPr id="50203" name="Conector reto 51"/>
            <p:cNvCxnSpPr>
              <a:cxnSpLocks noChangeShapeType="1"/>
            </p:cNvCxnSpPr>
            <p:nvPr/>
          </p:nvCxnSpPr>
          <p:spPr bwMode="auto">
            <a:xfrm rot="5400000">
              <a:off x="8841581" y="4426747"/>
              <a:ext cx="147638" cy="114299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04" name="Conector reto 52"/>
            <p:cNvCxnSpPr>
              <a:cxnSpLocks noChangeShapeType="1"/>
            </p:cNvCxnSpPr>
            <p:nvPr/>
          </p:nvCxnSpPr>
          <p:spPr bwMode="auto">
            <a:xfrm rot="5400000">
              <a:off x="8951125" y="4431511"/>
              <a:ext cx="147638" cy="114299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05" name="Conector reto 53"/>
            <p:cNvCxnSpPr>
              <a:cxnSpLocks noChangeShapeType="1"/>
            </p:cNvCxnSpPr>
            <p:nvPr/>
          </p:nvCxnSpPr>
          <p:spPr bwMode="auto">
            <a:xfrm rot="5400000">
              <a:off x="8117681" y="4426748"/>
              <a:ext cx="147638" cy="114299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06" name="Conector reto 54"/>
            <p:cNvCxnSpPr>
              <a:cxnSpLocks noChangeShapeType="1"/>
            </p:cNvCxnSpPr>
            <p:nvPr/>
          </p:nvCxnSpPr>
          <p:spPr bwMode="auto">
            <a:xfrm rot="5400000">
              <a:off x="8227225" y="4431512"/>
              <a:ext cx="147638" cy="114299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07" name="Conector reto 55"/>
            <p:cNvCxnSpPr>
              <a:cxnSpLocks noChangeShapeType="1"/>
            </p:cNvCxnSpPr>
            <p:nvPr/>
          </p:nvCxnSpPr>
          <p:spPr bwMode="auto">
            <a:xfrm rot="5400000">
              <a:off x="6965156" y="4426748"/>
              <a:ext cx="147638" cy="114299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08" name="Conector reto 56"/>
            <p:cNvCxnSpPr>
              <a:cxnSpLocks noChangeShapeType="1"/>
            </p:cNvCxnSpPr>
            <p:nvPr/>
          </p:nvCxnSpPr>
          <p:spPr bwMode="auto">
            <a:xfrm rot="5400000">
              <a:off x="7074700" y="4431512"/>
              <a:ext cx="147638" cy="114299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09" name="Conector reto 57"/>
            <p:cNvCxnSpPr>
              <a:cxnSpLocks noChangeShapeType="1"/>
            </p:cNvCxnSpPr>
            <p:nvPr/>
          </p:nvCxnSpPr>
          <p:spPr bwMode="auto">
            <a:xfrm rot="5400000">
              <a:off x="6965158" y="2845596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</p:cxnSp>
        <p:cxnSp>
          <p:nvCxnSpPr>
            <p:cNvPr id="50210" name="Conector reto 58"/>
            <p:cNvCxnSpPr>
              <a:cxnSpLocks noChangeShapeType="1"/>
            </p:cNvCxnSpPr>
            <p:nvPr/>
          </p:nvCxnSpPr>
          <p:spPr bwMode="auto">
            <a:xfrm rot="5400000">
              <a:off x="7017546" y="2850360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</p:cxnSp>
        <p:cxnSp>
          <p:nvCxnSpPr>
            <p:cNvPr id="50211" name="Conector reto 59"/>
            <p:cNvCxnSpPr>
              <a:cxnSpLocks noChangeShapeType="1"/>
            </p:cNvCxnSpPr>
            <p:nvPr/>
          </p:nvCxnSpPr>
          <p:spPr bwMode="auto">
            <a:xfrm rot="5400000">
              <a:off x="8131971" y="2945610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</p:cxnSp>
        <p:cxnSp>
          <p:nvCxnSpPr>
            <p:cNvPr id="50212" name="Conector reto 60"/>
            <p:cNvCxnSpPr>
              <a:cxnSpLocks noChangeShapeType="1"/>
            </p:cNvCxnSpPr>
            <p:nvPr/>
          </p:nvCxnSpPr>
          <p:spPr bwMode="auto">
            <a:xfrm rot="5400000">
              <a:off x="8184359" y="2950374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</p:cxnSp>
        <p:cxnSp>
          <p:nvCxnSpPr>
            <p:cNvPr id="50213" name="Conector reto 61"/>
            <p:cNvCxnSpPr>
              <a:cxnSpLocks noChangeShapeType="1"/>
            </p:cNvCxnSpPr>
            <p:nvPr/>
          </p:nvCxnSpPr>
          <p:spPr bwMode="auto">
            <a:xfrm rot="5400000">
              <a:off x="8865396" y="2821786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</p:cxnSp>
        <p:cxnSp>
          <p:nvCxnSpPr>
            <p:cNvPr id="50214" name="Conector reto 62"/>
            <p:cNvCxnSpPr>
              <a:cxnSpLocks noChangeShapeType="1"/>
            </p:cNvCxnSpPr>
            <p:nvPr/>
          </p:nvCxnSpPr>
          <p:spPr bwMode="auto">
            <a:xfrm rot="5400000">
              <a:off x="8917784" y="2826550"/>
              <a:ext cx="147638" cy="114299"/>
            </a:xfrm>
            <a:prstGeom prst="line">
              <a:avLst/>
            </a:prstGeom>
            <a:noFill/>
            <a:ln w="19050" algn="ctr">
              <a:solidFill>
                <a:srgbClr val="66FFFF"/>
              </a:solidFill>
              <a:round/>
              <a:headEnd/>
              <a:tailEnd/>
            </a:ln>
          </p:spPr>
        </p:cxnSp>
        <p:grpSp>
          <p:nvGrpSpPr>
            <p:cNvPr id="50215" name="Grupo 68"/>
            <p:cNvGrpSpPr>
              <a:grpSpLocks/>
            </p:cNvGrpSpPr>
            <p:nvPr/>
          </p:nvGrpSpPr>
          <p:grpSpPr bwMode="auto">
            <a:xfrm>
              <a:off x="9244013" y="2528887"/>
              <a:ext cx="109537" cy="523875"/>
              <a:chOff x="9244013" y="2528887"/>
              <a:chExt cx="109537" cy="523875"/>
            </a:xfrm>
          </p:grpSpPr>
          <p:cxnSp>
            <p:nvCxnSpPr>
              <p:cNvPr id="50282" name="Conector reto 64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83" name="Conector reto 65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84" name="Conector reto 67"/>
              <p:cNvCxnSpPr>
                <a:cxnSpLocks noChangeShapeType="1"/>
                <a:endCxn id="50229" idx="0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16" name="Grupo 69"/>
            <p:cNvGrpSpPr>
              <a:grpSpLocks/>
            </p:cNvGrpSpPr>
            <p:nvPr/>
          </p:nvGrpSpPr>
          <p:grpSpPr bwMode="auto">
            <a:xfrm>
              <a:off x="8496301" y="2733675"/>
              <a:ext cx="157162" cy="619125"/>
              <a:chOff x="9244013" y="2528887"/>
              <a:chExt cx="109537" cy="523875"/>
            </a:xfrm>
          </p:grpSpPr>
          <p:cxnSp>
            <p:nvCxnSpPr>
              <p:cNvPr id="50279" name="Conector reto 70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80" name="Conector reto 71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81" name="Conector reto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17" name="Grupo 73"/>
            <p:cNvGrpSpPr>
              <a:grpSpLocks/>
            </p:cNvGrpSpPr>
            <p:nvPr/>
          </p:nvGrpSpPr>
          <p:grpSpPr bwMode="auto">
            <a:xfrm>
              <a:off x="8496301" y="2743200"/>
              <a:ext cx="157162" cy="338137"/>
              <a:chOff x="9244013" y="2528887"/>
              <a:chExt cx="109537" cy="523875"/>
            </a:xfrm>
          </p:grpSpPr>
          <p:cxnSp>
            <p:nvCxnSpPr>
              <p:cNvPr id="50276" name="Conector reto 74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77" name="Conector reto 75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78" name="Conector reto 76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18" name="Grupo 77"/>
            <p:cNvGrpSpPr>
              <a:grpSpLocks/>
            </p:cNvGrpSpPr>
            <p:nvPr/>
          </p:nvGrpSpPr>
          <p:grpSpPr bwMode="auto">
            <a:xfrm>
              <a:off x="7739063" y="2809875"/>
              <a:ext cx="157162" cy="476250"/>
              <a:chOff x="9244013" y="2528887"/>
              <a:chExt cx="109537" cy="523875"/>
            </a:xfrm>
          </p:grpSpPr>
          <p:cxnSp>
            <p:nvCxnSpPr>
              <p:cNvPr id="50273" name="Conector reto 78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74" name="Conector reto 79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75" name="Conector reto 80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19" name="Grupo 81"/>
            <p:cNvGrpSpPr>
              <a:grpSpLocks/>
            </p:cNvGrpSpPr>
            <p:nvPr/>
          </p:nvGrpSpPr>
          <p:grpSpPr bwMode="auto">
            <a:xfrm>
              <a:off x="6467476" y="2619375"/>
              <a:ext cx="157162" cy="347663"/>
              <a:chOff x="9244013" y="2528887"/>
              <a:chExt cx="109537" cy="523875"/>
            </a:xfrm>
          </p:grpSpPr>
          <p:cxnSp>
            <p:nvCxnSpPr>
              <p:cNvPr id="50270" name="Conector reto 82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71" name="Conector reto 83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72" name="Conector reto 84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20" name="Grupo 85"/>
            <p:cNvGrpSpPr>
              <a:grpSpLocks/>
            </p:cNvGrpSpPr>
            <p:nvPr/>
          </p:nvGrpSpPr>
          <p:grpSpPr bwMode="auto">
            <a:xfrm>
              <a:off x="6472238" y="3652838"/>
              <a:ext cx="157162" cy="276225"/>
              <a:chOff x="9244013" y="2528887"/>
              <a:chExt cx="109537" cy="523875"/>
            </a:xfrm>
          </p:grpSpPr>
          <p:cxnSp>
            <p:nvCxnSpPr>
              <p:cNvPr id="50267" name="Conector reto 86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8" name="Conector reto 87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9" name="Conector reto 88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21" name="Grupo 89"/>
            <p:cNvGrpSpPr>
              <a:grpSpLocks/>
            </p:cNvGrpSpPr>
            <p:nvPr/>
          </p:nvGrpSpPr>
          <p:grpSpPr bwMode="auto">
            <a:xfrm>
              <a:off x="6286501" y="4129088"/>
              <a:ext cx="157162" cy="276225"/>
              <a:chOff x="9244013" y="2528887"/>
              <a:chExt cx="109537" cy="523875"/>
            </a:xfrm>
          </p:grpSpPr>
          <p:cxnSp>
            <p:nvCxnSpPr>
              <p:cNvPr id="50264" name="Conector reto 90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5" name="Conector reto 91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6" name="Conector reto 92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22" name="Grupo 93"/>
            <p:cNvGrpSpPr>
              <a:grpSpLocks/>
            </p:cNvGrpSpPr>
            <p:nvPr/>
          </p:nvGrpSpPr>
          <p:grpSpPr bwMode="auto">
            <a:xfrm>
              <a:off x="6276976" y="3890963"/>
              <a:ext cx="157162" cy="238125"/>
              <a:chOff x="9244013" y="2528887"/>
              <a:chExt cx="109537" cy="523875"/>
            </a:xfrm>
          </p:grpSpPr>
          <p:cxnSp>
            <p:nvCxnSpPr>
              <p:cNvPr id="50261" name="Conector reto 94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2" name="Conector reto 95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3" name="Conector reto 96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23" name="Grupo 97"/>
            <p:cNvGrpSpPr>
              <a:grpSpLocks/>
            </p:cNvGrpSpPr>
            <p:nvPr/>
          </p:nvGrpSpPr>
          <p:grpSpPr bwMode="auto">
            <a:xfrm>
              <a:off x="7748588" y="3390901"/>
              <a:ext cx="157162" cy="271462"/>
              <a:chOff x="9244013" y="2528887"/>
              <a:chExt cx="109537" cy="523875"/>
            </a:xfrm>
          </p:grpSpPr>
          <p:cxnSp>
            <p:nvCxnSpPr>
              <p:cNvPr id="50258" name="Conector reto 98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59" name="Conector reto 99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60" name="Conector reto 100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50224" name="Grupo 101"/>
            <p:cNvGrpSpPr>
              <a:grpSpLocks/>
            </p:cNvGrpSpPr>
            <p:nvPr/>
          </p:nvGrpSpPr>
          <p:grpSpPr bwMode="auto">
            <a:xfrm>
              <a:off x="9229726" y="2990851"/>
              <a:ext cx="157162" cy="271462"/>
              <a:chOff x="9244013" y="2528887"/>
              <a:chExt cx="109537" cy="523875"/>
            </a:xfrm>
          </p:grpSpPr>
          <p:cxnSp>
            <p:nvCxnSpPr>
              <p:cNvPr id="50255" name="Conector reto 102"/>
              <p:cNvCxnSpPr>
                <a:cxnSpLocks noChangeShapeType="1"/>
              </p:cNvCxnSpPr>
              <p:nvPr/>
            </p:nvCxnSpPr>
            <p:spPr bwMode="auto">
              <a:xfrm>
                <a:off x="9244013" y="2533650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56" name="Conector reto 103"/>
              <p:cNvCxnSpPr>
                <a:cxnSpLocks noChangeShapeType="1"/>
              </p:cNvCxnSpPr>
              <p:nvPr/>
            </p:nvCxnSpPr>
            <p:spPr bwMode="auto">
              <a:xfrm>
                <a:off x="9244013" y="3043237"/>
                <a:ext cx="109537" cy="1588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0257" name="Conector reto 104"/>
              <p:cNvCxnSpPr>
                <a:cxnSpLocks noChangeShapeType="1"/>
              </p:cNvCxnSpPr>
              <p:nvPr/>
            </p:nvCxnSpPr>
            <p:spPr bwMode="auto">
              <a:xfrm rot="16200000" flipH="1">
                <a:off x="9035654" y="2789634"/>
                <a:ext cx="523875" cy="2382"/>
              </a:xfrm>
              <a:prstGeom prst="line">
                <a:avLst/>
              </a:prstGeom>
              <a:noFill/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sp>
          <p:nvSpPr>
            <p:cNvPr id="50225" name="Elipse 13"/>
            <p:cNvSpPr>
              <a:spLocks noChangeArrowheads="1"/>
            </p:cNvSpPr>
            <p:nvPr/>
          </p:nvSpPr>
          <p:spPr bwMode="auto">
            <a:xfrm>
              <a:off x="6300788" y="4214813"/>
              <a:ext cx="128587" cy="128587"/>
            </a:xfrm>
            <a:prstGeom prst="ellipse">
              <a:avLst/>
            </a:prstGeom>
            <a:solidFill>
              <a:srgbClr val="FF660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26" name="Elipse 14"/>
            <p:cNvSpPr>
              <a:spLocks noChangeArrowheads="1"/>
            </p:cNvSpPr>
            <p:nvPr/>
          </p:nvSpPr>
          <p:spPr bwMode="auto">
            <a:xfrm>
              <a:off x="6481763" y="3700463"/>
              <a:ext cx="128587" cy="128587"/>
            </a:xfrm>
            <a:prstGeom prst="ellipse">
              <a:avLst/>
            </a:prstGeom>
            <a:solidFill>
              <a:srgbClr val="FF660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27" name="Elipse 15"/>
            <p:cNvSpPr>
              <a:spLocks noChangeArrowheads="1"/>
            </p:cNvSpPr>
            <p:nvPr/>
          </p:nvSpPr>
          <p:spPr bwMode="auto">
            <a:xfrm>
              <a:off x="7748588" y="3443288"/>
              <a:ext cx="128587" cy="128587"/>
            </a:xfrm>
            <a:prstGeom prst="ellipse">
              <a:avLst/>
            </a:prstGeom>
            <a:solidFill>
              <a:srgbClr val="FF660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28" name="Elipse 16"/>
            <p:cNvSpPr>
              <a:spLocks noChangeArrowheads="1"/>
            </p:cNvSpPr>
            <p:nvPr/>
          </p:nvSpPr>
          <p:spPr bwMode="auto">
            <a:xfrm>
              <a:off x="8491538" y="3138488"/>
              <a:ext cx="128587" cy="128587"/>
            </a:xfrm>
            <a:prstGeom prst="ellipse">
              <a:avLst/>
            </a:prstGeom>
            <a:solidFill>
              <a:srgbClr val="FF660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29" name="Elipse 17"/>
            <p:cNvSpPr>
              <a:spLocks noChangeArrowheads="1"/>
            </p:cNvSpPr>
            <p:nvPr/>
          </p:nvSpPr>
          <p:spPr bwMode="auto">
            <a:xfrm>
              <a:off x="9234488" y="3052763"/>
              <a:ext cx="128587" cy="128587"/>
            </a:xfrm>
            <a:prstGeom prst="ellipse">
              <a:avLst/>
            </a:prstGeom>
            <a:solidFill>
              <a:srgbClr val="FF6600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30" name="Retângulo 18"/>
            <p:cNvSpPr>
              <a:spLocks noChangeArrowheads="1"/>
            </p:cNvSpPr>
            <p:nvPr/>
          </p:nvSpPr>
          <p:spPr bwMode="auto">
            <a:xfrm>
              <a:off x="6486525" y="2752725"/>
              <a:ext cx="114300" cy="76200"/>
            </a:xfrm>
            <a:prstGeom prst="rect">
              <a:avLst/>
            </a:prstGeom>
            <a:solidFill>
              <a:srgbClr val="66FFFF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31" name="Retângulo 19"/>
            <p:cNvSpPr>
              <a:spLocks noChangeArrowheads="1"/>
            </p:cNvSpPr>
            <p:nvPr/>
          </p:nvSpPr>
          <p:spPr bwMode="auto">
            <a:xfrm>
              <a:off x="7748587" y="3005137"/>
              <a:ext cx="114300" cy="76200"/>
            </a:xfrm>
            <a:prstGeom prst="rect">
              <a:avLst/>
            </a:prstGeom>
            <a:solidFill>
              <a:srgbClr val="66FFFF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32" name="Retângulo 20"/>
            <p:cNvSpPr>
              <a:spLocks noChangeArrowheads="1"/>
            </p:cNvSpPr>
            <p:nvPr/>
          </p:nvSpPr>
          <p:spPr bwMode="auto">
            <a:xfrm>
              <a:off x="8501062" y="2962275"/>
              <a:ext cx="114300" cy="76200"/>
            </a:xfrm>
            <a:prstGeom prst="rect">
              <a:avLst/>
            </a:prstGeom>
            <a:solidFill>
              <a:srgbClr val="66FFFF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33" name="Retângulo 21"/>
            <p:cNvSpPr>
              <a:spLocks noChangeArrowheads="1"/>
            </p:cNvSpPr>
            <p:nvPr/>
          </p:nvSpPr>
          <p:spPr bwMode="auto">
            <a:xfrm>
              <a:off x="9229725" y="2747962"/>
              <a:ext cx="114300" cy="76200"/>
            </a:xfrm>
            <a:prstGeom prst="rect">
              <a:avLst/>
            </a:prstGeom>
            <a:solidFill>
              <a:srgbClr val="66FFFF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sp>
          <p:nvSpPr>
            <p:cNvPr id="50234" name="Retângulo 22"/>
            <p:cNvSpPr>
              <a:spLocks noChangeArrowheads="1"/>
            </p:cNvSpPr>
            <p:nvPr/>
          </p:nvSpPr>
          <p:spPr bwMode="auto">
            <a:xfrm>
              <a:off x="6296025" y="4024312"/>
              <a:ext cx="114300" cy="76200"/>
            </a:xfrm>
            <a:prstGeom prst="rect">
              <a:avLst/>
            </a:prstGeom>
            <a:solidFill>
              <a:srgbClr val="66FFFF"/>
            </a:soli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prstShdw prst="shdw17" dist="17961" dir="2700000">
                <a:schemeClr val="bg2"/>
              </a:prstShdw>
            </a:effectLst>
          </p:spPr>
          <p:txBody>
            <a:bodyPr/>
            <a:lstStyle/>
            <a:p>
              <a:pPr eaLnBrk="0" hangingPunct="0"/>
              <a:endParaRPr lang="pt-BR" altLang="pt-BR"/>
            </a:p>
          </p:txBody>
        </p:sp>
        <p:cxnSp>
          <p:nvCxnSpPr>
            <p:cNvPr id="50235" name="Conector reto 109"/>
            <p:cNvCxnSpPr>
              <a:cxnSpLocks noChangeShapeType="1"/>
            </p:cNvCxnSpPr>
            <p:nvPr/>
          </p:nvCxnSpPr>
          <p:spPr bwMode="auto">
            <a:xfrm rot="10800000">
              <a:off x="5519737" y="4400550"/>
              <a:ext cx="100012" cy="1588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36" name="Conector reto 110"/>
            <p:cNvCxnSpPr>
              <a:cxnSpLocks noChangeShapeType="1"/>
            </p:cNvCxnSpPr>
            <p:nvPr/>
          </p:nvCxnSpPr>
          <p:spPr bwMode="auto">
            <a:xfrm rot="10800000">
              <a:off x="5519737" y="3914775"/>
              <a:ext cx="100012" cy="1588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37" name="Conector reto 111"/>
            <p:cNvCxnSpPr>
              <a:cxnSpLocks noChangeShapeType="1"/>
            </p:cNvCxnSpPr>
            <p:nvPr/>
          </p:nvCxnSpPr>
          <p:spPr bwMode="auto">
            <a:xfrm rot="10800000">
              <a:off x="5519737" y="3419475"/>
              <a:ext cx="100012" cy="1588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38" name="Conector reto 112"/>
            <p:cNvCxnSpPr>
              <a:cxnSpLocks noChangeShapeType="1"/>
            </p:cNvCxnSpPr>
            <p:nvPr/>
          </p:nvCxnSpPr>
          <p:spPr bwMode="auto">
            <a:xfrm rot="10800000">
              <a:off x="5519737" y="2914650"/>
              <a:ext cx="100012" cy="1588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39" name="Conector reto 113"/>
            <p:cNvCxnSpPr>
              <a:cxnSpLocks noChangeShapeType="1"/>
            </p:cNvCxnSpPr>
            <p:nvPr/>
          </p:nvCxnSpPr>
          <p:spPr bwMode="auto">
            <a:xfrm rot="10800000">
              <a:off x="5519737" y="2409829"/>
              <a:ext cx="100012" cy="1588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0240" name="Conector reto 114"/>
            <p:cNvCxnSpPr>
              <a:cxnSpLocks noChangeShapeType="1"/>
            </p:cNvCxnSpPr>
            <p:nvPr/>
          </p:nvCxnSpPr>
          <p:spPr bwMode="auto">
            <a:xfrm rot="10800000">
              <a:off x="5519737" y="1931986"/>
              <a:ext cx="100012" cy="1588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0241" name="CaixaDeTexto 115"/>
            <p:cNvSpPr txBox="1">
              <a:spLocks noChangeArrowheads="1"/>
            </p:cNvSpPr>
            <p:nvPr/>
          </p:nvSpPr>
          <p:spPr bwMode="auto">
            <a:xfrm>
              <a:off x="5033746" y="1766372"/>
              <a:ext cx="505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/>
                <a:t>0,6</a:t>
              </a:r>
            </a:p>
          </p:txBody>
        </p:sp>
        <p:sp>
          <p:nvSpPr>
            <p:cNvPr id="50242" name="CaixaDeTexto 116"/>
            <p:cNvSpPr txBox="1">
              <a:spLocks noChangeArrowheads="1"/>
            </p:cNvSpPr>
            <p:nvPr/>
          </p:nvSpPr>
          <p:spPr bwMode="auto">
            <a:xfrm>
              <a:off x="5033746" y="2191822"/>
              <a:ext cx="505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/>
                <a:t>0,5</a:t>
              </a:r>
            </a:p>
          </p:txBody>
        </p:sp>
        <p:sp>
          <p:nvSpPr>
            <p:cNvPr id="50243" name="CaixaDeTexto 117"/>
            <p:cNvSpPr txBox="1">
              <a:spLocks noChangeArrowheads="1"/>
            </p:cNvSpPr>
            <p:nvPr/>
          </p:nvSpPr>
          <p:spPr bwMode="auto">
            <a:xfrm>
              <a:off x="5033746" y="2720459"/>
              <a:ext cx="505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/>
                <a:t>0,4</a:t>
              </a:r>
            </a:p>
          </p:txBody>
        </p:sp>
        <p:sp>
          <p:nvSpPr>
            <p:cNvPr id="50244" name="CaixaDeTexto 118"/>
            <p:cNvSpPr txBox="1">
              <a:spLocks noChangeArrowheads="1"/>
            </p:cNvSpPr>
            <p:nvPr/>
          </p:nvSpPr>
          <p:spPr bwMode="auto">
            <a:xfrm>
              <a:off x="5033746" y="3263384"/>
              <a:ext cx="505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/>
                <a:t>0,3</a:t>
              </a:r>
            </a:p>
          </p:txBody>
        </p:sp>
        <p:sp>
          <p:nvSpPr>
            <p:cNvPr id="50245" name="CaixaDeTexto 119"/>
            <p:cNvSpPr txBox="1">
              <a:spLocks noChangeArrowheads="1"/>
            </p:cNvSpPr>
            <p:nvPr/>
          </p:nvSpPr>
          <p:spPr bwMode="auto">
            <a:xfrm>
              <a:off x="5033746" y="3706296"/>
              <a:ext cx="505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/>
                <a:t>0,2</a:t>
              </a:r>
            </a:p>
          </p:txBody>
        </p:sp>
        <p:sp>
          <p:nvSpPr>
            <p:cNvPr id="50246" name="CaixaDeTexto 120"/>
            <p:cNvSpPr txBox="1">
              <a:spLocks noChangeArrowheads="1"/>
            </p:cNvSpPr>
            <p:nvPr/>
          </p:nvSpPr>
          <p:spPr bwMode="auto">
            <a:xfrm>
              <a:off x="5033746" y="4220646"/>
              <a:ext cx="50526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BR" altLang="pt-BR" b="1"/>
                <a:t>0,1</a:t>
              </a:r>
            </a:p>
          </p:txBody>
        </p:sp>
        <p:sp>
          <p:nvSpPr>
            <p:cNvPr id="50247" name="CaixaDeTexto 121"/>
            <p:cNvSpPr txBox="1">
              <a:spLocks noChangeArrowheads="1"/>
            </p:cNvSpPr>
            <p:nvPr/>
          </p:nvSpPr>
          <p:spPr bwMode="auto">
            <a:xfrm>
              <a:off x="5648104" y="4477821"/>
              <a:ext cx="122341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/>
                <a:t>Antes de </a:t>
              </a:r>
            </a:p>
            <a:p>
              <a:pPr algn="ctr" eaLnBrk="0" hangingPunct="0"/>
              <a:r>
                <a:rPr lang="pt-BR" altLang="pt-BR" b="1"/>
                <a:t>30min</a:t>
              </a:r>
            </a:p>
          </p:txBody>
        </p:sp>
        <p:sp>
          <p:nvSpPr>
            <p:cNvPr id="50248" name="CaixaDeTexto 122"/>
            <p:cNvSpPr txBox="1">
              <a:spLocks noChangeArrowheads="1"/>
            </p:cNvSpPr>
            <p:nvPr/>
          </p:nvSpPr>
          <p:spPr bwMode="auto">
            <a:xfrm>
              <a:off x="7319741" y="4477821"/>
              <a:ext cx="58221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/>
                <a:t>12h</a:t>
              </a:r>
            </a:p>
          </p:txBody>
        </p:sp>
        <p:sp>
          <p:nvSpPr>
            <p:cNvPr id="50249" name="CaixaDeTexto 123"/>
            <p:cNvSpPr txBox="1">
              <a:spLocks noChangeArrowheads="1"/>
            </p:cNvSpPr>
            <p:nvPr/>
          </p:nvSpPr>
          <p:spPr bwMode="auto">
            <a:xfrm>
              <a:off x="8248428" y="4477821"/>
              <a:ext cx="58221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/>
                <a:t>24h</a:t>
              </a:r>
            </a:p>
          </p:txBody>
        </p:sp>
        <p:sp>
          <p:nvSpPr>
            <p:cNvPr id="50250" name="CaixaDeTexto 124"/>
            <p:cNvSpPr txBox="1">
              <a:spLocks noChangeArrowheads="1"/>
            </p:cNvSpPr>
            <p:nvPr/>
          </p:nvSpPr>
          <p:spPr bwMode="auto">
            <a:xfrm>
              <a:off x="9019953" y="4477821"/>
              <a:ext cx="44114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/>
                <a:t>48</a:t>
              </a:r>
            </a:p>
          </p:txBody>
        </p:sp>
        <p:sp>
          <p:nvSpPr>
            <p:cNvPr id="50251" name="CaixaDeTexto 125"/>
            <p:cNvSpPr txBox="1">
              <a:spLocks noChangeArrowheads="1"/>
            </p:cNvSpPr>
            <p:nvPr/>
          </p:nvSpPr>
          <p:spPr bwMode="auto">
            <a:xfrm>
              <a:off x="8568253" y="3377789"/>
              <a:ext cx="1181088" cy="366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>
                  <a:solidFill>
                    <a:srgbClr val="FFC000"/>
                  </a:solidFill>
                </a:rPr>
                <a:t>Surf +VM</a:t>
              </a:r>
            </a:p>
          </p:txBody>
        </p:sp>
        <p:sp>
          <p:nvSpPr>
            <p:cNvPr id="50252" name="CaixaDeTexto 126"/>
            <p:cNvSpPr txBox="1">
              <a:spLocks noChangeArrowheads="1"/>
            </p:cNvSpPr>
            <p:nvPr/>
          </p:nvSpPr>
          <p:spPr bwMode="auto">
            <a:xfrm>
              <a:off x="8795263" y="2064841"/>
              <a:ext cx="869941" cy="366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>
                  <a:solidFill>
                    <a:srgbClr val="66FFFF"/>
                  </a:solidFill>
                </a:rPr>
                <a:t>Insure</a:t>
              </a:r>
            </a:p>
          </p:txBody>
        </p:sp>
        <p:sp>
          <p:nvSpPr>
            <p:cNvPr id="50253" name="CaixaDeTexto 128"/>
            <p:cNvSpPr txBox="1">
              <a:spLocks noChangeArrowheads="1"/>
            </p:cNvSpPr>
            <p:nvPr/>
          </p:nvSpPr>
          <p:spPr bwMode="auto">
            <a:xfrm>
              <a:off x="5919570" y="2191822"/>
              <a:ext cx="9092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>
                  <a:solidFill>
                    <a:srgbClr val="66FFFF"/>
                  </a:solidFill>
                </a:rPr>
                <a:t>p&lt;0,01</a:t>
              </a:r>
            </a:p>
          </p:txBody>
        </p:sp>
        <p:sp>
          <p:nvSpPr>
            <p:cNvPr id="50254" name="CaixaDeTexto 129"/>
            <p:cNvSpPr txBox="1">
              <a:spLocks noChangeArrowheads="1"/>
            </p:cNvSpPr>
            <p:nvPr/>
          </p:nvSpPr>
          <p:spPr bwMode="auto">
            <a:xfrm>
              <a:off x="7348320" y="2376488"/>
              <a:ext cx="92204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pt-BR" altLang="pt-BR" b="1">
                  <a:solidFill>
                    <a:srgbClr val="66FFFF"/>
                  </a:solidFill>
                </a:rPr>
                <a:t>P=0,02</a:t>
              </a:r>
            </a:p>
          </p:txBody>
        </p:sp>
      </p:grpSp>
      <p:sp>
        <p:nvSpPr>
          <p:cNvPr id="50181" name="Espaço Reservado para Conteúdo 5"/>
          <p:cNvSpPr txBox="1">
            <a:spLocks/>
          </p:cNvSpPr>
          <p:nvPr/>
        </p:nvSpPr>
        <p:spPr bwMode="auto">
          <a:xfrm>
            <a:off x="325438" y="3529013"/>
            <a:ext cx="4346575" cy="2528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</a:pPr>
            <a:r>
              <a:rPr lang="pt-BR" altLang="pt-BR" sz="2000" b="1">
                <a:solidFill>
                  <a:schemeClr val="accent1"/>
                </a:solidFill>
              </a:rPr>
              <a:t>Dani et al (2004)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pt-BR" altLang="pt-BR" sz="2000" b="1">
                <a:solidFill>
                  <a:schemeClr val="tx2"/>
                </a:solidFill>
              </a:rPr>
              <a:t>Técnica:    INSURE </a:t>
            </a:r>
            <a:r>
              <a:rPr lang="pt-BR" altLang="pt-BR" sz="2000" b="1"/>
              <a:t>(</a:t>
            </a:r>
            <a:r>
              <a:rPr lang="pt-BR" altLang="pt-BR" sz="2000" b="1">
                <a:solidFill>
                  <a:schemeClr val="tx2"/>
                </a:solidFill>
              </a:rPr>
              <a:t>IN</a:t>
            </a:r>
            <a:r>
              <a:rPr lang="pt-BR" altLang="pt-BR" sz="2000" b="1"/>
              <a:t>tubation,</a:t>
            </a:r>
            <a:r>
              <a:rPr lang="pt-BR" altLang="pt-BR" sz="2000" b="1">
                <a:solidFill>
                  <a:schemeClr val="accent1"/>
                </a:solidFill>
              </a:rPr>
              <a:t> </a:t>
            </a:r>
            <a:r>
              <a:rPr lang="pt-BR" altLang="pt-BR" sz="2000" b="1">
                <a:solidFill>
                  <a:schemeClr val="tx2"/>
                </a:solidFill>
              </a:rPr>
              <a:t>SUR</a:t>
            </a:r>
            <a:r>
              <a:rPr lang="pt-BR" altLang="pt-BR" sz="2000" b="1"/>
              <a:t>factant</a:t>
            </a:r>
            <a:r>
              <a:rPr lang="pt-BR" altLang="pt-BR" sz="2000" b="1">
                <a:solidFill>
                  <a:schemeClr val="accent1"/>
                </a:solidFill>
              </a:rPr>
              <a:t> </a:t>
            </a:r>
            <a:r>
              <a:rPr lang="pt-BR" altLang="pt-BR" sz="2000" b="1">
                <a:solidFill>
                  <a:schemeClr val="tx2"/>
                </a:solidFill>
              </a:rPr>
              <a:t>E</a:t>
            </a:r>
            <a:r>
              <a:rPr lang="pt-BR" altLang="pt-BR" sz="2000" b="1"/>
              <a:t>xtubation)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pt-BR" altLang="pt-BR" sz="2000" b="1"/>
              <a:t>Necessidade de  Ventilação Mecânica foi reduzida em</a:t>
            </a:r>
            <a:r>
              <a:rPr lang="pt-BR" altLang="pt-BR" sz="2000" b="1">
                <a:solidFill>
                  <a:schemeClr val="accent1"/>
                </a:solidFill>
              </a:rPr>
              <a:t> 50%. 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</a:pPr>
            <a:endParaRPr lang="pt-BR" altLang="pt-BR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 smtClean="0"/>
          </a:p>
        </p:txBody>
      </p:sp>
      <p:pic>
        <p:nvPicPr>
          <p:cNvPr id="5120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25513" y="1104900"/>
            <a:ext cx="8526462" cy="53197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465138"/>
            <a:ext cx="9318625" cy="673100"/>
          </a:xfrm>
        </p:spPr>
        <p:txBody>
          <a:bodyPr/>
          <a:lstStyle/>
          <a:p>
            <a:pPr>
              <a:defRPr/>
            </a:pPr>
            <a:r>
              <a:rPr lang="pt-BR" sz="33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 Exógeno</a:t>
            </a:r>
          </a:p>
        </p:txBody>
      </p:sp>
      <p:sp>
        <p:nvSpPr>
          <p:cNvPr id="52227" name="Rectangle 2"/>
          <p:cNvSpPr txBox="1">
            <a:spLocks noChangeArrowheads="1"/>
          </p:cNvSpPr>
          <p:nvPr/>
        </p:nvSpPr>
        <p:spPr bwMode="auto">
          <a:xfrm>
            <a:off x="484188" y="603250"/>
            <a:ext cx="9318625" cy="5281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r>
              <a:rPr lang="pt-BR" altLang="pt-BR" sz="2800" b="1" i="1">
                <a:solidFill>
                  <a:schemeClr val="accent1"/>
                </a:solidFill>
              </a:rPr>
              <a:t>Critérios de Indicação:</a:t>
            </a:r>
          </a:p>
          <a:p>
            <a:endParaRPr lang="pt-BR" altLang="pt-BR" sz="2400" b="1" i="1">
              <a:solidFill>
                <a:schemeClr val="accent1"/>
              </a:solidFill>
            </a:endParaRPr>
          </a:p>
          <a:p>
            <a:r>
              <a:rPr lang="pt-BR" altLang="pt-BR" sz="2800" b="1" i="1"/>
              <a:t>Administrar o surfactante o mais precocemente possível, nas primeiras horas de vida e antes de completar a 24ª. hora. </a:t>
            </a:r>
          </a:p>
          <a:p>
            <a:r>
              <a:rPr lang="pt-BR" altLang="pt-BR" sz="2800" b="1" i="1"/>
              <a:t>	</a:t>
            </a:r>
            <a:r>
              <a:rPr lang="pt-BR" altLang="pt-BR" sz="2800" b="1" i="1" u="sng">
                <a:solidFill>
                  <a:schemeClr val="accent1"/>
                </a:solidFill>
              </a:rPr>
              <a:t>RN pré-termo IG ≤ 28 semanas-</a:t>
            </a:r>
            <a:r>
              <a:rPr lang="pt-BR" altLang="pt-BR" sz="2800" b="1" i="1" u="sng"/>
              <a:t>Profilático</a:t>
            </a:r>
            <a:r>
              <a:rPr lang="pt-BR" altLang="pt-BR" sz="2800" b="1" i="1"/>
              <a:t> (15 a 20 minutos de vida)</a:t>
            </a:r>
          </a:p>
          <a:p>
            <a:r>
              <a:rPr lang="pt-BR" altLang="pt-BR" sz="2800" b="1" i="1"/>
              <a:t>	</a:t>
            </a:r>
            <a:endParaRPr lang="pt-BR" altLang="pt-BR" sz="2800" b="1" i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465138"/>
            <a:ext cx="9318625" cy="673100"/>
          </a:xfrm>
        </p:spPr>
        <p:txBody>
          <a:bodyPr/>
          <a:lstStyle/>
          <a:p>
            <a:pPr>
              <a:defRPr/>
            </a:pPr>
            <a:r>
              <a:rPr lang="pt-BR" sz="33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 Exógeno</a:t>
            </a:r>
          </a:p>
        </p:txBody>
      </p:sp>
      <p:sp>
        <p:nvSpPr>
          <p:cNvPr id="53251" name="Rectangle 2"/>
          <p:cNvSpPr txBox="1">
            <a:spLocks noChangeArrowheads="1"/>
          </p:cNvSpPr>
          <p:nvPr/>
        </p:nvSpPr>
        <p:spPr bwMode="auto">
          <a:xfrm>
            <a:off x="484188" y="0"/>
            <a:ext cx="9318625" cy="6405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r>
              <a:rPr lang="pt-BR" altLang="pt-BR" sz="2800" b="1" i="1">
                <a:solidFill>
                  <a:schemeClr val="tx2"/>
                </a:solidFill>
              </a:rPr>
              <a:t>Critérios de Indicação:</a:t>
            </a:r>
          </a:p>
          <a:p>
            <a:r>
              <a:rPr lang="pt-BR" altLang="pt-BR" sz="2400" b="1" i="1"/>
              <a:t>	</a:t>
            </a:r>
            <a:r>
              <a:rPr lang="pt-BR" altLang="pt-BR" sz="2800" b="1" i="1" u="sng"/>
              <a:t>RN pré-termo IG ≥ 28 semanas com IR progressiva-</a:t>
            </a:r>
            <a:r>
              <a:rPr lang="pt-BR" altLang="pt-BR" sz="2800" b="1" i="1"/>
              <a:t> necessitando de FiO2 ≥ 40%  para manter PaO2  ≥ 50 mmHg e/ou saturação &gt; 90%, evoluindo com piora clínica, radiológica e gasométrica. </a:t>
            </a:r>
          </a:p>
          <a:p>
            <a:r>
              <a:rPr lang="pt-BR" altLang="pt-BR" sz="2800" b="1" i="1">
                <a:solidFill>
                  <a:schemeClr val="tx2"/>
                </a:solidFill>
              </a:rPr>
              <a:t>Nesse caso deverá receber surfactante(</a:t>
            </a:r>
            <a:r>
              <a:rPr lang="pt-BR" altLang="pt-BR" sz="2800" b="1" i="1" u="sng">
                <a:solidFill>
                  <a:schemeClr val="tx2"/>
                </a:solidFill>
              </a:rPr>
              <a:t>Tratamento)</a:t>
            </a:r>
            <a:r>
              <a:rPr lang="pt-BR" altLang="pt-BR" sz="2800" b="1" i="1">
                <a:solidFill>
                  <a:schemeClr val="tx2"/>
                </a:solidFill>
              </a:rPr>
              <a:t> e, se possível, ser extubado o mais precocemente possível e colocado no CPAP.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465138"/>
            <a:ext cx="9318625" cy="673100"/>
          </a:xfrm>
        </p:spPr>
        <p:txBody>
          <a:bodyPr/>
          <a:lstStyle/>
          <a:p>
            <a:pPr>
              <a:defRPr/>
            </a:pPr>
            <a:r>
              <a:rPr lang="pt-BR" sz="33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Surfactante Exógeno</a:t>
            </a:r>
          </a:p>
        </p:txBody>
      </p:sp>
      <p:sp>
        <p:nvSpPr>
          <p:cNvPr id="54275" name="Rectangle 2"/>
          <p:cNvSpPr txBox="1">
            <a:spLocks noChangeArrowheads="1"/>
          </p:cNvSpPr>
          <p:nvPr/>
        </p:nvSpPr>
        <p:spPr bwMode="auto">
          <a:xfrm>
            <a:off x="484188" y="603250"/>
            <a:ext cx="9318625" cy="5281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endParaRPr lang="pt-BR" altLang="pt-BR" sz="2400" b="1" i="1">
              <a:solidFill>
                <a:schemeClr val="tx2"/>
              </a:solidFill>
            </a:endParaRPr>
          </a:p>
        </p:txBody>
      </p:sp>
      <p:sp>
        <p:nvSpPr>
          <p:cNvPr id="171012" name="Text Box 4"/>
          <p:cNvSpPr txBox="1">
            <a:spLocks noChangeArrowheads="1"/>
          </p:cNvSpPr>
          <p:nvPr/>
        </p:nvSpPr>
        <p:spPr bwMode="auto">
          <a:xfrm>
            <a:off x="0" y="1157288"/>
            <a:ext cx="10287000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pt-BR" dirty="0"/>
              <a:t> </a:t>
            </a:r>
            <a:r>
              <a:rPr lang="pt-BR" sz="2400" b="1" dirty="0">
                <a:solidFill>
                  <a:schemeClr val="accent1"/>
                </a:solidFill>
              </a:rPr>
              <a:t>Dose de Tratamento:</a:t>
            </a:r>
          </a:p>
          <a:p>
            <a:pPr>
              <a:defRPr/>
            </a:pPr>
            <a:endParaRPr lang="pt-BR" sz="2400" b="1" dirty="0">
              <a:solidFill>
                <a:schemeClr val="accent1"/>
              </a:solidFill>
            </a:endParaRPr>
          </a:p>
          <a:p>
            <a:pPr>
              <a:defRPr/>
            </a:pPr>
            <a:r>
              <a:rPr lang="pt-BR" sz="2400" dirty="0"/>
              <a:t>A dose inicial recomendada é de 100 a 200 </a:t>
            </a:r>
            <a:r>
              <a:rPr lang="pt-BR" sz="2400" dirty="0" err="1"/>
              <a:t>mg</a:t>
            </a:r>
            <a:r>
              <a:rPr lang="pt-BR" sz="2400" dirty="0"/>
              <a:t>/kg de surfactante exógeno. </a:t>
            </a:r>
          </a:p>
          <a:p>
            <a:pPr>
              <a:defRPr/>
            </a:pPr>
            <a:endParaRPr lang="pt-BR" sz="2400" dirty="0"/>
          </a:p>
          <a:p>
            <a:pPr>
              <a:defRPr/>
            </a:pPr>
            <a:r>
              <a:rPr lang="pt-BR" sz="2400" dirty="0">
                <a:solidFill>
                  <a:schemeClr val="tx2"/>
                </a:solidFill>
              </a:rPr>
              <a:t>Dose inicial de Surfactante </a:t>
            </a:r>
            <a:r>
              <a:rPr lang="pt-BR" sz="2400" dirty="0" err="1">
                <a:solidFill>
                  <a:schemeClr val="tx2"/>
                </a:solidFill>
              </a:rPr>
              <a:t>Porcino</a:t>
            </a:r>
            <a:r>
              <a:rPr lang="pt-BR" sz="2400" dirty="0">
                <a:solidFill>
                  <a:schemeClr val="tx2"/>
                </a:solidFill>
              </a:rPr>
              <a:t> (</a:t>
            </a:r>
            <a:r>
              <a:rPr lang="pt-BR" sz="2400" dirty="0" err="1">
                <a:solidFill>
                  <a:schemeClr val="tx2"/>
                </a:solidFill>
              </a:rPr>
              <a:t>Poractant</a:t>
            </a:r>
            <a:r>
              <a:rPr lang="pt-BR" sz="2400" dirty="0">
                <a:solidFill>
                  <a:schemeClr val="tx2"/>
                </a:solidFill>
              </a:rPr>
              <a:t> </a:t>
            </a:r>
            <a:r>
              <a:rPr lang="pt-BR" sz="2400" dirty="0" err="1">
                <a:solidFill>
                  <a:schemeClr val="tx2"/>
                </a:solidFill>
              </a:rPr>
              <a:t>alfa-Curosurf</a:t>
            </a:r>
            <a:r>
              <a:rPr lang="pt-BR" sz="2400" dirty="0">
                <a:solidFill>
                  <a:schemeClr val="tx2"/>
                </a:solidFill>
              </a:rPr>
              <a:t>®) </a:t>
            </a:r>
          </a:p>
          <a:p>
            <a:pPr>
              <a:defRPr/>
            </a:pPr>
            <a:r>
              <a:rPr lang="pt-BR" sz="2400" dirty="0">
                <a:solidFill>
                  <a:schemeClr val="tx2"/>
                </a:solidFill>
              </a:rPr>
              <a:t>de 200mg/Kg (2,5 ml/kg) é melhor que 100mg/Kg do Bovino (4ml/kg) </a:t>
            </a:r>
          </a:p>
          <a:p>
            <a:pPr>
              <a:defRPr/>
            </a:pPr>
            <a:r>
              <a:rPr lang="pt-BR" sz="2400" dirty="0">
                <a:solidFill>
                  <a:schemeClr val="tx2"/>
                </a:solidFill>
              </a:rPr>
              <a:t> ou do </a:t>
            </a:r>
            <a:r>
              <a:rPr lang="pt-BR" sz="2400" dirty="0" err="1">
                <a:solidFill>
                  <a:schemeClr val="tx2"/>
                </a:solidFill>
              </a:rPr>
              <a:t>Porcino</a:t>
            </a:r>
            <a:r>
              <a:rPr lang="pt-BR" sz="2400" dirty="0">
                <a:solidFill>
                  <a:schemeClr val="tx2"/>
                </a:solidFill>
              </a:rPr>
              <a:t> (1,25ml/kg). </a:t>
            </a:r>
          </a:p>
          <a:p>
            <a:pPr>
              <a:defRPr/>
            </a:pPr>
            <a:endParaRPr lang="pt-BR" sz="2400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pt-BR" sz="2400" dirty="0"/>
              <a:t> </a:t>
            </a:r>
            <a:r>
              <a:rPr lang="pt-BR" sz="2400" dirty="0">
                <a:solidFill>
                  <a:schemeClr val="tx2"/>
                </a:solidFill>
              </a:rPr>
              <a:t>Uma 2ª. ou 3ª. dose podem ser administradas se há evidencia de </a:t>
            </a:r>
          </a:p>
          <a:p>
            <a:pPr>
              <a:defRPr/>
            </a:pPr>
            <a:r>
              <a:rPr lang="pt-BR" sz="2400" dirty="0">
                <a:solidFill>
                  <a:schemeClr val="tx2"/>
                </a:solidFill>
              </a:rPr>
              <a:t>IR progressiva &gt; concentrações de oxigênio e/ou necessidade de intubação em VM (FiO2 &gt;40%, PaO2  &gt;50, Sat O2 &gt;90%, </a:t>
            </a:r>
          </a:p>
          <a:p>
            <a:pPr>
              <a:defRPr/>
            </a:pPr>
            <a:r>
              <a:rPr lang="pt-BR" sz="2400" dirty="0">
                <a:solidFill>
                  <a:schemeClr val="tx2"/>
                </a:solidFill>
              </a:rPr>
              <a:t>relação PaO2/PAO2 de 0,33), </a:t>
            </a:r>
            <a:r>
              <a:rPr lang="pt-BR" sz="2400" dirty="0">
                <a:solidFill>
                  <a:srgbClr val="FFC000"/>
                </a:solidFill>
              </a:rPr>
              <a:t>sendo recomendada a dose  de 100mg/kg.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328613" y="334963"/>
            <a:ext cx="9744075" cy="682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Sobrevivência</a:t>
            </a:r>
          </a:p>
          <a:p>
            <a:pPr algn="ctr">
              <a:defRPr/>
            </a:pPr>
            <a:r>
              <a:rPr lang="pt-BR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(55 UTI Neonatais China) </a:t>
            </a: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3984625" y="998538"/>
            <a:ext cx="2841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>
              <a:lnSpc>
                <a:spcPct val="130000"/>
              </a:lnSpc>
              <a:buFontTx/>
              <a:buChar char="•"/>
            </a:pPr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3709988" y="1925638"/>
            <a:ext cx="1155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(n=1075)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6310313" y="1925638"/>
            <a:ext cx="1155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(n=1441)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5302" name="Rectangle 10"/>
          <p:cNvSpPr>
            <a:spLocks noChangeArrowheads="1"/>
          </p:cNvSpPr>
          <p:nvPr/>
        </p:nvSpPr>
        <p:spPr bwMode="auto">
          <a:xfrm>
            <a:off x="593725" y="2528888"/>
            <a:ext cx="422275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200" b="1">
                <a:solidFill>
                  <a:srgbClr val="FFFF00"/>
                </a:solidFill>
              </a:rPr>
              <a:t> </a:t>
            </a:r>
            <a:r>
              <a:rPr lang="pt-BR" altLang="pt-BR" sz="2400" b="1">
                <a:solidFill>
                  <a:srgbClr val="FFFF00"/>
                </a:solidFill>
              </a:rPr>
              <a:t>30</a:t>
            </a:r>
          </a:p>
          <a:p>
            <a:pPr eaLnBrk="0" hangingPunct="0"/>
            <a:r>
              <a:rPr lang="pt-BR" altLang="pt-BR" sz="2400" b="1">
                <a:solidFill>
                  <a:srgbClr val="FFFF00"/>
                </a:solidFill>
                <a:latin typeface="Times New Roman" pitchFamily="18" charset="0"/>
              </a:rPr>
              <a:t> 31</a:t>
            </a:r>
          </a:p>
          <a:p>
            <a:pPr eaLnBrk="0" hangingPunct="0"/>
            <a:r>
              <a:rPr lang="pt-BR" altLang="pt-BR" sz="2400" b="1">
                <a:solidFill>
                  <a:srgbClr val="FFFF00"/>
                </a:solidFill>
                <a:latin typeface="Times New Roman" pitchFamily="18" charset="0"/>
              </a:rPr>
              <a:t> 32</a:t>
            </a:r>
          </a:p>
          <a:p>
            <a:pPr eaLnBrk="0" hangingPunct="0"/>
            <a:r>
              <a:rPr lang="pt-BR" altLang="pt-BR" sz="2400" b="1">
                <a:solidFill>
                  <a:srgbClr val="FFFF00"/>
                </a:solidFill>
                <a:latin typeface="Times New Roman" pitchFamily="18" charset="0"/>
              </a:rPr>
              <a:t> 33</a:t>
            </a:r>
          </a:p>
          <a:p>
            <a:pPr eaLnBrk="0" hangingPunct="0"/>
            <a:r>
              <a:rPr lang="pt-BR" altLang="pt-BR" sz="2400" b="1">
                <a:solidFill>
                  <a:srgbClr val="FFFF00"/>
                </a:solidFill>
                <a:latin typeface="Times New Roman" pitchFamily="18" charset="0"/>
              </a:rPr>
              <a:t> 34</a:t>
            </a:r>
            <a:endParaRPr lang="pt-BR" altLang="pt-BR" sz="2400">
              <a:solidFill>
                <a:srgbClr val="FFCC66"/>
              </a:solidFill>
              <a:latin typeface="Times New Roman" pitchFamily="18" charset="0"/>
            </a:endParaRPr>
          </a:p>
        </p:txBody>
      </p:sp>
      <p:sp>
        <p:nvSpPr>
          <p:cNvPr id="55303" name="Rectangle 11"/>
          <p:cNvSpPr>
            <a:spLocks noChangeArrowheads="1"/>
          </p:cNvSpPr>
          <p:nvPr/>
        </p:nvSpPr>
        <p:spPr bwMode="auto">
          <a:xfrm>
            <a:off x="3441700" y="2528888"/>
            <a:ext cx="1677988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2400" b="1">
                <a:solidFill>
                  <a:srgbClr val="FFC000"/>
                </a:solidFill>
              </a:rPr>
              <a:t>154 (74,0%)</a:t>
            </a:r>
          </a:p>
          <a:p>
            <a:pPr eaLnBrk="0" hangingPunct="0"/>
            <a:r>
              <a:rPr lang="pt-BR" altLang="pt-BR" sz="2400" b="1">
                <a:solidFill>
                  <a:srgbClr val="FFC000"/>
                </a:solidFill>
              </a:rPr>
              <a:t>198 (83,3%)</a:t>
            </a:r>
          </a:p>
          <a:p>
            <a:pPr eaLnBrk="0" hangingPunct="0"/>
            <a:r>
              <a:rPr lang="pt-BR" altLang="pt-BR" sz="2400" b="1">
                <a:solidFill>
                  <a:srgbClr val="FFC000"/>
                </a:solidFill>
              </a:rPr>
              <a:t>214 (89,2%)</a:t>
            </a:r>
          </a:p>
          <a:p>
            <a:pPr eaLnBrk="0" hangingPunct="0"/>
            <a:r>
              <a:rPr lang="pt-BR" altLang="pt-BR" sz="2400" b="1">
                <a:solidFill>
                  <a:srgbClr val="FFC000"/>
                </a:solidFill>
              </a:rPr>
              <a:t>137 (89,0%)</a:t>
            </a:r>
          </a:p>
          <a:p>
            <a:pPr eaLnBrk="0" hangingPunct="0"/>
            <a:r>
              <a:rPr lang="pt-BR" altLang="pt-BR" sz="2400" b="1">
                <a:solidFill>
                  <a:srgbClr val="FFC000"/>
                </a:solidFill>
              </a:rPr>
              <a:t>133 (91,7%)</a:t>
            </a:r>
            <a:endParaRPr lang="pt-BR" altLang="pt-BR" sz="2400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36873" name="Rectangle 12"/>
          <p:cNvSpPr>
            <a:spLocks noChangeArrowheads="1"/>
          </p:cNvSpPr>
          <p:nvPr/>
        </p:nvSpPr>
        <p:spPr bwMode="auto">
          <a:xfrm>
            <a:off x="6323013" y="2546350"/>
            <a:ext cx="2936875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>
              <a:defRPr/>
            </a:pP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142 (64,1%)</a:t>
            </a:r>
          </a:p>
          <a:p>
            <a:pPr eaLnBrk="0" hangingPunct="0">
              <a:defRPr/>
            </a:pP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199 (74,8%)</a:t>
            </a:r>
          </a:p>
          <a:p>
            <a:pPr eaLnBrk="0" hangingPunct="0">
              <a:defRPr/>
            </a:pP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295 (77,2%)</a:t>
            </a:r>
          </a:p>
          <a:p>
            <a:pPr eaLnBrk="0" hangingPunct="0">
              <a:defRPr/>
            </a:pP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323 (85,0%)</a:t>
            </a:r>
          </a:p>
          <a:p>
            <a:pPr eaLnBrk="0" hangingPunct="0">
              <a:defRPr/>
            </a:pP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336 (84,8%</a:t>
            </a:r>
            <a:r>
              <a:rPr lang="pt-BR" sz="22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)</a:t>
            </a:r>
            <a:endParaRPr lang="pt-BR" sz="2200" dirty="0">
              <a:solidFill>
                <a:schemeClr val="tx2">
                  <a:lumMod val="20000"/>
                  <a:lumOff val="8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55305" name="Rectangle 17"/>
          <p:cNvSpPr>
            <a:spLocks noChangeArrowheads="1"/>
          </p:cNvSpPr>
          <p:nvPr/>
        </p:nvSpPr>
        <p:spPr bwMode="auto">
          <a:xfrm>
            <a:off x="5537200" y="3360738"/>
            <a:ext cx="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endParaRPr lang="pt-BR" altLang="pt-BR" sz="2200">
              <a:latin typeface="Times New Roman" pitchFamily="18" charset="0"/>
            </a:endParaRPr>
          </a:p>
        </p:txBody>
      </p:sp>
      <p:sp>
        <p:nvSpPr>
          <p:cNvPr id="55306" name="Rectangle 18"/>
          <p:cNvSpPr>
            <a:spLocks noChangeArrowheads="1"/>
          </p:cNvSpPr>
          <p:nvPr/>
        </p:nvSpPr>
        <p:spPr bwMode="auto">
          <a:xfrm>
            <a:off x="3054350" y="1576388"/>
            <a:ext cx="2162175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pt-BR" altLang="pt-BR" sz="2200" b="1">
                <a:solidFill>
                  <a:srgbClr val="FFFF00"/>
                </a:solidFill>
              </a:rPr>
              <a:t>com surfactante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5307" name="Rectangle 19"/>
          <p:cNvSpPr>
            <a:spLocks noChangeArrowheads="1"/>
          </p:cNvSpPr>
          <p:nvPr/>
        </p:nvSpPr>
        <p:spPr bwMode="auto">
          <a:xfrm>
            <a:off x="5300663" y="1576388"/>
            <a:ext cx="2873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pt-BR" altLang="pt-BR" sz="2200" b="1">
                <a:solidFill>
                  <a:srgbClr val="FFFF00"/>
                </a:solidFill>
              </a:rPr>
              <a:t>         sem surfactante</a:t>
            </a:r>
            <a:endParaRPr lang="pt-BR" altLang="pt-BR" sz="2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5308" name="Line 20"/>
          <p:cNvSpPr>
            <a:spLocks noChangeShapeType="1"/>
          </p:cNvSpPr>
          <p:nvPr/>
        </p:nvSpPr>
        <p:spPr bwMode="auto">
          <a:xfrm>
            <a:off x="558800" y="1225550"/>
            <a:ext cx="9132888" cy="0"/>
          </a:xfrm>
          <a:prstGeom prst="line">
            <a:avLst/>
          </a:prstGeom>
          <a:noFill/>
          <a:ln w="38100">
            <a:solidFill>
              <a:srgbClr val="FF9933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endParaRPr lang="pt-BR"/>
          </a:p>
        </p:txBody>
      </p:sp>
      <p:sp>
        <p:nvSpPr>
          <p:cNvPr id="55309" name="Line 21"/>
          <p:cNvSpPr>
            <a:spLocks noChangeShapeType="1"/>
          </p:cNvSpPr>
          <p:nvPr/>
        </p:nvSpPr>
        <p:spPr bwMode="auto">
          <a:xfrm>
            <a:off x="547688" y="2332038"/>
            <a:ext cx="9132887" cy="0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endParaRPr lang="pt-BR"/>
          </a:p>
        </p:txBody>
      </p:sp>
      <p:sp>
        <p:nvSpPr>
          <p:cNvPr id="55310" name="Rectangle 5"/>
          <p:cNvSpPr>
            <a:spLocks noChangeArrowheads="1"/>
          </p:cNvSpPr>
          <p:nvPr/>
        </p:nvSpPr>
        <p:spPr bwMode="auto">
          <a:xfrm>
            <a:off x="3348038" y="5730875"/>
            <a:ext cx="69389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altLang="pt-BR" sz="1600" b="1" i="1"/>
              <a:t>Wang H;Gao X; Liu C; Yan C; Bo Sun et al. </a:t>
            </a:r>
            <a:r>
              <a:rPr lang="pt-BR" altLang="pt-BR" sz="1600" b="1" i="1">
                <a:solidFill>
                  <a:srgbClr val="FFFF00"/>
                </a:solidFill>
              </a:rPr>
              <a:t>Pediatrics February 2012</a:t>
            </a:r>
          </a:p>
        </p:txBody>
      </p:sp>
      <p:sp>
        <p:nvSpPr>
          <p:cNvPr id="55311" name="CaixaDeTexto 21"/>
          <p:cNvSpPr txBox="1">
            <a:spLocks noChangeArrowheads="1"/>
          </p:cNvSpPr>
          <p:nvPr/>
        </p:nvSpPr>
        <p:spPr bwMode="auto">
          <a:xfrm>
            <a:off x="541338" y="1236663"/>
            <a:ext cx="20605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000" b="1">
                <a:solidFill>
                  <a:srgbClr val="FFFF00"/>
                </a:solidFill>
              </a:rPr>
              <a:t>Idade Gestacional</a:t>
            </a:r>
          </a:p>
          <a:p>
            <a:r>
              <a:rPr lang="pt-BR" altLang="pt-BR" sz="2000" b="1">
                <a:solidFill>
                  <a:srgbClr val="FFFF00"/>
                </a:solidFill>
              </a:rPr>
              <a:t>(semanas)</a:t>
            </a:r>
          </a:p>
        </p:txBody>
      </p:sp>
      <p:sp>
        <p:nvSpPr>
          <p:cNvPr id="55312" name="Line 21"/>
          <p:cNvSpPr>
            <a:spLocks noChangeShapeType="1"/>
          </p:cNvSpPr>
          <p:nvPr/>
        </p:nvSpPr>
        <p:spPr bwMode="auto">
          <a:xfrm flipV="1">
            <a:off x="488950" y="4738688"/>
            <a:ext cx="9009063" cy="14287"/>
          </a:xfrm>
          <a:prstGeom prst="line">
            <a:avLst/>
          </a:prstGeom>
          <a:noFill/>
          <a:ln w="19050">
            <a:solidFill>
              <a:srgbClr val="FF9933"/>
            </a:solidFill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3514725" y="6248400"/>
            <a:ext cx="32575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417513" y="4037013"/>
            <a:ext cx="2595562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HEMORRAGIA INTRACRANIANA</a:t>
            </a:r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365125" y="628650"/>
            <a:ext cx="9632950" cy="1073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Estimativa do “Odds Ratio”das principais complicações associadas com prematuridade procedente de oito estudos controlados de 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administração profilática de surfactante natural</a:t>
            </a:r>
          </a:p>
        </p:txBody>
      </p:sp>
      <p:sp>
        <p:nvSpPr>
          <p:cNvPr id="56325" name="Rectangle 6"/>
          <p:cNvSpPr>
            <a:spLocks noChangeArrowheads="1"/>
          </p:cNvSpPr>
          <p:nvPr/>
        </p:nvSpPr>
        <p:spPr bwMode="auto">
          <a:xfrm>
            <a:off x="381000" y="4464050"/>
            <a:ext cx="2632075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DISPLASIA BRONCOPULMONAR</a:t>
            </a:r>
          </a:p>
        </p:txBody>
      </p:sp>
      <p:sp>
        <p:nvSpPr>
          <p:cNvPr id="56326" name="Rectangle 7"/>
          <p:cNvSpPr>
            <a:spLocks noChangeArrowheads="1"/>
          </p:cNvSpPr>
          <p:nvPr/>
        </p:nvSpPr>
        <p:spPr bwMode="auto">
          <a:xfrm>
            <a:off x="762000" y="4921250"/>
            <a:ext cx="2168525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MORTALIDADE NEONATAL</a:t>
            </a:r>
          </a:p>
        </p:txBody>
      </p:sp>
      <p:sp>
        <p:nvSpPr>
          <p:cNvPr id="56327" name="Rectangle 8"/>
          <p:cNvSpPr>
            <a:spLocks noChangeArrowheads="1"/>
          </p:cNvSpPr>
          <p:nvPr/>
        </p:nvSpPr>
        <p:spPr bwMode="auto">
          <a:xfrm>
            <a:off x="381000" y="5302250"/>
            <a:ext cx="2678113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DISPLASIA BRONCOPULMONAR/</a:t>
            </a:r>
          </a:p>
          <a:p>
            <a:pPr eaLnBrk="0" hangingPunct="0"/>
            <a:r>
              <a:rPr lang="pt-BR" altLang="pt-BR" sz="1300" b="1"/>
              <a:t>MORTALIDADE NEONATAL</a:t>
            </a:r>
          </a:p>
        </p:txBody>
      </p:sp>
      <p:sp>
        <p:nvSpPr>
          <p:cNvPr id="56328" name="Rectangle 9"/>
          <p:cNvSpPr>
            <a:spLocks noChangeArrowheads="1"/>
          </p:cNvSpPr>
          <p:nvPr/>
        </p:nvSpPr>
        <p:spPr bwMode="auto">
          <a:xfrm>
            <a:off x="304800" y="3656013"/>
            <a:ext cx="2733675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PERSISTÊNCIA CANAL ARTERIAL</a:t>
            </a:r>
          </a:p>
        </p:txBody>
      </p:sp>
      <p:sp>
        <p:nvSpPr>
          <p:cNvPr id="56329" name="Rectangle 10"/>
          <p:cNvSpPr>
            <a:spLocks noChangeArrowheads="1"/>
          </p:cNvSpPr>
          <p:nvPr/>
        </p:nvSpPr>
        <p:spPr bwMode="auto">
          <a:xfrm>
            <a:off x="1692275" y="3275013"/>
            <a:ext cx="1314450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PNEUMOTÓRAX</a:t>
            </a:r>
          </a:p>
        </p:txBody>
      </p:sp>
      <p:sp>
        <p:nvSpPr>
          <p:cNvPr id="56330" name="Freeform 11"/>
          <p:cNvSpPr>
            <a:spLocks/>
          </p:cNvSpPr>
          <p:nvPr/>
        </p:nvSpPr>
        <p:spPr bwMode="auto">
          <a:xfrm>
            <a:off x="3079750" y="5151438"/>
            <a:ext cx="6175375" cy="277812"/>
          </a:xfrm>
          <a:custGeom>
            <a:avLst/>
            <a:gdLst>
              <a:gd name="T0" fmla="*/ 0 w 3890"/>
              <a:gd name="T1" fmla="*/ 2147483647 h 175"/>
              <a:gd name="T2" fmla="*/ 2147483647 w 3890"/>
              <a:gd name="T3" fmla="*/ 0 h 175"/>
              <a:gd name="T4" fmla="*/ 2147483647 w 3890"/>
              <a:gd name="T5" fmla="*/ 0 h 175"/>
              <a:gd name="T6" fmla="*/ 2147483647 w 3890"/>
              <a:gd name="T7" fmla="*/ 2147483647 h 175"/>
              <a:gd name="T8" fmla="*/ 0 w 3890"/>
              <a:gd name="T9" fmla="*/ 2147483647 h 1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90" h="175">
                <a:moveTo>
                  <a:pt x="0" y="174"/>
                </a:moveTo>
                <a:lnTo>
                  <a:pt x="222" y="0"/>
                </a:lnTo>
                <a:lnTo>
                  <a:pt x="3889" y="0"/>
                </a:lnTo>
                <a:lnTo>
                  <a:pt x="3667" y="174"/>
                </a:lnTo>
                <a:lnTo>
                  <a:pt x="0" y="174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31" name="Line 12"/>
          <p:cNvSpPr>
            <a:spLocks noChangeShapeType="1"/>
          </p:cNvSpPr>
          <p:nvPr/>
        </p:nvSpPr>
        <p:spPr bwMode="auto">
          <a:xfrm flipH="1">
            <a:off x="3795713" y="5168900"/>
            <a:ext cx="382587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2" name="Line 13"/>
          <p:cNvSpPr>
            <a:spLocks noChangeShapeType="1"/>
          </p:cNvSpPr>
          <p:nvPr/>
        </p:nvSpPr>
        <p:spPr bwMode="auto">
          <a:xfrm flipH="1">
            <a:off x="5253038" y="5168900"/>
            <a:ext cx="373062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3" name="Line 14"/>
          <p:cNvSpPr>
            <a:spLocks noChangeShapeType="1"/>
          </p:cNvSpPr>
          <p:nvPr/>
        </p:nvSpPr>
        <p:spPr bwMode="auto">
          <a:xfrm flipH="1">
            <a:off x="6711950" y="5168900"/>
            <a:ext cx="373063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4" name="Line 15"/>
          <p:cNvSpPr>
            <a:spLocks noChangeShapeType="1"/>
          </p:cNvSpPr>
          <p:nvPr/>
        </p:nvSpPr>
        <p:spPr bwMode="auto">
          <a:xfrm flipH="1">
            <a:off x="8159750" y="5168900"/>
            <a:ext cx="382588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5" name="Line 16"/>
          <p:cNvSpPr>
            <a:spLocks noChangeShapeType="1"/>
          </p:cNvSpPr>
          <p:nvPr/>
        </p:nvSpPr>
        <p:spPr bwMode="auto">
          <a:xfrm flipH="1">
            <a:off x="3071813" y="5168900"/>
            <a:ext cx="373062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6" name="Line 17"/>
          <p:cNvSpPr>
            <a:spLocks noChangeShapeType="1"/>
          </p:cNvSpPr>
          <p:nvPr/>
        </p:nvSpPr>
        <p:spPr bwMode="auto">
          <a:xfrm flipH="1">
            <a:off x="4529138" y="5168900"/>
            <a:ext cx="373062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7" name="Line 18"/>
          <p:cNvSpPr>
            <a:spLocks noChangeShapeType="1"/>
          </p:cNvSpPr>
          <p:nvPr/>
        </p:nvSpPr>
        <p:spPr bwMode="auto">
          <a:xfrm flipH="1">
            <a:off x="5976938" y="5168900"/>
            <a:ext cx="384175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8" name="Line 19"/>
          <p:cNvSpPr>
            <a:spLocks noChangeShapeType="1"/>
          </p:cNvSpPr>
          <p:nvPr/>
        </p:nvSpPr>
        <p:spPr bwMode="auto">
          <a:xfrm flipH="1">
            <a:off x="7435850" y="5168900"/>
            <a:ext cx="373063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39" name="Line 20"/>
          <p:cNvSpPr>
            <a:spLocks noChangeShapeType="1"/>
          </p:cNvSpPr>
          <p:nvPr/>
        </p:nvSpPr>
        <p:spPr bwMode="auto">
          <a:xfrm flipH="1">
            <a:off x="8893175" y="5168900"/>
            <a:ext cx="373063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grpSp>
        <p:nvGrpSpPr>
          <p:cNvPr id="56340" name="Group 21"/>
          <p:cNvGrpSpPr>
            <a:grpSpLocks/>
          </p:cNvGrpSpPr>
          <p:nvPr/>
        </p:nvGrpSpPr>
        <p:grpSpPr bwMode="auto">
          <a:xfrm>
            <a:off x="3432175" y="2700338"/>
            <a:ext cx="5821363" cy="2460625"/>
            <a:chOff x="2162" y="857"/>
            <a:chExt cx="3667" cy="1550"/>
          </a:xfrm>
        </p:grpSpPr>
        <p:sp>
          <p:nvSpPr>
            <p:cNvPr id="56400" name="Line 22"/>
            <p:cNvSpPr>
              <a:spLocks noChangeShapeType="1"/>
            </p:cNvSpPr>
            <p:nvPr/>
          </p:nvSpPr>
          <p:spPr bwMode="auto">
            <a:xfrm flipV="1">
              <a:off x="2624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1" name="Line 23"/>
            <p:cNvSpPr>
              <a:spLocks noChangeShapeType="1"/>
            </p:cNvSpPr>
            <p:nvPr/>
          </p:nvSpPr>
          <p:spPr bwMode="auto">
            <a:xfrm flipV="1">
              <a:off x="3536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2" name="Line 24"/>
            <p:cNvSpPr>
              <a:spLocks noChangeShapeType="1"/>
            </p:cNvSpPr>
            <p:nvPr/>
          </p:nvSpPr>
          <p:spPr bwMode="auto">
            <a:xfrm flipV="1">
              <a:off x="4455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3" name="Line 25"/>
            <p:cNvSpPr>
              <a:spLocks noChangeShapeType="1"/>
            </p:cNvSpPr>
            <p:nvPr/>
          </p:nvSpPr>
          <p:spPr bwMode="auto">
            <a:xfrm flipV="1">
              <a:off x="5373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4" name="Line 26"/>
            <p:cNvSpPr>
              <a:spLocks noChangeShapeType="1"/>
            </p:cNvSpPr>
            <p:nvPr/>
          </p:nvSpPr>
          <p:spPr bwMode="auto">
            <a:xfrm flipV="1">
              <a:off x="2162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5" name="Line 27"/>
            <p:cNvSpPr>
              <a:spLocks noChangeShapeType="1"/>
            </p:cNvSpPr>
            <p:nvPr/>
          </p:nvSpPr>
          <p:spPr bwMode="auto">
            <a:xfrm flipV="1">
              <a:off x="3080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6" name="Line 28"/>
            <p:cNvSpPr>
              <a:spLocks noChangeShapeType="1"/>
            </p:cNvSpPr>
            <p:nvPr/>
          </p:nvSpPr>
          <p:spPr bwMode="auto">
            <a:xfrm flipV="1">
              <a:off x="3999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7" name="Line 29"/>
            <p:cNvSpPr>
              <a:spLocks noChangeShapeType="1"/>
            </p:cNvSpPr>
            <p:nvPr/>
          </p:nvSpPr>
          <p:spPr bwMode="auto">
            <a:xfrm flipV="1">
              <a:off x="4911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6408" name="Line 30"/>
            <p:cNvSpPr>
              <a:spLocks noChangeShapeType="1"/>
            </p:cNvSpPr>
            <p:nvPr/>
          </p:nvSpPr>
          <p:spPr bwMode="auto">
            <a:xfrm flipV="1">
              <a:off x="5829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56341" name="Freeform 31"/>
          <p:cNvSpPr>
            <a:spLocks/>
          </p:cNvSpPr>
          <p:nvPr/>
        </p:nvSpPr>
        <p:spPr bwMode="auto">
          <a:xfrm>
            <a:off x="3079750" y="5151438"/>
            <a:ext cx="6175375" cy="277812"/>
          </a:xfrm>
          <a:custGeom>
            <a:avLst/>
            <a:gdLst>
              <a:gd name="T0" fmla="*/ 0 w 3890"/>
              <a:gd name="T1" fmla="*/ 2147483647 h 175"/>
              <a:gd name="T2" fmla="*/ 2147483647 w 3890"/>
              <a:gd name="T3" fmla="*/ 0 h 175"/>
              <a:gd name="T4" fmla="*/ 2147483647 w 3890"/>
              <a:gd name="T5" fmla="*/ 0 h 17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75">
                <a:moveTo>
                  <a:pt x="0" y="174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2" name="Freeform 32"/>
          <p:cNvSpPr>
            <a:spLocks/>
          </p:cNvSpPr>
          <p:nvPr/>
        </p:nvSpPr>
        <p:spPr bwMode="auto">
          <a:xfrm>
            <a:off x="3079750" y="4751388"/>
            <a:ext cx="6175375" cy="268287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3" name="Freeform 33"/>
          <p:cNvSpPr>
            <a:spLocks/>
          </p:cNvSpPr>
          <p:nvPr/>
        </p:nvSpPr>
        <p:spPr bwMode="auto">
          <a:xfrm>
            <a:off x="3079750" y="4341813"/>
            <a:ext cx="6175375" cy="268287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4" name="Freeform 34"/>
          <p:cNvSpPr>
            <a:spLocks/>
          </p:cNvSpPr>
          <p:nvPr/>
        </p:nvSpPr>
        <p:spPr bwMode="auto">
          <a:xfrm>
            <a:off x="3079750" y="3932238"/>
            <a:ext cx="6175375" cy="268287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5" name="Freeform 35"/>
          <p:cNvSpPr>
            <a:spLocks/>
          </p:cNvSpPr>
          <p:nvPr/>
        </p:nvSpPr>
        <p:spPr bwMode="auto">
          <a:xfrm>
            <a:off x="3079750" y="3521075"/>
            <a:ext cx="6175375" cy="269875"/>
          </a:xfrm>
          <a:custGeom>
            <a:avLst/>
            <a:gdLst>
              <a:gd name="T0" fmla="*/ 0 w 3890"/>
              <a:gd name="T1" fmla="*/ 2147483647 h 170"/>
              <a:gd name="T2" fmla="*/ 2147483647 w 3890"/>
              <a:gd name="T3" fmla="*/ 0 h 170"/>
              <a:gd name="T4" fmla="*/ 2147483647 w 3890"/>
              <a:gd name="T5" fmla="*/ 0 h 17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70">
                <a:moveTo>
                  <a:pt x="0" y="169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6" name="Freeform 36"/>
          <p:cNvSpPr>
            <a:spLocks/>
          </p:cNvSpPr>
          <p:nvPr/>
        </p:nvSpPr>
        <p:spPr bwMode="auto">
          <a:xfrm>
            <a:off x="3079750" y="3121025"/>
            <a:ext cx="6175375" cy="268288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7" name="Freeform 37"/>
          <p:cNvSpPr>
            <a:spLocks/>
          </p:cNvSpPr>
          <p:nvPr/>
        </p:nvSpPr>
        <p:spPr bwMode="auto">
          <a:xfrm>
            <a:off x="3079750" y="2711450"/>
            <a:ext cx="6175375" cy="268288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8" name="Freeform 38"/>
          <p:cNvSpPr>
            <a:spLocks/>
          </p:cNvSpPr>
          <p:nvPr/>
        </p:nvSpPr>
        <p:spPr bwMode="auto">
          <a:xfrm>
            <a:off x="3079750" y="5151438"/>
            <a:ext cx="6175375" cy="277812"/>
          </a:xfrm>
          <a:custGeom>
            <a:avLst/>
            <a:gdLst>
              <a:gd name="T0" fmla="*/ 2147483647 w 3890"/>
              <a:gd name="T1" fmla="*/ 0 h 175"/>
              <a:gd name="T2" fmla="*/ 2147483647 w 3890"/>
              <a:gd name="T3" fmla="*/ 2147483647 h 175"/>
              <a:gd name="T4" fmla="*/ 0 w 3890"/>
              <a:gd name="T5" fmla="*/ 2147483647 h 175"/>
              <a:gd name="T6" fmla="*/ 2147483647 w 3890"/>
              <a:gd name="T7" fmla="*/ 0 h 175"/>
              <a:gd name="T8" fmla="*/ 2147483647 w 3890"/>
              <a:gd name="T9" fmla="*/ 0 h 1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90" h="175">
                <a:moveTo>
                  <a:pt x="3889" y="0"/>
                </a:moveTo>
                <a:lnTo>
                  <a:pt x="3667" y="174"/>
                </a:lnTo>
                <a:lnTo>
                  <a:pt x="0" y="174"/>
                </a:ln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49" name="Freeform 39"/>
          <p:cNvSpPr>
            <a:spLocks/>
          </p:cNvSpPr>
          <p:nvPr/>
        </p:nvSpPr>
        <p:spPr bwMode="auto">
          <a:xfrm>
            <a:off x="3146425" y="2711450"/>
            <a:ext cx="287338" cy="2717800"/>
          </a:xfrm>
          <a:custGeom>
            <a:avLst/>
            <a:gdLst>
              <a:gd name="T0" fmla="*/ 0 w 181"/>
              <a:gd name="T1" fmla="*/ 2147483647 h 1712"/>
              <a:gd name="T2" fmla="*/ 0 w 181"/>
              <a:gd name="T3" fmla="*/ 2147483647 h 1712"/>
              <a:gd name="T4" fmla="*/ 2147483647 w 181"/>
              <a:gd name="T5" fmla="*/ 0 h 1712"/>
              <a:gd name="T6" fmla="*/ 2147483647 w 181"/>
              <a:gd name="T7" fmla="*/ 2147483647 h 1712"/>
              <a:gd name="T8" fmla="*/ 0 w 181"/>
              <a:gd name="T9" fmla="*/ 2147483647 h 17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" h="1712">
                <a:moveTo>
                  <a:pt x="0" y="1711"/>
                </a:moveTo>
                <a:lnTo>
                  <a:pt x="0" y="120"/>
                </a:lnTo>
                <a:lnTo>
                  <a:pt x="180" y="0"/>
                </a:lnTo>
                <a:lnTo>
                  <a:pt x="180" y="1591"/>
                </a:lnTo>
                <a:lnTo>
                  <a:pt x="0" y="1711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50" name="Rectangle 40"/>
          <p:cNvSpPr>
            <a:spLocks noChangeArrowheads="1"/>
          </p:cNvSpPr>
          <p:nvPr/>
        </p:nvSpPr>
        <p:spPr bwMode="auto">
          <a:xfrm>
            <a:off x="3429000" y="2708275"/>
            <a:ext cx="5827713" cy="2446338"/>
          </a:xfrm>
          <a:prstGeom prst="rect">
            <a:avLst/>
          </a:prstGeom>
          <a:noFill/>
          <a:ln w="12700">
            <a:solidFill>
              <a:srgbClr val="FFCC99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51" name="Freeform 41"/>
          <p:cNvSpPr>
            <a:spLocks/>
          </p:cNvSpPr>
          <p:nvPr/>
        </p:nvSpPr>
        <p:spPr bwMode="auto">
          <a:xfrm>
            <a:off x="3498850" y="4408488"/>
            <a:ext cx="144463" cy="935037"/>
          </a:xfrm>
          <a:custGeom>
            <a:avLst/>
            <a:gdLst>
              <a:gd name="T0" fmla="*/ 2147483647 w 91"/>
              <a:gd name="T1" fmla="*/ 2147483647 h 589"/>
              <a:gd name="T2" fmla="*/ 2147483647 w 91"/>
              <a:gd name="T3" fmla="*/ 0 h 589"/>
              <a:gd name="T4" fmla="*/ 0 w 91"/>
              <a:gd name="T5" fmla="*/ 2147483647 h 589"/>
              <a:gd name="T6" fmla="*/ 0 w 91"/>
              <a:gd name="T7" fmla="*/ 2147483647 h 589"/>
              <a:gd name="T8" fmla="*/ 2147483647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90" y="522"/>
                </a:moveTo>
                <a:lnTo>
                  <a:pt x="90" y="0"/>
                </a:lnTo>
                <a:lnTo>
                  <a:pt x="0" y="66"/>
                </a:lnTo>
                <a:lnTo>
                  <a:pt x="0" y="588"/>
                </a:lnTo>
                <a:lnTo>
                  <a:pt x="90" y="522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52" name="Rectangle 42"/>
          <p:cNvSpPr>
            <a:spLocks noChangeArrowheads="1"/>
          </p:cNvSpPr>
          <p:nvPr/>
        </p:nvSpPr>
        <p:spPr bwMode="auto">
          <a:xfrm>
            <a:off x="3641725" y="4408488"/>
            <a:ext cx="40957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53" name="Freeform 43"/>
          <p:cNvSpPr>
            <a:spLocks/>
          </p:cNvSpPr>
          <p:nvPr/>
        </p:nvSpPr>
        <p:spPr bwMode="auto">
          <a:xfrm>
            <a:off x="3908425" y="4408488"/>
            <a:ext cx="144463" cy="935037"/>
          </a:xfrm>
          <a:custGeom>
            <a:avLst/>
            <a:gdLst>
              <a:gd name="T0" fmla="*/ 0 w 91"/>
              <a:gd name="T1" fmla="*/ 2147483647 h 589"/>
              <a:gd name="T2" fmla="*/ 0 w 91"/>
              <a:gd name="T3" fmla="*/ 2147483647 h 589"/>
              <a:gd name="T4" fmla="*/ 2147483647 w 91"/>
              <a:gd name="T5" fmla="*/ 0 h 589"/>
              <a:gd name="T6" fmla="*/ 2147483647 w 91"/>
              <a:gd name="T7" fmla="*/ 2147483647 h 589"/>
              <a:gd name="T8" fmla="*/ 0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0" y="588"/>
                </a:moveTo>
                <a:lnTo>
                  <a:pt x="0" y="66"/>
                </a:lnTo>
                <a:lnTo>
                  <a:pt x="90" y="0"/>
                </a:lnTo>
                <a:lnTo>
                  <a:pt x="90" y="522"/>
                </a:lnTo>
                <a:lnTo>
                  <a:pt x="0" y="588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54" name="Rectangle 44"/>
          <p:cNvSpPr>
            <a:spLocks noChangeArrowheads="1"/>
          </p:cNvSpPr>
          <p:nvPr/>
        </p:nvSpPr>
        <p:spPr bwMode="auto">
          <a:xfrm>
            <a:off x="3498850" y="4513263"/>
            <a:ext cx="40957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55" name="Freeform 45"/>
          <p:cNvSpPr>
            <a:spLocks/>
          </p:cNvSpPr>
          <p:nvPr/>
        </p:nvSpPr>
        <p:spPr bwMode="auto">
          <a:xfrm>
            <a:off x="4956175" y="4122738"/>
            <a:ext cx="134938" cy="1220787"/>
          </a:xfrm>
          <a:custGeom>
            <a:avLst/>
            <a:gdLst>
              <a:gd name="T0" fmla="*/ 2147483647 w 85"/>
              <a:gd name="T1" fmla="*/ 2147483647 h 769"/>
              <a:gd name="T2" fmla="*/ 2147483647 w 85"/>
              <a:gd name="T3" fmla="*/ 0 h 769"/>
              <a:gd name="T4" fmla="*/ 0 w 85"/>
              <a:gd name="T5" fmla="*/ 2147483647 h 769"/>
              <a:gd name="T6" fmla="*/ 0 w 85"/>
              <a:gd name="T7" fmla="*/ 2147483647 h 769"/>
              <a:gd name="T8" fmla="*/ 2147483647 w 85"/>
              <a:gd name="T9" fmla="*/ 2147483647 h 7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5" h="769">
                <a:moveTo>
                  <a:pt x="84" y="702"/>
                </a:moveTo>
                <a:lnTo>
                  <a:pt x="84" y="0"/>
                </a:lnTo>
                <a:lnTo>
                  <a:pt x="0" y="66"/>
                </a:lnTo>
                <a:lnTo>
                  <a:pt x="0" y="768"/>
                </a:lnTo>
                <a:lnTo>
                  <a:pt x="84" y="702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56" name="Rectangle 46"/>
          <p:cNvSpPr>
            <a:spLocks noChangeArrowheads="1"/>
          </p:cNvSpPr>
          <p:nvPr/>
        </p:nvSpPr>
        <p:spPr bwMode="auto">
          <a:xfrm>
            <a:off x="5089525" y="4122738"/>
            <a:ext cx="419100" cy="1114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57" name="Freeform 47"/>
          <p:cNvSpPr>
            <a:spLocks/>
          </p:cNvSpPr>
          <p:nvPr/>
        </p:nvSpPr>
        <p:spPr bwMode="auto">
          <a:xfrm>
            <a:off x="5365750" y="4122738"/>
            <a:ext cx="144463" cy="1220787"/>
          </a:xfrm>
          <a:custGeom>
            <a:avLst/>
            <a:gdLst>
              <a:gd name="T0" fmla="*/ 0 w 91"/>
              <a:gd name="T1" fmla="*/ 2147483647 h 769"/>
              <a:gd name="T2" fmla="*/ 0 w 91"/>
              <a:gd name="T3" fmla="*/ 2147483647 h 769"/>
              <a:gd name="T4" fmla="*/ 2147483647 w 91"/>
              <a:gd name="T5" fmla="*/ 0 h 769"/>
              <a:gd name="T6" fmla="*/ 2147483647 w 91"/>
              <a:gd name="T7" fmla="*/ 2147483647 h 769"/>
              <a:gd name="T8" fmla="*/ 0 w 91"/>
              <a:gd name="T9" fmla="*/ 2147483647 h 7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769">
                <a:moveTo>
                  <a:pt x="0" y="768"/>
                </a:moveTo>
                <a:lnTo>
                  <a:pt x="0" y="66"/>
                </a:lnTo>
                <a:lnTo>
                  <a:pt x="90" y="0"/>
                </a:lnTo>
                <a:lnTo>
                  <a:pt x="90" y="702"/>
                </a:lnTo>
                <a:lnTo>
                  <a:pt x="0" y="768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58" name="Rectangle 48"/>
          <p:cNvSpPr>
            <a:spLocks noChangeArrowheads="1"/>
          </p:cNvSpPr>
          <p:nvPr/>
        </p:nvSpPr>
        <p:spPr bwMode="auto">
          <a:xfrm>
            <a:off x="4956175" y="4227513"/>
            <a:ext cx="409575" cy="1114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59" name="Freeform 49"/>
          <p:cNvSpPr>
            <a:spLocks/>
          </p:cNvSpPr>
          <p:nvPr/>
        </p:nvSpPr>
        <p:spPr bwMode="auto">
          <a:xfrm>
            <a:off x="7862888" y="4408488"/>
            <a:ext cx="144462" cy="935037"/>
          </a:xfrm>
          <a:custGeom>
            <a:avLst/>
            <a:gdLst>
              <a:gd name="T0" fmla="*/ 2147483647 w 91"/>
              <a:gd name="T1" fmla="*/ 2147483647 h 589"/>
              <a:gd name="T2" fmla="*/ 2147483647 w 91"/>
              <a:gd name="T3" fmla="*/ 0 h 589"/>
              <a:gd name="T4" fmla="*/ 0 w 91"/>
              <a:gd name="T5" fmla="*/ 2147483647 h 589"/>
              <a:gd name="T6" fmla="*/ 0 w 91"/>
              <a:gd name="T7" fmla="*/ 2147483647 h 589"/>
              <a:gd name="T8" fmla="*/ 2147483647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90" y="522"/>
                </a:moveTo>
                <a:lnTo>
                  <a:pt x="90" y="0"/>
                </a:lnTo>
                <a:lnTo>
                  <a:pt x="0" y="66"/>
                </a:lnTo>
                <a:lnTo>
                  <a:pt x="0" y="588"/>
                </a:lnTo>
                <a:lnTo>
                  <a:pt x="90" y="522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60" name="Rectangle 50"/>
          <p:cNvSpPr>
            <a:spLocks noChangeArrowheads="1"/>
          </p:cNvSpPr>
          <p:nvPr/>
        </p:nvSpPr>
        <p:spPr bwMode="auto">
          <a:xfrm>
            <a:off x="8005763" y="4408488"/>
            <a:ext cx="4191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61" name="Freeform 51"/>
          <p:cNvSpPr>
            <a:spLocks/>
          </p:cNvSpPr>
          <p:nvPr/>
        </p:nvSpPr>
        <p:spPr bwMode="auto">
          <a:xfrm>
            <a:off x="8281988" y="4408488"/>
            <a:ext cx="144462" cy="935037"/>
          </a:xfrm>
          <a:custGeom>
            <a:avLst/>
            <a:gdLst>
              <a:gd name="T0" fmla="*/ 0 w 91"/>
              <a:gd name="T1" fmla="*/ 2147483647 h 589"/>
              <a:gd name="T2" fmla="*/ 0 w 91"/>
              <a:gd name="T3" fmla="*/ 2147483647 h 589"/>
              <a:gd name="T4" fmla="*/ 2147483647 w 91"/>
              <a:gd name="T5" fmla="*/ 0 h 589"/>
              <a:gd name="T6" fmla="*/ 2147483647 w 91"/>
              <a:gd name="T7" fmla="*/ 2147483647 h 589"/>
              <a:gd name="T8" fmla="*/ 0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0" y="588"/>
                </a:moveTo>
                <a:lnTo>
                  <a:pt x="0" y="66"/>
                </a:lnTo>
                <a:lnTo>
                  <a:pt x="90" y="0"/>
                </a:lnTo>
                <a:lnTo>
                  <a:pt x="90" y="522"/>
                </a:lnTo>
                <a:lnTo>
                  <a:pt x="0" y="588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6362" name="Rectangle 52"/>
          <p:cNvSpPr>
            <a:spLocks noChangeArrowheads="1"/>
          </p:cNvSpPr>
          <p:nvPr/>
        </p:nvSpPr>
        <p:spPr bwMode="auto">
          <a:xfrm>
            <a:off x="7862888" y="4513263"/>
            <a:ext cx="4191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63" name="Line 53"/>
          <p:cNvSpPr>
            <a:spLocks noChangeShapeType="1"/>
          </p:cNvSpPr>
          <p:nvPr/>
        </p:nvSpPr>
        <p:spPr bwMode="auto">
          <a:xfrm flipH="1">
            <a:off x="3014663" y="5427663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64" name="Line 54"/>
          <p:cNvSpPr>
            <a:spLocks noChangeShapeType="1"/>
          </p:cNvSpPr>
          <p:nvPr/>
        </p:nvSpPr>
        <p:spPr bwMode="auto">
          <a:xfrm flipH="1">
            <a:off x="3014663" y="5434013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65" name="Line 55"/>
          <p:cNvSpPr>
            <a:spLocks noChangeShapeType="1"/>
          </p:cNvSpPr>
          <p:nvPr/>
        </p:nvSpPr>
        <p:spPr bwMode="auto">
          <a:xfrm flipH="1">
            <a:off x="3014663" y="5024438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66" name="Line 56"/>
          <p:cNvSpPr>
            <a:spLocks noChangeShapeType="1"/>
          </p:cNvSpPr>
          <p:nvPr/>
        </p:nvSpPr>
        <p:spPr bwMode="auto">
          <a:xfrm flipH="1">
            <a:off x="3014663" y="4614863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67" name="Line 57"/>
          <p:cNvSpPr>
            <a:spLocks noChangeShapeType="1"/>
          </p:cNvSpPr>
          <p:nvPr/>
        </p:nvSpPr>
        <p:spPr bwMode="auto">
          <a:xfrm flipH="1">
            <a:off x="3014663" y="4205288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68" name="Line 58"/>
          <p:cNvSpPr>
            <a:spLocks noChangeShapeType="1"/>
          </p:cNvSpPr>
          <p:nvPr/>
        </p:nvSpPr>
        <p:spPr bwMode="auto">
          <a:xfrm flipH="1">
            <a:off x="3014663" y="3803650"/>
            <a:ext cx="77787" cy="15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69" name="Line 59"/>
          <p:cNvSpPr>
            <a:spLocks noChangeShapeType="1"/>
          </p:cNvSpPr>
          <p:nvPr/>
        </p:nvSpPr>
        <p:spPr bwMode="auto">
          <a:xfrm flipH="1">
            <a:off x="3014663" y="3394075"/>
            <a:ext cx="77787" cy="15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0" name="Line 60"/>
          <p:cNvSpPr>
            <a:spLocks noChangeShapeType="1"/>
          </p:cNvSpPr>
          <p:nvPr/>
        </p:nvSpPr>
        <p:spPr bwMode="auto">
          <a:xfrm flipH="1">
            <a:off x="3014663" y="2984500"/>
            <a:ext cx="77787" cy="15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1" name="Line 61"/>
          <p:cNvSpPr>
            <a:spLocks noChangeShapeType="1"/>
          </p:cNvSpPr>
          <p:nvPr/>
        </p:nvSpPr>
        <p:spPr bwMode="auto">
          <a:xfrm>
            <a:off x="3097213" y="5427663"/>
            <a:ext cx="5791200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2" name="Line 62"/>
          <p:cNvSpPr>
            <a:spLocks noChangeShapeType="1"/>
          </p:cNvSpPr>
          <p:nvPr/>
        </p:nvSpPr>
        <p:spPr bwMode="auto">
          <a:xfrm>
            <a:off x="3079750" y="5445125"/>
            <a:ext cx="1588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3" name="Line 63"/>
          <p:cNvSpPr>
            <a:spLocks noChangeShapeType="1"/>
          </p:cNvSpPr>
          <p:nvPr/>
        </p:nvSpPr>
        <p:spPr bwMode="auto">
          <a:xfrm>
            <a:off x="4537075" y="5445125"/>
            <a:ext cx="1588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4" name="Line 64"/>
          <p:cNvSpPr>
            <a:spLocks noChangeShapeType="1"/>
          </p:cNvSpPr>
          <p:nvPr/>
        </p:nvSpPr>
        <p:spPr bwMode="auto">
          <a:xfrm>
            <a:off x="5984875" y="5445125"/>
            <a:ext cx="1588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5" name="Line 65"/>
          <p:cNvSpPr>
            <a:spLocks noChangeShapeType="1"/>
          </p:cNvSpPr>
          <p:nvPr/>
        </p:nvSpPr>
        <p:spPr bwMode="auto">
          <a:xfrm>
            <a:off x="7443788" y="5445125"/>
            <a:ext cx="1587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6" name="Line 66"/>
          <p:cNvSpPr>
            <a:spLocks noChangeShapeType="1"/>
          </p:cNvSpPr>
          <p:nvPr/>
        </p:nvSpPr>
        <p:spPr bwMode="auto">
          <a:xfrm>
            <a:off x="8901113" y="5445125"/>
            <a:ext cx="1587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77" name="Rectangle 67"/>
          <p:cNvSpPr>
            <a:spLocks noChangeArrowheads="1"/>
          </p:cNvSpPr>
          <p:nvPr/>
        </p:nvSpPr>
        <p:spPr bwMode="auto">
          <a:xfrm>
            <a:off x="35226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0.2</a:t>
            </a:r>
          </a:p>
        </p:txBody>
      </p:sp>
      <p:sp>
        <p:nvSpPr>
          <p:cNvPr id="56378" name="Rectangle 68"/>
          <p:cNvSpPr>
            <a:spLocks noChangeArrowheads="1"/>
          </p:cNvSpPr>
          <p:nvPr/>
        </p:nvSpPr>
        <p:spPr bwMode="auto">
          <a:xfrm>
            <a:off x="42846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0.4</a:t>
            </a:r>
          </a:p>
        </p:txBody>
      </p:sp>
      <p:sp>
        <p:nvSpPr>
          <p:cNvPr id="56379" name="Rectangle 69"/>
          <p:cNvSpPr>
            <a:spLocks noChangeArrowheads="1"/>
          </p:cNvSpPr>
          <p:nvPr/>
        </p:nvSpPr>
        <p:spPr bwMode="auto">
          <a:xfrm>
            <a:off x="49704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0.6</a:t>
            </a:r>
          </a:p>
        </p:txBody>
      </p:sp>
      <p:sp>
        <p:nvSpPr>
          <p:cNvPr id="56380" name="Rectangle 70"/>
          <p:cNvSpPr>
            <a:spLocks noChangeArrowheads="1"/>
          </p:cNvSpPr>
          <p:nvPr/>
        </p:nvSpPr>
        <p:spPr bwMode="auto">
          <a:xfrm>
            <a:off x="57324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0.8</a:t>
            </a:r>
          </a:p>
        </p:txBody>
      </p:sp>
      <p:sp>
        <p:nvSpPr>
          <p:cNvPr id="56381" name="Rectangle 71"/>
          <p:cNvSpPr>
            <a:spLocks noChangeArrowheads="1"/>
          </p:cNvSpPr>
          <p:nvPr/>
        </p:nvSpPr>
        <p:spPr bwMode="auto">
          <a:xfrm>
            <a:off x="6494463" y="5373688"/>
            <a:ext cx="54292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</a:t>
            </a:r>
          </a:p>
        </p:txBody>
      </p:sp>
      <p:sp>
        <p:nvSpPr>
          <p:cNvPr id="56382" name="Rectangle 72"/>
          <p:cNvSpPr>
            <a:spLocks noChangeArrowheads="1"/>
          </p:cNvSpPr>
          <p:nvPr/>
        </p:nvSpPr>
        <p:spPr bwMode="auto">
          <a:xfrm>
            <a:off x="71802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1.2</a:t>
            </a:r>
          </a:p>
        </p:txBody>
      </p:sp>
      <p:sp>
        <p:nvSpPr>
          <p:cNvPr id="56383" name="Rectangle 73"/>
          <p:cNvSpPr>
            <a:spLocks noChangeArrowheads="1"/>
          </p:cNvSpPr>
          <p:nvPr/>
        </p:nvSpPr>
        <p:spPr bwMode="auto">
          <a:xfrm>
            <a:off x="79422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1.4</a:t>
            </a:r>
          </a:p>
        </p:txBody>
      </p:sp>
      <p:sp>
        <p:nvSpPr>
          <p:cNvPr id="56384" name="Rectangle 74"/>
          <p:cNvSpPr>
            <a:spLocks noChangeArrowheads="1"/>
          </p:cNvSpPr>
          <p:nvPr/>
        </p:nvSpPr>
        <p:spPr bwMode="auto">
          <a:xfrm>
            <a:off x="8551863" y="537368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1.6</a:t>
            </a:r>
          </a:p>
        </p:txBody>
      </p:sp>
      <p:sp>
        <p:nvSpPr>
          <p:cNvPr id="56385" name="AutoShape 75"/>
          <p:cNvSpPr>
            <a:spLocks noChangeArrowheads="1"/>
          </p:cNvSpPr>
          <p:nvPr/>
        </p:nvSpPr>
        <p:spPr bwMode="auto">
          <a:xfrm>
            <a:off x="5203825" y="4921250"/>
            <a:ext cx="914400" cy="304800"/>
          </a:xfrm>
          <a:prstGeom prst="cube">
            <a:avLst>
              <a:gd name="adj" fmla="val 24972"/>
            </a:avLst>
          </a:prstGeom>
          <a:solidFill>
            <a:srgbClr val="66F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86" name="AutoShape 76"/>
          <p:cNvSpPr>
            <a:spLocks noChangeArrowheads="1"/>
          </p:cNvSpPr>
          <p:nvPr/>
        </p:nvSpPr>
        <p:spPr bwMode="auto">
          <a:xfrm>
            <a:off x="4822825" y="4464050"/>
            <a:ext cx="1295400" cy="304800"/>
          </a:xfrm>
          <a:prstGeom prst="cube">
            <a:avLst>
              <a:gd name="adj" fmla="val 24972"/>
            </a:avLst>
          </a:prstGeom>
          <a:solidFill>
            <a:srgbClr val="FAFD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87" name="AutoShape 77"/>
          <p:cNvSpPr>
            <a:spLocks noChangeArrowheads="1"/>
          </p:cNvSpPr>
          <p:nvPr/>
        </p:nvSpPr>
        <p:spPr bwMode="auto">
          <a:xfrm>
            <a:off x="5584825" y="4083050"/>
            <a:ext cx="2133600" cy="304800"/>
          </a:xfrm>
          <a:prstGeom prst="cube">
            <a:avLst>
              <a:gd name="adj" fmla="val 24972"/>
            </a:avLst>
          </a:prstGeom>
          <a:solidFill>
            <a:srgbClr val="EF91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88" name="AutoShape 78"/>
          <p:cNvSpPr>
            <a:spLocks noChangeArrowheads="1"/>
          </p:cNvSpPr>
          <p:nvPr/>
        </p:nvSpPr>
        <p:spPr bwMode="auto">
          <a:xfrm>
            <a:off x="5889625" y="3625850"/>
            <a:ext cx="1905000" cy="304800"/>
          </a:xfrm>
          <a:prstGeom prst="cube">
            <a:avLst>
              <a:gd name="adj" fmla="val 24972"/>
            </a:avLst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89" name="AutoShape 79"/>
          <p:cNvSpPr>
            <a:spLocks noChangeArrowheads="1"/>
          </p:cNvSpPr>
          <p:nvPr/>
        </p:nvSpPr>
        <p:spPr bwMode="auto">
          <a:xfrm>
            <a:off x="6499225" y="3244850"/>
            <a:ext cx="2362200" cy="304800"/>
          </a:xfrm>
          <a:prstGeom prst="cube">
            <a:avLst>
              <a:gd name="adj" fmla="val 24972"/>
            </a:avLst>
          </a:prstGeom>
          <a:solidFill>
            <a:srgbClr val="00CC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90" name="Rectangle 80"/>
          <p:cNvSpPr>
            <a:spLocks noChangeArrowheads="1"/>
          </p:cNvSpPr>
          <p:nvPr/>
        </p:nvSpPr>
        <p:spPr bwMode="auto">
          <a:xfrm>
            <a:off x="3795713" y="2103438"/>
            <a:ext cx="21844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pt-BR" altLang="pt-BR" sz="2400">
                <a:latin typeface="Times New Roman" pitchFamily="18" charset="0"/>
              </a:rPr>
              <a:t> </a:t>
            </a:r>
            <a:r>
              <a:rPr lang="pt-BR" altLang="pt-BR" sz="2000" b="1"/>
              <a:t>Risco Reduzido</a:t>
            </a:r>
          </a:p>
        </p:txBody>
      </p:sp>
      <p:sp>
        <p:nvSpPr>
          <p:cNvPr id="56391" name="Rectangle 81"/>
          <p:cNvSpPr>
            <a:spLocks noChangeArrowheads="1"/>
          </p:cNvSpPr>
          <p:nvPr/>
        </p:nvSpPr>
        <p:spPr bwMode="auto">
          <a:xfrm>
            <a:off x="6326188" y="2103438"/>
            <a:ext cx="201295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pt-BR" altLang="pt-BR" sz="2400">
                <a:latin typeface="Times New Roman" pitchFamily="18" charset="0"/>
              </a:rPr>
              <a:t> </a:t>
            </a:r>
            <a:r>
              <a:rPr lang="pt-BR" altLang="pt-BR" sz="2000" b="1"/>
              <a:t>Risco Elevado</a:t>
            </a:r>
          </a:p>
        </p:txBody>
      </p:sp>
      <p:sp>
        <p:nvSpPr>
          <p:cNvPr id="56392" name="Line 82"/>
          <p:cNvSpPr>
            <a:spLocks noChangeShapeType="1"/>
          </p:cNvSpPr>
          <p:nvPr/>
        </p:nvSpPr>
        <p:spPr bwMode="auto">
          <a:xfrm flipH="1">
            <a:off x="2963863" y="2330450"/>
            <a:ext cx="782637" cy="0"/>
          </a:xfrm>
          <a:prstGeom prst="line">
            <a:avLst/>
          </a:prstGeom>
          <a:noFill/>
          <a:ln w="12700">
            <a:solidFill>
              <a:srgbClr val="FAFD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93" name="Line 83"/>
          <p:cNvSpPr>
            <a:spLocks noChangeShapeType="1"/>
          </p:cNvSpPr>
          <p:nvPr/>
        </p:nvSpPr>
        <p:spPr bwMode="auto">
          <a:xfrm>
            <a:off x="8399463" y="2330450"/>
            <a:ext cx="808037" cy="0"/>
          </a:xfrm>
          <a:prstGeom prst="line">
            <a:avLst/>
          </a:prstGeom>
          <a:noFill/>
          <a:ln w="12700">
            <a:solidFill>
              <a:srgbClr val="FAFD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94" name="AutoShape 84"/>
          <p:cNvSpPr>
            <a:spLocks noChangeArrowheads="1"/>
          </p:cNvSpPr>
          <p:nvPr/>
        </p:nvSpPr>
        <p:spPr bwMode="auto">
          <a:xfrm>
            <a:off x="4038600" y="2787650"/>
            <a:ext cx="533400" cy="304800"/>
          </a:xfrm>
          <a:prstGeom prst="cube">
            <a:avLst>
              <a:gd name="adj" fmla="val 24972"/>
            </a:avLst>
          </a:prstGeom>
          <a:solidFill>
            <a:srgbClr val="CCCC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6395" name="Line 85"/>
          <p:cNvSpPr>
            <a:spLocks noChangeShapeType="1"/>
          </p:cNvSpPr>
          <p:nvPr/>
        </p:nvSpPr>
        <p:spPr bwMode="auto">
          <a:xfrm>
            <a:off x="6705600" y="2881313"/>
            <a:ext cx="0" cy="2560637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96" name="Line 86"/>
          <p:cNvSpPr>
            <a:spLocks noChangeShapeType="1"/>
          </p:cNvSpPr>
          <p:nvPr/>
        </p:nvSpPr>
        <p:spPr bwMode="auto">
          <a:xfrm flipV="1">
            <a:off x="6721475" y="2701925"/>
            <a:ext cx="350838" cy="173038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6397" name="Rectangle 87"/>
          <p:cNvSpPr>
            <a:spLocks noChangeArrowheads="1"/>
          </p:cNvSpPr>
          <p:nvPr/>
        </p:nvSpPr>
        <p:spPr bwMode="auto">
          <a:xfrm>
            <a:off x="3043238" y="5373688"/>
            <a:ext cx="39052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</a:t>
            </a:r>
          </a:p>
        </p:txBody>
      </p:sp>
      <p:sp>
        <p:nvSpPr>
          <p:cNvPr id="56398" name="Rectangle 88"/>
          <p:cNvSpPr>
            <a:spLocks noChangeArrowheads="1"/>
          </p:cNvSpPr>
          <p:nvPr/>
        </p:nvSpPr>
        <p:spPr bwMode="auto">
          <a:xfrm>
            <a:off x="4878388" y="5684838"/>
            <a:ext cx="24272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pt-BR" altLang="pt-BR" b="1"/>
              <a:t>Odds Ratio e IC 95%</a:t>
            </a:r>
          </a:p>
        </p:txBody>
      </p:sp>
      <p:sp>
        <p:nvSpPr>
          <p:cNvPr id="56399" name="Rectangle 5"/>
          <p:cNvSpPr>
            <a:spLocks noChangeArrowheads="1"/>
          </p:cNvSpPr>
          <p:nvPr/>
        </p:nvSpPr>
        <p:spPr bwMode="auto">
          <a:xfrm>
            <a:off x="7704138" y="6545263"/>
            <a:ext cx="2582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Mercier &amp; Soll, 1993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3048000" y="381000"/>
            <a:ext cx="5821363" cy="3668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200707" name="Rectangle 3"/>
          <p:cNvSpPr>
            <a:spLocks noChangeArrowheads="1"/>
          </p:cNvSpPr>
          <p:nvPr/>
        </p:nvSpPr>
        <p:spPr bwMode="auto">
          <a:xfrm>
            <a:off x="527050" y="628650"/>
            <a:ext cx="9232900" cy="1238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>
              <a:defRPr/>
            </a:pPr>
            <a:r>
              <a:rPr lang="pt-B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Estimativa do “</a:t>
            </a:r>
            <a:r>
              <a:rPr lang="pt-BR" sz="24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Odds</a:t>
            </a:r>
            <a:r>
              <a:rPr lang="pt-B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pt-BR" sz="24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Ratio</a:t>
            </a:r>
            <a:r>
              <a:rPr lang="pt-B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” das principais complicações associadas com prematuridade procedente de 12 estudos controlados de surfactante natural no 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tratamento da SDR.</a:t>
            </a:r>
          </a:p>
        </p:txBody>
      </p:sp>
      <p:sp>
        <p:nvSpPr>
          <p:cNvPr id="57348" name="Rectangle 5"/>
          <p:cNvSpPr>
            <a:spLocks noChangeArrowheads="1"/>
          </p:cNvSpPr>
          <p:nvPr/>
        </p:nvSpPr>
        <p:spPr bwMode="auto">
          <a:xfrm>
            <a:off x="838200" y="4957763"/>
            <a:ext cx="2168525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MORTALIDADE NEONATAL</a:t>
            </a:r>
          </a:p>
        </p:txBody>
      </p:sp>
      <p:sp>
        <p:nvSpPr>
          <p:cNvPr id="57349" name="Rectangle 6"/>
          <p:cNvSpPr>
            <a:spLocks noChangeArrowheads="1"/>
          </p:cNvSpPr>
          <p:nvPr/>
        </p:nvSpPr>
        <p:spPr bwMode="auto">
          <a:xfrm>
            <a:off x="417513" y="4043363"/>
            <a:ext cx="2595562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HEMORRAGIA INTRACRANIANA</a:t>
            </a:r>
          </a:p>
        </p:txBody>
      </p:sp>
      <p:sp>
        <p:nvSpPr>
          <p:cNvPr id="57350" name="Rectangle 7"/>
          <p:cNvSpPr>
            <a:spLocks noChangeArrowheads="1"/>
          </p:cNvSpPr>
          <p:nvPr/>
        </p:nvSpPr>
        <p:spPr bwMode="auto">
          <a:xfrm>
            <a:off x="381000" y="4500563"/>
            <a:ext cx="2632075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DISPLASIA BRONCOPULMONAR</a:t>
            </a:r>
          </a:p>
        </p:txBody>
      </p:sp>
      <p:sp>
        <p:nvSpPr>
          <p:cNvPr id="57351" name="Rectangle 8"/>
          <p:cNvSpPr>
            <a:spLocks noChangeArrowheads="1"/>
          </p:cNvSpPr>
          <p:nvPr/>
        </p:nvSpPr>
        <p:spPr bwMode="auto">
          <a:xfrm>
            <a:off x="381000" y="5384800"/>
            <a:ext cx="2678113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DISPLASIA BRONCOPULMONAR/</a:t>
            </a:r>
          </a:p>
          <a:p>
            <a:pPr eaLnBrk="0" hangingPunct="0"/>
            <a:r>
              <a:rPr lang="pt-BR" altLang="pt-BR" sz="1300" b="1"/>
              <a:t>MORTALIDADE NEONATAL</a:t>
            </a:r>
          </a:p>
        </p:txBody>
      </p:sp>
      <p:sp>
        <p:nvSpPr>
          <p:cNvPr id="57352" name="Rectangle 9"/>
          <p:cNvSpPr>
            <a:spLocks noChangeArrowheads="1"/>
          </p:cNvSpPr>
          <p:nvPr/>
        </p:nvSpPr>
        <p:spPr bwMode="auto">
          <a:xfrm>
            <a:off x="304800" y="3662363"/>
            <a:ext cx="2733675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PERSISTÊNCIA CANAL ARTERIAL</a:t>
            </a:r>
          </a:p>
        </p:txBody>
      </p:sp>
      <p:sp>
        <p:nvSpPr>
          <p:cNvPr id="57353" name="Rectangle 10"/>
          <p:cNvSpPr>
            <a:spLocks noChangeArrowheads="1"/>
          </p:cNvSpPr>
          <p:nvPr/>
        </p:nvSpPr>
        <p:spPr bwMode="auto">
          <a:xfrm>
            <a:off x="1692275" y="3281363"/>
            <a:ext cx="1314450" cy="200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300" b="1"/>
              <a:t>PNEUMOTÓRAX</a:t>
            </a:r>
          </a:p>
        </p:txBody>
      </p:sp>
      <p:sp>
        <p:nvSpPr>
          <p:cNvPr id="57354" name="Freeform 11"/>
          <p:cNvSpPr>
            <a:spLocks/>
          </p:cNvSpPr>
          <p:nvPr/>
        </p:nvSpPr>
        <p:spPr bwMode="auto">
          <a:xfrm>
            <a:off x="3079750" y="5157788"/>
            <a:ext cx="6175375" cy="277812"/>
          </a:xfrm>
          <a:custGeom>
            <a:avLst/>
            <a:gdLst>
              <a:gd name="T0" fmla="*/ 0 w 3890"/>
              <a:gd name="T1" fmla="*/ 2147483647 h 175"/>
              <a:gd name="T2" fmla="*/ 2147483647 w 3890"/>
              <a:gd name="T3" fmla="*/ 0 h 175"/>
              <a:gd name="T4" fmla="*/ 2147483647 w 3890"/>
              <a:gd name="T5" fmla="*/ 0 h 175"/>
              <a:gd name="T6" fmla="*/ 2147483647 w 3890"/>
              <a:gd name="T7" fmla="*/ 2147483647 h 175"/>
              <a:gd name="T8" fmla="*/ 0 w 3890"/>
              <a:gd name="T9" fmla="*/ 2147483647 h 1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90" h="175">
                <a:moveTo>
                  <a:pt x="0" y="174"/>
                </a:moveTo>
                <a:lnTo>
                  <a:pt x="222" y="0"/>
                </a:lnTo>
                <a:lnTo>
                  <a:pt x="3889" y="0"/>
                </a:lnTo>
                <a:lnTo>
                  <a:pt x="3667" y="174"/>
                </a:lnTo>
                <a:lnTo>
                  <a:pt x="0" y="174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55" name="Line 12"/>
          <p:cNvSpPr>
            <a:spLocks noChangeShapeType="1"/>
          </p:cNvSpPr>
          <p:nvPr/>
        </p:nvSpPr>
        <p:spPr bwMode="auto">
          <a:xfrm flipH="1">
            <a:off x="3795713" y="5175250"/>
            <a:ext cx="382587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56" name="Line 13"/>
          <p:cNvSpPr>
            <a:spLocks noChangeShapeType="1"/>
          </p:cNvSpPr>
          <p:nvPr/>
        </p:nvSpPr>
        <p:spPr bwMode="auto">
          <a:xfrm flipH="1">
            <a:off x="5253038" y="5175250"/>
            <a:ext cx="373062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57" name="Line 14"/>
          <p:cNvSpPr>
            <a:spLocks noChangeShapeType="1"/>
          </p:cNvSpPr>
          <p:nvPr/>
        </p:nvSpPr>
        <p:spPr bwMode="auto">
          <a:xfrm flipH="1">
            <a:off x="6711950" y="5175250"/>
            <a:ext cx="373063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58" name="Line 15"/>
          <p:cNvSpPr>
            <a:spLocks noChangeShapeType="1"/>
          </p:cNvSpPr>
          <p:nvPr/>
        </p:nvSpPr>
        <p:spPr bwMode="auto">
          <a:xfrm flipH="1">
            <a:off x="8159750" y="5175250"/>
            <a:ext cx="382588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59" name="Line 16"/>
          <p:cNvSpPr>
            <a:spLocks noChangeShapeType="1"/>
          </p:cNvSpPr>
          <p:nvPr/>
        </p:nvSpPr>
        <p:spPr bwMode="auto">
          <a:xfrm flipH="1">
            <a:off x="3071813" y="5175250"/>
            <a:ext cx="373062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60" name="Line 17"/>
          <p:cNvSpPr>
            <a:spLocks noChangeShapeType="1"/>
          </p:cNvSpPr>
          <p:nvPr/>
        </p:nvSpPr>
        <p:spPr bwMode="auto">
          <a:xfrm flipH="1">
            <a:off x="4529138" y="5175250"/>
            <a:ext cx="373062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61" name="Line 18"/>
          <p:cNvSpPr>
            <a:spLocks noChangeShapeType="1"/>
          </p:cNvSpPr>
          <p:nvPr/>
        </p:nvSpPr>
        <p:spPr bwMode="auto">
          <a:xfrm flipH="1">
            <a:off x="5976938" y="5175250"/>
            <a:ext cx="384175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62" name="Line 19"/>
          <p:cNvSpPr>
            <a:spLocks noChangeShapeType="1"/>
          </p:cNvSpPr>
          <p:nvPr/>
        </p:nvSpPr>
        <p:spPr bwMode="auto">
          <a:xfrm flipH="1">
            <a:off x="7435850" y="5175250"/>
            <a:ext cx="373063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63" name="Line 20"/>
          <p:cNvSpPr>
            <a:spLocks noChangeShapeType="1"/>
          </p:cNvSpPr>
          <p:nvPr/>
        </p:nvSpPr>
        <p:spPr bwMode="auto">
          <a:xfrm flipH="1">
            <a:off x="8893175" y="5175250"/>
            <a:ext cx="373063" cy="246063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grpSp>
        <p:nvGrpSpPr>
          <p:cNvPr id="57364" name="Group 21"/>
          <p:cNvGrpSpPr>
            <a:grpSpLocks/>
          </p:cNvGrpSpPr>
          <p:nvPr/>
        </p:nvGrpSpPr>
        <p:grpSpPr bwMode="auto">
          <a:xfrm>
            <a:off x="3432175" y="2706688"/>
            <a:ext cx="5821363" cy="2460625"/>
            <a:chOff x="2162" y="857"/>
            <a:chExt cx="3667" cy="1550"/>
          </a:xfrm>
        </p:grpSpPr>
        <p:sp>
          <p:nvSpPr>
            <p:cNvPr id="57425" name="Line 22"/>
            <p:cNvSpPr>
              <a:spLocks noChangeShapeType="1"/>
            </p:cNvSpPr>
            <p:nvPr/>
          </p:nvSpPr>
          <p:spPr bwMode="auto">
            <a:xfrm flipV="1">
              <a:off x="2624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26" name="Line 23"/>
            <p:cNvSpPr>
              <a:spLocks noChangeShapeType="1"/>
            </p:cNvSpPr>
            <p:nvPr/>
          </p:nvSpPr>
          <p:spPr bwMode="auto">
            <a:xfrm flipV="1">
              <a:off x="3536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27" name="Line 24"/>
            <p:cNvSpPr>
              <a:spLocks noChangeShapeType="1"/>
            </p:cNvSpPr>
            <p:nvPr/>
          </p:nvSpPr>
          <p:spPr bwMode="auto">
            <a:xfrm flipV="1">
              <a:off x="4455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28" name="Line 25"/>
            <p:cNvSpPr>
              <a:spLocks noChangeShapeType="1"/>
            </p:cNvSpPr>
            <p:nvPr/>
          </p:nvSpPr>
          <p:spPr bwMode="auto">
            <a:xfrm flipV="1">
              <a:off x="5373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29" name="Line 26"/>
            <p:cNvSpPr>
              <a:spLocks noChangeShapeType="1"/>
            </p:cNvSpPr>
            <p:nvPr/>
          </p:nvSpPr>
          <p:spPr bwMode="auto">
            <a:xfrm flipV="1">
              <a:off x="2162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30" name="Line 27"/>
            <p:cNvSpPr>
              <a:spLocks noChangeShapeType="1"/>
            </p:cNvSpPr>
            <p:nvPr/>
          </p:nvSpPr>
          <p:spPr bwMode="auto">
            <a:xfrm flipV="1">
              <a:off x="3080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31" name="Line 28"/>
            <p:cNvSpPr>
              <a:spLocks noChangeShapeType="1"/>
            </p:cNvSpPr>
            <p:nvPr/>
          </p:nvSpPr>
          <p:spPr bwMode="auto">
            <a:xfrm flipV="1">
              <a:off x="3999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32" name="Line 29"/>
            <p:cNvSpPr>
              <a:spLocks noChangeShapeType="1"/>
            </p:cNvSpPr>
            <p:nvPr/>
          </p:nvSpPr>
          <p:spPr bwMode="auto">
            <a:xfrm flipV="1">
              <a:off x="4911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33" name="Line 30"/>
            <p:cNvSpPr>
              <a:spLocks noChangeShapeType="1"/>
            </p:cNvSpPr>
            <p:nvPr/>
          </p:nvSpPr>
          <p:spPr bwMode="auto">
            <a:xfrm flipV="1">
              <a:off x="5829" y="857"/>
              <a:ext cx="0" cy="1550"/>
            </a:xfrm>
            <a:prstGeom prst="line">
              <a:avLst/>
            </a:prstGeom>
            <a:noFill/>
            <a:ln w="12700">
              <a:solidFill>
                <a:srgbClr val="FFCC99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57365" name="Freeform 31"/>
          <p:cNvSpPr>
            <a:spLocks/>
          </p:cNvSpPr>
          <p:nvPr/>
        </p:nvSpPr>
        <p:spPr bwMode="auto">
          <a:xfrm>
            <a:off x="3079750" y="5157788"/>
            <a:ext cx="6175375" cy="277812"/>
          </a:xfrm>
          <a:custGeom>
            <a:avLst/>
            <a:gdLst>
              <a:gd name="T0" fmla="*/ 0 w 3890"/>
              <a:gd name="T1" fmla="*/ 2147483647 h 175"/>
              <a:gd name="T2" fmla="*/ 2147483647 w 3890"/>
              <a:gd name="T3" fmla="*/ 0 h 175"/>
              <a:gd name="T4" fmla="*/ 2147483647 w 3890"/>
              <a:gd name="T5" fmla="*/ 0 h 17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75">
                <a:moveTo>
                  <a:pt x="0" y="174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66" name="Freeform 32"/>
          <p:cNvSpPr>
            <a:spLocks/>
          </p:cNvSpPr>
          <p:nvPr/>
        </p:nvSpPr>
        <p:spPr bwMode="auto">
          <a:xfrm>
            <a:off x="3048000" y="4775200"/>
            <a:ext cx="6175375" cy="268288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67" name="Freeform 33"/>
          <p:cNvSpPr>
            <a:spLocks/>
          </p:cNvSpPr>
          <p:nvPr/>
        </p:nvSpPr>
        <p:spPr bwMode="auto">
          <a:xfrm>
            <a:off x="3079750" y="4348163"/>
            <a:ext cx="6175375" cy="268287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68" name="Freeform 34"/>
          <p:cNvSpPr>
            <a:spLocks/>
          </p:cNvSpPr>
          <p:nvPr/>
        </p:nvSpPr>
        <p:spPr bwMode="auto">
          <a:xfrm>
            <a:off x="3079750" y="3938588"/>
            <a:ext cx="6175375" cy="268287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69" name="Freeform 35"/>
          <p:cNvSpPr>
            <a:spLocks/>
          </p:cNvSpPr>
          <p:nvPr/>
        </p:nvSpPr>
        <p:spPr bwMode="auto">
          <a:xfrm>
            <a:off x="3079750" y="3527425"/>
            <a:ext cx="6175375" cy="269875"/>
          </a:xfrm>
          <a:custGeom>
            <a:avLst/>
            <a:gdLst>
              <a:gd name="T0" fmla="*/ 0 w 3890"/>
              <a:gd name="T1" fmla="*/ 2147483647 h 170"/>
              <a:gd name="T2" fmla="*/ 2147483647 w 3890"/>
              <a:gd name="T3" fmla="*/ 0 h 170"/>
              <a:gd name="T4" fmla="*/ 2147483647 w 3890"/>
              <a:gd name="T5" fmla="*/ 0 h 17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70">
                <a:moveTo>
                  <a:pt x="0" y="169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0" name="Freeform 36"/>
          <p:cNvSpPr>
            <a:spLocks/>
          </p:cNvSpPr>
          <p:nvPr/>
        </p:nvSpPr>
        <p:spPr bwMode="auto">
          <a:xfrm>
            <a:off x="3079750" y="3127375"/>
            <a:ext cx="6175375" cy="268288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1" name="Freeform 37"/>
          <p:cNvSpPr>
            <a:spLocks/>
          </p:cNvSpPr>
          <p:nvPr/>
        </p:nvSpPr>
        <p:spPr bwMode="auto">
          <a:xfrm>
            <a:off x="3079750" y="2717800"/>
            <a:ext cx="6175375" cy="268288"/>
          </a:xfrm>
          <a:custGeom>
            <a:avLst/>
            <a:gdLst>
              <a:gd name="T0" fmla="*/ 0 w 3890"/>
              <a:gd name="T1" fmla="*/ 2147483647 h 169"/>
              <a:gd name="T2" fmla="*/ 2147483647 w 3890"/>
              <a:gd name="T3" fmla="*/ 0 h 169"/>
              <a:gd name="T4" fmla="*/ 2147483647 w 3890"/>
              <a:gd name="T5" fmla="*/ 0 h 16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90" h="169">
                <a:moveTo>
                  <a:pt x="0" y="168"/>
                </a:move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2" name="Freeform 38"/>
          <p:cNvSpPr>
            <a:spLocks/>
          </p:cNvSpPr>
          <p:nvPr/>
        </p:nvSpPr>
        <p:spPr bwMode="auto">
          <a:xfrm>
            <a:off x="3079750" y="5157788"/>
            <a:ext cx="6175375" cy="277812"/>
          </a:xfrm>
          <a:custGeom>
            <a:avLst/>
            <a:gdLst>
              <a:gd name="T0" fmla="*/ 2147483647 w 3890"/>
              <a:gd name="T1" fmla="*/ 0 h 175"/>
              <a:gd name="T2" fmla="*/ 2147483647 w 3890"/>
              <a:gd name="T3" fmla="*/ 2147483647 h 175"/>
              <a:gd name="T4" fmla="*/ 0 w 3890"/>
              <a:gd name="T5" fmla="*/ 2147483647 h 175"/>
              <a:gd name="T6" fmla="*/ 2147483647 w 3890"/>
              <a:gd name="T7" fmla="*/ 0 h 175"/>
              <a:gd name="T8" fmla="*/ 2147483647 w 3890"/>
              <a:gd name="T9" fmla="*/ 0 h 1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90" h="175">
                <a:moveTo>
                  <a:pt x="3889" y="0"/>
                </a:moveTo>
                <a:lnTo>
                  <a:pt x="3667" y="174"/>
                </a:lnTo>
                <a:lnTo>
                  <a:pt x="0" y="174"/>
                </a:lnTo>
                <a:lnTo>
                  <a:pt x="222" y="0"/>
                </a:lnTo>
                <a:lnTo>
                  <a:pt x="3889" y="0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3" name="Freeform 39"/>
          <p:cNvSpPr>
            <a:spLocks/>
          </p:cNvSpPr>
          <p:nvPr/>
        </p:nvSpPr>
        <p:spPr bwMode="auto">
          <a:xfrm>
            <a:off x="3146425" y="2717800"/>
            <a:ext cx="287338" cy="2717800"/>
          </a:xfrm>
          <a:custGeom>
            <a:avLst/>
            <a:gdLst>
              <a:gd name="T0" fmla="*/ 0 w 181"/>
              <a:gd name="T1" fmla="*/ 2147483647 h 1712"/>
              <a:gd name="T2" fmla="*/ 0 w 181"/>
              <a:gd name="T3" fmla="*/ 2147483647 h 1712"/>
              <a:gd name="T4" fmla="*/ 2147483647 w 181"/>
              <a:gd name="T5" fmla="*/ 0 h 1712"/>
              <a:gd name="T6" fmla="*/ 2147483647 w 181"/>
              <a:gd name="T7" fmla="*/ 2147483647 h 1712"/>
              <a:gd name="T8" fmla="*/ 0 w 181"/>
              <a:gd name="T9" fmla="*/ 2147483647 h 17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" h="1712">
                <a:moveTo>
                  <a:pt x="0" y="1711"/>
                </a:moveTo>
                <a:lnTo>
                  <a:pt x="0" y="120"/>
                </a:lnTo>
                <a:lnTo>
                  <a:pt x="180" y="0"/>
                </a:lnTo>
                <a:lnTo>
                  <a:pt x="180" y="1591"/>
                </a:lnTo>
                <a:lnTo>
                  <a:pt x="0" y="1711"/>
                </a:lnTo>
              </a:path>
            </a:pathLst>
          </a:custGeom>
          <a:noFill/>
          <a:ln w="12700" cap="rnd" cmpd="sng">
            <a:solidFill>
              <a:srgbClr val="FFCC99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4" name="Rectangle 40"/>
          <p:cNvSpPr>
            <a:spLocks noChangeArrowheads="1"/>
          </p:cNvSpPr>
          <p:nvPr/>
        </p:nvSpPr>
        <p:spPr bwMode="auto">
          <a:xfrm>
            <a:off x="3429000" y="2714625"/>
            <a:ext cx="5827713" cy="2446338"/>
          </a:xfrm>
          <a:prstGeom prst="rect">
            <a:avLst/>
          </a:prstGeom>
          <a:noFill/>
          <a:ln w="12700">
            <a:solidFill>
              <a:srgbClr val="FFCC99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75" name="Freeform 41"/>
          <p:cNvSpPr>
            <a:spLocks/>
          </p:cNvSpPr>
          <p:nvPr/>
        </p:nvSpPr>
        <p:spPr bwMode="auto">
          <a:xfrm>
            <a:off x="3498850" y="4414838"/>
            <a:ext cx="144463" cy="935037"/>
          </a:xfrm>
          <a:custGeom>
            <a:avLst/>
            <a:gdLst>
              <a:gd name="T0" fmla="*/ 2147483647 w 91"/>
              <a:gd name="T1" fmla="*/ 2147483647 h 589"/>
              <a:gd name="T2" fmla="*/ 2147483647 w 91"/>
              <a:gd name="T3" fmla="*/ 0 h 589"/>
              <a:gd name="T4" fmla="*/ 0 w 91"/>
              <a:gd name="T5" fmla="*/ 2147483647 h 589"/>
              <a:gd name="T6" fmla="*/ 0 w 91"/>
              <a:gd name="T7" fmla="*/ 2147483647 h 589"/>
              <a:gd name="T8" fmla="*/ 2147483647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90" y="522"/>
                </a:moveTo>
                <a:lnTo>
                  <a:pt x="90" y="0"/>
                </a:lnTo>
                <a:lnTo>
                  <a:pt x="0" y="66"/>
                </a:lnTo>
                <a:lnTo>
                  <a:pt x="0" y="588"/>
                </a:lnTo>
                <a:lnTo>
                  <a:pt x="90" y="522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6" name="Rectangle 42"/>
          <p:cNvSpPr>
            <a:spLocks noChangeArrowheads="1"/>
          </p:cNvSpPr>
          <p:nvPr/>
        </p:nvSpPr>
        <p:spPr bwMode="auto">
          <a:xfrm>
            <a:off x="3641725" y="4414838"/>
            <a:ext cx="40957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77" name="Freeform 43"/>
          <p:cNvSpPr>
            <a:spLocks/>
          </p:cNvSpPr>
          <p:nvPr/>
        </p:nvSpPr>
        <p:spPr bwMode="auto">
          <a:xfrm>
            <a:off x="3908425" y="4414838"/>
            <a:ext cx="144463" cy="935037"/>
          </a:xfrm>
          <a:custGeom>
            <a:avLst/>
            <a:gdLst>
              <a:gd name="T0" fmla="*/ 0 w 91"/>
              <a:gd name="T1" fmla="*/ 2147483647 h 589"/>
              <a:gd name="T2" fmla="*/ 0 w 91"/>
              <a:gd name="T3" fmla="*/ 2147483647 h 589"/>
              <a:gd name="T4" fmla="*/ 2147483647 w 91"/>
              <a:gd name="T5" fmla="*/ 0 h 589"/>
              <a:gd name="T6" fmla="*/ 2147483647 w 91"/>
              <a:gd name="T7" fmla="*/ 2147483647 h 589"/>
              <a:gd name="T8" fmla="*/ 0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0" y="588"/>
                </a:moveTo>
                <a:lnTo>
                  <a:pt x="0" y="66"/>
                </a:lnTo>
                <a:lnTo>
                  <a:pt x="90" y="0"/>
                </a:lnTo>
                <a:lnTo>
                  <a:pt x="90" y="522"/>
                </a:lnTo>
                <a:lnTo>
                  <a:pt x="0" y="588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78" name="Rectangle 44"/>
          <p:cNvSpPr>
            <a:spLocks noChangeArrowheads="1"/>
          </p:cNvSpPr>
          <p:nvPr/>
        </p:nvSpPr>
        <p:spPr bwMode="auto">
          <a:xfrm>
            <a:off x="3498850" y="4519613"/>
            <a:ext cx="40957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79" name="Freeform 45"/>
          <p:cNvSpPr>
            <a:spLocks/>
          </p:cNvSpPr>
          <p:nvPr/>
        </p:nvSpPr>
        <p:spPr bwMode="auto">
          <a:xfrm>
            <a:off x="4956175" y="4129088"/>
            <a:ext cx="134938" cy="1220787"/>
          </a:xfrm>
          <a:custGeom>
            <a:avLst/>
            <a:gdLst>
              <a:gd name="T0" fmla="*/ 2147483647 w 85"/>
              <a:gd name="T1" fmla="*/ 2147483647 h 769"/>
              <a:gd name="T2" fmla="*/ 2147483647 w 85"/>
              <a:gd name="T3" fmla="*/ 0 h 769"/>
              <a:gd name="T4" fmla="*/ 0 w 85"/>
              <a:gd name="T5" fmla="*/ 2147483647 h 769"/>
              <a:gd name="T6" fmla="*/ 0 w 85"/>
              <a:gd name="T7" fmla="*/ 2147483647 h 769"/>
              <a:gd name="T8" fmla="*/ 2147483647 w 85"/>
              <a:gd name="T9" fmla="*/ 2147483647 h 7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5" h="769">
                <a:moveTo>
                  <a:pt x="84" y="702"/>
                </a:moveTo>
                <a:lnTo>
                  <a:pt x="84" y="0"/>
                </a:lnTo>
                <a:lnTo>
                  <a:pt x="0" y="66"/>
                </a:lnTo>
                <a:lnTo>
                  <a:pt x="0" y="768"/>
                </a:lnTo>
                <a:lnTo>
                  <a:pt x="84" y="702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80" name="Rectangle 46"/>
          <p:cNvSpPr>
            <a:spLocks noChangeArrowheads="1"/>
          </p:cNvSpPr>
          <p:nvPr/>
        </p:nvSpPr>
        <p:spPr bwMode="auto">
          <a:xfrm>
            <a:off x="5089525" y="4129088"/>
            <a:ext cx="419100" cy="1114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81" name="Freeform 47"/>
          <p:cNvSpPr>
            <a:spLocks/>
          </p:cNvSpPr>
          <p:nvPr/>
        </p:nvSpPr>
        <p:spPr bwMode="auto">
          <a:xfrm>
            <a:off x="5365750" y="4129088"/>
            <a:ext cx="144463" cy="1220787"/>
          </a:xfrm>
          <a:custGeom>
            <a:avLst/>
            <a:gdLst>
              <a:gd name="T0" fmla="*/ 0 w 91"/>
              <a:gd name="T1" fmla="*/ 2147483647 h 769"/>
              <a:gd name="T2" fmla="*/ 0 w 91"/>
              <a:gd name="T3" fmla="*/ 2147483647 h 769"/>
              <a:gd name="T4" fmla="*/ 2147483647 w 91"/>
              <a:gd name="T5" fmla="*/ 0 h 769"/>
              <a:gd name="T6" fmla="*/ 2147483647 w 91"/>
              <a:gd name="T7" fmla="*/ 2147483647 h 769"/>
              <a:gd name="T8" fmla="*/ 0 w 91"/>
              <a:gd name="T9" fmla="*/ 2147483647 h 7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769">
                <a:moveTo>
                  <a:pt x="0" y="768"/>
                </a:moveTo>
                <a:lnTo>
                  <a:pt x="0" y="66"/>
                </a:lnTo>
                <a:lnTo>
                  <a:pt x="90" y="0"/>
                </a:lnTo>
                <a:lnTo>
                  <a:pt x="90" y="702"/>
                </a:lnTo>
                <a:lnTo>
                  <a:pt x="0" y="768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82" name="Rectangle 48"/>
          <p:cNvSpPr>
            <a:spLocks noChangeArrowheads="1"/>
          </p:cNvSpPr>
          <p:nvPr/>
        </p:nvSpPr>
        <p:spPr bwMode="auto">
          <a:xfrm>
            <a:off x="4956175" y="4233863"/>
            <a:ext cx="409575" cy="1114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83" name="Freeform 49"/>
          <p:cNvSpPr>
            <a:spLocks/>
          </p:cNvSpPr>
          <p:nvPr/>
        </p:nvSpPr>
        <p:spPr bwMode="auto">
          <a:xfrm>
            <a:off x="7862888" y="4414838"/>
            <a:ext cx="144462" cy="935037"/>
          </a:xfrm>
          <a:custGeom>
            <a:avLst/>
            <a:gdLst>
              <a:gd name="T0" fmla="*/ 2147483647 w 91"/>
              <a:gd name="T1" fmla="*/ 2147483647 h 589"/>
              <a:gd name="T2" fmla="*/ 2147483647 w 91"/>
              <a:gd name="T3" fmla="*/ 0 h 589"/>
              <a:gd name="T4" fmla="*/ 0 w 91"/>
              <a:gd name="T5" fmla="*/ 2147483647 h 589"/>
              <a:gd name="T6" fmla="*/ 0 w 91"/>
              <a:gd name="T7" fmla="*/ 2147483647 h 589"/>
              <a:gd name="T8" fmla="*/ 2147483647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90" y="522"/>
                </a:moveTo>
                <a:lnTo>
                  <a:pt x="90" y="0"/>
                </a:lnTo>
                <a:lnTo>
                  <a:pt x="0" y="66"/>
                </a:lnTo>
                <a:lnTo>
                  <a:pt x="0" y="588"/>
                </a:lnTo>
                <a:lnTo>
                  <a:pt x="90" y="522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84" name="Rectangle 50"/>
          <p:cNvSpPr>
            <a:spLocks noChangeArrowheads="1"/>
          </p:cNvSpPr>
          <p:nvPr/>
        </p:nvSpPr>
        <p:spPr bwMode="auto">
          <a:xfrm>
            <a:off x="8005763" y="4414838"/>
            <a:ext cx="4191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85" name="Freeform 51"/>
          <p:cNvSpPr>
            <a:spLocks/>
          </p:cNvSpPr>
          <p:nvPr/>
        </p:nvSpPr>
        <p:spPr bwMode="auto">
          <a:xfrm>
            <a:off x="8281988" y="4414838"/>
            <a:ext cx="144462" cy="935037"/>
          </a:xfrm>
          <a:custGeom>
            <a:avLst/>
            <a:gdLst>
              <a:gd name="T0" fmla="*/ 0 w 91"/>
              <a:gd name="T1" fmla="*/ 2147483647 h 589"/>
              <a:gd name="T2" fmla="*/ 0 w 91"/>
              <a:gd name="T3" fmla="*/ 2147483647 h 589"/>
              <a:gd name="T4" fmla="*/ 2147483647 w 91"/>
              <a:gd name="T5" fmla="*/ 0 h 589"/>
              <a:gd name="T6" fmla="*/ 2147483647 w 91"/>
              <a:gd name="T7" fmla="*/ 2147483647 h 589"/>
              <a:gd name="T8" fmla="*/ 0 w 91"/>
              <a:gd name="T9" fmla="*/ 2147483647 h 5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1" h="589">
                <a:moveTo>
                  <a:pt x="0" y="588"/>
                </a:moveTo>
                <a:lnTo>
                  <a:pt x="0" y="66"/>
                </a:lnTo>
                <a:lnTo>
                  <a:pt x="90" y="0"/>
                </a:lnTo>
                <a:lnTo>
                  <a:pt x="90" y="522"/>
                </a:lnTo>
                <a:lnTo>
                  <a:pt x="0" y="588"/>
                </a:lnTo>
              </a:path>
            </a:pathLst>
          </a:cu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endParaRPr lang="pt-BR"/>
          </a:p>
        </p:txBody>
      </p:sp>
      <p:sp>
        <p:nvSpPr>
          <p:cNvPr id="57386" name="Rectangle 52"/>
          <p:cNvSpPr>
            <a:spLocks noChangeArrowheads="1"/>
          </p:cNvSpPr>
          <p:nvPr/>
        </p:nvSpPr>
        <p:spPr bwMode="auto">
          <a:xfrm>
            <a:off x="7862888" y="4519613"/>
            <a:ext cx="4191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387" name="Line 53"/>
          <p:cNvSpPr>
            <a:spLocks noChangeShapeType="1"/>
          </p:cNvSpPr>
          <p:nvPr/>
        </p:nvSpPr>
        <p:spPr bwMode="auto">
          <a:xfrm flipH="1">
            <a:off x="3014663" y="5434013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88" name="Line 54"/>
          <p:cNvSpPr>
            <a:spLocks noChangeShapeType="1"/>
          </p:cNvSpPr>
          <p:nvPr/>
        </p:nvSpPr>
        <p:spPr bwMode="auto">
          <a:xfrm flipH="1">
            <a:off x="3014663" y="5440363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89" name="Line 55"/>
          <p:cNvSpPr>
            <a:spLocks noChangeShapeType="1"/>
          </p:cNvSpPr>
          <p:nvPr/>
        </p:nvSpPr>
        <p:spPr bwMode="auto">
          <a:xfrm flipH="1">
            <a:off x="3014663" y="5030788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0" name="Line 56"/>
          <p:cNvSpPr>
            <a:spLocks noChangeShapeType="1"/>
          </p:cNvSpPr>
          <p:nvPr/>
        </p:nvSpPr>
        <p:spPr bwMode="auto">
          <a:xfrm flipH="1">
            <a:off x="3014663" y="4621213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1" name="Line 57"/>
          <p:cNvSpPr>
            <a:spLocks noChangeShapeType="1"/>
          </p:cNvSpPr>
          <p:nvPr/>
        </p:nvSpPr>
        <p:spPr bwMode="auto">
          <a:xfrm flipH="1">
            <a:off x="3014663" y="4211638"/>
            <a:ext cx="77787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2" name="Line 58"/>
          <p:cNvSpPr>
            <a:spLocks noChangeShapeType="1"/>
          </p:cNvSpPr>
          <p:nvPr/>
        </p:nvSpPr>
        <p:spPr bwMode="auto">
          <a:xfrm flipH="1">
            <a:off x="3014663" y="3810000"/>
            <a:ext cx="77787" cy="15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3" name="Line 59"/>
          <p:cNvSpPr>
            <a:spLocks noChangeShapeType="1"/>
          </p:cNvSpPr>
          <p:nvPr/>
        </p:nvSpPr>
        <p:spPr bwMode="auto">
          <a:xfrm flipH="1">
            <a:off x="3014663" y="3400425"/>
            <a:ext cx="77787" cy="15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4" name="Line 60"/>
          <p:cNvSpPr>
            <a:spLocks noChangeShapeType="1"/>
          </p:cNvSpPr>
          <p:nvPr/>
        </p:nvSpPr>
        <p:spPr bwMode="auto">
          <a:xfrm flipH="1">
            <a:off x="3014663" y="2990850"/>
            <a:ext cx="77787" cy="15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5" name="Rectangle 61"/>
          <p:cNvSpPr>
            <a:spLocks noChangeArrowheads="1"/>
          </p:cNvSpPr>
          <p:nvPr/>
        </p:nvSpPr>
        <p:spPr bwMode="auto">
          <a:xfrm>
            <a:off x="2987675" y="5500688"/>
            <a:ext cx="8572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pt-BR" altLang="pt-BR" sz="1200" b="1"/>
              <a:t>0</a:t>
            </a:r>
          </a:p>
        </p:txBody>
      </p:sp>
      <p:sp>
        <p:nvSpPr>
          <p:cNvPr id="57396" name="Line 62"/>
          <p:cNvSpPr>
            <a:spLocks noChangeShapeType="1"/>
          </p:cNvSpPr>
          <p:nvPr/>
        </p:nvSpPr>
        <p:spPr bwMode="auto">
          <a:xfrm>
            <a:off x="3097213" y="5434013"/>
            <a:ext cx="5791200" cy="1587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7" name="Line 63"/>
          <p:cNvSpPr>
            <a:spLocks noChangeShapeType="1"/>
          </p:cNvSpPr>
          <p:nvPr/>
        </p:nvSpPr>
        <p:spPr bwMode="auto">
          <a:xfrm>
            <a:off x="3079750" y="5451475"/>
            <a:ext cx="1588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8" name="Line 64"/>
          <p:cNvSpPr>
            <a:spLocks noChangeShapeType="1"/>
          </p:cNvSpPr>
          <p:nvPr/>
        </p:nvSpPr>
        <p:spPr bwMode="auto">
          <a:xfrm>
            <a:off x="4537075" y="5451475"/>
            <a:ext cx="1588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399" name="Line 65"/>
          <p:cNvSpPr>
            <a:spLocks noChangeShapeType="1"/>
          </p:cNvSpPr>
          <p:nvPr/>
        </p:nvSpPr>
        <p:spPr bwMode="auto">
          <a:xfrm>
            <a:off x="5984875" y="5451475"/>
            <a:ext cx="1588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400" name="Line 66"/>
          <p:cNvSpPr>
            <a:spLocks noChangeShapeType="1"/>
          </p:cNvSpPr>
          <p:nvPr/>
        </p:nvSpPr>
        <p:spPr bwMode="auto">
          <a:xfrm>
            <a:off x="7443788" y="5451475"/>
            <a:ext cx="1587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401" name="Line 67"/>
          <p:cNvSpPr>
            <a:spLocks noChangeShapeType="1"/>
          </p:cNvSpPr>
          <p:nvPr/>
        </p:nvSpPr>
        <p:spPr bwMode="auto">
          <a:xfrm>
            <a:off x="8901113" y="5451475"/>
            <a:ext cx="1587" cy="26988"/>
          </a:xfrm>
          <a:prstGeom prst="line">
            <a:avLst/>
          </a:prstGeom>
          <a:noFill/>
          <a:ln w="12700">
            <a:solidFill>
              <a:srgbClr val="FFCC99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402" name="Rectangle 68"/>
          <p:cNvSpPr>
            <a:spLocks noChangeArrowheads="1"/>
          </p:cNvSpPr>
          <p:nvPr/>
        </p:nvSpPr>
        <p:spPr bwMode="auto">
          <a:xfrm>
            <a:off x="35226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0.2</a:t>
            </a:r>
          </a:p>
        </p:txBody>
      </p:sp>
      <p:sp>
        <p:nvSpPr>
          <p:cNvPr id="57403" name="Rectangle 69"/>
          <p:cNvSpPr>
            <a:spLocks noChangeArrowheads="1"/>
          </p:cNvSpPr>
          <p:nvPr/>
        </p:nvSpPr>
        <p:spPr bwMode="auto">
          <a:xfrm>
            <a:off x="42846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0.4</a:t>
            </a:r>
          </a:p>
        </p:txBody>
      </p:sp>
      <p:sp>
        <p:nvSpPr>
          <p:cNvPr id="57404" name="Rectangle 70"/>
          <p:cNvSpPr>
            <a:spLocks noChangeArrowheads="1"/>
          </p:cNvSpPr>
          <p:nvPr/>
        </p:nvSpPr>
        <p:spPr bwMode="auto">
          <a:xfrm>
            <a:off x="49704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0.6</a:t>
            </a:r>
          </a:p>
        </p:txBody>
      </p:sp>
      <p:sp>
        <p:nvSpPr>
          <p:cNvPr id="57405" name="Rectangle 71"/>
          <p:cNvSpPr>
            <a:spLocks noChangeArrowheads="1"/>
          </p:cNvSpPr>
          <p:nvPr/>
        </p:nvSpPr>
        <p:spPr bwMode="auto">
          <a:xfrm>
            <a:off x="57324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0.8</a:t>
            </a:r>
          </a:p>
        </p:txBody>
      </p:sp>
      <p:sp>
        <p:nvSpPr>
          <p:cNvPr id="57406" name="Rectangle 72"/>
          <p:cNvSpPr>
            <a:spLocks noChangeArrowheads="1"/>
          </p:cNvSpPr>
          <p:nvPr/>
        </p:nvSpPr>
        <p:spPr bwMode="auto">
          <a:xfrm>
            <a:off x="6494463" y="5380038"/>
            <a:ext cx="54292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</a:t>
            </a:r>
          </a:p>
        </p:txBody>
      </p:sp>
      <p:sp>
        <p:nvSpPr>
          <p:cNvPr id="57407" name="Rectangle 73"/>
          <p:cNvSpPr>
            <a:spLocks noChangeArrowheads="1"/>
          </p:cNvSpPr>
          <p:nvPr/>
        </p:nvSpPr>
        <p:spPr bwMode="auto">
          <a:xfrm>
            <a:off x="71802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1.2</a:t>
            </a:r>
          </a:p>
        </p:txBody>
      </p:sp>
      <p:sp>
        <p:nvSpPr>
          <p:cNvPr id="57408" name="Rectangle 74"/>
          <p:cNvSpPr>
            <a:spLocks noChangeArrowheads="1"/>
          </p:cNvSpPr>
          <p:nvPr/>
        </p:nvSpPr>
        <p:spPr bwMode="auto">
          <a:xfrm>
            <a:off x="79422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1.4</a:t>
            </a:r>
          </a:p>
        </p:txBody>
      </p:sp>
      <p:sp>
        <p:nvSpPr>
          <p:cNvPr id="57409" name="Rectangle 75"/>
          <p:cNvSpPr>
            <a:spLocks noChangeArrowheads="1"/>
          </p:cNvSpPr>
          <p:nvPr/>
        </p:nvSpPr>
        <p:spPr bwMode="auto">
          <a:xfrm>
            <a:off x="8551863" y="5380038"/>
            <a:ext cx="542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pt-BR"/>
              <a:t>1.6</a:t>
            </a:r>
          </a:p>
        </p:txBody>
      </p:sp>
      <p:sp>
        <p:nvSpPr>
          <p:cNvPr id="57410" name="AutoShape 76"/>
          <p:cNvSpPr>
            <a:spLocks noChangeArrowheads="1"/>
          </p:cNvSpPr>
          <p:nvPr/>
        </p:nvSpPr>
        <p:spPr bwMode="auto">
          <a:xfrm>
            <a:off x="5203825" y="4927600"/>
            <a:ext cx="1120775" cy="304800"/>
          </a:xfrm>
          <a:prstGeom prst="cube">
            <a:avLst>
              <a:gd name="adj" fmla="val 24972"/>
            </a:avLst>
          </a:prstGeom>
          <a:solidFill>
            <a:srgbClr val="66F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411" name="AutoShape 77"/>
          <p:cNvSpPr>
            <a:spLocks noChangeArrowheads="1"/>
          </p:cNvSpPr>
          <p:nvPr/>
        </p:nvSpPr>
        <p:spPr bwMode="auto">
          <a:xfrm>
            <a:off x="4822825" y="4470400"/>
            <a:ext cx="1295400" cy="304800"/>
          </a:xfrm>
          <a:prstGeom prst="cube">
            <a:avLst>
              <a:gd name="adj" fmla="val 24972"/>
            </a:avLst>
          </a:prstGeom>
          <a:solidFill>
            <a:srgbClr val="FAFD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412" name="AutoShape 78"/>
          <p:cNvSpPr>
            <a:spLocks noChangeArrowheads="1"/>
          </p:cNvSpPr>
          <p:nvPr/>
        </p:nvSpPr>
        <p:spPr bwMode="auto">
          <a:xfrm>
            <a:off x="6324600" y="4089400"/>
            <a:ext cx="1828800" cy="304800"/>
          </a:xfrm>
          <a:prstGeom prst="cube">
            <a:avLst>
              <a:gd name="adj" fmla="val 24972"/>
            </a:avLst>
          </a:prstGeom>
          <a:solidFill>
            <a:srgbClr val="EF910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413" name="AutoShape 79"/>
          <p:cNvSpPr>
            <a:spLocks noChangeArrowheads="1"/>
          </p:cNvSpPr>
          <p:nvPr/>
        </p:nvSpPr>
        <p:spPr bwMode="auto">
          <a:xfrm>
            <a:off x="5889625" y="3632200"/>
            <a:ext cx="1806575" cy="304800"/>
          </a:xfrm>
          <a:prstGeom prst="cube">
            <a:avLst>
              <a:gd name="adj" fmla="val 24972"/>
            </a:avLst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414" name="AutoShape 80"/>
          <p:cNvSpPr>
            <a:spLocks noChangeArrowheads="1"/>
          </p:cNvSpPr>
          <p:nvPr/>
        </p:nvSpPr>
        <p:spPr bwMode="auto">
          <a:xfrm>
            <a:off x="6019800" y="3251200"/>
            <a:ext cx="1752600" cy="304800"/>
          </a:xfrm>
          <a:prstGeom prst="cube">
            <a:avLst>
              <a:gd name="adj" fmla="val 24972"/>
            </a:avLst>
          </a:prstGeom>
          <a:solidFill>
            <a:srgbClr val="00CC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57415" name="Rectangle 81"/>
          <p:cNvSpPr>
            <a:spLocks noChangeArrowheads="1"/>
          </p:cNvSpPr>
          <p:nvPr/>
        </p:nvSpPr>
        <p:spPr bwMode="auto">
          <a:xfrm>
            <a:off x="3795713" y="2109788"/>
            <a:ext cx="21844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pt-BR" altLang="pt-BR" sz="2400">
                <a:latin typeface="Times New Roman" pitchFamily="18" charset="0"/>
              </a:rPr>
              <a:t> </a:t>
            </a:r>
            <a:r>
              <a:rPr lang="pt-BR" altLang="pt-BR" sz="2000" b="1"/>
              <a:t>Risco Reduzido</a:t>
            </a:r>
          </a:p>
        </p:txBody>
      </p:sp>
      <p:sp>
        <p:nvSpPr>
          <p:cNvPr id="57416" name="Rectangle 82"/>
          <p:cNvSpPr>
            <a:spLocks noChangeArrowheads="1"/>
          </p:cNvSpPr>
          <p:nvPr/>
        </p:nvSpPr>
        <p:spPr bwMode="auto">
          <a:xfrm>
            <a:off x="6326188" y="2109788"/>
            <a:ext cx="201295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pt-BR" altLang="pt-BR" sz="2400">
                <a:latin typeface="Times New Roman" pitchFamily="18" charset="0"/>
              </a:rPr>
              <a:t> </a:t>
            </a:r>
            <a:r>
              <a:rPr lang="pt-BR" altLang="pt-BR" sz="2000" b="1"/>
              <a:t>Risco Elevado</a:t>
            </a:r>
          </a:p>
        </p:txBody>
      </p:sp>
      <p:sp>
        <p:nvSpPr>
          <p:cNvPr id="57417" name="Line 83"/>
          <p:cNvSpPr>
            <a:spLocks noChangeShapeType="1"/>
          </p:cNvSpPr>
          <p:nvPr/>
        </p:nvSpPr>
        <p:spPr bwMode="auto">
          <a:xfrm flipH="1">
            <a:off x="2963863" y="2336800"/>
            <a:ext cx="782637" cy="0"/>
          </a:xfrm>
          <a:prstGeom prst="line">
            <a:avLst/>
          </a:prstGeom>
          <a:noFill/>
          <a:ln w="12700">
            <a:solidFill>
              <a:srgbClr val="FAFD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418" name="Line 84"/>
          <p:cNvSpPr>
            <a:spLocks noChangeShapeType="1"/>
          </p:cNvSpPr>
          <p:nvPr/>
        </p:nvSpPr>
        <p:spPr bwMode="auto">
          <a:xfrm>
            <a:off x="8399463" y="2336800"/>
            <a:ext cx="808037" cy="0"/>
          </a:xfrm>
          <a:prstGeom prst="line">
            <a:avLst/>
          </a:prstGeom>
          <a:noFill/>
          <a:ln w="12700">
            <a:solidFill>
              <a:srgbClr val="FAFD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pt-BR"/>
          </a:p>
        </p:txBody>
      </p:sp>
      <p:sp>
        <p:nvSpPr>
          <p:cNvPr id="57419" name="AutoShape 85"/>
          <p:cNvSpPr>
            <a:spLocks noChangeArrowheads="1"/>
          </p:cNvSpPr>
          <p:nvPr/>
        </p:nvSpPr>
        <p:spPr bwMode="auto">
          <a:xfrm>
            <a:off x="4267200" y="2794000"/>
            <a:ext cx="762000" cy="304800"/>
          </a:xfrm>
          <a:prstGeom prst="cube">
            <a:avLst>
              <a:gd name="adj" fmla="val 24972"/>
            </a:avLst>
          </a:prstGeom>
          <a:solidFill>
            <a:srgbClr val="CCCC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grpSp>
        <p:nvGrpSpPr>
          <p:cNvPr id="57420" name="Group 86"/>
          <p:cNvGrpSpPr>
            <a:grpSpLocks/>
          </p:cNvGrpSpPr>
          <p:nvPr/>
        </p:nvGrpSpPr>
        <p:grpSpPr bwMode="auto">
          <a:xfrm>
            <a:off x="6705600" y="2708275"/>
            <a:ext cx="366713" cy="2816225"/>
            <a:chOff x="4224" y="858"/>
            <a:chExt cx="231" cy="1774"/>
          </a:xfrm>
        </p:grpSpPr>
        <p:sp>
          <p:nvSpPr>
            <p:cNvPr id="57423" name="Line 87"/>
            <p:cNvSpPr>
              <a:spLocks noChangeShapeType="1"/>
            </p:cNvSpPr>
            <p:nvPr/>
          </p:nvSpPr>
          <p:spPr bwMode="auto">
            <a:xfrm>
              <a:off x="4224" y="971"/>
              <a:ext cx="0" cy="166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57424" name="Line 88"/>
            <p:cNvSpPr>
              <a:spLocks noChangeShapeType="1"/>
            </p:cNvSpPr>
            <p:nvPr/>
          </p:nvSpPr>
          <p:spPr bwMode="auto">
            <a:xfrm flipV="1">
              <a:off x="4234" y="858"/>
              <a:ext cx="221" cy="109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57421" name="Rectangle 89"/>
          <p:cNvSpPr>
            <a:spLocks noChangeArrowheads="1"/>
          </p:cNvSpPr>
          <p:nvPr/>
        </p:nvSpPr>
        <p:spPr bwMode="auto">
          <a:xfrm>
            <a:off x="4872038" y="5684838"/>
            <a:ext cx="24272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pt-BR" altLang="pt-BR" b="1"/>
              <a:t>Odds Ratio e IC 95%</a:t>
            </a:r>
          </a:p>
        </p:txBody>
      </p:sp>
      <p:sp>
        <p:nvSpPr>
          <p:cNvPr id="57422" name="Rectangle 5"/>
          <p:cNvSpPr>
            <a:spLocks noChangeArrowheads="1"/>
          </p:cNvSpPr>
          <p:nvPr/>
        </p:nvSpPr>
        <p:spPr bwMode="auto">
          <a:xfrm>
            <a:off x="7704138" y="6545263"/>
            <a:ext cx="2582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pt-BR" altLang="pt-BR" sz="1600" b="1" i="1">
                <a:solidFill>
                  <a:srgbClr val="002060"/>
                </a:solidFill>
              </a:rPr>
              <a:t>Mercier &amp; Soll, 1993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eta para baixo 20"/>
          <p:cNvSpPr>
            <a:spLocks noChangeArrowheads="1"/>
          </p:cNvSpPr>
          <p:nvPr/>
        </p:nvSpPr>
        <p:spPr bwMode="auto">
          <a:xfrm>
            <a:off x="1028700" y="2935288"/>
            <a:ext cx="328613" cy="593725"/>
          </a:xfrm>
          <a:prstGeom prst="downArrow">
            <a:avLst>
              <a:gd name="adj1" fmla="val 50000"/>
              <a:gd name="adj2" fmla="val 5000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58371" name="Seta para baixo 21"/>
          <p:cNvSpPr>
            <a:spLocks noChangeArrowheads="1"/>
          </p:cNvSpPr>
          <p:nvPr/>
        </p:nvSpPr>
        <p:spPr bwMode="auto">
          <a:xfrm>
            <a:off x="2898775" y="2935288"/>
            <a:ext cx="400050" cy="1947862"/>
          </a:xfrm>
          <a:prstGeom prst="downArrow">
            <a:avLst>
              <a:gd name="adj1" fmla="val 50000"/>
              <a:gd name="adj2" fmla="val 4999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58372" name="Seta para baixo 22"/>
          <p:cNvSpPr>
            <a:spLocks noChangeArrowheads="1"/>
          </p:cNvSpPr>
          <p:nvPr/>
        </p:nvSpPr>
        <p:spPr bwMode="auto">
          <a:xfrm>
            <a:off x="5103813" y="2935288"/>
            <a:ext cx="400050" cy="1947862"/>
          </a:xfrm>
          <a:prstGeom prst="downArrow">
            <a:avLst>
              <a:gd name="adj1" fmla="val 50000"/>
              <a:gd name="adj2" fmla="val 4999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58373" name="Seta para baixo 23"/>
          <p:cNvSpPr>
            <a:spLocks noChangeArrowheads="1"/>
          </p:cNvSpPr>
          <p:nvPr/>
        </p:nvSpPr>
        <p:spPr bwMode="auto">
          <a:xfrm>
            <a:off x="7950200" y="2935288"/>
            <a:ext cx="400050" cy="450850"/>
          </a:xfrm>
          <a:prstGeom prst="downArrow">
            <a:avLst>
              <a:gd name="adj1" fmla="val 50000"/>
              <a:gd name="adj2" fmla="val 4999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pic>
        <p:nvPicPr>
          <p:cNvPr id="583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977813" y="206375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5" name="Título 4"/>
          <p:cNvSpPr>
            <a:spLocks noGrp="1"/>
          </p:cNvSpPr>
          <p:nvPr>
            <p:ph type="title"/>
          </p:nvPr>
        </p:nvSpPr>
        <p:spPr>
          <a:xfrm>
            <a:off x="322263" y="271463"/>
            <a:ext cx="9382125" cy="1176337"/>
          </a:xfrm>
        </p:spPr>
        <p:txBody>
          <a:bodyPr/>
          <a:lstStyle/>
          <a:p>
            <a:r>
              <a:rPr lang="pt-BR" altLang="pt-BR" smtClean="0"/>
              <a:t>Mortalidade SDR</a:t>
            </a:r>
            <a:br>
              <a:rPr lang="pt-BR" altLang="pt-BR" smtClean="0"/>
            </a:br>
            <a:r>
              <a:rPr lang="pt-BR" altLang="pt-BR" smtClean="0"/>
              <a:t>Impacto do uso do surfactante exógeno</a:t>
            </a:r>
          </a:p>
        </p:txBody>
      </p:sp>
      <p:sp>
        <p:nvSpPr>
          <p:cNvPr id="7" name="Retângulo 6"/>
          <p:cNvSpPr/>
          <p:nvPr/>
        </p:nvSpPr>
        <p:spPr bwMode="auto">
          <a:xfrm>
            <a:off x="771525" y="1943100"/>
            <a:ext cx="785813" cy="992188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>
              <a:defRPr/>
            </a:pPr>
            <a:r>
              <a:rPr lang="pt-BR" sz="2000" b="1" dirty="0">
                <a:latin typeface="Arial" pitchFamily="34" charset="0"/>
              </a:rPr>
              <a:t>1960</a:t>
            </a:r>
          </a:p>
        </p:txBody>
      </p:sp>
      <p:sp>
        <p:nvSpPr>
          <p:cNvPr id="8" name="Retângulo 7"/>
          <p:cNvSpPr/>
          <p:nvPr/>
        </p:nvSpPr>
        <p:spPr bwMode="auto">
          <a:xfrm>
            <a:off x="2727325" y="1943100"/>
            <a:ext cx="785813" cy="992188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>
              <a:defRPr/>
            </a:pPr>
            <a:r>
              <a:rPr lang="pt-BR" sz="2000" b="1" dirty="0">
                <a:latin typeface="Arial" pitchFamily="34" charset="0"/>
              </a:rPr>
              <a:t>1979</a:t>
            </a:r>
          </a:p>
        </p:txBody>
      </p:sp>
      <p:sp>
        <p:nvSpPr>
          <p:cNvPr id="9" name="Retângulo 8"/>
          <p:cNvSpPr/>
          <p:nvPr/>
        </p:nvSpPr>
        <p:spPr bwMode="auto">
          <a:xfrm>
            <a:off x="4911725" y="1943100"/>
            <a:ext cx="785813" cy="992188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>
              <a:defRPr/>
            </a:pPr>
            <a:r>
              <a:rPr lang="pt-BR" sz="2000" b="1" dirty="0">
                <a:latin typeface="Arial" pitchFamily="34" charset="0"/>
              </a:rPr>
              <a:t>1980</a:t>
            </a:r>
          </a:p>
        </p:txBody>
      </p:sp>
      <p:sp>
        <p:nvSpPr>
          <p:cNvPr id="10" name="Retângulo 9"/>
          <p:cNvSpPr/>
          <p:nvPr/>
        </p:nvSpPr>
        <p:spPr bwMode="auto">
          <a:xfrm>
            <a:off x="7775575" y="1943100"/>
            <a:ext cx="785813" cy="992188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>
              <a:defRPr/>
            </a:pPr>
            <a:r>
              <a:rPr lang="pt-BR" sz="2000" b="1" dirty="0">
                <a:latin typeface="Arial" pitchFamily="34" charset="0"/>
              </a:rPr>
              <a:t>2005</a:t>
            </a:r>
          </a:p>
        </p:txBody>
      </p:sp>
      <p:sp>
        <p:nvSpPr>
          <p:cNvPr id="11" name="Retângulo 10"/>
          <p:cNvSpPr/>
          <p:nvPr/>
        </p:nvSpPr>
        <p:spPr bwMode="auto">
          <a:xfrm>
            <a:off x="234950" y="3562350"/>
            <a:ext cx="2449513" cy="495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>
              <a:defRPr/>
            </a:pPr>
            <a:r>
              <a:rPr lang="pt-BR" sz="2000" b="1" dirty="0">
                <a:latin typeface="Arial" pitchFamily="34" charset="0"/>
              </a:rPr>
              <a:t>25.000 mortes/ano</a:t>
            </a:r>
          </a:p>
        </p:txBody>
      </p:sp>
      <p:sp>
        <p:nvSpPr>
          <p:cNvPr id="12" name="Retângulo 11"/>
          <p:cNvSpPr/>
          <p:nvPr/>
        </p:nvSpPr>
        <p:spPr bwMode="auto">
          <a:xfrm>
            <a:off x="2347913" y="4956175"/>
            <a:ext cx="1422400" cy="738188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pt-BR" sz="2000" b="1" dirty="0">
                <a:latin typeface="Arial" pitchFamily="34" charset="0"/>
              </a:rPr>
              <a:t>2ª causa </a:t>
            </a:r>
          </a:p>
          <a:p>
            <a:pPr algn="ctr">
              <a:defRPr/>
            </a:pPr>
            <a:r>
              <a:rPr lang="pt-BR" sz="2000" b="1" dirty="0">
                <a:latin typeface="Arial" pitchFamily="34" charset="0"/>
              </a:rPr>
              <a:t>de morte</a:t>
            </a:r>
          </a:p>
        </p:txBody>
      </p:sp>
      <p:sp>
        <p:nvSpPr>
          <p:cNvPr id="13" name="Retângulo 12"/>
          <p:cNvSpPr/>
          <p:nvPr/>
        </p:nvSpPr>
        <p:spPr bwMode="auto">
          <a:xfrm>
            <a:off x="4092575" y="5100638"/>
            <a:ext cx="2479675" cy="495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FF6600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pt-BR" sz="2000" b="1" dirty="0">
                <a:latin typeface="Arial" pitchFamily="34" charset="0"/>
              </a:rPr>
              <a:t>SURFACTANTE</a:t>
            </a:r>
          </a:p>
        </p:txBody>
      </p:sp>
      <p:sp>
        <p:nvSpPr>
          <p:cNvPr id="58383" name="Retângulo 31"/>
          <p:cNvSpPr>
            <a:spLocks noChangeArrowheads="1"/>
          </p:cNvSpPr>
          <p:nvPr/>
        </p:nvSpPr>
        <p:spPr bwMode="auto">
          <a:xfrm>
            <a:off x="0" y="6564313"/>
            <a:ext cx="10287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r" eaLnBrk="0" hangingPunct="0">
              <a:buClr>
                <a:srgbClr val="FE9B03"/>
              </a:buClr>
              <a:buSzPct val="75000"/>
            </a:pPr>
            <a:r>
              <a:rPr lang="pt-BR" altLang="pt-BR" sz="1600" b="1" i="1">
                <a:solidFill>
                  <a:srgbClr val="002060"/>
                </a:solidFill>
              </a:rPr>
              <a:t>Centers for Disease Control and Prevention. National Center for Health Statistics. Jan,2008</a:t>
            </a:r>
          </a:p>
        </p:txBody>
      </p:sp>
      <p:cxnSp>
        <p:nvCxnSpPr>
          <p:cNvPr id="20" name="Conector de seta reta 19"/>
          <p:cNvCxnSpPr/>
          <p:nvPr/>
        </p:nvCxnSpPr>
        <p:spPr bwMode="auto">
          <a:xfrm>
            <a:off x="242888" y="2935288"/>
            <a:ext cx="9801225" cy="15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</p:cxnSp>
      <p:sp>
        <p:nvSpPr>
          <p:cNvPr id="58385" name="Seta para baixo 24"/>
          <p:cNvSpPr>
            <a:spLocks noChangeArrowheads="1"/>
          </p:cNvSpPr>
          <p:nvPr/>
        </p:nvSpPr>
        <p:spPr bwMode="auto">
          <a:xfrm>
            <a:off x="7950200" y="3763963"/>
            <a:ext cx="400050" cy="450850"/>
          </a:xfrm>
          <a:prstGeom prst="downArrow">
            <a:avLst>
              <a:gd name="adj1" fmla="val 50000"/>
              <a:gd name="adj2" fmla="val 4999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58386" name="Seta para baixo 25"/>
          <p:cNvSpPr>
            <a:spLocks noChangeArrowheads="1"/>
          </p:cNvSpPr>
          <p:nvPr/>
        </p:nvSpPr>
        <p:spPr bwMode="auto">
          <a:xfrm>
            <a:off x="7950200" y="4614863"/>
            <a:ext cx="400050" cy="450850"/>
          </a:xfrm>
          <a:prstGeom prst="downArrow">
            <a:avLst>
              <a:gd name="adj1" fmla="val 50000"/>
              <a:gd name="adj2" fmla="val 4999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58387" name="Seta para baixo 26"/>
          <p:cNvSpPr>
            <a:spLocks noChangeArrowheads="1"/>
          </p:cNvSpPr>
          <p:nvPr/>
        </p:nvSpPr>
        <p:spPr bwMode="auto">
          <a:xfrm>
            <a:off x="7950200" y="5418138"/>
            <a:ext cx="400050" cy="450850"/>
          </a:xfrm>
          <a:prstGeom prst="downArrow">
            <a:avLst>
              <a:gd name="adj1" fmla="val 50000"/>
              <a:gd name="adj2" fmla="val 4999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altLang="pt-BR"/>
          </a:p>
        </p:txBody>
      </p:sp>
      <p:sp>
        <p:nvSpPr>
          <p:cNvPr id="14" name="Retângulo 13"/>
          <p:cNvSpPr/>
          <p:nvPr/>
        </p:nvSpPr>
        <p:spPr bwMode="auto">
          <a:xfrm>
            <a:off x="6321425" y="3390900"/>
            <a:ext cx="3694113" cy="495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pt-BR" sz="2000" b="1" dirty="0">
                <a:latin typeface="Arial" pitchFamily="34" charset="0"/>
              </a:rPr>
              <a:t>18.000 hospitalizações</a:t>
            </a:r>
          </a:p>
        </p:txBody>
      </p:sp>
      <p:sp>
        <p:nvSpPr>
          <p:cNvPr id="15" name="Retângulo 14"/>
          <p:cNvSpPr/>
          <p:nvPr/>
        </p:nvSpPr>
        <p:spPr bwMode="auto">
          <a:xfrm>
            <a:off x="6907213" y="4205288"/>
            <a:ext cx="2522537" cy="495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pt-BR" sz="2000" b="1" dirty="0">
                <a:latin typeface="Arial" pitchFamily="34" charset="0"/>
              </a:rPr>
              <a:t>860 mortes/ano</a:t>
            </a:r>
          </a:p>
        </p:txBody>
      </p:sp>
      <p:sp>
        <p:nvSpPr>
          <p:cNvPr id="16" name="Retângulo 15"/>
          <p:cNvSpPr/>
          <p:nvPr/>
        </p:nvSpPr>
        <p:spPr bwMode="auto">
          <a:xfrm>
            <a:off x="6907213" y="5105400"/>
            <a:ext cx="2522537" cy="495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pt-BR" sz="2000" b="1" dirty="0">
                <a:latin typeface="Arial" pitchFamily="34" charset="0"/>
              </a:rPr>
              <a:t>7ª causa de morte</a:t>
            </a:r>
          </a:p>
        </p:txBody>
      </p:sp>
      <p:sp>
        <p:nvSpPr>
          <p:cNvPr id="17" name="Retângulo 16"/>
          <p:cNvSpPr/>
          <p:nvPr/>
        </p:nvSpPr>
        <p:spPr bwMode="auto">
          <a:xfrm>
            <a:off x="6049963" y="5861050"/>
            <a:ext cx="4237037" cy="495300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rgbClr val="0000FF"/>
              </a:gs>
              <a:gs pos="100000">
                <a:schemeClr val="bg2"/>
              </a:gs>
            </a:gsLst>
            <a:lin ang="5400000" scaled="0"/>
          </a:gra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pt-BR" sz="2000" b="1"/>
              <a:t>2,3 bilhões de dólares em 2005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aixaDeTexto 1"/>
          <p:cNvSpPr txBox="1">
            <a:spLocks noChangeArrowheads="1"/>
          </p:cNvSpPr>
          <p:nvPr/>
        </p:nvSpPr>
        <p:spPr bwMode="auto">
          <a:xfrm>
            <a:off x="617538" y="1531938"/>
            <a:ext cx="94789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 sz="3200">
                <a:solidFill>
                  <a:schemeClr val="tx2"/>
                </a:solidFill>
              </a:rPr>
              <a:t>RECOMENDAÇÕES PARA O TRATAMENTO DA SÍNDROME DE DESCONFORTO </a:t>
            </a:r>
          </a:p>
          <a:p>
            <a:pPr algn="ctr"/>
            <a:r>
              <a:rPr lang="pt-BR" altLang="pt-BR" sz="3200">
                <a:solidFill>
                  <a:schemeClr val="tx2"/>
                </a:solidFill>
              </a:rPr>
              <a:t>RESPIRATÓRIO EM RN PRÉ-TERMO</a:t>
            </a:r>
          </a:p>
        </p:txBody>
      </p:sp>
      <p:sp>
        <p:nvSpPr>
          <p:cNvPr id="59395" name="CaixaDeTexto 2"/>
          <p:cNvSpPr txBox="1">
            <a:spLocks noChangeArrowheads="1"/>
          </p:cNvSpPr>
          <p:nvPr/>
        </p:nvSpPr>
        <p:spPr bwMode="auto">
          <a:xfrm>
            <a:off x="973138" y="4121150"/>
            <a:ext cx="77073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400">
                <a:solidFill>
                  <a:srgbClr val="FFC000"/>
                </a:solidFill>
              </a:rPr>
              <a:t>CONSENSO EUROPEU-2013</a:t>
            </a:r>
          </a:p>
          <a:p>
            <a:r>
              <a:rPr lang="pt-BR" altLang="pt-BR" sz="2400">
                <a:solidFill>
                  <a:srgbClr val="FFC000"/>
                </a:solidFill>
              </a:rPr>
              <a:t>ACADEMIA AMERICANA DE PEDIATRIA-2014                </a:t>
            </a:r>
          </a:p>
        </p:txBody>
      </p:sp>
      <p:sp>
        <p:nvSpPr>
          <p:cNvPr id="59396" name="CaixaDeTexto 3"/>
          <p:cNvSpPr txBox="1">
            <a:spLocks noChangeArrowheads="1"/>
          </p:cNvSpPr>
          <p:nvPr/>
        </p:nvSpPr>
        <p:spPr bwMode="auto">
          <a:xfrm>
            <a:off x="973138" y="5926138"/>
            <a:ext cx="10426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/>
              <a:t>Sweet, DG et al. Neonatology 2013; </a:t>
            </a:r>
            <a:r>
              <a:rPr lang="pt-BR" altLang="pt-BR" u="sng"/>
              <a:t>103</a:t>
            </a:r>
            <a:r>
              <a:rPr lang="pt-BR" altLang="pt-BR"/>
              <a:t>:353-368;     Polin RA, Carlo W  AAP,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CaixaDeTexto 1"/>
          <p:cNvSpPr txBox="1">
            <a:spLocks noChangeArrowheads="1"/>
          </p:cNvSpPr>
          <p:nvPr/>
        </p:nvSpPr>
        <p:spPr bwMode="auto">
          <a:xfrm>
            <a:off x="474663" y="522288"/>
            <a:ext cx="9096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000" b="1">
                <a:solidFill>
                  <a:srgbClr val="FFCC00"/>
                </a:solidFill>
              </a:rPr>
              <a:t>SÍNDROME DO DESCONFORTO RESPIRATÓRIO (SDR): ATUALIZAÇÃO</a:t>
            </a:r>
            <a:endParaRPr lang="pt-BR" altLang="pt-BR" sz="2000" b="1"/>
          </a:p>
        </p:txBody>
      </p:sp>
      <p:sp>
        <p:nvSpPr>
          <p:cNvPr id="60419" name="CaixaDeTexto 2"/>
          <p:cNvSpPr txBox="1">
            <a:spLocks noChangeArrowheads="1"/>
          </p:cNvSpPr>
          <p:nvPr/>
        </p:nvSpPr>
        <p:spPr bwMode="auto">
          <a:xfrm>
            <a:off x="474663" y="1566863"/>
            <a:ext cx="8577262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800"/>
              <a:t>A terapêutica de reposição com surfactante  é crucial para o tratamento  da SDR.</a:t>
            </a:r>
          </a:p>
          <a:p>
            <a:r>
              <a:rPr lang="pt-BR" altLang="pt-BR" sz="2800"/>
              <a:t> Dúvidas: Otimização das doses e  Tempo de administração nas diferentes Idades Gestacionais. </a:t>
            </a:r>
          </a:p>
          <a:p>
            <a:endParaRPr lang="pt-BR" altLang="pt-BR" sz="2800"/>
          </a:p>
          <a:p>
            <a:pPr>
              <a:buFont typeface="Arial" charset="0"/>
              <a:buChar char="•"/>
            </a:pPr>
            <a:r>
              <a:rPr lang="pt-BR" altLang="pt-BR" sz="2800"/>
              <a:t>O uso do CPAP precoce tem alterado a indicação do surfactante profilático;</a:t>
            </a:r>
          </a:p>
          <a:p>
            <a:pPr>
              <a:buFont typeface="Arial" charset="0"/>
              <a:buChar char="•"/>
            </a:pPr>
            <a:r>
              <a:rPr lang="pt-BR" altLang="pt-BR" sz="2800">
                <a:solidFill>
                  <a:srgbClr val="FFC000"/>
                </a:solidFill>
              </a:rPr>
              <a:t>Deve-se evitar ao máximo o uso de ventilação mecânica invasiva ;</a:t>
            </a:r>
          </a:p>
          <a:p>
            <a:endParaRPr lang="pt-BR" altLang="pt-BR" sz="2800"/>
          </a:p>
          <a:p>
            <a:endParaRPr lang="pt-BR" altLang="pt-BR" sz="2800"/>
          </a:p>
        </p:txBody>
      </p:sp>
      <p:sp>
        <p:nvSpPr>
          <p:cNvPr id="60420" name="CaixaDeTexto 3"/>
          <p:cNvSpPr txBox="1">
            <a:spLocks noChangeArrowheads="1"/>
          </p:cNvSpPr>
          <p:nvPr/>
        </p:nvSpPr>
        <p:spPr bwMode="auto">
          <a:xfrm>
            <a:off x="6673850" y="6138863"/>
            <a:ext cx="237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/>
              <a:t>Sweet,DG et al,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aixaDeTexto 1"/>
          <p:cNvSpPr txBox="1">
            <a:spLocks noChangeArrowheads="1"/>
          </p:cNvSpPr>
          <p:nvPr/>
        </p:nvSpPr>
        <p:spPr bwMode="auto">
          <a:xfrm>
            <a:off x="996950" y="439738"/>
            <a:ext cx="7986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b="1">
                <a:solidFill>
                  <a:srgbClr val="FFCC00"/>
                </a:solidFill>
              </a:rPr>
              <a:t>SÍNDROME DO DESCONFORTO RESPIRATÓRIO (SDR): ATUALIZAÇÃO</a:t>
            </a:r>
            <a:endParaRPr lang="pt-BR" altLang="pt-BR" b="1"/>
          </a:p>
        </p:txBody>
      </p:sp>
      <p:sp>
        <p:nvSpPr>
          <p:cNvPr id="61443" name="CaixaDeTexto 2"/>
          <p:cNvSpPr txBox="1">
            <a:spLocks noChangeArrowheads="1"/>
          </p:cNvSpPr>
          <p:nvPr/>
        </p:nvSpPr>
        <p:spPr bwMode="auto">
          <a:xfrm>
            <a:off x="296863" y="842963"/>
            <a:ext cx="9061450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000" b="1" i="1" u="sng">
                <a:solidFill>
                  <a:schemeClr val="tx2"/>
                </a:solidFill>
              </a:rPr>
              <a:t>O objetivo da terapêutica com surfactante exógeno é provê intervenções  que maximizem a sobrevivência enquanto minimiza os efeitos adversos em potencial.</a:t>
            </a:r>
          </a:p>
          <a:p>
            <a:r>
              <a:rPr lang="pt-BR" altLang="pt-BR" sz="2400">
                <a:solidFill>
                  <a:srgbClr val="FFFF00"/>
                </a:solidFill>
              </a:rPr>
              <a:t>                             </a:t>
            </a:r>
            <a:r>
              <a:rPr lang="pt-BR" altLang="pt-BR" sz="2400" b="1">
                <a:solidFill>
                  <a:srgbClr val="FFFF00"/>
                </a:solidFill>
              </a:rPr>
              <a:t>Recomendações </a:t>
            </a:r>
          </a:p>
          <a:p>
            <a:r>
              <a:rPr lang="pt-BR" altLang="pt-BR" sz="2400" b="1">
                <a:solidFill>
                  <a:srgbClr val="FFFF00"/>
                </a:solidFill>
              </a:rPr>
              <a:t> </a:t>
            </a:r>
            <a:r>
              <a:rPr lang="pt-BR" altLang="pt-BR" sz="2400" b="1" u="sng">
                <a:solidFill>
                  <a:srgbClr val="FFFF00"/>
                </a:solidFill>
              </a:rPr>
              <a:t>Pré-natal</a:t>
            </a:r>
            <a:r>
              <a:rPr lang="pt-BR" altLang="pt-BR" sz="2400" b="1">
                <a:solidFill>
                  <a:srgbClr val="FFFF00"/>
                </a:solidFill>
              </a:rPr>
              <a:t>:</a:t>
            </a:r>
          </a:p>
          <a:p>
            <a:pPr>
              <a:buFont typeface="Arial" charset="0"/>
              <a:buChar char="•"/>
            </a:pPr>
            <a:r>
              <a:rPr lang="pt-BR" altLang="pt-BR" sz="2000"/>
              <a:t>Gestantes de alto risco para parto prematuro devem ser  atendidas em hospitais  com UTIN e  equipe experiente no tratamento de SDR;</a:t>
            </a:r>
          </a:p>
          <a:p>
            <a:pPr>
              <a:buFont typeface="Arial" charset="0"/>
              <a:buChar char="•"/>
            </a:pPr>
            <a:endParaRPr lang="pt-BR" altLang="pt-BR" sz="2000"/>
          </a:p>
          <a:p>
            <a:pPr>
              <a:buFont typeface="Arial" charset="0"/>
              <a:buChar char="•"/>
            </a:pPr>
            <a:r>
              <a:rPr lang="pt-BR" altLang="pt-BR" sz="2000"/>
              <a:t>Oferecer  um curso de corticosteroide para as mulheres  com 23 a 34 semanas completas de gestação com risco de parto prematuro;</a:t>
            </a:r>
          </a:p>
          <a:p>
            <a:pPr>
              <a:buFont typeface="Arial" charset="0"/>
              <a:buChar char="•"/>
            </a:pPr>
            <a:endParaRPr lang="pt-BR" altLang="pt-BR" sz="2000"/>
          </a:p>
          <a:p>
            <a:pPr>
              <a:buFont typeface="Arial" charset="0"/>
              <a:buChar char="•"/>
            </a:pPr>
            <a:r>
              <a:rPr lang="pt-BR" altLang="pt-BR" sz="2000"/>
              <a:t>Um segundo curso de corticosteroide pode ser dado as gestantes cujo 1º. curso foi dado mais que 2-3 semanas antes do nascimento;</a:t>
            </a:r>
          </a:p>
          <a:p>
            <a:pPr>
              <a:buFont typeface="Arial" charset="0"/>
              <a:buChar char="•"/>
            </a:pPr>
            <a:endParaRPr lang="pt-BR" altLang="pt-BR" sz="2000"/>
          </a:p>
          <a:p>
            <a:pPr>
              <a:buFont typeface="Arial" charset="0"/>
              <a:buChar char="•"/>
            </a:pPr>
            <a:r>
              <a:rPr lang="pt-BR" altLang="pt-BR" sz="2000"/>
              <a:t>Antibióticos  para  mães com RPM pode reduzir o risco de parto prematuro;</a:t>
            </a:r>
          </a:p>
          <a:p>
            <a:pPr>
              <a:buFont typeface="Arial" charset="0"/>
              <a:buChar char="•"/>
            </a:pPr>
            <a:endParaRPr lang="pt-BR" altLang="pt-BR" sz="2000"/>
          </a:p>
          <a:p>
            <a:pPr>
              <a:buFont typeface="Arial" charset="0"/>
              <a:buChar char="•"/>
            </a:pPr>
            <a:r>
              <a:rPr lang="pt-BR" altLang="pt-BR" sz="2000"/>
              <a:t>Obstetras podem considerar o uso de tocolíticos enquanto transfere a gestante para um Centro perinatal.</a:t>
            </a:r>
          </a:p>
          <a:p>
            <a:pPr>
              <a:buFont typeface="Arial" charset="0"/>
              <a:buChar char="•"/>
            </a:pPr>
            <a:endParaRPr lang="pt-BR" altLang="pt-BR"/>
          </a:p>
        </p:txBody>
      </p:sp>
      <p:sp>
        <p:nvSpPr>
          <p:cNvPr id="61444" name="CaixaDeTexto 3"/>
          <p:cNvSpPr txBox="1">
            <a:spLocks noChangeArrowheads="1"/>
          </p:cNvSpPr>
          <p:nvPr/>
        </p:nvSpPr>
        <p:spPr bwMode="auto">
          <a:xfrm>
            <a:off x="7410450" y="6138863"/>
            <a:ext cx="2541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/>
              <a:t>Sweet,DG et al,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CaixaDeTexto 1"/>
          <p:cNvSpPr txBox="1">
            <a:spLocks noChangeArrowheads="1"/>
          </p:cNvSpPr>
          <p:nvPr/>
        </p:nvSpPr>
        <p:spPr bwMode="auto">
          <a:xfrm>
            <a:off x="996950" y="439738"/>
            <a:ext cx="7986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b="1">
                <a:solidFill>
                  <a:srgbClr val="FFCC00"/>
                </a:solidFill>
              </a:rPr>
              <a:t>SÍNDROME DO DESCONFORTO RESPIRATÓRIO (SDR): ATUALIZAÇÃO</a:t>
            </a:r>
            <a:endParaRPr lang="pt-BR" altLang="pt-BR" b="1"/>
          </a:p>
        </p:txBody>
      </p:sp>
      <p:sp>
        <p:nvSpPr>
          <p:cNvPr id="62467" name="CaixaDeTexto 3"/>
          <p:cNvSpPr txBox="1">
            <a:spLocks noChangeArrowheads="1"/>
          </p:cNvSpPr>
          <p:nvPr/>
        </p:nvSpPr>
        <p:spPr bwMode="auto">
          <a:xfrm>
            <a:off x="7410450" y="6138863"/>
            <a:ext cx="2541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/>
              <a:t>Sweet,DG et al, 2013</a:t>
            </a:r>
          </a:p>
        </p:txBody>
      </p:sp>
      <p:sp>
        <p:nvSpPr>
          <p:cNvPr id="62468" name="CaixaDeTexto 4"/>
          <p:cNvSpPr txBox="1">
            <a:spLocks noChangeArrowheads="1"/>
          </p:cNvSpPr>
          <p:nvPr/>
        </p:nvSpPr>
        <p:spPr bwMode="auto">
          <a:xfrm>
            <a:off x="700088" y="996950"/>
            <a:ext cx="52847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400" b="1" i="1" u="sng">
                <a:solidFill>
                  <a:srgbClr val="FFFF00"/>
                </a:solidFill>
              </a:rPr>
              <a:t>Estabilização na Sala de Parto</a:t>
            </a:r>
          </a:p>
        </p:txBody>
      </p:sp>
      <p:sp>
        <p:nvSpPr>
          <p:cNvPr id="64517" name="CaixaDeTexto 5"/>
          <p:cNvSpPr txBox="1">
            <a:spLocks noChangeArrowheads="1"/>
          </p:cNvSpPr>
          <p:nvPr/>
        </p:nvSpPr>
        <p:spPr bwMode="auto">
          <a:xfrm>
            <a:off x="842963" y="1377950"/>
            <a:ext cx="8621712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000" b="1" dirty="0" smtClean="0"/>
              <a:t>Retardar o </a:t>
            </a:r>
            <a:r>
              <a:rPr lang="pt-BR" sz="2000" b="1" dirty="0" err="1" smtClean="0"/>
              <a:t>clampeamento</a:t>
            </a:r>
            <a:r>
              <a:rPr lang="pt-BR" sz="2000" b="1" dirty="0" smtClean="0"/>
              <a:t> do cordão em 60 segundos  segurando a criança  abaixo do nível materno para facilitar a transfusão materno-fetal;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endParaRPr lang="pt-BR" sz="2000" b="1" dirty="0" smtClean="0"/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000" b="1" dirty="0" smtClean="0"/>
              <a:t>Oxigênio sob controle através de um </a:t>
            </a:r>
            <a:r>
              <a:rPr lang="pt-BR" sz="2000" b="1" dirty="0" err="1" smtClean="0"/>
              <a:t>blender</a:t>
            </a:r>
            <a:r>
              <a:rPr lang="pt-BR" sz="2000" b="1" dirty="0" smtClean="0"/>
              <a:t>.  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000" b="1" dirty="0" smtClean="0"/>
              <a:t>Concentração inicial de 21-30% é suficiente para iniciar a estabilização, ajustando-se a necessidade através de </a:t>
            </a:r>
            <a:r>
              <a:rPr lang="pt-BR" sz="2000" b="1" dirty="0" err="1" smtClean="0"/>
              <a:t>oximetria</a:t>
            </a:r>
            <a:r>
              <a:rPr lang="pt-BR" sz="2000" b="1" dirty="0" smtClean="0"/>
              <a:t> no pulso direito;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endParaRPr lang="pt-BR" sz="2000" b="1" dirty="0" smtClean="0"/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000" b="1" dirty="0" smtClean="0"/>
              <a:t>Em RN com respiração espontânea  estabilizar com CPAP (5-6 cm H</a:t>
            </a:r>
            <a:r>
              <a:rPr lang="pt-BR" sz="2000" b="1" baseline="-25000" dirty="0" smtClean="0"/>
              <a:t>2</a:t>
            </a:r>
            <a:r>
              <a:rPr lang="pt-BR" sz="2000" b="1" dirty="0" smtClean="0"/>
              <a:t>O) através de máscara ou </a:t>
            </a:r>
            <a:r>
              <a:rPr lang="pt-BR" sz="2000" b="1" dirty="0" err="1" smtClean="0"/>
              <a:t>prong</a:t>
            </a:r>
            <a:r>
              <a:rPr lang="pt-BR" sz="2000" b="1" dirty="0" smtClean="0"/>
              <a:t> nasal;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endParaRPr lang="pt-BR" sz="2000" b="1" dirty="0" smtClean="0"/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000" b="1" dirty="0" smtClean="0"/>
              <a:t>Intubação é reservada para os RN que não responderem a PP  podendo ser administrado surfactante;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000" b="1" dirty="0" smtClean="0"/>
              <a:t>RN &lt;28 semanas deve ser colocado em saco plástico ou equivalente para diminuir a perda de calor evitando hipotermia.</a:t>
            </a:r>
            <a:endParaRPr lang="pt-BR" sz="2000" dirty="0" smtClean="0"/>
          </a:p>
          <a:p>
            <a:pPr eaLnBrk="1" hangingPunct="1">
              <a:defRPr/>
            </a:pPr>
            <a:endParaRPr lang="pt-BR" dirty="0" smtClean="0"/>
          </a:p>
          <a:p>
            <a:pPr eaLnBrk="1" hangingPunct="1">
              <a:defRPr/>
            </a:pPr>
            <a:endParaRPr lang="pt-BR" dirty="0" smtClean="0"/>
          </a:p>
          <a:p>
            <a:pPr eaLnBrk="1" hangingPunct="1">
              <a:defRPr/>
            </a:pPr>
            <a:r>
              <a:rPr lang="pt-BR" dirty="0" smtClean="0"/>
              <a:t> </a:t>
            </a:r>
          </a:p>
          <a:p>
            <a:pPr eaLnBrk="1" hangingPunct="1"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CaixaDeTexto 1"/>
          <p:cNvSpPr txBox="1">
            <a:spLocks noChangeArrowheads="1"/>
          </p:cNvSpPr>
          <p:nvPr/>
        </p:nvSpPr>
        <p:spPr bwMode="auto">
          <a:xfrm>
            <a:off x="996950" y="439738"/>
            <a:ext cx="7986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b="1">
                <a:solidFill>
                  <a:srgbClr val="FFCC00"/>
                </a:solidFill>
              </a:rPr>
              <a:t>SÍNDROME DO DESCONFORTO RESPIRATÓRIO (SDR): ATUALIZAÇÃO</a:t>
            </a:r>
            <a:endParaRPr lang="pt-BR" altLang="pt-BR" b="1"/>
          </a:p>
        </p:txBody>
      </p:sp>
      <p:sp>
        <p:nvSpPr>
          <p:cNvPr id="63491" name="CaixaDeTexto 3"/>
          <p:cNvSpPr txBox="1">
            <a:spLocks noChangeArrowheads="1"/>
          </p:cNvSpPr>
          <p:nvPr/>
        </p:nvSpPr>
        <p:spPr bwMode="auto">
          <a:xfrm>
            <a:off x="7410450" y="6138863"/>
            <a:ext cx="2541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/>
              <a:t>Sweet,DG et al, 2013</a:t>
            </a:r>
          </a:p>
        </p:txBody>
      </p:sp>
      <p:sp>
        <p:nvSpPr>
          <p:cNvPr id="63492" name="CaixaDeTexto 4"/>
          <p:cNvSpPr txBox="1">
            <a:spLocks noChangeArrowheads="1"/>
          </p:cNvSpPr>
          <p:nvPr/>
        </p:nvSpPr>
        <p:spPr bwMode="auto">
          <a:xfrm>
            <a:off x="700088" y="996950"/>
            <a:ext cx="52847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400" b="1" i="1" u="sng">
                <a:solidFill>
                  <a:srgbClr val="FFFF00"/>
                </a:solidFill>
              </a:rPr>
              <a:t>Terapia com Surfactante Exógeno</a:t>
            </a:r>
          </a:p>
        </p:txBody>
      </p:sp>
      <p:sp>
        <p:nvSpPr>
          <p:cNvPr id="63493" name="CaixaDeTexto 5"/>
          <p:cNvSpPr txBox="1">
            <a:spLocks noChangeArrowheads="1"/>
          </p:cNvSpPr>
          <p:nvPr/>
        </p:nvSpPr>
        <p:spPr bwMode="auto">
          <a:xfrm>
            <a:off x="842963" y="1555750"/>
            <a:ext cx="8621712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altLang="pt-BR" sz="2000"/>
              <a:t> </a:t>
            </a:r>
            <a:r>
              <a:rPr lang="pt-BR" altLang="pt-BR" sz="2000" b="1"/>
              <a:t>RN com SDR deve receber surfactante natural o mais precocemente possível dentro das 1as. 2 horas de vida;</a:t>
            </a:r>
          </a:p>
          <a:p>
            <a:pPr>
              <a:buFontTx/>
              <a:buChar char="•"/>
            </a:pPr>
            <a:endParaRPr lang="pt-BR" altLang="pt-BR" sz="2000" b="1"/>
          </a:p>
          <a:p>
            <a:pPr>
              <a:buFontTx/>
              <a:buChar char="•"/>
            </a:pPr>
            <a:r>
              <a:rPr lang="pt-BR" altLang="pt-BR" sz="2000" b="1"/>
              <a:t> O tratamento com surfactante precoce deve ser padronizado; </a:t>
            </a:r>
          </a:p>
          <a:p>
            <a:pPr>
              <a:buFontTx/>
              <a:buChar char="•"/>
            </a:pPr>
            <a:endParaRPr lang="pt-BR" altLang="pt-BR" sz="2000" b="1"/>
          </a:p>
          <a:p>
            <a:pPr>
              <a:buFontTx/>
              <a:buChar char="•"/>
            </a:pPr>
            <a:r>
              <a:rPr lang="pt-BR" altLang="pt-BR" sz="2000" b="1"/>
              <a:t>O surfactante pode ser administrado na sala de parto  em RNPT extremo, cuja mãe não recebeu corticosteroide antenatal ou naqueles que necessitaram de intubação para estabilização;</a:t>
            </a:r>
          </a:p>
          <a:p>
            <a:pPr>
              <a:buFontTx/>
              <a:buChar char="•"/>
            </a:pPr>
            <a:endParaRPr lang="pt-BR" altLang="pt-BR" sz="2000" b="1"/>
          </a:p>
          <a:p>
            <a:pPr>
              <a:buFontTx/>
              <a:buChar char="•"/>
            </a:pPr>
            <a:r>
              <a:rPr lang="pt-BR" altLang="pt-BR" sz="2000" b="1"/>
              <a:t>Sugere-se tratar RN &lt; 26 sem quando necessita de FiO2 &gt; 30% e RN &gt; 26 sem quando necessita FiO2 &gt; 40%;</a:t>
            </a:r>
          </a:p>
          <a:p>
            <a:pPr>
              <a:buFontTx/>
              <a:buChar char="•"/>
            </a:pPr>
            <a:endParaRPr lang="pt-BR" altLang="pt-BR" sz="2000"/>
          </a:p>
          <a:p>
            <a:pPr>
              <a:buFontTx/>
              <a:buChar char="•"/>
            </a:pPr>
            <a:r>
              <a:rPr lang="pt-BR" altLang="pt-BR" sz="2000"/>
              <a:t> </a:t>
            </a:r>
            <a:r>
              <a:rPr lang="pt-BR" altLang="pt-BR" sz="2000" b="1"/>
              <a:t>Poractante alfa numa dose inicial de 200 mg/Kg é melhor que 100 mg/Kg do mesmo ou do Beractante para tratamento da SDR;</a:t>
            </a:r>
          </a:p>
          <a:p>
            <a:pPr>
              <a:buFontTx/>
              <a:buChar char="•"/>
            </a:pPr>
            <a:endParaRPr lang="pt-BR" altLang="pt-BR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CaixaDeTexto 1"/>
          <p:cNvSpPr txBox="1">
            <a:spLocks noChangeArrowheads="1"/>
          </p:cNvSpPr>
          <p:nvPr/>
        </p:nvSpPr>
        <p:spPr bwMode="auto">
          <a:xfrm>
            <a:off x="949325" y="1746250"/>
            <a:ext cx="8374063" cy="557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t-BR" altLang="pt-BR" sz="2000" b="1"/>
              <a:t>Considerar a técnica </a:t>
            </a:r>
            <a:r>
              <a:rPr lang="pt-BR" altLang="pt-BR" sz="2000" b="1">
                <a:solidFill>
                  <a:schemeClr val="tx2"/>
                </a:solidFill>
              </a:rPr>
              <a:t>InSurE. </a:t>
            </a:r>
          </a:p>
          <a:p>
            <a:pPr>
              <a:buFontTx/>
              <a:buChar char="•"/>
            </a:pPr>
            <a:r>
              <a:rPr lang="pt-BR" altLang="pt-BR" sz="2000" b="1"/>
              <a:t>RN mais maduros podem frequentemente ser extubados para CPAP ou nIPPV imediatamente após a administração do surfactante conforme sua evolução;</a:t>
            </a:r>
          </a:p>
          <a:p>
            <a:pPr>
              <a:buFontTx/>
              <a:buChar char="•"/>
            </a:pPr>
            <a:endParaRPr lang="pt-BR" altLang="pt-BR" sz="2000" b="1"/>
          </a:p>
          <a:p>
            <a:pPr>
              <a:buFontTx/>
              <a:buChar char="•"/>
            </a:pPr>
            <a:r>
              <a:rPr lang="pt-BR" altLang="pt-BR" sz="2000" b="1"/>
              <a:t> Uma segunda ou algumas vezes uma terceira dose de surfactante pode ser administrada se há evidência de progressão da SDR, tais como:  aumento do FiO</a:t>
            </a:r>
            <a:r>
              <a:rPr lang="pt-BR" altLang="pt-BR" sz="2000" b="1" baseline="-25000"/>
              <a:t>2</a:t>
            </a:r>
            <a:r>
              <a:rPr lang="pt-BR" altLang="pt-BR" sz="2000" b="1"/>
              <a:t> e necessidade de VM;</a:t>
            </a:r>
          </a:p>
          <a:p>
            <a:pPr>
              <a:buFontTx/>
              <a:buChar char="•"/>
            </a:pPr>
            <a:endParaRPr lang="pt-BR" altLang="pt-BR" sz="2000" b="1"/>
          </a:p>
          <a:p>
            <a:pPr>
              <a:buFontTx/>
              <a:buChar char="•"/>
            </a:pPr>
            <a:r>
              <a:rPr lang="pt-BR" altLang="pt-BR" sz="2000" b="1"/>
              <a:t>RN que necessitam de VM ventilar o menor tempo possível e evitar hiperoxia, hipocápnia e volutrauma;</a:t>
            </a:r>
          </a:p>
          <a:p>
            <a:pPr>
              <a:buFontTx/>
              <a:buChar char="•"/>
            </a:pPr>
            <a:endParaRPr lang="pt-BR" altLang="pt-BR" sz="2000" b="1"/>
          </a:p>
          <a:p>
            <a:pPr>
              <a:buFontTx/>
              <a:buChar char="•"/>
            </a:pPr>
            <a:r>
              <a:rPr lang="pt-BR" altLang="pt-BR" sz="2000" b="1"/>
              <a:t>Cafeína é recomendada para minimizar a necessidade e duração da VM;</a:t>
            </a:r>
          </a:p>
          <a:p>
            <a:pPr>
              <a:buFontTx/>
              <a:buChar char="•"/>
            </a:pPr>
            <a:r>
              <a:rPr lang="pt-BR" altLang="pt-BR" sz="2000" b="1"/>
              <a:t>Preferir sempre CPAP ou nIPPV  ao invés de VM(se possível).</a:t>
            </a:r>
          </a:p>
          <a:p>
            <a:r>
              <a:rPr lang="pt-BR" altLang="pt-BR" sz="2000"/>
              <a:t> </a:t>
            </a:r>
          </a:p>
          <a:p>
            <a:endParaRPr lang="pt-BR" altLang="pt-BR"/>
          </a:p>
          <a:p>
            <a:endParaRPr lang="pt-BR" altLang="pt-BR"/>
          </a:p>
        </p:txBody>
      </p:sp>
      <p:sp>
        <p:nvSpPr>
          <p:cNvPr id="64515" name="CaixaDeTexto 2"/>
          <p:cNvSpPr txBox="1">
            <a:spLocks noChangeArrowheads="1"/>
          </p:cNvSpPr>
          <p:nvPr/>
        </p:nvSpPr>
        <p:spPr bwMode="auto">
          <a:xfrm>
            <a:off x="1590675" y="879475"/>
            <a:ext cx="79867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CC00"/>
                </a:solidFill>
              </a:rPr>
              <a:t>SÍNDROME DO DESCONFORTO RESPIRATÓRIO (SDR): ATUALIZAÇÃO</a:t>
            </a:r>
            <a:endParaRPr lang="pt-BR" altLang="pt-BR" b="1"/>
          </a:p>
          <a:p>
            <a:endParaRPr lang="pt-BR" altLang="pt-BR"/>
          </a:p>
        </p:txBody>
      </p:sp>
      <p:sp>
        <p:nvSpPr>
          <p:cNvPr id="64516" name="CaixaDeTexto 3"/>
          <p:cNvSpPr txBox="1">
            <a:spLocks noChangeArrowheads="1"/>
          </p:cNvSpPr>
          <p:nvPr/>
        </p:nvSpPr>
        <p:spPr bwMode="auto">
          <a:xfrm>
            <a:off x="1200150" y="1354138"/>
            <a:ext cx="15430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/>
              <a:t>Continuação:</a:t>
            </a:r>
          </a:p>
          <a:p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CaixaDeTexto 2"/>
          <p:cNvSpPr txBox="1">
            <a:spLocks noChangeArrowheads="1"/>
          </p:cNvSpPr>
          <p:nvPr/>
        </p:nvSpPr>
        <p:spPr bwMode="auto">
          <a:xfrm>
            <a:off x="1008063" y="700088"/>
            <a:ext cx="31130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 sz="2800" b="1" i="1">
                <a:solidFill>
                  <a:schemeClr val="tx2"/>
                </a:solidFill>
              </a:rPr>
              <a:t>LISA-MIST</a:t>
            </a:r>
          </a:p>
        </p:txBody>
      </p:sp>
      <p:sp>
        <p:nvSpPr>
          <p:cNvPr id="65539" name="CaixaDeTexto 3"/>
          <p:cNvSpPr txBox="1">
            <a:spLocks noChangeArrowheads="1"/>
          </p:cNvSpPr>
          <p:nvPr/>
        </p:nvSpPr>
        <p:spPr bwMode="auto">
          <a:xfrm>
            <a:off x="819150" y="1425575"/>
            <a:ext cx="8253413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2200" b="1">
                <a:solidFill>
                  <a:srgbClr val="FFFF00"/>
                </a:solidFill>
              </a:rPr>
              <a:t>Novos modos de administração de surfactante exógeno(alternativa para o método InSurE):</a:t>
            </a:r>
          </a:p>
          <a:p>
            <a:r>
              <a:rPr lang="pt-BR" altLang="pt-BR" sz="2200" b="1">
                <a:solidFill>
                  <a:srgbClr val="FFFF00"/>
                </a:solidFill>
              </a:rPr>
              <a:t>MIST(Minimally Invasive Surfactant Therapy) ou </a:t>
            </a:r>
          </a:p>
          <a:p>
            <a:r>
              <a:rPr lang="pt-BR" altLang="pt-BR" sz="2200" b="1"/>
              <a:t>LISA-Less Invasive Surfactant Administration:</a:t>
            </a:r>
          </a:p>
          <a:p>
            <a:endParaRPr lang="pt-BR" altLang="pt-BR" sz="2200" b="1"/>
          </a:p>
          <a:p>
            <a:r>
              <a:rPr lang="pt-BR" altLang="pt-BR" sz="2200"/>
              <a:t>Consiste na instilação traqueal de surfactante  através de um cateter fino em RN com respiração espontânea estabilizado no CPAP ou em nIPPV.</a:t>
            </a:r>
          </a:p>
          <a:p>
            <a:endParaRPr lang="pt-BR" altLang="pt-BR" sz="2200"/>
          </a:p>
          <a:p>
            <a:r>
              <a:rPr lang="pt-BR" altLang="pt-BR" sz="2200"/>
              <a:t>Técnica bem tolerada (Dargaville et al., 2011; Kribs et al. 2012) porém requer ainda rápida laringoscopia.</a:t>
            </a:r>
          </a:p>
          <a:p>
            <a:endParaRPr lang="pt-BR" altLang="pt-BR" sz="2200"/>
          </a:p>
          <a:p>
            <a:r>
              <a:rPr lang="pt-BR" altLang="pt-BR" sz="2200" b="1">
                <a:solidFill>
                  <a:schemeClr val="tx2"/>
                </a:solidFill>
              </a:rPr>
              <a:t>Outros métodos</a:t>
            </a:r>
            <a:r>
              <a:rPr lang="pt-BR" altLang="pt-BR" sz="2200">
                <a:solidFill>
                  <a:schemeClr val="tx2"/>
                </a:solidFill>
              </a:rPr>
              <a:t>: </a:t>
            </a:r>
            <a:r>
              <a:rPr lang="pt-BR" altLang="pt-BR" sz="2200"/>
              <a:t>Instilação direta na nasofaringe após a saída do polo cefálico, via máscara aérea laringea ou nebulização. ???</a:t>
            </a:r>
          </a:p>
          <a:p>
            <a:pPr>
              <a:buFont typeface="Arial" charset="0"/>
              <a:buChar char="•"/>
            </a:pPr>
            <a:endParaRPr lang="pt-BR" altLang="pt-BR" sz="2400"/>
          </a:p>
          <a:p>
            <a:endParaRPr lang="pt-BR" altLang="pt-BR" sz="2400">
              <a:solidFill>
                <a:srgbClr val="FFFF00"/>
              </a:solidFill>
            </a:endParaRPr>
          </a:p>
          <a:p>
            <a:endParaRPr lang="pt-BR" altLang="pt-BR" sz="2400">
              <a:solidFill>
                <a:srgbClr val="FFFF00"/>
              </a:solidFill>
            </a:endParaRPr>
          </a:p>
          <a:p>
            <a:r>
              <a:rPr lang="pt-BR" altLang="pt-BR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855663" y="558800"/>
          <a:ext cx="8916987" cy="4941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868"/>
                <a:gridCol w="2280847"/>
                <a:gridCol w="2184890"/>
                <a:gridCol w="2218382"/>
              </a:tblGrid>
              <a:tr h="64007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Objetivo primário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err="1" smtClean="0"/>
                        <a:t>Take</a:t>
                      </a:r>
                      <a:r>
                        <a:rPr lang="pt-BR" sz="1800" dirty="0" smtClean="0"/>
                        <a:t> </a:t>
                      </a:r>
                      <a:r>
                        <a:rPr lang="pt-BR" sz="1800" dirty="0" err="1" smtClean="0"/>
                        <a:t>Care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N=100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INSURE</a:t>
                      </a:r>
                    </a:p>
                    <a:p>
                      <a:r>
                        <a:rPr lang="pt-BR" sz="1800" dirty="0" smtClean="0"/>
                        <a:t>N=100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    P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  <a:tr h="42006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rgbClr val="0070C0"/>
                          </a:solidFill>
                        </a:rPr>
                        <a:t>Todos</a:t>
                      </a:r>
                      <a:r>
                        <a:rPr lang="pt-BR" sz="1800" baseline="0" dirty="0" smtClean="0">
                          <a:solidFill>
                            <a:srgbClr val="0070C0"/>
                          </a:solidFill>
                        </a:rPr>
                        <a:t> os RN</a:t>
                      </a:r>
                      <a:endParaRPr lang="pt-BR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endParaRPr lang="pt-BR" sz="180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endParaRPr lang="pt-BR" sz="180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endParaRPr lang="pt-BR" sz="1800"/>
                    </a:p>
                  </a:txBody>
                  <a:tcPr marL="91426" marR="91426" marT="45715" marB="45715"/>
                </a:tc>
              </a:tr>
              <a:tr h="42006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   VM precoce%</a:t>
                      </a:r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  30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45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.02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  <a:tr h="7903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   Alguma ventilação</a:t>
                      </a:r>
                    </a:p>
                    <a:p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 40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49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.08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  <a:tr h="42006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    DBP n(%)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9(10.3)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17(20.2)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.005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  <a:tr h="42006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rgbClr val="0070C0"/>
                          </a:solidFill>
                        </a:rPr>
                        <a:t>≤28 semanas</a:t>
                      </a:r>
                      <a:endParaRPr lang="pt-BR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N=9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N=55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endParaRPr lang="pt-BR" sz="1800"/>
                    </a:p>
                  </a:txBody>
                  <a:tcPr marL="91426" marR="91426" marT="45715" marB="45715"/>
                </a:tc>
              </a:tr>
              <a:tr h="640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VM precoce%</a:t>
                      </a:r>
                    </a:p>
                    <a:p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32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52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.02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  <a:tr h="771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Alguma ventilação</a:t>
                      </a:r>
                    </a:p>
                    <a:p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45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59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.03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  <a:tr h="42006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 DBP n(%)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6(13.6)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16(26.2)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.004</a:t>
                      </a:r>
                      <a:endParaRPr lang="pt-BR" sz="1800" dirty="0"/>
                    </a:p>
                  </a:txBody>
                  <a:tcPr marL="91426" marR="91426" marT="45715" marB="45715"/>
                </a:tc>
              </a:tr>
            </a:tbl>
          </a:graphicData>
        </a:graphic>
      </p:graphicFrame>
      <p:sp>
        <p:nvSpPr>
          <p:cNvPr id="66614" name="CaixaDeTexto 4"/>
          <p:cNvSpPr txBox="1">
            <a:spLocks noChangeArrowheads="1"/>
          </p:cNvSpPr>
          <p:nvPr/>
        </p:nvSpPr>
        <p:spPr bwMode="auto">
          <a:xfrm>
            <a:off x="723900" y="5605463"/>
            <a:ext cx="91201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pt-BR" sz="2000"/>
              <a:t>Kanmaz HG et al. Surfactant Administration via Thin Catheter   during spontaneous breathing: randomized controlled trial. </a:t>
            </a:r>
            <a:r>
              <a:rPr lang="en-US" altLang="pt-BR" sz="2000" i="1">
                <a:solidFill>
                  <a:srgbClr val="FFC000"/>
                </a:solidFill>
              </a:rPr>
              <a:t>Pediatrics</a:t>
            </a:r>
            <a:r>
              <a:rPr lang="en-US" altLang="pt-BR" sz="2000">
                <a:solidFill>
                  <a:srgbClr val="FFC000"/>
                </a:solidFill>
              </a:rPr>
              <a:t>, 2013 vol 131(2):e503-e509.</a:t>
            </a:r>
            <a:endParaRPr lang="pt-BR" altLang="pt-BR" sz="2000">
              <a:solidFill>
                <a:srgbClr val="FFC000"/>
              </a:solidFill>
            </a:endParaRPr>
          </a:p>
          <a:p>
            <a:r>
              <a:rPr lang="en-US" altLang="pt-BR" sz="2000"/>
              <a:t> </a:t>
            </a:r>
            <a:endParaRPr lang="pt-BR" altLang="pt-BR" sz="2000"/>
          </a:p>
          <a:p>
            <a:endParaRPr lang="pt-BR" altLang="pt-BR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 idx="4294967295"/>
          </p:nvPr>
        </p:nvSpPr>
        <p:spPr>
          <a:xfrm>
            <a:off x="563563" y="469900"/>
            <a:ext cx="9723437" cy="914400"/>
          </a:xfrm>
        </p:spPr>
        <p:txBody>
          <a:bodyPr/>
          <a:lstStyle/>
          <a:p>
            <a:pPr>
              <a:defRPr/>
            </a:pPr>
            <a:r>
              <a:rPr lang="pt-BR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149509" name="Text Box 5"/>
          <p:cNvSpPr txBox="1">
            <a:spLocks noChangeArrowheads="1"/>
          </p:cNvSpPr>
          <p:nvPr/>
        </p:nvSpPr>
        <p:spPr bwMode="auto">
          <a:xfrm>
            <a:off x="469900" y="2376488"/>
            <a:ext cx="8963025" cy="354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633413" indent="-633413" eaLnBrk="0" hangingPunct="0">
              <a:buClr>
                <a:schemeClr val="accent1"/>
              </a:buClr>
              <a:buFontTx/>
              <a:buChar char="•"/>
              <a:defRPr/>
            </a:pPr>
            <a:r>
              <a:rPr lang="pt-BR" sz="2800" b="1" dirty="0"/>
              <a:t>Ventilação mecânica </a:t>
            </a:r>
          </a:p>
          <a:p>
            <a:pPr marL="633413" indent="-633413" eaLnBrk="0" hangingPunct="0">
              <a:buClr>
                <a:schemeClr val="accent1"/>
              </a:buClr>
              <a:buFontTx/>
              <a:buChar char="•"/>
              <a:defRPr/>
            </a:pPr>
            <a:r>
              <a:rPr lang="pt-BR" sz="2800" b="1" dirty="0"/>
              <a:t>Tratamento com Surfactante exógeno</a:t>
            </a:r>
          </a:p>
          <a:p>
            <a:pPr marL="633413" indent="-633413" eaLnBrk="0" hangingPunct="0">
              <a:buClr>
                <a:schemeClr val="accent1"/>
              </a:buClr>
              <a:buFontTx/>
              <a:buChar char="•"/>
              <a:defRPr/>
            </a:pPr>
            <a:r>
              <a:rPr lang="pt-BR" sz="2800" b="1" dirty="0" err="1"/>
              <a:t>nCPAP</a:t>
            </a:r>
            <a:r>
              <a:rPr lang="pt-BR" sz="2800" b="1" dirty="0"/>
              <a:t>* precoce ou </a:t>
            </a:r>
            <a:r>
              <a:rPr lang="pt-BR" sz="2800" b="1" dirty="0" err="1"/>
              <a:t>nIPPV</a:t>
            </a:r>
            <a:endParaRPr lang="pt-BR" sz="2800" b="1" dirty="0"/>
          </a:p>
          <a:p>
            <a:pPr marL="633413" indent="-633413" eaLnBrk="0" hangingPunct="0">
              <a:buClr>
                <a:schemeClr val="accent1"/>
              </a:buClr>
              <a:buFontTx/>
              <a:buChar char="•"/>
              <a:defRPr/>
            </a:pPr>
            <a:r>
              <a:rPr lang="pt-BR" sz="2800" b="1" dirty="0"/>
              <a:t>“</a:t>
            </a:r>
            <a:r>
              <a:rPr lang="pt-BR" sz="2800" b="1" dirty="0" err="1"/>
              <a:t>InSurE</a:t>
            </a:r>
            <a:r>
              <a:rPr lang="pt-BR" sz="2800" b="1" dirty="0"/>
              <a:t>”</a:t>
            </a:r>
          </a:p>
          <a:p>
            <a:pPr marL="633413" indent="-633413" eaLnBrk="0" hangingPunct="0">
              <a:buClr>
                <a:schemeClr val="accent1"/>
              </a:buClr>
              <a:buFontTx/>
              <a:buChar char="•"/>
              <a:defRPr/>
            </a:pPr>
            <a:r>
              <a:rPr lang="pt-BR" sz="2800" b="1" dirty="0"/>
              <a:t>Outros modos de administração</a:t>
            </a:r>
          </a:p>
          <a:p>
            <a:pPr eaLnBrk="0" hangingPunct="0">
              <a:buClr>
                <a:schemeClr val="accent1"/>
              </a:buClr>
              <a:defRPr/>
            </a:pPr>
            <a:r>
              <a:rPr lang="pt-BR" sz="2800" b="1" dirty="0"/>
              <a:t>      do surfactante</a:t>
            </a:r>
          </a:p>
          <a:p>
            <a:pPr marL="633413" indent="-633413" eaLnBrk="0" hangingPunct="0">
              <a:buClr>
                <a:schemeClr val="accent1"/>
              </a:buClr>
              <a:buFontTx/>
              <a:buChar char="•"/>
              <a:defRPr/>
            </a:pPr>
            <a:endParaRPr lang="pt-BR" sz="2800" b="1" dirty="0"/>
          </a:p>
          <a:p>
            <a:pPr marL="633413" indent="-633413" eaLnBrk="0" hangingPunct="0">
              <a:buFontTx/>
              <a:buChar char="•"/>
              <a:defRPr/>
            </a:pPr>
            <a:endParaRPr lang="pt-BR" sz="2800" b="1" dirty="0"/>
          </a:p>
        </p:txBody>
      </p:sp>
      <p:sp>
        <p:nvSpPr>
          <p:cNvPr id="149510" name="Text Box 6"/>
          <p:cNvSpPr txBox="1">
            <a:spLocks noChangeArrowheads="1"/>
          </p:cNvSpPr>
          <p:nvPr/>
        </p:nvSpPr>
        <p:spPr bwMode="auto">
          <a:xfrm>
            <a:off x="358775" y="623888"/>
            <a:ext cx="10086975" cy="1200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 eaLnBrk="0" hangingPunct="0">
              <a:defRPr/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Intervenções estabelecidas para RNPT com Síndrome de Desconforto Respiratório</a:t>
            </a:r>
          </a:p>
        </p:txBody>
      </p:sp>
      <p:pic>
        <p:nvPicPr>
          <p:cNvPr id="67589" name="Imagem 5" descr="img012.jpg"/>
          <p:cNvPicPr>
            <a:picLocks noChangeAspect="1"/>
          </p:cNvPicPr>
          <p:nvPr/>
        </p:nvPicPr>
        <p:blipFill>
          <a:blip r:embed="rId3" cstate="print"/>
          <a:srcRect t="3969"/>
          <a:stretch>
            <a:fillRect/>
          </a:stretch>
        </p:blipFill>
        <p:spPr bwMode="auto">
          <a:xfrm>
            <a:off x="7042150" y="3551238"/>
            <a:ext cx="3146425" cy="2979737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67590" name="CaixaDeTexto 6"/>
          <p:cNvSpPr txBox="1">
            <a:spLocks noChangeArrowheads="1"/>
          </p:cNvSpPr>
          <p:nvPr/>
        </p:nvSpPr>
        <p:spPr bwMode="auto">
          <a:xfrm>
            <a:off x="450850" y="5776913"/>
            <a:ext cx="5514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altLang="pt-BR" sz="2000" b="1" i="1"/>
              <a:t>*nasal Continuous positive airway pressure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CaixaDeTexto 1"/>
          <p:cNvSpPr txBox="1">
            <a:spLocks noChangeArrowheads="1"/>
          </p:cNvSpPr>
          <p:nvPr/>
        </p:nvSpPr>
        <p:spPr bwMode="auto">
          <a:xfrm>
            <a:off x="214313" y="1317625"/>
            <a:ext cx="9191625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altLang="pt-BR" sz="2000">
                <a:solidFill>
                  <a:srgbClr val="FFC000"/>
                </a:solidFill>
              </a:rPr>
              <a:t>É essencial que o RN para ter boa evolução da SDR tenha um suporte ótimo: </a:t>
            </a:r>
          </a:p>
          <a:p>
            <a:pPr algn="just">
              <a:buFont typeface="Arial" charset="0"/>
              <a:buChar char="•"/>
            </a:pPr>
            <a:r>
              <a:rPr lang="pt-BR" altLang="pt-BR" sz="2000" b="1"/>
              <a:t>Manutenção da temperatura corporal (36.5-37.5) todo o tempo; </a:t>
            </a:r>
          </a:p>
          <a:p>
            <a:pPr algn="just">
              <a:buFont typeface="Arial" charset="0"/>
              <a:buChar char="•"/>
            </a:pPr>
            <a:endParaRPr lang="pt-BR" altLang="pt-BR" sz="2000" b="1"/>
          </a:p>
          <a:p>
            <a:pPr algn="just">
              <a:buFont typeface="Arial" charset="0"/>
              <a:buChar char="•"/>
            </a:pPr>
            <a:r>
              <a:rPr lang="pt-BR" altLang="pt-BR" sz="2000" b="1"/>
              <a:t>Fluidoterapia cerca de 70-80 ml/Kg/dia; Monitorizar eletrólitos;</a:t>
            </a:r>
          </a:p>
          <a:p>
            <a:pPr algn="just">
              <a:buFont typeface="Arial" charset="0"/>
              <a:buChar char="•"/>
            </a:pPr>
            <a:endParaRPr lang="pt-BR" altLang="pt-BR" sz="2000" b="1"/>
          </a:p>
          <a:p>
            <a:pPr algn="just">
              <a:buFont typeface="Arial" charset="0"/>
              <a:buChar char="•"/>
            </a:pPr>
            <a:r>
              <a:rPr lang="pt-BR" altLang="pt-BR" sz="2000" b="1"/>
              <a:t>Suporte nutricional: NPP(1º. dia), Proteínas até 3.5 grs./kg/dia e Lipídios 3.0 grs./Kg/dia;</a:t>
            </a:r>
          </a:p>
          <a:p>
            <a:pPr algn="just">
              <a:buFont typeface="Arial" charset="0"/>
              <a:buChar char="•"/>
            </a:pPr>
            <a:endParaRPr lang="pt-BR" altLang="pt-BR" sz="2000" b="1"/>
          </a:p>
          <a:p>
            <a:pPr algn="just">
              <a:buFont typeface="Arial" charset="0"/>
              <a:buChar char="•"/>
            </a:pPr>
            <a:r>
              <a:rPr lang="pt-BR" altLang="pt-BR" sz="2000" b="1"/>
              <a:t>Alimentação Enteral Mínima - Primeiro dia de vida se possível</a:t>
            </a:r>
          </a:p>
          <a:p>
            <a:pPr algn="just">
              <a:buFont typeface="Arial" charset="0"/>
              <a:buChar char="•"/>
            </a:pPr>
            <a:endParaRPr lang="pt-BR" altLang="pt-BR" sz="2000" b="1"/>
          </a:p>
          <a:p>
            <a:pPr algn="just">
              <a:buFont typeface="Arial" charset="0"/>
              <a:buChar char="•"/>
            </a:pPr>
            <a:r>
              <a:rPr lang="pt-BR" altLang="pt-BR" sz="2000" b="1"/>
              <a:t> Tratamento apropriado do CA: Indometacina ou Ibuprofeno (menores efeitos colaterais como Insuf. Renal transitória e ECN));</a:t>
            </a:r>
          </a:p>
          <a:p>
            <a:pPr algn="just">
              <a:buFont typeface="Arial" charset="0"/>
              <a:buChar char="•"/>
            </a:pPr>
            <a:endParaRPr lang="pt-BR" altLang="pt-BR" sz="2000" b="1"/>
          </a:p>
          <a:p>
            <a:pPr algn="just">
              <a:buFont typeface="Arial" charset="0"/>
              <a:buChar char="•"/>
            </a:pPr>
            <a:r>
              <a:rPr lang="pt-BR" altLang="pt-BR" sz="2000" b="1"/>
              <a:t> Suporte hemodinâmico para manter a perfusão tecidual adequada e evitar Hipotensão.</a:t>
            </a:r>
          </a:p>
          <a:p>
            <a:pPr algn="just"/>
            <a:endParaRPr lang="pt-BR" altLang="pt-BR" sz="2000"/>
          </a:p>
        </p:txBody>
      </p:sp>
      <p:sp>
        <p:nvSpPr>
          <p:cNvPr id="68611" name="CaixaDeTexto 2"/>
          <p:cNvSpPr txBox="1">
            <a:spLocks noChangeArrowheads="1"/>
          </p:cNvSpPr>
          <p:nvPr/>
        </p:nvSpPr>
        <p:spPr bwMode="auto">
          <a:xfrm>
            <a:off x="652463" y="808038"/>
            <a:ext cx="3581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400" b="1" i="1" u="sng">
                <a:solidFill>
                  <a:schemeClr val="tx2"/>
                </a:solidFill>
              </a:rPr>
              <a:t>Terapêutica de Suporte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CaixaDeTexto 1"/>
          <p:cNvSpPr txBox="1">
            <a:spLocks noChangeArrowheads="1"/>
          </p:cNvSpPr>
          <p:nvPr/>
        </p:nvSpPr>
        <p:spPr bwMode="auto">
          <a:xfrm>
            <a:off x="331788" y="427038"/>
            <a:ext cx="9832975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ü"/>
              <a:defRPr sz="22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Monotype Sorts" pitchFamily="2" charset="2"/>
              <a:buChar char="l"/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dirty="0" smtClean="0"/>
              <a:t>Recomendações </a:t>
            </a:r>
            <a:r>
              <a:rPr lang="pt-BR" altLang="pt-BR" sz="2200" dirty="0" smtClean="0">
                <a:solidFill>
                  <a:srgbClr val="FFC000"/>
                </a:solidFill>
              </a:rPr>
              <a:t>(Forte Evidência):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t-BR" altLang="pt-BR" sz="2200" b="0" dirty="0" smtClean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1-RNPT &lt; 30 semanas que necessita de VM devido a SDR grave deve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 receber Surfactante após estabilização inicial;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2-Usar CPAP imediatamente após o nascimento com subsequente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 administração do surfactante;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3-Tratamento com surfactante (</a:t>
            </a:r>
            <a:r>
              <a:rPr lang="pt-BR" altLang="pt-BR" sz="2200" b="0" dirty="0" err="1" smtClean="0"/>
              <a:t>rescue</a:t>
            </a:r>
            <a:r>
              <a:rPr lang="pt-BR" altLang="pt-BR" sz="2200" b="0" dirty="0" smtClean="0"/>
              <a:t>) deve ser considerado para RN com insuficiência respiratória (IR) atribuída a deficiência secundária de surfactante (SAM), sepse/pneumonia.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4-O tratamento com surfactante melhora a oxigenação e reduz a necessidade para ECMO sem aumento na morbidade em RN com SAM.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5-RNPT deve ser cuidado por equipe de berçário e de transporte com experiência clínica na técnica de administrar surfactante satisfatoriamente e lidar com doença </a:t>
            </a:r>
            <a:r>
              <a:rPr lang="pt-BR" altLang="pt-BR" sz="2200" b="0" dirty="0" err="1" smtClean="0"/>
              <a:t>multissistêmica</a:t>
            </a:r>
            <a:r>
              <a:rPr lang="pt-BR" altLang="pt-BR" sz="2200" b="0" dirty="0" smtClean="0"/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t-BR" altLang="pt-BR" sz="2200" b="0" dirty="0" smtClean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t-BR" altLang="pt-BR" sz="2200" b="0" dirty="0" smtClean="0"/>
              <a:t>       {</a:t>
            </a:r>
            <a:r>
              <a:rPr lang="pt-BR" altLang="pt-BR" sz="22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reposição com surfactante exógeno não tem influenciado no DNPM</a:t>
            </a:r>
            <a:r>
              <a:rPr lang="pt-BR" altLang="pt-BR" sz="2200" b="0" dirty="0" smtClean="0"/>
              <a:t>.}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t-BR" altLang="pt-BR" sz="2200" b="0" dirty="0" smtClean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t-BR" altLang="pt-BR" sz="1800" b="0" dirty="0" smtClean="0"/>
          </a:p>
        </p:txBody>
      </p:sp>
      <p:sp>
        <p:nvSpPr>
          <p:cNvPr id="3" name="Seta para a direita 2"/>
          <p:cNvSpPr/>
          <p:nvPr/>
        </p:nvSpPr>
        <p:spPr bwMode="auto">
          <a:xfrm>
            <a:off x="331788" y="5486400"/>
            <a:ext cx="547687" cy="4572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>
              <a:defRPr/>
            </a:pPr>
            <a:endParaRPr lang="pt-BR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68300" y="1128713"/>
            <a:ext cx="9382125" cy="52625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pt-BR" sz="2400" b="1" dirty="0"/>
              <a:t>Apesar dos benefícios da terapêutica com Surfactante Exógeno, há vários aspectos negativos relacionados a sua administração e o subsequente manejo.</a:t>
            </a:r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sz="2400" b="1" dirty="0"/>
              <a:t>Intubação endotraqueal é invasiva,  traumática e por vezes com insucesso  causando hipoxemia, bradicardia, aumento da PIC, HP e trauma aéreo. </a:t>
            </a:r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Deve-se evitar ao máximo a VM para prevenir lesão inflamatória pulmonar e DBP pelo volutrauma e </a:t>
            </a:r>
            <a:r>
              <a:rPr lang="pt-BR" sz="24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biotrauma</a:t>
            </a:r>
            <a:r>
              <a:rPr lang="pt-BR" sz="2400" b="1" dirty="0"/>
              <a:t>.</a:t>
            </a:r>
          </a:p>
          <a:p>
            <a:pPr marL="342900" indent="-342900" algn="just">
              <a:buFont typeface="Arial" pitchFamily="34" charset="0"/>
              <a:buChar char="•"/>
              <a:defRPr/>
            </a:pPr>
            <a:endParaRPr lang="pt-BR" sz="2400" b="1" dirty="0"/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sz="2400" b="1" dirty="0" err="1"/>
              <a:t>Linder</a:t>
            </a:r>
            <a:r>
              <a:rPr lang="pt-BR" sz="2400" b="1" dirty="0"/>
              <a:t> et al publicaram um estudo no qual o CPAP foi usado na grande maioria dos RNPT e cerca de 25% daqueles RN de MMBP(RNPT extremo) nunca necessitaram de intubação. Fato também obtido por vários outros autores: </a:t>
            </a:r>
            <a:r>
              <a:rPr lang="pt-BR" sz="2400" b="1" dirty="0" err="1"/>
              <a:t>Morley</a:t>
            </a:r>
            <a:r>
              <a:rPr lang="pt-BR" sz="2400" b="1" dirty="0"/>
              <a:t> et al(2008), </a:t>
            </a:r>
            <a:r>
              <a:rPr lang="pt-BR" sz="2400" b="1" dirty="0" err="1"/>
              <a:t>Finer</a:t>
            </a:r>
            <a:r>
              <a:rPr lang="pt-BR" sz="2400" b="1" dirty="0"/>
              <a:t> et al(2010), </a:t>
            </a:r>
            <a:r>
              <a:rPr lang="pt-BR" sz="2400" b="1" dirty="0" err="1"/>
              <a:t>Dunnet</a:t>
            </a:r>
            <a:r>
              <a:rPr lang="pt-BR" sz="2400" b="1" dirty="0"/>
              <a:t> al(2011) </a:t>
            </a:r>
          </a:p>
        </p:txBody>
      </p:sp>
      <p:sp>
        <p:nvSpPr>
          <p:cNvPr id="70659" name="CaixaDeTexto 2"/>
          <p:cNvSpPr txBox="1">
            <a:spLocks noChangeArrowheads="1"/>
          </p:cNvSpPr>
          <p:nvPr/>
        </p:nvSpPr>
        <p:spPr bwMode="auto">
          <a:xfrm>
            <a:off x="1692275" y="617538"/>
            <a:ext cx="25384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400" b="1" i="1">
                <a:solidFill>
                  <a:schemeClr val="tx2"/>
                </a:solidFill>
              </a:rPr>
              <a:t>PERSPECTIVAS</a:t>
            </a:r>
          </a:p>
          <a:p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ChangeArrowheads="1"/>
          </p:cNvSpPr>
          <p:nvPr/>
        </p:nvSpPr>
        <p:spPr bwMode="auto">
          <a:xfrm>
            <a:off x="2451100" y="3017838"/>
            <a:ext cx="10287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pt-BR" altLang="pt-BR"/>
          </a:p>
        </p:txBody>
      </p:sp>
      <p:grpSp>
        <p:nvGrpSpPr>
          <p:cNvPr id="71683" name="Grupo 9"/>
          <p:cNvGrpSpPr>
            <a:grpSpLocks/>
          </p:cNvGrpSpPr>
          <p:nvPr/>
        </p:nvGrpSpPr>
        <p:grpSpPr bwMode="auto">
          <a:xfrm>
            <a:off x="522288" y="452438"/>
            <a:ext cx="3370262" cy="5970587"/>
            <a:chOff x="522288" y="452735"/>
            <a:chExt cx="3370262" cy="5970097"/>
          </a:xfrm>
        </p:grpSpPr>
        <p:sp>
          <p:nvSpPr>
            <p:cNvPr id="253954" name="Rectangle 2"/>
            <p:cNvSpPr>
              <a:spLocks noChangeArrowheads="1"/>
            </p:cNvSpPr>
            <p:nvPr/>
          </p:nvSpPr>
          <p:spPr bwMode="auto">
            <a:xfrm>
              <a:off x="857250" y="6114882"/>
              <a:ext cx="2700338" cy="307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eaLnBrk="0" hangingPunct="0">
                <a:defRPr/>
              </a:pPr>
              <a:r>
                <a:rPr lang="en-US" sz="1400" b="1" i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Pediatrics 12:414-419, 1901</a:t>
              </a:r>
            </a:p>
          </p:txBody>
        </p:sp>
        <p:sp>
          <p:nvSpPr>
            <p:cNvPr id="253956" name="Rectangle 4"/>
            <p:cNvSpPr>
              <a:spLocks noChangeArrowheads="1"/>
            </p:cNvSpPr>
            <p:nvPr/>
          </p:nvSpPr>
          <p:spPr bwMode="auto">
            <a:xfrm>
              <a:off x="566738" y="4922768"/>
              <a:ext cx="3281362" cy="1080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 eaLnBrk="0" hangingPunct="0">
                <a:defRPr/>
              </a:pPr>
              <a:r>
                <a:rPr lang="pt-BR" sz="20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Alimentando um prematuro através do nariz com uma colher de </a:t>
              </a:r>
              <a:r>
                <a:rPr lang="pt-BR" sz="2000" b="1" dirty="0" err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gavagem</a:t>
              </a:r>
              <a:r>
                <a:rPr lang="pt-BR" sz="20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. </a:t>
              </a:r>
              <a:endPara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pic>
          <p:nvPicPr>
            <p:cNvPr id="71689" name="Picture 6" descr="silverman1"/>
            <p:cNvPicPr>
              <a:picLocks noChangeAspect="1" noChangeArrowheads="1"/>
            </p:cNvPicPr>
            <p:nvPr/>
          </p:nvPicPr>
          <p:blipFill>
            <a:blip r:embed="rId2" cstate="print">
              <a:lum bright="-10000" contrast="10000"/>
            </a:blip>
            <a:srcRect l="9244" r="11229"/>
            <a:stretch>
              <a:fillRect/>
            </a:stretch>
          </p:blipFill>
          <p:spPr bwMode="auto">
            <a:xfrm>
              <a:off x="522288" y="1550988"/>
              <a:ext cx="3370262" cy="3116262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7" name="Retângulo 6"/>
            <p:cNvSpPr/>
            <p:nvPr/>
          </p:nvSpPr>
          <p:spPr>
            <a:xfrm>
              <a:off x="1345645" y="452735"/>
              <a:ext cx="1723549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pt-BR" sz="5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1901</a:t>
              </a:r>
            </a:p>
          </p:txBody>
        </p:sp>
      </p:grpSp>
      <p:grpSp>
        <p:nvGrpSpPr>
          <p:cNvPr id="3" name="Grupo 10"/>
          <p:cNvGrpSpPr>
            <a:grpSpLocks/>
          </p:cNvGrpSpPr>
          <p:nvPr/>
        </p:nvGrpSpPr>
        <p:grpSpPr bwMode="auto">
          <a:xfrm>
            <a:off x="5086350" y="452438"/>
            <a:ext cx="4500563" cy="5551487"/>
            <a:chOff x="5086350" y="452735"/>
            <a:chExt cx="4500563" cy="5551190"/>
          </a:xfrm>
        </p:grpSpPr>
        <p:sp>
          <p:nvSpPr>
            <p:cNvPr id="9" name="Retângulo 8"/>
            <p:cNvSpPr/>
            <p:nvPr/>
          </p:nvSpPr>
          <p:spPr>
            <a:xfrm>
              <a:off x="5455347" y="452735"/>
              <a:ext cx="3762569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pt-BR" sz="5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Século XXI</a:t>
              </a:r>
            </a:p>
          </p:txBody>
        </p:sp>
        <p:sp>
          <p:nvSpPr>
            <p:cNvPr id="71686" name="Rectangle 4"/>
            <p:cNvSpPr>
              <a:spLocks noChangeArrowheads="1"/>
            </p:cNvSpPr>
            <p:nvPr/>
          </p:nvSpPr>
          <p:spPr bwMode="auto">
            <a:xfrm>
              <a:off x="5086350" y="4922838"/>
              <a:ext cx="4500563" cy="1081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pt-BR" altLang="pt-BR" sz="2000" b="1" dirty="0" smtClean="0">
                  <a:solidFill>
                    <a:srgbClr val="FFFF00"/>
                  </a:solidFill>
                </a:rPr>
                <a:t>Cirurgia </a:t>
              </a:r>
              <a:r>
                <a:rPr lang="pt-BR" altLang="pt-BR" sz="2000" b="1" dirty="0" err="1" smtClean="0">
                  <a:solidFill>
                    <a:srgbClr val="FFFF00"/>
                  </a:solidFill>
                </a:rPr>
                <a:t>ex-utero</a:t>
              </a:r>
              <a:r>
                <a:rPr lang="pt-BR" altLang="pt-BR" sz="2000" b="1" dirty="0" smtClean="0">
                  <a:solidFill>
                    <a:srgbClr val="FFFF00"/>
                  </a:solidFill>
                </a:rPr>
                <a:t> intraparto(EXIT)</a:t>
              </a:r>
            </a:p>
            <a:p>
              <a:pPr algn="ctr" eaLnBrk="0" hangingPunct="0"/>
              <a:r>
                <a:rPr lang="pt-BR" altLang="pt-BR" sz="2000" b="1" dirty="0" smtClean="0">
                  <a:solidFill>
                    <a:srgbClr val="FFFF00"/>
                  </a:solidFill>
                </a:rPr>
                <a:t>(</a:t>
              </a:r>
              <a:r>
                <a:rPr lang="pt-BR" sz="2000" b="1" dirty="0" smtClean="0"/>
                <a:t>Malformação </a:t>
              </a:r>
              <a:r>
                <a:rPr lang="pt-BR" sz="2000" b="1" dirty="0" err="1" smtClean="0"/>
                <a:t>adenomatóide</a:t>
              </a:r>
              <a:r>
                <a:rPr lang="pt-BR" sz="2000" b="1" dirty="0" smtClean="0"/>
                <a:t> cística congênita do pulmão)</a:t>
              </a:r>
              <a:endParaRPr lang="pt-BR" altLang="pt-BR" sz="2000" b="1" dirty="0">
                <a:solidFill>
                  <a:srgbClr val="FFFF00"/>
                </a:solidFill>
              </a:endParaRPr>
            </a:p>
          </p:txBody>
        </p:sp>
      </p:grpSp>
      <p:pic>
        <p:nvPicPr>
          <p:cNvPr id="81922" name="Picture 2" descr="http://www.paulomargotto.com.br/fotos/Primeira-EX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399" y="1607343"/>
            <a:ext cx="4206876" cy="31551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 descr="brazil-foz%20do%20igua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102870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5110" name="Text Box 6"/>
          <p:cNvSpPr txBox="1">
            <a:spLocks noChangeArrowheads="1"/>
          </p:cNvSpPr>
          <p:nvPr/>
        </p:nvSpPr>
        <p:spPr bwMode="auto">
          <a:xfrm>
            <a:off x="3652838" y="2560638"/>
            <a:ext cx="20796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3400" b="1" i="1">
                <a:solidFill>
                  <a:srgbClr val="003366"/>
                </a:solidFill>
              </a:rPr>
              <a:t>Obrigada</a:t>
            </a:r>
          </a:p>
        </p:txBody>
      </p:sp>
      <p:sp>
        <p:nvSpPr>
          <p:cNvPr id="72708" name="Text Box 7"/>
          <p:cNvSpPr txBox="1">
            <a:spLocks noChangeArrowheads="1"/>
          </p:cNvSpPr>
          <p:nvPr/>
        </p:nvSpPr>
        <p:spPr bwMode="auto">
          <a:xfrm>
            <a:off x="7181850" y="6369050"/>
            <a:ext cx="31051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600" b="1" i="1">
                <a:solidFill>
                  <a:srgbClr val="003366"/>
                </a:solidFill>
              </a:rPr>
              <a:t>Iguacu falls -Brazil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797 -0.17407 C -0.10505 -0.20347 -0.03182 -0.23217 -0.0003 -0.16944 C 0.03121 -0.10625 0.02086 0.04931 0.01082 0.2055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815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5110" grpId="0"/>
    </p:bldLst>
  </p:timing>
</p:sld>
</file>

<file path=ppt/theme/theme1.xml><?xml version="1.0" encoding="utf-8"?>
<a:theme xmlns:a="http://schemas.openxmlformats.org/drawingml/2006/main" name="Chichina99">
  <a:themeElements>
    <a:clrScheme name="">
      <a:dk1>
        <a:srgbClr val="000000"/>
      </a:dk1>
      <a:lt1>
        <a:srgbClr val="FFFFFF"/>
      </a:lt1>
      <a:dk2>
        <a:srgbClr val="00279F"/>
      </a:dk2>
      <a:lt2>
        <a:srgbClr val="FAFD00"/>
      </a:lt2>
      <a:accent1>
        <a:srgbClr val="FE9B03"/>
      </a:accent1>
      <a:accent2>
        <a:srgbClr val="FF0000"/>
      </a:accent2>
      <a:accent3>
        <a:srgbClr val="AAACCD"/>
      </a:accent3>
      <a:accent4>
        <a:srgbClr val="DADADA"/>
      </a:accent4>
      <a:accent5>
        <a:srgbClr val="FECBAA"/>
      </a:accent5>
      <a:accent6>
        <a:srgbClr val="E70000"/>
      </a:accent6>
      <a:hlink>
        <a:srgbClr val="00FF00"/>
      </a:hlink>
      <a:folHlink>
        <a:srgbClr val="CF0E30"/>
      </a:folHlink>
    </a:clrScheme>
    <a:fontScheme name="Chichina9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hichina9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china99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hichina99">
  <a:themeElements>
    <a:clrScheme name="">
      <a:dk1>
        <a:srgbClr val="000000"/>
      </a:dk1>
      <a:lt1>
        <a:srgbClr val="FFFFFF"/>
      </a:lt1>
      <a:dk2>
        <a:srgbClr val="00279F"/>
      </a:dk2>
      <a:lt2>
        <a:srgbClr val="FAFD00"/>
      </a:lt2>
      <a:accent1>
        <a:srgbClr val="FE9B03"/>
      </a:accent1>
      <a:accent2>
        <a:srgbClr val="FF0000"/>
      </a:accent2>
      <a:accent3>
        <a:srgbClr val="AAACCD"/>
      </a:accent3>
      <a:accent4>
        <a:srgbClr val="DADADA"/>
      </a:accent4>
      <a:accent5>
        <a:srgbClr val="FECBAA"/>
      </a:accent5>
      <a:accent6>
        <a:srgbClr val="E70000"/>
      </a:accent6>
      <a:hlink>
        <a:srgbClr val="00FF00"/>
      </a:hlink>
      <a:folHlink>
        <a:srgbClr val="CF0E30"/>
      </a:folHlink>
    </a:clrScheme>
    <a:fontScheme name="Chichina9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bg2"/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bg2"/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hichina9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china99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china99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11197</TotalTime>
  <Words>3987</Words>
  <Application>Microsoft Office PowerPoint</Application>
  <PresentationFormat>Slides de 35 mm</PresentationFormat>
  <Paragraphs>642</Paragraphs>
  <Slides>69</Slides>
  <Notes>20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69</vt:i4>
      </vt:variant>
    </vt:vector>
  </HeadingPairs>
  <TitlesOfParts>
    <vt:vector size="72" baseType="lpstr">
      <vt:lpstr>Chichina99</vt:lpstr>
      <vt:lpstr>1_Chichina99</vt:lpstr>
      <vt:lpstr>Gráfico</vt:lpstr>
      <vt:lpstr>SURFACTANTE E SÍNDROME DE DESCONFORTO RESPIRATÓRIO-ESTADO DA ARTE</vt:lpstr>
      <vt:lpstr>Slide 2</vt:lpstr>
      <vt:lpstr>DESENVOLVIMENTO PULMONAR HUMANO</vt:lpstr>
      <vt:lpstr>Slide 4</vt:lpstr>
      <vt:lpstr>Slide 5</vt:lpstr>
      <vt:lpstr>Composição do Surfactante Pulmonar</vt:lpstr>
      <vt:lpstr>Metabolismo do Surfactante</vt:lpstr>
      <vt:lpstr>Slide 8</vt:lpstr>
      <vt:lpstr>Slide 9</vt:lpstr>
      <vt:lpstr>Slide 10</vt:lpstr>
      <vt:lpstr>Distúrbios Respiratórios no RN Pré-termo </vt:lpstr>
      <vt:lpstr>Slide 12</vt:lpstr>
      <vt:lpstr>Slide 13</vt:lpstr>
      <vt:lpstr> Síndrome do Desconforto Respiratório    </vt:lpstr>
      <vt:lpstr>Fisiopatologia da SDR</vt:lpstr>
      <vt:lpstr>Slide 16</vt:lpstr>
      <vt:lpstr>Evolução temporal da descoberta e uso do surfactante</vt:lpstr>
      <vt:lpstr> Investigação Bioquímica e Biofísica do Surfactante em Aspirado Gástrico Neonatal ao Nascimento  </vt:lpstr>
      <vt:lpstr>Continuação</vt:lpstr>
      <vt:lpstr>Continuação</vt:lpstr>
      <vt:lpstr>Resultados</vt:lpstr>
      <vt:lpstr>Resultados</vt:lpstr>
      <vt:lpstr>Conclusões: </vt:lpstr>
      <vt:lpstr>Surfactantes Exógenos utilizados no mundo</vt:lpstr>
      <vt:lpstr>Slide 25</vt:lpstr>
      <vt:lpstr>Surfactantes Exógenos utilizados no mundo</vt:lpstr>
      <vt:lpstr>Slide 27</vt:lpstr>
      <vt:lpstr>MERCADO BRASILEIRO</vt:lpstr>
      <vt:lpstr>Slide 29</vt:lpstr>
      <vt:lpstr>Surfactantes Exógenos</vt:lpstr>
      <vt:lpstr> Comparação Clínica:  Surfactantes Natural vs Sintético   </vt:lpstr>
      <vt:lpstr>Slide 32</vt:lpstr>
      <vt:lpstr>Slide 33</vt:lpstr>
      <vt:lpstr>Slide 34</vt:lpstr>
      <vt:lpstr>Resultados de pesquisas clínicas</vt:lpstr>
      <vt:lpstr>Slide 36</vt:lpstr>
      <vt:lpstr>Tempo de Administração de Surfactante Exógeno - Conceitos Atuais </vt:lpstr>
      <vt:lpstr>Vantagens da Administração Profilática e Precoce:</vt:lpstr>
      <vt:lpstr>Slide 39</vt:lpstr>
      <vt:lpstr>Slide 40</vt:lpstr>
      <vt:lpstr>Slide 41</vt:lpstr>
      <vt:lpstr>Dose a ser administrada? </vt:lpstr>
      <vt:lpstr>Slide 43</vt:lpstr>
      <vt:lpstr>Slide 44</vt:lpstr>
      <vt:lpstr>Slide 45</vt:lpstr>
      <vt:lpstr>Slide 46</vt:lpstr>
      <vt:lpstr> Combinando Surfactante e CPAP</vt:lpstr>
      <vt:lpstr>Slide 48</vt:lpstr>
      <vt:lpstr>Surfactante Exógeno</vt:lpstr>
      <vt:lpstr>Surfactante Exógeno</vt:lpstr>
      <vt:lpstr>Surfactante Exógeno</vt:lpstr>
      <vt:lpstr>Slide 52</vt:lpstr>
      <vt:lpstr>Slide 53</vt:lpstr>
      <vt:lpstr>Slide 54</vt:lpstr>
      <vt:lpstr>Mortalidade SDR Impacto do uso do surfactante exógeno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 </vt:lpstr>
      <vt:lpstr>Slide 65</vt:lpstr>
      <vt:lpstr>Slide 66</vt:lpstr>
      <vt:lpstr>Slide 67</vt:lpstr>
      <vt:lpstr>Slide 68</vt:lpstr>
      <vt:lpstr>Slide 69</vt:lpstr>
    </vt:vector>
  </TitlesOfParts>
  <Company>ICR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sem título</dc:title>
  <dc:creator>INSTITUTO DA CRIANCA</dc:creator>
  <cp:lastModifiedBy>Paulo</cp:lastModifiedBy>
  <cp:revision>1407</cp:revision>
  <dcterms:created xsi:type="dcterms:W3CDTF">2001-06-07T16:50:58Z</dcterms:created>
  <dcterms:modified xsi:type="dcterms:W3CDTF">2014-09-02T01:04:30Z</dcterms:modified>
</cp:coreProperties>
</file>