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diagrams/layout3.xml" ContentType="application/vnd.openxmlformats-officedocument.drawingml.diagramLayout+xml"/>
  <Override PartName="/ppt/notesSlides/notesSlide9.xml" ContentType="application/vnd.openxmlformats-officedocument.presentationml.notesSlide+xml"/>
  <Override PartName="/ppt/notesSlides/notesSlide12.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diagrams/layout2.xml" ContentType="application/vnd.openxmlformats-officedocument.drawingml.diagram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diagrams/data1.xml" ContentType="application/vnd.openxmlformats-officedocument.drawingml.diagramData+xml"/>
  <Override PartName="/ppt/notesSlides/notesSlide4.xml" ContentType="application/vnd.openxmlformats-officedocument.presentationml.notesSlide+xml"/>
  <Override PartName="/ppt/diagrams/colors3.xml" ContentType="application/vnd.openxmlformats-officedocument.drawingml.diagramColors+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69"/>
  </p:notesMasterIdLst>
  <p:handoutMasterIdLst>
    <p:handoutMasterId r:id="rId70"/>
  </p:handoutMasterIdLst>
  <p:sldIdLst>
    <p:sldId id="256" r:id="rId2"/>
    <p:sldId id="259" r:id="rId3"/>
    <p:sldId id="260" r:id="rId4"/>
    <p:sldId id="258" r:id="rId5"/>
    <p:sldId id="261" r:id="rId6"/>
    <p:sldId id="263" r:id="rId7"/>
    <p:sldId id="264" r:id="rId8"/>
    <p:sldId id="262" r:id="rId9"/>
    <p:sldId id="265" r:id="rId10"/>
    <p:sldId id="295" r:id="rId11"/>
    <p:sldId id="277" r:id="rId12"/>
    <p:sldId id="296" r:id="rId13"/>
    <p:sldId id="290" r:id="rId14"/>
    <p:sldId id="270" r:id="rId15"/>
    <p:sldId id="297" r:id="rId16"/>
    <p:sldId id="298" r:id="rId17"/>
    <p:sldId id="268" r:id="rId18"/>
    <p:sldId id="299" r:id="rId19"/>
    <p:sldId id="300" r:id="rId20"/>
    <p:sldId id="301" r:id="rId21"/>
    <p:sldId id="267" r:id="rId22"/>
    <p:sldId id="303" r:id="rId23"/>
    <p:sldId id="289" r:id="rId24"/>
    <p:sldId id="285" r:id="rId25"/>
    <p:sldId id="304" r:id="rId26"/>
    <p:sldId id="305" r:id="rId27"/>
    <p:sldId id="307" r:id="rId28"/>
    <p:sldId id="308" r:id="rId29"/>
    <p:sldId id="309" r:id="rId30"/>
    <p:sldId id="310" r:id="rId31"/>
    <p:sldId id="311" r:id="rId32"/>
    <p:sldId id="306" r:id="rId33"/>
    <p:sldId id="312" r:id="rId34"/>
    <p:sldId id="313" r:id="rId35"/>
    <p:sldId id="314" r:id="rId36"/>
    <p:sldId id="315" r:id="rId37"/>
    <p:sldId id="328" r:id="rId38"/>
    <p:sldId id="286" r:id="rId39"/>
    <p:sldId id="316" r:id="rId40"/>
    <p:sldId id="347" r:id="rId41"/>
    <p:sldId id="317" r:id="rId42"/>
    <p:sldId id="318" r:id="rId43"/>
    <p:sldId id="319" r:id="rId44"/>
    <p:sldId id="320" r:id="rId45"/>
    <p:sldId id="321" r:id="rId46"/>
    <p:sldId id="322" r:id="rId47"/>
    <p:sldId id="323" r:id="rId48"/>
    <p:sldId id="324" r:id="rId49"/>
    <p:sldId id="325" r:id="rId50"/>
    <p:sldId id="326" r:id="rId51"/>
    <p:sldId id="327" r:id="rId52"/>
    <p:sldId id="331" r:id="rId53"/>
    <p:sldId id="332" r:id="rId54"/>
    <p:sldId id="330" r:id="rId55"/>
    <p:sldId id="329" r:id="rId56"/>
    <p:sldId id="334" r:id="rId57"/>
    <p:sldId id="335" r:id="rId58"/>
    <p:sldId id="336" r:id="rId59"/>
    <p:sldId id="337" r:id="rId60"/>
    <p:sldId id="338" r:id="rId61"/>
    <p:sldId id="339" r:id="rId62"/>
    <p:sldId id="340" r:id="rId63"/>
    <p:sldId id="341" r:id="rId64"/>
    <p:sldId id="342" r:id="rId65"/>
    <p:sldId id="343" r:id="rId66"/>
    <p:sldId id="344" r:id="rId67"/>
    <p:sldId id="346" r:id="rId68"/>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0000"/>
    <a:srgbClr val="FFFF00"/>
    <a:srgbClr val="FF5050"/>
    <a:srgbClr val="FF3399"/>
    <a:srgbClr val="0033CC"/>
  </p:clrMru>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Estilo claro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00A15C55-8517-42AA-B614-E9B94910E393}" styleName="Estilo medio 2 - Énfasis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638B1855-1B75-4FBE-930C-398BA8C253C6}" styleName="Estilo temático 2 - Énfasis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C083E6E3-FA7D-4D7B-A595-EF9225AFEA82}" styleName="Estilo claro 1 - Acento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000" autoAdjust="0"/>
    <p:restoredTop sz="94660"/>
  </p:normalViewPr>
  <p:slideViewPr>
    <p:cSldViewPr snapToGrid="0">
      <p:cViewPr varScale="1">
        <p:scale>
          <a:sx n="95" d="100"/>
          <a:sy n="95" d="100"/>
        </p:scale>
        <p:origin x="-336" y="-67"/>
      </p:cViewPr>
      <p:guideLst>
        <p:guide orient="horz" pos="2160"/>
        <p:guide pos="3840"/>
      </p:guideLst>
    </p:cSldViewPr>
  </p:slideViewPr>
  <p:notesTextViewPr>
    <p:cViewPr>
      <p:scale>
        <a:sx n="1" d="1"/>
        <a:sy n="1" d="1"/>
      </p:scale>
      <p:origin x="0" y="0"/>
    </p:cViewPr>
  </p:notesTextViewPr>
  <p:sorterViewPr>
    <p:cViewPr>
      <p:scale>
        <a:sx n="66" d="100"/>
        <a:sy n="66" d="100"/>
      </p:scale>
      <p:origin x="0" y="6946"/>
    </p:cViewPr>
  </p:sorterViewPr>
  <p:notesViewPr>
    <p:cSldViewPr snapToGrid="0">
      <p:cViewPr varScale="1">
        <p:scale>
          <a:sx n="57" d="100"/>
          <a:sy n="57" d="100"/>
        </p:scale>
        <p:origin x="2832" y="72"/>
      </p:cViewPr>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992572E-E25B-4A1C-89A3-F058FAF28017}" type="doc">
      <dgm:prSet loTypeId="urn:microsoft.com/office/officeart/2005/8/layout/vProcess5" loCatId="process" qsTypeId="urn:microsoft.com/office/officeart/2005/8/quickstyle/simple3" qsCatId="simple" csTypeId="urn:microsoft.com/office/officeart/2005/8/colors/colorful2" csCatId="colorful" phldr="1"/>
      <dgm:spPr/>
      <dgm:t>
        <a:bodyPr/>
        <a:lstStyle/>
        <a:p>
          <a:endParaRPr lang="pt-BR"/>
        </a:p>
      </dgm:t>
    </dgm:pt>
    <dgm:pt modelId="{E5B304CD-AC0F-4C1F-AB98-9596D8607F86}">
      <dgm:prSet phldrT="[Texto]"/>
      <dgm:spPr/>
      <dgm:t>
        <a:bodyPr/>
        <a:lstStyle/>
        <a:p>
          <a:r>
            <a:rPr lang="pt-BR" dirty="0" smtClean="0"/>
            <a:t>RN muito prematuros* em</a:t>
          </a:r>
        </a:p>
        <a:p>
          <a:r>
            <a:rPr lang="pt-BR" dirty="0" smtClean="0"/>
            <a:t>insuficiência respiratória</a:t>
          </a:r>
        </a:p>
      </dgm:t>
    </dgm:pt>
    <dgm:pt modelId="{C412FFDC-670C-4FBF-BE42-C9A3C5C40851}" type="parTrans" cxnId="{F57E1DFE-9F0E-4638-A417-2D46741EB127}">
      <dgm:prSet/>
      <dgm:spPr/>
      <dgm:t>
        <a:bodyPr/>
        <a:lstStyle/>
        <a:p>
          <a:endParaRPr lang="pt-BR"/>
        </a:p>
      </dgm:t>
    </dgm:pt>
    <dgm:pt modelId="{DDF9AB73-8BE2-417B-AA43-0A7FB2493D99}" type="sibTrans" cxnId="{F57E1DFE-9F0E-4638-A417-2D46741EB127}">
      <dgm:prSet/>
      <dgm:spPr/>
      <dgm:t>
        <a:bodyPr/>
        <a:lstStyle/>
        <a:p>
          <a:endParaRPr lang="pt-BR"/>
        </a:p>
      </dgm:t>
    </dgm:pt>
    <dgm:pt modelId="{0E583BC7-94EF-4CC7-9E30-E1CA0C3166D6}">
      <dgm:prSet phldrT="[Texto]"/>
      <dgm:spPr/>
      <dgm:t>
        <a:bodyPr/>
        <a:lstStyle/>
        <a:p>
          <a:r>
            <a:rPr lang="pt-BR" dirty="0" smtClean="0"/>
            <a:t>Interrupção da ventilação </a:t>
          </a:r>
        </a:p>
        <a:p>
          <a:r>
            <a:rPr lang="pt-BR" dirty="0" smtClean="0"/>
            <a:t>mecânica o mais precoce possível</a:t>
          </a:r>
          <a:endParaRPr lang="pt-BR" dirty="0"/>
        </a:p>
      </dgm:t>
    </dgm:pt>
    <dgm:pt modelId="{C727C148-2A09-4D61-B102-73741D541F14}" type="parTrans" cxnId="{BA9031B3-BA11-4B1F-94B4-67FF71598455}">
      <dgm:prSet/>
      <dgm:spPr/>
      <dgm:t>
        <a:bodyPr/>
        <a:lstStyle/>
        <a:p>
          <a:endParaRPr lang="pt-BR"/>
        </a:p>
      </dgm:t>
    </dgm:pt>
    <dgm:pt modelId="{00FB4BF5-9771-4489-ACD5-72E38DCCB3D5}" type="sibTrans" cxnId="{BA9031B3-BA11-4B1F-94B4-67FF71598455}">
      <dgm:prSet/>
      <dgm:spPr/>
      <dgm:t>
        <a:bodyPr/>
        <a:lstStyle/>
        <a:p>
          <a:endParaRPr lang="pt-BR"/>
        </a:p>
      </dgm:t>
    </dgm:pt>
    <dgm:pt modelId="{2FFF440B-8A9E-43C3-BB98-4975A91B420E}">
      <dgm:prSet phldrT="[Texto]" custT="1"/>
      <dgm:spPr/>
      <dgm:t>
        <a:bodyPr/>
        <a:lstStyle/>
        <a:p>
          <a:r>
            <a:rPr lang="pt-BR" sz="2200" dirty="0" smtClean="0"/>
            <a:t>Suporte respiratório não-invasivo (O2 suplementar e CPAP em </a:t>
          </a:r>
          <a:r>
            <a:rPr lang="pt-BR" sz="2200" dirty="0" err="1" smtClean="0"/>
            <a:t>prongas</a:t>
          </a:r>
          <a:r>
            <a:rPr lang="pt-BR" sz="2200" dirty="0" smtClean="0"/>
            <a:t> nasais).³</a:t>
          </a:r>
          <a:endParaRPr lang="pt-BR" sz="2200" dirty="0"/>
        </a:p>
      </dgm:t>
    </dgm:pt>
    <dgm:pt modelId="{B49DDEDF-C26E-4917-B482-D3512E7F6D25}" type="parTrans" cxnId="{52C3F4BD-3CBB-4298-9641-2C8600979F80}">
      <dgm:prSet/>
      <dgm:spPr/>
      <dgm:t>
        <a:bodyPr/>
        <a:lstStyle/>
        <a:p>
          <a:endParaRPr lang="pt-BR"/>
        </a:p>
      </dgm:t>
    </dgm:pt>
    <dgm:pt modelId="{571D8D0D-D7DF-4431-BC1B-FA869D58966D}" type="sibTrans" cxnId="{52C3F4BD-3CBB-4298-9641-2C8600979F80}">
      <dgm:prSet/>
      <dgm:spPr/>
      <dgm:t>
        <a:bodyPr/>
        <a:lstStyle/>
        <a:p>
          <a:endParaRPr lang="pt-BR"/>
        </a:p>
      </dgm:t>
    </dgm:pt>
    <dgm:pt modelId="{4E456379-D106-4F86-BFE4-9A92DA351E71}" type="pres">
      <dgm:prSet presAssocID="{9992572E-E25B-4A1C-89A3-F058FAF28017}" presName="outerComposite" presStyleCnt="0">
        <dgm:presLayoutVars>
          <dgm:chMax val="5"/>
          <dgm:dir/>
          <dgm:resizeHandles val="exact"/>
        </dgm:presLayoutVars>
      </dgm:prSet>
      <dgm:spPr/>
      <dgm:t>
        <a:bodyPr/>
        <a:lstStyle/>
        <a:p>
          <a:endParaRPr lang="pt-BR"/>
        </a:p>
      </dgm:t>
    </dgm:pt>
    <dgm:pt modelId="{F899DB6A-2646-4806-9CB6-EA91BD0404CA}" type="pres">
      <dgm:prSet presAssocID="{9992572E-E25B-4A1C-89A3-F058FAF28017}" presName="dummyMaxCanvas" presStyleCnt="0">
        <dgm:presLayoutVars/>
      </dgm:prSet>
      <dgm:spPr/>
    </dgm:pt>
    <dgm:pt modelId="{CCCDD289-E188-4749-A436-4A182FFA56D7}" type="pres">
      <dgm:prSet presAssocID="{9992572E-E25B-4A1C-89A3-F058FAF28017}" presName="ThreeNodes_1" presStyleLbl="node1" presStyleIdx="0" presStyleCnt="3" custLinFactNeighborX="974" custLinFactNeighborY="0">
        <dgm:presLayoutVars>
          <dgm:bulletEnabled val="1"/>
        </dgm:presLayoutVars>
      </dgm:prSet>
      <dgm:spPr/>
      <dgm:t>
        <a:bodyPr/>
        <a:lstStyle/>
        <a:p>
          <a:endParaRPr lang="pt-BR"/>
        </a:p>
      </dgm:t>
    </dgm:pt>
    <dgm:pt modelId="{A569BA20-E650-4625-B1BA-FF921D6958CA}" type="pres">
      <dgm:prSet presAssocID="{9992572E-E25B-4A1C-89A3-F058FAF28017}" presName="ThreeNodes_2" presStyleLbl="node1" presStyleIdx="1" presStyleCnt="3">
        <dgm:presLayoutVars>
          <dgm:bulletEnabled val="1"/>
        </dgm:presLayoutVars>
      </dgm:prSet>
      <dgm:spPr/>
      <dgm:t>
        <a:bodyPr/>
        <a:lstStyle/>
        <a:p>
          <a:endParaRPr lang="pt-BR"/>
        </a:p>
      </dgm:t>
    </dgm:pt>
    <dgm:pt modelId="{C823F733-6179-4132-AD20-1F240A578AA6}" type="pres">
      <dgm:prSet presAssocID="{9992572E-E25B-4A1C-89A3-F058FAF28017}" presName="ThreeNodes_3" presStyleLbl="node1" presStyleIdx="2" presStyleCnt="3">
        <dgm:presLayoutVars>
          <dgm:bulletEnabled val="1"/>
        </dgm:presLayoutVars>
      </dgm:prSet>
      <dgm:spPr/>
      <dgm:t>
        <a:bodyPr/>
        <a:lstStyle/>
        <a:p>
          <a:endParaRPr lang="pt-BR"/>
        </a:p>
      </dgm:t>
    </dgm:pt>
    <dgm:pt modelId="{FCA61C50-7D2F-40C9-A282-C602117AD1AD}" type="pres">
      <dgm:prSet presAssocID="{9992572E-E25B-4A1C-89A3-F058FAF28017}" presName="ThreeConn_1-2" presStyleLbl="fgAccFollowNode1" presStyleIdx="0" presStyleCnt="2">
        <dgm:presLayoutVars>
          <dgm:bulletEnabled val="1"/>
        </dgm:presLayoutVars>
      </dgm:prSet>
      <dgm:spPr/>
      <dgm:t>
        <a:bodyPr/>
        <a:lstStyle/>
        <a:p>
          <a:endParaRPr lang="pt-BR"/>
        </a:p>
      </dgm:t>
    </dgm:pt>
    <dgm:pt modelId="{EC9E4C40-D3F8-476B-AF28-A3F36594E58D}" type="pres">
      <dgm:prSet presAssocID="{9992572E-E25B-4A1C-89A3-F058FAF28017}" presName="ThreeConn_2-3" presStyleLbl="fgAccFollowNode1" presStyleIdx="1" presStyleCnt="2">
        <dgm:presLayoutVars>
          <dgm:bulletEnabled val="1"/>
        </dgm:presLayoutVars>
      </dgm:prSet>
      <dgm:spPr/>
      <dgm:t>
        <a:bodyPr/>
        <a:lstStyle/>
        <a:p>
          <a:endParaRPr lang="pt-BR"/>
        </a:p>
      </dgm:t>
    </dgm:pt>
    <dgm:pt modelId="{37EB542F-3BE0-499A-AC0B-183867CD1711}" type="pres">
      <dgm:prSet presAssocID="{9992572E-E25B-4A1C-89A3-F058FAF28017}" presName="ThreeNodes_1_text" presStyleLbl="node1" presStyleIdx="2" presStyleCnt="3">
        <dgm:presLayoutVars>
          <dgm:bulletEnabled val="1"/>
        </dgm:presLayoutVars>
      </dgm:prSet>
      <dgm:spPr/>
      <dgm:t>
        <a:bodyPr/>
        <a:lstStyle/>
        <a:p>
          <a:endParaRPr lang="pt-BR"/>
        </a:p>
      </dgm:t>
    </dgm:pt>
    <dgm:pt modelId="{D6BD44CC-E0A3-4E57-BE99-FEB65FAEA8AB}" type="pres">
      <dgm:prSet presAssocID="{9992572E-E25B-4A1C-89A3-F058FAF28017}" presName="ThreeNodes_2_text" presStyleLbl="node1" presStyleIdx="2" presStyleCnt="3">
        <dgm:presLayoutVars>
          <dgm:bulletEnabled val="1"/>
        </dgm:presLayoutVars>
      </dgm:prSet>
      <dgm:spPr/>
      <dgm:t>
        <a:bodyPr/>
        <a:lstStyle/>
        <a:p>
          <a:endParaRPr lang="pt-BR"/>
        </a:p>
      </dgm:t>
    </dgm:pt>
    <dgm:pt modelId="{43A00551-BEBB-4AC3-A259-325DF8A9BC80}" type="pres">
      <dgm:prSet presAssocID="{9992572E-E25B-4A1C-89A3-F058FAF28017}" presName="ThreeNodes_3_text" presStyleLbl="node1" presStyleIdx="2" presStyleCnt="3">
        <dgm:presLayoutVars>
          <dgm:bulletEnabled val="1"/>
        </dgm:presLayoutVars>
      </dgm:prSet>
      <dgm:spPr/>
      <dgm:t>
        <a:bodyPr/>
        <a:lstStyle/>
        <a:p>
          <a:endParaRPr lang="pt-BR"/>
        </a:p>
      </dgm:t>
    </dgm:pt>
  </dgm:ptLst>
  <dgm:cxnLst>
    <dgm:cxn modelId="{521F947C-962D-47BA-AD96-C5C63B887DC9}" type="presOf" srcId="{0E583BC7-94EF-4CC7-9E30-E1CA0C3166D6}" destId="{A569BA20-E650-4625-B1BA-FF921D6958CA}" srcOrd="0" destOrd="0" presId="urn:microsoft.com/office/officeart/2005/8/layout/vProcess5"/>
    <dgm:cxn modelId="{3DAF6096-45D8-4B27-B9F3-88B59394D818}" type="presOf" srcId="{E5B304CD-AC0F-4C1F-AB98-9596D8607F86}" destId="{37EB542F-3BE0-499A-AC0B-183867CD1711}" srcOrd="1" destOrd="0" presId="urn:microsoft.com/office/officeart/2005/8/layout/vProcess5"/>
    <dgm:cxn modelId="{D56B1270-D2DF-4EFE-B9C5-426E0AA62369}" type="presOf" srcId="{2FFF440B-8A9E-43C3-BB98-4975A91B420E}" destId="{C823F733-6179-4132-AD20-1F240A578AA6}" srcOrd="0" destOrd="0" presId="urn:microsoft.com/office/officeart/2005/8/layout/vProcess5"/>
    <dgm:cxn modelId="{D78EF071-FC3B-48F6-A225-9FB45440E8B2}" type="presOf" srcId="{2FFF440B-8A9E-43C3-BB98-4975A91B420E}" destId="{43A00551-BEBB-4AC3-A259-325DF8A9BC80}" srcOrd="1" destOrd="0" presId="urn:microsoft.com/office/officeart/2005/8/layout/vProcess5"/>
    <dgm:cxn modelId="{995579AF-680F-483A-89AC-2BB3E20B9DCB}" type="presOf" srcId="{E5B304CD-AC0F-4C1F-AB98-9596D8607F86}" destId="{CCCDD289-E188-4749-A436-4A182FFA56D7}" srcOrd="0" destOrd="0" presId="urn:microsoft.com/office/officeart/2005/8/layout/vProcess5"/>
    <dgm:cxn modelId="{152D73E8-A62A-4009-875B-BAE49DAA0462}" type="presOf" srcId="{9992572E-E25B-4A1C-89A3-F058FAF28017}" destId="{4E456379-D106-4F86-BFE4-9A92DA351E71}" srcOrd="0" destOrd="0" presId="urn:microsoft.com/office/officeart/2005/8/layout/vProcess5"/>
    <dgm:cxn modelId="{8BA6AF51-C042-4C6E-BC02-4A9A8AD8B860}" type="presOf" srcId="{0E583BC7-94EF-4CC7-9E30-E1CA0C3166D6}" destId="{D6BD44CC-E0A3-4E57-BE99-FEB65FAEA8AB}" srcOrd="1" destOrd="0" presId="urn:microsoft.com/office/officeart/2005/8/layout/vProcess5"/>
    <dgm:cxn modelId="{52C3F4BD-3CBB-4298-9641-2C8600979F80}" srcId="{9992572E-E25B-4A1C-89A3-F058FAF28017}" destId="{2FFF440B-8A9E-43C3-BB98-4975A91B420E}" srcOrd="2" destOrd="0" parTransId="{B49DDEDF-C26E-4917-B482-D3512E7F6D25}" sibTransId="{571D8D0D-D7DF-4431-BC1B-FA869D58966D}"/>
    <dgm:cxn modelId="{F57E1DFE-9F0E-4638-A417-2D46741EB127}" srcId="{9992572E-E25B-4A1C-89A3-F058FAF28017}" destId="{E5B304CD-AC0F-4C1F-AB98-9596D8607F86}" srcOrd="0" destOrd="0" parTransId="{C412FFDC-670C-4FBF-BE42-C9A3C5C40851}" sibTransId="{DDF9AB73-8BE2-417B-AA43-0A7FB2493D99}"/>
    <dgm:cxn modelId="{BA9031B3-BA11-4B1F-94B4-67FF71598455}" srcId="{9992572E-E25B-4A1C-89A3-F058FAF28017}" destId="{0E583BC7-94EF-4CC7-9E30-E1CA0C3166D6}" srcOrd="1" destOrd="0" parTransId="{C727C148-2A09-4D61-B102-73741D541F14}" sibTransId="{00FB4BF5-9771-4489-ACD5-72E38DCCB3D5}"/>
    <dgm:cxn modelId="{8E1FA2A0-2D83-4B01-AAB6-333975CACD0F}" type="presOf" srcId="{00FB4BF5-9771-4489-ACD5-72E38DCCB3D5}" destId="{EC9E4C40-D3F8-476B-AF28-A3F36594E58D}" srcOrd="0" destOrd="0" presId="urn:microsoft.com/office/officeart/2005/8/layout/vProcess5"/>
    <dgm:cxn modelId="{FAFB0061-5491-472B-8E79-F80648D41F2F}" type="presOf" srcId="{DDF9AB73-8BE2-417B-AA43-0A7FB2493D99}" destId="{FCA61C50-7D2F-40C9-A282-C602117AD1AD}" srcOrd="0" destOrd="0" presId="urn:microsoft.com/office/officeart/2005/8/layout/vProcess5"/>
    <dgm:cxn modelId="{565C73DA-85A6-40FC-887E-30498D32A4A6}" type="presParOf" srcId="{4E456379-D106-4F86-BFE4-9A92DA351E71}" destId="{F899DB6A-2646-4806-9CB6-EA91BD0404CA}" srcOrd="0" destOrd="0" presId="urn:microsoft.com/office/officeart/2005/8/layout/vProcess5"/>
    <dgm:cxn modelId="{3C2939CE-EE11-48EA-B8AE-201B4CE58B27}" type="presParOf" srcId="{4E456379-D106-4F86-BFE4-9A92DA351E71}" destId="{CCCDD289-E188-4749-A436-4A182FFA56D7}" srcOrd="1" destOrd="0" presId="urn:microsoft.com/office/officeart/2005/8/layout/vProcess5"/>
    <dgm:cxn modelId="{5825932D-E5E6-44BC-A5BF-F3EBFB911FCE}" type="presParOf" srcId="{4E456379-D106-4F86-BFE4-9A92DA351E71}" destId="{A569BA20-E650-4625-B1BA-FF921D6958CA}" srcOrd="2" destOrd="0" presId="urn:microsoft.com/office/officeart/2005/8/layout/vProcess5"/>
    <dgm:cxn modelId="{9D9E9F59-2874-4A09-828E-7B794CD99FDA}" type="presParOf" srcId="{4E456379-D106-4F86-BFE4-9A92DA351E71}" destId="{C823F733-6179-4132-AD20-1F240A578AA6}" srcOrd="3" destOrd="0" presId="urn:microsoft.com/office/officeart/2005/8/layout/vProcess5"/>
    <dgm:cxn modelId="{5BF72059-59CB-4569-8FC1-3332CE7DBF30}" type="presParOf" srcId="{4E456379-D106-4F86-BFE4-9A92DA351E71}" destId="{FCA61C50-7D2F-40C9-A282-C602117AD1AD}" srcOrd="4" destOrd="0" presId="urn:microsoft.com/office/officeart/2005/8/layout/vProcess5"/>
    <dgm:cxn modelId="{17AF7326-F63E-4E3D-9E69-6BDA4238611D}" type="presParOf" srcId="{4E456379-D106-4F86-BFE4-9A92DA351E71}" destId="{EC9E4C40-D3F8-476B-AF28-A3F36594E58D}" srcOrd="5" destOrd="0" presId="urn:microsoft.com/office/officeart/2005/8/layout/vProcess5"/>
    <dgm:cxn modelId="{35D21EDB-9A2B-4C25-953B-407828F6D5E6}" type="presParOf" srcId="{4E456379-D106-4F86-BFE4-9A92DA351E71}" destId="{37EB542F-3BE0-499A-AC0B-183867CD1711}" srcOrd="6" destOrd="0" presId="urn:microsoft.com/office/officeart/2005/8/layout/vProcess5"/>
    <dgm:cxn modelId="{315DE000-50D1-421A-80C2-287F9479E441}" type="presParOf" srcId="{4E456379-D106-4F86-BFE4-9A92DA351E71}" destId="{D6BD44CC-E0A3-4E57-BE99-FEB65FAEA8AB}" srcOrd="7" destOrd="0" presId="urn:microsoft.com/office/officeart/2005/8/layout/vProcess5"/>
    <dgm:cxn modelId="{B248F332-321E-4083-ACFD-1E006A7787B2}" type="presParOf" srcId="{4E456379-D106-4F86-BFE4-9A92DA351E71}" destId="{43A00551-BEBB-4AC3-A259-325DF8A9BC80}" srcOrd="8" destOrd="0" presId="urn:microsoft.com/office/officeart/2005/8/layout/vProcess5"/>
  </dgm:cxnLst>
  <dgm:bg/>
  <dgm:whole/>
</dgm:dataModel>
</file>

<file path=ppt/diagrams/data2.xml><?xml version="1.0" encoding="utf-8"?>
<dgm:dataModel xmlns:dgm="http://schemas.openxmlformats.org/drawingml/2006/diagram" xmlns:a="http://schemas.openxmlformats.org/drawingml/2006/main">
  <dgm:ptLst>
    <dgm:pt modelId="{CDCED232-A520-410A-B1E3-667F9ED0282D}"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pt-BR"/>
        </a:p>
      </dgm:t>
    </dgm:pt>
    <dgm:pt modelId="{0112B380-A884-426F-BDEF-F3B3D90FB6C1}">
      <dgm:prSet phldrT="[Texto]"/>
      <dgm:spPr/>
      <dgm:t>
        <a:bodyPr/>
        <a:lstStyle/>
        <a:p>
          <a:r>
            <a:rPr lang="pt-BR" dirty="0" smtClean="0"/>
            <a:t>1991-1992</a:t>
          </a:r>
          <a:endParaRPr lang="pt-BR" dirty="0"/>
        </a:p>
      </dgm:t>
    </dgm:pt>
    <dgm:pt modelId="{3B9F0EA0-0202-4FDC-BF2D-1EC6AB702073}" type="parTrans" cxnId="{6BBD8C8A-C969-4402-BFEB-5D2A0188B91C}">
      <dgm:prSet/>
      <dgm:spPr/>
      <dgm:t>
        <a:bodyPr/>
        <a:lstStyle/>
        <a:p>
          <a:endParaRPr lang="pt-BR"/>
        </a:p>
      </dgm:t>
    </dgm:pt>
    <dgm:pt modelId="{7D39D06C-6875-4C05-8AF1-D1C0949B0E1B}" type="sibTrans" cxnId="{6BBD8C8A-C969-4402-BFEB-5D2A0188B91C}">
      <dgm:prSet/>
      <dgm:spPr/>
      <dgm:t>
        <a:bodyPr/>
        <a:lstStyle/>
        <a:p>
          <a:endParaRPr lang="pt-BR"/>
        </a:p>
      </dgm:t>
    </dgm:pt>
    <dgm:pt modelId="{866AED03-9D3A-418E-BE77-771A7BB87D4D}">
      <dgm:prSet phldrT="[Texto]"/>
      <dgm:spPr/>
      <dgm:t>
        <a:bodyPr/>
        <a:lstStyle/>
        <a:p>
          <a:r>
            <a:rPr lang="pt-BR" dirty="0" smtClean="0"/>
            <a:t>Antes do uso de glicocorticoide pré-natal e terapia de surfactante</a:t>
          </a:r>
          <a:endParaRPr lang="pt-BR" dirty="0"/>
        </a:p>
      </dgm:t>
    </dgm:pt>
    <dgm:pt modelId="{34830DFE-F03D-4CEF-A1B9-2F4565DE29D8}" type="parTrans" cxnId="{B6B28C9D-7BBC-43AA-A2EF-CDF4CBFAA8AE}">
      <dgm:prSet/>
      <dgm:spPr/>
      <dgm:t>
        <a:bodyPr/>
        <a:lstStyle/>
        <a:p>
          <a:endParaRPr lang="pt-BR"/>
        </a:p>
      </dgm:t>
    </dgm:pt>
    <dgm:pt modelId="{E912AFF2-C9D0-4979-8E88-9F98AF2DD3EE}" type="sibTrans" cxnId="{B6B28C9D-7BBC-43AA-A2EF-CDF4CBFAA8AE}">
      <dgm:prSet/>
      <dgm:spPr/>
      <dgm:t>
        <a:bodyPr/>
        <a:lstStyle/>
        <a:p>
          <a:endParaRPr lang="pt-BR"/>
        </a:p>
      </dgm:t>
    </dgm:pt>
    <dgm:pt modelId="{9FA44610-8600-4187-A9E2-29D37015A634}">
      <dgm:prSet phldrT="[Texto]"/>
      <dgm:spPr/>
      <dgm:t>
        <a:bodyPr/>
        <a:lstStyle/>
        <a:p>
          <a:r>
            <a:rPr lang="pt-BR" dirty="0" smtClean="0"/>
            <a:t>1997</a:t>
          </a:r>
          <a:endParaRPr lang="pt-BR" dirty="0"/>
        </a:p>
      </dgm:t>
    </dgm:pt>
    <dgm:pt modelId="{4E38C80C-6BDB-4846-9937-E3E34ED44D82}" type="parTrans" cxnId="{5788B45B-0D3E-4E3C-BA87-CD7CC0A8253C}">
      <dgm:prSet/>
      <dgm:spPr/>
      <dgm:t>
        <a:bodyPr/>
        <a:lstStyle/>
        <a:p>
          <a:endParaRPr lang="pt-BR"/>
        </a:p>
      </dgm:t>
    </dgm:pt>
    <dgm:pt modelId="{8190FF8A-9F84-4893-80CF-D6482418E332}" type="sibTrans" cxnId="{5788B45B-0D3E-4E3C-BA87-CD7CC0A8253C}">
      <dgm:prSet/>
      <dgm:spPr/>
      <dgm:t>
        <a:bodyPr/>
        <a:lstStyle/>
        <a:p>
          <a:endParaRPr lang="pt-BR"/>
        </a:p>
      </dgm:t>
    </dgm:pt>
    <dgm:pt modelId="{AAC7C6EB-4A4C-431C-BA4A-BE34AF7BF7F3}">
      <dgm:prSet phldrT="[Texto]"/>
      <dgm:spPr/>
      <dgm:t>
        <a:bodyPr/>
        <a:lstStyle/>
        <a:p>
          <a:r>
            <a:rPr lang="pt-BR" dirty="0" smtClean="0"/>
            <a:t>Uso acentuado de glicocorticoides no período pós-natal.</a:t>
          </a:r>
          <a:endParaRPr lang="pt-BR" dirty="0"/>
        </a:p>
      </dgm:t>
    </dgm:pt>
    <dgm:pt modelId="{AE6CACD4-CACB-4F21-BD50-A8500E0C641E}" type="parTrans" cxnId="{481F6647-8832-4045-95CE-5F29123F1FEB}">
      <dgm:prSet/>
      <dgm:spPr/>
      <dgm:t>
        <a:bodyPr/>
        <a:lstStyle/>
        <a:p>
          <a:endParaRPr lang="pt-BR"/>
        </a:p>
      </dgm:t>
    </dgm:pt>
    <dgm:pt modelId="{32F67A52-0941-46A8-8148-CF455317E1DD}" type="sibTrans" cxnId="{481F6647-8832-4045-95CE-5F29123F1FEB}">
      <dgm:prSet/>
      <dgm:spPr/>
      <dgm:t>
        <a:bodyPr/>
        <a:lstStyle/>
        <a:p>
          <a:endParaRPr lang="pt-BR"/>
        </a:p>
      </dgm:t>
    </dgm:pt>
    <dgm:pt modelId="{926D5628-FA46-4D6D-8BC0-7EC91F29ED3E}" type="pres">
      <dgm:prSet presAssocID="{CDCED232-A520-410A-B1E3-667F9ED0282D}" presName="linear" presStyleCnt="0">
        <dgm:presLayoutVars>
          <dgm:animLvl val="lvl"/>
          <dgm:resizeHandles val="exact"/>
        </dgm:presLayoutVars>
      </dgm:prSet>
      <dgm:spPr/>
      <dgm:t>
        <a:bodyPr/>
        <a:lstStyle/>
        <a:p>
          <a:endParaRPr lang="pt-BR"/>
        </a:p>
      </dgm:t>
    </dgm:pt>
    <dgm:pt modelId="{5EAFC8B2-0EF4-421E-88E8-98422374FAD0}" type="pres">
      <dgm:prSet presAssocID="{0112B380-A884-426F-BDEF-F3B3D90FB6C1}" presName="parentText" presStyleLbl="node1" presStyleIdx="0" presStyleCnt="2">
        <dgm:presLayoutVars>
          <dgm:chMax val="0"/>
          <dgm:bulletEnabled val="1"/>
        </dgm:presLayoutVars>
      </dgm:prSet>
      <dgm:spPr/>
      <dgm:t>
        <a:bodyPr/>
        <a:lstStyle/>
        <a:p>
          <a:endParaRPr lang="pt-BR"/>
        </a:p>
      </dgm:t>
    </dgm:pt>
    <dgm:pt modelId="{416D8D16-7FB5-43E2-AD7F-ABAE22173B8E}" type="pres">
      <dgm:prSet presAssocID="{0112B380-A884-426F-BDEF-F3B3D90FB6C1}" presName="childText" presStyleLbl="revTx" presStyleIdx="0" presStyleCnt="2">
        <dgm:presLayoutVars>
          <dgm:bulletEnabled val="1"/>
        </dgm:presLayoutVars>
      </dgm:prSet>
      <dgm:spPr/>
      <dgm:t>
        <a:bodyPr/>
        <a:lstStyle/>
        <a:p>
          <a:endParaRPr lang="pt-BR"/>
        </a:p>
      </dgm:t>
    </dgm:pt>
    <dgm:pt modelId="{B5854819-8890-44D8-B929-71B405B0BD13}" type="pres">
      <dgm:prSet presAssocID="{9FA44610-8600-4187-A9E2-29D37015A634}" presName="parentText" presStyleLbl="node1" presStyleIdx="1" presStyleCnt="2">
        <dgm:presLayoutVars>
          <dgm:chMax val="0"/>
          <dgm:bulletEnabled val="1"/>
        </dgm:presLayoutVars>
      </dgm:prSet>
      <dgm:spPr/>
      <dgm:t>
        <a:bodyPr/>
        <a:lstStyle/>
        <a:p>
          <a:endParaRPr lang="pt-BR"/>
        </a:p>
      </dgm:t>
    </dgm:pt>
    <dgm:pt modelId="{1A54C754-D358-4F11-A51F-D8D22B4866F8}" type="pres">
      <dgm:prSet presAssocID="{9FA44610-8600-4187-A9E2-29D37015A634}" presName="childText" presStyleLbl="revTx" presStyleIdx="1" presStyleCnt="2">
        <dgm:presLayoutVars>
          <dgm:bulletEnabled val="1"/>
        </dgm:presLayoutVars>
      </dgm:prSet>
      <dgm:spPr/>
      <dgm:t>
        <a:bodyPr/>
        <a:lstStyle/>
        <a:p>
          <a:endParaRPr lang="pt-BR"/>
        </a:p>
      </dgm:t>
    </dgm:pt>
  </dgm:ptLst>
  <dgm:cxnLst>
    <dgm:cxn modelId="{481F6647-8832-4045-95CE-5F29123F1FEB}" srcId="{9FA44610-8600-4187-A9E2-29D37015A634}" destId="{AAC7C6EB-4A4C-431C-BA4A-BE34AF7BF7F3}" srcOrd="0" destOrd="0" parTransId="{AE6CACD4-CACB-4F21-BD50-A8500E0C641E}" sibTransId="{32F67A52-0941-46A8-8148-CF455317E1DD}"/>
    <dgm:cxn modelId="{B6B28C9D-7BBC-43AA-A2EF-CDF4CBFAA8AE}" srcId="{0112B380-A884-426F-BDEF-F3B3D90FB6C1}" destId="{866AED03-9D3A-418E-BE77-771A7BB87D4D}" srcOrd="0" destOrd="0" parTransId="{34830DFE-F03D-4CEF-A1B9-2F4565DE29D8}" sibTransId="{E912AFF2-C9D0-4979-8E88-9F98AF2DD3EE}"/>
    <dgm:cxn modelId="{25541AF7-41E8-4B51-A196-71588F2BE898}" type="presOf" srcId="{866AED03-9D3A-418E-BE77-771A7BB87D4D}" destId="{416D8D16-7FB5-43E2-AD7F-ABAE22173B8E}" srcOrd="0" destOrd="0" presId="urn:microsoft.com/office/officeart/2005/8/layout/vList2"/>
    <dgm:cxn modelId="{5395F936-DE9F-4607-AA69-9DFCD94101B2}" type="presOf" srcId="{9FA44610-8600-4187-A9E2-29D37015A634}" destId="{B5854819-8890-44D8-B929-71B405B0BD13}" srcOrd="0" destOrd="0" presId="urn:microsoft.com/office/officeart/2005/8/layout/vList2"/>
    <dgm:cxn modelId="{4153331A-5EB7-4DD2-A149-388BC520E481}" type="presOf" srcId="{CDCED232-A520-410A-B1E3-667F9ED0282D}" destId="{926D5628-FA46-4D6D-8BC0-7EC91F29ED3E}" srcOrd="0" destOrd="0" presId="urn:microsoft.com/office/officeart/2005/8/layout/vList2"/>
    <dgm:cxn modelId="{F022194E-3314-4BD6-9035-03A0F8B3BBBB}" type="presOf" srcId="{0112B380-A884-426F-BDEF-F3B3D90FB6C1}" destId="{5EAFC8B2-0EF4-421E-88E8-98422374FAD0}" srcOrd="0" destOrd="0" presId="urn:microsoft.com/office/officeart/2005/8/layout/vList2"/>
    <dgm:cxn modelId="{5788B45B-0D3E-4E3C-BA87-CD7CC0A8253C}" srcId="{CDCED232-A520-410A-B1E3-667F9ED0282D}" destId="{9FA44610-8600-4187-A9E2-29D37015A634}" srcOrd="1" destOrd="0" parTransId="{4E38C80C-6BDB-4846-9937-E3E34ED44D82}" sibTransId="{8190FF8A-9F84-4893-80CF-D6482418E332}"/>
    <dgm:cxn modelId="{CC910AD5-89E0-48F4-871A-0755B273160F}" type="presOf" srcId="{AAC7C6EB-4A4C-431C-BA4A-BE34AF7BF7F3}" destId="{1A54C754-D358-4F11-A51F-D8D22B4866F8}" srcOrd="0" destOrd="0" presId="urn:microsoft.com/office/officeart/2005/8/layout/vList2"/>
    <dgm:cxn modelId="{6BBD8C8A-C969-4402-BFEB-5D2A0188B91C}" srcId="{CDCED232-A520-410A-B1E3-667F9ED0282D}" destId="{0112B380-A884-426F-BDEF-F3B3D90FB6C1}" srcOrd="0" destOrd="0" parTransId="{3B9F0EA0-0202-4FDC-BF2D-1EC6AB702073}" sibTransId="{7D39D06C-6875-4C05-8AF1-D1C0949B0E1B}"/>
    <dgm:cxn modelId="{B8BB5277-5485-4187-BACF-2D56DA1CD818}" type="presParOf" srcId="{926D5628-FA46-4D6D-8BC0-7EC91F29ED3E}" destId="{5EAFC8B2-0EF4-421E-88E8-98422374FAD0}" srcOrd="0" destOrd="0" presId="urn:microsoft.com/office/officeart/2005/8/layout/vList2"/>
    <dgm:cxn modelId="{3913DA99-E59A-4414-8D0D-5B53C7C878C8}" type="presParOf" srcId="{926D5628-FA46-4D6D-8BC0-7EC91F29ED3E}" destId="{416D8D16-7FB5-43E2-AD7F-ABAE22173B8E}" srcOrd="1" destOrd="0" presId="urn:microsoft.com/office/officeart/2005/8/layout/vList2"/>
    <dgm:cxn modelId="{A012E0E1-9EED-4DFD-833B-37FD7774969F}" type="presParOf" srcId="{926D5628-FA46-4D6D-8BC0-7EC91F29ED3E}" destId="{B5854819-8890-44D8-B929-71B405B0BD13}" srcOrd="2" destOrd="0" presId="urn:microsoft.com/office/officeart/2005/8/layout/vList2"/>
    <dgm:cxn modelId="{483EF6CE-E33C-454C-8380-D21B9107463F}" type="presParOf" srcId="{926D5628-FA46-4D6D-8BC0-7EC91F29ED3E}" destId="{1A54C754-D358-4F11-A51F-D8D22B4866F8}" srcOrd="3" destOrd="0" presId="urn:microsoft.com/office/officeart/2005/8/layout/vList2"/>
  </dgm:cxnLst>
  <dgm:bg/>
  <dgm:whole/>
</dgm:dataModel>
</file>

<file path=ppt/diagrams/data3.xml><?xml version="1.0" encoding="utf-8"?>
<dgm:dataModel xmlns:dgm="http://schemas.openxmlformats.org/drawingml/2006/diagram" xmlns:a="http://schemas.openxmlformats.org/drawingml/2006/main">
  <dgm:ptLst>
    <dgm:pt modelId="{9992572E-E25B-4A1C-89A3-F058FAF28017}" type="doc">
      <dgm:prSet loTypeId="urn:microsoft.com/office/officeart/2005/8/layout/vProcess5" loCatId="process" qsTypeId="urn:microsoft.com/office/officeart/2005/8/quickstyle/simple3" qsCatId="simple" csTypeId="urn:microsoft.com/office/officeart/2005/8/colors/colorful2" csCatId="colorful" phldr="1"/>
      <dgm:spPr/>
      <dgm:t>
        <a:bodyPr/>
        <a:lstStyle/>
        <a:p>
          <a:endParaRPr lang="pt-BR"/>
        </a:p>
      </dgm:t>
    </dgm:pt>
    <dgm:pt modelId="{E5B304CD-AC0F-4C1F-AB98-9596D8607F86}">
      <dgm:prSet phldrT="[Texto]" custT="1"/>
      <dgm:spPr/>
      <dgm:t>
        <a:bodyPr/>
        <a:lstStyle/>
        <a:p>
          <a:r>
            <a:rPr lang="pt-BR" sz="2700" dirty="0" smtClean="0"/>
            <a:t>A tendência moderna de CPAP nasal + O</a:t>
          </a:r>
          <a:r>
            <a:rPr lang="pt-BR" sz="2000" dirty="0" smtClean="0"/>
            <a:t>2</a:t>
          </a:r>
          <a:r>
            <a:rPr lang="pt-BR" sz="2700" dirty="0" smtClean="0"/>
            <a:t> suplementar </a:t>
          </a:r>
        </a:p>
      </dgm:t>
    </dgm:pt>
    <dgm:pt modelId="{C412FFDC-670C-4FBF-BE42-C9A3C5C40851}" type="parTrans" cxnId="{F57E1DFE-9F0E-4638-A417-2D46741EB127}">
      <dgm:prSet/>
      <dgm:spPr/>
      <dgm:t>
        <a:bodyPr/>
        <a:lstStyle/>
        <a:p>
          <a:endParaRPr lang="pt-BR"/>
        </a:p>
      </dgm:t>
    </dgm:pt>
    <dgm:pt modelId="{DDF9AB73-8BE2-417B-AA43-0A7FB2493D99}" type="sibTrans" cxnId="{F57E1DFE-9F0E-4638-A417-2D46741EB127}">
      <dgm:prSet/>
      <dgm:spPr/>
      <dgm:t>
        <a:bodyPr/>
        <a:lstStyle/>
        <a:p>
          <a:endParaRPr lang="pt-BR"/>
        </a:p>
      </dgm:t>
    </dgm:pt>
    <dgm:pt modelId="{0E583BC7-94EF-4CC7-9E30-E1CA0C3166D6}">
      <dgm:prSet phldrT="[Texto]"/>
      <dgm:spPr/>
      <dgm:t>
        <a:bodyPr/>
        <a:lstStyle/>
        <a:p>
          <a:r>
            <a:rPr lang="pt-BR" dirty="0" smtClean="0"/>
            <a:t>Evitar o uso de glicocorticoides pós-parto, na Austrália*</a:t>
          </a:r>
          <a:endParaRPr lang="pt-BR" dirty="0"/>
        </a:p>
      </dgm:t>
    </dgm:pt>
    <dgm:pt modelId="{C727C148-2A09-4D61-B102-73741D541F14}" type="parTrans" cxnId="{BA9031B3-BA11-4B1F-94B4-67FF71598455}">
      <dgm:prSet/>
      <dgm:spPr/>
      <dgm:t>
        <a:bodyPr/>
        <a:lstStyle/>
        <a:p>
          <a:endParaRPr lang="pt-BR"/>
        </a:p>
      </dgm:t>
    </dgm:pt>
    <dgm:pt modelId="{00FB4BF5-9771-4489-ACD5-72E38DCCB3D5}" type="sibTrans" cxnId="{BA9031B3-BA11-4B1F-94B4-67FF71598455}">
      <dgm:prSet/>
      <dgm:spPr/>
      <dgm:t>
        <a:bodyPr/>
        <a:lstStyle/>
        <a:p>
          <a:endParaRPr lang="pt-BR"/>
        </a:p>
      </dgm:t>
    </dgm:pt>
    <dgm:pt modelId="{2FFF440B-8A9E-43C3-BB98-4975A91B420E}">
      <dgm:prSet phldrT="[Texto]" custT="1"/>
      <dgm:spPr/>
      <dgm:t>
        <a:bodyPr/>
        <a:lstStyle/>
        <a:p>
          <a:r>
            <a:rPr lang="pt-BR" sz="2600" b="0" dirty="0" smtClean="0"/>
            <a:t>↑DBP em UTI neonatal e </a:t>
          </a:r>
          <a:r>
            <a:rPr lang="pt-BR" sz="2600" b="0" u="sng" dirty="0" smtClean="0"/>
            <a:t>pior função pulmonar 8 anos depois</a:t>
          </a:r>
          <a:r>
            <a:rPr lang="pt-BR" sz="2600" b="0" dirty="0" smtClean="0"/>
            <a:t>⁸.</a:t>
          </a:r>
          <a:endParaRPr lang="pt-BR" sz="2600" b="0" dirty="0"/>
        </a:p>
      </dgm:t>
    </dgm:pt>
    <dgm:pt modelId="{B49DDEDF-C26E-4917-B482-D3512E7F6D25}" type="parTrans" cxnId="{52C3F4BD-3CBB-4298-9641-2C8600979F80}">
      <dgm:prSet/>
      <dgm:spPr/>
      <dgm:t>
        <a:bodyPr/>
        <a:lstStyle/>
        <a:p>
          <a:endParaRPr lang="pt-BR"/>
        </a:p>
      </dgm:t>
    </dgm:pt>
    <dgm:pt modelId="{571D8D0D-D7DF-4431-BC1B-FA869D58966D}" type="sibTrans" cxnId="{52C3F4BD-3CBB-4298-9641-2C8600979F80}">
      <dgm:prSet/>
      <dgm:spPr/>
      <dgm:t>
        <a:bodyPr/>
        <a:lstStyle/>
        <a:p>
          <a:endParaRPr lang="pt-BR"/>
        </a:p>
      </dgm:t>
    </dgm:pt>
    <dgm:pt modelId="{4E456379-D106-4F86-BFE4-9A92DA351E71}" type="pres">
      <dgm:prSet presAssocID="{9992572E-E25B-4A1C-89A3-F058FAF28017}" presName="outerComposite" presStyleCnt="0">
        <dgm:presLayoutVars>
          <dgm:chMax val="5"/>
          <dgm:dir/>
          <dgm:resizeHandles val="exact"/>
        </dgm:presLayoutVars>
      </dgm:prSet>
      <dgm:spPr/>
      <dgm:t>
        <a:bodyPr/>
        <a:lstStyle/>
        <a:p>
          <a:endParaRPr lang="pt-BR"/>
        </a:p>
      </dgm:t>
    </dgm:pt>
    <dgm:pt modelId="{F899DB6A-2646-4806-9CB6-EA91BD0404CA}" type="pres">
      <dgm:prSet presAssocID="{9992572E-E25B-4A1C-89A3-F058FAF28017}" presName="dummyMaxCanvas" presStyleCnt="0">
        <dgm:presLayoutVars/>
      </dgm:prSet>
      <dgm:spPr/>
    </dgm:pt>
    <dgm:pt modelId="{CCCDD289-E188-4749-A436-4A182FFA56D7}" type="pres">
      <dgm:prSet presAssocID="{9992572E-E25B-4A1C-89A3-F058FAF28017}" presName="ThreeNodes_1" presStyleLbl="node1" presStyleIdx="0" presStyleCnt="3" custLinFactNeighborX="498" custLinFactNeighborY="-2445">
        <dgm:presLayoutVars>
          <dgm:bulletEnabled val="1"/>
        </dgm:presLayoutVars>
      </dgm:prSet>
      <dgm:spPr/>
      <dgm:t>
        <a:bodyPr/>
        <a:lstStyle/>
        <a:p>
          <a:endParaRPr lang="pt-BR"/>
        </a:p>
      </dgm:t>
    </dgm:pt>
    <dgm:pt modelId="{A569BA20-E650-4625-B1BA-FF921D6958CA}" type="pres">
      <dgm:prSet presAssocID="{9992572E-E25B-4A1C-89A3-F058FAF28017}" presName="ThreeNodes_2" presStyleLbl="node1" presStyleIdx="1" presStyleCnt="3">
        <dgm:presLayoutVars>
          <dgm:bulletEnabled val="1"/>
        </dgm:presLayoutVars>
      </dgm:prSet>
      <dgm:spPr/>
      <dgm:t>
        <a:bodyPr/>
        <a:lstStyle/>
        <a:p>
          <a:endParaRPr lang="pt-BR"/>
        </a:p>
      </dgm:t>
    </dgm:pt>
    <dgm:pt modelId="{C823F733-6179-4132-AD20-1F240A578AA6}" type="pres">
      <dgm:prSet presAssocID="{9992572E-E25B-4A1C-89A3-F058FAF28017}" presName="ThreeNodes_3" presStyleLbl="node1" presStyleIdx="2" presStyleCnt="3" custScaleX="106013">
        <dgm:presLayoutVars>
          <dgm:bulletEnabled val="1"/>
        </dgm:presLayoutVars>
      </dgm:prSet>
      <dgm:spPr/>
      <dgm:t>
        <a:bodyPr/>
        <a:lstStyle/>
        <a:p>
          <a:endParaRPr lang="pt-BR"/>
        </a:p>
      </dgm:t>
    </dgm:pt>
    <dgm:pt modelId="{FCA61C50-7D2F-40C9-A282-C602117AD1AD}" type="pres">
      <dgm:prSet presAssocID="{9992572E-E25B-4A1C-89A3-F058FAF28017}" presName="ThreeConn_1-2" presStyleLbl="fgAccFollowNode1" presStyleIdx="0" presStyleCnt="2">
        <dgm:presLayoutVars>
          <dgm:bulletEnabled val="1"/>
        </dgm:presLayoutVars>
      </dgm:prSet>
      <dgm:spPr/>
      <dgm:t>
        <a:bodyPr/>
        <a:lstStyle/>
        <a:p>
          <a:endParaRPr lang="pt-BR"/>
        </a:p>
      </dgm:t>
    </dgm:pt>
    <dgm:pt modelId="{EC9E4C40-D3F8-476B-AF28-A3F36594E58D}" type="pres">
      <dgm:prSet presAssocID="{9992572E-E25B-4A1C-89A3-F058FAF28017}" presName="ThreeConn_2-3" presStyleLbl="fgAccFollowNode1" presStyleIdx="1" presStyleCnt="2">
        <dgm:presLayoutVars>
          <dgm:bulletEnabled val="1"/>
        </dgm:presLayoutVars>
      </dgm:prSet>
      <dgm:spPr/>
      <dgm:t>
        <a:bodyPr/>
        <a:lstStyle/>
        <a:p>
          <a:endParaRPr lang="pt-BR"/>
        </a:p>
      </dgm:t>
    </dgm:pt>
    <dgm:pt modelId="{37EB542F-3BE0-499A-AC0B-183867CD1711}" type="pres">
      <dgm:prSet presAssocID="{9992572E-E25B-4A1C-89A3-F058FAF28017}" presName="ThreeNodes_1_text" presStyleLbl="node1" presStyleIdx="2" presStyleCnt="3">
        <dgm:presLayoutVars>
          <dgm:bulletEnabled val="1"/>
        </dgm:presLayoutVars>
      </dgm:prSet>
      <dgm:spPr/>
      <dgm:t>
        <a:bodyPr/>
        <a:lstStyle/>
        <a:p>
          <a:endParaRPr lang="pt-BR"/>
        </a:p>
      </dgm:t>
    </dgm:pt>
    <dgm:pt modelId="{D6BD44CC-E0A3-4E57-BE99-FEB65FAEA8AB}" type="pres">
      <dgm:prSet presAssocID="{9992572E-E25B-4A1C-89A3-F058FAF28017}" presName="ThreeNodes_2_text" presStyleLbl="node1" presStyleIdx="2" presStyleCnt="3">
        <dgm:presLayoutVars>
          <dgm:bulletEnabled val="1"/>
        </dgm:presLayoutVars>
      </dgm:prSet>
      <dgm:spPr/>
      <dgm:t>
        <a:bodyPr/>
        <a:lstStyle/>
        <a:p>
          <a:endParaRPr lang="pt-BR"/>
        </a:p>
      </dgm:t>
    </dgm:pt>
    <dgm:pt modelId="{43A00551-BEBB-4AC3-A259-325DF8A9BC80}" type="pres">
      <dgm:prSet presAssocID="{9992572E-E25B-4A1C-89A3-F058FAF28017}" presName="ThreeNodes_3_text" presStyleLbl="node1" presStyleIdx="2" presStyleCnt="3">
        <dgm:presLayoutVars>
          <dgm:bulletEnabled val="1"/>
        </dgm:presLayoutVars>
      </dgm:prSet>
      <dgm:spPr/>
      <dgm:t>
        <a:bodyPr/>
        <a:lstStyle/>
        <a:p>
          <a:endParaRPr lang="pt-BR"/>
        </a:p>
      </dgm:t>
    </dgm:pt>
  </dgm:ptLst>
  <dgm:cxnLst>
    <dgm:cxn modelId="{49DF7E86-0FA1-4B09-A5A4-08D910F76688}" type="presOf" srcId="{2FFF440B-8A9E-43C3-BB98-4975A91B420E}" destId="{C823F733-6179-4132-AD20-1F240A578AA6}" srcOrd="0" destOrd="0" presId="urn:microsoft.com/office/officeart/2005/8/layout/vProcess5"/>
    <dgm:cxn modelId="{708FF264-47EB-410C-B0EF-5F01E0D81B93}" type="presOf" srcId="{00FB4BF5-9771-4489-ACD5-72E38DCCB3D5}" destId="{EC9E4C40-D3F8-476B-AF28-A3F36594E58D}" srcOrd="0" destOrd="0" presId="urn:microsoft.com/office/officeart/2005/8/layout/vProcess5"/>
    <dgm:cxn modelId="{42DCBE8C-A284-4754-A54A-D21A0EC9267B}" type="presOf" srcId="{E5B304CD-AC0F-4C1F-AB98-9596D8607F86}" destId="{CCCDD289-E188-4749-A436-4A182FFA56D7}" srcOrd="0" destOrd="0" presId="urn:microsoft.com/office/officeart/2005/8/layout/vProcess5"/>
    <dgm:cxn modelId="{52867E65-37D7-436F-965B-DC784B39825A}" type="presOf" srcId="{DDF9AB73-8BE2-417B-AA43-0A7FB2493D99}" destId="{FCA61C50-7D2F-40C9-A282-C602117AD1AD}" srcOrd="0" destOrd="0" presId="urn:microsoft.com/office/officeart/2005/8/layout/vProcess5"/>
    <dgm:cxn modelId="{78DDB0BD-B019-4593-908D-03F0930D6153}" type="presOf" srcId="{0E583BC7-94EF-4CC7-9E30-E1CA0C3166D6}" destId="{A569BA20-E650-4625-B1BA-FF921D6958CA}" srcOrd="0" destOrd="0" presId="urn:microsoft.com/office/officeart/2005/8/layout/vProcess5"/>
    <dgm:cxn modelId="{52C3F4BD-3CBB-4298-9641-2C8600979F80}" srcId="{9992572E-E25B-4A1C-89A3-F058FAF28017}" destId="{2FFF440B-8A9E-43C3-BB98-4975A91B420E}" srcOrd="2" destOrd="0" parTransId="{B49DDEDF-C26E-4917-B482-D3512E7F6D25}" sibTransId="{571D8D0D-D7DF-4431-BC1B-FA869D58966D}"/>
    <dgm:cxn modelId="{8B30733D-D41D-4071-ADD6-8130AD84E43B}" type="presOf" srcId="{E5B304CD-AC0F-4C1F-AB98-9596D8607F86}" destId="{37EB542F-3BE0-499A-AC0B-183867CD1711}" srcOrd="1" destOrd="0" presId="urn:microsoft.com/office/officeart/2005/8/layout/vProcess5"/>
    <dgm:cxn modelId="{1B94594F-B6C6-4AE0-BDB5-4D0EAC12DF61}" type="presOf" srcId="{2FFF440B-8A9E-43C3-BB98-4975A91B420E}" destId="{43A00551-BEBB-4AC3-A259-325DF8A9BC80}" srcOrd="1" destOrd="0" presId="urn:microsoft.com/office/officeart/2005/8/layout/vProcess5"/>
    <dgm:cxn modelId="{AFDB69CC-E210-47DC-AA3B-BBD8DC91EA7B}" type="presOf" srcId="{0E583BC7-94EF-4CC7-9E30-E1CA0C3166D6}" destId="{D6BD44CC-E0A3-4E57-BE99-FEB65FAEA8AB}" srcOrd="1" destOrd="0" presId="urn:microsoft.com/office/officeart/2005/8/layout/vProcess5"/>
    <dgm:cxn modelId="{F57E1DFE-9F0E-4638-A417-2D46741EB127}" srcId="{9992572E-E25B-4A1C-89A3-F058FAF28017}" destId="{E5B304CD-AC0F-4C1F-AB98-9596D8607F86}" srcOrd="0" destOrd="0" parTransId="{C412FFDC-670C-4FBF-BE42-C9A3C5C40851}" sibTransId="{DDF9AB73-8BE2-417B-AA43-0A7FB2493D99}"/>
    <dgm:cxn modelId="{47F181D6-34B0-4B10-8173-BF7C9EB45658}" type="presOf" srcId="{9992572E-E25B-4A1C-89A3-F058FAF28017}" destId="{4E456379-D106-4F86-BFE4-9A92DA351E71}" srcOrd="0" destOrd="0" presId="urn:microsoft.com/office/officeart/2005/8/layout/vProcess5"/>
    <dgm:cxn modelId="{BA9031B3-BA11-4B1F-94B4-67FF71598455}" srcId="{9992572E-E25B-4A1C-89A3-F058FAF28017}" destId="{0E583BC7-94EF-4CC7-9E30-E1CA0C3166D6}" srcOrd="1" destOrd="0" parTransId="{C727C148-2A09-4D61-B102-73741D541F14}" sibTransId="{00FB4BF5-9771-4489-ACD5-72E38DCCB3D5}"/>
    <dgm:cxn modelId="{61A08ECF-EA07-4F87-ADD6-E1AD7C3147D7}" type="presParOf" srcId="{4E456379-D106-4F86-BFE4-9A92DA351E71}" destId="{F899DB6A-2646-4806-9CB6-EA91BD0404CA}" srcOrd="0" destOrd="0" presId="urn:microsoft.com/office/officeart/2005/8/layout/vProcess5"/>
    <dgm:cxn modelId="{3BD736D4-A456-45B6-931E-DC4913F0EA4C}" type="presParOf" srcId="{4E456379-D106-4F86-BFE4-9A92DA351E71}" destId="{CCCDD289-E188-4749-A436-4A182FFA56D7}" srcOrd="1" destOrd="0" presId="urn:microsoft.com/office/officeart/2005/8/layout/vProcess5"/>
    <dgm:cxn modelId="{1BC556AB-B40E-4DB4-B0E9-4FD84A19DE80}" type="presParOf" srcId="{4E456379-D106-4F86-BFE4-9A92DA351E71}" destId="{A569BA20-E650-4625-B1BA-FF921D6958CA}" srcOrd="2" destOrd="0" presId="urn:microsoft.com/office/officeart/2005/8/layout/vProcess5"/>
    <dgm:cxn modelId="{BFEC4973-3E80-471D-8A3A-BE40CE0F2FFC}" type="presParOf" srcId="{4E456379-D106-4F86-BFE4-9A92DA351E71}" destId="{C823F733-6179-4132-AD20-1F240A578AA6}" srcOrd="3" destOrd="0" presId="urn:microsoft.com/office/officeart/2005/8/layout/vProcess5"/>
    <dgm:cxn modelId="{418CFEB9-7428-4B00-BDF7-F8C3A9E199E7}" type="presParOf" srcId="{4E456379-D106-4F86-BFE4-9A92DA351E71}" destId="{FCA61C50-7D2F-40C9-A282-C602117AD1AD}" srcOrd="4" destOrd="0" presId="urn:microsoft.com/office/officeart/2005/8/layout/vProcess5"/>
    <dgm:cxn modelId="{0BB75C0A-0021-46D6-9A6F-9D9ABA19E779}" type="presParOf" srcId="{4E456379-D106-4F86-BFE4-9A92DA351E71}" destId="{EC9E4C40-D3F8-476B-AF28-A3F36594E58D}" srcOrd="5" destOrd="0" presId="urn:microsoft.com/office/officeart/2005/8/layout/vProcess5"/>
    <dgm:cxn modelId="{45D4440A-3FA3-4404-92D6-3DF9C24C3B86}" type="presParOf" srcId="{4E456379-D106-4F86-BFE4-9A92DA351E71}" destId="{37EB542F-3BE0-499A-AC0B-183867CD1711}" srcOrd="6" destOrd="0" presId="urn:microsoft.com/office/officeart/2005/8/layout/vProcess5"/>
    <dgm:cxn modelId="{7EF146DB-F667-4CD4-9429-C90BF32ACBB2}" type="presParOf" srcId="{4E456379-D106-4F86-BFE4-9A92DA351E71}" destId="{D6BD44CC-E0A3-4E57-BE99-FEB65FAEA8AB}" srcOrd="7" destOrd="0" presId="urn:microsoft.com/office/officeart/2005/8/layout/vProcess5"/>
    <dgm:cxn modelId="{9082C808-853B-4583-9A25-5D599CA493EA}" type="presParOf" srcId="{4E456379-D106-4F86-BFE4-9A92DA351E71}" destId="{43A00551-BEBB-4AC3-A259-325DF8A9BC80}" srcOrd="8" destOrd="0" presId="urn:microsoft.com/office/officeart/2005/8/layout/vProcess5"/>
  </dgm:cxnLst>
  <dgm:bg/>
  <dgm:whole/>
</dgm:dataModel>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94896798-2AC6-4036-A31F-4AB815203226}" type="datetimeFigureOut">
              <a:rPr lang="pt-BR"/>
              <a:pPr>
                <a:defRPr/>
              </a:pPr>
              <a:t>02/09/2017</a:t>
            </a:fld>
            <a:endParaRPr lang="pt-BR"/>
          </a:p>
        </p:txBody>
      </p:sp>
      <p:sp>
        <p:nvSpPr>
          <p:cNvPr id="4" name="Espaço Reservado para Rodapé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5" name="Espaço Reservado para Número de Slid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38A4D7AC-B172-4DB8-B7EA-1D6F82F32C87}" type="slidenum">
              <a:rPr lang="pt-BR"/>
              <a:pPr>
                <a:defRPr/>
              </a:pPr>
              <a:t>‹nº›</a:t>
            </a:fld>
            <a:endParaRPr lang="pt-B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939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smtClean="0"/>
            </a:lvl1pPr>
          </a:lstStyle>
          <a:p>
            <a:pPr>
              <a:defRPr/>
            </a:pPr>
            <a:endParaRPr lang="pt-BR"/>
          </a:p>
        </p:txBody>
      </p:sp>
      <p:sp>
        <p:nvSpPr>
          <p:cNvPr id="5939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smtClean="0"/>
            </a:lvl1pPr>
          </a:lstStyle>
          <a:p>
            <a:pPr>
              <a:defRPr/>
            </a:pPr>
            <a:fld id="{769DD23D-55B0-487E-A424-CCC968735DA1}" type="datetimeFigureOut">
              <a:rPr lang="pt-BR"/>
              <a:pPr>
                <a:defRPr/>
              </a:pPr>
              <a:t>02/09/2017</a:t>
            </a:fld>
            <a:endParaRPr lang="pt-BR"/>
          </a:p>
        </p:txBody>
      </p:sp>
      <p:sp>
        <p:nvSpPr>
          <p:cNvPr id="57348" name="Rectangle 4"/>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p:spPr>
      </p:sp>
      <p:sp>
        <p:nvSpPr>
          <p:cNvPr id="5939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p>
        </p:txBody>
      </p:sp>
      <p:sp>
        <p:nvSpPr>
          <p:cNvPr id="5939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smtClean="0"/>
            </a:lvl1pPr>
          </a:lstStyle>
          <a:p>
            <a:pPr>
              <a:defRPr/>
            </a:pPr>
            <a:endParaRPr lang="pt-BR"/>
          </a:p>
        </p:txBody>
      </p:sp>
      <p:sp>
        <p:nvSpPr>
          <p:cNvPr id="5939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smtClean="0"/>
            </a:lvl1pPr>
          </a:lstStyle>
          <a:p>
            <a:pPr>
              <a:defRPr/>
            </a:pPr>
            <a:fld id="{4A966575-AD4C-45CD-A4F0-D14017EA4D93}"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Espaço Reservado para Imagem de Slide 1"/>
          <p:cNvSpPr>
            <a:spLocks noGrp="1" noRot="1" noChangeAspect="1" noTextEdit="1"/>
          </p:cNvSpPr>
          <p:nvPr>
            <p:ph type="sldImg"/>
          </p:nvPr>
        </p:nvSpPr>
        <p:spPr>
          <a:xfrm>
            <a:off x="685800" y="1143000"/>
            <a:ext cx="5486400" cy="3086100"/>
          </a:xfrm>
          <a:ln/>
        </p:spPr>
      </p:sp>
      <p:sp>
        <p:nvSpPr>
          <p:cNvPr id="58371" name="Espaço Reservado para Anotações 2"/>
          <p:cNvSpPr>
            <a:spLocks noGrp="1"/>
          </p:cNvSpPr>
          <p:nvPr>
            <p:ph type="body" idx="1"/>
          </p:nvPr>
        </p:nvSpPr>
        <p:spPr>
          <a:xfrm>
            <a:off x="685800" y="4400550"/>
            <a:ext cx="5486400" cy="3600450"/>
          </a:xfrm>
          <a:noFill/>
          <a:ln/>
        </p:spPr>
        <p:txBody>
          <a:bodyPr/>
          <a:lstStyle/>
          <a:p>
            <a:pPr eaLnBrk="1" hangingPunct="1">
              <a:spcBef>
                <a:spcPct val="0"/>
              </a:spcBef>
            </a:pPr>
            <a:endParaRPr lang="pt-BR" smtClean="0"/>
          </a:p>
        </p:txBody>
      </p:sp>
      <p:sp>
        <p:nvSpPr>
          <p:cNvPr id="58372" name="Espaço Reservado para Número de Slide 3"/>
          <p:cNvSpPr txBox="1">
            <a:spLocks noGrp="1"/>
          </p:cNvSpPr>
          <p:nvPr/>
        </p:nvSpPr>
        <p:spPr bwMode="auto">
          <a:xfrm>
            <a:off x="3884613" y="8685213"/>
            <a:ext cx="2971800" cy="458787"/>
          </a:xfrm>
          <a:prstGeom prst="rect">
            <a:avLst/>
          </a:prstGeom>
          <a:noFill/>
          <a:ln w="9525">
            <a:noFill/>
            <a:miter lim="800000"/>
            <a:headEnd/>
            <a:tailEnd/>
          </a:ln>
        </p:spPr>
        <p:txBody>
          <a:bodyPr anchor="b"/>
          <a:lstStyle/>
          <a:p>
            <a:pPr algn="r"/>
            <a:fld id="{063896AA-9C5B-4941-ADB9-96C5DC62F8F0}" type="slidenum">
              <a:rPr lang="pt-BR" sz="1200">
                <a:latin typeface="Calibri" pitchFamily="34" charset="0"/>
              </a:rPr>
              <a:pPr algn="r"/>
              <a:t>39</a:t>
            </a:fld>
            <a:endParaRPr lang="pt-BR" sz="1200">
              <a:latin typeface="Calibri"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Espaço Reservado para Imagem de Slide 1"/>
          <p:cNvSpPr>
            <a:spLocks noGrp="1" noRot="1" noChangeAspect="1" noTextEdit="1"/>
          </p:cNvSpPr>
          <p:nvPr>
            <p:ph type="sldImg"/>
          </p:nvPr>
        </p:nvSpPr>
        <p:spPr>
          <a:xfrm>
            <a:off x="685800" y="1143000"/>
            <a:ext cx="5486400" cy="3086100"/>
          </a:xfrm>
          <a:ln/>
        </p:spPr>
      </p:sp>
      <p:sp>
        <p:nvSpPr>
          <p:cNvPr id="59395" name="Espaço Reservado para Anotações 2"/>
          <p:cNvSpPr>
            <a:spLocks noGrp="1"/>
          </p:cNvSpPr>
          <p:nvPr>
            <p:ph type="body" idx="1"/>
          </p:nvPr>
        </p:nvSpPr>
        <p:spPr>
          <a:xfrm>
            <a:off x="685800" y="4400550"/>
            <a:ext cx="5486400" cy="3600450"/>
          </a:xfrm>
          <a:noFill/>
          <a:ln/>
        </p:spPr>
        <p:txBody>
          <a:bodyPr/>
          <a:lstStyle/>
          <a:p>
            <a:pPr eaLnBrk="1" hangingPunct="1">
              <a:spcBef>
                <a:spcPct val="0"/>
              </a:spcBef>
            </a:pPr>
            <a:r>
              <a:rPr lang="pt-BR" smtClean="0"/>
              <a:t>1988: doença pulmonar crônica do prematuro, definindo-a como persistência de sinais e sintomas respiratórios acompanhados de alterações radiológicas pulmonares necessitando de oxigênio suplementar além de 36 semanas de idade pós-conceptual.</a:t>
            </a:r>
          </a:p>
          <a:p>
            <a:pPr eaLnBrk="1" hangingPunct="1">
              <a:spcBef>
                <a:spcPct val="0"/>
              </a:spcBef>
            </a:pPr>
            <a:r>
              <a:rPr lang="pt-BR" smtClean="0"/>
              <a:t>Outros fatores: doenças pulmonares graves (Sd. da angústia respiratória, Sd. do desconforto respiratório agudo/Membrana hialina, não-desenvolvimento alveolar).</a:t>
            </a:r>
          </a:p>
          <a:p>
            <a:pPr eaLnBrk="1" hangingPunct="1">
              <a:spcBef>
                <a:spcPct val="0"/>
              </a:spcBef>
            </a:pPr>
            <a:endParaRPr lang="pt-BR" smtClean="0"/>
          </a:p>
        </p:txBody>
      </p:sp>
      <p:sp>
        <p:nvSpPr>
          <p:cNvPr id="59396" name="Espaço Reservado para Número de Slide 3"/>
          <p:cNvSpPr txBox="1">
            <a:spLocks noGrp="1"/>
          </p:cNvSpPr>
          <p:nvPr/>
        </p:nvSpPr>
        <p:spPr bwMode="auto">
          <a:xfrm>
            <a:off x="3884613" y="8685213"/>
            <a:ext cx="2971800" cy="458787"/>
          </a:xfrm>
          <a:prstGeom prst="rect">
            <a:avLst/>
          </a:prstGeom>
          <a:noFill/>
          <a:ln w="9525">
            <a:noFill/>
            <a:miter lim="800000"/>
            <a:headEnd/>
            <a:tailEnd/>
          </a:ln>
        </p:spPr>
        <p:txBody>
          <a:bodyPr anchor="b"/>
          <a:lstStyle/>
          <a:p>
            <a:pPr algn="r"/>
            <a:fld id="{C29DB8FE-F162-4836-BB62-7A68B3825058}" type="slidenum">
              <a:rPr lang="pt-BR" sz="1200">
                <a:latin typeface="Calibri" pitchFamily="34" charset="0"/>
              </a:rPr>
              <a:pPr algn="r"/>
              <a:t>41</a:t>
            </a:fld>
            <a:endParaRPr lang="pt-BR" sz="1200">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Espaço Reservado para Imagem de Slide 1"/>
          <p:cNvSpPr>
            <a:spLocks noGrp="1" noRot="1" noChangeAspect="1" noTextEdit="1"/>
          </p:cNvSpPr>
          <p:nvPr>
            <p:ph type="sldImg"/>
          </p:nvPr>
        </p:nvSpPr>
        <p:spPr>
          <a:xfrm>
            <a:off x="685800" y="1143000"/>
            <a:ext cx="5486400" cy="3086100"/>
          </a:xfrm>
          <a:ln/>
        </p:spPr>
      </p:sp>
      <p:sp>
        <p:nvSpPr>
          <p:cNvPr id="60419" name="Espaço Reservado para Anotações 2"/>
          <p:cNvSpPr>
            <a:spLocks noGrp="1"/>
          </p:cNvSpPr>
          <p:nvPr>
            <p:ph type="body" idx="1"/>
          </p:nvPr>
        </p:nvSpPr>
        <p:spPr>
          <a:xfrm>
            <a:off x="685800" y="4400550"/>
            <a:ext cx="5486400" cy="3600450"/>
          </a:xfrm>
          <a:noFill/>
          <a:ln/>
        </p:spPr>
        <p:txBody>
          <a:bodyPr/>
          <a:lstStyle/>
          <a:p>
            <a:pPr eaLnBrk="1" hangingPunct="1">
              <a:spcBef>
                <a:spcPct val="0"/>
              </a:spcBef>
            </a:pPr>
            <a:r>
              <a:rPr lang="pt-BR" smtClean="0"/>
              <a:t>Conduta na Neonatologia: para reduzir o risco de displasia broncopulmonar.</a:t>
            </a:r>
          </a:p>
          <a:p>
            <a:pPr eaLnBrk="1" hangingPunct="1">
              <a:spcBef>
                <a:spcPct val="0"/>
              </a:spcBef>
            </a:pPr>
            <a:r>
              <a:rPr lang="pt-BR" smtClean="0"/>
              <a:t>Outras técnicas de suporte respiratório não-invasivo: cânulas nasais de alto fluxo, ventilação obrigatória intermitente nasal, e não invasiva, assistência ventilatória neuronal ajustada, que usa a atividade elétrica do diafragma como o sinal controlador.</a:t>
            </a:r>
          </a:p>
          <a:p>
            <a:pPr eaLnBrk="1" hangingPunct="1">
              <a:spcBef>
                <a:spcPct val="0"/>
              </a:spcBef>
            </a:pPr>
            <a:r>
              <a:rPr lang="pt-BR" smtClean="0"/>
              <a:t>RNMPT: muito prematuros/moderadamente prematuros (31 a 36s).</a:t>
            </a:r>
          </a:p>
        </p:txBody>
      </p:sp>
      <p:sp>
        <p:nvSpPr>
          <p:cNvPr id="60420" name="Espaço Reservado para Número de Slide 3"/>
          <p:cNvSpPr txBox="1">
            <a:spLocks noGrp="1"/>
          </p:cNvSpPr>
          <p:nvPr/>
        </p:nvSpPr>
        <p:spPr bwMode="auto">
          <a:xfrm>
            <a:off x="3884613" y="8685213"/>
            <a:ext cx="2971800" cy="458787"/>
          </a:xfrm>
          <a:prstGeom prst="rect">
            <a:avLst/>
          </a:prstGeom>
          <a:noFill/>
          <a:ln w="9525">
            <a:noFill/>
            <a:miter lim="800000"/>
            <a:headEnd/>
            <a:tailEnd/>
          </a:ln>
        </p:spPr>
        <p:txBody>
          <a:bodyPr anchor="b"/>
          <a:lstStyle/>
          <a:p>
            <a:pPr algn="r"/>
            <a:fld id="{74DF3FCE-6A89-4E68-9C21-08A8ED5C2A4B}" type="slidenum">
              <a:rPr lang="pt-BR" sz="1200">
                <a:latin typeface="Calibri" pitchFamily="34" charset="0"/>
              </a:rPr>
              <a:pPr algn="r"/>
              <a:t>42</a:t>
            </a:fld>
            <a:endParaRPr lang="pt-BR" sz="1200">
              <a:latin typeface="Calibri"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Espaço Reservado para Imagem de Slide 1"/>
          <p:cNvSpPr>
            <a:spLocks noGrp="1" noRot="1" noChangeAspect="1" noTextEdit="1"/>
          </p:cNvSpPr>
          <p:nvPr>
            <p:ph type="sldImg"/>
          </p:nvPr>
        </p:nvSpPr>
        <p:spPr>
          <a:xfrm>
            <a:off x="685800" y="1143000"/>
            <a:ext cx="5486400" cy="3086100"/>
          </a:xfrm>
          <a:ln/>
        </p:spPr>
      </p:sp>
      <p:sp>
        <p:nvSpPr>
          <p:cNvPr id="61443" name="Espaço Reservado para Anotações 2"/>
          <p:cNvSpPr>
            <a:spLocks noGrp="1"/>
          </p:cNvSpPr>
          <p:nvPr>
            <p:ph type="body" idx="1"/>
          </p:nvPr>
        </p:nvSpPr>
        <p:spPr>
          <a:xfrm>
            <a:off x="685800" y="4400550"/>
            <a:ext cx="5486400" cy="3600450"/>
          </a:xfrm>
          <a:noFill/>
          <a:ln/>
        </p:spPr>
        <p:txBody>
          <a:bodyPr/>
          <a:lstStyle/>
          <a:p>
            <a:pPr eaLnBrk="1" hangingPunct="1">
              <a:spcBef>
                <a:spcPct val="0"/>
              </a:spcBef>
            </a:pPr>
            <a:r>
              <a:rPr lang="pt-BR" smtClean="0"/>
              <a:t>Início acentuado de desenvolvimento do sistema linfoide: 8 anos (pico aos 12 anos).</a:t>
            </a:r>
          </a:p>
        </p:txBody>
      </p:sp>
      <p:sp>
        <p:nvSpPr>
          <p:cNvPr id="61444" name="Espaço Reservado para Número de Slide 3"/>
          <p:cNvSpPr txBox="1">
            <a:spLocks noGrp="1"/>
          </p:cNvSpPr>
          <p:nvPr/>
        </p:nvSpPr>
        <p:spPr bwMode="auto">
          <a:xfrm>
            <a:off x="3884613" y="8685213"/>
            <a:ext cx="2971800" cy="458787"/>
          </a:xfrm>
          <a:prstGeom prst="rect">
            <a:avLst/>
          </a:prstGeom>
          <a:noFill/>
          <a:ln w="9525">
            <a:noFill/>
            <a:miter lim="800000"/>
            <a:headEnd/>
            <a:tailEnd/>
          </a:ln>
        </p:spPr>
        <p:txBody>
          <a:bodyPr anchor="b"/>
          <a:lstStyle/>
          <a:p>
            <a:pPr algn="r"/>
            <a:fld id="{415A3C17-6A95-45A8-ADF3-4096FEDB1FED}" type="slidenum">
              <a:rPr lang="pt-BR" sz="1200">
                <a:latin typeface="Calibri" pitchFamily="34" charset="0"/>
              </a:rPr>
              <a:pPr algn="r"/>
              <a:t>43</a:t>
            </a:fld>
            <a:endParaRPr lang="pt-BR" sz="1200">
              <a:latin typeface="Calibri"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Espaço Reservado para Imagem de Slide 1"/>
          <p:cNvSpPr>
            <a:spLocks noGrp="1" noRot="1" noChangeAspect="1" noTextEdit="1"/>
          </p:cNvSpPr>
          <p:nvPr>
            <p:ph type="sldImg"/>
          </p:nvPr>
        </p:nvSpPr>
        <p:spPr>
          <a:xfrm>
            <a:off x="685800" y="1143000"/>
            <a:ext cx="5486400" cy="3086100"/>
          </a:xfrm>
          <a:ln/>
        </p:spPr>
      </p:sp>
      <p:sp>
        <p:nvSpPr>
          <p:cNvPr id="62467" name="Espaço Reservado para Anotações 2"/>
          <p:cNvSpPr>
            <a:spLocks noGrp="1"/>
          </p:cNvSpPr>
          <p:nvPr>
            <p:ph type="body" idx="1"/>
          </p:nvPr>
        </p:nvSpPr>
        <p:spPr>
          <a:xfrm>
            <a:off x="685800" y="4400550"/>
            <a:ext cx="5486400" cy="3600450"/>
          </a:xfrm>
          <a:noFill/>
          <a:ln/>
        </p:spPr>
        <p:txBody>
          <a:bodyPr/>
          <a:lstStyle/>
          <a:p>
            <a:pPr eaLnBrk="1" hangingPunct="1">
              <a:spcBef>
                <a:spcPct val="0"/>
              </a:spcBef>
            </a:pPr>
            <a:endParaRPr lang="pt-BR" smtClean="0"/>
          </a:p>
        </p:txBody>
      </p:sp>
      <p:sp>
        <p:nvSpPr>
          <p:cNvPr id="62468" name="Espaço Reservado para Número de Slide 3"/>
          <p:cNvSpPr txBox="1">
            <a:spLocks noGrp="1"/>
          </p:cNvSpPr>
          <p:nvPr/>
        </p:nvSpPr>
        <p:spPr bwMode="auto">
          <a:xfrm>
            <a:off x="3884613" y="8685213"/>
            <a:ext cx="2971800" cy="458787"/>
          </a:xfrm>
          <a:prstGeom prst="rect">
            <a:avLst/>
          </a:prstGeom>
          <a:noFill/>
          <a:ln w="9525">
            <a:noFill/>
            <a:miter lim="800000"/>
            <a:headEnd/>
            <a:tailEnd/>
          </a:ln>
        </p:spPr>
        <p:txBody>
          <a:bodyPr anchor="b"/>
          <a:lstStyle/>
          <a:p>
            <a:pPr algn="r"/>
            <a:fld id="{13EF17C9-BDF4-4F31-B04B-E77175765717}" type="slidenum">
              <a:rPr lang="pt-BR" sz="1200">
                <a:latin typeface="Calibri" pitchFamily="34" charset="0"/>
              </a:rPr>
              <a:pPr algn="r"/>
              <a:t>44</a:t>
            </a:fld>
            <a:endParaRPr lang="pt-BR" sz="1200">
              <a:latin typeface="Calibri"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Espaço Reservado para Imagem de Slide 1"/>
          <p:cNvSpPr>
            <a:spLocks noGrp="1" noRot="1" noChangeAspect="1" noTextEdit="1"/>
          </p:cNvSpPr>
          <p:nvPr>
            <p:ph type="sldImg"/>
          </p:nvPr>
        </p:nvSpPr>
        <p:spPr>
          <a:xfrm>
            <a:off x="685800" y="1143000"/>
            <a:ext cx="5486400" cy="3086100"/>
          </a:xfrm>
          <a:ln/>
        </p:spPr>
      </p:sp>
      <p:sp>
        <p:nvSpPr>
          <p:cNvPr id="63491" name="Espaço Reservado para Anotações 2"/>
          <p:cNvSpPr>
            <a:spLocks noGrp="1"/>
          </p:cNvSpPr>
          <p:nvPr>
            <p:ph type="body" idx="1"/>
          </p:nvPr>
        </p:nvSpPr>
        <p:spPr>
          <a:xfrm>
            <a:off x="685800" y="4400550"/>
            <a:ext cx="5486400" cy="3600450"/>
          </a:xfrm>
          <a:noFill/>
          <a:ln/>
        </p:spPr>
        <p:txBody>
          <a:bodyPr/>
          <a:lstStyle/>
          <a:p>
            <a:pPr eaLnBrk="1" hangingPunct="1">
              <a:spcBef>
                <a:spcPct val="0"/>
              </a:spcBef>
            </a:pPr>
            <a:r>
              <a:rPr lang="pt-BR" smtClean="0"/>
              <a:t>A taxa de sobrevivência mais baixa e os cursos mais curtos de ventilação mecânica utilizados</a:t>
            </a:r>
          </a:p>
        </p:txBody>
      </p:sp>
      <p:sp>
        <p:nvSpPr>
          <p:cNvPr id="63492" name="Espaço Reservado para Número de Slide 3"/>
          <p:cNvSpPr txBox="1">
            <a:spLocks noGrp="1"/>
          </p:cNvSpPr>
          <p:nvPr/>
        </p:nvSpPr>
        <p:spPr bwMode="auto">
          <a:xfrm>
            <a:off x="3884613" y="8685213"/>
            <a:ext cx="2971800" cy="458787"/>
          </a:xfrm>
          <a:prstGeom prst="rect">
            <a:avLst/>
          </a:prstGeom>
          <a:noFill/>
          <a:ln w="9525">
            <a:noFill/>
            <a:miter lim="800000"/>
            <a:headEnd/>
            <a:tailEnd/>
          </a:ln>
        </p:spPr>
        <p:txBody>
          <a:bodyPr anchor="b"/>
          <a:lstStyle/>
          <a:p>
            <a:pPr algn="r"/>
            <a:fld id="{F8EE04E1-7578-482D-BE1F-7A69B21A78E5}" type="slidenum">
              <a:rPr lang="pt-BR" sz="1200">
                <a:latin typeface="Calibri" pitchFamily="34" charset="0"/>
              </a:rPr>
              <a:pPr algn="r"/>
              <a:t>46</a:t>
            </a:fld>
            <a:endParaRPr lang="pt-BR" sz="1200">
              <a:latin typeface="Calibri"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Espaço Reservado para Imagem de Slide 1"/>
          <p:cNvSpPr>
            <a:spLocks noGrp="1" noRot="1" noChangeAspect="1" noTextEdit="1"/>
          </p:cNvSpPr>
          <p:nvPr>
            <p:ph type="sldImg"/>
          </p:nvPr>
        </p:nvSpPr>
        <p:spPr>
          <a:xfrm>
            <a:off x="685800" y="1143000"/>
            <a:ext cx="5486400" cy="3086100"/>
          </a:xfrm>
          <a:ln/>
        </p:spPr>
      </p:sp>
      <p:sp>
        <p:nvSpPr>
          <p:cNvPr id="64515" name="Espaço Reservado para Anotações 2"/>
          <p:cNvSpPr>
            <a:spLocks noGrp="1"/>
          </p:cNvSpPr>
          <p:nvPr>
            <p:ph type="body" idx="1"/>
          </p:nvPr>
        </p:nvSpPr>
        <p:spPr>
          <a:xfrm>
            <a:off x="685800" y="4400550"/>
            <a:ext cx="5486400" cy="3600450"/>
          </a:xfrm>
          <a:noFill/>
          <a:ln/>
        </p:spPr>
        <p:txBody>
          <a:bodyPr/>
          <a:lstStyle/>
          <a:p>
            <a:pPr eaLnBrk="1" hangingPunct="1">
              <a:spcBef>
                <a:spcPct val="0"/>
              </a:spcBef>
            </a:pPr>
            <a:r>
              <a:rPr lang="pt-BR" smtClean="0"/>
              <a:t>detectados pelo uso da oximetria de pulso contínua.</a:t>
            </a:r>
          </a:p>
          <a:p>
            <a:pPr eaLnBrk="1" hangingPunct="1">
              <a:spcBef>
                <a:spcPct val="0"/>
              </a:spcBef>
            </a:pPr>
            <a:r>
              <a:rPr lang="pt-BR" smtClean="0"/>
              <a:t>Desfechos: alterações do neurodesenvolvimento de lactentes em tratamento na UTI neonatal.</a:t>
            </a:r>
          </a:p>
          <a:p>
            <a:pPr eaLnBrk="1" hangingPunct="1">
              <a:spcBef>
                <a:spcPct val="0"/>
              </a:spcBef>
            </a:pPr>
            <a:endParaRPr lang="pt-BR" smtClean="0"/>
          </a:p>
        </p:txBody>
      </p:sp>
      <p:sp>
        <p:nvSpPr>
          <p:cNvPr id="64516" name="Espaço Reservado para Número de Slide 3"/>
          <p:cNvSpPr txBox="1">
            <a:spLocks noGrp="1"/>
          </p:cNvSpPr>
          <p:nvPr/>
        </p:nvSpPr>
        <p:spPr bwMode="auto">
          <a:xfrm>
            <a:off x="3884613" y="8685213"/>
            <a:ext cx="2971800" cy="458787"/>
          </a:xfrm>
          <a:prstGeom prst="rect">
            <a:avLst/>
          </a:prstGeom>
          <a:noFill/>
          <a:ln w="9525">
            <a:noFill/>
            <a:miter lim="800000"/>
            <a:headEnd/>
            <a:tailEnd/>
          </a:ln>
        </p:spPr>
        <p:txBody>
          <a:bodyPr anchor="b"/>
          <a:lstStyle/>
          <a:p>
            <a:pPr algn="r"/>
            <a:fld id="{09A6D293-3BC9-4A54-BD79-C9DB84782000}" type="slidenum">
              <a:rPr lang="pt-BR" sz="1200">
                <a:latin typeface="Calibri" pitchFamily="34" charset="0"/>
              </a:rPr>
              <a:pPr algn="r"/>
              <a:t>48</a:t>
            </a:fld>
            <a:endParaRPr lang="pt-BR" sz="1200">
              <a:latin typeface="Calibri"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Espaço Reservado para Imagem de Slide 1"/>
          <p:cNvSpPr>
            <a:spLocks noGrp="1" noRot="1" noChangeAspect="1" noTextEdit="1"/>
          </p:cNvSpPr>
          <p:nvPr>
            <p:ph type="sldImg"/>
          </p:nvPr>
        </p:nvSpPr>
        <p:spPr>
          <a:xfrm>
            <a:off x="685800" y="1143000"/>
            <a:ext cx="5486400" cy="3086100"/>
          </a:xfrm>
          <a:ln/>
        </p:spPr>
      </p:sp>
      <p:sp>
        <p:nvSpPr>
          <p:cNvPr id="65539" name="Espaço Reservado para Anotações 2"/>
          <p:cNvSpPr>
            <a:spLocks noGrp="1"/>
          </p:cNvSpPr>
          <p:nvPr>
            <p:ph type="body" idx="1"/>
          </p:nvPr>
        </p:nvSpPr>
        <p:spPr>
          <a:xfrm>
            <a:off x="685800" y="4400550"/>
            <a:ext cx="5486400" cy="3600450"/>
          </a:xfrm>
          <a:noFill/>
          <a:ln/>
        </p:spPr>
        <p:txBody>
          <a:bodyPr/>
          <a:lstStyle/>
          <a:p>
            <a:pPr eaLnBrk="1" hangingPunct="1">
              <a:spcBef>
                <a:spcPct val="0"/>
              </a:spcBef>
            </a:pPr>
            <a:r>
              <a:rPr lang="pt-BR" smtClean="0"/>
              <a:t>- estudos que provavelmente nunca serão realizados - </a:t>
            </a:r>
          </a:p>
        </p:txBody>
      </p:sp>
      <p:sp>
        <p:nvSpPr>
          <p:cNvPr id="65540" name="Espaço Reservado para Número de Slide 3"/>
          <p:cNvSpPr txBox="1">
            <a:spLocks noGrp="1"/>
          </p:cNvSpPr>
          <p:nvPr/>
        </p:nvSpPr>
        <p:spPr bwMode="auto">
          <a:xfrm>
            <a:off x="3884613" y="8685213"/>
            <a:ext cx="2971800" cy="458787"/>
          </a:xfrm>
          <a:prstGeom prst="rect">
            <a:avLst/>
          </a:prstGeom>
          <a:noFill/>
          <a:ln w="9525">
            <a:noFill/>
            <a:miter lim="800000"/>
            <a:headEnd/>
            <a:tailEnd/>
          </a:ln>
        </p:spPr>
        <p:txBody>
          <a:bodyPr anchor="b"/>
          <a:lstStyle/>
          <a:p>
            <a:pPr algn="r"/>
            <a:fld id="{080C889E-0328-4229-875B-85904ADE874A}" type="slidenum">
              <a:rPr lang="pt-BR" sz="1200">
                <a:latin typeface="Calibri" pitchFamily="34" charset="0"/>
              </a:rPr>
              <a:pPr algn="r"/>
              <a:t>49</a:t>
            </a:fld>
            <a:endParaRPr lang="pt-BR" sz="1200">
              <a:latin typeface="Calibri"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Espaço Reservado para Imagem de Slide 1"/>
          <p:cNvSpPr>
            <a:spLocks noGrp="1" noRot="1" noChangeAspect="1" noTextEdit="1"/>
          </p:cNvSpPr>
          <p:nvPr>
            <p:ph type="sldImg"/>
          </p:nvPr>
        </p:nvSpPr>
        <p:spPr>
          <a:xfrm>
            <a:off x="685800" y="1143000"/>
            <a:ext cx="5486400" cy="3086100"/>
          </a:xfrm>
          <a:ln/>
        </p:spPr>
      </p:sp>
      <p:sp>
        <p:nvSpPr>
          <p:cNvPr id="66563" name="Espaço Reservado para Anotações 2"/>
          <p:cNvSpPr>
            <a:spLocks noGrp="1"/>
          </p:cNvSpPr>
          <p:nvPr>
            <p:ph type="body" idx="1"/>
          </p:nvPr>
        </p:nvSpPr>
        <p:spPr>
          <a:xfrm>
            <a:off x="685800" y="4400550"/>
            <a:ext cx="5486400" cy="3600450"/>
          </a:xfrm>
          <a:noFill/>
          <a:ln/>
        </p:spPr>
        <p:txBody>
          <a:bodyPr/>
          <a:lstStyle/>
          <a:p>
            <a:pPr eaLnBrk="1" hangingPunct="1">
              <a:spcBef>
                <a:spcPct val="0"/>
              </a:spcBef>
            </a:pPr>
            <a:endParaRPr lang="pt-BR" smtClean="0"/>
          </a:p>
        </p:txBody>
      </p:sp>
      <p:sp>
        <p:nvSpPr>
          <p:cNvPr id="66564" name="Espaço Reservado para Número de Slide 3"/>
          <p:cNvSpPr txBox="1">
            <a:spLocks noGrp="1"/>
          </p:cNvSpPr>
          <p:nvPr/>
        </p:nvSpPr>
        <p:spPr bwMode="auto">
          <a:xfrm>
            <a:off x="3884613" y="8685213"/>
            <a:ext cx="2971800" cy="458787"/>
          </a:xfrm>
          <a:prstGeom prst="rect">
            <a:avLst/>
          </a:prstGeom>
          <a:noFill/>
          <a:ln w="9525">
            <a:noFill/>
            <a:miter lim="800000"/>
            <a:headEnd/>
            <a:tailEnd/>
          </a:ln>
        </p:spPr>
        <p:txBody>
          <a:bodyPr anchor="b"/>
          <a:lstStyle/>
          <a:p>
            <a:pPr algn="r"/>
            <a:fld id="{7BC37F8C-8299-4AB2-8E70-C3E287024C9C}" type="slidenum">
              <a:rPr lang="pt-BR" sz="1200">
                <a:latin typeface="Calibri" pitchFamily="34" charset="0"/>
              </a:rPr>
              <a:pPr algn="r"/>
              <a:t>50</a:t>
            </a:fld>
            <a:endParaRPr lang="pt-BR" sz="1200">
              <a:latin typeface="Calibri"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Espaço Reservado para Imagem de Slide 1"/>
          <p:cNvSpPr>
            <a:spLocks noGrp="1" noRot="1" noChangeAspect="1" noTextEdit="1"/>
          </p:cNvSpPr>
          <p:nvPr>
            <p:ph type="sldImg"/>
          </p:nvPr>
        </p:nvSpPr>
        <p:spPr>
          <a:ln/>
        </p:spPr>
      </p:sp>
      <p:sp>
        <p:nvSpPr>
          <p:cNvPr id="88067" name="Espaço Reservado para Anotações 2"/>
          <p:cNvSpPr>
            <a:spLocks noGrp="1"/>
          </p:cNvSpPr>
          <p:nvPr>
            <p:ph type="body" idx="1"/>
          </p:nvPr>
        </p:nvSpPr>
        <p:spPr>
          <a:noFill/>
          <a:ln/>
        </p:spPr>
        <p:txBody>
          <a:bodyPr/>
          <a:lstStyle/>
          <a:p>
            <a:pPr defTabSz="457200" eaLnBrk="1" hangingPunct="1">
              <a:spcBef>
                <a:spcPct val="0"/>
              </a:spcBef>
            </a:pPr>
            <a:endParaRPr lang="pt-BR" smtClean="0"/>
          </a:p>
        </p:txBody>
      </p:sp>
      <p:sp>
        <p:nvSpPr>
          <p:cNvPr id="51204" name="Espaço Reservado para Número de Slide 3"/>
          <p:cNvSpPr txBox="1">
            <a:spLocks noGrp="1"/>
          </p:cNvSpPr>
          <p:nvPr/>
        </p:nvSpPr>
        <p:spPr bwMode="auto">
          <a:xfrm>
            <a:off x="3884613" y="8685213"/>
            <a:ext cx="2971800" cy="457200"/>
          </a:xfrm>
          <a:prstGeom prst="rect">
            <a:avLst/>
          </a:prstGeom>
          <a:noFill/>
          <a:ln>
            <a:miter lim="800000"/>
            <a:headEnd/>
            <a:tailEnd/>
          </a:ln>
        </p:spPr>
        <p:txBody>
          <a:bodyPr anchor="b"/>
          <a:lstStyle/>
          <a:p>
            <a:pPr algn="r" defTabSz="457200">
              <a:defRPr/>
            </a:pPr>
            <a:fld id="{A4473C56-EBD6-47D0-8E0B-25789AC8E832}" type="slidenum">
              <a:rPr lang="pt-BR" sz="1200">
                <a:solidFill>
                  <a:srgbClr val="000000"/>
                </a:solidFill>
                <a:latin typeface="+mn-lt"/>
                <a:ea typeface="MS PGothic" pitchFamily="34" charset="-128"/>
                <a:cs typeface="+mn-cs"/>
              </a:rPr>
              <a:pPr algn="r" defTabSz="457200">
                <a:defRPr/>
              </a:pPr>
              <a:t>58</a:t>
            </a:fld>
            <a:endParaRPr lang="pt-BR" sz="1200">
              <a:solidFill>
                <a:srgbClr val="000000"/>
              </a:solidFill>
              <a:latin typeface="+mn-lt"/>
              <a:ea typeface="MS PGothic" pitchFamily="34" charset="-128"/>
              <a:cs typeface="+mn-cs"/>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Espaço Reservado para Imagem de Slide 1"/>
          <p:cNvSpPr>
            <a:spLocks noGrp="1" noRot="1" noChangeAspect="1" noTextEdit="1"/>
          </p:cNvSpPr>
          <p:nvPr>
            <p:ph type="sldImg"/>
          </p:nvPr>
        </p:nvSpPr>
        <p:spPr>
          <a:ln/>
        </p:spPr>
      </p:sp>
      <p:sp>
        <p:nvSpPr>
          <p:cNvPr id="90115" name="Espaço Reservado para Anotações 2"/>
          <p:cNvSpPr>
            <a:spLocks noGrp="1"/>
          </p:cNvSpPr>
          <p:nvPr>
            <p:ph type="body" idx="1"/>
          </p:nvPr>
        </p:nvSpPr>
        <p:spPr>
          <a:noFill/>
          <a:ln/>
        </p:spPr>
        <p:txBody>
          <a:bodyPr/>
          <a:lstStyle/>
          <a:p>
            <a:pPr defTabSz="457200" eaLnBrk="1" hangingPunct="1">
              <a:spcBef>
                <a:spcPct val="0"/>
              </a:spcBef>
            </a:pPr>
            <a:endParaRPr lang="pt-BR" smtClean="0"/>
          </a:p>
        </p:txBody>
      </p:sp>
      <p:sp>
        <p:nvSpPr>
          <p:cNvPr id="52228" name="Espaço Reservado para Número de Slide 3"/>
          <p:cNvSpPr txBox="1">
            <a:spLocks noGrp="1"/>
          </p:cNvSpPr>
          <p:nvPr/>
        </p:nvSpPr>
        <p:spPr bwMode="auto">
          <a:xfrm>
            <a:off x="3884613" y="8685213"/>
            <a:ext cx="2971800" cy="457200"/>
          </a:xfrm>
          <a:prstGeom prst="rect">
            <a:avLst/>
          </a:prstGeom>
          <a:noFill/>
          <a:ln>
            <a:miter lim="800000"/>
            <a:headEnd/>
            <a:tailEnd/>
          </a:ln>
        </p:spPr>
        <p:txBody>
          <a:bodyPr anchor="b"/>
          <a:lstStyle/>
          <a:p>
            <a:pPr algn="r" defTabSz="457200">
              <a:defRPr/>
            </a:pPr>
            <a:fld id="{3FDA9925-83AB-4CA0-80A4-881D3C1FF8DB}" type="slidenum">
              <a:rPr lang="pt-BR" sz="1200">
                <a:solidFill>
                  <a:srgbClr val="000000"/>
                </a:solidFill>
                <a:latin typeface="+mn-lt"/>
                <a:ea typeface="MS PGothic" pitchFamily="34" charset="-128"/>
                <a:cs typeface="+mn-cs"/>
              </a:rPr>
              <a:pPr algn="r" defTabSz="457200">
                <a:defRPr/>
              </a:pPr>
              <a:t>59</a:t>
            </a:fld>
            <a:endParaRPr lang="pt-BR" sz="1200">
              <a:solidFill>
                <a:srgbClr val="000000"/>
              </a:solidFill>
              <a:latin typeface="+mn-lt"/>
              <a:ea typeface="MS PGothic" pitchFamily="34" charset="-128"/>
              <a:cs typeface="+mn-cs"/>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Espaço Reservado para Imagem de Slide 1"/>
          <p:cNvSpPr>
            <a:spLocks noGrp="1" noRot="1" noChangeAspect="1" noTextEdit="1"/>
          </p:cNvSpPr>
          <p:nvPr>
            <p:ph type="sldImg"/>
          </p:nvPr>
        </p:nvSpPr>
        <p:spPr>
          <a:ln/>
        </p:spPr>
      </p:sp>
      <p:sp>
        <p:nvSpPr>
          <p:cNvPr id="92163" name="Espaço Reservado para Anotações 2"/>
          <p:cNvSpPr>
            <a:spLocks noGrp="1"/>
          </p:cNvSpPr>
          <p:nvPr>
            <p:ph type="body" idx="1"/>
          </p:nvPr>
        </p:nvSpPr>
        <p:spPr>
          <a:noFill/>
          <a:ln/>
        </p:spPr>
        <p:txBody>
          <a:bodyPr/>
          <a:lstStyle/>
          <a:p>
            <a:pPr defTabSz="457200" eaLnBrk="1" hangingPunct="1">
              <a:spcBef>
                <a:spcPct val="0"/>
              </a:spcBef>
            </a:pPr>
            <a:endParaRPr lang="pt-BR" smtClean="0"/>
          </a:p>
        </p:txBody>
      </p:sp>
      <p:sp>
        <p:nvSpPr>
          <p:cNvPr id="53252" name="Espaço Reservado para Número de Slide 3"/>
          <p:cNvSpPr txBox="1">
            <a:spLocks noGrp="1"/>
          </p:cNvSpPr>
          <p:nvPr/>
        </p:nvSpPr>
        <p:spPr bwMode="auto">
          <a:xfrm>
            <a:off x="3884613" y="8685213"/>
            <a:ext cx="2971800" cy="457200"/>
          </a:xfrm>
          <a:prstGeom prst="rect">
            <a:avLst/>
          </a:prstGeom>
          <a:noFill/>
          <a:ln>
            <a:miter lim="800000"/>
            <a:headEnd/>
            <a:tailEnd/>
          </a:ln>
        </p:spPr>
        <p:txBody>
          <a:bodyPr anchor="b"/>
          <a:lstStyle/>
          <a:p>
            <a:pPr algn="r" defTabSz="457200">
              <a:defRPr/>
            </a:pPr>
            <a:fld id="{B5097E3A-BC66-4CB1-A3C2-BC52D85FC5F8}" type="slidenum">
              <a:rPr lang="pt-BR" sz="1200">
                <a:solidFill>
                  <a:srgbClr val="000000"/>
                </a:solidFill>
                <a:latin typeface="+mn-lt"/>
                <a:ea typeface="MS PGothic" pitchFamily="34" charset="-128"/>
                <a:cs typeface="+mn-cs"/>
              </a:rPr>
              <a:pPr algn="r" defTabSz="457200">
                <a:defRPr/>
              </a:pPr>
              <a:t>60</a:t>
            </a:fld>
            <a:endParaRPr lang="pt-BR" sz="1200">
              <a:solidFill>
                <a:srgbClr val="000000"/>
              </a:solidFill>
              <a:latin typeface="+mn-lt"/>
              <a:ea typeface="MS PGothic" pitchFamily="34" charset="-128"/>
              <a:cs typeface="+mn-cs"/>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Espaço Reservado para Imagem de Slide 1"/>
          <p:cNvSpPr>
            <a:spLocks noGrp="1" noRot="1" noChangeAspect="1" noTextEdit="1"/>
          </p:cNvSpPr>
          <p:nvPr>
            <p:ph type="sldImg"/>
          </p:nvPr>
        </p:nvSpPr>
        <p:spPr>
          <a:ln/>
        </p:spPr>
      </p:sp>
      <p:sp>
        <p:nvSpPr>
          <p:cNvPr id="94211" name="Espaço Reservado para Anotações 2"/>
          <p:cNvSpPr>
            <a:spLocks noGrp="1"/>
          </p:cNvSpPr>
          <p:nvPr>
            <p:ph type="body" idx="1"/>
          </p:nvPr>
        </p:nvSpPr>
        <p:spPr>
          <a:noFill/>
          <a:ln/>
        </p:spPr>
        <p:txBody>
          <a:bodyPr/>
          <a:lstStyle/>
          <a:p>
            <a:pPr defTabSz="457200" eaLnBrk="1" hangingPunct="1">
              <a:spcBef>
                <a:spcPct val="0"/>
              </a:spcBef>
            </a:pPr>
            <a:endParaRPr lang="pt-BR" smtClean="0"/>
          </a:p>
        </p:txBody>
      </p:sp>
      <p:sp>
        <p:nvSpPr>
          <p:cNvPr id="54276" name="Espaço Reservado para Número de Slide 3"/>
          <p:cNvSpPr txBox="1">
            <a:spLocks noGrp="1"/>
          </p:cNvSpPr>
          <p:nvPr/>
        </p:nvSpPr>
        <p:spPr bwMode="auto">
          <a:xfrm>
            <a:off x="3884613" y="8685213"/>
            <a:ext cx="2971800" cy="457200"/>
          </a:xfrm>
          <a:prstGeom prst="rect">
            <a:avLst/>
          </a:prstGeom>
          <a:noFill/>
          <a:ln>
            <a:miter lim="800000"/>
            <a:headEnd/>
            <a:tailEnd/>
          </a:ln>
        </p:spPr>
        <p:txBody>
          <a:bodyPr anchor="b"/>
          <a:lstStyle/>
          <a:p>
            <a:pPr algn="r" defTabSz="457200">
              <a:defRPr/>
            </a:pPr>
            <a:fld id="{B071D22C-B688-4594-BD01-6FD72514222D}" type="slidenum">
              <a:rPr lang="pt-BR" sz="1200">
                <a:solidFill>
                  <a:srgbClr val="000000"/>
                </a:solidFill>
                <a:latin typeface="+mn-lt"/>
                <a:ea typeface="MS PGothic" pitchFamily="34" charset="-128"/>
                <a:cs typeface="+mn-cs"/>
              </a:rPr>
              <a:pPr algn="r" defTabSz="457200">
                <a:defRPr/>
              </a:pPr>
              <a:t>61</a:t>
            </a:fld>
            <a:endParaRPr lang="pt-BR" sz="1200">
              <a:solidFill>
                <a:srgbClr val="000000"/>
              </a:solidFill>
              <a:latin typeface="+mn-lt"/>
              <a:ea typeface="MS PGothic" pitchFamily="34" charset="-128"/>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955DA91D-D3CF-40A0-A059-0E484970C1B5}" type="datetimeFigureOut">
              <a:rPr lang="pt-BR"/>
              <a:pPr>
                <a:defRPr/>
              </a:pPr>
              <a:t>02/09/2017</a:t>
            </a:fld>
            <a:endParaRPr lang="pt-BR"/>
          </a:p>
        </p:txBody>
      </p:sp>
      <p:sp>
        <p:nvSpPr>
          <p:cNvPr id="5" name="4 Marcador de pie de página"/>
          <p:cNvSpPr>
            <a:spLocks noGrp="1"/>
          </p:cNvSpPr>
          <p:nvPr>
            <p:ph type="ftr" sz="quarter" idx="11"/>
          </p:nvPr>
        </p:nvSpPr>
        <p:spPr/>
        <p:txBody>
          <a:bodyPr/>
          <a:lstStyle>
            <a:lvl1pPr>
              <a:defRPr/>
            </a:lvl1pPr>
          </a:lstStyle>
          <a:p>
            <a:pPr>
              <a:defRPr/>
            </a:pPr>
            <a:endParaRPr lang="pt-BR"/>
          </a:p>
        </p:txBody>
      </p:sp>
      <p:sp>
        <p:nvSpPr>
          <p:cNvPr id="6" name="5 Marcador de número de diapositiva"/>
          <p:cNvSpPr>
            <a:spLocks noGrp="1"/>
          </p:cNvSpPr>
          <p:nvPr>
            <p:ph type="sldNum" sz="quarter" idx="12"/>
          </p:nvPr>
        </p:nvSpPr>
        <p:spPr/>
        <p:txBody>
          <a:bodyPr/>
          <a:lstStyle>
            <a:lvl1pPr>
              <a:defRPr/>
            </a:lvl1pPr>
          </a:lstStyle>
          <a:p>
            <a:pPr>
              <a:defRPr/>
            </a:pPr>
            <a:fld id="{4EF9D32B-AA86-4FCB-8EA0-667C5A39D298}"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4" name="6 Rectángulo"/>
          <p:cNvSpPr/>
          <p:nvPr userDrawn="1"/>
        </p:nvSpPr>
        <p:spPr>
          <a:xfrm>
            <a:off x="2397125" y="6488113"/>
            <a:ext cx="9794875" cy="369887"/>
          </a:xfrm>
          <a:prstGeom prst="rect">
            <a:avLst/>
          </a:prstGeom>
        </p:spPr>
        <p:txBody>
          <a:bodyPr>
            <a:spAutoFit/>
          </a:bodyPr>
          <a:lstStyle/>
          <a:p>
            <a:pPr algn="r" fontAlgn="auto">
              <a:spcBef>
                <a:spcPts val="0"/>
              </a:spcBef>
              <a:spcAft>
                <a:spcPts val="0"/>
              </a:spcAft>
              <a:defRPr/>
            </a:pPr>
            <a:r>
              <a:rPr lang="pt-BR" dirty="0" err="1">
                <a:solidFill>
                  <a:schemeClr val="bg1">
                    <a:lumMod val="75000"/>
                  </a:schemeClr>
                </a:solidFill>
                <a:latin typeface="+mn-lt"/>
                <a:cs typeface="+mn-cs"/>
              </a:rPr>
              <a:t>Ventilation</a:t>
            </a:r>
            <a:r>
              <a:rPr lang="pt-BR" dirty="0">
                <a:solidFill>
                  <a:schemeClr val="bg1">
                    <a:lumMod val="75000"/>
                  </a:schemeClr>
                </a:solidFill>
                <a:latin typeface="+mn-lt"/>
                <a:cs typeface="+mn-cs"/>
              </a:rPr>
              <a:t> in </a:t>
            </a:r>
            <a:r>
              <a:rPr lang="pt-BR" dirty="0" err="1">
                <a:solidFill>
                  <a:schemeClr val="bg1">
                    <a:lumMod val="75000"/>
                  </a:schemeClr>
                </a:solidFill>
                <a:latin typeface="+mn-lt"/>
                <a:cs typeface="+mn-cs"/>
              </a:rPr>
              <a:t>Extremely</a:t>
            </a:r>
            <a:r>
              <a:rPr lang="pt-BR" dirty="0">
                <a:solidFill>
                  <a:schemeClr val="bg1">
                    <a:lumMod val="75000"/>
                  </a:schemeClr>
                </a:solidFill>
                <a:latin typeface="+mn-lt"/>
                <a:cs typeface="+mn-cs"/>
              </a:rPr>
              <a:t> </a:t>
            </a:r>
            <a:r>
              <a:rPr lang="pt-BR" dirty="0" err="1">
                <a:solidFill>
                  <a:schemeClr val="bg1">
                    <a:lumMod val="75000"/>
                  </a:schemeClr>
                </a:solidFill>
                <a:latin typeface="+mn-lt"/>
                <a:cs typeface="+mn-cs"/>
              </a:rPr>
              <a:t>Preterm</a:t>
            </a:r>
            <a:r>
              <a:rPr lang="pt-BR" dirty="0">
                <a:solidFill>
                  <a:schemeClr val="bg1">
                    <a:lumMod val="75000"/>
                  </a:schemeClr>
                </a:solidFill>
                <a:latin typeface="+mn-lt"/>
                <a:cs typeface="+mn-cs"/>
              </a:rPr>
              <a:t> </a:t>
            </a:r>
            <a:r>
              <a:rPr lang="pt-BR" dirty="0" err="1">
                <a:solidFill>
                  <a:schemeClr val="bg1">
                    <a:lumMod val="75000"/>
                  </a:schemeClr>
                </a:solidFill>
                <a:latin typeface="+mn-lt"/>
                <a:cs typeface="+mn-cs"/>
              </a:rPr>
              <a:t>Infants</a:t>
            </a:r>
            <a:r>
              <a:rPr lang="pt-BR" dirty="0">
                <a:solidFill>
                  <a:schemeClr val="bg1">
                    <a:lumMod val="75000"/>
                  </a:schemeClr>
                </a:solidFill>
                <a:latin typeface="+mn-lt"/>
                <a:cs typeface="+mn-cs"/>
              </a:rPr>
              <a:t> </a:t>
            </a:r>
            <a:r>
              <a:rPr lang="pt-BR" dirty="0" err="1">
                <a:solidFill>
                  <a:schemeClr val="bg1">
                    <a:lumMod val="75000"/>
                  </a:schemeClr>
                </a:solidFill>
                <a:latin typeface="+mn-lt"/>
                <a:cs typeface="+mn-cs"/>
              </a:rPr>
              <a:t>and</a:t>
            </a:r>
            <a:r>
              <a:rPr lang="pt-BR" dirty="0">
                <a:solidFill>
                  <a:schemeClr val="bg1">
                    <a:lumMod val="75000"/>
                  </a:schemeClr>
                </a:solidFill>
                <a:latin typeface="+mn-lt"/>
                <a:cs typeface="+mn-cs"/>
              </a:rPr>
              <a:t> </a:t>
            </a:r>
            <a:r>
              <a:rPr lang="pt-BR" dirty="0" err="1">
                <a:solidFill>
                  <a:schemeClr val="bg1">
                    <a:lumMod val="75000"/>
                  </a:schemeClr>
                </a:solidFill>
                <a:latin typeface="+mn-lt"/>
                <a:cs typeface="+mn-cs"/>
              </a:rPr>
              <a:t>Respiratory</a:t>
            </a:r>
            <a:r>
              <a:rPr lang="pt-BR" dirty="0">
                <a:solidFill>
                  <a:schemeClr val="bg1">
                    <a:lumMod val="75000"/>
                  </a:schemeClr>
                </a:solidFill>
                <a:latin typeface="+mn-lt"/>
                <a:cs typeface="+mn-cs"/>
              </a:rPr>
              <a:t> </a:t>
            </a:r>
            <a:r>
              <a:rPr lang="pt-BR" dirty="0" err="1">
                <a:solidFill>
                  <a:schemeClr val="bg1">
                    <a:lumMod val="75000"/>
                  </a:schemeClr>
                </a:solidFill>
                <a:latin typeface="+mn-lt"/>
                <a:cs typeface="+mn-cs"/>
              </a:rPr>
              <a:t>Function</a:t>
            </a:r>
            <a:r>
              <a:rPr lang="pt-BR" dirty="0">
                <a:solidFill>
                  <a:schemeClr val="bg1">
                    <a:lumMod val="75000"/>
                  </a:schemeClr>
                </a:solidFill>
                <a:latin typeface="+mn-lt"/>
                <a:cs typeface="+mn-cs"/>
              </a:rPr>
              <a:t> </a:t>
            </a:r>
            <a:r>
              <a:rPr lang="pt-BR" dirty="0" err="1">
                <a:solidFill>
                  <a:schemeClr val="bg1">
                    <a:lumMod val="75000"/>
                  </a:schemeClr>
                </a:solidFill>
                <a:latin typeface="+mn-lt"/>
                <a:cs typeface="+mn-cs"/>
              </a:rPr>
              <a:t>at</a:t>
            </a:r>
            <a:r>
              <a:rPr lang="pt-BR" dirty="0">
                <a:solidFill>
                  <a:schemeClr val="bg1">
                    <a:lumMod val="75000"/>
                  </a:schemeClr>
                </a:solidFill>
                <a:latin typeface="+mn-lt"/>
                <a:cs typeface="+mn-cs"/>
              </a:rPr>
              <a:t> 8 </a:t>
            </a:r>
            <a:r>
              <a:rPr lang="pt-BR" dirty="0" err="1">
                <a:solidFill>
                  <a:schemeClr val="bg1">
                    <a:lumMod val="75000"/>
                  </a:schemeClr>
                </a:solidFill>
                <a:latin typeface="+mn-lt"/>
                <a:cs typeface="+mn-cs"/>
              </a:rPr>
              <a:t>Years</a:t>
            </a:r>
            <a:r>
              <a:rPr lang="pt-BR" dirty="0">
                <a:solidFill>
                  <a:schemeClr val="bg1">
                    <a:lumMod val="75000"/>
                  </a:schemeClr>
                </a:solidFill>
                <a:latin typeface="+mn-lt"/>
                <a:cs typeface="+mn-cs"/>
              </a:rPr>
              <a:t>. Doyle et al.</a:t>
            </a:r>
            <a:endParaRPr lang="es-ES" dirty="0">
              <a:solidFill>
                <a:schemeClr val="bg1">
                  <a:lumMod val="75000"/>
                </a:schemeClr>
              </a:solidFill>
              <a:latin typeface="+mn-lt"/>
              <a:cs typeface="+mn-cs"/>
            </a:endParaRPr>
          </a:p>
        </p:txBody>
      </p:sp>
      <p:sp>
        <p:nvSpPr>
          <p:cNvPr id="2" name="1 Título"/>
          <p:cNvSpPr>
            <a:spLocks noGrp="1"/>
          </p:cNvSpPr>
          <p:nvPr>
            <p:ph type="title"/>
          </p:nvPr>
        </p:nvSpPr>
        <p:spPr/>
        <p:txBody>
          <a:bodyPr/>
          <a:lstStyle/>
          <a:p>
            <a:r>
              <a:rPr lang="es-ES" dirty="0" smtClean="0"/>
              <a:t>Haga clic para modificar el estilo de título del patrón</a:t>
            </a:r>
            <a:endParaRPr lang="es-ES" dirty="0"/>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AB2D99BB-7DF2-44E8-ABD4-630D4C0E9DB7}" type="datetimeFigureOut">
              <a:rPr lang="pt-BR"/>
              <a:pPr>
                <a:defRPr/>
              </a:pPr>
              <a:t>02/09/2017</a:t>
            </a:fld>
            <a:endParaRPr lang="pt-BR"/>
          </a:p>
        </p:txBody>
      </p:sp>
      <p:sp>
        <p:nvSpPr>
          <p:cNvPr id="6" name="4 Marcador de pie de página"/>
          <p:cNvSpPr>
            <a:spLocks noGrp="1"/>
          </p:cNvSpPr>
          <p:nvPr>
            <p:ph type="ftr" sz="quarter" idx="11"/>
          </p:nvPr>
        </p:nvSpPr>
        <p:spPr/>
        <p:txBody>
          <a:bodyPr/>
          <a:lstStyle>
            <a:lvl1pPr>
              <a:defRPr/>
            </a:lvl1pPr>
          </a:lstStyle>
          <a:p>
            <a:pPr>
              <a:defRPr/>
            </a:pPr>
            <a:endParaRPr lang="pt-BR"/>
          </a:p>
        </p:txBody>
      </p:sp>
      <p:sp>
        <p:nvSpPr>
          <p:cNvPr id="7" name="5 Marcador de número de diapositiva"/>
          <p:cNvSpPr>
            <a:spLocks noGrp="1"/>
          </p:cNvSpPr>
          <p:nvPr>
            <p:ph type="sldNum" sz="quarter" idx="12"/>
          </p:nvPr>
        </p:nvSpPr>
        <p:spPr/>
        <p:txBody>
          <a:bodyPr/>
          <a:lstStyle>
            <a:lvl1pPr>
              <a:defRPr/>
            </a:lvl1pPr>
          </a:lstStyle>
          <a:p>
            <a:pPr>
              <a:defRPr/>
            </a:pPr>
            <a:fld id="{4EDB2C94-F692-4689-83E8-0794108E7BC8}"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3"/>
            <a:ext cx="103632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4E15EB50-0965-4CB1-BD72-356C92C3135F}" type="datetimeFigureOut">
              <a:rPr lang="pt-BR"/>
              <a:pPr>
                <a:defRPr/>
              </a:pPr>
              <a:t>02/09/2017</a:t>
            </a:fld>
            <a:endParaRPr lang="pt-BR"/>
          </a:p>
        </p:txBody>
      </p:sp>
      <p:sp>
        <p:nvSpPr>
          <p:cNvPr id="5" name="4 Marcador de pie de página"/>
          <p:cNvSpPr>
            <a:spLocks noGrp="1"/>
          </p:cNvSpPr>
          <p:nvPr>
            <p:ph type="ftr" sz="quarter" idx="11"/>
          </p:nvPr>
        </p:nvSpPr>
        <p:spPr/>
        <p:txBody>
          <a:bodyPr/>
          <a:lstStyle>
            <a:lvl1pPr>
              <a:defRPr/>
            </a:lvl1pPr>
          </a:lstStyle>
          <a:p>
            <a:pPr>
              <a:defRPr/>
            </a:pPr>
            <a:endParaRPr lang="pt-BR"/>
          </a:p>
        </p:txBody>
      </p:sp>
      <p:sp>
        <p:nvSpPr>
          <p:cNvPr id="6" name="5 Marcador de número de diapositiva"/>
          <p:cNvSpPr>
            <a:spLocks noGrp="1"/>
          </p:cNvSpPr>
          <p:nvPr>
            <p:ph type="sldNum" sz="quarter" idx="12"/>
          </p:nvPr>
        </p:nvSpPr>
        <p:spPr/>
        <p:txBody>
          <a:bodyPr/>
          <a:lstStyle>
            <a:lvl1pPr>
              <a:defRPr/>
            </a:lvl1pPr>
          </a:lstStyle>
          <a:p>
            <a:pPr>
              <a:defRPr/>
            </a:pPr>
            <a:fld id="{0E5A7408-2017-4D93-959D-37E6B9BA5FD6}"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812800" y="1600203"/>
            <a:ext cx="7213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8229600" y="1600203"/>
            <a:ext cx="7213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63EE5448-A105-48E4-8CA9-408E5D0C5FF3}" type="datetimeFigureOut">
              <a:rPr lang="pt-BR"/>
              <a:pPr>
                <a:defRPr/>
              </a:pPr>
              <a:t>02/09/2017</a:t>
            </a:fld>
            <a:endParaRPr lang="pt-BR"/>
          </a:p>
        </p:txBody>
      </p:sp>
      <p:sp>
        <p:nvSpPr>
          <p:cNvPr id="6" name="4 Marcador de pie de página"/>
          <p:cNvSpPr>
            <a:spLocks noGrp="1"/>
          </p:cNvSpPr>
          <p:nvPr>
            <p:ph type="ftr" sz="quarter" idx="11"/>
          </p:nvPr>
        </p:nvSpPr>
        <p:spPr/>
        <p:txBody>
          <a:bodyPr/>
          <a:lstStyle>
            <a:lvl1pPr>
              <a:defRPr/>
            </a:lvl1pPr>
          </a:lstStyle>
          <a:p>
            <a:pPr>
              <a:defRPr/>
            </a:pPr>
            <a:endParaRPr lang="pt-BR"/>
          </a:p>
        </p:txBody>
      </p:sp>
      <p:sp>
        <p:nvSpPr>
          <p:cNvPr id="7" name="5 Marcador de número de diapositiva"/>
          <p:cNvSpPr>
            <a:spLocks noGrp="1"/>
          </p:cNvSpPr>
          <p:nvPr>
            <p:ph type="sldNum" sz="quarter" idx="12"/>
          </p:nvPr>
        </p:nvSpPr>
        <p:spPr/>
        <p:txBody>
          <a:bodyPr/>
          <a:lstStyle>
            <a:lvl1pPr>
              <a:defRPr/>
            </a:lvl1pPr>
          </a:lstStyle>
          <a:p>
            <a:pPr>
              <a:defRPr/>
            </a:pPr>
            <a:fld id="{6CF51FD3-33F8-412D-BC6D-094313F46CDD}"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4638"/>
            <a:ext cx="109728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6193369"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6193369"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B0BC715-50BA-4DF4-A888-1CD6A272FA36}" type="datetimeFigureOut">
              <a:rPr lang="pt-BR"/>
              <a:pPr>
                <a:defRPr/>
              </a:pPr>
              <a:t>02/09/2017</a:t>
            </a:fld>
            <a:endParaRPr lang="pt-BR"/>
          </a:p>
        </p:txBody>
      </p:sp>
      <p:sp>
        <p:nvSpPr>
          <p:cNvPr id="8" name="4 Marcador de pie de página"/>
          <p:cNvSpPr>
            <a:spLocks noGrp="1"/>
          </p:cNvSpPr>
          <p:nvPr>
            <p:ph type="ftr" sz="quarter" idx="11"/>
          </p:nvPr>
        </p:nvSpPr>
        <p:spPr/>
        <p:txBody>
          <a:bodyPr/>
          <a:lstStyle>
            <a:lvl1pPr>
              <a:defRPr/>
            </a:lvl1pPr>
          </a:lstStyle>
          <a:p>
            <a:pPr>
              <a:defRPr/>
            </a:pPr>
            <a:endParaRPr lang="pt-BR"/>
          </a:p>
        </p:txBody>
      </p:sp>
      <p:sp>
        <p:nvSpPr>
          <p:cNvPr id="9" name="5 Marcador de número de diapositiva"/>
          <p:cNvSpPr>
            <a:spLocks noGrp="1"/>
          </p:cNvSpPr>
          <p:nvPr>
            <p:ph type="sldNum" sz="quarter" idx="12"/>
          </p:nvPr>
        </p:nvSpPr>
        <p:spPr/>
        <p:txBody>
          <a:bodyPr/>
          <a:lstStyle>
            <a:lvl1pPr>
              <a:defRPr/>
            </a:lvl1pPr>
          </a:lstStyle>
          <a:p>
            <a:pPr>
              <a:defRPr/>
            </a:pPr>
            <a:fld id="{A2B8410B-A1BA-4D9F-815B-9DE545A1418A}"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3" name="5 Rectángulo"/>
          <p:cNvSpPr/>
          <p:nvPr userDrawn="1"/>
        </p:nvSpPr>
        <p:spPr>
          <a:xfrm>
            <a:off x="2397125" y="6488113"/>
            <a:ext cx="9794875" cy="369887"/>
          </a:xfrm>
          <a:prstGeom prst="rect">
            <a:avLst/>
          </a:prstGeom>
        </p:spPr>
        <p:txBody>
          <a:bodyPr>
            <a:spAutoFit/>
          </a:bodyPr>
          <a:lstStyle/>
          <a:p>
            <a:pPr algn="r" fontAlgn="auto">
              <a:spcBef>
                <a:spcPts val="0"/>
              </a:spcBef>
              <a:spcAft>
                <a:spcPts val="0"/>
              </a:spcAft>
              <a:defRPr/>
            </a:pPr>
            <a:r>
              <a:rPr lang="pt-BR" dirty="0" err="1">
                <a:solidFill>
                  <a:schemeClr val="bg1">
                    <a:lumMod val="75000"/>
                  </a:schemeClr>
                </a:solidFill>
                <a:latin typeface="+mn-lt"/>
                <a:cs typeface="+mn-cs"/>
              </a:rPr>
              <a:t>Ventilation</a:t>
            </a:r>
            <a:r>
              <a:rPr lang="pt-BR" dirty="0">
                <a:solidFill>
                  <a:schemeClr val="bg1">
                    <a:lumMod val="75000"/>
                  </a:schemeClr>
                </a:solidFill>
                <a:latin typeface="+mn-lt"/>
                <a:cs typeface="+mn-cs"/>
              </a:rPr>
              <a:t> in </a:t>
            </a:r>
            <a:r>
              <a:rPr lang="pt-BR" dirty="0" err="1">
                <a:solidFill>
                  <a:schemeClr val="bg1">
                    <a:lumMod val="75000"/>
                  </a:schemeClr>
                </a:solidFill>
                <a:latin typeface="+mn-lt"/>
                <a:cs typeface="+mn-cs"/>
              </a:rPr>
              <a:t>Extremely</a:t>
            </a:r>
            <a:r>
              <a:rPr lang="pt-BR" dirty="0">
                <a:solidFill>
                  <a:schemeClr val="bg1">
                    <a:lumMod val="75000"/>
                  </a:schemeClr>
                </a:solidFill>
                <a:latin typeface="+mn-lt"/>
                <a:cs typeface="+mn-cs"/>
              </a:rPr>
              <a:t> </a:t>
            </a:r>
            <a:r>
              <a:rPr lang="pt-BR" dirty="0" err="1">
                <a:solidFill>
                  <a:schemeClr val="bg1">
                    <a:lumMod val="75000"/>
                  </a:schemeClr>
                </a:solidFill>
                <a:latin typeface="+mn-lt"/>
                <a:cs typeface="+mn-cs"/>
              </a:rPr>
              <a:t>Preterm</a:t>
            </a:r>
            <a:r>
              <a:rPr lang="pt-BR" dirty="0">
                <a:solidFill>
                  <a:schemeClr val="bg1">
                    <a:lumMod val="75000"/>
                  </a:schemeClr>
                </a:solidFill>
                <a:latin typeface="+mn-lt"/>
                <a:cs typeface="+mn-cs"/>
              </a:rPr>
              <a:t> </a:t>
            </a:r>
            <a:r>
              <a:rPr lang="pt-BR" dirty="0" err="1">
                <a:solidFill>
                  <a:schemeClr val="bg1">
                    <a:lumMod val="75000"/>
                  </a:schemeClr>
                </a:solidFill>
                <a:latin typeface="+mn-lt"/>
                <a:cs typeface="+mn-cs"/>
              </a:rPr>
              <a:t>Infants</a:t>
            </a:r>
            <a:r>
              <a:rPr lang="pt-BR" dirty="0">
                <a:solidFill>
                  <a:schemeClr val="bg1">
                    <a:lumMod val="75000"/>
                  </a:schemeClr>
                </a:solidFill>
                <a:latin typeface="+mn-lt"/>
                <a:cs typeface="+mn-cs"/>
              </a:rPr>
              <a:t> </a:t>
            </a:r>
            <a:r>
              <a:rPr lang="pt-BR" dirty="0" err="1">
                <a:solidFill>
                  <a:schemeClr val="bg1">
                    <a:lumMod val="75000"/>
                  </a:schemeClr>
                </a:solidFill>
                <a:latin typeface="+mn-lt"/>
                <a:cs typeface="+mn-cs"/>
              </a:rPr>
              <a:t>and</a:t>
            </a:r>
            <a:r>
              <a:rPr lang="pt-BR" dirty="0">
                <a:solidFill>
                  <a:schemeClr val="bg1">
                    <a:lumMod val="75000"/>
                  </a:schemeClr>
                </a:solidFill>
                <a:latin typeface="+mn-lt"/>
                <a:cs typeface="+mn-cs"/>
              </a:rPr>
              <a:t> </a:t>
            </a:r>
            <a:r>
              <a:rPr lang="pt-BR" dirty="0" err="1">
                <a:solidFill>
                  <a:schemeClr val="bg1">
                    <a:lumMod val="75000"/>
                  </a:schemeClr>
                </a:solidFill>
                <a:latin typeface="+mn-lt"/>
                <a:cs typeface="+mn-cs"/>
              </a:rPr>
              <a:t>Respiratory</a:t>
            </a:r>
            <a:r>
              <a:rPr lang="pt-BR" dirty="0">
                <a:solidFill>
                  <a:schemeClr val="bg1">
                    <a:lumMod val="75000"/>
                  </a:schemeClr>
                </a:solidFill>
                <a:latin typeface="+mn-lt"/>
                <a:cs typeface="+mn-cs"/>
              </a:rPr>
              <a:t> </a:t>
            </a:r>
            <a:r>
              <a:rPr lang="pt-BR" dirty="0" err="1">
                <a:solidFill>
                  <a:schemeClr val="bg1">
                    <a:lumMod val="75000"/>
                  </a:schemeClr>
                </a:solidFill>
                <a:latin typeface="+mn-lt"/>
                <a:cs typeface="+mn-cs"/>
              </a:rPr>
              <a:t>Function</a:t>
            </a:r>
            <a:r>
              <a:rPr lang="pt-BR" dirty="0">
                <a:solidFill>
                  <a:schemeClr val="bg1">
                    <a:lumMod val="75000"/>
                  </a:schemeClr>
                </a:solidFill>
                <a:latin typeface="+mn-lt"/>
                <a:cs typeface="+mn-cs"/>
              </a:rPr>
              <a:t> </a:t>
            </a:r>
            <a:r>
              <a:rPr lang="pt-BR" dirty="0" err="1">
                <a:solidFill>
                  <a:schemeClr val="bg1">
                    <a:lumMod val="75000"/>
                  </a:schemeClr>
                </a:solidFill>
                <a:latin typeface="+mn-lt"/>
                <a:cs typeface="+mn-cs"/>
              </a:rPr>
              <a:t>at</a:t>
            </a:r>
            <a:r>
              <a:rPr lang="pt-BR" dirty="0">
                <a:solidFill>
                  <a:schemeClr val="bg1">
                    <a:lumMod val="75000"/>
                  </a:schemeClr>
                </a:solidFill>
                <a:latin typeface="+mn-lt"/>
                <a:cs typeface="+mn-cs"/>
              </a:rPr>
              <a:t> 8 </a:t>
            </a:r>
            <a:r>
              <a:rPr lang="pt-BR" dirty="0" err="1">
                <a:solidFill>
                  <a:schemeClr val="bg1">
                    <a:lumMod val="75000"/>
                  </a:schemeClr>
                </a:solidFill>
                <a:latin typeface="+mn-lt"/>
                <a:cs typeface="+mn-cs"/>
              </a:rPr>
              <a:t>Years</a:t>
            </a:r>
            <a:r>
              <a:rPr lang="pt-BR" dirty="0">
                <a:solidFill>
                  <a:schemeClr val="bg1">
                    <a:lumMod val="75000"/>
                  </a:schemeClr>
                </a:solidFill>
                <a:latin typeface="+mn-lt"/>
                <a:cs typeface="+mn-cs"/>
              </a:rPr>
              <a:t>. Doyle et al.</a:t>
            </a:r>
            <a:endParaRPr lang="es-ES" dirty="0">
              <a:solidFill>
                <a:schemeClr val="bg1">
                  <a:lumMod val="75000"/>
                </a:schemeClr>
              </a:solidFill>
              <a:latin typeface="+mn-lt"/>
              <a:cs typeface="+mn-cs"/>
            </a:endParaRPr>
          </a:p>
        </p:txBody>
      </p:sp>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4" name="2 Marcador de fecha"/>
          <p:cNvSpPr>
            <a:spLocks noGrp="1"/>
          </p:cNvSpPr>
          <p:nvPr>
            <p:ph type="dt" sz="half" idx="10"/>
          </p:nvPr>
        </p:nvSpPr>
        <p:spPr/>
        <p:txBody>
          <a:bodyPr/>
          <a:lstStyle>
            <a:lvl1pPr>
              <a:defRPr/>
            </a:lvl1pPr>
          </a:lstStyle>
          <a:p>
            <a:pPr>
              <a:defRPr/>
            </a:pPr>
            <a:fld id="{9E088337-1E5B-41A8-B78A-23165090168A}" type="datetimeFigureOut">
              <a:rPr lang="pt-BR"/>
              <a:pPr>
                <a:defRPr/>
              </a:pPr>
              <a:t>02/09/2017</a:t>
            </a:fld>
            <a:endParaRPr lang="pt-BR"/>
          </a:p>
        </p:txBody>
      </p:sp>
      <p:sp>
        <p:nvSpPr>
          <p:cNvPr id="5" name="3 Marcador de pie de página"/>
          <p:cNvSpPr>
            <a:spLocks noGrp="1"/>
          </p:cNvSpPr>
          <p:nvPr>
            <p:ph type="ftr" sz="quarter" idx="11"/>
          </p:nvPr>
        </p:nvSpPr>
        <p:spPr/>
        <p:txBody>
          <a:bodyPr/>
          <a:lstStyle>
            <a:lvl1pPr>
              <a:defRPr/>
            </a:lvl1pPr>
          </a:lstStyle>
          <a:p>
            <a:pPr>
              <a:defRPr/>
            </a:pPr>
            <a:endParaRPr lang="pt-BR"/>
          </a:p>
        </p:txBody>
      </p:sp>
      <p:sp>
        <p:nvSpPr>
          <p:cNvPr id="6" name="4 Marcador de número de diapositiva"/>
          <p:cNvSpPr>
            <a:spLocks noGrp="1"/>
          </p:cNvSpPr>
          <p:nvPr>
            <p:ph type="sldNum" sz="quarter" idx="12"/>
          </p:nvPr>
        </p:nvSpPr>
        <p:spPr/>
        <p:txBody>
          <a:bodyPr/>
          <a:lstStyle>
            <a:lvl1pPr>
              <a:defRPr/>
            </a:lvl1pPr>
          </a:lstStyle>
          <a:p>
            <a:pPr>
              <a:defRPr/>
            </a:pPr>
            <a:fld id="{D4BE1CD4-B007-4BF7-AE0E-52F2EA1831E5}"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472E1467-F544-44B2-A7AD-348CB2C96F03}" type="datetimeFigureOut">
              <a:rPr lang="pt-BR"/>
              <a:pPr>
                <a:defRPr/>
              </a:pPr>
              <a:t>02/09/2017</a:t>
            </a:fld>
            <a:endParaRPr lang="pt-BR"/>
          </a:p>
        </p:txBody>
      </p:sp>
      <p:sp>
        <p:nvSpPr>
          <p:cNvPr id="3" name="4 Marcador de pie de página"/>
          <p:cNvSpPr>
            <a:spLocks noGrp="1"/>
          </p:cNvSpPr>
          <p:nvPr>
            <p:ph type="ftr" sz="quarter" idx="11"/>
          </p:nvPr>
        </p:nvSpPr>
        <p:spPr/>
        <p:txBody>
          <a:bodyPr/>
          <a:lstStyle>
            <a:lvl1pPr>
              <a:defRPr/>
            </a:lvl1pPr>
          </a:lstStyle>
          <a:p>
            <a:pPr>
              <a:defRPr/>
            </a:pPr>
            <a:endParaRPr lang="pt-BR"/>
          </a:p>
        </p:txBody>
      </p:sp>
      <p:sp>
        <p:nvSpPr>
          <p:cNvPr id="4" name="5 Marcador de número de diapositiva"/>
          <p:cNvSpPr>
            <a:spLocks noGrp="1"/>
          </p:cNvSpPr>
          <p:nvPr>
            <p:ph type="sldNum" sz="quarter" idx="12"/>
          </p:nvPr>
        </p:nvSpPr>
        <p:spPr/>
        <p:txBody>
          <a:bodyPr/>
          <a:lstStyle>
            <a:lvl1pPr>
              <a:defRPr/>
            </a:lvl1pPr>
          </a:lstStyle>
          <a:p>
            <a:pPr>
              <a:defRPr/>
            </a:pPr>
            <a:fld id="{0A826CF1-2F52-471D-99C3-92D2F872FD4C}"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2" y="273050"/>
            <a:ext cx="4011084"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766733" y="273053"/>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609602"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38EDAE8-1ED4-4276-BAA6-43E6C91515E8}" type="datetimeFigureOut">
              <a:rPr lang="pt-BR"/>
              <a:pPr>
                <a:defRPr/>
              </a:pPr>
              <a:t>02/09/2017</a:t>
            </a:fld>
            <a:endParaRPr lang="pt-BR"/>
          </a:p>
        </p:txBody>
      </p:sp>
      <p:sp>
        <p:nvSpPr>
          <p:cNvPr id="6" name="4 Marcador de pie de página"/>
          <p:cNvSpPr>
            <a:spLocks noGrp="1"/>
          </p:cNvSpPr>
          <p:nvPr>
            <p:ph type="ftr" sz="quarter" idx="11"/>
          </p:nvPr>
        </p:nvSpPr>
        <p:spPr/>
        <p:txBody>
          <a:bodyPr/>
          <a:lstStyle>
            <a:lvl1pPr>
              <a:defRPr/>
            </a:lvl1pPr>
          </a:lstStyle>
          <a:p>
            <a:pPr>
              <a:defRPr/>
            </a:pPr>
            <a:endParaRPr lang="pt-BR"/>
          </a:p>
        </p:txBody>
      </p:sp>
      <p:sp>
        <p:nvSpPr>
          <p:cNvPr id="7" name="5 Marcador de número de diapositiva"/>
          <p:cNvSpPr>
            <a:spLocks noGrp="1"/>
          </p:cNvSpPr>
          <p:nvPr>
            <p:ph type="sldNum" sz="quarter" idx="12"/>
          </p:nvPr>
        </p:nvSpPr>
        <p:spPr/>
        <p:txBody>
          <a:bodyPr/>
          <a:lstStyle>
            <a:lvl1pPr>
              <a:defRPr/>
            </a:lvl1pPr>
          </a:lstStyle>
          <a:p>
            <a:pPr>
              <a:defRPr/>
            </a:pPr>
            <a:fld id="{1C7A3AAC-58D1-4838-BDEC-6F53DBD1D68D}"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E02AB041-F09C-4D3D-AB23-EEF4C50A4339}" type="datetimeFigureOut">
              <a:rPr lang="pt-BR"/>
              <a:pPr>
                <a:defRPr/>
              </a:pPr>
              <a:t>02/09/2017</a:t>
            </a:fld>
            <a:endParaRPr lang="pt-BR"/>
          </a:p>
        </p:txBody>
      </p:sp>
      <p:sp>
        <p:nvSpPr>
          <p:cNvPr id="6" name="4 Marcador de pie de página"/>
          <p:cNvSpPr>
            <a:spLocks noGrp="1"/>
          </p:cNvSpPr>
          <p:nvPr>
            <p:ph type="ftr" sz="quarter" idx="11"/>
          </p:nvPr>
        </p:nvSpPr>
        <p:spPr/>
        <p:txBody>
          <a:bodyPr/>
          <a:lstStyle>
            <a:lvl1pPr>
              <a:defRPr/>
            </a:lvl1pPr>
          </a:lstStyle>
          <a:p>
            <a:pPr>
              <a:defRPr/>
            </a:pPr>
            <a:endParaRPr lang="pt-BR"/>
          </a:p>
        </p:txBody>
      </p:sp>
      <p:sp>
        <p:nvSpPr>
          <p:cNvPr id="7" name="5 Marcador de número de diapositiva"/>
          <p:cNvSpPr>
            <a:spLocks noGrp="1"/>
          </p:cNvSpPr>
          <p:nvPr>
            <p:ph type="sldNum" sz="quarter" idx="12"/>
          </p:nvPr>
        </p:nvSpPr>
        <p:spPr/>
        <p:txBody>
          <a:bodyPr/>
          <a:lstStyle>
            <a:lvl1pPr>
              <a:defRPr/>
            </a:lvl1pPr>
          </a:lstStyle>
          <a:p>
            <a:pPr>
              <a:defRPr/>
            </a:pPr>
            <a:fld id="{1B7A5D59-CF8E-453F-B64B-B60BA32CD10D}"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65EEACBE-EB41-4282-BA96-ABA4EF4BA3A5}" type="datetimeFigureOut">
              <a:rPr lang="pt-BR"/>
              <a:pPr>
                <a:defRPr/>
              </a:pPr>
              <a:t>02/09/2017</a:t>
            </a:fld>
            <a:endParaRPr lang="pt-BR"/>
          </a:p>
        </p:txBody>
      </p:sp>
      <p:sp>
        <p:nvSpPr>
          <p:cNvPr id="5" name="4 Marcador de pie de página"/>
          <p:cNvSpPr>
            <a:spLocks noGrp="1"/>
          </p:cNvSpPr>
          <p:nvPr>
            <p:ph type="ftr" sz="quarter" idx="11"/>
          </p:nvPr>
        </p:nvSpPr>
        <p:spPr/>
        <p:txBody>
          <a:bodyPr/>
          <a:lstStyle>
            <a:lvl1pPr>
              <a:defRPr/>
            </a:lvl1pPr>
          </a:lstStyle>
          <a:p>
            <a:pPr>
              <a:defRPr/>
            </a:pPr>
            <a:endParaRPr lang="pt-BR"/>
          </a:p>
        </p:txBody>
      </p:sp>
      <p:sp>
        <p:nvSpPr>
          <p:cNvPr id="6" name="5 Marcador de número de diapositiva"/>
          <p:cNvSpPr>
            <a:spLocks noGrp="1"/>
          </p:cNvSpPr>
          <p:nvPr>
            <p:ph type="sldNum" sz="quarter" idx="12"/>
          </p:nvPr>
        </p:nvSpPr>
        <p:spPr/>
        <p:txBody>
          <a:bodyPr/>
          <a:lstStyle>
            <a:lvl1pPr>
              <a:defRPr/>
            </a:lvl1pPr>
          </a:lstStyle>
          <a:p>
            <a:pPr>
              <a:defRPr/>
            </a:pPr>
            <a:fld id="{C56363C0-C932-4374-B0C1-0F037AA15651}"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11785600" y="274641"/>
            <a:ext cx="36576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812800" y="274641"/>
            <a:ext cx="107696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120ABE4E-27B1-43B0-92F2-B6E42B1CA8CB}" type="datetimeFigureOut">
              <a:rPr lang="pt-BR"/>
              <a:pPr>
                <a:defRPr/>
              </a:pPr>
              <a:t>02/09/2017</a:t>
            </a:fld>
            <a:endParaRPr lang="pt-BR"/>
          </a:p>
        </p:txBody>
      </p:sp>
      <p:sp>
        <p:nvSpPr>
          <p:cNvPr id="5" name="4 Marcador de pie de página"/>
          <p:cNvSpPr>
            <a:spLocks noGrp="1"/>
          </p:cNvSpPr>
          <p:nvPr>
            <p:ph type="ftr" sz="quarter" idx="11"/>
          </p:nvPr>
        </p:nvSpPr>
        <p:spPr/>
        <p:txBody>
          <a:bodyPr/>
          <a:lstStyle>
            <a:lvl1pPr>
              <a:defRPr/>
            </a:lvl1pPr>
          </a:lstStyle>
          <a:p>
            <a:pPr>
              <a:defRPr/>
            </a:pPr>
            <a:endParaRPr lang="pt-BR"/>
          </a:p>
        </p:txBody>
      </p:sp>
      <p:sp>
        <p:nvSpPr>
          <p:cNvPr id="6" name="5 Marcador de número de diapositiva"/>
          <p:cNvSpPr>
            <a:spLocks noGrp="1"/>
          </p:cNvSpPr>
          <p:nvPr>
            <p:ph type="sldNum" sz="quarter" idx="12"/>
          </p:nvPr>
        </p:nvSpPr>
        <p:spPr/>
        <p:txBody>
          <a:bodyPr/>
          <a:lstStyle>
            <a:lvl1pPr>
              <a:defRPr/>
            </a:lvl1pPr>
          </a:lstStyle>
          <a:p>
            <a:pPr>
              <a:defRPr/>
            </a:pPr>
            <a:fld id="{D71228F1-6F1A-4608-82EE-CC2A9D07BDBD}" type="slidenum">
              <a:rPr lang="pt-BR"/>
              <a:pPr>
                <a:defRP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609600" y="274638"/>
            <a:ext cx="10972800" cy="1143000"/>
          </a:xfrm>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a:xfrm>
            <a:off x="609600" y="1600200"/>
            <a:ext cx="10972800" cy="4525963"/>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3 Marcador de fecha"/>
          <p:cNvSpPr>
            <a:spLocks noGrp="1"/>
          </p:cNvSpPr>
          <p:nvPr>
            <p:ph type="dt" sz="half" idx="10"/>
          </p:nvPr>
        </p:nvSpPr>
        <p:spPr/>
        <p:txBody>
          <a:bodyPr/>
          <a:lstStyle>
            <a:lvl1pPr>
              <a:defRPr/>
            </a:lvl1pPr>
          </a:lstStyle>
          <a:p>
            <a:pPr>
              <a:defRPr/>
            </a:pPr>
            <a:fld id="{7F637067-48BD-4ABE-BEBB-CC43CD0AE389}" type="datetimeFigureOut">
              <a:rPr lang="pt-BR"/>
              <a:pPr>
                <a:defRPr/>
              </a:pPr>
              <a:t>02/09/2017</a:t>
            </a:fld>
            <a:endParaRPr lang="pt-BR"/>
          </a:p>
        </p:txBody>
      </p:sp>
      <p:sp>
        <p:nvSpPr>
          <p:cNvPr id="5" name="4 Marcador de pie de página"/>
          <p:cNvSpPr>
            <a:spLocks noGrp="1"/>
          </p:cNvSpPr>
          <p:nvPr>
            <p:ph type="ftr" sz="quarter" idx="11"/>
          </p:nvPr>
        </p:nvSpPr>
        <p:spPr/>
        <p:txBody>
          <a:bodyPr/>
          <a:lstStyle>
            <a:lvl1pPr>
              <a:defRPr/>
            </a:lvl1pPr>
          </a:lstStyle>
          <a:p>
            <a:pPr>
              <a:defRPr/>
            </a:pPr>
            <a:endParaRPr lang="pt-BR"/>
          </a:p>
        </p:txBody>
      </p:sp>
      <p:sp>
        <p:nvSpPr>
          <p:cNvPr id="6" name="5 Marcador de número de diapositiva"/>
          <p:cNvSpPr>
            <a:spLocks noGrp="1"/>
          </p:cNvSpPr>
          <p:nvPr>
            <p:ph type="sldNum" sz="quarter" idx="12"/>
          </p:nvPr>
        </p:nvSpPr>
        <p:spPr/>
        <p:txBody>
          <a:bodyPr/>
          <a:lstStyle>
            <a:lvl1pPr>
              <a:defRPr/>
            </a:lvl1pPr>
          </a:lstStyle>
          <a:p>
            <a:pPr>
              <a:defRPr/>
            </a:pPr>
            <a:fld id="{F35B648F-E515-47EF-9860-3E55584479DE}"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609600" y="274638"/>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609600" y="1600200"/>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609600" y="6356350"/>
            <a:ext cx="28448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69AC82D2-D24D-4D91-9DCC-B1F7B886F036}" type="datetimeFigureOut">
              <a:rPr lang="pt-BR"/>
              <a:pPr>
                <a:defRPr/>
              </a:pPr>
              <a:t>02/09/2017</a:t>
            </a:fld>
            <a:endParaRPr lang="pt-BR"/>
          </a:p>
        </p:txBody>
      </p:sp>
      <p:sp>
        <p:nvSpPr>
          <p:cNvPr id="5" name="4 Marcador de pie de página"/>
          <p:cNvSpPr>
            <a:spLocks noGrp="1"/>
          </p:cNvSpPr>
          <p:nvPr>
            <p:ph type="ftr" sz="quarter" idx="3"/>
          </p:nvPr>
        </p:nvSpPr>
        <p:spPr>
          <a:xfrm>
            <a:off x="4165600" y="6356350"/>
            <a:ext cx="3860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pt-BR"/>
          </a:p>
        </p:txBody>
      </p:sp>
      <p:sp>
        <p:nvSpPr>
          <p:cNvPr id="6" name="5 Marcador de número de diapositiva"/>
          <p:cNvSpPr>
            <a:spLocks noGrp="1"/>
          </p:cNvSpPr>
          <p:nvPr>
            <p:ph type="sldNum" sz="quarter" idx="4"/>
          </p:nvPr>
        </p:nvSpPr>
        <p:spPr>
          <a:xfrm>
            <a:off x="8737600" y="6356350"/>
            <a:ext cx="28448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A9943D39-9C68-493D-A8C7-2326120BD8BD}"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746" r:id="rId1"/>
    <p:sldLayoutId id="2147483747" r:id="rId2"/>
    <p:sldLayoutId id="2147483745" r:id="rId3"/>
    <p:sldLayoutId id="2147483744" r:id="rId4"/>
    <p:sldLayoutId id="2147483743" r:id="rId5"/>
    <p:sldLayoutId id="2147483748" r:id="rId6"/>
    <p:sldLayoutId id="2147483742" r:id="rId7"/>
    <p:sldLayoutId id="2147483741" r:id="rId8"/>
    <p:sldLayoutId id="2147483740" r:id="rId9"/>
    <p:sldLayoutId id="2147483739" r:id="rId10"/>
    <p:sldLayoutId id="2147483738" r:id="rId11"/>
    <p:sldLayoutId id="2147483737" r:id="rId12"/>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hyperlink" Target="https://www.ncbi.nlm.nih.gov/pubmed/28745986" TargetMode="External"/><Relationship Id="rId1" Type="http://schemas.openxmlformats.org/officeDocument/2006/relationships/slideLayout" Target="../slideLayouts/slideLayout1.xml"/><Relationship Id="rId5" Type="http://schemas.openxmlformats.org/officeDocument/2006/relationships/image" Target="../media/image2.jpe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mailto:e.garcez@gmail.com"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hyperlink" Target="https://www.ncbi.nlm.nih.gov/pubmed/28745997" TargetMode="External"/><Relationship Id="rId4" Type="http://schemas.openxmlformats.org/officeDocument/2006/relationships/image" Target="../media/image13.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diagramData" Target="../diagrams/data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diagramData" Target="../diagrams/data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53.xml.rels><?xml version="1.0" encoding="UTF-8" standalone="yes"?>
<Relationships xmlns="http://schemas.openxmlformats.org/package/2006/relationships"><Relationship Id="rId3" Type="http://schemas.openxmlformats.org/officeDocument/2006/relationships/hyperlink" Target="http://www.paulomargotto.com.br/documentos/Menos_e_mais_Assist_Vent.doc" TargetMode="External"/><Relationship Id="rId2" Type="http://schemas.openxmlformats.org/officeDocument/2006/relationships/hyperlink" Target="http://www.ncbi.nlm.nih.gov/pubmed/18172681" TargetMode="Externa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21.emf"/><Relationship Id="rId4" Type="http://schemas.openxmlformats.org/officeDocument/2006/relationships/image" Target="../media/image20.png"/></Relationships>
</file>

<file path=ppt/slides/_rels/slide54.xml.rels><?xml version="1.0" encoding="UTF-8" standalone="yes"?>
<Relationships xmlns="http://schemas.openxmlformats.org/package/2006/relationships"><Relationship Id="rId3" Type="http://schemas.openxmlformats.org/officeDocument/2006/relationships/hyperlink" Target="http://www.paulomargotto.com.br/documentos/Suporte-resp-minim-invasivo_2015.doc" TargetMode="External"/><Relationship Id="rId2" Type="http://schemas.openxmlformats.org/officeDocument/2006/relationships/hyperlink" Target="http://www.ncbi.nlm.nih.gov/pubmed/20659938" TargetMode="External"/><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0.png"/></Relationships>
</file>

<file path=ppt/slides/_rels/slide55.xml.rels><?xml version="1.0" encoding="UTF-8" standalone="yes"?>
<Relationships xmlns="http://schemas.openxmlformats.org/package/2006/relationships"><Relationship Id="rId3" Type="http://schemas.openxmlformats.org/officeDocument/2006/relationships/hyperlink" Target="http://www.ncbi.nlm.nih.gov/pubmed/24144716" TargetMode="External"/><Relationship Id="rId2" Type="http://schemas.openxmlformats.org/officeDocument/2006/relationships/hyperlink" Target="http://www.ncbi.nlm.nih.gov/pubmed/24136633" TargetMode="Externa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5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www.paulomargotto.com.br/documentos/Protocolo_Mini%20Insure_2016.doc" TargetMode="Externa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www.paulomargotto.com.br/documentos/Surfact_minim_invasivo_2017.ppt" TargetMode="External"/><Relationship Id="rId1" Type="http://schemas.openxmlformats.org/officeDocument/2006/relationships/slideLayout" Target="../slideLayouts/slideLayout2.xml"/><Relationship Id="rId5" Type="http://schemas.openxmlformats.org/officeDocument/2006/relationships/hyperlink" Target="https://www.ncbi.nlm.nih.gov/pubmed/27852668" TargetMode="External"/><Relationship Id="rId4" Type="http://schemas.openxmlformats.org/officeDocument/2006/relationships/image" Target="../media/image24.png"/></Relationships>
</file>

<file path=ppt/slides/_rels/slide5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6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hyperlink" Target="https://www.ncbi.nlm.nih.gov/pubmed/28749480" TargetMode="Externa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ítulo 1"/>
          <p:cNvSpPr>
            <a:spLocks noGrp="1"/>
          </p:cNvSpPr>
          <p:nvPr>
            <p:ph type="ctrTitle"/>
          </p:nvPr>
        </p:nvSpPr>
        <p:spPr>
          <a:xfrm>
            <a:off x="1036638" y="1263650"/>
            <a:ext cx="10363200" cy="1470025"/>
          </a:xfrm>
        </p:spPr>
        <p:txBody>
          <a:bodyPr/>
          <a:lstStyle/>
          <a:p>
            <a:pPr eaLnBrk="1" hangingPunct="1"/>
            <a:r>
              <a:rPr lang="pt-BR" sz="3600" b="1" dirty="0" smtClean="0"/>
              <a:t/>
            </a:r>
            <a:br>
              <a:rPr lang="pt-BR" sz="3600" b="1" dirty="0" smtClean="0"/>
            </a:br>
            <a:r>
              <a:rPr lang="pt-BR" sz="3600" b="1" dirty="0" smtClean="0"/>
              <a:t/>
            </a:r>
            <a:br>
              <a:rPr lang="pt-BR" sz="3600" b="1" dirty="0" smtClean="0"/>
            </a:br>
            <a:r>
              <a:rPr lang="pt-BR" sz="3600" b="1" dirty="0" smtClean="0"/>
              <a:t/>
            </a:r>
            <a:br>
              <a:rPr lang="pt-BR" sz="3600" b="1" dirty="0" smtClean="0"/>
            </a:br>
            <a:r>
              <a:rPr lang="pt-BR" sz="3600" b="1" dirty="0" smtClean="0"/>
              <a:t/>
            </a:r>
            <a:br>
              <a:rPr lang="pt-BR" sz="3600" b="1" dirty="0" smtClean="0"/>
            </a:br>
            <a:r>
              <a:rPr lang="pt-BR" sz="3600" b="1" dirty="0" smtClean="0"/>
              <a:t/>
            </a:r>
            <a:br>
              <a:rPr lang="pt-BR" sz="3600" b="1" dirty="0" smtClean="0"/>
            </a:br>
            <a:r>
              <a:rPr lang="pt-BR" sz="3600" b="1" dirty="0" smtClean="0"/>
              <a:t/>
            </a:r>
            <a:br>
              <a:rPr lang="pt-BR" sz="3600" b="1" dirty="0" smtClean="0"/>
            </a:br>
            <a:r>
              <a:rPr lang="pt-BR" sz="3600" b="1" dirty="0" smtClean="0">
                <a:solidFill>
                  <a:srgbClr val="0070C0"/>
                </a:solidFill>
              </a:rPr>
              <a:t>Ventilação em prematuros extremos e função respiratória aos 8 anos </a:t>
            </a:r>
            <a:r>
              <a:rPr lang="pt-BR" sz="3600" b="1" dirty="0" smtClean="0"/>
              <a:t/>
            </a:r>
            <a:br>
              <a:rPr lang="pt-BR" sz="3600" b="1" dirty="0" smtClean="0"/>
            </a:br>
            <a:r>
              <a:rPr lang="pt-BR" sz="3600" b="1" dirty="0" smtClean="0"/>
              <a:t/>
            </a:r>
            <a:br>
              <a:rPr lang="pt-BR" sz="3600" b="1" dirty="0" smtClean="0"/>
            </a:br>
            <a:r>
              <a:rPr lang="pt-BR" sz="3600" b="1" dirty="0" smtClean="0"/>
              <a:t/>
            </a:r>
            <a:br>
              <a:rPr lang="pt-BR" sz="3600" b="1" dirty="0" smtClean="0"/>
            </a:br>
            <a:endParaRPr lang="pt-BR" sz="2800" dirty="0" smtClean="0"/>
          </a:p>
        </p:txBody>
      </p:sp>
      <p:sp>
        <p:nvSpPr>
          <p:cNvPr id="3" name="Subtítulo 2"/>
          <p:cNvSpPr>
            <a:spLocks noGrp="1"/>
          </p:cNvSpPr>
          <p:nvPr>
            <p:ph type="subTitle" idx="1"/>
          </p:nvPr>
        </p:nvSpPr>
        <p:spPr>
          <a:xfrm>
            <a:off x="1778000" y="3544888"/>
            <a:ext cx="9175750" cy="1752600"/>
          </a:xfrm>
        </p:spPr>
        <p:txBody>
          <a:bodyPr>
            <a:noAutofit/>
          </a:bodyPr>
          <a:lstStyle/>
          <a:p>
            <a:r>
              <a:rPr lang="pt-BR" sz="1600" b="1" dirty="0" err="1" smtClean="0">
                <a:solidFill>
                  <a:schemeClr val="tx1"/>
                </a:solidFill>
                <a:hlinkClick r:id="rId2"/>
              </a:rPr>
              <a:t>Ventilation</a:t>
            </a:r>
            <a:r>
              <a:rPr lang="pt-BR" sz="1600" dirty="0" smtClean="0">
                <a:solidFill>
                  <a:schemeClr val="tx1"/>
                </a:solidFill>
                <a:hlinkClick r:id="rId2"/>
              </a:rPr>
              <a:t> in </a:t>
            </a:r>
            <a:r>
              <a:rPr lang="pt-BR" sz="1600" b="1" dirty="0" err="1" smtClean="0">
                <a:solidFill>
                  <a:schemeClr val="tx1"/>
                </a:solidFill>
                <a:hlinkClick r:id="rId2"/>
              </a:rPr>
              <a:t>Extremely</a:t>
            </a:r>
            <a:r>
              <a:rPr lang="pt-BR" sz="1600" b="1" dirty="0" smtClean="0">
                <a:solidFill>
                  <a:schemeClr val="tx1"/>
                </a:solidFill>
                <a:hlinkClick r:id="rId2"/>
              </a:rPr>
              <a:t> </a:t>
            </a:r>
            <a:r>
              <a:rPr lang="pt-BR" sz="1600" b="1" dirty="0" err="1" smtClean="0">
                <a:solidFill>
                  <a:schemeClr val="tx1"/>
                </a:solidFill>
                <a:hlinkClick r:id="rId2"/>
              </a:rPr>
              <a:t>Preterm</a:t>
            </a:r>
            <a:r>
              <a:rPr lang="pt-BR" sz="1600" b="1" dirty="0" smtClean="0">
                <a:solidFill>
                  <a:schemeClr val="tx1"/>
                </a:solidFill>
                <a:hlinkClick r:id="rId2"/>
              </a:rPr>
              <a:t> </a:t>
            </a:r>
            <a:r>
              <a:rPr lang="pt-BR" sz="1600" b="1" dirty="0" err="1" smtClean="0">
                <a:solidFill>
                  <a:schemeClr val="tx1"/>
                </a:solidFill>
                <a:hlinkClick r:id="rId2"/>
              </a:rPr>
              <a:t>Infants</a:t>
            </a:r>
            <a:r>
              <a:rPr lang="pt-BR" sz="1600" dirty="0" smtClean="0">
                <a:solidFill>
                  <a:schemeClr val="tx1"/>
                </a:solidFill>
                <a:hlinkClick r:id="rId2"/>
              </a:rPr>
              <a:t> </a:t>
            </a:r>
            <a:r>
              <a:rPr lang="pt-BR" sz="1600" dirty="0" err="1" smtClean="0">
                <a:solidFill>
                  <a:schemeClr val="tx1"/>
                </a:solidFill>
                <a:hlinkClick r:id="rId2"/>
              </a:rPr>
              <a:t>and</a:t>
            </a:r>
            <a:r>
              <a:rPr lang="pt-BR" sz="1600" dirty="0" smtClean="0">
                <a:solidFill>
                  <a:schemeClr val="tx1"/>
                </a:solidFill>
                <a:hlinkClick r:id="rId2"/>
              </a:rPr>
              <a:t> </a:t>
            </a:r>
            <a:r>
              <a:rPr lang="pt-BR" sz="1600" b="1" dirty="0" err="1" smtClean="0">
                <a:solidFill>
                  <a:schemeClr val="tx1"/>
                </a:solidFill>
                <a:hlinkClick r:id="rId2"/>
              </a:rPr>
              <a:t>Respiratory</a:t>
            </a:r>
            <a:r>
              <a:rPr lang="pt-BR" sz="1600" b="1" dirty="0" smtClean="0">
                <a:solidFill>
                  <a:schemeClr val="tx1"/>
                </a:solidFill>
                <a:hlinkClick r:id="rId2"/>
              </a:rPr>
              <a:t> </a:t>
            </a:r>
            <a:r>
              <a:rPr lang="pt-BR" sz="1600" b="1" dirty="0" err="1" smtClean="0">
                <a:solidFill>
                  <a:schemeClr val="tx1"/>
                </a:solidFill>
                <a:hlinkClick r:id="rId2"/>
              </a:rPr>
              <a:t>Function</a:t>
            </a:r>
            <a:r>
              <a:rPr lang="pt-BR" sz="1600" dirty="0" smtClean="0">
                <a:solidFill>
                  <a:schemeClr val="tx1"/>
                </a:solidFill>
                <a:hlinkClick r:id="rId2"/>
              </a:rPr>
              <a:t> </a:t>
            </a:r>
            <a:r>
              <a:rPr lang="pt-BR" sz="1600" dirty="0" err="1" smtClean="0">
                <a:solidFill>
                  <a:schemeClr val="tx1"/>
                </a:solidFill>
                <a:hlinkClick r:id="rId2"/>
              </a:rPr>
              <a:t>at</a:t>
            </a:r>
            <a:r>
              <a:rPr lang="pt-BR" sz="1600" dirty="0" smtClean="0">
                <a:solidFill>
                  <a:schemeClr val="tx1"/>
                </a:solidFill>
                <a:hlinkClick r:id="rId2"/>
              </a:rPr>
              <a:t> </a:t>
            </a:r>
            <a:r>
              <a:rPr lang="pt-BR" sz="1600" b="1" dirty="0" smtClean="0">
                <a:solidFill>
                  <a:schemeClr val="tx1"/>
                </a:solidFill>
                <a:hlinkClick r:id="rId2"/>
              </a:rPr>
              <a:t>8</a:t>
            </a:r>
            <a:r>
              <a:rPr lang="pt-BR" sz="1600" dirty="0" smtClean="0">
                <a:solidFill>
                  <a:schemeClr val="tx1"/>
                </a:solidFill>
                <a:hlinkClick r:id="rId2"/>
              </a:rPr>
              <a:t> </a:t>
            </a:r>
            <a:r>
              <a:rPr lang="pt-BR" sz="1600" b="1" dirty="0" err="1" smtClean="0">
                <a:solidFill>
                  <a:schemeClr val="tx1"/>
                </a:solidFill>
                <a:hlinkClick r:id="rId2"/>
              </a:rPr>
              <a:t>Years</a:t>
            </a:r>
            <a:r>
              <a:rPr lang="pt-BR" sz="1600" dirty="0" smtClean="0">
                <a:solidFill>
                  <a:schemeClr val="tx1"/>
                </a:solidFill>
                <a:hlinkClick r:id="rId2"/>
              </a:rPr>
              <a:t>.</a:t>
            </a:r>
            <a:endParaRPr lang="pt-BR" sz="1600" dirty="0" smtClean="0">
              <a:solidFill>
                <a:schemeClr val="tx1"/>
              </a:solidFill>
            </a:endParaRPr>
          </a:p>
          <a:p>
            <a:r>
              <a:rPr lang="pt-BR" sz="1600" dirty="0" err="1" smtClean="0">
                <a:solidFill>
                  <a:schemeClr val="tx1"/>
                </a:solidFill>
              </a:rPr>
              <a:t>Doyle</a:t>
            </a:r>
            <a:r>
              <a:rPr lang="pt-BR" sz="1600" dirty="0" smtClean="0">
                <a:solidFill>
                  <a:schemeClr val="tx1"/>
                </a:solidFill>
              </a:rPr>
              <a:t> LW, </a:t>
            </a:r>
            <a:r>
              <a:rPr lang="pt-BR" sz="1600" dirty="0" err="1" smtClean="0">
                <a:solidFill>
                  <a:schemeClr val="tx1"/>
                </a:solidFill>
              </a:rPr>
              <a:t>Carse</a:t>
            </a:r>
            <a:r>
              <a:rPr lang="pt-BR" sz="1600" dirty="0" smtClean="0">
                <a:solidFill>
                  <a:schemeClr val="tx1"/>
                </a:solidFill>
              </a:rPr>
              <a:t> E, Adams AM, </a:t>
            </a:r>
            <a:r>
              <a:rPr lang="pt-BR" sz="1600" dirty="0" err="1" smtClean="0">
                <a:solidFill>
                  <a:schemeClr val="tx1"/>
                </a:solidFill>
              </a:rPr>
              <a:t>Ranganathan</a:t>
            </a:r>
            <a:r>
              <a:rPr lang="pt-BR" sz="1600" dirty="0" smtClean="0">
                <a:solidFill>
                  <a:schemeClr val="tx1"/>
                </a:solidFill>
              </a:rPr>
              <a:t> S, </a:t>
            </a:r>
            <a:r>
              <a:rPr lang="pt-BR" sz="1600" dirty="0" err="1" smtClean="0">
                <a:solidFill>
                  <a:schemeClr val="tx1"/>
                </a:solidFill>
              </a:rPr>
              <a:t>Opie</a:t>
            </a:r>
            <a:r>
              <a:rPr lang="pt-BR" sz="1600" dirty="0" smtClean="0">
                <a:solidFill>
                  <a:schemeClr val="tx1"/>
                </a:solidFill>
              </a:rPr>
              <a:t> G, </a:t>
            </a:r>
            <a:r>
              <a:rPr lang="pt-BR" sz="1600" dirty="0" err="1" smtClean="0">
                <a:solidFill>
                  <a:schemeClr val="tx1"/>
                </a:solidFill>
              </a:rPr>
              <a:t>Cheong</a:t>
            </a:r>
            <a:r>
              <a:rPr lang="pt-BR" sz="1600" dirty="0" smtClean="0">
                <a:solidFill>
                  <a:schemeClr val="tx1"/>
                </a:solidFill>
              </a:rPr>
              <a:t> JLY; </a:t>
            </a:r>
            <a:r>
              <a:rPr lang="pt-BR" sz="1600" dirty="0" err="1" smtClean="0">
                <a:solidFill>
                  <a:schemeClr val="tx1"/>
                </a:solidFill>
              </a:rPr>
              <a:t>Victorian</a:t>
            </a:r>
            <a:r>
              <a:rPr lang="pt-BR" sz="1600" dirty="0" smtClean="0">
                <a:solidFill>
                  <a:schemeClr val="tx1"/>
                </a:solidFill>
              </a:rPr>
              <a:t> </a:t>
            </a:r>
            <a:r>
              <a:rPr lang="pt-BR" sz="1600" b="1" dirty="0" err="1" smtClean="0">
                <a:solidFill>
                  <a:schemeClr val="tx1"/>
                </a:solidFill>
              </a:rPr>
              <a:t>Infant</a:t>
            </a:r>
            <a:r>
              <a:rPr lang="pt-BR" sz="1600" dirty="0" smtClean="0">
                <a:solidFill>
                  <a:schemeClr val="tx1"/>
                </a:solidFill>
              </a:rPr>
              <a:t> </a:t>
            </a:r>
            <a:r>
              <a:rPr lang="pt-BR" sz="1600" dirty="0" err="1" smtClean="0">
                <a:solidFill>
                  <a:schemeClr val="tx1"/>
                </a:solidFill>
              </a:rPr>
              <a:t>Collaborative</a:t>
            </a:r>
            <a:r>
              <a:rPr lang="pt-BR" sz="1600" dirty="0" smtClean="0">
                <a:solidFill>
                  <a:schemeClr val="tx1"/>
                </a:solidFill>
              </a:rPr>
              <a:t> </a:t>
            </a:r>
            <a:r>
              <a:rPr lang="pt-BR" sz="1600" dirty="0" err="1" smtClean="0">
                <a:solidFill>
                  <a:schemeClr val="tx1"/>
                </a:solidFill>
              </a:rPr>
              <a:t>Study</a:t>
            </a:r>
            <a:r>
              <a:rPr lang="pt-BR" sz="1600" dirty="0" smtClean="0">
                <a:solidFill>
                  <a:schemeClr val="tx1"/>
                </a:solidFill>
              </a:rPr>
              <a:t> </a:t>
            </a:r>
            <a:r>
              <a:rPr lang="pt-BR" sz="1600" dirty="0" err="1" smtClean="0">
                <a:solidFill>
                  <a:schemeClr val="tx1"/>
                </a:solidFill>
              </a:rPr>
              <a:t>Group</a:t>
            </a:r>
            <a:r>
              <a:rPr lang="pt-BR" sz="1600" dirty="0" smtClean="0">
                <a:solidFill>
                  <a:schemeClr val="tx1"/>
                </a:solidFill>
              </a:rPr>
              <a:t>. N </a:t>
            </a:r>
            <a:r>
              <a:rPr lang="pt-BR" sz="1600" dirty="0" err="1" smtClean="0">
                <a:solidFill>
                  <a:schemeClr val="tx1"/>
                </a:solidFill>
              </a:rPr>
              <a:t>Engl</a:t>
            </a:r>
            <a:r>
              <a:rPr lang="pt-BR" sz="1600" dirty="0" smtClean="0">
                <a:solidFill>
                  <a:schemeClr val="tx1"/>
                </a:solidFill>
              </a:rPr>
              <a:t> J Med. 2017 Jul 27;377(4):329-337. </a:t>
            </a:r>
            <a:r>
              <a:rPr lang="pt-BR" sz="1600" dirty="0" err="1" smtClean="0">
                <a:solidFill>
                  <a:schemeClr val="tx1"/>
                </a:solidFill>
              </a:rPr>
              <a:t>doi</a:t>
            </a:r>
            <a:r>
              <a:rPr lang="pt-BR" sz="1600" dirty="0" smtClean="0">
                <a:solidFill>
                  <a:schemeClr val="tx1"/>
                </a:solidFill>
              </a:rPr>
              <a:t>: 10.1056/NEJMoa1700827.PMID:</a:t>
            </a:r>
            <a:r>
              <a:rPr lang="pt-BR" sz="1800" dirty="0" smtClean="0">
                <a:solidFill>
                  <a:schemeClr val="tx1"/>
                </a:solidFill>
              </a:rPr>
              <a:t>28745986</a:t>
            </a:r>
            <a:endParaRPr lang="pt-BR" sz="1600" dirty="0" smtClean="0">
              <a:solidFill>
                <a:srgbClr val="898989"/>
              </a:solidFill>
            </a:endParaRPr>
          </a:p>
        </p:txBody>
      </p:sp>
      <p:sp>
        <p:nvSpPr>
          <p:cNvPr id="4102" name="Rectangle 6"/>
          <p:cNvSpPr>
            <a:spLocks noChangeArrowheads="1"/>
          </p:cNvSpPr>
          <p:nvPr/>
        </p:nvSpPr>
        <p:spPr bwMode="auto">
          <a:xfrm>
            <a:off x="2905125" y="4386263"/>
            <a:ext cx="6584950" cy="1314450"/>
          </a:xfrm>
          <a:prstGeom prst="rect">
            <a:avLst/>
          </a:prstGeom>
          <a:noFill/>
          <a:ln w="9525">
            <a:noFill/>
            <a:miter lim="800000"/>
            <a:headEnd/>
            <a:tailEnd/>
          </a:ln>
          <a:effectLst/>
        </p:spPr>
        <p:txBody>
          <a:bodyPr wrap="none" anchor="ctr">
            <a:spAutoFit/>
          </a:bodyPr>
          <a:lstStyle/>
          <a:p>
            <a:pPr algn="ctr"/>
            <a:r>
              <a:rPr lang="en-US" sz="1600" dirty="0" err="1"/>
              <a:t>Apresentação</a:t>
            </a:r>
            <a:r>
              <a:rPr lang="en-US" sz="1600" dirty="0"/>
              <a:t>: </a:t>
            </a:r>
            <a:r>
              <a:rPr lang="en-US" sz="1600" dirty="0" err="1"/>
              <a:t>Ivone</a:t>
            </a:r>
            <a:r>
              <a:rPr lang="en-US" sz="1600" dirty="0"/>
              <a:t> Natalia </a:t>
            </a:r>
            <a:r>
              <a:rPr lang="en-US" sz="1600" dirty="0" err="1"/>
              <a:t>Solarte</a:t>
            </a:r>
            <a:r>
              <a:rPr lang="en-US" sz="1600" dirty="0"/>
              <a:t> </a:t>
            </a:r>
            <a:r>
              <a:rPr lang="en-US" sz="1600" dirty="0" err="1"/>
              <a:t>Agredo</a:t>
            </a:r>
            <a:r>
              <a:rPr lang="en-US" sz="1600" dirty="0"/>
              <a:t> (R2 </a:t>
            </a:r>
            <a:r>
              <a:rPr lang="en-US" sz="1600" dirty="0" err="1"/>
              <a:t>em</a:t>
            </a:r>
            <a:r>
              <a:rPr lang="en-US" sz="1600" dirty="0"/>
              <a:t> </a:t>
            </a:r>
            <a:r>
              <a:rPr lang="en-US" sz="1600" dirty="0" err="1"/>
              <a:t>Pediatria</a:t>
            </a:r>
            <a:r>
              <a:rPr lang="en-US" sz="1600" dirty="0"/>
              <a:t>/SES/DF)</a:t>
            </a:r>
            <a:endParaRPr lang="pt-BR" sz="1600" dirty="0"/>
          </a:p>
          <a:p>
            <a:pPr algn="ctr"/>
            <a:r>
              <a:rPr lang="en-US" sz="1600" dirty="0" err="1"/>
              <a:t>Coordenação</a:t>
            </a:r>
            <a:r>
              <a:rPr lang="en-US" sz="1600" dirty="0"/>
              <a:t>: Paulo R. Margotto</a:t>
            </a:r>
            <a:endParaRPr lang="pt-BR" sz="1600" dirty="0"/>
          </a:p>
          <a:p>
            <a:pPr algn="ctr"/>
            <a:r>
              <a:rPr lang="en-US" sz="1600" dirty="0">
                <a:hlinkClick r:id="rId3"/>
              </a:rPr>
              <a:t>www.paulomargotto.com.br</a:t>
            </a:r>
            <a:r>
              <a:rPr lang="en-US" sz="1600" dirty="0"/>
              <a:t> </a:t>
            </a:r>
            <a:endParaRPr lang="pt-BR" sz="1600" dirty="0"/>
          </a:p>
          <a:p>
            <a:pPr algn="ctr"/>
            <a:r>
              <a:rPr lang="en-US" sz="1600" dirty="0"/>
              <a:t>Brasília, 2 de </a:t>
            </a:r>
            <a:r>
              <a:rPr lang="en-US" sz="1600" dirty="0" err="1"/>
              <a:t>setembro</a:t>
            </a:r>
            <a:r>
              <a:rPr lang="en-US" sz="1600" dirty="0"/>
              <a:t> de 2017</a:t>
            </a:r>
            <a:endParaRPr lang="pt-BR" sz="1600" dirty="0"/>
          </a:p>
          <a:p>
            <a:pPr algn="ctr" eaLnBrk="0" hangingPunct="0"/>
            <a:endParaRPr lang="pt-BR" sz="1600" dirty="0"/>
          </a:p>
        </p:txBody>
      </p:sp>
      <p:pic>
        <p:nvPicPr>
          <p:cNvPr id="4103" name="Picture 7"/>
          <p:cNvPicPr>
            <a:picLocks noChangeAspect="1" noChangeArrowheads="1"/>
          </p:cNvPicPr>
          <p:nvPr/>
        </p:nvPicPr>
        <p:blipFill>
          <a:blip r:embed="rId4">
            <a:lum bright="6000" contrast="12000"/>
          </a:blip>
          <a:srcRect/>
          <a:stretch>
            <a:fillRect/>
          </a:stretch>
        </p:blipFill>
        <p:spPr bwMode="auto">
          <a:xfrm>
            <a:off x="1725613" y="693738"/>
            <a:ext cx="9129712" cy="1535112"/>
          </a:xfrm>
          <a:prstGeom prst="rect">
            <a:avLst/>
          </a:prstGeom>
          <a:noFill/>
          <a:ln w="9525">
            <a:noFill/>
            <a:miter lim="800000"/>
            <a:headEnd/>
            <a:tailEnd/>
          </a:ln>
          <a:effectLst/>
        </p:spPr>
      </p:pic>
      <p:pic>
        <p:nvPicPr>
          <p:cNvPr id="4104" name="Picture 3" descr="20160830_130858"/>
          <p:cNvPicPr>
            <a:picLocks noChangeAspect="1" noChangeArrowheads="1"/>
          </p:cNvPicPr>
          <p:nvPr/>
        </p:nvPicPr>
        <p:blipFill>
          <a:blip r:embed="rId5">
            <a:lum bright="12000" contrast="24000"/>
          </a:blip>
          <a:srcRect/>
          <a:stretch>
            <a:fillRect/>
          </a:stretch>
        </p:blipFill>
        <p:spPr bwMode="auto">
          <a:xfrm>
            <a:off x="1776413" y="5421313"/>
            <a:ext cx="9144000" cy="1308100"/>
          </a:xfrm>
          <a:prstGeom prst="rect">
            <a:avLst/>
          </a:prstGeom>
          <a:noFill/>
          <a:ln w="38100">
            <a:solidFill>
              <a:srgbClr val="FF00FF"/>
            </a:solid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normAutofit/>
          </a:bodyPr>
          <a:lstStyle/>
          <a:p>
            <a:pPr algn="r" eaLnBrk="1" fontAlgn="auto" hangingPunct="1">
              <a:spcAft>
                <a:spcPts val="0"/>
              </a:spcAft>
              <a:defRPr/>
            </a:pPr>
            <a:r>
              <a:rPr lang="pt-BR" sz="3600" b="1" dirty="0" smtClean="0">
                <a:solidFill>
                  <a:srgbClr val="0033CC"/>
                </a:solidFill>
              </a:rPr>
              <a:t>Introdução</a:t>
            </a:r>
            <a:r>
              <a:rPr lang="pt-BR" dirty="0" smtClean="0">
                <a:solidFill>
                  <a:schemeClr val="accent1">
                    <a:lumMod val="75000"/>
                  </a:schemeClr>
                </a:solidFill>
              </a:rPr>
              <a:t> </a:t>
            </a:r>
            <a:endParaRPr lang="pt-BR" dirty="0">
              <a:solidFill>
                <a:schemeClr val="accent1">
                  <a:lumMod val="75000"/>
                </a:schemeClr>
              </a:solidFill>
            </a:endParaRPr>
          </a:p>
        </p:txBody>
      </p:sp>
      <p:sp>
        <p:nvSpPr>
          <p:cNvPr id="3" name="Espaço Reservado para Conteúdo 2"/>
          <p:cNvSpPr>
            <a:spLocks noGrp="1"/>
          </p:cNvSpPr>
          <p:nvPr>
            <p:ph idx="1"/>
          </p:nvPr>
        </p:nvSpPr>
        <p:spPr>
          <a:xfrm>
            <a:off x="108284" y="239768"/>
            <a:ext cx="10515600" cy="4742058"/>
          </a:xfrm>
        </p:spPr>
        <p:txBody>
          <a:bodyPr rtlCol="0">
            <a:normAutofit fontScale="85000" lnSpcReduction="20000"/>
          </a:bodyPr>
          <a:lstStyle/>
          <a:p>
            <a:pPr eaLnBrk="1" fontAlgn="auto" hangingPunct="1">
              <a:spcAft>
                <a:spcPts val="0"/>
              </a:spcAft>
              <a:buFont typeface="Arial" pitchFamily="34" charset="0"/>
              <a:buChar char="•"/>
              <a:defRPr/>
            </a:pPr>
            <a:r>
              <a:rPr lang="pt-BR" dirty="0" smtClean="0"/>
              <a:t>Problemas respiratórios são comuns em prematuros extremos </a:t>
            </a:r>
          </a:p>
          <a:p>
            <a:pPr marL="0" indent="0" eaLnBrk="1" fontAlgn="auto" hangingPunct="1">
              <a:spcAft>
                <a:spcPts val="0"/>
              </a:spcAft>
              <a:buFont typeface="Arial" pitchFamily="34" charset="0"/>
              <a:buNone/>
              <a:defRPr/>
            </a:pPr>
            <a:r>
              <a:rPr lang="pt-BR" dirty="0" smtClean="0"/>
              <a:t>(&lt;28 semanas) e muitos precisam assistência ventilatória.</a:t>
            </a:r>
          </a:p>
          <a:p>
            <a:pPr marL="0" indent="0" eaLnBrk="1" fontAlgn="auto" hangingPunct="1">
              <a:spcAft>
                <a:spcPts val="0"/>
              </a:spcAft>
              <a:buFont typeface="Arial" pitchFamily="34" charset="0"/>
              <a:buNone/>
              <a:defRPr/>
            </a:pPr>
            <a:endParaRPr lang="pt-BR" dirty="0" smtClean="0"/>
          </a:p>
          <a:p>
            <a:pPr eaLnBrk="1" fontAlgn="auto" hangingPunct="1">
              <a:spcAft>
                <a:spcPts val="0"/>
              </a:spcAft>
              <a:buFont typeface="Arial" pitchFamily="34" charset="0"/>
              <a:buChar char="•"/>
              <a:defRPr/>
            </a:pPr>
            <a:r>
              <a:rPr lang="pt-BR" dirty="0" smtClean="0"/>
              <a:t>Oxigênio fornecido pelos ventiladores pode causar lesões e atrasar o desenvolvimento pulmonar </a:t>
            </a:r>
            <a:r>
              <a:rPr lang="pt-BR" baseline="30000" dirty="0" smtClean="0"/>
              <a:t>1</a:t>
            </a:r>
          </a:p>
          <a:p>
            <a:pPr lvl="1" eaLnBrk="1" fontAlgn="auto" hangingPunct="1">
              <a:spcAft>
                <a:spcPts val="0"/>
              </a:spcAft>
              <a:buFont typeface="Arial" pitchFamily="34" charset="0"/>
              <a:buChar char="–"/>
              <a:defRPr/>
            </a:pPr>
            <a:r>
              <a:rPr lang="pt-BR" dirty="0" smtClean="0"/>
              <a:t>Displasia pulmonar</a:t>
            </a:r>
          </a:p>
          <a:p>
            <a:pPr lvl="1" eaLnBrk="1" fontAlgn="auto" hangingPunct="1">
              <a:spcAft>
                <a:spcPts val="0"/>
              </a:spcAft>
              <a:buFont typeface="Arial" pitchFamily="34" charset="0"/>
              <a:buChar char="–"/>
              <a:defRPr/>
            </a:pPr>
            <a:endParaRPr lang="pt-BR" dirty="0" smtClean="0"/>
          </a:p>
          <a:p>
            <a:pPr eaLnBrk="1" fontAlgn="auto" hangingPunct="1">
              <a:spcAft>
                <a:spcPts val="0"/>
              </a:spcAft>
              <a:buFont typeface="Arial" pitchFamily="34" charset="0"/>
              <a:buChar char="•"/>
              <a:defRPr/>
            </a:pPr>
            <a:r>
              <a:rPr lang="pt-BR" dirty="0" smtClean="0"/>
              <a:t>Mudanças na ventilação assistida</a:t>
            </a:r>
          </a:p>
          <a:p>
            <a:pPr lvl="1" eaLnBrk="1" fontAlgn="auto" hangingPunct="1">
              <a:spcAft>
                <a:spcPts val="0"/>
              </a:spcAft>
              <a:buFont typeface="Arial" pitchFamily="34" charset="0"/>
              <a:buChar char="–"/>
              <a:defRPr/>
            </a:pPr>
            <a:r>
              <a:rPr lang="pt-BR" dirty="0" smtClean="0"/>
              <a:t>1970  predomínio do tubo endotraqueal</a:t>
            </a:r>
            <a:r>
              <a:rPr lang="pt-BR" baseline="30000" dirty="0" smtClean="0"/>
              <a:t>2</a:t>
            </a:r>
            <a:r>
              <a:rPr lang="pt-BR" dirty="0" smtClean="0"/>
              <a:t>                CPAP (gentil)</a:t>
            </a:r>
          </a:p>
          <a:p>
            <a:pPr marL="3657600" lvl="8" indent="0">
              <a:buFont typeface="Arial" pitchFamily="34" charset="0"/>
              <a:buNone/>
              <a:defRPr/>
            </a:pPr>
            <a:r>
              <a:rPr lang="pt-BR" dirty="0"/>
              <a:t> </a:t>
            </a:r>
            <a:r>
              <a:rPr lang="pt-BR" dirty="0" smtClean="0"/>
              <a:t>                                </a:t>
            </a:r>
            <a:r>
              <a:rPr lang="pt-BR" sz="2400" dirty="0" err="1" smtClean="0"/>
              <a:t>Corticoterapia</a:t>
            </a:r>
            <a:r>
              <a:rPr lang="pt-BR" sz="2400" dirty="0" smtClean="0"/>
              <a:t> (1970)</a:t>
            </a:r>
            <a:r>
              <a:rPr lang="pt-BR" sz="2400" baseline="30000" dirty="0" smtClean="0"/>
              <a:t>3</a:t>
            </a:r>
          </a:p>
          <a:p>
            <a:pPr marL="3657600" lvl="8" indent="0">
              <a:buFont typeface="Arial" pitchFamily="34" charset="0"/>
              <a:buNone/>
              <a:defRPr/>
            </a:pPr>
            <a:r>
              <a:rPr lang="pt-BR" sz="2400" dirty="0"/>
              <a:t>	</a:t>
            </a:r>
            <a:r>
              <a:rPr lang="pt-BR" sz="2400" dirty="0" smtClean="0"/>
              <a:t>            Surfactante (1991)</a:t>
            </a:r>
            <a:r>
              <a:rPr lang="pt-BR" sz="2400" baseline="30000" dirty="0" smtClean="0"/>
              <a:t>4</a:t>
            </a:r>
          </a:p>
          <a:p>
            <a:pPr marL="1371600" lvl="3" indent="0" eaLnBrk="1" fontAlgn="auto" hangingPunct="1">
              <a:spcAft>
                <a:spcPts val="0"/>
              </a:spcAft>
              <a:buFont typeface="Arial" pitchFamily="34" charset="0"/>
              <a:buNone/>
              <a:defRPr/>
            </a:pPr>
            <a:r>
              <a:rPr lang="pt-BR" dirty="0" smtClean="0"/>
              <a:t>	</a:t>
            </a:r>
          </a:p>
          <a:p>
            <a:pPr marL="0" indent="0" eaLnBrk="1" fontAlgn="auto" hangingPunct="1">
              <a:spcAft>
                <a:spcPts val="0"/>
              </a:spcAft>
              <a:buFont typeface="Arial" pitchFamily="34" charset="0"/>
              <a:buNone/>
              <a:defRPr/>
            </a:pPr>
            <a:endParaRPr lang="pt-BR" dirty="0"/>
          </a:p>
        </p:txBody>
      </p:sp>
      <p:cxnSp>
        <p:nvCxnSpPr>
          <p:cNvPr id="5" name="Conector de seta reta 4"/>
          <p:cNvCxnSpPr/>
          <p:nvPr/>
        </p:nvCxnSpPr>
        <p:spPr>
          <a:xfrm flipV="1">
            <a:off x="6032500" y="3549650"/>
            <a:ext cx="928688" cy="3175"/>
          </a:xfrm>
          <a:prstGeom prst="straightConnector1">
            <a:avLst/>
          </a:prstGeom>
          <a:ln w="50800">
            <a:prstDash val="sysDash"/>
            <a:tailEnd type="triangle"/>
          </a:ln>
        </p:spPr>
        <p:style>
          <a:lnRef idx="1">
            <a:schemeClr val="accent1"/>
          </a:lnRef>
          <a:fillRef idx="0">
            <a:schemeClr val="accent1"/>
          </a:fillRef>
          <a:effectRef idx="0">
            <a:schemeClr val="accent1"/>
          </a:effectRef>
          <a:fontRef idx="minor">
            <a:schemeClr val="tx1"/>
          </a:fontRef>
        </p:style>
      </p:cxnSp>
      <p:grpSp>
        <p:nvGrpSpPr>
          <p:cNvPr id="7" name="Retângulo de cantos arredondados 6"/>
          <p:cNvGrpSpPr>
            <a:grpSpLocks/>
          </p:cNvGrpSpPr>
          <p:nvPr/>
        </p:nvGrpSpPr>
        <p:grpSpPr bwMode="auto">
          <a:xfrm>
            <a:off x="938213" y="4340225"/>
            <a:ext cx="4968875" cy="2030413"/>
            <a:chOff x="591" y="2734"/>
            <a:chExt cx="3130" cy="1279"/>
          </a:xfrm>
        </p:grpSpPr>
        <p:pic>
          <p:nvPicPr>
            <p:cNvPr id="5125" name="Retângulo de cantos arredondados 6"/>
            <p:cNvPicPr>
              <a:picLocks noChangeArrowheads="1"/>
            </p:cNvPicPr>
            <p:nvPr/>
          </p:nvPicPr>
          <p:blipFill>
            <a:blip r:embed="rId2"/>
            <a:srcRect/>
            <a:stretch>
              <a:fillRect/>
            </a:stretch>
          </p:blipFill>
          <p:spPr bwMode="auto">
            <a:xfrm>
              <a:off x="591" y="2734"/>
              <a:ext cx="3130" cy="1279"/>
            </a:xfrm>
            <a:prstGeom prst="rect">
              <a:avLst/>
            </a:prstGeom>
            <a:noFill/>
          </p:spPr>
        </p:pic>
        <p:sp>
          <p:nvSpPr>
            <p:cNvPr id="5126" name="Text Box 6"/>
            <p:cNvSpPr txBox="1">
              <a:spLocks noChangeArrowheads="1"/>
            </p:cNvSpPr>
            <p:nvPr/>
          </p:nvSpPr>
          <p:spPr bwMode="auto">
            <a:xfrm>
              <a:off x="672" y="2814"/>
              <a:ext cx="2971" cy="1122"/>
            </a:xfrm>
            <a:prstGeom prst="rect">
              <a:avLst/>
            </a:prstGeom>
            <a:noFill/>
            <a:ln w="9525">
              <a:noFill/>
              <a:miter lim="800000"/>
              <a:headEnd/>
              <a:tailEnd/>
            </a:ln>
          </p:spPr>
          <p:txBody>
            <a:bodyPr anchor="ctr"/>
            <a:lstStyle/>
            <a:p>
              <a:pPr algn="ctr"/>
              <a:r>
                <a:rPr lang="pt-BR" sz="2300" b="1">
                  <a:solidFill>
                    <a:srgbClr val="215968"/>
                  </a:solidFill>
                  <a:latin typeface="Calibri" pitchFamily="34" charset="0"/>
                </a:rPr>
                <a:t>Embora a assistência ventilatória tem sido menos invasiva nos  25 anos passados, é incerto se esta mudança associou-se com melhora na função respiratória a curto e longo prazo</a:t>
              </a:r>
            </a:p>
          </p:txBody>
        </p:sp>
      </p:gr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ítulo 1"/>
          <p:cNvSpPr>
            <a:spLocks noGrp="1"/>
          </p:cNvSpPr>
          <p:nvPr>
            <p:ph type="title"/>
          </p:nvPr>
        </p:nvSpPr>
        <p:spPr/>
        <p:txBody>
          <a:bodyPr/>
          <a:lstStyle/>
          <a:p>
            <a:pPr algn="r" eaLnBrk="1" hangingPunct="1"/>
            <a:r>
              <a:rPr lang="pt-BR" sz="3600" smtClean="0">
                <a:solidFill>
                  <a:srgbClr val="0033CC"/>
                </a:solidFill>
              </a:rPr>
              <a:t>Métodos</a:t>
            </a:r>
            <a:endParaRPr lang="pt-BR" smtClean="0">
              <a:solidFill>
                <a:srgbClr val="0033CC"/>
              </a:solidFill>
            </a:endParaRPr>
          </a:p>
        </p:txBody>
      </p:sp>
      <p:sp>
        <p:nvSpPr>
          <p:cNvPr id="3" name="Espaço Reservado para Conteúdo 2"/>
          <p:cNvSpPr>
            <a:spLocks noGrp="1"/>
          </p:cNvSpPr>
          <p:nvPr>
            <p:ph idx="1"/>
          </p:nvPr>
        </p:nvSpPr>
        <p:spPr/>
        <p:txBody>
          <a:bodyPr rtlCol="0">
            <a:normAutofit/>
          </a:bodyPr>
          <a:lstStyle/>
          <a:p>
            <a:pPr marL="0" indent="0" eaLnBrk="1" fontAlgn="auto" hangingPunct="1">
              <a:spcAft>
                <a:spcPts val="0"/>
              </a:spcAft>
              <a:buFont typeface="Arial" pitchFamily="34" charset="0"/>
              <a:buNone/>
              <a:defRPr/>
            </a:pPr>
            <a:endParaRPr lang="pt-BR" b="1" dirty="0" smtClean="0"/>
          </a:p>
          <a:p>
            <a:pPr marL="0" indent="0" eaLnBrk="1" fontAlgn="auto" hangingPunct="1">
              <a:spcAft>
                <a:spcPts val="0"/>
              </a:spcAft>
              <a:buFont typeface="Arial" pitchFamily="34" charset="0"/>
              <a:buNone/>
              <a:defRPr/>
            </a:pPr>
            <a:r>
              <a:rPr lang="pt-BR" b="1" dirty="0" smtClean="0">
                <a:solidFill>
                  <a:srgbClr val="0070C0"/>
                </a:solidFill>
              </a:rPr>
              <a:t>Hipótese</a:t>
            </a:r>
          </a:p>
          <a:p>
            <a:pPr marL="0" indent="0" eaLnBrk="1" fontAlgn="auto" hangingPunct="1">
              <a:spcAft>
                <a:spcPts val="0"/>
              </a:spcAft>
              <a:buFont typeface="Arial" pitchFamily="34" charset="0"/>
              <a:buNone/>
              <a:defRPr/>
            </a:pPr>
            <a:r>
              <a:rPr lang="pt-BR" dirty="0" smtClean="0"/>
              <a:t>Houve melhora dos resultados respiratórios ao longo do tempo, com menos dependência de oxigênio e função pulmonar melhorada aos 8 anos de idade.</a:t>
            </a:r>
          </a:p>
          <a:p>
            <a:pPr eaLnBrk="1" fontAlgn="auto" hangingPunct="1">
              <a:spcAft>
                <a:spcPts val="0"/>
              </a:spcAft>
              <a:buFont typeface="Arial" pitchFamily="34" charset="0"/>
              <a:buChar char="•"/>
              <a:defRPr/>
            </a:pPr>
            <a:endParaRPr lang="pt-BR"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ítulo 1"/>
          <p:cNvSpPr>
            <a:spLocks noGrp="1"/>
          </p:cNvSpPr>
          <p:nvPr>
            <p:ph type="title"/>
          </p:nvPr>
        </p:nvSpPr>
        <p:spPr/>
        <p:txBody>
          <a:bodyPr/>
          <a:lstStyle/>
          <a:p>
            <a:pPr algn="r" eaLnBrk="1" hangingPunct="1"/>
            <a:r>
              <a:rPr lang="pt-BR" sz="3600" smtClean="0">
                <a:solidFill>
                  <a:srgbClr val="0033CC"/>
                </a:solidFill>
              </a:rPr>
              <a:t>Métodos</a:t>
            </a:r>
            <a:endParaRPr lang="pt-BR" smtClean="0">
              <a:solidFill>
                <a:srgbClr val="0033CC"/>
              </a:solidFill>
            </a:endParaRPr>
          </a:p>
        </p:txBody>
      </p:sp>
      <p:sp>
        <p:nvSpPr>
          <p:cNvPr id="3" name="Espaço Reservado para Conteúdo 2"/>
          <p:cNvSpPr>
            <a:spLocks noGrp="1"/>
          </p:cNvSpPr>
          <p:nvPr>
            <p:ph idx="1"/>
          </p:nvPr>
        </p:nvSpPr>
        <p:spPr/>
        <p:txBody>
          <a:bodyPr rtlCol="0">
            <a:normAutofit fontScale="77500" lnSpcReduction="20000"/>
          </a:bodyPr>
          <a:lstStyle/>
          <a:p>
            <a:pPr eaLnBrk="1" fontAlgn="auto" hangingPunct="1">
              <a:spcAft>
                <a:spcPts val="0"/>
              </a:spcAft>
              <a:buFont typeface="Arial" pitchFamily="34" charset="0"/>
              <a:buChar char="•"/>
              <a:defRPr/>
            </a:pPr>
            <a:r>
              <a:rPr lang="pt-BR" b="1" dirty="0" smtClean="0">
                <a:solidFill>
                  <a:srgbClr val="0070C0"/>
                </a:solidFill>
              </a:rPr>
              <a:t>Objetivo</a:t>
            </a:r>
          </a:p>
          <a:p>
            <a:pPr marL="0" indent="0" algn="just" eaLnBrk="1" fontAlgn="auto" hangingPunct="1">
              <a:spcAft>
                <a:spcPts val="0"/>
              </a:spcAft>
              <a:buFont typeface="Arial" pitchFamily="34" charset="0"/>
              <a:buNone/>
              <a:defRPr/>
            </a:pPr>
            <a:r>
              <a:rPr lang="pt-BR" dirty="0" smtClean="0"/>
              <a:t>Comparar as mudanças na ventilação assistida e </a:t>
            </a:r>
            <a:r>
              <a:rPr lang="pt-BR" dirty="0" err="1" smtClean="0"/>
              <a:t>oxigênioterapia</a:t>
            </a:r>
            <a:r>
              <a:rPr lang="pt-BR" dirty="0" smtClean="0"/>
              <a:t> administrada durante o período neonatal e a função pulmonar aos 8 anos de idade em prematuros extremos.</a:t>
            </a:r>
          </a:p>
          <a:p>
            <a:pPr marL="0" indent="0" eaLnBrk="1" fontAlgn="auto" hangingPunct="1">
              <a:spcAft>
                <a:spcPts val="0"/>
              </a:spcAft>
              <a:buFont typeface="Arial" pitchFamily="34" charset="0"/>
              <a:buNone/>
              <a:defRPr/>
            </a:pPr>
            <a:endParaRPr lang="pt-BR" dirty="0" smtClean="0"/>
          </a:p>
          <a:p>
            <a:pPr eaLnBrk="1" fontAlgn="auto" hangingPunct="1">
              <a:spcAft>
                <a:spcPts val="0"/>
              </a:spcAft>
              <a:buFont typeface="Arial" pitchFamily="34" charset="0"/>
              <a:buChar char="•"/>
              <a:defRPr/>
            </a:pPr>
            <a:r>
              <a:rPr lang="pt-BR" b="1" dirty="0" smtClean="0">
                <a:solidFill>
                  <a:srgbClr val="0070C0"/>
                </a:solidFill>
              </a:rPr>
              <a:t>População</a:t>
            </a:r>
          </a:p>
          <a:p>
            <a:pPr marL="0" indent="0" eaLnBrk="1" fontAlgn="auto" hangingPunct="1">
              <a:spcAft>
                <a:spcPts val="0"/>
              </a:spcAft>
              <a:buFont typeface="Arial" pitchFamily="34" charset="0"/>
              <a:buNone/>
              <a:defRPr/>
            </a:pPr>
            <a:r>
              <a:rPr lang="pt-BR" dirty="0" smtClean="0"/>
              <a:t>Prematuros extremos de quatro Unidades Neonatais ( Victoria, Austrália)</a:t>
            </a:r>
          </a:p>
          <a:p>
            <a:pPr marL="0" indent="0" eaLnBrk="1" fontAlgn="auto" hangingPunct="1">
              <a:spcAft>
                <a:spcPts val="0"/>
              </a:spcAft>
              <a:buFont typeface="Arial" pitchFamily="34" charset="0"/>
              <a:buNone/>
              <a:defRPr/>
            </a:pPr>
            <a:endParaRPr lang="pt-BR" dirty="0" smtClean="0"/>
          </a:p>
          <a:p>
            <a:pPr eaLnBrk="1" fontAlgn="auto" hangingPunct="1">
              <a:spcAft>
                <a:spcPts val="0"/>
              </a:spcAft>
              <a:buFont typeface="Arial" pitchFamily="34" charset="0"/>
              <a:buChar char="•"/>
              <a:defRPr/>
            </a:pPr>
            <a:r>
              <a:rPr lang="pt-BR" b="1" dirty="0" smtClean="0">
                <a:solidFill>
                  <a:srgbClr val="0070C0"/>
                </a:solidFill>
              </a:rPr>
              <a:t>Período</a:t>
            </a:r>
            <a:r>
              <a:rPr lang="pt-BR" b="1" dirty="0" smtClean="0">
                <a:solidFill>
                  <a:schemeClr val="accent5">
                    <a:lumMod val="50000"/>
                  </a:schemeClr>
                </a:solidFill>
              </a:rPr>
              <a:t>: </a:t>
            </a:r>
            <a:r>
              <a:rPr lang="pt-BR" dirty="0"/>
              <a:t>(coorte base populacional </a:t>
            </a:r>
            <a:r>
              <a:rPr lang="pt-BR" dirty="0" smtClean="0"/>
              <a:t>desde 1970)</a:t>
            </a:r>
            <a:endParaRPr lang="pt-BR" dirty="0"/>
          </a:p>
          <a:p>
            <a:pPr marL="0" indent="0" eaLnBrk="1" fontAlgn="auto" hangingPunct="1">
              <a:spcAft>
                <a:spcPts val="0"/>
              </a:spcAft>
              <a:buFont typeface="Arial" pitchFamily="34" charset="0"/>
              <a:buNone/>
              <a:defRPr/>
            </a:pPr>
            <a:r>
              <a:rPr lang="pt-BR" dirty="0" smtClean="0"/>
              <a:t>	1991-1992   	 </a:t>
            </a:r>
          </a:p>
          <a:p>
            <a:pPr marL="0" indent="0" eaLnBrk="1" fontAlgn="auto" hangingPunct="1">
              <a:spcAft>
                <a:spcPts val="0"/>
              </a:spcAft>
              <a:buFont typeface="Arial" pitchFamily="34" charset="0"/>
              <a:buNone/>
              <a:defRPr/>
            </a:pPr>
            <a:r>
              <a:rPr lang="pt-BR" dirty="0" smtClean="0"/>
              <a:t>	1997   	 </a:t>
            </a:r>
          </a:p>
          <a:p>
            <a:pPr marL="0" indent="0" eaLnBrk="1" fontAlgn="auto" hangingPunct="1">
              <a:spcAft>
                <a:spcPts val="0"/>
              </a:spcAft>
              <a:buFont typeface="Arial" pitchFamily="34" charset="0"/>
              <a:buNone/>
              <a:defRPr/>
            </a:pPr>
            <a:r>
              <a:rPr lang="pt-BR" dirty="0" smtClean="0"/>
              <a:t>	2005</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normAutofit/>
          </a:bodyPr>
          <a:lstStyle/>
          <a:p>
            <a:pPr algn="r" eaLnBrk="1" fontAlgn="auto" hangingPunct="1">
              <a:spcAft>
                <a:spcPts val="0"/>
              </a:spcAft>
              <a:defRPr/>
            </a:pPr>
            <a:r>
              <a:rPr lang="pt-BR" dirty="0" smtClean="0">
                <a:solidFill>
                  <a:schemeClr val="accent1">
                    <a:lumMod val="75000"/>
                  </a:schemeClr>
                </a:solidFill>
              </a:rPr>
              <a:t>Métodos</a:t>
            </a:r>
            <a:endParaRPr lang="pt-BR" dirty="0"/>
          </a:p>
        </p:txBody>
      </p:sp>
      <p:sp>
        <p:nvSpPr>
          <p:cNvPr id="8195" name="Espaço Reservado para Conteúdo 2"/>
          <p:cNvSpPr>
            <a:spLocks noGrp="1"/>
          </p:cNvSpPr>
          <p:nvPr>
            <p:ph idx="1"/>
          </p:nvPr>
        </p:nvSpPr>
        <p:spPr>
          <a:xfrm>
            <a:off x="609600" y="1608138"/>
            <a:ext cx="10972800" cy="4525962"/>
          </a:xfrm>
        </p:spPr>
        <p:txBody>
          <a:bodyPr/>
          <a:lstStyle/>
          <a:p>
            <a:pPr marL="0" indent="0" eaLnBrk="1" hangingPunct="1">
              <a:buFont typeface="Arial" charset="0"/>
              <a:buNone/>
            </a:pPr>
            <a:endParaRPr lang="pt-BR" smtClean="0"/>
          </a:p>
          <a:p>
            <a:pPr marL="0" indent="0" eaLnBrk="1" hangingPunct="1">
              <a:buFont typeface="Arial" charset="0"/>
              <a:buNone/>
            </a:pPr>
            <a:endParaRPr lang="pt-BR" smtClean="0"/>
          </a:p>
        </p:txBody>
      </p:sp>
      <p:pic>
        <p:nvPicPr>
          <p:cNvPr id="4" name="3 Diagrama"/>
          <p:cNvPicPr>
            <a:picLocks noChangeArrowheads="1"/>
          </p:cNvPicPr>
          <p:nvPr/>
        </p:nvPicPr>
        <p:blipFill>
          <a:blip r:embed="rId2"/>
          <a:srcRect/>
          <a:stretch>
            <a:fillRect/>
          </a:stretch>
        </p:blipFill>
        <p:spPr bwMode="auto">
          <a:xfrm>
            <a:off x="742950" y="1169988"/>
            <a:ext cx="10339388" cy="5456237"/>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Título"/>
          <p:cNvSpPr>
            <a:spLocks noGrp="1"/>
          </p:cNvSpPr>
          <p:nvPr>
            <p:ph type="title"/>
          </p:nvPr>
        </p:nvSpPr>
        <p:spPr/>
        <p:txBody>
          <a:bodyPr/>
          <a:lstStyle/>
          <a:p>
            <a:pPr algn="r" eaLnBrk="1" hangingPunct="1"/>
            <a:r>
              <a:rPr lang="pt-BR" smtClean="0">
                <a:solidFill>
                  <a:srgbClr val="0033CC"/>
                </a:solidFill>
              </a:rPr>
              <a:t>Métodos</a:t>
            </a:r>
            <a:endParaRPr lang="es-ES" smtClean="0">
              <a:solidFill>
                <a:srgbClr val="0033CC"/>
              </a:solidFill>
            </a:endParaRPr>
          </a:p>
        </p:txBody>
      </p:sp>
      <p:sp>
        <p:nvSpPr>
          <p:cNvPr id="3" name="2 Marcador de contenido"/>
          <p:cNvSpPr>
            <a:spLocks noGrp="1"/>
          </p:cNvSpPr>
          <p:nvPr>
            <p:ph idx="1"/>
          </p:nvPr>
        </p:nvSpPr>
        <p:spPr/>
        <p:txBody>
          <a:bodyPr rtlCol="0">
            <a:normAutofit/>
          </a:bodyPr>
          <a:lstStyle/>
          <a:p>
            <a:pPr eaLnBrk="1" fontAlgn="auto" hangingPunct="1">
              <a:spcAft>
                <a:spcPts val="0"/>
              </a:spcAft>
              <a:buFont typeface="Arial" pitchFamily="34" charset="0"/>
              <a:buChar char="•"/>
              <a:defRPr/>
            </a:pPr>
            <a:r>
              <a:rPr lang="pt-BR" dirty="0"/>
              <a:t>Dados da coorte </a:t>
            </a:r>
            <a:r>
              <a:rPr lang="pt-BR" dirty="0" smtClean="0"/>
              <a:t>1991-1992</a:t>
            </a:r>
            <a:r>
              <a:rPr lang="pt-BR" baseline="30000" dirty="0" smtClean="0"/>
              <a:t>7</a:t>
            </a:r>
            <a:r>
              <a:rPr lang="pt-BR" dirty="0" smtClean="0"/>
              <a:t> </a:t>
            </a:r>
            <a:r>
              <a:rPr lang="pt-BR" dirty="0"/>
              <a:t>e </a:t>
            </a:r>
            <a:r>
              <a:rPr lang="pt-BR" dirty="0" smtClean="0"/>
              <a:t>1997</a:t>
            </a:r>
            <a:r>
              <a:rPr lang="pt-BR" baseline="30000" dirty="0" smtClean="0"/>
              <a:t>8</a:t>
            </a:r>
            <a:r>
              <a:rPr lang="pt-BR" dirty="0" smtClean="0"/>
              <a:t> </a:t>
            </a:r>
            <a:r>
              <a:rPr lang="pt-BR" dirty="0"/>
              <a:t>já haviam sido </a:t>
            </a:r>
            <a:r>
              <a:rPr lang="pt-BR" dirty="0" smtClean="0"/>
              <a:t>relatados, tanto em crianças &lt;28 semanas com &lt;1000g ao nascer.</a:t>
            </a:r>
            <a:endParaRPr lang="pt-BR" dirty="0"/>
          </a:p>
          <a:p>
            <a:pPr eaLnBrk="1" fontAlgn="auto" hangingPunct="1">
              <a:spcAft>
                <a:spcPts val="0"/>
              </a:spcAft>
              <a:buFont typeface="Arial" pitchFamily="34" charset="0"/>
              <a:buChar char="•"/>
              <a:defRPr/>
            </a:pPr>
            <a:r>
              <a:rPr lang="pt-BR" dirty="0" smtClean="0"/>
              <a:t>Espirometrias em laboratórios especializados. Avaliadores não conheciam detalhes do estudo (ATS)</a:t>
            </a:r>
          </a:p>
          <a:p>
            <a:pPr eaLnBrk="1" fontAlgn="auto" hangingPunct="1">
              <a:spcAft>
                <a:spcPts val="0"/>
              </a:spcAft>
              <a:buFont typeface="Arial" pitchFamily="34" charset="0"/>
              <a:buChar char="•"/>
              <a:defRPr/>
            </a:pPr>
            <a:r>
              <a:rPr lang="pt-BR" dirty="0" smtClean="0"/>
              <a:t>Avaliação ajustada para o peso ao nascer dos pré-termos</a:t>
            </a:r>
          </a:p>
          <a:p>
            <a:pPr eaLnBrk="1" fontAlgn="auto" hangingPunct="1">
              <a:spcAft>
                <a:spcPts val="0"/>
              </a:spcAft>
              <a:buFont typeface="Arial" pitchFamily="34" charset="0"/>
              <a:buChar char="•"/>
              <a:defRPr/>
            </a:pPr>
            <a:r>
              <a:rPr lang="pt-BR" dirty="0" smtClean="0"/>
              <a:t>Fluxo expiratório máximo (</a:t>
            </a:r>
            <a:r>
              <a:rPr lang="pt-BR" dirty="0" err="1" smtClean="0"/>
              <a:t>pletismógrafo</a:t>
            </a:r>
            <a:r>
              <a:rPr lang="pt-BR" dirty="0" smtClean="0"/>
              <a:t> porta aberta)</a:t>
            </a:r>
          </a:p>
          <a:p>
            <a:pPr lvl="1" eaLnBrk="1" fontAlgn="auto" hangingPunct="1">
              <a:spcAft>
                <a:spcPts val="0"/>
              </a:spcAft>
              <a:buFont typeface="Arial" pitchFamily="34" charset="0"/>
              <a:buChar char="–"/>
              <a:defRPr/>
            </a:pPr>
            <a:r>
              <a:rPr lang="pt-BR" dirty="0" smtClean="0"/>
              <a:t>Temperatura e pressão estimados </a:t>
            </a:r>
          </a:p>
          <a:p>
            <a:pPr marL="0" indent="0" eaLnBrk="1" fontAlgn="auto" hangingPunct="1">
              <a:spcAft>
                <a:spcPts val="0"/>
              </a:spcAft>
              <a:buFont typeface="Arial" pitchFamily="34" charset="0"/>
              <a:buNone/>
              <a:defRPr/>
            </a:pPr>
            <a:endParaRPr lang="pt-BR"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1 Título"/>
          <p:cNvSpPr>
            <a:spLocks noGrp="1"/>
          </p:cNvSpPr>
          <p:nvPr>
            <p:ph type="title"/>
          </p:nvPr>
        </p:nvSpPr>
        <p:spPr/>
        <p:txBody>
          <a:bodyPr/>
          <a:lstStyle/>
          <a:p>
            <a:pPr algn="r" eaLnBrk="1" hangingPunct="1"/>
            <a:r>
              <a:rPr lang="pt-BR" smtClean="0">
                <a:solidFill>
                  <a:srgbClr val="0033CC"/>
                </a:solidFill>
              </a:rPr>
              <a:t>Métodos</a:t>
            </a:r>
            <a:endParaRPr lang="es-ES" smtClean="0">
              <a:solidFill>
                <a:srgbClr val="0033CC"/>
              </a:solidFill>
            </a:endParaRPr>
          </a:p>
        </p:txBody>
      </p:sp>
      <p:sp>
        <p:nvSpPr>
          <p:cNvPr id="3" name="2 Marcador de contenido"/>
          <p:cNvSpPr>
            <a:spLocks noGrp="1"/>
          </p:cNvSpPr>
          <p:nvPr>
            <p:ph idx="1"/>
          </p:nvPr>
        </p:nvSpPr>
        <p:spPr/>
        <p:txBody>
          <a:bodyPr rtlCol="0">
            <a:normAutofit/>
          </a:bodyPr>
          <a:lstStyle/>
          <a:p>
            <a:pPr marL="0" indent="0" eaLnBrk="1" fontAlgn="auto" hangingPunct="1">
              <a:spcAft>
                <a:spcPts val="0"/>
              </a:spcAft>
              <a:buFont typeface="Arial" pitchFamily="34" charset="0"/>
              <a:buNone/>
              <a:defRPr/>
            </a:pPr>
            <a:r>
              <a:rPr lang="pt-BR" dirty="0" smtClean="0">
                <a:solidFill>
                  <a:srgbClr val="0070C0"/>
                </a:solidFill>
              </a:rPr>
              <a:t>Análise estatístico</a:t>
            </a:r>
          </a:p>
          <a:p>
            <a:pPr eaLnBrk="1" fontAlgn="auto" hangingPunct="1">
              <a:spcAft>
                <a:spcPts val="0"/>
              </a:spcAft>
              <a:buFont typeface="Arial" pitchFamily="34" charset="0"/>
              <a:buChar char="•"/>
              <a:defRPr/>
            </a:pPr>
            <a:r>
              <a:rPr lang="pt-BR" dirty="0" err="1" smtClean="0"/>
              <a:t>Stata</a:t>
            </a:r>
            <a:r>
              <a:rPr lang="pt-BR" dirty="0" smtClean="0"/>
              <a:t> ®</a:t>
            </a:r>
          </a:p>
          <a:p>
            <a:pPr eaLnBrk="1" fontAlgn="auto" hangingPunct="1">
              <a:spcAft>
                <a:spcPts val="0"/>
              </a:spcAft>
              <a:buFont typeface="Arial" pitchFamily="34" charset="0"/>
              <a:buChar char="•"/>
              <a:defRPr/>
            </a:pPr>
            <a:r>
              <a:rPr lang="pt-BR" dirty="0" smtClean="0"/>
              <a:t>Comparação entre períodos por regressão linear e logística </a:t>
            </a:r>
          </a:p>
          <a:p>
            <a:pPr eaLnBrk="1" fontAlgn="auto" hangingPunct="1">
              <a:spcAft>
                <a:spcPts val="0"/>
              </a:spcAft>
              <a:buFont typeface="Arial" pitchFamily="34" charset="0"/>
              <a:buChar char="•"/>
              <a:defRPr/>
            </a:pPr>
            <a:r>
              <a:rPr lang="pt-BR" dirty="0" smtClean="0"/>
              <a:t>Ajustados para nascimentos múltiplos </a:t>
            </a:r>
          </a:p>
          <a:p>
            <a:pPr eaLnBrk="1" fontAlgn="auto" hangingPunct="1">
              <a:spcAft>
                <a:spcPts val="0"/>
              </a:spcAft>
              <a:buFont typeface="Arial" pitchFamily="34" charset="0"/>
              <a:buChar char="•"/>
              <a:defRPr/>
            </a:pPr>
            <a:r>
              <a:rPr lang="pt-BR" dirty="0" smtClean="0"/>
              <a:t>OR (</a:t>
            </a:r>
            <a:r>
              <a:rPr lang="pt-BR" i="1" dirty="0" err="1" smtClean="0"/>
              <a:t>odds</a:t>
            </a:r>
            <a:r>
              <a:rPr lang="pt-BR" i="1" dirty="0" smtClean="0"/>
              <a:t> </a:t>
            </a:r>
            <a:r>
              <a:rPr lang="pt-BR" i="1" dirty="0" err="1" smtClean="0"/>
              <a:t>ratio</a:t>
            </a:r>
            <a:r>
              <a:rPr lang="pt-BR" dirty="0" smtClean="0"/>
              <a:t>), diferencia de medias, IC </a:t>
            </a:r>
            <a:endParaRPr lang="pt-BR"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Título"/>
          <p:cNvSpPr>
            <a:spLocks noGrp="1"/>
          </p:cNvSpPr>
          <p:nvPr>
            <p:ph type="title"/>
          </p:nvPr>
        </p:nvSpPr>
        <p:spPr/>
        <p:txBody>
          <a:bodyPr/>
          <a:lstStyle/>
          <a:p>
            <a:pPr algn="r" eaLnBrk="1" hangingPunct="1"/>
            <a:r>
              <a:rPr lang="es-ES" smtClean="0">
                <a:solidFill>
                  <a:srgbClr val="0033CC"/>
                </a:solidFill>
              </a:rPr>
              <a:t>Aspectos éticos</a:t>
            </a:r>
          </a:p>
        </p:txBody>
      </p:sp>
      <p:sp>
        <p:nvSpPr>
          <p:cNvPr id="3" name="2 Marcador de contenido"/>
          <p:cNvSpPr>
            <a:spLocks noGrp="1"/>
          </p:cNvSpPr>
          <p:nvPr>
            <p:ph idx="1"/>
          </p:nvPr>
        </p:nvSpPr>
        <p:spPr/>
        <p:txBody>
          <a:bodyPr rtlCol="0">
            <a:normAutofit/>
          </a:bodyPr>
          <a:lstStyle/>
          <a:p>
            <a:pPr marL="0" indent="0" eaLnBrk="1" fontAlgn="auto" hangingPunct="1">
              <a:spcAft>
                <a:spcPts val="0"/>
              </a:spcAft>
              <a:buFont typeface="Arial" pitchFamily="34" charset="0"/>
              <a:buNone/>
              <a:defRPr/>
            </a:pPr>
            <a:r>
              <a:rPr lang="en-US" dirty="0" err="1" smtClean="0"/>
              <a:t>Aprovado</a:t>
            </a:r>
            <a:r>
              <a:rPr lang="en-US" dirty="0" smtClean="0"/>
              <a:t> </a:t>
            </a:r>
            <a:r>
              <a:rPr lang="en-US" dirty="0" err="1" smtClean="0"/>
              <a:t>por</a:t>
            </a:r>
            <a:r>
              <a:rPr lang="en-US" dirty="0"/>
              <a:t>:</a:t>
            </a:r>
            <a:endParaRPr lang="en-US" dirty="0" smtClean="0"/>
          </a:p>
          <a:p>
            <a:pPr marL="0" indent="0" eaLnBrk="1" fontAlgn="auto" hangingPunct="1">
              <a:spcAft>
                <a:spcPts val="0"/>
              </a:spcAft>
              <a:buFont typeface="Arial" pitchFamily="34" charset="0"/>
              <a:buNone/>
              <a:defRPr/>
            </a:pPr>
            <a:r>
              <a:rPr lang="en-US" i="1" dirty="0" smtClean="0">
                <a:solidFill>
                  <a:schemeClr val="bg1">
                    <a:lumMod val="50000"/>
                  </a:schemeClr>
                </a:solidFill>
              </a:rPr>
              <a:t>The </a:t>
            </a:r>
            <a:r>
              <a:rPr lang="en-US" i="1" dirty="0">
                <a:solidFill>
                  <a:schemeClr val="bg1">
                    <a:lumMod val="50000"/>
                  </a:schemeClr>
                </a:solidFill>
              </a:rPr>
              <a:t>Human Research Ethics Committees at the Royal Women’s Hospital, Mercy Hospital for Women, </a:t>
            </a:r>
            <a:r>
              <a:rPr lang="en-US" i="1" dirty="0" err="1">
                <a:solidFill>
                  <a:schemeClr val="bg1">
                    <a:lumMod val="50000"/>
                  </a:schemeClr>
                </a:solidFill>
              </a:rPr>
              <a:t>Monash</a:t>
            </a:r>
            <a:r>
              <a:rPr lang="en-US" i="1" dirty="0">
                <a:solidFill>
                  <a:schemeClr val="bg1">
                    <a:lumMod val="50000"/>
                  </a:schemeClr>
                </a:solidFill>
              </a:rPr>
              <a:t> Medical Centre, and the Royal Children’s Hospital, Melbourne</a:t>
            </a:r>
            <a:r>
              <a:rPr lang="en-US" i="1" dirty="0" smtClean="0"/>
              <a:t>.</a:t>
            </a:r>
          </a:p>
          <a:p>
            <a:pPr marL="0" indent="0" eaLnBrk="1" fontAlgn="auto" hangingPunct="1">
              <a:spcAft>
                <a:spcPts val="0"/>
              </a:spcAft>
              <a:buFont typeface="Arial" pitchFamily="34" charset="0"/>
              <a:buNone/>
              <a:defRPr/>
            </a:pPr>
            <a:endParaRPr lang="en-US" i="1" dirty="0" smtClean="0"/>
          </a:p>
          <a:p>
            <a:pPr eaLnBrk="1" fontAlgn="auto" hangingPunct="1">
              <a:spcAft>
                <a:spcPts val="0"/>
              </a:spcAft>
              <a:buFont typeface="Arial" pitchFamily="34" charset="0"/>
              <a:buChar char="•"/>
              <a:defRPr/>
            </a:pPr>
            <a:r>
              <a:rPr lang="pt-BR" dirty="0" smtClean="0"/>
              <a:t>TCLE</a:t>
            </a:r>
          </a:p>
          <a:p>
            <a:pPr marL="0" indent="0" eaLnBrk="1" fontAlgn="auto" hangingPunct="1">
              <a:spcAft>
                <a:spcPts val="0"/>
              </a:spcAft>
              <a:buFont typeface="Arial" pitchFamily="34" charset="0"/>
              <a:buNone/>
              <a:defRPr/>
            </a:pPr>
            <a:r>
              <a:rPr lang="pt-BR" dirty="0" smtClean="0"/>
              <a:t>Coorte 2005 	 	          Consentimento informado</a:t>
            </a:r>
          </a:p>
          <a:p>
            <a:pPr marL="0" indent="0" eaLnBrk="1" fontAlgn="auto" hangingPunct="1">
              <a:spcAft>
                <a:spcPts val="0"/>
              </a:spcAft>
              <a:buFont typeface="Arial" pitchFamily="34" charset="0"/>
              <a:buNone/>
              <a:defRPr/>
            </a:pPr>
            <a:r>
              <a:rPr lang="pt-BR" dirty="0" smtClean="0"/>
              <a:t>1991-1992, 1997   		Rotina clínica</a:t>
            </a:r>
          </a:p>
          <a:p>
            <a:pPr marL="0" indent="0" eaLnBrk="1" fontAlgn="auto" hangingPunct="1">
              <a:spcAft>
                <a:spcPts val="0"/>
              </a:spcAft>
              <a:buFont typeface="Arial" pitchFamily="34" charset="0"/>
              <a:buNone/>
              <a:defRPr/>
            </a:pPr>
            <a:endParaRPr lang="en-US" i="1" dirty="0" smtClean="0"/>
          </a:p>
        </p:txBody>
      </p:sp>
      <p:sp>
        <p:nvSpPr>
          <p:cNvPr id="4" name="3 Flecha derecha"/>
          <p:cNvSpPr/>
          <p:nvPr/>
        </p:nvSpPr>
        <p:spPr>
          <a:xfrm>
            <a:off x="3648075" y="5200650"/>
            <a:ext cx="642938" cy="1603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lecha derecha"/>
          <p:cNvSpPr/>
          <p:nvPr/>
        </p:nvSpPr>
        <p:spPr>
          <a:xfrm>
            <a:off x="3648075" y="5772150"/>
            <a:ext cx="642938" cy="1603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rtlCol="0">
            <a:normAutofit/>
          </a:bodyPr>
          <a:lstStyle/>
          <a:p>
            <a:pPr algn="r" eaLnBrk="1" fontAlgn="auto" hangingPunct="1">
              <a:spcAft>
                <a:spcPts val="0"/>
              </a:spcAft>
              <a:defRPr/>
            </a:pPr>
            <a:r>
              <a:rPr lang="es-ES" sz="3600" dirty="0" smtClean="0">
                <a:solidFill>
                  <a:srgbClr val="0033CC"/>
                </a:solidFill>
              </a:rPr>
              <a:t>Resultados</a:t>
            </a:r>
            <a:r>
              <a:rPr lang="es-ES" sz="3600" dirty="0" smtClean="0">
                <a:solidFill>
                  <a:schemeClr val="accent1">
                    <a:lumMod val="75000"/>
                  </a:schemeClr>
                </a:solidFill>
              </a:rPr>
              <a:t> </a:t>
            </a:r>
            <a:endParaRPr lang="es-ES" sz="3600" dirty="0">
              <a:solidFill>
                <a:schemeClr val="accent1">
                  <a:lumMod val="75000"/>
                </a:schemeClr>
              </a:solidFill>
            </a:endParaRPr>
          </a:p>
        </p:txBody>
      </p:sp>
      <p:graphicFrame>
        <p:nvGraphicFramePr>
          <p:cNvPr id="5" name="4 Marcador de contenido"/>
          <p:cNvGraphicFramePr>
            <a:graphicFrameLocks noGrp="1"/>
          </p:cNvGraphicFramePr>
          <p:nvPr>
            <p:ph idx="1"/>
          </p:nvPr>
        </p:nvGraphicFramePr>
        <p:xfrm>
          <a:off x="714375" y="1238250"/>
          <a:ext cx="10456677" cy="4970549"/>
        </p:xfrm>
        <a:graphic>
          <a:graphicData uri="http://schemas.openxmlformats.org/drawingml/2006/table">
            <a:tbl>
              <a:tblPr>
                <a:tableStyleId>{C083E6E3-FA7D-4D7B-A595-EF9225AFEA82}</a:tableStyleId>
              </a:tblPr>
              <a:tblGrid>
                <a:gridCol w="2455389"/>
                <a:gridCol w="2667096"/>
                <a:gridCol w="2667096"/>
                <a:gridCol w="2667096"/>
              </a:tblGrid>
              <a:tr h="231191">
                <a:tc>
                  <a:txBody>
                    <a:bodyPr/>
                    <a:lstStyle/>
                    <a:p>
                      <a:pPr algn="ctr" fontAlgn="b"/>
                      <a:endParaRPr lang="es-ES" sz="3600" b="1" i="0" u="none" strike="noStrike" dirty="0">
                        <a:solidFill>
                          <a:srgbClr val="000000"/>
                        </a:solidFill>
                        <a:effectLst/>
                        <a:latin typeface="Calibri"/>
                      </a:endParaRPr>
                    </a:p>
                  </a:txBody>
                  <a:tcPr marL="9525" marR="9525" marT="9525" marB="0" anchor="b"/>
                </a:tc>
                <a:tc>
                  <a:txBody>
                    <a:bodyPr/>
                    <a:lstStyle/>
                    <a:p>
                      <a:pPr algn="ctr" fontAlgn="b"/>
                      <a:endParaRPr lang="es-ES" sz="2800" b="1" u="none" strike="noStrike" dirty="0" smtClean="0">
                        <a:effectLst/>
                      </a:endParaRPr>
                    </a:p>
                    <a:p>
                      <a:pPr algn="ctr" fontAlgn="b"/>
                      <a:r>
                        <a:rPr lang="es-ES" sz="2800" b="1" u="none" strike="noStrike" dirty="0" smtClean="0">
                          <a:effectLst/>
                        </a:rPr>
                        <a:t>1991-1992</a:t>
                      </a:r>
                    </a:p>
                    <a:p>
                      <a:pPr algn="ctr" fontAlgn="b"/>
                      <a:endParaRPr lang="es-ES" sz="2800" b="1" i="0" u="none" strike="noStrike" dirty="0">
                        <a:solidFill>
                          <a:srgbClr val="000000"/>
                        </a:solidFill>
                        <a:effectLst/>
                        <a:latin typeface="Calibri"/>
                      </a:endParaRPr>
                    </a:p>
                  </a:txBody>
                  <a:tcPr marL="9525" marR="9525" marT="9525" marB="0" anchor="b"/>
                </a:tc>
                <a:tc>
                  <a:txBody>
                    <a:bodyPr/>
                    <a:lstStyle/>
                    <a:p>
                      <a:pPr algn="ctr" fontAlgn="b"/>
                      <a:r>
                        <a:rPr lang="es-ES" sz="2800" b="1" u="none" strike="noStrike" dirty="0" smtClean="0">
                          <a:effectLst/>
                        </a:rPr>
                        <a:t>1997</a:t>
                      </a:r>
                    </a:p>
                    <a:p>
                      <a:pPr algn="ctr" fontAlgn="b"/>
                      <a:endParaRPr lang="es-ES" sz="2800" b="1" i="0" u="none" strike="noStrike" dirty="0">
                        <a:solidFill>
                          <a:srgbClr val="000000"/>
                        </a:solidFill>
                        <a:effectLst/>
                        <a:latin typeface="Calibri"/>
                      </a:endParaRPr>
                    </a:p>
                  </a:txBody>
                  <a:tcPr marL="9525" marR="9525" marT="9525" marB="0" anchor="b"/>
                </a:tc>
                <a:tc>
                  <a:txBody>
                    <a:bodyPr/>
                    <a:lstStyle/>
                    <a:p>
                      <a:pPr marL="0" algn="ctr" defTabSz="914400" rtl="0" eaLnBrk="1" fontAlgn="b" latinLnBrk="0" hangingPunct="1"/>
                      <a:r>
                        <a:rPr lang="es-ES" sz="2800" b="1" u="none" strike="noStrike" kern="1200" dirty="0" smtClean="0">
                          <a:effectLst/>
                        </a:rPr>
                        <a:t>2005</a:t>
                      </a:r>
                    </a:p>
                    <a:p>
                      <a:pPr marL="0" algn="ctr" defTabSz="914400" rtl="0" eaLnBrk="1" fontAlgn="b" latinLnBrk="0" hangingPunct="1"/>
                      <a:endParaRPr lang="es-ES" sz="2800" b="1" i="0" u="none" strike="noStrike" dirty="0">
                        <a:solidFill>
                          <a:srgbClr val="000000"/>
                        </a:solidFill>
                        <a:effectLst/>
                        <a:latin typeface="Calibri"/>
                      </a:endParaRPr>
                    </a:p>
                  </a:txBody>
                  <a:tcPr marL="9525" marR="9525" marT="9525" marB="0" anchor="b"/>
                </a:tc>
              </a:tr>
              <a:tr h="418456">
                <a:tc>
                  <a:txBody>
                    <a:bodyPr/>
                    <a:lstStyle/>
                    <a:p>
                      <a:pPr algn="just" fontAlgn="b"/>
                      <a:r>
                        <a:rPr lang="es-ES" sz="2200" u="none" strike="noStrike" dirty="0">
                          <a:effectLst/>
                        </a:rPr>
                        <a:t>Número inicial </a:t>
                      </a:r>
                      <a:endParaRPr lang="es-ES" sz="2200" b="0" i="0" u="none" strike="noStrike" dirty="0">
                        <a:solidFill>
                          <a:srgbClr val="000000"/>
                        </a:solidFill>
                        <a:effectLst/>
                        <a:latin typeface="Calibri"/>
                      </a:endParaRPr>
                    </a:p>
                  </a:txBody>
                  <a:tcPr marL="9525" marR="9525" marT="9525" marB="0" anchor="b"/>
                </a:tc>
                <a:tc>
                  <a:txBody>
                    <a:bodyPr/>
                    <a:lstStyle/>
                    <a:p>
                      <a:pPr algn="ctr" fontAlgn="b"/>
                      <a:r>
                        <a:rPr lang="es-ES" sz="2800" u="none" strike="noStrike" dirty="0">
                          <a:effectLst/>
                        </a:rPr>
                        <a:t>438</a:t>
                      </a:r>
                      <a:endParaRPr lang="es-ES" sz="2800" b="0" i="0" u="none" strike="noStrike" dirty="0">
                        <a:solidFill>
                          <a:srgbClr val="000000"/>
                        </a:solidFill>
                        <a:effectLst/>
                        <a:latin typeface="Calibri"/>
                      </a:endParaRPr>
                    </a:p>
                  </a:txBody>
                  <a:tcPr marL="9525" marR="9525" marT="9525" marB="0" anchor="b"/>
                </a:tc>
                <a:tc>
                  <a:txBody>
                    <a:bodyPr/>
                    <a:lstStyle/>
                    <a:p>
                      <a:pPr algn="ctr" fontAlgn="b"/>
                      <a:r>
                        <a:rPr lang="es-ES" sz="2800" u="none" strike="noStrike" dirty="0">
                          <a:effectLst/>
                        </a:rPr>
                        <a:t>223</a:t>
                      </a:r>
                      <a:endParaRPr lang="es-ES" sz="2800" b="0" i="0" u="none" strike="noStrike" dirty="0">
                        <a:solidFill>
                          <a:srgbClr val="000000"/>
                        </a:solidFill>
                        <a:effectLst/>
                        <a:latin typeface="Calibri"/>
                      </a:endParaRPr>
                    </a:p>
                  </a:txBody>
                  <a:tcPr marL="9525" marR="9525" marT="9525" marB="0" anchor="b"/>
                </a:tc>
                <a:tc>
                  <a:txBody>
                    <a:bodyPr/>
                    <a:lstStyle/>
                    <a:p>
                      <a:pPr algn="ctr" fontAlgn="b"/>
                      <a:r>
                        <a:rPr lang="es-ES" sz="2800" u="none" strike="noStrike" dirty="0">
                          <a:effectLst/>
                        </a:rPr>
                        <a:t>288</a:t>
                      </a:r>
                      <a:endParaRPr lang="es-ES" sz="2800" b="0" i="0" u="none" strike="noStrike" dirty="0">
                        <a:solidFill>
                          <a:srgbClr val="000000"/>
                        </a:solidFill>
                        <a:effectLst/>
                        <a:latin typeface="Calibri"/>
                      </a:endParaRPr>
                    </a:p>
                  </a:txBody>
                  <a:tcPr marL="9525" marR="9525" marT="9525" marB="0" anchor="b"/>
                </a:tc>
              </a:tr>
              <a:tr h="621903">
                <a:tc>
                  <a:txBody>
                    <a:bodyPr/>
                    <a:lstStyle/>
                    <a:p>
                      <a:pPr algn="just" fontAlgn="b"/>
                      <a:r>
                        <a:rPr lang="es-ES" sz="2200" u="none" strike="noStrike" dirty="0" err="1" smtClean="0">
                          <a:effectLst/>
                        </a:rPr>
                        <a:t>Sem</a:t>
                      </a:r>
                      <a:r>
                        <a:rPr lang="es-ES" sz="2200" u="none" strike="noStrike" dirty="0" smtClean="0">
                          <a:effectLst/>
                        </a:rPr>
                        <a:t> Anomalías </a:t>
                      </a:r>
                      <a:r>
                        <a:rPr lang="es-ES" sz="2200" u="none" strike="noStrike" dirty="0" err="1">
                          <a:effectLst/>
                        </a:rPr>
                        <a:t>letais</a:t>
                      </a:r>
                      <a:endParaRPr lang="es-ES" sz="2200" b="0" i="0" u="none" strike="noStrike" dirty="0">
                        <a:solidFill>
                          <a:srgbClr val="000000"/>
                        </a:solidFill>
                        <a:effectLst/>
                        <a:latin typeface="Calibri"/>
                      </a:endParaRPr>
                    </a:p>
                  </a:txBody>
                  <a:tcPr marL="9525" marR="9525" marT="9525" marB="0" anchor="b"/>
                </a:tc>
                <a:tc>
                  <a:txBody>
                    <a:bodyPr/>
                    <a:lstStyle/>
                    <a:p>
                      <a:pPr algn="ctr" fontAlgn="b"/>
                      <a:r>
                        <a:rPr lang="es-ES" sz="2400" u="none" strike="noStrike" dirty="0">
                          <a:effectLst/>
                        </a:rPr>
                        <a:t>428</a:t>
                      </a:r>
                      <a:endParaRPr lang="es-ES" sz="2400" b="0" i="0" u="none" strike="noStrike" dirty="0">
                        <a:solidFill>
                          <a:srgbClr val="000000"/>
                        </a:solidFill>
                        <a:effectLst/>
                        <a:latin typeface="Calibri"/>
                      </a:endParaRPr>
                    </a:p>
                  </a:txBody>
                  <a:tcPr marL="9525" marR="9525" marT="9525" marB="0" anchor="b"/>
                </a:tc>
                <a:tc>
                  <a:txBody>
                    <a:bodyPr/>
                    <a:lstStyle/>
                    <a:p>
                      <a:pPr algn="ctr" fontAlgn="b"/>
                      <a:r>
                        <a:rPr lang="es-ES" sz="2400" u="none" strike="noStrike" dirty="0">
                          <a:effectLst/>
                        </a:rPr>
                        <a:t>217</a:t>
                      </a:r>
                      <a:endParaRPr lang="es-ES" sz="2400" b="0" i="0" u="none" strike="noStrike" dirty="0">
                        <a:solidFill>
                          <a:srgbClr val="000000"/>
                        </a:solidFill>
                        <a:effectLst/>
                        <a:latin typeface="Calibri"/>
                      </a:endParaRPr>
                    </a:p>
                  </a:txBody>
                  <a:tcPr marL="9525" marR="9525" marT="9525" marB="0" anchor="b"/>
                </a:tc>
                <a:tc>
                  <a:txBody>
                    <a:bodyPr/>
                    <a:lstStyle/>
                    <a:p>
                      <a:pPr algn="ctr" fontAlgn="b"/>
                      <a:r>
                        <a:rPr lang="es-ES" sz="2400" u="none" strike="noStrike" dirty="0">
                          <a:effectLst/>
                        </a:rPr>
                        <a:t>270</a:t>
                      </a:r>
                      <a:endParaRPr lang="es-ES" sz="2400" b="0" i="0" u="none" strike="noStrike" dirty="0">
                        <a:solidFill>
                          <a:srgbClr val="000000"/>
                        </a:solidFill>
                        <a:effectLst/>
                        <a:latin typeface="Calibri"/>
                      </a:endParaRPr>
                    </a:p>
                  </a:txBody>
                  <a:tcPr marL="9525" marR="9525" marT="9525" marB="0" anchor="b"/>
                </a:tc>
              </a:tr>
              <a:tr h="526987">
                <a:tc>
                  <a:txBody>
                    <a:bodyPr/>
                    <a:lstStyle/>
                    <a:p>
                      <a:pPr algn="just" fontAlgn="b"/>
                      <a:r>
                        <a:rPr lang="es-ES" sz="2200" u="none" strike="noStrike" dirty="0" smtClean="0">
                          <a:effectLst/>
                        </a:rPr>
                        <a:t>Vivos </a:t>
                      </a:r>
                      <a:r>
                        <a:rPr lang="es-ES" sz="2200" u="none" strike="noStrike" dirty="0" err="1" smtClean="0">
                          <a:effectLst/>
                        </a:rPr>
                        <a:t>aos</a:t>
                      </a:r>
                      <a:r>
                        <a:rPr lang="es-ES" sz="2200" u="none" strike="noStrike" dirty="0" smtClean="0">
                          <a:effectLst/>
                        </a:rPr>
                        <a:t> </a:t>
                      </a:r>
                      <a:r>
                        <a:rPr lang="es-ES" sz="2200" u="none" strike="noStrike" baseline="0" dirty="0" smtClean="0">
                          <a:effectLst/>
                        </a:rPr>
                        <a:t> </a:t>
                      </a:r>
                      <a:r>
                        <a:rPr lang="es-ES" sz="2200" u="none" strike="noStrike" dirty="0" smtClean="0">
                          <a:effectLst/>
                        </a:rPr>
                        <a:t>8  </a:t>
                      </a:r>
                      <a:r>
                        <a:rPr lang="es-ES" sz="2200" u="none" strike="noStrike" dirty="0">
                          <a:effectLst/>
                        </a:rPr>
                        <a:t>anos</a:t>
                      </a:r>
                      <a:endParaRPr lang="es-ES" sz="2200" b="0" i="0" u="none" strike="noStrike" dirty="0">
                        <a:solidFill>
                          <a:srgbClr val="000000"/>
                        </a:solidFill>
                        <a:effectLst/>
                        <a:latin typeface="Calibri"/>
                      </a:endParaRPr>
                    </a:p>
                  </a:txBody>
                  <a:tcPr marL="9525" marR="9525" marT="9525" marB="0" anchor="b"/>
                </a:tc>
                <a:tc>
                  <a:txBody>
                    <a:bodyPr/>
                    <a:lstStyle/>
                    <a:p>
                      <a:pPr algn="ctr" fontAlgn="b"/>
                      <a:r>
                        <a:rPr lang="es-ES" sz="2200" u="none" strike="noStrike" dirty="0">
                          <a:effectLst/>
                        </a:rPr>
                        <a:t>225</a:t>
                      </a:r>
                      <a:endParaRPr lang="es-ES" sz="2200" b="0" i="0" u="none" strike="noStrike" dirty="0">
                        <a:solidFill>
                          <a:srgbClr val="000000"/>
                        </a:solidFill>
                        <a:effectLst/>
                        <a:latin typeface="Calibri"/>
                      </a:endParaRPr>
                    </a:p>
                  </a:txBody>
                  <a:tcPr marL="9525" marR="9525" marT="9525" marB="0" anchor="b"/>
                </a:tc>
                <a:tc>
                  <a:txBody>
                    <a:bodyPr/>
                    <a:lstStyle/>
                    <a:p>
                      <a:pPr algn="ctr" fontAlgn="b"/>
                      <a:r>
                        <a:rPr lang="es-ES" sz="2200" u="none" strike="noStrike" dirty="0">
                          <a:effectLst/>
                        </a:rPr>
                        <a:t>151</a:t>
                      </a:r>
                      <a:endParaRPr lang="es-ES" sz="2200" b="0" i="0" u="none" strike="noStrike" dirty="0">
                        <a:solidFill>
                          <a:srgbClr val="000000"/>
                        </a:solidFill>
                        <a:effectLst/>
                        <a:latin typeface="Calibri"/>
                      </a:endParaRPr>
                    </a:p>
                  </a:txBody>
                  <a:tcPr marL="9525" marR="9525" marT="9525" marB="0" anchor="b"/>
                </a:tc>
                <a:tc>
                  <a:txBody>
                    <a:bodyPr/>
                    <a:lstStyle/>
                    <a:p>
                      <a:pPr algn="ctr" fontAlgn="b"/>
                      <a:r>
                        <a:rPr lang="es-ES" sz="2200" u="none" strike="noStrike" dirty="0">
                          <a:effectLst/>
                        </a:rPr>
                        <a:t>170</a:t>
                      </a:r>
                      <a:endParaRPr lang="es-ES" sz="2200" b="0" i="0" u="none" strike="noStrike" dirty="0">
                        <a:solidFill>
                          <a:srgbClr val="000000"/>
                        </a:solidFill>
                        <a:effectLst/>
                        <a:latin typeface="Calibri"/>
                      </a:endParaRPr>
                    </a:p>
                  </a:txBody>
                  <a:tcPr marL="9525" marR="9525" marT="9525" marB="0" anchor="b"/>
                </a:tc>
              </a:tr>
              <a:tr h="621903">
                <a:tc>
                  <a:txBody>
                    <a:bodyPr/>
                    <a:lstStyle/>
                    <a:p>
                      <a:pPr algn="just" fontAlgn="b"/>
                      <a:r>
                        <a:rPr lang="pt-BR" sz="2200" u="none" strike="noStrike" dirty="0">
                          <a:effectLst/>
                        </a:rPr>
                        <a:t>Sem </a:t>
                      </a:r>
                      <a:r>
                        <a:rPr lang="pt-BR" sz="2200" u="none" strike="noStrike" dirty="0" smtClean="0">
                          <a:effectLst/>
                        </a:rPr>
                        <a:t>avaliação aos 8</a:t>
                      </a:r>
                      <a:endParaRPr lang="pt-BR" sz="2200" b="0" i="0" u="none" strike="noStrike" dirty="0">
                        <a:solidFill>
                          <a:srgbClr val="000000"/>
                        </a:solidFill>
                        <a:effectLst/>
                        <a:latin typeface="Calibri"/>
                      </a:endParaRPr>
                    </a:p>
                  </a:txBody>
                  <a:tcPr marL="9525" marR="9525" marT="9525" marB="0" anchor="b"/>
                </a:tc>
                <a:tc>
                  <a:txBody>
                    <a:bodyPr/>
                    <a:lstStyle/>
                    <a:p>
                      <a:pPr algn="ctr" fontAlgn="b"/>
                      <a:r>
                        <a:rPr lang="es-ES" sz="2000" u="none" strike="noStrike" dirty="0">
                          <a:effectLst/>
                        </a:rPr>
                        <a:t>221</a:t>
                      </a:r>
                      <a:endParaRPr lang="es-ES" sz="2000" b="0" i="0" u="none" strike="noStrike" dirty="0">
                        <a:solidFill>
                          <a:srgbClr val="000000"/>
                        </a:solidFill>
                        <a:effectLst/>
                        <a:latin typeface="Calibri"/>
                      </a:endParaRPr>
                    </a:p>
                  </a:txBody>
                  <a:tcPr marL="9525" marR="9525" marT="9525" marB="0" anchor="b"/>
                </a:tc>
                <a:tc>
                  <a:txBody>
                    <a:bodyPr/>
                    <a:lstStyle/>
                    <a:p>
                      <a:pPr algn="ctr" fontAlgn="b"/>
                      <a:r>
                        <a:rPr lang="es-ES" sz="2000" u="none" strike="noStrike" dirty="0">
                          <a:effectLst/>
                        </a:rPr>
                        <a:t>142</a:t>
                      </a:r>
                      <a:endParaRPr lang="es-ES" sz="2000" b="0" i="0" u="none" strike="noStrike" dirty="0">
                        <a:solidFill>
                          <a:srgbClr val="000000"/>
                        </a:solidFill>
                        <a:effectLst/>
                        <a:latin typeface="Calibri"/>
                      </a:endParaRPr>
                    </a:p>
                  </a:txBody>
                  <a:tcPr marL="9525" marR="9525" marT="9525" marB="0" anchor="b"/>
                </a:tc>
                <a:tc>
                  <a:txBody>
                    <a:bodyPr/>
                    <a:lstStyle/>
                    <a:p>
                      <a:pPr algn="ctr" fontAlgn="b"/>
                      <a:r>
                        <a:rPr lang="es-ES" sz="2000" u="none" strike="noStrike" dirty="0">
                          <a:effectLst/>
                        </a:rPr>
                        <a:t>147</a:t>
                      </a:r>
                      <a:endParaRPr lang="es-ES" sz="2000" b="0" i="0" u="none" strike="noStrike" dirty="0">
                        <a:solidFill>
                          <a:srgbClr val="000000"/>
                        </a:solidFill>
                        <a:effectLst/>
                        <a:latin typeface="Calibri"/>
                      </a:endParaRPr>
                    </a:p>
                  </a:txBody>
                  <a:tcPr marL="9525" marR="9525" marT="9525" marB="0" anchor="b"/>
                </a:tc>
              </a:tr>
              <a:tr h="621903">
                <a:tc>
                  <a:txBody>
                    <a:bodyPr/>
                    <a:lstStyle/>
                    <a:p>
                      <a:pPr algn="just" fontAlgn="b"/>
                      <a:r>
                        <a:rPr lang="pt-BR" sz="2200" u="none" strike="noStrike" dirty="0" smtClean="0">
                          <a:effectLst/>
                        </a:rPr>
                        <a:t>Sem</a:t>
                      </a:r>
                      <a:r>
                        <a:rPr lang="pt-BR" sz="2200" u="none" strike="noStrike" baseline="0" dirty="0" smtClean="0">
                          <a:effectLst/>
                        </a:rPr>
                        <a:t> </a:t>
                      </a:r>
                      <a:r>
                        <a:rPr lang="pt-BR" sz="2200" u="none" strike="noStrike" dirty="0" smtClean="0">
                          <a:effectLst/>
                        </a:rPr>
                        <a:t>função </a:t>
                      </a:r>
                      <a:r>
                        <a:rPr lang="pt-BR" sz="2200" u="none" strike="noStrike" dirty="0">
                          <a:effectLst/>
                        </a:rPr>
                        <a:t>pulmonar</a:t>
                      </a:r>
                      <a:endParaRPr lang="pt-BR" sz="2200" b="0" i="0" u="none" strike="noStrike" dirty="0">
                        <a:solidFill>
                          <a:srgbClr val="000000"/>
                        </a:solidFill>
                        <a:effectLst/>
                        <a:latin typeface="Calibri"/>
                      </a:endParaRPr>
                    </a:p>
                  </a:txBody>
                  <a:tcPr marL="9525" marR="9525" marT="9525" marB="0" anchor="b"/>
                </a:tc>
                <a:tc>
                  <a:txBody>
                    <a:bodyPr/>
                    <a:lstStyle/>
                    <a:p>
                      <a:pPr algn="ctr" fontAlgn="b"/>
                      <a:r>
                        <a:rPr lang="es-ES" sz="2800" b="1" u="none" strike="noStrike" dirty="0">
                          <a:solidFill>
                            <a:srgbClr val="0033CC"/>
                          </a:solidFill>
                          <a:effectLst/>
                        </a:rPr>
                        <a:t>183</a:t>
                      </a:r>
                      <a:endParaRPr lang="es-ES" sz="2800" b="1" i="0" u="none" strike="noStrike" dirty="0">
                        <a:solidFill>
                          <a:srgbClr val="0033CC"/>
                        </a:solidFill>
                        <a:effectLst/>
                        <a:latin typeface="Calibri"/>
                      </a:endParaRPr>
                    </a:p>
                  </a:txBody>
                  <a:tcPr marL="9525" marR="9525" marT="9525" marB="0" anchor="b"/>
                </a:tc>
                <a:tc>
                  <a:txBody>
                    <a:bodyPr/>
                    <a:lstStyle/>
                    <a:p>
                      <a:pPr algn="ctr" fontAlgn="b"/>
                      <a:r>
                        <a:rPr lang="es-ES" sz="2800" b="1" u="none" strike="noStrike" dirty="0">
                          <a:solidFill>
                            <a:srgbClr val="0033CC"/>
                          </a:solidFill>
                          <a:effectLst/>
                        </a:rPr>
                        <a:t>112</a:t>
                      </a:r>
                      <a:endParaRPr lang="es-ES" sz="2800" b="1" i="0" u="none" strike="noStrike" dirty="0">
                        <a:solidFill>
                          <a:srgbClr val="0033CC"/>
                        </a:solidFill>
                        <a:effectLst/>
                        <a:latin typeface="Calibri"/>
                      </a:endParaRPr>
                    </a:p>
                  </a:txBody>
                  <a:tcPr marL="9525" marR="9525" marT="9525" marB="0" anchor="b"/>
                </a:tc>
                <a:tc>
                  <a:txBody>
                    <a:bodyPr/>
                    <a:lstStyle/>
                    <a:p>
                      <a:pPr algn="ctr" fontAlgn="b"/>
                      <a:r>
                        <a:rPr lang="es-ES" sz="2800" b="1" u="none" strike="noStrike" dirty="0">
                          <a:solidFill>
                            <a:srgbClr val="0033CC"/>
                          </a:solidFill>
                          <a:effectLst/>
                        </a:rPr>
                        <a:t>123</a:t>
                      </a:r>
                      <a:endParaRPr lang="es-ES" sz="2800" b="1" i="0" u="none" strike="noStrike" dirty="0">
                        <a:solidFill>
                          <a:srgbClr val="0033CC"/>
                        </a:solidFill>
                        <a:effectLst/>
                        <a:latin typeface="Calibri"/>
                      </a:endParaRPr>
                    </a:p>
                  </a:txBody>
                  <a:tcPr marL="9525" marR="9525" marT="9525" marB="0" anchor="b"/>
                </a:tc>
              </a:tr>
              <a:tr h="231191">
                <a:tc>
                  <a:txBody>
                    <a:bodyPr/>
                    <a:lstStyle/>
                    <a:p>
                      <a:pPr algn="just" fontAlgn="b"/>
                      <a:endParaRPr lang="es-ES" sz="2200" b="0" i="0" u="none" strike="noStrike" dirty="0">
                        <a:solidFill>
                          <a:srgbClr val="000000"/>
                        </a:solidFill>
                        <a:effectLst/>
                        <a:latin typeface="Calibri"/>
                      </a:endParaRPr>
                    </a:p>
                  </a:txBody>
                  <a:tcPr marL="9525" marR="9525" marT="9525" marB="0" anchor="b"/>
                </a:tc>
                <a:tc>
                  <a:txBody>
                    <a:bodyPr/>
                    <a:lstStyle/>
                    <a:p>
                      <a:pPr algn="ctr" fontAlgn="b"/>
                      <a:endParaRPr lang="es-ES" sz="2400" b="0" i="0" u="none" strike="noStrike">
                        <a:solidFill>
                          <a:srgbClr val="000000"/>
                        </a:solidFill>
                        <a:effectLst/>
                        <a:latin typeface="Calibri"/>
                      </a:endParaRPr>
                    </a:p>
                  </a:txBody>
                  <a:tcPr marL="9525" marR="9525" marT="9525" marB="0" anchor="b"/>
                </a:tc>
                <a:tc>
                  <a:txBody>
                    <a:bodyPr/>
                    <a:lstStyle/>
                    <a:p>
                      <a:pPr algn="ctr" fontAlgn="b"/>
                      <a:endParaRPr lang="es-ES" sz="2400" b="0" i="0" u="none" strike="noStrike" dirty="0">
                        <a:solidFill>
                          <a:srgbClr val="000000"/>
                        </a:solidFill>
                        <a:effectLst/>
                        <a:latin typeface="Calibri"/>
                      </a:endParaRPr>
                    </a:p>
                  </a:txBody>
                  <a:tcPr marL="9525" marR="9525" marT="9525" marB="0" anchor="b"/>
                </a:tc>
                <a:tc>
                  <a:txBody>
                    <a:bodyPr/>
                    <a:lstStyle/>
                    <a:p>
                      <a:pPr algn="ctr" fontAlgn="b"/>
                      <a:endParaRPr lang="es-ES" sz="2400" b="0" i="0" u="none" strike="noStrike" dirty="0">
                        <a:solidFill>
                          <a:srgbClr val="000000"/>
                        </a:solidFill>
                        <a:effectLst/>
                        <a:latin typeface="Calibri"/>
                      </a:endParaRPr>
                    </a:p>
                  </a:txBody>
                  <a:tcPr marL="9525" marR="9525" marT="9525" marB="0" anchor="b"/>
                </a:tc>
              </a:tr>
              <a:tr h="418456">
                <a:tc>
                  <a:txBody>
                    <a:bodyPr/>
                    <a:lstStyle/>
                    <a:p>
                      <a:pPr algn="just" fontAlgn="b"/>
                      <a:r>
                        <a:rPr lang="es-ES" sz="2200" u="none" strike="noStrike" dirty="0" err="1" smtClean="0">
                          <a:effectLst/>
                        </a:rPr>
                        <a:t>Sobrevivênca</a:t>
                      </a:r>
                      <a:endParaRPr lang="es-ES" sz="2200" b="0" i="0" u="none" strike="noStrike" dirty="0">
                        <a:solidFill>
                          <a:srgbClr val="000000"/>
                        </a:solidFill>
                        <a:effectLst/>
                        <a:latin typeface="Calibri"/>
                      </a:endParaRPr>
                    </a:p>
                  </a:txBody>
                  <a:tcPr marL="9525" marR="9525" marT="9525" marB="0" anchor="b"/>
                </a:tc>
                <a:tc>
                  <a:txBody>
                    <a:bodyPr/>
                    <a:lstStyle/>
                    <a:p>
                      <a:pPr algn="ctr" fontAlgn="b"/>
                      <a:r>
                        <a:rPr lang="es-ES" sz="2400" u="none" strike="noStrike" dirty="0" smtClean="0">
                          <a:effectLst/>
                        </a:rPr>
                        <a:t>53%</a:t>
                      </a:r>
                      <a:endParaRPr lang="es-ES" sz="2400" b="0" i="0" u="none" strike="noStrike" dirty="0">
                        <a:solidFill>
                          <a:srgbClr val="000000"/>
                        </a:solidFill>
                        <a:effectLst/>
                        <a:latin typeface="Calibri"/>
                      </a:endParaRPr>
                    </a:p>
                  </a:txBody>
                  <a:tcPr marL="9525" marR="9525" marT="9525" marB="0" anchor="b"/>
                </a:tc>
                <a:tc>
                  <a:txBody>
                    <a:bodyPr/>
                    <a:lstStyle/>
                    <a:p>
                      <a:pPr algn="ctr" fontAlgn="b"/>
                      <a:r>
                        <a:rPr lang="es-ES" sz="2400" u="none" strike="noStrike" dirty="0" smtClean="0">
                          <a:effectLst/>
                        </a:rPr>
                        <a:t>70%</a:t>
                      </a:r>
                      <a:endParaRPr lang="es-ES" sz="2400" b="0" i="0" u="none" strike="noStrike" dirty="0">
                        <a:solidFill>
                          <a:srgbClr val="000000"/>
                        </a:solidFill>
                        <a:effectLst/>
                        <a:latin typeface="Calibri"/>
                      </a:endParaRPr>
                    </a:p>
                  </a:txBody>
                  <a:tcPr marL="9525" marR="9525" marT="9525" marB="0" anchor="b"/>
                </a:tc>
                <a:tc>
                  <a:txBody>
                    <a:bodyPr/>
                    <a:lstStyle/>
                    <a:p>
                      <a:pPr algn="ctr" fontAlgn="b"/>
                      <a:r>
                        <a:rPr lang="es-ES" sz="2400" u="none" strike="noStrike" dirty="0" smtClean="0">
                          <a:effectLst/>
                        </a:rPr>
                        <a:t>63%</a:t>
                      </a:r>
                      <a:endParaRPr lang="es-ES" sz="2400" b="0" i="0" u="none" strike="noStrike" dirty="0">
                        <a:solidFill>
                          <a:srgbClr val="000000"/>
                        </a:solidFill>
                        <a:effectLst/>
                        <a:latin typeface="Calibri"/>
                      </a:endParaRPr>
                    </a:p>
                  </a:txBody>
                  <a:tcPr marL="9525" marR="9525" marT="9525" marB="0" anchor="b"/>
                </a:tc>
              </a:tr>
            </a:tbl>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954088" y="2735263"/>
            <a:ext cx="10941050" cy="2903537"/>
          </a:xfrm>
        </p:spPr>
        <p:txBody>
          <a:bodyPr/>
          <a:lstStyle/>
          <a:p>
            <a:pPr algn="l" eaLnBrk="1" hangingPunct="1"/>
            <a:r>
              <a:rPr lang="pt-BR" b="1" smtClean="0">
                <a:solidFill>
                  <a:schemeClr val="tx1"/>
                </a:solidFill>
              </a:rPr>
              <a:t>Entre os sobreviventes, as taxas de tratamento com glucocorticóides pré-natais e surfactante exógeno</a:t>
            </a:r>
            <a:br>
              <a:rPr lang="pt-BR" b="1" smtClean="0">
                <a:solidFill>
                  <a:schemeClr val="tx1"/>
                </a:solidFill>
              </a:rPr>
            </a:br>
            <a:r>
              <a:rPr lang="pt-BR" b="1" smtClean="0">
                <a:solidFill>
                  <a:schemeClr val="tx1"/>
                </a:solidFill>
              </a:rPr>
              <a:t>aumentou ao longo do tempo, mas os glicocorticóides pós-natais foram prescritos menos freqüentemente em 2005 do que em qualquer um dos períodos anteriores </a:t>
            </a:r>
            <a:r>
              <a:rPr lang="pt-BR" smtClean="0">
                <a:solidFill>
                  <a:srgbClr val="898989"/>
                </a:solidFill>
              </a:rPr>
              <a:t>(</a:t>
            </a:r>
            <a:r>
              <a:rPr lang="pt-BR" smtClean="0">
                <a:solidFill>
                  <a:srgbClr val="0033CC"/>
                </a:solidFill>
              </a:rPr>
              <a:t>Tabela 1</a:t>
            </a:r>
            <a:r>
              <a:rPr lang="pt-BR" smtClean="0">
                <a:solidFill>
                  <a:srgbClr val="898989"/>
                </a:solidFill>
              </a:rPr>
              <a:t>)</a:t>
            </a:r>
          </a:p>
          <a:p>
            <a:pPr algn="l" eaLnBrk="1" hangingPunct="1"/>
            <a:endParaRPr lang="pt-BR" smtClean="0">
              <a:solidFill>
                <a:srgbClr val="898989"/>
              </a:solidFill>
            </a:endParaRPr>
          </a:p>
        </p:txBody>
      </p:sp>
      <p:sp>
        <p:nvSpPr>
          <p:cNvPr id="5" name="1 Título"/>
          <p:cNvSpPr txBox="1">
            <a:spLocks/>
          </p:cNvSpPr>
          <p:nvPr/>
        </p:nvSpPr>
        <p:spPr bwMode="auto">
          <a:xfrm>
            <a:off x="609600" y="274638"/>
            <a:ext cx="10972800" cy="1143000"/>
          </a:xfrm>
          <a:prstGeom prst="rect">
            <a:avLst/>
          </a:prstGeom>
          <a:noFill/>
          <a:ln w="9525">
            <a:noFill/>
            <a:miter lim="800000"/>
            <a:headEnd/>
            <a:tailEnd/>
          </a:ln>
        </p:spPr>
        <p:txBody>
          <a:bodyPr anchor="ctr">
            <a:normAutofit/>
          </a:bodyPr>
          <a:lstStyle/>
          <a:p>
            <a:pPr algn="r" fontAlgn="auto">
              <a:spcAft>
                <a:spcPts val="0"/>
              </a:spcAft>
              <a:defRPr/>
            </a:pPr>
            <a:r>
              <a:rPr lang="es-ES" sz="3600" dirty="0">
                <a:solidFill>
                  <a:srgbClr val="0033CC"/>
                </a:solidFill>
                <a:latin typeface="+mj-lt"/>
                <a:ea typeface="+mj-ea"/>
                <a:cs typeface="+mj-cs"/>
              </a:rPr>
              <a:t>Resultados</a:t>
            </a:r>
            <a:r>
              <a:rPr lang="es-ES" sz="3600" dirty="0">
                <a:solidFill>
                  <a:schemeClr val="accent1">
                    <a:lumMod val="75000"/>
                  </a:schemeClr>
                </a:solidFill>
                <a:latin typeface="+mj-lt"/>
                <a:ea typeface="+mj-ea"/>
                <a:cs typeface="+mj-cs"/>
              </a:rPr>
              <a:t>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Figure"/>
          <p:cNvPicPr>
            <a:picLocks noChangeAspect="1" noChangeArrowheads="1"/>
          </p:cNvPicPr>
          <p:nvPr/>
        </p:nvPicPr>
        <p:blipFill>
          <a:blip r:embed="rId2"/>
          <a:srcRect b="62843"/>
          <a:stretch>
            <a:fillRect/>
          </a:stretch>
        </p:blipFill>
        <p:spPr bwMode="auto">
          <a:xfrm>
            <a:off x="306388" y="868363"/>
            <a:ext cx="11687175" cy="5222875"/>
          </a:xfrm>
          <a:prstGeom prst="rect">
            <a:avLst/>
          </a:prstGeom>
          <a:noFill/>
          <a:ln w="9525">
            <a:noFill/>
            <a:miter lim="800000"/>
            <a:headEnd/>
            <a:tailEnd/>
          </a:ln>
        </p:spPr>
      </p:pic>
      <p:sp>
        <p:nvSpPr>
          <p:cNvPr id="11" name="8 Flecha abajo"/>
          <p:cNvSpPr/>
          <p:nvPr/>
        </p:nvSpPr>
        <p:spPr>
          <a:xfrm>
            <a:off x="11641138" y="5738813"/>
            <a:ext cx="177800" cy="23177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25 Flecha abajo"/>
          <p:cNvSpPr/>
          <p:nvPr/>
        </p:nvSpPr>
        <p:spPr>
          <a:xfrm flipV="1">
            <a:off x="11641138" y="3006725"/>
            <a:ext cx="177800" cy="22701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25 Flecha abajo"/>
          <p:cNvSpPr/>
          <p:nvPr/>
        </p:nvSpPr>
        <p:spPr>
          <a:xfrm flipV="1">
            <a:off x="11641138" y="5334000"/>
            <a:ext cx="177800" cy="22701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2397125" y="6488113"/>
            <a:ext cx="9794875" cy="369887"/>
          </a:xfrm>
          <a:prstGeom prst="rect">
            <a:avLst/>
          </a:prstGeom>
        </p:spPr>
        <p:txBody>
          <a:bodyPr>
            <a:spAutoFit/>
          </a:bodyPr>
          <a:lstStyle/>
          <a:p>
            <a:pPr algn="r" fontAlgn="auto">
              <a:spcBef>
                <a:spcPts val="0"/>
              </a:spcBef>
              <a:spcAft>
                <a:spcPts val="0"/>
              </a:spcAft>
              <a:defRPr/>
            </a:pPr>
            <a:r>
              <a:rPr lang="pt-BR" dirty="0" err="1">
                <a:solidFill>
                  <a:schemeClr val="bg1">
                    <a:lumMod val="75000"/>
                  </a:schemeClr>
                </a:solidFill>
                <a:latin typeface="+mn-lt"/>
                <a:cs typeface="+mn-cs"/>
              </a:rPr>
              <a:t>Ventilation</a:t>
            </a:r>
            <a:r>
              <a:rPr lang="pt-BR" dirty="0">
                <a:solidFill>
                  <a:schemeClr val="bg1">
                    <a:lumMod val="75000"/>
                  </a:schemeClr>
                </a:solidFill>
                <a:latin typeface="+mn-lt"/>
                <a:cs typeface="+mn-cs"/>
              </a:rPr>
              <a:t> in </a:t>
            </a:r>
            <a:r>
              <a:rPr lang="pt-BR" dirty="0" err="1">
                <a:solidFill>
                  <a:schemeClr val="bg1">
                    <a:lumMod val="75000"/>
                  </a:schemeClr>
                </a:solidFill>
                <a:latin typeface="+mn-lt"/>
                <a:cs typeface="+mn-cs"/>
              </a:rPr>
              <a:t>Extremely</a:t>
            </a:r>
            <a:r>
              <a:rPr lang="pt-BR" dirty="0">
                <a:solidFill>
                  <a:schemeClr val="bg1">
                    <a:lumMod val="75000"/>
                  </a:schemeClr>
                </a:solidFill>
                <a:latin typeface="+mn-lt"/>
                <a:cs typeface="+mn-cs"/>
              </a:rPr>
              <a:t> </a:t>
            </a:r>
            <a:r>
              <a:rPr lang="pt-BR" dirty="0" err="1">
                <a:solidFill>
                  <a:schemeClr val="bg1">
                    <a:lumMod val="75000"/>
                  </a:schemeClr>
                </a:solidFill>
                <a:latin typeface="+mn-lt"/>
                <a:cs typeface="+mn-cs"/>
              </a:rPr>
              <a:t>Preterm</a:t>
            </a:r>
            <a:r>
              <a:rPr lang="pt-BR" dirty="0">
                <a:solidFill>
                  <a:schemeClr val="bg1">
                    <a:lumMod val="75000"/>
                  </a:schemeClr>
                </a:solidFill>
                <a:latin typeface="+mn-lt"/>
                <a:cs typeface="+mn-cs"/>
              </a:rPr>
              <a:t> </a:t>
            </a:r>
            <a:r>
              <a:rPr lang="pt-BR" dirty="0" err="1">
                <a:solidFill>
                  <a:schemeClr val="bg1">
                    <a:lumMod val="75000"/>
                  </a:schemeClr>
                </a:solidFill>
                <a:latin typeface="+mn-lt"/>
                <a:cs typeface="+mn-cs"/>
              </a:rPr>
              <a:t>Infants</a:t>
            </a:r>
            <a:r>
              <a:rPr lang="pt-BR" dirty="0">
                <a:solidFill>
                  <a:schemeClr val="bg1">
                    <a:lumMod val="75000"/>
                  </a:schemeClr>
                </a:solidFill>
                <a:latin typeface="+mn-lt"/>
                <a:cs typeface="+mn-cs"/>
              </a:rPr>
              <a:t> </a:t>
            </a:r>
            <a:r>
              <a:rPr lang="pt-BR" dirty="0" err="1">
                <a:solidFill>
                  <a:schemeClr val="bg1">
                    <a:lumMod val="75000"/>
                  </a:schemeClr>
                </a:solidFill>
                <a:latin typeface="+mn-lt"/>
                <a:cs typeface="+mn-cs"/>
              </a:rPr>
              <a:t>and</a:t>
            </a:r>
            <a:r>
              <a:rPr lang="pt-BR" dirty="0">
                <a:solidFill>
                  <a:schemeClr val="bg1">
                    <a:lumMod val="75000"/>
                  </a:schemeClr>
                </a:solidFill>
                <a:latin typeface="+mn-lt"/>
                <a:cs typeface="+mn-cs"/>
              </a:rPr>
              <a:t> </a:t>
            </a:r>
            <a:r>
              <a:rPr lang="pt-BR" dirty="0" err="1">
                <a:solidFill>
                  <a:schemeClr val="bg1">
                    <a:lumMod val="75000"/>
                  </a:schemeClr>
                </a:solidFill>
                <a:latin typeface="+mn-lt"/>
                <a:cs typeface="+mn-cs"/>
              </a:rPr>
              <a:t>Respiratory</a:t>
            </a:r>
            <a:r>
              <a:rPr lang="pt-BR" dirty="0">
                <a:solidFill>
                  <a:schemeClr val="bg1">
                    <a:lumMod val="75000"/>
                  </a:schemeClr>
                </a:solidFill>
                <a:latin typeface="+mn-lt"/>
                <a:cs typeface="+mn-cs"/>
              </a:rPr>
              <a:t> </a:t>
            </a:r>
            <a:r>
              <a:rPr lang="pt-BR" dirty="0" err="1">
                <a:solidFill>
                  <a:schemeClr val="bg1">
                    <a:lumMod val="75000"/>
                  </a:schemeClr>
                </a:solidFill>
                <a:latin typeface="+mn-lt"/>
                <a:cs typeface="+mn-cs"/>
              </a:rPr>
              <a:t>Function</a:t>
            </a:r>
            <a:r>
              <a:rPr lang="pt-BR" dirty="0">
                <a:solidFill>
                  <a:schemeClr val="bg1">
                    <a:lumMod val="75000"/>
                  </a:schemeClr>
                </a:solidFill>
                <a:latin typeface="+mn-lt"/>
                <a:cs typeface="+mn-cs"/>
              </a:rPr>
              <a:t> </a:t>
            </a:r>
            <a:r>
              <a:rPr lang="pt-BR" dirty="0" err="1">
                <a:solidFill>
                  <a:schemeClr val="bg1">
                    <a:lumMod val="75000"/>
                  </a:schemeClr>
                </a:solidFill>
                <a:latin typeface="+mn-lt"/>
                <a:cs typeface="+mn-cs"/>
              </a:rPr>
              <a:t>at</a:t>
            </a:r>
            <a:r>
              <a:rPr lang="pt-BR" dirty="0">
                <a:solidFill>
                  <a:schemeClr val="bg1">
                    <a:lumMod val="75000"/>
                  </a:schemeClr>
                </a:solidFill>
                <a:latin typeface="+mn-lt"/>
                <a:cs typeface="+mn-cs"/>
              </a:rPr>
              <a:t> 8 </a:t>
            </a:r>
            <a:r>
              <a:rPr lang="pt-BR" dirty="0" err="1">
                <a:solidFill>
                  <a:schemeClr val="bg1">
                    <a:lumMod val="75000"/>
                  </a:schemeClr>
                </a:solidFill>
                <a:latin typeface="+mn-lt"/>
                <a:cs typeface="+mn-cs"/>
              </a:rPr>
              <a:t>Years</a:t>
            </a:r>
            <a:r>
              <a:rPr lang="pt-BR" dirty="0">
                <a:solidFill>
                  <a:schemeClr val="bg1">
                    <a:lumMod val="75000"/>
                  </a:schemeClr>
                </a:solidFill>
                <a:latin typeface="+mn-lt"/>
                <a:cs typeface="+mn-cs"/>
              </a:rPr>
              <a:t>. Doyle et al.</a:t>
            </a:r>
            <a:endParaRPr lang="es-ES" dirty="0">
              <a:solidFill>
                <a:schemeClr val="bg1">
                  <a:lumMod val="75000"/>
                </a:schemeClr>
              </a:solidFill>
              <a:latin typeface="+mn-lt"/>
              <a:cs typeface="+mn-cs"/>
            </a:endParaRPr>
          </a:p>
        </p:txBody>
      </p:sp>
      <p:sp>
        <p:nvSpPr>
          <p:cNvPr id="7" name="1 Título"/>
          <p:cNvSpPr txBox="1">
            <a:spLocks/>
          </p:cNvSpPr>
          <p:nvPr/>
        </p:nvSpPr>
        <p:spPr bwMode="auto">
          <a:xfrm>
            <a:off x="977900" y="176213"/>
            <a:ext cx="10972800" cy="1143000"/>
          </a:xfrm>
          <a:prstGeom prst="rect">
            <a:avLst/>
          </a:prstGeom>
          <a:noFill/>
          <a:ln w="9525">
            <a:noFill/>
            <a:miter lim="800000"/>
            <a:headEnd/>
            <a:tailEnd/>
          </a:ln>
        </p:spPr>
        <p:txBody>
          <a:bodyPr anchor="ctr">
            <a:normAutofit/>
          </a:bodyPr>
          <a:lstStyle/>
          <a:p>
            <a:pPr algn="r" fontAlgn="auto">
              <a:spcAft>
                <a:spcPts val="0"/>
              </a:spcAft>
              <a:defRPr/>
            </a:pPr>
            <a:r>
              <a:rPr lang="es-ES" sz="2800" dirty="0">
                <a:solidFill>
                  <a:srgbClr val="0033CC"/>
                </a:solidFill>
                <a:latin typeface="+mj-lt"/>
                <a:ea typeface="+mj-ea"/>
                <a:cs typeface="+mj-cs"/>
              </a:rPr>
              <a:t>Resultados</a:t>
            </a:r>
            <a:r>
              <a:rPr lang="es-ES" sz="3600" dirty="0">
                <a:solidFill>
                  <a:schemeClr val="accent1">
                    <a:lumMod val="75000"/>
                  </a:schemeClr>
                </a:solidFill>
                <a:latin typeface="+mj-lt"/>
                <a:ea typeface="+mj-ea"/>
                <a:cs typeface="+mj-cs"/>
              </a:rPr>
              <a:t> </a:t>
            </a:r>
          </a:p>
        </p:txBody>
      </p:sp>
      <p:sp>
        <p:nvSpPr>
          <p:cNvPr id="14344" name="CaixaDeTexto 7"/>
          <p:cNvSpPr txBox="1">
            <a:spLocks noChangeArrowheads="1"/>
          </p:cNvSpPr>
          <p:nvPr/>
        </p:nvSpPr>
        <p:spPr bwMode="auto">
          <a:xfrm>
            <a:off x="119063" y="141288"/>
            <a:ext cx="11180762" cy="584200"/>
          </a:xfrm>
          <a:prstGeom prst="rect">
            <a:avLst/>
          </a:prstGeom>
          <a:noFill/>
          <a:ln w="9525">
            <a:noFill/>
            <a:miter lim="800000"/>
            <a:headEnd/>
            <a:tailEnd/>
          </a:ln>
        </p:spPr>
        <p:txBody>
          <a:bodyPr wrap="none">
            <a:spAutoFit/>
          </a:bodyPr>
          <a:lstStyle/>
          <a:p>
            <a:pPr algn="ctr"/>
            <a:r>
              <a:rPr lang="pt-BR" sz="1600" b="1">
                <a:solidFill>
                  <a:srgbClr val="0033CC"/>
                </a:solidFill>
              </a:rPr>
              <a:t>Tabela 1.Características perinatais e duração média da assistência ventilatória assistida e terapia com o oxigênio</a:t>
            </a:r>
          </a:p>
          <a:p>
            <a:pPr algn="ctr"/>
            <a:r>
              <a:rPr lang="pt-BR" sz="1600" b="1">
                <a:solidFill>
                  <a:srgbClr val="0033CC"/>
                </a:solidFill>
              </a:rPr>
              <a:t> as crianças que sobreviveram aos 8 anos de idade em cada período entre</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1235075" y="869950"/>
            <a:ext cx="10596563" cy="1752600"/>
          </a:xfrm>
          <a:ln>
            <a:solidFill>
              <a:schemeClr val="bg2">
                <a:lumMod val="10000"/>
              </a:schemeClr>
            </a:solidFill>
          </a:ln>
        </p:spPr>
        <p:txBody>
          <a:bodyPr/>
          <a:lstStyle/>
          <a:p>
            <a:pPr algn="l" eaLnBrk="1" hangingPunct="1">
              <a:defRPr/>
            </a:pPr>
            <a:r>
              <a:rPr lang="pt-PT" b="1" dirty="0" smtClean="0">
                <a:solidFill>
                  <a:schemeClr val="tx1"/>
                </a:solidFill>
              </a:rPr>
              <a:t>Outras características perinatais foram semelhantes entre os três períodos, com as seguintes exceções: </a:t>
            </a:r>
          </a:p>
          <a:p>
            <a:pPr algn="l" eaLnBrk="1" hangingPunct="1">
              <a:defRPr/>
            </a:pPr>
            <a:r>
              <a:rPr lang="pt-PT" b="1" dirty="0" smtClean="0">
                <a:solidFill>
                  <a:schemeClr val="tx1"/>
                </a:solidFill>
              </a:rPr>
              <a:t>    -houve menos nascimentos múltiplos em 2005 do que em 1991-1992, </a:t>
            </a:r>
          </a:p>
          <a:p>
            <a:pPr algn="l" eaLnBrk="1" hangingPunct="1">
              <a:defRPr/>
            </a:pPr>
            <a:r>
              <a:rPr lang="pt-PT" b="1" dirty="0" smtClean="0">
                <a:solidFill>
                  <a:schemeClr val="tx1"/>
                </a:solidFill>
              </a:rPr>
              <a:t>    -peso ao nascer e os escores z para o peso ao nascer foram menores em 1997 do que em 2005.</a:t>
            </a:r>
          </a:p>
          <a:p>
            <a:pPr eaLnBrk="1" hangingPunct="1">
              <a:defRPr/>
            </a:pPr>
            <a:r>
              <a:rPr lang="pt-PT" b="1" dirty="0" smtClean="0">
                <a:solidFill>
                  <a:srgbClr val="FF0000"/>
                </a:solidFill>
              </a:rPr>
              <a:t>As durações médias de toda ventilação assistida aumentaram substancialmente ao longo do tempo, principalmente por causa de um grande aumento na duração média da CPAP nasal, dado o declínio da duração da ventilação endotraqueal </a:t>
            </a:r>
            <a:r>
              <a:rPr lang="pt-PT" dirty="0" smtClean="0">
                <a:solidFill>
                  <a:srgbClr val="0033CC"/>
                </a:solidFill>
              </a:rPr>
              <a:t>(Tabela 1)</a:t>
            </a:r>
            <a:endParaRPr lang="pt-BR" dirty="0">
              <a:solidFill>
                <a:srgbClr val="0033CC"/>
              </a:solidFill>
            </a:endParaRPr>
          </a:p>
        </p:txBody>
      </p:sp>
      <p:sp>
        <p:nvSpPr>
          <p:cNvPr id="4" name="1 Título"/>
          <p:cNvSpPr txBox="1">
            <a:spLocks/>
          </p:cNvSpPr>
          <p:nvPr/>
        </p:nvSpPr>
        <p:spPr bwMode="auto">
          <a:xfrm>
            <a:off x="738188" y="0"/>
            <a:ext cx="10972800" cy="1143000"/>
          </a:xfrm>
          <a:prstGeom prst="rect">
            <a:avLst/>
          </a:prstGeom>
          <a:noFill/>
          <a:ln w="9525">
            <a:noFill/>
            <a:miter lim="800000"/>
            <a:headEnd/>
            <a:tailEnd/>
          </a:ln>
        </p:spPr>
        <p:txBody>
          <a:bodyPr anchor="ctr">
            <a:normAutofit/>
          </a:bodyPr>
          <a:lstStyle/>
          <a:p>
            <a:pPr algn="r" fontAlgn="auto">
              <a:spcAft>
                <a:spcPts val="0"/>
              </a:spcAft>
              <a:defRPr/>
            </a:pPr>
            <a:r>
              <a:rPr lang="es-ES" sz="3600" dirty="0">
                <a:solidFill>
                  <a:srgbClr val="0033CC"/>
                </a:solidFill>
                <a:latin typeface="+mj-lt"/>
                <a:ea typeface="+mj-ea"/>
                <a:cs typeface="+mj-cs"/>
              </a:rPr>
              <a:t>Resultados</a:t>
            </a:r>
            <a:r>
              <a:rPr lang="es-ES" sz="3600" dirty="0">
                <a:solidFill>
                  <a:schemeClr val="accent1">
                    <a:lumMod val="75000"/>
                  </a:schemeClr>
                </a:solidFill>
                <a:latin typeface="+mj-lt"/>
                <a:ea typeface="+mj-ea"/>
                <a:cs typeface="+mj-cs"/>
              </a:rPr>
              <a:t>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Figure"/>
          <p:cNvPicPr>
            <a:picLocks noChangeAspect="1" noChangeArrowheads="1"/>
          </p:cNvPicPr>
          <p:nvPr/>
        </p:nvPicPr>
        <p:blipFill>
          <a:blip r:embed="rId2"/>
          <a:srcRect b="62843"/>
          <a:stretch>
            <a:fillRect/>
          </a:stretch>
        </p:blipFill>
        <p:spPr bwMode="auto">
          <a:xfrm>
            <a:off x="306388" y="868363"/>
            <a:ext cx="11687175" cy="5222875"/>
          </a:xfrm>
          <a:prstGeom prst="rect">
            <a:avLst/>
          </a:prstGeom>
          <a:noFill/>
          <a:ln w="9525">
            <a:noFill/>
            <a:miter lim="800000"/>
            <a:headEnd/>
            <a:tailEnd/>
          </a:ln>
        </p:spPr>
      </p:pic>
      <p:sp>
        <p:nvSpPr>
          <p:cNvPr id="5" name="4 Rectángulo"/>
          <p:cNvSpPr/>
          <p:nvPr/>
        </p:nvSpPr>
        <p:spPr>
          <a:xfrm>
            <a:off x="6599238" y="2952750"/>
            <a:ext cx="974725" cy="766763"/>
          </a:xfrm>
          <a:prstGeom prst="rect">
            <a:avLst/>
          </a:prstGeom>
          <a:noFill/>
          <a:ln w="31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10490200" y="2944813"/>
            <a:ext cx="1063625" cy="766762"/>
          </a:xfrm>
          <a:prstGeom prst="rect">
            <a:avLst/>
          </a:prstGeom>
          <a:noFill/>
          <a:ln w="31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Rectángulo"/>
          <p:cNvSpPr/>
          <p:nvPr/>
        </p:nvSpPr>
        <p:spPr>
          <a:xfrm>
            <a:off x="461963" y="6240463"/>
            <a:ext cx="2133600" cy="415925"/>
          </a:xfrm>
          <a:prstGeom prst="rect">
            <a:avLst/>
          </a:prstGeom>
          <a:noFill/>
          <a:ln w="31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s-ES" sz="1600" dirty="0">
                <a:solidFill>
                  <a:schemeClr val="tx1"/>
                </a:solidFill>
              </a:rPr>
              <a:t>P &lt;0,05 </a:t>
            </a:r>
            <a:r>
              <a:rPr lang="es-ES" sz="1600" dirty="0" err="1">
                <a:solidFill>
                  <a:schemeClr val="tx1"/>
                </a:solidFill>
              </a:rPr>
              <a:t>intergrupos</a:t>
            </a:r>
            <a:endParaRPr lang="es-ES" sz="1600" dirty="0">
              <a:solidFill>
                <a:schemeClr val="tx1"/>
              </a:solidFill>
            </a:endParaRPr>
          </a:p>
        </p:txBody>
      </p:sp>
      <p:sp>
        <p:nvSpPr>
          <p:cNvPr id="20" name="19 Rectángulo"/>
          <p:cNvSpPr/>
          <p:nvPr/>
        </p:nvSpPr>
        <p:spPr>
          <a:xfrm>
            <a:off x="8505825" y="4127500"/>
            <a:ext cx="3048000" cy="317500"/>
          </a:xfrm>
          <a:prstGeom prst="rect">
            <a:avLst/>
          </a:prstGeom>
          <a:noFill/>
          <a:ln w="31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Rectángulo"/>
          <p:cNvSpPr/>
          <p:nvPr/>
        </p:nvSpPr>
        <p:spPr>
          <a:xfrm>
            <a:off x="6610350" y="5349875"/>
            <a:ext cx="1079500" cy="296863"/>
          </a:xfrm>
          <a:prstGeom prst="rect">
            <a:avLst/>
          </a:prstGeom>
          <a:noFill/>
          <a:ln w="31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Rectángulo"/>
          <p:cNvSpPr/>
          <p:nvPr/>
        </p:nvSpPr>
        <p:spPr>
          <a:xfrm>
            <a:off x="10450513" y="5367338"/>
            <a:ext cx="1131887" cy="279400"/>
          </a:xfrm>
          <a:prstGeom prst="rect">
            <a:avLst/>
          </a:prstGeom>
          <a:noFill/>
          <a:ln w="31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Rectángulo"/>
          <p:cNvSpPr/>
          <p:nvPr/>
        </p:nvSpPr>
        <p:spPr>
          <a:xfrm>
            <a:off x="6599238" y="5716588"/>
            <a:ext cx="4983162" cy="312737"/>
          </a:xfrm>
          <a:prstGeom prst="rect">
            <a:avLst/>
          </a:prstGeom>
          <a:noFill/>
          <a:ln w="31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Rectángulo"/>
          <p:cNvSpPr/>
          <p:nvPr/>
        </p:nvSpPr>
        <p:spPr>
          <a:xfrm>
            <a:off x="8505825" y="4918075"/>
            <a:ext cx="3048000" cy="309563"/>
          </a:xfrm>
          <a:prstGeom prst="rect">
            <a:avLst/>
          </a:prstGeom>
          <a:noFill/>
          <a:ln w="31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cxnSp>
        <p:nvCxnSpPr>
          <p:cNvPr id="3" name="2 Conector recto"/>
          <p:cNvCxnSpPr/>
          <p:nvPr/>
        </p:nvCxnSpPr>
        <p:spPr>
          <a:xfrm>
            <a:off x="306388" y="6091238"/>
            <a:ext cx="11687175" cy="0"/>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3" name="5 Rectángulo"/>
          <p:cNvSpPr/>
          <p:nvPr/>
        </p:nvSpPr>
        <p:spPr>
          <a:xfrm>
            <a:off x="2397125" y="6488113"/>
            <a:ext cx="9794875" cy="369887"/>
          </a:xfrm>
          <a:prstGeom prst="rect">
            <a:avLst/>
          </a:prstGeom>
        </p:spPr>
        <p:txBody>
          <a:bodyPr>
            <a:spAutoFit/>
          </a:bodyPr>
          <a:lstStyle/>
          <a:p>
            <a:pPr algn="r" fontAlgn="auto">
              <a:spcBef>
                <a:spcPts val="0"/>
              </a:spcBef>
              <a:spcAft>
                <a:spcPts val="0"/>
              </a:spcAft>
              <a:defRPr/>
            </a:pPr>
            <a:r>
              <a:rPr lang="pt-BR" dirty="0" err="1">
                <a:solidFill>
                  <a:schemeClr val="bg1">
                    <a:lumMod val="75000"/>
                  </a:schemeClr>
                </a:solidFill>
                <a:latin typeface="+mn-lt"/>
                <a:cs typeface="+mn-cs"/>
              </a:rPr>
              <a:t>Ventilation</a:t>
            </a:r>
            <a:r>
              <a:rPr lang="pt-BR" dirty="0">
                <a:solidFill>
                  <a:schemeClr val="bg1">
                    <a:lumMod val="75000"/>
                  </a:schemeClr>
                </a:solidFill>
                <a:latin typeface="+mn-lt"/>
                <a:cs typeface="+mn-cs"/>
              </a:rPr>
              <a:t> in </a:t>
            </a:r>
            <a:r>
              <a:rPr lang="pt-BR" dirty="0" err="1">
                <a:solidFill>
                  <a:schemeClr val="bg1">
                    <a:lumMod val="75000"/>
                  </a:schemeClr>
                </a:solidFill>
                <a:latin typeface="+mn-lt"/>
                <a:cs typeface="+mn-cs"/>
              </a:rPr>
              <a:t>Extremely</a:t>
            </a:r>
            <a:r>
              <a:rPr lang="pt-BR" dirty="0">
                <a:solidFill>
                  <a:schemeClr val="bg1">
                    <a:lumMod val="75000"/>
                  </a:schemeClr>
                </a:solidFill>
                <a:latin typeface="+mn-lt"/>
                <a:cs typeface="+mn-cs"/>
              </a:rPr>
              <a:t> </a:t>
            </a:r>
            <a:r>
              <a:rPr lang="pt-BR" dirty="0" err="1">
                <a:solidFill>
                  <a:schemeClr val="bg1">
                    <a:lumMod val="75000"/>
                  </a:schemeClr>
                </a:solidFill>
                <a:latin typeface="+mn-lt"/>
                <a:cs typeface="+mn-cs"/>
              </a:rPr>
              <a:t>Preterm</a:t>
            </a:r>
            <a:r>
              <a:rPr lang="pt-BR" dirty="0">
                <a:solidFill>
                  <a:schemeClr val="bg1">
                    <a:lumMod val="75000"/>
                  </a:schemeClr>
                </a:solidFill>
                <a:latin typeface="+mn-lt"/>
                <a:cs typeface="+mn-cs"/>
              </a:rPr>
              <a:t> </a:t>
            </a:r>
            <a:r>
              <a:rPr lang="pt-BR" dirty="0" err="1">
                <a:solidFill>
                  <a:schemeClr val="bg1">
                    <a:lumMod val="75000"/>
                  </a:schemeClr>
                </a:solidFill>
                <a:latin typeface="+mn-lt"/>
                <a:cs typeface="+mn-cs"/>
              </a:rPr>
              <a:t>Infants</a:t>
            </a:r>
            <a:r>
              <a:rPr lang="pt-BR" dirty="0">
                <a:solidFill>
                  <a:schemeClr val="bg1">
                    <a:lumMod val="75000"/>
                  </a:schemeClr>
                </a:solidFill>
                <a:latin typeface="+mn-lt"/>
                <a:cs typeface="+mn-cs"/>
              </a:rPr>
              <a:t> </a:t>
            </a:r>
            <a:r>
              <a:rPr lang="pt-BR" dirty="0" err="1">
                <a:solidFill>
                  <a:schemeClr val="bg1">
                    <a:lumMod val="75000"/>
                  </a:schemeClr>
                </a:solidFill>
                <a:latin typeface="+mn-lt"/>
                <a:cs typeface="+mn-cs"/>
              </a:rPr>
              <a:t>and</a:t>
            </a:r>
            <a:r>
              <a:rPr lang="pt-BR" dirty="0">
                <a:solidFill>
                  <a:schemeClr val="bg1">
                    <a:lumMod val="75000"/>
                  </a:schemeClr>
                </a:solidFill>
                <a:latin typeface="+mn-lt"/>
                <a:cs typeface="+mn-cs"/>
              </a:rPr>
              <a:t> </a:t>
            </a:r>
            <a:r>
              <a:rPr lang="pt-BR" dirty="0" err="1">
                <a:solidFill>
                  <a:schemeClr val="bg1">
                    <a:lumMod val="75000"/>
                  </a:schemeClr>
                </a:solidFill>
                <a:latin typeface="+mn-lt"/>
                <a:cs typeface="+mn-cs"/>
              </a:rPr>
              <a:t>Respiratory</a:t>
            </a:r>
            <a:r>
              <a:rPr lang="pt-BR" dirty="0">
                <a:solidFill>
                  <a:schemeClr val="bg1">
                    <a:lumMod val="75000"/>
                  </a:schemeClr>
                </a:solidFill>
                <a:latin typeface="+mn-lt"/>
                <a:cs typeface="+mn-cs"/>
              </a:rPr>
              <a:t> </a:t>
            </a:r>
            <a:r>
              <a:rPr lang="pt-BR" dirty="0" err="1">
                <a:solidFill>
                  <a:schemeClr val="bg1">
                    <a:lumMod val="75000"/>
                  </a:schemeClr>
                </a:solidFill>
                <a:latin typeface="+mn-lt"/>
                <a:cs typeface="+mn-cs"/>
              </a:rPr>
              <a:t>Function</a:t>
            </a:r>
            <a:r>
              <a:rPr lang="pt-BR" dirty="0">
                <a:solidFill>
                  <a:schemeClr val="bg1">
                    <a:lumMod val="75000"/>
                  </a:schemeClr>
                </a:solidFill>
                <a:latin typeface="+mn-lt"/>
                <a:cs typeface="+mn-cs"/>
              </a:rPr>
              <a:t> </a:t>
            </a:r>
            <a:r>
              <a:rPr lang="pt-BR" dirty="0" err="1">
                <a:solidFill>
                  <a:schemeClr val="bg1">
                    <a:lumMod val="75000"/>
                  </a:schemeClr>
                </a:solidFill>
                <a:latin typeface="+mn-lt"/>
                <a:cs typeface="+mn-cs"/>
              </a:rPr>
              <a:t>at</a:t>
            </a:r>
            <a:r>
              <a:rPr lang="pt-BR" dirty="0">
                <a:solidFill>
                  <a:schemeClr val="bg1">
                    <a:lumMod val="75000"/>
                  </a:schemeClr>
                </a:solidFill>
                <a:latin typeface="+mn-lt"/>
                <a:cs typeface="+mn-cs"/>
              </a:rPr>
              <a:t> 8 </a:t>
            </a:r>
            <a:r>
              <a:rPr lang="pt-BR" dirty="0" err="1">
                <a:solidFill>
                  <a:schemeClr val="bg1">
                    <a:lumMod val="75000"/>
                  </a:schemeClr>
                </a:solidFill>
                <a:latin typeface="+mn-lt"/>
                <a:cs typeface="+mn-cs"/>
              </a:rPr>
              <a:t>Years</a:t>
            </a:r>
            <a:r>
              <a:rPr lang="pt-BR" dirty="0">
                <a:solidFill>
                  <a:schemeClr val="bg1">
                    <a:lumMod val="75000"/>
                  </a:schemeClr>
                </a:solidFill>
                <a:latin typeface="+mn-lt"/>
                <a:cs typeface="+mn-cs"/>
              </a:rPr>
              <a:t>. Doyle et al.</a:t>
            </a:r>
            <a:endParaRPr lang="es-ES" dirty="0">
              <a:solidFill>
                <a:schemeClr val="bg1">
                  <a:lumMod val="75000"/>
                </a:schemeClr>
              </a:solidFill>
              <a:latin typeface="+mn-lt"/>
              <a:cs typeface="+mn-cs"/>
            </a:endParaRPr>
          </a:p>
        </p:txBody>
      </p:sp>
      <p:sp>
        <p:nvSpPr>
          <p:cNvPr id="14" name="1 Título"/>
          <p:cNvSpPr txBox="1">
            <a:spLocks/>
          </p:cNvSpPr>
          <p:nvPr/>
        </p:nvSpPr>
        <p:spPr bwMode="auto">
          <a:xfrm>
            <a:off x="593725" y="-184150"/>
            <a:ext cx="10972800" cy="1143000"/>
          </a:xfrm>
          <a:prstGeom prst="rect">
            <a:avLst/>
          </a:prstGeom>
          <a:noFill/>
          <a:ln w="9525">
            <a:noFill/>
            <a:miter lim="800000"/>
            <a:headEnd/>
            <a:tailEnd/>
          </a:ln>
        </p:spPr>
        <p:txBody>
          <a:bodyPr anchor="ctr">
            <a:normAutofit/>
          </a:bodyPr>
          <a:lstStyle/>
          <a:p>
            <a:pPr algn="r" fontAlgn="auto">
              <a:spcAft>
                <a:spcPts val="0"/>
              </a:spcAft>
              <a:defRPr/>
            </a:pPr>
            <a:r>
              <a:rPr lang="es-ES" sz="2800" dirty="0">
                <a:solidFill>
                  <a:srgbClr val="0033CC"/>
                </a:solidFill>
                <a:latin typeface="+mj-lt"/>
                <a:ea typeface="+mj-ea"/>
                <a:cs typeface="+mj-cs"/>
              </a:rPr>
              <a:t>Resultados</a:t>
            </a:r>
            <a:r>
              <a:rPr lang="es-ES" sz="2800" dirty="0">
                <a:solidFill>
                  <a:schemeClr val="accent1">
                    <a:lumMod val="75000"/>
                  </a:schemeClr>
                </a:solidFill>
                <a:latin typeface="+mj-lt"/>
                <a:ea typeface="+mj-ea"/>
                <a:cs typeface="+mj-cs"/>
              </a:rPr>
              <a:t> </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Título"/>
          <p:cNvSpPr>
            <a:spLocks noGrp="1"/>
          </p:cNvSpPr>
          <p:nvPr>
            <p:ph type="title"/>
          </p:nvPr>
        </p:nvSpPr>
        <p:spPr/>
        <p:txBody>
          <a:bodyPr/>
          <a:lstStyle/>
          <a:p>
            <a:pPr eaLnBrk="1" hangingPunct="1"/>
            <a:endParaRPr lang="es-ES" smtClean="0"/>
          </a:p>
        </p:txBody>
      </p:sp>
      <p:sp>
        <p:nvSpPr>
          <p:cNvPr id="17411" name="2 Marcador de contenido"/>
          <p:cNvSpPr>
            <a:spLocks noGrp="1"/>
          </p:cNvSpPr>
          <p:nvPr>
            <p:ph idx="1"/>
          </p:nvPr>
        </p:nvSpPr>
        <p:spPr/>
        <p:txBody>
          <a:bodyPr/>
          <a:lstStyle/>
          <a:p>
            <a:pPr eaLnBrk="1" hangingPunct="1"/>
            <a:endParaRPr lang="es-ES" smtClean="0"/>
          </a:p>
        </p:txBody>
      </p:sp>
      <p:pic>
        <p:nvPicPr>
          <p:cNvPr id="17412" name="Picture 2" descr="Figure"/>
          <p:cNvPicPr>
            <a:picLocks noChangeAspect="1" noChangeArrowheads="1"/>
          </p:cNvPicPr>
          <p:nvPr/>
        </p:nvPicPr>
        <p:blipFill>
          <a:blip r:embed="rId2"/>
          <a:srcRect t="37070" b="11514"/>
          <a:stretch>
            <a:fillRect/>
          </a:stretch>
        </p:blipFill>
        <p:spPr bwMode="auto">
          <a:xfrm>
            <a:off x="184150" y="276225"/>
            <a:ext cx="11687175" cy="6573838"/>
          </a:xfrm>
          <a:prstGeom prst="rect">
            <a:avLst/>
          </a:prstGeom>
          <a:noFill/>
          <a:ln w="9525">
            <a:noFill/>
            <a:miter lim="800000"/>
            <a:headEnd/>
            <a:tailEnd/>
          </a:ln>
        </p:spPr>
      </p:pic>
      <p:sp>
        <p:nvSpPr>
          <p:cNvPr id="6" name="5 Rectángulo"/>
          <p:cNvSpPr/>
          <p:nvPr/>
        </p:nvSpPr>
        <p:spPr>
          <a:xfrm>
            <a:off x="6361113" y="1733550"/>
            <a:ext cx="1189037" cy="296863"/>
          </a:xfrm>
          <a:prstGeom prst="rect">
            <a:avLst/>
          </a:prstGeom>
          <a:noFill/>
          <a:ln w="31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10164763" y="1733550"/>
            <a:ext cx="1270000" cy="280988"/>
          </a:xfrm>
          <a:prstGeom prst="rect">
            <a:avLst/>
          </a:prstGeom>
          <a:noFill/>
          <a:ln w="31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6532563" y="4584700"/>
            <a:ext cx="4902200" cy="369888"/>
          </a:xfrm>
          <a:prstGeom prst="rect">
            <a:avLst/>
          </a:prstGeom>
          <a:noFill/>
          <a:ln w="31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8307388" y="6330950"/>
            <a:ext cx="3127375" cy="428625"/>
          </a:xfrm>
          <a:prstGeom prst="rect">
            <a:avLst/>
          </a:prstGeom>
          <a:noFill/>
          <a:ln w="31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7417" name="Picture 2"/>
          <p:cNvPicPr>
            <a:picLocks noChangeAspect="1" noChangeArrowheads="1"/>
          </p:cNvPicPr>
          <p:nvPr/>
        </p:nvPicPr>
        <p:blipFill>
          <a:blip r:embed="rId3"/>
          <a:srcRect/>
          <a:stretch>
            <a:fillRect/>
          </a:stretch>
        </p:blipFill>
        <p:spPr bwMode="auto">
          <a:xfrm>
            <a:off x="6361113" y="123825"/>
            <a:ext cx="5216525" cy="506413"/>
          </a:xfrm>
          <a:prstGeom prst="rect">
            <a:avLst/>
          </a:prstGeom>
          <a:noFill/>
          <a:ln w="9525">
            <a:noFill/>
            <a:miter lim="800000"/>
            <a:headEnd/>
            <a:tailEnd/>
          </a:ln>
        </p:spPr>
      </p:pic>
      <p:sp>
        <p:nvSpPr>
          <p:cNvPr id="17418" name="CaixaDeTexto 10"/>
          <p:cNvSpPr txBox="1">
            <a:spLocks noChangeArrowheads="1"/>
          </p:cNvSpPr>
          <p:nvPr/>
        </p:nvSpPr>
        <p:spPr bwMode="auto">
          <a:xfrm>
            <a:off x="0" y="0"/>
            <a:ext cx="928688" cy="369888"/>
          </a:xfrm>
          <a:prstGeom prst="rect">
            <a:avLst/>
          </a:prstGeom>
          <a:noFill/>
          <a:ln w="9525">
            <a:noFill/>
            <a:miter lim="800000"/>
            <a:headEnd/>
            <a:tailEnd/>
          </a:ln>
        </p:spPr>
        <p:txBody>
          <a:bodyPr wrap="none">
            <a:spAutoFit/>
          </a:bodyPr>
          <a:lstStyle/>
          <a:p>
            <a:r>
              <a:rPr lang="pt-BR">
                <a:solidFill>
                  <a:srgbClr val="FF0000"/>
                </a:solidFill>
              </a:rPr>
              <a:t>Table 1</a:t>
            </a:r>
          </a:p>
        </p:txBody>
      </p:sp>
      <p:sp>
        <p:nvSpPr>
          <p:cNvPr id="12" name="1 Título"/>
          <p:cNvSpPr txBox="1">
            <a:spLocks/>
          </p:cNvSpPr>
          <p:nvPr/>
        </p:nvSpPr>
        <p:spPr bwMode="auto">
          <a:xfrm>
            <a:off x="-7999413" y="-371475"/>
            <a:ext cx="10972801" cy="1143000"/>
          </a:xfrm>
          <a:prstGeom prst="rect">
            <a:avLst/>
          </a:prstGeom>
          <a:noFill/>
          <a:ln w="9525">
            <a:noFill/>
            <a:miter lim="800000"/>
            <a:headEnd/>
            <a:tailEnd/>
          </a:ln>
        </p:spPr>
        <p:txBody>
          <a:bodyPr anchor="ctr">
            <a:normAutofit/>
          </a:bodyPr>
          <a:lstStyle/>
          <a:p>
            <a:pPr algn="r" fontAlgn="auto">
              <a:spcAft>
                <a:spcPts val="0"/>
              </a:spcAft>
              <a:defRPr/>
            </a:pPr>
            <a:r>
              <a:rPr lang="es-ES" sz="2400" dirty="0">
                <a:solidFill>
                  <a:srgbClr val="0033CC"/>
                </a:solidFill>
                <a:latin typeface="+mj-lt"/>
                <a:ea typeface="+mj-ea"/>
                <a:cs typeface="+mj-cs"/>
              </a:rPr>
              <a:t>Resultados</a:t>
            </a:r>
            <a:r>
              <a:rPr lang="es-ES" sz="2400" dirty="0">
                <a:solidFill>
                  <a:schemeClr val="accent1">
                    <a:lumMod val="75000"/>
                  </a:schemeClr>
                </a:solidFill>
                <a:latin typeface="+mj-lt"/>
                <a:ea typeface="+mj-ea"/>
                <a:cs typeface="+mj-cs"/>
              </a:rPr>
              <a:t> </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ubtítulo 2"/>
          <p:cNvSpPr>
            <a:spLocks noGrp="1"/>
          </p:cNvSpPr>
          <p:nvPr>
            <p:ph type="subTitle" idx="1"/>
          </p:nvPr>
        </p:nvSpPr>
        <p:spPr>
          <a:xfrm>
            <a:off x="1468438" y="588963"/>
            <a:ext cx="10313987" cy="6061075"/>
          </a:xfrm>
        </p:spPr>
        <p:txBody>
          <a:bodyPr/>
          <a:lstStyle/>
          <a:p>
            <a:pPr algn="l" eaLnBrk="1" hangingPunct="1"/>
            <a:r>
              <a:rPr lang="pt-PT" sz="2400" smtClean="0">
                <a:solidFill>
                  <a:schemeClr val="tx1"/>
                </a:solidFill>
              </a:rPr>
              <a:t>Na análise univariada, </a:t>
            </a:r>
            <a:r>
              <a:rPr lang="pt-PT" sz="2400" b="1" smtClean="0">
                <a:solidFill>
                  <a:schemeClr val="tx1"/>
                </a:solidFill>
              </a:rPr>
              <a:t>as durações médias de Ventilação assistida e CPAP nasal sozinhos foram substancialmente maior em 2005 do que em 1991-1992</a:t>
            </a:r>
            <a:r>
              <a:rPr lang="pt-PT" sz="2400" smtClean="0">
                <a:solidFill>
                  <a:schemeClr val="tx1"/>
                </a:solidFill>
              </a:rPr>
              <a:t>, enquanto apenas </a:t>
            </a:r>
            <a:r>
              <a:rPr lang="pt-PT" sz="2400" b="1" smtClean="0">
                <a:solidFill>
                  <a:schemeClr val="tx1"/>
                </a:solidFill>
              </a:rPr>
              <a:t>a duração média da CPAP nasal foi maior em 2005 do que em 1997</a:t>
            </a:r>
            <a:r>
              <a:rPr lang="pt-PT" sz="2400" smtClean="0">
                <a:solidFill>
                  <a:schemeClr val="tx1"/>
                </a:solidFill>
              </a:rPr>
              <a:t> (</a:t>
            </a:r>
            <a:r>
              <a:rPr lang="pt-PT" sz="2400" smtClean="0">
                <a:solidFill>
                  <a:srgbClr val="0033CC"/>
                </a:solidFill>
              </a:rPr>
              <a:t>Figura  2</a:t>
            </a:r>
            <a:r>
              <a:rPr lang="pt-PT" sz="2400" smtClean="0">
                <a:solidFill>
                  <a:schemeClr val="tx1"/>
                </a:solidFill>
              </a:rPr>
              <a:t>). </a:t>
            </a:r>
          </a:p>
          <a:p>
            <a:pPr algn="l" eaLnBrk="1" hangingPunct="1"/>
            <a:r>
              <a:rPr lang="pt-PT" sz="2400" smtClean="0">
                <a:solidFill>
                  <a:schemeClr val="tx1"/>
                </a:solidFill>
              </a:rPr>
              <a:t/>
            </a:r>
            <a:br>
              <a:rPr lang="pt-PT" sz="2400" smtClean="0">
                <a:solidFill>
                  <a:schemeClr val="tx1"/>
                </a:solidFill>
              </a:rPr>
            </a:br>
            <a:r>
              <a:rPr lang="pt-PT" sz="2400" smtClean="0">
                <a:solidFill>
                  <a:schemeClr val="tx1"/>
                </a:solidFill>
              </a:rPr>
              <a:t>A duração média da ventilação assistida, ventilação endotraqueal e CPAP nasal caiu e a a taxa de dependência de oxigênio às 36 semanas diminuiu com aumento da idade gestacional, enquanto </a:t>
            </a:r>
            <a:r>
              <a:rPr lang="pt-PT" sz="2400" smtClean="0">
                <a:solidFill>
                  <a:srgbClr val="FF0000"/>
                </a:solidFill>
              </a:rPr>
              <a:t>a média de durações de todas essas intervenções e </a:t>
            </a:r>
            <a:r>
              <a:rPr lang="pt-PT" sz="2400" b="1" smtClean="0">
                <a:solidFill>
                  <a:srgbClr val="FF0000"/>
                </a:solidFill>
              </a:rPr>
              <a:t>a taxa de  dependência de oxigênio foi maior entre os bebês tratados com glicocorticóides pós-natais</a:t>
            </a:r>
            <a:r>
              <a:rPr lang="pt-PT" sz="2400" smtClean="0">
                <a:solidFill>
                  <a:schemeClr val="tx1"/>
                </a:solidFill>
              </a:rPr>
              <a:t> (</a:t>
            </a:r>
            <a:r>
              <a:rPr lang="pt-PT" sz="2400" smtClean="0">
                <a:solidFill>
                  <a:srgbClr val="0033CC"/>
                </a:solidFill>
              </a:rPr>
              <a:t>Tabela S1</a:t>
            </a:r>
            <a:r>
              <a:rPr lang="pt-PT" sz="2400" smtClean="0">
                <a:solidFill>
                  <a:schemeClr val="tx1"/>
                </a:solidFill>
              </a:rPr>
              <a:t>)</a:t>
            </a:r>
          </a:p>
          <a:p>
            <a:pPr algn="l" eaLnBrk="1" hangingPunct="1"/>
            <a:r>
              <a:rPr lang="pt-PT" sz="2400" smtClean="0">
                <a:solidFill>
                  <a:schemeClr val="tx1"/>
                </a:solidFill>
              </a:rPr>
              <a:t>A duração média da ventilação assistida e endotraqueal diminuiu com o aumento do escore z para o peso ao nascer. </a:t>
            </a:r>
          </a:p>
          <a:p>
            <a:pPr algn="l" eaLnBrk="1" hangingPunct="1"/>
            <a:r>
              <a:rPr lang="pt-PT" sz="2400" smtClean="0">
                <a:solidFill>
                  <a:schemeClr val="tx1"/>
                </a:solidFill>
              </a:rPr>
              <a:t>A duração média da ventilação endotraqueal foi maior em crianças do sexo masculino e </a:t>
            </a:r>
            <a:r>
              <a:rPr lang="pt-PT" sz="2400" smtClean="0">
                <a:solidFill>
                  <a:srgbClr val="FF5050"/>
                </a:solidFill>
              </a:rPr>
              <a:t>a duração média da oxigenoterapia foi maior em crianças que receberam tratamento com surfactante</a:t>
            </a:r>
            <a:r>
              <a:rPr lang="pt-PT" sz="2400" smtClean="0">
                <a:solidFill>
                  <a:schemeClr val="tx1"/>
                </a:solidFill>
              </a:rPr>
              <a:t> (</a:t>
            </a:r>
            <a:r>
              <a:rPr lang="pt-PT" sz="2400" smtClean="0">
                <a:solidFill>
                  <a:srgbClr val="0033CC"/>
                </a:solidFill>
              </a:rPr>
              <a:t>Tabela S1</a:t>
            </a:r>
            <a:r>
              <a:rPr lang="pt-PT" sz="2400" smtClean="0">
                <a:solidFill>
                  <a:schemeClr val="tx1"/>
                </a:solidFill>
              </a:rPr>
              <a:t>)</a:t>
            </a:r>
          </a:p>
          <a:p>
            <a:pPr algn="l" eaLnBrk="1" hangingPunct="1"/>
            <a:endParaRPr lang="pt-PT" sz="2400" b="1" smtClean="0">
              <a:solidFill>
                <a:schemeClr val="tx1"/>
              </a:solidFill>
            </a:endParaRPr>
          </a:p>
          <a:p>
            <a:pPr algn="l" eaLnBrk="1" hangingPunct="1"/>
            <a:endParaRPr lang="pt-PT" sz="2400" smtClean="0">
              <a:solidFill>
                <a:schemeClr val="tx1"/>
              </a:solidFill>
            </a:endParaRPr>
          </a:p>
          <a:p>
            <a:pPr algn="l" eaLnBrk="1" hangingPunct="1"/>
            <a:endParaRPr lang="pt-BR" sz="2400" smtClean="0">
              <a:solidFill>
                <a:schemeClr val="tx1"/>
              </a:solidFill>
            </a:endParaRPr>
          </a:p>
        </p:txBody>
      </p:sp>
      <p:sp>
        <p:nvSpPr>
          <p:cNvPr id="4" name="1 Título"/>
          <p:cNvSpPr txBox="1">
            <a:spLocks/>
          </p:cNvSpPr>
          <p:nvPr/>
        </p:nvSpPr>
        <p:spPr bwMode="auto">
          <a:xfrm>
            <a:off x="1090613" y="-206375"/>
            <a:ext cx="10972800" cy="1143000"/>
          </a:xfrm>
          <a:prstGeom prst="rect">
            <a:avLst/>
          </a:prstGeom>
          <a:noFill/>
          <a:ln w="9525">
            <a:noFill/>
            <a:miter lim="800000"/>
            <a:headEnd/>
            <a:tailEnd/>
          </a:ln>
        </p:spPr>
        <p:txBody>
          <a:bodyPr anchor="ctr">
            <a:normAutofit/>
          </a:bodyPr>
          <a:lstStyle/>
          <a:p>
            <a:pPr algn="r" fontAlgn="auto">
              <a:spcAft>
                <a:spcPts val="0"/>
              </a:spcAft>
              <a:defRPr/>
            </a:pPr>
            <a:r>
              <a:rPr lang="es-ES" sz="3600" dirty="0">
                <a:solidFill>
                  <a:srgbClr val="0033CC"/>
                </a:solidFill>
                <a:latin typeface="+mj-lt"/>
                <a:ea typeface="+mj-ea"/>
                <a:cs typeface="+mj-cs"/>
              </a:rPr>
              <a:t>Resultados</a:t>
            </a:r>
            <a:r>
              <a:rPr lang="es-ES" sz="3600" dirty="0">
                <a:solidFill>
                  <a:schemeClr val="accent1">
                    <a:lumMod val="75000"/>
                  </a:schemeClr>
                </a:solidFill>
                <a:latin typeface="+mj-lt"/>
                <a:ea typeface="+mj-ea"/>
                <a:cs typeface="+mj-cs"/>
              </a:rPr>
              <a:t>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srcRect/>
          <a:stretch>
            <a:fillRect/>
          </a:stretch>
        </p:blipFill>
        <p:spPr bwMode="auto">
          <a:xfrm>
            <a:off x="396875" y="1171575"/>
            <a:ext cx="11495088" cy="5502275"/>
          </a:xfrm>
          <a:prstGeom prst="rect">
            <a:avLst/>
          </a:prstGeom>
          <a:noFill/>
          <a:ln w="9525">
            <a:noFill/>
            <a:miter lim="800000"/>
            <a:headEnd/>
            <a:tailEnd/>
          </a:ln>
        </p:spPr>
      </p:pic>
      <p:sp>
        <p:nvSpPr>
          <p:cNvPr id="3" name="Raio 2"/>
          <p:cNvSpPr/>
          <p:nvPr/>
        </p:nvSpPr>
        <p:spPr>
          <a:xfrm>
            <a:off x="2070100" y="5165725"/>
            <a:ext cx="415925" cy="352425"/>
          </a:xfrm>
          <a:prstGeom prst="lightningBol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4" name="Raio 3"/>
          <p:cNvSpPr/>
          <p:nvPr/>
        </p:nvSpPr>
        <p:spPr>
          <a:xfrm>
            <a:off x="4090988" y="5173663"/>
            <a:ext cx="417512" cy="352425"/>
          </a:xfrm>
          <a:prstGeom prst="lightningBol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5" name="Raio 4"/>
          <p:cNvSpPr/>
          <p:nvPr/>
        </p:nvSpPr>
        <p:spPr>
          <a:xfrm>
            <a:off x="5919788" y="5197475"/>
            <a:ext cx="417512" cy="352425"/>
          </a:xfrm>
          <a:prstGeom prst="lightningBol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6" name="Raio 5"/>
          <p:cNvSpPr/>
          <p:nvPr/>
        </p:nvSpPr>
        <p:spPr>
          <a:xfrm>
            <a:off x="7788275" y="4652963"/>
            <a:ext cx="417513" cy="352425"/>
          </a:xfrm>
          <a:prstGeom prst="lightningBol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7" name="Raio 6"/>
          <p:cNvSpPr/>
          <p:nvPr/>
        </p:nvSpPr>
        <p:spPr>
          <a:xfrm>
            <a:off x="9632950" y="5165725"/>
            <a:ext cx="417513" cy="352425"/>
          </a:xfrm>
          <a:prstGeom prst="lightningBol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20488" name="CaixaDeTexto 7"/>
          <p:cNvSpPr txBox="1">
            <a:spLocks noChangeArrowheads="1"/>
          </p:cNvSpPr>
          <p:nvPr/>
        </p:nvSpPr>
        <p:spPr bwMode="auto">
          <a:xfrm>
            <a:off x="858838" y="417513"/>
            <a:ext cx="10737850" cy="646112"/>
          </a:xfrm>
          <a:prstGeom prst="rect">
            <a:avLst/>
          </a:prstGeom>
          <a:noFill/>
          <a:ln w="9525">
            <a:noFill/>
            <a:miter lim="800000"/>
            <a:headEnd/>
            <a:tailEnd/>
          </a:ln>
        </p:spPr>
        <p:txBody>
          <a:bodyPr wrap="none">
            <a:spAutoFit/>
          </a:bodyPr>
          <a:lstStyle/>
          <a:p>
            <a:pPr algn="ctr"/>
            <a:r>
              <a:rPr lang="pt-BR" b="1">
                <a:solidFill>
                  <a:srgbClr val="0033CC"/>
                </a:solidFill>
              </a:rPr>
              <a:t>Associações de variáveis perinatais com duração da ventilação assistida e oxigênio e com taxas</a:t>
            </a:r>
          </a:p>
          <a:p>
            <a:pPr algn="ctr"/>
            <a:r>
              <a:rPr lang="pt-BR" b="1">
                <a:solidFill>
                  <a:srgbClr val="0033CC"/>
                </a:solidFill>
              </a:rPr>
              <a:t>De dependência de oxigênio às 36 semanas de idade gestacional pós-concepção</a:t>
            </a:r>
          </a:p>
        </p:txBody>
      </p:sp>
      <p:sp>
        <p:nvSpPr>
          <p:cNvPr id="9" name="Raio 8"/>
          <p:cNvSpPr/>
          <p:nvPr/>
        </p:nvSpPr>
        <p:spPr>
          <a:xfrm>
            <a:off x="7853363" y="5165725"/>
            <a:ext cx="415925" cy="352425"/>
          </a:xfrm>
          <a:prstGeom prst="lightningBol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Figure"/>
          <p:cNvPicPr>
            <a:picLocks noChangeAspect="1" noChangeArrowheads="1"/>
          </p:cNvPicPr>
          <p:nvPr/>
        </p:nvPicPr>
        <p:blipFill>
          <a:blip r:embed="rId2"/>
          <a:srcRect/>
          <a:stretch>
            <a:fillRect/>
          </a:stretch>
        </p:blipFill>
        <p:spPr bwMode="auto">
          <a:xfrm>
            <a:off x="3302000" y="134938"/>
            <a:ext cx="5992813" cy="6686550"/>
          </a:xfrm>
          <a:prstGeom prst="rect">
            <a:avLst/>
          </a:prstGeom>
          <a:noFill/>
          <a:ln w="9525">
            <a:noFill/>
            <a:miter lim="800000"/>
            <a:headEnd/>
            <a:tailEnd/>
          </a:ln>
        </p:spPr>
      </p:pic>
      <p:sp>
        <p:nvSpPr>
          <p:cNvPr id="3" name="2 Rectángulo"/>
          <p:cNvSpPr/>
          <p:nvPr/>
        </p:nvSpPr>
        <p:spPr>
          <a:xfrm>
            <a:off x="6843713" y="757238"/>
            <a:ext cx="1497012" cy="454025"/>
          </a:xfrm>
          <a:prstGeom prst="rect">
            <a:avLst/>
          </a:prstGeom>
          <a:noFill/>
          <a:ln w="31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Rectángulo"/>
          <p:cNvSpPr/>
          <p:nvPr/>
        </p:nvSpPr>
        <p:spPr>
          <a:xfrm>
            <a:off x="7132638" y="3652838"/>
            <a:ext cx="1497012" cy="454025"/>
          </a:xfrm>
          <a:prstGeom prst="rect">
            <a:avLst/>
          </a:prstGeom>
          <a:noFill/>
          <a:ln w="31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Rectángulo"/>
          <p:cNvSpPr/>
          <p:nvPr/>
        </p:nvSpPr>
        <p:spPr>
          <a:xfrm>
            <a:off x="6073775" y="4262438"/>
            <a:ext cx="1290638" cy="454025"/>
          </a:xfrm>
          <a:prstGeom prst="rect">
            <a:avLst/>
          </a:prstGeom>
          <a:noFill/>
          <a:ln w="31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510" name="1 Rectángulo"/>
          <p:cNvSpPr>
            <a:spLocks noChangeArrowheads="1"/>
          </p:cNvSpPr>
          <p:nvPr/>
        </p:nvSpPr>
        <p:spPr bwMode="auto">
          <a:xfrm>
            <a:off x="333375" y="611188"/>
            <a:ext cx="2582863" cy="3140075"/>
          </a:xfrm>
          <a:prstGeom prst="rect">
            <a:avLst/>
          </a:prstGeom>
          <a:noFill/>
          <a:ln w="9525">
            <a:noFill/>
            <a:miter lim="800000"/>
            <a:headEnd/>
            <a:tailEnd/>
          </a:ln>
        </p:spPr>
        <p:txBody>
          <a:bodyPr>
            <a:spAutoFit/>
          </a:bodyPr>
          <a:lstStyle/>
          <a:p>
            <a:pPr algn="just"/>
            <a:r>
              <a:rPr lang="en-US" b="1">
                <a:latin typeface="Calibri" pitchFamily="34" charset="0"/>
              </a:rPr>
              <a:t>Figure 2. Mean Duration of Assisted Ventilation and Oxygen Use in Three</a:t>
            </a:r>
          </a:p>
          <a:p>
            <a:pPr algn="just"/>
            <a:r>
              <a:rPr lang="es-ES" b="1">
                <a:latin typeface="Calibri" pitchFamily="34" charset="0"/>
              </a:rPr>
              <a:t>Discrete Periods.</a:t>
            </a:r>
          </a:p>
          <a:p>
            <a:pPr algn="ctr"/>
            <a:r>
              <a:rPr lang="es-ES" b="1">
                <a:solidFill>
                  <a:srgbClr val="0033CC"/>
                </a:solidFill>
                <a:latin typeface="Calibri" pitchFamily="34" charset="0"/>
              </a:rPr>
              <a:t>Figura 2.Duração média de ventilação assistida e oxigênio nos três períodos (em pontilhado: ajustado para características perinatais)</a:t>
            </a:r>
            <a:endParaRPr lang="es-ES">
              <a:solidFill>
                <a:srgbClr val="0033CC"/>
              </a:solidFill>
              <a:latin typeface="Calibri" pitchFamily="34" charset="0"/>
            </a:endParaRPr>
          </a:p>
        </p:txBody>
      </p:sp>
      <p:sp>
        <p:nvSpPr>
          <p:cNvPr id="7" name="5 Rectángulo"/>
          <p:cNvSpPr/>
          <p:nvPr/>
        </p:nvSpPr>
        <p:spPr>
          <a:xfrm>
            <a:off x="2397125" y="6488113"/>
            <a:ext cx="9794875" cy="369887"/>
          </a:xfrm>
          <a:prstGeom prst="rect">
            <a:avLst/>
          </a:prstGeom>
        </p:spPr>
        <p:txBody>
          <a:bodyPr>
            <a:spAutoFit/>
          </a:bodyPr>
          <a:lstStyle/>
          <a:p>
            <a:pPr algn="r" fontAlgn="auto">
              <a:spcBef>
                <a:spcPts val="0"/>
              </a:spcBef>
              <a:spcAft>
                <a:spcPts val="0"/>
              </a:spcAft>
              <a:defRPr/>
            </a:pPr>
            <a:r>
              <a:rPr lang="pt-BR" dirty="0" err="1">
                <a:solidFill>
                  <a:schemeClr val="bg1">
                    <a:lumMod val="75000"/>
                  </a:schemeClr>
                </a:solidFill>
                <a:latin typeface="+mn-lt"/>
                <a:cs typeface="+mn-cs"/>
              </a:rPr>
              <a:t>Ventilation</a:t>
            </a:r>
            <a:r>
              <a:rPr lang="pt-BR" dirty="0">
                <a:solidFill>
                  <a:schemeClr val="bg1">
                    <a:lumMod val="75000"/>
                  </a:schemeClr>
                </a:solidFill>
                <a:latin typeface="+mn-lt"/>
                <a:cs typeface="+mn-cs"/>
              </a:rPr>
              <a:t> in </a:t>
            </a:r>
            <a:r>
              <a:rPr lang="pt-BR" dirty="0" err="1">
                <a:solidFill>
                  <a:schemeClr val="bg1">
                    <a:lumMod val="75000"/>
                  </a:schemeClr>
                </a:solidFill>
                <a:latin typeface="+mn-lt"/>
                <a:cs typeface="+mn-cs"/>
              </a:rPr>
              <a:t>Extremely</a:t>
            </a:r>
            <a:r>
              <a:rPr lang="pt-BR" dirty="0">
                <a:solidFill>
                  <a:schemeClr val="bg1">
                    <a:lumMod val="75000"/>
                  </a:schemeClr>
                </a:solidFill>
                <a:latin typeface="+mn-lt"/>
                <a:cs typeface="+mn-cs"/>
              </a:rPr>
              <a:t> </a:t>
            </a:r>
            <a:r>
              <a:rPr lang="pt-BR" dirty="0" err="1">
                <a:solidFill>
                  <a:schemeClr val="bg1">
                    <a:lumMod val="75000"/>
                  </a:schemeClr>
                </a:solidFill>
                <a:latin typeface="+mn-lt"/>
                <a:cs typeface="+mn-cs"/>
              </a:rPr>
              <a:t>Preterm</a:t>
            </a:r>
            <a:r>
              <a:rPr lang="pt-BR" dirty="0">
                <a:solidFill>
                  <a:schemeClr val="bg1">
                    <a:lumMod val="75000"/>
                  </a:schemeClr>
                </a:solidFill>
                <a:latin typeface="+mn-lt"/>
                <a:cs typeface="+mn-cs"/>
              </a:rPr>
              <a:t> </a:t>
            </a:r>
            <a:r>
              <a:rPr lang="pt-BR" dirty="0" err="1">
                <a:solidFill>
                  <a:schemeClr val="bg1">
                    <a:lumMod val="75000"/>
                  </a:schemeClr>
                </a:solidFill>
                <a:latin typeface="+mn-lt"/>
                <a:cs typeface="+mn-cs"/>
              </a:rPr>
              <a:t>Infants</a:t>
            </a:r>
            <a:r>
              <a:rPr lang="pt-BR" dirty="0">
                <a:solidFill>
                  <a:schemeClr val="bg1">
                    <a:lumMod val="75000"/>
                  </a:schemeClr>
                </a:solidFill>
                <a:latin typeface="+mn-lt"/>
                <a:cs typeface="+mn-cs"/>
              </a:rPr>
              <a:t> </a:t>
            </a:r>
            <a:r>
              <a:rPr lang="pt-BR" dirty="0" err="1">
                <a:solidFill>
                  <a:schemeClr val="bg1">
                    <a:lumMod val="75000"/>
                  </a:schemeClr>
                </a:solidFill>
                <a:latin typeface="+mn-lt"/>
                <a:cs typeface="+mn-cs"/>
              </a:rPr>
              <a:t>and</a:t>
            </a:r>
            <a:r>
              <a:rPr lang="pt-BR" dirty="0">
                <a:solidFill>
                  <a:schemeClr val="bg1">
                    <a:lumMod val="75000"/>
                  </a:schemeClr>
                </a:solidFill>
                <a:latin typeface="+mn-lt"/>
                <a:cs typeface="+mn-cs"/>
              </a:rPr>
              <a:t> </a:t>
            </a:r>
            <a:r>
              <a:rPr lang="pt-BR" dirty="0" err="1">
                <a:solidFill>
                  <a:schemeClr val="bg1">
                    <a:lumMod val="75000"/>
                  </a:schemeClr>
                </a:solidFill>
                <a:latin typeface="+mn-lt"/>
                <a:cs typeface="+mn-cs"/>
              </a:rPr>
              <a:t>Respiratory</a:t>
            </a:r>
            <a:r>
              <a:rPr lang="pt-BR" dirty="0">
                <a:solidFill>
                  <a:schemeClr val="bg1">
                    <a:lumMod val="75000"/>
                  </a:schemeClr>
                </a:solidFill>
                <a:latin typeface="+mn-lt"/>
                <a:cs typeface="+mn-cs"/>
              </a:rPr>
              <a:t> </a:t>
            </a:r>
            <a:r>
              <a:rPr lang="pt-BR" dirty="0" err="1">
                <a:solidFill>
                  <a:schemeClr val="bg1">
                    <a:lumMod val="75000"/>
                  </a:schemeClr>
                </a:solidFill>
                <a:latin typeface="+mn-lt"/>
                <a:cs typeface="+mn-cs"/>
              </a:rPr>
              <a:t>Function</a:t>
            </a:r>
            <a:r>
              <a:rPr lang="pt-BR" dirty="0">
                <a:solidFill>
                  <a:schemeClr val="bg1">
                    <a:lumMod val="75000"/>
                  </a:schemeClr>
                </a:solidFill>
                <a:latin typeface="+mn-lt"/>
                <a:cs typeface="+mn-cs"/>
              </a:rPr>
              <a:t> </a:t>
            </a:r>
            <a:r>
              <a:rPr lang="pt-BR" dirty="0" err="1">
                <a:solidFill>
                  <a:schemeClr val="bg1">
                    <a:lumMod val="75000"/>
                  </a:schemeClr>
                </a:solidFill>
                <a:latin typeface="+mn-lt"/>
                <a:cs typeface="+mn-cs"/>
              </a:rPr>
              <a:t>at</a:t>
            </a:r>
            <a:r>
              <a:rPr lang="pt-BR" dirty="0">
                <a:solidFill>
                  <a:schemeClr val="bg1">
                    <a:lumMod val="75000"/>
                  </a:schemeClr>
                </a:solidFill>
                <a:latin typeface="+mn-lt"/>
                <a:cs typeface="+mn-cs"/>
              </a:rPr>
              <a:t> 8 </a:t>
            </a:r>
            <a:r>
              <a:rPr lang="pt-BR" dirty="0" err="1">
                <a:solidFill>
                  <a:schemeClr val="bg1">
                    <a:lumMod val="75000"/>
                  </a:schemeClr>
                </a:solidFill>
                <a:latin typeface="+mn-lt"/>
                <a:cs typeface="+mn-cs"/>
              </a:rPr>
              <a:t>Years</a:t>
            </a:r>
            <a:r>
              <a:rPr lang="pt-BR" dirty="0">
                <a:solidFill>
                  <a:schemeClr val="bg1">
                    <a:lumMod val="75000"/>
                  </a:schemeClr>
                </a:solidFill>
                <a:latin typeface="+mn-lt"/>
                <a:cs typeface="+mn-cs"/>
              </a:rPr>
              <a:t>. Doyle et al.</a:t>
            </a:r>
            <a:endParaRPr lang="es-ES" dirty="0">
              <a:solidFill>
                <a:schemeClr val="bg1">
                  <a:lumMod val="75000"/>
                </a:schemeClr>
              </a:solidFill>
              <a:latin typeface="+mn-lt"/>
              <a:cs typeface="+mn-cs"/>
            </a:endParaRPr>
          </a:p>
        </p:txBody>
      </p:sp>
      <p:sp>
        <p:nvSpPr>
          <p:cNvPr id="8" name="Raio 7"/>
          <p:cNvSpPr/>
          <p:nvPr/>
        </p:nvSpPr>
        <p:spPr>
          <a:xfrm flipH="1">
            <a:off x="8389938" y="3697288"/>
            <a:ext cx="457200" cy="257175"/>
          </a:xfrm>
          <a:prstGeom prst="lightningBol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9" name="Raio 8"/>
          <p:cNvSpPr/>
          <p:nvPr/>
        </p:nvSpPr>
        <p:spPr>
          <a:xfrm flipH="1">
            <a:off x="7202488" y="4330700"/>
            <a:ext cx="473075" cy="241300"/>
          </a:xfrm>
          <a:prstGeom prst="lightningBol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10" name="Raio 9"/>
          <p:cNvSpPr/>
          <p:nvPr/>
        </p:nvSpPr>
        <p:spPr>
          <a:xfrm flipH="1">
            <a:off x="8670925" y="5751513"/>
            <a:ext cx="417513" cy="255587"/>
          </a:xfrm>
          <a:prstGeom prst="lightningBol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ubtítulo 2"/>
          <p:cNvSpPr>
            <a:spLocks noGrp="1"/>
          </p:cNvSpPr>
          <p:nvPr>
            <p:ph type="subTitle" idx="1"/>
          </p:nvPr>
        </p:nvSpPr>
        <p:spPr>
          <a:xfrm>
            <a:off x="1876425" y="1503363"/>
            <a:ext cx="9674225" cy="1752600"/>
          </a:xfrm>
        </p:spPr>
        <p:txBody>
          <a:bodyPr/>
          <a:lstStyle/>
          <a:p>
            <a:pPr algn="l" eaLnBrk="1" hangingPunct="1"/>
            <a:r>
              <a:rPr lang="pt-PT" sz="3600" b="1" smtClean="0">
                <a:solidFill>
                  <a:srgbClr val="0033CC"/>
                </a:solidFill>
              </a:rPr>
              <a:t>Quando ajustada para todas as variáveis perinatais </a:t>
            </a:r>
            <a:r>
              <a:rPr lang="pt-PT" smtClean="0">
                <a:solidFill>
                  <a:schemeClr val="tx1"/>
                </a:solidFill>
              </a:rPr>
              <a:t>listadas na </a:t>
            </a:r>
            <a:r>
              <a:rPr lang="pt-PT" smtClean="0">
                <a:solidFill>
                  <a:srgbClr val="0033CC"/>
                </a:solidFill>
              </a:rPr>
              <a:t>Tabela S1</a:t>
            </a:r>
            <a:r>
              <a:rPr lang="pt-PT" smtClean="0">
                <a:solidFill>
                  <a:schemeClr val="tx1"/>
                </a:solidFill>
              </a:rPr>
              <a:t>, as </a:t>
            </a:r>
            <a:r>
              <a:rPr lang="pt-PT" smtClean="0">
                <a:solidFill>
                  <a:srgbClr val="FF0000"/>
                </a:solidFill>
              </a:rPr>
              <a:t>durações médias da ventilação assistida e CPAP nasal foram substancialmente maiores em 2005 do que em 1991-1992 ou 1997 e a duração média da oxigenoterapia foi maior em 2005 do que em 1997</a:t>
            </a:r>
            <a:r>
              <a:rPr lang="pt-PT" smtClean="0">
                <a:solidFill>
                  <a:schemeClr val="tx1"/>
                </a:solidFill>
              </a:rPr>
              <a:t> (</a:t>
            </a:r>
            <a:r>
              <a:rPr lang="pt-PT" smtClean="0">
                <a:solidFill>
                  <a:srgbClr val="0033CC"/>
                </a:solidFill>
              </a:rPr>
              <a:t>Figura 2-pontilhado</a:t>
            </a:r>
            <a:r>
              <a:rPr lang="pt-PT" smtClean="0">
                <a:solidFill>
                  <a:schemeClr val="tx1"/>
                </a:solidFill>
              </a:rPr>
              <a:t>)</a:t>
            </a:r>
            <a:endParaRPr lang="pt-BR" smtClean="0">
              <a:solidFill>
                <a:schemeClr val="tx1"/>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ubtítulo 2"/>
          <p:cNvSpPr>
            <a:spLocks noGrp="1"/>
          </p:cNvSpPr>
          <p:nvPr>
            <p:ph type="subTitle" idx="1"/>
          </p:nvPr>
        </p:nvSpPr>
        <p:spPr>
          <a:xfrm>
            <a:off x="1379538" y="1624013"/>
            <a:ext cx="10139362" cy="1752600"/>
          </a:xfrm>
        </p:spPr>
        <p:txBody>
          <a:bodyPr/>
          <a:lstStyle/>
          <a:p>
            <a:pPr algn="l" eaLnBrk="1" hangingPunct="1"/>
            <a:r>
              <a:rPr lang="pt-PT" smtClean="0">
                <a:solidFill>
                  <a:srgbClr val="FF0000"/>
                </a:solidFill>
              </a:rPr>
              <a:t>As taxas de dependência de oxigênio a 36 semanas foram</a:t>
            </a:r>
            <a:r>
              <a:rPr lang="pt-PT" smtClean="0">
                <a:solidFill>
                  <a:schemeClr val="tx1"/>
                </a:solidFill>
              </a:rPr>
              <a:t> </a:t>
            </a:r>
            <a:r>
              <a:rPr lang="pt-PT" smtClean="0">
                <a:solidFill>
                  <a:srgbClr val="FF0000"/>
                </a:solidFill>
              </a:rPr>
              <a:t>maiores em 2005 </a:t>
            </a:r>
            <a:r>
              <a:rPr lang="pt-PT" smtClean="0">
                <a:solidFill>
                  <a:schemeClr val="tx1"/>
                </a:solidFill>
              </a:rPr>
              <a:t>do que em qualquer dos períodos anteriores (</a:t>
            </a:r>
            <a:r>
              <a:rPr lang="pt-PT" smtClean="0">
                <a:solidFill>
                  <a:srgbClr val="0033CC"/>
                </a:solidFill>
              </a:rPr>
              <a:t>Tabela 1</a:t>
            </a:r>
            <a:r>
              <a:rPr lang="pt-PT" smtClean="0">
                <a:solidFill>
                  <a:schemeClr val="tx1"/>
                </a:solidFill>
              </a:rPr>
              <a:t>), </a:t>
            </a:r>
            <a:r>
              <a:rPr lang="pt-PT" b="1" smtClean="0">
                <a:solidFill>
                  <a:srgbClr val="C00000"/>
                </a:solidFill>
              </a:rPr>
              <a:t>mas a força da associação foi maior na comparação com a coorte de 1997 (odds ratio ajustado, 2,67; intervalo de confiança de 95% CI], 1,60 a 4,46; P &lt;0,001)</a:t>
            </a:r>
            <a:r>
              <a:rPr lang="pt-PT" smtClean="0">
                <a:solidFill>
                  <a:schemeClr val="tx1"/>
                </a:solidFill>
              </a:rPr>
              <a:t> do que na comparação com a coorte 1991-1992 (odds ratio ajustado, 1,44; IC 95%, 0,85 a 2,42; P = 0,18)</a:t>
            </a:r>
            <a:endParaRPr lang="pt-BR" smtClean="0">
              <a:solidFill>
                <a:schemeClr val="tx1"/>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ubtítulo 2"/>
          <p:cNvSpPr>
            <a:spLocks noGrp="1"/>
          </p:cNvSpPr>
          <p:nvPr>
            <p:ph type="subTitle" idx="1"/>
          </p:nvPr>
        </p:nvSpPr>
        <p:spPr>
          <a:xfrm>
            <a:off x="1747838" y="2025650"/>
            <a:ext cx="10002837" cy="1752600"/>
          </a:xfrm>
        </p:spPr>
        <p:txBody>
          <a:bodyPr/>
          <a:lstStyle/>
          <a:p>
            <a:pPr algn="l" eaLnBrk="1" hangingPunct="1"/>
            <a:r>
              <a:rPr lang="pt-PT" smtClean="0">
                <a:solidFill>
                  <a:schemeClr val="tx1"/>
                </a:solidFill>
              </a:rPr>
              <a:t>Os escores z médios para todas as variáveis relacionadas ao fluxo expiratório foram negativos nos três períodos (</a:t>
            </a:r>
            <a:r>
              <a:rPr lang="pt-PT" smtClean="0">
                <a:solidFill>
                  <a:srgbClr val="0033CC"/>
                </a:solidFill>
              </a:rPr>
              <a:t>Tabela 2</a:t>
            </a:r>
            <a:r>
              <a:rPr lang="pt-PT" smtClean="0">
                <a:solidFill>
                  <a:schemeClr val="tx1"/>
                </a:solidFill>
              </a:rPr>
              <a:t>). Esse achado significa que, como grupo, as crianças tiveram fluxos expiratórios menores do que o esperado. </a:t>
            </a:r>
            <a:r>
              <a:rPr lang="pt-PT" smtClean="0">
                <a:solidFill>
                  <a:srgbClr val="FF0000"/>
                </a:solidFill>
              </a:rPr>
              <a:t>Embora o escore z médio para VEF1 aos 8 anos tenha melhorado entre 1991-1992 e 1997, a pontuação se deteriorou novamente em 2005 </a:t>
            </a:r>
            <a:r>
              <a:rPr lang="pt-PT" smtClean="0">
                <a:solidFill>
                  <a:schemeClr val="tx1"/>
                </a:solidFill>
              </a:rPr>
              <a:t>(</a:t>
            </a:r>
            <a:r>
              <a:rPr lang="pt-PT" smtClean="0">
                <a:solidFill>
                  <a:srgbClr val="0033CC"/>
                </a:solidFill>
              </a:rPr>
              <a:t>Tabela 2</a:t>
            </a:r>
            <a:r>
              <a:rPr lang="pt-PT" smtClean="0">
                <a:solidFill>
                  <a:schemeClr val="tx1"/>
                </a:solidFill>
              </a:rPr>
              <a:t>).</a:t>
            </a:r>
            <a:endParaRPr lang="pt-BR" smtClean="0">
              <a:solidFill>
                <a:schemeClr val="tx1"/>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Figure"/>
          <p:cNvPicPr>
            <a:picLocks noChangeAspect="1" noChangeArrowheads="1"/>
          </p:cNvPicPr>
          <p:nvPr/>
        </p:nvPicPr>
        <p:blipFill>
          <a:blip r:embed="rId2"/>
          <a:srcRect/>
          <a:stretch>
            <a:fillRect/>
          </a:stretch>
        </p:blipFill>
        <p:spPr bwMode="auto">
          <a:xfrm>
            <a:off x="1612900" y="0"/>
            <a:ext cx="8693150" cy="6284913"/>
          </a:xfrm>
          <a:prstGeom prst="rect">
            <a:avLst/>
          </a:prstGeom>
          <a:noFill/>
          <a:ln w="9525">
            <a:noFill/>
            <a:miter lim="800000"/>
            <a:headEnd/>
            <a:tailEnd/>
          </a:ln>
        </p:spPr>
      </p:pic>
      <p:sp>
        <p:nvSpPr>
          <p:cNvPr id="5" name="4 Rectángulo"/>
          <p:cNvSpPr/>
          <p:nvPr/>
        </p:nvSpPr>
        <p:spPr>
          <a:xfrm>
            <a:off x="6919913" y="1577975"/>
            <a:ext cx="3168650" cy="298450"/>
          </a:xfrm>
          <a:prstGeom prst="rect">
            <a:avLst/>
          </a:prstGeom>
          <a:noFill/>
          <a:ln w="31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8504238" y="3941763"/>
            <a:ext cx="1584325" cy="298450"/>
          </a:xfrm>
          <a:prstGeom prst="rect">
            <a:avLst/>
          </a:prstGeom>
          <a:noFill/>
          <a:ln w="31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4962525" y="3956050"/>
            <a:ext cx="1498600" cy="269875"/>
          </a:xfrm>
          <a:prstGeom prst="rect">
            <a:avLst/>
          </a:prstGeom>
          <a:noFill/>
          <a:ln w="31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5606" name="CaixaDeTexto 7"/>
          <p:cNvSpPr txBox="1">
            <a:spLocks noChangeArrowheads="1"/>
          </p:cNvSpPr>
          <p:nvPr/>
        </p:nvSpPr>
        <p:spPr bwMode="auto">
          <a:xfrm>
            <a:off x="5911850" y="120650"/>
            <a:ext cx="4378325" cy="276225"/>
          </a:xfrm>
          <a:prstGeom prst="rect">
            <a:avLst/>
          </a:prstGeom>
          <a:noFill/>
          <a:ln w="9525">
            <a:noFill/>
            <a:miter lim="800000"/>
            <a:headEnd/>
            <a:tailEnd/>
          </a:ln>
        </p:spPr>
        <p:txBody>
          <a:bodyPr wrap="none">
            <a:spAutoFit/>
          </a:bodyPr>
          <a:lstStyle/>
          <a:p>
            <a:r>
              <a:rPr lang="pt-BR" sz="1200" b="1">
                <a:solidFill>
                  <a:srgbClr val="0033CC"/>
                </a:solidFill>
              </a:rPr>
              <a:t>Fluxos expiratórios aos 8 anos de idade em cada período</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ubtítulo 2"/>
          <p:cNvSpPr>
            <a:spLocks noGrp="1"/>
          </p:cNvSpPr>
          <p:nvPr>
            <p:ph type="subTitle" idx="1"/>
          </p:nvPr>
        </p:nvSpPr>
        <p:spPr>
          <a:xfrm>
            <a:off x="257175" y="882650"/>
            <a:ext cx="11485563" cy="4756150"/>
          </a:xfrm>
        </p:spPr>
        <p:txBody>
          <a:bodyPr/>
          <a:lstStyle/>
          <a:p>
            <a:pPr eaLnBrk="1" hangingPunct="1"/>
            <a:r>
              <a:rPr lang="pt-PT" smtClean="0">
                <a:solidFill>
                  <a:schemeClr val="tx1"/>
                </a:solidFill>
              </a:rPr>
              <a:t>      Nas análises não ajustadas, os escores z para FEV1: </a:t>
            </a:r>
            <a:r>
              <a:rPr lang="pt-PT" smtClean="0">
                <a:solidFill>
                  <a:srgbClr val="FF0000"/>
                </a:solidFill>
              </a:rPr>
              <a:t>FVC foram substancialmente menores em 2005 do que em 1991-1992, enquanto que os escores Z para o VEF 1 e o VEF1: FVC foram menores em 2005 do que em 1997 (</a:t>
            </a:r>
            <a:r>
              <a:rPr lang="pt-PT" smtClean="0">
                <a:solidFill>
                  <a:srgbClr val="0033CC"/>
                </a:solidFill>
              </a:rPr>
              <a:t>Figura 3</a:t>
            </a:r>
            <a:r>
              <a:rPr lang="pt-PT" smtClean="0">
                <a:solidFill>
                  <a:srgbClr val="FF0000"/>
                </a:solidFill>
              </a:rPr>
              <a:t>)</a:t>
            </a:r>
            <a:r>
              <a:rPr lang="pt-PT" smtClean="0">
                <a:solidFill>
                  <a:schemeClr val="tx1"/>
                </a:solidFill>
              </a:rPr>
              <a:t>. </a:t>
            </a:r>
          </a:p>
          <a:p>
            <a:pPr eaLnBrk="1" hangingPunct="1"/>
            <a:r>
              <a:rPr lang="pt-PT" smtClean="0">
                <a:solidFill>
                  <a:schemeClr val="tx1"/>
                </a:solidFill>
              </a:rPr>
              <a:t>    </a:t>
            </a:r>
            <a:r>
              <a:rPr lang="pt-PT" smtClean="0">
                <a:solidFill>
                  <a:srgbClr val="0033CC"/>
                </a:solidFill>
              </a:rPr>
              <a:t>O ajuste para todas as variáveis perinatais e para a idade eo escore z para a altura </a:t>
            </a:r>
            <a:r>
              <a:rPr lang="pt-PT" smtClean="0">
                <a:solidFill>
                  <a:schemeClr val="tx1"/>
                </a:solidFill>
              </a:rPr>
              <a:t>no momento do teste </a:t>
            </a:r>
            <a:r>
              <a:rPr lang="pt-PT" b="1" smtClean="0">
                <a:solidFill>
                  <a:schemeClr val="tx1"/>
                </a:solidFill>
              </a:rPr>
              <a:t>tiveram pouco efeito sobre as diferenças nas taxas de fluxo entre os três períodos </a:t>
            </a:r>
            <a:r>
              <a:rPr lang="pt-PT" smtClean="0">
                <a:solidFill>
                  <a:schemeClr val="tx1"/>
                </a:solidFill>
              </a:rPr>
              <a:t>(</a:t>
            </a:r>
            <a:r>
              <a:rPr lang="pt-PT" smtClean="0">
                <a:solidFill>
                  <a:srgbClr val="0033CC"/>
                </a:solidFill>
              </a:rPr>
              <a:t>Figura 3 - pontilhado</a:t>
            </a:r>
            <a:r>
              <a:rPr lang="pt-PT" smtClean="0">
                <a:solidFill>
                  <a:schemeClr val="tx1"/>
                </a:solidFill>
              </a:rPr>
              <a:t>)</a:t>
            </a:r>
            <a:endParaRPr lang="pt-BR" smtClean="0">
              <a:solidFill>
                <a:schemeClr val="tx1"/>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ítulo 1"/>
          <p:cNvSpPr>
            <a:spLocks noGrp="1"/>
          </p:cNvSpPr>
          <p:nvPr>
            <p:ph type="title" idx="4294967295"/>
          </p:nvPr>
        </p:nvSpPr>
        <p:spPr>
          <a:xfrm>
            <a:off x="0" y="274638"/>
            <a:ext cx="10972800" cy="1143000"/>
          </a:xfrm>
        </p:spPr>
        <p:txBody>
          <a:bodyPr/>
          <a:lstStyle/>
          <a:p>
            <a:pPr algn="r" eaLnBrk="1" hangingPunct="1"/>
            <a:r>
              <a:rPr lang="es-ES" smtClean="0">
                <a:solidFill>
                  <a:srgbClr val="0033CC"/>
                </a:solidFill>
              </a:rPr>
              <a:t>Resultados</a:t>
            </a:r>
            <a:endParaRPr lang="pt-BR" smtClean="0">
              <a:solidFill>
                <a:srgbClr val="0033CC"/>
              </a:solidFill>
            </a:endParaRPr>
          </a:p>
        </p:txBody>
      </p:sp>
      <p:pic>
        <p:nvPicPr>
          <p:cNvPr id="27651" name="Picture 2" descr="Figure"/>
          <p:cNvPicPr>
            <a:picLocks noChangeAspect="1" noChangeArrowheads="1"/>
          </p:cNvPicPr>
          <p:nvPr/>
        </p:nvPicPr>
        <p:blipFill>
          <a:blip r:embed="rId2"/>
          <a:srcRect/>
          <a:stretch>
            <a:fillRect/>
          </a:stretch>
        </p:blipFill>
        <p:spPr bwMode="auto">
          <a:xfrm>
            <a:off x="3001963" y="53975"/>
            <a:ext cx="5422900" cy="6537325"/>
          </a:xfrm>
          <a:prstGeom prst="rect">
            <a:avLst/>
          </a:prstGeom>
          <a:noFill/>
          <a:ln w="9525">
            <a:noFill/>
            <a:miter lim="800000"/>
            <a:headEnd/>
            <a:tailEnd/>
          </a:ln>
        </p:spPr>
      </p:pic>
      <p:sp>
        <p:nvSpPr>
          <p:cNvPr id="6" name="5 Rectángulo"/>
          <p:cNvSpPr/>
          <p:nvPr/>
        </p:nvSpPr>
        <p:spPr>
          <a:xfrm>
            <a:off x="5305425" y="1279525"/>
            <a:ext cx="1584325" cy="412750"/>
          </a:xfrm>
          <a:prstGeom prst="rect">
            <a:avLst/>
          </a:prstGeom>
          <a:noFill/>
          <a:ln w="31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4970463" y="3495675"/>
            <a:ext cx="1789112" cy="412750"/>
          </a:xfrm>
          <a:prstGeom prst="rect">
            <a:avLst/>
          </a:prstGeom>
          <a:noFill/>
          <a:ln w="31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5334000" y="4105275"/>
            <a:ext cx="1787525" cy="412750"/>
          </a:xfrm>
          <a:prstGeom prst="rect">
            <a:avLst/>
          </a:prstGeom>
          <a:noFill/>
          <a:ln w="31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7655" name="3 Rectángulo"/>
          <p:cNvSpPr>
            <a:spLocks noChangeArrowheads="1"/>
          </p:cNvSpPr>
          <p:nvPr/>
        </p:nvSpPr>
        <p:spPr bwMode="auto">
          <a:xfrm>
            <a:off x="131763" y="1046163"/>
            <a:ext cx="2425700" cy="2032000"/>
          </a:xfrm>
          <a:prstGeom prst="rect">
            <a:avLst/>
          </a:prstGeom>
          <a:noFill/>
          <a:ln w="9525">
            <a:noFill/>
            <a:miter lim="800000"/>
            <a:headEnd/>
            <a:tailEnd/>
          </a:ln>
        </p:spPr>
        <p:txBody>
          <a:bodyPr>
            <a:spAutoFit/>
          </a:bodyPr>
          <a:lstStyle/>
          <a:p>
            <a:pPr algn="just"/>
            <a:r>
              <a:rPr lang="en-US" b="1">
                <a:latin typeface="Calibri" pitchFamily="34" charset="0"/>
              </a:rPr>
              <a:t>Figure 3. The z Scores for Expiratory Flows in Three Discrete Periods.</a:t>
            </a:r>
          </a:p>
          <a:p>
            <a:pPr algn="ctr"/>
            <a:r>
              <a:rPr lang="en-US" b="1">
                <a:solidFill>
                  <a:srgbClr val="0033CC"/>
                </a:solidFill>
                <a:latin typeface="Calibri" pitchFamily="34" charset="0"/>
              </a:rPr>
              <a:t>Figura 3. O z escores para os fluxos expiratórios nos três períods</a:t>
            </a:r>
            <a:endParaRPr lang="es-ES">
              <a:solidFill>
                <a:srgbClr val="0033CC"/>
              </a:solidFill>
              <a:latin typeface="Calibri" pitchFamily="34" charset="0"/>
            </a:endParaRPr>
          </a:p>
        </p:txBody>
      </p:sp>
      <p:sp>
        <p:nvSpPr>
          <p:cNvPr id="9" name="5 Rectángulo"/>
          <p:cNvSpPr/>
          <p:nvPr/>
        </p:nvSpPr>
        <p:spPr>
          <a:xfrm>
            <a:off x="2397125" y="6488113"/>
            <a:ext cx="9794875" cy="369887"/>
          </a:xfrm>
          <a:prstGeom prst="rect">
            <a:avLst/>
          </a:prstGeom>
        </p:spPr>
        <p:txBody>
          <a:bodyPr>
            <a:spAutoFit/>
          </a:bodyPr>
          <a:lstStyle/>
          <a:p>
            <a:pPr algn="r" fontAlgn="auto">
              <a:spcBef>
                <a:spcPts val="0"/>
              </a:spcBef>
              <a:spcAft>
                <a:spcPts val="0"/>
              </a:spcAft>
              <a:defRPr/>
            </a:pPr>
            <a:r>
              <a:rPr lang="pt-BR" dirty="0" err="1">
                <a:solidFill>
                  <a:schemeClr val="bg1">
                    <a:lumMod val="75000"/>
                  </a:schemeClr>
                </a:solidFill>
                <a:latin typeface="+mn-lt"/>
                <a:cs typeface="+mn-cs"/>
              </a:rPr>
              <a:t>Ventilation</a:t>
            </a:r>
            <a:r>
              <a:rPr lang="pt-BR" dirty="0">
                <a:solidFill>
                  <a:schemeClr val="bg1">
                    <a:lumMod val="75000"/>
                  </a:schemeClr>
                </a:solidFill>
                <a:latin typeface="+mn-lt"/>
                <a:cs typeface="+mn-cs"/>
              </a:rPr>
              <a:t> in </a:t>
            </a:r>
            <a:r>
              <a:rPr lang="pt-BR" dirty="0" err="1">
                <a:solidFill>
                  <a:schemeClr val="bg1">
                    <a:lumMod val="75000"/>
                  </a:schemeClr>
                </a:solidFill>
                <a:latin typeface="+mn-lt"/>
                <a:cs typeface="+mn-cs"/>
              </a:rPr>
              <a:t>Extremely</a:t>
            </a:r>
            <a:r>
              <a:rPr lang="pt-BR" dirty="0">
                <a:solidFill>
                  <a:schemeClr val="bg1">
                    <a:lumMod val="75000"/>
                  </a:schemeClr>
                </a:solidFill>
                <a:latin typeface="+mn-lt"/>
                <a:cs typeface="+mn-cs"/>
              </a:rPr>
              <a:t> </a:t>
            </a:r>
            <a:r>
              <a:rPr lang="pt-BR" dirty="0" err="1">
                <a:solidFill>
                  <a:schemeClr val="bg1">
                    <a:lumMod val="75000"/>
                  </a:schemeClr>
                </a:solidFill>
                <a:latin typeface="+mn-lt"/>
                <a:cs typeface="+mn-cs"/>
              </a:rPr>
              <a:t>Preterm</a:t>
            </a:r>
            <a:r>
              <a:rPr lang="pt-BR" dirty="0">
                <a:solidFill>
                  <a:schemeClr val="bg1">
                    <a:lumMod val="75000"/>
                  </a:schemeClr>
                </a:solidFill>
                <a:latin typeface="+mn-lt"/>
                <a:cs typeface="+mn-cs"/>
              </a:rPr>
              <a:t> </a:t>
            </a:r>
            <a:r>
              <a:rPr lang="pt-BR" dirty="0" err="1">
                <a:solidFill>
                  <a:schemeClr val="bg1">
                    <a:lumMod val="75000"/>
                  </a:schemeClr>
                </a:solidFill>
                <a:latin typeface="+mn-lt"/>
                <a:cs typeface="+mn-cs"/>
              </a:rPr>
              <a:t>Infants</a:t>
            </a:r>
            <a:r>
              <a:rPr lang="pt-BR" dirty="0">
                <a:solidFill>
                  <a:schemeClr val="bg1">
                    <a:lumMod val="75000"/>
                  </a:schemeClr>
                </a:solidFill>
                <a:latin typeface="+mn-lt"/>
                <a:cs typeface="+mn-cs"/>
              </a:rPr>
              <a:t> </a:t>
            </a:r>
            <a:r>
              <a:rPr lang="pt-BR" dirty="0" err="1">
                <a:solidFill>
                  <a:schemeClr val="bg1">
                    <a:lumMod val="75000"/>
                  </a:schemeClr>
                </a:solidFill>
                <a:latin typeface="+mn-lt"/>
                <a:cs typeface="+mn-cs"/>
              </a:rPr>
              <a:t>and</a:t>
            </a:r>
            <a:r>
              <a:rPr lang="pt-BR" dirty="0">
                <a:solidFill>
                  <a:schemeClr val="bg1">
                    <a:lumMod val="75000"/>
                  </a:schemeClr>
                </a:solidFill>
                <a:latin typeface="+mn-lt"/>
                <a:cs typeface="+mn-cs"/>
              </a:rPr>
              <a:t> </a:t>
            </a:r>
            <a:r>
              <a:rPr lang="pt-BR" dirty="0" err="1">
                <a:solidFill>
                  <a:schemeClr val="bg1">
                    <a:lumMod val="75000"/>
                  </a:schemeClr>
                </a:solidFill>
                <a:latin typeface="+mn-lt"/>
                <a:cs typeface="+mn-cs"/>
              </a:rPr>
              <a:t>Respiratory</a:t>
            </a:r>
            <a:r>
              <a:rPr lang="pt-BR" dirty="0">
                <a:solidFill>
                  <a:schemeClr val="bg1">
                    <a:lumMod val="75000"/>
                  </a:schemeClr>
                </a:solidFill>
                <a:latin typeface="+mn-lt"/>
                <a:cs typeface="+mn-cs"/>
              </a:rPr>
              <a:t> </a:t>
            </a:r>
            <a:r>
              <a:rPr lang="pt-BR" dirty="0" err="1">
                <a:solidFill>
                  <a:schemeClr val="bg1">
                    <a:lumMod val="75000"/>
                  </a:schemeClr>
                </a:solidFill>
                <a:latin typeface="+mn-lt"/>
                <a:cs typeface="+mn-cs"/>
              </a:rPr>
              <a:t>Function</a:t>
            </a:r>
            <a:r>
              <a:rPr lang="pt-BR" dirty="0">
                <a:solidFill>
                  <a:schemeClr val="bg1">
                    <a:lumMod val="75000"/>
                  </a:schemeClr>
                </a:solidFill>
                <a:latin typeface="+mn-lt"/>
                <a:cs typeface="+mn-cs"/>
              </a:rPr>
              <a:t> </a:t>
            </a:r>
            <a:r>
              <a:rPr lang="pt-BR" dirty="0" err="1">
                <a:solidFill>
                  <a:schemeClr val="bg1">
                    <a:lumMod val="75000"/>
                  </a:schemeClr>
                </a:solidFill>
                <a:latin typeface="+mn-lt"/>
                <a:cs typeface="+mn-cs"/>
              </a:rPr>
              <a:t>at</a:t>
            </a:r>
            <a:r>
              <a:rPr lang="pt-BR" dirty="0">
                <a:solidFill>
                  <a:schemeClr val="bg1">
                    <a:lumMod val="75000"/>
                  </a:schemeClr>
                </a:solidFill>
                <a:latin typeface="+mn-lt"/>
                <a:cs typeface="+mn-cs"/>
              </a:rPr>
              <a:t> 8 </a:t>
            </a:r>
            <a:r>
              <a:rPr lang="pt-BR" dirty="0" err="1">
                <a:solidFill>
                  <a:schemeClr val="bg1">
                    <a:lumMod val="75000"/>
                  </a:schemeClr>
                </a:solidFill>
                <a:latin typeface="+mn-lt"/>
                <a:cs typeface="+mn-cs"/>
              </a:rPr>
              <a:t>Years</a:t>
            </a:r>
            <a:r>
              <a:rPr lang="pt-BR" dirty="0">
                <a:solidFill>
                  <a:schemeClr val="bg1">
                    <a:lumMod val="75000"/>
                  </a:schemeClr>
                </a:solidFill>
                <a:latin typeface="+mn-lt"/>
                <a:cs typeface="+mn-cs"/>
              </a:rPr>
              <a:t>. Doyle et al.</a:t>
            </a:r>
            <a:endParaRPr lang="es-ES" dirty="0">
              <a:solidFill>
                <a:schemeClr val="bg1">
                  <a:lumMod val="75000"/>
                </a:schemeClr>
              </a:solidFill>
              <a:latin typeface="+mn-lt"/>
              <a:cs typeface="+mn-cs"/>
            </a:endParaRPr>
          </a:p>
        </p:txBody>
      </p:sp>
      <p:sp>
        <p:nvSpPr>
          <p:cNvPr id="10" name="Raio 9"/>
          <p:cNvSpPr/>
          <p:nvPr/>
        </p:nvSpPr>
        <p:spPr>
          <a:xfrm flipH="1">
            <a:off x="6810375" y="1227138"/>
            <a:ext cx="457200" cy="257175"/>
          </a:xfrm>
          <a:prstGeom prst="lightningBol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11" name="Raio 10"/>
          <p:cNvSpPr/>
          <p:nvPr/>
        </p:nvSpPr>
        <p:spPr>
          <a:xfrm flipH="1">
            <a:off x="6810375" y="3473450"/>
            <a:ext cx="457200" cy="255588"/>
          </a:xfrm>
          <a:prstGeom prst="lightningBol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12" name="Raio 11"/>
          <p:cNvSpPr/>
          <p:nvPr/>
        </p:nvSpPr>
        <p:spPr>
          <a:xfrm flipH="1">
            <a:off x="7869238" y="4837113"/>
            <a:ext cx="457200" cy="255587"/>
          </a:xfrm>
          <a:prstGeom prst="lightningBol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1 Título"/>
          <p:cNvSpPr>
            <a:spLocks noGrp="1"/>
          </p:cNvSpPr>
          <p:nvPr>
            <p:ph type="title"/>
          </p:nvPr>
        </p:nvSpPr>
        <p:spPr/>
        <p:txBody>
          <a:bodyPr/>
          <a:lstStyle/>
          <a:p>
            <a:pPr algn="r" eaLnBrk="1" hangingPunct="1"/>
            <a:r>
              <a:rPr lang="es-ES" smtClean="0">
                <a:solidFill>
                  <a:srgbClr val="0033CC"/>
                </a:solidFill>
              </a:rPr>
              <a:t>Resultados</a:t>
            </a:r>
          </a:p>
        </p:txBody>
      </p:sp>
      <p:sp>
        <p:nvSpPr>
          <p:cNvPr id="28675" name="2 Marcador de contenido"/>
          <p:cNvSpPr>
            <a:spLocks noGrp="1"/>
          </p:cNvSpPr>
          <p:nvPr>
            <p:ph idx="1"/>
          </p:nvPr>
        </p:nvSpPr>
        <p:spPr/>
        <p:txBody>
          <a:bodyPr/>
          <a:lstStyle/>
          <a:p>
            <a:pPr eaLnBrk="1" hangingPunct="1"/>
            <a:r>
              <a:rPr lang="pt-BR" smtClean="0"/>
              <a:t>Dependência de oxigênio às 36 semanas </a:t>
            </a:r>
          </a:p>
          <a:p>
            <a:pPr lvl="1" eaLnBrk="1" hangingPunct="1"/>
            <a:r>
              <a:rPr lang="pt-BR" smtClean="0"/>
              <a:t>1991-92 Vs 2005  (OR Ajustada 1.44;    IC 95% 0,85 to 2,42)</a:t>
            </a:r>
          </a:p>
          <a:p>
            <a:pPr lvl="1" eaLnBrk="1" hangingPunct="1"/>
            <a:r>
              <a:rPr lang="pt-BR" smtClean="0">
                <a:solidFill>
                  <a:srgbClr val="FF0000"/>
                </a:solidFill>
              </a:rPr>
              <a:t>1997 Vs 2005        (</a:t>
            </a:r>
            <a:r>
              <a:rPr lang="pt-BR" b="1" smtClean="0">
                <a:solidFill>
                  <a:srgbClr val="FF0000"/>
                </a:solidFill>
              </a:rPr>
              <a:t>OR Ajustada 2.67;    IC 95% 1.60 to 4.46</a:t>
            </a:r>
            <a:r>
              <a:rPr lang="pt-BR" smtClean="0">
                <a:solidFill>
                  <a:srgbClr val="FF0000"/>
                </a:solidFill>
              </a:rPr>
              <a:t>)</a:t>
            </a:r>
          </a:p>
          <a:p>
            <a:pPr eaLnBrk="1" hangingPunct="1"/>
            <a:endParaRPr lang="pt-BR" smtClean="0"/>
          </a:p>
          <a:p>
            <a:pPr eaLnBrk="1" hangingPunct="1"/>
            <a:r>
              <a:rPr lang="pt-BR" smtClean="0">
                <a:solidFill>
                  <a:srgbClr val="0033CC"/>
                </a:solidFill>
              </a:rPr>
              <a:t>Sibilância no ano anterior aos 8 anos foi similar </a:t>
            </a:r>
          </a:p>
          <a:p>
            <a:pPr lvl="1" eaLnBrk="1" hangingPunct="1"/>
            <a:r>
              <a:rPr lang="pt-BR" smtClean="0"/>
              <a:t>91-92 	26% </a:t>
            </a:r>
          </a:p>
          <a:p>
            <a:pPr lvl="1" eaLnBrk="1" hangingPunct="1"/>
            <a:r>
              <a:rPr lang="pt-BR" smtClean="0"/>
              <a:t>1997  	26% </a:t>
            </a:r>
          </a:p>
          <a:p>
            <a:pPr lvl="1" eaLnBrk="1" hangingPunct="1"/>
            <a:r>
              <a:rPr lang="pt-BR" smtClean="0"/>
              <a:t>2005  	23%</a:t>
            </a:r>
            <a:endParaRPr lang="en-US" smtClean="0"/>
          </a:p>
          <a:p>
            <a:pPr eaLnBrk="1" hangingPunct="1"/>
            <a:endParaRPr lang="es-ES" smtClean="0"/>
          </a:p>
        </p:txBody>
      </p:sp>
      <p:sp>
        <p:nvSpPr>
          <p:cNvPr id="4" name="5 Rectángulo"/>
          <p:cNvSpPr/>
          <p:nvPr/>
        </p:nvSpPr>
        <p:spPr>
          <a:xfrm>
            <a:off x="2397125" y="6488113"/>
            <a:ext cx="9794875" cy="369887"/>
          </a:xfrm>
          <a:prstGeom prst="rect">
            <a:avLst/>
          </a:prstGeom>
        </p:spPr>
        <p:txBody>
          <a:bodyPr>
            <a:spAutoFit/>
          </a:bodyPr>
          <a:lstStyle/>
          <a:p>
            <a:pPr algn="r" fontAlgn="auto">
              <a:spcBef>
                <a:spcPts val="0"/>
              </a:spcBef>
              <a:spcAft>
                <a:spcPts val="0"/>
              </a:spcAft>
              <a:defRPr/>
            </a:pPr>
            <a:r>
              <a:rPr lang="pt-BR" dirty="0" err="1">
                <a:solidFill>
                  <a:schemeClr val="bg1">
                    <a:lumMod val="75000"/>
                  </a:schemeClr>
                </a:solidFill>
                <a:latin typeface="+mn-lt"/>
                <a:cs typeface="+mn-cs"/>
              </a:rPr>
              <a:t>Ventilation</a:t>
            </a:r>
            <a:r>
              <a:rPr lang="pt-BR" dirty="0">
                <a:solidFill>
                  <a:schemeClr val="bg1">
                    <a:lumMod val="75000"/>
                  </a:schemeClr>
                </a:solidFill>
                <a:latin typeface="+mn-lt"/>
                <a:cs typeface="+mn-cs"/>
              </a:rPr>
              <a:t> in </a:t>
            </a:r>
            <a:r>
              <a:rPr lang="pt-BR" dirty="0" err="1">
                <a:solidFill>
                  <a:schemeClr val="bg1">
                    <a:lumMod val="75000"/>
                  </a:schemeClr>
                </a:solidFill>
                <a:latin typeface="+mn-lt"/>
                <a:cs typeface="+mn-cs"/>
              </a:rPr>
              <a:t>Extremely</a:t>
            </a:r>
            <a:r>
              <a:rPr lang="pt-BR" dirty="0">
                <a:solidFill>
                  <a:schemeClr val="bg1">
                    <a:lumMod val="75000"/>
                  </a:schemeClr>
                </a:solidFill>
                <a:latin typeface="+mn-lt"/>
                <a:cs typeface="+mn-cs"/>
              </a:rPr>
              <a:t> </a:t>
            </a:r>
            <a:r>
              <a:rPr lang="pt-BR" dirty="0" err="1">
                <a:solidFill>
                  <a:schemeClr val="bg1">
                    <a:lumMod val="75000"/>
                  </a:schemeClr>
                </a:solidFill>
                <a:latin typeface="+mn-lt"/>
                <a:cs typeface="+mn-cs"/>
              </a:rPr>
              <a:t>Preterm</a:t>
            </a:r>
            <a:r>
              <a:rPr lang="pt-BR" dirty="0">
                <a:solidFill>
                  <a:schemeClr val="bg1">
                    <a:lumMod val="75000"/>
                  </a:schemeClr>
                </a:solidFill>
                <a:latin typeface="+mn-lt"/>
                <a:cs typeface="+mn-cs"/>
              </a:rPr>
              <a:t> </a:t>
            </a:r>
            <a:r>
              <a:rPr lang="pt-BR" dirty="0" err="1">
                <a:solidFill>
                  <a:schemeClr val="bg1">
                    <a:lumMod val="75000"/>
                  </a:schemeClr>
                </a:solidFill>
                <a:latin typeface="+mn-lt"/>
                <a:cs typeface="+mn-cs"/>
              </a:rPr>
              <a:t>Infants</a:t>
            </a:r>
            <a:r>
              <a:rPr lang="pt-BR" dirty="0">
                <a:solidFill>
                  <a:schemeClr val="bg1">
                    <a:lumMod val="75000"/>
                  </a:schemeClr>
                </a:solidFill>
                <a:latin typeface="+mn-lt"/>
                <a:cs typeface="+mn-cs"/>
              </a:rPr>
              <a:t> </a:t>
            </a:r>
            <a:r>
              <a:rPr lang="pt-BR" dirty="0" err="1">
                <a:solidFill>
                  <a:schemeClr val="bg1">
                    <a:lumMod val="75000"/>
                  </a:schemeClr>
                </a:solidFill>
                <a:latin typeface="+mn-lt"/>
                <a:cs typeface="+mn-cs"/>
              </a:rPr>
              <a:t>and</a:t>
            </a:r>
            <a:r>
              <a:rPr lang="pt-BR" dirty="0">
                <a:solidFill>
                  <a:schemeClr val="bg1">
                    <a:lumMod val="75000"/>
                  </a:schemeClr>
                </a:solidFill>
                <a:latin typeface="+mn-lt"/>
                <a:cs typeface="+mn-cs"/>
              </a:rPr>
              <a:t> </a:t>
            </a:r>
            <a:r>
              <a:rPr lang="pt-BR" dirty="0" err="1">
                <a:solidFill>
                  <a:schemeClr val="bg1">
                    <a:lumMod val="75000"/>
                  </a:schemeClr>
                </a:solidFill>
                <a:latin typeface="+mn-lt"/>
                <a:cs typeface="+mn-cs"/>
              </a:rPr>
              <a:t>Respiratory</a:t>
            </a:r>
            <a:r>
              <a:rPr lang="pt-BR" dirty="0">
                <a:solidFill>
                  <a:schemeClr val="bg1">
                    <a:lumMod val="75000"/>
                  </a:schemeClr>
                </a:solidFill>
                <a:latin typeface="+mn-lt"/>
                <a:cs typeface="+mn-cs"/>
              </a:rPr>
              <a:t> </a:t>
            </a:r>
            <a:r>
              <a:rPr lang="pt-BR" dirty="0" err="1">
                <a:solidFill>
                  <a:schemeClr val="bg1">
                    <a:lumMod val="75000"/>
                  </a:schemeClr>
                </a:solidFill>
                <a:latin typeface="+mn-lt"/>
                <a:cs typeface="+mn-cs"/>
              </a:rPr>
              <a:t>Function</a:t>
            </a:r>
            <a:r>
              <a:rPr lang="pt-BR" dirty="0">
                <a:solidFill>
                  <a:schemeClr val="bg1">
                    <a:lumMod val="75000"/>
                  </a:schemeClr>
                </a:solidFill>
                <a:latin typeface="+mn-lt"/>
                <a:cs typeface="+mn-cs"/>
              </a:rPr>
              <a:t> </a:t>
            </a:r>
            <a:r>
              <a:rPr lang="pt-BR" dirty="0" err="1">
                <a:solidFill>
                  <a:schemeClr val="bg1">
                    <a:lumMod val="75000"/>
                  </a:schemeClr>
                </a:solidFill>
                <a:latin typeface="+mn-lt"/>
                <a:cs typeface="+mn-cs"/>
              </a:rPr>
              <a:t>at</a:t>
            </a:r>
            <a:r>
              <a:rPr lang="pt-BR" dirty="0">
                <a:solidFill>
                  <a:schemeClr val="bg1">
                    <a:lumMod val="75000"/>
                  </a:schemeClr>
                </a:solidFill>
                <a:latin typeface="+mn-lt"/>
                <a:cs typeface="+mn-cs"/>
              </a:rPr>
              <a:t> 8 </a:t>
            </a:r>
            <a:r>
              <a:rPr lang="pt-BR" dirty="0" err="1">
                <a:solidFill>
                  <a:schemeClr val="bg1">
                    <a:lumMod val="75000"/>
                  </a:schemeClr>
                </a:solidFill>
                <a:latin typeface="+mn-lt"/>
                <a:cs typeface="+mn-cs"/>
              </a:rPr>
              <a:t>Years</a:t>
            </a:r>
            <a:r>
              <a:rPr lang="pt-BR" dirty="0">
                <a:solidFill>
                  <a:schemeClr val="bg1">
                    <a:lumMod val="75000"/>
                  </a:schemeClr>
                </a:solidFill>
                <a:latin typeface="+mn-lt"/>
                <a:cs typeface="+mn-cs"/>
              </a:rPr>
              <a:t>. Doyle et al.</a:t>
            </a:r>
            <a:endParaRPr lang="es-ES" dirty="0">
              <a:solidFill>
                <a:schemeClr val="bg1">
                  <a:lumMod val="75000"/>
                </a:schemeClr>
              </a:solidFill>
              <a:latin typeface="+mn-lt"/>
              <a:cs typeface="+mn-cs"/>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657225" y="1082675"/>
            <a:ext cx="11534775" cy="5670550"/>
          </a:xfrm>
        </p:spPr>
        <p:txBody>
          <a:bodyPr/>
          <a:lstStyle/>
          <a:p>
            <a:pPr algn="l" eaLnBrk="1" hangingPunct="1">
              <a:defRPr/>
            </a:pPr>
            <a:r>
              <a:rPr lang="pt-PT" sz="2800" dirty="0" smtClean="0">
                <a:solidFill>
                  <a:schemeClr val="tx1"/>
                </a:solidFill>
              </a:rPr>
              <a:t>-As </a:t>
            </a:r>
            <a:r>
              <a:rPr lang="pt-PT" sz="2800" b="1" dirty="0" smtClean="0">
                <a:solidFill>
                  <a:schemeClr val="tx1"/>
                </a:solidFill>
              </a:rPr>
              <a:t>principais conclusões no presente estudo </a:t>
            </a:r>
            <a:r>
              <a:rPr lang="pt-PT" sz="2800" dirty="0" smtClean="0">
                <a:solidFill>
                  <a:schemeClr val="tx1"/>
                </a:solidFill>
              </a:rPr>
              <a:t>de prematuros extremos sobreviventes durante os três períodos estudados é que a </a:t>
            </a:r>
            <a:r>
              <a:rPr lang="pt-PT" sz="2800" dirty="0" smtClean="0">
                <a:solidFill>
                  <a:srgbClr val="FF0000"/>
                </a:solidFill>
              </a:rPr>
              <a:t>duração média da ventilação assistida, particularmente CPAP nasal, aumentou substancialmente ao longo do tempo, sem  melhorias paralelas a curto prazo ou a longo prazo</a:t>
            </a:r>
            <a:br>
              <a:rPr lang="pt-PT" sz="2800" dirty="0" smtClean="0">
                <a:solidFill>
                  <a:srgbClr val="FF0000"/>
                </a:solidFill>
              </a:rPr>
            </a:br>
            <a:r>
              <a:rPr lang="pt-PT" sz="2800" dirty="0" smtClean="0">
                <a:solidFill>
                  <a:srgbClr val="FF0000"/>
                </a:solidFill>
              </a:rPr>
              <a:t>na função respiratória. </a:t>
            </a:r>
          </a:p>
          <a:p>
            <a:pPr algn="l" eaLnBrk="1" hangingPunct="1">
              <a:defRPr/>
            </a:pPr>
            <a:r>
              <a:rPr lang="pt-PT" sz="2800" dirty="0" smtClean="0">
                <a:solidFill>
                  <a:schemeClr val="tx1"/>
                </a:solidFill>
              </a:rPr>
              <a:t>-Na verdade, houve maiores taxas de dependência de oxigênio às 36 semanas de idade pós-concepção e mais obstrução do fluxo aéreo aos 8 anos de idade</a:t>
            </a:r>
          </a:p>
          <a:p>
            <a:pPr algn="l" eaLnBrk="1" hangingPunct="1">
              <a:defRPr/>
            </a:pPr>
            <a:r>
              <a:rPr lang="pt-PT" sz="2800" dirty="0" smtClean="0">
                <a:solidFill>
                  <a:schemeClr val="tx1"/>
                </a:solidFill>
              </a:rPr>
              <a:t>no período mais recente revisado(2005).</a:t>
            </a:r>
            <a:br>
              <a:rPr lang="pt-PT" sz="2800" dirty="0" smtClean="0">
                <a:solidFill>
                  <a:schemeClr val="tx1"/>
                </a:solidFill>
              </a:rPr>
            </a:br>
            <a:r>
              <a:rPr lang="pt-PT" sz="2800" dirty="0" smtClean="0">
                <a:solidFill>
                  <a:schemeClr val="tx1"/>
                </a:solidFill>
              </a:rPr>
              <a:t>                </a:t>
            </a:r>
            <a:r>
              <a:rPr lang="pt-PT" sz="2800" b="1" dirty="0" smtClean="0">
                <a:solidFill>
                  <a:srgbClr val="FF0000"/>
                </a:solidFill>
              </a:rPr>
              <a:t>Esses achados foram contrários a hipótese</a:t>
            </a:r>
            <a:r>
              <a:rPr lang="pt-PT" b="1" dirty="0" smtClean="0"/>
              <a:t> </a:t>
            </a:r>
            <a:r>
              <a:rPr lang="pt-PT" b="1" dirty="0" smtClean="0">
                <a:solidFill>
                  <a:srgbClr val="FF0000"/>
                </a:solidFill>
              </a:rPr>
              <a:t>inicial dos autores</a:t>
            </a:r>
            <a:endParaRPr lang="pt-BR" b="1" dirty="0">
              <a:solidFill>
                <a:srgbClr val="FF0000"/>
              </a:solidFill>
            </a:endParaRPr>
          </a:p>
        </p:txBody>
      </p:sp>
      <p:sp>
        <p:nvSpPr>
          <p:cNvPr id="4" name="1 Título"/>
          <p:cNvSpPr txBox="1">
            <a:spLocks/>
          </p:cNvSpPr>
          <p:nvPr/>
        </p:nvSpPr>
        <p:spPr bwMode="auto">
          <a:xfrm>
            <a:off x="1219200" y="0"/>
            <a:ext cx="10972800" cy="1143000"/>
          </a:xfrm>
          <a:prstGeom prst="rect">
            <a:avLst/>
          </a:prstGeom>
          <a:noFill/>
          <a:ln w="9525">
            <a:noFill/>
            <a:miter lim="800000"/>
            <a:headEnd/>
            <a:tailEnd/>
          </a:ln>
        </p:spPr>
        <p:txBody>
          <a:bodyPr anchor="ctr"/>
          <a:lstStyle/>
          <a:p>
            <a:pPr algn="r">
              <a:defRPr/>
            </a:pPr>
            <a:r>
              <a:rPr lang="pt-BR" sz="4400">
                <a:solidFill>
                  <a:srgbClr val="0033CC"/>
                </a:solidFill>
                <a:latin typeface="+mj-lt"/>
                <a:ea typeface="+mj-ea"/>
                <a:cs typeface="+mj-cs"/>
              </a:rPr>
              <a:t>Discussão</a:t>
            </a:r>
            <a:r>
              <a:rPr lang="es-ES" sz="4400">
                <a:latin typeface="+mj-lt"/>
                <a:ea typeface="+mj-ea"/>
                <a:cs typeface="+mj-cs"/>
              </a:rPr>
              <a:t> </a:t>
            </a:r>
            <a:endParaRPr lang="es-ES" sz="4400" dirty="0">
              <a:latin typeface="+mj-lt"/>
              <a:ea typeface="+mj-ea"/>
              <a:cs typeface="+mj-cs"/>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ubtítulo 3"/>
          <p:cNvSpPr>
            <a:spLocks noGrp="1"/>
          </p:cNvSpPr>
          <p:nvPr>
            <p:ph type="subTitle" idx="1"/>
          </p:nvPr>
        </p:nvSpPr>
        <p:spPr>
          <a:xfrm>
            <a:off x="817563" y="573088"/>
            <a:ext cx="11277600" cy="7472362"/>
          </a:xfrm>
        </p:spPr>
        <p:txBody>
          <a:bodyPr/>
          <a:lstStyle/>
          <a:p>
            <a:pPr algn="l" eaLnBrk="1" hangingPunct="1"/>
            <a:r>
              <a:rPr lang="pt-PT" sz="2400" smtClean="0">
                <a:solidFill>
                  <a:schemeClr val="tx1"/>
                </a:solidFill>
              </a:rPr>
              <a:t>Numerosos estudos sobre a função pulmonar de coortes de pré-termo durante a infância estão disponíveis durante o período em que o surfactante foi disponível, e muitos relataram reduções no fluxo de ar</a:t>
            </a:r>
            <a:br>
              <a:rPr lang="pt-PT" sz="2400" smtClean="0">
                <a:solidFill>
                  <a:schemeClr val="tx1"/>
                </a:solidFill>
              </a:rPr>
            </a:br>
            <a:r>
              <a:rPr lang="pt-PT" sz="2400" smtClean="0">
                <a:solidFill>
                  <a:schemeClr val="tx1"/>
                </a:solidFill>
              </a:rPr>
              <a:t>em relação aos controles nascidos a termo.</a:t>
            </a:r>
            <a:r>
              <a:rPr lang="pt-PT" sz="2400" baseline="30000" smtClean="0">
                <a:solidFill>
                  <a:schemeClr val="tx1"/>
                </a:solidFill>
              </a:rPr>
              <a:t>11</a:t>
            </a:r>
          </a:p>
          <a:p>
            <a:pPr algn="l" eaLnBrk="1" hangingPunct="1"/>
            <a:r>
              <a:rPr lang="pt-PT" sz="2400" smtClean="0">
                <a:solidFill>
                  <a:schemeClr val="tx1"/>
                </a:solidFill>
              </a:rPr>
              <a:t/>
            </a:r>
            <a:br>
              <a:rPr lang="pt-PT" sz="2400" smtClean="0">
                <a:solidFill>
                  <a:schemeClr val="tx1"/>
                </a:solidFill>
              </a:rPr>
            </a:br>
            <a:r>
              <a:rPr lang="pt-PT" sz="2400" smtClean="0">
                <a:solidFill>
                  <a:schemeClr val="tx1"/>
                </a:solidFill>
              </a:rPr>
              <a:t>Vollsæter et al</a:t>
            </a:r>
            <a:r>
              <a:rPr lang="pt-PT" sz="2400" baseline="30000" smtClean="0">
                <a:solidFill>
                  <a:schemeClr val="tx1"/>
                </a:solidFill>
              </a:rPr>
              <a:t>12</a:t>
            </a:r>
            <a:r>
              <a:rPr lang="pt-PT" sz="2400" smtClean="0">
                <a:solidFill>
                  <a:schemeClr val="tx1"/>
                </a:solidFill>
              </a:rPr>
              <a:t> relataram que entre </a:t>
            </a:r>
            <a:r>
              <a:rPr lang="pt-PT" sz="2400" b="1" smtClean="0">
                <a:solidFill>
                  <a:schemeClr val="tx1"/>
                </a:solidFill>
              </a:rPr>
              <a:t>crianças de 11 anos </a:t>
            </a:r>
            <a:r>
              <a:rPr lang="pt-PT" sz="2400" smtClean="0">
                <a:solidFill>
                  <a:schemeClr val="tx1"/>
                </a:solidFill>
              </a:rPr>
              <a:t>na Noruega que nasceram antes de 28 semanas de gestação ou cujo peso de nascimento</a:t>
            </a:r>
            <a:br>
              <a:rPr lang="pt-PT" sz="2400" smtClean="0">
                <a:solidFill>
                  <a:schemeClr val="tx1"/>
                </a:solidFill>
              </a:rPr>
            </a:br>
            <a:r>
              <a:rPr lang="pt-PT" sz="2400" smtClean="0">
                <a:solidFill>
                  <a:schemeClr val="tx1"/>
                </a:solidFill>
              </a:rPr>
              <a:t>era inferior a 1000 g, </a:t>
            </a:r>
            <a:r>
              <a:rPr lang="pt-PT" sz="2400" b="1" smtClean="0">
                <a:solidFill>
                  <a:schemeClr val="tx1"/>
                </a:solidFill>
              </a:rPr>
              <a:t>taxas de fluxo expiratório em 1999 e 2000 foram superiores às taxas dascrianças nascidas em 1991-1992.</a:t>
            </a:r>
            <a:r>
              <a:rPr lang="pt-PT" sz="2400" smtClean="0">
                <a:solidFill>
                  <a:schemeClr val="tx1"/>
                </a:solidFill>
              </a:rPr>
              <a:t> </a:t>
            </a:r>
          </a:p>
          <a:p>
            <a:pPr algn="l" eaLnBrk="1" hangingPunct="1"/>
            <a:r>
              <a:rPr lang="pt-PT" sz="2400" smtClean="0">
                <a:solidFill>
                  <a:schemeClr val="tx1"/>
                </a:solidFill>
              </a:rPr>
              <a:t>Da mesma forma, os presentes autores relataram  anteriormente que, entre crianças de 8 anos de idade que nasceram prematuros em 1997 e com idade gestacional &lt;28 semanas ou peso &lt;1000g apresentava maiores fluxos expiratórios do que crianças semelhantes nascidas no estado De Victoria em 1991-1992. </a:t>
            </a:r>
          </a:p>
          <a:p>
            <a:pPr algn="l" eaLnBrk="1" hangingPunct="1"/>
            <a:r>
              <a:rPr lang="pt-PT" sz="2400" smtClean="0">
                <a:solidFill>
                  <a:schemeClr val="tx1"/>
                </a:solidFill>
              </a:rPr>
              <a:t>No entanto, os  fluxos expiratório no grupo pré-termo não melhoraram em relação aos valores medidos nos controles.</a:t>
            </a:r>
            <a:r>
              <a:rPr lang="pt-PT" sz="2400" baseline="30000" smtClean="0">
                <a:solidFill>
                  <a:schemeClr val="tx1"/>
                </a:solidFill>
              </a:rPr>
              <a:t>8</a:t>
            </a:r>
            <a:endParaRPr lang="pt-PT" sz="2400" b="1" baseline="30000" smtClean="0">
              <a:solidFill>
                <a:schemeClr val="tx1"/>
              </a:solidFill>
            </a:endParaRPr>
          </a:p>
          <a:p>
            <a:pPr algn="l" eaLnBrk="1" hangingPunct="1"/>
            <a:endParaRPr lang="pt-PT" sz="2800" b="1" smtClean="0">
              <a:solidFill>
                <a:schemeClr val="tx1"/>
              </a:solidFill>
            </a:endParaRPr>
          </a:p>
          <a:p>
            <a:pPr algn="l" eaLnBrk="1" hangingPunct="1"/>
            <a:endParaRPr lang="pt-PT" sz="2800" b="1" smtClean="0">
              <a:solidFill>
                <a:schemeClr val="tx1"/>
              </a:solidFill>
            </a:endParaRPr>
          </a:p>
          <a:p>
            <a:pPr algn="l" eaLnBrk="1" hangingPunct="1"/>
            <a:endParaRPr lang="pt-BR" sz="2800" b="1" smtClean="0">
              <a:solidFill>
                <a:schemeClr val="tx1"/>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ubtítulo 2"/>
          <p:cNvSpPr>
            <a:spLocks noGrp="1"/>
          </p:cNvSpPr>
          <p:nvPr>
            <p:ph type="subTitle" idx="1"/>
          </p:nvPr>
        </p:nvSpPr>
        <p:spPr>
          <a:xfrm>
            <a:off x="385763" y="449263"/>
            <a:ext cx="11317287" cy="6167437"/>
          </a:xfrm>
        </p:spPr>
        <p:txBody>
          <a:bodyPr/>
          <a:lstStyle/>
          <a:p>
            <a:pPr algn="l" eaLnBrk="1" hangingPunct="1"/>
            <a:r>
              <a:rPr lang="pt-PT" smtClean="0">
                <a:solidFill>
                  <a:schemeClr val="tx1"/>
                </a:solidFill>
              </a:rPr>
              <a:t>Os principais pontos fortes do presente estudo incluem o fato de que as </a:t>
            </a:r>
            <a:r>
              <a:rPr lang="pt-PT" b="1" smtClean="0">
                <a:solidFill>
                  <a:schemeClr val="tx1"/>
                </a:solidFill>
              </a:rPr>
              <a:t>coortes eram da mesma região geográfica</a:t>
            </a:r>
            <a:r>
              <a:rPr lang="pt-PT" smtClean="0">
                <a:solidFill>
                  <a:schemeClr val="tx1"/>
                </a:solidFill>
              </a:rPr>
              <a:t>, que eliminou as mudanças nos padrões de referência entre as eras como possível</a:t>
            </a:r>
            <a:br>
              <a:rPr lang="pt-PT" smtClean="0">
                <a:solidFill>
                  <a:schemeClr val="tx1"/>
                </a:solidFill>
              </a:rPr>
            </a:br>
            <a:r>
              <a:rPr lang="pt-PT" smtClean="0">
                <a:solidFill>
                  <a:schemeClr val="tx1"/>
                </a:solidFill>
              </a:rPr>
              <a:t>fonte de diferenças entre as eras. </a:t>
            </a:r>
          </a:p>
          <a:p>
            <a:pPr algn="l" eaLnBrk="1" hangingPunct="1"/>
            <a:r>
              <a:rPr lang="pt-PT" smtClean="0">
                <a:solidFill>
                  <a:schemeClr val="tx1"/>
                </a:solidFill>
              </a:rPr>
              <a:t>Todas as crianças receberam seus Cuidados em uma das  quatro</a:t>
            </a:r>
            <a:br>
              <a:rPr lang="pt-PT" smtClean="0">
                <a:solidFill>
                  <a:schemeClr val="tx1"/>
                </a:solidFill>
              </a:rPr>
            </a:br>
            <a:r>
              <a:rPr lang="pt-PT" smtClean="0">
                <a:solidFill>
                  <a:schemeClr val="tx1"/>
                </a:solidFill>
              </a:rPr>
              <a:t>Unidades neonatais durante todo o período, o que permitiu excelentes taxas de acompanhamento (através da escola primária) e para o exame das coortes abrangendo o período durante o qual o tratamento com surfactante esteve disponível para clínica</a:t>
            </a:r>
            <a:br>
              <a:rPr lang="pt-PT" smtClean="0">
                <a:solidFill>
                  <a:schemeClr val="tx1"/>
                </a:solidFill>
              </a:rPr>
            </a:br>
            <a:r>
              <a:rPr lang="pt-PT" smtClean="0">
                <a:solidFill>
                  <a:schemeClr val="tx1"/>
                </a:solidFill>
              </a:rPr>
              <a:t>usar.</a:t>
            </a:r>
            <a:endParaRPr lang="pt-BR" smtClean="0">
              <a:solidFill>
                <a:schemeClr val="tx1"/>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ubtítulo 2"/>
          <p:cNvSpPr>
            <a:spLocks noGrp="1"/>
          </p:cNvSpPr>
          <p:nvPr>
            <p:ph type="subTitle" idx="1"/>
          </p:nvPr>
        </p:nvSpPr>
        <p:spPr>
          <a:xfrm>
            <a:off x="0" y="449263"/>
            <a:ext cx="11976100" cy="6408737"/>
          </a:xfrm>
        </p:spPr>
        <p:txBody>
          <a:bodyPr/>
          <a:lstStyle/>
          <a:p>
            <a:pPr algn="l" eaLnBrk="1" hangingPunct="1"/>
            <a:r>
              <a:rPr lang="pt-BR" sz="2400" smtClean="0">
                <a:solidFill>
                  <a:schemeClr val="tx1"/>
                </a:solidFill>
              </a:rPr>
              <a:t>                                         </a:t>
            </a:r>
            <a:r>
              <a:rPr lang="pt-BR" sz="2400" b="1" smtClean="0">
                <a:solidFill>
                  <a:srgbClr val="FF0000"/>
                </a:solidFill>
              </a:rPr>
              <a:t>O presente  estudo possui certas limitações </a:t>
            </a:r>
          </a:p>
          <a:p>
            <a:pPr algn="l" eaLnBrk="1" hangingPunct="1"/>
            <a:r>
              <a:rPr lang="pt-BR" sz="2400" smtClean="0">
                <a:solidFill>
                  <a:schemeClr val="tx1"/>
                </a:solidFill>
              </a:rPr>
              <a:t>-Nem todos os sobreviventes das coortes estudadas foram capazes de passar por testes de função pulmonar, principalmente porque algumas crianças estavam com deficiência para atender os critérios para testes. </a:t>
            </a:r>
          </a:p>
          <a:p>
            <a:pPr algn="l" eaLnBrk="1" hangingPunct="1"/>
            <a:r>
              <a:rPr lang="pt-BR" sz="2400" smtClean="0">
                <a:solidFill>
                  <a:schemeClr val="tx1"/>
                </a:solidFill>
              </a:rPr>
              <a:t>-Dado os critérios rigorosos para a obtenção de resultados aceitáveis ​​nos testes de  função pulmonar, teria sido quase impossível obter dados de função pulmonar em 100% de qualquer coorte de infância, muito menos uma coorte de  extremo pré-termo com uma proporção substancial de sobreviventes deficientes. </a:t>
            </a:r>
          </a:p>
          <a:p>
            <a:pPr algn="l" eaLnBrk="1" hangingPunct="1">
              <a:buFontTx/>
              <a:buChar char="-"/>
            </a:pPr>
            <a:r>
              <a:rPr lang="pt-BR" sz="2400" smtClean="0">
                <a:solidFill>
                  <a:schemeClr val="tx1"/>
                </a:solidFill>
              </a:rPr>
              <a:t>Outra limitação é que os presentes resultados podem não se aplicar a pacientes em países com diferentes características demográficas. </a:t>
            </a:r>
          </a:p>
          <a:p>
            <a:pPr algn="l" eaLnBrk="1" hangingPunct="1">
              <a:buFontTx/>
              <a:buChar char="-"/>
            </a:pPr>
            <a:r>
              <a:rPr lang="pt-BR" sz="2400" smtClean="0">
                <a:solidFill>
                  <a:schemeClr val="tx1"/>
                </a:solidFill>
              </a:rPr>
              <a:t>Além disso, os autores não têm dados sobre hospitalizações por doenças respiratórias para todas as coortes ou sobre a necessidade de medicamentos</a:t>
            </a:r>
            <a:br>
              <a:rPr lang="pt-BR" sz="2400" smtClean="0">
                <a:solidFill>
                  <a:schemeClr val="tx1"/>
                </a:solidFill>
              </a:rPr>
            </a:br>
            <a:r>
              <a:rPr lang="pt-BR" sz="2400" smtClean="0">
                <a:solidFill>
                  <a:schemeClr val="tx1"/>
                </a:solidFill>
              </a:rPr>
              <a:t>-No entanto, </a:t>
            </a:r>
            <a:r>
              <a:rPr lang="pt-BR" sz="2400" smtClean="0">
                <a:solidFill>
                  <a:srgbClr val="0033CC"/>
                </a:solidFill>
              </a:rPr>
              <a:t>as taxas de sibilância  foram semelhantes nos três períodos</a:t>
            </a:r>
          </a:p>
          <a:p>
            <a:pPr algn="l" eaLnBrk="1" hangingPunct="1"/>
            <a:endParaRPr lang="pt-BR" sz="2400" smtClean="0">
              <a:solidFill>
                <a:schemeClr val="tx1"/>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ubtítulo 2"/>
          <p:cNvSpPr>
            <a:spLocks noGrp="1"/>
          </p:cNvSpPr>
          <p:nvPr>
            <p:ph type="subTitle" idx="1"/>
          </p:nvPr>
        </p:nvSpPr>
        <p:spPr>
          <a:xfrm>
            <a:off x="328613" y="0"/>
            <a:ext cx="11598275" cy="6858000"/>
          </a:xfrm>
        </p:spPr>
        <p:txBody>
          <a:bodyPr/>
          <a:lstStyle/>
          <a:p>
            <a:pPr algn="l" eaLnBrk="1" hangingPunct="1"/>
            <a:r>
              <a:rPr lang="pt-PT" sz="3000" b="1" smtClean="0">
                <a:solidFill>
                  <a:srgbClr val="0033CC"/>
                </a:solidFill>
              </a:rPr>
              <a:t>               O que os resultados do nosso estudo significam? </a:t>
            </a:r>
          </a:p>
          <a:p>
            <a:pPr algn="l" eaLnBrk="1" hangingPunct="1"/>
            <a:r>
              <a:rPr lang="pt-PT" sz="3000" smtClean="0">
                <a:solidFill>
                  <a:schemeClr val="tx1"/>
                </a:solidFill>
              </a:rPr>
              <a:t>-Talvez a suposição de que a CPAP nasal é menos invasiva e menos prejudicial ao pulmão do que a ventilação endotraqueal estava incorreta. </a:t>
            </a:r>
          </a:p>
          <a:p>
            <a:pPr algn="l" eaLnBrk="1" hangingPunct="1"/>
            <a:r>
              <a:rPr lang="pt-PT" sz="3000" smtClean="0">
                <a:solidFill>
                  <a:schemeClr val="tx1"/>
                </a:solidFill>
              </a:rPr>
              <a:t>-Outra possibilidade é que </a:t>
            </a:r>
            <a:r>
              <a:rPr lang="pt-PT" sz="3000" smtClean="0">
                <a:solidFill>
                  <a:srgbClr val="FF0000"/>
                </a:solidFill>
              </a:rPr>
              <a:t>a CPAP nasal está sendo usada em excesso</a:t>
            </a:r>
            <a:r>
              <a:rPr lang="pt-PT" sz="3000" smtClean="0">
                <a:solidFill>
                  <a:schemeClr val="tx1"/>
                </a:solidFill>
              </a:rPr>
              <a:t>. </a:t>
            </a:r>
          </a:p>
          <a:p>
            <a:pPr eaLnBrk="1" hangingPunct="1"/>
            <a:r>
              <a:rPr lang="pt-PT" sz="3000" b="1" smtClean="0">
                <a:solidFill>
                  <a:srgbClr val="FF0000"/>
                </a:solidFill>
              </a:rPr>
              <a:t>Ao longo do tempo, o limiar para iniciar a CPAP nasal diminuiu substancialmente</a:t>
            </a:r>
            <a:r>
              <a:rPr lang="pt-PT" sz="3000" smtClean="0">
                <a:solidFill>
                  <a:srgbClr val="FF0000"/>
                </a:solidFill>
              </a:rPr>
              <a:t>: </a:t>
            </a:r>
          </a:p>
          <a:p>
            <a:pPr algn="l" eaLnBrk="1" hangingPunct="1"/>
            <a:r>
              <a:rPr lang="pt-PT" sz="3000" smtClean="0">
                <a:solidFill>
                  <a:schemeClr val="tx1"/>
                </a:solidFill>
              </a:rPr>
              <a:t>-é administrado a bebês com sinais mínimos de dificuldade respiratória após o parto, embora a condição de muitos desses bebês tenha melhorado sem ela. </a:t>
            </a:r>
          </a:p>
          <a:p>
            <a:pPr algn="l" eaLnBrk="1" hangingPunct="1"/>
            <a:r>
              <a:rPr lang="pt-PT" sz="3000" smtClean="0">
                <a:solidFill>
                  <a:schemeClr val="tx1"/>
                </a:solidFill>
              </a:rPr>
              <a:t>-A CPAP nasal também é usado por períodos extensivos para reduzir a apneia da prematuridade (</a:t>
            </a:r>
            <a:r>
              <a:rPr lang="pt-PT" sz="3000" b="1" smtClean="0">
                <a:solidFill>
                  <a:schemeClr val="tx1"/>
                </a:solidFill>
              </a:rPr>
              <a:t>o limiar dos médicos para tolerar a apneia provavelmente diminuiu ao longo do tempo, fazendo com que alguns bebês estejam sujeitos a períodos prolongados de CPAP nasal)</a:t>
            </a:r>
            <a:endParaRPr lang="pt-BR" sz="3000" b="1" smtClean="0">
              <a:solidFill>
                <a:schemeClr val="tx1"/>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ubtítulo 2"/>
          <p:cNvSpPr>
            <a:spLocks noGrp="1"/>
          </p:cNvSpPr>
          <p:nvPr>
            <p:ph type="subTitle" idx="1"/>
          </p:nvPr>
        </p:nvSpPr>
        <p:spPr>
          <a:xfrm>
            <a:off x="1211263" y="265113"/>
            <a:ext cx="10683875" cy="6424612"/>
          </a:xfrm>
        </p:spPr>
        <p:txBody>
          <a:bodyPr/>
          <a:lstStyle/>
          <a:p>
            <a:pPr eaLnBrk="1" hangingPunct="1"/>
            <a:r>
              <a:rPr lang="pt-PT" sz="2800" b="1" smtClean="0">
                <a:solidFill>
                  <a:schemeClr val="tx1"/>
                </a:solidFill>
              </a:rPr>
              <a:t>Houve redução em torno de metade do uso de glicocorticóides pós-natais de 1997 a 2005.</a:t>
            </a:r>
            <a:r>
              <a:rPr lang="pt-PT" sz="2800" smtClean="0">
                <a:solidFill>
                  <a:schemeClr val="tx1"/>
                </a:solidFill>
              </a:rPr>
              <a:t> </a:t>
            </a:r>
          </a:p>
          <a:p>
            <a:pPr algn="l" eaLnBrk="1" hangingPunct="1"/>
            <a:r>
              <a:rPr lang="pt-PT" sz="2800" smtClean="0">
                <a:solidFill>
                  <a:schemeClr val="tx1"/>
                </a:solidFill>
              </a:rPr>
              <a:t>-Embora os glicocorticose pós-natais estejam associados a desfechos neurológicos adversos a curto e longo prazo, eles também reduzem a taxa de displasia broncopulmonar.</a:t>
            </a:r>
            <a:r>
              <a:rPr lang="pt-PT" sz="2800" baseline="30000" smtClean="0">
                <a:solidFill>
                  <a:schemeClr val="tx1"/>
                </a:solidFill>
              </a:rPr>
              <a:t>13,14</a:t>
            </a:r>
            <a:r>
              <a:rPr lang="pt-PT" sz="2800" smtClean="0">
                <a:solidFill>
                  <a:schemeClr val="tx1"/>
                </a:solidFill>
              </a:rPr>
              <a:t> </a:t>
            </a:r>
          </a:p>
          <a:p>
            <a:pPr algn="l" eaLnBrk="1" hangingPunct="1"/>
            <a:r>
              <a:rPr lang="pt-PT" sz="2800" smtClean="0">
                <a:solidFill>
                  <a:schemeClr val="tx1"/>
                </a:solidFill>
              </a:rPr>
              <a:t>-Além disso, se os glicocorticóides forem administrados para crianças com alto risco de displasia broncopulmonar, podem melhorar a probabilidade de sobrevivência livre de paralisia cerebral.</a:t>
            </a:r>
            <a:r>
              <a:rPr lang="pt-PT" sz="2800" baseline="30000" smtClean="0">
                <a:solidFill>
                  <a:schemeClr val="tx1"/>
                </a:solidFill>
              </a:rPr>
              <a:t>15</a:t>
            </a:r>
            <a:r>
              <a:rPr lang="pt-PT" sz="2800" smtClean="0">
                <a:solidFill>
                  <a:schemeClr val="tx1"/>
                </a:solidFill>
              </a:rPr>
              <a:t> </a:t>
            </a:r>
          </a:p>
          <a:p>
            <a:pPr algn="l" eaLnBrk="1" hangingPunct="1"/>
            <a:r>
              <a:rPr lang="pt-PT" sz="2800" smtClean="0">
                <a:solidFill>
                  <a:schemeClr val="tx1"/>
                </a:solidFill>
              </a:rPr>
              <a:t>-</a:t>
            </a:r>
            <a:r>
              <a:rPr lang="pt-PT" sz="2800" b="1" smtClean="0">
                <a:solidFill>
                  <a:srgbClr val="FF0000"/>
                </a:solidFill>
              </a:rPr>
              <a:t>O ajuste para a administração de glicocorticóides pós-natal, juntamente com outras variáveis perinatais, aumentou as probabilidades de dependência de oxigênio em 36 semanas em 2005 em comparação com 1997</a:t>
            </a:r>
            <a:r>
              <a:rPr lang="pt-PT" sz="2800" smtClean="0">
                <a:solidFill>
                  <a:schemeClr val="tx1"/>
                </a:solidFill>
              </a:rPr>
              <a:t>, </a:t>
            </a:r>
            <a:r>
              <a:rPr lang="pt-PT" sz="2800" smtClean="0">
                <a:solidFill>
                  <a:srgbClr val="0033CC"/>
                </a:solidFill>
              </a:rPr>
              <a:t>embora este aumento tenha tido pouco efeito sobre estimativas de diferenças nos fluxos expiratórios entre os períodos e não alterou quaisquer conclusões.</a:t>
            </a:r>
            <a:endParaRPr lang="pt-BR" sz="2800" smtClean="0">
              <a:solidFill>
                <a:srgbClr val="0033CC"/>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ubtítulo 2"/>
          <p:cNvSpPr>
            <a:spLocks noGrp="1"/>
          </p:cNvSpPr>
          <p:nvPr>
            <p:ph type="subTitle" idx="1"/>
          </p:nvPr>
        </p:nvSpPr>
        <p:spPr>
          <a:xfrm>
            <a:off x="417513" y="265113"/>
            <a:ext cx="10941050" cy="6351587"/>
          </a:xfrm>
        </p:spPr>
        <p:txBody>
          <a:bodyPr/>
          <a:lstStyle/>
          <a:p>
            <a:pPr eaLnBrk="1" hangingPunct="1"/>
            <a:r>
              <a:rPr lang="pt-PT" sz="2000" b="1" smtClean="0">
                <a:solidFill>
                  <a:schemeClr val="tx1"/>
                </a:solidFill>
              </a:rPr>
              <a:t>Os autores  especulamos que períodos prolongados de oximetria podem ser parcialmente responsáveis ​​pela crescente taxa de dependência de oxigênio observada em 2005 e que essa tendência pode se traduzir em uma pior função pulmonar quando as crianças atingem a idade em que irão à escola. </a:t>
            </a:r>
          </a:p>
          <a:p>
            <a:pPr algn="l" eaLnBrk="1" hangingPunct="1"/>
            <a:r>
              <a:rPr lang="pt-PT" sz="2000" smtClean="0">
                <a:solidFill>
                  <a:schemeClr val="tx1"/>
                </a:solidFill>
              </a:rPr>
              <a:t>-Os autores têm dados não publicados sobre a duração média da oximetria em relação às </a:t>
            </a:r>
            <a:br>
              <a:rPr lang="pt-PT" sz="2000" smtClean="0">
                <a:solidFill>
                  <a:schemeClr val="tx1"/>
                </a:solidFill>
              </a:rPr>
            </a:br>
            <a:r>
              <a:rPr lang="pt-PT" sz="2000" smtClean="0">
                <a:solidFill>
                  <a:schemeClr val="tx1"/>
                </a:solidFill>
              </a:rPr>
              <a:t>primeiras 6 semanas de vida de bebês extremamente prematuros atendidos no Royal Women's Hospital em Melbourne, onde em 1992 a duração média do monitoramento de oxigênio foi restringido devido à falta de oxímetros, mas foi ilimitada até 2002, apesar do fato de que a maioria dos bebês respirava ar ambiente a partir do dia 1 (Doyle LW, Fang AF: dados não publicados). </a:t>
            </a:r>
          </a:p>
          <a:p>
            <a:pPr algn="l" eaLnBrk="1" hangingPunct="1"/>
            <a:r>
              <a:rPr lang="pt-PT" sz="2000" smtClean="0">
                <a:solidFill>
                  <a:schemeClr val="tx1"/>
                </a:solidFill>
              </a:rPr>
              <a:t>-O problema com o monitoramento contínuo da saturação de oxigênio em crianças respirando ar ambiente é que a fração de oxigênio inspirado só pode ser aumentada, não diminuiu. </a:t>
            </a:r>
          </a:p>
          <a:p>
            <a:pPr algn="l" eaLnBrk="1" hangingPunct="1"/>
            <a:r>
              <a:rPr lang="pt-PT" sz="2000" smtClean="0">
                <a:solidFill>
                  <a:schemeClr val="tx1"/>
                </a:solidFill>
              </a:rPr>
              <a:t>-A exposição a oxigênio adicional entre crianças que não tem uma doença pulmonar substancial pode causar toxicidade pulmonar pelo oxigênio, o que pode prejudicar o crescimento pulmonar. </a:t>
            </a:r>
          </a:p>
          <a:p>
            <a:pPr algn="r" eaLnBrk="1" hangingPunct="1"/>
            <a:r>
              <a:rPr lang="pt-PT" sz="2800" b="1" smtClean="0">
                <a:solidFill>
                  <a:schemeClr val="tx1"/>
                </a:solidFill>
              </a:rPr>
              <a:t>Assim os autores  especulam que tal cenário pode ter contribuído para a dependência de oxigênio prolongada e pior função pulmonar aos 8 anos de idade que observamos no presente estudo</a:t>
            </a:r>
            <a:endParaRPr lang="pt-BR" sz="2800" b="1" smtClean="0">
              <a:solidFill>
                <a:schemeClr val="tx1"/>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ubtítulo 2"/>
          <p:cNvSpPr>
            <a:spLocks noGrp="1"/>
          </p:cNvSpPr>
          <p:nvPr>
            <p:ph type="subTitle" idx="1"/>
          </p:nvPr>
        </p:nvSpPr>
        <p:spPr>
          <a:xfrm>
            <a:off x="882650" y="496888"/>
            <a:ext cx="10883900" cy="6161087"/>
          </a:xfrm>
        </p:spPr>
        <p:txBody>
          <a:bodyPr/>
          <a:lstStyle/>
          <a:p>
            <a:pPr algn="l" eaLnBrk="1" hangingPunct="1"/>
            <a:r>
              <a:rPr lang="pt-PT" sz="2000" smtClean="0">
                <a:solidFill>
                  <a:schemeClr val="tx1"/>
                </a:solidFill>
              </a:rPr>
              <a:t>-Hoje em dia, existem vários tipos de ventilação assistida não invasiva, além da CPAP nasal, incluindo cânulas nasais de alto fluxo, ventilação nasal intermitente de pressão positiva e até ventilação nasal de alta freqüência. Além disso, para as crianças que são intubadas, as variações disponíveis no fluxo, pressão, taxa e </a:t>
            </a:r>
            <a:r>
              <a:rPr lang="pt-PT" sz="2000" i="1" smtClean="0">
                <a:solidFill>
                  <a:schemeClr val="tx1"/>
                </a:solidFill>
              </a:rPr>
              <a:t>tiggering</a:t>
            </a:r>
            <a:r>
              <a:rPr lang="pt-PT" sz="2000" smtClean="0">
                <a:solidFill>
                  <a:schemeClr val="tx1"/>
                </a:solidFill>
              </a:rPr>
              <a:t> do paciente (ou seja, a resposta de um ventilador para os esforços inspiratórios de um bebê) significa que são possíveis muitas opções diferentes para ventilação assistida invasiva e não invasiva. </a:t>
            </a:r>
          </a:p>
          <a:p>
            <a:pPr algn="l" eaLnBrk="1" hangingPunct="1"/>
            <a:r>
              <a:rPr lang="pt-PT" sz="2000" smtClean="0">
                <a:solidFill>
                  <a:schemeClr val="tx1"/>
                </a:solidFill>
              </a:rPr>
              <a:t>-Estudos randomizados recentes</a:t>
            </a:r>
            <a:r>
              <a:rPr lang="pt-PT" sz="2000" baseline="30000" smtClean="0">
                <a:solidFill>
                  <a:schemeClr val="tx1"/>
                </a:solidFill>
              </a:rPr>
              <a:t>16-18</a:t>
            </a:r>
            <a:r>
              <a:rPr lang="pt-PT" sz="2000" smtClean="0">
                <a:solidFill>
                  <a:schemeClr val="tx1"/>
                </a:solidFill>
              </a:rPr>
              <a:t> que examinaram diferentes tipos de ventilação relataram em grande parte resultados de curto prazo (por exemplo, dependência de oxigênio a 36 semanas ou falha na manutenção da extubação por um curto período). No entanto, tais estudos não avaliaram a função pulmonar a longo prazo, com poucas exceções.</a:t>
            </a:r>
            <a:r>
              <a:rPr lang="pt-PT" sz="2000" baseline="30000" smtClean="0">
                <a:solidFill>
                  <a:schemeClr val="tx1"/>
                </a:solidFill>
              </a:rPr>
              <a:t>19,20</a:t>
            </a:r>
            <a:r>
              <a:rPr lang="pt-PT" sz="2000" smtClean="0">
                <a:solidFill>
                  <a:schemeClr val="tx1"/>
                </a:solidFill>
              </a:rPr>
              <a:t> </a:t>
            </a:r>
          </a:p>
          <a:p>
            <a:pPr algn="l" eaLnBrk="1" hangingPunct="1"/>
            <a:r>
              <a:rPr lang="pt-PT" sz="2000" smtClean="0">
                <a:solidFill>
                  <a:schemeClr val="tx1"/>
                </a:solidFill>
              </a:rPr>
              <a:t>-Em um relato de O Grupo de Estudo de Oscilação do Reino Unido envolvendo </a:t>
            </a:r>
            <a:r>
              <a:rPr lang="pt-PT" sz="2000" b="1" smtClean="0">
                <a:solidFill>
                  <a:schemeClr val="tx1"/>
                </a:solidFill>
              </a:rPr>
              <a:t>crianças entre 11 e 14 anos de idade que nasceram com menos de 29 semanas de gestação, aqueles que foram aleatoriamente atribuídos à oscilação de alta freqüência no período do recém nascido apresentaram melhor função pulmonar  do que as atribuídas à ventilação convencional</a:t>
            </a:r>
            <a:r>
              <a:rPr lang="pt-PT" sz="2000" baseline="30000" smtClean="0">
                <a:solidFill>
                  <a:schemeClr val="tx1"/>
                </a:solidFill>
              </a:rPr>
              <a:t>20</a:t>
            </a:r>
            <a:r>
              <a:rPr lang="pt-PT" sz="2000" smtClean="0">
                <a:solidFill>
                  <a:schemeClr val="tx1"/>
                </a:solidFill>
              </a:rPr>
              <a:t>, embora entre os 11 e 14 meses de idade a oscilação não ofereceu vantagem aparente em relação à função pulmonar.</a:t>
            </a:r>
            <a:r>
              <a:rPr lang="pt-PT" sz="2000" baseline="30000" smtClean="0">
                <a:solidFill>
                  <a:schemeClr val="tx1"/>
                </a:solidFill>
              </a:rPr>
              <a:t>19</a:t>
            </a:r>
            <a:r>
              <a:rPr lang="pt-PT" sz="2000" smtClean="0">
                <a:solidFill>
                  <a:schemeClr val="tx1"/>
                </a:solidFill>
              </a:rPr>
              <a:t> </a:t>
            </a:r>
          </a:p>
          <a:p>
            <a:pPr algn="l" eaLnBrk="1" hangingPunct="1"/>
            <a:r>
              <a:rPr lang="pt-PT" sz="2000" smtClean="0">
                <a:solidFill>
                  <a:schemeClr val="tx1"/>
                </a:solidFill>
              </a:rPr>
              <a:t>-No presente estudo de sobreviventes extremamente prematuros, a provisão de ventilação oscilatória de alta freqüência através de um tubo endotraqueal foi raro em 1991 - 1992, e foi pouco comum nos períodos posteriores, consumindo apenas 3% e 5% dos recursos utilizados para ventilação assistida em 1997 e 2005, respectivamente.</a:t>
            </a:r>
            <a:endParaRPr lang="pt-BR" sz="2000" smtClean="0">
              <a:solidFill>
                <a:schemeClr val="tx1"/>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ubtítulo 2"/>
          <p:cNvSpPr>
            <a:spLocks noGrp="1"/>
          </p:cNvSpPr>
          <p:nvPr>
            <p:ph type="subTitle" idx="1"/>
          </p:nvPr>
        </p:nvSpPr>
        <p:spPr>
          <a:xfrm>
            <a:off x="433388" y="401638"/>
            <a:ext cx="10796587" cy="5967412"/>
          </a:xfrm>
        </p:spPr>
        <p:txBody>
          <a:bodyPr/>
          <a:lstStyle/>
          <a:p>
            <a:pPr eaLnBrk="1" hangingPunct="1"/>
            <a:r>
              <a:rPr lang="pt-PT" b="1" smtClean="0">
                <a:solidFill>
                  <a:srgbClr val="FF0000"/>
                </a:solidFill>
              </a:rPr>
              <a:t>É importante notar que a função pulmonar anormal na infância é um sinal de doença crônica doença pulmonar obstrutiva na idade adulta </a:t>
            </a:r>
          </a:p>
          <a:p>
            <a:pPr algn="l" eaLnBrk="1" hangingPunct="1"/>
            <a:r>
              <a:rPr lang="pt-PT" smtClean="0">
                <a:solidFill>
                  <a:schemeClr val="tx1"/>
                </a:solidFill>
              </a:rPr>
              <a:t>-De fato, os fluxos expiratórios na coorte de 1991-1992 deterioraram-se entre as idades de 8 a 18 anos </a:t>
            </a:r>
            <a:r>
              <a:rPr lang="pt-PT" baseline="30000" smtClean="0">
                <a:solidFill>
                  <a:schemeClr val="tx1"/>
                </a:solidFill>
              </a:rPr>
              <a:t>21</a:t>
            </a:r>
            <a:r>
              <a:rPr lang="pt-PT" smtClean="0">
                <a:solidFill>
                  <a:schemeClr val="tx1"/>
                </a:solidFill>
              </a:rPr>
              <a:t>, o que sugere que é improvável que essas crianças atinjam a função pulmonar máxima do pico esperada em meados dos anos 20. </a:t>
            </a:r>
          </a:p>
          <a:p>
            <a:pPr algn="l" eaLnBrk="1" hangingPunct="1"/>
            <a:r>
              <a:rPr lang="pt-PT" smtClean="0">
                <a:solidFill>
                  <a:schemeClr val="tx1"/>
                </a:solidFill>
              </a:rPr>
              <a:t>Se a função pulmonar da coorte mais recente, nascida em 2005, também se deteriora na adolescência de forma semelhante à coorte anterior, essas crianças seriam ainda mais prováveis do que as coortes anteriores de ter doença pulmonar obstrutiva crônica como adulto</a:t>
            </a:r>
            <a:endParaRPr lang="pt-BR" smtClean="0">
              <a:solidFill>
                <a:schemeClr val="tx1"/>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ubtítulo 2"/>
          <p:cNvSpPr>
            <a:spLocks noGrp="1"/>
          </p:cNvSpPr>
          <p:nvPr>
            <p:ph type="subTitle" idx="1"/>
          </p:nvPr>
        </p:nvSpPr>
        <p:spPr>
          <a:xfrm>
            <a:off x="601663" y="538163"/>
            <a:ext cx="10282237" cy="5799137"/>
          </a:xfrm>
        </p:spPr>
        <p:txBody>
          <a:bodyPr/>
          <a:lstStyle/>
          <a:p>
            <a:pPr eaLnBrk="1" hangingPunct="1"/>
            <a:r>
              <a:rPr lang="pt-PT" sz="4000" b="1" smtClean="0">
                <a:solidFill>
                  <a:schemeClr val="tx1"/>
                </a:solidFill>
              </a:rPr>
              <a:t>Em conclusão, os presentes  dados mostram que, entre os sobreviventes de recém-nascidos mais imaturos nestas coortes estudadas, </a:t>
            </a:r>
            <a:r>
              <a:rPr lang="pt-PT" sz="4000" b="1" smtClean="0">
                <a:solidFill>
                  <a:srgbClr val="FF0000"/>
                </a:solidFill>
              </a:rPr>
              <a:t>a função respiratória a longo prazo não foi melhor entre os que nasceram em 2005 do que nas coortes nascidas na década de 1990</a:t>
            </a:r>
            <a:r>
              <a:rPr lang="pt-PT" sz="4000" b="1" smtClean="0">
                <a:solidFill>
                  <a:schemeClr val="tx1"/>
                </a:solidFill>
              </a:rPr>
              <a:t>. </a:t>
            </a:r>
          </a:p>
          <a:p>
            <a:pPr eaLnBrk="1" hangingPunct="1"/>
            <a:r>
              <a:rPr lang="pt-PT" sz="4000" b="1" smtClean="0">
                <a:solidFill>
                  <a:schemeClr val="tx1"/>
                </a:solidFill>
              </a:rPr>
              <a:t>Esta observação aplica-se, apesar do aumento do uso de ventilação não invasiva em cuidados intensivos neonatais diários.</a:t>
            </a:r>
            <a:endParaRPr lang="pt-BR" sz="4000" b="1" smtClean="0">
              <a:solidFill>
                <a:schemeClr val="tx1"/>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p:cNvPicPr>
            <a:picLocks noChangeAspect="1" noChangeArrowheads="1"/>
          </p:cNvPicPr>
          <p:nvPr/>
        </p:nvPicPr>
        <p:blipFill>
          <a:blip r:embed="rId2"/>
          <a:srcRect/>
          <a:stretch>
            <a:fillRect/>
          </a:stretch>
        </p:blipFill>
        <p:spPr bwMode="auto">
          <a:xfrm>
            <a:off x="3424238" y="168275"/>
            <a:ext cx="6183312" cy="6553200"/>
          </a:xfrm>
          <a:prstGeom prst="rect">
            <a:avLst/>
          </a:prstGeom>
          <a:noFill/>
          <a:ln w="28575">
            <a:solidFill>
              <a:srgbClr val="0033CC"/>
            </a:solid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ubtítulo 2"/>
          <p:cNvSpPr>
            <a:spLocks noGrp="1"/>
          </p:cNvSpPr>
          <p:nvPr>
            <p:ph type="subTitle" idx="1"/>
          </p:nvPr>
        </p:nvSpPr>
        <p:spPr>
          <a:xfrm>
            <a:off x="850900" y="801688"/>
            <a:ext cx="9664700" cy="4989512"/>
          </a:xfrm>
          <a:ln w="28575">
            <a:solidFill>
              <a:srgbClr val="0033CC"/>
            </a:solidFill>
          </a:ln>
        </p:spPr>
        <p:txBody>
          <a:bodyPr/>
          <a:lstStyle/>
          <a:p>
            <a:pPr algn="l" eaLnBrk="1" hangingPunct="1">
              <a:lnSpc>
                <a:spcPct val="90000"/>
              </a:lnSpc>
            </a:pPr>
            <a:r>
              <a:rPr lang="pt-PT" sz="1400" i="1" smtClean="0">
                <a:solidFill>
                  <a:srgbClr val="0033CC"/>
                </a:solidFill>
              </a:rPr>
              <a:t>BACKGROUND</a:t>
            </a:r>
            <a:r>
              <a:rPr lang="pt-PT" sz="1400" smtClean="0">
                <a:solidFill>
                  <a:schemeClr val="tx1"/>
                </a:solidFill>
              </a:rPr>
              <a:t/>
            </a:r>
            <a:br>
              <a:rPr lang="pt-PT" sz="1400" smtClean="0">
                <a:solidFill>
                  <a:schemeClr val="tx1"/>
                </a:solidFill>
              </a:rPr>
            </a:br>
            <a:r>
              <a:rPr lang="pt-PT" sz="1400" smtClean="0">
                <a:solidFill>
                  <a:schemeClr val="tx1"/>
                </a:solidFill>
              </a:rPr>
              <a:t>A ventilação assistida para bebês extremamente prematuros (&lt;28 semanas de gestação) tem tornado-se menos invasivos, mas não está claro se tal desenvolvimento no cuidado associa-se a melhorias na função pulmonar de curto ou longo prazo. Os autores compararam  ao longo do tempo no uso de ventilação assistida e oxigenoterapia durante o período neonatal</a:t>
            </a:r>
            <a:br>
              <a:rPr lang="pt-PT" sz="1400" smtClean="0">
                <a:solidFill>
                  <a:schemeClr val="tx1"/>
                </a:solidFill>
              </a:rPr>
            </a:br>
            <a:r>
              <a:rPr lang="pt-PT" sz="1400" smtClean="0">
                <a:solidFill>
                  <a:schemeClr val="tx1"/>
                </a:solidFill>
              </a:rPr>
              <a:t>e função pulmonar aos 8 anos de idade em crianças cujo nascimento foi extremamente prematuro.</a:t>
            </a:r>
            <a:br>
              <a:rPr lang="pt-PT" sz="1400" smtClean="0">
                <a:solidFill>
                  <a:schemeClr val="tx1"/>
                </a:solidFill>
              </a:rPr>
            </a:br>
            <a:r>
              <a:rPr lang="pt-PT" sz="1400" smtClean="0">
                <a:solidFill>
                  <a:srgbClr val="0033CC"/>
                </a:solidFill>
              </a:rPr>
              <a:t>MÉTODOS</a:t>
            </a:r>
            <a:r>
              <a:rPr lang="pt-PT" sz="1400" smtClean="0">
                <a:solidFill>
                  <a:schemeClr val="tx1"/>
                </a:solidFill>
              </a:rPr>
              <a:t/>
            </a:r>
            <a:br>
              <a:rPr lang="pt-PT" sz="1400" smtClean="0">
                <a:solidFill>
                  <a:schemeClr val="tx1"/>
                </a:solidFill>
              </a:rPr>
            </a:br>
            <a:r>
              <a:rPr lang="pt-PT" sz="1400" smtClean="0">
                <a:solidFill>
                  <a:schemeClr val="tx1"/>
                </a:solidFill>
              </a:rPr>
              <a:t>Os autores realizaram  o acompanhamento longitudinal de todos os sobreviventes de nascimento extremamente prematuro</a:t>
            </a:r>
            <a:br>
              <a:rPr lang="pt-PT" sz="1400" smtClean="0">
                <a:solidFill>
                  <a:schemeClr val="tx1"/>
                </a:solidFill>
              </a:rPr>
            </a:br>
            <a:r>
              <a:rPr lang="pt-PT" sz="1400" smtClean="0">
                <a:solidFill>
                  <a:schemeClr val="tx1"/>
                </a:solidFill>
              </a:rPr>
              <a:t>ocorrids no Victoria, Austrália, em três períodos - os anos 1991 e 1992 (225 lactentes), 1997 (151 crianças) e 2005 (170 crianças). Os dados perinatais foram coletados prospectivamente, incluindo dados sobre a duração e o tipo de ventilação assistida. Desde a duração da oxigenoterapia e às necessidades de oxigênio a 36 semanas de idade pós-concepção. O fluxo de ar expiratório foi medido aos 8 anos de idade e os valores foram convertidos  em  pontuação z para idade, altura, grupo étnico e sexo.</a:t>
            </a:r>
            <a:br>
              <a:rPr lang="pt-PT" sz="1400" smtClean="0">
                <a:solidFill>
                  <a:schemeClr val="tx1"/>
                </a:solidFill>
              </a:rPr>
            </a:br>
            <a:r>
              <a:rPr lang="pt-PT" sz="1400" smtClean="0">
                <a:solidFill>
                  <a:srgbClr val="0033CC"/>
                </a:solidFill>
              </a:rPr>
              <a:t>RESULTADOS</a:t>
            </a:r>
            <a:r>
              <a:rPr lang="pt-PT" sz="1400" smtClean="0">
                <a:solidFill>
                  <a:schemeClr val="tx1"/>
                </a:solidFill>
              </a:rPr>
              <a:t/>
            </a:r>
            <a:br>
              <a:rPr lang="pt-PT" sz="1400" smtClean="0">
                <a:solidFill>
                  <a:schemeClr val="tx1"/>
                </a:solidFill>
              </a:rPr>
            </a:br>
            <a:r>
              <a:rPr lang="pt-PT" sz="1400" smtClean="0">
                <a:solidFill>
                  <a:schemeClr val="tx1"/>
                </a:solidFill>
              </a:rPr>
              <a:t>A duração da ventilação assistida aumentou substancialmente ao longo do tempo, com um grande aumento na duração da pressão nasal contínua positiva nas vias aéreas (CPAP). Apesar do aumento do uso de ventilação menos invasiva ao longo do tempo, a duração da oxigenoterapia e a taxa de dependência de oxigênio às 36 semanas de idade pós-concepção  aumentaram e os fluxos de ar aos 8 anos de idade foram piores em 2005 do que em períodos anteriores. Por exemplo, para 2005 versus 1991-1992, a diferença média nos escores z para a proporção de volume expiratório forçado em 1 segundo da capacidade vital forçada foi de -0,75 (intervalo de confiança de 95%) [CI], -1,07 a -0,44; P &lt;0,001), e para 2005 versus 1997, a diferença média foi -0,53 (IC 95%, -0,86 a -0,19; P = 0,002).</a:t>
            </a:r>
            <a:r>
              <a:rPr lang="pt-PT" sz="1400" smtClean="0">
                <a:solidFill>
                  <a:srgbClr val="898989"/>
                </a:solidFill>
              </a:rPr>
              <a:t/>
            </a:r>
            <a:br>
              <a:rPr lang="pt-PT" sz="1400" smtClean="0">
                <a:solidFill>
                  <a:srgbClr val="898989"/>
                </a:solidFill>
              </a:rPr>
            </a:br>
            <a:r>
              <a:rPr lang="pt-PT" sz="1400" smtClean="0">
                <a:solidFill>
                  <a:srgbClr val="0033CC"/>
                </a:solidFill>
              </a:rPr>
              <a:t>CONCLUSÕES</a:t>
            </a:r>
            <a:r>
              <a:rPr lang="pt-PT" sz="1400" smtClean="0">
                <a:solidFill>
                  <a:schemeClr val="tx1"/>
                </a:solidFill>
              </a:rPr>
              <a:t/>
            </a:r>
            <a:br>
              <a:rPr lang="pt-PT" sz="1400" smtClean="0">
                <a:solidFill>
                  <a:schemeClr val="tx1"/>
                </a:solidFill>
              </a:rPr>
            </a:br>
            <a:r>
              <a:rPr lang="pt-PT" sz="1400" smtClean="0">
                <a:solidFill>
                  <a:schemeClr val="tx1"/>
                </a:solidFill>
              </a:rPr>
              <a:t>Apesar dos aumentos substanciais no uso de ventilação menos invasiva após o nascimento, não houve declínio significativo na dependência de oxigênio às 36 semanas de idade gestacional pós-concepção e sem melhora significativa na função pulmonar na infância ao longo do tempo. </a:t>
            </a:r>
            <a:endParaRPr lang="pt-BR" sz="1400" smtClean="0">
              <a:solidFill>
                <a:schemeClr val="tx1"/>
              </a:solidFill>
            </a:endParaRPr>
          </a:p>
        </p:txBody>
      </p:sp>
      <p:sp>
        <p:nvSpPr>
          <p:cNvPr id="40963" name="CaixaDeTexto 3"/>
          <p:cNvSpPr txBox="1">
            <a:spLocks noChangeArrowheads="1"/>
          </p:cNvSpPr>
          <p:nvPr/>
        </p:nvSpPr>
        <p:spPr bwMode="auto">
          <a:xfrm>
            <a:off x="4932363" y="288925"/>
            <a:ext cx="1198562" cy="369888"/>
          </a:xfrm>
          <a:prstGeom prst="rect">
            <a:avLst/>
          </a:prstGeom>
          <a:noFill/>
          <a:ln w="9525">
            <a:noFill/>
            <a:miter lim="800000"/>
            <a:headEnd/>
            <a:tailEnd/>
          </a:ln>
        </p:spPr>
        <p:txBody>
          <a:bodyPr wrap="none">
            <a:spAutoFit/>
          </a:bodyPr>
          <a:lstStyle/>
          <a:p>
            <a:r>
              <a:rPr lang="pt-BR" b="1">
                <a:solidFill>
                  <a:srgbClr val="0033CC"/>
                </a:solidFill>
              </a:rPr>
              <a:t>RESUMO</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4"/>
          <p:cNvPicPr>
            <a:picLocks noChangeAspect="1" noChangeArrowheads="1"/>
          </p:cNvPicPr>
          <p:nvPr/>
        </p:nvPicPr>
        <p:blipFill>
          <a:blip r:embed="rId2"/>
          <a:srcRect/>
          <a:stretch>
            <a:fillRect/>
          </a:stretch>
        </p:blipFill>
        <p:spPr bwMode="auto">
          <a:xfrm>
            <a:off x="1839913" y="419100"/>
            <a:ext cx="8512175" cy="6019800"/>
          </a:xfrm>
          <a:prstGeom prst="rect">
            <a:avLst/>
          </a:prstGeom>
          <a:solidFill>
            <a:srgbClr val="0033CC"/>
          </a:solidFill>
          <a:ln w="19050">
            <a:solidFill>
              <a:srgbClr val="0033CC"/>
            </a:solidFill>
            <a:miter lim="800000"/>
            <a:headEnd/>
            <a:tailEnd/>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1 Título"/>
          <p:cNvSpPr>
            <a:spLocks noGrp="1"/>
          </p:cNvSpPr>
          <p:nvPr>
            <p:ph type="title"/>
          </p:nvPr>
        </p:nvSpPr>
        <p:spPr/>
        <p:txBody>
          <a:bodyPr/>
          <a:lstStyle/>
          <a:p>
            <a:pPr algn="r" eaLnBrk="1" hangingPunct="1"/>
            <a:r>
              <a:rPr lang="es-ES" smtClean="0"/>
              <a:t> </a:t>
            </a:r>
          </a:p>
        </p:txBody>
      </p:sp>
      <p:sp>
        <p:nvSpPr>
          <p:cNvPr id="43011" name="Text Box 5"/>
          <p:cNvSpPr txBox="1">
            <a:spLocks noChangeArrowheads="1"/>
          </p:cNvSpPr>
          <p:nvPr/>
        </p:nvSpPr>
        <p:spPr bwMode="auto">
          <a:xfrm>
            <a:off x="1093788" y="334963"/>
            <a:ext cx="8953500" cy="1554162"/>
          </a:xfrm>
          <a:prstGeom prst="rect">
            <a:avLst/>
          </a:prstGeom>
          <a:noFill/>
          <a:ln w="9525">
            <a:noFill/>
            <a:miter lim="800000"/>
            <a:headEnd/>
            <a:tailEnd/>
          </a:ln>
        </p:spPr>
        <p:txBody>
          <a:bodyPr wrap="none">
            <a:spAutoFit/>
          </a:bodyPr>
          <a:lstStyle/>
          <a:p>
            <a:pPr algn="ctr"/>
            <a:r>
              <a:rPr lang="pt-BR" sz="3200" b="1">
                <a:solidFill>
                  <a:srgbClr val="0033CC"/>
                </a:solidFill>
              </a:rPr>
              <a:t>Nota do editor do site, Dr. Paulo R. Margotto. </a:t>
            </a:r>
          </a:p>
          <a:p>
            <a:pPr algn="ctr"/>
            <a:r>
              <a:rPr lang="pt-BR" sz="3200" b="1">
                <a:solidFill>
                  <a:srgbClr val="0033CC"/>
                </a:solidFill>
              </a:rPr>
              <a:t>Vejam! Estudando Juntos!</a:t>
            </a:r>
          </a:p>
          <a:p>
            <a:pPr algn="ctr"/>
            <a:r>
              <a:rPr lang="pt-BR" sz="3200" b="1">
                <a:solidFill>
                  <a:srgbClr val="0033CC"/>
                </a:solidFill>
              </a:rPr>
              <a:t>AQUI E AGORA!</a:t>
            </a:r>
          </a:p>
        </p:txBody>
      </p:sp>
      <p:sp>
        <p:nvSpPr>
          <p:cNvPr id="43012" name="Text Box 6"/>
          <p:cNvSpPr txBox="1">
            <a:spLocks noChangeArrowheads="1"/>
          </p:cNvSpPr>
          <p:nvPr/>
        </p:nvSpPr>
        <p:spPr bwMode="auto">
          <a:xfrm>
            <a:off x="822325" y="2857500"/>
            <a:ext cx="10283825" cy="701675"/>
          </a:xfrm>
          <a:prstGeom prst="rect">
            <a:avLst/>
          </a:prstGeom>
          <a:noFill/>
          <a:ln w="9525">
            <a:noFill/>
            <a:miter lim="800000"/>
            <a:headEnd/>
            <a:tailEnd/>
          </a:ln>
        </p:spPr>
        <p:txBody>
          <a:bodyPr wrap="none">
            <a:spAutoFit/>
          </a:bodyPr>
          <a:lstStyle/>
          <a:p>
            <a:r>
              <a:rPr lang="pt-BR" sz="2000">
                <a:solidFill>
                  <a:srgbClr val="FF3399"/>
                </a:solidFill>
              </a:rPr>
              <a:t>Entendendo melhor os resultados e conclusões do presente estudo que acabamos de ver</a:t>
            </a:r>
          </a:p>
          <a:p>
            <a:r>
              <a:rPr lang="pt-BR" sz="2000">
                <a:solidFill>
                  <a:srgbClr val="FF3399"/>
                </a:solidFill>
              </a:rPr>
              <a:t>                                            SERÁ QUE MENOS É MAIS?</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ubtítulo 2"/>
          <p:cNvSpPr>
            <a:spLocks noGrp="1"/>
          </p:cNvSpPr>
          <p:nvPr>
            <p:ph type="subTitle" idx="4294967295"/>
          </p:nvPr>
        </p:nvSpPr>
        <p:spPr>
          <a:xfrm>
            <a:off x="1566863" y="4071938"/>
            <a:ext cx="9144000" cy="2057400"/>
          </a:xfrm>
        </p:spPr>
        <p:txBody>
          <a:bodyPr/>
          <a:lstStyle/>
          <a:p>
            <a:pPr marL="0" indent="0" algn="ctr">
              <a:lnSpc>
                <a:spcPct val="90000"/>
              </a:lnSpc>
              <a:buFont typeface="Arial" charset="0"/>
              <a:buNone/>
            </a:pPr>
            <a:endParaRPr lang="pt-BR" sz="2000" smtClean="0"/>
          </a:p>
          <a:p>
            <a:pPr marL="0" indent="0" algn="ctr">
              <a:lnSpc>
                <a:spcPct val="90000"/>
              </a:lnSpc>
              <a:buFont typeface="Arial" charset="0"/>
              <a:buNone/>
            </a:pPr>
            <a:endParaRPr lang="pt-BR" sz="2000" smtClean="0"/>
          </a:p>
          <a:p>
            <a:pPr marL="0" indent="0" algn="ctr">
              <a:lnSpc>
                <a:spcPct val="90000"/>
              </a:lnSpc>
              <a:buFont typeface="Arial" charset="0"/>
              <a:buNone/>
            </a:pPr>
            <a:r>
              <a:rPr lang="pt-BR" sz="2000" smtClean="0"/>
              <a:t>Internato em Pediatria(6ª Série) – Neonatologia HMIB/SES/DF</a:t>
            </a:r>
          </a:p>
          <a:p>
            <a:pPr marL="0" indent="0" algn="ctr">
              <a:lnSpc>
                <a:spcPct val="90000"/>
              </a:lnSpc>
              <a:buFont typeface="Arial" charset="0"/>
              <a:buNone/>
            </a:pPr>
            <a:r>
              <a:rPr lang="pt-BR" sz="2000" smtClean="0"/>
              <a:t>Apresentação: Fernanda Garcez (</a:t>
            </a:r>
            <a:r>
              <a:rPr lang="pt-BR" sz="2000" smtClean="0">
                <a:hlinkClick r:id="rId3"/>
              </a:rPr>
              <a:t>e.garcez@gmail.com</a:t>
            </a:r>
            <a:r>
              <a:rPr lang="pt-BR" sz="2000" smtClean="0"/>
              <a:t>)</a:t>
            </a:r>
          </a:p>
          <a:p>
            <a:pPr marL="0" indent="0" algn="ctr">
              <a:lnSpc>
                <a:spcPct val="90000"/>
              </a:lnSpc>
              <a:buFont typeface="Arial" charset="0"/>
              <a:buNone/>
            </a:pPr>
            <a:r>
              <a:rPr lang="pt-BR" sz="2000" smtClean="0"/>
              <a:t>Coordenação: Paulo R. Margotto</a:t>
            </a:r>
          </a:p>
          <a:p>
            <a:pPr marL="0" indent="0" algn="ctr">
              <a:lnSpc>
                <a:spcPct val="90000"/>
              </a:lnSpc>
              <a:buFont typeface="Arial" charset="0"/>
              <a:buNone/>
            </a:pPr>
            <a:r>
              <a:rPr lang="pt-BR" sz="2000" smtClean="0"/>
              <a:t>Brasília, 2 de setembro  de 2017.</a:t>
            </a:r>
          </a:p>
        </p:txBody>
      </p:sp>
      <p:pic>
        <p:nvPicPr>
          <p:cNvPr id="44035" name="Picture 2" descr="Resultado de imagem para universidade catolica de brasilia"/>
          <p:cNvPicPr>
            <a:picLocks noChangeAspect="1" noChangeArrowheads="1"/>
          </p:cNvPicPr>
          <p:nvPr/>
        </p:nvPicPr>
        <p:blipFill>
          <a:blip r:embed="rId4"/>
          <a:srcRect/>
          <a:stretch>
            <a:fillRect/>
          </a:stretch>
        </p:blipFill>
        <p:spPr bwMode="auto">
          <a:xfrm>
            <a:off x="4203700" y="0"/>
            <a:ext cx="3810000" cy="1905000"/>
          </a:xfrm>
          <a:prstGeom prst="rect">
            <a:avLst/>
          </a:prstGeom>
          <a:noFill/>
          <a:ln w="9525">
            <a:noFill/>
            <a:miter lim="800000"/>
            <a:headEnd/>
            <a:tailEnd/>
          </a:ln>
        </p:spPr>
      </p:pic>
      <p:sp>
        <p:nvSpPr>
          <p:cNvPr id="44036" name="Rectangle 7"/>
          <p:cNvSpPr>
            <a:spLocks noChangeArrowheads="1"/>
          </p:cNvSpPr>
          <p:nvPr/>
        </p:nvSpPr>
        <p:spPr bwMode="auto">
          <a:xfrm>
            <a:off x="1062038" y="3190875"/>
            <a:ext cx="10255250" cy="1190625"/>
          </a:xfrm>
          <a:prstGeom prst="rect">
            <a:avLst/>
          </a:prstGeom>
          <a:noFill/>
          <a:ln w="9525">
            <a:noFill/>
            <a:miter lim="800000"/>
            <a:headEnd/>
            <a:tailEnd/>
          </a:ln>
        </p:spPr>
        <p:txBody>
          <a:bodyPr wrap="none" anchor="ctr">
            <a:spAutoFit/>
          </a:bodyPr>
          <a:lstStyle/>
          <a:p>
            <a:pPr algn="ctr"/>
            <a:r>
              <a:rPr lang="pt-BR" b="1">
                <a:hlinkClick r:id="rId5"/>
              </a:rPr>
              <a:t>Noninvasive Ventilation</a:t>
            </a:r>
            <a:r>
              <a:rPr lang="pt-BR">
                <a:hlinkClick r:id="rId5"/>
              </a:rPr>
              <a:t> in the </a:t>
            </a:r>
            <a:r>
              <a:rPr lang="pt-BR" b="1">
                <a:hlinkClick r:id="rId5"/>
              </a:rPr>
              <a:t>Premature</a:t>
            </a:r>
            <a:r>
              <a:rPr lang="pt-BR">
                <a:hlinkClick r:id="rId5"/>
              </a:rPr>
              <a:t> </a:t>
            </a:r>
            <a:r>
              <a:rPr lang="pt-BR" b="1">
                <a:hlinkClick r:id="rId5"/>
              </a:rPr>
              <a:t>Newborn</a:t>
            </a:r>
            <a:r>
              <a:rPr lang="pt-BR">
                <a:hlinkClick r:id="rId5"/>
              </a:rPr>
              <a:t> - Is </a:t>
            </a:r>
            <a:r>
              <a:rPr lang="pt-BR" b="1">
                <a:hlinkClick r:id="rId5"/>
              </a:rPr>
              <a:t>Less</a:t>
            </a:r>
            <a:r>
              <a:rPr lang="pt-BR">
                <a:hlinkClick r:id="rId5"/>
              </a:rPr>
              <a:t> Always </a:t>
            </a:r>
            <a:r>
              <a:rPr lang="pt-BR" b="1">
                <a:hlinkClick r:id="rId5"/>
              </a:rPr>
              <a:t>More?</a:t>
            </a:r>
            <a:endParaRPr lang="pt-BR"/>
          </a:p>
          <a:p>
            <a:pPr algn="ctr"/>
            <a:r>
              <a:rPr lang="pt-BR"/>
              <a:t>Schreiber MD, Marks JD.N Engl J Med. 2017 Jul 27;377(4):386-388. doi: 10.1056/NEJMe1707439. </a:t>
            </a:r>
          </a:p>
          <a:p>
            <a:pPr algn="ctr"/>
            <a:r>
              <a:rPr lang="pt-BR"/>
              <a:t>PMID:28745997</a:t>
            </a:r>
          </a:p>
          <a:p>
            <a:pPr algn="ctr" eaLnBrk="0" hangingPunct="0"/>
            <a:endParaRPr lang="pt-BR"/>
          </a:p>
        </p:txBody>
      </p:sp>
      <p:sp>
        <p:nvSpPr>
          <p:cNvPr id="44037" name="Text Box 8"/>
          <p:cNvSpPr txBox="1">
            <a:spLocks noChangeArrowheads="1"/>
          </p:cNvSpPr>
          <p:nvPr/>
        </p:nvSpPr>
        <p:spPr bwMode="auto">
          <a:xfrm>
            <a:off x="1914525" y="1878013"/>
            <a:ext cx="8702675" cy="946150"/>
          </a:xfrm>
          <a:prstGeom prst="rect">
            <a:avLst/>
          </a:prstGeom>
          <a:noFill/>
          <a:ln w="9525">
            <a:noFill/>
            <a:miter lim="800000"/>
            <a:headEnd/>
            <a:tailEnd/>
          </a:ln>
        </p:spPr>
        <p:txBody>
          <a:bodyPr wrap="none">
            <a:spAutoFit/>
          </a:bodyPr>
          <a:lstStyle/>
          <a:p>
            <a:pPr algn="ctr"/>
            <a:r>
              <a:rPr lang="pt-BR" sz="2800">
                <a:solidFill>
                  <a:srgbClr val="0033CC"/>
                </a:solidFill>
              </a:rPr>
              <a:t>Ventilação não invasiva no recém-nascido prematuro-</a:t>
            </a:r>
          </a:p>
          <a:p>
            <a:pPr algn="ctr"/>
            <a:r>
              <a:rPr lang="pt-BR" sz="2800">
                <a:solidFill>
                  <a:srgbClr val="0033CC"/>
                </a:solidFill>
              </a:rPr>
              <a:t> É menos sempre mais?</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7" name="Rectangle 3"/>
          <p:cNvSpPr>
            <a:spLocks noGrp="1"/>
          </p:cNvSpPr>
          <p:nvPr>
            <p:ph type="body" idx="4294967295"/>
          </p:nvPr>
        </p:nvSpPr>
        <p:spPr>
          <a:xfrm>
            <a:off x="609600" y="1600200"/>
            <a:ext cx="11314113" cy="4525963"/>
          </a:xfrm>
        </p:spPr>
        <p:txBody>
          <a:bodyPr/>
          <a:lstStyle/>
          <a:p>
            <a:pPr>
              <a:lnSpc>
                <a:spcPct val="90000"/>
              </a:lnSpc>
            </a:pPr>
            <a:r>
              <a:rPr lang="pt-PT" sz="2800" smtClean="0"/>
              <a:t>A ventilação endotraqueal com pressão positiva expiratória final foi a pedra angular da abordagem moderna para cuidar de bebês prematuros com insuficiência respiratória desde a publicação de Gregory e colegas em 1971.</a:t>
            </a:r>
            <a:r>
              <a:rPr lang="pt-PT" sz="2800" baseline="30000" smtClean="0"/>
              <a:t>1</a:t>
            </a:r>
            <a:r>
              <a:rPr lang="pt-PT" sz="2800" smtClean="0"/>
              <a:t> </a:t>
            </a:r>
          </a:p>
          <a:p>
            <a:pPr>
              <a:lnSpc>
                <a:spcPct val="90000"/>
              </a:lnSpc>
            </a:pPr>
            <a:r>
              <a:rPr lang="pt-PT" sz="2800" smtClean="0"/>
              <a:t>Eles descobriram que a pressão positiva  endotraqueal contínua</a:t>
            </a:r>
            <a:br>
              <a:rPr lang="pt-PT" sz="2800" smtClean="0"/>
            </a:br>
            <a:r>
              <a:rPr lang="pt-PT" sz="2800" smtClean="0"/>
              <a:t>das vias aéreas (CPAP) poderia estabelecer e manter a capacidade residual funcional no pulmão prematuro deficiente em surfactante.</a:t>
            </a:r>
          </a:p>
          <a:p>
            <a:pPr>
              <a:lnSpc>
                <a:spcPct val="90000"/>
              </a:lnSpc>
            </a:pPr>
            <a:r>
              <a:rPr lang="pt-BR" sz="2800" smtClean="0"/>
              <a:t>No entanto esta pressão invasiva positiva  tem sido considerada em aumentar o risco de displasia broncopulmonar</a:t>
            </a:r>
            <a:r>
              <a:rPr lang="pt-BR" sz="2800" baseline="30000" smtClean="0"/>
              <a:t>1</a:t>
            </a:r>
            <a:r>
              <a:rPr lang="pt-BR" sz="2800" smtClean="0"/>
              <a:t>, a doença pulmonar crônica dos sobreviventes da UTI Neonatal. </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ítulo 1"/>
          <p:cNvSpPr>
            <a:spLocks noGrp="1"/>
          </p:cNvSpPr>
          <p:nvPr>
            <p:ph type="title" idx="4294967295"/>
          </p:nvPr>
        </p:nvSpPr>
        <p:spPr>
          <a:xfrm>
            <a:off x="550863" y="0"/>
            <a:ext cx="10972800" cy="1143000"/>
          </a:xfrm>
        </p:spPr>
        <p:txBody>
          <a:bodyPr/>
          <a:lstStyle/>
          <a:p>
            <a:r>
              <a:rPr lang="pt-BR" smtClean="0">
                <a:solidFill>
                  <a:srgbClr val="0033CC"/>
                </a:solidFill>
              </a:rPr>
              <a:t>Displasia broncopulmonar (DBP)</a:t>
            </a:r>
          </a:p>
        </p:txBody>
      </p:sp>
      <p:sp>
        <p:nvSpPr>
          <p:cNvPr id="45059" name="Espaço Reservado para Conteúdo 2"/>
          <p:cNvSpPr>
            <a:spLocks noGrp="1"/>
          </p:cNvSpPr>
          <p:nvPr>
            <p:ph idx="4294967295"/>
          </p:nvPr>
        </p:nvSpPr>
        <p:spPr>
          <a:xfrm>
            <a:off x="906463" y="996950"/>
            <a:ext cx="10515600" cy="4718050"/>
          </a:xfrm>
        </p:spPr>
        <p:txBody>
          <a:bodyPr/>
          <a:lstStyle/>
          <a:p>
            <a:pPr marL="0" indent="0">
              <a:buFont typeface="Arial" charset="0"/>
              <a:buNone/>
            </a:pPr>
            <a:r>
              <a:rPr lang="pt-BR" smtClean="0"/>
              <a:t>Doença pulmonar crônica do recém-nascido pré-termo, cuja dependência de O</a:t>
            </a:r>
            <a:r>
              <a:rPr lang="pt-BR" sz="2400" smtClean="0"/>
              <a:t>2</a:t>
            </a:r>
            <a:r>
              <a:rPr lang="pt-BR" smtClean="0"/>
              <a:t> suplementar ocorre </a:t>
            </a:r>
            <a:r>
              <a:rPr lang="pt-BR" u="sng" smtClean="0"/>
              <a:t>&gt;</a:t>
            </a:r>
            <a:r>
              <a:rPr lang="pt-BR" smtClean="0"/>
              <a:t> a 36 semanas de idade pós-gestacional.</a:t>
            </a:r>
          </a:p>
          <a:p>
            <a:pPr marL="0" indent="0">
              <a:buFont typeface="Arial" charset="0"/>
              <a:buNone/>
            </a:pPr>
            <a:r>
              <a:rPr lang="pt-BR" smtClean="0"/>
              <a:t>O risco AUMENTA com:</a:t>
            </a:r>
          </a:p>
          <a:p>
            <a:pPr marL="0" indent="0"/>
            <a:r>
              <a:rPr lang="pt-BR" smtClean="0"/>
              <a:t>A alteração anatomo-bioquímica da imaturidade pulmonar ao nascimento;</a:t>
            </a:r>
          </a:p>
          <a:p>
            <a:pPr marL="0" indent="0"/>
            <a:r>
              <a:rPr lang="pt-BR" smtClean="0"/>
              <a:t>Suscetibilidade maturação-dependente do pulmão a inflamação, infecção e toxicidade ao O</a:t>
            </a:r>
            <a:r>
              <a:rPr lang="pt-BR" sz="2600" smtClean="0"/>
              <a:t>2</a:t>
            </a:r>
            <a:r>
              <a:rPr lang="pt-BR" smtClean="0"/>
              <a:t>³;</a:t>
            </a:r>
          </a:p>
          <a:p>
            <a:pPr marL="0" indent="0"/>
            <a:r>
              <a:rPr lang="pt-BR" smtClean="0"/>
              <a:t>Duração da ventilação mecânica e quanto de volume e pressão são necessários para insuflar o pulmão⁴. </a:t>
            </a:r>
          </a:p>
          <a:p>
            <a:pPr marL="0" indent="0"/>
            <a:endParaRPr lang="pt-BR" smtClean="0"/>
          </a:p>
          <a:p>
            <a:pPr marL="0" indent="0"/>
            <a:endParaRPr lang="pt-BR" smtClean="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ítulo 1"/>
          <p:cNvSpPr>
            <a:spLocks noGrp="1"/>
          </p:cNvSpPr>
          <p:nvPr>
            <p:ph type="title" idx="4294967295"/>
          </p:nvPr>
        </p:nvSpPr>
        <p:spPr/>
        <p:txBody>
          <a:bodyPr/>
          <a:lstStyle/>
          <a:p>
            <a:r>
              <a:rPr lang="pt-BR" smtClean="0">
                <a:solidFill>
                  <a:srgbClr val="0033CC"/>
                </a:solidFill>
              </a:rPr>
              <a:t>Axioma atual na Neonatologia</a:t>
            </a:r>
            <a:r>
              <a:rPr lang="pt-BR" smtClean="0"/>
              <a:t>*</a:t>
            </a:r>
          </a:p>
        </p:txBody>
      </p:sp>
      <p:graphicFrame>
        <p:nvGraphicFramePr>
          <p:cNvPr id="5" name="Diagrama 4"/>
          <p:cNvGraphicFramePr/>
          <p:nvPr/>
        </p:nvGraphicFramePr>
        <p:xfrm>
          <a:off x="3102188" y="1338227"/>
          <a:ext cx="6359856" cy="40702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Cruz 5"/>
          <p:cNvSpPr/>
          <p:nvPr/>
        </p:nvSpPr>
        <p:spPr>
          <a:xfrm>
            <a:off x="5945188" y="3851275"/>
            <a:ext cx="457200" cy="471488"/>
          </a:xfrm>
          <a:prstGeom prst="plus">
            <a:avLst/>
          </a:prstGeom>
          <a:ln/>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pt-BR"/>
          </a:p>
        </p:txBody>
      </p:sp>
      <p:sp>
        <p:nvSpPr>
          <p:cNvPr id="46085" name="CaixaDeTexto 2"/>
          <p:cNvSpPr txBox="1">
            <a:spLocks noChangeArrowheads="1"/>
          </p:cNvSpPr>
          <p:nvPr/>
        </p:nvSpPr>
        <p:spPr bwMode="auto">
          <a:xfrm>
            <a:off x="676275" y="5567363"/>
            <a:ext cx="11064875" cy="1281112"/>
          </a:xfrm>
          <a:prstGeom prst="rect">
            <a:avLst/>
          </a:prstGeom>
          <a:noFill/>
          <a:ln w="9525">
            <a:noFill/>
            <a:miter lim="800000"/>
            <a:headEnd/>
            <a:tailEnd/>
          </a:ln>
        </p:spPr>
        <p:txBody>
          <a:bodyPr wrap="none">
            <a:spAutoFit/>
          </a:bodyPr>
          <a:lstStyle/>
          <a:p>
            <a:r>
              <a:rPr lang="pt-BR" sz="2000">
                <a:latin typeface="Calibri" pitchFamily="34" charset="0"/>
              </a:rPr>
              <a:t>Outras técnicas de suporte respiratório não-invasivo: cânulas nasais de alto fluxo</a:t>
            </a:r>
            <a:r>
              <a:rPr lang="pt-BR" sz="2000" baseline="30000">
                <a:latin typeface="Calibri" pitchFamily="34" charset="0"/>
                <a:ea typeface="Arial Unicode MS" pitchFamily="34" charset="-128"/>
                <a:cs typeface="Arial Unicode MS" pitchFamily="34" charset="-128"/>
              </a:rPr>
              <a:t>5</a:t>
            </a:r>
            <a:r>
              <a:rPr lang="pt-BR" sz="2000">
                <a:latin typeface="Calibri" pitchFamily="34" charset="0"/>
              </a:rPr>
              <a:t>, ventilação mandatória</a:t>
            </a:r>
          </a:p>
          <a:p>
            <a:r>
              <a:rPr lang="pt-BR" sz="2000">
                <a:latin typeface="Calibri" pitchFamily="34" charset="0"/>
              </a:rPr>
              <a:t>Intermitente nasal</a:t>
            </a:r>
            <a:r>
              <a:rPr lang="pt-BR" sz="2000" baseline="30000">
                <a:latin typeface="Calibri" pitchFamily="34" charset="0"/>
                <a:ea typeface="Arial Unicode MS" pitchFamily="34" charset="-128"/>
                <a:cs typeface="Arial Unicode MS" pitchFamily="34" charset="-128"/>
              </a:rPr>
              <a:t>6</a:t>
            </a:r>
            <a:r>
              <a:rPr lang="pt-BR" sz="2000">
                <a:latin typeface="Calibri" pitchFamily="34" charset="0"/>
              </a:rPr>
              <a:t>, assistência ventilatória neuronal ajustada, usando a  atividade elétrica do diafragma </a:t>
            </a:r>
          </a:p>
          <a:p>
            <a:r>
              <a:rPr lang="pt-BR" sz="2000">
                <a:latin typeface="Calibri" pitchFamily="34" charset="0"/>
              </a:rPr>
              <a:t>como sinal controlador.</a:t>
            </a:r>
            <a:r>
              <a:rPr lang="pt-BR" sz="2000" baseline="30000">
                <a:latin typeface="Calibri" pitchFamily="34" charset="0"/>
                <a:ea typeface="Arial Unicode MS" pitchFamily="34" charset="-128"/>
                <a:cs typeface="Arial Unicode MS" pitchFamily="34" charset="-128"/>
              </a:rPr>
              <a:t>7</a:t>
            </a:r>
          </a:p>
          <a:p>
            <a:endParaRPr lang="pt-BR">
              <a:latin typeface="Calibri" pitchFamily="34" charset="0"/>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ítulo 1"/>
          <p:cNvSpPr>
            <a:spLocks noGrp="1"/>
          </p:cNvSpPr>
          <p:nvPr>
            <p:ph type="title" idx="4294967295"/>
          </p:nvPr>
        </p:nvSpPr>
        <p:spPr/>
        <p:txBody>
          <a:bodyPr/>
          <a:lstStyle/>
          <a:p>
            <a:r>
              <a:rPr lang="pt-BR" smtClean="0">
                <a:solidFill>
                  <a:srgbClr val="0033CC"/>
                </a:solidFill>
              </a:rPr>
              <a:t>Estudo e Métodos</a:t>
            </a:r>
          </a:p>
        </p:txBody>
      </p:sp>
      <p:sp>
        <p:nvSpPr>
          <p:cNvPr id="47107" name="Espaço Reservado para Conteúdo 2"/>
          <p:cNvSpPr>
            <a:spLocks noGrp="1"/>
          </p:cNvSpPr>
          <p:nvPr>
            <p:ph idx="4294967295"/>
          </p:nvPr>
        </p:nvSpPr>
        <p:spPr/>
        <p:txBody>
          <a:bodyPr/>
          <a:lstStyle/>
          <a:p>
            <a:pPr marL="228600" indent="-228600"/>
            <a:r>
              <a:rPr lang="pt-BR" smtClean="0"/>
              <a:t>Doyle e colaboradores⁸;</a:t>
            </a:r>
          </a:p>
          <a:p>
            <a:pPr marL="228600" indent="-228600"/>
            <a:r>
              <a:rPr lang="pt-BR" smtClean="0"/>
              <a:t>Conjunto de dados que inclui todos os recém-nascidos pré-termo nascidos na Austrália desde a década de 1970;</a:t>
            </a:r>
          </a:p>
          <a:p>
            <a:pPr marL="228600" indent="-228600"/>
            <a:r>
              <a:rPr lang="pt-BR" smtClean="0"/>
              <a:t>N final = 546 crianças</a:t>
            </a:r>
          </a:p>
          <a:p>
            <a:pPr marL="228600" indent="-228600"/>
            <a:r>
              <a:rPr lang="pt-BR" smtClean="0"/>
              <a:t>Correlação: Cuidados respiratórios fornecidos a RN extremos &lt; 28 semanas de idade gestacional x Resultados respiratórios a longo prazo, aos 8 anos de idade;</a:t>
            </a:r>
          </a:p>
          <a:p>
            <a:pPr marL="228600" indent="-228600"/>
            <a:r>
              <a:rPr lang="pt-BR" smtClean="0"/>
              <a:t>Comparam dados obtidos de três épocas dos últimos 30 anos:</a:t>
            </a:r>
          </a:p>
          <a:p>
            <a:pPr marL="228600" indent="-228600">
              <a:buFont typeface="Arial" charset="0"/>
              <a:buNone/>
            </a:pPr>
            <a:r>
              <a:rPr lang="pt-BR" smtClean="0"/>
              <a:t>Biênio 1991-1992, 1997 e 2005.</a:t>
            </a:r>
          </a:p>
          <a:p>
            <a:pPr marL="228600" indent="-228600"/>
            <a:endParaRPr lang="pt-BR" smtClean="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ítulo 1"/>
          <p:cNvSpPr>
            <a:spLocks noGrp="1"/>
          </p:cNvSpPr>
          <p:nvPr>
            <p:ph type="title" idx="4294967295"/>
          </p:nvPr>
        </p:nvSpPr>
        <p:spPr/>
        <p:txBody>
          <a:bodyPr/>
          <a:lstStyle/>
          <a:p>
            <a:r>
              <a:rPr lang="pt-BR" smtClean="0">
                <a:solidFill>
                  <a:srgbClr val="0033CC"/>
                </a:solidFill>
              </a:rPr>
              <a:t>Resultados</a:t>
            </a:r>
          </a:p>
        </p:txBody>
      </p:sp>
      <p:sp>
        <p:nvSpPr>
          <p:cNvPr id="48131" name="Espaço Reservado para Conteúdo 2"/>
          <p:cNvSpPr>
            <a:spLocks noGrp="1"/>
          </p:cNvSpPr>
          <p:nvPr>
            <p:ph idx="4294967295"/>
          </p:nvPr>
        </p:nvSpPr>
        <p:spPr>
          <a:xfrm>
            <a:off x="838200" y="1690688"/>
            <a:ext cx="10515600" cy="4824412"/>
          </a:xfrm>
        </p:spPr>
        <p:txBody>
          <a:bodyPr/>
          <a:lstStyle/>
          <a:p>
            <a:pPr marL="0" indent="0">
              <a:buFont typeface="Arial" charset="0"/>
              <a:buNone/>
            </a:pPr>
            <a:r>
              <a:rPr lang="pt-BR" smtClean="0"/>
              <a:t>Incidência de DBP foi maior em 2005 do que em⁸ :</a:t>
            </a:r>
          </a:p>
          <a:p>
            <a:pPr marL="0" indent="0">
              <a:buFont typeface="Arial" charset="0"/>
              <a:buNone/>
            </a:pPr>
            <a:endParaRPr lang="pt-BR" smtClean="0"/>
          </a:p>
          <a:p>
            <a:pPr marL="0" indent="0">
              <a:buFont typeface="Arial" charset="0"/>
              <a:buNone/>
            </a:pPr>
            <a:endParaRPr lang="pt-BR" smtClean="0"/>
          </a:p>
          <a:p>
            <a:pPr marL="0" indent="0">
              <a:buFont typeface="Arial" charset="0"/>
              <a:buNone/>
            </a:pPr>
            <a:endParaRPr lang="pt-BR" smtClean="0"/>
          </a:p>
        </p:txBody>
      </p:sp>
      <p:graphicFrame>
        <p:nvGraphicFramePr>
          <p:cNvPr id="5" name="Diagrama 4"/>
          <p:cNvGraphicFramePr/>
          <p:nvPr/>
        </p:nvGraphicFramePr>
        <p:xfrm>
          <a:off x="3441521" y="2253802"/>
          <a:ext cx="5540777" cy="41549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ítulo 1"/>
          <p:cNvSpPr>
            <a:spLocks noGrp="1"/>
          </p:cNvSpPr>
          <p:nvPr>
            <p:ph type="title" idx="4294967295"/>
          </p:nvPr>
        </p:nvSpPr>
        <p:spPr>
          <a:xfrm>
            <a:off x="354013" y="196850"/>
            <a:ext cx="10972800" cy="1143000"/>
          </a:xfrm>
        </p:spPr>
        <p:txBody>
          <a:bodyPr/>
          <a:lstStyle/>
          <a:p>
            <a:r>
              <a:rPr lang="pt-BR" smtClean="0">
                <a:solidFill>
                  <a:srgbClr val="0033CC"/>
                </a:solidFill>
              </a:rPr>
              <a:t>Resultados</a:t>
            </a:r>
          </a:p>
        </p:txBody>
      </p:sp>
      <p:sp>
        <p:nvSpPr>
          <p:cNvPr id="49155" name="Espaço Reservado para Conteúdo 2"/>
          <p:cNvSpPr>
            <a:spLocks noGrp="1"/>
          </p:cNvSpPr>
          <p:nvPr>
            <p:ph idx="4294967295"/>
          </p:nvPr>
        </p:nvSpPr>
        <p:spPr/>
        <p:txBody>
          <a:bodyPr/>
          <a:lstStyle/>
          <a:p>
            <a:pPr marL="0" indent="0">
              <a:buFont typeface="Arial" charset="0"/>
              <a:buNone/>
            </a:pPr>
            <a:r>
              <a:rPr lang="pt-BR" smtClean="0"/>
              <a:t>Doyle et al8 associam o aumento em 2005, quando comparado a 1997:</a:t>
            </a:r>
          </a:p>
          <a:p>
            <a:pPr marL="0" indent="0"/>
            <a:r>
              <a:rPr lang="pt-BR" smtClean="0">
                <a:solidFill>
                  <a:srgbClr val="FF0000"/>
                </a:solidFill>
              </a:rPr>
              <a:t>CPAP nasal por 10 dias a mais que do que na coorte de 1997;</a:t>
            </a:r>
          </a:p>
          <a:p>
            <a:pPr marL="0" indent="0"/>
            <a:r>
              <a:rPr lang="pt-BR" smtClean="0"/>
              <a:t>O</a:t>
            </a:r>
            <a:r>
              <a:rPr lang="pt-BR" sz="2400" smtClean="0"/>
              <a:t>2</a:t>
            </a:r>
            <a:r>
              <a:rPr lang="pt-BR" smtClean="0"/>
              <a:t> suplementar utilizado por 3 semanas a mais. </a:t>
            </a:r>
          </a:p>
          <a:p>
            <a:pPr marL="0" indent="0" algn="ctr">
              <a:buFont typeface="Arial" charset="0"/>
              <a:buNone/>
            </a:pPr>
            <a:r>
              <a:rPr lang="pt-BR" smtClean="0">
                <a:solidFill>
                  <a:srgbClr val="FF5050"/>
                </a:solidFill>
              </a:rPr>
              <a:t>A função pulmonar dos sobreviventes em 8 anos desde 2005 é pior do que a de seus homólogos de 1997⁸.</a:t>
            </a:r>
          </a:p>
          <a:p>
            <a:pPr marL="0" indent="0" algn="ctr">
              <a:buFont typeface="Arial" charset="0"/>
              <a:buNone/>
            </a:pPr>
            <a:endParaRPr lang="pt-BR" smtClean="0">
              <a:solidFill>
                <a:srgbClr val="FF5050"/>
              </a:solidFill>
            </a:endParaRPr>
          </a:p>
          <a:p>
            <a:pPr marL="0" indent="0"/>
            <a:endParaRPr lang="pt-BR" smtClean="0">
              <a:solidFill>
                <a:srgbClr val="FF5050"/>
              </a:solidFill>
            </a:endParaRPr>
          </a:p>
          <a:p>
            <a:pPr marL="0" indent="0"/>
            <a:endParaRPr lang="pt-BR" smtClean="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ítulo 1"/>
          <p:cNvSpPr>
            <a:spLocks noGrp="1"/>
          </p:cNvSpPr>
          <p:nvPr>
            <p:ph type="title" idx="4294967295"/>
          </p:nvPr>
        </p:nvSpPr>
        <p:spPr>
          <a:xfrm>
            <a:off x="609600" y="282575"/>
            <a:ext cx="10972800" cy="1143000"/>
          </a:xfrm>
        </p:spPr>
        <p:txBody>
          <a:bodyPr/>
          <a:lstStyle/>
          <a:p>
            <a:r>
              <a:rPr lang="pt-BR" smtClean="0">
                <a:solidFill>
                  <a:srgbClr val="0033CC"/>
                </a:solidFill>
              </a:rPr>
              <a:t>Discussão</a:t>
            </a:r>
          </a:p>
        </p:txBody>
      </p:sp>
      <p:sp>
        <p:nvSpPr>
          <p:cNvPr id="50179" name="Espaço Reservado para Conteúdo 2"/>
          <p:cNvSpPr>
            <a:spLocks noGrp="1"/>
          </p:cNvSpPr>
          <p:nvPr>
            <p:ph idx="4294967295"/>
          </p:nvPr>
        </p:nvSpPr>
        <p:spPr>
          <a:xfrm>
            <a:off x="838200" y="1825625"/>
            <a:ext cx="10515600" cy="4819650"/>
          </a:xfrm>
        </p:spPr>
        <p:txBody>
          <a:bodyPr/>
          <a:lstStyle/>
          <a:p>
            <a:pPr marL="0" indent="0">
              <a:lnSpc>
                <a:spcPct val="80000"/>
              </a:lnSpc>
              <a:buFont typeface="Arial" charset="0"/>
              <a:buNone/>
            </a:pPr>
            <a:r>
              <a:rPr lang="pt-BR" sz="2800" smtClean="0"/>
              <a:t>Impossibilidade de comparação do biênio 1991-1992 x 2005:</a:t>
            </a:r>
          </a:p>
          <a:p>
            <a:pPr marL="0" indent="0">
              <a:lnSpc>
                <a:spcPct val="80000"/>
              </a:lnSpc>
            </a:pPr>
            <a:r>
              <a:rPr lang="pt-BR" sz="2800" smtClean="0"/>
              <a:t>Os RN com maior risco de DBP não sobreviveram o tempo suficiente para serem avaliados⁸.</a:t>
            </a:r>
          </a:p>
          <a:p>
            <a:pPr marL="0" indent="0">
              <a:lnSpc>
                <a:spcPct val="80000"/>
              </a:lnSpc>
            </a:pPr>
            <a:endParaRPr lang="pt-BR" sz="2800" smtClean="0"/>
          </a:p>
          <a:p>
            <a:pPr marL="0" indent="0">
              <a:lnSpc>
                <a:spcPct val="80000"/>
              </a:lnSpc>
              <a:buFont typeface="Arial" charset="0"/>
              <a:buNone/>
            </a:pPr>
            <a:r>
              <a:rPr lang="pt-BR" sz="2800" smtClean="0"/>
              <a:t>Comparação 1997 x 2005⁸:</a:t>
            </a:r>
          </a:p>
          <a:p>
            <a:pPr marL="0" indent="0">
              <a:lnSpc>
                <a:spcPct val="80000"/>
              </a:lnSpc>
            </a:pPr>
            <a:r>
              <a:rPr lang="pt-BR" sz="2800" smtClean="0"/>
              <a:t>Ambas têm taxas necessárias de sobrevida de 8 anos, idade gestacional  média semelhante e tratamento com glicocorticoide pré-natal;</a:t>
            </a:r>
          </a:p>
          <a:p>
            <a:pPr marL="0" indent="0">
              <a:lnSpc>
                <a:spcPct val="80000"/>
              </a:lnSpc>
            </a:pPr>
            <a:r>
              <a:rPr lang="pt-BR" sz="2800" smtClean="0"/>
              <a:t>Os menores volumes expiratórios forçados medidos em 2005 estavam dentro da faixa de normalidade para idade, sexo e altura¹⁰;</a:t>
            </a:r>
          </a:p>
          <a:p>
            <a:pPr marL="0" indent="0">
              <a:lnSpc>
                <a:spcPct val="80000"/>
              </a:lnSpc>
            </a:pPr>
            <a:r>
              <a:rPr lang="pt-BR" sz="2800" smtClean="0"/>
              <a:t>Porém, </a:t>
            </a:r>
            <a:r>
              <a:rPr lang="pt-BR" sz="2800" b="1" smtClean="0">
                <a:solidFill>
                  <a:srgbClr val="FF5050"/>
                </a:solidFill>
              </a:rPr>
              <a:t>tais volumes medidos em sobreviventes aos 8 anos de idade foram menores nas crianças de 2005</a:t>
            </a:r>
            <a:r>
              <a:rPr lang="pt-BR" sz="2800" smtClean="0"/>
              <a:t>.</a:t>
            </a:r>
          </a:p>
          <a:p>
            <a:pPr marL="0" indent="0">
              <a:lnSpc>
                <a:spcPct val="80000"/>
              </a:lnSpc>
            </a:pPr>
            <a:endParaRPr lang="pt-BR" sz="2800" smtClean="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ítulo 1"/>
          <p:cNvSpPr>
            <a:spLocks noGrp="1"/>
          </p:cNvSpPr>
          <p:nvPr>
            <p:ph type="title" idx="4294967295"/>
          </p:nvPr>
        </p:nvSpPr>
        <p:spPr/>
        <p:txBody>
          <a:bodyPr/>
          <a:lstStyle/>
          <a:p>
            <a:r>
              <a:rPr lang="pt-BR" smtClean="0">
                <a:solidFill>
                  <a:srgbClr val="0033CC"/>
                </a:solidFill>
              </a:rPr>
              <a:t>Discussão</a:t>
            </a:r>
          </a:p>
        </p:txBody>
      </p:sp>
      <p:graphicFrame>
        <p:nvGraphicFramePr>
          <p:cNvPr id="5" name="Diagrama 4"/>
          <p:cNvGraphicFramePr/>
          <p:nvPr/>
        </p:nvGraphicFramePr>
        <p:xfrm>
          <a:off x="2738438" y="1709738"/>
          <a:ext cx="7127875" cy="45764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Cruz 5"/>
          <p:cNvSpPr/>
          <p:nvPr/>
        </p:nvSpPr>
        <p:spPr>
          <a:xfrm>
            <a:off x="5602288" y="2963863"/>
            <a:ext cx="457200" cy="471487"/>
          </a:xfrm>
          <a:prstGeom prst="plus">
            <a:avLst/>
          </a:prstGeom>
          <a:ln/>
        </p:spPr>
        <p:style>
          <a:lnRef idx="3">
            <a:schemeClr val="lt1"/>
          </a:lnRef>
          <a:fillRef idx="1">
            <a:schemeClr val="accent3"/>
          </a:fillRef>
          <a:effectRef idx="1">
            <a:schemeClr val="accent3"/>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ítulo 1"/>
          <p:cNvSpPr>
            <a:spLocks noGrp="1"/>
          </p:cNvSpPr>
          <p:nvPr>
            <p:ph type="title" idx="4294967295"/>
          </p:nvPr>
        </p:nvSpPr>
        <p:spPr/>
        <p:txBody>
          <a:bodyPr/>
          <a:lstStyle/>
          <a:p>
            <a:r>
              <a:rPr lang="pt-BR" smtClean="0">
                <a:solidFill>
                  <a:srgbClr val="0033CC"/>
                </a:solidFill>
              </a:rPr>
              <a:t>Discussão</a:t>
            </a:r>
          </a:p>
        </p:txBody>
      </p:sp>
      <p:sp>
        <p:nvSpPr>
          <p:cNvPr id="52227" name="Espaço Reservado para Conteúdo 2"/>
          <p:cNvSpPr>
            <a:spLocks noGrp="1"/>
          </p:cNvSpPr>
          <p:nvPr>
            <p:ph idx="4294967295"/>
          </p:nvPr>
        </p:nvSpPr>
        <p:spPr/>
        <p:txBody>
          <a:bodyPr/>
          <a:lstStyle/>
          <a:p>
            <a:pPr marL="0" indent="0">
              <a:buFont typeface="Arial" charset="0"/>
              <a:buNone/>
            </a:pPr>
            <a:r>
              <a:rPr lang="pt-BR" sz="2800" smtClean="0"/>
              <a:t>Doyle e colaboradores: CPAP nasal e a oxigenoterapia também são usados no tratamento da apneia da prematuridade e em episódios recorrentes e intermitentes de dessaturação de oxi-hemoglobina.</a:t>
            </a:r>
          </a:p>
          <a:p>
            <a:pPr marL="0" indent="0">
              <a:buFont typeface="Arial" charset="0"/>
              <a:buNone/>
            </a:pPr>
            <a:r>
              <a:rPr lang="pt-BR" sz="2800" smtClean="0"/>
              <a:t>Embasamento para seu uso atualmente:</a:t>
            </a:r>
          </a:p>
          <a:p>
            <a:pPr marL="0" indent="0"/>
            <a:r>
              <a:rPr lang="pt-BR" sz="2800" smtClean="0"/>
              <a:t>Suporte respiratório prolongado, potencialmente prejudicial e não-invasivo;</a:t>
            </a:r>
          </a:p>
          <a:p>
            <a:pPr marL="0" indent="0"/>
            <a:r>
              <a:rPr lang="pt-BR" sz="2800" smtClean="0"/>
              <a:t>Registros sobre a oxigenação segundo a segundo.</a:t>
            </a:r>
          </a:p>
          <a:p>
            <a:pPr marL="0" indent="0">
              <a:buFont typeface="Arial" charset="0"/>
              <a:buNone/>
            </a:pPr>
            <a:r>
              <a:rPr lang="pt-BR" sz="2800" smtClean="0"/>
              <a:t>Porém, não está claro se quedas repetidas e breves na SatO2 sem bradicardia clinicamente relevante afetam os desfechos a longo prazo ⁹.</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ítulo 1"/>
          <p:cNvSpPr>
            <a:spLocks noGrp="1"/>
          </p:cNvSpPr>
          <p:nvPr>
            <p:ph type="title" idx="4294967295"/>
          </p:nvPr>
        </p:nvSpPr>
        <p:spPr/>
        <p:txBody>
          <a:bodyPr/>
          <a:lstStyle/>
          <a:p>
            <a:r>
              <a:rPr lang="pt-BR" smtClean="0">
                <a:solidFill>
                  <a:srgbClr val="0033CC"/>
                </a:solidFill>
              </a:rPr>
              <a:t>Conclusão</a:t>
            </a:r>
          </a:p>
        </p:txBody>
      </p:sp>
      <p:sp>
        <p:nvSpPr>
          <p:cNvPr id="53251" name="Espaço Reservado para Conteúdo 2"/>
          <p:cNvSpPr>
            <a:spLocks noGrp="1"/>
          </p:cNvSpPr>
          <p:nvPr>
            <p:ph idx="4294967295"/>
          </p:nvPr>
        </p:nvSpPr>
        <p:spPr/>
        <p:txBody>
          <a:bodyPr/>
          <a:lstStyle/>
          <a:p>
            <a:pPr marL="0" indent="0">
              <a:buFont typeface="Arial" charset="0"/>
              <a:buNone/>
            </a:pPr>
            <a:r>
              <a:rPr lang="pt-BR" sz="2800" smtClean="0"/>
              <a:t>Na ausência de estudos definitivos sobre os efeitos do tratamento de dessaturação* é difícil tolerar essa queda sem ↑O2 suplementar ⁸.</a:t>
            </a:r>
          </a:p>
          <a:p>
            <a:pPr marL="0" indent="0">
              <a:buFont typeface="Arial" charset="0"/>
              <a:buNone/>
            </a:pPr>
            <a:r>
              <a:rPr lang="pt-BR" sz="2800" smtClean="0"/>
              <a:t>O presente estudo fornece evidências de que </a:t>
            </a:r>
            <a:r>
              <a:rPr lang="pt-BR" sz="2800" smtClean="0">
                <a:solidFill>
                  <a:srgbClr val="FF0000"/>
                </a:solidFill>
              </a:rPr>
              <a:t>o uso atual de suporte prolongado não-invasivo</a:t>
            </a:r>
            <a:r>
              <a:rPr lang="pt-BR" sz="2800" smtClean="0"/>
              <a:t> e oxigenoterapia associam-se a </a:t>
            </a:r>
            <a:r>
              <a:rPr lang="pt-BR" sz="2800" u="sng" smtClean="0"/>
              <a:t>resultados adversos não previstos anteriormente.</a:t>
            </a:r>
          </a:p>
          <a:p>
            <a:pPr marL="0" indent="0">
              <a:buFont typeface="Arial" charset="0"/>
              <a:buNone/>
            </a:pPr>
            <a:r>
              <a:rPr lang="pt-BR" sz="2800" smtClean="0"/>
              <a:t>Cabe aos neonatologistas avaliarem criticamente as indicações de ventilação não-invasiva em todos os RNPT.</a:t>
            </a:r>
          </a:p>
          <a:p>
            <a:pPr marL="0" indent="0" algn="ctr">
              <a:buFont typeface="Arial" charset="0"/>
              <a:buNone/>
            </a:pPr>
            <a:r>
              <a:rPr lang="pt-BR" sz="2800" smtClean="0">
                <a:solidFill>
                  <a:srgbClr val="FF0000"/>
                </a:solidFill>
              </a:rPr>
              <a:t>Os dados sugerem que não devemos nos apressar a abraçar abordagens mais recentes e não-invasivas de suporte respiratório, acreditando que menos é sempre mais.</a:t>
            </a:r>
          </a:p>
          <a:p>
            <a:pPr marL="0" indent="0" algn="ctr">
              <a:buFont typeface="Arial" charset="0"/>
              <a:buNone/>
            </a:pPr>
            <a:endParaRPr lang="pt-BR" sz="2800" smtClean="0">
              <a:solidFill>
                <a:srgbClr val="FF0000"/>
              </a:solidFill>
            </a:endParaRPr>
          </a:p>
          <a:p>
            <a:pPr marL="0" indent="0"/>
            <a:endParaRPr lang="pt-BR" smtClean="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ítulo 1"/>
          <p:cNvSpPr>
            <a:spLocks noGrp="1"/>
          </p:cNvSpPr>
          <p:nvPr>
            <p:ph type="title" idx="4294967295"/>
          </p:nvPr>
        </p:nvSpPr>
        <p:spPr>
          <a:xfrm>
            <a:off x="566738" y="0"/>
            <a:ext cx="10972800" cy="1143000"/>
          </a:xfrm>
        </p:spPr>
        <p:txBody>
          <a:bodyPr/>
          <a:lstStyle/>
          <a:p>
            <a:r>
              <a:rPr lang="pt-BR" smtClean="0">
                <a:solidFill>
                  <a:srgbClr val="0033CC"/>
                </a:solidFill>
              </a:rPr>
              <a:t>Conclusão</a:t>
            </a:r>
          </a:p>
        </p:txBody>
      </p:sp>
      <p:sp>
        <p:nvSpPr>
          <p:cNvPr id="54275" name="Espaço Reservado para Conteúdo 2"/>
          <p:cNvSpPr>
            <a:spLocks noGrp="1"/>
          </p:cNvSpPr>
          <p:nvPr>
            <p:ph idx="4294967295"/>
          </p:nvPr>
        </p:nvSpPr>
        <p:spPr/>
        <p:txBody>
          <a:bodyPr/>
          <a:lstStyle/>
          <a:p>
            <a:pPr marL="0" indent="0">
              <a:lnSpc>
                <a:spcPct val="70000"/>
              </a:lnSpc>
            </a:pPr>
            <a:r>
              <a:rPr lang="en-US" sz="2000" b="1" smtClean="0"/>
              <a:t>CONCLUSIONS:</a:t>
            </a:r>
          </a:p>
          <a:p>
            <a:pPr marL="0" indent="0">
              <a:lnSpc>
                <a:spcPct val="70000"/>
              </a:lnSpc>
              <a:buFont typeface="Arial" charset="0"/>
              <a:buNone/>
            </a:pPr>
            <a:r>
              <a:rPr lang="en-US" sz="2000" smtClean="0"/>
              <a:t>“The duration of assisted ventilation rose substantially over time, with a large increase in the duration of nasal continuous positive airway pressure”.“Despite substantial increases in the use of less invasive ventilation after birth, there was no significant decline in oxygen dependence at 36 weeks and no significant improvement in lung function in childhood over time”.</a:t>
            </a:r>
          </a:p>
          <a:p>
            <a:pPr marL="0" indent="0">
              <a:lnSpc>
                <a:spcPct val="70000"/>
              </a:lnSpc>
              <a:buFont typeface="Arial" charset="0"/>
              <a:buNone/>
            </a:pPr>
            <a:r>
              <a:rPr lang="pt-PT" smtClean="0"/>
              <a:t>A duração da ventilação assistida aumentou substancialmente ao longo do tempo, com um grande aumento na duração da pressão positiva nasal contínua positiva nas vias aéreas ". "Apesar dos aumentos substanciais no uso de ventilação menos invasiva após o nascimento, não houve declínio significativo na dependência de oxigênio às 36 semanas e sem melhora significativa na função pulmonar na infância ao longo do tempo".</a:t>
            </a:r>
            <a:r>
              <a:rPr lang="pt-BR" smtClean="0"/>
              <a:t> </a:t>
            </a:r>
            <a:endParaRPr lang="en-US" smtClean="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ítulo 1"/>
          <p:cNvSpPr>
            <a:spLocks noGrp="1"/>
          </p:cNvSpPr>
          <p:nvPr>
            <p:ph type="title" idx="4294967295"/>
          </p:nvPr>
        </p:nvSpPr>
        <p:spPr>
          <a:xfrm>
            <a:off x="617538" y="0"/>
            <a:ext cx="10972800" cy="1143000"/>
          </a:xfrm>
        </p:spPr>
        <p:txBody>
          <a:bodyPr/>
          <a:lstStyle/>
          <a:p>
            <a:r>
              <a:rPr lang="pt-BR" smtClean="0"/>
              <a:t>Referências Bibliográficas</a:t>
            </a:r>
          </a:p>
        </p:txBody>
      </p:sp>
      <p:pic>
        <p:nvPicPr>
          <p:cNvPr id="55299" name="Picture 7"/>
          <p:cNvPicPr>
            <a:picLocks noChangeAspect="1" noChangeArrowheads="1"/>
          </p:cNvPicPr>
          <p:nvPr/>
        </p:nvPicPr>
        <p:blipFill>
          <a:blip r:embed="rId2"/>
          <a:srcRect/>
          <a:stretch>
            <a:fillRect/>
          </a:stretch>
        </p:blipFill>
        <p:spPr bwMode="auto">
          <a:xfrm>
            <a:off x="361950" y="1925638"/>
            <a:ext cx="4768850" cy="1524000"/>
          </a:xfrm>
          <a:prstGeom prst="rect">
            <a:avLst/>
          </a:prstGeom>
          <a:noFill/>
          <a:ln w="9525">
            <a:noFill/>
            <a:miter lim="800000"/>
            <a:headEnd/>
            <a:tailEnd/>
          </a:ln>
        </p:spPr>
      </p:pic>
      <p:pic>
        <p:nvPicPr>
          <p:cNvPr id="55300" name="Picture 8"/>
          <p:cNvPicPr>
            <a:picLocks noChangeAspect="1" noChangeArrowheads="1"/>
          </p:cNvPicPr>
          <p:nvPr/>
        </p:nvPicPr>
        <p:blipFill>
          <a:blip r:embed="rId3"/>
          <a:srcRect/>
          <a:stretch>
            <a:fillRect/>
          </a:stretch>
        </p:blipFill>
        <p:spPr bwMode="auto">
          <a:xfrm>
            <a:off x="5640388" y="1139825"/>
            <a:ext cx="4876800" cy="50593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p:cNvSpPr>
          <p:nvPr>
            <p:ph type="title" idx="4294967295"/>
          </p:nvPr>
        </p:nvSpPr>
        <p:spPr>
          <a:xfrm>
            <a:off x="625475" y="128588"/>
            <a:ext cx="10972800" cy="1143000"/>
          </a:xfrm>
        </p:spPr>
        <p:txBody>
          <a:bodyPr/>
          <a:lstStyle/>
          <a:p>
            <a:r>
              <a:rPr lang="pt-BR" sz="4000" smtClean="0">
                <a:solidFill>
                  <a:srgbClr val="0033CC"/>
                </a:solidFill>
              </a:rPr>
              <a:t>Nota do Editor do site, Dr. Paul R. Margotto. Consultem também! Aqui e Agora</a:t>
            </a:r>
          </a:p>
        </p:txBody>
      </p:sp>
      <p:pic>
        <p:nvPicPr>
          <p:cNvPr id="81924" name="Picture 4" descr="DSC06768"/>
          <p:cNvPicPr>
            <a:picLocks noGrp="1" noChangeAspect="1" noChangeArrowheads="1"/>
          </p:cNvPicPr>
          <p:nvPr>
            <p:ph type="body" idx="4294967295"/>
          </p:nvPr>
        </p:nvPicPr>
        <p:blipFill>
          <a:blip r:embed="rId2"/>
          <a:srcRect/>
          <a:stretch>
            <a:fillRect/>
          </a:stretch>
        </p:blipFill>
        <p:spPr>
          <a:xfrm>
            <a:off x="3736975" y="1300163"/>
            <a:ext cx="4622800" cy="3467100"/>
          </a:xfrm>
          <a:noFill/>
        </p:spPr>
      </p:pic>
      <p:sp>
        <p:nvSpPr>
          <p:cNvPr id="81925" name="Rectangle 5"/>
          <p:cNvSpPr>
            <a:spLocks noChangeArrowheads="1"/>
          </p:cNvSpPr>
          <p:nvPr/>
        </p:nvSpPr>
        <p:spPr bwMode="auto">
          <a:xfrm>
            <a:off x="2779713" y="4751388"/>
            <a:ext cx="6496050" cy="641350"/>
          </a:xfrm>
          <a:prstGeom prst="rect">
            <a:avLst/>
          </a:prstGeom>
          <a:noFill/>
          <a:ln w="9525">
            <a:noFill/>
            <a:miter lim="800000"/>
            <a:headEnd/>
            <a:tailEnd/>
          </a:ln>
          <a:effectLst/>
        </p:spPr>
        <p:txBody>
          <a:bodyPr wrap="none" anchor="ctr">
            <a:spAutoFit/>
          </a:bodyPr>
          <a:lstStyle/>
          <a:p>
            <a:pPr algn="ctr"/>
            <a:r>
              <a:rPr lang="en-US" altLang="ko-KR" i="1">
                <a:ea typeface="굴림" pitchFamily="34" charset="-127"/>
              </a:rPr>
              <a:t>Miami Neonatology-38th Annual International Conference</a:t>
            </a:r>
            <a:endParaRPr lang="pt-BR" altLang="ko-KR">
              <a:ea typeface="굴림" pitchFamily="34" charset="-127"/>
            </a:endParaRPr>
          </a:p>
          <a:p>
            <a:pPr algn="ctr"/>
            <a:r>
              <a:rPr lang="en-US" altLang="ko-KR" i="1">
                <a:ea typeface="굴림" pitchFamily="34" charset="-127"/>
              </a:rPr>
              <a:t>November 12th-15th,2014,Fontainebleau, Miami Beach, Florid</a:t>
            </a:r>
          </a:p>
        </p:txBody>
      </p:sp>
      <p:sp>
        <p:nvSpPr>
          <p:cNvPr id="81926" name="Oval 6"/>
          <p:cNvSpPr>
            <a:spLocks noChangeArrowheads="1"/>
          </p:cNvSpPr>
          <p:nvPr/>
        </p:nvSpPr>
        <p:spPr bwMode="auto">
          <a:xfrm>
            <a:off x="0" y="5402263"/>
            <a:ext cx="12192000" cy="1101725"/>
          </a:xfrm>
          <a:prstGeom prst="ellipse">
            <a:avLst/>
          </a:prstGeom>
          <a:solidFill>
            <a:schemeClr val="accent1"/>
          </a:solidFill>
          <a:ln w="38100">
            <a:solidFill>
              <a:srgbClr val="FF3399"/>
            </a:solidFill>
            <a:round/>
            <a:headEnd/>
            <a:tailEnd/>
          </a:ln>
          <a:effectLst/>
        </p:spPr>
        <p:txBody>
          <a:bodyPr wrap="none" anchor="ctr"/>
          <a:lstStyle/>
          <a:p>
            <a:pPr algn="ctr"/>
            <a:r>
              <a:rPr lang="pt-BR" b="1">
                <a:solidFill>
                  <a:srgbClr val="FFFF00"/>
                </a:solidFill>
              </a:rPr>
              <a:t>Menos é mais!</a:t>
            </a:r>
          </a:p>
          <a:p>
            <a:pPr algn="ctr"/>
            <a:r>
              <a:rPr lang="pt-BR" b="1">
                <a:solidFill>
                  <a:srgbClr val="FFFF00"/>
                </a:solidFill>
              </a:rPr>
              <a:t>(ventilação não invasiva/ administração de surfactante menos invasiva)</a:t>
            </a:r>
          </a:p>
          <a:p>
            <a:pPr algn="ctr"/>
            <a:r>
              <a:rPr lang="pt-BR" b="1">
                <a:solidFill>
                  <a:srgbClr val="FFFF00"/>
                </a:solidFill>
              </a:rPr>
              <a:t>Como administrar hipoxia intermitente nos pré-termos quando suspendemos a cafeína</a:t>
            </a:r>
          </a:p>
        </p:txBody>
      </p:sp>
      <p:sp>
        <p:nvSpPr>
          <p:cNvPr id="81927" name="Text Box 7"/>
          <p:cNvSpPr txBox="1">
            <a:spLocks noChangeArrowheads="1"/>
          </p:cNvSpPr>
          <p:nvPr/>
        </p:nvSpPr>
        <p:spPr bwMode="auto">
          <a:xfrm>
            <a:off x="3862388" y="6491288"/>
            <a:ext cx="8329612" cy="366712"/>
          </a:xfrm>
          <a:prstGeom prst="rect">
            <a:avLst/>
          </a:prstGeom>
          <a:solidFill>
            <a:schemeClr val="bg1"/>
          </a:solidFill>
          <a:ln w="9525">
            <a:noFill/>
            <a:miter lim="800000"/>
            <a:headEnd/>
            <a:tailEnd/>
          </a:ln>
          <a:effectLst/>
        </p:spPr>
        <p:txBody>
          <a:bodyPr>
            <a:spAutoFit/>
          </a:bodyPr>
          <a:lstStyle/>
          <a:p>
            <a:pPr>
              <a:spcBef>
                <a:spcPct val="50000"/>
              </a:spcBef>
            </a:pPr>
            <a:endParaRPr lang="pt-BR"/>
          </a:p>
        </p:txBody>
      </p:sp>
      <p:pic>
        <p:nvPicPr>
          <p:cNvPr id="81928" name="Picture 8"/>
          <p:cNvPicPr>
            <a:picLocks noChangeAspect="1" noChangeArrowheads="1"/>
          </p:cNvPicPr>
          <p:nvPr/>
        </p:nvPicPr>
        <p:blipFill>
          <a:blip r:embed="rId3"/>
          <a:srcRect/>
          <a:stretch>
            <a:fillRect/>
          </a:stretch>
        </p:blipFill>
        <p:spPr bwMode="auto">
          <a:xfrm>
            <a:off x="2068513" y="1679575"/>
            <a:ext cx="1231900" cy="987425"/>
          </a:xfrm>
          <a:prstGeom prst="rect">
            <a:avLst/>
          </a:prstGeom>
          <a:noFill/>
          <a:ln w="9525">
            <a:noFill/>
            <a:miter lim="800000"/>
            <a:headEnd/>
            <a:tailEnd/>
          </a:ln>
          <a:effectLst/>
        </p:spPr>
      </p:pic>
      <p:pic>
        <p:nvPicPr>
          <p:cNvPr id="81929" name="Picture 9"/>
          <p:cNvPicPr>
            <a:picLocks noChangeAspect="1" noChangeArrowheads="1"/>
          </p:cNvPicPr>
          <p:nvPr/>
        </p:nvPicPr>
        <p:blipFill>
          <a:blip r:embed="rId4"/>
          <a:srcRect/>
          <a:stretch>
            <a:fillRect/>
          </a:stretch>
        </p:blipFill>
        <p:spPr bwMode="auto">
          <a:xfrm>
            <a:off x="10923588" y="4627563"/>
            <a:ext cx="1268412" cy="957262"/>
          </a:xfrm>
          <a:prstGeom prst="rect">
            <a:avLst/>
          </a:prstGeom>
          <a:noFill/>
          <a:ln w="9525">
            <a:noFill/>
            <a:miter lim="800000"/>
            <a:headEnd/>
            <a:tailEnd/>
          </a:ln>
          <a:effectLst/>
        </p:spPr>
      </p:pic>
      <p:pic>
        <p:nvPicPr>
          <p:cNvPr id="81930" name="Picture 10"/>
          <p:cNvPicPr>
            <a:picLocks noChangeAspect="1" noChangeArrowheads="1"/>
          </p:cNvPicPr>
          <p:nvPr/>
        </p:nvPicPr>
        <p:blipFill>
          <a:blip r:embed="rId5"/>
          <a:srcRect/>
          <a:stretch>
            <a:fillRect/>
          </a:stretch>
        </p:blipFill>
        <p:spPr bwMode="auto">
          <a:xfrm>
            <a:off x="0" y="4383088"/>
            <a:ext cx="1920875" cy="1085850"/>
          </a:xfrm>
          <a:prstGeom prst="rect">
            <a:avLst/>
          </a:prstGeom>
          <a:noFill/>
          <a:ln w="9525">
            <a:noFill/>
            <a:miter lim="800000"/>
            <a:headEnd/>
            <a:tailEnd/>
          </a:ln>
          <a:effectLst/>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7" name="Rectangle 3"/>
          <p:cNvSpPr>
            <a:spLocks noGrp="1"/>
          </p:cNvSpPr>
          <p:nvPr>
            <p:ph type="body" idx="4294967295"/>
          </p:nvPr>
        </p:nvSpPr>
        <p:spPr>
          <a:xfrm>
            <a:off x="541338" y="2190750"/>
            <a:ext cx="10972800" cy="4525963"/>
          </a:xfrm>
        </p:spPr>
        <p:txBody>
          <a:bodyPr/>
          <a:lstStyle/>
          <a:p>
            <a:pPr>
              <a:lnSpc>
                <a:spcPct val="80000"/>
              </a:lnSpc>
            </a:pPr>
            <a:r>
              <a:rPr lang="pt-BR" sz="2000" smtClean="0"/>
              <a:t>Este suporte mais gentil faz toda a diferença na Sala de Parto e na UTI Neonatal. O  estudo que apresento a seguir, priorizando o uso de CPAP precoce, levou a menor necessidade de intubação (58% x 81%), além da diminuição da necessidade de antibiótico, expansões, drogas vasoativas, sedação, uso de bicarbonato e menor incidência de DBP (nos RN menor que 1000g, de 90% para 30% e em todos os RN de 58% para 18%), todos estes efeitos altamente significativos (</a:t>
            </a:r>
            <a:r>
              <a:rPr lang="pt-BR" sz="2000" smtClean="0">
                <a:hlinkClick r:id="rId2"/>
              </a:rPr>
              <a:t>Outcome of very low birthweight infants after introducing a new standard regime with the early use of nasal CPAP.</a:t>
            </a:r>
            <a:r>
              <a:rPr lang="pt-BR" sz="2000" smtClean="0"/>
              <a:t> Miksch RM, Armbrust S, Pahnke J, Fusch C. Eur J Pediatr. 2008 Aug;167(8):909-16). </a:t>
            </a:r>
            <a:r>
              <a:rPr lang="pt-BR" sz="2000" b="1" smtClean="0"/>
              <a:t>Artigo Integral.</a:t>
            </a:r>
            <a:endParaRPr lang="pt-BR" sz="2000" smtClean="0"/>
          </a:p>
          <a:p>
            <a:pPr>
              <a:lnSpc>
                <a:spcPct val="80000"/>
              </a:lnSpc>
            </a:pPr>
            <a:r>
              <a:rPr lang="pt-BR" sz="2000" smtClean="0"/>
              <a:t>O recado que quero passar: não existe 8 ou 80% (intubar ou nunca intubar).Temos que entender como funciona o uso de   CPAP nasal e como funciona  a ventilação não invasiva. Tanto do ponto de vista médico como enfermagem, é difícil introduzir o apoio gentil em todas as Unidades. As enfermeiras costumam ficar bastante estressadas nesta situação, mas com a conscientização e treinamento, tudo melhora.</a:t>
            </a:r>
          </a:p>
          <a:p>
            <a:pPr>
              <a:lnSpc>
                <a:spcPct val="80000"/>
              </a:lnSpc>
            </a:pPr>
            <a:r>
              <a:rPr lang="pt-BR" sz="2000" smtClean="0"/>
              <a:t>Começamos a alimentar melhor estes bebês e com menor risco de sepse. </a:t>
            </a:r>
            <a:endParaRPr lang="pt-BR" sz="2000" b="1" smtClean="0"/>
          </a:p>
          <a:p>
            <a:pPr>
              <a:lnSpc>
                <a:spcPct val="80000"/>
              </a:lnSpc>
            </a:pPr>
            <a:r>
              <a:rPr lang="pt-BR" sz="2000" b="1" smtClean="0"/>
              <a:t>Quanto à radiografia: consigo manusear estas crianças sem radiografia (é possível manejar estas crianças  sem a necessidade de expô-las a irradiação)</a:t>
            </a:r>
          </a:p>
        </p:txBody>
      </p:sp>
      <p:graphicFrame>
        <p:nvGraphicFramePr>
          <p:cNvPr id="82972" name="Group 28"/>
          <p:cNvGraphicFramePr>
            <a:graphicFrameLocks noGrp="1"/>
          </p:cNvGraphicFramePr>
          <p:nvPr/>
        </p:nvGraphicFramePr>
        <p:xfrm>
          <a:off x="276225" y="212725"/>
          <a:ext cx="11579225" cy="1154113"/>
        </p:xfrm>
        <a:graphic>
          <a:graphicData uri="http://schemas.openxmlformats.org/drawingml/2006/table">
            <a:tbl>
              <a:tblPr/>
              <a:tblGrid>
                <a:gridCol w="3860800"/>
                <a:gridCol w="3857625"/>
                <a:gridCol w="3860800"/>
              </a:tblGrid>
              <a:tr h="64135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Arial" charset="0"/>
                          <a:cs typeface="Arial" charset="0"/>
                          <a:hlinkClick r:id="rId3"/>
                        </a:rPr>
                        <a:t>Menos é mais suporte gentil para facilitar a adaptação pós-natal do recém-nascido pré-termo ( (IX Congresso Iberoamericano de Neonatologia-SIBEN, Belo Horizonte,20-23/6/2012)</a:t>
                      </a:r>
                      <a:endParaRPr kumimoji="0" lang="pt-BR" sz="14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Arial" charset="0"/>
                          <a:cs typeface="Arial" charset="0"/>
                          <a:hlinkClick r:id="rId3"/>
                        </a:rPr>
                        <a:t>Cristoph Fusch (Canadá). Realizado por Paulo R. Margotto</a:t>
                      </a:r>
                      <a:endParaRPr kumimoji="0" lang="pt-BR" sz="14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Arial" charset="0"/>
                          <a:cs typeface="Arial" charset="0"/>
                          <a:hlinkClick r:id="rId3"/>
                        </a:rPr>
                        <a:t>  </a:t>
                      </a:r>
                      <a:r>
                        <a:rPr kumimoji="0" lang="pt-BR" sz="2300" b="0" i="0" u="none" strike="noStrike" cap="none" normalizeH="0" baseline="0" smtClean="0">
                          <a:ln>
                            <a:noFill/>
                          </a:ln>
                          <a:solidFill>
                            <a:schemeClr val="tx1"/>
                          </a:solidFill>
                          <a:effectLst/>
                          <a:latin typeface="Arial" charset="0"/>
                          <a:cs typeface="Arial" charset="0"/>
                        </a:rPr>
                        <a:t> </a:t>
                      </a:r>
                      <a:r>
                        <a:rPr kumimoji="0" lang="pt-BR" sz="1800" b="0" i="0" u="none" strike="noStrike" cap="none" normalizeH="0" baseline="0" smtClean="0">
                          <a:ln>
                            <a:noFill/>
                          </a:ln>
                          <a:solidFill>
                            <a:schemeClr val="tx1"/>
                          </a:solidFill>
                          <a:effectLst/>
                          <a:latin typeface="Arial" charset="0"/>
                          <a:cs typeface="Arial"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82951" name="Picture 7" descr="Clique aqui para ver o artigo">
            <a:hlinkClick r:id="rId3"/>
          </p:cNvPr>
          <p:cNvPicPr>
            <a:picLocks noChangeAspect="1" noChangeArrowheads="1"/>
          </p:cNvPicPr>
          <p:nvPr/>
        </p:nvPicPr>
        <p:blipFill>
          <a:blip r:embed="rId4"/>
          <a:srcRect/>
          <a:stretch>
            <a:fillRect/>
          </a:stretch>
        </p:blipFill>
        <p:spPr bwMode="auto">
          <a:xfrm>
            <a:off x="7491413" y="561975"/>
            <a:ext cx="371475" cy="371475"/>
          </a:xfrm>
          <a:prstGeom prst="rect">
            <a:avLst/>
          </a:prstGeom>
          <a:noFill/>
        </p:spPr>
      </p:pic>
      <p:pic>
        <p:nvPicPr>
          <p:cNvPr id="82973" name="Picture 29"/>
          <p:cNvPicPr>
            <a:picLocks noChangeAspect="1" noChangeArrowheads="1"/>
          </p:cNvPicPr>
          <p:nvPr/>
        </p:nvPicPr>
        <p:blipFill>
          <a:blip r:embed="rId5"/>
          <a:srcRect/>
          <a:stretch>
            <a:fillRect/>
          </a:stretch>
        </p:blipFill>
        <p:spPr bwMode="auto">
          <a:xfrm>
            <a:off x="8013700" y="260350"/>
            <a:ext cx="3800475" cy="1082675"/>
          </a:xfrm>
          <a:prstGeom prst="rect">
            <a:avLst/>
          </a:prstGeom>
          <a:noFill/>
          <a:ln w="9525">
            <a:noFill/>
            <a:miter lim="800000"/>
            <a:headEnd/>
            <a:tailEnd/>
          </a:ln>
        </p:spPr>
      </p:pic>
      <p:sp>
        <p:nvSpPr>
          <p:cNvPr id="82974" name="Rectangle 30"/>
          <p:cNvSpPr>
            <a:spLocks noChangeArrowheads="1"/>
          </p:cNvSpPr>
          <p:nvPr/>
        </p:nvSpPr>
        <p:spPr bwMode="auto">
          <a:xfrm>
            <a:off x="2465388" y="1562100"/>
            <a:ext cx="6648450" cy="366713"/>
          </a:xfrm>
          <a:prstGeom prst="rect">
            <a:avLst/>
          </a:prstGeom>
          <a:noFill/>
          <a:ln w="9525">
            <a:noFill/>
            <a:miter lim="800000"/>
            <a:headEnd/>
            <a:tailEnd/>
          </a:ln>
          <a:effectLst/>
        </p:spPr>
        <p:txBody>
          <a:bodyPr wrap="none" anchor="ctr">
            <a:spAutoFit/>
          </a:bodyPr>
          <a:lstStyle/>
          <a:p>
            <a:pPr algn="ctr" eaLnBrk="0" hangingPunct="0"/>
            <a:r>
              <a:rPr lang="pt-BR" b="1" i="1"/>
              <a:t>“Menos</a:t>
            </a:r>
            <a:r>
              <a:rPr lang="pt-BR" i="1"/>
              <a:t> é </a:t>
            </a:r>
            <a:r>
              <a:rPr lang="pt-BR" b="1" i="1"/>
              <a:t>MAIS </a:t>
            </a:r>
            <a:r>
              <a:rPr lang="pt-BR" i="1"/>
              <a:t>, para o apoio gentil aos prematuros extremos”</a:t>
            </a:r>
          </a:p>
        </p:txBody>
      </p:sp>
      <p:sp>
        <p:nvSpPr>
          <p:cNvPr id="82975" name="Oval 31"/>
          <p:cNvSpPr>
            <a:spLocks noChangeArrowheads="1"/>
          </p:cNvSpPr>
          <p:nvPr/>
        </p:nvSpPr>
        <p:spPr bwMode="auto">
          <a:xfrm>
            <a:off x="130175" y="1325563"/>
            <a:ext cx="1033463" cy="879475"/>
          </a:xfrm>
          <a:prstGeom prst="ellipse">
            <a:avLst/>
          </a:prstGeom>
          <a:solidFill>
            <a:schemeClr val="accent1"/>
          </a:solidFill>
          <a:ln w="38100">
            <a:solidFill>
              <a:srgbClr val="FF3399"/>
            </a:solidFill>
            <a:round/>
            <a:headEnd/>
            <a:tailEnd/>
          </a:ln>
          <a:effectLst/>
        </p:spPr>
        <p:txBody>
          <a:bodyPr wrap="none" anchor="ctr"/>
          <a:lstStyle/>
          <a:p>
            <a:pPr algn="ctr"/>
            <a:r>
              <a:rPr lang="pt-BR">
                <a:solidFill>
                  <a:srgbClr val="FFFF00"/>
                </a:solidFill>
              </a:rPr>
              <a:t>2012</a:t>
            </a:r>
          </a:p>
        </p:txBody>
      </p:sp>
      <p:sp>
        <p:nvSpPr>
          <p:cNvPr id="82976" name="Text Box 32"/>
          <p:cNvSpPr txBox="1">
            <a:spLocks noChangeArrowheads="1"/>
          </p:cNvSpPr>
          <p:nvPr/>
        </p:nvSpPr>
        <p:spPr bwMode="auto">
          <a:xfrm>
            <a:off x="3862388" y="6491288"/>
            <a:ext cx="8329612" cy="366712"/>
          </a:xfrm>
          <a:prstGeom prst="rect">
            <a:avLst/>
          </a:prstGeom>
          <a:solidFill>
            <a:schemeClr val="bg1"/>
          </a:solidFill>
          <a:ln w="9525">
            <a:noFill/>
            <a:miter lim="800000"/>
            <a:headEnd/>
            <a:tailEnd/>
          </a:ln>
          <a:effectLst/>
        </p:spPr>
        <p:txBody>
          <a:bodyPr>
            <a:spAutoFit/>
          </a:bodyPr>
          <a:lstStyle/>
          <a:p>
            <a:pPr>
              <a:spcBef>
                <a:spcPct val="50000"/>
              </a:spcBef>
            </a:pPr>
            <a:endParaRPr lang="pt-BR"/>
          </a:p>
        </p:txBody>
      </p:sp>
      <p:pic>
        <p:nvPicPr>
          <p:cNvPr id="82977" name="Picture 33"/>
          <p:cNvPicPr>
            <a:picLocks noChangeAspect="1" noChangeArrowheads="1"/>
          </p:cNvPicPr>
          <p:nvPr/>
        </p:nvPicPr>
        <p:blipFill>
          <a:blip r:embed="rId6"/>
          <a:srcRect/>
          <a:stretch>
            <a:fillRect/>
          </a:stretch>
        </p:blipFill>
        <p:spPr bwMode="auto">
          <a:xfrm>
            <a:off x="9083675" y="1392238"/>
            <a:ext cx="1066800" cy="855662"/>
          </a:xfrm>
          <a:prstGeom prst="rect">
            <a:avLst/>
          </a:prstGeom>
          <a:noFill/>
          <a:ln w="9525">
            <a:noFill/>
            <a:miter lim="800000"/>
            <a:headEnd/>
            <a:tailEnd/>
          </a:ln>
          <a:effectLst/>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Rectangle 3"/>
          <p:cNvSpPr>
            <a:spLocks noGrp="1"/>
          </p:cNvSpPr>
          <p:nvPr>
            <p:ph type="body" idx="4294967295"/>
          </p:nvPr>
        </p:nvSpPr>
        <p:spPr/>
        <p:txBody>
          <a:bodyPr/>
          <a:lstStyle/>
          <a:p>
            <a:pPr>
              <a:lnSpc>
                <a:spcPct val="90000"/>
              </a:lnSpc>
            </a:pPr>
            <a:r>
              <a:rPr lang="pt-BR" altLang="ko-KR" sz="2000" smtClean="0">
                <a:ea typeface="굴림" pitchFamily="34" charset="-127"/>
              </a:rPr>
              <a:t>Passei quase toda a minha carreira lidando com ventilação mecânica e agora espero em 30 minutos convencê-los a não usá-la.</a:t>
            </a:r>
          </a:p>
          <a:p>
            <a:pPr>
              <a:lnSpc>
                <a:spcPct val="90000"/>
              </a:lnSpc>
            </a:pPr>
            <a:r>
              <a:rPr lang="pt-BR" altLang="ko-KR" sz="2000" smtClean="0">
                <a:ea typeface="굴림" pitchFamily="34" charset="-127"/>
              </a:rPr>
              <a:t> Analisando estes dados com os da Rede Neonatal italiana, publicados por Gagliardi et (</a:t>
            </a:r>
            <a:r>
              <a:rPr lang="pt-BR" altLang="ko-KR" sz="2000" smtClean="0">
                <a:ea typeface="굴림" pitchFamily="34" charset="-127"/>
                <a:hlinkClick r:id="rId2"/>
              </a:rPr>
              <a:t>Do differences in </a:t>
            </a:r>
            <a:r>
              <a:rPr lang="pt-BR" altLang="ko-KR" sz="2000" b="1" smtClean="0">
                <a:ea typeface="굴림" pitchFamily="34" charset="-127"/>
                <a:hlinkClick r:id="rId2"/>
              </a:rPr>
              <a:t>delivery room</a:t>
            </a:r>
            <a:r>
              <a:rPr lang="pt-BR" altLang="ko-KR" sz="2000" smtClean="0">
                <a:ea typeface="굴림" pitchFamily="34" charset="-127"/>
                <a:hlinkClick r:id="rId2"/>
              </a:rPr>
              <a:t> </a:t>
            </a:r>
            <a:r>
              <a:rPr lang="pt-BR" altLang="ko-KR" sz="2000" b="1" smtClean="0">
                <a:ea typeface="굴림" pitchFamily="34" charset="-127"/>
                <a:hlinkClick r:id="rId2"/>
              </a:rPr>
              <a:t>intubation</a:t>
            </a:r>
            <a:r>
              <a:rPr lang="pt-BR" altLang="ko-KR" sz="2000" smtClean="0">
                <a:ea typeface="굴림" pitchFamily="34" charset="-127"/>
                <a:hlinkClick r:id="rId2"/>
              </a:rPr>
              <a:t> explain different rates of bronchopulmonary dysplasia between hospitals?</a:t>
            </a:r>
            <a:r>
              <a:rPr lang="pt-BR" altLang="ko-KR" sz="2000" smtClean="0">
                <a:ea typeface="굴림" pitchFamily="34" charset="-127"/>
              </a:rPr>
              <a:t> </a:t>
            </a:r>
            <a:r>
              <a:rPr lang="it-IT" altLang="ko-KR" sz="2000" smtClean="0">
                <a:ea typeface="굴림" pitchFamily="34" charset="-127"/>
              </a:rPr>
              <a:t>Gagliardi L, Bellù R, Lista G, Zanini R; Network Neonatale Lombardo Study Group. </a:t>
            </a:r>
            <a:r>
              <a:rPr lang="pt-BR" altLang="ko-KR" sz="2000" smtClean="0">
                <a:ea typeface="굴림" pitchFamily="34" charset="-127"/>
              </a:rPr>
              <a:t>Arch Dis Child Fetal Neonatal Ed. 2011 Jan;96(1):F30-5), perguntamos se a intubação na sala de parto faz diferença na explicação das diferentes taxas de displasia broncopulmonar (DBP) entre os Hospitais. Os autores mostraram que com a ventilação mecânica (VM) &gt;24 horas, a </a:t>
            </a:r>
            <a:r>
              <a:rPr lang="pt-BR" altLang="ko-KR" sz="2000" i="1" smtClean="0">
                <a:ea typeface="굴림" pitchFamily="34" charset="-127"/>
              </a:rPr>
              <a:t>odds ratio ajustada</a:t>
            </a:r>
            <a:r>
              <a:rPr lang="pt-BR" altLang="ko-KR" sz="2000" smtClean="0">
                <a:ea typeface="굴림" pitchFamily="34" charset="-127"/>
              </a:rPr>
              <a:t> (chance) para DBP  foi de 2,4 e acima de 7 dias, a </a:t>
            </a:r>
            <a:r>
              <a:rPr lang="pt-BR" altLang="ko-KR" sz="2000" i="1" smtClean="0">
                <a:ea typeface="굴림" pitchFamily="34" charset="-127"/>
              </a:rPr>
              <a:t>odds ratio ajustada</a:t>
            </a:r>
            <a:r>
              <a:rPr lang="pt-BR" altLang="ko-KR" sz="2000" smtClean="0">
                <a:ea typeface="굴림" pitchFamily="34" charset="-127"/>
              </a:rPr>
              <a:t> foi de 14,9. Este é um argumento para que possamos usar o menos tempo possível a VM nestes recém-nascidos </a:t>
            </a:r>
            <a:endParaRPr lang="pt-BR" sz="2000" smtClean="0"/>
          </a:p>
        </p:txBody>
      </p:sp>
      <p:graphicFrame>
        <p:nvGraphicFramePr>
          <p:cNvPr id="80926" name="Group 30"/>
          <p:cNvGraphicFramePr>
            <a:graphicFrameLocks noGrp="1"/>
          </p:cNvGraphicFramePr>
          <p:nvPr/>
        </p:nvGraphicFramePr>
        <p:xfrm>
          <a:off x="1362075" y="203200"/>
          <a:ext cx="10396538" cy="1154113"/>
        </p:xfrm>
        <a:graphic>
          <a:graphicData uri="http://schemas.openxmlformats.org/drawingml/2006/table">
            <a:tbl>
              <a:tblPr/>
              <a:tblGrid>
                <a:gridCol w="3719513"/>
                <a:gridCol w="3721100"/>
                <a:gridCol w="2955925"/>
              </a:tblGrid>
              <a:tr h="64135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Arial" charset="0"/>
                          <a:cs typeface="Arial" charset="0"/>
                          <a:hlinkClick r:id="rId3"/>
                        </a:rPr>
                        <a:t>Suporte respiratório minimamente invasivo no recém-nascido de muito baixo peso. Estamos prontos para isto? (Minimally invasive respiratory support in the vlbw infant. Are we ready for it?)</a:t>
                      </a:r>
                      <a:endParaRPr kumimoji="0" lang="pt-BR" sz="14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Arial" charset="0"/>
                          <a:cs typeface="Arial" charset="0"/>
                          <a:hlinkClick r:id="rId3"/>
                        </a:rPr>
                        <a:t>Eduardo Bancalari (Estados Unidos)/ Mats Bennow (Suécia). Realizado por Paulo R. Margotto</a:t>
                      </a:r>
                      <a:endParaRPr kumimoji="0" lang="pt-BR" sz="14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Arial" charset="0"/>
                          <a:cs typeface="Arial" charset="0"/>
                          <a:hlinkClick r:id="rId3"/>
                        </a:rPr>
                        <a:t>  </a:t>
                      </a:r>
                      <a:r>
                        <a:rPr kumimoji="0" lang="pt-BR" sz="2300" b="0" i="0" u="none" strike="noStrike" cap="none" normalizeH="0" baseline="0" smtClean="0">
                          <a:ln>
                            <a:noFill/>
                          </a:ln>
                          <a:solidFill>
                            <a:schemeClr val="tx1"/>
                          </a:solidFill>
                          <a:effectLst/>
                          <a:latin typeface="Arial" charset="0"/>
                          <a:cs typeface="Arial" charset="0"/>
                        </a:rPr>
                        <a:t> </a:t>
                      </a:r>
                      <a:r>
                        <a:rPr kumimoji="0" lang="pt-BR" sz="1800" b="0" i="0" u="none" strike="noStrike" cap="none" normalizeH="0" baseline="0" smtClean="0">
                          <a:ln>
                            <a:noFill/>
                          </a:ln>
                          <a:solidFill>
                            <a:schemeClr val="tx1"/>
                          </a:solidFill>
                          <a:effectLst/>
                          <a:latin typeface="Arial" charset="0"/>
                          <a:cs typeface="Arial"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80903" name="Picture 7" descr="Clique aqui para ver o artigo">
            <a:hlinkClick r:id="rId3"/>
          </p:cNvPr>
          <p:cNvPicPr>
            <a:picLocks noChangeAspect="1" noChangeArrowheads="1"/>
          </p:cNvPicPr>
          <p:nvPr/>
        </p:nvPicPr>
        <p:blipFill>
          <a:blip r:embed="rId4"/>
          <a:srcRect/>
          <a:stretch>
            <a:fillRect/>
          </a:stretch>
        </p:blipFill>
        <p:spPr bwMode="auto">
          <a:xfrm>
            <a:off x="9583738" y="554038"/>
            <a:ext cx="371475" cy="371475"/>
          </a:xfrm>
          <a:prstGeom prst="rect">
            <a:avLst/>
          </a:prstGeom>
          <a:noFill/>
        </p:spPr>
      </p:pic>
      <p:pic>
        <p:nvPicPr>
          <p:cNvPr id="80924" name="Picture 28"/>
          <p:cNvPicPr>
            <a:picLocks noChangeAspect="1" noChangeArrowheads="1"/>
          </p:cNvPicPr>
          <p:nvPr/>
        </p:nvPicPr>
        <p:blipFill>
          <a:blip r:embed="rId5"/>
          <a:srcRect/>
          <a:stretch>
            <a:fillRect/>
          </a:stretch>
        </p:blipFill>
        <p:spPr bwMode="auto">
          <a:xfrm>
            <a:off x="3336925" y="4532313"/>
            <a:ext cx="5089525" cy="1638300"/>
          </a:xfrm>
          <a:prstGeom prst="rect">
            <a:avLst/>
          </a:prstGeom>
          <a:noFill/>
        </p:spPr>
      </p:pic>
      <p:sp>
        <p:nvSpPr>
          <p:cNvPr id="80925" name="Oval 29"/>
          <p:cNvSpPr>
            <a:spLocks noChangeArrowheads="1"/>
          </p:cNvSpPr>
          <p:nvPr/>
        </p:nvSpPr>
        <p:spPr bwMode="auto">
          <a:xfrm>
            <a:off x="280988" y="463550"/>
            <a:ext cx="931862" cy="820738"/>
          </a:xfrm>
          <a:prstGeom prst="ellipse">
            <a:avLst/>
          </a:prstGeom>
          <a:solidFill>
            <a:schemeClr val="accent1"/>
          </a:solidFill>
          <a:ln w="38100">
            <a:solidFill>
              <a:srgbClr val="FF3399"/>
            </a:solidFill>
            <a:round/>
            <a:headEnd/>
            <a:tailEnd/>
          </a:ln>
          <a:effectLst/>
        </p:spPr>
        <p:txBody>
          <a:bodyPr wrap="none" anchor="ctr"/>
          <a:lstStyle/>
          <a:p>
            <a:pPr algn="ctr"/>
            <a:r>
              <a:rPr lang="pt-BR">
                <a:solidFill>
                  <a:srgbClr val="FFFF00"/>
                </a:solidFill>
              </a:rPr>
              <a:t>2014</a:t>
            </a:r>
          </a:p>
        </p:txBody>
      </p:sp>
      <p:sp>
        <p:nvSpPr>
          <p:cNvPr id="80927" name="Text Box 31"/>
          <p:cNvSpPr txBox="1">
            <a:spLocks noChangeArrowheads="1"/>
          </p:cNvSpPr>
          <p:nvPr/>
        </p:nvSpPr>
        <p:spPr bwMode="auto">
          <a:xfrm>
            <a:off x="3862388" y="6491288"/>
            <a:ext cx="8329612" cy="366712"/>
          </a:xfrm>
          <a:prstGeom prst="rect">
            <a:avLst/>
          </a:prstGeom>
          <a:solidFill>
            <a:schemeClr val="bg1"/>
          </a:solidFill>
          <a:ln w="9525">
            <a:noFill/>
            <a:miter lim="800000"/>
            <a:headEnd/>
            <a:tailEnd/>
          </a:ln>
          <a:effectLst/>
        </p:spPr>
        <p:txBody>
          <a:bodyPr>
            <a:spAutoFit/>
          </a:bodyPr>
          <a:lstStyle/>
          <a:p>
            <a:pPr>
              <a:spcBef>
                <a:spcPct val="50000"/>
              </a:spcBef>
            </a:pPr>
            <a:endParaRPr lang="pt-B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3"/>
          <p:cNvSpPr>
            <a:spLocks noGrp="1"/>
          </p:cNvSpPr>
          <p:nvPr>
            <p:ph type="body" idx="4294967295"/>
          </p:nvPr>
        </p:nvSpPr>
        <p:spPr/>
        <p:txBody>
          <a:bodyPr/>
          <a:lstStyle/>
          <a:p>
            <a:pPr>
              <a:lnSpc>
                <a:spcPct val="80000"/>
              </a:lnSpc>
            </a:pPr>
            <a:r>
              <a:rPr lang="pt-BR" altLang="ko-KR" sz="1600" smtClean="0">
                <a:ea typeface="굴림" pitchFamily="34" charset="-127"/>
              </a:rPr>
              <a:t>No </a:t>
            </a:r>
            <a:r>
              <a:rPr lang="pt-BR" altLang="ko-KR" sz="1600" i="1" smtClean="0">
                <a:ea typeface="굴림" pitchFamily="34" charset="-127"/>
              </a:rPr>
              <a:t>International Workshop </a:t>
            </a:r>
            <a:r>
              <a:rPr lang="pt-BR" altLang="ko-KR" sz="1600" smtClean="0">
                <a:ea typeface="굴림" pitchFamily="34" charset="-127"/>
              </a:rPr>
              <a:t>sobre o uso do Surfactante, nde tivemos a oportunidade de estarmos presentes,  Mats Bennow do Departamento de Neonatologia do Karolinska University Hospital, Karolinska Institute, Stochholm, Suécia, onde está ocorrendo este Evento (no Karolinska) em sua Apresentação enfatizou:  a despeito de um corpo de evidências mostrando que a estratégia ventilação não invasiva (aqui refere-se à CPAP nasal) imediatamente após o nascimento é factível, </a:t>
            </a:r>
            <a:r>
              <a:rPr lang="pt-BR" altLang="ko-KR" sz="1600" b="1" smtClean="0">
                <a:ea typeface="굴림" pitchFamily="34" charset="-127"/>
              </a:rPr>
              <a:t>muitos prematuros extremos ainda são intubados na Sala de Parto</a:t>
            </a:r>
            <a:r>
              <a:rPr lang="pt-BR" altLang="ko-KR" sz="1600" smtClean="0">
                <a:ea typeface="굴림" pitchFamily="34" charset="-127"/>
              </a:rPr>
              <a:t> (é importante que saibamos que  2/3 da população de recém-nascidos pré-termos extremos estabelecem respiração espontânea imediatamente após o nascimento.  No entanto, estes RN imaturos apresentam  pequeno pool de surfactante pulmonar, levando ao aumento da tensão superficial, colapso alveolar que resulta em doença da membrana hialina e insuficiência respiratória.. Como uso de CPAP  a perda do volume pulmonar pode ser  prevenida e assim, o estabelecimento da capacidade funcional residual, e assim, mesmo um pequeno  pool de surfactante pulmonar pode ser  suficiente para suportar respiração espontânea inicial. Os ensaios recentes  demonstraram  que estes pré-termos extremos podem  seguramente ser estabilizados em CPAP após o nascimento e então, seletivamente tratados com surfactante para a doença da membrana hialina. Esta estratégia menos invasiva tem a vantagem de reduzir a necessidade de ventilação mecânica e consequentemente, o risco de lesão pulmonar. Duas metanálises recentes (2013) demonstraram  redução do risco de morte ou displasia broncopulmonar na idade gestacional pós-concepção de 36 semanas- RR de 0,91;IC a95% de 0,84-0,9 e o número necessário para tratar, 25: Schmölzer GM et al: </a:t>
            </a:r>
            <a:r>
              <a:rPr lang="pt-BR" altLang="ko-KR" sz="1600" smtClean="0">
                <a:ea typeface="굴림" pitchFamily="34" charset="-127"/>
                <a:hlinkClick r:id="rId2"/>
              </a:rPr>
              <a:t>Non-invasive versus invasive respiratory support in preterm infants at birth: systematic review and meta-analysis.</a:t>
            </a:r>
            <a:r>
              <a:rPr lang="pt-BR" altLang="ko-KR" sz="1600" smtClean="0">
                <a:ea typeface="굴림" pitchFamily="34" charset="-127"/>
              </a:rPr>
              <a:t> Schmölzer GM, Kumar M, Pichler Get al. BMJ. 2013 Oct 17;347:f5980 e Fischer HS et al, usando  a técnica do cateter fino com odds ratio de 0,83;IC a 95% de 0,71-9,96 e número necessário para tratar de 35: </a:t>
            </a:r>
            <a:r>
              <a:rPr lang="pt-BR" altLang="ko-KR" sz="1600" smtClean="0">
                <a:ea typeface="굴림" pitchFamily="34" charset="-127"/>
                <a:hlinkClick r:id="rId3"/>
              </a:rPr>
              <a:t>Avoiding endotracheal ventilation to prevent bronchopulmonary dysplasia: a meta-analysis.</a:t>
            </a:r>
            <a:r>
              <a:rPr lang="pt-BR" altLang="ko-KR" sz="1600" smtClean="0">
                <a:ea typeface="굴림" pitchFamily="34" charset="-127"/>
              </a:rPr>
              <a:t> Fischer HS, Bührer C. Pediatrics. 2013 Nov;132(5):e1351-60). </a:t>
            </a:r>
            <a:r>
              <a:rPr lang="pt-BR" altLang="ko-KR" sz="1600" b="1" smtClean="0">
                <a:ea typeface="굴림" pitchFamily="34" charset="-127"/>
              </a:rPr>
              <a:t>Artigos Integrais! </a:t>
            </a:r>
            <a:r>
              <a:rPr lang="pt-BR" altLang="ko-KR" sz="1600" smtClean="0">
                <a:ea typeface="굴림" pitchFamily="34" charset="-127"/>
              </a:rPr>
              <a:t>Os </a:t>
            </a:r>
            <a:r>
              <a:rPr lang="pt-BR" altLang="ko-KR" sz="1600" i="1" smtClean="0">
                <a:ea typeface="굴림" pitchFamily="34" charset="-127"/>
              </a:rPr>
              <a:t>guidelines</a:t>
            </a:r>
            <a:r>
              <a:rPr lang="pt-BR" altLang="ko-KR" sz="1600" smtClean="0">
                <a:ea typeface="굴림" pitchFamily="34" charset="-127"/>
              </a:rPr>
              <a:t> europeus recomendam o surfactante de resgate, devendo ser aplicado precoce no curso da doença, principalmente nos recém-nascidos menores que 26 semanas de gestação.</a:t>
            </a:r>
            <a:endParaRPr lang="pt-BR" sz="1600" smtClean="0"/>
          </a:p>
        </p:txBody>
      </p:sp>
      <p:pic>
        <p:nvPicPr>
          <p:cNvPr id="56325" name="Picture 5"/>
          <p:cNvPicPr>
            <a:picLocks noChangeAspect="1" noChangeArrowheads="1"/>
          </p:cNvPicPr>
          <p:nvPr/>
        </p:nvPicPr>
        <p:blipFill>
          <a:blip r:embed="rId4"/>
          <a:srcRect/>
          <a:stretch>
            <a:fillRect/>
          </a:stretch>
        </p:blipFill>
        <p:spPr bwMode="auto">
          <a:xfrm>
            <a:off x="2978150" y="287338"/>
            <a:ext cx="6357938" cy="1089025"/>
          </a:xfrm>
          <a:prstGeom prst="rect">
            <a:avLst/>
          </a:prstGeom>
          <a:noFill/>
          <a:ln w="9525">
            <a:noFill/>
            <a:miter lim="800000"/>
            <a:headEnd/>
            <a:tailEnd/>
          </a:ln>
        </p:spPr>
      </p:pic>
      <p:sp>
        <p:nvSpPr>
          <p:cNvPr id="56326" name="Oval 6"/>
          <p:cNvSpPr>
            <a:spLocks noChangeArrowheads="1"/>
          </p:cNvSpPr>
          <p:nvPr/>
        </p:nvSpPr>
        <p:spPr bwMode="auto">
          <a:xfrm>
            <a:off x="1204913" y="506413"/>
            <a:ext cx="966787" cy="784225"/>
          </a:xfrm>
          <a:prstGeom prst="ellipse">
            <a:avLst/>
          </a:prstGeom>
          <a:solidFill>
            <a:schemeClr val="accent1"/>
          </a:solidFill>
          <a:ln w="38100">
            <a:solidFill>
              <a:srgbClr val="FF3399"/>
            </a:solidFill>
            <a:round/>
            <a:headEnd/>
            <a:tailEnd/>
          </a:ln>
          <a:effectLst/>
        </p:spPr>
        <p:txBody>
          <a:bodyPr wrap="none" anchor="ctr"/>
          <a:lstStyle/>
          <a:p>
            <a:pPr algn="ctr"/>
            <a:r>
              <a:rPr lang="pt-BR">
                <a:solidFill>
                  <a:srgbClr val="FFFF00"/>
                </a:solidFill>
              </a:rPr>
              <a:t>2015</a:t>
            </a:r>
          </a:p>
        </p:txBody>
      </p:sp>
      <p:sp>
        <p:nvSpPr>
          <p:cNvPr id="56327" name="Text Box 7"/>
          <p:cNvSpPr txBox="1">
            <a:spLocks noChangeArrowheads="1"/>
          </p:cNvSpPr>
          <p:nvPr/>
        </p:nvSpPr>
        <p:spPr bwMode="auto">
          <a:xfrm>
            <a:off x="3862388" y="6491288"/>
            <a:ext cx="8329612" cy="366712"/>
          </a:xfrm>
          <a:prstGeom prst="rect">
            <a:avLst/>
          </a:prstGeom>
          <a:solidFill>
            <a:schemeClr val="bg1"/>
          </a:solidFill>
          <a:ln w="9525">
            <a:noFill/>
            <a:miter lim="800000"/>
            <a:headEnd/>
            <a:tailEnd/>
          </a:ln>
          <a:effectLst/>
        </p:spPr>
        <p:txBody>
          <a:bodyPr>
            <a:spAutoFit/>
          </a:bodyPr>
          <a:lstStyle/>
          <a:p>
            <a:pPr>
              <a:spcBef>
                <a:spcPct val="50000"/>
              </a:spcBef>
            </a:pPr>
            <a:endParaRPr lang="pt-B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Rectangle 3"/>
          <p:cNvSpPr>
            <a:spLocks noGrp="1"/>
          </p:cNvSpPr>
          <p:nvPr>
            <p:ph type="body" idx="4294967295"/>
          </p:nvPr>
        </p:nvSpPr>
        <p:spPr/>
        <p:txBody>
          <a:bodyPr/>
          <a:lstStyle/>
          <a:p>
            <a:pPr>
              <a:lnSpc>
                <a:spcPct val="80000"/>
              </a:lnSpc>
              <a:buFont typeface="Arial" charset="0"/>
              <a:buNone/>
            </a:pPr>
            <a:r>
              <a:rPr lang="pt-BR" altLang="ko-KR" sz="1400" b="1" smtClean="0">
                <a:ea typeface="굴림" pitchFamily="34" charset="-127"/>
              </a:rPr>
              <a:t>                                                                                        MINI INSURE/ Razões para a eficácia</a:t>
            </a:r>
            <a:endParaRPr lang="pt-BR" altLang="ko-KR" sz="1400" smtClean="0">
              <a:ea typeface="굴림" pitchFamily="34" charset="-127"/>
            </a:endParaRPr>
          </a:p>
          <a:p>
            <a:pPr>
              <a:lnSpc>
                <a:spcPct val="80000"/>
              </a:lnSpc>
              <a:buFont typeface="Arial" charset="0"/>
              <a:buNone/>
            </a:pPr>
            <a:r>
              <a:rPr lang="pt-BR" altLang="ko-KR" sz="1400" smtClean="0">
                <a:ea typeface="굴림" pitchFamily="34" charset="-127"/>
              </a:rPr>
              <a:t>	Os estudos têm evidenciado ser factível e sem efeitos colaterais a aplicação do surfactante exógeno por meio de um tubo fino pela traquéia em bebês em respiração espontânea. Seria considerado um Mini INSURE (</a:t>
            </a:r>
            <a:r>
              <a:rPr lang="pt-BR" altLang="ko-KR" sz="1400" b="1" smtClean="0">
                <a:ea typeface="굴림" pitchFamily="34" charset="-127"/>
              </a:rPr>
              <a:t>In</a:t>
            </a:r>
            <a:r>
              <a:rPr lang="pt-BR" altLang="ko-KR" sz="1400" smtClean="0">
                <a:ea typeface="굴림" pitchFamily="34" charset="-127"/>
              </a:rPr>
              <a:t>tubação, </a:t>
            </a:r>
            <a:r>
              <a:rPr lang="pt-BR" altLang="ko-KR" sz="1400" b="1" smtClean="0">
                <a:ea typeface="굴림" pitchFamily="34" charset="-127"/>
              </a:rPr>
              <a:t>Sur</a:t>
            </a:r>
            <a:r>
              <a:rPr lang="pt-BR" altLang="ko-KR" sz="1400" smtClean="0">
                <a:ea typeface="굴림" pitchFamily="34" charset="-127"/>
              </a:rPr>
              <a:t>factante e </a:t>
            </a:r>
            <a:r>
              <a:rPr lang="pt-BR" altLang="ko-KR" sz="1400" b="1" smtClean="0">
                <a:ea typeface="굴림" pitchFamily="34" charset="-127"/>
              </a:rPr>
              <a:t>E</a:t>
            </a:r>
            <a:r>
              <a:rPr lang="pt-BR" altLang="ko-KR" sz="1400" smtClean="0">
                <a:ea typeface="굴림" pitchFamily="34" charset="-127"/>
              </a:rPr>
              <a:t>xtubação), porém, neste caso do INSURE, o </a:t>
            </a:r>
            <a:r>
              <a:rPr lang="pt-BR" altLang="ko-KR" sz="1400" b="1" smtClean="0">
                <a:ea typeface="굴림" pitchFamily="34" charset="-127"/>
              </a:rPr>
              <a:t>E</a:t>
            </a:r>
            <a:r>
              <a:rPr lang="pt-BR" altLang="ko-KR" sz="1400" smtClean="0">
                <a:ea typeface="굴림" pitchFamily="34" charset="-127"/>
              </a:rPr>
              <a:t> (de extubação) fica sempre faltando.</a:t>
            </a:r>
          </a:p>
          <a:p>
            <a:pPr>
              <a:lnSpc>
                <a:spcPct val="80000"/>
              </a:lnSpc>
              <a:buFont typeface="Arial" charset="0"/>
              <a:buNone/>
            </a:pPr>
            <a:r>
              <a:rPr lang="pt-BR" altLang="ko-KR" sz="1400" smtClean="0">
                <a:ea typeface="굴림" pitchFamily="34" charset="-127"/>
              </a:rPr>
              <a:t>	Este método combina os efeitos positivos do uso de CPAP nasal e do surfactante. A idéia é que é mais adequado inspirarfisiologicamente o surfactante do que recebê-lo por insuflações com pressão positiva, como acontece quando realizado o procedimento INSURE.</a:t>
            </a:r>
          </a:p>
          <a:p>
            <a:pPr>
              <a:lnSpc>
                <a:spcPct val="80000"/>
              </a:lnSpc>
              <a:buFont typeface="Arial" charset="0"/>
              <a:buNone/>
            </a:pPr>
            <a:r>
              <a:rPr lang="pt-BR" altLang="ko-KR" sz="1400" smtClean="0">
                <a:ea typeface="굴림" pitchFamily="34" charset="-127"/>
              </a:rPr>
              <a:t>	Com este procedimento o RN pode manter o padrão respiratório e talvez continue se beneficiando do CPAP nasal. Com a inspiração espontânea poderá haver um </a:t>
            </a:r>
            <a:r>
              <a:rPr lang="pt-BR" altLang="ko-KR" sz="1400" i="1" smtClean="0">
                <a:ea typeface="굴림" pitchFamily="34" charset="-127"/>
              </a:rPr>
              <a:t>turnover</a:t>
            </a:r>
            <a:r>
              <a:rPr lang="pt-BR" altLang="ko-KR" sz="1400" smtClean="0">
                <a:ea typeface="굴림" pitchFamily="34" charset="-127"/>
              </a:rPr>
              <a:t> mais rápido do surfactante, em comparação com os RN intubados. Em contraste, a intubação faz a expiração ser quase impossível. Insuflações manuais para expandir os pulmões e facilitar a dispersão do surfactante podem talvez exercer efeito oposto e resultar em distribuição desigual do surfactante, ao contrário do que ocorre durante a respiração espontânea.</a:t>
            </a:r>
          </a:p>
          <a:p>
            <a:pPr>
              <a:lnSpc>
                <a:spcPct val="80000"/>
              </a:lnSpc>
              <a:buFont typeface="Arial" charset="0"/>
              <a:buNone/>
            </a:pPr>
            <a:r>
              <a:rPr lang="pt-BR" altLang="ko-KR" sz="1400" smtClean="0">
                <a:ea typeface="굴림" pitchFamily="34" charset="-127"/>
              </a:rPr>
              <a:t>	Utilizando a técnica de tomografia de impedância elétrica que se correlaciona bem com as mudanças reais na aeração pulmonar, Van der Burg PS et al (Alemanha, 2016) demonstrou: </a:t>
            </a:r>
          </a:p>
          <a:p>
            <a:pPr>
              <a:lnSpc>
                <a:spcPct val="80000"/>
              </a:lnSpc>
              <a:buFont typeface="Arial" charset="0"/>
              <a:buNone/>
            </a:pPr>
            <a:r>
              <a:rPr lang="pt-BR" altLang="ko-KR" sz="1400" smtClean="0">
                <a:ea typeface="굴림" pitchFamily="34" charset="-127"/>
              </a:rPr>
              <a:t>                          -distribuição homogênea do volume final da expiração pulmonar 60 minutos após.</a:t>
            </a:r>
          </a:p>
          <a:p>
            <a:pPr>
              <a:lnSpc>
                <a:spcPct val="80000"/>
              </a:lnSpc>
              <a:buFont typeface="Arial" charset="0"/>
              <a:buNone/>
            </a:pPr>
            <a:r>
              <a:rPr lang="pt-BR" altLang="ko-KR" sz="1400" smtClean="0">
                <a:ea typeface="굴림" pitchFamily="34" charset="-127"/>
              </a:rPr>
              <a:t>                          -rápida e significativa queda da FiO2</a:t>
            </a:r>
          </a:p>
          <a:p>
            <a:pPr>
              <a:lnSpc>
                <a:spcPct val="80000"/>
              </a:lnSpc>
              <a:buFont typeface="Arial" charset="0"/>
              <a:buNone/>
            </a:pPr>
            <a:r>
              <a:rPr lang="pt-BR" altLang="ko-KR" sz="1400" smtClean="0">
                <a:ea typeface="굴림" pitchFamily="34" charset="-127"/>
              </a:rPr>
              <a:t>                          -melhora significativa na razão SatO2/FiO2 cinco minutos após</a:t>
            </a:r>
          </a:p>
          <a:p>
            <a:pPr>
              <a:lnSpc>
                <a:spcPct val="80000"/>
              </a:lnSpc>
              <a:buFont typeface="Arial" charset="0"/>
              <a:buNone/>
            </a:pPr>
            <a:r>
              <a:rPr lang="pt-BR" altLang="ko-KR" sz="1400" smtClean="0">
                <a:ea typeface="굴림" pitchFamily="34" charset="-127"/>
              </a:rPr>
              <a:t>                          </a:t>
            </a:r>
          </a:p>
          <a:p>
            <a:pPr algn="ctr">
              <a:lnSpc>
                <a:spcPct val="80000"/>
              </a:lnSpc>
              <a:buFont typeface="Arial" charset="0"/>
              <a:buNone/>
            </a:pPr>
            <a:r>
              <a:rPr lang="pt-BR" altLang="ko-KR" sz="1400" smtClean="0">
                <a:ea typeface="굴림" pitchFamily="34" charset="-127"/>
              </a:rPr>
              <a:t>	</a:t>
            </a:r>
            <a:r>
              <a:rPr lang="pt-BR" altLang="ko-KR" sz="1400" b="1" smtClean="0">
                <a:solidFill>
                  <a:srgbClr val="0033CC"/>
                </a:solidFill>
                <a:ea typeface="굴림" pitchFamily="34" charset="-127"/>
              </a:rPr>
              <a:t>O efeito mais homogêneo no volume final da expiração pulmonar, em relação ao método INSURE (tubo endotraqueal) possivelmente pode ser explicado pela</a:t>
            </a:r>
            <a:r>
              <a:rPr lang="pt-BR" altLang="ko-KR" sz="1400" smtClean="0">
                <a:ea typeface="굴림" pitchFamily="34" charset="-127"/>
              </a:rPr>
              <a:t>:</a:t>
            </a:r>
            <a:endParaRPr lang="pt-PT" altLang="ko-KR" sz="1400" smtClean="0">
              <a:ea typeface="굴림" pitchFamily="34" charset="-127"/>
            </a:endParaRPr>
          </a:p>
          <a:p>
            <a:pPr>
              <a:lnSpc>
                <a:spcPct val="80000"/>
              </a:lnSpc>
              <a:buFont typeface="Arial" charset="0"/>
              <a:buNone/>
            </a:pPr>
            <a:r>
              <a:rPr lang="pt-PT" altLang="ko-KR" sz="1400" smtClean="0">
                <a:ea typeface="굴림" pitchFamily="34" charset="-127"/>
              </a:rPr>
              <a:t>                                           presença de pressão negativa na respiração espontânea e</a:t>
            </a:r>
          </a:p>
          <a:p>
            <a:pPr>
              <a:lnSpc>
                <a:spcPct val="80000"/>
              </a:lnSpc>
              <a:buFont typeface="Arial" charset="0"/>
              <a:buNone/>
            </a:pPr>
            <a:r>
              <a:rPr lang="pt-PT" altLang="ko-KR" sz="1400" smtClean="0">
                <a:ea typeface="굴림" pitchFamily="34" charset="-127"/>
              </a:rPr>
              <a:t>                                           a taxa de infusão lenta do surfactante </a:t>
            </a:r>
            <a:endParaRPr lang="pt-BR" sz="1400" smtClean="0"/>
          </a:p>
        </p:txBody>
      </p:sp>
      <p:graphicFrame>
        <p:nvGraphicFramePr>
          <p:cNvPr id="85018" name="Group 26"/>
          <p:cNvGraphicFramePr>
            <a:graphicFrameLocks noGrp="1"/>
          </p:cNvGraphicFramePr>
          <p:nvPr/>
        </p:nvGraphicFramePr>
        <p:xfrm>
          <a:off x="1157288" y="293688"/>
          <a:ext cx="10904537" cy="1189037"/>
        </p:xfrm>
        <a:graphic>
          <a:graphicData uri="http://schemas.openxmlformats.org/drawingml/2006/table">
            <a:tbl>
              <a:tblPr/>
              <a:tblGrid>
                <a:gridCol w="3635375"/>
                <a:gridCol w="3633787"/>
                <a:gridCol w="3635375"/>
              </a:tblGrid>
              <a:tr h="44291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Arial" charset="0"/>
                          <a:cs typeface="Arial" charset="0"/>
                          <a:hlinkClick r:id="rId2"/>
                        </a:rPr>
                        <a:t>Protocolo para ao uso de surfactante minimamente invasivo Mini Insure (25-32 semanas de idade gestacional)</a:t>
                      </a:r>
                      <a:endParaRPr kumimoji="0" lang="pt-BR"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Arial" charset="0"/>
                          <a:cs typeface="Arial" charset="0"/>
                          <a:hlinkClick r:id="rId2"/>
                        </a:rPr>
                        <a:t>Paulo R. Margotto e Equipe Neonatal do HMIB/SES/DF</a:t>
                      </a:r>
                      <a:endParaRPr kumimoji="0" lang="pt-BR" sz="18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Arial" charset="0"/>
                          <a:cs typeface="Arial" charset="0"/>
                          <a:hlinkClick r:id="rId2"/>
                        </a:rPr>
                        <a:t>  </a:t>
                      </a:r>
                      <a:r>
                        <a:rPr kumimoji="0" lang="pt-BR" sz="2300" b="0" i="0" u="none" strike="noStrike" cap="none" normalizeH="0" baseline="0" smtClean="0">
                          <a:ln>
                            <a:noFill/>
                          </a:ln>
                          <a:solidFill>
                            <a:schemeClr val="tx1"/>
                          </a:solidFill>
                          <a:effectLst/>
                          <a:latin typeface="Arial" charset="0"/>
                          <a:cs typeface="Arial" charset="0"/>
                        </a:rPr>
                        <a:t> </a:t>
                      </a:r>
                      <a:r>
                        <a:rPr kumimoji="0" lang="pt-BR" sz="1800" b="0" i="0" u="none" strike="noStrike" cap="none" normalizeH="0" baseline="0" smtClean="0">
                          <a:ln>
                            <a:noFill/>
                          </a:ln>
                          <a:solidFill>
                            <a:schemeClr val="tx1"/>
                          </a:solidFill>
                          <a:effectLst/>
                          <a:latin typeface="Arial" charset="0"/>
                          <a:cs typeface="Arial"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84999" name="Picture 7" descr="Clique aqui para ver o artigo">
            <a:hlinkClick r:id="rId2"/>
          </p:cNvPr>
          <p:cNvPicPr>
            <a:picLocks noChangeAspect="1" noChangeArrowheads="1"/>
          </p:cNvPicPr>
          <p:nvPr/>
        </p:nvPicPr>
        <p:blipFill>
          <a:blip r:embed="rId3"/>
          <a:srcRect/>
          <a:stretch>
            <a:fillRect/>
          </a:stretch>
        </p:blipFill>
        <p:spPr bwMode="auto">
          <a:xfrm>
            <a:off x="9864725" y="809625"/>
            <a:ext cx="371475" cy="371475"/>
          </a:xfrm>
          <a:prstGeom prst="rect">
            <a:avLst/>
          </a:prstGeom>
          <a:noFill/>
        </p:spPr>
      </p:pic>
      <p:sp>
        <p:nvSpPr>
          <p:cNvPr id="85019" name="Oval 27"/>
          <p:cNvSpPr>
            <a:spLocks noChangeArrowheads="1"/>
          </p:cNvSpPr>
          <p:nvPr/>
        </p:nvSpPr>
        <p:spPr bwMode="auto">
          <a:xfrm>
            <a:off x="171450" y="538163"/>
            <a:ext cx="923925" cy="709612"/>
          </a:xfrm>
          <a:prstGeom prst="ellipse">
            <a:avLst/>
          </a:prstGeom>
          <a:solidFill>
            <a:schemeClr val="accent1"/>
          </a:solidFill>
          <a:ln w="38100">
            <a:solidFill>
              <a:srgbClr val="FF3399"/>
            </a:solidFill>
            <a:round/>
            <a:headEnd/>
            <a:tailEnd/>
          </a:ln>
          <a:effectLst/>
        </p:spPr>
        <p:txBody>
          <a:bodyPr wrap="none" anchor="ctr"/>
          <a:lstStyle/>
          <a:p>
            <a:pPr algn="ctr"/>
            <a:r>
              <a:rPr lang="pt-BR">
                <a:solidFill>
                  <a:srgbClr val="FFFF00"/>
                </a:solidFill>
              </a:rPr>
              <a:t>2016</a:t>
            </a:r>
          </a:p>
        </p:txBody>
      </p:sp>
      <p:sp>
        <p:nvSpPr>
          <p:cNvPr id="85020" name="Text Box 28"/>
          <p:cNvSpPr txBox="1">
            <a:spLocks noChangeArrowheads="1"/>
          </p:cNvSpPr>
          <p:nvPr/>
        </p:nvSpPr>
        <p:spPr bwMode="auto">
          <a:xfrm>
            <a:off x="3862388" y="6491288"/>
            <a:ext cx="8329612" cy="366712"/>
          </a:xfrm>
          <a:prstGeom prst="rect">
            <a:avLst/>
          </a:prstGeom>
          <a:solidFill>
            <a:schemeClr val="bg1"/>
          </a:solidFill>
          <a:ln w="9525">
            <a:noFill/>
            <a:miter lim="800000"/>
            <a:headEnd/>
            <a:tailEnd/>
          </a:ln>
          <a:effectLst/>
        </p:spPr>
        <p:txBody>
          <a:bodyPr>
            <a:spAutoFit/>
          </a:bodyPr>
          <a:lstStyle/>
          <a:p>
            <a:pPr>
              <a:spcBef>
                <a:spcPct val="50000"/>
              </a:spcBef>
            </a:pPr>
            <a:endParaRPr lang="pt-B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Rectangle 3"/>
          <p:cNvSpPr>
            <a:spLocks noGrp="1"/>
          </p:cNvSpPr>
          <p:nvPr>
            <p:ph type="body" idx="4294967295"/>
          </p:nvPr>
        </p:nvSpPr>
        <p:spPr>
          <a:xfrm>
            <a:off x="720725" y="5411788"/>
            <a:ext cx="10972800" cy="4525962"/>
          </a:xfrm>
        </p:spPr>
        <p:txBody>
          <a:bodyPr/>
          <a:lstStyle/>
          <a:p>
            <a:pPr algn="ctr">
              <a:buFont typeface="Arial" charset="0"/>
              <a:buNone/>
            </a:pPr>
            <a:r>
              <a:rPr lang="pt-BR" sz="1600" b="1" smtClean="0">
                <a:solidFill>
                  <a:srgbClr val="0033CC"/>
                </a:solidFill>
              </a:rPr>
              <a:t>Este método combina os efeitos positivos de CPAP nasal e do surfactante. </a:t>
            </a:r>
          </a:p>
          <a:p>
            <a:pPr algn="ctr">
              <a:buFont typeface="Arial" charset="0"/>
              <a:buNone/>
            </a:pPr>
            <a:r>
              <a:rPr lang="pt-BR" sz="1600" b="1" smtClean="0">
                <a:solidFill>
                  <a:srgbClr val="0033CC"/>
                </a:solidFill>
              </a:rPr>
              <a:t>A idéia  é que é mais adequado fisiologicamente inspirar surfactante do que recebê-lo por insuflações com pressão positiva como o procedimento INSURE </a:t>
            </a:r>
          </a:p>
          <a:p>
            <a:pPr>
              <a:buFont typeface="Arial" charset="0"/>
              <a:buNone/>
            </a:pPr>
            <a:r>
              <a:rPr lang="pt-BR" sz="1600" smtClean="0"/>
              <a:t>                                                                                                                                                            Kribs A (2009</a:t>
            </a:r>
          </a:p>
        </p:txBody>
      </p:sp>
      <p:graphicFrame>
        <p:nvGraphicFramePr>
          <p:cNvPr id="86046" name="Group 30"/>
          <p:cNvGraphicFramePr>
            <a:graphicFrameLocks noGrp="1"/>
          </p:cNvGraphicFramePr>
          <p:nvPr/>
        </p:nvGraphicFramePr>
        <p:xfrm>
          <a:off x="239713" y="203200"/>
          <a:ext cx="11788775" cy="820738"/>
        </p:xfrm>
        <a:graphic>
          <a:graphicData uri="http://schemas.openxmlformats.org/drawingml/2006/table">
            <a:tbl>
              <a:tblPr/>
              <a:tblGrid>
                <a:gridCol w="4067175"/>
                <a:gridCol w="3862387"/>
                <a:gridCol w="3859213"/>
              </a:tblGrid>
              <a:tr h="64135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chemeClr val="tx1"/>
                          </a:solidFill>
                          <a:effectLst/>
                          <a:latin typeface="Arial" charset="0"/>
                          <a:cs typeface="Arial" charset="0"/>
                          <a:hlinkClick r:id="rId2"/>
                        </a:rPr>
                        <a:t>Uso de surfactante minimamente invasivo versus intubação para administração de surfactante em recém-nascidos prematuros com Síndrome do Desconforto Respiratório: revisão sistemática e metanálise</a:t>
                      </a:r>
                      <a:endParaRPr kumimoji="0" lang="pt-BR" sz="12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chemeClr val="tx1"/>
                          </a:solidFill>
                          <a:effectLst/>
                          <a:latin typeface="Arial" charset="0"/>
                          <a:cs typeface="Arial" charset="0"/>
                          <a:hlinkClick r:id="rId2"/>
                        </a:rPr>
                        <a:t>Aldana-Aguirre JC et al. Apresentação:Bruno Leite, Daniela Suzuk, Luigia Salvador, Paulo R. Margotto</a:t>
                      </a:r>
                      <a:endParaRPr kumimoji="0" lang="pt-BR" sz="1200" b="0" i="0" u="none" strike="noStrike" cap="none" normalizeH="0" baseline="0" smtClean="0">
                        <a:ln>
                          <a:noFill/>
                        </a:ln>
                        <a:solidFill>
                          <a:schemeClr val="tx1"/>
                        </a:solidFill>
                        <a:effectLst/>
                        <a:latin typeface="Arial" charset="0"/>
                        <a:cs typeface="Arial"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chemeClr val="tx1"/>
                          </a:solidFill>
                          <a:effectLst/>
                          <a:latin typeface="Arial" charset="0"/>
                          <a:cs typeface="Arial" charset="0"/>
                          <a:hlinkClick r:id="rId2"/>
                        </a:rPr>
                        <a:t>  </a:t>
                      </a:r>
                      <a:r>
                        <a:rPr kumimoji="0" lang="pt-BR" sz="1200" b="0" i="0" u="none" strike="noStrike" cap="none" normalizeH="0" baseline="0" smtClean="0">
                          <a:ln>
                            <a:noFill/>
                          </a:ln>
                          <a:solidFill>
                            <a:schemeClr val="tx1"/>
                          </a:solidFill>
                          <a:effectLst/>
                          <a:latin typeface="Arial" charset="0"/>
                          <a:cs typeface="Arial"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86023" name="Picture 7" descr="Clique aqui para ver o artigo">
            <a:hlinkClick r:id="rId2"/>
          </p:cNvPr>
          <p:cNvPicPr>
            <a:picLocks noChangeAspect="1" noChangeArrowheads="1"/>
          </p:cNvPicPr>
          <p:nvPr/>
        </p:nvPicPr>
        <p:blipFill>
          <a:blip r:embed="rId3"/>
          <a:srcRect/>
          <a:stretch>
            <a:fillRect/>
          </a:stretch>
        </p:blipFill>
        <p:spPr bwMode="auto">
          <a:xfrm>
            <a:off x="9739313" y="441325"/>
            <a:ext cx="371475" cy="371475"/>
          </a:xfrm>
          <a:prstGeom prst="rect">
            <a:avLst/>
          </a:prstGeom>
          <a:noFill/>
        </p:spPr>
      </p:pic>
      <p:pic>
        <p:nvPicPr>
          <p:cNvPr id="86044" name="Picture 28"/>
          <p:cNvPicPr>
            <a:picLocks noChangeAspect="1" noChangeArrowheads="1"/>
          </p:cNvPicPr>
          <p:nvPr/>
        </p:nvPicPr>
        <p:blipFill>
          <a:blip r:embed="rId4"/>
          <a:srcRect/>
          <a:stretch>
            <a:fillRect/>
          </a:stretch>
        </p:blipFill>
        <p:spPr bwMode="auto">
          <a:xfrm>
            <a:off x="2433638" y="1076325"/>
            <a:ext cx="6389687" cy="4373563"/>
          </a:xfrm>
          <a:prstGeom prst="rect">
            <a:avLst/>
          </a:prstGeom>
          <a:noFill/>
        </p:spPr>
      </p:pic>
      <p:sp>
        <p:nvSpPr>
          <p:cNvPr id="86048" name="Oval 32"/>
          <p:cNvSpPr>
            <a:spLocks noChangeArrowheads="1"/>
          </p:cNvSpPr>
          <p:nvPr/>
        </p:nvSpPr>
        <p:spPr bwMode="auto">
          <a:xfrm>
            <a:off x="496888" y="2316163"/>
            <a:ext cx="1495425" cy="1247775"/>
          </a:xfrm>
          <a:prstGeom prst="ellipse">
            <a:avLst/>
          </a:prstGeom>
          <a:solidFill>
            <a:schemeClr val="accent1"/>
          </a:solidFill>
          <a:ln w="38100">
            <a:solidFill>
              <a:srgbClr val="FF3399"/>
            </a:solidFill>
            <a:round/>
            <a:headEnd/>
            <a:tailEnd/>
          </a:ln>
          <a:effectLst/>
        </p:spPr>
        <p:txBody>
          <a:bodyPr wrap="none" anchor="ctr"/>
          <a:lstStyle/>
          <a:p>
            <a:pPr algn="ctr"/>
            <a:r>
              <a:rPr lang="pt-BR">
                <a:solidFill>
                  <a:srgbClr val="FFFF00"/>
                </a:solidFill>
              </a:rPr>
              <a:t>Janeiro/2017</a:t>
            </a:r>
          </a:p>
        </p:txBody>
      </p:sp>
      <p:sp>
        <p:nvSpPr>
          <p:cNvPr id="86049" name="Rectangle 33"/>
          <p:cNvSpPr>
            <a:spLocks noChangeArrowheads="1"/>
          </p:cNvSpPr>
          <p:nvPr/>
        </p:nvSpPr>
        <p:spPr bwMode="auto">
          <a:xfrm>
            <a:off x="8991600" y="1493838"/>
            <a:ext cx="2884488" cy="1920875"/>
          </a:xfrm>
          <a:prstGeom prst="rect">
            <a:avLst/>
          </a:prstGeom>
          <a:noFill/>
          <a:ln w="9525">
            <a:noFill/>
            <a:miter lim="800000"/>
            <a:headEnd/>
            <a:tailEnd/>
          </a:ln>
          <a:effectLst/>
        </p:spPr>
        <p:txBody>
          <a:bodyPr anchor="ctr">
            <a:spAutoFit/>
          </a:bodyPr>
          <a:lstStyle/>
          <a:p>
            <a:pPr algn="ctr"/>
            <a:r>
              <a:rPr lang="pt-BR" sz="1000">
                <a:hlinkClick r:id="rId5"/>
              </a:rPr>
              <a:t>Less invasive surfactant administration versus intubation for surfactant delivery in preterm infants with respiratory distress syndrome: a systematic review and meta-analysis.</a:t>
            </a:r>
            <a:endParaRPr lang="pt-BR" sz="1000"/>
          </a:p>
          <a:p>
            <a:pPr algn="ctr"/>
            <a:r>
              <a:rPr lang="pt-BR" sz="1000"/>
              <a:t>Aldana-Aguirre JC, Pinto M, Featherstone RM, Kumar M.</a:t>
            </a:r>
          </a:p>
          <a:p>
            <a:pPr algn="ctr"/>
            <a:r>
              <a:rPr lang="pt-BR" sz="1000"/>
              <a:t>Arch Dis Child Fetal Neonatal Ed. 2017 Jan;102(1):F17-F23. doi: 10.1136/archdischild-2015-310299. Epub 2016 Nov 15. Review.</a:t>
            </a:r>
          </a:p>
          <a:p>
            <a:pPr algn="ctr"/>
            <a:r>
              <a:rPr lang="pt-BR" sz="1000"/>
              <a:t>PMID:</a:t>
            </a:r>
          </a:p>
          <a:p>
            <a:pPr lvl="1" algn="ctr"/>
            <a:r>
              <a:rPr lang="pt-BR" sz="1000"/>
              <a:t>27852668</a:t>
            </a:r>
          </a:p>
          <a:p>
            <a:pPr algn="ctr" eaLnBrk="0" hangingPunct="0"/>
            <a:endParaRPr lang="pt-BR" sz="1000"/>
          </a:p>
        </p:txBody>
      </p:sp>
      <p:sp>
        <p:nvSpPr>
          <p:cNvPr id="86050" name="Text Box 34"/>
          <p:cNvSpPr txBox="1">
            <a:spLocks noChangeArrowheads="1"/>
          </p:cNvSpPr>
          <p:nvPr/>
        </p:nvSpPr>
        <p:spPr bwMode="auto">
          <a:xfrm>
            <a:off x="3862388" y="6491288"/>
            <a:ext cx="8329612" cy="366712"/>
          </a:xfrm>
          <a:prstGeom prst="rect">
            <a:avLst/>
          </a:prstGeom>
          <a:solidFill>
            <a:schemeClr val="bg1"/>
          </a:solidFill>
          <a:ln w="9525">
            <a:noFill/>
            <a:miter lim="800000"/>
            <a:headEnd/>
            <a:tailEnd/>
          </a:ln>
          <a:effectLst/>
        </p:spPr>
        <p:txBody>
          <a:bodyPr>
            <a:spAutoFit/>
          </a:bodyPr>
          <a:lstStyle/>
          <a:p>
            <a:pPr>
              <a:spcBef>
                <a:spcPct val="50000"/>
              </a:spcBef>
            </a:pPr>
            <a:endParaRPr lang="pt-BR"/>
          </a:p>
        </p:txBody>
      </p:sp>
      <p:sp>
        <p:nvSpPr>
          <p:cNvPr id="86051" name="AutoShape 35"/>
          <p:cNvSpPr>
            <a:spLocks noChangeArrowheads="1"/>
          </p:cNvSpPr>
          <p:nvPr/>
        </p:nvSpPr>
        <p:spPr bwMode="auto">
          <a:xfrm>
            <a:off x="11555413" y="6543675"/>
            <a:ext cx="514350" cy="314325"/>
          </a:xfrm>
          <a:prstGeom prst="rightArrow">
            <a:avLst>
              <a:gd name="adj1" fmla="val 50000"/>
              <a:gd name="adj2" fmla="val 40909"/>
            </a:avLst>
          </a:prstGeom>
          <a:solidFill>
            <a:srgbClr val="FFFF00"/>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ítulo 4"/>
          <p:cNvSpPr>
            <a:spLocks noGrp="1"/>
          </p:cNvSpPr>
          <p:nvPr>
            <p:ph type="title" idx="4294967295"/>
          </p:nvPr>
        </p:nvSpPr>
        <p:spPr/>
        <p:txBody>
          <a:bodyPr anchor="b"/>
          <a:lstStyle/>
          <a:p>
            <a:pPr eaLnBrk="1" hangingPunct="1"/>
            <a:r>
              <a:rPr lang="pt-BR" smtClean="0">
                <a:solidFill>
                  <a:srgbClr val="D2533C"/>
                </a:solidFill>
              </a:rPr>
              <a:t>Morte ou displasia broncopulmonar – 36 semanas</a:t>
            </a:r>
          </a:p>
        </p:txBody>
      </p:sp>
      <p:pic>
        <p:nvPicPr>
          <p:cNvPr id="87043" name="Imagem 5"/>
          <p:cNvPicPr>
            <a:picLocks noChangeAspect="1"/>
          </p:cNvPicPr>
          <p:nvPr/>
        </p:nvPicPr>
        <p:blipFill>
          <a:blip r:embed="rId3"/>
          <a:srcRect/>
          <a:stretch>
            <a:fillRect/>
          </a:stretch>
        </p:blipFill>
        <p:spPr bwMode="auto">
          <a:xfrm>
            <a:off x="55563" y="1789113"/>
            <a:ext cx="12136437" cy="3365500"/>
          </a:xfrm>
          <a:prstGeom prst="rect">
            <a:avLst/>
          </a:prstGeom>
          <a:noFill/>
          <a:ln w="9525">
            <a:noFill/>
            <a:miter lim="800000"/>
            <a:headEnd/>
            <a:tailEnd/>
          </a:ln>
        </p:spPr>
      </p:pic>
      <p:sp>
        <p:nvSpPr>
          <p:cNvPr id="87044" name="Rectangle 5"/>
          <p:cNvSpPr>
            <a:spLocks noChangeArrowheads="1"/>
          </p:cNvSpPr>
          <p:nvPr/>
        </p:nvSpPr>
        <p:spPr bwMode="auto">
          <a:xfrm>
            <a:off x="55563" y="4711700"/>
            <a:ext cx="11837987" cy="1739900"/>
          </a:xfrm>
          <a:prstGeom prst="rect">
            <a:avLst/>
          </a:prstGeom>
          <a:noFill/>
          <a:ln w="9525">
            <a:noFill/>
            <a:miter lim="800000"/>
            <a:headEnd/>
            <a:tailEnd/>
          </a:ln>
        </p:spPr>
        <p:txBody>
          <a:bodyPr>
            <a:spAutoFit/>
          </a:bodyPr>
          <a:lstStyle/>
          <a:p>
            <a:pPr algn="ctr"/>
            <a:r>
              <a:rPr lang="pt-BR">
                <a:ea typeface="MS PGothic" pitchFamily="34" charset="-128"/>
              </a:rPr>
              <a:t>Esse metagráfico (</a:t>
            </a:r>
            <a:r>
              <a:rPr lang="pt-BR">
                <a:solidFill>
                  <a:schemeClr val="hlink"/>
                </a:solidFill>
                <a:ea typeface="MS PGothic" pitchFamily="34" charset="-128"/>
              </a:rPr>
              <a:t>Figura 2</a:t>
            </a:r>
            <a:r>
              <a:rPr lang="pt-BR">
                <a:ea typeface="MS PGothic" pitchFamily="34" charset="-128"/>
              </a:rPr>
              <a:t>) mostra que todos os estudos mostraram redução de óbito e displasia broncopulmonar quando usa a técnica menos invasiva </a:t>
            </a:r>
            <a:r>
              <a:rPr lang="pt-BR" b="1">
                <a:solidFill>
                  <a:schemeClr val="hlink"/>
                </a:solidFill>
                <a:ea typeface="MS PGothic" pitchFamily="34" charset="-128"/>
              </a:rPr>
              <a:t>(RR=0,75 com IC a 95% de 0,59-0,94 – P=0,01</a:t>
            </a:r>
            <a:r>
              <a:rPr lang="pt-BR">
                <a:ea typeface="MS PGothic" pitchFamily="34" charset="-128"/>
              </a:rPr>
              <a:t>), mesmo olhando particularmente para os estudos que descreveram o protocolo InSurE do grupo controle (28-31) ou quando olhamos para os dois estudos que tiveram baixo risco de vies (28.32).Sem significância na heterogeneidade</a:t>
            </a:r>
          </a:p>
        </p:txBody>
      </p:sp>
      <p:sp>
        <p:nvSpPr>
          <p:cNvPr id="87045" name="Text Box 5"/>
          <p:cNvSpPr txBox="1">
            <a:spLocks noChangeArrowheads="1"/>
          </p:cNvSpPr>
          <p:nvPr/>
        </p:nvSpPr>
        <p:spPr bwMode="auto">
          <a:xfrm>
            <a:off x="3862388" y="6491288"/>
            <a:ext cx="8329612" cy="366712"/>
          </a:xfrm>
          <a:prstGeom prst="rect">
            <a:avLst/>
          </a:prstGeom>
          <a:solidFill>
            <a:schemeClr val="bg1"/>
          </a:solidFill>
          <a:ln w="9525">
            <a:noFill/>
            <a:miter lim="800000"/>
            <a:headEnd/>
            <a:tailEnd/>
          </a:ln>
          <a:effectLst/>
        </p:spPr>
        <p:txBody>
          <a:bodyPr>
            <a:spAutoFit/>
          </a:bodyPr>
          <a:lstStyle/>
          <a:p>
            <a:pPr>
              <a:spcBef>
                <a:spcPct val="50000"/>
              </a:spcBef>
            </a:pPr>
            <a:endParaRPr lang="pt-BR"/>
          </a:p>
        </p:txBody>
      </p:sp>
      <p:sp>
        <p:nvSpPr>
          <p:cNvPr id="87046" name="AutoShape 6"/>
          <p:cNvSpPr>
            <a:spLocks noChangeArrowheads="1"/>
          </p:cNvSpPr>
          <p:nvPr/>
        </p:nvSpPr>
        <p:spPr bwMode="auto">
          <a:xfrm>
            <a:off x="11564938" y="6313488"/>
            <a:ext cx="514350" cy="314325"/>
          </a:xfrm>
          <a:prstGeom prst="rightArrow">
            <a:avLst>
              <a:gd name="adj1" fmla="val 50000"/>
              <a:gd name="adj2" fmla="val 40909"/>
            </a:avLst>
          </a:prstGeom>
          <a:solidFill>
            <a:srgbClr val="FFFF00"/>
          </a:solidFill>
          <a:ln w="57150">
            <a:solidFill>
              <a:srgbClr val="FF3399"/>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Título 4"/>
          <p:cNvSpPr>
            <a:spLocks noGrp="1"/>
          </p:cNvSpPr>
          <p:nvPr>
            <p:ph type="title" idx="4294967295"/>
          </p:nvPr>
        </p:nvSpPr>
        <p:spPr/>
        <p:txBody>
          <a:bodyPr anchor="b"/>
          <a:lstStyle/>
          <a:p>
            <a:pPr eaLnBrk="1" hangingPunct="1"/>
            <a:r>
              <a:rPr lang="pt-BR" smtClean="0">
                <a:solidFill>
                  <a:srgbClr val="D2533C"/>
                </a:solidFill>
              </a:rPr>
              <a:t>Morte em participantes do estudo</a:t>
            </a:r>
          </a:p>
        </p:txBody>
      </p:sp>
      <p:pic>
        <p:nvPicPr>
          <p:cNvPr id="89091" name="Imagem 2"/>
          <p:cNvPicPr>
            <a:picLocks noChangeAspect="1"/>
          </p:cNvPicPr>
          <p:nvPr/>
        </p:nvPicPr>
        <p:blipFill>
          <a:blip r:embed="rId3"/>
          <a:srcRect/>
          <a:stretch>
            <a:fillRect/>
          </a:stretch>
        </p:blipFill>
        <p:spPr bwMode="auto">
          <a:xfrm>
            <a:off x="93663" y="2319338"/>
            <a:ext cx="12163425" cy="3471862"/>
          </a:xfrm>
          <a:prstGeom prst="rect">
            <a:avLst/>
          </a:prstGeom>
          <a:noFill/>
          <a:ln w="9525">
            <a:noFill/>
            <a:miter lim="800000"/>
            <a:headEnd/>
            <a:tailEnd/>
          </a:ln>
        </p:spPr>
      </p:pic>
      <p:sp>
        <p:nvSpPr>
          <p:cNvPr id="89092" name="Text Box 5"/>
          <p:cNvSpPr txBox="1">
            <a:spLocks noChangeArrowheads="1"/>
          </p:cNvSpPr>
          <p:nvPr/>
        </p:nvSpPr>
        <p:spPr bwMode="auto">
          <a:xfrm>
            <a:off x="93663" y="5332413"/>
            <a:ext cx="11734800" cy="915987"/>
          </a:xfrm>
          <a:prstGeom prst="rect">
            <a:avLst/>
          </a:prstGeom>
          <a:noFill/>
          <a:ln w="9525">
            <a:noFill/>
            <a:miter lim="800000"/>
            <a:headEnd/>
            <a:tailEnd/>
          </a:ln>
        </p:spPr>
        <p:txBody>
          <a:bodyPr wrap="none">
            <a:spAutoFit/>
          </a:bodyPr>
          <a:lstStyle/>
          <a:p>
            <a:pPr algn="ctr"/>
            <a:r>
              <a:rPr lang="pt-BR">
                <a:ea typeface="MS PGothic" pitchFamily="34" charset="-128"/>
              </a:rPr>
              <a:t>A metanálise (</a:t>
            </a:r>
            <a:r>
              <a:rPr lang="pt-BR">
                <a:solidFill>
                  <a:schemeClr val="hlink"/>
                </a:solidFill>
                <a:ea typeface="MS PGothic" pitchFamily="34" charset="-128"/>
              </a:rPr>
              <a:t>Figura 3</a:t>
            </a:r>
            <a:r>
              <a:rPr lang="pt-BR">
                <a:ea typeface="MS PGothic" pitchFamily="34" charset="-128"/>
              </a:rPr>
              <a:t>) não mostrou diferença no resultado morte (</a:t>
            </a:r>
            <a:r>
              <a:rPr lang="pt-BR" b="1">
                <a:ea typeface="MS PGothic" pitchFamily="34" charset="-128"/>
              </a:rPr>
              <a:t>RR=0,85 com IC </a:t>
            </a:r>
          </a:p>
          <a:p>
            <a:pPr algn="ctr"/>
            <a:r>
              <a:rPr lang="pt-BR" b="1">
                <a:ea typeface="MS PGothic" pitchFamily="34" charset="-128"/>
              </a:rPr>
              <a:t>a 95% de 0,48-1,52 – P=0,58</a:t>
            </a:r>
            <a:r>
              <a:rPr lang="pt-BR">
                <a:ea typeface="MS PGothic" pitchFamily="34" charset="-128"/>
              </a:rPr>
              <a:t>). Os ensaios usando o protocolo InSurE mostraram </a:t>
            </a:r>
          </a:p>
          <a:p>
            <a:pPr algn="ctr"/>
            <a:r>
              <a:rPr lang="pt-BR">
                <a:ea typeface="MS PGothic" pitchFamily="34" charset="-128"/>
              </a:rPr>
              <a:t>resultados semelhantes</a:t>
            </a:r>
          </a:p>
        </p:txBody>
      </p:sp>
      <p:sp>
        <p:nvSpPr>
          <p:cNvPr id="89093" name="Text Box 5"/>
          <p:cNvSpPr txBox="1">
            <a:spLocks noChangeArrowheads="1"/>
          </p:cNvSpPr>
          <p:nvPr/>
        </p:nvSpPr>
        <p:spPr bwMode="auto">
          <a:xfrm>
            <a:off x="3862388" y="6491288"/>
            <a:ext cx="8329612" cy="366712"/>
          </a:xfrm>
          <a:prstGeom prst="rect">
            <a:avLst/>
          </a:prstGeom>
          <a:solidFill>
            <a:schemeClr val="bg1"/>
          </a:solidFill>
          <a:ln w="9525">
            <a:noFill/>
            <a:miter lim="800000"/>
            <a:headEnd/>
            <a:tailEnd/>
          </a:ln>
          <a:effectLst/>
        </p:spPr>
        <p:txBody>
          <a:bodyPr>
            <a:spAutoFit/>
          </a:bodyPr>
          <a:lstStyle/>
          <a:p>
            <a:pPr>
              <a:spcBef>
                <a:spcPct val="50000"/>
              </a:spcBef>
            </a:pPr>
            <a:endParaRPr lang="pt-BR"/>
          </a:p>
        </p:txBody>
      </p:sp>
      <p:sp>
        <p:nvSpPr>
          <p:cNvPr id="89094" name="AutoShape 6"/>
          <p:cNvSpPr>
            <a:spLocks noChangeArrowheads="1"/>
          </p:cNvSpPr>
          <p:nvPr/>
        </p:nvSpPr>
        <p:spPr bwMode="auto">
          <a:xfrm>
            <a:off x="11564938" y="6313488"/>
            <a:ext cx="514350" cy="314325"/>
          </a:xfrm>
          <a:prstGeom prst="rightArrow">
            <a:avLst>
              <a:gd name="adj1" fmla="val 50000"/>
              <a:gd name="adj2" fmla="val 40909"/>
            </a:avLst>
          </a:prstGeom>
          <a:solidFill>
            <a:srgbClr val="FFFF00"/>
          </a:solidFill>
          <a:ln w="57150">
            <a:solidFill>
              <a:srgbClr val="FF3399"/>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ítulo 2"/>
          <p:cNvSpPr>
            <a:spLocks noGrp="1"/>
          </p:cNvSpPr>
          <p:nvPr>
            <p:ph type="title" idx="4294967295"/>
          </p:nvPr>
        </p:nvSpPr>
        <p:spPr/>
        <p:txBody>
          <a:bodyPr anchor="b"/>
          <a:lstStyle/>
          <a:p>
            <a:pPr eaLnBrk="1" hangingPunct="1"/>
            <a:r>
              <a:rPr lang="pt-BR" smtClean="0">
                <a:solidFill>
                  <a:srgbClr val="D2533C"/>
                </a:solidFill>
              </a:rPr>
              <a:t>Displasia broncopulmonar em sobreviventes – 36 semanas</a:t>
            </a:r>
          </a:p>
        </p:txBody>
      </p:sp>
      <p:pic>
        <p:nvPicPr>
          <p:cNvPr id="91139" name="Imagem 4"/>
          <p:cNvPicPr>
            <a:picLocks noChangeAspect="1"/>
          </p:cNvPicPr>
          <p:nvPr/>
        </p:nvPicPr>
        <p:blipFill>
          <a:blip r:embed="rId3"/>
          <a:srcRect/>
          <a:stretch>
            <a:fillRect/>
          </a:stretch>
        </p:blipFill>
        <p:spPr bwMode="auto">
          <a:xfrm>
            <a:off x="-17463" y="2770188"/>
            <a:ext cx="12230101" cy="3365500"/>
          </a:xfrm>
          <a:prstGeom prst="rect">
            <a:avLst/>
          </a:prstGeom>
          <a:noFill/>
          <a:ln w="9525">
            <a:noFill/>
            <a:miter lim="800000"/>
            <a:headEnd/>
            <a:tailEnd/>
          </a:ln>
        </p:spPr>
      </p:pic>
      <p:sp>
        <p:nvSpPr>
          <p:cNvPr id="91140" name="Text Box 5"/>
          <p:cNvSpPr txBox="1">
            <a:spLocks noChangeArrowheads="1"/>
          </p:cNvSpPr>
          <p:nvPr/>
        </p:nvSpPr>
        <p:spPr bwMode="auto">
          <a:xfrm>
            <a:off x="261938" y="5494338"/>
            <a:ext cx="11930062" cy="641350"/>
          </a:xfrm>
          <a:prstGeom prst="rect">
            <a:avLst/>
          </a:prstGeom>
          <a:noFill/>
          <a:ln w="9525">
            <a:noFill/>
            <a:miter lim="800000"/>
            <a:headEnd/>
            <a:tailEnd/>
          </a:ln>
        </p:spPr>
        <p:txBody>
          <a:bodyPr wrap="none">
            <a:spAutoFit/>
          </a:bodyPr>
          <a:lstStyle/>
          <a:p>
            <a:r>
              <a:rPr lang="pt-BR">
                <a:ea typeface="MS PGothic" pitchFamily="34" charset="-128"/>
              </a:rPr>
              <a:t>A técnica LISA</a:t>
            </a:r>
            <a:r>
              <a:rPr lang="pt-BR">
                <a:solidFill>
                  <a:schemeClr val="hlink"/>
                </a:solidFill>
                <a:ea typeface="MS PGothic" pitchFamily="34" charset="-128"/>
              </a:rPr>
              <a:t> (Figura 4</a:t>
            </a:r>
            <a:r>
              <a:rPr lang="pt-BR">
                <a:ea typeface="MS PGothic" pitchFamily="34" charset="-128"/>
              </a:rPr>
              <a:t>) resultu em significante redução da displasia broncopulmonar</a:t>
            </a:r>
          </a:p>
          <a:p>
            <a:r>
              <a:rPr lang="pt-BR">
                <a:ea typeface="MS PGothic" pitchFamily="34" charset="-128"/>
              </a:rPr>
              <a:t>Com 36 semanas de idade pós-concepção:</a:t>
            </a:r>
            <a:r>
              <a:rPr lang="pt-BR" b="1">
                <a:solidFill>
                  <a:schemeClr val="hlink"/>
                </a:solidFill>
                <a:ea typeface="MS PGothic" pitchFamily="34" charset="-128"/>
              </a:rPr>
              <a:t>RR=0,72 com IC de 0,53-0,97-P=0.03</a:t>
            </a:r>
            <a:r>
              <a:rPr lang="pt-BR">
                <a:ea typeface="MS PGothic" pitchFamily="34" charset="-128"/>
              </a:rPr>
              <a:t>)</a:t>
            </a:r>
          </a:p>
        </p:txBody>
      </p:sp>
      <p:sp>
        <p:nvSpPr>
          <p:cNvPr id="91141" name="Text Box 5"/>
          <p:cNvSpPr txBox="1">
            <a:spLocks noChangeArrowheads="1"/>
          </p:cNvSpPr>
          <p:nvPr/>
        </p:nvSpPr>
        <p:spPr bwMode="auto">
          <a:xfrm>
            <a:off x="3862388" y="6491288"/>
            <a:ext cx="8329612" cy="366712"/>
          </a:xfrm>
          <a:prstGeom prst="rect">
            <a:avLst/>
          </a:prstGeom>
          <a:solidFill>
            <a:schemeClr val="bg1"/>
          </a:solidFill>
          <a:ln w="9525">
            <a:noFill/>
            <a:miter lim="800000"/>
            <a:headEnd/>
            <a:tailEnd/>
          </a:ln>
          <a:effectLst/>
        </p:spPr>
        <p:txBody>
          <a:bodyPr>
            <a:spAutoFit/>
          </a:bodyPr>
          <a:lstStyle/>
          <a:p>
            <a:pPr>
              <a:spcBef>
                <a:spcPct val="50000"/>
              </a:spcBef>
            </a:pPr>
            <a:endParaRPr lang="pt-BR"/>
          </a:p>
        </p:txBody>
      </p:sp>
      <p:sp>
        <p:nvSpPr>
          <p:cNvPr id="91142" name="AutoShape 6"/>
          <p:cNvSpPr>
            <a:spLocks noChangeArrowheads="1"/>
          </p:cNvSpPr>
          <p:nvPr/>
        </p:nvSpPr>
        <p:spPr bwMode="auto">
          <a:xfrm>
            <a:off x="11564938" y="6313488"/>
            <a:ext cx="514350" cy="314325"/>
          </a:xfrm>
          <a:prstGeom prst="rightArrow">
            <a:avLst>
              <a:gd name="adj1" fmla="val 50000"/>
              <a:gd name="adj2" fmla="val 40909"/>
            </a:avLst>
          </a:prstGeom>
          <a:solidFill>
            <a:srgbClr val="FFFF00"/>
          </a:solidFill>
          <a:ln w="57150">
            <a:solidFill>
              <a:srgbClr val="FF3399"/>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Imagem 1"/>
          <p:cNvPicPr>
            <a:picLocks noChangeAspect="1"/>
          </p:cNvPicPr>
          <p:nvPr/>
        </p:nvPicPr>
        <p:blipFill>
          <a:blip r:embed="rId3"/>
          <a:srcRect/>
          <a:stretch>
            <a:fillRect/>
          </a:stretch>
        </p:blipFill>
        <p:spPr bwMode="auto">
          <a:xfrm>
            <a:off x="11113" y="476250"/>
            <a:ext cx="12142787" cy="2201863"/>
          </a:xfrm>
          <a:prstGeom prst="rect">
            <a:avLst/>
          </a:prstGeom>
          <a:noFill/>
          <a:ln w="9525">
            <a:noFill/>
            <a:miter lim="800000"/>
            <a:headEnd/>
            <a:tailEnd/>
          </a:ln>
        </p:spPr>
      </p:pic>
      <p:sp>
        <p:nvSpPr>
          <p:cNvPr id="93187" name="Título 5"/>
          <p:cNvSpPr txBox="1">
            <a:spLocks/>
          </p:cNvSpPr>
          <p:nvPr/>
        </p:nvSpPr>
        <p:spPr bwMode="auto">
          <a:xfrm>
            <a:off x="839788" y="-465138"/>
            <a:ext cx="10515600" cy="1325563"/>
          </a:xfrm>
          <a:prstGeom prst="rect">
            <a:avLst/>
          </a:prstGeom>
          <a:noFill/>
          <a:ln w="9525">
            <a:noFill/>
            <a:miter lim="800000"/>
            <a:headEnd/>
            <a:tailEnd/>
          </a:ln>
        </p:spPr>
        <p:txBody>
          <a:bodyPr anchor="ctr"/>
          <a:lstStyle/>
          <a:p>
            <a:pPr algn="ctr">
              <a:lnSpc>
                <a:spcPct val="90000"/>
              </a:lnSpc>
            </a:pPr>
            <a:r>
              <a:rPr lang="pt-BR" sz="2800">
                <a:solidFill>
                  <a:srgbClr val="D2533C"/>
                </a:solidFill>
                <a:latin typeface="Verdana" pitchFamily="34" charset="0"/>
                <a:ea typeface="MS PGothic" pitchFamily="34" charset="-128"/>
              </a:rPr>
              <a:t>Ventilação mecânica – 72h de vida</a:t>
            </a:r>
          </a:p>
        </p:txBody>
      </p:sp>
      <p:pic>
        <p:nvPicPr>
          <p:cNvPr id="93188" name="Imagem 7"/>
          <p:cNvPicPr>
            <a:picLocks noChangeAspect="1"/>
          </p:cNvPicPr>
          <p:nvPr/>
        </p:nvPicPr>
        <p:blipFill>
          <a:blip r:embed="rId4"/>
          <a:srcRect l="18935" t="64539" r="30750" b="13361"/>
          <a:stretch>
            <a:fillRect/>
          </a:stretch>
        </p:blipFill>
        <p:spPr bwMode="auto">
          <a:xfrm>
            <a:off x="52388" y="3838575"/>
            <a:ext cx="12101512" cy="2241550"/>
          </a:xfrm>
          <a:prstGeom prst="rect">
            <a:avLst/>
          </a:prstGeom>
          <a:noFill/>
          <a:ln w="9525">
            <a:noFill/>
            <a:miter lim="800000"/>
            <a:headEnd/>
            <a:tailEnd/>
          </a:ln>
        </p:spPr>
      </p:pic>
      <p:sp>
        <p:nvSpPr>
          <p:cNvPr id="93189" name="Text Box 7"/>
          <p:cNvSpPr txBox="1">
            <a:spLocks noChangeArrowheads="1"/>
          </p:cNvSpPr>
          <p:nvPr/>
        </p:nvSpPr>
        <p:spPr bwMode="auto">
          <a:xfrm>
            <a:off x="839788" y="2678113"/>
            <a:ext cx="10880725" cy="641350"/>
          </a:xfrm>
          <a:prstGeom prst="rect">
            <a:avLst/>
          </a:prstGeom>
          <a:noFill/>
          <a:ln w="9525">
            <a:noFill/>
            <a:miter lim="800000"/>
            <a:headEnd/>
            <a:tailEnd/>
          </a:ln>
        </p:spPr>
        <p:txBody>
          <a:bodyPr wrap="none">
            <a:spAutoFit/>
          </a:bodyPr>
          <a:lstStyle/>
          <a:p>
            <a:r>
              <a:rPr lang="pt-BR">
                <a:solidFill>
                  <a:schemeClr val="hlink"/>
                </a:solidFill>
                <a:ea typeface="MS PGothic" pitchFamily="34" charset="-128"/>
              </a:rPr>
              <a:t>Figura 5</a:t>
            </a:r>
            <a:r>
              <a:rPr lang="pt-BR">
                <a:ea typeface="MS PGothic" pitchFamily="34" charset="-128"/>
              </a:rPr>
              <a:t>: LISA demonstrou menor tempo de ventilação mecânica nas 72 horas</a:t>
            </a:r>
          </a:p>
          <a:p>
            <a:r>
              <a:rPr lang="pt-BR">
                <a:ea typeface="MS PGothic" pitchFamily="34" charset="-128"/>
              </a:rPr>
              <a:t>de vida (</a:t>
            </a:r>
            <a:r>
              <a:rPr lang="pt-BR" b="1">
                <a:solidFill>
                  <a:schemeClr val="hlink"/>
                </a:solidFill>
                <a:ea typeface="MS PGothic" pitchFamily="34" charset="-128"/>
              </a:rPr>
              <a:t>RR=0,71 com IC a 95% de 0,53-0,96 P=0,02) </a:t>
            </a:r>
          </a:p>
        </p:txBody>
      </p:sp>
      <p:sp>
        <p:nvSpPr>
          <p:cNvPr id="93190" name="Text Box 9"/>
          <p:cNvSpPr txBox="1">
            <a:spLocks noChangeArrowheads="1"/>
          </p:cNvSpPr>
          <p:nvPr/>
        </p:nvSpPr>
        <p:spPr bwMode="auto">
          <a:xfrm>
            <a:off x="1069975" y="5942013"/>
            <a:ext cx="7562850" cy="915987"/>
          </a:xfrm>
          <a:prstGeom prst="rect">
            <a:avLst/>
          </a:prstGeom>
          <a:noFill/>
          <a:ln w="9525">
            <a:noFill/>
            <a:miter lim="800000"/>
            <a:headEnd/>
            <a:tailEnd/>
          </a:ln>
        </p:spPr>
        <p:txBody>
          <a:bodyPr wrap="none">
            <a:spAutoFit/>
          </a:bodyPr>
          <a:lstStyle/>
          <a:p>
            <a:r>
              <a:rPr lang="pt-BR">
                <a:solidFill>
                  <a:schemeClr val="hlink"/>
                </a:solidFill>
                <a:ea typeface="MS PGothic" pitchFamily="34" charset="-128"/>
              </a:rPr>
              <a:t>Figura 6</a:t>
            </a:r>
            <a:r>
              <a:rPr lang="pt-BR">
                <a:ea typeface="MS PGothic" pitchFamily="34" charset="-128"/>
              </a:rPr>
              <a:t>: LISA demonstrou menor tempo de ventilação mecânica em</a:t>
            </a:r>
          </a:p>
          <a:p>
            <a:r>
              <a:rPr lang="pt-BR">
                <a:ea typeface="MS PGothic" pitchFamily="34" charset="-128"/>
              </a:rPr>
              <a:t>qualquer tempo na UTIN (</a:t>
            </a:r>
            <a:r>
              <a:rPr lang="pt-BR" b="1">
                <a:solidFill>
                  <a:schemeClr val="hlink"/>
                </a:solidFill>
                <a:ea typeface="MS PGothic" pitchFamily="34" charset="-128"/>
              </a:rPr>
              <a:t>RR=0,66 com IC a 95% de 0,47-0,93 P=0,02) </a:t>
            </a:r>
          </a:p>
          <a:p>
            <a:endParaRPr lang="pt-BR">
              <a:ea typeface="MS PGothic" pitchFamily="34" charset="-128"/>
            </a:endParaRPr>
          </a:p>
        </p:txBody>
      </p:sp>
      <p:sp>
        <p:nvSpPr>
          <p:cNvPr id="93191" name="Text Box 7"/>
          <p:cNvSpPr txBox="1">
            <a:spLocks noChangeArrowheads="1"/>
          </p:cNvSpPr>
          <p:nvPr/>
        </p:nvSpPr>
        <p:spPr bwMode="auto">
          <a:xfrm>
            <a:off x="3862388" y="6491288"/>
            <a:ext cx="8329612" cy="366712"/>
          </a:xfrm>
          <a:prstGeom prst="rect">
            <a:avLst/>
          </a:prstGeom>
          <a:solidFill>
            <a:schemeClr val="bg1"/>
          </a:solidFill>
          <a:ln w="9525">
            <a:noFill/>
            <a:miter lim="800000"/>
            <a:headEnd/>
            <a:tailEnd/>
          </a:ln>
          <a:effectLst/>
        </p:spPr>
        <p:txBody>
          <a:bodyPr>
            <a:spAutoFit/>
          </a:bodyPr>
          <a:lstStyle/>
          <a:p>
            <a:pPr>
              <a:spcBef>
                <a:spcPct val="50000"/>
              </a:spcBef>
            </a:pPr>
            <a:endParaRPr lang="pt-BR"/>
          </a:p>
        </p:txBody>
      </p:sp>
      <p:sp>
        <p:nvSpPr>
          <p:cNvPr id="93192" name="AutoShape 8"/>
          <p:cNvSpPr>
            <a:spLocks noChangeArrowheads="1"/>
          </p:cNvSpPr>
          <p:nvPr/>
        </p:nvSpPr>
        <p:spPr bwMode="auto">
          <a:xfrm>
            <a:off x="11564938" y="6313488"/>
            <a:ext cx="514350" cy="314325"/>
          </a:xfrm>
          <a:prstGeom prst="rightArrow">
            <a:avLst>
              <a:gd name="adj1" fmla="val 50000"/>
              <a:gd name="adj2" fmla="val 40909"/>
            </a:avLst>
          </a:prstGeom>
          <a:solidFill>
            <a:srgbClr val="FFFF00"/>
          </a:solidFill>
          <a:ln w="57150">
            <a:solidFill>
              <a:srgbClr val="FF3399"/>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ChangeArrowheads="1"/>
          </p:cNvSpPr>
          <p:nvPr>
            <p:ph type="title" idx="4294967295"/>
          </p:nvPr>
        </p:nvSpPr>
        <p:spPr/>
        <p:txBody>
          <a:bodyPr anchor="b"/>
          <a:lstStyle/>
          <a:p>
            <a:r>
              <a:rPr lang="pt-BR" sz="3400" smtClean="0">
                <a:solidFill>
                  <a:srgbClr val="D2533C"/>
                </a:solidFill>
              </a:rPr>
              <a:t>Ventilação mecânica – UCIN</a:t>
            </a:r>
            <a:br>
              <a:rPr lang="pt-BR" sz="3400" smtClean="0">
                <a:solidFill>
                  <a:srgbClr val="D2533C"/>
                </a:solidFill>
              </a:rPr>
            </a:br>
            <a:endParaRPr lang="pt-BR" sz="3400" smtClean="0">
              <a:solidFill>
                <a:srgbClr val="D2533C"/>
              </a:solidFill>
            </a:endParaRPr>
          </a:p>
        </p:txBody>
      </p:sp>
      <p:pic>
        <p:nvPicPr>
          <p:cNvPr id="95235" name="Imagem 7"/>
          <p:cNvPicPr>
            <a:picLocks noChangeAspect="1"/>
          </p:cNvPicPr>
          <p:nvPr/>
        </p:nvPicPr>
        <p:blipFill>
          <a:blip r:embed="rId2"/>
          <a:srcRect l="18935" t="64539" r="30750" b="13361"/>
          <a:stretch>
            <a:fillRect/>
          </a:stretch>
        </p:blipFill>
        <p:spPr bwMode="auto">
          <a:xfrm>
            <a:off x="90488" y="1947863"/>
            <a:ext cx="12101512" cy="2241550"/>
          </a:xfrm>
          <a:prstGeom prst="rect">
            <a:avLst/>
          </a:prstGeom>
          <a:noFill/>
          <a:ln w="9525">
            <a:noFill/>
            <a:miter lim="800000"/>
            <a:headEnd/>
            <a:tailEnd/>
          </a:ln>
        </p:spPr>
      </p:pic>
      <p:sp>
        <p:nvSpPr>
          <p:cNvPr id="95236" name="Text Box 5"/>
          <p:cNvSpPr txBox="1">
            <a:spLocks noChangeArrowheads="1"/>
          </p:cNvSpPr>
          <p:nvPr/>
        </p:nvSpPr>
        <p:spPr bwMode="auto">
          <a:xfrm>
            <a:off x="503238" y="4189413"/>
            <a:ext cx="11388725" cy="2014537"/>
          </a:xfrm>
          <a:prstGeom prst="rect">
            <a:avLst/>
          </a:prstGeom>
          <a:noFill/>
          <a:ln w="9525">
            <a:noFill/>
            <a:miter lim="800000"/>
            <a:headEnd/>
            <a:tailEnd/>
          </a:ln>
        </p:spPr>
        <p:txBody>
          <a:bodyPr wrap="none">
            <a:spAutoFit/>
          </a:bodyPr>
          <a:lstStyle/>
          <a:p>
            <a:pPr algn="ctr" defTabSz="457200"/>
            <a:r>
              <a:rPr lang="pt-BR">
                <a:solidFill>
                  <a:schemeClr val="hlink"/>
                </a:solidFill>
                <a:ea typeface="MS PGothic" pitchFamily="34" charset="-128"/>
              </a:rPr>
              <a:t>Figura 6</a:t>
            </a:r>
            <a:r>
              <a:rPr lang="pt-BR">
                <a:ea typeface="MS PGothic" pitchFamily="34" charset="-128"/>
              </a:rPr>
              <a:t>: LISA demonstrou menor tempo de ventilação mecânica em</a:t>
            </a:r>
          </a:p>
          <a:p>
            <a:pPr algn="ctr" defTabSz="457200"/>
            <a:r>
              <a:rPr lang="pt-BR">
                <a:ea typeface="MS PGothic" pitchFamily="34" charset="-128"/>
              </a:rPr>
              <a:t>qualquer tempo na UTIN (</a:t>
            </a:r>
            <a:r>
              <a:rPr lang="pt-BR" b="1">
                <a:solidFill>
                  <a:schemeClr val="hlink"/>
                </a:solidFill>
                <a:ea typeface="MS PGothic" pitchFamily="34" charset="-128"/>
              </a:rPr>
              <a:t>RR=0,66 com IC a 95% de 0,47-0,93 P=0,02)</a:t>
            </a:r>
          </a:p>
          <a:p>
            <a:pPr algn="ctr" defTabSz="457200"/>
            <a:r>
              <a:rPr lang="pt-BR">
                <a:ea typeface="MS PGothic" pitchFamily="34" charset="-128"/>
              </a:rPr>
              <a:t>Houve significante heterogeneidade entre os estudos, devido aos resultados mais </a:t>
            </a:r>
          </a:p>
          <a:p>
            <a:pPr algn="ctr" defTabSz="457200"/>
            <a:r>
              <a:rPr lang="pt-BR">
                <a:ea typeface="MS PGothic" pitchFamily="34" charset="-128"/>
              </a:rPr>
              <a:t>Favoráveis ao estudo de Gopel et al(27). Excluindo os dados deste estudo a </a:t>
            </a:r>
          </a:p>
          <a:p>
            <a:pPr algn="ctr" defTabSz="457200"/>
            <a:r>
              <a:rPr lang="pt-BR">
                <a:ea typeface="MS PGothic" pitchFamily="34" charset="-128"/>
              </a:rPr>
              <a:t>Heterogeneidade se resolveu (I</a:t>
            </a:r>
            <a:r>
              <a:rPr lang="pt-BR" baseline="30000">
                <a:ea typeface="Arial Unicode MS" pitchFamily="34" charset="-128"/>
                <a:cs typeface="Arial Unicode MS" pitchFamily="34" charset="-128"/>
              </a:rPr>
              <a:t>o</a:t>
            </a:r>
            <a:r>
              <a:rPr lang="pt-BR">
                <a:ea typeface="Arial Unicode MS" pitchFamily="34" charset="-128"/>
                <a:cs typeface="Arial Unicode MS" pitchFamily="34" charset="-128"/>
              </a:rPr>
              <a:t>=0</a:t>
            </a:r>
            <a:r>
              <a:rPr lang="pt-BR">
                <a:ea typeface="MS PGothic" pitchFamily="34" charset="-128"/>
              </a:rPr>
              <a:t>) e o resultado continuou significante: </a:t>
            </a:r>
            <a:r>
              <a:rPr lang="pt-BR" b="1">
                <a:solidFill>
                  <a:schemeClr val="hlink"/>
                </a:solidFill>
                <a:ea typeface="MS PGothic" pitchFamily="34" charset="-128"/>
              </a:rPr>
              <a:t>IR=0,76</a:t>
            </a:r>
          </a:p>
          <a:p>
            <a:pPr algn="ctr" defTabSz="457200"/>
            <a:r>
              <a:rPr lang="pt-BR" b="1">
                <a:solidFill>
                  <a:schemeClr val="hlink"/>
                </a:solidFill>
                <a:ea typeface="MS PGothic" pitchFamily="34" charset="-128"/>
              </a:rPr>
              <a:t>com IC a 95% de 0,65-0,85-P&lt;0,001</a:t>
            </a:r>
            <a:r>
              <a:rPr lang="pt-BR">
                <a:ea typeface="MS PGothic" pitchFamily="34" charset="-128"/>
              </a:rPr>
              <a:t>). </a:t>
            </a:r>
          </a:p>
          <a:p>
            <a:pPr algn="ctr" defTabSz="457200"/>
            <a:endParaRPr lang="pt-BR">
              <a:ea typeface="MS PGothic" pitchFamily="34" charset="-128"/>
            </a:endParaRPr>
          </a:p>
        </p:txBody>
      </p:sp>
      <p:sp>
        <p:nvSpPr>
          <p:cNvPr id="95237" name="Text Box 5"/>
          <p:cNvSpPr txBox="1">
            <a:spLocks noChangeArrowheads="1"/>
          </p:cNvSpPr>
          <p:nvPr/>
        </p:nvSpPr>
        <p:spPr bwMode="auto">
          <a:xfrm>
            <a:off x="3862388" y="6491288"/>
            <a:ext cx="8329612" cy="366712"/>
          </a:xfrm>
          <a:prstGeom prst="rect">
            <a:avLst/>
          </a:prstGeom>
          <a:solidFill>
            <a:schemeClr val="bg1"/>
          </a:solidFill>
          <a:ln w="9525">
            <a:noFill/>
            <a:miter lim="800000"/>
            <a:headEnd/>
            <a:tailEnd/>
          </a:ln>
          <a:effectLst/>
        </p:spPr>
        <p:txBody>
          <a:bodyPr>
            <a:spAutoFit/>
          </a:bodyPr>
          <a:lstStyle/>
          <a:p>
            <a:pPr>
              <a:spcBef>
                <a:spcPct val="50000"/>
              </a:spcBef>
            </a:pPr>
            <a:endParaRPr lang="pt-BR"/>
          </a:p>
        </p:txBody>
      </p:sp>
      <p:sp>
        <p:nvSpPr>
          <p:cNvPr id="95238" name="AutoShape 6"/>
          <p:cNvSpPr>
            <a:spLocks noChangeArrowheads="1"/>
          </p:cNvSpPr>
          <p:nvPr/>
        </p:nvSpPr>
        <p:spPr bwMode="auto">
          <a:xfrm>
            <a:off x="11564938" y="6313488"/>
            <a:ext cx="514350" cy="314325"/>
          </a:xfrm>
          <a:prstGeom prst="rightArrow">
            <a:avLst>
              <a:gd name="adj1" fmla="val 50000"/>
              <a:gd name="adj2" fmla="val 40909"/>
            </a:avLst>
          </a:prstGeom>
          <a:solidFill>
            <a:srgbClr val="FFFF00"/>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Imagem 5"/>
          <p:cNvPicPr>
            <a:picLocks noChangeAspect="1"/>
          </p:cNvPicPr>
          <p:nvPr/>
        </p:nvPicPr>
        <p:blipFill>
          <a:blip r:embed="rId2"/>
          <a:srcRect/>
          <a:stretch>
            <a:fillRect/>
          </a:stretch>
        </p:blipFill>
        <p:spPr bwMode="auto">
          <a:xfrm>
            <a:off x="-7938" y="782638"/>
            <a:ext cx="12199938" cy="4006850"/>
          </a:xfrm>
          <a:prstGeom prst="rect">
            <a:avLst/>
          </a:prstGeom>
          <a:noFill/>
          <a:ln w="9525">
            <a:noFill/>
            <a:miter lim="800000"/>
            <a:headEnd/>
            <a:tailEnd/>
          </a:ln>
        </p:spPr>
      </p:pic>
      <p:sp>
        <p:nvSpPr>
          <p:cNvPr id="96259" name="Título 1"/>
          <p:cNvSpPr>
            <a:spLocks noGrp="1"/>
          </p:cNvSpPr>
          <p:nvPr>
            <p:ph type="title" idx="4294967295"/>
          </p:nvPr>
        </p:nvSpPr>
        <p:spPr>
          <a:xfrm>
            <a:off x="766763" y="-608013"/>
            <a:ext cx="10668000" cy="1216026"/>
          </a:xfrm>
        </p:spPr>
        <p:txBody>
          <a:bodyPr anchor="b"/>
          <a:lstStyle/>
          <a:p>
            <a:pPr eaLnBrk="1" hangingPunct="1"/>
            <a:r>
              <a:rPr lang="pt-BR" smtClean="0">
                <a:solidFill>
                  <a:srgbClr val="D2533C"/>
                </a:solidFill>
              </a:rPr>
              <a:t>Outras morbidades neonatais</a:t>
            </a:r>
          </a:p>
        </p:txBody>
      </p:sp>
      <p:sp>
        <p:nvSpPr>
          <p:cNvPr id="96260" name="Text Box 5"/>
          <p:cNvSpPr txBox="1">
            <a:spLocks noChangeArrowheads="1"/>
          </p:cNvSpPr>
          <p:nvPr/>
        </p:nvSpPr>
        <p:spPr bwMode="auto">
          <a:xfrm>
            <a:off x="1924050" y="4789488"/>
            <a:ext cx="10145713" cy="2047875"/>
          </a:xfrm>
          <a:prstGeom prst="rect">
            <a:avLst/>
          </a:prstGeom>
          <a:solidFill>
            <a:schemeClr val="bg1"/>
          </a:solidFill>
          <a:ln w="9525">
            <a:noFill/>
            <a:miter lim="800000"/>
            <a:headEnd/>
            <a:tailEnd/>
          </a:ln>
        </p:spPr>
        <p:txBody>
          <a:bodyPr>
            <a:spAutoFit/>
          </a:bodyPr>
          <a:lstStyle/>
          <a:p>
            <a:pPr algn="ctr"/>
            <a:r>
              <a:rPr lang="pt-BR" sz="1600">
                <a:ea typeface="MS PGothic" pitchFamily="34" charset="-128"/>
              </a:rPr>
              <a:t>A metanálise mostrou menos pneumotórax no grupo LISA (RR=0,61 com IC a 95% de</a:t>
            </a:r>
          </a:p>
          <a:p>
            <a:pPr algn="ctr"/>
            <a:r>
              <a:rPr lang="pt-BR" sz="1600">
                <a:ea typeface="MS PGothic" pitchFamily="34" charset="-128"/>
              </a:rPr>
              <a:t>0,37-1,02-P=0,002, sem heterogeneidade: I</a:t>
            </a:r>
            <a:r>
              <a:rPr lang="pt-BR" sz="1600" baseline="30000">
                <a:ea typeface="Arial Unicode MS" pitchFamily="34" charset="-128"/>
                <a:cs typeface="Arial Unicode MS" pitchFamily="34" charset="-128"/>
              </a:rPr>
              <a:t>o</a:t>
            </a:r>
            <a:r>
              <a:rPr lang="pt-BR" sz="1600">
                <a:ea typeface="MS PGothic" pitchFamily="34" charset="-128"/>
              </a:rPr>
              <a:t>=0), não havendo significância para as demais </a:t>
            </a:r>
          </a:p>
          <a:p>
            <a:pPr algn="ctr"/>
            <a:r>
              <a:rPr lang="pt-BR" sz="1600">
                <a:ea typeface="MS PGothic" pitchFamily="34" charset="-128"/>
              </a:rPr>
              <a:t>morbidades (</a:t>
            </a:r>
            <a:r>
              <a:rPr lang="pt-BR" sz="1600">
                <a:solidFill>
                  <a:schemeClr val="hlink"/>
                </a:solidFill>
                <a:ea typeface="MS PGothic" pitchFamily="34" charset="-128"/>
              </a:rPr>
              <a:t>Tabela 4</a:t>
            </a:r>
            <a:r>
              <a:rPr lang="pt-BR" sz="1600">
                <a:ea typeface="MS PGothic" pitchFamily="34" charset="-128"/>
              </a:rPr>
              <a:t>);</a:t>
            </a:r>
          </a:p>
          <a:p>
            <a:pPr algn="ctr"/>
            <a:r>
              <a:rPr lang="pt-BR" sz="1600">
                <a:ea typeface="MS PGothic" pitchFamily="34" charset="-128"/>
              </a:rPr>
              <a:t>Em relação ao procedimento: porém </a:t>
            </a:r>
            <a:r>
              <a:rPr lang="pt-BR" sz="1600">
                <a:solidFill>
                  <a:srgbClr val="FF0000"/>
                </a:solidFill>
                <a:ea typeface="MS PGothic" pitchFamily="34" charset="-128"/>
              </a:rPr>
              <a:t>houve maior refluxo do surfactante no LISA:RR=2,52,com</a:t>
            </a:r>
          </a:p>
          <a:p>
            <a:pPr algn="ctr"/>
            <a:r>
              <a:rPr lang="pt-BR" sz="1600">
                <a:solidFill>
                  <a:srgbClr val="FF0000"/>
                </a:solidFill>
                <a:ea typeface="MS PGothic" pitchFamily="34" charset="-128"/>
              </a:rPr>
              <a:t>IC a 95% de 1,47-4,31-P&lt;0,001),</a:t>
            </a:r>
            <a:r>
              <a:rPr lang="pt-BR" sz="1600">
                <a:solidFill>
                  <a:schemeClr val="hlink"/>
                </a:solidFill>
                <a:ea typeface="MS PGothic" pitchFamily="34" charset="-128"/>
              </a:rPr>
              <a:t>porém  não afetou o número de RN que necessitou mais</a:t>
            </a:r>
          </a:p>
          <a:p>
            <a:pPr algn="ctr"/>
            <a:r>
              <a:rPr lang="pt-BR" sz="1600">
                <a:solidFill>
                  <a:schemeClr val="hlink"/>
                </a:solidFill>
                <a:ea typeface="MS PGothic" pitchFamily="34" charset="-128"/>
              </a:rPr>
              <a:t>de uma  dose de surfactante no grupo de intervenção;</a:t>
            </a:r>
          </a:p>
          <a:p>
            <a:pPr algn="ctr"/>
            <a:r>
              <a:rPr lang="pt-BR" sz="1600">
                <a:ea typeface="MS PGothic" pitchFamily="34" charset="-128"/>
              </a:rPr>
              <a:t>Sem diferença entre os grupos quanto a falha do procedimento (RR=0,97 com IC a 95% de 0,58</a:t>
            </a:r>
          </a:p>
          <a:p>
            <a:pPr algn="ctr"/>
            <a:r>
              <a:rPr lang="pt-BR" sz="1600">
                <a:ea typeface="MS PGothic" pitchFamily="34" charset="-128"/>
              </a:rPr>
              <a:t>-1,63-P=0,91). </a:t>
            </a:r>
          </a:p>
        </p:txBody>
      </p:sp>
      <p:sp>
        <p:nvSpPr>
          <p:cNvPr id="96261" name="AutoShape 5"/>
          <p:cNvSpPr>
            <a:spLocks noChangeArrowheads="1"/>
          </p:cNvSpPr>
          <p:nvPr/>
        </p:nvSpPr>
        <p:spPr bwMode="auto">
          <a:xfrm>
            <a:off x="11564938" y="6313488"/>
            <a:ext cx="514350" cy="314325"/>
          </a:xfrm>
          <a:prstGeom prst="rightArrow">
            <a:avLst>
              <a:gd name="adj1" fmla="val 50000"/>
              <a:gd name="adj2" fmla="val 40909"/>
            </a:avLst>
          </a:prstGeom>
          <a:solidFill>
            <a:srgbClr val="FFFF00"/>
          </a:solidFill>
          <a:ln w="57150">
            <a:solidFill>
              <a:srgbClr val="FF3399"/>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3" name="Content Placeholder 2"/>
          <p:cNvSpPr>
            <a:spLocks noGrp="1"/>
          </p:cNvSpPr>
          <p:nvPr>
            <p:ph idx="4294967295"/>
          </p:nvPr>
        </p:nvSpPr>
        <p:spPr>
          <a:xfrm>
            <a:off x="766763" y="1347788"/>
            <a:ext cx="10668000" cy="4267200"/>
          </a:xfrm>
        </p:spPr>
        <p:txBody>
          <a:bodyPr/>
          <a:lstStyle/>
          <a:p>
            <a:pPr marL="469900" indent="-469900" algn="just" eaLnBrk="1" hangingPunct="1"/>
            <a:endParaRPr lang="en-US" sz="2400" smtClean="0"/>
          </a:p>
          <a:p>
            <a:pPr marL="469900" indent="-469900" algn="just" eaLnBrk="1" hangingPunct="1"/>
            <a:r>
              <a:rPr lang="en-US" sz="2400" smtClean="0"/>
              <a:t>Mostrou-se no presente estudo que em recém-nascido pré-termo (RNPT) em ventilação não-invasiva, a técnica LISA, quando comparada à adminstração de surfactante por intubação endotraqueal, demonstra-se benéfica em termos de:  </a:t>
            </a:r>
            <a:r>
              <a:rPr lang="en-US" sz="2400" b="1" smtClean="0">
                <a:solidFill>
                  <a:schemeClr val="hlink"/>
                </a:solidFill>
              </a:rPr>
              <a:t>redução do risco de mortalidade</a:t>
            </a:r>
            <a:r>
              <a:rPr lang="en-US" sz="2400" smtClean="0">
                <a:solidFill>
                  <a:schemeClr val="hlink"/>
                </a:solidFill>
              </a:rPr>
              <a:t>, </a:t>
            </a:r>
            <a:r>
              <a:rPr lang="en-US" sz="2400" b="1" smtClean="0">
                <a:solidFill>
                  <a:schemeClr val="hlink"/>
                </a:solidFill>
              </a:rPr>
              <a:t>redução do risco displasia broncopulmonar (DBP) </a:t>
            </a:r>
            <a:r>
              <a:rPr lang="en-US" sz="2400" smtClean="0">
                <a:solidFill>
                  <a:schemeClr val="hlink"/>
                </a:solidFill>
              </a:rPr>
              <a:t>e </a:t>
            </a:r>
            <a:r>
              <a:rPr lang="en-US" sz="2400" b="1" smtClean="0">
                <a:solidFill>
                  <a:schemeClr val="hlink"/>
                </a:solidFill>
              </a:rPr>
              <a:t>diminuição da necessidade de ventilação mecânica</a:t>
            </a:r>
            <a:r>
              <a:rPr lang="en-US" sz="2400" smtClean="0"/>
              <a:t>, não havendo diferenças em morte ou nas taxas de outras morbidades; </a:t>
            </a:r>
          </a:p>
          <a:p>
            <a:pPr marL="469900" indent="-469900" algn="just" eaLnBrk="1" hangingPunct="1"/>
            <a:endParaRPr lang="en-US" sz="2400" smtClean="0"/>
          </a:p>
          <a:p>
            <a:pPr marL="469900" indent="-469900" algn="just" eaLnBrk="1" hangingPunct="1"/>
            <a:r>
              <a:rPr lang="en-US" sz="2400" smtClean="0"/>
              <a:t>Houve também uma tendência para menores taxas de pneumotórax.</a:t>
            </a:r>
          </a:p>
          <a:p>
            <a:pPr marL="469900" indent="-469900" algn="just" eaLnBrk="1" hangingPunct="1"/>
            <a:endParaRPr lang="en-US" sz="2400" smtClean="0"/>
          </a:p>
          <a:p>
            <a:pPr marL="469900" indent="-469900" algn="just" eaLnBrk="1" hangingPunct="1"/>
            <a:endParaRPr lang="en-US" sz="2400" smtClean="0"/>
          </a:p>
          <a:p>
            <a:pPr marL="469900" indent="-469900" algn="just" eaLnBrk="1" hangingPunct="1"/>
            <a:endParaRPr lang="en-US" sz="2400" smtClean="0"/>
          </a:p>
          <a:p>
            <a:pPr marL="469900" indent="-469900" algn="just" eaLnBrk="1" hangingPunct="1"/>
            <a:endParaRPr lang="en-US" sz="2400" smtClean="0"/>
          </a:p>
        </p:txBody>
      </p:sp>
      <p:sp>
        <p:nvSpPr>
          <p:cNvPr id="97284" name="Text Box 4"/>
          <p:cNvSpPr txBox="1">
            <a:spLocks noChangeArrowheads="1"/>
          </p:cNvSpPr>
          <p:nvPr/>
        </p:nvSpPr>
        <p:spPr bwMode="auto">
          <a:xfrm>
            <a:off x="3862388" y="6491288"/>
            <a:ext cx="8329612" cy="366712"/>
          </a:xfrm>
          <a:prstGeom prst="rect">
            <a:avLst/>
          </a:prstGeom>
          <a:solidFill>
            <a:schemeClr val="bg1"/>
          </a:solidFill>
          <a:ln w="9525">
            <a:noFill/>
            <a:miter lim="800000"/>
            <a:headEnd/>
            <a:tailEnd/>
          </a:ln>
          <a:effectLst/>
        </p:spPr>
        <p:txBody>
          <a:bodyPr>
            <a:spAutoFit/>
          </a:bodyPr>
          <a:lstStyle/>
          <a:p>
            <a:pPr>
              <a:spcBef>
                <a:spcPct val="50000"/>
              </a:spcBef>
            </a:pPr>
            <a:endParaRPr lang="pt-B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p:cNvSpPr>
          <p:nvPr>
            <p:ph type="title" idx="4294967295"/>
          </p:nvPr>
        </p:nvSpPr>
        <p:spPr/>
        <p:txBody>
          <a:bodyPr/>
          <a:lstStyle/>
          <a:p>
            <a:r>
              <a:rPr lang="en-US" sz="1600" b="1" smtClean="0">
                <a:hlinkClick r:id="rId2"/>
              </a:rPr>
              <a:t>Caffeine</a:t>
            </a:r>
            <a:r>
              <a:rPr lang="en-US" sz="1600" smtClean="0">
                <a:hlinkClick r:id="rId2"/>
              </a:rPr>
              <a:t> decreases intermittent hypoxia in preterm infants nearing term-equivalent age.</a:t>
            </a:r>
            <a:r>
              <a:rPr lang="pt-BR" sz="1600" smtClean="0"/>
              <a:t>Dobson NR, Rhein LM, Darnall RA, Corwin MJ, Heeren TC, Eichenwald E, James LP, McEntire BL, Hunt CE; </a:t>
            </a:r>
            <a:r>
              <a:rPr lang="pt-BR" sz="1600" b="1" smtClean="0"/>
              <a:t>Caffeine</a:t>
            </a:r>
            <a:r>
              <a:rPr lang="pt-BR" sz="1600" smtClean="0"/>
              <a:t> Study Group.J Perinatol. </a:t>
            </a:r>
            <a:r>
              <a:rPr lang="en-US" sz="1600" smtClean="0"/>
              <a:t>2017 Jul 27. doi: 10.1038/jp.2017.82. </a:t>
            </a:r>
            <a:r>
              <a:rPr lang="pt-BR" sz="1600" smtClean="0"/>
              <a:t>[Epub ahead of print]PMID: 28749480.</a:t>
            </a:r>
          </a:p>
        </p:txBody>
      </p:sp>
      <p:sp>
        <p:nvSpPr>
          <p:cNvPr id="109571" name="Rectangle 3"/>
          <p:cNvSpPr>
            <a:spLocks noGrp="1"/>
          </p:cNvSpPr>
          <p:nvPr>
            <p:ph type="body" idx="4294967295"/>
          </p:nvPr>
        </p:nvSpPr>
        <p:spPr>
          <a:xfrm>
            <a:off x="609600" y="1600200"/>
            <a:ext cx="11306175" cy="4960938"/>
          </a:xfrm>
        </p:spPr>
        <p:txBody>
          <a:bodyPr/>
          <a:lstStyle/>
          <a:p>
            <a:pPr algn="ctr">
              <a:lnSpc>
                <a:spcPct val="80000"/>
              </a:lnSpc>
              <a:buFont typeface="Arial" charset="0"/>
              <a:buNone/>
            </a:pPr>
            <a:r>
              <a:rPr lang="pt-PT" sz="2000" b="1" smtClean="0">
                <a:solidFill>
                  <a:srgbClr val="FF0000"/>
                </a:solidFill>
              </a:rPr>
              <a:t>Apnéia e controle respiratório imaturo em recém-nascidos pré-termo (PT) resulta em hipoxia intermitente (IH).</a:t>
            </a:r>
          </a:p>
          <a:p>
            <a:pPr>
              <a:lnSpc>
                <a:spcPct val="80000"/>
              </a:lnSpc>
            </a:pPr>
            <a:r>
              <a:rPr lang="pt-PT" sz="2000" smtClean="0"/>
              <a:t> IH é definido como breve, repetitivo ciclos de diminuição da saturação de oxigênio a partir de uma linha de base normóxica seguido de reoxigenação e retorno à normoxia, e pode afetar negativamente os resultados. </a:t>
            </a:r>
          </a:p>
          <a:p>
            <a:pPr>
              <a:lnSpc>
                <a:spcPct val="80000"/>
              </a:lnSpc>
            </a:pPr>
            <a:r>
              <a:rPr lang="pt-PT" sz="2000" smtClean="0"/>
              <a:t>Anteriormente estes autores mostraram  que IH correu com freqüência após a interrupção da rotina de cafeína nos  bebês que nasceram de prematuros e que o tratamento prolongado com citrato de cafeína em 6 mg /kg/dia  diminuiu a freqüência e gravidade do IH nos bebês entre 35 a 36 semanas de idade pós-gestacional (IGPc). </a:t>
            </a:r>
          </a:p>
          <a:p>
            <a:pPr>
              <a:lnSpc>
                <a:spcPct val="80000"/>
              </a:lnSpc>
            </a:pPr>
            <a:r>
              <a:rPr lang="pt-PT" sz="2000" smtClean="0"/>
              <a:t>Embora a significante redução na IH não persistiu além de 36 semanas de IGPc   com a  cafeína, as concentrações sanguíneas não foram medidas para determinar se as concentrações terapêuticas foram mantidas enquanto o metabolismo da cafeína amadureceu.</a:t>
            </a:r>
            <a:endParaRPr lang="pt-PT" altLang="ja-JP" sz="2000" smtClean="0"/>
          </a:p>
          <a:p>
            <a:pPr>
              <a:lnSpc>
                <a:spcPct val="80000"/>
              </a:lnSpc>
            </a:pPr>
            <a:r>
              <a:rPr lang="pt-PT" altLang="ja-JP" sz="2000" smtClean="0"/>
              <a:t>Estes autores especulam que </a:t>
            </a:r>
            <a:r>
              <a:rPr lang="pt-PT" altLang="ja-JP" sz="2000" smtClean="0">
                <a:solidFill>
                  <a:schemeClr val="hlink"/>
                </a:solidFill>
              </a:rPr>
              <a:t>a falta de redução na IH após 36 semanas de IGPc provavelmente foi causada por insuficiência de concentrações de cafeína devido ao aumento progressivo do metabolismo da cafeína após 36 semanas de IGPc</a:t>
            </a:r>
            <a:r>
              <a:rPr lang="pt-PT" altLang="ja-JP" sz="2000" smtClean="0"/>
              <a:t> . </a:t>
            </a:r>
          </a:p>
          <a:p>
            <a:pPr>
              <a:lnSpc>
                <a:spcPct val="80000"/>
              </a:lnSpc>
            </a:pPr>
            <a:r>
              <a:rPr lang="pt-PT" altLang="ja-JP" sz="2000" smtClean="0"/>
              <a:t>Para abordar esta questão autores expandiram o estudo de efeitos de cafeína na IH para usar doses de cafeína suficientes para manter as concentrações de cafeína em uma faixa terapêutica. </a:t>
            </a:r>
            <a:endParaRPr lang="pt-BR" sz="2000" smtClean="0"/>
          </a:p>
        </p:txBody>
      </p:sp>
      <p:sp>
        <p:nvSpPr>
          <p:cNvPr id="109573" name="Oval 5"/>
          <p:cNvSpPr>
            <a:spLocks noChangeArrowheads="1"/>
          </p:cNvSpPr>
          <p:nvPr/>
        </p:nvSpPr>
        <p:spPr bwMode="auto">
          <a:xfrm>
            <a:off x="266700" y="1060450"/>
            <a:ext cx="1308100" cy="522288"/>
          </a:xfrm>
          <a:prstGeom prst="ellipse">
            <a:avLst/>
          </a:prstGeom>
          <a:solidFill>
            <a:schemeClr val="accent1"/>
          </a:solidFill>
          <a:ln w="38100">
            <a:solidFill>
              <a:srgbClr val="FF3399"/>
            </a:solidFill>
            <a:round/>
            <a:headEnd/>
            <a:tailEnd/>
          </a:ln>
          <a:effectLst/>
        </p:spPr>
        <p:txBody>
          <a:bodyPr wrap="none" anchor="ctr"/>
          <a:lstStyle/>
          <a:p>
            <a:pPr algn="ctr"/>
            <a:r>
              <a:rPr lang="pt-BR">
                <a:solidFill>
                  <a:srgbClr val="FFFF00"/>
                </a:solidFill>
              </a:rPr>
              <a:t>Julho/2017</a:t>
            </a:r>
          </a:p>
        </p:txBody>
      </p:sp>
      <p:sp>
        <p:nvSpPr>
          <p:cNvPr id="109574" name="Text Box 6"/>
          <p:cNvSpPr txBox="1">
            <a:spLocks noChangeArrowheads="1"/>
          </p:cNvSpPr>
          <p:nvPr/>
        </p:nvSpPr>
        <p:spPr bwMode="auto">
          <a:xfrm>
            <a:off x="3862388" y="6491288"/>
            <a:ext cx="8329612" cy="366712"/>
          </a:xfrm>
          <a:prstGeom prst="rect">
            <a:avLst/>
          </a:prstGeom>
          <a:solidFill>
            <a:schemeClr val="bg1"/>
          </a:solidFill>
          <a:ln w="9525">
            <a:noFill/>
            <a:miter lim="800000"/>
            <a:headEnd/>
            <a:tailEnd/>
          </a:ln>
          <a:effectLst/>
        </p:spPr>
        <p:txBody>
          <a:bodyPr>
            <a:spAutoFit/>
          </a:bodyPr>
          <a:lstStyle/>
          <a:p>
            <a:pPr>
              <a:spcBef>
                <a:spcPct val="50000"/>
              </a:spcBef>
            </a:pPr>
            <a:endParaRPr lang="pt-BR"/>
          </a:p>
        </p:txBody>
      </p:sp>
      <p:sp>
        <p:nvSpPr>
          <p:cNvPr id="109575" name="AutoShape 7"/>
          <p:cNvSpPr>
            <a:spLocks noChangeArrowheads="1"/>
          </p:cNvSpPr>
          <p:nvPr/>
        </p:nvSpPr>
        <p:spPr bwMode="auto">
          <a:xfrm>
            <a:off x="11564938" y="6313488"/>
            <a:ext cx="514350" cy="314325"/>
          </a:xfrm>
          <a:prstGeom prst="rightArrow">
            <a:avLst>
              <a:gd name="adj1" fmla="val 50000"/>
              <a:gd name="adj2" fmla="val 40909"/>
            </a:avLst>
          </a:prstGeom>
          <a:solidFill>
            <a:srgbClr val="FFFF00"/>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5" name="Rectangle 3"/>
          <p:cNvSpPr>
            <a:spLocks noGrp="1"/>
          </p:cNvSpPr>
          <p:nvPr>
            <p:ph type="body" idx="4294967295"/>
          </p:nvPr>
        </p:nvSpPr>
        <p:spPr/>
        <p:txBody>
          <a:bodyPr/>
          <a:lstStyle/>
          <a:p>
            <a:pPr>
              <a:lnSpc>
                <a:spcPct val="90000"/>
              </a:lnSpc>
            </a:pPr>
            <a:r>
              <a:rPr lang="pt-PT" sz="2400" smtClean="0"/>
              <a:t>Vinte e sete crianças nascidas 32 semanas foram iniciadas com citrato de cafeína a </a:t>
            </a:r>
            <a:r>
              <a:rPr lang="pt-PT" sz="2400" b="1" smtClean="0">
                <a:solidFill>
                  <a:srgbClr val="0033CC"/>
                </a:solidFill>
              </a:rPr>
              <a:t>10 mg kg/dia quando a cafeína clínica foi interrompida</a:t>
            </a:r>
            <a:r>
              <a:rPr lang="pt-PT" sz="2400" smtClean="0"/>
              <a:t>. Às 36 semanas de IGPc, a dose foi aumentada para </a:t>
            </a:r>
            <a:r>
              <a:rPr lang="pt-PT" sz="2400" b="1" smtClean="0">
                <a:solidFill>
                  <a:schemeClr val="hlink"/>
                </a:solidFill>
              </a:rPr>
              <a:t>14 ou 20 mg kg /dia</a:t>
            </a:r>
            <a:r>
              <a:rPr lang="pt-PT" sz="2400" smtClean="0"/>
              <a:t> dividido duas vezes por dia para compensar o aumento progressivo do metabolismo da cafeína.</a:t>
            </a:r>
          </a:p>
          <a:p>
            <a:pPr>
              <a:lnSpc>
                <a:spcPct val="90000"/>
              </a:lnSpc>
            </a:pPr>
            <a:r>
              <a:rPr lang="pt-PT" sz="2400" smtClean="0"/>
              <a:t>A média idade gestacional de lactentes registrados foi de 27,9 ± 2 semanas. Os níveis médios de cafeína foram de &gt;20 μg/ ml em estudo de doses de cafeína. </a:t>
            </a:r>
          </a:p>
          <a:p>
            <a:pPr algn="ctr">
              <a:lnSpc>
                <a:spcPct val="90000"/>
              </a:lnSpc>
              <a:buFont typeface="Arial" charset="0"/>
              <a:buNone/>
            </a:pPr>
            <a:r>
              <a:rPr lang="pt-PT" sz="2400" b="1" smtClean="0">
                <a:solidFill>
                  <a:schemeClr val="hlink"/>
                </a:solidFill>
              </a:rPr>
              <a:t>A IH foi significativamente atenuado através de 38 semanas de IGpc em comparação com o grupo de controle.</a:t>
            </a:r>
          </a:p>
          <a:p>
            <a:pPr algn="ctr">
              <a:lnSpc>
                <a:spcPct val="90000"/>
              </a:lnSpc>
              <a:buFont typeface="Arial" charset="0"/>
              <a:buNone/>
            </a:pPr>
            <a:r>
              <a:rPr lang="pt-PT" sz="2400" b="1" smtClean="0">
                <a:solidFill>
                  <a:srgbClr val="FF3399"/>
                </a:solidFill>
              </a:rPr>
              <a:t>CONCLUSÃO: doses de cafeína de 14 a 20 mg /dia foram suficientes para manter as concentrações de cafeína &gt;20 μg/ ml  e reduzir IH em prematuros de 36 a 38 semanas de IGpc sem doença pulmonar crônica , indicando que IH nestes recém-nascidos foi devido à  imaturidade do padrão respiratório</a:t>
            </a:r>
            <a:endParaRPr lang="pt-BR" sz="2400" b="1" smtClean="0">
              <a:solidFill>
                <a:srgbClr val="FF3399"/>
              </a:solidFill>
            </a:endParaRPr>
          </a:p>
        </p:txBody>
      </p:sp>
      <p:sp>
        <p:nvSpPr>
          <p:cNvPr id="110596" name="Text Box 4"/>
          <p:cNvSpPr txBox="1">
            <a:spLocks noChangeArrowheads="1"/>
          </p:cNvSpPr>
          <p:nvPr/>
        </p:nvSpPr>
        <p:spPr bwMode="auto">
          <a:xfrm>
            <a:off x="3862388" y="6491288"/>
            <a:ext cx="8329612" cy="366712"/>
          </a:xfrm>
          <a:prstGeom prst="rect">
            <a:avLst/>
          </a:prstGeom>
          <a:solidFill>
            <a:schemeClr val="bg1"/>
          </a:solidFill>
          <a:ln w="9525">
            <a:noFill/>
            <a:miter lim="800000"/>
            <a:headEnd/>
            <a:tailEnd/>
          </a:ln>
          <a:effectLst/>
        </p:spPr>
        <p:txBody>
          <a:bodyPr>
            <a:spAutoFit/>
          </a:bodyPr>
          <a:lstStyle/>
          <a:p>
            <a:pPr>
              <a:spcBef>
                <a:spcPct val="50000"/>
              </a:spcBef>
            </a:pPr>
            <a:endParaRPr lang="pt-B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p:cNvSpPr>
          <p:nvPr>
            <p:ph type="title" idx="4294967295"/>
          </p:nvPr>
        </p:nvSpPr>
        <p:spPr>
          <a:xfrm>
            <a:off x="568325" y="-246063"/>
            <a:ext cx="10972800" cy="1143001"/>
          </a:xfrm>
        </p:spPr>
        <p:txBody>
          <a:bodyPr/>
          <a:lstStyle/>
          <a:p>
            <a:r>
              <a:rPr lang="pt-BR" smtClean="0">
                <a:solidFill>
                  <a:srgbClr val="0033CC"/>
                </a:solidFill>
              </a:rPr>
              <a:t>OBRIGADO!</a:t>
            </a:r>
          </a:p>
        </p:txBody>
      </p:sp>
      <p:sp>
        <p:nvSpPr>
          <p:cNvPr id="112645" name="Text Box 5"/>
          <p:cNvSpPr txBox="1">
            <a:spLocks noChangeArrowheads="1"/>
          </p:cNvSpPr>
          <p:nvPr/>
        </p:nvSpPr>
        <p:spPr bwMode="auto">
          <a:xfrm>
            <a:off x="3862388" y="6491288"/>
            <a:ext cx="8329612" cy="366712"/>
          </a:xfrm>
          <a:prstGeom prst="rect">
            <a:avLst/>
          </a:prstGeom>
          <a:solidFill>
            <a:schemeClr val="bg1"/>
          </a:solidFill>
          <a:ln w="9525">
            <a:noFill/>
            <a:miter lim="800000"/>
            <a:headEnd/>
            <a:tailEnd/>
          </a:ln>
          <a:effectLst/>
        </p:spPr>
        <p:txBody>
          <a:bodyPr>
            <a:spAutoFit/>
          </a:bodyPr>
          <a:lstStyle/>
          <a:p>
            <a:pPr>
              <a:spcBef>
                <a:spcPct val="50000"/>
              </a:spcBef>
            </a:pPr>
            <a:endParaRPr lang="pt-BR"/>
          </a:p>
        </p:txBody>
      </p:sp>
      <p:pic>
        <p:nvPicPr>
          <p:cNvPr id="112646" name="Picture 6"/>
          <p:cNvPicPr>
            <a:picLocks noChangeAspect="1" noChangeArrowheads="1"/>
          </p:cNvPicPr>
          <p:nvPr/>
        </p:nvPicPr>
        <p:blipFill>
          <a:blip r:embed="rId2" cstate="print">
            <a:lum bright="6000" contrast="12000"/>
          </a:blip>
          <a:srcRect/>
          <a:stretch>
            <a:fillRect/>
          </a:stretch>
        </p:blipFill>
        <p:spPr bwMode="auto">
          <a:xfrm>
            <a:off x="534988" y="638175"/>
            <a:ext cx="10404475" cy="5535613"/>
          </a:xfrm>
          <a:prstGeom prst="rect">
            <a:avLst/>
          </a:prstGeom>
          <a:noFill/>
          <a:ln w="9525">
            <a:noFill/>
            <a:miter lim="800000"/>
            <a:headEnd/>
            <a:tailEnd/>
          </a:ln>
          <a:effectLst/>
        </p:spPr>
      </p:pic>
      <p:sp>
        <p:nvSpPr>
          <p:cNvPr id="112647" name="Text Box 7"/>
          <p:cNvSpPr txBox="1">
            <a:spLocks noChangeArrowheads="1"/>
          </p:cNvSpPr>
          <p:nvPr/>
        </p:nvSpPr>
        <p:spPr bwMode="auto">
          <a:xfrm>
            <a:off x="566738" y="6157913"/>
            <a:ext cx="9950450" cy="366712"/>
          </a:xfrm>
          <a:prstGeom prst="rect">
            <a:avLst/>
          </a:prstGeom>
          <a:noFill/>
          <a:ln w="9525">
            <a:noFill/>
            <a:miter lim="800000"/>
            <a:headEnd/>
            <a:tailEnd/>
          </a:ln>
          <a:effectLst/>
        </p:spPr>
        <p:txBody>
          <a:bodyPr wrap="none">
            <a:spAutoFit/>
          </a:bodyPr>
          <a:lstStyle/>
          <a:p>
            <a:r>
              <a:rPr lang="pt-BR"/>
              <a:t>Dra. Ivone, Dr.Pedro Henrique, Dr. Paulo R. Margotto, Dda. Fernanda, Dra. Fabiana e Dr. Felipe</a:t>
            </a:r>
          </a:p>
        </p:txBody>
      </p:sp>
    </p:spTree>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1258</TotalTime>
  <Words>5126</Words>
  <Application>Microsoft Office PowerPoint</Application>
  <PresentationFormat>Personalizar</PresentationFormat>
  <Paragraphs>381</Paragraphs>
  <Slides>67</Slides>
  <Notes>13</Notes>
  <HiddenSlides>0</HiddenSlides>
  <MMClips>0</MMClips>
  <ScaleCrop>false</ScaleCrop>
  <HeadingPairs>
    <vt:vector size="4" baseType="variant">
      <vt:variant>
        <vt:lpstr>Tema</vt:lpstr>
      </vt:variant>
      <vt:variant>
        <vt:i4>1</vt:i4>
      </vt:variant>
      <vt:variant>
        <vt:lpstr>Títulos de slides</vt:lpstr>
      </vt:variant>
      <vt:variant>
        <vt:i4>67</vt:i4>
      </vt:variant>
    </vt:vector>
  </HeadingPairs>
  <TitlesOfParts>
    <vt:vector size="68" baseType="lpstr">
      <vt:lpstr>Tema de Office</vt:lpstr>
      <vt:lpstr>      Ventilação em prematuros extremos e função respiratória aos 8 anos    </vt:lpstr>
      <vt:lpstr>Introdução </vt:lpstr>
      <vt:lpstr>Métodos</vt:lpstr>
      <vt:lpstr>Métodos</vt:lpstr>
      <vt:lpstr>Métodos</vt:lpstr>
      <vt:lpstr>Métodos</vt:lpstr>
      <vt:lpstr>Métodos</vt:lpstr>
      <vt:lpstr>Aspectos éticos</vt:lpstr>
      <vt:lpstr>Resultados </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Resultados</vt:lpstr>
      <vt:lpstr>Resultados</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 </vt:lpstr>
      <vt:lpstr>Slide 39</vt:lpstr>
      <vt:lpstr>Slide 40</vt:lpstr>
      <vt:lpstr>Displasia broncopulmonar (DBP)</vt:lpstr>
      <vt:lpstr>Axioma atual na Neonatologia*</vt:lpstr>
      <vt:lpstr>Estudo e Métodos</vt:lpstr>
      <vt:lpstr>Resultados</vt:lpstr>
      <vt:lpstr>Resultados</vt:lpstr>
      <vt:lpstr>Discussão</vt:lpstr>
      <vt:lpstr>Discussão</vt:lpstr>
      <vt:lpstr>Discussão</vt:lpstr>
      <vt:lpstr>Conclusão</vt:lpstr>
      <vt:lpstr>Conclusão</vt:lpstr>
      <vt:lpstr>Referências Bibliográficas</vt:lpstr>
      <vt:lpstr>Nota do Editor do site, Dr. Paul R. Margotto. Consultem também! Aqui e Agora</vt:lpstr>
      <vt:lpstr>Slide 53</vt:lpstr>
      <vt:lpstr>Slide 54</vt:lpstr>
      <vt:lpstr>Slide 55</vt:lpstr>
      <vt:lpstr>Slide 56</vt:lpstr>
      <vt:lpstr>Slide 57</vt:lpstr>
      <vt:lpstr>Morte ou displasia broncopulmonar – 36 semanas</vt:lpstr>
      <vt:lpstr>Morte em participantes do estudo</vt:lpstr>
      <vt:lpstr>Displasia broncopulmonar em sobreviventes – 36 semanas</vt:lpstr>
      <vt:lpstr>Slide 61</vt:lpstr>
      <vt:lpstr>Ventilação mecânica – UCIN </vt:lpstr>
      <vt:lpstr>Outras morbidades neonatais</vt:lpstr>
      <vt:lpstr>Slide 64</vt:lpstr>
      <vt:lpstr>Caffeine decreases intermittent hypoxia in preterm infants nearing term-equivalent age.Dobson NR, Rhein LM, Darnall RA, Corwin MJ, Heeren TC, Eichenwald E, James LP, McEntire BL, Hunt CE; Caffeine Study Group.J Perinatol. 2017 Jul 27. doi: 10.1038/jp.2017.82. [Epub ahead of print]PMID: 28749480.</vt:lpstr>
      <vt:lpstr>Slide 66</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Ventilação em prematuros extremos e função respiratória aos 8 anos</dc:title>
  <dc:creator>Adriana K. Fernandes Araujo</dc:creator>
  <cp:lastModifiedBy>Paulo</cp:lastModifiedBy>
  <cp:revision>62</cp:revision>
  <dcterms:created xsi:type="dcterms:W3CDTF">2017-08-24T21:18:27Z</dcterms:created>
  <dcterms:modified xsi:type="dcterms:W3CDTF">2017-09-02T10:35:15Z</dcterms:modified>
</cp:coreProperties>
</file>